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58" r:id="rId4"/>
    <p:sldId id="259" r:id="rId5"/>
    <p:sldId id="260" r:id="rId6"/>
    <p:sldId id="265" r:id="rId7"/>
    <p:sldId id="266" r:id="rId8"/>
    <p:sldId id="287" r:id="rId9"/>
    <p:sldId id="288" r:id="rId10"/>
    <p:sldId id="264" r:id="rId11"/>
    <p:sldId id="289" r:id="rId12"/>
    <p:sldId id="262" r:id="rId13"/>
    <p:sldId id="263" r:id="rId14"/>
    <p:sldId id="268" r:id="rId15"/>
    <p:sldId id="270" r:id="rId16"/>
    <p:sldId id="273" r:id="rId17"/>
    <p:sldId id="274" r:id="rId18"/>
    <p:sldId id="275" r:id="rId19"/>
    <p:sldId id="269" r:id="rId20"/>
    <p:sldId id="276" r:id="rId21"/>
    <p:sldId id="277" r:id="rId22"/>
    <p:sldId id="278" r:id="rId23"/>
    <p:sldId id="279" r:id="rId24"/>
    <p:sldId id="280" r:id="rId25"/>
    <p:sldId id="281" r:id="rId26"/>
    <p:sldId id="282" r:id="rId27"/>
    <p:sldId id="283" r:id="rId28"/>
    <p:sldId id="284" r:id="rId29"/>
    <p:sldId id="285" r:id="rId30"/>
    <p:sldId id="286" r:id="rId31"/>
    <p:sldId id="290" r:id="rId32"/>
    <p:sldId id="291" r:id="rId33"/>
    <p:sldId id="292" r:id="rId34"/>
    <p:sldId id="272" r:id="rId35"/>
    <p:sldId id="26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94660"/>
  </p:normalViewPr>
  <p:slideViewPr>
    <p:cSldViewPr>
      <p:cViewPr>
        <p:scale>
          <a:sx n="75" d="100"/>
          <a:sy n="75" d="100"/>
        </p:scale>
        <p:origin x="-1710"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B36CB-38D8-426D-8897-8BE09CDE93FD}" type="datetimeFigureOut">
              <a:rPr lang="en-US" smtClean="0"/>
              <a:t>9/28/2010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F2343-7164-4C80-BC67-ACC3E1D0B45A}" type="slidenum">
              <a:rPr lang="en-US" smtClean="0"/>
              <a:t>‹#›</a:t>
            </a:fld>
            <a:endParaRPr lang="en-US"/>
          </a:p>
        </p:txBody>
      </p:sp>
    </p:spTree>
    <p:extLst>
      <p:ext uri="{BB962C8B-B14F-4D97-AF65-F5344CB8AC3E}">
        <p14:creationId xmlns:p14="http://schemas.microsoft.com/office/powerpoint/2010/main" val="125360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F2343-7164-4C80-BC67-ACC3E1D0B45A}" type="slidenum">
              <a:rPr lang="en-US" smtClean="0"/>
              <a:t>1</a:t>
            </a:fld>
            <a:endParaRPr lang="en-US" dirty="0"/>
          </a:p>
        </p:txBody>
      </p:sp>
    </p:spTree>
    <p:extLst>
      <p:ext uri="{BB962C8B-B14F-4D97-AF65-F5344CB8AC3E}">
        <p14:creationId xmlns:p14="http://schemas.microsoft.com/office/powerpoint/2010/main" val="82437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NHIN the</a:t>
            </a:r>
            <a:r>
              <a:rPr lang="en-US" baseline="0" dirty="0" smtClean="0"/>
              <a:t> resource type needs to map to their resource name…specifically the service call name…</a:t>
            </a:r>
            <a:r>
              <a:rPr lang="en-US" baseline="0" dirty="0" err="1" smtClean="0"/>
              <a:t>entityDocQuery</a:t>
            </a:r>
            <a:r>
              <a:rPr lang="en-US" baseline="0" dirty="0" smtClean="0"/>
              <a:t> etc…</a:t>
            </a:r>
          </a:p>
          <a:p>
            <a:endParaRPr lang="en-US" dirty="0"/>
          </a:p>
        </p:txBody>
      </p:sp>
      <p:sp>
        <p:nvSpPr>
          <p:cNvPr id="4" name="Slide Number Placeholder 3"/>
          <p:cNvSpPr>
            <a:spLocks noGrp="1"/>
          </p:cNvSpPr>
          <p:nvPr>
            <p:ph type="sldNum" sz="quarter" idx="10"/>
          </p:nvPr>
        </p:nvSpPr>
        <p:spPr/>
        <p:txBody>
          <a:bodyPr/>
          <a:lstStyle/>
          <a:p>
            <a:pPr>
              <a:defRPr/>
            </a:pPr>
            <a:fld id="{018E0FAA-4411-4C7C-B00F-F364E56D9DEF}" type="slidenum">
              <a:rPr lang="en-US" smtClean="0"/>
              <a:pPr>
                <a:defRPr/>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policy needs to be updated and</a:t>
            </a:r>
            <a:r>
              <a:rPr lang="en-US" baseline="0" dirty="0" smtClean="0"/>
              <a:t> renamed to disallowed, it should look at organization-id which is the detail name of subjects location.</a:t>
            </a:r>
            <a:endParaRPr lang="en-US" dirty="0"/>
          </a:p>
        </p:txBody>
      </p:sp>
      <p:sp>
        <p:nvSpPr>
          <p:cNvPr id="4" name="Slide Number Placeholder 3"/>
          <p:cNvSpPr>
            <a:spLocks noGrp="1"/>
          </p:cNvSpPr>
          <p:nvPr>
            <p:ph type="sldNum" sz="quarter" idx="10"/>
          </p:nvPr>
        </p:nvSpPr>
        <p:spPr/>
        <p:txBody>
          <a:bodyPr/>
          <a:lstStyle/>
          <a:p>
            <a:pPr>
              <a:defRPr/>
            </a:pPr>
            <a:fld id="{018E0FAA-4411-4C7C-B00F-F364E56D9DEF}" type="slidenum">
              <a:rPr lang="en-US" smtClean="0"/>
              <a:pPr>
                <a:defRPr/>
              </a:pPr>
              <a:t>24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demonstrated NPI this needs to change to X509SubjectName</a:t>
            </a:r>
            <a:r>
              <a:rPr lang="en-US" baseline="0" dirty="0" smtClean="0"/>
              <a:t> or Email address evaluation.</a:t>
            </a:r>
            <a:endParaRPr lang="en-US" dirty="0"/>
          </a:p>
        </p:txBody>
      </p:sp>
      <p:sp>
        <p:nvSpPr>
          <p:cNvPr id="4" name="Slide Number Placeholder 3"/>
          <p:cNvSpPr>
            <a:spLocks noGrp="1"/>
          </p:cNvSpPr>
          <p:nvPr>
            <p:ph type="sldNum" sz="quarter" idx="10"/>
          </p:nvPr>
        </p:nvSpPr>
        <p:spPr/>
        <p:txBody>
          <a:bodyPr/>
          <a:lstStyle/>
          <a:p>
            <a:pPr>
              <a:defRPr/>
            </a:pPr>
            <a:fld id="{018E0FAA-4411-4C7C-B00F-F364E56D9DEF}" type="slidenum">
              <a:rPr lang="en-US" smtClean="0"/>
              <a:pPr>
                <a:defRPr/>
              </a:pPr>
              <a:t>27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this needs to change from NPI to X509SubjectName</a:t>
            </a:r>
            <a:r>
              <a:rPr lang="en-US" baseline="0" dirty="0" smtClean="0"/>
              <a:t> or email address.</a:t>
            </a:r>
            <a:endParaRPr lang="en-US" dirty="0"/>
          </a:p>
        </p:txBody>
      </p:sp>
      <p:sp>
        <p:nvSpPr>
          <p:cNvPr id="4" name="Slide Number Placeholder 3"/>
          <p:cNvSpPr>
            <a:spLocks noGrp="1"/>
          </p:cNvSpPr>
          <p:nvPr>
            <p:ph type="sldNum" sz="quarter" idx="10"/>
          </p:nvPr>
        </p:nvSpPr>
        <p:spPr/>
        <p:txBody>
          <a:bodyPr/>
          <a:lstStyle/>
          <a:p>
            <a:pPr>
              <a:defRPr/>
            </a:pPr>
            <a:fld id="{018E0FAA-4411-4C7C-B00F-F364E56D9DEF}" type="slidenum">
              <a:rPr lang="en-US" smtClean="0"/>
              <a:pPr>
                <a:defRPr/>
              </a:pPr>
              <a:t>29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2FB7B5-4BDC-4B00-A80B-35D320C05805}" type="datetimeFigureOut">
              <a:rPr lang="en-US" smtClean="0"/>
              <a:t>9/28/2010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E8F40-DEBF-4E31-B79F-6D95F18ACA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FB7B5-4BDC-4B00-A80B-35D320C05805}" type="datetimeFigureOut">
              <a:rPr lang="en-US" smtClean="0"/>
              <a:t>9/28/2010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E8F40-DEBF-4E31-B79F-6D95F18ACA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92FB7B5-4BDC-4B00-A80B-35D320C05805}" type="datetimeFigureOut">
              <a:rPr lang="en-US" smtClean="0"/>
              <a:t>9/28/2010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E8F40-DEBF-4E31-B79F-6D95F18ACA7F}"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FB7B5-4BDC-4B00-A80B-35D320C05805}" type="datetimeFigureOut">
              <a:rPr lang="en-US" smtClean="0"/>
              <a:t>9/28/2010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E8F40-DEBF-4E31-B79F-6D95F18ACA7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FB7B5-4BDC-4B00-A80B-35D320C05805}" type="datetimeFigureOut">
              <a:rPr lang="en-US" smtClean="0"/>
              <a:t>9/28/2010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E8F40-DEBF-4E31-B79F-6D95F18ACA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2FB7B5-4BDC-4B00-A80B-35D320C05805}" type="datetimeFigureOut">
              <a:rPr lang="en-US" smtClean="0"/>
              <a:t>9/28/2010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E8F40-DEBF-4E31-B79F-6D95F18ACA7F}"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2FB7B5-4BDC-4B00-A80B-35D320C05805}" type="datetimeFigureOut">
              <a:rPr lang="en-US" smtClean="0"/>
              <a:t>9/28/2010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E8F40-DEBF-4E31-B79F-6D95F18ACA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2FB7B5-4BDC-4B00-A80B-35D320C05805}" type="datetimeFigureOut">
              <a:rPr lang="en-US" smtClean="0"/>
              <a:t>9/28/2010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E8F40-DEBF-4E31-B79F-6D95F18ACA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92FB7B5-4BDC-4B00-A80B-35D320C05805}" type="datetimeFigureOut">
              <a:rPr lang="en-US" smtClean="0"/>
              <a:t>9/28/2010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E8F40-DEBF-4E31-B79F-6D95F18ACA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92FB7B5-4BDC-4B00-A80B-35D320C05805}" type="datetimeFigureOut">
              <a:rPr lang="en-US" smtClean="0"/>
              <a:t>9/28/2010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E8F40-DEBF-4E31-B79F-6D95F18ACA7F}"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FB7B5-4BDC-4B00-A80B-35D320C05805}" type="datetimeFigureOut">
              <a:rPr lang="en-US" smtClean="0"/>
              <a:t>9/28/2010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E8F40-DEBF-4E31-B79F-6D95F18ACA7F}"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2FB7B5-4BDC-4B00-A80B-35D320C05805}" type="datetimeFigureOut">
              <a:rPr lang="en-US" smtClean="0"/>
              <a:t>9/28/2010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ACE8F40-DEBF-4E31-B79F-6D95F18ACA7F}"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3.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2.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jpeg"/><Relationship Id="rId3" Type="http://schemas.openxmlformats.org/officeDocument/2006/relationships/image" Target="../media/image29.wmf"/><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gif"/><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 Id="rId1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208.75.163.70/XACMLPatientPrivacy"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208.75.163.70/XACMLPatientPrivacy"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www.imperva.com/"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229" y="2184400"/>
            <a:ext cx="6400800" cy="1473200"/>
          </a:xfrm>
        </p:spPr>
        <p:txBody>
          <a:bodyPr>
            <a:normAutofit/>
          </a:bodyPr>
          <a:lstStyle/>
          <a:p>
            <a:pPr algn="r"/>
            <a:r>
              <a:rPr lang="en-US" sz="4400" dirty="0" smtClean="0">
                <a:latin typeface="Cambria" pitchFamily="18" charset="0"/>
              </a:rPr>
              <a:t>Improving Patient Trust</a:t>
            </a:r>
          </a:p>
          <a:p>
            <a:pPr algn="r"/>
            <a:r>
              <a:rPr lang="en-US" sz="1500" dirty="0" smtClean="0">
                <a:latin typeface="Cambria" pitchFamily="18" charset="0"/>
              </a:rPr>
              <a:t>In Healthcare Information Exchanges</a:t>
            </a:r>
            <a:endParaRPr lang="en-US" sz="1500" dirty="0">
              <a:latin typeface="Cambria"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6" name="TextBox 5"/>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710879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6" name="Rectangle 5"/>
          <p:cNvSpPr/>
          <p:nvPr/>
        </p:nvSpPr>
        <p:spPr>
          <a:xfrm>
            <a:off x="591070" y="2582843"/>
            <a:ext cx="7467600" cy="1200329"/>
          </a:xfrm>
          <a:prstGeom prst="rect">
            <a:avLst/>
          </a:prstGeom>
        </p:spPr>
        <p:txBody>
          <a:bodyPr wrap="square">
            <a:spAutoFit/>
          </a:bodyPr>
          <a:lstStyle/>
          <a:p>
            <a:r>
              <a:rPr lang="en-US" dirty="0">
                <a:latin typeface="Arial" pitchFamily="34" charset="0"/>
                <a:cs typeface="Arial" pitchFamily="34" charset="0"/>
              </a:rPr>
              <a:t>“HHS strongly believes that an individual’s personal information is to be kept private and confidential and used appropriately by the right people, for the right reasons,” said Pritts.  “Without such assurances, an individual may be hesitant to share relevant health information.”</a:t>
            </a:r>
          </a:p>
        </p:txBody>
      </p:sp>
      <p:sp>
        <p:nvSpPr>
          <p:cNvPr id="7" name="Rectangle 6"/>
          <p:cNvSpPr/>
          <p:nvPr/>
        </p:nvSpPr>
        <p:spPr>
          <a:xfrm>
            <a:off x="4515890" y="4191000"/>
            <a:ext cx="3542780" cy="338554"/>
          </a:xfrm>
          <a:prstGeom prst="rect">
            <a:avLst/>
          </a:prstGeom>
        </p:spPr>
        <p:txBody>
          <a:bodyPr wrap="square">
            <a:spAutoFit/>
          </a:bodyPr>
          <a:lstStyle/>
          <a:p>
            <a:r>
              <a:rPr lang="en-US" sz="1600" b="1" dirty="0">
                <a:solidFill>
                  <a:prstClr val="black"/>
                </a:solidFill>
                <a:latin typeface="Arial" pitchFamily="34" charset="0"/>
                <a:cs typeface="Arial" pitchFamily="34" charset="0"/>
              </a:rPr>
              <a:t>Joy </a:t>
            </a:r>
            <a:r>
              <a:rPr lang="en-US" sz="1600" b="1" dirty="0" smtClean="0">
                <a:solidFill>
                  <a:prstClr val="black"/>
                </a:solidFill>
                <a:latin typeface="Arial" pitchFamily="34" charset="0"/>
                <a:cs typeface="Arial" pitchFamily="34" charset="0"/>
              </a:rPr>
              <a:t>Pritts </a:t>
            </a:r>
            <a:r>
              <a:rPr lang="en-US" sz="1600" dirty="0" smtClean="0">
                <a:solidFill>
                  <a:prstClr val="black"/>
                </a:solidFill>
                <a:latin typeface="Arial" pitchFamily="34" charset="0"/>
                <a:cs typeface="Arial" pitchFamily="34" charset="0"/>
              </a:rPr>
              <a:t>Chief </a:t>
            </a:r>
            <a:r>
              <a:rPr lang="en-US" sz="1600" dirty="0">
                <a:solidFill>
                  <a:prstClr val="black"/>
                </a:solidFill>
                <a:latin typeface="Arial" pitchFamily="34" charset="0"/>
                <a:cs typeface="Arial" pitchFamily="34" charset="0"/>
              </a:rPr>
              <a:t>Privacy Officer ONC</a:t>
            </a:r>
          </a:p>
        </p:txBody>
      </p:sp>
      <p:sp>
        <p:nvSpPr>
          <p:cNvPr id="8" name="TextBox 7"/>
          <p:cNvSpPr txBox="1"/>
          <p:nvPr/>
        </p:nvSpPr>
        <p:spPr>
          <a:xfrm>
            <a:off x="591070" y="5695266"/>
            <a:ext cx="2465740" cy="338554"/>
          </a:xfrm>
          <a:prstGeom prst="rect">
            <a:avLst/>
          </a:prstGeom>
          <a:noFill/>
        </p:spPr>
        <p:txBody>
          <a:bodyPr wrap="none" rtlCol="0">
            <a:spAutoFit/>
          </a:bodyPr>
          <a:lstStyle/>
          <a:p>
            <a:r>
              <a:rPr lang="en-US" sz="800" dirty="0" smtClean="0"/>
              <a:t>HHS – US Department of Health and Human Services</a:t>
            </a:r>
          </a:p>
          <a:p>
            <a:r>
              <a:rPr lang="en-US" sz="800" dirty="0" smtClean="0"/>
              <a:t>ONC – Office of National Coordinator</a:t>
            </a:r>
            <a:endParaRPr lang="en-US" sz="800" dirty="0"/>
          </a:p>
        </p:txBody>
      </p:sp>
      <p:sp>
        <p:nvSpPr>
          <p:cNvPr id="9" name="Rectangle 8"/>
          <p:cNvSpPr/>
          <p:nvPr/>
        </p:nvSpPr>
        <p:spPr>
          <a:xfrm>
            <a:off x="238868" y="1064508"/>
            <a:ext cx="2919389" cy="584775"/>
          </a:xfrm>
          <a:prstGeom prst="rect">
            <a:avLst/>
          </a:prstGeom>
        </p:spPr>
        <p:txBody>
          <a:bodyPr wrap="none">
            <a:spAutoFit/>
          </a:bodyPr>
          <a:lstStyle/>
          <a:p>
            <a:r>
              <a:rPr lang="en-US" sz="3200" dirty="0" smtClean="0">
                <a:latin typeface="Arial" pitchFamily="34" charset="0"/>
                <a:ea typeface="ＭＳ Ｐゴシック"/>
                <a:cs typeface="Arial" pitchFamily="34" charset="0"/>
              </a:rPr>
              <a:t>Patient Privacy</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89775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6" name="TextBox 5"/>
          <p:cNvSpPr txBox="1"/>
          <p:nvPr/>
        </p:nvSpPr>
        <p:spPr>
          <a:xfrm>
            <a:off x="137886" y="762000"/>
            <a:ext cx="1311578" cy="276999"/>
          </a:xfrm>
          <a:prstGeom prst="rect">
            <a:avLst/>
          </a:prstGeom>
          <a:noFill/>
        </p:spPr>
        <p:txBody>
          <a:bodyPr wrap="none" rtlCol="0">
            <a:spAutoFit/>
          </a:bodyPr>
          <a:lstStyle/>
          <a:p>
            <a:r>
              <a:rPr lang="en-US" sz="1200" b="1" u="sng" dirty="0" smtClean="0">
                <a:solidFill>
                  <a:prstClr val="black"/>
                </a:solidFill>
                <a:cs typeface="+mn-cs"/>
              </a:rPr>
              <a:t>Panel Members</a:t>
            </a:r>
            <a:endParaRPr lang="en-US" sz="1200" b="1" u="sng" dirty="0">
              <a:solidFill>
                <a:prstClr val="black"/>
              </a:solidFill>
              <a:cs typeface="+mn-cs"/>
            </a:endParaRPr>
          </a:p>
        </p:txBody>
      </p:sp>
      <p:grpSp>
        <p:nvGrpSpPr>
          <p:cNvPr id="7" name="Group 6"/>
          <p:cNvGrpSpPr/>
          <p:nvPr/>
        </p:nvGrpSpPr>
        <p:grpSpPr>
          <a:xfrm>
            <a:off x="249403" y="1087223"/>
            <a:ext cx="1229607" cy="1125198"/>
            <a:chOff x="249403" y="1327197"/>
            <a:chExt cx="1229607" cy="1125198"/>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03" y="1327197"/>
              <a:ext cx="1229607" cy="878977"/>
            </a:xfrm>
            <a:prstGeom prst="rect">
              <a:avLst/>
            </a:prstGeom>
          </p:spPr>
        </p:pic>
        <p:sp>
          <p:nvSpPr>
            <p:cNvPr id="9" name="TextBox 8"/>
            <p:cNvSpPr txBox="1"/>
            <p:nvPr/>
          </p:nvSpPr>
          <p:spPr>
            <a:xfrm>
              <a:off x="308496" y="2206174"/>
              <a:ext cx="1170513" cy="246221"/>
            </a:xfrm>
            <a:prstGeom prst="rect">
              <a:avLst/>
            </a:prstGeom>
            <a:noFill/>
          </p:spPr>
          <p:txBody>
            <a:bodyPr wrap="none" rtlCol="0">
              <a:spAutoFit/>
            </a:bodyPr>
            <a:lstStyle/>
            <a:p>
              <a:r>
                <a:rPr lang="en-US" sz="1000" dirty="0" smtClean="0">
                  <a:solidFill>
                    <a:prstClr val="black"/>
                  </a:solidFill>
                  <a:cs typeface="+mn-cs"/>
                </a:rPr>
                <a:t>Dr. Deborah Peel</a:t>
              </a:r>
              <a:endParaRPr lang="en-US" sz="1000" dirty="0">
                <a:solidFill>
                  <a:prstClr val="black"/>
                </a:solidFill>
                <a:cs typeface="+mn-cs"/>
              </a:endParaRPr>
            </a:p>
          </p:txBody>
        </p:sp>
      </p:grpSp>
      <p:grpSp>
        <p:nvGrpSpPr>
          <p:cNvPr id="10" name="Group 9"/>
          <p:cNvGrpSpPr/>
          <p:nvPr/>
        </p:nvGrpSpPr>
        <p:grpSpPr>
          <a:xfrm>
            <a:off x="1729127" y="1065004"/>
            <a:ext cx="1491114" cy="1169635"/>
            <a:chOff x="1729127" y="1304978"/>
            <a:chExt cx="1491114" cy="1169635"/>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799" y="1304978"/>
              <a:ext cx="1291771" cy="923414"/>
            </a:xfrm>
            <a:prstGeom prst="rect">
              <a:avLst/>
            </a:prstGeom>
          </p:spPr>
        </p:pic>
        <p:sp>
          <p:nvSpPr>
            <p:cNvPr id="12" name="TextBox 11"/>
            <p:cNvSpPr txBox="1"/>
            <p:nvPr/>
          </p:nvSpPr>
          <p:spPr>
            <a:xfrm>
              <a:off x="1729127" y="2228392"/>
              <a:ext cx="1491114" cy="246221"/>
            </a:xfrm>
            <a:prstGeom prst="rect">
              <a:avLst/>
            </a:prstGeom>
            <a:noFill/>
          </p:spPr>
          <p:txBody>
            <a:bodyPr wrap="none" rtlCol="0">
              <a:spAutoFit/>
            </a:bodyPr>
            <a:lstStyle/>
            <a:p>
              <a:r>
                <a:rPr lang="en-US" sz="1000" dirty="0" smtClean="0">
                  <a:solidFill>
                    <a:prstClr val="black"/>
                  </a:solidFill>
                  <a:cs typeface="+mn-cs"/>
                </a:rPr>
                <a:t>Melissa Goldstein, J.D.</a:t>
              </a:r>
              <a:endParaRPr lang="en-US" sz="1000" dirty="0">
                <a:solidFill>
                  <a:prstClr val="black"/>
                </a:solidFill>
                <a:cs typeface="+mn-cs"/>
              </a:endParaRPr>
            </a:p>
          </p:txBody>
        </p:sp>
      </p:grpSp>
      <p:grpSp>
        <p:nvGrpSpPr>
          <p:cNvPr id="13" name="Group 12"/>
          <p:cNvGrpSpPr/>
          <p:nvPr/>
        </p:nvGrpSpPr>
        <p:grpSpPr>
          <a:xfrm>
            <a:off x="3353806" y="1065004"/>
            <a:ext cx="1377731" cy="1205610"/>
            <a:chOff x="3353806" y="1304978"/>
            <a:chExt cx="1377731" cy="1205610"/>
          </a:xfrm>
        </p:grpSpPr>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2687" y="1304978"/>
              <a:ext cx="1318850" cy="942772"/>
            </a:xfrm>
            <a:prstGeom prst="rect">
              <a:avLst/>
            </a:prstGeom>
          </p:spPr>
        </p:pic>
        <p:sp>
          <p:nvSpPr>
            <p:cNvPr id="15" name="TextBox 14"/>
            <p:cNvSpPr txBox="1"/>
            <p:nvPr/>
          </p:nvSpPr>
          <p:spPr>
            <a:xfrm>
              <a:off x="3353806" y="2248978"/>
              <a:ext cx="1337226" cy="261610"/>
            </a:xfrm>
            <a:prstGeom prst="rect">
              <a:avLst/>
            </a:prstGeom>
            <a:noFill/>
          </p:spPr>
          <p:txBody>
            <a:bodyPr wrap="none" rtlCol="0">
              <a:spAutoFit/>
            </a:bodyPr>
            <a:lstStyle/>
            <a:p>
              <a:r>
                <a:rPr lang="en-US" sz="1100" dirty="0" smtClean="0">
                  <a:solidFill>
                    <a:prstClr val="black"/>
                  </a:solidFill>
                  <a:cs typeface="+mn-cs"/>
                </a:rPr>
                <a:t>Ioana </a:t>
              </a:r>
              <a:r>
                <a:rPr lang="en-US" sz="1100" dirty="0">
                  <a:solidFill>
                    <a:prstClr val="black"/>
                  </a:solidFill>
                  <a:cs typeface="+mn-cs"/>
                </a:rPr>
                <a:t>Singureanu </a:t>
              </a:r>
            </a:p>
          </p:txBody>
        </p:sp>
      </p:grpSp>
      <p:grpSp>
        <p:nvGrpSpPr>
          <p:cNvPr id="16" name="Group 15"/>
          <p:cNvGrpSpPr/>
          <p:nvPr/>
        </p:nvGrpSpPr>
        <p:grpSpPr>
          <a:xfrm>
            <a:off x="5021943" y="1079893"/>
            <a:ext cx="1291771" cy="1172229"/>
            <a:chOff x="5021943" y="1319867"/>
            <a:chExt cx="1291771" cy="1172229"/>
          </a:xfrm>
        </p:grpSpPr>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1943" y="1319867"/>
              <a:ext cx="1291771" cy="923414"/>
            </a:xfrm>
            <a:prstGeom prst="rect">
              <a:avLst/>
            </a:prstGeom>
          </p:spPr>
        </p:pic>
        <p:sp>
          <p:nvSpPr>
            <p:cNvPr id="18" name="TextBox 17"/>
            <p:cNvSpPr txBox="1"/>
            <p:nvPr/>
          </p:nvSpPr>
          <p:spPr>
            <a:xfrm>
              <a:off x="5078436" y="2230486"/>
              <a:ext cx="1107996" cy="261610"/>
            </a:xfrm>
            <a:prstGeom prst="rect">
              <a:avLst/>
            </a:prstGeom>
            <a:noFill/>
          </p:spPr>
          <p:txBody>
            <a:bodyPr wrap="none" rtlCol="0">
              <a:spAutoFit/>
            </a:bodyPr>
            <a:lstStyle/>
            <a:p>
              <a:r>
                <a:rPr lang="en-US" sz="1100" dirty="0" smtClean="0">
                  <a:solidFill>
                    <a:prstClr val="black"/>
                  </a:solidFill>
                  <a:cs typeface="+mn-cs"/>
                </a:rPr>
                <a:t>Dr. Jim Walker</a:t>
              </a:r>
              <a:endParaRPr lang="en-US" sz="1100" dirty="0">
                <a:solidFill>
                  <a:prstClr val="black"/>
                </a:solidFill>
                <a:cs typeface="+mn-cs"/>
              </a:endParaRPr>
            </a:p>
          </p:txBody>
        </p:sp>
      </p:grpSp>
      <p:grpSp>
        <p:nvGrpSpPr>
          <p:cNvPr id="19" name="Group 18"/>
          <p:cNvGrpSpPr/>
          <p:nvPr/>
        </p:nvGrpSpPr>
        <p:grpSpPr>
          <a:xfrm>
            <a:off x="6545943" y="1079893"/>
            <a:ext cx="1291772" cy="1190721"/>
            <a:chOff x="6545943" y="1319867"/>
            <a:chExt cx="1291772" cy="1190721"/>
          </a:xfrm>
        </p:grpSpPr>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5943" y="1319867"/>
              <a:ext cx="1291772" cy="923415"/>
            </a:xfrm>
            <a:prstGeom prst="rect">
              <a:avLst/>
            </a:prstGeom>
          </p:spPr>
        </p:pic>
        <p:sp>
          <p:nvSpPr>
            <p:cNvPr id="21" name="TextBox 20"/>
            <p:cNvSpPr txBox="1"/>
            <p:nvPr/>
          </p:nvSpPr>
          <p:spPr>
            <a:xfrm>
              <a:off x="6565729" y="2248978"/>
              <a:ext cx="1173719" cy="261610"/>
            </a:xfrm>
            <a:prstGeom prst="rect">
              <a:avLst/>
            </a:prstGeom>
            <a:noFill/>
          </p:spPr>
          <p:txBody>
            <a:bodyPr wrap="none" rtlCol="0">
              <a:spAutoFit/>
            </a:bodyPr>
            <a:lstStyle/>
            <a:p>
              <a:r>
                <a:rPr lang="en-US" sz="1100" dirty="0" smtClean="0">
                  <a:solidFill>
                    <a:prstClr val="black"/>
                  </a:solidFill>
                  <a:cs typeface="+mn-cs"/>
                </a:rPr>
                <a:t>Dr. David Kibbe</a:t>
              </a:r>
              <a:endParaRPr lang="en-US" sz="1100" dirty="0">
                <a:solidFill>
                  <a:prstClr val="black"/>
                </a:solidFill>
                <a:cs typeface="+mn-cs"/>
              </a:endParaRPr>
            </a:p>
          </p:txBody>
        </p:sp>
      </p:grpSp>
      <p:sp>
        <p:nvSpPr>
          <p:cNvPr id="22" name="TextBox 21"/>
          <p:cNvSpPr txBox="1"/>
          <p:nvPr/>
        </p:nvSpPr>
        <p:spPr>
          <a:xfrm>
            <a:off x="249403" y="2343153"/>
            <a:ext cx="991233" cy="276999"/>
          </a:xfrm>
          <a:prstGeom prst="rect">
            <a:avLst/>
          </a:prstGeom>
          <a:noFill/>
        </p:spPr>
        <p:txBody>
          <a:bodyPr wrap="none" rtlCol="0">
            <a:spAutoFit/>
          </a:bodyPr>
          <a:lstStyle/>
          <a:p>
            <a:r>
              <a:rPr lang="en-US" sz="1200" b="1" u="sng" dirty="0" smtClean="0">
                <a:solidFill>
                  <a:prstClr val="black"/>
                </a:solidFill>
                <a:cs typeface="+mn-cs"/>
              </a:rPr>
              <a:t>Tiger Team</a:t>
            </a:r>
            <a:endParaRPr lang="en-US" sz="1200" b="1" u="sng" dirty="0">
              <a:solidFill>
                <a:prstClr val="black"/>
              </a:solidFill>
              <a:cs typeface="+mn-cs"/>
            </a:endParaRPr>
          </a:p>
        </p:txBody>
      </p:sp>
      <p:grpSp>
        <p:nvGrpSpPr>
          <p:cNvPr id="23" name="Group 22"/>
          <p:cNvGrpSpPr/>
          <p:nvPr/>
        </p:nvGrpSpPr>
        <p:grpSpPr>
          <a:xfrm>
            <a:off x="249403" y="2637692"/>
            <a:ext cx="1200061" cy="1282554"/>
            <a:chOff x="249403" y="2820516"/>
            <a:chExt cx="1200061" cy="1282554"/>
          </a:xfrm>
        </p:grpSpPr>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403" y="2820516"/>
              <a:ext cx="1200061" cy="855740"/>
            </a:xfrm>
            <a:prstGeom prst="rect">
              <a:avLst/>
            </a:prstGeom>
          </p:spPr>
        </p:pic>
        <p:sp>
          <p:nvSpPr>
            <p:cNvPr id="25" name="TextBox 24"/>
            <p:cNvSpPr txBox="1"/>
            <p:nvPr/>
          </p:nvSpPr>
          <p:spPr>
            <a:xfrm>
              <a:off x="308496" y="3702960"/>
              <a:ext cx="1039067" cy="400110"/>
            </a:xfrm>
            <a:prstGeom prst="rect">
              <a:avLst/>
            </a:prstGeom>
            <a:noFill/>
          </p:spPr>
          <p:txBody>
            <a:bodyPr wrap="none" rtlCol="0">
              <a:spAutoFit/>
            </a:bodyPr>
            <a:lstStyle/>
            <a:p>
              <a:r>
                <a:rPr lang="en-US" sz="1000" dirty="0" smtClean="0">
                  <a:solidFill>
                    <a:prstClr val="black"/>
                  </a:solidFill>
                  <a:cs typeface="+mn-cs"/>
                </a:rPr>
                <a:t>David McCallie</a:t>
              </a:r>
            </a:p>
            <a:p>
              <a:r>
                <a:rPr lang="en-US" sz="1000" dirty="0" smtClean="0">
                  <a:solidFill>
                    <a:prstClr val="black"/>
                  </a:solidFill>
                  <a:cs typeface="+mn-cs"/>
                </a:rPr>
                <a:t>Cerner Corp.</a:t>
              </a:r>
              <a:endParaRPr lang="en-US" sz="1000" dirty="0">
                <a:solidFill>
                  <a:prstClr val="black"/>
                </a:solidFill>
                <a:cs typeface="+mn-cs"/>
              </a:endParaRPr>
            </a:p>
          </p:txBody>
        </p:sp>
      </p:grpSp>
      <p:grpSp>
        <p:nvGrpSpPr>
          <p:cNvPr id="26" name="Group 25"/>
          <p:cNvGrpSpPr/>
          <p:nvPr/>
        </p:nvGrpSpPr>
        <p:grpSpPr>
          <a:xfrm>
            <a:off x="1616477" y="2637692"/>
            <a:ext cx="1208902" cy="1225130"/>
            <a:chOff x="1616477" y="2820516"/>
            <a:chExt cx="1208902" cy="1225130"/>
          </a:xfrm>
        </p:grpSpPr>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16477" y="2820516"/>
              <a:ext cx="1208902" cy="855740"/>
            </a:xfrm>
            <a:prstGeom prst="rect">
              <a:avLst/>
            </a:prstGeom>
          </p:spPr>
        </p:pic>
        <p:sp>
          <p:nvSpPr>
            <p:cNvPr id="28" name="TextBox 27"/>
            <p:cNvSpPr txBox="1"/>
            <p:nvPr/>
          </p:nvSpPr>
          <p:spPr>
            <a:xfrm>
              <a:off x="1804788" y="3645536"/>
              <a:ext cx="832279" cy="400110"/>
            </a:xfrm>
            <a:prstGeom prst="rect">
              <a:avLst/>
            </a:prstGeom>
            <a:noFill/>
          </p:spPr>
          <p:txBody>
            <a:bodyPr wrap="none" rtlCol="0">
              <a:spAutoFit/>
            </a:bodyPr>
            <a:lstStyle/>
            <a:p>
              <a:r>
                <a:rPr lang="en-US" sz="1000" dirty="0" smtClean="0">
                  <a:solidFill>
                    <a:prstClr val="black"/>
                  </a:solidFill>
                  <a:cs typeface="+mn-cs"/>
                </a:rPr>
                <a:t>Wes Rishel</a:t>
              </a:r>
            </a:p>
            <a:p>
              <a:r>
                <a:rPr lang="en-US" sz="1000" dirty="0" smtClean="0">
                  <a:solidFill>
                    <a:prstClr val="black"/>
                  </a:solidFill>
                  <a:cs typeface="+mn-cs"/>
                </a:rPr>
                <a:t>Gartner</a:t>
              </a:r>
              <a:endParaRPr lang="en-US" sz="1000" dirty="0">
                <a:solidFill>
                  <a:prstClr val="black"/>
                </a:solidFill>
                <a:cs typeface="+mn-cs"/>
              </a:endParaRPr>
            </a:p>
          </p:txBody>
        </p:sp>
      </p:grpSp>
      <p:grpSp>
        <p:nvGrpSpPr>
          <p:cNvPr id="29" name="Group 28"/>
          <p:cNvGrpSpPr/>
          <p:nvPr/>
        </p:nvGrpSpPr>
        <p:grpSpPr>
          <a:xfrm>
            <a:off x="2943325" y="2620152"/>
            <a:ext cx="1266726" cy="1142892"/>
            <a:chOff x="2943325" y="2802976"/>
            <a:chExt cx="1266726" cy="1142892"/>
          </a:xfrm>
        </p:grpSpPr>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3325" y="2802976"/>
              <a:ext cx="1266726" cy="896671"/>
            </a:xfrm>
            <a:prstGeom prst="rect">
              <a:avLst/>
            </a:prstGeom>
          </p:spPr>
        </p:pic>
        <p:sp>
          <p:nvSpPr>
            <p:cNvPr id="31" name="TextBox 30"/>
            <p:cNvSpPr txBox="1"/>
            <p:nvPr/>
          </p:nvSpPr>
          <p:spPr>
            <a:xfrm>
              <a:off x="3227874" y="3699647"/>
              <a:ext cx="768159" cy="246221"/>
            </a:xfrm>
            <a:prstGeom prst="rect">
              <a:avLst/>
            </a:prstGeom>
            <a:noFill/>
          </p:spPr>
          <p:txBody>
            <a:bodyPr wrap="none" rtlCol="0">
              <a:spAutoFit/>
            </a:bodyPr>
            <a:lstStyle/>
            <a:p>
              <a:r>
                <a:rPr lang="en-US" sz="1000" dirty="0" smtClean="0">
                  <a:solidFill>
                    <a:prstClr val="black"/>
                  </a:solidFill>
                  <a:cs typeface="+mn-cs"/>
                </a:rPr>
                <a:t>Ms. Rachel</a:t>
              </a:r>
              <a:endParaRPr lang="en-US" sz="1000" dirty="0">
                <a:solidFill>
                  <a:prstClr val="black"/>
                </a:solidFill>
                <a:cs typeface="+mn-cs"/>
              </a:endParaRPr>
            </a:p>
          </p:txBody>
        </p:sp>
      </p:grpSp>
      <p:grpSp>
        <p:nvGrpSpPr>
          <p:cNvPr id="32" name="Group 31"/>
          <p:cNvGrpSpPr/>
          <p:nvPr/>
        </p:nvGrpSpPr>
        <p:grpSpPr>
          <a:xfrm>
            <a:off x="4398030" y="2637692"/>
            <a:ext cx="1247825" cy="1436442"/>
            <a:chOff x="4398030" y="2820516"/>
            <a:chExt cx="1247825" cy="1436442"/>
          </a:xfrm>
        </p:grpSpPr>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98030" y="2820516"/>
              <a:ext cx="1247825" cy="883292"/>
            </a:xfrm>
            <a:prstGeom prst="rect">
              <a:avLst/>
            </a:prstGeom>
          </p:spPr>
        </p:pic>
        <p:sp>
          <p:nvSpPr>
            <p:cNvPr id="34" name="TextBox 33"/>
            <p:cNvSpPr txBox="1"/>
            <p:nvPr/>
          </p:nvSpPr>
          <p:spPr>
            <a:xfrm>
              <a:off x="4408634" y="3702960"/>
              <a:ext cx="1226618" cy="553998"/>
            </a:xfrm>
            <a:prstGeom prst="rect">
              <a:avLst/>
            </a:prstGeom>
            <a:noFill/>
          </p:spPr>
          <p:txBody>
            <a:bodyPr wrap="none" rtlCol="0">
              <a:spAutoFit/>
            </a:bodyPr>
            <a:lstStyle/>
            <a:p>
              <a:r>
                <a:rPr lang="en-US" sz="1000" dirty="0" smtClean="0">
                  <a:solidFill>
                    <a:prstClr val="black"/>
                  </a:solidFill>
                  <a:cs typeface="+mn-cs"/>
                </a:rPr>
                <a:t>John Houston</a:t>
              </a:r>
            </a:p>
            <a:p>
              <a:r>
                <a:rPr lang="en-US" sz="1000" dirty="0" smtClean="0">
                  <a:solidFill>
                    <a:prstClr val="black"/>
                  </a:solidFill>
                  <a:cs typeface="+mn-cs"/>
                </a:rPr>
                <a:t>Univ. of Pittsburgh</a:t>
              </a:r>
            </a:p>
            <a:p>
              <a:r>
                <a:rPr lang="en-US" sz="1000" dirty="0" smtClean="0">
                  <a:solidFill>
                    <a:prstClr val="black"/>
                  </a:solidFill>
                  <a:cs typeface="+mn-cs"/>
                </a:rPr>
                <a:t>Medical Ctr.</a:t>
              </a:r>
              <a:endParaRPr lang="en-US" sz="1000" dirty="0">
                <a:solidFill>
                  <a:prstClr val="black"/>
                </a:solidFill>
                <a:cs typeface="+mn-cs"/>
              </a:endParaRPr>
            </a:p>
          </p:txBody>
        </p:sp>
      </p:grpSp>
      <p:grpSp>
        <p:nvGrpSpPr>
          <p:cNvPr id="35" name="Group 34"/>
          <p:cNvGrpSpPr/>
          <p:nvPr/>
        </p:nvGrpSpPr>
        <p:grpSpPr>
          <a:xfrm>
            <a:off x="5867401" y="2637693"/>
            <a:ext cx="1232863" cy="1129512"/>
            <a:chOff x="5867401" y="2820517"/>
            <a:chExt cx="1232863" cy="1129512"/>
          </a:xfrm>
        </p:grpSpPr>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7401" y="2820517"/>
              <a:ext cx="1232863" cy="879130"/>
            </a:xfrm>
            <a:prstGeom prst="rect">
              <a:avLst/>
            </a:prstGeom>
          </p:spPr>
        </p:pic>
        <p:sp>
          <p:nvSpPr>
            <p:cNvPr id="37" name="TextBox 36"/>
            <p:cNvSpPr txBox="1"/>
            <p:nvPr/>
          </p:nvSpPr>
          <p:spPr>
            <a:xfrm>
              <a:off x="6058074" y="3703808"/>
              <a:ext cx="851515" cy="246221"/>
            </a:xfrm>
            <a:prstGeom prst="rect">
              <a:avLst/>
            </a:prstGeom>
            <a:noFill/>
          </p:spPr>
          <p:txBody>
            <a:bodyPr wrap="none" rtlCol="0">
              <a:spAutoFit/>
            </a:bodyPr>
            <a:lstStyle/>
            <a:p>
              <a:r>
                <a:rPr lang="en-US" sz="1000" dirty="0" smtClean="0">
                  <a:solidFill>
                    <a:prstClr val="black"/>
                  </a:solidFill>
                  <a:cs typeface="+mn-cs"/>
                </a:rPr>
                <a:t>Sumit Rana</a:t>
              </a:r>
              <a:endParaRPr lang="en-US" sz="1000" dirty="0">
                <a:solidFill>
                  <a:prstClr val="black"/>
                </a:solidFill>
                <a:cs typeface="+mn-cs"/>
              </a:endParaRPr>
            </a:p>
          </p:txBody>
        </p:sp>
      </p:grpSp>
      <p:grpSp>
        <p:nvGrpSpPr>
          <p:cNvPr id="38" name="Group 37"/>
          <p:cNvGrpSpPr/>
          <p:nvPr/>
        </p:nvGrpSpPr>
        <p:grpSpPr>
          <a:xfrm>
            <a:off x="7298203" y="2620152"/>
            <a:ext cx="1306768" cy="1296781"/>
            <a:chOff x="7298203" y="2802976"/>
            <a:chExt cx="1306768" cy="1296781"/>
          </a:xfrm>
        </p:grpSpPr>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18225" y="2802976"/>
              <a:ext cx="1266725" cy="896671"/>
            </a:xfrm>
            <a:prstGeom prst="rect">
              <a:avLst/>
            </a:prstGeom>
          </p:spPr>
        </p:pic>
        <p:sp>
          <p:nvSpPr>
            <p:cNvPr id="40" name="TextBox 39"/>
            <p:cNvSpPr txBox="1"/>
            <p:nvPr/>
          </p:nvSpPr>
          <p:spPr>
            <a:xfrm>
              <a:off x="7298203" y="3699647"/>
              <a:ext cx="1306768" cy="400110"/>
            </a:xfrm>
            <a:prstGeom prst="rect">
              <a:avLst/>
            </a:prstGeom>
            <a:noFill/>
          </p:spPr>
          <p:txBody>
            <a:bodyPr wrap="none" rtlCol="0">
              <a:spAutoFit/>
            </a:bodyPr>
            <a:lstStyle/>
            <a:p>
              <a:r>
                <a:rPr lang="en-US" sz="1000" dirty="0" smtClean="0">
                  <a:solidFill>
                    <a:prstClr val="black"/>
                  </a:solidFill>
                  <a:cs typeface="+mn-cs"/>
                </a:rPr>
                <a:t>Judy Falkner</a:t>
              </a:r>
            </a:p>
            <a:p>
              <a:r>
                <a:rPr lang="en-US" sz="1000" dirty="0" smtClean="0">
                  <a:solidFill>
                    <a:prstClr val="black"/>
                  </a:solidFill>
                  <a:cs typeface="+mn-cs"/>
                </a:rPr>
                <a:t>Epic Systems Corp.</a:t>
              </a:r>
              <a:endParaRPr lang="en-US" sz="1000" dirty="0">
                <a:solidFill>
                  <a:prstClr val="black"/>
                </a:solidFill>
                <a:cs typeface="+mn-cs"/>
              </a:endParaRPr>
            </a:p>
          </p:txBody>
        </p:sp>
      </p:grpSp>
      <p:grpSp>
        <p:nvGrpSpPr>
          <p:cNvPr id="41" name="Group 40"/>
          <p:cNvGrpSpPr/>
          <p:nvPr/>
        </p:nvGrpSpPr>
        <p:grpSpPr>
          <a:xfrm>
            <a:off x="107319" y="3920246"/>
            <a:ext cx="1441420" cy="1250040"/>
            <a:chOff x="107319" y="4103070"/>
            <a:chExt cx="1441420" cy="1250040"/>
          </a:xfrm>
        </p:grpSpPr>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9403" y="4103070"/>
              <a:ext cx="1200694" cy="849930"/>
            </a:xfrm>
            <a:prstGeom prst="rect">
              <a:avLst/>
            </a:prstGeom>
          </p:spPr>
        </p:pic>
        <p:sp>
          <p:nvSpPr>
            <p:cNvPr id="43" name="TextBox 42"/>
            <p:cNvSpPr txBox="1"/>
            <p:nvPr/>
          </p:nvSpPr>
          <p:spPr>
            <a:xfrm>
              <a:off x="107319" y="4953000"/>
              <a:ext cx="1441420" cy="400110"/>
            </a:xfrm>
            <a:prstGeom prst="rect">
              <a:avLst/>
            </a:prstGeom>
            <a:noFill/>
          </p:spPr>
          <p:txBody>
            <a:bodyPr wrap="none" rtlCol="0">
              <a:spAutoFit/>
            </a:bodyPr>
            <a:lstStyle/>
            <a:p>
              <a:r>
                <a:rPr lang="en-US" sz="1000" dirty="0" smtClean="0">
                  <a:solidFill>
                    <a:prstClr val="black"/>
                  </a:solidFill>
                  <a:cs typeface="+mn-cs"/>
                </a:rPr>
                <a:t>Latanya Sweeney</a:t>
              </a:r>
            </a:p>
            <a:p>
              <a:r>
                <a:rPr lang="en-US" sz="1000" dirty="0" smtClean="0">
                  <a:solidFill>
                    <a:prstClr val="black"/>
                  </a:solidFill>
                  <a:cs typeface="+mn-cs"/>
                </a:rPr>
                <a:t>Carnegie Mellon Univ.</a:t>
              </a:r>
              <a:endParaRPr lang="en-US" sz="1000" dirty="0">
                <a:solidFill>
                  <a:prstClr val="black"/>
                </a:solidFill>
                <a:cs typeface="+mn-cs"/>
              </a:endParaRPr>
            </a:p>
          </p:txBody>
        </p:sp>
      </p:grpSp>
      <p:grpSp>
        <p:nvGrpSpPr>
          <p:cNvPr id="44" name="Group 43"/>
          <p:cNvGrpSpPr/>
          <p:nvPr/>
        </p:nvGrpSpPr>
        <p:grpSpPr>
          <a:xfrm>
            <a:off x="1616477" y="3916933"/>
            <a:ext cx="1208902" cy="1255910"/>
            <a:chOff x="1616477" y="4099757"/>
            <a:chExt cx="1208902" cy="1255910"/>
          </a:xfrm>
        </p:grpSpPr>
        <p:pic>
          <p:nvPicPr>
            <p:cNvPr id="45" name="Picture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16477" y="4099757"/>
              <a:ext cx="1208902" cy="855740"/>
            </a:xfrm>
            <a:prstGeom prst="rect">
              <a:avLst/>
            </a:prstGeom>
          </p:spPr>
        </p:pic>
        <p:sp>
          <p:nvSpPr>
            <p:cNvPr id="46" name="TextBox 45"/>
            <p:cNvSpPr txBox="1"/>
            <p:nvPr/>
          </p:nvSpPr>
          <p:spPr>
            <a:xfrm>
              <a:off x="1798376" y="4955557"/>
              <a:ext cx="838691" cy="400110"/>
            </a:xfrm>
            <a:prstGeom prst="rect">
              <a:avLst/>
            </a:prstGeom>
            <a:noFill/>
          </p:spPr>
          <p:txBody>
            <a:bodyPr wrap="none" rtlCol="0">
              <a:spAutoFit/>
            </a:bodyPr>
            <a:lstStyle/>
            <a:p>
              <a:r>
                <a:rPr lang="en-US" sz="1000" dirty="0" smtClean="0">
                  <a:solidFill>
                    <a:prstClr val="black"/>
                  </a:solidFill>
                  <a:cs typeface="+mn-cs"/>
                </a:rPr>
                <a:t>Dixie Baker</a:t>
              </a:r>
            </a:p>
            <a:p>
              <a:r>
                <a:rPr lang="en-US" sz="1000" dirty="0" smtClean="0">
                  <a:solidFill>
                    <a:prstClr val="black"/>
                  </a:solidFill>
                  <a:cs typeface="+mn-cs"/>
                </a:rPr>
                <a:t>SAIC</a:t>
              </a:r>
              <a:endParaRPr lang="en-US" sz="1000" dirty="0">
                <a:solidFill>
                  <a:prstClr val="black"/>
                </a:solidFill>
                <a:cs typeface="+mn-cs"/>
              </a:endParaRPr>
            </a:p>
          </p:txBody>
        </p:sp>
      </p:grpSp>
      <p:grpSp>
        <p:nvGrpSpPr>
          <p:cNvPr id="47" name="Group 46"/>
          <p:cNvGrpSpPr/>
          <p:nvPr/>
        </p:nvGrpSpPr>
        <p:grpSpPr>
          <a:xfrm>
            <a:off x="2953304" y="3920246"/>
            <a:ext cx="1713028" cy="1289717"/>
            <a:chOff x="2953304" y="4103070"/>
            <a:chExt cx="1713028" cy="1289717"/>
          </a:xfrm>
        </p:grpSpPr>
        <p:pic>
          <p:nvPicPr>
            <p:cNvPr id="48" name="Picture 4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53304" y="4103070"/>
              <a:ext cx="1256747" cy="889607"/>
            </a:xfrm>
            <a:prstGeom prst="rect">
              <a:avLst/>
            </a:prstGeom>
          </p:spPr>
        </p:pic>
        <p:sp>
          <p:nvSpPr>
            <p:cNvPr id="49" name="TextBox 48"/>
            <p:cNvSpPr txBox="1"/>
            <p:nvPr/>
          </p:nvSpPr>
          <p:spPr>
            <a:xfrm>
              <a:off x="2995682" y="4992677"/>
              <a:ext cx="1670650" cy="400110"/>
            </a:xfrm>
            <a:prstGeom prst="rect">
              <a:avLst/>
            </a:prstGeom>
            <a:noFill/>
          </p:spPr>
          <p:txBody>
            <a:bodyPr wrap="none" rtlCol="0">
              <a:spAutoFit/>
            </a:bodyPr>
            <a:lstStyle/>
            <a:p>
              <a:r>
                <a:rPr lang="en-US" sz="1000" dirty="0" smtClean="0">
                  <a:solidFill>
                    <a:prstClr val="black"/>
                  </a:solidFill>
                  <a:cs typeface="+mn-cs"/>
                </a:rPr>
                <a:t>Joy Pritts</a:t>
              </a:r>
            </a:p>
            <a:p>
              <a:r>
                <a:rPr lang="en-US" sz="1000" dirty="0" smtClean="0">
                  <a:solidFill>
                    <a:prstClr val="black"/>
                  </a:solidFill>
                  <a:cs typeface="+mn-cs"/>
                </a:rPr>
                <a:t>Chief Privacy Officer ONC</a:t>
              </a:r>
              <a:endParaRPr lang="en-US" sz="1000" dirty="0">
                <a:solidFill>
                  <a:prstClr val="black"/>
                </a:solidFill>
                <a:cs typeface="+mn-cs"/>
              </a:endParaRPr>
            </a:p>
          </p:txBody>
        </p:sp>
      </p:grpSp>
      <p:sp>
        <p:nvSpPr>
          <p:cNvPr id="50" name="TextBox 49"/>
          <p:cNvSpPr txBox="1"/>
          <p:nvPr/>
        </p:nvSpPr>
        <p:spPr>
          <a:xfrm>
            <a:off x="249402" y="5170286"/>
            <a:ext cx="2080826" cy="276999"/>
          </a:xfrm>
          <a:prstGeom prst="rect">
            <a:avLst/>
          </a:prstGeom>
          <a:noFill/>
        </p:spPr>
        <p:txBody>
          <a:bodyPr wrap="none" rtlCol="0">
            <a:spAutoFit/>
          </a:bodyPr>
          <a:lstStyle/>
          <a:p>
            <a:r>
              <a:rPr lang="en-US" sz="1200" b="1" u="sng" dirty="0" smtClean="0">
                <a:solidFill>
                  <a:prstClr val="black"/>
                </a:solidFill>
                <a:cs typeface="+mn-cs"/>
              </a:rPr>
              <a:t>Technology Implementers</a:t>
            </a:r>
            <a:endParaRPr lang="en-US" sz="1200" b="1" u="sng" dirty="0">
              <a:solidFill>
                <a:prstClr val="black"/>
              </a:solidFill>
              <a:cs typeface="+mn-cs"/>
            </a:endParaRPr>
          </a:p>
        </p:txBody>
      </p:sp>
      <p:grpSp>
        <p:nvGrpSpPr>
          <p:cNvPr id="51" name="Group 50"/>
          <p:cNvGrpSpPr/>
          <p:nvPr/>
        </p:nvGrpSpPr>
        <p:grpSpPr>
          <a:xfrm>
            <a:off x="212046" y="5447285"/>
            <a:ext cx="756841" cy="781962"/>
            <a:chOff x="212046" y="5630109"/>
            <a:chExt cx="756841" cy="781962"/>
          </a:xfrm>
        </p:grpSpPr>
        <p:pic>
          <p:nvPicPr>
            <p:cNvPr id="52" name="Picture 5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2046" y="5630109"/>
              <a:ext cx="756841" cy="535741"/>
            </a:xfrm>
            <a:prstGeom prst="rect">
              <a:avLst/>
            </a:prstGeom>
          </p:spPr>
        </p:pic>
        <p:sp>
          <p:nvSpPr>
            <p:cNvPr id="53" name="TextBox 52"/>
            <p:cNvSpPr txBox="1"/>
            <p:nvPr/>
          </p:nvSpPr>
          <p:spPr>
            <a:xfrm>
              <a:off x="267300" y="6165850"/>
              <a:ext cx="646331" cy="246221"/>
            </a:xfrm>
            <a:prstGeom prst="rect">
              <a:avLst/>
            </a:prstGeom>
            <a:noFill/>
          </p:spPr>
          <p:txBody>
            <a:bodyPr wrap="none" rtlCol="0">
              <a:spAutoFit/>
            </a:bodyPr>
            <a:lstStyle/>
            <a:p>
              <a:r>
                <a:rPr lang="en-US" sz="1000" dirty="0" smtClean="0">
                  <a:solidFill>
                    <a:prstClr val="black"/>
                  </a:solidFill>
                  <a:cs typeface="+mn-cs"/>
                </a:rPr>
                <a:t>HIPAAT</a:t>
              </a:r>
              <a:endParaRPr lang="en-US" sz="1000" dirty="0">
                <a:solidFill>
                  <a:prstClr val="black"/>
                </a:solidFill>
                <a:cs typeface="+mn-cs"/>
              </a:endParaRPr>
            </a:p>
          </p:txBody>
        </p:sp>
      </p:grpSp>
      <p:grpSp>
        <p:nvGrpSpPr>
          <p:cNvPr id="54" name="Group 53"/>
          <p:cNvGrpSpPr/>
          <p:nvPr/>
        </p:nvGrpSpPr>
        <p:grpSpPr>
          <a:xfrm>
            <a:off x="1191599" y="5447285"/>
            <a:ext cx="1015021" cy="781960"/>
            <a:chOff x="995082" y="5630110"/>
            <a:chExt cx="1015021" cy="781960"/>
          </a:xfrm>
        </p:grpSpPr>
        <p:pic>
          <p:nvPicPr>
            <p:cNvPr id="55" name="Picture 5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6941" y="5630110"/>
              <a:ext cx="751305" cy="535740"/>
            </a:xfrm>
            <a:prstGeom prst="rect">
              <a:avLst/>
            </a:prstGeom>
          </p:spPr>
        </p:pic>
        <p:sp>
          <p:nvSpPr>
            <p:cNvPr id="56" name="TextBox 55"/>
            <p:cNvSpPr txBox="1"/>
            <p:nvPr/>
          </p:nvSpPr>
          <p:spPr>
            <a:xfrm>
              <a:off x="995082" y="6165849"/>
              <a:ext cx="1015021" cy="246221"/>
            </a:xfrm>
            <a:prstGeom prst="rect">
              <a:avLst/>
            </a:prstGeom>
            <a:noFill/>
          </p:spPr>
          <p:txBody>
            <a:bodyPr wrap="none" rtlCol="0">
              <a:spAutoFit/>
            </a:bodyPr>
            <a:lstStyle/>
            <a:p>
              <a:r>
                <a:rPr lang="en-US" sz="1000" dirty="0" smtClean="0">
                  <a:solidFill>
                    <a:prstClr val="black"/>
                  </a:solidFill>
                  <a:cs typeface="+mn-cs"/>
                </a:rPr>
                <a:t>VA/DoD VLER</a:t>
              </a:r>
              <a:endParaRPr lang="en-US" sz="1000" dirty="0">
                <a:solidFill>
                  <a:prstClr val="black"/>
                </a:solidFill>
                <a:cs typeface="+mn-cs"/>
              </a:endParaRPr>
            </a:p>
          </p:txBody>
        </p:sp>
      </p:grpSp>
      <p:grpSp>
        <p:nvGrpSpPr>
          <p:cNvPr id="57" name="Group 56"/>
          <p:cNvGrpSpPr/>
          <p:nvPr/>
        </p:nvGrpSpPr>
        <p:grpSpPr>
          <a:xfrm>
            <a:off x="2379750" y="5447286"/>
            <a:ext cx="1048685" cy="793231"/>
            <a:chOff x="2379750" y="5630110"/>
            <a:chExt cx="1048685" cy="793231"/>
          </a:xfrm>
        </p:grpSpPr>
        <p:pic>
          <p:nvPicPr>
            <p:cNvPr id="58" name="Picture 5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99180" y="5630110"/>
              <a:ext cx="763653" cy="535741"/>
            </a:xfrm>
            <a:prstGeom prst="rect">
              <a:avLst/>
            </a:prstGeom>
          </p:spPr>
        </p:pic>
        <p:sp>
          <p:nvSpPr>
            <p:cNvPr id="59" name="TextBox 58"/>
            <p:cNvSpPr txBox="1"/>
            <p:nvPr/>
          </p:nvSpPr>
          <p:spPr>
            <a:xfrm>
              <a:off x="2379750" y="6177120"/>
              <a:ext cx="1048685" cy="246221"/>
            </a:xfrm>
            <a:prstGeom prst="rect">
              <a:avLst/>
            </a:prstGeom>
            <a:noFill/>
          </p:spPr>
          <p:txBody>
            <a:bodyPr wrap="none" rtlCol="0">
              <a:spAutoFit/>
            </a:bodyPr>
            <a:lstStyle/>
            <a:p>
              <a:pPr defTabSz="914400" fontAlgn="auto">
                <a:spcBef>
                  <a:spcPts val="0"/>
                </a:spcBef>
                <a:spcAft>
                  <a:spcPts val="0"/>
                </a:spcAft>
              </a:pPr>
              <a:r>
                <a:rPr lang="en-US" sz="1000" dirty="0" smtClean="0">
                  <a:solidFill>
                    <a:prstClr val="black"/>
                  </a:solidFill>
                  <a:latin typeface="Arial" pitchFamily="34" charset="0"/>
                  <a:ea typeface="+mn-ea"/>
                  <a:cs typeface="Arial" pitchFamily="34" charset="0"/>
                </a:rPr>
                <a:t>Tolven Institute</a:t>
              </a:r>
            </a:p>
          </p:txBody>
        </p:sp>
      </p:grpSp>
      <p:grpSp>
        <p:nvGrpSpPr>
          <p:cNvPr id="60" name="Group 59"/>
          <p:cNvGrpSpPr/>
          <p:nvPr/>
        </p:nvGrpSpPr>
        <p:grpSpPr>
          <a:xfrm>
            <a:off x="3549020" y="5447285"/>
            <a:ext cx="1029449" cy="789851"/>
            <a:chOff x="3549020" y="5630109"/>
            <a:chExt cx="1029449" cy="789851"/>
          </a:xfrm>
        </p:grpSpPr>
        <p:pic>
          <p:nvPicPr>
            <p:cNvPr id="61" name="Picture 6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637639" y="5630109"/>
              <a:ext cx="779718" cy="547011"/>
            </a:xfrm>
            <a:prstGeom prst="rect">
              <a:avLst/>
            </a:prstGeom>
          </p:spPr>
        </p:pic>
        <p:sp>
          <p:nvSpPr>
            <p:cNvPr id="62" name="TextBox 61"/>
            <p:cNvSpPr txBox="1"/>
            <p:nvPr/>
          </p:nvSpPr>
          <p:spPr>
            <a:xfrm>
              <a:off x="3549020" y="6173739"/>
              <a:ext cx="1029449" cy="246221"/>
            </a:xfrm>
            <a:prstGeom prst="rect">
              <a:avLst/>
            </a:prstGeom>
            <a:noFill/>
          </p:spPr>
          <p:txBody>
            <a:bodyPr wrap="none" rtlCol="0">
              <a:spAutoFit/>
            </a:bodyPr>
            <a:lstStyle/>
            <a:p>
              <a:pPr defTabSz="914400" fontAlgn="auto">
                <a:spcBef>
                  <a:spcPts val="0"/>
                </a:spcBef>
                <a:spcAft>
                  <a:spcPts val="0"/>
                </a:spcAft>
              </a:pPr>
              <a:r>
                <a:rPr lang="en-US" sz="1000" dirty="0" smtClean="0">
                  <a:solidFill>
                    <a:prstClr val="black"/>
                  </a:solidFill>
                  <a:latin typeface="Arial" pitchFamily="34" charset="0"/>
                  <a:ea typeface="+mn-ea"/>
                  <a:cs typeface="Arial" pitchFamily="34" charset="0"/>
                </a:rPr>
                <a:t>Private Access</a:t>
              </a:r>
            </a:p>
          </p:txBody>
        </p:sp>
      </p:grpSp>
      <p:grpSp>
        <p:nvGrpSpPr>
          <p:cNvPr id="63" name="Group 62"/>
          <p:cNvGrpSpPr/>
          <p:nvPr/>
        </p:nvGrpSpPr>
        <p:grpSpPr>
          <a:xfrm>
            <a:off x="4731537" y="5447284"/>
            <a:ext cx="802036" cy="771845"/>
            <a:chOff x="4731537" y="5630108"/>
            <a:chExt cx="802036" cy="771845"/>
          </a:xfrm>
        </p:grpSpPr>
        <p:pic>
          <p:nvPicPr>
            <p:cNvPr id="64" name="Picture 6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31537" y="5630108"/>
              <a:ext cx="802036" cy="547011"/>
            </a:xfrm>
            <a:prstGeom prst="rect">
              <a:avLst/>
            </a:prstGeom>
          </p:spPr>
        </p:pic>
        <p:sp>
          <p:nvSpPr>
            <p:cNvPr id="65" name="TextBox 64"/>
            <p:cNvSpPr txBox="1"/>
            <p:nvPr/>
          </p:nvSpPr>
          <p:spPr>
            <a:xfrm>
              <a:off x="4874865" y="6155732"/>
              <a:ext cx="498855" cy="246221"/>
            </a:xfrm>
            <a:prstGeom prst="rect">
              <a:avLst/>
            </a:prstGeom>
            <a:noFill/>
          </p:spPr>
          <p:txBody>
            <a:bodyPr wrap="none" rtlCol="0">
              <a:spAutoFit/>
            </a:bodyPr>
            <a:lstStyle/>
            <a:p>
              <a:pPr defTabSz="914400" fontAlgn="auto">
                <a:spcBef>
                  <a:spcPts val="0"/>
                </a:spcBef>
                <a:spcAft>
                  <a:spcPts val="0"/>
                </a:spcAft>
              </a:pPr>
              <a:r>
                <a:rPr lang="en-US" sz="1000" dirty="0" smtClean="0">
                  <a:solidFill>
                    <a:prstClr val="black"/>
                  </a:solidFill>
                  <a:latin typeface="Arial" pitchFamily="34" charset="0"/>
                  <a:ea typeface="+mn-ea"/>
                  <a:cs typeface="Arial" pitchFamily="34" charset="0"/>
                </a:rPr>
                <a:t>e-MD</a:t>
              </a:r>
            </a:p>
          </p:txBody>
        </p:sp>
      </p:grpSp>
      <p:grpSp>
        <p:nvGrpSpPr>
          <p:cNvPr id="66" name="Group 65"/>
          <p:cNvGrpSpPr/>
          <p:nvPr/>
        </p:nvGrpSpPr>
        <p:grpSpPr>
          <a:xfrm>
            <a:off x="5806035" y="5447284"/>
            <a:ext cx="909223" cy="781960"/>
            <a:chOff x="5806035" y="5630108"/>
            <a:chExt cx="909223" cy="781960"/>
          </a:xfrm>
        </p:grpSpPr>
        <p:pic>
          <p:nvPicPr>
            <p:cNvPr id="67" name="Picture 6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859628" y="5630108"/>
              <a:ext cx="802038" cy="547012"/>
            </a:xfrm>
            <a:prstGeom prst="rect">
              <a:avLst/>
            </a:prstGeom>
          </p:spPr>
        </p:pic>
        <p:sp>
          <p:nvSpPr>
            <p:cNvPr id="68" name="TextBox 67"/>
            <p:cNvSpPr txBox="1"/>
            <p:nvPr/>
          </p:nvSpPr>
          <p:spPr>
            <a:xfrm>
              <a:off x="5806035" y="6165847"/>
              <a:ext cx="909223" cy="246221"/>
            </a:xfrm>
            <a:prstGeom prst="rect">
              <a:avLst/>
            </a:prstGeom>
            <a:noFill/>
          </p:spPr>
          <p:txBody>
            <a:bodyPr wrap="none" rtlCol="0">
              <a:spAutoFit/>
            </a:bodyPr>
            <a:lstStyle/>
            <a:p>
              <a:pPr defTabSz="914400" fontAlgn="auto">
                <a:spcBef>
                  <a:spcPts val="0"/>
                </a:spcBef>
                <a:spcAft>
                  <a:spcPts val="0"/>
                </a:spcAft>
              </a:pPr>
              <a:r>
                <a:rPr lang="en-US" sz="1000" dirty="0" smtClean="0">
                  <a:solidFill>
                    <a:prstClr val="black"/>
                  </a:solidFill>
                  <a:latin typeface="Arial" pitchFamily="34" charset="0"/>
                  <a:ea typeface="+mn-ea"/>
                  <a:cs typeface="Arial" pitchFamily="34" charset="0"/>
                </a:rPr>
                <a:t>Intersystems</a:t>
              </a:r>
            </a:p>
          </p:txBody>
        </p:sp>
      </p:grpSp>
      <p:grpSp>
        <p:nvGrpSpPr>
          <p:cNvPr id="69" name="Group 68"/>
          <p:cNvGrpSpPr/>
          <p:nvPr/>
        </p:nvGrpSpPr>
        <p:grpSpPr>
          <a:xfrm>
            <a:off x="7052482" y="5414629"/>
            <a:ext cx="849917" cy="814615"/>
            <a:chOff x="7052482" y="5597453"/>
            <a:chExt cx="849917" cy="814615"/>
          </a:xfrm>
        </p:grpSpPr>
        <p:pic>
          <p:nvPicPr>
            <p:cNvPr id="70" name="Picture 6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052482" y="5597453"/>
              <a:ext cx="849917" cy="579667"/>
            </a:xfrm>
            <a:prstGeom prst="rect">
              <a:avLst/>
            </a:prstGeom>
          </p:spPr>
        </p:pic>
        <p:sp>
          <p:nvSpPr>
            <p:cNvPr id="71" name="TextBox 70"/>
            <p:cNvSpPr txBox="1"/>
            <p:nvPr/>
          </p:nvSpPr>
          <p:spPr>
            <a:xfrm>
              <a:off x="7153473" y="6165847"/>
              <a:ext cx="647934" cy="246221"/>
            </a:xfrm>
            <a:prstGeom prst="rect">
              <a:avLst/>
            </a:prstGeom>
            <a:noFill/>
          </p:spPr>
          <p:txBody>
            <a:bodyPr wrap="none" rtlCol="0">
              <a:spAutoFit/>
            </a:bodyPr>
            <a:lstStyle/>
            <a:p>
              <a:pPr defTabSz="914400" fontAlgn="auto">
                <a:spcBef>
                  <a:spcPts val="0"/>
                </a:spcBef>
                <a:spcAft>
                  <a:spcPts val="0"/>
                </a:spcAft>
              </a:pPr>
              <a:r>
                <a:rPr lang="en-US" sz="1000" dirty="0" smtClean="0">
                  <a:solidFill>
                    <a:prstClr val="black"/>
                  </a:solidFill>
                  <a:latin typeface="Arial" pitchFamily="34" charset="0"/>
                  <a:ea typeface="+mn-ea"/>
                  <a:cs typeface="Arial" pitchFamily="34" charset="0"/>
                </a:rPr>
                <a:t>CBMHS</a:t>
              </a:r>
            </a:p>
          </p:txBody>
        </p:sp>
      </p:grpSp>
      <p:sp>
        <p:nvSpPr>
          <p:cNvPr id="72" name="Rectangle 71"/>
          <p:cNvSpPr/>
          <p:nvPr/>
        </p:nvSpPr>
        <p:spPr>
          <a:xfrm>
            <a:off x="137886" y="16190"/>
            <a:ext cx="4972002" cy="830997"/>
          </a:xfrm>
          <a:prstGeom prst="rect">
            <a:avLst/>
          </a:prstGeom>
        </p:spPr>
        <p:txBody>
          <a:bodyPr wrap="none">
            <a:spAutoFit/>
          </a:bodyPr>
          <a:lstStyle/>
          <a:p>
            <a:r>
              <a:rPr lang="en-US" sz="1600" b="1" dirty="0" smtClean="0">
                <a:latin typeface="Arial" pitchFamily="34" charset="0"/>
                <a:ea typeface="ＭＳ Ｐゴシック"/>
                <a:cs typeface="Arial" pitchFamily="34" charset="0"/>
              </a:rPr>
              <a:t>Privacy and Security Tiger Team</a:t>
            </a:r>
          </a:p>
          <a:p>
            <a:r>
              <a:rPr lang="en-US" sz="1600" b="1" dirty="0" smtClean="0">
                <a:latin typeface="Arial" pitchFamily="34" charset="0"/>
                <a:ea typeface="ＭＳ Ｐゴシック"/>
                <a:cs typeface="Arial" pitchFamily="34" charset="0"/>
              </a:rPr>
              <a:t>Health Information Technology Policy Committee</a:t>
            </a:r>
          </a:p>
          <a:p>
            <a:r>
              <a:rPr lang="en-US" sz="1600" b="1" dirty="0" smtClean="0">
                <a:latin typeface="Arial" pitchFamily="34" charset="0"/>
                <a:ea typeface="ＭＳ Ｐゴシック"/>
                <a:cs typeface="Arial" pitchFamily="34" charset="0"/>
              </a:rPr>
              <a:t>Consumer Choice Technology Hearing</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21635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par>
                          <p:cTn id="66" fill="hold">
                            <p:stCondLst>
                              <p:cond delay="7500"/>
                            </p:stCondLst>
                            <p:childTnLst>
                              <p:par>
                                <p:cTn id="67" presetID="1" presetClass="entr" presetSubtype="0"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childTnLst>
                          </p:cTn>
                        </p:par>
                        <p:par>
                          <p:cTn id="77" fill="hold">
                            <p:stCondLst>
                              <p:cond delay="8500"/>
                            </p:stCondLst>
                            <p:childTnLst>
                              <p:par>
                                <p:cTn id="78" presetID="10" presetClass="entr" presetSubtype="0" fill="hold"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childTnLst>
                          </p:cTn>
                        </p:par>
                        <p:par>
                          <p:cTn id="81" fill="hold">
                            <p:stCondLst>
                              <p:cond delay="9000"/>
                            </p:stCondLst>
                            <p:childTnLst>
                              <p:par>
                                <p:cTn id="82" presetID="10" presetClass="entr" presetSubtype="0" fill="hold" nodeType="after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childTnLst>
                          </p:cTn>
                        </p:par>
                        <p:par>
                          <p:cTn id="85" fill="hold">
                            <p:stCondLst>
                              <p:cond delay="9500"/>
                            </p:stCondLst>
                            <p:childTnLst>
                              <p:par>
                                <p:cTn id="86" presetID="10" presetClass="entr" presetSubtype="0" fill="hold" nodeType="after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childTnLst>
                          </p:cTn>
                        </p:par>
                        <p:par>
                          <p:cTn id="89" fill="hold">
                            <p:stCondLst>
                              <p:cond delay="10000"/>
                            </p:stCondLst>
                            <p:childTnLst>
                              <p:par>
                                <p:cTn id="90" presetID="10" presetClass="entr" presetSubtype="0" fill="hold" nodeType="after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fade">
                                      <p:cBhvr>
                                        <p:cTn id="92" dur="500"/>
                                        <p:tgtEl>
                                          <p:spTgt spid="66"/>
                                        </p:tgtEl>
                                      </p:cBhvr>
                                    </p:animEffect>
                                  </p:childTnLst>
                                </p:cTn>
                              </p:par>
                            </p:childTnLst>
                          </p:cTn>
                        </p:par>
                        <p:par>
                          <p:cTn id="93" fill="hold">
                            <p:stCondLst>
                              <p:cond delay="10500"/>
                            </p:stCondLst>
                            <p:childTnLst>
                              <p:par>
                                <p:cTn id="94" presetID="10" presetClass="entr" presetSubtype="0" fill="hold" nodeType="after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fade">
                                      <p:cBhvr>
                                        <p:cTn id="9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6" name="TextBox 5"/>
          <p:cNvSpPr txBox="1"/>
          <p:nvPr/>
        </p:nvSpPr>
        <p:spPr>
          <a:xfrm>
            <a:off x="494538" y="1595914"/>
            <a:ext cx="6297493" cy="369332"/>
          </a:xfrm>
          <a:prstGeom prst="rect">
            <a:avLst/>
          </a:prstGeom>
          <a:noFill/>
        </p:spPr>
        <p:txBody>
          <a:bodyPr wrap="none" rtlCol="0">
            <a:spAutoFit/>
          </a:bodyPr>
          <a:lstStyle/>
          <a:p>
            <a:r>
              <a:rPr lang="en-US" dirty="0" smtClean="0">
                <a:latin typeface="Arial" pitchFamily="34" charset="0"/>
                <a:cs typeface="Arial" pitchFamily="34" charset="0"/>
              </a:rPr>
              <a:t>Cross-Enterprise Security and Privacy Authorization (XSPA)</a:t>
            </a:r>
            <a:endParaRPr lang="en-US" dirty="0">
              <a:latin typeface="Arial" pitchFamily="34" charset="0"/>
              <a:cs typeface="Arial" pitchFamily="34" charset="0"/>
            </a:endParaRPr>
          </a:p>
        </p:txBody>
      </p:sp>
      <p:grpSp>
        <p:nvGrpSpPr>
          <p:cNvPr id="7" name="Group 6"/>
          <p:cNvGrpSpPr/>
          <p:nvPr/>
        </p:nvGrpSpPr>
        <p:grpSpPr>
          <a:xfrm>
            <a:off x="622297" y="2553227"/>
            <a:ext cx="7634736" cy="307777"/>
            <a:chOff x="1447800" y="2956254"/>
            <a:chExt cx="7634736" cy="307777"/>
          </a:xfrm>
        </p:grpSpPr>
        <p:sp>
          <p:nvSpPr>
            <p:cNvPr id="8" name="Oval 7"/>
            <p:cNvSpPr/>
            <p:nvPr/>
          </p:nvSpPr>
          <p:spPr>
            <a:xfrm>
              <a:off x="1447800" y="3026620"/>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051957" y="2956254"/>
              <a:ext cx="7030579" cy="307777"/>
            </a:xfrm>
            <a:prstGeom prst="rect">
              <a:avLst/>
            </a:prstGeom>
            <a:noFill/>
          </p:spPr>
          <p:txBody>
            <a:bodyPr wrap="none" rtlCol="0">
              <a:spAutoFit/>
            </a:bodyPr>
            <a:lstStyle/>
            <a:p>
              <a:r>
                <a:rPr lang="en-US" sz="1400" dirty="0" smtClean="0">
                  <a:latin typeface="Arial" pitchFamily="34" charset="0"/>
                  <a:cs typeface="Arial" pitchFamily="34" charset="0"/>
                </a:rPr>
                <a:t>Profile of Security Assertion Markup Language (SAML) v2.0 for Healthcare Version 1.0</a:t>
              </a:r>
            </a:p>
          </p:txBody>
        </p:sp>
      </p:grpSp>
      <p:sp>
        <p:nvSpPr>
          <p:cNvPr id="10" name="TextBox 9"/>
          <p:cNvSpPr txBox="1"/>
          <p:nvPr/>
        </p:nvSpPr>
        <p:spPr>
          <a:xfrm>
            <a:off x="494538" y="1997870"/>
            <a:ext cx="3749744" cy="369332"/>
          </a:xfrm>
          <a:prstGeom prst="rect">
            <a:avLst/>
          </a:prstGeom>
          <a:noFill/>
        </p:spPr>
        <p:txBody>
          <a:bodyPr wrap="none" rtlCol="0">
            <a:spAutoFit/>
          </a:bodyPr>
          <a:lstStyle/>
          <a:p>
            <a:r>
              <a:rPr lang="en-US" u="sng" dirty="0" smtClean="0">
                <a:latin typeface="Arial" pitchFamily="34" charset="0"/>
                <a:cs typeface="Arial" pitchFamily="34" charset="0"/>
              </a:rPr>
              <a:t>Oasis Standards (November 2009)</a:t>
            </a:r>
            <a:endParaRPr lang="en-US" u="sng" dirty="0">
              <a:latin typeface="Arial" pitchFamily="34" charset="0"/>
              <a:cs typeface="Arial" pitchFamily="34" charset="0"/>
            </a:endParaRPr>
          </a:p>
        </p:txBody>
      </p:sp>
      <p:grpSp>
        <p:nvGrpSpPr>
          <p:cNvPr id="11" name="Group 10"/>
          <p:cNvGrpSpPr/>
          <p:nvPr/>
        </p:nvGrpSpPr>
        <p:grpSpPr>
          <a:xfrm>
            <a:off x="622297" y="3113900"/>
            <a:ext cx="8362499" cy="307777"/>
            <a:chOff x="1447800" y="2956254"/>
            <a:chExt cx="8362499" cy="307777"/>
          </a:xfrm>
        </p:grpSpPr>
        <p:sp>
          <p:nvSpPr>
            <p:cNvPr id="12" name="Oval 11"/>
            <p:cNvSpPr/>
            <p:nvPr/>
          </p:nvSpPr>
          <p:spPr>
            <a:xfrm>
              <a:off x="1447800" y="3026620"/>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051957" y="2956254"/>
              <a:ext cx="7758342" cy="307777"/>
            </a:xfrm>
            <a:prstGeom prst="rect">
              <a:avLst/>
            </a:prstGeom>
            <a:noFill/>
          </p:spPr>
          <p:txBody>
            <a:bodyPr wrap="none" rtlCol="0">
              <a:spAutoFit/>
            </a:bodyPr>
            <a:lstStyle/>
            <a:p>
              <a:r>
                <a:rPr lang="en-US" sz="1400" dirty="0" smtClean="0">
                  <a:latin typeface="Arial" pitchFamily="34" charset="0"/>
                  <a:cs typeface="Arial" pitchFamily="34" charset="0"/>
                </a:rPr>
                <a:t>Profile of eXtensible Access Control Markup Language (XACML) v2.0 for Healthcare Version 1.0</a:t>
              </a:r>
              <a:endParaRPr lang="en-US" sz="1400" dirty="0">
                <a:latin typeface="Arial" pitchFamily="34" charset="0"/>
                <a:cs typeface="Arial" pitchFamily="34" charset="0"/>
              </a:endParaRPr>
            </a:p>
          </p:txBody>
        </p:sp>
      </p:grpSp>
      <p:sp>
        <p:nvSpPr>
          <p:cNvPr id="14" name="TextBox 13"/>
          <p:cNvSpPr txBox="1"/>
          <p:nvPr/>
        </p:nvSpPr>
        <p:spPr>
          <a:xfrm>
            <a:off x="494538" y="3708916"/>
            <a:ext cx="4301177" cy="369332"/>
          </a:xfrm>
          <a:prstGeom prst="rect">
            <a:avLst/>
          </a:prstGeom>
          <a:noFill/>
        </p:spPr>
        <p:txBody>
          <a:bodyPr wrap="none" rtlCol="0">
            <a:spAutoFit/>
          </a:bodyPr>
          <a:lstStyle/>
          <a:p>
            <a:r>
              <a:rPr lang="en-US" u="sng" dirty="0" smtClean="0">
                <a:latin typeface="Arial" pitchFamily="34" charset="0"/>
                <a:cs typeface="Arial" pitchFamily="34" charset="0"/>
              </a:rPr>
              <a:t>Committee Specifications (August 2010)</a:t>
            </a:r>
            <a:endParaRPr lang="en-US" u="sng" dirty="0">
              <a:latin typeface="Arial" pitchFamily="34" charset="0"/>
              <a:cs typeface="Arial" pitchFamily="34" charset="0"/>
            </a:endParaRPr>
          </a:p>
        </p:txBody>
      </p:sp>
      <p:grpSp>
        <p:nvGrpSpPr>
          <p:cNvPr id="15" name="Group 14"/>
          <p:cNvGrpSpPr/>
          <p:nvPr/>
        </p:nvGrpSpPr>
        <p:grpSpPr>
          <a:xfrm>
            <a:off x="622297" y="4191000"/>
            <a:ext cx="4820119" cy="307777"/>
            <a:chOff x="1447800" y="2956254"/>
            <a:chExt cx="4820119" cy="307777"/>
          </a:xfrm>
        </p:grpSpPr>
        <p:sp>
          <p:nvSpPr>
            <p:cNvPr id="16" name="Oval 15"/>
            <p:cNvSpPr/>
            <p:nvPr/>
          </p:nvSpPr>
          <p:spPr>
            <a:xfrm>
              <a:off x="1447800" y="3026620"/>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051957" y="2956254"/>
              <a:ext cx="4215962" cy="307777"/>
            </a:xfrm>
            <a:prstGeom prst="rect">
              <a:avLst/>
            </a:prstGeom>
            <a:noFill/>
          </p:spPr>
          <p:txBody>
            <a:bodyPr wrap="none" rtlCol="0">
              <a:spAutoFit/>
            </a:bodyPr>
            <a:lstStyle/>
            <a:p>
              <a:r>
                <a:rPr lang="en-US" sz="1400" dirty="0" smtClean="0">
                  <a:latin typeface="Arial" pitchFamily="34" charset="0"/>
                  <a:cs typeface="Arial" pitchFamily="34" charset="0"/>
                </a:rPr>
                <a:t>Profile of WS-Trust for Healthcare (ready for ballot)</a:t>
              </a:r>
              <a:endParaRPr lang="en-US" sz="1400" dirty="0">
                <a:latin typeface="Arial" pitchFamily="34" charset="0"/>
                <a:cs typeface="Arial" pitchFamily="34" charset="0"/>
              </a:endParaRPr>
            </a:p>
          </p:txBody>
        </p:sp>
      </p:grpSp>
      <p:sp>
        <p:nvSpPr>
          <p:cNvPr id="18" name="TextBox 17"/>
          <p:cNvSpPr txBox="1"/>
          <p:nvPr/>
        </p:nvSpPr>
        <p:spPr>
          <a:xfrm>
            <a:off x="494538" y="4724400"/>
            <a:ext cx="3852401" cy="369332"/>
          </a:xfrm>
          <a:prstGeom prst="rect">
            <a:avLst/>
          </a:prstGeom>
          <a:noFill/>
        </p:spPr>
        <p:txBody>
          <a:bodyPr wrap="none" rtlCol="0">
            <a:spAutoFit/>
          </a:bodyPr>
          <a:lstStyle/>
          <a:p>
            <a:r>
              <a:rPr lang="en-US" u="sng" dirty="0" smtClean="0">
                <a:latin typeface="Arial" pitchFamily="34" charset="0"/>
                <a:cs typeface="Arial" pitchFamily="34" charset="0"/>
              </a:rPr>
              <a:t>Federal Adoption (September 2009)</a:t>
            </a:r>
          </a:p>
        </p:txBody>
      </p:sp>
      <p:grpSp>
        <p:nvGrpSpPr>
          <p:cNvPr id="19" name="Group 18"/>
          <p:cNvGrpSpPr/>
          <p:nvPr/>
        </p:nvGrpSpPr>
        <p:grpSpPr>
          <a:xfrm>
            <a:off x="622297" y="5178623"/>
            <a:ext cx="5208879" cy="307777"/>
            <a:chOff x="1447800" y="2956254"/>
            <a:chExt cx="5208879" cy="307777"/>
          </a:xfrm>
        </p:grpSpPr>
        <p:sp>
          <p:nvSpPr>
            <p:cNvPr id="20" name="Oval 19"/>
            <p:cNvSpPr/>
            <p:nvPr/>
          </p:nvSpPr>
          <p:spPr>
            <a:xfrm>
              <a:off x="1447800" y="3026620"/>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051957" y="2956254"/>
              <a:ext cx="4604722" cy="307777"/>
            </a:xfrm>
            <a:prstGeom prst="rect">
              <a:avLst/>
            </a:prstGeom>
            <a:noFill/>
          </p:spPr>
          <p:txBody>
            <a:bodyPr wrap="none" rtlCol="0">
              <a:spAutoFit/>
            </a:bodyPr>
            <a:lstStyle/>
            <a:p>
              <a:r>
                <a:rPr lang="en-US" sz="1400" dirty="0" smtClean="0">
                  <a:latin typeface="Arial" pitchFamily="34" charset="0"/>
                  <a:cs typeface="Arial" pitchFamily="34" charset="0"/>
                </a:rPr>
                <a:t>NHIN Authorization Framework – XSPA Profile of SAML</a:t>
              </a:r>
              <a:endParaRPr lang="en-US" sz="1400" dirty="0">
                <a:latin typeface="Arial" pitchFamily="34" charset="0"/>
                <a:cs typeface="Arial" pitchFamily="34" charset="0"/>
              </a:endParaRPr>
            </a:p>
          </p:txBody>
        </p:sp>
      </p:grpSp>
    </p:spTree>
    <p:extLst>
      <p:ext uri="{BB962C8B-B14F-4D97-AF65-F5344CB8AC3E}">
        <p14:creationId xmlns:p14="http://schemas.microsoft.com/office/powerpoint/2010/main" val="426926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litfd.gif"/>
          <p:cNvPicPr>
            <a:picLocks noChangeAspect="1"/>
          </p:cNvPicPr>
          <p:nvPr/>
        </p:nvPicPr>
        <p:blipFill>
          <a:blip r:embed="rId2">
            <a:lum bright="17000" contrast="-56000"/>
          </a:blip>
          <a:stretch>
            <a:fillRect/>
          </a:stretch>
        </p:blipFill>
        <p:spPr>
          <a:xfrm>
            <a:off x="143228" y="877555"/>
            <a:ext cx="7860594" cy="4864773"/>
          </a:xfrm>
          <a:prstGeom prst="rect">
            <a:avLst/>
          </a:prstGeom>
        </p:spPr>
      </p:pic>
      <p:pic>
        <p:nvPicPr>
          <p:cNvPr id="4" name="Picture 76"/>
          <p:cNvPicPr>
            <a:picLocks noChangeAspect="1" noChangeArrowheads="1"/>
          </p:cNvPicPr>
          <p:nvPr/>
        </p:nvPicPr>
        <p:blipFill>
          <a:blip r:embed="rId3"/>
          <a:srcRect/>
          <a:stretch>
            <a:fillRect/>
          </a:stretch>
        </p:blipFill>
        <p:spPr bwMode="auto">
          <a:xfrm>
            <a:off x="7578608" y="2484445"/>
            <a:ext cx="915785" cy="500155"/>
          </a:xfrm>
          <a:prstGeom prst="rect">
            <a:avLst/>
          </a:prstGeom>
          <a:noFill/>
          <a:ln w="9525">
            <a:noFill/>
            <a:miter lim="800000"/>
            <a:headEnd/>
            <a:tailEnd/>
          </a:ln>
        </p:spPr>
      </p:pic>
      <p:pic>
        <p:nvPicPr>
          <p:cNvPr id="5" name="Picture 78"/>
          <p:cNvPicPr>
            <a:picLocks noChangeAspect="1" noChangeArrowheads="1"/>
          </p:cNvPicPr>
          <p:nvPr/>
        </p:nvPicPr>
        <p:blipFill>
          <a:blip r:embed="rId4"/>
          <a:srcRect/>
          <a:stretch>
            <a:fillRect/>
          </a:stretch>
        </p:blipFill>
        <p:spPr bwMode="auto">
          <a:xfrm>
            <a:off x="5706172" y="5589641"/>
            <a:ext cx="666262" cy="666262"/>
          </a:xfrm>
          <a:prstGeom prst="rect">
            <a:avLst/>
          </a:prstGeom>
          <a:noFill/>
          <a:ln w="9525">
            <a:noFill/>
            <a:miter lim="800000"/>
            <a:headEnd/>
            <a:tailEnd/>
          </a:ln>
        </p:spPr>
      </p:pic>
      <p:pic>
        <p:nvPicPr>
          <p:cNvPr id="6" name="Picture 2" descr="sun-oracle"/>
          <p:cNvPicPr>
            <a:picLocks noChangeAspect="1" noChangeArrowheads="1"/>
          </p:cNvPicPr>
          <p:nvPr/>
        </p:nvPicPr>
        <p:blipFill>
          <a:blip r:embed="rId5"/>
          <a:srcRect/>
          <a:stretch>
            <a:fillRect/>
          </a:stretch>
        </p:blipFill>
        <p:spPr bwMode="auto">
          <a:xfrm>
            <a:off x="7578608" y="1680724"/>
            <a:ext cx="1006733" cy="659606"/>
          </a:xfrm>
          <a:prstGeom prst="rect">
            <a:avLst/>
          </a:prstGeom>
          <a:noFill/>
          <a:ln w="9525" algn="in">
            <a:noFill/>
            <a:miter lim="800000"/>
            <a:headEnd/>
            <a:tailEnd/>
          </a:ln>
        </p:spPr>
      </p:pic>
      <p:pic>
        <p:nvPicPr>
          <p:cNvPr id="7" name="Picture 3"/>
          <p:cNvPicPr>
            <a:picLocks noChangeAspect="1" noChangeArrowheads="1"/>
          </p:cNvPicPr>
          <p:nvPr/>
        </p:nvPicPr>
        <p:blipFill>
          <a:blip r:embed="rId6"/>
          <a:srcRect/>
          <a:stretch>
            <a:fillRect/>
          </a:stretch>
        </p:blipFill>
        <p:spPr bwMode="auto">
          <a:xfrm>
            <a:off x="7578608" y="1154368"/>
            <a:ext cx="915785" cy="382241"/>
          </a:xfrm>
          <a:prstGeom prst="rect">
            <a:avLst/>
          </a:prstGeom>
          <a:noFill/>
          <a:ln w="9525" algn="in">
            <a:noFill/>
            <a:miter lim="800000"/>
            <a:headEnd/>
            <a:tailEnd/>
          </a:ln>
        </p:spPr>
      </p:pic>
      <p:pic>
        <p:nvPicPr>
          <p:cNvPr id="8" name="Picture 4" descr="NavyLogo-full"/>
          <p:cNvPicPr>
            <a:picLocks noChangeAspect="1" noChangeArrowheads="1"/>
          </p:cNvPicPr>
          <p:nvPr/>
        </p:nvPicPr>
        <p:blipFill>
          <a:blip r:embed="rId7"/>
          <a:srcRect/>
          <a:stretch>
            <a:fillRect/>
          </a:stretch>
        </p:blipFill>
        <p:spPr bwMode="auto">
          <a:xfrm>
            <a:off x="6509447" y="5573521"/>
            <a:ext cx="776130" cy="776130"/>
          </a:xfrm>
          <a:prstGeom prst="rect">
            <a:avLst/>
          </a:prstGeom>
          <a:noFill/>
          <a:ln w="9525" algn="in">
            <a:noFill/>
            <a:miter lim="800000"/>
            <a:headEnd/>
            <a:tailEnd/>
          </a:ln>
        </p:spPr>
      </p:pic>
      <p:pic>
        <p:nvPicPr>
          <p:cNvPr id="9" name="Picture 1"/>
          <p:cNvPicPr>
            <a:picLocks noChangeAspect="1" noChangeArrowheads="1"/>
          </p:cNvPicPr>
          <p:nvPr/>
        </p:nvPicPr>
        <p:blipFill>
          <a:blip r:embed="rId8"/>
          <a:srcRect/>
          <a:stretch>
            <a:fillRect/>
          </a:stretch>
        </p:blipFill>
        <p:spPr bwMode="auto">
          <a:xfrm>
            <a:off x="7578608" y="4182686"/>
            <a:ext cx="1546641" cy="407282"/>
          </a:xfrm>
          <a:prstGeom prst="rect">
            <a:avLst/>
          </a:prstGeom>
          <a:noFill/>
          <a:ln w="9525">
            <a:noFill/>
            <a:miter lim="800000"/>
            <a:headEnd/>
            <a:tailEnd/>
          </a:ln>
        </p:spPr>
      </p:pic>
      <p:pic>
        <p:nvPicPr>
          <p:cNvPr id="10" name="Picture 9" descr="symlabsLogo.jpg"/>
          <p:cNvPicPr>
            <a:picLocks noChangeAspect="1"/>
          </p:cNvPicPr>
          <p:nvPr/>
        </p:nvPicPr>
        <p:blipFill>
          <a:blip r:embed="rId9"/>
          <a:stretch>
            <a:fillRect/>
          </a:stretch>
        </p:blipFill>
        <p:spPr>
          <a:xfrm>
            <a:off x="7578608" y="3760483"/>
            <a:ext cx="1443919" cy="278088"/>
          </a:xfrm>
          <a:prstGeom prst="rect">
            <a:avLst/>
          </a:prstGeom>
        </p:spPr>
      </p:pic>
      <p:pic>
        <p:nvPicPr>
          <p:cNvPr id="11" name="Picture 10" descr="jbosscorp_logo.png"/>
          <p:cNvPicPr>
            <a:picLocks noChangeAspect="1"/>
          </p:cNvPicPr>
          <p:nvPr/>
        </p:nvPicPr>
        <p:blipFill>
          <a:blip r:embed="rId10"/>
          <a:stretch>
            <a:fillRect/>
          </a:stretch>
        </p:blipFill>
        <p:spPr>
          <a:xfrm>
            <a:off x="7578608" y="3128715"/>
            <a:ext cx="864194" cy="487653"/>
          </a:xfrm>
          <a:prstGeom prst="rect">
            <a:avLst/>
          </a:prstGeom>
        </p:spPr>
      </p:pic>
      <p:pic>
        <p:nvPicPr>
          <p:cNvPr id="12" name="Picture 11" descr="logo.gif"/>
          <p:cNvPicPr>
            <a:picLocks noChangeAspect="1"/>
          </p:cNvPicPr>
          <p:nvPr/>
        </p:nvPicPr>
        <p:blipFill>
          <a:blip r:embed="rId11"/>
          <a:stretch>
            <a:fillRect/>
          </a:stretch>
        </p:blipFill>
        <p:spPr>
          <a:xfrm>
            <a:off x="7578608" y="4734083"/>
            <a:ext cx="1047750" cy="695325"/>
          </a:xfrm>
          <a:prstGeom prst="rect">
            <a:avLst/>
          </a:prstGeom>
        </p:spPr>
      </p:pic>
      <p:pic>
        <p:nvPicPr>
          <p:cNvPr id="13" name="Picture 12" descr="harasaf_logo_trans.png"/>
          <p:cNvPicPr>
            <a:picLocks noChangeAspect="1"/>
          </p:cNvPicPr>
          <p:nvPr/>
        </p:nvPicPr>
        <p:blipFill>
          <a:blip r:embed="rId12"/>
          <a:stretch>
            <a:fillRect/>
          </a:stretch>
        </p:blipFill>
        <p:spPr>
          <a:xfrm>
            <a:off x="7578608" y="5573521"/>
            <a:ext cx="1181198" cy="682382"/>
          </a:xfrm>
          <a:prstGeom prst="rect">
            <a:avLst/>
          </a:prstGeom>
        </p:spPr>
      </p:pic>
      <p:sp>
        <p:nvSpPr>
          <p:cNvPr id="14" name="TextBox 13"/>
          <p:cNvSpPr txBox="1"/>
          <p:nvPr/>
        </p:nvSpPr>
        <p:spPr>
          <a:xfrm>
            <a:off x="457200" y="5181600"/>
            <a:ext cx="4507965" cy="1015663"/>
          </a:xfrm>
          <a:prstGeom prst="rect">
            <a:avLst/>
          </a:prstGeom>
          <a:noFill/>
        </p:spPr>
        <p:txBody>
          <a:bodyPr wrap="none" rtlCol="0">
            <a:spAutoFit/>
          </a:bodyPr>
          <a:lstStyle/>
          <a:p>
            <a:r>
              <a:rPr lang="en-US" sz="1000" u="sng" dirty="0" smtClean="0"/>
              <a:t>System and Participant Locations</a:t>
            </a:r>
          </a:p>
          <a:p>
            <a:r>
              <a:rPr lang="en-US" sz="1000" dirty="0" smtClean="0"/>
              <a:t>RSA 2008 – San Francisco, CA</a:t>
            </a:r>
          </a:p>
          <a:p>
            <a:r>
              <a:rPr lang="en-US" sz="1000" dirty="0" smtClean="0"/>
              <a:t>Oasis XACML Interop Demonstration – Ditton Manor, London, UK</a:t>
            </a:r>
          </a:p>
          <a:p>
            <a:r>
              <a:rPr lang="en-US" sz="1000" dirty="0" smtClean="0"/>
              <a:t>HIMSS 2009 – Chicago, IL</a:t>
            </a:r>
          </a:p>
          <a:p>
            <a:r>
              <a:rPr lang="en-US" sz="1000" dirty="0" smtClean="0"/>
              <a:t>RSA 2010 – San Francisco, CA</a:t>
            </a:r>
          </a:p>
          <a:p>
            <a:r>
              <a:rPr lang="en-US" sz="1000" dirty="0" smtClean="0"/>
              <a:t>HHS ONC HITPC “Consumer Choice Technology” hearings 2010 – Washington DC</a:t>
            </a:r>
            <a:endParaRPr lang="en-US" sz="1000" dirty="0"/>
          </a:p>
        </p:txBody>
      </p:sp>
      <p:grpSp>
        <p:nvGrpSpPr>
          <p:cNvPr id="15" name="Group 14"/>
          <p:cNvGrpSpPr/>
          <p:nvPr/>
        </p:nvGrpSpPr>
        <p:grpSpPr>
          <a:xfrm>
            <a:off x="1152525" y="3309942"/>
            <a:ext cx="137157" cy="160016"/>
            <a:chOff x="3607234" y="6028909"/>
            <a:chExt cx="137157" cy="160016"/>
          </a:xfrm>
        </p:grpSpPr>
        <p:sp>
          <p:nvSpPr>
            <p:cNvPr id="16" name="Oval 15"/>
            <p:cNvSpPr/>
            <p:nvPr/>
          </p:nvSpPr>
          <p:spPr>
            <a:xfrm>
              <a:off x="3607234" y="6051769"/>
              <a:ext cx="45719" cy="45719"/>
            </a:xfrm>
            <a:prstGeom prst="ellipse">
              <a:avLst/>
            </a:prstGeom>
            <a:solidFill>
              <a:srgbClr val="C00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3652953" y="6074628"/>
              <a:ext cx="45719" cy="45719"/>
            </a:xfrm>
            <a:prstGeom prst="ellipse">
              <a:avLst/>
            </a:prstGeom>
            <a:solidFill>
              <a:srgbClr val="C00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52953" y="6028909"/>
              <a:ext cx="45719" cy="45719"/>
            </a:xfrm>
            <a:prstGeom prst="ellipse">
              <a:avLst/>
            </a:prstGeom>
            <a:solidFill>
              <a:srgbClr val="C00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3607234" y="6097488"/>
              <a:ext cx="45719" cy="45719"/>
            </a:xfrm>
            <a:prstGeom prst="ellipse">
              <a:avLst/>
            </a:prstGeom>
            <a:solidFill>
              <a:srgbClr val="C00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3698672" y="6051769"/>
              <a:ext cx="45719" cy="45719"/>
            </a:xfrm>
            <a:prstGeom prst="ellipse">
              <a:avLst/>
            </a:prstGeom>
            <a:solidFill>
              <a:srgbClr val="C00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3652953" y="6120347"/>
              <a:ext cx="45719" cy="45719"/>
            </a:xfrm>
            <a:prstGeom prst="ellipse">
              <a:avLst/>
            </a:prstGeom>
            <a:solidFill>
              <a:srgbClr val="C00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3698672" y="6097487"/>
              <a:ext cx="45719" cy="45719"/>
            </a:xfrm>
            <a:prstGeom prst="ellipse">
              <a:avLst/>
            </a:prstGeom>
            <a:solidFill>
              <a:srgbClr val="C00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3698672" y="6143206"/>
              <a:ext cx="45719" cy="45719"/>
            </a:xfrm>
            <a:prstGeom prst="ellipse">
              <a:avLst/>
            </a:prstGeom>
            <a:solidFill>
              <a:srgbClr val="C00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3787659" y="2739392"/>
            <a:ext cx="137157" cy="182877"/>
            <a:chOff x="3960549" y="6097486"/>
            <a:chExt cx="137157" cy="182877"/>
          </a:xfrm>
        </p:grpSpPr>
        <p:sp>
          <p:nvSpPr>
            <p:cNvPr id="25" name="Oval 24"/>
            <p:cNvSpPr/>
            <p:nvPr/>
          </p:nvSpPr>
          <p:spPr>
            <a:xfrm>
              <a:off x="3983409" y="6143206"/>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4029128" y="6143206"/>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4006268" y="6188925"/>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006268" y="6097486"/>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960549" y="6188925"/>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4051987" y="6188925"/>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4029127" y="6234644"/>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3983409" y="6234644"/>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3" name="Oval 32"/>
          <p:cNvSpPr/>
          <p:nvPr/>
        </p:nvSpPr>
        <p:spPr>
          <a:xfrm>
            <a:off x="411481" y="5591354"/>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411481" y="5425584"/>
            <a:ext cx="49528" cy="45719"/>
          </a:xfrm>
          <a:prstGeom prst="ellipse">
            <a:avLst/>
          </a:prstGeom>
          <a:solidFill>
            <a:srgbClr val="C00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5" name="Group 34"/>
          <p:cNvGrpSpPr/>
          <p:nvPr/>
        </p:nvGrpSpPr>
        <p:grpSpPr>
          <a:xfrm>
            <a:off x="1948818" y="3053717"/>
            <a:ext cx="137157" cy="114300"/>
            <a:chOff x="4407261" y="6120345"/>
            <a:chExt cx="137157" cy="114300"/>
          </a:xfrm>
        </p:grpSpPr>
        <p:sp>
          <p:nvSpPr>
            <p:cNvPr id="36" name="Oval 35"/>
            <p:cNvSpPr/>
            <p:nvPr/>
          </p:nvSpPr>
          <p:spPr>
            <a:xfrm>
              <a:off x="4407261" y="6120345"/>
              <a:ext cx="45719" cy="45719"/>
            </a:xfrm>
            <a:prstGeom prst="ellipse">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4407261" y="6166064"/>
              <a:ext cx="45719" cy="45719"/>
            </a:xfrm>
            <a:prstGeom prst="ellipse">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4452980" y="6143207"/>
              <a:ext cx="45719" cy="45719"/>
            </a:xfrm>
            <a:prstGeom prst="ellipse">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4452980" y="6188926"/>
              <a:ext cx="45719" cy="45719"/>
            </a:xfrm>
            <a:prstGeom prst="ellipse">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4498699" y="6166066"/>
              <a:ext cx="45719" cy="45719"/>
            </a:xfrm>
            <a:prstGeom prst="ellipse">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1" name="Oval 40"/>
          <p:cNvSpPr/>
          <p:nvPr/>
        </p:nvSpPr>
        <p:spPr>
          <a:xfrm>
            <a:off x="1748790" y="3447098"/>
            <a:ext cx="45719" cy="45719"/>
          </a:xfrm>
          <a:prstGeom prst="ellipse">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1784984" y="3421382"/>
            <a:ext cx="45719" cy="45719"/>
          </a:xfrm>
          <a:prstGeom prst="ellipse">
            <a:avLst/>
          </a:prstGeom>
          <a:solidFill>
            <a:srgbClr val="19D3FF"/>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1497321" y="3350398"/>
            <a:ext cx="45719" cy="45719"/>
          </a:xfrm>
          <a:prstGeom prst="ellipse">
            <a:avLst/>
          </a:prstGeom>
          <a:solidFill>
            <a:srgbClr val="19D3FF"/>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6755111" y="4645783"/>
            <a:ext cx="45719" cy="45719"/>
          </a:xfrm>
          <a:prstGeom prst="ellipse">
            <a:avLst/>
          </a:prstGeom>
          <a:solidFill>
            <a:srgbClr val="19D3FF"/>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1141104" y="3161447"/>
            <a:ext cx="102859" cy="148495"/>
            <a:chOff x="4812071" y="6143207"/>
            <a:chExt cx="102859" cy="148495"/>
          </a:xfrm>
        </p:grpSpPr>
        <p:sp>
          <p:nvSpPr>
            <p:cNvPr id="46" name="Oval 45"/>
            <p:cNvSpPr/>
            <p:nvPr/>
          </p:nvSpPr>
          <p:spPr>
            <a:xfrm>
              <a:off x="4812071" y="6188923"/>
              <a:ext cx="45719" cy="45719"/>
            </a:xfrm>
            <a:prstGeom prst="ellipse">
              <a:avLst/>
            </a:prstGeom>
            <a:solidFill>
              <a:srgbClr val="19D3FF"/>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4869211" y="6198433"/>
              <a:ext cx="45719" cy="45719"/>
            </a:xfrm>
            <a:prstGeom prst="ellipse">
              <a:avLst/>
            </a:prstGeom>
            <a:solidFill>
              <a:srgbClr val="19D3FF"/>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4857790" y="6245983"/>
              <a:ext cx="45719" cy="45719"/>
            </a:xfrm>
            <a:prstGeom prst="ellipse">
              <a:avLst/>
            </a:prstGeom>
            <a:solidFill>
              <a:srgbClr val="19D3FF"/>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p:nvSpPr>
          <p:spPr>
            <a:xfrm>
              <a:off x="4846351" y="6143207"/>
              <a:ext cx="45719" cy="45719"/>
            </a:xfrm>
            <a:prstGeom prst="ellipse">
              <a:avLst/>
            </a:prstGeom>
            <a:solidFill>
              <a:srgbClr val="19D3FF"/>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p:nvSpPr>
          <p:spPr>
            <a:xfrm>
              <a:off x="4812071" y="6244152"/>
              <a:ext cx="45719" cy="45719"/>
            </a:xfrm>
            <a:prstGeom prst="ellipse">
              <a:avLst/>
            </a:prstGeom>
            <a:solidFill>
              <a:srgbClr val="19D3FF"/>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Oval 50"/>
          <p:cNvSpPr/>
          <p:nvPr/>
        </p:nvSpPr>
        <p:spPr>
          <a:xfrm>
            <a:off x="6764656" y="4688364"/>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3846438" y="3198907"/>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4209138" y="2555567"/>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4075792" y="2962279"/>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1254486" y="3265173"/>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1530711" y="3007998"/>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1349736" y="3369948"/>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411481" y="5740896"/>
            <a:ext cx="45719" cy="45719"/>
          </a:xfrm>
          <a:prstGeom prst="ellipse">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411481" y="5889486"/>
            <a:ext cx="45719" cy="45719"/>
          </a:xfrm>
          <a:prstGeom prst="ellipse">
            <a:avLst/>
          </a:prstGeom>
          <a:solidFill>
            <a:srgbClr val="19D3FF"/>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Freeform 59"/>
          <p:cNvSpPr/>
          <p:nvPr/>
        </p:nvSpPr>
        <p:spPr>
          <a:xfrm>
            <a:off x="1186543" y="3167743"/>
            <a:ext cx="348343" cy="185057"/>
          </a:xfrm>
          <a:custGeom>
            <a:avLst/>
            <a:gdLst>
              <a:gd name="connsiteX0" fmla="*/ 0 w 348343"/>
              <a:gd name="connsiteY0" fmla="*/ 0 h 185057"/>
              <a:gd name="connsiteX1" fmla="*/ 283028 w 348343"/>
              <a:gd name="connsiteY1" fmla="*/ 32657 h 185057"/>
              <a:gd name="connsiteX2" fmla="*/ 348343 w 348343"/>
              <a:gd name="connsiteY2" fmla="*/ 185057 h 185057"/>
            </a:gdLst>
            <a:ahLst/>
            <a:cxnLst>
              <a:cxn ang="0">
                <a:pos x="connsiteX0" y="connsiteY0"/>
              </a:cxn>
              <a:cxn ang="0">
                <a:pos x="connsiteX1" y="connsiteY1"/>
              </a:cxn>
              <a:cxn ang="0">
                <a:pos x="connsiteX2" y="connsiteY2"/>
              </a:cxn>
            </a:cxnLst>
            <a:rect l="l" t="t" r="r" b="b"/>
            <a:pathLst>
              <a:path w="348343" h="185057">
                <a:moveTo>
                  <a:pt x="0" y="0"/>
                </a:moveTo>
                <a:cubicBezTo>
                  <a:pt x="112485" y="907"/>
                  <a:pt x="224971" y="1814"/>
                  <a:pt x="283028" y="32657"/>
                </a:cubicBezTo>
                <a:cubicBezTo>
                  <a:pt x="341085" y="63500"/>
                  <a:pt x="344714" y="124278"/>
                  <a:pt x="348343" y="185057"/>
                </a:cubicBezTo>
              </a:path>
            </a:pathLst>
          </a:custGeom>
          <a:ln w="6350">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61" name="Shape 92"/>
          <p:cNvCxnSpPr>
            <a:stCxn id="49" idx="4"/>
            <a:endCxn id="42" idx="7"/>
          </p:cNvCxnSpPr>
          <p:nvPr/>
        </p:nvCxnSpPr>
        <p:spPr>
          <a:xfrm rot="16200000" flipH="1">
            <a:off x="1400671" y="3004739"/>
            <a:ext cx="220911" cy="625764"/>
          </a:xfrm>
          <a:prstGeom prst="curvedConnector3">
            <a:avLst>
              <a:gd name="adj1" fmla="val -62104"/>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a:stCxn id="49" idx="4"/>
            <a:endCxn id="44" idx="7"/>
          </p:cNvCxnSpPr>
          <p:nvPr/>
        </p:nvCxnSpPr>
        <p:spPr>
          <a:xfrm rot="16200000" flipH="1">
            <a:off x="3273533" y="1131876"/>
            <a:ext cx="1445312" cy="5595891"/>
          </a:xfrm>
          <a:prstGeom prst="curvedConnector3">
            <a:avLst>
              <a:gd name="adj1" fmla="val -51742"/>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40" idx="3"/>
            <a:endCxn id="41" idx="1"/>
          </p:cNvCxnSpPr>
          <p:nvPr/>
        </p:nvCxnSpPr>
        <p:spPr>
          <a:xfrm rot="5400000">
            <a:off x="1743553" y="3150394"/>
            <a:ext cx="315331" cy="291466"/>
          </a:xfrm>
          <a:prstGeom prst="curvedConnector3">
            <a:avLst>
              <a:gd name="adj1" fmla="val 50000"/>
            </a:avLst>
          </a:prstGeom>
          <a:ln w="635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4" name="Curved Connector 63"/>
          <p:cNvCxnSpPr>
            <a:endCxn id="56" idx="0"/>
          </p:cNvCxnSpPr>
          <p:nvPr/>
        </p:nvCxnSpPr>
        <p:spPr>
          <a:xfrm rot="10800000" flipV="1">
            <a:off x="1553572" y="2876548"/>
            <a:ext cx="2234087" cy="131449"/>
          </a:xfrm>
          <a:prstGeom prst="curvedConnector2">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a:endCxn id="55" idx="7"/>
          </p:cNvCxnSpPr>
          <p:nvPr/>
        </p:nvCxnSpPr>
        <p:spPr>
          <a:xfrm rot="10800000" flipV="1">
            <a:off x="1293510" y="2876550"/>
            <a:ext cx="2494148" cy="395318"/>
          </a:xfrm>
          <a:prstGeom prst="curvedConnector2">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Curved Connector 65"/>
          <p:cNvCxnSpPr>
            <a:endCxn id="57" idx="0"/>
          </p:cNvCxnSpPr>
          <p:nvPr/>
        </p:nvCxnSpPr>
        <p:spPr>
          <a:xfrm rot="10800000" flipV="1">
            <a:off x="1372596" y="2876548"/>
            <a:ext cx="2415062" cy="493400"/>
          </a:xfrm>
          <a:prstGeom prst="curvedConnector2">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30" idx="7"/>
            <a:endCxn id="54" idx="7"/>
          </p:cNvCxnSpPr>
          <p:nvPr/>
        </p:nvCxnSpPr>
        <p:spPr>
          <a:xfrm rot="16200000" flipH="1">
            <a:off x="3950744" y="2804903"/>
            <a:ext cx="131448" cy="196695"/>
          </a:xfrm>
          <a:prstGeom prst="curvedConnector3">
            <a:avLst>
              <a:gd name="adj1" fmla="val -8716"/>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28" idx="5"/>
            <a:endCxn id="53" idx="3"/>
          </p:cNvCxnSpPr>
          <p:nvPr/>
        </p:nvCxnSpPr>
        <p:spPr>
          <a:xfrm rot="5400000" flipH="1" flipV="1">
            <a:off x="3952204" y="2514788"/>
            <a:ext cx="183825" cy="343431"/>
          </a:xfrm>
          <a:prstGeom prst="curvedConnector3">
            <a:avLst>
              <a:gd name="adj1" fmla="val 13626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hape 130"/>
          <p:cNvCxnSpPr>
            <a:endCxn id="52" idx="4"/>
          </p:cNvCxnSpPr>
          <p:nvPr/>
        </p:nvCxnSpPr>
        <p:spPr>
          <a:xfrm rot="16200000" flipH="1">
            <a:off x="3678730" y="3054057"/>
            <a:ext cx="322357" cy="58779"/>
          </a:xfrm>
          <a:prstGeom prst="curvedConnector3">
            <a:avLst>
              <a:gd name="adj1" fmla="val 25145"/>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hape 140"/>
          <p:cNvCxnSpPr>
            <a:stCxn id="31" idx="5"/>
            <a:endCxn id="51" idx="3"/>
          </p:cNvCxnSpPr>
          <p:nvPr/>
        </p:nvCxnSpPr>
        <p:spPr>
          <a:xfrm rot="16200000" flipH="1">
            <a:off x="4427399" y="2383436"/>
            <a:ext cx="1811814" cy="2876090"/>
          </a:xfrm>
          <a:prstGeom prst="curvedConnector3">
            <a:avLst>
              <a:gd name="adj1" fmla="val 3553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4691063" y="2716532"/>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p:nvSpPr>
        <p:spPr>
          <a:xfrm>
            <a:off x="5574031" y="3492817"/>
            <a:ext cx="45719" cy="4571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3" name="Curved Connector 72"/>
          <p:cNvCxnSpPr>
            <a:stCxn id="30" idx="0"/>
            <a:endCxn id="71" idx="0"/>
          </p:cNvCxnSpPr>
          <p:nvPr/>
        </p:nvCxnSpPr>
        <p:spPr>
          <a:xfrm rot="5400000" flipH="1" flipV="1">
            <a:off x="4250791" y="2367699"/>
            <a:ext cx="114299" cy="811966"/>
          </a:xfrm>
          <a:prstGeom prst="curvedConnector3">
            <a:avLst>
              <a:gd name="adj1" fmla="val 170833"/>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hape 184"/>
          <p:cNvCxnSpPr>
            <a:stCxn id="30" idx="5"/>
            <a:endCxn id="72" idx="2"/>
          </p:cNvCxnSpPr>
          <p:nvPr/>
        </p:nvCxnSpPr>
        <p:spPr>
          <a:xfrm rot="16200000" flipH="1">
            <a:off x="4423165" y="2364811"/>
            <a:ext cx="645822" cy="1655910"/>
          </a:xfrm>
          <a:prstGeom prst="curvedConnector2">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76" name="Picture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77" name="Picture 76"/>
          <p:cNvPicPr>
            <a:picLocks noChangeAspect="1"/>
          </p:cNvPicPr>
          <p:nvPr/>
        </p:nvPicPr>
        <p:blipFill rotWithShape="1">
          <a:blip r:embed="rId14">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78" name="TextBox 77"/>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79" name="Oval 78"/>
          <p:cNvSpPr/>
          <p:nvPr/>
        </p:nvSpPr>
        <p:spPr>
          <a:xfrm>
            <a:off x="2286000" y="3200400"/>
            <a:ext cx="45719" cy="45719"/>
          </a:xfrm>
          <a:prstGeom prst="ellipse">
            <a:avLst/>
          </a:prstGeom>
          <a:solidFill>
            <a:schemeClr val="tx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Oval 79"/>
          <p:cNvSpPr/>
          <p:nvPr/>
        </p:nvSpPr>
        <p:spPr>
          <a:xfrm>
            <a:off x="6736081" y="4678681"/>
            <a:ext cx="45719" cy="45719"/>
          </a:xfrm>
          <a:prstGeom prst="ellipse">
            <a:avLst/>
          </a:prstGeom>
          <a:solidFill>
            <a:schemeClr val="tx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Oval 80"/>
          <p:cNvSpPr/>
          <p:nvPr/>
        </p:nvSpPr>
        <p:spPr>
          <a:xfrm>
            <a:off x="1402081" y="3383281"/>
            <a:ext cx="45719" cy="45719"/>
          </a:xfrm>
          <a:prstGeom prst="ellipse">
            <a:avLst/>
          </a:prstGeom>
          <a:solidFill>
            <a:schemeClr val="tx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Oval 81"/>
          <p:cNvSpPr/>
          <p:nvPr/>
        </p:nvSpPr>
        <p:spPr>
          <a:xfrm>
            <a:off x="1783081" y="3459481"/>
            <a:ext cx="45719" cy="45719"/>
          </a:xfrm>
          <a:prstGeom prst="ellipse">
            <a:avLst/>
          </a:prstGeom>
          <a:solidFill>
            <a:schemeClr val="tx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Oval 82"/>
          <p:cNvSpPr/>
          <p:nvPr/>
        </p:nvSpPr>
        <p:spPr>
          <a:xfrm>
            <a:off x="411481" y="6050281"/>
            <a:ext cx="45719" cy="45719"/>
          </a:xfrm>
          <a:prstGeom prst="ellipse">
            <a:avLst/>
          </a:prstGeom>
          <a:solidFill>
            <a:schemeClr val="tx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p:cNvSpPr/>
          <p:nvPr/>
        </p:nvSpPr>
        <p:spPr>
          <a:xfrm>
            <a:off x="238868" y="877555"/>
            <a:ext cx="4668842" cy="369332"/>
          </a:xfrm>
          <a:prstGeom prst="rect">
            <a:avLst/>
          </a:prstGeom>
        </p:spPr>
        <p:txBody>
          <a:bodyPr wrap="none">
            <a:spAutoFit/>
          </a:bodyPr>
          <a:lstStyle/>
          <a:p>
            <a:r>
              <a:rPr lang="en-US" dirty="0" smtClean="0">
                <a:latin typeface="Arial" pitchFamily="34" charset="0"/>
                <a:ea typeface="ＭＳ Ｐゴシック"/>
                <a:cs typeface="Arial" pitchFamily="34" charset="0"/>
              </a:rPr>
              <a:t>XSPA Demonstrations &amp; Global </a:t>
            </a:r>
            <a:r>
              <a:rPr lang="en-US" dirty="0">
                <a:latin typeface="Arial" pitchFamily="34" charset="0"/>
                <a:ea typeface="ＭＳ Ｐゴシック"/>
                <a:cs typeface="Arial" pitchFamily="34" charset="0"/>
              </a:rPr>
              <a:t>Participants</a:t>
            </a:r>
            <a:endParaRPr lang="en-US" dirty="0">
              <a:latin typeface="Arial" pitchFamily="34" charset="0"/>
              <a:cs typeface="Arial" pitchFamily="34" charset="0"/>
            </a:endParaRPr>
          </a:p>
        </p:txBody>
      </p:sp>
      <p:sp>
        <p:nvSpPr>
          <p:cNvPr id="85" name="Freeform 84"/>
          <p:cNvSpPr/>
          <p:nvPr/>
        </p:nvSpPr>
        <p:spPr>
          <a:xfrm>
            <a:off x="1819275" y="3238500"/>
            <a:ext cx="490538" cy="247650"/>
          </a:xfrm>
          <a:custGeom>
            <a:avLst/>
            <a:gdLst>
              <a:gd name="connsiteX0" fmla="*/ 490538 w 490538"/>
              <a:gd name="connsiteY0" fmla="*/ 0 h 247650"/>
              <a:gd name="connsiteX1" fmla="*/ 0 w 490538"/>
              <a:gd name="connsiteY1" fmla="*/ 247650 h 247650"/>
            </a:gdLst>
            <a:ahLst/>
            <a:cxnLst>
              <a:cxn ang="0">
                <a:pos x="connsiteX0" y="connsiteY0"/>
              </a:cxn>
              <a:cxn ang="0">
                <a:pos x="connsiteX1" y="connsiteY1"/>
              </a:cxn>
            </a:cxnLst>
            <a:rect l="l" t="t" r="r" b="b"/>
            <a:pathLst>
              <a:path w="490538" h="247650">
                <a:moveTo>
                  <a:pt x="490538" y="0"/>
                </a:moveTo>
                <a:cubicBezTo>
                  <a:pt x="247253" y="112315"/>
                  <a:pt x="3969" y="224631"/>
                  <a:pt x="0" y="24765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7" name="Freeform 86"/>
          <p:cNvSpPr/>
          <p:nvPr/>
        </p:nvSpPr>
        <p:spPr>
          <a:xfrm>
            <a:off x="1438275" y="3209925"/>
            <a:ext cx="857250" cy="195263"/>
          </a:xfrm>
          <a:custGeom>
            <a:avLst/>
            <a:gdLst>
              <a:gd name="connsiteX0" fmla="*/ 857250 w 857250"/>
              <a:gd name="connsiteY0" fmla="*/ 0 h 195263"/>
              <a:gd name="connsiteX1" fmla="*/ 0 w 857250"/>
              <a:gd name="connsiteY1" fmla="*/ 195263 h 195263"/>
              <a:gd name="connsiteX2" fmla="*/ 0 w 857250"/>
              <a:gd name="connsiteY2" fmla="*/ 195263 h 195263"/>
            </a:gdLst>
            <a:ahLst/>
            <a:cxnLst>
              <a:cxn ang="0">
                <a:pos x="connsiteX0" y="connsiteY0"/>
              </a:cxn>
              <a:cxn ang="0">
                <a:pos x="connsiteX1" y="connsiteY1"/>
              </a:cxn>
              <a:cxn ang="0">
                <a:pos x="connsiteX2" y="connsiteY2"/>
              </a:cxn>
            </a:cxnLst>
            <a:rect l="l" t="t" r="r" b="b"/>
            <a:pathLst>
              <a:path w="857250" h="195263">
                <a:moveTo>
                  <a:pt x="857250" y="0"/>
                </a:moveTo>
                <a:lnTo>
                  <a:pt x="0" y="195263"/>
                </a:lnTo>
                <a:lnTo>
                  <a:pt x="0" y="195263"/>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8" name="Freeform 87"/>
          <p:cNvSpPr/>
          <p:nvPr/>
        </p:nvSpPr>
        <p:spPr>
          <a:xfrm>
            <a:off x="2324100" y="3219450"/>
            <a:ext cx="4433888" cy="1481138"/>
          </a:xfrm>
          <a:custGeom>
            <a:avLst/>
            <a:gdLst>
              <a:gd name="connsiteX0" fmla="*/ 0 w 4433888"/>
              <a:gd name="connsiteY0" fmla="*/ 0 h 1481138"/>
              <a:gd name="connsiteX1" fmla="*/ 4433888 w 4433888"/>
              <a:gd name="connsiteY1" fmla="*/ 1481138 h 1481138"/>
              <a:gd name="connsiteX2" fmla="*/ 4433888 w 4433888"/>
              <a:gd name="connsiteY2" fmla="*/ 1481138 h 1481138"/>
            </a:gdLst>
            <a:ahLst/>
            <a:cxnLst>
              <a:cxn ang="0">
                <a:pos x="connsiteX0" y="connsiteY0"/>
              </a:cxn>
              <a:cxn ang="0">
                <a:pos x="connsiteX1" y="connsiteY1"/>
              </a:cxn>
              <a:cxn ang="0">
                <a:pos x="connsiteX2" y="connsiteY2"/>
              </a:cxn>
            </a:cxnLst>
            <a:rect l="l" t="t" r="r" b="b"/>
            <a:pathLst>
              <a:path w="4433888" h="1481138">
                <a:moveTo>
                  <a:pt x="0" y="0"/>
                </a:moveTo>
                <a:lnTo>
                  <a:pt x="4433888" y="1481138"/>
                </a:lnTo>
                <a:lnTo>
                  <a:pt x="4433888" y="1481138"/>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 name="Rectangle 88"/>
          <p:cNvSpPr/>
          <p:nvPr/>
        </p:nvSpPr>
        <p:spPr>
          <a:xfrm>
            <a:off x="717861" y="1351943"/>
            <a:ext cx="6567716" cy="307777"/>
          </a:xfrm>
          <a:prstGeom prst="rect">
            <a:avLst/>
          </a:prstGeom>
          <a:gradFill>
            <a:gsLst>
              <a:gs pos="0">
                <a:srgbClr val="8488C4"/>
              </a:gs>
              <a:gs pos="53000">
                <a:srgbClr val="D4DEFF"/>
              </a:gs>
              <a:gs pos="83000">
                <a:srgbClr val="D4DEFF"/>
              </a:gs>
              <a:gs pos="100000">
                <a:srgbClr val="96AB94"/>
              </a:gs>
            </a:gsLst>
            <a:lin ang="5400000" scaled="0"/>
          </a:gradFill>
        </p:spPr>
        <p:txBody>
          <a:bodyPr wrap="square">
            <a:spAutoFit/>
          </a:bodyPr>
          <a:lstStyle/>
          <a:p>
            <a:pPr algn="ctr"/>
            <a:r>
              <a:rPr lang="en-US" sz="1400" dirty="0" smtClean="0">
                <a:latin typeface="Arial" pitchFamily="34" charset="0"/>
                <a:cs typeface="Arial" pitchFamily="34" charset="0"/>
              </a:rPr>
              <a:t>RSA 2008 Healthcare </a:t>
            </a:r>
            <a:r>
              <a:rPr lang="en-US" sz="1400" dirty="0">
                <a:latin typeface="Arial" pitchFamily="34" charset="0"/>
                <a:cs typeface="Arial" pitchFamily="34" charset="0"/>
              </a:rPr>
              <a:t>Security and Privacy as a Service </a:t>
            </a:r>
          </a:p>
        </p:txBody>
      </p:sp>
      <p:sp>
        <p:nvSpPr>
          <p:cNvPr id="90" name="Rectangle 89"/>
          <p:cNvSpPr/>
          <p:nvPr/>
        </p:nvSpPr>
        <p:spPr>
          <a:xfrm>
            <a:off x="734553" y="1861400"/>
            <a:ext cx="6551024" cy="307777"/>
          </a:xfrm>
          <a:prstGeom prst="rect">
            <a:avLst/>
          </a:prstGeom>
          <a:gradFill>
            <a:gsLst>
              <a:gs pos="0">
                <a:srgbClr val="8488C4"/>
              </a:gs>
              <a:gs pos="53000">
                <a:srgbClr val="D4DEFF"/>
              </a:gs>
              <a:gs pos="83000">
                <a:srgbClr val="D4DEFF"/>
              </a:gs>
              <a:gs pos="100000">
                <a:srgbClr val="96AB94"/>
              </a:gs>
            </a:gsLst>
            <a:lin ang="5400000" scaled="0"/>
          </a:gradFill>
        </p:spPr>
        <p:txBody>
          <a:bodyPr wrap="square">
            <a:spAutoFit/>
          </a:bodyPr>
          <a:lstStyle/>
          <a:p>
            <a:pPr algn="ctr"/>
            <a:r>
              <a:rPr lang="en-US" sz="1400" dirty="0" smtClean="0">
                <a:latin typeface="Arial" pitchFamily="34" charset="0"/>
                <a:cs typeface="Arial" pitchFamily="34" charset="0"/>
              </a:rPr>
              <a:t>Ditton Manor 2008  – Extensions to Healthcare </a:t>
            </a:r>
            <a:r>
              <a:rPr lang="en-US" sz="1400" dirty="0">
                <a:latin typeface="Arial" pitchFamily="34" charset="0"/>
                <a:cs typeface="Arial" pitchFamily="34" charset="0"/>
              </a:rPr>
              <a:t>Security and Privacy </a:t>
            </a:r>
            <a:r>
              <a:rPr lang="en-US" sz="1400" dirty="0" smtClean="0">
                <a:latin typeface="Arial" pitchFamily="34" charset="0"/>
                <a:cs typeface="Arial" pitchFamily="34" charset="0"/>
              </a:rPr>
              <a:t>Services</a:t>
            </a:r>
            <a:endParaRPr lang="en-US" sz="1400" dirty="0">
              <a:latin typeface="Arial" pitchFamily="34" charset="0"/>
              <a:cs typeface="Arial" pitchFamily="34" charset="0"/>
            </a:endParaRPr>
          </a:p>
        </p:txBody>
      </p:sp>
      <p:sp>
        <p:nvSpPr>
          <p:cNvPr id="91" name="Rectangle 90"/>
          <p:cNvSpPr/>
          <p:nvPr/>
        </p:nvSpPr>
        <p:spPr>
          <a:xfrm>
            <a:off x="734553" y="2340330"/>
            <a:ext cx="6551023" cy="307777"/>
          </a:xfrm>
          <a:prstGeom prst="rect">
            <a:avLst/>
          </a:prstGeom>
          <a:gradFill>
            <a:gsLst>
              <a:gs pos="0">
                <a:srgbClr val="8488C4"/>
              </a:gs>
              <a:gs pos="53000">
                <a:srgbClr val="D4DEFF"/>
              </a:gs>
              <a:gs pos="83000">
                <a:srgbClr val="D4DEFF"/>
              </a:gs>
              <a:gs pos="100000">
                <a:srgbClr val="96AB94"/>
              </a:gs>
            </a:gsLst>
            <a:lin ang="5400000" scaled="0"/>
          </a:gradFill>
        </p:spPr>
        <p:txBody>
          <a:bodyPr wrap="square">
            <a:spAutoFit/>
          </a:bodyPr>
          <a:lstStyle/>
          <a:p>
            <a:pPr algn="ctr"/>
            <a:r>
              <a:rPr lang="en-US" sz="1400" dirty="0" smtClean="0">
                <a:latin typeface="Arial" pitchFamily="34" charset="0"/>
                <a:cs typeface="Arial" pitchFamily="34" charset="0"/>
              </a:rPr>
              <a:t>HIMSS 2009– Advanced Security and Privacy in Healthcare</a:t>
            </a:r>
            <a:endParaRPr lang="en-US" sz="1400" dirty="0">
              <a:latin typeface="Arial" pitchFamily="34" charset="0"/>
              <a:cs typeface="Arial" pitchFamily="34" charset="0"/>
            </a:endParaRPr>
          </a:p>
        </p:txBody>
      </p:sp>
      <p:sp>
        <p:nvSpPr>
          <p:cNvPr id="92" name="Rectangle 91"/>
          <p:cNvSpPr/>
          <p:nvPr/>
        </p:nvSpPr>
        <p:spPr>
          <a:xfrm>
            <a:off x="744079" y="2837378"/>
            <a:ext cx="6551023" cy="307777"/>
          </a:xfrm>
          <a:prstGeom prst="rect">
            <a:avLst/>
          </a:prstGeom>
          <a:gradFill>
            <a:gsLst>
              <a:gs pos="0">
                <a:srgbClr val="8488C4"/>
              </a:gs>
              <a:gs pos="53000">
                <a:srgbClr val="D4DEFF"/>
              </a:gs>
              <a:gs pos="83000">
                <a:srgbClr val="D4DEFF"/>
              </a:gs>
              <a:gs pos="100000">
                <a:srgbClr val="96AB94"/>
              </a:gs>
            </a:gsLst>
            <a:lin ang="5400000" scaled="0"/>
          </a:gradFill>
        </p:spPr>
        <p:txBody>
          <a:bodyPr wrap="square">
            <a:spAutoFit/>
          </a:bodyPr>
          <a:lstStyle/>
          <a:p>
            <a:pPr algn="ctr"/>
            <a:r>
              <a:rPr lang="en-US" sz="1400" dirty="0" smtClean="0">
                <a:latin typeface="Arial" pitchFamily="34" charset="0"/>
                <a:cs typeface="Arial" pitchFamily="34" charset="0"/>
              </a:rPr>
              <a:t>RSA 2010 – Protecting the Human Genome</a:t>
            </a:r>
            <a:endParaRPr lang="en-US" sz="1400" dirty="0">
              <a:latin typeface="Arial" pitchFamily="34" charset="0"/>
              <a:cs typeface="Arial" pitchFamily="34" charset="0"/>
            </a:endParaRPr>
          </a:p>
        </p:txBody>
      </p:sp>
      <p:sp>
        <p:nvSpPr>
          <p:cNvPr id="93" name="Rectangle 92"/>
          <p:cNvSpPr/>
          <p:nvPr/>
        </p:nvSpPr>
        <p:spPr>
          <a:xfrm>
            <a:off x="753605" y="3334426"/>
            <a:ext cx="6551023" cy="307777"/>
          </a:xfrm>
          <a:prstGeom prst="rect">
            <a:avLst/>
          </a:prstGeom>
          <a:gradFill>
            <a:gsLst>
              <a:gs pos="0">
                <a:srgbClr val="8488C4"/>
              </a:gs>
              <a:gs pos="53000">
                <a:srgbClr val="D4DEFF"/>
              </a:gs>
              <a:gs pos="83000">
                <a:srgbClr val="D4DEFF"/>
              </a:gs>
              <a:gs pos="100000">
                <a:srgbClr val="96AB94"/>
              </a:gs>
            </a:gsLst>
            <a:lin ang="5400000" scaled="0"/>
          </a:gradFill>
        </p:spPr>
        <p:txBody>
          <a:bodyPr wrap="square">
            <a:spAutoFit/>
          </a:bodyPr>
          <a:lstStyle/>
          <a:p>
            <a:pPr algn="ctr"/>
            <a:r>
              <a:rPr lang="en-US" sz="1400" dirty="0" smtClean="0">
                <a:latin typeface="Arial" pitchFamily="34" charset="0"/>
                <a:cs typeface="Arial" pitchFamily="34" charset="0"/>
              </a:rPr>
              <a:t>HHS ONC HITPC “Consumer Choice Technology” Demonstrations</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38883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500" fill="hold"/>
                                        <p:tgtEl>
                                          <p:spTgt spid="90"/>
                                        </p:tgtEl>
                                        <p:attrNameLst>
                                          <p:attrName>ppt_x</p:attrName>
                                        </p:attrNameLst>
                                      </p:cBhvr>
                                      <p:tavLst>
                                        <p:tav tm="0">
                                          <p:val>
                                            <p:strVal val="#ppt_x"/>
                                          </p:val>
                                        </p:tav>
                                        <p:tav tm="100000">
                                          <p:val>
                                            <p:strVal val="#ppt_x"/>
                                          </p:val>
                                        </p:tav>
                                      </p:tavLst>
                                    </p:anim>
                                    <p:anim calcmode="lin" valueType="num">
                                      <p:cBhvr additive="base">
                                        <p:cTn id="1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ppt_x"/>
                                          </p:val>
                                        </p:tav>
                                        <p:tav tm="100000">
                                          <p:val>
                                            <p:strVal val="#ppt_x"/>
                                          </p:val>
                                        </p:tav>
                                      </p:tavLst>
                                    </p:anim>
                                    <p:anim calcmode="lin" valueType="num">
                                      <p:cBhvr additive="base">
                                        <p:cTn id="20"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
                                        </p:tgtEl>
                                        <p:attrNameLst>
                                          <p:attrName>style.visibility</p:attrName>
                                        </p:attrNameLst>
                                      </p:cBhvr>
                                      <p:to>
                                        <p:strVal val="visible"/>
                                      </p:to>
                                    </p:set>
                                    <p:anim calcmode="lin" valueType="num">
                                      <p:cBhvr additive="base">
                                        <p:cTn id="25" dur="500" fill="hold"/>
                                        <p:tgtEl>
                                          <p:spTgt spid="92"/>
                                        </p:tgtEl>
                                        <p:attrNameLst>
                                          <p:attrName>ppt_x</p:attrName>
                                        </p:attrNameLst>
                                      </p:cBhvr>
                                      <p:tavLst>
                                        <p:tav tm="0">
                                          <p:val>
                                            <p:strVal val="#ppt_x"/>
                                          </p:val>
                                        </p:tav>
                                        <p:tav tm="100000">
                                          <p:val>
                                            <p:strVal val="#ppt_x"/>
                                          </p:val>
                                        </p:tav>
                                      </p:tavLst>
                                    </p:anim>
                                    <p:anim calcmode="lin" valueType="num">
                                      <p:cBhvr additive="base">
                                        <p:cTn id="26"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additive="base">
                                        <p:cTn id="31" dur="500" fill="hold"/>
                                        <p:tgtEl>
                                          <p:spTgt spid="93"/>
                                        </p:tgtEl>
                                        <p:attrNameLst>
                                          <p:attrName>ppt_x</p:attrName>
                                        </p:attrNameLst>
                                      </p:cBhvr>
                                      <p:tavLst>
                                        <p:tav tm="0">
                                          <p:val>
                                            <p:strVal val="#ppt_x"/>
                                          </p:val>
                                        </p:tav>
                                        <p:tav tm="100000">
                                          <p:val>
                                            <p:strVal val="#ppt_x"/>
                                          </p:val>
                                        </p:tav>
                                      </p:tavLst>
                                    </p:anim>
                                    <p:anim calcmode="lin" valueType="num">
                                      <p:cBhvr additive="base">
                                        <p:cTn id="3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701675" y="1106488"/>
            <a:ext cx="2763838" cy="1712912"/>
          </a:xfrm>
          <a:prstGeom prst="roundRect">
            <a:avLst>
              <a:gd name="adj" fmla="val 16667"/>
            </a:avLst>
          </a:prstGeom>
          <a:gradFill>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lstStyle/>
          <a:p>
            <a:pPr algn="ctr">
              <a:defRPr/>
            </a:pPr>
            <a:r>
              <a:rPr lang="en-US" sz="800" dirty="0">
                <a:latin typeface="+mn-lt"/>
              </a:rPr>
              <a:t>Glassfish v2.1.1</a:t>
            </a:r>
          </a:p>
          <a:p>
            <a:pPr algn="ctr">
              <a:defRPr/>
            </a:pPr>
            <a:r>
              <a:rPr lang="en-US" sz="800" dirty="0">
                <a:latin typeface="+mn-lt"/>
                <a:hlinkClick r:id="rId2"/>
              </a:rPr>
              <a:t>http://208.75.163.70/XACMLPatientPrivacy</a:t>
            </a:r>
            <a:endParaRPr lang="en-US" sz="800" dirty="0">
              <a:latin typeface="+mn-lt"/>
            </a:endParaRPr>
          </a:p>
          <a:p>
            <a:pPr algn="ctr">
              <a:defRPr/>
            </a:pPr>
            <a:endParaRPr lang="en-US" sz="1100" dirty="0">
              <a:latin typeface="+mn-lt"/>
            </a:endParaRPr>
          </a:p>
        </p:txBody>
      </p:sp>
      <p:sp>
        <p:nvSpPr>
          <p:cNvPr id="3" name="Rounded Rectangle 2"/>
          <p:cNvSpPr>
            <a:spLocks noChangeArrowheads="1"/>
          </p:cNvSpPr>
          <p:nvPr/>
        </p:nvSpPr>
        <p:spPr bwMode="auto">
          <a:xfrm>
            <a:off x="957263" y="1679575"/>
            <a:ext cx="1252537" cy="925513"/>
          </a:xfrm>
          <a:prstGeom prst="roundRect">
            <a:avLst>
              <a:gd name="adj" fmla="val 16667"/>
            </a:avLst>
          </a:prstGeom>
          <a:gradFill>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nchor="ctr"/>
          <a:lstStyle/>
          <a:p>
            <a:pPr algn="ctr">
              <a:defRPr/>
            </a:pPr>
            <a:endParaRPr lang="en-US" sz="1100" dirty="0">
              <a:latin typeface="+mn-lt"/>
            </a:endParaRPr>
          </a:p>
          <a:p>
            <a:pPr algn="ctr">
              <a:defRPr/>
            </a:pPr>
            <a:endParaRPr lang="en-US" sz="1100" dirty="0">
              <a:latin typeface="+mn-lt"/>
            </a:endParaRPr>
          </a:p>
          <a:p>
            <a:pPr algn="ctr">
              <a:defRPr/>
            </a:pPr>
            <a:endParaRPr lang="en-US" sz="1100" dirty="0">
              <a:latin typeface="+mn-lt"/>
            </a:endParaRPr>
          </a:p>
          <a:p>
            <a:pPr algn="ctr">
              <a:defRPr/>
            </a:pPr>
            <a:endParaRPr lang="en-US" sz="1100" dirty="0">
              <a:latin typeface="+mn-lt"/>
            </a:endParaRPr>
          </a:p>
          <a:p>
            <a:pPr algn="ctr">
              <a:defRPr/>
            </a:pPr>
            <a:r>
              <a:rPr lang="en-US" sz="1100" dirty="0">
                <a:latin typeface="+mn-lt"/>
              </a:rPr>
              <a:t>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5800"/>
            <a:ext cx="539750" cy="4048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173"/>
          <p:cNvSpPr>
            <a:spLocks noChangeArrowheads="1"/>
          </p:cNvSpPr>
          <p:nvPr/>
        </p:nvSpPr>
        <p:spPr bwMode="auto">
          <a:xfrm>
            <a:off x="0" y="2359025"/>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t>User</a:t>
            </a:r>
          </a:p>
        </p:txBody>
      </p:sp>
      <p:cxnSp>
        <p:nvCxnSpPr>
          <p:cNvPr id="6" name="Straight Arrow Connector 5"/>
          <p:cNvCxnSpPr>
            <a:endCxn id="3" idx="1"/>
          </p:cNvCxnSpPr>
          <p:nvPr/>
        </p:nvCxnSpPr>
        <p:spPr>
          <a:xfrm flipV="1">
            <a:off x="539750" y="2143125"/>
            <a:ext cx="417513" cy="15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a:spLocks noChangeArrowheads="1"/>
          </p:cNvSpPr>
          <p:nvPr/>
        </p:nvSpPr>
        <p:spPr bwMode="auto">
          <a:xfrm>
            <a:off x="3481388" y="4710113"/>
            <a:ext cx="2165350" cy="1681162"/>
          </a:xfrm>
          <a:prstGeom prst="roundRect">
            <a:avLst>
              <a:gd name="adj" fmla="val 16667"/>
            </a:avLst>
          </a:prstGeom>
          <a:gradFill rotWithShape="1">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nchor="ctr"/>
          <a:lstStyle/>
          <a:p>
            <a:pPr algn="ctr">
              <a:defRPr/>
            </a:pPr>
            <a:endParaRPr lang="en-US" sz="1100" dirty="0">
              <a:latin typeface="+mn-lt"/>
            </a:endParaRPr>
          </a:p>
          <a:p>
            <a:pPr algn="ctr">
              <a:defRPr/>
            </a:pPr>
            <a:endParaRPr lang="en-US" sz="1100" dirty="0">
              <a:latin typeface="+mn-lt"/>
            </a:endParaRPr>
          </a:p>
          <a:p>
            <a:pPr algn="ctr">
              <a:defRPr/>
            </a:pPr>
            <a:endParaRPr lang="en-US" sz="1100" dirty="0">
              <a:latin typeface="+mn-lt"/>
            </a:endParaRPr>
          </a:p>
          <a:p>
            <a:pPr algn="ctr">
              <a:defRPr/>
            </a:pPr>
            <a:endParaRPr lang="en-US" sz="1100" dirty="0">
              <a:latin typeface="+mn-lt"/>
            </a:endParaRPr>
          </a:p>
          <a:p>
            <a:pPr algn="ctr">
              <a:defRPr/>
            </a:pPr>
            <a:r>
              <a:rPr lang="en-US" sz="1100" dirty="0">
                <a:latin typeface="+mn-lt"/>
              </a:rPr>
              <a:t>Sun. App. Srv.</a:t>
            </a:r>
          </a:p>
        </p:txBody>
      </p:sp>
      <p:sp>
        <p:nvSpPr>
          <p:cNvPr id="9" name="Rounded Rectangle 8"/>
          <p:cNvSpPr>
            <a:spLocks noChangeArrowheads="1"/>
          </p:cNvSpPr>
          <p:nvPr/>
        </p:nvSpPr>
        <p:spPr bwMode="auto">
          <a:xfrm>
            <a:off x="1219200" y="2133600"/>
            <a:ext cx="912813" cy="419100"/>
          </a:xfrm>
          <a:prstGeom prst="roundRect">
            <a:avLst>
              <a:gd name="adj" fmla="val 16667"/>
            </a:avLst>
          </a:prstGeom>
          <a:gradFill>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nchor="ctr"/>
          <a:lstStyle/>
          <a:p>
            <a:pPr algn="ctr">
              <a:defRPr/>
            </a:pPr>
            <a:r>
              <a:rPr lang="en-US" sz="900" dirty="0">
                <a:latin typeface="+mn-lt"/>
              </a:rPr>
              <a:t>SAML Callback Handler</a:t>
            </a:r>
          </a:p>
        </p:txBody>
      </p:sp>
      <p:sp>
        <p:nvSpPr>
          <p:cNvPr id="10" name="Can 9"/>
          <p:cNvSpPr/>
          <p:nvPr/>
        </p:nvSpPr>
        <p:spPr>
          <a:xfrm>
            <a:off x="6864350" y="5654675"/>
            <a:ext cx="657225" cy="485775"/>
          </a:xfrm>
          <a:prstGeom prst="can">
            <a:avLst/>
          </a:prstGeom>
          <a:gradFill>
            <a:gsLst>
              <a:gs pos="0">
                <a:srgbClr val="8488C4"/>
              </a:gs>
              <a:gs pos="53000">
                <a:srgbClr val="D4DEFF"/>
              </a:gs>
              <a:gs pos="83000">
                <a:srgbClr val="D4DEFF"/>
              </a:gs>
              <a:gs pos="100000">
                <a:srgbClr val="96AB94"/>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p:txBody>
      </p:sp>
      <p:sp>
        <p:nvSpPr>
          <p:cNvPr id="11" name="Rounded Rectangle 10"/>
          <p:cNvSpPr/>
          <p:nvPr/>
        </p:nvSpPr>
        <p:spPr>
          <a:xfrm>
            <a:off x="6046788" y="5446713"/>
            <a:ext cx="971550" cy="609600"/>
          </a:xfrm>
          <a:prstGeom prst="roundRect">
            <a:avLst/>
          </a:prstGeom>
          <a:gradFill>
            <a:gsLst>
              <a:gs pos="0">
                <a:srgbClr val="8488C4"/>
              </a:gs>
              <a:gs pos="53000">
                <a:srgbClr val="D4DEFF"/>
              </a:gs>
              <a:gs pos="83000">
                <a:srgbClr val="D4DEFF"/>
              </a:gs>
              <a:gs pos="100000">
                <a:srgbClr val="96AB94"/>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000" dirty="0">
                <a:solidFill>
                  <a:schemeClr val="tx1"/>
                </a:solidFill>
              </a:rPr>
              <a:t>Attribute Service Provider</a:t>
            </a: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sp>
        <p:nvSpPr>
          <p:cNvPr id="13" name="Rounded Rectangle 12"/>
          <p:cNvSpPr/>
          <p:nvPr/>
        </p:nvSpPr>
        <p:spPr>
          <a:xfrm>
            <a:off x="6096000" y="4724400"/>
            <a:ext cx="839788" cy="620713"/>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100" dirty="0">
                <a:solidFill>
                  <a:schemeClr val="tx1"/>
                </a:solidFill>
              </a:rPr>
              <a:t>PDP </a:t>
            </a:r>
          </a:p>
          <a:p>
            <a:pPr algn="ctr">
              <a:defRPr/>
            </a:pPr>
            <a:r>
              <a:rPr lang="en-US" sz="1100" dirty="0">
                <a:solidFill>
                  <a:schemeClr val="tx1"/>
                </a:solidFill>
              </a:rPr>
              <a:t>(Jericho)</a:t>
            </a: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sp>
        <p:nvSpPr>
          <p:cNvPr id="14" name="Rounded Rectangle 13"/>
          <p:cNvSpPr/>
          <p:nvPr/>
        </p:nvSpPr>
        <p:spPr>
          <a:xfrm>
            <a:off x="7427913" y="4799013"/>
            <a:ext cx="557212" cy="469900"/>
          </a:xfrm>
          <a:prstGeom prst="roundRect">
            <a:avLst/>
          </a:prstGeom>
          <a:noFill/>
          <a:ln w="12700">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200" dirty="0">
                <a:solidFill>
                  <a:schemeClr val="tx1"/>
                </a:solidFill>
              </a:rPr>
              <a:t>PAP</a:t>
            </a: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cxnSp>
        <p:nvCxnSpPr>
          <p:cNvPr id="15" name="Straight Arrow Connector 14"/>
          <p:cNvCxnSpPr>
            <a:stCxn id="14" idx="1"/>
            <a:endCxn id="13" idx="3"/>
          </p:cNvCxnSpPr>
          <p:nvPr/>
        </p:nvCxnSpPr>
        <p:spPr>
          <a:xfrm rot="10800000" flipV="1">
            <a:off x="6935788" y="5033963"/>
            <a:ext cx="492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67"/>
          <p:cNvSpPr txBox="1">
            <a:spLocks noChangeArrowheads="1"/>
          </p:cNvSpPr>
          <p:nvPr/>
        </p:nvSpPr>
        <p:spPr bwMode="auto">
          <a:xfrm>
            <a:off x="217488" y="3505200"/>
            <a:ext cx="1204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chemeClr val="tx1"/>
                </a:solidFill>
                <a:latin typeface="Times New Roman"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chemeClr val="tx1"/>
                </a:solidFill>
                <a:latin typeface="Times New Roman"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chemeClr val="tx1"/>
                </a:solidFill>
                <a:latin typeface="Times New Roman"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chemeClr val="tx1"/>
                </a:solidFill>
                <a:latin typeface="Times New Roman"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chemeClr val="tx1"/>
                </a:solidFill>
                <a:latin typeface="Times New Roman"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chemeClr val="tx1"/>
                </a:solidFill>
                <a:latin typeface="Times New Roman"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chemeClr val="tx1"/>
                </a:solidFill>
                <a:latin typeface="Times New Roman"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chemeClr val="tx1"/>
                </a:solidFill>
                <a:latin typeface="Times New Roman"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chemeClr val="tx1"/>
                </a:solidFill>
                <a:latin typeface="Times New Roman" charset="0"/>
              </a:defRPr>
            </a:lvl9pPr>
          </a:lstStyle>
          <a:p>
            <a:pPr algn="ctr" eaLnBrk="1" hangingPunct="1"/>
            <a:r>
              <a:rPr lang="en-US" sz="800" dirty="0">
                <a:solidFill>
                  <a:srgbClr val="000000"/>
                </a:solidFill>
              </a:rPr>
              <a:t>Previously demonstrated</a:t>
            </a:r>
          </a:p>
          <a:p>
            <a:pPr algn="ctr" eaLnBrk="1" hangingPunct="1"/>
            <a:r>
              <a:rPr lang="en-US" sz="800" dirty="0">
                <a:solidFill>
                  <a:srgbClr val="000000"/>
                </a:solidFill>
              </a:rPr>
              <a:t>At  HIMSS 2009</a:t>
            </a:r>
          </a:p>
        </p:txBody>
      </p:sp>
      <p:sp>
        <p:nvSpPr>
          <p:cNvPr id="17" name="Rounded Rectangle 16"/>
          <p:cNvSpPr>
            <a:spLocks noChangeArrowheads="1"/>
          </p:cNvSpPr>
          <p:nvPr/>
        </p:nvSpPr>
        <p:spPr bwMode="auto">
          <a:xfrm>
            <a:off x="3827463" y="5468938"/>
            <a:ext cx="1701800" cy="871537"/>
          </a:xfrm>
          <a:prstGeom prst="roundRect">
            <a:avLst>
              <a:gd name="adj" fmla="val 16667"/>
            </a:avLst>
          </a:prstGeom>
          <a:gradFill>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nchor="ctr"/>
          <a:lstStyle/>
          <a:p>
            <a:pPr algn="ctr">
              <a:defRPr/>
            </a:pPr>
            <a:endParaRPr lang="en-US" sz="1100" dirty="0">
              <a:latin typeface="+mn-lt"/>
            </a:endParaRPr>
          </a:p>
          <a:p>
            <a:pPr algn="ctr">
              <a:defRPr/>
            </a:pPr>
            <a:endParaRPr lang="en-US" sz="1100" dirty="0">
              <a:latin typeface="+mn-lt"/>
            </a:endParaRPr>
          </a:p>
          <a:p>
            <a:pPr algn="ctr">
              <a:defRPr/>
            </a:pPr>
            <a:r>
              <a:rPr lang="en-US" sz="1100" dirty="0">
                <a:latin typeface="+mn-lt"/>
              </a:rPr>
              <a:t>Service Provider</a:t>
            </a:r>
          </a:p>
        </p:txBody>
      </p:sp>
      <p:sp>
        <p:nvSpPr>
          <p:cNvPr id="18" name="TextBox 73"/>
          <p:cNvSpPr txBox="1">
            <a:spLocks noChangeArrowheads="1"/>
          </p:cNvSpPr>
          <p:nvPr/>
        </p:nvSpPr>
        <p:spPr bwMode="auto">
          <a:xfrm>
            <a:off x="3962400" y="5613400"/>
            <a:ext cx="490538" cy="276225"/>
          </a:xfrm>
          <a:prstGeom prst="rect">
            <a:avLst/>
          </a:prstGeom>
          <a:gradFill rotWithShape="0">
            <a:gsLst>
              <a:gs pos="0">
                <a:srgbClr val="8488C4"/>
              </a:gs>
              <a:gs pos="53000">
                <a:srgbClr val="D4DEFF"/>
              </a:gs>
              <a:gs pos="83000">
                <a:srgbClr val="D4DEFF"/>
              </a:gs>
              <a:gs pos="100000">
                <a:srgbClr val="96AB94"/>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200" dirty="0"/>
              <a:t>PEP</a:t>
            </a:r>
          </a:p>
        </p:txBody>
      </p:sp>
      <p:sp>
        <p:nvSpPr>
          <p:cNvPr id="19" name="TextBox 76"/>
          <p:cNvSpPr txBox="1">
            <a:spLocks noChangeArrowheads="1"/>
          </p:cNvSpPr>
          <p:nvPr/>
        </p:nvSpPr>
        <p:spPr bwMode="auto">
          <a:xfrm>
            <a:off x="4970463" y="5613400"/>
            <a:ext cx="431800" cy="277813"/>
          </a:xfrm>
          <a:prstGeom prst="rect">
            <a:avLst/>
          </a:prstGeom>
          <a:gradFill rotWithShape="0">
            <a:gsLst>
              <a:gs pos="0">
                <a:srgbClr val="8488C4"/>
              </a:gs>
              <a:gs pos="53000">
                <a:srgbClr val="D4DEFF"/>
              </a:gs>
              <a:gs pos="83000">
                <a:srgbClr val="D4DEFF"/>
              </a:gs>
              <a:gs pos="100000">
                <a:srgbClr val="96AB94"/>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200" dirty="0"/>
              <a:t>PIP</a:t>
            </a:r>
          </a:p>
        </p:txBody>
      </p:sp>
      <p:cxnSp>
        <p:nvCxnSpPr>
          <p:cNvPr id="20" name="Elbow Connector 19"/>
          <p:cNvCxnSpPr>
            <a:stCxn id="18" idx="3"/>
            <a:endCxn id="19" idx="1"/>
          </p:cNvCxnSpPr>
          <p:nvPr/>
        </p:nvCxnSpPr>
        <p:spPr>
          <a:xfrm>
            <a:off x="4452938" y="5751513"/>
            <a:ext cx="517525" cy="1587"/>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 idx="2"/>
            <a:endCxn id="8" idx="1"/>
          </p:cNvCxnSpPr>
          <p:nvPr/>
        </p:nvCxnSpPr>
        <p:spPr>
          <a:xfrm rot="16200000" flipH="1">
            <a:off x="1058863" y="3128963"/>
            <a:ext cx="2946400" cy="189865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90"/>
          <p:cNvSpPr txBox="1">
            <a:spLocks noChangeArrowheads="1"/>
          </p:cNvSpPr>
          <p:nvPr/>
        </p:nvSpPr>
        <p:spPr bwMode="auto">
          <a:xfrm rot="16200000">
            <a:off x="3071813" y="5538787"/>
            <a:ext cx="11128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Glassfish V2.1.1</a:t>
            </a:r>
          </a:p>
        </p:txBody>
      </p:sp>
      <p:sp>
        <p:nvSpPr>
          <p:cNvPr id="23" name="TextBox 158"/>
          <p:cNvSpPr txBox="1">
            <a:spLocks noChangeArrowheads="1"/>
          </p:cNvSpPr>
          <p:nvPr/>
        </p:nvSpPr>
        <p:spPr bwMode="auto">
          <a:xfrm>
            <a:off x="6096000" y="1219200"/>
            <a:ext cx="2886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200" b="1" i="0" dirty="0">
                <a:latin typeface="Lucida Sans Unicode" pitchFamily="34" charset="0"/>
                <a:ea typeface="Lucida Sans Unicode" pitchFamily="34" charset="0"/>
                <a:cs typeface="Lucida Sans Unicode" pitchFamily="34" charset="0"/>
              </a:rPr>
              <a:t>Requesting Healthcare Organization</a:t>
            </a:r>
          </a:p>
        </p:txBody>
      </p:sp>
      <p:cxnSp>
        <p:nvCxnSpPr>
          <p:cNvPr id="24" name="Straight Connector 23"/>
          <p:cNvCxnSpPr/>
          <p:nvPr/>
        </p:nvCxnSpPr>
        <p:spPr>
          <a:xfrm rot="10800000" flipV="1">
            <a:off x="0" y="3678238"/>
            <a:ext cx="9144000" cy="11112"/>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9" idx="3"/>
            <a:endCxn id="11" idx="1"/>
          </p:cNvCxnSpPr>
          <p:nvPr/>
        </p:nvCxnSpPr>
        <p:spPr>
          <a:xfrm flipV="1">
            <a:off x="5402263" y="5751513"/>
            <a:ext cx="644525" cy="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hape 94"/>
          <p:cNvCxnSpPr>
            <a:stCxn id="18" idx="0"/>
          </p:cNvCxnSpPr>
          <p:nvPr/>
        </p:nvCxnSpPr>
        <p:spPr>
          <a:xfrm rot="5400000" flipH="1" flipV="1">
            <a:off x="4898232" y="4415631"/>
            <a:ext cx="508000" cy="188753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343400" y="1981200"/>
            <a:ext cx="1384300" cy="61912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100" dirty="0">
                <a:solidFill>
                  <a:schemeClr val="tx1"/>
                </a:solidFill>
              </a:rPr>
              <a:t>PDP </a:t>
            </a:r>
          </a:p>
          <a:p>
            <a:pPr algn="ctr">
              <a:defRPr/>
            </a:pPr>
            <a:r>
              <a:rPr lang="en-US" sz="1100" dirty="0">
                <a:solidFill>
                  <a:schemeClr val="tx1"/>
                </a:solidFill>
              </a:rPr>
              <a:t>(IBM  - Australia)</a:t>
            </a: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sp>
        <p:nvSpPr>
          <p:cNvPr id="28" name="Rounded Rectangle 27"/>
          <p:cNvSpPr/>
          <p:nvPr/>
        </p:nvSpPr>
        <p:spPr>
          <a:xfrm>
            <a:off x="6172200" y="2055813"/>
            <a:ext cx="536575" cy="469900"/>
          </a:xfrm>
          <a:prstGeom prst="roundRect">
            <a:avLst/>
          </a:prstGeom>
          <a:noFill/>
          <a:ln w="12700">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200" dirty="0">
                <a:solidFill>
                  <a:schemeClr val="tx1"/>
                </a:solidFill>
              </a:rPr>
              <a:t>PAP</a:t>
            </a: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cxnSp>
        <p:nvCxnSpPr>
          <p:cNvPr id="29" name="Straight Arrow Connector 28"/>
          <p:cNvCxnSpPr>
            <a:stCxn id="28" idx="1"/>
            <a:endCxn id="27" idx="3"/>
          </p:cNvCxnSpPr>
          <p:nvPr/>
        </p:nvCxnSpPr>
        <p:spPr>
          <a:xfrm rot="10800000" flipV="1">
            <a:off x="5727700" y="2290763"/>
            <a:ext cx="444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31" idx="3"/>
            <a:endCxn id="27" idx="1"/>
          </p:cNvCxnSpPr>
          <p:nvPr/>
        </p:nvCxnSpPr>
        <p:spPr>
          <a:xfrm>
            <a:off x="2192338" y="1952625"/>
            <a:ext cx="2151062" cy="33813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73"/>
          <p:cNvSpPr txBox="1">
            <a:spLocks noChangeArrowheads="1"/>
          </p:cNvSpPr>
          <p:nvPr/>
        </p:nvSpPr>
        <p:spPr bwMode="auto">
          <a:xfrm>
            <a:off x="1752600" y="1828800"/>
            <a:ext cx="439738" cy="246063"/>
          </a:xfrm>
          <a:prstGeom prst="rect">
            <a:avLst/>
          </a:prstGeom>
          <a:gradFill rotWithShape="0">
            <a:gsLst>
              <a:gs pos="0">
                <a:srgbClr val="8488C4"/>
              </a:gs>
              <a:gs pos="53000">
                <a:srgbClr val="D4DEFF"/>
              </a:gs>
              <a:gs pos="83000">
                <a:srgbClr val="D4DEFF"/>
              </a:gs>
              <a:gs pos="100000">
                <a:srgbClr val="96AB94"/>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PEP</a:t>
            </a:r>
          </a:p>
        </p:txBody>
      </p:sp>
      <p:cxnSp>
        <p:nvCxnSpPr>
          <p:cNvPr id="32" name="Straight Arrow Connector 31"/>
          <p:cNvCxnSpPr>
            <a:stCxn id="9" idx="2"/>
            <a:endCxn id="39" idx="1"/>
          </p:cNvCxnSpPr>
          <p:nvPr/>
        </p:nvCxnSpPr>
        <p:spPr>
          <a:xfrm rot="16200000" flipH="1">
            <a:off x="1361282" y="2866231"/>
            <a:ext cx="2533650" cy="1906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267"/>
          <p:cNvSpPr txBox="1">
            <a:spLocks noChangeArrowheads="1"/>
          </p:cNvSpPr>
          <p:nvPr/>
        </p:nvSpPr>
        <p:spPr bwMode="auto">
          <a:xfrm>
            <a:off x="6096000" y="3810000"/>
            <a:ext cx="2932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200" b="1" i="0" dirty="0">
                <a:latin typeface="Lucida Sans Unicode" pitchFamily="34" charset="0"/>
                <a:ea typeface="Lucida Sans Unicode" pitchFamily="34" charset="0"/>
                <a:cs typeface="Lucida Sans Unicode" pitchFamily="34" charset="0"/>
              </a:rPr>
              <a:t>Responding Healthcare Organization</a:t>
            </a:r>
          </a:p>
        </p:txBody>
      </p:sp>
      <p:sp>
        <p:nvSpPr>
          <p:cNvPr id="34" name="Rounded Rectangle 33"/>
          <p:cNvSpPr/>
          <p:nvPr/>
        </p:nvSpPr>
        <p:spPr>
          <a:xfrm>
            <a:off x="4648200" y="4876800"/>
            <a:ext cx="876300" cy="39052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000" dirty="0">
                <a:solidFill>
                  <a:schemeClr val="tx1"/>
                </a:solidFill>
              </a:rPr>
              <a:t>Opensso</a:t>
            </a: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sp>
        <p:nvSpPr>
          <p:cNvPr id="35" name="TextBox 65"/>
          <p:cNvSpPr txBox="1">
            <a:spLocks noChangeArrowheads="1"/>
          </p:cNvSpPr>
          <p:nvPr/>
        </p:nvSpPr>
        <p:spPr bwMode="auto">
          <a:xfrm>
            <a:off x="4310063" y="6202363"/>
            <a:ext cx="84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800" dirty="0"/>
              <a:t>208.75.163.71</a:t>
            </a:r>
          </a:p>
        </p:txBody>
      </p:sp>
      <p:sp>
        <p:nvSpPr>
          <p:cNvPr id="36" name="Rounded Rectangle 35"/>
          <p:cNvSpPr/>
          <p:nvPr/>
        </p:nvSpPr>
        <p:spPr>
          <a:xfrm>
            <a:off x="2362200" y="1752600"/>
            <a:ext cx="704850" cy="39052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solidFill>
                <a:schemeClr val="tx1"/>
              </a:solidFill>
            </a:endParaRPr>
          </a:p>
          <a:p>
            <a:pPr algn="ctr">
              <a:defRPr/>
            </a:pPr>
            <a:endParaRPr lang="en-US" sz="800" dirty="0">
              <a:solidFill>
                <a:schemeClr val="tx1"/>
              </a:solidFill>
            </a:endParaRPr>
          </a:p>
          <a:p>
            <a:pPr algn="ctr">
              <a:defRPr/>
            </a:pPr>
            <a:endParaRPr lang="en-US" sz="800" dirty="0">
              <a:solidFill>
                <a:schemeClr val="tx1"/>
              </a:solidFill>
            </a:endParaRPr>
          </a:p>
          <a:p>
            <a:pPr algn="ctr">
              <a:defRPr/>
            </a:pPr>
            <a:endParaRPr lang="en-US" sz="800" dirty="0">
              <a:solidFill>
                <a:schemeClr val="tx1"/>
              </a:solidFill>
            </a:endParaRPr>
          </a:p>
          <a:p>
            <a:pPr algn="ctr">
              <a:defRPr/>
            </a:pPr>
            <a:r>
              <a:rPr lang="en-US" sz="800" dirty="0">
                <a:solidFill>
                  <a:schemeClr val="tx1"/>
                </a:solidFill>
              </a:rPr>
              <a:t>Opensso</a:t>
            </a:r>
          </a:p>
          <a:p>
            <a:pPr algn="ctr">
              <a:defRPr/>
            </a:pPr>
            <a:endParaRPr lang="en-US" sz="800" dirty="0">
              <a:solidFill>
                <a:schemeClr val="tx1"/>
              </a:solidFill>
            </a:endParaRPr>
          </a:p>
          <a:p>
            <a:pPr algn="ctr">
              <a:defRPr/>
            </a:pPr>
            <a:endParaRPr lang="en-US" sz="800" dirty="0">
              <a:solidFill>
                <a:schemeClr val="tx1"/>
              </a:solidFill>
            </a:endParaRPr>
          </a:p>
          <a:p>
            <a:pPr algn="ctr">
              <a:defRPr/>
            </a:pPr>
            <a:endParaRPr lang="en-US" sz="800" dirty="0">
              <a:solidFill>
                <a:schemeClr val="tx1"/>
              </a:solidFill>
            </a:endParaRPr>
          </a:p>
          <a:p>
            <a:pPr algn="ctr">
              <a:defRPr/>
            </a:pPr>
            <a:endParaRPr lang="en-US" sz="800" dirty="0">
              <a:solidFill>
                <a:schemeClr val="tx1"/>
              </a:solidFill>
            </a:endParaRPr>
          </a:p>
        </p:txBody>
      </p:sp>
      <p:sp>
        <p:nvSpPr>
          <p:cNvPr id="38" name="TextBox 37"/>
          <p:cNvSpPr txBox="1"/>
          <p:nvPr/>
        </p:nvSpPr>
        <p:spPr>
          <a:xfrm>
            <a:off x="990600" y="1752600"/>
            <a:ext cx="744538" cy="338138"/>
          </a:xfrm>
          <a:prstGeom prst="rect">
            <a:avLst/>
          </a:prstGeom>
          <a:noFill/>
        </p:spPr>
        <p:txBody>
          <a:bodyPr wrap="none">
            <a:spAutoFit/>
          </a:bodyPr>
          <a:lstStyle/>
          <a:p>
            <a:pPr>
              <a:defRPr/>
            </a:pPr>
            <a:r>
              <a:rPr lang="en-US" sz="800" b="1" i="0" dirty="0">
                <a:latin typeface="+mn-lt"/>
              </a:rPr>
              <a:t>Clinical </a:t>
            </a:r>
          </a:p>
          <a:p>
            <a:pPr>
              <a:defRPr/>
            </a:pPr>
            <a:r>
              <a:rPr lang="en-US" sz="800" b="1" i="0" dirty="0">
                <a:latin typeface="+mn-lt"/>
              </a:rPr>
              <a:t>Application</a:t>
            </a:r>
          </a:p>
        </p:txBody>
      </p:sp>
      <p:sp>
        <p:nvSpPr>
          <p:cNvPr id="39" name="Rounded Rectangle 38"/>
          <p:cNvSpPr>
            <a:spLocks noChangeArrowheads="1"/>
          </p:cNvSpPr>
          <p:nvPr/>
        </p:nvSpPr>
        <p:spPr bwMode="auto">
          <a:xfrm>
            <a:off x="3581400" y="4876800"/>
            <a:ext cx="685800" cy="419100"/>
          </a:xfrm>
          <a:prstGeom prst="roundRect">
            <a:avLst>
              <a:gd name="adj" fmla="val 16667"/>
            </a:avLst>
          </a:prstGeom>
          <a:gradFill>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nchor="ctr"/>
          <a:lstStyle/>
          <a:p>
            <a:pPr algn="ctr">
              <a:defRPr/>
            </a:pPr>
            <a:r>
              <a:rPr lang="en-US" sz="800" dirty="0">
                <a:latin typeface="+mn-lt"/>
              </a:rPr>
              <a:t>SAML </a:t>
            </a:r>
          </a:p>
          <a:p>
            <a:pPr algn="ctr">
              <a:defRPr/>
            </a:pPr>
            <a:r>
              <a:rPr lang="en-US" sz="800" dirty="0">
                <a:latin typeface="+mn-lt"/>
              </a:rPr>
              <a:t>Assertion</a:t>
            </a:r>
          </a:p>
          <a:p>
            <a:pPr algn="ctr">
              <a:defRPr/>
            </a:pPr>
            <a:r>
              <a:rPr lang="en-US" sz="800" dirty="0">
                <a:latin typeface="+mn-lt"/>
              </a:rPr>
              <a:t>Validator</a:t>
            </a:r>
          </a:p>
        </p:txBody>
      </p:sp>
      <p:sp>
        <p:nvSpPr>
          <p:cNvPr id="40" name="TextBox 39"/>
          <p:cNvSpPr txBox="1"/>
          <p:nvPr/>
        </p:nvSpPr>
        <p:spPr>
          <a:xfrm rot="5400000">
            <a:off x="819150" y="4286250"/>
            <a:ext cx="1168400" cy="215900"/>
          </a:xfrm>
          <a:prstGeom prst="rect">
            <a:avLst/>
          </a:prstGeom>
          <a:noFill/>
        </p:spPr>
        <p:txBody>
          <a:bodyPr wrap="none">
            <a:spAutoFit/>
          </a:bodyPr>
          <a:lstStyle/>
          <a:p>
            <a:pPr>
              <a:defRPr/>
            </a:pPr>
            <a:r>
              <a:rPr lang="en-US" sz="800" b="1" i="0" dirty="0">
                <a:latin typeface="+mn-lt"/>
              </a:rPr>
              <a:t>Request / Response</a:t>
            </a:r>
          </a:p>
        </p:txBody>
      </p:sp>
      <p:sp>
        <p:nvSpPr>
          <p:cNvPr id="41" name="TextBox 40"/>
          <p:cNvSpPr txBox="1"/>
          <p:nvPr/>
        </p:nvSpPr>
        <p:spPr>
          <a:xfrm rot="3063050">
            <a:off x="2320132" y="3956844"/>
            <a:ext cx="677862" cy="215900"/>
          </a:xfrm>
          <a:prstGeom prst="rect">
            <a:avLst/>
          </a:prstGeom>
          <a:noFill/>
        </p:spPr>
        <p:txBody>
          <a:bodyPr wrap="none">
            <a:spAutoFit/>
          </a:bodyPr>
          <a:lstStyle/>
          <a:p>
            <a:pPr>
              <a:defRPr/>
            </a:pPr>
            <a:r>
              <a:rPr lang="en-US" sz="800" b="1" i="0" dirty="0">
                <a:latin typeface="+mn-lt"/>
              </a:rPr>
              <a:t>Validation</a:t>
            </a:r>
          </a:p>
        </p:txBody>
      </p:sp>
      <p:sp>
        <p:nvSpPr>
          <p:cNvPr id="42" name="Oval 87"/>
          <p:cNvSpPr>
            <a:spLocks noChangeArrowheads="1"/>
          </p:cNvSpPr>
          <p:nvPr/>
        </p:nvSpPr>
        <p:spPr bwMode="auto">
          <a:xfrm>
            <a:off x="1219200" y="3124200"/>
            <a:ext cx="1447800" cy="2286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3" name="TextBox 42"/>
          <p:cNvSpPr txBox="1"/>
          <p:nvPr/>
        </p:nvSpPr>
        <p:spPr>
          <a:xfrm>
            <a:off x="2971800" y="3048000"/>
            <a:ext cx="1258888" cy="215900"/>
          </a:xfrm>
          <a:prstGeom prst="rect">
            <a:avLst/>
          </a:prstGeom>
          <a:noFill/>
        </p:spPr>
        <p:txBody>
          <a:bodyPr wrap="none">
            <a:spAutoFit/>
          </a:bodyPr>
          <a:lstStyle/>
          <a:p>
            <a:pPr>
              <a:defRPr/>
            </a:pPr>
            <a:r>
              <a:rPr lang="en-US" sz="800" b="1" i="0" dirty="0">
                <a:latin typeface="+mn-lt"/>
              </a:rPr>
              <a:t>XSPA Profile of SAML</a:t>
            </a:r>
          </a:p>
        </p:txBody>
      </p:sp>
      <p:cxnSp>
        <p:nvCxnSpPr>
          <p:cNvPr id="44" name="Straight Arrow Connector 90"/>
          <p:cNvCxnSpPr>
            <a:cxnSpLocks noChangeShapeType="1"/>
            <a:stCxn id="43" idx="1"/>
            <a:endCxn id="42" idx="6"/>
          </p:cNvCxnSpPr>
          <p:nvPr/>
        </p:nvCxnSpPr>
        <p:spPr bwMode="auto">
          <a:xfrm rot="10800000" flipV="1">
            <a:off x="2667000" y="3155950"/>
            <a:ext cx="304800" cy="825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 name="TextBox 44"/>
          <p:cNvSpPr txBox="1"/>
          <p:nvPr/>
        </p:nvSpPr>
        <p:spPr>
          <a:xfrm>
            <a:off x="4495800" y="3962400"/>
            <a:ext cx="1331913" cy="215900"/>
          </a:xfrm>
          <a:prstGeom prst="rect">
            <a:avLst/>
          </a:prstGeom>
          <a:noFill/>
        </p:spPr>
        <p:txBody>
          <a:bodyPr wrap="none">
            <a:spAutoFit/>
          </a:bodyPr>
          <a:lstStyle/>
          <a:p>
            <a:pPr>
              <a:defRPr/>
            </a:pPr>
            <a:r>
              <a:rPr lang="en-US" sz="800" b="1" i="0" dirty="0">
                <a:latin typeface="+mn-lt"/>
              </a:rPr>
              <a:t>XSPA Profile of XACML</a:t>
            </a:r>
          </a:p>
        </p:txBody>
      </p:sp>
      <p:cxnSp>
        <p:nvCxnSpPr>
          <p:cNvPr id="46" name="Straight Arrow Connector 93"/>
          <p:cNvCxnSpPr>
            <a:cxnSpLocks noChangeShapeType="1"/>
            <a:stCxn id="45" idx="2"/>
          </p:cNvCxnSpPr>
          <p:nvPr/>
        </p:nvCxnSpPr>
        <p:spPr bwMode="auto">
          <a:xfrm rot="16200000" flipH="1">
            <a:off x="5089525" y="4251325"/>
            <a:ext cx="774700" cy="6286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 name="Straight Arrow Connector 95"/>
          <p:cNvCxnSpPr>
            <a:cxnSpLocks noChangeShapeType="1"/>
            <a:stCxn id="45" idx="2"/>
          </p:cNvCxnSpPr>
          <p:nvPr/>
        </p:nvCxnSpPr>
        <p:spPr bwMode="auto">
          <a:xfrm rot="5400000">
            <a:off x="4365625" y="4156075"/>
            <a:ext cx="774700" cy="8191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8" name="TextBox 47"/>
          <p:cNvSpPr txBox="1"/>
          <p:nvPr/>
        </p:nvSpPr>
        <p:spPr>
          <a:xfrm rot="3171144">
            <a:off x="2436813" y="3797300"/>
            <a:ext cx="846137" cy="214313"/>
          </a:xfrm>
          <a:prstGeom prst="rect">
            <a:avLst/>
          </a:prstGeom>
          <a:noFill/>
        </p:spPr>
        <p:txBody>
          <a:bodyPr wrap="none">
            <a:spAutoFit/>
          </a:bodyPr>
          <a:lstStyle/>
          <a:p>
            <a:pPr>
              <a:defRPr/>
            </a:pPr>
            <a:r>
              <a:rPr lang="en-US" sz="800" b="1" i="0" dirty="0">
                <a:latin typeface="+mn-lt"/>
              </a:rPr>
              <a:t>Authorization</a:t>
            </a:r>
          </a:p>
        </p:txBody>
      </p:sp>
      <p:sp>
        <p:nvSpPr>
          <p:cNvPr id="49" name="TextBox 48"/>
          <p:cNvSpPr txBox="1"/>
          <p:nvPr/>
        </p:nvSpPr>
        <p:spPr>
          <a:xfrm>
            <a:off x="3886200" y="3505200"/>
            <a:ext cx="1820863" cy="215900"/>
          </a:xfrm>
          <a:prstGeom prst="rect">
            <a:avLst/>
          </a:prstGeom>
          <a:solidFill>
            <a:schemeClr val="bg1"/>
          </a:solidFill>
        </p:spPr>
        <p:txBody>
          <a:bodyPr wrap="none">
            <a:spAutoFit/>
          </a:bodyPr>
          <a:lstStyle/>
          <a:p>
            <a:pPr>
              <a:defRPr/>
            </a:pPr>
            <a:r>
              <a:rPr lang="en-US" sz="800" b="1" i="0" dirty="0">
                <a:latin typeface="+mn-lt"/>
              </a:rPr>
              <a:t>Healthcare Information Exchange</a:t>
            </a:r>
          </a:p>
        </p:txBody>
      </p:sp>
      <p:sp>
        <p:nvSpPr>
          <p:cNvPr id="50" name="Rectangle 49"/>
          <p:cNvSpPr/>
          <p:nvPr/>
        </p:nvSpPr>
        <p:spPr>
          <a:xfrm>
            <a:off x="154539" y="737156"/>
            <a:ext cx="4649093" cy="461665"/>
          </a:xfrm>
          <a:prstGeom prst="rect">
            <a:avLst/>
          </a:prstGeom>
        </p:spPr>
        <p:txBody>
          <a:bodyPr wrap="none">
            <a:spAutoFit/>
          </a:bodyPr>
          <a:lstStyle/>
          <a:p>
            <a:r>
              <a:rPr lang="en-US" sz="2400" b="1" dirty="0">
                <a:latin typeface="Arial" pitchFamily="34" charset="0"/>
                <a:cs typeface="Arial" pitchFamily="34" charset="0"/>
              </a:rPr>
              <a:t>SAML / XACML </a:t>
            </a:r>
            <a:r>
              <a:rPr lang="en-US" sz="2400" b="1" dirty="0" smtClean="0">
                <a:latin typeface="Arial" pitchFamily="34" charset="0"/>
                <a:cs typeface="Arial" pitchFamily="34" charset="0"/>
              </a:rPr>
              <a:t>Profile Interop </a:t>
            </a:r>
            <a:endParaRPr lang="en-US" sz="2400" b="1" dirty="0">
              <a:latin typeface="Arial" pitchFamily="34" charset="0"/>
              <a:cs typeface="Arial" pitchFamily="34" charset="0"/>
            </a:endParaRPr>
          </a:p>
        </p:txBody>
      </p:sp>
      <p:sp>
        <p:nvSpPr>
          <p:cNvPr id="51"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53" name="Picture 52"/>
          <p:cNvPicPr>
            <a:picLocks noChangeAspect="1"/>
          </p:cNvPicPr>
          <p:nvPr/>
        </p:nvPicPr>
        <p:blipFill rotWithShape="1">
          <a:blip r:embed="rId5">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4" name="TextBox 53"/>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3932208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701675" y="1112838"/>
            <a:ext cx="2763838" cy="2062162"/>
          </a:xfrm>
          <a:prstGeom prst="roundRect">
            <a:avLst>
              <a:gd name="adj" fmla="val 16667"/>
            </a:avLst>
          </a:prstGeom>
          <a:gradFill>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lstStyle/>
          <a:p>
            <a:pPr algn="ctr">
              <a:defRPr/>
            </a:pPr>
            <a:r>
              <a:rPr lang="en-US" sz="800" dirty="0">
                <a:latin typeface="+mn-lt"/>
              </a:rPr>
              <a:t>Glassfish v2.1.1</a:t>
            </a:r>
          </a:p>
          <a:p>
            <a:pPr algn="ctr">
              <a:defRPr/>
            </a:pPr>
            <a:r>
              <a:rPr lang="en-US" sz="800" dirty="0">
                <a:latin typeface="+mn-lt"/>
                <a:hlinkClick r:id="rId2"/>
              </a:rPr>
              <a:t>http://208.75.163.70/XACMLPatientPrivacy</a:t>
            </a:r>
            <a:endParaRPr lang="en-US" sz="800" dirty="0">
              <a:latin typeface="+mn-lt"/>
            </a:endParaRPr>
          </a:p>
          <a:p>
            <a:pPr algn="ctr">
              <a:defRPr/>
            </a:pPr>
            <a:endParaRPr lang="en-US" sz="1100" dirty="0">
              <a:latin typeface="+mn-lt"/>
            </a:endParaRPr>
          </a:p>
        </p:txBody>
      </p:sp>
      <p:sp>
        <p:nvSpPr>
          <p:cNvPr id="7" name="Rounded Rectangle 6"/>
          <p:cNvSpPr/>
          <p:nvPr/>
        </p:nvSpPr>
        <p:spPr>
          <a:xfrm>
            <a:off x="4043363" y="1611313"/>
            <a:ext cx="2941637" cy="636587"/>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dirty="0">
                <a:solidFill>
                  <a:schemeClr val="tx1"/>
                </a:solidFill>
              </a:rPr>
              <a:t>STS1 (IBM/SUN )</a:t>
            </a:r>
          </a:p>
          <a:p>
            <a:pPr algn="ctr">
              <a:defRPr/>
            </a:pPr>
            <a:endParaRPr lang="en-US" sz="1050" dirty="0">
              <a:solidFill>
                <a:schemeClr val="tx1"/>
              </a:solidFill>
            </a:endParaRPr>
          </a:p>
          <a:p>
            <a:pPr algn="ctr">
              <a:defRPr/>
            </a:pPr>
            <a:endParaRPr lang="en-US" sz="1050" dirty="0">
              <a:solidFill>
                <a:schemeClr val="tx1"/>
              </a:solidFill>
            </a:endParaRPr>
          </a:p>
        </p:txBody>
      </p:sp>
      <p:sp>
        <p:nvSpPr>
          <p:cNvPr id="8" name="Can 7"/>
          <p:cNvSpPr/>
          <p:nvPr/>
        </p:nvSpPr>
        <p:spPr>
          <a:xfrm>
            <a:off x="7413625" y="2265363"/>
            <a:ext cx="657225" cy="485775"/>
          </a:xfrm>
          <a:prstGeom prst="can">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chemeClr val="tx1"/>
                </a:solidFill>
              </a:rPr>
              <a:t>Open LDAP</a:t>
            </a:r>
          </a:p>
        </p:txBody>
      </p:sp>
      <p:sp>
        <p:nvSpPr>
          <p:cNvPr id="9" name="Rounded Rectangle 8"/>
          <p:cNvSpPr>
            <a:spLocks noChangeArrowheads="1"/>
          </p:cNvSpPr>
          <p:nvPr/>
        </p:nvSpPr>
        <p:spPr bwMode="auto">
          <a:xfrm>
            <a:off x="957263" y="1685925"/>
            <a:ext cx="1481137" cy="925513"/>
          </a:xfrm>
          <a:prstGeom prst="roundRect">
            <a:avLst>
              <a:gd name="adj" fmla="val 16667"/>
            </a:avLst>
          </a:prstGeom>
          <a:gradFill>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nchor="ctr"/>
          <a:lstStyle/>
          <a:p>
            <a:pPr algn="ctr">
              <a:defRPr/>
            </a:pPr>
            <a:endParaRPr lang="en-US" sz="1100" dirty="0">
              <a:latin typeface="+mn-lt"/>
            </a:endParaRPr>
          </a:p>
          <a:p>
            <a:pPr algn="ctr">
              <a:defRPr/>
            </a:pPr>
            <a:endParaRPr lang="en-US" sz="1100" dirty="0">
              <a:latin typeface="+mn-lt"/>
            </a:endParaRPr>
          </a:p>
          <a:p>
            <a:pPr algn="ctr">
              <a:defRPr/>
            </a:pPr>
            <a:endParaRPr lang="en-US" sz="1100" dirty="0">
              <a:latin typeface="+mn-lt"/>
            </a:endParaRPr>
          </a:p>
          <a:p>
            <a:pPr algn="ctr">
              <a:defRPr/>
            </a:pPr>
            <a:endParaRPr lang="en-US" sz="1100" dirty="0">
              <a:latin typeface="+mn-lt"/>
            </a:endParaRPr>
          </a:p>
          <a:p>
            <a:pPr algn="ctr">
              <a:defRPr/>
            </a:pPr>
            <a:r>
              <a:rPr lang="en-US" sz="800" dirty="0">
                <a:latin typeface="+mn-lt"/>
              </a:rPr>
              <a:t>       Clinical Application</a:t>
            </a:r>
          </a:p>
        </p:txBody>
      </p:sp>
      <p:sp>
        <p:nvSpPr>
          <p:cNvPr id="10" name="TextBox 26"/>
          <p:cNvSpPr txBox="1">
            <a:spLocks noChangeArrowheads="1"/>
          </p:cNvSpPr>
          <p:nvPr/>
        </p:nvSpPr>
        <p:spPr bwMode="auto">
          <a:xfrm>
            <a:off x="3128963" y="1709738"/>
            <a:ext cx="922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algn="ctr" eaLnBrk="1" hangingPunct="1"/>
            <a:r>
              <a:rPr lang="en-US" sz="1000" dirty="0"/>
              <a:t>User / Pwd</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7550"/>
            <a:ext cx="506413" cy="3794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ectangle 173"/>
          <p:cNvSpPr>
            <a:spLocks noChangeArrowheads="1"/>
          </p:cNvSpPr>
          <p:nvPr/>
        </p:nvSpPr>
        <p:spPr bwMode="auto">
          <a:xfrm>
            <a:off x="0" y="2365375"/>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t>User</a:t>
            </a:r>
          </a:p>
        </p:txBody>
      </p:sp>
      <p:cxnSp>
        <p:nvCxnSpPr>
          <p:cNvPr id="13" name="Straight Arrow Connector 12"/>
          <p:cNvCxnSpPr>
            <a:endCxn id="9" idx="1"/>
          </p:cNvCxnSpPr>
          <p:nvPr/>
        </p:nvCxnSpPr>
        <p:spPr>
          <a:xfrm flipV="1">
            <a:off x="539750" y="2149475"/>
            <a:ext cx="417513" cy="15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122738" y="1881188"/>
            <a:ext cx="857250" cy="29210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chemeClr val="tx1"/>
                </a:solidFill>
              </a:rPr>
              <a:t>Validate</a:t>
            </a:r>
          </a:p>
          <a:p>
            <a:pPr algn="ctr">
              <a:defRPr/>
            </a:pPr>
            <a:r>
              <a:rPr lang="en-US" sz="800" dirty="0">
                <a:solidFill>
                  <a:schemeClr val="tx1"/>
                </a:solidFill>
              </a:rPr>
              <a:t>(User / Pwd)</a:t>
            </a:r>
          </a:p>
        </p:txBody>
      </p:sp>
      <p:sp>
        <p:nvSpPr>
          <p:cNvPr id="15" name="Rounded Rectangle 14"/>
          <p:cNvSpPr>
            <a:spLocks noChangeArrowheads="1"/>
          </p:cNvSpPr>
          <p:nvPr/>
        </p:nvSpPr>
        <p:spPr bwMode="auto">
          <a:xfrm>
            <a:off x="3481388" y="4716463"/>
            <a:ext cx="2165350" cy="1681162"/>
          </a:xfrm>
          <a:prstGeom prst="roundRect">
            <a:avLst>
              <a:gd name="adj" fmla="val 16667"/>
            </a:avLst>
          </a:prstGeom>
          <a:gradFill rotWithShape="1">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nchor="ctr"/>
          <a:lstStyle/>
          <a:p>
            <a:pPr algn="ctr">
              <a:defRPr/>
            </a:pPr>
            <a:endParaRPr lang="en-US" sz="1100" dirty="0">
              <a:latin typeface="+mn-lt"/>
            </a:endParaRPr>
          </a:p>
          <a:p>
            <a:pPr algn="ctr">
              <a:defRPr/>
            </a:pPr>
            <a:endParaRPr lang="en-US" sz="1100" dirty="0">
              <a:latin typeface="+mn-lt"/>
            </a:endParaRPr>
          </a:p>
          <a:p>
            <a:pPr algn="ctr">
              <a:defRPr/>
            </a:pPr>
            <a:endParaRPr lang="en-US" sz="1100" dirty="0">
              <a:latin typeface="+mn-lt"/>
            </a:endParaRPr>
          </a:p>
          <a:p>
            <a:pPr algn="ctr">
              <a:defRPr/>
            </a:pPr>
            <a:endParaRPr lang="en-US" sz="1100" dirty="0">
              <a:latin typeface="+mn-lt"/>
            </a:endParaRPr>
          </a:p>
          <a:p>
            <a:pPr algn="ctr">
              <a:defRPr/>
            </a:pPr>
            <a:r>
              <a:rPr lang="en-US" sz="1100" dirty="0">
                <a:latin typeface="+mn-lt"/>
              </a:rPr>
              <a:t>Sun. App. Srv.</a:t>
            </a:r>
          </a:p>
        </p:txBody>
      </p:sp>
      <p:sp>
        <p:nvSpPr>
          <p:cNvPr id="16" name="Rounded Rectangle 15"/>
          <p:cNvSpPr/>
          <p:nvPr/>
        </p:nvSpPr>
        <p:spPr>
          <a:xfrm>
            <a:off x="6037263" y="1892300"/>
            <a:ext cx="849312" cy="290513"/>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chemeClr val="tx1"/>
                </a:solidFill>
              </a:rPr>
              <a:t>Issue</a:t>
            </a:r>
          </a:p>
          <a:p>
            <a:pPr algn="ctr">
              <a:defRPr/>
            </a:pPr>
            <a:r>
              <a:rPr lang="en-US" sz="800" dirty="0">
                <a:solidFill>
                  <a:schemeClr val="tx1"/>
                </a:solidFill>
              </a:rPr>
              <a:t>(SAML 2.0)</a:t>
            </a:r>
          </a:p>
        </p:txBody>
      </p:sp>
      <p:sp>
        <p:nvSpPr>
          <p:cNvPr id="17" name="Rounded Rectangle 16"/>
          <p:cNvSpPr>
            <a:spLocks noChangeArrowheads="1"/>
          </p:cNvSpPr>
          <p:nvPr/>
        </p:nvSpPr>
        <p:spPr bwMode="auto">
          <a:xfrm>
            <a:off x="1020763" y="1771650"/>
            <a:ext cx="1141412" cy="266700"/>
          </a:xfrm>
          <a:prstGeom prst="roundRect">
            <a:avLst>
              <a:gd name="adj" fmla="val 16667"/>
            </a:avLst>
          </a:prstGeom>
          <a:gradFill>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nchor="ctr"/>
          <a:lstStyle/>
          <a:p>
            <a:pPr algn="ctr">
              <a:defRPr/>
            </a:pPr>
            <a:r>
              <a:rPr lang="en-US" sz="900" dirty="0">
                <a:latin typeface="+mn-lt"/>
              </a:rPr>
              <a:t>ws-trust client</a:t>
            </a:r>
          </a:p>
        </p:txBody>
      </p:sp>
      <p:cxnSp>
        <p:nvCxnSpPr>
          <p:cNvPr id="18" name="Shape 171"/>
          <p:cNvCxnSpPr>
            <a:cxnSpLocks noChangeShapeType="1"/>
            <a:stCxn id="14" idx="2"/>
          </p:cNvCxnSpPr>
          <p:nvPr/>
        </p:nvCxnSpPr>
        <p:spPr bwMode="auto">
          <a:xfrm rot="16200000" flipH="1">
            <a:off x="5799138" y="925513"/>
            <a:ext cx="377825" cy="2873375"/>
          </a:xfrm>
          <a:prstGeom prst="bentConnector2">
            <a:avLst/>
          </a:prstGeom>
          <a:noFill/>
          <a:ln w="9525" algn="ctr">
            <a:solidFill>
              <a:srgbClr val="7283F9"/>
            </a:solidFill>
            <a:miter lim="800000"/>
            <a:headEnd/>
            <a:tailEnd type="arrow" w="med" len="med"/>
          </a:ln>
          <a:extLst>
            <a:ext uri="{909E8E84-426E-40DD-AFC4-6F175D3DCCD1}">
              <a14:hiddenFill xmlns:a14="http://schemas.microsoft.com/office/drawing/2010/main">
                <a:noFill/>
              </a14:hiddenFill>
            </a:ext>
          </a:extLst>
        </p:spPr>
      </p:cxnSp>
      <p:sp>
        <p:nvSpPr>
          <p:cNvPr id="19" name="TextBox 26"/>
          <p:cNvSpPr txBox="1">
            <a:spLocks noChangeArrowheads="1"/>
          </p:cNvSpPr>
          <p:nvPr/>
        </p:nvSpPr>
        <p:spPr bwMode="auto">
          <a:xfrm>
            <a:off x="7253288" y="2730500"/>
            <a:ext cx="979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algn="ctr" eaLnBrk="1" hangingPunct="1"/>
            <a:r>
              <a:rPr lang="en-US" sz="1000" dirty="0"/>
              <a:t>User groups and attributes</a:t>
            </a:r>
          </a:p>
        </p:txBody>
      </p:sp>
      <p:sp>
        <p:nvSpPr>
          <p:cNvPr id="20" name="Rounded Rectangle 19"/>
          <p:cNvSpPr/>
          <p:nvPr/>
        </p:nvSpPr>
        <p:spPr>
          <a:xfrm>
            <a:off x="5011738" y="1892300"/>
            <a:ext cx="952500" cy="27940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chemeClr val="tx1"/>
                </a:solidFill>
              </a:rPr>
              <a:t>Mapping </a:t>
            </a:r>
          </a:p>
          <a:p>
            <a:pPr algn="ctr">
              <a:defRPr/>
            </a:pPr>
            <a:r>
              <a:rPr lang="en-US" sz="800" dirty="0">
                <a:solidFill>
                  <a:schemeClr val="tx1"/>
                </a:solidFill>
              </a:rPr>
              <a:t>(groups/attrs.)</a:t>
            </a:r>
          </a:p>
        </p:txBody>
      </p:sp>
      <p:sp>
        <p:nvSpPr>
          <p:cNvPr id="21" name="Can 20"/>
          <p:cNvSpPr/>
          <p:nvPr/>
        </p:nvSpPr>
        <p:spPr>
          <a:xfrm>
            <a:off x="6864350" y="5661025"/>
            <a:ext cx="657225" cy="485775"/>
          </a:xfrm>
          <a:prstGeom prst="can">
            <a:avLst/>
          </a:prstGeom>
          <a:gradFill>
            <a:gsLst>
              <a:gs pos="0">
                <a:srgbClr val="8488C4"/>
              </a:gs>
              <a:gs pos="53000">
                <a:srgbClr val="D4DEFF"/>
              </a:gs>
              <a:gs pos="83000">
                <a:srgbClr val="D4DEFF"/>
              </a:gs>
              <a:gs pos="100000">
                <a:srgbClr val="96AB94"/>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p:txBody>
      </p:sp>
      <p:sp>
        <p:nvSpPr>
          <p:cNvPr id="22" name="Rounded Rectangle 21"/>
          <p:cNvSpPr/>
          <p:nvPr/>
        </p:nvSpPr>
        <p:spPr>
          <a:xfrm>
            <a:off x="6046788" y="5453063"/>
            <a:ext cx="971550" cy="609600"/>
          </a:xfrm>
          <a:prstGeom prst="roundRect">
            <a:avLst/>
          </a:prstGeom>
          <a:gradFill>
            <a:gsLst>
              <a:gs pos="0">
                <a:srgbClr val="8488C4"/>
              </a:gs>
              <a:gs pos="53000">
                <a:srgbClr val="D4DEFF"/>
              </a:gs>
              <a:gs pos="83000">
                <a:srgbClr val="D4DEFF"/>
              </a:gs>
              <a:gs pos="100000">
                <a:srgbClr val="96AB94"/>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000" dirty="0">
                <a:solidFill>
                  <a:schemeClr val="tx1"/>
                </a:solidFill>
              </a:rPr>
              <a:t>Attribute Service Provider</a:t>
            </a: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sp>
        <p:nvSpPr>
          <p:cNvPr id="23" name="Rounded Rectangle 22"/>
          <p:cNvSpPr/>
          <p:nvPr/>
        </p:nvSpPr>
        <p:spPr>
          <a:xfrm>
            <a:off x="3886200" y="3816350"/>
            <a:ext cx="1617663" cy="59690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tx1"/>
                </a:solidFill>
              </a:rPr>
              <a:t>STS2 (Sun)</a:t>
            </a:r>
          </a:p>
          <a:p>
            <a:pPr algn="ctr">
              <a:defRPr/>
            </a:pPr>
            <a:endParaRPr lang="en-US" sz="1050" dirty="0">
              <a:solidFill>
                <a:schemeClr val="tx1"/>
              </a:solidFill>
            </a:endParaRPr>
          </a:p>
          <a:p>
            <a:pPr algn="ctr">
              <a:defRPr/>
            </a:pPr>
            <a:endParaRPr lang="en-US" sz="1050" dirty="0">
              <a:solidFill>
                <a:schemeClr val="tx1"/>
              </a:solidFill>
            </a:endParaRPr>
          </a:p>
        </p:txBody>
      </p:sp>
      <p:sp>
        <p:nvSpPr>
          <p:cNvPr id="24" name="Rounded Rectangle 23"/>
          <p:cNvSpPr/>
          <p:nvPr/>
        </p:nvSpPr>
        <p:spPr>
          <a:xfrm>
            <a:off x="4038600" y="4121150"/>
            <a:ext cx="647700" cy="238125"/>
          </a:xfrm>
          <a:prstGeom prst="roundRect">
            <a:avLst/>
          </a:prstGeom>
          <a:gradFill>
            <a:gsLst>
              <a:gs pos="0">
                <a:srgbClr val="8488C4"/>
              </a:gs>
              <a:gs pos="53000">
                <a:srgbClr val="D4DEFF"/>
              </a:gs>
              <a:gs pos="83000">
                <a:srgbClr val="D4DEFF"/>
              </a:gs>
              <a:gs pos="100000">
                <a:srgbClr val="96AB94"/>
              </a:gs>
            </a:gsLst>
            <a:lin ang="54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chemeClr val="tx1"/>
                </a:solidFill>
              </a:rPr>
              <a:t>Validate</a:t>
            </a:r>
          </a:p>
        </p:txBody>
      </p:sp>
      <p:sp>
        <p:nvSpPr>
          <p:cNvPr id="25" name="Rounded Rectangle 24"/>
          <p:cNvSpPr/>
          <p:nvPr/>
        </p:nvSpPr>
        <p:spPr>
          <a:xfrm>
            <a:off x="4800600" y="4121150"/>
            <a:ext cx="647700" cy="238125"/>
          </a:xfrm>
          <a:prstGeom prst="roundRect">
            <a:avLst/>
          </a:prstGeom>
          <a:gradFill>
            <a:gsLst>
              <a:gs pos="0">
                <a:srgbClr val="8488C4"/>
              </a:gs>
              <a:gs pos="53000">
                <a:srgbClr val="D4DEFF"/>
              </a:gs>
              <a:gs pos="83000">
                <a:srgbClr val="D4DEFF"/>
              </a:gs>
              <a:gs pos="100000">
                <a:srgbClr val="96AB94"/>
              </a:gs>
            </a:gsLst>
            <a:lin ang="54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chemeClr val="tx1"/>
                </a:solidFill>
              </a:rPr>
              <a:t>Issue</a:t>
            </a:r>
          </a:p>
        </p:txBody>
      </p:sp>
      <p:sp>
        <p:nvSpPr>
          <p:cNvPr id="26" name="Rounded Rectangle 25"/>
          <p:cNvSpPr/>
          <p:nvPr/>
        </p:nvSpPr>
        <p:spPr>
          <a:xfrm>
            <a:off x="6156325" y="4705350"/>
            <a:ext cx="839788" cy="620713"/>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100" dirty="0">
                <a:solidFill>
                  <a:schemeClr val="tx1"/>
                </a:solidFill>
              </a:rPr>
              <a:t>PDP </a:t>
            </a:r>
          </a:p>
          <a:p>
            <a:pPr algn="ctr">
              <a:defRPr/>
            </a:pPr>
            <a:r>
              <a:rPr lang="en-US" sz="1100" dirty="0">
                <a:solidFill>
                  <a:schemeClr val="tx1"/>
                </a:solidFill>
              </a:rPr>
              <a:t>(Jericho)</a:t>
            </a: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sp>
        <p:nvSpPr>
          <p:cNvPr id="27" name="Rounded Rectangle 26"/>
          <p:cNvSpPr/>
          <p:nvPr/>
        </p:nvSpPr>
        <p:spPr>
          <a:xfrm>
            <a:off x="7427913" y="4778375"/>
            <a:ext cx="557212" cy="469900"/>
          </a:xfrm>
          <a:prstGeom prst="roundRect">
            <a:avLst/>
          </a:prstGeom>
          <a:noFill/>
          <a:ln w="12700">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200" dirty="0">
                <a:solidFill>
                  <a:schemeClr val="tx1"/>
                </a:solidFill>
              </a:rPr>
              <a:t>PAP</a:t>
            </a: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cxnSp>
        <p:nvCxnSpPr>
          <p:cNvPr id="28" name="Straight Arrow Connector 27"/>
          <p:cNvCxnSpPr>
            <a:stCxn id="27" idx="1"/>
            <a:endCxn id="26" idx="3"/>
          </p:cNvCxnSpPr>
          <p:nvPr/>
        </p:nvCxnSpPr>
        <p:spPr>
          <a:xfrm rot="10800000" flipV="1">
            <a:off x="6996113" y="5013325"/>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167"/>
          <p:cNvSpPr txBox="1">
            <a:spLocks noChangeArrowheads="1"/>
          </p:cNvSpPr>
          <p:nvPr/>
        </p:nvSpPr>
        <p:spPr bwMode="auto">
          <a:xfrm>
            <a:off x="6237288" y="6215063"/>
            <a:ext cx="1320800" cy="338137"/>
          </a:xfrm>
          <a:prstGeom prst="rect">
            <a:avLst/>
          </a:prstGeom>
          <a:noFill/>
          <a:ln w="9525">
            <a:noFill/>
            <a:miter lim="800000"/>
            <a:headEnd/>
            <a:tailEnd/>
          </a:ln>
        </p:spPr>
        <p:txBody>
          <a:bodyPr wrap="non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dirty="0">
                <a:solidFill>
                  <a:srgbClr val="000000"/>
                </a:solidFill>
                <a:latin typeface="+mn-lt"/>
              </a:rPr>
              <a:t>Previously demonstrated</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dirty="0">
                <a:solidFill>
                  <a:srgbClr val="000000"/>
                </a:solidFill>
                <a:latin typeface="+mn-lt"/>
              </a:rPr>
              <a:t>at  HIMSS 2009</a:t>
            </a:r>
          </a:p>
        </p:txBody>
      </p:sp>
      <p:sp>
        <p:nvSpPr>
          <p:cNvPr id="30" name="Rounded Rectangle 29"/>
          <p:cNvSpPr>
            <a:spLocks noChangeArrowheads="1"/>
          </p:cNvSpPr>
          <p:nvPr/>
        </p:nvSpPr>
        <p:spPr bwMode="auto">
          <a:xfrm>
            <a:off x="3827463" y="5475288"/>
            <a:ext cx="1701800" cy="871537"/>
          </a:xfrm>
          <a:prstGeom prst="roundRect">
            <a:avLst>
              <a:gd name="adj" fmla="val 16667"/>
            </a:avLst>
          </a:prstGeom>
          <a:gradFill>
            <a:gsLst>
              <a:gs pos="0">
                <a:srgbClr val="8488C4"/>
              </a:gs>
              <a:gs pos="53000">
                <a:srgbClr val="D4DEFF"/>
              </a:gs>
              <a:gs pos="83000">
                <a:srgbClr val="D4DEFF"/>
              </a:gs>
              <a:gs pos="100000">
                <a:srgbClr val="96AB94"/>
              </a:gs>
            </a:gsLst>
            <a:lin ang="16200000" scaled="0"/>
          </a:gradFill>
          <a:ln w="12700" algn="ctr">
            <a:solidFill>
              <a:srgbClr val="7283F9"/>
            </a:solidFill>
            <a:round/>
            <a:headEnd/>
            <a:tailEnd/>
          </a:ln>
          <a:effectLst>
            <a:outerShdw dist="23000" dir="5400000" rotWithShape="0">
              <a:srgbClr val="000000">
                <a:alpha val="34999"/>
              </a:srgbClr>
            </a:outerShdw>
          </a:effectLst>
        </p:spPr>
        <p:txBody>
          <a:bodyPr anchor="ctr"/>
          <a:lstStyle/>
          <a:p>
            <a:pPr algn="ctr">
              <a:defRPr/>
            </a:pPr>
            <a:endParaRPr lang="en-US" sz="1100" dirty="0">
              <a:latin typeface="+mn-lt"/>
            </a:endParaRPr>
          </a:p>
          <a:p>
            <a:pPr algn="ctr">
              <a:defRPr/>
            </a:pPr>
            <a:endParaRPr lang="en-US" sz="1100" dirty="0">
              <a:latin typeface="+mn-lt"/>
            </a:endParaRPr>
          </a:p>
          <a:p>
            <a:pPr algn="ctr">
              <a:defRPr/>
            </a:pPr>
            <a:r>
              <a:rPr lang="en-US" sz="1100" dirty="0">
                <a:latin typeface="+mn-lt"/>
              </a:rPr>
              <a:t>Service Provider</a:t>
            </a:r>
          </a:p>
        </p:txBody>
      </p:sp>
      <p:sp>
        <p:nvSpPr>
          <p:cNvPr id="31" name="TextBox 73"/>
          <p:cNvSpPr txBox="1">
            <a:spLocks noChangeArrowheads="1"/>
          </p:cNvSpPr>
          <p:nvPr/>
        </p:nvSpPr>
        <p:spPr bwMode="auto">
          <a:xfrm>
            <a:off x="4157663" y="5619750"/>
            <a:ext cx="492125" cy="276225"/>
          </a:xfrm>
          <a:prstGeom prst="rect">
            <a:avLst/>
          </a:prstGeom>
          <a:gradFill rotWithShape="0">
            <a:gsLst>
              <a:gs pos="0">
                <a:srgbClr val="8488C4"/>
              </a:gs>
              <a:gs pos="53000">
                <a:srgbClr val="D4DEFF"/>
              </a:gs>
              <a:gs pos="83000">
                <a:srgbClr val="D4DEFF"/>
              </a:gs>
              <a:gs pos="100000">
                <a:srgbClr val="96AB94"/>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200" dirty="0"/>
              <a:t>PEP</a:t>
            </a:r>
          </a:p>
        </p:txBody>
      </p:sp>
      <p:sp>
        <p:nvSpPr>
          <p:cNvPr id="32" name="TextBox 76"/>
          <p:cNvSpPr txBox="1">
            <a:spLocks noChangeArrowheads="1"/>
          </p:cNvSpPr>
          <p:nvPr/>
        </p:nvSpPr>
        <p:spPr bwMode="auto">
          <a:xfrm>
            <a:off x="4970463" y="5622925"/>
            <a:ext cx="431800" cy="277813"/>
          </a:xfrm>
          <a:prstGeom prst="rect">
            <a:avLst/>
          </a:prstGeom>
          <a:gradFill rotWithShape="0">
            <a:gsLst>
              <a:gs pos="0">
                <a:srgbClr val="8488C4"/>
              </a:gs>
              <a:gs pos="53000">
                <a:srgbClr val="D4DEFF"/>
              </a:gs>
              <a:gs pos="83000">
                <a:srgbClr val="D4DEFF"/>
              </a:gs>
              <a:gs pos="100000">
                <a:srgbClr val="96AB94"/>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200" dirty="0"/>
              <a:t>PIP</a:t>
            </a:r>
          </a:p>
        </p:txBody>
      </p:sp>
      <p:cxnSp>
        <p:nvCxnSpPr>
          <p:cNvPr id="33" name="Elbow Connector 32"/>
          <p:cNvCxnSpPr>
            <a:stCxn id="31" idx="3"/>
            <a:endCxn id="32" idx="1"/>
          </p:cNvCxnSpPr>
          <p:nvPr/>
        </p:nvCxnSpPr>
        <p:spPr>
          <a:xfrm>
            <a:off x="4649788" y="5757863"/>
            <a:ext cx="320675" cy="4762"/>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2"/>
            <a:endCxn id="15" idx="1"/>
          </p:cNvCxnSpPr>
          <p:nvPr/>
        </p:nvCxnSpPr>
        <p:spPr>
          <a:xfrm rot="16200000" flipH="1">
            <a:off x="1116807" y="3193256"/>
            <a:ext cx="2946400" cy="1782763"/>
          </a:xfrm>
          <a:prstGeom prst="bentConnector2">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35" name="TextBox 66"/>
          <p:cNvSpPr txBox="1">
            <a:spLocks noChangeArrowheads="1"/>
          </p:cNvSpPr>
          <p:nvPr/>
        </p:nvSpPr>
        <p:spPr bwMode="auto">
          <a:xfrm>
            <a:off x="2187575" y="5246688"/>
            <a:ext cx="942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Initial request</a:t>
            </a:r>
          </a:p>
        </p:txBody>
      </p:sp>
      <p:cxnSp>
        <p:nvCxnSpPr>
          <p:cNvPr id="36" name="Straight Connector 35"/>
          <p:cNvCxnSpPr>
            <a:stCxn id="7" idx="1"/>
          </p:cNvCxnSpPr>
          <p:nvPr/>
        </p:nvCxnSpPr>
        <p:spPr>
          <a:xfrm rot="10800000">
            <a:off x="2190750" y="1771650"/>
            <a:ext cx="1852613" cy="15875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90"/>
          <p:cNvSpPr txBox="1">
            <a:spLocks noChangeArrowheads="1"/>
          </p:cNvSpPr>
          <p:nvPr/>
        </p:nvSpPr>
        <p:spPr bwMode="auto">
          <a:xfrm rot="16200000">
            <a:off x="3059113" y="5405437"/>
            <a:ext cx="11128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Glassfish V2.1.1</a:t>
            </a:r>
          </a:p>
        </p:txBody>
      </p:sp>
      <p:cxnSp>
        <p:nvCxnSpPr>
          <p:cNvPr id="38" name="Straight Connector 37"/>
          <p:cNvCxnSpPr>
            <a:stCxn id="15" idx="1"/>
          </p:cNvCxnSpPr>
          <p:nvPr/>
        </p:nvCxnSpPr>
        <p:spPr>
          <a:xfrm rot="10800000">
            <a:off x="2116138" y="2090738"/>
            <a:ext cx="1365250" cy="346710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7" idx="3"/>
            <a:endCxn id="23" idx="1"/>
          </p:cNvCxnSpPr>
          <p:nvPr/>
        </p:nvCxnSpPr>
        <p:spPr>
          <a:xfrm>
            <a:off x="2162175" y="1905000"/>
            <a:ext cx="1724025" cy="22098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118"/>
          <p:cNvSpPr>
            <a:spLocks noChangeArrowheads="1"/>
          </p:cNvSpPr>
          <p:nvPr/>
        </p:nvSpPr>
        <p:spPr bwMode="auto">
          <a:xfrm rot="3403213">
            <a:off x="2895600" y="3111501"/>
            <a:ext cx="846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SAML 2.0</a:t>
            </a:r>
          </a:p>
        </p:txBody>
      </p:sp>
      <p:sp>
        <p:nvSpPr>
          <p:cNvPr id="41" name="TextBox 66"/>
          <p:cNvSpPr txBox="1">
            <a:spLocks noChangeArrowheads="1"/>
          </p:cNvSpPr>
          <p:nvPr/>
        </p:nvSpPr>
        <p:spPr bwMode="auto">
          <a:xfrm rot="15007629">
            <a:off x="2505076" y="3873500"/>
            <a:ext cx="806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200" dirty="0"/>
              <a:t>Re-direct</a:t>
            </a:r>
          </a:p>
        </p:txBody>
      </p:sp>
      <p:sp>
        <p:nvSpPr>
          <p:cNvPr id="42" name="TextBox 66"/>
          <p:cNvSpPr txBox="1">
            <a:spLocks noChangeArrowheads="1"/>
          </p:cNvSpPr>
          <p:nvPr/>
        </p:nvSpPr>
        <p:spPr bwMode="auto">
          <a:xfrm rot="3715516">
            <a:off x="1928019" y="4037807"/>
            <a:ext cx="1174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Validated request</a:t>
            </a:r>
          </a:p>
        </p:txBody>
      </p:sp>
      <p:cxnSp>
        <p:nvCxnSpPr>
          <p:cNvPr id="43" name="Straight Connector 42"/>
          <p:cNvCxnSpPr/>
          <p:nvPr/>
        </p:nvCxnSpPr>
        <p:spPr>
          <a:xfrm rot="10800000" flipV="1">
            <a:off x="0" y="3684588"/>
            <a:ext cx="9144000" cy="11112"/>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2" idx="3"/>
            <a:endCxn id="22" idx="1"/>
          </p:cNvCxnSpPr>
          <p:nvPr/>
        </p:nvCxnSpPr>
        <p:spPr>
          <a:xfrm flipV="1">
            <a:off x="5402263" y="5757863"/>
            <a:ext cx="644525" cy="4762"/>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hape 94"/>
          <p:cNvCxnSpPr>
            <a:stCxn id="31" idx="0"/>
            <a:endCxn id="26" idx="1"/>
          </p:cNvCxnSpPr>
          <p:nvPr/>
        </p:nvCxnSpPr>
        <p:spPr>
          <a:xfrm rot="5400000" flipH="1" flipV="1">
            <a:off x="4977606" y="4441032"/>
            <a:ext cx="604837" cy="17526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5256213" y="2720975"/>
            <a:ext cx="698500" cy="61912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100" dirty="0">
                <a:solidFill>
                  <a:schemeClr val="tx1"/>
                </a:solidFill>
              </a:rPr>
              <a:t>PDP </a:t>
            </a:r>
          </a:p>
          <a:p>
            <a:pPr algn="ctr">
              <a:defRPr/>
            </a:pPr>
            <a:r>
              <a:rPr lang="en-US" sz="1100" dirty="0">
                <a:solidFill>
                  <a:schemeClr val="tx1"/>
                </a:solidFill>
              </a:rPr>
              <a:t>(IBM)</a:t>
            </a: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sp>
        <p:nvSpPr>
          <p:cNvPr id="47" name="Rounded Rectangle 46"/>
          <p:cNvSpPr/>
          <p:nvPr/>
        </p:nvSpPr>
        <p:spPr>
          <a:xfrm>
            <a:off x="6380163" y="2794000"/>
            <a:ext cx="536575" cy="469900"/>
          </a:xfrm>
          <a:prstGeom prst="roundRect">
            <a:avLst/>
          </a:prstGeom>
          <a:noFill/>
          <a:ln w="12700">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200" dirty="0">
                <a:solidFill>
                  <a:schemeClr val="tx1"/>
                </a:solidFill>
              </a:rPr>
              <a:t>PAP</a:t>
            </a: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cxnSp>
        <p:nvCxnSpPr>
          <p:cNvPr id="48" name="Straight Arrow Connector 47"/>
          <p:cNvCxnSpPr>
            <a:stCxn id="47" idx="1"/>
            <a:endCxn id="46" idx="3"/>
          </p:cNvCxnSpPr>
          <p:nvPr/>
        </p:nvCxnSpPr>
        <p:spPr>
          <a:xfrm rot="10800000" flipV="1">
            <a:off x="5954713" y="3028950"/>
            <a:ext cx="4254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50" idx="3"/>
            <a:endCxn id="46" idx="1"/>
          </p:cNvCxnSpPr>
          <p:nvPr/>
        </p:nvCxnSpPr>
        <p:spPr>
          <a:xfrm>
            <a:off x="1762125" y="2270125"/>
            <a:ext cx="3494088" cy="7604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73"/>
          <p:cNvSpPr txBox="1">
            <a:spLocks noChangeArrowheads="1"/>
          </p:cNvSpPr>
          <p:nvPr/>
        </p:nvSpPr>
        <p:spPr bwMode="auto">
          <a:xfrm>
            <a:off x="1322388" y="2146300"/>
            <a:ext cx="439737" cy="246063"/>
          </a:xfrm>
          <a:prstGeom prst="rect">
            <a:avLst/>
          </a:prstGeom>
          <a:gradFill rotWithShape="0">
            <a:gsLst>
              <a:gs pos="0">
                <a:srgbClr val="8488C4"/>
              </a:gs>
              <a:gs pos="53000">
                <a:srgbClr val="D4DEFF"/>
              </a:gs>
              <a:gs pos="83000">
                <a:srgbClr val="D4DEFF"/>
              </a:gs>
              <a:gs pos="100000">
                <a:srgbClr val="96AB94"/>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PEP</a:t>
            </a:r>
          </a:p>
        </p:txBody>
      </p:sp>
      <p:cxnSp>
        <p:nvCxnSpPr>
          <p:cNvPr id="51" name="Straight Connector 50"/>
          <p:cNvCxnSpPr>
            <a:stCxn id="20" idx="2"/>
          </p:cNvCxnSpPr>
          <p:nvPr/>
        </p:nvCxnSpPr>
        <p:spPr>
          <a:xfrm rot="5400000">
            <a:off x="5294312" y="2363788"/>
            <a:ext cx="38576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9" idx="2"/>
            <a:endCxn id="15" idx="1"/>
          </p:cNvCxnSpPr>
          <p:nvPr/>
        </p:nvCxnSpPr>
        <p:spPr>
          <a:xfrm rot="16200000" flipH="1">
            <a:off x="1116807" y="3193256"/>
            <a:ext cx="2946400" cy="1782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260"/>
          <p:cNvSpPr txBox="1">
            <a:spLocks noChangeArrowheads="1"/>
          </p:cNvSpPr>
          <p:nvPr/>
        </p:nvSpPr>
        <p:spPr bwMode="auto">
          <a:xfrm>
            <a:off x="1670050" y="4216400"/>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1</a:t>
            </a:r>
          </a:p>
        </p:txBody>
      </p:sp>
      <p:sp>
        <p:nvSpPr>
          <p:cNvPr id="54" name="TextBox 261"/>
          <p:cNvSpPr txBox="1">
            <a:spLocks noChangeArrowheads="1"/>
          </p:cNvSpPr>
          <p:nvPr/>
        </p:nvSpPr>
        <p:spPr bwMode="auto">
          <a:xfrm>
            <a:off x="2947988" y="3838575"/>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2</a:t>
            </a:r>
          </a:p>
        </p:txBody>
      </p:sp>
      <p:sp>
        <p:nvSpPr>
          <p:cNvPr id="55" name="TextBox 262"/>
          <p:cNvSpPr txBox="1">
            <a:spLocks noChangeArrowheads="1"/>
          </p:cNvSpPr>
          <p:nvPr/>
        </p:nvSpPr>
        <p:spPr bwMode="auto">
          <a:xfrm>
            <a:off x="3024188" y="1700213"/>
            <a:ext cx="3603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3/4</a:t>
            </a:r>
          </a:p>
        </p:txBody>
      </p:sp>
      <p:sp>
        <p:nvSpPr>
          <p:cNvPr id="56" name="TextBox 263"/>
          <p:cNvSpPr txBox="1">
            <a:spLocks noChangeArrowheads="1"/>
          </p:cNvSpPr>
          <p:nvPr/>
        </p:nvSpPr>
        <p:spPr bwMode="auto">
          <a:xfrm>
            <a:off x="2947988" y="2678113"/>
            <a:ext cx="360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5/6</a:t>
            </a:r>
          </a:p>
        </p:txBody>
      </p:sp>
      <p:sp>
        <p:nvSpPr>
          <p:cNvPr id="57" name="TextBox 264"/>
          <p:cNvSpPr txBox="1">
            <a:spLocks noChangeArrowheads="1"/>
          </p:cNvSpPr>
          <p:nvPr/>
        </p:nvSpPr>
        <p:spPr bwMode="auto">
          <a:xfrm>
            <a:off x="4160838" y="2816225"/>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0</a:t>
            </a:r>
          </a:p>
        </p:txBody>
      </p:sp>
      <p:sp>
        <p:nvSpPr>
          <p:cNvPr id="58" name="TextBox 265"/>
          <p:cNvSpPr txBox="1">
            <a:spLocks noChangeArrowheads="1"/>
          </p:cNvSpPr>
          <p:nvPr/>
        </p:nvSpPr>
        <p:spPr bwMode="auto">
          <a:xfrm>
            <a:off x="2076450" y="34226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000" dirty="0"/>
              <a:t>7</a:t>
            </a:r>
          </a:p>
        </p:txBody>
      </p:sp>
      <p:sp>
        <p:nvSpPr>
          <p:cNvPr id="59" name="Rounded Rectangle 58"/>
          <p:cNvSpPr/>
          <p:nvPr/>
        </p:nvSpPr>
        <p:spPr>
          <a:xfrm>
            <a:off x="4457700" y="4837113"/>
            <a:ext cx="1081088" cy="39052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r>
              <a:rPr lang="en-US" sz="1100" dirty="0">
                <a:solidFill>
                  <a:schemeClr val="tx1"/>
                </a:solidFill>
              </a:rPr>
              <a:t>Opensso</a:t>
            </a: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a:p>
            <a:pPr algn="ctr">
              <a:defRPr/>
            </a:pPr>
            <a:endParaRPr lang="en-US" sz="1000" dirty="0">
              <a:solidFill>
                <a:schemeClr val="tx1"/>
              </a:solidFill>
            </a:endParaRPr>
          </a:p>
        </p:txBody>
      </p:sp>
      <p:sp>
        <p:nvSpPr>
          <p:cNvPr id="60" name="TextBox 65"/>
          <p:cNvSpPr txBox="1">
            <a:spLocks noChangeArrowheads="1"/>
          </p:cNvSpPr>
          <p:nvPr/>
        </p:nvSpPr>
        <p:spPr bwMode="auto">
          <a:xfrm>
            <a:off x="4310063" y="6208713"/>
            <a:ext cx="84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800" dirty="0"/>
              <a:t>208.75.163.71</a:t>
            </a:r>
          </a:p>
        </p:txBody>
      </p:sp>
      <p:sp>
        <p:nvSpPr>
          <p:cNvPr id="61" name="Rounded Rectangle 60"/>
          <p:cNvSpPr/>
          <p:nvPr/>
        </p:nvSpPr>
        <p:spPr>
          <a:xfrm>
            <a:off x="2622550" y="2054225"/>
            <a:ext cx="704850" cy="39052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solidFill>
                <a:schemeClr val="tx1"/>
              </a:solidFill>
            </a:endParaRPr>
          </a:p>
          <a:p>
            <a:pPr algn="ctr">
              <a:defRPr/>
            </a:pPr>
            <a:endParaRPr lang="en-US" sz="800" dirty="0">
              <a:solidFill>
                <a:schemeClr val="tx1"/>
              </a:solidFill>
            </a:endParaRPr>
          </a:p>
          <a:p>
            <a:pPr algn="ctr">
              <a:defRPr/>
            </a:pPr>
            <a:endParaRPr lang="en-US" sz="800" dirty="0">
              <a:solidFill>
                <a:schemeClr val="tx1"/>
              </a:solidFill>
            </a:endParaRPr>
          </a:p>
          <a:p>
            <a:pPr algn="ctr">
              <a:defRPr/>
            </a:pPr>
            <a:endParaRPr lang="en-US" sz="800" dirty="0">
              <a:solidFill>
                <a:schemeClr val="tx1"/>
              </a:solidFill>
            </a:endParaRPr>
          </a:p>
          <a:p>
            <a:pPr algn="ctr">
              <a:defRPr/>
            </a:pPr>
            <a:r>
              <a:rPr lang="en-US" sz="800" dirty="0">
                <a:solidFill>
                  <a:schemeClr val="tx1"/>
                </a:solidFill>
              </a:rPr>
              <a:t>Opensso</a:t>
            </a:r>
          </a:p>
          <a:p>
            <a:pPr algn="ctr">
              <a:defRPr/>
            </a:pPr>
            <a:endParaRPr lang="en-US" sz="800" dirty="0">
              <a:solidFill>
                <a:schemeClr val="tx1"/>
              </a:solidFill>
            </a:endParaRPr>
          </a:p>
          <a:p>
            <a:pPr algn="ctr">
              <a:defRPr/>
            </a:pPr>
            <a:endParaRPr lang="en-US" sz="800" dirty="0">
              <a:solidFill>
                <a:schemeClr val="tx1"/>
              </a:solidFill>
            </a:endParaRPr>
          </a:p>
          <a:p>
            <a:pPr algn="ctr">
              <a:defRPr/>
            </a:pPr>
            <a:endParaRPr lang="en-US" sz="800" dirty="0">
              <a:solidFill>
                <a:schemeClr val="tx1"/>
              </a:solidFill>
            </a:endParaRPr>
          </a:p>
          <a:p>
            <a:pPr algn="ctr">
              <a:defRPr/>
            </a:pPr>
            <a:endParaRPr lang="en-US" sz="800" dirty="0">
              <a:solidFill>
                <a:schemeClr val="tx1"/>
              </a:solidFill>
            </a:endParaRPr>
          </a:p>
        </p:txBody>
      </p:sp>
      <p:sp>
        <p:nvSpPr>
          <p:cNvPr id="62" name="TextBox 158"/>
          <p:cNvSpPr txBox="1">
            <a:spLocks noChangeArrowheads="1"/>
          </p:cNvSpPr>
          <p:nvPr/>
        </p:nvSpPr>
        <p:spPr bwMode="auto">
          <a:xfrm>
            <a:off x="6096000" y="1225550"/>
            <a:ext cx="2886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200" b="1" i="0" dirty="0">
                <a:latin typeface="Lucida Sans Unicode" pitchFamily="34" charset="0"/>
                <a:ea typeface="Lucida Sans Unicode" pitchFamily="34" charset="0"/>
                <a:cs typeface="Lucida Sans Unicode" pitchFamily="34" charset="0"/>
              </a:rPr>
              <a:t>Requesting Healthcare Organization</a:t>
            </a:r>
          </a:p>
        </p:txBody>
      </p:sp>
      <p:sp>
        <p:nvSpPr>
          <p:cNvPr id="63" name="TextBox 267"/>
          <p:cNvSpPr txBox="1">
            <a:spLocks noChangeArrowheads="1"/>
          </p:cNvSpPr>
          <p:nvPr/>
        </p:nvSpPr>
        <p:spPr bwMode="auto">
          <a:xfrm>
            <a:off x="5983288" y="3816350"/>
            <a:ext cx="293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charset="0"/>
              </a:defRPr>
            </a:lvl1pPr>
            <a:lvl2pPr marL="742950" indent="-285750" eaLnBrk="0" hangingPunct="0">
              <a:defRPr i="1">
                <a:solidFill>
                  <a:schemeClr val="tx1"/>
                </a:solidFill>
                <a:latin typeface="Times New Roman" charset="0"/>
              </a:defRPr>
            </a:lvl2pPr>
            <a:lvl3pPr marL="1143000" indent="-228600" eaLnBrk="0" hangingPunct="0">
              <a:defRPr i="1">
                <a:solidFill>
                  <a:schemeClr val="tx1"/>
                </a:solidFill>
                <a:latin typeface="Times New Roman" charset="0"/>
              </a:defRPr>
            </a:lvl3pPr>
            <a:lvl4pPr marL="1600200" indent="-228600" eaLnBrk="0" hangingPunct="0">
              <a:defRPr i="1">
                <a:solidFill>
                  <a:schemeClr val="tx1"/>
                </a:solidFill>
                <a:latin typeface="Times New Roman" charset="0"/>
              </a:defRPr>
            </a:lvl4pPr>
            <a:lvl5pPr marL="2057400" indent="-228600" eaLnBrk="0" hangingPunct="0">
              <a:defRPr i="1">
                <a:solidFill>
                  <a:schemeClr val="tx1"/>
                </a:solidFill>
                <a:latin typeface="Times New Roman" charset="0"/>
              </a:defRPr>
            </a:lvl5pPr>
            <a:lvl6pPr marL="2514600" indent="-228600" eaLnBrk="0" fontAlgn="base" hangingPunct="0">
              <a:spcBef>
                <a:spcPct val="0"/>
              </a:spcBef>
              <a:spcAft>
                <a:spcPct val="0"/>
              </a:spcAft>
              <a:defRPr i="1">
                <a:solidFill>
                  <a:schemeClr val="tx1"/>
                </a:solidFill>
                <a:latin typeface="Times New Roman" charset="0"/>
              </a:defRPr>
            </a:lvl6pPr>
            <a:lvl7pPr marL="2971800" indent="-228600" eaLnBrk="0" fontAlgn="base" hangingPunct="0">
              <a:spcBef>
                <a:spcPct val="0"/>
              </a:spcBef>
              <a:spcAft>
                <a:spcPct val="0"/>
              </a:spcAft>
              <a:defRPr i="1">
                <a:solidFill>
                  <a:schemeClr val="tx1"/>
                </a:solidFill>
                <a:latin typeface="Times New Roman" charset="0"/>
              </a:defRPr>
            </a:lvl7pPr>
            <a:lvl8pPr marL="3429000" indent="-228600" eaLnBrk="0" fontAlgn="base" hangingPunct="0">
              <a:spcBef>
                <a:spcPct val="0"/>
              </a:spcBef>
              <a:spcAft>
                <a:spcPct val="0"/>
              </a:spcAft>
              <a:defRPr i="1">
                <a:solidFill>
                  <a:schemeClr val="tx1"/>
                </a:solidFill>
                <a:latin typeface="Times New Roman" charset="0"/>
              </a:defRPr>
            </a:lvl8pPr>
            <a:lvl9pPr marL="3886200" indent="-228600" eaLnBrk="0" fontAlgn="base" hangingPunct="0">
              <a:spcBef>
                <a:spcPct val="0"/>
              </a:spcBef>
              <a:spcAft>
                <a:spcPct val="0"/>
              </a:spcAft>
              <a:defRPr i="1">
                <a:solidFill>
                  <a:schemeClr val="tx1"/>
                </a:solidFill>
                <a:latin typeface="Times New Roman" charset="0"/>
              </a:defRPr>
            </a:lvl9pPr>
          </a:lstStyle>
          <a:p>
            <a:pPr eaLnBrk="1" hangingPunct="1"/>
            <a:r>
              <a:rPr lang="en-US" sz="1200" b="1" i="0" dirty="0">
                <a:latin typeface="Lucida Sans Unicode" pitchFamily="34" charset="0"/>
                <a:ea typeface="Lucida Sans Unicode" pitchFamily="34" charset="0"/>
                <a:cs typeface="Lucida Sans Unicode" pitchFamily="34" charset="0"/>
              </a:rPr>
              <a:t>Responding Healthcare Organization</a:t>
            </a:r>
          </a:p>
        </p:txBody>
      </p:sp>
      <p:sp>
        <p:nvSpPr>
          <p:cNvPr id="64" name="Oval 72"/>
          <p:cNvSpPr>
            <a:spLocks noChangeArrowheads="1"/>
          </p:cNvSpPr>
          <p:nvPr/>
        </p:nvSpPr>
        <p:spPr bwMode="auto">
          <a:xfrm rot="19639816">
            <a:off x="1335088" y="2914650"/>
            <a:ext cx="1793875" cy="381000"/>
          </a:xfrm>
          <a:prstGeom prst="ellipse">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5" name="TextBox 64"/>
          <p:cNvSpPr txBox="1"/>
          <p:nvPr/>
        </p:nvSpPr>
        <p:spPr>
          <a:xfrm>
            <a:off x="0" y="4806950"/>
            <a:ext cx="1423988" cy="338138"/>
          </a:xfrm>
          <a:prstGeom prst="rect">
            <a:avLst/>
          </a:prstGeom>
          <a:noFill/>
        </p:spPr>
        <p:txBody>
          <a:bodyPr wrap="none">
            <a:spAutoFit/>
          </a:bodyPr>
          <a:lstStyle/>
          <a:p>
            <a:pPr>
              <a:defRPr/>
            </a:pPr>
            <a:r>
              <a:rPr lang="en-US" sz="800" b="1" i="0" dirty="0">
                <a:latin typeface="+mn-lt"/>
              </a:rPr>
              <a:t>Draft </a:t>
            </a:r>
          </a:p>
          <a:p>
            <a:pPr>
              <a:defRPr/>
            </a:pPr>
            <a:r>
              <a:rPr lang="en-US" sz="800" b="1" i="0" dirty="0">
                <a:latin typeface="+mn-lt"/>
              </a:rPr>
              <a:t>XSPA Profile of WS-Trust</a:t>
            </a:r>
          </a:p>
        </p:txBody>
      </p:sp>
      <p:cxnSp>
        <p:nvCxnSpPr>
          <p:cNvPr id="66" name="Straight Arrow Connector 75"/>
          <p:cNvCxnSpPr>
            <a:cxnSpLocks noChangeShapeType="1"/>
            <a:stCxn id="65" idx="0"/>
            <a:endCxn id="64" idx="2"/>
          </p:cNvCxnSpPr>
          <p:nvPr/>
        </p:nvCxnSpPr>
        <p:spPr bwMode="auto">
          <a:xfrm rot="5400000" flipH="1" flipV="1">
            <a:off x="484982" y="3815556"/>
            <a:ext cx="1217612" cy="765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7" name="TextBox 66"/>
          <p:cNvSpPr txBox="1"/>
          <p:nvPr/>
        </p:nvSpPr>
        <p:spPr>
          <a:xfrm>
            <a:off x="3962400" y="4502150"/>
            <a:ext cx="1331913" cy="215900"/>
          </a:xfrm>
          <a:prstGeom prst="rect">
            <a:avLst/>
          </a:prstGeom>
          <a:noFill/>
        </p:spPr>
        <p:txBody>
          <a:bodyPr wrap="none">
            <a:spAutoFit/>
          </a:bodyPr>
          <a:lstStyle/>
          <a:p>
            <a:pPr>
              <a:defRPr/>
            </a:pPr>
            <a:r>
              <a:rPr lang="en-US" sz="800" b="1" i="0" dirty="0">
                <a:latin typeface="+mn-lt"/>
              </a:rPr>
              <a:t>XSPA Profile of XACML</a:t>
            </a:r>
          </a:p>
        </p:txBody>
      </p:sp>
      <p:cxnSp>
        <p:nvCxnSpPr>
          <p:cNvPr id="68" name="Straight Arrow Connector 82"/>
          <p:cNvCxnSpPr>
            <a:cxnSpLocks noChangeShapeType="1"/>
            <a:stCxn id="67" idx="3"/>
          </p:cNvCxnSpPr>
          <p:nvPr/>
        </p:nvCxnSpPr>
        <p:spPr bwMode="auto">
          <a:xfrm>
            <a:off x="5294313" y="4610100"/>
            <a:ext cx="496887" cy="3492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 name="Straight Arrow Connector 91"/>
          <p:cNvCxnSpPr>
            <a:cxnSpLocks noChangeShapeType="1"/>
            <a:stCxn id="67" idx="1"/>
          </p:cNvCxnSpPr>
          <p:nvPr/>
        </p:nvCxnSpPr>
        <p:spPr bwMode="auto">
          <a:xfrm rot="10800000" flipH="1" flipV="1">
            <a:off x="3962400" y="4610100"/>
            <a:ext cx="381000" cy="5016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0" name="TextBox 69"/>
          <p:cNvSpPr txBox="1"/>
          <p:nvPr/>
        </p:nvSpPr>
        <p:spPr>
          <a:xfrm>
            <a:off x="3581400" y="1149350"/>
            <a:ext cx="1423988" cy="338138"/>
          </a:xfrm>
          <a:prstGeom prst="rect">
            <a:avLst/>
          </a:prstGeom>
          <a:noFill/>
        </p:spPr>
        <p:txBody>
          <a:bodyPr wrap="none">
            <a:spAutoFit/>
          </a:bodyPr>
          <a:lstStyle/>
          <a:p>
            <a:pPr>
              <a:defRPr/>
            </a:pPr>
            <a:r>
              <a:rPr lang="en-US" sz="800" b="1" i="0" dirty="0">
                <a:latin typeface="+mn-lt"/>
              </a:rPr>
              <a:t>Draft </a:t>
            </a:r>
          </a:p>
          <a:p>
            <a:pPr>
              <a:defRPr/>
            </a:pPr>
            <a:r>
              <a:rPr lang="en-US" sz="800" b="1" i="0" dirty="0">
                <a:latin typeface="+mn-lt"/>
              </a:rPr>
              <a:t>XSPA Profile of WS-Trust</a:t>
            </a:r>
          </a:p>
        </p:txBody>
      </p:sp>
      <p:cxnSp>
        <p:nvCxnSpPr>
          <p:cNvPr id="71" name="Straight Arrow Connector 94"/>
          <p:cNvCxnSpPr>
            <a:cxnSpLocks noChangeShapeType="1"/>
            <a:stCxn id="70" idx="2"/>
            <a:endCxn id="10" idx="0"/>
          </p:cNvCxnSpPr>
          <p:nvPr/>
        </p:nvCxnSpPr>
        <p:spPr bwMode="auto">
          <a:xfrm rot="5400000">
            <a:off x="3830638" y="1247775"/>
            <a:ext cx="222250" cy="7016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2" name="TextBox 71"/>
          <p:cNvSpPr txBox="1"/>
          <p:nvPr/>
        </p:nvSpPr>
        <p:spPr>
          <a:xfrm>
            <a:off x="3886200" y="3511550"/>
            <a:ext cx="1820863" cy="215900"/>
          </a:xfrm>
          <a:prstGeom prst="rect">
            <a:avLst/>
          </a:prstGeom>
          <a:solidFill>
            <a:schemeClr val="bg1"/>
          </a:solidFill>
        </p:spPr>
        <p:txBody>
          <a:bodyPr wrap="none">
            <a:spAutoFit/>
          </a:bodyPr>
          <a:lstStyle/>
          <a:p>
            <a:pPr>
              <a:defRPr/>
            </a:pPr>
            <a:r>
              <a:rPr lang="en-US" sz="800" b="1" i="0" dirty="0">
                <a:latin typeface="+mn-lt"/>
              </a:rPr>
              <a:t>Healthcare Information Exchange</a:t>
            </a:r>
          </a:p>
        </p:txBody>
      </p:sp>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73" name="Rectangle 72"/>
          <p:cNvSpPr/>
          <p:nvPr/>
        </p:nvSpPr>
        <p:spPr>
          <a:xfrm>
            <a:off x="154539" y="737156"/>
            <a:ext cx="3788858" cy="461665"/>
          </a:xfrm>
          <a:prstGeom prst="rect">
            <a:avLst/>
          </a:prstGeom>
        </p:spPr>
        <p:txBody>
          <a:bodyPr wrap="none">
            <a:spAutoFit/>
          </a:bodyPr>
          <a:lstStyle/>
          <a:p>
            <a:r>
              <a:rPr lang="en-US" sz="2400" b="1" dirty="0" smtClean="0">
                <a:latin typeface="Arial" pitchFamily="34" charset="0"/>
                <a:cs typeface="Arial" pitchFamily="34" charset="0"/>
              </a:rPr>
              <a:t>WS-Trust Profile Interop </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863450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7" name="Rectangle 2"/>
          <p:cNvSpPr txBox="1">
            <a:spLocks noChangeArrowheads="1"/>
          </p:cNvSpPr>
          <p:nvPr/>
        </p:nvSpPr>
        <p:spPr>
          <a:xfrm>
            <a:off x="1108529" y="2743200"/>
            <a:ext cx="7086600" cy="1295400"/>
          </a:xfrm>
          <a:prstGeom prst="rect">
            <a:avLst/>
          </a:prstGeom>
        </p:spPr>
        <p:txBody>
          <a:bodyPr/>
          <a:lstStyle/>
          <a:p>
            <a:pPr eaLnBrk="0" hangingPunct="0">
              <a:lnSpc>
                <a:spcPct val="80000"/>
              </a:lnSpc>
              <a:defRPr/>
            </a:pPr>
            <a:r>
              <a:rPr kumimoji="1" lang="en-US" altLang="en-US" sz="2400" kern="0" dirty="0" smtClean="0">
                <a:solidFill>
                  <a:srgbClr val="333399"/>
                </a:solidFill>
                <a:effectLst>
                  <a:outerShdw blurRad="38100" dist="38100" dir="2700000" algn="tl">
                    <a:srgbClr val="C0C0C0"/>
                  </a:outerShdw>
                </a:effectLst>
                <a:latin typeface="Arial" pitchFamily="34" charset="0"/>
                <a:ea typeface="+mj-ea"/>
                <a:cs typeface="Arial" pitchFamily="34" charset="0"/>
              </a:rPr>
              <a:t>The XSPA profiles of SAML, WS-Trust, and XACML describe the minimum set of attributes necessary to make an access control decision during a healthcare information exchange.</a:t>
            </a:r>
            <a:endParaRPr kumimoji="1" lang="en-US" altLang="en-US" sz="2400" i="0" kern="0" dirty="0">
              <a:solidFill>
                <a:srgbClr val="333399"/>
              </a:solidFill>
              <a:effectLst>
                <a:outerShdw blurRad="38100" dist="38100" dir="2700000" algn="tl">
                  <a:srgbClr val="C0C0C0"/>
                </a:outerShdw>
              </a:effectLst>
              <a:latin typeface="Arial" pitchFamily="34" charset="0"/>
              <a:ea typeface="+mj-ea"/>
              <a:cs typeface="Arial" pitchFamily="34" charset="0"/>
            </a:endParaRPr>
          </a:p>
        </p:txBody>
      </p:sp>
      <p:sp>
        <p:nvSpPr>
          <p:cNvPr id="10" name="Rectangle 9"/>
          <p:cNvSpPr/>
          <p:nvPr/>
        </p:nvSpPr>
        <p:spPr>
          <a:xfrm>
            <a:off x="255499" y="1259372"/>
            <a:ext cx="2365969" cy="461665"/>
          </a:xfrm>
          <a:prstGeom prst="rect">
            <a:avLst/>
          </a:prstGeom>
        </p:spPr>
        <p:txBody>
          <a:bodyPr wrap="none">
            <a:spAutoFit/>
          </a:bodyPr>
          <a:lstStyle/>
          <a:p>
            <a:r>
              <a:rPr lang="en-US" sz="2400" b="1" dirty="0" smtClean="0">
                <a:latin typeface="Arial" pitchFamily="34" charset="0"/>
                <a:cs typeface="Arial" pitchFamily="34" charset="0"/>
              </a:rPr>
              <a:t>What is XSPA?</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688228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943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6" name="TextBox 5"/>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7" name="Text Box 13"/>
          <p:cNvSpPr txBox="1">
            <a:spLocks noChangeArrowheads="1"/>
          </p:cNvSpPr>
          <p:nvPr/>
        </p:nvSpPr>
        <p:spPr bwMode="auto">
          <a:xfrm>
            <a:off x="228600" y="1066800"/>
            <a:ext cx="8534400" cy="792163"/>
          </a:xfrm>
          <a:prstGeom prst="rect">
            <a:avLst/>
          </a:prstGeom>
          <a:noFill/>
          <a:ln w="9525">
            <a:noFill/>
            <a:miter lim="800000"/>
            <a:headEnd/>
            <a:tailEnd/>
          </a:ln>
        </p:spPr>
        <p:txBody>
          <a:bodyPr wrap="square">
            <a:spAutoFit/>
          </a:bodyPr>
          <a:lstStyle/>
          <a:p>
            <a:r>
              <a:rPr lang="en-US" sz="2200" dirty="0">
                <a:latin typeface="Calibri" pitchFamily="34" charset="0"/>
              </a:rPr>
              <a:t>Attributes use to enforce security and privacy in an XSPA cross-enterprise exchange of patient </a:t>
            </a:r>
            <a:r>
              <a:rPr lang="en-US" sz="2200" dirty="0" smtClean="0">
                <a:latin typeface="Calibri" pitchFamily="34" charset="0"/>
              </a:rPr>
              <a:t>data</a:t>
            </a:r>
            <a:r>
              <a:rPr lang="en-US" dirty="0">
                <a:latin typeface="Calibri" pitchFamily="34" charset="0"/>
              </a:rPr>
              <a:t>.</a:t>
            </a:r>
          </a:p>
        </p:txBody>
      </p:sp>
    </p:spTree>
    <p:extLst>
      <p:ext uri="{BB962C8B-B14F-4D97-AF65-F5344CB8AC3E}">
        <p14:creationId xmlns:p14="http://schemas.microsoft.com/office/powerpoint/2010/main" val="2114774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7056308"/>
              </p:ext>
            </p:extLst>
          </p:nvPr>
        </p:nvGraphicFramePr>
        <p:xfrm>
          <a:off x="457198" y="1958251"/>
          <a:ext cx="7625178" cy="4180486"/>
        </p:xfrm>
        <a:graphic>
          <a:graphicData uri="http://schemas.openxmlformats.org/drawingml/2006/table">
            <a:tbl>
              <a:tblPr>
                <a:tableStyleId>{284E427A-3D55-4303-BF80-6455036E1DE7}</a:tableStyleId>
              </a:tblPr>
              <a:tblGrid>
                <a:gridCol w="4542387"/>
                <a:gridCol w="1027597"/>
                <a:gridCol w="1027597"/>
                <a:gridCol w="1027597"/>
              </a:tblGrid>
              <a:tr h="485927">
                <a:tc>
                  <a:txBody>
                    <a:bodyPr/>
                    <a:lstStyle/>
                    <a:p>
                      <a:pPr marL="0" marR="0" algn="ctr">
                        <a:lnSpc>
                          <a:spcPct val="115000"/>
                        </a:lnSpc>
                        <a:spcBef>
                          <a:spcPts val="600"/>
                        </a:spcBef>
                        <a:spcAft>
                          <a:spcPts val="600"/>
                        </a:spcAft>
                      </a:pPr>
                      <a:r>
                        <a:rPr lang="en-US" sz="1000" b="1" dirty="0">
                          <a:effectLst/>
                          <a:latin typeface="Arial" pitchFamily="34" charset="0"/>
                          <a:cs typeface="Arial" pitchFamily="34" charset="0"/>
                        </a:rPr>
                        <a:t>Identifier</a:t>
                      </a:r>
                      <a:endParaRPr lang="en-US" sz="1000" b="1" dirty="0">
                        <a:effectLst/>
                        <a:latin typeface="Arial" pitchFamily="34" charset="0"/>
                        <a:ea typeface="Calibri"/>
                        <a:cs typeface="Arial" pitchFamily="34" charset="0"/>
                      </a:endParaRPr>
                    </a:p>
                  </a:txBody>
                  <a:tcPr marL="28493" marR="28493" marT="28493" marB="28493"/>
                </a:tc>
                <a:tc>
                  <a:txBody>
                    <a:bodyPr/>
                    <a:lstStyle/>
                    <a:p>
                      <a:pPr marL="0" marR="0" algn="ctr">
                        <a:lnSpc>
                          <a:spcPct val="115000"/>
                        </a:lnSpc>
                        <a:spcBef>
                          <a:spcPts val="600"/>
                        </a:spcBef>
                        <a:spcAft>
                          <a:spcPts val="600"/>
                        </a:spcAft>
                      </a:pPr>
                      <a:r>
                        <a:rPr lang="en-US" sz="1000" b="1" dirty="0">
                          <a:effectLst/>
                          <a:latin typeface="Arial" pitchFamily="34" charset="0"/>
                          <a:cs typeface="Arial" pitchFamily="34" charset="0"/>
                        </a:rPr>
                        <a:t>Required Attribute</a:t>
                      </a:r>
                      <a:endParaRPr lang="en-US" sz="1000" b="1" dirty="0">
                        <a:effectLst/>
                        <a:latin typeface="Arial" pitchFamily="34" charset="0"/>
                        <a:ea typeface="Calibri"/>
                        <a:cs typeface="Arial" pitchFamily="34" charset="0"/>
                      </a:endParaRPr>
                    </a:p>
                  </a:txBody>
                  <a:tcPr marL="28493" marR="28493" marT="28493" marB="28493"/>
                </a:tc>
                <a:tc>
                  <a:txBody>
                    <a:bodyPr/>
                    <a:lstStyle/>
                    <a:p>
                      <a:pPr marL="0" marR="0" algn="ctr">
                        <a:lnSpc>
                          <a:spcPct val="115000"/>
                        </a:lnSpc>
                        <a:spcBef>
                          <a:spcPts val="600"/>
                        </a:spcBef>
                        <a:spcAft>
                          <a:spcPts val="600"/>
                        </a:spcAft>
                      </a:pPr>
                      <a:r>
                        <a:rPr lang="en-US" sz="1000" b="1" dirty="0">
                          <a:effectLst/>
                          <a:latin typeface="Arial" pitchFamily="34" charset="0"/>
                          <a:cs typeface="Arial" pitchFamily="34" charset="0"/>
                        </a:rPr>
                        <a:t>Runtime Claim </a:t>
                      </a:r>
                      <a:r>
                        <a:rPr lang="en-US" sz="1000" b="1" dirty="0" smtClean="0">
                          <a:effectLst/>
                          <a:latin typeface="Arial" pitchFamily="34" charset="0"/>
                          <a:cs typeface="Arial" pitchFamily="34" charset="0"/>
                        </a:rPr>
                        <a:t>Assertion</a:t>
                      </a:r>
                    </a:p>
                    <a:p>
                      <a:pPr marL="0" marR="0" algn="ctr">
                        <a:lnSpc>
                          <a:spcPct val="115000"/>
                        </a:lnSpc>
                        <a:spcBef>
                          <a:spcPts val="600"/>
                        </a:spcBef>
                        <a:spcAft>
                          <a:spcPts val="600"/>
                        </a:spcAft>
                      </a:pPr>
                      <a:r>
                        <a:rPr lang="en-US" sz="800" b="1" dirty="0" smtClean="0">
                          <a:effectLst/>
                          <a:latin typeface="Arial" pitchFamily="34" charset="0"/>
                          <a:ea typeface="Calibri"/>
                          <a:cs typeface="Arial" pitchFamily="34" charset="0"/>
                        </a:rPr>
                        <a:t>(WS-Trust</a:t>
                      </a:r>
                      <a:r>
                        <a:rPr lang="en-US" sz="800" b="1" baseline="0" dirty="0" smtClean="0">
                          <a:effectLst/>
                          <a:latin typeface="Arial" pitchFamily="34" charset="0"/>
                          <a:ea typeface="Calibri"/>
                          <a:cs typeface="Arial" pitchFamily="34" charset="0"/>
                        </a:rPr>
                        <a:t> Only)</a:t>
                      </a:r>
                      <a:endParaRPr lang="en-US" sz="800" b="1" dirty="0">
                        <a:effectLst/>
                        <a:latin typeface="Arial" pitchFamily="34" charset="0"/>
                        <a:ea typeface="Calibri"/>
                        <a:cs typeface="Arial" pitchFamily="34" charset="0"/>
                      </a:endParaRPr>
                    </a:p>
                  </a:txBody>
                  <a:tcPr marL="28493" marR="28493" marT="28493" marB="28493"/>
                </a:tc>
                <a:tc>
                  <a:txBody>
                    <a:bodyPr/>
                    <a:lstStyle/>
                    <a:p>
                      <a:pPr marL="0" marR="0" algn="ctr">
                        <a:lnSpc>
                          <a:spcPct val="115000"/>
                        </a:lnSpc>
                        <a:spcBef>
                          <a:spcPts val="600"/>
                        </a:spcBef>
                        <a:spcAft>
                          <a:spcPts val="600"/>
                        </a:spcAft>
                      </a:pPr>
                      <a:r>
                        <a:rPr lang="en-US" sz="1000" b="1" dirty="0">
                          <a:effectLst/>
                          <a:latin typeface="Arial" pitchFamily="34" charset="0"/>
                          <a:cs typeface="Arial" pitchFamily="34" charset="0"/>
                        </a:rPr>
                        <a:t>Claim Asserted </a:t>
                      </a:r>
                      <a:r>
                        <a:rPr lang="en-US" sz="1000" b="1" dirty="0" smtClean="0">
                          <a:effectLst/>
                          <a:latin typeface="Arial" pitchFamily="34" charset="0"/>
                          <a:cs typeface="Arial" pitchFamily="34" charset="0"/>
                        </a:rPr>
                        <a:t>Externally</a:t>
                      </a:r>
                    </a:p>
                    <a:p>
                      <a:pPr marL="0" marR="0" algn="ctr">
                        <a:lnSpc>
                          <a:spcPct val="115000"/>
                        </a:lnSpc>
                        <a:spcBef>
                          <a:spcPts val="600"/>
                        </a:spcBef>
                        <a:spcAft>
                          <a:spcPts val="600"/>
                        </a:spcAft>
                      </a:pPr>
                      <a:r>
                        <a:rPr lang="en-US" sz="800" b="1" dirty="0" smtClean="0">
                          <a:effectLst/>
                          <a:latin typeface="Arial" pitchFamily="34" charset="0"/>
                          <a:ea typeface="Calibri"/>
                          <a:cs typeface="Arial" pitchFamily="34" charset="0"/>
                        </a:rPr>
                        <a:t>(WS-Trust Only)</a:t>
                      </a:r>
                      <a:endParaRPr lang="en-US" sz="800" b="1" dirty="0">
                        <a:effectLst/>
                        <a:latin typeface="Arial" pitchFamily="34" charset="0"/>
                        <a:ea typeface="Calibri"/>
                        <a:cs typeface="Arial" pitchFamily="34" charset="0"/>
                      </a:endParaRPr>
                    </a:p>
                  </a:txBody>
                  <a:tcPr marL="28493" marR="28493" marT="28493" marB="28493"/>
                </a:tc>
              </a:tr>
              <a:tr h="199966">
                <a:tc>
                  <a:txBody>
                    <a:bodyPr/>
                    <a:lstStyle/>
                    <a:p>
                      <a:pPr marL="0" marR="0">
                        <a:spcBef>
                          <a:spcPts val="400"/>
                        </a:spcBef>
                        <a:spcAft>
                          <a:spcPts val="400"/>
                        </a:spcAft>
                      </a:pPr>
                      <a:r>
                        <a:rPr lang="en-US" sz="1000" b="1" dirty="0">
                          <a:effectLst/>
                          <a:latin typeface="Arial" pitchFamily="34" charset="0"/>
                          <a:cs typeface="Arial" pitchFamily="34" charset="0"/>
                        </a:rPr>
                        <a:t>urn:oasis:names:tc:xacml:1.0:subject:subject-id</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rgbClr val="FF0000"/>
                          </a:solidFill>
                          <a:effectLst/>
                        </a:rPr>
                        <a:t>M</a:t>
                      </a:r>
                      <a:endParaRPr lang="en-US" sz="1000" b="1" dirty="0">
                        <a:solidFill>
                          <a:srgbClr val="FF0000"/>
                        </a:solidFill>
                        <a:effectLst/>
                        <a:latin typeface="Arial" pitchFamily="34" charset="0"/>
                        <a:ea typeface="Calibri"/>
                        <a:cs typeface="Arial" pitchFamily="34" charset="0"/>
                      </a:endParaRPr>
                    </a:p>
                  </a:txBody>
                  <a:tcPr marL="28493" marR="28493" marT="28493" marB="28493">
                    <a:solidFill>
                      <a:schemeClr val="bg1"/>
                    </a:solidFill>
                  </a:tcPr>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r>
              <a:tr h="199966">
                <a:tc>
                  <a:txBody>
                    <a:bodyPr/>
                    <a:lstStyle/>
                    <a:p>
                      <a:pPr marL="0" marR="0">
                        <a:spcBef>
                          <a:spcPts val="400"/>
                        </a:spcBef>
                        <a:spcAft>
                          <a:spcPts val="400"/>
                        </a:spcAft>
                      </a:pPr>
                      <a:r>
                        <a:rPr lang="en-US" sz="1000" b="1" dirty="0">
                          <a:effectLst/>
                          <a:latin typeface="Arial" pitchFamily="34" charset="0"/>
                          <a:cs typeface="Arial" pitchFamily="34" charset="0"/>
                        </a:rPr>
                        <a:t>urn:oasis:names:tc:xspa:1.0:subject:organization-id</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rgbClr val="FF0000"/>
                          </a:solidFill>
                          <a:effectLst/>
                        </a:rPr>
                        <a:t>M</a:t>
                      </a:r>
                      <a:endParaRPr lang="en-US" sz="1000" b="1" dirty="0">
                        <a:solidFill>
                          <a:srgbClr val="FF0000"/>
                        </a:solidFill>
                        <a:effectLst/>
                        <a:latin typeface="Arial" pitchFamily="34" charset="0"/>
                        <a:ea typeface="Calibri"/>
                        <a:cs typeface="Arial" pitchFamily="34" charset="0"/>
                      </a:endParaRPr>
                    </a:p>
                  </a:txBody>
                  <a:tcPr marL="0" marR="0" marT="28493" marB="28493">
                    <a:solidFill>
                      <a:schemeClr val="bg1"/>
                    </a:solidFill>
                  </a:tcPr>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r>
              <a:tr h="199966">
                <a:tc>
                  <a:txBody>
                    <a:bodyPr/>
                    <a:lstStyle/>
                    <a:p>
                      <a:pPr marL="0" marR="0">
                        <a:spcBef>
                          <a:spcPts val="400"/>
                        </a:spcBef>
                        <a:spcAft>
                          <a:spcPts val="400"/>
                        </a:spcAft>
                      </a:pPr>
                      <a:r>
                        <a:rPr lang="en-US" sz="1000" b="1" dirty="0">
                          <a:effectLst/>
                          <a:latin typeface="Arial" pitchFamily="34" charset="0"/>
                          <a:cs typeface="Arial" pitchFamily="34" charset="0"/>
                        </a:rPr>
                        <a:t>urn:oasis:names:tc:xspa:1.0:organization</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rgbClr val="FF0000"/>
                          </a:solidFill>
                          <a:effectLst/>
                        </a:rPr>
                        <a:t>M</a:t>
                      </a:r>
                      <a:endParaRPr lang="en-US" sz="1000" b="1" dirty="0">
                        <a:solidFill>
                          <a:srgbClr val="FF0000"/>
                        </a:solidFill>
                        <a:effectLst/>
                        <a:latin typeface="Arial" pitchFamily="34" charset="0"/>
                        <a:ea typeface="Calibri"/>
                        <a:cs typeface="Arial" pitchFamily="34" charset="0"/>
                      </a:endParaRPr>
                    </a:p>
                  </a:txBody>
                  <a:tcPr marL="0" marR="0" marT="28493" marB="28493">
                    <a:solidFill>
                      <a:schemeClr val="bg1"/>
                    </a:solidFill>
                  </a:tcPr>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r>
              <a:tr h="199966">
                <a:tc>
                  <a:txBody>
                    <a:bodyPr/>
                    <a:lstStyle/>
                    <a:p>
                      <a:pPr marL="0" marR="0">
                        <a:spcBef>
                          <a:spcPts val="400"/>
                        </a:spcBef>
                        <a:spcAft>
                          <a:spcPts val="400"/>
                        </a:spcAft>
                      </a:pPr>
                      <a:r>
                        <a:rPr lang="en-US" sz="1000" b="1" dirty="0">
                          <a:effectLst/>
                          <a:latin typeface="Arial" pitchFamily="34" charset="0"/>
                          <a:cs typeface="Arial" pitchFamily="34" charset="0"/>
                        </a:rPr>
                        <a:t>urn:oasis:names:tc:xspa:1.0:subject:hl7:permission</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0" marR="0" marT="28493" marB="28493"/>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r>
              <a:tr h="388535">
                <a:tc>
                  <a:txBody>
                    <a:bodyPr/>
                    <a:lstStyle/>
                    <a:p>
                      <a:pPr marL="0" marR="0">
                        <a:spcBef>
                          <a:spcPts val="400"/>
                        </a:spcBef>
                        <a:spcAft>
                          <a:spcPts val="400"/>
                        </a:spcAft>
                      </a:pPr>
                      <a:r>
                        <a:rPr lang="en-US" sz="1000" b="1" dirty="0">
                          <a:effectLst/>
                          <a:latin typeface="Arial" pitchFamily="34" charset="0"/>
                          <a:cs typeface="Arial" pitchFamily="34" charset="0"/>
                        </a:rPr>
                        <a:t>urn:oasis:names:tc:xacml:2.0:subject:role </a:t>
                      </a:r>
                    </a:p>
                    <a:p>
                      <a:pPr marL="0" marR="0">
                        <a:spcBef>
                          <a:spcPts val="400"/>
                        </a:spcBef>
                        <a:spcAft>
                          <a:spcPts val="400"/>
                        </a:spcAft>
                      </a:pPr>
                      <a:r>
                        <a:rPr lang="en-US" sz="1000" b="1" dirty="0">
                          <a:effectLst/>
                          <a:latin typeface="Arial" pitchFamily="34" charset="0"/>
                          <a:cs typeface="Arial" pitchFamily="34" charset="0"/>
                        </a:rPr>
                        <a:t>(ASTM E1986-09 (2009) Structured Role Value)</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rgbClr val="FF0000"/>
                          </a:solidFill>
                          <a:effectLst/>
                        </a:rPr>
                        <a:t>M</a:t>
                      </a:r>
                      <a:endParaRPr lang="en-US" sz="1000" b="1" dirty="0">
                        <a:solidFill>
                          <a:srgbClr val="FF0000"/>
                        </a:solidFill>
                        <a:effectLst/>
                        <a:latin typeface="Arial" pitchFamily="34" charset="0"/>
                        <a:ea typeface="Calibri"/>
                        <a:cs typeface="Arial" pitchFamily="34" charset="0"/>
                      </a:endParaRPr>
                    </a:p>
                  </a:txBody>
                  <a:tcPr marL="0" marR="0" marT="28493" marB="28493">
                    <a:solidFill>
                      <a:schemeClr val="bg1"/>
                    </a:solidFill>
                  </a:tcPr>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r>
              <a:tr h="199966">
                <a:tc>
                  <a:txBody>
                    <a:bodyPr/>
                    <a:lstStyle/>
                    <a:p>
                      <a:pPr marL="0" marR="0">
                        <a:spcBef>
                          <a:spcPts val="400"/>
                        </a:spcBef>
                        <a:spcAft>
                          <a:spcPts val="400"/>
                        </a:spcAft>
                      </a:pPr>
                      <a:r>
                        <a:rPr lang="en-US" sz="1000" b="1" dirty="0">
                          <a:effectLst/>
                          <a:latin typeface="Arial" pitchFamily="34" charset="0"/>
                          <a:cs typeface="Arial" pitchFamily="34" charset="0"/>
                        </a:rPr>
                        <a:t>urn:oasis:names:tc:xspa:1.0:subject:functional-role</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0" marR="0" marT="28493" marB="28493"/>
                </a:tc>
                <a:tc>
                  <a:txBody>
                    <a:bodyPr/>
                    <a:lstStyle/>
                    <a:p>
                      <a:pPr marL="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c>
                  <a:txBody>
                    <a:bodyPr/>
                    <a:lstStyle/>
                    <a:p>
                      <a:pPr marL="0" marR="0" algn="ctr">
                        <a:lnSpc>
                          <a:spcPct val="115000"/>
                        </a:lnSpc>
                        <a:spcBef>
                          <a:spcPts val="400"/>
                        </a:spcBef>
                        <a:spcAft>
                          <a:spcPts val="0"/>
                        </a:spcAft>
                      </a:pPr>
                      <a:r>
                        <a:rPr lang="en-US" sz="1000" dirty="0">
                          <a:effectLst/>
                        </a:rPr>
                        <a:t>n/a</a:t>
                      </a:r>
                      <a:endParaRPr lang="en-US" sz="1000" dirty="0">
                        <a:effectLst/>
                        <a:latin typeface="Arial" pitchFamily="34" charset="0"/>
                        <a:ea typeface="Calibri"/>
                        <a:cs typeface="Arial" pitchFamily="34" charset="0"/>
                      </a:endParaRPr>
                    </a:p>
                  </a:txBody>
                  <a:tcPr marL="28493" marR="28493" marT="28493" marB="28493"/>
                </a:tc>
              </a:tr>
              <a:tr h="199966">
                <a:tc>
                  <a:txBody>
                    <a:bodyPr/>
                    <a:lstStyle/>
                    <a:p>
                      <a:pPr marL="0" marR="0">
                        <a:spcBef>
                          <a:spcPts val="400"/>
                        </a:spcBef>
                        <a:spcAft>
                          <a:spcPts val="400"/>
                        </a:spcAft>
                      </a:pPr>
                      <a:r>
                        <a:rPr lang="en-US" sz="1000" b="1" dirty="0">
                          <a:effectLst/>
                          <a:latin typeface="Arial" pitchFamily="34" charset="0"/>
                          <a:cs typeface="Arial" pitchFamily="34" charset="0"/>
                        </a:rPr>
                        <a:t>urn:oasis:names:tc:xspa:1.0:subject:purposeofuse</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0" marR="0" algn="ctr">
                        <a:lnSpc>
                          <a:spcPct val="115000"/>
                        </a:lnSpc>
                        <a:spcBef>
                          <a:spcPts val="400"/>
                        </a:spcBef>
                        <a:spcAft>
                          <a:spcPts val="0"/>
                        </a:spcAft>
                      </a:pPr>
                      <a:r>
                        <a:rPr lang="en-US" sz="1000" b="1" dirty="0">
                          <a:solidFill>
                            <a:srgbClr val="FF0000"/>
                          </a:solidFill>
                          <a:effectLst/>
                        </a:rPr>
                        <a:t>M</a:t>
                      </a:r>
                      <a:endParaRPr lang="en-US" sz="1000" b="1" dirty="0">
                        <a:solidFill>
                          <a:srgbClr val="FF0000"/>
                        </a:solidFill>
                        <a:effectLst/>
                        <a:latin typeface="Arial" pitchFamily="34" charset="0"/>
                        <a:ea typeface="Calibri"/>
                        <a:cs typeface="Arial" pitchFamily="34" charset="0"/>
                      </a:endParaRPr>
                    </a:p>
                  </a:txBody>
                  <a:tcPr marL="28493" marR="28493" marT="28493" marB="28493">
                    <a:solidFill>
                      <a:schemeClr val="bg1"/>
                    </a:solidFill>
                  </a:tcPr>
                </a:tc>
                <a:tc>
                  <a:txBody>
                    <a:bodyPr/>
                    <a:lstStyle/>
                    <a:p>
                      <a:pPr marL="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c>
                  <a:txBody>
                    <a:bodyPr/>
                    <a:lstStyle/>
                    <a:p>
                      <a:pPr marL="0" marR="0" algn="ctr">
                        <a:lnSpc>
                          <a:spcPct val="115000"/>
                        </a:lnSpc>
                        <a:spcBef>
                          <a:spcPts val="400"/>
                        </a:spcBef>
                        <a:spcAft>
                          <a:spcPts val="0"/>
                        </a:spcAft>
                      </a:pPr>
                      <a:r>
                        <a:rPr lang="en-US" sz="1000" dirty="0">
                          <a:effectLst/>
                        </a:rPr>
                        <a:t>n/a</a:t>
                      </a:r>
                      <a:endParaRPr lang="en-US" sz="1000" dirty="0">
                        <a:effectLst/>
                        <a:latin typeface="Arial" pitchFamily="34" charset="0"/>
                        <a:ea typeface="Calibri"/>
                        <a:cs typeface="Arial" pitchFamily="34" charset="0"/>
                      </a:endParaRPr>
                    </a:p>
                  </a:txBody>
                  <a:tcPr marL="28493" marR="28493" marT="28493" marB="28493"/>
                </a:tc>
              </a:tr>
              <a:tr h="199966">
                <a:tc>
                  <a:txBody>
                    <a:bodyPr/>
                    <a:lstStyle/>
                    <a:p>
                      <a:pPr marL="0" marR="0">
                        <a:spcBef>
                          <a:spcPts val="400"/>
                        </a:spcBef>
                        <a:spcAft>
                          <a:spcPts val="400"/>
                        </a:spcAft>
                      </a:pPr>
                      <a:r>
                        <a:rPr lang="en-US" sz="1000" b="1" dirty="0">
                          <a:effectLst/>
                          <a:latin typeface="Arial" pitchFamily="34" charset="0"/>
                          <a:cs typeface="Arial" pitchFamily="34" charset="0"/>
                        </a:rPr>
                        <a:t>urn:oasis:names:tc:xacml:1.0:resource:resource-id</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0" marR="0" algn="ctr">
                        <a:lnSpc>
                          <a:spcPct val="115000"/>
                        </a:lnSpc>
                        <a:spcBef>
                          <a:spcPts val="400"/>
                        </a:spcBef>
                        <a:spcAft>
                          <a:spcPts val="0"/>
                        </a:spcAft>
                      </a:pPr>
                      <a:r>
                        <a:rPr lang="en-US" sz="1000" b="1" dirty="0">
                          <a:solidFill>
                            <a:srgbClr val="FF0000"/>
                          </a:solidFill>
                          <a:effectLst/>
                        </a:rPr>
                        <a:t>M</a:t>
                      </a:r>
                      <a:endParaRPr lang="en-US" sz="1000" b="1" dirty="0">
                        <a:solidFill>
                          <a:srgbClr val="FF0000"/>
                        </a:solidFill>
                        <a:effectLst/>
                        <a:latin typeface="Arial" pitchFamily="34" charset="0"/>
                        <a:ea typeface="Calibri"/>
                        <a:cs typeface="Arial" pitchFamily="34" charset="0"/>
                      </a:endParaRPr>
                    </a:p>
                  </a:txBody>
                  <a:tcPr marL="28493" marR="28493" marT="28493" marB="28493">
                    <a:solidFill>
                      <a:schemeClr val="bg1"/>
                    </a:solidFill>
                  </a:tcPr>
                </a:tc>
                <a:tc>
                  <a:txBody>
                    <a:bodyPr/>
                    <a:lstStyle/>
                    <a:p>
                      <a:pPr marL="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c>
                  <a:txBody>
                    <a:bodyPr/>
                    <a:lstStyle/>
                    <a:p>
                      <a:pPr marL="0" marR="0" algn="ctr">
                        <a:lnSpc>
                          <a:spcPct val="115000"/>
                        </a:lnSpc>
                        <a:spcBef>
                          <a:spcPts val="400"/>
                        </a:spcBef>
                        <a:spcAft>
                          <a:spcPts val="0"/>
                        </a:spcAft>
                      </a:pPr>
                      <a:r>
                        <a:rPr lang="en-US" sz="1000" dirty="0">
                          <a:effectLst/>
                        </a:rPr>
                        <a:t>n/a</a:t>
                      </a:r>
                      <a:endParaRPr lang="en-US" sz="1000" dirty="0">
                        <a:effectLst/>
                        <a:latin typeface="Arial" pitchFamily="34" charset="0"/>
                        <a:ea typeface="Calibri"/>
                        <a:cs typeface="Arial" pitchFamily="34" charset="0"/>
                      </a:endParaRPr>
                    </a:p>
                  </a:txBody>
                  <a:tcPr marL="28493" marR="28493" marT="28493" marB="28493"/>
                </a:tc>
              </a:tr>
              <a:tr h="388535">
                <a:tc>
                  <a:txBody>
                    <a:bodyPr/>
                    <a:lstStyle/>
                    <a:p>
                      <a:pPr marL="0" marR="0">
                        <a:spcBef>
                          <a:spcPts val="400"/>
                        </a:spcBef>
                        <a:spcAft>
                          <a:spcPts val="400"/>
                        </a:spcAft>
                      </a:pPr>
                      <a:r>
                        <a:rPr lang="en-US" sz="1000" b="1" dirty="0">
                          <a:effectLst/>
                          <a:latin typeface="Arial" pitchFamily="34" charset="0"/>
                          <a:cs typeface="Arial" pitchFamily="34" charset="0"/>
                        </a:rPr>
                        <a:t>urn:oasis:names:tc:xacml:1.0:action:action-id </a:t>
                      </a:r>
                    </a:p>
                    <a:p>
                      <a:pPr marL="0" marR="0">
                        <a:spcBef>
                          <a:spcPts val="400"/>
                        </a:spcBef>
                        <a:spcAft>
                          <a:spcPts val="400"/>
                        </a:spcAft>
                      </a:pPr>
                      <a:r>
                        <a:rPr lang="en-US" sz="1000" b="1" dirty="0">
                          <a:effectLst/>
                          <a:latin typeface="Arial" pitchFamily="34" charset="0"/>
                          <a:cs typeface="Arial" pitchFamily="34" charset="0"/>
                        </a:rPr>
                        <a:t>(HL7 Permission Catalog Resource Action Value)</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c>
                  <a:txBody>
                    <a:bodyPr/>
                    <a:lstStyle/>
                    <a:p>
                      <a:pPr marL="2540" marR="0" algn="ctr">
                        <a:lnSpc>
                          <a:spcPct val="115000"/>
                        </a:lnSpc>
                        <a:spcBef>
                          <a:spcPts val="400"/>
                        </a:spcBef>
                        <a:spcAft>
                          <a:spcPts val="0"/>
                        </a:spcAft>
                      </a:pPr>
                      <a:r>
                        <a:rPr lang="en-US" sz="1000" dirty="0">
                          <a:effectLst/>
                        </a:rPr>
                        <a:t>n/a</a:t>
                      </a:r>
                      <a:endParaRPr lang="en-US" sz="1000" dirty="0">
                        <a:effectLst/>
                        <a:latin typeface="Arial" pitchFamily="34" charset="0"/>
                        <a:ea typeface="Calibri"/>
                        <a:cs typeface="Arial" pitchFamily="34" charset="0"/>
                      </a:endParaRPr>
                    </a:p>
                  </a:txBody>
                  <a:tcPr marL="28493" marR="28493" marT="28493" marB="28493"/>
                </a:tc>
              </a:tr>
              <a:tr h="388535">
                <a:tc>
                  <a:txBody>
                    <a:bodyPr/>
                    <a:lstStyle/>
                    <a:p>
                      <a:pPr marL="0" marR="0">
                        <a:spcBef>
                          <a:spcPts val="400"/>
                        </a:spcBef>
                        <a:spcAft>
                          <a:spcPts val="400"/>
                        </a:spcAft>
                      </a:pPr>
                      <a:r>
                        <a:rPr lang="en-US" sz="1000" b="1" dirty="0">
                          <a:effectLst/>
                          <a:latin typeface="Arial" pitchFamily="34" charset="0"/>
                          <a:cs typeface="Arial" pitchFamily="34" charset="0"/>
                        </a:rPr>
                        <a:t>urn:oasis:names:tc:xspa:1.0:resource:hl7:type </a:t>
                      </a:r>
                    </a:p>
                    <a:p>
                      <a:pPr marL="0" marR="0">
                        <a:spcBef>
                          <a:spcPts val="400"/>
                        </a:spcBef>
                        <a:spcAft>
                          <a:spcPts val="400"/>
                        </a:spcAft>
                      </a:pPr>
                      <a:r>
                        <a:rPr lang="en-US" sz="1000" b="1" dirty="0">
                          <a:effectLst/>
                          <a:latin typeface="Arial" pitchFamily="34" charset="0"/>
                          <a:cs typeface="Arial" pitchFamily="34" charset="0"/>
                        </a:rPr>
                        <a:t>(HL7 Permission Catalog Object Value)</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c>
                  <a:txBody>
                    <a:bodyPr/>
                    <a:lstStyle/>
                    <a:p>
                      <a:pPr marL="2540" marR="0" algn="ctr">
                        <a:lnSpc>
                          <a:spcPct val="115000"/>
                        </a:lnSpc>
                        <a:spcBef>
                          <a:spcPts val="400"/>
                        </a:spcBef>
                        <a:spcAft>
                          <a:spcPts val="0"/>
                        </a:spcAft>
                      </a:pPr>
                      <a:r>
                        <a:rPr lang="en-US" sz="1000" dirty="0">
                          <a:effectLst/>
                        </a:rPr>
                        <a:t>n/a</a:t>
                      </a:r>
                      <a:endParaRPr lang="en-US" sz="1000" dirty="0">
                        <a:effectLst/>
                        <a:latin typeface="Arial" pitchFamily="34" charset="0"/>
                        <a:ea typeface="Calibri"/>
                        <a:cs typeface="Arial" pitchFamily="34" charset="0"/>
                      </a:endParaRPr>
                    </a:p>
                  </a:txBody>
                  <a:tcPr marL="28493" marR="28493" marT="28493" marB="28493"/>
                </a:tc>
              </a:tr>
              <a:tr h="199966">
                <a:tc>
                  <a:txBody>
                    <a:bodyPr/>
                    <a:lstStyle/>
                    <a:p>
                      <a:pPr marL="0" marR="0">
                        <a:spcBef>
                          <a:spcPts val="400"/>
                        </a:spcBef>
                        <a:spcAft>
                          <a:spcPts val="400"/>
                        </a:spcAft>
                      </a:pPr>
                      <a:r>
                        <a:rPr lang="en-US" sz="1000" b="1" dirty="0">
                          <a:effectLst/>
                          <a:latin typeface="Arial" pitchFamily="34" charset="0"/>
                          <a:cs typeface="Arial" pitchFamily="34" charset="0"/>
                        </a:rPr>
                        <a:t>urn:oasis:names:tc:xspa:1.0:environment:locality</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rgbClr val="FF0000"/>
                          </a:solidFill>
                          <a:effectLst/>
                        </a:rPr>
                        <a:t>M</a:t>
                      </a:r>
                      <a:endParaRPr lang="en-US" sz="1000" b="1" dirty="0">
                        <a:solidFill>
                          <a:srgbClr val="FF0000"/>
                        </a:solidFill>
                        <a:effectLst/>
                        <a:latin typeface="Arial" pitchFamily="34" charset="0"/>
                        <a:ea typeface="Calibri"/>
                        <a:cs typeface="Arial" pitchFamily="34" charset="0"/>
                      </a:endParaRPr>
                    </a:p>
                  </a:txBody>
                  <a:tcPr marL="28493" marR="28493" marT="28493" marB="28493">
                    <a:solidFill>
                      <a:schemeClr val="bg1"/>
                    </a:solidFill>
                  </a:tcPr>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dirty="0">
                          <a:effectLst/>
                        </a:rPr>
                        <a:t>n/a</a:t>
                      </a:r>
                      <a:endParaRPr lang="en-US" sz="1000" dirty="0">
                        <a:effectLst/>
                        <a:latin typeface="Arial" pitchFamily="34" charset="0"/>
                        <a:ea typeface="Calibri"/>
                        <a:cs typeface="Arial" pitchFamily="34" charset="0"/>
                      </a:endParaRPr>
                    </a:p>
                  </a:txBody>
                  <a:tcPr marL="28493" marR="28493" marT="28493" marB="28493"/>
                </a:tc>
              </a:tr>
              <a:tr h="199966">
                <a:tc>
                  <a:txBody>
                    <a:bodyPr/>
                    <a:lstStyle/>
                    <a:p>
                      <a:pPr marL="0" marR="0">
                        <a:spcBef>
                          <a:spcPts val="400"/>
                        </a:spcBef>
                        <a:spcAft>
                          <a:spcPts val="400"/>
                        </a:spcAft>
                      </a:pPr>
                      <a:r>
                        <a:rPr lang="en-US" sz="1000" b="1" dirty="0">
                          <a:effectLst/>
                          <a:latin typeface="Arial" pitchFamily="34" charset="0"/>
                          <a:cs typeface="Arial" pitchFamily="34" charset="0"/>
                        </a:rPr>
                        <a:t>urn:oasis:names:tc:xspa:2.0:subject:npi</a:t>
                      </a:r>
                      <a:endParaRPr lang="en-US" sz="1000" b="1" dirty="0">
                        <a:effectLst/>
                        <a:latin typeface="Arial" pitchFamily="34" charset="0"/>
                        <a:ea typeface="Times New Roman"/>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dirty="0">
                          <a:effectLst/>
                        </a:rPr>
                        <a:t>O</a:t>
                      </a:r>
                      <a:endParaRPr lang="en-US" sz="1000" dirty="0">
                        <a:effectLst/>
                        <a:latin typeface="Arial" pitchFamily="34" charset="0"/>
                        <a:ea typeface="Calibri"/>
                        <a:cs typeface="Arial" pitchFamily="34" charset="0"/>
                      </a:endParaRPr>
                    </a:p>
                  </a:txBody>
                  <a:tcPr marL="28493" marR="28493" marT="28493" marB="28493"/>
                </a:tc>
                <a:tc>
                  <a:txBody>
                    <a:bodyPr/>
                    <a:lstStyle/>
                    <a:p>
                      <a:pPr marL="2540" marR="0" algn="ctr">
                        <a:lnSpc>
                          <a:spcPct val="115000"/>
                        </a:lnSpc>
                        <a:spcBef>
                          <a:spcPts val="400"/>
                        </a:spcBef>
                        <a:spcAft>
                          <a:spcPts val="0"/>
                        </a:spcAft>
                      </a:pPr>
                      <a:r>
                        <a:rPr lang="en-US" sz="1000" b="1" dirty="0">
                          <a:solidFill>
                            <a:schemeClr val="accent2"/>
                          </a:solidFill>
                          <a:effectLst/>
                        </a:rPr>
                        <a:t>P</a:t>
                      </a:r>
                      <a:endParaRPr lang="en-US" sz="1000" b="1" dirty="0">
                        <a:solidFill>
                          <a:schemeClr val="accent2"/>
                        </a:solidFill>
                        <a:effectLst/>
                        <a:latin typeface="Arial" pitchFamily="34" charset="0"/>
                        <a:ea typeface="Calibri"/>
                        <a:cs typeface="Arial" pitchFamily="34" charset="0"/>
                      </a:endParaRPr>
                    </a:p>
                  </a:txBody>
                  <a:tcPr marL="28493" marR="28493" marT="28493" marB="28493">
                    <a:solidFill>
                      <a:schemeClr val="bg1"/>
                    </a:solidFill>
                  </a:tcPr>
                </a:tc>
              </a:tr>
            </a:tbl>
          </a:graphicData>
        </a:graphic>
      </p:graphicFrame>
      <p:sp>
        <p:nvSpPr>
          <p:cNvPr id="3"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6" name="TextBox 5"/>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7" name="TextBox 6"/>
          <p:cNvSpPr txBox="1"/>
          <p:nvPr/>
        </p:nvSpPr>
        <p:spPr>
          <a:xfrm>
            <a:off x="8082377" y="1905000"/>
            <a:ext cx="909223" cy="646331"/>
          </a:xfrm>
          <a:prstGeom prst="rect">
            <a:avLst/>
          </a:prstGeom>
          <a:noFill/>
        </p:spPr>
        <p:txBody>
          <a:bodyPr wrap="none" rtlCol="0">
            <a:spAutoFit/>
          </a:bodyPr>
          <a:lstStyle/>
          <a:p>
            <a:r>
              <a:rPr lang="en-US" sz="1200" b="1" dirty="0" smtClean="0">
                <a:solidFill>
                  <a:srgbClr val="FF0000"/>
                </a:solidFill>
                <a:latin typeface="Arial" pitchFamily="34" charset="0"/>
                <a:cs typeface="Arial" pitchFamily="34" charset="0"/>
              </a:rPr>
              <a:t>M</a:t>
            </a:r>
            <a:r>
              <a:rPr lang="en-US" sz="1200" dirty="0" smtClean="0">
                <a:latin typeface="Arial" pitchFamily="34" charset="0"/>
                <a:cs typeface="Arial" pitchFamily="34" charset="0"/>
              </a:rPr>
              <a:t>andatory</a:t>
            </a:r>
          </a:p>
          <a:p>
            <a:r>
              <a:rPr lang="en-US" sz="1200" dirty="0" smtClean="0">
                <a:latin typeface="Arial" pitchFamily="34" charset="0"/>
                <a:cs typeface="Arial" pitchFamily="34" charset="0"/>
              </a:rPr>
              <a:t>Optional</a:t>
            </a:r>
          </a:p>
          <a:p>
            <a:r>
              <a:rPr lang="en-US" sz="1200" b="1" dirty="0" smtClean="0">
                <a:solidFill>
                  <a:schemeClr val="accent2"/>
                </a:solidFill>
                <a:latin typeface="Arial" pitchFamily="34" charset="0"/>
                <a:cs typeface="Arial" pitchFamily="34" charset="0"/>
              </a:rPr>
              <a:t>P</a:t>
            </a:r>
            <a:r>
              <a:rPr lang="en-US" sz="1200" dirty="0" smtClean="0">
                <a:latin typeface="Arial" pitchFamily="34" charset="0"/>
                <a:cs typeface="Arial" pitchFamily="34" charset="0"/>
              </a:rPr>
              <a:t>referred</a:t>
            </a:r>
            <a:endParaRPr lang="en-US" sz="1200" dirty="0">
              <a:latin typeface="Arial" pitchFamily="34" charset="0"/>
              <a:cs typeface="Arial" pitchFamily="34" charset="0"/>
            </a:endParaRPr>
          </a:p>
        </p:txBody>
      </p:sp>
      <p:sp>
        <p:nvSpPr>
          <p:cNvPr id="8" name="TextBox 7"/>
          <p:cNvSpPr txBox="1"/>
          <p:nvPr/>
        </p:nvSpPr>
        <p:spPr>
          <a:xfrm>
            <a:off x="304800" y="1447800"/>
            <a:ext cx="7011343" cy="369332"/>
          </a:xfrm>
          <a:prstGeom prst="rect">
            <a:avLst/>
          </a:prstGeom>
          <a:noFill/>
        </p:spPr>
        <p:txBody>
          <a:bodyPr wrap="none" rtlCol="0">
            <a:spAutoFit/>
          </a:bodyPr>
          <a:lstStyle/>
          <a:p>
            <a:r>
              <a:rPr lang="en-US" dirty="0" smtClean="0">
                <a:latin typeface="Arial" pitchFamily="34" charset="0"/>
                <a:cs typeface="Arial" pitchFamily="34" charset="0"/>
              </a:rPr>
              <a:t>XSPA Profiles of SAML and WS-Trust for Healthcare – Attributes </a:t>
            </a:r>
            <a:endParaRPr lang="en-US" dirty="0">
              <a:latin typeface="Arial" pitchFamily="34" charset="0"/>
              <a:cs typeface="Arial" pitchFamily="34" charset="0"/>
            </a:endParaRPr>
          </a:p>
        </p:txBody>
      </p:sp>
    </p:spTree>
    <p:extLst>
      <p:ext uri="{BB962C8B-B14F-4D97-AF65-F5344CB8AC3E}">
        <p14:creationId xmlns:p14="http://schemas.microsoft.com/office/powerpoint/2010/main" val="493256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295400" y="1981200"/>
            <a:ext cx="6934200" cy="3754874"/>
          </a:xfrm>
          <a:prstGeom prst="rect">
            <a:avLst/>
          </a:prstGeom>
          <a:noFill/>
          <a:ln w="9525">
            <a:noFill/>
            <a:miter lim="800000"/>
            <a:headEnd/>
            <a:tailEnd/>
          </a:ln>
        </p:spPr>
        <p:txBody>
          <a:bodyPr>
            <a:spAutoFit/>
          </a:bodyPr>
          <a:lstStyle/>
          <a:p>
            <a:pPr>
              <a:buFont typeface="Arial" charset="0"/>
              <a:buChar char="•"/>
              <a:defRPr/>
            </a:pPr>
            <a:r>
              <a:rPr lang="en-US" sz="1400" b="1" i="0" dirty="0">
                <a:latin typeface="+mn-lt"/>
              </a:rPr>
              <a:t>Demonstrate the Enforcement of Patient Consent Directives</a:t>
            </a:r>
          </a:p>
          <a:p>
            <a:pPr lvl="1">
              <a:buFont typeface="Arial" charset="0"/>
              <a:buChar char="•"/>
              <a:defRPr/>
            </a:pPr>
            <a:r>
              <a:rPr lang="en-US" sz="1400" b="1" i="0" dirty="0">
                <a:latin typeface="+mn-lt"/>
              </a:rPr>
              <a:t>Opt-In / Opt-Out</a:t>
            </a:r>
          </a:p>
          <a:p>
            <a:pPr lvl="1">
              <a:buFont typeface="Arial" charset="0"/>
              <a:buChar char="•"/>
              <a:defRPr/>
            </a:pPr>
            <a:r>
              <a:rPr lang="en-US" sz="1400" b="1" i="0" dirty="0">
                <a:latin typeface="+mn-lt"/>
              </a:rPr>
              <a:t>Allowed Organizations</a:t>
            </a:r>
          </a:p>
          <a:p>
            <a:pPr lvl="1">
              <a:buFont typeface="Arial" charset="0"/>
              <a:buChar char="•"/>
              <a:defRPr/>
            </a:pPr>
            <a:r>
              <a:rPr lang="en-US" sz="1400" b="1" i="0" dirty="0">
                <a:latin typeface="+mn-lt"/>
              </a:rPr>
              <a:t>Confidentiality Codes (Directive Template)</a:t>
            </a:r>
          </a:p>
          <a:p>
            <a:pPr lvl="1">
              <a:buFont typeface="Arial" charset="0"/>
              <a:buChar char="•"/>
              <a:defRPr/>
            </a:pPr>
            <a:r>
              <a:rPr lang="en-US" sz="1400" b="1" i="0" dirty="0">
                <a:latin typeface="+mn-lt"/>
              </a:rPr>
              <a:t>Deny Access based on Role and Purpose of Use</a:t>
            </a:r>
          </a:p>
          <a:p>
            <a:pPr lvl="1">
              <a:buFont typeface="Arial" charset="0"/>
              <a:buChar char="•"/>
              <a:defRPr/>
            </a:pPr>
            <a:r>
              <a:rPr lang="en-US" sz="1400" b="1" i="0" dirty="0">
                <a:latin typeface="+mn-lt"/>
              </a:rPr>
              <a:t>Deny Access to Specific Providers</a:t>
            </a:r>
          </a:p>
          <a:p>
            <a:pPr lvl="1">
              <a:buFont typeface="Arial" charset="0"/>
              <a:buChar char="•"/>
              <a:defRPr/>
            </a:pPr>
            <a:r>
              <a:rPr lang="en-US" sz="1400" b="1" i="0" dirty="0">
                <a:latin typeface="+mn-lt"/>
              </a:rPr>
              <a:t>Masked Results based on </a:t>
            </a:r>
            <a:r>
              <a:rPr lang="en-US" sz="1400" b="1" i="0" dirty="0" smtClean="0">
                <a:latin typeface="+mn-lt"/>
              </a:rPr>
              <a:t>Role </a:t>
            </a:r>
            <a:endParaRPr lang="en-US" sz="1400" b="1" i="0" dirty="0">
              <a:latin typeface="+mn-lt"/>
            </a:endParaRPr>
          </a:p>
          <a:p>
            <a:pPr lvl="1">
              <a:buFont typeface="Arial" charset="0"/>
              <a:buChar char="•"/>
              <a:defRPr/>
            </a:pPr>
            <a:r>
              <a:rPr lang="en-US" sz="1400" b="1" i="0" dirty="0">
                <a:latin typeface="+mn-lt"/>
              </a:rPr>
              <a:t>Masked Results for Specific </a:t>
            </a:r>
            <a:r>
              <a:rPr lang="en-US" sz="1400" b="1" i="0" dirty="0" smtClean="0">
                <a:latin typeface="+mn-lt"/>
              </a:rPr>
              <a:t>Providers</a:t>
            </a:r>
          </a:p>
          <a:p>
            <a:pPr lvl="1">
              <a:buFont typeface="Arial" charset="0"/>
              <a:buChar char="•"/>
              <a:defRPr/>
            </a:pPr>
            <a:r>
              <a:rPr lang="en-US" sz="1400" b="1" dirty="0" smtClean="0"/>
              <a:t>Masked Results based on Medical Data Object/Resource requested</a:t>
            </a:r>
            <a:endParaRPr lang="en-US" sz="1400" b="1" i="0" dirty="0">
              <a:latin typeface="+mn-lt"/>
            </a:endParaRPr>
          </a:p>
          <a:p>
            <a:pPr>
              <a:buFont typeface="Arial" charset="0"/>
              <a:buChar char="•"/>
              <a:defRPr/>
            </a:pPr>
            <a:endParaRPr lang="en-US" sz="1400" b="1" i="0" dirty="0">
              <a:latin typeface="+mn-lt"/>
            </a:endParaRPr>
          </a:p>
          <a:p>
            <a:pPr>
              <a:buFont typeface="Arial" charset="0"/>
              <a:buChar char="•"/>
              <a:defRPr/>
            </a:pPr>
            <a:r>
              <a:rPr lang="en-US" sz="1400" b="1" i="0" dirty="0">
                <a:latin typeface="+mn-lt"/>
              </a:rPr>
              <a:t>Demonstrate the Enforcement of Organizational Policies</a:t>
            </a:r>
          </a:p>
          <a:p>
            <a:pPr lvl="1">
              <a:buFont typeface="Arial" charset="0"/>
              <a:buChar char="•"/>
              <a:defRPr/>
            </a:pPr>
            <a:r>
              <a:rPr lang="en-US" sz="1400" b="1" i="0" dirty="0">
                <a:latin typeface="+mn-lt"/>
              </a:rPr>
              <a:t>Limit access to specific organizations</a:t>
            </a:r>
          </a:p>
          <a:p>
            <a:pPr lvl="1">
              <a:buFont typeface="Arial" charset="0"/>
              <a:buChar char="•"/>
              <a:defRPr/>
            </a:pPr>
            <a:r>
              <a:rPr lang="en-US" sz="1400" b="1" i="0" dirty="0">
                <a:latin typeface="+mn-lt"/>
              </a:rPr>
              <a:t>Limit access during specific hours of the day</a:t>
            </a:r>
          </a:p>
          <a:p>
            <a:pPr lvl="1">
              <a:buFont typeface="Arial" charset="0"/>
              <a:buChar char="•"/>
              <a:defRPr/>
            </a:pPr>
            <a:r>
              <a:rPr lang="en-US" sz="1400" b="1" i="0" dirty="0" smtClean="0">
                <a:latin typeface="+mn-lt"/>
              </a:rPr>
              <a:t>Require </a:t>
            </a:r>
            <a:r>
              <a:rPr lang="en-US" sz="1400" b="1" i="0" dirty="0">
                <a:latin typeface="+mn-lt"/>
              </a:rPr>
              <a:t>certain roles based on purpose of use and </a:t>
            </a:r>
            <a:r>
              <a:rPr lang="en-US" sz="1400" b="1" i="0" dirty="0" smtClean="0">
                <a:latin typeface="+mn-lt"/>
              </a:rPr>
              <a:t>service/resource </a:t>
            </a:r>
            <a:r>
              <a:rPr lang="en-US" sz="1400" b="1" i="0" dirty="0">
                <a:latin typeface="+mn-lt"/>
              </a:rPr>
              <a:t>requested</a:t>
            </a:r>
          </a:p>
          <a:p>
            <a:pPr lvl="1">
              <a:buFont typeface="Arial" charset="0"/>
              <a:buChar char="•"/>
              <a:defRPr/>
            </a:pPr>
            <a:r>
              <a:rPr lang="en-US" sz="1400" b="1" i="0" dirty="0">
                <a:latin typeface="+mn-lt"/>
              </a:rPr>
              <a:t>Require certain permissions based on purpose of use and </a:t>
            </a:r>
            <a:r>
              <a:rPr lang="en-US" sz="1400" b="1" i="0" dirty="0" smtClean="0">
                <a:latin typeface="+mn-lt"/>
              </a:rPr>
              <a:t>service/resource </a:t>
            </a:r>
            <a:r>
              <a:rPr lang="en-US" sz="1400" b="1" i="0" dirty="0">
                <a:latin typeface="+mn-lt"/>
              </a:rPr>
              <a:t>requested</a:t>
            </a:r>
          </a:p>
          <a:p>
            <a:pPr>
              <a:defRPr/>
            </a:pPr>
            <a:endParaRPr lang="en-US" sz="1400" b="1" i="0" dirty="0">
              <a:latin typeface="+mn-lt"/>
            </a:endParaRPr>
          </a:p>
        </p:txBody>
      </p:sp>
      <p:sp>
        <p:nvSpPr>
          <p:cNvPr id="3" name="Rectangle 2"/>
          <p:cNvSpPr txBox="1">
            <a:spLocks noChangeArrowheads="1"/>
          </p:cNvSpPr>
          <p:nvPr/>
        </p:nvSpPr>
        <p:spPr>
          <a:xfrm>
            <a:off x="381000" y="1352550"/>
            <a:ext cx="7086600" cy="304800"/>
          </a:xfrm>
          <a:prstGeom prst="rect">
            <a:avLst/>
          </a:prstGeom>
        </p:spPr>
        <p:txBody>
          <a:bodyPr/>
          <a:lstStyle/>
          <a:p>
            <a:pPr eaLnBrk="0" hangingPunct="0">
              <a:lnSpc>
                <a:spcPct val="80000"/>
              </a:lnSpc>
              <a:defRPr/>
            </a:pPr>
            <a:r>
              <a:rPr kumimoji="1" lang="en-US" altLang="en-US" i="0" kern="0" dirty="0">
                <a:solidFill>
                  <a:srgbClr val="333399"/>
                </a:solidFill>
                <a:effectLst>
                  <a:outerShdw blurRad="38100" dist="38100" dir="2700000" algn="tl">
                    <a:srgbClr val="C0C0C0"/>
                  </a:outerShdw>
                </a:effectLst>
                <a:latin typeface="Arial" pitchFamily="34" charset="0"/>
                <a:ea typeface="+mj-ea"/>
                <a:cs typeface="Arial" pitchFamily="34" charset="0"/>
              </a:rPr>
              <a:t>Demonstrable </a:t>
            </a:r>
            <a:r>
              <a:rPr kumimoji="1" lang="en-US" altLang="en-US" i="0" kern="0" dirty="0" smtClean="0">
                <a:solidFill>
                  <a:srgbClr val="333399"/>
                </a:solidFill>
                <a:effectLst>
                  <a:outerShdw blurRad="38100" dist="38100" dir="2700000" algn="tl">
                    <a:srgbClr val="C0C0C0"/>
                  </a:outerShdw>
                </a:effectLst>
                <a:latin typeface="Arial" pitchFamily="34" charset="0"/>
                <a:ea typeface="+mj-ea"/>
                <a:cs typeface="Arial" pitchFamily="34" charset="0"/>
              </a:rPr>
              <a:t>Patient and Organization Policy </a:t>
            </a:r>
            <a:r>
              <a:rPr kumimoji="1" lang="en-US" altLang="en-US" i="0" kern="0" dirty="0">
                <a:solidFill>
                  <a:srgbClr val="333399"/>
                </a:solidFill>
                <a:effectLst>
                  <a:outerShdw blurRad="38100" dist="38100" dir="2700000" algn="tl">
                    <a:srgbClr val="C0C0C0"/>
                  </a:outerShdw>
                </a:effectLst>
                <a:latin typeface="Arial" pitchFamily="34" charset="0"/>
                <a:ea typeface="+mj-ea"/>
                <a:cs typeface="Arial" pitchFamily="34" charset="0"/>
              </a:rPr>
              <a:t>Functionality</a:t>
            </a:r>
          </a:p>
        </p:txBody>
      </p:sp>
      <p:sp>
        <p:nvSpPr>
          <p:cNvPr id="4"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7" name="TextBox 6"/>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591735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064" y="1600200"/>
            <a:ext cx="7291872" cy="4279352"/>
          </a:xfrm>
          <a:prstGeom prst="rect">
            <a:avLst/>
          </a:prstGeom>
        </p:spPr>
      </p:pic>
      <p:sp>
        <p:nvSpPr>
          <p:cNvPr id="7"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spTree>
    <p:extLst>
      <p:ext uri="{BB962C8B-B14F-4D97-AF65-F5344CB8AC3E}">
        <p14:creationId xmlns:p14="http://schemas.microsoft.com/office/powerpoint/2010/main" val="4267332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Organization</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4" name="TextBox 3"/>
          <p:cNvSpPr txBox="1"/>
          <p:nvPr/>
        </p:nvSpPr>
        <p:spPr>
          <a:xfrm>
            <a:off x="195072" y="3269293"/>
            <a:ext cx="1152880" cy="215444"/>
          </a:xfrm>
          <a:prstGeom prst="rect">
            <a:avLst/>
          </a:prstGeom>
          <a:solidFill>
            <a:schemeClr val="bg1"/>
          </a:solidFill>
          <a:ln w="6350">
            <a:solidFill>
              <a:srgbClr val="0070C0"/>
            </a:solidFill>
          </a:ln>
        </p:spPr>
        <p:txBody>
          <a:bodyPr wrap="none" rtlCol="0">
            <a:spAutoFit/>
          </a:bodyPr>
          <a:lstStyle/>
          <a:p>
            <a:r>
              <a:rPr lang="en-US" sz="800" dirty="0" smtClean="0"/>
              <a:t>Organizational Policy</a:t>
            </a:r>
            <a:endParaRPr lang="en-US" sz="800" dirty="0"/>
          </a:p>
        </p:txBody>
      </p:sp>
      <p:sp>
        <p:nvSpPr>
          <p:cNvPr id="5" name="TextBox 4"/>
          <p:cNvSpPr txBox="1"/>
          <p:nvPr/>
        </p:nvSpPr>
        <p:spPr>
          <a:xfrm>
            <a:off x="1923476" y="1771182"/>
            <a:ext cx="1210588" cy="215444"/>
          </a:xfrm>
          <a:prstGeom prst="rect">
            <a:avLst/>
          </a:prstGeom>
          <a:solidFill>
            <a:schemeClr val="bg1"/>
          </a:solidFill>
          <a:ln w="6350">
            <a:solidFill>
              <a:srgbClr val="0070C0"/>
            </a:solidFill>
          </a:ln>
        </p:spPr>
        <p:txBody>
          <a:bodyPr wrap="none" rtlCol="0">
            <a:spAutoFit/>
          </a:bodyPr>
          <a:lstStyle/>
          <a:p>
            <a:r>
              <a:rPr lang="en-US" sz="800" dirty="0" smtClean="0"/>
              <a:t>Allowed Organizations</a:t>
            </a:r>
            <a:endParaRPr lang="en-US" sz="800" dirty="0"/>
          </a:p>
        </p:txBody>
      </p:sp>
      <p:sp>
        <p:nvSpPr>
          <p:cNvPr id="6" name="TextBox 5"/>
          <p:cNvSpPr txBox="1"/>
          <p:nvPr/>
        </p:nvSpPr>
        <p:spPr>
          <a:xfrm>
            <a:off x="1923476" y="2794141"/>
            <a:ext cx="1107996" cy="215444"/>
          </a:xfrm>
          <a:prstGeom prst="rect">
            <a:avLst/>
          </a:prstGeom>
          <a:solidFill>
            <a:schemeClr val="bg1"/>
          </a:solidFill>
          <a:ln w="6350">
            <a:solidFill>
              <a:schemeClr val="tx1"/>
            </a:solidFill>
          </a:ln>
        </p:spPr>
        <p:txBody>
          <a:bodyPr wrap="none" rtlCol="0">
            <a:spAutoFit/>
          </a:bodyPr>
          <a:lstStyle/>
          <a:p>
            <a:r>
              <a:rPr lang="en-US" sz="800" dirty="0" smtClean="0"/>
              <a:t>Hours of Operations</a:t>
            </a:r>
            <a:endParaRPr lang="en-US" sz="800" dirty="0"/>
          </a:p>
        </p:txBody>
      </p:sp>
      <p:sp>
        <p:nvSpPr>
          <p:cNvPr id="7" name="TextBox 6"/>
          <p:cNvSpPr txBox="1"/>
          <p:nvPr/>
        </p:nvSpPr>
        <p:spPr>
          <a:xfrm>
            <a:off x="1923476" y="3817100"/>
            <a:ext cx="894797" cy="215444"/>
          </a:xfrm>
          <a:prstGeom prst="rect">
            <a:avLst/>
          </a:prstGeom>
          <a:solidFill>
            <a:schemeClr val="bg1"/>
          </a:solidFill>
          <a:ln w="6350">
            <a:solidFill>
              <a:schemeClr val="tx1"/>
            </a:solidFill>
          </a:ln>
        </p:spPr>
        <p:txBody>
          <a:bodyPr wrap="none" rtlCol="0">
            <a:spAutoFit/>
          </a:bodyPr>
          <a:lstStyle/>
          <a:p>
            <a:r>
              <a:rPr lang="en-US" sz="800" dirty="0" smtClean="0"/>
              <a:t>Required Roles</a:t>
            </a:r>
            <a:endParaRPr lang="en-US" sz="800" dirty="0"/>
          </a:p>
        </p:txBody>
      </p:sp>
      <p:sp>
        <p:nvSpPr>
          <p:cNvPr id="8" name="TextBox 7"/>
          <p:cNvSpPr txBox="1"/>
          <p:nvPr/>
        </p:nvSpPr>
        <p:spPr>
          <a:xfrm>
            <a:off x="1923476" y="4840059"/>
            <a:ext cx="1191352" cy="215444"/>
          </a:xfrm>
          <a:prstGeom prst="rect">
            <a:avLst/>
          </a:prstGeom>
          <a:solidFill>
            <a:schemeClr val="bg1"/>
          </a:solidFill>
          <a:ln w="6350">
            <a:solidFill>
              <a:schemeClr val="tx1"/>
            </a:solidFill>
          </a:ln>
        </p:spPr>
        <p:txBody>
          <a:bodyPr wrap="none" rtlCol="0">
            <a:spAutoFit/>
          </a:bodyPr>
          <a:lstStyle/>
          <a:p>
            <a:r>
              <a:rPr lang="en-US" sz="800" dirty="0" smtClean="0"/>
              <a:t>Required Permissions</a:t>
            </a:r>
            <a:endParaRPr lang="en-US" sz="800" dirty="0"/>
          </a:p>
        </p:txBody>
      </p:sp>
      <p:cxnSp>
        <p:nvCxnSpPr>
          <p:cNvPr id="10" name="Straight Connector 9"/>
          <p:cNvCxnSpPr>
            <a:stCxn id="4" idx="3"/>
            <a:endCxn id="5" idx="1"/>
          </p:cNvCxnSpPr>
          <p:nvPr/>
        </p:nvCxnSpPr>
        <p:spPr>
          <a:xfrm flipV="1">
            <a:off x="1347952" y="1878904"/>
            <a:ext cx="575524" cy="1498111"/>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4" idx="3"/>
            <a:endCxn id="6" idx="1"/>
          </p:cNvCxnSpPr>
          <p:nvPr/>
        </p:nvCxnSpPr>
        <p:spPr>
          <a:xfrm flipV="1">
            <a:off x="1347952" y="2901863"/>
            <a:ext cx="575524" cy="47515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4" idx="3"/>
            <a:endCxn id="7" idx="1"/>
          </p:cNvCxnSpPr>
          <p:nvPr/>
        </p:nvCxnSpPr>
        <p:spPr>
          <a:xfrm>
            <a:off x="1347952" y="3377015"/>
            <a:ext cx="575524" cy="54780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4" idx="3"/>
            <a:endCxn id="8" idx="1"/>
          </p:cNvCxnSpPr>
          <p:nvPr/>
        </p:nvCxnSpPr>
        <p:spPr>
          <a:xfrm>
            <a:off x="1347952" y="3377015"/>
            <a:ext cx="575524" cy="157076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171877" y="1175787"/>
            <a:ext cx="4572000" cy="4647426"/>
          </a:xfrm>
          <a:prstGeom prst="rect">
            <a:avLst/>
          </a:prstGeom>
          <a:ln w="6350">
            <a:solidFill>
              <a:srgbClr val="0070C0"/>
            </a:solidFill>
          </a:ln>
        </p:spPr>
        <p:txBody>
          <a:bodyPr>
            <a:spAutoFit/>
          </a:bodyPr>
          <a:lstStyle/>
          <a:p>
            <a:r>
              <a:rPr lang="en-US" sz="800" b="1" dirty="0" smtClean="0">
                <a:hlinkClick r:id="" action="ppaction://hlinkfile"/>
              </a:rPr>
              <a:t>-</a:t>
            </a:r>
            <a:r>
              <a:rPr lang="en-US" sz="800" dirty="0" smtClean="0"/>
              <a:t> &lt;Policy PolicyId="</a:t>
            </a:r>
            <a:r>
              <a:rPr lang="en-US" sz="800" b="1" dirty="0" smtClean="0"/>
              <a:t>urn:oasis:names:tc:xspa:1.0:org:allowed:organizations</a:t>
            </a:r>
            <a:r>
              <a:rPr lang="en-US" sz="800" dirty="0" smtClean="0"/>
              <a:t>" </a:t>
            </a:r>
            <a:r>
              <a:rPr lang="en-US" sz="800" dirty="0" err="1" smtClean="0"/>
              <a:t>RuleCombiningAlgId</a:t>
            </a:r>
            <a:r>
              <a:rPr lang="en-US" sz="800" dirty="0" smtClean="0"/>
              <a:t>="</a:t>
            </a:r>
            <a:r>
              <a:rPr lang="en-US" sz="800" b="1" dirty="0" smtClean="0"/>
              <a:t>urn:oasis:names:tc:xacml:1.0:rule-combining-algorithm:deny-overrides</a:t>
            </a:r>
            <a:r>
              <a:rPr lang="en-US" sz="800" dirty="0" smtClean="0"/>
              <a:t>"&gt;</a:t>
            </a:r>
          </a:p>
          <a:p>
            <a:r>
              <a:rPr lang="en-US" sz="800" b="1" dirty="0" smtClean="0"/>
              <a:t> </a:t>
            </a:r>
            <a:r>
              <a:rPr lang="en-US" sz="800" dirty="0" smtClean="0"/>
              <a:t> &lt;Description&gt;</a:t>
            </a:r>
            <a:r>
              <a:rPr lang="en-US" sz="800" b="1" dirty="0" smtClean="0"/>
              <a:t>The organization denies the request if the subject is attempting to access a resource and is not a member of the allowed organizations.</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&lt;Rule Effect="</a:t>
            </a:r>
            <a:r>
              <a:rPr lang="en-US" sz="800" b="1" dirty="0" smtClean="0"/>
              <a:t>Deny</a:t>
            </a:r>
            <a:r>
              <a:rPr lang="en-US" sz="800" dirty="0" smtClean="0"/>
              <a:t>" </a:t>
            </a:r>
            <a:r>
              <a:rPr lang="en-US" sz="800" dirty="0" err="1" smtClean="0"/>
              <a:t>RuleId</a:t>
            </a:r>
            <a:r>
              <a:rPr lang="en-US" sz="800" dirty="0" smtClean="0"/>
              <a:t>="</a:t>
            </a:r>
            <a:r>
              <a:rPr lang="en-US" sz="800" b="1" dirty="0" smtClean="0"/>
              <a:t>urn:oasis:names:tc:xspa:1.0:org:allowed:organizations:deny</a:t>
            </a:r>
            <a:r>
              <a:rPr lang="en-US" sz="800" dirty="0" smtClean="0"/>
              <a:t>"&gt;</a:t>
            </a:r>
          </a:p>
          <a:p>
            <a:r>
              <a:rPr lang="en-US" sz="800" b="1" dirty="0" smtClean="0"/>
              <a:t> </a:t>
            </a:r>
            <a:r>
              <a:rPr lang="en-US" sz="800" dirty="0" smtClean="0"/>
              <a:t> &lt;Description&gt;</a:t>
            </a:r>
            <a:r>
              <a:rPr lang="en-US" sz="800" b="1" dirty="0" smtClean="0"/>
              <a:t>Evaluates the allowed-organizations (if available) against the subject's locality.</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&lt;Condition&gt;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urn:oasis:names:tc:xacml:1.0:function:and</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urn:oasis:names:tc:xacml:1.0:function:integer-equal</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urn:oasis:names:tc:xacml:1.0:function:string-bag-size</a:t>
            </a:r>
            <a:r>
              <a:rPr lang="en-US" sz="800" dirty="0" smtClean="0"/>
              <a:t>"&gt;</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urn:oasis:names:tc:xspa:1.0:resource:org:allowed-organizations</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http://www.w3.org/2001/XMLSchema#integer</a:t>
            </a:r>
            <a:r>
              <a:rPr lang="en-US" sz="800" dirty="0" smtClean="0"/>
              <a:t>"&gt;</a:t>
            </a:r>
            <a:r>
              <a:rPr lang="en-US" sz="800" b="1" dirty="0" smtClean="0"/>
              <a:t>0</a:t>
            </a:r>
            <a:r>
              <a:rPr lang="en-US" sz="800" dirty="0" smtClean="0"/>
              <a:t>&lt;/AttributeValue&gt;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urn:oasis:names:tc:xacml:1.0:function:string-subset</a:t>
            </a:r>
            <a:r>
              <a:rPr lang="en-US" sz="800" dirty="0" smtClean="0"/>
              <a:t>"&gt;</a:t>
            </a:r>
          </a:p>
          <a:p>
            <a:r>
              <a:rPr lang="en-US" sz="800" b="1" dirty="0" smtClean="0"/>
              <a:t> </a:t>
            </a:r>
            <a:r>
              <a:rPr lang="en-US" sz="800" dirty="0" smtClean="0"/>
              <a:t> &lt;</a:t>
            </a:r>
            <a:r>
              <a:rPr lang="en-US" sz="800" dirty="0" err="1" smtClean="0"/>
              <a:t>SubjectAttributeDesignator</a:t>
            </a:r>
            <a:r>
              <a:rPr lang="en-US" sz="800" dirty="0" smtClean="0"/>
              <a:t> </a:t>
            </a:r>
            <a:r>
              <a:rPr lang="en-US" sz="800" dirty="0" err="1" smtClean="0"/>
              <a:t>AttributeId</a:t>
            </a:r>
            <a:r>
              <a:rPr lang="en-US" sz="800" dirty="0" smtClean="0"/>
              <a:t>="</a:t>
            </a:r>
            <a:r>
              <a:rPr lang="en-US" sz="800" b="1" dirty="0" smtClean="0"/>
              <a:t>urn:oasis:names:tc:xacml:2.0:subject:locality</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urn:oasis:names:tc:xspa:1.0:resource:org:allowed-organizations</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&lt;/Condition&gt;</a:t>
            </a:r>
          </a:p>
          <a:p>
            <a:r>
              <a:rPr lang="en-US" sz="800" b="1" dirty="0" smtClean="0"/>
              <a:t> </a:t>
            </a:r>
            <a:r>
              <a:rPr lang="en-US" sz="800" dirty="0" smtClean="0"/>
              <a:t> &lt;/Rule&gt;</a:t>
            </a:r>
          </a:p>
          <a:p>
            <a:r>
              <a:rPr lang="en-US" sz="800" b="1" dirty="0" smtClean="0"/>
              <a:t> </a:t>
            </a:r>
            <a:r>
              <a:rPr lang="en-US" sz="800" dirty="0" smtClean="0"/>
              <a:t> &lt;/Policy&gt;</a:t>
            </a:r>
            <a:endParaRPr lang="en-US" sz="800" dirty="0"/>
          </a:p>
        </p:txBody>
      </p:sp>
      <p:cxnSp>
        <p:nvCxnSpPr>
          <p:cNvPr id="20" name="Straight Connector 19"/>
          <p:cNvCxnSpPr>
            <a:stCxn id="5" idx="3"/>
          </p:cNvCxnSpPr>
          <p:nvPr/>
        </p:nvCxnSpPr>
        <p:spPr>
          <a:xfrm>
            <a:off x="3134064" y="1878904"/>
            <a:ext cx="1037813"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09541" y="5879068"/>
            <a:ext cx="6724918" cy="369332"/>
          </a:xfrm>
          <a:prstGeom prst="rect">
            <a:avLst/>
          </a:prstGeom>
          <a:noFill/>
        </p:spPr>
        <p:txBody>
          <a:bodyPr wrap="none" rtlCol="0">
            <a:spAutoFit/>
          </a:bodyPr>
          <a:lstStyle/>
          <a:p>
            <a:r>
              <a:rPr lang="en-US" sz="1800" dirty="0" smtClean="0">
                <a:solidFill>
                  <a:srgbClr val="00B0F0"/>
                </a:solidFill>
              </a:rPr>
              <a:t>Determine if organization is allowed access to specific resource.</a:t>
            </a:r>
            <a:endParaRPr lang="en-US" sz="1800" dirty="0">
              <a:solidFill>
                <a:srgbClr val="00B0F0"/>
              </a:solidFill>
            </a:endParaRPr>
          </a:p>
        </p:txBody>
      </p:sp>
      <p:sp>
        <p:nvSpPr>
          <p:cNvPr id="17"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22" name="TextBox 21"/>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931940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072" y="3269293"/>
            <a:ext cx="1152880" cy="215444"/>
          </a:xfrm>
          <a:prstGeom prst="rect">
            <a:avLst/>
          </a:prstGeom>
          <a:solidFill>
            <a:schemeClr val="bg1"/>
          </a:solidFill>
          <a:ln w="6350">
            <a:solidFill>
              <a:srgbClr val="0070C0"/>
            </a:solidFill>
          </a:ln>
        </p:spPr>
        <p:txBody>
          <a:bodyPr wrap="none" rtlCol="0">
            <a:spAutoFit/>
          </a:bodyPr>
          <a:lstStyle/>
          <a:p>
            <a:r>
              <a:rPr lang="en-US" sz="800" dirty="0" smtClean="0"/>
              <a:t>Organizational Policy</a:t>
            </a:r>
            <a:endParaRPr lang="en-US" sz="800" dirty="0"/>
          </a:p>
        </p:txBody>
      </p:sp>
      <p:sp>
        <p:nvSpPr>
          <p:cNvPr id="4" name="TextBox 3"/>
          <p:cNvSpPr txBox="1"/>
          <p:nvPr/>
        </p:nvSpPr>
        <p:spPr>
          <a:xfrm>
            <a:off x="1923476" y="1771182"/>
            <a:ext cx="1210588" cy="215444"/>
          </a:xfrm>
          <a:prstGeom prst="rect">
            <a:avLst/>
          </a:prstGeom>
          <a:solidFill>
            <a:schemeClr val="bg1"/>
          </a:solidFill>
          <a:ln w="6350">
            <a:solidFill>
              <a:schemeClr val="tx1"/>
            </a:solidFill>
          </a:ln>
        </p:spPr>
        <p:txBody>
          <a:bodyPr wrap="none" rtlCol="0">
            <a:spAutoFit/>
          </a:bodyPr>
          <a:lstStyle/>
          <a:p>
            <a:r>
              <a:rPr lang="en-US" sz="800" dirty="0" smtClean="0"/>
              <a:t>Allowed Organizations</a:t>
            </a:r>
            <a:endParaRPr lang="en-US" sz="800" dirty="0"/>
          </a:p>
        </p:txBody>
      </p:sp>
      <p:sp>
        <p:nvSpPr>
          <p:cNvPr id="5" name="TextBox 4"/>
          <p:cNvSpPr txBox="1"/>
          <p:nvPr/>
        </p:nvSpPr>
        <p:spPr>
          <a:xfrm>
            <a:off x="1923476" y="2794141"/>
            <a:ext cx="1107996" cy="215444"/>
          </a:xfrm>
          <a:prstGeom prst="rect">
            <a:avLst/>
          </a:prstGeom>
          <a:solidFill>
            <a:schemeClr val="bg1"/>
          </a:solidFill>
          <a:ln w="6350">
            <a:solidFill>
              <a:schemeClr val="tx1"/>
            </a:solidFill>
          </a:ln>
        </p:spPr>
        <p:txBody>
          <a:bodyPr wrap="none" rtlCol="0">
            <a:spAutoFit/>
          </a:bodyPr>
          <a:lstStyle/>
          <a:p>
            <a:r>
              <a:rPr lang="en-US" sz="800" dirty="0" smtClean="0"/>
              <a:t>Hours of Operations</a:t>
            </a:r>
            <a:endParaRPr lang="en-US" sz="800" dirty="0"/>
          </a:p>
        </p:txBody>
      </p:sp>
      <p:sp>
        <p:nvSpPr>
          <p:cNvPr id="6" name="TextBox 5"/>
          <p:cNvSpPr txBox="1"/>
          <p:nvPr/>
        </p:nvSpPr>
        <p:spPr>
          <a:xfrm>
            <a:off x="1923476" y="3817100"/>
            <a:ext cx="894797" cy="215444"/>
          </a:xfrm>
          <a:prstGeom prst="rect">
            <a:avLst/>
          </a:prstGeom>
          <a:solidFill>
            <a:schemeClr val="bg1"/>
          </a:solidFill>
          <a:ln w="6350">
            <a:solidFill>
              <a:srgbClr val="0070C0"/>
            </a:solidFill>
          </a:ln>
        </p:spPr>
        <p:txBody>
          <a:bodyPr wrap="none" rtlCol="0">
            <a:spAutoFit/>
          </a:bodyPr>
          <a:lstStyle/>
          <a:p>
            <a:r>
              <a:rPr lang="en-US" sz="800" dirty="0" smtClean="0"/>
              <a:t>Required Roles</a:t>
            </a:r>
            <a:endParaRPr lang="en-US" sz="800" dirty="0"/>
          </a:p>
        </p:txBody>
      </p:sp>
      <p:sp>
        <p:nvSpPr>
          <p:cNvPr id="7" name="TextBox 6"/>
          <p:cNvSpPr txBox="1"/>
          <p:nvPr/>
        </p:nvSpPr>
        <p:spPr>
          <a:xfrm>
            <a:off x="1923476" y="4840059"/>
            <a:ext cx="1191352" cy="215444"/>
          </a:xfrm>
          <a:prstGeom prst="rect">
            <a:avLst/>
          </a:prstGeom>
          <a:solidFill>
            <a:schemeClr val="bg1"/>
          </a:solidFill>
          <a:ln w="6350">
            <a:solidFill>
              <a:schemeClr val="tx1"/>
            </a:solidFill>
          </a:ln>
        </p:spPr>
        <p:txBody>
          <a:bodyPr wrap="none" rtlCol="0">
            <a:spAutoFit/>
          </a:bodyPr>
          <a:lstStyle/>
          <a:p>
            <a:r>
              <a:rPr lang="en-US" sz="800" dirty="0" smtClean="0"/>
              <a:t>Required Permissions</a:t>
            </a:r>
            <a:endParaRPr lang="en-US" sz="800" dirty="0"/>
          </a:p>
        </p:txBody>
      </p:sp>
      <p:cxnSp>
        <p:nvCxnSpPr>
          <p:cNvPr id="8" name="Straight Connector 7"/>
          <p:cNvCxnSpPr>
            <a:stCxn id="3" idx="3"/>
            <a:endCxn id="4" idx="1"/>
          </p:cNvCxnSpPr>
          <p:nvPr/>
        </p:nvCxnSpPr>
        <p:spPr>
          <a:xfrm flipV="1">
            <a:off x="1347952" y="1878904"/>
            <a:ext cx="575524" cy="149811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3" idx="3"/>
            <a:endCxn id="5" idx="1"/>
          </p:cNvCxnSpPr>
          <p:nvPr/>
        </p:nvCxnSpPr>
        <p:spPr>
          <a:xfrm flipV="1">
            <a:off x="1347952" y="2901863"/>
            <a:ext cx="575524" cy="47515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3" idx="3"/>
            <a:endCxn id="6" idx="1"/>
          </p:cNvCxnSpPr>
          <p:nvPr/>
        </p:nvCxnSpPr>
        <p:spPr>
          <a:xfrm>
            <a:off x="1347952" y="3377015"/>
            <a:ext cx="575524" cy="547807"/>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3" idx="3"/>
            <a:endCxn id="7" idx="1"/>
          </p:cNvCxnSpPr>
          <p:nvPr/>
        </p:nvCxnSpPr>
        <p:spPr>
          <a:xfrm>
            <a:off x="1347952" y="3377015"/>
            <a:ext cx="575524" cy="157076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18273" y="3924822"/>
            <a:ext cx="1357487"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175760" y="1305842"/>
            <a:ext cx="4572000" cy="4278094"/>
          </a:xfrm>
          <a:prstGeom prst="rect">
            <a:avLst/>
          </a:prstGeom>
          <a:ln>
            <a:solidFill>
              <a:srgbClr val="7283F9"/>
            </a:solidFill>
          </a:ln>
        </p:spPr>
        <p:txBody>
          <a:bodyPr>
            <a:spAutoFit/>
          </a:bodyPr>
          <a:lstStyle/>
          <a:p>
            <a:r>
              <a:rPr lang="en-US" sz="800" dirty="0" smtClean="0"/>
              <a:t>&lt;Policy PolicyId="</a:t>
            </a:r>
            <a:r>
              <a:rPr lang="en-US" sz="800" b="1" dirty="0" smtClean="0"/>
              <a:t>urn:oasis:names:tc:xspa:1.0:org:required:roles</a:t>
            </a:r>
            <a:r>
              <a:rPr lang="en-US" sz="800" dirty="0" smtClean="0"/>
              <a:t>" </a:t>
            </a:r>
            <a:r>
              <a:rPr lang="en-US" sz="800" dirty="0" err="1" smtClean="0"/>
              <a:t>RuleCombiningAlgId</a:t>
            </a:r>
            <a:r>
              <a:rPr lang="en-US" sz="800" dirty="0" smtClean="0"/>
              <a:t>="</a:t>
            </a:r>
            <a:r>
              <a:rPr lang="en-US" sz="800" b="1" dirty="0" smtClean="0"/>
              <a:t>urn:oasis:names:tc:xacml:1.0:rule-combining-algorithm:deny-overrides</a:t>
            </a:r>
            <a:r>
              <a:rPr lang="en-US" sz="800" dirty="0" smtClean="0"/>
              <a:t>"&gt;</a:t>
            </a:r>
          </a:p>
          <a:p>
            <a:r>
              <a:rPr lang="en-US" sz="800" b="1" dirty="0" smtClean="0"/>
              <a:t> </a:t>
            </a:r>
            <a:r>
              <a:rPr lang="en-US" sz="800" dirty="0" smtClean="0"/>
              <a:t> &lt;Description&gt;</a:t>
            </a:r>
            <a:r>
              <a:rPr lang="en-US" sz="800" b="1" dirty="0" smtClean="0"/>
              <a:t>The organization denies the request if the subject is attempting to access a resource and they are not a member of the required role(s).</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&lt;Rule Effect="</a:t>
            </a:r>
            <a:r>
              <a:rPr lang="en-US" sz="800" b="1" dirty="0" smtClean="0"/>
              <a:t>Deny</a:t>
            </a:r>
            <a:r>
              <a:rPr lang="en-US" sz="800" dirty="0" smtClean="0"/>
              <a:t>" </a:t>
            </a:r>
            <a:r>
              <a:rPr lang="en-US" sz="800" dirty="0" err="1" smtClean="0"/>
              <a:t>RuleId</a:t>
            </a:r>
            <a:r>
              <a:rPr lang="en-US" sz="800" dirty="0" smtClean="0"/>
              <a:t>="</a:t>
            </a:r>
            <a:r>
              <a:rPr lang="en-US" sz="800" b="1" dirty="0" smtClean="0"/>
              <a:t>urn:oasis:names:tc:xspa:1.0:org:required:roles:deny</a:t>
            </a:r>
            <a:r>
              <a:rPr lang="en-US" sz="800" dirty="0" smtClean="0"/>
              <a:t>"&gt;</a:t>
            </a:r>
          </a:p>
          <a:p>
            <a:r>
              <a:rPr lang="en-US" sz="800" b="1" dirty="0" smtClean="0"/>
              <a:t> </a:t>
            </a:r>
            <a:r>
              <a:rPr lang="en-US" sz="800" dirty="0" smtClean="0"/>
              <a:t> &lt;Description&gt;</a:t>
            </a:r>
            <a:r>
              <a:rPr lang="en-US" sz="800" b="1" dirty="0" smtClean="0"/>
              <a:t>Evaluates the organization roles (if available) against the subject's role.</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&lt;Condition&gt;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urn:oasis:names:tc:xacml:1.0:function:and</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urn:oasis:names:tc:xacml:1.0:function:integer-equal</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urn:oasis:names:tc:xacml:1.0:function:string-bag-size</a:t>
            </a:r>
            <a:r>
              <a:rPr lang="en-US" sz="800" dirty="0" smtClean="0"/>
              <a:t>"&gt;</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urn:oasis:names:tc:xspa:1.0:resource:org:role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http://www.w3.org/2001/XMLSchema#integer</a:t>
            </a:r>
            <a:r>
              <a:rPr lang="en-US" sz="800" dirty="0" smtClean="0"/>
              <a:t>"&gt;</a:t>
            </a:r>
            <a:r>
              <a:rPr lang="en-US" sz="800" b="1" dirty="0" smtClean="0"/>
              <a:t>0</a:t>
            </a:r>
            <a:r>
              <a:rPr lang="en-US" sz="800" dirty="0" smtClean="0"/>
              <a:t>&lt;/AttributeValue&gt;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urn:oasis:names:tc:xacml:1.0:function:string-subset</a:t>
            </a:r>
            <a:r>
              <a:rPr lang="en-US" sz="800" dirty="0" smtClean="0"/>
              <a:t>"&gt;</a:t>
            </a:r>
          </a:p>
          <a:p>
            <a:r>
              <a:rPr lang="en-US" sz="800" b="1" dirty="0" smtClean="0"/>
              <a:t> </a:t>
            </a:r>
            <a:r>
              <a:rPr lang="en-US" sz="800" dirty="0" smtClean="0"/>
              <a:t> &lt;</a:t>
            </a:r>
            <a:r>
              <a:rPr lang="en-US" sz="800" dirty="0" err="1" smtClean="0"/>
              <a:t>SubjectAttributeDesignator</a:t>
            </a:r>
            <a:r>
              <a:rPr lang="en-US" sz="800" dirty="0" smtClean="0"/>
              <a:t> </a:t>
            </a:r>
            <a:r>
              <a:rPr lang="en-US" sz="800" dirty="0" err="1" smtClean="0"/>
              <a:t>AttributeId</a:t>
            </a:r>
            <a:r>
              <a:rPr lang="en-US" sz="800" dirty="0" smtClean="0"/>
              <a:t>="</a:t>
            </a:r>
            <a:r>
              <a:rPr lang="en-US" sz="800" b="1" dirty="0" smtClean="0"/>
              <a:t>urn:oasis:names:tc:xacml:2.0:subject:role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urn:oasis:names:tc:xspa:1.0:resource:org:role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&lt;/Condition&gt;</a:t>
            </a:r>
          </a:p>
          <a:p>
            <a:r>
              <a:rPr lang="en-US" sz="800" b="1" dirty="0" smtClean="0"/>
              <a:t> </a:t>
            </a:r>
            <a:r>
              <a:rPr lang="en-US" sz="800" dirty="0" smtClean="0"/>
              <a:t> &lt;/Rule&gt;</a:t>
            </a:r>
          </a:p>
          <a:p>
            <a:r>
              <a:rPr lang="en-US" sz="800" b="1" dirty="0" smtClean="0"/>
              <a:t> </a:t>
            </a:r>
            <a:r>
              <a:rPr lang="en-US" sz="800" dirty="0" smtClean="0"/>
              <a:t> &lt;/Policy&gt;</a:t>
            </a:r>
            <a:endParaRPr lang="en-US" sz="800" dirty="0"/>
          </a:p>
        </p:txBody>
      </p:sp>
      <p:sp>
        <p:nvSpPr>
          <p:cNvPr id="16" name="TextBox 15"/>
          <p:cNvSpPr txBox="1"/>
          <p:nvPr/>
        </p:nvSpPr>
        <p:spPr>
          <a:xfrm>
            <a:off x="394127" y="5715000"/>
            <a:ext cx="8353633" cy="369332"/>
          </a:xfrm>
          <a:prstGeom prst="rect">
            <a:avLst/>
          </a:prstGeom>
          <a:noFill/>
        </p:spPr>
        <p:txBody>
          <a:bodyPr wrap="none" rtlCol="0">
            <a:spAutoFit/>
          </a:bodyPr>
          <a:lstStyle/>
          <a:p>
            <a:r>
              <a:rPr lang="en-US" sz="1800" dirty="0" smtClean="0">
                <a:solidFill>
                  <a:srgbClr val="00B0F0"/>
                </a:solidFill>
              </a:rPr>
              <a:t>Determine if subject is allowed access to specific resource based on ASTM role.</a:t>
            </a:r>
            <a:endParaRPr lang="en-US" sz="1800" dirty="0">
              <a:solidFill>
                <a:srgbClr val="00B0F0"/>
              </a:solidFill>
            </a:endParaRPr>
          </a:p>
        </p:txBody>
      </p:sp>
      <p:sp>
        <p:nvSpPr>
          <p:cNvPr id="17"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Organization</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18"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21" name="TextBox 20"/>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663084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072" y="3269293"/>
            <a:ext cx="1152880" cy="215444"/>
          </a:xfrm>
          <a:prstGeom prst="rect">
            <a:avLst/>
          </a:prstGeom>
          <a:solidFill>
            <a:schemeClr val="bg1"/>
          </a:solidFill>
          <a:ln w="6350">
            <a:solidFill>
              <a:srgbClr val="0070C0"/>
            </a:solidFill>
          </a:ln>
        </p:spPr>
        <p:txBody>
          <a:bodyPr wrap="none" rtlCol="0">
            <a:spAutoFit/>
          </a:bodyPr>
          <a:lstStyle/>
          <a:p>
            <a:r>
              <a:rPr lang="en-US" sz="800" dirty="0" smtClean="0"/>
              <a:t>Organizational Policy</a:t>
            </a:r>
            <a:endParaRPr lang="en-US" sz="800" dirty="0"/>
          </a:p>
        </p:txBody>
      </p:sp>
      <p:sp>
        <p:nvSpPr>
          <p:cNvPr id="4" name="TextBox 3"/>
          <p:cNvSpPr txBox="1"/>
          <p:nvPr/>
        </p:nvSpPr>
        <p:spPr>
          <a:xfrm>
            <a:off x="1923476" y="1771182"/>
            <a:ext cx="1210588" cy="215444"/>
          </a:xfrm>
          <a:prstGeom prst="rect">
            <a:avLst/>
          </a:prstGeom>
          <a:solidFill>
            <a:schemeClr val="bg1"/>
          </a:solidFill>
          <a:ln w="6350">
            <a:solidFill>
              <a:schemeClr val="tx1"/>
            </a:solidFill>
          </a:ln>
        </p:spPr>
        <p:txBody>
          <a:bodyPr wrap="none" rtlCol="0">
            <a:spAutoFit/>
          </a:bodyPr>
          <a:lstStyle/>
          <a:p>
            <a:r>
              <a:rPr lang="en-US" sz="800" dirty="0" smtClean="0"/>
              <a:t>Allowed Organizations</a:t>
            </a:r>
            <a:endParaRPr lang="en-US" sz="800" dirty="0"/>
          </a:p>
        </p:txBody>
      </p:sp>
      <p:sp>
        <p:nvSpPr>
          <p:cNvPr id="5" name="TextBox 4"/>
          <p:cNvSpPr txBox="1"/>
          <p:nvPr/>
        </p:nvSpPr>
        <p:spPr>
          <a:xfrm>
            <a:off x="1923476" y="2794141"/>
            <a:ext cx="1107996" cy="215444"/>
          </a:xfrm>
          <a:prstGeom prst="rect">
            <a:avLst/>
          </a:prstGeom>
          <a:solidFill>
            <a:schemeClr val="bg1"/>
          </a:solidFill>
          <a:ln w="6350">
            <a:solidFill>
              <a:schemeClr val="tx1"/>
            </a:solidFill>
          </a:ln>
        </p:spPr>
        <p:txBody>
          <a:bodyPr wrap="none" rtlCol="0">
            <a:spAutoFit/>
          </a:bodyPr>
          <a:lstStyle/>
          <a:p>
            <a:r>
              <a:rPr lang="en-US" sz="800" dirty="0" smtClean="0"/>
              <a:t>Hours of Operations</a:t>
            </a:r>
            <a:endParaRPr lang="en-US" sz="800" dirty="0"/>
          </a:p>
        </p:txBody>
      </p:sp>
      <p:sp>
        <p:nvSpPr>
          <p:cNvPr id="6" name="TextBox 5"/>
          <p:cNvSpPr txBox="1"/>
          <p:nvPr/>
        </p:nvSpPr>
        <p:spPr>
          <a:xfrm>
            <a:off x="1923476" y="3817100"/>
            <a:ext cx="894797" cy="215444"/>
          </a:xfrm>
          <a:prstGeom prst="rect">
            <a:avLst/>
          </a:prstGeom>
          <a:solidFill>
            <a:schemeClr val="bg1"/>
          </a:solidFill>
          <a:ln w="6350">
            <a:solidFill>
              <a:schemeClr val="tx1"/>
            </a:solidFill>
          </a:ln>
        </p:spPr>
        <p:txBody>
          <a:bodyPr wrap="none" rtlCol="0">
            <a:spAutoFit/>
          </a:bodyPr>
          <a:lstStyle/>
          <a:p>
            <a:r>
              <a:rPr lang="en-US" sz="800" dirty="0" smtClean="0"/>
              <a:t>Required Roles</a:t>
            </a:r>
            <a:endParaRPr lang="en-US" sz="800" dirty="0"/>
          </a:p>
        </p:txBody>
      </p:sp>
      <p:sp>
        <p:nvSpPr>
          <p:cNvPr id="7" name="TextBox 6"/>
          <p:cNvSpPr txBox="1"/>
          <p:nvPr/>
        </p:nvSpPr>
        <p:spPr>
          <a:xfrm>
            <a:off x="1923476" y="4840059"/>
            <a:ext cx="1191352" cy="215444"/>
          </a:xfrm>
          <a:prstGeom prst="rect">
            <a:avLst/>
          </a:prstGeom>
          <a:solidFill>
            <a:schemeClr val="bg1"/>
          </a:solidFill>
          <a:ln w="6350">
            <a:solidFill>
              <a:srgbClr val="0070C0"/>
            </a:solidFill>
          </a:ln>
        </p:spPr>
        <p:txBody>
          <a:bodyPr wrap="none" rtlCol="0">
            <a:spAutoFit/>
          </a:bodyPr>
          <a:lstStyle/>
          <a:p>
            <a:r>
              <a:rPr lang="en-US" sz="800" dirty="0" smtClean="0"/>
              <a:t>Required Permissions</a:t>
            </a:r>
            <a:endParaRPr lang="en-US" sz="800" dirty="0"/>
          </a:p>
        </p:txBody>
      </p:sp>
      <p:cxnSp>
        <p:nvCxnSpPr>
          <p:cNvPr id="8" name="Straight Connector 7"/>
          <p:cNvCxnSpPr>
            <a:stCxn id="3" idx="3"/>
            <a:endCxn id="4" idx="1"/>
          </p:cNvCxnSpPr>
          <p:nvPr/>
        </p:nvCxnSpPr>
        <p:spPr>
          <a:xfrm flipV="1">
            <a:off x="1347952" y="1878904"/>
            <a:ext cx="575524" cy="149811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3" idx="3"/>
            <a:endCxn id="5" idx="1"/>
          </p:cNvCxnSpPr>
          <p:nvPr/>
        </p:nvCxnSpPr>
        <p:spPr>
          <a:xfrm flipV="1">
            <a:off x="1347952" y="2901863"/>
            <a:ext cx="575524" cy="47515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3" idx="3"/>
            <a:endCxn id="6" idx="1"/>
          </p:cNvCxnSpPr>
          <p:nvPr/>
        </p:nvCxnSpPr>
        <p:spPr>
          <a:xfrm>
            <a:off x="1347952" y="3377015"/>
            <a:ext cx="575524" cy="54780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3" idx="3"/>
            <a:endCxn id="7" idx="1"/>
          </p:cNvCxnSpPr>
          <p:nvPr/>
        </p:nvCxnSpPr>
        <p:spPr>
          <a:xfrm>
            <a:off x="1347952" y="3377015"/>
            <a:ext cx="575524" cy="1570766"/>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114828" y="4947781"/>
            <a:ext cx="1060932"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94127" y="5829925"/>
            <a:ext cx="7725192" cy="646331"/>
          </a:xfrm>
          <a:prstGeom prst="rect">
            <a:avLst/>
          </a:prstGeom>
          <a:noFill/>
        </p:spPr>
        <p:txBody>
          <a:bodyPr wrap="none" rtlCol="0">
            <a:spAutoFit/>
          </a:bodyPr>
          <a:lstStyle/>
          <a:p>
            <a:r>
              <a:rPr lang="en-US" sz="1800" dirty="0" smtClean="0">
                <a:solidFill>
                  <a:srgbClr val="00B0F0"/>
                </a:solidFill>
              </a:rPr>
              <a:t>Determine if subject is allowed access to specific resource based on their </a:t>
            </a:r>
          </a:p>
          <a:p>
            <a:r>
              <a:rPr lang="en-US" sz="1800" dirty="0" smtClean="0">
                <a:solidFill>
                  <a:srgbClr val="00B0F0"/>
                </a:solidFill>
              </a:rPr>
              <a:t>HL7 Permission </a:t>
            </a:r>
            <a:r>
              <a:rPr lang="en-US" sz="1800" dirty="0" err="1" smtClean="0">
                <a:solidFill>
                  <a:srgbClr val="00B0F0"/>
                </a:solidFill>
              </a:rPr>
              <a:t>valueset</a:t>
            </a:r>
            <a:r>
              <a:rPr lang="en-US" sz="1800" dirty="0" smtClean="0">
                <a:solidFill>
                  <a:srgbClr val="00B0F0"/>
                </a:solidFill>
              </a:rPr>
              <a:t>.</a:t>
            </a:r>
            <a:endParaRPr lang="en-US" sz="1800" dirty="0">
              <a:solidFill>
                <a:srgbClr val="00B0F0"/>
              </a:solidFill>
            </a:endParaRPr>
          </a:p>
        </p:txBody>
      </p:sp>
      <p:sp>
        <p:nvSpPr>
          <p:cNvPr id="15" name="Rectangle 14"/>
          <p:cNvSpPr/>
          <p:nvPr/>
        </p:nvSpPr>
        <p:spPr>
          <a:xfrm>
            <a:off x="4175760" y="1118199"/>
            <a:ext cx="4572000" cy="4770537"/>
          </a:xfrm>
          <a:prstGeom prst="rect">
            <a:avLst/>
          </a:prstGeom>
          <a:ln>
            <a:solidFill>
              <a:srgbClr val="0070C0"/>
            </a:solidFill>
          </a:ln>
        </p:spPr>
        <p:txBody>
          <a:bodyPr>
            <a:spAutoFit/>
          </a:bodyPr>
          <a:lstStyle/>
          <a:p>
            <a:r>
              <a:rPr lang="en-US" sz="800" dirty="0" smtClean="0"/>
              <a:t>&lt;Policy PolicyId="</a:t>
            </a:r>
            <a:r>
              <a:rPr lang="en-US" sz="800" b="1" dirty="0" smtClean="0"/>
              <a:t>urn:oasis:names:tc:xspa:1.0:org.resource.permissions</a:t>
            </a:r>
            <a:r>
              <a:rPr lang="en-US" sz="800" dirty="0" smtClean="0"/>
              <a:t>" </a:t>
            </a:r>
            <a:r>
              <a:rPr lang="en-US" sz="800" dirty="0" err="1" smtClean="0"/>
              <a:t>RuleCombiningAlgId</a:t>
            </a:r>
            <a:r>
              <a:rPr lang="en-US" sz="800" dirty="0" smtClean="0"/>
              <a:t>="</a:t>
            </a:r>
            <a:r>
              <a:rPr lang="en-US" sz="800" b="1" dirty="0" smtClean="0"/>
              <a:t>urn:oasis:names:tc:xacml:1.0:rule-combining-algorithm:deny-overrides</a:t>
            </a:r>
            <a:r>
              <a:rPr lang="en-US" sz="800" dirty="0" smtClean="0"/>
              <a:t>"&gt;</a:t>
            </a:r>
          </a:p>
          <a:p>
            <a:r>
              <a:rPr lang="en-US" sz="800" b="1" dirty="0" smtClean="0"/>
              <a:t> </a:t>
            </a:r>
            <a:r>
              <a:rPr lang="en-US" sz="800" dirty="0" smtClean="0"/>
              <a:t> &lt;Description&gt;</a:t>
            </a:r>
            <a:r>
              <a:rPr lang="en-US" sz="800" b="1" dirty="0" smtClean="0"/>
              <a:t>The organization denies the request if the subject does not have adequate permissions to access the resource.</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&lt;Rule Effect="</a:t>
            </a:r>
            <a:r>
              <a:rPr lang="en-US" sz="800" b="1" dirty="0" smtClean="0"/>
              <a:t>Deny</a:t>
            </a:r>
            <a:r>
              <a:rPr lang="en-US" sz="800" dirty="0" smtClean="0"/>
              <a:t>" </a:t>
            </a:r>
            <a:r>
              <a:rPr lang="en-US" sz="800" dirty="0" err="1" smtClean="0"/>
              <a:t>RuleId</a:t>
            </a:r>
            <a:r>
              <a:rPr lang="en-US" sz="800" dirty="0" smtClean="0"/>
              <a:t>="</a:t>
            </a:r>
            <a:r>
              <a:rPr lang="en-US" sz="800" b="1" dirty="0" smtClean="0"/>
              <a:t>urn:oasis:names:tc:xspa:1.0:org:resource.permissions:deny</a:t>
            </a:r>
            <a:r>
              <a:rPr lang="en-US" sz="800" dirty="0" smtClean="0"/>
              <a:t>"&gt;</a:t>
            </a:r>
          </a:p>
          <a:p>
            <a:r>
              <a:rPr lang="en-US" sz="800" b="1" dirty="0" smtClean="0"/>
              <a:t> </a:t>
            </a:r>
            <a:r>
              <a:rPr lang="en-US" sz="800" dirty="0" smtClean="0"/>
              <a:t> &lt;Description&gt;</a:t>
            </a:r>
            <a:r>
              <a:rPr lang="en-US" sz="800" b="1" dirty="0" smtClean="0"/>
              <a:t>Evaluates the required permissions (if available) against the subject's permissions.</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&lt;Condition&gt;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urn:oasis:names:tc:xacml:1.0:function:and</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urn:oasis:names:tc:xacml:1.0:function:integer-equal</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urn:oasis:names:tc:xacml:1.0:function:string-bag-size</a:t>
            </a:r>
            <a:r>
              <a:rPr lang="en-US" sz="800" dirty="0" smtClean="0"/>
              <a:t>"&gt;</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urn:oasis:names:tc:xspa:1.0:resource:org:hl7:permission</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http://www.w3.org/2001/XMLSchema#integer</a:t>
            </a:r>
            <a:r>
              <a:rPr lang="en-US" sz="800" dirty="0" smtClean="0"/>
              <a:t>"&gt;</a:t>
            </a:r>
            <a:r>
              <a:rPr lang="en-US" sz="800" b="1" dirty="0" smtClean="0"/>
              <a:t>0</a:t>
            </a:r>
            <a:r>
              <a:rPr lang="en-US" sz="800" dirty="0" smtClean="0"/>
              <a:t>&lt;/AttributeValue&gt;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urn:oasis:names:tc:xacml:1.0:function:string-subset</a:t>
            </a:r>
            <a:r>
              <a:rPr lang="en-US" sz="800" dirty="0" smtClean="0"/>
              <a:t>"&gt;</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urn:oasis:names:tc:xspa:1.0:resource:org:hl7:permission</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SubjectAttributeDesignator</a:t>
            </a:r>
            <a:r>
              <a:rPr lang="en-US" sz="800" dirty="0" smtClean="0"/>
              <a:t> </a:t>
            </a:r>
            <a:r>
              <a:rPr lang="en-US" sz="800" dirty="0" err="1" smtClean="0"/>
              <a:t>AttributeId</a:t>
            </a:r>
            <a:r>
              <a:rPr lang="en-US" sz="800" dirty="0" smtClean="0"/>
              <a:t>="</a:t>
            </a:r>
            <a:r>
              <a:rPr lang="en-US" sz="800" b="1" dirty="0" smtClean="0"/>
              <a:t>urn:oasis:names:tc:xspa:1.0:subject:hl7:permission</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&lt;/Condition&gt;</a:t>
            </a:r>
          </a:p>
          <a:p>
            <a:r>
              <a:rPr lang="en-US" sz="800" b="1" dirty="0" smtClean="0"/>
              <a:t> </a:t>
            </a:r>
            <a:r>
              <a:rPr lang="en-US" sz="800" dirty="0" smtClean="0"/>
              <a:t> &lt;/Rule&gt;</a:t>
            </a:r>
          </a:p>
          <a:p>
            <a:r>
              <a:rPr lang="en-US" sz="800" b="1" dirty="0" smtClean="0"/>
              <a:t> </a:t>
            </a:r>
            <a:r>
              <a:rPr lang="en-US" sz="800" dirty="0" smtClean="0"/>
              <a:t> &lt;/Policy&gt;</a:t>
            </a:r>
            <a:endParaRPr lang="en-US" sz="800" dirty="0"/>
          </a:p>
        </p:txBody>
      </p:sp>
      <p:sp>
        <p:nvSpPr>
          <p:cNvPr id="16"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Organization</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17"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20" name="TextBox 19"/>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256198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072" y="3269293"/>
            <a:ext cx="809837" cy="215444"/>
          </a:xfrm>
          <a:prstGeom prst="rect">
            <a:avLst/>
          </a:prstGeom>
          <a:solidFill>
            <a:schemeClr val="bg1"/>
          </a:solidFill>
          <a:ln w="6350">
            <a:solidFill>
              <a:srgbClr val="0070C0"/>
            </a:solidFill>
          </a:ln>
        </p:spPr>
        <p:txBody>
          <a:bodyPr wrap="none" rtlCol="0">
            <a:spAutoFit/>
          </a:bodyPr>
          <a:lstStyle/>
          <a:p>
            <a:r>
              <a:rPr lang="en-US" sz="800" dirty="0" smtClean="0"/>
              <a:t>Patient Policy</a:t>
            </a:r>
            <a:endParaRPr lang="en-US" sz="800" dirty="0"/>
          </a:p>
        </p:txBody>
      </p:sp>
      <p:sp>
        <p:nvSpPr>
          <p:cNvPr id="5" name="TextBox 4"/>
          <p:cNvSpPr txBox="1"/>
          <p:nvPr/>
        </p:nvSpPr>
        <p:spPr>
          <a:xfrm>
            <a:off x="1923476" y="1698030"/>
            <a:ext cx="487634" cy="215444"/>
          </a:xfrm>
          <a:prstGeom prst="rect">
            <a:avLst/>
          </a:prstGeom>
          <a:solidFill>
            <a:schemeClr val="bg1"/>
          </a:solidFill>
          <a:ln w="6350">
            <a:solidFill>
              <a:srgbClr val="0070C0"/>
            </a:solidFill>
          </a:ln>
        </p:spPr>
        <p:txBody>
          <a:bodyPr wrap="none" rtlCol="0">
            <a:spAutoFit/>
          </a:bodyPr>
          <a:lstStyle/>
          <a:p>
            <a:r>
              <a:rPr lang="en-US" sz="800" dirty="0" smtClean="0"/>
              <a:t>Opt-IN</a:t>
            </a:r>
            <a:endParaRPr lang="en-US" sz="800" dirty="0"/>
          </a:p>
        </p:txBody>
      </p:sp>
      <p:sp>
        <p:nvSpPr>
          <p:cNvPr id="7" name="TextBox 6"/>
          <p:cNvSpPr txBox="1"/>
          <p:nvPr/>
        </p:nvSpPr>
        <p:spPr>
          <a:xfrm>
            <a:off x="1923476" y="2201171"/>
            <a:ext cx="1342034" cy="215444"/>
          </a:xfrm>
          <a:prstGeom prst="rect">
            <a:avLst/>
          </a:prstGeom>
          <a:solidFill>
            <a:schemeClr val="bg1"/>
          </a:solidFill>
          <a:ln w="6350">
            <a:solidFill>
              <a:schemeClr val="tx1"/>
            </a:solidFill>
          </a:ln>
        </p:spPr>
        <p:txBody>
          <a:bodyPr wrap="none" rtlCol="0">
            <a:spAutoFit/>
          </a:bodyPr>
          <a:lstStyle/>
          <a:p>
            <a:r>
              <a:rPr lang="en-US" sz="800" dirty="0" smtClean="0"/>
              <a:t>Blacklisted Organizations</a:t>
            </a:r>
            <a:endParaRPr lang="en-US" sz="800" dirty="0"/>
          </a:p>
        </p:txBody>
      </p:sp>
      <p:sp>
        <p:nvSpPr>
          <p:cNvPr id="8" name="TextBox 7"/>
          <p:cNvSpPr txBox="1"/>
          <p:nvPr/>
        </p:nvSpPr>
        <p:spPr>
          <a:xfrm>
            <a:off x="1923476" y="3207453"/>
            <a:ext cx="2058577"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Role Based Denial</a:t>
            </a:r>
            <a:endParaRPr lang="en-US" sz="800" dirty="0"/>
          </a:p>
        </p:txBody>
      </p:sp>
      <p:cxnSp>
        <p:nvCxnSpPr>
          <p:cNvPr id="9" name="Straight Connector 8"/>
          <p:cNvCxnSpPr>
            <a:stCxn id="4" idx="3"/>
            <a:endCxn id="5" idx="1"/>
          </p:cNvCxnSpPr>
          <p:nvPr/>
        </p:nvCxnSpPr>
        <p:spPr>
          <a:xfrm flipV="1">
            <a:off x="1004909" y="1805752"/>
            <a:ext cx="918567" cy="1571263"/>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3"/>
            <a:endCxn id="7" idx="1"/>
          </p:cNvCxnSpPr>
          <p:nvPr/>
        </p:nvCxnSpPr>
        <p:spPr>
          <a:xfrm flipV="1">
            <a:off x="1004909" y="2308893"/>
            <a:ext cx="918567" cy="10681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4" idx="3"/>
            <a:endCxn id="17" idx="1"/>
          </p:cNvCxnSpPr>
          <p:nvPr/>
        </p:nvCxnSpPr>
        <p:spPr>
          <a:xfrm flipV="1">
            <a:off x="1004909" y="2812034"/>
            <a:ext cx="918567" cy="5649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923476" y="3710594"/>
            <a:ext cx="2305439"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Unique ID Based Denial</a:t>
            </a:r>
            <a:endParaRPr lang="en-US" sz="800" dirty="0"/>
          </a:p>
        </p:txBody>
      </p:sp>
      <p:sp>
        <p:nvSpPr>
          <p:cNvPr id="17" name="TextBox 16"/>
          <p:cNvSpPr txBox="1"/>
          <p:nvPr/>
        </p:nvSpPr>
        <p:spPr>
          <a:xfrm>
            <a:off x="1923476" y="2704312"/>
            <a:ext cx="1526380" cy="215444"/>
          </a:xfrm>
          <a:prstGeom prst="rect">
            <a:avLst/>
          </a:prstGeom>
          <a:solidFill>
            <a:schemeClr val="bg1"/>
          </a:solidFill>
          <a:ln w="6350">
            <a:solidFill>
              <a:schemeClr val="tx1"/>
            </a:solidFill>
          </a:ln>
        </p:spPr>
        <p:txBody>
          <a:bodyPr wrap="none" rtlCol="0">
            <a:spAutoFit/>
          </a:bodyPr>
          <a:lstStyle/>
          <a:p>
            <a:r>
              <a:rPr lang="en-US" sz="800" dirty="0" smtClean="0"/>
              <a:t>Confidentiality/Sensitive Data</a:t>
            </a:r>
            <a:endParaRPr lang="en-US" sz="800" dirty="0"/>
          </a:p>
        </p:txBody>
      </p:sp>
      <p:sp>
        <p:nvSpPr>
          <p:cNvPr id="19" name="TextBox 18"/>
          <p:cNvSpPr txBox="1"/>
          <p:nvPr/>
        </p:nvSpPr>
        <p:spPr>
          <a:xfrm>
            <a:off x="1923476" y="4213735"/>
            <a:ext cx="1635384"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Role</a:t>
            </a:r>
            <a:endParaRPr lang="en-US" sz="800" dirty="0"/>
          </a:p>
        </p:txBody>
      </p:sp>
      <p:sp>
        <p:nvSpPr>
          <p:cNvPr id="20" name="TextBox 19"/>
          <p:cNvSpPr txBox="1"/>
          <p:nvPr/>
        </p:nvSpPr>
        <p:spPr>
          <a:xfrm>
            <a:off x="1923476" y="4716876"/>
            <a:ext cx="2175596"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Unique Identifier</a:t>
            </a:r>
            <a:endParaRPr lang="en-US" sz="800" dirty="0"/>
          </a:p>
        </p:txBody>
      </p:sp>
      <p:sp>
        <p:nvSpPr>
          <p:cNvPr id="21" name="TextBox 20"/>
          <p:cNvSpPr txBox="1"/>
          <p:nvPr/>
        </p:nvSpPr>
        <p:spPr>
          <a:xfrm>
            <a:off x="1923476" y="5220017"/>
            <a:ext cx="647934" cy="215444"/>
          </a:xfrm>
          <a:prstGeom prst="rect">
            <a:avLst/>
          </a:prstGeom>
          <a:solidFill>
            <a:schemeClr val="bg1"/>
          </a:solidFill>
          <a:ln w="6350">
            <a:solidFill>
              <a:schemeClr val="tx1"/>
            </a:solidFill>
          </a:ln>
        </p:spPr>
        <p:txBody>
          <a:bodyPr wrap="none" rtlCol="0">
            <a:spAutoFit/>
          </a:bodyPr>
          <a:lstStyle/>
          <a:p>
            <a:r>
              <a:rPr lang="en-US" sz="800" dirty="0" smtClean="0"/>
              <a:t>Genomics</a:t>
            </a:r>
            <a:endParaRPr lang="en-US" sz="800" dirty="0"/>
          </a:p>
        </p:txBody>
      </p:sp>
      <p:cxnSp>
        <p:nvCxnSpPr>
          <p:cNvPr id="24" name="Straight Connector 23"/>
          <p:cNvCxnSpPr>
            <a:stCxn id="4" idx="3"/>
            <a:endCxn id="8" idx="1"/>
          </p:cNvCxnSpPr>
          <p:nvPr/>
        </p:nvCxnSpPr>
        <p:spPr>
          <a:xfrm flipV="1">
            <a:off x="1004909" y="3315175"/>
            <a:ext cx="918567" cy="61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4" idx="3"/>
            <a:endCxn id="14" idx="1"/>
          </p:cNvCxnSpPr>
          <p:nvPr/>
        </p:nvCxnSpPr>
        <p:spPr>
          <a:xfrm>
            <a:off x="1004909" y="3377015"/>
            <a:ext cx="918567" cy="44130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4" idx="3"/>
            <a:endCxn id="19" idx="1"/>
          </p:cNvCxnSpPr>
          <p:nvPr/>
        </p:nvCxnSpPr>
        <p:spPr>
          <a:xfrm>
            <a:off x="1004909" y="3377015"/>
            <a:ext cx="918567" cy="94444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4" idx="3"/>
            <a:endCxn id="20" idx="1"/>
          </p:cNvCxnSpPr>
          <p:nvPr/>
        </p:nvCxnSpPr>
        <p:spPr>
          <a:xfrm>
            <a:off x="1004909" y="3377015"/>
            <a:ext cx="918567" cy="144758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4" idx="3"/>
            <a:endCxn id="21" idx="1"/>
          </p:cNvCxnSpPr>
          <p:nvPr/>
        </p:nvCxnSpPr>
        <p:spPr>
          <a:xfrm>
            <a:off x="1004909" y="3377015"/>
            <a:ext cx="918567" cy="19507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1755648" y="4091940"/>
            <a:ext cx="2511552" cy="1468113"/>
          </a:xfrm>
          <a:prstGeom prst="roundRect">
            <a:avLst/>
          </a:prstGeom>
          <a:solidFill>
            <a:schemeClr val="bg1">
              <a:lumMod val="85000"/>
              <a:alpha val="11000"/>
            </a:schemeClr>
          </a:solidFill>
          <a:ln w="6350">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flipV="1">
            <a:off x="1083990" y="5050740"/>
            <a:ext cx="1110570" cy="169278"/>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0" y="5050740"/>
            <a:ext cx="1532591" cy="553998"/>
          </a:xfrm>
          <a:prstGeom prst="rect">
            <a:avLst/>
          </a:prstGeom>
          <a:noFill/>
        </p:spPr>
        <p:txBody>
          <a:bodyPr wrap="square" rtlCol="0">
            <a:spAutoFit/>
          </a:bodyPr>
          <a:lstStyle/>
          <a:p>
            <a:r>
              <a:rPr lang="en-US" sz="1000" b="1" dirty="0" smtClean="0">
                <a:solidFill>
                  <a:schemeClr val="tx2">
                    <a:lumMod val="60000"/>
                    <a:lumOff val="40000"/>
                  </a:schemeClr>
                </a:solidFill>
              </a:rPr>
              <a:t>Demonstrated Advanced Concepts of Obligations</a:t>
            </a:r>
            <a:endParaRPr lang="en-US" sz="1000" b="1" dirty="0">
              <a:solidFill>
                <a:schemeClr val="tx2">
                  <a:lumMod val="60000"/>
                  <a:lumOff val="40000"/>
                </a:schemeClr>
              </a:solidFill>
            </a:endParaRPr>
          </a:p>
        </p:txBody>
      </p:sp>
      <p:sp>
        <p:nvSpPr>
          <p:cNvPr id="37" name="Rectangle 36"/>
          <p:cNvSpPr/>
          <p:nvPr/>
        </p:nvSpPr>
        <p:spPr>
          <a:xfrm>
            <a:off x="4513707" y="1345690"/>
            <a:ext cx="4572000" cy="4154984"/>
          </a:xfrm>
          <a:prstGeom prst="rect">
            <a:avLst/>
          </a:prstGeom>
          <a:ln>
            <a:solidFill>
              <a:srgbClr val="0070C0"/>
            </a:solidFill>
          </a:ln>
        </p:spPr>
        <p:txBody>
          <a:bodyPr>
            <a:spAutoFit/>
          </a:bodyPr>
          <a:lstStyle/>
          <a:p>
            <a:r>
              <a:rPr lang="en-US" sz="800" dirty="0" smtClean="0">
                <a:latin typeface="Arial" pitchFamily="34" charset="0"/>
                <a:cs typeface="Arial" pitchFamily="34" charset="0"/>
              </a:rPr>
              <a:t>&lt;Policy PolicyId="</a:t>
            </a:r>
            <a:r>
              <a:rPr lang="en-US" sz="800" b="1" dirty="0" err="1" smtClean="0"/>
              <a:t>urn:gov:hhs:fha:nhinc:patient-opt-in-policy</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RuleCombiningAlgId</a:t>
            </a:r>
            <a:r>
              <a:rPr lang="en-US" sz="800" dirty="0" smtClean="0">
                <a:latin typeface="Arial" pitchFamily="34" charset="0"/>
                <a:cs typeface="Arial" pitchFamily="34" charset="0"/>
              </a:rPr>
              <a:t>="</a:t>
            </a:r>
            <a:r>
              <a:rPr lang="en-US" sz="800" b="1" dirty="0" smtClean="0">
                <a:latin typeface="Arial" pitchFamily="34" charset="0"/>
                <a:cs typeface="Arial" pitchFamily="34" charset="0"/>
              </a:rPr>
              <a:t>urn:oasis:names:tc:xacml:1.0:rule-combining-algorithm:deny-overrides</a:t>
            </a:r>
            <a:r>
              <a:rPr lang="en-US" sz="800" dirty="0" smtClean="0">
                <a:latin typeface="Arial" pitchFamily="34" charset="0"/>
                <a:cs typeface="Arial" pitchFamily="34" charset="0"/>
              </a:rPr>
              <a:t>"&gt;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&lt;Description&gt;</a:t>
            </a:r>
            <a:r>
              <a:rPr lang="en-US" sz="800" b="1" dirty="0" smtClean="0">
                <a:latin typeface="Arial" pitchFamily="34" charset="0"/>
                <a:cs typeface="Arial" pitchFamily="34" charset="0"/>
              </a:rPr>
              <a:t>Denies the request if patient has opted-out of healthcare information exchange. This policy is acting as the "Catch-All".</a:t>
            </a:r>
            <a:r>
              <a:rPr lang="en-US" sz="800" dirty="0" smtClean="0">
                <a:latin typeface="Arial" pitchFamily="34" charset="0"/>
                <a:cs typeface="Arial" pitchFamily="34" charset="0"/>
              </a:rPr>
              <a:t>&lt;/Description&gt; </a:t>
            </a:r>
          </a:p>
          <a:p>
            <a:r>
              <a:rPr lang="en-US" sz="800" b="1" dirty="0" smtClean="0">
                <a:latin typeface="Arial" pitchFamily="34" charset="0"/>
                <a:cs typeface="Arial" pitchFamily="34" charset="0"/>
                <a:hlinkClick r:id="" action="ppaction://hlinkfile"/>
              </a:rPr>
              <a:t>-</a:t>
            </a:r>
            <a:r>
              <a:rPr lang="en-US" sz="800" dirty="0" smtClean="0">
                <a:latin typeface="Arial" pitchFamily="34" charset="0"/>
                <a:cs typeface="Arial" pitchFamily="34" charset="0"/>
              </a:rPr>
              <a:t> &lt;Target&gt;</a:t>
            </a:r>
          </a:p>
          <a:p>
            <a:r>
              <a:rPr lang="en-US" sz="800" b="1" dirty="0" smtClean="0">
                <a:latin typeface="Arial" pitchFamily="34" charset="0"/>
                <a:cs typeface="Arial" pitchFamily="34" charset="0"/>
                <a:hlinkClick r:id="" action="ppaction://hlinkfile"/>
              </a:rPr>
              <a:t>-</a:t>
            </a:r>
            <a:r>
              <a:rPr lang="en-US" sz="800" dirty="0" smtClean="0">
                <a:latin typeface="Arial" pitchFamily="34" charset="0"/>
                <a:cs typeface="Arial" pitchFamily="34" charset="0"/>
              </a:rPr>
              <a:t> &lt;Resources&gt;</a:t>
            </a:r>
          </a:p>
          <a:p>
            <a:r>
              <a:rPr lang="en-US" sz="800" b="1" dirty="0" smtClean="0">
                <a:latin typeface="Arial" pitchFamily="34" charset="0"/>
                <a:cs typeface="Arial" pitchFamily="34" charset="0"/>
                <a:hlinkClick r:id="" action="ppaction://hlinkfile"/>
              </a:rPr>
              <a:t>-</a:t>
            </a:r>
            <a:r>
              <a:rPr lang="en-US" sz="800" dirty="0" smtClean="0">
                <a:latin typeface="Arial" pitchFamily="34" charset="0"/>
                <a:cs typeface="Arial" pitchFamily="34" charset="0"/>
              </a:rPr>
              <a:t> &lt;Resource&gt;</a:t>
            </a:r>
          </a:p>
          <a:p>
            <a:r>
              <a:rPr lang="en-US" sz="800" b="1" dirty="0" smtClean="0">
                <a:latin typeface="Arial" pitchFamily="34" charset="0"/>
                <a:cs typeface="Arial" pitchFamily="34" charset="0"/>
                <a:hlinkClick r:id="" action="ppaction://hlinkfile"/>
              </a:rPr>
              <a:t>-</a:t>
            </a:r>
            <a:r>
              <a:rPr lang="en-US" sz="800" dirty="0" smtClean="0">
                <a:latin typeface="Arial" pitchFamily="34" charset="0"/>
                <a:cs typeface="Arial" pitchFamily="34" charset="0"/>
              </a:rPr>
              <a:t> &lt;</a:t>
            </a:r>
            <a:r>
              <a:rPr lang="en-US" sz="800" dirty="0" err="1" smtClean="0">
                <a:latin typeface="Arial" pitchFamily="34" charset="0"/>
                <a:cs typeface="Arial" pitchFamily="34" charset="0"/>
              </a:rPr>
              <a:t>ResourceMatch</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MatchId</a:t>
            </a:r>
            <a:r>
              <a:rPr lang="en-US" sz="800" dirty="0" smtClean="0">
                <a:latin typeface="Arial" pitchFamily="34" charset="0"/>
                <a:cs typeface="Arial" pitchFamily="34" charset="0"/>
              </a:rPr>
              <a:t>="</a:t>
            </a:r>
            <a:r>
              <a:rPr lang="en-US" sz="800" b="1" dirty="0" smtClean="0">
                <a:latin typeface="Arial" pitchFamily="34" charset="0"/>
                <a:cs typeface="Arial" pitchFamily="34" charset="0"/>
              </a:rPr>
              <a:t>urn:oasis:names:tc:xacml:1.0:function:string-equal</a:t>
            </a:r>
            <a:r>
              <a:rPr lang="en-US" sz="800" dirty="0" smtClean="0">
                <a:latin typeface="Arial" pitchFamily="34" charset="0"/>
                <a:cs typeface="Arial" pitchFamily="34" charset="0"/>
              </a:rPr>
              <a:t>"&gt;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a:t>
            </a:r>
            <a:r>
              <a:rPr lang="en-US" sz="800" dirty="0" err="1" smtClean="0">
                <a:latin typeface="Arial" pitchFamily="34" charset="0"/>
                <a:cs typeface="Arial" pitchFamily="34" charset="0"/>
              </a:rPr>
              <a:t>AttributeValue</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DataType</a:t>
            </a:r>
            <a:r>
              <a:rPr lang="en-US" sz="800" dirty="0" smtClean="0">
                <a:latin typeface="Arial" pitchFamily="34" charset="0"/>
                <a:cs typeface="Arial" pitchFamily="34" charset="0"/>
              </a:rPr>
              <a:t>="</a:t>
            </a:r>
            <a:r>
              <a:rPr lang="en-US" sz="800" b="1" dirty="0" smtClean="0">
                <a:latin typeface="Arial" pitchFamily="34" charset="0"/>
                <a:cs typeface="Arial" pitchFamily="34" charset="0"/>
              </a:rPr>
              <a:t>http://www.w3.org/2001/XMLSchema#string</a:t>
            </a:r>
            <a:r>
              <a:rPr lang="en-US" sz="800" dirty="0" smtClean="0">
                <a:latin typeface="Arial" pitchFamily="34" charset="0"/>
                <a:cs typeface="Arial" pitchFamily="34" charset="0"/>
              </a:rPr>
              <a:t>"&gt;</a:t>
            </a:r>
            <a:r>
              <a:rPr lang="en-US" sz="800" b="1" dirty="0" smtClean="0">
                <a:latin typeface="Arial" pitchFamily="34" charset="0"/>
                <a:cs typeface="Arial" pitchFamily="34" charset="0"/>
              </a:rPr>
              <a:t>urn:oasis:names:tc:xspa:1.0:resource:hl7:type:medical-record</a:t>
            </a:r>
            <a:r>
              <a:rPr lang="en-US" sz="800" dirty="0" smtClean="0">
                <a:latin typeface="Arial" pitchFamily="34" charset="0"/>
                <a:cs typeface="Arial" pitchFamily="34" charset="0"/>
              </a:rPr>
              <a:t>&lt;/AttributeValue&gt; </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a:t>
            </a:r>
            <a:r>
              <a:rPr lang="en-US" sz="800" dirty="0" err="1" smtClean="0">
                <a:latin typeface="Arial" pitchFamily="34" charset="0"/>
                <a:cs typeface="Arial" pitchFamily="34" charset="0"/>
              </a:rPr>
              <a:t>ResourceAttributeDesignator</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AttributeId</a:t>
            </a:r>
            <a:r>
              <a:rPr lang="en-US" sz="800" dirty="0" smtClean="0">
                <a:latin typeface="Arial" pitchFamily="34" charset="0"/>
                <a:cs typeface="Arial" pitchFamily="34" charset="0"/>
              </a:rPr>
              <a:t>="</a:t>
            </a:r>
            <a:r>
              <a:rPr lang="en-US" sz="800" b="1" dirty="0" smtClean="0">
                <a:latin typeface="Arial" pitchFamily="34" charset="0"/>
                <a:cs typeface="Arial" pitchFamily="34" charset="0"/>
              </a:rPr>
              <a:t>urn:oasis:names:tc:xspa:1.0:resource:hl7:type</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DataType</a:t>
            </a:r>
            <a:r>
              <a:rPr lang="en-US" sz="800" dirty="0" smtClean="0">
                <a:latin typeface="Arial" pitchFamily="34" charset="0"/>
                <a:cs typeface="Arial" pitchFamily="34" charset="0"/>
              </a:rPr>
              <a:t>="</a:t>
            </a:r>
            <a:r>
              <a:rPr lang="en-US" sz="800" b="1" dirty="0" smtClean="0">
                <a:latin typeface="Arial" pitchFamily="34" charset="0"/>
                <a:cs typeface="Arial" pitchFamily="34" charset="0"/>
              </a:rPr>
              <a:t>http://www.w3.org/2001/XMLSchema#string</a:t>
            </a:r>
            <a:r>
              <a:rPr lang="en-US" sz="800" dirty="0" smtClean="0">
                <a:latin typeface="Arial" pitchFamily="34" charset="0"/>
                <a:cs typeface="Arial" pitchFamily="34" charset="0"/>
              </a:rPr>
              <a:t>" /&gt; </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a:t>
            </a:r>
            <a:r>
              <a:rPr lang="en-US" sz="800" dirty="0" err="1" smtClean="0">
                <a:latin typeface="Arial" pitchFamily="34" charset="0"/>
                <a:cs typeface="Arial" pitchFamily="34" charset="0"/>
              </a:rPr>
              <a:t>ResourceMatch</a:t>
            </a:r>
            <a:r>
              <a:rPr lang="en-US" sz="800" dirty="0" smtClean="0">
                <a:latin typeface="Arial" pitchFamily="34" charset="0"/>
                <a:cs typeface="Arial" pitchFamily="34" charset="0"/>
              </a:rPr>
              <a:t>&gt;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&lt;/Resource&gt;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&lt;/Resources&gt;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&lt;/Target&gt;</a:t>
            </a:r>
          </a:p>
          <a:p>
            <a:r>
              <a:rPr lang="en-US" sz="800" b="1" dirty="0" smtClean="0">
                <a:latin typeface="Arial" pitchFamily="34" charset="0"/>
                <a:cs typeface="Arial" pitchFamily="34" charset="0"/>
                <a:hlinkClick r:id="" action="ppaction://hlinkfile"/>
              </a:rPr>
              <a:t>-</a:t>
            </a:r>
            <a:r>
              <a:rPr lang="en-US" sz="800" dirty="0" smtClean="0">
                <a:latin typeface="Arial" pitchFamily="34" charset="0"/>
                <a:cs typeface="Arial" pitchFamily="34" charset="0"/>
              </a:rPr>
              <a:t> &lt;Rule Effect="</a:t>
            </a:r>
            <a:r>
              <a:rPr lang="en-US" sz="800" b="1" dirty="0" smtClean="0">
                <a:latin typeface="Arial" pitchFamily="34" charset="0"/>
                <a:cs typeface="Arial" pitchFamily="34" charset="0"/>
              </a:rPr>
              <a:t>Deny</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RuleId</a:t>
            </a:r>
            <a:r>
              <a:rPr lang="en-US" sz="800" dirty="0" smtClean="0">
                <a:latin typeface="Arial" pitchFamily="34" charset="0"/>
                <a:cs typeface="Arial" pitchFamily="34" charset="0"/>
              </a:rPr>
              <a:t>="</a:t>
            </a:r>
            <a:r>
              <a:rPr lang="en-US" sz="800" b="1" dirty="0" err="1" smtClean="0"/>
              <a:t>urn:gov:hhs:fha:nhinc:patient</a:t>
            </a:r>
            <a:r>
              <a:rPr lang="en-US" sz="800" b="1" dirty="0" smtClean="0"/>
              <a:t>-opt-</a:t>
            </a:r>
            <a:r>
              <a:rPr lang="en-US" sz="800" b="1" dirty="0" err="1" smtClean="0"/>
              <a:t>in</a:t>
            </a:r>
            <a:r>
              <a:rPr lang="en-US" sz="800" b="1" dirty="0" err="1" smtClean="0">
                <a:latin typeface="Arial" pitchFamily="34" charset="0"/>
                <a:cs typeface="Arial" pitchFamily="34" charset="0"/>
              </a:rPr>
              <a:t>:deny</a:t>
            </a:r>
            <a:r>
              <a:rPr lang="en-US" sz="800" dirty="0" smtClean="0">
                <a:latin typeface="Arial" pitchFamily="34" charset="0"/>
                <a:cs typeface="Arial" pitchFamily="34" charset="0"/>
              </a:rPr>
              <a:t>"&gt;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&lt;Description&gt;</a:t>
            </a:r>
            <a:r>
              <a:rPr lang="en-US" sz="800" b="1" dirty="0" smtClean="0">
                <a:latin typeface="Arial" pitchFamily="34" charset="0"/>
                <a:cs typeface="Arial" pitchFamily="34" charset="0"/>
              </a:rPr>
              <a:t>Evaluates opt-in flag.</a:t>
            </a:r>
            <a:r>
              <a:rPr lang="en-US" sz="800" dirty="0" smtClean="0">
                <a:latin typeface="Arial" pitchFamily="34" charset="0"/>
                <a:cs typeface="Arial" pitchFamily="34" charset="0"/>
              </a:rPr>
              <a:t>&lt;/Description&gt; </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&lt;Target /&gt; </a:t>
            </a:r>
          </a:p>
          <a:p>
            <a:r>
              <a:rPr lang="en-US" sz="800" b="1" dirty="0" smtClean="0">
                <a:latin typeface="Arial" pitchFamily="34" charset="0"/>
                <a:cs typeface="Arial" pitchFamily="34" charset="0"/>
                <a:hlinkClick r:id="" action="ppaction://hlinkfile"/>
              </a:rPr>
              <a:t>-</a:t>
            </a:r>
            <a:r>
              <a:rPr lang="en-US" sz="800" dirty="0" smtClean="0">
                <a:latin typeface="Arial" pitchFamily="34" charset="0"/>
                <a:cs typeface="Arial" pitchFamily="34" charset="0"/>
              </a:rPr>
              <a:t> &lt;Condition&gt;</a:t>
            </a:r>
          </a:p>
          <a:p>
            <a:r>
              <a:rPr lang="en-US" sz="800" b="1" dirty="0" smtClean="0">
                <a:latin typeface="Arial" pitchFamily="34" charset="0"/>
                <a:cs typeface="Arial" pitchFamily="34" charset="0"/>
                <a:hlinkClick r:id="" action="ppaction://hlinkfile"/>
              </a:rPr>
              <a:t>-</a:t>
            </a:r>
            <a:r>
              <a:rPr lang="en-US" sz="800" dirty="0" smtClean="0">
                <a:latin typeface="Arial" pitchFamily="34" charset="0"/>
                <a:cs typeface="Arial" pitchFamily="34" charset="0"/>
              </a:rPr>
              <a:t> &lt;Apply </a:t>
            </a:r>
            <a:r>
              <a:rPr lang="en-US" sz="800" dirty="0" err="1" smtClean="0">
                <a:latin typeface="Arial" pitchFamily="34" charset="0"/>
                <a:cs typeface="Arial" pitchFamily="34" charset="0"/>
              </a:rPr>
              <a:t>FunctionId</a:t>
            </a:r>
            <a:r>
              <a:rPr lang="en-US" sz="800" dirty="0" smtClean="0">
                <a:latin typeface="Arial" pitchFamily="34" charset="0"/>
                <a:cs typeface="Arial" pitchFamily="34" charset="0"/>
              </a:rPr>
              <a:t>="</a:t>
            </a:r>
            <a:r>
              <a:rPr lang="en-US" sz="800" b="1" dirty="0" smtClean="0">
                <a:latin typeface="Arial" pitchFamily="34" charset="0"/>
                <a:cs typeface="Arial" pitchFamily="34" charset="0"/>
              </a:rPr>
              <a:t>urn:oasis:names:tc:xacml:1.0:function:and</a:t>
            </a:r>
            <a:r>
              <a:rPr lang="en-US" sz="800" dirty="0" smtClean="0">
                <a:latin typeface="Arial" pitchFamily="34" charset="0"/>
                <a:cs typeface="Arial" pitchFamily="34" charset="0"/>
              </a:rPr>
              <a:t>"&gt;</a:t>
            </a:r>
          </a:p>
          <a:p>
            <a:r>
              <a:rPr lang="en-US" sz="800" b="1" dirty="0" smtClean="0">
                <a:latin typeface="Arial" pitchFamily="34" charset="0"/>
                <a:cs typeface="Arial" pitchFamily="34" charset="0"/>
                <a:hlinkClick r:id="" action="ppaction://hlinkfile"/>
              </a:rPr>
              <a:t>-</a:t>
            </a:r>
            <a:r>
              <a:rPr lang="en-US" sz="800" dirty="0" smtClean="0">
                <a:latin typeface="Arial" pitchFamily="34" charset="0"/>
                <a:cs typeface="Arial" pitchFamily="34" charset="0"/>
              </a:rPr>
              <a:t> &lt;Apply </a:t>
            </a:r>
            <a:r>
              <a:rPr lang="en-US" sz="800" dirty="0" err="1" smtClean="0">
                <a:latin typeface="Arial" pitchFamily="34" charset="0"/>
                <a:cs typeface="Arial" pitchFamily="34" charset="0"/>
              </a:rPr>
              <a:t>FunctionId</a:t>
            </a:r>
            <a:r>
              <a:rPr lang="en-US" sz="800" dirty="0" smtClean="0">
                <a:latin typeface="Arial" pitchFamily="34" charset="0"/>
                <a:cs typeface="Arial" pitchFamily="34" charset="0"/>
              </a:rPr>
              <a:t>="</a:t>
            </a:r>
            <a:r>
              <a:rPr lang="en-US" sz="800" b="1" dirty="0" smtClean="0">
                <a:latin typeface="Arial" pitchFamily="34" charset="0"/>
                <a:cs typeface="Arial" pitchFamily="34" charset="0"/>
              </a:rPr>
              <a:t>urn:oasis:names:tc:xacml:1.0:function:string-is-in</a:t>
            </a:r>
            <a:r>
              <a:rPr lang="en-US" sz="800" dirty="0" smtClean="0">
                <a:latin typeface="Arial" pitchFamily="34" charset="0"/>
                <a:cs typeface="Arial" pitchFamily="34" charset="0"/>
              </a:rPr>
              <a:t>"&gt;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a:t>
            </a:r>
            <a:r>
              <a:rPr lang="en-US" sz="800" dirty="0" err="1" smtClean="0">
                <a:latin typeface="Arial" pitchFamily="34" charset="0"/>
                <a:cs typeface="Arial" pitchFamily="34" charset="0"/>
              </a:rPr>
              <a:t>AttributeValue</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DataType</a:t>
            </a:r>
            <a:r>
              <a:rPr lang="en-US" sz="800" dirty="0" smtClean="0">
                <a:latin typeface="Arial" pitchFamily="34" charset="0"/>
                <a:cs typeface="Arial" pitchFamily="34" charset="0"/>
              </a:rPr>
              <a:t>="</a:t>
            </a:r>
            <a:r>
              <a:rPr lang="en-US" sz="800" b="1" dirty="0" smtClean="0">
                <a:latin typeface="Arial" pitchFamily="34" charset="0"/>
                <a:cs typeface="Arial" pitchFamily="34" charset="0"/>
              </a:rPr>
              <a:t>http://www.w3.org/2001/XMLSchema#string</a:t>
            </a:r>
            <a:r>
              <a:rPr lang="en-US" sz="800" dirty="0" smtClean="0">
                <a:latin typeface="Arial" pitchFamily="34" charset="0"/>
                <a:cs typeface="Arial" pitchFamily="34" charset="0"/>
              </a:rPr>
              <a:t>"&gt;</a:t>
            </a:r>
            <a:r>
              <a:rPr lang="en-US" sz="800" b="1" dirty="0" smtClean="0">
                <a:latin typeface="Arial" pitchFamily="34" charset="0"/>
                <a:cs typeface="Arial" pitchFamily="34" charset="0"/>
              </a:rPr>
              <a:t>false</a:t>
            </a:r>
            <a:r>
              <a:rPr lang="en-US" sz="800" dirty="0" smtClean="0">
                <a:latin typeface="Arial" pitchFamily="34" charset="0"/>
                <a:cs typeface="Arial" pitchFamily="34" charset="0"/>
              </a:rPr>
              <a:t>&lt;/AttributeValue&gt; </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a:t>
            </a:r>
            <a:r>
              <a:rPr lang="en-US" sz="800" dirty="0" err="1" smtClean="0">
                <a:latin typeface="Arial" pitchFamily="34" charset="0"/>
                <a:cs typeface="Arial" pitchFamily="34" charset="0"/>
              </a:rPr>
              <a:t>ResourceAttributeDesignator</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AttributeId</a:t>
            </a:r>
            <a:r>
              <a:rPr lang="en-US" sz="800" dirty="0" smtClean="0">
                <a:latin typeface="Arial" pitchFamily="34" charset="0"/>
                <a:cs typeface="Arial" pitchFamily="34" charset="0"/>
              </a:rPr>
              <a:t>="</a:t>
            </a:r>
            <a:r>
              <a:rPr lang="en-US" sz="800" b="1" dirty="0" err="1" smtClean="0"/>
              <a:t>urn:gov:hhs:fha:nhinc:patient</a:t>
            </a:r>
            <a:r>
              <a:rPr lang="en-US" sz="800" b="1" dirty="0" smtClean="0"/>
              <a:t>-opt-in</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DataType</a:t>
            </a:r>
            <a:r>
              <a:rPr lang="en-US" sz="800" dirty="0" smtClean="0">
                <a:latin typeface="Arial" pitchFamily="34" charset="0"/>
                <a:cs typeface="Arial" pitchFamily="34" charset="0"/>
              </a:rPr>
              <a:t>="</a:t>
            </a:r>
            <a:r>
              <a:rPr lang="en-US" sz="800" b="1" dirty="0" smtClean="0">
                <a:latin typeface="Arial" pitchFamily="34" charset="0"/>
                <a:cs typeface="Arial" pitchFamily="34" charset="0"/>
              </a:rPr>
              <a:t>http://www.w3.org/2001/XMLSchema#string</a:t>
            </a:r>
            <a:r>
              <a:rPr lang="en-US" sz="800" dirty="0" smtClean="0">
                <a:latin typeface="Arial" pitchFamily="34" charset="0"/>
                <a:cs typeface="Arial" pitchFamily="34" charset="0"/>
              </a:rPr>
              <a:t>" /&gt; </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&lt;/Apply&gt;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&lt;/Apply&gt;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&lt;/Condition&gt;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&lt;/Rule&gt;</a:t>
            </a:r>
          </a:p>
          <a:p>
            <a:r>
              <a:rPr lang="en-US" sz="800" b="1" dirty="0" smtClean="0">
                <a:latin typeface="Arial" pitchFamily="34" charset="0"/>
                <a:cs typeface="Arial" pitchFamily="34" charset="0"/>
              </a:rPr>
              <a:t> </a:t>
            </a:r>
            <a:r>
              <a:rPr lang="en-US" sz="800" dirty="0" smtClean="0">
                <a:latin typeface="Arial" pitchFamily="34" charset="0"/>
                <a:cs typeface="Arial" pitchFamily="34" charset="0"/>
              </a:rPr>
              <a:t> &lt;/Policy&gt;</a:t>
            </a:r>
            <a:endParaRPr lang="en-US" sz="800" dirty="0">
              <a:latin typeface="Arial" pitchFamily="34" charset="0"/>
              <a:cs typeface="Arial" pitchFamily="34" charset="0"/>
            </a:endParaRPr>
          </a:p>
        </p:txBody>
      </p:sp>
      <p:cxnSp>
        <p:nvCxnSpPr>
          <p:cNvPr id="39" name="Straight Connector 38"/>
          <p:cNvCxnSpPr>
            <a:stCxn id="5" idx="3"/>
          </p:cNvCxnSpPr>
          <p:nvPr/>
        </p:nvCxnSpPr>
        <p:spPr>
          <a:xfrm>
            <a:off x="2411110" y="1805752"/>
            <a:ext cx="2102597"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0" y="6032798"/>
            <a:ext cx="8936736" cy="369332"/>
          </a:xfrm>
          <a:prstGeom prst="rect">
            <a:avLst/>
          </a:prstGeom>
        </p:spPr>
        <p:txBody>
          <a:bodyPr wrap="square">
            <a:spAutoFit/>
          </a:bodyPr>
          <a:lstStyle/>
          <a:p>
            <a:r>
              <a:rPr lang="en-US" sz="1800" dirty="0" smtClean="0">
                <a:solidFill>
                  <a:srgbClr val="00B0F0"/>
                </a:solidFill>
              </a:rPr>
              <a:t>Denial if patient </a:t>
            </a:r>
            <a:r>
              <a:rPr lang="en-US" sz="1800" dirty="0" err="1" smtClean="0">
                <a:solidFill>
                  <a:srgbClr val="00B0F0"/>
                </a:solidFill>
              </a:rPr>
              <a:t>choses</a:t>
            </a:r>
            <a:r>
              <a:rPr lang="en-US" sz="1800" dirty="0" smtClean="0">
                <a:solidFill>
                  <a:srgbClr val="00B0F0"/>
                </a:solidFill>
              </a:rPr>
              <a:t> to opt-out of the healthcare information exchange.</a:t>
            </a:r>
            <a:endParaRPr lang="en-US" sz="1800" dirty="0">
              <a:solidFill>
                <a:srgbClr val="00B0F0"/>
              </a:solidFill>
            </a:endParaRPr>
          </a:p>
        </p:txBody>
      </p:sp>
      <p:sp>
        <p:nvSpPr>
          <p:cNvPr id="27"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Patient</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31"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40" name="TextBox 39"/>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3578624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501515" y="358456"/>
            <a:ext cx="4572000" cy="6124754"/>
          </a:xfrm>
          <a:prstGeom prst="rect">
            <a:avLst/>
          </a:prstGeom>
          <a:solidFill>
            <a:schemeClr val="bg1"/>
          </a:solidFill>
          <a:ln>
            <a:solidFill>
              <a:srgbClr val="0070C0"/>
            </a:solidFill>
          </a:ln>
        </p:spPr>
        <p:txBody>
          <a:bodyPr>
            <a:spAutoFit/>
          </a:bodyPr>
          <a:lstStyle/>
          <a:p>
            <a:r>
              <a:rPr lang="en-US" sz="800" dirty="0" smtClean="0"/>
              <a:t>&lt;Policy PolicyId="</a:t>
            </a:r>
            <a:r>
              <a:rPr lang="en-US" sz="800" b="1" dirty="0" smtClean="0"/>
              <a:t>urn:oasis:names:tc:xspa:1.0:patient:allowed:organizations</a:t>
            </a:r>
            <a:r>
              <a:rPr lang="en-US" sz="800" dirty="0" smtClean="0"/>
              <a:t>" </a:t>
            </a:r>
            <a:r>
              <a:rPr lang="en-US" sz="800" dirty="0" err="1" smtClean="0"/>
              <a:t>RuleCombiningAlgId</a:t>
            </a:r>
            <a:r>
              <a:rPr lang="en-US" sz="800" dirty="0" smtClean="0"/>
              <a:t>="</a:t>
            </a:r>
            <a:r>
              <a:rPr lang="en-US" sz="800" b="1" dirty="0" smtClean="0"/>
              <a:t>urn:oasis:names:tc:xacml:1.0:rule-combining-algorithm:deny-overrides</a:t>
            </a:r>
            <a:r>
              <a:rPr lang="en-US" sz="800" dirty="0" smtClean="0"/>
              <a:t>"&gt;</a:t>
            </a:r>
          </a:p>
          <a:p>
            <a:r>
              <a:rPr lang="en-US" sz="800" b="1" dirty="0" smtClean="0"/>
              <a:t> </a:t>
            </a:r>
            <a:r>
              <a:rPr lang="en-US" sz="800" dirty="0" smtClean="0"/>
              <a:t> &lt;Description&gt;</a:t>
            </a:r>
            <a:r>
              <a:rPr lang="en-US" sz="800" b="1" dirty="0" smtClean="0"/>
              <a:t>Denies the request from the subject if their locality is not permitted by the patient.</a:t>
            </a:r>
            <a:r>
              <a:rPr lang="en-US" sz="800" dirty="0" smtClean="0"/>
              <a:t>&lt;/Description&gt; </a:t>
            </a:r>
          </a:p>
          <a:p>
            <a:r>
              <a:rPr lang="en-US" sz="800" b="1" dirty="0" smtClean="0">
                <a:hlinkClick r:id="" action="ppaction://hlinkfile"/>
              </a:rPr>
              <a:t>-</a:t>
            </a:r>
            <a:r>
              <a:rPr lang="en-US" sz="800" dirty="0" smtClean="0"/>
              <a:t> &lt;Target&gt;</a:t>
            </a:r>
          </a:p>
          <a:p>
            <a:r>
              <a:rPr lang="en-US" sz="800" b="1" dirty="0" smtClean="0">
                <a:hlinkClick r:id="" action="ppaction://hlinkfile"/>
              </a:rPr>
              <a:t>-</a:t>
            </a:r>
            <a:r>
              <a:rPr lang="en-US" sz="800" dirty="0" smtClean="0"/>
              <a:t> &lt;Resources&gt;</a:t>
            </a:r>
          </a:p>
          <a:p>
            <a:r>
              <a:rPr lang="en-US" sz="800" b="1" dirty="0" smtClean="0">
                <a:hlinkClick r:id="" action="ppaction://hlinkfile"/>
              </a:rPr>
              <a:t>-</a:t>
            </a:r>
            <a:r>
              <a:rPr lang="en-US" sz="800" dirty="0" smtClean="0"/>
              <a:t> &lt;Resource&gt;</a:t>
            </a:r>
          </a:p>
          <a:p>
            <a:r>
              <a:rPr lang="en-US" sz="800" b="1" dirty="0" smtClean="0">
                <a:hlinkClick r:id="" action="ppaction://hlinkfile"/>
              </a:rPr>
              <a:t>-</a:t>
            </a:r>
            <a:r>
              <a:rPr lang="en-US" sz="800" dirty="0" smtClean="0"/>
              <a:t> &lt;</a:t>
            </a:r>
            <a:r>
              <a:rPr lang="en-US" sz="800" dirty="0" err="1" smtClean="0"/>
              <a:t>ResourceMatch</a:t>
            </a:r>
            <a:r>
              <a:rPr lang="en-US" sz="800" dirty="0" smtClean="0"/>
              <a:t> </a:t>
            </a:r>
            <a:r>
              <a:rPr lang="en-US" sz="800" dirty="0" err="1" smtClean="0"/>
              <a:t>MatchId</a:t>
            </a:r>
            <a:r>
              <a:rPr lang="en-US" sz="800" dirty="0" smtClean="0"/>
              <a:t>="</a:t>
            </a:r>
            <a:r>
              <a:rPr lang="en-US" sz="800" b="1" dirty="0" smtClean="0"/>
              <a:t>urn:oasis:names:tc:xacml:1.0:function:string-equal</a:t>
            </a:r>
            <a:r>
              <a:rPr lang="en-US" sz="800" dirty="0" smtClean="0"/>
              <a:t>"&gt;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"&gt;</a:t>
            </a:r>
            <a:r>
              <a:rPr lang="en-US" sz="800" b="1" dirty="0" smtClean="0"/>
              <a:t>urn:oasis:names:tc:xspa:1.0:resource:hl7:type:medical-record</a:t>
            </a:r>
            <a:r>
              <a:rPr lang="en-US" sz="800" dirty="0" smtClean="0"/>
              <a:t>&lt;/AttributeValue&gt;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urn:oasis:names:tc:xspa:1.0:resource:hl7:type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ResourceMatch</a:t>
            </a:r>
            <a:r>
              <a:rPr lang="en-US" sz="800" dirty="0" smtClean="0"/>
              <a:t>&gt;</a:t>
            </a:r>
          </a:p>
          <a:p>
            <a:r>
              <a:rPr lang="en-US" sz="800" b="1" dirty="0" smtClean="0"/>
              <a:t> </a:t>
            </a:r>
            <a:r>
              <a:rPr lang="en-US" sz="800" dirty="0" smtClean="0"/>
              <a:t> &lt;/Resource&gt;</a:t>
            </a:r>
          </a:p>
          <a:p>
            <a:r>
              <a:rPr lang="en-US" sz="800" b="1" dirty="0" smtClean="0"/>
              <a:t> </a:t>
            </a:r>
            <a:r>
              <a:rPr lang="en-US" sz="800" dirty="0" smtClean="0"/>
              <a:t> &lt;/Resources&gt;</a:t>
            </a:r>
          </a:p>
          <a:p>
            <a:r>
              <a:rPr lang="en-US" sz="800" b="1" dirty="0" smtClean="0"/>
              <a:t> </a:t>
            </a:r>
            <a:r>
              <a:rPr lang="en-US" sz="800" dirty="0" smtClean="0"/>
              <a:t> &lt;/Target&gt;</a:t>
            </a:r>
          </a:p>
          <a:p>
            <a:r>
              <a:rPr lang="en-US" sz="800" b="1" dirty="0" smtClean="0">
                <a:hlinkClick r:id="" action="ppaction://hlinkfile"/>
              </a:rPr>
              <a:t>-</a:t>
            </a:r>
            <a:r>
              <a:rPr lang="en-US" sz="800" dirty="0" smtClean="0"/>
              <a:t> &lt;Rule Effect="</a:t>
            </a:r>
            <a:r>
              <a:rPr lang="en-US" sz="800" b="1" dirty="0" smtClean="0"/>
              <a:t>Deny</a:t>
            </a:r>
            <a:r>
              <a:rPr lang="en-US" sz="800" dirty="0" smtClean="0"/>
              <a:t>" </a:t>
            </a:r>
            <a:r>
              <a:rPr lang="en-US" sz="800" dirty="0" err="1" smtClean="0"/>
              <a:t>RuleId</a:t>
            </a:r>
            <a:r>
              <a:rPr lang="en-US" sz="800" dirty="0" smtClean="0"/>
              <a:t>="</a:t>
            </a:r>
            <a:r>
              <a:rPr lang="en-US" sz="800" b="1" dirty="0" smtClean="0"/>
              <a:t>urn:oasis:names:tc:xspa:1.0:patient:allowed:organizations:deny</a:t>
            </a:r>
            <a:r>
              <a:rPr lang="en-US" sz="800" dirty="0" smtClean="0"/>
              <a:t>"&gt;</a:t>
            </a:r>
          </a:p>
          <a:p>
            <a:r>
              <a:rPr lang="en-US" sz="800" b="1" dirty="0" smtClean="0"/>
              <a:t> </a:t>
            </a:r>
            <a:r>
              <a:rPr lang="en-US" sz="800" dirty="0" smtClean="0"/>
              <a:t> &lt;Description&gt;</a:t>
            </a:r>
            <a:r>
              <a:rPr lang="en-US" sz="800" b="1" dirty="0" smtClean="0"/>
              <a:t>Evaluates the allowed-organizations (if available) against the subject's locality.</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&lt;Condition&gt;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urn:oasis:names:tc:xacml:1.0:function:and</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urn:oasis:names:tc:xacml:1.0:function:integer-equal</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urn:oasis:names:tc:xacml:1.0:function:string-bag-size</a:t>
            </a:r>
            <a:r>
              <a:rPr lang="en-US" sz="800" dirty="0" smtClean="0"/>
              <a:t>"&gt;</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urn:oasis:names:tc:xspa:1.0:resource:patient:allowed-organizations</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http://www.w3.org/2001/XMLSchema#integer</a:t>
            </a:r>
            <a:r>
              <a:rPr lang="en-US" sz="800" dirty="0" smtClean="0"/>
              <a:t>"&gt;</a:t>
            </a:r>
            <a:r>
              <a:rPr lang="en-US" sz="800" b="1" dirty="0" smtClean="0"/>
              <a:t>0</a:t>
            </a:r>
            <a:r>
              <a:rPr lang="en-US" sz="800" dirty="0" smtClean="0"/>
              <a:t>&lt;/AttributeValue&gt;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urn:oasis:names:tc:xacml:1.0:function:string-subset</a:t>
            </a:r>
            <a:r>
              <a:rPr lang="en-US" sz="800" dirty="0" smtClean="0"/>
              <a:t>"&gt;</a:t>
            </a:r>
          </a:p>
          <a:p>
            <a:r>
              <a:rPr lang="en-US" sz="800" b="1" dirty="0" smtClean="0"/>
              <a:t> </a:t>
            </a:r>
            <a:r>
              <a:rPr lang="en-US" sz="800" dirty="0" smtClean="0"/>
              <a:t> &lt;</a:t>
            </a:r>
            <a:r>
              <a:rPr lang="en-US" sz="800" dirty="0" err="1" smtClean="0"/>
              <a:t>SubjectAttributeDesignator</a:t>
            </a:r>
            <a:r>
              <a:rPr lang="en-US" sz="800" dirty="0" smtClean="0"/>
              <a:t> </a:t>
            </a:r>
            <a:r>
              <a:rPr lang="en-US" sz="800" dirty="0" err="1" smtClean="0"/>
              <a:t>AttributeId</a:t>
            </a:r>
            <a:r>
              <a:rPr lang="en-US" sz="800" dirty="0" smtClean="0"/>
              <a:t>="</a:t>
            </a:r>
            <a:r>
              <a:rPr lang="en-US" sz="800" b="1" dirty="0" smtClean="0"/>
              <a:t>urn:oasis:names:tc:xacml:2.0:subject:locality</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urn:oasis:names:tc:xspa:1.0:resource:patient:allowed-organizations</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&lt;/Condition&gt;</a:t>
            </a:r>
          </a:p>
          <a:p>
            <a:r>
              <a:rPr lang="en-US" sz="800" b="1" dirty="0" smtClean="0"/>
              <a:t> </a:t>
            </a:r>
            <a:r>
              <a:rPr lang="en-US" sz="800" dirty="0" smtClean="0"/>
              <a:t> &lt;/Rule&gt;</a:t>
            </a:r>
          </a:p>
          <a:p>
            <a:r>
              <a:rPr lang="en-US" sz="800" b="1" dirty="0" smtClean="0"/>
              <a:t> </a:t>
            </a:r>
            <a:r>
              <a:rPr lang="en-US" sz="800" dirty="0" smtClean="0"/>
              <a:t> &lt;/Policy&gt;</a:t>
            </a:r>
            <a:endParaRPr lang="en-US" sz="800" dirty="0"/>
          </a:p>
        </p:txBody>
      </p:sp>
      <p:sp>
        <p:nvSpPr>
          <p:cNvPr id="4" name="TextBox 3"/>
          <p:cNvSpPr txBox="1"/>
          <p:nvPr/>
        </p:nvSpPr>
        <p:spPr>
          <a:xfrm>
            <a:off x="195072" y="3269293"/>
            <a:ext cx="809837" cy="215444"/>
          </a:xfrm>
          <a:prstGeom prst="rect">
            <a:avLst/>
          </a:prstGeom>
          <a:solidFill>
            <a:schemeClr val="bg1"/>
          </a:solidFill>
          <a:ln w="6350">
            <a:solidFill>
              <a:srgbClr val="0070C0"/>
            </a:solidFill>
          </a:ln>
        </p:spPr>
        <p:txBody>
          <a:bodyPr wrap="none" rtlCol="0">
            <a:spAutoFit/>
          </a:bodyPr>
          <a:lstStyle/>
          <a:p>
            <a:r>
              <a:rPr lang="en-US" sz="800" dirty="0" smtClean="0"/>
              <a:t>Patient Policy</a:t>
            </a:r>
            <a:endParaRPr lang="en-US" sz="800" dirty="0"/>
          </a:p>
        </p:txBody>
      </p:sp>
      <p:sp>
        <p:nvSpPr>
          <p:cNvPr id="5" name="TextBox 4"/>
          <p:cNvSpPr txBox="1"/>
          <p:nvPr/>
        </p:nvSpPr>
        <p:spPr>
          <a:xfrm>
            <a:off x="1923476" y="1698030"/>
            <a:ext cx="487634" cy="215444"/>
          </a:xfrm>
          <a:prstGeom prst="rect">
            <a:avLst/>
          </a:prstGeom>
          <a:solidFill>
            <a:schemeClr val="bg1"/>
          </a:solidFill>
          <a:ln w="6350">
            <a:solidFill>
              <a:schemeClr val="tx1"/>
            </a:solidFill>
          </a:ln>
        </p:spPr>
        <p:txBody>
          <a:bodyPr wrap="none" rtlCol="0">
            <a:spAutoFit/>
          </a:bodyPr>
          <a:lstStyle/>
          <a:p>
            <a:r>
              <a:rPr lang="en-US" sz="800" dirty="0" smtClean="0"/>
              <a:t>Opt-IN</a:t>
            </a:r>
            <a:endParaRPr lang="en-US" sz="800" dirty="0"/>
          </a:p>
        </p:txBody>
      </p:sp>
      <p:sp>
        <p:nvSpPr>
          <p:cNvPr id="6" name="TextBox 5"/>
          <p:cNvSpPr txBox="1"/>
          <p:nvPr/>
        </p:nvSpPr>
        <p:spPr>
          <a:xfrm>
            <a:off x="1923476" y="2201171"/>
            <a:ext cx="1342034" cy="215444"/>
          </a:xfrm>
          <a:prstGeom prst="rect">
            <a:avLst/>
          </a:prstGeom>
          <a:noFill/>
          <a:ln w="6350">
            <a:solidFill>
              <a:srgbClr val="0070C0"/>
            </a:solidFill>
          </a:ln>
        </p:spPr>
        <p:txBody>
          <a:bodyPr wrap="none" rtlCol="0">
            <a:spAutoFit/>
          </a:bodyPr>
          <a:lstStyle/>
          <a:p>
            <a:r>
              <a:rPr lang="en-US" sz="800" dirty="0" smtClean="0"/>
              <a:t>Blacklisted Organizations</a:t>
            </a:r>
            <a:endParaRPr lang="en-US" sz="800" dirty="0"/>
          </a:p>
        </p:txBody>
      </p:sp>
      <p:sp>
        <p:nvSpPr>
          <p:cNvPr id="7" name="TextBox 6"/>
          <p:cNvSpPr txBox="1"/>
          <p:nvPr/>
        </p:nvSpPr>
        <p:spPr>
          <a:xfrm>
            <a:off x="1923476" y="3207453"/>
            <a:ext cx="2058577"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Role Based Denial</a:t>
            </a:r>
            <a:endParaRPr lang="en-US" sz="800" dirty="0"/>
          </a:p>
        </p:txBody>
      </p:sp>
      <p:cxnSp>
        <p:nvCxnSpPr>
          <p:cNvPr id="8" name="Straight Connector 7"/>
          <p:cNvCxnSpPr>
            <a:stCxn id="4" idx="3"/>
            <a:endCxn id="5" idx="1"/>
          </p:cNvCxnSpPr>
          <p:nvPr/>
        </p:nvCxnSpPr>
        <p:spPr>
          <a:xfrm flipV="1">
            <a:off x="1004909" y="1805752"/>
            <a:ext cx="918567" cy="15712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3"/>
            <a:endCxn id="6" idx="1"/>
          </p:cNvCxnSpPr>
          <p:nvPr/>
        </p:nvCxnSpPr>
        <p:spPr>
          <a:xfrm flipV="1">
            <a:off x="1004909" y="2308893"/>
            <a:ext cx="918567" cy="1068122"/>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3"/>
            <a:endCxn id="12" idx="1"/>
          </p:cNvCxnSpPr>
          <p:nvPr/>
        </p:nvCxnSpPr>
        <p:spPr>
          <a:xfrm flipV="1">
            <a:off x="1004909" y="2812034"/>
            <a:ext cx="918567" cy="5649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923476" y="3710594"/>
            <a:ext cx="2305439"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Unique ID Based Denial</a:t>
            </a:r>
            <a:endParaRPr lang="en-US" sz="800" dirty="0"/>
          </a:p>
        </p:txBody>
      </p:sp>
      <p:sp>
        <p:nvSpPr>
          <p:cNvPr id="12" name="TextBox 11"/>
          <p:cNvSpPr txBox="1"/>
          <p:nvPr/>
        </p:nvSpPr>
        <p:spPr>
          <a:xfrm>
            <a:off x="1923476" y="2704312"/>
            <a:ext cx="1526380" cy="215444"/>
          </a:xfrm>
          <a:prstGeom prst="rect">
            <a:avLst/>
          </a:prstGeom>
          <a:solidFill>
            <a:schemeClr val="bg1"/>
          </a:solidFill>
          <a:ln w="6350">
            <a:solidFill>
              <a:schemeClr val="tx1"/>
            </a:solidFill>
          </a:ln>
        </p:spPr>
        <p:txBody>
          <a:bodyPr wrap="none" rtlCol="0">
            <a:spAutoFit/>
          </a:bodyPr>
          <a:lstStyle/>
          <a:p>
            <a:r>
              <a:rPr lang="en-US" sz="800" dirty="0" smtClean="0"/>
              <a:t>Confidentiality/Sensitive Data</a:t>
            </a:r>
            <a:endParaRPr lang="en-US" sz="800" dirty="0"/>
          </a:p>
        </p:txBody>
      </p:sp>
      <p:sp>
        <p:nvSpPr>
          <p:cNvPr id="13" name="TextBox 12"/>
          <p:cNvSpPr txBox="1"/>
          <p:nvPr/>
        </p:nvSpPr>
        <p:spPr>
          <a:xfrm>
            <a:off x="1923476" y="4213735"/>
            <a:ext cx="1635384"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Role</a:t>
            </a:r>
            <a:endParaRPr lang="en-US" sz="800" dirty="0"/>
          </a:p>
        </p:txBody>
      </p:sp>
      <p:sp>
        <p:nvSpPr>
          <p:cNvPr id="14" name="TextBox 13"/>
          <p:cNvSpPr txBox="1"/>
          <p:nvPr/>
        </p:nvSpPr>
        <p:spPr>
          <a:xfrm>
            <a:off x="1923476" y="4716876"/>
            <a:ext cx="2175596"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Unique Identifier</a:t>
            </a:r>
            <a:endParaRPr lang="en-US" sz="800" dirty="0"/>
          </a:p>
        </p:txBody>
      </p:sp>
      <p:sp>
        <p:nvSpPr>
          <p:cNvPr id="15" name="TextBox 14"/>
          <p:cNvSpPr txBox="1"/>
          <p:nvPr/>
        </p:nvSpPr>
        <p:spPr>
          <a:xfrm>
            <a:off x="1923476" y="5220017"/>
            <a:ext cx="647934" cy="215444"/>
          </a:xfrm>
          <a:prstGeom prst="rect">
            <a:avLst/>
          </a:prstGeom>
          <a:solidFill>
            <a:schemeClr val="bg1"/>
          </a:solidFill>
          <a:ln w="6350">
            <a:solidFill>
              <a:schemeClr val="tx1"/>
            </a:solidFill>
          </a:ln>
        </p:spPr>
        <p:txBody>
          <a:bodyPr wrap="none" rtlCol="0">
            <a:spAutoFit/>
          </a:bodyPr>
          <a:lstStyle/>
          <a:p>
            <a:r>
              <a:rPr lang="en-US" sz="800" dirty="0" smtClean="0"/>
              <a:t>Genomics</a:t>
            </a:r>
            <a:endParaRPr lang="en-US" sz="800" dirty="0"/>
          </a:p>
        </p:txBody>
      </p:sp>
      <p:cxnSp>
        <p:nvCxnSpPr>
          <p:cNvPr id="16" name="Straight Connector 15"/>
          <p:cNvCxnSpPr>
            <a:stCxn id="4" idx="3"/>
            <a:endCxn id="7" idx="1"/>
          </p:cNvCxnSpPr>
          <p:nvPr/>
        </p:nvCxnSpPr>
        <p:spPr>
          <a:xfrm flipV="1">
            <a:off x="1004909" y="3315175"/>
            <a:ext cx="918567" cy="61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4" idx="3"/>
            <a:endCxn id="11" idx="1"/>
          </p:cNvCxnSpPr>
          <p:nvPr/>
        </p:nvCxnSpPr>
        <p:spPr>
          <a:xfrm>
            <a:off x="1004909" y="3377015"/>
            <a:ext cx="918567" cy="44130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4" idx="3"/>
            <a:endCxn id="13" idx="1"/>
          </p:cNvCxnSpPr>
          <p:nvPr/>
        </p:nvCxnSpPr>
        <p:spPr>
          <a:xfrm>
            <a:off x="1004909" y="3377015"/>
            <a:ext cx="918567" cy="94444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4" idx="3"/>
            <a:endCxn id="14" idx="1"/>
          </p:cNvCxnSpPr>
          <p:nvPr/>
        </p:nvCxnSpPr>
        <p:spPr>
          <a:xfrm>
            <a:off x="1004909" y="3377015"/>
            <a:ext cx="918567" cy="144758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4" idx="3"/>
            <a:endCxn id="15" idx="1"/>
          </p:cNvCxnSpPr>
          <p:nvPr/>
        </p:nvCxnSpPr>
        <p:spPr>
          <a:xfrm>
            <a:off x="1004909" y="3377015"/>
            <a:ext cx="918567" cy="19507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1755648" y="4091940"/>
            <a:ext cx="2511552" cy="1468113"/>
          </a:xfrm>
          <a:prstGeom prst="roundRect">
            <a:avLst/>
          </a:prstGeom>
          <a:solidFill>
            <a:schemeClr val="bg1">
              <a:lumMod val="85000"/>
              <a:alpha val="11000"/>
            </a:schemeClr>
          </a:solidFill>
          <a:ln w="6350">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flipV="1">
            <a:off x="1083990" y="5050740"/>
            <a:ext cx="1110570" cy="169278"/>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0" y="5050740"/>
            <a:ext cx="1532591" cy="553998"/>
          </a:xfrm>
          <a:prstGeom prst="rect">
            <a:avLst/>
          </a:prstGeom>
          <a:noFill/>
        </p:spPr>
        <p:txBody>
          <a:bodyPr wrap="square" rtlCol="0">
            <a:spAutoFit/>
          </a:bodyPr>
          <a:lstStyle/>
          <a:p>
            <a:r>
              <a:rPr lang="en-US" sz="1000" b="1" dirty="0" smtClean="0">
                <a:solidFill>
                  <a:schemeClr val="tx2">
                    <a:lumMod val="60000"/>
                    <a:lumOff val="40000"/>
                  </a:schemeClr>
                </a:solidFill>
              </a:rPr>
              <a:t>Demonstrated Advanced Concepts of Obligations</a:t>
            </a:r>
            <a:endParaRPr lang="en-US" sz="1000" b="1" dirty="0">
              <a:solidFill>
                <a:schemeClr val="tx2">
                  <a:lumMod val="60000"/>
                  <a:lumOff val="40000"/>
                </a:schemeClr>
              </a:solidFill>
            </a:endParaRPr>
          </a:p>
        </p:txBody>
      </p:sp>
      <p:sp>
        <p:nvSpPr>
          <p:cNvPr id="25" name="Rectangle 24"/>
          <p:cNvSpPr/>
          <p:nvPr/>
        </p:nvSpPr>
        <p:spPr>
          <a:xfrm>
            <a:off x="0" y="6032798"/>
            <a:ext cx="8936736" cy="369332"/>
          </a:xfrm>
          <a:prstGeom prst="rect">
            <a:avLst/>
          </a:prstGeom>
          <a:solidFill>
            <a:schemeClr val="bg1"/>
          </a:solidFill>
        </p:spPr>
        <p:txBody>
          <a:bodyPr wrap="square">
            <a:spAutoFit/>
          </a:bodyPr>
          <a:lstStyle/>
          <a:p>
            <a:r>
              <a:rPr lang="en-US" sz="1800" dirty="0" smtClean="0">
                <a:solidFill>
                  <a:srgbClr val="00B0F0"/>
                </a:solidFill>
              </a:rPr>
              <a:t>Denial if subject organization is member of list.</a:t>
            </a:r>
            <a:endParaRPr lang="en-US" sz="1800" dirty="0">
              <a:solidFill>
                <a:srgbClr val="00B0F0"/>
              </a:solidFill>
            </a:endParaRPr>
          </a:p>
        </p:txBody>
      </p:sp>
      <p:cxnSp>
        <p:nvCxnSpPr>
          <p:cNvPr id="28" name="Straight Connector 27"/>
          <p:cNvCxnSpPr>
            <a:stCxn id="6" idx="3"/>
          </p:cNvCxnSpPr>
          <p:nvPr/>
        </p:nvCxnSpPr>
        <p:spPr>
          <a:xfrm>
            <a:off x="3265510" y="2308893"/>
            <a:ext cx="1234312"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27"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Patient</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29"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32" name="TextBox 31"/>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3295371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072" y="3269293"/>
            <a:ext cx="809837" cy="215444"/>
          </a:xfrm>
          <a:prstGeom prst="rect">
            <a:avLst/>
          </a:prstGeom>
          <a:solidFill>
            <a:schemeClr val="bg1"/>
          </a:solidFill>
          <a:ln w="6350">
            <a:solidFill>
              <a:srgbClr val="0070C0"/>
            </a:solidFill>
          </a:ln>
        </p:spPr>
        <p:txBody>
          <a:bodyPr wrap="none" rtlCol="0">
            <a:spAutoFit/>
          </a:bodyPr>
          <a:lstStyle/>
          <a:p>
            <a:r>
              <a:rPr lang="en-US" sz="800" dirty="0" smtClean="0"/>
              <a:t>Patient Policy</a:t>
            </a:r>
            <a:endParaRPr lang="en-US" sz="800" dirty="0"/>
          </a:p>
        </p:txBody>
      </p:sp>
      <p:sp>
        <p:nvSpPr>
          <p:cNvPr id="5" name="TextBox 4"/>
          <p:cNvSpPr txBox="1"/>
          <p:nvPr/>
        </p:nvSpPr>
        <p:spPr>
          <a:xfrm>
            <a:off x="1923476" y="1698030"/>
            <a:ext cx="487634" cy="215444"/>
          </a:xfrm>
          <a:prstGeom prst="rect">
            <a:avLst/>
          </a:prstGeom>
          <a:solidFill>
            <a:schemeClr val="bg1"/>
          </a:solidFill>
          <a:ln w="6350">
            <a:solidFill>
              <a:schemeClr val="tx1"/>
            </a:solidFill>
          </a:ln>
        </p:spPr>
        <p:txBody>
          <a:bodyPr wrap="none" rtlCol="0">
            <a:spAutoFit/>
          </a:bodyPr>
          <a:lstStyle/>
          <a:p>
            <a:r>
              <a:rPr lang="en-US" sz="800" dirty="0" smtClean="0"/>
              <a:t>Opt-IN</a:t>
            </a:r>
            <a:endParaRPr lang="en-US" sz="800" dirty="0"/>
          </a:p>
        </p:txBody>
      </p:sp>
      <p:sp>
        <p:nvSpPr>
          <p:cNvPr id="6" name="TextBox 5"/>
          <p:cNvSpPr txBox="1"/>
          <p:nvPr/>
        </p:nvSpPr>
        <p:spPr>
          <a:xfrm>
            <a:off x="1923476" y="2201171"/>
            <a:ext cx="1342034" cy="215444"/>
          </a:xfrm>
          <a:prstGeom prst="rect">
            <a:avLst/>
          </a:prstGeom>
          <a:solidFill>
            <a:schemeClr val="bg1"/>
          </a:solidFill>
          <a:ln w="6350">
            <a:solidFill>
              <a:schemeClr val="tx1"/>
            </a:solidFill>
          </a:ln>
        </p:spPr>
        <p:txBody>
          <a:bodyPr wrap="none" rtlCol="0">
            <a:spAutoFit/>
          </a:bodyPr>
          <a:lstStyle/>
          <a:p>
            <a:r>
              <a:rPr lang="en-US" sz="800" dirty="0" smtClean="0"/>
              <a:t>Blacklisted Organizations</a:t>
            </a:r>
            <a:endParaRPr lang="en-US" sz="800" dirty="0"/>
          </a:p>
        </p:txBody>
      </p:sp>
      <p:sp>
        <p:nvSpPr>
          <p:cNvPr id="7" name="TextBox 6"/>
          <p:cNvSpPr txBox="1"/>
          <p:nvPr/>
        </p:nvSpPr>
        <p:spPr>
          <a:xfrm>
            <a:off x="1923476" y="3207453"/>
            <a:ext cx="2058577"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Role Based Denial</a:t>
            </a:r>
            <a:endParaRPr lang="en-US" sz="800" dirty="0"/>
          </a:p>
        </p:txBody>
      </p:sp>
      <p:cxnSp>
        <p:nvCxnSpPr>
          <p:cNvPr id="8" name="Straight Connector 7"/>
          <p:cNvCxnSpPr>
            <a:stCxn id="4" idx="3"/>
            <a:endCxn id="5" idx="1"/>
          </p:cNvCxnSpPr>
          <p:nvPr/>
        </p:nvCxnSpPr>
        <p:spPr>
          <a:xfrm flipV="1">
            <a:off x="1004909" y="1805752"/>
            <a:ext cx="918567" cy="15712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3"/>
            <a:endCxn id="6" idx="1"/>
          </p:cNvCxnSpPr>
          <p:nvPr/>
        </p:nvCxnSpPr>
        <p:spPr>
          <a:xfrm flipV="1">
            <a:off x="1004909" y="2308893"/>
            <a:ext cx="918567" cy="10681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3"/>
            <a:endCxn id="12" idx="1"/>
          </p:cNvCxnSpPr>
          <p:nvPr/>
        </p:nvCxnSpPr>
        <p:spPr>
          <a:xfrm flipV="1">
            <a:off x="1004909" y="2812034"/>
            <a:ext cx="918567" cy="564981"/>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923476" y="3710594"/>
            <a:ext cx="2305439"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Unique ID Based Denial</a:t>
            </a:r>
            <a:endParaRPr lang="en-US" sz="800" dirty="0"/>
          </a:p>
        </p:txBody>
      </p:sp>
      <p:sp>
        <p:nvSpPr>
          <p:cNvPr id="12" name="TextBox 11"/>
          <p:cNvSpPr txBox="1"/>
          <p:nvPr/>
        </p:nvSpPr>
        <p:spPr>
          <a:xfrm>
            <a:off x="1923476" y="2704312"/>
            <a:ext cx="1526380" cy="215444"/>
          </a:xfrm>
          <a:prstGeom prst="rect">
            <a:avLst/>
          </a:prstGeom>
          <a:noFill/>
          <a:ln w="6350">
            <a:solidFill>
              <a:srgbClr val="0070C0"/>
            </a:solidFill>
          </a:ln>
        </p:spPr>
        <p:txBody>
          <a:bodyPr wrap="none" rtlCol="0">
            <a:spAutoFit/>
          </a:bodyPr>
          <a:lstStyle/>
          <a:p>
            <a:r>
              <a:rPr lang="en-US" sz="800" dirty="0" smtClean="0"/>
              <a:t>Confidentiality/Sensitive Data</a:t>
            </a:r>
            <a:endParaRPr lang="en-US" sz="800" dirty="0"/>
          </a:p>
        </p:txBody>
      </p:sp>
      <p:sp>
        <p:nvSpPr>
          <p:cNvPr id="13" name="TextBox 12"/>
          <p:cNvSpPr txBox="1"/>
          <p:nvPr/>
        </p:nvSpPr>
        <p:spPr>
          <a:xfrm>
            <a:off x="1923476" y="4213735"/>
            <a:ext cx="1635384"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Role</a:t>
            </a:r>
            <a:endParaRPr lang="en-US" sz="800" dirty="0"/>
          </a:p>
        </p:txBody>
      </p:sp>
      <p:sp>
        <p:nvSpPr>
          <p:cNvPr id="14" name="TextBox 13"/>
          <p:cNvSpPr txBox="1"/>
          <p:nvPr/>
        </p:nvSpPr>
        <p:spPr>
          <a:xfrm>
            <a:off x="1923476" y="4716876"/>
            <a:ext cx="2175596"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Unique Identifier</a:t>
            </a:r>
            <a:endParaRPr lang="en-US" sz="800" dirty="0"/>
          </a:p>
        </p:txBody>
      </p:sp>
      <p:sp>
        <p:nvSpPr>
          <p:cNvPr id="15" name="TextBox 14"/>
          <p:cNvSpPr txBox="1"/>
          <p:nvPr/>
        </p:nvSpPr>
        <p:spPr>
          <a:xfrm>
            <a:off x="1923476" y="5220017"/>
            <a:ext cx="647934" cy="215444"/>
          </a:xfrm>
          <a:prstGeom prst="rect">
            <a:avLst/>
          </a:prstGeom>
          <a:solidFill>
            <a:schemeClr val="bg1"/>
          </a:solidFill>
          <a:ln w="6350">
            <a:solidFill>
              <a:schemeClr val="tx1"/>
            </a:solidFill>
          </a:ln>
        </p:spPr>
        <p:txBody>
          <a:bodyPr wrap="none" rtlCol="0">
            <a:spAutoFit/>
          </a:bodyPr>
          <a:lstStyle/>
          <a:p>
            <a:r>
              <a:rPr lang="en-US" sz="800" dirty="0" smtClean="0"/>
              <a:t>Genomics</a:t>
            </a:r>
            <a:endParaRPr lang="en-US" sz="800" dirty="0"/>
          </a:p>
        </p:txBody>
      </p:sp>
      <p:cxnSp>
        <p:nvCxnSpPr>
          <p:cNvPr id="16" name="Straight Connector 15"/>
          <p:cNvCxnSpPr>
            <a:stCxn id="4" idx="3"/>
            <a:endCxn id="7" idx="1"/>
          </p:cNvCxnSpPr>
          <p:nvPr/>
        </p:nvCxnSpPr>
        <p:spPr>
          <a:xfrm flipV="1">
            <a:off x="1004909" y="3315175"/>
            <a:ext cx="918567" cy="61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4" idx="3"/>
            <a:endCxn id="11" idx="1"/>
          </p:cNvCxnSpPr>
          <p:nvPr/>
        </p:nvCxnSpPr>
        <p:spPr>
          <a:xfrm>
            <a:off x="1004909" y="3377015"/>
            <a:ext cx="918567" cy="44130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4" idx="3"/>
            <a:endCxn id="13" idx="1"/>
          </p:cNvCxnSpPr>
          <p:nvPr/>
        </p:nvCxnSpPr>
        <p:spPr>
          <a:xfrm>
            <a:off x="1004909" y="3377015"/>
            <a:ext cx="918567" cy="94444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4" idx="3"/>
            <a:endCxn id="14" idx="1"/>
          </p:cNvCxnSpPr>
          <p:nvPr/>
        </p:nvCxnSpPr>
        <p:spPr>
          <a:xfrm>
            <a:off x="1004909" y="3377015"/>
            <a:ext cx="918567" cy="144758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4" idx="3"/>
            <a:endCxn id="15" idx="1"/>
          </p:cNvCxnSpPr>
          <p:nvPr/>
        </p:nvCxnSpPr>
        <p:spPr>
          <a:xfrm>
            <a:off x="1004909" y="3377015"/>
            <a:ext cx="918567" cy="19507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1755648" y="4091940"/>
            <a:ext cx="2511552" cy="1468113"/>
          </a:xfrm>
          <a:prstGeom prst="roundRect">
            <a:avLst/>
          </a:prstGeom>
          <a:solidFill>
            <a:schemeClr val="bg1">
              <a:lumMod val="85000"/>
              <a:alpha val="11000"/>
            </a:schemeClr>
          </a:solidFill>
          <a:ln w="6350">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flipV="1">
            <a:off x="1083990" y="5050740"/>
            <a:ext cx="1110570" cy="169278"/>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0" y="5050740"/>
            <a:ext cx="1532591" cy="553998"/>
          </a:xfrm>
          <a:prstGeom prst="rect">
            <a:avLst/>
          </a:prstGeom>
          <a:noFill/>
        </p:spPr>
        <p:txBody>
          <a:bodyPr wrap="square" rtlCol="0">
            <a:spAutoFit/>
          </a:bodyPr>
          <a:lstStyle/>
          <a:p>
            <a:r>
              <a:rPr lang="en-US" sz="1000" b="1" dirty="0" smtClean="0">
                <a:solidFill>
                  <a:schemeClr val="tx2">
                    <a:lumMod val="60000"/>
                    <a:lumOff val="40000"/>
                  </a:schemeClr>
                </a:solidFill>
              </a:rPr>
              <a:t>Demonstrated Advanced Concepts of Obligations</a:t>
            </a:r>
            <a:endParaRPr lang="en-US" sz="1000" b="1" dirty="0">
              <a:solidFill>
                <a:schemeClr val="tx2">
                  <a:lumMod val="60000"/>
                  <a:lumOff val="40000"/>
                </a:schemeClr>
              </a:solidFill>
            </a:endParaRPr>
          </a:p>
        </p:txBody>
      </p:sp>
      <p:sp>
        <p:nvSpPr>
          <p:cNvPr id="25" name="Rectangle 24"/>
          <p:cNvSpPr/>
          <p:nvPr/>
        </p:nvSpPr>
        <p:spPr>
          <a:xfrm>
            <a:off x="0" y="6032798"/>
            <a:ext cx="8936736" cy="369332"/>
          </a:xfrm>
          <a:prstGeom prst="rect">
            <a:avLst/>
          </a:prstGeom>
        </p:spPr>
        <p:txBody>
          <a:bodyPr wrap="square">
            <a:spAutoFit/>
          </a:bodyPr>
          <a:lstStyle/>
          <a:p>
            <a:r>
              <a:rPr lang="en-US" sz="1800" dirty="0" smtClean="0">
                <a:solidFill>
                  <a:srgbClr val="00B0F0"/>
                </a:solidFill>
              </a:rPr>
              <a:t>Catch-all denial if patient wishes to mask sensitive data.</a:t>
            </a:r>
            <a:endParaRPr lang="en-US" sz="1800" dirty="0">
              <a:solidFill>
                <a:srgbClr val="00B0F0"/>
              </a:solidFill>
            </a:endParaRPr>
          </a:p>
        </p:txBody>
      </p:sp>
      <p:sp>
        <p:nvSpPr>
          <p:cNvPr id="26" name="Rectangle 25"/>
          <p:cNvSpPr/>
          <p:nvPr/>
        </p:nvSpPr>
        <p:spPr>
          <a:xfrm>
            <a:off x="4504944" y="1470952"/>
            <a:ext cx="4572000" cy="4278094"/>
          </a:xfrm>
          <a:prstGeom prst="rect">
            <a:avLst/>
          </a:prstGeom>
          <a:ln>
            <a:solidFill>
              <a:srgbClr val="0070C0"/>
            </a:solidFill>
          </a:ln>
        </p:spPr>
        <p:txBody>
          <a:bodyPr>
            <a:spAutoFit/>
          </a:bodyPr>
          <a:lstStyle/>
          <a:p>
            <a:r>
              <a:rPr lang="en-US" sz="800" dirty="0" smtClean="0"/>
              <a:t>&lt;Policy PolicyId="</a:t>
            </a:r>
            <a:r>
              <a:rPr lang="en-US" sz="800" b="1" dirty="0" smtClean="0"/>
              <a:t>urn:oasis:names:tc:xspa:1.0.resource:patient:hl7:confidentiality-codes</a:t>
            </a:r>
            <a:r>
              <a:rPr lang="en-US" sz="800" dirty="0" smtClean="0"/>
              <a:t>" </a:t>
            </a:r>
            <a:r>
              <a:rPr lang="en-US" sz="800" dirty="0" err="1" smtClean="0"/>
              <a:t>RuleCombiningAlgId</a:t>
            </a:r>
            <a:r>
              <a:rPr lang="en-US" sz="800" dirty="0" smtClean="0"/>
              <a:t>="</a:t>
            </a:r>
            <a:r>
              <a:rPr lang="en-US" sz="800" b="1" dirty="0" smtClean="0"/>
              <a:t>urn:oasis:names:tc:xacml:1.0:rule-combining-algorithm:deny-overrides</a:t>
            </a:r>
            <a:r>
              <a:rPr lang="en-US" sz="800" dirty="0" smtClean="0"/>
              <a:t>"&gt;</a:t>
            </a:r>
          </a:p>
          <a:p>
            <a:r>
              <a:rPr lang="en-US" sz="800" b="1" dirty="0" smtClean="0"/>
              <a:t> </a:t>
            </a:r>
            <a:r>
              <a:rPr lang="en-US" sz="800" dirty="0" smtClean="0"/>
              <a:t> &lt;Description&gt;</a:t>
            </a:r>
            <a:r>
              <a:rPr lang="en-US" sz="800" b="1" dirty="0" smtClean="0"/>
              <a:t>Denies the request from the subject if the confidentiality code is set to "Sensitive". This policy is acting as the "Catch-All".</a:t>
            </a:r>
            <a:r>
              <a:rPr lang="en-US" sz="800" dirty="0" smtClean="0"/>
              <a:t>&lt;/Description&gt; </a:t>
            </a:r>
          </a:p>
          <a:p>
            <a:r>
              <a:rPr lang="en-US" sz="800" b="1" dirty="0" smtClean="0">
                <a:hlinkClick r:id="" action="ppaction://hlinkfile"/>
              </a:rPr>
              <a:t>-</a:t>
            </a:r>
            <a:r>
              <a:rPr lang="en-US" sz="800" dirty="0" smtClean="0"/>
              <a:t> &lt;Target&gt;</a:t>
            </a:r>
          </a:p>
          <a:p>
            <a:r>
              <a:rPr lang="en-US" sz="800" b="1" dirty="0" smtClean="0">
                <a:hlinkClick r:id="" action="ppaction://hlinkfile"/>
              </a:rPr>
              <a:t>-</a:t>
            </a:r>
            <a:r>
              <a:rPr lang="en-US" sz="800" dirty="0" smtClean="0"/>
              <a:t> &lt;Resources&gt;</a:t>
            </a:r>
          </a:p>
          <a:p>
            <a:r>
              <a:rPr lang="en-US" sz="800" b="1" dirty="0" smtClean="0">
                <a:hlinkClick r:id="" action="ppaction://hlinkfile"/>
              </a:rPr>
              <a:t>-</a:t>
            </a:r>
            <a:r>
              <a:rPr lang="en-US" sz="800" dirty="0" smtClean="0"/>
              <a:t> &lt;Resource&gt;</a:t>
            </a:r>
          </a:p>
          <a:p>
            <a:r>
              <a:rPr lang="en-US" sz="800" b="1" dirty="0" smtClean="0">
                <a:hlinkClick r:id="" action="ppaction://hlinkfile"/>
              </a:rPr>
              <a:t>-</a:t>
            </a:r>
            <a:r>
              <a:rPr lang="en-US" sz="800" dirty="0" smtClean="0"/>
              <a:t> &lt;</a:t>
            </a:r>
            <a:r>
              <a:rPr lang="en-US" sz="800" dirty="0" err="1" smtClean="0"/>
              <a:t>ResourceMatch</a:t>
            </a:r>
            <a:r>
              <a:rPr lang="en-US" sz="800" dirty="0" smtClean="0"/>
              <a:t> </a:t>
            </a:r>
            <a:r>
              <a:rPr lang="en-US" sz="800" dirty="0" err="1" smtClean="0"/>
              <a:t>MatchId</a:t>
            </a:r>
            <a:r>
              <a:rPr lang="en-US" sz="800" dirty="0" smtClean="0"/>
              <a:t>="</a:t>
            </a:r>
            <a:r>
              <a:rPr lang="en-US" sz="800" b="1" dirty="0" smtClean="0"/>
              <a:t>urn:oasis:names:tc:xacml:1.0:function:string-equal</a:t>
            </a:r>
            <a:r>
              <a:rPr lang="en-US" sz="800" dirty="0" smtClean="0"/>
              <a:t>"&gt;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"&gt;</a:t>
            </a:r>
            <a:r>
              <a:rPr lang="en-US" sz="800" b="1" dirty="0" smtClean="0"/>
              <a:t>urn:oasis:names:tc:xspa:1.0:resource:hl7:type:medical-record</a:t>
            </a:r>
            <a:r>
              <a:rPr lang="en-US" sz="800" dirty="0" smtClean="0"/>
              <a:t>&lt;/AttributeValue&gt;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urn:oasis:names:tc:xspa:1.0:resource:hl7:type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ResourceMatch</a:t>
            </a:r>
            <a:r>
              <a:rPr lang="en-US" sz="800" dirty="0" smtClean="0"/>
              <a:t>&gt;</a:t>
            </a:r>
          </a:p>
          <a:p>
            <a:r>
              <a:rPr lang="en-US" sz="800" b="1" dirty="0" smtClean="0"/>
              <a:t> </a:t>
            </a:r>
            <a:r>
              <a:rPr lang="en-US" sz="800" dirty="0" smtClean="0"/>
              <a:t> &lt;/Resource&gt;</a:t>
            </a:r>
          </a:p>
          <a:p>
            <a:r>
              <a:rPr lang="en-US" sz="800" b="1" dirty="0" smtClean="0"/>
              <a:t> </a:t>
            </a:r>
            <a:r>
              <a:rPr lang="en-US" sz="800" dirty="0" smtClean="0"/>
              <a:t> &lt;/Resources&gt;</a:t>
            </a:r>
          </a:p>
          <a:p>
            <a:r>
              <a:rPr lang="en-US" sz="800" b="1" dirty="0" smtClean="0"/>
              <a:t> </a:t>
            </a:r>
            <a:r>
              <a:rPr lang="en-US" sz="800" dirty="0" smtClean="0"/>
              <a:t> &lt;/Target&gt;</a:t>
            </a:r>
          </a:p>
          <a:p>
            <a:r>
              <a:rPr lang="en-US" sz="800" b="1" dirty="0" smtClean="0">
                <a:hlinkClick r:id="" action="ppaction://hlinkfile"/>
              </a:rPr>
              <a:t>-</a:t>
            </a:r>
            <a:r>
              <a:rPr lang="en-US" sz="800" dirty="0" smtClean="0"/>
              <a:t> &lt;Rule Effect="</a:t>
            </a:r>
            <a:r>
              <a:rPr lang="en-US" sz="800" b="1" dirty="0" smtClean="0"/>
              <a:t>Deny</a:t>
            </a:r>
            <a:r>
              <a:rPr lang="en-US" sz="800" dirty="0" smtClean="0"/>
              <a:t>" </a:t>
            </a:r>
            <a:r>
              <a:rPr lang="en-US" sz="800" dirty="0" err="1" smtClean="0"/>
              <a:t>RuleId</a:t>
            </a:r>
            <a:r>
              <a:rPr lang="en-US" sz="800" dirty="0" smtClean="0"/>
              <a:t>="</a:t>
            </a:r>
            <a:r>
              <a:rPr lang="en-US" sz="800" b="1" dirty="0" smtClean="0"/>
              <a:t>urn:oasis:names:tc:xspa:1.0.resource:patient:hl7:confidentiality-code:deny</a:t>
            </a:r>
            <a:r>
              <a:rPr lang="en-US" sz="800" dirty="0" smtClean="0"/>
              <a:t>"&gt;</a:t>
            </a:r>
          </a:p>
          <a:p>
            <a:r>
              <a:rPr lang="en-US" sz="800" b="1" dirty="0" smtClean="0"/>
              <a:t> </a:t>
            </a:r>
            <a:r>
              <a:rPr lang="en-US" sz="800" dirty="0" smtClean="0"/>
              <a:t> &lt;Description&gt;</a:t>
            </a:r>
            <a:r>
              <a:rPr lang="en-US" sz="800" b="1" dirty="0" smtClean="0"/>
              <a:t>Evaluates the HL7 confidentiality-code.</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&lt;Condition&gt;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urn:oasis:names:tc:xacml:1.0:function:and</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urn:oasis:names:tc:xacml:1.0:function:string-is-in</a:t>
            </a:r>
            <a:r>
              <a:rPr lang="en-US" sz="800" dirty="0" smtClean="0"/>
              <a:t>"&gt;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"&gt;</a:t>
            </a:r>
            <a:r>
              <a:rPr lang="en-US" sz="800" b="1" dirty="0" smtClean="0"/>
              <a:t>S</a:t>
            </a:r>
            <a:r>
              <a:rPr lang="en-US" sz="800" dirty="0" smtClean="0"/>
              <a:t>&lt;/AttributeValue&gt;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urn:oasis:names:tc:xspa:1.0.resource:patient:hl7:confidentiality-code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&lt;/Condition&gt;</a:t>
            </a:r>
          </a:p>
          <a:p>
            <a:r>
              <a:rPr lang="en-US" sz="800" b="1" dirty="0" smtClean="0"/>
              <a:t> </a:t>
            </a:r>
            <a:r>
              <a:rPr lang="en-US" sz="800" dirty="0" smtClean="0"/>
              <a:t> &lt;/Rule&gt;</a:t>
            </a:r>
          </a:p>
          <a:p>
            <a:r>
              <a:rPr lang="en-US" sz="800" b="1" dirty="0" smtClean="0"/>
              <a:t> </a:t>
            </a:r>
            <a:r>
              <a:rPr lang="en-US" sz="800" dirty="0" smtClean="0"/>
              <a:t> &lt;/Policy&gt;</a:t>
            </a:r>
            <a:endParaRPr lang="en-US" sz="800" dirty="0"/>
          </a:p>
        </p:txBody>
      </p:sp>
      <p:cxnSp>
        <p:nvCxnSpPr>
          <p:cNvPr id="28" name="Straight Connector 27"/>
          <p:cNvCxnSpPr>
            <a:stCxn id="12" idx="3"/>
          </p:cNvCxnSpPr>
          <p:nvPr/>
        </p:nvCxnSpPr>
        <p:spPr>
          <a:xfrm>
            <a:off x="3449856" y="2812034"/>
            <a:ext cx="1055088"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27"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Patient</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29"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32" name="TextBox 31"/>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244412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072" y="3269293"/>
            <a:ext cx="809837" cy="215444"/>
          </a:xfrm>
          <a:prstGeom prst="rect">
            <a:avLst/>
          </a:prstGeom>
          <a:solidFill>
            <a:schemeClr val="bg1"/>
          </a:solidFill>
          <a:ln w="6350">
            <a:solidFill>
              <a:srgbClr val="0070C0"/>
            </a:solidFill>
          </a:ln>
        </p:spPr>
        <p:txBody>
          <a:bodyPr wrap="none" rtlCol="0">
            <a:spAutoFit/>
          </a:bodyPr>
          <a:lstStyle/>
          <a:p>
            <a:r>
              <a:rPr lang="en-US" sz="800" dirty="0" smtClean="0"/>
              <a:t>Patient Policy</a:t>
            </a:r>
            <a:endParaRPr lang="en-US" sz="800" dirty="0"/>
          </a:p>
        </p:txBody>
      </p:sp>
      <p:sp>
        <p:nvSpPr>
          <p:cNvPr id="5" name="TextBox 4"/>
          <p:cNvSpPr txBox="1"/>
          <p:nvPr/>
        </p:nvSpPr>
        <p:spPr>
          <a:xfrm>
            <a:off x="1923476" y="1698030"/>
            <a:ext cx="487634" cy="215444"/>
          </a:xfrm>
          <a:prstGeom prst="rect">
            <a:avLst/>
          </a:prstGeom>
          <a:solidFill>
            <a:schemeClr val="bg1"/>
          </a:solidFill>
          <a:ln w="6350">
            <a:solidFill>
              <a:schemeClr val="tx1"/>
            </a:solidFill>
          </a:ln>
        </p:spPr>
        <p:txBody>
          <a:bodyPr wrap="none" rtlCol="0">
            <a:spAutoFit/>
          </a:bodyPr>
          <a:lstStyle/>
          <a:p>
            <a:r>
              <a:rPr lang="en-US" sz="800" dirty="0" smtClean="0"/>
              <a:t>Opt-IN</a:t>
            </a:r>
            <a:endParaRPr lang="en-US" sz="800" dirty="0"/>
          </a:p>
        </p:txBody>
      </p:sp>
      <p:sp>
        <p:nvSpPr>
          <p:cNvPr id="6" name="TextBox 5"/>
          <p:cNvSpPr txBox="1"/>
          <p:nvPr/>
        </p:nvSpPr>
        <p:spPr>
          <a:xfrm>
            <a:off x="1923476" y="2201171"/>
            <a:ext cx="1342034" cy="215444"/>
          </a:xfrm>
          <a:prstGeom prst="rect">
            <a:avLst/>
          </a:prstGeom>
          <a:solidFill>
            <a:schemeClr val="bg1"/>
          </a:solidFill>
          <a:ln w="6350">
            <a:solidFill>
              <a:schemeClr val="tx1"/>
            </a:solidFill>
          </a:ln>
        </p:spPr>
        <p:txBody>
          <a:bodyPr wrap="none" rtlCol="0">
            <a:spAutoFit/>
          </a:bodyPr>
          <a:lstStyle/>
          <a:p>
            <a:r>
              <a:rPr lang="en-US" sz="800" dirty="0" smtClean="0"/>
              <a:t>Blacklisted Organizations</a:t>
            </a:r>
            <a:endParaRPr lang="en-US" sz="800" dirty="0"/>
          </a:p>
        </p:txBody>
      </p:sp>
      <p:sp>
        <p:nvSpPr>
          <p:cNvPr id="7" name="TextBox 6"/>
          <p:cNvSpPr txBox="1"/>
          <p:nvPr/>
        </p:nvSpPr>
        <p:spPr>
          <a:xfrm>
            <a:off x="1923476" y="3207453"/>
            <a:ext cx="2058577" cy="215444"/>
          </a:xfrm>
          <a:prstGeom prst="rect">
            <a:avLst/>
          </a:prstGeom>
          <a:solidFill>
            <a:schemeClr val="bg1"/>
          </a:solidFill>
          <a:ln w="6350">
            <a:solidFill>
              <a:srgbClr val="0070C0"/>
            </a:solidFill>
          </a:ln>
        </p:spPr>
        <p:txBody>
          <a:bodyPr wrap="none" rtlCol="0">
            <a:spAutoFit/>
          </a:bodyPr>
          <a:lstStyle/>
          <a:p>
            <a:r>
              <a:rPr lang="en-US" sz="800" dirty="0" smtClean="0"/>
              <a:t>Blacklisted Provider – Role Based Denial</a:t>
            </a:r>
            <a:endParaRPr lang="en-US" sz="800" dirty="0"/>
          </a:p>
        </p:txBody>
      </p:sp>
      <p:cxnSp>
        <p:nvCxnSpPr>
          <p:cNvPr id="8" name="Straight Connector 7"/>
          <p:cNvCxnSpPr>
            <a:stCxn id="4" idx="3"/>
            <a:endCxn id="5" idx="1"/>
          </p:cNvCxnSpPr>
          <p:nvPr/>
        </p:nvCxnSpPr>
        <p:spPr>
          <a:xfrm flipV="1">
            <a:off x="1004909" y="1805752"/>
            <a:ext cx="918567" cy="15712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3"/>
            <a:endCxn id="6" idx="1"/>
          </p:cNvCxnSpPr>
          <p:nvPr/>
        </p:nvCxnSpPr>
        <p:spPr>
          <a:xfrm flipV="1">
            <a:off x="1004909" y="2308893"/>
            <a:ext cx="918567" cy="10681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3"/>
            <a:endCxn id="12" idx="1"/>
          </p:cNvCxnSpPr>
          <p:nvPr/>
        </p:nvCxnSpPr>
        <p:spPr>
          <a:xfrm flipV="1">
            <a:off x="1004909" y="2812034"/>
            <a:ext cx="918567" cy="5649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923476" y="3710594"/>
            <a:ext cx="2305439"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Unique ID Based Denial</a:t>
            </a:r>
            <a:endParaRPr lang="en-US" sz="800" dirty="0"/>
          </a:p>
        </p:txBody>
      </p:sp>
      <p:sp>
        <p:nvSpPr>
          <p:cNvPr id="12" name="TextBox 11"/>
          <p:cNvSpPr txBox="1"/>
          <p:nvPr/>
        </p:nvSpPr>
        <p:spPr>
          <a:xfrm>
            <a:off x="1923476" y="2704312"/>
            <a:ext cx="1526380" cy="215444"/>
          </a:xfrm>
          <a:prstGeom prst="rect">
            <a:avLst/>
          </a:prstGeom>
          <a:noFill/>
          <a:ln w="6350">
            <a:solidFill>
              <a:schemeClr val="tx1"/>
            </a:solidFill>
          </a:ln>
        </p:spPr>
        <p:txBody>
          <a:bodyPr wrap="none" rtlCol="0">
            <a:spAutoFit/>
          </a:bodyPr>
          <a:lstStyle/>
          <a:p>
            <a:r>
              <a:rPr lang="en-US" sz="800" dirty="0" smtClean="0"/>
              <a:t>Confidentiality/Sensitive Data</a:t>
            </a:r>
            <a:endParaRPr lang="en-US" sz="800" dirty="0"/>
          </a:p>
        </p:txBody>
      </p:sp>
      <p:sp>
        <p:nvSpPr>
          <p:cNvPr id="13" name="TextBox 12"/>
          <p:cNvSpPr txBox="1"/>
          <p:nvPr/>
        </p:nvSpPr>
        <p:spPr>
          <a:xfrm>
            <a:off x="1923476" y="4213735"/>
            <a:ext cx="1635384"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Role</a:t>
            </a:r>
            <a:endParaRPr lang="en-US" sz="800" dirty="0"/>
          </a:p>
        </p:txBody>
      </p:sp>
      <p:sp>
        <p:nvSpPr>
          <p:cNvPr id="14" name="TextBox 13"/>
          <p:cNvSpPr txBox="1"/>
          <p:nvPr/>
        </p:nvSpPr>
        <p:spPr>
          <a:xfrm>
            <a:off x="1923476" y="4716876"/>
            <a:ext cx="2175596"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Unique Identifier</a:t>
            </a:r>
            <a:endParaRPr lang="en-US" sz="800" dirty="0"/>
          </a:p>
        </p:txBody>
      </p:sp>
      <p:sp>
        <p:nvSpPr>
          <p:cNvPr id="15" name="TextBox 14"/>
          <p:cNvSpPr txBox="1"/>
          <p:nvPr/>
        </p:nvSpPr>
        <p:spPr>
          <a:xfrm>
            <a:off x="1923476" y="5220017"/>
            <a:ext cx="647934" cy="215444"/>
          </a:xfrm>
          <a:prstGeom prst="rect">
            <a:avLst/>
          </a:prstGeom>
          <a:solidFill>
            <a:schemeClr val="bg1"/>
          </a:solidFill>
          <a:ln w="6350">
            <a:solidFill>
              <a:schemeClr val="tx1"/>
            </a:solidFill>
          </a:ln>
        </p:spPr>
        <p:txBody>
          <a:bodyPr wrap="none" rtlCol="0">
            <a:spAutoFit/>
          </a:bodyPr>
          <a:lstStyle/>
          <a:p>
            <a:r>
              <a:rPr lang="en-US" sz="800" dirty="0" smtClean="0"/>
              <a:t>Genomics</a:t>
            </a:r>
            <a:endParaRPr lang="en-US" sz="800" dirty="0"/>
          </a:p>
        </p:txBody>
      </p:sp>
      <p:cxnSp>
        <p:nvCxnSpPr>
          <p:cNvPr id="16" name="Straight Connector 15"/>
          <p:cNvCxnSpPr>
            <a:stCxn id="4" idx="3"/>
            <a:endCxn id="7" idx="1"/>
          </p:cNvCxnSpPr>
          <p:nvPr/>
        </p:nvCxnSpPr>
        <p:spPr>
          <a:xfrm flipV="1">
            <a:off x="1004909" y="3315175"/>
            <a:ext cx="918567" cy="6184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4" idx="3"/>
            <a:endCxn id="11" idx="1"/>
          </p:cNvCxnSpPr>
          <p:nvPr/>
        </p:nvCxnSpPr>
        <p:spPr>
          <a:xfrm>
            <a:off x="1004909" y="3377015"/>
            <a:ext cx="918567" cy="44130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4" idx="3"/>
            <a:endCxn id="13" idx="1"/>
          </p:cNvCxnSpPr>
          <p:nvPr/>
        </p:nvCxnSpPr>
        <p:spPr>
          <a:xfrm>
            <a:off x="1004909" y="3377015"/>
            <a:ext cx="918567" cy="94444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4" idx="3"/>
            <a:endCxn id="14" idx="1"/>
          </p:cNvCxnSpPr>
          <p:nvPr/>
        </p:nvCxnSpPr>
        <p:spPr>
          <a:xfrm>
            <a:off x="1004909" y="3377015"/>
            <a:ext cx="918567" cy="144758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4" idx="3"/>
            <a:endCxn id="15" idx="1"/>
          </p:cNvCxnSpPr>
          <p:nvPr/>
        </p:nvCxnSpPr>
        <p:spPr>
          <a:xfrm>
            <a:off x="1004909" y="3377015"/>
            <a:ext cx="918567" cy="19507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1755648" y="4091940"/>
            <a:ext cx="2511552" cy="1468113"/>
          </a:xfrm>
          <a:prstGeom prst="roundRect">
            <a:avLst/>
          </a:prstGeom>
          <a:solidFill>
            <a:schemeClr val="bg1">
              <a:lumMod val="85000"/>
              <a:alpha val="11000"/>
            </a:schemeClr>
          </a:solidFill>
          <a:ln w="6350">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flipV="1">
            <a:off x="1083990" y="5050740"/>
            <a:ext cx="1110570" cy="169278"/>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0" y="5050740"/>
            <a:ext cx="1532591" cy="553998"/>
          </a:xfrm>
          <a:prstGeom prst="rect">
            <a:avLst/>
          </a:prstGeom>
          <a:noFill/>
        </p:spPr>
        <p:txBody>
          <a:bodyPr wrap="square" rtlCol="0">
            <a:spAutoFit/>
          </a:bodyPr>
          <a:lstStyle/>
          <a:p>
            <a:r>
              <a:rPr lang="en-US" sz="1000" b="1" dirty="0" smtClean="0">
                <a:solidFill>
                  <a:schemeClr val="tx2">
                    <a:lumMod val="60000"/>
                    <a:lumOff val="40000"/>
                  </a:schemeClr>
                </a:solidFill>
              </a:rPr>
              <a:t>Demonstrated Advanced Concepts of Obligations</a:t>
            </a:r>
            <a:endParaRPr lang="en-US" sz="1000" b="1" dirty="0">
              <a:solidFill>
                <a:schemeClr val="tx2">
                  <a:lumMod val="60000"/>
                  <a:lumOff val="40000"/>
                </a:schemeClr>
              </a:solidFill>
            </a:endParaRPr>
          </a:p>
        </p:txBody>
      </p:sp>
      <p:sp>
        <p:nvSpPr>
          <p:cNvPr id="24" name="Rectangle 23"/>
          <p:cNvSpPr/>
          <p:nvPr/>
        </p:nvSpPr>
        <p:spPr>
          <a:xfrm>
            <a:off x="0" y="6032798"/>
            <a:ext cx="8936736" cy="369332"/>
          </a:xfrm>
          <a:prstGeom prst="rect">
            <a:avLst/>
          </a:prstGeom>
        </p:spPr>
        <p:txBody>
          <a:bodyPr wrap="square">
            <a:spAutoFit/>
          </a:bodyPr>
          <a:lstStyle/>
          <a:p>
            <a:r>
              <a:rPr lang="en-US" sz="1800" dirty="0" smtClean="0">
                <a:solidFill>
                  <a:srgbClr val="00B0F0"/>
                </a:solidFill>
              </a:rPr>
              <a:t>Denial based on subjects ASTM structured role.</a:t>
            </a:r>
            <a:endParaRPr lang="en-US" sz="1800" dirty="0">
              <a:solidFill>
                <a:srgbClr val="00B0F0"/>
              </a:solidFill>
            </a:endParaRPr>
          </a:p>
        </p:txBody>
      </p:sp>
      <p:sp>
        <p:nvSpPr>
          <p:cNvPr id="26" name="Rectangle 25"/>
          <p:cNvSpPr/>
          <p:nvPr/>
        </p:nvSpPr>
        <p:spPr>
          <a:xfrm>
            <a:off x="4492752" y="1385608"/>
            <a:ext cx="4572000" cy="4401205"/>
          </a:xfrm>
          <a:prstGeom prst="rect">
            <a:avLst/>
          </a:prstGeom>
          <a:ln>
            <a:solidFill>
              <a:srgbClr val="0070C0"/>
            </a:solidFill>
          </a:ln>
        </p:spPr>
        <p:txBody>
          <a:bodyPr>
            <a:spAutoFit/>
          </a:bodyPr>
          <a:lstStyle/>
          <a:p>
            <a:r>
              <a:rPr lang="en-US" sz="800" dirty="0" smtClean="0"/>
              <a:t>&lt;Policy PolicyId="</a:t>
            </a:r>
            <a:r>
              <a:rPr lang="en-US" sz="800" b="1" dirty="0" smtClean="0"/>
              <a:t>urn:oasis:names:tc:xspa:1.0:resource:patient:dissenting:role</a:t>
            </a:r>
            <a:r>
              <a:rPr lang="en-US" sz="800" dirty="0" smtClean="0"/>
              <a:t>" </a:t>
            </a:r>
            <a:r>
              <a:rPr lang="en-US" sz="800" dirty="0" err="1" smtClean="0"/>
              <a:t>RuleCombiningAlgId</a:t>
            </a:r>
            <a:r>
              <a:rPr lang="en-US" sz="800" dirty="0" smtClean="0"/>
              <a:t>="</a:t>
            </a:r>
            <a:r>
              <a:rPr lang="en-US" sz="800" b="1" dirty="0" smtClean="0"/>
              <a:t>urn:oasis:names:tc:xacml:1.0:rule-combining-algorithm:deny-overrides</a:t>
            </a:r>
            <a:r>
              <a:rPr lang="en-US" sz="800" dirty="0" smtClean="0"/>
              <a:t>"&gt;</a:t>
            </a:r>
          </a:p>
          <a:p>
            <a:r>
              <a:rPr lang="en-US" sz="800" b="1" dirty="0" smtClean="0"/>
              <a:t> </a:t>
            </a:r>
            <a:r>
              <a:rPr lang="en-US" sz="800" dirty="0" smtClean="0"/>
              <a:t> &lt;Description&gt;</a:t>
            </a:r>
            <a:r>
              <a:rPr lang="en-US" sz="800" b="1" dirty="0" smtClean="0"/>
              <a:t>Denies the request from the subject if their role is not permitted by the patient.</a:t>
            </a:r>
            <a:r>
              <a:rPr lang="en-US" sz="800" dirty="0" smtClean="0"/>
              <a:t>&lt;/Description&gt; </a:t>
            </a:r>
          </a:p>
          <a:p>
            <a:r>
              <a:rPr lang="en-US" sz="800" b="1" dirty="0" smtClean="0">
                <a:hlinkClick r:id="" action="ppaction://hlinkfile"/>
              </a:rPr>
              <a:t>-</a:t>
            </a:r>
            <a:r>
              <a:rPr lang="en-US" sz="800" dirty="0" smtClean="0"/>
              <a:t> &lt;Target&gt;</a:t>
            </a:r>
          </a:p>
          <a:p>
            <a:r>
              <a:rPr lang="en-US" sz="800" b="1" dirty="0" smtClean="0">
                <a:hlinkClick r:id="" action="ppaction://hlinkfile"/>
              </a:rPr>
              <a:t>-</a:t>
            </a:r>
            <a:r>
              <a:rPr lang="en-US" sz="800" dirty="0" smtClean="0"/>
              <a:t> &lt;Resources&gt;</a:t>
            </a:r>
          </a:p>
          <a:p>
            <a:r>
              <a:rPr lang="en-US" sz="800" b="1" dirty="0" smtClean="0">
                <a:hlinkClick r:id="" action="ppaction://hlinkfile"/>
              </a:rPr>
              <a:t>-</a:t>
            </a:r>
            <a:r>
              <a:rPr lang="en-US" sz="800" dirty="0" smtClean="0"/>
              <a:t> &lt;Resource&gt;</a:t>
            </a:r>
          </a:p>
          <a:p>
            <a:r>
              <a:rPr lang="en-US" sz="800" b="1" dirty="0" smtClean="0">
                <a:hlinkClick r:id="" action="ppaction://hlinkfile"/>
              </a:rPr>
              <a:t>-</a:t>
            </a:r>
            <a:r>
              <a:rPr lang="en-US" sz="800" dirty="0" smtClean="0"/>
              <a:t> &lt;</a:t>
            </a:r>
            <a:r>
              <a:rPr lang="en-US" sz="800" dirty="0" err="1" smtClean="0"/>
              <a:t>ResourceMatch</a:t>
            </a:r>
            <a:r>
              <a:rPr lang="en-US" sz="800" dirty="0" smtClean="0"/>
              <a:t> </a:t>
            </a:r>
            <a:r>
              <a:rPr lang="en-US" sz="800" dirty="0" err="1" smtClean="0"/>
              <a:t>MatchId</a:t>
            </a:r>
            <a:r>
              <a:rPr lang="en-US" sz="800" dirty="0" smtClean="0"/>
              <a:t>="</a:t>
            </a:r>
            <a:r>
              <a:rPr lang="en-US" sz="800" b="1" dirty="0" smtClean="0"/>
              <a:t>urn:oasis:names:tc:xacml:1.0:function:string-equal</a:t>
            </a:r>
            <a:r>
              <a:rPr lang="en-US" sz="800" dirty="0" smtClean="0"/>
              <a:t>"&gt;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"&gt;</a:t>
            </a:r>
            <a:r>
              <a:rPr lang="en-US" sz="800" b="1" dirty="0" smtClean="0"/>
              <a:t>urn:oasis:names:tc:xspa:1.0:resource:hl7:type:medical-record</a:t>
            </a:r>
            <a:r>
              <a:rPr lang="en-US" sz="800" dirty="0" smtClean="0"/>
              <a:t>&lt;/AttributeValue&gt;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urn:oasis:names:tc:xspa:1.0:resource:hl7:type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ResourceMatch</a:t>
            </a:r>
            <a:r>
              <a:rPr lang="en-US" sz="800" dirty="0" smtClean="0"/>
              <a:t>&gt;</a:t>
            </a:r>
          </a:p>
          <a:p>
            <a:r>
              <a:rPr lang="en-US" sz="800" b="1" dirty="0" smtClean="0"/>
              <a:t> </a:t>
            </a:r>
            <a:r>
              <a:rPr lang="en-US" sz="800" dirty="0" smtClean="0"/>
              <a:t> &lt;/Resource&gt;</a:t>
            </a:r>
          </a:p>
          <a:p>
            <a:r>
              <a:rPr lang="en-US" sz="800" b="1" dirty="0" smtClean="0"/>
              <a:t> </a:t>
            </a:r>
            <a:r>
              <a:rPr lang="en-US" sz="800" dirty="0" smtClean="0"/>
              <a:t> &lt;/Resources&gt;</a:t>
            </a:r>
          </a:p>
          <a:p>
            <a:r>
              <a:rPr lang="en-US" sz="800" b="1" dirty="0" smtClean="0"/>
              <a:t> </a:t>
            </a:r>
            <a:r>
              <a:rPr lang="en-US" sz="800" dirty="0" smtClean="0"/>
              <a:t> &lt;/Target&gt;</a:t>
            </a:r>
          </a:p>
          <a:p>
            <a:r>
              <a:rPr lang="en-US" sz="800" b="1" dirty="0" smtClean="0">
                <a:hlinkClick r:id="" action="ppaction://hlinkfile"/>
              </a:rPr>
              <a:t>-</a:t>
            </a:r>
            <a:r>
              <a:rPr lang="en-US" sz="800" dirty="0" smtClean="0"/>
              <a:t> &lt;Rule Effect="</a:t>
            </a:r>
            <a:r>
              <a:rPr lang="en-US" sz="800" b="1" dirty="0" smtClean="0"/>
              <a:t>Deny</a:t>
            </a:r>
            <a:r>
              <a:rPr lang="en-US" sz="800" dirty="0" smtClean="0"/>
              <a:t>" </a:t>
            </a:r>
            <a:r>
              <a:rPr lang="en-US" sz="800" dirty="0" err="1" smtClean="0"/>
              <a:t>RuleId</a:t>
            </a:r>
            <a:r>
              <a:rPr lang="en-US" sz="800" dirty="0" smtClean="0"/>
              <a:t>="</a:t>
            </a:r>
            <a:r>
              <a:rPr lang="en-US" sz="800" b="1" dirty="0" smtClean="0"/>
              <a:t>urn:oasis:names:tc:xspa:1.0:patient:dissenting:roles:deny</a:t>
            </a:r>
            <a:r>
              <a:rPr lang="en-US" sz="800" dirty="0" smtClean="0"/>
              <a:t>"&gt;</a:t>
            </a:r>
          </a:p>
          <a:p>
            <a:r>
              <a:rPr lang="en-US" sz="800" b="1" dirty="0" smtClean="0"/>
              <a:t> </a:t>
            </a:r>
            <a:r>
              <a:rPr lang="en-US" sz="800" dirty="0" smtClean="0"/>
              <a:t> &lt;Description&gt;</a:t>
            </a:r>
            <a:r>
              <a:rPr lang="en-US" sz="800" b="1" dirty="0" smtClean="0"/>
              <a:t>Evaluates the dissenting-role (if available) against the subject's role.</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&lt;Condition&gt;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urn:oasis:names:tc:xacml:1.0:function:and</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urn:oasis:names:tc:xacml:1.0:function:string-subset</a:t>
            </a:r>
            <a:r>
              <a:rPr lang="en-US" sz="800" dirty="0" smtClean="0"/>
              <a:t>"&gt;</a:t>
            </a:r>
          </a:p>
          <a:p>
            <a:r>
              <a:rPr lang="en-US" sz="800" b="1" dirty="0" smtClean="0"/>
              <a:t> </a:t>
            </a:r>
            <a:r>
              <a:rPr lang="en-US" sz="800" dirty="0" smtClean="0"/>
              <a:t> &lt;</a:t>
            </a:r>
            <a:r>
              <a:rPr lang="en-US" sz="800" dirty="0" err="1" smtClean="0"/>
              <a:t>SubjectAttributeDesignator</a:t>
            </a:r>
            <a:r>
              <a:rPr lang="en-US" sz="800" dirty="0" smtClean="0"/>
              <a:t> </a:t>
            </a:r>
            <a:r>
              <a:rPr lang="en-US" sz="800" dirty="0" err="1" smtClean="0"/>
              <a:t>AttributeId</a:t>
            </a:r>
            <a:r>
              <a:rPr lang="en-US" sz="800" dirty="0" smtClean="0"/>
              <a:t>="</a:t>
            </a:r>
            <a:r>
              <a:rPr lang="en-US" sz="800" b="1" dirty="0" smtClean="0"/>
              <a:t>urn:oasis:names:tc:xacml:2.0:subject:role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urn:oasis:names:tc:xspa:1.0:resource:patient:dissenting-role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&lt;/Condition&gt;</a:t>
            </a:r>
          </a:p>
          <a:p>
            <a:r>
              <a:rPr lang="en-US" sz="800" b="1" dirty="0" smtClean="0"/>
              <a:t> </a:t>
            </a:r>
            <a:r>
              <a:rPr lang="en-US" sz="800" dirty="0" smtClean="0"/>
              <a:t> &lt;/Rule&gt;</a:t>
            </a:r>
          </a:p>
          <a:p>
            <a:r>
              <a:rPr lang="en-US" sz="800" b="1" dirty="0" smtClean="0"/>
              <a:t> </a:t>
            </a:r>
            <a:r>
              <a:rPr lang="en-US" sz="800" dirty="0" smtClean="0"/>
              <a:t> &lt;/Policy&gt;</a:t>
            </a:r>
            <a:endParaRPr lang="en-US" sz="800" dirty="0"/>
          </a:p>
        </p:txBody>
      </p:sp>
      <p:cxnSp>
        <p:nvCxnSpPr>
          <p:cNvPr id="28" name="Straight Connector 27"/>
          <p:cNvCxnSpPr>
            <a:stCxn id="7" idx="3"/>
          </p:cNvCxnSpPr>
          <p:nvPr/>
        </p:nvCxnSpPr>
        <p:spPr>
          <a:xfrm>
            <a:off x="3982053" y="3315175"/>
            <a:ext cx="510699"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27"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Patient</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29"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32" name="TextBox 31"/>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731595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492752" y="376193"/>
            <a:ext cx="4572000" cy="6001643"/>
          </a:xfrm>
          <a:prstGeom prst="rect">
            <a:avLst/>
          </a:prstGeom>
          <a:solidFill>
            <a:schemeClr val="bg1"/>
          </a:solidFill>
          <a:ln>
            <a:solidFill>
              <a:srgbClr val="0070C0"/>
            </a:solidFill>
          </a:ln>
        </p:spPr>
        <p:txBody>
          <a:bodyPr>
            <a:spAutoFit/>
          </a:bodyPr>
          <a:lstStyle/>
          <a:p>
            <a:r>
              <a:rPr lang="en-US" sz="800" dirty="0" smtClean="0"/>
              <a:t>&lt;Policy PolicyId="</a:t>
            </a:r>
            <a:r>
              <a:rPr lang="en-US" sz="800" b="1" dirty="0" smtClean="0"/>
              <a:t>urn:oasis:names:tc:xspa:1.0:resource:patient:dissenting-subject-ids</a:t>
            </a:r>
            <a:r>
              <a:rPr lang="en-US" sz="800" dirty="0" smtClean="0"/>
              <a:t>" </a:t>
            </a:r>
            <a:r>
              <a:rPr lang="en-US" sz="800" dirty="0" err="1" smtClean="0"/>
              <a:t>RuleCombiningAlgId</a:t>
            </a:r>
            <a:r>
              <a:rPr lang="en-US" sz="800" dirty="0" smtClean="0"/>
              <a:t>="</a:t>
            </a:r>
            <a:r>
              <a:rPr lang="en-US" sz="800" b="1" dirty="0" smtClean="0"/>
              <a:t>urn:oasis:names:tc:xacml:1.0:rule-combining-algorithm:deny-overrides</a:t>
            </a:r>
            <a:r>
              <a:rPr lang="en-US" sz="800" dirty="0" smtClean="0"/>
              <a:t>"&gt;</a:t>
            </a:r>
          </a:p>
          <a:p>
            <a:r>
              <a:rPr lang="en-US" sz="800" b="1" dirty="0" smtClean="0"/>
              <a:t> </a:t>
            </a:r>
            <a:r>
              <a:rPr lang="en-US" sz="800" dirty="0" smtClean="0"/>
              <a:t> &lt;Description&gt;</a:t>
            </a:r>
            <a:r>
              <a:rPr lang="en-US" sz="800" b="1" dirty="0" smtClean="0"/>
              <a:t>Denies the request from the subject if the NPI is not permitted by the patient.</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&lt;Rule Effect="</a:t>
            </a:r>
            <a:r>
              <a:rPr lang="en-US" sz="800" b="1" dirty="0" smtClean="0"/>
              <a:t>Deny</a:t>
            </a:r>
            <a:r>
              <a:rPr lang="en-US" sz="800" dirty="0" smtClean="0"/>
              <a:t>" </a:t>
            </a:r>
            <a:r>
              <a:rPr lang="en-US" sz="800" dirty="0" err="1" smtClean="0"/>
              <a:t>RuleId</a:t>
            </a:r>
            <a:r>
              <a:rPr lang="en-US" sz="800" dirty="0" smtClean="0"/>
              <a:t>="</a:t>
            </a:r>
            <a:r>
              <a:rPr lang="en-US" sz="800" b="1" dirty="0" smtClean="0"/>
              <a:t>urn:oasis:names:tc:xspa:1.0:resource:patient:masked:problems:dissenting-subject-ids:deny</a:t>
            </a:r>
            <a:r>
              <a:rPr lang="en-US" sz="800" dirty="0" smtClean="0"/>
              <a:t>"&gt;</a:t>
            </a:r>
          </a:p>
          <a:p>
            <a:r>
              <a:rPr lang="en-US" sz="800" b="1" dirty="0" smtClean="0"/>
              <a:t> </a:t>
            </a:r>
            <a:r>
              <a:rPr lang="en-US" sz="800" dirty="0" smtClean="0"/>
              <a:t> &lt;Description&gt;</a:t>
            </a:r>
            <a:r>
              <a:rPr lang="en-US" sz="800" b="1" dirty="0" smtClean="0"/>
              <a:t>Evaluates the dissenting-subject-id (if available) against the subject's NPI.</a:t>
            </a:r>
            <a:r>
              <a:rPr lang="en-US" sz="800" dirty="0" smtClean="0"/>
              <a:t>&lt;/Description&gt; </a:t>
            </a:r>
          </a:p>
          <a:p>
            <a:r>
              <a:rPr lang="en-US" sz="800" b="1" dirty="0" smtClean="0">
                <a:hlinkClick r:id="" action="ppaction://hlinkfile"/>
              </a:rPr>
              <a:t>-</a:t>
            </a:r>
            <a:r>
              <a:rPr lang="en-US" sz="800" dirty="0" smtClean="0"/>
              <a:t> &lt;Target&gt;</a:t>
            </a:r>
          </a:p>
          <a:p>
            <a:r>
              <a:rPr lang="en-US" sz="800" b="1" dirty="0" smtClean="0">
                <a:hlinkClick r:id="" action="ppaction://hlinkfile"/>
              </a:rPr>
              <a:t>-</a:t>
            </a:r>
            <a:r>
              <a:rPr lang="en-US" sz="800" dirty="0" smtClean="0"/>
              <a:t> &lt;Resources&gt;</a:t>
            </a:r>
          </a:p>
          <a:p>
            <a:r>
              <a:rPr lang="en-US" sz="800" b="1" dirty="0" smtClean="0">
                <a:hlinkClick r:id="" action="ppaction://hlinkfile"/>
              </a:rPr>
              <a:t>-</a:t>
            </a:r>
            <a:r>
              <a:rPr lang="en-US" sz="800" dirty="0" smtClean="0"/>
              <a:t> &lt;Resource&gt;</a:t>
            </a:r>
          </a:p>
          <a:p>
            <a:r>
              <a:rPr lang="en-US" sz="800" b="1" dirty="0" smtClean="0">
                <a:hlinkClick r:id="" action="ppaction://hlinkfile"/>
              </a:rPr>
              <a:t>-</a:t>
            </a:r>
            <a:r>
              <a:rPr lang="en-US" sz="800" dirty="0" smtClean="0"/>
              <a:t> &lt;</a:t>
            </a:r>
            <a:r>
              <a:rPr lang="en-US" sz="800" dirty="0" err="1" smtClean="0"/>
              <a:t>ResourceMatch</a:t>
            </a:r>
            <a:r>
              <a:rPr lang="en-US" sz="800" dirty="0" smtClean="0"/>
              <a:t> </a:t>
            </a:r>
            <a:r>
              <a:rPr lang="en-US" sz="800" dirty="0" err="1" smtClean="0"/>
              <a:t>MatchId</a:t>
            </a:r>
            <a:r>
              <a:rPr lang="en-US" sz="800" dirty="0" smtClean="0"/>
              <a:t>="</a:t>
            </a:r>
            <a:r>
              <a:rPr lang="en-US" sz="800" b="1" dirty="0" smtClean="0"/>
              <a:t>urn:oasis:names:tc:xacml:1.0:function:string-equal</a:t>
            </a:r>
            <a:r>
              <a:rPr lang="en-US" sz="800" dirty="0" smtClean="0"/>
              <a:t>"&gt;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"&gt;</a:t>
            </a:r>
            <a:r>
              <a:rPr lang="en-US" sz="800" b="1" dirty="0" smtClean="0"/>
              <a:t>urn:oasis:names:tc:xspa:1.0:resource:hl7:type:medical-record</a:t>
            </a:r>
            <a:r>
              <a:rPr lang="en-US" sz="800" dirty="0" smtClean="0"/>
              <a:t>&lt;/AttributeValue&gt;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urn:oasis:names:tc:xspa:1.0:resource:hl7:type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ResourceMatch</a:t>
            </a:r>
            <a:r>
              <a:rPr lang="en-US" sz="800" dirty="0" smtClean="0"/>
              <a:t>&gt;</a:t>
            </a:r>
          </a:p>
          <a:p>
            <a:r>
              <a:rPr lang="en-US" sz="800" b="1" dirty="0" smtClean="0"/>
              <a:t> </a:t>
            </a:r>
            <a:r>
              <a:rPr lang="en-US" sz="800" dirty="0" smtClean="0"/>
              <a:t> &lt;/Resource&gt;</a:t>
            </a:r>
          </a:p>
          <a:p>
            <a:r>
              <a:rPr lang="en-US" sz="800" b="1" dirty="0" smtClean="0"/>
              <a:t> </a:t>
            </a:r>
            <a:r>
              <a:rPr lang="en-US" sz="800" dirty="0" smtClean="0"/>
              <a:t> &lt;/Resources&gt;</a:t>
            </a:r>
          </a:p>
          <a:p>
            <a:r>
              <a:rPr lang="en-US" sz="800" b="1" dirty="0" smtClean="0"/>
              <a:t> </a:t>
            </a:r>
            <a:r>
              <a:rPr lang="en-US" sz="800" dirty="0" smtClean="0"/>
              <a:t> &lt;/Target&gt;</a:t>
            </a:r>
          </a:p>
          <a:p>
            <a:r>
              <a:rPr lang="en-US" sz="800" b="1" dirty="0" smtClean="0">
                <a:hlinkClick r:id="" action="ppaction://hlinkfile"/>
              </a:rPr>
              <a:t>-</a:t>
            </a:r>
            <a:r>
              <a:rPr lang="en-US" sz="800" dirty="0" smtClean="0"/>
              <a:t> &lt;Condition&gt;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urn:oasis:names:tc:xacml:1.0:function:and</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urn:oasis:names:tc:xacml:1.0:function:integer-equal</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urn:oasis:names:tc:xacml:1.0:function:string-bag-size</a:t>
            </a:r>
            <a:r>
              <a:rPr lang="en-US" sz="800" dirty="0" smtClean="0"/>
              <a:t>"&gt;</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urn:oasis:names:tc:xspa:1.0:resource:patient:dissenting-subject-id</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http://www.w3.org/2001/XMLSchema#integer</a:t>
            </a:r>
            <a:r>
              <a:rPr lang="en-US" sz="800" dirty="0" smtClean="0"/>
              <a:t>"&gt;</a:t>
            </a:r>
            <a:r>
              <a:rPr lang="en-US" sz="800" b="1" dirty="0" smtClean="0"/>
              <a:t>0</a:t>
            </a:r>
            <a:r>
              <a:rPr lang="en-US" sz="800" dirty="0" smtClean="0"/>
              <a:t>&lt;/AttributeValue&gt;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urn:oasis:names:tc:xacml:1.0:function:string-subset</a:t>
            </a:r>
            <a:r>
              <a:rPr lang="en-US" sz="800" dirty="0" smtClean="0"/>
              <a:t>"&gt;</a:t>
            </a:r>
          </a:p>
          <a:p>
            <a:r>
              <a:rPr lang="en-US" sz="800" b="1" dirty="0" smtClean="0"/>
              <a:t> </a:t>
            </a:r>
            <a:r>
              <a:rPr lang="en-US" sz="800" dirty="0" smtClean="0"/>
              <a:t> &lt;</a:t>
            </a:r>
            <a:r>
              <a:rPr lang="en-US" sz="800" dirty="0" err="1" smtClean="0"/>
              <a:t>SubjectAttributeDesignator</a:t>
            </a:r>
            <a:r>
              <a:rPr lang="en-US" sz="800" dirty="0" smtClean="0"/>
              <a:t> </a:t>
            </a:r>
            <a:r>
              <a:rPr lang="en-US" sz="800" dirty="0" err="1" smtClean="0"/>
              <a:t>AttributeId</a:t>
            </a:r>
            <a:r>
              <a:rPr lang="en-US" sz="800" dirty="0" smtClean="0"/>
              <a:t>="</a:t>
            </a:r>
            <a:r>
              <a:rPr lang="en-US" sz="800" b="1" dirty="0" smtClean="0"/>
              <a:t>urn:oasis:names:tc:xspa:1.0:subject:npi</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urn:oasis:names:tc:xspa:1.0:resource:patient:dissenting-subject-id</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&lt;/Condition&gt;</a:t>
            </a:r>
          </a:p>
          <a:p>
            <a:r>
              <a:rPr lang="en-US" sz="800" b="1" dirty="0" smtClean="0"/>
              <a:t> </a:t>
            </a:r>
            <a:r>
              <a:rPr lang="en-US" sz="800" dirty="0" smtClean="0"/>
              <a:t> &lt;/Rule&gt;</a:t>
            </a:r>
          </a:p>
          <a:p>
            <a:r>
              <a:rPr lang="en-US" sz="800" b="1" dirty="0" smtClean="0"/>
              <a:t> </a:t>
            </a:r>
            <a:r>
              <a:rPr lang="en-US" sz="800" dirty="0" smtClean="0"/>
              <a:t> &lt;/Policy&gt;</a:t>
            </a:r>
            <a:endParaRPr lang="en-US" sz="800" dirty="0"/>
          </a:p>
        </p:txBody>
      </p:sp>
      <p:sp>
        <p:nvSpPr>
          <p:cNvPr id="4" name="TextBox 3"/>
          <p:cNvSpPr txBox="1"/>
          <p:nvPr/>
        </p:nvSpPr>
        <p:spPr>
          <a:xfrm>
            <a:off x="195072" y="3269293"/>
            <a:ext cx="809837" cy="215444"/>
          </a:xfrm>
          <a:prstGeom prst="rect">
            <a:avLst/>
          </a:prstGeom>
          <a:solidFill>
            <a:schemeClr val="bg1"/>
          </a:solidFill>
          <a:ln w="6350">
            <a:solidFill>
              <a:srgbClr val="0070C0"/>
            </a:solidFill>
          </a:ln>
        </p:spPr>
        <p:txBody>
          <a:bodyPr wrap="none" rtlCol="0">
            <a:spAutoFit/>
          </a:bodyPr>
          <a:lstStyle/>
          <a:p>
            <a:r>
              <a:rPr lang="en-US" sz="800" dirty="0" smtClean="0"/>
              <a:t>Patient Policy</a:t>
            </a:r>
            <a:endParaRPr lang="en-US" sz="800" dirty="0"/>
          </a:p>
        </p:txBody>
      </p:sp>
      <p:sp>
        <p:nvSpPr>
          <p:cNvPr id="5" name="TextBox 4"/>
          <p:cNvSpPr txBox="1"/>
          <p:nvPr/>
        </p:nvSpPr>
        <p:spPr>
          <a:xfrm>
            <a:off x="1923476" y="1698030"/>
            <a:ext cx="487634" cy="215444"/>
          </a:xfrm>
          <a:prstGeom prst="rect">
            <a:avLst/>
          </a:prstGeom>
          <a:solidFill>
            <a:schemeClr val="bg1"/>
          </a:solidFill>
          <a:ln w="6350">
            <a:solidFill>
              <a:schemeClr val="tx1"/>
            </a:solidFill>
          </a:ln>
        </p:spPr>
        <p:txBody>
          <a:bodyPr wrap="none" rtlCol="0">
            <a:spAutoFit/>
          </a:bodyPr>
          <a:lstStyle/>
          <a:p>
            <a:r>
              <a:rPr lang="en-US" sz="800" dirty="0" smtClean="0"/>
              <a:t>Opt-IN</a:t>
            </a:r>
            <a:endParaRPr lang="en-US" sz="800" dirty="0"/>
          </a:p>
        </p:txBody>
      </p:sp>
      <p:sp>
        <p:nvSpPr>
          <p:cNvPr id="6" name="TextBox 5"/>
          <p:cNvSpPr txBox="1"/>
          <p:nvPr/>
        </p:nvSpPr>
        <p:spPr>
          <a:xfrm>
            <a:off x="1923476" y="2201171"/>
            <a:ext cx="1342034" cy="215444"/>
          </a:xfrm>
          <a:prstGeom prst="rect">
            <a:avLst/>
          </a:prstGeom>
          <a:solidFill>
            <a:schemeClr val="bg1"/>
          </a:solidFill>
          <a:ln w="6350">
            <a:solidFill>
              <a:schemeClr val="tx1"/>
            </a:solidFill>
          </a:ln>
        </p:spPr>
        <p:txBody>
          <a:bodyPr wrap="none" rtlCol="0">
            <a:spAutoFit/>
          </a:bodyPr>
          <a:lstStyle/>
          <a:p>
            <a:r>
              <a:rPr lang="en-US" sz="800" dirty="0" smtClean="0"/>
              <a:t>Blacklisted Organizations</a:t>
            </a:r>
            <a:endParaRPr lang="en-US" sz="800" dirty="0"/>
          </a:p>
        </p:txBody>
      </p:sp>
      <p:sp>
        <p:nvSpPr>
          <p:cNvPr id="7" name="TextBox 6"/>
          <p:cNvSpPr txBox="1"/>
          <p:nvPr/>
        </p:nvSpPr>
        <p:spPr>
          <a:xfrm>
            <a:off x="1923476" y="3207453"/>
            <a:ext cx="2058577"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Role Based Denial</a:t>
            </a:r>
            <a:endParaRPr lang="en-US" sz="800" dirty="0"/>
          </a:p>
        </p:txBody>
      </p:sp>
      <p:cxnSp>
        <p:nvCxnSpPr>
          <p:cNvPr id="8" name="Straight Connector 7"/>
          <p:cNvCxnSpPr>
            <a:stCxn id="4" idx="3"/>
            <a:endCxn id="5" idx="1"/>
          </p:cNvCxnSpPr>
          <p:nvPr/>
        </p:nvCxnSpPr>
        <p:spPr>
          <a:xfrm flipV="1">
            <a:off x="1004909" y="1805752"/>
            <a:ext cx="918567" cy="15712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3"/>
            <a:endCxn id="6" idx="1"/>
          </p:cNvCxnSpPr>
          <p:nvPr/>
        </p:nvCxnSpPr>
        <p:spPr>
          <a:xfrm flipV="1">
            <a:off x="1004909" y="2308893"/>
            <a:ext cx="918567" cy="10681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3"/>
            <a:endCxn id="12" idx="1"/>
          </p:cNvCxnSpPr>
          <p:nvPr/>
        </p:nvCxnSpPr>
        <p:spPr>
          <a:xfrm flipV="1">
            <a:off x="1004909" y="2812034"/>
            <a:ext cx="918567" cy="5649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923476" y="3710594"/>
            <a:ext cx="2305439" cy="215444"/>
          </a:xfrm>
          <a:prstGeom prst="rect">
            <a:avLst/>
          </a:prstGeom>
          <a:solidFill>
            <a:schemeClr val="bg1"/>
          </a:solidFill>
          <a:ln w="6350">
            <a:solidFill>
              <a:srgbClr val="0070C0"/>
            </a:solidFill>
          </a:ln>
        </p:spPr>
        <p:txBody>
          <a:bodyPr wrap="none" rtlCol="0">
            <a:spAutoFit/>
          </a:bodyPr>
          <a:lstStyle/>
          <a:p>
            <a:r>
              <a:rPr lang="en-US" sz="800" dirty="0" smtClean="0"/>
              <a:t>Blacklisted Provider – Unique ID Based Denial</a:t>
            </a:r>
            <a:endParaRPr lang="en-US" sz="800" dirty="0"/>
          </a:p>
        </p:txBody>
      </p:sp>
      <p:sp>
        <p:nvSpPr>
          <p:cNvPr id="12" name="TextBox 11"/>
          <p:cNvSpPr txBox="1"/>
          <p:nvPr/>
        </p:nvSpPr>
        <p:spPr>
          <a:xfrm>
            <a:off x="1923476" y="2704312"/>
            <a:ext cx="1526380" cy="215444"/>
          </a:xfrm>
          <a:prstGeom prst="rect">
            <a:avLst/>
          </a:prstGeom>
          <a:noFill/>
          <a:ln w="6350">
            <a:solidFill>
              <a:schemeClr val="tx1"/>
            </a:solidFill>
          </a:ln>
        </p:spPr>
        <p:txBody>
          <a:bodyPr wrap="none" rtlCol="0">
            <a:spAutoFit/>
          </a:bodyPr>
          <a:lstStyle/>
          <a:p>
            <a:r>
              <a:rPr lang="en-US" sz="800" dirty="0" smtClean="0"/>
              <a:t>Confidentiality/Sensitive Data</a:t>
            </a:r>
            <a:endParaRPr lang="en-US" sz="800" dirty="0"/>
          </a:p>
        </p:txBody>
      </p:sp>
      <p:sp>
        <p:nvSpPr>
          <p:cNvPr id="13" name="TextBox 12"/>
          <p:cNvSpPr txBox="1"/>
          <p:nvPr/>
        </p:nvSpPr>
        <p:spPr>
          <a:xfrm>
            <a:off x="1923476" y="4213735"/>
            <a:ext cx="1635384"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Role</a:t>
            </a:r>
            <a:endParaRPr lang="en-US" sz="800" dirty="0"/>
          </a:p>
        </p:txBody>
      </p:sp>
      <p:sp>
        <p:nvSpPr>
          <p:cNvPr id="14" name="TextBox 13"/>
          <p:cNvSpPr txBox="1"/>
          <p:nvPr/>
        </p:nvSpPr>
        <p:spPr>
          <a:xfrm>
            <a:off x="1923476" y="4716876"/>
            <a:ext cx="2175596"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Unique Identifier</a:t>
            </a:r>
            <a:endParaRPr lang="en-US" sz="800" dirty="0"/>
          </a:p>
        </p:txBody>
      </p:sp>
      <p:sp>
        <p:nvSpPr>
          <p:cNvPr id="15" name="TextBox 14"/>
          <p:cNvSpPr txBox="1"/>
          <p:nvPr/>
        </p:nvSpPr>
        <p:spPr>
          <a:xfrm>
            <a:off x="1923476" y="5220017"/>
            <a:ext cx="647934" cy="215444"/>
          </a:xfrm>
          <a:prstGeom prst="rect">
            <a:avLst/>
          </a:prstGeom>
          <a:solidFill>
            <a:schemeClr val="bg1"/>
          </a:solidFill>
          <a:ln w="6350">
            <a:solidFill>
              <a:schemeClr val="tx1"/>
            </a:solidFill>
          </a:ln>
        </p:spPr>
        <p:txBody>
          <a:bodyPr wrap="none" rtlCol="0">
            <a:spAutoFit/>
          </a:bodyPr>
          <a:lstStyle/>
          <a:p>
            <a:r>
              <a:rPr lang="en-US" sz="800" dirty="0" smtClean="0"/>
              <a:t>Genomics</a:t>
            </a:r>
            <a:endParaRPr lang="en-US" sz="800" dirty="0"/>
          </a:p>
        </p:txBody>
      </p:sp>
      <p:cxnSp>
        <p:nvCxnSpPr>
          <p:cNvPr id="16" name="Straight Connector 15"/>
          <p:cNvCxnSpPr>
            <a:stCxn id="4" idx="3"/>
            <a:endCxn id="7" idx="1"/>
          </p:cNvCxnSpPr>
          <p:nvPr/>
        </p:nvCxnSpPr>
        <p:spPr>
          <a:xfrm flipV="1">
            <a:off x="1004909" y="3315175"/>
            <a:ext cx="918567" cy="61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4" idx="3"/>
            <a:endCxn id="11" idx="1"/>
          </p:cNvCxnSpPr>
          <p:nvPr/>
        </p:nvCxnSpPr>
        <p:spPr>
          <a:xfrm>
            <a:off x="1004909" y="3377015"/>
            <a:ext cx="918567" cy="441301"/>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4" idx="3"/>
            <a:endCxn id="13" idx="1"/>
          </p:cNvCxnSpPr>
          <p:nvPr/>
        </p:nvCxnSpPr>
        <p:spPr>
          <a:xfrm>
            <a:off x="1004909" y="3377015"/>
            <a:ext cx="918567" cy="94444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4" idx="3"/>
            <a:endCxn id="14" idx="1"/>
          </p:cNvCxnSpPr>
          <p:nvPr/>
        </p:nvCxnSpPr>
        <p:spPr>
          <a:xfrm>
            <a:off x="1004909" y="3377015"/>
            <a:ext cx="918567" cy="144758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4" idx="3"/>
            <a:endCxn id="15" idx="1"/>
          </p:cNvCxnSpPr>
          <p:nvPr/>
        </p:nvCxnSpPr>
        <p:spPr>
          <a:xfrm>
            <a:off x="1004909" y="3377015"/>
            <a:ext cx="918567" cy="19507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1755648" y="4091940"/>
            <a:ext cx="2511552" cy="1468113"/>
          </a:xfrm>
          <a:prstGeom prst="roundRect">
            <a:avLst/>
          </a:prstGeom>
          <a:solidFill>
            <a:schemeClr val="bg1">
              <a:lumMod val="85000"/>
              <a:alpha val="11000"/>
            </a:schemeClr>
          </a:solidFill>
          <a:ln w="6350">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flipV="1">
            <a:off x="1083990" y="5050740"/>
            <a:ext cx="1110570" cy="169278"/>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0" y="5050740"/>
            <a:ext cx="1532591" cy="553998"/>
          </a:xfrm>
          <a:prstGeom prst="rect">
            <a:avLst/>
          </a:prstGeom>
          <a:noFill/>
        </p:spPr>
        <p:txBody>
          <a:bodyPr wrap="square" rtlCol="0">
            <a:spAutoFit/>
          </a:bodyPr>
          <a:lstStyle/>
          <a:p>
            <a:r>
              <a:rPr lang="en-US" sz="1000" b="1" dirty="0" smtClean="0">
                <a:solidFill>
                  <a:schemeClr val="tx2">
                    <a:lumMod val="60000"/>
                    <a:lumOff val="40000"/>
                  </a:schemeClr>
                </a:solidFill>
              </a:rPr>
              <a:t>Demonstrated Advanced Concepts of Obligations</a:t>
            </a:r>
            <a:endParaRPr lang="en-US" sz="1000" b="1" dirty="0">
              <a:solidFill>
                <a:schemeClr val="tx2">
                  <a:lumMod val="60000"/>
                  <a:lumOff val="40000"/>
                </a:schemeClr>
              </a:solidFill>
            </a:endParaRPr>
          </a:p>
        </p:txBody>
      </p:sp>
      <p:sp>
        <p:nvSpPr>
          <p:cNvPr id="24" name="Rectangle 23"/>
          <p:cNvSpPr/>
          <p:nvPr/>
        </p:nvSpPr>
        <p:spPr>
          <a:xfrm>
            <a:off x="0" y="5731505"/>
            <a:ext cx="4492752" cy="646331"/>
          </a:xfrm>
          <a:prstGeom prst="rect">
            <a:avLst/>
          </a:prstGeom>
          <a:solidFill>
            <a:schemeClr val="bg1"/>
          </a:solidFill>
        </p:spPr>
        <p:txBody>
          <a:bodyPr wrap="square">
            <a:spAutoFit/>
          </a:bodyPr>
          <a:lstStyle/>
          <a:p>
            <a:r>
              <a:rPr lang="en-US" sz="1800" dirty="0" smtClean="0">
                <a:solidFill>
                  <a:srgbClr val="00B0F0"/>
                </a:solidFill>
              </a:rPr>
              <a:t>Denial based on subjects Unique Identifier.</a:t>
            </a:r>
            <a:endParaRPr lang="en-US" sz="1800" dirty="0">
              <a:solidFill>
                <a:srgbClr val="00B0F0"/>
              </a:solidFill>
            </a:endParaRPr>
          </a:p>
        </p:txBody>
      </p:sp>
      <p:cxnSp>
        <p:nvCxnSpPr>
          <p:cNvPr id="25" name="Straight Connector 24"/>
          <p:cNvCxnSpPr/>
          <p:nvPr/>
        </p:nvCxnSpPr>
        <p:spPr>
          <a:xfrm>
            <a:off x="4228915" y="3818316"/>
            <a:ext cx="263837"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27"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Patient</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28"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31" name="TextBox 30"/>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674023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755648" y="4091940"/>
            <a:ext cx="2511552" cy="1468113"/>
          </a:xfrm>
          <a:prstGeom prst="roundRect">
            <a:avLst/>
          </a:prstGeom>
          <a:solidFill>
            <a:schemeClr val="bg1">
              <a:lumMod val="85000"/>
              <a:alpha val="11000"/>
            </a:schemeClr>
          </a:solidFill>
          <a:ln w="6350">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ectangle 25"/>
          <p:cNvSpPr/>
          <p:nvPr/>
        </p:nvSpPr>
        <p:spPr>
          <a:xfrm>
            <a:off x="4492752" y="20157"/>
            <a:ext cx="4572000" cy="6740307"/>
          </a:xfrm>
          <a:prstGeom prst="rect">
            <a:avLst/>
          </a:prstGeom>
          <a:solidFill>
            <a:schemeClr val="bg1"/>
          </a:solidFill>
          <a:ln>
            <a:solidFill>
              <a:srgbClr val="0070C0"/>
            </a:solidFill>
          </a:ln>
        </p:spPr>
        <p:txBody>
          <a:bodyPr>
            <a:spAutoFit/>
          </a:bodyPr>
          <a:lstStyle/>
          <a:p>
            <a:r>
              <a:rPr lang="en-US" sz="800" dirty="0" smtClean="0"/>
              <a:t>&lt;Policy PolicyId="</a:t>
            </a:r>
            <a:r>
              <a:rPr lang="en-US" sz="800" b="1" dirty="0" smtClean="0"/>
              <a:t>urn:oasis:names:tc:xspa:1.0:resource:patient:masked:medications:dissenting-roles</a:t>
            </a:r>
            <a:r>
              <a:rPr lang="en-US" sz="800" dirty="0" smtClean="0"/>
              <a:t>" </a:t>
            </a:r>
            <a:r>
              <a:rPr lang="en-US" sz="800" dirty="0" err="1" smtClean="0"/>
              <a:t>RuleCombiningAlgId</a:t>
            </a:r>
            <a:r>
              <a:rPr lang="en-US" sz="800" dirty="0" smtClean="0"/>
              <a:t>="</a:t>
            </a:r>
            <a:r>
              <a:rPr lang="en-US" sz="800" b="1" dirty="0" smtClean="0"/>
              <a:t>urn:oasis:names:tc:xacml:1.0:rule-combining-algorithm:deny-overrides</a:t>
            </a:r>
            <a:r>
              <a:rPr lang="en-US" sz="800" dirty="0" smtClean="0"/>
              <a:t>"&gt;</a:t>
            </a:r>
          </a:p>
          <a:p>
            <a:r>
              <a:rPr lang="en-US" sz="800" b="1" dirty="0" smtClean="0"/>
              <a:t> </a:t>
            </a:r>
            <a:r>
              <a:rPr lang="en-US" sz="800" dirty="0" smtClean="0"/>
              <a:t> &lt;Description&gt;</a:t>
            </a:r>
            <a:r>
              <a:rPr lang="en-US" sz="800" b="1" dirty="0" smtClean="0"/>
              <a:t>Denies the request for medications from the subject if the NPI is not permitted by the patient.</a:t>
            </a:r>
            <a:r>
              <a:rPr lang="en-US" sz="800" dirty="0" smtClean="0"/>
              <a:t>&lt;/Description&gt; </a:t>
            </a:r>
          </a:p>
          <a:p>
            <a:r>
              <a:rPr lang="en-US" sz="800" b="1" dirty="0" smtClean="0">
                <a:hlinkClick r:id="" action="ppaction://hlinkfile"/>
              </a:rPr>
              <a:t>-</a:t>
            </a:r>
            <a:r>
              <a:rPr lang="en-US" sz="800" dirty="0" smtClean="0"/>
              <a:t> &lt;Target&gt;</a:t>
            </a:r>
          </a:p>
          <a:p>
            <a:r>
              <a:rPr lang="en-US" sz="800" b="1" dirty="0" smtClean="0">
                <a:hlinkClick r:id="" action="ppaction://hlinkfile"/>
              </a:rPr>
              <a:t>-</a:t>
            </a:r>
            <a:r>
              <a:rPr lang="en-US" sz="800" dirty="0" smtClean="0"/>
              <a:t> &lt;Resources&gt;</a:t>
            </a:r>
          </a:p>
          <a:p>
            <a:r>
              <a:rPr lang="en-US" sz="800" b="1" dirty="0" smtClean="0">
                <a:hlinkClick r:id="" action="ppaction://hlinkfile"/>
              </a:rPr>
              <a:t>-</a:t>
            </a:r>
            <a:r>
              <a:rPr lang="en-US" sz="800" dirty="0" smtClean="0"/>
              <a:t> &lt;Resource&gt;</a:t>
            </a:r>
          </a:p>
          <a:p>
            <a:r>
              <a:rPr lang="en-US" sz="800" b="1" dirty="0" smtClean="0">
                <a:hlinkClick r:id="" action="ppaction://hlinkfile"/>
              </a:rPr>
              <a:t>-</a:t>
            </a:r>
            <a:r>
              <a:rPr lang="en-US" sz="800" dirty="0" smtClean="0"/>
              <a:t> &lt;</a:t>
            </a:r>
            <a:r>
              <a:rPr lang="en-US" sz="800" dirty="0" err="1" smtClean="0"/>
              <a:t>ResourceMatch</a:t>
            </a:r>
            <a:r>
              <a:rPr lang="en-US" sz="800" dirty="0" smtClean="0"/>
              <a:t> </a:t>
            </a:r>
            <a:r>
              <a:rPr lang="en-US" sz="800" dirty="0" err="1" smtClean="0"/>
              <a:t>MatchId</a:t>
            </a:r>
            <a:r>
              <a:rPr lang="en-US" sz="800" dirty="0" smtClean="0"/>
              <a:t>="</a:t>
            </a:r>
            <a:r>
              <a:rPr lang="en-US" sz="800" b="1" dirty="0" smtClean="0"/>
              <a:t>urn:oasis:names:tc:xacml:1.0:function:string-equal</a:t>
            </a:r>
            <a:r>
              <a:rPr lang="en-US" sz="800" dirty="0" smtClean="0"/>
              <a:t>"&gt;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"&gt;</a:t>
            </a:r>
            <a:r>
              <a:rPr lang="en-US" sz="800" b="1" dirty="0" smtClean="0"/>
              <a:t>urn:oasis:names:tc:xspa:1.0:resource:hl7:type:medical-record</a:t>
            </a:r>
            <a:r>
              <a:rPr lang="en-US" sz="800" dirty="0" smtClean="0"/>
              <a:t>&lt;/AttributeValue&gt;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urn:oasis:names:tc:xspa:1.0:resource:hl7:type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ResourceMatch</a:t>
            </a:r>
            <a:r>
              <a:rPr lang="en-US" sz="800" dirty="0" smtClean="0"/>
              <a:t>&gt;</a:t>
            </a:r>
          </a:p>
          <a:p>
            <a:r>
              <a:rPr lang="en-US" sz="800" b="1" dirty="0" smtClean="0"/>
              <a:t> </a:t>
            </a:r>
            <a:r>
              <a:rPr lang="en-US" sz="800" dirty="0" smtClean="0"/>
              <a:t> &lt;/Resource&gt;</a:t>
            </a:r>
          </a:p>
          <a:p>
            <a:r>
              <a:rPr lang="en-US" sz="800" b="1" dirty="0" smtClean="0"/>
              <a:t> </a:t>
            </a:r>
            <a:r>
              <a:rPr lang="en-US" sz="800" dirty="0" smtClean="0"/>
              <a:t> &lt;/Resources&gt;</a:t>
            </a:r>
          </a:p>
          <a:p>
            <a:r>
              <a:rPr lang="en-US" sz="800" b="1" dirty="0" smtClean="0"/>
              <a:t> </a:t>
            </a:r>
            <a:r>
              <a:rPr lang="en-US" sz="800" dirty="0" smtClean="0"/>
              <a:t> &lt;/Target&gt;</a:t>
            </a:r>
          </a:p>
          <a:p>
            <a:r>
              <a:rPr lang="en-US" sz="800" b="1" dirty="0" smtClean="0">
                <a:hlinkClick r:id="" action="ppaction://hlinkfile"/>
              </a:rPr>
              <a:t>-</a:t>
            </a:r>
            <a:r>
              <a:rPr lang="en-US" sz="800" dirty="0" smtClean="0"/>
              <a:t> &lt;Rule Effect="</a:t>
            </a:r>
            <a:r>
              <a:rPr lang="en-US" sz="800" b="1" dirty="0" smtClean="0"/>
              <a:t>Permit</a:t>
            </a:r>
            <a:r>
              <a:rPr lang="en-US" sz="800" dirty="0" smtClean="0"/>
              <a:t>" </a:t>
            </a:r>
            <a:r>
              <a:rPr lang="en-US" sz="800" dirty="0" err="1" smtClean="0"/>
              <a:t>RuleId</a:t>
            </a:r>
            <a:r>
              <a:rPr lang="en-US" sz="800" dirty="0" smtClean="0"/>
              <a:t>="</a:t>
            </a:r>
            <a:r>
              <a:rPr lang="en-US" sz="800" b="1" dirty="0" smtClean="0"/>
              <a:t>urn:oasis:names:tc:xspa:1.0:resource:patient:masked:medications:dissenting-roles:permit</a:t>
            </a:r>
            <a:r>
              <a:rPr lang="en-US" sz="800" dirty="0" smtClean="0"/>
              <a:t>"&gt;</a:t>
            </a:r>
          </a:p>
          <a:p>
            <a:r>
              <a:rPr lang="en-US" sz="800" b="1" dirty="0" smtClean="0"/>
              <a:t> </a:t>
            </a:r>
            <a:r>
              <a:rPr lang="en-US" sz="800" dirty="0" smtClean="0"/>
              <a:t> &lt;Description&gt;</a:t>
            </a:r>
            <a:r>
              <a:rPr lang="en-US" sz="800" b="1" dirty="0" smtClean="0"/>
              <a:t>Evaluates the dissenting-roles for medications (if available) against the subject's role.</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&lt;Condition&gt;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urn:oasis:names:tc:xacml:1.0:function:and</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urn:oasis:names:tc:xacml:1.0:function:integer-equal</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urn:oasis:names:tc:xacml:1.0:function:string-bag-size</a:t>
            </a:r>
            <a:r>
              <a:rPr lang="en-US" sz="800" dirty="0" smtClean="0"/>
              <a:t>"&gt;</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urn:oasis:names:tc:xspa:1.0:resource:patient:masked:Medications:dissenting-role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http://www.w3.org/2001/XMLSchema#integer</a:t>
            </a:r>
            <a:r>
              <a:rPr lang="en-US" sz="800" dirty="0" smtClean="0"/>
              <a:t>"&gt;</a:t>
            </a:r>
            <a:r>
              <a:rPr lang="en-US" sz="800" b="1" dirty="0" smtClean="0"/>
              <a:t>0</a:t>
            </a:r>
            <a:r>
              <a:rPr lang="en-US" sz="800" dirty="0" smtClean="0"/>
              <a:t>&lt;/AttributeValue&gt;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urn:oasis:names:tc:xacml:1.0:function:string-subset</a:t>
            </a:r>
            <a:r>
              <a:rPr lang="en-US" sz="800" dirty="0" smtClean="0"/>
              <a:t>"&gt;</a:t>
            </a:r>
          </a:p>
          <a:p>
            <a:r>
              <a:rPr lang="en-US" sz="800" b="1" dirty="0" smtClean="0"/>
              <a:t> </a:t>
            </a:r>
            <a:r>
              <a:rPr lang="en-US" sz="800" dirty="0" smtClean="0"/>
              <a:t> &lt;</a:t>
            </a:r>
            <a:r>
              <a:rPr lang="en-US" sz="800" dirty="0" err="1" smtClean="0"/>
              <a:t>SubjectAttributeDesignator</a:t>
            </a:r>
            <a:r>
              <a:rPr lang="en-US" sz="800" dirty="0" smtClean="0"/>
              <a:t> </a:t>
            </a:r>
            <a:r>
              <a:rPr lang="en-US" sz="800" dirty="0" err="1" smtClean="0"/>
              <a:t>AttributeId</a:t>
            </a:r>
            <a:r>
              <a:rPr lang="en-US" sz="800" dirty="0" smtClean="0"/>
              <a:t>="</a:t>
            </a:r>
            <a:r>
              <a:rPr lang="en-US" sz="800" b="1" dirty="0" smtClean="0"/>
              <a:t>urn:oasis:names:tc:xacml:2.0:subject:role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urn:oasis:names:tc:xspa:1.0:resource:patient:masked:Medications:dissenting-role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&lt;/Condition&gt;</a:t>
            </a:r>
          </a:p>
          <a:p>
            <a:r>
              <a:rPr lang="en-US" sz="800" b="1" dirty="0" smtClean="0"/>
              <a:t> </a:t>
            </a:r>
            <a:r>
              <a:rPr lang="en-US" sz="800" dirty="0" smtClean="0"/>
              <a:t> &lt;/Rule&gt;</a:t>
            </a:r>
          </a:p>
          <a:p>
            <a:r>
              <a:rPr lang="en-US" sz="800" b="1" dirty="0" smtClean="0">
                <a:hlinkClick r:id="" action="ppaction://hlinkfile"/>
              </a:rPr>
              <a:t>-</a:t>
            </a:r>
            <a:r>
              <a:rPr lang="en-US" sz="800" dirty="0" smtClean="0"/>
              <a:t> &lt;Obligations&gt;</a:t>
            </a:r>
          </a:p>
          <a:p>
            <a:r>
              <a:rPr lang="en-US" sz="800" b="1" dirty="0" smtClean="0"/>
              <a:t> </a:t>
            </a:r>
            <a:r>
              <a:rPr lang="en-US" sz="800" dirty="0" smtClean="0"/>
              <a:t> &lt;Obligation </a:t>
            </a:r>
            <a:r>
              <a:rPr lang="en-US" sz="800" dirty="0" err="1" smtClean="0"/>
              <a:t>FulfillOn</a:t>
            </a:r>
            <a:r>
              <a:rPr lang="en-US" sz="800" dirty="0" smtClean="0"/>
              <a:t>="</a:t>
            </a:r>
            <a:r>
              <a:rPr lang="en-US" sz="800" b="1" dirty="0" smtClean="0"/>
              <a:t>Permit</a:t>
            </a:r>
            <a:r>
              <a:rPr lang="en-US" sz="800" dirty="0" smtClean="0"/>
              <a:t>" </a:t>
            </a:r>
            <a:r>
              <a:rPr lang="en-US" sz="800" dirty="0" err="1" smtClean="0"/>
              <a:t>ObligationId</a:t>
            </a:r>
            <a:r>
              <a:rPr lang="en-US" sz="800" dirty="0" smtClean="0"/>
              <a:t>="</a:t>
            </a:r>
            <a:r>
              <a:rPr lang="en-US" sz="800" b="1" dirty="0" smtClean="0"/>
              <a:t>urn:oasis:names:tc:xspa:1.0:resource:patient:masked:Medications:dissenting-role</a:t>
            </a:r>
            <a:r>
              <a:rPr lang="en-US" sz="800" dirty="0" smtClean="0"/>
              <a:t>" /&gt; </a:t>
            </a:r>
          </a:p>
          <a:p>
            <a:r>
              <a:rPr lang="en-US" sz="800" b="1" dirty="0" smtClean="0"/>
              <a:t> </a:t>
            </a:r>
            <a:r>
              <a:rPr lang="en-US" sz="800" dirty="0" smtClean="0"/>
              <a:t> &lt;/Obligations&gt;</a:t>
            </a:r>
          </a:p>
          <a:p>
            <a:r>
              <a:rPr lang="en-US" sz="800" b="1" dirty="0" smtClean="0"/>
              <a:t> </a:t>
            </a:r>
            <a:r>
              <a:rPr lang="en-US" sz="800" dirty="0" smtClean="0"/>
              <a:t> &lt;/Policy&gt;</a:t>
            </a:r>
            <a:endParaRPr lang="en-US" sz="800" dirty="0"/>
          </a:p>
        </p:txBody>
      </p:sp>
      <p:sp>
        <p:nvSpPr>
          <p:cNvPr id="4" name="TextBox 3"/>
          <p:cNvSpPr txBox="1"/>
          <p:nvPr/>
        </p:nvSpPr>
        <p:spPr>
          <a:xfrm>
            <a:off x="195072" y="3269293"/>
            <a:ext cx="809837" cy="215444"/>
          </a:xfrm>
          <a:prstGeom prst="rect">
            <a:avLst/>
          </a:prstGeom>
          <a:solidFill>
            <a:schemeClr val="bg1"/>
          </a:solidFill>
          <a:ln w="6350">
            <a:solidFill>
              <a:srgbClr val="0070C0"/>
            </a:solidFill>
          </a:ln>
        </p:spPr>
        <p:txBody>
          <a:bodyPr wrap="none" rtlCol="0">
            <a:spAutoFit/>
          </a:bodyPr>
          <a:lstStyle/>
          <a:p>
            <a:r>
              <a:rPr lang="en-US" sz="800" dirty="0" smtClean="0"/>
              <a:t>Patient Policy</a:t>
            </a:r>
            <a:endParaRPr lang="en-US" sz="800" dirty="0"/>
          </a:p>
        </p:txBody>
      </p:sp>
      <p:sp>
        <p:nvSpPr>
          <p:cNvPr id="5" name="TextBox 4"/>
          <p:cNvSpPr txBox="1"/>
          <p:nvPr/>
        </p:nvSpPr>
        <p:spPr>
          <a:xfrm>
            <a:off x="1923476" y="1698030"/>
            <a:ext cx="487634" cy="215444"/>
          </a:xfrm>
          <a:prstGeom prst="rect">
            <a:avLst/>
          </a:prstGeom>
          <a:solidFill>
            <a:schemeClr val="bg1"/>
          </a:solidFill>
          <a:ln w="6350">
            <a:solidFill>
              <a:schemeClr val="tx1"/>
            </a:solidFill>
          </a:ln>
        </p:spPr>
        <p:txBody>
          <a:bodyPr wrap="none" rtlCol="0">
            <a:spAutoFit/>
          </a:bodyPr>
          <a:lstStyle/>
          <a:p>
            <a:r>
              <a:rPr lang="en-US" sz="800" dirty="0" smtClean="0"/>
              <a:t>Opt-IN</a:t>
            </a:r>
            <a:endParaRPr lang="en-US" sz="800" dirty="0"/>
          </a:p>
        </p:txBody>
      </p:sp>
      <p:sp>
        <p:nvSpPr>
          <p:cNvPr id="6" name="TextBox 5"/>
          <p:cNvSpPr txBox="1"/>
          <p:nvPr/>
        </p:nvSpPr>
        <p:spPr>
          <a:xfrm>
            <a:off x="1923476" y="2201171"/>
            <a:ext cx="1342034" cy="215444"/>
          </a:xfrm>
          <a:prstGeom prst="rect">
            <a:avLst/>
          </a:prstGeom>
          <a:solidFill>
            <a:schemeClr val="bg1"/>
          </a:solidFill>
          <a:ln w="6350">
            <a:solidFill>
              <a:schemeClr val="tx1"/>
            </a:solidFill>
          </a:ln>
        </p:spPr>
        <p:txBody>
          <a:bodyPr wrap="none" rtlCol="0">
            <a:spAutoFit/>
          </a:bodyPr>
          <a:lstStyle/>
          <a:p>
            <a:r>
              <a:rPr lang="en-US" sz="800" dirty="0" smtClean="0"/>
              <a:t>Blacklisted Organizations</a:t>
            </a:r>
            <a:endParaRPr lang="en-US" sz="800" dirty="0"/>
          </a:p>
        </p:txBody>
      </p:sp>
      <p:sp>
        <p:nvSpPr>
          <p:cNvPr id="7" name="TextBox 6"/>
          <p:cNvSpPr txBox="1"/>
          <p:nvPr/>
        </p:nvSpPr>
        <p:spPr>
          <a:xfrm>
            <a:off x="1923476" y="3207453"/>
            <a:ext cx="2058577"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Role Based Denial</a:t>
            </a:r>
            <a:endParaRPr lang="en-US" sz="800" dirty="0"/>
          </a:p>
        </p:txBody>
      </p:sp>
      <p:cxnSp>
        <p:nvCxnSpPr>
          <p:cNvPr id="8" name="Straight Connector 7"/>
          <p:cNvCxnSpPr>
            <a:stCxn id="4" idx="3"/>
            <a:endCxn id="5" idx="1"/>
          </p:cNvCxnSpPr>
          <p:nvPr/>
        </p:nvCxnSpPr>
        <p:spPr>
          <a:xfrm flipV="1">
            <a:off x="1004909" y="1805752"/>
            <a:ext cx="918567" cy="15712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3"/>
            <a:endCxn id="6" idx="1"/>
          </p:cNvCxnSpPr>
          <p:nvPr/>
        </p:nvCxnSpPr>
        <p:spPr>
          <a:xfrm flipV="1">
            <a:off x="1004909" y="2308893"/>
            <a:ext cx="918567" cy="10681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3"/>
            <a:endCxn id="12" idx="1"/>
          </p:cNvCxnSpPr>
          <p:nvPr/>
        </p:nvCxnSpPr>
        <p:spPr>
          <a:xfrm flipV="1">
            <a:off x="1004909" y="2812034"/>
            <a:ext cx="918567" cy="5649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923476" y="3710594"/>
            <a:ext cx="2305439"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Unique ID Based Denial</a:t>
            </a:r>
            <a:endParaRPr lang="en-US" sz="800" dirty="0"/>
          </a:p>
        </p:txBody>
      </p:sp>
      <p:sp>
        <p:nvSpPr>
          <p:cNvPr id="12" name="TextBox 11"/>
          <p:cNvSpPr txBox="1"/>
          <p:nvPr/>
        </p:nvSpPr>
        <p:spPr>
          <a:xfrm>
            <a:off x="1923476" y="2704312"/>
            <a:ext cx="1526380" cy="215444"/>
          </a:xfrm>
          <a:prstGeom prst="rect">
            <a:avLst/>
          </a:prstGeom>
          <a:noFill/>
          <a:ln w="6350">
            <a:solidFill>
              <a:schemeClr val="tx1"/>
            </a:solidFill>
          </a:ln>
        </p:spPr>
        <p:txBody>
          <a:bodyPr wrap="none" rtlCol="0">
            <a:spAutoFit/>
          </a:bodyPr>
          <a:lstStyle/>
          <a:p>
            <a:r>
              <a:rPr lang="en-US" sz="800" dirty="0" smtClean="0"/>
              <a:t>Confidentiality/Sensitive Data</a:t>
            </a:r>
            <a:endParaRPr lang="en-US" sz="800" dirty="0"/>
          </a:p>
        </p:txBody>
      </p:sp>
      <p:sp>
        <p:nvSpPr>
          <p:cNvPr id="13" name="TextBox 12"/>
          <p:cNvSpPr txBox="1"/>
          <p:nvPr/>
        </p:nvSpPr>
        <p:spPr>
          <a:xfrm>
            <a:off x="1923476" y="4213735"/>
            <a:ext cx="1635384" cy="215444"/>
          </a:xfrm>
          <a:prstGeom prst="rect">
            <a:avLst/>
          </a:prstGeom>
          <a:solidFill>
            <a:schemeClr val="bg1"/>
          </a:solidFill>
          <a:ln w="6350">
            <a:solidFill>
              <a:srgbClr val="0070C0"/>
            </a:solidFill>
          </a:ln>
        </p:spPr>
        <p:txBody>
          <a:bodyPr wrap="none" rtlCol="0">
            <a:spAutoFit/>
          </a:bodyPr>
          <a:lstStyle/>
          <a:p>
            <a:r>
              <a:rPr lang="en-US" sz="800" dirty="0" smtClean="0"/>
              <a:t>Data Redaction – Provider Role</a:t>
            </a:r>
            <a:endParaRPr lang="en-US" sz="800" dirty="0"/>
          </a:p>
        </p:txBody>
      </p:sp>
      <p:sp>
        <p:nvSpPr>
          <p:cNvPr id="14" name="TextBox 13"/>
          <p:cNvSpPr txBox="1"/>
          <p:nvPr/>
        </p:nvSpPr>
        <p:spPr>
          <a:xfrm>
            <a:off x="1923476" y="4716876"/>
            <a:ext cx="2175596"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Unique Identifier</a:t>
            </a:r>
            <a:endParaRPr lang="en-US" sz="800" dirty="0"/>
          </a:p>
        </p:txBody>
      </p:sp>
      <p:sp>
        <p:nvSpPr>
          <p:cNvPr id="15" name="TextBox 14"/>
          <p:cNvSpPr txBox="1"/>
          <p:nvPr/>
        </p:nvSpPr>
        <p:spPr>
          <a:xfrm>
            <a:off x="1923476" y="5220017"/>
            <a:ext cx="647934" cy="215444"/>
          </a:xfrm>
          <a:prstGeom prst="rect">
            <a:avLst/>
          </a:prstGeom>
          <a:solidFill>
            <a:schemeClr val="bg1"/>
          </a:solidFill>
          <a:ln w="6350">
            <a:solidFill>
              <a:schemeClr val="tx1"/>
            </a:solidFill>
          </a:ln>
        </p:spPr>
        <p:txBody>
          <a:bodyPr wrap="none" rtlCol="0">
            <a:spAutoFit/>
          </a:bodyPr>
          <a:lstStyle/>
          <a:p>
            <a:r>
              <a:rPr lang="en-US" sz="800" dirty="0" smtClean="0"/>
              <a:t>Genomics</a:t>
            </a:r>
            <a:endParaRPr lang="en-US" sz="800" dirty="0"/>
          </a:p>
        </p:txBody>
      </p:sp>
      <p:cxnSp>
        <p:nvCxnSpPr>
          <p:cNvPr id="16" name="Straight Connector 15"/>
          <p:cNvCxnSpPr>
            <a:stCxn id="4" idx="3"/>
            <a:endCxn id="7" idx="1"/>
          </p:cNvCxnSpPr>
          <p:nvPr/>
        </p:nvCxnSpPr>
        <p:spPr>
          <a:xfrm flipV="1">
            <a:off x="1004909" y="3315175"/>
            <a:ext cx="918567" cy="61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4" idx="3"/>
            <a:endCxn id="11" idx="1"/>
          </p:cNvCxnSpPr>
          <p:nvPr/>
        </p:nvCxnSpPr>
        <p:spPr>
          <a:xfrm>
            <a:off x="1004909" y="3377015"/>
            <a:ext cx="918567" cy="44130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4" idx="3"/>
            <a:endCxn id="13" idx="1"/>
          </p:cNvCxnSpPr>
          <p:nvPr/>
        </p:nvCxnSpPr>
        <p:spPr>
          <a:xfrm>
            <a:off x="1004909" y="3377015"/>
            <a:ext cx="918567" cy="944442"/>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4" idx="3"/>
            <a:endCxn id="14" idx="1"/>
          </p:cNvCxnSpPr>
          <p:nvPr/>
        </p:nvCxnSpPr>
        <p:spPr>
          <a:xfrm>
            <a:off x="1004909" y="3377015"/>
            <a:ext cx="918567" cy="144758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4" idx="3"/>
            <a:endCxn id="15" idx="1"/>
          </p:cNvCxnSpPr>
          <p:nvPr/>
        </p:nvCxnSpPr>
        <p:spPr>
          <a:xfrm>
            <a:off x="1004909" y="3377015"/>
            <a:ext cx="918567" cy="19507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083990" y="5050740"/>
            <a:ext cx="1110570" cy="169278"/>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0" y="5050740"/>
            <a:ext cx="1532591" cy="553998"/>
          </a:xfrm>
          <a:prstGeom prst="rect">
            <a:avLst/>
          </a:prstGeom>
          <a:noFill/>
        </p:spPr>
        <p:txBody>
          <a:bodyPr wrap="square" rtlCol="0">
            <a:spAutoFit/>
          </a:bodyPr>
          <a:lstStyle/>
          <a:p>
            <a:r>
              <a:rPr lang="en-US" sz="1000" b="1" dirty="0" smtClean="0">
                <a:solidFill>
                  <a:schemeClr val="tx2">
                    <a:lumMod val="60000"/>
                    <a:lumOff val="40000"/>
                  </a:schemeClr>
                </a:solidFill>
              </a:rPr>
              <a:t>Demonstrated Advanced Concepts of Obligations</a:t>
            </a:r>
            <a:endParaRPr lang="en-US" sz="1000" b="1" dirty="0">
              <a:solidFill>
                <a:schemeClr val="tx2">
                  <a:lumMod val="60000"/>
                  <a:lumOff val="40000"/>
                </a:schemeClr>
              </a:solidFill>
            </a:endParaRPr>
          </a:p>
        </p:txBody>
      </p:sp>
      <p:sp>
        <p:nvSpPr>
          <p:cNvPr id="24" name="Rectangle 23"/>
          <p:cNvSpPr/>
          <p:nvPr/>
        </p:nvSpPr>
        <p:spPr>
          <a:xfrm>
            <a:off x="0" y="5731505"/>
            <a:ext cx="4492752" cy="646331"/>
          </a:xfrm>
          <a:prstGeom prst="rect">
            <a:avLst/>
          </a:prstGeom>
          <a:solidFill>
            <a:schemeClr val="bg1"/>
          </a:solidFill>
        </p:spPr>
        <p:txBody>
          <a:bodyPr wrap="square">
            <a:spAutoFit/>
          </a:bodyPr>
          <a:lstStyle/>
          <a:p>
            <a:r>
              <a:rPr lang="en-US" sz="1800" dirty="0" smtClean="0">
                <a:solidFill>
                  <a:srgbClr val="00B0F0"/>
                </a:solidFill>
              </a:rPr>
              <a:t>Generates obligation to redact data based</a:t>
            </a:r>
          </a:p>
          <a:p>
            <a:r>
              <a:rPr lang="en-US" sz="1800" dirty="0" smtClean="0">
                <a:solidFill>
                  <a:srgbClr val="00B0F0"/>
                </a:solidFill>
              </a:rPr>
              <a:t>on subjects ASTM structured role.</a:t>
            </a:r>
            <a:endParaRPr lang="en-US" sz="1800" dirty="0">
              <a:solidFill>
                <a:srgbClr val="00B0F0"/>
              </a:solidFill>
            </a:endParaRPr>
          </a:p>
        </p:txBody>
      </p:sp>
      <p:cxnSp>
        <p:nvCxnSpPr>
          <p:cNvPr id="28" name="Straight Connector 27"/>
          <p:cNvCxnSpPr>
            <a:stCxn id="13" idx="3"/>
          </p:cNvCxnSpPr>
          <p:nvPr/>
        </p:nvCxnSpPr>
        <p:spPr>
          <a:xfrm>
            <a:off x="3558860" y="4321457"/>
            <a:ext cx="933892"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27"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Patient</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29"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32" name="TextBox 31"/>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836415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492752" y="117693"/>
            <a:ext cx="4572000" cy="6740307"/>
          </a:xfrm>
          <a:prstGeom prst="rect">
            <a:avLst/>
          </a:prstGeom>
          <a:solidFill>
            <a:schemeClr val="bg1"/>
          </a:solidFill>
          <a:ln>
            <a:solidFill>
              <a:srgbClr val="0070C0"/>
            </a:solidFill>
          </a:ln>
        </p:spPr>
        <p:txBody>
          <a:bodyPr>
            <a:spAutoFit/>
          </a:bodyPr>
          <a:lstStyle/>
          <a:p>
            <a:r>
              <a:rPr lang="en-US" sz="800" dirty="0" smtClean="0"/>
              <a:t>&lt;Policy PolicyId="</a:t>
            </a:r>
            <a:r>
              <a:rPr lang="en-US" sz="800" b="1" dirty="0" smtClean="0"/>
              <a:t>urn:oasis:names:tc:xspa:1.0:resource:patient:masked:medications:dissenting-subject-ids</a:t>
            </a:r>
            <a:r>
              <a:rPr lang="en-US" sz="800" dirty="0" smtClean="0"/>
              <a:t>" </a:t>
            </a:r>
            <a:r>
              <a:rPr lang="en-US" sz="800" dirty="0" err="1" smtClean="0"/>
              <a:t>RuleCombiningAlgId</a:t>
            </a:r>
            <a:r>
              <a:rPr lang="en-US" sz="800" dirty="0" smtClean="0"/>
              <a:t>="</a:t>
            </a:r>
            <a:r>
              <a:rPr lang="en-US" sz="800" b="1" dirty="0" smtClean="0"/>
              <a:t>urn:oasis:names:tc:xacml:1.0:rule-combining-algorithm:deny-overrides</a:t>
            </a:r>
            <a:r>
              <a:rPr lang="en-US" sz="800" dirty="0" smtClean="0"/>
              <a:t>"&gt;</a:t>
            </a:r>
          </a:p>
          <a:p>
            <a:r>
              <a:rPr lang="en-US" sz="800" b="1" dirty="0" smtClean="0"/>
              <a:t> </a:t>
            </a:r>
            <a:r>
              <a:rPr lang="en-US" sz="800" dirty="0" smtClean="0"/>
              <a:t> &lt;Description&gt;</a:t>
            </a:r>
            <a:r>
              <a:rPr lang="en-US" sz="800" b="1" dirty="0" smtClean="0"/>
              <a:t>Denies the request for medications from the subject if the NPI is not permitted by the patient.</a:t>
            </a:r>
            <a:r>
              <a:rPr lang="en-US" sz="800" dirty="0" smtClean="0"/>
              <a:t>&lt;/Description&gt; </a:t>
            </a:r>
          </a:p>
          <a:p>
            <a:r>
              <a:rPr lang="en-US" sz="800" b="1" dirty="0" smtClean="0">
                <a:hlinkClick r:id="" action="ppaction://hlinkfile"/>
              </a:rPr>
              <a:t>-</a:t>
            </a:r>
            <a:r>
              <a:rPr lang="en-US" sz="800" dirty="0" smtClean="0"/>
              <a:t> &lt;Target&gt;</a:t>
            </a:r>
          </a:p>
          <a:p>
            <a:r>
              <a:rPr lang="en-US" sz="800" b="1" dirty="0" smtClean="0">
                <a:hlinkClick r:id="" action="ppaction://hlinkfile"/>
              </a:rPr>
              <a:t>-</a:t>
            </a:r>
            <a:r>
              <a:rPr lang="en-US" sz="800" dirty="0" smtClean="0"/>
              <a:t> &lt;Resources&gt;</a:t>
            </a:r>
          </a:p>
          <a:p>
            <a:r>
              <a:rPr lang="en-US" sz="800" b="1" dirty="0" smtClean="0">
                <a:hlinkClick r:id="" action="ppaction://hlinkfile"/>
              </a:rPr>
              <a:t>-</a:t>
            </a:r>
            <a:r>
              <a:rPr lang="en-US" sz="800" dirty="0" smtClean="0"/>
              <a:t> &lt;Resource&gt;</a:t>
            </a:r>
          </a:p>
          <a:p>
            <a:r>
              <a:rPr lang="en-US" sz="800" b="1" dirty="0" smtClean="0">
                <a:hlinkClick r:id="" action="ppaction://hlinkfile"/>
              </a:rPr>
              <a:t>-</a:t>
            </a:r>
            <a:r>
              <a:rPr lang="en-US" sz="800" dirty="0" smtClean="0"/>
              <a:t> &lt;</a:t>
            </a:r>
            <a:r>
              <a:rPr lang="en-US" sz="800" dirty="0" err="1" smtClean="0"/>
              <a:t>ResourceMatch</a:t>
            </a:r>
            <a:r>
              <a:rPr lang="en-US" sz="800" dirty="0" smtClean="0"/>
              <a:t> </a:t>
            </a:r>
            <a:r>
              <a:rPr lang="en-US" sz="800" dirty="0" err="1" smtClean="0"/>
              <a:t>MatchId</a:t>
            </a:r>
            <a:r>
              <a:rPr lang="en-US" sz="800" dirty="0" smtClean="0"/>
              <a:t>="</a:t>
            </a:r>
            <a:r>
              <a:rPr lang="en-US" sz="800" b="1" dirty="0" smtClean="0"/>
              <a:t>urn:oasis:names:tc:xacml:1.0:function:string-equal</a:t>
            </a:r>
            <a:r>
              <a:rPr lang="en-US" sz="800" dirty="0" smtClean="0"/>
              <a:t>"&gt;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"&gt;</a:t>
            </a:r>
            <a:r>
              <a:rPr lang="en-US" sz="800" b="1" dirty="0" smtClean="0"/>
              <a:t>urn:oasis:names:tc:xspa:1.0:resource:hl7:type:medical-record</a:t>
            </a:r>
            <a:r>
              <a:rPr lang="en-US" sz="800" dirty="0" smtClean="0"/>
              <a:t>&lt;/AttributeValue&gt;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urn:oasis:names:tc:xspa:1.0:resource:hl7:type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ResourceMatch</a:t>
            </a:r>
            <a:r>
              <a:rPr lang="en-US" sz="800" dirty="0" smtClean="0"/>
              <a:t>&gt;</a:t>
            </a:r>
          </a:p>
          <a:p>
            <a:r>
              <a:rPr lang="en-US" sz="800" b="1" dirty="0" smtClean="0"/>
              <a:t> </a:t>
            </a:r>
            <a:r>
              <a:rPr lang="en-US" sz="800" dirty="0" smtClean="0"/>
              <a:t> &lt;/Resource&gt;</a:t>
            </a:r>
          </a:p>
          <a:p>
            <a:r>
              <a:rPr lang="en-US" sz="800" b="1" dirty="0" smtClean="0"/>
              <a:t> </a:t>
            </a:r>
            <a:r>
              <a:rPr lang="en-US" sz="800" dirty="0" smtClean="0"/>
              <a:t> &lt;/Resources&gt;</a:t>
            </a:r>
          </a:p>
          <a:p>
            <a:r>
              <a:rPr lang="en-US" sz="800" b="1" dirty="0" smtClean="0"/>
              <a:t> </a:t>
            </a:r>
            <a:r>
              <a:rPr lang="en-US" sz="800" dirty="0" smtClean="0"/>
              <a:t> &lt;/Target&gt;</a:t>
            </a:r>
          </a:p>
          <a:p>
            <a:r>
              <a:rPr lang="en-US" sz="800" b="1" dirty="0" smtClean="0">
                <a:hlinkClick r:id="" action="ppaction://hlinkfile"/>
              </a:rPr>
              <a:t>-</a:t>
            </a:r>
            <a:r>
              <a:rPr lang="en-US" sz="800" dirty="0" smtClean="0"/>
              <a:t> &lt;Rule Effect="</a:t>
            </a:r>
            <a:r>
              <a:rPr lang="en-US" sz="800" b="1" dirty="0" smtClean="0"/>
              <a:t>Permit</a:t>
            </a:r>
            <a:r>
              <a:rPr lang="en-US" sz="800" dirty="0" smtClean="0"/>
              <a:t>" </a:t>
            </a:r>
            <a:r>
              <a:rPr lang="en-US" sz="800" dirty="0" err="1" smtClean="0"/>
              <a:t>RuleId</a:t>
            </a:r>
            <a:r>
              <a:rPr lang="en-US" sz="800" dirty="0" smtClean="0"/>
              <a:t>="</a:t>
            </a:r>
            <a:r>
              <a:rPr lang="en-US" sz="800" b="1" dirty="0" smtClean="0"/>
              <a:t>urn:oasis:names:tc:xspa:1.0:resource:patient:masked:medications:dissenting-subject-ids:permit</a:t>
            </a:r>
            <a:r>
              <a:rPr lang="en-US" sz="800" dirty="0" smtClean="0"/>
              <a:t>"&gt;</a:t>
            </a:r>
          </a:p>
          <a:p>
            <a:r>
              <a:rPr lang="en-US" sz="800" b="1" dirty="0" smtClean="0"/>
              <a:t> </a:t>
            </a:r>
            <a:r>
              <a:rPr lang="en-US" sz="800" dirty="0" smtClean="0"/>
              <a:t> &lt;Description&gt;</a:t>
            </a:r>
            <a:r>
              <a:rPr lang="en-US" sz="800" b="1" dirty="0" smtClean="0"/>
              <a:t>Evaluates the dissenting-subject-id's for medications (if available) against the subject's NPI.</a:t>
            </a:r>
            <a:r>
              <a:rPr lang="en-US" sz="800" dirty="0" smtClean="0"/>
              <a:t>&lt;/Description&gt; </a:t>
            </a:r>
          </a:p>
          <a:p>
            <a:r>
              <a:rPr lang="en-US" sz="800" b="1" dirty="0" smtClean="0"/>
              <a:t> </a:t>
            </a:r>
            <a:r>
              <a:rPr lang="en-US" sz="800" dirty="0" smtClean="0"/>
              <a:t> &lt;Target /&gt; </a:t>
            </a:r>
          </a:p>
          <a:p>
            <a:r>
              <a:rPr lang="en-US" sz="800" b="1" dirty="0" smtClean="0">
                <a:hlinkClick r:id="" action="ppaction://hlinkfile"/>
              </a:rPr>
              <a:t>-</a:t>
            </a:r>
            <a:r>
              <a:rPr lang="en-US" sz="800" dirty="0" smtClean="0"/>
              <a:t> &lt;Condition&gt;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urn:oasis:names:tc:xacml:1.0:function:and</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urn:oasis:names:tc:xacml:1.0:function:not</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urn:oasis:names:tc:xacml:1.0:function:integer-equal</a:t>
            </a:r>
            <a:r>
              <a:rPr lang="en-US" sz="800" dirty="0" smtClean="0"/>
              <a:t>"&gt;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urn:oasis:names:tc:xacml:1.0:function:string-bag-size</a:t>
            </a:r>
            <a:r>
              <a:rPr lang="en-US" sz="800" dirty="0" smtClean="0"/>
              <a:t>"&gt;</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urn:oasis:names:tc:xspa:1.0:resource:patient:masked:Medications:dissenting-subject-id</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http://www.w3.org/2001/XMLSchema#integer</a:t>
            </a:r>
            <a:r>
              <a:rPr lang="en-US" sz="800" dirty="0" smtClean="0"/>
              <a:t>"&gt;</a:t>
            </a:r>
            <a:r>
              <a:rPr lang="en-US" sz="800" b="1" dirty="0" smtClean="0"/>
              <a:t>0</a:t>
            </a:r>
            <a:r>
              <a:rPr lang="en-US" sz="800" dirty="0" smtClean="0"/>
              <a:t>&lt;/AttributeValue&gt;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hlinkClick r:id="" action="ppaction://hlinkfile"/>
              </a:rPr>
              <a:t>-</a:t>
            </a:r>
            <a:r>
              <a:rPr lang="en-US" sz="800" dirty="0" smtClean="0"/>
              <a:t> &lt;Apply </a:t>
            </a:r>
            <a:r>
              <a:rPr lang="en-US" sz="800" dirty="0" err="1" smtClean="0"/>
              <a:t>FunctionId</a:t>
            </a:r>
            <a:r>
              <a:rPr lang="en-US" sz="800" dirty="0" smtClean="0"/>
              <a:t>="</a:t>
            </a:r>
            <a:r>
              <a:rPr lang="en-US" sz="800" b="1" dirty="0" smtClean="0"/>
              <a:t>urn:oasis:names:tc:xacml:1.0:function:string-subset</a:t>
            </a:r>
            <a:r>
              <a:rPr lang="en-US" sz="800" dirty="0" smtClean="0"/>
              <a:t>"&gt;</a:t>
            </a:r>
          </a:p>
          <a:p>
            <a:r>
              <a:rPr lang="en-US" sz="800" b="1" dirty="0" smtClean="0"/>
              <a:t> </a:t>
            </a:r>
            <a:r>
              <a:rPr lang="en-US" sz="800" dirty="0" smtClean="0"/>
              <a:t> &lt;</a:t>
            </a:r>
            <a:r>
              <a:rPr lang="en-US" sz="800" dirty="0" err="1" smtClean="0"/>
              <a:t>SubjectAttributeDesignator</a:t>
            </a:r>
            <a:r>
              <a:rPr lang="en-US" sz="800" dirty="0" smtClean="0"/>
              <a:t> </a:t>
            </a:r>
            <a:r>
              <a:rPr lang="en-US" sz="800" dirty="0" err="1" smtClean="0"/>
              <a:t>AttributeId</a:t>
            </a:r>
            <a:r>
              <a:rPr lang="en-US" sz="800" dirty="0" smtClean="0"/>
              <a:t>="</a:t>
            </a:r>
            <a:r>
              <a:rPr lang="en-US" sz="800" b="1" dirty="0" smtClean="0"/>
              <a:t>urn:oasis:names:tc:xspa:1.0:subject:npi</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urn:oasis:names:tc:xspa:1.0:resource:patient:masked:Medications:dissenting-subject-id</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&lt;/Apply&gt;</a:t>
            </a:r>
          </a:p>
          <a:p>
            <a:r>
              <a:rPr lang="en-US" sz="800" b="1" dirty="0" smtClean="0"/>
              <a:t> </a:t>
            </a:r>
            <a:r>
              <a:rPr lang="en-US" sz="800" dirty="0" smtClean="0"/>
              <a:t> &lt;/Apply&gt;</a:t>
            </a:r>
          </a:p>
          <a:p>
            <a:r>
              <a:rPr lang="en-US" sz="800" b="1" dirty="0" smtClean="0"/>
              <a:t> </a:t>
            </a:r>
            <a:r>
              <a:rPr lang="en-US" sz="800" dirty="0" smtClean="0"/>
              <a:t> &lt;/Condition&gt;</a:t>
            </a:r>
          </a:p>
          <a:p>
            <a:r>
              <a:rPr lang="en-US" sz="800" b="1" dirty="0" smtClean="0"/>
              <a:t> </a:t>
            </a:r>
            <a:r>
              <a:rPr lang="en-US" sz="800" dirty="0" smtClean="0"/>
              <a:t> &lt;/Rule&gt;</a:t>
            </a:r>
          </a:p>
          <a:p>
            <a:r>
              <a:rPr lang="en-US" sz="800" b="1" dirty="0" smtClean="0">
                <a:hlinkClick r:id="" action="ppaction://hlinkfile"/>
              </a:rPr>
              <a:t>-</a:t>
            </a:r>
            <a:r>
              <a:rPr lang="en-US" sz="800" dirty="0" smtClean="0"/>
              <a:t> &lt;Obligations&gt;</a:t>
            </a:r>
          </a:p>
          <a:p>
            <a:r>
              <a:rPr lang="en-US" sz="800" b="1" dirty="0" smtClean="0"/>
              <a:t> </a:t>
            </a:r>
            <a:r>
              <a:rPr lang="en-US" sz="800" dirty="0" smtClean="0"/>
              <a:t> &lt;Obligation </a:t>
            </a:r>
            <a:r>
              <a:rPr lang="en-US" sz="800" dirty="0" err="1" smtClean="0"/>
              <a:t>FulfillOn</a:t>
            </a:r>
            <a:r>
              <a:rPr lang="en-US" sz="800" dirty="0" smtClean="0"/>
              <a:t>="</a:t>
            </a:r>
            <a:r>
              <a:rPr lang="en-US" sz="800" b="1" dirty="0" smtClean="0"/>
              <a:t>Permit</a:t>
            </a:r>
            <a:r>
              <a:rPr lang="en-US" sz="800" dirty="0" smtClean="0"/>
              <a:t>" </a:t>
            </a:r>
            <a:r>
              <a:rPr lang="en-US" sz="800" dirty="0" err="1" smtClean="0"/>
              <a:t>ObligationId</a:t>
            </a:r>
            <a:r>
              <a:rPr lang="en-US" sz="800" dirty="0" smtClean="0"/>
              <a:t>="</a:t>
            </a:r>
            <a:r>
              <a:rPr lang="en-US" sz="800" b="1" dirty="0" smtClean="0"/>
              <a:t>urn:oasis:names:tc:xspa:1.0:resource:patient:masked:Medications:dissenting-subject-id</a:t>
            </a:r>
            <a:r>
              <a:rPr lang="en-US" sz="800" dirty="0" smtClean="0"/>
              <a:t>" /&gt; </a:t>
            </a:r>
          </a:p>
          <a:p>
            <a:r>
              <a:rPr lang="en-US" sz="800" b="1" dirty="0" smtClean="0"/>
              <a:t> </a:t>
            </a:r>
            <a:r>
              <a:rPr lang="en-US" sz="800" dirty="0" smtClean="0"/>
              <a:t> &lt;/Obligations&gt;</a:t>
            </a:r>
          </a:p>
          <a:p>
            <a:r>
              <a:rPr lang="en-US" sz="800" b="1" dirty="0" smtClean="0"/>
              <a:t> </a:t>
            </a:r>
            <a:r>
              <a:rPr lang="en-US" sz="800" dirty="0" smtClean="0"/>
              <a:t> &lt;/Policy&gt;</a:t>
            </a:r>
            <a:endParaRPr lang="en-US" sz="800" dirty="0"/>
          </a:p>
        </p:txBody>
      </p:sp>
      <p:sp>
        <p:nvSpPr>
          <p:cNvPr id="3" name="Rounded Rectangle 2"/>
          <p:cNvSpPr/>
          <p:nvPr/>
        </p:nvSpPr>
        <p:spPr>
          <a:xfrm>
            <a:off x="1755648" y="4091940"/>
            <a:ext cx="2511552" cy="1468113"/>
          </a:xfrm>
          <a:prstGeom prst="roundRect">
            <a:avLst/>
          </a:prstGeom>
          <a:solidFill>
            <a:schemeClr val="bg1">
              <a:lumMod val="85000"/>
              <a:alpha val="11000"/>
            </a:schemeClr>
          </a:solidFill>
          <a:ln w="6350">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95072" y="3269293"/>
            <a:ext cx="809837" cy="215444"/>
          </a:xfrm>
          <a:prstGeom prst="rect">
            <a:avLst/>
          </a:prstGeom>
          <a:solidFill>
            <a:schemeClr val="bg1"/>
          </a:solidFill>
          <a:ln w="6350">
            <a:solidFill>
              <a:srgbClr val="0070C0"/>
            </a:solidFill>
          </a:ln>
        </p:spPr>
        <p:txBody>
          <a:bodyPr wrap="none" rtlCol="0">
            <a:spAutoFit/>
          </a:bodyPr>
          <a:lstStyle/>
          <a:p>
            <a:r>
              <a:rPr lang="en-US" sz="800" dirty="0" smtClean="0"/>
              <a:t>Patient Policy</a:t>
            </a:r>
            <a:endParaRPr lang="en-US" sz="800" dirty="0"/>
          </a:p>
        </p:txBody>
      </p:sp>
      <p:sp>
        <p:nvSpPr>
          <p:cNvPr id="6" name="TextBox 5"/>
          <p:cNvSpPr txBox="1"/>
          <p:nvPr/>
        </p:nvSpPr>
        <p:spPr>
          <a:xfrm>
            <a:off x="1923476" y="1698030"/>
            <a:ext cx="487634" cy="215444"/>
          </a:xfrm>
          <a:prstGeom prst="rect">
            <a:avLst/>
          </a:prstGeom>
          <a:solidFill>
            <a:schemeClr val="bg1"/>
          </a:solidFill>
          <a:ln w="6350">
            <a:solidFill>
              <a:schemeClr val="tx1"/>
            </a:solidFill>
          </a:ln>
        </p:spPr>
        <p:txBody>
          <a:bodyPr wrap="none" rtlCol="0">
            <a:spAutoFit/>
          </a:bodyPr>
          <a:lstStyle/>
          <a:p>
            <a:r>
              <a:rPr lang="en-US" sz="800" dirty="0" smtClean="0"/>
              <a:t>Opt-IN</a:t>
            </a:r>
            <a:endParaRPr lang="en-US" sz="800" dirty="0"/>
          </a:p>
        </p:txBody>
      </p:sp>
      <p:sp>
        <p:nvSpPr>
          <p:cNvPr id="7" name="TextBox 6"/>
          <p:cNvSpPr txBox="1"/>
          <p:nvPr/>
        </p:nvSpPr>
        <p:spPr>
          <a:xfrm>
            <a:off x="1923476" y="2201171"/>
            <a:ext cx="1342034" cy="215444"/>
          </a:xfrm>
          <a:prstGeom prst="rect">
            <a:avLst/>
          </a:prstGeom>
          <a:solidFill>
            <a:schemeClr val="bg1"/>
          </a:solidFill>
          <a:ln w="6350">
            <a:solidFill>
              <a:schemeClr val="tx1"/>
            </a:solidFill>
          </a:ln>
        </p:spPr>
        <p:txBody>
          <a:bodyPr wrap="none" rtlCol="0">
            <a:spAutoFit/>
          </a:bodyPr>
          <a:lstStyle/>
          <a:p>
            <a:r>
              <a:rPr lang="en-US" sz="800" dirty="0" smtClean="0"/>
              <a:t>Blacklisted Organizations</a:t>
            </a:r>
            <a:endParaRPr lang="en-US" sz="800" dirty="0"/>
          </a:p>
        </p:txBody>
      </p:sp>
      <p:sp>
        <p:nvSpPr>
          <p:cNvPr id="8" name="TextBox 7"/>
          <p:cNvSpPr txBox="1"/>
          <p:nvPr/>
        </p:nvSpPr>
        <p:spPr>
          <a:xfrm>
            <a:off x="1923476" y="3207453"/>
            <a:ext cx="2058577"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Role Based Denial</a:t>
            </a:r>
            <a:endParaRPr lang="en-US" sz="800" dirty="0"/>
          </a:p>
        </p:txBody>
      </p:sp>
      <p:cxnSp>
        <p:nvCxnSpPr>
          <p:cNvPr id="9" name="Straight Connector 8"/>
          <p:cNvCxnSpPr>
            <a:stCxn id="5" idx="3"/>
            <a:endCxn id="6" idx="1"/>
          </p:cNvCxnSpPr>
          <p:nvPr/>
        </p:nvCxnSpPr>
        <p:spPr>
          <a:xfrm flipV="1">
            <a:off x="1004909" y="1805752"/>
            <a:ext cx="918567" cy="15712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5" idx="3"/>
            <a:endCxn id="7" idx="1"/>
          </p:cNvCxnSpPr>
          <p:nvPr/>
        </p:nvCxnSpPr>
        <p:spPr>
          <a:xfrm flipV="1">
            <a:off x="1004909" y="2308893"/>
            <a:ext cx="918567" cy="10681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5" idx="3"/>
            <a:endCxn id="13" idx="1"/>
          </p:cNvCxnSpPr>
          <p:nvPr/>
        </p:nvCxnSpPr>
        <p:spPr>
          <a:xfrm flipV="1">
            <a:off x="1004909" y="2812034"/>
            <a:ext cx="918567" cy="5649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23476" y="3710594"/>
            <a:ext cx="2305439"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Unique ID Based Denial</a:t>
            </a:r>
            <a:endParaRPr lang="en-US" sz="800" dirty="0"/>
          </a:p>
        </p:txBody>
      </p:sp>
      <p:sp>
        <p:nvSpPr>
          <p:cNvPr id="13" name="TextBox 12"/>
          <p:cNvSpPr txBox="1"/>
          <p:nvPr/>
        </p:nvSpPr>
        <p:spPr>
          <a:xfrm>
            <a:off x="1923476" y="2704312"/>
            <a:ext cx="1526380" cy="215444"/>
          </a:xfrm>
          <a:prstGeom prst="rect">
            <a:avLst/>
          </a:prstGeom>
          <a:noFill/>
          <a:ln w="6350">
            <a:solidFill>
              <a:schemeClr val="tx1"/>
            </a:solidFill>
          </a:ln>
        </p:spPr>
        <p:txBody>
          <a:bodyPr wrap="none" rtlCol="0">
            <a:spAutoFit/>
          </a:bodyPr>
          <a:lstStyle/>
          <a:p>
            <a:r>
              <a:rPr lang="en-US" sz="800" dirty="0" smtClean="0"/>
              <a:t>Confidentiality/Sensitive Data</a:t>
            </a:r>
            <a:endParaRPr lang="en-US" sz="800" dirty="0"/>
          </a:p>
        </p:txBody>
      </p:sp>
      <p:sp>
        <p:nvSpPr>
          <p:cNvPr id="14" name="TextBox 13"/>
          <p:cNvSpPr txBox="1"/>
          <p:nvPr/>
        </p:nvSpPr>
        <p:spPr>
          <a:xfrm>
            <a:off x="1923476" y="4213735"/>
            <a:ext cx="1635384"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Role</a:t>
            </a:r>
            <a:endParaRPr lang="en-US" sz="800" dirty="0"/>
          </a:p>
        </p:txBody>
      </p:sp>
      <p:sp>
        <p:nvSpPr>
          <p:cNvPr id="15" name="TextBox 14"/>
          <p:cNvSpPr txBox="1"/>
          <p:nvPr/>
        </p:nvSpPr>
        <p:spPr>
          <a:xfrm>
            <a:off x="1923476" y="4716876"/>
            <a:ext cx="2175596" cy="215444"/>
          </a:xfrm>
          <a:prstGeom prst="rect">
            <a:avLst/>
          </a:prstGeom>
          <a:solidFill>
            <a:schemeClr val="bg1"/>
          </a:solidFill>
          <a:ln w="6350">
            <a:solidFill>
              <a:srgbClr val="0070C0"/>
            </a:solidFill>
          </a:ln>
        </p:spPr>
        <p:txBody>
          <a:bodyPr wrap="none" rtlCol="0">
            <a:spAutoFit/>
          </a:bodyPr>
          <a:lstStyle/>
          <a:p>
            <a:r>
              <a:rPr lang="en-US" sz="800" dirty="0" smtClean="0"/>
              <a:t>Data Redaction – Provider Unique Identifier</a:t>
            </a:r>
            <a:endParaRPr lang="en-US" sz="800" dirty="0"/>
          </a:p>
        </p:txBody>
      </p:sp>
      <p:sp>
        <p:nvSpPr>
          <p:cNvPr id="16" name="TextBox 15"/>
          <p:cNvSpPr txBox="1"/>
          <p:nvPr/>
        </p:nvSpPr>
        <p:spPr>
          <a:xfrm>
            <a:off x="1923476" y="5220017"/>
            <a:ext cx="647934" cy="215444"/>
          </a:xfrm>
          <a:prstGeom prst="rect">
            <a:avLst/>
          </a:prstGeom>
          <a:solidFill>
            <a:schemeClr val="bg1"/>
          </a:solidFill>
          <a:ln w="6350">
            <a:solidFill>
              <a:schemeClr val="tx1"/>
            </a:solidFill>
          </a:ln>
        </p:spPr>
        <p:txBody>
          <a:bodyPr wrap="none" rtlCol="0">
            <a:spAutoFit/>
          </a:bodyPr>
          <a:lstStyle/>
          <a:p>
            <a:r>
              <a:rPr lang="en-US" sz="800" dirty="0" smtClean="0"/>
              <a:t>Genomics</a:t>
            </a:r>
            <a:endParaRPr lang="en-US" sz="800" dirty="0"/>
          </a:p>
        </p:txBody>
      </p:sp>
      <p:cxnSp>
        <p:nvCxnSpPr>
          <p:cNvPr id="17" name="Straight Connector 16"/>
          <p:cNvCxnSpPr>
            <a:stCxn id="5" idx="3"/>
            <a:endCxn id="8" idx="1"/>
          </p:cNvCxnSpPr>
          <p:nvPr/>
        </p:nvCxnSpPr>
        <p:spPr>
          <a:xfrm flipV="1">
            <a:off x="1004909" y="3315175"/>
            <a:ext cx="918567" cy="61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3"/>
            <a:endCxn id="12" idx="1"/>
          </p:cNvCxnSpPr>
          <p:nvPr/>
        </p:nvCxnSpPr>
        <p:spPr>
          <a:xfrm>
            <a:off x="1004909" y="3377015"/>
            <a:ext cx="918567" cy="44130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5" idx="3"/>
            <a:endCxn id="14" idx="1"/>
          </p:cNvCxnSpPr>
          <p:nvPr/>
        </p:nvCxnSpPr>
        <p:spPr>
          <a:xfrm>
            <a:off x="1004909" y="3377015"/>
            <a:ext cx="918567" cy="94444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5" idx="3"/>
            <a:endCxn id="15" idx="1"/>
          </p:cNvCxnSpPr>
          <p:nvPr/>
        </p:nvCxnSpPr>
        <p:spPr>
          <a:xfrm>
            <a:off x="1004909" y="3377015"/>
            <a:ext cx="918567" cy="1447583"/>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 idx="3"/>
            <a:endCxn id="16" idx="1"/>
          </p:cNvCxnSpPr>
          <p:nvPr/>
        </p:nvCxnSpPr>
        <p:spPr>
          <a:xfrm>
            <a:off x="1004909" y="3377015"/>
            <a:ext cx="918567" cy="19507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083990" y="5050740"/>
            <a:ext cx="1110570" cy="169278"/>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0" y="5050740"/>
            <a:ext cx="1532591" cy="553998"/>
          </a:xfrm>
          <a:prstGeom prst="rect">
            <a:avLst/>
          </a:prstGeom>
          <a:noFill/>
        </p:spPr>
        <p:txBody>
          <a:bodyPr wrap="square" rtlCol="0">
            <a:spAutoFit/>
          </a:bodyPr>
          <a:lstStyle/>
          <a:p>
            <a:r>
              <a:rPr lang="en-US" sz="1000" b="1" dirty="0" smtClean="0">
                <a:solidFill>
                  <a:schemeClr val="tx2">
                    <a:lumMod val="60000"/>
                    <a:lumOff val="40000"/>
                  </a:schemeClr>
                </a:solidFill>
              </a:rPr>
              <a:t>Demonstrated Advanced Concepts of Obligations</a:t>
            </a:r>
            <a:endParaRPr lang="en-US" sz="1000" b="1" dirty="0">
              <a:solidFill>
                <a:schemeClr val="tx2">
                  <a:lumMod val="60000"/>
                  <a:lumOff val="40000"/>
                </a:schemeClr>
              </a:solidFill>
            </a:endParaRPr>
          </a:p>
        </p:txBody>
      </p:sp>
      <p:sp>
        <p:nvSpPr>
          <p:cNvPr id="24" name="Rectangle 23"/>
          <p:cNvSpPr/>
          <p:nvPr/>
        </p:nvSpPr>
        <p:spPr>
          <a:xfrm>
            <a:off x="0" y="5731505"/>
            <a:ext cx="4492752" cy="646331"/>
          </a:xfrm>
          <a:prstGeom prst="rect">
            <a:avLst/>
          </a:prstGeom>
          <a:solidFill>
            <a:schemeClr val="bg1"/>
          </a:solidFill>
        </p:spPr>
        <p:txBody>
          <a:bodyPr wrap="square">
            <a:spAutoFit/>
          </a:bodyPr>
          <a:lstStyle/>
          <a:p>
            <a:r>
              <a:rPr lang="en-US" sz="1800" dirty="0" smtClean="0">
                <a:solidFill>
                  <a:srgbClr val="00B0F0"/>
                </a:solidFill>
              </a:rPr>
              <a:t>Generates obligation to redact data based</a:t>
            </a:r>
          </a:p>
          <a:p>
            <a:r>
              <a:rPr lang="en-US" sz="1800" dirty="0" smtClean="0">
                <a:solidFill>
                  <a:srgbClr val="00B0F0"/>
                </a:solidFill>
              </a:rPr>
              <a:t>on subjects Unique Identifier.</a:t>
            </a:r>
            <a:endParaRPr lang="en-US" sz="1800" dirty="0">
              <a:solidFill>
                <a:srgbClr val="00B0F0"/>
              </a:solidFill>
            </a:endParaRPr>
          </a:p>
        </p:txBody>
      </p:sp>
      <p:cxnSp>
        <p:nvCxnSpPr>
          <p:cNvPr id="28" name="Straight Connector 27"/>
          <p:cNvCxnSpPr>
            <a:stCxn id="15" idx="3"/>
          </p:cNvCxnSpPr>
          <p:nvPr/>
        </p:nvCxnSpPr>
        <p:spPr>
          <a:xfrm>
            <a:off x="4099072" y="4824598"/>
            <a:ext cx="393680"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27"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Patient</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29"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32" name="TextBox 31"/>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87913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771" y="-10886"/>
            <a:ext cx="8229600" cy="1252537"/>
          </a:xfrm>
        </p:spPr>
        <p:txBody>
          <a:bodyPr>
            <a:normAutofit/>
          </a:body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8" name="TextBox 7"/>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1955" t="32553" r="43333" b="6970"/>
          <a:stretch/>
        </p:blipFill>
        <p:spPr>
          <a:xfrm>
            <a:off x="533400" y="1295400"/>
            <a:ext cx="4407300" cy="4506415"/>
          </a:xfrm>
          <a:prstGeom prst="rect">
            <a:avLst/>
          </a:prstGeom>
        </p:spPr>
      </p:pic>
      <p:sp>
        <p:nvSpPr>
          <p:cNvPr id="10" name="Oval 9"/>
          <p:cNvSpPr/>
          <p:nvPr/>
        </p:nvSpPr>
        <p:spPr>
          <a:xfrm>
            <a:off x="304800" y="914400"/>
            <a:ext cx="3962400" cy="1295400"/>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a:endCxn id="10" idx="5"/>
          </p:cNvCxnSpPr>
          <p:nvPr/>
        </p:nvCxnSpPr>
        <p:spPr>
          <a:xfrm flipH="1" flipV="1">
            <a:off x="3686920" y="2020093"/>
            <a:ext cx="1962766" cy="1751807"/>
          </a:xfrm>
          <a:prstGeom prst="straightConnector1">
            <a:avLst/>
          </a:prstGeom>
          <a:ln w="158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6116" y="3548607"/>
            <a:ext cx="8325484" cy="769441"/>
          </a:xfrm>
          <a:prstGeom prst="rect">
            <a:avLst/>
          </a:prstGeom>
          <a:solidFill>
            <a:schemeClr val="bg1"/>
          </a:solidFill>
          <a:ln w="15875">
            <a:solidFill>
              <a:srgbClr val="FF0000"/>
            </a:solidFill>
          </a:ln>
          <a:effectLst>
            <a:outerShdw blurRad="50800" dist="38100" dir="2700000" algn="tl" rotWithShape="0">
              <a:prstClr val="black">
                <a:alpha val="40000"/>
              </a:prstClr>
            </a:outerShdw>
          </a:effectLst>
        </p:spPr>
        <p:txBody>
          <a:bodyPr wrap="none" rtlCol="0">
            <a:spAutoFit/>
          </a:bodyPr>
          <a:lstStyle/>
          <a:p>
            <a:r>
              <a:rPr lang="en-US" sz="4400" dirty="0" smtClean="0">
                <a:solidFill>
                  <a:srgbClr val="FF0000"/>
                </a:solidFill>
                <a:latin typeface="Cambria" pitchFamily="18" charset="0"/>
              </a:rPr>
              <a:t>330+ Unauthorized Access Events</a:t>
            </a:r>
            <a:endParaRPr lang="en-US" sz="4400" dirty="0">
              <a:solidFill>
                <a:srgbClr val="FF0000"/>
              </a:solidFill>
              <a:latin typeface="Cambria" pitchFamily="18" charset="0"/>
            </a:endParaRPr>
          </a:p>
        </p:txBody>
      </p:sp>
    </p:spTree>
    <p:extLst>
      <p:ext uri="{BB962C8B-B14F-4D97-AF65-F5344CB8AC3E}">
        <p14:creationId xmlns:p14="http://schemas.microsoft.com/office/powerpoint/2010/main" val="431151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55648" y="4091940"/>
            <a:ext cx="2511552" cy="1468113"/>
          </a:xfrm>
          <a:prstGeom prst="roundRect">
            <a:avLst/>
          </a:prstGeom>
          <a:solidFill>
            <a:schemeClr val="bg1">
              <a:lumMod val="85000"/>
              <a:alpha val="11000"/>
            </a:schemeClr>
          </a:solidFill>
          <a:ln w="6350">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95072" y="3269293"/>
            <a:ext cx="809837" cy="215444"/>
          </a:xfrm>
          <a:prstGeom prst="rect">
            <a:avLst/>
          </a:prstGeom>
          <a:solidFill>
            <a:schemeClr val="bg1"/>
          </a:solidFill>
          <a:ln w="6350">
            <a:solidFill>
              <a:srgbClr val="0070C0"/>
            </a:solidFill>
          </a:ln>
        </p:spPr>
        <p:txBody>
          <a:bodyPr wrap="none" rtlCol="0">
            <a:spAutoFit/>
          </a:bodyPr>
          <a:lstStyle/>
          <a:p>
            <a:r>
              <a:rPr lang="en-US" sz="800" dirty="0" smtClean="0"/>
              <a:t>Patient Policy</a:t>
            </a:r>
            <a:endParaRPr lang="en-US" sz="800" dirty="0"/>
          </a:p>
        </p:txBody>
      </p:sp>
      <p:sp>
        <p:nvSpPr>
          <p:cNvPr id="6" name="TextBox 5"/>
          <p:cNvSpPr txBox="1"/>
          <p:nvPr/>
        </p:nvSpPr>
        <p:spPr>
          <a:xfrm>
            <a:off x="1923476" y="1698030"/>
            <a:ext cx="487634" cy="215444"/>
          </a:xfrm>
          <a:prstGeom prst="rect">
            <a:avLst/>
          </a:prstGeom>
          <a:solidFill>
            <a:schemeClr val="bg1"/>
          </a:solidFill>
          <a:ln w="6350">
            <a:solidFill>
              <a:schemeClr val="tx1"/>
            </a:solidFill>
          </a:ln>
        </p:spPr>
        <p:txBody>
          <a:bodyPr wrap="none" rtlCol="0">
            <a:spAutoFit/>
          </a:bodyPr>
          <a:lstStyle/>
          <a:p>
            <a:r>
              <a:rPr lang="en-US" sz="800" dirty="0" smtClean="0"/>
              <a:t>Opt-IN</a:t>
            </a:r>
            <a:endParaRPr lang="en-US" sz="800" dirty="0"/>
          </a:p>
        </p:txBody>
      </p:sp>
      <p:sp>
        <p:nvSpPr>
          <p:cNvPr id="7" name="TextBox 6"/>
          <p:cNvSpPr txBox="1"/>
          <p:nvPr/>
        </p:nvSpPr>
        <p:spPr>
          <a:xfrm>
            <a:off x="1923476" y="2201171"/>
            <a:ext cx="1342034" cy="215444"/>
          </a:xfrm>
          <a:prstGeom prst="rect">
            <a:avLst/>
          </a:prstGeom>
          <a:solidFill>
            <a:schemeClr val="bg1"/>
          </a:solidFill>
          <a:ln w="6350">
            <a:solidFill>
              <a:schemeClr val="tx1"/>
            </a:solidFill>
          </a:ln>
        </p:spPr>
        <p:txBody>
          <a:bodyPr wrap="none" rtlCol="0">
            <a:spAutoFit/>
          </a:bodyPr>
          <a:lstStyle/>
          <a:p>
            <a:r>
              <a:rPr lang="en-US" sz="800" dirty="0" smtClean="0"/>
              <a:t>Blacklisted Organizations</a:t>
            </a:r>
            <a:endParaRPr lang="en-US" sz="800" dirty="0"/>
          </a:p>
        </p:txBody>
      </p:sp>
      <p:sp>
        <p:nvSpPr>
          <p:cNvPr id="8" name="TextBox 7"/>
          <p:cNvSpPr txBox="1"/>
          <p:nvPr/>
        </p:nvSpPr>
        <p:spPr>
          <a:xfrm>
            <a:off x="1923476" y="3207453"/>
            <a:ext cx="2058577"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Role Based Denial</a:t>
            </a:r>
            <a:endParaRPr lang="en-US" sz="800" dirty="0"/>
          </a:p>
        </p:txBody>
      </p:sp>
      <p:cxnSp>
        <p:nvCxnSpPr>
          <p:cNvPr id="9" name="Straight Connector 8"/>
          <p:cNvCxnSpPr>
            <a:stCxn id="5" idx="3"/>
            <a:endCxn id="6" idx="1"/>
          </p:cNvCxnSpPr>
          <p:nvPr/>
        </p:nvCxnSpPr>
        <p:spPr>
          <a:xfrm flipV="1">
            <a:off x="1004909" y="1805752"/>
            <a:ext cx="918567" cy="15712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5" idx="3"/>
            <a:endCxn id="7" idx="1"/>
          </p:cNvCxnSpPr>
          <p:nvPr/>
        </p:nvCxnSpPr>
        <p:spPr>
          <a:xfrm flipV="1">
            <a:off x="1004909" y="2308893"/>
            <a:ext cx="918567" cy="10681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5" idx="3"/>
            <a:endCxn id="13" idx="1"/>
          </p:cNvCxnSpPr>
          <p:nvPr/>
        </p:nvCxnSpPr>
        <p:spPr>
          <a:xfrm flipV="1">
            <a:off x="1004909" y="2812034"/>
            <a:ext cx="918567" cy="5649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23476" y="3710594"/>
            <a:ext cx="2305439" cy="215444"/>
          </a:xfrm>
          <a:prstGeom prst="rect">
            <a:avLst/>
          </a:prstGeom>
          <a:solidFill>
            <a:schemeClr val="bg1"/>
          </a:solidFill>
          <a:ln w="6350">
            <a:solidFill>
              <a:schemeClr val="tx1"/>
            </a:solidFill>
          </a:ln>
        </p:spPr>
        <p:txBody>
          <a:bodyPr wrap="none" rtlCol="0">
            <a:spAutoFit/>
          </a:bodyPr>
          <a:lstStyle/>
          <a:p>
            <a:r>
              <a:rPr lang="en-US" sz="800" dirty="0" smtClean="0"/>
              <a:t>Blacklisted Provider – Unique ID Based Denial</a:t>
            </a:r>
            <a:endParaRPr lang="en-US" sz="800" dirty="0"/>
          </a:p>
        </p:txBody>
      </p:sp>
      <p:sp>
        <p:nvSpPr>
          <p:cNvPr id="13" name="TextBox 12"/>
          <p:cNvSpPr txBox="1"/>
          <p:nvPr/>
        </p:nvSpPr>
        <p:spPr>
          <a:xfrm>
            <a:off x="1923476" y="2704312"/>
            <a:ext cx="1526380" cy="215444"/>
          </a:xfrm>
          <a:prstGeom prst="rect">
            <a:avLst/>
          </a:prstGeom>
          <a:noFill/>
          <a:ln w="6350">
            <a:solidFill>
              <a:schemeClr val="tx1"/>
            </a:solidFill>
          </a:ln>
        </p:spPr>
        <p:txBody>
          <a:bodyPr wrap="none" rtlCol="0">
            <a:spAutoFit/>
          </a:bodyPr>
          <a:lstStyle/>
          <a:p>
            <a:r>
              <a:rPr lang="en-US" sz="800" dirty="0" smtClean="0"/>
              <a:t>Confidentiality/Sensitive Data</a:t>
            </a:r>
            <a:endParaRPr lang="en-US" sz="800" dirty="0"/>
          </a:p>
        </p:txBody>
      </p:sp>
      <p:sp>
        <p:nvSpPr>
          <p:cNvPr id="14" name="TextBox 13"/>
          <p:cNvSpPr txBox="1"/>
          <p:nvPr/>
        </p:nvSpPr>
        <p:spPr>
          <a:xfrm>
            <a:off x="1923476" y="4213735"/>
            <a:ext cx="1635384"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Role</a:t>
            </a:r>
            <a:endParaRPr lang="en-US" sz="800" dirty="0"/>
          </a:p>
        </p:txBody>
      </p:sp>
      <p:sp>
        <p:nvSpPr>
          <p:cNvPr id="15" name="TextBox 14"/>
          <p:cNvSpPr txBox="1"/>
          <p:nvPr/>
        </p:nvSpPr>
        <p:spPr>
          <a:xfrm>
            <a:off x="1923476" y="4716876"/>
            <a:ext cx="2175596" cy="215444"/>
          </a:xfrm>
          <a:prstGeom prst="rect">
            <a:avLst/>
          </a:prstGeom>
          <a:solidFill>
            <a:schemeClr val="bg1"/>
          </a:solidFill>
          <a:ln w="6350">
            <a:solidFill>
              <a:schemeClr val="tx1"/>
            </a:solidFill>
          </a:ln>
        </p:spPr>
        <p:txBody>
          <a:bodyPr wrap="none" rtlCol="0">
            <a:spAutoFit/>
          </a:bodyPr>
          <a:lstStyle/>
          <a:p>
            <a:r>
              <a:rPr lang="en-US" sz="800" dirty="0" smtClean="0"/>
              <a:t>Data Redaction – Provider Unique Identifier</a:t>
            </a:r>
            <a:endParaRPr lang="en-US" sz="800" dirty="0"/>
          </a:p>
        </p:txBody>
      </p:sp>
      <p:sp>
        <p:nvSpPr>
          <p:cNvPr id="16" name="TextBox 15"/>
          <p:cNvSpPr txBox="1"/>
          <p:nvPr/>
        </p:nvSpPr>
        <p:spPr>
          <a:xfrm>
            <a:off x="1923476" y="5220017"/>
            <a:ext cx="647934" cy="215444"/>
          </a:xfrm>
          <a:prstGeom prst="rect">
            <a:avLst/>
          </a:prstGeom>
          <a:solidFill>
            <a:schemeClr val="bg1"/>
          </a:solidFill>
          <a:ln w="6350">
            <a:solidFill>
              <a:srgbClr val="0070C0"/>
            </a:solidFill>
          </a:ln>
        </p:spPr>
        <p:txBody>
          <a:bodyPr wrap="none" rtlCol="0">
            <a:spAutoFit/>
          </a:bodyPr>
          <a:lstStyle/>
          <a:p>
            <a:r>
              <a:rPr lang="en-US" sz="800" dirty="0" smtClean="0"/>
              <a:t>Genomics</a:t>
            </a:r>
            <a:endParaRPr lang="en-US" sz="800" dirty="0"/>
          </a:p>
        </p:txBody>
      </p:sp>
      <p:cxnSp>
        <p:nvCxnSpPr>
          <p:cNvPr id="17" name="Straight Connector 16"/>
          <p:cNvCxnSpPr>
            <a:stCxn id="5" idx="3"/>
            <a:endCxn id="8" idx="1"/>
          </p:cNvCxnSpPr>
          <p:nvPr/>
        </p:nvCxnSpPr>
        <p:spPr>
          <a:xfrm flipV="1">
            <a:off x="1004909" y="3315175"/>
            <a:ext cx="918567" cy="61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3"/>
            <a:endCxn id="12" idx="1"/>
          </p:cNvCxnSpPr>
          <p:nvPr/>
        </p:nvCxnSpPr>
        <p:spPr>
          <a:xfrm>
            <a:off x="1004909" y="3377015"/>
            <a:ext cx="918567" cy="44130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5" idx="3"/>
            <a:endCxn id="14" idx="1"/>
          </p:cNvCxnSpPr>
          <p:nvPr/>
        </p:nvCxnSpPr>
        <p:spPr>
          <a:xfrm>
            <a:off x="1004909" y="3377015"/>
            <a:ext cx="918567" cy="94444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5" idx="3"/>
            <a:endCxn id="15" idx="1"/>
          </p:cNvCxnSpPr>
          <p:nvPr/>
        </p:nvCxnSpPr>
        <p:spPr>
          <a:xfrm>
            <a:off x="1004909" y="3377015"/>
            <a:ext cx="918567" cy="144758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 idx="3"/>
            <a:endCxn id="16" idx="1"/>
          </p:cNvCxnSpPr>
          <p:nvPr/>
        </p:nvCxnSpPr>
        <p:spPr>
          <a:xfrm>
            <a:off x="1004909" y="3377015"/>
            <a:ext cx="918567" cy="1950724"/>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083990" y="5050740"/>
            <a:ext cx="1110570" cy="169278"/>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0" y="5050740"/>
            <a:ext cx="1532591" cy="553998"/>
          </a:xfrm>
          <a:prstGeom prst="rect">
            <a:avLst/>
          </a:prstGeom>
          <a:noFill/>
        </p:spPr>
        <p:txBody>
          <a:bodyPr wrap="square" rtlCol="0">
            <a:spAutoFit/>
          </a:bodyPr>
          <a:lstStyle/>
          <a:p>
            <a:r>
              <a:rPr lang="en-US" sz="1000" b="1" dirty="0" smtClean="0">
                <a:solidFill>
                  <a:schemeClr val="tx2">
                    <a:lumMod val="60000"/>
                    <a:lumOff val="40000"/>
                  </a:schemeClr>
                </a:solidFill>
              </a:rPr>
              <a:t>Demonstrated Advanced Concepts of Obligations</a:t>
            </a:r>
            <a:endParaRPr lang="en-US" sz="1000" b="1" dirty="0">
              <a:solidFill>
                <a:schemeClr val="tx2">
                  <a:lumMod val="60000"/>
                  <a:lumOff val="40000"/>
                </a:schemeClr>
              </a:solidFill>
            </a:endParaRPr>
          </a:p>
        </p:txBody>
      </p:sp>
      <p:sp>
        <p:nvSpPr>
          <p:cNvPr id="24" name="Rectangle 23"/>
          <p:cNvSpPr/>
          <p:nvPr/>
        </p:nvSpPr>
        <p:spPr>
          <a:xfrm>
            <a:off x="0" y="5731505"/>
            <a:ext cx="8424672" cy="646331"/>
          </a:xfrm>
          <a:prstGeom prst="rect">
            <a:avLst/>
          </a:prstGeom>
          <a:solidFill>
            <a:schemeClr val="bg1"/>
          </a:solidFill>
        </p:spPr>
        <p:txBody>
          <a:bodyPr wrap="square">
            <a:spAutoFit/>
          </a:bodyPr>
          <a:lstStyle/>
          <a:p>
            <a:r>
              <a:rPr lang="en-US" sz="1800" dirty="0" smtClean="0">
                <a:solidFill>
                  <a:srgbClr val="00B0F0"/>
                </a:solidFill>
              </a:rPr>
              <a:t>Generates obligation for provider to re-evaluate against most recent GWAS mappings and redact SNPs accordingly.</a:t>
            </a:r>
            <a:endParaRPr lang="en-US" sz="1800" dirty="0">
              <a:solidFill>
                <a:srgbClr val="00B0F0"/>
              </a:solidFill>
            </a:endParaRPr>
          </a:p>
        </p:txBody>
      </p:sp>
      <p:cxnSp>
        <p:nvCxnSpPr>
          <p:cNvPr id="25" name="Straight Connector 24"/>
          <p:cNvCxnSpPr/>
          <p:nvPr/>
        </p:nvCxnSpPr>
        <p:spPr>
          <a:xfrm>
            <a:off x="2571410" y="5327739"/>
            <a:ext cx="1921342" cy="0"/>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492752" y="1770642"/>
            <a:ext cx="4572000" cy="3785652"/>
          </a:xfrm>
          <a:prstGeom prst="rect">
            <a:avLst/>
          </a:prstGeom>
          <a:ln>
            <a:solidFill>
              <a:srgbClr val="0070C0"/>
            </a:solidFill>
          </a:ln>
        </p:spPr>
        <p:txBody>
          <a:bodyPr>
            <a:spAutoFit/>
          </a:bodyPr>
          <a:lstStyle/>
          <a:p>
            <a:r>
              <a:rPr lang="en-US" sz="800" dirty="0" smtClean="0"/>
              <a:t>&lt;Policy PolicyId="</a:t>
            </a:r>
            <a:r>
              <a:rPr lang="en-US" sz="800" b="1" dirty="0" smtClean="0"/>
              <a:t>urn:oasis:names:tc:xspa:1.0:resource:patient:masked:genome:trait-names</a:t>
            </a:r>
            <a:r>
              <a:rPr lang="en-US" sz="800" dirty="0" smtClean="0"/>
              <a:t>" </a:t>
            </a:r>
            <a:r>
              <a:rPr lang="en-US" sz="800" dirty="0" err="1" smtClean="0"/>
              <a:t>RuleCombiningAlgId</a:t>
            </a:r>
            <a:r>
              <a:rPr lang="en-US" sz="800" dirty="0" smtClean="0"/>
              <a:t>="</a:t>
            </a:r>
            <a:r>
              <a:rPr lang="en-US" sz="800" b="1" dirty="0" smtClean="0"/>
              <a:t>urn:oasis:names:tc:xacml:1.0:rule-combining-algorithm:deny-overrides</a:t>
            </a:r>
            <a:r>
              <a:rPr lang="en-US" sz="800" dirty="0" smtClean="0"/>
              <a:t>"&gt;</a:t>
            </a:r>
          </a:p>
          <a:p>
            <a:r>
              <a:rPr lang="en-US" sz="800" b="1" dirty="0" smtClean="0"/>
              <a:t> </a:t>
            </a:r>
            <a:r>
              <a:rPr lang="en-US" sz="800" dirty="0" smtClean="0"/>
              <a:t> &lt;Description&gt;</a:t>
            </a:r>
            <a:r>
              <a:rPr lang="en-US" sz="800" b="1" dirty="0" smtClean="0"/>
              <a:t>Denies the request for immunizations from the subject if the NPI is not permitted by the patient.</a:t>
            </a:r>
            <a:r>
              <a:rPr lang="en-US" sz="800" dirty="0" smtClean="0"/>
              <a:t>&lt;/Description&gt; </a:t>
            </a:r>
          </a:p>
          <a:p>
            <a:r>
              <a:rPr lang="en-US" sz="800" b="1" dirty="0" smtClean="0">
                <a:hlinkClick r:id="" action="ppaction://hlinkfile"/>
              </a:rPr>
              <a:t>-</a:t>
            </a:r>
            <a:r>
              <a:rPr lang="en-US" sz="800" dirty="0" smtClean="0"/>
              <a:t> &lt;Target&gt;</a:t>
            </a:r>
          </a:p>
          <a:p>
            <a:r>
              <a:rPr lang="en-US" sz="800" b="1" dirty="0" smtClean="0">
                <a:hlinkClick r:id="" action="ppaction://hlinkfile"/>
              </a:rPr>
              <a:t>-</a:t>
            </a:r>
            <a:r>
              <a:rPr lang="en-US" sz="800" dirty="0" smtClean="0"/>
              <a:t> &lt;Resources&gt;</a:t>
            </a:r>
          </a:p>
          <a:p>
            <a:r>
              <a:rPr lang="en-US" sz="800" b="1" dirty="0" smtClean="0">
                <a:hlinkClick r:id="" action="ppaction://hlinkfile"/>
              </a:rPr>
              <a:t>-</a:t>
            </a:r>
            <a:r>
              <a:rPr lang="en-US" sz="800" dirty="0" smtClean="0"/>
              <a:t> &lt;Resource&gt;</a:t>
            </a:r>
          </a:p>
          <a:p>
            <a:r>
              <a:rPr lang="en-US" sz="800" b="1" dirty="0" smtClean="0">
                <a:hlinkClick r:id="" action="ppaction://hlinkfile"/>
              </a:rPr>
              <a:t>-</a:t>
            </a:r>
            <a:r>
              <a:rPr lang="en-US" sz="800" dirty="0" smtClean="0"/>
              <a:t> &lt;</a:t>
            </a:r>
            <a:r>
              <a:rPr lang="en-US" sz="800" dirty="0" err="1" smtClean="0"/>
              <a:t>ResourceMatch</a:t>
            </a:r>
            <a:r>
              <a:rPr lang="en-US" sz="800" dirty="0" smtClean="0"/>
              <a:t> </a:t>
            </a:r>
            <a:r>
              <a:rPr lang="en-US" sz="800" dirty="0" err="1" smtClean="0"/>
              <a:t>MatchId</a:t>
            </a:r>
            <a:r>
              <a:rPr lang="en-US" sz="800" dirty="0" smtClean="0"/>
              <a:t>="</a:t>
            </a:r>
            <a:r>
              <a:rPr lang="en-US" sz="800" b="1" dirty="0" smtClean="0"/>
              <a:t>urn:oasis:names:tc:xacml:1.0:function:string-equal</a:t>
            </a:r>
            <a:r>
              <a:rPr lang="en-US" sz="800" dirty="0" smtClean="0"/>
              <a:t>"&gt;</a:t>
            </a:r>
          </a:p>
          <a:p>
            <a:r>
              <a:rPr lang="en-US" sz="800" b="1" dirty="0" smtClean="0"/>
              <a:t> </a:t>
            </a:r>
            <a:r>
              <a:rPr lang="en-US" sz="800" dirty="0" smtClean="0"/>
              <a:t> &lt;</a:t>
            </a:r>
            <a:r>
              <a:rPr lang="en-US" sz="800" dirty="0" err="1" smtClean="0"/>
              <a:t>AttributeValue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"&gt;</a:t>
            </a:r>
            <a:r>
              <a:rPr lang="en-US" sz="800" b="1" dirty="0" smtClean="0"/>
              <a:t>urn:oasis:names:tc:xspa:1.0:resource:hl7:type:genomic-profile</a:t>
            </a:r>
            <a:r>
              <a:rPr lang="en-US" sz="800" dirty="0" smtClean="0"/>
              <a:t>&lt;/AttributeValue&gt; </a:t>
            </a:r>
          </a:p>
          <a:p>
            <a:r>
              <a:rPr lang="en-US" sz="800" b="1" dirty="0" smtClean="0"/>
              <a:t> </a:t>
            </a:r>
            <a:r>
              <a:rPr lang="en-US" sz="800" dirty="0" smtClean="0"/>
              <a:t> &lt;</a:t>
            </a:r>
            <a:r>
              <a:rPr lang="en-US" sz="800" dirty="0" err="1" smtClean="0"/>
              <a:t>ResourceAttributeDesignator</a:t>
            </a:r>
            <a:r>
              <a:rPr lang="en-US" sz="800" dirty="0" smtClean="0"/>
              <a:t> </a:t>
            </a:r>
            <a:r>
              <a:rPr lang="en-US" sz="800" dirty="0" err="1" smtClean="0"/>
              <a:t>AttributeId</a:t>
            </a:r>
            <a:r>
              <a:rPr lang="en-US" sz="800" dirty="0" smtClean="0"/>
              <a:t>="</a:t>
            </a:r>
            <a:r>
              <a:rPr lang="en-US" sz="800" b="1" dirty="0" smtClean="0"/>
              <a:t>urn:oasis:names:tc:xspa:1.0:resource:hl7:type</a:t>
            </a:r>
            <a:r>
              <a:rPr lang="en-US" sz="800" dirty="0" smtClean="0"/>
              <a:t>" </a:t>
            </a:r>
            <a:r>
              <a:rPr lang="en-US" sz="800" dirty="0" err="1" smtClean="0"/>
              <a:t>DataType</a:t>
            </a:r>
            <a:r>
              <a:rPr lang="en-US" sz="800" dirty="0" smtClean="0"/>
              <a:t>="</a:t>
            </a:r>
            <a:r>
              <a:rPr lang="en-US" sz="800" b="1" dirty="0" smtClean="0"/>
              <a:t>http://www.w3.org/2001/XMLSchema#string</a:t>
            </a:r>
            <a:r>
              <a:rPr lang="en-US" sz="800" dirty="0" smtClean="0"/>
              <a:t>" /&gt; </a:t>
            </a:r>
          </a:p>
          <a:p>
            <a:r>
              <a:rPr lang="en-US" sz="800" b="1" dirty="0" smtClean="0"/>
              <a:t> </a:t>
            </a:r>
            <a:r>
              <a:rPr lang="en-US" sz="800" dirty="0" smtClean="0"/>
              <a:t> &lt;/</a:t>
            </a:r>
            <a:r>
              <a:rPr lang="en-US" sz="800" dirty="0" err="1" smtClean="0"/>
              <a:t>ResourceMatch</a:t>
            </a:r>
            <a:r>
              <a:rPr lang="en-US" sz="800" dirty="0" smtClean="0"/>
              <a:t>&gt;</a:t>
            </a:r>
          </a:p>
          <a:p>
            <a:r>
              <a:rPr lang="en-US" sz="800" b="1" dirty="0" smtClean="0"/>
              <a:t> </a:t>
            </a:r>
            <a:r>
              <a:rPr lang="en-US" sz="800" dirty="0" smtClean="0"/>
              <a:t> &lt;/Resource&gt;</a:t>
            </a:r>
          </a:p>
          <a:p>
            <a:r>
              <a:rPr lang="en-US" sz="800" b="1" dirty="0" smtClean="0"/>
              <a:t> </a:t>
            </a:r>
            <a:r>
              <a:rPr lang="en-US" sz="800" dirty="0" smtClean="0"/>
              <a:t> &lt;/Resources&gt;</a:t>
            </a:r>
          </a:p>
          <a:p>
            <a:r>
              <a:rPr lang="en-US" sz="800" b="1" dirty="0" smtClean="0"/>
              <a:t> </a:t>
            </a:r>
            <a:r>
              <a:rPr lang="en-US" sz="800" dirty="0" smtClean="0"/>
              <a:t> &lt;/Target&gt;</a:t>
            </a:r>
          </a:p>
          <a:p>
            <a:r>
              <a:rPr lang="en-US" sz="800" b="1" dirty="0" smtClean="0">
                <a:hlinkClick r:id="" action="ppaction://hlinkfile"/>
              </a:rPr>
              <a:t>-</a:t>
            </a:r>
            <a:r>
              <a:rPr lang="en-US" sz="800" dirty="0" smtClean="0"/>
              <a:t> &lt;Rule Effect="</a:t>
            </a:r>
            <a:r>
              <a:rPr lang="en-US" sz="800" b="1" dirty="0" smtClean="0"/>
              <a:t>Permit</a:t>
            </a:r>
            <a:r>
              <a:rPr lang="en-US" sz="800" dirty="0" smtClean="0"/>
              <a:t>" </a:t>
            </a:r>
            <a:r>
              <a:rPr lang="en-US" sz="800" dirty="0" err="1" smtClean="0"/>
              <a:t>RuleId</a:t>
            </a:r>
            <a:r>
              <a:rPr lang="en-US" sz="800" dirty="0" smtClean="0"/>
              <a:t>="</a:t>
            </a:r>
            <a:r>
              <a:rPr lang="en-US" sz="800" b="1" dirty="0" smtClean="0"/>
              <a:t>urn:oasis:names:tc:xspa:1.0:resource:patient:masked:genome:trait-names:permit</a:t>
            </a:r>
            <a:r>
              <a:rPr lang="en-US" sz="800" dirty="0" smtClean="0"/>
              <a:t>"&gt;</a:t>
            </a:r>
          </a:p>
          <a:p>
            <a:r>
              <a:rPr lang="en-US" sz="800" b="1" dirty="0" smtClean="0"/>
              <a:t> </a:t>
            </a:r>
            <a:r>
              <a:rPr lang="en-US" sz="800" dirty="0" smtClean="0"/>
              <a:t> &lt;Description&gt;</a:t>
            </a:r>
            <a:r>
              <a:rPr lang="en-US" sz="800" b="1" dirty="0" smtClean="0"/>
              <a:t>Evaluates the dissenting-subject-id's for immunizations (if available) against the subject's NPI.</a:t>
            </a:r>
            <a:r>
              <a:rPr lang="en-US" sz="800" dirty="0" smtClean="0"/>
              <a:t>&lt;/Description&gt; </a:t>
            </a:r>
          </a:p>
          <a:p>
            <a:r>
              <a:rPr lang="en-US" sz="800" b="1" dirty="0" smtClean="0"/>
              <a:t> </a:t>
            </a:r>
            <a:r>
              <a:rPr lang="en-US" sz="800" dirty="0" smtClean="0"/>
              <a:t> &lt;Target /&gt; </a:t>
            </a:r>
          </a:p>
          <a:p>
            <a:r>
              <a:rPr lang="en-US" sz="800" b="1" dirty="0" smtClean="0"/>
              <a:t> </a:t>
            </a:r>
            <a:r>
              <a:rPr lang="en-US" sz="800" dirty="0" smtClean="0"/>
              <a:t> &lt;/Rule&gt;</a:t>
            </a:r>
          </a:p>
          <a:p>
            <a:r>
              <a:rPr lang="en-US" sz="800" b="1" dirty="0" smtClean="0">
                <a:hlinkClick r:id="" action="ppaction://hlinkfile"/>
              </a:rPr>
              <a:t>-</a:t>
            </a:r>
            <a:r>
              <a:rPr lang="en-US" sz="800" dirty="0" smtClean="0"/>
              <a:t> &lt;Obligations&gt;</a:t>
            </a:r>
          </a:p>
          <a:p>
            <a:r>
              <a:rPr lang="en-US" sz="800" b="1" dirty="0" smtClean="0"/>
              <a:t> </a:t>
            </a:r>
            <a:r>
              <a:rPr lang="en-US" sz="800" dirty="0" smtClean="0"/>
              <a:t> &lt;Obligation </a:t>
            </a:r>
            <a:r>
              <a:rPr lang="en-US" sz="800" dirty="0" err="1" smtClean="0"/>
              <a:t>FulfillOn</a:t>
            </a:r>
            <a:r>
              <a:rPr lang="en-US" sz="800" dirty="0" smtClean="0"/>
              <a:t>="</a:t>
            </a:r>
            <a:r>
              <a:rPr lang="en-US" sz="800" b="1" dirty="0" smtClean="0"/>
              <a:t>Permit</a:t>
            </a:r>
            <a:r>
              <a:rPr lang="en-US" sz="800" dirty="0" smtClean="0"/>
              <a:t>" </a:t>
            </a:r>
            <a:r>
              <a:rPr lang="en-US" sz="800" dirty="0" err="1" smtClean="0"/>
              <a:t>ObligationId</a:t>
            </a:r>
            <a:r>
              <a:rPr lang="en-US" sz="800" dirty="0" smtClean="0"/>
              <a:t>="</a:t>
            </a:r>
            <a:r>
              <a:rPr lang="en-US" sz="800" b="1" dirty="0" smtClean="0"/>
              <a:t>urn:oasis:names:tc:xspa:1.0:resource:patient:masked:genome:trait-name</a:t>
            </a:r>
            <a:r>
              <a:rPr lang="en-US" sz="800" dirty="0" smtClean="0"/>
              <a:t>" /&gt; </a:t>
            </a:r>
          </a:p>
          <a:p>
            <a:r>
              <a:rPr lang="en-US" sz="800" b="1" dirty="0" smtClean="0"/>
              <a:t> </a:t>
            </a:r>
            <a:r>
              <a:rPr lang="en-US" sz="800" dirty="0" smtClean="0"/>
              <a:t> &lt;/Obligations&gt;</a:t>
            </a:r>
          </a:p>
          <a:p>
            <a:r>
              <a:rPr lang="en-US" sz="800" b="1" dirty="0" smtClean="0"/>
              <a:t> </a:t>
            </a:r>
            <a:r>
              <a:rPr lang="en-US" sz="800" dirty="0" smtClean="0"/>
              <a:t> &lt;/Policy&gt;</a:t>
            </a:r>
            <a:endParaRPr lang="en-US" sz="800" dirty="0"/>
          </a:p>
        </p:txBody>
      </p:sp>
      <p:sp>
        <p:nvSpPr>
          <p:cNvPr id="27" name="Rectangle 2"/>
          <p:cNvSpPr txBox="1">
            <a:spLocks/>
          </p:cNvSpPr>
          <p:nvPr/>
        </p:nvSpPr>
        <p:spPr>
          <a:xfrm>
            <a:off x="304800" y="95011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rPr>
              <a:t>XACML</a:t>
            </a:r>
            <a:r>
              <a:rPr kumimoji="0" lang="en-US" sz="1400" b="1" i="0" u="none" strike="noStrike" kern="1200" cap="none" spc="0" normalizeH="0" noProof="0" dirty="0" smtClean="0">
                <a:ln>
                  <a:noFill/>
                </a:ln>
                <a:effectLst/>
                <a:uLnTx/>
                <a:uFillTx/>
                <a:latin typeface="Arial" pitchFamily="34" charset="0"/>
                <a:ea typeface="ＭＳ Ｐゴシック"/>
                <a:cs typeface="Arial" pitchFamily="34" charset="0"/>
              </a:rPr>
              <a:t> Policy Examples - Patient</a:t>
            </a:r>
            <a:endParaRPr kumimoji="0" lang="en-US" sz="1400" b="1" i="0" u="none" strike="noStrike" kern="1200" cap="none" spc="0" normalizeH="0" baseline="0" noProof="0" dirty="0" smtClean="0">
              <a:ln>
                <a:noFill/>
              </a:ln>
              <a:effectLst/>
              <a:uLnTx/>
              <a:uFillTx/>
              <a:latin typeface="Arial" pitchFamily="34" charset="0"/>
              <a:ea typeface="ＭＳ Ｐゴシック"/>
              <a:cs typeface="Arial" pitchFamily="34" charset="0"/>
            </a:endParaRPr>
          </a:p>
        </p:txBody>
      </p:sp>
      <p:sp>
        <p:nvSpPr>
          <p:cNvPr id="28"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31" name="TextBox 30"/>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3499448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6" name="TextBox 5"/>
          <p:cNvSpPr txBox="1"/>
          <p:nvPr/>
        </p:nvSpPr>
        <p:spPr>
          <a:xfrm>
            <a:off x="3630585" y="3429000"/>
            <a:ext cx="2239716" cy="369332"/>
          </a:xfrm>
          <a:prstGeom prst="rect">
            <a:avLst/>
          </a:prstGeom>
          <a:noFill/>
        </p:spPr>
        <p:txBody>
          <a:bodyPr wrap="none" rtlCol="0">
            <a:spAutoFit/>
          </a:bodyPr>
          <a:lstStyle/>
          <a:p>
            <a:r>
              <a:rPr lang="en-US" dirty="0" smtClean="0"/>
              <a:t>Demonstration video</a:t>
            </a:r>
            <a:endParaRPr lang="en-US" dirty="0"/>
          </a:p>
        </p:txBody>
      </p:sp>
    </p:spTree>
    <p:extLst>
      <p:ext uri="{BB962C8B-B14F-4D97-AF65-F5344CB8AC3E}">
        <p14:creationId xmlns:p14="http://schemas.microsoft.com/office/powerpoint/2010/main" val="3734144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6" name="Rectangle 2"/>
          <p:cNvSpPr txBox="1">
            <a:spLocks/>
          </p:cNvSpPr>
          <p:nvPr/>
        </p:nvSpPr>
        <p:spPr>
          <a:xfrm>
            <a:off x="304800" y="117355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effectLst/>
                <a:uLnTx/>
                <a:uFillTx/>
                <a:latin typeface="Arial" pitchFamily="34" charset="0"/>
                <a:ea typeface="ＭＳ Ｐゴシック"/>
                <a:cs typeface="Arial" pitchFamily="34" charset="0"/>
              </a:rPr>
              <a:t>Lessons Learned</a:t>
            </a:r>
          </a:p>
        </p:txBody>
      </p:sp>
      <p:grpSp>
        <p:nvGrpSpPr>
          <p:cNvPr id="7" name="Group 6"/>
          <p:cNvGrpSpPr/>
          <p:nvPr/>
        </p:nvGrpSpPr>
        <p:grpSpPr>
          <a:xfrm>
            <a:off x="696464" y="1676400"/>
            <a:ext cx="6221400" cy="307777"/>
            <a:chOff x="1447800" y="2956254"/>
            <a:chExt cx="6221400" cy="307777"/>
          </a:xfrm>
        </p:grpSpPr>
        <p:sp>
          <p:nvSpPr>
            <p:cNvPr id="8" name="Oval 7"/>
            <p:cNvSpPr/>
            <p:nvPr/>
          </p:nvSpPr>
          <p:spPr>
            <a:xfrm>
              <a:off x="1447800" y="3026620"/>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1957" y="2956254"/>
              <a:ext cx="5617243" cy="307777"/>
            </a:xfrm>
            <a:prstGeom prst="rect">
              <a:avLst/>
            </a:prstGeom>
            <a:noFill/>
          </p:spPr>
          <p:txBody>
            <a:bodyPr wrap="none" rtlCol="0">
              <a:spAutoFit/>
            </a:bodyPr>
            <a:lstStyle/>
            <a:p>
              <a:r>
                <a:rPr lang="en-US" sz="1400" dirty="0" smtClean="0">
                  <a:latin typeface="Arial" pitchFamily="34" charset="0"/>
                  <a:cs typeface="Arial" pitchFamily="34" charset="0"/>
                </a:rPr>
                <a:t>Identity Management Systems –</a:t>
              </a:r>
              <a:r>
                <a:rPr lang="en-US" sz="1400" dirty="0">
                  <a:latin typeface="Arial" pitchFamily="34" charset="0"/>
                  <a:cs typeface="Arial" pitchFamily="34" charset="0"/>
                </a:rPr>
                <a:t> </a:t>
              </a:r>
              <a:r>
                <a:rPr lang="en-US" sz="1400" dirty="0" smtClean="0">
                  <a:latin typeface="Arial" pitchFamily="34" charset="0"/>
                  <a:cs typeface="Arial" pitchFamily="34" charset="0"/>
                </a:rPr>
                <a:t>Healthcare centric user provisioning</a:t>
              </a:r>
            </a:p>
          </p:txBody>
        </p:sp>
      </p:grpSp>
      <p:grpSp>
        <p:nvGrpSpPr>
          <p:cNvPr id="16" name="Group 15"/>
          <p:cNvGrpSpPr/>
          <p:nvPr/>
        </p:nvGrpSpPr>
        <p:grpSpPr>
          <a:xfrm>
            <a:off x="696464" y="2286000"/>
            <a:ext cx="5338145" cy="738664"/>
            <a:chOff x="1447800" y="2956254"/>
            <a:chExt cx="5338145" cy="738664"/>
          </a:xfrm>
        </p:grpSpPr>
        <p:sp>
          <p:nvSpPr>
            <p:cNvPr id="17" name="Oval 16"/>
            <p:cNvSpPr/>
            <p:nvPr/>
          </p:nvSpPr>
          <p:spPr>
            <a:xfrm>
              <a:off x="1447800" y="3026620"/>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51957" y="2956254"/>
              <a:ext cx="4733988" cy="738664"/>
            </a:xfrm>
            <a:prstGeom prst="rect">
              <a:avLst/>
            </a:prstGeom>
            <a:noFill/>
          </p:spPr>
          <p:txBody>
            <a:bodyPr wrap="none" rtlCol="0">
              <a:spAutoFit/>
            </a:bodyPr>
            <a:lstStyle/>
            <a:p>
              <a:r>
                <a:rPr lang="en-US" sz="1400" dirty="0" smtClean="0">
                  <a:latin typeface="Arial" pitchFamily="34" charset="0"/>
                  <a:cs typeface="Arial" pitchFamily="34" charset="0"/>
                </a:rPr>
                <a:t>Cross-Enterprise Exchange of Patient Consent Directives</a:t>
              </a:r>
            </a:p>
            <a:p>
              <a:pPr marL="285750" indent="-285750">
                <a:buFontTx/>
                <a:buChar char="-"/>
              </a:pPr>
              <a:r>
                <a:rPr lang="en-US" sz="1400" dirty="0" smtClean="0">
                  <a:latin typeface="Arial" pitchFamily="34" charset="0"/>
                  <a:cs typeface="Arial" pitchFamily="34" charset="0"/>
                </a:rPr>
                <a:t>Standards Based</a:t>
              </a:r>
            </a:p>
            <a:p>
              <a:pPr marL="285750" indent="-285750">
                <a:buFontTx/>
                <a:buChar char="-"/>
              </a:pPr>
              <a:r>
                <a:rPr lang="en-US" sz="1400" dirty="0" smtClean="0">
                  <a:latin typeface="Arial" pitchFamily="34" charset="0"/>
                  <a:cs typeface="Arial" pitchFamily="34" charset="0"/>
                </a:rPr>
                <a:t>Computable</a:t>
              </a:r>
            </a:p>
          </p:txBody>
        </p:sp>
      </p:grpSp>
      <p:grpSp>
        <p:nvGrpSpPr>
          <p:cNvPr id="19" name="Group 18"/>
          <p:cNvGrpSpPr/>
          <p:nvPr/>
        </p:nvGrpSpPr>
        <p:grpSpPr>
          <a:xfrm>
            <a:off x="709164" y="3886200"/>
            <a:ext cx="8072868" cy="738664"/>
            <a:chOff x="1447800" y="2956254"/>
            <a:chExt cx="8072868" cy="738664"/>
          </a:xfrm>
        </p:grpSpPr>
        <p:sp>
          <p:nvSpPr>
            <p:cNvPr id="20" name="Oval 19"/>
            <p:cNvSpPr/>
            <p:nvPr/>
          </p:nvSpPr>
          <p:spPr>
            <a:xfrm>
              <a:off x="1447800" y="3026620"/>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051957" y="2956254"/>
              <a:ext cx="7468711" cy="738664"/>
            </a:xfrm>
            <a:prstGeom prst="rect">
              <a:avLst/>
            </a:prstGeom>
            <a:noFill/>
          </p:spPr>
          <p:txBody>
            <a:bodyPr wrap="none" rtlCol="0">
              <a:spAutoFit/>
            </a:bodyPr>
            <a:lstStyle/>
            <a:p>
              <a:r>
                <a:rPr lang="en-US" sz="1400" dirty="0">
                  <a:latin typeface="Arial" pitchFamily="34" charset="0"/>
                  <a:cs typeface="Arial" pitchFamily="34" charset="0"/>
                </a:rPr>
                <a:t>EHR systems need to be able to define and identify sensitive data if security systems are to </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enforce </a:t>
              </a:r>
              <a:r>
                <a:rPr lang="en-US" sz="1400" dirty="0">
                  <a:latin typeface="Arial" pitchFamily="34" charset="0"/>
                  <a:cs typeface="Arial" pitchFamily="34" charset="0"/>
                </a:rPr>
                <a:t>consumer choice regarding data sensitivity and other aspects under the control of </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the </a:t>
              </a:r>
              <a:r>
                <a:rPr lang="en-US" sz="1400" dirty="0">
                  <a:latin typeface="Arial" pitchFamily="34" charset="0"/>
                  <a:cs typeface="Arial" pitchFamily="34" charset="0"/>
                </a:rPr>
                <a:t>EHR. </a:t>
              </a:r>
              <a:endParaRPr lang="en-US" sz="1400" dirty="0" smtClean="0">
                <a:latin typeface="Arial" pitchFamily="34" charset="0"/>
                <a:cs typeface="Arial" pitchFamily="34" charset="0"/>
              </a:endParaRPr>
            </a:p>
          </p:txBody>
        </p:sp>
      </p:grpSp>
      <p:grpSp>
        <p:nvGrpSpPr>
          <p:cNvPr id="22" name="Group 21"/>
          <p:cNvGrpSpPr/>
          <p:nvPr/>
        </p:nvGrpSpPr>
        <p:grpSpPr>
          <a:xfrm>
            <a:off x="709164" y="3231635"/>
            <a:ext cx="4797934" cy="307777"/>
            <a:chOff x="1447800" y="2956254"/>
            <a:chExt cx="4797934" cy="307777"/>
          </a:xfrm>
        </p:grpSpPr>
        <p:sp>
          <p:nvSpPr>
            <p:cNvPr id="23" name="Oval 22"/>
            <p:cNvSpPr/>
            <p:nvPr/>
          </p:nvSpPr>
          <p:spPr>
            <a:xfrm>
              <a:off x="1447800" y="3026620"/>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51957" y="2956254"/>
              <a:ext cx="4193777" cy="307777"/>
            </a:xfrm>
            <a:prstGeom prst="rect">
              <a:avLst/>
            </a:prstGeom>
            <a:noFill/>
          </p:spPr>
          <p:txBody>
            <a:bodyPr wrap="none" rtlCol="0">
              <a:spAutoFit/>
            </a:bodyPr>
            <a:lstStyle/>
            <a:p>
              <a:r>
                <a:rPr lang="en-US" sz="1400" dirty="0" smtClean="0">
                  <a:latin typeface="Arial" pitchFamily="34" charset="0"/>
                  <a:cs typeface="Arial" pitchFamily="34" charset="0"/>
                </a:rPr>
                <a:t>Healthcare data must be semantically constrained.</a:t>
              </a:r>
            </a:p>
          </p:txBody>
        </p:sp>
      </p:grpSp>
    </p:spTree>
    <p:extLst>
      <p:ext uri="{BB962C8B-B14F-4D97-AF65-F5344CB8AC3E}">
        <p14:creationId xmlns:p14="http://schemas.microsoft.com/office/powerpoint/2010/main" val="206341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4" name="TextBox 3"/>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5" name="Rectangle 2"/>
          <p:cNvSpPr txBox="1">
            <a:spLocks/>
          </p:cNvSpPr>
          <p:nvPr/>
        </p:nvSpPr>
        <p:spPr>
          <a:xfrm>
            <a:off x="304800" y="1173559"/>
            <a:ext cx="3505200" cy="421481"/>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effectLst/>
                <a:uLnTx/>
                <a:uFillTx/>
                <a:latin typeface="Arial" pitchFamily="34" charset="0"/>
                <a:ea typeface="ＭＳ Ｐゴシック"/>
                <a:cs typeface="Arial" pitchFamily="34" charset="0"/>
              </a:rPr>
              <a:t>Moving</a:t>
            </a:r>
            <a:r>
              <a:rPr kumimoji="0" lang="en-US" sz="2000" b="1" i="0" u="none" strike="noStrike" kern="1200" cap="none" spc="0" normalizeH="0" noProof="0" dirty="0" smtClean="0">
                <a:ln>
                  <a:noFill/>
                </a:ln>
                <a:effectLst/>
                <a:uLnTx/>
                <a:uFillTx/>
                <a:latin typeface="Arial" pitchFamily="34" charset="0"/>
                <a:ea typeface="ＭＳ Ｐゴシック"/>
                <a:cs typeface="Arial" pitchFamily="34" charset="0"/>
              </a:rPr>
              <a:t> </a:t>
            </a:r>
            <a:r>
              <a:rPr kumimoji="0" lang="en-US" sz="2000" b="1" i="0" u="none" strike="noStrike" kern="1200" cap="none" spc="0" normalizeH="0" baseline="0" noProof="0" dirty="0" smtClean="0">
                <a:ln>
                  <a:noFill/>
                </a:ln>
                <a:effectLst/>
                <a:uLnTx/>
                <a:uFillTx/>
                <a:latin typeface="Arial" pitchFamily="34" charset="0"/>
                <a:ea typeface="ＭＳ Ｐゴシック"/>
                <a:cs typeface="Arial" pitchFamily="34" charset="0"/>
              </a:rPr>
              <a:t>Forward….</a:t>
            </a:r>
          </a:p>
        </p:txBody>
      </p:sp>
      <p:sp>
        <p:nvSpPr>
          <p:cNvPr id="6"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sp>
        <p:nvSpPr>
          <p:cNvPr id="8" name="TextBox 7"/>
          <p:cNvSpPr txBox="1"/>
          <p:nvPr/>
        </p:nvSpPr>
        <p:spPr>
          <a:xfrm>
            <a:off x="1828800" y="1905000"/>
            <a:ext cx="6237605" cy="2862322"/>
          </a:xfrm>
          <a:prstGeom prst="rect">
            <a:avLst/>
          </a:prstGeom>
          <a:noFill/>
        </p:spPr>
        <p:txBody>
          <a:bodyPr wrap="none" rtlCol="0">
            <a:spAutoFit/>
          </a:bodyPr>
          <a:lstStyle/>
          <a:p>
            <a:pPr marL="342900" indent="-342900">
              <a:buFont typeface="Arial" pitchFamily="34" charset="0"/>
              <a:buChar char="•"/>
            </a:pPr>
            <a:r>
              <a:rPr lang="en-US" b="1" dirty="0" smtClean="0">
                <a:latin typeface="Arial" pitchFamily="34" charset="0"/>
                <a:cs typeface="Arial" pitchFamily="34" charset="0"/>
              </a:rPr>
              <a:t>Standards are in place</a:t>
            </a:r>
          </a:p>
          <a:p>
            <a:pPr marL="342900" indent="-342900">
              <a:buFont typeface="Arial" pitchFamily="34" charset="0"/>
              <a:buChar char="•"/>
            </a:pPr>
            <a:endParaRPr lang="en-US" b="1" dirty="0" smtClean="0">
              <a:latin typeface="Arial" pitchFamily="34" charset="0"/>
              <a:cs typeface="Arial" pitchFamily="34" charset="0"/>
            </a:endParaRPr>
          </a:p>
          <a:p>
            <a:pPr marL="342900" indent="-342900">
              <a:buFont typeface="Arial" pitchFamily="34" charset="0"/>
              <a:buChar char="•"/>
            </a:pPr>
            <a:r>
              <a:rPr lang="en-US" b="1" dirty="0" smtClean="0">
                <a:latin typeface="Arial" pitchFamily="34" charset="0"/>
                <a:cs typeface="Arial" pitchFamily="34" charset="0"/>
              </a:rPr>
              <a:t>New standards are being development to meet gaps</a:t>
            </a:r>
          </a:p>
          <a:p>
            <a:pPr marL="342900" indent="-342900">
              <a:buFont typeface="Arial" pitchFamily="34" charset="0"/>
              <a:buChar char="•"/>
            </a:pPr>
            <a:endParaRPr lang="en-US" b="1" dirty="0" smtClean="0">
              <a:latin typeface="Arial" pitchFamily="34" charset="0"/>
              <a:cs typeface="Arial" pitchFamily="34" charset="0"/>
            </a:endParaRPr>
          </a:p>
          <a:p>
            <a:pPr marL="342900" indent="-342900">
              <a:buFont typeface="Arial" pitchFamily="34" charset="0"/>
              <a:buChar char="•"/>
            </a:pPr>
            <a:r>
              <a:rPr lang="en-US" b="1" dirty="0" smtClean="0">
                <a:latin typeface="Arial" pitchFamily="34" charset="0"/>
                <a:cs typeface="Arial" pitchFamily="34" charset="0"/>
              </a:rPr>
              <a:t>Underlying technologies are sound and scalable</a:t>
            </a:r>
          </a:p>
          <a:p>
            <a:pPr marL="342900" indent="-342900">
              <a:buFont typeface="Arial" pitchFamily="34" charset="0"/>
              <a:buChar char="•"/>
            </a:pPr>
            <a:endParaRPr lang="en-US" b="1" dirty="0" smtClean="0">
              <a:latin typeface="Arial" pitchFamily="34" charset="0"/>
              <a:cs typeface="Arial" pitchFamily="34" charset="0"/>
            </a:endParaRPr>
          </a:p>
          <a:p>
            <a:pPr marL="342900" indent="-342900">
              <a:buFont typeface="Arial" pitchFamily="34" charset="0"/>
              <a:buChar char="•"/>
            </a:pPr>
            <a:r>
              <a:rPr lang="en-US" b="1" dirty="0" smtClean="0">
                <a:latin typeface="Arial" pitchFamily="34" charset="0"/>
                <a:cs typeface="Arial" pitchFamily="34" charset="0"/>
              </a:rPr>
              <a:t>Patient participation and trust is a function of </a:t>
            </a:r>
          </a:p>
          <a:p>
            <a:pPr marL="800100" lvl="1" indent="-342900">
              <a:buFont typeface="Arial" pitchFamily="34" charset="0"/>
              <a:buChar char="•"/>
            </a:pPr>
            <a:r>
              <a:rPr lang="en-US" b="1" dirty="0">
                <a:latin typeface="Arial" pitchFamily="34" charset="0"/>
                <a:cs typeface="Arial" pitchFamily="34" charset="0"/>
              </a:rPr>
              <a:t>A</a:t>
            </a:r>
            <a:r>
              <a:rPr lang="en-US" b="1" dirty="0" smtClean="0">
                <a:latin typeface="Arial" pitchFamily="34" charset="0"/>
                <a:cs typeface="Arial" pitchFamily="34" charset="0"/>
              </a:rPr>
              <a:t>ccessibility, </a:t>
            </a:r>
          </a:p>
          <a:p>
            <a:pPr marL="800100" lvl="1" indent="-342900">
              <a:buFont typeface="Arial" pitchFamily="34" charset="0"/>
              <a:buChar char="•"/>
            </a:pPr>
            <a:r>
              <a:rPr lang="en-US" b="1" dirty="0">
                <a:latin typeface="Arial" pitchFamily="34" charset="0"/>
                <a:cs typeface="Arial" pitchFamily="34" charset="0"/>
              </a:rPr>
              <a:t>E</a:t>
            </a:r>
            <a:r>
              <a:rPr lang="en-US" b="1" dirty="0" smtClean="0">
                <a:latin typeface="Arial" pitchFamily="34" charset="0"/>
                <a:cs typeface="Arial" pitchFamily="34" charset="0"/>
              </a:rPr>
              <a:t>ase-of-use, </a:t>
            </a:r>
          </a:p>
          <a:p>
            <a:pPr marL="800100" lvl="1" indent="-342900">
              <a:buFont typeface="Arial" pitchFamily="34" charset="0"/>
              <a:buChar char="•"/>
            </a:pPr>
            <a:r>
              <a:rPr lang="en-US" b="1" dirty="0" smtClean="0">
                <a:latin typeface="Arial" pitchFamily="34" charset="0"/>
                <a:cs typeface="Arial" pitchFamily="34" charset="0"/>
              </a:rPr>
              <a:t>and Accountability</a:t>
            </a:r>
          </a:p>
        </p:txBody>
      </p:sp>
    </p:spTree>
    <p:extLst>
      <p:ext uri="{BB962C8B-B14F-4D97-AF65-F5344CB8AC3E}">
        <p14:creationId xmlns:p14="http://schemas.microsoft.com/office/powerpoint/2010/main" val="3623988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000875" y="6243638"/>
            <a:ext cx="2133600" cy="250825"/>
          </a:xfrm>
        </p:spPr>
        <p:txBody>
          <a:bodyPr/>
          <a:lstStyle/>
          <a:p>
            <a:pPr>
              <a:defRPr/>
            </a:pPr>
            <a:fld id="{93861353-8E4B-4B9B-A622-3F0BBD8D3FAA}" type="slidenum">
              <a:rPr lang="en-US" smtClean="0"/>
              <a:pPr>
                <a:defRPr/>
              </a:pPr>
              <a:t>34</a:t>
            </a:fld>
            <a:endParaRPr lang="en-US" dirty="0"/>
          </a:p>
        </p:txBody>
      </p:sp>
      <p:cxnSp>
        <p:nvCxnSpPr>
          <p:cNvPr id="3" name="Straight Connector 2"/>
          <p:cNvCxnSpPr>
            <a:stCxn id="51" idx="0"/>
            <a:endCxn id="16" idx="0"/>
          </p:cNvCxnSpPr>
          <p:nvPr/>
        </p:nvCxnSpPr>
        <p:spPr bwMode="auto">
          <a:xfrm rot="16200000" flipH="1">
            <a:off x="762000" y="1257300"/>
            <a:ext cx="990600" cy="0"/>
          </a:xfrm>
          <a:prstGeom prst="line">
            <a:avLst/>
          </a:prstGeom>
          <a:solidFill>
            <a:schemeClr val="accent1"/>
          </a:solidFill>
          <a:ln w="9525" cap="flat" cmpd="sng" algn="ctr">
            <a:solidFill>
              <a:schemeClr val="tx1"/>
            </a:solidFill>
            <a:prstDash val="solid"/>
            <a:round/>
            <a:headEnd type="none" w="med" len="med"/>
            <a:tailEnd type="none"/>
          </a:ln>
          <a:effectLst/>
        </p:spPr>
      </p:cxnSp>
      <p:sp>
        <p:nvSpPr>
          <p:cNvPr id="4" name="Rounded Rectangle 8"/>
          <p:cNvSpPr>
            <a:spLocks noChangeArrowheads="1"/>
          </p:cNvSpPr>
          <p:nvPr/>
        </p:nvSpPr>
        <p:spPr bwMode="auto">
          <a:xfrm>
            <a:off x="3124200" y="1271587"/>
            <a:ext cx="3429000" cy="3048000"/>
          </a:xfrm>
          <a:prstGeom prst="roundRect">
            <a:avLst>
              <a:gd name="adj" fmla="val 16667"/>
            </a:avLst>
          </a:prstGeom>
          <a:gradFill>
            <a:gsLst>
              <a:gs pos="0">
                <a:srgbClr val="8488C4"/>
              </a:gs>
              <a:gs pos="53000">
                <a:srgbClr val="D4DEFF"/>
              </a:gs>
              <a:gs pos="83000">
                <a:srgbClr val="D4DEFF"/>
              </a:gs>
              <a:gs pos="100000">
                <a:srgbClr val="96AB94"/>
              </a:gs>
            </a:gsLst>
            <a:lin ang="5400000" scaled="0"/>
          </a:gradFill>
          <a:ln w="9525" algn="ctr">
            <a:solidFill>
              <a:schemeClr val="tx1"/>
            </a:solidFill>
            <a:round/>
            <a:headEnd/>
            <a:tailEnd/>
          </a:ln>
        </p:spPr>
        <p:txBody>
          <a:bodyPr anchor="b" anchorCtr="1"/>
          <a:lstStyle/>
          <a:p>
            <a:pPr>
              <a:defRPr/>
            </a:pPr>
            <a:r>
              <a:rPr lang="en-US" sz="1200" b="1" i="0" dirty="0">
                <a:latin typeface="Arial" pitchFamily="34" charset="0"/>
                <a:cs typeface="Arial" pitchFamily="34" charset="0"/>
              </a:rPr>
              <a:t>XSPA  Enabled </a:t>
            </a:r>
          </a:p>
          <a:p>
            <a:pPr>
              <a:defRPr/>
            </a:pPr>
            <a:r>
              <a:rPr lang="en-US" sz="1200" b="1" i="0" dirty="0">
                <a:latin typeface="Arial" pitchFamily="34" charset="0"/>
                <a:cs typeface="Arial" pitchFamily="34" charset="0"/>
              </a:rPr>
              <a:t>Service Provider</a:t>
            </a:r>
          </a:p>
        </p:txBody>
      </p:sp>
      <p:sp>
        <p:nvSpPr>
          <p:cNvPr id="5" name="Rounded Rectangle 4"/>
          <p:cNvSpPr/>
          <p:nvPr/>
        </p:nvSpPr>
        <p:spPr bwMode="auto">
          <a:xfrm>
            <a:off x="3276600" y="4624387"/>
            <a:ext cx="3200400" cy="381000"/>
          </a:xfrm>
          <a:prstGeom prst="roundRect">
            <a:avLst/>
          </a:prstGeom>
          <a:gradFill>
            <a:gsLst>
              <a:gs pos="0">
                <a:srgbClr val="8488C4"/>
              </a:gs>
              <a:gs pos="53000">
                <a:srgbClr val="D4DEFF"/>
              </a:gs>
              <a:gs pos="83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anchorCtr="1"/>
          <a:lstStyle/>
          <a:p>
            <a:pPr>
              <a:defRPr/>
            </a:pPr>
            <a:r>
              <a:rPr lang="en-US" sz="1000" b="1" i="0" dirty="0">
                <a:latin typeface="Arial" pitchFamily="34" charset="0"/>
                <a:cs typeface="Arial" pitchFamily="34" charset="0"/>
              </a:rPr>
              <a:t>Genome Wide Association Studies Service</a:t>
            </a:r>
          </a:p>
        </p:txBody>
      </p:sp>
      <p:sp>
        <p:nvSpPr>
          <p:cNvPr id="6" name="Flowchart: Magnetic Disk 5"/>
          <p:cNvSpPr>
            <a:spLocks noChangeArrowheads="1"/>
          </p:cNvSpPr>
          <p:nvPr/>
        </p:nvSpPr>
        <p:spPr bwMode="auto">
          <a:xfrm>
            <a:off x="723900" y="4471987"/>
            <a:ext cx="1066800" cy="685800"/>
          </a:xfrm>
          <a:prstGeom prst="flowChartMagneticDisk">
            <a:avLst/>
          </a:prstGeom>
          <a:gradFill rotWithShape="0">
            <a:gsLst>
              <a:gs pos="0">
                <a:srgbClr val="5E9EFF"/>
              </a:gs>
              <a:gs pos="39999">
                <a:srgbClr val="85C2FF"/>
              </a:gs>
              <a:gs pos="70000">
                <a:srgbClr val="C4D6EB"/>
              </a:gs>
              <a:gs pos="100000">
                <a:srgbClr val="FFEBFA"/>
              </a:gs>
            </a:gsLst>
            <a:lin ang="5400000" scaled="0"/>
          </a:gradFill>
          <a:ln w="9525" algn="ctr">
            <a:solidFill>
              <a:schemeClr val="tx1"/>
            </a:solidFill>
            <a:round/>
            <a:headEnd/>
            <a:tailEnd/>
          </a:ln>
        </p:spPr>
        <p:txBody>
          <a:bodyPr/>
          <a:lstStyle/>
          <a:p>
            <a:endParaRPr lang="en-US"/>
          </a:p>
        </p:txBody>
      </p:sp>
      <p:sp>
        <p:nvSpPr>
          <p:cNvPr id="7" name="TextBox 6"/>
          <p:cNvSpPr txBox="1"/>
          <p:nvPr/>
        </p:nvSpPr>
        <p:spPr>
          <a:xfrm>
            <a:off x="809625" y="4700587"/>
            <a:ext cx="895350" cy="461963"/>
          </a:xfrm>
          <a:prstGeom prst="rect">
            <a:avLst/>
          </a:prstGeom>
          <a:noFill/>
        </p:spPr>
        <p:txBody>
          <a:bodyPr wrap="none">
            <a:spAutoFit/>
          </a:bodyPr>
          <a:lstStyle/>
          <a:p>
            <a:pPr>
              <a:defRPr/>
            </a:pPr>
            <a:r>
              <a:rPr lang="en-US" sz="1200" b="1" i="0" dirty="0">
                <a:latin typeface="Arial" pitchFamily="34" charset="0"/>
                <a:cs typeface="Arial" pitchFamily="34" charset="0"/>
              </a:rPr>
              <a:t>Patient’s</a:t>
            </a:r>
          </a:p>
          <a:p>
            <a:pPr>
              <a:defRPr/>
            </a:pPr>
            <a:r>
              <a:rPr lang="en-US" sz="1200" b="1" i="0" dirty="0">
                <a:latin typeface="Arial" pitchFamily="34" charset="0"/>
                <a:cs typeface="Arial" pitchFamily="34" charset="0"/>
              </a:rPr>
              <a:t>Genotype</a:t>
            </a:r>
          </a:p>
        </p:txBody>
      </p:sp>
      <p:sp>
        <p:nvSpPr>
          <p:cNvPr id="8" name="Flowchart: Card 7"/>
          <p:cNvSpPr/>
          <p:nvPr/>
        </p:nvSpPr>
        <p:spPr bwMode="auto">
          <a:xfrm>
            <a:off x="3276600" y="1500187"/>
            <a:ext cx="1143000" cy="1219200"/>
          </a:xfrm>
          <a:prstGeom prst="flowChartPunchedCard">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US" sz="800" b="1" dirty="0">
                <a:latin typeface="Arial" pitchFamily="34" charset="0"/>
                <a:cs typeface="Arial" pitchFamily="34" charset="0"/>
              </a:rPr>
              <a:t>Patient Policy Constrains access to specific AT-RISK SNPs based on characteristics and/or disease grouping</a:t>
            </a:r>
            <a:endParaRPr lang="en-US" sz="800" dirty="0">
              <a:latin typeface="Arial" pitchFamily="34" charset="0"/>
              <a:cs typeface="Arial" pitchFamily="34" charset="0"/>
            </a:endParaRPr>
          </a:p>
        </p:txBody>
      </p:sp>
      <p:cxnSp>
        <p:nvCxnSpPr>
          <p:cNvPr id="9" name="Straight Arrow Connector 10"/>
          <p:cNvCxnSpPr>
            <a:cxnSpLocks noChangeShapeType="1"/>
            <a:stCxn id="5" idx="1"/>
            <a:endCxn id="6" idx="4"/>
          </p:cNvCxnSpPr>
          <p:nvPr/>
        </p:nvCxnSpPr>
        <p:spPr bwMode="auto">
          <a:xfrm rot="10800000">
            <a:off x="1790700" y="4814887"/>
            <a:ext cx="1485900" cy="1588"/>
          </a:xfrm>
          <a:prstGeom prst="straightConnector1">
            <a:avLst/>
          </a:prstGeom>
          <a:noFill/>
          <a:ln w="9525" algn="ctr">
            <a:solidFill>
              <a:schemeClr val="tx1"/>
            </a:solidFill>
            <a:round/>
            <a:headEnd/>
            <a:tailEnd type="arrow" w="med" len="med"/>
          </a:ln>
        </p:spPr>
      </p:cxnSp>
      <p:cxnSp>
        <p:nvCxnSpPr>
          <p:cNvPr id="10" name="Straight Arrow Connector 13"/>
          <p:cNvCxnSpPr>
            <a:cxnSpLocks noChangeShapeType="1"/>
            <a:stCxn id="16" idx="2"/>
            <a:endCxn id="6" idx="1"/>
          </p:cNvCxnSpPr>
          <p:nvPr/>
        </p:nvCxnSpPr>
        <p:spPr bwMode="auto">
          <a:xfrm rot="5400000">
            <a:off x="228600" y="3443287"/>
            <a:ext cx="2057400" cy="1588"/>
          </a:xfrm>
          <a:prstGeom prst="straightConnector1">
            <a:avLst/>
          </a:prstGeom>
          <a:noFill/>
          <a:ln w="9525" algn="ctr">
            <a:solidFill>
              <a:schemeClr val="tx1"/>
            </a:solidFill>
            <a:round/>
            <a:headEnd/>
            <a:tailEnd type="arrow" w="med" len="med"/>
          </a:ln>
        </p:spPr>
      </p:cxnSp>
      <p:cxnSp>
        <p:nvCxnSpPr>
          <p:cNvPr id="11" name="Shape 24"/>
          <p:cNvCxnSpPr>
            <a:cxnSpLocks noChangeShapeType="1"/>
            <a:stCxn id="8" idx="1"/>
            <a:endCxn id="6" idx="1"/>
          </p:cNvCxnSpPr>
          <p:nvPr/>
        </p:nvCxnSpPr>
        <p:spPr bwMode="auto">
          <a:xfrm rot="10800000" flipV="1">
            <a:off x="1257300" y="2109787"/>
            <a:ext cx="2019300" cy="2362200"/>
          </a:xfrm>
          <a:prstGeom prst="bentConnector2">
            <a:avLst/>
          </a:prstGeom>
          <a:noFill/>
          <a:ln w="9525" algn="ctr">
            <a:solidFill>
              <a:schemeClr val="tx1"/>
            </a:solidFill>
            <a:round/>
            <a:headEnd type="arrow" w="med" len="med"/>
            <a:tailEnd type="arrow" w="med" len="med"/>
          </a:ln>
        </p:spPr>
      </p:cxnSp>
      <p:sp>
        <p:nvSpPr>
          <p:cNvPr id="12" name="Oval 39"/>
          <p:cNvSpPr>
            <a:spLocks noChangeArrowheads="1"/>
          </p:cNvSpPr>
          <p:nvPr/>
        </p:nvSpPr>
        <p:spPr bwMode="auto">
          <a:xfrm>
            <a:off x="3505200" y="5233987"/>
            <a:ext cx="2743200" cy="152400"/>
          </a:xfrm>
          <a:prstGeom prst="ellipse">
            <a:avLst/>
          </a:prstGeom>
          <a:noFill/>
          <a:ln w="9525" algn="ctr">
            <a:solidFill>
              <a:schemeClr val="tx1"/>
            </a:solidFill>
            <a:prstDash val="sysDash"/>
            <a:round/>
            <a:headEnd/>
            <a:tailEnd/>
          </a:ln>
        </p:spPr>
        <p:txBody>
          <a:bodyPr/>
          <a:lstStyle/>
          <a:p>
            <a:endParaRPr lang="en-US"/>
          </a:p>
        </p:txBody>
      </p:sp>
      <p:cxnSp>
        <p:nvCxnSpPr>
          <p:cNvPr id="13" name="Straight Arrow Connector 41"/>
          <p:cNvCxnSpPr>
            <a:cxnSpLocks noChangeShapeType="1"/>
          </p:cNvCxnSpPr>
          <p:nvPr/>
        </p:nvCxnSpPr>
        <p:spPr bwMode="auto">
          <a:xfrm rot="16200000" flipV="1">
            <a:off x="6134100" y="5424487"/>
            <a:ext cx="381000" cy="304800"/>
          </a:xfrm>
          <a:prstGeom prst="straightConnector1">
            <a:avLst/>
          </a:prstGeom>
          <a:noFill/>
          <a:ln w="9525" algn="ctr">
            <a:solidFill>
              <a:schemeClr val="tx1"/>
            </a:solidFill>
            <a:round/>
            <a:headEnd/>
            <a:tailEnd type="arrow" w="med" len="med"/>
          </a:ln>
        </p:spPr>
      </p:cxnSp>
      <p:sp>
        <p:nvSpPr>
          <p:cNvPr id="14" name="TextBox 13"/>
          <p:cNvSpPr txBox="1"/>
          <p:nvPr/>
        </p:nvSpPr>
        <p:spPr>
          <a:xfrm>
            <a:off x="6400800" y="5691187"/>
            <a:ext cx="1287463" cy="338138"/>
          </a:xfrm>
          <a:prstGeom prst="rect">
            <a:avLst/>
          </a:prstGeom>
          <a:noFill/>
        </p:spPr>
        <p:txBody>
          <a:bodyPr wrap="none">
            <a:spAutoFit/>
          </a:bodyPr>
          <a:lstStyle/>
          <a:p>
            <a:pPr>
              <a:defRPr/>
            </a:pPr>
            <a:r>
              <a:rPr lang="en-US" sz="800" b="1" i="0" dirty="0">
                <a:latin typeface="Arial" pitchFamily="34" charset="0"/>
                <a:cs typeface="Arial" pitchFamily="34" charset="0"/>
              </a:rPr>
              <a:t>Multiple Organizations</a:t>
            </a:r>
          </a:p>
          <a:p>
            <a:pPr>
              <a:defRPr/>
            </a:pPr>
            <a:r>
              <a:rPr lang="en-US" sz="800" b="1" i="0" dirty="0">
                <a:latin typeface="Arial" pitchFamily="34" charset="0"/>
                <a:cs typeface="Arial" pitchFamily="34" charset="0"/>
              </a:rPr>
              <a:t>Contribute Findings</a:t>
            </a:r>
          </a:p>
        </p:txBody>
      </p:sp>
      <p:sp>
        <p:nvSpPr>
          <p:cNvPr id="15" name="TextBox 14"/>
          <p:cNvSpPr txBox="1"/>
          <p:nvPr/>
        </p:nvSpPr>
        <p:spPr>
          <a:xfrm>
            <a:off x="6629400" y="5157787"/>
            <a:ext cx="1103313" cy="461963"/>
          </a:xfrm>
          <a:prstGeom prst="rect">
            <a:avLst/>
          </a:prstGeom>
          <a:noFill/>
        </p:spPr>
        <p:txBody>
          <a:bodyPr wrap="none">
            <a:spAutoFit/>
          </a:bodyPr>
          <a:lstStyle/>
          <a:p>
            <a:pPr>
              <a:defRPr/>
            </a:pPr>
            <a:r>
              <a:rPr lang="en-US" sz="800" b="1" i="0" dirty="0">
                <a:latin typeface="Arial" pitchFamily="34" charset="0"/>
                <a:cs typeface="Arial" pitchFamily="34" charset="0"/>
              </a:rPr>
              <a:t>New diseases and </a:t>
            </a:r>
          </a:p>
          <a:p>
            <a:pPr>
              <a:defRPr/>
            </a:pPr>
            <a:r>
              <a:rPr lang="en-US" sz="800" b="1" i="0" dirty="0">
                <a:latin typeface="Arial" pitchFamily="34" charset="0"/>
                <a:cs typeface="Arial" pitchFamily="34" charset="0"/>
              </a:rPr>
              <a:t>characteristics</a:t>
            </a:r>
          </a:p>
          <a:p>
            <a:pPr>
              <a:defRPr/>
            </a:pPr>
            <a:r>
              <a:rPr lang="en-US" sz="800" b="1" i="0" dirty="0">
                <a:latin typeface="Arial" pitchFamily="34" charset="0"/>
                <a:cs typeface="Arial" pitchFamily="34" charset="0"/>
              </a:rPr>
              <a:t>are mapped </a:t>
            </a:r>
          </a:p>
        </p:txBody>
      </p:sp>
      <p:sp>
        <p:nvSpPr>
          <p:cNvPr id="16" name="Rounded Rectangle 15"/>
          <p:cNvSpPr/>
          <p:nvPr/>
        </p:nvSpPr>
        <p:spPr bwMode="auto">
          <a:xfrm>
            <a:off x="76200" y="1752600"/>
            <a:ext cx="2362200" cy="661987"/>
          </a:xfrm>
          <a:prstGeom prst="roundRect">
            <a:avLst/>
          </a:prstGeom>
          <a:gradFill flip="none" rotWithShape="1">
            <a:gsLst>
              <a:gs pos="0">
                <a:srgbClr val="8488C4"/>
              </a:gs>
              <a:gs pos="53000">
                <a:srgbClr val="D4DEFF"/>
              </a:gs>
              <a:gs pos="83000">
                <a:srgbClr val="D4DEFF"/>
              </a:gs>
              <a:gs pos="100000">
                <a:srgbClr val="96AB94"/>
              </a:gs>
            </a:gsLst>
            <a:lin ang="5400000" scaled="0"/>
            <a:tileRect r="-100000" b="-100000"/>
          </a:gradFill>
          <a:ln w="9525" cap="flat" cmpd="sng" algn="ctr">
            <a:solidFill>
              <a:schemeClr val="tx1"/>
            </a:solidFill>
            <a:prstDash val="solid"/>
            <a:round/>
            <a:headEnd type="none" w="med" len="med"/>
            <a:tailEnd type="none" w="med" len="med"/>
          </a:ln>
          <a:effectLst/>
        </p:spPr>
        <p:txBody>
          <a:bodyPr anchor="ctr" anchorCtr="1"/>
          <a:lstStyle/>
          <a:p>
            <a:pPr>
              <a:defRPr/>
            </a:pPr>
            <a:r>
              <a:rPr lang="en-US" sz="800" b="1" i="0" u="sng" dirty="0">
                <a:latin typeface="Arial" pitchFamily="34" charset="0"/>
                <a:cs typeface="Arial" pitchFamily="34" charset="0"/>
              </a:rPr>
              <a:t>PHR Service</a:t>
            </a:r>
          </a:p>
          <a:p>
            <a:pPr>
              <a:defRPr/>
            </a:pPr>
            <a:r>
              <a:rPr lang="en-US" sz="800" b="1" i="0" dirty="0">
                <a:latin typeface="Arial" pitchFamily="34" charset="0"/>
                <a:cs typeface="Arial" pitchFamily="34" charset="0"/>
              </a:rPr>
              <a:t>Patient has ability to view their Genotype and determine whether to deny access to all or portions of it.</a:t>
            </a:r>
          </a:p>
        </p:txBody>
      </p:sp>
      <p:cxnSp>
        <p:nvCxnSpPr>
          <p:cNvPr id="17" name="Straight Arrow Connector 48"/>
          <p:cNvCxnSpPr>
            <a:cxnSpLocks noChangeShapeType="1"/>
          </p:cNvCxnSpPr>
          <p:nvPr/>
        </p:nvCxnSpPr>
        <p:spPr bwMode="auto">
          <a:xfrm rot="10800000">
            <a:off x="6553200" y="3100387"/>
            <a:ext cx="1219200" cy="1588"/>
          </a:xfrm>
          <a:prstGeom prst="straightConnector1">
            <a:avLst/>
          </a:prstGeom>
          <a:noFill/>
          <a:ln w="9525" algn="ctr">
            <a:solidFill>
              <a:schemeClr val="tx1"/>
            </a:solidFill>
            <a:round/>
            <a:headEnd/>
            <a:tailEnd type="arrow" w="med" len="med"/>
          </a:ln>
        </p:spPr>
      </p:cxnSp>
      <p:cxnSp>
        <p:nvCxnSpPr>
          <p:cNvPr id="18" name="Straight Arrow Connector 50"/>
          <p:cNvCxnSpPr>
            <a:cxnSpLocks noChangeShapeType="1"/>
          </p:cNvCxnSpPr>
          <p:nvPr/>
        </p:nvCxnSpPr>
        <p:spPr bwMode="auto">
          <a:xfrm>
            <a:off x="6324600" y="3557587"/>
            <a:ext cx="1447800" cy="1588"/>
          </a:xfrm>
          <a:prstGeom prst="straightConnector1">
            <a:avLst/>
          </a:prstGeom>
          <a:noFill/>
          <a:ln w="9525" algn="ctr">
            <a:solidFill>
              <a:schemeClr val="tx1"/>
            </a:solidFill>
            <a:round/>
            <a:headEnd/>
            <a:tailEnd type="arrow" w="med" len="med"/>
          </a:ln>
        </p:spPr>
      </p:cxnSp>
      <p:sp>
        <p:nvSpPr>
          <p:cNvPr id="19" name="Rounded Rectangle 51"/>
          <p:cNvSpPr>
            <a:spLocks noChangeArrowheads="1"/>
          </p:cNvSpPr>
          <p:nvPr/>
        </p:nvSpPr>
        <p:spPr bwMode="auto">
          <a:xfrm>
            <a:off x="4648200" y="1576387"/>
            <a:ext cx="1752600" cy="1066800"/>
          </a:xfrm>
          <a:prstGeom prst="roundRect">
            <a:avLst>
              <a:gd name="adj" fmla="val 16667"/>
            </a:avLst>
          </a:prstGeom>
          <a:solidFill>
            <a:schemeClr val="bg1"/>
          </a:solidFill>
          <a:ln w="9525" algn="ctr">
            <a:solidFill>
              <a:schemeClr val="tx1"/>
            </a:solidFill>
            <a:round/>
            <a:headEnd/>
            <a:tailEnd/>
          </a:ln>
        </p:spPr>
        <p:txBody>
          <a:bodyPr/>
          <a:lstStyle/>
          <a:p>
            <a:pPr>
              <a:defRPr/>
            </a:pPr>
            <a:r>
              <a:rPr lang="en-US" sz="1000" b="1" i="0" dirty="0">
                <a:latin typeface="Arial" pitchFamily="34" charset="0"/>
                <a:cs typeface="Arial" pitchFamily="34" charset="0"/>
              </a:rPr>
              <a:t>Access Control System</a:t>
            </a:r>
          </a:p>
        </p:txBody>
      </p:sp>
      <p:sp>
        <p:nvSpPr>
          <p:cNvPr id="20" name="TextBox 19"/>
          <p:cNvSpPr txBox="1"/>
          <p:nvPr/>
        </p:nvSpPr>
        <p:spPr>
          <a:xfrm>
            <a:off x="2133600" y="4395787"/>
            <a:ext cx="606425" cy="338138"/>
          </a:xfrm>
          <a:prstGeom prst="rect">
            <a:avLst/>
          </a:prstGeom>
          <a:noFill/>
        </p:spPr>
        <p:txBody>
          <a:bodyPr wrap="none">
            <a:spAutoFit/>
          </a:bodyPr>
          <a:lstStyle/>
          <a:p>
            <a:pPr>
              <a:defRPr/>
            </a:pPr>
            <a:r>
              <a:rPr lang="en-US" sz="800" b="1" i="0" dirty="0">
                <a:latin typeface="Arial" pitchFamily="34" charset="0"/>
                <a:cs typeface="Arial" pitchFamily="34" charset="0"/>
              </a:rPr>
              <a:t>Original</a:t>
            </a:r>
          </a:p>
          <a:p>
            <a:pPr>
              <a:defRPr/>
            </a:pPr>
            <a:r>
              <a:rPr lang="en-US" sz="800" b="1" i="0" dirty="0">
                <a:latin typeface="Arial" pitchFamily="34" charset="0"/>
                <a:cs typeface="Arial" pitchFamily="34" charset="0"/>
              </a:rPr>
              <a:t>Mapping</a:t>
            </a:r>
          </a:p>
        </p:txBody>
      </p:sp>
      <p:sp>
        <p:nvSpPr>
          <p:cNvPr id="21" name="TextBox 20"/>
          <p:cNvSpPr txBox="1"/>
          <p:nvPr/>
        </p:nvSpPr>
        <p:spPr>
          <a:xfrm>
            <a:off x="3429000" y="2795587"/>
            <a:ext cx="755650" cy="215900"/>
          </a:xfrm>
          <a:prstGeom prst="rect">
            <a:avLst/>
          </a:prstGeom>
          <a:noFill/>
        </p:spPr>
        <p:txBody>
          <a:bodyPr wrap="none">
            <a:spAutoFit/>
          </a:bodyPr>
          <a:lstStyle/>
          <a:p>
            <a:pPr>
              <a:defRPr/>
            </a:pPr>
            <a:r>
              <a:rPr lang="en-US" sz="800" b="1" i="0" dirty="0">
                <a:latin typeface="Arial" pitchFamily="34" charset="0"/>
                <a:cs typeface="Arial" pitchFamily="34" charset="0"/>
              </a:rPr>
              <a:t>Constraints</a:t>
            </a:r>
          </a:p>
        </p:txBody>
      </p:sp>
      <p:sp>
        <p:nvSpPr>
          <p:cNvPr id="22" name="TextBox 21"/>
          <p:cNvSpPr txBox="1"/>
          <p:nvPr/>
        </p:nvSpPr>
        <p:spPr>
          <a:xfrm rot="16200000">
            <a:off x="531018" y="3407569"/>
            <a:ext cx="1135063" cy="215900"/>
          </a:xfrm>
          <a:prstGeom prst="rect">
            <a:avLst/>
          </a:prstGeom>
          <a:noFill/>
        </p:spPr>
        <p:txBody>
          <a:bodyPr wrap="none">
            <a:spAutoFit/>
          </a:bodyPr>
          <a:lstStyle/>
          <a:p>
            <a:pPr>
              <a:defRPr/>
            </a:pPr>
            <a:r>
              <a:rPr lang="en-US" sz="800" b="1" i="0" dirty="0">
                <a:latin typeface="Arial" pitchFamily="34" charset="0"/>
                <a:cs typeface="Arial" pitchFamily="34" charset="0"/>
              </a:rPr>
              <a:t>Visibility To Patient</a:t>
            </a:r>
          </a:p>
        </p:txBody>
      </p:sp>
      <p:sp>
        <p:nvSpPr>
          <p:cNvPr id="23" name="TextBox 22"/>
          <p:cNvSpPr txBox="1"/>
          <p:nvPr/>
        </p:nvSpPr>
        <p:spPr>
          <a:xfrm>
            <a:off x="5791200" y="2338387"/>
            <a:ext cx="439738" cy="246063"/>
          </a:xfrm>
          <a:prstGeom prst="rect">
            <a:avLst/>
          </a:prstGeom>
          <a:gradFill>
            <a:gsLst>
              <a:gs pos="0">
                <a:srgbClr val="8488C4"/>
              </a:gs>
              <a:gs pos="53000">
                <a:srgbClr val="D4DEFF"/>
              </a:gs>
              <a:gs pos="83000">
                <a:srgbClr val="D4DEFF"/>
              </a:gs>
              <a:gs pos="100000">
                <a:srgbClr val="96AB94"/>
              </a:gs>
            </a:gsLst>
            <a:lin ang="5400000" scaled="0"/>
          </a:gradFill>
          <a:ln w="6350">
            <a:solidFill>
              <a:schemeClr val="tx1"/>
            </a:solidFill>
          </a:ln>
        </p:spPr>
        <p:txBody>
          <a:bodyPr wrap="none">
            <a:spAutoFit/>
          </a:bodyPr>
          <a:lstStyle/>
          <a:p>
            <a:pPr>
              <a:defRPr/>
            </a:pPr>
            <a:r>
              <a:rPr lang="en-US" sz="1000" b="1" i="0" dirty="0">
                <a:latin typeface="Arial" pitchFamily="34" charset="0"/>
                <a:cs typeface="Arial" pitchFamily="34" charset="0"/>
              </a:rPr>
              <a:t>PEP</a:t>
            </a:r>
          </a:p>
        </p:txBody>
      </p:sp>
      <p:sp>
        <p:nvSpPr>
          <p:cNvPr id="24" name="TextBox 23"/>
          <p:cNvSpPr txBox="1"/>
          <p:nvPr/>
        </p:nvSpPr>
        <p:spPr>
          <a:xfrm>
            <a:off x="4800600" y="2338387"/>
            <a:ext cx="447675" cy="246063"/>
          </a:xfrm>
          <a:prstGeom prst="rect">
            <a:avLst/>
          </a:prstGeom>
          <a:gradFill>
            <a:gsLst>
              <a:gs pos="0">
                <a:srgbClr val="8488C4"/>
              </a:gs>
              <a:gs pos="53000">
                <a:srgbClr val="D4DEFF"/>
              </a:gs>
              <a:gs pos="83000">
                <a:srgbClr val="D4DEFF"/>
              </a:gs>
              <a:gs pos="100000">
                <a:srgbClr val="96AB94"/>
              </a:gs>
            </a:gsLst>
            <a:lin ang="5400000" scaled="0"/>
          </a:gradFill>
          <a:ln w="6350">
            <a:solidFill>
              <a:schemeClr val="tx1"/>
            </a:solidFill>
          </a:ln>
        </p:spPr>
        <p:txBody>
          <a:bodyPr wrap="none">
            <a:spAutoFit/>
          </a:bodyPr>
          <a:lstStyle/>
          <a:p>
            <a:pPr>
              <a:defRPr/>
            </a:pPr>
            <a:r>
              <a:rPr lang="en-US" sz="1000" b="1" i="0" dirty="0">
                <a:latin typeface="Arial" pitchFamily="34" charset="0"/>
                <a:cs typeface="Arial" pitchFamily="34" charset="0"/>
              </a:rPr>
              <a:t>PDP</a:t>
            </a:r>
          </a:p>
        </p:txBody>
      </p:sp>
      <p:sp>
        <p:nvSpPr>
          <p:cNvPr id="25" name="TextBox 24"/>
          <p:cNvSpPr txBox="1"/>
          <p:nvPr/>
        </p:nvSpPr>
        <p:spPr>
          <a:xfrm>
            <a:off x="5334000" y="1987550"/>
            <a:ext cx="390525" cy="246062"/>
          </a:xfrm>
          <a:prstGeom prst="rect">
            <a:avLst/>
          </a:prstGeom>
          <a:gradFill>
            <a:gsLst>
              <a:gs pos="0">
                <a:srgbClr val="8488C4"/>
              </a:gs>
              <a:gs pos="53000">
                <a:srgbClr val="D4DEFF"/>
              </a:gs>
              <a:gs pos="83000">
                <a:srgbClr val="D4DEFF"/>
              </a:gs>
              <a:gs pos="100000">
                <a:srgbClr val="96AB94"/>
              </a:gs>
            </a:gsLst>
            <a:lin ang="5400000" scaled="0"/>
          </a:gradFill>
          <a:ln w="6350">
            <a:solidFill>
              <a:schemeClr val="tx1"/>
            </a:solidFill>
          </a:ln>
        </p:spPr>
        <p:txBody>
          <a:bodyPr wrap="none">
            <a:spAutoFit/>
          </a:bodyPr>
          <a:lstStyle/>
          <a:p>
            <a:pPr>
              <a:defRPr/>
            </a:pPr>
            <a:r>
              <a:rPr lang="en-US" sz="1000" b="1" i="0" dirty="0">
                <a:latin typeface="Arial" pitchFamily="34" charset="0"/>
                <a:cs typeface="Arial" pitchFamily="34" charset="0"/>
              </a:rPr>
              <a:t>PIP</a:t>
            </a:r>
          </a:p>
        </p:txBody>
      </p:sp>
      <p:cxnSp>
        <p:nvCxnSpPr>
          <p:cNvPr id="26" name="Straight Arrow Connector 33"/>
          <p:cNvCxnSpPr>
            <a:cxnSpLocks noChangeShapeType="1"/>
            <a:stCxn id="8" idx="3"/>
            <a:endCxn id="25" idx="1"/>
          </p:cNvCxnSpPr>
          <p:nvPr/>
        </p:nvCxnSpPr>
        <p:spPr bwMode="auto">
          <a:xfrm>
            <a:off x="4419600" y="2109787"/>
            <a:ext cx="914400" cy="0"/>
          </a:xfrm>
          <a:prstGeom prst="straightConnector1">
            <a:avLst/>
          </a:prstGeom>
          <a:noFill/>
          <a:ln w="9525" algn="ctr">
            <a:solidFill>
              <a:schemeClr val="tx1"/>
            </a:solidFill>
            <a:round/>
            <a:headEnd/>
            <a:tailEnd type="arrow" w="med" len="med"/>
          </a:ln>
        </p:spPr>
      </p:cxnSp>
      <p:cxnSp>
        <p:nvCxnSpPr>
          <p:cNvPr id="27" name="Shape 36"/>
          <p:cNvCxnSpPr>
            <a:cxnSpLocks noChangeShapeType="1"/>
            <a:stCxn id="23" idx="0"/>
            <a:endCxn id="25" idx="3"/>
          </p:cNvCxnSpPr>
          <p:nvPr/>
        </p:nvCxnSpPr>
        <p:spPr bwMode="auto">
          <a:xfrm rot="16200000" flipV="1">
            <a:off x="5753894" y="2080418"/>
            <a:ext cx="228600" cy="287338"/>
          </a:xfrm>
          <a:prstGeom prst="bentConnector2">
            <a:avLst/>
          </a:prstGeom>
          <a:noFill/>
          <a:ln w="9525" algn="ctr">
            <a:solidFill>
              <a:schemeClr val="tx1"/>
            </a:solidFill>
            <a:round/>
            <a:headEnd type="arrow" w="med" len="med"/>
            <a:tailEnd type="arrow" w="med" len="med"/>
          </a:ln>
        </p:spPr>
      </p:cxnSp>
      <p:cxnSp>
        <p:nvCxnSpPr>
          <p:cNvPr id="28" name="Straight Arrow Connector 41"/>
          <p:cNvCxnSpPr>
            <a:cxnSpLocks noChangeShapeType="1"/>
            <a:stCxn id="23" idx="1"/>
            <a:endCxn id="24" idx="3"/>
          </p:cNvCxnSpPr>
          <p:nvPr/>
        </p:nvCxnSpPr>
        <p:spPr bwMode="auto">
          <a:xfrm rot="10800000">
            <a:off x="5248275" y="2462212"/>
            <a:ext cx="542925" cy="1588"/>
          </a:xfrm>
          <a:prstGeom prst="straightConnector1">
            <a:avLst/>
          </a:prstGeom>
          <a:noFill/>
          <a:ln w="9525" algn="ctr">
            <a:solidFill>
              <a:schemeClr val="tx1"/>
            </a:solidFill>
            <a:round/>
            <a:headEnd type="arrow" w="med" len="med"/>
            <a:tailEnd type="arrow" w="med" len="med"/>
          </a:ln>
        </p:spPr>
      </p:cxnSp>
      <p:sp>
        <p:nvSpPr>
          <p:cNvPr id="29" name="TextBox 28"/>
          <p:cNvSpPr txBox="1"/>
          <p:nvPr/>
        </p:nvSpPr>
        <p:spPr>
          <a:xfrm>
            <a:off x="6629400" y="2743200"/>
            <a:ext cx="1071563" cy="338138"/>
          </a:xfrm>
          <a:prstGeom prst="rect">
            <a:avLst/>
          </a:prstGeom>
          <a:noFill/>
        </p:spPr>
        <p:txBody>
          <a:bodyPr wrap="none">
            <a:spAutoFit/>
          </a:bodyPr>
          <a:lstStyle/>
          <a:p>
            <a:pPr>
              <a:defRPr/>
            </a:pPr>
            <a:r>
              <a:rPr lang="en-US" sz="800" b="1" i="0" dirty="0">
                <a:latin typeface="Arial" pitchFamily="34" charset="0"/>
                <a:cs typeface="Arial" pitchFamily="34" charset="0"/>
              </a:rPr>
              <a:t>Request for </a:t>
            </a:r>
          </a:p>
          <a:p>
            <a:pPr>
              <a:defRPr/>
            </a:pPr>
            <a:r>
              <a:rPr lang="en-US" sz="800" b="1" i="0" dirty="0">
                <a:latin typeface="Arial" pitchFamily="34" charset="0"/>
                <a:cs typeface="Arial" pitchFamily="34" charset="0"/>
              </a:rPr>
              <a:t>Patients genotype</a:t>
            </a:r>
          </a:p>
        </p:txBody>
      </p:sp>
      <p:sp>
        <p:nvSpPr>
          <p:cNvPr id="30" name="TextBox 29"/>
          <p:cNvSpPr txBox="1"/>
          <p:nvPr/>
        </p:nvSpPr>
        <p:spPr>
          <a:xfrm>
            <a:off x="6858000" y="3557587"/>
            <a:ext cx="676275" cy="215900"/>
          </a:xfrm>
          <a:prstGeom prst="rect">
            <a:avLst/>
          </a:prstGeom>
          <a:noFill/>
        </p:spPr>
        <p:txBody>
          <a:bodyPr wrap="none">
            <a:spAutoFit/>
          </a:bodyPr>
          <a:lstStyle/>
          <a:p>
            <a:pPr>
              <a:defRPr/>
            </a:pPr>
            <a:r>
              <a:rPr lang="en-US" sz="800" b="1" i="0" dirty="0">
                <a:latin typeface="Arial" pitchFamily="34" charset="0"/>
                <a:cs typeface="Arial" pitchFamily="34" charset="0"/>
              </a:rPr>
              <a:t>Response</a:t>
            </a:r>
          </a:p>
        </p:txBody>
      </p:sp>
      <p:sp>
        <p:nvSpPr>
          <p:cNvPr id="31" name="TextBox 30"/>
          <p:cNvSpPr txBox="1"/>
          <p:nvPr/>
        </p:nvSpPr>
        <p:spPr>
          <a:xfrm>
            <a:off x="4876800" y="2947987"/>
            <a:ext cx="1636713" cy="246063"/>
          </a:xfrm>
          <a:prstGeom prst="rect">
            <a:avLst/>
          </a:prstGeom>
          <a:gradFill>
            <a:gsLst>
              <a:gs pos="0">
                <a:srgbClr val="5E9EFF"/>
              </a:gs>
              <a:gs pos="39999">
                <a:srgbClr val="85C2FF"/>
              </a:gs>
              <a:gs pos="70000">
                <a:srgbClr val="C4D6EB"/>
              </a:gs>
              <a:gs pos="100000">
                <a:srgbClr val="FFEBFA"/>
              </a:gs>
            </a:gsLst>
            <a:lin ang="5400000" scaled="0"/>
          </a:gradFill>
          <a:ln w="6350">
            <a:solidFill>
              <a:schemeClr val="tx1"/>
            </a:solidFill>
          </a:ln>
        </p:spPr>
        <p:txBody>
          <a:bodyPr wrap="none">
            <a:spAutoFit/>
          </a:bodyPr>
          <a:lstStyle/>
          <a:p>
            <a:pPr>
              <a:defRPr/>
            </a:pPr>
            <a:r>
              <a:rPr lang="en-US" sz="1000" b="1" i="0" dirty="0">
                <a:latin typeface="Arial" pitchFamily="34" charset="0"/>
                <a:cs typeface="Arial" pitchFamily="34" charset="0"/>
              </a:rPr>
              <a:t>Assertion Consumption</a:t>
            </a:r>
          </a:p>
        </p:txBody>
      </p:sp>
      <p:sp>
        <p:nvSpPr>
          <p:cNvPr id="32" name="TextBox 31"/>
          <p:cNvSpPr txBox="1"/>
          <p:nvPr/>
        </p:nvSpPr>
        <p:spPr>
          <a:xfrm>
            <a:off x="5638800" y="3252787"/>
            <a:ext cx="725488" cy="554038"/>
          </a:xfrm>
          <a:prstGeom prst="rect">
            <a:avLst/>
          </a:prstGeom>
          <a:gradFill>
            <a:gsLst>
              <a:gs pos="0">
                <a:srgbClr val="5E9EFF"/>
              </a:gs>
              <a:gs pos="39999">
                <a:srgbClr val="85C2FF"/>
              </a:gs>
              <a:gs pos="70000">
                <a:srgbClr val="C4D6EB"/>
              </a:gs>
              <a:gs pos="100000">
                <a:srgbClr val="FFEBFA"/>
              </a:gs>
            </a:gsLst>
            <a:lin ang="5400000" scaled="0"/>
          </a:gradFill>
          <a:ln w="6350">
            <a:solidFill>
              <a:schemeClr val="tx1"/>
            </a:solidFill>
          </a:ln>
        </p:spPr>
        <p:txBody>
          <a:bodyPr wrap="none">
            <a:spAutoFit/>
          </a:bodyPr>
          <a:lstStyle/>
          <a:p>
            <a:pPr>
              <a:defRPr/>
            </a:pPr>
            <a:r>
              <a:rPr lang="en-US" sz="1000" b="1" i="0" dirty="0">
                <a:latin typeface="Arial" pitchFamily="34" charset="0"/>
                <a:cs typeface="Arial" pitchFamily="34" charset="0"/>
              </a:rPr>
              <a:t>Clinical</a:t>
            </a:r>
          </a:p>
          <a:p>
            <a:pPr>
              <a:defRPr/>
            </a:pPr>
            <a:r>
              <a:rPr lang="en-US" sz="1000" b="1" i="0" dirty="0">
                <a:latin typeface="Arial" pitchFamily="34" charset="0"/>
                <a:cs typeface="Arial" pitchFamily="34" charset="0"/>
              </a:rPr>
              <a:t>Adaptive</a:t>
            </a:r>
          </a:p>
          <a:p>
            <a:pPr>
              <a:defRPr/>
            </a:pPr>
            <a:r>
              <a:rPr lang="en-US" sz="1000" b="1" i="0" dirty="0">
                <a:latin typeface="Arial" pitchFamily="34" charset="0"/>
                <a:cs typeface="Arial" pitchFamily="34" charset="0"/>
              </a:rPr>
              <a:t>Services</a:t>
            </a:r>
          </a:p>
        </p:txBody>
      </p:sp>
      <p:cxnSp>
        <p:nvCxnSpPr>
          <p:cNvPr id="33" name="Straight Arrow Connector 49"/>
          <p:cNvCxnSpPr>
            <a:cxnSpLocks noChangeShapeType="1"/>
            <a:endCxn id="23" idx="2"/>
          </p:cNvCxnSpPr>
          <p:nvPr/>
        </p:nvCxnSpPr>
        <p:spPr bwMode="auto">
          <a:xfrm rot="16200000" flipV="1">
            <a:off x="5834063" y="2762250"/>
            <a:ext cx="363537" cy="7937"/>
          </a:xfrm>
          <a:prstGeom prst="straightConnector1">
            <a:avLst/>
          </a:prstGeom>
          <a:noFill/>
          <a:ln w="9525" algn="ctr">
            <a:solidFill>
              <a:schemeClr val="tx1"/>
            </a:solidFill>
            <a:round/>
            <a:headEnd/>
            <a:tailEnd type="arrow" w="med" len="med"/>
          </a:ln>
        </p:spPr>
      </p:cxnSp>
      <p:sp>
        <p:nvSpPr>
          <p:cNvPr id="34" name="Oval 53"/>
          <p:cNvSpPr>
            <a:spLocks noChangeArrowheads="1"/>
          </p:cNvSpPr>
          <p:nvPr/>
        </p:nvSpPr>
        <p:spPr bwMode="auto">
          <a:xfrm>
            <a:off x="5867400" y="2566987"/>
            <a:ext cx="76200" cy="76200"/>
          </a:xfrm>
          <a:prstGeom prst="ellipse">
            <a:avLst/>
          </a:prstGeom>
          <a:solidFill>
            <a:schemeClr val="accent1"/>
          </a:solidFill>
          <a:ln w="9525" algn="ctr">
            <a:solidFill>
              <a:schemeClr val="tx1"/>
            </a:solidFill>
            <a:round/>
            <a:headEnd/>
            <a:tailEnd/>
          </a:ln>
        </p:spPr>
        <p:txBody>
          <a:bodyPr/>
          <a:lstStyle/>
          <a:p>
            <a:endParaRPr lang="en-US"/>
          </a:p>
        </p:txBody>
      </p:sp>
      <p:cxnSp>
        <p:nvCxnSpPr>
          <p:cNvPr id="35" name="Shape 56"/>
          <p:cNvCxnSpPr>
            <a:cxnSpLocks noChangeShapeType="1"/>
            <a:stCxn id="32" idx="1"/>
            <a:endCxn id="34" idx="4"/>
          </p:cNvCxnSpPr>
          <p:nvPr/>
        </p:nvCxnSpPr>
        <p:spPr bwMode="auto">
          <a:xfrm rot="10800000" flipH="1">
            <a:off x="5638800" y="2643187"/>
            <a:ext cx="266700" cy="885825"/>
          </a:xfrm>
          <a:prstGeom prst="bentConnector4">
            <a:avLst>
              <a:gd name="adj1" fmla="val -360713"/>
              <a:gd name="adj2" fmla="val 78514"/>
            </a:avLst>
          </a:prstGeom>
          <a:noFill/>
          <a:ln w="9525" algn="ctr">
            <a:solidFill>
              <a:schemeClr val="tx1"/>
            </a:solidFill>
            <a:round/>
            <a:headEnd type="arrow" w="med" len="med"/>
            <a:tailEnd/>
          </a:ln>
        </p:spPr>
      </p:cxnSp>
      <p:sp>
        <p:nvSpPr>
          <p:cNvPr id="36" name="TextBox 35"/>
          <p:cNvSpPr txBox="1"/>
          <p:nvPr/>
        </p:nvSpPr>
        <p:spPr>
          <a:xfrm>
            <a:off x="4800600" y="3481387"/>
            <a:ext cx="692150" cy="215900"/>
          </a:xfrm>
          <a:prstGeom prst="rect">
            <a:avLst/>
          </a:prstGeom>
          <a:noFill/>
        </p:spPr>
        <p:txBody>
          <a:bodyPr wrap="none">
            <a:spAutoFit/>
          </a:bodyPr>
          <a:lstStyle/>
          <a:p>
            <a:pPr>
              <a:defRPr/>
            </a:pPr>
            <a:r>
              <a:rPr lang="en-US" sz="800" b="1" i="0" dirty="0">
                <a:latin typeface="Arial" pitchFamily="34" charset="0"/>
                <a:cs typeface="Arial" pitchFamily="34" charset="0"/>
              </a:rPr>
              <a:t>Obligation</a:t>
            </a:r>
          </a:p>
        </p:txBody>
      </p:sp>
      <p:sp>
        <p:nvSpPr>
          <p:cNvPr id="37" name="Oval 60"/>
          <p:cNvSpPr>
            <a:spLocks noChangeArrowheads="1"/>
          </p:cNvSpPr>
          <p:nvPr/>
        </p:nvSpPr>
        <p:spPr bwMode="auto">
          <a:xfrm>
            <a:off x="5867400" y="4929187"/>
            <a:ext cx="76200" cy="76200"/>
          </a:xfrm>
          <a:prstGeom prst="ellipse">
            <a:avLst/>
          </a:prstGeom>
          <a:solidFill>
            <a:schemeClr val="accent1"/>
          </a:solidFill>
          <a:ln w="9525" algn="ctr">
            <a:solidFill>
              <a:schemeClr val="tx1"/>
            </a:solidFill>
            <a:round/>
            <a:headEnd/>
            <a:tailEnd/>
          </a:ln>
        </p:spPr>
        <p:txBody>
          <a:bodyPr/>
          <a:lstStyle/>
          <a:p>
            <a:endParaRPr lang="en-US"/>
          </a:p>
        </p:txBody>
      </p:sp>
      <p:sp>
        <p:nvSpPr>
          <p:cNvPr id="38" name="Oval 61"/>
          <p:cNvSpPr>
            <a:spLocks noChangeArrowheads="1"/>
          </p:cNvSpPr>
          <p:nvPr/>
        </p:nvSpPr>
        <p:spPr bwMode="auto">
          <a:xfrm>
            <a:off x="4800600" y="4929187"/>
            <a:ext cx="76200" cy="76200"/>
          </a:xfrm>
          <a:prstGeom prst="ellipse">
            <a:avLst/>
          </a:prstGeom>
          <a:solidFill>
            <a:schemeClr val="accent1"/>
          </a:solidFill>
          <a:ln w="9525" algn="ctr">
            <a:solidFill>
              <a:schemeClr val="tx1"/>
            </a:solidFill>
            <a:round/>
            <a:headEnd/>
            <a:tailEnd/>
          </a:ln>
        </p:spPr>
        <p:txBody>
          <a:bodyPr/>
          <a:lstStyle/>
          <a:p>
            <a:endParaRPr lang="en-US"/>
          </a:p>
        </p:txBody>
      </p:sp>
      <p:sp>
        <p:nvSpPr>
          <p:cNvPr id="39" name="Oval 62"/>
          <p:cNvSpPr>
            <a:spLocks noChangeArrowheads="1"/>
          </p:cNvSpPr>
          <p:nvPr/>
        </p:nvSpPr>
        <p:spPr bwMode="auto">
          <a:xfrm>
            <a:off x="3733800" y="4929187"/>
            <a:ext cx="76200" cy="76200"/>
          </a:xfrm>
          <a:prstGeom prst="ellipse">
            <a:avLst/>
          </a:prstGeom>
          <a:solidFill>
            <a:schemeClr val="accent1"/>
          </a:solidFill>
          <a:ln w="9525" algn="ctr">
            <a:solidFill>
              <a:schemeClr val="tx1"/>
            </a:solidFill>
            <a:round/>
            <a:headEnd/>
            <a:tailEnd/>
          </a:ln>
        </p:spPr>
        <p:txBody>
          <a:bodyPr/>
          <a:lstStyle/>
          <a:p>
            <a:endParaRPr lang="en-US"/>
          </a:p>
        </p:txBody>
      </p:sp>
      <p:cxnSp>
        <p:nvCxnSpPr>
          <p:cNvPr id="40" name="Straight Arrow Connector 64"/>
          <p:cNvCxnSpPr>
            <a:cxnSpLocks noChangeShapeType="1"/>
            <a:endCxn id="39" idx="4"/>
          </p:cNvCxnSpPr>
          <p:nvPr/>
        </p:nvCxnSpPr>
        <p:spPr bwMode="auto">
          <a:xfrm rot="16200000" flipV="1">
            <a:off x="3430588" y="5346699"/>
            <a:ext cx="685800" cy="3175"/>
          </a:xfrm>
          <a:prstGeom prst="straightConnector1">
            <a:avLst/>
          </a:prstGeom>
          <a:noFill/>
          <a:ln w="9525" algn="ctr">
            <a:solidFill>
              <a:schemeClr val="tx1"/>
            </a:solidFill>
            <a:round/>
            <a:headEnd/>
            <a:tailEnd type="arrow" w="med" len="med"/>
          </a:ln>
        </p:spPr>
      </p:cxnSp>
      <p:cxnSp>
        <p:nvCxnSpPr>
          <p:cNvPr id="41" name="Straight Arrow Connector 66"/>
          <p:cNvCxnSpPr>
            <a:cxnSpLocks noChangeShapeType="1"/>
            <a:endCxn id="38" idx="4"/>
          </p:cNvCxnSpPr>
          <p:nvPr/>
        </p:nvCxnSpPr>
        <p:spPr bwMode="auto">
          <a:xfrm rot="16200000" flipV="1">
            <a:off x="4611688" y="5232399"/>
            <a:ext cx="457200" cy="3175"/>
          </a:xfrm>
          <a:prstGeom prst="straightConnector1">
            <a:avLst/>
          </a:prstGeom>
          <a:noFill/>
          <a:ln w="9525" algn="ctr">
            <a:solidFill>
              <a:schemeClr val="tx1"/>
            </a:solidFill>
            <a:round/>
            <a:headEnd/>
            <a:tailEnd type="arrow" w="med" len="med"/>
          </a:ln>
        </p:spPr>
      </p:cxnSp>
      <p:cxnSp>
        <p:nvCxnSpPr>
          <p:cNvPr id="42" name="Straight Arrow Connector 68"/>
          <p:cNvCxnSpPr>
            <a:cxnSpLocks noChangeShapeType="1"/>
            <a:endCxn id="37" idx="4"/>
          </p:cNvCxnSpPr>
          <p:nvPr/>
        </p:nvCxnSpPr>
        <p:spPr bwMode="auto">
          <a:xfrm rot="16200000" flipV="1">
            <a:off x="5564188" y="5346699"/>
            <a:ext cx="685800" cy="3175"/>
          </a:xfrm>
          <a:prstGeom prst="straightConnector1">
            <a:avLst/>
          </a:prstGeom>
          <a:noFill/>
          <a:ln w="9525" algn="ctr">
            <a:solidFill>
              <a:schemeClr val="tx1"/>
            </a:solidFill>
            <a:round/>
            <a:headEnd/>
            <a:tailEnd type="arrow" w="med" len="med"/>
          </a:ln>
        </p:spPr>
      </p:cxnSp>
      <p:cxnSp>
        <p:nvCxnSpPr>
          <p:cNvPr id="43" name="Straight Arrow Connector 71"/>
          <p:cNvCxnSpPr>
            <a:cxnSpLocks noChangeShapeType="1"/>
            <a:stCxn id="32" idx="2"/>
          </p:cNvCxnSpPr>
          <p:nvPr/>
        </p:nvCxnSpPr>
        <p:spPr bwMode="auto">
          <a:xfrm rot="16200000" flipH="1">
            <a:off x="5601494" y="4206081"/>
            <a:ext cx="817562" cy="19050"/>
          </a:xfrm>
          <a:prstGeom prst="straightConnector1">
            <a:avLst/>
          </a:prstGeom>
          <a:noFill/>
          <a:ln w="9525" algn="ctr">
            <a:solidFill>
              <a:schemeClr val="tx1"/>
            </a:solidFill>
            <a:round/>
            <a:headEnd type="arrow" w="med" len="med"/>
            <a:tailEnd type="arrow" w="med" len="med"/>
          </a:ln>
        </p:spPr>
      </p:cxnSp>
      <p:sp>
        <p:nvSpPr>
          <p:cNvPr id="44" name="TextBox 43"/>
          <p:cNvSpPr txBox="1"/>
          <p:nvPr/>
        </p:nvSpPr>
        <p:spPr>
          <a:xfrm>
            <a:off x="6934200" y="3938587"/>
            <a:ext cx="1168400" cy="461963"/>
          </a:xfrm>
          <a:prstGeom prst="rect">
            <a:avLst/>
          </a:prstGeom>
          <a:noFill/>
        </p:spPr>
        <p:txBody>
          <a:bodyPr wrap="none">
            <a:spAutoFit/>
          </a:bodyPr>
          <a:lstStyle/>
          <a:p>
            <a:pPr>
              <a:defRPr/>
            </a:pPr>
            <a:r>
              <a:rPr lang="en-US" sz="800" b="1" i="0" dirty="0">
                <a:latin typeface="Arial" pitchFamily="34" charset="0"/>
                <a:cs typeface="Arial" pitchFamily="34" charset="0"/>
              </a:rPr>
              <a:t>Continuous</a:t>
            </a:r>
          </a:p>
          <a:p>
            <a:pPr>
              <a:defRPr/>
            </a:pPr>
            <a:r>
              <a:rPr lang="en-US" sz="800" b="1" i="0" dirty="0">
                <a:latin typeface="Arial" pitchFamily="34" charset="0"/>
                <a:cs typeface="Arial" pitchFamily="34" charset="0"/>
              </a:rPr>
              <a:t>Re-validation of</a:t>
            </a:r>
          </a:p>
          <a:p>
            <a:pPr>
              <a:defRPr/>
            </a:pPr>
            <a:r>
              <a:rPr lang="en-US" sz="800" b="1" i="0" dirty="0">
                <a:latin typeface="Arial" pitchFamily="34" charset="0"/>
                <a:cs typeface="Arial" pitchFamily="34" charset="0"/>
              </a:rPr>
              <a:t>Patient Policy Intent</a:t>
            </a:r>
          </a:p>
        </p:txBody>
      </p:sp>
      <p:cxnSp>
        <p:nvCxnSpPr>
          <p:cNvPr id="45" name="Straight Arrow Connector 74"/>
          <p:cNvCxnSpPr>
            <a:cxnSpLocks noChangeShapeType="1"/>
            <a:stCxn id="44" idx="1"/>
          </p:cNvCxnSpPr>
          <p:nvPr/>
        </p:nvCxnSpPr>
        <p:spPr bwMode="auto">
          <a:xfrm rot="10800000">
            <a:off x="6096000" y="4167187"/>
            <a:ext cx="838200" cy="1588"/>
          </a:xfrm>
          <a:prstGeom prst="straightConnector1">
            <a:avLst/>
          </a:prstGeom>
          <a:noFill/>
          <a:ln w="9525" algn="ctr">
            <a:solidFill>
              <a:schemeClr val="tx1"/>
            </a:solidFill>
            <a:round/>
            <a:headEnd/>
            <a:tailEnd type="arrow" w="med" len="med"/>
          </a:ln>
        </p:spPr>
      </p:cxnSp>
      <p:sp>
        <p:nvSpPr>
          <p:cNvPr id="46" name="TextBox 45"/>
          <p:cNvSpPr txBox="1"/>
          <p:nvPr/>
        </p:nvSpPr>
        <p:spPr>
          <a:xfrm>
            <a:off x="2514600" y="2185987"/>
            <a:ext cx="488950" cy="215900"/>
          </a:xfrm>
          <a:prstGeom prst="rect">
            <a:avLst/>
          </a:prstGeom>
          <a:noFill/>
        </p:spPr>
        <p:txBody>
          <a:bodyPr wrap="none">
            <a:spAutoFit/>
          </a:bodyPr>
          <a:lstStyle/>
          <a:p>
            <a:pPr>
              <a:defRPr/>
            </a:pPr>
            <a:r>
              <a:rPr lang="en-US" sz="800" b="1" i="0" dirty="0">
                <a:latin typeface="Arial" pitchFamily="34" charset="0"/>
                <a:cs typeface="Arial" pitchFamily="34" charset="0"/>
              </a:rPr>
              <a:t>Policy</a:t>
            </a:r>
          </a:p>
        </p:txBody>
      </p:sp>
      <p:sp>
        <p:nvSpPr>
          <p:cNvPr id="47" name="Flowchart: Magnetic Disk 46"/>
          <p:cNvSpPr/>
          <p:nvPr/>
        </p:nvSpPr>
        <p:spPr bwMode="auto">
          <a:xfrm>
            <a:off x="6858000" y="4586287"/>
            <a:ext cx="762000" cy="457200"/>
          </a:xfrm>
          <a:prstGeom prst="flowChartMagneticDisk">
            <a:avLst/>
          </a:prstGeom>
          <a:gradFill>
            <a:gsLst>
              <a:gs pos="0">
                <a:srgbClr val="5E9EFF"/>
              </a:gs>
              <a:gs pos="39999">
                <a:srgbClr val="85C2FF"/>
              </a:gs>
              <a:gs pos="70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p:spPr>
        <p:txBody>
          <a:bodyPr anchor="ctr" anchorCtr="1"/>
          <a:lstStyle/>
          <a:p>
            <a:pPr>
              <a:defRPr/>
            </a:pPr>
            <a:r>
              <a:rPr lang="en-US" sz="1000" b="1" i="0" dirty="0">
                <a:latin typeface="Arial" pitchFamily="34" charset="0"/>
                <a:cs typeface="Arial" pitchFamily="34" charset="0"/>
              </a:rPr>
              <a:t>GWAS</a:t>
            </a:r>
          </a:p>
        </p:txBody>
      </p:sp>
      <p:cxnSp>
        <p:nvCxnSpPr>
          <p:cNvPr id="48" name="Straight Arrow Connector 81"/>
          <p:cNvCxnSpPr>
            <a:cxnSpLocks noChangeShapeType="1"/>
            <a:stCxn id="5" idx="3"/>
            <a:endCxn id="47" idx="2"/>
          </p:cNvCxnSpPr>
          <p:nvPr/>
        </p:nvCxnSpPr>
        <p:spPr bwMode="auto">
          <a:xfrm>
            <a:off x="6477000" y="4814887"/>
            <a:ext cx="381000" cy="1588"/>
          </a:xfrm>
          <a:prstGeom prst="straightConnector1">
            <a:avLst/>
          </a:prstGeom>
          <a:noFill/>
          <a:ln w="9525" algn="ctr">
            <a:solidFill>
              <a:schemeClr val="tx1"/>
            </a:solidFill>
            <a:round/>
            <a:headEnd type="arrow" w="med" len="med"/>
            <a:tailEnd type="arrow" w="med" len="med"/>
          </a:ln>
        </p:spPr>
      </p:cxnSp>
      <p:cxnSp>
        <p:nvCxnSpPr>
          <p:cNvPr id="49" name="Straight Arrow Connector 83"/>
          <p:cNvCxnSpPr>
            <a:cxnSpLocks noChangeShapeType="1"/>
            <a:stCxn id="15" idx="1"/>
          </p:cNvCxnSpPr>
          <p:nvPr/>
        </p:nvCxnSpPr>
        <p:spPr bwMode="auto">
          <a:xfrm rot="10800000">
            <a:off x="6324600" y="5310187"/>
            <a:ext cx="304800" cy="77788"/>
          </a:xfrm>
          <a:prstGeom prst="straightConnector1">
            <a:avLst/>
          </a:prstGeom>
          <a:noFill/>
          <a:ln w="9525" algn="ctr">
            <a:solidFill>
              <a:schemeClr val="tx1"/>
            </a:solidFill>
            <a:round/>
            <a:headEnd/>
            <a:tailEnd type="arrow" w="med" len="med"/>
          </a:ln>
        </p:spPr>
      </p:cxnSp>
      <p:pic>
        <p:nvPicPr>
          <p:cNvPr id="50" name="Picture 2"/>
          <p:cNvPicPr>
            <a:picLocks noChangeAspect="1" noChangeArrowheads="1"/>
          </p:cNvPicPr>
          <p:nvPr/>
        </p:nvPicPr>
        <p:blipFill>
          <a:blip r:embed="rId2"/>
          <a:srcRect/>
          <a:stretch>
            <a:fillRect/>
          </a:stretch>
        </p:blipFill>
        <p:spPr bwMode="auto">
          <a:xfrm>
            <a:off x="7772400" y="2871787"/>
            <a:ext cx="1158838" cy="857250"/>
          </a:xfrm>
          <a:prstGeom prst="rect">
            <a:avLst/>
          </a:prstGeom>
          <a:noFill/>
          <a:ln w="9525">
            <a:noFill/>
            <a:miter lim="800000"/>
            <a:headEnd/>
            <a:tailEnd/>
          </a:ln>
          <a:effectLst/>
        </p:spPr>
      </p:pic>
      <p:pic>
        <p:nvPicPr>
          <p:cNvPr id="51" name="Picture 3"/>
          <p:cNvPicPr>
            <a:picLocks noChangeAspect="1" noChangeArrowheads="1"/>
          </p:cNvPicPr>
          <p:nvPr/>
        </p:nvPicPr>
        <p:blipFill>
          <a:blip r:embed="rId3"/>
          <a:srcRect/>
          <a:stretch>
            <a:fillRect/>
          </a:stretch>
        </p:blipFill>
        <p:spPr bwMode="auto">
          <a:xfrm>
            <a:off x="691126" y="762000"/>
            <a:ext cx="1132348" cy="838200"/>
          </a:xfrm>
          <a:prstGeom prst="rect">
            <a:avLst/>
          </a:prstGeom>
          <a:noFill/>
          <a:ln w="9525">
            <a:noFill/>
            <a:miter lim="800000"/>
            <a:headEnd/>
            <a:tailEnd/>
          </a:ln>
          <a:effectLst/>
        </p:spPr>
      </p:pic>
      <p:pic>
        <p:nvPicPr>
          <p:cNvPr id="52" name="Picture 4"/>
          <p:cNvPicPr>
            <a:picLocks noChangeAspect="1" noChangeArrowheads="1"/>
          </p:cNvPicPr>
          <p:nvPr/>
        </p:nvPicPr>
        <p:blipFill>
          <a:blip r:embed="rId4"/>
          <a:srcRect/>
          <a:stretch>
            <a:fillRect/>
          </a:stretch>
        </p:blipFill>
        <p:spPr bwMode="auto">
          <a:xfrm>
            <a:off x="3429000" y="5715000"/>
            <a:ext cx="763883" cy="563563"/>
          </a:xfrm>
          <a:prstGeom prst="rect">
            <a:avLst/>
          </a:prstGeom>
          <a:noFill/>
          <a:ln w="9525">
            <a:noFill/>
            <a:miter lim="800000"/>
            <a:headEnd/>
            <a:tailEnd/>
          </a:ln>
          <a:effectLst/>
        </p:spPr>
      </p:pic>
      <p:pic>
        <p:nvPicPr>
          <p:cNvPr id="53" name="Picture 4"/>
          <p:cNvPicPr>
            <a:picLocks noChangeAspect="1" noChangeArrowheads="1"/>
          </p:cNvPicPr>
          <p:nvPr/>
        </p:nvPicPr>
        <p:blipFill>
          <a:blip r:embed="rId4"/>
          <a:srcRect/>
          <a:stretch>
            <a:fillRect/>
          </a:stretch>
        </p:blipFill>
        <p:spPr bwMode="auto">
          <a:xfrm>
            <a:off x="4493917" y="5486400"/>
            <a:ext cx="763883" cy="563563"/>
          </a:xfrm>
          <a:prstGeom prst="rect">
            <a:avLst/>
          </a:prstGeom>
          <a:noFill/>
          <a:ln w="9525">
            <a:noFill/>
            <a:miter lim="800000"/>
            <a:headEnd/>
            <a:tailEnd/>
          </a:ln>
          <a:effectLst/>
        </p:spPr>
      </p:pic>
      <p:pic>
        <p:nvPicPr>
          <p:cNvPr id="54" name="Picture 4"/>
          <p:cNvPicPr>
            <a:picLocks noChangeAspect="1" noChangeArrowheads="1"/>
          </p:cNvPicPr>
          <p:nvPr/>
        </p:nvPicPr>
        <p:blipFill>
          <a:blip r:embed="rId4"/>
          <a:srcRect/>
          <a:stretch>
            <a:fillRect/>
          </a:stretch>
        </p:blipFill>
        <p:spPr bwMode="auto">
          <a:xfrm>
            <a:off x="5486400" y="5715000"/>
            <a:ext cx="763883" cy="563563"/>
          </a:xfrm>
          <a:prstGeom prst="rect">
            <a:avLst/>
          </a:prstGeom>
          <a:noFill/>
          <a:ln w="9525">
            <a:noFill/>
            <a:miter lim="800000"/>
            <a:headEnd/>
            <a:tailEnd/>
          </a:ln>
          <a:effectLst/>
        </p:spPr>
      </p:pic>
      <p:sp>
        <p:nvSpPr>
          <p:cNvPr id="55" name="TextBox 54"/>
          <p:cNvSpPr txBox="1"/>
          <p:nvPr/>
        </p:nvSpPr>
        <p:spPr>
          <a:xfrm>
            <a:off x="76200" y="1163865"/>
            <a:ext cx="527709" cy="215444"/>
          </a:xfrm>
          <a:prstGeom prst="rect">
            <a:avLst/>
          </a:prstGeom>
          <a:noFill/>
        </p:spPr>
        <p:txBody>
          <a:bodyPr wrap="none">
            <a:spAutoFit/>
          </a:bodyPr>
          <a:lstStyle/>
          <a:p>
            <a:pPr>
              <a:defRPr/>
            </a:pPr>
            <a:r>
              <a:rPr lang="en-US" sz="800" b="1" i="0" dirty="0" smtClean="0">
                <a:latin typeface="Arial" pitchFamily="34" charset="0"/>
                <a:cs typeface="Arial" pitchFamily="34" charset="0"/>
              </a:rPr>
              <a:t>Patient</a:t>
            </a:r>
            <a:endParaRPr lang="en-US" sz="800" b="1" i="0" dirty="0">
              <a:latin typeface="Arial" pitchFamily="34" charset="0"/>
              <a:cs typeface="Arial" pitchFamily="34" charset="0"/>
            </a:endParaRPr>
          </a:p>
        </p:txBody>
      </p:sp>
      <p:sp>
        <p:nvSpPr>
          <p:cNvPr id="56" name="TextBox 55"/>
          <p:cNvSpPr txBox="1"/>
          <p:nvPr/>
        </p:nvSpPr>
        <p:spPr>
          <a:xfrm>
            <a:off x="8077200" y="2590800"/>
            <a:ext cx="603050" cy="215444"/>
          </a:xfrm>
          <a:prstGeom prst="rect">
            <a:avLst/>
          </a:prstGeom>
          <a:noFill/>
        </p:spPr>
        <p:txBody>
          <a:bodyPr wrap="none">
            <a:spAutoFit/>
          </a:bodyPr>
          <a:lstStyle/>
          <a:p>
            <a:pPr>
              <a:defRPr/>
            </a:pPr>
            <a:r>
              <a:rPr lang="en-US" sz="800" b="1" i="0" dirty="0" smtClean="0">
                <a:latin typeface="Arial" pitchFamily="34" charset="0"/>
                <a:cs typeface="Arial" pitchFamily="34" charset="0"/>
              </a:rPr>
              <a:t>Provider</a:t>
            </a:r>
            <a:endParaRPr lang="en-US" sz="800" b="1" i="0" dirty="0">
              <a:latin typeface="Arial" pitchFamily="34" charset="0"/>
              <a:cs typeface="Arial" pitchFamily="34" charset="0"/>
            </a:endParaRPr>
          </a:p>
        </p:txBody>
      </p:sp>
      <p:sp>
        <p:nvSpPr>
          <p:cNvPr id="57" name="Text Box 4"/>
          <p:cNvSpPr txBox="1">
            <a:spLocks noChangeArrowheads="1"/>
          </p:cNvSpPr>
          <p:nvPr/>
        </p:nvSpPr>
        <p:spPr bwMode="auto">
          <a:xfrm>
            <a:off x="1942627" y="887967"/>
            <a:ext cx="4917256" cy="369332"/>
          </a:xfrm>
          <a:prstGeom prst="rect">
            <a:avLst/>
          </a:prstGeom>
          <a:noFill/>
          <a:ln w="9525">
            <a:noFill/>
            <a:miter lim="800000"/>
            <a:headEnd/>
            <a:tailEnd/>
          </a:ln>
        </p:spPr>
        <p:txBody>
          <a:bodyPr wrap="square">
            <a:spAutoFit/>
          </a:bodyPr>
          <a:lstStyle/>
          <a:p>
            <a:r>
              <a:rPr lang="en-US" sz="1800" dirty="0" smtClean="0">
                <a:latin typeface="Arial" pitchFamily="34" charset="0"/>
                <a:cs typeface="Arial" pitchFamily="34" charset="0"/>
              </a:rPr>
              <a:t>Protecting the Human Genome - RSA 2010</a:t>
            </a:r>
            <a:endParaRPr lang="en-US" sz="1800" dirty="0">
              <a:latin typeface="Arial" pitchFamily="34" charset="0"/>
              <a:cs typeface="Arial" pitchFamily="34" charset="0"/>
            </a:endParaRPr>
          </a:p>
        </p:txBody>
      </p:sp>
      <p:sp>
        <p:nvSpPr>
          <p:cNvPr id="58"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60" name="Picture 59"/>
          <p:cNvPicPr>
            <a:picLocks noChangeAspect="1"/>
          </p:cNvPicPr>
          <p:nvPr/>
        </p:nvPicPr>
        <p:blipFill rotWithShape="1">
          <a:blip r:embed="rId6">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61" name="TextBox 60"/>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328149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7" name="TextBox 6"/>
          <p:cNvSpPr txBox="1"/>
          <p:nvPr/>
        </p:nvSpPr>
        <p:spPr>
          <a:xfrm>
            <a:off x="3505200" y="3429000"/>
            <a:ext cx="1471878" cy="369332"/>
          </a:xfrm>
          <a:prstGeom prst="rect">
            <a:avLst/>
          </a:prstGeom>
          <a:noFill/>
        </p:spPr>
        <p:txBody>
          <a:bodyPr wrap="none" rtlCol="0">
            <a:spAutoFit/>
          </a:bodyPr>
          <a:lstStyle/>
          <a:p>
            <a:r>
              <a:rPr lang="en-US" dirty="0" smtClean="0"/>
              <a:t>Closing video</a:t>
            </a:r>
            <a:endParaRPr lang="en-US" dirty="0"/>
          </a:p>
        </p:txBody>
      </p:sp>
    </p:spTree>
    <p:extLst>
      <p:ext uri="{BB962C8B-B14F-4D97-AF65-F5344CB8AC3E}">
        <p14:creationId xmlns:p14="http://schemas.microsoft.com/office/powerpoint/2010/main" val="4149958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6" name="Rectangle 5"/>
          <p:cNvSpPr/>
          <p:nvPr/>
        </p:nvSpPr>
        <p:spPr>
          <a:xfrm>
            <a:off x="707571" y="3371671"/>
            <a:ext cx="7772400" cy="1200329"/>
          </a:xfrm>
          <a:prstGeom prst="rect">
            <a:avLst/>
          </a:prstGeom>
        </p:spPr>
        <p:txBody>
          <a:bodyPr wrap="square">
            <a:spAutoFit/>
          </a:bodyPr>
          <a:lstStyle/>
          <a:p>
            <a:r>
              <a:rPr lang="en-US" dirty="0"/>
              <a:t>"Just six months ago the NHS were exposed when it was found that as many as </a:t>
            </a:r>
            <a:r>
              <a:rPr lang="en-US" b="1" dirty="0" smtClean="0"/>
              <a:t>140,000 </a:t>
            </a:r>
            <a:r>
              <a:rPr lang="en-US" b="1" dirty="0"/>
              <a:t>non-medical staff</a:t>
            </a:r>
            <a:r>
              <a:rPr lang="en-US" dirty="0"/>
              <a:t>, including porters and housekeepers, had access to sensitive NHS patient files. When there is a problem, a responsible </a:t>
            </a:r>
            <a:r>
              <a:rPr lang="en-US" dirty="0" smtClean="0"/>
              <a:t>organization </a:t>
            </a:r>
            <a:r>
              <a:rPr lang="en-US" dirty="0"/>
              <a:t>should be able to assess the scope of the damage"</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1906" t="23426" r="48571" b="54869"/>
          <a:stretch/>
        </p:blipFill>
        <p:spPr>
          <a:xfrm>
            <a:off x="413657" y="1619069"/>
            <a:ext cx="3755571" cy="1620347"/>
          </a:xfrm>
          <a:prstGeom prst="rect">
            <a:avLst/>
          </a:prstGeom>
        </p:spPr>
      </p:pic>
      <p:sp>
        <p:nvSpPr>
          <p:cNvPr id="8" name="Rectangle 7"/>
          <p:cNvSpPr/>
          <p:nvPr/>
        </p:nvSpPr>
        <p:spPr>
          <a:xfrm>
            <a:off x="2969787" y="4572000"/>
            <a:ext cx="5384999" cy="369332"/>
          </a:xfrm>
          <a:prstGeom prst="rect">
            <a:avLst/>
          </a:prstGeom>
        </p:spPr>
        <p:txBody>
          <a:bodyPr wrap="square">
            <a:spAutoFit/>
          </a:bodyPr>
          <a:lstStyle/>
          <a:p>
            <a:r>
              <a:rPr lang="en-US" dirty="0"/>
              <a:t>Amichai Shulman, </a:t>
            </a:r>
            <a:r>
              <a:rPr lang="en-US" u="sng" dirty="0">
                <a:hlinkClick r:id="rId5"/>
              </a:rPr>
              <a:t>Imperva's</a:t>
            </a:r>
            <a:r>
              <a:rPr lang="en-US" dirty="0"/>
              <a:t> C</a:t>
            </a:r>
            <a:r>
              <a:rPr lang="en-US" dirty="0" smtClean="0"/>
              <a:t>hief Technology Officer</a:t>
            </a:r>
            <a:endParaRPr lang="en-US" dirty="0"/>
          </a:p>
        </p:txBody>
      </p:sp>
      <p:sp>
        <p:nvSpPr>
          <p:cNvPr id="9" name="TextBox 8"/>
          <p:cNvSpPr txBox="1"/>
          <p:nvPr/>
        </p:nvSpPr>
        <p:spPr>
          <a:xfrm>
            <a:off x="591070" y="5695266"/>
            <a:ext cx="2239716" cy="215444"/>
          </a:xfrm>
          <a:prstGeom prst="rect">
            <a:avLst/>
          </a:prstGeom>
          <a:noFill/>
        </p:spPr>
        <p:txBody>
          <a:bodyPr wrap="none" rtlCol="0">
            <a:spAutoFit/>
          </a:bodyPr>
          <a:lstStyle/>
          <a:p>
            <a:r>
              <a:rPr lang="en-US" sz="800" dirty="0" smtClean="0"/>
              <a:t>NHS – National Health Service, United Kingdom</a:t>
            </a:r>
            <a:endParaRPr lang="en-US" sz="800" dirty="0"/>
          </a:p>
        </p:txBody>
      </p:sp>
    </p:spTree>
    <p:extLst>
      <p:ext uri="{BB962C8B-B14F-4D97-AF65-F5344CB8AC3E}">
        <p14:creationId xmlns:p14="http://schemas.microsoft.com/office/powerpoint/2010/main" val="1258058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7" name="TextBox 6"/>
          <p:cNvSpPr txBox="1"/>
          <p:nvPr/>
        </p:nvSpPr>
        <p:spPr>
          <a:xfrm>
            <a:off x="979714" y="1905000"/>
            <a:ext cx="7584127" cy="646331"/>
          </a:xfrm>
          <a:prstGeom prst="rect">
            <a:avLst/>
          </a:prstGeom>
          <a:noFill/>
        </p:spPr>
        <p:txBody>
          <a:bodyPr wrap="none" rtlCol="0">
            <a:spAutoFit/>
          </a:bodyPr>
          <a:lstStyle/>
          <a:p>
            <a:r>
              <a:rPr lang="en-US" dirty="0" smtClean="0">
                <a:latin typeface="Arial" pitchFamily="34" charset="0"/>
                <a:cs typeface="Arial" pitchFamily="34" charset="0"/>
              </a:rPr>
              <a:t>Fundamental breakdown of underlying security system and processes to</a:t>
            </a:r>
          </a:p>
          <a:p>
            <a:r>
              <a:rPr lang="en-US" dirty="0" smtClean="0">
                <a:latin typeface="Arial" pitchFamily="34" charset="0"/>
                <a:cs typeface="Arial" pitchFamily="34" charset="0"/>
              </a:rPr>
              <a:t>limit access based on;</a:t>
            </a:r>
          </a:p>
        </p:txBody>
      </p:sp>
      <p:grpSp>
        <p:nvGrpSpPr>
          <p:cNvPr id="17" name="Group 16"/>
          <p:cNvGrpSpPr/>
          <p:nvPr/>
        </p:nvGrpSpPr>
        <p:grpSpPr>
          <a:xfrm>
            <a:off x="1447800" y="2956254"/>
            <a:ext cx="3084323" cy="369332"/>
            <a:chOff x="1447800" y="2956254"/>
            <a:chExt cx="3084323" cy="369332"/>
          </a:xfrm>
        </p:grpSpPr>
        <p:sp>
          <p:nvSpPr>
            <p:cNvPr id="11" name="Oval 10"/>
            <p:cNvSpPr/>
            <p:nvPr/>
          </p:nvSpPr>
          <p:spPr>
            <a:xfrm>
              <a:off x="1447800" y="3026620"/>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051957" y="2956254"/>
              <a:ext cx="2480166" cy="369332"/>
            </a:xfrm>
            <a:prstGeom prst="rect">
              <a:avLst/>
            </a:prstGeom>
            <a:noFill/>
          </p:spPr>
          <p:txBody>
            <a:bodyPr wrap="none" rtlCol="0">
              <a:spAutoFit/>
            </a:bodyPr>
            <a:lstStyle/>
            <a:p>
              <a:r>
                <a:rPr lang="en-US" dirty="0" smtClean="0">
                  <a:latin typeface="Arial" pitchFamily="34" charset="0"/>
                  <a:cs typeface="Arial" pitchFamily="34" charset="0"/>
                </a:rPr>
                <a:t>Users identity and role</a:t>
              </a:r>
              <a:endParaRPr lang="en-US" dirty="0">
                <a:latin typeface="Arial" pitchFamily="34" charset="0"/>
                <a:cs typeface="Arial" pitchFamily="34" charset="0"/>
              </a:endParaRPr>
            </a:p>
          </p:txBody>
        </p:sp>
      </p:grpSp>
      <p:grpSp>
        <p:nvGrpSpPr>
          <p:cNvPr id="18" name="Group 17"/>
          <p:cNvGrpSpPr/>
          <p:nvPr/>
        </p:nvGrpSpPr>
        <p:grpSpPr>
          <a:xfrm>
            <a:off x="1447800" y="3541311"/>
            <a:ext cx="2366178" cy="369332"/>
            <a:chOff x="1447800" y="3541311"/>
            <a:chExt cx="2366178" cy="369332"/>
          </a:xfrm>
        </p:grpSpPr>
        <p:sp>
          <p:nvSpPr>
            <p:cNvPr id="12" name="Oval 11"/>
            <p:cNvSpPr/>
            <p:nvPr/>
          </p:nvSpPr>
          <p:spPr>
            <a:xfrm>
              <a:off x="1447800" y="3607441"/>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051957" y="3541311"/>
              <a:ext cx="1762021" cy="369332"/>
            </a:xfrm>
            <a:prstGeom prst="rect">
              <a:avLst/>
            </a:prstGeom>
            <a:noFill/>
          </p:spPr>
          <p:txBody>
            <a:bodyPr wrap="none" rtlCol="0">
              <a:spAutoFit/>
            </a:bodyPr>
            <a:lstStyle/>
            <a:p>
              <a:r>
                <a:rPr lang="en-US" dirty="0" smtClean="0">
                  <a:latin typeface="Arial" pitchFamily="34" charset="0"/>
                  <a:cs typeface="Arial" pitchFamily="34" charset="0"/>
                </a:rPr>
                <a:t>Purpose-of-use</a:t>
              </a:r>
              <a:endParaRPr lang="en-US" dirty="0">
                <a:latin typeface="Arial" pitchFamily="34" charset="0"/>
                <a:cs typeface="Arial" pitchFamily="34" charset="0"/>
              </a:endParaRPr>
            </a:p>
          </p:txBody>
        </p:sp>
      </p:grpSp>
      <p:grpSp>
        <p:nvGrpSpPr>
          <p:cNvPr id="19" name="Group 18"/>
          <p:cNvGrpSpPr/>
          <p:nvPr/>
        </p:nvGrpSpPr>
        <p:grpSpPr>
          <a:xfrm>
            <a:off x="1447800" y="4191000"/>
            <a:ext cx="3417748" cy="369332"/>
            <a:chOff x="1447800" y="4191000"/>
            <a:chExt cx="3417748" cy="369332"/>
          </a:xfrm>
        </p:grpSpPr>
        <p:sp>
          <p:nvSpPr>
            <p:cNvPr id="13" name="Oval 12"/>
            <p:cNvSpPr/>
            <p:nvPr/>
          </p:nvSpPr>
          <p:spPr>
            <a:xfrm>
              <a:off x="1447800" y="4278477"/>
              <a:ext cx="228600" cy="228600"/>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051957" y="4191000"/>
              <a:ext cx="2813591" cy="369332"/>
            </a:xfrm>
            <a:prstGeom prst="rect">
              <a:avLst/>
            </a:prstGeom>
            <a:noFill/>
          </p:spPr>
          <p:txBody>
            <a:bodyPr wrap="none" rtlCol="0">
              <a:spAutoFit/>
            </a:bodyPr>
            <a:lstStyle/>
            <a:p>
              <a:r>
                <a:rPr lang="en-US" dirty="0" smtClean="0">
                  <a:latin typeface="Arial" pitchFamily="34" charset="0"/>
                  <a:cs typeface="Arial" pitchFamily="34" charset="0"/>
                </a:rPr>
                <a:t>Patients privacy concerns</a:t>
              </a:r>
              <a:endParaRPr lang="en-US" dirty="0">
                <a:latin typeface="Arial" pitchFamily="34" charset="0"/>
                <a:cs typeface="Arial" pitchFamily="34" charset="0"/>
              </a:endParaRPr>
            </a:p>
          </p:txBody>
        </p:sp>
      </p:grpSp>
    </p:spTree>
    <p:extLst>
      <p:ext uri="{BB962C8B-B14F-4D97-AF65-F5344CB8AC3E}">
        <p14:creationId xmlns:p14="http://schemas.microsoft.com/office/powerpoint/2010/main" val="48450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46938"/>
            <a:ext cx="65055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6" name="TextBox 5"/>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081366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524" y="2057400"/>
            <a:ext cx="6543675" cy="369332"/>
          </a:xfrm>
          <a:prstGeom prst="rect">
            <a:avLst/>
          </a:prstGeom>
        </p:spPr>
        <p:txBody>
          <a:bodyPr wrap="square">
            <a:spAutoFit/>
          </a:bodyPr>
          <a:lstStyle/>
          <a:p>
            <a:r>
              <a:rPr lang="en-US" dirty="0">
                <a:latin typeface="Arial" pitchFamily="34" charset="0"/>
                <a:cs typeface="Arial" pitchFamily="34" charset="0"/>
              </a:rPr>
              <a:t>Data Use and Reciprocal Support Agreement (DURSA) </a:t>
            </a:r>
          </a:p>
        </p:txBody>
      </p:sp>
      <p:sp>
        <p:nvSpPr>
          <p:cNvPr id="3" name="Rectangle 2"/>
          <p:cNvSpPr/>
          <p:nvPr/>
        </p:nvSpPr>
        <p:spPr>
          <a:xfrm>
            <a:off x="904875" y="2971800"/>
            <a:ext cx="7162800" cy="1169551"/>
          </a:xfrm>
          <a:prstGeom prst="rect">
            <a:avLst/>
          </a:prstGeom>
        </p:spPr>
        <p:txBody>
          <a:bodyPr wrap="square">
            <a:spAutoFit/>
          </a:bodyPr>
          <a:lstStyle/>
          <a:p>
            <a:r>
              <a:rPr lang="en-US" sz="1400" dirty="0">
                <a:latin typeface="Arial" pitchFamily="34" charset="0"/>
                <a:cs typeface="Arial" pitchFamily="34" charset="0"/>
              </a:rPr>
              <a:t>The DURSA is a comprehensive, multi-party trust legal agreement and is based upon a set of policy assumptions that bridge varying state and federal laws and regulations, as well as various policies. This legal contract, signed by all entities currently exchanging information via the NHIN, provides a framework of trust assurance to support multi-point health information exchange across the NHIN. </a:t>
            </a:r>
          </a:p>
        </p:txBody>
      </p:sp>
      <p:sp>
        <p:nvSpPr>
          <p:cNvPr id="4"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7" name="TextBox 6"/>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725090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157" y="1676400"/>
            <a:ext cx="6428572" cy="4380953"/>
          </a:xfrm>
          <a:prstGeom prst="rect">
            <a:avLst/>
          </a:prstGeom>
        </p:spPr>
      </p:pic>
      <p:sp>
        <p:nvSpPr>
          <p:cNvPr id="7" name="Rectangle 6"/>
          <p:cNvSpPr/>
          <p:nvPr/>
        </p:nvSpPr>
        <p:spPr>
          <a:xfrm>
            <a:off x="238868" y="1064508"/>
            <a:ext cx="4079963" cy="584775"/>
          </a:xfrm>
          <a:prstGeom prst="rect">
            <a:avLst/>
          </a:prstGeom>
        </p:spPr>
        <p:txBody>
          <a:bodyPr wrap="none">
            <a:spAutoFit/>
          </a:bodyPr>
          <a:lstStyle/>
          <a:p>
            <a:r>
              <a:rPr lang="en-US" sz="3200" dirty="0" smtClean="0">
                <a:latin typeface="Arial" pitchFamily="34" charset="0"/>
                <a:ea typeface="ＭＳ Ｐゴシック"/>
                <a:cs typeface="Arial" pitchFamily="34" charset="0"/>
              </a:rPr>
              <a:t>Beacon Communities</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301212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71" y="-10886"/>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smtClean="0">
                <a:latin typeface="Cambria" pitchFamily="18" charset="0"/>
                <a:cs typeface="Arial" pitchFamily="34" charset="0"/>
              </a:rPr>
              <a:t>Improving Patient Trust</a:t>
            </a:r>
            <a:endParaRPr lang="en-US" sz="2800" dirty="0">
              <a:latin typeface="Cambria" pitchFamily="18"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1282"/>
            <a:ext cx="1295400" cy="5821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748"/>
          <a:stretch/>
        </p:blipFill>
        <p:spPr>
          <a:xfrm>
            <a:off x="92529" y="6261196"/>
            <a:ext cx="2057400" cy="422347"/>
          </a:xfrm>
          <a:prstGeom prst="rect">
            <a:avLst/>
          </a:prstGeom>
        </p:spPr>
      </p:pic>
      <p:sp>
        <p:nvSpPr>
          <p:cNvPr id="5" name="TextBox 4"/>
          <p:cNvSpPr txBox="1"/>
          <p:nvPr/>
        </p:nvSpPr>
        <p:spPr>
          <a:xfrm>
            <a:off x="2149928" y="6241537"/>
            <a:ext cx="2986715" cy="461665"/>
          </a:xfrm>
          <a:prstGeom prst="rect">
            <a:avLst/>
          </a:prstGeom>
          <a:noFill/>
        </p:spPr>
        <p:txBody>
          <a:bodyPr wrap="none" rtlCol="0">
            <a:spAutoFit/>
          </a:bodyPr>
          <a:lstStyle/>
          <a:p>
            <a:r>
              <a:rPr lang="en-US" sz="1200" b="1" dirty="0" smtClean="0">
                <a:solidFill>
                  <a:srgbClr val="7030A0"/>
                </a:solidFill>
                <a:latin typeface="Arial" pitchFamily="34" charset="0"/>
                <a:cs typeface="Arial" pitchFamily="34" charset="0"/>
              </a:rPr>
              <a:t>Identity Management Conference 2010</a:t>
            </a:r>
          </a:p>
          <a:p>
            <a:r>
              <a:rPr lang="en-US" sz="1200" b="1" dirty="0" smtClean="0">
                <a:solidFill>
                  <a:srgbClr val="7030A0"/>
                </a:solidFill>
                <a:latin typeface="Arial" pitchFamily="34" charset="0"/>
                <a:cs typeface="Arial" pitchFamily="34" charset="0"/>
              </a:rPr>
              <a:t>Washington DC</a:t>
            </a:r>
            <a:endParaRPr lang="en-US" sz="1200" b="1" dirty="0">
              <a:solidFill>
                <a:srgbClr val="7030A0"/>
              </a:solidFill>
              <a:latin typeface="Arial" pitchFamily="34" charset="0"/>
              <a:cs typeface="Arial" pitchFamily="34" charset="0"/>
            </a:endParaRPr>
          </a:p>
        </p:txBody>
      </p:sp>
      <p:sp>
        <p:nvSpPr>
          <p:cNvPr id="6" name="Rectangle 5"/>
          <p:cNvSpPr/>
          <p:nvPr/>
        </p:nvSpPr>
        <p:spPr>
          <a:xfrm>
            <a:off x="622300" y="2618244"/>
            <a:ext cx="7924800" cy="2031325"/>
          </a:xfrm>
          <a:prstGeom prst="rect">
            <a:avLst/>
          </a:prstGeom>
        </p:spPr>
        <p:txBody>
          <a:bodyPr wrap="square">
            <a:spAutoFit/>
          </a:bodyPr>
          <a:lstStyle/>
          <a:p>
            <a:r>
              <a:rPr lang="en-US" dirty="0">
                <a:latin typeface="Arial" pitchFamily="34" charset="0"/>
                <a:cs typeface="Arial" pitchFamily="34" charset="0"/>
              </a:rPr>
              <a:t>The Beacon Community Cooperative Agreement Program provides funding to selected communities to build and strengthen their health information technology (health IT) infrastructure and exchange capabilities. The program supports these communities at the cutting edge of electronic health record (EHR) adoption and health information exchange to push them to a new level of sustainable health care quality and efficiency. The program also will show how other communities can use health IT to achieve similar goals.</a:t>
            </a:r>
          </a:p>
        </p:txBody>
      </p:sp>
      <p:sp>
        <p:nvSpPr>
          <p:cNvPr id="7" name="Rectangle 6"/>
          <p:cNvSpPr/>
          <p:nvPr/>
        </p:nvSpPr>
        <p:spPr>
          <a:xfrm>
            <a:off x="238868" y="1064508"/>
            <a:ext cx="4079963" cy="584775"/>
          </a:xfrm>
          <a:prstGeom prst="rect">
            <a:avLst/>
          </a:prstGeom>
        </p:spPr>
        <p:txBody>
          <a:bodyPr wrap="none">
            <a:spAutoFit/>
          </a:bodyPr>
          <a:lstStyle/>
          <a:p>
            <a:r>
              <a:rPr lang="en-US" sz="3200" dirty="0" smtClean="0">
                <a:latin typeface="Arial" pitchFamily="34" charset="0"/>
                <a:ea typeface="ＭＳ Ｐゴシック"/>
                <a:cs typeface="Arial" pitchFamily="34" charset="0"/>
              </a:rPr>
              <a:t>Beacon Communities</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356636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789</TotalTime>
  <Words>2226</Words>
  <Application>Microsoft Office PowerPoint</Application>
  <PresentationFormat>On-screen Show (4:3)</PresentationFormat>
  <Paragraphs>958</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Waveform</vt:lpstr>
      <vt:lpstr>PowerPoint Presentation</vt:lpstr>
      <vt:lpstr>PowerPoint Presentation</vt:lpstr>
      <vt:lpstr>Improving Patient Trust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Information Exchange</dc:title>
  <dc:creator>Duane DeCouteau</dc:creator>
  <cp:lastModifiedBy>Duane DeCouteau</cp:lastModifiedBy>
  <cp:revision>59</cp:revision>
  <dcterms:created xsi:type="dcterms:W3CDTF">2010-09-20T17:03:32Z</dcterms:created>
  <dcterms:modified xsi:type="dcterms:W3CDTF">2010-09-28T08:43:48Z</dcterms:modified>
</cp:coreProperties>
</file>