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4861" r:id="rId1"/>
  </p:sldMasterIdLst>
  <p:notesMasterIdLst>
    <p:notesMasterId r:id="rId19"/>
  </p:notesMasterIdLst>
  <p:handoutMasterIdLst>
    <p:handoutMasterId r:id="rId20"/>
  </p:handoutMasterIdLst>
  <p:sldIdLst>
    <p:sldId id="736" r:id="rId2"/>
    <p:sldId id="738" r:id="rId3"/>
    <p:sldId id="740" r:id="rId4"/>
    <p:sldId id="739" r:id="rId5"/>
    <p:sldId id="741" r:id="rId6"/>
    <p:sldId id="742" r:id="rId7"/>
    <p:sldId id="743" r:id="rId8"/>
    <p:sldId id="745" r:id="rId9"/>
    <p:sldId id="746" r:id="rId10"/>
    <p:sldId id="747" r:id="rId11"/>
    <p:sldId id="748" r:id="rId12"/>
    <p:sldId id="749" r:id="rId13"/>
    <p:sldId id="750" r:id="rId14"/>
    <p:sldId id="753" r:id="rId15"/>
    <p:sldId id="744" r:id="rId16"/>
    <p:sldId id="752" r:id="rId17"/>
    <p:sldId id="751" r:id="rId18"/>
  </p:sldIdLst>
  <p:sldSz cx="9902825" cy="6858000"/>
  <p:notesSz cx="7150100" cy="94488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65F91"/>
    <a:srgbClr val="879CB3"/>
    <a:srgbClr val="60AEBE"/>
    <a:srgbClr val="6979F1"/>
    <a:srgbClr val="5E62FC"/>
    <a:srgbClr val="0C4F86"/>
    <a:srgbClr val="0B1F65"/>
    <a:srgbClr val="66CCFF"/>
    <a:srgbClr val="CCECFF"/>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5463" autoAdjust="0"/>
  </p:normalViewPr>
  <p:slideViewPr>
    <p:cSldViewPr>
      <p:cViewPr varScale="1">
        <p:scale>
          <a:sx n="87" d="100"/>
          <a:sy n="87" d="100"/>
        </p:scale>
        <p:origin x="-408" y="-84"/>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04" y="-108"/>
      </p:cViewPr>
      <p:guideLst>
        <p:guide orient="horz" pos="2977"/>
        <p:guide pos="225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544737\My%20Documents\Presentations\OASIS%20Presentation%20Sept%202010\Example%20Evaluation_201007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544737\My%20Documents\Presentations\OASIS%20Presentation%20Sept%202010\Example%20Evaluation_201007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544737\My%20Documents\Presentations\OASIS%20Presentation%20Sept%202010\Example%20Evaluation_201007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Requirement</a:t>
            </a:r>
            <a:r>
              <a:rPr lang="en-US" baseline="0"/>
              <a:t> Distribution</a:t>
            </a:r>
            <a:endParaRPr lang="en-US"/>
          </a:p>
        </c:rich>
      </c:tx>
    </c:title>
    <c:view3D>
      <c:rotX val="30"/>
      <c:perspective val="30"/>
    </c:view3D>
    <c:plotArea>
      <c:layout/>
      <c:pie3DChart>
        <c:varyColors val="1"/>
        <c:ser>
          <c:idx val="0"/>
          <c:order val="0"/>
          <c:dPt>
            <c:idx val="0"/>
            <c:spPr>
              <a:solidFill>
                <a:srgbClr val="92D050"/>
              </a:solidFill>
            </c:spPr>
          </c:dPt>
          <c:dPt>
            <c:idx val="1"/>
            <c:spPr>
              <a:solidFill>
                <a:srgbClr val="FFFF00"/>
              </a:solidFill>
            </c:spPr>
          </c:dPt>
          <c:dPt>
            <c:idx val="2"/>
            <c:spPr>
              <a:solidFill>
                <a:srgbClr val="FF0000"/>
              </a:solidFill>
            </c:spPr>
          </c:dPt>
          <c:dLbls>
            <c:showPercent val="1"/>
            <c:showLeaderLines val="1"/>
          </c:dLbls>
          <c:cat>
            <c:strRef>
              <c:f>ACIS!$C$26:$C$29</c:f>
              <c:strCache>
                <c:ptCount val="4"/>
                <c:pt idx="0">
                  <c:v>E - Explicit; Requirements directly applies to attribute</c:v>
                </c:pt>
                <c:pt idx="1">
                  <c:v>I - Implicit; Requirement indirectly applies to attribute</c:v>
                </c:pt>
                <c:pt idx="2">
                  <c:v>M - Missing; requirement should address this attribute but does not</c:v>
                </c:pt>
                <c:pt idx="3">
                  <c:v>NR – Not Relevant; requirement does not apply to attribute</c:v>
                </c:pt>
              </c:strCache>
            </c:strRef>
          </c:cat>
          <c:val>
            <c:numRef>
              <c:f>ACIS!$S$15:$S$17</c:f>
              <c:numCache>
                <c:formatCode>General</c:formatCode>
                <c:ptCount val="3"/>
                <c:pt idx="0">
                  <c:v>22</c:v>
                </c:pt>
                <c:pt idx="1">
                  <c:v>17</c:v>
                </c:pt>
                <c:pt idx="2">
                  <c:v>10</c:v>
                </c:pt>
              </c:numCache>
            </c:numRef>
          </c:val>
        </c:ser>
        <c:dLbls>
          <c:showPercent val="1"/>
        </c:dLbls>
      </c:pie3DChart>
    </c:plotArea>
    <c:legend>
      <c:legendPos val="r"/>
    </c:legend>
    <c:plotVisOnly val="1"/>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Missing Requirements Coverage</a:t>
            </a:r>
          </a:p>
          <a:p>
            <a:pPr>
              <a:defRPr/>
            </a:pPr>
            <a:endParaRPr lang="en-US"/>
          </a:p>
        </c:rich>
      </c:tx>
      <c:layout>
        <c:manualLayout>
          <c:xMode val="edge"/>
          <c:yMode val="edge"/>
          <c:x val="0.13153721021880788"/>
          <c:y val="2.1818188065336596E-2"/>
        </c:manualLayout>
      </c:layout>
      <c:spPr>
        <a:ln>
          <a:noFill/>
        </a:ln>
      </c:spPr>
    </c:title>
    <c:view3D>
      <c:rAngAx val="1"/>
    </c:view3D>
    <c:plotArea>
      <c:layout/>
      <c:bar3DChart>
        <c:barDir val="col"/>
        <c:grouping val="clustered"/>
        <c:ser>
          <c:idx val="2"/>
          <c:order val="0"/>
          <c:tx>
            <c:strRef>
              <c:f>ACIS!$B$22</c:f>
              <c:strCache>
                <c:ptCount val="1"/>
                <c:pt idx="0">
                  <c:v>M</c:v>
                </c:pt>
              </c:strCache>
            </c:strRef>
          </c:tx>
          <c:spPr>
            <a:solidFill>
              <a:srgbClr val="FF0000"/>
            </a:solidFill>
          </c:spPr>
          <c:cat>
            <c:strRef>
              <c:f>ACIS!$C$4:$R$5</c:f>
              <c:strCache>
                <c:ptCount val="16"/>
                <c:pt idx="0">
                  <c:v>Acceptability</c:v>
                </c:pt>
                <c:pt idx="1">
                  <c:v>Accuracy</c:v>
                </c:pt>
                <c:pt idx="2">
                  <c:v>Availability</c:v>
                </c:pt>
                <c:pt idx="3">
                  <c:v>Circumvention</c:v>
                </c:pt>
                <c:pt idx="4">
                  <c:v>Convenience</c:v>
                </c:pt>
                <c:pt idx="5">
                  <c:v>Cost</c:v>
                </c:pt>
                <c:pt idx="6">
                  <c:v>Efficiency</c:v>
                </c:pt>
                <c:pt idx="7">
                  <c:v>Interoperability</c:v>
                </c:pt>
                <c:pt idx="8">
                  <c:v>Legality</c:v>
                </c:pt>
                <c:pt idx="9">
                  <c:v>Measurability</c:v>
                </c:pt>
                <c:pt idx="10">
                  <c:v>Mobility</c:v>
                </c:pt>
                <c:pt idx="11">
                  <c:v>Permanence</c:v>
                </c:pt>
                <c:pt idx="12">
                  <c:v>Privacy</c:v>
                </c:pt>
                <c:pt idx="13">
                  <c:v>Scalability</c:v>
                </c:pt>
                <c:pt idx="14">
                  <c:v>Uniqueness</c:v>
                </c:pt>
                <c:pt idx="15">
                  <c:v>Universality</c:v>
                </c:pt>
              </c:strCache>
            </c:strRef>
          </c:cat>
          <c:val>
            <c:numRef>
              <c:f>ACIS!$C$22:$R$22</c:f>
              <c:numCache>
                <c:formatCode>0%</c:formatCode>
                <c:ptCount val="16"/>
                <c:pt idx="0">
                  <c:v>0</c:v>
                </c:pt>
                <c:pt idx="1">
                  <c:v>0</c:v>
                </c:pt>
                <c:pt idx="2">
                  <c:v>0</c:v>
                </c:pt>
                <c:pt idx="3">
                  <c:v>0</c:v>
                </c:pt>
                <c:pt idx="4">
                  <c:v>0.16666666666666666</c:v>
                </c:pt>
                <c:pt idx="5">
                  <c:v>0.16666666666666666</c:v>
                </c:pt>
                <c:pt idx="6">
                  <c:v>0.16666666666666666</c:v>
                </c:pt>
                <c:pt idx="7">
                  <c:v>0.16666666666666666</c:v>
                </c:pt>
                <c:pt idx="8">
                  <c:v>0.33333333333333331</c:v>
                </c:pt>
                <c:pt idx="9">
                  <c:v>0.33333333333333331</c:v>
                </c:pt>
                <c:pt idx="10">
                  <c:v>0.16666666666666666</c:v>
                </c:pt>
                <c:pt idx="11">
                  <c:v>0.16666666666666666</c:v>
                </c:pt>
                <c:pt idx="12">
                  <c:v>0</c:v>
                </c:pt>
                <c:pt idx="13">
                  <c:v>0</c:v>
                </c:pt>
                <c:pt idx="14">
                  <c:v>0</c:v>
                </c:pt>
                <c:pt idx="15">
                  <c:v>0</c:v>
                </c:pt>
              </c:numCache>
            </c:numRef>
          </c:val>
        </c:ser>
        <c:shape val="box"/>
        <c:axId val="98906880"/>
        <c:axId val="98908416"/>
        <c:axId val="0"/>
      </c:bar3DChart>
      <c:catAx>
        <c:axId val="98906880"/>
        <c:scaling>
          <c:orientation val="minMax"/>
        </c:scaling>
        <c:axPos val="b"/>
        <c:tickLblPos val="nextTo"/>
        <c:crossAx val="98908416"/>
        <c:crosses val="autoZero"/>
        <c:auto val="1"/>
        <c:lblAlgn val="ctr"/>
        <c:lblOffset val="100"/>
      </c:catAx>
      <c:valAx>
        <c:axId val="98908416"/>
        <c:scaling>
          <c:orientation val="minMax"/>
          <c:max val="1"/>
        </c:scaling>
        <c:axPos val="l"/>
        <c:majorGridlines/>
        <c:numFmt formatCode="0%" sourceLinked="1"/>
        <c:tickLblPos val="nextTo"/>
        <c:crossAx val="98906880"/>
        <c:crosses val="autoZero"/>
        <c:crossBetween val="between"/>
      </c:valAx>
      <c:spPr>
        <a:ln>
          <a:noFill/>
        </a:ln>
      </c:spPr>
    </c:plotArea>
    <c:legend>
      <c:legendPos val="r"/>
    </c:legend>
    <c:plotVisOnly val="1"/>
  </c:chart>
  <c:spPr>
    <a:ln>
      <a:solidFill>
        <a:sysClr val="windowText" lastClr="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Explicit and Implicit Requirements Coverage</a:t>
            </a:r>
          </a:p>
        </c:rich>
      </c:tx>
      <c:layout>
        <c:manualLayout>
          <c:xMode val="edge"/>
          <c:yMode val="edge"/>
          <c:x val="0.11810906237085909"/>
          <c:y val="2.2049284839258981E-2"/>
        </c:manualLayout>
      </c:layout>
    </c:title>
    <c:view3D>
      <c:rAngAx val="1"/>
    </c:view3D>
    <c:plotArea>
      <c:layout/>
      <c:bar3DChart>
        <c:barDir val="col"/>
        <c:grouping val="clustered"/>
        <c:ser>
          <c:idx val="0"/>
          <c:order val="0"/>
          <c:tx>
            <c:strRef>
              <c:f>'[Example Evaluation_20100708.xlsx]ACIS'!$B$20</c:f>
              <c:strCache>
                <c:ptCount val="1"/>
                <c:pt idx="0">
                  <c:v>E</c:v>
                </c:pt>
              </c:strCache>
            </c:strRef>
          </c:tx>
          <c:spPr>
            <a:solidFill>
              <a:srgbClr val="92D050"/>
            </a:solidFill>
          </c:spPr>
          <c:cat>
            <c:strRef>
              <c:f>'[Example Evaluation_20100708.xlsx]ACIS'!$C$13:$R$14</c:f>
              <c:strCache>
                <c:ptCount val="16"/>
                <c:pt idx="0">
                  <c:v>Acceptability</c:v>
                </c:pt>
                <c:pt idx="1">
                  <c:v>Accuracy</c:v>
                </c:pt>
                <c:pt idx="2">
                  <c:v>Availability</c:v>
                </c:pt>
                <c:pt idx="3">
                  <c:v>Circumvention</c:v>
                </c:pt>
                <c:pt idx="4">
                  <c:v>Convenience</c:v>
                </c:pt>
                <c:pt idx="5">
                  <c:v>Cost</c:v>
                </c:pt>
                <c:pt idx="6">
                  <c:v>Efficiency</c:v>
                </c:pt>
                <c:pt idx="7">
                  <c:v>Interoperability</c:v>
                </c:pt>
                <c:pt idx="8">
                  <c:v>Legality</c:v>
                </c:pt>
                <c:pt idx="9">
                  <c:v>Measurability</c:v>
                </c:pt>
                <c:pt idx="10">
                  <c:v>Mobility</c:v>
                </c:pt>
                <c:pt idx="11">
                  <c:v>Permanence</c:v>
                </c:pt>
                <c:pt idx="12">
                  <c:v>Privacy</c:v>
                </c:pt>
                <c:pt idx="13">
                  <c:v>Scalability</c:v>
                </c:pt>
                <c:pt idx="14">
                  <c:v>Uniqueness</c:v>
                </c:pt>
                <c:pt idx="15">
                  <c:v>Universality</c:v>
                </c:pt>
              </c:strCache>
            </c:strRef>
          </c:cat>
          <c:val>
            <c:numRef>
              <c:f>'[Example Evaluation_20100708.xlsx]ACIS'!$C$20:$R$20</c:f>
              <c:numCache>
                <c:formatCode>0%</c:formatCode>
                <c:ptCount val="16"/>
                <c:pt idx="0">
                  <c:v>0.33333333333333331</c:v>
                </c:pt>
                <c:pt idx="1">
                  <c:v>0.5</c:v>
                </c:pt>
                <c:pt idx="2">
                  <c:v>0.33333333333333331</c:v>
                </c:pt>
                <c:pt idx="3">
                  <c:v>0.5</c:v>
                </c:pt>
                <c:pt idx="4">
                  <c:v>0.33333333333333331</c:v>
                </c:pt>
                <c:pt idx="5">
                  <c:v>0.33333333333333331</c:v>
                </c:pt>
                <c:pt idx="6">
                  <c:v>0.16666666666666666</c:v>
                </c:pt>
                <c:pt idx="7">
                  <c:v>0.16666666666666666</c:v>
                </c:pt>
                <c:pt idx="8">
                  <c:v>0.16666666666666666</c:v>
                </c:pt>
                <c:pt idx="9">
                  <c:v>0</c:v>
                </c:pt>
                <c:pt idx="10">
                  <c:v>0.16666666666666666</c:v>
                </c:pt>
                <c:pt idx="11">
                  <c:v>0</c:v>
                </c:pt>
                <c:pt idx="12">
                  <c:v>0.16666666666666666</c:v>
                </c:pt>
                <c:pt idx="13">
                  <c:v>0.16666666666666666</c:v>
                </c:pt>
                <c:pt idx="14">
                  <c:v>0.16666666666666666</c:v>
                </c:pt>
                <c:pt idx="15">
                  <c:v>0.16666666666666666</c:v>
                </c:pt>
              </c:numCache>
            </c:numRef>
          </c:val>
        </c:ser>
        <c:ser>
          <c:idx val="1"/>
          <c:order val="1"/>
          <c:tx>
            <c:strRef>
              <c:f>'[Example Evaluation_20100708.xlsx]ACIS'!$B$21</c:f>
              <c:strCache>
                <c:ptCount val="1"/>
                <c:pt idx="0">
                  <c:v>I</c:v>
                </c:pt>
              </c:strCache>
            </c:strRef>
          </c:tx>
          <c:spPr>
            <a:solidFill>
              <a:srgbClr val="FFFF00"/>
            </a:solidFill>
          </c:spPr>
          <c:cat>
            <c:strRef>
              <c:f>'[Example Evaluation_20100708.xlsx]ACIS'!$C$13:$R$14</c:f>
              <c:strCache>
                <c:ptCount val="16"/>
                <c:pt idx="0">
                  <c:v>Acceptability</c:v>
                </c:pt>
                <c:pt idx="1">
                  <c:v>Accuracy</c:v>
                </c:pt>
                <c:pt idx="2">
                  <c:v>Availability</c:v>
                </c:pt>
                <c:pt idx="3">
                  <c:v>Circumvention</c:v>
                </c:pt>
                <c:pt idx="4">
                  <c:v>Convenience</c:v>
                </c:pt>
                <c:pt idx="5">
                  <c:v>Cost</c:v>
                </c:pt>
                <c:pt idx="6">
                  <c:v>Efficiency</c:v>
                </c:pt>
                <c:pt idx="7">
                  <c:v>Interoperability</c:v>
                </c:pt>
                <c:pt idx="8">
                  <c:v>Legality</c:v>
                </c:pt>
                <c:pt idx="9">
                  <c:v>Measurability</c:v>
                </c:pt>
                <c:pt idx="10">
                  <c:v>Mobility</c:v>
                </c:pt>
                <c:pt idx="11">
                  <c:v>Permanence</c:v>
                </c:pt>
                <c:pt idx="12">
                  <c:v>Privacy</c:v>
                </c:pt>
                <c:pt idx="13">
                  <c:v>Scalability</c:v>
                </c:pt>
                <c:pt idx="14">
                  <c:v>Uniqueness</c:v>
                </c:pt>
                <c:pt idx="15">
                  <c:v>Universality</c:v>
                </c:pt>
              </c:strCache>
            </c:strRef>
          </c:cat>
          <c:val>
            <c:numRef>
              <c:f>'[Example Evaluation_20100708.xlsx]ACIS'!$C$21:$R$21</c:f>
              <c:numCache>
                <c:formatCode>0%</c:formatCode>
                <c:ptCount val="16"/>
                <c:pt idx="0">
                  <c:v>0</c:v>
                </c:pt>
                <c:pt idx="1">
                  <c:v>0</c:v>
                </c:pt>
                <c:pt idx="2">
                  <c:v>0.16666666666666666</c:v>
                </c:pt>
                <c:pt idx="3">
                  <c:v>0.16666666666666666</c:v>
                </c:pt>
                <c:pt idx="4">
                  <c:v>0.16666666666666666</c:v>
                </c:pt>
                <c:pt idx="5">
                  <c:v>0.16666666666666666</c:v>
                </c:pt>
                <c:pt idx="6">
                  <c:v>0.5</c:v>
                </c:pt>
                <c:pt idx="7">
                  <c:v>0.5</c:v>
                </c:pt>
                <c:pt idx="8">
                  <c:v>0.33333333333333331</c:v>
                </c:pt>
                <c:pt idx="9">
                  <c:v>0.5</c:v>
                </c:pt>
                <c:pt idx="10">
                  <c:v>0.16666666666666666</c:v>
                </c:pt>
                <c:pt idx="11">
                  <c:v>0.16666666666666666</c:v>
                </c:pt>
                <c:pt idx="12">
                  <c:v>0</c:v>
                </c:pt>
                <c:pt idx="13">
                  <c:v>0</c:v>
                </c:pt>
                <c:pt idx="14">
                  <c:v>0</c:v>
                </c:pt>
                <c:pt idx="15">
                  <c:v>0</c:v>
                </c:pt>
              </c:numCache>
            </c:numRef>
          </c:val>
        </c:ser>
        <c:shape val="box"/>
        <c:axId val="98929664"/>
        <c:axId val="98964224"/>
        <c:axId val="0"/>
      </c:bar3DChart>
      <c:catAx>
        <c:axId val="98929664"/>
        <c:scaling>
          <c:orientation val="minMax"/>
        </c:scaling>
        <c:axPos val="b"/>
        <c:tickLblPos val="nextTo"/>
        <c:crossAx val="98964224"/>
        <c:crosses val="autoZero"/>
        <c:auto val="1"/>
        <c:lblAlgn val="ctr"/>
        <c:lblOffset val="100"/>
      </c:catAx>
      <c:valAx>
        <c:axId val="98964224"/>
        <c:scaling>
          <c:orientation val="minMax"/>
          <c:max val="1"/>
        </c:scaling>
        <c:axPos val="l"/>
        <c:majorGridlines/>
        <c:numFmt formatCode="0%" sourceLinked="1"/>
        <c:tickLblPos val="nextTo"/>
        <c:crossAx val="98929664"/>
        <c:crosses val="autoZero"/>
        <c:crossBetween val="between"/>
      </c:valAx>
    </c:plotArea>
    <c:legend>
      <c:legendPos val="r"/>
    </c:legend>
    <c:plotVisOnly val="1"/>
  </c:chart>
  <c:spPr>
    <a:ln>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718955" y="9247901"/>
            <a:ext cx="385069" cy="161700"/>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32765">
              <a:defRPr sz="800">
                <a:latin typeface="Arial" pitchFamily="34" charset="0"/>
              </a:defRPr>
            </a:lvl1pPr>
          </a:lstStyle>
          <a:p>
            <a:pPr>
              <a:defRPr/>
            </a:pPr>
            <a:fld id="{6E4045FF-1C8D-40AF-9D80-0EC3D16554F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23680" y="4490018"/>
            <a:ext cx="5851727" cy="4661517"/>
          </a:xfrm>
          <a:prstGeom prst="rect">
            <a:avLst/>
          </a:prstGeom>
          <a:noFill/>
          <a:ln w="12700">
            <a:noFill/>
            <a:miter lim="800000"/>
            <a:headEnd/>
            <a:tailEnd/>
          </a:ln>
          <a:effectLst/>
        </p:spPr>
        <p:txBody>
          <a:bodyPr vert="horz" wrap="square" lIns="93623" tIns="45991" rIns="93623" bIns="45991"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14339" name="Rectangle 3"/>
          <p:cNvSpPr>
            <a:spLocks noGrp="1" noRot="1" noChangeAspect="1" noChangeArrowheads="1" noTextEdit="1"/>
          </p:cNvSpPr>
          <p:nvPr>
            <p:ph type="sldImg" idx="2"/>
          </p:nvPr>
        </p:nvSpPr>
        <p:spPr bwMode="auto">
          <a:xfrm>
            <a:off x="641350" y="219075"/>
            <a:ext cx="5815013" cy="4027488"/>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6868704" y="9267501"/>
            <a:ext cx="235320" cy="142100"/>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32765">
              <a:defRPr sz="800">
                <a:latin typeface="Arial" pitchFamily="34" charset="0"/>
              </a:defRPr>
            </a:lvl1pPr>
          </a:lstStyle>
          <a:p>
            <a:pPr>
              <a:defRPr/>
            </a:pPr>
            <a:fld id="{CB7F2EA5-1351-4967-8FB4-0C9B3DA2868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ebdings" pitchFamily="18" charset="2"/>
      <a:buChar char="4"/>
      <a:defRPr sz="1000" kern="1200">
        <a:solidFill>
          <a:schemeClr val="tx1"/>
        </a:solidFill>
        <a:latin typeface="Arial" pitchFamily="34" charset="0"/>
        <a:ea typeface="+mn-ea"/>
        <a:cs typeface="+mn-cs"/>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pitchFamily="34" charset="0"/>
        <a:ea typeface="+mn-ea"/>
        <a:cs typeface="+mn-cs"/>
      </a:defRPr>
    </a:lvl2pPr>
    <a:lvl3pPr marL="1143000" indent="-228600" algn="l" rtl="0" eaLnBrk="0" fontAlgn="base" hangingPunct="0">
      <a:lnSpc>
        <a:spcPct val="85000"/>
      </a:lnSpc>
      <a:spcBef>
        <a:spcPct val="45000"/>
      </a:spcBef>
      <a:spcAft>
        <a:spcPct val="0"/>
      </a:spcAft>
      <a:buFont typeface="Webdings" pitchFamily="18" charset="2"/>
      <a:defRPr sz="1000" kern="1200">
        <a:solidFill>
          <a:schemeClr val="tx1"/>
        </a:solidFill>
        <a:latin typeface="Arial" pitchFamily="34" charset="0"/>
        <a:ea typeface="+mn-ea"/>
        <a:cs typeface="+mn-cs"/>
      </a:defRPr>
    </a:lvl3pPr>
    <a:lvl4pPr marL="1600200" indent="-228600" algn="l" rtl="0" eaLnBrk="0" fontAlgn="base" hangingPunct="0">
      <a:lnSpc>
        <a:spcPct val="85000"/>
      </a:lnSpc>
      <a:spcBef>
        <a:spcPct val="45000"/>
      </a:spcBef>
      <a:spcAft>
        <a:spcPct val="0"/>
      </a:spcAft>
      <a:defRPr sz="1000" kern="1200">
        <a:solidFill>
          <a:schemeClr val="tx1"/>
        </a:solidFill>
        <a:latin typeface="Arial"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sldNum" sz="quarter" idx="5"/>
          </p:nvPr>
        </p:nvSpPr>
        <p:spPr>
          <a:noFill/>
        </p:spPr>
        <p:txBody>
          <a:bodyPr/>
          <a:lstStyle/>
          <a:p>
            <a:pPr defTabSz="930645"/>
            <a:fld id="{A6B0D77C-56E6-4474-A5B5-6AAEB23F45B9}" type="slidenum">
              <a:rPr lang="en-US" smtClean="0"/>
              <a:pPr defTabSz="930645"/>
              <a:t>0</a:t>
            </a:fld>
            <a:endParaRPr lang="en-US" dirty="0" smtClean="0"/>
          </a:p>
        </p:txBody>
      </p:sp>
      <p:sp>
        <p:nvSpPr>
          <p:cNvPr id="15363" name="Rectangle 2"/>
          <p:cNvSpPr>
            <a:spLocks noGrp="1" noChangeArrowheads="1"/>
          </p:cNvSpPr>
          <p:nvPr>
            <p:ph type="body" idx="1"/>
          </p:nvPr>
        </p:nvSpPr>
        <p:spPr>
          <a:noFill/>
          <a:ln w="9525"/>
        </p:spPr>
        <p:txBody>
          <a:bodyPr lIns="93620" tIns="45990" rIns="93620" bIns="45990"/>
          <a:lstStyle/>
          <a:p>
            <a:endParaRPr lang="en-GB" smtClean="0"/>
          </a:p>
        </p:txBody>
      </p:sp>
      <p:sp>
        <p:nvSpPr>
          <p:cNvPr id="15364" name="Rectangle 3"/>
          <p:cNvSpPr>
            <a:spLocks noGrp="1" noRot="1" noChangeAspect="1" noChangeArrowheads="1" noTextEdit="1"/>
          </p:cNvSpPr>
          <p:nvPr>
            <p:ph type="sldImg"/>
          </p:nvPr>
        </p:nvSpPr>
        <p:spPr>
          <a:xfrm>
            <a:off x="642938" y="219075"/>
            <a:ext cx="5815012" cy="4027488"/>
          </a:xfrm>
          <a:ln/>
        </p:spPr>
      </p:sp>
      <p:sp>
        <p:nvSpPr>
          <p:cNvPr id="15365" name="Text Box 4"/>
          <p:cNvSpPr txBox="1">
            <a:spLocks noChangeArrowheads="1"/>
          </p:cNvSpPr>
          <p:nvPr/>
        </p:nvSpPr>
        <p:spPr bwMode="auto">
          <a:xfrm>
            <a:off x="623680" y="4741551"/>
            <a:ext cx="5797422" cy="981629"/>
          </a:xfrm>
          <a:prstGeom prst="rect">
            <a:avLst/>
          </a:prstGeom>
          <a:noFill/>
          <a:ln w="9525">
            <a:noFill/>
            <a:miter lim="800000"/>
            <a:headEnd/>
            <a:tailEnd/>
          </a:ln>
        </p:spPr>
        <p:txBody>
          <a:bodyPr lIns="93656" tIns="46827" rIns="93656" bIns="46827" anchor="ctr">
            <a:spAutoFit/>
          </a:bodyPr>
          <a:lstStyle/>
          <a:p>
            <a:pPr algn="ctr" defTabSz="933921">
              <a:buClr>
                <a:schemeClr val="tx1"/>
              </a:buClr>
            </a:pPr>
            <a:r>
              <a:rPr lang="en-US" sz="1400" b="1" dirty="0"/>
              <a:t>Booz Allen Hamilton Standard Colors</a:t>
            </a:r>
            <a:endParaRPr lang="en-US" sz="1400" dirty="0"/>
          </a:p>
          <a:p>
            <a:pPr algn="ctr" defTabSz="933921">
              <a:buClr>
                <a:schemeClr val="tx1"/>
              </a:buClr>
            </a:pPr>
            <a:r>
              <a:rPr lang="en-US" sz="1400" dirty="0"/>
              <a:t>Colors should be used in the color pairs whenever possible. Do not mix and match colors, use pairs together as shown.</a:t>
            </a:r>
          </a:p>
          <a:p>
            <a:pPr algn="ctr" defTabSz="933921">
              <a:buClr>
                <a:schemeClr val="tx1"/>
              </a:buClr>
            </a:pPr>
            <a:r>
              <a:rPr lang="en-US" sz="1400" dirty="0"/>
              <a:t>Black, White and Gray can be used with any of the other colors.</a:t>
            </a:r>
          </a:p>
        </p:txBody>
      </p:sp>
      <p:sp>
        <p:nvSpPr>
          <p:cNvPr id="15366" name="Rectangle 5"/>
          <p:cNvSpPr>
            <a:spLocks noChangeArrowheads="1"/>
          </p:cNvSpPr>
          <p:nvPr/>
        </p:nvSpPr>
        <p:spPr bwMode="auto">
          <a:xfrm>
            <a:off x="702668" y="6786476"/>
            <a:ext cx="709250" cy="703964"/>
          </a:xfrm>
          <a:prstGeom prst="rect">
            <a:avLst/>
          </a:prstGeom>
          <a:solidFill>
            <a:srgbClr val="360157"/>
          </a:solidFill>
          <a:ln w="9525">
            <a:solidFill>
              <a:schemeClr val="tx1"/>
            </a:solidFill>
            <a:miter lim="800000"/>
            <a:headEnd/>
            <a:tailEnd/>
          </a:ln>
        </p:spPr>
        <p:txBody>
          <a:bodyPr wrap="none" lIns="93122" tIns="46561" rIns="93122" bIns="46561" anchor="ctr"/>
          <a:lstStyle/>
          <a:p>
            <a:endParaRPr lang="en-US"/>
          </a:p>
        </p:txBody>
      </p:sp>
      <p:sp>
        <p:nvSpPr>
          <p:cNvPr id="15367" name="Rectangle 6"/>
          <p:cNvSpPr>
            <a:spLocks noChangeArrowheads="1"/>
          </p:cNvSpPr>
          <p:nvPr/>
        </p:nvSpPr>
        <p:spPr bwMode="auto">
          <a:xfrm>
            <a:off x="1063053" y="7289541"/>
            <a:ext cx="707605" cy="705597"/>
          </a:xfrm>
          <a:prstGeom prst="rect">
            <a:avLst/>
          </a:prstGeom>
          <a:solidFill>
            <a:srgbClr val="F2050E"/>
          </a:solidFill>
          <a:ln w="9525">
            <a:solidFill>
              <a:schemeClr val="tx1"/>
            </a:solidFill>
            <a:miter lim="800000"/>
            <a:headEnd/>
            <a:tailEnd/>
          </a:ln>
        </p:spPr>
        <p:txBody>
          <a:bodyPr wrap="none" lIns="93122" tIns="46561" rIns="93122" bIns="46561" anchor="ctr"/>
          <a:lstStyle/>
          <a:p>
            <a:endParaRPr lang="en-US"/>
          </a:p>
        </p:txBody>
      </p:sp>
      <p:sp>
        <p:nvSpPr>
          <p:cNvPr id="15368" name="Rectangle 7"/>
          <p:cNvSpPr>
            <a:spLocks noChangeArrowheads="1"/>
          </p:cNvSpPr>
          <p:nvPr/>
        </p:nvSpPr>
        <p:spPr bwMode="auto">
          <a:xfrm>
            <a:off x="1943446" y="6786476"/>
            <a:ext cx="707605" cy="703964"/>
          </a:xfrm>
          <a:prstGeom prst="rect">
            <a:avLst/>
          </a:prstGeom>
          <a:solidFill>
            <a:srgbClr val="0F4318"/>
          </a:solidFill>
          <a:ln w="9525">
            <a:solidFill>
              <a:schemeClr val="tx1"/>
            </a:solidFill>
            <a:miter lim="800000"/>
            <a:headEnd/>
            <a:tailEnd/>
          </a:ln>
        </p:spPr>
        <p:txBody>
          <a:bodyPr wrap="none" lIns="93122" tIns="46561" rIns="93122" bIns="46561" anchor="ctr"/>
          <a:lstStyle/>
          <a:p>
            <a:endParaRPr lang="en-US"/>
          </a:p>
        </p:txBody>
      </p:sp>
      <p:sp>
        <p:nvSpPr>
          <p:cNvPr id="15369" name="Rectangle 8"/>
          <p:cNvSpPr>
            <a:spLocks noChangeArrowheads="1"/>
          </p:cNvSpPr>
          <p:nvPr/>
        </p:nvSpPr>
        <p:spPr bwMode="auto">
          <a:xfrm>
            <a:off x="2310412" y="7289541"/>
            <a:ext cx="709251" cy="705597"/>
          </a:xfrm>
          <a:prstGeom prst="rect">
            <a:avLst/>
          </a:prstGeom>
          <a:solidFill>
            <a:srgbClr val="E8F404"/>
          </a:solidFill>
          <a:ln w="9525">
            <a:solidFill>
              <a:schemeClr val="tx1"/>
            </a:solidFill>
            <a:miter lim="800000"/>
            <a:headEnd/>
            <a:tailEnd/>
          </a:ln>
        </p:spPr>
        <p:txBody>
          <a:bodyPr wrap="none" lIns="93122" tIns="46561" rIns="93122" bIns="46561" anchor="ctr"/>
          <a:lstStyle/>
          <a:p>
            <a:endParaRPr lang="en-US"/>
          </a:p>
        </p:txBody>
      </p:sp>
      <p:sp>
        <p:nvSpPr>
          <p:cNvPr id="15370" name="Rectangle 9"/>
          <p:cNvSpPr>
            <a:spLocks noChangeArrowheads="1"/>
          </p:cNvSpPr>
          <p:nvPr/>
        </p:nvSpPr>
        <p:spPr bwMode="auto">
          <a:xfrm>
            <a:off x="3236882" y="6786476"/>
            <a:ext cx="712541" cy="703964"/>
          </a:xfrm>
          <a:prstGeom prst="rect">
            <a:avLst/>
          </a:prstGeom>
          <a:solidFill>
            <a:srgbClr val="0B1F65"/>
          </a:solidFill>
          <a:ln w="9525">
            <a:solidFill>
              <a:schemeClr val="tx1"/>
            </a:solidFill>
            <a:miter lim="800000"/>
            <a:headEnd/>
            <a:tailEnd/>
          </a:ln>
        </p:spPr>
        <p:txBody>
          <a:bodyPr wrap="none" lIns="93122" tIns="46561" rIns="93122" bIns="46561" anchor="ctr"/>
          <a:lstStyle/>
          <a:p>
            <a:endParaRPr lang="en-US"/>
          </a:p>
        </p:txBody>
      </p:sp>
      <p:sp>
        <p:nvSpPr>
          <p:cNvPr id="15371" name="Rectangle 10"/>
          <p:cNvSpPr>
            <a:spLocks noChangeArrowheads="1"/>
          </p:cNvSpPr>
          <p:nvPr/>
        </p:nvSpPr>
        <p:spPr bwMode="auto">
          <a:xfrm>
            <a:off x="3587392" y="7289541"/>
            <a:ext cx="709251" cy="705597"/>
          </a:xfrm>
          <a:prstGeom prst="rect">
            <a:avLst/>
          </a:prstGeom>
          <a:solidFill>
            <a:srgbClr val="7ECCBD"/>
          </a:solidFill>
          <a:ln w="9525">
            <a:solidFill>
              <a:schemeClr val="tx1"/>
            </a:solidFill>
            <a:miter lim="800000"/>
            <a:headEnd/>
            <a:tailEnd/>
          </a:ln>
        </p:spPr>
        <p:txBody>
          <a:bodyPr wrap="none" lIns="93122" tIns="46561" rIns="93122" bIns="46561" anchor="ctr"/>
          <a:lstStyle/>
          <a:p>
            <a:endParaRPr lang="en-US"/>
          </a:p>
        </p:txBody>
      </p:sp>
      <p:sp>
        <p:nvSpPr>
          <p:cNvPr id="15372" name="Rectangle 11"/>
          <p:cNvSpPr>
            <a:spLocks noChangeArrowheads="1"/>
          </p:cNvSpPr>
          <p:nvPr/>
        </p:nvSpPr>
        <p:spPr bwMode="auto">
          <a:xfrm>
            <a:off x="5716789" y="6786476"/>
            <a:ext cx="707605" cy="703964"/>
          </a:xfrm>
          <a:prstGeom prst="rect">
            <a:avLst/>
          </a:prstGeom>
          <a:solidFill>
            <a:srgbClr val="9E9E9E"/>
          </a:solidFill>
          <a:ln w="9525">
            <a:solidFill>
              <a:schemeClr val="tx1"/>
            </a:solidFill>
            <a:miter lim="800000"/>
            <a:headEnd/>
            <a:tailEnd/>
          </a:ln>
        </p:spPr>
        <p:txBody>
          <a:bodyPr wrap="none" lIns="93122" tIns="46561" rIns="93122" bIns="46561" anchor="ctr"/>
          <a:lstStyle/>
          <a:p>
            <a:endParaRPr lang="en-US"/>
          </a:p>
        </p:txBody>
      </p:sp>
      <p:sp>
        <p:nvSpPr>
          <p:cNvPr id="15373" name="Rectangle 12"/>
          <p:cNvSpPr>
            <a:spLocks noChangeArrowheads="1"/>
          </p:cNvSpPr>
          <p:nvPr/>
        </p:nvSpPr>
        <p:spPr bwMode="auto">
          <a:xfrm>
            <a:off x="4479303" y="6786476"/>
            <a:ext cx="704314" cy="703964"/>
          </a:xfrm>
          <a:prstGeom prst="rect">
            <a:avLst/>
          </a:prstGeom>
          <a:solidFill>
            <a:schemeClr val="tx1"/>
          </a:solidFill>
          <a:ln w="9525">
            <a:solidFill>
              <a:schemeClr val="tx1"/>
            </a:solidFill>
            <a:miter lim="800000"/>
            <a:headEnd/>
            <a:tailEnd/>
          </a:ln>
        </p:spPr>
        <p:txBody>
          <a:bodyPr wrap="none" lIns="93122" tIns="46561" rIns="93122" bIns="46561" anchor="ctr"/>
          <a:lstStyle/>
          <a:p>
            <a:endParaRPr lang="en-US"/>
          </a:p>
        </p:txBody>
      </p:sp>
      <p:sp>
        <p:nvSpPr>
          <p:cNvPr id="15374" name="Rectangle 13"/>
          <p:cNvSpPr>
            <a:spLocks noChangeArrowheads="1"/>
          </p:cNvSpPr>
          <p:nvPr/>
        </p:nvSpPr>
        <p:spPr bwMode="auto">
          <a:xfrm>
            <a:off x="4826524" y="7289541"/>
            <a:ext cx="705959" cy="705597"/>
          </a:xfrm>
          <a:prstGeom prst="rect">
            <a:avLst/>
          </a:prstGeom>
          <a:solidFill>
            <a:schemeClr val="bg1"/>
          </a:solidFill>
          <a:ln w="9525">
            <a:solidFill>
              <a:schemeClr val="tx1"/>
            </a:solidFill>
            <a:miter lim="800000"/>
            <a:headEnd/>
            <a:tailEnd/>
          </a:ln>
        </p:spPr>
        <p:txBody>
          <a:bodyPr wrap="none" lIns="93122" tIns="46561" rIns="93122" bIns="46561" anchor="ctr"/>
          <a:lstStyle/>
          <a:p>
            <a:endParaRPr lang="en-US"/>
          </a:p>
        </p:txBody>
      </p:sp>
      <p:sp>
        <p:nvSpPr>
          <p:cNvPr id="15375" name="Text Box 14"/>
          <p:cNvSpPr txBox="1">
            <a:spLocks noChangeArrowheads="1"/>
          </p:cNvSpPr>
          <p:nvPr/>
        </p:nvSpPr>
        <p:spPr bwMode="auto">
          <a:xfrm>
            <a:off x="733934" y="5870179"/>
            <a:ext cx="789884" cy="854231"/>
          </a:xfrm>
          <a:prstGeom prst="rect">
            <a:avLst/>
          </a:prstGeom>
          <a:noFill/>
          <a:ln w="9525">
            <a:noFill/>
            <a:miter lim="800000"/>
            <a:headEnd/>
            <a:tailEnd/>
          </a:ln>
        </p:spPr>
        <p:txBody>
          <a:bodyPr lIns="93656" tIns="46827" rIns="93656" bIns="46827" anchor="b">
            <a:spAutoFit/>
          </a:bodyPr>
          <a:lstStyle/>
          <a:p>
            <a:pPr defTabSz="933921">
              <a:buClr>
                <a:schemeClr val="tx1"/>
              </a:buClr>
              <a:tabLst>
                <a:tab pos="586568" algn="r"/>
              </a:tabLst>
            </a:pPr>
            <a:r>
              <a:rPr lang="en-US" sz="800" dirty="0"/>
              <a:t>Purple </a:t>
            </a:r>
            <a:br>
              <a:rPr lang="en-US" sz="800" dirty="0"/>
            </a:br>
            <a:r>
              <a:rPr lang="en-US" sz="800" dirty="0"/>
              <a:t>Pantone 2765</a:t>
            </a:r>
          </a:p>
          <a:p>
            <a:pPr defTabSz="933921">
              <a:buClr>
                <a:schemeClr val="tx1"/>
              </a:buClr>
              <a:tabLst>
                <a:tab pos="586568" algn="r"/>
              </a:tabLst>
            </a:pPr>
            <a:r>
              <a:rPr lang="en-US" sz="800" dirty="0"/>
              <a:t>R	12</a:t>
            </a:r>
          </a:p>
          <a:p>
            <a:pPr defTabSz="933921">
              <a:buClr>
                <a:schemeClr val="tx1"/>
              </a:buClr>
              <a:tabLst>
                <a:tab pos="586568" algn="r"/>
              </a:tabLst>
            </a:pPr>
            <a:r>
              <a:rPr lang="en-US" sz="800" dirty="0"/>
              <a:t>G	4</a:t>
            </a:r>
          </a:p>
          <a:p>
            <a:pPr defTabSz="933921">
              <a:buClr>
                <a:schemeClr val="tx1"/>
              </a:buClr>
              <a:tabLst>
                <a:tab pos="586568" algn="r"/>
              </a:tabLst>
            </a:pPr>
            <a:r>
              <a:rPr lang="en-US" sz="800" dirty="0"/>
              <a:t>B	79</a:t>
            </a:r>
          </a:p>
        </p:txBody>
      </p:sp>
      <p:sp>
        <p:nvSpPr>
          <p:cNvPr id="15376" name="Text Box 15"/>
          <p:cNvSpPr txBox="1">
            <a:spLocks noChangeArrowheads="1"/>
          </p:cNvSpPr>
          <p:nvPr/>
        </p:nvSpPr>
        <p:spPr bwMode="auto">
          <a:xfrm>
            <a:off x="1948382" y="5870179"/>
            <a:ext cx="788239" cy="854231"/>
          </a:xfrm>
          <a:prstGeom prst="rect">
            <a:avLst/>
          </a:prstGeom>
          <a:noFill/>
          <a:ln w="9525">
            <a:noFill/>
            <a:miter lim="800000"/>
            <a:headEnd/>
            <a:tailEnd/>
          </a:ln>
        </p:spPr>
        <p:txBody>
          <a:bodyPr lIns="93656" tIns="46827" rIns="93656" bIns="46827" anchor="b">
            <a:spAutoFit/>
          </a:bodyPr>
          <a:lstStyle/>
          <a:p>
            <a:pPr defTabSz="933921">
              <a:buClr>
                <a:schemeClr val="tx1"/>
              </a:buClr>
              <a:tabLst>
                <a:tab pos="586568" algn="r"/>
              </a:tabLst>
            </a:pPr>
            <a:r>
              <a:rPr lang="en-US" sz="800" dirty="0"/>
              <a:t>Green </a:t>
            </a:r>
            <a:br>
              <a:rPr lang="en-US" sz="800" dirty="0"/>
            </a:br>
            <a:r>
              <a:rPr lang="en-US" sz="800" dirty="0"/>
              <a:t>Pantone </a:t>
            </a:r>
            <a:br>
              <a:rPr lang="en-US" sz="800" dirty="0"/>
            </a:br>
            <a:r>
              <a:rPr lang="en-US" sz="800" dirty="0"/>
              <a:t>357</a:t>
            </a:r>
          </a:p>
          <a:p>
            <a:pPr defTabSz="933921">
              <a:buClr>
                <a:schemeClr val="tx1"/>
              </a:buClr>
              <a:tabLst>
                <a:tab pos="586568" algn="r"/>
              </a:tabLst>
            </a:pPr>
            <a:r>
              <a:rPr lang="en-US" sz="800" dirty="0"/>
              <a:t>R	15</a:t>
            </a:r>
          </a:p>
          <a:p>
            <a:pPr defTabSz="933921">
              <a:buClr>
                <a:schemeClr val="tx1"/>
              </a:buClr>
              <a:tabLst>
                <a:tab pos="586568" algn="r"/>
              </a:tabLst>
            </a:pPr>
            <a:r>
              <a:rPr lang="en-US" sz="800" dirty="0"/>
              <a:t>G	67</a:t>
            </a:r>
          </a:p>
          <a:p>
            <a:pPr defTabSz="933921">
              <a:buClr>
                <a:schemeClr val="tx1"/>
              </a:buClr>
              <a:tabLst>
                <a:tab pos="586568" algn="r"/>
              </a:tabLst>
            </a:pPr>
            <a:r>
              <a:rPr lang="en-US" sz="800" dirty="0"/>
              <a:t>B	24</a:t>
            </a:r>
          </a:p>
        </p:txBody>
      </p:sp>
      <p:sp>
        <p:nvSpPr>
          <p:cNvPr id="15377" name="Text Box 16"/>
          <p:cNvSpPr txBox="1">
            <a:spLocks noChangeArrowheads="1"/>
          </p:cNvSpPr>
          <p:nvPr/>
        </p:nvSpPr>
        <p:spPr bwMode="auto">
          <a:xfrm>
            <a:off x="3256628" y="5870179"/>
            <a:ext cx="789884" cy="854231"/>
          </a:xfrm>
          <a:prstGeom prst="rect">
            <a:avLst/>
          </a:prstGeom>
          <a:noFill/>
          <a:ln w="9525">
            <a:noFill/>
            <a:miter lim="800000"/>
            <a:headEnd/>
            <a:tailEnd/>
          </a:ln>
        </p:spPr>
        <p:txBody>
          <a:bodyPr lIns="93656" tIns="46827" rIns="93656" bIns="46827" anchor="b">
            <a:spAutoFit/>
          </a:bodyPr>
          <a:lstStyle/>
          <a:p>
            <a:pPr defTabSz="933921">
              <a:buClr>
                <a:schemeClr val="tx1"/>
              </a:buClr>
              <a:tabLst>
                <a:tab pos="586568" algn="r"/>
              </a:tabLst>
            </a:pPr>
            <a:r>
              <a:rPr lang="en-US" sz="800" dirty="0"/>
              <a:t>Blue </a:t>
            </a:r>
            <a:br>
              <a:rPr lang="en-US" sz="800" dirty="0"/>
            </a:br>
            <a:r>
              <a:rPr lang="en-US" sz="800" dirty="0"/>
              <a:t>Pantone 2</a:t>
            </a:r>
            <a:br>
              <a:rPr lang="en-US" sz="800" dirty="0"/>
            </a:br>
            <a:r>
              <a:rPr lang="en-US" sz="800" dirty="0"/>
              <a:t>88</a:t>
            </a:r>
          </a:p>
          <a:p>
            <a:pPr defTabSz="933921">
              <a:buClr>
                <a:schemeClr val="tx1"/>
              </a:buClr>
              <a:tabLst>
                <a:tab pos="586568" algn="r"/>
              </a:tabLst>
            </a:pPr>
            <a:r>
              <a:rPr lang="en-US" sz="800" dirty="0"/>
              <a:t>R	11</a:t>
            </a:r>
          </a:p>
          <a:p>
            <a:pPr defTabSz="933921">
              <a:buClr>
                <a:schemeClr val="tx1"/>
              </a:buClr>
              <a:tabLst>
                <a:tab pos="586568" algn="r"/>
              </a:tabLst>
            </a:pPr>
            <a:r>
              <a:rPr lang="en-US" sz="800" dirty="0"/>
              <a:t>G	31</a:t>
            </a:r>
          </a:p>
          <a:p>
            <a:pPr defTabSz="933921">
              <a:buClr>
                <a:schemeClr val="tx1"/>
              </a:buClr>
              <a:tabLst>
                <a:tab pos="586568" algn="r"/>
              </a:tabLst>
            </a:pPr>
            <a:r>
              <a:rPr lang="en-US" sz="800" dirty="0"/>
              <a:t>B	101</a:t>
            </a:r>
          </a:p>
        </p:txBody>
      </p:sp>
      <p:sp>
        <p:nvSpPr>
          <p:cNvPr id="15378" name="Text Box 17"/>
          <p:cNvSpPr txBox="1">
            <a:spLocks noChangeArrowheads="1"/>
          </p:cNvSpPr>
          <p:nvPr/>
        </p:nvSpPr>
        <p:spPr bwMode="auto">
          <a:xfrm>
            <a:off x="4495759" y="6503910"/>
            <a:ext cx="791531" cy="220500"/>
          </a:xfrm>
          <a:prstGeom prst="rect">
            <a:avLst/>
          </a:prstGeom>
          <a:noFill/>
          <a:ln w="9525">
            <a:noFill/>
            <a:miter lim="800000"/>
            <a:headEnd/>
            <a:tailEnd/>
          </a:ln>
        </p:spPr>
        <p:txBody>
          <a:bodyPr lIns="93656" tIns="46827" rIns="93656" bIns="46827" anchor="b">
            <a:spAutoFit/>
          </a:bodyPr>
          <a:lstStyle/>
          <a:p>
            <a:pPr defTabSz="933921">
              <a:buClr>
                <a:schemeClr val="tx1"/>
              </a:buClr>
              <a:tabLst>
                <a:tab pos="586568" algn="r"/>
              </a:tabLst>
            </a:pPr>
            <a:r>
              <a:rPr lang="en-US" sz="800" dirty="0"/>
              <a:t>Black </a:t>
            </a:r>
          </a:p>
        </p:txBody>
      </p:sp>
      <p:sp>
        <p:nvSpPr>
          <p:cNvPr id="15379" name="Text Box 18"/>
          <p:cNvSpPr txBox="1">
            <a:spLocks noChangeArrowheads="1"/>
          </p:cNvSpPr>
          <p:nvPr/>
        </p:nvSpPr>
        <p:spPr bwMode="auto">
          <a:xfrm>
            <a:off x="5706915" y="5997579"/>
            <a:ext cx="791531" cy="726831"/>
          </a:xfrm>
          <a:prstGeom prst="rect">
            <a:avLst/>
          </a:prstGeom>
          <a:noFill/>
          <a:ln w="9525">
            <a:noFill/>
            <a:miter lim="800000"/>
            <a:headEnd/>
            <a:tailEnd/>
          </a:ln>
        </p:spPr>
        <p:txBody>
          <a:bodyPr lIns="93656" tIns="46827" rIns="93656" bIns="46827" anchor="b">
            <a:spAutoFit/>
          </a:bodyPr>
          <a:lstStyle/>
          <a:p>
            <a:pPr defTabSz="933921">
              <a:buClr>
                <a:schemeClr val="tx1"/>
              </a:buClr>
              <a:tabLst>
                <a:tab pos="586568" algn="r"/>
              </a:tabLst>
            </a:pPr>
            <a:r>
              <a:rPr lang="en-US" sz="800" dirty="0"/>
              <a:t>Pantone Cool Gray 6</a:t>
            </a:r>
          </a:p>
          <a:p>
            <a:pPr defTabSz="933921">
              <a:buClr>
                <a:schemeClr val="tx1"/>
              </a:buClr>
              <a:tabLst>
                <a:tab pos="586568" algn="r"/>
              </a:tabLst>
            </a:pPr>
            <a:r>
              <a:rPr lang="en-US" sz="800" dirty="0"/>
              <a:t>R	158</a:t>
            </a:r>
          </a:p>
          <a:p>
            <a:pPr defTabSz="933921">
              <a:buClr>
                <a:schemeClr val="tx1"/>
              </a:buClr>
              <a:tabLst>
                <a:tab pos="586568" algn="r"/>
              </a:tabLst>
            </a:pPr>
            <a:r>
              <a:rPr lang="en-US" sz="800" dirty="0"/>
              <a:t>G	158</a:t>
            </a:r>
          </a:p>
          <a:p>
            <a:pPr defTabSz="933921">
              <a:buClr>
                <a:schemeClr val="tx1"/>
              </a:buClr>
              <a:tabLst>
                <a:tab pos="586568" algn="r"/>
              </a:tabLst>
            </a:pPr>
            <a:r>
              <a:rPr lang="en-US" sz="800" dirty="0"/>
              <a:t>B	158</a:t>
            </a:r>
          </a:p>
        </p:txBody>
      </p:sp>
      <p:sp>
        <p:nvSpPr>
          <p:cNvPr id="15380" name="Text Box 19"/>
          <p:cNvSpPr txBox="1">
            <a:spLocks noChangeArrowheads="1"/>
          </p:cNvSpPr>
          <p:nvPr/>
        </p:nvSpPr>
        <p:spPr bwMode="auto">
          <a:xfrm>
            <a:off x="1099256" y="8063738"/>
            <a:ext cx="788239" cy="854230"/>
          </a:xfrm>
          <a:prstGeom prst="rect">
            <a:avLst/>
          </a:prstGeom>
          <a:noFill/>
          <a:ln w="9525">
            <a:noFill/>
            <a:miter lim="800000"/>
            <a:headEnd/>
            <a:tailEnd/>
          </a:ln>
        </p:spPr>
        <p:txBody>
          <a:bodyPr lIns="93656" tIns="46827" rIns="93656" bIns="46827">
            <a:spAutoFit/>
          </a:bodyPr>
          <a:lstStyle/>
          <a:p>
            <a:pPr defTabSz="933921">
              <a:buClr>
                <a:schemeClr val="tx1"/>
              </a:buClr>
              <a:tabLst>
                <a:tab pos="586568" algn="r"/>
              </a:tabLst>
            </a:pPr>
            <a:r>
              <a:rPr lang="en-US" sz="800" dirty="0"/>
              <a:t>Red </a:t>
            </a:r>
            <a:br>
              <a:rPr lang="en-US" sz="800" dirty="0"/>
            </a:br>
            <a:r>
              <a:rPr lang="en-US" sz="800" dirty="0"/>
              <a:t>Pantone </a:t>
            </a:r>
            <a:br>
              <a:rPr lang="en-US" sz="800" dirty="0"/>
            </a:br>
            <a:r>
              <a:rPr lang="en-US" sz="800" dirty="0"/>
              <a:t>485</a:t>
            </a:r>
          </a:p>
          <a:p>
            <a:pPr defTabSz="933921">
              <a:buClr>
                <a:schemeClr val="tx1"/>
              </a:buClr>
              <a:tabLst>
                <a:tab pos="586568" algn="r"/>
              </a:tabLst>
            </a:pPr>
            <a:r>
              <a:rPr lang="en-US" sz="800" dirty="0"/>
              <a:t>R	252</a:t>
            </a:r>
          </a:p>
          <a:p>
            <a:pPr defTabSz="933921">
              <a:buClr>
                <a:schemeClr val="tx1"/>
              </a:buClr>
              <a:tabLst>
                <a:tab pos="586568" algn="r"/>
              </a:tabLst>
            </a:pPr>
            <a:r>
              <a:rPr lang="en-US" sz="800" dirty="0"/>
              <a:t>G	5</a:t>
            </a:r>
          </a:p>
          <a:p>
            <a:pPr defTabSz="933921">
              <a:buClr>
                <a:schemeClr val="tx1"/>
              </a:buClr>
              <a:tabLst>
                <a:tab pos="586568" algn="r"/>
              </a:tabLst>
            </a:pPr>
            <a:r>
              <a:rPr lang="en-US" sz="800" dirty="0"/>
              <a:t>B	14</a:t>
            </a:r>
          </a:p>
        </p:txBody>
      </p:sp>
      <p:sp>
        <p:nvSpPr>
          <p:cNvPr id="15381" name="Text Box 20"/>
          <p:cNvSpPr txBox="1">
            <a:spLocks noChangeArrowheads="1"/>
          </p:cNvSpPr>
          <p:nvPr/>
        </p:nvSpPr>
        <p:spPr bwMode="auto">
          <a:xfrm>
            <a:off x="2308768" y="8063738"/>
            <a:ext cx="791529" cy="854230"/>
          </a:xfrm>
          <a:prstGeom prst="rect">
            <a:avLst/>
          </a:prstGeom>
          <a:noFill/>
          <a:ln w="9525">
            <a:noFill/>
            <a:miter lim="800000"/>
            <a:headEnd/>
            <a:tailEnd/>
          </a:ln>
        </p:spPr>
        <p:txBody>
          <a:bodyPr lIns="93656" tIns="46827" rIns="93656" bIns="46827">
            <a:spAutoFit/>
          </a:bodyPr>
          <a:lstStyle/>
          <a:p>
            <a:pPr defTabSz="933921">
              <a:buClr>
                <a:schemeClr val="tx1"/>
              </a:buClr>
              <a:tabLst>
                <a:tab pos="586568" algn="r"/>
              </a:tabLst>
            </a:pPr>
            <a:r>
              <a:rPr lang="en-US" sz="800" dirty="0"/>
              <a:t>Yellow </a:t>
            </a:r>
            <a:br>
              <a:rPr lang="en-US" sz="800" dirty="0"/>
            </a:br>
            <a:r>
              <a:rPr lang="en-US" sz="800" dirty="0"/>
              <a:t>Pantone 3965</a:t>
            </a:r>
          </a:p>
          <a:p>
            <a:pPr defTabSz="933921">
              <a:buClr>
                <a:schemeClr val="tx1"/>
              </a:buClr>
              <a:tabLst>
                <a:tab pos="586568" algn="r"/>
              </a:tabLst>
            </a:pPr>
            <a:r>
              <a:rPr lang="en-US" sz="800" dirty="0"/>
              <a:t>R	232</a:t>
            </a:r>
          </a:p>
          <a:p>
            <a:pPr defTabSz="933921">
              <a:buClr>
                <a:schemeClr val="tx1"/>
              </a:buClr>
              <a:tabLst>
                <a:tab pos="586568" algn="r"/>
              </a:tabLst>
            </a:pPr>
            <a:r>
              <a:rPr lang="en-US" sz="800" dirty="0"/>
              <a:t>G	244</a:t>
            </a:r>
          </a:p>
          <a:p>
            <a:pPr defTabSz="933921">
              <a:buClr>
                <a:schemeClr val="tx1"/>
              </a:buClr>
              <a:tabLst>
                <a:tab pos="586568" algn="r"/>
              </a:tabLst>
            </a:pPr>
            <a:r>
              <a:rPr lang="en-US" sz="800" dirty="0"/>
              <a:t>B	4</a:t>
            </a:r>
          </a:p>
        </p:txBody>
      </p:sp>
      <p:sp>
        <p:nvSpPr>
          <p:cNvPr id="15382" name="Text Box 21"/>
          <p:cNvSpPr txBox="1">
            <a:spLocks noChangeArrowheads="1"/>
          </p:cNvSpPr>
          <p:nvPr/>
        </p:nvSpPr>
        <p:spPr bwMode="auto">
          <a:xfrm>
            <a:off x="3620304" y="8063738"/>
            <a:ext cx="789884" cy="854230"/>
          </a:xfrm>
          <a:prstGeom prst="rect">
            <a:avLst/>
          </a:prstGeom>
          <a:noFill/>
          <a:ln w="9525">
            <a:noFill/>
            <a:miter lim="800000"/>
            <a:headEnd/>
            <a:tailEnd/>
          </a:ln>
        </p:spPr>
        <p:txBody>
          <a:bodyPr lIns="93656" tIns="46827" rIns="93656" bIns="46827">
            <a:spAutoFit/>
          </a:bodyPr>
          <a:lstStyle/>
          <a:p>
            <a:pPr defTabSz="933921">
              <a:buClr>
                <a:schemeClr val="tx1"/>
              </a:buClr>
              <a:tabLst>
                <a:tab pos="586568" algn="r"/>
              </a:tabLst>
            </a:pPr>
            <a:r>
              <a:rPr lang="en-US" sz="800" dirty="0"/>
              <a:t>Aqua </a:t>
            </a:r>
            <a:br>
              <a:rPr lang="en-US" sz="800" dirty="0"/>
            </a:br>
            <a:r>
              <a:rPr lang="en-US" sz="800" dirty="0"/>
              <a:t>Pantone </a:t>
            </a:r>
            <a:br>
              <a:rPr lang="en-US" sz="800" dirty="0"/>
            </a:br>
            <a:r>
              <a:rPr lang="en-US" sz="800" dirty="0"/>
              <a:t>319</a:t>
            </a:r>
          </a:p>
          <a:p>
            <a:pPr defTabSz="933921">
              <a:buClr>
                <a:schemeClr val="tx1"/>
              </a:buClr>
              <a:tabLst>
                <a:tab pos="586568" algn="r"/>
              </a:tabLst>
            </a:pPr>
            <a:r>
              <a:rPr lang="en-US" sz="800" dirty="0"/>
              <a:t>R	126</a:t>
            </a:r>
          </a:p>
          <a:p>
            <a:pPr defTabSz="933921">
              <a:buClr>
                <a:schemeClr val="tx1"/>
              </a:buClr>
              <a:tabLst>
                <a:tab pos="586568" algn="r"/>
              </a:tabLst>
            </a:pPr>
            <a:r>
              <a:rPr lang="en-US" sz="800" dirty="0"/>
              <a:t>G	204</a:t>
            </a:r>
          </a:p>
          <a:p>
            <a:pPr defTabSz="933921">
              <a:buClr>
                <a:schemeClr val="tx1"/>
              </a:buClr>
              <a:tabLst>
                <a:tab pos="586568" algn="r"/>
              </a:tabLst>
            </a:pPr>
            <a:r>
              <a:rPr lang="en-US" sz="800" dirty="0"/>
              <a:t>B	189</a:t>
            </a:r>
          </a:p>
        </p:txBody>
      </p:sp>
      <p:sp>
        <p:nvSpPr>
          <p:cNvPr id="15383" name="Text Box 22"/>
          <p:cNvSpPr txBox="1">
            <a:spLocks noChangeArrowheads="1"/>
          </p:cNvSpPr>
          <p:nvPr/>
        </p:nvSpPr>
        <p:spPr bwMode="auto">
          <a:xfrm>
            <a:off x="4859436" y="8063738"/>
            <a:ext cx="791529" cy="222133"/>
          </a:xfrm>
          <a:prstGeom prst="rect">
            <a:avLst/>
          </a:prstGeom>
          <a:noFill/>
          <a:ln w="9525">
            <a:noFill/>
            <a:miter lim="800000"/>
            <a:headEnd/>
            <a:tailEnd/>
          </a:ln>
        </p:spPr>
        <p:txBody>
          <a:bodyPr lIns="93656" tIns="46827" rIns="93656" bIns="46827">
            <a:spAutoFit/>
          </a:bodyPr>
          <a:lstStyle/>
          <a:p>
            <a:pPr defTabSz="933921">
              <a:buClr>
                <a:schemeClr val="tx1"/>
              </a:buClr>
              <a:tabLst>
                <a:tab pos="586568" algn="r"/>
              </a:tabLst>
            </a:pPr>
            <a:r>
              <a:rPr lang="en-US" sz="800" dirty="0"/>
              <a:t>White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 Image"/>
          <p:cNvPicPr>
            <a:picLocks noChangeAspect="1" noChangeArrowheads="1"/>
          </p:cNvPicPr>
          <p:nvPr/>
        </p:nvPicPr>
        <p:blipFill>
          <a:blip r:embed="rId2" cstate="print"/>
          <a:srcRect b="7651"/>
          <a:stretch>
            <a:fillRect/>
          </a:stretch>
        </p:blipFill>
        <p:spPr bwMode="auto">
          <a:xfrm>
            <a:off x="0" y="-1588"/>
            <a:ext cx="9902825" cy="6859588"/>
          </a:xfrm>
          <a:prstGeom prst="rect">
            <a:avLst/>
          </a:prstGeom>
          <a:noFill/>
          <a:ln w="9525">
            <a:noFill/>
            <a:miter lim="800000"/>
            <a:headEnd/>
            <a:tailEnd/>
          </a:ln>
        </p:spPr>
      </p:pic>
      <p:pic>
        <p:nvPicPr>
          <p:cNvPr id="5" name="Picture 5" descr="bah_logo_rev [Converted]"/>
          <p:cNvPicPr>
            <a:picLocks noChangeAspect="1" noChangeArrowheads="1"/>
          </p:cNvPicPr>
          <p:nvPr/>
        </p:nvPicPr>
        <p:blipFill>
          <a:blip r:embed="rId3" cstate="print"/>
          <a:srcRect/>
          <a:stretch>
            <a:fillRect/>
          </a:stretch>
        </p:blipFill>
        <p:spPr bwMode="auto">
          <a:xfrm>
            <a:off x="7162357" y="304802"/>
            <a:ext cx="2295187" cy="252413"/>
          </a:xfrm>
          <a:prstGeom prst="rect">
            <a:avLst/>
          </a:prstGeom>
          <a:noFill/>
          <a:ln w="9525">
            <a:noFill/>
            <a:miter lim="800000"/>
            <a:headEnd/>
            <a:tailEnd/>
          </a:ln>
        </p:spPr>
      </p:pic>
      <p:sp>
        <p:nvSpPr>
          <p:cNvPr id="12291" name="Rectangle 3"/>
          <p:cNvSpPr>
            <a:spLocks noGrp="1" noChangeArrowheads="1"/>
          </p:cNvSpPr>
          <p:nvPr>
            <p:ph type="subTitle" idx="1"/>
          </p:nvPr>
        </p:nvSpPr>
        <p:spPr>
          <a:xfrm>
            <a:off x="838989" y="1905003"/>
            <a:ext cx="6299297" cy="885825"/>
          </a:xfrm>
        </p:spPr>
        <p:txBody>
          <a:bodyPr/>
          <a:lstStyle>
            <a:lvl1pPr marL="0" indent="0">
              <a:buFont typeface="Webdings" pitchFamily="18" charset="2"/>
              <a:buNone/>
              <a:defRPr sz="1800">
                <a:solidFill>
                  <a:schemeClr val="bg1"/>
                </a:solidFill>
              </a:defRPr>
            </a:lvl1pPr>
          </a:lstStyle>
          <a:p>
            <a:r>
              <a:rPr lang="en-US"/>
              <a:t>Click to edit Master subtitle style</a:t>
            </a:r>
          </a:p>
        </p:txBody>
      </p:sp>
      <p:sp>
        <p:nvSpPr>
          <p:cNvPr id="12292" name="Rectangle 4"/>
          <p:cNvSpPr>
            <a:spLocks noGrp="1" noChangeArrowheads="1"/>
          </p:cNvSpPr>
          <p:nvPr>
            <p:ph type="ctrTitle"/>
          </p:nvPr>
        </p:nvSpPr>
        <p:spPr>
          <a:xfrm>
            <a:off x="838989" y="609600"/>
            <a:ext cx="6306174" cy="1143000"/>
          </a:xfrm>
        </p:spPr>
        <p:txBody>
          <a:bodyPr tIns="45720" bIns="45720" anchor="b"/>
          <a:lstStyle>
            <a:lvl1pPr>
              <a:defRPr sz="2500">
                <a:solidFill>
                  <a:schemeClr val="bg1"/>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lide Image"/>
          <p:cNvPicPr>
            <a:picLocks noChangeAspect="1" noChangeArrowheads="1"/>
          </p:cNvPicPr>
          <p:nvPr/>
        </p:nvPicPr>
        <p:blipFill>
          <a:blip r:embed="rId6" cstate="print"/>
          <a:srcRect t="87503" b="464"/>
          <a:stretch>
            <a:fillRect/>
          </a:stretch>
        </p:blipFill>
        <p:spPr bwMode="auto">
          <a:xfrm>
            <a:off x="1" y="6048378"/>
            <a:ext cx="9904545" cy="822325"/>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464195" y="1482725"/>
            <a:ext cx="8924578" cy="4584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052" name="Rectangle 4"/>
          <p:cNvSpPr>
            <a:spLocks noGrp="1" noChangeArrowheads="1"/>
          </p:cNvSpPr>
          <p:nvPr>
            <p:ph type="title"/>
          </p:nvPr>
        </p:nvSpPr>
        <p:spPr bwMode="auto">
          <a:xfrm>
            <a:off x="457319" y="290516"/>
            <a:ext cx="8984751"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1269" name="Text Box 5"/>
          <p:cNvSpPr txBox="1">
            <a:spLocks noChangeArrowheads="1"/>
          </p:cNvSpPr>
          <p:nvPr/>
        </p:nvSpPr>
        <p:spPr bwMode="auto">
          <a:xfrm>
            <a:off x="9451742" y="6546850"/>
            <a:ext cx="157094" cy="153888"/>
          </a:xfrm>
          <a:prstGeom prst="rect">
            <a:avLst/>
          </a:prstGeom>
          <a:noFill/>
          <a:ln w="9525">
            <a:noFill/>
            <a:miter lim="800000"/>
            <a:headEnd/>
            <a:tailEnd/>
          </a:ln>
          <a:effectLst/>
        </p:spPr>
        <p:txBody>
          <a:bodyPr wrap="none" lIns="0" tIns="0" rIns="0" bIns="0">
            <a:spAutoFit/>
          </a:bodyPr>
          <a:lstStyle/>
          <a:p>
            <a:pPr algn="r">
              <a:defRPr/>
            </a:pPr>
            <a:fld id="{A562B1E2-A989-478D-AB3C-426E29EE5804}" type="slidenum">
              <a:rPr lang="en-US" sz="1000">
                <a:solidFill>
                  <a:srgbClr val="FFFFFF"/>
                </a:solidFill>
                <a:latin typeface="Arial" charset="0"/>
              </a:rPr>
              <a:pPr algn="r">
                <a:defRPr/>
              </a:pPr>
              <a:t>‹#›</a:t>
            </a:fld>
            <a:endParaRPr lang="en-US" sz="900">
              <a:solidFill>
                <a:srgbClr val="FFFFFF"/>
              </a:solidFill>
              <a:latin typeface="Arial" charset="0"/>
            </a:endParaRPr>
          </a:p>
        </p:txBody>
      </p:sp>
      <p:pic>
        <p:nvPicPr>
          <p:cNvPr id="2054" name="Picture 6" descr="bah_logo_rev [Converted]"/>
          <p:cNvPicPr>
            <a:picLocks noChangeAspect="1" noChangeArrowheads="1"/>
          </p:cNvPicPr>
          <p:nvPr/>
        </p:nvPicPr>
        <p:blipFill>
          <a:blip r:embed="rId7" cstate="print"/>
          <a:srcRect/>
          <a:stretch>
            <a:fillRect/>
          </a:stretch>
        </p:blipFill>
        <p:spPr bwMode="auto">
          <a:xfrm>
            <a:off x="7052326" y="6486528"/>
            <a:ext cx="1949619" cy="214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62" r:id="rId1"/>
    <p:sldLayoutId id="2147484863" r:id="rId2"/>
    <p:sldLayoutId id="2147484867" r:id="rId3"/>
    <p:sldLayoutId id="2147484868" r:id="rId4"/>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defRPr>
      </a:lvl2pPr>
      <a:lvl3pPr algn="l" rtl="0" eaLnBrk="0" fontAlgn="base" hangingPunct="0">
        <a:lnSpc>
          <a:spcPct val="90000"/>
        </a:lnSpc>
        <a:spcBef>
          <a:spcPct val="0"/>
        </a:spcBef>
        <a:spcAft>
          <a:spcPct val="0"/>
        </a:spcAft>
        <a:defRPr sz="2000" b="1">
          <a:solidFill>
            <a:schemeClr val="tx1"/>
          </a:solidFill>
          <a:latin typeface="Arial" charset="0"/>
        </a:defRPr>
      </a:lvl3pPr>
      <a:lvl4pPr algn="l" rtl="0" eaLnBrk="0" fontAlgn="base" hangingPunct="0">
        <a:lnSpc>
          <a:spcPct val="90000"/>
        </a:lnSpc>
        <a:spcBef>
          <a:spcPct val="0"/>
        </a:spcBef>
        <a:spcAft>
          <a:spcPct val="0"/>
        </a:spcAft>
        <a:defRPr sz="2000" b="1">
          <a:solidFill>
            <a:schemeClr val="tx1"/>
          </a:solidFill>
          <a:latin typeface="Arial" charset="0"/>
        </a:defRPr>
      </a:lvl4pPr>
      <a:lvl5pPr algn="l" rtl="0" eaLnBrk="0" fontAlgn="base" hangingPunct="0">
        <a:lnSpc>
          <a:spcPct val="90000"/>
        </a:lnSpc>
        <a:spcBef>
          <a:spcPct val="0"/>
        </a:spcBef>
        <a:spcAft>
          <a:spcPct val="0"/>
        </a:spcAft>
        <a:defRPr sz="2000" b="1">
          <a:solidFill>
            <a:schemeClr val="tx1"/>
          </a:solidFill>
          <a:latin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defRPr>
      </a:lvl9pPr>
    </p:titleStyle>
    <p:bodyStyle>
      <a:lvl1pPr marL="285750" indent="-285750" algn="l" rtl="0" eaLnBrk="0" fontAlgn="base" hangingPunct="0">
        <a:spcBef>
          <a:spcPct val="20000"/>
        </a:spcBef>
        <a:spcAft>
          <a:spcPct val="20000"/>
        </a:spcAft>
        <a:buClr>
          <a:srgbClr val="307BB9"/>
        </a:buClr>
        <a:buFont typeface="Webdings" pitchFamily="18" charset="2"/>
        <a:buChar char="4"/>
        <a:defRPr sz="1600">
          <a:solidFill>
            <a:schemeClr val="tx1"/>
          </a:solidFill>
          <a:latin typeface="+mn-lt"/>
          <a:ea typeface="+mn-ea"/>
          <a:cs typeface="+mn-cs"/>
        </a:defRPr>
      </a:lvl1pPr>
      <a:lvl2pPr marL="635000" indent="-234950" algn="l" rtl="0" eaLnBrk="0" fontAlgn="base" hangingPunct="0">
        <a:spcBef>
          <a:spcPct val="15000"/>
        </a:spcBef>
        <a:spcAft>
          <a:spcPct val="0"/>
        </a:spcAft>
        <a:buClr>
          <a:srgbClr val="0B1F65"/>
        </a:buClr>
        <a:buChar char="–"/>
        <a:defRPr sz="1400">
          <a:solidFill>
            <a:schemeClr val="tx1"/>
          </a:solidFill>
          <a:latin typeface="+mn-lt"/>
        </a:defRPr>
      </a:lvl2pPr>
      <a:lvl3pPr marL="914400" indent="-165100" algn="l" rtl="0" eaLnBrk="0" fontAlgn="base" hangingPunct="0">
        <a:spcBef>
          <a:spcPct val="15000"/>
        </a:spcBef>
        <a:spcAft>
          <a:spcPct val="0"/>
        </a:spcAft>
        <a:buClr>
          <a:srgbClr val="307BB9"/>
        </a:buClr>
        <a:buFont typeface="Webdings" pitchFamily="18" charset="2"/>
        <a:buChar char="4"/>
        <a:defRPr sz="1400">
          <a:solidFill>
            <a:schemeClr val="tx1"/>
          </a:solidFill>
          <a:latin typeface="+mn-lt"/>
        </a:defRPr>
      </a:lvl3pPr>
      <a:lvl4pPr marL="2403475" indent="-1031875" algn="l" rtl="0" eaLnBrk="0" fontAlgn="base" hangingPunct="0">
        <a:spcBef>
          <a:spcPct val="15000"/>
        </a:spcBef>
        <a:spcAft>
          <a:spcPct val="0"/>
        </a:spcAft>
        <a:buClr>
          <a:srgbClr val="0B1F65"/>
        </a:buClr>
        <a:buChar char="–"/>
        <a:defRPr sz="2000">
          <a:solidFill>
            <a:schemeClr val="tx1"/>
          </a:solidFill>
          <a:latin typeface="+mn-lt"/>
        </a:defRPr>
      </a:lvl4pPr>
      <a:lvl5pPr marL="2517775" indent="-688975" algn="l" rtl="0" eaLnBrk="0" fontAlgn="base" hangingPunct="0">
        <a:spcBef>
          <a:spcPct val="15000"/>
        </a:spcBef>
        <a:spcAft>
          <a:spcPct val="40000"/>
        </a:spcAft>
        <a:buClr>
          <a:schemeClr val="tx1"/>
        </a:buClr>
        <a:buSzPct val="40000"/>
        <a:buFont typeface="Arial" pitchFamily="34" charset="0"/>
        <a:buChar char="»"/>
        <a:defRPr sz="2000">
          <a:solidFill>
            <a:schemeClr val="tx1"/>
          </a:solidFill>
          <a:latin typeface="+mn-lt"/>
        </a:defRPr>
      </a:lvl5pPr>
      <a:lvl6pPr marL="2974975" algn="l" rtl="0" eaLnBrk="0" fontAlgn="base" hangingPunct="0">
        <a:spcBef>
          <a:spcPct val="15000"/>
        </a:spcBef>
        <a:spcAft>
          <a:spcPct val="40000"/>
        </a:spcAft>
        <a:buClr>
          <a:schemeClr val="tx1"/>
        </a:buClr>
        <a:buSzPct val="40000"/>
        <a:buFont typeface="Arial" charset="0"/>
        <a:defRPr>
          <a:solidFill>
            <a:schemeClr val="tx1"/>
          </a:solidFill>
          <a:latin typeface="+mn-lt"/>
        </a:defRPr>
      </a:lvl6pPr>
      <a:lvl7pPr marL="3432175" algn="l" rtl="0" eaLnBrk="0" fontAlgn="base" hangingPunct="0">
        <a:spcBef>
          <a:spcPct val="15000"/>
        </a:spcBef>
        <a:spcAft>
          <a:spcPct val="40000"/>
        </a:spcAft>
        <a:buClr>
          <a:schemeClr val="tx1"/>
        </a:buClr>
        <a:buSzPct val="40000"/>
        <a:buFont typeface="Arial" charset="0"/>
        <a:defRPr>
          <a:solidFill>
            <a:schemeClr val="tx1"/>
          </a:solidFill>
          <a:latin typeface="+mn-lt"/>
        </a:defRPr>
      </a:lvl7pPr>
      <a:lvl8pPr marL="3889375" algn="l" rtl="0" eaLnBrk="0" fontAlgn="base" hangingPunct="0">
        <a:spcBef>
          <a:spcPct val="15000"/>
        </a:spcBef>
        <a:spcAft>
          <a:spcPct val="40000"/>
        </a:spcAft>
        <a:buClr>
          <a:schemeClr val="tx1"/>
        </a:buClr>
        <a:buSzPct val="40000"/>
        <a:buFont typeface="Arial" charset="0"/>
        <a:defRPr>
          <a:solidFill>
            <a:schemeClr val="tx1"/>
          </a:solidFill>
          <a:latin typeface="+mn-lt"/>
        </a:defRPr>
      </a:lvl8pPr>
      <a:lvl9pPr marL="4346575" algn="l" rtl="0" eaLnBrk="0" fontAlgn="base" hangingPunct="0">
        <a:spcBef>
          <a:spcPct val="15000"/>
        </a:spcBef>
        <a:spcAft>
          <a:spcPct val="40000"/>
        </a:spcAft>
        <a:buClr>
          <a:schemeClr val="tx1"/>
        </a:buClr>
        <a:buSzPct val="40000"/>
        <a:buFont typeface="Arial" charset="0"/>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836614" y="4038600"/>
            <a:ext cx="2743199" cy="304800"/>
          </a:xfrm>
          <a:prstGeom prst="rect">
            <a:avLst/>
          </a:prstGeom>
          <a:noFill/>
          <a:ln w="9525">
            <a:noFill/>
            <a:miter lim="800000"/>
            <a:headEnd/>
            <a:tailEnd/>
          </a:ln>
        </p:spPr>
        <p:txBody>
          <a:bodyPr lIns="45720" rIns="45720">
            <a:spAutoFit/>
          </a:bodyPr>
          <a:lstStyle/>
          <a:p>
            <a:pPr>
              <a:spcBef>
                <a:spcPct val="50000"/>
              </a:spcBef>
            </a:pPr>
            <a:r>
              <a:rPr lang="en-US" sz="1400" dirty="0"/>
              <a:t>.</a:t>
            </a:r>
          </a:p>
        </p:txBody>
      </p:sp>
      <p:sp>
        <p:nvSpPr>
          <p:cNvPr id="4104" name="Rectangle 8"/>
          <p:cNvSpPr>
            <a:spLocks noChangeArrowheads="1"/>
          </p:cNvSpPr>
          <p:nvPr/>
        </p:nvSpPr>
        <p:spPr bwMode="auto">
          <a:xfrm>
            <a:off x="6708775" y="3581400"/>
            <a:ext cx="2509837" cy="1200329"/>
          </a:xfrm>
          <a:prstGeom prst="rect">
            <a:avLst/>
          </a:prstGeom>
          <a:noFill/>
          <a:ln w="9525">
            <a:noFill/>
            <a:miter lim="800000"/>
            <a:headEnd/>
            <a:tailEnd/>
          </a:ln>
        </p:spPr>
        <p:txBody>
          <a:bodyPr lIns="0" tIns="0" rIns="0" bIns="0">
            <a:spAutoFit/>
          </a:bodyPr>
          <a:lstStyle/>
          <a:p>
            <a:pPr algn="r"/>
            <a:endParaRPr lang="en-US" sz="1800" b="1" dirty="0">
              <a:solidFill>
                <a:schemeClr val="bg1"/>
              </a:solidFill>
            </a:endParaRPr>
          </a:p>
          <a:p>
            <a:pPr algn="r"/>
            <a:r>
              <a:rPr lang="en-US" sz="2000" b="1" dirty="0" smtClean="0">
                <a:solidFill>
                  <a:schemeClr val="bg1"/>
                </a:solidFill>
              </a:rPr>
              <a:t>Abel Sussman</a:t>
            </a:r>
          </a:p>
          <a:p>
            <a:pPr algn="r"/>
            <a:endParaRPr lang="en-US" sz="2000" b="1" dirty="0" smtClean="0">
              <a:solidFill>
                <a:schemeClr val="bg1"/>
              </a:solidFill>
            </a:endParaRPr>
          </a:p>
          <a:p>
            <a:pPr algn="r"/>
            <a:r>
              <a:rPr lang="en-US" sz="2000" b="1" smtClean="0">
                <a:solidFill>
                  <a:schemeClr val="bg1"/>
                </a:solidFill>
              </a:rPr>
              <a:t>August 26, </a:t>
            </a:r>
            <a:r>
              <a:rPr lang="en-US" sz="2000" b="1" dirty="0" smtClean="0">
                <a:solidFill>
                  <a:schemeClr val="bg1"/>
                </a:solidFill>
              </a:rPr>
              <a:t>2010</a:t>
            </a:r>
          </a:p>
        </p:txBody>
      </p:sp>
      <p:sp>
        <p:nvSpPr>
          <p:cNvPr id="11" name="Title 10"/>
          <p:cNvSpPr>
            <a:spLocks noGrp="1"/>
          </p:cNvSpPr>
          <p:nvPr>
            <p:ph type="ctrTitle"/>
          </p:nvPr>
        </p:nvSpPr>
        <p:spPr/>
        <p:txBody>
          <a:bodyPr/>
          <a:lstStyle/>
          <a:p>
            <a:r>
              <a:rPr lang="en-US" sz="3200" dirty="0" smtClean="0"/>
              <a:t/>
            </a:r>
            <a:br>
              <a:rPr lang="en-US" sz="3200" dirty="0" smtClean="0"/>
            </a:br>
            <a:r>
              <a:rPr lang="en-US" sz="3200" dirty="0" smtClean="0"/>
              <a:t> </a:t>
            </a:r>
            <a:r>
              <a:rPr lang="en-US" sz="2800" dirty="0" smtClean="0"/>
              <a:t/>
            </a:r>
            <a:br>
              <a:rPr lang="en-US" sz="2800" dirty="0" smtClean="0"/>
            </a:br>
            <a:endParaRPr lang="en-US" dirty="0"/>
          </a:p>
        </p:txBody>
      </p:sp>
      <p:sp>
        <p:nvSpPr>
          <p:cNvPr id="12" name="Subtitle 11"/>
          <p:cNvSpPr>
            <a:spLocks noGrp="1"/>
          </p:cNvSpPr>
          <p:nvPr>
            <p:ph type="subTitle" idx="1"/>
          </p:nvPr>
        </p:nvSpPr>
        <p:spPr>
          <a:xfrm>
            <a:off x="227012" y="1905003"/>
            <a:ext cx="9525000" cy="885825"/>
          </a:xfrm>
        </p:spPr>
        <p:txBody>
          <a:bodyPr/>
          <a:lstStyle/>
          <a:p>
            <a:r>
              <a:rPr lang="en-US" sz="2800" b="1" dirty="0" smtClean="0"/>
              <a:t> Methodology for Evaluating Multi-Biometric Systems</a:t>
            </a:r>
            <a:endParaRPr lang="en-US" sz="2800" dirty="0" smtClean="0"/>
          </a:p>
          <a:p>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Multi-Biometric Characteristic and System Requirements Rubric</a:t>
            </a:r>
            <a:endParaRPr lang="en-US" dirty="0"/>
          </a:p>
        </p:txBody>
      </p:sp>
      <p:sp>
        <p:nvSpPr>
          <p:cNvPr id="3" name="Content Placeholder 2"/>
          <p:cNvSpPr>
            <a:spLocks noGrp="1"/>
          </p:cNvSpPr>
          <p:nvPr>
            <p:ph idx="1"/>
          </p:nvPr>
        </p:nvSpPr>
        <p:spPr>
          <a:xfrm>
            <a:off x="685800" y="1143000"/>
            <a:ext cx="8763000" cy="838200"/>
          </a:xfrm>
        </p:spPr>
        <p:txBody>
          <a:bodyPr/>
          <a:lstStyle/>
          <a:p>
            <a:r>
              <a:rPr lang="en-US" dirty="0" smtClean="0"/>
              <a:t>Rubric is create by plotting system requirements against the multi-biometric characteristics</a:t>
            </a:r>
          </a:p>
          <a:p>
            <a:r>
              <a:rPr lang="en-US" dirty="0" smtClean="0"/>
              <a:t>Requirement types are used to categorize the requirements and multi-biometric characteristic relationship</a:t>
            </a:r>
            <a:endParaRPr lang="en-US" dirty="0"/>
          </a:p>
        </p:txBody>
      </p:sp>
      <p:graphicFrame>
        <p:nvGraphicFramePr>
          <p:cNvPr id="5" name="Table 4"/>
          <p:cNvGraphicFramePr>
            <a:graphicFrameLocks noGrp="1"/>
          </p:cNvGraphicFramePr>
          <p:nvPr/>
        </p:nvGraphicFramePr>
        <p:xfrm>
          <a:off x="227012" y="2133598"/>
          <a:ext cx="9372586" cy="3788762"/>
        </p:xfrm>
        <a:graphic>
          <a:graphicData uri="http://schemas.openxmlformats.org/drawingml/2006/table">
            <a:tbl>
              <a:tblPr/>
              <a:tblGrid>
                <a:gridCol w="456156"/>
                <a:gridCol w="1617934"/>
                <a:gridCol w="456156"/>
                <a:gridCol w="456156"/>
                <a:gridCol w="456156"/>
                <a:gridCol w="456156"/>
                <a:gridCol w="456156"/>
                <a:gridCol w="456156"/>
                <a:gridCol w="456156"/>
                <a:gridCol w="456156"/>
                <a:gridCol w="456156"/>
                <a:gridCol w="456156"/>
                <a:gridCol w="456156"/>
                <a:gridCol w="456156"/>
                <a:gridCol w="456156"/>
                <a:gridCol w="456156"/>
                <a:gridCol w="456156"/>
                <a:gridCol w="456156"/>
              </a:tblGrid>
              <a:tr h="339407">
                <a:tc gridSpan="2">
                  <a:txBody>
                    <a:bodyPr/>
                    <a:lstStyle/>
                    <a:p>
                      <a:pPr algn="ctr" fontAlgn="b"/>
                      <a:r>
                        <a:rPr lang="en-US" sz="1600" b="1" i="0" u="none" strike="noStrike" dirty="0" smtClean="0">
                          <a:solidFill>
                            <a:srgbClr val="000000"/>
                          </a:solidFill>
                          <a:latin typeface="Garamond"/>
                        </a:rPr>
                        <a:t>Requirement</a:t>
                      </a:r>
                      <a:endParaRPr lang="en-US" sz="1600" b="1" i="0" u="none" strike="noStrike" dirty="0">
                        <a:solidFill>
                          <a:srgbClr val="000000"/>
                        </a:solidFill>
                        <a:latin typeface="Garamond"/>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gridSpan="16">
                  <a:txBody>
                    <a:bodyPr/>
                    <a:lstStyle/>
                    <a:p>
                      <a:pPr algn="ctr" fontAlgn="b"/>
                      <a:r>
                        <a:rPr lang="en-US" sz="1600" b="1" i="0" u="none" strike="noStrike" dirty="0" smtClean="0">
                          <a:solidFill>
                            <a:srgbClr val="000000"/>
                          </a:solidFill>
                          <a:latin typeface="Garamond"/>
                        </a:rPr>
                        <a:t>Multi-Biometric </a:t>
                      </a:r>
                      <a:r>
                        <a:rPr lang="en-US" sz="1600" b="1" i="0" u="none" strike="noStrike" dirty="0">
                          <a:solidFill>
                            <a:srgbClr val="000000"/>
                          </a:solidFill>
                          <a:latin typeface="Garamond"/>
                        </a:rPr>
                        <a:t>Characteristic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2913">
                <a:tc>
                  <a:txBody>
                    <a:bodyPr/>
                    <a:lstStyle/>
                    <a:p>
                      <a:pPr algn="l" fontAlgn="b"/>
                      <a:r>
                        <a:rPr lang="en-US" sz="1600" b="1" i="0" u="none" strike="noStrike" dirty="0" smtClean="0">
                          <a:solidFill>
                            <a:srgbClr val="000000"/>
                          </a:solidFill>
                          <a:latin typeface="Garamond"/>
                        </a:rPr>
                        <a:t>No</a:t>
                      </a:r>
                      <a:r>
                        <a:rPr lang="en-US" sz="1600" b="1" i="0" u="none" strike="noStrike" dirty="0">
                          <a:solidFill>
                            <a:srgbClr val="000000"/>
                          </a:solidFill>
                          <a:latin typeface="Garamond"/>
                        </a:rPr>
                        <a:t>.</a:t>
                      </a:r>
                      <a:endParaRPr lang="en-US" sz="1600" b="1" i="0" u="none" strike="noStrike" dirty="0">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1" i="0" u="none" strike="noStrike" dirty="0">
                          <a:solidFill>
                            <a:srgbClr val="000000"/>
                          </a:solidFill>
                          <a:latin typeface="Garamond"/>
                        </a:rPr>
                        <a:t>High Level Requirement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latin typeface="Garamond"/>
                        </a:rPr>
                        <a:t>Acceptability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Accuracy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Availability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Circumvention</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Convenience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Cost</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Efficiency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Interoperability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Legality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Measurability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Mobility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Permanence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Privacy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Scalability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Uniqueness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Garamond"/>
                        </a:rPr>
                        <a:t>Universality</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07">
                <a:tc>
                  <a:txBody>
                    <a:bodyPr/>
                    <a:lstStyle/>
                    <a:p>
                      <a:pPr algn="l" fontAlgn="t"/>
                      <a:r>
                        <a:rPr lang="en-US" sz="1600" b="0" i="0" u="none" strike="noStrike">
                          <a:solidFill>
                            <a:srgbClr val="000000"/>
                          </a:solidFill>
                          <a:latin typeface="Garamond"/>
                        </a:rPr>
                        <a:t>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a:rPr>
                        <a:t>Requirement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39407">
                <a:tc>
                  <a:txBody>
                    <a:bodyPr/>
                    <a:lstStyle/>
                    <a:p>
                      <a:pPr algn="l" fontAlgn="t"/>
                      <a:r>
                        <a:rPr lang="en-US" sz="1600" b="0" i="0" u="none" strike="noStrike">
                          <a:solidFill>
                            <a:srgbClr val="000000"/>
                          </a:solidFill>
                          <a:latin typeface="Garamond"/>
                        </a:rPr>
                        <a:t>R-2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a:rPr>
                        <a:t>Requirement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39407">
                <a:tc>
                  <a:txBody>
                    <a:bodyPr/>
                    <a:lstStyle/>
                    <a:p>
                      <a:pPr algn="l" fontAlgn="t"/>
                      <a:r>
                        <a:rPr lang="en-US" sz="1600" b="0" i="0" u="none" strike="noStrike">
                          <a:solidFill>
                            <a:srgbClr val="000000"/>
                          </a:solidFill>
                          <a:latin typeface="Garamond"/>
                        </a:rPr>
                        <a:t>R-3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a:rPr>
                        <a:t>Requirement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39407">
                <a:tc>
                  <a:txBody>
                    <a:bodyPr/>
                    <a:lstStyle/>
                    <a:p>
                      <a:pPr algn="l" fontAlgn="t"/>
                      <a:r>
                        <a:rPr lang="en-US" sz="1600" b="0" i="0" u="none" strike="noStrike">
                          <a:solidFill>
                            <a:srgbClr val="000000"/>
                          </a:solidFill>
                          <a:latin typeface="Garamond"/>
                        </a:rPr>
                        <a:t>R-4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a:rPr>
                        <a:t>Requirement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a:solidFill>
                            <a:srgbClr val="000000"/>
                          </a:solidFill>
                          <a:latin typeface="Garamond"/>
                        </a:rPr>
                        <a:t>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39407">
                <a:tc>
                  <a:txBody>
                    <a:bodyPr/>
                    <a:lstStyle/>
                    <a:p>
                      <a:pPr algn="l" fontAlgn="t"/>
                      <a:r>
                        <a:rPr lang="en-US" sz="1600" b="0" i="0" u="none" strike="noStrike">
                          <a:solidFill>
                            <a:srgbClr val="000000"/>
                          </a:solidFill>
                          <a:latin typeface="Garamond"/>
                        </a:rPr>
                        <a:t>R-5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a:rPr>
                        <a:t>Requirement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339407">
                <a:tc>
                  <a:txBody>
                    <a:bodyPr/>
                    <a:lstStyle/>
                    <a:p>
                      <a:pPr algn="l" fontAlgn="t"/>
                      <a:r>
                        <a:rPr lang="en-US" sz="1600" b="0" i="0" u="none" strike="noStrike">
                          <a:solidFill>
                            <a:srgbClr val="000000"/>
                          </a:solidFill>
                          <a:latin typeface="Garamond"/>
                        </a:rPr>
                        <a:t>R-6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latin typeface="Garamond"/>
                        </a:rPr>
                        <a:t>Requirement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a:solidFill>
                            <a:srgbClr val="000000"/>
                          </a:solidFill>
                          <a:latin typeface="Garamond"/>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600" b="0" i="0" u="none" strike="noStrike">
                          <a:solidFill>
                            <a:srgbClr val="000000"/>
                          </a:solidFill>
                          <a:latin typeface="Garamond"/>
                        </a:rPr>
                        <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600" b="0" i="0" u="none" strike="noStrike" dirty="0" smtClean="0">
                          <a:solidFill>
                            <a:srgbClr val="000000"/>
                          </a:solidFill>
                          <a:latin typeface="Garamond"/>
                        </a:rPr>
                        <a:t>NA</a:t>
                      </a:r>
                      <a:endParaRPr lang="en-US" sz="1600" b="0" i="0" u="none" strike="noStrike" dirty="0">
                        <a:solidFill>
                          <a:srgbClr val="000000"/>
                        </a:solidFill>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370012" y="2819400"/>
            <a:ext cx="7162800" cy="35052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Distribution between Explicit, Implicit, and Missing</a:t>
            </a:r>
            <a:endParaRPr lang="en-US" dirty="0"/>
          </a:p>
        </p:txBody>
      </p:sp>
      <p:sp>
        <p:nvSpPr>
          <p:cNvPr id="3" name="Content Placeholder 2"/>
          <p:cNvSpPr>
            <a:spLocks noGrp="1"/>
          </p:cNvSpPr>
          <p:nvPr>
            <p:ph idx="1"/>
          </p:nvPr>
        </p:nvSpPr>
        <p:spPr>
          <a:xfrm>
            <a:off x="685800" y="1143000"/>
            <a:ext cx="8532812" cy="4572000"/>
          </a:xfrm>
        </p:spPr>
        <p:txBody>
          <a:bodyPr/>
          <a:lstStyle/>
          <a:p>
            <a:r>
              <a:rPr lang="en-US" dirty="0" smtClean="0"/>
              <a:t>Graph shows how the requirements are allocated between Explicit, Implicit and Missing Requirements. </a:t>
            </a:r>
          </a:p>
          <a:p>
            <a:r>
              <a:rPr lang="en-US" dirty="0" smtClean="0"/>
              <a:t>A high number of implicit requirements means that the program may not be aware of the effects of implementing their requirements </a:t>
            </a:r>
          </a:p>
          <a:p>
            <a:r>
              <a:rPr lang="en-US" dirty="0" smtClean="0"/>
              <a:t>A high number of missing requirements represent an opportunity to further develop the requirements</a:t>
            </a:r>
            <a:endParaRPr lang="en-US" dirty="0"/>
          </a:p>
        </p:txBody>
      </p:sp>
      <p:graphicFrame>
        <p:nvGraphicFramePr>
          <p:cNvPr id="6" name="Chart 5"/>
          <p:cNvGraphicFramePr/>
          <p:nvPr/>
        </p:nvGraphicFramePr>
        <p:xfrm>
          <a:off x="1370012" y="2819400"/>
          <a:ext cx="7144311" cy="34900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Emphasis</a:t>
            </a:r>
            <a:endParaRPr lang="en-US" dirty="0"/>
          </a:p>
        </p:txBody>
      </p:sp>
      <p:sp>
        <p:nvSpPr>
          <p:cNvPr id="3" name="Content Placeholder 2"/>
          <p:cNvSpPr>
            <a:spLocks noGrp="1"/>
          </p:cNvSpPr>
          <p:nvPr>
            <p:ph idx="1"/>
          </p:nvPr>
        </p:nvSpPr>
        <p:spPr>
          <a:xfrm>
            <a:off x="685800" y="1143000"/>
            <a:ext cx="8685212" cy="4572000"/>
          </a:xfrm>
        </p:spPr>
        <p:txBody>
          <a:bodyPr/>
          <a:lstStyle/>
          <a:p>
            <a:r>
              <a:rPr lang="en-US" dirty="0" smtClean="0"/>
              <a:t>If we assume that the characteristics with the most requirements aligned to it are the most important to the programs then this aggregate view provides insight to program priorities</a:t>
            </a:r>
          </a:p>
          <a:p>
            <a:r>
              <a:rPr lang="en-US" dirty="0" smtClean="0"/>
              <a:t>In this example the most important multi-biometric system characteristics are Accuracy and Circumvention, with secondary importance to Acceptability, Availability, Convenience, and Cost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381125" y="2819400"/>
            <a:ext cx="7140575" cy="3505200"/>
          </a:xfrm>
          <a:prstGeom prst="rect">
            <a:avLst/>
          </a:prstGeom>
          <a:noFill/>
          <a:ln w="9525" cmpd="sng">
            <a:solidFill>
              <a:schemeClr val="tx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Plotting Missing and Implicit Requirements</a:t>
            </a:r>
            <a:endParaRPr lang="en-US" dirty="0"/>
          </a:p>
        </p:txBody>
      </p:sp>
      <p:sp>
        <p:nvSpPr>
          <p:cNvPr id="3" name="Content Placeholder 2"/>
          <p:cNvSpPr>
            <a:spLocks noGrp="1"/>
          </p:cNvSpPr>
          <p:nvPr>
            <p:ph idx="1"/>
          </p:nvPr>
        </p:nvSpPr>
        <p:spPr>
          <a:xfrm>
            <a:off x="685800" y="1143000"/>
            <a:ext cx="8763000" cy="1143000"/>
          </a:xfrm>
        </p:spPr>
        <p:txBody>
          <a:bodyPr/>
          <a:lstStyle/>
          <a:p>
            <a:r>
              <a:rPr lang="en-US" dirty="0" smtClean="0"/>
              <a:t>Graphs define areas where requirements can be enhanced</a:t>
            </a:r>
          </a:p>
          <a:p>
            <a:r>
              <a:rPr lang="en-US" dirty="0" smtClean="0"/>
              <a:t>It is acceptable for the program to have multi-biometric characteristics remain implicit however the program should conduct further review to ascertain if the implicit requirement captured should be address as a main requirement</a:t>
            </a:r>
            <a:endParaRPr lang="en-US" dirty="0"/>
          </a:p>
        </p:txBody>
      </p:sp>
      <p:graphicFrame>
        <p:nvGraphicFramePr>
          <p:cNvPr id="4" name="Chart 3"/>
          <p:cNvGraphicFramePr/>
          <p:nvPr/>
        </p:nvGraphicFramePr>
        <p:xfrm>
          <a:off x="303212" y="2590800"/>
          <a:ext cx="4572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951412" y="2590800"/>
          <a:ext cx="4784911"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Content Placeholder 2"/>
          <p:cNvSpPr>
            <a:spLocks noGrp="1"/>
          </p:cNvSpPr>
          <p:nvPr>
            <p:ph idx="1"/>
          </p:nvPr>
        </p:nvSpPr>
        <p:spPr/>
        <p:txBody>
          <a:bodyPr/>
          <a:lstStyle/>
          <a:p>
            <a:r>
              <a:rPr lang="en-US" b="1" dirty="0" smtClean="0">
                <a:solidFill>
                  <a:srgbClr val="133277"/>
                </a:solidFill>
              </a:rPr>
              <a:t>Multi-biometric System Characteristics </a:t>
            </a:r>
            <a:r>
              <a:rPr lang="en-US" dirty="0" smtClean="0"/>
              <a:t>can</a:t>
            </a:r>
            <a:r>
              <a:rPr lang="en-US" b="1" dirty="0" smtClean="0"/>
              <a:t> </a:t>
            </a:r>
            <a:r>
              <a:rPr lang="en-US" dirty="0" smtClean="0"/>
              <a:t>be expanded by correlating a full set of metrics criteria used to judge the operations of the program</a:t>
            </a:r>
          </a:p>
          <a:p>
            <a:pPr lvl="1"/>
            <a:r>
              <a:rPr lang="en-US" dirty="0" smtClean="0"/>
              <a:t>For example, the Accuracy biometric characteristic can be expressed in terms of False Accept Rate and False Reject Rate</a:t>
            </a:r>
          </a:p>
          <a:p>
            <a:pPr lvl="1"/>
            <a:r>
              <a:rPr lang="en-US" dirty="0" smtClean="0"/>
              <a:t>Other areas such as Convenience are more amorphous</a:t>
            </a:r>
          </a:p>
          <a:p>
            <a:pPr lvl="1"/>
            <a:endParaRPr lang="en-US" dirty="0" smtClean="0"/>
          </a:p>
          <a:p>
            <a:r>
              <a:rPr lang="en-US" dirty="0" smtClean="0"/>
              <a:t>A standard set of measurable metrics can be developed to measure all characteristics used in evaluation.  </a:t>
            </a:r>
          </a:p>
          <a:p>
            <a:endParaRPr lang="en-US" dirty="0" smtClean="0"/>
          </a:p>
          <a:p>
            <a:r>
              <a:rPr lang="en-US" dirty="0" smtClean="0"/>
              <a:t>Completion of this set of measurable metrics can then be used to create an objective scorecard that provides a mechanism for </a:t>
            </a:r>
            <a:r>
              <a:rPr lang="en-US" dirty="0" err="1" smtClean="0"/>
              <a:t>baselining</a:t>
            </a:r>
            <a:r>
              <a:rPr lang="en-US" dirty="0" smtClean="0"/>
              <a:t> and continuously improving programs.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 for Multi-Biometric Characteristics</a:t>
            </a:r>
            <a:endParaRPr lang="en-US" dirty="0"/>
          </a:p>
        </p:txBody>
      </p:sp>
      <p:graphicFrame>
        <p:nvGraphicFramePr>
          <p:cNvPr id="4" name="Content Placeholder 3"/>
          <p:cNvGraphicFramePr>
            <a:graphicFrameLocks noGrp="1"/>
          </p:cNvGraphicFramePr>
          <p:nvPr>
            <p:ph idx="1"/>
          </p:nvPr>
        </p:nvGraphicFramePr>
        <p:xfrm>
          <a:off x="150812" y="762000"/>
          <a:ext cx="9525001" cy="5527617"/>
        </p:xfrm>
        <a:graphic>
          <a:graphicData uri="http://schemas.openxmlformats.org/drawingml/2006/table">
            <a:tbl>
              <a:tblPr/>
              <a:tblGrid>
                <a:gridCol w="990600"/>
                <a:gridCol w="5715000"/>
                <a:gridCol w="2819401"/>
              </a:tblGrid>
              <a:tr h="168152">
                <a:tc gridSpan="3">
                  <a:txBody>
                    <a:bodyPr/>
                    <a:lstStyle/>
                    <a:p>
                      <a:pPr marL="0" marR="0" algn="ctr">
                        <a:lnSpc>
                          <a:spcPct val="115000"/>
                        </a:lnSpc>
                        <a:spcBef>
                          <a:spcPts val="0"/>
                        </a:spcBef>
                        <a:spcAft>
                          <a:spcPts val="0"/>
                        </a:spcAft>
                      </a:pPr>
                      <a:r>
                        <a:rPr lang="en-US" sz="1100" b="1" dirty="0" smtClean="0">
                          <a:solidFill>
                            <a:srgbClr val="365F91"/>
                          </a:solidFill>
                        </a:rPr>
                        <a:t>Characteristics for Evaluating a Multi-biometric System</a:t>
                      </a:r>
                      <a:endParaRPr lang="en-US" sz="1100" dirty="0">
                        <a:solidFill>
                          <a:srgbClr val="365F91"/>
                        </a:solidFill>
                        <a:latin typeface="Times New Roman" pitchFamily="18" charset="0"/>
                        <a:ea typeface="Times New Roman"/>
                        <a:cs typeface="Times New Roman" pitchFamily="18" charset="0"/>
                      </a:endParaRPr>
                    </a:p>
                  </a:txBody>
                  <a:tcPr marL="37214" marR="37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solidFill>
                          <a:srgbClr val="365F91"/>
                        </a:solidFill>
                        <a:latin typeface="Times New Roman" pitchFamily="18" charset="0"/>
                        <a:ea typeface="Times New Roman"/>
                        <a:cs typeface="Times New Roman" pitchFamily="18" charset="0"/>
                      </a:endParaRPr>
                    </a:p>
                  </a:txBody>
                  <a:tcPr marL="37214" marR="37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latin typeface="Times New Roman" pitchFamily="18" charset="0"/>
                        <a:ea typeface="Times New Roman"/>
                        <a:cs typeface="Times New Roman" pitchFamily="18" charset="0"/>
                      </a:endParaRPr>
                    </a:p>
                  </a:txBody>
                  <a:tcPr marL="37214" marR="37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52">
                <a:tc>
                  <a:txBody>
                    <a:bodyPr/>
                    <a:lstStyle/>
                    <a:p>
                      <a:pPr marL="0" marR="0">
                        <a:lnSpc>
                          <a:spcPct val="115000"/>
                        </a:lnSpc>
                        <a:spcBef>
                          <a:spcPts val="0"/>
                        </a:spcBef>
                        <a:spcAft>
                          <a:spcPts val="0"/>
                        </a:spcAft>
                      </a:pPr>
                      <a:r>
                        <a:rPr lang="en-US" sz="1100" b="1" dirty="0">
                          <a:solidFill>
                            <a:srgbClr val="365F92"/>
                          </a:solidFill>
                          <a:latin typeface="Times New Roman" pitchFamily="18" charset="0"/>
                          <a:ea typeface="Times New Roman"/>
                          <a:cs typeface="Times New Roman" pitchFamily="18" charset="0"/>
                        </a:rPr>
                        <a:t>Characteristic </a:t>
                      </a:r>
                      <a:endParaRPr lang="en-US" sz="1100" dirty="0">
                        <a:latin typeface="Times New Roman" pitchFamily="18" charset="0"/>
                        <a:ea typeface="Times New Roman"/>
                        <a:cs typeface="Times New Roman" pitchFamily="18" charset="0"/>
                      </a:endParaRPr>
                    </a:p>
                  </a:txBody>
                  <a:tcPr marL="37214" marR="37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365F91"/>
                          </a:solidFill>
                          <a:latin typeface="Times New Roman" pitchFamily="18" charset="0"/>
                          <a:ea typeface="Times New Roman"/>
                          <a:cs typeface="Times New Roman" pitchFamily="18" charset="0"/>
                        </a:rPr>
                        <a:t>Description</a:t>
                      </a:r>
                      <a:endParaRPr lang="en-US" sz="1100" dirty="0">
                        <a:latin typeface="Times New Roman" pitchFamily="18" charset="0"/>
                        <a:ea typeface="Times New Roman"/>
                        <a:cs typeface="Times New Roman" pitchFamily="18" charset="0"/>
                      </a:endParaRPr>
                    </a:p>
                  </a:txBody>
                  <a:tcPr marL="37214" marR="37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365F91"/>
                          </a:solidFill>
                          <a:latin typeface="Times New Roman" pitchFamily="18" charset="0"/>
                          <a:ea typeface="Times New Roman"/>
                          <a:cs typeface="Times New Roman" pitchFamily="18" charset="0"/>
                        </a:rPr>
                        <a:t>Possible Metrics</a:t>
                      </a:r>
                      <a:endParaRPr lang="en-US" sz="1100" dirty="0">
                        <a:latin typeface="Times New Roman" pitchFamily="18" charset="0"/>
                        <a:ea typeface="Times New Roman"/>
                        <a:cs typeface="Times New Roman" pitchFamily="18" charset="0"/>
                      </a:endParaRPr>
                    </a:p>
                  </a:txBody>
                  <a:tcPr marL="37214" marR="37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34">
                <a:tc>
                  <a:txBody>
                    <a:bodyPr/>
                    <a:lstStyle/>
                    <a:p>
                      <a:pPr marL="0" marR="0">
                        <a:lnSpc>
                          <a:spcPct val="115000"/>
                        </a:lnSpc>
                        <a:spcBef>
                          <a:spcPts val="0"/>
                        </a:spcBef>
                        <a:spcAft>
                          <a:spcPts val="0"/>
                        </a:spcAft>
                      </a:pPr>
                      <a:r>
                        <a:rPr lang="en-US" sz="1100" dirty="0" smtClean="0">
                          <a:solidFill>
                            <a:srgbClr val="365F92"/>
                          </a:solidFill>
                          <a:latin typeface="Times New Roman" pitchFamily="18" charset="0"/>
                          <a:ea typeface="Times New Roman"/>
                          <a:cs typeface="Times New Roman" pitchFamily="18" charset="0"/>
                        </a:rPr>
                        <a:t>Acceptability</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The degree in which the subject population in question agrees to use the biometric </a:t>
                      </a:r>
                      <a:r>
                        <a:rPr lang="en-US" sz="1100" dirty="0" smtClean="0">
                          <a:solidFill>
                            <a:srgbClr val="365F91"/>
                          </a:solidFill>
                          <a:latin typeface="Times New Roman" pitchFamily="18" charset="0"/>
                          <a:ea typeface="Times New Roman"/>
                          <a:cs typeface="Times New Roman" pitchFamily="18" charset="0"/>
                        </a:rPr>
                        <a:t>technology</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TBD</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0934">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Accuracy</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accuracy of the multi-biometric system as measured by FAR, FRR, FNMR, FMR, etc.</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FAR, FRR, GAR, FNMR, FMR, FNIR, FPIR, EER,  etc.</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Availability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availability of the multi-biometric information in the intended operational environment</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Up-time, MTBF, MTTF, etc.</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09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Circumvention</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ease in which an individual can spoof, masquerade, or mask identity causing incorrect identity </a:t>
                      </a:r>
                      <a:r>
                        <a:rPr lang="en-US" sz="1100" dirty="0" smtClean="0">
                          <a:solidFill>
                            <a:srgbClr val="365F92"/>
                          </a:solidFill>
                          <a:latin typeface="Times New Roman" pitchFamily="18" charset="0"/>
                          <a:ea typeface="Times New Roman"/>
                          <a:cs typeface="Times New Roman" pitchFamily="18" charset="0"/>
                        </a:rPr>
                        <a:t>decisions</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Zero / non-zero effort error rates</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68">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Convenience</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ease of use or user friendliness of the multi-biometric </a:t>
                      </a:r>
                      <a:r>
                        <a:rPr lang="en-US" sz="1100" dirty="0" smtClean="0">
                          <a:solidFill>
                            <a:srgbClr val="365F92"/>
                          </a:solidFill>
                          <a:latin typeface="Times New Roman" pitchFamily="18" charset="0"/>
                          <a:ea typeface="Times New Roman"/>
                          <a:cs typeface="Times New Roman" pitchFamily="18" charset="0"/>
                        </a:rPr>
                        <a:t>system</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TBD</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68152">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Cost</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financial cost of the multi-biometric system.</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Cost per match, Cost per credential</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Efficiency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speed of any or all blocks of the multi-biometric system (acquisition, feature extraction, matching, searching, end-to-end processing)</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Computational Complexity, Measured Speed (ms, s, m), Throughput, Turnaround time, etc.</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09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Interoperability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degree in which multi-biometric data conforms to standards and can be utilized by other </a:t>
                      </a:r>
                      <a:r>
                        <a:rPr lang="en-US" sz="1100" dirty="0" smtClean="0">
                          <a:solidFill>
                            <a:srgbClr val="365F92"/>
                          </a:solidFill>
                          <a:latin typeface="Times New Roman" pitchFamily="18" charset="0"/>
                          <a:ea typeface="Times New Roman"/>
                          <a:cs typeface="Times New Roman" pitchFamily="18" charset="0"/>
                        </a:rPr>
                        <a:t>systems</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Conformance with known standards, percent of functionality which can be shared across systems</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Legality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degree in which the multi-biometric system sets or abides by legal </a:t>
                      </a:r>
                      <a:r>
                        <a:rPr lang="en-US" sz="1100" dirty="0" smtClean="0">
                          <a:solidFill>
                            <a:srgbClr val="365F92"/>
                          </a:solidFill>
                          <a:latin typeface="Times New Roman" pitchFamily="18" charset="0"/>
                          <a:ea typeface="Times New Roman"/>
                          <a:cs typeface="Times New Roman" pitchFamily="18" charset="0"/>
                        </a:rPr>
                        <a:t>precedence</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TBD</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2837">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Measurability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solidFill>
                            <a:srgbClr val="365F92"/>
                          </a:solidFill>
                          <a:latin typeface="Times New Roman" pitchFamily="18" charset="0"/>
                          <a:ea typeface="Times New Roman"/>
                          <a:cs typeface="Times New Roman" pitchFamily="18" charset="0"/>
                        </a:rPr>
                        <a:t>The ability to acquire and digitize the multi-biometric</a:t>
                      </a:r>
                      <a:r>
                        <a:rPr lang="en-US" sz="1100" baseline="0" dirty="0" smtClean="0">
                          <a:solidFill>
                            <a:srgbClr val="365F92"/>
                          </a:solidFill>
                          <a:latin typeface="Times New Roman" pitchFamily="18" charset="0"/>
                          <a:ea typeface="Times New Roman"/>
                          <a:cs typeface="Times New Roman" pitchFamily="18" charset="0"/>
                        </a:rPr>
                        <a:t> traits (assuming mobility)</a:t>
                      </a: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FTC, FTA, FTE, FTD, Capture Volume</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35">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Mobility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degree in which the multi-biometric system (particularly acquisition, transmission, and matching) can be transported, moved, stored, etc.</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TBD</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76768">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Permanence</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invariance over time of the collective multi-biometric traits in </a:t>
                      </a:r>
                      <a:r>
                        <a:rPr lang="en-US" sz="1100" dirty="0" smtClean="0">
                          <a:solidFill>
                            <a:srgbClr val="365F92"/>
                          </a:solidFill>
                          <a:latin typeface="Times New Roman" pitchFamily="18" charset="0"/>
                          <a:ea typeface="Times New Roman"/>
                          <a:cs typeface="Times New Roman" pitchFamily="18" charset="0"/>
                        </a:rPr>
                        <a:t>question</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365F91"/>
                          </a:solidFill>
                          <a:latin typeface="Times New Roman" pitchFamily="18" charset="0"/>
                          <a:ea typeface="Times New Roman"/>
                          <a:cs typeface="Times New Roman" pitchFamily="18" charset="0"/>
                        </a:rPr>
                        <a:t>Years before biometric changes</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68">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Privacy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degree in which the biometric system lawfully infringes on personal </a:t>
                      </a:r>
                      <a:r>
                        <a:rPr lang="en-US" sz="1100" dirty="0" smtClean="0">
                          <a:solidFill>
                            <a:srgbClr val="365F92"/>
                          </a:solidFill>
                          <a:latin typeface="Times New Roman" pitchFamily="18" charset="0"/>
                          <a:ea typeface="Times New Roman"/>
                          <a:cs typeface="Times New Roman" pitchFamily="18" charset="0"/>
                        </a:rPr>
                        <a:t>privacy</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TBD</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09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Scalability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ease in which the system can handle and or adapt to growing work volume (i.e. subject population, matching throughput, etc.)</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Subjects, matches per unit time, turnaround time, etc.</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15">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Uniqueness</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difference of the collective multi-biometric features across individuals of the population in </a:t>
                      </a:r>
                      <a:r>
                        <a:rPr lang="en-US" sz="1100" dirty="0" smtClean="0">
                          <a:solidFill>
                            <a:srgbClr val="365F92"/>
                          </a:solidFill>
                          <a:latin typeface="Times New Roman" pitchFamily="18" charset="0"/>
                          <a:ea typeface="Times New Roman"/>
                          <a:cs typeface="Times New Roman" pitchFamily="18" charset="0"/>
                        </a:rPr>
                        <a:t>question</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Maximum sustainable population in which no two subjects have “matching” biometric data.  (theoretical / practical)</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0934">
                <a:tc>
                  <a:txBody>
                    <a:bodyPr/>
                    <a:lstStyle/>
                    <a:p>
                      <a:pPr marL="0" marR="0">
                        <a:lnSpc>
                          <a:spcPct val="115000"/>
                        </a:lnSpc>
                        <a:spcBef>
                          <a:spcPts val="0"/>
                        </a:spcBef>
                        <a:spcAft>
                          <a:spcPts val="0"/>
                        </a:spcAft>
                      </a:pPr>
                      <a:r>
                        <a:rPr lang="en-US" sz="1100">
                          <a:solidFill>
                            <a:srgbClr val="365F92"/>
                          </a:solidFill>
                          <a:latin typeface="Times New Roman" pitchFamily="18" charset="0"/>
                          <a:ea typeface="Times New Roman"/>
                          <a:cs typeface="Times New Roman" pitchFamily="18" charset="0"/>
                        </a:rPr>
                        <a:t>Universality</a:t>
                      </a:r>
                      <a:endParaRPr lang="en-US" sz="110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2"/>
                          </a:solidFill>
                          <a:latin typeface="Times New Roman" pitchFamily="18" charset="0"/>
                          <a:ea typeface="Times New Roman"/>
                          <a:cs typeface="Times New Roman" pitchFamily="18" charset="0"/>
                        </a:rPr>
                        <a:t>The possession of suitable samples of the collective multi-biometric trait across the population in </a:t>
                      </a:r>
                      <a:r>
                        <a:rPr lang="en-US" sz="1100" dirty="0" smtClean="0">
                          <a:solidFill>
                            <a:srgbClr val="365F92"/>
                          </a:solidFill>
                          <a:latin typeface="Times New Roman" pitchFamily="18" charset="0"/>
                          <a:ea typeface="Times New Roman"/>
                          <a:cs typeface="Times New Roman" pitchFamily="18" charset="0"/>
                        </a:rPr>
                        <a:t>question</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365F91"/>
                          </a:solidFill>
                          <a:latin typeface="Times New Roman" pitchFamily="18" charset="0"/>
                          <a:ea typeface="Times New Roman"/>
                          <a:cs typeface="Times New Roman" pitchFamily="18" charset="0"/>
                        </a:rPr>
                        <a:t>% of population with biometric</a:t>
                      </a:r>
                      <a:endParaRPr lang="en-US" sz="1100" dirty="0">
                        <a:latin typeface="Times New Roman" pitchFamily="18" charset="0"/>
                        <a:ea typeface="Times New Roman"/>
                        <a:cs typeface="Times New Roman" pitchFamily="18" charset="0"/>
                      </a:endParaRPr>
                    </a:p>
                  </a:txBody>
                  <a:tcPr marL="37214" marR="37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lgn="ctr">
              <a:buNone/>
            </a:pPr>
            <a:r>
              <a:rPr lang="en-US" sz="28700" dirty="0" smtClean="0">
                <a:solidFill>
                  <a:srgbClr val="365F91"/>
                </a:solidFill>
              </a:rPr>
              <a:t>?</a:t>
            </a:r>
            <a:endParaRPr lang="en-US" sz="28700" dirty="0">
              <a:solidFill>
                <a:srgbClr val="365F9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455612" y="1066800"/>
            <a:ext cx="3508969" cy="1905000"/>
            <a:chOff x="3072" y="960"/>
            <a:chExt cx="2210" cy="1200"/>
          </a:xfrm>
        </p:grpSpPr>
        <p:sp>
          <p:nvSpPr>
            <p:cNvPr id="601121" name="Rectangle 33"/>
            <p:cNvSpPr>
              <a:spLocks noChangeArrowheads="1"/>
            </p:cNvSpPr>
            <p:nvPr/>
          </p:nvSpPr>
          <p:spPr bwMode="auto">
            <a:xfrm>
              <a:off x="3072" y="960"/>
              <a:ext cx="2210" cy="1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5720" rIns="45720" anchor="ctr"/>
            <a:lstStyle/>
            <a:p>
              <a:pPr algn="ctr" eaLnBrk="0" fontAlgn="auto" hangingPunct="0">
                <a:spcBef>
                  <a:spcPts val="0"/>
                </a:spcBef>
                <a:spcAft>
                  <a:spcPts val="0"/>
                </a:spcAft>
                <a:defRPr/>
              </a:pPr>
              <a:endParaRPr lang="en-US">
                <a:latin typeface="+mn-lt"/>
                <a:ea typeface="ＭＳ Ｐゴシック" pitchFamily="80" charset="-128"/>
                <a:cs typeface="+mn-cs"/>
              </a:endParaRPr>
            </a:p>
          </p:txBody>
        </p:sp>
        <p:pic>
          <p:nvPicPr>
            <p:cNvPr id="2055" name="Picture 34" descr="BAHLogoB"/>
            <p:cNvPicPr>
              <a:picLocks noChangeAspect="1" noChangeArrowheads="1"/>
            </p:cNvPicPr>
            <p:nvPr/>
          </p:nvPicPr>
          <p:blipFill>
            <a:blip r:embed="rId2" cstate="print"/>
            <a:srcRect/>
            <a:stretch>
              <a:fillRect/>
            </a:stretch>
          </p:blipFill>
          <p:spPr bwMode="auto">
            <a:xfrm>
              <a:off x="4193" y="1335"/>
              <a:ext cx="1029" cy="110"/>
            </a:xfrm>
            <a:prstGeom prst="rect">
              <a:avLst/>
            </a:prstGeom>
            <a:noFill/>
            <a:ln w="9525">
              <a:noFill/>
              <a:miter lim="800000"/>
              <a:headEnd/>
              <a:tailEnd/>
            </a:ln>
          </p:spPr>
        </p:pic>
        <p:sp>
          <p:nvSpPr>
            <p:cNvPr id="2056" name="Line 35"/>
            <p:cNvSpPr>
              <a:spLocks noChangeShapeType="1"/>
            </p:cNvSpPr>
            <p:nvPr/>
          </p:nvSpPr>
          <p:spPr bwMode="auto">
            <a:xfrm>
              <a:off x="4276" y="1476"/>
              <a:ext cx="873" cy="1"/>
            </a:xfrm>
            <a:prstGeom prst="line">
              <a:avLst/>
            </a:prstGeom>
            <a:noFill/>
            <a:ln w="19050">
              <a:solidFill>
                <a:srgbClr val="FF0000"/>
              </a:solidFill>
              <a:round/>
              <a:headEnd/>
              <a:tailEnd/>
            </a:ln>
          </p:spPr>
          <p:txBody>
            <a:bodyPr wrap="none" lIns="45720" rIns="45720" anchor="ctr"/>
            <a:lstStyle/>
            <a:p>
              <a:endParaRPr lang="en-US"/>
            </a:p>
          </p:txBody>
        </p:sp>
        <p:sp>
          <p:nvSpPr>
            <p:cNvPr id="2057" name="Text Box 36"/>
            <p:cNvSpPr txBox="1">
              <a:spLocks noChangeArrowheads="1"/>
            </p:cNvSpPr>
            <p:nvPr/>
          </p:nvSpPr>
          <p:spPr bwMode="auto">
            <a:xfrm>
              <a:off x="3154" y="1771"/>
              <a:ext cx="973" cy="362"/>
            </a:xfrm>
            <a:prstGeom prst="rect">
              <a:avLst/>
            </a:prstGeom>
            <a:noFill/>
            <a:ln w="9525">
              <a:noFill/>
              <a:miter lim="800000"/>
              <a:headEnd/>
              <a:tailEnd/>
            </a:ln>
          </p:spPr>
          <p:txBody>
            <a:bodyPr lIns="45720" rIns="45720">
              <a:spAutoFit/>
            </a:bodyPr>
            <a:lstStyle/>
            <a:p>
              <a:pPr algn="r" eaLnBrk="0" hangingPunct="0">
                <a:lnSpc>
                  <a:spcPts val="400"/>
                </a:lnSpc>
                <a:spcBef>
                  <a:spcPct val="50000"/>
                </a:spcBef>
              </a:pPr>
              <a:r>
                <a:rPr lang="en-US" sz="700" dirty="0">
                  <a:solidFill>
                    <a:srgbClr val="777777"/>
                  </a:solidFill>
                  <a:latin typeface="Calibri" pitchFamily="34" charset="0"/>
                </a:rPr>
                <a:t>Booz Allen Hamilton Inc.</a:t>
              </a:r>
            </a:p>
            <a:p>
              <a:pPr algn="r" eaLnBrk="0" hangingPunct="0"/>
              <a:r>
                <a:rPr lang="en-US" sz="700" dirty="0">
                  <a:solidFill>
                    <a:srgbClr val="777777"/>
                  </a:solidFill>
                  <a:latin typeface="Calibri" pitchFamily="34" charset="0"/>
                </a:rPr>
                <a:t>13200 Woodland Park Rd.</a:t>
              </a:r>
            </a:p>
            <a:p>
              <a:pPr algn="r" eaLnBrk="0" hangingPunct="0"/>
              <a:r>
                <a:rPr lang="en-US" sz="700" dirty="0">
                  <a:solidFill>
                    <a:srgbClr val="777777"/>
                  </a:solidFill>
                  <a:latin typeface="Calibri" pitchFamily="34" charset="0"/>
                </a:rPr>
                <a:t>Herndon, VA 20171</a:t>
              </a:r>
            </a:p>
            <a:p>
              <a:pPr algn="r" eaLnBrk="0" hangingPunct="0"/>
              <a:r>
                <a:rPr lang="en-US" sz="700" dirty="0">
                  <a:solidFill>
                    <a:srgbClr val="777777"/>
                  </a:solidFill>
                  <a:latin typeface="Calibri" pitchFamily="34" charset="0"/>
                </a:rPr>
                <a:t>(703) </a:t>
              </a:r>
              <a:r>
                <a:rPr lang="en-US" sz="700" dirty="0" smtClean="0">
                  <a:solidFill>
                    <a:srgbClr val="777777"/>
                  </a:solidFill>
                  <a:latin typeface="Calibri" pitchFamily="34" charset="0"/>
                </a:rPr>
                <a:t>984-7663</a:t>
              </a:r>
              <a:endParaRPr lang="en-US" sz="700" dirty="0">
                <a:solidFill>
                  <a:srgbClr val="777777"/>
                </a:solidFill>
                <a:latin typeface="Calibri" pitchFamily="34" charset="0"/>
              </a:endParaRPr>
            </a:p>
            <a:p>
              <a:pPr algn="r" eaLnBrk="0" hangingPunct="0"/>
              <a:r>
                <a:rPr lang="en-US" sz="700" dirty="0" smtClean="0">
                  <a:solidFill>
                    <a:srgbClr val="777777"/>
                  </a:solidFill>
                  <a:latin typeface="Calibri" pitchFamily="34" charset="0"/>
                </a:rPr>
                <a:t>sussman_abel@bah.com</a:t>
              </a:r>
              <a:endParaRPr lang="en-US" sz="700" dirty="0">
                <a:solidFill>
                  <a:srgbClr val="777777"/>
                </a:solidFill>
                <a:latin typeface="Calibri" pitchFamily="34" charset="0"/>
              </a:endParaRPr>
            </a:p>
          </p:txBody>
        </p:sp>
        <p:sp>
          <p:nvSpPr>
            <p:cNvPr id="2058" name="Text Box 37"/>
            <p:cNvSpPr txBox="1">
              <a:spLocks noChangeArrowheads="1"/>
            </p:cNvSpPr>
            <p:nvPr/>
          </p:nvSpPr>
          <p:spPr bwMode="auto">
            <a:xfrm>
              <a:off x="3148" y="1084"/>
              <a:ext cx="973" cy="162"/>
            </a:xfrm>
            <a:prstGeom prst="rect">
              <a:avLst/>
            </a:prstGeom>
            <a:noFill/>
            <a:ln w="9525">
              <a:noFill/>
              <a:miter lim="800000"/>
              <a:headEnd/>
              <a:tailEnd/>
            </a:ln>
          </p:spPr>
          <p:txBody>
            <a:bodyPr lIns="45720" rIns="45720">
              <a:spAutoFit/>
            </a:bodyPr>
            <a:lstStyle/>
            <a:p>
              <a:pPr algn="r" eaLnBrk="0" hangingPunct="0">
                <a:lnSpc>
                  <a:spcPts val="400"/>
                </a:lnSpc>
                <a:spcBef>
                  <a:spcPct val="50000"/>
                </a:spcBef>
              </a:pPr>
              <a:r>
                <a:rPr lang="en-US" sz="1400" dirty="0" smtClean="0">
                  <a:latin typeface="Calibri" pitchFamily="34" charset="0"/>
                </a:rPr>
                <a:t>Abel Sussman</a:t>
              </a:r>
              <a:endParaRPr lang="en-US" sz="1400" dirty="0">
                <a:latin typeface="Calibri" pitchFamily="34" charset="0"/>
              </a:endParaRPr>
            </a:p>
            <a:p>
              <a:pPr algn="r" eaLnBrk="0" hangingPunct="0">
                <a:lnSpc>
                  <a:spcPts val="400"/>
                </a:lnSpc>
                <a:spcBef>
                  <a:spcPct val="50000"/>
                </a:spcBef>
              </a:pPr>
              <a:r>
                <a:rPr lang="en-US" sz="700" dirty="0" smtClean="0">
                  <a:solidFill>
                    <a:srgbClr val="777777"/>
                  </a:solidFill>
                  <a:latin typeface="Calibri" pitchFamily="34" charset="0"/>
                </a:rPr>
                <a:t>Associate</a:t>
              </a:r>
              <a:endParaRPr lang="en-US" sz="700" dirty="0">
                <a:solidFill>
                  <a:srgbClr val="777777"/>
                </a:solidFill>
                <a:latin typeface="Calibri" pitchFamily="34" charset="0"/>
              </a:endParaRPr>
            </a:p>
          </p:txBody>
        </p:sp>
      </p:grpSp>
      <p:sp>
        <p:nvSpPr>
          <p:cNvPr id="22" name="Rectangle 6"/>
          <p:cNvSpPr>
            <a:spLocks noGrp="1" noChangeArrowheads="1"/>
          </p:cNvSpPr>
          <p:nvPr>
            <p:ph type="title"/>
          </p:nvPr>
        </p:nvSpPr>
        <p:spPr>
          <a:xfrm>
            <a:off x="457200" y="381000"/>
            <a:ext cx="8985250" cy="457200"/>
          </a:xfrm>
        </p:spPr>
        <p:txBody>
          <a:bodyPr/>
          <a:lstStyle/>
          <a:p>
            <a:r>
              <a:rPr lang="en-US" dirty="0" smtClean="0"/>
              <a:t>Contact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dirty="0" smtClean="0"/>
              <a:t>Need for increased level of granularity for multi-biometric systems</a:t>
            </a:r>
          </a:p>
          <a:p>
            <a:endParaRPr lang="en-US" dirty="0" smtClean="0"/>
          </a:p>
          <a:p>
            <a:r>
              <a:rPr lang="en-US" dirty="0" smtClean="0"/>
              <a:t>Additional characteristics can be used to evaluate multi-biometric systems</a:t>
            </a:r>
          </a:p>
          <a:p>
            <a:endParaRPr lang="en-US" dirty="0" smtClean="0"/>
          </a:p>
          <a:p>
            <a:r>
              <a:rPr lang="en-US" dirty="0" smtClean="0"/>
              <a:t>Evaluation methodology for reviewing requirements against multi-biometric characteristics</a:t>
            </a:r>
          </a:p>
          <a:p>
            <a:endParaRPr lang="en-US" dirty="0" smtClean="0"/>
          </a:p>
          <a:p>
            <a:r>
              <a:rPr lang="en-US" dirty="0" smtClean="0"/>
              <a:t>Various types of data can be extracted from using methodology</a:t>
            </a:r>
          </a:p>
          <a:p>
            <a:endParaRPr lang="en-US"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Multi-Biometric Systems</a:t>
            </a:r>
            <a:endParaRPr lang="en-US" dirty="0"/>
          </a:p>
        </p:txBody>
      </p:sp>
      <p:sp>
        <p:nvSpPr>
          <p:cNvPr id="3" name="Content Placeholder 2"/>
          <p:cNvSpPr>
            <a:spLocks noGrp="1"/>
          </p:cNvSpPr>
          <p:nvPr>
            <p:ph idx="1"/>
          </p:nvPr>
        </p:nvSpPr>
        <p:spPr>
          <a:xfrm>
            <a:off x="464195" y="1143000"/>
            <a:ext cx="4411017" cy="4924425"/>
          </a:xfrm>
        </p:spPr>
        <p:txBody>
          <a:bodyPr/>
          <a:lstStyle/>
          <a:p>
            <a:r>
              <a:rPr lang="en-US" dirty="0" smtClean="0"/>
              <a:t>Multi-biometric systems can incorporate information from multiple modalities, instances, sensors, samples, or any combination of the five</a:t>
            </a:r>
          </a:p>
          <a:p>
            <a:endParaRPr lang="en-US" dirty="0" smtClean="0"/>
          </a:p>
          <a:p>
            <a:r>
              <a:rPr lang="en-US" dirty="0" smtClean="0"/>
              <a:t>Systems may also include other sources of information including biographic, travel document-based, etc.</a:t>
            </a:r>
          </a:p>
          <a:p>
            <a:endParaRPr lang="en-US" dirty="0" smtClean="0"/>
          </a:p>
          <a:p>
            <a:r>
              <a:rPr lang="en-US" dirty="0" smtClean="0"/>
              <a:t>The trend toward multi-biometric systems has been particularly prevalent in large-scale U.S. government systems.  DoD ABIS, DHS IDENT, and FBI Next Generation IAFIS are all examples of systems which are currently multi-biometric in nature</a:t>
            </a:r>
          </a:p>
          <a:p>
            <a:endParaRPr lang="en-US" dirty="0"/>
          </a:p>
        </p:txBody>
      </p:sp>
      <p:pic>
        <p:nvPicPr>
          <p:cNvPr id="4" name="Picture 3"/>
          <p:cNvPicPr/>
          <p:nvPr/>
        </p:nvPicPr>
        <p:blipFill>
          <a:blip r:embed="rId2" cstate="print"/>
          <a:srcRect/>
          <a:stretch>
            <a:fillRect/>
          </a:stretch>
        </p:blipFill>
        <p:spPr bwMode="auto">
          <a:xfrm>
            <a:off x="5027612" y="1295400"/>
            <a:ext cx="4187190" cy="4038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Biometric Characteristics</a:t>
            </a:r>
            <a:endParaRPr lang="en-US" dirty="0"/>
          </a:p>
        </p:txBody>
      </p:sp>
      <p:sp>
        <p:nvSpPr>
          <p:cNvPr id="3" name="Content Placeholder 2"/>
          <p:cNvSpPr>
            <a:spLocks noGrp="1"/>
          </p:cNvSpPr>
          <p:nvPr>
            <p:ph idx="1"/>
          </p:nvPr>
        </p:nvSpPr>
        <p:spPr>
          <a:xfrm>
            <a:off x="464195" y="1143000"/>
            <a:ext cx="4411017" cy="4495800"/>
          </a:xfrm>
        </p:spPr>
        <p:txBody>
          <a:bodyPr/>
          <a:lstStyle/>
          <a:p>
            <a:pPr marL="234950" lvl="0" indent="-234950">
              <a:spcBef>
                <a:spcPct val="100000"/>
              </a:spcBef>
              <a:buClr>
                <a:srgbClr val="0B1F65"/>
              </a:buClr>
            </a:pPr>
            <a:r>
              <a:rPr lang="en-US" dirty="0" smtClean="0"/>
              <a:t>It is possible to understand if a human characteristic can be used for biometrics in terms of the following parameters*</a:t>
            </a:r>
          </a:p>
          <a:p>
            <a:endParaRPr lang="en-US" dirty="0"/>
          </a:p>
        </p:txBody>
      </p:sp>
      <p:graphicFrame>
        <p:nvGraphicFramePr>
          <p:cNvPr id="4" name="Content Placeholder 3"/>
          <p:cNvGraphicFramePr>
            <a:graphicFrameLocks/>
          </p:cNvGraphicFramePr>
          <p:nvPr/>
        </p:nvGraphicFramePr>
        <p:xfrm>
          <a:off x="5027612" y="685800"/>
          <a:ext cx="4321379" cy="5334000"/>
        </p:xfrm>
        <a:graphic>
          <a:graphicData uri="http://schemas.openxmlformats.org/drawingml/2006/table">
            <a:tbl>
              <a:tblPr/>
              <a:tblGrid>
                <a:gridCol w="1611215"/>
                <a:gridCol w="2710164"/>
              </a:tblGrid>
              <a:tr h="147484">
                <a:tc>
                  <a:txBody>
                    <a:bodyPr/>
                    <a:lstStyle/>
                    <a:p>
                      <a:pPr marL="0" marR="0" algn="ctr">
                        <a:spcBef>
                          <a:spcPts val="0"/>
                        </a:spcBef>
                        <a:spcAft>
                          <a:spcPts val="600"/>
                        </a:spcAft>
                      </a:pPr>
                      <a:r>
                        <a:rPr lang="en-US" sz="1400" b="1" dirty="0">
                          <a:solidFill>
                            <a:srgbClr val="365F91"/>
                          </a:solidFill>
                          <a:latin typeface="Garamond"/>
                          <a:ea typeface="Times New Roman"/>
                        </a:rPr>
                        <a:t>Characteristic</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365F91"/>
                          </a:solidFill>
                          <a:latin typeface="Garamond"/>
                          <a:ea typeface="Times New Roman"/>
                        </a:rPr>
                        <a:t>Description</a:t>
                      </a:r>
                      <a:endParaRPr lang="en-US" sz="1800">
                        <a:solidFill>
                          <a:srgbClr val="365F91"/>
                        </a:solidFill>
                        <a:latin typeface="Times New Roman"/>
                        <a:ea typeface="Times New Roman"/>
                      </a:endParaRPr>
                    </a:p>
                  </a:txBody>
                  <a:tcPr marL="60334" marR="60334" marT="0" marB="0" anchor="ctr">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8152">
                <a:tc>
                  <a:txBody>
                    <a:bodyPr/>
                    <a:lstStyle/>
                    <a:p>
                      <a:pPr marL="0" marR="0">
                        <a:spcBef>
                          <a:spcPts val="0"/>
                        </a:spcBef>
                        <a:spcAft>
                          <a:spcPts val="600"/>
                        </a:spcAft>
                      </a:pPr>
                      <a:r>
                        <a:rPr lang="en-US" sz="1400" b="1" dirty="0" smtClean="0">
                          <a:solidFill>
                            <a:srgbClr val="365F91"/>
                          </a:solidFill>
                          <a:latin typeface="Garamond"/>
                          <a:ea typeface="Times New Roman"/>
                        </a:rPr>
                        <a:t>Universality</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spcBef>
                          <a:spcPts val="0"/>
                        </a:spcBef>
                        <a:spcAft>
                          <a:spcPts val="600"/>
                        </a:spcAft>
                      </a:pPr>
                      <a:r>
                        <a:rPr lang="en-US" sz="1200">
                          <a:solidFill>
                            <a:srgbClr val="365F91"/>
                          </a:solidFill>
                          <a:latin typeface="Garamond"/>
                          <a:ea typeface="Times New Roman"/>
                        </a:rPr>
                        <a:t>Every individual accessing the application should possess the trait.</a:t>
                      </a:r>
                      <a:endParaRPr lang="en-US" sz="180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r>
              <a:tr h="402229">
                <a:tc>
                  <a:txBody>
                    <a:bodyPr/>
                    <a:lstStyle/>
                    <a:p>
                      <a:pPr marL="0" marR="0">
                        <a:spcBef>
                          <a:spcPts val="0"/>
                        </a:spcBef>
                        <a:spcAft>
                          <a:spcPts val="600"/>
                        </a:spcAft>
                      </a:pPr>
                      <a:r>
                        <a:rPr lang="en-US" sz="1400" b="1" dirty="0" smtClean="0">
                          <a:solidFill>
                            <a:srgbClr val="365F91"/>
                          </a:solidFill>
                          <a:latin typeface="Garamond"/>
                          <a:ea typeface="Times New Roman"/>
                        </a:rPr>
                        <a:t>Uniqueness</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marL="0" marR="0">
                        <a:spcBef>
                          <a:spcPts val="0"/>
                        </a:spcBef>
                        <a:spcAft>
                          <a:spcPts val="600"/>
                        </a:spcAft>
                      </a:pPr>
                      <a:r>
                        <a:rPr lang="en-US" sz="1200">
                          <a:solidFill>
                            <a:srgbClr val="365F91"/>
                          </a:solidFill>
                          <a:latin typeface="Garamond"/>
                          <a:ea typeface="Times New Roman"/>
                        </a:rPr>
                        <a:t>The given trait should be sufficiently different across individuals comprising the population.</a:t>
                      </a:r>
                      <a:endParaRPr lang="en-US" sz="180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804457">
                <a:tc>
                  <a:txBody>
                    <a:bodyPr/>
                    <a:lstStyle/>
                    <a:p>
                      <a:pPr marL="0" marR="0">
                        <a:spcBef>
                          <a:spcPts val="0"/>
                        </a:spcBef>
                        <a:spcAft>
                          <a:spcPts val="600"/>
                        </a:spcAft>
                      </a:pPr>
                      <a:r>
                        <a:rPr lang="en-US" sz="1400" b="1" dirty="0" smtClean="0">
                          <a:solidFill>
                            <a:srgbClr val="365F91"/>
                          </a:solidFill>
                          <a:latin typeface="Garamond"/>
                          <a:ea typeface="Times New Roman"/>
                        </a:rPr>
                        <a:t>Permanence</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D3DFEE"/>
                    </a:solidFill>
                  </a:tcPr>
                </a:tc>
                <a:tc>
                  <a:txBody>
                    <a:bodyPr/>
                    <a:lstStyle/>
                    <a:p>
                      <a:pPr marL="0" marR="0">
                        <a:spcBef>
                          <a:spcPts val="0"/>
                        </a:spcBef>
                        <a:spcAft>
                          <a:spcPts val="600"/>
                        </a:spcAft>
                      </a:pPr>
                      <a:r>
                        <a:rPr lang="en-US" sz="1200">
                          <a:solidFill>
                            <a:srgbClr val="365F91"/>
                          </a:solidFill>
                          <a:latin typeface="Garamond"/>
                          <a:ea typeface="Times New Roman"/>
                        </a:rPr>
                        <a:t>The biometric trait of an individual should be sufficiently invariant over a period of time with respect to the matching algorithm.  A trait that changes significantly over time is not a useful biometric.</a:t>
                      </a:r>
                      <a:endParaRPr lang="en-US" sz="180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D3DFEE"/>
                    </a:solidFill>
                  </a:tcPr>
                </a:tc>
              </a:tr>
              <a:tr h="1072610">
                <a:tc>
                  <a:txBody>
                    <a:bodyPr/>
                    <a:lstStyle/>
                    <a:p>
                      <a:pPr marL="0" marR="0">
                        <a:spcBef>
                          <a:spcPts val="0"/>
                        </a:spcBef>
                        <a:spcAft>
                          <a:spcPts val="600"/>
                        </a:spcAft>
                      </a:pPr>
                      <a:r>
                        <a:rPr lang="en-US" sz="1400" b="1" dirty="0" smtClean="0">
                          <a:solidFill>
                            <a:srgbClr val="365F91"/>
                          </a:solidFill>
                          <a:latin typeface="Garamond"/>
                          <a:ea typeface="Times New Roman"/>
                        </a:rPr>
                        <a:t>Measurability</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marL="0" marR="0">
                        <a:spcBef>
                          <a:spcPts val="0"/>
                        </a:spcBef>
                        <a:spcAft>
                          <a:spcPts val="600"/>
                        </a:spcAft>
                      </a:pPr>
                      <a:r>
                        <a:rPr lang="en-US" sz="1200">
                          <a:solidFill>
                            <a:srgbClr val="365F91"/>
                          </a:solidFill>
                          <a:latin typeface="Garamond"/>
                          <a:ea typeface="Times New Roman"/>
                        </a:rPr>
                        <a:t>It should be possible to acquire and digitize the biometric trait using suitable devices that do not cause undue inconvenience to the individual.  Furthermore, the acquired data should be amenable to processing in order to extract representative feature sets.</a:t>
                      </a:r>
                      <a:endParaRPr lang="en-US" sz="180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536305">
                <a:tc>
                  <a:txBody>
                    <a:bodyPr/>
                    <a:lstStyle/>
                    <a:p>
                      <a:pPr marL="0" marR="0">
                        <a:spcBef>
                          <a:spcPts val="0"/>
                        </a:spcBef>
                        <a:spcAft>
                          <a:spcPts val="600"/>
                        </a:spcAft>
                      </a:pPr>
                      <a:r>
                        <a:rPr lang="en-US" sz="1400" b="1" dirty="0" smtClean="0">
                          <a:solidFill>
                            <a:srgbClr val="365F91"/>
                          </a:solidFill>
                          <a:latin typeface="Garamond"/>
                          <a:ea typeface="Times New Roman"/>
                        </a:rPr>
                        <a:t>Performance</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D3DFEE"/>
                    </a:solidFill>
                  </a:tcPr>
                </a:tc>
                <a:tc>
                  <a:txBody>
                    <a:bodyPr/>
                    <a:lstStyle/>
                    <a:p>
                      <a:pPr marL="0" marR="0">
                        <a:spcBef>
                          <a:spcPts val="0"/>
                        </a:spcBef>
                        <a:spcAft>
                          <a:spcPts val="600"/>
                        </a:spcAft>
                      </a:pPr>
                      <a:r>
                        <a:rPr lang="en-US" sz="1200">
                          <a:solidFill>
                            <a:srgbClr val="365F91"/>
                          </a:solidFill>
                          <a:latin typeface="Garamond"/>
                          <a:ea typeface="Times New Roman"/>
                        </a:rPr>
                        <a:t>The recognition accuracy and the resources required to achieve that accuracy should meet the constraints imposed by the application.</a:t>
                      </a:r>
                      <a:endParaRPr lang="en-US" sz="180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D3DFEE"/>
                    </a:solidFill>
                  </a:tcPr>
                </a:tc>
              </a:tr>
              <a:tr h="536305">
                <a:tc>
                  <a:txBody>
                    <a:bodyPr/>
                    <a:lstStyle/>
                    <a:p>
                      <a:pPr marL="0" marR="0">
                        <a:spcBef>
                          <a:spcPts val="0"/>
                        </a:spcBef>
                        <a:spcAft>
                          <a:spcPts val="600"/>
                        </a:spcAft>
                      </a:pPr>
                      <a:r>
                        <a:rPr lang="en-US" sz="1400" b="1" dirty="0" smtClean="0">
                          <a:solidFill>
                            <a:srgbClr val="365F91"/>
                          </a:solidFill>
                          <a:latin typeface="Garamond"/>
                          <a:ea typeface="Times New Roman"/>
                        </a:rPr>
                        <a:t>Acceptability</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marL="0" marR="0">
                        <a:spcBef>
                          <a:spcPts val="0"/>
                        </a:spcBef>
                        <a:spcAft>
                          <a:spcPts val="600"/>
                        </a:spcAft>
                      </a:pPr>
                      <a:r>
                        <a:rPr lang="en-US" sz="1200">
                          <a:solidFill>
                            <a:srgbClr val="365F91"/>
                          </a:solidFill>
                          <a:latin typeface="Garamond"/>
                          <a:ea typeface="Times New Roman"/>
                        </a:rPr>
                        <a:t>Individuals in the target population that will use the application should be willing to present their biometric trait to the system.</a:t>
                      </a:r>
                      <a:endParaRPr lang="en-US" sz="180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804457">
                <a:tc>
                  <a:txBody>
                    <a:bodyPr/>
                    <a:lstStyle/>
                    <a:p>
                      <a:pPr marL="0" marR="0">
                        <a:spcBef>
                          <a:spcPts val="0"/>
                        </a:spcBef>
                        <a:spcAft>
                          <a:spcPts val="600"/>
                        </a:spcAft>
                      </a:pPr>
                      <a:r>
                        <a:rPr lang="en-US" sz="1400" b="1" dirty="0" smtClean="0">
                          <a:solidFill>
                            <a:srgbClr val="365F91"/>
                          </a:solidFill>
                          <a:latin typeface="Garamond"/>
                          <a:ea typeface="Times New Roman"/>
                        </a:rPr>
                        <a:t>Circumvention</a:t>
                      </a:r>
                      <a:endParaRPr lang="en-US" sz="1800" dirty="0">
                        <a:solidFill>
                          <a:srgbClr val="365F91"/>
                        </a:solidFill>
                        <a:latin typeface="Times New Roman"/>
                        <a:ea typeface="Times New Roman"/>
                      </a:endParaRPr>
                    </a:p>
                  </a:txBody>
                  <a:tcPr marL="60334" marR="60334" marT="0" marB="0" anchor="ctr">
                    <a:lnL w="12700" cap="flat" cmpd="sng" algn="ctr">
                      <a:solidFill>
                        <a:srgbClr val="4F81BD"/>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spcBef>
                          <a:spcPts val="0"/>
                        </a:spcBef>
                        <a:spcAft>
                          <a:spcPts val="600"/>
                        </a:spcAft>
                      </a:pPr>
                      <a:r>
                        <a:rPr lang="en-US" sz="1200" dirty="0">
                          <a:solidFill>
                            <a:srgbClr val="365F91"/>
                          </a:solidFill>
                          <a:latin typeface="Garamond"/>
                          <a:ea typeface="Times New Roman"/>
                        </a:rPr>
                        <a:t>This refers to the ease with which the trait of an individual can be imitated using artifacts (e.g. fake fingers), in the case of physical traits, and mimicry, in the case of behavioral traits.</a:t>
                      </a:r>
                      <a:endParaRPr lang="en-US" sz="1800" dirty="0">
                        <a:solidFill>
                          <a:srgbClr val="365F91"/>
                        </a:solidFill>
                        <a:latin typeface="Times New Roman"/>
                        <a:ea typeface="Times New Roman"/>
                      </a:endParaRPr>
                    </a:p>
                  </a:txBody>
                  <a:tcPr marL="60334" marR="60334" marT="0" marB="0">
                    <a:lnL w="12700" cap="flat" cmpd="sng" algn="ctr">
                      <a:solidFill>
                        <a:srgbClr val="A6A6A6"/>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Rectangle 4"/>
          <p:cNvSpPr/>
          <p:nvPr/>
        </p:nvSpPr>
        <p:spPr>
          <a:xfrm>
            <a:off x="76200" y="6366302"/>
            <a:ext cx="7008812" cy="415498"/>
          </a:xfrm>
          <a:prstGeom prst="rect">
            <a:avLst/>
          </a:prstGeom>
        </p:spPr>
        <p:txBody>
          <a:bodyPr wrap="square">
            <a:spAutoFit/>
          </a:bodyPr>
          <a:lstStyle/>
          <a:p>
            <a:pPr marL="234950" lvl="0" indent="-234950">
              <a:spcBef>
                <a:spcPct val="100000"/>
              </a:spcBef>
              <a:buClr>
                <a:srgbClr val="0B1F65"/>
              </a:buClr>
              <a:buNone/>
            </a:pPr>
            <a:r>
              <a:rPr lang="en-US" sz="1050" dirty="0" smtClean="0"/>
              <a:t>* Jain, A. K.; Ross, Arun; </a:t>
            </a:r>
            <a:r>
              <a:rPr lang="en-US" sz="1050" dirty="0" err="1" smtClean="0"/>
              <a:t>Prabhakar</a:t>
            </a:r>
            <a:r>
              <a:rPr lang="en-US" sz="1050" dirty="0" smtClean="0"/>
              <a:t>, </a:t>
            </a:r>
            <a:r>
              <a:rPr lang="en-US" sz="1050" dirty="0" err="1" smtClean="0"/>
              <a:t>Salil</a:t>
            </a:r>
            <a:r>
              <a:rPr lang="en-US" sz="1050" dirty="0" smtClean="0"/>
              <a:t> (January 2004). "An introduction to biometric recognition". </a:t>
            </a:r>
            <a:r>
              <a:rPr lang="en-US" sz="1050" i="1" dirty="0" smtClean="0"/>
              <a:t>IEEE Transactions on Circuits and Systems for Video Technology</a:t>
            </a:r>
            <a:r>
              <a:rPr lang="en-US" sz="1050"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Additional Criteria</a:t>
            </a:r>
            <a:endParaRPr lang="en-US" dirty="0"/>
          </a:p>
        </p:txBody>
      </p:sp>
      <p:sp>
        <p:nvSpPr>
          <p:cNvPr id="3" name="Content Placeholder 2"/>
          <p:cNvSpPr>
            <a:spLocks noGrp="1"/>
          </p:cNvSpPr>
          <p:nvPr>
            <p:ph idx="1"/>
          </p:nvPr>
        </p:nvSpPr>
        <p:spPr/>
        <p:txBody>
          <a:bodyPr/>
          <a:lstStyle/>
          <a:p>
            <a:r>
              <a:rPr lang="en-US" dirty="0" smtClean="0"/>
              <a:t>Evaluating the requirements of large scale federal multi-biometric systems necessitate an increased level of granularity beyond the traditional seven characteristics</a:t>
            </a:r>
          </a:p>
          <a:p>
            <a:endParaRPr lang="en-US" dirty="0" smtClean="0"/>
          </a:p>
          <a:p>
            <a:r>
              <a:rPr lang="en-US" dirty="0" smtClean="0"/>
              <a:t>Several program growth and maturity factors have necessitated the use of additional criteria such as:</a:t>
            </a:r>
          </a:p>
          <a:p>
            <a:pPr lvl="1"/>
            <a:r>
              <a:rPr lang="en-US" dirty="0" smtClean="0"/>
              <a:t>the evolution from single to multiple modalities</a:t>
            </a:r>
          </a:p>
          <a:p>
            <a:pPr lvl="1"/>
            <a:r>
              <a:rPr lang="en-US" dirty="0" smtClean="0"/>
              <a:t>increasing population and access scale</a:t>
            </a:r>
          </a:p>
          <a:p>
            <a:pPr lvl="1"/>
            <a:r>
              <a:rPr lang="en-US" dirty="0" smtClean="0"/>
              <a:t>interaction and information sharing among agencies</a:t>
            </a:r>
          </a:p>
          <a:p>
            <a:pPr lvl="1"/>
            <a:r>
              <a:rPr lang="en-US" dirty="0" smtClean="0"/>
              <a:t>driving towards increased accuracy and performance speed</a:t>
            </a:r>
          </a:p>
          <a:p>
            <a:pPr lvl="1"/>
            <a:r>
              <a:rPr lang="en-US" dirty="0" smtClean="0"/>
              <a:t>the intention to reduce cost per match</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Method to Evaluate Multi-Biometric Systems</a:t>
            </a:r>
            <a:endParaRPr lang="en-US" dirty="0"/>
          </a:p>
        </p:txBody>
      </p:sp>
      <p:sp>
        <p:nvSpPr>
          <p:cNvPr id="3" name="Content Placeholder 2"/>
          <p:cNvSpPr>
            <a:spLocks noGrp="1"/>
          </p:cNvSpPr>
          <p:nvPr>
            <p:ph idx="1"/>
          </p:nvPr>
        </p:nvSpPr>
        <p:spPr/>
        <p:txBody>
          <a:bodyPr/>
          <a:lstStyle/>
          <a:p>
            <a:r>
              <a:rPr lang="en-US" b="1" dirty="0" smtClean="0">
                <a:solidFill>
                  <a:srgbClr val="133277"/>
                </a:solidFill>
              </a:rPr>
              <a:t>Multi-biometric System Characteristics </a:t>
            </a:r>
            <a:r>
              <a:rPr lang="en-US" dirty="0" smtClean="0">
                <a:solidFill>
                  <a:srgbClr val="161616"/>
                </a:solidFill>
              </a:rPr>
              <a:t>documents several elements</a:t>
            </a:r>
            <a:r>
              <a:rPr lang="en-US" b="1" dirty="0" smtClean="0">
                <a:solidFill>
                  <a:srgbClr val="161616"/>
                </a:solidFill>
              </a:rPr>
              <a:t> </a:t>
            </a:r>
            <a:r>
              <a:rPr lang="en-US" dirty="0" smtClean="0">
                <a:solidFill>
                  <a:srgbClr val="161616"/>
                </a:solidFill>
              </a:rPr>
              <a:t>central to the success of a multi-biometric system are not effectively accessed by traditional rubrics</a:t>
            </a:r>
          </a:p>
          <a:p>
            <a:endParaRPr lang="en-US" dirty="0" smtClean="0">
              <a:solidFill>
                <a:srgbClr val="161616"/>
              </a:solidFill>
            </a:endParaRPr>
          </a:p>
          <a:p>
            <a:r>
              <a:rPr lang="en-US" dirty="0" smtClean="0"/>
              <a:t>Aspects of multi-biometric must be broken out as a part of a holistic evaluation of a multi-biometric system</a:t>
            </a:r>
          </a:p>
          <a:p>
            <a:endParaRPr lang="en-US" dirty="0" smtClean="0"/>
          </a:p>
          <a:p>
            <a:r>
              <a:rPr lang="en-US" dirty="0" smtClean="0">
                <a:solidFill>
                  <a:srgbClr val="161616"/>
                </a:solidFill>
              </a:rPr>
              <a:t>Displays characteristics which are tailored to the evaluation of a multi-biometric system as opposed to traditional software systems</a:t>
            </a:r>
          </a:p>
          <a:p>
            <a:endParaRPr lang="en-US" dirty="0" smtClean="0">
              <a:solidFill>
                <a:srgbClr val="161616"/>
              </a:solidFill>
            </a:endParaRPr>
          </a:p>
          <a:p>
            <a:r>
              <a:rPr lang="en-US" dirty="0" smtClean="0"/>
              <a:t>Provides insight into distinct aspects which are measured in different ways  </a:t>
            </a:r>
          </a:p>
          <a:p>
            <a:pPr lvl="1"/>
            <a:r>
              <a:rPr lang="en-US" dirty="0" smtClean="0"/>
              <a:t>For instance, considering the characteristic of performance, the definition calls out the difference between “accuracy” and “resource constraints.”  While accuracy can easily be measured through rates such as FAR, FRR, FNMR, FMR, etc., these rates do not account for processing time, or financial costs of supporting hardware / software</a:t>
            </a:r>
          </a:p>
          <a:p>
            <a:pPr lvl="1"/>
            <a:endParaRPr lang="en-US" dirty="0" smtClean="0"/>
          </a:p>
          <a:p>
            <a:r>
              <a:rPr lang="en-US" dirty="0" smtClean="0"/>
              <a:t>Some of the new characteristics overlap with the traditional model</a:t>
            </a:r>
            <a:endParaRPr lang="en-US" dirty="0" smtClean="0">
              <a:solidFill>
                <a:srgbClr val="161616"/>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Multi-Biometric System Characteristics</a:t>
            </a:r>
            <a:endParaRPr lang="en-US" dirty="0"/>
          </a:p>
        </p:txBody>
      </p:sp>
      <p:graphicFrame>
        <p:nvGraphicFramePr>
          <p:cNvPr id="4" name="Content Placeholder 6"/>
          <p:cNvGraphicFramePr>
            <a:graphicFrameLocks/>
          </p:cNvGraphicFramePr>
          <p:nvPr/>
        </p:nvGraphicFramePr>
        <p:xfrm>
          <a:off x="379412" y="1017896"/>
          <a:ext cx="9336089" cy="5130958"/>
        </p:xfrm>
        <a:graphic>
          <a:graphicData uri="http://schemas.openxmlformats.org/drawingml/2006/table">
            <a:tbl>
              <a:tblPr/>
              <a:tblGrid>
                <a:gridCol w="1143000"/>
                <a:gridCol w="8193089"/>
              </a:tblGrid>
              <a:tr h="125358">
                <a:tc>
                  <a:txBody>
                    <a:bodyPr/>
                    <a:lstStyle/>
                    <a:p>
                      <a:pPr marL="0" marR="0">
                        <a:spcBef>
                          <a:spcPts val="0"/>
                        </a:spcBef>
                        <a:spcAft>
                          <a:spcPts val="0"/>
                        </a:spcAft>
                      </a:pPr>
                      <a:r>
                        <a:rPr lang="en-US" sz="1200" b="1" dirty="0">
                          <a:solidFill>
                            <a:srgbClr val="365F92"/>
                          </a:solidFill>
                          <a:latin typeface="Times New Roman"/>
                          <a:ea typeface="Times New Roman"/>
                        </a:rPr>
                        <a:t>Characteristic </a:t>
                      </a:r>
                      <a:endParaRPr lang="en-US" sz="1200" b="1"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365F92"/>
                          </a:solidFill>
                          <a:latin typeface="Times New Roman"/>
                          <a:ea typeface="Times New Roman"/>
                        </a:rPr>
                        <a:t>Description</a:t>
                      </a:r>
                      <a:endParaRPr lang="en-US" sz="1200" b="1"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25">
                <a:tc>
                  <a:txBody>
                    <a:bodyPr/>
                    <a:lstStyle/>
                    <a:p>
                      <a:pPr marL="0" marR="0">
                        <a:spcBef>
                          <a:spcPts val="0"/>
                        </a:spcBef>
                        <a:spcAft>
                          <a:spcPts val="0"/>
                        </a:spcAft>
                      </a:pPr>
                      <a:r>
                        <a:rPr lang="en-US" sz="1200" dirty="0">
                          <a:solidFill>
                            <a:srgbClr val="365F92"/>
                          </a:solidFill>
                          <a:latin typeface="Times New Roman"/>
                          <a:ea typeface="Times New Roman"/>
                        </a:rPr>
                        <a:t>Acceptability</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degree in which the subject population in question agrees to use the biometric </a:t>
                      </a:r>
                      <a:r>
                        <a:rPr lang="en-US" sz="1200" dirty="0" smtClean="0">
                          <a:solidFill>
                            <a:srgbClr val="365F92"/>
                          </a:solidFill>
                          <a:latin typeface="Times New Roman"/>
                          <a:ea typeface="Times New Roman"/>
                        </a:rPr>
                        <a:t>technology</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30485">
                <a:tc>
                  <a:txBody>
                    <a:bodyPr/>
                    <a:lstStyle/>
                    <a:p>
                      <a:pPr marL="0" marR="0">
                        <a:spcBef>
                          <a:spcPts val="0"/>
                        </a:spcBef>
                        <a:spcAft>
                          <a:spcPts val="0"/>
                        </a:spcAft>
                      </a:pPr>
                      <a:r>
                        <a:rPr lang="en-US" sz="1200" dirty="0">
                          <a:solidFill>
                            <a:srgbClr val="365F92"/>
                          </a:solidFill>
                          <a:latin typeface="Times New Roman"/>
                          <a:ea typeface="Times New Roman"/>
                        </a:rPr>
                        <a:t>Accuracy</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accuracy of the multi-biometric system as measured by FAR, FRR, FNMR, FMR, </a:t>
                      </a:r>
                      <a:r>
                        <a:rPr lang="en-US" sz="1200" dirty="0" smtClean="0">
                          <a:solidFill>
                            <a:srgbClr val="365F92"/>
                          </a:solidFill>
                          <a:latin typeface="Times New Roman"/>
                          <a:ea typeface="Times New Roman"/>
                        </a:rPr>
                        <a:t>etc.</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65">
                <a:tc>
                  <a:txBody>
                    <a:bodyPr/>
                    <a:lstStyle/>
                    <a:p>
                      <a:pPr marL="0" marR="0">
                        <a:spcBef>
                          <a:spcPts val="0"/>
                        </a:spcBef>
                        <a:spcAft>
                          <a:spcPts val="0"/>
                        </a:spcAft>
                      </a:pPr>
                      <a:r>
                        <a:rPr lang="en-US" sz="1200" dirty="0">
                          <a:solidFill>
                            <a:srgbClr val="365F92"/>
                          </a:solidFill>
                          <a:latin typeface="Times New Roman"/>
                          <a:ea typeface="Times New Roman"/>
                        </a:rPr>
                        <a:t>Availability</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availability of the multi-biometric information in the intended operational environment</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30485">
                <a:tc>
                  <a:txBody>
                    <a:bodyPr/>
                    <a:lstStyle/>
                    <a:p>
                      <a:pPr marL="0" marR="0">
                        <a:spcBef>
                          <a:spcPts val="0"/>
                        </a:spcBef>
                        <a:spcAft>
                          <a:spcPts val="0"/>
                        </a:spcAft>
                      </a:pPr>
                      <a:r>
                        <a:rPr lang="en-US" sz="1200">
                          <a:solidFill>
                            <a:srgbClr val="365F92"/>
                          </a:solidFill>
                          <a:latin typeface="Times New Roman"/>
                          <a:ea typeface="Times New Roman"/>
                        </a:rPr>
                        <a:t>Circumvention</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ease in which an individual can spoof, masquerade, or mask identity causing incorrect identity </a:t>
                      </a:r>
                      <a:r>
                        <a:rPr lang="en-US" sz="1200" dirty="0" smtClean="0">
                          <a:solidFill>
                            <a:srgbClr val="365F92"/>
                          </a:solidFill>
                          <a:latin typeface="Times New Roman"/>
                          <a:ea typeface="Times New Roman"/>
                        </a:rPr>
                        <a:t>decisions</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a:solidFill>
                            <a:srgbClr val="365F92"/>
                          </a:solidFill>
                          <a:latin typeface="Times New Roman"/>
                          <a:ea typeface="Times New Roman"/>
                        </a:rPr>
                        <a:t>Convenience</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ease of use or user friendliness of the multi-biometric </a:t>
                      </a:r>
                      <a:r>
                        <a:rPr lang="en-US" sz="1200" dirty="0" smtClean="0">
                          <a:solidFill>
                            <a:srgbClr val="365F92"/>
                          </a:solidFill>
                          <a:latin typeface="Times New Roman"/>
                          <a:ea typeface="Times New Roman"/>
                        </a:rPr>
                        <a:t>system</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marL="0" marR="0">
                        <a:spcBef>
                          <a:spcPts val="0"/>
                        </a:spcBef>
                        <a:spcAft>
                          <a:spcPts val="0"/>
                        </a:spcAft>
                      </a:pPr>
                      <a:r>
                        <a:rPr lang="en-US" sz="1200" dirty="0">
                          <a:solidFill>
                            <a:srgbClr val="365F92"/>
                          </a:solidFill>
                          <a:latin typeface="Times New Roman"/>
                          <a:ea typeface="Times New Roman"/>
                        </a:rPr>
                        <a:t>Cost</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financial cost of the multi-biometric </a:t>
                      </a:r>
                      <a:r>
                        <a:rPr lang="en-US" sz="1200" dirty="0" smtClean="0">
                          <a:solidFill>
                            <a:srgbClr val="365F92"/>
                          </a:solidFill>
                          <a:latin typeface="Times New Roman"/>
                          <a:ea typeface="Times New Roman"/>
                        </a:rPr>
                        <a:t>system</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5">
                <a:tc>
                  <a:txBody>
                    <a:bodyPr/>
                    <a:lstStyle/>
                    <a:p>
                      <a:pPr marL="0" marR="0">
                        <a:spcBef>
                          <a:spcPts val="0"/>
                        </a:spcBef>
                        <a:spcAft>
                          <a:spcPts val="0"/>
                        </a:spcAft>
                      </a:pPr>
                      <a:r>
                        <a:rPr lang="en-US" sz="1200">
                          <a:solidFill>
                            <a:srgbClr val="365F92"/>
                          </a:solidFill>
                          <a:latin typeface="Times New Roman"/>
                          <a:ea typeface="Times New Roman"/>
                        </a:rPr>
                        <a:t>Efficiency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speed of any or all blocks of the multi-biometric system (acquisition, feature extraction, matching, searching, end-to-end processing)</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marL="0" marR="0">
                        <a:spcBef>
                          <a:spcPts val="0"/>
                        </a:spcBef>
                        <a:spcAft>
                          <a:spcPts val="0"/>
                        </a:spcAft>
                      </a:pPr>
                      <a:r>
                        <a:rPr lang="en-US" sz="1200">
                          <a:solidFill>
                            <a:srgbClr val="365F92"/>
                          </a:solidFill>
                          <a:latin typeface="Times New Roman"/>
                          <a:ea typeface="Times New Roman"/>
                        </a:rPr>
                        <a:t>Interoperability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degree in which multi-biometric data conforms to standards and can be utilized by other </a:t>
                      </a:r>
                      <a:r>
                        <a:rPr lang="en-US" sz="1200" dirty="0" smtClean="0">
                          <a:solidFill>
                            <a:srgbClr val="365F92"/>
                          </a:solidFill>
                          <a:latin typeface="Times New Roman"/>
                          <a:ea typeface="Times New Roman"/>
                        </a:rPr>
                        <a:t>systems</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19">
                <a:tc>
                  <a:txBody>
                    <a:bodyPr/>
                    <a:lstStyle/>
                    <a:p>
                      <a:pPr marL="0" marR="0">
                        <a:spcBef>
                          <a:spcPts val="0"/>
                        </a:spcBef>
                        <a:spcAft>
                          <a:spcPts val="0"/>
                        </a:spcAft>
                      </a:pPr>
                      <a:r>
                        <a:rPr lang="en-US" sz="1200" dirty="0">
                          <a:solidFill>
                            <a:srgbClr val="365F92"/>
                          </a:solidFill>
                          <a:latin typeface="Times New Roman"/>
                          <a:ea typeface="Times New Roman"/>
                        </a:rPr>
                        <a:t>Legality</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degree in which the multi-biometric system sets or abides by legal </a:t>
                      </a:r>
                      <a:r>
                        <a:rPr lang="en-US" sz="1200" dirty="0" smtClean="0">
                          <a:solidFill>
                            <a:srgbClr val="365F92"/>
                          </a:solidFill>
                          <a:latin typeface="Times New Roman"/>
                          <a:ea typeface="Times New Roman"/>
                        </a:rPr>
                        <a:t>precedence</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0719">
                <a:tc>
                  <a:txBody>
                    <a:bodyPr/>
                    <a:lstStyle/>
                    <a:p>
                      <a:pPr marL="0" marR="0">
                        <a:spcBef>
                          <a:spcPts val="0"/>
                        </a:spcBef>
                        <a:spcAft>
                          <a:spcPts val="0"/>
                        </a:spcAft>
                      </a:pPr>
                      <a:r>
                        <a:rPr lang="en-US" sz="1200">
                          <a:solidFill>
                            <a:srgbClr val="365F92"/>
                          </a:solidFill>
                          <a:latin typeface="Times New Roman"/>
                          <a:ea typeface="Times New Roman"/>
                        </a:rPr>
                        <a:t>Measurability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rgbClr val="365F92"/>
                          </a:solidFill>
                          <a:latin typeface="Times New Roman"/>
                          <a:ea typeface="Times New Roman"/>
                        </a:rPr>
                        <a:t>The ability to acquire and digitize the multi-biometric</a:t>
                      </a:r>
                      <a:r>
                        <a:rPr lang="en-US" sz="1200" baseline="0" dirty="0" smtClean="0">
                          <a:solidFill>
                            <a:srgbClr val="365F92"/>
                          </a:solidFill>
                          <a:latin typeface="Times New Roman"/>
                          <a:ea typeface="Times New Roman"/>
                        </a:rPr>
                        <a:t> traits (assuming mobility)</a:t>
                      </a: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205">
                <a:tc>
                  <a:txBody>
                    <a:bodyPr/>
                    <a:lstStyle/>
                    <a:p>
                      <a:pPr marL="0" marR="0">
                        <a:spcBef>
                          <a:spcPts val="0"/>
                        </a:spcBef>
                        <a:spcAft>
                          <a:spcPts val="0"/>
                        </a:spcAft>
                      </a:pPr>
                      <a:r>
                        <a:rPr lang="en-US" sz="1200">
                          <a:solidFill>
                            <a:srgbClr val="365F92"/>
                          </a:solidFill>
                          <a:latin typeface="Times New Roman"/>
                          <a:ea typeface="Times New Roman"/>
                        </a:rPr>
                        <a:t>Mobility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degree in which the multi-biometric system (particularly acquisition, transmission, and matching) can be transported, moved, stored, </a:t>
                      </a:r>
                      <a:r>
                        <a:rPr lang="en-US" sz="1200" dirty="0" smtClean="0">
                          <a:solidFill>
                            <a:srgbClr val="365F92"/>
                          </a:solidFill>
                          <a:latin typeface="Times New Roman"/>
                          <a:ea typeface="Times New Roman"/>
                        </a:rPr>
                        <a:t>etc.</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0719">
                <a:tc>
                  <a:txBody>
                    <a:bodyPr/>
                    <a:lstStyle/>
                    <a:p>
                      <a:pPr marL="0" marR="0">
                        <a:spcBef>
                          <a:spcPts val="0"/>
                        </a:spcBef>
                        <a:spcAft>
                          <a:spcPts val="0"/>
                        </a:spcAft>
                      </a:pPr>
                      <a:r>
                        <a:rPr lang="en-US" sz="1200">
                          <a:solidFill>
                            <a:srgbClr val="365F92"/>
                          </a:solidFill>
                          <a:latin typeface="Times New Roman"/>
                          <a:ea typeface="Times New Roman"/>
                        </a:rPr>
                        <a:t>Permanence</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invariance over time of the collective multi-biometric traits in </a:t>
                      </a:r>
                      <a:r>
                        <a:rPr lang="en-US" sz="1200" dirty="0" smtClean="0">
                          <a:solidFill>
                            <a:srgbClr val="365F92"/>
                          </a:solidFill>
                          <a:latin typeface="Times New Roman"/>
                          <a:ea typeface="Times New Roman"/>
                        </a:rPr>
                        <a:t>question</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19">
                <a:tc>
                  <a:txBody>
                    <a:bodyPr/>
                    <a:lstStyle/>
                    <a:p>
                      <a:pPr marL="0" marR="0">
                        <a:spcBef>
                          <a:spcPts val="0"/>
                        </a:spcBef>
                        <a:spcAft>
                          <a:spcPts val="0"/>
                        </a:spcAft>
                      </a:pPr>
                      <a:r>
                        <a:rPr lang="en-US" sz="1200">
                          <a:solidFill>
                            <a:srgbClr val="365F92"/>
                          </a:solidFill>
                          <a:latin typeface="Times New Roman"/>
                          <a:ea typeface="Times New Roman"/>
                        </a:rPr>
                        <a:t>Privacy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degree in which the biometric system lawfully infringes on personal </a:t>
                      </a:r>
                      <a:r>
                        <a:rPr lang="en-US" sz="1200" dirty="0" smtClean="0">
                          <a:solidFill>
                            <a:srgbClr val="365F92"/>
                          </a:solidFill>
                          <a:latin typeface="Times New Roman"/>
                          <a:ea typeface="Times New Roman"/>
                        </a:rPr>
                        <a:t>privacy</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30485">
                <a:tc>
                  <a:txBody>
                    <a:bodyPr/>
                    <a:lstStyle/>
                    <a:p>
                      <a:pPr marL="0" marR="0">
                        <a:spcBef>
                          <a:spcPts val="0"/>
                        </a:spcBef>
                        <a:spcAft>
                          <a:spcPts val="0"/>
                        </a:spcAft>
                      </a:pPr>
                      <a:r>
                        <a:rPr lang="en-US" sz="1200">
                          <a:solidFill>
                            <a:srgbClr val="365F92"/>
                          </a:solidFill>
                          <a:latin typeface="Times New Roman"/>
                          <a:ea typeface="Times New Roman"/>
                        </a:rPr>
                        <a:t>Scalability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ease in which the system can handle and or adapt to growing work volume (i.e. subject population, matching throughput, etc.)</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65">
                <a:tc>
                  <a:txBody>
                    <a:bodyPr/>
                    <a:lstStyle/>
                    <a:p>
                      <a:pPr marL="0" marR="0">
                        <a:spcBef>
                          <a:spcPts val="0"/>
                        </a:spcBef>
                        <a:spcAft>
                          <a:spcPts val="0"/>
                        </a:spcAft>
                      </a:pPr>
                      <a:r>
                        <a:rPr lang="en-US" sz="1200">
                          <a:solidFill>
                            <a:srgbClr val="365F92"/>
                          </a:solidFill>
                          <a:latin typeface="Times New Roman"/>
                          <a:ea typeface="Times New Roman"/>
                        </a:rPr>
                        <a:t>Uniqueness</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200" dirty="0">
                          <a:solidFill>
                            <a:srgbClr val="365F92"/>
                          </a:solidFill>
                          <a:latin typeface="Times New Roman"/>
                          <a:ea typeface="Times New Roman"/>
                        </a:rPr>
                        <a:t>The difference of the collective </a:t>
                      </a:r>
                      <a:r>
                        <a:rPr lang="en-US" sz="1200" dirty="0" smtClean="0">
                          <a:solidFill>
                            <a:srgbClr val="365F92"/>
                          </a:solidFill>
                          <a:latin typeface="Times New Roman"/>
                          <a:ea typeface="Times New Roman"/>
                        </a:rPr>
                        <a:t>multi-biometric </a:t>
                      </a:r>
                      <a:r>
                        <a:rPr lang="en-US" sz="1200" dirty="0">
                          <a:solidFill>
                            <a:srgbClr val="365F92"/>
                          </a:solidFill>
                          <a:latin typeface="Times New Roman"/>
                          <a:ea typeface="Times New Roman"/>
                        </a:rPr>
                        <a:t>features across individuals of the population in </a:t>
                      </a:r>
                      <a:r>
                        <a:rPr lang="en-US" sz="1200" dirty="0" smtClean="0">
                          <a:solidFill>
                            <a:srgbClr val="365F92"/>
                          </a:solidFill>
                          <a:latin typeface="Times New Roman"/>
                          <a:ea typeface="Times New Roman"/>
                        </a:rPr>
                        <a:t>question</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76078">
                <a:tc>
                  <a:txBody>
                    <a:bodyPr/>
                    <a:lstStyle/>
                    <a:p>
                      <a:pPr marL="0" marR="0">
                        <a:spcBef>
                          <a:spcPts val="0"/>
                        </a:spcBef>
                        <a:spcAft>
                          <a:spcPts val="0"/>
                        </a:spcAft>
                      </a:pPr>
                      <a:r>
                        <a:rPr lang="en-US" sz="1200">
                          <a:solidFill>
                            <a:srgbClr val="365F92"/>
                          </a:solidFill>
                          <a:latin typeface="Times New Roman"/>
                          <a:ea typeface="Times New Roman"/>
                        </a:rPr>
                        <a:t>Universality</a:t>
                      </a:r>
                      <a:endParaRPr lang="en-US" sz="120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365F92"/>
                          </a:solidFill>
                          <a:latin typeface="Times New Roman"/>
                          <a:ea typeface="Times New Roman"/>
                        </a:rPr>
                        <a:t>The possession of suitable samples of the collective multi-biometric trait across the population in </a:t>
                      </a:r>
                      <a:r>
                        <a:rPr lang="en-US" sz="1200" dirty="0" smtClean="0">
                          <a:solidFill>
                            <a:srgbClr val="365F92"/>
                          </a:solidFill>
                          <a:latin typeface="Times New Roman"/>
                          <a:ea typeface="Times New Roman"/>
                        </a:rPr>
                        <a:t>question</a:t>
                      </a:r>
                      <a:endParaRPr lang="en-US" sz="1200" dirty="0">
                        <a:latin typeface="Times New Roman"/>
                        <a:ea typeface="Times New Roman"/>
                      </a:endParaRPr>
                    </a:p>
                  </a:txBody>
                  <a:tcPr marR="619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6366302"/>
            <a:ext cx="7008812" cy="415498"/>
          </a:xfrm>
          <a:prstGeom prst="rect">
            <a:avLst/>
          </a:prstGeom>
        </p:spPr>
        <p:txBody>
          <a:bodyPr wrap="square">
            <a:spAutoFit/>
          </a:bodyPr>
          <a:lstStyle/>
          <a:p>
            <a:pPr algn="l"/>
            <a:r>
              <a:rPr lang="en-US" sz="1050" dirty="0" smtClean="0"/>
              <a:t>* Based on the whitepaper “Holistic Evaluation of Multi-Biometric Systems” by Nick Bartlow, Don Waymire, Gregory Zektser</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Multi-biometric Systems</a:t>
            </a:r>
            <a:endParaRPr lang="en-US" dirty="0"/>
          </a:p>
        </p:txBody>
      </p:sp>
      <p:sp>
        <p:nvSpPr>
          <p:cNvPr id="3" name="Content Placeholder 2"/>
          <p:cNvSpPr>
            <a:spLocks noGrp="1"/>
          </p:cNvSpPr>
          <p:nvPr>
            <p:ph idx="1"/>
          </p:nvPr>
        </p:nvSpPr>
        <p:spPr/>
        <p:txBody>
          <a:bodyPr/>
          <a:lstStyle/>
          <a:p>
            <a:r>
              <a:rPr lang="en-US" dirty="0" smtClean="0"/>
              <a:t>Many of the traditional characteristics have associated mechanisms for quantification </a:t>
            </a:r>
          </a:p>
          <a:p>
            <a:pPr lvl="1"/>
            <a:r>
              <a:rPr lang="en-US" dirty="0" smtClean="0"/>
              <a:t> performance and measurability</a:t>
            </a:r>
          </a:p>
          <a:p>
            <a:pPr lvl="1"/>
            <a:endParaRPr lang="en-US" dirty="0" smtClean="0"/>
          </a:p>
          <a:p>
            <a:r>
              <a:rPr lang="en-US" dirty="0" smtClean="0"/>
              <a:t>Some characteristics entail distinct aspects which are measured in different ways</a:t>
            </a:r>
          </a:p>
          <a:p>
            <a:pPr lvl="1"/>
            <a:r>
              <a:rPr lang="en-US" dirty="0" smtClean="0"/>
              <a:t>“accuracy” and “resource constraints” </a:t>
            </a:r>
          </a:p>
          <a:p>
            <a:pPr lvl="1"/>
            <a:endParaRPr lang="en-US" dirty="0" smtClean="0"/>
          </a:p>
          <a:p>
            <a:r>
              <a:rPr lang="en-US" dirty="0" smtClean="0"/>
              <a:t>Other characteristics do not have highly widely accepted  measures but a new bed of research may lead to such metrics </a:t>
            </a:r>
          </a:p>
          <a:p>
            <a:pPr lvl="1"/>
            <a:r>
              <a:rPr lang="en-US" dirty="0" smtClean="0"/>
              <a:t>for instance, various forms of capacity analysis research shed light into the uniqueness of biometric input based on feature sets and or template structure</a:t>
            </a:r>
          </a:p>
          <a:p>
            <a:pPr lvl="1"/>
            <a:endParaRPr lang="en-US" dirty="0" smtClean="0"/>
          </a:p>
          <a:p>
            <a:r>
              <a:rPr lang="en-US" dirty="0" smtClean="0"/>
              <a:t>There are characteristics that cannot be easily quantified s</a:t>
            </a:r>
          </a:p>
          <a:p>
            <a:pPr lvl="1"/>
            <a:r>
              <a:rPr lang="en-US" dirty="0" smtClean="0"/>
              <a:t>convenience, legality, and privacy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856412" y="3193073"/>
          <a:ext cx="681604" cy="600050"/>
        </p:xfrm>
        <a:graphic>
          <a:graphicData uri="http://schemas.openxmlformats.org/drawingml/2006/table">
            <a:tbl>
              <a:tblPr/>
              <a:tblGrid>
                <a:gridCol w="681604"/>
              </a:tblGrid>
              <a:tr h="600050">
                <a:tc>
                  <a:txBody>
                    <a:bodyPr/>
                    <a:lstStyle/>
                    <a:p>
                      <a:pPr algn="ctr" fontAlgn="ctr"/>
                      <a:r>
                        <a:rPr lang="en-US" sz="2800" b="0" i="0" u="none" strike="noStrike" dirty="0" smtClean="0">
                          <a:solidFill>
                            <a:srgbClr val="000000"/>
                          </a:solidFill>
                          <a:latin typeface="Garamond"/>
                        </a:rPr>
                        <a:t>I</a:t>
                      </a:r>
                      <a:endParaRPr lang="en-US" sz="2800" b="0" i="0" u="none" strike="noStrike" dirty="0">
                        <a:solidFill>
                          <a:srgbClr val="000000"/>
                        </a:solidFill>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9" name="Table 8"/>
          <p:cNvGraphicFramePr>
            <a:graphicFrameLocks noGrp="1"/>
          </p:cNvGraphicFramePr>
          <p:nvPr/>
        </p:nvGraphicFramePr>
        <p:xfrm>
          <a:off x="6856412" y="4100146"/>
          <a:ext cx="681604" cy="600050"/>
        </p:xfrm>
        <a:graphic>
          <a:graphicData uri="http://schemas.openxmlformats.org/drawingml/2006/table">
            <a:tbl>
              <a:tblPr/>
              <a:tblGrid>
                <a:gridCol w="681604"/>
              </a:tblGrid>
              <a:tr h="600050">
                <a:tc>
                  <a:txBody>
                    <a:bodyPr/>
                    <a:lstStyle/>
                    <a:p>
                      <a:pPr algn="ctr" fontAlgn="ctr"/>
                      <a:r>
                        <a:rPr lang="en-US" sz="2800" b="0" i="0" u="none" strike="noStrike" dirty="0" smtClean="0">
                          <a:solidFill>
                            <a:srgbClr val="000000"/>
                          </a:solidFill>
                          <a:latin typeface="Garamond"/>
                        </a:rPr>
                        <a:t>M</a:t>
                      </a:r>
                      <a:endParaRPr lang="en-US" sz="2800" b="0" i="0" u="none" strike="noStrike" dirty="0">
                        <a:solidFill>
                          <a:srgbClr val="000000"/>
                        </a:solidFill>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r>
            </a:tbl>
          </a:graphicData>
        </a:graphic>
      </p:graphicFrame>
      <p:graphicFrame>
        <p:nvGraphicFramePr>
          <p:cNvPr id="10" name="Table 9"/>
          <p:cNvGraphicFramePr>
            <a:graphicFrameLocks noGrp="1"/>
          </p:cNvGraphicFramePr>
          <p:nvPr/>
        </p:nvGraphicFramePr>
        <p:xfrm>
          <a:off x="6856412" y="5007219"/>
          <a:ext cx="681604" cy="600050"/>
        </p:xfrm>
        <a:graphic>
          <a:graphicData uri="http://schemas.openxmlformats.org/drawingml/2006/table">
            <a:tbl>
              <a:tblPr/>
              <a:tblGrid>
                <a:gridCol w="681604"/>
              </a:tblGrid>
              <a:tr h="600050">
                <a:tc>
                  <a:txBody>
                    <a:bodyPr/>
                    <a:lstStyle/>
                    <a:p>
                      <a:pPr algn="ctr" fontAlgn="ctr"/>
                      <a:r>
                        <a:rPr lang="en-US" sz="2800" b="0" i="0" u="none" strike="noStrike" dirty="0" smtClean="0">
                          <a:solidFill>
                            <a:srgbClr val="000000"/>
                          </a:solidFill>
                          <a:latin typeface="Garamond"/>
                        </a:rPr>
                        <a:t>NA</a:t>
                      </a:r>
                      <a:endParaRPr lang="en-US" sz="2800" b="0" i="0" u="none" strike="noStrike" dirty="0">
                        <a:solidFill>
                          <a:srgbClr val="000000"/>
                        </a:solidFill>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r>
            </a:tbl>
          </a:graphicData>
        </a:graphic>
      </p:graphicFrame>
      <p:graphicFrame>
        <p:nvGraphicFramePr>
          <p:cNvPr id="12" name="Table 11"/>
          <p:cNvGraphicFramePr>
            <a:graphicFrameLocks noGrp="1"/>
          </p:cNvGraphicFramePr>
          <p:nvPr/>
        </p:nvGraphicFramePr>
        <p:xfrm>
          <a:off x="6856412" y="2286000"/>
          <a:ext cx="681604" cy="600050"/>
        </p:xfrm>
        <a:graphic>
          <a:graphicData uri="http://schemas.openxmlformats.org/drawingml/2006/table">
            <a:tbl>
              <a:tblPr/>
              <a:tblGrid>
                <a:gridCol w="681604"/>
              </a:tblGrid>
              <a:tr h="600050">
                <a:tc>
                  <a:txBody>
                    <a:bodyPr/>
                    <a:lstStyle/>
                    <a:p>
                      <a:pPr algn="ctr" fontAlgn="ctr"/>
                      <a:r>
                        <a:rPr lang="en-US" sz="2800" b="0" i="0" u="none" strike="noStrike" dirty="0" smtClean="0">
                          <a:solidFill>
                            <a:srgbClr val="000000"/>
                          </a:solidFill>
                          <a:latin typeface="Garamond"/>
                        </a:rPr>
                        <a:t>E</a:t>
                      </a:r>
                      <a:endParaRPr lang="en-US" sz="2800" b="0" i="0" u="none" strike="noStrike" dirty="0">
                        <a:solidFill>
                          <a:srgbClr val="000000"/>
                        </a:solidFill>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14" name="Title 13"/>
          <p:cNvSpPr>
            <a:spLocks noGrp="1"/>
          </p:cNvSpPr>
          <p:nvPr>
            <p:ph type="title"/>
          </p:nvPr>
        </p:nvSpPr>
        <p:spPr>
          <a:xfrm>
            <a:off x="457319" y="290517"/>
            <a:ext cx="8984751" cy="319084"/>
          </a:xfrm>
        </p:spPr>
        <p:txBody>
          <a:bodyPr/>
          <a:lstStyle/>
          <a:p>
            <a:r>
              <a:rPr lang="en-US" dirty="0" smtClean="0"/>
              <a:t>Requirement Evaluation Against Biometric System Characteristics</a:t>
            </a:r>
            <a:endParaRPr lang="en-US" dirty="0"/>
          </a:p>
        </p:txBody>
      </p:sp>
      <p:sp>
        <p:nvSpPr>
          <p:cNvPr id="18" name="Content Placeholder 2"/>
          <p:cNvSpPr>
            <a:spLocks noGrp="1"/>
          </p:cNvSpPr>
          <p:nvPr>
            <p:ph idx="1"/>
          </p:nvPr>
        </p:nvSpPr>
        <p:spPr>
          <a:xfrm>
            <a:off x="464195" y="1482725"/>
            <a:ext cx="7459017" cy="4584700"/>
          </a:xfrm>
        </p:spPr>
        <p:txBody>
          <a:bodyPr/>
          <a:lstStyle/>
          <a:p>
            <a:r>
              <a:rPr lang="en-US" dirty="0" smtClean="0"/>
              <a:t>Requirements can be evaluated against each biometric system characteristic </a:t>
            </a:r>
          </a:p>
          <a:p>
            <a:endParaRPr lang="en-US" dirty="0" smtClean="0"/>
          </a:p>
          <a:p>
            <a:r>
              <a:rPr lang="en-US" dirty="0" smtClean="0"/>
              <a:t>Each evaluation is coded as follows:</a:t>
            </a:r>
          </a:p>
          <a:p>
            <a:pPr lvl="1"/>
            <a:r>
              <a:rPr lang="en-US" dirty="0" smtClean="0"/>
              <a:t>E </a:t>
            </a:r>
            <a:r>
              <a:rPr lang="en-US" dirty="0" smtClean="0">
                <a:solidFill>
                  <a:srgbClr val="161616"/>
                </a:solidFill>
              </a:rPr>
              <a:t>- Explicit; requirements directly applies to attribute</a:t>
            </a:r>
          </a:p>
          <a:p>
            <a:pPr lvl="1"/>
            <a:endParaRPr lang="en-US" dirty="0" smtClean="0">
              <a:solidFill>
                <a:srgbClr val="161616"/>
              </a:solidFill>
            </a:endParaRPr>
          </a:p>
          <a:p>
            <a:pPr lvl="1"/>
            <a:endParaRPr lang="en-US" dirty="0" smtClean="0">
              <a:solidFill>
                <a:srgbClr val="161616"/>
              </a:solidFill>
            </a:endParaRPr>
          </a:p>
          <a:p>
            <a:pPr lvl="1"/>
            <a:r>
              <a:rPr lang="en-US" dirty="0" smtClean="0">
                <a:solidFill>
                  <a:srgbClr val="161616"/>
                </a:solidFill>
              </a:rPr>
              <a:t>I - Implicit; requirement indirectly applies to attribute </a:t>
            </a:r>
          </a:p>
          <a:p>
            <a:pPr lvl="1"/>
            <a:endParaRPr lang="en-US" dirty="0" smtClean="0">
              <a:solidFill>
                <a:srgbClr val="161616"/>
              </a:solidFill>
            </a:endParaRPr>
          </a:p>
          <a:p>
            <a:pPr lvl="1"/>
            <a:endParaRPr lang="en-US" dirty="0" smtClean="0">
              <a:solidFill>
                <a:srgbClr val="161616"/>
              </a:solidFill>
            </a:endParaRPr>
          </a:p>
          <a:p>
            <a:pPr lvl="1"/>
            <a:endParaRPr lang="en-US" dirty="0" smtClean="0">
              <a:solidFill>
                <a:srgbClr val="161616"/>
              </a:solidFill>
            </a:endParaRPr>
          </a:p>
          <a:p>
            <a:pPr lvl="1"/>
            <a:r>
              <a:rPr lang="en-US" dirty="0" smtClean="0">
                <a:solidFill>
                  <a:srgbClr val="161616"/>
                </a:solidFill>
              </a:rPr>
              <a:t>M - Missing; requirement should address this attribute but does not</a:t>
            </a:r>
          </a:p>
          <a:p>
            <a:pPr lvl="1"/>
            <a:endParaRPr lang="en-US" dirty="0" smtClean="0">
              <a:solidFill>
                <a:srgbClr val="161616"/>
              </a:solidFill>
            </a:endParaRPr>
          </a:p>
          <a:p>
            <a:pPr lvl="1"/>
            <a:endParaRPr lang="en-US" dirty="0" smtClean="0">
              <a:solidFill>
                <a:srgbClr val="161616"/>
              </a:solidFill>
            </a:endParaRPr>
          </a:p>
          <a:p>
            <a:pPr lvl="1"/>
            <a:endParaRPr lang="en-US" dirty="0" smtClean="0">
              <a:solidFill>
                <a:srgbClr val="161616"/>
              </a:solidFill>
            </a:endParaRPr>
          </a:p>
          <a:p>
            <a:pPr lvl="1"/>
            <a:r>
              <a:rPr lang="en-US" dirty="0" smtClean="0">
                <a:solidFill>
                  <a:srgbClr val="161616"/>
                </a:solidFill>
              </a:rPr>
              <a:t>NA - Not Applicable; requirement does not apply to attribute</a:t>
            </a:r>
          </a:p>
          <a:p>
            <a:endParaRPr lang="en-US" dirty="0"/>
          </a:p>
        </p:txBody>
      </p:sp>
    </p:spTree>
  </p:cSld>
  <p:clrMapOvr>
    <a:masterClrMapping/>
  </p:clrMapOvr>
</p:sld>
</file>

<file path=ppt/theme/theme1.xml><?xml version="1.0" encoding="utf-8"?>
<a:theme xmlns:a="http://schemas.openxmlformats.org/drawingml/2006/main" name="CSI PPT Template">
  <a:themeElements>
    <a:clrScheme name="">
      <a:dk1>
        <a:srgbClr val="000000"/>
      </a:dk1>
      <a:lt1>
        <a:srgbClr val="FFFFFF"/>
      </a:lt1>
      <a:dk2>
        <a:srgbClr val="191919"/>
      </a:dk2>
      <a:lt2>
        <a:srgbClr val="C0C0C0"/>
      </a:lt2>
      <a:accent1>
        <a:srgbClr val="6388BB"/>
      </a:accent1>
      <a:accent2>
        <a:srgbClr val="A1C688"/>
      </a:accent2>
      <a:accent3>
        <a:srgbClr val="FFFFFF"/>
      </a:accent3>
      <a:accent4>
        <a:srgbClr val="000000"/>
      </a:accent4>
      <a:accent5>
        <a:srgbClr val="B7C3DA"/>
      </a:accent5>
      <a:accent6>
        <a:srgbClr val="91B37B"/>
      </a:accent6>
      <a:hlink>
        <a:srgbClr val="E0CC5D"/>
      </a:hlink>
      <a:folHlink>
        <a:srgbClr val="CA672A"/>
      </a:folHlink>
    </a:clrScheme>
    <a:fontScheme name="CSI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SI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I PPT Template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27648</TotalTime>
  <Pages>8</Pages>
  <Words>1980</Words>
  <Application>Microsoft Office PowerPoint</Application>
  <PresentationFormat>Custom</PresentationFormat>
  <Paragraphs>379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CSI PPT Template</vt:lpstr>
      <vt:lpstr>   </vt:lpstr>
      <vt:lpstr>Key Takeaways</vt:lpstr>
      <vt:lpstr>Multi-Biometric Systems</vt:lpstr>
      <vt:lpstr>Traditional Biometric Characteristics</vt:lpstr>
      <vt:lpstr>Need For Additional Criteria</vt:lpstr>
      <vt:lpstr>A New Method to Evaluate Multi-Biometric Systems</vt:lpstr>
      <vt:lpstr>Multi-Biometric System Characteristics</vt:lpstr>
      <vt:lpstr>Evaluation of Multi-biometric Systems</vt:lpstr>
      <vt:lpstr>Requirement Evaluation Against Biometric System Characteristics</vt:lpstr>
      <vt:lpstr>Multi-Biometric Characteristic and System Requirements Rubric</vt:lpstr>
      <vt:lpstr>Distribution between Explicit, Implicit, and Missing</vt:lpstr>
      <vt:lpstr>Program Emphasis</vt:lpstr>
      <vt:lpstr>Plotting Missing and Implicit Requirements</vt:lpstr>
      <vt:lpstr>Further Research</vt:lpstr>
      <vt:lpstr>Evaluation Metrics for Multi-Biometric Characteristics</vt:lpstr>
      <vt:lpstr>Questions</vt:lpstr>
      <vt:lpstr>Contact</vt:lpstr>
    </vt:vector>
  </TitlesOfParts>
  <Company>BA&amp;H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BA&amp;H</dc:creator>
  <cp:lastModifiedBy>Jane Harnad</cp:lastModifiedBy>
  <cp:revision>874</cp:revision>
  <cp:lastPrinted>2001-09-28T15:01:44Z</cp:lastPrinted>
  <dcterms:created xsi:type="dcterms:W3CDTF">2001-12-04T14:26:41Z</dcterms:created>
  <dcterms:modified xsi:type="dcterms:W3CDTF">2010-09-27T15:03:32Z</dcterms:modified>
</cp:coreProperties>
</file>