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1"/>
  </p:notesMasterIdLst>
  <p:sldIdLst>
    <p:sldId id="256" r:id="rId2"/>
    <p:sldId id="264" r:id="rId3"/>
    <p:sldId id="257" r:id="rId4"/>
    <p:sldId id="260" r:id="rId5"/>
    <p:sldId id="265" r:id="rId6"/>
    <p:sldId id="261" r:id="rId7"/>
    <p:sldId id="258" r:id="rId8"/>
    <p:sldId id="259" r:id="rId9"/>
    <p:sldId id="262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136E441-D07F-43C6-94AD-93BE192AE16D}" type="datetimeFigureOut">
              <a:rPr lang="en-US"/>
              <a:pPr>
                <a:defRPr/>
              </a:pPr>
              <a:t>9/29/2009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A9B3813-FBF6-4F44-BE87-54AD41B34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Pre-zero day malware: no one except perpetrator knows about it.  It has never been in ‘wild’</a:t>
            </a:r>
          </a:p>
          <a:p>
            <a:pPr>
              <a:spcBef>
                <a:spcPct val="0"/>
              </a:spcBef>
            </a:pPr>
            <a:r>
              <a:rPr lang="en-US" smtClean="0"/>
              <a:t>Never before seen root kit that is manually inserted</a:t>
            </a:r>
          </a:p>
          <a:p>
            <a:pPr>
              <a:spcBef>
                <a:spcPct val="0"/>
              </a:spcBef>
            </a:pPr>
            <a:r>
              <a:rPr lang="en-US" smtClean="0"/>
              <a:t>Digital certifcates have been compromised see recent Black Hat and can theoretically be moved around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F706CF-451D-4378-8F4D-64FA9FB072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Pre-zero day malware: no one except perpetrator knows about it.  It has never been in ‘wild’</a:t>
            </a:r>
          </a:p>
          <a:p>
            <a:pPr>
              <a:spcBef>
                <a:spcPct val="0"/>
              </a:spcBef>
            </a:pPr>
            <a:r>
              <a:rPr lang="en-US" smtClean="0"/>
              <a:t>Never before seen root kit that is manually inserted</a:t>
            </a:r>
          </a:p>
          <a:p>
            <a:pPr>
              <a:spcBef>
                <a:spcPct val="0"/>
              </a:spcBef>
            </a:pPr>
            <a:r>
              <a:rPr lang="en-US" smtClean="0"/>
              <a:t>Digital certifcates have been compromised see recent Black Hat and can theoretically be moved around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76C6D4-FCD1-4A98-BB51-9674AFD531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Compliance good start, but does not guarantee security and continuous operation of SmartGrid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smtClean="0"/>
              <a:t>White-list Authentication; allow only authorized users and block all else to insure SmartGrid security and availability</a:t>
            </a:r>
          </a:p>
          <a:p>
            <a:pPr>
              <a:spcBef>
                <a:spcPct val="0"/>
              </a:spcBef>
            </a:pPr>
            <a:r>
              <a:rPr lang="en-US" smtClean="0"/>
              <a:t>80 % machine to machine, 20% user  User audit capability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A019FA-215D-4DFC-96D4-BA74E347A23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Little boxes with check mark represent legacy SCADA devices that cannot accept a fingerprint.  In this case a small fingerprinted device is mounted in front of legacy SCADA device.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B10E8B7-724C-4636-AA45-E6D025016C0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1219200" y="19812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fontAlgn="auto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sz="3600">
                <a:solidFill>
                  <a:srgbClr val="333399"/>
                </a:solidFill>
                <a:latin typeface="Arial Black" pitchFamily="26" charset="0"/>
              </a:rPr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914400"/>
            <a:ext cx="1790700" cy="5467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14400"/>
            <a:ext cx="5219700" cy="5467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8429" y="4520920"/>
            <a:ext cx="6665154" cy="708288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effectLst>
                  <a:outerShdw blurRad="101600" dist="50800" dir="2700000">
                    <a:srgbClr val="000000"/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102" y="5337571"/>
            <a:ext cx="6654481" cy="1076213"/>
          </a:xfrm>
        </p:spPr>
        <p:txBody>
          <a:bodyPr/>
          <a:lstStyle>
            <a:lvl1pPr marL="0" indent="0" algn="r">
              <a:buNone/>
              <a:defRPr>
                <a:solidFill>
                  <a:srgbClr val="FFFFFF"/>
                </a:solidFill>
                <a:effectLst>
                  <a:outerShdw blurRad="101600" dist="50800" dir="2700000">
                    <a:srgbClr val="000000"/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648325" y="6492875"/>
            <a:ext cx="2895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505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2209800"/>
            <a:ext cx="3505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144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162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  <p:sldLayoutId id="2147483686" r:id="rId12"/>
  </p:sldLayoutIdLst>
  <p:transition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+mj-lt"/>
          <a:ea typeface="ＭＳ Ｐゴシック" pitchFamily="26" charset="-128"/>
          <a:cs typeface="ＭＳ Ｐゴシック" pitchFamily="26" charset="-128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26" charset="0"/>
          <a:ea typeface="ＭＳ Ｐゴシック" pitchFamily="26" charset="-128"/>
          <a:cs typeface="ＭＳ Ｐゴシック" pitchFamily="26" charset="-128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26" charset="0"/>
          <a:ea typeface="ＭＳ Ｐゴシック" pitchFamily="26" charset="-128"/>
          <a:cs typeface="ＭＳ Ｐゴシック" pitchFamily="26" charset="-128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26" charset="0"/>
          <a:ea typeface="ＭＳ Ｐゴシック" pitchFamily="26" charset="-128"/>
          <a:cs typeface="ＭＳ Ｐゴシック" pitchFamily="26" charset="-128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26" charset="0"/>
          <a:ea typeface="ＭＳ Ｐゴシック" pitchFamily="26" charset="-128"/>
          <a:cs typeface="ＭＳ Ｐゴシック" pitchFamily="26" charset="-128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26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26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26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kumimoji="1" sz="3600">
          <a:solidFill>
            <a:srgbClr val="333399"/>
          </a:solidFill>
          <a:latin typeface="Arial Black" pitchFamily="2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Monotype Sorts"/>
        <a:buChar char="n"/>
        <a:defRPr kumimoji="1" sz="3200">
          <a:solidFill>
            <a:schemeClr val="tx1"/>
          </a:solidFill>
          <a:latin typeface="+mn-lt"/>
          <a:ea typeface="ＭＳ Ｐゴシック" pitchFamily="26" charset="-128"/>
          <a:cs typeface="ＭＳ Ｐゴシック" pitchFamily="26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Monotype Sorts"/>
        <a:buChar char="l"/>
        <a:defRPr kumimoji="1" sz="2800">
          <a:solidFill>
            <a:schemeClr val="tx1"/>
          </a:solidFill>
          <a:latin typeface="+mn-lt"/>
          <a:ea typeface="ＭＳ Ｐゴシック" pitchFamily="26" charset="-128"/>
          <a:cs typeface="ＭＳ Ｐゴシック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Monotype Sorts"/>
        <a:buChar char="n"/>
        <a:defRPr kumimoji="1" sz="2400">
          <a:solidFill>
            <a:schemeClr val="tx1"/>
          </a:solidFill>
          <a:latin typeface="+mn-lt"/>
          <a:ea typeface="ＭＳ Ｐゴシック" pitchFamily="26" charset="-128"/>
          <a:cs typeface="ＭＳ Ｐゴシック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pitchFamily="26" charset="-128"/>
          <a:cs typeface="ＭＳ Ｐゴシック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pitchFamily="26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pitchFamily="26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pitchFamily="26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pitchFamily="26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pitchFamily="2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8013" y="3695700"/>
            <a:ext cx="6665912" cy="15335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Beyond Compliance: Advanced SmartGrid Authentication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125" y="5337175"/>
            <a:ext cx="6654800" cy="1076325"/>
          </a:xfrm>
        </p:spPr>
        <p:txBody>
          <a:bodyPr/>
          <a:lstStyle/>
          <a:p>
            <a:pPr>
              <a:buFont typeface="Monotype Sorts" pitchFamily="26" charset="2"/>
              <a:buNone/>
              <a:defRPr/>
            </a:pPr>
            <a:r>
              <a:rPr lang="en-US" dirty="0" smtClean="0"/>
              <a:t>Paul Miller</a:t>
            </a:r>
          </a:p>
          <a:p>
            <a:pPr>
              <a:buFont typeface="Monotype Sorts" pitchFamily="26" charset="2"/>
              <a:buNone/>
              <a:defRPr/>
            </a:pPr>
            <a:r>
              <a:rPr lang="en-US" dirty="0" smtClean="0"/>
              <a:t>Uniloc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0863"/>
            <a:ext cx="9144000" cy="136207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dirty="0" smtClean="0"/>
              <a:t>Uniloc </a:t>
            </a:r>
            <a:br>
              <a:rPr lang="en-US" dirty="0" smtClean="0"/>
            </a:br>
            <a:r>
              <a:rPr lang="en-US" dirty="0" smtClean="0"/>
              <a:t>Integrity at the Nets 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762625" y="5688013"/>
            <a:ext cx="3371850" cy="866775"/>
          </a:xfrm>
        </p:spPr>
        <p:txBody>
          <a:bodyPr>
            <a:normAutofit fontScale="85000" lnSpcReduction="20000"/>
          </a:bodyPr>
          <a:lstStyle/>
          <a:p>
            <a:pPr>
              <a:buFont typeface="Monotype Sorts" pitchFamily="26" charset="2"/>
              <a:buNone/>
              <a:defRPr/>
            </a:pPr>
            <a:r>
              <a:rPr lang="en-US" sz="3200" dirty="0" smtClean="0"/>
              <a:t>Paul Miller</a:t>
            </a:r>
          </a:p>
          <a:p>
            <a:pPr>
              <a:buFont typeface="Monotype Sorts" pitchFamily="26" charset="2"/>
              <a:buNone/>
              <a:defRPr/>
            </a:pPr>
            <a:r>
              <a:rPr lang="en-US" sz="3200" dirty="0" smtClean="0"/>
              <a:t>SVP Marketing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Agenda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SmartGrid authentication vulnerability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Beyond compliance advanced authentication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White List Authentication and the Trusted SmartGrid Network 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Best practices and techniques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SmartGrid Authentication Vulnerability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8043863" cy="4171950"/>
          </a:xfrm>
        </p:spPr>
        <p:txBody>
          <a:bodyPr>
            <a:normAutofit fontScale="77500" lnSpcReduction="20000"/>
          </a:bodyPr>
          <a:lstStyle/>
          <a:p>
            <a:pPr>
              <a:buFont typeface="Monotype Sorts" pitchFamily="26" charset="2"/>
              <a:buChar char="n"/>
              <a:defRPr/>
            </a:pPr>
            <a:r>
              <a:rPr lang="en-US" dirty="0" smtClean="0"/>
              <a:t>Vulnerability: weak / compromised authentication mechanisms</a:t>
            </a:r>
          </a:p>
          <a:p>
            <a:pPr lvl="1">
              <a:buFont typeface="Monotype Sorts" pitchFamily="26" charset="2"/>
              <a:buChar char="l"/>
              <a:defRPr/>
            </a:pPr>
            <a:r>
              <a:rPr lang="en-US" dirty="0" smtClean="0"/>
              <a:t>Users</a:t>
            </a:r>
          </a:p>
          <a:p>
            <a:pPr lvl="2">
              <a:buFont typeface="Monotype Sorts" pitchFamily="26" charset="2"/>
              <a:buChar char="n"/>
              <a:defRPr/>
            </a:pPr>
            <a:r>
              <a:rPr lang="en-US" dirty="0" smtClean="0"/>
              <a:t>Passwords: can be easily cracked</a:t>
            </a:r>
          </a:p>
          <a:p>
            <a:pPr lvl="2">
              <a:buFont typeface="Monotype Sorts" pitchFamily="26" charset="2"/>
              <a:buChar char="n"/>
              <a:defRPr/>
            </a:pPr>
            <a:r>
              <a:rPr lang="en-US" dirty="0" smtClean="0"/>
              <a:t>Tokens: lost/stolen/broken</a:t>
            </a:r>
          </a:p>
          <a:p>
            <a:pPr lvl="2">
              <a:buFont typeface="Monotype Sorts" pitchFamily="26" charset="2"/>
              <a:buChar char="n"/>
              <a:defRPr/>
            </a:pPr>
            <a:r>
              <a:rPr lang="en-US" dirty="0" smtClean="0"/>
              <a:t>Digital certificates: management, key gen/storage</a:t>
            </a:r>
          </a:p>
          <a:p>
            <a:pPr>
              <a:buFont typeface="Monotype Sorts" pitchFamily="26" charset="2"/>
              <a:buChar char="n"/>
              <a:defRPr/>
            </a:pPr>
            <a:r>
              <a:rPr lang="en-US" dirty="0" smtClean="0"/>
              <a:t>Attack: Device and or User spoofing </a:t>
            </a:r>
          </a:p>
          <a:p>
            <a:pPr lvl="1">
              <a:buFont typeface="Monotype Sorts" pitchFamily="26" charset="2"/>
              <a:buChar char="l"/>
              <a:defRPr/>
            </a:pPr>
            <a:r>
              <a:rPr lang="en-US" dirty="0" smtClean="0"/>
              <a:t>Rogue access to SmartGrid devices </a:t>
            </a:r>
          </a:p>
          <a:p>
            <a:pPr lvl="1">
              <a:buFont typeface="Monotype Sorts" pitchFamily="26" charset="2"/>
              <a:buChar char="l"/>
              <a:defRPr/>
            </a:pPr>
            <a:r>
              <a:rPr lang="en-US" dirty="0" smtClean="0"/>
              <a:t>Malware insertion to disrupt SmartGrid network availability</a:t>
            </a:r>
          </a:p>
          <a:p>
            <a:pPr>
              <a:buFont typeface="Monotype Sorts" pitchFamily="26" charset="2"/>
              <a:buChar char="n"/>
              <a:defRPr/>
            </a:pPr>
            <a:r>
              <a:rPr lang="en-US" dirty="0" smtClean="0"/>
              <a:t>Result:  Rogue user access to SmartGrid network.</a:t>
            </a:r>
          </a:p>
          <a:p>
            <a:pPr>
              <a:buFont typeface="Monotype Sorts" pitchFamily="26" charset="2"/>
              <a:buChar char="n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84"/>
          <p:cNvSpPr>
            <a:spLocks noGrp="1"/>
          </p:cNvSpPr>
          <p:nvPr>
            <p:ph type="title"/>
          </p:nvPr>
        </p:nvSpPr>
        <p:spPr>
          <a:xfrm>
            <a:off x="685800" y="1323975"/>
            <a:ext cx="7718425" cy="598488"/>
          </a:xfrm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Authentication Comparison</a:t>
            </a:r>
          </a:p>
        </p:txBody>
      </p:sp>
      <p:pic>
        <p:nvPicPr>
          <p:cNvPr id="21506" name="Picture 87" descr="Auth TC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6525" y="1922463"/>
            <a:ext cx="5957888" cy="468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Beyond Compliance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8191500" cy="4171950"/>
          </a:xfrm>
        </p:spPr>
        <p:txBody>
          <a:bodyPr>
            <a:normAutofit fontScale="92500" lnSpcReduction="20000"/>
          </a:bodyPr>
          <a:lstStyle/>
          <a:p>
            <a:pPr>
              <a:buFont typeface="Monotype Sorts" pitchFamily="26" charset="2"/>
              <a:buChar char="n"/>
              <a:defRPr/>
            </a:pPr>
            <a:r>
              <a:rPr lang="en-US" dirty="0" smtClean="0"/>
              <a:t>Compliance good start</a:t>
            </a:r>
          </a:p>
          <a:p>
            <a:pPr>
              <a:buFont typeface="Monotype Sorts" pitchFamily="26" charset="2"/>
              <a:buChar char="n"/>
              <a:defRPr/>
            </a:pPr>
            <a:r>
              <a:rPr lang="en-US" dirty="0" smtClean="0"/>
              <a:t>Control the edge with white-list authentication</a:t>
            </a:r>
          </a:p>
          <a:p>
            <a:pPr lvl="1">
              <a:buFont typeface="Monotype Sorts" pitchFamily="26" charset="2"/>
              <a:buChar char="l"/>
              <a:defRPr/>
            </a:pPr>
            <a:r>
              <a:rPr lang="en-US" dirty="0" smtClean="0"/>
              <a:t>Block all else</a:t>
            </a:r>
          </a:p>
          <a:p>
            <a:pPr>
              <a:buFont typeface="Monotype Sorts" pitchFamily="26" charset="2"/>
              <a:buChar char="n"/>
              <a:defRPr/>
            </a:pPr>
            <a:r>
              <a:rPr lang="en-US" dirty="0" smtClean="0"/>
              <a:t>Strong authentication: Device Fingerprint</a:t>
            </a:r>
          </a:p>
          <a:p>
            <a:pPr lvl="1">
              <a:buFont typeface="Monotype Sorts" pitchFamily="26" charset="2"/>
              <a:buChar char="l"/>
              <a:defRPr/>
            </a:pPr>
            <a:r>
              <a:rPr lang="en-US" dirty="0" smtClean="0"/>
              <a:t>Machine to machine authentication</a:t>
            </a:r>
          </a:p>
          <a:p>
            <a:pPr lvl="2">
              <a:buFont typeface="Monotype Sorts" pitchFamily="26" charset="2"/>
              <a:buChar char="n"/>
              <a:defRPr/>
            </a:pPr>
            <a:r>
              <a:rPr lang="en-US" dirty="0" smtClean="0"/>
              <a:t>Hardware device fingerprint ensures device is genuine</a:t>
            </a:r>
          </a:p>
          <a:p>
            <a:pPr lvl="1">
              <a:buFont typeface="Monotype Sorts" pitchFamily="26" charset="2"/>
              <a:buChar char="l"/>
              <a:defRPr/>
            </a:pPr>
            <a:r>
              <a:rPr lang="en-US" dirty="0" smtClean="0"/>
              <a:t>Two factor authentication for edge users </a:t>
            </a:r>
          </a:p>
          <a:p>
            <a:pPr lvl="2">
              <a:buFont typeface="Monotype Sorts" pitchFamily="26" charset="2"/>
              <a:buChar char="n"/>
              <a:defRPr/>
            </a:pPr>
            <a:r>
              <a:rPr lang="en-US" dirty="0" smtClean="0"/>
              <a:t>User Password</a:t>
            </a:r>
          </a:p>
          <a:p>
            <a:pPr lvl="2">
              <a:buFont typeface="Monotype Sorts" pitchFamily="26" charset="2"/>
              <a:buChar char="n"/>
              <a:defRPr/>
            </a:pPr>
            <a:r>
              <a:rPr lang="en-US" dirty="0" smtClean="0"/>
              <a:t>Hardware device fingerprint </a:t>
            </a:r>
          </a:p>
          <a:p>
            <a:pPr lvl="3">
              <a:defRPr/>
            </a:pPr>
            <a:r>
              <a:rPr lang="en-US" dirty="0" smtClean="0"/>
              <a:t>Transparent/easy to use second factor for user</a:t>
            </a:r>
          </a:p>
          <a:p>
            <a:pPr>
              <a:buFont typeface="Monotype Sorts" pitchFamily="26" charset="2"/>
              <a:buChar char="n"/>
              <a:defRPr/>
            </a:pPr>
            <a:endParaRPr lang="en-US" dirty="0" smtClean="0"/>
          </a:p>
          <a:p>
            <a:pPr>
              <a:buFont typeface="Monotype Sorts" pitchFamily="26" charset="2"/>
              <a:buChar char="n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663575"/>
            <a:ext cx="8229600" cy="674688"/>
          </a:xfrm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SmartGrid Device White List</a:t>
            </a:r>
          </a:p>
        </p:txBody>
      </p:sp>
      <p:sp>
        <p:nvSpPr>
          <p:cNvPr id="24578" name="TextBox 4"/>
          <p:cNvSpPr txBox="1">
            <a:spLocks noChangeArrowheads="1"/>
          </p:cNvSpPr>
          <p:nvPr/>
        </p:nvSpPr>
        <p:spPr bwMode="auto">
          <a:xfrm>
            <a:off x="285750" y="1693863"/>
            <a:ext cx="88836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Maintain SmartGrid availability by only allowing SmartGrid users, their machines, and </a:t>
            </a:r>
          </a:p>
          <a:p>
            <a:r>
              <a:rPr lang="en-US"/>
              <a:t>authorized devices access to SmartGrid network</a:t>
            </a:r>
          </a:p>
        </p:txBody>
      </p:sp>
      <p:sp>
        <p:nvSpPr>
          <p:cNvPr id="7" name="Isosceles Triangle 6"/>
          <p:cNvSpPr/>
          <p:nvPr/>
        </p:nvSpPr>
        <p:spPr>
          <a:xfrm>
            <a:off x="5180013" y="4660900"/>
            <a:ext cx="588962" cy="500063"/>
          </a:xfrm>
          <a:prstGeom prst="triangle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6510338" y="2800350"/>
            <a:ext cx="588962" cy="500063"/>
          </a:xfrm>
          <a:prstGeom prst="triangle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5475288" y="3049588"/>
            <a:ext cx="588962" cy="500062"/>
          </a:xfrm>
          <a:prstGeom prst="triangle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7" name="Isosceles Triangle 26"/>
          <p:cNvSpPr/>
          <p:nvPr/>
        </p:nvSpPr>
        <p:spPr>
          <a:xfrm>
            <a:off x="6510338" y="5062538"/>
            <a:ext cx="588962" cy="501650"/>
          </a:xfrm>
          <a:prstGeom prst="triangle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>
            <a:off x="5919788" y="4313238"/>
            <a:ext cx="590550" cy="500062"/>
          </a:xfrm>
          <a:prstGeom prst="triangle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6375400" y="3613150"/>
            <a:ext cx="590550" cy="500063"/>
          </a:xfrm>
          <a:prstGeom prst="triangle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>
            <a:off x="5332413" y="3813175"/>
            <a:ext cx="588962" cy="500063"/>
          </a:xfrm>
          <a:prstGeom prst="triangle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586" name="TextBox 76"/>
          <p:cNvSpPr txBox="1">
            <a:spLocks noChangeArrowheads="1"/>
          </p:cNvSpPr>
          <p:nvPr/>
        </p:nvSpPr>
        <p:spPr bwMode="auto">
          <a:xfrm>
            <a:off x="2417763" y="6335713"/>
            <a:ext cx="2762250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SmartGrid User Devices</a:t>
            </a:r>
          </a:p>
        </p:txBody>
      </p:sp>
      <p:pic>
        <p:nvPicPr>
          <p:cNvPr id="24587" name="Picture 2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5350" y="2736850"/>
            <a:ext cx="3286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8" name="Picture 2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7763" y="3481388"/>
            <a:ext cx="1017587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9" name="Picture 30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32088" y="4330700"/>
            <a:ext cx="338137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90" name="Picture 3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27400" y="5092700"/>
            <a:ext cx="1090613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1" name="TextBox 33"/>
          <p:cNvSpPr txBox="1">
            <a:spLocks noChangeArrowheads="1"/>
          </p:cNvSpPr>
          <p:nvPr/>
        </p:nvSpPr>
        <p:spPr bwMode="auto">
          <a:xfrm>
            <a:off x="8078788" y="5634038"/>
            <a:ext cx="12033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Smart Grid Device</a:t>
            </a:r>
          </a:p>
        </p:txBody>
      </p:sp>
      <p:sp>
        <p:nvSpPr>
          <p:cNvPr id="35" name="Isosceles Triangle 34"/>
          <p:cNvSpPr/>
          <p:nvPr/>
        </p:nvSpPr>
        <p:spPr>
          <a:xfrm>
            <a:off x="7823200" y="5762625"/>
            <a:ext cx="309563" cy="263525"/>
          </a:xfrm>
          <a:prstGeom prst="triangle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12788"/>
          </a:xfrm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SmartGrid Device White List</a:t>
            </a:r>
          </a:p>
        </p:txBody>
      </p:sp>
      <p:sp>
        <p:nvSpPr>
          <p:cNvPr id="7" name="Isosceles Triangle 6"/>
          <p:cNvSpPr/>
          <p:nvPr/>
        </p:nvSpPr>
        <p:spPr>
          <a:xfrm>
            <a:off x="5180013" y="4729163"/>
            <a:ext cx="588962" cy="500062"/>
          </a:xfrm>
          <a:prstGeom prst="triangle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6510338" y="2868613"/>
            <a:ext cx="588962" cy="500062"/>
          </a:xfrm>
          <a:prstGeom prst="triangle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5475288" y="3117850"/>
            <a:ext cx="588962" cy="500063"/>
          </a:xfrm>
          <a:prstGeom prst="triangle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Arc 19"/>
          <p:cNvSpPr/>
          <p:nvPr/>
        </p:nvSpPr>
        <p:spPr>
          <a:xfrm>
            <a:off x="1817688" y="2497138"/>
            <a:ext cx="3657600" cy="3657600"/>
          </a:xfrm>
          <a:prstGeom prst="arc">
            <a:avLst>
              <a:gd name="adj1" fmla="val 2256918"/>
              <a:gd name="adj2" fmla="val 19132469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5006975" y="2508250"/>
            <a:ext cx="2286000" cy="609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083175" y="5480050"/>
            <a:ext cx="2209800" cy="457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5577682" y="4223544"/>
            <a:ext cx="3429000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Isosceles Triangle 26"/>
          <p:cNvSpPr/>
          <p:nvPr/>
        </p:nvSpPr>
        <p:spPr>
          <a:xfrm>
            <a:off x="6510338" y="5132388"/>
            <a:ext cx="588962" cy="500062"/>
          </a:xfrm>
          <a:prstGeom prst="triangle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Isosceles Triangle 27"/>
          <p:cNvSpPr/>
          <p:nvPr/>
        </p:nvSpPr>
        <p:spPr>
          <a:xfrm>
            <a:off x="5919788" y="4381500"/>
            <a:ext cx="590550" cy="500063"/>
          </a:xfrm>
          <a:prstGeom prst="triangle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6375400" y="3683000"/>
            <a:ext cx="590550" cy="500063"/>
          </a:xfrm>
          <a:prstGeom prst="triangle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>
            <a:off x="5332413" y="3881438"/>
            <a:ext cx="588962" cy="500062"/>
          </a:xfrm>
          <a:prstGeom prst="triangle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613" name="TextBox 30"/>
          <p:cNvSpPr txBox="1">
            <a:spLocks noChangeArrowheads="1"/>
          </p:cNvSpPr>
          <p:nvPr/>
        </p:nvSpPr>
        <p:spPr bwMode="auto">
          <a:xfrm>
            <a:off x="-71438" y="5033963"/>
            <a:ext cx="1676401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/>
              <a:t>Unauthorized Access Attempt</a:t>
            </a:r>
          </a:p>
        </p:txBody>
      </p:sp>
      <p:cxnSp>
        <p:nvCxnSpPr>
          <p:cNvPr id="33" name="Straight Connector 32"/>
          <p:cNvCxnSpPr>
            <a:stCxn id="35" idx="3"/>
          </p:cNvCxnSpPr>
          <p:nvPr/>
        </p:nvCxnSpPr>
        <p:spPr>
          <a:xfrm flipV="1">
            <a:off x="1147763" y="5541963"/>
            <a:ext cx="1143000" cy="342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1604963" y="5846763"/>
            <a:ext cx="9906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66763" y="5694363"/>
            <a:ext cx="381000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Smiley Face 35"/>
          <p:cNvSpPr/>
          <p:nvPr/>
        </p:nvSpPr>
        <p:spPr>
          <a:xfrm>
            <a:off x="233363" y="5694363"/>
            <a:ext cx="381000" cy="381000"/>
          </a:xfrm>
          <a:prstGeom prst="smileyFac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Arc 36"/>
          <p:cNvSpPr/>
          <p:nvPr/>
        </p:nvSpPr>
        <p:spPr>
          <a:xfrm rot="3032409" flipV="1">
            <a:off x="295275" y="5646738"/>
            <a:ext cx="304800" cy="381000"/>
          </a:xfrm>
          <a:prstGeom prst="arc">
            <a:avLst/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Arc 37"/>
          <p:cNvSpPr/>
          <p:nvPr/>
        </p:nvSpPr>
        <p:spPr>
          <a:xfrm rot="18567591">
            <a:off x="331788" y="5918200"/>
            <a:ext cx="261938" cy="376237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5620" name="Group 43"/>
          <p:cNvGrpSpPr>
            <a:grpSpLocks/>
          </p:cNvGrpSpPr>
          <p:nvPr/>
        </p:nvGrpSpPr>
        <p:grpSpPr bwMode="auto">
          <a:xfrm>
            <a:off x="4913313" y="3835400"/>
            <a:ext cx="609600" cy="646113"/>
            <a:chOff x="5065972" y="2441437"/>
            <a:chExt cx="609600" cy="646331"/>
          </a:xfrm>
        </p:grpSpPr>
        <p:sp>
          <p:nvSpPr>
            <p:cNvPr id="45" name="Rectangle 44"/>
            <p:cNvSpPr/>
            <p:nvPr/>
          </p:nvSpPr>
          <p:spPr>
            <a:xfrm>
              <a:off x="5142172" y="2717755"/>
              <a:ext cx="228600" cy="15245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648" name="Text Box 29"/>
            <p:cNvSpPr txBox="1">
              <a:spLocks noChangeArrowheads="1"/>
            </p:cNvSpPr>
            <p:nvPr/>
          </p:nvSpPr>
          <p:spPr bwMode="auto">
            <a:xfrm>
              <a:off x="5065972" y="2441437"/>
              <a:ext cx="609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latin typeface="Wingdings 2" pitchFamily="18" charset="2"/>
                </a:rPr>
                <a:t>P</a:t>
              </a:r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10800000">
              <a:off x="5370772" y="2773337"/>
              <a:ext cx="250825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48"/>
          <p:cNvSpPr/>
          <p:nvPr/>
        </p:nvSpPr>
        <p:spPr>
          <a:xfrm>
            <a:off x="6180138" y="3062288"/>
            <a:ext cx="228600" cy="15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622" name="Text Box 29"/>
          <p:cNvSpPr txBox="1">
            <a:spLocks noChangeArrowheads="1"/>
          </p:cNvSpPr>
          <p:nvPr/>
        </p:nvSpPr>
        <p:spPr bwMode="auto">
          <a:xfrm>
            <a:off x="6103938" y="2786063"/>
            <a:ext cx="609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Wingdings 2" pitchFamily="18" charset="2"/>
              </a:rPr>
              <a:t>P</a:t>
            </a:r>
          </a:p>
        </p:txBody>
      </p:sp>
      <p:cxnSp>
        <p:nvCxnSpPr>
          <p:cNvPr id="51" name="Straight Connector 50"/>
          <p:cNvCxnSpPr/>
          <p:nvPr/>
        </p:nvCxnSpPr>
        <p:spPr>
          <a:xfrm rot="10800000">
            <a:off x="6408738" y="3117850"/>
            <a:ext cx="252412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624" name="Group 51"/>
          <p:cNvGrpSpPr>
            <a:grpSpLocks/>
          </p:cNvGrpSpPr>
          <p:nvPr/>
        </p:nvGrpSpPr>
        <p:grpSpPr bwMode="auto">
          <a:xfrm>
            <a:off x="5991225" y="3586163"/>
            <a:ext cx="609600" cy="646112"/>
            <a:chOff x="5065972" y="2441437"/>
            <a:chExt cx="609600" cy="646331"/>
          </a:xfrm>
        </p:grpSpPr>
        <p:sp>
          <p:nvSpPr>
            <p:cNvPr id="53" name="Rectangle 52"/>
            <p:cNvSpPr/>
            <p:nvPr/>
          </p:nvSpPr>
          <p:spPr>
            <a:xfrm>
              <a:off x="5142172" y="2717756"/>
              <a:ext cx="228600" cy="15245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645" name="Text Box 29"/>
            <p:cNvSpPr txBox="1">
              <a:spLocks noChangeArrowheads="1"/>
            </p:cNvSpPr>
            <p:nvPr/>
          </p:nvSpPr>
          <p:spPr bwMode="auto">
            <a:xfrm>
              <a:off x="5065972" y="2441437"/>
              <a:ext cx="609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latin typeface="Wingdings 2" pitchFamily="18" charset="2"/>
                </a:rPr>
                <a:t>P</a:t>
              </a:r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10800000">
              <a:off x="5370772" y="2773336"/>
              <a:ext cx="250825" cy="1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625" name="Text Box 30"/>
          <p:cNvSpPr txBox="1">
            <a:spLocks noChangeArrowheads="1"/>
          </p:cNvSpPr>
          <p:nvPr/>
        </p:nvSpPr>
        <p:spPr bwMode="auto">
          <a:xfrm>
            <a:off x="766763" y="5541963"/>
            <a:ext cx="685800" cy="64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?</a:t>
            </a:r>
          </a:p>
        </p:txBody>
      </p:sp>
      <p:sp>
        <p:nvSpPr>
          <p:cNvPr id="25626" name="TextBox 79"/>
          <p:cNvSpPr txBox="1">
            <a:spLocks noChangeArrowheads="1"/>
          </p:cNvSpPr>
          <p:nvPr/>
        </p:nvSpPr>
        <p:spPr bwMode="auto">
          <a:xfrm>
            <a:off x="2417763" y="6403975"/>
            <a:ext cx="2665412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SmartGrid User Devices</a:t>
            </a:r>
          </a:p>
        </p:txBody>
      </p:sp>
      <p:sp>
        <p:nvSpPr>
          <p:cNvPr id="81" name="Text Box 29"/>
          <p:cNvSpPr txBox="1">
            <a:spLocks noChangeArrowheads="1"/>
          </p:cNvSpPr>
          <p:nvPr/>
        </p:nvSpPr>
        <p:spPr bwMode="auto">
          <a:xfrm>
            <a:off x="5456238" y="3057525"/>
            <a:ext cx="60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latin typeface="Wingdings 2" pitchFamily="18" charset="2"/>
              </a:rPr>
              <a:t>P</a:t>
            </a: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5913438" y="4292600"/>
            <a:ext cx="60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latin typeface="Wingdings 2" pitchFamily="18" charset="2"/>
              </a:rPr>
              <a:t>P</a:t>
            </a:r>
          </a:p>
        </p:txBody>
      </p:sp>
      <p:sp>
        <p:nvSpPr>
          <p:cNvPr id="83" name="Text Box 29"/>
          <p:cNvSpPr txBox="1">
            <a:spLocks noChangeArrowheads="1"/>
          </p:cNvSpPr>
          <p:nvPr/>
        </p:nvSpPr>
        <p:spPr bwMode="auto">
          <a:xfrm>
            <a:off x="5170488" y="4648200"/>
            <a:ext cx="609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latin typeface="Wingdings 2" pitchFamily="18" charset="2"/>
              </a:rPr>
              <a:t>P</a:t>
            </a:r>
          </a:p>
        </p:txBody>
      </p:sp>
      <p:sp>
        <p:nvSpPr>
          <p:cNvPr id="84" name="Text Box 29"/>
          <p:cNvSpPr txBox="1">
            <a:spLocks noChangeArrowheads="1"/>
          </p:cNvSpPr>
          <p:nvPr/>
        </p:nvSpPr>
        <p:spPr bwMode="auto">
          <a:xfrm>
            <a:off x="6519863" y="5059363"/>
            <a:ext cx="60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latin typeface="Wingdings 2" pitchFamily="18" charset="2"/>
              </a:rPr>
              <a:t>P</a:t>
            </a:r>
          </a:p>
        </p:txBody>
      </p:sp>
      <p:sp>
        <p:nvSpPr>
          <p:cNvPr id="25631" name="TextBox 55"/>
          <p:cNvSpPr txBox="1">
            <a:spLocks noChangeArrowheads="1"/>
          </p:cNvSpPr>
          <p:nvPr/>
        </p:nvSpPr>
        <p:spPr bwMode="auto">
          <a:xfrm>
            <a:off x="285750" y="1624013"/>
            <a:ext cx="89741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Maintain SmartGrid availability by only allowing SmartGrid users, their machines and </a:t>
            </a:r>
          </a:p>
          <a:p>
            <a:r>
              <a:rPr lang="en-US"/>
              <a:t>authorized devices access to SmartGrid network and block all other machines/devices</a:t>
            </a:r>
          </a:p>
        </p:txBody>
      </p:sp>
      <p:pic>
        <p:nvPicPr>
          <p:cNvPr id="25632" name="Picture 5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3238" y="2763838"/>
            <a:ext cx="32861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33" name="Picture 5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25650" y="3508375"/>
            <a:ext cx="1017588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34" name="Picture 5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41563" y="4357688"/>
            <a:ext cx="3365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35" name="Picture 59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35288" y="5119688"/>
            <a:ext cx="109061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" name="Text Box 29"/>
          <p:cNvSpPr txBox="1">
            <a:spLocks noChangeArrowheads="1"/>
          </p:cNvSpPr>
          <p:nvPr/>
        </p:nvSpPr>
        <p:spPr bwMode="auto">
          <a:xfrm>
            <a:off x="2935288" y="2576513"/>
            <a:ext cx="60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latin typeface="Wingdings 2" pitchFamily="18" charset="2"/>
              </a:rPr>
              <a:t>P</a:t>
            </a:r>
          </a:p>
        </p:txBody>
      </p:sp>
      <p:sp>
        <p:nvSpPr>
          <p:cNvPr id="62" name="Text Box 29"/>
          <p:cNvSpPr txBox="1">
            <a:spLocks noChangeArrowheads="1"/>
          </p:cNvSpPr>
          <p:nvPr/>
        </p:nvSpPr>
        <p:spPr bwMode="auto">
          <a:xfrm>
            <a:off x="2344738" y="3268663"/>
            <a:ext cx="60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latin typeface="Wingdings 2" pitchFamily="18" charset="2"/>
              </a:rPr>
              <a:t>P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>
            <a:off x="2236788" y="4202113"/>
            <a:ext cx="609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latin typeface="Wingdings 2" pitchFamily="18" charset="2"/>
              </a:rPr>
              <a:t>P</a:t>
            </a:r>
          </a:p>
        </p:txBody>
      </p:sp>
      <p:sp>
        <p:nvSpPr>
          <p:cNvPr id="64" name="Text Box 29"/>
          <p:cNvSpPr txBox="1">
            <a:spLocks noChangeArrowheads="1"/>
          </p:cNvSpPr>
          <p:nvPr/>
        </p:nvSpPr>
        <p:spPr bwMode="auto">
          <a:xfrm>
            <a:off x="2925763" y="4903788"/>
            <a:ext cx="6096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latin typeface="Wingdings 2" pitchFamily="18" charset="2"/>
              </a:rPr>
              <a:t>P</a:t>
            </a:r>
          </a:p>
        </p:txBody>
      </p:sp>
      <p:sp>
        <p:nvSpPr>
          <p:cNvPr id="25640" name="TextBox 64"/>
          <p:cNvSpPr txBox="1">
            <a:spLocks noChangeArrowheads="1"/>
          </p:cNvSpPr>
          <p:nvPr/>
        </p:nvSpPr>
        <p:spPr bwMode="auto">
          <a:xfrm>
            <a:off x="8078788" y="5634038"/>
            <a:ext cx="12033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Smart Grid Device</a:t>
            </a:r>
          </a:p>
        </p:txBody>
      </p:sp>
      <p:sp>
        <p:nvSpPr>
          <p:cNvPr id="66" name="Isosceles Triangle 65"/>
          <p:cNvSpPr/>
          <p:nvPr/>
        </p:nvSpPr>
        <p:spPr>
          <a:xfrm>
            <a:off x="7823200" y="5762625"/>
            <a:ext cx="309563" cy="263525"/>
          </a:xfrm>
          <a:prstGeom prst="triangle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7850188" y="6240463"/>
            <a:ext cx="228600" cy="15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643" name="TextBox 67"/>
          <p:cNvSpPr txBox="1">
            <a:spLocks noChangeArrowheads="1"/>
          </p:cNvSpPr>
          <p:nvPr/>
        </p:nvSpPr>
        <p:spPr bwMode="auto">
          <a:xfrm>
            <a:off x="8096250" y="6151563"/>
            <a:ext cx="12033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Edge ID Appliance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2" grpId="0"/>
      <p:bldP spid="83" grpId="0"/>
      <p:bldP spid="84" grpId="0"/>
      <p:bldP spid="61" grpId="0"/>
      <p:bldP spid="62" grpId="0"/>
      <p:bldP spid="63" grpId="0"/>
      <p:bldP spid="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685800" y="549275"/>
            <a:ext cx="7010400" cy="1143000"/>
          </a:xfrm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Best Practices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685800" y="1570038"/>
            <a:ext cx="8272463" cy="4171950"/>
          </a:xfrm>
        </p:spPr>
        <p:txBody>
          <a:bodyPr/>
          <a:lstStyle/>
          <a:p>
            <a:r>
              <a:rPr lang="en-US" smtClean="0">
                <a:ea typeface="ＭＳ Ｐゴシック"/>
                <a:cs typeface="ＭＳ Ｐゴシック"/>
              </a:rPr>
              <a:t>Use device fingerprints to control edge device integrity</a:t>
            </a:r>
          </a:p>
          <a:p>
            <a:pPr lvl="1"/>
            <a:r>
              <a:rPr lang="en-US" smtClean="0">
                <a:ea typeface="ＭＳ Ｐゴシック"/>
              </a:rPr>
              <a:t>White-list machine to machine authentication</a:t>
            </a:r>
          </a:p>
          <a:p>
            <a:pPr lvl="1"/>
            <a:r>
              <a:rPr lang="en-US" smtClean="0">
                <a:ea typeface="ＭＳ Ｐゴシック"/>
              </a:rPr>
              <a:t>Device fingerprint is transparent second factor user authentication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Insure edge devices are clean of malware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Maintain perimeter security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Monitor network for abnormal traffic</a:t>
            </a:r>
          </a:p>
          <a:p>
            <a:r>
              <a:rPr lang="en-US" smtClean="0">
                <a:ea typeface="ＭＳ Ｐゴシック"/>
                <a:cs typeface="ＭＳ Ｐゴシック"/>
              </a:rPr>
              <a:t>Routinely assess &amp; mitigate network vulnerabilities </a:t>
            </a:r>
          </a:p>
          <a:p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ASIStemplate3">
  <a:themeElements>
    <a:clrScheme name="OASIStemplate3.po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OASIStemplate3.po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2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26" charset="0"/>
          </a:defRPr>
        </a:defPPr>
      </a:lstStyle>
    </a:lnDef>
  </a:objectDefaults>
  <a:extraClrSchemeLst>
    <a:extraClrScheme>
      <a:clrScheme name="OASIStemplate3.po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IStemplate3.po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ASIStemplate3.po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ASIStemplate3.po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OASIS-slide-template.pot</Template>
  <TotalTime>1202</TotalTime>
  <Words>403</Words>
  <Application>Microsoft Office PowerPoint</Application>
  <PresentationFormat>On-screen Show (4:3)</PresentationFormat>
  <Paragraphs>80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Arial Black</vt:lpstr>
      <vt:lpstr>ＭＳ Ｐゴシック</vt:lpstr>
      <vt:lpstr>Monotype Sorts</vt:lpstr>
      <vt:lpstr>Calibri</vt:lpstr>
      <vt:lpstr>Wingdings 2</vt:lpstr>
      <vt:lpstr>Times New Roman</vt:lpstr>
      <vt:lpstr>OASIStemplate3</vt:lpstr>
      <vt:lpstr>OASIStemplate3</vt:lpstr>
      <vt:lpstr>OASIStemplate3</vt:lpstr>
      <vt:lpstr>Beyond Compliance: Advanced SmartGrid Authentication</vt:lpstr>
      <vt:lpstr>UNILOC  INTEGRITY AT THE NETS EDGE</vt:lpstr>
      <vt:lpstr>Agenda</vt:lpstr>
      <vt:lpstr>SmartGrid Authentication Vulnerability</vt:lpstr>
      <vt:lpstr>Authentication Comparison</vt:lpstr>
      <vt:lpstr>Beyond Compliance</vt:lpstr>
      <vt:lpstr>SmartGrid Device White List</vt:lpstr>
      <vt:lpstr>SmartGrid Device White List</vt:lpstr>
      <vt:lpstr>Best Practices</vt:lpstr>
    </vt:vector>
  </TitlesOfParts>
  <Company>UniLoc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Compliance: Advanced SmartGrid Authentication</dc:title>
  <dc:creator>Sean Leonard</dc:creator>
  <cp:lastModifiedBy>jharnad</cp:lastModifiedBy>
  <cp:revision>66</cp:revision>
  <dcterms:created xsi:type="dcterms:W3CDTF">2009-09-21T19:57:28Z</dcterms:created>
  <dcterms:modified xsi:type="dcterms:W3CDTF">2009-09-29T16:02:36Z</dcterms:modified>
</cp:coreProperties>
</file>