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</p:sldMasterIdLst>
  <p:notesMasterIdLst>
    <p:notesMasterId r:id="rId26"/>
  </p:notesMasterIdLst>
  <p:handoutMasterIdLst>
    <p:handoutMasterId r:id="rId27"/>
  </p:handoutMasterIdLst>
  <p:sldIdLst>
    <p:sldId id="263" r:id="rId3"/>
    <p:sldId id="532" r:id="rId4"/>
    <p:sldId id="463" r:id="rId5"/>
    <p:sldId id="370" r:id="rId6"/>
    <p:sldId id="491" r:id="rId7"/>
    <p:sldId id="504" r:id="rId8"/>
    <p:sldId id="493" r:id="rId9"/>
    <p:sldId id="495" r:id="rId10"/>
    <p:sldId id="500" r:id="rId11"/>
    <p:sldId id="497" r:id="rId12"/>
    <p:sldId id="498" r:id="rId13"/>
    <p:sldId id="535" r:id="rId14"/>
    <p:sldId id="505" r:id="rId15"/>
    <p:sldId id="506" r:id="rId16"/>
    <p:sldId id="508" r:id="rId17"/>
    <p:sldId id="510" r:id="rId18"/>
    <p:sldId id="516" r:id="rId19"/>
    <p:sldId id="518" r:id="rId20"/>
    <p:sldId id="519" r:id="rId21"/>
    <p:sldId id="279" r:id="rId22"/>
    <p:sldId id="534" r:id="rId23"/>
    <p:sldId id="533" r:id="rId24"/>
    <p:sldId id="368" r:id="rId25"/>
  </p:sldIdLst>
  <p:sldSz cx="9144000" cy="6858000" type="screen4x3"/>
  <p:notesSz cx="6662738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B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3613" autoAdjust="0"/>
  </p:normalViewPr>
  <p:slideViewPr>
    <p:cSldViewPr snapToGrid="0">
      <p:cViewPr varScale="1">
        <p:scale>
          <a:sx n="78" d="100"/>
          <a:sy n="78" d="100"/>
        </p:scale>
        <p:origin x="-8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790" cy="49667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3440" y="0"/>
            <a:ext cx="2887790" cy="49667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060C5AE2-CF59-4ABF-AC20-B016399E934B}" type="datetimeFigureOut">
              <a:rPr lang="en-US"/>
              <a:pPr>
                <a:defRPr/>
              </a:pPr>
              <a:t>9/26/2010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272"/>
            <a:ext cx="2887790" cy="49667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3440" y="9428272"/>
            <a:ext cx="2887790" cy="49667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16DDDA0E-A0C3-4843-B609-BD0DBE11D1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7790" cy="496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3440" y="0"/>
            <a:ext cx="2887790" cy="496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0900" y="744538"/>
            <a:ext cx="4960938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878" y="4714137"/>
            <a:ext cx="5328983" cy="4468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272"/>
            <a:ext cx="2887790" cy="496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3440" y="9428272"/>
            <a:ext cx="2887790" cy="496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4F44A11E-CAEA-4E01-9272-AC9359BC45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1A78F8-8EA8-4C3E-9916-8941DE5E1969}" type="slidenum">
              <a:rPr lang="nl-BE" smtClean="0">
                <a:cs typeface="Arial" charset="0"/>
              </a:rPr>
              <a:pPr/>
              <a:t>20</a:t>
            </a:fld>
            <a:endParaRPr lang="nl-BE" smtClean="0">
              <a:cs typeface="Arial" charset="0"/>
            </a:endParaRPr>
          </a:p>
        </p:txBody>
      </p:sp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F7B849E-2D2A-4F6A-AF78-1B7C41575B01}" type="slidenum">
              <a:rPr lang="nl-BE" smtClean="0"/>
              <a:pPr/>
              <a:t>23</a:t>
            </a:fld>
            <a:endParaRPr lang="nl-BE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Fedict_Background_White"/>
          <p:cNvPicPr>
            <a:picLocks noChangeAspect="1" noChangeArrowheads="1"/>
          </p:cNvPicPr>
          <p:nvPr/>
        </p:nvPicPr>
        <p:blipFill>
          <a:blip r:embed="rId2" cstate="print"/>
          <a:srcRect t="14441"/>
          <a:stretch>
            <a:fillRect/>
          </a:stretch>
        </p:blipFill>
        <p:spPr bwMode="auto">
          <a:xfrm>
            <a:off x="0" y="152400"/>
            <a:ext cx="9145588" cy="586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11"/>
          <p:cNvGrpSpPr>
            <a:grpSpLocks/>
          </p:cNvGrpSpPr>
          <p:nvPr/>
        </p:nvGrpSpPr>
        <p:grpSpPr bwMode="auto">
          <a:xfrm>
            <a:off x="0" y="5562600"/>
            <a:ext cx="9144000" cy="685800"/>
            <a:chOff x="0" y="3504"/>
            <a:chExt cx="5760" cy="432"/>
          </a:xfrm>
        </p:grpSpPr>
        <p:pic>
          <p:nvPicPr>
            <p:cNvPr id="6" name="Picture 8" descr="Fedictlogo+baseline_RGB_v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840" y="3504"/>
              <a:ext cx="1520" cy="4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 flipH="1">
              <a:off x="5520" y="3504"/>
              <a:ext cx="240" cy="432"/>
            </a:xfrm>
            <a:prstGeom prst="rect">
              <a:avLst/>
            </a:prstGeom>
            <a:solidFill>
              <a:srgbClr val="7B7867"/>
            </a:solidFill>
            <a:ln w="0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0" y="3504"/>
              <a:ext cx="3648" cy="432"/>
            </a:xfrm>
            <a:prstGeom prst="rect">
              <a:avLst/>
            </a:prstGeom>
            <a:solidFill>
              <a:srgbClr val="7B7867"/>
            </a:solidFill>
            <a:ln w="0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25700" y="1997075"/>
            <a:ext cx="5718175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35225" y="3505200"/>
            <a:ext cx="4708525" cy="1011238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Rectangle 8"/>
          <p:cNvSpPr>
            <a:spLocks noGrp="1" noChangeArrowheads="1"/>
          </p:cNvSpPr>
          <p:nvPr>
            <p:ph type="dt" sz="quarter" idx="10"/>
          </p:nvPr>
        </p:nvSpPr>
        <p:spPr>
          <a:xfrm>
            <a:off x="76200" y="6480175"/>
            <a:ext cx="2133600" cy="220663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r>
              <a:rPr lang="en-US"/>
              <a:t>05/05/2009 | Bruxelles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05/05/2009 | Bruxelles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57900" y="298450"/>
            <a:ext cx="1779588" cy="57181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4375" y="298450"/>
            <a:ext cx="5191125" cy="57181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05/05/2009 | Bruxelles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05/05/2009 | Bruxelles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05/05/2009 | Bruxelles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05/05/2009 | Bruxelles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6175" y="1600200"/>
            <a:ext cx="1798638" cy="4416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07213" y="1600200"/>
            <a:ext cx="1798637" cy="4416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05/05/2009 | Bruxelles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05/05/2009 | Bruxelles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05/05/2009 | Bruxelles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05/05/2009 | Bruxelles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05/05/2009 | Bruxelles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05/05/2009 | Bruxelles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05/05/2009 | Bruxelles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05/05/2009 | Bruxelles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69225" y="298450"/>
            <a:ext cx="936625" cy="57181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6175" y="298450"/>
            <a:ext cx="2660650" cy="57181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05/05/2009 | Bruxelles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05/05/2009 | Bruxelles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4375" y="1600200"/>
            <a:ext cx="3484563" cy="4416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51338" y="1600200"/>
            <a:ext cx="3486150" cy="4416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05/05/2009 | Bruxelles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05/05/2009 | Bruxelles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05/05/2009 | Bruxelles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05/05/2009 | Bruxelles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05/05/2009 | Bruxelles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05/05/2009 | Bruxelles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6324600"/>
            <a:ext cx="9144000" cy="533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en-US">
              <a:cs typeface="+mn-cs"/>
            </a:endParaRPr>
          </a:p>
        </p:txBody>
      </p:sp>
      <p:sp>
        <p:nvSpPr>
          <p:cNvPr id="4096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14375" y="298450"/>
            <a:ext cx="7123113" cy="101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4375" y="1600200"/>
            <a:ext cx="7123113" cy="441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5725" y="6473825"/>
            <a:ext cx="2133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700">
                <a:solidFill>
                  <a:schemeClr val="bg1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/>
              <a:t>05/05/2009 | Bruxelles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0"/>
            <a:ext cx="9144000" cy="306388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en-US">
              <a:cs typeface="+mn-cs"/>
            </a:endParaRPr>
          </a:p>
        </p:txBody>
      </p:sp>
      <p:pic>
        <p:nvPicPr>
          <p:cNvPr id="40967" name="Picture 9" descr="Logo white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772400" y="6400800"/>
            <a:ext cx="1271588" cy="40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hf sldNum="0" hdr="0" ftr="0"/>
  <p:txStyles>
    <p:titleStyle>
      <a:lvl1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rebuchet MS" pitchFamily="34" charset="0"/>
        </a:defRPr>
      </a:lvl5pPr>
      <a:lvl6pPr marL="457200" algn="l" rtl="0" fontAlgn="base">
        <a:lnSpc>
          <a:spcPct val="95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rebuchet MS" pitchFamily="34" charset="0"/>
        </a:defRPr>
      </a:lvl6pPr>
      <a:lvl7pPr marL="914400" algn="l" rtl="0" fontAlgn="base">
        <a:lnSpc>
          <a:spcPct val="95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rebuchet MS" pitchFamily="34" charset="0"/>
        </a:defRPr>
      </a:lvl7pPr>
      <a:lvl8pPr marL="1371600" algn="l" rtl="0" fontAlgn="base">
        <a:lnSpc>
          <a:spcPct val="95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rebuchet MS" pitchFamily="34" charset="0"/>
        </a:defRPr>
      </a:lvl8pPr>
      <a:lvl9pPr marL="1828800" algn="l" rtl="0" fontAlgn="base">
        <a:lnSpc>
          <a:spcPct val="95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rebuchet MS" pitchFamily="34" charset="0"/>
        </a:defRPr>
      </a:lvl9pPr>
    </p:titleStyle>
    <p:bodyStyle>
      <a:lvl1pPr marL="182563" indent="-182563" algn="l" rtl="0" eaLnBrk="0" fontAlgn="base" hangingPunct="0">
        <a:spcBef>
          <a:spcPct val="5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47675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0000"/>
        <a:buFont typeface="Wingdings" pitchFamily="2" charset="2"/>
        <a:buChar char="n"/>
        <a:defRPr sz="1600">
          <a:solidFill>
            <a:schemeClr val="tx1"/>
          </a:solidFill>
          <a:latin typeface="Arial" charset="0"/>
        </a:defRPr>
      </a:lvl2pPr>
      <a:lvl3pPr marL="712788" indent="-173038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600">
          <a:solidFill>
            <a:schemeClr val="tx1"/>
          </a:solidFill>
          <a:latin typeface="Arial" charset="0"/>
        </a:defRPr>
      </a:lvl3pPr>
      <a:lvl4pPr marL="987425" indent="-173038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Arial" charset="0"/>
        </a:defRPr>
      </a:lvl4pPr>
      <a:lvl5pPr marL="1262063" indent="-18256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Arial" charset="0"/>
        </a:defRPr>
      </a:lvl5pPr>
      <a:lvl6pPr marL="1719263" indent="-182563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Arial" charset="0"/>
        </a:defRPr>
      </a:lvl6pPr>
      <a:lvl7pPr marL="2176463" indent="-182563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Arial" charset="0"/>
        </a:defRPr>
      </a:lvl7pPr>
      <a:lvl8pPr marL="2633663" indent="-182563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Arial" charset="0"/>
        </a:defRPr>
      </a:lvl8pPr>
      <a:lvl9pPr marL="3090863" indent="-182563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6324600"/>
            <a:ext cx="9144000" cy="533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en-US">
              <a:cs typeface="+mn-cs"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956175" y="298450"/>
            <a:ext cx="3749675" cy="101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6175" y="1600200"/>
            <a:ext cx="3749675" cy="441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5725" y="6473825"/>
            <a:ext cx="2133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700">
                <a:solidFill>
                  <a:schemeClr val="bg1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/>
              <a:t>05/05/2009 | Bruxelles</a:t>
            </a:r>
          </a:p>
        </p:txBody>
      </p:sp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0" y="0"/>
            <a:ext cx="9144000" cy="306388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en-US">
              <a:cs typeface="+mn-cs"/>
            </a:endParaRPr>
          </a:p>
        </p:txBody>
      </p:sp>
      <p:pic>
        <p:nvPicPr>
          <p:cNvPr id="13319" name="Picture 7" descr="Logo white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772400" y="6400800"/>
            <a:ext cx="1271588" cy="40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8" name="Rectangle 8"/>
          <p:cNvSpPr>
            <a:spLocks noChangeArrowheads="1"/>
          </p:cNvSpPr>
          <p:nvPr/>
        </p:nvSpPr>
        <p:spPr bwMode="auto">
          <a:xfrm>
            <a:off x="4302125" y="306388"/>
            <a:ext cx="465138" cy="6062662"/>
          </a:xfrm>
          <a:prstGeom prst="rect">
            <a:avLst/>
          </a:prstGeom>
          <a:solidFill>
            <a:schemeClr val="tx1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54000" rIns="54000" anchor="ctr"/>
          <a:lstStyle/>
          <a:p>
            <a:pPr algn="ctr">
              <a:defRPr/>
            </a:pPr>
            <a:endParaRPr lang="en-US"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/>
  <p:txStyles>
    <p:titleStyle>
      <a:lvl1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rebuchet MS" pitchFamily="34" charset="0"/>
        </a:defRPr>
      </a:lvl5pPr>
      <a:lvl6pPr marL="457200" algn="l" rtl="0" fontAlgn="base">
        <a:lnSpc>
          <a:spcPct val="95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rebuchet MS" pitchFamily="34" charset="0"/>
        </a:defRPr>
      </a:lvl6pPr>
      <a:lvl7pPr marL="914400" algn="l" rtl="0" fontAlgn="base">
        <a:lnSpc>
          <a:spcPct val="95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rebuchet MS" pitchFamily="34" charset="0"/>
        </a:defRPr>
      </a:lvl7pPr>
      <a:lvl8pPr marL="1371600" algn="l" rtl="0" fontAlgn="base">
        <a:lnSpc>
          <a:spcPct val="95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rebuchet MS" pitchFamily="34" charset="0"/>
        </a:defRPr>
      </a:lvl8pPr>
      <a:lvl9pPr marL="1828800" algn="l" rtl="0" fontAlgn="base">
        <a:lnSpc>
          <a:spcPct val="95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rebuchet MS" pitchFamily="34" charset="0"/>
        </a:defRPr>
      </a:lvl9pPr>
    </p:titleStyle>
    <p:bodyStyle>
      <a:lvl1pPr marL="182563" indent="-182563" algn="l" rtl="0" eaLnBrk="0" fontAlgn="base" hangingPunct="0">
        <a:spcBef>
          <a:spcPct val="5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447675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0000"/>
        <a:buFont typeface="Wingdings" pitchFamily="2" charset="2"/>
        <a:buChar char="n"/>
        <a:defRPr sz="1400">
          <a:solidFill>
            <a:schemeClr val="tx1"/>
          </a:solidFill>
          <a:latin typeface="Arial" charset="0"/>
        </a:defRPr>
      </a:lvl2pPr>
      <a:lvl3pPr marL="712788" indent="-173038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400">
          <a:solidFill>
            <a:schemeClr val="tx1"/>
          </a:solidFill>
          <a:latin typeface="Arial" charset="0"/>
        </a:defRPr>
      </a:lvl3pPr>
      <a:lvl4pPr marL="987425" indent="-173038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Arial" charset="0"/>
        </a:defRPr>
      </a:lvl4pPr>
      <a:lvl5pPr marL="1262063" indent="-182563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Arial" charset="0"/>
        </a:defRPr>
      </a:lvl5pPr>
      <a:lvl6pPr marL="1719263" indent="-182563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Arial" charset="0"/>
        </a:defRPr>
      </a:lvl6pPr>
      <a:lvl7pPr marL="2176463" indent="-182563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Arial" charset="0"/>
        </a:defRPr>
      </a:lvl7pPr>
      <a:lvl8pPr marL="2633663" indent="-182563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Arial" charset="0"/>
        </a:defRPr>
      </a:lvl8pPr>
      <a:lvl9pPr marL="3090863" indent="-182563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wmf"/><Relationship Id="rId7" Type="http://schemas.openxmlformats.org/officeDocument/2006/relationships/image" Target="../media/image32.png"/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gif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image" Target="../media/image13.jpeg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15.png"/><Relationship Id="rId10" Type="http://schemas.openxmlformats.org/officeDocument/2006/relationships/image" Target="../media/image17.wmf"/><Relationship Id="rId4" Type="http://schemas.openxmlformats.org/officeDocument/2006/relationships/image" Target="../media/image14.jpeg"/><Relationship Id="rId9" Type="http://schemas.openxmlformats.org/officeDocument/2006/relationships/oleObject" Target="../embeddings/oleObject3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3"/>
          <p:cNvSpPr>
            <a:spLocks noGrp="1"/>
          </p:cNvSpPr>
          <p:nvPr>
            <p:ph type="ctrTitle"/>
          </p:nvPr>
        </p:nvSpPr>
        <p:spPr>
          <a:xfrm>
            <a:off x="243840" y="2084831"/>
            <a:ext cx="8900159" cy="3981641"/>
          </a:xfrm>
        </p:spPr>
        <p:txBody>
          <a:bodyPr/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sz="3600" dirty="0" smtClean="0"/>
              <a:t/>
            </a:r>
            <a:br>
              <a:rPr lang="en-GB" sz="3600" dirty="0" smtClean="0"/>
            </a:b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SESSION D: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What You Know </a:t>
            </a:r>
            <a:r>
              <a:rPr lang="en-US" sz="2400" dirty="0" smtClean="0"/>
              <a:t>- What </a:t>
            </a:r>
            <a:r>
              <a:rPr lang="en-US" sz="2400" dirty="0" smtClean="0"/>
              <a:t>You </a:t>
            </a:r>
            <a:r>
              <a:rPr lang="en-US" sz="2400" dirty="0" smtClean="0"/>
              <a:t>Have - </a:t>
            </a:r>
            <a:r>
              <a:rPr lang="en-US" sz="2400" dirty="0" smtClean="0"/>
              <a:t>What You Are: </a:t>
            </a:r>
            <a:br>
              <a:rPr lang="en-US" sz="2400" dirty="0" smtClean="0"/>
            </a:br>
            <a:r>
              <a:rPr lang="en-US" sz="2000" dirty="0" smtClean="0"/>
              <a:t>The Role of Hardware Technologies to Provide Identity Assurance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dirty="0" smtClean="0"/>
              <a:t>BELGIUM’s Experience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1800" dirty="0" smtClean="0"/>
              <a:t>Washington - September 27</a:t>
            </a:r>
            <a:r>
              <a:rPr lang="en-US" sz="1800" baseline="30000" dirty="0" smtClean="0"/>
              <a:t>th</a:t>
            </a:r>
            <a:r>
              <a:rPr lang="en-US" sz="1800" dirty="0" smtClean="0"/>
              <a:t>, 2010 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		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			</a:t>
            </a:r>
            <a:r>
              <a:rPr lang="en-US" sz="2000" dirty="0" smtClean="0"/>
              <a:t>Frank LEYMAN	</a:t>
            </a:r>
            <a:r>
              <a:rPr lang="en-US" sz="1800" dirty="0" smtClean="0"/>
              <a:t>		</a:t>
            </a:r>
            <a:endParaRPr lang="en-US" i="1" dirty="0" smtClean="0">
              <a:solidFill>
                <a:srgbClr val="FFAB66"/>
              </a:solidFill>
            </a:endParaRPr>
          </a:p>
        </p:txBody>
      </p:sp>
      <p:sp>
        <p:nvSpPr>
          <p:cNvPr id="4" name="Footer Placeholder 3"/>
          <p:cNvSpPr txBox="1">
            <a:spLocks/>
          </p:cNvSpPr>
          <p:nvPr/>
        </p:nvSpPr>
        <p:spPr bwMode="auto">
          <a:xfrm>
            <a:off x="85725" y="6473825"/>
            <a:ext cx="2133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© fedict 2010. All rights reserved</a:t>
            </a:r>
          </a:p>
        </p:txBody>
      </p:sp>
      <p:pic>
        <p:nvPicPr>
          <p:cNvPr id="8499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07456" y="249239"/>
            <a:ext cx="1261894" cy="1211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20638" y="6461125"/>
            <a:ext cx="5487987" cy="280988"/>
          </a:xfrm>
          <a:prstGeom prst="rect">
            <a:avLst/>
          </a:prstGeom>
          <a:noFill/>
        </p:spPr>
        <p:txBody>
          <a:bodyPr/>
          <a:lstStyle/>
          <a:p>
            <a:r>
              <a:rPr lang="en-US" smtClean="0"/>
              <a:t>© fedict 2008. All rights reserved</a:t>
            </a:r>
            <a:endParaRPr lang="nl-BE" smtClean="0"/>
          </a:p>
        </p:txBody>
      </p:sp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75" y="298451"/>
            <a:ext cx="7123113" cy="542798"/>
          </a:xfrm>
        </p:spPr>
        <p:txBody>
          <a:bodyPr/>
          <a:lstStyle/>
          <a:p>
            <a:pPr eaLnBrk="1" hangingPunct="1"/>
            <a:r>
              <a:rPr lang="en-US" sz="3200" dirty="0" smtClean="0"/>
              <a:t>Security Aspects</a:t>
            </a: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392113" y="1042988"/>
            <a:ext cx="7069137" cy="483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FF9900"/>
              </a:buClr>
              <a:buFont typeface="Arial Unicode MS" pitchFamily="34" charset="-128"/>
              <a:buChar char="&gt;"/>
              <a:defRPr/>
            </a:pPr>
            <a:r>
              <a:rPr lang="nl-BE" sz="2400" b="1" kern="0" dirty="0">
                <a:solidFill>
                  <a:srgbClr val="CC0000"/>
                </a:solidFill>
                <a:latin typeface="Verdana" pitchFamily="34" charset="0"/>
              </a:rPr>
              <a:t>Outside</a:t>
            </a:r>
          </a:p>
          <a:p>
            <a:pPr marL="742950" lvl="1" indent="-285750" eaLnBrk="0" hangingPunct="0">
              <a:spcBef>
                <a:spcPct val="80000"/>
              </a:spcBef>
              <a:buFontTx/>
              <a:buChar char="•"/>
              <a:defRPr/>
            </a:pPr>
            <a:r>
              <a:rPr lang="nl-BE" sz="2400" kern="0" dirty="0">
                <a:latin typeface="Verdana" pitchFamily="34" charset="0"/>
              </a:rPr>
              <a:t>Rainbow and guilloche printing</a:t>
            </a:r>
            <a:r>
              <a:rPr lang="nl-BE" sz="2400" kern="0" dirty="0">
                <a:latin typeface="+mn-lt"/>
              </a:rPr>
              <a:t> </a:t>
            </a:r>
          </a:p>
          <a:p>
            <a:pPr marL="742950" lvl="1" indent="-285750" eaLnBrk="0" hangingPunct="0">
              <a:spcBef>
                <a:spcPct val="100000"/>
              </a:spcBef>
              <a:buFontTx/>
              <a:buChar char="•"/>
              <a:defRPr/>
            </a:pPr>
            <a:r>
              <a:rPr lang="nl-BE" sz="2400" kern="0" dirty="0">
                <a:latin typeface="Verdana" pitchFamily="34" charset="0"/>
              </a:rPr>
              <a:t>Changeable Laser Image (CLI)</a:t>
            </a:r>
          </a:p>
          <a:p>
            <a:pPr marL="742950" lvl="1" indent="-285750" eaLnBrk="0" hangingPunct="0">
              <a:spcBef>
                <a:spcPct val="100000"/>
              </a:spcBef>
              <a:buFontTx/>
              <a:buChar char="•"/>
              <a:defRPr/>
            </a:pPr>
            <a:r>
              <a:rPr lang="nl-BE" sz="2400" kern="0" dirty="0">
                <a:latin typeface="Verdana" pitchFamily="34" charset="0"/>
              </a:rPr>
              <a:t>Optical Variable Ink (OVI)</a:t>
            </a:r>
          </a:p>
          <a:p>
            <a:pPr marL="742950" lvl="1" indent="-285750" eaLnBrk="0" hangingPunct="0">
              <a:spcBef>
                <a:spcPct val="80000"/>
              </a:spcBef>
              <a:buFontTx/>
              <a:buChar char="•"/>
              <a:defRPr/>
            </a:pPr>
            <a:r>
              <a:rPr lang="nl-BE" sz="2400" kern="0" dirty="0">
                <a:latin typeface="Verdana" pitchFamily="34" charset="0"/>
              </a:rPr>
              <a:t>Alphagram</a:t>
            </a:r>
          </a:p>
          <a:p>
            <a:pPr marL="742950" lvl="1" indent="-285750" eaLnBrk="0" hangingPunct="0">
              <a:spcBef>
                <a:spcPct val="80000"/>
              </a:spcBef>
              <a:buFontTx/>
              <a:buChar char="•"/>
              <a:defRPr/>
            </a:pPr>
            <a:r>
              <a:rPr lang="nl-BE" sz="2400" kern="0" dirty="0">
                <a:latin typeface="Verdana" pitchFamily="34" charset="0"/>
              </a:rPr>
              <a:t>Relief and UV print</a:t>
            </a:r>
          </a:p>
          <a:p>
            <a:pPr marL="742950" lvl="1" indent="-285750" eaLnBrk="0" hangingPunct="0">
              <a:spcBef>
                <a:spcPct val="80000"/>
              </a:spcBef>
              <a:buFontTx/>
              <a:buChar char="•"/>
              <a:defRPr/>
            </a:pPr>
            <a:r>
              <a:rPr lang="nl-BE" sz="2400" kern="0" dirty="0">
                <a:latin typeface="Verdana" pitchFamily="34" charset="0"/>
              </a:rPr>
              <a:t>Laser engraving</a:t>
            </a:r>
            <a:endParaRPr lang="nl-NL" sz="2800" kern="0" dirty="0">
              <a:solidFill>
                <a:srgbClr val="CC0000"/>
              </a:solidFill>
              <a:latin typeface="Verdana" pitchFamily="34" charset="0"/>
            </a:endParaRPr>
          </a:p>
        </p:txBody>
      </p:sp>
      <p:pic>
        <p:nvPicPr>
          <p:cNvPr id="5939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27750" y="1520825"/>
            <a:ext cx="838200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6242050" y="2308225"/>
            <a:ext cx="990600" cy="666750"/>
            <a:chOff x="4464" y="1152"/>
            <a:chExt cx="624" cy="420"/>
          </a:xfrm>
        </p:grpSpPr>
        <p:pic>
          <p:nvPicPr>
            <p:cNvPr id="59401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464" y="1152"/>
              <a:ext cx="624" cy="4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9402" name="Text Box 7"/>
            <p:cNvSpPr txBox="1">
              <a:spLocks noChangeArrowheads="1"/>
            </p:cNvSpPr>
            <p:nvPr/>
          </p:nvSpPr>
          <p:spPr bwMode="auto">
            <a:xfrm>
              <a:off x="4505" y="1394"/>
              <a:ext cx="52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GB" sz="1000">
                  <a:latin typeface="Verdana" pitchFamily="34" charset="0"/>
                </a:rPr>
                <a:t>12345678</a:t>
              </a:r>
            </a:p>
          </p:txBody>
        </p:sp>
      </p:grpSp>
      <p:pic>
        <p:nvPicPr>
          <p:cNvPr id="59398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75300" y="3108325"/>
            <a:ext cx="914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9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52825" y="3810000"/>
            <a:ext cx="528638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400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56150" y="4478338"/>
            <a:ext cx="2509838" cy="160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Footer Placeholder 3"/>
          <p:cNvSpPr txBox="1">
            <a:spLocks/>
          </p:cNvSpPr>
          <p:nvPr/>
        </p:nvSpPr>
        <p:spPr bwMode="auto">
          <a:xfrm>
            <a:off x="85725" y="6473825"/>
            <a:ext cx="2133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© fedict 2010. All rights reserved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20638" y="6461125"/>
            <a:ext cx="5487987" cy="280988"/>
          </a:xfrm>
          <a:prstGeom prst="rect">
            <a:avLst/>
          </a:prstGeom>
          <a:noFill/>
        </p:spPr>
        <p:txBody>
          <a:bodyPr/>
          <a:lstStyle/>
          <a:p>
            <a:r>
              <a:rPr lang="en-US" smtClean="0"/>
              <a:t>© fedict 2008. All rights reserved</a:t>
            </a:r>
            <a:endParaRPr lang="nl-BE" smtClean="0"/>
          </a:p>
        </p:txBody>
      </p:sp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75" y="298451"/>
            <a:ext cx="7123113" cy="542798"/>
          </a:xfrm>
        </p:spPr>
        <p:txBody>
          <a:bodyPr/>
          <a:lstStyle/>
          <a:p>
            <a:pPr eaLnBrk="1" hangingPunct="1"/>
            <a:r>
              <a:rPr lang="en-US" sz="3200" noProof="1" smtClean="0"/>
              <a:t>Chip specifications</a:t>
            </a:r>
            <a:endParaRPr lang="en-US" sz="3200" dirty="0" smtClean="0"/>
          </a:p>
        </p:txBody>
      </p:sp>
      <p:sp>
        <p:nvSpPr>
          <p:cNvPr id="60419" name="Rectangle 2052"/>
          <p:cNvSpPr>
            <a:spLocks noChangeArrowheads="1"/>
          </p:cNvSpPr>
          <p:nvPr/>
        </p:nvSpPr>
        <p:spPr bwMode="auto">
          <a:xfrm>
            <a:off x="2971800" y="3773424"/>
            <a:ext cx="2971800" cy="2514600"/>
          </a:xfrm>
          <a:prstGeom prst="rect">
            <a:avLst/>
          </a:prstGeom>
          <a:solidFill>
            <a:schemeClr val="folHlink">
              <a:alpha val="50195"/>
            </a:schemeClr>
          </a:solidFill>
          <a:ln w="12700">
            <a:solidFill>
              <a:schemeClr val="tx1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endParaRPr lang="en-US"/>
          </a:p>
        </p:txBody>
      </p:sp>
      <p:sp>
        <p:nvSpPr>
          <p:cNvPr id="60420" name="Rectangle 2053"/>
          <p:cNvSpPr>
            <a:spLocks noChangeArrowheads="1"/>
          </p:cNvSpPr>
          <p:nvPr/>
        </p:nvSpPr>
        <p:spPr bwMode="auto">
          <a:xfrm>
            <a:off x="3124200" y="4611624"/>
            <a:ext cx="914400" cy="1524000"/>
          </a:xfrm>
          <a:prstGeom prst="rect">
            <a:avLst/>
          </a:prstGeom>
          <a:solidFill>
            <a:srgbClr val="FF6600">
              <a:alpha val="50195"/>
            </a:srgbClr>
          </a:solidFill>
          <a:ln w="25400">
            <a:solidFill>
              <a:srgbClr val="FF9900"/>
            </a:solidFill>
            <a:prstDash val="sysDot"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fr-FR" b="1">
                <a:latin typeface="Helvetica"/>
              </a:rPr>
              <a:t>CPU</a:t>
            </a:r>
            <a:endParaRPr lang="fr-FR"/>
          </a:p>
        </p:txBody>
      </p:sp>
      <p:sp>
        <p:nvSpPr>
          <p:cNvPr id="60421" name="Rectangle 2054"/>
          <p:cNvSpPr>
            <a:spLocks noChangeArrowheads="1"/>
          </p:cNvSpPr>
          <p:nvPr/>
        </p:nvSpPr>
        <p:spPr bwMode="auto">
          <a:xfrm>
            <a:off x="4191000" y="3925824"/>
            <a:ext cx="1600200" cy="533400"/>
          </a:xfrm>
          <a:prstGeom prst="rect">
            <a:avLst/>
          </a:prstGeom>
          <a:solidFill>
            <a:srgbClr val="FF6600">
              <a:alpha val="50195"/>
            </a:srgbClr>
          </a:solidFill>
          <a:ln w="25400">
            <a:solidFill>
              <a:srgbClr val="FF9900"/>
            </a:solidFill>
            <a:prstDash val="sysDot"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fr-FR" b="1">
                <a:latin typeface="Helvetica"/>
              </a:rPr>
              <a:t>ROM</a:t>
            </a:r>
          </a:p>
          <a:p>
            <a:pPr algn="ctr">
              <a:spcBef>
                <a:spcPct val="50000"/>
              </a:spcBef>
            </a:pPr>
            <a:r>
              <a:rPr lang="fr-FR" sz="1400">
                <a:latin typeface="Helvetica"/>
              </a:rPr>
              <a:t>(Operating System)</a:t>
            </a:r>
            <a:endParaRPr lang="fr-FR"/>
          </a:p>
        </p:txBody>
      </p:sp>
      <p:sp>
        <p:nvSpPr>
          <p:cNvPr id="60422" name="Rectangle 2055"/>
          <p:cNvSpPr>
            <a:spLocks noChangeArrowheads="1"/>
          </p:cNvSpPr>
          <p:nvPr/>
        </p:nvSpPr>
        <p:spPr bwMode="auto">
          <a:xfrm>
            <a:off x="3124200" y="3925824"/>
            <a:ext cx="914400" cy="533400"/>
          </a:xfrm>
          <a:prstGeom prst="rect">
            <a:avLst/>
          </a:prstGeom>
          <a:solidFill>
            <a:srgbClr val="FF6600">
              <a:alpha val="50195"/>
            </a:srgbClr>
          </a:solidFill>
          <a:ln w="25400">
            <a:solidFill>
              <a:srgbClr val="FF9900"/>
            </a:solidFill>
            <a:prstDash val="sysDot"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fr-FR" b="1">
                <a:latin typeface="Helvetica"/>
              </a:rPr>
              <a:t>Crypto</a:t>
            </a:r>
          </a:p>
          <a:p>
            <a:pPr algn="ctr">
              <a:spcBef>
                <a:spcPct val="50000"/>
              </a:spcBef>
            </a:pPr>
            <a:r>
              <a:rPr lang="fr-FR" sz="1400">
                <a:latin typeface="Helvetica"/>
              </a:rPr>
              <a:t>(DES,RSA)</a:t>
            </a:r>
            <a:endParaRPr lang="fr-FR"/>
          </a:p>
        </p:txBody>
      </p:sp>
      <p:sp>
        <p:nvSpPr>
          <p:cNvPr id="60423" name="Rectangle 2056"/>
          <p:cNvSpPr>
            <a:spLocks noChangeArrowheads="1"/>
          </p:cNvSpPr>
          <p:nvPr/>
        </p:nvSpPr>
        <p:spPr bwMode="auto">
          <a:xfrm>
            <a:off x="4191000" y="5602224"/>
            <a:ext cx="1600200" cy="533400"/>
          </a:xfrm>
          <a:prstGeom prst="rect">
            <a:avLst/>
          </a:prstGeom>
          <a:solidFill>
            <a:srgbClr val="FF6600">
              <a:alpha val="50195"/>
            </a:srgbClr>
          </a:solidFill>
          <a:ln w="25400">
            <a:solidFill>
              <a:srgbClr val="FF9900"/>
            </a:solidFill>
            <a:prstDash val="sysDot"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en-US" b="1" noProof="1">
                <a:latin typeface="Helvetica"/>
              </a:rPr>
              <a:t>RAM</a:t>
            </a:r>
          </a:p>
          <a:p>
            <a:pPr algn="ctr">
              <a:spcBef>
                <a:spcPct val="50000"/>
              </a:spcBef>
            </a:pPr>
            <a:r>
              <a:rPr lang="en-US" sz="1400" noProof="1">
                <a:latin typeface="Helvetica"/>
              </a:rPr>
              <a:t>(Memory)</a:t>
            </a:r>
            <a:endParaRPr lang="en-US" noProof="1"/>
          </a:p>
        </p:txBody>
      </p:sp>
      <p:sp>
        <p:nvSpPr>
          <p:cNvPr id="60424" name="Rectangle 2057"/>
          <p:cNvSpPr>
            <a:spLocks noChangeArrowheads="1"/>
          </p:cNvSpPr>
          <p:nvPr/>
        </p:nvSpPr>
        <p:spPr bwMode="auto">
          <a:xfrm>
            <a:off x="4191000" y="4611624"/>
            <a:ext cx="1600200" cy="838200"/>
          </a:xfrm>
          <a:prstGeom prst="rect">
            <a:avLst/>
          </a:prstGeom>
          <a:solidFill>
            <a:srgbClr val="FF6600">
              <a:alpha val="50195"/>
            </a:srgbClr>
          </a:solidFill>
          <a:ln w="25400">
            <a:solidFill>
              <a:srgbClr val="FF9900"/>
            </a:solidFill>
            <a:prstDash val="sysDot"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fr-FR" b="1">
                <a:latin typeface="Helvetica"/>
              </a:rPr>
              <a:t>EEPROM</a:t>
            </a:r>
          </a:p>
          <a:p>
            <a:pPr algn="ctr">
              <a:spcBef>
                <a:spcPct val="50000"/>
              </a:spcBef>
            </a:pPr>
            <a:r>
              <a:rPr lang="fr-FR" sz="1400">
                <a:latin typeface="Helvetica"/>
              </a:rPr>
              <a:t>(File System=</a:t>
            </a:r>
          </a:p>
          <a:p>
            <a:pPr algn="ctr">
              <a:spcBef>
                <a:spcPct val="50000"/>
              </a:spcBef>
            </a:pPr>
            <a:r>
              <a:rPr lang="fr-FR" sz="1400">
                <a:latin typeface="Helvetica"/>
              </a:rPr>
              <a:t>applications + data)</a:t>
            </a:r>
            <a:endParaRPr lang="fr-FR"/>
          </a:p>
        </p:txBody>
      </p:sp>
      <p:sp>
        <p:nvSpPr>
          <p:cNvPr id="60425" name="AutoShape 2058"/>
          <p:cNvSpPr>
            <a:spLocks noChangeArrowheads="1"/>
          </p:cNvSpPr>
          <p:nvPr/>
        </p:nvSpPr>
        <p:spPr bwMode="auto">
          <a:xfrm>
            <a:off x="1676400" y="4687824"/>
            <a:ext cx="1219200" cy="685800"/>
          </a:xfrm>
          <a:prstGeom prst="leftRightArrow">
            <a:avLst>
              <a:gd name="adj1" fmla="val 50000"/>
              <a:gd name="adj2" fmla="val 35556"/>
            </a:avLst>
          </a:prstGeom>
          <a:solidFill>
            <a:schemeClr val="folHlink">
              <a:alpha val="50195"/>
            </a:schemeClr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fr-FR" b="1">
                <a:latin typeface="Helvetica"/>
              </a:rPr>
              <a:t>I/O</a:t>
            </a:r>
            <a:endParaRPr lang="fr-FR"/>
          </a:p>
        </p:txBody>
      </p:sp>
      <p:sp>
        <p:nvSpPr>
          <p:cNvPr id="60426" name="Line 2059"/>
          <p:cNvSpPr>
            <a:spLocks noChangeShapeType="1"/>
          </p:cNvSpPr>
          <p:nvPr/>
        </p:nvSpPr>
        <p:spPr bwMode="auto">
          <a:xfrm flipV="1">
            <a:off x="5715000" y="3544824"/>
            <a:ext cx="83820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0427" name="Line 2060"/>
          <p:cNvSpPr>
            <a:spLocks noChangeShapeType="1"/>
          </p:cNvSpPr>
          <p:nvPr/>
        </p:nvSpPr>
        <p:spPr bwMode="auto">
          <a:xfrm flipV="1">
            <a:off x="5715000" y="4078224"/>
            <a:ext cx="83820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0428" name="Rectangle 2061"/>
          <p:cNvSpPr>
            <a:spLocks noChangeArrowheads="1"/>
          </p:cNvSpPr>
          <p:nvPr/>
        </p:nvSpPr>
        <p:spPr bwMode="auto">
          <a:xfrm>
            <a:off x="6553200" y="3544824"/>
            <a:ext cx="1066800" cy="533400"/>
          </a:xfrm>
          <a:prstGeom prst="rect">
            <a:avLst/>
          </a:prstGeom>
          <a:solidFill>
            <a:srgbClr val="3366FF">
              <a:alpha val="50195"/>
            </a:srgbClr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en-US" sz="1400" b="1" noProof="1">
                <a:latin typeface="Helvetica"/>
              </a:rPr>
              <a:t>“</a:t>
            </a:r>
            <a:r>
              <a:rPr lang="fr-FR" sz="1400" b="1">
                <a:latin typeface="Helvetica"/>
              </a:rPr>
              <a:t>GEOS</a:t>
            </a:r>
            <a:r>
              <a:rPr lang="fr-FR" sz="1400" b="1" noProof="1">
                <a:latin typeface="Helvetica"/>
              </a:rPr>
              <a:t>”</a:t>
            </a:r>
            <a:endParaRPr lang="fr-FR" sz="1400" b="1">
              <a:latin typeface="Helvetica"/>
            </a:endParaRPr>
          </a:p>
          <a:p>
            <a:pPr algn="ctr">
              <a:spcBef>
                <a:spcPct val="50000"/>
              </a:spcBef>
            </a:pPr>
            <a:r>
              <a:rPr lang="fr-FR" sz="1400" b="1">
                <a:latin typeface="Helvetica"/>
              </a:rPr>
              <a:t>JVM</a:t>
            </a:r>
          </a:p>
        </p:txBody>
      </p:sp>
      <p:sp>
        <p:nvSpPr>
          <p:cNvPr id="60429" name="Line 2062"/>
          <p:cNvSpPr>
            <a:spLocks noChangeShapeType="1"/>
          </p:cNvSpPr>
          <p:nvPr/>
        </p:nvSpPr>
        <p:spPr bwMode="auto">
          <a:xfrm flipV="1">
            <a:off x="5715000" y="4306824"/>
            <a:ext cx="83820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0430" name="Line 2063"/>
          <p:cNvSpPr>
            <a:spLocks noChangeShapeType="1"/>
          </p:cNvSpPr>
          <p:nvPr/>
        </p:nvSpPr>
        <p:spPr bwMode="auto">
          <a:xfrm flipV="1">
            <a:off x="5715000" y="4840224"/>
            <a:ext cx="838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0431" name="Rectangle 2064"/>
          <p:cNvSpPr>
            <a:spLocks noChangeArrowheads="1"/>
          </p:cNvSpPr>
          <p:nvPr/>
        </p:nvSpPr>
        <p:spPr bwMode="auto">
          <a:xfrm>
            <a:off x="6553200" y="4306824"/>
            <a:ext cx="1066800" cy="533400"/>
          </a:xfrm>
          <a:prstGeom prst="rect">
            <a:avLst/>
          </a:prstGeom>
          <a:solidFill>
            <a:srgbClr val="3366FF">
              <a:alpha val="50195"/>
            </a:srgbClr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en-US" sz="1400" b="1" noProof="1">
                <a:latin typeface="Helvetica"/>
              </a:rPr>
              <a:t>“Belpic”</a:t>
            </a:r>
          </a:p>
          <a:p>
            <a:pPr algn="ctr">
              <a:spcBef>
                <a:spcPct val="50000"/>
              </a:spcBef>
            </a:pPr>
            <a:r>
              <a:rPr lang="en-US" sz="1400" b="1" noProof="1">
                <a:latin typeface="Helvetica"/>
              </a:rPr>
              <a:t>Applet</a:t>
            </a:r>
            <a:endParaRPr lang="en-US" sz="1400" noProof="1">
              <a:latin typeface="Helvetica"/>
            </a:endParaRPr>
          </a:p>
        </p:txBody>
      </p:sp>
      <p:sp>
        <p:nvSpPr>
          <p:cNvPr id="60432" name="Line 2065"/>
          <p:cNvSpPr>
            <a:spLocks noChangeShapeType="1"/>
          </p:cNvSpPr>
          <p:nvPr/>
        </p:nvSpPr>
        <p:spPr bwMode="auto">
          <a:xfrm>
            <a:off x="5715000" y="5145024"/>
            <a:ext cx="838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0433" name="Line 2066"/>
          <p:cNvSpPr>
            <a:spLocks noChangeShapeType="1"/>
          </p:cNvSpPr>
          <p:nvPr/>
        </p:nvSpPr>
        <p:spPr bwMode="auto">
          <a:xfrm>
            <a:off x="5715000" y="5221224"/>
            <a:ext cx="83820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0434" name="Rectangle 2067"/>
          <p:cNvSpPr>
            <a:spLocks noChangeArrowheads="1"/>
          </p:cNvSpPr>
          <p:nvPr/>
        </p:nvSpPr>
        <p:spPr bwMode="auto">
          <a:xfrm>
            <a:off x="6553200" y="5145024"/>
            <a:ext cx="1066800" cy="533400"/>
          </a:xfrm>
          <a:prstGeom prst="rect">
            <a:avLst/>
          </a:prstGeom>
          <a:solidFill>
            <a:srgbClr val="3366FF">
              <a:alpha val="50195"/>
            </a:srgbClr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en-US" sz="1400" b="1" noProof="1">
                <a:latin typeface="Helvetica"/>
              </a:rPr>
              <a:t>ID data, </a:t>
            </a:r>
          </a:p>
          <a:p>
            <a:pPr algn="ctr">
              <a:spcBef>
                <a:spcPct val="50000"/>
              </a:spcBef>
            </a:pPr>
            <a:r>
              <a:rPr lang="en-US" sz="1400" b="1" noProof="1">
                <a:latin typeface="Helvetica"/>
              </a:rPr>
              <a:t>Keys, Certs.</a:t>
            </a:r>
            <a:endParaRPr lang="en-US" sz="1400" noProof="1">
              <a:latin typeface="Helvetica"/>
            </a:endParaRPr>
          </a:p>
        </p:txBody>
      </p:sp>
      <p:sp>
        <p:nvSpPr>
          <p:cNvPr id="30" name="Rectangle 2051"/>
          <p:cNvSpPr txBox="1">
            <a:spLocks noChangeArrowheads="1"/>
          </p:cNvSpPr>
          <p:nvPr/>
        </p:nvSpPr>
        <p:spPr bwMode="auto">
          <a:xfrm>
            <a:off x="2133600" y="990600"/>
            <a:ext cx="67056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FF9900"/>
              </a:buClr>
              <a:buFont typeface="Arial Unicode MS" pitchFamily="34" charset="-128"/>
              <a:buChar char="&gt;"/>
              <a:defRPr/>
            </a:pPr>
            <a:r>
              <a:rPr lang="en-US" sz="2000" kern="0" dirty="0">
                <a:latin typeface="+mn-lt"/>
              </a:rPr>
              <a:t>Chip characteristics: </a:t>
            </a:r>
            <a:r>
              <a:rPr lang="en-US" sz="2000" kern="0" dirty="0" err="1">
                <a:latin typeface="+mn-lt"/>
              </a:rPr>
              <a:t>Cryptoflex</a:t>
            </a:r>
            <a:r>
              <a:rPr lang="en-US" sz="2000" kern="0" dirty="0">
                <a:latin typeface="+mn-lt"/>
              </a:rPr>
              <a:t> </a:t>
            </a:r>
            <a:r>
              <a:rPr lang="en-US" sz="2000" kern="0" dirty="0" err="1">
                <a:latin typeface="+mn-lt"/>
              </a:rPr>
              <a:t>JavaCard</a:t>
            </a:r>
            <a:r>
              <a:rPr lang="en-US" sz="2000" kern="0" dirty="0">
                <a:latin typeface="+mn-lt"/>
              </a:rPr>
              <a:t> 32K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b="1" kern="0" dirty="0">
                <a:latin typeface="+mn-lt"/>
              </a:rPr>
              <a:t>CPU (processor)</a:t>
            </a:r>
            <a:r>
              <a:rPr lang="en-US" kern="0" dirty="0">
                <a:latin typeface="+mn-lt"/>
              </a:rPr>
              <a:t>: 16 bit Micro-controller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b="1" kern="0" dirty="0">
                <a:latin typeface="+mn-lt"/>
              </a:rPr>
              <a:t>Crypto-processor</a:t>
            </a:r>
            <a:r>
              <a:rPr lang="en-US" kern="0" dirty="0">
                <a:latin typeface="+mn-lt"/>
              </a:rPr>
              <a:t>: </a:t>
            </a:r>
          </a:p>
          <a:p>
            <a:pPr marL="1600200" lvl="3" indent="-2286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1400" kern="0" dirty="0">
                <a:latin typeface="+mn-lt"/>
              </a:rPr>
              <a:t>1100 bit Crypto-Engine (RSA computation)</a:t>
            </a:r>
          </a:p>
          <a:p>
            <a:pPr marL="1600200" lvl="3" indent="-2286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1400" kern="0" dirty="0">
                <a:latin typeface="+mn-lt"/>
              </a:rPr>
              <a:t>112 bit Crypto-Accelerator (DES computation)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b="1" kern="0" dirty="0">
                <a:latin typeface="+mn-lt"/>
              </a:rPr>
              <a:t>ROM (OS)</a:t>
            </a:r>
            <a:r>
              <a:rPr lang="en-US" kern="0" dirty="0">
                <a:latin typeface="+mn-lt"/>
              </a:rPr>
              <a:t>: 136 </a:t>
            </a:r>
            <a:r>
              <a:rPr lang="en-US" kern="0" dirty="0" err="1">
                <a:latin typeface="+mn-lt"/>
              </a:rPr>
              <a:t>kB</a:t>
            </a:r>
            <a:r>
              <a:rPr lang="en-US" kern="0" dirty="0">
                <a:latin typeface="+mn-lt"/>
              </a:rPr>
              <a:t> (GEOS JRE)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b="1" kern="0" dirty="0">
                <a:latin typeface="+mn-lt"/>
              </a:rPr>
              <a:t>EEPROM (</a:t>
            </a:r>
            <a:r>
              <a:rPr lang="en-US" b="1" kern="0" dirty="0" err="1">
                <a:latin typeface="+mn-lt"/>
              </a:rPr>
              <a:t>Applic</a:t>
            </a:r>
            <a:r>
              <a:rPr lang="en-US" b="1" kern="0" dirty="0">
                <a:latin typeface="+mn-lt"/>
              </a:rPr>
              <a:t> + Data)</a:t>
            </a:r>
            <a:r>
              <a:rPr lang="en-US" kern="0" dirty="0">
                <a:latin typeface="+mn-lt"/>
              </a:rPr>
              <a:t>: 32 KB (</a:t>
            </a:r>
            <a:r>
              <a:rPr lang="en-US" kern="0" dirty="0" err="1">
                <a:latin typeface="+mn-lt"/>
              </a:rPr>
              <a:t>Belpic</a:t>
            </a:r>
            <a:r>
              <a:rPr lang="en-US" kern="0" dirty="0">
                <a:latin typeface="+mn-lt"/>
              </a:rPr>
              <a:t> Applet)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b="1" kern="0" dirty="0">
                <a:latin typeface="+mn-lt"/>
              </a:rPr>
              <a:t>RAM (memory)</a:t>
            </a:r>
            <a:r>
              <a:rPr lang="en-US" kern="0" dirty="0">
                <a:latin typeface="+mn-lt"/>
              </a:rPr>
              <a:t>: 5 KB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Char char="•"/>
              <a:defRPr/>
            </a:pPr>
            <a:endParaRPr lang="en-US" kern="0" dirty="0">
              <a:latin typeface="+mn-lt"/>
            </a:endParaRPr>
          </a:p>
        </p:txBody>
      </p:sp>
      <p:sp>
        <p:nvSpPr>
          <p:cNvPr id="21" name="Footer Placeholder 3"/>
          <p:cNvSpPr txBox="1">
            <a:spLocks/>
          </p:cNvSpPr>
          <p:nvPr/>
        </p:nvSpPr>
        <p:spPr bwMode="auto">
          <a:xfrm>
            <a:off x="85725" y="6473825"/>
            <a:ext cx="2133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© fedict 2010. All rights reserved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Other specifications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4375" y="1600200"/>
            <a:ext cx="8137017" cy="4416425"/>
          </a:xfrm>
        </p:spPr>
        <p:txBody>
          <a:bodyPr/>
          <a:lstStyle/>
          <a:p>
            <a:r>
              <a:rPr lang="en-US" sz="2400" dirty="0" smtClean="0"/>
              <a:t>Directory Structure (PKCS#15</a:t>
            </a:r>
            <a:r>
              <a:rPr lang="en-US" sz="2400" dirty="0" smtClean="0"/>
              <a:t>)</a:t>
            </a:r>
          </a:p>
          <a:p>
            <a:endParaRPr lang="en-US" sz="2400" dirty="0" smtClean="0"/>
          </a:p>
          <a:p>
            <a:r>
              <a:rPr lang="nl-BE" sz="2400" b="1" dirty="0" smtClean="0">
                <a:ea typeface="Arial Unicode MS"/>
                <a:cs typeface="Arial Unicode MS"/>
              </a:rPr>
              <a:t>Asymmetric cryptography</a:t>
            </a:r>
            <a:r>
              <a:rPr lang="nl-BE" sz="2400" dirty="0" smtClean="0">
                <a:ea typeface="Arial Unicode MS"/>
                <a:cs typeface="Arial Unicode MS"/>
              </a:rPr>
              <a:t>: public key and private </a:t>
            </a:r>
            <a:r>
              <a:rPr lang="nl-BE" sz="2400" dirty="0" smtClean="0">
                <a:ea typeface="Arial Unicode MS"/>
                <a:cs typeface="Arial Unicode MS"/>
              </a:rPr>
              <a:t>key</a:t>
            </a:r>
          </a:p>
          <a:p>
            <a:endParaRPr lang="nl-BE" sz="2400" dirty="0" smtClean="0"/>
          </a:p>
          <a:p>
            <a:r>
              <a:rPr lang="nl-BE" sz="2400" dirty="0" smtClean="0"/>
              <a:t>Signatures </a:t>
            </a:r>
            <a:r>
              <a:rPr lang="nl-BE" sz="2400" dirty="0" smtClean="0"/>
              <a:t>put</a:t>
            </a:r>
            <a:r>
              <a:rPr lang="nl-NL" sz="2400" dirty="0" smtClean="0"/>
              <a:t> via RSA </a:t>
            </a:r>
            <a:r>
              <a:rPr lang="nl-BE" sz="2400" dirty="0" smtClean="0"/>
              <a:t>with</a:t>
            </a:r>
            <a:r>
              <a:rPr lang="nl-NL" sz="2400" dirty="0" smtClean="0"/>
              <a:t> SHA-1</a:t>
            </a:r>
          </a:p>
          <a:p>
            <a:endParaRPr lang="nl-BE" sz="2400" dirty="0" smtClean="0">
              <a:ea typeface="Arial Unicode MS"/>
              <a:cs typeface="Arial Unicode MS"/>
            </a:endParaRPr>
          </a:p>
          <a:p>
            <a:r>
              <a:rPr lang="nl-BE" sz="2400" dirty="0" smtClean="0">
                <a:ea typeface="Arial Unicode MS"/>
                <a:cs typeface="Arial Unicode MS"/>
              </a:rPr>
              <a:t>eID </a:t>
            </a:r>
            <a:r>
              <a:rPr lang="nl-BE" sz="2400" dirty="0" smtClean="0">
                <a:ea typeface="Arial Unicode MS"/>
                <a:cs typeface="Arial Unicode MS"/>
              </a:rPr>
              <a:t>cryptographic algorithm: </a:t>
            </a:r>
            <a:r>
              <a:rPr lang="nl-BE" sz="2400" b="1" dirty="0" smtClean="0">
                <a:ea typeface="Arial Unicode MS"/>
                <a:cs typeface="Arial Unicode MS"/>
              </a:rPr>
              <a:t>RSA</a:t>
            </a:r>
          </a:p>
          <a:p>
            <a:endParaRPr lang="nl-B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05/05/2009 | Bruxelles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75" y="298451"/>
            <a:ext cx="7123113" cy="579374"/>
          </a:xfrm>
        </p:spPr>
        <p:txBody>
          <a:bodyPr/>
          <a:lstStyle/>
          <a:p>
            <a:pPr eaLnBrk="1" hangingPunct="1"/>
            <a:r>
              <a:rPr lang="en-US" sz="3200" noProof="1" smtClean="0"/>
              <a:t>Data Specifications</a:t>
            </a:r>
            <a:endParaRPr lang="en-US" sz="3200" dirty="0" smtClean="0"/>
          </a:p>
        </p:txBody>
      </p:sp>
      <p:pic>
        <p:nvPicPr>
          <p:cNvPr id="68611" name="Picture 4" descr="graficITEM.jpg                                                 00184B14&#10;HD MICHIEL                     BCEA3DE1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5588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12" name="Rectangle 1026"/>
          <p:cNvSpPr>
            <a:spLocks noChangeArrowheads="1"/>
          </p:cNvSpPr>
          <p:nvPr/>
        </p:nvSpPr>
        <p:spPr bwMode="auto">
          <a:xfrm>
            <a:off x="2133600" y="2133600"/>
            <a:ext cx="685800" cy="3200400"/>
          </a:xfrm>
          <a:prstGeom prst="rect">
            <a:avLst/>
          </a:prstGeom>
          <a:solidFill>
            <a:srgbClr val="C0C0C0">
              <a:alpha val="50195"/>
            </a:srgbClr>
          </a:solidFill>
          <a:ln w="25400">
            <a:solidFill>
              <a:schemeClr val="tx1"/>
            </a:solidFill>
            <a:prstDash val="sysDot"/>
            <a:miter lim="800000"/>
            <a:headEnd type="none" w="sm" len="sm"/>
            <a:tailEnd type="none" w="sm" len="sm"/>
          </a:ln>
        </p:spPr>
        <p:txBody>
          <a:bodyPr wrap="none"/>
          <a:lstStyle/>
          <a:p>
            <a:pPr algn="ctr">
              <a:spcBef>
                <a:spcPct val="50000"/>
              </a:spcBef>
            </a:pPr>
            <a:r>
              <a:rPr lang="fr-FR" b="1">
                <a:latin typeface="Helvetica"/>
              </a:rPr>
              <a:t>ID</a:t>
            </a:r>
            <a:endParaRPr lang="fr-FR"/>
          </a:p>
        </p:txBody>
      </p:sp>
      <p:sp>
        <p:nvSpPr>
          <p:cNvPr id="45" name="Rectangle 1028"/>
          <p:cNvSpPr txBox="1">
            <a:spLocks noChangeArrowheads="1"/>
          </p:cNvSpPr>
          <p:nvPr/>
        </p:nvSpPr>
        <p:spPr bwMode="auto">
          <a:xfrm>
            <a:off x="2590800" y="990600"/>
            <a:ext cx="6248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FF9900"/>
              </a:buClr>
              <a:buFont typeface="Arial Unicode MS" pitchFamily="34" charset="-128"/>
              <a:buChar char="&gt;"/>
              <a:defRPr/>
            </a:pPr>
            <a:r>
              <a:rPr lang="en-US" sz="2000" kern="0" dirty="0">
                <a:latin typeface="+mn-lt"/>
              </a:rPr>
              <a:t>Directory Structure (PKCS#15)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b="1" kern="0" dirty="0">
                <a:latin typeface="+mn-lt"/>
              </a:rPr>
              <a:t>Dir (</a:t>
            </a:r>
            <a:r>
              <a:rPr lang="en-US" b="1" kern="0" dirty="0" err="1">
                <a:latin typeface="+mn-lt"/>
              </a:rPr>
              <a:t>BelPIC</a:t>
            </a:r>
            <a:r>
              <a:rPr lang="en-US" b="1" kern="0" dirty="0">
                <a:latin typeface="+mn-lt"/>
              </a:rPr>
              <a:t>)</a:t>
            </a:r>
            <a:r>
              <a:rPr lang="en-US" kern="0" dirty="0">
                <a:latin typeface="+mn-lt"/>
              </a:rPr>
              <a:t>:</a:t>
            </a:r>
          </a:p>
          <a:p>
            <a:pPr marL="1085850" lvl="2" indent="-2286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1600" kern="0" dirty="0">
                <a:latin typeface="+mn-lt"/>
              </a:rPr>
              <a:t>certificates &amp; keys (PIN code protected)</a:t>
            </a:r>
          </a:p>
          <a:p>
            <a:pPr marL="1428750" lvl="3" indent="-2286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nl-NL" sz="1400" kern="0" dirty="0">
                <a:latin typeface="+mn-lt"/>
              </a:rPr>
              <a:t>private </a:t>
            </a:r>
            <a:r>
              <a:rPr lang="nl-BE" sz="1400" kern="0" dirty="0">
                <a:latin typeface="+mn-lt"/>
              </a:rPr>
              <a:t>a</a:t>
            </a:r>
            <a:r>
              <a:rPr lang="nl-NL" sz="1400" kern="0" dirty="0">
                <a:latin typeface="+mn-lt"/>
              </a:rPr>
              <a:t>n</a:t>
            </a:r>
            <a:r>
              <a:rPr lang="nl-BE" sz="1400" kern="0" dirty="0">
                <a:latin typeface="+mn-lt"/>
              </a:rPr>
              <a:t>d</a:t>
            </a:r>
            <a:r>
              <a:rPr lang="nl-NL" sz="1400" kern="0" dirty="0">
                <a:latin typeface="+mn-lt"/>
              </a:rPr>
              <a:t> publi</a:t>
            </a:r>
            <a:r>
              <a:rPr lang="nl-BE" sz="1400" kern="0" dirty="0">
                <a:latin typeface="+mn-lt"/>
              </a:rPr>
              <a:t>c key</a:t>
            </a:r>
            <a:r>
              <a:rPr lang="nl-NL" sz="1400" kern="0" dirty="0">
                <a:latin typeface="+mn-lt"/>
              </a:rPr>
              <a:t> CA : 2048 bits</a:t>
            </a:r>
          </a:p>
          <a:p>
            <a:pPr marL="1428750" lvl="3" indent="-2286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nl-NL" sz="1400" kern="0" dirty="0">
                <a:latin typeface="+mn-lt"/>
              </a:rPr>
              <a:t>private </a:t>
            </a:r>
            <a:r>
              <a:rPr lang="nl-BE" sz="1400" kern="0" dirty="0">
                <a:latin typeface="+mn-lt"/>
              </a:rPr>
              <a:t>a</a:t>
            </a:r>
            <a:r>
              <a:rPr lang="nl-NL" sz="1400" kern="0" dirty="0">
                <a:latin typeface="+mn-lt"/>
              </a:rPr>
              <a:t>n</a:t>
            </a:r>
            <a:r>
              <a:rPr lang="nl-BE" sz="1400" kern="0" dirty="0">
                <a:latin typeface="+mn-lt"/>
              </a:rPr>
              <a:t>d</a:t>
            </a:r>
            <a:r>
              <a:rPr lang="nl-NL" sz="1400" kern="0" dirty="0">
                <a:latin typeface="+mn-lt"/>
              </a:rPr>
              <a:t> publi</a:t>
            </a:r>
            <a:r>
              <a:rPr lang="nl-BE" sz="1400" kern="0" dirty="0">
                <a:latin typeface="+mn-lt"/>
              </a:rPr>
              <a:t>c key</a:t>
            </a:r>
            <a:r>
              <a:rPr lang="nl-NL" sz="1400" kern="0" dirty="0">
                <a:latin typeface="+mn-lt"/>
              </a:rPr>
              <a:t> </a:t>
            </a:r>
            <a:r>
              <a:rPr lang="nl-BE" sz="1400" kern="0" dirty="0">
                <a:latin typeface="+mn-lt"/>
              </a:rPr>
              <a:t>citizen</a:t>
            </a:r>
            <a:r>
              <a:rPr lang="nl-NL" sz="1400" kern="0" dirty="0">
                <a:latin typeface="+mn-lt"/>
              </a:rPr>
              <a:t>: 1024 bits</a:t>
            </a:r>
          </a:p>
          <a:p>
            <a:pPr marL="1428750" lvl="3" indent="-2286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nl-BE" sz="1400" kern="0" dirty="0">
                <a:latin typeface="+mn-lt"/>
              </a:rPr>
              <a:t>Signatures put</a:t>
            </a:r>
            <a:r>
              <a:rPr lang="nl-NL" sz="1400" kern="0" dirty="0">
                <a:latin typeface="+mn-lt"/>
              </a:rPr>
              <a:t> via RSA </a:t>
            </a:r>
            <a:r>
              <a:rPr lang="nl-BE" sz="1400" kern="0" dirty="0">
                <a:latin typeface="+mn-lt"/>
              </a:rPr>
              <a:t>with</a:t>
            </a:r>
            <a:r>
              <a:rPr lang="nl-NL" sz="1400" kern="0" dirty="0">
                <a:latin typeface="+mn-lt"/>
              </a:rPr>
              <a:t> SHA-1</a:t>
            </a:r>
          </a:p>
          <a:p>
            <a:pPr marL="1428750" lvl="3" indent="-2286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nl-NL" sz="1400" kern="0" dirty="0">
                <a:latin typeface="+mn-lt"/>
              </a:rPr>
              <a:t>all certificate</a:t>
            </a:r>
            <a:r>
              <a:rPr lang="nl-BE" sz="1400" kern="0" dirty="0">
                <a:latin typeface="+mn-lt"/>
              </a:rPr>
              <a:t>s are</a:t>
            </a:r>
            <a:r>
              <a:rPr lang="nl-NL" sz="1400" kern="0" dirty="0">
                <a:latin typeface="+mn-lt"/>
              </a:rPr>
              <a:t> conform</a:t>
            </a:r>
            <a:r>
              <a:rPr lang="nl-BE" sz="1400" kern="0" dirty="0">
                <a:latin typeface="+mn-lt"/>
              </a:rPr>
              <a:t> to</a:t>
            </a:r>
            <a:r>
              <a:rPr lang="nl-NL" sz="1400" kern="0" dirty="0">
                <a:latin typeface="+mn-lt"/>
              </a:rPr>
              <a:t> X.509 v3</a:t>
            </a:r>
            <a:endParaRPr lang="en-US" sz="1400" kern="0" dirty="0">
              <a:latin typeface="+mn-lt"/>
            </a:endParaRPr>
          </a:p>
          <a:p>
            <a:pPr marL="1085850" lvl="2" indent="-2286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1600" kern="0" dirty="0">
                <a:latin typeface="+mn-lt"/>
              </a:rPr>
              <a:t>standard format (to be used by generic applications)</a:t>
            </a:r>
          </a:p>
          <a:p>
            <a:pPr marL="1428750" lvl="3" indent="-2286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1400" kern="0" dirty="0">
                <a:latin typeface="+mn-lt"/>
              </a:rPr>
              <a:t>Microsoft CryptoAPI (</a:t>
            </a:r>
            <a:r>
              <a:rPr lang="en-US" sz="1400" kern="0" noProof="1">
                <a:latin typeface="+mn-lt"/>
                <a:sym typeface="Symbol" pitchFamily="18" charset="2"/>
              </a:rPr>
              <a:t> Windows)</a:t>
            </a:r>
          </a:p>
          <a:p>
            <a:pPr marL="1428750" lvl="3" indent="-2286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1400" kern="0" noProof="1">
                <a:latin typeface="+mn-lt"/>
                <a:sym typeface="Symbol" pitchFamily="18" charset="2"/>
              </a:rPr>
              <a:t>PKCS#11 ( UNIX/Linux &amp; MacOS)</a:t>
            </a:r>
            <a:endParaRPr lang="en-US" sz="1400" kern="0" dirty="0">
              <a:latin typeface="+mn-lt"/>
            </a:endParaRPr>
          </a:p>
          <a:p>
            <a:pPr marL="742950" lvl="1" indent="-28575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b="1" kern="0" dirty="0">
                <a:latin typeface="+mn-lt"/>
              </a:rPr>
              <a:t>Dir (ID)</a:t>
            </a:r>
            <a:r>
              <a:rPr lang="en-US" kern="0" dirty="0">
                <a:latin typeface="+mn-lt"/>
              </a:rPr>
              <a:t>:</a:t>
            </a:r>
          </a:p>
          <a:p>
            <a:pPr marL="1085850" lvl="2" indent="-2286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1600" kern="0" dirty="0">
                <a:latin typeface="+mn-lt"/>
              </a:rPr>
              <a:t>contains full identity information</a:t>
            </a:r>
          </a:p>
          <a:p>
            <a:pPr marL="1428750" lvl="3" indent="-2286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1400" kern="0" dirty="0">
                <a:latin typeface="+mn-lt"/>
              </a:rPr>
              <a:t>first name, last name, etc.</a:t>
            </a:r>
          </a:p>
          <a:p>
            <a:pPr marL="1428750" lvl="3" indent="-2286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1400" kern="0" dirty="0">
                <a:latin typeface="+mn-lt"/>
              </a:rPr>
              <a:t>address</a:t>
            </a:r>
          </a:p>
          <a:p>
            <a:pPr marL="1428750" lvl="3" indent="-2286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1400" kern="0" dirty="0">
                <a:latin typeface="+mn-lt"/>
              </a:rPr>
              <a:t>picture</a:t>
            </a:r>
          </a:p>
          <a:p>
            <a:pPr marL="1428750" lvl="3" indent="-2286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1400" kern="0" dirty="0">
                <a:latin typeface="+mn-lt"/>
              </a:rPr>
              <a:t>etc.</a:t>
            </a:r>
          </a:p>
          <a:p>
            <a:pPr marL="1085850" lvl="2" indent="-2286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1600" kern="0" dirty="0">
                <a:latin typeface="+mn-lt"/>
              </a:rPr>
              <a:t>proprietary format (to be used by dedicated applications only)</a:t>
            </a:r>
          </a:p>
        </p:txBody>
      </p:sp>
      <p:sp>
        <p:nvSpPr>
          <p:cNvPr id="68614" name="Rectangle 1029"/>
          <p:cNvSpPr>
            <a:spLocks noChangeArrowheads="1"/>
          </p:cNvSpPr>
          <p:nvPr/>
        </p:nvSpPr>
        <p:spPr bwMode="auto">
          <a:xfrm>
            <a:off x="457200" y="2133600"/>
            <a:ext cx="1524000" cy="3200400"/>
          </a:xfrm>
          <a:prstGeom prst="rect">
            <a:avLst/>
          </a:prstGeom>
          <a:solidFill>
            <a:srgbClr val="C0C0C0">
              <a:alpha val="50195"/>
            </a:srgbClr>
          </a:solidFill>
          <a:ln w="25400">
            <a:solidFill>
              <a:schemeClr val="tx1"/>
            </a:solidFill>
            <a:prstDash val="sysDot"/>
            <a:miter lim="800000"/>
            <a:headEnd type="none" w="sm" len="sm"/>
            <a:tailEnd type="none" w="sm" len="sm"/>
          </a:ln>
        </p:spPr>
        <p:txBody>
          <a:bodyPr wrap="none"/>
          <a:lstStyle/>
          <a:p>
            <a:pPr algn="ctr">
              <a:spcBef>
                <a:spcPct val="50000"/>
              </a:spcBef>
            </a:pPr>
            <a:r>
              <a:rPr lang="fr-FR" b="1">
                <a:latin typeface="Helvetica"/>
              </a:rPr>
              <a:t>BelPIC</a:t>
            </a:r>
            <a:endParaRPr lang="fr-FR"/>
          </a:p>
        </p:txBody>
      </p:sp>
      <p:sp>
        <p:nvSpPr>
          <p:cNvPr id="68615" name="Rectangle 1030"/>
          <p:cNvSpPr>
            <a:spLocks noChangeArrowheads="1"/>
          </p:cNvSpPr>
          <p:nvPr/>
        </p:nvSpPr>
        <p:spPr bwMode="auto">
          <a:xfrm>
            <a:off x="609600" y="3200400"/>
            <a:ext cx="533400" cy="381000"/>
          </a:xfrm>
          <a:prstGeom prst="rect">
            <a:avLst/>
          </a:prstGeom>
          <a:solidFill>
            <a:srgbClr val="F82E06">
              <a:alpha val="50195"/>
            </a:srgbClr>
          </a:solidFill>
          <a:ln w="25400">
            <a:solidFill>
              <a:srgbClr val="FF0000"/>
            </a:solidFill>
            <a:prstDash val="sysDot"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fr-FR" sz="1400" b="1">
                <a:latin typeface="Helvetica"/>
              </a:rPr>
              <a:t>Auth</a:t>
            </a:r>
          </a:p>
          <a:p>
            <a:pPr algn="ctr">
              <a:spcBef>
                <a:spcPct val="50000"/>
              </a:spcBef>
            </a:pPr>
            <a:r>
              <a:rPr lang="fr-FR" sz="1400" b="1">
                <a:latin typeface="Helvetica"/>
              </a:rPr>
              <a:t>Key</a:t>
            </a:r>
            <a:endParaRPr lang="fr-FR" sz="1400" b="1"/>
          </a:p>
        </p:txBody>
      </p:sp>
      <p:sp>
        <p:nvSpPr>
          <p:cNvPr id="68616" name="Rectangle 1031"/>
          <p:cNvSpPr>
            <a:spLocks noChangeArrowheads="1"/>
          </p:cNvSpPr>
          <p:nvPr/>
        </p:nvSpPr>
        <p:spPr bwMode="auto">
          <a:xfrm>
            <a:off x="609600" y="3733800"/>
            <a:ext cx="533400" cy="381000"/>
          </a:xfrm>
          <a:prstGeom prst="rect">
            <a:avLst/>
          </a:prstGeom>
          <a:solidFill>
            <a:srgbClr val="F82E06">
              <a:alpha val="50195"/>
            </a:srgbClr>
          </a:solidFill>
          <a:ln w="25400">
            <a:solidFill>
              <a:srgbClr val="FF0000"/>
            </a:solidFill>
            <a:prstDash val="sysDot"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fr-FR" sz="1400" b="1">
                <a:latin typeface="Helvetica"/>
              </a:rPr>
              <a:t>Sign</a:t>
            </a:r>
          </a:p>
          <a:p>
            <a:pPr algn="ctr">
              <a:spcBef>
                <a:spcPct val="50000"/>
              </a:spcBef>
            </a:pPr>
            <a:r>
              <a:rPr lang="fr-FR" sz="1400" b="1">
                <a:latin typeface="Helvetica"/>
              </a:rPr>
              <a:t>Key</a:t>
            </a:r>
            <a:endParaRPr lang="fr-FR" sz="1400" b="1"/>
          </a:p>
        </p:txBody>
      </p:sp>
      <p:sp>
        <p:nvSpPr>
          <p:cNvPr id="68617" name="Rectangle 1032"/>
          <p:cNvSpPr>
            <a:spLocks noChangeArrowheads="1"/>
          </p:cNvSpPr>
          <p:nvPr/>
        </p:nvSpPr>
        <p:spPr bwMode="auto">
          <a:xfrm>
            <a:off x="2209800" y="2667000"/>
            <a:ext cx="533400" cy="381000"/>
          </a:xfrm>
          <a:prstGeom prst="rect">
            <a:avLst/>
          </a:prstGeom>
          <a:solidFill>
            <a:schemeClr val="accent1">
              <a:alpha val="50195"/>
            </a:schemeClr>
          </a:solidFill>
          <a:ln w="25400">
            <a:solidFill>
              <a:schemeClr val="accent1"/>
            </a:solidFill>
            <a:prstDash val="sysDot"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fr-FR" sz="1400" b="1">
                <a:latin typeface="Helvetica"/>
              </a:rPr>
              <a:t>ID</a:t>
            </a:r>
            <a:endParaRPr lang="fr-FR" sz="1400" b="1"/>
          </a:p>
        </p:txBody>
      </p:sp>
      <p:sp>
        <p:nvSpPr>
          <p:cNvPr id="68618" name="Rectangle 1033"/>
          <p:cNvSpPr>
            <a:spLocks noChangeArrowheads="1"/>
          </p:cNvSpPr>
          <p:nvPr/>
        </p:nvSpPr>
        <p:spPr bwMode="auto">
          <a:xfrm>
            <a:off x="2209800" y="3200400"/>
            <a:ext cx="533400" cy="381000"/>
          </a:xfrm>
          <a:prstGeom prst="rect">
            <a:avLst/>
          </a:prstGeom>
          <a:solidFill>
            <a:schemeClr val="accent1">
              <a:alpha val="50195"/>
            </a:schemeClr>
          </a:solidFill>
          <a:ln w="25400">
            <a:solidFill>
              <a:schemeClr val="accent1"/>
            </a:solidFill>
            <a:prstDash val="sysDot"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fr-FR" sz="1400" b="1">
                <a:latin typeface="Helvetica"/>
              </a:rPr>
              <a:t>ADR</a:t>
            </a:r>
            <a:endParaRPr lang="fr-FR" sz="1400" b="1"/>
          </a:p>
        </p:txBody>
      </p:sp>
      <p:sp>
        <p:nvSpPr>
          <p:cNvPr id="68619" name="Rectangle 1034"/>
          <p:cNvSpPr>
            <a:spLocks noChangeArrowheads="1"/>
          </p:cNvSpPr>
          <p:nvPr/>
        </p:nvSpPr>
        <p:spPr bwMode="auto">
          <a:xfrm>
            <a:off x="2209800" y="3733800"/>
            <a:ext cx="533400" cy="381000"/>
          </a:xfrm>
          <a:prstGeom prst="rect">
            <a:avLst/>
          </a:prstGeom>
          <a:solidFill>
            <a:schemeClr val="accent1">
              <a:alpha val="50195"/>
            </a:schemeClr>
          </a:solidFill>
          <a:ln w="25400">
            <a:solidFill>
              <a:schemeClr val="accent1"/>
            </a:solidFill>
            <a:prstDash val="sysDot"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fr-FR" sz="1400" b="1">
                <a:latin typeface="Helvetica"/>
              </a:rPr>
              <a:t>PIC</a:t>
            </a:r>
            <a:endParaRPr lang="fr-FR" sz="1400" b="1"/>
          </a:p>
        </p:txBody>
      </p:sp>
      <p:sp>
        <p:nvSpPr>
          <p:cNvPr id="68620" name="Rectangle 1035"/>
          <p:cNvSpPr>
            <a:spLocks noChangeArrowheads="1"/>
          </p:cNvSpPr>
          <p:nvPr/>
        </p:nvSpPr>
        <p:spPr bwMode="auto">
          <a:xfrm>
            <a:off x="1295400" y="3200400"/>
            <a:ext cx="533400" cy="381000"/>
          </a:xfrm>
          <a:prstGeom prst="rect">
            <a:avLst/>
          </a:prstGeom>
          <a:solidFill>
            <a:schemeClr val="accent2">
              <a:alpha val="50195"/>
            </a:schemeClr>
          </a:solidFill>
          <a:ln w="25400">
            <a:solidFill>
              <a:schemeClr val="accent2"/>
            </a:solidFill>
            <a:prstDash val="sysDot"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fr-FR" sz="1400" b="1">
                <a:latin typeface="Helvetica"/>
              </a:rPr>
              <a:t>Auth</a:t>
            </a:r>
          </a:p>
          <a:p>
            <a:pPr algn="ctr">
              <a:spcBef>
                <a:spcPct val="50000"/>
              </a:spcBef>
            </a:pPr>
            <a:r>
              <a:rPr lang="fr-FR" sz="1400" b="1">
                <a:latin typeface="Helvetica"/>
              </a:rPr>
              <a:t>Cert</a:t>
            </a:r>
            <a:endParaRPr lang="fr-FR" sz="1400" b="1"/>
          </a:p>
        </p:txBody>
      </p:sp>
      <p:sp>
        <p:nvSpPr>
          <p:cNvPr id="68621" name="Rectangle 1036"/>
          <p:cNvSpPr>
            <a:spLocks noChangeArrowheads="1"/>
          </p:cNvSpPr>
          <p:nvPr/>
        </p:nvSpPr>
        <p:spPr bwMode="auto">
          <a:xfrm>
            <a:off x="1295400" y="3733800"/>
            <a:ext cx="533400" cy="381000"/>
          </a:xfrm>
          <a:prstGeom prst="rect">
            <a:avLst/>
          </a:prstGeom>
          <a:solidFill>
            <a:schemeClr val="accent2">
              <a:alpha val="50195"/>
            </a:schemeClr>
          </a:solidFill>
          <a:ln w="25400">
            <a:solidFill>
              <a:schemeClr val="accent2"/>
            </a:solidFill>
            <a:prstDash val="sysDot"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fr-FR" sz="1400" b="1">
                <a:latin typeface="Helvetica"/>
              </a:rPr>
              <a:t>Sign</a:t>
            </a:r>
          </a:p>
          <a:p>
            <a:pPr algn="ctr">
              <a:spcBef>
                <a:spcPct val="50000"/>
              </a:spcBef>
            </a:pPr>
            <a:r>
              <a:rPr lang="fr-FR" sz="1400" b="1">
                <a:latin typeface="Helvetica"/>
              </a:rPr>
              <a:t>Cert</a:t>
            </a:r>
            <a:endParaRPr lang="fr-FR" sz="1400" b="1"/>
          </a:p>
        </p:txBody>
      </p:sp>
      <p:sp>
        <p:nvSpPr>
          <p:cNvPr id="68622" name="Rectangle 1037"/>
          <p:cNvSpPr>
            <a:spLocks noChangeArrowheads="1"/>
          </p:cNvSpPr>
          <p:nvPr/>
        </p:nvSpPr>
        <p:spPr bwMode="auto">
          <a:xfrm>
            <a:off x="1295400" y="4267200"/>
            <a:ext cx="533400" cy="381000"/>
          </a:xfrm>
          <a:prstGeom prst="rect">
            <a:avLst/>
          </a:prstGeom>
          <a:solidFill>
            <a:schemeClr val="accent2">
              <a:alpha val="50195"/>
            </a:schemeClr>
          </a:solidFill>
          <a:ln w="25400">
            <a:solidFill>
              <a:schemeClr val="accent2"/>
            </a:solidFill>
            <a:prstDash val="sysDot"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fr-FR" sz="1400" b="1">
                <a:latin typeface="Helvetica"/>
              </a:rPr>
              <a:t>CA</a:t>
            </a:r>
          </a:p>
          <a:p>
            <a:pPr algn="ctr">
              <a:spcBef>
                <a:spcPct val="50000"/>
              </a:spcBef>
            </a:pPr>
            <a:r>
              <a:rPr lang="fr-FR" sz="1400" b="1">
                <a:latin typeface="Helvetica"/>
              </a:rPr>
              <a:t>Cert</a:t>
            </a:r>
            <a:endParaRPr lang="fr-FR" sz="1400" b="1"/>
          </a:p>
        </p:txBody>
      </p:sp>
      <p:sp>
        <p:nvSpPr>
          <p:cNvPr id="68623" name="Rectangle 1038"/>
          <p:cNvSpPr>
            <a:spLocks noChangeArrowheads="1"/>
          </p:cNvSpPr>
          <p:nvPr/>
        </p:nvSpPr>
        <p:spPr bwMode="auto">
          <a:xfrm>
            <a:off x="1295400" y="4800600"/>
            <a:ext cx="533400" cy="381000"/>
          </a:xfrm>
          <a:prstGeom prst="rect">
            <a:avLst/>
          </a:prstGeom>
          <a:solidFill>
            <a:schemeClr val="accent2">
              <a:alpha val="50195"/>
            </a:schemeClr>
          </a:solidFill>
          <a:ln w="25400">
            <a:solidFill>
              <a:schemeClr val="accent2"/>
            </a:solidFill>
            <a:prstDash val="sysDot"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fr-FR" sz="1400" b="1">
                <a:latin typeface="Helvetica"/>
              </a:rPr>
              <a:t>Root</a:t>
            </a:r>
          </a:p>
          <a:p>
            <a:pPr algn="ctr">
              <a:spcBef>
                <a:spcPct val="50000"/>
              </a:spcBef>
            </a:pPr>
            <a:r>
              <a:rPr lang="fr-FR" sz="1400" b="1">
                <a:latin typeface="Helvetica"/>
              </a:rPr>
              <a:t>Cert</a:t>
            </a:r>
            <a:endParaRPr lang="fr-FR" sz="1400" b="1"/>
          </a:p>
        </p:txBody>
      </p:sp>
      <p:sp>
        <p:nvSpPr>
          <p:cNvPr id="68624" name="Rectangle 1039"/>
          <p:cNvSpPr>
            <a:spLocks noChangeArrowheads="1"/>
          </p:cNvSpPr>
          <p:nvPr/>
        </p:nvSpPr>
        <p:spPr bwMode="auto">
          <a:xfrm>
            <a:off x="609600" y="2667000"/>
            <a:ext cx="533400" cy="381000"/>
          </a:xfrm>
          <a:prstGeom prst="rect">
            <a:avLst/>
          </a:prstGeom>
          <a:solidFill>
            <a:srgbClr val="F82E06">
              <a:alpha val="50195"/>
            </a:srgbClr>
          </a:solidFill>
          <a:ln w="25400">
            <a:solidFill>
              <a:srgbClr val="FF0000"/>
            </a:solidFill>
            <a:prstDash val="sysDot"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fr-FR" sz="1400" b="1">
                <a:latin typeface="Helvetica"/>
              </a:rPr>
              <a:t>Card</a:t>
            </a:r>
          </a:p>
          <a:p>
            <a:pPr algn="ctr">
              <a:spcBef>
                <a:spcPct val="50000"/>
              </a:spcBef>
            </a:pPr>
            <a:r>
              <a:rPr lang="fr-FR" sz="1400" b="1">
                <a:latin typeface="Helvetica"/>
              </a:rPr>
              <a:t>Key</a:t>
            </a:r>
            <a:endParaRPr lang="fr-FR" sz="1400" b="1"/>
          </a:p>
        </p:txBody>
      </p:sp>
      <p:sp>
        <p:nvSpPr>
          <p:cNvPr id="68625" name="Rectangle 1040"/>
          <p:cNvSpPr>
            <a:spLocks noChangeArrowheads="1"/>
          </p:cNvSpPr>
          <p:nvPr/>
        </p:nvSpPr>
        <p:spPr bwMode="auto">
          <a:xfrm>
            <a:off x="2209800" y="4267200"/>
            <a:ext cx="533400" cy="381000"/>
          </a:xfrm>
          <a:prstGeom prst="rect">
            <a:avLst/>
          </a:prstGeom>
          <a:solidFill>
            <a:schemeClr val="accent1">
              <a:alpha val="50195"/>
            </a:schemeClr>
          </a:solidFill>
          <a:ln w="25400">
            <a:solidFill>
              <a:schemeClr val="accent1"/>
            </a:solidFill>
            <a:prstDash val="sysDot"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fr-FR" sz="1400" b="1">
                <a:latin typeface="Helvetica"/>
              </a:rPr>
              <a:t>...</a:t>
            </a:r>
            <a:endParaRPr lang="fr-FR" sz="1400" b="1"/>
          </a:p>
        </p:txBody>
      </p:sp>
      <p:sp>
        <p:nvSpPr>
          <p:cNvPr id="68626" name="Rectangle 1041"/>
          <p:cNvSpPr>
            <a:spLocks noChangeArrowheads="1"/>
          </p:cNvSpPr>
          <p:nvPr/>
        </p:nvSpPr>
        <p:spPr bwMode="auto">
          <a:xfrm>
            <a:off x="609600" y="4267200"/>
            <a:ext cx="533400" cy="381000"/>
          </a:xfrm>
          <a:prstGeom prst="rect">
            <a:avLst/>
          </a:prstGeom>
          <a:solidFill>
            <a:srgbClr val="F82E06">
              <a:alpha val="50195"/>
            </a:srgbClr>
          </a:solidFill>
          <a:ln w="25400">
            <a:solidFill>
              <a:srgbClr val="FF0000"/>
            </a:solidFill>
            <a:prstDash val="sysDot"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fr-FR" sz="1400" b="1">
                <a:latin typeface="Helvetica"/>
              </a:rPr>
              <a:t>...</a:t>
            </a:r>
            <a:endParaRPr lang="fr-FR" sz="1400" b="1"/>
          </a:p>
        </p:txBody>
      </p:sp>
      <p:sp>
        <p:nvSpPr>
          <p:cNvPr id="68627" name="Rectangle 1042"/>
          <p:cNvSpPr>
            <a:spLocks noChangeArrowheads="1"/>
          </p:cNvSpPr>
          <p:nvPr/>
        </p:nvSpPr>
        <p:spPr bwMode="auto">
          <a:xfrm>
            <a:off x="1295400" y="2667000"/>
            <a:ext cx="533400" cy="381000"/>
          </a:xfrm>
          <a:prstGeom prst="rect">
            <a:avLst/>
          </a:prstGeom>
          <a:solidFill>
            <a:schemeClr val="accent2">
              <a:alpha val="50195"/>
            </a:schemeClr>
          </a:solidFill>
          <a:ln w="25400">
            <a:solidFill>
              <a:schemeClr val="accent2"/>
            </a:solidFill>
            <a:prstDash val="sysDot"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fr-FR" sz="1400" b="1">
                <a:latin typeface="Helvetica"/>
              </a:rPr>
              <a:t>...</a:t>
            </a:r>
            <a:endParaRPr lang="fr-FR" sz="1400" b="1"/>
          </a:p>
        </p:txBody>
      </p:sp>
      <p:sp>
        <p:nvSpPr>
          <p:cNvPr id="21" name="Footer Placeholder 3"/>
          <p:cNvSpPr txBox="1">
            <a:spLocks/>
          </p:cNvSpPr>
          <p:nvPr/>
        </p:nvSpPr>
        <p:spPr bwMode="auto">
          <a:xfrm>
            <a:off x="85725" y="6473825"/>
            <a:ext cx="2133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© fedict 2010. All rights reserved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Title 1"/>
          <p:cNvSpPr>
            <a:spLocks noGrp="1"/>
          </p:cNvSpPr>
          <p:nvPr>
            <p:ph type="title"/>
          </p:nvPr>
        </p:nvSpPr>
        <p:spPr>
          <a:xfrm>
            <a:off x="714375" y="298451"/>
            <a:ext cx="7123113" cy="652526"/>
          </a:xfrm>
        </p:spPr>
        <p:txBody>
          <a:bodyPr/>
          <a:lstStyle/>
          <a:p>
            <a:r>
              <a:rPr lang="nl-BE" sz="3200" dirty="0" smtClean="0"/>
              <a:t>Public-key Cryptography</a:t>
            </a:r>
          </a:p>
        </p:txBody>
      </p:sp>
      <p:pic>
        <p:nvPicPr>
          <p:cNvPr id="26" name="Picture 25" descr="key-makin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43175" y="1571625"/>
            <a:ext cx="4057650" cy="3648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9636" name="Rectangle 23"/>
          <p:cNvSpPr>
            <a:spLocks noChangeArrowheads="1"/>
          </p:cNvSpPr>
          <p:nvPr/>
        </p:nvSpPr>
        <p:spPr bwMode="auto">
          <a:xfrm>
            <a:off x="285750" y="1071563"/>
            <a:ext cx="8137525" cy="857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41313" indent="-341313" defTabSz="449263">
              <a:lnSpc>
                <a:spcPct val="80000"/>
              </a:lnSpc>
              <a:spcBef>
                <a:spcPts val="600"/>
              </a:spcBef>
              <a:buClr>
                <a:srgbClr val="FF9900"/>
              </a:buClr>
              <a:buFont typeface="Arial Unicode MS"/>
              <a:buChar char="&gt;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nl-BE" sz="2400" b="1" dirty="0">
                <a:solidFill>
                  <a:srgbClr val="5F5F5F"/>
                </a:solidFill>
                <a:ea typeface="Arial Unicode MS"/>
                <a:cs typeface="Arial Unicode MS"/>
              </a:rPr>
              <a:t>Asymmetric cryptography</a:t>
            </a:r>
            <a:r>
              <a:rPr lang="nl-BE" sz="2400" dirty="0">
                <a:solidFill>
                  <a:srgbClr val="5F5F5F"/>
                </a:solidFill>
                <a:ea typeface="Arial Unicode MS"/>
                <a:cs typeface="Arial Unicode MS"/>
              </a:rPr>
              <a:t>: public key and private key</a:t>
            </a:r>
          </a:p>
        </p:txBody>
      </p:sp>
      <p:sp>
        <p:nvSpPr>
          <p:cNvPr id="69637" name="Rectangle 23"/>
          <p:cNvSpPr>
            <a:spLocks noChangeArrowheads="1"/>
          </p:cNvSpPr>
          <p:nvPr/>
        </p:nvSpPr>
        <p:spPr bwMode="auto">
          <a:xfrm>
            <a:off x="2578100" y="5562600"/>
            <a:ext cx="5565775" cy="652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41313" indent="-341313" defTabSz="449263">
              <a:lnSpc>
                <a:spcPct val="80000"/>
              </a:lnSpc>
              <a:spcBef>
                <a:spcPts val="600"/>
              </a:spcBef>
              <a:buClr>
                <a:srgbClr val="FF9900"/>
              </a:buClr>
              <a:buFont typeface="Arial Unicode MS"/>
              <a:buChar char="&gt;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nl-BE" sz="2400" dirty="0">
                <a:solidFill>
                  <a:srgbClr val="5F5F5F"/>
                </a:solidFill>
                <a:ea typeface="Arial Unicode MS"/>
                <a:cs typeface="Arial Unicode MS"/>
              </a:rPr>
              <a:t>eID cryptographic algorithm: </a:t>
            </a:r>
            <a:r>
              <a:rPr lang="nl-BE" sz="2400" b="1" dirty="0">
                <a:solidFill>
                  <a:srgbClr val="5F5F5F"/>
                </a:solidFill>
                <a:ea typeface="Arial Unicode MS"/>
                <a:cs typeface="Arial Unicode MS"/>
              </a:rPr>
              <a:t>RSA</a:t>
            </a:r>
          </a:p>
        </p:txBody>
      </p:sp>
      <p:sp>
        <p:nvSpPr>
          <p:cNvPr id="7" name="Footer Placeholder 3"/>
          <p:cNvSpPr txBox="1">
            <a:spLocks/>
          </p:cNvSpPr>
          <p:nvPr/>
        </p:nvSpPr>
        <p:spPr bwMode="auto">
          <a:xfrm>
            <a:off x="85725" y="6473825"/>
            <a:ext cx="2133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© fedict 2010. All rights reserved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Title 1"/>
          <p:cNvSpPr>
            <a:spLocks noGrp="1"/>
          </p:cNvSpPr>
          <p:nvPr>
            <p:ph type="title"/>
          </p:nvPr>
        </p:nvSpPr>
        <p:spPr>
          <a:xfrm>
            <a:off x="714375" y="298451"/>
            <a:ext cx="7123113" cy="591566"/>
          </a:xfrm>
        </p:spPr>
        <p:txBody>
          <a:bodyPr/>
          <a:lstStyle/>
          <a:p>
            <a:r>
              <a:rPr lang="nl-BE" sz="3200" dirty="0" smtClean="0"/>
              <a:t>X509 Certificate</a:t>
            </a:r>
          </a:p>
        </p:txBody>
      </p:sp>
      <p:grpSp>
        <p:nvGrpSpPr>
          <p:cNvPr id="2" name="Group 39"/>
          <p:cNvGrpSpPr>
            <a:grpSpLocks/>
          </p:cNvGrpSpPr>
          <p:nvPr/>
        </p:nvGrpSpPr>
        <p:grpSpPr bwMode="auto">
          <a:xfrm>
            <a:off x="2643188" y="1928813"/>
            <a:ext cx="3024187" cy="3038475"/>
            <a:chOff x="1655" y="1117"/>
            <a:chExt cx="1996" cy="1905"/>
          </a:xfrm>
        </p:grpSpPr>
        <p:sp>
          <p:nvSpPr>
            <p:cNvPr id="71691" name="AutoShape 8"/>
            <p:cNvSpPr>
              <a:spLocks noChangeArrowheads="1"/>
            </p:cNvSpPr>
            <p:nvPr/>
          </p:nvSpPr>
          <p:spPr bwMode="auto">
            <a:xfrm rot="-203270">
              <a:off x="1655" y="1117"/>
              <a:ext cx="1996" cy="1782"/>
            </a:xfrm>
            <a:prstGeom prst="verticalScroll">
              <a:avLst>
                <a:gd name="adj" fmla="val 12125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pPr algn="ctr"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71692" name="Text Box 9"/>
            <p:cNvSpPr txBox="1">
              <a:spLocks noChangeArrowheads="1"/>
            </p:cNvSpPr>
            <p:nvPr/>
          </p:nvSpPr>
          <p:spPr bwMode="auto">
            <a:xfrm rot="-243168">
              <a:off x="2122" y="1432"/>
              <a:ext cx="709" cy="1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93000"/>
                </a:lnSpc>
                <a:buClr>
                  <a:srgbClr val="000000"/>
                </a:buClr>
              </a:pPr>
              <a:r>
                <a:rPr lang="fr-BE" b="1">
                  <a:ea typeface="Arial Unicode MS"/>
                  <a:cs typeface="Arial Unicode MS"/>
                </a:rPr>
                <a:t>DN:</a:t>
              </a:r>
            </a:p>
            <a:p>
              <a:pPr>
                <a:lnSpc>
                  <a:spcPct val="93000"/>
                </a:lnSpc>
                <a:buClr>
                  <a:srgbClr val="000000"/>
                </a:buClr>
              </a:pPr>
              <a:r>
                <a:rPr lang="fr-BE" b="1">
                  <a:ea typeface="Arial Unicode MS"/>
                  <a:cs typeface="Arial Unicode MS"/>
                </a:rPr>
                <a:t>Serial #:</a:t>
              </a:r>
            </a:p>
            <a:p>
              <a:pPr>
                <a:lnSpc>
                  <a:spcPct val="93000"/>
                </a:lnSpc>
                <a:buClr>
                  <a:srgbClr val="000000"/>
                </a:buClr>
              </a:pPr>
              <a:r>
                <a:rPr lang="fr-BE" b="1">
                  <a:ea typeface="Arial Unicode MS"/>
                  <a:cs typeface="Arial Unicode MS"/>
                </a:rPr>
                <a:t>Start:</a:t>
              </a:r>
            </a:p>
            <a:p>
              <a:pPr>
                <a:lnSpc>
                  <a:spcPct val="93000"/>
                </a:lnSpc>
                <a:buClr>
                  <a:srgbClr val="000000"/>
                </a:buClr>
              </a:pPr>
              <a:r>
                <a:rPr lang="fr-BE" b="1">
                  <a:ea typeface="Arial Unicode MS"/>
                  <a:cs typeface="Arial Unicode MS"/>
                </a:rPr>
                <a:t>End:</a:t>
              </a:r>
            </a:p>
            <a:p>
              <a:pPr>
                <a:lnSpc>
                  <a:spcPct val="93000"/>
                </a:lnSpc>
                <a:buClr>
                  <a:srgbClr val="000000"/>
                </a:buClr>
              </a:pPr>
              <a:r>
                <a:rPr lang="fr-BE" b="1">
                  <a:ea typeface="Arial Unicode MS"/>
                  <a:cs typeface="Arial Unicode MS"/>
                </a:rPr>
                <a:t>CRL:</a:t>
              </a:r>
            </a:p>
            <a:p>
              <a:pPr>
                <a:lnSpc>
                  <a:spcPct val="93000"/>
                </a:lnSpc>
                <a:buClr>
                  <a:srgbClr val="000000"/>
                </a:buClr>
              </a:pPr>
              <a:r>
                <a:rPr lang="fr-BE" b="1">
                  <a:ea typeface="Arial Unicode MS"/>
                  <a:cs typeface="Arial Unicode MS"/>
                </a:rPr>
                <a:t>Key:</a:t>
              </a:r>
            </a:p>
            <a:p>
              <a:pPr>
                <a:lnSpc>
                  <a:spcPct val="93000"/>
                </a:lnSpc>
                <a:buClr>
                  <a:srgbClr val="000000"/>
                </a:buClr>
              </a:pPr>
              <a:r>
                <a:rPr lang="fr-BE" b="1">
                  <a:ea typeface="Arial Unicode MS"/>
                  <a:cs typeface="Arial Unicode MS"/>
                </a:rPr>
                <a:t>Attrib:</a:t>
              </a:r>
            </a:p>
            <a:p>
              <a:pPr>
                <a:lnSpc>
                  <a:spcPct val="93000"/>
                </a:lnSpc>
                <a:buClr>
                  <a:srgbClr val="000000"/>
                </a:buClr>
              </a:pPr>
              <a:r>
                <a:rPr lang="fr-BE" b="1">
                  <a:ea typeface="Arial Unicode MS"/>
                  <a:cs typeface="Arial Unicode MS"/>
                </a:rPr>
                <a:t>CA DN:</a:t>
              </a:r>
            </a:p>
            <a:p>
              <a:pPr>
                <a:lnSpc>
                  <a:spcPct val="93000"/>
                </a:lnSpc>
                <a:buClr>
                  <a:srgbClr val="000000"/>
                </a:buClr>
              </a:pPr>
              <a:endParaRPr lang="fr-BE" b="1">
                <a:ea typeface="Arial Unicode MS"/>
                <a:cs typeface="Arial Unicode MS"/>
              </a:endParaRPr>
            </a:p>
          </p:txBody>
        </p:sp>
        <p:pic>
          <p:nvPicPr>
            <p:cNvPr id="71693" name="Picture 36"/>
            <p:cNvPicPr>
              <a:picLocks noChangeAspect="1" noChangeArrowheads="1"/>
            </p:cNvPicPr>
            <p:nvPr/>
          </p:nvPicPr>
          <p:blipFill>
            <a:blip r:embed="rId2" cstate="print"/>
            <a:srcRect l="26292" t="24556" r="71080" b="72293"/>
            <a:stretch>
              <a:fillRect/>
            </a:stretch>
          </p:blipFill>
          <p:spPr bwMode="auto">
            <a:xfrm>
              <a:off x="2925" y="2648"/>
              <a:ext cx="500" cy="374"/>
            </a:xfrm>
            <a:prstGeom prst="rect">
              <a:avLst/>
            </a:prstGeom>
            <a:noFill/>
            <a:ln w="0" algn="ctr">
              <a:noFill/>
              <a:miter lim="800000"/>
              <a:headEnd/>
              <a:tailEnd/>
            </a:ln>
          </p:spPr>
        </p:pic>
        <p:pic>
          <p:nvPicPr>
            <p:cNvPr id="71694" name="Picture 38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2194994">
              <a:off x="2555" y="2216"/>
              <a:ext cx="336" cy="26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</p:grpSp>
      <p:sp>
        <p:nvSpPr>
          <p:cNvPr id="71683" name="Rectangle 21"/>
          <p:cNvSpPr>
            <a:spLocks noChangeArrowheads="1"/>
          </p:cNvSpPr>
          <p:nvPr/>
        </p:nvSpPr>
        <p:spPr bwMode="auto">
          <a:xfrm>
            <a:off x="5786438" y="2000250"/>
            <a:ext cx="2778125" cy="400050"/>
          </a:xfrm>
          <a:prstGeom prst="rect">
            <a:avLst/>
          </a:prstGeom>
          <a:noFill/>
          <a:ln w="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BE" sz="2000"/>
              <a:t>Unique name of holder</a:t>
            </a:r>
            <a:endParaRPr lang="en-US" sz="2000"/>
          </a:p>
        </p:txBody>
      </p:sp>
      <p:sp>
        <p:nvSpPr>
          <p:cNvPr id="71684" name="Text Box 25"/>
          <p:cNvSpPr txBox="1">
            <a:spLocks noChangeArrowheads="1"/>
          </p:cNvSpPr>
          <p:nvPr/>
        </p:nvSpPr>
        <p:spPr bwMode="auto">
          <a:xfrm>
            <a:off x="6143625" y="3357563"/>
            <a:ext cx="2422525" cy="377825"/>
          </a:xfrm>
          <a:prstGeom prst="rect">
            <a:avLst/>
          </a:prstGeom>
          <a:noFill/>
          <a:ln w="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93000"/>
              </a:lnSpc>
              <a:buClr>
                <a:srgbClr val="000000"/>
              </a:buClr>
            </a:pPr>
            <a:r>
              <a:rPr lang="fr-BE" sz="2000"/>
              <a:t>Public key of holder</a:t>
            </a:r>
            <a:endParaRPr lang="en-US" sz="2000"/>
          </a:p>
        </p:txBody>
      </p:sp>
      <p:sp>
        <p:nvSpPr>
          <p:cNvPr id="71685" name="Text Box 27"/>
          <p:cNvSpPr txBox="1">
            <a:spLocks noChangeArrowheads="1"/>
          </p:cNvSpPr>
          <p:nvPr/>
        </p:nvSpPr>
        <p:spPr bwMode="auto">
          <a:xfrm>
            <a:off x="2500313" y="5572125"/>
            <a:ext cx="5133975" cy="400050"/>
          </a:xfrm>
          <a:prstGeom prst="rect">
            <a:avLst/>
          </a:prstGeom>
          <a:noFill/>
          <a:ln w="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BE" sz="2000"/>
              <a:t>Signed by the CA that issued the certificate</a:t>
            </a:r>
            <a:r>
              <a:rPr lang="fr-BE"/>
              <a:t>.</a:t>
            </a:r>
            <a:endParaRPr lang="en-US"/>
          </a:p>
        </p:txBody>
      </p:sp>
      <p:sp>
        <p:nvSpPr>
          <p:cNvPr id="71686" name="Line 29"/>
          <p:cNvSpPr>
            <a:spLocks noChangeShapeType="1"/>
          </p:cNvSpPr>
          <p:nvPr/>
        </p:nvSpPr>
        <p:spPr bwMode="auto">
          <a:xfrm flipH="1">
            <a:off x="3786188" y="2214563"/>
            <a:ext cx="2000250" cy="357187"/>
          </a:xfrm>
          <a:prstGeom prst="line">
            <a:avLst/>
          </a:prstGeom>
          <a:noFill/>
          <a:ln w="0">
            <a:solidFill>
              <a:schemeClr val="hlink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1687" name="Line 35"/>
          <p:cNvSpPr>
            <a:spLocks noChangeShapeType="1"/>
          </p:cNvSpPr>
          <p:nvPr/>
        </p:nvSpPr>
        <p:spPr bwMode="auto">
          <a:xfrm flipH="1">
            <a:off x="4643438" y="3571875"/>
            <a:ext cx="1500187" cy="285750"/>
          </a:xfrm>
          <a:prstGeom prst="line">
            <a:avLst/>
          </a:prstGeom>
          <a:noFill/>
          <a:ln w="0">
            <a:solidFill>
              <a:schemeClr val="hlink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1688" name="Line 37"/>
          <p:cNvSpPr>
            <a:spLocks noChangeShapeType="1"/>
          </p:cNvSpPr>
          <p:nvPr/>
        </p:nvSpPr>
        <p:spPr bwMode="auto">
          <a:xfrm flipH="1">
            <a:off x="4429125" y="5000625"/>
            <a:ext cx="481013" cy="577850"/>
          </a:xfrm>
          <a:prstGeom prst="line">
            <a:avLst/>
          </a:prstGeom>
          <a:noFill/>
          <a:ln w="0">
            <a:solidFill>
              <a:schemeClr val="hlink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1689" name="Rectangle 23"/>
          <p:cNvSpPr>
            <a:spLocks noChangeArrowheads="1"/>
          </p:cNvSpPr>
          <p:nvPr/>
        </p:nvSpPr>
        <p:spPr bwMode="auto">
          <a:xfrm>
            <a:off x="214313" y="1000125"/>
            <a:ext cx="8137525" cy="857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41313" indent="-341313" defTabSz="449263">
              <a:lnSpc>
                <a:spcPct val="80000"/>
              </a:lnSpc>
              <a:spcBef>
                <a:spcPts val="600"/>
              </a:spcBef>
              <a:buClr>
                <a:srgbClr val="FF9900"/>
              </a:buClr>
              <a:buFont typeface="Arial Unicode MS"/>
              <a:buChar char="&gt;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nl-BE" sz="2400" dirty="0">
                <a:solidFill>
                  <a:srgbClr val="5F5F5F"/>
                </a:solidFill>
                <a:ea typeface="Arial Unicode MS"/>
                <a:cs typeface="Arial Unicode MS"/>
              </a:rPr>
              <a:t>Is a signed digital statement.</a:t>
            </a:r>
          </a:p>
          <a:p>
            <a:pPr marL="341313" indent="-341313" defTabSz="449263">
              <a:lnSpc>
                <a:spcPct val="80000"/>
              </a:lnSpc>
              <a:spcBef>
                <a:spcPts val="600"/>
              </a:spcBef>
              <a:buClr>
                <a:srgbClr val="FF9900"/>
              </a:buClr>
              <a:buFont typeface="Arial Unicode MS"/>
              <a:buChar char="&gt;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nl-BE" sz="2400" dirty="0">
                <a:solidFill>
                  <a:srgbClr val="5F5F5F"/>
                </a:solidFill>
                <a:ea typeface="Arial Unicode MS"/>
                <a:cs typeface="Arial Unicode MS"/>
              </a:rPr>
              <a:t>Links a person to a key via a trusted party (CA)</a:t>
            </a:r>
          </a:p>
        </p:txBody>
      </p:sp>
      <p:sp>
        <p:nvSpPr>
          <p:cNvPr id="16" name="Footer Placeholder 3"/>
          <p:cNvSpPr txBox="1">
            <a:spLocks/>
          </p:cNvSpPr>
          <p:nvPr/>
        </p:nvSpPr>
        <p:spPr bwMode="auto">
          <a:xfrm>
            <a:off x="85725" y="6473825"/>
            <a:ext cx="2133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© fedict 2010. All rights reserved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Title 1"/>
          <p:cNvSpPr>
            <a:spLocks noGrp="1"/>
          </p:cNvSpPr>
          <p:nvPr>
            <p:ph type="title"/>
          </p:nvPr>
        </p:nvSpPr>
        <p:spPr>
          <a:xfrm>
            <a:off x="714375" y="298451"/>
            <a:ext cx="7123113" cy="554990"/>
          </a:xfrm>
        </p:spPr>
        <p:txBody>
          <a:bodyPr/>
          <a:lstStyle/>
          <a:p>
            <a:r>
              <a:rPr lang="nl-BE" sz="3200" dirty="0" smtClean="0"/>
              <a:t>PKI Trust Hierarchy</a:t>
            </a:r>
          </a:p>
        </p:txBody>
      </p:sp>
      <p:sp>
        <p:nvSpPr>
          <p:cNvPr id="73731" name="AutoShape 582"/>
          <p:cNvSpPr>
            <a:spLocks noChangeArrowheads="1"/>
          </p:cNvSpPr>
          <p:nvPr/>
        </p:nvSpPr>
        <p:spPr bwMode="auto">
          <a:xfrm>
            <a:off x="5334000" y="838200"/>
            <a:ext cx="2819400" cy="1752600"/>
          </a:xfrm>
          <a:prstGeom prst="roundRect">
            <a:avLst>
              <a:gd name="adj" fmla="val 16667"/>
            </a:avLst>
          </a:prstGeom>
          <a:solidFill>
            <a:schemeClr val="folHlink">
              <a:alpha val="50195"/>
            </a:schemeClr>
          </a:solidFill>
          <a:ln w="19050">
            <a:solidFill>
              <a:schemeClr val="folHlink"/>
            </a:solidFill>
            <a:prstDash val="dash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endParaRPr lang="en-US"/>
          </a:p>
        </p:txBody>
      </p:sp>
      <p:cxnSp>
        <p:nvCxnSpPr>
          <p:cNvPr id="73732" name="AutoShape 19"/>
          <p:cNvCxnSpPr>
            <a:cxnSpLocks noChangeShapeType="1"/>
            <a:stCxn id="74112" idx="2"/>
            <a:endCxn id="74152" idx="0"/>
          </p:cNvCxnSpPr>
          <p:nvPr/>
        </p:nvCxnSpPr>
        <p:spPr bwMode="auto">
          <a:xfrm rot="5400000">
            <a:off x="4430713" y="3929062"/>
            <a:ext cx="596900" cy="365125"/>
          </a:xfrm>
          <a:prstGeom prst="bentConnector3">
            <a:avLst>
              <a:gd name="adj1" fmla="val 50796"/>
            </a:avLst>
          </a:prstGeom>
          <a:noFill/>
          <a:ln w="28575">
            <a:solidFill>
              <a:schemeClr val="accent2"/>
            </a:solidFill>
            <a:miter lim="800000"/>
            <a:headEnd type="none" w="sm" len="sm"/>
            <a:tailEnd type="triangle" w="sm" len="med"/>
          </a:ln>
        </p:spPr>
      </p:cxnSp>
      <p:cxnSp>
        <p:nvCxnSpPr>
          <p:cNvPr id="73733" name="AutoShape 20"/>
          <p:cNvCxnSpPr>
            <a:cxnSpLocks noChangeShapeType="1"/>
            <a:stCxn id="74112" idx="2"/>
            <a:endCxn id="74145" idx="0"/>
          </p:cNvCxnSpPr>
          <p:nvPr/>
        </p:nvCxnSpPr>
        <p:spPr bwMode="auto">
          <a:xfrm rot="16200000" flipH="1">
            <a:off x="4735513" y="3989387"/>
            <a:ext cx="596900" cy="244475"/>
          </a:xfrm>
          <a:prstGeom prst="bentConnector3">
            <a:avLst>
              <a:gd name="adj1" fmla="val 50796"/>
            </a:avLst>
          </a:prstGeom>
          <a:noFill/>
          <a:ln w="28575">
            <a:solidFill>
              <a:schemeClr val="accent2"/>
            </a:solidFill>
            <a:miter lim="800000"/>
            <a:headEnd type="none" w="sm" len="sm"/>
            <a:tailEnd type="triangle" w="sm" len="med"/>
          </a:ln>
        </p:spPr>
      </p:cxnSp>
      <p:sp>
        <p:nvSpPr>
          <p:cNvPr id="73734" name="Freeform 21"/>
          <p:cNvSpPr>
            <a:spLocks/>
          </p:cNvSpPr>
          <p:nvPr/>
        </p:nvSpPr>
        <p:spPr bwMode="auto">
          <a:xfrm>
            <a:off x="1530350" y="6159500"/>
            <a:ext cx="1588" cy="1588"/>
          </a:xfrm>
          <a:custGeom>
            <a:avLst/>
            <a:gdLst>
              <a:gd name="T0" fmla="*/ 0 w 5"/>
              <a:gd name="T1" fmla="*/ 0 h 11"/>
              <a:gd name="T2" fmla="*/ 5 w 5"/>
              <a:gd name="T3" fmla="*/ 11 h 11"/>
              <a:gd name="T4" fmla="*/ 0 w 5"/>
              <a:gd name="T5" fmla="*/ 6 h 11"/>
              <a:gd name="T6" fmla="*/ 0 w 5"/>
              <a:gd name="T7" fmla="*/ 0 h 11"/>
              <a:gd name="T8" fmla="*/ 0 60000 65536"/>
              <a:gd name="T9" fmla="*/ 0 60000 65536"/>
              <a:gd name="T10" fmla="*/ 0 60000 65536"/>
              <a:gd name="T11" fmla="*/ 0 60000 65536"/>
              <a:gd name="T12" fmla="*/ 0 w 5"/>
              <a:gd name="T13" fmla="*/ 0 h 11"/>
              <a:gd name="T14" fmla="*/ 5 w 5"/>
              <a:gd name="T15" fmla="*/ 11 h 1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" h="11">
                <a:moveTo>
                  <a:pt x="0" y="0"/>
                </a:moveTo>
                <a:lnTo>
                  <a:pt x="5" y="11"/>
                </a:lnTo>
                <a:lnTo>
                  <a:pt x="0" y="6"/>
                </a:lnTo>
                <a:lnTo>
                  <a:pt x="0" y="0"/>
                </a:lnTo>
                <a:close/>
              </a:path>
            </a:pathLst>
          </a:custGeom>
          <a:solidFill>
            <a:srgbClr val="9FA493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ctr">
              <a:spcBef>
                <a:spcPct val="50000"/>
              </a:spcBef>
            </a:pPr>
            <a:endParaRPr lang="en-US"/>
          </a:p>
        </p:txBody>
      </p:sp>
      <p:cxnSp>
        <p:nvCxnSpPr>
          <p:cNvPr id="73735" name="AutoShape 22"/>
          <p:cNvCxnSpPr>
            <a:cxnSpLocks noChangeShapeType="1"/>
            <a:stCxn id="74100" idx="2"/>
            <a:endCxn id="74067" idx="0"/>
          </p:cNvCxnSpPr>
          <p:nvPr/>
        </p:nvCxnSpPr>
        <p:spPr bwMode="auto">
          <a:xfrm rot="5400000">
            <a:off x="6792913" y="3929062"/>
            <a:ext cx="596900" cy="365125"/>
          </a:xfrm>
          <a:prstGeom prst="bentConnector3">
            <a:avLst>
              <a:gd name="adj1" fmla="val 50796"/>
            </a:avLst>
          </a:prstGeom>
          <a:noFill/>
          <a:ln w="28575">
            <a:solidFill>
              <a:schemeClr val="accent2"/>
            </a:solidFill>
            <a:miter lim="800000"/>
            <a:headEnd type="none" w="sm" len="sm"/>
            <a:tailEnd type="triangle" w="sm" len="med"/>
          </a:ln>
        </p:spPr>
      </p:cxnSp>
      <p:cxnSp>
        <p:nvCxnSpPr>
          <p:cNvPr id="73736" name="AutoShape 24"/>
          <p:cNvCxnSpPr>
            <a:cxnSpLocks noChangeShapeType="1"/>
            <a:stCxn id="74131" idx="2"/>
            <a:endCxn id="74166" idx="0"/>
          </p:cNvCxnSpPr>
          <p:nvPr/>
        </p:nvCxnSpPr>
        <p:spPr bwMode="auto">
          <a:xfrm rot="5400000">
            <a:off x="2144713" y="3929062"/>
            <a:ext cx="596900" cy="365125"/>
          </a:xfrm>
          <a:prstGeom prst="bentConnector3">
            <a:avLst>
              <a:gd name="adj1" fmla="val 50796"/>
            </a:avLst>
          </a:prstGeom>
          <a:noFill/>
          <a:ln w="28575">
            <a:solidFill>
              <a:schemeClr val="accent2"/>
            </a:solidFill>
            <a:miter lim="800000"/>
            <a:headEnd type="none" w="sm" len="sm"/>
            <a:tailEnd type="triangle" w="sm" len="med"/>
          </a:ln>
        </p:spPr>
      </p:cxnSp>
      <p:cxnSp>
        <p:nvCxnSpPr>
          <p:cNvPr id="73737" name="AutoShape 25"/>
          <p:cNvCxnSpPr>
            <a:cxnSpLocks noChangeShapeType="1"/>
            <a:stCxn id="74131" idx="2"/>
            <a:endCxn id="74159" idx="0"/>
          </p:cNvCxnSpPr>
          <p:nvPr/>
        </p:nvCxnSpPr>
        <p:spPr bwMode="auto">
          <a:xfrm rot="16200000" flipH="1">
            <a:off x="2449513" y="3989387"/>
            <a:ext cx="596900" cy="244475"/>
          </a:xfrm>
          <a:prstGeom prst="bentConnector3">
            <a:avLst>
              <a:gd name="adj1" fmla="val 50796"/>
            </a:avLst>
          </a:prstGeom>
          <a:noFill/>
          <a:ln w="28575">
            <a:solidFill>
              <a:schemeClr val="accent2"/>
            </a:solidFill>
            <a:miter lim="800000"/>
            <a:headEnd type="none" w="sm" len="sm"/>
            <a:tailEnd type="triangle" w="sm" len="med"/>
          </a:ln>
        </p:spPr>
      </p:cxnSp>
      <p:cxnSp>
        <p:nvCxnSpPr>
          <p:cNvPr id="73738" name="AutoShape 26"/>
          <p:cNvCxnSpPr>
            <a:cxnSpLocks noChangeShapeType="1"/>
            <a:stCxn id="74081" idx="2"/>
            <a:endCxn id="74131" idx="0"/>
          </p:cNvCxnSpPr>
          <p:nvPr/>
        </p:nvCxnSpPr>
        <p:spPr bwMode="auto">
          <a:xfrm rot="5400000">
            <a:off x="3997325" y="895351"/>
            <a:ext cx="547687" cy="3586162"/>
          </a:xfrm>
          <a:prstGeom prst="bentConnector3">
            <a:avLst>
              <a:gd name="adj1" fmla="val 51306"/>
            </a:avLst>
          </a:prstGeom>
          <a:noFill/>
          <a:ln w="28575">
            <a:solidFill>
              <a:schemeClr val="accent2"/>
            </a:solidFill>
            <a:miter lim="800000"/>
            <a:headEnd type="none" w="sm" len="sm"/>
            <a:tailEnd type="triangle" w="sm" len="med"/>
          </a:ln>
        </p:spPr>
      </p:cxnSp>
      <p:cxnSp>
        <p:nvCxnSpPr>
          <p:cNvPr id="73739" name="AutoShape 27"/>
          <p:cNvCxnSpPr>
            <a:cxnSpLocks noChangeShapeType="1"/>
            <a:stCxn id="74088" idx="2"/>
            <a:endCxn id="74112" idx="0"/>
          </p:cNvCxnSpPr>
          <p:nvPr/>
        </p:nvCxnSpPr>
        <p:spPr bwMode="auto">
          <a:xfrm rot="16200000" flipH="1">
            <a:off x="3883025" y="2081213"/>
            <a:ext cx="547687" cy="1214438"/>
          </a:xfrm>
          <a:prstGeom prst="bentConnector3">
            <a:avLst>
              <a:gd name="adj1" fmla="val 51306"/>
            </a:avLst>
          </a:prstGeom>
          <a:noFill/>
          <a:ln w="28575">
            <a:solidFill>
              <a:schemeClr val="accent2"/>
            </a:solidFill>
            <a:miter lim="800000"/>
            <a:headEnd type="none" w="sm" len="sm"/>
            <a:tailEnd type="triangle" w="sm" len="med"/>
          </a:ln>
        </p:spPr>
      </p:cxnSp>
      <p:cxnSp>
        <p:nvCxnSpPr>
          <p:cNvPr id="73740" name="AutoShape 28"/>
          <p:cNvCxnSpPr>
            <a:cxnSpLocks noChangeShapeType="1"/>
            <a:stCxn id="74088" idx="2"/>
            <a:endCxn id="74100" idx="0"/>
          </p:cNvCxnSpPr>
          <p:nvPr/>
        </p:nvCxnSpPr>
        <p:spPr bwMode="auto">
          <a:xfrm rot="16200000" flipH="1">
            <a:off x="5064125" y="900113"/>
            <a:ext cx="547687" cy="3576638"/>
          </a:xfrm>
          <a:prstGeom prst="bentConnector3">
            <a:avLst>
              <a:gd name="adj1" fmla="val 51306"/>
            </a:avLst>
          </a:prstGeom>
          <a:noFill/>
          <a:ln w="28575">
            <a:solidFill>
              <a:schemeClr val="accent2"/>
            </a:solidFill>
            <a:miter lim="800000"/>
            <a:headEnd type="none" w="sm" len="sm"/>
            <a:tailEnd type="triangle" w="sm" len="med"/>
          </a:ln>
        </p:spPr>
      </p:cxnSp>
      <p:cxnSp>
        <p:nvCxnSpPr>
          <p:cNvPr id="73741" name="AutoShape 30"/>
          <p:cNvCxnSpPr>
            <a:cxnSpLocks noChangeShapeType="1"/>
            <a:stCxn id="74100" idx="2"/>
            <a:endCxn id="74138" idx="0"/>
          </p:cNvCxnSpPr>
          <p:nvPr/>
        </p:nvCxnSpPr>
        <p:spPr bwMode="auto">
          <a:xfrm rot="16200000" flipH="1">
            <a:off x="7097713" y="3989387"/>
            <a:ext cx="596900" cy="244475"/>
          </a:xfrm>
          <a:prstGeom prst="bentConnector3">
            <a:avLst>
              <a:gd name="adj1" fmla="val 50796"/>
            </a:avLst>
          </a:prstGeom>
          <a:noFill/>
          <a:ln w="28575">
            <a:solidFill>
              <a:schemeClr val="accent2"/>
            </a:solidFill>
            <a:prstDash val="dash"/>
            <a:miter lim="800000"/>
            <a:headEnd type="none" w="sm" len="sm"/>
            <a:tailEnd type="triangle" w="sm" len="med"/>
          </a:ln>
        </p:spPr>
      </p:cxnSp>
      <p:cxnSp>
        <p:nvCxnSpPr>
          <p:cNvPr id="73742" name="AutoShape 31"/>
          <p:cNvCxnSpPr>
            <a:cxnSpLocks noChangeShapeType="1"/>
            <a:stCxn id="74130" idx="3"/>
            <a:endCxn id="74117" idx="0"/>
          </p:cNvCxnSpPr>
          <p:nvPr/>
        </p:nvCxnSpPr>
        <p:spPr bwMode="auto">
          <a:xfrm>
            <a:off x="2884488" y="3343275"/>
            <a:ext cx="374650" cy="74613"/>
          </a:xfrm>
          <a:prstGeom prst="bentConnector2">
            <a:avLst/>
          </a:prstGeom>
          <a:noFill/>
          <a:ln w="28575">
            <a:solidFill>
              <a:schemeClr val="accent2"/>
            </a:solidFill>
            <a:miter lim="800000"/>
            <a:headEnd type="none" w="sm" len="sm"/>
            <a:tailEnd type="triangle" w="sm" len="med"/>
          </a:ln>
        </p:spPr>
      </p:cxnSp>
      <p:cxnSp>
        <p:nvCxnSpPr>
          <p:cNvPr id="73743" name="AutoShape 32"/>
          <p:cNvCxnSpPr>
            <a:cxnSpLocks noChangeShapeType="1"/>
            <a:stCxn id="74111" idx="3"/>
            <a:endCxn id="74105" idx="0"/>
          </p:cNvCxnSpPr>
          <p:nvPr/>
        </p:nvCxnSpPr>
        <p:spPr bwMode="auto">
          <a:xfrm>
            <a:off x="5170488" y="3343275"/>
            <a:ext cx="374650" cy="74613"/>
          </a:xfrm>
          <a:prstGeom prst="bentConnector2">
            <a:avLst/>
          </a:prstGeom>
          <a:noFill/>
          <a:ln w="28575">
            <a:solidFill>
              <a:schemeClr val="accent2"/>
            </a:solidFill>
            <a:miter lim="800000"/>
            <a:headEnd type="none" w="sm" len="sm"/>
            <a:tailEnd type="triangle" w="sm" len="med"/>
          </a:ln>
        </p:spPr>
      </p:cxnSp>
      <p:cxnSp>
        <p:nvCxnSpPr>
          <p:cNvPr id="73744" name="AutoShape 33"/>
          <p:cNvCxnSpPr>
            <a:cxnSpLocks noChangeShapeType="1"/>
            <a:stCxn id="74099" idx="3"/>
            <a:endCxn id="74093" idx="0"/>
          </p:cNvCxnSpPr>
          <p:nvPr/>
        </p:nvCxnSpPr>
        <p:spPr bwMode="auto">
          <a:xfrm>
            <a:off x="7532688" y="3343275"/>
            <a:ext cx="374650" cy="74613"/>
          </a:xfrm>
          <a:prstGeom prst="bentConnector2">
            <a:avLst/>
          </a:prstGeom>
          <a:noFill/>
          <a:ln w="28575">
            <a:solidFill>
              <a:schemeClr val="accent2"/>
            </a:solidFill>
            <a:miter lim="800000"/>
            <a:headEnd type="none" w="sm" len="sm"/>
            <a:tailEnd type="triangle" w="sm" len="med"/>
          </a:ln>
        </p:spPr>
      </p:cxnSp>
      <p:grpSp>
        <p:nvGrpSpPr>
          <p:cNvPr id="2" name="Group 35"/>
          <p:cNvGrpSpPr>
            <a:grpSpLocks/>
          </p:cNvGrpSpPr>
          <p:nvPr/>
        </p:nvGrpSpPr>
        <p:grpSpPr bwMode="auto">
          <a:xfrm>
            <a:off x="1981200" y="4419600"/>
            <a:ext cx="685800" cy="838200"/>
            <a:chOff x="0" y="3168"/>
            <a:chExt cx="528" cy="628"/>
          </a:xfrm>
        </p:grpSpPr>
        <p:grpSp>
          <p:nvGrpSpPr>
            <p:cNvPr id="3" name="Group 36"/>
            <p:cNvGrpSpPr>
              <a:grpSpLocks/>
            </p:cNvGrpSpPr>
            <p:nvPr/>
          </p:nvGrpSpPr>
          <p:grpSpPr bwMode="auto">
            <a:xfrm>
              <a:off x="0" y="3168"/>
              <a:ext cx="528" cy="625"/>
              <a:chOff x="2055" y="2012"/>
              <a:chExt cx="528" cy="625"/>
            </a:xfrm>
          </p:grpSpPr>
          <p:sp>
            <p:nvSpPr>
              <p:cNvPr id="74166" name="AutoShape 37"/>
              <p:cNvSpPr>
                <a:spLocks noChangeArrowheads="1"/>
              </p:cNvSpPr>
              <p:nvPr/>
            </p:nvSpPr>
            <p:spPr bwMode="auto">
              <a:xfrm rot="-581156">
                <a:off x="2055" y="2012"/>
                <a:ext cx="528" cy="528"/>
              </a:xfrm>
              <a:prstGeom prst="verticalScroll">
                <a:avLst>
                  <a:gd name="adj" fmla="val 12500"/>
                </a:avLst>
              </a:prstGeom>
              <a:gradFill rotWithShape="0">
                <a:gsLst>
                  <a:gs pos="0">
                    <a:srgbClr val="FF0066"/>
                  </a:gs>
                  <a:gs pos="100000">
                    <a:srgbClr val="FFFFFF"/>
                  </a:gs>
                </a:gsLst>
                <a:lin ang="5400000" scaled="1"/>
              </a:gradFill>
              <a:ln w="28575">
                <a:solidFill>
                  <a:schemeClr val="accent2"/>
                </a:solidFill>
                <a:round/>
                <a:headEnd type="none" w="sm" len="sm"/>
                <a:tailEnd type="none" w="sm" len="sm"/>
              </a:ln>
            </p:spPr>
            <p:txBody>
              <a:bodyPr wrap="none" lIns="0" tIns="0" rIns="0" anchor="ctr"/>
              <a:lstStyle/>
              <a:p>
                <a:pPr algn="ctr">
                  <a:spcBef>
                    <a:spcPct val="50000"/>
                  </a:spcBef>
                </a:pPr>
                <a:endParaRPr lang="en-US"/>
              </a:p>
            </p:txBody>
          </p:sp>
          <p:grpSp>
            <p:nvGrpSpPr>
              <p:cNvPr id="4" name="Group 38"/>
              <p:cNvGrpSpPr>
                <a:grpSpLocks/>
              </p:cNvGrpSpPr>
              <p:nvPr/>
            </p:nvGrpSpPr>
            <p:grpSpPr bwMode="auto">
              <a:xfrm>
                <a:off x="2400" y="2398"/>
                <a:ext cx="144" cy="239"/>
                <a:chOff x="1536" y="1008"/>
                <a:chExt cx="312" cy="464"/>
              </a:xfrm>
            </p:grpSpPr>
            <p:sp>
              <p:nvSpPr>
                <p:cNvPr id="74168" name="Freeform 39"/>
                <p:cNvSpPr>
                  <a:spLocks/>
                </p:cNvSpPr>
                <p:nvPr/>
              </p:nvSpPr>
              <p:spPr bwMode="auto">
                <a:xfrm flipH="1">
                  <a:off x="1632" y="1096"/>
                  <a:ext cx="216" cy="376"/>
                </a:xfrm>
                <a:custGeom>
                  <a:avLst/>
                  <a:gdLst>
                    <a:gd name="T0" fmla="*/ 112 w 232"/>
                    <a:gd name="T1" fmla="*/ 0 h 384"/>
                    <a:gd name="T2" fmla="*/ 0 w 232"/>
                    <a:gd name="T3" fmla="*/ 344 h 384"/>
                    <a:gd name="T4" fmla="*/ 80 w 232"/>
                    <a:gd name="T5" fmla="*/ 312 h 384"/>
                    <a:gd name="T6" fmla="*/ 120 w 232"/>
                    <a:gd name="T7" fmla="*/ 384 h 384"/>
                    <a:gd name="T8" fmla="*/ 232 w 232"/>
                    <a:gd name="T9" fmla="*/ 56 h 384"/>
                    <a:gd name="T10" fmla="*/ 112 w 232"/>
                    <a:gd name="T11" fmla="*/ 0 h 38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32"/>
                    <a:gd name="T19" fmla="*/ 0 h 384"/>
                    <a:gd name="T20" fmla="*/ 232 w 232"/>
                    <a:gd name="T21" fmla="*/ 384 h 38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32" h="384">
                      <a:moveTo>
                        <a:pt x="112" y="0"/>
                      </a:moveTo>
                      <a:lnTo>
                        <a:pt x="0" y="344"/>
                      </a:lnTo>
                      <a:lnTo>
                        <a:pt x="80" y="312"/>
                      </a:lnTo>
                      <a:lnTo>
                        <a:pt x="120" y="384"/>
                      </a:lnTo>
                      <a:lnTo>
                        <a:pt x="232" y="56"/>
                      </a:lnTo>
                      <a:lnTo>
                        <a:pt x="112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FF0066"/>
                    </a:gs>
                    <a:gs pos="100000">
                      <a:srgbClr val="FFFFFF"/>
                    </a:gs>
                  </a:gsLst>
                  <a:lin ang="5400000" scaled="1"/>
                </a:gradFill>
                <a:ln w="28575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 wrap="none" lIns="0" tIns="0" rIns="0" anchor="ctr"/>
                <a:lstStyle/>
                <a:p>
                  <a:pPr algn="ctr">
                    <a:spcBef>
                      <a:spcPct val="50000"/>
                    </a:spcBef>
                  </a:pPr>
                  <a:endParaRPr lang="en-US"/>
                </a:p>
              </p:txBody>
            </p:sp>
            <p:sp>
              <p:nvSpPr>
                <p:cNvPr id="74169" name="Freeform 40"/>
                <p:cNvSpPr>
                  <a:spLocks/>
                </p:cNvSpPr>
                <p:nvPr/>
              </p:nvSpPr>
              <p:spPr bwMode="auto">
                <a:xfrm>
                  <a:off x="1536" y="1088"/>
                  <a:ext cx="216" cy="376"/>
                </a:xfrm>
                <a:custGeom>
                  <a:avLst/>
                  <a:gdLst>
                    <a:gd name="T0" fmla="*/ 112 w 232"/>
                    <a:gd name="T1" fmla="*/ 0 h 384"/>
                    <a:gd name="T2" fmla="*/ 0 w 232"/>
                    <a:gd name="T3" fmla="*/ 344 h 384"/>
                    <a:gd name="T4" fmla="*/ 80 w 232"/>
                    <a:gd name="T5" fmla="*/ 312 h 384"/>
                    <a:gd name="T6" fmla="*/ 120 w 232"/>
                    <a:gd name="T7" fmla="*/ 384 h 384"/>
                    <a:gd name="T8" fmla="*/ 232 w 232"/>
                    <a:gd name="T9" fmla="*/ 56 h 384"/>
                    <a:gd name="T10" fmla="*/ 112 w 232"/>
                    <a:gd name="T11" fmla="*/ 0 h 38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32"/>
                    <a:gd name="T19" fmla="*/ 0 h 384"/>
                    <a:gd name="T20" fmla="*/ 232 w 232"/>
                    <a:gd name="T21" fmla="*/ 384 h 38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32" h="384">
                      <a:moveTo>
                        <a:pt x="112" y="0"/>
                      </a:moveTo>
                      <a:lnTo>
                        <a:pt x="0" y="344"/>
                      </a:lnTo>
                      <a:lnTo>
                        <a:pt x="80" y="312"/>
                      </a:lnTo>
                      <a:lnTo>
                        <a:pt x="120" y="384"/>
                      </a:lnTo>
                      <a:lnTo>
                        <a:pt x="232" y="56"/>
                      </a:lnTo>
                      <a:lnTo>
                        <a:pt x="112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FF0066"/>
                    </a:gs>
                    <a:gs pos="100000">
                      <a:srgbClr val="FFFFFF"/>
                    </a:gs>
                  </a:gsLst>
                  <a:lin ang="5400000" scaled="1"/>
                </a:gradFill>
                <a:ln w="28575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 wrap="none" lIns="0" tIns="0" rIns="0" anchor="ctr"/>
                <a:lstStyle/>
                <a:p>
                  <a:pPr algn="ctr">
                    <a:spcBef>
                      <a:spcPct val="50000"/>
                    </a:spcBef>
                  </a:pPr>
                  <a:endParaRPr lang="en-US"/>
                </a:p>
              </p:txBody>
            </p:sp>
            <p:sp>
              <p:nvSpPr>
                <p:cNvPr id="74170" name="Oval 41"/>
                <p:cNvSpPr>
                  <a:spLocks noChangeArrowheads="1"/>
                </p:cNvSpPr>
                <p:nvPr/>
              </p:nvSpPr>
              <p:spPr bwMode="auto">
                <a:xfrm>
                  <a:off x="1576" y="1008"/>
                  <a:ext cx="224" cy="22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0066"/>
                    </a:gs>
                    <a:gs pos="100000">
                      <a:srgbClr val="FFFFFF"/>
                    </a:gs>
                  </a:gsLst>
                  <a:lin ang="5400000" scaled="1"/>
                </a:gradFill>
                <a:ln w="28575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 wrap="none" lIns="0" tIns="0" rIns="0" anchor="ctr"/>
                <a:lstStyle/>
                <a:p>
                  <a:pPr algn="ctr">
                    <a:spcBef>
                      <a:spcPct val="50000"/>
                    </a:spcBef>
                  </a:pPr>
                  <a:endParaRPr lang="en-US"/>
                </a:p>
              </p:txBody>
            </p:sp>
          </p:grpSp>
        </p:grpSp>
        <p:sp>
          <p:nvSpPr>
            <p:cNvPr id="74165" name="Text Box 42"/>
            <p:cNvSpPr txBox="1">
              <a:spLocks noChangeArrowheads="1"/>
            </p:cNvSpPr>
            <p:nvPr/>
          </p:nvSpPr>
          <p:spPr bwMode="auto">
            <a:xfrm rot="-615460">
              <a:off x="50" y="3312"/>
              <a:ext cx="432" cy="30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lIns="0" tIns="0" r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b="1" noProof="1">
                  <a:latin typeface="Helvetica"/>
                </a:rPr>
                <a:t>Card Admin</a:t>
              </a:r>
              <a:endParaRPr lang="en-US" sz="1400" b="1" noProof="1">
                <a:latin typeface="Helvetica"/>
              </a:endParaRPr>
            </a:p>
          </p:txBody>
        </p:sp>
      </p:grpSp>
      <p:cxnSp>
        <p:nvCxnSpPr>
          <p:cNvPr id="73746" name="AutoShape 43"/>
          <p:cNvCxnSpPr>
            <a:cxnSpLocks noChangeShapeType="1"/>
            <a:stCxn id="74131" idx="2"/>
            <a:endCxn id="74124" idx="0"/>
          </p:cNvCxnSpPr>
          <p:nvPr/>
        </p:nvCxnSpPr>
        <p:spPr bwMode="auto">
          <a:xfrm rot="16200000" flipH="1">
            <a:off x="2754313" y="3684587"/>
            <a:ext cx="596900" cy="854075"/>
          </a:xfrm>
          <a:prstGeom prst="bentConnector3">
            <a:avLst>
              <a:gd name="adj1" fmla="val 50796"/>
            </a:avLst>
          </a:prstGeom>
          <a:noFill/>
          <a:ln w="28575">
            <a:solidFill>
              <a:schemeClr val="accent2"/>
            </a:solidFill>
            <a:prstDash val="dash"/>
            <a:miter lim="800000"/>
            <a:headEnd type="none" w="sm" len="sm"/>
            <a:tailEnd type="triangle" w="sm" len="med"/>
          </a:ln>
        </p:spPr>
      </p:cxnSp>
      <p:grpSp>
        <p:nvGrpSpPr>
          <p:cNvPr id="5" name="Group 44"/>
          <p:cNvGrpSpPr>
            <a:grpSpLocks/>
          </p:cNvGrpSpPr>
          <p:nvPr/>
        </p:nvGrpSpPr>
        <p:grpSpPr bwMode="auto">
          <a:xfrm>
            <a:off x="2590800" y="4419600"/>
            <a:ext cx="685800" cy="838200"/>
            <a:chOff x="0" y="3168"/>
            <a:chExt cx="528" cy="628"/>
          </a:xfrm>
        </p:grpSpPr>
        <p:grpSp>
          <p:nvGrpSpPr>
            <p:cNvPr id="6" name="Group 45"/>
            <p:cNvGrpSpPr>
              <a:grpSpLocks/>
            </p:cNvGrpSpPr>
            <p:nvPr/>
          </p:nvGrpSpPr>
          <p:grpSpPr bwMode="auto">
            <a:xfrm>
              <a:off x="0" y="3168"/>
              <a:ext cx="528" cy="625"/>
              <a:chOff x="2055" y="2012"/>
              <a:chExt cx="528" cy="625"/>
            </a:xfrm>
          </p:grpSpPr>
          <p:sp>
            <p:nvSpPr>
              <p:cNvPr id="74159" name="AutoShape 46"/>
              <p:cNvSpPr>
                <a:spLocks noChangeArrowheads="1"/>
              </p:cNvSpPr>
              <p:nvPr/>
            </p:nvSpPr>
            <p:spPr bwMode="auto">
              <a:xfrm rot="-581156">
                <a:off x="2055" y="2012"/>
                <a:ext cx="528" cy="528"/>
              </a:xfrm>
              <a:prstGeom prst="verticalScroll">
                <a:avLst>
                  <a:gd name="adj" fmla="val 12500"/>
                </a:avLst>
              </a:prstGeom>
              <a:gradFill rotWithShape="0">
                <a:gsLst>
                  <a:gs pos="0">
                    <a:srgbClr val="FF0066"/>
                  </a:gs>
                  <a:gs pos="100000">
                    <a:srgbClr val="FFFFFF"/>
                  </a:gs>
                </a:gsLst>
                <a:lin ang="5400000" scaled="1"/>
              </a:gradFill>
              <a:ln w="28575">
                <a:solidFill>
                  <a:schemeClr val="accent2"/>
                </a:solidFill>
                <a:round/>
                <a:headEnd type="none" w="sm" len="sm"/>
                <a:tailEnd type="none" w="sm" len="sm"/>
              </a:ln>
            </p:spPr>
            <p:txBody>
              <a:bodyPr wrap="none" lIns="0" tIns="0" rIns="0" anchor="ctr"/>
              <a:lstStyle/>
              <a:p>
                <a:pPr algn="ctr">
                  <a:spcBef>
                    <a:spcPct val="50000"/>
                  </a:spcBef>
                </a:pPr>
                <a:endParaRPr lang="en-US"/>
              </a:p>
            </p:txBody>
          </p:sp>
          <p:grpSp>
            <p:nvGrpSpPr>
              <p:cNvPr id="7" name="Group 47"/>
              <p:cNvGrpSpPr>
                <a:grpSpLocks/>
              </p:cNvGrpSpPr>
              <p:nvPr/>
            </p:nvGrpSpPr>
            <p:grpSpPr bwMode="auto">
              <a:xfrm>
                <a:off x="2400" y="2398"/>
                <a:ext cx="144" cy="239"/>
                <a:chOff x="1536" y="1008"/>
                <a:chExt cx="312" cy="464"/>
              </a:xfrm>
            </p:grpSpPr>
            <p:sp>
              <p:nvSpPr>
                <p:cNvPr id="74161" name="Freeform 48"/>
                <p:cNvSpPr>
                  <a:spLocks/>
                </p:cNvSpPr>
                <p:nvPr/>
              </p:nvSpPr>
              <p:spPr bwMode="auto">
                <a:xfrm flipH="1">
                  <a:off x="1632" y="1096"/>
                  <a:ext cx="216" cy="376"/>
                </a:xfrm>
                <a:custGeom>
                  <a:avLst/>
                  <a:gdLst>
                    <a:gd name="T0" fmla="*/ 112 w 232"/>
                    <a:gd name="T1" fmla="*/ 0 h 384"/>
                    <a:gd name="T2" fmla="*/ 0 w 232"/>
                    <a:gd name="T3" fmla="*/ 344 h 384"/>
                    <a:gd name="T4" fmla="*/ 80 w 232"/>
                    <a:gd name="T5" fmla="*/ 312 h 384"/>
                    <a:gd name="T6" fmla="*/ 120 w 232"/>
                    <a:gd name="T7" fmla="*/ 384 h 384"/>
                    <a:gd name="T8" fmla="*/ 232 w 232"/>
                    <a:gd name="T9" fmla="*/ 56 h 384"/>
                    <a:gd name="T10" fmla="*/ 112 w 232"/>
                    <a:gd name="T11" fmla="*/ 0 h 38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32"/>
                    <a:gd name="T19" fmla="*/ 0 h 384"/>
                    <a:gd name="T20" fmla="*/ 232 w 232"/>
                    <a:gd name="T21" fmla="*/ 384 h 38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32" h="384">
                      <a:moveTo>
                        <a:pt x="112" y="0"/>
                      </a:moveTo>
                      <a:lnTo>
                        <a:pt x="0" y="344"/>
                      </a:lnTo>
                      <a:lnTo>
                        <a:pt x="80" y="312"/>
                      </a:lnTo>
                      <a:lnTo>
                        <a:pt x="120" y="384"/>
                      </a:lnTo>
                      <a:lnTo>
                        <a:pt x="232" y="56"/>
                      </a:lnTo>
                      <a:lnTo>
                        <a:pt x="112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FF0066"/>
                    </a:gs>
                    <a:gs pos="100000">
                      <a:srgbClr val="FFFFFF"/>
                    </a:gs>
                  </a:gsLst>
                  <a:lin ang="5400000" scaled="1"/>
                </a:gradFill>
                <a:ln w="28575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 wrap="none" lIns="0" tIns="0" rIns="0" anchor="ctr"/>
                <a:lstStyle/>
                <a:p>
                  <a:pPr algn="ctr">
                    <a:spcBef>
                      <a:spcPct val="50000"/>
                    </a:spcBef>
                  </a:pPr>
                  <a:endParaRPr lang="en-US"/>
                </a:p>
              </p:txBody>
            </p:sp>
            <p:sp>
              <p:nvSpPr>
                <p:cNvPr id="74162" name="Freeform 49"/>
                <p:cNvSpPr>
                  <a:spLocks/>
                </p:cNvSpPr>
                <p:nvPr/>
              </p:nvSpPr>
              <p:spPr bwMode="auto">
                <a:xfrm>
                  <a:off x="1536" y="1088"/>
                  <a:ext cx="216" cy="376"/>
                </a:xfrm>
                <a:custGeom>
                  <a:avLst/>
                  <a:gdLst>
                    <a:gd name="T0" fmla="*/ 112 w 232"/>
                    <a:gd name="T1" fmla="*/ 0 h 384"/>
                    <a:gd name="T2" fmla="*/ 0 w 232"/>
                    <a:gd name="T3" fmla="*/ 344 h 384"/>
                    <a:gd name="T4" fmla="*/ 80 w 232"/>
                    <a:gd name="T5" fmla="*/ 312 h 384"/>
                    <a:gd name="T6" fmla="*/ 120 w 232"/>
                    <a:gd name="T7" fmla="*/ 384 h 384"/>
                    <a:gd name="T8" fmla="*/ 232 w 232"/>
                    <a:gd name="T9" fmla="*/ 56 h 384"/>
                    <a:gd name="T10" fmla="*/ 112 w 232"/>
                    <a:gd name="T11" fmla="*/ 0 h 38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32"/>
                    <a:gd name="T19" fmla="*/ 0 h 384"/>
                    <a:gd name="T20" fmla="*/ 232 w 232"/>
                    <a:gd name="T21" fmla="*/ 384 h 38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32" h="384">
                      <a:moveTo>
                        <a:pt x="112" y="0"/>
                      </a:moveTo>
                      <a:lnTo>
                        <a:pt x="0" y="344"/>
                      </a:lnTo>
                      <a:lnTo>
                        <a:pt x="80" y="312"/>
                      </a:lnTo>
                      <a:lnTo>
                        <a:pt x="120" y="384"/>
                      </a:lnTo>
                      <a:lnTo>
                        <a:pt x="232" y="56"/>
                      </a:lnTo>
                      <a:lnTo>
                        <a:pt x="112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FF0066"/>
                    </a:gs>
                    <a:gs pos="100000">
                      <a:srgbClr val="FFFFFF"/>
                    </a:gs>
                  </a:gsLst>
                  <a:lin ang="5400000" scaled="1"/>
                </a:gradFill>
                <a:ln w="28575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 wrap="none" lIns="0" tIns="0" rIns="0" anchor="ctr"/>
                <a:lstStyle/>
                <a:p>
                  <a:pPr algn="ctr">
                    <a:spcBef>
                      <a:spcPct val="50000"/>
                    </a:spcBef>
                  </a:pPr>
                  <a:endParaRPr lang="en-US"/>
                </a:p>
              </p:txBody>
            </p:sp>
            <p:sp>
              <p:nvSpPr>
                <p:cNvPr id="74163" name="Oval 50"/>
                <p:cNvSpPr>
                  <a:spLocks noChangeArrowheads="1"/>
                </p:cNvSpPr>
                <p:nvPr/>
              </p:nvSpPr>
              <p:spPr bwMode="auto">
                <a:xfrm>
                  <a:off x="1576" y="1008"/>
                  <a:ext cx="224" cy="22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0066"/>
                    </a:gs>
                    <a:gs pos="100000">
                      <a:srgbClr val="FFFFFF"/>
                    </a:gs>
                  </a:gsLst>
                  <a:lin ang="5400000" scaled="1"/>
                </a:gradFill>
                <a:ln w="28575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 wrap="none" lIns="0" tIns="0" rIns="0" anchor="ctr"/>
                <a:lstStyle/>
                <a:p>
                  <a:pPr algn="ctr">
                    <a:spcBef>
                      <a:spcPct val="50000"/>
                    </a:spcBef>
                  </a:pPr>
                  <a:endParaRPr lang="en-US"/>
                </a:p>
              </p:txBody>
            </p:sp>
          </p:grpSp>
        </p:grpSp>
        <p:sp>
          <p:nvSpPr>
            <p:cNvPr id="74158" name="Text Box 51"/>
            <p:cNvSpPr txBox="1">
              <a:spLocks noChangeArrowheads="1"/>
            </p:cNvSpPr>
            <p:nvPr/>
          </p:nvSpPr>
          <p:spPr bwMode="auto">
            <a:xfrm rot="-615460">
              <a:off x="50" y="3312"/>
              <a:ext cx="432" cy="30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lIns="0" tIns="0" r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b="1" noProof="1">
                  <a:latin typeface="Helvetica"/>
                </a:rPr>
                <a:t>Cert Admin</a:t>
              </a:r>
              <a:endParaRPr lang="en-US" sz="1400" b="1" noProof="1">
                <a:latin typeface="Helvetica"/>
              </a:endParaRPr>
            </a:p>
          </p:txBody>
        </p:sp>
      </p:grpSp>
      <p:grpSp>
        <p:nvGrpSpPr>
          <p:cNvPr id="8" name="Group 52"/>
          <p:cNvGrpSpPr>
            <a:grpSpLocks/>
          </p:cNvGrpSpPr>
          <p:nvPr/>
        </p:nvGrpSpPr>
        <p:grpSpPr bwMode="auto">
          <a:xfrm>
            <a:off x="4267200" y="4419600"/>
            <a:ext cx="685800" cy="838200"/>
            <a:chOff x="1488" y="3168"/>
            <a:chExt cx="432" cy="528"/>
          </a:xfrm>
        </p:grpSpPr>
        <p:grpSp>
          <p:nvGrpSpPr>
            <p:cNvPr id="9" name="Group 53"/>
            <p:cNvGrpSpPr>
              <a:grpSpLocks/>
            </p:cNvGrpSpPr>
            <p:nvPr/>
          </p:nvGrpSpPr>
          <p:grpSpPr bwMode="auto">
            <a:xfrm>
              <a:off x="1488" y="3169"/>
              <a:ext cx="432" cy="526"/>
              <a:chOff x="2055" y="2012"/>
              <a:chExt cx="528" cy="625"/>
            </a:xfrm>
          </p:grpSpPr>
          <p:sp>
            <p:nvSpPr>
              <p:cNvPr id="74152" name="AutoShape 54"/>
              <p:cNvSpPr>
                <a:spLocks noChangeArrowheads="1"/>
              </p:cNvSpPr>
              <p:nvPr/>
            </p:nvSpPr>
            <p:spPr bwMode="auto">
              <a:xfrm rot="-581156">
                <a:off x="2055" y="2012"/>
                <a:ext cx="528" cy="528"/>
              </a:xfrm>
              <a:prstGeom prst="verticalScroll">
                <a:avLst>
                  <a:gd name="adj" fmla="val 12500"/>
                </a:avLst>
              </a:prstGeom>
              <a:gradFill rotWithShape="0">
                <a:gsLst>
                  <a:gs pos="0">
                    <a:srgbClr val="0066FF"/>
                  </a:gs>
                  <a:gs pos="100000">
                    <a:srgbClr val="FFFFFF"/>
                  </a:gs>
                </a:gsLst>
                <a:lin ang="5400000" scaled="1"/>
              </a:gradFill>
              <a:ln w="28575">
                <a:solidFill>
                  <a:schemeClr val="accent2"/>
                </a:solidFill>
                <a:round/>
                <a:headEnd type="none" w="sm" len="sm"/>
                <a:tailEnd type="none" w="sm" len="sm"/>
              </a:ln>
            </p:spPr>
            <p:txBody>
              <a:bodyPr wrap="none" lIns="0" tIns="0" rIns="0" anchor="ctr"/>
              <a:lstStyle/>
              <a:p>
                <a:pPr algn="ctr">
                  <a:spcBef>
                    <a:spcPct val="50000"/>
                  </a:spcBef>
                </a:pPr>
                <a:endParaRPr lang="en-US"/>
              </a:p>
            </p:txBody>
          </p:sp>
          <p:grpSp>
            <p:nvGrpSpPr>
              <p:cNvPr id="10" name="Group 55"/>
              <p:cNvGrpSpPr>
                <a:grpSpLocks/>
              </p:cNvGrpSpPr>
              <p:nvPr/>
            </p:nvGrpSpPr>
            <p:grpSpPr bwMode="auto">
              <a:xfrm>
                <a:off x="2400" y="2398"/>
                <a:ext cx="144" cy="239"/>
                <a:chOff x="1536" y="1008"/>
                <a:chExt cx="312" cy="464"/>
              </a:xfrm>
            </p:grpSpPr>
            <p:sp>
              <p:nvSpPr>
                <p:cNvPr id="74154" name="Freeform 56"/>
                <p:cNvSpPr>
                  <a:spLocks/>
                </p:cNvSpPr>
                <p:nvPr/>
              </p:nvSpPr>
              <p:spPr bwMode="auto">
                <a:xfrm flipH="1">
                  <a:off x="1632" y="1096"/>
                  <a:ext cx="216" cy="376"/>
                </a:xfrm>
                <a:custGeom>
                  <a:avLst/>
                  <a:gdLst>
                    <a:gd name="T0" fmla="*/ 112 w 232"/>
                    <a:gd name="T1" fmla="*/ 0 h 384"/>
                    <a:gd name="T2" fmla="*/ 0 w 232"/>
                    <a:gd name="T3" fmla="*/ 344 h 384"/>
                    <a:gd name="T4" fmla="*/ 80 w 232"/>
                    <a:gd name="T5" fmla="*/ 312 h 384"/>
                    <a:gd name="T6" fmla="*/ 120 w 232"/>
                    <a:gd name="T7" fmla="*/ 384 h 384"/>
                    <a:gd name="T8" fmla="*/ 232 w 232"/>
                    <a:gd name="T9" fmla="*/ 56 h 384"/>
                    <a:gd name="T10" fmla="*/ 112 w 232"/>
                    <a:gd name="T11" fmla="*/ 0 h 38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32"/>
                    <a:gd name="T19" fmla="*/ 0 h 384"/>
                    <a:gd name="T20" fmla="*/ 232 w 232"/>
                    <a:gd name="T21" fmla="*/ 384 h 38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32" h="384">
                      <a:moveTo>
                        <a:pt x="112" y="0"/>
                      </a:moveTo>
                      <a:lnTo>
                        <a:pt x="0" y="344"/>
                      </a:lnTo>
                      <a:lnTo>
                        <a:pt x="80" y="312"/>
                      </a:lnTo>
                      <a:lnTo>
                        <a:pt x="120" y="384"/>
                      </a:lnTo>
                      <a:lnTo>
                        <a:pt x="232" y="56"/>
                      </a:lnTo>
                      <a:lnTo>
                        <a:pt x="112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0066FF"/>
                    </a:gs>
                    <a:gs pos="100000">
                      <a:srgbClr val="FFFFFF"/>
                    </a:gs>
                  </a:gsLst>
                  <a:lin ang="5400000" scaled="1"/>
                </a:gradFill>
                <a:ln w="28575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 wrap="none" lIns="0" tIns="0" rIns="0" anchor="ctr"/>
                <a:lstStyle/>
                <a:p>
                  <a:pPr algn="ctr">
                    <a:spcBef>
                      <a:spcPct val="50000"/>
                    </a:spcBef>
                  </a:pPr>
                  <a:endParaRPr lang="en-US"/>
                </a:p>
              </p:txBody>
            </p:sp>
            <p:sp>
              <p:nvSpPr>
                <p:cNvPr id="74155" name="Freeform 57"/>
                <p:cNvSpPr>
                  <a:spLocks/>
                </p:cNvSpPr>
                <p:nvPr/>
              </p:nvSpPr>
              <p:spPr bwMode="auto">
                <a:xfrm>
                  <a:off x="1536" y="1088"/>
                  <a:ext cx="216" cy="376"/>
                </a:xfrm>
                <a:custGeom>
                  <a:avLst/>
                  <a:gdLst>
                    <a:gd name="T0" fmla="*/ 112 w 232"/>
                    <a:gd name="T1" fmla="*/ 0 h 384"/>
                    <a:gd name="T2" fmla="*/ 0 w 232"/>
                    <a:gd name="T3" fmla="*/ 344 h 384"/>
                    <a:gd name="T4" fmla="*/ 80 w 232"/>
                    <a:gd name="T5" fmla="*/ 312 h 384"/>
                    <a:gd name="T6" fmla="*/ 120 w 232"/>
                    <a:gd name="T7" fmla="*/ 384 h 384"/>
                    <a:gd name="T8" fmla="*/ 232 w 232"/>
                    <a:gd name="T9" fmla="*/ 56 h 384"/>
                    <a:gd name="T10" fmla="*/ 112 w 232"/>
                    <a:gd name="T11" fmla="*/ 0 h 38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32"/>
                    <a:gd name="T19" fmla="*/ 0 h 384"/>
                    <a:gd name="T20" fmla="*/ 232 w 232"/>
                    <a:gd name="T21" fmla="*/ 384 h 38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32" h="384">
                      <a:moveTo>
                        <a:pt x="112" y="0"/>
                      </a:moveTo>
                      <a:lnTo>
                        <a:pt x="0" y="344"/>
                      </a:lnTo>
                      <a:lnTo>
                        <a:pt x="80" y="312"/>
                      </a:lnTo>
                      <a:lnTo>
                        <a:pt x="120" y="384"/>
                      </a:lnTo>
                      <a:lnTo>
                        <a:pt x="232" y="56"/>
                      </a:lnTo>
                      <a:lnTo>
                        <a:pt x="112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0066FF"/>
                    </a:gs>
                    <a:gs pos="100000">
                      <a:srgbClr val="FFFFFF"/>
                    </a:gs>
                  </a:gsLst>
                  <a:lin ang="5400000" scaled="1"/>
                </a:gradFill>
                <a:ln w="28575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 wrap="none" lIns="0" tIns="0" rIns="0" anchor="ctr"/>
                <a:lstStyle/>
                <a:p>
                  <a:pPr algn="ctr">
                    <a:spcBef>
                      <a:spcPct val="50000"/>
                    </a:spcBef>
                  </a:pPr>
                  <a:endParaRPr lang="en-US"/>
                </a:p>
              </p:txBody>
            </p:sp>
            <p:sp>
              <p:nvSpPr>
                <p:cNvPr id="74156" name="Oval 58"/>
                <p:cNvSpPr>
                  <a:spLocks noChangeArrowheads="1"/>
                </p:cNvSpPr>
                <p:nvPr/>
              </p:nvSpPr>
              <p:spPr bwMode="auto">
                <a:xfrm>
                  <a:off x="1576" y="1008"/>
                  <a:ext cx="224" cy="22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0066FF"/>
                    </a:gs>
                    <a:gs pos="100000">
                      <a:srgbClr val="FFFFFF"/>
                    </a:gs>
                  </a:gsLst>
                  <a:lin ang="5400000" scaled="1"/>
                </a:gradFill>
                <a:ln w="28575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 wrap="none" lIns="0" tIns="0" rIns="0" anchor="ctr"/>
                <a:lstStyle/>
                <a:p>
                  <a:pPr algn="ctr">
                    <a:spcBef>
                      <a:spcPct val="50000"/>
                    </a:spcBef>
                  </a:pPr>
                  <a:endParaRPr lang="en-US"/>
                </a:p>
              </p:txBody>
            </p:sp>
          </p:grpSp>
        </p:grpSp>
        <p:sp>
          <p:nvSpPr>
            <p:cNvPr id="74151" name="Text Box 59"/>
            <p:cNvSpPr txBox="1">
              <a:spLocks noChangeArrowheads="1"/>
            </p:cNvSpPr>
            <p:nvPr/>
          </p:nvSpPr>
          <p:spPr bwMode="auto">
            <a:xfrm rot="-615460">
              <a:off x="1529" y="3289"/>
              <a:ext cx="353" cy="259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lIns="0" tIns="0" r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b="1" noProof="1">
                  <a:latin typeface="Helvetica"/>
                </a:rPr>
                <a:t>Client Auth</a:t>
              </a:r>
              <a:endParaRPr lang="en-US" sz="1400" b="1" noProof="1">
                <a:latin typeface="Helvetica"/>
              </a:endParaRPr>
            </a:p>
          </p:txBody>
        </p:sp>
      </p:grpSp>
      <p:grpSp>
        <p:nvGrpSpPr>
          <p:cNvPr id="11" name="Group 60"/>
          <p:cNvGrpSpPr>
            <a:grpSpLocks/>
          </p:cNvGrpSpPr>
          <p:nvPr/>
        </p:nvGrpSpPr>
        <p:grpSpPr bwMode="auto">
          <a:xfrm>
            <a:off x="4876800" y="4419600"/>
            <a:ext cx="685800" cy="838200"/>
            <a:chOff x="1488" y="3168"/>
            <a:chExt cx="432" cy="528"/>
          </a:xfrm>
        </p:grpSpPr>
        <p:grpSp>
          <p:nvGrpSpPr>
            <p:cNvPr id="12" name="Group 61"/>
            <p:cNvGrpSpPr>
              <a:grpSpLocks/>
            </p:cNvGrpSpPr>
            <p:nvPr/>
          </p:nvGrpSpPr>
          <p:grpSpPr bwMode="auto">
            <a:xfrm>
              <a:off x="1488" y="3169"/>
              <a:ext cx="432" cy="526"/>
              <a:chOff x="2055" y="2012"/>
              <a:chExt cx="528" cy="625"/>
            </a:xfrm>
          </p:grpSpPr>
          <p:sp>
            <p:nvSpPr>
              <p:cNvPr id="74145" name="AutoShape 62"/>
              <p:cNvSpPr>
                <a:spLocks noChangeArrowheads="1"/>
              </p:cNvSpPr>
              <p:nvPr/>
            </p:nvSpPr>
            <p:spPr bwMode="auto">
              <a:xfrm rot="-581156">
                <a:off x="2055" y="2012"/>
                <a:ext cx="528" cy="528"/>
              </a:xfrm>
              <a:prstGeom prst="verticalScroll">
                <a:avLst>
                  <a:gd name="adj" fmla="val 12500"/>
                </a:avLst>
              </a:prstGeom>
              <a:gradFill rotWithShape="0">
                <a:gsLst>
                  <a:gs pos="0">
                    <a:srgbClr val="0066FF"/>
                  </a:gs>
                  <a:gs pos="100000">
                    <a:srgbClr val="FFFFFF"/>
                  </a:gs>
                </a:gsLst>
                <a:lin ang="5400000" scaled="1"/>
              </a:gradFill>
              <a:ln w="28575">
                <a:solidFill>
                  <a:schemeClr val="accent2"/>
                </a:solidFill>
                <a:round/>
                <a:headEnd type="none" w="sm" len="sm"/>
                <a:tailEnd type="none" w="sm" len="sm"/>
              </a:ln>
            </p:spPr>
            <p:txBody>
              <a:bodyPr wrap="none" lIns="0" tIns="0" rIns="0" anchor="ctr"/>
              <a:lstStyle/>
              <a:p>
                <a:pPr algn="ctr">
                  <a:spcBef>
                    <a:spcPct val="50000"/>
                  </a:spcBef>
                </a:pPr>
                <a:endParaRPr lang="en-US"/>
              </a:p>
            </p:txBody>
          </p:sp>
          <p:grpSp>
            <p:nvGrpSpPr>
              <p:cNvPr id="13" name="Group 63"/>
              <p:cNvGrpSpPr>
                <a:grpSpLocks/>
              </p:cNvGrpSpPr>
              <p:nvPr/>
            </p:nvGrpSpPr>
            <p:grpSpPr bwMode="auto">
              <a:xfrm>
                <a:off x="2400" y="2398"/>
                <a:ext cx="144" cy="239"/>
                <a:chOff x="1536" y="1008"/>
                <a:chExt cx="312" cy="464"/>
              </a:xfrm>
            </p:grpSpPr>
            <p:sp>
              <p:nvSpPr>
                <p:cNvPr id="74147" name="Freeform 64"/>
                <p:cNvSpPr>
                  <a:spLocks/>
                </p:cNvSpPr>
                <p:nvPr/>
              </p:nvSpPr>
              <p:spPr bwMode="auto">
                <a:xfrm flipH="1">
                  <a:off x="1632" y="1096"/>
                  <a:ext cx="216" cy="376"/>
                </a:xfrm>
                <a:custGeom>
                  <a:avLst/>
                  <a:gdLst>
                    <a:gd name="T0" fmla="*/ 112 w 232"/>
                    <a:gd name="T1" fmla="*/ 0 h 384"/>
                    <a:gd name="T2" fmla="*/ 0 w 232"/>
                    <a:gd name="T3" fmla="*/ 344 h 384"/>
                    <a:gd name="T4" fmla="*/ 80 w 232"/>
                    <a:gd name="T5" fmla="*/ 312 h 384"/>
                    <a:gd name="T6" fmla="*/ 120 w 232"/>
                    <a:gd name="T7" fmla="*/ 384 h 384"/>
                    <a:gd name="T8" fmla="*/ 232 w 232"/>
                    <a:gd name="T9" fmla="*/ 56 h 384"/>
                    <a:gd name="T10" fmla="*/ 112 w 232"/>
                    <a:gd name="T11" fmla="*/ 0 h 38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32"/>
                    <a:gd name="T19" fmla="*/ 0 h 384"/>
                    <a:gd name="T20" fmla="*/ 232 w 232"/>
                    <a:gd name="T21" fmla="*/ 384 h 38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32" h="384">
                      <a:moveTo>
                        <a:pt x="112" y="0"/>
                      </a:moveTo>
                      <a:lnTo>
                        <a:pt x="0" y="344"/>
                      </a:lnTo>
                      <a:lnTo>
                        <a:pt x="80" y="312"/>
                      </a:lnTo>
                      <a:lnTo>
                        <a:pt x="120" y="384"/>
                      </a:lnTo>
                      <a:lnTo>
                        <a:pt x="232" y="56"/>
                      </a:lnTo>
                      <a:lnTo>
                        <a:pt x="112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0066FF"/>
                    </a:gs>
                    <a:gs pos="100000">
                      <a:srgbClr val="FFFFFF"/>
                    </a:gs>
                  </a:gsLst>
                  <a:lin ang="5400000" scaled="1"/>
                </a:gradFill>
                <a:ln w="28575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 wrap="none" lIns="0" tIns="0" rIns="0" anchor="ctr"/>
                <a:lstStyle/>
                <a:p>
                  <a:pPr algn="ctr">
                    <a:spcBef>
                      <a:spcPct val="50000"/>
                    </a:spcBef>
                  </a:pPr>
                  <a:endParaRPr lang="en-US"/>
                </a:p>
              </p:txBody>
            </p:sp>
            <p:sp>
              <p:nvSpPr>
                <p:cNvPr id="74148" name="Freeform 65"/>
                <p:cNvSpPr>
                  <a:spLocks/>
                </p:cNvSpPr>
                <p:nvPr/>
              </p:nvSpPr>
              <p:spPr bwMode="auto">
                <a:xfrm>
                  <a:off x="1536" y="1088"/>
                  <a:ext cx="216" cy="376"/>
                </a:xfrm>
                <a:custGeom>
                  <a:avLst/>
                  <a:gdLst>
                    <a:gd name="T0" fmla="*/ 112 w 232"/>
                    <a:gd name="T1" fmla="*/ 0 h 384"/>
                    <a:gd name="T2" fmla="*/ 0 w 232"/>
                    <a:gd name="T3" fmla="*/ 344 h 384"/>
                    <a:gd name="T4" fmla="*/ 80 w 232"/>
                    <a:gd name="T5" fmla="*/ 312 h 384"/>
                    <a:gd name="T6" fmla="*/ 120 w 232"/>
                    <a:gd name="T7" fmla="*/ 384 h 384"/>
                    <a:gd name="T8" fmla="*/ 232 w 232"/>
                    <a:gd name="T9" fmla="*/ 56 h 384"/>
                    <a:gd name="T10" fmla="*/ 112 w 232"/>
                    <a:gd name="T11" fmla="*/ 0 h 38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32"/>
                    <a:gd name="T19" fmla="*/ 0 h 384"/>
                    <a:gd name="T20" fmla="*/ 232 w 232"/>
                    <a:gd name="T21" fmla="*/ 384 h 38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32" h="384">
                      <a:moveTo>
                        <a:pt x="112" y="0"/>
                      </a:moveTo>
                      <a:lnTo>
                        <a:pt x="0" y="344"/>
                      </a:lnTo>
                      <a:lnTo>
                        <a:pt x="80" y="312"/>
                      </a:lnTo>
                      <a:lnTo>
                        <a:pt x="120" y="384"/>
                      </a:lnTo>
                      <a:lnTo>
                        <a:pt x="232" y="56"/>
                      </a:lnTo>
                      <a:lnTo>
                        <a:pt x="112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0066FF"/>
                    </a:gs>
                    <a:gs pos="100000">
                      <a:srgbClr val="FFFFFF"/>
                    </a:gs>
                  </a:gsLst>
                  <a:lin ang="5400000" scaled="1"/>
                </a:gradFill>
                <a:ln w="28575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 wrap="none" lIns="0" tIns="0" rIns="0" anchor="ctr"/>
                <a:lstStyle/>
                <a:p>
                  <a:pPr algn="ctr">
                    <a:spcBef>
                      <a:spcPct val="50000"/>
                    </a:spcBef>
                  </a:pPr>
                  <a:endParaRPr lang="en-US"/>
                </a:p>
              </p:txBody>
            </p:sp>
            <p:sp>
              <p:nvSpPr>
                <p:cNvPr id="74149" name="Oval 66"/>
                <p:cNvSpPr>
                  <a:spLocks noChangeArrowheads="1"/>
                </p:cNvSpPr>
                <p:nvPr/>
              </p:nvSpPr>
              <p:spPr bwMode="auto">
                <a:xfrm>
                  <a:off x="1576" y="1008"/>
                  <a:ext cx="224" cy="22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0066FF"/>
                    </a:gs>
                    <a:gs pos="100000">
                      <a:srgbClr val="FFFFFF"/>
                    </a:gs>
                  </a:gsLst>
                  <a:lin ang="5400000" scaled="1"/>
                </a:gradFill>
                <a:ln w="28575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 wrap="none" lIns="0" tIns="0" rIns="0" anchor="ctr"/>
                <a:lstStyle/>
                <a:p>
                  <a:pPr algn="ctr">
                    <a:spcBef>
                      <a:spcPct val="50000"/>
                    </a:spcBef>
                  </a:pPr>
                  <a:endParaRPr lang="en-US"/>
                </a:p>
              </p:txBody>
            </p:sp>
          </p:grpSp>
        </p:grpSp>
        <p:sp>
          <p:nvSpPr>
            <p:cNvPr id="74144" name="Text Box 67"/>
            <p:cNvSpPr txBox="1">
              <a:spLocks noChangeArrowheads="1"/>
            </p:cNvSpPr>
            <p:nvPr/>
          </p:nvSpPr>
          <p:spPr bwMode="auto">
            <a:xfrm rot="-615460">
              <a:off x="1529" y="3289"/>
              <a:ext cx="353" cy="259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lIns="0" tIns="0" r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b="1" noProof="1">
                  <a:latin typeface="Helvetica"/>
                </a:rPr>
                <a:t>Elec Sign</a:t>
              </a:r>
              <a:endParaRPr lang="en-US" sz="1400" b="1" noProof="1">
                <a:latin typeface="Helvetica"/>
              </a:endParaRPr>
            </a:p>
          </p:txBody>
        </p:sp>
      </p:grpSp>
      <p:grpSp>
        <p:nvGrpSpPr>
          <p:cNvPr id="14" name="Group 76"/>
          <p:cNvGrpSpPr>
            <a:grpSpLocks/>
          </p:cNvGrpSpPr>
          <p:nvPr/>
        </p:nvGrpSpPr>
        <p:grpSpPr bwMode="auto">
          <a:xfrm>
            <a:off x="7239000" y="4419600"/>
            <a:ext cx="685800" cy="838200"/>
            <a:chOff x="4272" y="3408"/>
            <a:chExt cx="432" cy="528"/>
          </a:xfrm>
        </p:grpSpPr>
        <p:grpSp>
          <p:nvGrpSpPr>
            <p:cNvPr id="15" name="Group 77"/>
            <p:cNvGrpSpPr>
              <a:grpSpLocks/>
            </p:cNvGrpSpPr>
            <p:nvPr/>
          </p:nvGrpSpPr>
          <p:grpSpPr bwMode="auto">
            <a:xfrm>
              <a:off x="4272" y="3409"/>
              <a:ext cx="432" cy="526"/>
              <a:chOff x="2055" y="2012"/>
              <a:chExt cx="528" cy="625"/>
            </a:xfrm>
          </p:grpSpPr>
          <p:sp>
            <p:nvSpPr>
              <p:cNvPr id="74138" name="AutoShape 78"/>
              <p:cNvSpPr>
                <a:spLocks noChangeArrowheads="1"/>
              </p:cNvSpPr>
              <p:nvPr/>
            </p:nvSpPr>
            <p:spPr bwMode="auto">
              <a:xfrm rot="-581156">
                <a:off x="2055" y="2012"/>
                <a:ext cx="528" cy="528"/>
              </a:xfrm>
              <a:prstGeom prst="verticalScroll">
                <a:avLst>
                  <a:gd name="adj" fmla="val 12500"/>
                </a:avLst>
              </a:prstGeom>
              <a:gradFill rotWithShape="0">
                <a:gsLst>
                  <a:gs pos="0">
                    <a:srgbClr val="00FF00"/>
                  </a:gs>
                  <a:gs pos="100000">
                    <a:srgbClr val="FFFFFF"/>
                  </a:gs>
                </a:gsLst>
                <a:lin ang="5400000" scaled="1"/>
              </a:gradFill>
              <a:ln w="28575">
                <a:solidFill>
                  <a:schemeClr val="accent2"/>
                </a:solidFill>
                <a:round/>
                <a:headEnd type="none" w="sm" len="sm"/>
                <a:tailEnd type="none" w="sm" len="sm"/>
              </a:ln>
            </p:spPr>
            <p:txBody>
              <a:bodyPr wrap="none" lIns="0" tIns="0" rIns="0" anchor="ctr"/>
              <a:lstStyle/>
              <a:p>
                <a:pPr algn="ctr">
                  <a:spcBef>
                    <a:spcPct val="50000"/>
                  </a:spcBef>
                </a:pPr>
                <a:endParaRPr lang="en-US"/>
              </a:p>
            </p:txBody>
          </p:sp>
          <p:grpSp>
            <p:nvGrpSpPr>
              <p:cNvPr id="16" name="Group 79"/>
              <p:cNvGrpSpPr>
                <a:grpSpLocks/>
              </p:cNvGrpSpPr>
              <p:nvPr/>
            </p:nvGrpSpPr>
            <p:grpSpPr bwMode="auto">
              <a:xfrm>
                <a:off x="2400" y="2398"/>
                <a:ext cx="144" cy="239"/>
                <a:chOff x="1536" y="1008"/>
                <a:chExt cx="312" cy="464"/>
              </a:xfrm>
            </p:grpSpPr>
            <p:sp>
              <p:nvSpPr>
                <p:cNvPr id="74140" name="Freeform 80"/>
                <p:cNvSpPr>
                  <a:spLocks/>
                </p:cNvSpPr>
                <p:nvPr/>
              </p:nvSpPr>
              <p:spPr bwMode="auto">
                <a:xfrm flipH="1">
                  <a:off x="1632" y="1096"/>
                  <a:ext cx="216" cy="376"/>
                </a:xfrm>
                <a:custGeom>
                  <a:avLst/>
                  <a:gdLst>
                    <a:gd name="T0" fmla="*/ 112 w 232"/>
                    <a:gd name="T1" fmla="*/ 0 h 384"/>
                    <a:gd name="T2" fmla="*/ 0 w 232"/>
                    <a:gd name="T3" fmla="*/ 344 h 384"/>
                    <a:gd name="T4" fmla="*/ 80 w 232"/>
                    <a:gd name="T5" fmla="*/ 312 h 384"/>
                    <a:gd name="T6" fmla="*/ 120 w 232"/>
                    <a:gd name="T7" fmla="*/ 384 h 384"/>
                    <a:gd name="T8" fmla="*/ 232 w 232"/>
                    <a:gd name="T9" fmla="*/ 56 h 384"/>
                    <a:gd name="T10" fmla="*/ 112 w 232"/>
                    <a:gd name="T11" fmla="*/ 0 h 38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32"/>
                    <a:gd name="T19" fmla="*/ 0 h 384"/>
                    <a:gd name="T20" fmla="*/ 232 w 232"/>
                    <a:gd name="T21" fmla="*/ 384 h 38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32" h="384">
                      <a:moveTo>
                        <a:pt x="112" y="0"/>
                      </a:moveTo>
                      <a:lnTo>
                        <a:pt x="0" y="344"/>
                      </a:lnTo>
                      <a:lnTo>
                        <a:pt x="80" y="312"/>
                      </a:lnTo>
                      <a:lnTo>
                        <a:pt x="120" y="384"/>
                      </a:lnTo>
                      <a:lnTo>
                        <a:pt x="232" y="56"/>
                      </a:lnTo>
                      <a:lnTo>
                        <a:pt x="112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00FF00"/>
                    </a:gs>
                    <a:gs pos="100000">
                      <a:srgbClr val="FFFFFF"/>
                    </a:gs>
                  </a:gsLst>
                  <a:lin ang="5400000" scaled="1"/>
                </a:gradFill>
                <a:ln w="28575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 wrap="none" lIns="0" tIns="0" rIns="0" anchor="ctr"/>
                <a:lstStyle/>
                <a:p>
                  <a:pPr algn="ctr">
                    <a:spcBef>
                      <a:spcPct val="50000"/>
                    </a:spcBef>
                  </a:pPr>
                  <a:endParaRPr lang="en-US"/>
                </a:p>
              </p:txBody>
            </p:sp>
            <p:sp>
              <p:nvSpPr>
                <p:cNvPr id="74141" name="Freeform 81"/>
                <p:cNvSpPr>
                  <a:spLocks/>
                </p:cNvSpPr>
                <p:nvPr/>
              </p:nvSpPr>
              <p:spPr bwMode="auto">
                <a:xfrm>
                  <a:off x="1536" y="1088"/>
                  <a:ext cx="216" cy="376"/>
                </a:xfrm>
                <a:custGeom>
                  <a:avLst/>
                  <a:gdLst>
                    <a:gd name="T0" fmla="*/ 112 w 232"/>
                    <a:gd name="T1" fmla="*/ 0 h 384"/>
                    <a:gd name="T2" fmla="*/ 0 w 232"/>
                    <a:gd name="T3" fmla="*/ 344 h 384"/>
                    <a:gd name="T4" fmla="*/ 80 w 232"/>
                    <a:gd name="T5" fmla="*/ 312 h 384"/>
                    <a:gd name="T6" fmla="*/ 120 w 232"/>
                    <a:gd name="T7" fmla="*/ 384 h 384"/>
                    <a:gd name="T8" fmla="*/ 232 w 232"/>
                    <a:gd name="T9" fmla="*/ 56 h 384"/>
                    <a:gd name="T10" fmla="*/ 112 w 232"/>
                    <a:gd name="T11" fmla="*/ 0 h 38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32"/>
                    <a:gd name="T19" fmla="*/ 0 h 384"/>
                    <a:gd name="T20" fmla="*/ 232 w 232"/>
                    <a:gd name="T21" fmla="*/ 384 h 38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32" h="384">
                      <a:moveTo>
                        <a:pt x="112" y="0"/>
                      </a:moveTo>
                      <a:lnTo>
                        <a:pt x="0" y="344"/>
                      </a:lnTo>
                      <a:lnTo>
                        <a:pt x="80" y="312"/>
                      </a:lnTo>
                      <a:lnTo>
                        <a:pt x="120" y="384"/>
                      </a:lnTo>
                      <a:lnTo>
                        <a:pt x="232" y="56"/>
                      </a:lnTo>
                      <a:lnTo>
                        <a:pt x="112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00FF00"/>
                    </a:gs>
                    <a:gs pos="100000">
                      <a:srgbClr val="FFFFFF"/>
                    </a:gs>
                  </a:gsLst>
                  <a:lin ang="5400000" scaled="1"/>
                </a:gradFill>
                <a:ln w="28575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 wrap="none" lIns="0" tIns="0" rIns="0" anchor="ctr"/>
                <a:lstStyle/>
                <a:p>
                  <a:pPr algn="ctr">
                    <a:spcBef>
                      <a:spcPct val="50000"/>
                    </a:spcBef>
                  </a:pPr>
                  <a:endParaRPr lang="en-US"/>
                </a:p>
              </p:txBody>
            </p:sp>
            <p:sp>
              <p:nvSpPr>
                <p:cNvPr id="74142" name="Oval 82"/>
                <p:cNvSpPr>
                  <a:spLocks noChangeArrowheads="1"/>
                </p:cNvSpPr>
                <p:nvPr/>
              </p:nvSpPr>
              <p:spPr bwMode="auto">
                <a:xfrm>
                  <a:off x="1576" y="1008"/>
                  <a:ext cx="224" cy="22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00FF00"/>
                    </a:gs>
                    <a:gs pos="100000">
                      <a:srgbClr val="FFFFFF"/>
                    </a:gs>
                  </a:gsLst>
                  <a:lin ang="5400000" scaled="1"/>
                </a:gradFill>
                <a:ln w="28575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 wrap="none" lIns="0" tIns="0" rIns="0" anchor="ctr"/>
                <a:lstStyle/>
                <a:p>
                  <a:pPr algn="ctr">
                    <a:spcBef>
                      <a:spcPct val="50000"/>
                    </a:spcBef>
                  </a:pPr>
                  <a:endParaRPr lang="en-US"/>
                </a:p>
              </p:txBody>
            </p:sp>
          </p:grpSp>
        </p:grpSp>
        <p:sp>
          <p:nvSpPr>
            <p:cNvPr id="74137" name="Text Box 83"/>
            <p:cNvSpPr txBox="1">
              <a:spLocks noChangeArrowheads="1"/>
            </p:cNvSpPr>
            <p:nvPr/>
          </p:nvSpPr>
          <p:spPr bwMode="auto">
            <a:xfrm rot="-615460">
              <a:off x="4313" y="3529"/>
              <a:ext cx="353" cy="259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lIns="0" tIns="0" r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b="1" noProof="1">
                  <a:latin typeface="Helvetica"/>
                </a:rPr>
                <a:t>Client Cert</a:t>
              </a:r>
              <a:endParaRPr lang="en-US" sz="1400" b="1" noProof="1">
                <a:latin typeface="Helvetica"/>
              </a:endParaRPr>
            </a:p>
          </p:txBody>
        </p:sp>
      </p:grpSp>
      <p:grpSp>
        <p:nvGrpSpPr>
          <p:cNvPr id="17" name="Group 84"/>
          <p:cNvGrpSpPr>
            <a:grpSpLocks/>
          </p:cNvGrpSpPr>
          <p:nvPr/>
        </p:nvGrpSpPr>
        <p:grpSpPr bwMode="auto">
          <a:xfrm>
            <a:off x="2133600" y="2971800"/>
            <a:ext cx="838200" cy="990600"/>
            <a:chOff x="0" y="3168"/>
            <a:chExt cx="528" cy="628"/>
          </a:xfrm>
        </p:grpSpPr>
        <p:grpSp>
          <p:nvGrpSpPr>
            <p:cNvPr id="18" name="Group 85"/>
            <p:cNvGrpSpPr>
              <a:grpSpLocks/>
            </p:cNvGrpSpPr>
            <p:nvPr/>
          </p:nvGrpSpPr>
          <p:grpSpPr bwMode="auto">
            <a:xfrm>
              <a:off x="0" y="3168"/>
              <a:ext cx="528" cy="625"/>
              <a:chOff x="2055" y="2012"/>
              <a:chExt cx="528" cy="625"/>
            </a:xfrm>
          </p:grpSpPr>
          <p:sp>
            <p:nvSpPr>
              <p:cNvPr id="74131" name="AutoShape 86"/>
              <p:cNvSpPr>
                <a:spLocks noChangeArrowheads="1"/>
              </p:cNvSpPr>
              <p:nvPr/>
            </p:nvSpPr>
            <p:spPr bwMode="auto">
              <a:xfrm rot="-581156">
                <a:off x="2055" y="2012"/>
                <a:ext cx="528" cy="528"/>
              </a:xfrm>
              <a:prstGeom prst="verticalScroll">
                <a:avLst>
                  <a:gd name="adj" fmla="val 12500"/>
                </a:avLst>
              </a:prstGeom>
              <a:gradFill rotWithShape="0">
                <a:gsLst>
                  <a:gs pos="0">
                    <a:srgbClr val="FF0066"/>
                  </a:gs>
                  <a:gs pos="100000">
                    <a:srgbClr val="FFFFFF"/>
                  </a:gs>
                </a:gsLst>
                <a:lin ang="5400000" scaled="1"/>
              </a:gradFill>
              <a:ln w="28575">
                <a:solidFill>
                  <a:schemeClr val="accent2"/>
                </a:solidFill>
                <a:round/>
                <a:headEnd type="none" w="sm" len="sm"/>
                <a:tailEnd type="none" w="sm" len="sm"/>
              </a:ln>
            </p:spPr>
            <p:txBody>
              <a:bodyPr wrap="none" lIns="0" tIns="0" rIns="0" anchor="ctr"/>
              <a:lstStyle/>
              <a:p>
                <a:pPr algn="ctr">
                  <a:spcBef>
                    <a:spcPct val="50000"/>
                  </a:spcBef>
                </a:pPr>
                <a:endParaRPr lang="en-US"/>
              </a:p>
            </p:txBody>
          </p:sp>
          <p:grpSp>
            <p:nvGrpSpPr>
              <p:cNvPr id="19" name="Group 87"/>
              <p:cNvGrpSpPr>
                <a:grpSpLocks/>
              </p:cNvGrpSpPr>
              <p:nvPr/>
            </p:nvGrpSpPr>
            <p:grpSpPr bwMode="auto">
              <a:xfrm>
                <a:off x="2400" y="2398"/>
                <a:ext cx="144" cy="239"/>
                <a:chOff x="1536" y="1008"/>
                <a:chExt cx="312" cy="464"/>
              </a:xfrm>
            </p:grpSpPr>
            <p:sp>
              <p:nvSpPr>
                <p:cNvPr id="74133" name="Freeform 88"/>
                <p:cNvSpPr>
                  <a:spLocks/>
                </p:cNvSpPr>
                <p:nvPr/>
              </p:nvSpPr>
              <p:spPr bwMode="auto">
                <a:xfrm flipH="1">
                  <a:off x="1632" y="1096"/>
                  <a:ext cx="216" cy="376"/>
                </a:xfrm>
                <a:custGeom>
                  <a:avLst/>
                  <a:gdLst>
                    <a:gd name="T0" fmla="*/ 112 w 232"/>
                    <a:gd name="T1" fmla="*/ 0 h 384"/>
                    <a:gd name="T2" fmla="*/ 0 w 232"/>
                    <a:gd name="T3" fmla="*/ 344 h 384"/>
                    <a:gd name="T4" fmla="*/ 80 w 232"/>
                    <a:gd name="T5" fmla="*/ 312 h 384"/>
                    <a:gd name="T6" fmla="*/ 120 w 232"/>
                    <a:gd name="T7" fmla="*/ 384 h 384"/>
                    <a:gd name="T8" fmla="*/ 232 w 232"/>
                    <a:gd name="T9" fmla="*/ 56 h 384"/>
                    <a:gd name="T10" fmla="*/ 112 w 232"/>
                    <a:gd name="T11" fmla="*/ 0 h 38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32"/>
                    <a:gd name="T19" fmla="*/ 0 h 384"/>
                    <a:gd name="T20" fmla="*/ 232 w 232"/>
                    <a:gd name="T21" fmla="*/ 384 h 38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32" h="384">
                      <a:moveTo>
                        <a:pt x="112" y="0"/>
                      </a:moveTo>
                      <a:lnTo>
                        <a:pt x="0" y="344"/>
                      </a:lnTo>
                      <a:lnTo>
                        <a:pt x="80" y="312"/>
                      </a:lnTo>
                      <a:lnTo>
                        <a:pt x="120" y="384"/>
                      </a:lnTo>
                      <a:lnTo>
                        <a:pt x="232" y="56"/>
                      </a:lnTo>
                      <a:lnTo>
                        <a:pt x="112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FF0066"/>
                    </a:gs>
                    <a:gs pos="100000">
                      <a:srgbClr val="FFFFFF"/>
                    </a:gs>
                  </a:gsLst>
                  <a:lin ang="5400000" scaled="1"/>
                </a:gradFill>
                <a:ln w="28575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 wrap="none" lIns="0" tIns="0" rIns="0" anchor="ctr"/>
                <a:lstStyle/>
                <a:p>
                  <a:pPr algn="ctr">
                    <a:spcBef>
                      <a:spcPct val="50000"/>
                    </a:spcBef>
                  </a:pPr>
                  <a:endParaRPr lang="en-US"/>
                </a:p>
              </p:txBody>
            </p:sp>
            <p:sp>
              <p:nvSpPr>
                <p:cNvPr id="74134" name="Freeform 89"/>
                <p:cNvSpPr>
                  <a:spLocks/>
                </p:cNvSpPr>
                <p:nvPr/>
              </p:nvSpPr>
              <p:spPr bwMode="auto">
                <a:xfrm>
                  <a:off x="1536" y="1088"/>
                  <a:ext cx="216" cy="376"/>
                </a:xfrm>
                <a:custGeom>
                  <a:avLst/>
                  <a:gdLst>
                    <a:gd name="T0" fmla="*/ 112 w 232"/>
                    <a:gd name="T1" fmla="*/ 0 h 384"/>
                    <a:gd name="T2" fmla="*/ 0 w 232"/>
                    <a:gd name="T3" fmla="*/ 344 h 384"/>
                    <a:gd name="T4" fmla="*/ 80 w 232"/>
                    <a:gd name="T5" fmla="*/ 312 h 384"/>
                    <a:gd name="T6" fmla="*/ 120 w 232"/>
                    <a:gd name="T7" fmla="*/ 384 h 384"/>
                    <a:gd name="T8" fmla="*/ 232 w 232"/>
                    <a:gd name="T9" fmla="*/ 56 h 384"/>
                    <a:gd name="T10" fmla="*/ 112 w 232"/>
                    <a:gd name="T11" fmla="*/ 0 h 38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32"/>
                    <a:gd name="T19" fmla="*/ 0 h 384"/>
                    <a:gd name="T20" fmla="*/ 232 w 232"/>
                    <a:gd name="T21" fmla="*/ 384 h 38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32" h="384">
                      <a:moveTo>
                        <a:pt x="112" y="0"/>
                      </a:moveTo>
                      <a:lnTo>
                        <a:pt x="0" y="344"/>
                      </a:lnTo>
                      <a:lnTo>
                        <a:pt x="80" y="312"/>
                      </a:lnTo>
                      <a:lnTo>
                        <a:pt x="120" y="384"/>
                      </a:lnTo>
                      <a:lnTo>
                        <a:pt x="232" y="56"/>
                      </a:lnTo>
                      <a:lnTo>
                        <a:pt x="112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FF0066"/>
                    </a:gs>
                    <a:gs pos="100000">
                      <a:srgbClr val="FFFFFF"/>
                    </a:gs>
                  </a:gsLst>
                  <a:lin ang="5400000" scaled="1"/>
                </a:gradFill>
                <a:ln w="28575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 wrap="none" lIns="0" tIns="0" rIns="0" anchor="ctr"/>
                <a:lstStyle/>
                <a:p>
                  <a:pPr algn="ctr">
                    <a:spcBef>
                      <a:spcPct val="50000"/>
                    </a:spcBef>
                  </a:pPr>
                  <a:endParaRPr lang="en-US"/>
                </a:p>
              </p:txBody>
            </p:sp>
            <p:sp>
              <p:nvSpPr>
                <p:cNvPr id="74135" name="Oval 90"/>
                <p:cNvSpPr>
                  <a:spLocks noChangeArrowheads="1"/>
                </p:cNvSpPr>
                <p:nvPr/>
              </p:nvSpPr>
              <p:spPr bwMode="auto">
                <a:xfrm>
                  <a:off x="1576" y="1008"/>
                  <a:ext cx="224" cy="22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0066"/>
                    </a:gs>
                    <a:gs pos="100000">
                      <a:srgbClr val="FFFFFF"/>
                    </a:gs>
                  </a:gsLst>
                  <a:lin ang="5400000" scaled="1"/>
                </a:gradFill>
                <a:ln w="28575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 wrap="none" lIns="0" tIns="0" rIns="0" anchor="ctr"/>
                <a:lstStyle/>
                <a:p>
                  <a:pPr algn="ctr">
                    <a:spcBef>
                      <a:spcPct val="50000"/>
                    </a:spcBef>
                  </a:pPr>
                  <a:endParaRPr lang="en-US"/>
                </a:p>
              </p:txBody>
            </p:sp>
          </p:grpSp>
        </p:grpSp>
        <p:sp>
          <p:nvSpPr>
            <p:cNvPr id="74130" name="Text Box 91"/>
            <p:cNvSpPr txBox="1">
              <a:spLocks noChangeArrowheads="1"/>
            </p:cNvSpPr>
            <p:nvPr/>
          </p:nvSpPr>
          <p:spPr bwMode="auto">
            <a:xfrm rot="-615460">
              <a:off x="46" y="3312"/>
              <a:ext cx="431" cy="26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lIns="0" tIns="0" r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b="1" noProof="1">
                  <a:latin typeface="Helvetica"/>
                </a:rPr>
                <a:t>Admin</a:t>
              </a:r>
            </a:p>
            <a:p>
              <a:pPr algn="ctr">
                <a:spcBef>
                  <a:spcPct val="50000"/>
                </a:spcBef>
              </a:pPr>
              <a:r>
                <a:rPr lang="en-US" sz="1200" b="1" noProof="1">
                  <a:latin typeface="Helvetica"/>
                </a:rPr>
                <a:t>CA</a:t>
              </a:r>
              <a:endParaRPr lang="en-US" sz="1400" b="1" noProof="1">
                <a:latin typeface="Helvetica"/>
              </a:endParaRPr>
            </a:p>
          </p:txBody>
        </p:sp>
      </p:grpSp>
      <p:grpSp>
        <p:nvGrpSpPr>
          <p:cNvPr id="20" name="Group 92"/>
          <p:cNvGrpSpPr>
            <a:grpSpLocks/>
          </p:cNvGrpSpPr>
          <p:nvPr/>
        </p:nvGrpSpPr>
        <p:grpSpPr bwMode="auto">
          <a:xfrm>
            <a:off x="3200400" y="4419600"/>
            <a:ext cx="685800" cy="838200"/>
            <a:chOff x="0" y="3168"/>
            <a:chExt cx="528" cy="628"/>
          </a:xfrm>
        </p:grpSpPr>
        <p:grpSp>
          <p:nvGrpSpPr>
            <p:cNvPr id="21" name="Group 93"/>
            <p:cNvGrpSpPr>
              <a:grpSpLocks/>
            </p:cNvGrpSpPr>
            <p:nvPr/>
          </p:nvGrpSpPr>
          <p:grpSpPr bwMode="auto">
            <a:xfrm>
              <a:off x="0" y="3168"/>
              <a:ext cx="528" cy="625"/>
              <a:chOff x="2055" y="2012"/>
              <a:chExt cx="528" cy="625"/>
            </a:xfrm>
          </p:grpSpPr>
          <p:sp>
            <p:nvSpPr>
              <p:cNvPr id="74124" name="AutoShape 94"/>
              <p:cNvSpPr>
                <a:spLocks noChangeArrowheads="1"/>
              </p:cNvSpPr>
              <p:nvPr/>
            </p:nvSpPr>
            <p:spPr bwMode="auto">
              <a:xfrm rot="-581156">
                <a:off x="2055" y="2012"/>
                <a:ext cx="528" cy="528"/>
              </a:xfrm>
              <a:prstGeom prst="verticalScroll">
                <a:avLst>
                  <a:gd name="adj" fmla="val 12500"/>
                </a:avLst>
              </a:prstGeom>
              <a:gradFill rotWithShape="0">
                <a:gsLst>
                  <a:gs pos="0">
                    <a:srgbClr val="FF0066"/>
                  </a:gs>
                  <a:gs pos="100000">
                    <a:srgbClr val="FFFFFF"/>
                  </a:gs>
                </a:gsLst>
                <a:lin ang="5400000" scaled="1"/>
              </a:gradFill>
              <a:ln w="28575">
                <a:solidFill>
                  <a:schemeClr val="accent2"/>
                </a:solidFill>
                <a:round/>
                <a:headEnd type="none" w="sm" len="sm"/>
                <a:tailEnd type="none" w="sm" len="sm"/>
              </a:ln>
            </p:spPr>
            <p:txBody>
              <a:bodyPr wrap="none" lIns="0" tIns="0" rIns="0" anchor="ctr"/>
              <a:lstStyle/>
              <a:p>
                <a:pPr algn="ctr">
                  <a:spcBef>
                    <a:spcPct val="50000"/>
                  </a:spcBef>
                </a:pPr>
                <a:endParaRPr lang="en-US"/>
              </a:p>
            </p:txBody>
          </p:sp>
          <p:grpSp>
            <p:nvGrpSpPr>
              <p:cNvPr id="22" name="Group 95"/>
              <p:cNvGrpSpPr>
                <a:grpSpLocks/>
              </p:cNvGrpSpPr>
              <p:nvPr/>
            </p:nvGrpSpPr>
            <p:grpSpPr bwMode="auto">
              <a:xfrm>
                <a:off x="2400" y="2398"/>
                <a:ext cx="144" cy="239"/>
                <a:chOff x="1536" y="1008"/>
                <a:chExt cx="312" cy="464"/>
              </a:xfrm>
            </p:grpSpPr>
            <p:sp>
              <p:nvSpPr>
                <p:cNvPr id="74126" name="Freeform 96"/>
                <p:cNvSpPr>
                  <a:spLocks/>
                </p:cNvSpPr>
                <p:nvPr/>
              </p:nvSpPr>
              <p:spPr bwMode="auto">
                <a:xfrm flipH="1">
                  <a:off x="1632" y="1096"/>
                  <a:ext cx="216" cy="376"/>
                </a:xfrm>
                <a:custGeom>
                  <a:avLst/>
                  <a:gdLst>
                    <a:gd name="T0" fmla="*/ 112 w 232"/>
                    <a:gd name="T1" fmla="*/ 0 h 384"/>
                    <a:gd name="T2" fmla="*/ 0 w 232"/>
                    <a:gd name="T3" fmla="*/ 344 h 384"/>
                    <a:gd name="T4" fmla="*/ 80 w 232"/>
                    <a:gd name="T5" fmla="*/ 312 h 384"/>
                    <a:gd name="T6" fmla="*/ 120 w 232"/>
                    <a:gd name="T7" fmla="*/ 384 h 384"/>
                    <a:gd name="T8" fmla="*/ 232 w 232"/>
                    <a:gd name="T9" fmla="*/ 56 h 384"/>
                    <a:gd name="T10" fmla="*/ 112 w 232"/>
                    <a:gd name="T11" fmla="*/ 0 h 38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32"/>
                    <a:gd name="T19" fmla="*/ 0 h 384"/>
                    <a:gd name="T20" fmla="*/ 232 w 232"/>
                    <a:gd name="T21" fmla="*/ 384 h 38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32" h="384">
                      <a:moveTo>
                        <a:pt x="112" y="0"/>
                      </a:moveTo>
                      <a:lnTo>
                        <a:pt x="0" y="344"/>
                      </a:lnTo>
                      <a:lnTo>
                        <a:pt x="80" y="312"/>
                      </a:lnTo>
                      <a:lnTo>
                        <a:pt x="120" y="384"/>
                      </a:lnTo>
                      <a:lnTo>
                        <a:pt x="232" y="56"/>
                      </a:lnTo>
                      <a:lnTo>
                        <a:pt x="112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FF0066"/>
                    </a:gs>
                    <a:gs pos="100000">
                      <a:srgbClr val="FFFFFF"/>
                    </a:gs>
                  </a:gsLst>
                  <a:lin ang="5400000" scaled="1"/>
                </a:gradFill>
                <a:ln w="28575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 wrap="none" lIns="0" tIns="0" rIns="0" anchor="ctr"/>
                <a:lstStyle/>
                <a:p>
                  <a:pPr algn="ctr">
                    <a:spcBef>
                      <a:spcPct val="50000"/>
                    </a:spcBef>
                  </a:pPr>
                  <a:endParaRPr lang="en-US"/>
                </a:p>
              </p:txBody>
            </p:sp>
            <p:sp>
              <p:nvSpPr>
                <p:cNvPr id="74127" name="Freeform 97"/>
                <p:cNvSpPr>
                  <a:spLocks/>
                </p:cNvSpPr>
                <p:nvPr/>
              </p:nvSpPr>
              <p:spPr bwMode="auto">
                <a:xfrm>
                  <a:off x="1536" y="1088"/>
                  <a:ext cx="216" cy="376"/>
                </a:xfrm>
                <a:custGeom>
                  <a:avLst/>
                  <a:gdLst>
                    <a:gd name="T0" fmla="*/ 112 w 232"/>
                    <a:gd name="T1" fmla="*/ 0 h 384"/>
                    <a:gd name="T2" fmla="*/ 0 w 232"/>
                    <a:gd name="T3" fmla="*/ 344 h 384"/>
                    <a:gd name="T4" fmla="*/ 80 w 232"/>
                    <a:gd name="T5" fmla="*/ 312 h 384"/>
                    <a:gd name="T6" fmla="*/ 120 w 232"/>
                    <a:gd name="T7" fmla="*/ 384 h 384"/>
                    <a:gd name="T8" fmla="*/ 232 w 232"/>
                    <a:gd name="T9" fmla="*/ 56 h 384"/>
                    <a:gd name="T10" fmla="*/ 112 w 232"/>
                    <a:gd name="T11" fmla="*/ 0 h 38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32"/>
                    <a:gd name="T19" fmla="*/ 0 h 384"/>
                    <a:gd name="T20" fmla="*/ 232 w 232"/>
                    <a:gd name="T21" fmla="*/ 384 h 38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32" h="384">
                      <a:moveTo>
                        <a:pt x="112" y="0"/>
                      </a:moveTo>
                      <a:lnTo>
                        <a:pt x="0" y="344"/>
                      </a:lnTo>
                      <a:lnTo>
                        <a:pt x="80" y="312"/>
                      </a:lnTo>
                      <a:lnTo>
                        <a:pt x="120" y="384"/>
                      </a:lnTo>
                      <a:lnTo>
                        <a:pt x="232" y="56"/>
                      </a:lnTo>
                      <a:lnTo>
                        <a:pt x="112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FF0066"/>
                    </a:gs>
                    <a:gs pos="100000">
                      <a:srgbClr val="FFFFFF"/>
                    </a:gs>
                  </a:gsLst>
                  <a:lin ang="5400000" scaled="1"/>
                </a:gradFill>
                <a:ln w="28575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 wrap="none" lIns="0" tIns="0" rIns="0" anchor="ctr"/>
                <a:lstStyle/>
                <a:p>
                  <a:pPr algn="ctr">
                    <a:spcBef>
                      <a:spcPct val="50000"/>
                    </a:spcBef>
                  </a:pPr>
                  <a:endParaRPr lang="en-US"/>
                </a:p>
              </p:txBody>
            </p:sp>
            <p:sp>
              <p:nvSpPr>
                <p:cNvPr id="74128" name="Oval 98"/>
                <p:cNvSpPr>
                  <a:spLocks noChangeArrowheads="1"/>
                </p:cNvSpPr>
                <p:nvPr/>
              </p:nvSpPr>
              <p:spPr bwMode="auto">
                <a:xfrm>
                  <a:off x="1576" y="1008"/>
                  <a:ext cx="224" cy="22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0066"/>
                    </a:gs>
                    <a:gs pos="100000">
                      <a:srgbClr val="FFFFFF"/>
                    </a:gs>
                  </a:gsLst>
                  <a:lin ang="5400000" scaled="1"/>
                </a:gradFill>
                <a:ln w="28575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 wrap="none" lIns="0" tIns="0" rIns="0" anchor="ctr"/>
                <a:lstStyle/>
                <a:p>
                  <a:pPr algn="ctr">
                    <a:spcBef>
                      <a:spcPct val="50000"/>
                    </a:spcBef>
                  </a:pPr>
                  <a:endParaRPr lang="en-US"/>
                </a:p>
              </p:txBody>
            </p:sp>
          </p:grpSp>
        </p:grpSp>
        <p:sp>
          <p:nvSpPr>
            <p:cNvPr id="74123" name="Text Box 99"/>
            <p:cNvSpPr txBox="1">
              <a:spLocks noChangeArrowheads="1"/>
            </p:cNvSpPr>
            <p:nvPr/>
          </p:nvSpPr>
          <p:spPr bwMode="auto">
            <a:xfrm rot="-615460">
              <a:off x="50" y="3312"/>
              <a:ext cx="432" cy="30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lIns="0" tIns="0" r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b="1" noProof="1">
                  <a:latin typeface="Helvetica"/>
                </a:rPr>
                <a:t>Hierar Admin</a:t>
              </a:r>
              <a:endParaRPr lang="en-US" sz="1400" b="1" noProof="1">
                <a:latin typeface="Helvetica"/>
              </a:endParaRPr>
            </a:p>
          </p:txBody>
        </p:sp>
      </p:grpSp>
      <p:grpSp>
        <p:nvGrpSpPr>
          <p:cNvPr id="23" name="Group 100"/>
          <p:cNvGrpSpPr>
            <a:grpSpLocks/>
          </p:cNvGrpSpPr>
          <p:nvPr/>
        </p:nvGrpSpPr>
        <p:grpSpPr bwMode="auto">
          <a:xfrm>
            <a:off x="3048000" y="3429000"/>
            <a:ext cx="533400" cy="609600"/>
            <a:chOff x="768" y="2448"/>
            <a:chExt cx="445" cy="480"/>
          </a:xfrm>
        </p:grpSpPr>
        <p:sp>
          <p:nvSpPr>
            <p:cNvPr id="74117" name="AutoShape 101"/>
            <p:cNvSpPr>
              <a:spLocks noChangeArrowheads="1"/>
            </p:cNvSpPr>
            <p:nvPr/>
          </p:nvSpPr>
          <p:spPr bwMode="auto">
            <a:xfrm rot="20971469" flipH="1">
              <a:off x="768" y="2448"/>
              <a:ext cx="432" cy="384"/>
            </a:xfrm>
            <a:prstGeom prst="flowChartMultidocument">
              <a:avLst/>
            </a:prstGeom>
            <a:gradFill rotWithShape="0">
              <a:gsLst>
                <a:gs pos="0">
                  <a:srgbClr val="FF0066"/>
                </a:gs>
                <a:gs pos="100000">
                  <a:srgbClr val="FFFFFF"/>
                </a:gs>
              </a:gsLst>
              <a:lin ang="5400000" scaled="1"/>
            </a:gradFill>
            <a:ln w="28575">
              <a:solidFill>
                <a:schemeClr val="accent2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r>
                <a:rPr lang="fr-FR" sz="1200" b="1">
                  <a:latin typeface="Helvetica"/>
                </a:rPr>
                <a:t>CRL</a:t>
              </a:r>
              <a:endParaRPr lang="fr-FR" sz="1200"/>
            </a:p>
          </p:txBody>
        </p:sp>
        <p:grpSp>
          <p:nvGrpSpPr>
            <p:cNvPr id="24" name="Group 102"/>
            <p:cNvGrpSpPr>
              <a:grpSpLocks/>
            </p:cNvGrpSpPr>
            <p:nvPr/>
          </p:nvGrpSpPr>
          <p:grpSpPr bwMode="auto">
            <a:xfrm>
              <a:off x="1056" y="2686"/>
              <a:ext cx="157" cy="239"/>
              <a:chOff x="1536" y="1008"/>
              <a:chExt cx="312" cy="464"/>
            </a:xfrm>
          </p:grpSpPr>
          <p:sp>
            <p:nvSpPr>
              <p:cNvPr id="74119" name="Freeform 103"/>
              <p:cNvSpPr>
                <a:spLocks/>
              </p:cNvSpPr>
              <p:nvPr/>
            </p:nvSpPr>
            <p:spPr bwMode="auto">
              <a:xfrm flipH="1">
                <a:off x="1632" y="1096"/>
                <a:ext cx="216" cy="376"/>
              </a:xfrm>
              <a:custGeom>
                <a:avLst/>
                <a:gdLst>
                  <a:gd name="T0" fmla="*/ 112 w 232"/>
                  <a:gd name="T1" fmla="*/ 0 h 384"/>
                  <a:gd name="T2" fmla="*/ 0 w 232"/>
                  <a:gd name="T3" fmla="*/ 344 h 384"/>
                  <a:gd name="T4" fmla="*/ 80 w 232"/>
                  <a:gd name="T5" fmla="*/ 312 h 384"/>
                  <a:gd name="T6" fmla="*/ 120 w 232"/>
                  <a:gd name="T7" fmla="*/ 384 h 384"/>
                  <a:gd name="T8" fmla="*/ 232 w 232"/>
                  <a:gd name="T9" fmla="*/ 56 h 384"/>
                  <a:gd name="T10" fmla="*/ 112 w 232"/>
                  <a:gd name="T11" fmla="*/ 0 h 38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2"/>
                  <a:gd name="T19" fmla="*/ 0 h 384"/>
                  <a:gd name="T20" fmla="*/ 232 w 232"/>
                  <a:gd name="T21" fmla="*/ 384 h 38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2" h="384">
                    <a:moveTo>
                      <a:pt x="112" y="0"/>
                    </a:moveTo>
                    <a:lnTo>
                      <a:pt x="0" y="344"/>
                    </a:lnTo>
                    <a:lnTo>
                      <a:pt x="80" y="312"/>
                    </a:lnTo>
                    <a:lnTo>
                      <a:pt x="120" y="384"/>
                    </a:lnTo>
                    <a:lnTo>
                      <a:pt x="232" y="56"/>
                    </a:lnTo>
                    <a:lnTo>
                      <a:pt x="1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66"/>
                  </a:gs>
                  <a:gs pos="100000">
                    <a:srgbClr val="FFFFFF"/>
                  </a:gs>
                </a:gsLst>
                <a:lin ang="5400000" scaled="1"/>
              </a:gra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74120" name="Freeform 104"/>
              <p:cNvSpPr>
                <a:spLocks/>
              </p:cNvSpPr>
              <p:nvPr/>
            </p:nvSpPr>
            <p:spPr bwMode="auto">
              <a:xfrm>
                <a:off x="1536" y="1088"/>
                <a:ext cx="216" cy="376"/>
              </a:xfrm>
              <a:custGeom>
                <a:avLst/>
                <a:gdLst>
                  <a:gd name="T0" fmla="*/ 112 w 232"/>
                  <a:gd name="T1" fmla="*/ 0 h 384"/>
                  <a:gd name="T2" fmla="*/ 0 w 232"/>
                  <a:gd name="T3" fmla="*/ 344 h 384"/>
                  <a:gd name="T4" fmla="*/ 80 w 232"/>
                  <a:gd name="T5" fmla="*/ 312 h 384"/>
                  <a:gd name="T6" fmla="*/ 120 w 232"/>
                  <a:gd name="T7" fmla="*/ 384 h 384"/>
                  <a:gd name="T8" fmla="*/ 232 w 232"/>
                  <a:gd name="T9" fmla="*/ 56 h 384"/>
                  <a:gd name="T10" fmla="*/ 112 w 232"/>
                  <a:gd name="T11" fmla="*/ 0 h 38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2"/>
                  <a:gd name="T19" fmla="*/ 0 h 384"/>
                  <a:gd name="T20" fmla="*/ 232 w 232"/>
                  <a:gd name="T21" fmla="*/ 384 h 38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2" h="384">
                    <a:moveTo>
                      <a:pt x="112" y="0"/>
                    </a:moveTo>
                    <a:lnTo>
                      <a:pt x="0" y="344"/>
                    </a:lnTo>
                    <a:lnTo>
                      <a:pt x="80" y="312"/>
                    </a:lnTo>
                    <a:lnTo>
                      <a:pt x="120" y="384"/>
                    </a:lnTo>
                    <a:lnTo>
                      <a:pt x="232" y="56"/>
                    </a:lnTo>
                    <a:lnTo>
                      <a:pt x="1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66"/>
                  </a:gs>
                  <a:gs pos="100000">
                    <a:srgbClr val="FFFFFF"/>
                  </a:gs>
                </a:gsLst>
                <a:lin ang="5400000" scaled="1"/>
              </a:gra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74121" name="Oval 105"/>
              <p:cNvSpPr>
                <a:spLocks noChangeArrowheads="1"/>
              </p:cNvSpPr>
              <p:nvPr/>
            </p:nvSpPr>
            <p:spPr bwMode="auto">
              <a:xfrm>
                <a:off x="1576" y="1008"/>
                <a:ext cx="224" cy="224"/>
              </a:xfrm>
              <a:prstGeom prst="ellipse">
                <a:avLst/>
              </a:prstGeom>
              <a:gradFill rotWithShape="0">
                <a:gsLst>
                  <a:gs pos="0">
                    <a:srgbClr val="FF0066"/>
                  </a:gs>
                  <a:gs pos="100000">
                    <a:srgbClr val="FFFFFF"/>
                  </a:gs>
                </a:gsLst>
                <a:lin ang="5400000" scaled="1"/>
              </a:gra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endParaRPr lang="en-US"/>
              </a:p>
            </p:txBody>
          </p:sp>
        </p:grpSp>
      </p:grpSp>
      <p:grpSp>
        <p:nvGrpSpPr>
          <p:cNvPr id="25" name="Group 106"/>
          <p:cNvGrpSpPr>
            <a:grpSpLocks/>
          </p:cNvGrpSpPr>
          <p:nvPr/>
        </p:nvGrpSpPr>
        <p:grpSpPr bwMode="auto">
          <a:xfrm>
            <a:off x="4419600" y="2971800"/>
            <a:ext cx="838200" cy="990600"/>
            <a:chOff x="1584" y="2112"/>
            <a:chExt cx="528" cy="624"/>
          </a:xfrm>
        </p:grpSpPr>
        <p:grpSp>
          <p:nvGrpSpPr>
            <p:cNvPr id="26" name="Group 107"/>
            <p:cNvGrpSpPr>
              <a:grpSpLocks/>
            </p:cNvGrpSpPr>
            <p:nvPr/>
          </p:nvGrpSpPr>
          <p:grpSpPr bwMode="auto">
            <a:xfrm>
              <a:off x="1584" y="2112"/>
              <a:ext cx="528" cy="621"/>
              <a:chOff x="2055" y="2012"/>
              <a:chExt cx="528" cy="625"/>
            </a:xfrm>
          </p:grpSpPr>
          <p:sp>
            <p:nvSpPr>
              <p:cNvPr id="74112" name="AutoShape 108"/>
              <p:cNvSpPr>
                <a:spLocks noChangeArrowheads="1"/>
              </p:cNvSpPr>
              <p:nvPr/>
            </p:nvSpPr>
            <p:spPr bwMode="auto">
              <a:xfrm rot="-581156">
                <a:off x="2055" y="2012"/>
                <a:ext cx="528" cy="528"/>
              </a:xfrm>
              <a:prstGeom prst="verticalScroll">
                <a:avLst>
                  <a:gd name="adj" fmla="val 12500"/>
                </a:avLst>
              </a:prstGeom>
              <a:gradFill rotWithShape="0">
                <a:gsLst>
                  <a:gs pos="0">
                    <a:srgbClr val="0066FF"/>
                  </a:gs>
                  <a:gs pos="100000">
                    <a:srgbClr val="FFFFFF"/>
                  </a:gs>
                </a:gsLst>
                <a:lin ang="5400000" scaled="1"/>
              </a:gradFill>
              <a:ln w="28575">
                <a:solidFill>
                  <a:schemeClr val="accent2"/>
                </a:solidFill>
                <a:round/>
                <a:headEnd type="none" w="sm" len="sm"/>
                <a:tailEnd type="none" w="sm" len="sm"/>
              </a:ln>
            </p:spPr>
            <p:txBody>
              <a:bodyPr wrap="none" lIns="0" tIns="0" rIns="0" anchor="ctr"/>
              <a:lstStyle/>
              <a:p>
                <a:pPr algn="ctr">
                  <a:spcBef>
                    <a:spcPct val="50000"/>
                  </a:spcBef>
                </a:pPr>
                <a:endParaRPr lang="en-US"/>
              </a:p>
            </p:txBody>
          </p:sp>
          <p:grpSp>
            <p:nvGrpSpPr>
              <p:cNvPr id="27" name="Group 109"/>
              <p:cNvGrpSpPr>
                <a:grpSpLocks/>
              </p:cNvGrpSpPr>
              <p:nvPr/>
            </p:nvGrpSpPr>
            <p:grpSpPr bwMode="auto">
              <a:xfrm>
                <a:off x="2400" y="2398"/>
                <a:ext cx="144" cy="239"/>
                <a:chOff x="1536" y="1008"/>
                <a:chExt cx="312" cy="464"/>
              </a:xfrm>
            </p:grpSpPr>
            <p:sp>
              <p:nvSpPr>
                <p:cNvPr id="74114" name="Freeform 110"/>
                <p:cNvSpPr>
                  <a:spLocks/>
                </p:cNvSpPr>
                <p:nvPr/>
              </p:nvSpPr>
              <p:spPr bwMode="auto">
                <a:xfrm flipH="1">
                  <a:off x="1632" y="1096"/>
                  <a:ext cx="216" cy="376"/>
                </a:xfrm>
                <a:custGeom>
                  <a:avLst/>
                  <a:gdLst>
                    <a:gd name="T0" fmla="*/ 112 w 232"/>
                    <a:gd name="T1" fmla="*/ 0 h 384"/>
                    <a:gd name="T2" fmla="*/ 0 w 232"/>
                    <a:gd name="T3" fmla="*/ 344 h 384"/>
                    <a:gd name="T4" fmla="*/ 80 w 232"/>
                    <a:gd name="T5" fmla="*/ 312 h 384"/>
                    <a:gd name="T6" fmla="*/ 120 w 232"/>
                    <a:gd name="T7" fmla="*/ 384 h 384"/>
                    <a:gd name="T8" fmla="*/ 232 w 232"/>
                    <a:gd name="T9" fmla="*/ 56 h 384"/>
                    <a:gd name="T10" fmla="*/ 112 w 232"/>
                    <a:gd name="T11" fmla="*/ 0 h 38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32"/>
                    <a:gd name="T19" fmla="*/ 0 h 384"/>
                    <a:gd name="T20" fmla="*/ 232 w 232"/>
                    <a:gd name="T21" fmla="*/ 384 h 38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32" h="384">
                      <a:moveTo>
                        <a:pt x="112" y="0"/>
                      </a:moveTo>
                      <a:lnTo>
                        <a:pt x="0" y="344"/>
                      </a:lnTo>
                      <a:lnTo>
                        <a:pt x="80" y="312"/>
                      </a:lnTo>
                      <a:lnTo>
                        <a:pt x="120" y="384"/>
                      </a:lnTo>
                      <a:lnTo>
                        <a:pt x="232" y="56"/>
                      </a:lnTo>
                      <a:lnTo>
                        <a:pt x="112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0066FF"/>
                    </a:gs>
                    <a:gs pos="100000">
                      <a:srgbClr val="FFFFFF"/>
                    </a:gs>
                  </a:gsLst>
                  <a:lin ang="5400000" scaled="1"/>
                </a:gradFill>
                <a:ln w="28575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 wrap="none" lIns="0" tIns="0" rIns="0" anchor="ctr"/>
                <a:lstStyle/>
                <a:p>
                  <a:pPr algn="ctr">
                    <a:spcBef>
                      <a:spcPct val="50000"/>
                    </a:spcBef>
                  </a:pPr>
                  <a:endParaRPr lang="en-US"/>
                </a:p>
              </p:txBody>
            </p:sp>
            <p:sp>
              <p:nvSpPr>
                <p:cNvPr id="74115" name="Freeform 111"/>
                <p:cNvSpPr>
                  <a:spLocks/>
                </p:cNvSpPr>
                <p:nvPr/>
              </p:nvSpPr>
              <p:spPr bwMode="auto">
                <a:xfrm>
                  <a:off x="1536" y="1088"/>
                  <a:ext cx="216" cy="376"/>
                </a:xfrm>
                <a:custGeom>
                  <a:avLst/>
                  <a:gdLst>
                    <a:gd name="T0" fmla="*/ 112 w 232"/>
                    <a:gd name="T1" fmla="*/ 0 h 384"/>
                    <a:gd name="T2" fmla="*/ 0 w 232"/>
                    <a:gd name="T3" fmla="*/ 344 h 384"/>
                    <a:gd name="T4" fmla="*/ 80 w 232"/>
                    <a:gd name="T5" fmla="*/ 312 h 384"/>
                    <a:gd name="T6" fmla="*/ 120 w 232"/>
                    <a:gd name="T7" fmla="*/ 384 h 384"/>
                    <a:gd name="T8" fmla="*/ 232 w 232"/>
                    <a:gd name="T9" fmla="*/ 56 h 384"/>
                    <a:gd name="T10" fmla="*/ 112 w 232"/>
                    <a:gd name="T11" fmla="*/ 0 h 38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32"/>
                    <a:gd name="T19" fmla="*/ 0 h 384"/>
                    <a:gd name="T20" fmla="*/ 232 w 232"/>
                    <a:gd name="T21" fmla="*/ 384 h 38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32" h="384">
                      <a:moveTo>
                        <a:pt x="112" y="0"/>
                      </a:moveTo>
                      <a:lnTo>
                        <a:pt x="0" y="344"/>
                      </a:lnTo>
                      <a:lnTo>
                        <a:pt x="80" y="312"/>
                      </a:lnTo>
                      <a:lnTo>
                        <a:pt x="120" y="384"/>
                      </a:lnTo>
                      <a:lnTo>
                        <a:pt x="232" y="56"/>
                      </a:lnTo>
                      <a:lnTo>
                        <a:pt x="112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0066FF"/>
                    </a:gs>
                    <a:gs pos="100000">
                      <a:srgbClr val="FFFFFF"/>
                    </a:gs>
                  </a:gsLst>
                  <a:lin ang="5400000" scaled="1"/>
                </a:gradFill>
                <a:ln w="28575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 wrap="none" lIns="0" tIns="0" rIns="0" anchor="ctr"/>
                <a:lstStyle/>
                <a:p>
                  <a:pPr algn="ctr">
                    <a:spcBef>
                      <a:spcPct val="50000"/>
                    </a:spcBef>
                  </a:pPr>
                  <a:endParaRPr lang="en-US"/>
                </a:p>
              </p:txBody>
            </p:sp>
            <p:sp>
              <p:nvSpPr>
                <p:cNvPr id="74116" name="Oval 112"/>
                <p:cNvSpPr>
                  <a:spLocks noChangeArrowheads="1"/>
                </p:cNvSpPr>
                <p:nvPr/>
              </p:nvSpPr>
              <p:spPr bwMode="auto">
                <a:xfrm>
                  <a:off x="1576" y="1008"/>
                  <a:ext cx="224" cy="22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0066FF"/>
                    </a:gs>
                    <a:gs pos="100000">
                      <a:srgbClr val="FFFFFF"/>
                    </a:gs>
                  </a:gsLst>
                  <a:lin ang="5400000" scaled="1"/>
                </a:gradFill>
                <a:ln w="28575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 wrap="none" lIns="0" tIns="0" rIns="0" anchor="ctr"/>
                <a:lstStyle/>
                <a:p>
                  <a:pPr algn="ctr">
                    <a:spcBef>
                      <a:spcPct val="50000"/>
                    </a:spcBef>
                  </a:pPr>
                  <a:endParaRPr lang="en-US"/>
                </a:p>
              </p:txBody>
            </p:sp>
          </p:grpSp>
        </p:grpSp>
        <p:sp>
          <p:nvSpPr>
            <p:cNvPr id="74111" name="Text Box 113"/>
            <p:cNvSpPr txBox="1">
              <a:spLocks noChangeArrowheads="1"/>
            </p:cNvSpPr>
            <p:nvPr/>
          </p:nvSpPr>
          <p:spPr bwMode="auto">
            <a:xfrm rot="-615460">
              <a:off x="1630" y="2255"/>
              <a:ext cx="431" cy="259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lIns="0" tIns="0" r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b="1" noProof="1">
                  <a:latin typeface="Helvetica"/>
                </a:rPr>
                <a:t>Citizen</a:t>
              </a:r>
            </a:p>
            <a:p>
              <a:pPr algn="ctr">
                <a:spcBef>
                  <a:spcPct val="50000"/>
                </a:spcBef>
              </a:pPr>
              <a:r>
                <a:rPr lang="en-US" sz="1200" b="1" noProof="1">
                  <a:latin typeface="Helvetica"/>
                </a:rPr>
                <a:t>CA</a:t>
              </a:r>
              <a:endParaRPr lang="en-US" sz="1400" b="1" noProof="1">
                <a:latin typeface="Helvetica"/>
              </a:endParaRPr>
            </a:p>
          </p:txBody>
        </p:sp>
      </p:grpSp>
      <p:grpSp>
        <p:nvGrpSpPr>
          <p:cNvPr id="28" name="Group 114"/>
          <p:cNvGrpSpPr>
            <a:grpSpLocks/>
          </p:cNvGrpSpPr>
          <p:nvPr/>
        </p:nvGrpSpPr>
        <p:grpSpPr bwMode="auto">
          <a:xfrm>
            <a:off x="5334000" y="3429000"/>
            <a:ext cx="533400" cy="609600"/>
            <a:chOff x="768" y="2448"/>
            <a:chExt cx="445" cy="480"/>
          </a:xfrm>
        </p:grpSpPr>
        <p:sp>
          <p:nvSpPr>
            <p:cNvPr id="74105" name="AutoShape 115"/>
            <p:cNvSpPr>
              <a:spLocks noChangeArrowheads="1"/>
            </p:cNvSpPr>
            <p:nvPr/>
          </p:nvSpPr>
          <p:spPr bwMode="auto">
            <a:xfrm rot="20971469" flipH="1">
              <a:off x="768" y="2448"/>
              <a:ext cx="432" cy="384"/>
            </a:xfrm>
            <a:prstGeom prst="flowChartMultidocument">
              <a:avLst/>
            </a:prstGeom>
            <a:gradFill rotWithShape="0">
              <a:gsLst>
                <a:gs pos="0">
                  <a:srgbClr val="0066FF"/>
                </a:gs>
                <a:gs pos="100000">
                  <a:srgbClr val="FFFFFF"/>
                </a:gs>
              </a:gsLst>
              <a:lin ang="5400000" scaled="1"/>
            </a:gradFill>
            <a:ln w="28575">
              <a:solidFill>
                <a:schemeClr val="accent2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r>
                <a:rPr lang="fr-FR" sz="1200" b="1">
                  <a:latin typeface="Helvetica"/>
                </a:rPr>
                <a:t>CRL</a:t>
              </a:r>
              <a:endParaRPr lang="fr-FR" sz="1200"/>
            </a:p>
          </p:txBody>
        </p:sp>
        <p:grpSp>
          <p:nvGrpSpPr>
            <p:cNvPr id="29" name="Group 116"/>
            <p:cNvGrpSpPr>
              <a:grpSpLocks/>
            </p:cNvGrpSpPr>
            <p:nvPr/>
          </p:nvGrpSpPr>
          <p:grpSpPr bwMode="auto">
            <a:xfrm>
              <a:off x="1056" y="2686"/>
              <a:ext cx="157" cy="239"/>
              <a:chOff x="1536" y="1008"/>
              <a:chExt cx="312" cy="464"/>
            </a:xfrm>
          </p:grpSpPr>
          <p:sp>
            <p:nvSpPr>
              <p:cNvPr id="74107" name="Freeform 117"/>
              <p:cNvSpPr>
                <a:spLocks/>
              </p:cNvSpPr>
              <p:nvPr/>
            </p:nvSpPr>
            <p:spPr bwMode="auto">
              <a:xfrm flipH="1">
                <a:off x="1632" y="1096"/>
                <a:ext cx="216" cy="376"/>
              </a:xfrm>
              <a:custGeom>
                <a:avLst/>
                <a:gdLst>
                  <a:gd name="T0" fmla="*/ 112 w 232"/>
                  <a:gd name="T1" fmla="*/ 0 h 384"/>
                  <a:gd name="T2" fmla="*/ 0 w 232"/>
                  <a:gd name="T3" fmla="*/ 344 h 384"/>
                  <a:gd name="T4" fmla="*/ 80 w 232"/>
                  <a:gd name="T5" fmla="*/ 312 h 384"/>
                  <a:gd name="T6" fmla="*/ 120 w 232"/>
                  <a:gd name="T7" fmla="*/ 384 h 384"/>
                  <a:gd name="T8" fmla="*/ 232 w 232"/>
                  <a:gd name="T9" fmla="*/ 56 h 384"/>
                  <a:gd name="T10" fmla="*/ 112 w 232"/>
                  <a:gd name="T11" fmla="*/ 0 h 38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2"/>
                  <a:gd name="T19" fmla="*/ 0 h 384"/>
                  <a:gd name="T20" fmla="*/ 232 w 232"/>
                  <a:gd name="T21" fmla="*/ 384 h 38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2" h="384">
                    <a:moveTo>
                      <a:pt x="112" y="0"/>
                    </a:moveTo>
                    <a:lnTo>
                      <a:pt x="0" y="344"/>
                    </a:lnTo>
                    <a:lnTo>
                      <a:pt x="80" y="312"/>
                    </a:lnTo>
                    <a:lnTo>
                      <a:pt x="120" y="384"/>
                    </a:lnTo>
                    <a:lnTo>
                      <a:pt x="232" y="56"/>
                    </a:lnTo>
                    <a:lnTo>
                      <a:pt x="1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66FF"/>
                  </a:gs>
                  <a:gs pos="100000">
                    <a:srgbClr val="FFFFFF"/>
                  </a:gs>
                </a:gsLst>
                <a:lin ang="5400000" scaled="1"/>
              </a:gra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74108" name="Freeform 118"/>
              <p:cNvSpPr>
                <a:spLocks/>
              </p:cNvSpPr>
              <p:nvPr/>
            </p:nvSpPr>
            <p:spPr bwMode="auto">
              <a:xfrm>
                <a:off x="1536" y="1088"/>
                <a:ext cx="216" cy="376"/>
              </a:xfrm>
              <a:custGeom>
                <a:avLst/>
                <a:gdLst>
                  <a:gd name="T0" fmla="*/ 112 w 232"/>
                  <a:gd name="T1" fmla="*/ 0 h 384"/>
                  <a:gd name="T2" fmla="*/ 0 w 232"/>
                  <a:gd name="T3" fmla="*/ 344 h 384"/>
                  <a:gd name="T4" fmla="*/ 80 w 232"/>
                  <a:gd name="T5" fmla="*/ 312 h 384"/>
                  <a:gd name="T6" fmla="*/ 120 w 232"/>
                  <a:gd name="T7" fmla="*/ 384 h 384"/>
                  <a:gd name="T8" fmla="*/ 232 w 232"/>
                  <a:gd name="T9" fmla="*/ 56 h 384"/>
                  <a:gd name="T10" fmla="*/ 112 w 232"/>
                  <a:gd name="T11" fmla="*/ 0 h 38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2"/>
                  <a:gd name="T19" fmla="*/ 0 h 384"/>
                  <a:gd name="T20" fmla="*/ 232 w 232"/>
                  <a:gd name="T21" fmla="*/ 384 h 38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2" h="384">
                    <a:moveTo>
                      <a:pt x="112" y="0"/>
                    </a:moveTo>
                    <a:lnTo>
                      <a:pt x="0" y="344"/>
                    </a:lnTo>
                    <a:lnTo>
                      <a:pt x="80" y="312"/>
                    </a:lnTo>
                    <a:lnTo>
                      <a:pt x="120" y="384"/>
                    </a:lnTo>
                    <a:lnTo>
                      <a:pt x="232" y="56"/>
                    </a:lnTo>
                    <a:lnTo>
                      <a:pt x="1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66FF"/>
                  </a:gs>
                  <a:gs pos="100000">
                    <a:srgbClr val="FFFFFF"/>
                  </a:gs>
                </a:gsLst>
                <a:lin ang="5400000" scaled="1"/>
              </a:gra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74109" name="Oval 119"/>
              <p:cNvSpPr>
                <a:spLocks noChangeArrowheads="1"/>
              </p:cNvSpPr>
              <p:nvPr/>
            </p:nvSpPr>
            <p:spPr bwMode="auto">
              <a:xfrm>
                <a:off x="1576" y="1008"/>
                <a:ext cx="224" cy="224"/>
              </a:xfrm>
              <a:prstGeom prst="ellipse">
                <a:avLst/>
              </a:prstGeom>
              <a:gradFill rotWithShape="0">
                <a:gsLst>
                  <a:gs pos="0">
                    <a:srgbClr val="0066FF"/>
                  </a:gs>
                  <a:gs pos="100000">
                    <a:srgbClr val="FFFFFF"/>
                  </a:gs>
                </a:gsLst>
                <a:lin ang="5400000" scaled="1"/>
              </a:gra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endParaRPr lang="en-US"/>
              </a:p>
            </p:txBody>
          </p:sp>
        </p:grpSp>
      </p:grpSp>
      <p:grpSp>
        <p:nvGrpSpPr>
          <p:cNvPr id="30" name="Group 120"/>
          <p:cNvGrpSpPr>
            <a:grpSpLocks/>
          </p:cNvGrpSpPr>
          <p:nvPr/>
        </p:nvGrpSpPr>
        <p:grpSpPr bwMode="auto">
          <a:xfrm>
            <a:off x="6781800" y="2971800"/>
            <a:ext cx="838200" cy="990600"/>
            <a:chOff x="4416" y="2112"/>
            <a:chExt cx="528" cy="624"/>
          </a:xfrm>
        </p:grpSpPr>
        <p:grpSp>
          <p:nvGrpSpPr>
            <p:cNvPr id="31" name="Group 121"/>
            <p:cNvGrpSpPr>
              <a:grpSpLocks/>
            </p:cNvGrpSpPr>
            <p:nvPr/>
          </p:nvGrpSpPr>
          <p:grpSpPr bwMode="auto">
            <a:xfrm>
              <a:off x="4416" y="2112"/>
              <a:ext cx="528" cy="621"/>
              <a:chOff x="2055" y="2012"/>
              <a:chExt cx="528" cy="625"/>
            </a:xfrm>
          </p:grpSpPr>
          <p:sp>
            <p:nvSpPr>
              <p:cNvPr id="74100" name="AutoShape 122"/>
              <p:cNvSpPr>
                <a:spLocks noChangeArrowheads="1"/>
              </p:cNvSpPr>
              <p:nvPr/>
            </p:nvSpPr>
            <p:spPr bwMode="auto">
              <a:xfrm rot="-581156">
                <a:off x="2055" y="2012"/>
                <a:ext cx="528" cy="528"/>
              </a:xfrm>
              <a:prstGeom prst="verticalScroll">
                <a:avLst>
                  <a:gd name="adj" fmla="val 12500"/>
                </a:avLst>
              </a:prstGeom>
              <a:gradFill rotWithShape="0">
                <a:gsLst>
                  <a:gs pos="0">
                    <a:srgbClr val="00FF00"/>
                  </a:gs>
                  <a:gs pos="100000">
                    <a:srgbClr val="FFFFFF"/>
                  </a:gs>
                </a:gsLst>
                <a:lin ang="5400000" scaled="1"/>
              </a:gradFill>
              <a:ln w="28575">
                <a:solidFill>
                  <a:schemeClr val="accent2"/>
                </a:solidFill>
                <a:round/>
                <a:headEnd type="none" w="sm" len="sm"/>
                <a:tailEnd type="none" w="sm" len="sm"/>
              </a:ln>
            </p:spPr>
            <p:txBody>
              <a:bodyPr wrap="none" lIns="0" tIns="0" rIns="0" anchor="ctr"/>
              <a:lstStyle/>
              <a:p>
                <a:pPr algn="ctr">
                  <a:spcBef>
                    <a:spcPct val="50000"/>
                  </a:spcBef>
                </a:pPr>
                <a:endParaRPr lang="en-US"/>
              </a:p>
            </p:txBody>
          </p:sp>
          <p:grpSp>
            <p:nvGrpSpPr>
              <p:cNvPr id="73728" name="Group 123"/>
              <p:cNvGrpSpPr>
                <a:grpSpLocks/>
              </p:cNvGrpSpPr>
              <p:nvPr/>
            </p:nvGrpSpPr>
            <p:grpSpPr bwMode="auto">
              <a:xfrm>
                <a:off x="2400" y="2398"/>
                <a:ext cx="144" cy="239"/>
                <a:chOff x="1536" y="1008"/>
                <a:chExt cx="312" cy="464"/>
              </a:xfrm>
            </p:grpSpPr>
            <p:sp>
              <p:nvSpPr>
                <p:cNvPr id="74102" name="Freeform 124"/>
                <p:cNvSpPr>
                  <a:spLocks/>
                </p:cNvSpPr>
                <p:nvPr/>
              </p:nvSpPr>
              <p:spPr bwMode="auto">
                <a:xfrm flipH="1">
                  <a:off x="1632" y="1096"/>
                  <a:ext cx="216" cy="376"/>
                </a:xfrm>
                <a:custGeom>
                  <a:avLst/>
                  <a:gdLst>
                    <a:gd name="T0" fmla="*/ 112 w 232"/>
                    <a:gd name="T1" fmla="*/ 0 h 384"/>
                    <a:gd name="T2" fmla="*/ 0 w 232"/>
                    <a:gd name="T3" fmla="*/ 344 h 384"/>
                    <a:gd name="T4" fmla="*/ 80 w 232"/>
                    <a:gd name="T5" fmla="*/ 312 h 384"/>
                    <a:gd name="T6" fmla="*/ 120 w 232"/>
                    <a:gd name="T7" fmla="*/ 384 h 384"/>
                    <a:gd name="T8" fmla="*/ 232 w 232"/>
                    <a:gd name="T9" fmla="*/ 56 h 384"/>
                    <a:gd name="T10" fmla="*/ 112 w 232"/>
                    <a:gd name="T11" fmla="*/ 0 h 38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32"/>
                    <a:gd name="T19" fmla="*/ 0 h 384"/>
                    <a:gd name="T20" fmla="*/ 232 w 232"/>
                    <a:gd name="T21" fmla="*/ 384 h 38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32" h="384">
                      <a:moveTo>
                        <a:pt x="112" y="0"/>
                      </a:moveTo>
                      <a:lnTo>
                        <a:pt x="0" y="344"/>
                      </a:lnTo>
                      <a:lnTo>
                        <a:pt x="80" y="312"/>
                      </a:lnTo>
                      <a:lnTo>
                        <a:pt x="120" y="384"/>
                      </a:lnTo>
                      <a:lnTo>
                        <a:pt x="232" y="56"/>
                      </a:lnTo>
                      <a:lnTo>
                        <a:pt x="112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00FF00"/>
                    </a:gs>
                    <a:gs pos="100000">
                      <a:srgbClr val="FFFFFF"/>
                    </a:gs>
                  </a:gsLst>
                  <a:lin ang="5400000" scaled="1"/>
                </a:gradFill>
                <a:ln w="28575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 wrap="none" lIns="0" tIns="0" rIns="0" anchor="ctr"/>
                <a:lstStyle/>
                <a:p>
                  <a:pPr algn="ctr">
                    <a:spcBef>
                      <a:spcPct val="50000"/>
                    </a:spcBef>
                  </a:pPr>
                  <a:endParaRPr lang="en-US"/>
                </a:p>
              </p:txBody>
            </p:sp>
            <p:sp>
              <p:nvSpPr>
                <p:cNvPr id="74103" name="Freeform 125"/>
                <p:cNvSpPr>
                  <a:spLocks/>
                </p:cNvSpPr>
                <p:nvPr/>
              </p:nvSpPr>
              <p:spPr bwMode="auto">
                <a:xfrm>
                  <a:off x="1536" y="1088"/>
                  <a:ext cx="216" cy="376"/>
                </a:xfrm>
                <a:custGeom>
                  <a:avLst/>
                  <a:gdLst>
                    <a:gd name="T0" fmla="*/ 112 w 232"/>
                    <a:gd name="T1" fmla="*/ 0 h 384"/>
                    <a:gd name="T2" fmla="*/ 0 w 232"/>
                    <a:gd name="T3" fmla="*/ 344 h 384"/>
                    <a:gd name="T4" fmla="*/ 80 w 232"/>
                    <a:gd name="T5" fmla="*/ 312 h 384"/>
                    <a:gd name="T6" fmla="*/ 120 w 232"/>
                    <a:gd name="T7" fmla="*/ 384 h 384"/>
                    <a:gd name="T8" fmla="*/ 232 w 232"/>
                    <a:gd name="T9" fmla="*/ 56 h 384"/>
                    <a:gd name="T10" fmla="*/ 112 w 232"/>
                    <a:gd name="T11" fmla="*/ 0 h 38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32"/>
                    <a:gd name="T19" fmla="*/ 0 h 384"/>
                    <a:gd name="T20" fmla="*/ 232 w 232"/>
                    <a:gd name="T21" fmla="*/ 384 h 38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32" h="384">
                      <a:moveTo>
                        <a:pt x="112" y="0"/>
                      </a:moveTo>
                      <a:lnTo>
                        <a:pt x="0" y="344"/>
                      </a:lnTo>
                      <a:lnTo>
                        <a:pt x="80" y="312"/>
                      </a:lnTo>
                      <a:lnTo>
                        <a:pt x="120" y="384"/>
                      </a:lnTo>
                      <a:lnTo>
                        <a:pt x="232" y="56"/>
                      </a:lnTo>
                      <a:lnTo>
                        <a:pt x="112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00FF00"/>
                    </a:gs>
                    <a:gs pos="100000">
                      <a:srgbClr val="FFFFFF"/>
                    </a:gs>
                  </a:gsLst>
                  <a:lin ang="5400000" scaled="1"/>
                </a:gradFill>
                <a:ln w="28575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 wrap="none" lIns="0" tIns="0" rIns="0" anchor="ctr"/>
                <a:lstStyle/>
                <a:p>
                  <a:pPr algn="ctr">
                    <a:spcBef>
                      <a:spcPct val="50000"/>
                    </a:spcBef>
                  </a:pPr>
                  <a:endParaRPr lang="en-US"/>
                </a:p>
              </p:txBody>
            </p:sp>
            <p:sp>
              <p:nvSpPr>
                <p:cNvPr id="74104" name="Oval 126"/>
                <p:cNvSpPr>
                  <a:spLocks noChangeArrowheads="1"/>
                </p:cNvSpPr>
                <p:nvPr/>
              </p:nvSpPr>
              <p:spPr bwMode="auto">
                <a:xfrm>
                  <a:off x="1576" y="1008"/>
                  <a:ext cx="224" cy="22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00FF00"/>
                    </a:gs>
                    <a:gs pos="100000">
                      <a:srgbClr val="FFFFFF"/>
                    </a:gs>
                  </a:gsLst>
                  <a:lin ang="5400000" scaled="1"/>
                </a:gradFill>
                <a:ln w="28575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 wrap="none" lIns="0" tIns="0" rIns="0" anchor="ctr"/>
                <a:lstStyle/>
                <a:p>
                  <a:pPr algn="ctr">
                    <a:spcBef>
                      <a:spcPct val="50000"/>
                    </a:spcBef>
                  </a:pPr>
                  <a:endParaRPr lang="en-US"/>
                </a:p>
              </p:txBody>
            </p:sp>
          </p:grpSp>
        </p:grpSp>
        <p:sp>
          <p:nvSpPr>
            <p:cNvPr id="74099" name="Text Box 127"/>
            <p:cNvSpPr txBox="1">
              <a:spLocks noChangeArrowheads="1"/>
            </p:cNvSpPr>
            <p:nvPr/>
          </p:nvSpPr>
          <p:spPr bwMode="auto">
            <a:xfrm rot="-615460">
              <a:off x="4462" y="2255"/>
              <a:ext cx="431" cy="259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lIns="0" tIns="0" r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b="1" noProof="1">
                  <a:latin typeface="Helvetica"/>
                </a:rPr>
                <a:t>Gov</a:t>
              </a:r>
            </a:p>
            <a:p>
              <a:pPr algn="ctr">
                <a:spcBef>
                  <a:spcPct val="50000"/>
                </a:spcBef>
              </a:pPr>
              <a:r>
                <a:rPr lang="en-US" sz="1200" b="1" noProof="1">
                  <a:latin typeface="Helvetica"/>
                </a:rPr>
                <a:t>CA</a:t>
              </a:r>
              <a:endParaRPr lang="en-US" sz="1400" b="1" noProof="1">
                <a:latin typeface="Helvetica"/>
              </a:endParaRPr>
            </a:p>
          </p:txBody>
        </p:sp>
      </p:grpSp>
      <p:grpSp>
        <p:nvGrpSpPr>
          <p:cNvPr id="73745" name="Group 128"/>
          <p:cNvGrpSpPr>
            <a:grpSpLocks/>
          </p:cNvGrpSpPr>
          <p:nvPr/>
        </p:nvGrpSpPr>
        <p:grpSpPr bwMode="auto">
          <a:xfrm>
            <a:off x="7696200" y="3429000"/>
            <a:ext cx="533400" cy="609600"/>
            <a:chOff x="768" y="2448"/>
            <a:chExt cx="445" cy="480"/>
          </a:xfrm>
        </p:grpSpPr>
        <p:sp>
          <p:nvSpPr>
            <p:cNvPr id="74093" name="AutoShape 129"/>
            <p:cNvSpPr>
              <a:spLocks noChangeArrowheads="1"/>
            </p:cNvSpPr>
            <p:nvPr/>
          </p:nvSpPr>
          <p:spPr bwMode="auto">
            <a:xfrm rot="20971469" flipH="1">
              <a:off x="768" y="2448"/>
              <a:ext cx="432" cy="384"/>
            </a:xfrm>
            <a:prstGeom prst="flowChartMultidocument">
              <a:avLst/>
            </a:prstGeom>
            <a:gradFill rotWithShape="0">
              <a:gsLst>
                <a:gs pos="0">
                  <a:srgbClr val="00FF00"/>
                </a:gs>
                <a:gs pos="100000">
                  <a:srgbClr val="FFFFFF"/>
                </a:gs>
              </a:gsLst>
              <a:lin ang="5400000" scaled="1"/>
            </a:gradFill>
            <a:ln w="28575">
              <a:solidFill>
                <a:schemeClr val="accent2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r>
                <a:rPr lang="fr-FR" sz="1200" b="1">
                  <a:latin typeface="Helvetica"/>
                </a:rPr>
                <a:t>CRL</a:t>
              </a:r>
              <a:endParaRPr lang="fr-FR" sz="1200"/>
            </a:p>
          </p:txBody>
        </p:sp>
        <p:grpSp>
          <p:nvGrpSpPr>
            <p:cNvPr id="73747" name="Group 130"/>
            <p:cNvGrpSpPr>
              <a:grpSpLocks/>
            </p:cNvGrpSpPr>
            <p:nvPr/>
          </p:nvGrpSpPr>
          <p:grpSpPr bwMode="auto">
            <a:xfrm>
              <a:off x="1056" y="2686"/>
              <a:ext cx="157" cy="239"/>
              <a:chOff x="1536" y="1008"/>
              <a:chExt cx="312" cy="464"/>
            </a:xfrm>
          </p:grpSpPr>
          <p:sp>
            <p:nvSpPr>
              <p:cNvPr id="74095" name="Freeform 131"/>
              <p:cNvSpPr>
                <a:spLocks/>
              </p:cNvSpPr>
              <p:nvPr/>
            </p:nvSpPr>
            <p:spPr bwMode="auto">
              <a:xfrm flipH="1">
                <a:off x="1632" y="1096"/>
                <a:ext cx="216" cy="376"/>
              </a:xfrm>
              <a:custGeom>
                <a:avLst/>
                <a:gdLst>
                  <a:gd name="T0" fmla="*/ 112 w 232"/>
                  <a:gd name="T1" fmla="*/ 0 h 384"/>
                  <a:gd name="T2" fmla="*/ 0 w 232"/>
                  <a:gd name="T3" fmla="*/ 344 h 384"/>
                  <a:gd name="T4" fmla="*/ 80 w 232"/>
                  <a:gd name="T5" fmla="*/ 312 h 384"/>
                  <a:gd name="T6" fmla="*/ 120 w 232"/>
                  <a:gd name="T7" fmla="*/ 384 h 384"/>
                  <a:gd name="T8" fmla="*/ 232 w 232"/>
                  <a:gd name="T9" fmla="*/ 56 h 384"/>
                  <a:gd name="T10" fmla="*/ 112 w 232"/>
                  <a:gd name="T11" fmla="*/ 0 h 38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2"/>
                  <a:gd name="T19" fmla="*/ 0 h 384"/>
                  <a:gd name="T20" fmla="*/ 232 w 232"/>
                  <a:gd name="T21" fmla="*/ 384 h 38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2" h="384">
                    <a:moveTo>
                      <a:pt x="112" y="0"/>
                    </a:moveTo>
                    <a:lnTo>
                      <a:pt x="0" y="344"/>
                    </a:lnTo>
                    <a:lnTo>
                      <a:pt x="80" y="312"/>
                    </a:lnTo>
                    <a:lnTo>
                      <a:pt x="120" y="384"/>
                    </a:lnTo>
                    <a:lnTo>
                      <a:pt x="232" y="56"/>
                    </a:lnTo>
                    <a:lnTo>
                      <a:pt x="1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FF00"/>
                  </a:gs>
                  <a:gs pos="100000">
                    <a:srgbClr val="FFFFFF"/>
                  </a:gs>
                </a:gsLst>
                <a:lin ang="5400000" scaled="1"/>
              </a:gra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74096" name="Freeform 132"/>
              <p:cNvSpPr>
                <a:spLocks/>
              </p:cNvSpPr>
              <p:nvPr/>
            </p:nvSpPr>
            <p:spPr bwMode="auto">
              <a:xfrm>
                <a:off x="1536" y="1088"/>
                <a:ext cx="216" cy="376"/>
              </a:xfrm>
              <a:custGeom>
                <a:avLst/>
                <a:gdLst>
                  <a:gd name="T0" fmla="*/ 112 w 232"/>
                  <a:gd name="T1" fmla="*/ 0 h 384"/>
                  <a:gd name="T2" fmla="*/ 0 w 232"/>
                  <a:gd name="T3" fmla="*/ 344 h 384"/>
                  <a:gd name="T4" fmla="*/ 80 w 232"/>
                  <a:gd name="T5" fmla="*/ 312 h 384"/>
                  <a:gd name="T6" fmla="*/ 120 w 232"/>
                  <a:gd name="T7" fmla="*/ 384 h 384"/>
                  <a:gd name="T8" fmla="*/ 232 w 232"/>
                  <a:gd name="T9" fmla="*/ 56 h 384"/>
                  <a:gd name="T10" fmla="*/ 112 w 232"/>
                  <a:gd name="T11" fmla="*/ 0 h 38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2"/>
                  <a:gd name="T19" fmla="*/ 0 h 384"/>
                  <a:gd name="T20" fmla="*/ 232 w 232"/>
                  <a:gd name="T21" fmla="*/ 384 h 38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2" h="384">
                    <a:moveTo>
                      <a:pt x="112" y="0"/>
                    </a:moveTo>
                    <a:lnTo>
                      <a:pt x="0" y="344"/>
                    </a:lnTo>
                    <a:lnTo>
                      <a:pt x="80" y="312"/>
                    </a:lnTo>
                    <a:lnTo>
                      <a:pt x="120" y="384"/>
                    </a:lnTo>
                    <a:lnTo>
                      <a:pt x="232" y="56"/>
                    </a:lnTo>
                    <a:lnTo>
                      <a:pt x="1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FF00"/>
                  </a:gs>
                  <a:gs pos="100000">
                    <a:srgbClr val="FFFFFF"/>
                  </a:gs>
                </a:gsLst>
                <a:lin ang="5400000" scaled="1"/>
              </a:gra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74097" name="Oval 133"/>
              <p:cNvSpPr>
                <a:spLocks noChangeArrowheads="1"/>
              </p:cNvSpPr>
              <p:nvPr/>
            </p:nvSpPr>
            <p:spPr bwMode="auto">
              <a:xfrm>
                <a:off x="1576" y="1008"/>
                <a:ext cx="224" cy="224"/>
              </a:xfrm>
              <a:prstGeom prst="ellipse">
                <a:avLst/>
              </a:prstGeom>
              <a:gradFill rotWithShape="0">
                <a:gsLst>
                  <a:gs pos="0">
                    <a:srgbClr val="00FF00"/>
                  </a:gs>
                  <a:gs pos="100000">
                    <a:srgbClr val="FFFFFF"/>
                  </a:gs>
                </a:gsLst>
                <a:lin ang="5400000" scaled="1"/>
              </a:gra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endParaRPr lang="en-US"/>
              </a:p>
            </p:txBody>
          </p:sp>
        </p:grpSp>
      </p:grpSp>
      <p:grpSp>
        <p:nvGrpSpPr>
          <p:cNvPr id="73748" name="Group 134"/>
          <p:cNvGrpSpPr>
            <a:grpSpLocks/>
          </p:cNvGrpSpPr>
          <p:nvPr/>
        </p:nvGrpSpPr>
        <p:grpSpPr bwMode="auto">
          <a:xfrm>
            <a:off x="2971800" y="1447800"/>
            <a:ext cx="990600" cy="1143000"/>
            <a:chOff x="1200" y="816"/>
            <a:chExt cx="624" cy="720"/>
          </a:xfrm>
        </p:grpSpPr>
        <p:grpSp>
          <p:nvGrpSpPr>
            <p:cNvPr id="73749" name="Group 135"/>
            <p:cNvGrpSpPr>
              <a:grpSpLocks/>
            </p:cNvGrpSpPr>
            <p:nvPr/>
          </p:nvGrpSpPr>
          <p:grpSpPr bwMode="auto">
            <a:xfrm>
              <a:off x="1200" y="817"/>
              <a:ext cx="624" cy="717"/>
              <a:chOff x="2055" y="2012"/>
              <a:chExt cx="528" cy="625"/>
            </a:xfrm>
          </p:grpSpPr>
          <p:sp>
            <p:nvSpPr>
              <p:cNvPr id="74088" name="AutoShape 136"/>
              <p:cNvSpPr>
                <a:spLocks noChangeArrowheads="1"/>
              </p:cNvSpPr>
              <p:nvPr/>
            </p:nvSpPr>
            <p:spPr bwMode="auto">
              <a:xfrm rot="-581156">
                <a:off x="2055" y="2012"/>
                <a:ext cx="528" cy="528"/>
              </a:xfrm>
              <a:prstGeom prst="verticalScroll">
                <a:avLst>
                  <a:gd name="adj" fmla="val 12500"/>
                </a:avLst>
              </a:prstGeom>
              <a:gradFill rotWithShape="0">
                <a:gsLst>
                  <a:gs pos="0">
                    <a:srgbClr val="0066FF"/>
                  </a:gs>
                  <a:gs pos="100000">
                    <a:srgbClr val="FFFFFF"/>
                  </a:gs>
                </a:gsLst>
                <a:lin ang="5400000" scaled="1"/>
              </a:gradFill>
              <a:ln w="28575">
                <a:solidFill>
                  <a:schemeClr val="accent2"/>
                </a:solidFill>
                <a:round/>
                <a:headEnd type="none" w="sm" len="sm"/>
                <a:tailEnd type="none" w="sm" len="sm"/>
              </a:ln>
            </p:spPr>
            <p:txBody>
              <a:bodyPr wrap="none" lIns="0" tIns="0" rIns="0" anchor="ctr"/>
              <a:lstStyle/>
              <a:p>
                <a:pPr algn="ctr">
                  <a:spcBef>
                    <a:spcPct val="50000"/>
                  </a:spcBef>
                </a:pPr>
                <a:endParaRPr lang="en-US"/>
              </a:p>
            </p:txBody>
          </p:sp>
          <p:grpSp>
            <p:nvGrpSpPr>
              <p:cNvPr id="73750" name="Group 137"/>
              <p:cNvGrpSpPr>
                <a:grpSpLocks/>
              </p:cNvGrpSpPr>
              <p:nvPr/>
            </p:nvGrpSpPr>
            <p:grpSpPr bwMode="auto">
              <a:xfrm>
                <a:off x="2400" y="2398"/>
                <a:ext cx="144" cy="239"/>
                <a:chOff x="1536" y="1008"/>
                <a:chExt cx="312" cy="464"/>
              </a:xfrm>
            </p:grpSpPr>
            <p:sp>
              <p:nvSpPr>
                <p:cNvPr id="74090" name="Freeform 138"/>
                <p:cNvSpPr>
                  <a:spLocks/>
                </p:cNvSpPr>
                <p:nvPr/>
              </p:nvSpPr>
              <p:spPr bwMode="auto">
                <a:xfrm flipH="1">
                  <a:off x="1632" y="1096"/>
                  <a:ext cx="216" cy="376"/>
                </a:xfrm>
                <a:custGeom>
                  <a:avLst/>
                  <a:gdLst>
                    <a:gd name="T0" fmla="*/ 112 w 232"/>
                    <a:gd name="T1" fmla="*/ 0 h 384"/>
                    <a:gd name="T2" fmla="*/ 0 w 232"/>
                    <a:gd name="T3" fmla="*/ 344 h 384"/>
                    <a:gd name="T4" fmla="*/ 80 w 232"/>
                    <a:gd name="T5" fmla="*/ 312 h 384"/>
                    <a:gd name="T6" fmla="*/ 120 w 232"/>
                    <a:gd name="T7" fmla="*/ 384 h 384"/>
                    <a:gd name="T8" fmla="*/ 232 w 232"/>
                    <a:gd name="T9" fmla="*/ 56 h 384"/>
                    <a:gd name="T10" fmla="*/ 112 w 232"/>
                    <a:gd name="T11" fmla="*/ 0 h 38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32"/>
                    <a:gd name="T19" fmla="*/ 0 h 384"/>
                    <a:gd name="T20" fmla="*/ 232 w 232"/>
                    <a:gd name="T21" fmla="*/ 384 h 38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32" h="384">
                      <a:moveTo>
                        <a:pt x="112" y="0"/>
                      </a:moveTo>
                      <a:lnTo>
                        <a:pt x="0" y="344"/>
                      </a:lnTo>
                      <a:lnTo>
                        <a:pt x="80" y="312"/>
                      </a:lnTo>
                      <a:lnTo>
                        <a:pt x="120" y="384"/>
                      </a:lnTo>
                      <a:lnTo>
                        <a:pt x="232" y="56"/>
                      </a:lnTo>
                      <a:lnTo>
                        <a:pt x="112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0066FF"/>
                    </a:gs>
                    <a:gs pos="100000">
                      <a:srgbClr val="FFFFFF"/>
                    </a:gs>
                  </a:gsLst>
                  <a:lin ang="5400000" scaled="1"/>
                </a:gradFill>
                <a:ln w="28575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 wrap="none" lIns="0" tIns="0" rIns="0" anchor="ctr"/>
                <a:lstStyle/>
                <a:p>
                  <a:pPr algn="ctr">
                    <a:spcBef>
                      <a:spcPct val="50000"/>
                    </a:spcBef>
                  </a:pPr>
                  <a:endParaRPr lang="en-US"/>
                </a:p>
              </p:txBody>
            </p:sp>
            <p:sp>
              <p:nvSpPr>
                <p:cNvPr id="74091" name="Freeform 139"/>
                <p:cNvSpPr>
                  <a:spLocks/>
                </p:cNvSpPr>
                <p:nvPr/>
              </p:nvSpPr>
              <p:spPr bwMode="auto">
                <a:xfrm>
                  <a:off x="1536" y="1088"/>
                  <a:ext cx="216" cy="376"/>
                </a:xfrm>
                <a:custGeom>
                  <a:avLst/>
                  <a:gdLst>
                    <a:gd name="T0" fmla="*/ 112 w 232"/>
                    <a:gd name="T1" fmla="*/ 0 h 384"/>
                    <a:gd name="T2" fmla="*/ 0 w 232"/>
                    <a:gd name="T3" fmla="*/ 344 h 384"/>
                    <a:gd name="T4" fmla="*/ 80 w 232"/>
                    <a:gd name="T5" fmla="*/ 312 h 384"/>
                    <a:gd name="T6" fmla="*/ 120 w 232"/>
                    <a:gd name="T7" fmla="*/ 384 h 384"/>
                    <a:gd name="T8" fmla="*/ 232 w 232"/>
                    <a:gd name="T9" fmla="*/ 56 h 384"/>
                    <a:gd name="T10" fmla="*/ 112 w 232"/>
                    <a:gd name="T11" fmla="*/ 0 h 38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32"/>
                    <a:gd name="T19" fmla="*/ 0 h 384"/>
                    <a:gd name="T20" fmla="*/ 232 w 232"/>
                    <a:gd name="T21" fmla="*/ 384 h 38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32" h="384">
                      <a:moveTo>
                        <a:pt x="112" y="0"/>
                      </a:moveTo>
                      <a:lnTo>
                        <a:pt x="0" y="344"/>
                      </a:lnTo>
                      <a:lnTo>
                        <a:pt x="80" y="312"/>
                      </a:lnTo>
                      <a:lnTo>
                        <a:pt x="120" y="384"/>
                      </a:lnTo>
                      <a:lnTo>
                        <a:pt x="232" y="56"/>
                      </a:lnTo>
                      <a:lnTo>
                        <a:pt x="112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0066FF"/>
                    </a:gs>
                    <a:gs pos="100000">
                      <a:srgbClr val="FFFFFF"/>
                    </a:gs>
                  </a:gsLst>
                  <a:lin ang="5400000" scaled="1"/>
                </a:gradFill>
                <a:ln w="28575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 wrap="none" lIns="0" tIns="0" rIns="0" anchor="ctr"/>
                <a:lstStyle/>
                <a:p>
                  <a:pPr algn="ctr">
                    <a:spcBef>
                      <a:spcPct val="50000"/>
                    </a:spcBef>
                  </a:pPr>
                  <a:endParaRPr lang="en-US"/>
                </a:p>
              </p:txBody>
            </p:sp>
            <p:sp>
              <p:nvSpPr>
                <p:cNvPr id="74092" name="Oval 140"/>
                <p:cNvSpPr>
                  <a:spLocks noChangeArrowheads="1"/>
                </p:cNvSpPr>
                <p:nvPr/>
              </p:nvSpPr>
              <p:spPr bwMode="auto">
                <a:xfrm>
                  <a:off x="1576" y="1008"/>
                  <a:ext cx="224" cy="22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0066FF"/>
                    </a:gs>
                    <a:gs pos="100000">
                      <a:srgbClr val="FFFFFF"/>
                    </a:gs>
                  </a:gsLst>
                  <a:lin ang="5400000" scaled="1"/>
                </a:gradFill>
                <a:ln w="28575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 wrap="none" lIns="0" tIns="0" rIns="0" anchor="ctr"/>
                <a:lstStyle/>
                <a:p>
                  <a:pPr algn="ctr">
                    <a:spcBef>
                      <a:spcPct val="50000"/>
                    </a:spcBef>
                  </a:pPr>
                  <a:endParaRPr lang="en-US"/>
                </a:p>
              </p:txBody>
            </p:sp>
          </p:grpSp>
        </p:grpSp>
        <p:sp>
          <p:nvSpPr>
            <p:cNvPr id="74087" name="Text Box 141"/>
            <p:cNvSpPr txBox="1">
              <a:spLocks noChangeArrowheads="1"/>
            </p:cNvSpPr>
            <p:nvPr/>
          </p:nvSpPr>
          <p:spPr bwMode="auto">
            <a:xfrm rot="-615460">
              <a:off x="1296" y="960"/>
              <a:ext cx="510" cy="374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lIns="0" tIns="0" r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b="1" noProof="1">
                  <a:latin typeface="Helvetica"/>
                </a:rPr>
                <a:t>SelfSign Belgium</a:t>
              </a:r>
            </a:p>
            <a:p>
              <a:pPr algn="ctr">
                <a:spcBef>
                  <a:spcPct val="50000"/>
                </a:spcBef>
              </a:pPr>
              <a:r>
                <a:rPr lang="en-US" sz="1200" b="1" noProof="1">
                  <a:latin typeface="Helvetica"/>
                </a:rPr>
                <a:t>Root</a:t>
              </a:r>
              <a:endParaRPr lang="en-US" sz="1400" b="1" noProof="1">
                <a:latin typeface="Helvetica"/>
              </a:endParaRPr>
            </a:p>
          </p:txBody>
        </p:sp>
      </p:grpSp>
      <p:grpSp>
        <p:nvGrpSpPr>
          <p:cNvPr id="73751" name="Group 148"/>
          <p:cNvGrpSpPr>
            <a:grpSpLocks/>
          </p:cNvGrpSpPr>
          <p:nvPr/>
        </p:nvGrpSpPr>
        <p:grpSpPr bwMode="auto">
          <a:xfrm>
            <a:off x="5486400" y="1447800"/>
            <a:ext cx="990600" cy="1143000"/>
            <a:chOff x="4272" y="912"/>
            <a:chExt cx="624" cy="720"/>
          </a:xfrm>
        </p:grpSpPr>
        <p:grpSp>
          <p:nvGrpSpPr>
            <p:cNvPr id="73752" name="Group 149"/>
            <p:cNvGrpSpPr>
              <a:grpSpLocks/>
            </p:cNvGrpSpPr>
            <p:nvPr/>
          </p:nvGrpSpPr>
          <p:grpSpPr bwMode="auto">
            <a:xfrm>
              <a:off x="4272" y="913"/>
              <a:ext cx="624" cy="717"/>
              <a:chOff x="2055" y="2012"/>
              <a:chExt cx="528" cy="625"/>
            </a:xfrm>
          </p:grpSpPr>
          <p:sp>
            <p:nvSpPr>
              <p:cNvPr id="74081" name="AutoShape 150"/>
              <p:cNvSpPr>
                <a:spLocks noChangeArrowheads="1"/>
              </p:cNvSpPr>
              <p:nvPr/>
            </p:nvSpPr>
            <p:spPr bwMode="auto">
              <a:xfrm rot="-581156">
                <a:off x="2055" y="2012"/>
                <a:ext cx="528" cy="528"/>
              </a:xfrm>
              <a:prstGeom prst="verticalScroll">
                <a:avLst>
                  <a:gd name="adj" fmla="val 12500"/>
                </a:avLst>
              </a:prstGeom>
              <a:gradFill rotWithShape="0">
                <a:gsLst>
                  <a:gs pos="0">
                    <a:srgbClr val="00FF00"/>
                  </a:gs>
                  <a:gs pos="100000">
                    <a:srgbClr val="FFFFFF"/>
                  </a:gs>
                </a:gsLst>
                <a:lin ang="5400000" scaled="1"/>
              </a:gradFill>
              <a:ln w="28575">
                <a:solidFill>
                  <a:schemeClr val="accent2"/>
                </a:solidFill>
                <a:round/>
                <a:headEnd type="none" w="sm" len="sm"/>
                <a:tailEnd type="none" w="sm" len="sm"/>
              </a:ln>
            </p:spPr>
            <p:txBody>
              <a:bodyPr wrap="none" lIns="0" tIns="0" rIns="0" anchor="ctr"/>
              <a:lstStyle/>
              <a:p>
                <a:pPr algn="ctr">
                  <a:spcBef>
                    <a:spcPct val="50000"/>
                  </a:spcBef>
                </a:pPr>
                <a:endParaRPr lang="en-US"/>
              </a:p>
            </p:txBody>
          </p:sp>
          <p:grpSp>
            <p:nvGrpSpPr>
              <p:cNvPr id="73753" name="Group 151"/>
              <p:cNvGrpSpPr>
                <a:grpSpLocks/>
              </p:cNvGrpSpPr>
              <p:nvPr/>
            </p:nvGrpSpPr>
            <p:grpSpPr bwMode="auto">
              <a:xfrm>
                <a:off x="2400" y="2398"/>
                <a:ext cx="144" cy="239"/>
                <a:chOff x="1536" y="1008"/>
                <a:chExt cx="312" cy="464"/>
              </a:xfrm>
            </p:grpSpPr>
            <p:sp>
              <p:nvSpPr>
                <p:cNvPr id="74083" name="Freeform 152"/>
                <p:cNvSpPr>
                  <a:spLocks/>
                </p:cNvSpPr>
                <p:nvPr/>
              </p:nvSpPr>
              <p:spPr bwMode="auto">
                <a:xfrm flipH="1">
                  <a:off x="1632" y="1096"/>
                  <a:ext cx="216" cy="376"/>
                </a:xfrm>
                <a:custGeom>
                  <a:avLst/>
                  <a:gdLst>
                    <a:gd name="T0" fmla="*/ 112 w 232"/>
                    <a:gd name="T1" fmla="*/ 0 h 384"/>
                    <a:gd name="T2" fmla="*/ 0 w 232"/>
                    <a:gd name="T3" fmla="*/ 344 h 384"/>
                    <a:gd name="T4" fmla="*/ 80 w 232"/>
                    <a:gd name="T5" fmla="*/ 312 h 384"/>
                    <a:gd name="T6" fmla="*/ 120 w 232"/>
                    <a:gd name="T7" fmla="*/ 384 h 384"/>
                    <a:gd name="T8" fmla="*/ 232 w 232"/>
                    <a:gd name="T9" fmla="*/ 56 h 384"/>
                    <a:gd name="T10" fmla="*/ 112 w 232"/>
                    <a:gd name="T11" fmla="*/ 0 h 38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32"/>
                    <a:gd name="T19" fmla="*/ 0 h 384"/>
                    <a:gd name="T20" fmla="*/ 232 w 232"/>
                    <a:gd name="T21" fmla="*/ 384 h 38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32" h="384">
                      <a:moveTo>
                        <a:pt x="112" y="0"/>
                      </a:moveTo>
                      <a:lnTo>
                        <a:pt x="0" y="344"/>
                      </a:lnTo>
                      <a:lnTo>
                        <a:pt x="80" y="312"/>
                      </a:lnTo>
                      <a:lnTo>
                        <a:pt x="120" y="384"/>
                      </a:lnTo>
                      <a:lnTo>
                        <a:pt x="232" y="56"/>
                      </a:lnTo>
                      <a:lnTo>
                        <a:pt x="112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00FF00"/>
                    </a:gs>
                    <a:gs pos="100000">
                      <a:srgbClr val="FFFFFF"/>
                    </a:gs>
                  </a:gsLst>
                  <a:lin ang="5400000" scaled="1"/>
                </a:gradFill>
                <a:ln w="28575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 wrap="none" lIns="0" tIns="0" rIns="0" anchor="ctr"/>
                <a:lstStyle/>
                <a:p>
                  <a:pPr algn="ctr">
                    <a:spcBef>
                      <a:spcPct val="50000"/>
                    </a:spcBef>
                  </a:pPr>
                  <a:endParaRPr lang="en-US"/>
                </a:p>
              </p:txBody>
            </p:sp>
            <p:sp>
              <p:nvSpPr>
                <p:cNvPr id="74084" name="Freeform 153"/>
                <p:cNvSpPr>
                  <a:spLocks/>
                </p:cNvSpPr>
                <p:nvPr/>
              </p:nvSpPr>
              <p:spPr bwMode="auto">
                <a:xfrm>
                  <a:off x="1536" y="1088"/>
                  <a:ext cx="216" cy="376"/>
                </a:xfrm>
                <a:custGeom>
                  <a:avLst/>
                  <a:gdLst>
                    <a:gd name="T0" fmla="*/ 112 w 232"/>
                    <a:gd name="T1" fmla="*/ 0 h 384"/>
                    <a:gd name="T2" fmla="*/ 0 w 232"/>
                    <a:gd name="T3" fmla="*/ 344 h 384"/>
                    <a:gd name="T4" fmla="*/ 80 w 232"/>
                    <a:gd name="T5" fmla="*/ 312 h 384"/>
                    <a:gd name="T6" fmla="*/ 120 w 232"/>
                    <a:gd name="T7" fmla="*/ 384 h 384"/>
                    <a:gd name="T8" fmla="*/ 232 w 232"/>
                    <a:gd name="T9" fmla="*/ 56 h 384"/>
                    <a:gd name="T10" fmla="*/ 112 w 232"/>
                    <a:gd name="T11" fmla="*/ 0 h 38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32"/>
                    <a:gd name="T19" fmla="*/ 0 h 384"/>
                    <a:gd name="T20" fmla="*/ 232 w 232"/>
                    <a:gd name="T21" fmla="*/ 384 h 38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32" h="384">
                      <a:moveTo>
                        <a:pt x="112" y="0"/>
                      </a:moveTo>
                      <a:lnTo>
                        <a:pt x="0" y="344"/>
                      </a:lnTo>
                      <a:lnTo>
                        <a:pt x="80" y="312"/>
                      </a:lnTo>
                      <a:lnTo>
                        <a:pt x="120" y="384"/>
                      </a:lnTo>
                      <a:lnTo>
                        <a:pt x="232" y="56"/>
                      </a:lnTo>
                      <a:lnTo>
                        <a:pt x="112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00FF00"/>
                    </a:gs>
                    <a:gs pos="100000">
                      <a:srgbClr val="FFFFFF"/>
                    </a:gs>
                  </a:gsLst>
                  <a:lin ang="5400000" scaled="1"/>
                </a:gradFill>
                <a:ln w="28575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 wrap="none" lIns="0" tIns="0" rIns="0" anchor="ctr"/>
                <a:lstStyle/>
                <a:p>
                  <a:pPr algn="ctr">
                    <a:spcBef>
                      <a:spcPct val="50000"/>
                    </a:spcBef>
                  </a:pPr>
                  <a:endParaRPr lang="en-US"/>
                </a:p>
              </p:txBody>
            </p:sp>
            <p:sp>
              <p:nvSpPr>
                <p:cNvPr id="74085" name="Oval 154"/>
                <p:cNvSpPr>
                  <a:spLocks noChangeArrowheads="1"/>
                </p:cNvSpPr>
                <p:nvPr/>
              </p:nvSpPr>
              <p:spPr bwMode="auto">
                <a:xfrm>
                  <a:off x="1576" y="1008"/>
                  <a:ext cx="224" cy="22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00FF00"/>
                    </a:gs>
                    <a:gs pos="100000">
                      <a:srgbClr val="FFFFFF"/>
                    </a:gs>
                  </a:gsLst>
                  <a:lin ang="5400000" scaled="1"/>
                </a:gradFill>
                <a:ln w="28575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 wrap="none" lIns="0" tIns="0" rIns="0" anchor="ctr"/>
                <a:lstStyle/>
                <a:p>
                  <a:pPr algn="ctr">
                    <a:spcBef>
                      <a:spcPct val="50000"/>
                    </a:spcBef>
                  </a:pPr>
                  <a:endParaRPr lang="en-US"/>
                </a:p>
              </p:txBody>
            </p:sp>
          </p:grpSp>
        </p:grpSp>
        <p:sp>
          <p:nvSpPr>
            <p:cNvPr id="74080" name="Text Box 155"/>
            <p:cNvSpPr txBox="1">
              <a:spLocks noChangeArrowheads="1"/>
            </p:cNvSpPr>
            <p:nvPr/>
          </p:nvSpPr>
          <p:spPr bwMode="auto">
            <a:xfrm rot="-615460">
              <a:off x="4368" y="1056"/>
              <a:ext cx="510" cy="374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lIns="0" tIns="0" r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b="1" noProof="1">
                  <a:latin typeface="Helvetica"/>
                </a:rPr>
                <a:t>RootSign Belgium</a:t>
              </a:r>
            </a:p>
            <a:p>
              <a:pPr algn="ctr">
                <a:spcBef>
                  <a:spcPct val="50000"/>
                </a:spcBef>
              </a:pPr>
              <a:r>
                <a:rPr lang="en-US" sz="1200" b="1" noProof="1">
                  <a:latin typeface="Helvetica"/>
                </a:rPr>
                <a:t>Root</a:t>
              </a:r>
              <a:endParaRPr lang="en-US" sz="1400" b="1" noProof="1">
                <a:latin typeface="Helvetica"/>
              </a:endParaRPr>
            </a:p>
          </p:txBody>
        </p:sp>
      </p:grpSp>
      <p:grpSp>
        <p:nvGrpSpPr>
          <p:cNvPr id="73754" name="Group 156"/>
          <p:cNvGrpSpPr>
            <a:grpSpLocks/>
          </p:cNvGrpSpPr>
          <p:nvPr/>
        </p:nvGrpSpPr>
        <p:grpSpPr bwMode="auto">
          <a:xfrm>
            <a:off x="6781800" y="990600"/>
            <a:ext cx="1219200" cy="1524000"/>
            <a:chOff x="4272" y="912"/>
            <a:chExt cx="624" cy="720"/>
          </a:xfrm>
        </p:grpSpPr>
        <p:grpSp>
          <p:nvGrpSpPr>
            <p:cNvPr id="73755" name="Group 157"/>
            <p:cNvGrpSpPr>
              <a:grpSpLocks/>
            </p:cNvGrpSpPr>
            <p:nvPr/>
          </p:nvGrpSpPr>
          <p:grpSpPr bwMode="auto">
            <a:xfrm>
              <a:off x="4272" y="913"/>
              <a:ext cx="624" cy="717"/>
              <a:chOff x="2055" y="2012"/>
              <a:chExt cx="528" cy="625"/>
            </a:xfrm>
          </p:grpSpPr>
          <p:sp>
            <p:nvSpPr>
              <p:cNvPr id="74074" name="AutoShape 158"/>
              <p:cNvSpPr>
                <a:spLocks noChangeArrowheads="1"/>
              </p:cNvSpPr>
              <p:nvPr/>
            </p:nvSpPr>
            <p:spPr bwMode="auto">
              <a:xfrm rot="-581156">
                <a:off x="2055" y="2012"/>
                <a:ext cx="528" cy="528"/>
              </a:xfrm>
              <a:prstGeom prst="verticalScroll">
                <a:avLst>
                  <a:gd name="adj" fmla="val 12500"/>
                </a:avLst>
              </a:prstGeom>
              <a:gradFill rotWithShape="0">
                <a:gsLst>
                  <a:gs pos="0">
                    <a:srgbClr val="00FF00"/>
                  </a:gs>
                  <a:gs pos="100000">
                    <a:srgbClr val="FFFFFF"/>
                  </a:gs>
                </a:gsLst>
                <a:lin ang="5400000" scaled="1"/>
              </a:gradFill>
              <a:ln w="28575">
                <a:solidFill>
                  <a:schemeClr val="accent2"/>
                </a:solidFill>
                <a:round/>
                <a:headEnd type="none" w="sm" len="sm"/>
                <a:tailEnd type="none" w="sm" len="sm"/>
              </a:ln>
            </p:spPr>
            <p:txBody>
              <a:bodyPr wrap="none" lIns="0" tIns="0" rIns="0" anchor="ctr"/>
              <a:lstStyle/>
              <a:p>
                <a:pPr algn="ctr">
                  <a:spcBef>
                    <a:spcPct val="50000"/>
                  </a:spcBef>
                </a:pPr>
                <a:endParaRPr lang="en-US"/>
              </a:p>
            </p:txBody>
          </p:sp>
          <p:grpSp>
            <p:nvGrpSpPr>
              <p:cNvPr id="73756" name="Group 159"/>
              <p:cNvGrpSpPr>
                <a:grpSpLocks/>
              </p:cNvGrpSpPr>
              <p:nvPr/>
            </p:nvGrpSpPr>
            <p:grpSpPr bwMode="auto">
              <a:xfrm>
                <a:off x="2400" y="2398"/>
                <a:ext cx="144" cy="239"/>
                <a:chOff x="1536" y="1008"/>
                <a:chExt cx="312" cy="464"/>
              </a:xfrm>
            </p:grpSpPr>
            <p:sp>
              <p:nvSpPr>
                <p:cNvPr id="74076" name="Freeform 160"/>
                <p:cNvSpPr>
                  <a:spLocks/>
                </p:cNvSpPr>
                <p:nvPr/>
              </p:nvSpPr>
              <p:spPr bwMode="auto">
                <a:xfrm flipH="1">
                  <a:off x="1632" y="1096"/>
                  <a:ext cx="216" cy="376"/>
                </a:xfrm>
                <a:custGeom>
                  <a:avLst/>
                  <a:gdLst>
                    <a:gd name="T0" fmla="*/ 112 w 232"/>
                    <a:gd name="T1" fmla="*/ 0 h 384"/>
                    <a:gd name="T2" fmla="*/ 0 w 232"/>
                    <a:gd name="T3" fmla="*/ 344 h 384"/>
                    <a:gd name="T4" fmla="*/ 80 w 232"/>
                    <a:gd name="T5" fmla="*/ 312 h 384"/>
                    <a:gd name="T6" fmla="*/ 120 w 232"/>
                    <a:gd name="T7" fmla="*/ 384 h 384"/>
                    <a:gd name="T8" fmla="*/ 232 w 232"/>
                    <a:gd name="T9" fmla="*/ 56 h 384"/>
                    <a:gd name="T10" fmla="*/ 112 w 232"/>
                    <a:gd name="T11" fmla="*/ 0 h 38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32"/>
                    <a:gd name="T19" fmla="*/ 0 h 384"/>
                    <a:gd name="T20" fmla="*/ 232 w 232"/>
                    <a:gd name="T21" fmla="*/ 384 h 38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32" h="384">
                      <a:moveTo>
                        <a:pt x="112" y="0"/>
                      </a:moveTo>
                      <a:lnTo>
                        <a:pt x="0" y="344"/>
                      </a:lnTo>
                      <a:lnTo>
                        <a:pt x="80" y="312"/>
                      </a:lnTo>
                      <a:lnTo>
                        <a:pt x="120" y="384"/>
                      </a:lnTo>
                      <a:lnTo>
                        <a:pt x="232" y="56"/>
                      </a:lnTo>
                      <a:lnTo>
                        <a:pt x="112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00FF00"/>
                    </a:gs>
                    <a:gs pos="100000">
                      <a:srgbClr val="FFFFFF"/>
                    </a:gs>
                  </a:gsLst>
                  <a:lin ang="5400000" scaled="1"/>
                </a:gradFill>
                <a:ln w="28575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 wrap="none" lIns="0" tIns="0" rIns="0" anchor="ctr"/>
                <a:lstStyle/>
                <a:p>
                  <a:pPr algn="ctr">
                    <a:spcBef>
                      <a:spcPct val="50000"/>
                    </a:spcBef>
                  </a:pPr>
                  <a:endParaRPr lang="en-US"/>
                </a:p>
              </p:txBody>
            </p:sp>
            <p:sp>
              <p:nvSpPr>
                <p:cNvPr id="74077" name="Freeform 161"/>
                <p:cNvSpPr>
                  <a:spLocks/>
                </p:cNvSpPr>
                <p:nvPr/>
              </p:nvSpPr>
              <p:spPr bwMode="auto">
                <a:xfrm>
                  <a:off x="1536" y="1088"/>
                  <a:ext cx="216" cy="376"/>
                </a:xfrm>
                <a:custGeom>
                  <a:avLst/>
                  <a:gdLst>
                    <a:gd name="T0" fmla="*/ 112 w 232"/>
                    <a:gd name="T1" fmla="*/ 0 h 384"/>
                    <a:gd name="T2" fmla="*/ 0 w 232"/>
                    <a:gd name="T3" fmla="*/ 344 h 384"/>
                    <a:gd name="T4" fmla="*/ 80 w 232"/>
                    <a:gd name="T5" fmla="*/ 312 h 384"/>
                    <a:gd name="T6" fmla="*/ 120 w 232"/>
                    <a:gd name="T7" fmla="*/ 384 h 384"/>
                    <a:gd name="T8" fmla="*/ 232 w 232"/>
                    <a:gd name="T9" fmla="*/ 56 h 384"/>
                    <a:gd name="T10" fmla="*/ 112 w 232"/>
                    <a:gd name="T11" fmla="*/ 0 h 38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32"/>
                    <a:gd name="T19" fmla="*/ 0 h 384"/>
                    <a:gd name="T20" fmla="*/ 232 w 232"/>
                    <a:gd name="T21" fmla="*/ 384 h 38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32" h="384">
                      <a:moveTo>
                        <a:pt x="112" y="0"/>
                      </a:moveTo>
                      <a:lnTo>
                        <a:pt x="0" y="344"/>
                      </a:lnTo>
                      <a:lnTo>
                        <a:pt x="80" y="312"/>
                      </a:lnTo>
                      <a:lnTo>
                        <a:pt x="120" y="384"/>
                      </a:lnTo>
                      <a:lnTo>
                        <a:pt x="232" y="56"/>
                      </a:lnTo>
                      <a:lnTo>
                        <a:pt x="112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00FF00"/>
                    </a:gs>
                    <a:gs pos="100000">
                      <a:srgbClr val="FFFFFF"/>
                    </a:gs>
                  </a:gsLst>
                  <a:lin ang="5400000" scaled="1"/>
                </a:gradFill>
                <a:ln w="28575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 wrap="none" lIns="0" tIns="0" rIns="0" anchor="ctr"/>
                <a:lstStyle/>
                <a:p>
                  <a:pPr algn="ctr">
                    <a:spcBef>
                      <a:spcPct val="50000"/>
                    </a:spcBef>
                  </a:pPr>
                  <a:endParaRPr lang="en-US"/>
                </a:p>
              </p:txBody>
            </p:sp>
            <p:sp>
              <p:nvSpPr>
                <p:cNvPr id="74078" name="Oval 162"/>
                <p:cNvSpPr>
                  <a:spLocks noChangeArrowheads="1"/>
                </p:cNvSpPr>
                <p:nvPr/>
              </p:nvSpPr>
              <p:spPr bwMode="auto">
                <a:xfrm>
                  <a:off x="1576" y="1008"/>
                  <a:ext cx="224" cy="22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00FF00"/>
                    </a:gs>
                    <a:gs pos="100000">
                      <a:srgbClr val="FFFFFF"/>
                    </a:gs>
                  </a:gsLst>
                  <a:lin ang="5400000" scaled="1"/>
                </a:gradFill>
                <a:ln w="28575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 wrap="none" lIns="0" tIns="0" rIns="0" anchor="ctr"/>
                <a:lstStyle/>
                <a:p>
                  <a:pPr algn="ctr">
                    <a:spcBef>
                      <a:spcPct val="50000"/>
                    </a:spcBef>
                  </a:pPr>
                  <a:endParaRPr lang="en-US"/>
                </a:p>
              </p:txBody>
            </p:sp>
          </p:grpSp>
        </p:grpSp>
        <p:sp>
          <p:nvSpPr>
            <p:cNvPr id="74073" name="Text Box 163"/>
            <p:cNvSpPr txBox="1">
              <a:spLocks noChangeArrowheads="1"/>
            </p:cNvSpPr>
            <p:nvPr/>
          </p:nvSpPr>
          <p:spPr bwMode="auto">
            <a:xfrm rot="-615460">
              <a:off x="4345" y="1058"/>
              <a:ext cx="510" cy="12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lIns="0" tIns="0" rIns="0"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en-US" sz="1400" b="1" noProof="1">
                <a:latin typeface="Helvetica"/>
              </a:endParaRPr>
            </a:p>
          </p:txBody>
        </p:sp>
      </p:grpSp>
      <p:cxnSp>
        <p:nvCxnSpPr>
          <p:cNvPr id="73761" name="AutoShape 164"/>
          <p:cNvCxnSpPr>
            <a:cxnSpLocks noChangeShapeType="1"/>
            <a:stCxn id="74088" idx="0"/>
            <a:endCxn id="74088" idx="1"/>
          </p:cNvCxnSpPr>
          <p:nvPr/>
        </p:nvCxnSpPr>
        <p:spPr bwMode="auto">
          <a:xfrm rot="-5400000" flipH="1" flipV="1">
            <a:off x="2955132" y="1566069"/>
            <a:ext cx="554037" cy="301625"/>
          </a:xfrm>
          <a:prstGeom prst="curvedConnector4">
            <a:avLst>
              <a:gd name="adj1" fmla="val -53870"/>
              <a:gd name="adj2" fmla="val 236843"/>
            </a:avLst>
          </a:prstGeom>
          <a:noFill/>
          <a:ln w="38100">
            <a:solidFill>
              <a:schemeClr val="accent2"/>
            </a:solidFill>
            <a:round/>
            <a:headEnd type="none" w="sm" len="sm"/>
            <a:tailEnd type="triangle" w="sm" len="med"/>
          </a:ln>
        </p:spPr>
      </p:cxnSp>
      <p:cxnSp>
        <p:nvCxnSpPr>
          <p:cNvPr id="73762" name="AutoShape 165"/>
          <p:cNvCxnSpPr>
            <a:cxnSpLocks noChangeShapeType="1"/>
            <a:stCxn id="74074" idx="2"/>
            <a:endCxn id="74081" idx="0"/>
          </p:cNvCxnSpPr>
          <p:nvPr/>
        </p:nvCxnSpPr>
        <p:spPr bwMode="auto">
          <a:xfrm rot="16200000" flipV="1">
            <a:off x="6280945" y="1056481"/>
            <a:ext cx="836612" cy="1603375"/>
          </a:xfrm>
          <a:prstGeom prst="curvedConnector5">
            <a:avLst>
              <a:gd name="adj1" fmla="val -37759"/>
              <a:gd name="adj2" fmla="val 55148"/>
              <a:gd name="adj3" fmla="val 135676"/>
            </a:avLst>
          </a:prstGeom>
          <a:noFill/>
          <a:ln w="38100">
            <a:solidFill>
              <a:schemeClr val="accent2"/>
            </a:solidFill>
            <a:prstDash val="dash"/>
            <a:round/>
            <a:headEnd type="none" w="sm" len="sm"/>
            <a:tailEnd type="triangle" w="sm" len="med"/>
          </a:ln>
        </p:spPr>
      </p:cxnSp>
      <p:grpSp>
        <p:nvGrpSpPr>
          <p:cNvPr id="73757" name="Group 167"/>
          <p:cNvGrpSpPr>
            <a:grpSpLocks/>
          </p:cNvGrpSpPr>
          <p:nvPr/>
        </p:nvGrpSpPr>
        <p:grpSpPr bwMode="auto">
          <a:xfrm>
            <a:off x="6629400" y="4419600"/>
            <a:ext cx="685800" cy="838200"/>
            <a:chOff x="4272" y="3408"/>
            <a:chExt cx="432" cy="528"/>
          </a:xfrm>
        </p:grpSpPr>
        <p:grpSp>
          <p:nvGrpSpPr>
            <p:cNvPr id="73758" name="Group 168"/>
            <p:cNvGrpSpPr>
              <a:grpSpLocks/>
            </p:cNvGrpSpPr>
            <p:nvPr/>
          </p:nvGrpSpPr>
          <p:grpSpPr bwMode="auto">
            <a:xfrm>
              <a:off x="4272" y="3409"/>
              <a:ext cx="432" cy="526"/>
              <a:chOff x="2055" y="2012"/>
              <a:chExt cx="528" cy="625"/>
            </a:xfrm>
          </p:grpSpPr>
          <p:sp>
            <p:nvSpPr>
              <p:cNvPr id="74067" name="AutoShape 169"/>
              <p:cNvSpPr>
                <a:spLocks noChangeArrowheads="1"/>
              </p:cNvSpPr>
              <p:nvPr/>
            </p:nvSpPr>
            <p:spPr bwMode="auto">
              <a:xfrm rot="-581156">
                <a:off x="2055" y="2012"/>
                <a:ext cx="528" cy="528"/>
              </a:xfrm>
              <a:prstGeom prst="verticalScroll">
                <a:avLst>
                  <a:gd name="adj" fmla="val 12500"/>
                </a:avLst>
              </a:prstGeom>
              <a:gradFill rotWithShape="0">
                <a:gsLst>
                  <a:gs pos="0">
                    <a:srgbClr val="00FF00"/>
                  </a:gs>
                  <a:gs pos="100000">
                    <a:srgbClr val="FFFFFF"/>
                  </a:gs>
                </a:gsLst>
                <a:lin ang="5400000" scaled="1"/>
              </a:gradFill>
              <a:ln w="28575">
                <a:solidFill>
                  <a:schemeClr val="accent2"/>
                </a:solidFill>
                <a:round/>
                <a:headEnd type="none" w="sm" len="sm"/>
                <a:tailEnd type="none" w="sm" len="sm"/>
              </a:ln>
            </p:spPr>
            <p:txBody>
              <a:bodyPr wrap="none" lIns="0" tIns="0" rIns="0" anchor="ctr"/>
              <a:lstStyle/>
              <a:p>
                <a:pPr algn="ctr">
                  <a:spcBef>
                    <a:spcPct val="50000"/>
                  </a:spcBef>
                </a:pPr>
                <a:endParaRPr lang="en-US"/>
              </a:p>
            </p:txBody>
          </p:sp>
          <p:grpSp>
            <p:nvGrpSpPr>
              <p:cNvPr id="73759" name="Group 170"/>
              <p:cNvGrpSpPr>
                <a:grpSpLocks/>
              </p:cNvGrpSpPr>
              <p:nvPr/>
            </p:nvGrpSpPr>
            <p:grpSpPr bwMode="auto">
              <a:xfrm>
                <a:off x="2400" y="2398"/>
                <a:ext cx="144" cy="239"/>
                <a:chOff x="1536" y="1008"/>
                <a:chExt cx="312" cy="464"/>
              </a:xfrm>
            </p:grpSpPr>
            <p:sp>
              <p:nvSpPr>
                <p:cNvPr id="74069" name="Freeform 171"/>
                <p:cNvSpPr>
                  <a:spLocks/>
                </p:cNvSpPr>
                <p:nvPr/>
              </p:nvSpPr>
              <p:spPr bwMode="auto">
                <a:xfrm flipH="1">
                  <a:off x="1632" y="1096"/>
                  <a:ext cx="216" cy="376"/>
                </a:xfrm>
                <a:custGeom>
                  <a:avLst/>
                  <a:gdLst>
                    <a:gd name="T0" fmla="*/ 112 w 232"/>
                    <a:gd name="T1" fmla="*/ 0 h 384"/>
                    <a:gd name="T2" fmla="*/ 0 w 232"/>
                    <a:gd name="T3" fmla="*/ 344 h 384"/>
                    <a:gd name="T4" fmla="*/ 80 w 232"/>
                    <a:gd name="T5" fmla="*/ 312 h 384"/>
                    <a:gd name="T6" fmla="*/ 120 w 232"/>
                    <a:gd name="T7" fmla="*/ 384 h 384"/>
                    <a:gd name="T8" fmla="*/ 232 w 232"/>
                    <a:gd name="T9" fmla="*/ 56 h 384"/>
                    <a:gd name="T10" fmla="*/ 112 w 232"/>
                    <a:gd name="T11" fmla="*/ 0 h 38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32"/>
                    <a:gd name="T19" fmla="*/ 0 h 384"/>
                    <a:gd name="T20" fmla="*/ 232 w 232"/>
                    <a:gd name="T21" fmla="*/ 384 h 38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32" h="384">
                      <a:moveTo>
                        <a:pt x="112" y="0"/>
                      </a:moveTo>
                      <a:lnTo>
                        <a:pt x="0" y="344"/>
                      </a:lnTo>
                      <a:lnTo>
                        <a:pt x="80" y="312"/>
                      </a:lnTo>
                      <a:lnTo>
                        <a:pt x="120" y="384"/>
                      </a:lnTo>
                      <a:lnTo>
                        <a:pt x="232" y="56"/>
                      </a:lnTo>
                      <a:lnTo>
                        <a:pt x="112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00FF00"/>
                    </a:gs>
                    <a:gs pos="100000">
                      <a:srgbClr val="FFFFFF"/>
                    </a:gs>
                  </a:gsLst>
                  <a:lin ang="5400000" scaled="1"/>
                </a:gradFill>
                <a:ln w="28575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 wrap="none" lIns="0" tIns="0" rIns="0" anchor="ctr"/>
                <a:lstStyle/>
                <a:p>
                  <a:pPr algn="ctr">
                    <a:spcBef>
                      <a:spcPct val="50000"/>
                    </a:spcBef>
                  </a:pPr>
                  <a:endParaRPr lang="en-US"/>
                </a:p>
              </p:txBody>
            </p:sp>
            <p:sp>
              <p:nvSpPr>
                <p:cNvPr id="74070" name="Freeform 172"/>
                <p:cNvSpPr>
                  <a:spLocks/>
                </p:cNvSpPr>
                <p:nvPr/>
              </p:nvSpPr>
              <p:spPr bwMode="auto">
                <a:xfrm>
                  <a:off x="1536" y="1088"/>
                  <a:ext cx="216" cy="376"/>
                </a:xfrm>
                <a:custGeom>
                  <a:avLst/>
                  <a:gdLst>
                    <a:gd name="T0" fmla="*/ 112 w 232"/>
                    <a:gd name="T1" fmla="*/ 0 h 384"/>
                    <a:gd name="T2" fmla="*/ 0 w 232"/>
                    <a:gd name="T3" fmla="*/ 344 h 384"/>
                    <a:gd name="T4" fmla="*/ 80 w 232"/>
                    <a:gd name="T5" fmla="*/ 312 h 384"/>
                    <a:gd name="T6" fmla="*/ 120 w 232"/>
                    <a:gd name="T7" fmla="*/ 384 h 384"/>
                    <a:gd name="T8" fmla="*/ 232 w 232"/>
                    <a:gd name="T9" fmla="*/ 56 h 384"/>
                    <a:gd name="T10" fmla="*/ 112 w 232"/>
                    <a:gd name="T11" fmla="*/ 0 h 38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32"/>
                    <a:gd name="T19" fmla="*/ 0 h 384"/>
                    <a:gd name="T20" fmla="*/ 232 w 232"/>
                    <a:gd name="T21" fmla="*/ 384 h 38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32" h="384">
                      <a:moveTo>
                        <a:pt x="112" y="0"/>
                      </a:moveTo>
                      <a:lnTo>
                        <a:pt x="0" y="344"/>
                      </a:lnTo>
                      <a:lnTo>
                        <a:pt x="80" y="312"/>
                      </a:lnTo>
                      <a:lnTo>
                        <a:pt x="120" y="384"/>
                      </a:lnTo>
                      <a:lnTo>
                        <a:pt x="232" y="56"/>
                      </a:lnTo>
                      <a:lnTo>
                        <a:pt x="112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00FF00"/>
                    </a:gs>
                    <a:gs pos="100000">
                      <a:srgbClr val="FFFFFF"/>
                    </a:gs>
                  </a:gsLst>
                  <a:lin ang="5400000" scaled="1"/>
                </a:gradFill>
                <a:ln w="28575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 wrap="none" lIns="0" tIns="0" rIns="0" anchor="ctr"/>
                <a:lstStyle/>
                <a:p>
                  <a:pPr algn="ctr">
                    <a:spcBef>
                      <a:spcPct val="50000"/>
                    </a:spcBef>
                  </a:pPr>
                  <a:endParaRPr lang="en-US"/>
                </a:p>
              </p:txBody>
            </p:sp>
            <p:sp>
              <p:nvSpPr>
                <p:cNvPr id="74071" name="Oval 173"/>
                <p:cNvSpPr>
                  <a:spLocks noChangeArrowheads="1"/>
                </p:cNvSpPr>
                <p:nvPr/>
              </p:nvSpPr>
              <p:spPr bwMode="auto">
                <a:xfrm>
                  <a:off x="1576" y="1008"/>
                  <a:ext cx="224" cy="22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00FF00"/>
                    </a:gs>
                    <a:gs pos="100000">
                      <a:srgbClr val="FFFFFF"/>
                    </a:gs>
                  </a:gsLst>
                  <a:lin ang="5400000" scaled="1"/>
                </a:gradFill>
                <a:ln w="28575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 wrap="none" lIns="0" tIns="0" rIns="0" anchor="ctr"/>
                <a:lstStyle/>
                <a:p>
                  <a:pPr algn="ctr">
                    <a:spcBef>
                      <a:spcPct val="50000"/>
                    </a:spcBef>
                  </a:pPr>
                  <a:endParaRPr lang="en-US"/>
                </a:p>
              </p:txBody>
            </p:sp>
          </p:grpSp>
        </p:grpSp>
        <p:sp>
          <p:nvSpPr>
            <p:cNvPr id="74066" name="Text Box 174"/>
            <p:cNvSpPr txBox="1">
              <a:spLocks noChangeArrowheads="1"/>
            </p:cNvSpPr>
            <p:nvPr/>
          </p:nvSpPr>
          <p:spPr bwMode="auto">
            <a:xfrm rot="-615460">
              <a:off x="4313" y="3529"/>
              <a:ext cx="353" cy="259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lIns="0" tIns="0" r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b="1" noProof="1">
                  <a:latin typeface="Helvetica"/>
                </a:rPr>
                <a:t>Server Cert</a:t>
              </a:r>
              <a:endParaRPr lang="en-US" sz="1400" b="1" noProof="1">
                <a:latin typeface="Helvetica"/>
              </a:endParaRPr>
            </a:p>
          </p:txBody>
        </p:sp>
      </p:grpSp>
      <p:grpSp>
        <p:nvGrpSpPr>
          <p:cNvPr id="73760" name="Group 175"/>
          <p:cNvGrpSpPr>
            <a:grpSpLocks/>
          </p:cNvGrpSpPr>
          <p:nvPr/>
        </p:nvGrpSpPr>
        <p:grpSpPr bwMode="auto">
          <a:xfrm>
            <a:off x="7848600" y="4419600"/>
            <a:ext cx="685800" cy="838200"/>
            <a:chOff x="4272" y="3408"/>
            <a:chExt cx="432" cy="528"/>
          </a:xfrm>
        </p:grpSpPr>
        <p:grpSp>
          <p:nvGrpSpPr>
            <p:cNvPr id="73763" name="Group 176"/>
            <p:cNvGrpSpPr>
              <a:grpSpLocks/>
            </p:cNvGrpSpPr>
            <p:nvPr/>
          </p:nvGrpSpPr>
          <p:grpSpPr bwMode="auto">
            <a:xfrm>
              <a:off x="4272" y="3409"/>
              <a:ext cx="432" cy="526"/>
              <a:chOff x="2055" y="2012"/>
              <a:chExt cx="528" cy="625"/>
            </a:xfrm>
          </p:grpSpPr>
          <p:sp>
            <p:nvSpPr>
              <p:cNvPr id="74060" name="AutoShape 177"/>
              <p:cNvSpPr>
                <a:spLocks noChangeArrowheads="1"/>
              </p:cNvSpPr>
              <p:nvPr/>
            </p:nvSpPr>
            <p:spPr bwMode="auto">
              <a:xfrm rot="-581156">
                <a:off x="2055" y="2012"/>
                <a:ext cx="528" cy="528"/>
              </a:xfrm>
              <a:prstGeom prst="verticalScroll">
                <a:avLst>
                  <a:gd name="adj" fmla="val 12500"/>
                </a:avLst>
              </a:prstGeom>
              <a:gradFill rotWithShape="0">
                <a:gsLst>
                  <a:gs pos="0">
                    <a:srgbClr val="00FF00"/>
                  </a:gs>
                  <a:gs pos="100000">
                    <a:srgbClr val="FFFFFF"/>
                  </a:gs>
                </a:gsLst>
                <a:lin ang="5400000" scaled="1"/>
              </a:gradFill>
              <a:ln w="28575">
                <a:solidFill>
                  <a:schemeClr val="accent2"/>
                </a:solidFill>
                <a:round/>
                <a:headEnd type="none" w="sm" len="sm"/>
                <a:tailEnd type="none" w="sm" len="sm"/>
              </a:ln>
            </p:spPr>
            <p:txBody>
              <a:bodyPr wrap="none" lIns="0" tIns="0" rIns="0" anchor="ctr"/>
              <a:lstStyle/>
              <a:p>
                <a:pPr algn="ctr">
                  <a:spcBef>
                    <a:spcPct val="50000"/>
                  </a:spcBef>
                </a:pPr>
                <a:endParaRPr lang="en-US"/>
              </a:p>
            </p:txBody>
          </p:sp>
          <p:grpSp>
            <p:nvGrpSpPr>
              <p:cNvPr id="73764" name="Group 178"/>
              <p:cNvGrpSpPr>
                <a:grpSpLocks/>
              </p:cNvGrpSpPr>
              <p:nvPr/>
            </p:nvGrpSpPr>
            <p:grpSpPr bwMode="auto">
              <a:xfrm>
                <a:off x="2400" y="2398"/>
                <a:ext cx="144" cy="239"/>
                <a:chOff x="1536" y="1008"/>
                <a:chExt cx="312" cy="464"/>
              </a:xfrm>
            </p:grpSpPr>
            <p:sp>
              <p:nvSpPr>
                <p:cNvPr id="74062" name="Freeform 179"/>
                <p:cNvSpPr>
                  <a:spLocks/>
                </p:cNvSpPr>
                <p:nvPr/>
              </p:nvSpPr>
              <p:spPr bwMode="auto">
                <a:xfrm flipH="1">
                  <a:off x="1632" y="1096"/>
                  <a:ext cx="216" cy="376"/>
                </a:xfrm>
                <a:custGeom>
                  <a:avLst/>
                  <a:gdLst>
                    <a:gd name="T0" fmla="*/ 112 w 232"/>
                    <a:gd name="T1" fmla="*/ 0 h 384"/>
                    <a:gd name="T2" fmla="*/ 0 w 232"/>
                    <a:gd name="T3" fmla="*/ 344 h 384"/>
                    <a:gd name="T4" fmla="*/ 80 w 232"/>
                    <a:gd name="T5" fmla="*/ 312 h 384"/>
                    <a:gd name="T6" fmla="*/ 120 w 232"/>
                    <a:gd name="T7" fmla="*/ 384 h 384"/>
                    <a:gd name="T8" fmla="*/ 232 w 232"/>
                    <a:gd name="T9" fmla="*/ 56 h 384"/>
                    <a:gd name="T10" fmla="*/ 112 w 232"/>
                    <a:gd name="T11" fmla="*/ 0 h 38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32"/>
                    <a:gd name="T19" fmla="*/ 0 h 384"/>
                    <a:gd name="T20" fmla="*/ 232 w 232"/>
                    <a:gd name="T21" fmla="*/ 384 h 38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32" h="384">
                      <a:moveTo>
                        <a:pt x="112" y="0"/>
                      </a:moveTo>
                      <a:lnTo>
                        <a:pt x="0" y="344"/>
                      </a:lnTo>
                      <a:lnTo>
                        <a:pt x="80" y="312"/>
                      </a:lnTo>
                      <a:lnTo>
                        <a:pt x="120" y="384"/>
                      </a:lnTo>
                      <a:lnTo>
                        <a:pt x="232" y="56"/>
                      </a:lnTo>
                      <a:lnTo>
                        <a:pt x="112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00FF00"/>
                    </a:gs>
                    <a:gs pos="100000">
                      <a:srgbClr val="FFFFFF"/>
                    </a:gs>
                  </a:gsLst>
                  <a:lin ang="5400000" scaled="1"/>
                </a:gradFill>
                <a:ln w="28575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 wrap="none" lIns="0" tIns="0" rIns="0" anchor="ctr"/>
                <a:lstStyle/>
                <a:p>
                  <a:pPr algn="ctr">
                    <a:spcBef>
                      <a:spcPct val="50000"/>
                    </a:spcBef>
                  </a:pPr>
                  <a:endParaRPr lang="en-US"/>
                </a:p>
              </p:txBody>
            </p:sp>
            <p:sp>
              <p:nvSpPr>
                <p:cNvPr id="74063" name="Freeform 180"/>
                <p:cNvSpPr>
                  <a:spLocks/>
                </p:cNvSpPr>
                <p:nvPr/>
              </p:nvSpPr>
              <p:spPr bwMode="auto">
                <a:xfrm>
                  <a:off x="1536" y="1088"/>
                  <a:ext cx="216" cy="376"/>
                </a:xfrm>
                <a:custGeom>
                  <a:avLst/>
                  <a:gdLst>
                    <a:gd name="T0" fmla="*/ 112 w 232"/>
                    <a:gd name="T1" fmla="*/ 0 h 384"/>
                    <a:gd name="T2" fmla="*/ 0 w 232"/>
                    <a:gd name="T3" fmla="*/ 344 h 384"/>
                    <a:gd name="T4" fmla="*/ 80 w 232"/>
                    <a:gd name="T5" fmla="*/ 312 h 384"/>
                    <a:gd name="T6" fmla="*/ 120 w 232"/>
                    <a:gd name="T7" fmla="*/ 384 h 384"/>
                    <a:gd name="T8" fmla="*/ 232 w 232"/>
                    <a:gd name="T9" fmla="*/ 56 h 384"/>
                    <a:gd name="T10" fmla="*/ 112 w 232"/>
                    <a:gd name="T11" fmla="*/ 0 h 38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32"/>
                    <a:gd name="T19" fmla="*/ 0 h 384"/>
                    <a:gd name="T20" fmla="*/ 232 w 232"/>
                    <a:gd name="T21" fmla="*/ 384 h 38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32" h="384">
                      <a:moveTo>
                        <a:pt x="112" y="0"/>
                      </a:moveTo>
                      <a:lnTo>
                        <a:pt x="0" y="344"/>
                      </a:lnTo>
                      <a:lnTo>
                        <a:pt x="80" y="312"/>
                      </a:lnTo>
                      <a:lnTo>
                        <a:pt x="120" y="384"/>
                      </a:lnTo>
                      <a:lnTo>
                        <a:pt x="232" y="56"/>
                      </a:lnTo>
                      <a:lnTo>
                        <a:pt x="112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00FF00"/>
                    </a:gs>
                    <a:gs pos="100000">
                      <a:srgbClr val="FFFFFF"/>
                    </a:gs>
                  </a:gsLst>
                  <a:lin ang="5400000" scaled="1"/>
                </a:gradFill>
                <a:ln w="28575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 wrap="none" lIns="0" tIns="0" rIns="0" anchor="ctr"/>
                <a:lstStyle/>
                <a:p>
                  <a:pPr algn="ctr">
                    <a:spcBef>
                      <a:spcPct val="50000"/>
                    </a:spcBef>
                  </a:pPr>
                  <a:endParaRPr lang="en-US"/>
                </a:p>
              </p:txBody>
            </p:sp>
            <p:sp>
              <p:nvSpPr>
                <p:cNvPr id="74064" name="Oval 181"/>
                <p:cNvSpPr>
                  <a:spLocks noChangeArrowheads="1"/>
                </p:cNvSpPr>
                <p:nvPr/>
              </p:nvSpPr>
              <p:spPr bwMode="auto">
                <a:xfrm>
                  <a:off x="1576" y="1008"/>
                  <a:ext cx="224" cy="22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00FF00"/>
                    </a:gs>
                    <a:gs pos="100000">
                      <a:srgbClr val="FFFFFF"/>
                    </a:gs>
                  </a:gsLst>
                  <a:lin ang="5400000" scaled="1"/>
                </a:gradFill>
                <a:ln w="28575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 wrap="none" lIns="0" tIns="0" rIns="0" anchor="ctr"/>
                <a:lstStyle/>
                <a:p>
                  <a:pPr algn="ctr">
                    <a:spcBef>
                      <a:spcPct val="50000"/>
                    </a:spcBef>
                  </a:pPr>
                  <a:endParaRPr lang="en-US"/>
                </a:p>
              </p:txBody>
            </p:sp>
          </p:grpSp>
        </p:grpSp>
        <p:sp>
          <p:nvSpPr>
            <p:cNvPr id="74059" name="Text Box 182"/>
            <p:cNvSpPr txBox="1">
              <a:spLocks noChangeArrowheads="1"/>
            </p:cNvSpPr>
            <p:nvPr/>
          </p:nvSpPr>
          <p:spPr bwMode="auto">
            <a:xfrm rot="-615460">
              <a:off x="4313" y="3529"/>
              <a:ext cx="353" cy="259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lIns="0" tIns="0" r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b="1" noProof="1">
                  <a:latin typeface="Helvetica"/>
                </a:rPr>
                <a:t>Object Cert</a:t>
              </a:r>
              <a:endParaRPr lang="en-US" sz="1400" b="1" noProof="1">
                <a:latin typeface="Helvetica"/>
              </a:endParaRPr>
            </a:p>
          </p:txBody>
        </p:sp>
      </p:grpSp>
      <p:cxnSp>
        <p:nvCxnSpPr>
          <p:cNvPr id="73765" name="AutoShape 183"/>
          <p:cNvCxnSpPr>
            <a:cxnSpLocks noChangeShapeType="1"/>
            <a:stCxn id="74100" idx="2"/>
            <a:endCxn id="74060" idx="0"/>
          </p:cNvCxnSpPr>
          <p:nvPr/>
        </p:nvCxnSpPr>
        <p:spPr bwMode="auto">
          <a:xfrm rot="16200000" flipH="1">
            <a:off x="7402513" y="3684587"/>
            <a:ext cx="596900" cy="854075"/>
          </a:xfrm>
          <a:prstGeom prst="bentConnector3">
            <a:avLst>
              <a:gd name="adj1" fmla="val 49995"/>
            </a:avLst>
          </a:prstGeom>
          <a:noFill/>
          <a:ln w="28575">
            <a:solidFill>
              <a:schemeClr val="accent2"/>
            </a:solidFill>
            <a:prstDash val="dash"/>
            <a:miter lim="800000"/>
            <a:headEnd type="none" w="sm" len="sm"/>
            <a:tailEnd type="triangle" w="sm" len="med"/>
          </a:ln>
        </p:spPr>
      </p:cxnSp>
      <p:grpSp>
        <p:nvGrpSpPr>
          <p:cNvPr id="73766" name="Group 184"/>
          <p:cNvGrpSpPr>
            <a:grpSpLocks/>
          </p:cNvGrpSpPr>
          <p:nvPr/>
        </p:nvGrpSpPr>
        <p:grpSpPr bwMode="auto">
          <a:xfrm rot="2581504">
            <a:off x="3352800" y="4572000"/>
            <a:ext cx="457200" cy="457200"/>
            <a:chOff x="1632" y="3792"/>
            <a:chExt cx="288" cy="288"/>
          </a:xfrm>
        </p:grpSpPr>
        <p:sp>
          <p:nvSpPr>
            <p:cNvPr id="74056" name="Rectangle 185"/>
            <p:cNvSpPr>
              <a:spLocks noChangeArrowheads="1"/>
            </p:cNvSpPr>
            <p:nvPr/>
          </p:nvSpPr>
          <p:spPr bwMode="auto">
            <a:xfrm>
              <a:off x="1632" y="3888"/>
              <a:ext cx="288" cy="96"/>
            </a:xfrm>
            <a:prstGeom prst="rect">
              <a:avLst/>
            </a:prstGeom>
            <a:solidFill>
              <a:schemeClr val="tx1">
                <a:alpha val="50195"/>
              </a:schemeClr>
            </a:solidFill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74057" name="Rectangle 186"/>
            <p:cNvSpPr>
              <a:spLocks noChangeArrowheads="1"/>
            </p:cNvSpPr>
            <p:nvPr/>
          </p:nvSpPr>
          <p:spPr bwMode="auto">
            <a:xfrm rot="-5400000">
              <a:off x="1632" y="3888"/>
              <a:ext cx="288" cy="96"/>
            </a:xfrm>
            <a:prstGeom prst="rect">
              <a:avLst/>
            </a:prstGeom>
            <a:solidFill>
              <a:schemeClr val="tx1">
                <a:alpha val="50195"/>
              </a:schemeClr>
            </a:solidFill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endParaRPr lang="en-US"/>
            </a:p>
          </p:txBody>
        </p:sp>
      </p:grpSp>
      <p:pic>
        <p:nvPicPr>
          <p:cNvPr id="73767" name="Picture 192" descr="R:\Carrier Solutions\Carrier Solutions presentation\symbolit\Ihmiset\seisova (salkku kädessä)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5562600"/>
            <a:ext cx="43021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68" name="Picture 290" descr="C:\Puhelimet\konserni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5572125"/>
            <a:ext cx="1285875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3769" name="Group 291"/>
          <p:cNvGrpSpPr>
            <a:grpSpLocks/>
          </p:cNvGrpSpPr>
          <p:nvPr/>
        </p:nvGrpSpPr>
        <p:grpSpPr bwMode="auto">
          <a:xfrm>
            <a:off x="7315200" y="5562600"/>
            <a:ext cx="501650" cy="973138"/>
            <a:chOff x="2304" y="1248"/>
            <a:chExt cx="355" cy="613"/>
          </a:xfrm>
        </p:grpSpPr>
        <p:sp>
          <p:nvSpPr>
            <p:cNvPr id="73988" name="Freeform 292"/>
            <p:cNvSpPr>
              <a:spLocks noChangeAspect="1"/>
            </p:cNvSpPr>
            <p:nvPr/>
          </p:nvSpPr>
          <p:spPr bwMode="auto">
            <a:xfrm>
              <a:off x="2304" y="1568"/>
              <a:ext cx="355" cy="293"/>
            </a:xfrm>
            <a:custGeom>
              <a:avLst/>
              <a:gdLst>
                <a:gd name="T0" fmla="*/ 185 w 355"/>
                <a:gd name="T1" fmla="*/ 292 h 293"/>
                <a:gd name="T2" fmla="*/ 201 w 355"/>
                <a:gd name="T3" fmla="*/ 287 h 293"/>
                <a:gd name="T4" fmla="*/ 232 w 355"/>
                <a:gd name="T5" fmla="*/ 265 h 293"/>
                <a:gd name="T6" fmla="*/ 315 w 355"/>
                <a:gd name="T7" fmla="*/ 215 h 293"/>
                <a:gd name="T8" fmla="*/ 344 w 355"/>
                <a:gd name="T9" fmla="*/ 192 h 293"/>
                <a:gd name="T10" fmla="*/ 354 w 355"/>
                <a:gd name="T11" fmla="*/ 181 h 293"/>
                <a:gd name="T12" fmla="*/ 347 w 355"/>
                <a:gd name="T13" fmla="*/ 167 h 293"/>
                <a:gd name="T14" fmla="*/ 322 w 355"/>
                <a:gd name="T15" fmla="*/ 144 h 293"/>
                <a:gd name="T16" fmla="*/ 194 w 355"/>
                <a:gd name="T17" fmla="*/ 19 h 293"/>
                <a:gd name="T18" fmla="*/ 180 w 355"/>
                <a:gd name="T19" fmla="*/ 5 h 293"/>
                <a:gd name="T20" fmla="*/ 167 w 355"/>
                <a:gd name="T21" fmla="*/ 0 h 293"/>
                <a:gd name="T22" fmla="*/ 150 w 355"/>
                <a:gd name="T23" fmla="*/ 5 h 293"/>
                <a:gd name="T24" fmla="*/ 119 w 355"/>
                <a:gd name="T25" fmla="*/ 25 h 293"/>
                <a:gd name="T26" fmla="*/ 41 w 355"/>
                <a:gd name="T27" fmla="*/ 70 h 293"/>
                <a:gd name="T28" fmla="*/ 8 w 355"/>
                <a:gd name="T29" fmla="*/ 92 h 293"/>
                <a:gd name="T30" fmla="*/ 0 w 355"/>
                <a:gd name="T31" fmla="*/ 101 h 293"/>
                <a:gd name="T32" fmla="*/ 2 w 355"/>
                <a:gd name="T33" fmla="*/ 112 h 293"/>
                <a:gd name="T34" fmla="*/ 34 w 355"/>
                <a:gd name="T35" fmla="*/ 148 h 293"/>
                <a:gd name="T36" fmla="*/ 148 w 355"/>
                <a:gd name="T37" fmla="*/ 261 h 293"/>
                <a:gd name="T38" fmla="*/ 170 w 355"/>
                <a:gd name="T39" fmla="*/ 285 h 293"/>
                <a:gd name="T40" fmla="*/ 185 w 355"/>
                <a:gd name="T41" fmla="*/ 292 h 29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55"/>
                <a:gd name="T64" fmla="*/ 0 h 293"/>
                <a:gd name="T65" fmla="*/ 355 w 355"/>
                <a:gd name="T66" fmla="*/ 293 h 29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55" h="293">
                  <a:moveTo>
                    <a:pt x="185" y="292"/>
                  </a:moveTo>
                  <a:lnTo>
                    <a:pt x="201" y="287"/>
                  </a:lnTo>
                  <a:lnTo>
                    <a:pt x="232" y="265"/>
                  </a:lnTo>
                  <a:lnTo>
                    <a:pt x="315" y="215"/>
                  </a:lnTo>
                  <a:lnTo>
                    <a:pt x="344" y="192"/>
                  </a:lnTo>
                  <a:lnTo>
                    <a:pt x="354" y="181"/>
                  </a:lnTo>
                  <a:lnTo>
                    <a:pt x="347" y="167"/>
                  </a:lnTo>
                  <a:lnTo>
                    <a:pt x="322" y="144"/>
                  </a:lnTo>
                  <a:lnTo>
                    <a:pt x="194" y="19"/>
                  </a:lnTo>
                  <a:lnTo>
                    <a:pt x="180" y="5"/>
                  </a:lnTo>
                  <a:lnTo>
                    <a:pt x="167" y="0"/>
                  </a:lnTo>
                  <a:lnTo>
                    <a:pt x="150" y="5"/>
                  </a:lnTo>
                  <a:lnTo>
                    <a:pt x="119" y="25"/>
                  </a:lnTo>
                  <a:lnTo>
                    <a:pt x="41" y="70"/>
                  </a:lnTo>
                  <a:lnTo>
                    <a:pt x="8" y="92"/>
                  </a:lnTo>
                  <a:lnTo>
                    <a:pt x="0" y="101"/>
                  </a:lnTo>
                  <a:lnTo>
                    <a:pt x="2" y="112"/>
                  </a:lnTo>
                  <a:lnTo>
                    <a:pt x="34" y="148"/>
                  </a:lnTo>
                  <a:lnTo>
                    <a:pt x="148" y="261"/>
                  </a:lnTo>
                  <a:lnTo>
                    <a:pt x="170" y="285"/>
                  </a:lnTo>
                  <a:lnTo>
                    <a:pt x="185" y="292"/>
                  </a:lnTo>
                </a:path>
              </a:pathLst>
            </a:custGeom>
            <a:solidFill>
              <a:srgbClr val="FFFFFF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73989" name="Freeform 293"/>
            <p:cNvSpPr>
              <a:spLocks noChangeAspect="1"/>
            </p:cNvSpPr>
            <p:nvPr/>
          </p:nvSpPr>
          <p:spPr bwMode="auto">
            <a:xfrm>
              <a:off x="2305" y="1569"/>
              <a:ext cx="353" cy="291"/>
            </a:xfrm>
            <a:custGeom>
              <a:avLst/>
              <a:gdLst>
                <a:gd name="T0" fmla="*/ 184 w 353"/>
                <a:gd name="T1" fmla="*/ 290 h 291"/>
                <a:gd name="T2" fmla="*/ 200 w 353"/>
                <a:gd name="T3" fmla="*/ 285 h 291"/>
                <a:gd name="T4" fmla="*/ 230 w 353"/>
                <a:gd name="T5" fmla="*/ 263 h 291"/>
                <a:gd name="T6" fmla="*/ 313 w 353"/>
                <a:gd name="T7" fmla="*/ 213 h 291"/>
                <a:gd name="T8" fmla="*/ 343 w 353"/>
                <a:gd name="T9" fmla="*/ 191 h 291"/>
                <a:gd name="T10" fmla="*/ 352 w 353"/>
                <a:gd name="T11" fmla="*/ 179 h 291"/>
                <a:gd name="T12" fmla="*/ 345 w 353"/>
                <a:gd name="T13" fmla="*/ 166 h 291"/>
                <a:gd name="T14" fmla="*/ 321 w 353"/>
                <a:gd name="T15" fmla="*/ 143 h 291"/>
                <a:gd name="T16" fmla="*/ 193 w 353"/>
                <a:gd name="T17" fmla="*/ 19 h 291"/>
                <a:gd name="T18" fmla="*/ 179 w 353"/>
                <a:gd name="T19" fmla="*/ 5 h 291"/>
                <a:gd name="T20" fmla="*/ 166 w 353"/>
                <a:gd name="T21" fmla="*/ 0 h 291"/>
                <a:gd name="T22" fmla="*/ 148 w 353"/>
                <a:gd name="T23" fmla="*/ 5 h 291"/>
                <a:gd name="T24" fmla="*/ 119 w 353"/>
                <a:gd name="T25" fmla="*/ 24 h 291"/>
                <a:gd name="T26" fmla="*/ 40 w 353"/>
                <a:gd name="T27" fmla="*/ 69 h 291"/>
                <a:gd name="T28" fmla="*/ 8 w 353"/>
                <a:gd name="T29" fmla="*/ 91 h 291"/>
                <a:gd name="T30" fmla="*/ 0 w 353"/>
                <a:gd name="T31" fmla="*/ 100 h 291"/>
                <a:gd name="T32" fmla="*/ 2 w 353"/>
                <a:gd name="T33" fmla="*/ 112 h 291"/>
                <a:gd name="T34" fmla="*/ 34 w 353"/>
                <a:gd name="T35" fmla="*/ 146 h 291"/>
                <a:gd name="T36" fmla="*/ 147 w 353"/>
                <a:gd name="T37" fmla="*/ 260 h 291"/>
                <a:gd name="T38" fmla="*/ 169 w 353"/>
                <a:gd name="T39" fmla="*/ 283 h 291"/>
                <a:gd name="T40" fmla="*/ 184 w 353"/>
                <a:gd name="T41" fmla="*/ 290 h 29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53"/>
                <a:gd name="T64" fmla="*/ 0 h 291"/>
                <a:gd name="T65" fmla="*/ 353 w 353"/>
                <a:gd name="T66" fmla="*/ 291 h 29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53" h="291">
                  <a:moveTo>
                    <a:pt x="184" y="290"/>
                  </a:moveTo>
                  <a:lnTo>
                    <a:pt x="200" y="285"/>
                  </a:lnTo>
                  <a:lnTo>
                    <a:pt x="230" y="263"/>
                  </a:lnTo>
                  <a:lnTo>
                    <a:pt x="313" y="213"/>
                  </a:lnTo>
                  <a:lnTo>
                    <a:pt x="343" y="191"/>
                  </a:lnTo>
                  <a:lnTo>
                    <a:pt x="352" y="179"/>
                  </a:lnTo>
                  <a:lnTo>
                    <a:pt x="345" y="166"/>
                  </a:lnTo>
                  <a:lnTo>
                    <a:pt x="321" y="143"/>
                  </a:lnTo>
                  <a:lnTo>
                    <a:pt x="193" y="19"/>
                  </a:lnTo>
                  <a:lnTo>
                    <a:pt x="179" y="5"/>
                  </a:lnTo>
                  <a:lnTo>
                    <a:pt x="166" y="0"/>
                  </a:lnTo>
                  <a:lnTo>
                    <a:pt x="148" y="5"/>
                  </a:lnTo>
                  <a:lnTo>
                    <a:pt x="119" y="24"/>
                  </a:lnTo>
                  <a:lnTo>
                    <a:pt x="40" y="69"/>
                  </a:lnTo>
                  <a:lnTo>
                    <a:pt x="8" y="91"/>
                  </a:lnTo>
                  <a:lnTo>
                    <a:pt x="0" y="100"/>
                  </a:lnTo>
                  <a:lnTo>
                    <a:pt x="2" y="112"/>
                  </a:lnTo>
                  <a:lnTo>
                    <a:pt x="34" y="146"/>
                  </a:lnTo>
                  <a:lnTo>
                    <a:pt x="147" y="260"/>
                  </a:lnTo>
                  <a:lnTo>
                    <a:pt x="169" y="283"/>
                  </a:lnTo>
                  <a:lnTo>
                    <a:pt x="184" y="290"/>
                  </a:lnTo>
                </a:path>
              </a:pathLst>
            </a:custGeom>
            <a:solidFill>
              <a:srgbClr val="FEFEFE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73990" name="Freeform 294"/>
            <p:cNvSpPr>
              <a:spLocks noChangeAspect="1"/>
            </p:cNvSpPr>
            <p:nvPr/>
          </p:nvSpPr>
          <p:spPr bwMode="auto">
            <a:xfrm>
              <a:off x="2307" y="1570"/>
              <a:ext cx="349" cy="288"/>
            </a:xfrm>
            <a:custGeom>
              <a:avLst/>
              <a:gdLst>
                <a:gd name="T0" fmla="*/ 182 w 349"/>
                <a:gd name="T1" fmla="*/ 287 h 288"/>
                <a:gd name="T2" fmla="*/ 198 w 349"/>
                <a:gd name="T3" fmla="*/ 282 h 288"/>
                <a:gd name="T4" fmla="*/ 228 w 349"/>
                <a:gd name="T5" fmla="*/ 261 h 288"/>
                <a:gd name="T6" fmla="*/ 310 w 349"/>
                <a:gd name="T7" fmla="*/ 211 h 288"/>
                <a:gd name="T8" fmla="*/ 339 w 349"/>
                <a:gd name="T9" fmla="*/ 190 h 288"/>
                <a:gd name="T10" fmla="*/ 348 w 349"/>
                <a:gd name="T11" fmla="*/ 178 h 288"/>
                <a:gd name="T12" fmla="*/ 341 w 349"/>
                <a:gd name="T13" fmla="*/ 164 h 288"/>
                <a:gd name="T14" fmla="*/ 317 w 349"/>
                <a:gd name="T15" fmla="*/ 142 h 288"/>
                <a:gd name="T16" fmla="*/ 191 w 349"/>
                <a:gd name="T17" fmla="*/ 18 h 288"/>
                <a:gd name="T18" fmla="*/ 177 w 349"/>
                <a:gd name="T19" fmla="*/ 5 h 288"/>
                <a:gd name="T20" fmla="*/ 164 w 349"/>
                <a:gd name="T21" fmla="*/ 0 h 288"/>
                <a:gd name="T22" fmla="*/ 147 w 349"/>
                <a:gd name="T23" fmla="*/ 5 h 288"/>
                <a:gd name="T24" fmla="*/ 117 w 349"/>
                <a:gd name="T25" fmla="*/ 24 h 288"/>
                <a:gd name="T26" fmla="*/ 40 w 349"/>
                <a:gd name="T27" fmla="*/ 68 h 288"/>
                <a:gd name="T28" fmla="*/ 8 w 349"/>
                <a:gd name="T29" fmla="*/ 90 h 288"/>
                <a:gd name="T30" fmla="*/ 0 w 349"/>
                <a:gd name="T31" fmla="*/ 99 h 288"/>
                <a:gd name="T32" fmla="*/ 2 w 349"/>
                <a:gd name="T33" fmla="*/ 110 h 288"/>
                <a:gd name="T34" fmla="*/ 34 w 349"/>
                <a:gd name="T35" fmla="*/ 145 h 288"/>
                <a:gd name="T36" fmla="*/ 145 w 349"/>
                <a:gd name="T37" fmla="*/ 257 h 288"/>
                <a:gd name="T38" fmla="*/ 168 w 349"/>
                <a:gd name="T39" fmla="*/ 280 h 288"/>
                <a:gd name="T40" fmla="*/ 182 w 349"/>
                <a:gd name="T41" fmla="*/ 287 h 28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49"/>
                <a:gd name="T64" fmla="*/ 0 h 288"/>
                <a:gd name="T65" fmla="*/ 349 w 349"/>
                <a:gd name="T66" fmla="*/ 288 h 28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49" h="288">
                  <a:moveTo>
                    <a:pt x="182" y="287"/>
                  </a:moveTo>
                  <a:lnTo>
                    <a:pt x="198" y="282"/>
                  </a:lnTo>
                  <a:lnTo>
                    <a:pt x="228" y="261"/>
                  </a:lnTo>
                  <a:lnTo>
                    <a:pt x="310" y="211"/>
                  </a:lnTo>
                  <a:lnTo>
                    <a:pt x="339" y="190"/>
                  </a:lnTo>
                  <a:lnTo>
                    <a:pt x="348" y="178"/>
                  </a:lnTo>
                  <a:lnTo>
                    <a:pt x="341" y="164"/>
                  </a:lnTo>
                  <a:lnTo>
                    <a:pt x="317" y="142"/>
                  </a:lnTo>
                  <a:lnTo>
                    <a:pt x="191" y="18"/>
                  </a:lnTo>
                  <a:lnTo>
                    <a:pt x="177" y="5"/>
                  </a:lnTo>
                  <a:lnTo>
                    <a:pt x="164" y="0"/>
                  </a:lnTo>
                  <a:lnTo>
                    <a:pt x="147" y="5"/>
                  </a:lnTo>
                  <a:lnTo>
                    <a:pt x="117" y="24"/>
                  </a:lnTo>
                  <a:lnTo>
                    <a:pt x="40" y="68"/>
                  </a:lnTo>
                  <a:lnTo>
                    <a:pt x="8" y="90"/>
                  </a:lnTo>
                  <a:lnTo>
                    <a:pt x="0" y="99"/>
                  </a:lnTo>
                  <a:lnTo>
                    <a:pt x="2" y="110"/>
                  </a:lnTo>
                  <a:lnTo>
                    <a:pt x="34" y="145"/>
                  </a:lnTo>
                  <a:lnTo>
                    <a:pt x="145" y="257"/>
                  </a:lnTo>
                  <a:lnTo>
                    <a:pt x="168" y="280"/>
                  </a:lnTo>
                  <a:lnTo>
                    <a:pt x="182" y="287"/>
                  </a:lnTo>
                </a:path>
              </a:pathLst>
            </a:custGeom>
            <a:solidFill>
              <a:srgbClr val="FDFDFD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73991" name="Freeform 295"/>
            <p:cNvSpPr>
              <a:spLocks noChangeAspect="1"/>
            </p:cNvSpPr>
            <p:nvPr/>
          </p:nvSpPr>
          <p:spPr bwMode="auto">
            <a:xfrm>
              <a:off x="2308" y="1571"/>
              <a:ext cx="347" cy="286"/>
            </a:xfrm>
            <a:custGeom>
              <a:avLst/>
              <a:gdLst>
                <a:gd name="T0" fmla="*/ 181 w 347"/>
                <a:gd name="T1" fmla="*/ 285 h 286"/>
                <a:gd name="T2" fmla="*/ 197 w 347"/>
                <a:gd name="T3" fmla="*/ 280 h 286"/>
                <a:gd name="T4" fmla="*/ 227 w 347"/>
                <a:gd name="T5" fmla="*/ 259 h 286"/>
                <a:gd name="T6" fmla="*/ 308 w 347"/>
                <a:gd name="T7" fmla="*/ 210 h 286"/>
                <a:gd name="T8" fmla="*/ 337 w 347"/>
                <a:gd name="T9" fmla="*/ 188 h 286"/>
                <a:gd name="T10" fmla="*/ 346 w 347"/>
                <a:gd name="T11" fmla="*/ 177 h 286"/>
                <a:gd name="T12" fmla="*/ 339 w 347"/>
                <a:gd name="T13" fmla="*/ 164 h 286"/>
                <a:gd name="T14" fmla="*/ 315 w 347"/>
                <a:gd name="T15" fmla="*/ 141 h 286"/>
                <a:gd name="T16" fmla="*/ 189 w 347"/>
                <a:gd name="T17" fmla="*/ 18 h 286"/>
                <a:gd name="T18" fmla="*/ 176 w 347"/>
                <a:gd name="T19" fmla="*/ 5 h 286"/>
                <a:gd name="T20" fmla="*/ 162 w 347"/>
                <a:gd name="T21" fmla="*/ 0 h 286"/>
                <a:gd name="T22" fmla="*/ 146 w 347"/>
                <a:gd name="T23" fmla="*/ 5 h 286"/>
                <a:gd name="T24" fmla="*/ 117 w 347"/>
                <a:gd name="T25" fmla="*/ 24 h 286"/>
                <a:gd name="T26" fmla="*/ 40 w 347"/>
                <a:gd name="T27" fmla="*/ 68 h 286"/>
                <a:gd name="T28" fmla="*/ 8 w 347"/>
                <a:gd name="T29" fmla="*/ 89 h 286"/>
                <a:gd name="T30" fmla="*/ 0 w 347"/>
                <a:gd name="T31" fmla="*/ 98 h 286"/>
                <a:gd name="T32" fmla="*/ 2 w 347"/>
                <a:gd name="T33" fmla="*/ 109 h 286"/>
                <a:gd name="T34" fmla="*/ 34 w 347"/>
                <a:gd name="T35" fmla="*/ 144 h 286"/>
                <a:gd name="T36" fmla="*/ 145 w 347"/>
                <a:gd name="T37" fmla="*/ 255 h 286"/>
                <a:gd name="T38" fmla="*/ 167 w 347"/>
                <a:gd name="T39" fmla="*/ 278 h 286"/>
                <a:gd name="T40" fmla="*/ 181 w 347"/>
                <a:gd name="T41" fmla="*/ 285 h 28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47"/>
                <a:gd name="T64" fmla="*/ 0 h 286"/>
                <a:gd name="T65" fmla="*/ 347 w 347"/>
                <a:gd name="T66" fmla="*/ 286 h 28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47" h="286">
                  <a:moveTo>
                    <a:pt x="181" y="285"/>
                  </a:moveTo>
                  <a:lnTo>
                    <a:pt x="197" y="280"/>
                  </a:lnTo>
                  <a:lnTo>
                    <a:pt x="227" y="259"/>
                  </a:lnTo>
                  <a:lnTo>
                    <a:pt x="308" y="210"/>
                  </a:lnTo>
                  <a:lnTo>
                    <a:pt x="337" y="188"/>
                  </a:lnTo>
                  <a:lnTo>
                    <a:pt x="346" y="177"/>
                  </a:lnTo>
                  <a:lnTo>
                    <a:pt x="339" y="164"/>
                  </a:lnTo>
                  <a:lnTo>
                    <a:pt x="315" y="141"/>
                  </a:lnTo>
                  <a:lnTo>
                    <a:pt x="189" y="18"/>
                  </a:lnTo>
                  <a:lnTo>
                    <a:pt x="176" y="5"/>
                  </a:lnTo>
                  <a:lnTo>
                    <a:pt x="162" y="0"/>
                  </a:lnTo>
                  <a:lnTo>
                    <a:pt x="146" y="5"/>
                  </a:lnTo>
                  <a:lnTo>
                    <a:pt x="117" y="24"/>
                  </a:lnTo>
                  <a:lnTo>
                    <a:pt x="40" y="68"/>
                  </a:lnTo>
                  <a:lnTo>
                    <a:pt x="8" y="89"/>
                  </a:lnTo>
                  <a:lnTo>
                    <a:pt x="0" y="98"/>
                  </a:lnTo>
                  <a:lnTo>
                    <a:pt x="2" y="109"/>
                  </a:lnTo>
                  <a:lnTo>
                    <a:pt x="34" y="144"/>
                  </a:lnTo>
                  <a:lnTo>
                    <a:pt x="145" y="255"/>
                  </a:lnTo>
                  <a:lnTo>
                    <a:pt x="167" y="278"/>
                  </a:lnTo>
                  <a:lnTo>
                    <a:pt x="181" y="285"/>
                  </a:lnTo>
                </a:path>
              </a:pathLst>
            </a:custGeom>
            <a:solidFill>
              <a:srgbClr val="FCFCFC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73992" name="Freeform 296"/>
            <p:cNvSpPr>
              <a:spLocks noChangeAspect="1"/>
            </p:cNvSpPr>
            <p:nvPr/>
          </p:nvSpPr>
          <p:spPr bwMode="auto">
            <a:xfrm>
              <a:off x="2310" y="1573"/>
              <a:ext cx="343" cy="283"/>
            </a:xfrm>
            <a:custGeom>
              <a:avLst/>
              <a:gdLst>
                <a:gd name="T0" fmla="*/ 180 w 343"/>
                <a:gd name="T1" fmla="*/ 282 h 283"/>
                <a:gd name="T2" fmla="*/ 195 w 343"/>
                <a:gd name="T3" fmla="*/ 277 h 283"/>
                <a:gd name="T4" fmla="*/ 224 w 343"/>
                <a:gd name="T5" fmla="*/ 256 h 283"/>
                <a:gd name="T6" fmla="*/ 305 w 343"/>
                <a:gd name="T7" fmla="*/ 208 h 283"/>
                <a:gd name="T8" fmla="*/ 333 w 343"/>
                <a:gd name="T9" fmla="*/ 186 h 283"/>
                <a:gd name="T10" fmla="*/ 342 w 343"/>
                <a:gd name="T11" fmla="*/ 175 h 283"/>
                <a:gd name="T12" fmla="*/ 335 w 343"/>
                <a:gd name="T13" fmla="*/ 162 h 283"/>
                <a:gd name="T14" fmla="*/ 311 w 343"/>
                <a:gd name="T15" fmla="*/ 140 h 283"/>
                <a:gd name="T16" fmla="*/ 187 w 343"/>
                <a:gd name="T17" fmla="*/ 18 h 283"/>
                <a:gd name="T18" fmla="*/ 173 w 343"/>
                <a:gd name="T19" fmla="*/ 5 h 283"/>
                <a:gd name="T20" fmla="*/ 160 w 343"/>
                <a:gd name="T21" fmla="*/ 0 h 283"/>
                <a:gd name="T22" fmla="*/ 144 w 343"/>
                <a:gd name="T23" fmla="*/ 5 h 283"/>
                <a:gd name="T24" fmla="*/ 115 w 343"/>
                <a:gd name="T25" fmla="*/ 24 h 283"/>
                <a:gd name="T26" fmla="*/ 39 w 343"/>
                <a:gd name="T27" fmla="*/ 67 h 283"/>
                <a:gd name="T28" fmla="*/ 8 w 343"/>
                <a:gd name="T29" fmla="*/ 88 h 283"/>
                <a:gd name="T30" fmla="*/ 0 w 343"/>
                <a:gd name="T31" fmla="*/ 96 h 283"/>
                <a:gd name="T32" fmla="*/ 2 w 343"/>
                <a:gd name="T33" fmla="*/ 108 h 283"/>
                <a:gd name="T34" fmla="*/ 33 w 343"/>
                <a:gd name="T35" fmla="*/ 142 h 283"/>
                <a:gd name="T36" fmla="*/ 143 w 343"/>
                <a:gd name="T37" fmla="*/ 252 h 283"/>
                <a:gd name="T38" fmla="*/ 165 w 343"/>
                <a:gd name="T39" fmla="*/ 275 h 283"/>
                <a:gd name="T40" fmla="*/ 180 w 343"/>
                <a:gd name="T41" fmla="*/ 282 h 28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43"/>
                <a:gd name="T64" fmla="*/ 0 h 283"/>
                <a:gd name="T65" fmla="*/ 343 w 343"/>
                <a:gd name="T66" fmla="*/ 283 h 28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43" h="283">
                  <a:moveTo>
                    <a:pt x="180" y="282"/>
                  </a:moveTo>
                  <a:lnTo>
                    <a:pt x="195" y="277"/>
                  </a:lnTo>
                  <a:lnTo>
                    <a:pt x="224" y="256"/>
                  </a:lnTo>
                  <a:lnTo>
                    <a:pt x="305" y="208"/>
                  </a:lnTo>
                  <a:lnTo>
                    <a:pt x="333" y="186"/>
                  </a:lnTo>
                  <a:lnTo>
                    <a:pt x="342" y="175"/>
                  </a:lnTo>
                  <a:lnTo>
                    <a:pt x="335" y="162"/>
                  </a:lnTo>
                  <a:lnTo>
                    <a:pt x="311" y="140"/>
                  </a:lnTo>
                  <a:lnTo>
                    <a:pt x="187" y="18"/>
                  </a:lnTo>
                  <a:lnTo>
                    <a:pt x="173" y="5"/>
                  </a:lnTo>
                  <a:lnTo>
                    <a:pt x="160" y="0"/>
                  </a:lnTo>
                  <a:lnTo>
                    <a:pt x="144" y="5"/>
                  </a:lnTo>
                  <a:lnTo>
                    <a:pt x="115" y="24"/>
                  </a:lnTo>
                  <a:lnTo>
                    <a:pt x="39" y="67"/>
                  </a:lnTo>
                  <a:lnTo>
                    <a:pt x="8" y="88"/>
                  </a:lnTo>
                  <a:lnTo>
                    <a:pt x="0" y="96"/>
                  </a:lnTo>
                  <a:lnTo>
                    <a:pt x="2" y="108"/>
                  </a:lnTo>
                  <a:lnTo>
                    <a:pt x="33" y="142"/>
                  </a:lnTo>
                  <a:lnTo>
                    <a:pt x="143" y="252"/>
                  </a:lnTo>
                  <a:lnTo>
                    <a:pt x="165" y="275"/>
                  </a:lnTo>
                  <a:lnTo>
                    <a:pt x="180" y="282"/>
                  </a:lnTo>
                </a:path>
              </a:pathLst>
            </a:custGeom>
            <a:solidFill>
              <a:srgbClr val="FBFBFB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73993" name="Freeform 297"/>
            <p:cNvSpPr>
              <a:spLocks noChangeAspect="1"/>
            </p:cNvSpPr>
            <p:nvPr/>
          </p:nvSpPr>
          <p:spPr bwMode="auto">
            <a:xfrm>
              <a:off x="2312" y="1574"/>
              <a:ext cx="340" cy="281"/>
            </a:xfrm>
            <a:custGeom>
              <a:avLst/>
              <a:gdLst>
                <a:gd name="T0" fmla="*/ 178 w 340"/>
                <a:gd name="T1" fmla="*/ 280 h 281"/>
                <a:gd name="T2" fmla="*/ 193 w 340"/>
                <a:gd name="T3" fmla="*/ 276 h 281"/>
                <a:gd name="T4" fmla="*/ 222 w 340"/>
                <a:gd name="T5" fmla="*/ 255 h 281"/>
                <a:gd name="T6" fmla="*/ 302 w 340"/>
                <a:gd name="T7" fmla="*/ 206 h 281"/>
                <a:gd name="T8" fmla="*/ 330 w 340"/>
                <a:gd name="T9" fmla="*/ 186 h 281"/>
                <a:gd name="T10" fmla="*/ 339 w 340"/>
                <a:gd name="T11" fmla="*/ 174 h 281"/>
                <a:gd name="T12" fmla="*/ 332 w 340"/>
                <a:gd name="T13" fmla="*/ 161 h 281"/>
                <a:gd name="T14" fmla="*/ 309 w 340"/>
                <a:gd name="T15" fmla="*/ 139 h 281"/>
                <a:gd name="T16" fmla="*/ 185 w 340"/>
                <a:gd name="T17" fmla="*/ 18 h 281"/>
                <a:gd name="T18" fmla="*/ 172 w 340"/>
                <a:gd name="T19" fmla="*/ 5 h 281"/>
                <a:gd name="T20" fmla="*/ 159 w 340"/>
                <a:gd name="T21" fmla="*/ 0 h 281"/>
                <a:gd name="T22" fmla="*/ 142 w 340"/>
                <a:gd name="T23" fmla="*/ 5 h 281"/>
                <a:gd name="T24" fmla="*/ 114 w 340"/>
                <a:gd name="T25" fmla="*/ 23 h 281"/>
                <a:gd name="T26" fmla="*/ 38 w 340"/>
                <a:gd name="T27" fmla="*/ 67 h 281"/>
                <a:gd name="T28" fmla="*/ 8 w 340"/>
                <a:gd name="T29" fmla="*/ 87 h 281"/>
                <a:gd name="T30" fmla="*/ 0 w 340"/>
                <a:gd name="T31" fmla="*/ 95 h 281"/>
                <a:gd name="T32" fmla="*/ 1 w 340"/>
                <a:gd name="T33" fmla="*/ 107 h 281"/>
                <a:gd name="T34" fmla="*/ 33 w 340"/>
                <a:gd name="T35" fmla="*/ 141 h 281"/>
                <a:gd name="T36" fmla="*/ 142 w 340"/>
                <a:gd name="T37" fmla="*/ 251 h 281"/>
                <a:gd name="T38" fmla="*/ 164 w 340"/>
                <a:gd name="T39" fmla="*/ 273 h 281"/>
                <a:gd name="T40" fmla="*/ 178 w 340"/>
                <a:gd name="T41" fmla="*/ 280 h 28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40"/>
                <a:gd name="T64" fmla="*/ 0 h 281"/>
                <a:gd name="T65" fmla="*/ 340 w 340"/>
                <a:gd name="T66" fmla="*/ 281 h 28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40" h="281">
                  <a:moveTo>
                    <a:pt x="178" y="280"/>
                  </a:moveTo>
                  <a:lnTo>
                    <a:pt x="193" y="276"/>
                  </a:lnTo>
                  <a:lnTo>
                    <a:pt x="222" y="255"/>
                  </a:lnTo>
                  <a:lnTo>
                    <a:pt x="302" y="206"/>
                  </a:lnTo>
                  <a:lnTo>
                    <a:pt x="330" y="186"/>
                  </a:lnTo>
                  <a:lnTo>
                    <a:pt x="339" y="174"/>
                  </a:lnTo>
                  <a:lnTo>
                    <a:pt x="332" y="161"/>
                  </a:lnTo>
                  <a:lnTo>
                    <a:pt x="309" y="139"/>
                  </a:lnTo>
                  <a:lnTo>
                    <a:pt x="185" y="18"/>
                  </a:lnTo>
                  <a:lnTo>
                    <a:pt x="172" y="5"/>
                  </a:lnTo>
                  <a:lnTo>
                    <a:pt x="159" y="0"/>
                  </a:lnTo>
                  <a:lnTo>
                    <a:pt x="142" y="5"/>
                  </a:lnTo>
                  <a:lnTo>
                    <a:pt x="114" y="23"/>
                  </a:lnTo>
                  <a:lnTo>
                    <a:pt x="38" y="67"/>
                  </a:lnTo>
                  <a:lnTo>
                    <a:pt x="8" y="87"/>
                  </a:lnTo>
                  <a:lnTo>
                    <a:pt x="0" y="95"/>
                  </a:lnTo>
                  <a:lnTo>
                    <a:pt x="1" y="107"/>
                  </a:lnTo>
                  <a:lnTo>
                    <a:pt x="33" y="141"/>
                  </a:lnTo>
                  <a:lnTo>
                    <a:pt x="142" y="251"/>
                  </a:lnTo>
                  <a:lnTo>
                    <a:pt x="164" y="273"/>
                  </a:lnTo>
                  <a:lnTo>
                    <a:pt x="178" y="280"/>
                  </a:lnTo>
                </a:path>
              </a:pathLst>
            </a:custGeom>
            <a:solidFill>
              <a:srgbClr val="FAFAFA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73994" name="Freeform 298"/>
            <p:cNvSpPr>
              <a:spLocks noChangeAspect="1"/>
            </p:cNvSpPr>
            <p:nvPr/>
          </p:nvSpPr>
          <p:spPr bwMode="auto">
            <a:xfrm>
              <a:off x="2313" y="1575"/>
              <a:ext cx="337" cy="278"/>
            </a:xfrm>
            <a:custGeom>
              <a:avLst/>
              <a:gdLst>
                <a:gd name="T0" fmla="*/ 177 w 337"/>
                <a:gd name="T1" fmla="*/ 277 h 278"/>
                <a:gd name="T2" fmla="*/ 192 w 337"/>
                <a:gd name="T3" fmla="*/ 272 h 278"/>
                <a:gd name="T4" fmla="*/ 220 w 337"/>
                <a:gd name="T5" fmla="*/ 252 h 278"/>
                <a:gd name="T6" fmla="*/ 300 w 337"/>
                <a:gd name="T7" fmla="*/ 204 h 278"/>
                <a:gd name="T8" fmla="*/ 327 w 337"/>
                <a:gd name="T9" fmla="*/ 184 h 278"/>
                <a:gd name="T10" fmla="*/ 336 w 337"/>
                <a:gd name="T11" fmla="*/ 172 h 278"/>
                <a:gd name="T12" fmla="*/ 329 w 337"/>
                <a:gd name="T13" fmla="*/ 159 h 278"/>
                <a:gd name="T14" fmla="*/ 306 w 337"/>
                <a:gd name="T15" fmla="*/ 137 h 278"/>
                <a:gd name="T16" fmla="*/ 184 w 337"/>
                <a:gd name="T17" fmla="*/ 18 h 278"/>
                <a:gd name="T18" fmla="*/ 170 w 337"/>
                <a:gd name="T19" fmla="*/ 5 h 278"/>
                <a:gd name="T20" fmla="*/ 157 w 337"/>
                <a:gd name="T21" fmla="*/ 0 h 278"/>
                <a:gd name="T22" fmla="*/ 141 w 337"/>
                <a:gd name="T23" fmla="*/ 5 h 278"/>
                <a:gd name="T24" fmla="*/ 113 w 337"/>
                <a:gd name="T25" fmla="*/ 23 h 278"/>
                <a:gd name="T26" fmla="*/ 38 w 337"/>
                <a:gd name="T27" fmla="*/ 66 h 278"/>
                <a:gd name="T28" fmla="*/ 8 w 337"/>
                <a:gd name="T29" fmla="*/ 86 h 278"/>
                <a:gd name="T30" fmla="*/ 0 w 337"/>
                <a:gd name="T31" fmla="*/ 94 h 278"/>
                <a:gd name="T32" fmla="*/ 2 w 337"/>
                <a:gd name="T33" fmla="*/ 106 h 278"/>
                <a:gd name="T34" fmla="*/ 32 w 337"/>
                <a:gd name="T35" fmla="*/ 139 h 278"/>
                <a:gd name="T36" fmla="*/ 141 w 337"/>
                <a:gd name="T37" fmla="*/ 248 h 278"/>
                <a:gd name="T38" fmla="*/ 162 w 337"/>
                <a:gd name="T39" fmla="*/ 270 h 278"/>
                <a:gd name="T40" fmla="*/ 177 w 337"/>
                <a:gd name="T41" fmla="*/ 277 h 27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37"/>
                <a:gd name="T64" fmla="*/ 0 h 278"/>
                <a:gd name="T65" fmla="*/ 337 w 337"/>
                <a:gd name="T66" fmla="*/ 278 h 27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37" h="278">
                  <a:moveTo>
                    <a:pt x="177" y="277"/>
                  </a:moveTo>
                  <a:lnTo>
                    <a:pt x="192" y="272"/>
                  </a:lnTo>
                  <a:lnTo>
                    <a:pt x="220" y="252"/>
                  </a:lnTo>
                  <a:lnTo>
                    <a:pt x="300" y="204"/>
                  </a:lnTo>
                  <a:lnTo>
                    <a:pt x="327" y="184"/>
                  </a:lnTo>
                  <a:lnTo>
                    <a:pt x="336" y="172"/>
                  </a:lnTo>
                  <a:lnTo>
                    <a:pt x="329" y="159"/>
                  </a:lnTo>
                  <a:lnTo>
                    <a:pt x="306" y="137"/>
                  </a:lnTo>
                  <a:lnTo>
                    <a:pt x="184" y="18"/>
                  </a:lnTo>
                  <a:lnTo>
                    <a:pt x="170" y="5"/>
                  </a:lnTo>
                  <a:lnTo>
                    <a:pt x="157" y="0"/>
                  </a:lnTo>
                  <a:lnTo>
                    <a:pt x="141" y="5"/>
                  </a:lnTo>
                  <a:lnTo>
                    <a:pt x="113" y="23"/>
                  </a:lnTo>
                  <a:lnTo>
                    <a:pt x="38" y="66"/>
                  </a:lnTo>
                  <a:lnTo>
                    <a:pt x="8" y="86"/>
                  </a:lnTo>
                  <a:lnTo>
                    <a:pt x="0" y="94"/>
                  </a:lnTo>
                  <a:lnTo>
                    <a:pt x="2" y="106"/>
                  </a:lnTo>
                  <a:lnTo>
                    <a:pt x="32" y="139"/>
                  </a:lnTo>
                  <a:lnTo>
                    <a:pt x="141" y="248"/>
                  </a:lnTo>
                  <a:lnTo>
                    <a:pt x="162" y="270"/>
                  </a:lnTo>
                  <a:lnTo>
                    <a:pt x="177" y="277"/>
                  </a:lnTo>
                </a:path>
              </a:pathLst>
            </a:custGeom>
            <a:solidFill>
              <a:srgbClr val="F9F9F9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73995" name="Freeform 299"/>
            <p:cNvSpPr>
              <a:spLocks noChangeAspect="1"/>
            </p:cNvSpPr>
            <p:nvPr/>
          </p:nvSpPr>
          <p:spPr bwMode="auto">
            <a:xfrm>
              <a:off x="2315" y="1576"/>
              <a:ext cx="334" cy="276"/>
            </a:xfrm>
            <a:custGeom>
              <a:avLst/>
              <a:gdLst>
                <a:gd name="T0" fmla="*/ 175 w 334"/>
                <a:gd name="T1" fmla="*/ 275 h 276"/>
                <a:gd name="T2" fmla="*/ 190 w 334"/>
                <a:gd name="T3" fmla="*/ 271 h 276"/>
                <a:gd name="T4" fmla="*/ 218 w 334"/>
                <a:gd name="T5" fmla="*/ 251 h 276"/>
                <a:gd name="T6" fmla="*/ 297 w 334"/>
                <a:gd name="T7" fmla="*/ 203 h 276"/>
                <a:gd name="T8" fmla="*/ 324 w 334"/>
                <a:gd name="T9" fmla="*/ 183 h 276"/>
                <a:gd name="T10" fmla="*/ 333 w 334"/>
                <a:gd name="T11" fmla="*/ 172 h 276"/>
                <a:gd name="T12" fmla="*/ 326 w 334"/>
                <a:gd name="T13" fmla="*/ 159 h 276"/>
                <a:gd name="T14" fmla="*/ 303 w 334"/>
                <a:gd name="T15" fmla="*/ 137 h 276"/>
                <a:gd name="T16" fmla="*/ 182 w 334"/>
                <a:gd name="T17" fmla="*/ 18 h 276"/>
                <a:gd name="T18" fmla="*/ 168 w 334"/>
                <a:gd name="T19" fmla="*/ 5 h 276"/>
                <a:gd name="T20" fmla="*/ 156 w 334"/>
                <a:gd name="T21" fmla="*/ 0 h 276"/>
                <a:gd name="T22" fmla="*/ 139 w 334"/>
                <a:gd name="T23" fmla="*/ 5 h 276"/>
                <a:gd name="T24" fmla="*/ 112 w 334"/>
                <a:gd name="T25" fmla="*/ 23 h 276"/>
                <a:gd name="T26" fmla="*/ 37 w 334"/>
                <a:gd name="T27" fmla="*/ 65 h 276"/>
                <a:gd name="T28" fmla="*/ 8 w 334"/>
                <a:gd name="T29" fmla="*/ 85 h 276"/>
                <a:gd name="T30" fmla="*/ 0 w 334"/>
                <a:gd name="T31" fmla="*/ 93 h 276"/>
                <a:gd name="T32" fmla="*/ 2 w 334"/>
                <a:gd name="T33" fmla="*/ 105 h 276"/>
                <a:gd name="T34" fmla="*/ 32 w 334"/>
                <a:gd name="T35" fmla="*/ 138 h 276"/>
                <a:gd name="T36" fmla="*/ 140 w 334"/>
                <a:gd name="T37" fmla="*/ 246 h 276"/>
                <a:gd name="T38" fmla="*/ 161 w 334"/>
                <a:gd name="T39" fmla="*/ 268 h 276"/>
                <a:gd name="T40" fmla="*/ 175 w 334"/>
                <a:gd name="T41" fmla="*/ 275 h 27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34"/>
                <a:gd name="T64" fmla="*/ 0 h 276"/>
                <a:gd name="T65" fmla="*/ 334 w 334"/>
                <a:gd name="T66" fmla="*/ 276 h 27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34" h="276">
                  <a:moveTo>
                    <a:pt x="175" y="275"/>
                  </a:moveTo>
                  <a:lnTo>
                    <a:pt x="190" y="271"/>
                  </a:lnTo>
                  <a:lnTo>
                    <a:pt x="218" y="251"/>
                  </a:lnTo>
                  <a:lnTo>
                    <a:pt x="297" y="203"/>
                  </a:lnTo>
                  <a:lnTo>
                    <a:pt x="324" y="183"/>
                  </a:lnTo>
                  <a:lnTo>
                    <a:pt x="333" y="172"/>
                  </a:lnTo>
                  <a:lnTo>
                    <a:pt x="326" y="159"/>
                  </a:lnTo>
                  <a:lnTo>
                    <a:pt x="303" y="137"/>
                  </a:lnTo>
                  <a:lnTo>
                    <a:pt x="182" y="18"/>
                  </a:lnTo>
                  <a:lnTo>
                    <a:pt x="168" y="5"/>
                  </a:lnTo>
                  <a:lnTo>
                    <a:pt x="156" y="0"/>
                  </a:lnTo>
                  <a:lnTo>
                    <a:pt x="139" y="5"/>
                  </a:lnTo>
                  <a:lnTo>
                    <a:pt x="112" y="23"/>
                  </a:lnTo>
                  <a:lnTo>
                    <a:pt x="37" y="65"/>
                  </a:lnTo>
                  <a:lnTo>
                    <a:pt x="8" y="85"/>
                  </a:lnTo>
                  <a:lnTo>
                    <a:pt x="0" y="93"/>
                  </a:lnTo>
                  <a:lnTo>
                    <a:pt x="2" y="105"/>
                  </a:lnTo>
                  <a:lnTo>
                    <a:pt x="32" y="138"/>
                  </a:lnTo>
                  <a:lnTo>
                    <a:pt x="140" y="246"/>
                  </a:lnTo>
                  <a:lnTo>
                    <a:pt x="161" y="268"/>
                  </a:lnTo>
                  <a:lnTo>
                    <a:pt x="175" y="275"/>
                  </a:lnTo>
                </a:path>
              </a:pathLst>
            </a:custGeom>
            <a:solidFill>
              <a:srgbClr val="F8F8F8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73996" name="Freeform 300"/>
            <p:cNvSpPr>
              <a:spLocks noChangeAspect="1"/>
            </p:cNvSpPr>
            <p:nvPr/>
          </p:nvSpPr>
          <p:spPr bwMode="auto">
            <a:xfrm>
              <a:off x="2316" y="1577"/>
              <a:ext cx="331" cy="274"/>
            </a:xfrm>
            <a:custGeom>
              <a:avLst/>
              <a:gdLst>
                <a:gd name="T0" fmla="*/ 174 w 331"/>
                <a:gd name="T1" fmla="*/ 273 h 274"/>
                <a:gd name="T2" fmla="*/ 189 w 331"/>
                <a:gd name="T3" fmla="*/ 269 h 274"/>
                <a:gd name="T4" fmla="*/ 216 w 331"/>
                <a:gd name="T5" fmla="*/ 249 h 274"/>
                <a:gd name="T6" fmla="*/ 294 w 331"/>
                <a:gd name="T7" fmla="*/ 202 h 274"/>
                <a:gd name="T8" fmla="*/ 321 w 331"/>
                <a:gd name="T9" fmla="*/ 182 h 274"/>
                <a:gd name="T10" fmla="*/ 330 w 331"/>
                <a:gd name="T11" fmla="*/ 170 h 274"/>
                <a:gd name="T12" fmla="*/ 323 w 331"/>
                <a:gd name="T13" fmla="*/ 158 h 274"/>
                <a:gd name="T14" fmla="*/ 300 w 331"/>
                <a:gd name="T15" fmla="*/ 136 h 274"/>
                <a:gd name="T16" fmla="*/ 180 w 331"/>
                <a:gd name="T17" fmla="*/ 18 h 274"/>
                <a:gd name="T18" fmla="*/ 167 w 331"/>
                <a:gd name="T19" fmla="*/ 5 h 274"/>
                <a:gd name="T20" fmla="*/ 154 w 331"/>
                <a:gd name="T21" fmla="*/ 0 h 274"/>
                <a:gd name="T22" fmla="*/ 138 w 331"/>
                <a:gd name="T23" fmla="*/ 5 h 274"/>
                <a:gd name="T24" fmla="*/ 111 w 331"/>
                <a:gd name="T25" fmla="*/ 22 h 274"/>
                <a:gd name="T26" fmla="*/ 37 w 331"/>
                <a:gd name="T27" fmla="*/ 65 h 274"/>
                <a:gd name="T28" fmla="*/ 8 w 331"/>
                <a:gd name="T29" fmla="*/ 85 h 274"/>
                <a:gd name="T30" fmla="*/ 0 w 331"/>
                <a:gd name="T31" fmla="*/ 92 h 274"/>
                <a:gd name="T32" fmla="*/ 2 w 331"/>
                <a:gd name="T33" fmla="*/ 104 h 274"/>
                <a:gd name="T34" fmla="*/ 32 w 331"/>
                <a:gd name="T35" fmla="*/ 137 h 274"/>
                <a:gd name="T36" fmla="*/ 139 w 331"/>
                <a:gd name="T37" fmla="*/ 244 h 274"/>
                <a:gd name="T38" fmla="*/ 160 w 331"/>
                <a:gd name="T39" fmla="*/ 266 h 274"/>
                <a:gd name="T40" fmla="*/ 174 w 331"/>
                <a:gd name="T41" fmla="*/ 273 h 27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31"/>
                <a:gd name="T64" fmla="*/ 0 h 274"/>
                <a:gd name="T65" fmla="*/ 331 w 331"/>
                <a:gd name="T66" fmla="*/ 274 h 27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31" h="274">
                  <a:moveTo>
                    <a:pt x="174" y="273"/>
                  </a:moveTo>
                  <a:lnTo>
                    <a:pt x="189" y="269"/>
                  </a:lnTo>
                  <a:lnTo>
                    <a:pt x="216" y="249"/>
                  </a:lnTo>
                  <a:lnTo>
                    <a:pt x="294" y="202"/>
                  </a:lnTo>
                  <a:lnTo>
                    <a:pt x="321" y="182"/>
                  </a:lnTo>
                  <a:lnTo>
                    <a:pt x="330" y="170"/>
                  </a:lnTo>
                  <a:lnTo>
                    <a:pt x="323" y="158"/>
                  </a:lnTo>
                  <a:lnTo>
                    <a:pt x="300" y="136"/>
                  </a:lnTo>
                  <a:lnTo>
                    <a:pt x="180" y="18"/>
                  </a:lnTo>
                  <a:lnTo>
                    <a:pt x="167" y="5"/>
                  </a:lnTo>
                  <a:lnTo>
                    <a:pt x="154" y="0"/>
                  </a:lnTo>
                  <a:lnTo>
                    <a:pt x="138" y="5"/>
                  </a:lnTo>
                  <a:lnTo>
                    <a:pt x="111" y="22"/>
                  </a:lnTo>
                  <a:lnTo>
                    <a:pt x="37" y="65"/>
                  </a:lnTo>
                  <a:lnTo>
                    <a:pt x="8" y="85"/>
                  </a:lnTo>
                  <a:lnTo>
                    <a:pt x="0" y="92"/>
                  </a:lnTo>
                  <a:lnTo>
                    <a:pt x="2" y="104"/>
                  </a:lnTo>
                  <a:lnTo>
                    <a:pt x="32" y="137"/>
                  </a:lnTo>
                  <a:lnTo>
                    <a:pt x="139" y="244"/>
                  </a:lnTo>
                  <a:lnTo>
                    <a:pt x="160" y="266"/>
                  </a:lnTo>
                  <a:lnTo>
                    <a:pt x="174" y="273"/>
                  </a:lnTo>
                </a:path>
              </a:pathLst>
            </a:custGeom>
            <a:solidFill>
              <a:srgbClr val="F7F7F7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73997" name="Freeform 301"/>
            <p:cNvSpPr>
              <a:spLocks noChangeAspect="1"/>
            </p:cNvSpPr>
            <p:nvPr/>
          </p:nvSpPr>
          <p:spPr bwMode="auto">
            <a:xfrm>
              <a:off x="2317" y="1579"/>
              <a:ext cx="329" cy="271"/>
            </a:xfrm>
            <a:custGeom>
              <a:avLst/>
              <a:gdLst>
                <a:gd name="T0" fmla="*/ 173 w 329"/>
                <a:gd name="T1" fmla="*/ 270 h 271"/>
                <a:gd name="T2" fmla="*/ 188 w 329"/>
                <a:gd name="T3" fmla="*/ 266 h 271"/>
                <a:gd name="T4" fmla="*/ 215 w 329"/>
                <a:gd name="T5" fmla="*/ 246 h 271"/>
                <a:gd name="T6" fmla="*/ 293 w 329"/>
                <a:gd name="T7" fmla="*/ 199 h 271"/>
                <a:gd name="T8" fmla="*/ 319 w 329"/>
                <a:gd name="T9" fmla="*/ 180 h 271"/>
                <a:gd name="T10" fmla="*/ 328 w 329"/>
                <a:gd name="T11" fmla="*/ 169 h 271"/>
                <a:gd name="T12" fmla="*/ 322 w 329"/>
                <a:gd name="T13" fmla="*/ 156 h 271"/>
                <a:gd name="T14" fmla="*/ 298 w 329"/>
                <a:gd name="T15" fmla="*/ 134 h 271"/>
                <a:gd name="T16" fmla="*/ 179 w 329"/>
                <a:gd name="T17" fmla="*/ 18 h 271"/>
                <a:gd name="T18" fmla="*/ 165 w 329"/>
                <a:gd name="T19" fmla="*/ 4 h 271"/>
                <a:gd name="T20" fmla="*/ 153 w 329"/>
                <a:gd name="T21" fmla="*/ 0 h 271"/>
                <a:gd name="T22" fmla="*/ 137 w 329"/>
                <a:gd name="T23" fmla="*/ 5 h 271"/>
                <a:gd name="T24" fmla="*/ 110 w 329"/>
                <a:gd name="T25" fmla="*/ 22 h 271"/>
                <a:gd name="T26" fmla="*/ 37 w 329"/>
                <a:gd name="T27" fmla="*/ 64 h 271"/>
                <a:gd name="T28" fmla="*/ 8 w 329"/>
                <a:gd name="T29" fmla="*/ 83 h 271"/>
                <a:gd name="T30" fmla="*/ 0 w 329"/>
                <a:gd name="T31" fmla="*/ 91 h 271"/>
                <a:gd name="T32" fmla="*/ 2 w 329"/>
                <a:gd name="T33" fmla="*/ 102 h 271"/>
                <a:gd name="T34" fmla="*/ 32 w 329"/>
                <a:gd name="T35" fmla="*/ 135 h 271"/>
                <a:gd name="T36" fmla="*/ 138 w 329"/>
                <a:gd name="T37" fmla="*/ 241 h 271"/>
                <a:gd name="T38" fmla="*/ 159 w 329"/>
                <a:gd name="T39" fmla="*/ 263 h 271"/>
                <a:gd name="T40" fmla="*/ 173 w 329"/>
                <a:gd name="T41" fmla="*/ 270 h 27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29"/>
                <a:gd name="T64" fmla="*/ 0 h 271"/>
                <a:gd name="T65" fmla="*/ 329 w 329"/>
                <a:gd name="T66" fmla="*/ 271 h 27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29" h="271">
                  <a:moveTo>
                    <a:pt x="173" y="270"/>
                  </a:moveTo>
                  <a:lnTo>
                    <a:pt x="188" y="266"/>
                  </a:lnTo>
                  <a:lnTo>
                    <a:pt x="215" y="246"/>
                  </a:lnTo>
                  <a:lnTo>
                    <a:pt x="293" y="199"/>
                  </a:lnTo>
                  <a:lnTo>
                    <a:pt x="319" y="180"/>
                  </a:lnTo>
                  <a:lnTo>
                    <a:pt x="328" y="169"/>
                  </a:lnTo>
                  <a:lnTo>
                    <a:pt x="322" y="156"/>
                  </a:lnTo>
                  <a:lnTo>
                    <a:pt x="298" y="134"/>
                  </a:lnTo>
                  <a:lnTo>
                    <a:pt x="179" y="18"/>
                  </a:lnTo>
                  <a:lnTo>
                    <a:pt x="165" y="4"/>
                  </a:lnTo>
                  <a:lnTo>
                    <a:pt x="153" y="0"/>
                  </a:lnTo>
                  <a:lnTo>
                    <a:pt x="137" y="5"/>
                  </a:lnTo>
                  <a:lnTo>
                    <a:pt x="110" y="22"/>
                  </a:lnTo>
                  <a:lnTo>
                    <a:pt x="37" y="64"/>
                  </a:lnTo>
                  <a:lnTo>
                    <a:pt x="8" y="83"/>
                  </a:lnTo>
                  <a:lnTo>
                    <a:pt x="0" y="91"/>
                  </a:lnTo>
                  <a:lnTo>
                    <a:pt x="2" y="102"/>
                  </a:lnTo>
                  <a:lnTo>
                    <a:pt x="32" y="135"/>
                  </a:lnTo>
                  <a:lnTo>
                    <a:pt x="138" y="241"/>
                  </a:lnTo>
                  <a:lnTo>
                    <a:pt x="159" y="263"/>
                  </a:lnTo>
                  <a:lnTo>
                    <a:pt x="173" y="270"/>
                  </a:lnTo>
                </a:path>
              </a:pathLst>
            </a:custGeom>
            <a:solidFill>
              <a:srgbClr val="F6F6F6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73998" name="Freeform 302"/>
            <p:cNvSpPr>
              <a:spLocks noChangeAspect="1"/>
            </p:cNvSpPr>
            <p:nvPr/>
          </p:nvSpPr>
          <p:spPr bwMode="auto">
            <a:xfrm>
              <a:off x="2319" y="1580"/>
              <a:ext cx="325" cy="268"/>
            </a:xfrm>
            <a:custGeom>
              <a:avLst/>
              <a:gdLst>
                <a:gd name="T0" fmla="*/ 171 w 325"/>
                <a:gd name="T1" fmla="*/ 267 h 268"/>
                <a:gd name="T2" fmla="*/ 186 w 325"/>
                <a:gd name="T3" fmla="*/ 262 h 268"/>
                <a:gd name="T4" fmla="*/ 212 w 325"/>
                <a:gd name="T5" fmla="*/ 244 h 268"/>
                <a:gd name="T6" fmla="*/ 289 w 325"/>
                <a:gd name="T7" fmla="*/ 197 h 268"/>
                <a:gd name="T8" fmla="*/ 315 w 325"/>
                <a:gd name="T9" fmla="*/ 178 h 268"/>
                <a:gd name="T10" fmla="*/ 324 w 325"/>
                <a:gd name="T11" fmla="*/ 167 h 268"/>
                <a:gd name="T12" fmla="*/ 318 w 325"/>
                <a:gd name="T13" fmla="*/ 154 h 268"/>
                <a:gd name="T14" fmla="*/ 295 w 325"/>
                <a:gd name="T15" fmla="*/ 133 h 268"/>
                <a:gd name="T16" fmla="*/ 176 w 325"/>
                <a:gd name="T17" fmla="*/ 17 h 268"/>
                <a:gd name="T18" fmla="*/ 163 w 325"/>
                <a:gd name="T19" fmla="*/ 4 h 268"/>
                <a:gd name="T20" fmla="*/ 151 w 325"/>
                <a:gd name="T21" fmla="*/ 0 h 268"/>
                <a:gd name="T22" fmla="*/ 135 w 325"/>
                <a:gd name="T23" fmla="*/ 5 h 268"/>
                <a:gd name="T24" fmla="*/ 109 w 325"/>
                <a:gd name="T25" fmla="*/ 22 h 268"/>
                <a:gd name="T26" fmla="*/ 36 w 325"/>
                <a:gd name="T27" fmla="*/ 63 h 268"/>
                <a:gd name="T28" fmla="*/ 7 w 325"/>
                <a:gd name="T29" fmla="*/ 82 h 268"/>
                <a:gd name="T30" fmla="*/ 0 w 325"/>
                <a:gd name="T31" fmla="*/ 90 h 268"/>
                <a:gd name="T32" fmla="*/ 1 w 325"/>
                <a:gd name="T33" fmla="*/ 101 h 268"/>
                <a:gd name="T34" fmla="*/ 31 w 325"/>
                <a:gd name="T35" fmla="*/ 133 h 268"/>
                <a:gd name="T36" fmla="*/ 136 w 325"/>
                <a:gd name="T37" fmla="*/ 238 h 268"/>
                <a:gd name="T38" fmla="*/ 157 w 325"/>
                <a:gd name="T39" fmla="*/ 260 h 268"/>
                <a:gd name="T40" fmla="*/ 171 w 325"/>
                <a:gd name="T41" fmla="*/ 267 h 26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25"/>
                <a:gd name="T64" fmla="*/ 0 h 268"/>
                <a:gd name="T65" fmla="*/ 325 w 325"/>
                <a:gd name="T66" fmla="*/ 268 h 26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25" h="268">
                  <a:moveTo>
                    <a:pt x="171" y="267"/>
                  </a:moveTo>
                  <a:lnTo>
                    <a:pt x="186" y="262"/>
                  </a:lnTo>
                  <a:lnTo>
                    <a:pt x="212" y="244"/>
                  </a:lnTo>
                  <a:lnTo>
                    <a:pt x="289" y="197"/>
                  </a:lnTo>
                  <a:lnTo>
                    <a:pt x="315" y="178"/>
                  </a:lnTo>
                  <a:lnTo>
                    <a:pt x="324" y="167"/>
                  </a:lnTo>
                  <a:lnTo>
                    <a:pt x="318" y="154"/>
                  </a:lnTo>
                  <a:lnTo>
                    <a:pt x="295" y="133"/>
                  </a:lnTo>
                  <a:lnTo>
                    <a:pt x="176" y="17"/>
                  </a:lnTo>
                  <a:lnTo>
                    <a:pt x="163" y="4"/>
                  </a:lnTo>
                  <a:lnTo>
                    <a:pt x="151" y="0"/>
                  </a:lnTo>
                  <a:lnTo>
                    <a:pt x="135" y="5"/>
                  </a:lnTo>
                  <a:lnTo>
                    <a:pt x="109" y="22"/>
                  </a:lnTo>
                  <a:lnTo>
                    <a:pt x="36" y="63"/>
                  </a:lnTo>
                  <a:lnTo>
                    <a:pt x="7" y="82"/>
                  </a:lnTo>
                  <a:lnTo>
                    <a:pt x="0" y="90"/>
                  </a:lnTo>
                  <a:lnTo>
                    <a:pt x="1" y="101"/>
                  </a:lnTo>
                  <a:lnTo>
                    <a:pt x="31" y="133"/>
                  </a:lnTo>
                  <a:lnTo>
                    <a:pt x="136" y="238"/>
                  </a:lnTo>
                  <a:lnTo>
                    <a:pt x="157" y="260"/>
                  </a:lnTo>
                  <a:lnTo>
                    <a:pt x="171" y="267"/>
                  </a:lnTo>
                </a:path>
              </a:pathLst>
            </a:custGeom>
            <a:solidFill>
              <a:srgbClr val="F5F5F5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73999" name="Freeform 303"/>
            <p:cNvSpPr>
              <a:spLocks noChangeAspect="1"/>
            </p:cNvSpPr>
            <p:nvPr/>
          </p:nvSpPr>
          <p:spPr bwMode="auto">
            <a:xfrm>
              <a:off x="2320" y="1581"/>
              <a:ext cx="323" cy="266"/>
            </a:xfrm>
            <a:custGeom>
              <a:avLst/>
              <a:gdLst>
                <a:gd name="T0" fmla="*/ 170 w 323"/>
                <a:gd name="T1" fmla="*/ 265 h 266"/>
                <a:gd name="T2" fmla="*/ 185 w 323"/>
                <a:gd name="T3" fmla="*/ 261 h 266"/>
                <a:gd name="T4" fmla="*/ 211 w 323"/>
                <a:gd name="T5" fmla="*/ 242 h 266"/>
                <a:gd name="T6" fmla="*/ 288 w 323"/>
                <a:gd name="T7" fmla="*/ 196 h 266"/>
                <a:gd name="T8" fmla="*/ 313 w 323"/>
                <a:gd name="T9" fmla="*/ 177 h 266"/>
                <a:gd name="T10" fmla="*/ 322 w 323"/>
                <a:gd name="T11" fmla="*/ 166 h 266"/>
                <a:gd name="T12" fmla="*/ 316 w 323"/>
                <a:gd name="T13" fmla="*/ 154 h 266"/>
                <a:gd name="T14" fmla="*/ 293 w 323"/>
                <a:gd name="T15" fmla="*/ 132 h 266"/>
                <a:gd name="T16" fmla="*/ 175 w 323"/>
                <a:gd name="T17" fmla="*/ 17 h 266"/>
                <a:gd name="T18" fmla="*/ 162 w 323"/>
                <a:gd name="T19" fmla="*/ 4 h 266"/>
                <a:gd name="T20" fmla="*/ 150 w 323"/>
                <a:gd name="T21" fmla="*/ 0 h 266"/>
                <a:gd name="T22" fmla="*/ 134 w 323"/>
                <a:gd name="T23" fmla="*/ 5 h 266"/>
                <a:gd name="T24" fmla="*/ 108 w 323"/>
                <a:gd name="T25" fmla="*/ 21 h 266"/>
                <a:gd name="T26" fmla="*/ 36 w 323"/>
                <a:gd name="T27" fmla="*/ 63 h 266"/>
                <a:gd name="T28" fmla="*/ 8 w 323"/>
                <a:gd name="T29" fmla="*/ 81 h 266"/>
                <a:gd name="T30" fmla="*/ 0 w 323"/>
                <a:gd name="T31" fmla="*/ 89 h 266"/>
                <a:gd name="T32" fmla="*/ 2 w 323"/>
                <a:gd name="T33" fmla="*/ 100 h 266"/>
                <a:gd name="T34" fmla="*/ 32 w 323"/>
                <a:gd name="T35" fmla="*/ 132 h 266"/>
                <a:gd name="T36" fmla="*/ 136 w 323"/>
                <a:gd name="T37" fmla="*/ 237 h 266"/>
                <a:gd name="T38" fmla="*/ 157 w 323"/>
                <a:gd name="T39" fmla="*/ 258 h 266"/>
                <a:gd name="T40" fmla="*/ 170 w 323"/>
                <a:gd name="T41" fmla="*/ 265 h 26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23"/>
                <a:gd name="T64" fmla="*/ 0 h 266"/>
                <a:gd name="T65" fmla="*/ 323 w 323"/>
                <a:gd name="T66" fmla="*/ 266 h 26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23" h="266">
                  <a:moveTo>
                    <a:pt x="170" y="265"/>
                  </a:moveTo>
                  <a:lnTo>
                    <a:pt x="185" y="261"/>
                  </a:lnTo>
                  <a:lnTo>
                    <a:pt x="211" y="242"/>
                  </a:lnTo>
                  <a:lnTo>
                    <a:pt x="288" y="196"/>
                  </a:lnTo>
                  <a:lnTo>
                    <a:pt x="313" y="177"/>
                  </a:lnTo>
                  <a:lnTo>
                    <a:pt x="322" y="166"/>
                  </a:lnTo>
                  <a:lnTo>
                    <a:pt x="316" y="154"/>
                  </a:lnTo>
                  <a:lnTo>
                    <a:pt x="293" y="132"/>
                  </a:lnTo>
                  <a:lnTo>
                    <a:pt x="175" y="17"/>
                  </a:lnTo>
                  <a:lnTo>
                    <a:pt x="162" y="4"/>
                  </a:lnTo>
                  <a:lnTo>
                    <a:pt x="150" y="0"/>
                  </a:lnTo>
                  <a:lnTo>
                    <a:pt x="134" y="5"/>
                  </a:lnTo>
                  <a:lnTo>
                    <a:pt x="108" y="21"/>
                  </a:lnTo>
                  <a:lnTo>
                    <a:pt x="36" y="63"/>
                  </a:lnTo>
                  <a:lnTo>
                    <a:pt x="8" y="81"/>
                  </a:lnTo>
                  <a:lnTo>
                    <a:pt x="0" y="89"/>
                  </a:lnTo>
                  <a:lnTo>
                    <a:pt x="2" y="100"/>
                  </a:lnTo>
                  <a:lnTo>
                    <a:pt x="32" y="132"/>
                  </a:lnTo>
                  <a:lnTo>
                    <a:pt x="136" y="237"/>
                  </a:lnTo>
                  <a:lnTo>
                    <a:pt x="157" y="258"/>
                  </a:lnTo>
                  <a:lnTo>
                    <a:pt x="170" y="265"/>
                  </a:lnTo>
                </a:path>
              </a:pathLst>
            </a:custGeom>
            <a:solidFill>
              <a:srgbClr val="F4F4F4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74000" name="Freeform 304"/>
            <p:cNvSpPr>
              <a:spLocks noChangeAspect="1"/>
            </p:cNvSpPr>
            <p:nvPr/>
          </p:nvSpPr>
          <p:spPr bwMode="auto">
            <a:xfrm>
              <a:off x="2322" y="1582"/>
              <a:ext cx="319" cy="264"/>
            </a:xfrm>
            <a:custGeom>
              <a:avLst/>
              <a:gdLst>
                <a:gd name="T0" fmla="*/ 168 w 319"/>
                <a:gd name="T1" fmla="*/ 263 h 264"/>
                <a:gd name="T2" fmla="*/ 183 w 319"/>
                <a:gd name="T3" fmla="*/ 259 h 264"/>
                <a:gd name="T4" fmla="*/ 209 w 319"/>
                <a:gd name="T5" fmla="*/ 240 h 264"/>
                <a:gd name="T6" fmla="*/ 284 w 319"/>
                <a:gd name="T7" fmla="*/ 195 h 264"/>
                <a:gd name="T8" fmla="*/ 309 w 319"/>
                <a:gd name="T9" fmla="*/ 176 h 264"/>
                <a:gd name="T10" fmla="*/ 318 w 319"/>
                <a:gd name="T11" fmla="*/ 165 h 264"/>
                <a:gd name="T12" fmla="*/ 312 w 319"/>
                <a:gd name="T13" fmla="*/ 153 h 264"/>
                <a:gd name="T14" fmla="*/ 289 w 319"/>
                <a:gd name="T15" fmla="*/ 132 h 264"/>
                <a:gd name="T16" fmla="*/ 173 w 319"/>
                <a:gd name="T17" fmla="*/ 17 h 264"/>
                <a:gd name="T18" fmla="*/ 160 w 319"/>
                <a:gd name="T19" fmla="*/ 5 h 264"/>
                <a:gd name="T20" fmla="*/ 148 w 319"/>
                <a:gd name="T21" fmla="*/ 0 h 264"/>
                <a:gd name="T22" fmla="*/ 132 w 319"/>
                <a:gd name="T23" fmla="*/ 5 h 264"/>
                <a:gd name="T24" fmla="*/ 107 w 319"/>
                <a:gd name="T25" fmla="*/ 21 h 264"/>
                <a:gd name="T26" fmla="*/ 35 w 319"/>
                <a:gd name="T27" fmla="*/ 62 h 264"/>
                <a:gd name="T28" fmla="*/ 7 w 319"/>
                <a:gd name="T29" fmla="*/ 80 h 264"/>
                <a:gd name="T30" fmla="*/ 0 w 319"/>
                <a:gd name="T31" fmla="*/ 88 h 264"/>
                <a:gd name="T32" fmla="*/ 1 w 319"/>
                <a:gd name="T33" fmla="*/ 99 h 264"/>
                <a:gd name="T34" fmla="*/ 31 w 319"/>
                <a:gd name="T35" fmla="*/ 131 h 264"/>
                <a:gd name="T36" fmla="*/ 134 w 319"/>
                <a:gd name="T37" fmla="*/ 235 h 264"/>
                <a:gd name="T38" fmla="*/ 155 w 319"/>
                <a:gd name="T39" fmla="*/ 256 h 264"/>
                <a:gd name="T40" fmla="*/ 168 w 319"/>
                <a:gd name="T41" fmla="*/ 263 h 26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19"/>
                <a:gd name="T64" fmla="*/ 0 h 264"/>
                <a:gd name="T65" fmla="*/ 319 w 319"/>
                <a:gd name="T66" fmla="*/ 264 h 26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19" h="264">
                  <a:moveTo>
                    <a:pt x="168" y="263"/>
                  </a:moveTo>
                  <a:lnTo>
                    <a:pt x="183" y="259"/>
                  </a:lnTo>
                  <a:lnTo>
                    <a:pt x="209" y="240"/>
                  </a:lnTo>
                  <a:lnTo>
                    <a:pt x="284" y="195"/>
                  </a:lnTo>
                  <a:lnTo>
                    <a:pt x="309" y="176"/>
                  </a:lnTo>
                  <a:lnTo>
                    <a:pt x="318" y="165"/>
                  </a:lnTo>
                  <a:lnTo>
                    <a:pt x="312" y="153"/>
                  </a:lnTo>
                  <a:lnTo>
                    <a:pt x="289" y="132"/>
                  </a:lnTo>
                  <a:lnTo>
                    <a:pt x="173" y="17"/>
                  </a:lnTo>
                  <a:lnTo>
                    <a:pt x="160" y="5"/>
                  </a:lnTo>
                  <a:lnTo>
                    <a:pt x="148" y="0"/>
                  </a:lnTo>
                  <a:lnTo>
                    <a:pt x="132" y="5"/>
                  </a:lnTo>
                  <a:lnTo>
                    <a:pt x="107" y="21"/>
                  </a:lnTo>
                  <a:lnTo>
                    <a:pt x="35" y="62"/>
                  </a:lnTo>
                  <a:lnTo>
                    <a:pt x="7" y="80"/>
                  </a:lnTo>
                  <a:lnTo>
                    <a:pt x="0" y="88"/>
                  </a:lnTo>
                  <a:lnTo>
                    <a:pt x="1" y="99"/>
                  </a:lnTo>
                  <a:lnTo>
                    <a:pt x="31" y="131"/>
                  </a:lnTo>
                  <a:lnTo>
                    <a:pt x="134" y="235"/>
                  </a:lnTo>
                  <a:lnTo>
                    <a:pt x="155" y="256"/>
                  </a:lnTo>
                  <a:lnTo>
                    <a:pt x="168" y="263"/>
                  </a:lnTo>
                </a:path>
              </a:pathLst>
            </a:custGeom>
            <a:solidFill>
              <a:srgbClr val="F3F3F3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74001" name="Freeform 305"/>
            <p:cNvSpPr>
              <a:spLocks noChangeAspect="1"/>
            </p:cNvSpPr>
            <p:nvPr/>
          </p:nvSpPr>
          <p:spPr bwMode="auto">
            <a:xfrm>
              <a:off x="2324" y="1584"/>
              <a:ext cx="316" cy="260"/>
            </a:xfrm>
            <a:custGeom>
              <a:avLst/>
              <a:gdLst>
                <a:gd name="T0" fmla="*/ 167 w 316"/>
                <a:gd name="T1" fmla="*/ 259 h 260"/>
                <a:gd name="T2" fmla="*/ 181 w 316"/>
                <a:gd name="T3" fmla="*/ 255 h 260"/>
                <a:gd name="T4" fmla="*/ 206 w 316"/>
                <a:gd name="T5" fmla="*/ 237 h 260"/>
                <a:gd name="T6" fmla="*/ 281 w 316"/>
                <a:gd name="T7" fmla="*/ 192 h 260"/>
                <a:gd name="T8" fmla="*/ 306 w 316"/>
                <a:gd name="T9" fmla="*/ 173 h 260"/>
                <a:gd name="T10" fmla="*/ 315 w 316"/>
                <a:gd name="T11" fmla="*/ 163 h 260"/>
                <a:gd name="T12" fmla="*/ 309 w 316"/>
                <a:gd name="T13" fmla="*/ 151 h 260"/>
                <a:gd name="T14" fmla="*/ 286 w 316"/>
                <a:gd name="T15" fmla="*/ 130 h 260"/>
                <a:gd name="T16" fmla="*/ 171 w 316"/>
                <a:gd name="T17" fmla="*/ 17 h 260"/>
                <a:gd name="T18" fmla="*/ 158 w 316"/>
                <a:gd name="T19" fmla="*/ 4 h 260"/>
                <a:gd name="T20" fmla="*/ 146 w 316"/>
                <a:gd name="T21" fmla="*/ 0 h 260"/>
                <a:gd name="T22" fmla="*/ 131 w 316"/>
                <a:gd name="T23" fmla="*/ 5 h 260"/>
                <a:gd name="T24" fmla="*/ 106 w 316"/>
                <a:gd name="T25" fmla="*/ 20 h 260"/>
                <a:gd name="T26" fmla="*/ 34 w 316"/>
                <a:gd name="T27" fmla="*/ 61 h 260"/>
                <a:gd name="T28" fmla="*/ 7 w 316"/>
                <a:gd name="T29" fmla="*/ 79 h 260"/>
                <a:gd name="T30" fmla="*/ 0 w 316"/>
                <a:gd name="T31" fmla="*/ 87 h 260"/>
                <a:gd name="T32" fmla="*/ 1 w 316"/>
                <a:gd name="T33" fmla="*/ 97 h 260"/>
                <a:gd name="T34" fmla="*/ 31 w 316"/>
                <a:gd name="T35" fmla="*/ 129 h 260"/>
                <a:gd name="T36" fmla="*/ 133 w 316"/>
                <a:gd name="T37" fmla="*/ 232 h 260"/>
                <a:gd name="T38" fmla="*/ 153 w 316"/>
                <a:gd name="T39" fmla="*/ 253 h 260"/>
                <a:gd name="T40" fmla="*/ 167 w 316"/>
                <a:gd name="T41" fmla="*/ 259 h 26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16"/>
                <a:gd name="T64" fmla="*/ 0 h 260"/>
                <a:gd name="T65" fmla="*/ 316 w 316"/>
                <a:gd name="T66" fmla="*/ 260 h 26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16" h="260">
                  <a:moveTo>
                    <a:pt x="167" y="259"/>
                  </a:moveTo>
                  <a:lnTo>
                    <a:pt x="181" y="255"/>
                  </a:lnTo>
                  <a:lnTo>
                    <a:pt x="206" y="237"/>
                  </a:lnTo>
                  <a:lnTo>
                    <a:pt x="281" y="192"/>
                  </a:lnTo>
                  <a:lnTo>
                    <a:pt x="306" y="173"/>
                  </a:lnTo>
                  <a:lnTo>
                    <a:pt x="315" y="163"/>
                  </a:lnTo>
                  <a:lnTo>
                    <a:pt x="309" y="151"/>
                  </a:lnTo>
                  <a:lnTo>
                    <a:pt x="286" y="130"/>
                  </a:lnTo>
                  <a:lnTo>
                    <a:pt x="171" y="17"/>
                  </a:lnTo>
                  <a:lnTo>
                    <a:pt x="158" y="4"/>
                  </a:lnTo>
                  <a:lnTo>
                    <a:pt x="146" y="0"/>
                  </a:lnTo>
                  <a:lnTo>
                    <a:pt x="131" y="5"/>
                  </a:lnTo>
                  <a:lnTo>
                    <a:pt x="106" y="20"/>
                  </a:lnTo>
                  <a:lnTo>
                    <a:pt x="34" y="61"/>
                  </a:lnTo>
                  <a:lnTo>
                    <a:pt x="7" y="79"/>
                  </a:lnTo>
                  <a:lnTo>
                    <a:pt x="0" y="87"/>
                  </a:lnTo>
                  <a:lnTo>
                    <a:pt x="1" y="97"/>
                  </a:lnTo>
                  <a:lnTo>
                    <a:pt x="31" y="129"/>
                  </a:lnTo>
                  <a:lnTo>
                    <a:pt x="133" y="232"/>
                  </a:lnTo>
                  <a:lnTo>
                    <a:pt x="153" y="253"/>
                  </a:lnTo>
                  <a:lnTo>
                    <a:pt x="167" y="259"/>
                  </a:lnTo>
                </a:path>
              </a:pathLst>
            </a:custGeom>
            <a:solidFill>
              <a:srgbClr val="F2F2F2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74002" name="Freeform 306"/>
            <p:cNvSpPr>
              <a:spLocks noChangeAspect="1"/>
            </p:cNvSpPr>
            <p:nvPr/>
          </p:nvSpPr>
          <p:spPr bwMode="auto">
            <a:xfrm>
              <a:off x="2325" y="1585"/>
              <a:ext cx="314" cy="258"/>
            </a:xfrm>
            <a:custGeom>
              <a:avLst/>
              <a:gdLst>
                <a:gd name="T0" fmla="*/ 166 w 314"/>
                <a:gd name="T1" fmla="*/ 257 h 258"/>
                <a:gd name="T2" fmla="*/ 180 w 314"/>
                <a:gd name="T3" fmla="*/ 253 h 258"/>
                <a:gd name="T4" fmla="*/ 205 w 314"/>
                <a:gd name="T5" fmla="*/ 235 h 258"/>
                <a:gd name="T6" fmla="*/ 280 w 314"/>
                <a:gd name="T7" fmla="*/ 190 h 258"/>
                <a:gd name="T8" fmla="*/ 304 w 314"/>
                <a:gd name="T9" fmla="*/ 172 h 258"/>
                <a:gd name="T10" fmla="*/ 313 w 314"/>
                <a:gd name="T11" fmla="*/ 162 h 258"/>
                <a:gd name="T12" fmla="*/ 307 w 314"/>
                <a:gd name="T13" fmla="*/ 150 h 258"/>
                <a:gd name="T14" fmla="*/ 284 w 314"/>
                <a:gd name="T15" fmla="*/ 129 h 258"/>
                <a:gd name="T16" fmla="*/ 170 w 314"/>
                <a:gd name="T17" fmla="*/ 17 h 258"/>
                <a:gd name="T18" fmla="*/ 157 w 314"/>
                <a:gd name="T19" fmla="*/ 4 h 258"/>
                <a:gd name="T20" fmla="*/ 145 w 314"/>
                <a:gd name="T21" fmla="*/ 0 h 258"/>
                <a:gd name="T22" fmla="*/ 130 w 314"/>
                <a:gd name="T23" fmla="*/ 5 h 258"/>
                <a:gd name="T24" fmla="*/ 105 w 314"/>
                <a:gd name="T25" fmla="*/ 20 h 258"/>
                <a:gd name="T26" fmla="*/ 34 w 314"/>
                <a:gd name="T27" fmla="*/ 60 h 258"/>
                <a:gd name="T28" fmla="*/ 7 w 314"/>
                <a:gd name="T29" fmla="*/ 78 h 258"/>
                <a:gd name="T30" fmla="*/ 0 w 314"/>
                <a:gd name="T31" fmla="*/ 85 h 258"/>
                <a:gd name="T32" fmla="*/ 2 w 314"/>
                <a:gd name="T33" fmla="*/ 96 h 258"/>
                <a:gd name="T34" fmla="*/ 30 w 314"/>
                <a:gd name="T35" fmla="*/ 128 h 258"/>
                <a:gd name="T36" fmla="*/ 133 w 314"/>
                <a:gd name="T37" fmla="*/ 230 h 258"/>
                <a:gd name="T38" fmla="*/ 152 w 314"/>
                <a:gd name="T39" fmla="*/ 250 h 258"/>
                <a:gd name="T40" fmla="*/ 166 w 314"/>
                <a:gd name="T41" fmla="*/ 257 h 25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14"/>
                <a:gd name="T64" fmla="*/ 0 h 258"/>
                <a:gd name="T65" fmla="*/ 314 w 314"/>
                <a:gd name="T66" fmla="*/ 258 h 25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14" h="258">
                  <a:moveTo>
                    <a:pt x="166" y="257"/>
                  </a:moveTo>
                  <a:lnTo>
                    <a:pt x="180" y="253"/>
                  </a:lnTo>
                  <a:lnTo>
                    <a:pt x="205" y="235"/>
                  </a:lnTo>
                  <a:lnTo>
                    <a:pt x="280" y="190"/>
                  </a:lnTo>
                  <a:lnTo>
                    <a:pt x="304" y="172"/>
                  </a:lnTo>
                  <a:lnTo>
                    <a:pt x="313" y="162"/>
                  </a:lnTo>
                  <a:lnTo>
                    <a:pt x="307" y="150"/>
                  </a:lnTo>
                  <a:lnTo>
                    <a:pt x="284" y="129"/>
                  </a:lnTo>
                  <a:lnTo>
                    <a:pt x="170" y="17"/>
                  </a:lnTo>
                  <a:lnTo>
                    <a:pt x="157" y="4"/>
                  </a:lnTo>
                  <a:lnTo>
                    <a:pt x="145" y="0"/>
                  </a:lnTo>
                  <a:lnTo>
                    <a:pt x="130" y="5"/>
                  </a:lnTo>
                  <a:lnTo>
                    <a:pt x="105" y="20"/>
                  </a:lnTo>
                  <a:lnTo>
                    <a:pt x="34" y="60"/>
                  </a:lnTo>
                  <a:lnTo>
                    <a:pt x="7" y="78"/>
                  </a:lnTo>
                  <a:lnTo>
                    <a:pt x="0" y="85"/>
                  </a:lnTo>
                  <a:lnTo>
                    <a:pt x="2" y="96"/>
                  </a:lnTo>
                  <a:lnTo>
                    <a:pt x="30" y="128"/>
                  </a:lnTo>
                  <a:lnTo>
                    <a:pt x="133" y="230"/>
                  </a:lnTo>
                  <a:lnTo>
                    <a:pt x="152" y="250"/>
                  </a:lnTo>
                  <a:lnTo>
                    <a:pt x="166" y="257"/>
                  </a:lnTo>
                </a:path>
              </a:pathLst>
            </a:custGeom>
            <a:solidFill>
              <a:srgbClr val="F1F1F1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74003" name="Freeform 307"/>
            <p:cNvSpPr>
              <a:spLocks noChangeAspect="1"/>
            </p:cNvSpPr>
            <p:nvPr/>
          </p:nvSpPr>
          <p:spPr bwMode="auto">
            <a:xfrm>
              <a:off x="2326" y="1586"/>
              <a:ext cx="311" cy="256"/>
            </a:xfrm>
            <a:custGeom>
              <a:avLst/>
              <a:gdLst>
                <a:gd name="T0" fmla="*/ 165 w 311"/>
                <a:gd name="T1" fmla="*/ 255 h 256"/>
                <a:gd name="T2" fmla="*/ 179 w 311"/>
                <a:gd name="T3" fmla="*/ 251 h 256"/>
                <a:gd name="T4" fmla="*/ 204 w 311"/>
                <a:gd name="T5" fmla="*/ 233 h 256"/>
                <a:gd name="T6" fmla="*/ 278 w 311"/>
                <a:gd name="T7" fmla="*/ 189 h 256"/>
                <a:gd name="T8" fmla="*/ 302 w 311"/>
                <a:gd name="T9" fmla="*/ 171 h 256"/>
                <a:gd name="T10" fmla="*/ 310 w 311"/>
                <a:gd name="T11" fmla="*/ 161 h 256"/>
                <a:gd name="T12" fmla="*/ 304 w 311"/>
                <a:gd name="T13" fmla="*/ 149 h 256"/>
                <a:gd name="T14" fmla="*/ 282 w 311"/>
                <a:gd name="T15" fmla="*/ 128 h 256"/>
                <a:gd name="T16" fmla="*/ 168 w 311"/>
                <a:gd name="T17" fmla="*/ 17 h 256"/>
                <a:gd name="T18" fmla="*/ 155 w 311"/>
                <a:gd name="T19" fmla="*/ 4 h 256"/>
                <a:gd name="T20" fmla="*/ 143 w 311"/>
                <a:gd name="T21" fmla="*/ 0 h 256"/>
                <a:gd name="T22" fmla="*/ 129 w 311"/>
                <a:gd name="T23" fmla="*/ 5 h 256"/>
                <a:gd name="T24" fmla="*/ 104 w 311"/>
                <a:gd name="T25" fmla="*/ 20 h 256"/>
                <a:gd name="T26" fmla="*/ 34 w 311"/>
                <a:gd name="T27" fmla="*/ 60 h 256"/>
                <a:gd name="T28" fmla="*/ 7 w 311"/>
                <a:gd name="T29" fmla="*/ 77 h 256"/>
                <a:gd name="T30" fmla="*/ 0 w 311"/>
                <a:gd name="T31" fmla="*/ 85 h 256"/>
                <a:gd name="T32" fmla="*/ 2 w 311"/>
                <a:gd name="T33" fmla="*/ 95 h 256"/>
                <a:gd name="T34" fmla="*/ 30 w 311"/>
                <a:gd name="T35" fmla="*/ 127 h 256"/>
                <a:gd name="T36" fmla="*/ 131 w 311"/>
                <a:gd name="T37" fmla="*/ 228 h 256"/>
                <a:gd name="T38" fmla="*/ 151 w 311"/>
                <a:gd name="T39" fmla="*/ 249 h 256"/>
                <a:gd name="T40" fmla="*/ 165 w 311"/>
                <a:gd name="T41" fmla="*/ 255 h 25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11"/>
                <a:gd name="T64" fmla="*/ 0 h 256"/>
                <a:gd name="T65" fmla="*/ 311 w 311"/>
                <a:gd name="T66" fmla="*/ 256 h 25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11" h="256">
                  <a:moveTo>
                    <a:pt x="165" y="255"/>
                  </a:moveTo>
                  <a:lnTo>
                    <a:pt x="179" y="251"/>
                  </a:lnTo>
                  <a:lnTo>
                    <a:pt x="204" y="233"/>
                  </a:lnTo>
                  <a:lnTo>
                    <a:pt x="278" y="189"/>
                  </a:lnTo>
                  <a:lnTo>
                    <a:pt x="302" y="171"/>
                  </a:lnTo>
                  <a:lnTo>
                    <a:pt x="310" y="161"/>
                  </a:lnTo>
                  <a:lnTo>
                    <a:pt x="304" y="149"/>
                  </a:lnTo>
                  <a:lnTo>
                    <a:pt x="282" y="128"/>
                  </a:lnTo>
                  <a:lnTo>
                    <a:pt x="168" y="17"/>
                  </a:lnTo>
                  <a:lnTo>
                    <a:pt x="155" y="4"/>
                  </a:lnTo>
                  <a:lnTo>
                    <a:pt x="143" y="0"/>
                  </a:lnTo>
                  <a:lnTo>
                    <a:pt x="129" y="5"/>
                  </a:lnTo>
                  <a:lnTo>
                    <a:pt x="104" y="20"/>
                  </a:lnTo>
                  <a:lnTo>
                    <a:pt x="34" y="60"/>
                  </a:lnTo>
                  <a:lnTo>
                    <a:pt x="7" y="77"/>
                  </a:lnTo>
                  <a:lnTo>
                    <a:pt x="0" y="85"/>
                  </a:lnTo>
                  <a:lnTo>
                    <a:pt x="2" y="95"/>
                  </a:lnTo>
                  <a:lnTo>
                    <a:pt x="30" y="127"/>
                  </a:lnTo>
                  <a:lnTo>
                    <a:pt x="131" y="228"/>
                  </a:lnTo>
                  <a:lnTo>
                    <a:pt x="151" y="249"/>
                  </a:lnTo>
                  <a:lnTo>
                    <a:pt x="165" y="255"/>
                  </a:lnTo>
                </a:path>
              </a:pathLst>
            </a:custGeom>
            <a:solidFill>
              <a:srgbClr val="F1F1F1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74004" name="Freeform 308"/>
            <p:cNvSpPr>
              <a:spLocks noChangeAspect="1"/>
            </p:cNvSpPr>
            <p:nvPr/>
          </p:nvSpPr>
          <p:spPr bwMode="auto">
            <a:xfrm>
              <a:off x="2328" y="1588"/>
              <a:ext cx="307" cy="253"/>
            </a:xfrm>
            <a:custGeom>
              <a:avLst/>
              <a:gdLst>
                <a:gd name="T0" fmla="*/ 163 w 307"/>
                <a:gd name="T1" fmla="*/ 252 h 253"/>
                <a:gd name="T2" fmla="*/ 177 w 307"/>
                <a:gd name="T3" fmla="*/ 248 h 253"/>
                <a:gd name="T4" fmla="*/ 201 w 307"/>
                <a:gd name="T5" fmla="*/ 231 h 253"/>
                <a:gd name="T6" fmla="*/ 274 w 307"/>
                <a:gd name="T7" fmla="*/ 187 h 253"/>
                <a:gd name="T8" fmla="*/ 298 w 307"/>
                <a:gd name="T9" fmla="*/ 169 h 253"/>
                <a:gd name="T10" fmla="*/ 306 w 307"/>
                <a:gd name="T11" fmla="*/ 159 h 253"/>
                <a:gd name="T12" fmla="*/ 300 w 307"/>
                <a:gd name="T13" fmla="*/ 147 h 253"/>
                <a:gd name="T14" fmla="*/ 278 w 307"/>
                <a:gd name="T15" fmla="*/ 127 h 253"/>
                <a:gd name="T16" fmla="*/ 166 w 307"/>
                <a:gd name="T17" fmla="*/ 17 h 253"/>
                <a:gd name="T18" fmla="*/ 153 w 307"/>
                <a:gd name="T19" fmla="*/ 4 h 253"/>
                <a:gd name="T20" fmla="*/ 141 w 307"/>
                <a:gd name="T21" fmla="*/ 0 h 253"/>
                <a:gd name="T22" fmla="*/ 127 w 307"/>
                <a:gd name="T23" fmla="*/ 4 h 253"/>
                <a:gd name="T24" fmla="*/ 102 w 307"/>
                <a:gd name="T25" fmla="*/ 19 h 253"/>
                <a:gd name="T26" fmla="*/ 33 w 307"/>
                <a:gd name="T27" fmla="*/ 59 h 253"/>
                <a:gd name="T28" fmla="*/ 7 w 307"/>
                <a:gd name="T29" fmla="*/ 76 h 253"/>
                <a:gd name="T30" fmla="*/ 0 w 307"/>
                <a:gd name="T31" fmla="*/ 83 h 253"/>
                <a:gd name="T32" fmla="*/ 2 w 307"/>
                <a:gd name="T33" fmla="*/ 94 h 253"/>
                <a:gd name="T34" fmla="*/ 30 w 307"/>
                <a:gd name="T35" fmla="*/ 125 h 253"/>
                <a:gd name="T36" fmla="*/ 130 w 307"/>
                <a:gd name="T37" fmla="*/ 225 h 253"/>
                <a:gd name="T38" fmla="*/ 150 w 307"/>
                <a:gd name="T39" fmla="*/ 246 h 253"/>
                <a:gd name="T40" fmla="*/ 163 w 307"/>
                <a:gd name="T41" fmla="*/ 252 h 25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07"/>
                <a:gd name="T64" fmla="*/ 0 h 253"/>
                <a:gd name="T65" fmla="*/ 307 w 307"/>
                <a:gd name="T66" fmla="*/ 253 h 25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07" h="253">
                  <a:moveTo>
                    <a:pt x="163" y="252"/>
                  </a:moveTo>
                  <a:lnTo>
                    <a:pt x="177" y="248"/>
                  </a:lnTo>
                  <a:lnTo>
                    <a:pt x="201" y="231"/>
                  </a:lnTo>
                  <a:lnTo>
                    <a:pt x="274" y="187"/>
                  </a:lnTo>
                  <a:lnTo>
                    <a:pt x="298" y="169"/>
                  </a:lnTo>
                  <a:lnTo>
                    <a:pt x="306" y="159"/>
                  </a:lnTo>
                  <a:lnTo>
                    <a:pt x="300" y="147"/>
                  </a:lnTo>
                  <a:lnTo>
                    <a:pt x="278" y="127"/>
                  </a:lnTo>
                  <a:lnTo>
                    <a:pt x="166" y="17"/>
                  </a:lnTo>
                  <a:lnTo>
                    <a:pt x="153" y="4"/>
                  </a:lnTo>
                  <a:lnTo>
                    <a:pt x="141" y="0"/>
                  </a:lnTo>
                  <a:lnTo>
                    <a:pt x="127" y="4"/>
                  </a:lnTo>
                  <a:lnTo>
                    <a:pt x="102" y="19"/>
                  </a:lnTo>
                  <a:lnTo>
                    <a:pt x="33" y="59"/>
                  </a:lnTo>
                  <a:lnTo>
                    <a:pt x="7" y="76"/>
                  </a:lnTo>
                  <a:lnTo>
                    <a:pt x="0" y="83"/>
                  </a:lnTo>
                  <a:lnTo>
                    <a:pt x="2" y="94"/>
                  </a:lnTo>
                  <a:lnTo>
                    <a:pt x="30" y="125"/>
                  </a:lnTo>
                  <a:lnTo>
                    <a:pt x="130" y="225"/>
                  </a:lnTo>
                  <a:lnTo>
                    <a:pt x="150" y="246"/>
                  </a:lnTo>
                  <a:lnTo>
                    <a:pt x="163" y="252"/>
                  </a:lnTo>
                </a:path>
              </a:pathLst>
            </a:custGeom>
            <a:solidFill>
              <a:srgbClr val="F0F0F0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74005" name="Freeform 309"/>
            <p:cNvSpPr>
              <a:spLocks noChangeAspect="1"/>
            </p:cNvSpPr>
            <p:nvPr/>
          </p:nvSpPr>
          <p:spPr bwMode="auto">
            <a:xfrm>
              <a:off x="2329" y="1589"/>
              <a:ext cx="305" cy="250"/>
            </a:xfrm>
            <a:custGeom>
              <a:avLst/>
              <a:gdLst>
                <a:gd name="T0" fmla="*/ 162 w 305"/>
                <a:gd name="T1" fmla="*/ 249 h 250"/>
                <a:gd name="T2" fmla="*/ 176 w 305"/>
                <a:gd name="T3" fmla="*/ 245 h 250"/>
                <a:gd name="T4" fmla="*/ 200 w 305"/>
                <a:gd name="T5" fmla="*/ 228 h 250"/>
                <a:gd name="T6" fmla="*/ 272 w 305"/>
                <a:gd name="T7" fmla="*/ 185 h 250"/>
                <a:gd name="T8" fmla="*/ 296 w 305"/>
                <a:gd name="T9" fmla="*/ 168 h 250"/>
                <a:gd name="T10" fmla="*/ 304 w 305"/>
                <a:gd name="T11" fmla="*/ 157 h 250"/>
                <a:gd name="T12" fmla="*/ 298 w 305"/>
                <a:gd name="T13" fmla="*/ 145 h 250"/>
                <a:gd name="T14" fmla="*/ 276 w 305"/>
                <a:gd name="T15" fmla="*/ 126 h 250"/>
                <a:gd name="T16" fmla="*/ 164 w 305"/>
                <a:gd name="T17" fmla="*/ 16 h 250"/>
                <a:gd name="T18" fmla="*/ 152 w 305"/>
                <a:gd name="T19" fmla="*/ 4 h 250"/>
                <a:gd name="T20" fmla="*/ 140 w 305"/>
                <a:gd name="T21" fmla="*/ 0 h 250"/>
                <a:gd name="T22" fmla="*/ 126 w 305"/>
                <a:gd name="T23" fmla="*/ 5 h 250"/>
                <a:gd name="T24" fmla="*/ 102 w 305"/>
                <a:gd name="T25" fmla="*/ 19 h 250"/>
                <a:gd name="T26" fmla="*/ 33 w 305"/>
                <a:gd name="T27" fmla="*/ 58 h 250"/>
                <a:gd name="T28" fmla="*/ 7 w 305"/>
                <a:gd name="T29" fmla="*/ 75 h 250"/>
                <a:gd name="T30" fmla="*/ 0 w 305"/>
                <a:gd name="T31" fmla="*/ 82 h 250"/>
                <a:gd name="T32" fmla="*/ 2 w 305"/>
                <a:gd name="T33" fmla="*/ 93 h 250"/>
                <a:gd name="T34" fmla="*/ 30 w 305"/>
                <a:gd name="T35" fmla="*/ 123 h 250"/>
                <a:gd name="T36" fmla="*/ 129 w 305"/>
                <a:gd name="T37" fmla="*/ 222 h 250"/>
                <a:gd name="T38" fmla="*/ 149 w 305"/>
                <a:gd name="T39" fmla="*/ 243 h 250"/>
                <a:gd name="T40" fmla="*/ 162 w 305"/>
                <a:gd name="T41" fmla="*/ 249 h 25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05"/>
                <a:gd name="T64" fmla="*/ 0 h 250"/>
                <a:gd name="T65" fmla="*/ 305 w 305"/>
                <a:gd name="T66" fmla="*/ 250 h 25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05" h="250">
                  <a:moveTo>
                    <a:pt x="162" y="249"/>
                  </a:moveTo>
                  <a:lnTo>
                    <a:pt x="176" y="245"/>
                  </a:lnTo>
                  <a:lnTo>
                    <a:pt x="200" y="228"/>
                  </a:lnTo>
                  <a:lnTo>
                    <a:pt x="272" y="185"/>
                  </a:lnTo>
                  <a:lnTo>
                    <a:pt x="296" y="168"/>
                  </a:lnTo>
                  <a:lnTo>
                    <a:pt x="304" y="157"/>
                  </a:lnTo>
                  <a:lnTo>
                    <a:pt x="298" y="145"/>
                  </a:lnTo>
                  <a:lnTo>
                    <a:pt x="276" y="126"/>
                  </a:lnTo>
                  <a:lnTo>
                    <a:pt x="164" y="16"/>
                  </a:lnTo>
                  <a:lnTo>
                    <a:pt x="152" y="4"/>
                  </a:lnTo>
                  <a:lnTo>
                    <a:pt x="140" y="0"/>
                  </a:lnTo>
                  <a:lnTo>
                    <a:pt x="126" y="5"/>
                  </a:lnTo>
                  <a:lnTo>
                    <a:pt x="102" y="19"/>
                  </a:lnTo>
                  <a:lnTo>
                    <a:pt x="33" y="58"/>
                  </a:lnTo>
                  <a:lnTo>
                    <a:pt x="7" y="75"/>
                  </a:lnTo>
                  <a:lnTo>
                    <a:pt x="0" y="82"/>
                  </a:lnTo>
                  <a:lnTo>
                    <a:pt x="2" y="93"/>
                  </a:lnTo>
                  <a:lnTo>
                    <a:pt x="30" y="123"/>
                  </a:lnTo>
                  <a:lnTo>
                    <a:pt x="129" y="222"/>
                  </a:lnTo>
                  <a:lnTo>
                    <a:pt x="149" y="243"/>
                  </a:lnTo>
                  <a:lnTo>
                    <a:pt x="162" y="249"/>
                  </a:lnTo>
                </a:path>
              </a:pathLst>
            </a:custGeom>
            <a:solidFill>
              <a:srgbClr val="EFEFEF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74006" name="Freeform 310"/>
            <p:cNvSpPr>
              <a:spLocks noChangeAspect="1"/>
            </p:cNvSpPr>
            <p:nvPr/>
          </p:nvSpPr>
          <p:spPr bwMode="auto">
            <a:xfrm>
              <a:off x="2331" y="1590"/>
              <a:ext cx="301" cy="248"/>
            </a:xfrm>
            <a:custGeom>
              <a:avLst/>
              <a:gdLst>
                <a:gd name="T0" fmla="*/ 160 w 301"/>
                <a:gd name="T1" fmla="*/ 247 h 248"/>
                <a:gd name="T2" fmla="*/ 174 w 301"/>
                <a:gd name="T3" fmla="*/ 243 h 248"/>
                <a:gd name="T4" fmla="*/ 197 w 301"/>
                <a:gd name="T5" fmla="*/ 226 h 248"/>
                <a:gd name="T6" fmla="*/ 269 w 301"/>
                <a:gd name="T7" fmla="*/ 183 h 248"/>
                <a:gd name="T8" fmla="*/ 292 w 301"/>
                <a:gd name="T9" fmla="*/ 167 h 248"/>
                <a:gd name="T10" fmla="*/ 300 w 301"/>
                <a:gd name="T11" fmla="*/ 156 h 248"/>
                <a:gd name="T12" fmla="*/ 294 w 301"/>
                <a:gd name="T13" fmla="*/ 144 h 248"/>
                <a:gd name="T14" fmla="*/ 273 w 301"/>
                <a:gd name="T15" fmla="*/ 125 h 248"/>
                <a:gd name="T16" fmla="*/ 162 w 301"/>
                <a:gd name="T17" fmla="*/ 16 h 248"/>
                <a:gd name="T18" fmla="*/ 150 w 301"/>
                <a:gd name="T19" fmla="*/ 4 h 248"/>
                <a:gd name="T20" fmla="*/ 138 w 301"/>
                <a:gd name="T21" fmla="*/ 0 h 248"/>
                <a:gd name="T22" fmla="*/ 124 w 301"/>
                <a:gd name="T23" fmla="*/ 5 h 248"/>
                <a:gd name="T24" fmla="*/ 100 w 301"/>
                <a:gd name="T25" fmla="*/ 19 h 248"/>
                <a:gd name="T26" fmla="*/ 32 w 301"/>
                <a:gd name="T27" fmla="*/ 58 h 248"/>
                <a:gd name="T28" fmla="*/ 7 w 301"/>
                <a:gd name="T29" fmla="*/ 74 h 248"/>
                <a:gd name="T30" fmla="*/ 0 w 301"/>
                <a:gd name="T31" fmla="*/ 81 h 248"/>
                <a:gd name="T32" fmla="*/ 1 w 301"/>
                <a:gd name="T33" fmla="*/ 92 h 248"/>
                <a:gd name="T34" fmla="*/ 29 w 301"/>
                <a:gd name="T35" fmla="*/ 122 h 248"/>
                <a:gd name="T36" fmla="*/ 128 w 301"/>
                <a:gd name="T37" fmla="*/ 220 h 248"/>
                <a:gd name="T38" fmla="*/ 147 w 301"/>
                <a:gd name="T39" fmla="*/ 241 h 248"/>
                <a:gd name="T40" fmla="*/ 160 w 301"/>
                <a:gd name="T41" fmla="*/ 247 h 24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01"/>
                <a:gd name="T64" fmla="*/ 0 h 248"/>
                <a:gd name="T65" fmla="*/ 301 w 301"/>
                <a:gd name="T66" fmla="*/ 248 h 24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01" h="248">
                  <a:moveTo>
                    <a:pt x="160" y="247"/>
                  </a:moveTo>
                  <a:lnTo>
                    <a:pt x="174" y="243"/>
                  </a:lnTo>
                  <a:lnTo>
                    <a:pt x="197" y="226"/>
                  </a:lnTo>
                  <a:lnTo>
                    <a:pt x="269" y="183"/>
                  </a:lnTo>
                  <a:lnTo>
                    <a:pt x="292" y="167"/>
                  </a:lnTo>
                  <a:lnTo>
                    <a:pt x="300" y="156"/>
                  </a:lnTo>
                  <a:lnTo>
                    <a:pt x="294" y="144"/>
                  </a:lnTo>
                  <a:lnTo>
                    <a:pt x="273" y="125"/>
                  </a:lnTo>
                  <a:lnTo>
                    <a:pt x="162" y="16"/>
                  </a:lnTo>
                  <a:lnTo>
                    <a:pt x="150" y="4"/>
                  </a:lnTo>
                  <a:lnTo>
                    <a:pt x="138" y="0"/>
                  </a:lnTo>
                  <a:lnTo>
                    <a:pt x="124" y="5"/>
                  </a:lnTo>
                  <a:lnTo>
                    <a:pt x="100" y="19"/>
                  </a:lnTo>
                  <a:lnTo>
                    <a:pt x="32" y="58"/>
                  </a:lnTo>
                  <a:lnTo>
                    <a:pt x="7" y="74"/>
                  </a:lnTo>
                  <a:lnTo>
                    <a:pt x="0" y="81"/>
                  </a:lnTo>
                  <a:lnTo>
                    <a:pt x="1" y="92"/>
                  </a:lnTo>
                  <a:lnTo>
                    <a:pt x="29" y="122"/>
                  </a:lnTo>
                  <a:lnTo>
                    <a:pt x="128" y="220"/>
                  </a:lnTo>
                  <a:lnTo>
                    <a:pt x="147" y="241"/>
                  </a:lnTo>
                  <a:lnTo>
                    <a:pt x="160" y="247"/>
                  </a:lnTo>
                </a:path>
              </a:pathLst>
            </a:custGeom>
            <a:solidFill>
              <a:srgbClr val="EEEEEE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74007" name="Freeform 311"/>
            <p:cNvSpPr>
              <a:spLocks noChangeAspect="1"/>
            </p:cNvSpPr>
            <p:nvPr/>
          </p:nvSpPr>
          <p:spPr bwMode="auto">
            <a:xfrm>
              <a:off x="2333" y="1591"/>
              <a:ext cx="298" cy="246"/>
            </a:xfrm>
            <a:custGeom>
              <a:avLst/>
              <a:gdLst>
                <a:gd name="T0" fmla="*/ 159 w 298"/>
                <a:gd name="T1" fmla="*/ 245 h 246"/>
                <a:gd name="T2" fmla="*/ 172 w 298"/>
                <a:gd name="T3" fmla="*/ 241 h 246"/>
                <a:gd name="T4" fmla="*/ 195 w 298"/>
                <a:gd name="T5" fmla="*/ 225 h 246"/>
                <a:gd name="T6" fmla="*/ 266 w 298"/>
                <a:gd name="T7" fmla="*/ 182 h 246"/>
                <a:gd name="T8" fmla="*/ 289 w 298"/>
                <a:gd name="T9" fmla="*/ 165 h 246"/>
                <a:gd name="T10" fmla="*/ 297 w 298"/>
                <a:gd name="T11" fmla="*/ 155 h 246"/>
                <a:gd name="T12" fmla="*/ 291 w 298"/>
                <a:gd name="T13" fmla="*/ 144 h 246"/>
                <a:gd name="T14" fmla="*/ 270 w 298"/>
                <a:gd name="T15" fmla="*/ 124 h 246"/>
                <a:gd name="T16" fmla="*/ 160 w 298"/>
                <a:gd name="T17" fmla="*/ 16 h 246"/>
                <a:gd name="T18" fmla="*/ 148 w 298"/>
                <a:gd name="T19" fmla="*/ 4 h 246"/>
                <a:gd name="T20" fmla="*/ 137 w 298"/>
                <a:gd name="T21" fmla="*/ 0 h 246"/>
                <a:gd name="T22" fmla="*/ 122 w 298"/>
                <a:gd name="T23" fmla="*/ 5 h 246"/>
                <a:gd name="T24" fmla="*/ 99 w 298"/>
                <a:gd name="T25" fmla="*/ 19 h 246"/>
                <a:gd name="T26" fmla="*/ 32 w 298"/>
                <a:gd name="T27" fmla="*/ 57 h 246"/>
                <a:gd name="T28" fmla="*/ 7 w 298"/>
                <a:gd name="T29" fmla="*/ 73 h 246"/>
                <a:gd name="T30" fmla="*/ 0 w 298"/>
                <a:gd name="T31" fmla="*/ 80 h 246"/>
                <a:gd name="T32" fmla="*/ 1 w 298"/>
                <a:gd name="T33" fmla="*/ 91 h 246"/>
                <a:gd name="T34" fmla="*/ 29 w 298"/>
                <a:gd name="T35" fmla="*/ 121 h 246"/>
                <a:gd name="T36" fmla="*/ 127 w 298"/>
                <a:gd name="T37" fmla="*/ 219 h 246"/>
                <a:gd name="T38" fmla="*/ 146 w 298"/>
                <a:gd name="T39" fmla="*/ 239 h 246"/>
                <a:gd name="T40" fmla="*/ 159 w 298"/>
                <a:gd name="T41" fmla="*/ 245 h 24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98"/>
                <a:gd name="T64" fmla="*/ 0 h 246"/>
                <a:gd name="T65" fmla="*/ 298 w 298"/>
                <a:gd name="T66" fmla="*/ 246 h 24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98" h="246">
                  <a:moveTo>
                    <a:pt x="159" y="245"/>
                  </a:moveTo>
                  <a:lnTo>
                    <a:pt x="172" y="241"/>
                  </a:lnTo>
                  <a:lnTo>
                    <a:pt x="195" y="225"/>
                  </a:lnTo>
                  <a:lnTo>
                    <a:pt x="266" y="182"/>
                  </a:lnTo>
                  <a:lnTo>
                    <a:pt x="289" y="165"/>
                  </a:lnTo>
                  <a:lnTo>
                    <a:pt x="297" y="155"/>
                  </a:lnTo>
                  <a:lnTo>
                    <a:pt x="291" y="144"/>
                  </a:lnTo>
                  <a:lnTo>
                    <a:pt x="270" y="124"/>
                  </a:lnTo>
                  <a:lnTo>
                    <a:pt x="160" y="16"/>
                  </a:lnTo>
                  <a:lnTo>
                    <a:pt x="148" y="4"/>
                  </a:lnTo>
                  <a:lnTo>
                    <a:pt x="137" y="0"/>
                  </a:lnTo>
                  <a:lnTo>
                    <a:pt x="122" y="5"/>
                  </a:lnTo>
                  <a:lnTo>
                    <a:pt x="99" y="19"/>
                  </a:lnTo>
                  <a:lnTo>
                    <a:pt x="32" y="57"/>
                  </a:lnTo>
                  <a:lnTo>
                    <a:pt x="7" y="73"/>
                  </a:lnTo>
                  <a:lnTo>
                    <a:pt x="0" y="80"/>
                  </a:lnTo>
                  <a:lnTo>
                    <a:pt x="1" y="91"/>
                  </a:lnTo>
                  <a:lnTo>
                    <a:pt x="29" y="121"/>
                  </a:lnTo>
                  <a:lnTo>
                    <a:pt x="127" y="219"/>
                  </a:lnTo>
                  <a:lnTo>
                    <a:pt x="146" y="239"/>
                  </a:lnTo>
                  <a:lnTo>
                    <a:pt x="159" y="245"/>
                  </a:lnTo>
                </a:path>
              </a:pathLst>
            </a:custGeom>
            <a:solidFill>
              <a:srgbClr val="EDEDED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74008" name="Freeform 312"/>
            <p:cNvSpPr>
              <a:spLocks noChangeAspect="1"/>
            </p:cNvSpPr>
            <p:nvPr/>
          </p:nvSpPr>
          <p:spPr bwMode="auto">
            <a:xfrm>
              <a:off x="2334" y="1592"/>
              <a:ext cx="296" cy="244"/>
            </a:xfrm>
            <a:custGeom>
              <a:avLst/>
              <a:gdLst>
                <a:gd name="T0" fmla="*/ 158 w 296"/>
                <a:gd name="T1" fmla="*/ 243 h 244"/>
                <a:gd name="T2" fmla="*/ 171 w 296"/>
                <a:gd name="T3" fmla="*/ 239 h 244"/>
                <a:gd name="T4" fmla="*/ 194 w 296"/>
                <a:gd name="T5" fmla="*/ 223 h 244"/>
                <a:gd name="T6" fmla="*/ 265 w 296"/>
                <a:gd name="T7" fmla="*/ 181 h 244"/>
                <a:gd name="T8" fmla="*/ 287 w 296"/>
                <a:gd name="T9" fmla="*/ 165 h 244"/>
                <a:gd name="T10" fmla="*/ 295 w 296"/>
                <a:gd name="T11" fmla="*/ 154 h 244"/>
                <a:gd name="T12" fmla="*/ 289 w 296"/>
                <a:gd name="T13" fmla="*/ 143 h 244"/>
                <a:gd name="T14" fmla="*/ 268 w 296"/>
                <a:gd name="T15" fmla="*/ 123 h 244"/>
                <a:gd name="T16" fmla="*/ 159 w 296"/>
                <a:gd name="T17" fmla="*/ 16 h 244"/>
                <a:gd name="T18" fmla="*/ 147 w 296"/>
                <a:gd name="T19" fmla="*/ 4 h 244"/>
                <a:gd name="T20" fmla="*/ 136 w 296"/>
                <a:gd name="T21" fmla="*/ 0 h 244"/>
                <a:gd name="T22" fmla="*/ 121 w 296"/>
                <a:gd name="T23" fmla="*/ 5 h 244"/>
                <a:gd name="T24" fmla="*/ 98 w 296"/>
                <a:gd name="T25" fmla="*/ 18 h 244"/>
                <a:gd name="T26" fmla="*/ 31 w 296"/>
                <a:gd name="T27" fmla="*/ 57 h 244"/>
                <a:gd name="T28" fmla="*/ 7 w 296"/>
                <a:gd name="T29" fmla="*/ 72 h 244"/>
                <a:gd name="T30" fmla="*/ 0 w 296"/>
                <a:gd name="T31" fmla="*/ 80 h 244"/>
                <a:gd name="T32" fmla="*/ 1 w 296"/>
                <a:gd name="T33" fmla="*/ 90 h 244"/>
                <a:gd name="T34" fmla="*/ 29 w 296"/>
                <a:gd name="T35" fmla="*/ 120 h 244"/>
                <a:gd name="T36" fmla="*/ 126 w 296"/>
                <a:gd name="T37" fmla="*/ 217 h 244"/>
                <a:gd name="T38" fmla="*/ 145 w 296"/>
                <a:gd name="T39" fmla="*/ 237 h 244"/>
                <a:gd name="T40" fmla="*/ 158 w 296"/>
                <a:gd name="T41" fmla="*/ 243 h 24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96"/>
                <a:gd name="T64" fmla="*/ 0 h 244"/>
                <a:gd name="T65" fmla="*/ 296 w 296"/>
                <a:gd name="T66" fmla="*/ 244 h 24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96" h="244">
                  <a:moveTo>
                    <a:pt x="158" y="243"/>
                  </a:moveTo>
                  <a:lnTo>
                    <a:pt x="171" y="239"/>
                  </a:lnTo>
                  <a:lnTo>
                    <a:pt x="194" y="223"/>
                  </a:lnTo>
                  <a:lnTo>
                    <a:pt x="265" y="181"/>
                  </a:lnTo>
                  <a:lnTo>
                    <a:pt x="287" y="165"/>
                  </a:lnTo>
                  <a:lnTo>
                    <a:pt x="295" y="154"/>
                  </a:lnTo>
                  <a:lnTo>
                    <a:pt x="289" y="143"/>
                  </a:lnTo>
                  <a:lnTo>
                    <a:pt x="268" y="123"/>
                  </a:lnTo>
                  <a:lnTo>
                    <a:pt x="159" y="16"/>
                  </a:lnTo>
                  <a:lnTo>
                    <a:pt x="147" y="4"/>
                  </a:lnTo>
                  <a:lnTo>
                    <a:pt x="136" y="0"/>
                  </a:lnTo>
                  <a:lnTo>
                    <a:pt x="121" y="5"/>
                  </a:lnTo>
                  <a:lnTo>
                    <a:pt x="98" y="18"/>
                  </a:lnTo>
                  <a:lnTo>
                    <a:pt x="31" y="57"/>
                  </a:lnTo>
                  <a:lnTo>
                    <a:pt x="7" y="72"/>
                  </a:lnTo>
                  <a:lnTo>
                    <a:pt x="0" y="80"/>
                  </a:lnTo>
                  <a:lnTo>
                    <a:pt x="1" y="90"/>
                  </a:lnTo>
                  <a:lnTo>
                    <a:pt x="29" y="120"/>
                  </a:lnTo>
                  <a:lnTo>
                    <a:pt x="126" y="217"/>
                  </a:lnTo>
                  <a:lnTo>
                    <a:pt x="145" y="237"/>
                  </a:lnTo>
                  <a:lnTo>
                    <a:pt x="158" y="243"/>
                  </a:lnTo>
                </a:path>
              </a:pathLst>
            </a:custGeom>
            <a:solidFill>
              <a:srgbClr val="ECECEC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74009" name="Freeform 313"/>
            <p:cNvSpPr>
              <a:spLocks noChangeAspect="1"/>
            </p:cNvSpPr>
            <p:nvPr/>
          </p:nvSpPr>
          <p:spPr bwMode="auto">
            <a:xfrm>
              <a:off x="2336" y="1594"/>
              <a:ext cx="292" cy="240"/>
            </a:xfrm>
            <a:custGeom>
              <a:avLst/>
              <a:gdLst>
                <a:gd name="T0" fmla="*/ 156 w 292"/>
                <a:gd name="T1" fmla="*/ 239 h 240"/>
                <a:gd name="T2" fmla="*/ 169 w 292"/>
                <a:gd name="T3" fmla="*/ 235 h 240"/>
                <a:gd name="T4" fmla="*/ 191 w 292"/>
                <a:gd name="T5" fmla="*/ 220 h 240"/>
                <a:gd name="T6" fmla="*/ 261 w 292"/>
                <a:gd name="T7" fmla="*/ 178 h 240"/>
                <a:gd name="T8" fmla="*/ 283 w 292"/>
                <a:gd name="T9" fmla="*/ 162 h 240"/>
                <a:gd name="T10" fmla="*/ 291 w 292"/>
                <a:gd name="T11" fmla="*/ 152 h 240"/>
                <a:gd name="T12" fmla="*/ 285 w 292"/>
                <a:gd name="T13" fmla="*/ 140 h 240"/>
                <a:gd name="T14" fmla="*/ 264 w 292"/>
                <a:gd name="T15" fmla="*/ 121 h 240"/>
                <a:gd name="T16" fmla="*/ 157 w 292"/>
                <a:gd name="T17" fmla="*/ 16 h 240"/>
                <a:gd name="T18" fmla="*/ 145 w 292"/>
                <a:gd name="T19" fmla="*/ 4 h 240"/>
                <a:gd name="T20" fmla="*/ 134 w 292"/>
                <a:gd name="T21" fmla="*/ 0 h 240"/>
                <a:gd name="T22" fmla="*/ 119 w 292"/>
                <a:gd name="T23" fmla="*/ 4 h 240"/>
                <a:gd name="T24" fmla="*/ 97 w 292"/>
                <a:gd name="T25" fmla="*/ 18 h 240"/>
                <a:gd name="T26" fmla="*/ 31 w 292"/>
                <a:gd name="T27" fmla="*/ 56 h 240"/>
                <a:gd name="T28" fmla="*/ 7 w 292"/>
                <a:gd name="T29" fmla="*/ 71 h 240"/>
                <a:gd name="T30" fmla="*/ 0 w 292"/>
                <a:gd name="T31" fmla="*/ 78 h 240"/>
                <a:gd name="T32" fmla="*/ 1 w 292"/>
                <a:gd name="T33" fmla="*/ 88 h 240"/>
                <a:gd name="T34" fmla="*/ 29 w 292"/>
                <a:gd name="T35" fmla="*/ 117 h 240"/>
                <a:gd name="T36" fmla="*/ 124 w 292"/>
                <a:gd name="T37" fmla="*/ 213 h 240"/>
                <a:gd name="T38" fmla="*/ 143 w 292"/>
                <a:gd name="T39" fmla="*/ 233 h 240"/>
                <a:gd name="T40" fmla="*/ 156 w 292"/>
                <a:gd name="T41" fmla="*/ 239 h 24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92"/>
                <a:gd name="T64" fmla="*/ 0 h 240"/>
                <a:gd name="T65" fmla="*/ 292 w 292"/>
                <a:gd name="T66" fmla="*/ 240 h 24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92" h="240">
                  <a:moveTo>
                    <a:pt x="156" y="239"/>
                  </a:moveTo>
                  <a:lnTo>
                    <a:pt x="169" y="235"/>
                  </a:lnTo>
                  <a:lnTo>
                    <a:pt x="191" y="220"/>
                  </a:lnTo>
                  <a:lnTo>
                    <a:pt x="261" y="178"/>
                  </a:lnTo>
                  <a:lnTo>
                    <a:pt x="283" y="162"/>
                  </a:lnTo>
                  <a:lnTo>
                    <a:pt x="291" y="152"/>
                  </a:lnTo>
                  <a:lnTo>
                    <a:pt x="285" y="140"/>
                  </a:lnTo>
                  <a:lnTo>
                    <a:pt x="264" y="121"/>
                  </a:lnTo>
                  <a:lnTo>
                    <a:pt x="157" y="16"/>
                  </a:lnTo>
                  <a:lnTo>
                    <a:pt x="145" y="4"/>
                  </a:lnTo>
                  <a:lnTo>
                    <a:pt x="134" y="0"/>
                  </a:lnTo>
                  <a:lnTo>
                    <a:pt x="119" y="4"/>
                  </a:lnTo>
                  <a:lnTo>
                    <a:pt x="97" y="18"/>
                  </a:lnTo>
                  <a:lnTo>
                    <a:pt x="31" y="56"/>
                  </a:lnTo>
                  <a:lnTo>
                    <a:pt x="7" y="71"/>
                  </a:lnTo>
                  <a:lnTo>
                    <a:pt x="0" y="78"/>
                  </a:lnTo>
                  <a:lnTo>
                    <a:pt x="1" y="88"/>
                  </a:lnTo>
                  <a:lnTo>
                    <a:pt x="29" y="117"/>
                  </a:lnTo>
                  <a:lnTo>
                    <a:pt x="124" y="213"/>
                  </a:lnTo>
                  <a:lnTo>
                    <a:pt x="143" y="233"/>
                  </a:lnTo>
                  <a:lnTo>
                    <a:pt x="156" y="239"/>
                  </a:lnTo>
                </a:path>
              </a:pathLst>
            </a:custGeom>
            <a:solidFill>
              <a:srgbClr val="EBEBEB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74010" name="Freeform 314"/>
            <p:cNvSpPr>
              <a:spLocks noChangeAspect="1"/>
            </p:cNvSpPr>
            <p:nvPr/>
          </p:nvSpPr>
          <p:spPr bwMode="auto">
            <a:xfrm>
              <a:off x="2337" y="1595"/>
              <a:ext cx="290" cy="238"/>
            </a:xfrm>
            <a:custGeom>
              <a:avLst/>
              <a:gdLst>
                <a:gd name="T0" fmla="*/ 155 w 290"/>
                <a:gd name="T1" fmla="*/ 237 h 238"/>
                <a:gd name="T2" fmla="*/ 168 w 290"/>
                <a:gd name="T3" fmla="*/ 233 h 238"/>
                <a:gd name="T4" fmla="*/ 190 w 290"/>
                <a:gd name="T5" fmla="*/ 218 h 238"/>
                <a:gd name="T6" fmla="*/ 260 w 290"/>
                <a:gd name="T7" fmla="*/ 176 h 238"/>
                <a:gd name="T8" fmla="*/ 281 w 290"/>
                <a:gd name="T9" fmla="*/ 161 h 238"/>
                <a:gd name="T10" fmla="*/ 289 w 290"/>
                <a:gd name="T11" fmla="*/ 151 h 238"/>
                <a:gd name="T12" fmla="*/ 283 w 290"/>
                <a:gd name="T13" fmla="*/ 140 h 238"/>
                <a:gd name="T14" fmla="*/ 263 w 290"/>
                <a:gd name="T15" fmla="*/ 120 h 238"/>
                <a:gd name="T16" fmla="*/ 156 w 290"/>
                <a:gd name="T17" fmla="*/ 16 h 238"/>
                <a:gd name="T18" fmla="*/ 144 w 290"/>
                <a:gd name="T19" fmla="*/ 4 h 238"/>
                <a:gd name="T20" fmla="*/ 133 w 290"/>
                <a:gd name="T21" fmla="*/ 0 h 238"/>
                <a:gd name="T22" fmla="*/ 118 w 290"/>
                <a:gd name="T23" fmla="*/ 4 h 238"/>
                <a:gd name="T24" fmla="*/ 96 w 290"/>
                <a:gd name="T25" fmla="*/ 18 h 238"/>
                <a:gd name="T26" fmla="*/ 30 w 290"/>
                <a:gd name="T27" fmla="*/ 55 h 238"/>
                <a:gd name="T28" fmla="*/ 7 w 290"/>
                <a:gd name="T29" fmla="*/ 70 h 238"/>
                <a:gd name="T30" fmla="*/ 0 w 290"/>
                <a:gd name="T31" fmla="*/ 77 h 238"/>
                <a:gd name="T32" fmla="*/ 1 w 290"/>
                <a:gd name="T33" fmla="*/ 87 h 238"/>
                <a:gd name="T34" fmla="*/ 29 w 290"/>
                <a:gd name="T35" fmla="*/ 116 h 238"/>
                <a:gd name="T36" fmla="*/ 123 w 290"/>
                <a:gd name="T37" fmla="*/ 212 h 238"/>
                <a:gd name="T38" fmla="*/ 142 w 290"/>
                <a:gd name="T39" fmla="*/ 231 h 238"/>
                <a:gd name="T40" fmla="*/ 155 w 290"/>
                <a:gd name="T41" fmla="*/ 237 h 23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90"/>
                <a:gd name="T64" fmla="*/ 0 h 238"/>
                <a:gd name="T65" fmla="*/ 290 w 290"/>
                <a:gd name="T66" fmla="*/ 238 h 23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90" h="238">
                  <a:moveTo>
                    <a:pt x="155" y="237"/>
                  </a:moveTo>
                  <a:lnTo>
                    <a:pt x="168" y="233"/>
                  </a:lnTo>
                  <a:lnTo>
                    <a:pt x="190" y="218"/>
                  </a:lnTo>
                  <a:lnTo>
                    <a:pt x="260" y="176"/>
                  </a:lnTo>
                  <a:lnTo>
                    <a:pt x="281" y="161"/>
                  </a:lnTo>
                  <a:lnTo>
                    <a:pt x="289" y="151"/>
                  </a:lnTo>
                  <a:lnTo>
                    <a:pt x="283" y="140"/>
                  </a:lnTo>
                  <a:lnTo>
                    <a:pt x="263" y="120"/>
                  </a:lnTo>
                  <a:lnTo>
                    <a:pt x="156" y="16"/>
                  </a:lnTo>
                  <a:lnTo>
                    <a:pt x="144" y="4"/>
                  </a:lnTo>
                  <a:lnTo>
                    <a:pt x="133" y="0"/>
                  </a:lnTo>
                  <a:lnTo>
                    <a:pt x="118" y="4"/>
                  </a:lnTo>
                  <a:lnTo>
                    <a:pt x="96" y="18"/>
                  </a:lnTo>
                  <a:lnTo>
                    <a:pt x="30" y="55"/>
                  </a:lnTo>
                  <a:lnTo>
                    <a:pt x="7" y="70"/>
                  </a:lnTo>
                  <a:lnTo>
                    <a:pt x="0" y="77"/>
                  </a:lnTo>
                  <a:lnTo>
                    <a:pt x="1" y="87"/>
                  </a:lnTo>
                  <a:lnTo>
                    <a:pt x="29" y="116"/>
                  </a:lnTo>
                  <a:lnTo>
                    <a:pt x="123" y="212"/>
                  </a:lnTo>
                  <a:lnTo>
                    <a:pt x="142" y="231"/>
                  </a:lnTo>
                  <a:lnTo>
                    <a:pt x="155" y="237"/>
                  </a:lnTo>
                </a:path>
              </a:pathLst>
            </a:custGeom>
            <a:solidFill>
              <a:srgbClr val="EAEAEA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74011" name="Freeform 315"/>
            <p:cNvSpPr>
              <a:spLocks noChangeAspect="1"/>
            </p:cNvSpPr>
            <p:nvPr/>
          </p:nvSpPr>
          <p:spPr bwMode="auto">
            <a:xfrm>
              <a:off x="2338" y="1596"/>
              <a:ext cx="287" cy="236"/>
            </a:xfrm>
            <a:custGeom>
              <a:avLst/>
              <a:gdLst>
                <a:gd name="T0" fmla="*/ 154 w 287"/>
                <a:gd name="T1" fmla="*/ 235 h 236"/>
                <a:gd name="T2" fmla="*/ 167 w 287"/>
                <a:gd name="T3" fmla="*/ 231 h 236"/>
                <a:gd name="T4" fmla="*/ 188 w 287"/>
                <a:gd name="T5" fmla="*/ 216 h 236"/>
                <a:gd name="T6" fmla="*/ 257 w 287"/>
                <a:gd name="T7" fmla="*/ 175 h 236"/>
                <a:gd name="T8" fmla="*/ 278 w 287"/>
                <a:gd name="T9" fmla="*/ 160 h 236"/>
                <a:gd name="T10" fmla="*/ 286 w 287"/>
                <a:gd name="T11" fmla="*/ 150 h 236"/>
                <a:gd name="T12" fmla="*/ 280 w 287"/>
                <a:gd name="T13" fmla="*/ 139 h 236"/>
                <a:gd name="T14" fmla="*/ 260 w 287"/>
                <a:gd name="T15" fmla="*/ 120 h 236"/>
                <a:gd name="T16" fmla="*/ 154 w 287"/>
                <a:gd name="T17" fmla="*/ 16 h 236"/>
                <a:gd name="T18" fmla="*/ 142 w 287"/>
                <a:gd name="T19" fmla="*/ 4 h 236"/>
                <a:gd name="T20" fmla="*/ 131 w 287"/>
                <a:gd name="T21" fmla="*/ 0 h 236"/>
                <a:gd name="T22" fmla="*/ 117 w 287"/>
                <a:gd name="T23" fmla="*/ 4 h 236"/>
                <a:gd name="T24" fmla="*/ 95 w 287"/>
                <a:gd name="T25" fmla="*/ 17 h 236"/>
                <a:gd name="T26" fmla="*/ 30 w 287"/>
                <a:gd name="T27" fmla="*/ 54 h 236"/>
                <a:gd name="T28" fmla="*/ 7 w 287"/>
                <a:gd name="T29" fmla="*/ 69 h 236"/>
                <a:gd name="T30" fmla="*/ 0 w 287"/>
                <a:gd name="T31" fmla="*/ 76 h 236"/>
                <a:gd name="T32" fmla="*/ 1 w 287"/>
                <a:gd name="T33" fmla="*/ 86 h 236"/>
                <a:gd name="T34" fmla="*/ 28 w 287"/>
                <a:gd name="T35" fmla="*/ 115 h 236"/>
                <a:gd name="T36" fmla="*/ 123 w 287"/>
                <a:gd name="T37" fmla="*/ 210 h 236"/>
                <a:gd name="T38" fmla="*/ 141 w 287"/>
                <a:gd name="T39" fmla="*/ 229 h 236"/>
                <a:gd name="T40" fmla="*/ 154 w 287"/>
                <a:gd name="T41" fmla="*/ 235 h 2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87"/>
                <a:gd name="T64" fmla="*/ 0 h 236"/>
                <a:gd name="T65" fmla="*/ 287 w 287"/>
                <a:gd name="T66" fmla="*/ 236 h 2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87" h="236">
                  <a:moveTo>
                    <a:pt x="154" y="235"/>
                  </a:moveTo>
                  <a:lnTo>
                    <a:pt x="167" y="231"/>
                  </a:lnTo>
                  <a:lnTo>
                    <a:pt x="188" y="216"/>
                  </a:lnTo>
                  <a:lnTo>
                    <a:pt x="257" y="175"/>
                  </a:lnTo>
                  <a:lnTo>
                    <a:pt x="278" y="160"/>
                  </a:lnTo>
                  <a:lnTo>
                    <a:pt x="286" y="150"/>
                  </a:lnTo>
                  <a:lnTo>
                    <a:pt x="280" y="139"/>
                  </a:lnTo>
                  <a:lnTo>
                    <a:pt x="260" y="120"/>
                  </a:lnTo>
                  <a:lnTo>
                    <a:pt x="154" y="16"/>
                  </a:lnTo>
                  <a:lnTo>
                    <a:pt x="142" y="4"/>
                  </a:lnTo>
                  <a:lnTo>
                    <a:pt x="131" y="0"/>
                  </a:lnTo>
                  <a:lnTo>
                    <a:pt x="117" y="4"/>
                  </a:lnTo>
                  <a:lnTo>
                    <a:pt x="95" y="17"/>
                  </a:lnTo>
                  <a:lnTo>
                    <a:pt x="30" y="54"/>
                  </a:lnTo>
                  <a:lnTo>
                    <a:pt x="7" y="69"/>
                  </a:lnTo>
                  <a:lnTo>
                    <a:pt x="0" y="76"/>
                  </a:lnTo>
                  <a:lnTo>
                    <a:pt x="1" y="86"/>
                  </a:lnTo>
                  <a:lnTo>
                    <a:pt x="28" y="115"/>
                  </a:lnTo>
                  <a:lnTo>
                    <a:pt x="123" y="210"/>
                  </a:lnTo>
                  <a:lnTo>
                    <a:pt x="141" y="229"/>
                  </a:lnTo>
                  <a:lnTo>
                    <a:pt x="154" y="235"/>
                  </a:lnTo>
                </a:path>
              </a:pathLst>
            </a:custGeom>
            <a:solidFill>
              <a:srgbClr val="E9E9E9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74012" name="Freeform 316"/>
            <p:cNvSpPr>
              <a:spLocks noChangeAspect="1"/>
            </p:cNvSpPr>
            <p:nvPr/>
          </p:nvSpPr>
          <p:spPr bwMode="auto">
            <a:xfrm>
              <a:off x="2340" y="1597"/>
              <a:ext cx="284" cy="233"/>
            </a:xfrm>
            <a:custGeom>
              <a:avLst/>
              <a:gdLst>
                <a:gd name="T0" fmla="*/ 152 w 284"/>
                <a:gd name="T1" fmla="*/ 232 h 233"/>
                <a:gd name="T2" fmla="*/ 165 w 284"/>
                <a:gd name="T3" fmla="*/ 228 h 233"/>
                <a:gd name="T4" fmla="*/ 186 w 284"/>
                <a:gd name="T5" fmla="*/ 214 h 233"/>
                <a:gd name="T6" fmla="*/ 254 w 284"/>
                <a:gd name="T7" fmla="*/ 173 h 233"/>
                <a:gd name="T8" fmla="*/ 275 w 284"/>
                <a:gd name="T9" fmla="*/ 158 h 233"/>
                <a:gd name="T10" fmla="*/ 283 w 284"/>
                <a:gd name="T11" fmla="*/ 148 h 233"/>
                <a:gd name="T12" fmla="*/ 277 w 284"/>
                <a:gd name="T13" fmla="*/ 137 h 233"/>
                <a:gd name="T14" fmla="*/ 257 w 284"/>
                <a:gd name="T15" fmla="*/ 118 h 233"/>
                <a:gd name="T16" fmla="*/ 152 w 284"/>
                <a:gd name="T17" fmla="*/ 15 h 233"/>
                <a:gd name="T18" fmla="*/ 140 w 284"/>
                <a:gd name="T19" fmla="*/ 4 h 233"/>
                <a:gd name="T20" fmla="*/ 129 w 284"/>
                <a:gd name="T21" fmla="*/ 0 h 233"/>
                <a:gd name="T22" fmla="*/ 115 w 284"/>
                <a:gd name="T23" fmla="*/ 4 h 233"/>
                <a:gd name="T24" fmla="*/ 94 w 284"/>
                <a:gd name="T25" fmla="*/ 17 h 233"/>
                <a:gd name="T26" fmla="*/ 30 w 284"/>
                <a:gd name="T27" fmla="*/ 54 h 233"/>
                <a:gd name="T28" fmla="*/ 7 w 284"/>
                <a:gd name="T29" fmla="*/ 68 h 233"/>
                <a:gd name="T30" fmla="*/ 0 w 284"/>
                <a:gd name="T31" fmla="*/ 75 h 233"/>
                <a:gd name="T32" fmla="*/ 1 w 284"/>
                <a:gd name="T33" fmla="*/ 85 h 233"/>
                <a:gd name="T34" fmla="*/ 28 w 284"/>
                <a:gd name="T35" fmla="*/ 114 h 233"/>
                <a:gd name="T36" fmla="*/ 121 w 284"/>
                <a:gd name="T37" fmla="*/ 207 h 233"/>
                <a:gd name="T38" fmla="*/ 140 w 284"/>
                <a:gd name="T39" fmla="*/ 226 h 233"/>
                <a:gd name="T40" fmla="*/ 152 w 284"/>
                <a:gd name="T41" fmla="*/ 232 h 23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84"/>
                <a:gd name="T64" fmla="*/ 0 h 233"/>
                <a:gd name="T65" fmla="*/ 284 w 284"/>
                <a:gd name="T66" fmla="*/ 233 h 23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84" h="233">
                  <a:moveTo>
                    <a:pt x="152" y="232"/>
                  </a:moveTo>
                  <a:lnTo>
                    <a:pt x="165" y="228"/>
                  </a:lnTo>
                  <a:lnTo>
                    <a:pt x="186" y="214"/>
                  </a:lnTo>
                  <a:lnTo>
                    <a:pt x="254" y="173"/>
                  </a:lnTo>
                  <a:lnTo>
                    <a:pt x="275" y="158"/>
                  </a:lnTo>
                  <a:lnTo>
                    <a:pt x="283" y="148"/>
                  </a:lnTo>
                  <a:lnTo>
                    <a:pt x="277" y="137"/>
                  </a:lnTo>
                  <a:lnTo>
                    <a:pt x="257" y="118"/>
                  </a:lnTo>
                  <a:lnTo>
                    <a:pt x="152" y="15"/>
                  </a:lnTo>
                  <a:lnTo>
                    <a:pt x="140" y="4"/>
                  </a:lnTo>
                  <a:lnTo>
                    <a:pt x="129" y="0"/>
                  </a:lnTo>
                  <a:lnTo>
                    <a:pt x="115" y="4"/>
                  </a:lnTo>
                  <a:lnTo>
                    <a:pt x="94" y="17"/>
                  </a:lnTo>
                  <a:lnTo>
                    <a:pt x="30" y="54"/>
                  </a:lnTo>
                  <a:lnTo>
                    <a:pt x="7" y="68"/>
                  </a:lnTo>
                  <a:lnTo>
                    <a:pt x="0" y="75"/>
                  </a:lnTo>
                  <a:lnTo>
                    <a:pt x="1" y="85"/>
                  </a:lnTo>
                  <a:lnTo>
                    <a:pt x="28" y="114"/>
                  </a:lnTo>
                  <a:lnTo>
                    <a:pt x="121" y="207"/>
                  </a:lnTo>
                  <a:lnTo>
                    <a:pt x="140" y="226"/>
                  </a:lnTo>
                  <a:lnTo>
                    <a:pt x="152" y="232"/>
                  </a:lnTo>
                </a:path>
              </a:pathLst>
            </a:custGeom>
            <a:solidFill>
              <a:srgbClr val="E8E8E8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74013" name="Freeform 317"/>
            <p:cNvSpPr>
              <a:spLocks noChangeAspect="1"/>
            </p:cNvSpPr>
            <p:nvPr/>
          </p:nvSpPr>
          <p:spPr bwMode="auto">
            <a:xfrm>
              <a:off x="2342" y="1599"/>
              <a:ext cx="280" cy="230"/>
            </a:xfrm>
            <a:custGeom>
              <a:avLst/>
              <a:gdLst>
                <a:gd name="T0" fmla="*/ 150 w 280"/>
                <a:gd name="T1" fmla="*/ 229 h 230"/>
                <a:gd name="T2" fmla="*/ 163 w 280"/>
                <a:gd name="T3" fmla="*/ 225 h 230"/>
                <a:gd name="T4" fmla="*/ 183 w 280"/>
                <a:gd name="T5" fmla="*/ 211 h 230"/>
                <a:gd name="T6" fmla="*/ 251 w 280"/>
                <a:gd name="T7" fmla="*/ 171 h 230"/>
                <a:gd name="T8" fmla="*/ 271 w 280"/>
                <a:gd name="T9" fmla="*/ 156 h 230"/>
                <a:gd name="T10" fmla="*/ 279 w 280"/>
                <a:gd name="T11" fmla="*/ 147 h 230"/>
                <a:gd name="T12" fmla="*/ 273 w 280"/>
                <a:gd name="T13" fmla="*/ 135 h 230"/>
                <a:gd name="T14" fmla="*/ 253 w 280"/>
                <a:gd name="T15" fmla="*/ 117 h 230"/>
                <a:gd name="T16" fmla="*/ 150 w 280"/>
                <a:gd name="T17" fmla="*/ 15 h 230"/>
                <a:gd name="T18" fmla="*/ 138 w 280"/>
                <a:gd name="T19" fmla="*/ 4 h 230"/>
                <a:gd name="T20" fmla="*/ 127 w 280"/>
                <a:gd name="T21" fmla="*/ 0 h 230"/>
                <a:gd name="T22" fmla="*/ 113 w 280"/>
                <a:gd name="T23" fmla="*/ 4 h 230"/>
                <a:gd name="T24" fmla="*/ 93 w 280"/>
                <a:gd name="T25" fmla="*/ 16 h 230"/>
                <a:gd name="T26" fmla="*/ 29 w 280"/>
                <a:gd name="T27" fmla="*/ 53 h 230"/>
                <a:gd name="T28" fmla="*/ 6 w 280"/>
                <a:gd name="T29" fmla="*/ 67 h 230"/>
                <a:gd name="T30" fmla="*/ 0 w 280"/>
                <a:gd name="T31" fmla="*/ 73 h 230"/>
                <a:gd name="T32" fmla="*/ 1 w 280"/>
                <a:gd name="T33" fmla="*/ 83 h 230"/>
                <a:gd name="T34" fmla="*/ 28 w 280"/>
                <a:gd name="T35" fmla="*/ 112 h 230"/>
                <a:gd name="T36" fmla="*/ 120 w 280"/>
                <a:gd name="T37" fmla="*/ 204 h 230"/>
                <a:gd name="T38" fmla="*/ 138 w 280"/>
                <a:gd name="T39" fmla="*/ 223 h 230"/>
                <a:gd name="T40" fmla="*/ 150 w 280"/>
                <a:gd name="T41" fmla="*/ 229 h 23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80"/>
                <a:gd name="T64" fmla="*/ 0 h 230"/>
                <a:gd name="T65" fmla="*/ 280 w 280"/>
                <a:gd name="T66" fmla="*/ 230 h 23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80" h="230">
                  <a:moveTo>
                    <a:pt x="150" y="229"/>
                  </a:moveTo>
                  <a:lnTo>
                    <a:pt x="163" y="225"/>
                  </a:lnTo>
                  <a:lnTo>
                    <a:pt x="183" y="211"/>
                  </a:lnTo>
                  <a:lnTo>
                    <a:pt x="251" y="171"/>
                  </a:lnTo>
                  <a:lnTo>
                    <a:pt x="271" y="156"/>
                  </a:lnTo>
                  <a:lnTo>
                    <a:pt x="279" y="147"/>
                  </a:lnTo>
                  <a:lnTo>
                    <a:pt x="273" y="135"/>
                  </a:lnTo>
                  <a:lnTo>
                    <a:pt x="253" y="117"/>
                  </a:lnTo>
                  <a:lnTo>
                    <a:pt x="150" y="15"/>
                  </a:lnTo>
                  <a:lnTo>
                    <a:pt x="138" y="4"/>
                  </a:lnTo>
                  <a:lnTo>
                    <a:pt x="127" y="0"/>
                  </a:lnTo>
                  <a:lnTo>
                    <a:pt x="113" y="4"/>
                  </a:lnTo>
                  <a:lnTo>
                    <a:pt x="93" y="16"/>
                  </a:lnTo>
                  <a:lnTo>
                    <a:pt x="29" y="53"/>
                  </a:lnTo>
                  <a:lnTo>
                    <a:pt x="6" y="67"/>
                  </a:lnTo>
                  <a:lnTo>
                    <a:pt x="0" y="73"/>
                  </a:lnTo>
                  <a:lnTo>
                    <a:pt x="1" y="83"/>
                  </a:lnTo>
                  <a:lnTo>
                    <a:pt x="28" y="112"/>
                  </a:lnTo>
                  <a:lnTo>
                    <a:pt x="120" y="204"/>
                  </a:lnTo>
                  <a:lnTo>
                    <a:pt x="138" y="223"/>
                  </a:lnTo>
                  <a:lnTo>
                    <a:pt x="150" y="229"/>
                  </a:lnTo>
                </a:path>
              </a:pathLst>
            </a:custGeom>
            <a:solidFill>
              <a:srgbClr val="E7E7E7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74014" name="Freeform 318"/>
            <p:cNvSpPr>
              <a:spLocks noChangeAspect="1"/>
            </p:cNvSpPr>
            <p:nvPr/>
          </p:nvSpPr>
          <p:spPr bwMode="auto">
            <a:xfrm>
              <a:off x="2343" y="1600"/>
              <a:ext cx="278" cy="228"/>
            </a:xfrm>
            <a:custGeom>
              <a:avLst/>
              <a:gdLst>
                <a:gd name="T0" fmla="*/ 149 w 278"/>
                <a:gd name="T1" fmla="*/ 227 h 228"/>
                <a:gd name="T2" fmla="*/ 162 w 278"/>
                <a:gd name="T3" fmla="*/ 223 h 228"/>
                <a:gd name="T4" fmla="*/ 182 w 278"/>
                <a:gd name="T5" fmla="*/ 209 h 228"/>
                <a:gd name="T6" fmla="*/ 249 w 278"/>
                <a:gd name="T7" fmla="*/ 169 h 228"/>
                <a:gd name="T8" fmla="*/ 269 w 278"/>
                <a:gd name="T9" fmla="*/ 155 h 228"/>
                <a:gd name="T10" fmla="*/ 277 w 278"/>
                <a:gd name="T11" fmla="*/ 145 h 228"/>
                <a:gd name="T12" fmla="*/ 271 w 278"/>
                <a:gd name="T13" fmla="*/ 134 h 228"/>
                <a:gd name="T14" fmla="*/ 252 w 278"/>
                <a:gd name="T15" fmla="*/ 116 h 228"/>
                <a:gd name="T16" fmla="*/ 148 w 278"/>
                <a:gd name="T17" fmla="*/ 15 h 228"/>
                <a:gd name="T18" fmla="*/ 137 w 278"/>
                <a:gd name="T19" fmla="*/ 4 h 228"/>
                <a:gd name="T20" fmla="*/ 126 w 278"/>
                <a:gd name="T21" fmla="*/ 0 h 228"/>
                <a:gd name="T22" fmla="*/ 112 w 278"/>
                <a:gd name="T23" fmla="*/ 4 h 228"/>
                <a:gd name="T24" fmla="*/ 92 w 278"/>
                <a:gd name="T25" fmla="*/ 16 h 228"/>
                <a:gd name="T26" fmla="*/ 28 w 278"/>
                <a:gd name="T27" fmla="*/ 52 h 228"/>
                <a:gd name="T28" fmla="*/ 6 w 278"/>
                <a:gd name="T29" fmla="*/ 66 h 228"/>
                <a:gd name="T30" fmla="*/ 0 w 278"/>
                <a:gd name="T31" fmla="*/ 73 h 228"/>
                <a:gd name="T32" fmla="*/ 1 w 278"/>
                <a:gd name="T33" fmla="*/ 82 h 228"/>
                <a:gd name="T34" fmla="*/ 27 w 278"/>
                <a:gd name="T35" fmla="*/ 111 h 228"/>
                <a:gd name="T36" fmla="*/ 119 w 278"/>
                <a:gd name="T37" fmla="*/ 202 h 228"/>
                <a:gd name="T38" fmla="*/ 137 w 278"/>
                <a:gd name="T39" fmla="*/ 221 h 228"/>
                <a:gd name="T40" fmla="*/ 149 w 278"/>
                <a:gd name="T41" fmla="*/ 227 h 2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78"/>
                <a:gd name="T64" fmla="*/ 0 h 228"/>
                <a:gd name="T65" fmla="*/ 278 w 278"/>
                <a:gd name="T66" fmla="*/ 228 h 2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78" h="228">
                  <a:moveTo>
                    <a:pt x="149" y="227"/>
                  </a:moveTo>
                  <a:lnTo>
                    <a:pt x="162" y="223"/>
                  </a:lnTo>
                  <a:lnTo>
                    <a:pt x="182" y="209"/>
                  </a:lnTo>
                  <a:lnTo>
                    <a:pt x="249" y="169"/>
                  </a:lnTo>
                  <a:lnTo>
                    <a:pt x="269" y="155"/>
                  </a:lnTo>
                  <a:lnTo>
                    <a:pt x="277" y="145"/>
                  </a:lnTo>
                  <a:lnTo>
                    <a:pt x="271" y="134"/>
                  </a:lnTo>
                  <a:lnTo>
                    <a:pt x="252" y="116"/>
                  </a:lnTo>
                  <a:lnTo>
                    <a:pt x="148" y="15"/>
                  </a:lnTo>
                  <a:lnTo>
                    <a:pt x="137" y="4"/>
                  </a:lnTo>
                  <a:lnTo>
                    <a:pt x="126" y="0"/>
                  </a:lnTo>
                  <a:lnTo>
                    <a:pt x="112" y="4"/>
                  </a:lnTo>
                  <a:lnTo>
                    <a:pt x="92" y="16"/>
                  </a:lnTo>
                  <a:lnTo>
                    <a:pt x="28" y="52"/>
                  </a:lnTo>
                  <a:lnTo>
                    <a:pt x="6" y="66"/>
                  </a:lnTo>
                  <a:lnTo>
                    <a:pt x="0" y="73"/>
                  </a:lnTo>
                  <a:lnTo>
                    <a:pt x="1" y="82"/>
                  </a:lnTo>
                  <a:lnTo>
                    <a:pt x="27" y="111"/>
                  </a:lnTo>
                  <a:lnTo>
                    <a:pt x="119" y="202"/>
                  </a:lnTo>
                  <a:lnTo>
                    <a:pt x="137" y="221"/>
                  </a:lnTo>
                  <a:lnTo>
                    <a:pt x="149" y="227"/>
                  </a:lnTo>
                </a:path>
              </a:pathLst>
            </a:custGeom>
            <a:solidFill>
              <a:srgbClr val="E6E6E6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74015" name="Freeform 319"/>
            <p:cNvSpPr>
              <a:spLocks noChangeAspect="1"/>
            </p:cNvSpPr>
            <p:nvPr/>
          </p:nvSpPr>
          <p:spPr bwMode="auto">
            <a:xfrm>
              <a:off x="2345" y="1601"/>
              <a:ext cx="274" cy="226"/>
            </a:xfrm>
            <a:custGeom>
              <a:avLst/>
              <a:gdLst>
                <a:gd name="T0" fmla="*/ 147 w 274"/>
                <a:gd name="T1" fmla="*/ 225 h 226"/>
                <a:gd name="T2" fmla="*/ 160 w 274"/>
                <a:gd name="T3" fmla="*/ 221 h 226"/>
                <a:gd name="T4" fmla="*/ 180 w 274"/>
                <a:gd name="T5" fmla="*/ 208 h 226"/>
                <a:gd name="T6" fmla="*/ 246 w 274"/>
                <a:gd name="T7" fmla="*/ 168 h 226"/>
                <a:gd name="T8" fmla="*/ 265 w 274"/>
                <a:gd name="T9" fmla="*/ 154 h 226"/>
                <a:gd name="T10" fmla="*/ 273 w 274"/>
                <a:gd name="T11" fmla="*/ 145 h 226"/>
                <a:gd name="T12" fmla="*/ 267 w 274"/>
                <a:gd name="T13" fmla="*/ 133 h 226"/>
                <a:gd name="T14" fmla="*/ 248 w 274"/>
                <a:gd name="T15" fmla="*/ 115 h 226"/>
                <a:gd name="T16" fmla="*/ 146 w 274"/>
                <a:gd name="T17" fmla="*/ 15 h 226"/>
                <a:gd name="T18" fmla="*/ 135 w 274"/>
                <a:gd name="T19" fmla="*/ 4 h 226"/>
                <a:gd name="T20" fmla="*/ 124 w 274"/>
                <a:gd name="T21" fmla="*/ 0 h 226"/>
                <a:gd name="T22" fmla="*/ 110 w 274"/>
                <a:gd name="T23" fmla="*/ 4 h 226"/>
                <a:gd name="T24" fmla="*/ 90 w 274"/>
                <a:gd name="T25" fmla="*/ 16 h 226"/>
                <a:gd name="T26" fmla="*/ 28 w 274"/>
                <a:gd name="T27" fmla="*/ 52 h 226"/>
                <a:gd name="T28" fmla="*/ 6 w 274"/>
                <a:gd name="T29" fmla="*/ 65 h 226"/>
                <a:gd name="T30" fmla="*/ 0 w 274"/>
                <a:gd name="T31" fmla="*/ 72 h 226"/>
                <a:gd name="T32" fmla="*/ 1 w 274"/>
                <a:gd name="T33" fmla="*/ 81 h 226"/>
                <a:gd name="T34" fmla="*/ 27 w 274"/>
                <a:gd name="T35" fmla="*/ 109 h 226"/>
                <a:gd name="T36" fmla="*/ 117 w 274"/>
                <a:gd name="T37" fmla="*/ 201 h 226"/>
                <a:gd name="T38" fmla="*/ 135 w 274"/>
                <a:gd name="T39" fmla="*/ 219 h 226"/>
                <a:gd name="T40" fmla="*/ 147 w 274"/>
                <a:gd name="T41" fmla="*/ 225 h 22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74"/>
                <a:gd name="T64" fmla="*/ 0 h 226"/>
                <a:gd name="T65" fmla="*/ 274 w 274"/>
                <a:gd name="T66" fmla="*/ 226 h 22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74" h="226">
                  <a:moveTo>
                    <a:pt x="147" y="225"/>
                  </a:moveTo>
                  <a:lnTo>
                    <a:pt x="160" y="221"/>
                  </a:lnTo>
                  <a:lnTo>
                    <a:pt x="180" y="208"/>
                  </a:lnTo>
                  <a:lnTo>
                    <a:pt x="246" y="168"/>
                  </a:lnTo>
                  <a:lnTo>
                    <a:pt x="265" y="154"/>
                  </a:lnTo>
                  <a:lnTo>
                    <a:pt x="273" y="145"/>
                  </a:lnTo>
                  <a:lnTo>
                    <a:pt x="267" y="133"/>
                  </a:lnTo>
                  <a:lnTo>
                    <a:pt x="248" y="115"/>
                  </a:lnTo>
                  <a:lnTo>
                    <a:pt x="146" y="15"/>
                  </a:lnTo>
                  <a:lnTo>
                    <a:pt x="135" y="4"/>
                  </a:lnTo>
                  <a:lnTo>
                    <a:pt x="124" y="0"/>
                  </a:lnTo>
                  <a:lnTo>
                    <a:pt x="110" y="4"/>
                  </a:lnTo>
                  <a:lnTo>
                    <a:pt x="90" y="16"/>
                  </a:lnTo>
                  <a:lnTo>
                    <a:pt x="28" y="52"/>
                  </a:lnTo>
                  <a:lnTo>
                    <a:pt x="6" y="65"/>
                  </a:lnTo>
                  <a:lnTo>
                    <a:pt x="0" y="72"/>
                  </a:lnTo>
                  <a:lnTo>
                    <a:pt x="1" y="81"/>
                  </a:lnTo>
                  <a:lnTo>
                    <a:pt x="27" y="109"/>
                  </a:lnTo>
                  <a:lnTo>
                    <a:pt x="117" y="201"/>
                  </a:lnTo>
                  <a:lnTo>
                    <a:pt x="135" y="219"/>
                  </a:lnTo>
                  <a:lnTo>
                    <a:pt x="147" y="225"/>
                  </a:lnTo>
                </a:path>
              </a:pathLst>
            </a:custGeom>
            <a:solidFill>
              <a:srgbClr val="E5E5E5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74016" name="Freeform 320"/>
            <p:cNvSpPr>
              <a:spLocks noChangeAspect="1"/>
            </p:cNvSpPr>
            <p:nvPr/>
          </p:nvSpPr>
          <p:spPr bwMode="auto">
            <a:xfrm>
              <a:off x="2346" y="1603"/>
              <a:ext cx="272" cy="222"/>
            </a:xfrm>
            <a:custGeom>
              <a:avLst/>
              <a:gdLst>
                <a:gd name="T0" fmla="*/ 146 w 272"/>
                <a:gd name="T1" fmla="*/ 221 h 222"/>
                <a:gd name="T2" fmla="*/ 159 w 272"/>
                <a:gd name="T3" fmla="*/ 217 h 222"/>
                <a:gd name="T4" fmla="*/ 179 w 272"/>
                <a:gd name="T5" fmla="*/ 204 h 222"/>
                <a:gd name="T6" fmla="*/ 244 w 272"/>
                <a:gd name="T7" fmla="*/ 165 h 222"/>
                <a:gd name="T8" fmla="*/ 263 w 272"/>
                <a:gd name="T9" fmla="*/ 152 h 222"/>
                <a:gd name="T10" fmla="*/ 271 w 272"/>
                <a:gd name="T11" fmla="*/ 142 h 222"/>
                <a:gd name="T12" fmla="*/ 265 w 272"/>
                <a:gd name="T13" fmla="*/ 131 h 222"/>
                <a:gd name="T14" fmla="*/ 246 w 272"/>
                <a:gd name="T15" fmla="*/ 113 h 222"/>
                <a:gd name="T16" fmla="*/ 145 w 272"/>
                <a:gd name="T17" fmla="*/ 15 h 222"/>
                <a:gd name="T18" fmla="*/ 133 w 272"/>
                <a:gd name="T19" fmla="*/ 4 h 222"/>
                <a:gd name="T20" fmla="*/ 123 w 272"/>
                <a:gd name="T21" fmla="*/ 0 h 222"/>
                <a:gd name="T22" fmla="*/ 109 w 272"/>
                <a:gd name="T23" fmla="*/ 4 h 222"/>
                <a:gd name="T24" fmla="*/ 90 w 272"/>
                <a:gd name="T25" fmla="*/ 15 h 222"/>
                <a:gd name="T26" fmla="*/ 27 w 272"/>
                <a:gd name="T27" fmla="*/ 51 h 222"/>
                <a:gd name="T28" fmla="*/ 6 w 272"/>
                <a:gd name="T29" fmla="*/ 63 h 222"/>
                <a:gd name="T30" fmla="*/ 0 w 272"/>
                <a:gd name="T31" fmla="*/ 70 h 222"/>
                <a:gd name="T32" fmla="*/ 1 w 272"/>
                <a:gd name="T33" fmla="*/ 79 h 222"/>
                <a:gd name="T34" fmla="*/ 27 w 272"/>
                <a:gd name="T35" fmla="*/ 107 h 222"/>
                <a:gd name="T36" fmla="*/ 117 w 272"/>
                <a:gd name="T37" fmla="*/ 197 h 222"/>
                <a:gd name="T38" fmla="*/ 134 w 272"/>
                <a:gd name="T39" fmla="*/ 215 h 222"/>
                <a:gd name="T40" fmla="*/ 146 w 272"/>
                <a:gd name="T41" fmla="*/ 221 h 22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72"/>
                <a:gd name="T64" fmla="*/ 0 h 222"/>
                <a:gd name="T65" fmla="*/ 272 w 272"/>
                <a:gd name="T66" fmla="*/ 222 h 22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72" h="222">
                  <a:moveTo>
                    <a:pt x="146" y="221"/>
                  </a:moveTo>
                  <a:lnTo>
                    <a:pt x="159" y="217"/>
                  </a:lnTo>
                  <a:lnTo>
                    <a:pt x="179" y="204"/>
                  </a:lnTo>
                  <a:lnTo>
                    <a:pt x="244" y="165"/>
                  </a:lnTo>
                  <a:lnTo>
                    <a:pt x="263" y="152"/>
                  </a:lnTo>
                  <a:lnTo>
                    <a:pt x="271" y="142"/>
                  </a:lnTo>
                  <a:lnTo>
                    <a:pt x="265" y="131"/>
                  </a:lnTo>
                  <a:lnTo>
                    <a:pt x="246" y="113"/>
                  </a:lnTo>
                  <a:lnTo>
                    <a:pt x="145" y="15"/>
                  </a:lnTo>
                  <a:lnTo>
                    <a:pt x="133" y="4"/>
                  </a:lnTo>
                  <a:lnTo>
                    <a:pt x="123" y="0"/>
                  </a:lnTo>
                  <a:lnTo>
                    <a:pt x="109" y="4"/>
                  </a:lnTo>
                  <a:lnTo>
                    <a:pt x="90" y="15"/>
                  </a:lnTo>
                  <a:lnTo>
                    <a:pt x="27" y="51"/>
                  </a:lnTo>
                  <a:lnTo>
                    <a:pt x="6" y="63"/>
                  </a:lnTo>
                  <a:lnTo>
                    <a:pt x="0" y="70"/>
                  </a:lnTo>
                  <a:lnTo>
                    <a:pt x="1" y="79"/>
                  </a:lnTo>
                  <a:lnTo>
                    <a:pt x="27" y="107"/>
                  </a:lnTo>
                  <a:lnTo>
                    <a:pt x="117" y="197"/>
                  </a:lnTo>
                  <a:lnTo>
                    <a:pt x="134" y="215"/>
                  </a:lnTo>
                  <a:lnTo>
                    <a:pt x="146" y="221"/>
                  </a:lnTo>
                </a:path>
              </a:pathLst>
            </a:custGeom>
            <a:solidFill>
              <a:srgbClr val="E4E4E4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74017" name="Freeform 321"/>
            <p:cNvSpPr>
              <a:spLocks noChangeAspect="1"/>
            </p:cNvSpPr>
            <p:nvPr/>
          </p:nvSpPr>
          <p:spPr bwMode="auto">
            <a:xfrm>
              <a:off x="2348" y="1604"/>
              <a:ext cx="268" cy="220"/>
            </a:xfrm>
            <a:custGeom>
              <a:avLst/>
              <a:gdLst>
                <a:gd name="T0" fmla="*/ 144 w 268"/>
                <a:gd name="T1" fmla="*/ 219 h 220"/>
                <a:gd name="T2" fmla="*/ 157 w 268"/>
                <a:gd name="T3" fmla="*/ 215 h 220"/>
                <a:gd name="T4" fmla="*/ 176 w 268"/>
                <a:gd name="T5" fmla="*/ 202 h 220"/>
                <a:gd name="T6" fmla="*/ 241 w 268"/>
                <a:gd name="T7" fmla="*/ 163 h 220"/>
                <a:gd name="T8" fmla="*/ 259 w 268"/>
                <a:gd name="T9" fmla="*/ 150 h 220"/>
                <a:gd name="T10" fmla="*/ 267 w 268"/>
                <a:gd name="T11" fmla="*/ 141 h 220"/>
                <a:gd name="T12" fmla="*/ 261 w 268"/>
                <a:gd name="T13" fmla="*/ 130 h 220"/>
                <a:gd name="T14" fmla="*/ 242 w 268"/>
                <a:gd name="T15" fmla="*/ 112 h 220"/>
                <a:gd name="T16" fmla="*/ 142 w 268"/>
                <a:gd name="T17" fmla="*/ 15 h 220"/>
                <a:gd name="T18" fmla="*/ 131 w 268"/>
                <a:gd name="T19" fmla="*/ 4 h 220"/>
                <a:gd name="T20" fmla="*/ 121 w 268"/>
                <a:gd name="T21" fmla="*/ 0 h 220"/>
                <a:gd name="T22" fmla="*/ 108 w 268"/>
                <a:gd name="T23" fmla="*/ 4 h 220"/>
                <a:gd name="T24" fmla="*/ 88 w 268"/>
                <a:gd name="T25" fmla="*/ 15 h 220"/>
                <a:gd name="T26" fmla="*/ 27 w 268"/>
                <a:gd name="T27" fmla="*/ 50 h 220"/>
                <a:gd name="T28" fmla="*/ 6 w 268"/>
                <a:gd name="T29" fmla="*/ 63 h 220"/>
                <a:gd name="T30" fmla="*/ 0 w 268"/>
                <a:gd name="T31" fmla="*/ 69 h 220"/>
                <a:gd name="T32" fmla="*/ 1 w 268"/>
                <a:gd name="T33" fmla="*/ 79 h 220"/>
                <a:gd name="T34" fmla="*/ 26 w 268"/>
                <a:gd name="T35" fmla="*/ 106 h 220"/>
                <a:gd name="T36" fmla="*/ 115 w 268"/>
                <a:gd name="T37" fmla="*/ 195 h 220"/>
                <a:gd name="T38" fmla="*/ 133 w 268"/>
                <a:gd name="T39" fmla="*/ 213 h 220"/>
                <a:gd name="T40" fmla="*/ 144 w 268"/>
                <a:gd name="T41" fmla="*/ 219 h 22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68"/>
                <a:gd name="T64" fmla="*/ 0 h 220"/>
                <a:gd name="T65" fmla="*/ 268 w 268"/>
                <a:gd name="T66" fmla="*/ 220 h 22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68" h="220">
                  <a:moveTo>
                    <a:pt x="144" y="219"/>
                  </a:moveTo>
                  <a:lnTo>
                    <a:pt x="157" y="215"/>
                  </a:lnTo>
                  <a:lnTo>
                    <a:pt x="176" y="202"/>
                  </a:lnTo>
                  <a:lnTo>
                    <a:pt x="241" y="163"/>
                  </a:lnTo>
                  <a:lnTo>
                    <a:pt x="259" y="150"/>
                  </a:lnTo>
                  <a:lnTo>
                    <a:pt x="267" y="141"/>
                  </a:lnTo>
                  <a:lnTo>
                    <a:pt x="261" y="130"/>
                  </a:lnTo>
                  <a:lnTo>
                    <a:pt x="242" y="112"/>
                  </a:lnTo>
                  <a:lnTo>
                    <a:pt x="142" y="15"/>
                  </a:lnTo>
                  <a:lnTo>
                    <a:pt x="131" y="4"/>
                  </a:lnTo>
                  <a:lnTo>
                    <a:pt x="121" y="0"/>
                  </a:lnTo>
                  <a:lnTo>
                    <a:pt x="108" y="4"/>
                  </a:lnTo>
                  <a:lnTo>
                    <a:pt x="88" y="15"/>
                  </a:lnTo>
                  <a:lnTo>
                    <a:pt x="27" y="50"/>
                  </a:lnTo>
                  <a:lnTo>
                    <a:pt x="6" y="63"/>
                  </a:lnTo>
                  <a:lnTo>
                    <a:pt x="0" y="69"/>
                  </a:lnTo>
                  <a:lnTo>
                    <a:pt x="1" y="79"/>
                  </a:lnTo>
                  <a:lnTo>
                    <a:pt x="26" y="106"/>
                  </a:lnTo>
                  <a:lnTo>
                    <a:pt x="115" y="195"/>
                  </a:lnTo>
                  <a:lnTo>
                    <a:pt x="133" y="213"/>
                  </a:lnTo>
                  <a:lnTo>
                    <a:pt x="144" y="219"/>
                  </a:lnTo>
                </a:path>
              </a:pathLst>
            </a:custGeom>
            <a:solidFill>
              <a:srgbClr val="E3E3E3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74018" name="Freeform 322"/>
            <p:cNvSpPr>
              <a:spLocks noChangeAspect="1"/>
            </p:cNvSpPr>
            <p:nvPr/>
          </p:nvSpPr>
          <p:spPr bwMode="auto">
            <a:xfrm>
              <a:off x="2349" y="1605"/>
              <a:ext cx="266" cy="218"/>
            </a:xfrm>
            <a:custGeom>
              <a:avLst/>
              <a:gdLst>
                <a:gd name="T0" fmla="*/ 144 w 266"/>
                <a:gd name="T1" fmla="*/ 217 h 218"/>
                <a:gd name="T2" fmla="*/ 156 w 266"/>
                <a:gd name="T3" fmla="*/ 213 h 218"/>
                <a:gd name="T4" fmla="*/ 175 w 266"/>
                <a:gd name="T5" fmla="*/ 201 h 218"/>
                <a:gd name="T6" fmla="*/ 239 w 266"/>
                <a:gd name="T7" fmla="*/ 162 h 218"/>
                <a:gd name="T8" fmla="*/ 257 w 266"/>
                <a:gd name="T9" fmla="*/ 150 h 218"/>
                <a:gd name="T10" fmla="*/ 265 w 266"/>
                <a:gd name="T11" fmla="*/ 140 h 218"/>
                <a:gd name="T12" fmla="*/ 259 w 266"/>
                <a:gd name="T13" fmla="*/ 129 h 218"/>
                <a:gd name="T14" fmla="*/ 240 w 266"/>
                <a:gd name="T15" fmla="*/ 112 h 218"/>
                <a:gd name="T16" fmla="*/ 141 w 266"/>
                <a:gd name="T17" fmla="*/ 15 h 218"/>
                <a:gd name="T18" fmla="*/ 130 w 266"/>
                <a:gd name="T19" fmla="*/ 4 h 218"/>
                <a:gd name="T20" fmla="*/ 120 w 266"/>
                <a:gd name="T21" fmla="*/ 0 h 218"/>
                <a:gd name="T22" fmla="*/ 107 w 266"/>
                <a:gd name="T23" fmla="*/ 4 h 218"/>
                <a:gd name="T24" fmla="*/ 88 w 266"/>
                <a:gd name="T25" fmla="*/ 15 h 218"/>
                <a:gd name="T26" fmla="*/ 27 w 266"/>
                <a:gd name="T27" fmla="*/ 50 h 218"/>
                <a:gd name="T28" fmla="*/ 6 w 266"/>
                <a:gd name="T29" fmla="*/ 62 h 218"/>
                <a:gd name="T30" fmla="*/ 0 w 266"/>
                <a:gd name="T31" fmla="*/ 68 h 218"/>
                <a:gd name="T32" fmla="*/ 1 w 266"/>
                <a:gd name="T33" fmla="*/ 78 h 218"/>
                <a:gd name="T34" fmla="*/ 27 w 266"/>
                <a:gd name="T35" fmla="*/ 105 h 218"/>
                <a:gd name="T36" fmla="*/ 115 w 266"/>
                <a:gd name="T37" fmla="*/ 193 h 218"/>
                <a:gd name="T38" fmla="*/ 132 w 266"/>
                <a:gd name="T39" fmla="*/ 211 h 218"/>
                <a:gd name="T40" fmla="*/ 144 w 266"/>
                <a:gd name="T41" fmla="*/ 217 h 21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66"/>
                <a:gd name="T64" fmla="*/ 0 h 218"/>
                <a:gd name="T65" fmla="*/ 266 w 266"/>
                <a:gd name="T66" fmla="*/ 218 h 21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66" h="218">
                  <a:moveTo>
                    <a:pt x="144" y="217"/>
                  </a:moveTo>
                  <a:lnTo>
                    <a:pt x="156" y="213"/>
                  </a:lnTo>
                  <a:lnTo>
                    <a:pt x="175" y="201"/>
                  </a:lnTo>
                  <a:lnTo>
                    <a:pt x="239" y="162"/>
                  </a:lnTo>
                  <a:lnTo>
                    <a:pt x="257" y="150"/>
                  </a:lnTo>
                  <a:lnTo>
                    <a:pt x="265" y="140"/>
                  </a:lnTo>
                  <a:lnTo>
                    <a:pt x="259" y="129"/>
                  </a:lnTo>
                  <a:lnTo>
                    <a:pt x="240" y="112"/>
                  </a:lnTo>
                  <a:lnTo>
                    <a:pt x="141" y="15"/>
                  </a:lnTo>
                  <a:lnTo>
                    <a:pt x="130" y="4"/>
                  </a:lnTo>
                  <a:lnTo>
                    <a:pt x="120" y="0"/>
                  </a:lnTo>
                  <a:lnTo>
                    <a:pt x="107" y="4"/>
                  </a:lnTo>
                  <a:lnTo>
                    <a:pt x="88" y="15"/>
                  </a:lnTo>
                  <a:lnTo>
                    <a:pt x="27" y="50"/>
                  </a:lnTo>
                  <a:lnTo>
                    <a:pt x="6" y="62"/>
                  </a:lnTo>
                  <a:lnTo>
                    <a:pt x="0" y="68"/>
                  </a:lnTo>
                  <a:lnTo>
                    <a:pt x="1" y="78"/>
                  </a:lnTo>
                  <a:lnTo>
                    <a:pt x="27" y="105"/>
                  </a:lnTo>
                  <a:lnTo>
                    <a:pt x="115" y="193"/>
                  </a:lnTo>
                  <a:lnTo>
                    <a:pt x="132" y="211"/>
                  </a:lnTo>
                  <a:lnTo>
                    <a:pt x="144" y="217"/>
                  </a:lnTo>
                </a:path>
              </a:pathLst>
            </a:custGeom>
            <a:solidFill>
              <a:srgbClr val="E3E3E3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74019" name="Freeform 323"/>
            <p:cNvSpPr>
              <a:spLocks noChangeAspect="1"/>
            </p:cNvSpPr>
            <p:nvPr/>
          </p:nvSpPr>
          <p:spPr bwMode="auto">
            <a:xfrm>
              <a:off x="2351" y="1606"/>
              <a:ext cx="262" cy="216"/>
            </a:xfrm>
            <a:custGeom>
              <a:avLst/>
              <a:gdLst>
                <a:gd name="T0" fmla="*/ 142 w 262"/>
                <a:gd name="T1" fmla="*/ 215 h 216"/>
                <a:gd name="T2" fmla="*/ 154 w 262"/>
                <a:gd name="T3" fmla="*/ 211 h 216"/>
                <a:gd name="T4" fmla="*/ 172 w 262"/>
                <a:gd name="T5" fmla="*/ 199 h 216"/>
                <a:gd name="T6" fmla="*/ 236 w 262"/>
                <a:gd name="T7" fmla="*/ 161 h 216"/>
                <a:gd name="T8" fmla="*/ 253 w 262"/>
                <a:gd name="T9" fmla="*/ 148 h 216"/>
                <a:gd name="T10" fmla="*/ 261 w 262"/>
                <a:gd name="T11" fmla="*/ 139 h 216"/>
                <a:gd name="T12" fmla="*/ 255 w 262"/>
                <a:gd name="T13" fmla="*/ 128 h 216"/>
                <a:gd name="T14" fmla="*/ 237 w 262"/>
                <a:gd name="T15" fmla="*/ 111 h 216"/>
                <a:gd name="T16" fmla="*/ 139 w 262"/>
                <a:gd name="T17" fmla="*/ 15 h 216"/>
                <a:gd name="T18" fmla="*/ 128 w 262"/>
                <a:gd name="T19" fmla="*/ 4 h 216"/>
                <a:gd name="T20" fmla="*/ 117 w 262"/>
                <a:gd name="T21" fmla="*/ 0 h 216"/>
                <a:gd name="T22" fmla="*/ 105 w 262"/>
                <a:gd name="T23" fmla="*/ 4 h 216"/>
                <a:gd name="T24" fmla="*/ 86 w 262"/>
                <a:gd name="T25" fmla="*/ 15 h 216"/>
                <a:gd name="T26" fmla="*/ 26 w 262"/>
                <a:gd name="T27" fmla="*/ 49 h 216"/>
                <a:gd name="T28" fmla="*/ 6 w 262"/>
                <a:gd name="T29" fmla="*/ 61 h 216"/>
                <a:gd name="T30" fmla="*/ 0 w 262"/>
                <a:gd name="T31" fmla="*/ 68 h 216"/>
                <a:gd name="T32" fmla="*/ 1 w 262"/>
                <a:gd name="T33" fmla="*/ 77 h 216"/>
                <a:gd name="T34" fmla="*/ 26 w 262"/>
                <a:gd name="T35" fmla="*/ 104 h 216"/>
                <a:gd name="T36" fmla="*/ 113 w 262"/>
                <a:gd name="T37" fmla="*/ 191 h 216"/>
                <a:gd name="T38" fmla="*/ 130 w 262"/>
                <a:gd name="T39" fmla="*/ 209 h 216"/>
                <a:gd name="T40" fmla="*/ 142 w 262"/>
                <a:gd name="T41" fmla="*/ 215 h 21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62"/>
                <a:gd name="T64" fmla="*/ 0 h 216"/>
                <a:gd name="T65" fmla="*/ 262 w 262"/>
                <a:gd name="T66" fmla="*/ 216 h 21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62" h="216">
                  <a:moveTo>
                    <a:pt x="142" y="215"/>
                  </a:moveTo>
                  <a:lnTo>
                    <a:pt x="154" y="211"/>
                  </a:lnTo>
                  <a:lnTo>
                    <a:pt x="172" y="199"/>
                  </a:lnTo>
                  <a:lnTo>
                    <a:pt x="236" y="161"/>
                  </a:lnTo>
                  <a:lnTo>
                    <a:pt x="253" y="148"/>
                  </a:lnTo>
                  <a:lnTo>
                    <a:pt x="261" y="139"/>
                  </a:lnTo>
                  <a:lnTo>
                    <a:pt x="255" y="128"/>
                  </a:lnTo>
                  <a:lnTo>
                    <a:pt x="237" y="111"/>
                  </a:lnTo>
                  <a:lnTo>
                    <a:pt x="139" y="15"/>
                  </a:lnTo>
                  <a:lnTo>
                    <a:pt x="128" y="4"/>
                  </a:lnTo>
                  <a:lnTo>
                    <a:pt x="117" y="0"/>
                  </a:lnTo>
                  <a:lnTo>
                    <a:pt x="105" y="4"/>
                  </a:lnTo>
                  <a:lnTo>
                    <a:pt x="86" y="15"/>
                  </a:lnTo>
                  <a:lnTo>
                    <a:pt x="26" y="49"/>
                  </a:lnTo>
                  <a:lnTo>
                    <a:pt x="6" y="61"/>
                  </a:lnTo>
                  <a:lnTo>
                    <a:pt x="0" y="68"/>
                  </a:lnTo>
                  <a:lnTo>
                    <a:pt x="1" y="77"/>
                  </a:lnTo>
                  <a:lnTo>
                    <a:pt x="26" y="104"/>
                  </a:lnTo>
                  <a:lnTo>
                    <a:pt x="113" y="191"/>
                  </a:lnTo>
                  <a:lnTo>
                    <a:pt x="130" y="209"/>
                  </a:lnTo>
                  <a:lnTo>
                    <a:pt x="142" y="215"/>
                  </a:lnTo>
                </a:path>
              </a:pathLst>
            </a:custGeom>
            <a:solidFill>
              <a:srgbClr val="E2E2E2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74020" name="Freeform 324"/>
            <p:cNvSpPr>
              <a:spLocks noChangeAspect="1"/>
            </p:cNvSpPr>
            <p:nvPr/>
          </p:nvSpPr>
          <p:spPr bwMode="auto">
            <a:xfrm>
              <a:off x="2352" y="1608"/>
              <a:ext cx="260" cy="212"/>
            </a:xfrm>
            <a:custGeom>
              <a:avLst/>
              <a:gdLst>
                <a:gd name="T0" fmla="*/ 141 w 260"/>
                <a:gd name="T1" fmla="*/ 211 h 212"/>
                <a:gd name="T2" fmla="*/ 153 w 260"/>
                <a:gd name="T3" fmla="*/ 208 h 212"/>
                <a:gd name="T4" fmla="*/ 171 w 260"/>
                <a:gd name="T5" fmla="*/ 196 h 212"/>
                <a:gd name="T6" fmla="*/ 234 w 260"/>
                <a:gd name="T7" fmla="*/ 158 h 212"/>
                <a:gd name="T8" fmla="*/ 252 w 260"/>
                <a:gd name="T9" fmla="*/ 146 h 212"/>
                <a:gd name="T10" fmla="*/ 259 w 260"/>
                <a:gd name="T11" fmla="*/ 137 h 212"/>
                <a:gd name="T12" fmla="*/ 254 w 260"/>
                <a:gd name="T13" fmla="*/ 126 h 212"/>
                <a:gd name="T14" fmla="*/ 235 w 260"/>
                <a:gd name="T15" fmla="*/ 109 h 212"/>
                <a:gd name="T16" fmla="*/ 137 w 260"/>
                <a:gd name="T17" fmla="*/ 14 h 212"/>
                <a:gd name="T18" fmla="*/ 127 w 260"/>
                <a:gd name="T19" fmla="*/ 3 h 212"/>
                <a:gd name="T20" fmla="*/ 116 w 260"/>
                <a:gd name="T21" fmla="*/ 0 h 212"/>
                <a:gd name="T22" fmla="*/ 103 w 260"/>
                <a:gd name="T23" fmla="*/ 4 h 212"/>
                <a:gd name="T24" fmla="*/ 85 w 260"/>
                <a:gd name="T25" fmla="*/ 14 h 212"/>
                <a:gd name="T26" fmla="*/ 25 w 260"/>
                <a:gd name="T27" fmla="*/ 48 h 212"/>
                <a:gd name="T28" fmla="*/ 6 w 260"/>
                <a:gd name="T29" fmla="*/ 59 h 212"/>
                <a:gd name="T30" fmla="*/ 0 w 260"/>
                <a:gd name="T31" fmla="*/ 66 h 212"/>
                <a:gd name="T32" fmla="*/ 1 w 260"/>
                <a:gd name="T33" fmla="*/ 75 h 212"/>
                <a:gd name="T34" fmla="*/ 26 w 260"/>
                <a:gd name="T35" fmla="*/ 102 h 212"/>
                <a:gd name="T36" fmla="*/ 112 w 260"/>
                <a:gd name="T37" fmla="*/ 188 h 212"/>
                <a:gd name="T38" fmla="*/ 129 w 260"/>
                <a:gd name="T39" fmla="*/ 205 h 212"/>
                <a:gd name="T40" fmla="*/ 141 w 260"/>
                <a:gd name="T41" fmla="*/ 211 h 21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60"/>
                <a:gd name="T64" fmla="*/ 0 h 212"/>
                <a:gd name="T65" fmla="*/ 260 w 260"/>
                <a:gd name="T66" fmla="*/ 212 h 21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60" h="212">
                  <a:moveTo>
                    <a:pt x="141" y="211"/>
                  </a:moveTo>
                  <a:lnTo>
                    <a:pt x="153" y="208"/>
                  </a:lnTo>
                  <a:lnTo>
                    <a:pt x="171" y="196"/>
                  </a:lnTo>
                  <a:lnTo>
                    <a:pt x="234" y="158"/>
                  </a:lnTo>
                  <a:lnTo>
                    <a:pt x="252" y="146"/>
                  </a:lnTo>
                  <a:lnTo>
                    <a:pt x="259" y="137"/>
                  </a:lnTo>
                  <a:lnTo>
                    <a:pt x="254" y="126"/>
                  </a:lnTo>
                  <a:lnTo>
                    <a:pt x="235" y="109"/>
                  </a:lnTo>
                  <a:lnTo>
                    <a:pt x="137" y="14"/>
                  </a:lnTo>
                  <a:lnTo>
                    <a:pt x="127" y="3"/>
                  </a:lnTo>
                  <a:lnTo>
                    <a:pt x="116" y="0"/>
                  </a:lnTo>
                  <a:lnTo>
                    <a:pt x="103" y="4"/>
                  </a:lnTo>
                  <a:lnTo>
                    <a:pt x="85" y="14"/>
                  </a:lnTo>
                  <a:lnTo>
                    <a:pt x="25" y="48"/>
                  </a:lnTo>
                  <a:lnTo>
                    <a:pt x="6" y="59"/>
                  </a:lnTo>
                  <a:lnTo>
                    <a:pt x="0" y="66"/>
                  </a:lnTo>
                  <a:lnTo>
                    <a:pt x="1" y="75"/>
                  </a:lnTo>
                  <a:lnTo>
                    <a:pt x="26" y="102"/>
                  </a:lnTo>
                  <a:lnTo>
                    <a:pt x="112" y="188"/>
                  </a:lnTo>
                  <a:lnTo>
                    <a:pt x="129" y="205"/>
                  </a:lnTo>
                  <a:lnTo>
                    <a:pt x="141" y="211"/>
                  </a:lnTo>
                </a:path>
              </a:pathLst>
            </a:custGeom>
            <a:solidFill>
              <a:srgbClr val="E1E1E1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74021" name="Freeform 325"/>
            <p:cNvSpPr>
              <a:spLocks noChangeAspect="1"/>
            </p:cNvSpPr>
            <p:nvPr/>
          </p:nvSpPr>
          <p:spPr bwMode="auto">
            <a:xfrm>
              <a:off x="2354" y="1609"/>
              <a:ext cx="257" cy="210"/>
            </a:xfrm>
            <a:custGeom>
              <a:avLst/>
              <a:gdLst>
                <a:gd name="T0" fmla="*/ 139 w 257"/>
                <a:gd name="T1" fmla="*/ 209 h 210"/>
                <a:gd name="T2" fmla="*/ 151 w 257"/>
                <a:gd name="T3" fmla="*/ 206 h 210"/>
                <a:gd name="T4" fmla="*/ 169 w 257"/>
                <a:gd name="T5" fmla="*/ 194 h 210"/>
                <a:gd name="T6" fmla="*/ 231 w 257"/>
                <a:gd name="T7" fmla="*/ 157 h 210"/>
                <a:gd name="T8" fmla="*/ 249 w 257"/>
                <a:gd name="T9" fmla="*/ 145 h 210"/>
                <a:gd name="T10" fmla="*/ 256 w 257"/>
                <a:gd name="T11" fmla="*/ 136 h 210"/>
                <a:gd name="T12" fmla="*/ 251 w 257"/>
                <a:gd name="T13" fmla="*/ 125 h 210"/>
                <a:gd name="T14" fmla="*/ 232 w 257"/>
                <a:gd name="T15" fmla="*/ 108 h 210"/>
                <a:gd name="T16" fmla="*/ 136 w 257"/>
                <a:gd name="T17" fmla="*/ 14 h 210"/>
                <a:gd name="T18" fmla="*/ 125 w 257"/>
                <a:gd name="T19" fmla="*/ 4 h 210"/>
                <a:gd name="T20" fmla="*/ 115 w 257"/>
                <a:gd name="T21" fmla="*/ 0 h 210"/>
                <a:gd name="T22" fmla="*/ 102 w 257"/>
                <a:gd name="T23" fmla="*/ 4 h 210"/>
                <a:gd name="T24" fmla="*/ 84 w 257"/>
                <a:gd name="T25" fmla="*/ 14 h 210"/>
                <a:gd name="T26" fmla="*/ 25 w 257"/>
                <a:gd name="T27" fmla="*/ 48 h 210"/>
                <a:gd name="T28" fmla="*/ 6 w 257"/>
                <a:gd name="T29" fmla="*/ 59 h 210"/>
                <a:gd name="T30" fmla="*/ 0 w 257"/>
                <a:gd name="T31" fmla="*/ 65 h 210"/>
                <a:gd name="T32" fmla="*/ 1 w 257"/>
                <a:gd name="T33" fmla="*/ 74 h 210"/>
                <a:gd name="T34" fmla="*/ 25 w 257"/>
                <a:gd name="T35" fmla="*/ 100 h 210"/>
                <a:gd name="T36" fmla="*/ 111 w 257"/>
                <a:gd name="T37" fmla="*/ 186 h 210"/>
                <a:gd name="T38" fmla="*/ 128 w 257"/>
                <a:gd name="T39" fmla="*/ 203 h 210"/>
                <a:gd name="T40" fmla="*/ 139 w 257"/>
                <a:gd name="T41" fmla="*/ 209 h 21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57"/>
                <a:gd name="T64" fmla="*/ 0 h 210"/>
                <a:gd name="T65" fmla="*/ 257 w 257"/>
                <a:gd name="T66" fmla="*/ 210 h 21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57" h="210">
                  <a:moveTo>
                    <a:pt x="139" y="209"/>
                  </a:moveTo>
                  <a:lnTo>
                    <a:pt x="151" y="206"/>
                  </a:lnTo>
                  <a:lnTo>
                    <a:pt x="169" y="194"/>
                  </a:lnTo>
                  <a:lnTo>
                    <a:pt x="231" y="157"/>
                  </a:lnTo>
                  <a:lnTo>
                    <a:pt x="249" y="145"/>
                  </a:lnTo>
                  <a:lnTo>
                    <a:pt x="256" y="136"/>
                  </a:lnTo>
                  <a:lnTo>
                    <a:pt x="251" y="125"/>
                  </a:lnTo>
                  <a:lnTo>
                    <a:pt x="232" y="108"/>
                  </a:lnTo>
                  <a:lnTo>
                    <a:pt x="136" y="14"/>
                  </a:lnTo>
                  <a:lnTo>
                    <a:pt x="125" y="4"/>
                  </a:lnTo>
                  <a:lnTo>
                    <a:pt x="115" y="0"/>
                  </a:lnTo>
                  <a:lnTo>
                    <a:pt x="102" y="4"/>
                  </a:lnTo>
                  <a:lnTo>
                    <a:pt x="84" y="14"/>
                  </a:lnTo>
                  <a:lnTo>
                    <a:pt x="25" y="48"/>
                  </a:lnTo>
                  <a:lnTo>
                    <a:pt x="6" y="59"/>
                  </a:lnTo>
                  <a:lnTo>
                    <a:pt x="0" y="65"/>
                  </a:lnTo>
                  <a:lnTo>
                    <a:pt x="1" y="74"/>
                  </a:lnTo>
                  <a:lnTo>
                    <a:pt x="25" y="100"/>
                  </a:lnTo>
                  <a:lnTo>
                    <a:pt x="111" y="186"/>
                  </a:lnTo>
                  <a:lnTo>
                    <a:pt x="128" y="203"/>
                  </a:lnTo>
                  <a:lnTo>
                    <a:pt x="139" y="209"/>
                  </a:lnTo>
                </a:path>
              </a:pathLst>
            </a:custGeom>
            <a:solidFill>
              <a:srgbClr val="E0E0E0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74022" name="Freeform 326"/>
            <p:cNvSpPr>
              <a:spLocks noChangeAspect="1"/>
            </p:cNvSpPr>
            <p:nvPr/>
          </p:nvSpPr>
          <p:spPr bwMode="auto">
            <a:xfrm>
              <a:off x="2355" y="1610"/>
              <a:ext cx="254" cy="208"/>
            </a:xfrm>
            <a:custGeom>
              <a:avLst/>
              <a:gdLst>
                <a:gd name="T0" fmla="*/ 138 w 254"/>
                <a:gd name="T1" fmla="*/ 207 h 208"/>
                <a:gd name="T2" fmla="*/ 150 w 254"/>
                <a:gd name="T3" fmla="*/ 203 h 208"/>
                <a:gd name="T4" fmla="*/ 167 w 254"/>
                <a:gd name="T5" fmla="*/ 192 h 208"/>
                <a:gd name="T6" fmla="*/ 229 w 254"/>
                <a:gd name="T7" fmla="*/ 155 h 208"/>
                <a:gd name="T8" fmla="*/ 246 w 254"/>
                <a:gd name="T9" fmla="*/ 144 h 208"/>
                <a:gd name="T10" fmla="*/ 253 w 254"/>
                <a:gd name="T11" fmla="*/ 135 h 208"/>
                <a:gd name="T12" fmla="*/ 248 w 254"/>
                <a:gd name="T13" fmla="*/ 124 h 208"/>
                <a:gd name="T14" fmla="*/ 230 w 254"/>
                <a:gd name="T15" fmla="*/ 107 h 208"/>
                <a:gd name="T16" fmla="*/ 134 w 254"/>
                <a:gd name="T17" fmla="*/ 14 h 208"/>
                <a:gd name="T18" fmla="*/ 123 w 254"/>
                <a:gd name="T19" fmla="*/ 4 h 208"/>
                <a:gd name="T20" fmla="*/ 113 w 254"/>
                <a:gd name="T21" fmla="*/ 0 h 208"/>
                <a:gd name="T22" fmla="*/ 101 w 254"/>
                <a:gd name="T23" fmla="*/ 4 h 208"/>
                <a:gd name="T24" fmla="*/ 83 w 254"/>
                <a:gd name="T25" fmla="*/ 13 h 208"/>
                <a:gd name="T26" fmla="*/ 24 w 254"/>
                <a:gd name="T27" fmla="*/ 47 h 208"/>
                <a:gd name="T28" fmla="*/ 6 w 254"/>
                <a:gd name="T29" fmla="*/ 58 h 208"/>
                <a:gd name="T30" fmla="*/ 0 w 254"/>
                <a:gd name="T31" fmla="*/ 64 h 208"/>
                <a:gd name="T32" fmla="*/ 1 w 254"/>
                <a:gd name="T33" fmla="*/ 73 h 208"/>
                <a:gd name="T34" fmla="*/ 25 w 254"/>
                <a:gd name="T35" fmla="*/ 99 h 208"/>
                <a:gd name="T36" fmla="*/ 110 w 254"/>
                <a:gd name="T37" fmla="*/ 184 h 208"/>
                <a:gd name="T38" fmla="*/ 127 w 254"/>
                <a:gd name="T39" fmla="*/ 201 h 208"/>
                <a:gd name="T40" fmla="*/ 138 w 254"/>
                <a:gd name="T41" fmla="*/ 207 h 20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54"/>
                <a:gd name="T64" fmla="*/ 0 h 208"/>
                <a:gd name="T65" fmla="*/ 254 w 254"/>
                <a:gd name="T66" fmla="*/ 208 h 20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54" h="208">
                  <a:moveTo>
                    <a:pt x="138" y="207"/>
                  </a:moveTo>
                  <a:lnTo>
                    <a:pt x="150" y="203"/>
                  </a:lnTo>
                  <a:lnTo>
                    <a:pt x="167" y="192"/>
                  </a:lnTo>
                  <a:lnTo>
                    <a:pt x="229" y="155"/>
                  </a:lnTo>
                  <a:lnTo>
                    <a:pt x="246" y="144"/>
                  </a:lnTo>
                  <a:lnTo>
                    <a:pt x="253" y="135"/>
                  </a:lnTo>
                  <a:lnTo>
                    <a:pt x="248" y="124"/>
                  </a:lnTo>
                  <a:lnTo>
                    <a:pt x="230" y="107"/>
                  </a:lnTo>
                  <a:lnTo>
                    <a:pt x="134" y="14"/>
                  </a:lnTo>
                  <a:lnTo>
                    <a:pt x="123" y="4"/>
                  </a:lnTo>
                  <a:lnTo>
                    <a:pt x="113" y="0"/>
                  </a:lnTo>
                  <a:lnTo>
                    <a:pt x="101" y="4"/>
                  </a:lnTo>
                  <a:lnTo>
                    <a:pt x="83" y="13"/>
                  </a:lnTo>
                  <a:lnTo>
                    <a:pt x="24" y="47"/>
                  </a:lnTo>
                  <a:lnTo>
                    <a:pt x="6" y="58"/>
                  </a:lnTo>
                  <a:lnTo>
                    <a:pt x="0" y="64"/>
                  </a:lnTo>
                  <a:lnTo>
                    <a:pt x="1" y="73"/>
                  </a:lnTo>
                  <a:lnTo>
                    <a:pt x="25" y="99"/>
                  </a:lnTo>
                  <a:lnTo>
                    <a:pt x="110" y="184"/>
                  </a:lnTo>
                  <a:lnTo>
                    <a:pt x="127" y="201"/>
                  </a:lnTo>
                  <a:lnTo>
                    <a:pt x="138" y="207"/>
                  </a:lnTo>
                </a:path>
              </a:pathLst>
            </a:custGeom>
            <a:solidFill>
              <a:srgbClr val="DFDFDF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74023" name="Freeform 327"/>
            <p:cNvSpPr>
              <a:spLocks noChangeAspect="1"/>
            </p:cNvSpPr>
            <p:nvPr/>
          </p:nvSpPr>
          <p:spPr bwMode="auto">
            <a:xfrm>
              <a:off x="2357" y="1611"/>
              <a:ext cx="251" cy="205"/>
            </a:xfrm>
            <a:custGeom>
              <a:avLst/>
              <a:gdLst>
                <a:gd name="T0" fmla="*/ 137 w 251"/>
                <a:gd name="T1" fmla="*/ 204 h 205"/>
                <a:gd name="T2" fmla="*/ 148 w 251"/>
                <a:gd name="T3" fmla="*/ 201 h 205"/>
                <a:gd name="T4" fmla="*/ 165 w 251"/>
                <a:gd name="T5" fmla="*/ 190 h 205"/>
                <a:gd name="T6" fmla="*/ 226 w 251"/>
                <a:gd name="T7" fmla="*/ 153 h 205"/>
                <a:gd name="T8" fmla="*/ 243 w 251"/>
                <a:gd name="T9" fmla="*/ 142 h 205"/>
                <a:gd name="T10" fmla="*/ 250 w 251"/>
                <a:gd name="T11" fmla="*/ 133 h 205"/>
                <a:gd name="T12" fmla="*/ 245 w 251"/>
                <a:gd name="T13" fmla="*/ 123 h 205"/>
                <a:gd name="T14" fmla="*/ 226 w 251"/>
                <a:gd name="T15" fmla="*/ 106 h 205"/>
                <a:gd name="T16" fmla="*/ 132 w 251"/>
                <a:gd name="T17" fmla="*/ 14 h 205"/>
                <a:gd name="T18" fmla="*/ 121 w 251"/>
                <a:gd name="T19" fmla="*/ 4 h 205"/>
                <a:gd name="T20" fmla="*/ 112 w 251"/>
                <a:gd name="T21" fmla="*/ 0 h 205"/>
                <a:gd name="T22" fmla="*/ 99 w 251"/>
                <a:gd name="T23" fmla="*/ 4 h 205"/>
                <a:gd name="T24" fmla="*/ 82 w 251"/>
                <a:gd name="T25" fmla="*/ 13 h 205"/>
                <a:gd name="T26" fmla="*/ 24 w 251"/>
                <a:gd name="T27" fmla="*/ 46 h 205"/>
                <a:gd name="T28" fmla="*/ 6 w 251"/>
                <a:gd name="T29" fmla="*/ 57 h 205"/>
                <a:gd name="T30" fmla="*/ 0 w 251"/>
                <a:gd name="T31" fmla="*/ 63 h 205"/>
                <a:gd name="T32" fmla="*/ 1 w 251"/>
                <a:gd name="T33" fmla="*/ 72 h 205"/>
                <a:gd name="T34" fmla="*/ 25 w 251"/>
                <a:gd name="T35" fmla="*/ 98 h 205"/>
                <a:gd name="T36" fmla="*/ 109 w 251"/>
                <a:gd name="T37" fmla="*/ 182 h 205"/>
                <a:gd name="T38" fmla="*/ 126 w 251"/>
                <a:gd name="T39" fmla="*/ 198 h 205"/>
                <a:gd name="T40" fmla="*/ 137 w 251"/>
                <a:gd name="T41" fmla="*/ 204 h 20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51"/>
                <a:gd name="T64" fmla="*/ 0 h 205"/>
                <a:gd name="T65" fmla="*/ 251 w 251"/>
                <a:gd name="T66" fmla="*/ 205 h 20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51" h="205">
                  <a:moveTo>
                    <a:pt x="137" y="204"/>
                  </a:moveTo>
                  <a:lnTo>
                    <a:pt x="148" y="201"/>
                  </a:lnTo>
                  <a:lnTo>
                    <a:pt x="165" y="190"/>
                  </a:lnTo>
                  <a:lnTo>
                    <a:pt x="226" y="153"/>
                  </a:lnTo>
                  <a:lnTo>
                    <a:pt x="243" y="142"/>
                  </a:lnTo>
                  <a:lnTo>
                    <a:pt x="250" y="133"/>
                  </a:lnTo>
                  <a:lnTo>
                    <a:pt x="245" y="123"/>
                  </a:lnTo>
                  <a:lnTo>
                    <a:pt x="226" y="106"/>
                  </a:lnTo>
                  <a:lnTo>
                    <a:pt x="132" y="14"/>
                  </a:lnTo>
                  <a:lnTo>
                    <a:pt x="121" y="4"/>
                  </a:lnTo>
                  <a:lnTo>
                    <a:pt x="112" y="0"/>
                  </a:lnTo>
                  <a:lnTo>
                    <a:pt x="99" y="4"/>
                  </a:lnTo>
                  <a:lnTo>
                    <a:pt x="82" y="13"/>
                  </a:lnTo>
                  <a:lnTo>
                    <a:pt x="24" y="46"/>
                  </a:lnTo>
                  <a:lnTo>
                    <a:pt x="6" y="57"/>
                  </a:lnTo>
                  <a:lnTo>
                    <a:pt x="0" y="63"/>
                  </a:lnTo>
                  <a:lnTo>
                    <a:pt x="1" y="72"/>
                  </a:lnTo>
                  <a:lnTo>
                    <a:pt x="25" y="98"/>
                  </a:lnTo>
                  <a:lnTo>
                    <a:pt x="109" y="182"/>
                  </a:lnTo>
                  <a:lnTo>
                    <a:pt x="126" y="198"/>
                  </a:lnTo>
                  <a:lnTo>
                    <a:pt x="137" y="204"/>
                  </a:lnTo>
                </a:path>
              </a:pathLst>
            </a:custGeom>
            <a:solidFill>
              <a:srgbClr val="DEDEDE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74024" name="Freeform 328"/>
            <p:cNvSpPr>
              <a:spLocks noChangeAspect="1"/>
            </p:cNvSpPr>
            <p:nvPr/>
          </p:nvSpPr>
          <p:spPr bwMode="auto">
            <a:xfrm>
              <a:off x="2358" y="1613"/>
              <a:ext cx="248" cy="202"/>
            </a:xfrm>
            <a:custGeom>
              <a:avLst/>
              <a:gdLst>
                <a:gd name="T0" fmla="*/ 135 w 248"/>
                <a:gd name="T1" fmla="*/ 201 h 202"/>
                <a:gd name="T2" fmla="*/ 147 w 248"/>
                <a:gd name="T3" fmla="*/ 198 h 202"/>
                <a:gd name="T4" fmla="*/ 163 w 248"/>
                <a:gd name="T5" fmla="*/ 187 h 202"/>
                <a:gd name="T6" fmla="*/ 224 w 248"/>
                <a:gd name="T7" fmla="*/ 151 h 202"/>
                <a:gd name="T8" fmla="*/ 240 w 248"/>
                <a:gd name="T9" fmla="*/ 140 h 202"/>
                <a:gd name="T10" fmla="*/ 247 w 248"/>
                <a:gd name="T11" fmla="*/ 131 h 202"/>
                <a:gd name="T12" fmla="*/ 242 w 248"/>
                <a:gd name="T13" fmla="*/ 121 h 202"/>
                <a:gd name="T14" fmla="*/ 224 w 248"/>
                <a:gd name="T15" fmla="*/ 105 h 202"/>
                <a:gd name="T16" fmla="*/ 130 w 248"/>
                <a:gd name="T17" fmla="*/ 14 h 202"/>
                <a:gd name="T18" fmla="*/ 120 w 248"/>
                <a:gd name="T19" fmla="*/ 3 h 202"/>
                <a:gd name="T20" fmla="*/ 110 w 248"/>
                <a:gd name="T21" fmla="*/ 0 h 202"/>
                <a:gd name="T22" fmla="*/ 98 w 248"/>
                <a:gd name="T23" fmla="*/ 4 h 202"/>
                <a:gd name="T24" fmla="*/ 81 w 248"/>
                <a:gd name="T25" fmla="*/ 13 h 202"/>
                <a:gd name="T26" fmla="*/ 23 w 248"/>
                <a:gd name="T27" fmla="*/ 45 h 202"/>
                <a:gd name="T28" fmla="*/ 6 w 248"/>
                <a:gd name="T29" fmla="*/ 56 h 202"/>
                <a:gd name="T30" fmla="*/ 0 w 248"/>
                <a:gd name="T31" fmla="*/ 62 h 202"/>
                <a:gd name="T32" fmla="*/ 1 w 248"/>
                <a:gd name="T33" fmla="*/ 70 h 202"/>
                <a:gd name="T34" fmla="*/ 25 w 248"/>
                <a:gd name="T35" fmla="*/ 96 h 202"/>
                <a:gd name="T36" fmla="*/ 108 w 248"/>
                <a:gd name="T37" fmla="*/ 179 h 202"/>
                <a:gd name="T38" fmla="*/ 124 w 248"/>
                <a:gd name="T39" fmla="*/ 195 h 202"/>
                <a:gd name="T40" fmla="*/ 135 w 248"/>
                <a:gd name="T41" fmla="*/ 201 h 20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48"/>
                <a:gd name="T64" fmla="*/ 0 h 202"/>
                <a:gd name="T65" fmla="*/ 248 w 248"/>
                <a:gd name="T66" fmla="*/ 202 h 20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48" h="202">
                  <a:moveTo>
                    <a:pt x="135" y="201"/>
                  </a:moveTo>
                  <a:lnTo>
                    <a:pt x="147" y="198"/>
                  </a:lnTo>
                  <a:lnTo>
                    <a:pt x="163" y="187"/>
                  </a:lnTo>
                  <a:lnTo>
                    <a:pt x="224" y="151"/>
                  </a:lnTo>
                  <a:lnTo>
                    <a:pt x="240" y="140"/>
                  </a:lnTo>
                  <a:lnTo>
                    <a:pt x="247" y="131"/>
                  </a:lnTo>
                  <a:lnTo>
                    <a:pt x="242" y="121"/>
                  </a:lnTo>
                  <a:lnTo>
                    <a:pt x="224" y="105"/>
                  </a:lnTo>
                  <a:lnTo>
                    <a:pt x="130" y="14"/>
                  </a:lnTo>
                  <a:lnTo>
                    <a:pt x="120" y="3"/>
                  </a:lnTo>
                  <a:lnTo>
                    <a:pt x="110" y="0"/>
                  </a:lnTo>
                  <a:lnTo>
                    <a:pt x="98" y="4"/>
                  </a:lnTo>
                  <a:lnTo>
                    <a:pt x="81" y="13"/>
                  </a:lnTo>
                  <a:lnTo>
                    <a:pt x="23" y="45"/>
                  </a:lnTo>
                  <a:lnTo>
                    <a:pt x="6" y="56"/>
                  </a:lnTo>
                  <a:lnTo>
                    <a:pt x="0" y="62"/>
                  </a:lnTo>
                  <a:lnTo>
                    <a:pt x="1" y="70"/>
                  </a:lnTo>
                  <a:lnTo>
                    <a:pt x="25" y="96"/>
                  </a:lnTo>
                  <a:lnTo>
                    <a:pt x="108" y="179"/>
                  </a:lnTo>
                  <a:lnTo>
                    <a:pt x="124" y="195"/>
                  </a:lnTo>
                  <a:lnTo>
                    <a:pt x="135" y="201"/>
                  </a:lnTo>
                </a:path>
              </a:pathLst>
            </a:custGeom>
            <a:solidFill>
              <a:srgbClr val="DDDDDD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74025" name="Freeform 329"/>
            <p:cNvSpPr>
              <a:spLocks noChangeAspect="1"/>
            </p:cNvSpPr>
            <p:nvPr/>
          </p:nvSpPr>
          <p:spPr bwMode="auto">
            <a:xfrm>
              <a:off x="2359" y="1614"/>
              <a:ext cx="246" cy="200"/>
            </a:xfrm>
            <a:custGeom>
              <a:avLst/>
              <a:gdLst>
                <a:gd name="T0" fmla="*/ 134 w 246"/>
                <a:gd name="T1" fmla="*/ 199 h 200"/>
                <a:gd name="T2" fmla="*/ 146 w 246"/>
                <a:gd name="T3" fmla="*/ 196 h 200"/>
                <a:gd name="T4" fmla="*/ 162 w 246"/>
                <a:gd name="T5" fmla="*/ 186 h 200"/>
                <a:gd name="T6" fmla="*/ 222 w 246"/>
                <a:gd name="T7" fmla="*/ 149 h 200"/>
                <a:gd name="T8" fmla="*/ 238 w 246"/>
                <a:gd name="T9" fmla="*/ 139 h 200"/>
                <a:gd name="T10" fmla="*/ 245 w 246"/>
                <a:gd name="T11" fmla="*/ 130 h 200"/>
                <a:gd name="T12" fmla="*/ 240 w 246"/>
                <a:gd name="T13" fmla="*/ 120 h 200"/>
                <a:gd name="T14" fmla="*/ 222 w 246"/>
                <a:gd name="T15" fmla="*/ 104 h 200"/>
                <a:gd name="T16" fmla="*/ 129 w 246"/>
                <a:gd name="T17" fmla="*/ 14 h 200"/>
                <a:gd name="T18" fmla="*/ 119 w 246"/>
                <a:gd name="T19" fmla="*/ 3 h 200"/>
                <a:gd name="T20" fmla="*/ 109 w 246"/>
                <a:gd name="T21" fmla="*/ 0 h 200"/>
                <a:gd name="T22" fmla="*/ 97 w 246"/>
                <a:gd name="T23" fmla="*/ 4 h 200"/>
                <a:gd name="T24" fmla="*/ 80 w 246"/>
                <a:gd name="T25" fmla="*/ 12 h 200"/>
                <a:gd name="T26" fmla="*/ 23 w 246"/>
                <a:gd name="T27" fmla="*/ 45 h 200"/>
                <a:gd name="T28" fmla="*/ 6 w 246"/>
                <a:gd name="T29" fmla="*/ 54 h 200"/>
                <a:gd name="T30" fmla="*/ 0 w 246"/>
                <a:gd name="T31" fmla="*/ 61 h 200"/>
                <a:gd name="T32" fmla="*/ 1 w 246"/>
                <a:gd name="T33" fmla="*/ 69 h 200"/>
                <a:gd name="T34" fmla="*/ 25 w 246"/>
                <a:gd name="T35" fmla="*/ 95 h 200"/>
                <a:gd name="T36" fmla="*/ 107 w 246"/>
                <a:gd name="T37" fmla="*/ 177 h 200"/>
                <a:gd name="T38" fmla="*/ 123 w 246"/>
                <a:gd name="T39" fmla="*/ 193 h 200"/>
                <a:gd name="T40" fmla="*/ 134 w 246"/>
                <a:gd name="T41" fmla="*/ 199 h 20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46"/>
                <a:gd name="T64" fmla="*/ 0 h 200"/>
                <a:gd name="T65" fmla="*/ 246 w 246"/>
                <a:gd name="T66" fmla="*/ 200 h 20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46" h="200">
                  <a:moveTo>
                    <a:pt x="134" y="199"/>
                  </a:moveTo>
                  <a:lnTo>
                    <a:pt x="146" y="196"/>
                  </a:lnTo>
                  <a:lnTo>
                    <a:pt x="162" y="186"/>
                  </a:lnTo>
                  <a:lnTo>
                    <a:pt x="222" y="149"/>
                  </a:lnTo>
                  <a:lnTo>
                    <a:pt x="238" y="139"/>
                  </a:lnTo>
                  <a:lnTo>
                    <a:pt x="245" y="130"/>
                  </a:lnTo>
                  <a:lnTo>
                    <a:pt x="240" y="120"/>
                  </a:lnTo>
                  <a:lnTo>
                    <a:pt x="222" y="104"/>
                  </a:lnTo>
                  <a:lnTo>
                    <a:pt x="129" y="14"/>
                  </a:lnTo>
                  <a:lnTo>
                    <a:pt x="119" y="3"/>
                  </a:lnTo>
                  <a:lnTo>
                    <a:pt x="109" y="0"/>
                  </a:lnTo>
                  <a:lnTo>
                    <a:pt x="97" y="4"/>
                  </a:lnTo>
                  <a:lnTo>
                    <a:pt x="80" y="12"/>
                  </a:lnTo>
                  <a:lnTo>
                    <a:pt x="23" y="45"/>
                  </a:lnTo>
                  <a:lnTo>
                    <a:pt x="6" y="54"/>
                  </a:lnTo>
                  <a:lnTo>
                    <a:pt x="0" y="61"/>
                  </a:lnTo>
                  <a:lnTo>
                    <a:pt x="1" y="69"/>
                  </a:lnTo>
                  <a:lnTo>
                    <a:pt x="25" y="95"/>
                  </a:lnTo>
                  <a:lnTo>
                    <a:pt x="107" y="177"/>
                  </a:lnTo>
                  <a:lnTo>
                    <a:pt x="123" y="193"/>
                  </a:lnTo>
                  <a:lnTo>
                    <a:pt x="134" y="199"/>
                  </a:lnTo>
                </a:path>
              </a:pathLst>
            </a:custGeom>
            <a:solidFill>
              <a:srgbClr val="DCDCDC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74026" name="Freeform 330"/>
            <p:cNvSpPr>
              <a:spLocks noChangeAspect="1"/>
            </p:cNvSpPr>
            <p:nvPr/>
          </p:nvSpPr>
          <p:spPr bwMode="auto">
            <a:xfrm>
              <a:off x="2361" y="1615"/>
              <a:ext cx="242" cy="198"/>
            </a:xfrm>
            <a:custGeom>
              <a:avLst/>
              <a:gdLst>
                <a:gd name="T0" fmla="*/ 132 w 242"/>
                <a:gd name="T1" fmla="*/ 197 h 198"/>
                <a:gd name="T2" fmla="*/ 144 w 242"/>
                <a:gd name="T3" fmla="*/ 193 h 198"/>
                <a:gd name="T4" fmla="*/ 159 w 242"/>
                <a:gd name="T5" fmla="*/ 184 h 198"/>
                <a:gd name="T6" fmla="*/ 219 w 242"/>
                <a:gd name="T7" fmla="*/ 148 h 198"/>
                <a:gd name="T8" fmla="*/ 234 w 242"/>
                <a:gd name="T9" fmla="*/ 138 h 198"/>
                <a:gd name="T10" fmla="*/ 241 w 242"/>
                <a:gd name="T11" fmla="*/ 129 h 198"/>
                <a:gd name="T12" fmla="*/ 236 w 242"/>
                <a:gd name="T13" fmla="*/ 120 h 198"/>
                <a:gd name="T14" fmla="*/ 218 w 242"/>
                <a:gd name="T15" fmla="*/ 103 h 198"/>
                <a:gd name="T16" fmla="*/ 127 w 242"/>
                <a:gd name="T17" fmla="*/ 14 h 198"/>
                <a:gd name="T18" fmla="*/ 116 w 242"/>
                <a:gd name="T19" fmla="*/ 4 h 198"/>
                <a:gd name="T20" fmla="*/ 107 w 242"/>
                <a:gd name="T21" fmla="*/ 0 h 198"/>
                <a:gd name="T22" fmla="*/ 95 w 242"/>
                <a:gd name="T23" fmla="*/ 4 h 198"/>
                <a:gd name="T24" fmla="*/ 79 w 242"/>
                <a:gd name="T25" fmla="*/ 12 h 198"/>
                <a:gd name="T26" fmla="*/ 23 w 242"/>
                <a:gd name="T27" fmla="*/ 44 h 198"/>
                <a:gd name="T28" fmla="*/ 6 w 242"/>
                <a:gd name="T29" fmla="*/ 54 h 198"/>
                <a:gd name="T30" fmla="*/ 0 w 242"/>
                <a:gd name="T31" fmla="*/ 60 h 198"/>
                <a:gd name="T32" fmla="*/ 1 w 242"/>
                <a:gd name="T33" fmla="*/ 68 h 198"/>
                <a:gd name="T34" fmla="*/ 24 w 242"/>
                <a:gd name="T35" fmla="*/ 94 h 198"/>
                <a:gd name="T36" fmla="*/ 106 w 242"/>
                <a:gd name="T37" fmla="*/ 175 h 198"/>
                <a:gd name="T38" fmla="*/ 122 w 242"/>
                <a:gd name="T39" fmla="*/ 192 h 198"/>
                <a:gd name="T40" fmla="*/ 132 w 242"/>
                <a:gd name="T41" fmla="*/ 197 h 19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42"/>
                <a:gd name="T64" fmla="*/ 0 h 198"/>
                <a:gd name="T65" fmla="*/ 242 w 242"/>
                <a:gd name="T66" fmla="*/ 198 h 19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42" h="198">
                  <a:moveTo>
                    <a:pt x="132" y="197"/>
                  </a:moveTo>
                  <a:lnTo>
                    <a:pt x="144" y="193"/>
                  </a:lnTo>
                  <a:lnTo>
                    <a:pt x="159" y="184"/>
                  </a:lnTo>
                  <a:lnTo>
                    <a:pt x="219" y="148"/>
                  </a:lnTo>
                  <a:lnTo>
                    <a:pt x="234" y="138"/>
                  </a:lnTo>
                  <a:lnTo>
                    <a:pt x="241" y="129"/>
                  </a:lnTo>
                  <a:lnTo>
                    <a:pt x="236" y="120"/>
                  </a:lnTo>
                  <a:lnTo>
                    <a:pt x="218" y="103"/>
                  </a:lnTo>
                  <a:lnTo>
                    <a:pt x="127" y="14"/>
                  </a:lnTo>
                  <a:lnTo>
                    <a:pt x="116" y="4"/>
                  </a:lnTo>
                  <a:lnTo>
                    <a:pt x="107" y="0"/>
                  </a:lnTo>
                  <a:lnTo>
                    <a:pt x="95" y="4"/>
                  </a:lnTo>
                  <a:lnTo>
                    <a:pt x="79" y="12"/>
                  </a:lnTo>
                  <a:lnTo>
                    <a:pt x="23" y="44"/>
                  </a:lnTo>
                  <a:lnTo>
                    <a:pt x="6" y="54"/>
                  </a:lnTo>
                  <a:lnTo>
                    <a:pt x="0" y="60"/>
                  </a:lnTo>
                  <a:lnTo>
                    <a:pt x="1" y="68"/>
                  </a:lnTo>
                  <a:lnTo>
                    <a:pt x="24" y="94"/>
                  </a:lnTo>
                  <a:lnTo>
                    <a:pt x="106" y="175"/>
                  </a:lnTo>
                  <a:lnTo>
                    <a:pt x="122" y="192"/>
                  </a:lnTo>
                  <a:lnTo>
                    <a:pt x="132" y="197"/>
                  </a:lnTo>
                </a:path>
              </a:pathLst>
            </a:custGeom>
            <a:solidFill>
              <a:srgbClr val="DBDBDB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74027" name="Freeform 331"/>
            <p:cNvSpPr>
              <a:spLocks noChangeAspect="1"/>
            </p:cNvSpPr>
            <p:nvPr/>
          </p:nvSpPr>
          <p:spPr bwMode="auto">
            <a:xfrm>
              <a:off x="2363" y="1616"/>
              <a:ext cx="238" cy="195"/>
            </a:xfrm>
            <a:custGeom>
              <a:avLst/>
              <a:gdLst>
                <a:gd name="T0" fmla="*/ 130 w 238"/>
                <a:gd name="T1" fmla="*/ 194 h 195"/>
                <a:gd name="T2" fmla="*/ 142 w 238"/>
                <a:gd name="T3" fmla="*/ 191 h 195"/>
                <a:gd name="T4" fmla="*/ 157 w 238"/>
                <a:gd name="T5" fmla="*/ 181 h 195"/>
                <a:gd name="T6" fmla="*/ 215 w 238"/>
                <a:gd name="T7" fmla="*/ 146 h 195"/>
                <a:gd name="T8" fmla="*/ 230 w 238"/>
                <a:gd name="T9" fmla="*/ 136 h 195"/>
                <a:gd name="T10" fmla="*/ 237 w 238"/>
                <a:gd name="T11" fmla="*/ 128 h 195"/>
                <a:gd name="T12" fmla="*/ 232 w 238"/>
                <a:gd name="T13" fmla="*/ 118 h 195"/>
                <a:gd name="T14" fmla="*/ 215 w 238"/>
                <a:gd name="T15" fmla="*/ 102 h 195"/>
                <a:gd name="T16" fmla="*/ 124 w 238"/>
                <a:gd name="T17" fmla="*/ 13 h 195"/>
                <a:gd name="T18" fmla="*/ 114 w 238"/>
                <a:gd name="T19" fmla="*/ 3 h 195"/>
                <a:gd name="T20" fmla="*/ 105 w 238"/>
                <a:gd name="T21" fmla="*/ 0 h 195"/>
                <a:gd name="T22" fmla="*/ 93 w 238"/>
                <a:gd name="T23" fmla="*/ 4 h 195"/>
                <a:gd name="T24" fmla="*/ 77 w 238"/>
                <a:gd name="T25" fmla="*/ 12 h 195"/>
                <a:gd name="T26" fmla="*/ 22 w 238"/>
                <a:gd name="T27" fmla="*/ 44 h 195"/>
                <a:gd name="T28" fmla="*/ 6 w 238"/>
                <a:gd name="T29" fmla="*/ 53 h 195"/>
                <a:gd name="T30" fmla="*/ 0 w 238"/>
                <a:gd name="T31" fmla="*/ 59 h 195"/>
                <a:gd name="T32" fmla="*/ 1 w 238"/>
                <a:gd name="T33" fmla="*/ 67 h 195"/>
                <a:gd name="T34" fmla="*/ 24 w 238"/>
                <a:gd name="T35" fmla="*/ 92 h 195"/>
                <a:gd name="T36" fmla="*/ 104 w 238"/>
                <a:gd name="T37" fmla="*/ 172 h 195"/>
                <a:gd name="T38" fmla="*/ 120 w 238"/>
                <a:gd name="T39" fmla="*/ 189 h 195"/>
                <a:gd name="T40" fmla="*/ 130 w 238"/>
                <a:gd name="T41" fmla="*/ 194 h 19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38"/>
                <a:gd name="T64" fmla="*/ 0 h 195"/>
                <a:gd name="T65" fmla="*/ 238 w 238"/>
                <a:gd name="T66" fmla="*/ 195 h 19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38" h="195">
                  <a:moveTo>
                    <a:pt x="130" y="194"/>
                  </a:moveTo>
                  <a:lnTo>
                    <a:pt x="142" y="191"/>
                  </a:lnTo>
                  <a:lnTo>
                    <a:pt x="157" y="181"/>
                  </a:lnTo>
                  <a:lnTo>
                    <a:pt x="215" y="146"/>
                  </a:lnTo>
                  <a:lnTo>
                    <a:pt x="230" y="136"/>
                  </a:lnTo>
                  <a:lnTo>
                    <a:pt x="237" y="128"/>
                  </a:lnTo>
                  <a:lnTo>
                    <a:pt x="232" y="118"/>
                  </a:lnTo>
                  <a:lnTo>
                    <a:pt x="215" y="102"/>
                  </a:lnTo>
                  <a:lnTo>
                    <a:pt x="124" y="13"/>
                  </a:lnTo>
                  <a:lnTo>
                    <a:pt x="114" y="3"/>
                  </a:lnTo>
                  <a:lnTo>
                    <a:pt x="105" y="0"/>
                  </a:lnTo>
                  <a:lnTo>
                    <a:pt x="93" y="4"/>
                  </a:lnTo>
                  <a:lnTo>
                    <a:pt x="77" y="12"/>
                  </a:lnTo>
                  <a:lnTo>
                    <a:pt x="22" y="44"/>
                  </a:lnTo>
                  <a:lnTo>
                    <a:pt x="6" y="53"/>
                  </a:lnTo>
                  <a:lnTo>
                    <a:pt x="0" y="59"/>
                  </a:lnTo>
                  <a:lnTo>
                    <a:pt x="1" y="67"/>
                  </a:lnTo>
                  <a:lnTo>
                    <a:pt x="24" y="92"/>
                  </a:lnTo>
                  <a:lnTo>
                    <a:pt x="104" y="172"/>
                  </a:lnTo>
                  <a:lnTo>
                    <a:pt x="120" y="189"/>
                  </a:lnTo>
                  <a:lnTo>
                    <a:pt x="130" y="194"/>
                  </a:lnTo>
                </a:path>
              </a:pathLst>
            </a:custGeom>
            <a:solidFill>
              <a:srgbClr val="DADADA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74028" name="Freeform 332"/>
            <p:cNvSpPr>
              <a:spLocks noChangeAspect="1"/>
            </p:cNvSpPr>
            <p:nvPr/>
          </p:nvSpPr>
          <p:spPr bwMode="auto">
            <a:xfrm>
              <a:off x="2364" y="1617"/>
              <a:ext cx="236" cy="193"/>
            </a:xfrm>
            <a:custGeom>
              <a:avLst/>
              <a:gdLst>
                <a:gd name="T0" fmla="*/ 130 w 236"/>
                <a:gd name="T1" fmla="*/ 192 h 193"/>
                <a:gd name="T2" fmla="*/ 141 w 236"/>
                <a:gd name="T3" fmla="*/ 188 h 193"/>
                <a:gd name="T4" fmla="*/ 155 w 236"/>
                <a:gd name="T5" fmla="*/ 179 h 193"/>
                <a:gd name="T6" fmla="*/ 214 w 236"/>
                <a:gd name="T7" fmla="*/ 144 h 193"/>
                <a:gd name="T8" fmla="*/ 228 w 236"/>
                <a:gd name="T9" fmla="*/ 135 h 193"/>
                <a:gd name="T10" fmla="*/ 235 w 236"/>
                <a:gd name="T11" fmla="*/ 127 h 193"/>
                <a:gd name="T12" fmla="*/ 230 w 236"/>
                <a:gd name="T13" fmla="*/ 117 h 193"/>
                <a:gd name="T14" fmla="*/ 213 w 236"/>
                <a:gd name="T15" fmla="*/ 101 h 193"/>
                <a:gd name="T16" fmla="*/ 123 w 236"/>
                <a:gd name="T17" fmla="*/ 13 h 193"/>
                <a:gd name="T18" fmla="*/ 113 w 236"/>
                <a:gd name="T19" fmla="*/ 3 h 193"/>
                <a:gd name="T20" fmla="*/ 104 w 236"/>
                <a:gd name="T21" fmla="*/ 0 h 193"/>
                <a:gd name="T22" fmla="*/ 92 w 236"/>
                <a:gd name="T23" fmla="*/ 4 h 193"/>
                <a:gd name="T24" fmla="*/ 77 w 236"/>
                <a:gd name="T25" fmla="*/ 11 h 193"/>
                <a:gd name="T26" fmla="*/ 22 w 236"/>
                <a:gd name="T27" fmla="*/ 43 h 193"/>
                <a:gd name="T28" fmla="*/ 6 w 236"/>
                <a:gd name="T29" fmla="*/ 52 h 193"/>
                <a:gd name="T30" fmla="*/ 0 w 236"/>
                <a:gd name="T31" fmla="*/ 58 h 193"/>
                <a:gd name="T32" fmla="*/ 1 w 236"/>
                <a:gd name="T33" fmla="*/ 66 h 193"/>
                <a:gd name="T34" fmla="*/ 24 w 236"/>
                <a:gd name="T35" fmla="*/ 91 h 193"/>
                <a:gd name="T36" fmla="*/ 103 w 236"/>
                <a:gd name="T37" fmla="*/ 170 h 193"/>
                <a:gd name="T38" fmla="*/ 119 w 236"/>
                <a:gd name="T39" fmla="*/ 187 h 193"/>
                <a:gd name="T40" fmla="*/ 130 w 236"/>
                <a:gd name="T41" fmla="*/ 192 h 19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36"/>
                <a:gd name="T64" fmla="*/ 0 h 193"/>
                <a:gd name="T65" fmla="*/ 236 w 236"/>
                <a:gd name="T66" fmla="*/ 193 h 19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36" h="193">
                  <a:moveTo>
                    <a:pt x="130" y="192"/>
                  </a:moveTo>
                  <a:lnTo>
                    <a:pt x="141" y="188"/>
                  </a:lnTo>
                  <a:lnTo>
                    <a:pt x="155" y="179"/>
                  </a:lnTo>
                  <a:lnTo>
                    <a:pt x="214" y="144"/>
                  </a:lnTo>
                  <a:lnTo>
                    <a:pt x="228" y="135"/>
                  </a:lnTo>
                  <a:lnTo>
                    <a:pt x="235" y="127"/>
                  </a:lnTo>
                  <a:lnTo>
                    <a:pt x="230" y="117"/>
                  </a:lnTo>
                  <a:lnTo>
                    <a:pt x="213" y="101"/>
                  </a:lnTo>
                  <a:lnTo>
                    <a:pt x="123" y="13"/>
                  </a:lnTo>
                  <a:lnTo>
                    <a:pt x="113" y="3"/>
                  </a:lnTo>
                  <a:lnTo>
                    <a:pt x="104" y="0"/>
                  </a:lnTo>
                  <a:lnTo>
                    <a:pt x="92" y="4"/>
                  </a:lnTo>
                  <a:lnTo>
                    <a:pt x="77" y="11"/>
                  </a:lnTo>
                  <a:lnTo>
                    <a:pt x="22" y="43"/>
                  </a:lnTo>
                  <a:lnTo>
                    <a:pt x="6" y="52"/>
                  </a:lnTo>
                  <a:lnTo>
                    <a:pt x="0" y="58"/>
                  </a:lnTo>
                  <a:lnTo>
                    <a:pt x="1" y="66"/>
                  </a:lnTo>
                  <a:lnTo>
                    <a:pt x="24" y="91"/>
                  </a:lnTo>
                  <a:lnTo>
                    <a:pt x="103" y="170"/>
                  </a:lnTo>
                  <a:lnTo>
                    <a:pt x="119" y="187"/>
                  </a:lnTo>
                  <a:lnTo>
                    <a:pt x="130" y="192"/>
                  </a:lnTo>
                </a:path>
              </a:pathLst>
            </a:custGeom>
            <a:solidFill>
              <a:srgbClr val="D9D9D9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74029" name="Freeform 333"/>
            <p:cNvSpPr>
              <a:spLocks noChangeAspect="1"/>
            </p:cNvSpPr>
            <p:nvPr/>
          </p:nvSpPr>
          <p:spPr bwMode="auto">
            <a:xfrm>
              <a:off x="2366" y="1619"/>
              <a:ext cx="233" cy="190"/>
            </a:xfrm>
            <a:custGeom>
              <a:avLst/>
              <a:gdLst>
                <a:gd name="T0" fmla="*/ 128 w 233"/>
                <a:gd name="T1" fmla="*/ 189 h 190"/>
                <a:gd name="T2" fmla="*/ 139 w 233"/>
                <a:gd name="T3" fmla="*/ 186 h 190"/>
                <a:gd name="T4" fmla="*/ 153 w 233"/>
                <a:gd name="T5" fmla="*/ 177 h 190"/>
                <a:gd name="T6" fmla="*/ 211 w 233"/>
                <a:gd name="T7" fmla="*/ 142 h 190"/>
                <a:gd name="T8" fmla="*/ 225 w 233"/>
                <a:gd name="T9" fmla="*/ 133 h 190"/>
                <a:gd name="T10" fmla="*/ 232 w 233"/>
                <a:gd name="T11" fmla="*/ 125 h 190"/>
                <a:gd name="T12" fmla="*/ 227 w 233"/>
                <a:gd name="T13" fmla="*/ 115 h 190"/>
                <a:gd name="T14" fmla="*/ 210 w 233"/>
                <a:gd name="T15" fmla="*/ 100 h 190"/>
                <a:gd name="T16" fmla="*/ 121 w 233"/>
                <a:gd name="T17" fmla="*/ 13 h 190"/>
                <a:gd name="T18" fmla="*/ 111 w 233"/>
                <a:gd name="T19" fmla="*/ 3 h 190"/>
                <a:gd name="T20" fmla="*/ 102 w 233"/>
                <a:gd name="T21" fmla="*/ 0 h 190"/>
                <a:gd name="T22" fmla="*/ 91 w 233"/>
                <a:gd name="T23" fmla="*/ 3 h 190"/>
                <a:gd name="T24" fmla="*/ 76 w 233"/>
                <a:gd name="T25" fmla="*/ 11 h 190"/>
                <a:gd name="T26" fmla="*/ 21 w 233"/>
                <a:gd name="T27" fmla="*/ 42 h 190"/>
                <a:gd name="T28" fmla="*/ 6 w 233"/>
                <a:gd name="T29" fmla="*/ 50 h 190"/>
                <a:gd name="T30" fmla="*/ 0 w 233"/>
                <a:gd name="T31" fmla="*/ 56 h 190"/>
                <a:gd name="T32" fmla="*/ 1 w 233"/>
                <a:gd name="T33" fmla="*/ 65 h 190"/>
                <a:gd name="T34" fmla="*/ 24 w 233"/>
                <a:gd name="T35" fmla="*/ 89 h 190"/>
                <a:gd name="T36" fmla="*/ 102 w 233"/>
                <a:gd name="T37" fmla="*/ 168 h 190"/>
                <a:gd name="T38" fmla="*/ 118 w 233"/>
                <a:gd name="T39" fmla="*/ 184 h 190"/>
                <a:gd name="T40" fmla="*/ 128 w 233"/>
                <a:gd name="T41" fmla="*/ 189 h 19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33"/>
                <a:gd name="T64" fmla="*/ 0 h 190"/>
                <a:gd name="T65" fmla="*/ 233 w 233"/>
                <a:gd name="T66" fmla="*/ 190 h 19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33" h="190">
                  <a:moveTo>
                    <a:pt x="128" y="189"/>
                  </a:moveTo>
                  <a:lnTo>
                    <a:pt x="139" y="186"/>
                  </a:lnTo>
                  <a:lnTo>
                    <a:pt x="153" y="177"/>
                  </a:lnTo>
                  <a:lnTo>
                    <a:pt x="211" y="142"/>
                  </a:lnTo>
                  <a:lnTo>
                    <a:pt x="225" y="133"/>
                  </a:lnTo>
                  <a:lnTo>
                    <a:pt x="232" y="125"/>
                  </a:lnTo>
                  <a:lnTo>
                    <a:pt x="227" y="115"/>
                  </a:lnTo>
                  <a:lnTo>
                    <a:pt x="210" y="100"/>
                  </a:lnTo>
                  <a:lnTo>
                    <a:pt x="121" y="13"/>
                  </a:lnTo>
                  <a:lnTo>
                    <a:pt x="111" y="3"/>
                  </a:lnTo>
                  <a:lnTo>
                    <a:pt x="102" y="0"/>
                  </a:lnTo>
                  <a:lnTo>
                    <a:pt x="91" y="3"/>
                  </a:lnTo>
                  <a:lnTo>
                    <a:pt x="76" y="11"/>
                  </a:lnTo>
                  <a:lnTo>
                    <a:pt x="21" y="42"/>
                  </a:lnTo>
                  <a:lnTo>
                    <a:pt x="6" y="50"/>
                  </a:lnTo>
                  <a:lnTo>
                    <a:pt x="0" y="56"/>
                  </a:lnTo>
                  <a:lnTo>
                    <a:pt x="1" y="65"/>
                  </a:lnTo>
                  <a:lnTo>
                    <a:pt x="24" y="89"/>
                  </a:lnTo>
                  <a:lnTo>
                    <a:pt x="102" y="168"/>
                  </a:lnTo>
                  <a:lnTo>
                    <a:pt x="118" y="184"/>
                  </a:lnTo>
                  <a:lnTo>
                    <a:pt x="128" y="189"/>
                  </a:lnTo>
                </a:path>
              </a:pathLst>
            </a:custGeom>
            <a:solidFill>
              <a:srgbClr val="D8D8D8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74030" name="Freeform 334"/>
            <p:cNvSpPr>
              <a:spLocks noChangeAspect="1"/>
            </p:cNvSpPr>
            <p:nvPr/>
          </p:nvSpPr>
          <p:spPr bwMode="auto">
            <a:xfrm>
              <a:off x="2339" y="1248"/>
              <a:ext cx="288" cy="237"/>
            </a:xfrm>
            <a:custGeom>
              <a:avLst/>
              <a:gdLst>
                <a:gd name="T0" fmla="*/ 0 w 288"/>
                <a:gd name="T1" fmla="*/ 79 h 237"/>
                <a:gd name="T2" fmla="*/ 156 w 288"/>
                <a:gd name="T3" fmla="*/ 236 h 237"/>
                <a:gd name="T4" fmla="*/ 287 w 288"/>
                <a:gd name="T5" fmla="*/ 156 h 237"/>
                <a:gd name="T6" fmla="*/ 131 w 288"/>
                <a:gd name="T7" fmla="*/ 0 h 237"/>
                <a:gd name="T8" fmla="*/ 0 w 288"/>
                <a:gd name="T9" fmla="*/ 79 h 2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8"/>
                <a:gd name="T16" fmla="*/ 0 h 237"/>
                <a:gd name="T17" fmla="*/ 288 w 288"/>
                <a:gd name="T18" fmla="*/ 237 h 2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8" h="237">
                  <a:moveTo>
                    <a:pt x="0" y="79"/>
                  </a:moveTo>
                  <a:lnTo>
                    <a:pt x="156" y="236"/>
                  </a:lnTo>
                  <a:lnTo>
                    <a:pt x="287" y="156"/>
                  </a:lnTo>
                  <a:lnTo>
                    <a:pt x="131" y="0"/>
                  </a:lnTo>
                  <a:lnTo>
                    <a:pt x="0" y="79"/>
                  </a:lnTo>
                </a:path>
              </a:pathLst>
            </a:custGeom>
            <a:solidFill>
              <a:srgbClr val="EFEFE0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74031" name="Freeform 335"/>
            <p:cNvSpPr>
              <a:spLocks noChangeAspect="1"/>
            </p:cNvSpPr>
            <p:nvPr/>
          </p:nvSpPr>
          <p:spPr bwMode="auto">
            <a:xfrm>
              <a:off x="2339" y="1328"/>
              <a:ext cx="156" cy="463"/>
            </a:xfrm>
            <a:custGeom>
              <a:avLst/>
              <a:gdLst>
                <a:gd name="T0" fmla="*/ 155 w 156"/>
                <a:gd name="T1" fmla="*/ 155 h 463"/>
                <a:gd name="T2" fmla="*/ 155 w 156"/>
                <a:gd name="T3" fmla="*/ 462 h 463"/>
                <a:gd name="T4" fmla="*/ 0 w 156"/>
                <a:gd name="T5" fmla="*/ 307 h 463"/>
                <a:gd name="T6" fmla="*/ 0 w 156"/>
                <a:gd name="T7" fmla="*/ 0 h 463"/>
                <a:gd name="T8" fmla="*/ 155 w 156"/>
                <a:gd name="T9" fmla="*/ 155 h 4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6"/>
                <a:gd name="T16" fmla="*/ 0 h 463"/>
                <a:gd name="T17" fmla="*/ 156 w 156"/>
                <a:gd name="T18" fmla="*/ 463 h 4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6" h="463">
                  <a:moveTo>
                    <a:pt x="155" y="155"/>
                  </a:moveTo>
                  <a:lnTo>
                    <a:pt x="155" y="462"/>
                  </a:lnTo>
                  <a:lnTo>
                    <a:pt x="0" y="307"/>
                  </a:lnTo>
                  <a:lnTo>
                    <a:pt x="0" y="0"/>
                  </a:lnTo>
                  <a:lnTo>
                    <a:pt x="155" y="155"/>
                  </a:lnTo>
                </a:path>
              </a:pathLst>
            </a:custGeom>
            <a:solidFill>
              <a:srgbClr val="9E9E8C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74032" name="Freeform 336"/>
            <p:cNvSpPr>
              <a:spLocks noChangeAspect="1"/>
            </p:cNvSpPr>
            <p:nvPr/>
          </p:nvSpPr>
          <p:spPr bwMode="auto">
            <a:xfrm>
              <a:off x="2494" y="1406"/>
              <a:ext cx="133" cy="385"/>
            </a:xfrm>
            <a:custGeom>
              <a:avLst/>
              <a:gdLst>
                <a:gd name="T0" fmla="*/ 132 w 133"/>
                <a:gd name="T1" fmla="*/ 0 h 385"/>
                <a:gd name="T2" fmla="*/ 132 w 133"/>
                <a:gd name="T3" fmla="*/ 306 h 385"/>
                <a:gd name="T4" fmla="*/ 0 w 133"/>
                <a:gd name="T5" fmla="*/ 384 h 385"/>
                <a:gd name="T6" fmla="*/ 0 w 133"/>
                <a:gd name="T7" fmla="*/ 77 h 385"/>
                <a:gd name="T8" fmla="*/ 132 w 133"/>
                <a:gd name="T9" fmla="*/ 0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3"/>
                <a:gd name="T16" fmla="*/ 0 h 385"/>
                <a:gd name="T17" fmla="*/ 133 w 133"/>
                <a:gd name="T18" fmla="*/ 385 h 38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3" h="385">
                  <a:moveTo>
                    <a:pt x="132" y="0"/>
                  </a:moveTo>
                  <a:lnTo>
                    <a:pt x="132" y="306"/>
                  </a:lnTo>
                  <a:lnTo>
                    <a:pt x="0" y="384"/>
                  </a:lnTo>
                  <a:lnTo>
                    <a:pt x="0" y="77"/>
                  </a:lnTo>
                  <a:lnTo>
                    <a:pt x="132" y="0"/>
                  </a:lnTo>
                </a:path>
              </a:pathLst>
            </a:custGeom>
            <a:solidFill>
              <a:srgbClr val="CECEBC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74033" name="Line 337"/>
            <p:cNvSpPr>
              <a:spLocks noChangeAspect="1" noChangeShapeType="1"/>
            </p:cNvSpPr>
            <p:nvPr/>
          </p:nvSpPr>
          <p:spPr bwMode="auto">
            <a:xfrm flipV="1">
              <a:off x="2528" y="1688"/>
              <a:ext cx="72" cy="69"/>
            </a:xfrm>
            <a:prstGeom prst="line">
              <a:avLst/>
            </a:prstGeom>
            <a:noFill/>
            <a:ln w="12700">
              <a:solidFill>
                <a:srgbClr val="72727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034" name="Freeform 338"/>
            <p:cNvSpPr>
              <a:spLocks noChangeAspect="1"/>
            </p:cNvSpPr>
            <p:nvPr/>
          </p:nvSpPr>
          <p:spPr bwMode="auto">
            <a:xfrm>
              <a:off x="2608" y="1672"/>
              <a:ext cx="2" cy="22"/>
            </a:xfrm>
            <a:custGeom>
              <a:avLst/>
              <a:gdLst>
                <a:gd name="T0" fmla="*/ 0 w 2"/>
                <a:gd name="T1" fmla="*/ 0 h 22"/>
                <a:gd name="T2" fmla="*/ 0 w 2"/>
                <a:gd name="T3" fmla="*/ 21 h 22"/>
                <a:gd name="T4" fmla="*/ 1 w 2"/>
                <a:gd name="T5" fmla="*/ 21 h 22"/>
                <a:gd name="T6" fmla="*/ 1 w 2"/>
                <a:gd name="T7" fmla="*/ 0 h 22"/>
                <a:gd name="T8" fmla="*/ 0 w 2"/>
                <a:gd name="T9" fmla="*/ 0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22"/>
                <a:gd name="T17" fmla="*/ 2 w 2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22">
                  <a:moveTo>
                    <a:pt x="0" y="0"/>
                  </a:moveTo>
                  <a:lnTo>
                    <a:pt x="0" y="21"/>
                  </a:lnTo>
                  <a:lnTo>
                    <a:pt x="1" y="21"/>
                  </a:lnTo>
                  <a:lnTo>
                    <a:pt x="1" y="0"/>
                  </a:lnTo>
                  <a:lnTo>
                    <a:pt x="0" y="0"/>
                  </a:lnTo>
                </a:path>
              </a:pathLst>
            </a:custGeom>
            <a:solidFill>
              <a:srgbClr val="727272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74035" name="Freeform 339"/>
            <p:cNvSpPr>
              <a:spLocks noChangeAspect="1"/>
            </p:cNvSpPr>
            <p:nvPr/>
          </p:nvSpPr>
          <p:spPr bwMode="auto">
            <a:xfrm>
              <a:off x="2603" y="1676"/>
              <a:ext cx="1" cy="22"/>
            </a:xfrm>
            <a:custGeom>
              <a:avLst/>
              <a:gdLst>
                <a:gd name="T0" fmla="*/ 0 w 1"/>
                <a:gd name="T1" fmla="*/ 0 h 22"/>
                <a:gd name="T2" fmla="*/ 0 w 1"/>
                <a:gd name="T3" fmla="*/ 21 h 22"/>
                <a:gd name="T4" fmla="*/ 0 w 1"/>
                <a:gd name="T5" fmla="*/ 0 h 22"/>
                <a:gd name="T6" fmla="*/ 0 60000 65536"/>
                <a:gd name="T7" fmla="*/ 0 60000 65536"/>
                <a:gd name="T8" fmla="*/ 0 60000 65536"/>
                <a:gd name="T9" fmla="*/ 0 w 1"/>
                <a:gd name="T10" fmla="*/ 0 h 22"/>
                <a:gd name="T11" fmla="*/ 1 w 1"/>
                <a:gd name="T12" fmla="*/ 22 h 2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22">
                  <a:moveTo>
                    <a:pt x="0" y="0"/>
                  </a:moveTo>
                  <a:lnTo>
                    <a:pt x="0" y="21"/>
                  </a:lnTo>
                  <a:lnTo>
                    <a:pt x="0" y="0"/>
                  </a:lnTo>
                </a:path>
              </a:pathLst>
            </a:custGeom>
            <a:solidFill>
              <a:srgbClr val="727272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74036" name="Freeform 340"/>
            <p:cNvSpPr>
              <a:spLocks noChangeAspect="1"/>
            </p:cNvSpPr>
            <p:nvPr/>
          </p:nvSpPr>
          <p:spPr bwMode="auto">
            <a:xfrm>
              <a:off x="2597" y="1679"/>
              <a:ext cx="2" cy="22"/>
            </a:xfrm>
            <a:custGeom>
              <a:avLst/>
              <a:gdLst>
                <a:gd name="T0" fmla="*/ 0 w 2"/>
                <a:gd name="T1" fmla="*/ 0 h 22"/>
                <a:gd name="T2" fmla="*/ 0 w 2"/>
                <a:gd name="T3" fmla="*/ 21 h 22"/>
                <a:gd name="T4" fmla="*/ 1 w 2"/>
                <a:gd name="T5" fmla="*/ 21 h 22"/>
                <a:gd name="T6" fmla="*/ 1 w 2"/>
                <a:gd name="T7" fmla="*/ 0 h 22"/>
                <a:gd name="T8" fmla="*/ 0 w 2"/>
                <a:gd name="T9" fmla="*/ 0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22"/>
                <a:gd name="T17" fmla="*/ 2 w 2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22">
                  <a:moveTo>
                    <a:pt x="0" y="0"/>
                  </a:moveTo>
                  <a:lnTo>
                    <a:pt x="0" y="21"/>
                  </a:lnTo>
                  <a:lnTo>
                    <a:pt x="1" y="21"/>
                  </a:lnTo>
                  <a:lnTo>
                    <a:pt x="1" y="0"/>
                  </a:lnTo>
                  <a:lnTo>
                    <a:pt x="0" y="0"/>
                  </a:lnTo>
                </a:path>
              </a:pathLst>
            </a:custGeom>
            <a:solidFill>
              <a:srgbClr val="727272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74037" name="Freeform 341"/>
            <p:cNvSpPr>
              <a:spLocks noChangeAspect="1"/>
            </p:cNvSpPr>
            <p:nvPr/>
          </p:nvSpPr>
          <p:spPr bwMode="auto">
            <a:xfrm>
              <a:off x="2591" y="1683"/>
              <a:ext cx="2" cy="22"/>
            </a:xfrm>
            <a:custGeom>
              <a:avLst/>
              <a:gdLst>
                <a:gd name="T0" fmla="*/ 0 w 2"/>
                <a:gd name="T1" fmla="*/ 0 h 22"/>
                <a:gd name="T2" fmla="*/ 0 w 2"/>
                <a:gd name="T3" fmla="*/ 21 h 22"/>
                <a:gd name="T4" fmla="*/ 1 w 2"/>
                <a:gd name="T5" fmla="*/ 21 h 22"/>
                <a:gd name="T6" fmla="*/ 1 w 2"/>
                <a:gd name="T7" fmla="*/ 0 h 22"/>
                <a:gd name="T8" fmla="*/ 0 w 2"/>
                <a:gd name="T9" fmla="*/ 0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22"/>
                <a:gd name="T17" fmla="*/ 2 w 2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22">
                  <a:moveTo>
                    <a:pt x="0" y="0"/>
                  </a:moveTo>
                  <a:lnTo>
                    <a:pt x="0" y="21"/>
                  </a:lnTo>
                  <a:lnTo>
                    <a:pt x="1" y="21"/>
                  </a:lnTo>
                  <a:lnTo>
                    <a:pt x="1" y="0"/>
                  </a:lnTo>
                  <a:lnTo>
                    <a:pt x="0" y="0"/>
                  </a:lnTo>
                </a:path>
              </a:pathLst>
            </a:custGeom>
            <a:solidFill>
              <a:srgbClr val="727272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74038" name="Freeform 342"/>
            <p:cNvSpPr>
              <a:spLocks noChangeAspect="1"/>
            </p:cNvSpPr>
            <p:nvPr/>
          </p:nvSpPr>
          <p:spPr bwMode="auto">
            <a:xfrm>
              <a:off x="2586" y="1686"/>
              <a:ext cx="1" cy="22"/>
            </a:xfrm>
            <a:custGeom>
              <a:avLst/>
              <a:gdLst>
                <a:gd name="T0" fmla="*/ 0 w 1"/>
                <a:gd name="T1" fmla="*/ 0 h 22"/>
                <a:gd name="T2" fmla="*/ 0 w 1"/>
                <a:gd name="T3" fmla="*/ 21 h 22"/>
                <a:gd name="T4" fmla="*/ 0 w 1"/>
                <a:gd name="T5" fmla="*/ 0 h 22"/>
                <a:gd name="T6" fmla="*/ 0 60000 65536"/>
                <a:gd name="T7" fmla="*/ 0 60000 65536"/>
                <a:gd name="T8" fmla="*/ 0 60000 65536"/>
                <a:gd name="T9" fmla="*/ 0 w 1"/>
                <a:gd name="T10" fmla="*/ 0 h 22"/>
                <a:gd name="T11" fmla="*/ 1 w 1"/>
                <a:gd name="T12" fmla="*/ 22 h 2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22">
                  <a:moveTo>
                    <a:pt x="0" y="0"/>
                  </a:moveTo>
                  <a:lnTo>
                    <a:pt x="0" y="21"/>
                  </a:lnTo>
                  <a:lnTo>
                    <a:pt x="0" y="0"/>
                  </a:lnTo>
                </a:path>
              </a:pathLst>
            </a:custGeom>
            <a:solidFill>
              <a:srgbClr val="727272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74039" name="Freeform 343"/>
            <p:cNvSpPr>
              <a:spLocks noChangeAspect="1"/>
            </p:cNvSpPr>
            <p:nvPr/>
          </p:nvSpPr>
          <p:spPr bwMode="auto">
            <a:xfrm>
              <a:off x="2580" y="1690"/>
              <a:ext cx="2" cy="22"/>
            </a:xfrm>
            <a:custGeom>
              <a:avLst/>
              <a:gdLst>
                <a:gd name="T0" fmla="*/ 0 w 2"/>
                <a:gd name="T1" fmla="*/ 0 h 22"/>
                <a:gd name="T2" fmla="*/ 0 w 2"/>
                <a:gd name="T3" fmla="*/ 21 h 22"/>
                <a:gd name="T4" fmla="*/ 1 w 2"/>
                <a:gd name="T5" fmla="*/ 21 h 22"/>
                <a:gd name="T6" fmla="*/ 1 w 2"/>
                <a:gd name="T7" fmla="*/ 0 h 22"/>
                <a:gd name="T8" fmla="*/ 0 w 2"/>
                <a:gd name="T9" fmla="*/ 0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22"/>
                <a:gd name="T17" fmla="*/ 2 w 2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22">
                  <a:moveTo>
                    <a:pt x="0" y="0"/>
                  </a:moveTo>
                  <a:lnTo>
                    <a:pt x="0" y="21"/>
                  </a:lnTo>
                  <a:lnTo>
                    <a:pt x="1" y="21"/>
                  </a:lnTo>
                  <a:lnTo>
                    <a:pt x="1" y="0"/>
                  </a:lnTo>
                  <a:lnTo>
                    <a:pt x="0" y="0"/>
                  </a:lnTo>
                </a:path>
              </a:pathLst>
            </a:custGeom>
            <a:solidFill>
              <a:srgbClr val="727272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74040" name="Freeform 344"/>
            <p:cNvSpPr>
              <a:spLocks noChangeAspect="1"/>
            </p:cNvSpPr>
            <p:nvPr/>
          </p:nvSpPr>
          <p:spPr bwMode="auto">
            <a:xfrm>
              <a:off x="2574" y="1693"/>
              <a:ext cx="1" cy="22"/>
            </a:xfrm>
            <a:custGeom>
              <a:avLst/>
              <a:gdLst>
                <a:gd name="T0" fmla="*/ 0 w 1"/>
                <a:gd name="T1" fmla="*/ 0 h 22"/>
                <a:gd name="T2" fmla="*/ 0 w 1"/>
                <a:gd name="T3" fmla="*/ 21 h 22"/>
                <a:gd name="T4" fmla="*/ 0 w 1"/>
                <a:gd name="T5" fmla="*/ 0 h 22"/>
                <a:gd name="T6" fmla="*/ 0 60000 65536"/>
                <a:gd name="T7" fmla="*/ 0 60000 65536"/>
                <a:gd name="T8" fmla="*/ 0 60000 65536"/>
                <a:gd name="T9" fmla="*/ 0 w 1"/>
                <a:gd name="T10" fmla="*/ 0 h 22"/>
                <a:gd name="T11" fmla="*/ 1 w 1"/>
                <a:gd name="T12" fmla="*/ 22 h 2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22">
                  <a:moveTo>
                    <a:pt x="0" y="0"/>
                  </a:moveTo>
                  <a:lnTo>
                    <a:pt x="0" y="21"/>
                  </a:lnTo>
                  <a:lnTo>
                    <a:pt x="0" y="0"/>
                  </a:lnTo>
                </a:path>
              </a:pathLst>
            </a:custGeom>
            <a:solidFill>
              <a:srgbClr val="727272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74041" name="Freeform 345"/>
            <p:cNvSpPr>
              <a:spLocks noChangeAspect="1"/>
            </p:cNvSpPr>
            <p:nvPr/>
          </p:nvSpPr>
          <p:spPr bwMode="auto">
            <a:xfrm>
              <a:off x="2569" y="1697"/>
              <a:ext cx="2" cy="22"/>
            </a:xfrm>
            <a:custGeom>
              <a:avLst/>
              <a:gdLst>
                <a:gd name="T0" fmla="*/ 0 w 2"/>
                <a:gd name="T1" fmla="*/ 0 h 22"/>
                <a:gd name="T2" fmla="*/ 0 w 2"/>
                <a:gd name="T3" fmla="*/ 21 h 22"/>
                <a:gd name="T4" fmla="*/ 1 w 2"/>
                <a:gd name="T5" fmla="*/ 21 h 22"/>
                <a:gd name="T6" fmla="*/ 1 w 2"/>
                <a:gd name="T7" fmla="*/ 0 h 22"/>
                <a:gd name="T8" fmla="*/ 0 w 2"/>
                <a:gd name="T9" fmla="*/ 0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22"/>
                <a:gd name="T17" fmla="*/ 2 w 2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22">
                  <a:moveTo>
                    <a:pt x="0" y="0"/>
                  </a:moveTo>
                  <a:lnTo>
                    <a:pt x="0" y="21"/>
                  </a:lnTo>
                  <a:lnTo>
                    <a:pt x="1" y="21"/>
                  </a:lnTo>
                  <a:lnTo>
                    <a:pt x="1" y="0"/>
                  </a:lnTo>
                  <a:lnTo>
                    <a:pt x="0" y="0"/>
                  </a:lnTo>
                </a:path>
              </a:pathLst>
            </a:custGeom>
            <a:solidFill>
              <a:srgbClr val="727272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74042" name="Freeform 346"/>
            <p:cNvSpPr>
              <a:spLocks noChangeAspect="1"/>
            </p:cNvSpPr>
            <p:nvPr/>
          </p:nvSpPr>
          <p:spPr bwMode="auto">
            <a:xfrm>
              <a:off x="2563" y="1700"/>
              <a:ext cx="2" cy="22"/>
            </a:xfrm>
            <a:custGeom>
              <a:avLst/>
              <a:gdLst>
                <a:gd name="T0" fmla="*/ 0 w 2"/>
                <a:gd name="T1" fmla="*/ 0 h 22"/>
                <a:gd name="T2" fmla="*/ 0 w 2"/>
                <a:gd name="T3" fmla="*/ 21 h 22"/>
                <a:gd name="T4" fmla="*/ 1 w 2"/>
                <a:gd name="T5" fmla="*/ 21 h 22"/>
                <a:gd name="T6" fmla="*/ 1 w 2"/>
                <a:gd name="T7" fmla="*/ 0 h 22"/>
                <a:gd name="T8" fmla="*/ 0 w 2"/>
                <a:gd name="T9" fmla="*/ 0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22"/>
                <a:gd name="T17" fmla="*/ 2 w 2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22">
                  <a:moveTo>
                    <a:pt x="0" y="0"/>
                  </a:moveTo>
                  <a:lnTo>
                    <a:pt x="0" y="21"/>
                  </a:lnTo>
                  <a:lnTo>
                    <a:pt x="1" y="21"/>
                  </a:lnTo>
                  <a:lnTo>
                    <a:pt x="1" y="0"/>
                  </a:lnTo>
                  <a:lnTo>
                    <a:pt x="0" y="0"/>
                  </a:lnTo>
                </a:path>
              </a:pathLst>
            </a:custGeom>
            <a:solidFill>
              <a:srgbClr val="727272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74043" name="Freeform 347"/>
            <p:cNvSpPr>
              <a:spLocks noChangeAspect="1"/>
            </p:cNvSpPr>
            <p:nvPr/>
          </p:nvSpPr>
          <p:spPr bwMode="auto">
            <a:xfrm>
              <a:off x="2558" y="1703"/>
              <a:ext cx="1" cy="23"/>
            </a:xfrm>
            <a:custGeom>
              <a:avLst/>
              <a:gdLst>
                <a:gd name="T0" fmla="*/ 0 w 1"/>
                <a:gd name="T1" fmla="*/ 0 h 23"/>
                <a:gd name="T2" fmla="*/ 0 w 1"/>
                <a:gd name="T3" fmla="*/ 22 h 23"/>
                <a:gd name="T4" fmla="*/ 0 w 1"/>
                <a:gd name="T5" fmla="*/ 0 h 23"/>
                <a:gd name="T6" fmla="*/ 0 60000 65536"/>
                <a:gd name="T7" fmla="*/ 0 60000 65536"/>
                <a:gd name="T8" fmla="*/ 0 60000 65536"/>
                <a:gd name="T9" fmla="*/ 0 w 1"/>
                <a:gd name="T10" fmla="*/ 0 h 23"/>
                <a:gd name="T11" fmla="*/ 1 w 1"/>
                <a:gd name="T12" fmla="*/ 23 h 2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23">
                  <a:moveTo>
                    <a:pt x="0" y="0"/>
                  </a:moveTo>
                  <a:lnTo>
                    <a:pt x="0" y="22"/>
                  </a:lnTo>
                  <a:lnTo>
                    <a:pt x="0" y="0"/>
                  </a:lnTo>
                </a:path>
              </a:pathLst>
            </a:custGeom>
            <a:solidFill>
              <a:srgbClr val="727272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74044" name="Freeform 348"/>
            <p:cNvSpPr>
              <a:spLocks noChangeAspect="1"/>
            </p:cNvSpPr>
            <p:nvPr/>
          </p:nvSpPr>
          <p:spPr bwMode="auto">
            <a:xfrm>
              <a:off x="2552" y="1707"/>
              <a:ext cx="2" cy="22"/>
            </a:xfrm>
            <a:custGeom>
              <a:avLst/>
              <a:gdLst>
                <a:gd name="T0" fmla="*/ 0 w 2"/>
                <a:gd name="T1" fmla="*/ 0 h 22"/>
                <a:gd name="T2" fmla="*/ 0 w 2"/>
                <a:gd name="T3" fmla="*/ 21 h 22"/>
                <a:gd name="T4" fmla="*/ 1 w 2"/>
                <a:gd name="T5" fmla="*/ 21 h 22"/>
                <a:gd name="T6" fmla="*/ 1 w 2"/>
                <a:gd name="T7" fmla="*/ 0 h 22"/>
                <a:gd name="T8" fmla="*/ 0 w 2"/>
                <a:gd name="T9" fmla="*/ 0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22"/>
                <a:gd name="T17" fmla="*/ 2 w 2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22">
                  <a:moveTo>
                    <a:pt x="0" y="0"/>
                  </a:moveTo>
                  <a:lnTo>
                    <a:pt x="0" y="21"/>
                  </a:lnTo>
                  <a:lnTo>
                    <a:pt x="1" y="21"/>
                  </a:lnTo>
                  <a:lnTo>
                    <a:pt x="1" y="0"/>
                  </a:lnTo>
                  <a:lnTo>
                    <a:pt x="0" y="0"/>
                  </a:lnTo>
                </a:path>
              </a:pathLst>
            </a:custGeom>
            <a:solidFill>
              <a:srgbClr val="727272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74045" name="Freeform 349"/>
            <p:cNvSpPr>
              <a:spLocks noChangeAspect="1"/>
            </p:cNvSpPr>
            <p:nvPr/>
          </p:nvSpPr>
          <p:spPr bwMode="auto">
            <a:xfrm>
              <a:off x="2546" y="1710"/>
              <a:ext cx="2" cy="22"/>
            </a:xfrm>
            <a:custGeom>
              <a:avLst/>
              <a:gdLst>
                <a:gd name="T0" fmla="*/ 0 w 2"/>
                <a:gd name="T1" fmla="*/ 0 h 22"/>
                <a:gd name="T2" fmla="*/ 0 w 2"/>
                <a:gd name="T3" fmla="*/ 21 h 22"/>
                <a:gd name="T4" fmla="*/ 1 w 2"/>
                <a:gd name="T5" fmla="*/ 21 h 22"/>
                <a:gd name="T6" fmla="*/ 1 w 2"/>
                <a:gd name="T7" fmla="*/ 0 h 22"/>
                <a:gd name="T8" fmla="*/ 0 w 2"/>
                <a:gd name="T9" fmla="*/ 0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22"/>
                <a:gd name="T17" fmla="*/ 2 w 2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22">
                  <a:moveTo>
                    <a:pt x="0" y="0"/>
                  </a:moveTo>
                  <a:lnTo>
                    <a:pt x="0" y="21"/>
                  </a:lnTo>
                  <a:lnTo>
                    <a:pt x="1" y="21"/>
                  </a:lnTo>
                  <a:lnTo>
                    <a:pt x="1" y="0"/>
                  </a:lnTo>
                  <a:lnTo>
                    <a:pt x="0" y="0"/>
                  </a:lnTo>
                </a:path>
              </a:pathLst>
            </a:custGeom>
            <a:solidFill>
              <a:srgbClr val="727272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74046" name="Freeform 350"/>
            <p:cNvSpPr>
              <a:spLocks noChangeAspect="1"/>
            </p:cNvSpPr>
            <p:nvPr/>
          </p:nvSpPr>
          <p:spPr bwMode="auto">
            <a:xfrm>
              <a:off x="2540" y="1714"/>
              <a:ext cx="2" cy="22"/>
            </a:xfrm>
            <a:custGeom>
              <a:avLst/>
              <a:gdLst>
                <a:gd name="T0" fmla="*/ 0 w 2"/>
                <a:gd name="T1" fmla="*/ 0 h 22"/>
                <a:gd name="T2" fmla="*/ 0 w 2"/>
                <a:gd name="T3" fmla="*/ 21 h 22"/>
                <a:gd name="T4" fmla="*/ 1 w 2"/>
                <a:gd name="T5" fmla="*/ 21 h 22"/>
                <a:gd name="T6" fmla="*/ 1 w 2"/>
                <a:gd name="T7" fmla="*/ 0 h 22"/>
                <a:gd name="T8" fmla="*/ 0 w 2"/>
                <a:gd name="T9" fmla="*/ 0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22"/>
                <a:gd name="T17" fmla="*/ 2 w 2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22">
                  <a:moveTo>
                    <a:pt x="0" y="0"/>
                  </a:moveTo>
                  <a:lnTo>
                    <a:pt x="0" y="21"/>
                  </a:lnTo>
                  <a:lnTo>
                    <a:pt x="1" y="21"/>
                  </a:lnTo>
                  <a:lnTo>
                    <a:pt x="1" y="0"/>
                  </a:lnTo>
                  <a:lnTo>
                    <a:pt x="0" y="0"/>
                  </a:lnTo>
                </a:path>
              </a:pathLst>
            </a:custGeom>
            <a:solidFill>
              <a:srgbClr val="727272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74047" name="Freeform 351"/>
            <p:cNvSpPr>
              <a:spLocks noChangeAspect="1"/>
            </p:cNvSpPr>
            <p:nvPr/>
          </p:nvSpPr>
          <p:spPr bwMode="auto">
            <a:xfrm>
              <a:off x="2535" y="1717"/>
              <a:ext cx="2" cy="22"/>
            </a:xfrm>
            <a:custGeom>
              <a:avLst/>
              <a:gdLst>
                <a:gd name="T0" fmla="*/ 0 w 2"/>
                <a:gd name="T1" fmla="*/ 0 h 22"/>
                <a:gd name="T2" fmla="*/ 0 w 2"/>
                <a:gd name="T3" fmla="*/ 21 h 22"/>
                <a:gd name="T4" fmla="*/ 1 w 2"/>
                <a:gd name="T5" fmla="*/ 21 h 22"/>
                <a:gd name="T6" fmla="*/ 1 w 2"/>
                <a:gd name="T7" fmla="*/ 0 h 22"/>
                <a:gd name="T8" fmla="*/ 0 w 2"/>
                <a:gd name="T9" fmla="*/ 0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22"/>
                <a:gd name="T17" fmla="*/ 2 w 2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22">
                  <a:moveTo>
                    <a:pt x="0" y="0"/>
                  </a:moveTo>
                  <a:lnTo>
                    <a:pt x="0" y="21"/>
                  </a:lnTo>
                  <a:lnTo>
                    <a:pt x="1" y="21"/>
                  </a:lnTo>
                  <a:lnTo>
                    <a:pt x="1" y="0"/>
                  </a:lnTo>
                  <a:lnTo>
                    <a:pt x="0" y="0"/>
                  </a:lnTo>
                </a:path>
              </a:pathLst>
            </a:custGeom>
            <a:solidFill>
              <a:srgbClr val="727272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74048" name="Freeform 352"/>
            <p:cNvSpPr>
              <a:spLocks noChangeAspect="1"/>
            </p:cNvSpPr>
            <p:nvPr/>
          </p:nvSpPr>
          <p:spPr bwMode="auto">
            <a:xfrm>
              <a:off x="2529" y="1720"/>
              <a:ext cx="2" cy="23"/>
            </a:xfrm>
            <a:custGeom>
              <a:avLst/>
              <a:gdLst>
                <a:gd name="T0" fmla="*/ 0 w 2"/>
                <a:gd name="T1" fmla="*/ 0 h 23"/>
                <a:gd name="T2" fmla="*/ 0 w 2"/>
                <a:gd name="T3" fmla="*/ 22 h 23"/>
                <a:gd name="T4" fmla="*/ 1 w 2"/>
                <a:gd name="T5" fmla="*/ 22 h 23"/>
                <a:gd name="T6" fmla="*/ 1 w 2"/>
                <a:gd name="T7" fmla="*/ 0 h 23"/>
                <a:gd name="T8" fmla="*/ 0 w 2"/>
                <a:gd name="T9" fmla="*/ 0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23"/>
                <a:gd name="T17" fmla="*/ 2 w 2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23">
                  <a:moveTo>
                    <a:pt x="0" y="0"/>
                  </a:moveTo>
                  <a:lnTo>
                    <a:pt x="0" y="22"/>
                  </a:lnTo>
                  <a:lnTo>
                    <a:pt x="1" y="22"/>
                  </a:lnTo>
                  <a:lnTo>
                    <a:pt x="1" y="0"/>
                  </a:lnTo>
                  <a:lnTo>
                    <a:pt x="0" y="0"/>
                  </a:lnTo>
                </a:path>
              </a:pathLst>
            </a:custGeom>
            <a:solidFill>
              <a:srgbClr val="727272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74049" name="Freeform 353"/>
            <p:cNvSpPr>
              <a:spLocks noChangeAspect="1"/>
            </p:cNvSpPr>
            <p:nvPr/>
          </p:nvSpPr>
          <p:spPr bwMode="auto">
            <a:xfrm>
              <a:off x="2523" y="1724"/>
              <a:ext cx="2" cy="22"/>
            </a:xfrm>
            <a:custGeom>
              <a:avLst/>
              <a:gdLst>
                <a:gd name="T0" fmla="*/ 0 w 2"/>
                <a:gd name="T1" fmla="*/ 0 h 22"/>
                <a:gd name="T2" fmla="*/ 0 w 2"/>
                <a:gd name="T3" fmla="*/ 21 h 22"/>
                <a:gd name="T4" fmla="*/ 1 w 2"/>
                <a:gd name="T5" fmla="*/ 21 h 22"/>
                <a:gd name="T6" fmla="*/ 1 w 2"/>
                <a:gd name="T7" fmla="*/ 0 h 22"/>
                <a:gd name="T8" fmla="*/ 0 w 2"/>
                <a:gd name="T9" fmla="*/ 0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22"/>
                <a:gd name="T17" fmla="*/ 2 w 2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22">
                  <a:moveTo>
                    <a:pt x="0" y="0"/>
                  </a:moveTo>
                  <a:lnTo>
                    <a:pt x="0" y="21"/>
                  </a:lnTo>
                  <a:lnTo>
                    <a:pt x="1" y="21"/>
                  </a:lnTo>
                  <a:lnTo>
                    <a:pt x="1" y="0"/>
                  </a:lnTo>
                  <a:lnTo>
                    <a:pt x="0" y="0"/>
                  </a:lnTo>
                </a:path>
              </a:pathLst>
            </a:custGeom>
            <a:solidFill>
              <a:srgbClr val="727272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74050" name="Freeform 354"/>
            <p:cNvSpPr>
              <a:spLocks noChangeAspect="1"/>
            </p:cNvSpPr>
            <p:nvPr/>
          </p:nvSpPr>
          <p:spPr bwMode="auto">
            <a:xfrm>
              <a:off x="2518" y="1728"/>
              <a:ext cx="2" cy="22"/>
            </a:xfrm>
            <a:custGeom>
              <a:avLst/>
              <a:gdLst>
                <a:gd name="T0" fmla="*/ 0 w 2"/>
                <a:gd name="T1" fmla="*/ 0 h 22"/>
                <a:gd name="T2" fmla="*/ 0 w 2"/>
                <a:gd name="T3" fmla="*/ 21 h 22"/>
                <a:gd name="T4" fmla="*/ 1 w 2"/>
                <a:gd name="T5" fmla="*/ 21 h 22"/>
                <a:gd name="T6" fmla="*/ 1 w 2"/>
                <a:gd name="T7" fmla="*/ 0 h 22"/>
                <a:gd name="T8" fmla="*/ 0 w 2"/>
                <a:gd name="T9" fmla="*/ 0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22"/>
                <a:gd name="T17" fmla="*/ 2 w 2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22">
                  <a:moveTo>
                    <a:pt x="0" y="0"/>
                  </a:moveTo>
                  <a:lnTo>
                    <a:pt x="0" y="21"/>
                  </a:lnTo>
                  <a:lnTo>
                    <a:pt x="1" y="21"/>
                  </a:lnTo>
                  <a:lnTo>
                    <a:pt x="1" y="0"/>
                  </a:lnTo>
                  <a:lnTo>
                    <a:pt x="0" y="0"/>
                  </a:lnTo>
                </a:path>
              </a:pathLst>
            </a:custGeom>
            <a:solidFill>
              <a:srgbClr val="727272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74051" name="Freeform 355"/>
            <p:cNvSpPr>
              <a:spLocks noChangeAspect="1"/>
            </p:cNvSpPr>
            <p:nvPr/>
          </p:nvSpPr>
          <p:spPr bwMode="auto">
            <a:xfrm>
              <a:off x="2339" y="1433"/>
              <a:ext cx="156" cy="168"/>
            </a:xfrm>
            <a:custGeom>
              <a:avLst/>
              <a:gdLst>
                <a:gd name="T0" fmla="*/ 155 w 156"/>
                <a:gd name="T1" fmla="*/ 154 h 168"/>
                <a:gd name="T2" fmla="*/ 0 w 156"/>
                <a:gd name="T3" fmla="*/ 0 h 168"/>
                <a:gd name="T4" fmla="*/ 0 w 156"/>
                <a:gd name="T5" fmla="*/ 13 h 168"/>
                <a:gd name="T6" fmla="*/ 155 w 156"/>
                <a:gd name="T7" fmla="*/ 167 h 168"/>
                <a:gd name="T8" fmla="*/ 155 w 156"/>
                <a:gd name="T9" fmla="*/ 154 h 1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6"/>
                <a:gd name="T16" fmla="*/ 0 h 168"/>
                <a:gd name="T17" fmla="*/ 156 w 156"/>
                <a:gd name="T18" fmla="*/ 168 h 1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6" h="168">
                  <a:moveTo>
                    <a:pt x="155" y="154"/>
                  </a:moveTo>
                  <a:lnTo>
                    <a:pt x="0" y="0"/>
                  </a:lnTo>
                  <a:lnTo>
                    <a:pt x="0" y="13"/>
                  </a:lnTo>
                  <a:lnTo>
                    <a:pt x="155" y="167"/>
                  </a:lnTo>
                  <a:lnTo>
                    <a:pt x="155" y="154"/>
                  </a:lnTo>
                </a:path>
              </a:pathLst>
            </a:custGeom>
            <a:solidFill>
              <a:srgbClr val="EFEFE0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74052" name="Freeform 356"/>
            <p:cNvSpPr>
              <a:spLocks noChangeAspect="1"/>
            </p:cNvSpPr>
            <p:nvPr/>
          </p:nvSpPr>
          <p:spPr bwMode="auto">
            <a:xfrm>
              <a:off x="2495" y="1512"/>
              <a:ext cx="132" cy="89"/>
            </a:xfrm>
            <a:custGeom>
              <a:avLst/>
              <a:gdLst>
                <a:gd name="T0" fmla="*/ 0 w 132"/>
                <a:gd name="T1" fmla="*/ 75 h 89"/>
                <a:gd name="T2" fmla="*/ 131 w 132"/>
                <a:gd name="T3" fmla="*/ 0 h 89"/>
                <a:gd name="T4" fmla="*/ 131 w 132"/>
                <a:gd name="T5" fmla="*/ 13 h 89"/>
                <a:gd name="T6" fmla="*/ 0 w 132"/>
                <a:gd name="T7" fmla="*/ 88 h 89"/>
                <a:gd name="T8" fmla="*/ 0 w 132"/>
                <a:gd name="T9" fmla="*/ 75 h 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2"/>
                <a:gd name="T16" fmla="*/ 0 h 89"/>
                <a:gd name="T17" fmla="*/ 132 w 132"/>
                <a:gd name="T18" fmla="*/ 89 h 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2" h="89">
                  <a:moveTo>
                    <a:pt x="0" y="75"/>
                  </a:moveTo>
                  <a:lnTo>
                    <a:pt x="131" y="0"/>
                  </a:lnTo>
                  <a:lnTo>
                    <a:pt x="131" y="13"/>
                  </a:lnTo>
                  <a:lnTo>
                    <a:pt x="0" y="88"/>
                  </a:lnTo>
                  <a:lnTo>
                    <a:pt x="0" y="75"/>
                  </a:lnTo>
                </a:path>
              </a:pathLst>
            </a:custGeom>
            <a:solidFill>
              <a:srgbClr val="EFEFE0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74053" name="Freeform 357"/>
            <p:cNvSpPr>
              <a:spLocks noChangeAspect="1"/>
            </p:cNvSpPr>
            <p:nvPr/>
          </p:nvSpPr>
          <p:spPr bwMode="auto">
            <a:xfrm>
              <a:off x="2519" y="1457"/>
              <a:ext cx="90" cy="81"/>
            </a:xfrm>
            <a:custGeom>
              <a:avLst/>
              <a:gdLst>
                <a:gd name="T0" fmla="*/ 0 w 90"/>
                <a:gd name="T1" fmla="*/ 80 h 81"/>
                <a:gd name="T2" fmla="*/ 0 w 90"/>
                <a:gd name="T3" fmla="*/ 50 h 81"/>
                <a:gd name="T4" fmla="*/ 89 w 90"/>
                <a:gd name="T5" fmla="*/ 0 h 81"/>
                <a:gd name="T6" fmla="*/ 89 w 90"/>
                <a:gd name="T7" fmla="*/ 29 h 81"/>
                <a:gd name="T8" fmla="*/ 0 w 90"/>
                <a:gd name="T9" fmla="*/ 80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0"/>
                <a:gd name="T16" fmla="*/ 0 h 81"/>
                <a:gd name="T17" fmla="*/ 90 w 90"/>
                <a:gd name="T18" fmla="*/ 81 h 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0" h="81">
                  <a:moveTo>
                    <a:pt x="0" y="80"/>
                  </a:moveTo>
                  <a:lnTo>
                    <a:pt x="0" y="50"/>
                  </a:lnTo>
                  <a:lnTo>
                    <a:pt x="89" y="0"/>
                  </a:lnTo>
                  <a:lnTo>
                    <a:pt x="89" y="29"/>
                  </a:lnTo>
                  <a:lnTo>
                    <a:pt x="0" y="80"/>
                  </a:lnTo>
                </a:path>
              </a:pathLst>
            </a:custGeom>
            <a:gradFill rotWithShape="0">
              <a:gsLst>
                <a:gs pos="0">
                  <a:srgbClr val="388CA5"/>
                </a:gs>
                <a:gs pos="100000">
                  <a:srgbClr val="FFFFFF"/>
                </a:gs>
              </a:gsLst>
              <a:lin ang="18900000" scaled="1"/>
            </a:gra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74054" name="Freeform 358"/>
            <p:cNvSpPr>
              <a:spLocks noChangeAspect="1"/>
            </p:cNvSpPr>
            <p:nvPr/>
          </p:nvSpPr>
          <p:spPr bwMode="auto">
            <a:xfrm>
              <a:off x="2519" y="1484"/>
              <a:ext cx="92" cy="55"/>
            </a:xfrm>
            <a:custGeom>
              <a:avLst/>
              <a:gdLst>
                <a:gd name="T0" fmla="*/ 90 w 92"/>
                <a:gd name="T1" fmla="*/ 1 h 55"/>
                <a:gd name="T2" fmla="*/ 90 w 92"/>
                <a:gd name="T3" fmla="*/ 0 h 55"/>
                <a:gd name="T4" fmla="*/ 0 w 92"/>
                <a:gd name="T5" fmla="*/ 52 h 55"/>
                <a:gd name="T6" fmla="*/ 1 w 92"/>
                <a:gd name="T7" fmla="*/ 54 h 55"/>
                <a:gd name="T8" fmla="*/ 91 w 92"/>
                <a:gd name="T9" fmla="*/ 2 h 55"/>
                <a:gd name="T10" fmla="*/ 90 w 92"/>
                <a:gd name="T11" fmla="*/ 1 h 5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2"/>
                <a:gd name="T19" fmla="*/ 0 h 55"/>
                <a:gd name="T20" fmla="*/ 92 w 92"/>
                <a:gd name="T21" fmla="*/ 55 h 5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2" h="55">
                  <a:moveTo>
                    <a:pt x="90" y="1"/>
                  </a:moveTo>
                  <a:lnTo>
                    <a:pt x="90" y="0"/>
                  </a:lnTo>
                  <a:lnTo>
                    <a:pt x="0" y="52"/>
                  </a:lnTo>
                  <a:lnTo>
                    <a:pt x="1" y="54"/>
                  </a:lnTo>
                  <a:lnTo>
                    <a:pt x="91" y="2"/>
                  </a:lnTo>
                  <a:lnTo>
                    <a:pt x="90" y="1"/>
                  </a:lnTo>
                </a:path>
              </a:pathLst>
            </a:custGeom>
            <a:solidFill>
              <a:srgbClr val="727272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74055" name="Freeform 359"/>
            <p:cNvSpPr>
              <a:spLocks noChangeAspect="1"/>
            </p:cNvSpPr>
            <p:nvPr/>
          </p:nvSpPr>
          <p:spPr bwMode="auto">
            <a:xfrm>
              <a:off x="2609" y="1457"/>
              <a:ext cx="1" cy="28"/>
            </a:xfrm>
            <a:custGeom>
              <a:avLst/>
              <a:gdLst>
                <a:gd name="T0" fmla="*/ 0 w 1"/>
                <a:gd name="T1" fmla="*/ 27 h 28"/>
                <a:gd name="T2" fmla="*/ 0 w 1"/>
                <a:gd name="T3" fmla="*/ 0 h 28"/>
                <a:gd name="T4" fmla="*/ 0 w 1"/>
                <a:gd name="T5" fmla="*/ 27 h 28"/>
                <a:gd name="T6" fmla="*/ 0 60000 65536"/>
                <a:gd name="T7" fmla="*/ 0 60000 65536"/>
                <a:gd name="T8" fmla="*/ 0 60000 65536"/>
                <a:gd name="T9" fmla="*/ 0 w 1"/>
                <a:gd name="T10" fmla="*/ 0 h 28"/>
                <a:gd name="T11" fmla="*/ 1 w 1"/>
                <a:gd name="T12" fmla="*/ 28 h 2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28">
                  <a:moveTo>
                    <a:pt x="0" y="27"/>
                  </a:moveTo>
                  <a:lnTo>
                    <a:pt x="0" y="0"/>
                  </a:lnTo>
                  <a:lnTo>
                    <a:pt x="0" y="27"/>
                  </a:lnTo>
                </a:path>
              </a:pathLst>
            </a:custGeom>
            <a:solidFill>
              <a:srgbClr val="727272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</a:pPr>
              <a:endParaRPr lang="en-US"/>
            </a:p>
          </p:txBody>
        </p:sp>
      </p:grpSp>
      <p:sp>
        <p:nvSpPr>
          <p:cNvPr id="73770" name="AutoShape 360"/>
          <p:cNvSpPr>
            <a:spLocks noChangeArrowheads="1"/>
          </p:cNvSpPr>
          <p:nvPr/>
        </p:nvSpPr>
        <p:spPr bwMode="auto">
          <a:xfrm>
            <a:off x="3505200" y="5715000"/>
            <a:ext cx="1066800" cy="685800"/>
          </a:xfrm>
          <a:prstGeom prst="rightArrow">
            <a:avLst>
              <a:gd name="adj1" fmla="val 50000"/>
              <a:gd name="adj2" fmla="val 38889"/>
            </a:avLst>
          </a:prstGeom>
          <a:solidFill>
            <a:srgbClr val="C0C0C0">
              <a:alpha val="50195"/>
            </a:srgbClr>
          </a:solidFill>
          <a:ln w="12700">
            <a:solidFill>
              <a:srgbClr val="C0C0C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en-US">
                <a:latin typeface="Helvetica"/>
              </a:rPr>
              <a:t>Admin</a:t>
            </a:r>
            <a:endParaRPr lang="en-US"/>
          </a:p>
        </p:txBody>
      </p:sp>
      <p:sp>
        <p:nvSpPr>
          <p:cNvPr id="73771" name="AutoShape 362"/>
          <p:cNvSpPr>
            <a:spLocks noChangeArrowheads="1"/>
          </p:cNvSpPr>
          <p:nvPr/>
        </p:nvSpPr>
        <p:spPr bwMode="auto">
          <a:xfrm>
            <a:off x="5791200" y="5715000"/>
            <a:ext cx="1447800" cy="685800"/>
          </a:xfrm>
          <a:prstGeom prst="rightArrow">
            <a:avLst>
              <a:gd name="adj1" fmla="val 50000"/>
              <a:gd name="adj2" fmla="val 41900"/>
            </a:avLst>
          </a:prstGeom>
          <a:solidFill>
            <a:srgbClr val="C0C0C0">
              <a:alpha val="50195"/>
            </a:srgbClr>
          </a:solidFill>
          <a:ln w="12700">
            <a:solidFill>
              <a:srgbClr val="C0C0C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en-US">
                <a:latin typeface="Helvetica"/>
              </a:rPr>
              <a:t>Auth/Sign</a:t>
            </a:r>
            <a:endParaRPr lang="en-US"/>
          </a:p>
        </p:txBody>
      </p:sp>
      <p:grpSp>
        <p:nvGrpSpPr>
          <p:cNvPr id="73772" name="Group 363"/>
          <p:cNvGrpSpPr>
            <a:grpSpLocks/>
          </p:cNvGrpSpPr>
          <p:nvPr/>
        </p:nvGrpSpPr>
        <p:grpSpPr bwMode="auto">
          <a:xfrm>
            <a:off x="7651750" y="5562600"/>
            <a:ext cx="501650" cy="973138"/>
            <a:chOff x="2304" y="1248"/>
            <a:chExt cx="355" cy="613"/>
          </a:xfrm>
        </p:grpSpPr>
        <p:sp>
          <p:nvSpPr>
            <p:cNvPr id="73920" name="Freeform 364"/>
            <p:cNvSpPr>
              <a:spLocks noChangeAspect="1"/>
            </p:cNvSpPr>
            <p:nvPr/>
          </p:nvSpPr>
          <p:spPr bwMode="auto">
            <a:xfrm>
              <a:off x="2304" y="1568"/>
              <a:ext cx="355" cy="293"/>
            </a:xfrm>
            <a:custGeom>
              <a:avLst/>
              <a:gdLst>
                <a:gd name="T0" fmla="*/ 185 w 355"/>
                <a:gd name="T1" fmla="*/ 292 h 293"/>
                <a:gd name="T2" fmla="*/ 201 w 355"/>
                <a:gd name="T3" fmla="*/ 287 h 293"/>
                <a:gd name="T4" fmla="*/ 232 w 355"/>
                <a:gd name="T5" fmla="*/ 265 h 293"/>
                <a:gd name="T6" fmla="*/ 315 w 355"/>
                <a:gd name="T7" fmla="*/ 215 h 293"/>
                <a:gd name="T8" fmla="*/ 344 w 355"/>
                <a:gd name="T9" fmla="*/ 192 h 293"/>
                <a:gd name="T10" fmla="*/ 354 w 355"/>
                <a:gd name="T11" fmla="*/ 181 h 293"/>
                <a:gd name="T12" fmla="*/ 347 w 355"/>
                <a:gd name="T13" fmla="*/ 167 h 293"/>
                <a:gd name="T14" fmla="*/ 322 w 355"/>
                <a:gd name="T15" fmla="*/ 144 h 293"/>
                <a:gd name="T16" fmla="*/ 194 w 355"/>
                <a:gd name="T17" fmla="*/ 19 h 293"/>
                <a:gd name="T18" fmla="*/ 180 w 355"/>
                <a:gd name="T19" fmla="*/ 5 h 293"/>
                <a:gd name="T20" fmla="*/ 167 w 355"/>
                <a:gd name="T21" fmla="*/ 0 h 293"/>
                <a:gd name="T22" fmla="*/ 150 w 355"/>
                <a:gd name="T23" fmla="*/ 5 h 293"/>
                <a:gd name="T24" fmla="*/ 119 w 355"/>
                <a:gd name="T25" fmla="*/ 25 h 293"/>
                <a:gd name="T26" fmla="*/ 41 w 355"/>
                <a:gd name="T27" fmla="*/ 70 h 293"/>
                <a:gd name="T28" fmla="*/ 8 w 355"/>
                <a:gd name="T29" fmla="*/ 92 h 293"/>
                <a:gd name="T30" fmla="*/ 0 w 355"/>
                <a:gd name="T31" fmla="*/ 101 h 293"/>
                <a:gd name="T32" fmla="*/ 2 w 355"/>
                <a:gd name="T33" fmla="*/ 112 h 293"/>
                <a:gd name="T34" fmla="*/ 34 w 355"/>
                <a:gd name="T35" fmla="*/ 148 h 293"/>
                <a:gd name="T36" fmla="*/ 148 w 355"/>
                <a:gd name="T37" fmla="*/ 261 h 293"/>
                <a:gd name="T38" fmla="*/ 170 w 355"/>
                <a:gd name="T39" fmla="*/ 285 h 293"/>
                <a:gd name="T40" fmla="*/ 185 w 355"/>
                <a:gd name="T41" fmla="*/ 292 h 29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55"/>
                <a:gd name="T64" fmla="*/ 0 h 293"/>
                <a:gd name="T65" fmla="*/ 355 w 355"/>
                <a:gd name="T66" fmla="*/ 293 h 29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55" h="293">
                  <a:moveTo>
                    <a:pt x="185" y="292"/>
                  </a:moveTo>
                  <a:lnTo>
                    <a:pt x="201" y="287"/>
                  </a:lnTo>
                  <a:lnTo>
                    <a:pt x="232" y="265"/>
                  </a:lnTo>
                  <a:lnTo>
                    <a:pt x="315" y="215"/>
                  </a:lnTo>
                  <a:lnTo>
                    <a:pt x="344" y="192"/>
                  </a:lnTo>
                  <a:lnTo>
                    <a:pt x="354" y="181"/>
                  </a:lnTo>
                  <a:lnTo>
                    <a:pt x="347" y="167"/>
                  </a:lnTo>
                  <a:lnTo>
                    <a:pt x="322" y="144"/>
                  </a:lnTo>
                  <a:lnTo>
                    <a:pt x="194" y="19"/>
                  </a:lnTo>
                  <a:lnTo>
                    <a:pt x="180" y="5"/>
                  </a:lnTo>
                  <a:lnTo>
                    <a:pt x="167" y="0"/>
                  </a:lnTo>
                  <a:lnTo>
                    <a:pt x="150" y="5"/>
                  </a:lnTo>
                  <a:lnTo>
                    <a:pt x="119" y="25"/>
                  </a:lnTo>
                  <a:lnTo>
                    <a:pt x="41" y="70"/>
                  </a:lnTo>
                  <a:lnTo>
                    <a:pt x="8" y="92"/>
                  </a:lnTo>
                  <a:lnTo>
                    <a:pt x="0" y="101"/>
                  </a:lnTo>
                  <a:lnTo>
                    <a:pt x="2" y="112"/>
                  </a:lnTo>
                  <a:lnTo>
                    <a:pt x="34" y="148"/>
                  </a:lnTo>
                  <a:lnTo>
                    <a:pt x="148" y="261"/>
                  </a:lnTo>
                  <a:lnTo>
                    <a:pt x="170" y="285"/>
                  </a:lnTo>
                  <a:lnTo>
                    <a:pt x="185" y="292"/>
                  </a:lnTo>
                </a:path>
              </a:pathLst>
            </a:custGeom>
            <a:solidFill>
              <a:srgbClr val="FFFFFF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73921" name="Freeform 365"/>
            <p:cNvSpPr>
              <a:spLocks noChangeAspect="1"/>
            </p:cNvSpPr>
            <p:nvPr/>
          </p:nvSpPr>
          <p:spPr bwMode="auto">
            <a:xfrm>
              <a:off x="2305" y="1569"/>
              <a:ext cx="353" cy="291"/>
            </a:xfrm>
            <a:custGeom>
              <a:avLst/>
              <a:gdLst>
                <a:gd name="T0" fmla="*/ 184 w 353"/>
                <a:gd name="T1" fmla="*/ 290 h 291"/>
                <a:gd name="T2" fmla="*/ 200 w 353"/>
                <a:gd name="T3" fmla="*/ 285 h 291"/>
                <a:gd name="T4" fmla="*/ 230 w 353"/>
                <a:gd name="T5" fmla="*/ 263 h 291"/>
                <a:gd name="T6" fmla="*/ 313 w 353"/>
                <a:gd name="T7" fmla="*/ 213 h 291"/>
                <a:gd name="T8" fmla="*/ 343 w 353"/>
                <a:gd name="T9" fmla="*/ 191 h 291"/>
                <a:gd name="T10" fmla="*/ 352 w 353"/>
                <a:gd name="T11" fmla="*/ 179 h 291"/>
                <a:gd name="T12" fmla="*/ 345 w 353"/>
                <a:gd name="T13" fmla="*/ 166 h 291"/>
                <a:gd name="T14" fmla="*/ 321 w 353"/>
                <a:gd name="T15" fmla="*/ 143 h 291"/>
                <a:gd name="T16" fmla="*/ 193 w 353"/>
                <a:gd name="T17" fmla="*/ 19 h 291"/>
                <a:gd name="T18" fmla="*/ 179 w 353"/>
                <a:gd name="T19" fmla="*/ 5 h 291"/>
                <a:gd name="T20" fmla="*/ 166 w 353"/>
                <a:gd name="T21" fmla="*/ 0 h 291"/>
                <a:gd name="T22" fmla="*/ 148 w 353"/>
                <a:gd name="T23" fmla="*/ 5 h 291"/>
                <a:gd name="T24" fmla="*/ 119 w 353"/>
                <a:gd name="T25" fmla="*/ 24 h 291"/>
                <a:gd name="T26" fmla="*/ 40 w 353"/>
                <a:gd name="T27" fmla="*/ 69 h 291"/>
                <a:gd name="T28" fmla="*/ 8 w 353"/>
                <a:gd name="T29" fmla="*/ 91 h 291"/>
                <a:gd name="T30" fmla="*/ 0 w 353"/>
                <a:gd name="T31" fmla="*/ 100 h 291"/>
                <a:gd name="T32" fmla="*/ 2 w 353"/>
                <a:gd name="T33" fmla="*/ 112 h 291"/>
                <a:gd name="T34" fmla="*/ 34 w 353"/>
                <a:gd name="T35" fmla="*/ 146 h 291"/>
                <a:gd name="T36" fmla="*/ 147 w 353"/>
                <a:gd name="T37" fmla="*/ 260 h 291"/>
                <a:gd name="T38" fmla="*/ 169 w 353"/>
                <a:gd name="T39" fmla="*/ 283 h 291"/>
                <a:gd name="T40" fmla="*/ 184 w 353"/>
                <a:gd name="T41" fmla="*/ 290 h 29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53"/>
                <a:gd name="T64" fmla="*/ 0 h 291"/>
                <a:gd name="T65" fmla="*/ 353 w 353"/>
                <a:gd name="T66" fmla="*/ 291 h 29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53" h="291">
                  <a:moveTo>
                    <a:pt x="184" y="290"/>
                  </a:moveTo>
                  <a:lnTo>
                    <a:pt x="200" y="285"/>
                  </a:lnTo>
                  <a:lnTo>
                    <a:pt x="230" y="263"/>
                  </a:lnTo>
                  <a:lnTo>
                    <a:pt x="313" y="213"/>
                  </a:lnTo>
                  <a:lnTo>
                    <a:pt x="343" y="191"/>
                  </a:lnTo>
                  <a:lnTo>
                    <a:pt x="352" y="179"/>
                  </a:lnTo>
                  <a:lnTo>
                    <a:pt x="345" y="166"/>
                  </a:lnTo>
                  <a:lnTo>
                    <a:pt x="321" y="143"/>
                  </a:lnTo>
                  <a:lnTo>
                    <a:pt x="193" y="19"/>
                  </a:lnTo>
                  <a:lnTo>
                    <a:pt x="179" y="5"/>
                  </a:lnTo>
                  <a:lnTo>
                    <a:pt x="166" y="0"/>
                  </a:lnTo>
                  <a:lnTo>
                    <a:pt x="148" y="5"/>
                  </a:lnTo>
                  <a:lnTo>
                    <a:pt x="119" y="24"/>
                  </a:lnTo>
                  <a:lnTo>
                    <a:pt x="40" y="69"/>
                  </a:lnTo>
                  <a:lnTo>
                    <a:pt x="8" y="91"/>
                  </a:lnTo>
                  <a:lnTo>
                    <a:pt x="0" y="100"/>
                  </a:lnTo>
                  <a:lnTo>
                    <a:pt x="2" y="112"/>
                  </a:lnTo>
                  <a:lnTo>
                    <a:pt x="34" y="146"/>
                  </a:lnTo>
                  <a:lnTo>
                    <a:pt x="147" y="260"/>
                  </a:lnTo>
                  <a:lnTo>
                    <a:pt x="169" y="283"/>
                  </a:lnTo>
                  <a:lnTo>
                    <a:pt x="184" y="290"/>
                  </a:lnTo>
                </a:path>
              </a:pathLst>
            </a:custGeom>
            <a:solidFill>
              <a:srgbClr val="FEFEFE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73922" name="Freeform 366"/>
            <p:cNvSpPr>
              <a:spLocks noChangeAspect="1"/>
            </p:cNvSpPr>
            <p:nvPr/>
          </p:nvSpPr>
          <p:spPr bwMode="auto">
            <a:xfrm>
              <a:off x="2307" y="1570"/>
              <a:ext cx="349" cy="288"/>
            </a:xfrm>
            <a:custGeom>
              <a:avLst/>
              <a:gdLst>
                <a:gd name="T0" fmla="*/ 182 w 349"/>
                <a:gd name="T1" fmla="*/ 287 h 288"/>
                <a:gd name="T2" fmla="*/ 198 w 349"/>
                <a:gd name="T3" fmla="*/ 282 h 288"/>
                <a:gd name="T4" fmla="*/ 228 w 349"/>
                <a:gd name="T5" fmla="*/ 261 h 288"/>
                <a:gd name="T6" fmla="*/ 310 w 349"/>
                <a:gd name="T7" fmla="*/ 211 h 288"/>
                <a:gd name="T8" fmla="*/ 339 w 349"/>
                <a:gd name="T9" fmla="*/ 190 h 288"/>
                <a:gd name="T10" fmla="*/ 348 w 349"/>
                <a:gd name="T11" fmla="*/ 178 h 288"/>
                <a:gd name="T12" fmla="*/ 341 w 349"/>
                <a:gd name="T13" fmla="*/ 164 h 288"/>
                <a:gd name="T14" fmla="*/ 317 w 349"/>
                <a:gd name="T15" fmla="*/ 142 h 288"/>
                <a:gd name="T16" fmla="*/ 191 w 349"/>
                <a:gd name="T17" fmla="*/ 18 h 288"/>
                <a:gd name="T18" fmla="*/ 177 w 349"/>
                <a:gd name="T19" fmla="*/ 5 h 288"/>
                <a:gd name="T20" fmla="*/ 164 w 349"/>
                <a:gd name="T21" fmla="*/ 0 h 288"/>
                <a:gd name="T22" fmla="*/ 147 w 349"/>
                <a:gd name="T23" fmla="*/ 5 h 288"/>
                <a:gd name="T24" fmla="*/ 117 w 349"/>
                <a:gd name="T25" fmla="*/ 24 h 288"/>
                <a:gd name="T26" fmla="*/ 40 w 349"/>
                <a:gd name="T27" fmla="*/ 68 h 288"/>
                <a:gd name="T28" fmla="*/ 8 w 349"/>
                <a:gd name="T29" fmla="*/ 90 h 288"/>
                <a:gd name="T30" fmla="*/ 0 w 349"/>
                <a:gd name="T31" fmla="*/ 99 h 288"/>
                <a:gd name="T32" fmla="*/ 2 w 349"/>
                <a:gd name="T33" fmla="*/ 110 h 288"/>
                <a:gd name="T34" fmla="*/ 34 w 349"/>
                <a:gd name="T35" fmla="*/ 145 h 288"/>
                <a:gd name="T36" fmla="*/ 145 w 349"/>
                <a:gd name="T37" fmla="*/ 257 h 288"/>
                <a:gd name="T38" fmla="*/ 168 w 349"/>
                <a:gd name="T39" fmla="*/ 280 h 288"/>
                <a:gd name="T40" fmla="*/ 182 w 349"/>
                <a:gd name="T41" fmla="*/ 287 h 28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49"/>
                <a:gd name="T64" fmla="*/ 0 h 288"/>
                <a:gd name="T65" fmla="*/ 349 w 349"/>
                <a:gd name="T66" fmla="*/ 288 h 28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49" h="288">
                  <a:moveTo>
                    <a:pt x="182" y="287"/>
                  </a:moveTo>
                  <a:lnTo>
                    <a:pt x="198" y="282"/>
                  </a:lnTo>
                  <a:lnTo>
                    <a:pt x="228" y="261"/>
                  </a:lnTo>
                  <a:lnTo>
                    <a:pt x="310" y="211"/>
                  </a:lnTo>
                  <a:lnTo>
                    <a:pt x="339" y="190"/>
                  </a:lnTo>
                  <a:lnTo>
                    <a:pt x="348" y="178"/>
                  </a:lnTo>
                  <a:lnTo>
                    <a:pt x="341" y="164"/>
                  </a:lnTo>
                  <a:lnTo>
                    <a:pt x="317" y="142"/>
                  </a:lnTo>
                  <a:lnTo>
                    <a:pt x="191" y="18"/>
                  </a:lnTo>
                  <a:lnTo>
                    <a:pt x="177" y="5"/>
                  </a:lnTo>
                  <a:lnTo>
                    <a:pt x="164" y="0"/>
                  </a:lnTo>
                  <a:lnTo>
                    <a:pt x="147" y="5"/>
                  </a:lnTo>
                  <a:lnTo>
                    <a:pt x="117" y="24"/>
                  </a:lnTo>
                  <a:lnTo>
                    <a:pt x="40" y="68"/>
                  </a:lnTo>
                  <a:lnTo>
                    <a:pt x="8" y="90"/>
                  </a:lnTo>
                  <a:lnTo>
                    <a:pt x="0" y="99"/>
                  </a:lnTo>
                  <a:lnTo>
                    <a:pt x="2" y="110"/>
                  </a:lnTo>
                  <a:lnTo>
                    <a:pt x="34" y="145"/>
                  </a:lnTo>
                  <a:lnTo>
                    <a:pt x="145" y="257"/>
                  </a:lnTo>
                  <a:lnTo>
                    <a:pt x="168" y="280"/>
                  </a:lnTo>
                  <a:lnTo>
                    <a:pt x="182" y="287"/>
                  </a:lnTo>
                </a:path>
              </a:pathLst>
            </a:custGeom>
            <a:solidFill>
              <a:srgbClr val="FDFDFD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73923" name="Freeform 367"/>
            <p:cNvSpPr>
              <a:spLocks noChangeAspect="1"/>
            </p:cNvSpPr>
            <p:nvPr/>
          </p:nvSpPr>
          <p:spPr bwMode="auto">
            <a:xfrm>
              <a:off x="2308" y="1571"/>
              <a:ext cx="347" cy="286"/>
            </a:xfrm>
            <a:custGeom>
              <a:avLst/>
              <a:gdLst>
                <a:gd name="T0" fmla="*/ 181 w 347"/>
                <a:gd name="T1" fmla="*/ 285 h 286"/>
                <a:gd name="T2" fmla="*/ 197 w 347"/>
                <a:gd name="T3" fmla="*/ 280 h 286"/>
                <a:gd name="T4" fmla="*/ 227 w 347"/>
                <a:gd name="T5" fmla="*/ 259 h 286"/>
                <a:gd name="T6" fmla="*/ 308 w 347"/>
                <a:gd name="T7" fmla="*/ 210 h 286"/>
                <a:gd name="T8" fmla="*/ 337 w 347"/>
                <a:gd name="T9" fmla="*/ 188 h 286"/>
                <a:gd name="T10" fmla="*/ 346 w 347"/>
                <a:gd name="T11" fmla="*/ 177 h 286"/>
                <a:gd name="T12" fmla="*/ 339 w 347"/>
                <a:gd name="T13" fmla="*/ 164 h 286"/>
                <a:gd name="T14" fmla="*/ 315 w 347"/>
                <a:gd name="T15" fmla="*/ 141 h 286"/>
                <a:gd name="T16" fmla="*/ 189 w 347"/>
                <a:gd name="T17" fmla="*/ 18 h 286"/>
                <a:gd name="T18" fmla="*/ 176 w 347"/>
                <a:gd name="T19" fmla="*/ 5 h 286"/>
                <a:gd name="T20" fmla="*/ 162 w 347"/>
                <a:gd name="T21" fmla="*/ 0 h 286"/>
                <a:gd name="T22" fmla="*/ 146 w 347"/>
                <a:gd name="T23" fmla="*/ 5 h 286"/>
                <a:gd name="T24" fmla="*/ 117 w 347"/>
                <a:gd name="T25" fmla="*/ 24 h 286"/>
                <a:gd name="T26" fmla="*/ 40 w 347"/>
                <a:gd name="T27" fmla="*/ 68 h 286"/>
                <a:gd name="T28" fmla="*/ 8 w 347"/>
                <a:gd name="T29" fmla="*/ 89 h 286"/>
                <a:gd name="T30" fmla="*/ 0 w 347"/>
                <a:gd name="T31" fmla="*/ 98 h 286"/>
                <a:gd name="T32" fmla="*/ 2 w 347"/>
                <a:gd name="T33" fmla="*/ 109 h 286"/>
                <a:gd name="T34" fmla="*/ 34 w 347"/>
                <a:gd name="T35" fmla="*/ 144 h 286"/>
                <a:gd name="T36" fmla="*/ 145 w 347"/>
                <a:gd name="T37" fmla="*/ 255 h 286"/>
                <a:gd name="T38" fmla="*/ 167 w 347"/>
                <a:gd name="T39" fmla="*/ 278 h 286"/>
                <a:gd name="T40" fmla="*/ 181 w 347"/>
                <a:gd name="T41" fmla="*/ 285 h 28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47"/>
                <a:gd name="T64" fmla="*/ 0 h 286"/>
                <a:gd name="T65" fmla="*/ 347 w 347"/>
                <a:gd name="T66" fmla="*/ 286 h 28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47" h="286">
                  <a:moveTo>
                    <a:pt x="181" y="285"/>
                  </a:moveTo>
                  <a:lnTo>
                    <a:pt x="197" y="280"/>
                  </a:lnTo>
                  <a:lnTo>
                    <a:pt x="227" y="259"/>
                  </a:lnTo>
                  <a:lnTo>
                    <a:pt x="308" y="210"/>
                  </a:lnTo>
                  <a:lnTo>
                    <a:pt x="337" y="188"/>
                  </a:lnTo>
                  <a:lnTo>
                    <a:pt x="346" y="177"/>
                  </a:lnTo>
                  <a:lnTo>
                    <a:pt x="339" y="164"/>
                  </a:lnTo>
                  <a:lnTo>
                    <a:pt x="315" y="141"/>
                  </a:lnTo>
                  <a:lnTo>
                    <a:pt x="189" y="18"/>
                  </a:lnTo>
                  <a:lnTo>
                    <a:pt x="176" y="5"/>
                  </a:lnTo>
                  <a:lnTo>
                    <a:pt x="162" y="0"/>
                  </a:lnTo>
                  <a:lnTo>
                    <a:pt x="146" y="5"/>
                  </a:lnTo>
                  <a:lnTo>
                    <a:pt x="117" y="24"/>
                  </a:lnTo>
                  <a:lnTo>
                    <a:pt x="40" y="68"/>
                  </a:lnTo>
                  <a:lnTo>
                    <a:pt x="8" y="89"/>
                  </a:lnTo>
                  <a:lnTo>
                    <a:pt x="0" y="98"/>
                  </a:lnTo>
                  <a:lnTo>
                    <a:pt x="2" y="109"/>
                  </a:lnTo>
                  <a:lnTo>
                    <a:pt x="34" y="144"/>
                  </a:lnTo>
                  <a:lnTo>
                    <a:pt x="145" y="255"/>
                  </a:lnTo>
                  <a:lnTo>
                    <a:pt x="167" y="278"/>
                  </a:lnTo>
                  <a:lnTo>
                    <a:pt x="181" y="285"/>
                  </a:lnTo>
                </a:path>
              </a:pathLst>
            </a:custGeom>
            <a:solidFill>
              <a:srgbClr val="FCFCFC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73924" name="Freeform 368"/>
            <p:cNvSpPr>
              <a:spLocks noChangeAspect="1"/>
            </p:cNvSpPr>
            <p:nvPr/>
          </p:nvSpPr>
          <p:spPr bwMode="auto">
            <a:xfrm>
              <a:off x="2310" y="1573"/>
              <a:ext cx="343" cy="283"/>
            </a:xfrm>
            <a:custGeom>
              <a:avLst/>
              <a:gdLst>
                <a:gd name="T0" fmla="*/ 180 w 343"/>
                <a:gd name="T1" fmla="*/ 282 h 283"/>
                <a:gd name="T2" fmla="*/ 195 w 343"/>
                <a:gd name="T3" fmla="*/ 277 h 283"/>
                <a:gd name="T4" fmla="*/ 224 w 343"/>
                <a:gd name="T5" fmla="*/ 256 h 283"/>
                <a:gd name="T6" fmla="*/ 305 w 343"/>
                <a:gd name="T7" fmla="*/ 208 h 283"/>
                <a:gd name="T8" fmla="*/ 333 w 343"/>
                <a:gd name="T9" fmla="*/ 186 h 283"/>
                <a:gd name="T10" fmla="*/ 342 w 343"/>
                <a:gd name="T11" fmla="*/ 175 h 283"/>
                <a:gd name="T12" fmla="*/ 335 w 343"/>
                <a:gd name="T13" fmla="*/ 162 h 283"/>
                <a:gd name="T14" fmla="*/ 311 w 343"/>
                <a:gd name="T15" fmla="*/ 140 h 283"/>
                <a:gd name="T16" fmla="*/ 187 w 343"/>
                <a:gd name="T17" fmla="*/ 18 h 283"/>
                <a:gd name="T18" fmla="*/ 173 w 343"/>
                <a:gd name="T19" fmla="*/ 5 h 283"/>
                <a:gd name="T20" fmla="*/ 160 w 343"/>
                <a:gd name="T21" fmla="*/ 0 h 283"/>
                <a:gd name="T22" fmla="*/ 144 w 343"/>
                <a:gd name="T23" fmla="*/ 5 h 283"/>
                <a:gd name="T24" fmla="*/ 115 w 343"/>
                <a:gd name="T25" fmla="*/ 24 h 283"/>
                <a:gd name="T26" fmla="*/ 39 w 343"/>
                <a:gd name="T27" fmla="*/ 67 h 283"/>
                <a:gd name="T28" fmla="*/ 8 w 343"/>
                <a:gd name="T29" fmla="*/ 88 h 283"/>
                <a:gd name="T30" fmla="*/ 0 w 343"/>
                <a:gd name="T31" fmla="*/ 96 h 283"/>
                <a:gd name="T32" fmla="*/ 2 w 343"/>
                <a:gd name="T33" fmla="*/ 108 h 283"/>
                <a:gd name="T34" fmla="*/ 33 w 343"/>
                <a:gd name="T35" fmla="*/ 142 h 283"/>
                <a:gd name="T36" fmla="*/ 143 w 343"/>
                <a:gd name="T37" fmla="*/ 252 h 283"/>
                <a:gd name="T38" fmla="*/ 165 w 343"/>
                <a:gd name="T39" fmla="*/ 275 h 283"/>
                <a:gd name="T40" fmla="*/ 180 w 343"/>
                <a:gd name="T41" fmla="*/ 282 h 28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43"/>
                <a:gd name="T64" fmla="*/ 0 h 283"/>
                <a:gd name="T65" fmla="*/ 343 w 343"/>
                <a:gd name="T66" fmla="*/ 283 h 28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43" h="283">
                  <a:moveTo>
                    <a:pt x="180" y="282"/>
                  </a:moveTo>
                  <a:lnTo>
                    <a:pt x="195" y="277"/>
                  </a:lnTo>
                  <a:lnTo>
                    <a:pt x="224" y="256"/>
                  </a:lnTo>
                  <a:lnTo>
                    <a:pt x="305" y="208"/>
                  </a:lnTo>
                  <a:lnTo>
                    <a:pt x="333" y="186"/>
                  </a:lnTo>
                  <a:lnTo>
                    <a:pt x="342" y="175"/>
                  </a:lnTo>
                  <a:lnTo>
                    <a:pt x="335" y="162"/>
                  </a:lnTo>
                  <a:lnTo>
                    <a:pt x="311" y="140"/>
                  </a:lnTo>
                  <a:lnTo>
                    <a:pt x="187" y="18"/>
                  </a:lnTo>
                  <a:lnTo>
                    <a:pt x="173" y="5"/>
                  </a:lnTo>
                  <a:lnTo>
                    <a:pt x="160" y="0"/>
                  </a:lnTo>
                  <a:lnTo>
                    <a:pt x="144" y="5"/>
                  </a:lnTo>
                  <a:lnTo>
                    <a:pt x="115" y="24"/>
                  </a:lnTo>
                  <a:lnTo>
                    <a:pt x="39" y="67"/>
                  </a:lnTo>
                  <a:lnTo>
                    <a:pt x="8" y="88"/>
                  </a:lnTo>
                  <a:lnTo>
                    <a:pt x="0" y="96"/>
                  </a:lnTo>
                  <a:lnTo>
                    <a:pt x="2" y="108"/>
                  </a:lnTo>
                  <a:lnTo>
                    <a:pt x="33" y="142"/>
                  </a:lnTo>
                  <a:lnTo>
                    <a:pt x="143" y="252"/>
                  </a:lnTo>
                  <a:lnTo>
                    <a:pt x="165" y="275"/>
                  </a:lnTo>
                  <a:lnTo>
                    <a:pt x="180" y="282"/>
                  </a:lnTo>
                </a:path>
              </a:pathLst>
            </a:custGeom>
            <a:solidFill>
              <a:srgbClr val="FBFBFB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73925" name="Freeform 369"/>
            <p:cNvSpPr>
              <a:spLocks noChangeAspect="1"/>
            </p:cNvSpPr>
            <p:nvPr/>
          </p:nvSpPr>
          <p:spPr bwMode="auto">
            <a:xfrm>
              <a:off x="2312" y="1574"/>
              <a:ext cx="340" cy="281"/>
            </a:xfrm>
            <a:custGeom>
              <a:avLst/>
              <a:gdLst>
                <a:gd name="T0" fmla="*/ 178 w 340"/>
                <a:gd name="T1" fmla="*/ 280 h 281"/>
                <a:gd name="T2" fmla="*/ 193 w 340"/>
                <a:gd name="T3" fmla="*/ 276 h 281"/>
                <a:gd name="T4" fmla="*/ 222 w 340"/>
                <a:gd name="T5" fmla="*/ 255 h 281"/>
                <a:gd name="T6" fmla="*/ 302 w 340"/>
                <a:gd name="T7" fmla="*/ 206 h 281"/>
                <a:gd name="T8" fmla="*/ 330 w 340"/>
                <a:gd name="T9" fmla="*/ 186 h 281"/>
                <a:gd name="T10" fmla="*/ 339 w 340"/>
                <a:gd name="T11" fmla="*/ 174 h 281"/>
                <a:gd name="T12" fmla="*/ 332 w 340"/>
                <a:gd name="T13" fmla="*/ 161 h 281"/>
                <a:gd name="T14" fmla="*/ 309 w 340"/>
                <a:gd name="T15" fmla="*/ 139 h 281"/>
                <a:gd name="T16" fmla="*/ 185 w 340"/>
                <a:gd name="T17" fmla="*/ 18 h 281"/>
                <a:gd name="T18" fmla="*/ 172 w 340"/>
                <a:gd name="T19" fmla="*/ 5 h 281"/>
                <a:gd name="T20" fmla="*/ 159 w 340"/>
                <a:gd name="T21" fmla="*/ 0 h 281"/>
                <a:gd name="T22" fmla="*/ 142 w 340"/>
                <a:gd name="T23" fmla="*/ 5 h 281"/>
                <a:gd name="T24" fmla="*/ 114 w 340"/>
                <a:gd name="T25" fmla="*/ 23 h 281"/>
                <a:gd name="T26" fmla="*/ 38 w 340"/>
                <a:gd name="T27" fmla="*/ 67 h 281"/>
                <a:gd name="T28" fmla="*/ 8 w 340"/>
                <a:gd name="T29" fmla="*/ 87 h 281"/>
                <a:gd name="T30" fmla="*/ 0 w 340"/>
                <a:gd name="T31" fmla="*/ 95 h 281"/>
                <a:gd name="T32" fmla="*/ 1 w 340"/>
                <a:gd name="T33" fmla="*/ 107 h 281"/>
                <a:gd name="T34" fmla="*/ 33 w 340"/>
                <a:gd name="T35" fmla="*/ 141 h 281"/>
                <a:gd name="T36" fmla="*/ 142 w 340"/>
                <a:gd name="T37" fmla="*/ 251 h 281"/>
                <a:gd name="T38" fmla="*/ 164 w 340"/>
                <a:gd name="T39" fmla="*/ 273 h 281"/>
                <a:gd name="T40" fmla="*/ 178 w 340"/>
                <a:gd name="T41" fmla="*/ 280 h 28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40"/>
                <a:gd name="T64" fmla="*/ 0 h 281"/>
                <a:gd name="T65" fmla="*/ 340 w 340"/>
                <a:gd name="T66" fmla="*/ 281 h 28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40" h="281">
                  <a:moveTo>
                    <a:pt x="178" y="280"/>
                  </a:moveTo>
                  <a:lnTo>
                    <a:pt x="193" y="276"/>
                  </a:lnTo>
                  <a:lnTo>
                    <a:pt x="222" y="255"/>
                  </a:lnTo>
                  <a:lnTo>
                    <a:pt x="302" y="206"/>
                  </a:lnTo>
                  <a:lnTo>
                    <a:pt x="330" y="186"/>
                  </a:lnTo>
                  <a:lnTo>
                    <a:pt x="339" y="174"/>
                  </a:lnTo>
                  <a:lnTo>
                    <a:pt x="332" y="161"/>
                  </a:lnTo>
                  <a:lnTo>
                    <a:pt x="309" y="139"/>
                  </a:lnTo>
                  <a:lnTo>
                    <a:pt x="185" y="18"/>
                  </a:lnTo>
                  <a:lnTo>
                    <a:pt x="172" y="5"/>
                  </a:lnTo>
                  <a:lnTo>
                    <a:pt x="159" y="0"/>
                  </a:lnTo>
                  <a:lnTo>
                    <a:pt x="142" y="5"/>
                  </a:lnTo>
                  <a:lnTo>
                    <a:pt x="114" y="23"/>
                  </a:lnTo>
                  <a:lnTo>
                    <a:pt x="38" y="67"/>
                  </a:lnTo>
                  <a:lnTo>
                    <a:pt x="8" y="87"/>
                  </a:lnTo>
                  <a:lnTo>
                    <a:pt x="0" y="95"/>
                  </a:lnTo>
                  <a:lnTo>
                    <a:pt x="1" y="107"/>
                  </a:lnTo>
                  <a:lnTo>
                    <a:pt x="33" y="141"/>
                  </a:lnTo>
                  <a:lnTo>
                    <a:pt x="142" y="251"/>
                  </a:lnTo>
                  <a:lnTo>
                    <a:pt x="164" y="273"/>
                  </a:lnTo>
                  <a:lnTo>
                    <a:pt x="178" y="280"/>
                  </a:lnTo>
                </a:path>
              </a:pathLst>
            </a:custGeom>
            <a:solidFill>
              <a:srgbClr val="FAFAFA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73926" name="Freeform 370"/>
            <p:cNvSpPr>
              <a:spLocks noChangeAspect="1"/>
            </p:cNvSpPr>
            <p:nvPr/>
          </p:nvSpPr>
          <p:spPr bwMode="auto">
            <a:xfrm>
              <a:off x="2313" y="1575"/>
              <a:ext cx="337" cy="278"/>
            </a:xfrm>
            <a:custGeom>
              <a:avLst/>
              <a:gdLst>
                <a:gd name="T0" fmla="*/ 177 w 337"/>
                <a:gd name="T1" fmla="*/ 277 h 278"/>
                <a:gd name="T2" fmla="*/ 192 w 337"/>
                <a:gd name="T3" fmla="*/ 272 h 278"/>
                <a:gd name="T4" fmla="*/ 220 w 337"/>
                <a:gd name="T5" fmla="*/ 252 h 278"/>
                <a:gd name="T6" fmla="*/ 300 w 337"/>
                <a:gd name="T7" fmla="*/ 204 h 278"/>
                <a:gd name="T8" fmla="*/ 327 w 337"/>
                <a:gd name="T9" fmla="*/ 184 h 278"/>
                <a:gd name="T10" fmla="*/ 336 w 337"/>
                <a:gd name="T11" fmla="*/ 172 h 278"/>
                <a:gd name="T12" fmla="*/ 329 w 337"/>
                <a:gd name="T13" fmla="*/ 159 h 278"/>
                <a:gd name="T14" fmla="*/ 306 w 337"/>
                <a:gd name="T15" fmla="*/ 137 h 278"/>
                <a:gd name="T16" fmla="*/ 184 w 337"/>
                <a:gd name="T17" fmla="*/ 18 h 278"/>
                <a:gd name="T18" fmla="*/ 170 w 337"/>
                <a:gd name="T19" fmla="*/ 5 h 278"/>
                <a:gd name="T20" fmla="*/ 157 w 337"/>
                <a:gd name="T21" fmla="*/ 0 h 278"/>
                <a:gd name="T22" fmla="*/ 141 w 337"/>
                <a:gd name="T23" fmla="*/ 5 h 278"/>
                <a:gd name="T24" fmla="*/ 113 w 337"/>
                <a:gd name="T25" fmla="*/ 23 h 278"/>
                <a:gd name="T26" fmla="*/ 38 w 337"/>
                <a:gd name="T27" fmla="*/ 66 h 278"/>
                <a:gd name="T28" fmla="*/ 8 w 337"/>
                <a:gd name="T29" fmla="*/ 86 h 278"/>
                <a:gd name="T30" fmla="*/ 0 w 337"/>
                <a:gd name="T31" fmla="*/ 94 h 278"/>
                <a:gd name="T32" fmla="*/ 2 w 337"/>
                <a:gd name="T33" fmla="*/ 106 h 278"/>
                <a:gd name="T34" fmla="*/ 32 w 337"/>
                <a:gd name="T35" fmla="*/ 139 h 278"/>
                <a:gd name="T36" fmla="*/ 141 w 337"/>
                <a:gd name="T37" fmla="*/ 248 h 278"/>
                <a:gd name="T38" fmla="*/ 162 w 337"/>
                <a:gd name="T39" fmla="*/ 270 h 278"/>
                <a:gd name="T40" fmla="*/ 177 w 337"/>
                <a:gd name="T41" fmla="*/ 277 h 27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37"/>
                <a:gd name="T64" fmla="*/ 0 h 278"/>
                <a:gd name="T65" fmla="*/ 337 w 337"/>
                <a:gd name="T66" fmla="*/ 278 h 27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37" h="278">
                  <a:moveTo>
                    <a:pt x="177" y="277"/>
                  </a:moveTo>
                  <a:lnTo>
                    <a:pt x="192" y="272"/>
                  </a:lnTo>
                  <a:lnTo>
                    <a:pt x="220" y="252"/>
                  </a:lnTo>
                  <a:lnTo>
                    <a:pt x="300" y="204"/>
                  </a:lnTo>
                  <a:lnTo>
                    <a:pt x="327" y="184"/>
                  </a:lnTo>
                  <a:lnTo>
                    <a:pt x="336" y="172"/>
                  </a:lnTo>
                  <a:lnTo>
                    <a:pt x="329" y="159"/>
                  </a:lnTo>
                  <a:lnTo>
                    <a:pt x="306" y="137"/>
                  </a:lnTo>
                  <a:lnTo>
                    <a:pt x="184" y="18"/>
                  </a:lnTo>
                  <a:lnTo>
                    <a:pt x="170" y="5"/>
                  </a:lnTo>
                  <a:lnTo>
                    <a:pt x="157" y="0"/>
                  </a:lnTo>
                  <a:lnTo>
                    <a:pt x="141" y="5"/>
                  </a:lnTo>
                  <a:lnTo>
                    <a:pt x="113" y="23"/>
                  </a:lnTo>
                  <a:lnTo>
                    <a:pt x="38" y="66"/>
                  </a:lnTo>
                  <a:lnTo>
                    <a:pt x="8" y="86"/>
                  </a:lnTo>
                  <a:lnTo>
                    <a:pt x="0" y="94"/>
                  </a:lnTo>
                  <a:lnTo>
                    <a:pt x="2" y="106"/>
                  </a:lnTo>
                  <a:lnTo>
                    <a:pt x="32" y="139"/>
                  </a:lnTo>
                  <a:lnTo>
                    <a:pt x="141" y="248"/>
                  </a:lnTo>
                  <a:lnTo>
                    <a:pt x="162" y="270"/>
                  </a:lnTo>
                  <a:lnTo>
                    <a:pt x="177" y="277"/>
                  </a:lnTo>
                </a:path>
              </a:pathLst>
            </a:custGeom>
            <a:solidFill>
              <a:srgbClr val="F9F9F9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73927" name="Freeform 371"/>
            <p:cNvSpPr>
              <a:spLocks noChangeAspect="1"/>
            </p:cNvSpPr>
            <p:nvPr/>
          </p:nvSpPr>
          <p:spPr bwMode="auto">
            <a:xfrm>
              <a:off x="2315" y="1576"/>
              <a:ext cx="334" cy="276"/>
            </a:xfrm>
            <a:custGeom>
              <a:avLst/>
              <a:gdLst>
                <a:gd name="T0" fmla="*/ 175 w 334"/>
                <a:gd name="T1" fmla="*/ 275 h 276"/>
                <a:gd name="T2" fmla="*/ 190 w 334"/>
                <a:gd name="T3" fmla="*/ 271 h 276"/>
                <a:gd name="T4" fmla="*/ 218 w 334"/>
                <a:gd name="T5" fmla="*/ 251 h 276"/>
                <a:gd name="T6" fmla="*/ 297 w 334"/>
                <a:gd name="T7" fmla="*/ 203 h 276"/>
                <a:gd name="T8" fmla="*/ 324 w 334"/>
                <a:gd name="T9" fmla="*/ 183 h 276"/>
                <a:gd name="T10" fmla="*/ 333 w 334"/>
                <a:gd name="T11" fmla="*/ 172 h 276"/>
                <a:gd name="T12" fmla="*/ 326 w 334"/>
                <a:gd name="T13" fmla="*/ 159 h 276"/>
                <a:gd name="T14" fmla="*/ 303 w 334"/>
                <a:gd name="T15" fmla="*/ 137 h 276"/>
                <a:gd name="T16" fmla="*/ 182 w 334"/>
                <a:gd name="T17" fmla="*/ 18 h 276"/>
                <a:gd name="T18" fmla="*/ 168 w 334"/>
                <a:gd name="T19" fmla="*/ 5 h 276"/>
                <a:gd name="T20" fmla="*/ 156 w 334"/>
                <a:gd name="T21" fmla="*/ 0 h 276"/>
                <a:gd name="T22" fmla="*/ 139 w 334"/>
                <a:gd name="T23" fmla="*/ 5 h 276"/>
                <a:gd name="T24" fmla="*/ 112 w 334"/>
                <a:gd name="T25" fmla="*/ 23 h 276"/>
                <a:gd name="T26" fmla="*/ 37 w 334"/>
                <a:gd name="T27" fmla="*/ 65 h 276"/>
                <a:gd name="T28" fmla="*/ 8 w 334"/>
                <a:gd name="T29" fmla="*/ 85 h 276"/>
                <a:gd name="T30" fmla="*/ 0 w 334"/>
                <a:gd name="T31" fmla="*/ 93 h 276"/>
                <a:gd name="T32" fmla="*/ 2 w 334"/>
                <a:gd name="T33" fmla="*/ 105 h 276"/>
                <a:gd name="T34" fmla="*/ 32 w 334"/>
                <a:gd name="T35" fmla="*/ 138 h 276"/>
                <a:gd name="T36" fmla="*/ 140 w 334"/>
                <a:gd name="T37" fmla="*/ 246 h 276"/>
                <a:gd name="T38" fmla="*/ 161 w 334"/>
                <a:gd name="T39" fmla="*/ 268 h 276"/>
                <a:gd name="T40" fmla="*/ 175 w 334"/>
                <a:gd name="T41" fmla="*/ 275 h 27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34"/>
                <a:gd name="T64" fmla="*/ 0 h 276"/>
                <a:gd name="T65" fmla="*/ 334 w 334"/>
                <a:gd name="T66" fmla="*/ 276 h 27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34" h="276">
                  <a:moveTo>
                    <a:pt x="175" y="275"/>
                  </a:moveTo>
                  <a:lnTo>
                    <a:pt x="190" y="271"/>
                  </a:lnTo>
                  <a:lnTo>
                    <a:pt x="218" y="251"/>
                  </a:lnTo>
                  <a:lnTo>
                    <a:pt x="297" y="203"/>
                  </a:lnTo>
                  <a:lnTo>
                    <a:pt x="324" y="183"/>
                  </a:lnTo>
                  <a:lnTo>
                    <a:pt x="333" y="172"/>
                  </a:lnTo>
                  <a:lnTo>
                    <a:pt x="326" y="159"/>
                  </a:lnTo>
                  <a:lnTo>
                    <a:pt x="303" y="137"/>
                  </a:lnTo>
                  <a:lnTo>
                    <a:pt x="182" y="18"/>
                  </a:lnTo>
                  <a:lnTo>
                    <a:pt x="168" y="5"/>
                  </a:lnTo>
                  <a:lnTo>
                    <a:pt x="156" y="0"/>
                  </a:lnTo>
                  <a:lnTo>
                    <a:pt x="139" y="5"/>
                  </a:lnTo>
                  <a:lnTo>
                    <a:pt x="112" y="23"/>
                  </a:lnTo>
                  <a:lnTo>
                    <a:pt x="37" y="65"/>
                  </a:lnTo>
                  <a:lnTo>
                    <a:pt x="8" y="85"/>
                  </a:lnTo>
                  <a:lnTo>
                    <a:pt x="0" y="93"/>
                  </a:lnTo>
                  <a:lnTo>
                    <a:pt x="2" y="105"/>
                  </a:lnTo>
                  <a:lnTo>
                    <a:pt x="32" y="138"/>
                  </a:lnTo>
                  <a:lnTo>
                    <a:pt x="140" y="246"/>
                  </a:lnTo>
                  <a:lnTo>
                    <a:pt x="161" y="268"/>
                  </a:lnTo>
                  <a:lnTo>
                    <a:pt x="175" y="275"/>
                  </a:lnTo>
                </a:path>
              </a:pathLst>
            </a:custGeom>
            <a:solidFill>
              <a:srgbClr val="F8F8F8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73928" name="Freeform 372"/>
            <p:cNvSpPr>
              <a:spLocks noChangeAspect="1"/>
            </p:cNvSpPr>
            <p:nvPr/>
          </p:nvSpPr>
          <p:spPr bwMode="auto">
            <a:xfrm>
              <a:off x="2316" y="1577"/>
              <a:ext cx="331" cy="274"/>
            </a:xfrm>
            <a:custGeom>
              <a:avLst/>
              <a:gdLst>
                <a:gd name="T0" fmla="*/ 174 w 331"/>
                <a:gd name="T1" fmla="*/ 273 h 274"/>
                <a:gd name="T2" fmla="*/ 189 w 331"/>
                <a:gd name="T3" fmla="*/ 269 h 274"/>
                <a:gd name="T4" fmla="*/ 216 w 331"/>
                <a:gd name="T5" fmla="*/ 249 h 274"/>
                <a:gd name="T6" fmla="*/ 294 w 331"/>
                <a:gd name="T7" fmla="*/ 202 h 274"/>
                <a:gd name="T8" fmla="*/ 321 w 331"/>
                <a:gd name="T9" fmla="*/ 182 h 274"/>
                <a:gd name="T10" fmla="*/ 330 w 331"/>
                <a:gd name="T11" fmla="*/ 170 h 274"/>
                <a:gd name="T12" fmla="*/ 323 w 331"/>
                <a:gd name="T13" fmla="*/ 158 h 274"/>
                <a:gd name="T14" fmla="*/ 300 w 331"/>
                <a:gd name="T15" fmla="*/ 136 h 274"/>
                <a:gd name="T16" fmla="*/ 180 w 331"/>
                <a:gd name="T17" fmla="*/ 18 h 274"/>
                <a:gd name="T18" fmla="*/ 167 w 331"/>
                <a:gd name="T19" fmla="*/ 5 h 274"/>
                <a:gd name="T20" fmla="*/ 154 w 331"/>
                <a:gd name="T21" fmla="*/ 0 h 274"/>
                <a:gd name="T22" fmla="*/ 138 w 331"/>
                <a:gd name="T23" fmla="*/ 5 h 274"/>
                <a:gd name="T24" fmla="*/ 111 w 331"/>
                <a:gd name="T25" fmla="*/ 22 h 274"/>
                <a:gd name="T26" fmla="*/ 37 w 331"/>
                <a:gd name="T27" fmla="*/ 65 h 274"/>
                <a:gd name="T28" fmla="*/ 8 w 331"/>
                <a:gd name="T29" fmla="*/ 85 h 274"/>
                <a:gd name="T30" fmla="*/ 0 w 331"/>
                <a:gd name="T31" fmla="*/ 92 h 274"/>
                <a:gd name="T32" fmla="*/ 2 w 331"/>
                <a:gd name="T33" fmla="*/ 104 h 274"/>
                <a:gd name="T34" fmla="*/ 32 w 331"/>
                <a:gd name="T35" fmla="*/ 137 h 274"/>
                <a:gd name="T36" fmla="*/ 139 w 331"/>
                <a:gd name="T37" fmla="*/ 244 h 274"/>
                <a:gd name="T38" fmla="*/ 160 w 331"/>
                <a:gd name="T39" fmla="*/ 266 h 274"/>
                <a:gd name="T40" fmla="*/ 174 w 331"/>
                <a:gd name="T41" fmla="*/ 273 h 27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31"/>
                <a:gd name="T64" fmla="*/ 0 h 274"/>
                <a:gd name="T65" fmla="*/ 331 w 331"/>
                <a:gd name="T66" fmla="*/ 274 h 27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31" h="274">
                  <a:moveTo>
                    <a:pt x="174" y="273"/>
                  </a:moveTo>
                  <a:lnTo>
                    <a:pt x="189" y="269"/>
                  </a:lnTo>
                  <a:lnTo>
                    <a:pt x="216" y="249"/>
                  </a:lnTo>
                  <a:lnTo>
                    <a:pt x="294" y="202"/>
                  </a:lnTo>
                  <a:lnTo>
                    <a:pt x="321" y="182"/>
                  </a:lnTo>
                  <a:lnTo>
                    <a:pt x="330" y="170"/>
                  </a:lnTo>
                  <a:lnTo>
                    <a:pt x="323" y="158"/>
                  </a:lnTo>
                  <a:lnTo>
                    <a:pt x="300" y="136"/>
                  </a:lnTo>
                  <a:lnTo>
                    <a:pt x="180" y="18"/>
                  </a:lnTo>
                  <a:lnTo>
                    <a:pt x="167" y="5"/>
                  </a:lnTo>
                  <a:lnTo>
                    <a:pt x="154" y="0"/>
                  </a:lnTo>
                  <a:lnTo>
                    <a:pt x="138" y="5"/>
                  </a:lnTo>
                  <a:lnTo>
                    <a:pt x="111" y="22"/>
                  </a:lnTo>
                  <a:lnTo>
                    <a:pt x="37" y="65"/>
                  </a:lnTo>
                  <a:lnTo>
                    <a:pt x="8" y="85"/>
                  </a:lnTo>
                  <a:lnTo>
                    <a:pt x="0" y="92"/>
                  </a:lnTo>
                  <a:lnTo>
                    <a:pt x="2" y="104"/>
                  </a:lnTo>
                  <a:lnTo>
                    <a:pt x="32" y="137"/>
                  </a:lnTo>
                  <a:lnTo>
                    <a:pt x="139" y="244"/>
                  </a:lnTo>
                  <a:lnTo>
                    <a:pt x="160" y="266"/>
                  </a:lnTo>
                  <a:lnTo>
                    <a:pt x="174" y="273"/>
                  </a:lnTo>
                </a:path>
              </a:pathLst>
            </a:custGeom>
            <a:solidFill>
              <a:srgbClr val="F7F7F7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73929" name="Freeform 373"/>
            <p:cNvSpPr>
              <a:spLocks noChangeAspect="1"/>
            </p:cNvSpPr>
            <p:nvPr/>
          </p:nvSpPr>
          <p:spPr bwMode="auto">
            <a:xfrm>
              <a:off x="2317" y="1579"/>
              <a:ext cx="329" cy="271"/>
            </a:xfrm>
            <a:custGeom>
              <a:avLst/>
              <a:gdLst>
                <a:gd name="T0" fmla="*/ 173 w 329"/>
                <a:gd name="T1" fmla="*/ 270 h 271"/>
                <a:gd name="T2" fmla="*/ 188 w 329"/>
                <a:gd name="T3" fmla="*/ 266 h 271"/>
                <a:gd name="T4" fmla="*/ 215 w 329"/>
                <a:gd name="T5" fmla="*/ 246 h 271"/>
                <a:gd name="T6" fmla="*/ 293 w 329"/>
                <a:gd name="T7" fmla="*/ 199 h 271"/>
                <a:gd name="T8" fmla="*/ 319 w 329"/>
                <a:gd name="T9" fmla="*/ 180 h 271"/>
                <a:gd name="T10" fmla="*/ 328 w 329"/>
                <a:gd name="T11" fmla="*/ 169 h 271"/>
                <a:gd name="T12" fmla="*/ 322 w 329"/>
                <a:gd name="T13" fmla="*/ 156 h 271"/>
                <a:gd name="T14" fmla="*/ 298 w 329"/>
                <a:gd name="T15" fmla="*/ 134 h 271"/>
                <a:gd name="T16" fmla="*/ 179 w 329"/>
                <a:gd name="T17" fmla="*/ 18 h 271"/>
                <a:gd name="T18" fmla="*/ 165 w 329"/>
                <a:gd name="T19" fmla="*/ 4 h 271"/>
                <a:gd name="T20" fmla="*/ 153 w 329"/>
                <a:gd name="T21" fmla="*/ 0 h 271"/>
                <a:gd name="T22" fmla="*/ 137 w 329"/>
                <a:gd name="T23" fmla="*/ 5 h 271"/>
                <a:gd name="T24" fmla="*/ 110 w 329"/>
                <a:gd name="T25" fmla="*/ 22 h 271"/>
                <a:gd name="T26" fmla="*/ 37 w 329"/>
                <a:gd name="T27" fmla="*/ 64 h 271"/>
                <a:gd name="T28" fmla="*/ 8 w 329"/>
                <a:gd name="T29" fmla="*/ 83 h 271"/>
                <a:gd name="T30" fmla="*/ 0 w 329"/>
                <a:gd name="T31" fmla="*/ 91 h 271"/>
                <a:gd name="T32" fmla="*/ 2 w 329"/>
                <a:gd name="T33" fmla="*/ 102 h 271"/>
                <a:gd name="T34" fmla="*/ 32 w 329"/>
                <a:gd name="T35" fmla="*/ 135 h 271"/>
                <a:gd name="T36" fmla="*/ 138 w 329"/>
                <a:gd name="T37" fmla="*/ 241 h 271"/>
                <a:gd name="T38" fmla="*/ 159 w 329"/>
                <a:gd name="T39" fmla="*/ 263 h 271"/>
                <a:gd name="T40" fmla="*/ 173 w 329"/>
                <a:gd name="T41" fmla="*/ 270 h 27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29"/>
                <a:gd name="T64" fmla="*/ 0 h 271"/>
                <a:gd name="T65" fmla="*/ 329 w 329"/>
                <a:gd name="T66" fmla="*/ 271 h 27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29" h="271">
                  <a:moveTo>
                    <a:pt x="173" y="270"/>
                  </a:moveTo>
                  <a:lnTo>
                    <a:pt x="188" y="266"/>
                  </a:lnTo>
                  <a:lnTo>
                    <a:pt x="215" y="246"/>
                  </a:lnTo>
                  <a:lnTo>
                    <a:pt x="293" y="199"/>
                  </a:lnTo>
                  <a:lnTo>
                    <a:pt x="319" y="180"/>
                  </a:lnTo>
                  <a:lnTo>
                    <a:pt x="328" y="169"/>
                  </a:lnTo>
                  <a:lnTo>
                    <a:pt x="322" y="156"/>
                  </a:lnTo>
                  <a:lnTo>
                    <a:pt x="298" y="134"/>
                  </a:lnTo>
                  <a:lnTo>
                    <a:pt x="179" y="18"/>
                  </a:lnTo>
                  <a:lnTo>
                    <a:pt x="165" y="4"/>
                  </a:lnTo>
                  <a:lnTo>
                    <a:pt x="153" y="0"/>
                  </a:lnTo>
                  <a:lnTo>
                    <a:pt x="137" y="5"/>
                  </a:lnTo>
                  <a:lnTo>
                    <a:pt x="110" y="22"/>
                  </a:lnTo>
                  <a:lnTo>
                    <a:pt x="37" y="64"/>
                  </a:lnTo>
                  <a:lnTo>
                    <a:pt x="8" y="83"/>
                  </a:lnTo>
                  <a:lnTo>
                    <a:pt x="0" y="91"/>
                  </a:lnTo>
                  <a:lnTo>
                    <a:pt x="2" y="102"/>
                  </a:lnTo>
                  <a:lnTo>
                    <a:pt x="32" y="135"/>
                  </a:lnTo>
                  <a:lnTo>
                    <a:pt x="138" y="241"/>
                  </a:lnTo>
                  <a:lnTo>
                    <a:pt x="159" y="263"/>
                  </a:lnTo>
                  <a:lnTo>
                    <a:pt x="173" y="270"/>
                  </a:lnTo>
                </a:path>
              </a:pathLst>
            </a:custGeom>
            <a:solidFill>
              <a:srgbClr val="F6F6F6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73930" name="Freeform 374"/>
            <p:cNvSpPr>
              <a:spLocks noChangeAspect="1"/>
            </p:cNvSpPr>
            <p:nvPr/>
          </p:nvSpPr>
          <p:spPr bwMode="auto">
            <a:xfrm>
              <a:off x="2319" y="1580"/>
              <a:ext cx="325" cy="268"/>
            </a:xfrm>
            <a:custGeom>
              <a:avLst/>
              <a:gdLst>
                <a:gd name="T0" fmla="*/ 171 w 325"/>
                <a:gd name="T1" fmla="*/ 267 h 268"/>
                <a:gd name="T2" fmla="*/ 186 w 325"/>
                <a:gd name="T3" fmla="*/ 262 h 268"/>
                <a:gd name="T4" fmla="*/ 212 w 325"/>
                <a:gd name="T5" fmla="*/ 244 h 268"/>
                <a:gd name="T6" fmla="*/ 289 w 325"/>
                <a:gd name="T7" fmla="*/ 197 h 268"/>
                <a:gd name="T8" fmla="*/ 315 w 325"/>
                <a:gd name="T9" fmla="*/ 178 h 268"/>
                <a:gd name="T10" fmla="*/ 324 w 325"/>
                <a:gd name="T11" fmla="*/ 167 h 268"/>
                <a:gd name="T12" fmla="*/ 318 w 325"/>
                <a:gd name="T13" fmla="*/ 154 h 268"/>
                <a:gd name="T14" fmla="*/ 295 w 325"/>
                <a:gd name="T15" fmla="*/ 133 h 268"/>
                <a:gd name="T16" fmla="*/ 176 w 325"/>
                <a:gd name="T17" fmla="*/ 17 h 268"/>
                <a:gd name="T18" fmla="*/ 163 w 325"/>
                <a:gd name="T19" fmla="*/ 4 h 268"/>
                <a:gd name="T20" fmla="*/ 151 w 325"/>
                <a:gd name="T21" fmla="*/ 0 h 268"/>
                <a:gd name="T22" fmla="*/ 135 w 325"/>
                <a:gd name="T23" fmla="*/ 5 h 268"/>
                <a:gd name="T24" fmla="*/ 109 w 325"/>
                <a:gd name="T25" fmla="*/ 22 h 268"/>
                <a:gd name="T26" fmla="*/ 36 w 325"/>
                <a:gd name="T27" fmla="*/ 63 h 268"/>
                <a:gd name="T28" fmla="*/ 7 w 325"/>
                <a:gd name="T29" fmla="*/ 82 h 268"/>
                <a:gd name="T30" fmla="*/ 0 w 325"/>
                <a:gd name="T31" fmla="*/ 90 h 268"/>
                <a:gd name="T32" fmla="*/ 1 w 325"/>
                <a:gd name="T33" fmla="*/ 101 h 268"/>
                <a:gd name="T34" fmla="*/ 31 w 325"/>
                <a:gd name="T35" fmla="*/ 133 h 268"/>
                <a:gd name="T36" fmla="*/ 136 w 325"/>
                <a:gd name="T37" fmla="*/ 238 h 268"/>
                <a:gd name="T38" fmla="*/ 157 w 325"/>
                <a:gd name="T39" fmla="*/ 260 h 268"/>
                <a:gd name="T40" fmla="*/ 171 w 325"/>
                <a:gd name="T41" fmla="*/ 267 h 26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25"/>
                <a:gd name="T64" fmla="*/ 0 h 268"/>
                <a:gd name="T65" fmla="*/ 325 w 325"/>
                <a:gd name="T66" fmla="*/ 268 h 26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25" h="268">
                  <a:moveTo>
                    <a:pt x="171" y="267"/>
                  </a:moveTo>
                  <a:lnTo>
                    <a:pt x="186" y="262"/>
                  </a:lnTo>
                  <a:lnTo>
                    <a:pt x="212" y="244"/>
                  </a:lnTo>
                  <a:lnTo>
                    <a:pt x="289" y="197"/>
                  </a:lnTo>
                  <a:lnTo>
                    <a:pt x="315" y="178"/>
                  </a:lnTo>
                  <a:lnTo>
                    <a:pt x="324" y="167"/>
                  </a:lnTo>
                  <a:lnTo>
                    <a:pt x="318" y="154"/>
                  </a:lnTo>
                  <a:lnTo>
                    <a:pt x="295" y="133"/>
                  </a:lnTo>
                  <a:lnTo>
                    <a:pt x="176" y="17"/>
                  </a:lnTo>
                  <a:lnTo>
                    <a:pt x="163" y="4"/>
                  </a:lnTo>
                  <a:lnTo>
                    <a:pt x="151" y="0"/>
                  </a:lnTo>
                  <a:lnTo>
                    <a:pt x="135" y="5"/>
                  </a:lnTo>
                  <a:lnTo>
                    <a:pt x="109" y="22"/>
                  </a:lnTo>
                  <a:lnTo>
                    <a:pt x="36" y="63"/>
                  </a:lnTo>
                  <a:lnTo>
                    <a:pt x="7" y="82"/>
                  </a:lnTo>
                  <a:lnTo>
                    <a:pt x="0" y="90"/>
                  </a:lnTo>
                  <a:lnTo>
                    <a:pt x="1" y="101"/>
                  </a:lnTo>
                  <a:lnTo>
                    <a:pt x="31" y="133"/>
                  </a:lnTo>
                  <a:lnTo>
                    <a:pt x="136" y="238"/>
                  </a:lnTo>
                  <a:lnTo>
                    <a:pt x="157" y="260"/>
                  </a:lnTo>
                  <a:lnTo>
                    <a:pt x="171" y="267"/>
                  </a:lnTo>
                </a:path>
              </a:pathLst>
            </a:custGeom>
            <a:solidFill>
              <a:srgbClr val="F5F5F5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73931" name="Freeform 375"/>
            <p:cNvSpPr>
              <a:spLocks noChangeAspect="1"/>
            </p:cNvSpPr>
            <p:nvPr/>
          </p:nvSpPr>
          <p:spPr bwMode="auto">
            <a:xfrm>
              <a:off x="2320" y="1581"/>
              <a:ext cx="323" cy="266"/>
            </a:xfrm>
            <a:custGeom>
              <a:avLst/>
              <a:gdLst>
                <a:gd name="T0" fmla="*/ 170 w 323"/>
                <a:gd name="T1" fmla="*/ 265 h 266"/>
                <a:gd name="T2" fmla="*/ 185 w 323"/>
                <a:gd name="T3" fmla="*/ 261 h 266"/>
                <a:gd name="T4" fmla="*/ 211 w 323"/>
                <a:gd name="T5" fmla="*/ 242 h 266"/>
                <a:gd name="T6" fmla="*/ 288 w 323"/>
                <a:gd name="T7" fmla="*/ 196 h 266"/>
                <a:gd name="T8" fmla="*/ 313 w 323"/>
                <a:gd name="T9" fmla="*/ 177 h 266"/>
                <a:gd name="T10" fmla="*/ 322 w 323"/>
                <a:gd name="T11" fmla="*/ 166 h 266"/>
                <a:gd name="T12" fmla="*/ 316 w 323"/>
                <a:gd name="T13" fmla="*/ 154 h 266"/>
                <a:gd name="T14" fmla="*/ 293 w 323"/>
                <a:gd name="T15" fmla="*/ 132 h 266"/>
                <a:gd name="T16" fmla="*/ 175 w 323"/>
                <a:gd name="T17" fmla="*/ 17 h 266"/>
                <a:gd name="T18" fmla="*/ 162 w 323"/>
                <a:gd name="T19" fmla="*/ 4 h 266"/>
                <a:gd name="T20" fmla="*/ 150 w 323"/>
                <a:gd name="T21" fmla="*/ 0 h 266"/>
                <a:gd name="T22" fmla="*/ 134 w 323"/>
                <a:gd name="T23" fmla="*/ 5 h 266"/>
                <a:gd name="T24" fmla="*/ 108 w 323"/>
                <a:gd name="T25" fmla="*/ 21 h 266"/>
                <a:gd name="T26" fmla="*/ 36 w 323"/>
                <a:gd name="T27" fmla="*/ 63 h 266"/>
                <a:gd name="T28" fmla="*/ 8 w 323"/>
                <a:gd name="T29" fmla="*/ 81 h 266"/>
                <a:gd name="T30" fmla="*/ 0 w 323"/>
                <a:gd name="T31" fmla="*/ 89 h 266"/>
                <a:gd name="T32" fmla="*/ 2 w 323"/>
                <a:gd name="T33" fmla="*/ 100 h 266"/>
                <a:gd name="T34" fmla="*/ 32 w 323"/>
                <a:gd name="T35" fmla="*/ 132 h 266"/>
                <a:gd name="T36" fmla="*/ 136 w 323"/>
                <a:gd name="T37" fmla="*/ 237 h 266"/>
                <a:gd name="T38" fmla="*/ 157 w 323"/>
                <a:gd name="T39" fmla="*/ 258 h 266"/>
                <a:gd name="T40" fmla="*/ 170 w 323"/>
                <a:gd name="T41" fmla="*/ 265 h 26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23"/>
                <a:gd name="T64" fmla="*/ 0 h 266"/>
                <a:gd name="T65" fmla="*/ 323 w 323"/>
                <a:gd name="T66" fmla="*/ 266 h 26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23" h="266">
                  <a:moveTo>
                    <a:pt x="170" y="265"/>
                  </a:moveTo>
                  <a:lnTo>
                    <a:pt x="185" y="261"/>
                  </a:lnTo>
                  <a:lnTo>
                    <a:pt x="211" y="242"/>
                  </a:lnTo>
                  <a:lnTo>
                    <a:pt x="288" y="196"/>
                  </a:lnTo>
                  <a:lnTo>
                    <a:pt x="313" y="177"/>
                  </a:lnTo>
                  <a:lnTo>
                    <a:pt x="322" y="166"/>
                  </a:lnTo>
                  <a:lnTo>
                    <a:pt x="316" y="154"/>
                  </a:lnTo>
                  <a:lnTo>
                    <a:pt x="293" y="132"/>
                  </a:lnTo>
                  <a:lnTo>
                    <a:pt x="175" y="17"/>
                  </a:lnTo>
                  <a:lnTo>
                    <a:pt x="162" y="4"/>
                  </a:lnTo>
                  <a:lnTo>
                    <a:pt x="150" y="0"/>
                  </a:lnTo>
                  <a:lnTo>
                    <a:pt x="134" y="5"/>
                  </a:lnTo>
                  <a:lnTo>
                    <a:pt x="108" y="21"/>
                  </a:lnTo>
                  <a:lnTo>
                    <a:pt x="36" y="63"/>
                  </a:lnTo>
                  <a:lnTo>
                    <a:pt x="8" y="81"/>
                  </a:lnTo>
                  <a:lnTo>
                    <a:pt x="0" y="89"/>
                  </a:lnTo>
                  <a:lnTo>
                    <a:pt x="2" y="100"/>
                  </a:lnTo>
                  <a:lnTo>
                    <a:pt x="32" y="132"/>
                  </a:lnTo>
                  <a:lnTo>
                    <a:pt x="136" y="237"/>
                  </a:lnTo>
                  <a:lnTo>
                    <a:pt x="157" y="258"/>
                  </a:lnTo>
                  <a:lnTo>
                    <a:pt x="170" y="265"/>
                  </a:lnTo>
                </a:path>
              </a:pathLst>
            </a:custGeom>
            <a:solidFill>
              <a:srgbClr val="F4F4F4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73932" name="Freeform 376"/>
            <p:cNvSpPr>
              <a:spLocks noChangeAspect="1"/>
            </p:cNvSpPr>
            <p:nvPr/>
          </p:nvSpPr>
          <p:spPr bwMode="auto">
            <a:xfrm>
              <a:off x="2322" y="1582"/>
              <a:ext cx="319" cy="264"/>
            </a:xfrm>
            <a:custGeom>
              <a:avLst/>
              <a:gdLst>
                <a:gd name="T0" fmla="*/ 168 w 319"/>
                <a:gd name="T1" fmla="*/ 263 h 264"/>
                <a:gd name="T2" fmla="*/ 183 w 319"/>
                <a:gd name="T3" fmla="*/ 259 h 264"/>
                <a:gd name="T4" fmla="*/ 209 w 319"/>
                <a:gd name="T5" fmla="*/ 240 h 264"/>
                <a:gd name="T6" fmla="*/ 284 w 319"/>
                <a:gd name="T7" fmla="*/ 195 h 264"/>
                <a:gd name="T8" fmla="*/ 309 w 319"/>
                <a:gd name="T9" fmla="*/ 176 h 264"/>
                <a:gd name="T10" fmla="*/ 318 w 319"/>
                <a:gd name="T11" fmla="*/ 165 h 264"/>
                <a:gd name="T12" fmla="*/ 312 w 319"/>
                <a:gd name="T13" fmla="*/ 153 h 264"/>
                <a:gd name="T14" fmla="*/ 289 w 319"/>
                <a:gd name="T15" fmla="*/ 132 h 264"/>
                <a:gd name="T16" fmla="*/ 173 w 319"/>
                <a:gd name="T17" fmla="*/ 17 h 264"/>
                <a:gd name="T18" fmla="*/ 160 w 319"/>
                <a:gd name="T19" fmla="*/ 5 h 264"/>
                <a:gd name="T20" fmla="*/ 148 w 319"/>
                <a:gd name="T21" fmla="*/ 0 h 264"/>
                <a:gd name="T22" fmla="*/ 132 w 319"/>
                <a:gd name="T23" fmla="*/ 5 h 264"/>
                <a:gd name="T24" fmla="*/ 107 w 319"/>
                <a:gd name="T25" fmla="*/ 21 h 264"/>
                <a:gd name="T26" fmla="*/ 35 w 319"/>
                <a:gd name="T27" fmla="*/ 62 h 264"/>
                <a:gd name="T28" fmla="*/ 7 w 319"/>
                <a:gd name="T29" fmla="*/ 80 h 264"/>
                <a:gd name="T30" fmla="*/ 0 w 319"/>
                <a:gd name="T31" fmla="*/ 88 h 264"/>
                <a:gd name="T32" fmla="*/ 1 w 319"/>
                <a:gd name="T33" fmla="*/ 99 h 264"/>
                <a:gd name="T34" fmla="*/ 31 w 319"/>
                <a:gd name="T35" fmla="*/ 131 h 264"/>
                <a:gd name="T36" fmla="*/ 134 w 319"/>
                <a:gd name="T37" fmla="*/ 235 h 264"/>
                <a:gd name="T38" fmla="*/ 155 w 319"/>
                <a:gd name="T39" fmla="*/ 256 h 264"/>
                <a:gd name="T40" fmla="*/ 168 w 319"/>
                <a:gd name="T41" fmla="*/ 263 h 26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19"/>
                <a:gd name="T64" fmla="*/ 0 h 264"/>
                <a:gd name="T65" fmla="*/ 319 w 319"/>
                <a:gd name="T66" fmla="*/ 264 h 26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19" h="264">
                  <a:moveTo>
                    <a:pt x="168" y="263"/>
                  </a:moveTo>
                  <a:lnTo>
                    <a:pt x="183" y="259"/>
                  </a:lnTo>
                  <a:lnTo>
                    <a:pt x="209" y="240"/>
                  </a:lnTo>
                  <a:lnTo>
                    <a:pt x="284" y="195"/>
                  </a:lnTo>
                  <a:lnTo>
                    <a:pt x="309" y="176"/>
                  </a:lnTo>
                  <a:lnTo>
                    <a:pt x="318" y="165"/>
                  </a:lnTo>
                  <a:lnTo>
                    <a:pt x="312" y="153"/>
                  </a:lnTo>
                  <a:lnTo>
                    <a:pt x="289" y="132"/>
                  </a:lnTo>
                  <a:lnTo>
                    <a:pt x="173" y="17"/>
                  </a:lnTo>
                  <a:lnTo>
                    <a:pt x="160" y="5"/>
                  </a:lnTo>
                  <a:lnTo>
                    <a:pt x="148" y="0"/>
                  </a:lnTo>
                  <a:lnTo>
                    <a:pt x="132" y="5"/>
                  </a:lnTo>
                  <a:lnTo>
                    <a:pt x="107" y="21"/>
                  </a:lnTo>
                  <a:lnTo>
                    <a:pt x="35" y="62"/>
                  </a:lnTo>
                  <a:lnTo>
                    <a:pt x="7" y="80"/>
                  </a:lnTo>
                  <a:lnTo>
                    <a:pt x="0" y="88"/>
                  </a:lnTo>
                  <a:lnTo>
                    <a:pt x="1" y="99"/>
                  </a:lnTo>
                  <a:lnTo>
                    <a:pt x="31" y="131"/>
                  </a:lnTo>
                  <a:lnTo>
                    <a:pt x="134" y="235"/>
                  </a:lnTo>
                  <a:lnTo>
                    <a:pt x="155" y="256"/>
                  </a:lnTo>
                  <a:lnTo>
                    <a:pt x="168" y="263"/>
                  </a:lnTo>
                </a:path>
              </a:pathLst>
            </a:custGeom>
            <a:solidFill>
              <a:srgbClr val="F3F3F3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73933" name="Freeform 377"/>
            <p:cNvSpPr>
              <a:spLocks noChangeAspect="1"/>
            </p:cNvSpPr>
            <p:nvPr/>
          </p:nvSpPr>
          <p:spPr bwMode="auto">
            <a:xfrm>
              <a:off x="2324" y="1584"/>
              <a:ext cx="316" cy="260"/>
            </a:xfrm>
            <a:custGeom>
              <a:avLst/>
              <a:gdLst>
                <a:gd name="T0" fmla="*/ 167 w 316"/>
                <a:gd name="T1" fmla="*/ 259 h 260"/>
                <a:gd name="T2" fmla="*/ 181 w 316"/>
                <a:gd name="T3" fmla="*/ 255 h 260"/>
                <a:gd name="T4" fmla="*/ 206 w 316"/>
                <a:gd name="T5" fmla="*/ 237 h 260"/>
                <a:gd name="T6" fmla="*/ 281 w 316"/>
                <a:gd name="T7" fmla="*/ 192 h 260"/>
                <a:gd name="T8" fmla="*/ 306 w 316"/>
                <a:gd name="T9" fmla="*/ 173 h 260"/>
                <a:gd name="T10" fmla="*/ 315 w 316"/>
                <a:gd name="T11" fmla="*/ 163 h 260"/>
                <a:gd name="T12" fmla="*/ 309 w 316"/>
                <a:gd name="T13" fmla="*/ 151 h 260"/>
                <a:gd name="T14" fmla="*/ 286 w 316"/>
                <a:gd name="T15" fmla="*/ 130 h 260"/>
                <a:gd name="T16" fmla="*/ 171 w 316"/>
                <a:gd name="T17" fmla="*/ 17 h 260"/>
                <a:gd name="T18" fmla="*/ 158 w 316"/>
                <a:gd name="T19" fmla="*/ 4 h 260"/>
                <a:gd name="T20" fmla="*/ 146 w 316"/>
                <a:gd name="T21" fmla="*/ 0 h 260"/>
                <a:gd name="T22" fmla="*/ 131 w 316"/>
                <a:gd name="T23" fmla="*/ 5 h 260"/>
                <a:gd name="T24" fmla="*/ 106 w 316"/>
                <a:gd name="T25" fmla="*/ 20 h 260"/>
                <a:gd name="T26" fmla="*/ 34 w 316"/>
                <a:gd name="T27" fmla="*/ 61 h 260"/>
                <a:gd name="T28" fmla="*/ 7 w 316"/>
                <a:gd name="T29" fmla="*/ 79 h 260"/>
                <a:gd name="T30" fmla="*/ 0 w 316"/>
                <a:gd name="T31" fmla="*/ 87 h 260"/>
                <a:gd name="T32" fmla="*/ 1 w 316"/>
                <a:gd name="T33" fmla="*/ 97 h 260"/>
                <a:gd name="T34" fmla="*/ 31 w 316"/>
                <a:gd name="T35" fmla="*/ 129 h 260"/>
                <a:gd name="T36" fmla="*/ 133 w 316"/>
                <a:gd name="T37" fmla="*/ 232 h 260"/>
                <a:gd name="T38" fmla="*/ 153 w 316"/>
                <a:gd name="T39" fmla="*/ 253 h 260"/>
                <a:gd name="T40" fmla="*/ 167 w 316"/>
                <a:gd name="T41" fmla="*/ 259 h 26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16"/>
                <a:gd name="T64" fmla="*/ 0 h 260"/>
                <a:gd name="T65" fmla="*/ 316 w 316"/>
                <a:gd name="T66" fmla="*/ 260 h 26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16" h="260">
                  <a:moveTo>
                    <a:pt x="167" y="259"/>
                  </a:moveTo>
                  <a:lnTo>
                    <a:pt x="181" y="255"/>
                  </a:lnTo>
                  <a:lnTo>
                    <a:pt x="206" y="237"/>
                  </a:lnTo>
                  <a:lnTo>
                    <a:pt x="281" y="192"/>
                  </a:lnTo>
                  <a:lnTo>
                    <a:pt x="306" y="173"/>
                  </a:lnTo>
                  <a:lnTo>
                    <a:pt x="315" y="163"/>
                  </a:lnTo>
                  <a:lnTo>
                    <a:pt x="309" y="151"/>
                  </a:lnTo>
                  <a:lnTo>
                    <a:pt x="286" y="130"/>
                  </a:lnTo>
                  <a:lnTo>
                    <a:pt x="171" y="17"/>
                  </a:lnTo>
                  <a:lnTo>
                    <a:pt x="158" y="4"/>
                  </a:lnTo>
                  <a:lnTo>
                    <a:pt x="146" y="0"/>
                  </a:lnTo>
                  <a:lnTo>
                    <a:pt x="131" y="5"/>
                  </a:lnTo>
                  <a:lnTo>
                    <a:pt x="106" y="20"/>
                  </a:lnTo>
                  <a:lnTo>
                    <a:pt x="34" y="61"/>
                  </a:lnTo>
                  <a:lnTo>
                    <a:pt x="7" y="79"/>
                  </a:lnTo>
                  <a:lnTo>
                    <a:pt x="0" y="87"/>
                  </a:lnTo>
                  <a:lnTo>
                    <a:pt x="1" y="97"/>
                  </a:lnTo>
                  <a:lnTo>
                    <a:pt x="31" y="129"/>
                  </a:lnTo>
                  <a:lnTo>
                    <a:pt x="133" y="232"/>
                  </a:lnTo>
                  <a:lnTo>
                    <a:pt x="153" y="253"/>
                  </a:lnTo>
                  <a:lnTo>
                    <a:pt x="167" y="259"/>
                  </a:lnTo>
                </a:path>
              </a:pathLst>
            </a:custGeom>
            <a:solidFill>
              <a:srgbClr val="F2F2F2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73934" name="Freeform 378"/>
            <p:cNvSpPr>
              <a:spLocks noChangeAspect="1"/>
            </p:cNvSpPr>
            <p:nvPr/>
          </p:nvSpPr>
          <p:spPr bwMode="auto">
            <a:xfrm>
              <a:off x="2325" y="1585"/>
              <a:ext cx="314" cy="258"/>
            </a:xfrm>
            <a:custGeom>
              <a:avLst/>
              <a:gdLst>
                <a:gd name="T0" fmla="*/ 166 w 314"/>
                <a:gd name="T1" fmla="*/ 257 h 258"/>
                <a:gd name="T2" fmla="*/ 180 w 314"/>
                <a:gd name="T3" fmla="*/ 253 h 258"/>
                <a:gd name="T4" fmla="*/ 205 w 314"/>
                <a:gd name="T5" fmla="*/ 235 h 258"/>
                <a:gd name="T6" fmla="*/ 280 w 314"/>
                <a:gd name="T7" fmla="*/ 190 h 258"/>
                <a:gd name="T8" fmla="*/ 304 w 314"/>
                <a:gd name="T9" fmla="*/ 172 h 258"/>
                <a:gd name="T10" fmla="*/ 313 w 314"/>
                <a:gd name="T11" fmla="*/ 162 h 258"/>
                <a:gd name="T12" fmla="*/ 307 w 314"/>
                <a:gd name="T13" fmla="*/ 150 h 258"/>
                <a:gd name="T14" fmla="*/ 284 w 314"/>
                <a:gd name="T15" fmla="*/ 129 h 258"/>
                <a:gd name="T16" fmla="*/ 170 w 314"/>
                <a:gd name="T17" fmla="*/ 17 h 258"/>
                <a:gd name="T18" fmla="*/ 157 w 314"/>
                <a:gd name="T19" fmla="*/ 4 h 258"/>
                <a:gd name="T20" fmla="*/ 145 w 314"/>
                <a:gd name="T21" fmla="*/ 0 h 258"/>
                <a:gd name="T22" fmla="*/ 130 w 314"/>
                <a:gd name="T23" fmla="*/ 5 h 258"/>
                <a:gd name="T24" fmla="*/ 105 w 314"/>
                <a:gd name="T25" fmla="*/ 20 h 258"/>
                <a:gd name="T26" fmla="*/ 34 w 314"/>
                <a:gd name="T27" fmla="*/ 60 h 258"/>
                <a:gd name="T28" fmla="*/ 7 w 314"/>
                <a:gd name="T29" fmla="*/ 78 h 258"/>
                <a:gd name="T30" fmla="*/ 0 w 314"/>
                <a:gd name="T31" fmla="*/ 85 h 258"/>
                <a:gd name="T32" fmla="*/ 2 w 314"/>
                <a:gd name="T33" fmla="*/ 96 h 258"/>
                <a:gd name="T34" fmla="*/ 30 w 314"/>
                <a:gd name="T35" fmla="*/ 128 h 258"/>
                <a:gd name="T36" fmla="*/ 133 w 314"/>
                <a:gd name="T37" fmla="*/ 230 h 258"/>
                <a:gd name="T38" fmla="*/ 152 w 314"/>
                <a:gd name="T39" fmla="*/ 250 h 258"/>
                <a:gd name="T40" fmla="*/ 166 w 314"/>
                <a:gd name="T41" fmla="*/ 257 h 25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14"/>
                <a:gd name="T64" fmla="*/ 0 h 258"/>
                <a:gd name="T65" fmla="*/ 314 w 314"/>
                <a:gd name="T66" fmla="*/ 258 h 25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14" h="258">
                  <a:moveTo>
                    <a:pt x="166" y="257"/>
                  </a:moveTo>
                  <a:lnTo>
                    <a:pt x="180" y="253"/>
                  </a:lnTo>
                  <a:lnTo>
                    <a:pt x="205" y="235"/>
                  </a:lnTo>
                  <a:lnTo>
                    <a:pt x="280" y="190"/>
                  </a:lnTo>
                  <a:lnTo>
                    <a:pt x="304" y="172"/>
                  </a:lnTo>
                  <a:lnTo>
                    <a:pt x="313" y="162"/>
                  </a:lnTo>
                  <a:lnTo>
                    <a:pt x="307" y="150"/>
                  </a:lnTo>
                  <a:lnTo>
                    <a:pt x="284" y="129"/>
                  </a:lnTo>
                  <a:lnTo>
                    <a:pt x="170" y="17"/>
                  </a:lnTo>
                  <a:lnTo>
                    <a:pt x="157" y="4"/>
                  </a:lnTo>
                  <a:lnTo>
                    <a:pt x="145" y="0"/>
                  </a:lnTo>
                  <a:lnTo>
                    <a:pt x="130" y="5"/>
                  </a:lnTo>
                  <a:lnTo>
                    <a:pt x="105" y="20"/>
                  </a:lnTo>
                  <a:lnTo>
                    <a:pt x="34" y="60"/>
                  </a:lnTo>
                  <a:lnTo>
                    <a:pt x="7" y="78"/>
                  </a:lnTo>
                  <a:lnTo>
                    <a:pt x="0" y="85"/>
                  </a:lnTo>
                  <a:lnTo>
                    <a:pt x="2" y="96"/>
                  </a:lnTo>
                  <a:lnTo>
                    <a:pt x="30" y="128"/>
                  </a:lnTo>
                  <a:lnTo>
                    <a:pt x="133" y="230"/>
                  </a:lnTo>
                  <a:lnTo>
                    <a:pt x="152" y="250"/>
                  </a:lnTo>
                  <a:lnTo>
                    <a:pt x="166" y="257"/>
                  </a:lnTo>
                </a:path>
              </a:pathLst>
            </a:custGeom>
            <a:solidFill>
              <a:srgbClr val="F1F1F1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73935" name="Freeform 379"/>
            <p:cNvSpPr>
              <a:spLocks noChangeAspect="1"/>
            </p:cNvSpPr>
            <p:nvPr/>
          </p:nvSpPr>
          <p:spPr bwMode="auto">
            <a:xfrm>
              <a:off x="2326" y="1586"/>
              <a:ext cx="311" cy="256"/>
            </a:xfrm>
            <a:custGeom>
              <a:avLst/>
              <a:gdLst>
                <a:gd name="T0" fmla="*/ 165 w 311"/>
                <a:gd name="T1" fmla="*/ 255 h 256"/>
                <a:gd name="T2" fmla="*/ 179 w 311"/>
                <a:gd name="T3" fmla="*/ 251 h 256"/>
                <a:gd name="T4" fmla="*/ 204 w 311"/>
                <a:gd name="T5" fmla="*/ 233 h 256"/>
                <a:gd name="T6" fmla="*/ 278 w 311"/>
                <a:gd name="T7" fmla="*/ 189 h 256"/>
                <a:gd name="T8" fmla="*/ 302 w 311"/>
                <a:gd name="T9" fmla="*/ 171 h 256"/>
                <a:gd name="T10" fmla="*/ 310 w 311"/>
                <a:gd name="T11" fmla="*/ 161 h 256"/>
                <a:gd name="T12" fmla="*/ 304 w 311"/>
                <a:gd name="T13" fmla="*/ 149 h 256"/>
                <a:gd name="T14" fmla="*/ 282 w 311"/>
                <a:gd name="T15" fmla="*/ 128 h 256"/>
                <a:gd name="T16" fmla="*/ 168 w 311"/>
                <a:gd name="T17" fmla="*/ 17 h 256"/>
                <a:gd name="T18" fmla="*/ 155 w 311"/>
                <a:gd name="T19" fmla="*/ 4 h 256"/>
                <a:gd name="T20" fmla="*/ 143 w 311"/>
                <a:gd name="T21" fmla="*/ 0 h 256"/>
                <a:gd name="T22" fmla="*/ 129 w 311"/>
                <a:gd name="T23" fmla="*/ 5 h 256"/>
                <a:gd name="T24" fmla="*/ 104 w 311"/>
                <a:gd name="T25" fmla="*/ 20 h 256"/>
                <a:gd name="T26" fmla="*/ 34 w 311"/>
                <a:gd name="T27" fmla="*/ 60 h 256"/>
                <a:gd name="T28" fmla="*/ 7 w 311"/>
                <a:gd name="T29" fmla="*/ 77 h 256"/>
                <a:gd name="T30" fmla="*/ 0 w 311"/>
                <a:gd name="T31" fmla="*/ 85 h 256"/>
                <a:gd name="T32" fmla="*/ 2 w 311"/>
                <a:gd name="T33" fmla="*/ 95 h 256"/>
                <a:gd name="T34" fmla="*/ 30 w 311"/>
                <a:gd name="T35" fmla="*/ 127 h 256"/>
                <a:gd name="T36" fmla="*/ 131 w 311"/>
                <a:gd name="T37" fmla="*/ 228 h 256"/>
                <a:gd name="T38" fmla="*/ 151 w 311"/>
                <a:gd name="T39" fmla="*/ 249 h 256"/>
                <a:gd name="T40" fmla="*/ 165 w 311"/>
                <a:gd name="T41" fmla="*/ 255 h 25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11"/>
                <a:gd name="T64" fmla="*/ 0 h 256"/>
                <a:gd name="T65" fmla="*/ 311 w 311"/>
                <a:gd name="T66" fmla="*/ 256 h 25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11" h="256">
                  <a:moveTo>
                    <a:pt x="165" y="255"/>
                  </a:moveTo>
                  <a:lnTo>
                    <a:pt x="179" y="251"/>
                  </a:lnTo>
                  <a:lnTo>
                    <a:pt x="204" y="233"/>
                  </a:lnTo>
                  <a:lnTo>
                    <a:pt x="278" y="189"/>
                  </a:lnTo>
                  <a:lnTo>
                    <a:pt x="302" y="171"/>
                  </a:lnTo>
                  <a:lnTo>
                    <a:pt x="310" y="161"/>
                  </a:lnTo>
                  <a:lnTo>
                    <a:pt x="304" y="149"/>
                  </a:lnTo>
                  <a:lnTo>
                    <a:pt x="282" y="128"/>
                  </a:lnTo>
                  <a:lnTo>
                    <a:pt x="168" y="17"/>
                  </a:lnTo>
                  <a:lnTo>
                    <a:pt x="155" y="4"/>
                  </a:lnTo>
                  <a:lnTo>
                    <a:pt x="143" y="0"/>
                  </a:lnTo>
                  <a:lnTo>
                    <a:pt x="129" y="5"/>
                  </a:lnTo>
                  <a:lnTo>
                    <a:pt x="104" y="20"/>
                  </a:lnTo>
                  <a:lnTo>
                    <a:pt x="34" y="60"/>
                  </a:lnTo>
                  <a:lnTo>
                    <a:pt x="7" y="77"/>
                  </a:lnTo>
                  <a:lnTo>
                    <a:pt x="0" y="85"/>
                  </a:lnTo>
                  <a:lnTo>
                    <a:pt x="2" y="95"/>
                  </a:lnTo>
                  <a:lnTo>
                    <a:pt x="30" y="127"/>
                  </a:lnTo>
                  <a:lnTo>
                    <a:pt x="131" y="228"/>
                  </a:lnTo>
                  <a:lnTo>
                    <a:pt x="151" y="249"/>
                  </a:lnTo>
                  <a:lnTo>
                    <a:pt x="165" y="255"/>
                  </a:lnTo>
                </a:path>
              </a:pathLst>
            </a:custGeom>
            <a:solidFill>
              <a:srgbClr val="F1F1F1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73936" name="Freeform 380"/>
            <p:cNvSpPr>
              <a:spLocks noChangeAspect="1"/>
            </p:cNvSpPr>
            <p:nvPr/>
          </p:nvSpPr>
          <p:spPr bwMode="auto">
            <a:xfrm>
              <a:off x="2328" y="1588"/>
              <a:ext cx="307" cy="253"/>
            </a:xfrm>
            <a:custGeom>
              <a:avLst/>
              <a:gdLst>
                <a:gd name="T0" fmla="*/ 163 w 307"/>
                <a:gd name="T1" fmla="*/ 252 h 253"/>
                <a:gd name="T2" fmla="*/ 177 w 307"/>
                <a:gd name="T3" fmla="*/ 248 h 253"/>
                <a:gd name="T4" fmla="*/ 201 w 307"/>
                <a:gd name="T5" fmla="*/ 231 h 253"/>
                <a:gd name="T6" fmla="*/ 274 w 307"/>
                <a:gd name="T7" fmla="*/ 187 h 253"/>
                <a:gd name="T8" fmla="*/ 298 w 307"/>
                <a:gd name="T9" fmla="*/ 169 h 253"/>
                <a:gd name="T10" fmla="*/ 306 w 307"/>
                <a:gd name="T11" fmla="*/ 159 h 253"/>
                <a:gd name="T12" fmla="*/ 300 w 307"/>
                <a:gd name="T13" fmla="*/ 147 h 253"/>
                <a:gd name="T14" fmla="*/ 278 w 307"/>
                <a:gd name="T15" fmla="*/ 127 h 253"/>
                <a:gd name="T16" fmla="*/ 166 w 307"/>
                <a:gd name="T17" fmla="*/ 17 h 253"/>
                <a:gd name="T18" fmla="*/ 153 w 307"/>
                <a:gd name="T19" fmla="*/ 4 h 253"/>
                <a:gd name="T20" fmla="*/ 141 w 307"/>
                <a:gd name="T21" fmla="*/ 0 h 253"/>
                <a:gd name="T22" fmla="*/ 127 w 307"/>
                <a:gd name="T23" fmla="*/ 4 h 253"/>
                <a:gd name="T24" fmla="*/ 102 w 307"/>
                <a:gd name="T25" fmla="*/ 19 h 253"/>
                <a:gd name="T26" fmla="*/ 33 w 307"/>
                <a:gd name="T27" fmla="*/ 59 h 253"/>
                <a:gd name="T28" fmla="*/ 7 w 307"/>
                <a:gd name="T29" fmla="*/ 76 h 253"/>
                <a:gd name="T30" fmla="*/ 0 w 307"/>
                <a:gd name="T31" fmla="*/ 83 h 253"/>
                <a:gd name="T32" fmla="*/ 2 w 307"/>
                <a:gd name="T33" fmla="*/ 94 h 253"/>
                <a:gd name="T34" fmla="*/ 30 w 307"/>
                <a:gd name="T35" fmla="*/ 125 h 253"/>
                <a:gd name="T36" fmla="*/ 130 w 307"/>
                <a:gd name="T37" fmla="*/ 225 h 253"/>
                <a:gd name="T38" fmla="*/ 150 w 307"/>
                <a:gd name="T39" fmla="*/ 246 h 253"/>
                <a:gd name="T40" fmla="*/ 163 w 307"/>
                <a:gd name="T41" fmla="*/ 252 h 25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07"/>
                <a:gd name="T64" fmla="*/ 0 h 253"/>
                <a:gd name="T65" fmla="*/ 307 w 307"/>
                <a:gd name="T66" fmla="*/ 253 h 25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07" h="253">
                  <a:moveTo>
                    <a:pt x="163" y="252"/>
                  </a:moveTo>
                  <a:lnTo>
                    <a:pt x="177" y="248"/>
                  </a:lnTo>
                  <a:lnTo>
                    <a:pt x="201" y="231"/>
                  </a:lnTo>
                  <a:lnTo>
                    <a:pt x="274" y="187"/>
                  </a:lnTo>
                  <a:lnTo>
                    <a:pt x="298" y="169"/>
                  </a:lnTo>
                  <a:lnTo>
                    <a:pt x="306" y="159"/>
                  </a:lnTo>
                  <a:lnTo>
                    <a:pt x="300" y="147"/>
                  </a:lnTo>
                  <a:lnTo>
                    <a:pt x="278" y="127"/>
                  </a:lnTo>
                  <a:lnTo>
                    <a:pt x="166" y="17"/>
                  </a:lnTo>
                  <a:lnTo>
                    <a:pt x="153" y="4"/>
                  </a:lnTo>
                  <a:lnTo>
                    <a:pt x="141" y="0"/>
                  </a:lnTo>
                  <a:lnTo>
                    <a:pt x="127" y="4"/>
                  </a:lnTo>
                  <a:lnTo>
                    <a:pt x="102" y="19"/>
                  </a:lnTo>
                  <a:lnTo>
                    <a:pt x="33" y="59"/>
                  </a:lnTo>
                  <a:lnTo>
                    <a:pt x="7" y="76"/>
                  </a:lnTo>
                  <a:lnTo>
                    <a:pt x="0" y="83"/>
                  </a:lnTo>
                  <a:lnTo>
                    <a:pt x="2" y="94"/>
                  </a:lnTo>
                  <a:lnTo>
                    <a:pt x="30" y="125"/>
                  </a:lnTo>
                  <a:lnTo>
                    <a:pt x="130" y="225"/>
                  </a:lnTo>
                  <a:lnTo>
                    <a:pt x="150" y="246"/>
                  </a:lnTo>
                  <a:lnTo>
                    <a:pt x="163" y="252"/>
                  </a:lnTo>
                </a:path>
              </a:pathLst>
            </a:custGeom>
            <a:solidFill>
              <a:srgbClr val="F0F0F0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73937" name="Freeform 381"/>
            <p:cNvSpPr>
              <a:spLocks noChangeAspect="1"/>
            </p:cNvSpPr>
            <p:nvPr/>
          </p:nvSpPr>
          <p:spPr bwMode="auto">
            <a:xfrm>
              <a:off x="2329" y="1589"/>
              <a:ext cx="305" cy="250"/>
            </a:xfrm>
            <a:custGeom>
              <a:avLst/>
              <a:gdLst>
                <a:gd name="T0" fmla="*/ 162 w 305"/>
                <a:gd name="T1" fmla="*/ 249 h 250"/>
                <a:gd name="T2" fmla="*/ 176 w 305"/>
                <a:gd name="T3" fmla="*/ 245 h 250"/>
                <a:gd name="T4" fmla="*/ 200 w 305"/>
                <a:gd name="T5" fmla="*/ 228 h 250"/>
                <a:gd name="T6" fmla="*/ 272 w 305"/>
                <a:gd name="T7" fmla="*/ 185 h 250"/>
                <a:gd name="T8" fmla="*/ 296 w 305"/>
                <a:gd name="T9" fmla="*/ 168 h 250"/>
                <a:gd name="T10" fmla="*/ 304 w 305"/>
                <a:gd name="T11" fmla="*/ 157 h 250"/>
                <a:gd name="T12" fmla="*/ 298 w 305"/>
                <a:gd name="T13" fmla="*/ 145 h 250"/>
                <a:gd name="T14" fmla="*/ 276 w 305"/>
                <a:gd name="T15" fmla="*/ 126 h 250"/>
                <a:gd name="T16" fmla="*/ 164 w 305"/>
                <a:gd name="T17" fmla="*/ 16 h 250"/>
                <a:gd name="T18" fmla="*/ 152 w 305"/>
                <a:gd name="T19" fmla="*/ 4 h 250"/>
                <a:gd name="T20" fmla="*/ 140 w 305"/>
                <a:gd name="T21" fmla="*/ 0 h 250"/>
                <a:gd name="T22" fmla="*/ 126 w 305"/>
                <a:gd name="T23" fmla="*/ 5 h 250"/>
                <a:gd name="T24" fmla="*/ 102 w 305"/>
                <a:gd name="T25" fmla="*/ 19 h 250"/>
                <a:gd name="T26" fmla="*/ 33 w 305"/>
                <a:gd name="T27" fmla="*/ 58 h 250"/>
                <a:gd name="T28" fmla="*/ 7 w 305"/>
                <a:gd name="T29" fmla="*/ 75 h 250"/>
                <a:gd name="T30" fmla="*/ 0 w 305"/>
                <a:gd name="T31" fmla="*/ 82 h 250"/>
                <a:gd name="T32" fmla="*/ 2 w 305"/>
                <a:gd name="T33" fmla="*/ 93 h 250"/>
                <a:gd name="T34" fmla="*/ 30 w 305"/>
                <a:gd name="T35" fmla="*/ 123 h 250"/>
                <a:gd name="T36" fmla="*/ 129 w 305"/>
                <a:gd name="T37" fmla="*/ 222 h 250"/>
                <a:gd name="T38" fmla="*/ 149 w 305"/>
                <a:gd name="T39" fmla="*/ 243 h 250"/>
                <a:gd name="T40" fmla="*/ 162 w 305"/>
                <a:gd name="T41" fmla="*/ 249 h 25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05"/>
                <a:gd name="T64" fmla="*/ 0 h 250"/>
                <a:gd name="T65" fmla="*/ 305 w 305"/>
                <a:gd name="T66" fmla="*/ 250 h 25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05" h="250">
                  <a:moveTo>
                    <a:pt x="162" y="249"/>
                  </a:moveTo>
                  <a:lnTo>
                    <a:pt x="176" y="245"/>
                  </a:lnTo>
                  <a:lnTo>
                    <a:pt x="200" y="228"/>
                  </a:lnTo>
                  <a:lnTo>
                    <a:pt x="272" y="185"/>
                  </a:lnTo>
                  <a:lnTo>
                    <a:pt x="296" y="168"/>
                  </a:lnTo>
                  <a:lnTo>
                    <a:pt x="304" y="157"/>
                  </a:lnTo>
                  <a:lnTo>
                    <a:pt x="298" y="145"/>
                  </a:lnTo>
                  <a:lnTo>
                    <a:pt x="276" y="126"/>
                  </a:lnTo>
                  <a:lnTo>
                    <a:pt x="164" y="16"/>
                  </a:lnTo>
                  <a:lnTo>
                    <a:pt x="152" y="4"/>
                  </a:lnTo>
                  <a:lnTo>
                    <a:pt x="140" y="0"/>
                  </a:lnTo>
                  <a:lnTo>
                    <a:pt x="126" y="5"/>
                  </a:lnTo>
                  <a:lnTo>
                    <a:pt x="102" y="19"/>
                  </a:lnTo>
                  <a:lnTo>
                    <a:pt x="33" y="58"/>
                  </a:lnTo>
                  <a:lnTo>
                    <a:pt x="7" y="75"/>
                  </a:lnTo>
                  <a:lnTo>
                    <a:pt x="0" y="82"/>
                  </a:lnTo>
                  <a:lnTo>
                    <a:pt x="2" y="93"/>
                  </a:lnTo>
                  <a:lnTo>
                    <a:pt x="30" y="123"/>
                  </a:lnTo>
                  <a:lnTo>
                    <a:pt x="129" y="222"/>
                  </a:lnTo>
                  <a:lnTo>
                    <a:pt x="149" y="243"/>
                  </a:lnTo>
                  <a:lnTo>
                    <a:pt x="162" y="249"/>
                  </a:lnTo>
                </a:path>
              </a:pathLst>
            </a:custGeom>
            <a:solidFill>
              <a:srgbClr val="EFEFEF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73938" name="Freeform 382"/>
            <p:cNvSpPr>
              <a:spLocks noChangeAspect="1"/>
            </p:cNvSpPr>
            <p:nvPr/>
          </p:nvSpPr>
          <p:spPr bwMode="auto">
            <a:xfrm>
              <a:off x="2331" y="1590"/>
              <a:ext cx="301" cy="248"/>
            </a:xfrm>
            <a:custGeom>
              <a:avLst/>
              <a:gdLst>
                <a:gd name="T0" fmla="*/ 160 w 301"/>
                <a:gd name="T1" fmla="*/ 247 h 248"/>
                <a:gd name="T2" fmla="*/ 174 w 301"/>
                <a:gd name="T3" fmla="*/ 243 h 248"/>
                <a:gd name="T4" fmla="*/ 197 w 301"/>
                <a:gd name="T5" fmla="*/ 226 h 248"/>
                <a:gd name="T6" fmla="*/ 269 w 301"/>
                <a:gd name="T7" fmla="*/ 183 h 248"/>
                <a:gd name="T8" fmla="*/ 292 w 301"/>
                <a:gd name="T9" fmla="*/ 167 h 248"/>
                <a:gd name="T10" fmla="*/ 300 w 301"/>
                <a:gd name="T11" fmla="*/ 156 h 248"/>
                <a:gd name="T12" fmla="*/ 294 w 301"/>
                <a:gd name="T13" fmla="*/ 144 h 248"/>
                <a:gd name="T14" fmla="*/ 273 w 301"/>
                <a:gd name="T15" fmla="*/ 125 h 248"/>
                <a:gd name="T16" fmla="*/ 162 w 301"/>
                <a:gd name="T17" fmla="*/ 16 h 248"/>
                <a:gd name="T18" fmla="*/ 150 w 301"/>
                <a:gd name="T19" fmla="*/ 4 h 248"/>
                <a:gd name="T20" fmla="*/ 138 w 301"/>
                <a:gd name="T21" fmla="*/ 0 h 248"/>
                <a:gd name="T22" fmla="*/ 124 w 301"/>
                <a:gd name="T23" fmla="*/ 5 h 248"/>
                <a:gd name="T24" fmla="*/ 100 w 301"/>
                <a:gd name="T25" fmla="*/ 19 h 248"/>
                <a:gd name="T26" fmla="*/ 32 w 301"/>
                <a:gd name="T27" fmla="*/ 58 h 248"/>
                <a:gd name="T28" fmla="*/ 7 w 301"/>
                <a:gd name="T29" fmla="*/ 74 h 248"/>
                <a:gd name="T30" fmla="*/ 0 w 301"/>
                <a:gd name="T31" fmla="*/ 81 h 248"/>
                <a:gd name="T32" fmla="*/ 1 w 301"/>
                <a:gd name="T33" fmla="*/ 92 h 248"/>
                <a:gd name="T34" fmla="*/ 29 w 301"/>
                <a:gd name="T35" fmla="*/ 122 h 248"/>
                <a:gd name="T36" fmla="*/ 128 w 301"/>
                <a:gd name="T37" fmla="*/ 220 h 248"/>
                <a:gd name="T38" fmla="*/ 147 w 301"/>
                <a:gd name="T39" fmla="*/ 241 h 248"/>
                <a:gd name="T40" fmla="*/ 160 w 301"/>
                <a:gd name="T41" fmla="*/ 247 h 24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01"/>
                <a:gd name="T64" fmla="*/ 0 h 248"/>
                <a:gd name="T65" fmla="*/ 301 w 301"/>
                <a:gd name="T66" fmla="*/ 248 h 24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01" h="248">
                  <a:moveTo>
                    <a:pt x="160" y="247"/>
                  </a:moveTo>
                  <a:lnTo>
                    <a:pt x="174" y="243"/>
                  </a:lnTo>
                  <a:lnTo>
                    <a:pt x="197" y="226"/>
                  </a:lnTo>
                  <a:lnTo>
                    <a:pt x="269" y="183"/>
                  </a:lnTo>
                  <a:lnTo>
                    <a:pt x="292" y="167"/>
                  </a:lnTo>
                  <a:lnTo>
                    <a:pt x="300" y="156"/>
                  </a:lnTo>
                  <a:lnTo>
                    <a:pt x="294" y="144"/>
                  </a:lnTo>
                  <a:lnTo>
                    <a:pt x="273" y="125"/>
                  </a:lnTo>
                  <a:lnTo>
                    <a:pt x="162" y="16"/>
                  </a:lnTo>
                  <a:lnTo>
                    <a:pt x="150" y="4"/>
                  </a:lnTo>
                  <a:lnTo>
                    <a:pt x="138" y="0"/>
                  </a:lnTo>
                  <a:lnTo>
                    <a:pt x="124" y="5"/>
                  </a:lnTo>
                  <a:lnTo>
                    <a:pt x="100" y="19"/>
                  </a:lnTo>
                  <a:lnTo>
                    <a:pt x="32" y="58"/>
                  </a:lnTo>
                  <a:lnTo>
                    <a:pt x="7" y="74"/>
                  </a:lnTo>
                  <a:lnTo>
                    <a:pt x="0" y="81"/>
                  </a:lnTo>
                  <a:lnTo>
                    <a:pt x="1" y="92"/>
                  </a:lnTo>
                  <a:lnTo>
                    <a:pt x="29" y="122"/>
                  </a:lnTo>
                  <a:lnTo>
                    <a:pt x="128" y="220"/>
                  </a:lnTo>
                  <a:lnTo>
                    <a:pt x="147" y="241"/>
                  </a:lnTo>
                  <a:lnTo>
                    <a:pt x="160" y="247"/>
                  </a:lnTo>
                </a:path>
              </a:pathLst>
            </a:custGeom>
            <a:solidFill>
              <a:srgbClr val="EEEEEE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73939" name="Freeform 383"/>
            <p:cNvSpPr>
              <a:spLocks noChangeAspect="1"/>
            </p:cNvSpPr>
            <p:nvPr/>
          </p:nvSpPr>
          <p:spPr bwMode="auto">
            <a:xfrm>
              <a:off x="2333" y="1591"/>
              <a:ext cx="298" cy="246"/>
            </a:xfrm>
            <a:custGeom>
              <a:avLst/>
              <a:gdLst>
                <a:gd name="T0" fmla="*/ 159 w 298"/>
                <a:gd name="T1" fmla="*/ 245 h 246"/>
                <a:gd name="T2" fmla="*/ 172 w 298"/>
                <a:gd name="T3" fmla="*/ 241 h 246"/>
                <a:gd name="T4" fmla="*/ 195 w 298"/>
                <a:gd name="T5" fmla="*/ 225 h 246"/>
                <a:gd name="T6" fmla="*/ 266 w 298"/>
                <a:gd name="T7" fmla="*/ 182 h 246"/>
                <a:gd name="T8" fmla="*/ 289 w 298"/>
                <a:gd name="T9" fmla="*/ 165 h 246"/>
                <a:gd name="T10" fmla="*/ 297 w 298"/>
                <a:gd name="T11" fmla="*/ 155 h 246"/>
                <a:gd name="T12" fmla="*/ 291 w 298"/>
                <a:gd name="T13" fmla="*/ 144 h 246"/>
                <a:gd name="T14" fmla="*/ 270 w 298"/>
                <a:gd name="T15" fmla="*/ 124 h 246"/>
                <a:gd name="T16" fmla="*/ 160 w 298"/>
                <a:gd name="T17" fmla="*/ 16 h 246"/>
                <a:gd name="T18" fmla="*/ 148 w 298"/>
                <a:gd name="T19" fmla="*/ 4 h 246"/>
                <a:gd name="T20" fmla="*/ 137 w 298"/>
                <a:gd name="T21" fmla="*/ 0 h 246"/>
                <a:gd name="T22" fmla="*/ 122 w 298"/>
                <a:gd name="T23" fmla="*/ 5 h 246"/>
                <a:gd name="T24" fmla="*/ 99 w 298"/>
                <a:gd name="T25" fmla="*/ 19 h 246"/>
                <a:gd name="T26" fmla="*/ 32 w 298"/>
                <a:gd name="T27" fmla="*/ 57 h 246"/>
                <a:gd name="T28" fmla="*/ 7 w 298"/>
                <a:gd name="T29" fmla="*/ 73 h 246"/>
                <a:gd name="T30" fmla="*/ 0 w 298"/>
                <a:gd name="T31" fmla="*/ 80 h 246"/>
                <a:gd name="T32" fmla="*/ 1 w 298"/>
                <a:gd name="T33" fmla="*/ 91 h 246"/>
                <a:gd name="T34" fmla="*/ 29 w 298"/>
                <a:gd name="T35" fmla="*/ 121 h 246"/>
                <a:gd name="T36" fmla="*/ 127 w 298"/>
                <a:gd name="T37" fmla="*/ 219 h 246"/>
                <a:gd name="T38" fmla="*/ 146 w 298"/>
                <a:gd name="T39" fmla="*/ 239 h 246"/>
                <a:gd name="T40" fmla="*/ 159 w 298"/>
                <a:gd name="T41" fmla="*/ 245 h 24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98"/>
                <a:gd name="T64" fmla="*/ 0 h 246"/>
                <a:gd name="T65" fmla="*/ 298 w 298"/>
                <a:gd name="T66" fmla="*/ 246 h 24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98" h="246">
                  <a:moveTo>
                    <a:pt x="159" y="245"/>
                  </a:moveTo>
                  <a:lnTo>
                    <a:pt x="172" y="241"/>
                  </a:lnTo>
                  <a:lnTo>
                    <a:pt x="195" y="225"/>
                  </a:lnTo>
                  <a:lnTo>
                    <a:pt x="266" y="182"/>
                  </a:lnTo>
                  <a:lnTo>
                    <a:pt x="289" y="165"/>
                  </a:lnTo>
                  <a:lnTo>
                    <a:pt x="297" y="155"/>
                  </a:lnTo>
                  <a:lnTo>
                    <a:pt x="291" y="144"/>
                  </a:lnTo>
                  <a:lnTo>
                    <a:pt x="270" y="124"/>
                  </a:lnTo>
                  <a:lnTo>
                    <a:pt x="160" y="16"/>
                  </a:lnTo>
                  <a:lnTo>
                    <a:pt x="148" y="4"/>
                  </a:lnTo>
                  <a:lnTo>
                    <a:pt x="137" y="0"/>
                  </a:lnTo>
                  <a:lnTo>
                    <a:pt x="122" y="5"/>
                  </a:lnTo>
                  <a:lnTo>
                    <a:pt x="99" y="19"/>
                  </a:lnTo>
                  <a:lnTo>
                    <a:pt x="32" y="57"/>
                  </a:lnTo>
                  <a:lnTo>
                    <a:pt x="7" y="73"/>
                  </a:lnTo>
                  <a:lnTo>
                    <a:pt x="0" y="80"/>
                  </a:lnTo>
                  <a:lnTo>
                    <a:pt x="1" y="91"/>
                  </a:lnTo>
                  <a:lnTo>
                    <a:pt x="29" y="121"/>
                  </a:lnTo>
                  <a:lnTo>
                    <a:pt x="127" y="219"/>
                  </a:lnTo>
                  <a:lnTo>
                    <a:pt x="146" y="239"/>
                  </a:lnTo>
                  <a:lnTo>
                    <a:pt x="159" y="245"/>
                  </a:lnTo>
                </a:path>
              </a:pathLst>
            </a:custGeom>
            <a:solidFill>
              <a:srgbClr val="EDEDED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73940" name="Freeform 384"/>
            <p:cNvSpPr>
              <a:spLocks noChangeAspect="1"/>
            </p:cNvSpPr>
            <p:nvPr/>
          </p:nvSpPr>
          <p:spPr bwMode="auto">
            <a:xfrm>
              <a:off x="2334" y="1592"/>
              <a:ext cx="296" cy="244"/>
            </a:xfrm>
            <a:custGeom>
              <a:avLst/>
              <a:gdLst>
                <a:gd name="T0" fmla="*/ 158 w 296"/>
                <a:gd name="T1" fmla="*/ 243 h 244"/>
                <a:gd name="T2" fmla="*/ 171 w 296"/>
                <a:gd name="T3" fmla="*/ 239 h 244"/>
                <a:gd name="T4" fmla="*/ 194 w 296"/>
                <a:gd name="T5" fmla="*/ 223 h 244"/>
                <a:gd name="T6" fmla="*/ 265 w 296"/>
                <a:gd name="T7" fmla="*/ 181 h 244"/>
                <a:gd name="T8" fmla="*/ 287 w 296"/>
                <a:gd name="T9" fmla="*/ 165 h 244"/>
                <a:gd name="T10" fmla="*/ 295 w 296"/>
                <a:gd name="T11" fmla="*/ 154 h 244"/>
                <a:gd name="T12" fmla="*/ 289 w 296"/>
                <a:gd name="T13" fmla="*/ 143 h 244"/>
                <a:gd name="T14" fmla="*/ 268 w 296"/>
                <a:gd name="T15" fmla="*/ 123 h 244"/>
                <a:gd name="T16" fmla="*/ 159 w 296"/>
                <a:gd name="T17" fmla="*/ 16 h 244"/>
                <a:gd name="T18" fmla="*/ 147 w 296"/>
                <a:gd name="T19" fmla="*/ 4 h 244"/>
                <a:gd name="T20" fmla="*/ 136 w 296"/>
                <a:gd name="T21" fmla="*/ 0 h 244"/>
                <a:gd name="T22" fmla="*/ 121 w 296"/>
                <a:gd name="T23" fmla="*/ 5 h 244"/>
                <a:gd name="T24" fmla="*/ 98 w 296"/>
                <a:gd name="T25" fmla="*/ 18 h 244"/>
                <a:gd name="T26" fmla="*/ 31 w 296"/>
                <a:gd name="T27" fmla="*/ 57 h 244"/>
                <a:gd name="T28" fmla="*/ 7 w 296"/>
                <a:gd name="T29" fmla="*/ 72 h 244"/>
                <a:gd name="T30" fmla="*/ 0 w 296"/>
                <a:gd name="T31" fmla="*/ 80 h 244"/>
                <a:gd name="T32" fmla="*/ 1 w 296"/>
                <a:gd name="T33" fmla="*/ 90 h 244"/>
                <a:gd name="T34" fmla="*/ 29 w 296"/>
                <a:gd name="T35" fmla="*/ 120 h 244"/>
                <a:gd name="T36" fmla="*/ 126 w 296"/>
                <a:gd name="T37" fmla="*/ 217 h 244"/>
                <a:gd name="T38" fmla="*/ 145 w 296"/>
                <a:gd name="T39" fmla="*/ 237 h 244"/>
                <a:gd name="T40" fmla="*/ 158 w 296"/>
                <a:gd name="T41" fmla="*/ 243 h 24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96"/>
                <a:gd name="T64" fmla="*/ 0 h 244"/>
                <a:gd name="T65" fmla="*/ 296 w 296"/>
                <a:gd name="T66" fmla="*/ 244 h 24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96" h="244">
                  <a:moveTo>
                    <a:pt x="158" y="243"/>
                  </a:moveTo>
                  <a:lnTo>
                    <a:pt x="171" y="239"/>
                  </a:lnTo>
                  <a:lnTo>
                    <a:pt x="194" y="223"/>
                  </a:lnTo>
                  <a:lnTo>
                    <a:pt x="265" y="181"/>
                  </a:lnTo>
                  <a:lnTo>
                    <a:pt x="287" y="165"/>
                  </a:lnTo>
                  <a:lnTo>
                    <a:pt x="295" y="154"/>
                  </a:lnTo>
                  <a:lnTo>
                    <a:pt x="289" y="143"/>
                  </a:lnTo>
                  <a:lnTo>
                    <a:pt x="268" y="123"/>
                  </a:lnTo>
                  <a:lnTo>
                    <a:pt x="159" y="16"/>
                  </a:lnTo>
                  <a:lnTo>
                    <a:pt x="147" y="4"/>
                  </a:lnTo>
                  <a:lnTo>
                    <a:pt x="136" y="0"/>
                  </a:lnTo>
                  <a:lnTo>
                    <a:pt x="121" y="5"/>
                  </a:lnTo>
                  <a:lnTo>
                    <a:pt x="98" y="18"/>
                  </a:lnTo>
                  <a:lnTo>
                    <a:pt x="31" y="57"/>
                  </a:lnTo>
                  <a:lnTo>
                    <a:pt x="7" y="72"/>
                  </a:lnTo>
                  <a:lnTo>
                    <a:pt x="0" y="80"/>
                  </a:lnTo>
                  <a:lnTo>
                    <a:pt x="1" y="90"/>
                  </a:lnTo>
                  <a:lnTo>
                    <a:pt x="29" y="120"/>
                  </a:lnTo>
                  <a:lnTo>
                    <a:pt x="126" y="217"/>
                  </a:lnTo>
                  <a:lnTo>
                    <a:pt x="145" y="237"/>
                  </a:lnTo>
                  <a:lnTo>
                    <a:pt x="158" y="243"/>
                  </a:lnTo>
                </a:path>
              </a:pathLst>
            </a:custGeom>
            <a:solidFill>
              <a:srgbClr val="ECECEC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73941" name="Freeform 385"/>
            <p:cNvSpPr>
              <a:spLocks noChangeAspect="1"/>
            </p:cNvSpPr>
            <p:nvPr/>
          </p:nvSpPr>
          <p:spPr bwMode="auto">
            <a:xfrm>
              <a:off x="2336" y="1594"/>
              <a:ext cx="292" cy="240"/>
            </a:xfrm>
            <a:custGeom>
              <a:avLst/>
              <a:gdLst>
                <a:gd name="T0" fmla="*/ 156 w 292"/>
                <a:gd name="T1" fmla="*/ 239 h 240"/>
                <a:gd name="T2" fmla="*/ 169 w 292"/>
                <a:gd name="T3" fmla="*/ 235 h 240"/>
                <a:gd name="T4" fmla="*/ 191 w 292"/>
                <a:gd name="T5" fmla="*/ 220 h 240"/>
                <a:gd name="T6" fmla="*/ 261 w 292"/>
                <a:gd name="T7" fmla="*/ 178 h 240"/>
                <a:gd name="T8" fmla="*/ 283 w 292"/>
                <a:gd name="T9" fmla="*/ 162 h 240"/>
                <a:gd name="T10" fmla="*/ 291 w 292"/>
                <a:gd name="T11" fmla="*/ 152 h 240"/>
                <a:gd name="T12" fmla="*/ 285 w 292"/>
                <a:gd name="T13" fmla="*/ 140 h 240"/>
                <a:gd name="T14" fmla="*/ 264 w 292"/>
                <a:gd name="T15" fmla="*/ 121 h 240"/>
                <a:gd name="T16" fmla="*/ 157 w 292"/>
                <a:gd name="T17" fmla="*/ 16 h 240"/>
                <a:gd name="T18" fmla="*/ 145 w 292"/>
                <a:gd name="T19" fmla="*/ 4 h 240"/>
                <a:gd name="T20" fmla="*/ 134 w 292"/>
                <a:gd name="T21" fmla="*/ 0 h 240"/>
                <a:gd name="T22" fmla="*/ 119 w 292"/>
                <a:gd name="T23" fmla="*/ 4 h 240"/>
                <a:gd name="T24" fmla="*/ 97 w 292"/>
                <a:gd name="T25" fmla="*/ 18 h 240"/>
                <a:gd name="T26" fmla="*/ 31 w 292"/>
                <a:gd name="T27" fmla="*/ 56 h 240"/>
                <a:gd name="T28" fmla="*/ 7 w 292"/>
                <a:gd name="T29" fmla="*/ 71 h 240"/>
                <a:gd name="T30" fmla="*/ 0 w 292"/>
                <a:gd name="T31" fmla="*/ 78 h 240"/>
                <a:gd name="T32" fmla="*/ 1 w 292"/>
                <a:gd name="T33" fmla="*/ 88 h 240"/>
                <a:gd name="T34" fmla="*/ 29 w 292"/>
                <a:gd name="T35" fmla="*/ 117 h 240"/>
                <a:gd name="T36" fmla="*/ 124 w 292"/>
                <a:gd name="T37" fmla="*/ 213 h 240"/>
                <a:gd name="T38" fmla="*/ 143 w 292"/>
                <a:gd name="T39" fmla="*/ 233 h 240"/>
                <a:gd name="T40" fmla="*/ 156 w 292"/>
                <a:gd name="T41" fmla="*/ 239 h 24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92"/>
                <a:gd name="T64" fmla="*/ 0 h 240"/>
                <a:gd name="T65" fmla="*/ 292 w 292"/>
                <a:gd name="T66" fmla="*/ 240 h 24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92" h="240">
                  <a:moveTo>
                    <a:pt x="156" y="239"/>
                  </a:moveTo>
                  <a:lnTo>
                    <a:pt x="169" y="235"/>
                  </a:lnTo>
                  <a:lnTo>
                    <a:pt x="191" y="220"/>
                  </a:lnTo>
                  <a:lnTo>
                    <a:pt x="261" y="178"/>
                  </a:lnTo>
                  <a:lnTo>
                    <a:pt x="283" y="162"/>
                  </a:lnTo>
                  <a:lnTo>
                    <a:pt x="291" y="152"/>
                  </a:lnTo>
                  <a:lnTo>
                    <a:pt x="285" y="140"/>
                  </a:lnTo>
                  <a:lnTo>
                    <a:pt x="264" y="121"/>
                  </a:lnTo>
                  <a:lnTo>
                    <a:pt x="157" y="16"/>
                  </a:lnTo>
                  <a:lnTo>
                    <a:pt x="145" y="4"/>
                  </a:lnTo>
                  <a:lnTo>
                    <a:pt x="134" y="0"/>
                  </a:lnTo>
                  <a:lnTo>
                    <a:pt x="119" y="4"/>
                  </a:lnTo>
                  <a:lnTo>
                    <a:pt x="97" y="18"/>
                  </a:lnTo>
                  <a:lnTo>
                    <a:pt x="31" y="56"/>
                  </a:lnTo>
                  <a:lnTo>
                    <a:pt x="7" y="71"/>
                  </a:lnTo>
                  <a:lnTo>
                    <a:pt x="0" y="78"/>
                  </a:lnTo>
                  <a:lnTo>
                    <a:pt x="1" y="88"/>
                  </a:lnTo>
                  <a:lnTo>
                    <a:pt x="29" y="117"/>
                  </a:lnTo>
                  <a:lnTo>
                    <a:pt x="124" y="213"/>
                  </a:lnTo>
                  <a:lnTo>
                    <a:pt x="143" y="233"/>
                  </a:lnTo>
                  <a:lnTo>
                    <a:pt x="156" y="239"/>
                  </a:lnTo>
                </a:path>
              </a:pathLst>
            </a:custGeom>
            <a:solidFill>
              <a:srgbClr val="EBEBEB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73942" name="Freeform 386"/>
            <p:cNvSpPr>
              <a:spLocks noChangeAspect="1"/>
            </p:cNvSpPr>
            <p:nvPr/>
          </p:nvSpPr>
          <p:spPr bwMode="auto">
            <a:xfrm>
              <a:off x="2337" y="1595"/>
              <a:ext cx="290" cy="238"/>
            </a:xfrm>
            <a:custGeom>
              <a:avLst/>
              <a:gdLst>
                <a:gd name="T0" fmla="*/ 155 w 290"/>
                <a:gd name="T1" fmla="*/ 237 h 238"/>
                <a:gd name="T2" fmla="*/ 168 w 290"/>
                <a:gd name="T3" fmla="*/ 233 h 238"/>
                <a:gd name="T4" fmla="*/ 190 w 290"/>
                <a:gd name="T5" fmla="*/ 218 h 238"/>
                <a:gd name="T6" fmla="*/ 260 w 290"/>
                <a:gd name="T7" fmla="*/ 176 h 238"/>
                <a:gd name="T8" fmla="*/ 281 w 290"/>
                <a:gd name="T9" fmla="*/ 161 h 238"/>
                <a:gd name="T10" fmla="*/ 289 w 290"/>
                <a:gd name="T11" fmla="*/ 151 h 238"/>
                <a:gd name="T12" fmla="*/ 283 w 290"/>
                <a:gd name="T13" fmla="*/ 140 h 238"/>
                <a:gd name="T14" fmla="*/ 263 w 290"/>
                <a:gd name="T15" fmla="*/ 120 h 238"/>
                <a:gd name="T16" fmla="*/ 156 w 290"/>
                <a:gd name="T17" fmla="*/ 16 h 238"/>
                <a:gd name="T18" fmla="*/ 144 w 290"/>
                <a:gd name="T19" fmla="*/ 4 h 238"/>
                <a:gd name="T20" fmla="*/ 133 w 290"/>
                <a:gd name="T21" fmla="*/ 0 h 238"/>
                <a:gd name="T22" fmla="*/ 118 w 290"/>
                <a:gd name="T23" fmla="*/ 4 h 238"/>
                <a:gd name="T24" fmla="*/ 96 w 290"/>
                <a:gd name="T25" fmla="*/ 18 h 238"/>
                <a:gd name="T26" fmla="*/ 30 w 290"/>
                <a:gd name="T27" fmla="*/ 55 h 238"/>
                <a:gd name="T28" fmla="*/ 7 w 290"/>
                <a:gd name="T29" fmla="*/ 70 h 238"/>
                <a:gd name="T30" fmla="*/ 0 w 290"/>
                <a:gd name="T31" fmla="*/ 77 h 238"/>
                <a:gd name="T32" fmla="*/ 1 w 290"/>
                <a:gd name="T33" fmla="*/ 87 h 238"/>
                <a:gd name="T34" fmla="*/ 29 w 290"/>
                <a:gd name="T35" fmla="*/ 116 h 238"/>
                <a:gd name="T36" fmla="*/ 123 w 290"/>
                <a:gd name="T37" fmla="*/ 212 h 238"/>
                <a:gd name="T38" fmla="*/ 142 w 290"/>
                <a:gd name="T39" fmla="*/ 231 h 238"/>
                <a:gd name="T40" fmla="*/ 155 w 290"/>
                <a:gd name="T41" fmla="*/ 237 h 23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90"/>
                <a:gd name="T64" fmla="*/ 0 h 238"/>
                <a:gd name="T65" fmla="*/ 290 w 290"/>
                <a:gd name="T66" fmla="*/ 238 h 23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90" h="238">
                  <a:moveTo>
                    <a:pt x="155" y="237"/>
                  </a:moveTo>
                  <a:lnTo>
                    <a:pt x="168" y="233"/>
                  </a:lnTo>
                  <a:lnTo>
                    <a:pt x="190" y="218"/>
                  </a:lnTo>
                  <a:lnTo>
                    <a:pt x="260" y="176"/>
                  </a:lnTo>
                  <a:lnTo>
                    <a:pt x="281" y="161"/>
                  </a:lnTo>
                  <a:lnTo>
                    <a:pt x="289" y="151"/>
                  </a:lnTo>
                  <a:lnTo>
                    <a:pt x="283" y="140"/>
                  </a:lnTo>
                  <a:lnTo>
                    <a:pt x="263" y="120"/>
                  </a:lnTo>
                  <a:lnTo>
                    <a:pt x="156" y="16"/>
                  </a:lnTo>
                  <a:lnTo>
                    <a:pt x="144" y="4"/>
                  </a:lnTo>
                  <a:lnTo>
                    <a:pt x="133" y="0"/>
                  </a:lnTo>
                  <a:lnTo>
                    <a:pt x="118" y="4"/>
                  </a:lnTo>
                  <a:lnTo>
                    <a:pt x="96" y="18"/>
                  </a:lnTo>
                  <a:lnTo>
                    <a:pt x="30" y="55"/>
                  </a:lnTo>
                  <a:lnTo>
                    <a:pt x="7" y="70"/>
                  </a:lnTo>
                  <a:lnTo>
                    <a:pt x="0" y="77"/>
                  </a:lnTo>
                  <a:lnTo>
                    <a:pt x="1" y="87"/>
                  </a:lnTo>
                  <a:lnTo>
                    <a:pt x="29" y="116"/>
                  </a:lnTo>
                  <a:lnTo>
                    <a:pt x="123" y="212"/>
                  </a:lnTo>
                  <a:lnTo>
                    <a:pt x="142" y="231"/>
                  </a:lnTo>
                  <a:lnTo>
                    <a:pt x="155" y="237"/>
                  </a:lnTo>
                </a:path>
              </a:pathLst>
            </a:custGeom>
            <a:solidFill>
              <a:srgbClr val="EAEAEA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73943" name="Freeform 387"/>
            <p:cNvSpPr>
              <a:spLocks noChangeAspect="1"/>
            </p:cNvSpPr>
            <p:nvPr/>
          </p:nvSpPr>
          <p:spPr bwMode="auto">
            <a:xfrm>
              <a:off x="2338" y="1596"/>
              <a:ext cx="287" cy="236"/>
            </a:xfrm>
            <a:custGeom>
              <a:avLst/>
              <a:gdLst>
                <a:gd name="T0" fmla="*/ 154 w 287"/>
                <a:gd name="T1" fmla="*/ 235 h 236"/>
                <a:gd name="T2" fmla="*/ 167 w 287"/>
                <a:gd name="T3" fmla="*/ 231 h 236"/>
                <a:gd name="T4" fmla="*/ 188 w 287"/>
                <a:gd name="T5" fmla="*/ 216 h 236"/>
                <a:gd name="T6" fmla="*/ 257 w 287"/>
                <a:gd name="T7" fmla="*/ 175 h 236"/>
                <a:gd name="T8" fmla="*/ 278 w 287"/>
                <a:gd name="T9" fmla="*/ 160 h 236"/>
                <a:gd name="T10" fmla="*/ 286 w 287"/>
                <a:gd name="T11" fmla="*/ 150 h 236"/>
                <a:gd name="T12" fmla="*/ 280 w 287"/>
                <a:gd name="T13" fmla="*/ 139 h 236"/>
                <a:gd name="T14" fmla="*/ 260 w 287"/>
                <a:gd name="T15" fmla="*/ 120 h 236"/>
                <a:gd name="T16" fmla="*/ 154 w 287"/>
                <a:gd name="T17" fmla="*/ 16 h 236"/>
                <a:gd name="T18" fmla="*/ 142 w 287"/>
                <a:gd name="T19" fmla="*/ 4 h 236"/>
                <a:gd name="T20" fmla="*/ 131 w 287"/>
                <a:gd name="T21" fmla="*/ 0 h 236"/>
                <a:gd name="T22" fmla="*/ 117 w 287"/>
                <a:gd name="T23" fmla="*/ 4 h 236"/>
                <a:gd name="T24" fmla="*/ 95 w 287"/>
                <a:gd name="T25" fmla="*/ 17 h 236"/>
                <a:gd name="T26" fmla="*/ 30 w 287"/>
                <a:gd name="T27" fmla="*/ 54 h 236"/>
                <a:gd name="T28" fmla="*/ 7 w 287"/>
                <a:gd name="T29" fmla="*/ 69 h 236"/>
                <a:gd name="T30" fmla="*/ 0 w 287"/>
                <a:gd name="T31" fmla="*/ 76 h 236"/>
                <a:gd name="T32" fmla="*/ 1 w 287"/>
                <a:gd name="T33" fmla="*/ 86 h 236"/>
                <a:gd name="T34" fmla="*/ 28 w 287"/>
                <a:gd name="T35" fmla="*/ 115 h 236"/>
                <a:gd name="T36" fmla="*/ 123 w 287"/>
                <a:gd name="T37" fmla="*/ 210 h 236"/>
                <a:gd name="T38" fmla="*/ 141 w 287"/>
                <a:gd name="T39" fmla="*/ 229 h 236"/>
                <a:gd name="T40" fmla="*/ 154 w 287"/>
                <a:gd name="T41" fmla="*/ 235 h 2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87"/>
                <a:gd name="T64" fmla="*/ 0 h 236"/>
                <a:gd name="T65" fmla="*/ 287 w 287"/>
                <a:gd name="T66" fmla="*/ 236 h 2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87" h="236">
                  <a:moveTo>
                    <a:pt x="154" y="235"/>
                  </a:moveTo>
                  <a:lnTo>
                    <a:pt x="167" y="231"/>
                  </a:lnTo>
                  <a:lnTo>
                    <a:pt x="188" y="216"/>
                  </a:lnTo>
                  <a:lnTo>
                    <a:pt x="257" y="175"/>
                  </a:lnTo>
                  <a:lnTo>
                    <a:pt x="278" y="160"/>
                  </a:lnTo>
                  <a:lnTo>
                    <a:pt x="286" y="150"/>
                  </a:lnTo>
                  <a:lnTo>
                    <a:pt x="280" y="139"/>
                  </a:lnTo>
                  <a:lnTo>
                    <a:pt x="260" y="120"/>
                  </a:lnTo>
                  <a:lnTo>
                    <a:pt x="154" y="16"/>
                  </a:lnTo>
                  <a:lnTo>
                    <a:pt x="142" y="4"/>
                  </a:lnTo>
                  <a:lnTo>
                    <a:pt x="131" y="0"/>
                  </a:lnTo>
                  <a:lnTo>
                    <a:pt x="117" y="4"/>
                  </a:lnTo>
                  <a:lnTo>
                    <a:pt x="95" y="17"/>
                  </a:lnTo>
                  <a:lnTo>
                    <a:pt x="30" y="54"/>
                  </a:lnTo>
                  <a:lnTo>
                    <a:pt x="7" y="69"/>
                  </a:lnTo>
                  <a:lnTo>
                    <a:pt x="0" y="76"/>
                  </a:lnTo>
                  <a:lnTo>
                    <a:pt x="1" y="86"/>
                  </a:lnTo>
                  <a:lnTo>
                    <a:pt x="28" y="115"/>
                  </a:lnTo>
                  <a:lnTo>
                    <a:pt x="123" y="210"/>
                  </a:lnTo>
                  <a:lnTo>
                    <a:pt x="141" y="229"/>
                  </a:lnTo>
                  <a:lnTo>
                    <a:pt x="154" y="235"/>
                  </a:lnTo>
                </a:path>
              </a:pathLst>
            </a:custGeom>
            <a:solidFill>
              <a:srgbClr val="E9E9E9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73944" name="Freeform 388"/>
            <p:cNvSpPr>
              <a:spLocks noChangeAspect="1"/>
            </p:cNvSpPr>
            <p:nvPr/>
          </p:nvSpPr>
          <p:spPr bwMode="auto">
            <a:xfrm>
              <a:off x="2340" y="1597"/>
              <a:ext cx="284" cy="233"/>
            </a:xfrm>
            <a:custGeom>
              <a:avLst/>
              <a:gdLst>
                <a:gd name="T0" fmla="*/ 152 w 284"/>
                <a:gd name="T1" fmla="*/ 232 h 233"/>
                <a:gd name="T2" fmla="*/ 165 w 284"/>
                <a:gd name="T3" fmla="*/ 228 h 233"/>
                <a:gd name="T4" fmla="*/ 186 w 284"/>
                <a:gd name="T5" fmla="*/ 214 h 233"/>
                <a:gd name="T6" fmla="*/ 254 w 284"/>
                <a:gd name="T7" fmla="*/ 173 h 233"/>
                <a:gd name="T8" fmla="*/ 275 w 284"/>
                <a:gd name="T9" fmla="*/ 158 h 233"/>
                <a:gd name="T10" fmla="*/ 283 w 284"/>
                <a:gd name="T11" fmla="*/ 148 h 233"/>
                <a:gd name="T12" fmla="*/ 277 w 284"/>
                <a:gd name="T13" fmla="*/ 137 h 233"/>
                <a:gd name="T14" fmla="*/ 257 w 284"/>
                <a:gd name="T15" fmla="*/ 118 h 233"/>
                <a:gd name="T16" fmla="*/ 152 w 284"/>
                <a:gd name="T17" fmla="*/ 15 h 233"/>
                <a:gd name="T18" fmla="*/ 140 w 284"/>
                <a:gd name="T19" fmla="*/ 4 h 233"/>
                <a:gd name="T20" fmla="*/ 129 w 284"/>
                <a:gd name="T21" fmla="*/ 0 h 233"/>
                <a:gd name="T22" fmla="*/ 115 w 284"/>
                <a:gd name="T23" fmla="*/ 4 h 233"/>
                <a:gd name="T24" fmla="*/ 94 w 284"/>
                <a:gd name="T25" fmla="*/ 17 h 233"/>
                <a:gd name="T26" fmla="*/ 30 w 284"/>
                <a:gd name="T27" fmla="*/ 54 h 233"/>
                <a:gd name="T28" fmla="*/ 7 w 284"/>
                <a:gd name="T29" fmla="*/ 68 h 233"/>
                <a:gd name="T30" fmla="*/ 0 w 284"/>
                <a:gd name="T31" fmla="*/ 75 h 233"/>
                <a:gd name="T32" fmla="*/ 1 w 284"/>
                <a:gd name="T33" fmla="*/ 85 h 233"/>
                <a:gd name="T34" fmla="*/ 28 w 284"/>
                <a:gd name="T35" fmla="*/ 114 h 233"/>
                <a:gd name="T36" fmla="*/ 121 w 284"/>
                <a:gd name="T37" fmla="*/ 207 h 233"/>
                <a:gd name="T38" fmla="*/ 140 w 284"/>
                <a:gd name="T39" fmla="*/ 226 h 233"/>
                <a:gd name="T40" fmla="*/ 152 w 284"/>
                <a:gd name="T41" fmla="*/ 232 h 23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84"/>
                <a:gd name="T64" fmla="*/ 0 h 233"/>
                <a:gd name="T65" fmla="*/ 284 w 284"/>
                <a:gd name="T66" fmla="*/ 233 h 23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84" h="233">
                  <a:moveTo>
                    <a:pt x="152" y="232"/>
                  </a:moveTo>
                  <a:lnTo>
                    <a:pt x="165" y="228"/>
                  </a:lnTo>
                  <a:lnTo>
                    <a:pt x="186" y="214"/>
                  </a:lnTo>
                  <a:lnTo>
                    <a:pt x="254" y="173"/>
                  </a:lnTo>
                  <a:lnTo>
                    <a:pt x="275" y="158"/>
                  </a:lnTo>
                  <a:lnTo>
                    <a:pt x="283" y="148"/>
                  </a:lnTo>
                  <a:lnTo>
                    <a:pt x="277" y="137"/>
                  </a:lnTo>
                  <a:lnTo>
                    <a:pt x="257" y="118"/>
                  </a:lnTo>
                  <a:lnTo>
                    <a:pt x="152" y="15"/>
                  </a:lnTo>
                  <a:lnTo>
                    <a:pt x="140" y="4"/>
                  </a:lnTo>
                  <a:lnTo>
                    <a:pt x="129" y="0"/>
                  </a:lnTo>
                  <a:lnTo>
                    <a:pt x="115" y="4"/>
                  </a:lnTo>
                  <a:lnTo>
                    <a:pt x="94" y="17"/>
                  </a:lnTo>
                  <a:lnTo>
                    <a:pt x="30" y="54"/>
                  </a:lnTo>
                  <a:lnTo>
                    <a:pt x="7" y="68"/>
                  </a:lnTo>
                  <a:lnTo>
                    <a:pt x="0" y="75"/>
                  </a:lnTo>
                  <a:lnTo>
                    <a:pt x="1" y="85"/>
                  </a:lnTo>
                  <a:lnTo>
                    <a:pt x="28" y="114"/>
                  </a:lnTo>
                  <a:lnTo>
                    <a:pt x="121" y="207"/>
                  </a:lnTo>
                  <a:lnTo>
                    <a:pt x="140" y="226"/>
                  </a:lnTo>
                  <a:lnTo>
                    <a:pt x="152" y="232"/>
                  </a:lnTo>
                </a:path>
              </a:pathLst>
            </a:custGeom>
            <a:solidFill>
              <a:srgbClr val="E8E8E8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73945" name="Freeform 389"/>
            <p:cNvSpPr>
              <a:spLocks noChangeAspect="1"/>
            </p:cNvSpPr>
            <p:nvPr/>
          </p:nvSpPr>
          <p:spPr bwMode="auto">
            <a:xfrm>
              <a:off x="2342" y="1599"/>
              <a:ext cx="280" cy="230"/>
            </a:xfrm>
            <a:custGeom>
              <a:avLst/>
              <a:gdLst>
                <a:gd name="T0" fmla="*/ 150 w 280"/>
                <a:gd name="T1" fmla="*/ 229 h 230"/>
                <a:gd name="T2" fmla="*/ 163 w 280"/>
                <a:gd name="T3" fmla="*/ 225 h 230"/>
                <a:gd name="T4" fmla="*/ 183 w 280"/>
                <a:gd name="T5" fmla="*/ 211 h 230"/>
                <a:gd name="T6" fmla="*/ 251 w 280"/>
                <a:gd name="T7" fmla="*/ 171 h 230"/>
                <a:gd name="T8" fmla="*/ 271 w 280"/>
                <a:gd name="T9" fmla="*/ 156 h 230"/>
                <a:gd name="T10" fmla="*/ 279 w 280"/>
                <a:gd name="T11" fmla="*/ 147 h 230"/>
                <a:gd name="T12" fmla="*/ 273 w 280"/>
                <a:gd name="T13" fmla="*/ 135 h 230"/>
                <a:gd name="T14" fmla="*/ 253 w 280"/>
                <a:gd name="T15" fmla="*/ 117 h 230"/>
                <a:gd name="T16" fmla="*/ 150 w 280"/>
                <a:gd name="T17" fmla="*/ 15 h 230"/>
                <a:gd name="T18" fmla="*/ 138 w 280"/>
                <a:gd name="T19" fmla="*/ 4 h 230"/>
                <a:gd name="T20" fmla="*/ 127 w 280"/>
                <a:gd name="T21" fmla="*/ 0 h 230"/>
                <a:gd name="T22" fmla="*/ 113 w 280"/>
                <a:gd name="T23" fmla="*/ 4 h 230"/>
                <a:gd name="T24" fmla="*/ 93 w 280"/>
                <a:gd name="T25" fmla="*/ 16 h 230"/>
                <a:gd name="T26" fmla="*/ 29 w 280"/>
                <a:gd name="T27" fmla="*/ 53 h 230"/>
                <a:gd name="T28" fmla="*/ 6 w 280"/>
                <a:gd name="T29" fmla="*/ 67 h 230"/>
                <a:gd name="T30" fmla="*/ 0 w 280"/>
                <a:gd name="T31" fmla="*/ 73 h 230"/>
                <a:gd name="T32" fmla="*/ 1 w 280"/>
                <a:gd name="T33" fmla="*/ 83 h 230"/>
                <a:gd name="T34" fmla="*/ 28 w 280"/>
                <a:gd name="T35" fmla="*/ 112 h 230"/>
                <a:gd name="T36" fmla="*/ 120 w 280"/>
                <a:gd name="T37" fmla="*/ 204 h 230"/>
                <a:gd name="T38" fmla="*/ 138 w 280"/>
                <a:gd name="T39" fmla="*/ 223 h 230"/>
                <a:gd name="T40" fmla="*/ 150 w 280"/>
                <a:gd name="T41" fmla="*/ 229 h 23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80"/>
                <a:gd name="T64" fmla="*/ 0 h 230"/>
                <a:gd name="T65" fmla="*/ 280 w 280"/>
                <a:gd name="T66" fmla="*/ 230 h 23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80" h="230">
                  <a:moveTo>
                    <a:pt x="150" y="229"/>
                  </a:moveTo>
                  <a:lnTo>
                    <a:pt x="163" y="225"/>
                  </a:lnTo>
                  <a:lnTo>
                    <a:pt x="183" y="211"/>
                  </a:lnTo>
                  <a:lnTo>
                    <a:pt x="251" y="171"/>
                  </a:lnTo>
                  <a:lnTo>
                    <a:pt x="271" y="156"/>
                  </a:lnTo>
                  <a:lnTo>
                    <a:pt x="279" y="147"/>
                  </a:lnTo>
                  <a:lnTo>
                    <a:pt x="273" y="135"/>
                  </a:lnTo>
                  <a:lnTo>
                    <a:pt x="253" y="117"/>
                  </a:lnTo>
                  <a:lnTo>
                    <a:pt x="150" y="15"/>
                  </a:lnTo>
                  <a:lnTo>
                    <a:pt x="138" y="4"/>
                  </a:lnTo>
                  <a:lnTo>
                    <a:pt x="127" y="0"/>
                  </a:lnTo>
                  <a:lnTo>
                    <a:pt x="113" y="4"/>
                  </a:lnTo>
                  <a:lnTo>
                    <a:pt x="93" y="16"/>
                  </a:lnTo>
                  <a:lnTo>
                    <a:pt x="29" y="53"/>
                  </a:lnTo>
                  <a:lnTo>
                    <a:pt x="6" y="67"/>
                  </a:lnTo>
                  <a:lnTo>
                    <a:pt x="0" y="73"/>
                  </a:lnTo>
                  <a:lnTo>
                    <a:pt x="1" y="83"/>
                  </a:lnTo>
                  <a:lnTo>
                    <a:pt x="28" y="112"/>
                  </a:lnTo>
                  <a:lnTo>
                    <a:pt x="120" y="204"/>
                  </a:lnTo>
                  <a:lnTo>
                    <a:pt x="138" y="223"/>
                  </a:lnTo>
                  <a:lnTo>
                    <a:pt x="150" y="229"/>
                  </a:lnTo>
                </a:path>
              </a:pathLst>
            </a:custGeom>
            <a:solidFill>
              <a:srgbClr val="E7E7E7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73946" name="Freeform 390"/>
            <p:cNvSpPr>
              <a:spLocks noChangeAspect="1"/>
            </p:cNvSpPr>
            <p:nvPr/>
          </p:nvSpPr>
          <p:spPr bwMode="auto">
            <a:xfrm>
              <a:off x="2343" y="1600"/>
              <a:ext cx="278" cy="228"/>
            </a:xfrm>
            <a:custGeom>
              <a:avLst/>
              <a:gdLst>
                <a:gd name="T0" fmla="*/ 149 w 278"/>
                <a:gd name="T1" fmla="*/ 227 h 228"/>
                <a:gd name="T2" fmla="*/ 162 w 278"/>
                <a:gd name="T3" fmla="*/ 223 h 228"/>
                <a:gd name="T4" fmla="*/ 182 w 278"/>
                <a:gd name="T5" fmla="*/ 209 h 228"/>
                <a:gd name="T6" fmla="*/ 249 w 278"/>
                <a:gd name="T7" fmla="*/ 169 h 228"/>
                <a:gd name="T8" fmla="*/ 269 w 278"/>
                <a:gd name="T9" fmla="*/ 155 h 228"/>
                <a:gd name="T10" fmla="*/ 277 w 278"/>
                <a:gd name="T11" fmla="*/ 145 h 228"/>
                <a:gd name="T12" fmla="*/ 271 w 278"/>
                <a:gd name="T13" fmla="*/ 134 h 228"/>
                <a:gd name="T14" fmla="*/ 252 w 278"/>
                <a:gd name="T15" fmla="*/ 116 h 228"/>
                <a:gd name="T16" fmla="*/ 148 w 278"/>
                <a:gd name="T17" fmla="*/ 15 h 228"/>
                <a:gd name="T18" fmla="*/ 137 w 278"/>
                <a:gd name="T19" fmla="*/ 4 h 228"/>
                <a:gd name="T20" fmla="*/ 126 w 278"/>
                <a:gd name="T21" fmla="*/ 0 h 228"/>
                <a:gd name="T22" fmla="*/ 112 w 278"/>
                <a:gd name="T23" fmla="*/ 4 h 228"/>
                <a:gd name="T24" fmla="*/ 92 w 278"/>
                <a:gd name="T25" fmla="*/ 16 h 228"/>
                <a:gd name="T26" fmla="*/ 28 w 278"/>
                <a:gd name="T27" fmla="*/ 52 h 228"/>
                <a:gd name="T28" fmla="*/ 6 w 278"/>
                <a:gd name="T29" fmla="*/ 66 h 228"/>
                <a:gd name="T30" fmla="*/ 0 w 278"/>
                <a:gd name="T31" fmla="*/ 73 h 228"/>
                <a:gd name="T32" fmla="*/ 1 w 278"/>
                <a:gd name="T33" fmla="*/ 82 h 228"/>
                <a:gd name="T34" fmla="*/ 27 w 278"/>
                <a:gd name="T35" fmla="*/ 111 h 228"/>
                <a:gd name="T36" fmla="*/ 119 w 278"/>
                <a:gd name="T37" fmla="*/ 202 h 228"/>
                <a:gd name="T38" fmla="*/ 137 w 278"/>
                <a:gd name="T39" fmla="*/ 221 h 228"/>
                <a:gd name="T40" fmla="*/ 149 w 278"/>
                <a:gd name="T41" fmla="*/ 227 h 2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78"/>
                <a:gd name="T64" fmla="*/ 0 h 228"/>
                <a:gd name="T65" fmla="*/ 278 w 278"/>
                <a:gd name="T66" fmla="*/ 228 h 2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78" h="228">
                  <a:moveTo>
                    <a:pt x="149" y="227"/>
                  </a:moveTo>
                  <a:lnTo>
                    <a:pt x="162" y="223"/>
                  </a:lnTo>
                  <a:lnTo>
                    <a:pt x="182" y="209"/>
                  </a:lnTo>
                  <a:lnTo>
                    <a:pt x="249" y="169"/>
                  </a:lnTo>
                  <a:lnTo>
                    <a:pt x="269" y="155"/>
                  </a:lnTo>
                  <a:lnTo>
                    <a:pt x="277" y="145"/>
                  </a:lnTo>
                  <a:lnTo>
                    <a:pt x="271" y="134"/>
                  </a:lnTo>
                  <a:lnTo>
                    <a:pt x="252" y="116"/>
                  </a:lnTo>
                  <a:lnTo>
                    <a:pt x="148" y="15"/>
                  </a:lnTo>
                  <a:lnTo>
                    <a:pt x="137" y="4"/>
                  </a:lnTo>
                  <a:lnTo>
                    <a:pt x="126" y="0"/>
                  </a:lnTo>
                  <a:lnTo>
                    <a:pt x="112" y="4"/>
                  </a:lnTo>
                  <a:lnTo>
                    <a:pt x="92" y="16"/>
                  </a:lnTo>
                  <a:lnTo>
                    <a:pt x="28" y="52"/>
                  </a:lnTo>
                  <a:lnTo>
                    <a:pt x="6" y="66"/>
                  </a:lnTo>
                  <a:lnTo>
                    <a:pt x="0" y="73"/>
                  </a:lnTo>
                  <a:lnTo>
                    <a:pt x="1" y="82"/>
                  </a:lnTo>
                  <a:lnTo>
                    <a:pt x="27" y="111"/>
                  </a:lnTo>
                  <a:lnTo>
                    <a:pt x="119" y="202"/>
                  </a:lnTo>
                  <a:lnTo>
                    <a:pt x="137" y="221"/>
                  </a:lnTo>
                  <a:lnTo>
                    <a:pt x="149" y="227"/>
                  </a:lnTo>
                </a:path>
              </a:pathLst>
            </a:custGeom>
            <a:solidFill>
              <a:srgbClr val="E6E6E6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73947" name="Freeform 391"/>
            <p:cNvSpPr>
              <a:spLocks noChangeAspect="1"/>
            </p:cNvSpPr>
            <p:nvPr/>
          </p:nvSpPr>
          <p:spPr bwMode="auto">
            <a:xfrm>
              <a:off x="2345" y="1601"/>
              <a:ext cx="274" cy="226"/>
            </a:xfrm>
            <a:custGeom>
              <a:avLst/>
              <a:gdLst>
                <a:gd name="T0" fmla="*/ 147 w 274"/>
                <a:gd name="T1" fmla="*/ 225 h 226"/>
                <a:gd name="T2" fmla="*/ 160 w 274"/>
                <a:gd name="T3" fmla="*/ 221 h 226"/>
                <a:gd name="T4" fmla="*/ 180 w 274"/>
                <a:gd name="T5" fmla="*/ 208 h 226"/>
                <a:gd name="T6" fmla="*/ 246 w 274"/>
                <a:gd name="T7" fmla="*/ 168 h 226"/>
                <a:gd name="T8" fmla="*/ 265 w 274"/>
                <a:gd name="T9" fmla="*/ 154 h 226"/>
                <a:gd name="T10" fmla="*/ 273 w 274"/>
                <a:gd name="T11" fmla="*/ 145 h 226"/>
                <a:gd name="T12" fmla="*/ 267 w 274"/>
                <a:gd name="T13" fmla="*/ 133 h 226"/>
                <a:gd name="T14" fmla="*/ 248 w 274"/>
                <a:gd name="T15" fmla="*/ 115 h 226"/>
                <a:gd name="T16" fmla="*/ 146 w 274"/>
                <a:gd name="T17" fmla="*/ 15 h 226"/>
                <a:gd name="T18" fmla="*/ 135 w 274"/>
                <a:gd name="T19" fmla="*/ 4 h 226"/>
                <a:gd name="T20" fmla="*/ 124 w 274"/>
                <a:gd name="T21" fmla="*/ 0 h 226"/>
                <a:gd name="T22" fmla="*/ 110 w 274"/>
                <a:gd name="T23" fmla="*/ 4 h 226"/>
                <a:gd name="T24" fmla="*/ 90 w 274"/>
                <a:gd name="T25" fmla="*/ 16 h 226"/>
                <a:gd name="T26" fmla="*/ 28 w 274"/>
                <a:gd name="T27" fmla="*/ 52 h 226"/>
                <a:gd name="T28" fmla="*/ 6 w 274"/>
                <a:gd name="T29" fmla="*/ 65 h 226"/>
                <a:gd name="T30" fmla="*/ 0 w 274"/>
                <a:gd name="T31" fmla="*/ 72 h 226"/>
                <a:gd name="T32" fmla="*/ 1 w 274"/>
                <a:gd name="T33" fmla="*/ 81 h 226"/>
                <a:gd name="T34" fmla="*/ 27 w 274"/>
                <a:gd name="T35" fmla="*/ 109 h 226"/>
                <a:gd name="T36" fmla="*/ 117 w 274"/>
                <a:gd name="T37" fmla="*/ 201 h 226"/>
                <a:gd name="T38" fmla="*/ 135 w 274"/>
                <a:gd name="T39" fmla="*/ 219 h 226"/>
                <a:gd name="T40" fmla="*/ 147 w 274"/>
                <a:gd name="T41" fmla="*/ 225 h 22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74"/>
                <a:gd name="T64" fmla="*/ 0 h 226"/>
                <a:gd name="T65" fmla="*/ 274 w 274"/>
                <a:gd name="T66" fmla="*/ 226 h 22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74" h="226">
                  <a:moveTo>
                    <a:pt x="147" y="225"/>
                  </a:moveTo>
                  <a:lnTo>
                    <a:pt x="160" y="221"/>
                  </a:lnTo>
                  <a:lnTo>
                    <a:pt x="180" y="208"/>
                  </a:lnTo>
                  <a:lnTo>
                    <a:pt x="246" y="168"/>
                  </a:lnTo>
                  <a:lnTo>
                    <a:pt x="265" y="154"/>
                  </a:lnTo>
                  <a:lnTo>
                    <a:pt x="273" y="145"/>
                  </a:lnTo>
                  <a:lnTo>
                    <a:pt x="267" y="133"/>
                  </a:lnTo>
                  <a:lnTo>
                    <a:pt x="248" y="115"/>
                  </a:lnTo>
                  <a:lnTo>
                    <a:pt x="146" y="15"/>
                  </a:lnTo>
                  <a:lnTo>
                    <a:pt x="135" y="4"/>
                  </a:lnTo>
                  <a:lnTo>
                    <a:pt x="124" y="0"/>
                  </a:lnTo>
                  <a:lnTo>
                    <a:pt x="110" y="4"/>
                  </a:lnTo>
                  <a:lnTo>
                    <a:pt x="90" y="16"/>
                  </a:lnTo>
                  <a:lnTo>
                    <a:pt x="28" y="52"/>
                  </a:lnTo>
                  <a:lnTo>
                    <a:pt x="6" y="65"/>
                  </a:lnTo>
                  <a:lnTo>
                    <a:pt x="0" y="72"/>
                  </a:lnTo>
                  <a:lnTo>
                    <a:pt x="1" y="81"/>
                  </a:lnTo>
                  <a:lnTo>
                    <a:pt x="27" y="109"/>
                  </a:lnTo>
                  <a:lnTo>
                    <a:pt x="117" y="201"/>
                  </a:lnTo>
                  <a:lnTo>
                    <a:pt x="135" y="219"/>
                  </a:lnTo>
                  <a:lnTo>
                    <a:pt x="147" y="225"/>
                  </a:lnTo>
                </a:path>
              </a:pathLst>
            </a:custGeom>
            <a:solidFill>
              <a:srgbClr val="E5E5E5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73948" name="Freeform 392"/>
            <p:cNvSpPr>
              <a:spLocks noChangeAspect="1"/>
            </p:cNvSpPr>
            <p:nvPr/>
          </p:nvSpPr>
          <p:spPr bwMode="auto">
            <a:xfrm>
              <a:off x="2346" y="1603"/>
              <a:ext cx="272" cy="222"/>
            </a:xfrm>
            <a:custGeom>
              <a:avLst/>
              <a:gdLst>
                <a:gd name="T0" fmla="*/ 146 w 272"/>
                <a:gd name="T1" fmla="*/ 221 h 222"/>
                <a:gd name="T2" fmla="*/ 159 w 272"/>
                <a:gd name="T3" fmla="*/ 217 h 222"/>
                <a:gd name="T4" fmla="*/ 179 w 272"/>
                <a:gd name="T5" fmla="*/ 204 h 222"/>
                <a:gd name="T6" fmla="*/ 244 w 272"/>
                <a:gd name="T7" fmla="*/ 165 h 222"/>
                <a:gd name="T8" fmla="*/ 263 w 272"/>
                <a:gd name="T9" fmla="*/ 152 h 222"/>
                <a:gd name="T10" fmla="*/ 271 w 272"/>
                <a:gd name="T11" fmla="*/ 142 h 222"/>
                <a:gd name="T12" fmla="*/ 265 w 272"/>
                <a:gd name="T13" fmla="*/ 131 h 222"/>
                <a:gd name="T14" fmla="*/ 246 w 272"/>
                <a:gd name="T15" fmla="*/ 113 h 222"/>
                <a:gd name="T16" fmla="*/ 145 w 272"/>
                <a:gd name="T17" fmla="*/ 15 h 222"/>
                <a:gd name="T18" fmla="*/ 133 w 272"/>
                <a:gd name="T19" fmla="*/ 4 h 222"/>
                <a:gd name="T20" fmla="*/ 123 w 272"/>
                <a:gd name="T21" fmla="*/ 0 h 222"/>
                <a:gd name="T22" fmla="*/ 109 w 272"/>
                <a:gd name="T23" fmla="*/ 4 h 222"/>
                <a:gd name="T24" fmla="*/ 90 w 272"/>
                <a:gd name="T25" fmla="*/ 15 h 222"/>
                <a:gd name="T26" fmla="*/ 27 w 272"/>
                <a:gd name="T27" fmla="*/ 51 h 222"/>
                <a:gd name="T28" fmla="*/ 6 w 272"/>
                <a:gd name="T29" fmla="*/ 63 h 222"/>
                <a:gd name="T30" fmla="*/ 0 w 272"/>
                <a:gd name="T31" fmla="*/ 70 h 222"/>
                <a:gd name="T32" fmla="*/ 1 w 272"/>
                <a:gd name="T33" fmla="*/ 79 h 222"/>
                <a:gd name="T34" fmla="*/ 27 w 272"/>
                <a:gd name="T35" fmla="*/ 107 h 222"/>
                <a:gd name="T36" fmla="*/ 117 w 272"/>
                <a:gd name="T37" fmla="*/ 197 h 222"/>
                <a:gd name="T38" fmla="*/ 134 w 272"/>
                <a:gd name="T39" fmla="*/ 215 h 222"/>
                <a:gd name="T40" fmla="*/ 146 w 272"/>
                <a:gd name="T41" fmla="*/ 221 h 22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72"/>
                <a:gd name="T64" fmla="*/ 0 h 222"/>
                <a:gd name="T65" fmla="*/ 272 w 272"/>
                <a:gd name="T66" fmla="*/ 222 h 22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72" h="222">
                  <a:moveTo>
                    <a:pt x="146" y="221"/>
                  </a:moveTo>
                  <a:lnTo>
                    <a:pt x="159" y="217"/>
                  </a:lnTo>
                  <a:lnTo>
                    <a:pt x="179" y="204"/>
                  </a:lnTo>
                  <a:lnTo>
                    <a:pt x="244" y="165"/>
                  </a:lnTo>
                  <a:lnTo>
                    <a:pt x="263" y="152"/>
                  </a:lnTo>
                  <a:lnTo>
                    <a:pt x="271" y="142"/>
                  </a:lnTo>
                  <a:lnTo>
                    <a:pt x="265" y="131"/>
                  </a:lnTo>
                  <a:lnTo>
                    <a:pt x="246" y="113"/>
                  </a:lnTo>
                  <a:lnTo>
                    <a:pt x="145" y="15"/>
                  </a:lnTo>
                  <a:lnTo>
                    <a:pt x="133" y="4"/>
                  </a:lnTo>
                  <a:lnTo>
                    <a:pt x="123" y="0"/>
                  </a:lnTo>
                  <a:lnTo>
                    <a:pt x="109" y="4"/>
                  </a:lnTo>
                  <a:lnTo>
                    <a:pt x="90" y="15"/>
                  </a:lnTo>
                  <a:lnTo>
                    <a:pt x="27" y="51"/>
                  </a:lnTo>
                  <a:lnTo>
                    <a:pt x="6" y="63"/>
                  </a:lnTo>
                  <a:lnTo>
                    <a:pt x="0" y="70"/>
                  </a:lnTo>
                  <a:lnTo>
                    <a:pt x="1" y="79"/>
                  </a:lnTo>
                  <a:lnTo>
                    <a:pt x="27" y="107"/>
                  </a:lnTo>
                  <a:lnTo>
                    <a:pt x="117" y="197"/>
                  </a:lnTo>
                  <a:lnTo>
                    <a:pt x="134" y="215"/>
                  </a:lnTo>
                  <a:lnTo>
                    <a:pt x="146" y="221"/>
                  </a:lnTo>
                </a:path>
              </a:pathLst>
            </a:custGeom>
            <a:solidFill>
              <a:srgbClr val="E4E4E4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73949" name="Freeform 393"/>
            <p:cNvSpPr>
              <a:spLocks noChangeAspect="1"/>
            </p:cNvSpPr>
            <p:nvPr/>
          </p:nvSpPr>
          <p:spPr bwMode="auto">
            <a:xfrm>
              <a:off x="2348" y="1604"/>
              <a:ext cx="268" cy="220"/>
            </a:xfrm>
            <a:custGeom>
              <a:avLst/>
              <a:gdLst>
                <a:gd name="T0" fmla="*/ 144 w 268"/>
                <a:gd name="T1" fmla="*/ 219 h 220"/>
                <a:gd name="T2" fmla="*/ 157 w 268"/>
                <a:gd name="T3" fmla="*/ 215 h 220"/>
                <a:gd name="T4" fmla="*/ 176 w 268"/>
                <a:gd name="T5" fmla="*/ 202 h 220"/>
                <a:gd name="T6" fmla="*/ 241 w 268"/>
                <a:gd name="T7" fmla="*/ 163 h 220"/>
                <a:gd name="T8" fmla="*/ 259 w 268"/>
                <a:gd name="T9" fmla="*/ 150 h 220"/>
                <a:gd name="T10" fmla="*/ 267 w 268"/>
                <a:gd name="T11" fmla="*/ 141 h 220"/>
                <a:gd name="T12" fmla="*/ 261 w 268"/>
                <a:gd name="T13" fmla="*/ 130 h 220"/>
                <a:gd name="T14" fmla="*/ 242 w 268"/>
                <a:gd name="T15" fmla="*/ 112 h 220"/>
                <a:gd name="T16" fmla="*/ 142 w 268"/>
                <a:gd name="T17" fmla="*/ 15 h 220"/>
                <a:gd name="T18" fmla="*/ 131 w 268"/>
                <a:gd name="T19" fmla="*/ 4 h 220"/>
                <a:gd name="T20" fmla="*/ 121 w 268"/>
                <a:gd name="T21" fmla="*/ 0 h 220"/>
                <a:gd name="T22" fmla="*/ 108 w 268"/>
                <a:gd name="T23" fmla="*/ 4 h 220"/>
                <a:gd name="T24" fmla="*/ 88 w 268"/>
                <a:gd name="T25" fmla="*/ 15 h 220"/>
                <a:gd name="T26" fmla="*/ 27 w 268"/>
                <a:gd name="T27" fmla="*/ 50 h 220"/>
                <a:gd name="T28" fmla="*/ 6 w 268"/>
                <a:gd name="T29" fmla="*/ 63 h 220"/>
                <a:gd name="T30" fmla="*/ 0 w 268"/>
                <a:gd name="T31" fmla="*/ 69 h 220"/>
                <a:gd name="T32" fmla="*/ 1 w 268"/>
                <a:gd name="T33" fmla="*/ 79 h 220"/>
                <a:gd name="T34" fmla="*/ 26 w 268"/>
                <a:gd name="T35" fmla="*/ 106 h 220"/>
                <a:gd name="T36" fmla="*/ 115 w 268"/>
                <a:gd name="T37" fmla="*/ 195 h 220"/>
                <a:gd name="T38" fmla="*/ 133 w 268"/>
                <a:gd name="T39" fmla="*/ 213 h 220"/>
                <a:gd name="T40" fmla="*/ 144 w 268"/>
                <a:gd name="T41" fmla="*/ 219 h 22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68"/>
                <a:gd name="T64" fmla="*/ 0 h 220"/>
                <a:gd name="T65" fmla="*/ 268 w 268"/>
                <a:gd name="T66" fmla="*/ 220 h 22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68" h="220">
                  <a:moveTo>
                    <a:pt x="144" y="219"/>
                  </a:moveTo>
                  <a:lnTo>
                    <a:pt x="157" y="215"/>
                  </a:lnTo>
                  <a:lnTo>
                    <a:pt x="176" y="202"/>
                  </a:lnTo>
                  <a:lnTo>
                    <a:pt x="241" y="163"/>
                  </a:lnTo>
                  <a:lnTo>
                    <a:pt x="259" y="150"/>
                  </a:lnTo>
                  <a:lnTo>
                    <a:pt x="267" y="141"/>
                  </a:lnTo>
                  <a:lnTo>
                    <a:pt x="261" y="130"/>
                  </a:lnTo>
                  <a:lnTo>
                    <a:pt x="242" y="112"/>
                  </a:lnTo>
                  <a:lnTo>
                    <a:pt x="142" y="15"/>
                  </a:lnTo>
                  <a:lnTo>
                    <a:pt x="131" y="4"/>
                  </a:lnTo>
                  <a:lnTo>
                    <a:pt x="121" y="0"/>
                  </a:lnTo>
                  <a:lnTo>
                    <a:pt x="108" y="4"/>
                  </a:lnTo>
                  <a:lnTo>
                    <a:pt x="88" y="15"/>
                  </a:lnTo>
                  <a:lnTo>
                    <a:pt x="27" y="50"/>
                  </a:lnTo>
                  <a:lnTo>
                    <a:pt x="6" y="63"/>
                  </a:lnTo>
                  <a:lnTo>
                    <a:pt x="0" y="69"/>
                  </a:lnTo>
                  <a:lnTo>
                    <a:pt x="1" y="79"/>
                  </a:lnTo>
                  <a:lnTo>
                    <a:pt x="26" y="106"/>
                  </a:lnTo>
                  <a:lnTo>
                    <a:pt x="115" y="195"/>
                  </a:lnTo>
                  <a:lnTo>
                    <a:pt x="133" y="213"/>
                  </a:lnTo>
                  <a:lnTo>
                    <a:pt x="144" y="219"/>
                  </a:lnTo>
                </a:path>
              </a:pathLst>
            </a:custGeom>
            <a:solidFill>
              <a:srgbClr val="E3E3E3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73950" name="Freeform 394"/>
            <p:cNvSpPr>
              <a:spLocks noChangeAspect="1"/>
            </p:cNvSpPr>
            <p:nvPr/>
          </p:nvSpPr>
          <p:spPr bwMode="auto">
            <a:xfrm>
              <a:off x="2349" y="1605"/>
              <a:ext cx="266" cy="218"/>
            </a:xfrm>
            <a:custGeom>
              <a:avLst/>
              <a:gdLst>
                <a:gd name="T0" fmla="*/ 144 w 266"/>
                <a:gd name="T1" fmla="*/ 217 h 218"/>
                <a:gd name="T2" fmla="*/ 156 w 266"/>
                <a:gd name="T3" fmla="*/ 213 h 218"/>
                <a:gd name="T4" fmla="*/ 175 w 266"/>
                <a:gd name="T5" fmla="*/ 201 h 218"/>
                <a:gd name="T6" fmla="*/ 239 w 266"/>
                <a:gd name="T7" fmla="*/ 162 h 218"/>
                <a:gd name="T8" fmla="*/ 257 w 266"/>
                <a:gd name="T9" fmla="*/ 150 h 218"/>
                <a:gd name="T10" fmla="*/ 265 w 266"/>
                <a:gd name="T11" fmla="*/ 140 h 218"/>
                <a:gd name="T12" fmla="*/ 259 w 266"/>
                <a:gd name="T13" fmla="*/ 129 h 218"/>
                <a:gd name="T14" fmla="*/ 240 w 266"/>
                <a:gd name="T15" fmla="*/ 112 h 218"/>
                <a:gd name="T16" fmla="*/ 141 w 266"/>
                <a:gd name="T17" fmla="*/ 15 h 218"/>
                <a:gd name="T18" fmla="*/ 130 w 266"/>
                <a:gd name="T19" fmla="*/ 4 h 218"/>
                <a:gd name="T20" fmla="*/ 120 w 266"/>
                <a:gd name="T21" fmla="*/ 0 h 218"/>
                <a:gd name="T22" fmla="*/ 107 w 266"/>
                <a:gd name="T23" fmla="*/ 4 h 218"/>
                <a:gd name="T24" fmla="*/ 88 w 266"/>
                <a:gd name="T25" fmla="*/ 15 h 218"/>
                <a:gd name="T26" fmla="*/ 27 w 266"/>
                <a:gd name="T27" fmla="*/ 50 h 218"/>
                <a:gd name="T28" fmla="*/ 6 w 266"/>
                <a:gd name="T29" fmla="*/ 62 h 218"/>
                <a:gd name="T30" fmla="*/ 0 w 266"/>
                <a:gd name="T31" fmla="*/ 68 h 218"/>
                <a:gd name="T32" fmla="*/ 1 w 266"/>
                <a:gd name="T33" fmla="*/ 78 h 218"/>
                <a:gd name="T34" fmla="*/ 27 w 266"/>
                <a:gd name="T35" fmla="*/ 105 h 218"/>
                <a:gd name="T36" fmla="*/ 115 w 266"/>
                <a:gd name="T37" fmla="*/ 193 h 218"/>
                <a:gd name="T38" fmla="*/ 132 w 266"/>
                <a:gd name="T39" fmla="*/ 211 h 218"/>
                <a:gd name="T40" fmla="*/ 144 w 266"/>
                <a:gd name="T41" fmla="*/ 217 h 21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66"/>
                <a:gd name="T64" fmla="*/ 0 h 218"/>
                <a:gd name="T65" fmla="*/ 266 w 266"/>
                <a:gd name="T66" fmla="*/ 218 h 21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66" h="218">
                  <a:moveTo>
                    <a:pt x="144" y="217"/>
                  </a:moveTo>
                  <a:lnTo>
                    <a:pt x="156" y="213"/>
                  </a:lnTo>
                  <a:lnTo>
                    <a:pt x="175" y="201"/>
                  </a:lnTo>
                  <a:lnTo>
                    <a:pt x="239" y="162"/>
                  </a:lnTo>
                  <a:lnTo>
                    <a:pt x="257" y="150"/>
                  </a:lnTo>
                  <a:lnTo>
                    <a:pt x="265" y="140"/>
                  </a:lnTo>
                  <a:lnTo>
                    <a:pt x="259" y="129"/>
                  </a:lnTo>
                  <a:lnTo>
                    <a:pt x="240" y="112"/>
                  </a:lnTo>
                  <a:lnTo>
                    <a:pt x="141" y="15"/>
                  </a:lnTo>
                  <a:lnTo>
                    <a:pt x="130" y="4"/>
                  </a:lnTo>
                  <a:lnTo>
                    <a:pt x="120" y="0"/>
                  </a:lnTo>
                  <a:lnTo>
                    <a:pt x="107" y="4"/>
                  </a:lnTo>
                  <a:lnTo>
                    <a:pt x="88" y="15"/>
                  </a:lnTo>
                  <a:lnTo>
                    <a:pt x="27" y="50"/>
                  </a:lnTo>
                  <a:lnTo>
                    <a:pt x="6" y="62"/>
                  </a:lnTo>
                  <a:lnTo>
                    <a:pt x="0" y="68"/>
                  </a:lnTo>
                  <a:lnTo>
                    <a:pt x="1" y="78"/>
                  </a:lnTo>
                  <a:lnTo>
                    <a:pt x="27" y="105"/>
                  </a:lnTo>
                  <a:lnTo>
                    <a:pt x="115" y="193"/>
                  </a:lnTo>
                  <a:lnTo>
                    <a:pt x="132" y="211"/>
                  </a:lnTo>
                  <a:lnTo>
                    <a:pt x="144" y="217"/>
                  </a:lnTo>
                </a:path>
              </a:pathLst>
            </a:custGeom>
            <a:solidFill>
              <a:srgbClr val="E3E3E3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73951" name="Freeform 395"/>
            <p:cNvSpPr>
              <a:spLocks noChangeAspect="1"/>
            </p:cNvSpPr>
            <p:nvPr/>
          </p:nvSpPr>
          <p:spPr bwMode="auto">
            <a:xfrm>
              <a:off x="2351" y="1606"/>
              <a:ext cx="262" cy="216"/>
            </a:xfrm>
            <a:custGeom>
              <a:avLst/>
              <a:gdLst>
                <a:gd name="T0" fmla="*/ 142 w 262"/>
                <a:gd name="T1" fmla="*/ 215 h 216"/>
                <a:gd name="T2" fmla="*/ 154 w 262"/>
                <a:gd name="T3" fmla="*/ 211 h 216"/>
                <a:gd name="T4" fmla="*/ 172 w 262"/>
                <a:gd name="T5" fmla="*/ 199 h 216"/>
                <a:gd name="T6" fmla="*/ 236 w 262"/>
                <a:gd name="T7" fmla="*/ 161 h 216"/>
                <a:gd name="T8" fmla="*/ 253 w 262"/>
                <a:gd name="T9" fmla="*/ 148 h 216"/>
                <a:gd name="T10" fmla="*/ 261 w 262"/>
                <a:gd name="T11" fmla="*/ 139 h 216"/>
                <a:gd name="T12" fmla="*/ 255 w 262"/>
                <a:gd name="T13" fmla="*/ 128 h 216"/>
                <a:gd name="T14" fmla="*/ 237 w 262"/>
                <a:gd name="T15" fmla="*/ 111 h 216"/>
                <a:gd name="T16" fmla="*/ 139 w 262"/>
                <a:gd name="T17" fmla="*/ 15 h 216"/>
                <a:gd name="T18" fmla="*/ 128 w 262"/>
                <a:gd name="T19" fmla="*/ 4 h 216"/>
                <a:gd name="T20" fmla="*/ 117 w 262"/>
                <a:gd name="T21" fmla="*/ 0 h 216"/>
                <a:gd name="T22" fmla="*/ 105 w 262"/>
                <a:gd name="T23" fmla="*/ 4 h 216"/>
                <a:gd name="T24" fmla="*/ 86 w 262"/>
                <a:gd name="T25" fmla="*/ 15 h 216"/>
                <a:gd name="T26" fmla="*/ 26 w 262"/>
                <a:gd name="T27" fmla="*/ 49 h 216"/>
                <a:gd name="T28" fmla="*/ 6 w 262"/>
                <a:gd name="T29" fmla="*/ 61 h 216"/>
                <a:gd name="T30" fmla="*/ 0 w 262"/>
                <a:gd name="T31" fmla="*/ 68 h 216"/>
                <a:gd name="T32" fmla="*/ 1 w 262"/>
                <a:gd name="T33" fmla="*/ 77 h 216"/>
                <a:gd name="T34" fmla="*/ 26 w 262"/>
                <a:gd name="T35" fmla="*/ 104 h 216"/>
                <a:gd name="T36" fmla="*/ 113 w 262"/>
                <a:gd name="T37" fmla="*/ 191 h 216"/>
                <a:gd name="T38" fmla="*/ 130 w 262"/>
                <a:gd name="T39" fmla="*/ 209 h 216"/>
                <a:gd name="T40" fmla="*/ 142 w 262"/>
                <a:gd name="T41" fmla="*/ 215 h 21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62"/>
                <a:gd name="T64" fmla="*/ 0 h 216"/>
                <a:gd name="T65" fmla="*/ 262 w 262"/>
                <a:gd name="T66" fmla="*/ 216 h 21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62" h="216">
                  <a:moveTo>
                    <a:pt x="142" y="215"/>
                  </a:moveTo>
                  <a:lnTo>
                    <a:pt x="154" y="211"/>
                  </a:lnTo>
                  <a:lnTo>
                    <a:pt x="172" y="199"/>
                  </a:lnTo>
                  <a:lnTo>
                    <a:pt x="236" y="161"/>
                  </a:lnTo>
                  <a:lnTo>
                    <a:pt x="253" y="148"/>
                  </a:lnTo>
                  <a:lnTo>
                    <a:pt x="261" y="139"/>
                  </a:lnTo>
                  <a:lnTo>
                    <a:pt x="255" y="128"/>
                  </a:lnTo>
                  <a:lnTo>
                    <a:pt x="237" y="111"/>
                  </a:lnTo>
                  <a:lnTo>
                    <a:pt x="139" y="15"/>
                  </a:lnTo>
                  <a:lnTo>
                    <a:pt x="128" y="4"/>
                  </a:lnTo>
                  <a:lnTo>
                    <a:pt x="117" y="0"/>
                  </a:lnTo>
                  <a:lnTo>
                    <a:pt x="105" y="4"/>
                  </a:lnTo>
                  <a:lnTo>
                    <a:pt x="86" y="15"/>
                  </a:lnTo>
                  <a:lnTo>
                    <a:pt x="26" y="49"/>
                  </a:lnTo>
                  <a:lnTo>
                    <a:pt x="6" y="61"/>
                  </a:lnTo>
                  <a:lnTo>
                    <a:pt x="0" y="68"/>
                  </a:lnTo>
                  <a:lnTo>
                    <a:pt x="1" y="77"/>
                  </a:lnTo>
                  <a:lnTo>
                    <a:pt x="26" y="104"/>
                  </a:lnTo>
                  <a:lnTo>
                    <a:pt x="113" y="191"/>
                  </a:lnTo>
                  <a:lnTo>
                    <a:pt x="130" y="209"/>
                  </a:lnTo>
                  <a:lnTo>
                    <a:pt x="142" y="215"/>
                  </a:lnTo>
                </a:path>
              </a:pathLst>
            </a:custGeom>
            <a:solidFill>
              <a:srgbClr val="E2E2E2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73952" name="Freeform 396"/>
            <p:cNvSpPr>
              <a:spLocks noChangeAspect="1"/>
            </p:cNvSpPr>
            <p:nvPr/>
          </p:nvSpPr>
          <p:spPr bwMode="auto">
            <a:xfrm>
              <a:off x="2352" y="1608"/>
              <a:ext cx="260" cy="212"/>
            </a:xfrm>
            <a:custGeom>
              <a:avLst/>
              <a:gdLst>
                <a:gd name="T0" fmla="*/ 141 w 260"/>
                <a:gd name="T1" fmla="*/ 211 h 212"/>
                <a:gd name="T2" fmla="*/ 153 w 260"/>
                <a:gd name="T3" fmla="*/ 208 h 212"/>
                <a:gd name="T4" fmla="*/ 171 w 260"/>
                <a:gd name="T5" fmla="*/ 196 h 212"/>
                <a:gd name="T6" fmla="*/ 234 w 260"/>
                <a:gd name="T7" fmla="*/ 158 h 212"/>
                <a:gd name="T8" fmla="*/ 252 w 260"/>
                <a:gd name="T9" fmla="*/ 146 h 212"/>
                <a:gd name="T10" fmla="*/ 259 w 260"/>
                <a:gd name="T11" fmla="*/ 137 h 212"/>
                <a:gd name="T12" fmla="*/ 254 w 260"/>
                <a:gd name="T13" fmla="*/ 126 h 212"/>
                <a:gd name="T14" fmla="*/ 235 w 260"/>
                <a:gd name="T15" fmla="*/ 109 h 212"/>
                <a:gd name="T16" fmla="*/ 137 w 260"/>
                <a:gd name="T17" fmla="*/ 14 h 212"/>
                <a:gd name="T18" fmla="*/ 127 w 260"/>
                <a:gd name="T19" fmla="*/ 3 h 212"/>
                <a:gd name="T20" fmla="*/ 116 w 260"/>
                <a:gd name="T21" fmla="*/ 0 h 212"/>
                <a:gd name="T22" fmla="*/ 103 w 260"/>
                <a:gd name="T23" fmla="*/ 4 h 212"/>
                <a:gd name="T24" fmla="*/ 85 w 260"/>
                <a:gd name="T25" fmla="*/ 14 h 212"/>
                <a:gd name="T26" fmla="*/ 25 w 260"/>
                <a:gd name="T27" fmla="*/ 48 h 212"/>
                <a:gd name="T28" fmla="*/ 6 w 260"/>
                <a:gd name="T29" fmla="*/ 59 h 212"/>
                <a:gd name="T30" fmla="*/ 0 w 260"/>
                <a:gd name="T31" fmla="*/ 66 h 212"/>
                <a:gd name="T32" fmla="*/ 1 w 260"/>
                <a:gd name="T33" fmla="*/ 75 h 212"/>
                <a:gd name="T34" fmla="*/ 26 w 260"/>
                <a:gd name="T35" fmla="*/ 102 h 212"/>
                <a:gd name="T36" fmla="*/ 112 w 260"/>
                <a:gd name="T37" fmla="*/ 188 h 212"/>
                <a:gd name="T38" fmla="*/ 129 w 260"/>
                <a:gd name="T39" fmla="*/ 205 h 212"/>
                <a:gd name="T40" fmla="*/ 141 w 260"/>
                <a:gd name="T41" fmla="*/ 211 h 21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60"/>
                <a:gd name="T64" fmla="*/ 0 h 212"/>
                <a:gd name="T65" fmla="*/ 260 w 260"/>
                <a:gd name="T66" fmla="*/ 212 h 21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60" h="212">
                  <a:moveTo>
                    <a:pt x="141" y="211"/>
                  </a:moveTo>
                  <a:lnTo>
                    <a:pt x="153" y="208"/>
                  </a:lnTo>
                  <a:lnTo>
                    <a:pt x="171" y="196"/>
                  </a:lnTo>
                  <a:lnTo>
                    <a:pt x="234" y="158"/>
                  </a:lnTo>
                  <a:lnTo>
                    <a:pt x="252" y="146"/>
                  </a:lnTo>
                  <a:lnTo>
                    <a:pt x="259" y="137"/>
                  </a:lnTo>
                  <a:lnTo>
                    <a:pt x="254" y="126"/>
                  </a:lnTo>
                  <a:lnTo>
                    <a:pt x="235" y="109"/>
                  </a:lnTo>
                  <a:lnTo>
                    <a:pt x="137" y="14"/>
                  </a:lnTo>
                  <a:lnTo>
                    <a:pt x="127" y="3"/>
                  </a:lnTo>
                  <a:lnTo>
                    <a:pt x="116" y="0"/>
                  </a:lnTo>
                  <a:lnTo>
                    <a:pt x="103" y="4"/>
                  </a:lnTo>
                  <a:lnTo>
                    <a:pt x="85" y="14"/>
                  </a:lnTo>
                  <a:lnTo>
                    <a:pt x="25" y="48"/>
                  </a:lnTo>
                  <a:lnTo>
                    <a:pt x="6" y="59"/>
                  </a:lnTo>
                  <a:lnTo>
                    <a:pt x="0" y="66"/>
                  </a:lnTo>
                  <a:lnTo>
                    <a:pt x="1" y="75"/>
                  </a:lnTo>
                  <a:lnTo>
                    <a:pt x="26" y="102"/>
                  </a:lnTo>
                  <a:lnTo>
                    <a:pt x="112" y="188"/>
                  </a:lnTo>
                  <a:lnTo>
                    <a:pt x="129" y="205"/>
                  </a:lnTo>
                  <a:lnTo>
                    <a:pt x="141" y="211"/>
                  </a:lnTo>
                </a:path>
              </a:pathLst>
            </a:custGeom>
            <a:solidFill>
              <a:srgbClr val="E1E1E1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73953" name="Freeform 397"/>
            <p:cNvSpPr>
              <a:spLocks noChangeAspect="1"/>
            </p:cNvSpPr>
            <p:nvPr/>
          </p:nvSpPr>
          <p:spPr bwMode="auto">
            <a:xfrm>
              <a:off x="2354" y="1609"/>
              <a:ext cx="257" cy="210"/>
            </a:xfrm>
            <a:custGeom>
              <a:avLst/>
              <a:gdLst>
                <a:gd name="T0" fmla="*/ 139 w 257"/>
                <a:gd name="T1" fmla="*/ 209 h 210"/>
                <a:gd name="T2" fmla="*/ 151 w 257"/>
                <a:gd name="T3" fmla="*/ 206 h 210"/>
                <a:gd name="T4" fmla="*/ 169 w 257"/>
                <a:gd name="T5" fmla="*/ 194 h 210"/>
                <a:gd name="T6" fmla="*/ 231 w 257"/>
                <a:gd name="T7" fmla="*/ 157 h 210"/>
                <a:gd name="T8" fmla="*/ 249 w 257"/>
                <a:gd name="T9" fmla="*/ 145 h 210"/>
                <a:gd name="T10" fmla="*/ 256 w 257"/>
                <a:gd name="T11" fmla="*/ 136 h 210"/>
                <a:gd name="T12" fmla="*/ 251 w 257"/>
                <a:gd name="T13" fmla="*/ 125 h 210"/>
                <a:gd name="T14" fmla="*/ 232 w 257"/>
                <a:gd name="T15" fmla="*/ 108 h 210"/>
                <a:gd name="T16" fmla="*/ 136 w 257"/>
                <a:gd name="T17" fmla="*/ 14 h 210"/>
                <a:gd name="T18" fmla="*/ 125 w 257"/>
                <a:gd name="T19" fmla="*/ 4 h 210"/>
                <a:gd name="T20" fmla="*/ 115 w 257"/>
                <a:gd name="T21" fmla="*/ 0 h 210"/>
                <a:gd name="T22" fmla="*/ 102 w 257"/>
                <a:gd name="T23" fmla="*/ 4 h 210"/>
                <a:gd name="T24" fmla="*/ 84 w 257"/>
                <a:gd name="T25" fmla="*/ 14 h 210"/>
                <a:gd name="T26" fmla="*/ 25 w 257"/>
                <a:gd name="T27" fmla="*/ 48 h 210"/>
                <a:gd name="T28" fmla="*/ 6 w 257"/>
                <a:gd name="T29" fmla="*/ 59 h 210"/>
                <a:gd name="T30" fmla="*/ 0 w 257"/>
                <a:gd name="T31" fmla="*/ 65 h 210"/>
                <a:gd name="T32" fmla="*/ 1 w 257"/>
                <a:gd name="T33" fmla="*/ 74 h 210"/>
                <a:gd name="T34" fmla="*/ 25 w 257"/>
                <a:gd name="T35" fmla="*/ 100 h 210"/>
                <a:gd name="T36" fmla="*/ 111 w 257"/>
                <a:gd name="T37" fmla="*/ 186 h 210"/>
                <a:gd name="T38" fmla="*/ 128 w 257"/>
                <a:gd name="T39" fmla="*/ 203 h 210"/>
                <a:gd name="T40" fmla="*/ 139 w 257"/>
                <a:gd name="T41" fmla="*/ 209 h 21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57"/>
                <a:gd name="T64" fmla="*/ 0 h 210"/>
                <a:gd name="T65" fmla="*/ 257 w 257"/>
                <a:gd name="T66" fmla="*/ 210 h 21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57" h="210">
                  <a:moveTo>
                    <a:pt x="139" y="209"/>
                  </a:moveTo>
                  <a:lnTo>
                    <a:pt x="151" y="206"/>
                  </a:lnTo>
                  <a:lnTo>
                    <a:pt x="169" y="194"/>
                  </a:lnTo>
                  <a:lnTo>
                    <a:pt x="231" y="157"/>
                  </a:lnTo>
                  <a:lnTo>
                    <a:pt x="249" y="145"/>
                  </a:lnTo>
                  <a:lnTo>
                    <a:pt x="256" y="136"/>
                  </a:lnTo>
                  <a:lnTo>
                    <a:pt x="251" y="125"/>
                  </a:lnTo>
                  <a:lnTo>
                    <a:pt x="232" y="108"/>
                  </a:lnTo>
                  <a:lnTo>
                    <a:pt x="136" y="14"/>
                  </a:lnTo>
                  <a:lnTo>
                    <a:pt x="125" y="4"/>
                  </a:lnTo>
                  <a:lnTo>
                    <a:pt x="115" y="0"/>
                  </a:lnTo>
                  <a:lnTo>
                    <a:pt x="102" y="4"/>
                  </a:lnTo>
                  <a:lnTo>
                    <a:pt x="84" y="14"/>
                  </a:lnTo>
                  <a:lnTo>
                    <a:pt x="25" y="48"/>
                  </a:lnTo>
                  <a:lnTo>
                    <a:pt x="6" y="59"/>
                  </a:lnTo>
                  <a:lnTo>
                    <a:pt x="0" y="65"/>
                  </a:lnTo>
                  <a:lnTo>
                    <a:pt x="1" y="74"/>
                  </a:lnTo>
                  <a:lnTo>
                    <a:pt x="25" y="100"/>
                  </a:lnTo>
                  <a:lnTo>
                    <a:pt x="111" y="186"/>
                  </a:lnTo>
                  <a:lnTo>
                    <a:pt x="128" y="203"/>
                  </a:lnTo>
                  <a:lnTo>
                    <a:pt x="139" y="209"/>
                  </a:lnTo>
                </a:path>
              </a:pathLst>
            </a:custGeom>
            <a:solidFill>
              <a:srgbClr val="E0E0E0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73954" name="Freeform 398"/>
            <p:cNvSpPr>
              <a:spLocks noChangeAspect="1"/>
            </p:cNvSpPr>
            <p:nvPr/>
          </p:nvSpPr>
          <p:spPr bwMode="auto">
            <a:xfrm>
              <a:off x="2355" y="1610"/>
              <a:ext cx="254" cy="208"/>
            </a:xfrm>
            <a:custGeom>
              <a:avLst/>
              <a:gdLst>
                <a:gd name="T0" fmla="*/ 138 w 254"/>
                <a:gd name="T1" fmla="*/ 207 h 208"/>
                <a:gd name="T2" fmla="*/ 150 w 254"/>
                <a:gd name="T3" fmla="*/ 203 h 208"/>
                <a:gd name="T4" fmla="*/ 167 w 254"/>
                <a:gd name="T5" fmla="*/ 192 h 208"/>
                <a:gd name="T6" fmla="*/ 229 w 254"/>
                <a:gd name="T7" fmla="*/ 155 h 208"/>
                <a:gd name="T8" fmla="*/ 246 w 254"/>
                <a:gd name="T9" fmla="*/ 144 h 208"/>
                <a:gd name="T10" fmla="*/ 253 w 254"/>
                <a:gd name="T11" fmla="*/ 135 h 208"/>
                <a:gd name="T12" fmla="*/ 248 w 254"/>
                <a:gd name="T13" fmla="*/ 124 h 208"/>
                <a:gd name="T14" fmla="*/ 230 w 254"/>
                <a:gd name="T15" fmla="*/ 107 h 208"/>
                <a:gd name="T16" fmla="*/ 134 w 254"/>
                <a:gd name="T17" fmla="*/ 14 h 208"/>
                <a:gd name="T18" fmla="*/ 123 w 254"/>
                <a:gd name="T19" fmla="*/ 4 h 208"/>
                <a:gd name="T20" fmla="*/ 113 w 254"/>
                <a:gd name="T21" fmla="*/ 0 h 208"/>
                <a:gd name="T22" fmla="*/ 101 w 254"/>
                <a:gd name="T23" fmla="*/ 4 h 208"/>
                <a:gd name="T24" fmla="*/ 83 w 254"/>
                <a:gd name="T25" fmla="*/ 13 h 208"/>
                <a:gd name="T26" fmla="*/ 24 w 254"/>
                <a:gd name="T27" fmla="*/ 47 h 208"/>
                <a:gd name="T28" fmla="*/ 6 w 254"/>
                <a:gd name="T29" fmla="*/ 58 h 208"/>
                <a:gd name="T30" fmla="*/ 0 w 254"/>
                <a:gd name="T31" fmla="*/ 64 h 208"/>
                <a:gd name="T32" fmla="*/ 1 w 254"/>
                <a:gd name="T33" fmla="*/ 73 h 208"/>
                <a:gd name="T34" fmla="*/ 25 w 254"/>
                <a:gd name="T35" fmla="*/ 99 h 208"/>
                <a:gd name="T36" fmla="*/ 110 w 254"/>
                <a:gd name="T37" fmla="*/ 184 h 208"/>
                <a:gd name="T38" fmla="*/ 127 w 254"/>
                <a:gd name="T39" fmla="*/ 201 h 208"/>
                <a:gd name="T40" fmla="*/ 138 w 254"/>
                <a:gd name="T41" fmla="*/ 207 h 20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54"/>
                <a:gd name="T64" fmla="*/ 0 h 208"/>
                <a:gd name="T65" fmla="*/ 254 w 254"/>
                <a:gd name="T66" fmla="*/ 208 h 20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54" h="208">
                  <a:moveTo>
                    <a:pt x="138" y="207"/>
                  </a:moveTo>
                  <a:lnTo>
                    <a:pt x="150" y="203"/>
                  </a:lnTo>
                  <a:lnTo>
                    <a:pt x="167" y="192"/>
                  </a:lnTo>
                  <a:lnTo>
                    <a:pt x="229" y="155"/>
                  </a:lnTo>
                  <a:lnTo>
                    <a:pt x="246" y="144"/>
                  </a:lnTo>
                  <a:lnTo>
                    <a:pt x="253" y="135"/>
                  </a:lnTo>
                  <a:lnTo>
                    <a:pt x="248" y="124"/>
                  </a:lnTo>
                  <a:lnTo>
                    <a:pt x="230" y="107"/>
                  </a:lnTo>
                  <a:lnTo>
                    <a:pt x="134" y="14"/>
                  </a:lnTo>
                  <a:lnTo>
                    <a:pt x="123" y="4"/>
                  </a:lnTo>
                  <a:lnTo>
                    <a:pt x="113" y="0"/>
                  </a:lnTo>
                  <a:lnTo>
                    <a:pt x="101" y="4"/>
                  </a:lnTo>
                  <a:lnTo>
                    <a:pt x="83" y="13"/>
                  </a:lnTo>
                  <a:lnTo>
                    <a:pt x="24" y="47"/>
                  </a:lnTo>
                  <a:lnTo>
                    <a:pt x="6" y="58"/>
                  </a:lnTo>
                  <a:lnTo>
                    <a:pt x="0" y="64"/>
                  </a:lnTo>
                  <a:lnTo>
                    <a:pt x="1" y="73"/>
                  </a:lnTo>
                  <a:lnTo>
                    <a:pt x="25" y="99"/>
                  </a:lnTo>
                  <a:lnTo>
                    <a:pt x="110" y="184"/>
                  </a:lnTo>
                  <a:lnTo>
                    <a:pt x="127" y="201"/>
                  </a:lnTo>
                  <a:lnTo>
                    <a:pt x="138" y="207"/>
                  </a:lnTo>
                </a:path>
              </a:pathLst>
            </a:custGeom>
            <a:solidFill>
              <a:srgbClr val="DFDFDF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73955" name="Freeform 399"/>
            <p:cNvSpPr>
              <a:spLocks noChangeAspect="1"/>
            </p:cNvSpPr>
            <p:nvPr/>
          </p:nvSpPr>
          <p:spPr bwMode="auto">
            <a:xfrm>
              <a:off x="2357" y="1611"/>
              <a:ext cx="251" cy="205"/>
            </a:xfrm>
            <a:custGeom>
              <a:avLst/>
              <a:gdLst>
                <a:gd name="T0" fmla="*/ 137 w 251"/>
                <a:gd name="T1" fmla="*/ 204 h 205"/>
                <a:gd name="T2" fmla="*/ 148 w 251"/>
                <a:gd name="T3" fmla="*/ 201 h 205"/>
                <a:gd name="T4" fmla="*/ 165 w 251"/>
                <a:gd name="T5" fmla="*/ 190 h 205"/>
                <a:gd name="T6" fmla="*/ 226 w 251"/>
                <a:gd name="T7" fmla="*/ 153 h 205"/>
                <a:gd name="T8" fmla="*/ 243 w 251"/>
                <a:gd name="T9" fmla="*/ 142 h 205"/>
                <a:gd name="T10" fmla="*/ 250 w 251"/>
                <a:gd name="T11" fmla="*/ 133 h 205"/>
                <a:gd name="T12" fmla="*/ 245 w 251"/>
                <a:gd name="T13" fmla="*/ 123 h 205"/>
                <a:gd name="T14" fmla="*/ 226 w 251"/>
                <a:gd name="T15" fmla="*/ 106 h 205"/>
                <a:gd name="T16" fmla="*/ 132 w 251"/>
                <a:gd name="T17" fmla="*/ 14 h 205"/>
                <a:gd name="T18" fmla="*/ 121 w 251"/>
                <a:gd name="T19" fmla="*/ 4 h 205"/>
                <a:gd name="T20" fmla="*/ 112 w 251"/>
                <a:gd name="T21" fmla="*/ 0 h 205"/>
                <a:gd name="T22" fmla="*/ 99 w 251"/>
                <a:gd name="T23" fmla="*/ 4 h 205"/>
                <a:gd name="T24" fmla="*/ 82 w 251"/>
                <a:gd name="T25" fmla="*/ 13 h 205"/>
                <a:gd name="T26" fmla="*/ 24 w 251"/>
                <a:gd name="T27" fmla="*/ 46 h 205"/>
                <a:gd name="T28" fmla="*/ 6 w 251"/>
                <a:gd name="T29" fmla="*/ 57 h 205"/>
                <a:gd name="T30" fmla="*/ 0 w 251"/>
                <a:gd name="T31" fmla="*/ 63 h 205"/>
                <a:gd name="T32" fmla="*/ 1 w 251"/>
                <a:gd name="T33" fmla="*/ 72 h 205"/>
                <a:gd name="T34" fmla="*/ 25 w 251"/>
                <a:gd name="T35" fmla="*/ 98 h 205"/>
                <a:gd name="T36" fmla="*/ 109 w 251"/>
                <a:gd name="T37" fmla="*/ 182 h 205"/>
                <a:gd name="T38" fmla="*/ 126 w 251"/>
                <a:gd name="T39" fmla="*/ 198 h 205"/>
                <a:gd name="T40" fmla="*/ 137 w 251"/>
                <a:gd name="T41" fmla="*/ 204 h 20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51"/>
                <a:gd name="T64" fmla="*/ 0 h 205"/>
                <a:gd name="T65" fmla="*/ 251 w 251"/>
                <a:gd name="T66" fmla="*/ 205 h 20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51" h="205">
                  <a:moveTo>
                    <a:pt x="137" y="204"/>
                  </a:moveTo>
                  <a:lnTo>
                    <a:pt x="148" y="201"/>
                  </a:lnTo>
                  <a:lnTo>
                    <a:pt x="165" y="190"/>
                  </a:lnTo>
                  <a:lnTo>
                    <a:pt x="226" y="153"/>
                  </a:lnTo>
                  <a:lnTo>
                    <a:pt x="243" y="142"/>
                  </a:lnTo>
                  <a:lnTo>
                    <a:pt x="250" y="133"/>
                  </a:lnTo>
                  <a:lnTo>
                    <a:pt x="245" y="123"/>
                  </a:lnTo>
                  <a:lnTo>
                    <a:pt x="226" y="106"/>
                  </a:lnTo>
                  <a:lnTo>
                    <a:pt x="132" y="14"/>
                  </a:lnTo>
                  <a:lnTo>
                    <a:pt x="121" y="4"/>
                  </a:lnTo>
                  <a:lnTo>
                    <a:pt x="112" y="0"/>
                  </a:lnTo>
                  <a:lnTo>
                    <a:pt x="99" y="4"/>
                  </a:lnTo>
                  <a:lnTo>
                    <a:pt x="82" y="13"/>
                  </a:lnTo>
                  <a:lnTo>
                    <a:pt x="24" y="46"/>
                  </a:lnTo>
                  <a:lnTo>
                    <a:pt x="6" y="57"/>
                  </a:lnTo>
                  <a:lnTo>
                    <a:pt x="0" y="63"/>
                  </a:lnTo>
                  <a:lnTo>
                    <a:pt x="1" y="72"/>
                  </a:lnTo>
                  <a:lnTo>
                    <a:pt x="25" y="98"/>
                  </a:lnTo>
                  <a:lnTo>
                    <a:pt x="109" y="182"/>
                  </a:lnTo>
                  <a:lnTo>
                    <a:pt x="126" y="198"/>
                  </a:lnTo>
                  <a:lnTo>
                    <a:pt x="137" y="204"/>
                  </a:lnTo>
                </a:path>
              </a:pathLst>
            </a:custGeom>
            <a:solidFill>
              <a:srgbClr val="DEDEDE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73956" name="Freeform 400"/>
            <p:cNvSpPr>
              <a:spLocks noChangeAspect="1"/>
            </p:cNvSpPr>
            <p:nvPr/>
          </p:nvSpPr>
          <p:spPr bwMode="auto">
            <a:xfrm>
              <a:off x="2358" y="1613"/>
              <a:ext cx="248" cy="202"/>
            </a:xfrm>
            <a:custGeom>
              <a:avLst/>
              <a:gdLst>
                <a:gd name="T0" fmla="*/ 135 w 248"/>
                <a:gd name="T1" fmla="*/ 201 h 202"/>
                <a:gd name="T2" fmla="*/ 147 w 248"/>
                <a:gd name="T3" fmla="*/ 198 h 202"/>
                <a:gd name="T4" fmla="*/ 163 w 248"/>
                <a:gd name="T5" fmla="*/ 187 h 202"/>
                <a:gd name="T6" fmla="*/ 224 w 248"/>
                <a:gd name="T7" fmla="*/ 151 h 202"/>
                <a:gd name="T8" fmla="*/ 240 w 248"/>
                <a:gd name="T9" fmla="*/ 140 h 202"/>
                <a:gd name="T10" fmla="*/ 247 w 248"/>
                <a:gd name="T11" fmla="*/ 131 h 202"/>
                <a:gd name="T12" fmla="*/ 242 w 248"/>
                <a:gd name="T13" fmla="*/ 121 h 202"/>
                <a:gd name="T14" fmla="*/ 224 w 248"/>
                <a:gd name="T15" fmla="*/ 105 h 202"/>
                <a:gd name="T16" fmla="*/ 130 w 248"/>
                <a:gd name="T17" fmla="*/ 14 h 202"/>
                <a:gd name="T18" fmla="*/ 120 w 248"/>
                <a:gd name="T19" fmla="*/ 3 h 202"/>
                <a:gd name="T20" fmla="*/ 110 w 248"/>
                <a:gd name="T21" fmla="*/ 0 h 202"/>
                <a:gd name="T22" fmla="*/ 98 w 248"/>
                <a:gd name="T23" fmla="*/ 4 h 202"/>
                <a:gd name="T24" fmla="*/ 81 w 248"/>
                <a:gd name="T25" fmla="*/ 13 h 202"/>
                <a:gd name="T26" fmla="*/ 23 w 248"/>
                <a:gd name="T27" fmla="*/ 45 h 202"/>
                <a:gd name="T28" fmla="*/ 6 w 248"/>
                <a:gd name="T29" fmla="*/ 56 h 202"/>
                <a:gd name="T30" fmla="*/ 0 w 248"/>
                <a:gd name="T31" fmla="*/ 62 h 202"/>
                <a:gd name="T32" fmla="*/ 1 w 248"/>
                <a:gd name="T33" fmla="*/ 70 h 202"/>
                <a:gd name="T34" fmla="*/ 25 w 248"/>
                <a:gd name="T35" fmla="*/ 96 h 202"/>
                <a:gd name="T36" fmla="*/ 108 w 248"/>
                <a:gd name="T37" fmla="*/ 179 h 202"/>
                <a:gd name="T38" fmla="*/ 124 w 248"/>
                <a:gd name="T39" fmla="*/ 195 h 202"/>
                <a:gd name="T40" fmla="*/ 135 w 248"/>
                <a:gd name="T41" fmla="*/ 201 h 20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48"/>
                <a:gd name="T64" fmla="*/ 0 h 202"/>
                <a:gd name="T65" fmla="*/ 248 w 248"/>
                <a:gd name="T66" fmla="*/ 202 h 20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48" h="202">
                  <a:moveTo>
                    <a:pt x="135" y="201"/>
                  </a:moveTo>
                  <a:lnTo>
                    <a:pt x="147" y="198"/>
                  </a:lnTo>
                  <a:lnTo>
                    <a:pt x="163" y="187"/>
                  </a:lnTo>
                  <a:lnTo>
                    <a:pt x="224" y="151"/>
                  </a:lnTo>
                  <a:lnTo>
                    <a:pt x="240" y="140"/>
                  </a:lnTo>
                  <a:lnTo>
                    <a:pt x="247" y="131"/>
                  </a:lnTo>
                  <a:lnTo>
                    <a:pt x="242" y="121"/>
                  </a:lnTo>
                  <a:lnTo>
                    <a:pt x="224" y="105"/>
                  </a:lnTo>
                  <a:lnTo>
                    <a:pt x="130" y="14"/>
                  </a:lnTo>
                  <a:lnTo>
                    <a:pt x="120" y="3"/>
                  </a:lnTo>
                  <a:lnTo>
                    <a:pt x="110" y="0"/>
                  </a:lnTo>
                  <a:lnTo>
                    <a:pt x="98" y="4"/>
                  </a:lnTo>
                  <a:lnTo>
                    <a:pt x="81" y="13"/>
                  </a:lnTo>
                  <a:lnTo>
                    <a:pt x="23" y="45"/>
                  </a:lnTo>
                  <a:lnTo>
                    <a:pt x="6" y="56"/>
                  </a:lnTo>
                  <a:lnTo>
                    <a:pt x="0" y="62"/>
                  </a:lnTo>
                  <a:lnTo>
                    <a:pt x="1" y="70"/>
                  </a:lnTo>
                  <a:lnTo>
                    <a:pt x="25" y="96"/>
                  </a:lnTo>
                  <a:lnTo>
                    <a:pt x="108" y="179"/>
                  </a:lnTo>
                  <a:lnTo>
                    <a:pt x="124" y="195"/>
                  </a:lnTo>
                  <a:lnTo>
                    <a:pt x="135" y="201"/>
                  </a:lnTo>
                </a:path>
              </a:pathLst>
            </a:custGeom>
            <a:solidFill>
              <a:srgbClr val="DDDDDD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73957" name="Freeform 401"/>
            <p:cNvSpPr>
              <a:spLocks noChangeAspect="1"/>
            </p:cNvSpPr>
            <p:nvPr/>
          </p:nvSpPr>
          <p:spPr bwMode="auto">
            <a:xfrm>
              <a:off x="2359" y="1614"/>
              <a:ext cx="246" cy="200"/>
            </a:xfrm>
            <a:custGeom>
              <a:avLst/>
              <a:gdLst>
                <a:gd name="T0" fmla="*/ 134 w 246"/>
                <a:gd name="T1" fmla="*/ 199 h 200"/>
                <a:gd name="T2" fmla="*/ 146 w 246"/>
                <a:gd name="T3" fmla="*/ 196 h 200"/>
                <a:gd name="T4" fmla="*/ 162 w 246"/>
                <a:gd name="T5" fmla="*/ 186 h 200"/>
                <a:gd name="T6" fmla="*/ 222 w 246"/>
                <a:gd name="T7" fmla="*/ 149 h 200"/>
                <a:gd name="T8" fmla="*/ 238 w 246"/>
                <a:gd name="T9" fmla="*/ 139 h 200"/>
                <a:gd name="T10" fmla="*/ 245 w 246"/>
                <a:gd name="T11" fmla="*/ 130 h 200"/>
                <a:gd name="T12" fmla="*/ 240 w 246"/>
                <a:gd name="T13" fmla="*/ 120 h 200"/>
                <a:gd name="T14" fmla="*/ 222 w 246"/>
                <a:gd name="T15" fmla="*/ 104 h 200"/>
                <a:gd name="T16" fmla="*/ 129 w 246"/>
                <a:gd name="T17" fmla="*/ 14 h 200"/>
                <a:gd name="T18" fmla="*/ 119 w 246"/>
                <a:gd name="T19" fmla="*/ 3 h 200"/>
                <a:gd name="T20" fmla="*/ 109 w 246"/>
                <a:gd name="T21" fmla="*/ 0 h 200"/>
                <a:gd name="T22" fmla="*/ 97 w 246"/>
                <a:gd name="T23" fmla="*/ 4 h 200"/>
                <a:gd name="T24" fmla="*/ 80 w 246"/>
                <a:gd name="T25" fmla="*/ 12 h 200"/>
                <a:gd name="T26" fmla="*/ 23 w 246"/>
                <a:gd name="T27" fmla="*/ 45 h 200"/>
                <a:gd name="T28" fmla="*/ 6 w 246"/>
                <a:gd name="T29" fmla="*/ 54 h 200"/>
                <a:gd name="T30" fmla="*/ 0 w 246"/>
                <a:gd name="T31" fmla="*/ 61 h 200"/>
                <a:gd name="T32" fmla="*/ 1 w 246"/>
                <a:gd name="T33" fmla="*/ 69 h 200"/>
                <a:gd name="T34" fmla="*/ 25 w 246"/>
                <a:gd name="T35" fmla="*/ 95 h 200"/>
                <a:gd name="T36" fmla="*/ 107 w 246"/>
                <a:gd name="T37" fmla="*/ 177 h 200"/>
                <a:gd name="T38" fmla="*/ 123 w 246"/>
                <a:gd name="T39" fmla="*/ 193 h 200"/>
                <a:gd name="T40" fmla="*/ 134 w 246"/>
                <a:gd name="T41" fmla="*/ 199 h 20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46"/>
                <a:gd name="T64" fmla="*/ 0 h 200"/>
                <a:gd name="T65" fmla="*/ 246 w 246"/>
                <a:gd name="T66" fmla="*/ 200 h 20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46" h="200">
                  <a:moveTo>
                    <a:pt x="134" y="199"/>
                  </a:moveTo>
                  <a:lnTo>
                    <a:pt x="146" y="196"/>
                  </a:lnTo>
                  <a:lnTo>
                    <a:pt x="162" y="186"/>
                  </a:lnTo>
                  <a:lnTo>
                    <a:pt x="222" y="149"/>
                  </a:lnTo>
                  <a:lnTo>
                    <a:pt x="238" y="139"/>
                  </a:lnTo>
                  <a:lnTo>
                    <a:pt x="245" y="130"/>
                  </a:lnTo>
                  <a:lnTo>
                    <a:pt x="240" y="120"/>
                  </a:lnTo>
                  <a:lnTo>
                    <a:pt x="222" y="104"/>
                  </a:lnTo>
                  <a:lnTo>
                    <a:pt x="129" y="14"/>
                  </a:lnTo>
                  <a:lnTo>
                    <a:pt x="119" y="3"/>
                  </a:lnTo>
                  <a:lnTo>
                    <a:pt x="109" y="0"/>
                  </a:lnTo>
                  <a:lnTo>
                    <a:pt x="97" y="4"/>
                  </a:lnTo>
                  <a:lnTo>
                    <a:pt x="80" y="12"/>
                  </a:lnTo>
                  <a:lnTo>
                    <a:pt x="23" y="45"/>
                  </a:lnTo>
                  <a:lnTo>
                    <a:pt x="6" y="54"/>
                  </a:lnTo>
                  <a:lnTo>
                    <a:pt x="0" y="61"/>
                  </a:lnTo>
                  <a:lnTo>
                    <a:pt x="1" y="69"/>
                  </a:lnTo>
                  <a:lnTo>
                    <a:pt x="25" y="95"/>
                  </a:lnTo>
                  <a:lnTo>
                    <a:pt x="107" y="177"/>
                  </a:lnTo>
                  <a:lnTo>
                    <a:pt x="123" y="193"/>
                  </a:lnTo>
                  <a:lnTo>
                    <a:pt x="134" y="199"/>
                  </a:lnTo>
                </a:path>
              </a:pathLst>
            </a:custGeom>
            <a:solidFill>
              <a:srgbClr val="DCDCDC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73958" name="Freeform 402"/>
            <p:cNvSpPr>
              <a:spLocks noChangeAspect="1"/>
            </p:cNvSpPr>
            <p:nvPr/>
          </p:nvSpPr>
          <p:spPr bwMode="auto">
            <a:xfrm>
              <a:off x="2361" y="1615"/>
              <a:ext cx="242" cy="198"/>
            </a:xfrm>
            <a:custGeom>
              <a:avLst/>
              <a:gdLst>
                <a:gd name="T0" fmla="*/ 132 w 242"/>
                <a:gd name="T1" fmla="*/ 197 h 198"/>
                <a:gd name="T2" fmla="*/ 144 w 242"/>
                <a:gd name="T3" fmla="*/ 193 h 198"/>
                <a:gd name="T4" fmla="*/ 159 w 242"/>
                <a:gd name="T5" fmla="*/ 184 h 198"/>
                <a:gd name="T6" fmla="*/ 219 w 242"/>
                <a:gd name="T7" fmla="*/ 148 h 198"/>
                <a:gd name="T8" fmla="*/ 234 w 242"/>
                <a:gd name="T9" fmla="*/ 138 h 198"/>
                <a:gd name="T10" fmla="*/ 241 w 242"/>
                <a:gd name="T11" fmla="*/ 129 h 198"/>
                <a:gd name="T12" fmla="*/ 236 w 242"/>
                <a:gd name="T13" fmla="*/ 120 h 198"/>
                <a:gd name="T14" fmla="*/ 218 w 242"/>
                <a:gd name="T15" fmla="*/ 103 h 198"/>
                <a:gd name="T16" fmla="*/ 127 w 242"/>
                <a:gd name="T17" fmla="*/ 14 h 198"/>
                <a:gd name="T18" fmla="*/ 116 w 242"/>
                <a:gd name="T19" fmla="*/ 4 h 198"/>
                <a:gd name="T20" fmla="*/ 107 w 242"/>
                <a:gd name="T21" fmla="*/ 0 h 198"/>
                <a:gd name="T22" fmla="*/ 95 w 242"/>
                <a:gd name="T23" fmla="*/ 4 h 198"/>
                <a:gd name="T24" fmla="*/ 79 w 242"/>
                <a:gd name="T25" fmla="*/ 12 h 198"/>
                <a:gd name="T26" fmla="*/ 23 w 242"/>
                <a:gd name="T27" fmla="*/ 44 h 198"/>
                <a:gd name="T28" fmla="*/ 6 w 242"/>
                <a:gd name="T29" fmla="*/ 54 h 198"/>
                <a:gd name="T30" fmla="*/ 0 w 242"/>
                <a:gd name="T31" fmla="*/ 60 h 198"/>
                <a:gd name="T32" fmla="*/ 1 w 242"/>
                <a:gd name="T33" fmla="*/ 68 h 198"/>
                <a:gd name="T34" fmla="*/ 24 w 242"/>
                <a:gd name="T35" fmla="*/ 94 h 198"/>
                <a:gd name="T36" fmla="*/ 106 w 242"/>
                <a:gd name="T37" fmla="*/ 175 h 198"/>
                <a:gd name="T38" fmla="*/ 122 w 242"/>
                <a:gd name="T39" fmla="*/ 192 h 198"/>
                <a:gd name="T40" fmla="*/ 132 w 242"/>
                <a:gd name="T41" fmla="*/ 197 h 19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42"/>
                <a:gd name="T64" fmla="*/ 0 h 198"/>
                <a:gd name="T65" fmla="*/ 242 w 242"/>
                <a:gd name="T66" fmla="*/ 198 h 19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42" h="198">
                  <a:moveTo>
                    <a:pt x="132" y="197"/>
                  </a:moveTo>
                  <a:lnTo>
                    <a:pt x="144" y="193"/>
                  </a:lnTo>
                  <a:lnTo>
                    <a:pt x="159" y="184"/>
                  </a:lnTo>
                  <a:lnTo>
                    <a:pt x="219" y="148"/>
                  </a:lnTo>
                  <a:lnTo>
                    <a:pt x="234" y="138"/>
                  </a:lnTo>
                  <a:lnTo>
                    <a:pt x="241" y="129"/>
                  </a:lnTo>
                  <a:lnTo>
                    <a:pt x="236" y="120"/>
                  </a:lnTo>
                  <a:lnTo>
                    <a:pt x="218" y="103"/>
                  </a:lnTo>
                  <a:lnTo>
                    <a:pt x="127" y="14"/>
                  </a:lnTo>
                  <a:lnTo>
                    <a:pt x="116" y="4"/>
                  </a:lnTo>
                  <a:lnTo>
                    <a:pt x="107" y="0"/>
                  </a:lnTo>
                  <a:lnTo>
                    <a:pt x="95" y="4"/>
                  </a:lnTo>
                  <a:lnTo>
                    <a:pt x="79" y="12"/>
                  </a:lnTo>
                  <a:lnTo>
                    <a:pt x="23" y="44"/>
                  </a:lnTo>
                  <a:lnTo>
                    <a:pt x="6" y="54"/>
                  </a:lnTo>
                  <a:lnTo>
                    <a:pt x="0" y="60"/>
                  </a:lnTo>
                  <a:lnTo>
                    <a:pt x="1" y="68"/>
                  </a:lnTo>
                  <a:lnTo>
                    <a:pt x="24" y="94"/>
                  </a:lnTo>
                  <a:lnTo>
                    <a:pt x="106" y="175"/>
                  </a:lnTo>
                  <a:lnTo>
                    <a:pt x="122" y="192"/>
                  </a:lnTo>
                  <a:lnTo>
                    <a:pt x="132" y="197"/>
                  </a:lnTo>
                </a:path>
              </a:pathLst>
            </a:custGeom>
            <a:solidFill>
              <a:srgbClr val="DBDBDB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73959" name="Freeform 403"/>
            <p:cNvSpPr>
              <a:spLocks noChangeAspect="1"/>
            </p:cNvSpPr>
            <p:nvPr/>
          </p:nvSpPr>
          <p:spPr bwMode="auto">
            <a:xfrm>
              <a:off x="2363" y="1616"/>
              <a:ext cx="238" cy="195"/>
            </a:xfrm>
            <a:custGeom>
              <a:avLst/>
              <a:gdLst>
                <a:gd name="T0" fmla="*/ 130 w 238"/>
                <a:gd name="T1" fmla="*/ 194 h 195"/>
                <a:gd name="T2" fmla="*/ 142 w 238"/>
                <a:gd name="T3" fmla="*/ 191 h 195"/>
                <a:gd name="T4" fmla="*/ 157 w 238"/>
                <a:gd name="T5" fmla="*/ 181 h 195"/>
                <a:gd name="T6" fmla="*/ 215 w 238"/>
                <a:gd name="T7" fmla="*/ 146 h 195"/>
                <a:gd name="T8" fmla="*/ 230 w 238"/>
                <a:gd name="T9" fmla="*/ 136 h 195"/>
                <a:gd name="T10" fmla="*/ 237 w 238"/>
                <a:gd name="T11" fmla="*/ 128 h 195"/>
                <a:gd name="T12" fmla="*/ 232 w 238"/>
                <a:gd name="T13" fmla="*/ 118 h 195"/>
                <a:gd name="T14" fmla="*/ 215 w 238"/>
                <a:gd name="T15" fmla="*/ 102 h 195"/>
                <a:gd name="T16" fmla="*/ 124 w 238"/>
                <a:gd name="T17" fmla="*/ 13 h 195"/>
                <a:gd name="T18" fmla="*/ 114 w 238"/>
                <a:gd name="T19" fmla="*/ 3 h 195"/>
                <a:gd name="T20" fmla="*/ 105 w 238"/>
                <a:gd name="T21" fmla="*/ 0 h 195"/>
                <a:gd name="T22" fmla="*/ 93 w 238"/>
                <a:gd name="T23" fmla="*/ 4 h 195"/>
                <a:gd name="T24" fmla="*/ 77 w 238"/>
                <a:gd name="T25" fmla="*/ 12 h 195"/>
                <a:gd name="T26" fmla="*/ 22 w 238"/>
                <a:gd name="T27" fmla="*/ 44 h 195"/>
                <a:gd name="T28" fmla="*/ 6 w 238"/>
                <a:gd name="T29" fmla="*/ 53 h 195"/>
                <a:gd name="T30" fmla="*/ 0 w 238"/>
                <a:gd name="T31" fmla="*/ 59 h 195"/>
                <a:gd name="T32" fmla="*/ 1 w 238"/>
                <a:gd name="T33" fmla="*/ 67 h 195"/>
                <a:gd name="T34" fmla="*/ 24 w 238"/>
                <a:gd name="T35" fmla="*/ 92 h 195"/>
                <a:gd name="T36" fmla="*/ 104 w 238"/>
                <a:gd name="T37" fmla="*/ 172 h 195"/>
                <a:gd name="T38" fmla="*/ 120 w 238"/>
                <a:gd name="T39" fmla="*/ 189 h 195"/>
                <a:gd name="T40" fmla="*/ 130 w 238"/>
                <a:gd name="T41" fmla="*/ 194 h 19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38"/>
                <a:gd name="T64" fmla="*/ 0 h 195"/>
                <a:gd name="T65" fmla="*/ 238 w 238"/>
                <a:gd name="T66" fmla="*/ 195 h 19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38" h="195">
                  <a:moveTo>
                    <a:pt x="130" y="194"/>
                  </a:moveTo>
                  <a:lnTo>
                    <a:pt x="142" y="191"/>
                  </a:lnTo>
                  <a:lnTo>
                    <a:pt x="157" y="181"/>
                  </a:lnTo>
                  <a:lnTo>
                    <a:pt x="215" y="146"/>
                  </a:lnTo>
                  <a:lnTo>
                    <a:pt x="230" y="136"/>
                  </a:lnTo>
                  <a:lnTo>
                    <a:pt x="237" y="128"/>
                  </a:lnTo>
                  <a:lnTo>
                    <a:pt x="232" y="118"/>
                  </a:lnTo>
                  <a:lnTo>
                    <a:pt x="215" y="102"/>
                  </a:lnTo>
                  <a:lnTo>
                    <a:pt x="124" y="13"/>
                  </a:lnTo>
                  <a:lnTo>
                    <a:pt x="114" y="3"/>
                  </a:lnTo>
                  <a:lnTo>
                    <a:pt x="105" y="0"/>
                  </a:lnTo>
                  <a:lnTo>
                    <a:pt x="93" y="4"/>
                  </a:lnTo>
                  <a:lnTo>
                    <a:pt x="77" y="12"/>
                  </a:lnTo>
                  <a:lnTo>
                    <a:pt x="22" y="44"/>
                  </a:lnTo>
                  <a:lnTo>
                    <a:pt x="6" y="53"/>
                  </a:lnTo>
                  <a:lnTo>
                    <a:pt x="0" y="59"/>
                  </a:lnTo>
                  <a:lnTo>
                    <a:pt x="1" y="67"/>
                  </a:lnTo>
                  <a:lnTo>
                    <a:pt x="24" y="92"/>
                  </a:lnTo>
                  <a:lnTo>
                    <a:pt x="104" y="172"/>
                  </a:lnTo>
                  <a:lnTo>
                    <a:pt x="120" y="189"/>
                  </a:lnTo>
                  <a:lnTo>
                    <a:pt x="130" y="194"/>
                  </a:lnTo>
                </a:path>
              </a:pathLst>
            </a:custGeom>
            <a:solidFill>
              <a:srgbClr val="DADADA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73960" name="Freeform 404"/>
            <p:cNvSpPr>
              <a:spLocks noChangeAspect="1"/>
            </p:cNvSpPr>
            <p:nvPr/>
          </p:nvSpPr>
          <p:spPr bwMode="auto">
            <a:xfrm>
              <a:off x="2364" y="1617"/>
              <a:ext cx="236" cy="193"/>
            </a:xfrm>
            <a:custGeom>
              <a:avLst/>
              <a:gdLst>
                <a:gd name="T0" fmla="*/ 130 w 236"/>
                <a:gd name="T1" fmla="*/ 192 h 193"/>
                <a:gd name="T2" fmla="*/ 141 w 236"/>
                <a:gd name="T3" fmla="*/ 188 h 193"/>
                <a:gd name="T4" fmla="*/ 155 w 236"/>
                <a:gd name="T5" fmla="*/ 179 h 193"/>
                <a:gd name="T6" fmla="*/ 214 w 236"/>
                <a:gd name="T7" fmla="*/ 144 h 193"/>
                <a:gd name="T8" fmla="*/ 228 w 236"/>
                <a:gd name="T9" fmla="*/ 135 h 193"/>
                <a:gd name="T10" fmla="*/ 235 w 236"/>
                <a:gd name="T11" fmla="*/ 127 h 193"/>
                <a:gd name="T12" fmla="*/ 230 w 236"/>
                <a:gd name="T13" fmla="*/ 117 h 193"/>
                <a:gd name="T14" fmla="*/ 213 w 236"/>
                <a:gd name="T15" fmla="*/ 101 h 193"/>
                <a:gd name="T16" fmla="*/ 123 w 236"/>
                <a:gd name="T17" fmla="*/ 13 h 193"/>
                <a:gd name="T18" fmla="*/ 113 w 236"/>
                <a:gd name="T19" fmla="*/ 3 h 193"/>
                <a:gd name="T20" fmla="*/ 104 w 236"/>
                <a:gd name="T21" fmla="*/ 0 h 193"/>
                <a:gd name="T22" fmla="*/ 92 w 236"/>
                <a:gd name="T23" fmla="*/ 4 h 193"/>
                <a:gd name="T24" fmla="*/ 77 w 236"/>
                <a:gd name="T25" fmla="*/ 11 h 193"/>
                <a:gd name="T26" fmla="*/ 22 w 236"/>
                <a:gd name="T27" fmla="*/ 43 h 193"/>
                <a:gd name="T28" fmla="*/ 6 w 236"/>
                <a:gd name="T29" fmla="*/ 52 h 193"/>
                <a:gd name="T30" fmla="*/ 0 w 236"/>
                <a:gd name="T31" fmla="*/ 58 h 193"/>
                <a:gd name="T32" fmla="*/ 1 w 236"/>
                <a:gd name="T33" fmla="*/ 66 h 193"/>
                <a:gd name="T34" fmla="*/ 24 w 236"/>
                <a:gd name="T35" fmla="*/ 91 h 193"/>
                <a:gd name="T36" fmla="*/ 103 w 236"/>
                <a:gd name="T37" fmla="*/ 170 h 193"/>
                <a:gd name="T38" fmla="*/ 119 w 236"/>
                <a:gd name="T39" fmla="*/ 187 h 193"/>
                <a:gd name="T40" fmla="*/ 130 w 236"/>
                <a:gd name="T41" fmla="*/ 192 h 19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36"/>
                <a:gd name="T64" fmla="*/ 0 h 193"/>
                <a:gd name="T65" fmla="*/ 236 w 236"/>
                <a:gd name="T66" fmla="*/ 193 h 19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36" h="193">
                  <a:moveTo>
                    <a:pt x="130" y="192"/>
                  </a:moveTo>
                  <a:lnTo>
                    <a:pt x="141" y="188"/>
                  </a:lnTo>
                  <a:lnTo>
                    <a:pt x="155" y="179"/>
                  </a:lnTo>
                  <a:lnTo>
                    <a:pt x="214" y="144"/>
                  </a:lnTo>
                  <a:lnTo>
                    <a:pt x="228" y="135"/>
                  </a:lnTo>
                  <a:lnTo>
                    <a:pt x="235" y="127"/>
                  </a:lnTo>
                  <a:lnTo>
                    <a:pt x="230" y="117"/>
                  </a:lnTo>
                  <a:lnTo>
                    <a:pt x="213" y="101"/>
                  </a:lnTo>
                  <a:lnTo>
                    <a:pt x="123" y="13"/>
                  </a:lnTo>
                  <a:lnTo>
                    <a:pt x="113" y="3"/>
                  </a:lnTo>
                  <a:lnTo>
                    <a:pt x="104" y="0"/>
                  </a:lnTo>
                  <a:lnTo>
                    <a:pt x="92" y="4"/>
                  </a:lnTo>
                  <a:lnTo>
                    <a:pt x="77" y="11"/>
                  </a:lnTo>
                  <a:lnTo>
                    <a:pt x="22" y="43"/>
                  </a:lnTo>
                  <a:lnTo>
                    <a:pt x="6" y="52"/>
                  </a:lnTo>
                  <a:lnTo>
                    <a:pt x="0" y="58"/>
                  </a:lnTo>
                  <a:lnTo>
                    <a:pt x="1" y="66"/>
                  </a:lnTo>
                  <a:lnTo>
                    <a:pt x="24" y="91"/>
                  </a:lnTo>
                  <a:lnTo>
                    <a:pt x="103" y="170"/>
                  </a:lnTo>
                  <a:lnTo>
                    <a:pt x="119" y="187"/>
                  </a:lnTo>
                  <a:lnTo>
                    <a:pt x="130" y="192"/>
                  </a:lnTo>
                </a:path>
              </a:pathLst>
            </a:custGeom>
            <a:solidFill>
              <a:srgbClr val="D9D9D9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73961" name="Freeform 405"/>
            <p:cNvSpPr>
              <a:spLocks noChangeAspect="1"/>
            </p:cNvSpPr>
            <p:nvPr/>
          </p:nvSpPr>
          <p:spPr bwMode="auto">
            <a:xfrm>
              <a:off x="2366" y="1619"/>
              <a:ext cx="233" cy="190"/>
            </a:xfrm>
            <a:custGeom>
              <a:avLst/>
              <a:gdLst>
                <a:gd name="T0" fmla="*/ 128 w 233"/>
                <a:gd name="T1" fmla="*/ 189 h 190"/>
                <a:gd name="T2" fmla="*/ 139 w 233"/>
                <a:gd name="T3" fmla="*/ 186 h 190"/>
                <a:gd name="T4" fmla="*/ 153 w 233"/>
                <a:gd name="T5" fmla="*/ 177 h 190"/>
                <a:gd name="T6" fmla="*/ 211 w 233"/>
                <a:gd name="T7" fmla="*/ 142 h 190"/>
                <a:gd name="T8" fmla="*/ 225 w 233"/>
                <a:gd name="T9" fmla="*/ 133 h 190"/>
                <a:gd name="T10" fmla="*/ 232 w 233"/>
                <a:gd name="T11" fmla="*/ 125 h 190"/>
                <a:gd name="T12" fmla="*/ 227 w 233"/>
                <a:gd name="T13" fmla="*/ 115 h 190"/>
                <a:gd name="T14" fmla="*/ 210 w 233"/>
                <a:gd name="T15" fmla="*/ 100 h 190"/>
                <a:gd name="T16" fmla="*/ 121 w 233"/>
                <a:gd name="T17" fmla="*/ 13 h 190"/>
                <a:gd name="T18" fmla="*/ 111 w 233"/>
                <a:gd name="T19" fmla="*/ 3 h 190"/>
                <a:gd name="T20" fmla="*/ 102 w 233"/>
                <a:gd name="T21" fmla="*/ 0 h 190"/>
                <a:gd name="T22" fmla="*/ 91 w 233"/>
                <a:gd name="T23" fmla="*/ 3 h 190"/>
                <a:gd name="T24" fmla="*/ 76 w 233"/>
                <a:gd name="T25" fmla="*/ 11 h 190"/>
                <a:gd name="T26" fmla="*/ 21 w 233"/>
                <a:gd name="T27" fmla="*/ 42 h 190"/>
                <a:gd name="T28" fmla="*/ 6 w 233"/>
                <a:gd name="T29" fmla="*/ 50 h 190"/>
                <a:gd name="T30" fmla="*/ 0 w 233"/>
                <a:gd name="T31" fmla="*/ 56 h 190"/>
                <a:gd name="T32" fmla="*/ 1 w 233"/>
                <a:gd name="T33" fmla="*/ 65 h 190"/>
                <a:gd name="T34" fmla="*/ 24 w 233"/>
                <a:gd name="T35" fmla="*/ 89 h 190"/>
                <a:gd name="T36" fmla="*/ 102 w 233"/>
                <a:gd name="T37" fmla="*/ 168 h 190"/>
                <a:gd name="T38" fmla="*/ 118 w 233"/>
                <a:gd name="T39" fmla="*/ 184 h 190"/>
                <a:gd name="T40" fmla="*/ 128 w 233"/>
                <a:gd name="T41" fmla="*/ 189 h 19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33"/>
                <a:gd name="T64" fmla="*/ 0 h 190"/>
                <a:gd name="T65" fmla="*/ 233 w 233"/>
                <a:gd name="T66" fmla="*/ 190 h 19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33" h="190">
                  <a:moveTo>
                    <a:pt x="128" y="189"/>
                  </a:moveTo>
                  <a:lnTo>
                    <a:pt x="139" y="186"/>
                  </a:lnTo>
                  <a:lnTo>
                    <a:pt x="153" y="177"/>
                  </a:lnTo>
                  <a:lnTo>
                    <a:pt x="211" y="142"/>
                  </a:lnTo>
                  <a:lnTo>
                    <a:pt x="225" y="133"/>
                  </a:lnTo>
                  <a:lnTo>
                    <a:pt x="232" y="125"/>
                  </a:lnTo>
                  <a:lnTo>
                    <a:pt x="227" y="115"/>
                  </a:lnTo>
                  <a:lnTo>
                    <a:pt x="210" y="100"/>
                  </a:lnTo>
                  <a:lnTo>
                    <a:pt x="121" y="13"/>
                  </a:lnTo>
                  <a:lnTo>
                    <a:pt x="111" y="3"/>
                  </a:lnTo>
                  <a:lnTo>
                    <a:pt x="102" y="0"/>
                  </a:lnTo>
                  <a:lnTo>
                    <a:pt x="91" y="3"/>
                  </a:lnTo>
                  <a:lnTo>
                    <a:pt x="76" y="11"/>
                  </a:lnTo>
                  <a:lnTo>
                    <a:pt x="21" y="42"/>
                  </a:lnTo>
                  <a:lnTo>
                    <a:pt x="6" y="50"/>
                  </a:lnTo>
                  <a:lnTo>
                    <a:pt x="0" y="56"/>
                  </a:lnTo>
                  <a:lnTo>
                    <a:pt x="1" y="65"/>
                  </a:lnTo>
                  <a:lnTo>
                    <a:pt x="24" y="89"/>
                  </a:lnTo>
                  <a:lnTo>
                    <a:pt x="102" y="168"/>
                  </a:lnTo>
                  <a:lnTo>
                    <a:pt x="118" y="184"/>
                  </a:lnTo>
                  <a:lnTo>
                    <a:pt x="128" y="189"/>
                  </a:lnTo>
                </a:path>
              </a:pathLst>
            </a:custGeom>
            <a:solidFill>
              <a:srgbClr val="D8D8D8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73962" name="Freeform 406"/>
            <p:cNvSpPr>
              <a:spLocks noChangeAspect="1"/>
            </p:cNvSpPr>
            <p:nvPr/>
          </p:nvSpPr>
          <p:spPr bwMode="auto">
            <a:xfrm>
              <a:off x="2339" y="1248"/>
              <a:ext cx="288" cy="237"/>
            </a:xfrm>
            <a:custGeom>
              <a:avLst/>
              <a:gdLst>
                <a:gd name="T0" fmla="*/ 0 w 288"/>
                <a:gd name="T1" fmla="*/ 79 h 237"/>
                <a:gd name="T2" fmla="*/ 156 w 288"/>
                <a:gd name="T3" fmla="*/ 236 h 237"/>
                <a:gd name="T4" fmla="*/ 287 w 288"/>
                <a:gd name="T5" fmla="*/ 156 h 237"/>
                <a:gd name="T6" fmla="*/ 131 w 288"/>
                <a:gd name="T7" fmla="*/ 0 h 237"/>
                <a:gd name="T8" fmla="*/ 0 w 288"/>
                <a:gd name="T9" fmla="*/ 79 h 2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8"/>
                <a:gd name="T16" fmla="*/ 0 h 237"/>
                <a:gd name="T17" fmla="*/ 288 w 288"/>
                <a:gd name="T18" fmla="*/ 237 h 2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8" h="237">
                  <a:moveTo>
                    <a:pt x="0" y="79"/>
                  </a:moveTo>
                  <a:lnTo>
                    <a:pt x="156" y="236"/>
                  </a:lnTo>
                  <a:lnTo>
                    <a:pt x="287" y="156"/>
                  </a:lnTo>
                  <a:lnTo>
                    <a:pt x="131" y="0"/>
                  </a:lnTo>
                  <a:lnTo>
                    <a:pt x="0" y="79"/>
                  </a:lnTo>
                </a:path>
              </a:pathLst>
            </a:custGeom>
            <a:solidFill>
              <a:srgbClr val="EFEFE0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73963" name="Freeform 407"/>
            <p:cNvSpPr>
              <a:spLocks noChangeAspect="1"/>
            </p:cNvSpPr>
            <p:nvPr/>
          </p:nvSpPr>
          <p:spPr bwMode="auto">
            <a:xfrm>
              <a:off x="2339" y="1328"/>
              <a:ext cx="156" cy="463"/>
            </a:xfrm>
            <a:custGeom>
              <a:avLst/>
              <a:gdLst>
                <a:gd name="T0" fmla="*/ 155 w 156"/>
                <a:gd name="T1" fmla="*/ 155 h 463"/>
                <a:gd name="T2" fmla="*/ 155 w 156"/>
                <a:gd name="T3" fmla="*/ 462 h 463"/>
                <a:gd name="T4" fmla="*/ 0 w 156"/>
                <a:gd name="T5" fmla="*/ 307 h 463"/>
                <a:gd name="T6" fmla="*/ 0 w 156"/>
                <a:gd name="T7" fmla="*/ 0 h 463"/>
                <a:gd name="T8" fmla="*/ 155 w 156"/>
                <a:gd name="T9" fmla="*/ 155 h 4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6"/>
                <a:gd name="T16" fmla="*/ 0 h 463"/>
                <a:gd name="T17" fmla="*/ 156 w 156"/>
                <a:gd name="T18" fmla="*/ 463 h 4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6" h="463">
                  <a:moveTo>
                    <a:pt x="155" y="155"/>
                  </a:moveTo>
                  <a:lnTo>
                    <a:pt x="155" y="462"/>
                  </a:lnTo>
                  <a:lnTo>
                    <a:pt x="0" y="307"/>
                  </a:lnTo>
                  <a:lnTo>
                    <a:pt x="0" y="0"/>
                  </a:lnTo>
                  <a:lnTo>
                    <a:pt x="155" y="155"/>
                  </a:lnTo>
                </a:path>
              </a:pathLst>
            </a:custGeom>
            <a:solidFill>
              <a:srgbClr val="9E9E8C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73964" name="Freeform 408"/>
            <p:cNvSpPr>
              <a:spLocks noChangeAspect="1"/>
            </p:cNvSpPr>
            <p:nvPr/>
          </p:nvSpPr>
          <p:spPr bwMode="auto">
            <a:xfrm>
              <a:off x="2494" y="1406"/>
              <a:ext cx="133" cy="385"/>
            </a:xfrm>
            <a:custGeom>
              <a:avLst/>
              <a:gdLst>
                <a:gd name="T0" fmla="*/ 132 w 133"/>
                <a:gd name="T1" fmla="*/ 0 h 385"/>
                <a:gd name="T2" fmla="*/ 132 w 133"/>
                <a:gd name="T3" fmla="*/ 306 h 385"/>
                <a:gd name="T4" fmla="*/ 0 w 133"/>
                <a:gd name="T5" fmla="*/ 384 h 385"/>
                <a:gd name="T6" fmla="*/ 0 w 133"/>
                <a:gd name="T7" fmla="*/ 77 h 385"/>
                <a:gd name="T8" fmla="*/ 132 w 133"/>
                <a:gd name="T9" fmla="*/ 0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3"/>
                <a:gd name="T16" fmla="*/ 0 h 385"/>
                <a:gd name="T17" fmla="*/ 133 w 133"/>
                <a:gd name="T18" fmla="*/ 385 h 38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3" h="385">
                  <a:moveTo>
                    <a:pt x="132" y="0"/>
                  </a:moveTo>
                  <a:lnTo>
                    <a:pt x="132" y="306"/>
                  </a:lnTo>
                  <a:lnTo>
                    <a:pt x="0" y="384"/>
                  </a:lnTo>
                  <a:lnTo>
                    <a:pt x="0" y="77"/>
                  </a:lnTo>
                  <a:lnTo>
                    <a:pt x="132" y="0"/>
                  </a:lnTo>
                </a:path>
              </a:pathLst>
            </a:custGeom>
            <a:solidFill>
              <a:srgbClr val="CECEBC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73965" name="Line 409"/>
            <p:cNvSpPr>
              <a:spLocks noChangeAspect="1" noChangeShapeType="1"/>
            </p:cNvSpPr>
            <p:nvPr/>
          </p:nvSpPr>
          <p:spPr bwMode="auto">
            <a:xfrm flipV="1">
              <a:off x="2528" y="1688"/>
              <a:ext cx="72" cy="69"/>
            </a:xfrm>
            <a:prstGeom prst="line">
              <a:avLst/>
            </a:prstGeom>
            <a:noFill/>
            <a:ln w="12700">
              <a:solidFill>
                <a:srgbClr val="72727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966" name="Freeform 410"/>
            <p:cNvSpPr>
              <a:spLocks noChangeAspect="1"/>
            </p:cNvSpPr>
            <p:nvPr/>
          </p:nvSpPr>
          <p:spPr bwMode="auto">
            <a:xfrm>
              <a:off x="2608" y="1672"/>
              <a:ext cx="2" cy="22"/>
            </a:xfrm>
            <a:custGeom>
              <a:avLst/>
              <a:gdLst>
                <a:gd name="T0" fmla="*/ 0 w 2"/>
                <a:gd name="T1" fmla="*/ 0 h 22"/>
                <a:gd name="T2" fmla="*/ 0 w 2"/>
                <a:gd name="T3" fmla="*/ 21 h 22"/>
                <a:gd name="T4" fmla="*/ 1 w 2"/>
                <a:gd name="T5" fmla="*/ 21 h 22"/>
                <a:gd name="T6" fmla="*/ 1 w 2"/>
                <a:gd name="T7" fmla="*/ 0 h 22"/>
                <a:gd name="T8" fmla="*/ 0 w 2"/>
                <a:gd name="T9" fmla="*/ 0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22"/>
                <a:gd name="T17" fmla="*/ 2 w 2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22">
                  <a:moveTo>
                    <a:pt x="0" y="0"/>
                  </a:moveTo>
                  <a:lnTo>
                    <a:pt x="0" y="21"/>
                  </a:lnTo>
                  <a:lnTo>
                    <a:pt x="1" y="21"/>
                  </a:lnTo>
                  <a:lnTo>
                    <a:pt x="1" y="0"/>
                  </a:lnTo>
                  <a:lnTo>
                    <a:pt x="0" y="0"/>
                  </a:lnTo>
                </a:path>
              </a:pathLst>
            </a:custGeom>
            <a:solidFill>
              <a:srgbClr val="727272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73967" name="Freeform 411"/>
            <p:cNvSpPr>
              <a:spLocks noChangeAspect="1"/>
            </p:cNvSpPr>
            <p:nvPr/>
          </p:nvSpPr>
          <p:spPr bwMode="auto">
            <a:xfrm>
              <a:off x="2603" y="1676"/>
              <a:ext cx="1" cy="22"/>
            </a:xfrm>
            <a:custGeom>
              <a:avLst/>
              <a:gdLst>
                <a:gd name="T0" fmla="*/ 0 w 1"/>
                <a:gd name="T1" fmla="*/ 0 h 22"/>
                <a:gd name="T2" fmla="*/ 0 w 1"/>
                <a:gd name="T3" fmla="*/ 21 h 22"/>
                <a:gd name="T4" fmla="*/ 0 w 1"/>
                <a:gd name="T5" fmla="*/ 0 h 22"/>
                <a:gd name="T6" fmla="*/ 0 60000 65536"/>
                <a:gd name="T7" fmla="*/ 0 60000 65536"/>
                <a:gd name="T8" fmla="*/ 0 60000 65536"/>
                <a:gd name="T9" fmla="*/ 0 w 1"/>
                <a:gd name="T10" fmla="*/ 0 h 22"/>
                <a:gd name="T11" fmla="*/ 1 w 1"/>
                <a:gd name="T12" fmla="*/ 22 h 2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22">
                  <a:moveTo>
                    <a:pt x="0" y="0"/>
                  </a:moveTo>
                  <a:lnTo>
                    <a:pt x="0" y="21"/>
                  </a:lnTo>
                  <a:lnTo>
                    <a:pt x="0" y="0"/>
                  </a:lnTo>
                </a:path>
              </a:pathLst>
            </a:custGeom>
            <a:solidFill>
              <a:srgbClr val="727272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73968" name="Freeform 412"/>
            <p:cNvSpPr>
              <a:spLocks noChangeAspect="1"/>
            </p:cNvSpPr>
            <p:nvPr/>
          </p:nvSpPr>
          <p:spPr bwMode="auto">
            <a:xfrm>
              <a:off x="2597" y="1679"/>
              <a:ext cx="2" cy="22"/>
            </a:xfrm>
            <a:custGeom>
              <a:avLst/>
              <a:gdLst>
                <a:gd name="T0" fmla="*/ 0 w 2"/>
                <a:gd name="T1" fmla="*/ 0 h 22"/>
                <a:gd name="T2" fmla="*/ 0 w 2"/>
                <a:gd name="T3" fmla="*/ 21 h 22"/>
                <a:gd name="T4" fmla="*/ 1 w 2"/>
                <a:gd name="T5" fmla="*/ 21 h 22"/>
                <a:gd name="T6" fmla="*/ 1 w 2"/>
                <a:gd name="T7" fmla="*/ 0 h 22"/>
                <a:gd name="T8" fmla="*/ 0 w 2"/>
                <a:gd name="T9" fmla="*/ 0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22"/>
                <a:gd name="T17" fmla="*/ 2 w 2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22">
                  <a:moveTo>
                    <a:pt x="0" y="0"/>
                  </a:moveTo>
                  <a:lnTo>
                    <a:pt x="0" y="21"/>
                  </a:lnTo>
                  <a:lnTo>
                    <a:pt x="1" y="21"/>
                  </a:lnTo>
                  <a:lnTo>
                    <a:pt x="1" y="0"/>
                  </a:lnTo>
                  <a:lnTo>
                    <a:pt x="0" y="0"/>
                  </a:lnTo>
                </a:path>
              </a:pathLst>
            </a:custGeom>
            <a:solidFill>
              <a:srgbClr val="727272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73969" name="Freeform 413"/>
            <p:cNvSpPr>
              <a:spLocks noChangeAspect="1"/>
            </p:cNvSpPr>
            <p:nvPr/>
          </p:nvSpPr>
          <p:spPr bwMode="auto">
            <a:xfrm>
              <a:off x="2591" y="1683"/>
              <a:ext cx="2" cy="22"/>
            </a:xfrm>
            <a:custGeom>
              <a:avLst/>
              <a:gdLst>
                <a:gd name="T0" fmla="*/ 0 w 2"/>
                <a:gd name="T1" fmla="*/ 0 h 22"/>
                <a:gd name="T2" fmla="*/ 0 w 2"/>
                <a:gd name="T3" fmla="*/ 21 h 22"/>
                <a:gd name="T4" fmla="*/ 1 w 2"/>
                <a:gd name="T5" fmla="*/ 21 h 22"/>
                <a:gd name="T6" fmla="*/ 1 w 2"/>
                <a:gd name="T7" fmla="*/ 0 h 22"/>
                <a:gd name="T8" fmla="*/ 0 w 2"/>
                <a:gd name="T9" fmla="*/ 0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22"/>
                <a:gd name="T17" fmla="*/ 2 w 2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22">
                  <a:moveTo>
                    <a:pt x="0" y="0"/>
                  </a:moveTo>
                  <a:lnTo>
                    <a:pt x="0" y="21"/>
                  </a:lnTo>
                  <a:lnTo>
                    <a:pt x="1" y="21"/>
                  </a:lnTo>
                  <a:lnTo>
                    <a:pt x="1" y="0"/>
                  </a:lnTo>
                  <a:lnTo>
                    <a:pt x="0" y="0"/>
                  </a:lnTo>
                </a:path>
              </a:pathLst>
            </a:custGeom>
            <a:solidFill>
              <a:srgbClr val="727272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73970" name="Freeform 414"/>
            <p:cNvSpPr>
              <a:spLocks noChangeAspect="1"/>
            </p:cNvSpPr>
            <p:nvPr/>
          </p:nvSpPr>
          <p:spPr bwMode="auto">
            <a:xfrm>
              <a:off x="2586" y="1686"/>
              <a:ext cx="1" cy="22"/>
            </a:xfrm>
            <a:custGeom>
              <a:avLst/>
              <a:gdLst>
                <a:gd name="T0" fmla="*/ 0 w 1"/>
                <a:gd name="T1" fmla="*/ 0 h 22"/>
                <a:gd name="T2" fmla="*/ 0 w 1"/>
                <a:gd name="T3" fmla="*/ 21 h 22"/>
                <a:gd name="T4" fmla="*/ 0 w 1"/>
                <a:gd name="T5" fmla="*/ 0 h 22"/>
                <a:gd name="T6" fmla="*/ 0 60000 65536"/>
                <a:gd name="T7" fmla="*/ 0 60000 65536"/>
                <a:gd name="T8" fmla="*/ 0 60000 65536"/>
                <a:gd name="T9" fmla="*/ 0 w 1"/>
                <a:gd name="T10" fmla="*/ 0 h 22"/>
                <a:gd name="T11" fmla="*/ 1 w 1"/>
                <a:gd name="T12" fmla="*/ 22 h 2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22">
                  <a:moveTo>
                    <a:pt x="0" y="0"/>
                  </a:moveTo>
                  <a:lnTo>
                    <a:pt x="0" y="21"/>
                  </a:lnTo>
                  <a:lnTo>
                    <a:pt x="0" y="0"/>
                  </a:lnTo>
                </a:path>
              </a:pathLst>
            </a:custGeom>
            <a:solidFill>
              <a:srgbClr val="727272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73971" name="Freeform 415"/>
            <p:cNvSpPr>
              <a:spLocks noChangeAspect="1"/>
            </p:cNvSpPr>
            <p:nvPr/>
          </p:nvSpPr>
          <p:spPr bwMode="auto">
            <a:xfrm>
              <a:off x="2580" y="1690"/>
              <a:ext cx="2" cy="22"/>
            </a:xfrm>
            <a:custGeom>
              <a:avLst/>
              <a:gdLst>
                <a:gd name="T0" fmla="*/ 0 w 2"/>
                <a:gd name="T1" fmla="*/ 0 h 22"/>
                <a:gd name="T2" fmla="*/ 0 w 2"/>
                <a:gd name="T3" fmla="*/ 21 h 22"/>
                <a:gd name="T4" fmla="*/ 1 w 2"/>
                <a:gd name="T5" fmla="*/ 21 h 22"/>
                <a:gd name="T6" fmla="*/ 1 w 2"/>
                <a:gd name="T7" fmla="*/ 0 h 22"/>
                <a:gd name="T8" fmla="*/ 0 w 2"/>
                <a:gd name="T9" fmla="*/ 0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22"/>
                <a:gd name="T17" fmla="*/ 2 w 2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22">
                  <a:moveTo>
                    <a:pt x="0" y="0"/>
                  </a:moveTo>
                  <a:lnTo>
                    <a:pt x="0" y="21"/>
                  </a:lnTo>
                  <a:lnTo>
                    <a:pt x="1" y="21"/>
                  </a:lnTo>
                  <a:lnTo>
                    <a:pt x="1" y="0"/>
                  </a:lnTo>
                  <a:lnTo>
                    <a:pt x="0" y="0"/>
                  </a:lnTo>
                </a:path>
              </a:pathLst>
            </a:custGeom>
            <a:solidFill>
              <a:srgbClr val="727272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73972" name="Freeform 416"/>
            <p:cNvSpPr>
              <a:spLocks noChangeAspect="1"/>
            </p:cNvSpPr>
            <p:nvPr/>
          </p:nvSpPr>
          <p:spPr bwMode="auto">
            <a:xfrm>
              <a:off x="2574" y="1693"/>
              <a:ext cx="1" cy="22"/>
            </a:xfrm>
            <a:custGeom>
              <a:avLst/>
              <a:gdLst>
                <a:gd name="T0" fmla="*/ 0 w 1"/>
                <a:gd name="T1" fmla="*/ 0 h 22"/>
                <a:gd name="T2" fmla="*/ 0 w 1"/>
                <a:gd name="T3" fmla="*/ 21 h 22"/>
                <a:gd name="T4" fmla="*/ 0 w 1"/>
                <a:gd name="T5" fmla="*/ 0 h 22"/>
                <a:gd name="T6" fmla="*/ 0 60000 65536"/>
                <a:gd name="T7" fmla="*/ 0 60000 65536"/>
                <a:gd name="T8" fmla="*/ 0 60000 65536"/>
                <a:gd name="T9" fmla="*/ 0 w 1"/>
                <a:gd name="T10" fmla="*/ 0 h 22"/>
                <a:gd name="T11" fmla="*/ 1 w 1"/>
                <a:gd name="T12" fmla="*/ 22 h 2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22">
                  <a:moveTo>
                    <a:pt x="0" y="0"/>
                  </a:moveTo>
                  <a:lnTo>
                    <a:pt x="0" y="21"/>
                  </a:lnTo>
                  <a:lnTo>
                    <a:pt x="0" y="0"/>
                  </a:lnTo>
                </a:path>
              </a:pathLst>
            </a:custGeom>
            <a:solidFill>
              <a:srgbClr val="727272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73973" name="Freeform 417"/>
            <p:cNvSpPr>
              <a:spLocks noChangeAspect="1"/>
            </p:cNvSpPr>
            <p:nvPr/>
          </p:nvSpPr>
          <p:spPr bwMode="auto">
            <a:xfrm>
              <a:off x="2569" y="1697"/>
              <a:ext cx="2" cy="22"/>
            </a:xfrm>
            <a:custGeom>
              <a:avLst/>
              <a:gdLst>
                <a:gd name="T0" fmla="*/ 0 w 2"/>
                <a:gd name="T1" fmla="*/ 0 h 22"/>
                <a:gd name="T2" fmla="*/ 0 w 2"/>
                <a:gd name="T3" fmla="*/ 21 h 22"/>
                <a:gd name="T4" fmla="*/ 1 w 2"/>
                <a:gd name="T5" fmla="*/ 21 h 22"/>
                <a:gd name="T6" fmla="*/ 1 w 2"/>
                <a:gd name="T7" fmla="*/ 0 h 22"/>
                <a:gd name="T8" fmla="*/ 0 w 2"/>
                <a:gd name="T9" fmla="*/ 0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22"/>
                <a:gd name="T17" fmla="*/ 2 w 2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22">
                  <a:moveTo>
                    <a:pt x="0" y="0"/>
                  </a:moveTo>
                  <a:lnTo>
                    <a:pt x="0" y="21"/>
                  </a:lnTo>
                  <a:lnTo>
                    <a:pt x="1" y="21"/>
                  </a:lnTo>
                  <a:lnTo>
                    <a:pt x="1" y="0"/>
                  </a:lnTo>
                  <a:lnTo>
                    <a:pt x="0" y="0"/>
                  </a:lnTo>
                </a:path>
              </a:pathLst>
            </a:custGeom>
            <a:solidFill>
              <a:srgbClr val="727272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73974" name="Freeform 418"/>
            <p:cNvSpPr>
              <a:spLocks noChangeAspect="1"/>
            </p:cNvSpPr>
            <p:nvPr/>
          </p:nvSpPr>
          <p:spPr bwMode="auto">
            <a:xfrm>
              <a:off x="2563" y="1700"/>
              <a:ext cx="2" cy="22"/>
            </a:xfrm>
            <a:custGeom>
              <a:avLst/>
              <a:gdLst>
                <a:gd name="T0" fmla="*/ 0 w 2"/>
                <a:gd name="T1" fmla="*/ 0 h 22"/>
                <a:gd name="T2" fmla="*/ 0 w 2"/>
                <a:gd name="T3" fmla="*/ 21 h 22"/>
                <a:gd name="T4" fmla="*/ 1 w 2"/>
                <a:gd name="T5" fmla="*/ 21 h 22"/>
                <a:gd name="T6" fmla="*/ 1 w 2"/>
                <a:gd name="T7" fmla="*/ 0 h 22"/>
                <a:gd name="T8" fmla="*/ 0 w 2"/>
                <a:gd name="T9" fmla="*/ 0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22"/>
                <a:gd name="T17" fmla="*/ 2 w 2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22">
                  <a:moveTo>
                    <a:pt x="0" y="0"/>
                  </a:moveTo>
                  <a:lnTo>
                    <a:pt x="0" y="21"/>
                  </a:lnTo>
                  <a:lnTo>
                    <a:pt x="1" y="21"/>
                  </a:lnTo>
                  <a:lnTo>
                    <a:pt x="1" y="0"/>
                  </a:lnTo>
                  <a:lnTo>
                    <a:pt x="0" y="0"/>
                  </a:lnTo>
                </a:path>
              </a:pathLst>
            </a:custGeom>
            <a:solidFill>
              <a:srgbClr val="727272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73975" name="Freeform 419"/>
            <p:cNvSpPr>
              <a:spLocks noChangeAspect="1"/>
            </p:cNvSpPr>
            <p:nvPr/>
          </p:nvSpPr>
          <p:spPr bwMode="auto">
            <a:xfrm>
              <a:off x="2558" y="1703"/>
              <a:ext cx="1" cy="23"/>
            </a:xfrm>
            <a:custGeom>
              <a:avLst/>
              <a:gdLst>
                <a:gd name="T0" fmla="*/ 0 w 1"/>
                <a:gd name="T1" fmla="*/ 0 h 23"/>
                <a:gd name="T2" fmla="*/ 0 w 1"/>
                <a:gd name="T3" fmla="*/ 22 h 23"/>
                <a:gd name="T4" fmla="*/ 0 w 1"/>
                <a:gd name="T5" fmla="*/ 0 h 23"/>
                <a:gd name="T6" fmla="*/ 0 60000 65536"/>
                <a:gd name="T7" fmla="*/ 0 60000 65536"/>
                <a:gd name="T8" fmla="*/ 0 60000 65536"/>
                <a:gd name="T9" fmla="*/ 0 w 1"/>
                <a:gd name="T10" fmla="*/ 0 h 23"/>
                <a:gd name="T11" fmla="*/ 1 w 1"/>
                <a:gd name="T12" fmla="*/ 23 h 2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23">
                  <a:moveTo>
                    <a:pt x="0" y="0"/>
                  </a:moveTo>
                  <a:lnTo>
                    <a:pt x="0" y="22"/>
                  </a:lnTo>
                  <a:lnTo>
                    <a:pt x="0" y="0"/>
                  </a:lnTo>
                </a:path>
              </a:pathLst>
            </a:custGeom>
            <a:solidFill>
              <a:srgbClr val="727272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73976" name="Freeform 420"/>
            <p:cNvSpPr>
              <a:spLocks noChangeAspect="1"/>
            </p:cNvSpPr>
            <p:nvPr/>
          </p:nvSpPr>
          <p:spPr bwMode="auto">
            <a:xfrm>
              <a:off x="2552" y="1707"/>
              <a:ext cx="2" cy="22"/>
            </a:xfrm>
            <a:custGeom>
              <a:avLst/>
              <a:gdLst>
                <a:gd name="T0" fmla="*/ 0 w 2"/>
                <a:gd name="T1" fmla="*/ 0 h 22"/>
                <a:gd name="T2" fmla="*/ 0 w 2"/>
                <a:gd name="T3" fmla="*/ 21 h 22"/>
                <a:gd name="T4" fmla="*/ 1 w 2"/>
                <a:gd name="T5" fmla="*/ 21 h 22"/>
                <a:gd name="T6" fmla="*/ 1 w 2"/>
                <a:gd name="T7" fmla="*/ 0 h 22"/>
                <a:gd name="T8" fmla="*/ 0 w 2"/>
                <a:gd name="T9" fmla="*/ 0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22"/>
                <a:gd name="T17" fmla="*/ 2 w 2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22">
                  <a:moveTo>
                    <a:pt x="0" y="0"/>
                  </a:moveTo>
                  <a:lnTo>
                    <a:pt x="0" y="21"/>
                  </a:lnTo>
                  <a:lnTo>
                    <a:pt x="1" y="21"/>
                  </a:lnTo>
                  <a:lnTo>
                    <a:pt x="1" y="0"/>
                  </a:lnTo>
                  <a:lnTo>
                    <a:pt x="0" y="0"/>
                  </a:lnTo>
                </a:path>
              </a:pathLst>
            </a:custGeom>
            <a:solidFill>
              <a:srgbClr val="727272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73977" name="Freeform 421"/>
            <p:cNvSpPr>
              <a:spLocks noChangeAspect="1"/>
            </p:cNvSpPr>
            <p:nvPr/>
          </p:nvSpPr>
          <p:spPr bwMode="auto">
            <a:xfrm>
              <a:off x="2546" y="1710"/>
              <a:ext cx="2" cy="22"/>
            </a:xfrm>
            <a:custGeom>
              <a:avLst/>
              <a:gdLst>
                <a:gd name="T0" fmla="*/ 0 w 2"/>
                <a:gd name="T1" fmla="*/ 0 h 22"/>
                <a:gd name="T2" fmla="*/ 0 w 2"/>
                <a:gd name="T3" fmla="*/ 21 h 22"/>
                <a:gd name="T4" fmla="*/ 1 w 2"/>
                <a:gd name="T5" fmla="*/ 21 h 22"/>
                <a:gd name="T6" fmla="*/ 1 w 2"/>
                <a:gd name="T7" fmla="*/ 0 h 22"/>
                <a:gd name="T8" fmla="*/ 0 w 2"/>
                <a:gd name="T9" fmla="*/ 0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22"/>
                <a:gd name="T17" fmla="*/ 2 w 2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22">
                  <a:moveTo>
                    <a:pt x="0" y="0"/>
                  </a:moveTo>
                  <a:lnTo>
                    <a:pt x="0" y="21"/>
                  </a:lnTo>
                  <a:lnTo>
                    <a:pt x="1" y="21"/>
                  </a:lnTo>
                  <a:lnTo>
                    <a:pt x="1" y="0"/>
                  </a:lnTo>
                  <a:lnTo>
                    <a:pt x="0" y="0"/>
                  </a:lnTo>
                </a:path>
              </a:pathLst>
            </a:custGeom>
            <a:solidFill>
              <a:srgbClr val="727272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73978" name="Freeform 422"/>
            <p:cNvSpPr>
              <a:spLocks noChangeAspect="1"/>
            </p:cNvSpPr>
            <p:nvPr/>
          </p:nvSpPr>
          <p:spPr bwMode="auto">
            <a:xfrm>
              <a:off x="2540" y="1714"/>
              <a:ext cx="2" cy="22"/>
            </a:xfrm>
            <a:custGeom>
              <a:avLst/>
              <a:gdLst>
                <a:gd name="T0" fmla="*/ 0 w 2"/>
                <a:gd name="T1" fmla="*/ 0 h 22"/>
                <a:gd name="T2" fmla="*/ 0 w 2"/>
                <a:gd name="T3" fmla="*/ 21 h 22"/>
                <a:gd name="T4" fmla="*/ 1 w 2"/>
                <a:gd name="T5" fmla="*/ 21 h 22"/>
                <a:gd name="T6" fmla="*/ 1 w 2"/>
                <a:gd name="T7" fmla="*/ 0 h 22"/>
                <a:gd name="T8" fmla="*/ 0 w 2"/>
                <a:gd name="T9" fmla="*/ 0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22"/>
                <a:gd name="T17" fmla="*/ 2 w 2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22">
                  <a:moveTo>
                    <a:pt x="0" y="0"/>
                  </a:moveTo>
                  <a:lnTo>
                    <a:pt x="0" y="21"/>
                  </a:lnTo>
                  <a:lnTo>
                    <a:pt x="1" y="21"/>
                  </a:lnTo>
                  <a:lnTo>
                    <a:pt x="1" y="0"/>
                  </a:lnTo>
                  <a:lnTo>
                    <a:pt x="0" y="0"/>
                  </a:lnTo>
                </a:path>
              </a:pathLst>
            </a:custGeom>
            <a:solidFill>
              <a:srgbClr val="727272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73979" name="Freeform 423"/>
            <p:cNvSpPr>
              <a:spLocks noChangeAspect="1"/>
            </p:cNvSpPr>
            <p:nvPr/>
          </p:nvSpPr>
          <p:spPr bwMode="auto">
            <a:xfrm>
              <a:off x="2535" y="1717"/>
              <a:ext cx="2" cy="22"/>
            </a:xfrm>
            <a:custGeom>
              <a:avLst/>
              <a:gdLst>
                <a:gd name="T0" fmla="*/ 0 w 2"/>
                <a:gd name="T1" fmla="*/ 0 h 22"/>
                <a:gd name="T2" fmla="*/ 0 w 2"/>
                <a:gd name="T3" fmla="*/ 21 h 22"/>
                <a:gd name="T4" fmla="*/ 1 w 2"/>
                <a:gd name="T5" fmla="*/ 21 h 22"/>
                <a:gd name="T6" fmla="*/ 1 w 2"/>
                <a:gd name="T7" fmla="*/ 0 h 22"/>
                <a:gd name="T8" fmla="*/ 0 w 2"/>
                <a:gd name="T9" fmla="*/ 0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22"/>
                <a:gd name="T17" fmla="*/ 2 w 2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22">
                  <a:moveTo>
                    <a:pt x="0" y="0"/>
                  </a:moveTo>
                  <a:lnTo>
                    <a:pt x="0" y="21"/>
                  </a:lnTo>
                  <a:lnTo>
                    <a:pt x="1" y="21"/>
                  </a:lnTo>
                  <a:lnTo>
                    <a:pt x="1" y="0"/>
                  </a:lnTo>
                  <a:lnTo>
                    <a:pt x="0" y="0"/>
                  </a:lnTo>
                </a:path>
              </a:pathLst>
            </a:custGeom>
            <a:solidFill>
              <a:srgbClr val="727272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73980" name="Freeform 424"/>
            <p:cNvSpPr>
              <a:spLocks noChangeAspect="1"/>
            </p:cNvSpPr>
            <p:nvPr/>
          </p:nvSpPr>
          <p:spPr bwMode="auto">
            <a:xfrm>
              <a:off x="2529" y="1720"/>
              <a:ext cx="2" cy="23"/>
            </a:xfrm>
            <a:custGeom>
              <a:avLst/>
              <a:gdLst>
                <a:gd name="T0" fmla="*/ 0 w 2"/>
                <a:gd name="T1" fmla="*/ 0 h 23"/>
                <a:gd name="T2" fmla="*/ 0 w 2"/>
                <a:gd name="T3" fmla="*/ 22 h 23"/>
                <a:gd name="T4" fmla="*/ 1 w 2"/>
                <a:gd name="T5" fmla="*/ 22 h 23"/>
                <a:gd name="T6" fmla="*/ 1 w 2"/>
                <a:gd name="T7" fmla="*/ 0 h 23"/>
                <a:gd name="T8" fmla="*/ 0 w 2"/>
                <a:gd name="T9" fmla="*/ 0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23"/>
                <a:gd name="T17" fmla="*/ 2 w 2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23">
                  <a:moveTo>
                    <a:pt x="0" y="0"/>
                  </a:moveTo>
                  <a:lnTo>
                    <a:pt x="0" y="22"/>
                  </a:lnTo>
                  <a:lnTo>
                    <a:pt x="1" y="22"/>
                  </a:lnTo>
                  <a:lnTo>
                    <a:pt x="1" y="0"/>
                  </a:lnTo>
                  <a:lnTo>
                    <a:pt x="0" y="0"/>
                  </a:lnTo>
                </a:path>
              </a:pathLst>
            </a:custGeom>
            <a:solidFill>
              <a:srgbClr val="727272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73981" name="Freeform 425"/>
            <p:cNvSpPr>
              <a:spLocks noChangeAspect="1"/>
            </p:cNvSpPr>
            <p:nvPr/>
          </p:nvSpPr>
          <p:spPr bwMode="auto">
            <a:xfrm>
              <a:off x="2523" y="1724"/>
              <a:ext cx="2" cy="22"/>
            </a:xfrm>
            <a:custGeom>
              <a:avLst/>
              <a:gdLst>
                <a:gd name="T0" fmla="*/ 0 w 2"/>
                <a:gd name="T1" fmla="*/ 0 h 22"/>
                <a:gd name="T2" fmla="*/ 0 w 2"/>
                <a:gd name="T3" fmla="*/ 21 h 22"/>
                <a:gd name="T4" fmla="*/ 1 w 2"/>
                <a:gd name="T5" fmla="*/ 21 h 22"/>
                <a:gd name="T6" fmla="*/ 1 w 2"/>
                <a:gd name="T7" fmla="*/ 0 h 22"/>
                <a:gd name="T8" fmla="*/ 0 w 2"/>
                <a:gd name="T9" fmla="*/ 0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22"/>
                <a:gd name="T17" fmla="*/ 2 w 2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22">
                  <a:moveTo>
                    <a:pt x="0" y="0"/>
                  </a:moveTo>
                  <a:lnTo>
                    <a:pt x="0" y="21"/>
                  </a:lnTo>
                  <a:lnTo>
                    <a:pt x="1" y="21"/>
                  </a:lnTo>
                  <a:lnTo>
                    <a:pt x="1" y="0"/>
                  </a:lnTo>
                  <a:lnTo>
                    <a:pt x="0" y="0"/>
                  </a:lnTo>
                </a:path>
              </a:pathLst>
            </a:custGeom>
            <a:solidFill>
              <a:srgbClr val="727272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73982" name="Freeform 426"/>
            <p:cNvSpPr>
              <a:spLocks noChangeAspect="1"/>
            </p:cNvSpPr>
            <p:nvPr/>
          </p:nvSpPr>
          <p:spPr bwMode="auto">
            <a:xfrm>
              <a:off x="2518" y="1728"/>
              <a:ext cx="2" cy="22"/>
            </a:xfrm>
            <a:custGeom>
              <a:avLst/>
              <a:gdLst>
                <a:gd name="T0" fmla="*/ 0 w 2"/>
                <a:gd name="T1" fmla="*/ 0 h 22"/>
                <a:gd name="T2" fmla="*/ 0 w 2"/>
                <a:gd name="T3" fmla="*/ 21 h 22"/>
                <a:gd name="T4" fmla="*/ 1 w 2"/>
                <a:gd name="T5" fmla="*/ 21 h 22"/>
                <a:gd name="T6" fmla="*/ 1 w 2"/>
                <a:gd name="T7" fmla="*/ 0 h 22"/>
                <a:gd name="T8" fmla="*/ 0 w 2"/>
                <a:gd name="T9" fmla="*/ 0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22"/>
                <a:gd name="T17" fmla="*/ 2 w 2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22">
                  <a:moveTo>
                    <a:pt x="0" y="0"/>
                  </a:moveTo>
                  <a:lnTo>
                    <a:pt x="0" y="21"/>
                  </a:lnTo>
                  <a:lnTo>
                    <a:pt x="1" y="21"/>
                  </a:lnTo>
                  <a:lnTo>
                    <a:pt x="1" y="0"/>
                  </a:lnTo>
                  <a:lnTo>
                    <a:pt x="0" y="0"/>
                  </a:lnTo>
                </a:path>
              </a:pathLst>
            </a:custGeom>
            <a:solidFill>
              <a:srgbClr val="727272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73983" name="Freeform 427"/>
            <p:cNvSpPr>
              <a:spLocks noChangeAspect="1"/>
            </p:cNvSpPr>
            <p:nvPr/>
          </p:nvSpPr>
          <p:spPr bwMode="auto">
            <a:xfrm>
              <a:off x="2339" y="1433"/>
              <a:ext cx="156" cy="168"/>
            </a:xfrm>
            <a:custGeom>
              <a:avLst/>
              <a:gdLst>
                <a:gd name="T0" fmla="*/ 155 w 156"/>
                <a:gd name="T1" fmla="*/ 154 h 168"/>
                <a:gd name="T2" fmla="*/ 0 w 156"/>
                <a:gd name="T3" fmla="*/ 0 h 168"/>
                <a:gd name="T4" fmla="*/ 0 w 156"/>
                <a:gd name="T5" fmla="*/ 13 h 168"/>
                <a:gd name="T6" fmla="*/ 155 w 156"/>
                <a:gd name="T7" fmla="*/ 167 h 168"/>
                <a:gd name="T8" fmla="*/ 155 w 156"/>
                <a:gd name="T9" fmla="*/ 154 h 1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6"/>
                <a:gd name="T16" fmla="*/ 0 h 168"/>
                <a:gd name="T17" fmla="*/ 156 w 156"/>
                <a:gd name="T18" fmla="*/ 168 h 1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6" h="168">
                  <a:moveTo>
                    <a:pt x="155" y="154"/>
                  </a:moveTo>
                  <a:lnTo>
                    <a:pt x="0" y="0"/>
                  </a:lnTo>
                  <a:lnTo>
                    <a:pt x="0" y="13"/>
                  </a:lnTo>
                  <a:lnTo>
                    <a:pt x="155" y="167"/>
                  </a:lnTo>
                  <a:lnTo>
                    <a:pt x="155" y="154"/>
                  </a:lnTo>
                </a:path>
              </a:pathLst>
            </a:custGeom>
            <a:solidFill>
              <a:srgbClr val="EFEFE0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73984" name="Freeform 428"/>
            <p:cNvSpPr>
              <a:spLocks noChangeAspect="1"/>
            </p:cNvSpPr>
            <p:nvPr/>
          </p:nvSpPr>
          <p:spPr bwMode="auto">
            <a:xfrm>
              <a:off x="2495" y="1512"/>
              <a:ext cx="132" cy="89"/>
            </a:xfrm>
            <a:custGeom>
              <a:avLst/>
              <a:gdLst>
                <a:gd name="T0" fmla="*/ 0 w 132"/>
                <a:gd name="T1" fmla="*/ 75 h 89"/>
                <a:gd name="T2" fmla="*/ 131 w 132"/>
                <a:gd name="T3" fmla="*/ 0 h 89"/>
                <a:gd name="T4" fmla="*/ 131 w 132"/>
                <a:gd name="T5" fmla="*/ 13 h 89"/>
                <a:gd name="T6" fmla="*/ 0 w 132"/>
                <a:gd name="T7" fmla="*/ 88 h 89"/>
                <a:gd name="T8" fmla="*/ 0 w 132"/>
                <a:gd name="T9" fmla="*/ 75 h 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2"/>
                <a:gd name="T16" fmla="*/ 0 h 89"/>
                <a:gd name="T17" fmla="*/ 132 w 132"/>
                <a:gd name="T18" fmla="*/ 89 h 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2" h="89">
                  <a:moveTo>
                    <a:pt x="0" y="75"/>
                  </a:moveTo>
                  <a:lnTo>
                    <a:pt x="131" y="0"/>
                  </a:lnTo>
                  <a:lnTo>
                    <a:pt x="131" y="13"/>
                  </a:lnTo>
                  <a:lnTo>
                    <a:pt x="0" y="88"/>
                  </a:lnTo>
                  <a:lnTo>
                    <a:pt x="0" y="75"/>
                  </a:lnTo>
                </a:path>
              </a:pathLst>
            </a:custGeom>
            <a:solidFill>
              <a:srgbClr val="EFEFE0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73985" name="Freeform 429"/>
            <p:cNvSpPr>
              <a:spLocks noChangeAspect="1"/>
            </p:cNvSpPr>
            <p:nvPr/>
          </p:nvSpPr>
          <p:spPr bwMode="auto">
            <a:xfrm>
              <a:off x="2519" y="1457"/>
              <a:ext cx="90" cy="81"/>
            </a:xfrm>
            <a:custGeom>
              <a:avLst/>
              <a:gdLst>
                <a:gd name="T0" fmla="*/ 0 w 90"/>
                <a:gd name="T1" fmla="*/ 80 h 81"/>
                <a:gd name="T2" fmla="*/ 0 w 90"/>
                <a:gd name="T3" fmla="*/ 50 h 81"/>
                <a:gd name="T4" fmla="*/ 89 w 90"/>
                <a:gd name="T5" fmla="*/ 0 h 81"/>
                <a:gd name="T6" fmla="*/ 89 w 90"/>
                <a:gd name="T7" fmla="*/ 29 h 81"/>
                <a:gd name="T8" fmla="*/ 0 w 90"/>
                <a:gd name="T9" fmla="*/ 80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0"/>
                <a:gd name="T16" fmla="*/ 0 h 81"/>
                <a:gd name="T17" fmla="*/ 90 w 90"/>
                <a:gd name="T18" fmla="*/ 81 h 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0" h="81">
                  <a:moveTo>
                    <a:pt x="0" y="80"/>
                  </a:moveTo>
                  <a:lnTo>
                    <a:pt x="0" y="50"/>
                  </a:lnTo>
                  <a:lnTo>
                    <a:pt x="89" y="0"/>
                  </a:lnTo>
                  <a:lnTo>
                    <a:pt x="89" y="29"/>
                  </a:lnTo>
                  <a:lnTo>
                    <a:pt x="0" y="80"/>
                  </a:lnTo>
                </a:path>
              </a:pathLst>
            </a:custGeom>
            <a:gradFill rotWithShape="0">
              <a:gsLst>
                <a:gs pos="0">
                  <a:srgbClr val="388CA5"/>
                </a:gs>
                <a:gs pos="100000">
                  <a:srgbClr val="FFFFFF"/>
                </a:gs>
              </a:gsLst>
              <a:lin ang="18900000" scaled="1"/>
            </a:gra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73986" name="Freeform 430"/>
            <p:cNvSpPr>
              <a:spLocks noChangeAspect="1"/>
            </p:cNvSpPr>
            <p:nvPr/>
          </p:nvSpPr>
          <p:spPr bwMode="auto">
            <a:xfrm>
              <a:off x="2519" y="1484"/>
              <a:ext cx="92" cy="55"/>
            </a:xfrm>
            <a:custGeom>
              <a:avLst/>
              <a:gdLst>
                <a:gd name="T0" fmla="*/ 90 w 92"/>
                <a:gd name="T1" fmla="*/ 1 h 55"/>
                <a:gd name="T2" fmla="*/ 90 w 92"/>
                <a:gd name="T3" fmla="*/ 0 h 55"/>
                <a:gd name="T4" fmla="*/ 0 w 92"/>
                <a:gd name="T5" fmla="*/ 52 h 55"/>
                <a:gd name="T6" fmla="*/ 1 w 92"/>
                <a:gd name="T7" fmla="*/ 54 h 55"/>
                <a:gd name="T8" fmla="*/ 91 w 92"/>
                <a:gd name="T9" fmla="*/ 2 h 55"/>
                <a:gd name="T10" fmla="*/ 90 w 92"/>
                <a:gd name="T11" fmla="*/ 1 h 5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2"/>
                <a:gd name="T19" fmla="*/ 0 h 55"/>
                <a:gd name="T20" fmla="*/ 92 w 92"/>
                <a:gd name="T21" fmla="*/ 55 h 5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2" h="55">
                  <a:moveTo>
                    <a:pt x="90" y="1"/>
                  </a:moveTo>
                  <a:lnTo>
                    <a:pt x="90" y="0"/>
                  </a:lnTo>
                  <a:lnTo>
                    <a:pt x="0" y="52"/>
                  </a:lnTo>
                  <a:lnTo>
                    <a:pt x="1" y="54"/>
                  </a:lnTo>
                  <a:lnTo>
                    <a:pt x="91" y="2"/>
                  </a:lnTo>
                  <a:lnTo>
                    <a:pt x="90" y="1"/>
                  </a:lnTo>
                </a:path>
              </a:pathLst>
            </a:custGeom>
            <a:solidFill>
              <a:srgbClr val="727272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73987" name="Freeform 431"/>
            <p:cNvSpPr>
              <a:spLocks noChangeAspect="1"/>
            </p:cNvSpPr>
            <p:nvPr/>
          </p:nvSpPr>
          <p:spPr bwMode="auto">
            <a:xfrm>
              <a:off x="2609" y="1457"/>
              <a:ext cx="1" cy="28"/>
            </a:xfrm>
            <a:custGeom>
              <a:avLst/>
              <a:gdLst>
                <a:gd name="T0" fmla="*/ 0 w 1"/>
                <a:gd name="T1" fmla="*/ 27 h 28"/>
                <a:gd name="T2" fmla="*/ 0 w 1"/>
                <a:gd name="T3" fmla="*/ 0 h 28"/>
                <a:gd name="T4" fmla="*/ 0 w 1"/>
                <a:gd name="T5" fmla="*/ 27 h 28"/>
                <a:gd name="T6" fmla="*/ 0 60000 65536"/>
                <a:gd name="T7" fmla="*/ 0 60000 65536"/>
                <a:gd name="T8" fmla="*/ 0 60000 65536"/>
                <a:gd name="T9" fmla="*/ 0 w 1"/>
                <a:gd name="T10" fmla="*/ 0 h 28"/>
                <a:gd name="T11" fmla="*/ 1 w 1"/>
                <a:gd name="T12" fmla="*/ 28 h 2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28">
                  <a:moveTo>
                    <a:pt x="0" y="27"/>
                  </a:moveTo>
                  <a:lnTo>
                    <a:pt x="0" y="0"/>
                  </a:lnTo>
                  <a:lnTo>
                    <a:pt x="0" y="27"/>
                  </a:lnTo>
                </a:path>
              </a:pathLst>
            </a:custGeom>
            <a:solidFill>
              <a:srgbClr val="727272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</a:pPr>
              <a:endParaRPr lang="en-US"/>
            </a:p>
          </p:txBody>
        </p:sp>
      </p:grpSp>
      <p:grpSp>
        <p:nvGrpSpPr>
          <p:cNvPr id="73773" name="Group 432"/>
          <p:cNvGrpSpPr>
            <a:grpSpLocks/>
          </p:cNvGrpSpPr>
          <p:nvPr/>
        </p:nvGrpSpPr>
        <p:grpSpPr bwMode="auto">
          <a:xfrm>
            <a:off x="8032750" y="5562600"/>
            <a:ext cx="501650" cy="973138"/>
            <a:chOff x="2304" y="1248"/>
            <a:chExt cx="355" cy="613"/>
          </a:xfrm>
        </p:grpSpPr>
        <p:sp>
          <p:nvSpPr>
            <p:cNvPr id="73852" name="Freeform 433"/>
            <p:cNvSpPr>
              <a:spLocks noChangeAspect="1"/>
            </p:cNvSpPr>
            <p:nvPr/>
          </p:nvSpPr>
          <p:spPr bwMode="auto">
            <a:xfrm>
              <a:off x="2304" y="1568"/>
              <a:ext cx="355" cy="293"/>
            </a:xfrm>
            <a:custGeom>
              <a:avLst/>
              <a:gdLst>
                <a:gd name="T0" fmla="*/ 185 w 355"/>
                <a:gd name="T1" fmla="*/ 292 h 293"/>
                <a:gd name="T2" fmla="*/ 201 w 355"/>
                <a:gd name="T3" fmla="*/ 287 h 293"/>
                <a:gd name="T4" fmla="*/ 232 w 355"/>
                <a:gd name="T5" fmla="*/ 265 h 293"/>
                <a:gd name="T6" fmla="*/ 315 w 355"/>
                <a:gd name="T7" fmla="*/ 215 h 293"/>
                <a:gd name="T8" fmla="*/ 344 w 355"/>
                <a:gd name="T9" fmla="*/ 192 h 293"/>
                <a:gd name="T10" fmla="*/ 354 w 355"/>
                <a:gd name="T11" fmla="*/ 181 h 293"/>
                <a:gd name="T12" fmla="*/ 347 w 355"/>
                <a:gd name="T13" fmla="*/ 167 h 293"/>
                <a:gd name="T14" fmla="*/ 322 w 355"/>
                <a:gd name="T15" fmla="*/ 144 h 293"/>
                <a:gd name="T16" fmla="*/ 194 w 355"/>
                <a:gd name="T17" fmla="*/ 19 h 293"/>
                <a:gd name="T18" fmla="*/ 180 w 355"/>
                <a:gd name="T19" fmla="*/ 5 h 293"/>
                <a:gd name="T20" fmla="*/ 167 w 355"/>
                <a:gd name="T21" fmla="*/ 0 h 293"/>
                <a:gd name="T22" fmla="*/ 150 w 355"/>
                <a:gd name="T23" fmla="*/ 5 h 293"/>
                <a:gd name="T24" fmla="*/ 119 w 355"/>
                <a:gd name="T25" fmla="*/ 25 h 293"/>
                <a:gd name="T26" fmla="*/ 41 w 355"/>
                <a:gd name="T27" fmla="*/ 70 h 293"/>
                <a:gd name="T28" fmla="*/ 8 w 355"/>
                <a:gd name="T29" fmla="*/ 92 h 293"/>
                <a:gd name="T30" fmla="*/ 0 w 355"/>
                <a:gd name="T31" fmla="*/ 101 h 293"/>
                <a:gd name="T32" fmla="*/ 2 w 355"/>
                <a:gd name="T33" fmla="*/ 112 h 293"/>
                <a:gd name="T34" fmla="*/ 34 w 355"/>
                <a:gd name="T35" fmla="*/ 148 h 293"/>
                <a:gd name="T36" fmla="*/ 148 w 355"/>
                <a:gd name="T37" fmla="*/ 261 h 293"/>
                <a:gd name="T38" fmla="*/ 170 w 355"/>
                <a:gd name="T39" fmla="*/ 285 h 293"/>
                <a:gd name="T40" fmla="*/ 185 w 355"/>
                <a:gd name="T41" fmla="*/ 292 h 29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55"/>
                <a:gd name="T64" fmla="*/ 0 h 293"/>
                <a:gd name="T65" fmla="*/ 355 w 355"/>
                <a:gd name="T66" fmla="*/ 293 h 29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55" h="293">
                  <a:moveTo>
                    <a:pt x="185" y="292"/>
                  </a:moveTo>
                  <a:lnTo>
                    <a:pt x="201" y="287"/>
                  </a:lnTo>
                  <a:lnTo>
                    <a:pt x="232" y="265"/>
                  </a:lnTo>
                  <a:lnTo>
                    <a:pt x="315" y="215"/>
                  </a:lnTo>
                  <a:lnTo>
                    <a:pt x="344" y="192"/>
                  </a:lnTo>
                  <a:lnTo>
                    <a:pt x="354" y="181"/>
                  </a:lnTo>
                  <a:lnTo>
                    <a:pt x="347" y="167"/>
                  </a:lnTo>
                  <a:lnTo>
                    <a:pt x="322" y="144"/>
                  </a:lnTo>
                  <a:lnTo>
                    <a:pt x="194" y="19"/>
                  </a:lnTo>
                  <a:lnTo>
                    <a:pt x="180" y="5"/>
                  </a:lnTo>
                  <a:lnTo>
                    <a:pt x="167" y="0"/>
                  </a:lnTo>
                  <a:lnTo>
                    <a:pt x="150" y="5"/>
                  </a:lnTo>
                  <a:lnTo>
                    <a:pt x="119" y="25"/>
                  </a:lnTo>
                  <a:lnTo>
                    <a:pt x="41" y="70"/>
                  </a:lnTo>
                  <a:lnTo>
                    <a:pt x="8" y="92"/>
                  </a:lnTo>
                  <a:lnTo>
                    <a:pt x="0" y="101"/>
                  </a:lnTo>
                  <a:lnTo>
                    <a:pt x="2" y="112"/>
                  </a:lnTo>
                  <a:lnTo>
                    <a:pt x="34" y="148"/>
                  </a:lnTo>
                  <a:lnTo>
                    <a:pt x="148" y="261"/>
                  </a:lnTo>
                  <a:lnTo>
                    <a:pt x="170" y="285"/>
                  </a:lnTo>
                  <a:lnTo>
                    <a:pt x="185" y="292"/>
                  </a:lnTo>
                </a:path>
              </a:pathLst>
            </a:custGeom>
            <a:solidFill>
              <a:srgbClr val="FFFFFF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73853" name="Freeform 434"/>
            <p:cNvSpPr>
              <a:spLocks noChangeAspect="1"/>
            </p:cNvSpPr>
            <p:nvPr/>
          </p:nvSpPr>
          <p:spPr bwMode="auto">
            <a:xfrm>
              <a:off x="2305" y="1569"/>
              <a:ext cx="353" cy="291"/>
            </a:xfrm>
            <a:custGeom>
              <a:avLst/>
              <a:gdLst>
                <a:gd name="T0" fmla="*/ 184 w 353"/>
                <a:gd name="T1" fmla="*/ 290 h 291"/>
                <a:gd name="T2" fmla="*/ 200 w 353"/>
                <a:gd name="T3" fmla="*/ 285 h 291"/>
                <a:gd name="T4" fmla="*/ 230 w 353"/>
                <a:gd name="T5" fmla="*/ 263 h 291"/>
                <a:gd name="T6" fmla="*/ 313 w 353"/>
                <a:gd name="T7" fmla="*/ 213 h 291"/>
                <a:gd name="T8" fmla="*/ 343 w 353"/>
                <a:gd name="T9" fmla="*/ 191 h 291"/>
                <a:gd name="T10" fmla="*/ 352 w 353"/>
                <a:gd name="T11" fmla="*/ 179 h 291"/>
                <a:gd name="T12" fmla="*/ 345 w 353"/>
                <a:gd name="T13" fmla="*/ 166 h 291"/>
                <a:gd name="T14" fmla="*/ 321 w 353"/>
                <a:gd name="T15" fmla="*/ 143 h 291"/>
                <a:gd name="T16" fmla="*/ 193 w 353"/>
                <a:gd name="T17" fmla="*/ 19 h 291"/>
                <a:gd name="T18" fmla="*/ 179 w 353"/>
                <a:gd name="T19" fmla="*/ 5 h 291"/>
                <a:gd name="T20" fmla="*/ 166 w 353"/>
                <a:gd name="T21" fmla="*/ 0 h 291"/>
                <a:gd name="T22" fmla="*/ 148 w 353"/>
                <a:gd name="T23" fmla="*/ 5 h 291"/>
                <a:gd name="T24" fmla="*/ 119 w 353"/>
                <a:gd name="T25" fmla="*/ 24 h 291"/>
                <a:gd name="T26" fmla="*/ 40 w 353"/>
                <a:gd name="T27" fmla="*/ 69 h 291"/>
                <a:gd name="T28" fmla="*/ 8 w 353"/>
                <a:gd name="T29" fmla="*/ 91 h 291"/>
                <a:gd name="T30" fmla="*/ 0 w 353"/>
                <a:gd name="T31" fmla="*/ 100 h 291"/>
                <a:gd name="T32" fmla="*/ 2 w 353"/>
                <a:gd name="T33" fmla="*/ 112 h 291"/>
                <a:gd name="T34" fmla="*/ 34 w 353"/>
                <a:gd name="T35" fmla="*/ 146 h 291"/>
                <a:gd name="T36" fmla="*/ 147 w 353"/>
                <a:gd name="T37" fmla="*/ 260 h 291"/>
                <a:gd name="T38" fmla="*/ 169 w 353"/>
                <a:gd name="T39" fmla="*/ 283 h 291"/>
                <a:gd name="T40" fmla="*/ 184 w 353"/>
                <a:gd name="T41" fmla="*/ 290 h 29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53"/>
                <a:gd name="T64" fmla="*/ 0 h 291"/>
                <a:gd name="T65" fmla="*/ 353 w 353"/>
                <a:gd name="T66" fmla="*/ 291 h 29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53" h="291">
                  <a:moveTo>
                    <a:pt x="184" y="290"/>
                  </a:moveTo>
                  <a:lnTo>
                    <a:pt x="200" y="285"/>
                  </a:lnTo>
                  <a:lnTo>
                    <a:pt x="230" y="263"/>
                  </a:lnTo>
                  <a:lnTo>
                    <a:pt x="313" y="213"/>
                  </a:lnTo>
                  <a:lnTo>
                    <a:pt x="343" y="191"/>
                  </a:lnTo>
                  <a:lnTo>
                    <a:pt x="352" y="179"/>
                  </a:lnTo>
                  <a:lnTo>
                    <a:pt x="345" y="166"/>
                  </a:lnTo>
                  <a:lnTo>
                    <a:pt x="321" y="143"/>
                  </a:lnTo>
                  <a:lnTo>
                    <a:pt x="193" y="19"/>
                  </a:lnTo>
                  <a:lnTo>
                    <a:pt x="179" y="5"/>
                  </a:lnTo>
                  <a:lnTo>
                    <a:pt x="166" y="0"/>
                  </a:lnTo>
                  <a:lnTo>
                    <a:pt x="148" y="5"/>
                  </a:lnTo>
                  <a:lnTo>
                    <a:pt x="119" y="24"/>
                  </a:lnTo>
                  <a:lnTo>
                    <a:pt x="40" y="69"/>
                  </a:lnTo>
                  <a:lnTo>
                    <a:pt x="8" y="91"/>
                  </a:lnTo>
                  <a:lnTo>
                    <a:pt x="0" y="100"/>
                  </a:lnTo>
                  <a:lnTo>
                    <a:pt x="2" y="112"/>
                  </a:lnTo>
                  <a:lnTo>
                    <a:pt x="34" y="146"/>
                  </a:lnTo>
                  <a:lnTo>
                    <a:pt x="147" y="260"/>
                  </a:lnTo>
                  <a:lnTo>
                    <a:pt x="169" y="283"/>
                  </a:lnTo>
                  <a:lnTo>
                    <a:pt x="184" y="290"/>
                  </a:lnTo>
                </a:path>
              </a:pathLst>
            </a:custGeom>
            <a:solidFill>
              <a:srgbClr val="FEFEFE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73854" name="Freeform 435"/>
            <p:cNvSpPr>
              <a:spLocks noChangeAspect="1"/>
            </p:cNvSpPr>
            <p:nvPr/>
          </p:nvSpPr>
          <p:spPr bwMode="auto">
            <a:xfrm>
              <a:off x="2307" y="1570"/>
              <a:ext cx="349" cy="288"/>
            </a:xfrm>
            <a:custGeom>
              <a:avLst/>
              <a:gdLst>
                <a:gd name="T0" fmla="*/ 182 w 349"/>
                <a:gd name="T1" fmla="*/ 287 h 288"/>
                <a:gd name="T2" fmla="*/ 198 w 349"/>
                <a:gd name="T3" fmla="*/ 282 h 288"/>
                <a:gd name="T4" fmla="*/ 228 w 349"/>
                <a:gd name="T5" fmla="*/ 261 h 288"/>
                <a:gd name="T6" fmla="*/ 310 w 349"/>
                <a:gd name="T7" fmla="*/ 211 h 288"/>
                <a:gd name="T8" fmla="*/ 339 w 349"/>
                <a:gd name="T9" fmla="*/ 190 h 288"/>
                <a:gd name="T10" fmla="*/ 348 w 349"/>
                <a:gd name="T11" fmla="*/ 178 h 288"/>
                <a:gd name="T12" fmla="*/ 341 w 349"/>
                <a:gd name="T13" fmla="*/ 164 h 288"/>
                <a:gd name="T14" fmla="*/ 317 w 349"/>
                <a:gd name="T15" fmla="*/ 142 h 288"/>
                <a:gd name="T16" fmla="*/ 191 w 349"/>
                <a:gd name="T17" fmla="*/ 18 h 288"/>
                <a:gd name="T18" fmla="*/ 177 w 349"/>
                <a:gd name="T19" fmla="*/ 5 h 288"/>
                <a:gd name="T20" fmla="*/ 164 w 349"/>
                <a:gd name="T21" fmla="*/ 0 h 288"/>
                <a:gd name="T22" fmla="*/ 147 w 349"/>
                <a:gd name="T23" fmla="*/ 5 h 288"/>
                <a:gd name="T24" fmla="*/ 117 w 349"/>
                <a:gd name="T25" fmla="*/ 24 h 288"/>
                <a:gd name="T26" fmla="*/ 40 w 349"/>
                <a:gd name="T27" fmla="*/ 68 h 288"/>
                <a:gd name="T28" fmla="*/ 8 w 349"/>
                <a:gd name="T29" fmla="*/ 90 h 288"/>
                <a:gd name="T30" fmla="*/ 0 w 349"/>
                <a:gd name="T31" fmla="*/ 99 h 288"/>
                <a:gd name="T32" fmla="*/ 2 w 349"/>
                <a:gd name="T33" fmla="*/ 110 h 288"/>
                <a:gd name="T34" fmla="*/ 34 w 349"/>
                <a:gd name="T35" fmla="*/ 145 h 288"/>
                <a:gd name="T36" fmla="*/ 145 w 349"/>
                <a:gd name="T37" fmla="*/ 257 h 288"/>
                <a:gd name="T38" fmla="*/ 168 w 349"/>
                <a:gd name="T39" fmla="*/ 280 h 288"/>
                <a:gd name="T40" fmla="*/ 182 w 349"/>
                <a:gd name="T41" fmla="*/ 287 h 28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49"/>
                <a:gd name="T64" fmla="*/ 0 h 288"/>
                <a:gd name="T65" fmla="*/ 349 w 349"/>
                <a:gd name="T66" fmla="*/ 288 h 28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49" h="288">
                  <a:moveTo>
                    <a:pt x="182" y="287"/>
                  </a:moveTo>
                  <a:lnTo>
                    <a:pt x="198" y="282"/>
                  </a:lnTo>
                  <a:lnTo>
                    <a:pt x="228" y="261"/>
                  </a:lnTo>
                  <a:lnTo>
                    <a:pt x="310" y="211"/>
                  </a:lnTo>
                  <a:lnTo>
                    <a:pt x="339" y="190"/>
                  </a:lnTo>
                  <a:lnTo>
                    <a:pt x="348" y="178"/>
                  </a:lnTo>
                  <a:lnTo>
                    <a:pt x="341" y="164"/>
                  </a:lnTo>
                  <a:lnTo>
                    <a:pt x="317" y="142"/>
                  </a:lnTo>
                  <a:lnTo>
                    <a:pt x="191" y="18"/>
                  </a:lnTo>
                  <a:lnTo>
                    <a:pt x="177" y="5"/>
                  </a:lnTo>
                  <a:lnTo>
                    <a:pt x="164" y="0"/>
                  </a:lnTo>
                  <a:lnTo>
                    <a:pt x="147" y="5"/>
                  </a:lnTo>
                  <a:lnTo>
                    <a:pt x="117" y="24"/>
                  </a:lnTo>
                  <a:lnTo>
                    <a:pt x="40" y="68"/>
                  </a:lnTo>
                  <a:lnTo>
                    <a:pt x="8" y="90"/>
                  </a:lnTo>
                  <a:lnTo>
                    <a:pt x="0" y="99"/>
                  </a:lnTo>
                  <a:lnTo>
                    <a:pt x="2" y="110"/>
                  </a:lnTo>
                  <a:lnTo>
                    <a:pt x="34" y="145"/>
                  </a:lnTo>
                  <a:lnTo>
                    <a:pt x="145" y="257"/>
                  </a:lnTo>
                  <a:lnTo>
                    <a:pt x="168" y="280"/>
                  </a:lnTo>
                  <a:lnTo>
                    <a:pt x="182" y="287"/>
                  </a:lnTo>
                </a:path>
              </a:pathLst>
            </a:custGeom>
            <a:solidFill>
              <a:srgbClr val="FDFDFD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73855" name="Freeform 436"/>
            <p:cNvSpPr>
              <a:spLocks noChangeAspect="1"/>
            </p:cNvSpPr>
            <p:nvPr/>
          </p:nvSpPr>
          <p:spPr bwMode="auto">
            <a:xfrm>
              <a:off x="2308" y="1571"/>
              <a:ext cx="347" cy="286"/>
            </a:xfrm>
            <a:custGeom>
              <a:avLst/>
              <a:gdLst>
                <a:gd name="T0" fmla="*/ 181 w 347"/>
                <a:gd name="T1" fmla="*/ 285 h 286"/>
                <a:gd name="T2" fmla="*/ 197 w 347"/>
                <a:gd name="T3" fmla="*/ 280 h 286"/>
                <a:gd name="T4" fmla="*/ 227 w 347"/>
                <a:gd name="T5" fmla="*/ 259 h 286"/>
                <a:gd name="T6" fmla="*/ 308 w 347"/>
                <a:gd name="T7" fmla="*/ 210 h 286"/>
                <a:gd name="T8" fmla="*/ 337 w 347"/>
                <a:gd name="T9" fmla="*/ 188 h 286"/>
                <a:gd name="T10" fmla="*/ 346 w 347"/>
                <a:gd name="T11" fmla="*/ 177 h 286"/>
                <a:gd name="T12" fmla="*/ 339 w 347"/>
                <a:gd name="T13" fmla="*/ 164 h 286"/>
                <a:gd name="T14" fmla="*/ 315 w 347"/>
                <a:gd name="T15" fmla="*/ 141 h 286"/>
                <a:gd name="T16" fmla="*/ 189 w 347"/>
                <a:gd name="T17" fmla="*/ 18 h 286"/>
                <a:gd name="T18" fmla="*/ 176 w 347"/>
                <a:gd name="T19" fmla="*/ 5 h 286"/>
                <a:gd name="T20" fmla="*/ 162 w 347"/>
                <a:gd name="T21" fmla="*/ 0 h 286"/>
                <a:gd name="T22" fmla="*/ 146 w 347"/>
                <a:gd name="T23" fmla="*/ 5 h 286"/>
                <a:gd name="T24" fmla="*/ 117 w 347"/>
                <a:gd name="T25" fmla="*/ 24 h 286"/>
                <a:gd name="T26" fmla="*/ 40 w 347"/>
                <a:gd name="T27" fmla="*/ 68 h 286"/>
                <a:gd name="T28" fmla="*/ 8 w 347"/>
                <a:gd name="T29" fmla="*/ 89 h 286"/>
                <a:gd name="T30" fmla="*/ 0 w 347"/>
                <a:gd name="T31" fmla="*/ 98 h 286"/>
                <a:gd name="T32" fmla="*/ 2 w 347"/>
                <a:gd name="T33" fmla="*/ 109 h 286"/>
                <a:gd name="T34" fmla="*/ 34 w 347"/>
                <a:gd name="T35" fmla="*/ 144 h 286"/>
                <a:gd name="T36" fmla="*/ 145 w 347"/>
                <a:gd name="T37" fmla="*/ 255 h 286"/>
                <a:gd name="T38" fmla="*/ 167 w 347"/>
                <a:gd name="T39" fmla="*/ 278 h 286"/>
                <a:gd name="T40" fmla="*/ 181 w 347"/>
                <a:gd name="T41" fmla="*/ 285 h 28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47"/>
                <a:gd name="T64" fmla="*/ 0 h 286"/>
                <a:gd name="T65" fmla="*/ 347 w 347"/>
                <a:gd name="T66" fmla="*/ 286 h 28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47" h="286">
                  <a:moveTo>
                    <a:pt x="181" y="285"/>
                  </a:moveTo>
                  <a:lnTo>
                    <a:pt x="197" y="280"/>
                  </a:lnTo>
                  <a:lnTo>
                    <a:pt x="227" y="259"/>
                  </a:lnTo>
                  <a:lnTo>
                    <a:pt x="308" y="210"/>
                  </a:lnTo>
                  <a:lnTo>
                    <a:pt x="337" y="188"/>
                  </a:lnTo>
                  <a:lnTo>
                    <a:pt x="346" y="177"/>
                  </a:lnTo>
                  <a:lnTo>
                    <a:pt x="339" y="164"/>
                  </a:lnTo>
                  <a:lnTo>
                    <a:pt x="315" y="141"/>
                  </a:lnTo>
                  <a:lnTo>
                    <a:pt x="189" y="18"/>
                  </a:lnTo>
                  <a:lnTo>
                    <a:pt x="176" y="5"/>
                  </a:lnTo>
                  <a:lnTo>
                    <a:pt x="162" y="0"/>
                  </a:lnTo>
                  <a:lnTo>
                    <a:pt x="146" y="5"/>
                  </a:lnTo>
                  <a:lnTo>
                    <a:pt x="117" y="24"/>
                  </a:lnTo>
                  <a:lnTo>
                    <a:pt x="40" y="68"/>
                  </a:lnTo>
                  <a:lnTo>
                    <a:pt x="8" y="89"/>
                  </a:lnTo>
                  <a:lnTo>
                    <a:pt x="0" y="98"/>
                  </a:lnTo>
                  <a:lnTo>
                    <a:pt x="2" y="109"/>
                  </a:lnTo>
                  <a:lnTo>
                    <a:pt x="34" y="144"/>
                  </a:lnTo>
                  <a:lnTo>
                    <a:pt x="145" y="255"/>
                  </a:lnTo>
                  <a:lnTo>
                    <a:pt x="167" y="278"/>
                  </a:lnTo>
                  <a:lnTo>
                    <a:pt x="181" y="285"/>
                  </a:lnTo>
                </a:path>
              </a:pathLst>
            </a:custGeom>
            <a:solidFill>
              <a:srgbClr val="FCFCFC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73856" name="Freeform 437"/>
            <p:cNvSpPr>
              <a:spLocks noChangeAspect="1"/>
            </p:cNvSpPr>
            <p:nvPr/>
          </p:nvSpPr>
          <p:spPr bwMode="auto">
            <a:xfrm>
              <a:off x="2310" y="1573"/>
              <a:ext cx="343" cy="283"/>
            </a:xfrm>
            <a:custGeom>
              <a:avLst/>
              <a:gdLst>
                <a:gd name="T0" fmla="*/ 180 w 343"/>
                <a:gd name="T1" fmla="*/ 282 h 283"/>
                <a:gd name="T2" fmla="*/ 195 w 343"/>
                <a:gd name="T3" fmla="*/ 277 h 283"/>
                <a:gd name="T4" fmla="*/ 224 w 343"/>
                <a:gd name="T5" fmla="*/ 256 h 283"/>
                <a:gd name="T6" fmla="*/ 305 w 343"/>
                <a:gd name="T7" fmla="*/ 208 h 283"/>
                <a:gd name="T8" fmla="*/ 333 w 343"/>
                <a:gd name="T9" fmla="*/ 186 h 283"/>
                <a:gd name="T10" fmla="*/ 342 w 343"/>
                <a:gd name="T11" fmla="*/ 175 h 283"/>
                <a:gd name="T12" fmla="*/ 335 w 343"/>
                <a:gd name="T13" fmla="*/ 162 h 283"/>
                <a:gd name="T14" fmla="*/ 311 w 343"/>
                <a:gd name="T15" fmla="*/ 140 h 283"/>
                <a:gd name="T16" fmla="*/ 187 w 343"/>
                <a:gd name="T17" fmla="*/ 18 h 283"/>
                <a:gd name="T18" fmla="*/ 173 w 343"/>
                <a:gd name="T19" fmla="*/ 5 h 283"/>
                <a:gd name="T20" fmla="*/ 160 w 343"/>
                <a:gd name="T21" fmla="*/ 0 h 283"/>
                <a:gd name="T22" fmla="*/ 144 w 343"/>
                <a:gd name="T23" fmla="*/ 5 h 283"/>
                <a:gd name="T24" fmla="*/ 115 w 343"/>
                <a:gd name="T25" fmla="*/ 24 h 283"/>
                <a:gd name="T26" fmla="*/ 39 w 343"/>
                <a:gd name="T27" fmla="*/ 67 h 283"/>
                <a:gd name="T28" fmla="*/ 8 w 343"/>
                <a:gd name="T29" fmla="*/ 88 h 283"/>
                <a:gd name="T30" fmla="*/ 0 w 343"/>
                <a:gd name="T31" fmla="*/ 96 h 283"/>
                <a:gd name="T32" fmla="*/ 2 w 343"/>
                <a:gd name="T33" fmla="*/ 108 h 283"/>
                <a:gd name="T34" fmla="*/ 33 w 343"/>
                <a:gd name="T35" fmla="*/ 142 h 283"/>
                <a:gd name="T36" fmla="*/ 143 w 343"/>
                <a:gd name="T37" fmla="*/ 252 h 283"/>
                <a:gd name="T38" fmla="*/ 165 w 343"/>
                <a:gd name="T39" fmla="*/ 275 h 283"/>
                <a:gd name="T40" fmla="*/ 180 w 343"/>
                <a:gd name="T41" fmla="*/ 282 h 28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43"/>
                <a:gd name="T64" fmla="*/ 0 h 283"/>
                <a:gd name="T65" fmla="*/ 343 w 343"/>
                <a:gd name="T66" fmla="*/ 283 h 28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43" h="283">
                  <a:moveTo>
                    <a:pt x="180" y="282"/>
                  </a:moveTo>
                  <a:lnTo>
                    <a:pt x="195" y="277"/>
                  </a:lnTo>
                  <a:lnTo>
                    <a:pt x="224" y="256"/>
                  </a:lnTo>
                  <a:lnTo>
                    <a:pt x="305" y="208"/>
                  </a:lnTo>
                  <a:lnTo>
                    <a:pt x="333" y="186"/>
                  </a:lnTo>
                  <a:lnTo>
                    <a:pt x="342" y="175"/>
                  </a:lnTo>
                  <a:lnTo>
                    <a:pt x="335" y="162"/>
                  </a:lnTo>
                  <a:lnTo>
                    <a:pt x="311" y="140"/>
                  </a:lnTo>
                  <a:lnTo>
                    <a:pt x="187" y="18"/>
                  </a:lnTo>
                  <a:lnTo>
                    <a:pt x="173" y="5"/>
                  </a:lnTo>
                  <a:lnTo>
                    <a:pt x="160" y="0"/>
                  </a:lnTo>
                  <a:lnTo>
                    <a:pt x="144" y="5"/>
                  </a:lnTo>
                  <a:lnTo>
                    <a:pt x="115" y="24"/>
                  </a:lnTo>
                  <a:lnTo>
                    <a:pt x="39" y="67"/>
                  </a:lnTo>
                  <a:lnTo>
                    <a:pt x="8" y="88"/>
                  </a:lnTo>
                  <a:lnTo>
                    <a:pt x="0" y="96"/>
                  </a:lnTo>
                  <a:lnTo>
                    <a:pt x="2" y="108"/>
                  </a:lnTo>
                  <a:lnTo>
                    <a:pt x="33" y="142"/>
                  </a:lnTo>
                  <a:lnTo>
                    <a:pt x="143" y="252"/>
                  </a:lnTo>
                  <a:lnTo>
                    <a:pt x="165" y="275"/>
                  </a:lnTo>
                  <a:lnTo>
                    <a:pt x="180" y="282"/>
                  </a:lnTo>
                </a:path>
              </a:pathLst>
            </a:custGeom>
            <a:solidFill>
              <a:srgbClr val="FBFBFB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73857" name="Freeform 438"/>
            <p:cNvSpPr>
              <a:spLocks noChangeAspect="1"/>
            </p:cNvSpPr>
            <p:nvPr/>
          </p:nvSpPr>
          <p:spPr bwMode="auto">
            <a:xfrm>
              <a:off x="2312" y="1574"/>
              <a:ext cx="340" cy="281"/>
            </a:xfrm>
            <a:custGeom>
              <a:avLst/>
              <a:gdLst>
                <a:gd name="T0" fmla="*/ 178 w 340"/>
                <a:gd name="T1" fmla="*/ 280 h 281"/>
                <a:gd name="T2" fmla="*/ 193 w 340"/>
                <a:gd name="T3" fmla="*/ 276 h 281"/>
                <a:gd name="T4" fmla="*/ 222 w 340"/>
                <a:gd name="T5" fmla="*/ 255 h 281"/>
                <a:gd name="T6" fmla="*/ 302 w 340"/>
                <a:gd name="T7" fmla="*/ 206 h 281"/>
                <a:gd name="T8" fmla="*/ 330 w 340"/>
                <a:gd name="T9" fmla="*/ 186 h 281"/>
                <a:gd name="T10" fmla="*/ 339 w 340"/>
                <a:gd name="T11" fmla="*/ 174 h 281"/>
                <a:gd name="T12" fmla="*/ 332 w 340"/>
                <a:gd name="T13" fmla="*/ 161 h 281"/>
                <a:gd name="T14" fmla="*/ 309 w 340"/>
                <a:gd name="T15" fmla="*/ 139 h 281"/>
                <a:gd name="T16" fmla="*/ 185 w 340"/>
                <a:gd name="T17" fmla="*/ 18 h 281"/>
                <a:gd name="T18" fmla="*/ 172 w 340"/>
                <a:gd name="T19" fmla="*/ 5 h 281"/>
                <a:gd name="T20" fmla="*/ 159 w 340"/>
                <a:gd name="T21" fmla="*/ 0 h 281"/>
                <a:gd name="T22" fmla="*/ 142 w 340"/>
                <a:gd name="T23" fmla="*/ 5 h 281"/>
                <a:gd name="T24" fmla="*/ 114 w 340"/>
                <a:gd name="T25" fmla="*/ 23 h 281"/>
                <a:gd name="T26" fmla="*/ 38 w 340"/>
                <a:gd name="T27" fmla="*/ 67 h 281"/>
                <a:gd name="T28" fmla="*/ 8 w 340"/>
                <a:gd name="T29" fmla="*/ 87 h 281"/>
                <a:gd name="T30" fmla="*/ 0 w 340"/>
                <a:gd name="T31" fmla="*/ 95 h 281"/>
                <a:gd name="T32" fmla="*/ 1 w 340"/>
                <a:gd name="T33" fmla="*/ 107 h 281"/>
                <a:gd name="T34" fmla="*/ 33 w 340"/>
                <a:gd name="T35" fmla="*/ 141 h 281"/>
                <a:gd name="T36" fmla="*/ 142 w 340"/>
                <a:gd name="T37" fmla="*/ 251 h 281"/>
                <a:gd name="T38" fmla="*/ 164 w 340"/>
                <a:gd name="T39" fmla="*/ 273 h 281"/>
                <a:gd name="T40" fmla="*/ 178 w 340"/>
                <a:gd name="T41" fmla="*/ 280 h 28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40"/>
                <a:gd name="T64" fmla="*/ 0 h 281"/>
                <a:gd name="T65" fmla="*/ 340 w 340"/>
                <a:gd name="T66" fmla="*/ 281 h 28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40" h="281">
                  <a:moveTo>
                    <a:pt x="178" y="280"/>
                  </a:moveTo>
                  <a:lnTo>
                    <a:pt x="193" y="276"/>
                  </a:lnTo>
                  <a:lnTo>
                    <a:pt x="222" y="255"/>
                  </a:lnTo>
                  <a:lnTo>
                    <a:pt x="302" y="206"/>
                  </a:lnTo>
                  <a:lnTo>
                    <a:pt x="330" y="186"/>
                  </a:lnTo>
                  <a:lnTo>
                    <a:pt x="339" y="174"/>
                  </a:lnTo>
                  <a:lnTo>
                    <a:pt x="332" y="161"/>
                  </a:lnTo>
                  <a:lnTo>
                    <a:pt x="309" y="139"/>
                  </a:lnTo>
                  <a:lnTo>
                    <a:pt x="185" y="18"/>
                  </a:lnTo>
                  <a:lnTo>
                    <a:pt x="172" y="5"/>
                  </a:lnTo>
                  <a:lnTo>
                    <a:pt x="159" y="0"/>
                  </a:lnTo>
                  <a:lnTo>
                    <a:pt x="142" y="5"/>
                  </a:lnTo>
                  <a:lnTo>
                    <a:pt x="114" y="23"/>
                  </a:lnTo>
                  <a:lnTo>
                    <a:pt x="38" y="67"/>
                  </a:lnTo>
                  <a:lnTo>
                    <a:pt x="8" y="87"/>
                  </a:lnTo>
                  <a:lnTo>
                    <a:pt x="0" y="95"/>
                  </a:lnTo>
                  <a:lnTo>
                    <a:pt x="1" y="107"/>
                  </a:lnTo>
                  <a:lnTo>
                    <a:pt x="33" y="141"/>
                  </a:lnTo>
                  <a:lnTo>
                    <a:pt x="142" y="251"/>
                  </a:lnTo>
                  <a:lnTo>
                    <a:pt x="164" y="273"/>
                  </a:lnTo>
                  <a:lnTo>
                    <a:pt x="178" y="280"/>
                  </a:lnTo>
                </a:path>
              </a:pathLst>
            </a:custGeom>
            <a:solidFill>
              <a:srgbClr val="FAFAFA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73858" name="Freeform 439"/>
            <p:cNvSpPr>
              <a:spLocks noChangeAspect="1"/>
            </p:cNvSpPr>
            <p:nvPr/>
          </p:nvSpPr>
          <p:spPr bwMode="auto">
            <a:xfrm>
              <a:off x="2313" y="1575"/>
              <a:ext cx="337" cy="278"/>
            </a:xfrm>
            <a:custGeom>
              <a:avLst/>
              <a:gdLst>
                <a:gd name="T0" fmla="*/ 177 w 337"/>
                <a:gd name="T1" fmla="*/ 277 h 278"/>
                <a:gd name="T2" fmla="*/ 192 w 337"/>
                <a:gd name="T3" fmla="*/ 272 h 278"/>
                <a:gd name="T4" fmla="*/ 220 w 337"/>
                <a:gd name="T5" fmla="*/ 252 h 278"/>
                <a:gd name="T6" fmla="*/ 300 w 337"/>
                <a:gd name="T7" fmla="*/ 204 h 278"/>
                <a:gd name="T8" fmla="*/ 327 w 337"/>
                <a:gd name="T9" fmla="*/ 184 h 278"/>
                <a:gd name="T10" fmla="*/ 336 w 337"/>
                <a:gd name="T11" fmla="*/ 172 h 278"/>
                <a:gd name="T12" fmla="*/ 329 w 337"/>
                <a:gd name="T13" fmla="*/ 159 h 278"/>
                <a:gd name="T14" fmla="*/ 306 w 337"/>
                <a:gd name="T15" fmla="*/ 137 h 278"/>
                <a:gd name="T16" fmla="*/ 184 w 337"/>
                <a:gd name="T17" fmla="*/ 18 h 278"/>
                <a:gd name="T18" fmla="*/ 170 w 337"/>
                <a:gd name="T19" fmla="*/ 5 h 278"/>
                <a:gd name="T20" fmla="*/ 157 w 337"/>
                <a:gd name="T21" fmla="*/ 0 h 278"/>
                <a:gd name="T22" fmla="*/ 141 w 337"/>
                <a:gd name="T23" fmla="*/ 5 h 278"/>
                <a:gd name="T24" fmla="*/ 113 w 337"/>
                <a:gd name="T25" fmla="*/ 23 h 278"/>
                <a:gd name="T26" fmla="*/ 38 w 337"/>
                <a:gd name="T27" fmla="*/ 66 h 278"/>
                <a:gd name="T28" fmla="*/ 8 w 337"/>
                <a:gd name="T29" fmla="*/ 86 h 278"/>
                <a:gd name="T30" fmla="*/ 0 w 337"/>
                <a:gd name="T31" fmla="*/ 94 h 278"/>
                <a:gd name="T32" fmla="*/ 2 w 337"/>
                <a:gd name="T33" fmla="*/ 106 h 278"/>
                <a:gd name="T34" fmla="*/ 32 w 337"/>
                <a:gd name="T35" fmla="*/ 139 h 278"/>
                <a:gd name="T36" fmla="*/ 141 w 337"/>
                <a:gd name="T37" fmla="*/ 248 h 278"/>
                <a:gd name="T38" fmla="*/ 162 w 337"/>
                <a:gd name="T39" fmla="*/ 270 h 278"/>
                <a:gd name="T40" fmla="*/ 177 w 337"/>
                <a:gd name="T41" fmla="*/ 277 h 27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37"/>
                <a:gd name="T64" fmla="*/ 0 h 278"/>
                <a:gd name="T65" fmla="*/ 337 w 337"/>
                <a:gd name="T66" fmla="*/ 278 h 27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37" h="278">
                  <a:moveTo>
                    <a:pt x="177" y="277"/>
                  </a:moveTo>
                  <a:lnTo>
                    <a:pt x="192" y="272"/>
                  </a:lnTo>
                  <a:lnTo>
                    <a:pt x="220" y="252"/>
                  </a:lnTo>
                  <a:lnTo>
                    <a:pt x="300" y="204"/>
                  </a:lnTo>
                  <a:lnTo>
                    <a:pt x="327" y="184"/>
                  </a:lnTo>
                  <a:lnTo>
                    <a:pt x="336" y="172"/>
                  </a:lnTo>
                  <a:lnTo>
                    <a:pt x="329" y="159"/>
                  </a:lnTo>
                  <a:lnTo>
                    <a:pt x="306" y="137"/>
                  </a:lnTo>
                  <a:lnTo>
                    <a:pt x="184" y="18"/>
                  </a:lnTo>
                  <a:lnTo>
                    <a:pt x="170" y="5"/>
                  </a:lnTo>
                  <a:lnTo>
                    <a:pt x="157" y="0"/>
                  </a:lnTo>
                  <a:lnTo>
                    <a:pt x="141" y="5"/>
                  </a:lnTo>
                  <a:lnTo>
                    <a:pt x="113" y="23"/>
                  </a:lnTo>
                  <a:lnTo>
                    <a:pt x="38" y="66"/>
                  </a:lnTo>
                  <a:lnTo>
                    <a:pt x="8" y="86"/>
                  </a:lnTo>
                  <a:lnTo>
                    <a:pt x="0" y="94"/>
                  </a:lnTo>
                  <a:lnTo>
                    <a:pt x="2" y="106"/>
                  </a:lnTo>
                  <a:lnTo>
                    <a:pt x="32" y="139"/>
                  </a:lnTo>
                  <a:lnTo>
                    <a:pt x="141" y="248"/>
                  </a:lnTo>
                  <a:lnTo>
                    <a:pt x="162" y="270"/>
                  </a:lnTo>
                  <a:lnTo>
                    <a:pt x="177" y="277"/>
                  </a:lnTo>
                </a:path>
              </a:pathLst>
            </a:custGeom>
            <a:solidFill>
              <a:srgbClr val="F9F9F9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73859" name="Freeform 440"/>
            <p:cNvSpPr>
              <a:spLocks noChangeAspect="1"/>
            </p:cNvSpPr>
            <p:nvPr/>
          </p:nvSpPr>
          <p:spPr bwMode="auto">
            <a:xfrm>
              <a:off x="2315" y="1576"/>
              <a:ext cx="334" cy="276"/>
            </a:xfrm>
            <a:custGeom>
              <a:avLst/>
              <a:gdLst>
                <a:gd name="T0" fmla="*/ 175 w 334"/>
                <a:gd name="T1" fmla="*/ 275 h 276"/>
                <a:gd name="T2" fmla="*/ 190 w 334"/>
                <a:gd name="T3" fmla="*/ 271 h 276"/>
                <a:gd name="T4" fmla="*/ 218 w 334"/>
                <a:gd name="T5" fmla="*/ 251 h 276"/>
                <a:gd name="T6" fmla="*/ 297 w 334"/>
                <a:gd name="T7" fmla="*/ 203 h 276"/>
                <a:gd name="T8" fmla="*/ 324 w 334"/>
                <a:gd name="T9" fmla="*/ 183 h 276"/>
                <a:gd name="T10" fmla="*/ 333 w 334"/>
                <a:gd name="T11" fmla="*/ 172 h 276"/>
                <a:gd name="T12" fmla="*/ 326 w 334"/>
                <a:gd name="T13" fmla="*/ 159 h 276"/>
                <a:gd name="T14" fmla="*/ 303 w 334"/>
                <a:gd name="T15" fmla="*/ 137 h 276"/>
                <a:gd name="T16" fmla="*/ 182 w 334"/>
                <a:gd name="T17" fmla="*/ 18 h 276"/>
                <a:gd name="T18" fmla="*/ 168 w 334"/>
                <a:gd name="T19" fmla="*/ 5 h 276"/>
                <a:gd name="T20" fmla="*/ 156 w 334"/>
                <a:gd name="T21" fmla="*/ 0 h 276"/>
                <a:gd name="T22" fmla="*/ 139 w 334"/>
                <a:gd name="T23" fmla="*/ 5 h 276"/>
                <a:gd name="T24" fmla="*/ 112 w 334"/>
                <a:gd name="T25" fmla="*/ 23 h 276"/>
                <a:gd name="T26" fmla="*/ 37 w 334"/>
                <a:gd name="T27" fmla="*/ 65 h 276"/>
                <a:gd name="T28" fmla="*/ 8 w 334"/>
                <a:gd name="T29" fmla="*/ 85 h 276"/>
                <a:gd name="T30" fmla="*/ 0 w 334"/>
                <a:gd name="T31" fmla="*/ 93 h 276"/>
                <a:gd name="T32" fmla="*/ 2 w 334"/>
                <a:gd name="T33" fmla="*/ 105 h 276"/>
                <a:gd name="T34" fmla="*/ 32 w 334"/>
                <a:gd name="T35" fmla="*/ 138 h 276"/>
                <a:gd name="T36" fmla="*/ 140 w 334"/>
                <a:gd name="T37" fmla="*/ 246 h 276"/>
                <a:gd name="T38" fmla="*/ 161 w 334"/>
                <a:gd name="T39" fmla="*/ 268 h 276"/>
                <a:gd name="T40" fmla="*/ 175 w 334"/>
                <a:gd name="T41" fmla="*/ 275 h 27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34"/>
                <a:gd name="T64" fmla="*/ 0 h 276"/>
                <a:gd name="T65" fmla="*/ 334 w 334"/>
                <a:gd name="T66" fmla="*/ 276 h 27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34" h="276">
                  <a:moveTo>
                    <a:pt x="175" y="275"/>
                  </a:moveTo>
                  <a:lnTo>
                    <a:pt x="190" y="271"/>
                  </a:lnTo>
                  <a:lnTo>
                    <a:pt x="218" y="251"/>
                  </a:lnTo>
                  <a:lnTo>
                    <a:pt x="297" y="203"/>
                  </a:lnTo>
                  <a:lnTo>
                    <a:pt x="324" y="183"/>
                  </a:lnTo>
                  <a:lnTo>
                    <a:pt x="333" y="172"/>
                  </a:lnTo>
                  <a:lnTo>
                    <a:pt x="326" y="159"/>
                  </a:lnTo>
                  <a:lnTo>
                    <a:pt x="303" y="137"/>
                  </a:lnTo>
                  <a:lnTo>
                    <a:pt x="182" y="18"/>
                  </a:lnTo>
                  <a:lnTo>
                    <a:pt x="168" y="5"/>
                  </a:lnTo>
                  <a:lnTo>
                    <a:pt x="156" y="0"/>
                  </a:lnTo>
                  <a:lnTo>
                    <a:pt x="139" y="5"/>
                  </a:lnTo>
                  <a:lnTo>
                    <a:pt x="112" y="23"/>
                  </a:lnTo>
                  <a:lnTo>
                    <a:pt x="37" y="65"/>
                  </a:lnTo>
                  <a:lnTo>
                    <a:pt x="8" y="85"/>
                  </a:lnTo>
                  <a:lnTo>
                    <a:pt x="0" y="93"/>
                  </a:lnTo>
                  <a:lnTo>
                    <a:pt x="2" y="105"/>
                  </a:lnTo>
                  <a:lnTo>
                    <a:pt x="32" y="138"/>
                  </a:lnTo>
                  <a:lnTo>
                    <a:pt x="140" y="246"/>
                  </a:lnTo>
                  <a:lnTo>
                    <a:pt x="161" y="268"/>
                  </a:lnTo>
                  <a:lnTo>
                    <a:pt x="175" y="275"/>
                  </a:lnTo>
                </a:path>
              </a:pathLst>
            </a:custGeom>
            <a:solidFill>
              <a:srgbClr val="F8F8F8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73860" name="Freeform 441"/>
            <p:cNvSpPr>
              <a:spLocks noChangeAspect="1"/>
            </p:cNvSpPr>
            <p:nvPr/>
          </p:nvSpPr>
          <p:spPr bwMode="auto">
            <a:xfrm>
              <a:off x="2316" y="1577"/>
              <a:ext cx="331" cy="274"/>
            </a:xfrm>
            <a:custGeom>
              <a:avLst/>
              <a:gdLst>
                <a:gd name="T0" fmla="*/ 174 w 331"/>
                <a:gd name="T1" fmla="*/ 273 h 274"/>
                <a:gd name="T2" fmla="*/ 189 w 331"/>
                <a:gd name="T3" fmla="*/ 269 h 274"/>
                <a:gd name="T4" fmla="*/ 216 w 331"/>
                <a:gd name="T5" fmla="*/ 249 h 274"/>
                <a:gd name="T6" fmla="*/ 294 w 331"/>
                <a:gd name="T7" fmla="*/ 202 h 274"/>
                <a:gd name="T8" fmla="*/ 321 w 331"/>
                <a:gd name="T9" fmla="*/ 182 h 274"/>
                <a:gd name="T10" fmla="*/ 330 w 331"/>
                <a:gd name="T11" fmla="*/ 170 h 274"/>
                <a:gd name="T12" fmla="*/ 323 w 331"/>
                <a:gd name="T13" fmla="*/ 158 h 274"/>
                <a:gd name="T14" fmla="*/ 300 w 331"/>
                <a:gd name="T15" fmla="*/ 136 h 274"/>
                <a:gd name="T16" fmla="*/ 180 w 331"/>
                <a:gd name="T17" fmla="*/ 18 h 274"/>
                <a:gd name="T18" fmla="*/ 167 w 331"/>
                <a:gd name="T19" fmla="*/ 5 h 274"/>
                <a:gd name="T20" fmla="*/ 154 w 331"/>
                <a:gd name="T21" fmla="*/ 0 h 274"/>
                <a:gd name="T22" fmla="*/ 138 w 331"/>
                <a:gd name="T23" fmla="*/ 5 h 274"/>
                <a:gd name="T24" fmla="*/ 111 w 331"/>
                <a:gd name="T25" fmla="*/ 22 h 274"/>
                <a:gd name="T26" fmla="*/ 37 w 331"/>
                <a:gd name="T27" fmla="*/ 65 h 274"/>
                <a:gd name="T28" fmla="*/ 8 w 331"/>
                <a:gd name="T29" fmla="*/ 85 h 274"/>
                <a:gd name="T30" fmla="*/ 0 w 331"/>
                <a:gd name="T31" fmla="*/ 92 h 274"/>
                <a:gd name="T32" fmla="*/ 2 w 331"/>
                <a:gd name="T33" fmla="*/ 104 h 274"/>
                <a:gd name="T34" fmla="*/ 32 w 331"/>
                <a:gd name="T35" fmla="*/ 137 h 274"/>
                <a:gd name="T36" fmla="*/ 139 w 331"/>
                <a:gd name="T37" fmla="*/ 244 h 274"/>
                <a:gd name="T38" fmla="*/ 160 w 331"/>
                <a:gd name="T39" fmla="*/ 266 h 274"/>
                <a:gd name="T40" fmla="*/ 174 w 331"/>
                <a:gd name="T41" fmla="*/ 273 h 27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31"/>
                <a:gd name="T64" fmla="*/ 0 h 274"/>
                <a:gd name="T65" fmla="*/ 331 w 331"/>
                <a:gd name="T66" fmla="*/ 274 h 27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31" h="274">
                  <a:moveTo>
                    <a:pt x="174" y="273"/>
                  </a:moveTo>
                  <a:lnTo>
                    <a:pt x="189" y="269"/>
                  </a:lnTo>
                  <a:lnTo>
                    <a:pt x="216" y="249"/>
                  </a:lnTo>
                  <a:lnTo>
                    <a:pt x="294" y="202"/>
                  </a:lnTo>
                  <a:lnTo>
                    <a:pt x="321" y="182"/>
                  </a:lnTo>
                  <a:lnTo>
                    <a:pt x="330" y="170"/>
                  </a:lnTo>
                  <a:lnTo>
                    <a:pt x="323" y="158"/>
                  </a:lnTo>
                  <a:lnTo>
                    <a:pt x="300" y="136"/>
                  </a:lnTo>
                  <a:lnTo>
                    <a:pt x="180" y="18"/>
                  </a:lnTo>
                  <a:lnTo>
                    <a:pt x="167" y="5"/>
                  </a:lnTo>
                  <a:lnTo>
                    <a:pt x="154" y="0"/>
                  </a:lnTo>
                  <a:lnTo>
                    <a:pt x="138" y="5"/>
                  </a:lnTo>
                  <a:lnTo>
                    <a:pt x="111" y="22"/>
                  </a:lnTo>
                  <a:lnTo>
                    <a:pt x="37" y="65"/>
                  </a:lnTo>
                  <a:lnTo>
                    <a:pt x="8" y="85"/>
                  </a:lnTo>
                  <a:lnTo>
                    <a:pt x="0" y="92"/>
                  </a:lnTo>
                  <a:lnTo>
                    <a:pt x="2" y="104"/>
                  </a:lnTo>
                  <a:lnTo>
                    <a:pt x="32" y="137"/>
                  </a:lnTo>
                  <a:lnTo>
                    <a:pt x="139" y="244"/>
                  </a:lnTo>
                  <a:lnTo>
                    <a:pt x="160" y="266"/>
                  </a:lnTo>
                  <a:lnTo>
                    <a:pt x="174" y="273"/>
                  </a:lnTo>
                </a:path>
              </a:pathLst>
            </a:custGeom>
            <a:solidFill>
              <a:srgbClr val="F7F7F7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73861" name="Freeform 442"/>
            <p:cNvSpPr>
              <a:spLocks noChangeAspect="1"/>
            </p:cNvSpPr>
            <p:nvPr/>
          </p:nvSpPr>
          <p:spPr bwMode="auto">
            <a:xfrm>
              <a:off x="2317" y="1579"/>
              <a:ext cx="329" cy="271"/>
            </a:xfrm>
            <a:custGeom>
              <a:avLst/>
              <a:gdLst>
                <a:gd name="T0" fmla="*/ 173 w 329"/>
                <a:gd name="T1" fmla="*/ 270 h 271"/>
                <a:gd name="T2" fmla="*/ 188 w 329"/>
                <a:gd name="T3" fmla="*/ 266 h 271"/>
                <a:gd name="T4" fmla="*/ 215 w 329"/>
                <a:gd name="T5" fmla="*/ 246 h 271"/>
                <a:gd name="T6" fmla="*/ 293 w 329"/>
                <a:gd name="T7" fmla="*/ 199 h 271"/>
                <a:gd name="T8" fmla="*/ 319 w 329"/>
                <a:gd name="T9" fmla="*/ 180 h 271"/>
                <a:gd name="T10" fmla="*/ 328 w 329"/>
                <a:gd name="T11" fmla="*/ 169 h 271"/>
                <a:gd name="T12" fmla="*/ 322 w 329"/>
                <a:gd name="T13" fmla="*/ 156 h 271"/>
                <a:gd name="T14" fmla="*/ 298 w 329"/>
                <a:gd name="T15" fmla="*/ 134 h 271"/>
                <a:gd name="T16" fmla="*/ 179 w 329"/>
                <a:gd name="T17" fmla="*/ 18 h 271"/>
                <a:gd name="T18" fmla="*/ 165 w 329"/>
                <a:gd name="T19" fmla="*/ 4 h 271"/>
                <a:gd name="T20" fmla="*/ 153 w 329"/>
                <a:gd name="T21" fmla="*/ 0 h 271"/>
                <a:gd name="T22" fmla="*/ 137 w 329"/>
                <a:gd name="T23" fmla="*/ 5 h 271"/>
                <a:gd name="T24" fmla="*/ 110 w 329"/>
                <a:gd name="T25" fmla="*/ 22 h 271"/>
                <a:gd name="T26" fmla="*/ 37 w 329"/>
                <a:gd name="T27" fmla="*/ 64 h 271"/>
                <a:gd name="T28" fmla="*/ 8 w 329"/>
                <a:gd name="T29" fmla="*/ 83 h 271"/>
                <a:gd name="T30" fmla="*/ 0 w 329"/>
                <a:gd name="T31" fmla="*/ 91 h 271"/>
                <a:gd name="T32" fmla="*/ 2 w 329"/>
                <a:gd name="T33" fmla="*/ 102 h 271"/>
                <a:gd name="T34" fmla="*/ 32 w 329"/>
                <a:gd name="T35" fmla="*/ 135 h 271"/>
                <a:gd name="T36" fmla="*/ 138 w 329"/>
                <a:gd name="T37" fmla="*/ 241 h 271"/>
                <a:gd name="T38" fmla="*/ 159 w 329"/>
                <a:gd name="T39" fmla="*/ 263 h 271"/>
                <a:gd name="T40" fmla="*/ 173 w 329"/>
                <a:gd name="T41" fmla="*/ 270 h 27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29"/>
                <a:gd name="T64" fmla="*/ 0 h 271"/>
                <a:gd name="T65" fmla="*/ 329 w 329"/>
                <a:gd name="T66" fmla="*/ 271 h 27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29" h="271">
                  <a:moveTo>
                    <a:pt x="173" y="270"/>
                  </a:moveTo>
                  <a:lnTo>
                    <a:pt x="188" y="266"/>
                  </a:lnTo>
                  <a:lnTo>
                    <a:pt x="215" y="246"/>
                  </a:lnTo>
                  <a:lnTo>
                    <a:pt x="293" y="199"/>
                  </a:lnTo>
                  <a:lnTo>
                    <a:pt x="319" y="180"/>
                  </a:lnTo>
                  <a:lnTo>
                    <a:pt x="328" y="169"/>
                  </a:lnTo>
                  <a:lnTo>
                    <a:pt x="322" y="156"/>
                  </a:lnTo>
                  <a:lnTo>
                    <a:pt x="298" y="134"/>
                  </a:lnTo>
                  <a:lnTo>
                    <a:pt x="179" y="18"/>
                  </a:lnTo>
                  <a:lnTo>
                    <a:pt x="165" y="4"/>
                  </a:lnTo>
                  <a:lnTo>
                    <a:pt x="153" y="0"/>
                  </a:lnTo>
                  <a:lnTo>
                    <a:pt x="137" y="5"/>
                  </a:lnTo>
                  <a:lnTo>
                    <a:pt x="110" y="22"/>
                  </a:lnTo>
                  <a:lnTo>
                    <a:pt x="37" y="64"/>
                  </a:lnTo>
                  <a:lnTo>
                    <a:pt x="8" y="83"/>
                  </a:lnTo>
                  <a:lnTo>
                    <a:pt x="0" y="91"/>
                  </a:lnTo>
                  <a:lnTo>
                    <a:pt x="2" y="102"/>
                  </a:lnTo>
                  <a:lnTo>
                    <a:pt x="32" y="135"/>
                  </a:lnTo>
                  <a:lnTo>
                    <a:pt x="138" y="241"/>
                  </a:lnTo>
                  <a:lnTo>
                    <a:pt x="159" y="263"/>
                  </a:lnTo>
                  <a:lnTo>
                    <a:pt x="173" y="270"/>
                  </a:lnTo>
                </a:path>
              </a:pathLst>
            </a:custGeom>
            <a:solidFill>
              <a:srgbClr val="F6F6F6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73862" name="Freeform 443"/>
            <p:cNvSpPr>
              <a:spLocks noChangeAspect="1"/>
            </p:cNvSpPr>
            <p:nvPr/>
          </p:nvSpPr>
          <p:spPr bwMode="auto">
            <a:xfrm>
              <a:off x="2319" y="1580"/>
              <a:ext cx="325" cy="268"/>
            </a:xfrm>
            <a:custGeom>
              <a:avLst/>
              <a:gdLst>
                <a:gd name="T0" fmla="*/ 171 w 325"/>
                <a:gd name="T1" fmla="*/ 267 h 268"/>
                <a:gd name="T2" fmla="*/ 186 w 325"/>
                <a:gd name="T3" fmla="*/ 262 h 268"/>
                <a:gd name="T4" fmla="*/ 212 w 325"/>
                <a:gd name="T5" fmla="*/ 244 h 268"/>
                <a:gd name="T6" fmla="*/ 289 w 325"/>
                <a:gd name="T7" fmla="*/ 197 h 268"/>
                <a:gd name="T8" fmla="*/ 315 w 325"/>
                <a:gd name="T9" fmla="*/ 178 h 268"/>
                <a:gd name="T10" fmla="*/ 324 w 325"/>
                <a:gd name="T11" fmla="*/ 167 h 268"/>
                <a:gd name="T12" fmla="*/ 318 w 325"/>
                <a:gd name="T13" fmla="*/ 154 h 268"/>
                <a:gd name="T14" fmla="*/ 295 w 325"/>
                <a:gd name="T15" fmla="*/ 133 h 268"/>
                <a:gd name="T16" fmla="*/ 176 w 325"/>
                <a:gd name="T17" fmla="*/ 17 h 268"/>
                <a:gd name="T18" fmla="*/ 163 w 325"/>
                <a:gd name="T19" fmla="*/ 4 h 268"/>
                <a:gd name="T20" fmla="*/ 151 w 325"/>
                <a:gd name="T21" fmla="*/ 0 h 268"/>
                <a:gd name="T22" fmla="*/ 135 w 325"/>
                <a:gd name="T23" fmla="*/ 5 h 268"/>
                <a:gd name="T24" fmla="*/ 109 w 325"/>
                <a:gd name="T25" fmla="*/ 22 h 268"/>
                <a:gd name="T26" fmla="*/ 36 w 325"/>
                <a:gd name="T27" fmla="*/ 63 h 268"/>
                <a:gd name="T28" fmla="*/ 7 w 325"/>
                <a:gd name="T29" fmla="*/ 82 h 268"/>
                <a:gd name="T30" fmla="*/ 0 w 325"/>
                <a:gd name="T31" fmla="*/ 90 h 268"/>
                <a:gd name="T32" fmla="*/ 1 w 325"/>
                <a:gd name="T33" fmla="*/ 101 h 268"/>
                <a:gd name="T34" fmla="*/ 31 w 325"/>
                <a:gd name="T35" fmla="*/ 133 h 268"/>
                <a:gd name="T36" fmla="*/ 136 w 325"/>
                <a:gd name="T37" fmla="*/ 238 h 268"/>
                <a:gd name="T38" fmla="*/ 157 w 325"/>
                <a:gd name="T39" fmla="*/ 260 h 268"/>
                <a:gd name="T40" fmla="*/ 171 w 325"/>
                <a:gd name="T41" fmla="*/ 267 h 26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25"/>
                <a:gd name="T64" fmla="*/ 0 h 268"/>
                <a:gd name="T65" fmla="*/ 325 w 325"/>
                <a:gd name="T66" fmla="*/ 268 h 26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25" h="268">
                  <a:moveTo>
                    <a:pt x="171" y="267"/>
                  </a:moveTo>
                  <a:lnTo>
                    <a:pt x="186" y="262"/>
                  </a:lnTo>
                  <a:lnTo>
                    <a:pt x="212" y="244"/>
                  </a:lnTo>
                  <a:lnTo>
                    <a:pt x="289" y="197"/>
                  </a:lnTo>
                  <a:lnTo>
                    <a:pt x="315" y="178"/>
                  </a:lnTo>
                  <a:lnTo>
                    <a:pt x="324" y="167"/>
                  </a:lnTo>
                  <a:lnTo>
                    <a:pt x="318" y="154"/>
                  </a:lnTo>
                  <a:lnTo>
                    <a:pt x="295" y="133"/>
                  </a:lnTo>
                  <a:lnTo>
                    <a:pt x="176" y="17"/>
                  </a:lnTo>
                  <a:lnTo>
                    <a:pt x="163" y="4"/>
                  </a:lnTo>
                  <a:lnTo>
                    <a:pt x="151" y="0"/>
                  </a:lnTo>
                  <a:lnTo>
                    <a:pt x="135" y="5"/>
                  </a:lnTo>
                  <a:lnTo>
                    <a:pt x="109" y="22"/>
                  </a:lnTo>
                  <a:lnTo>
                    <a:pt x="36" y="63"/>
                  </a:lnTo>
                  <a:lnTo>
                    <a:pt x="7" y="82"/>
                  </a:lnTo>
                  <a:lnTo>
                    <a:pt x="0" y="90"/>
                  </a:lnTo>
                  <a:lnTo>
                    <a:pt x="1" y="101"/>
                  </a:lnTo>
                  <a:lnTo>
                    <a:pt x="31" y="133"/>
                  </a:lnTo>
                  <a:lnTo>
                    <a:pt x="136" y="238"/>
                  </a:lnTo>
                  <a:lnTo>
                    <a:pt x="157" y="260"/>
                  </a:lnTo>
                  <a:lnTo>
                    <a:pt x="171" y="267"/>
                  </a:lnTo>
                </a:path>
              </a:pathLst>
            </a:custGeom>
            <a:solidFill>
              <a:srgbClr val="F5F5F5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73863" name="Freeform 444"/>
            <p:cNvSpPr>
              <a:spLocks noChangeAspect="1"/>
            </p:cNvSpPr>
            <p:nvPr/>
          </p:nvSpPr>
          <p:spPr bwMode="auto">
            <a:xfrm>
              <a:off x="2320" y="1581"/>
              <a:ext cx="323" cy="266"/>
            </a:xfrm>
            <a:custGeom>
              <a:avLst/>
              <a:gdLst>
                <a:gd name="T0" fmla="*/ 170 w 323"/>
                <a:gd name="T1" fmla="*/ 265 h 266"/>
                <a:gd name="T2" fmla="*/ 185 w 323"/>
                <a:gd name="T3" fmla="*/ 261 h 266"/>
                <a:gd name="T4" fmla="*/ 211 w 323"/>
                <a:gd name="T5" fmla="*/ 242 h 266"/>
                <a:gd name="T6" fmla="*/ 288 w 323"/>
                <a:gd name="T7" fmla="*/ 196 h 266"/>
                <a:gd name="T8" fmla="*/ 313 w 323"/>
                <a:gd name="T9" fmla="*/ 177 h 266"/>
                <a:gd name="T10" fmla="*/ 322 w 323"/>
                <a:gd name="T11" fmla="*/ 166 h 266"/>
                <a:gd name="T12" fmla="*/ 316 w 323"/>
                <a:gd name="T13" fmla="*/ 154 h 266"/>
                <a:gd name="T14" fmla="*/ 293 w 323"/>
                <a:gd name="T15" fmla="*/ 132 h 266"/>
                <a:gd name="T16" fmla="*/ 175 w 323"/>
                <a:gd name="T17" fmla="*/ 17 h 266"/>
                <a:gd name="T18" fmla="*/ 162 w 323"/>
                <a:gd name="T19" fmla="*/ 4 h 266"/>
                <a:gd name="T20" fmla="*/ 150 w 323"/>
                <a:gd name="T21" fmla="*/ 0 h 266"/>
                <a:gd name="T22" fmla="*/ 134 w 323"/>
                <a:gd name="T23" fmla="*/ 5 h 266"/>
                <a:gd name="T24" fmla="*/ 108 w 323"/>
                <a:gd name="T25" fmla="*/ 21 h 266"/>
                <a:gd name="T26" fmla="*/ 36 w 323"/>
                <a:gd name="T27" fmla="*/ 63 h 266"/>
                <a:gd name="T28" fmla="*/ 8 w 323"/>
                <a:gd name="T29" fmla="*/ 81 h 266"/>
                <a:gd name="T30" fmla="*/ 0 w 323"/>
                <a:gd name="T31" fmla="*/ 89 h 266"/>
                <a:gd name="T32" fmla="*/ 2 w 323"/>
                <a:gd name="T33" fmla="*/ 100 h 266"/>
                <a:gd name="T34" fmla="*/ 32 w 323"/>
                <a:gd name="T35" fmla="*/ 132 h 266"/>
                <a:gd name="T36" fmla="*/ 136 w 323"/>
                <a:gd name="T37" fmla="*/ 237 h 266"/>
                <a:gd name="T38" fmla="*/ 157 w 323"/>
                <a:gd name="T39" fmla="*/ 258 h 266"/>
                <a:gd name="T40" fmla="*/ 170 w 323"/>
                <a:gd name="T41" fmla="*/ 265 h 26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23"/>
                <a:gd name="T64" fmla="*/ 0 h 266"/>
                <a:gd name="T65" fmla="*/ 323 w 323"/>
                <a:gd name="T66" fmla="*/ 266 h 26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23" h="266">
                  <a:moveTo>
                    <a:pt x="170" y="265"/>
                  </a:moveTo>
                  <a:lnTo>
                    <a:pt x="185" y="261"/>
                  </a:lnTo>
                  <a:lnTo>
                    <a:pt x="211" y="242"/>
                  </a:lnTo>
                  <a:lnTo>
                    <a:pt x="288" y="196"/>
                  </a:lnTo>
                  <a:lnTo>
                    <a:pt x="313" y="177"/>
                  </a:lnTo>
                  <a:lnTo>
                    <a:pt x="322" y="166"/>
                  </a:lnTo>
                  <a:lnTo>
                    <a:pt x="316" y="154"/>
                  </a:lnTo>
                  <a:lnTo>
                    <a:pt x="293" y="132"/>
                  </a:lnTo>
                  <a:lnTo>
                    <a:pt x="175" y="17"/>
                  </a:lnTo>
                  <a:lnTo>
                    <a:pt x="162" y="4"/>
                  </a:lnTo>
                  <a:lnTo>
                    <a:pt x="150" y="0"/>
                  </a:lnTo>
                  <a:lnTo>
                    <a:pt x="134" y="5"/>
                  </a:lnTo>
                  <a:lnTo>
                    <a:pt x="108" y="21"/>
                  </a:lnTo>
                  <a:lnTo>
                    <a:pt x="36" y="63"/>
                  </a:lnTo>
                  <a:lnTo>
                    <a:pt x="8" y="81"/>
                  </a:lnTo>
                  <a:lnTo>
                    <a:pt x="0" y="89"/>
                  </a:lnTo>
                  <a:lnTo>
                    <a:pt x="2" y="100"/>
                  </a:lnTo>
                  <a:lnTo>
                    <a:pt x="32" y="132"/>
                  </a:lnTo>
                  <a:lnTo>
                    <a:pt x="136" y="237"/>
                  </a:lnTo>
                  <a:lnTo>
                    <a:pt x="157" y="258"/>
                  </a:lnTo>
                  <a:lnTo>
                    <a:pt x="170" y="265"/>
                  </a:lnTo>
                </a:path>
              </a:pathLst>
            </a:custGeom>
            <a:solidFill>
              <a:srgbClr val="F4F4F4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73864" name="Freeform 445"/>
            <p:cNvSpPr>
              <a:spLocks noChangeAspect="1"/>
            </p:cNvSpPr>
            <p:nvPr/>
          </p:nvSpPr>
          <p:spPr bwMode="auto">
            <a:xfrm>
              <a:off x="2322" y="1582"/>
              <a:ext cx="319" cy="264"/>
            </a:xfrm>
            <a:custGeom>
              <a:avLst/>
              <a:gdLst>
                <a:gd name="T0" fmla="*/ 168 w 319"/>
                <a:gd name="T1" fmla="*/ 263 h 264"/>
                <a:gd name="T2" fmla="*/ 183 w 319"/>
                <a:gd name="T3" fmla="*/ 259 h 264"/>
                <a:gd name="T4" fmla="*/ 209 w 319"/>
                <a:gd name="T5" fmla="*/ 240 h 264"/>
                <a:gd name="T6" fmla="*/ 284 w 319"/>
                <a:gd name="T7" fmla="*/ 195 h 264"/>
                <a:gd name="T8" fmla="*/ 309 w 319"/>
                <a:gd name="T9" fmla="*/ 176 h 264"/>
                <a:gd name="T10" fmla="*/ 318 w 319"/>
                <a:gd name="T11" fmla="*/ 165 h 264"/>
                <a:gd name="T12" fmla="*/ 312 w 319"/>
                <a:gd name="T13" fmla="*/ 153 h 264"/>
                <a:gd name="T14" fmla="*/ 289 w 319"/>
                <a:gd name="T15" fmla="*/ 132 h 264"/>
                <a:gd name="T16" fmla="*/ 173 w 319"/>
                <a:gd name="T17" fmla="*/ 17 h 264"/>
                <a:gd name="T18" fmla="*/ 160 w 319"/>
                <a:gd name="T19" fmla="*/ 5 h 264"/>
                <a:gd name="T20" fmla="*/ 148 w 319"/>
                <a:gd name="T21" fmla="*/ 0 h 264"/>
                <a:gd name="T22" fmla="*/ 132 w 319"/>
                <a:gd name="T23" fmla="*/ 5 h 264"/>
                <a:gd name="T24" fmla="*/ 107 w 319"/>
                <a:gd name="T25" fmla="*/ 21 h 264"/>
                <a:gd name="T26" fmla="*/ 35 w 319"/>
                <a:gd name="T27" fmla="*/ 62 h 264"/>
                <a:gd name="T28" fmla="*/ 7 w 319"/>
                <a:gd name="T29" fmla="*/ 80 h 264"/>
                <a:gd name="T30" fmla="*/ 0 w 319"/>
                <a:gd name="T31" fmla="*/ 88 h 264"/>
                <a:gd name="T32" fmla="*/ 1 w 319"/>
                <a:gd name="T33" fmla="*/ 99 h 264"/>
                <a:gd name="T34" fmla="*/ 31 w 319"/>
                <a:gd name="T35" fmla="*/ 131 h 264"/>
                <a:gd name="T36" fmla="*/ 134 w 319"/>
                <a:gd name="T37" fmla="*/ 235 h 264"/>
                <a:gd name="T38" fmla="*/ 155 w 319"/>
                <a:gd name="T39" fmla="*/ 256 h 264"/>
                <a:gd name="T40" fmla="*/ 168 w 319"/>
                <a:gd name="T41" fmla="*/ 263 h 26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19"/>
                <a:gd name="T64" fmla="*/ 0 h 264"/>
                <a:gd name="T65" fmla="*/ 319 w 319"/>
                <a:gd name="T66" fmla="*/ 264 h 26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19" h="264">
                  <a:moveTo>
                    <a:pt x="168" y="263"/>
                  </a:moveTo>
                  <a:lnTo>
                    <a:pt x="183" y="259"/>
                  </a:lnTo>
                  <a:lnTo>
                    <a:pt x="209" y="240"/>
                  </a:lnTo>
                  <a:lnTo>
                    <a:pt x="284" y="195"/>
                  </a:lnTo>
                  <a:lnTo>
                    <a:pt x="309" y="176"/>
                  </a:lnTo>
                  <a:lnTo>
                    <a:pt x="318" y="165"/>
                  </a:lnTo>
                  <a:lnTo>
                    <a:pt x="312" y="153"/>
                  </a:lnTo>
                  <a:lnTo>
                    <a:pt x="289" y="132"/>
                  </a:lnTo>
                  <a:lnTo>
                    <a:pt x="173" y="17"/>
                  </a:lnTo>
                  <a:lnTo>
                    <a:pt x="160" y="5"/>
                  </a:lnTo>
                  <a:lnTo>
                    <a:pt x="148" y="0"/>
                  </a:lnTo>
                  <a:lnTo>
                    <a:pt x="132" y="5"/>
                  </a:lnTo>
                  <a:lnTo>
                    <a:pt x="107" y="21"/>
                  </a:lnTo>
                  <a:lnTo>
                    <a:pt x="35" y="62"/>
                  </a:lnTo>
                  <a:lnTo>
                    <a:pt x="7" y="80"/>
                  </a:lnTo>
                  <a:lnTo>
                    <a:pt x="0" y="88"/>
                  </a:lnTo>
                  <a:lnTo>
                    <a:pt x="1" y="99"/>
                  </a:lnTo>
                  <a:lnTo>
                    <a:pt x="31" y="131"/>
                  </a:lnTo>
                  <a:lnTo>
                    <a:pt x="134" y="235"/>
                  </a:lnTo>
                  <a:lnTo>
                    <a:pt x="155" y="256"/>
                  </a:lnTo>
                  <a:lnTo>
                    <a:pt x="168" y="263"/>
                  </a:lnTo>
                </a:path>
              </a:pathLst>
            </a:custGeom>
            <a:solidFill>
              <a:srgbClr val="F3F3F3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73865" name="Freeform 446"/>
            <p:cNvSpPr>
              <a:spLocks noChangeAspect="1"/>
            </p:cNvSpPr>
            <p:nvPr/>
          </p:nvSpPr>
          <p:spPr bwMode="auto">
            <a:xfrm>
              <a:off x="2324" y="1584"/>
              <a:ext cx="316" cy="260"/>
            </a:xfrm>
            <a:custGeom>
              <a:avLst/>
              <a:gdLst>
                <a:gd name="T0" fmla="*/ 167 w 316"/>
                <a:gd name="T1" fmla="*/ 259 h 260"/>
                <a:gd name="T2" fmla="*/ 181 w 316"/>
                <a:gd name="T3" fmla="*/ 255 h 260"/>
                <a:gd name="T4" fmla="*/ 206 w 316"/>
                <a:gd name="T5" fmla="*/ 237 h 260"/>
                <a:gd name="T6" fmla="*/ 281 w 316"/>
                <a:gd name="T7" fmla="*/ 192 h 260"/>
                <a:gd name="T8" fmla="*/ 306 w 316"/>
                <a:gd name="T9" fmla="*/ 173 h 260"/>
                <a:gd name="T10" fmla="*/ 315 w 316"/>
                <a:gd name="T11" fmla="*/ 163 h 260"/>
                <a:gd name="T12" fmla="*/ 309 w 316"/>
                <a:gd name="T13" fmla="*/ 151 h 260"/>
                <a:gd name="T14" fmla="*/ 286 w 316"/>
                <a:gd name="T15" fmla="*/ 130 h 260"/>
                <a:gd name="T16" fmla="*/ 171 w 316"/>
                <a:gd name="T17" fmla="*/ 17 h 260"/>
                <a:gd name="T18" fmla="*/ 158 w 316"/>
                <a:gd name="T19" fmla="*/ 4 h 260"/>
                <a:gd name="T20" fmla="*/ 146 w 316"/>
                <a:gd name="T21" fmla="*/ 0 h 260"/>
                <a:gd name="T22" fmla="*/ 131 w 316"/>
                <a:gd name="T23" fmla="*/ 5 h 260"/>
                <a:gd name="T24" fmla="*/ 106 w 316"/>
                <a:gd name="T25" fmla="*/ 20 h 260"/>
                <a:gd name="T26" fmla="*/ 34 w 316"/>
                <a:gd name="T27" fmla="*/ 61 h 260"/>
                <a:gd name="T28" fmla="*/ 7 w 316"/>
                <a:gd name="T29" fmla="*/ 79 h 260"/>
                <a:gd name="T30" fmla="*/ 0 w 316"/>
                <a:gd name="T31" fmla="*/ 87 h 260"/>
                <a:gd name="T32" fmla="*/ 1 w 316"/>
                <a:gd name="T33" fmla="*/ 97 h 260"/>
                <a:gd name="T34" fmla="*/ 31 w 316"/>
                <a:gd name="T35" fmla="*/ 129 h 260"/>
                <a:gd name="T36" fmla="*/ 133 w 316"/>
                <a:gd name="T37" fmla="*/ 232 h 260"/>
                <a:gd name="T38" fmla="*/ 153 w 316"/>
                <a:gd name="T39" fmla="*/ 253 h 260"/>
                <a:gd name="T40" fmla="*/ 167 w 316"/>
                <a:gd name="T41" fmla="*/ 259 h 26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16"/>
                <a:gd name="T64" fmla="*/ 0 h 260"/>
                <a:gd name="T65" fmla="*/ 316 w 316"/>
                <a:gd name="T66" fmla="*/ 260 h 26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16" h="260">
                  <a:moveTo>
                    <a:pt x="167" y="259"/>
                  </a:moveTo>
                  <a:lnTo>
                    <a:pt x="181" y="255"/>
                  </a:lnTo>
                  <a:lnTo>
                    <a:pt x="206" y="237"/>
                  </a:lnTo>
                  <a:lnTo>
                    <a:pt x="281" y="192"/>
                  </a:lnTo>
                  <a:lnTo>
                    <a:pt x="306" y="173"/>
                  </a:lnTo>
                  <a:lnTo>
                    <a:pt x="315" y="163"/>
                  </a:lnTo>
                  <a:lnTo>
                    <a:pt x="309" y="151"/>
                  </a:lnTo>
                  <a:lnTo>
                    <a:pt x="286" y="130"/>
                  </a:lnTo>
                  <a:lnTo>
                    <a:pt x="171" y="17"/>
                  </a:lnTo>
                  <a:lnTo>
                    <a:pt x="158" y="4"/>
                  </a:lnTo>
                  <a:lnTo>
                    <a:pt x="146" y="0"/>
                  </a:lnTo>
                  <a:lnTo>
                    <a:pt x="131" y="5"/>
                  </a:lnTo>
                  <a:lnTo>
                    <a:pt x="106" y="20"/>
                  </a:lnTo>
                  <a:lnTo>
                    <a:pt x="34" y="61"/>
                  </a:lnTo>
                  <a:lnTo>
                    <a:pt x="7" y="79"/>
                  </a:lnTo>
                  <a:lnTo>
                    <a:pt x="0" y="87"/>
                  </a:lnTo>
                  <a:lnTo>
                    <a:pt x="1" y="97"/>
                  </a:lnTo>
                  <a:lnTo>
                    <a:pt x="31" y="129"/>
                  </a:lnTo>
                  <a:lnTo>
                    <a:pt x="133" y="232"/>
                  </a:lnTo>
                  <a:lnTo>
                    <a:pt x="153" y="253"/>
                  </a:lnTo>
                  <a:lnTo>
                    <a:pt x="167" y="259"/>
                  </a:lnTo>
                </a:path>
              </a:pathLst>
            </a:custGeom>
            <a:solidFill>
              <a:srgbClr val="F2F2F2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73866" name="Freeform 447"/>
            <p:cNvSpPr>
              <a:spLocks noChangeAspect="1"/>
            </p:cNvSpPr>
            <p:nvPr/>
          </p:nvSpPr>
          <p:spPr bwMode="auto">
            <a:xfrm>
              <a:off x="2325" y="1585"/>
              <a:ext cx="314" cy="258"/>
            </a:xfrm>
            <a:custGeom>
              <a:avLst/>
              <a:gdLst>
                <a:gd name="T0" fmla="*/ 166 w 314"/>
                <a:gd name="T1" fmla="*/ 257 h 258"/>
                <a:gd name="T2" fmla="*/ 180 w 314"/>
                <a:gd name="T3" fmla="*/ 253 h 258"/>
                <a:gd name="T4" fmla="*/ 205 w 314"/>
                <a:gd name="T5" fmla="*/ 235 h 258"/>
                <a:gd name="T6" fmla="*/ 280 w 314"/>
                <a:gd name="T7" fmla="*/ 190 h 258"/>
                <a:gd name="T8" fmla="*/ 304 w 314"/>
                <a:gd name="T9" fmla="*/ 172 h 258"/>
                <a:gd name="T10" fmla="*/ 313 w 314"/>
                <a:gd name="T11" fmla="*/ 162 h 258"/>
                <a:gd name="T12" fmla="*/ 307 w 314"/>
                <a:gd name="T13" fmla="*/ 150 h 258"/>
                <a:gd name="T14" fmla="*/ 284 w 314"/>
                <a:gd name="T15" fmla="*/ 129 h 258"/>
                <a:gd name="T16" fmla="*/ 170 w 314"/>
                <a:gd name="T17" fmla="*/ 17 h 258"/>
                <a:gd name="T18" fmla="*/ 157 w 314"/>
                <a:gd name="T19" fmla="*/ 4 h 258"/>
                <a:gd name="T20" fmla="*/ 145 w 314"/>
                <a:gd name="T21" fmla="*/ 0 h 258"/>
                <a:gd name="T22" fmla="*/ 130 w 314"/>
                <a:gd name="T23" fmla="*/ 5 h 258"/>
                <a:gd name="T24" fmla="*/ 105 w 314"/>
                <a:gd name="T25" fmla="*/ 20 h 258"/>
                <a:gd name="T26" fmla="*/ 34 w 314"/>
                <a:gd name="T27" fmla="*/ 60 h 258"/>
                <a:gd name="T28" fmla="*/ 7 w 314"/>
                <a:gd name="T29" fmla="*/ 78 h 258"/>
                <a:gd name="T30" fmla="*/ 0 w 314"/>
                <a:gd name="T31" fmla="*/ 85 h 258"/>
                <a:gd name="T32" fmla="*/ 2 w 314"/>
                <a:gd name="T33" fmla="*/ 96 h 258"/>
                <a:gd name="T34" fmla="*/ 30 w 314"/>
                <a:gd name="T35" fmla="*/ 128 h 258"/>
                <a:gd name="T36" fmla="*/ 133 w 314"/>
                <a:gd name="T37" fmla="*/ 230 h 258"/>
                <a:gd name="T38" fmla="*/ 152 w 314"/>
                <a:gd name="T39" fmla="*/ 250 h 258"/>
                <a:gd name="T40" fmla="*/ 166 w 314"/>
                <a:gd name="T41" fmla="*/ 257 h 25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14"/>
                <a:gd name="T64" fmla="*/ 0 h 258"/>
                <a:gd name="T65" fmla="*/ 314 w 314"/>
                <a:gd name="T66" fmla="*/ 258 h 25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14" h="258">
                  <a:moveTo>
                    <a:pt x="166" y="257"/>
                  </a:moveTo>
                  <a:lnTo>
                    <a:pt x="180" y="253"/>
                  </a:lnTo>
                  <a:lnTo>
                    <a:pt x="205" y="235"/>
                  </a:lnTo>
                  <a:lnTo>
                    <a:pt x="280" y="190"/>
                  </a:lnTo>
                  <a:lnTo>
                    <a:pt x="304" y="172"/>
                  </a:lnTo>
                  <a:lnTo>
                    <a:pt x="313" y="162"/>
                  </a:lnTo>
                  <a:lnTo>
                    <a:pt x="307" y="150"/>
                  </a:lnTo>
                  <a:lnTo>
                    <a:pt x="284" y="129"/>
                  </a:lnTo>
                  <a:lnTo>
                    <a:pt x="170" y="17"/>
                  </a:lnTo>
                  <a:lnTo>
                    <a:pt x="157" y="4"/>
                  </a:lnTo>
                  <a:lnTo>
                    <a:pt x="145" y="0"/>
                  </a:lnTo>
                  <a:lnTo>
                    <a:pt x="130" y="5"/>
                  </a:lnTo>
                  <a:lnTo>
                    <a:pt x="105" y="20"/>
                  </a:lnTo>
                  <a:lnTo>
                    <a:pt x="34" y="60"/>
                  </a:lnTo>
                  <a:lnTo>
                    <a:pt x="7" y="78"/>
                  </a:lnTo>
                  <a:lnTo>
                    <a:pt x="0" y="85"/>
                  </a:lnTo>
                  <a:lnTo>
                    <a:pt x="2" y="96"/>
                  </a:lnTo>
                  <a:lnTo>
                    <a:pt x="30" y="128"/>
                  </a:lnTo>
                  <a:lnTo>
                    <a:pt x="133" y="230"/>
                  </a:lnTo>
                  <a:lnTo>
                    <a:pt x="152" y="250"/>
                  </a:lnTo>
                  <a:lnTo>
                    <a:pt x="166" y="257"/>
                  </a:lnTo>
                </a:path>
              </a:pathLst>
            </a:custGeom>
            <a:solidFill>
              <a:srgbClr val="F1F1F1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73867" name="Freeform 448"/>
            <p:cNvSpPr>
              <a:spLocks noChangeAspect="1"/>
            </p:cNvSpPr>
            <p:nvPr/>
          </p:nvSpPr>
          <p:spPr bwMode="auto">
            <a:xfrm>
              <a:off x="2326" y="1586"/>
              <a:ext cx="311" cy="256"/>
            </a:xfrm>
            <a:custGeom>
              <a:avLst/>
              <a:gdLst>
                <a:gd name="T0" fmla="*/ 165 w 311"/>
                <a:gd name="T1" fmla="*/ 255 h 256"/>
                <a:gd name="T2" fmla="*/ 179 w 311"/>
                <a:gd name="T3" fmla="*/ 251 h 256"/>
                <a:gd name="T4" fmla="*/ 204 w 311"/>
                <a:gd name="T5" fmla="*/ 233 h 256"/>
                <a:gd name="T6" fmla="*/ 278 w 311"/>
                <a:gd name="T7" fmla="*/ 189 h 256"/>
                <a:gd name="T8" fmla="*/ 302 w 311"/>
                <a:gd name="T9" fmla="*/ 171 h 256"/>
                <a:gd name="T10" fmla="*/ 310 w 311"/>
                <a:gd name="T11" fmla="*/ 161 h 256"/>
                <a:gd name="T12" fmla="*/ 304 w 311"/>
                <a:gd name="T13" fmla="*/ 149 h 256"/>
                <a:gd name="T14" fmla="*/ 282 w 311"/>
                <a:gd name="T15" fmla="*/ 128 h 256"/>
                <a:gd name="T16" fmla="*/ 168 w 311"/>
                <a:gd name="T17" fmla="*/ 17 h 256"/>
                <a:gd name="T18" fmla="*/ 155 w 311"/>
                <a:gd name="T19" fmla="*/ 4 h 256"/>
                <a:gd name="T20" fmla="*/ 143 w 311"/>
                <a:gd name="T21" fmla="*/ 0 h 256"/>
                <a:gd name="T22" fmla="*/ 129 w 311"/>
                <a:gd name="T23" fmla="*/ 5 h 256"/>
                <a:gd name="T24" fmla="*/ 104 w 311"/>
                <a:gd name="T25" fmla="*/ 20 h 256"/>
                <a:gd name="T26" fmla="*/ 34 w 311"/>
                <a:gd name="T27" fmla="*/ 60 h 256"/>
                <a:gd name="T28" fmla="*/ 7 w 311"/>
                <a:gd name="T29" fmla="*/ 77 h 256"/>
                <a:gd name="T30" fmla="*/ 0 w 311"/>
                <a:gd name="T31" fmla="*/ 85 h 256"/>
                <a:gd name="T32" fmla="*/ 2 w 311"/>
                <a:gd name="T33" fmla="*/ 95 h 256"/>
                <a:gd name="T34" fmla="*/ 30 w 311"/>
                <a:gd name="T35" fmla="*/ 127 h 256"/>
                <a:gd name="T36" fmla="*/ 131 w 311"/>
                <a:gd name="T37" fmla="*/ 228 h 256"/>
                <a:gd name="T38" fmla="*/ 151 w 311"/>
                <a:gd name="T39" fmla="*/ 249 h 256"/>
                <a:gd name="T40" fmla="*/ 165 w 311"/>
                <a:gd name="T41" fmla="*/ 255 h 25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11"/>
                <a:gd name="T64" fmla="*/ 0 h 256"/>
                <a:gd name="T65" fmla="*/ 311 w 311"/>
                <a:gd name="T66" fmla="*/ 256 h 25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11" h="256">
                  <a:moveTo>
                    <a:pt x="165" y="255"/>
                  </a:moveTo>
                  <a:lnTo>
                    <a:pt x="179" y="251"/>
                  </a:lnTo>
                  <a:lnTo>
                    <a:pt x="204" y="233"/>
                  </a:lnTo>
                  <a:lnTo>
                    <a:pt x="278" y="189"/>
                  </a:lnTo>
                  <a:lnTo>
                    <a:pt x="302" y="171"/>
                  </a:lnTo>
                  <a:lnTo>
                    <a:pt x="310" y="161"/>
                  </a:lnTo>
                  <a:lnTo>
                    <a:pt x="304" y="149"/>
                  </a:lnTo>
                  <a:lnTo>
                    <a:pt x="282" y="128"/>
                  </a:lnTo>
                  <a:lnTo>
                    <a:pt x="168" y="17"/>
                  </a:lnTo>
                  <a:lnTo>
                    <a:pt x="155" y="4"/>
                  </a:lnTo>
                  <a:lnTo>
                    <a:pt x="143" y="0"/>
                  </a:lnTo>
                  <a:lnTo>
                    <a:pt x="129" y="5"/>
                  </a:lnTo>
                  <a:lnTo>
                    <a:pt x="104" y="20"/>
                  </a:lnTo>
                  <a:lnTo>
                    <a:pt x="34" y="60"/>
                  </a:lnTo>
                  <a:lnTo>
                    <a:pt x="7" y="77"/>
                  </a:lnTo>
                  <a:lnTo>
                    <a:pt x="0" y="85"/>
                  </a:lnTo>
                  <a:lnTo>
                    <a:pt x="2" y="95"/>
                  </a:lnTo>
                  <a:lnTo>
                    <a:pt x="30" y="127"/>
                  </a:lnTo>
                  <a:lnTo>
                    <a:pt x="131" y="228"/>
                  </a:lnTo>
                  <a:lnTo>
                    <a:pt x="151" y="249"/>
                  </a:lnTo>
                  <a:lnTo>
                    <a:pt x="165" y="255"/>
                  </a:lnTo>
                </a:path>
              </a:pathLst>
            </a:custGeom>
            <a:solidFill>
              <a:srgbClr val="F1F1F1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73868" name="Freeform 449"/>
            <p:cNvSpPr>
              <a:spLocks noChangeAspect="1"/>
            </p:cNvSpPr>
            <p:nvPr/>
          </p:nvSpPr>
          <p:spPr bwMode="auto">
            <a:xfrm>
              <a:off x="2328" y="1588"/>
              <a:ext cx="307" cy="253"/>
            </a:xfrm>
            <a:custGeom>
              <a:avLst/>
              <a:gdLst>
                <a:gd name="T0" fmla="*/ 163 w 307"/>
                <a:gd name="T1" fmla="*/ 252 h 253"/>
                <a:gd name="T2" fmla="*/ 177 w 307"/>
                <a:gd name="T3" fmla="*/ 248 h 253"/>
                <a:gd name="T4" fmla="*/ 201 w 307"/>
                <a:gd name="T5" fmla="*/ 231 h 253"/>
                <a:gd name="T6" fmla="*/ 274 w 307"/>
                <a:gd name="T7" fmla="*/ 187 h 253"/>
                <a:gd name="T8" fmla="*/ 298 w 307"/>
                <a:gd name="T9" fmla="*/ 169 h 253"/>
                <a:gd name="T10" fmla="*/ 306 w 307"/>
                <a:gd name="T11" fmla="*/ 159 h 253"/>
                <a:gd name="T12" fmla="*/ 300 w 307"/>
                <a:gd name="T13" fmla="*/ 147 h 253"/>
                <a:gd name="T14" fmla="*/ 278 w 307"/>
                <a:gd name="T15" fmla="*/ 127 h 253"/>
                <a:gd name="T16" fmla="*/ 166 w 307"/>
                <a:gd name="T17" fmla="*/ 17 h 253"/>
                <a:gd name="T18" fmla="*/ 153 w 307"/>
                <a:gd name="T19" fmla="*/ 4 h 253"/>
                <a:gd name="T20" fmla="*/ 141 w 307"/>
                <a:gd name="T21" fmla="*/ 0 h 253"/>
                <a:gd name="T22" fmla="*/ 127 w 307"/>
                <a:gd name="T23" fmla="*/ 4 h 253"/>
                <a:gd name="T24" fmla="*/ 102 w 307"/>
                <a:gd name="T25" fmla="*/ 19 h 253"/>
                <a:gd name="T26" fmla="*/ 33 w 307"/>
                <a:gd name="T27" fmla="*/ 59 h 253"/>
                <a:gd name="T28" fmla="*/ 7 w 307"/>
                <a:gd name="T29" fmla="*/ 76 h 253"/>
                <a:gd name="T30" fmla="*/ 0 w 307"/>
                <a:gd name="T31" fmla="*/ 83 h 253"/>
                <a:gd name="T32" fmla="*/ 2 w 307"/>
                <a:gd name="T33" fmla="*/ 94 h 253"/>
                <a:gd name="T34" fmla="*/ 30 w 307"/>
                <a:gd name="T35" fmla="*/ 125 h 253"/>
                <a:gd name="T36" fmla="*/ 130 w 307"/>
                <a:gd name="T37" fmla="*/ 225 h 253"/>
                <a:gd name="T38" fmla="*/ 150 w 307"/>
                <a:gd name="T39" fmla="*/ 246 h 253"/>
                <a:gd name="T40" fmla="*/ 163 w 307"/>
                <a:gd name="T41" fmla="*/ 252 h 25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07"/>
                <a:gd name="T64" fmla="*/ 0 h 253"/>
                <a:gd name="T65" fmla="*/ 307 w 307"/>
                <a:gd name="T66" fmla="*/ 253 h 25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07" h="253">
                  <a:moveTo>
                    <a:pt x="163" y="252"/>
                  </a:moveTo>
                  <a:lnTo>
                    <a:pt x="177" y="248"/>
                  </a:lnTo>
                  <a:lnTo>
                    <a:pt x="201" y="231"/>
                  </a:lnTo>
                  <a:lnTo>
                    <a:pt x="274" y="187"/>
                  </a:lnTo>
                  <a:lnTo>
                    <a:pt x="298" y="169"/>
                  </a:lnTo>
                  <a:lnTo>
                    <a:pt x="306" y="159"/>
                  </a:lnTo>
                  <a:lnTo>
                    <a:pt x="300" y="147"/>
                  </a:lnTo>
                  <a:lnTo>
                    <a:pt x="278" y="127"/>
                  </a:lnTo>
                  <a:lnTo>
                    <a:pt x="166" y="17"/>
                  </a:lnTo>
                  <a:lnTo>
                    <a:pt x="153" y="4"/>
                  </a:lnTo>
                  <a:lnTo>
                    <a:pt x="141" y="0"/>
                  </a:lnTo>
                  <a:lnTo>
                    <a:pt x="127" y="4"/>
                  </a:lnTo>
                  <a:lnTo>
                    <a:pt x="102" y="19"/>
                  </a:lnTo>
                  <a:lnTo>
                    <a:pt x="33" y="59"/>
                  </a:lnTo>
                  <a:lnTo>
                    <a:pt x="7" y="76"/>
                  </a:lnTo>
                  <a:lnTo>
                    <a:pt x="0" y="83"/>
                  </a:lnTo>
                  <a:lnTo>
                    <a:pt x="2" y="94"/>
                  </a:lnTo>
                  <a:lnTo>
                    <a:pt x="30" y="125"/>
                  </a:lnTo>
                  <a:lnTo>
                    <a:pt x="130" y="225"/>
                  </a:lnTo>
                  <a:lnTo>
                    <a:pt x="150" y="246"/>
                  </a:lnTo>
                  <a:lnTo>
                    <a:pt x="163" y="252"/>
                  </a:lnTo>
                </a:path>
              </a:pathLst>
            </a:custGeom>
            <a:solidFill>
              <a:srgbClr val="F0F0F0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73869" name="Freeform 450"/>
            <p:cNvSpPr>
              <a:spLocks noChangeAspect="1"/>
            </p:cNvSpPr>
            <p:nvPr/>
          </p:nvSpPr>
          <p:spPr bwMode="auto">
            <a:xfrm>
              <a:off x="2329" y="1589"/>
              <a:ext cx="305" cy="250"/>
            </a:xfrm>
            <a:custGeom>
              <a:avLst/>
              <a:gdLst>
                <a:gd name="T0" fmla="*/ 162 w 305"/>
                <a:gd name="T1" fmla="*/ 249 h 250"/>
                <a:gd name="T2" fmla="*/ 176 w 305"/>
                <a:gd name="T3" fmla="*/ 245 h 250"/>
                <a:gd name="T4" fmla="*/ 200 w 305"/>
                <a:gd name="T5" fmla="*/ 228 h 250"/>
                <a:gd name="T6" fmla="*/ 272 w 305"/>
                <a:gd name="T7" fmla="*/ 185 h 250"/>
                <a:gd name="T8" fmla="*/ 296 w 305"/>
                <a:gd name="T9" fmla="*/ 168 h 250"/>
                <a:gd name="T10" fmla="*/ 304 w 305"/>
                <a:gd name="T11" fmla="*/ 157 h 250"/>
                <a:gd name="T12" fmla="*/ 298 w 305"/>
                <a:gd name="T13" fmla="*/ 145 h 250"/>
                <a:gd name="T14" fmla="*/ 276 w 305"/>
                <a:gd name="T15" fmla="*/ 126 h 250"/>
                <a:gd name="T16" fmla="*/ 164 w 305"/>
                <a:gd name="T17" fmla="*/ 16 h 250"/>
                <a:gd name="T18" fmla="*/ 152 w 305"/>
                <a:gd name="T19" fmla="*/ 4 h 250"/>
                <a:gd name="T20" fmla="*/ 140 w 305"/>
                <a:gd name="T21" fmla="*/ 0 h 250"/>
                <a:gd name="T22" fmla="*/ 126 w 305"/>
                <a:gd name="T23" fmla="*/ 5 h 250"/>
                <a:gd name="T24" fmla="*/ 102 w 305"/>
                <a:gd name="T25" fmla="*/ 19 h 250"/>
                <a:gd name="T26" fmla="*/ 33 w 305"/>
                <a:gd name="T27" fmla="*/ 58 h 250"/>
                <a:gd name="T28" fmla="*/ 7 w 305"/>
                <a:gd name="T29" fmla="*/ 75 h 250"/>
                <a:gd name="T30" fmla="*/ 0 w 305"/>
                <a:gd name="T31" fmla="*/ 82 h 250"/>
                <a:gd name="T32" fmla="*/ 2 w 305"/>
                <a:gd name="T33" fmla="*/ 93 h 250"/>
                <a:gd name="T34" fmla="*/ 30 w 305"/>
                <a:gd name="T35" fmla="*/ 123 h 250"/>
                <a:gd name="T36" fmla="*/ 129 w 305"/>
                <a:gd name="T37" fmla="*/ 222 h 250"/>
                <a:gd name="T38" fmla="*/ 149 w 305"/>
                <a:gd name="T39" fmla="*/ 243 h 250"/>
                <a:gd name="T40" fmla="*/ 162 w 305"/>
                <a:gd name="T41" fmla="*/ 249 h 25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05"/>
                <a:gd name="T64" fmla="*/ 0 h 250"/>
                <a:gd name="T65" fmla="*/ 305 w 305"/>
                <a:gd name="T66" fmla="*/ 250 h 25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05" h="250">
                  <a:moveTo>
                    <a:pt x="162" y="249"/>
                  </a:moveTo>
                  <a:lnTo>
                    <a:pt x="176" y="245"/>
                  </a:lnTo>
                  <a:lnTo>
                    <a:pt x="200" y="228"/>
                  </a:lnTo>
                  <a:lnTo>
                    <a:pt x="272" y="185"/>
                  </a:lnTo>
                  <a:lnTo>
                    <a:pt x="296" y="168"/>
                  </a:lnTo>
                  <a:lnTo>
                    <a:pt x="304" y="157"/>
                  </a:lnTo>
                  <a:lnTo>
                    <a:pt x="298" y="145"/>
                  </a:lnTo>
                  <a:lnTo>
                    <a:pt x="276" y="126"/>
                  </a:lnTo>
                  <a:lnTo>
                    <a:pt x="164" y="16"/>
                  </a:lnTo>
                  <a:lnTo>
                    <a:pt x="152" y="4"/>
                  </a:lnTo>
                  <a:lnTo>
                    <a:pt x="140" y="0"/>
                  </a:lnTo>
                  <a:lnTo>
                    <a:pt x="126" y="5"/>
                  </a:lnTo>
                  <a:lnTo>
                    <a:pt x="102" y="19"/>
                  </a:lnTo>
                  <a:lnTo>
                    <a:pt x="33" y="58"/>
                  </a:lnTo>
                  <a:lnTo>
                    <a:pt x="7" y="75"/>
                  </a:lnTo>
                  <a:lnTo>
                    <a:pt x="0" y="82"/>
                  </a:lnTo>
                  <a:lnTo>
                    <a:pt x="2" y="93"/>
                  </a:lnTo>
                  <a:lnTo>
                    <a:pt x="30" y="123"/>
                  </a:lnTo>
                  <a:lnTo>
                    <a:pt x="129" y="222"/>
                  </a:lnTo>
                  <a:lnTo>
                    <a:pt x="149" y="243"/>
                  </a:lnTo>
                  <a:lnTo>
                    <a:pt x="162" y="249"/>
                  </a:lnTo>
                </a:path>
              </a:pathLst>
            </a:custGeom>
            <a:solidFill>
              <a:srgbClr val="EFEFEF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73870" name="Freeform 451"/>
            <p:cNvSpPr>
              <a:spLocks noChangeAspect="1"/>
            </p:cNvSpPr>
            <p:nvPr/>
          </p:nvSpPr>
          <p:spPr bwMode="auto">
            <a:xfrm>
              <a:off x="2331" y="1590"/>
              <a:ext cx="301" cy="248"/>
            </a:xfrm>
            <a:custGeom>
              <a:avLst/>
              <a:gdLst>
                <a:gd name="T0" fmla="*/ 160 w 301"/>
                <a:gd name="T1" fmla="*/ 247 h 248"/>
                <a:gd name="T2" fmla="*/ 174 w 301"/>
                <a:gd name="T3" fmla="*/ 243 h 248"/>
                <a:gd name="T4" fmla="*/ 197 w 301"/>
                <a:gd name="T5" fmla="*/ 226 h 248"/>
                <a:gd name="T6" fmla="*/ 269 w 301"/>
                <a:gd name="T7" fmla="*/ 183 h 248"/>
                <a:gd name="T8" fmla="*/ 292 w 301"/>
                <a:gd name="T9" fmla="*/ 167 h 248"/>
                <a:gd name="T10" fmla="*/ 300 w 301"/>
                <a:gd name="T11" fmla="*/ 156 h 248"/>
                <a:gd name="T12" fmla="*/ 294 w 301"/>
                <a:gd name="T13" fmla="*/ 144 h 248"/>
                <a:gd name="T14" fmla="*/ 273 w 301"/>
                <a:gd name="T15" fmla="*/ 125 h 248"/>
                <a:gd name="T16" fmla="*/ 162 w 301"/>
                <a:gd name="T17" fmla="*/ 16 h 248"/>
                <a:gd name="T18" fmla="*/ 150 w 301"/>
                <a:gd name="T19" fmla="*/ 4 h 248"/>
                <a:gd name="T20" fmla="*/ 138 w 301"/>
                <a:gd name="T21" fmla="*/ 0 h 248"/>
                <a:gd name="T22" fmla="*/ 124 w 301"/>
                <a:gd name="T23" fmla="*/ 5 h 248"/>
                <a:gd name="T24" fmla="*/ 100 w 301"/>
                <a:gd name="T25" fmla="*/ 19 h 248"/>
                <a:gd name="T26" fmla="*/ 32 w 301"/>
                <a:gd name="T27" fmla="*/ 58 h 248"/>
                <a:gd name="T28" fmla="*/ 7 w 301"/>
                <a:gd name="T29" fmla="*/ 74 h 248"/>
                <a:gd name="T30" fmla="*/ 0 w 301"/>
                <a:gd name="T31" fmla="*/ 81 h 248"/>
                <a:gd name="T32" fmla="*/ 1 w 301"/>
                <a:gd name="T33" fmla="*/ 92 h 248"/>
                <a:gd name="T34" fmla="*/ 29 w 301"/>
                <a:gd name="T35" fmla="*/ 122 h 248"/>
                <a:gd name="T36" fmla="*/ 128 w 301"/>
                <a:gd name="T37" fmla="*/ 220 h 248"/>
                <a:gd name="T38" fmla="*/ 147 w 301"/>
                <a:gd name="T39" fmla="*/ 241 h 248"/>
                <a:gd name="T40" fmla="*/ 160 w 301"/>
                <a:gd name="T41" fmla="*/ 247 h 24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01"/>
                <a:gd name="T64" fmla="*/ 0 h 248"/>
                <a:gd name="T65" fmla="*/ 301 w 301"/>
                <a:gd name="T66" fmla="*/ 248 h 24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01" h="248">
                  <a:moveTo>
                    <a:pt x="160" y="247"/>
                  </a:moveTo>
                  <a:lnTo>
                    <a:pt x="174" y="243"/>
                  </a:lnTo>
                  <a:lnTo>
                    <a:pt x="197" y="226"/>
                  </a:lnTo>
                  <a:lnTo>
                    <a:pt x="269" y="183"/>
                  </a:lnTo>
                  <a:lnTo>
                    <a:pt x="292" y="167"/>
                  </a:lnTo>
                  <a:lnTo>
                    <a:pt x="300" y="156"/>
                  </a:lnTo>
                  <a:lnTo>
                    <a:pt x="294" y="144"/>
                  </a:lnTo>
                  <a:lnTo>
                    <a:pt x="273" y="125"/>
                  </a:lnTo>
                  <a:lnTo>
                    <a:pt x="162" y="16"/>
                  </a:lnTo>
                  <a:lnTo>
                    <a:pt x="150" y="4"/>
                  </a:lnTo>
                  <a:lnTo>
                    <a:pt x="138" y="0"/>
                  </a:lnTo>
                  <a:lnTo>
                    <a:pt x="124" y="5"/>
                  </a:lnTo>
                  <a:lnTo>
                    <a:pt x="100" y="19"/>
                  </a:lnTo>
                  <a:lnTo>
                    <a:pt x="32" y="58"/>
                  </a:lnTo>
                  <a:lnTo>
                    <a:pt x="7" y="74"/>
                  </a:lnTo>
                  <a:lnTo>
                    <a:pt x="0" y="81"/>
                  </a:lnTo>
                  <a:lnTo>
                    <a:pt x="1" y="92"/>
                  </a:lnTo>
                  <a:lnTo>
                    <a:pt x="29" y="122"/>
                  </a:lnTo>
                  <a:lnTo>
                    <a:pt x="128" y="220"/>
                  </a:lnTo>
                  <a:lnTo>
                    <a:pt x="147" y="241"/>
                  </a:lnTo>
                  <a:lnTo>
                    <a:pt x="160" y="247"/>
                  </a:lnTo>
                </a:path>
              </a:pathLst>
            </a:custGeom>
            <a:solidFill>
              <a:srgbClr val="EEEEEE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73871" name="Freeform 452"/>
            <p:cNvSpPr>
              <a:spLocks noChangeAspect="1"/>
            </p:cNvSpPr>
            <p:nvPr/>
          </p:nvSpPr>
          <p:spPr bwMode="auto">
            <a:xfrm>
              <a:off x="2333" y="1591"/>
              <a:ext cx="298" cy="246"/>
            </a:xfrm>
            <a:custGeom>
              <a:avLst/>
              <a:gdLst>
                <a:gd name="T0" fmla="*/ 159 w 298"/>
                <a:gd name="T1" fmla="*/ 245 h 246"/>
                <a:gd name="T2" fmla="*/ 172 w 298"/>
                <a:gd name="T3" fmla="*/ 241 h 246"/>
                <a:gd name="T4" fmla="*/ 195 w 298"/>
                <a:gd name="T5" fmla="*/ 225 h 246"/>
                <a:gd name="T6" fmla="*/ 266 w 298"/>
                <a:gd name="T7" fmla="*/ 182 h 246"/>
                <a:gd name="T8" fmla="*/ 289 w 298"/>
                <a:gd name="T9" fmla="*/ 165 h 246"/>
                <a:gd name="T10" fmla="*/ 297 w 298"/>
                <a:gd name="T11" fmla="*/ 155 h 246"/>
                <a:gd name="T12" fmla="*/ 291 w 298"/>
                <a:gd name="T13" fmla="*/ 144 h 246"/>
                <a:gd name="T14" fmla="*/ 270 w 298"/>
                <a:gd name="T15" fmla="*/ 124 h 246"/>
                <a:gd name="T16" fmla="*/ 160 w 298"/>
                <a:gd name="T17" fmla="*/ 16 h 246"/>
                <a:gd name="T18" fmla="*/ 148 w 298"/>
                <a:gd name="T19" fmla="*/ 4 h 246"/>
                <a:gd name="T20" fmla="*/ 137 w 298"/>
                <a:gd name="T21" fmla="*/ 0 h 246"/>
                <a:gd name="T22" fmla="*/ 122 w 298"/>
                <a:gd name="T23" fmla="*/ 5 h 246"/>
                <a:gd name="T24" fmla="*/ 99 w 298"/>
                <a:gd name="T25" fmla="*/ 19 h 246"/>
                <a:gd name="T26" fmla="*/ 32 w 298"/>
                <a:gd name="T27" fmla="*/ 57 h 246"/>
                <a:gd name="T28" fmla="*/ 7 w 298"/>
                <a:gd name="T29" fmla="*/ 73 h 246"/>
                <a:gd name="T30" fmla="*/ 0 w 298"/>
                <a:gd name="T31" fmla="*/ 80 h 246"/>
                <a:gd name="T32" fmla="*/ 1 w 298"/>
                <a:gd name="T33" fmla="*/ 91 h 246"/>
                <a:gd name="T34" fmla="*/ 29 w 298"/>
                <a:gd name="T35" fmla="*/ 121 h 246"/>
                <a:gd name="T36" fmla="*/ 127 w 298"/>
                <a:gd name="T37" fmla="*/ 219 h 246"/>
                <a:gd name="T38" fmla="*/ 146 w 298"/>
                <a:gd name="T39" fmla="*/ 239 h 246"/>
                <a:gd name="T40" fmla="*/ 159 w 298"/>
                <a:gd name="T41" fmla="*/ 245 h 24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98"/>
                <a:gd name="T64" fmla="*/ 0 h 246"/>
                <a:gd name="T65" fmla="*/ 298 w 298"/>
                <a:gd name="T66" fmla="*/ 246 h 24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98" h="246">
                  <a:moveTo>
                    <a:pt x="159" y="245"/>
                  </a:moveTo>
                  <a:lnTo>
                    <a:pt x="172" y="241"/>
                  </a:lnTo>
                  <a:lnTo>
                    <a:pt x="195" y="225"/>
                  </a:lnTo>
                  <a:lnTo>
                    <a:pt x="266" y="182"/>
                  </a:lnTo>
                  <a:lnTo>
                    <a:pt x="289" y="165"/>
                  </a:lnTo>
                  <a:lnTo>
                    <a:pt x="297" y="155"/>
                  </a:lnTo>
                  <a:lnTo>
                    <a:pt x="291" y="144"/>
                  </a:lnTo>
                  <a:lnTo>
                    <a:pt x="270" y="124"/>
                  </a:lnTo>
                  <a:lnTo>
                    <a:pt x="160" y="16"/>
                  </a:lnTo>
                  <a:lnTo>
                    <a:pt x="148" y="4"/>
                  </a:lnTo>
                  <a:lnTo>
                    <a:pt x="137" y="0"/>
                  </a:lnTo>
                  <a:lnTo>
                    <a:pt x="122" y="5"/>
                  </a:lnTo>
                  <a:lnTo>
                    <a:pt x="99" y="19"/>
                  </a:lnTo>
                  <a:lnTo>
                    <a:pt x="32" y="57"/>
                  </a:lnTo>
                  <a:lnTo>
                    <a:pt x="7" y="73"/>
                  </a:lnTo>
                  <a:lnTo>
                    <a:pt x="0" y="80"/>
                  </a:lnTo>
                  <a:lnTo>
                    <a:pt x="1" y="91"/>
                  </a:lnTo>
                  <a:lnTo>
                    <a:pt x="29" y="121"/>
                  </a:lnTo>
                  <a:lnTo>
                    <a:pt x="127" y="219"/>
                  </a:lnTo>
                  <a:lnTo>
                    <a:pt x="146" y="239"/>
                  </a:lnTo>
                  <a:lnTo>
                    <a:pt x="159" y="245"/>
                  </a:lnTo>
                </a:path>
              </a:pathLst>
            </a:custGeom>
            <a:solidFill>
              <a:srgbClr val="EDEDED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73872" name="Freeform 453"/>
            <p:cNvSpPr>
              <a:spLocks noChangeAspect="1"/>
            </p:cNvSpPr>
            <p:nvPr/>
          </p:nvSpPr>
          <p:spPr bwMode="auto">
            <a:xfrm>
              <a:off x="2334" y="1592"/>
              <a:ext cx="296" cy="244"/>
            </a:xfrm>
            <a:custGeom>
              <a:avLst/>
              <a:gdLst>
                <a:gd name="T0" fmla="*/ 158 w 296"/>
                <a:gd name="T1" fmla="*/ 243 h 244"/>
                <a:gd name="T2" fmla="*/ 171 w 296"/>
                <a:gd name="T3" fmla="*/ 239 h 244"/>
                <a:gd name="T4" fmla="*/ 194 w 296"/>
                <a:gd name="T5" fmla="*/ 223 h 244"/>
                <a:gd name="T6" fmla="*/ 265 w 296"/>
                <a:gd name="T7" fmla="*/ 181 h 244"/>
                <a:gd name="T8" fmla="*/ 287 w 296"/>
                <a:gd name="T9" fmla="*/ 165 h 244"/>
                <a:gd name="T10" fmla="*/ 295 w 296"/>
                <a:gd name="T11" fmla="*/ 154 h 244"/>
                <a:gd name="T12" fmla="*/ 289 w 296"/>
                <a:gd name="T13" fmla="*/ 143 h 244"/>
                <a:gd name="T14" fmla="*/ 268 w 296"/>
                <a:gd name="T15" fmla="*/ 123 h 244"/>
                <a:gd name="T16" fmla="*/ 159 w 296"/>
                <a:gd name="T17" fmla="*/ 16 h 244"/>
                <a:gd name="T18" fmla="*/ 147 w 296"/>
                <a:gd name="T19" fmla="*/ 4 h 244"/>
                <a:gd name="T20" fmla="*/ 136 w 296"/>
                <a:gd name="T21" fmla="*/ 0 h 244"/>
                <a:gd name="T22" fmla="*/ 121 w 296"/>
                <a:gd name="T23" fmla="*/ 5 h 244"/>
                <a:gd name="T24" fmla="*/ 98 w 296"/>
                <a:gd name="T25" fmla="*/ 18 h 244"/>
                <a:gd name="T26" fmla="*/ 31 w 296"/>
                <a:gd name="T27" fmla="*/ 57 h 244"/>
                <a:gd name="T28" fmla="*/ 7 w 296"/>
                <a:gd name="T29" fmla="*/ 72 h 244"/>
                <a:gd name="T30" fmla="*/ 0 w 296"/>
                <a:gd name="T31" fmla="*/ 80 h 244"/>
                <a:gd name="T32" fmla="*/ 1 w 296"/>
                <a:gd name="T33" fmla="*/ 90 h 244"/>
                <a:gd name="T34" fmla="*/ 29 w 296"/>
                <a:gd name="T35" fmla="*/ 120 h 244"/>
                <a:gd name="T36" fmla="*/ 126 w 296"/>
                <a:gd name="T37" fmla="*/ 217 h 244"/>
                <a:gd name="T38" fmla="*/ 145 w 296"/>
                <a:gd name="T39" fmla="*/ 237 h 244"/>
                <a:gd name="T40" fmla="*/ 158 w 296"/>
                <a:gd name="T41" fmla="*/ 243 h 24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96"/>
                <a:gd name="T64" fmla="*/ 0 h 244"/>
                <a:gd name="T65" fmla="*/ 296 w 296"/>
                <a:gd name="T66" fmla="*/ 244 h 24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96" h="244">
                  <a:moveTo>
                    <a:pt x="158" y="243"/>
                  </a:moveTo>
                  <a:lnTo>
                    <a:pt x="171" y="239"/>
                  </a:lnTo>
                  <a:lnTo>
                    <a:pt x="194" y="223"/>
                  </a:lnTo>
                  <a:lnTo>
                    <a:pt x="265" y="181"/>
                  </a:lnTo>
                  <a:lnTo>
                    <a:pt x="287" y="165"/>
                  </a:lnTo>
                  <a:lnTo>
                    <a:pt x="295" y="154"/>
                  </a:lnTo>
                  <a:lnTo>
                    <a:pt x="289" y="143"/>
                  </a:lnTo>
                  <a:lnTo>
                    <a:pt x="268" y="123"/>
                  </a:lnTo>
                  <a:lnTo>
                    <a:pt x="159" y="16"/>
                  </a:lnTo>
                  <a:lnTo>
                    <a:pt x="147" y="4"/>
                  </a:lnTo>
                  <a:lnTo>
                    <a:pt x="136" y="0"/>
                  </a:lnTo>
                  <a:lnTo>
                    <a:pt x="121" y="5"/>
                  </a:lnTo>
                  <a:lnTo>
                    <a:pt x="98" y="18"/>
                  </a:lnTo>
                  <a:lnTo>
                    <a:pt x="31" y="57"/>
                  </a:lnTo>
                  <a:lnTo>
                    <a:pt x="7" y="72"/>
                  </a:lnTo>
                  <a:lnTo>
                    <a:pt x="0" y="80"/>
                  </a:lnTo>
                  <a:lnTo>
                    <a:pt x="1" y="90"/>
                  </a:lnTo>
                  <a:lnTo>
                    <a:pt x="29" y="120"/>
                  </a:lnTo>
                  <a:lnTo>
                    <a:pt x="126" y="217"/>
                  </a:lnTo>
                  <a:lnTo>
                    <a:pt x="145" y="237"/>
                  </a:lnTo>
                  <a:lnTo>
                    <a:pt x="158" y="243"/>
                  </a:lnTo>
                </a:path>
              </a:pathLst>
            </a:custGeom>
            <a:solidFill>
              <a:srgbClr val="ECECEC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73873" name="Freeform 454"/>
            <p:cNvSpPr>
              <a:spLocks noChangeAspect="1"/>
            </p:cNvSpPr>
            <p:nvPr/>
          </p:nvSpPr>
          <p:spPr bwMode="auto">
            <a:xfrm>
              <a:off x="2336" y="1594"/>
              <a:ext cx="292" cy="240"/>
            </a:xfrm>
            <a:custGeom>
              <a:avLst/>
              <a:gdLst>
                <a:gd name="T0" fmla="*/ 156 w 292"/>
                <a:gd name="T1" fmla="*/ 239 h 240"/>
                <a:gd name="T2" fmla="*/ 169 w 292"/>
                <a:gd name="T3" fmla="*/ 235 h 240"/>
                <a:gd name="T4" fmla="*/ 191 w 292"/>
                <a:gd name="T5" fmla="*/ 220 h 240"/>
                <a:gd name="T6" fmla="*/ 261 w 292"/>
                <a:gd name="T7" fmla="*/ 178 h 240"/>
                <a:gd name="T8" fmla="*/ 283 w 292"/>
                <a:gd name="T9" fmla="*/ 162 h 240"/>
                <a:gd name="T10" fmla="*/ 291 w 292"/>
                <a:gd name="T11" fmla="*/ 152 h 240"/>
                <a:gd name="T12" fmla="*/ 285 w 292"/>
                <a:gd name="T13" fmla="*/ 140 h 240"/>
                <a:gd name="T14" fmla="*/ 264 w 292"/>
                <a:gd name="T15" fmla="*/ 121 h 240"/>
                <a:gd name="T16" fmla="*/ 157 w 292"/>
                <a:gd name="T17" fmla="*/ 16 h 240"/>
                <a:gd name="T18" fmla="*/ 145 w 292"/>
                <a:gd name="T19" fmla="*/ 4 h 240"/>
                <a:gd name="T20" fmla="*/ 134 w 292"/>
                <a:gd name="T21" fmla="*/ 0 h 240"/>
                <a:gd name="T22" fmla="*/ 119 w 292"/>
                <a:gd name="T23" fmla="*/ 4 h 240"/>
                <a:gd name="T24" fmla="*/ 97 w 292"/>
                <a:gd name="T25" fmla="*/ 18 h 240"/>
                <a:gd name="T26" fmla="*/ 31 w 292"/>
                <a:gd name="T27" fmla="*/ 56 h 240"/>
                <a:gd name="T28" fmla="*/ 7 w 292"/>
                <a:gd name="T29" fmla="*/ 71 h 240"/>
                <a:gd name="T30" fmla="*/ 0 w 292"/>
                <a:gd name="T31" fmla="*/ 78 h 240"/>
                <a:gd name="T32" fmla="*/ 1 w 292"/>
                <a:gd name="T33" fmla="*/ 88 h 240"/>
                <a:gd name="T34" fmla="*/ 29 w 292"/>
                <a:gd name="T35" fmla="*/ 117 h 240"/>
                <a:gd name="T36" fmla="*/ 124 w 292"/>
                <a:gd name="T37" fmla="*/ 213 h 240"/>
                <a:gd name="T38" fmla="*/ 143 w 292"/>
                <a:gd name="T39" fmla="*/ 233 h 240"/>
                <a:gd name="T40" fmla="*/ 156 w 292"/>
                <a:gd name="T41" fmla="*/ 239 h 24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92"/>
                <a:gd name="T64" fmla="*/ 0 h 240"/>
                <a:gd name="T65" fmla="*/ 292 w 292"/>
                <a:gd name="T66" fmla="*/ 240 h 24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92" h="240">
                  <a:moveTo>
                    <a:pt x="156" y="239"/>
                  </a:moveTo>
                  <a:lnTo>
                    <a:pt x="169" y="235"/>
                  </a:lnTo>
                  <a:lnTo>
                    <a:pt x="191" y="220"/>
                  </a:lnTo>
                  <a:lnTo>
                    <a:pt x="261" y="178"/>
                  </a:lnTo>
                  <a:lnTo>
                    <a:pt x="283" y="162"/>
                  </a:lnTo>
                  <a:lnTo>
                    <a:pt x="291" y="152"/>
                  </a:lnTo>
                  <a:lnTo>
                    <a:pt x="285" y="140"/>
                  </a:lnTo>
                  <a:lnTo>
                    <a:pt x="264" y="121"/>
                  </a:lnTo>
                  <a:lnTo>
                    <a:pt x="157" y="16"/>
                  </a:lnTo>
                  <a:lnTo>
                    <a:pt x="145" y="4"/>
                  </a:lnTo>
                  <a:lnTo>
                    <a:pt x="134" y="0"/>
                  </a:lnTo>
                  <a:lnTo>
                    <a:pt x="119" y="4"/>
                  </a:lnTo>
                  <a:lnTo>
                    <a:pt x="97" y="18"/>
                  </a:lnTo>
                  <a:lnTo>
                    <a:pt x="31" y="56"/>
                  </a:lnTo>
                  <a:lnTo>
                    <a:pt x="7" y="71"/>
                  </a:lnTo>
                  <a:lnTo>
                    <a:pt x="0" y="78"/>
                  </a:lnTo>
                  <a:lnTo>
                    <a:pt x="1" y="88"/>
                  </a:lnTo>
                  <a:lnTo>
                    <a:pt x="29" y="117"/>
                  </a:lnTo>
                  <a:lnTo>
                    <a:pt x="124" y="213"/>
                  </a:lnTo>
                  <a:lnTo>
                    <a:pt x="143" y="233"/>
                  </a:lnTo>
                  <a:lnTo>
                    <a:pt x="156" y="239"/>
                  </a:lnTo>
                </a:path>
              </a:pathLst>
            </a:custGeom>
            <a:solidFill>
              <a:srgbClr val="EBEBEB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73874" name="Freeform 455"/>
            <p:cNvSpPr>
              <a:spLocks noChangeAspect="1"/>
            </p:cNvSpPr>
            <p:nvPr/>
          </p:nvSpPr>
          <p:spPr bwMode="auto">
            <a:xfrm>
              <a:off x="2337" y="1595"/>
              <a:ext cx="290" cy="238"/>
            </a:xfrm>
            <a:custGeom>
              <a:avLst/>
              <a:gdLst>
                <a:gd name="T0" fmla="*/ 155 w 290"/>
                <a:gd name="T1" fmla="*/ 237 h 238"/>
                <a:gd name="T2" fmla="*/ 168 w 290"/>
                <a:gd name="T3" fmla="*/ 233 h 238"/>
                <a:gd name="T4" fmla="*/ 190 w 290"/>
                <a:gd name="T5" fmla="*/ 218 h 238"/>
                <a:gd name="T6" fmla="*/ 260 w 290"/>
                <a:gd name="T7" fmla="*/ 176 h 238"/>
                <a:gd name="T8" fmla="*/ 281 w 290"/>
                <a:gd name="T9" fmla="*/ 161 h 238"/>
                <a:gd name="T10" fmla="*/ 289 w 290"/>
                <a:gd name="T11" fmla="*/ 151 h 238"/>
                <a:gd name="T12" fmla="*/ 283 w 290"/>
                <a:gd name="T13" fmla="*/ 140 h 238"/>
                <a:gd name="T14" fmla="*/ 263 w 290"/>
                <a:gd name="T15" fmla="*/ 120 h 238"/>
                <a:gd name="T16" fmla="*/ 156 w 290"/>
                <a:gd name="T17" fmla="*/ 16 h 238"/>
                <a:gd name="T18" fmla="*/ 144 w 290"/>
                <a:gd name="T19" fmla="*/ 4 h 238"/>
                <a:gd name="T20" fmla="*/ 133 w 290"/>
                <a:gd name="T21" fmla="*/ 0 h 238"/>
                <a:gd name="T22" fmla="*/ 118 w 290"/>
                <a:gd name="T23" fmla="*/ 4 h 238"/>
                <a:gd name="T24" fmla="*/ 96 w 290"/>
                <a:gd name="T25" fmla="*/ 18 h 238"/>
                <a:gd name="T26" fmla="*/ 30 w 290"/>
                <a:gd name="T27" fmla="*/ 55 h 238"/>
                <a:gd name="T28" fmla="*/ 7 w 290"/>
                <a:gd name="T29" fmla="*/ 70 h 238"/>
                <a:gd name="T30" fmla="*/ 0 w 290"/>
                <a:gd name="T31" fmla="*/ 77 h 238"/>
                <a:gd name="T32" fmla="*/ 1 w 290"/>
                <a:gd name="T33" fmla="*/ 87 h 238"/>
                <a:gd name="T34" fmla="*/ 29 w 290"/>
                <a:gd name="T35" fmla="*/ 116 h 238"/>
                <a:gd name="T36" fmla="*/ 123 w 290"/>
                <a:gd name="T37" fmla="*/ 212 h 238"/>
                <a:gd name="T38" fmla="*/ 142 w 290"/>
                <a:gd name="T39" fmla="*/ 231 h 238"/>
                <a:gd name="T40" fmla="*/ 155 w 290"/>
                <a:gd name="T41" fmla="*/ 237 h 23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90"/>
                <a:gd name="T64" fmla="*/ 0 h 238"/>
                <a:gd name="T65" fmla="*/ 290 w 290"/>
                <a:gd name="T66" fmla="*/ 238 h 23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90" h="238">
                  <a:moveTo>
                    <a:pt x="155" y="237"/>
                  </a:moveTo>
                  <a:lnTo>
                    <a:pt x="168" y="233"/>
                  </a:lnTo>
                  <a:lnTo>
                    <a:pt x="190" y="218"/>
                  </a:lnTo>
                  <a:lnTo>
                    <a:pt x="260" y="176"/>
                  </a:lnTo>
                  <a:lnTo>
                    <a:pt x="281" y="161"/>
                  </a:lnTo>
                  <a:lnTo>
                    <a:pt x="289" y="151"/>
                  </a:lnTo>
                  <a:lnTo>
                    <a:pt x="283" y="140"/>
                  </a:lnTo>
                  <a:lnTo>
                    <a:pt x="263" y="120"/>
                  </a:lnTo>
                  <a:lnTo>
                    <a:pt x="156" y="16"/>
                  </a:lnTo>
                  <a:lnTo>
                    <a:pt x="144" y="4"/>
                  </a:lnTo>
                  <a:lnTo>
                    <a:pt x="133" y="0"/>
                  </a:lnTo>
                  <a:lnTo>
                    <a:pt x="118" y="4"/>
                  </a:lnTo>
                  <a:lnTo>
                    <a:pt x="96" y="18"/>
                  </a:lnTo>
                  <a:lnTo>
                    <a:pt x="30" y="55"/>
                  </a:lnTo>
                  <a:lnTo>
                    <a:pt x="7" y="70"/>
                  </a:lnTo>
                  <a:lnTo>
                    <a:pt x="0" y="77"/>
                  </a:lnTo>
                  <a:lnTo>
                    <a:pt x="1" y="87"/>
                  </a:lnTo>
                  <a:lnTo>
                    <a:pt x="29" y="116"/>
                  </a:lnTo>
                  <a:lnTo>
                    <a:pt x="123" y="212"/>
                  </a:lnTo>
                  <a:lnTo>
                    <a:pt x="142" y="231"/>
                  </a:lnTo>
                  <a:lnTo>
                    <a:pt x="155" y="237"/>
                  </a:lnTo>
                </a:path>
              </a:pathLst>
            </a:custGeom>
            <a:solidFill>
              <a:srgbClr val="EAEAEA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73875" name="Freeform 456"/>
            <p:cNvSpPr>
              <a:spLocks noChangeAspect="1"/>
            </p:cNvSpPr>
            <p:nvPr/>
          </p:nvSpPr>
          <p:spPr bwMode="auto">
            <a:xfrm>
              <a:off x="2338" y="1596"/>
              <a:ext cx="287" cy="236"/>
            </a:xfrm>
            <a:custGeom>
              <a:avLst/>
              <a:gdLst>
                <a:gd name="T0" fmla="*/ 154 w 287"/>
                <a:gd name="T1" fmla="*/ 235 h 236"/>
                <a:gd name="T2" fmla="*/ 167 w 287"/>
                <a:gd name="T3" fmla="*/ 231 h 236"/>
                <a:gd name="T4" fmla="*/ 188 w 287"/>
                <a:gd name="T5" fmla="*/ 216 h 236"/>
                <a:gd name="T6" fmla="*/ 257 w 287"/>
                <a:gd name="T7" fmla="*/ 175 h 236"/>
                <a:gd name="T8" fmla="*/ 278 w 287"/>
                <a:gd name="T9" fmla="*/ 160 h 236"/>
                <a:gd name="T10" fmla="*/ 286 w 287"/>
                <a:gd name="T11" fmla="*/ 150 h 236"/>
                <a:gd name="T12" fmla="*/ 280 w 287"/>
                <a:gd name="T13" fmla="*/ 139 h 236"/>
                <a:gd name="T14" fmla="*/ 260 w 287"/>
                <a:gd name="T15" fmla="*/ 120 h 236"/>
                <a:gd name="T16" fmla="*/ 154 w 287"/>
                <a:gd name="T17" fmla="*/ 16 h 236"/>
                <a:gd name="T18" fmla="*/ 142 w 287"/>
                <a:gd name="T19" fmla="*/ 4 h 236"/>
                <a:gd name="T20" fmla="*/ 131 w 287"/>
                <a:gd name="T21" fmla="*/ 0 h 236"/>
                <a:gd name="T22" fmla="*/ 117 w 287"/>
                <a:gd name="T23" fmla="*/ 4 h 236"/>
                <a:gd name="T24" fmla="*/ 95 w 287"/>
                <a:gd name="T25" fmla="*/ 17 h 236"/>
                <a:gd name="T26" fmla="*/ 30 w 287"/>
                <a:gd name="T27" fmla="*/ 54 h 236"/>
                <a:gd name="T28" fmla="*/ 7 w 287"/>
                <a:gd name="T29" fmla="*/ 69 h 236"/>
                <a:gd name="T30" fmla="*/ 0 w 287"/>
                <a:gd name="T31" fmla="*/ 76 h 236"/>
                <a:gd name="T32" fmla="*/ 1 w 287"/>
                <a:gd name="T33" fmla="*/ 86 h 236"/>
                <a:gd name="T34" fmla="*/ 28 w 287"/>
                <a:gd name="T35" fmla="*/ 115 h 236"/>
                <a:gd name="T36" fmla="*/ 123 w 287"/>
                <a:gd name="T37" fmla="*/ 210 h 236"/>
                <a:gd name="T38" fmla="*/ 141 w 287"/>
                <a:gd name="T39" fmla="*/ 229 h 236"/>
                <a:gd name="T40" fmla="*/ 154 w 287"/>
                <a:gd name="T41" fmla="*/ 235 h 2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87"/>
                <a:gd name="T64" fmla="*/ 0 h 236"/>
                <a:gd name="T65" fmla="*/ 287 w 287"/>
                <a:gd name="T66" fmla="*/ 236 h 2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87" h="236">
                  <a:moveTo>
                    <a:pt x="154" y="235"/>
                  </a:moveTo>
                  <a:lnTo>
                    <a:pt x="167" y="231"/>
                  </a:lnTo>
                  <a:lnTo>
                    <a:pt x="188" y="216"/>
                  </a:lnTo>
                  <a:lnTo>
                    <a:pt x="257" y="175"/>
                  </a:lnTo>
                  <a:lnTo>
                    <a:pt x="278" y="160"/>
                  </a:lnTo>
                  <a:lnTo>
                    <a:pt x="286" y="150"/>
                  </a:lnTo>
                  <a:lnTo>
                    <a:pt x="280" y="139"/>
                  </a:lnTo>
                  <a:lnTo>
                    <a:pt x="260" y="120"/>
                  </a:lnTo>
                  <a:lnTo>
                    <a:pt x="154" y="16"/>
                  </a:lnTo>
                  <a:lnTo>
                    <a:pt x="142" y="4"/>
                  </a:lnTo>
                  <a:lnTo>
                    <a:pt x="131" y="0"/>
                  </a:lnTo>
                  <a:lnTo>
                    <a:pt x="117" y="4"/>
                  </a:lnTo>
                  <a:lnTo>
                    <a:pt x="95" y="17"/>
                  </a:lnTo>
                  <a:lnTo>
                    <a:pt x="30" y="54"/>
                  </a:lnTo>
                  <a:lnTo>
                    <a:pt x="7" y="69"/>
                  </a:lnTo>
                  <a:lnTo>
                    <a:pt x="0" y="76"/>
                  </a:lnTo>
                  <a:lnTo>
                    <a:pt x="1" y="86"/>
                  </a:lnTo>
                  <a:lnTo>
                    <a:pt x="28" y="115"/>
                  </a:lnTo>
                  <a:lnTo>
                    <a:pt x="123" y="210"/>
                  </a:lnTo>
                  <a:lnTo>
                    <a:pt x="141" y="229"/>
                  </a:lnTo>
                  <a:lnTo>
                    <a:pt x="154" y="235"/>
                  </a:lnTo>
                </a:path>
              </a:pathLst>
            </a:custGeom>
            <a:solidFill>
              <a:srgbClr val="E9E9E9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73876" name="Freeform 457"/>
            <p:cNvSpPr>
              <a:spLocks noChangeAspect="1"/>
            </p:cNvSpPr>
            <p:nvPr/>
          </p:nvSpPr>
          <p:spPr bwMode="auto">
            <a:xfrm>
              <a:off x="2340" y="1597"/>
              <a:ext cx="284" cy="233"/>
            </a:xfrm>
            <a:custGeom>
              <a:avLst/>
              <a:gdLst>
                <a:gd name="T0" fmla="*/ 152 w 284"/>
                <a:gd name="T1" fmla="*/ 232 h 233"/>
                <a:gd name="T2" fmla="*/ 165 w 284"/>
                <a:gd name="T3" fmla="*/ 228 h 233"/>
                <a:gd name="T4" fmla="*/ 186 w 284"/>
                <a:gd name="T5" fmla="*/ 214 h 233"/>
                <a:gd name="T6" fmla="*/ 254 w 284"/>
                <a:gd name="T7" fmla="*/ 173 h 233"/>
                <a:gd name="T8" fmla="*/ 275 w 284"/>
                <a:gd name="T9" fmla="*/ 158 h 233"/>
                <a:gd name="T10" fmla="*/ 283 w 284"/>
                <a:gd name="T11" fmla="*/ 148 h 233"/>
                <a:gd name="T12" fmla="*/ 277 w 284"/>
                <a:gd name="T13" fmla="*/ 137 h 233"/>
                <a:gd name="T14" fmla="*/ 257 w 284"/>
                <a:gd name="T15" fmla="*/ 118 h 233"/>
                <a:gd name="T16" fmla="*/ 152 w 284"/>
                <a:gd name="T17" fmla="*/ 15 h 233"/>
                <a:gd name="T18" fmla="*/ 140 w 284"/>
                <a:gd name="T19" fmla="*/ 4 h 233"/>
                <a:gd name="T20" fmla="*/ 129 w 284"/>
                <a:gd name="T21" fmla="*/ 0 h 233"/>
                <a:gd name="T22" fmla="*/ 115 w 284"/>
                <a:gd name="T23" fmla="*/ 4 h 233"/>
                <a:gd name="T24" fmla="*/ 94 w 284"/>
                <a:gd name="T25" fmla="*/ 17 h 233"/>
                <a:gd name="T26" fmla="*/ 30 w 284"/>
                <a:gd name="T27" fmla="*/ 54 h 233"/>
                <a:gd name="T28" fmla="*/ 7 w 284"/>
                <a:gd name="T29" fmla="*/ 68 h 233"/>
                <a:gd name="T30" fmla="*/ 0 w 284"/>
                <a:gd name="T31" fmla="*/ 75 h 233"/>
                <a:gd name="T32" fmla="*/ 1 w 284"/>
                <a:gd name="T33" fmla="*/ 85 h 233"/>
                <a:gd name="T34" fmla="*/ 28 w 284"/>
                <a:gd name="T35" fmla="*/ 114 h 233"/>
                <a:gd name="T36" fmla="*/ 121 w 284"/>
                <a:gd name="T37" fmla="*/ 207 h 233"/>
                <a:gd name="T38" fmla="*/ 140 w 284"/>
                <a:gd name="T39" fmla="*/ 226 h 233"/>
                <a:gd name="T40" fmla="*/ 152 w 284"/>
                <a:gd name="T41" fmla="*/ 232 h 23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84"/>
                <a:gd name="T64" fmla="*/ 0 h 233"/>
                <a:gd name="T65" fmla="*/ 284 w 284"/>
                <a:gd name="T66" fmla="*/ 233 h 23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84" h="233">
                  <a:moveTo>
                    <a:pt x="152" y="232"/>
                  </a:moveTo>
                  <a:lnTo>
                    <a:pt x="165" y="228"/>
                  </a:lnTo>
                  <a:lnTo>
                    <a:pt x="186" y="214"/>
                  </a:lnTo>
                  <a:lnTo>
                    <a:pt x="254" y="173"/>
                  </a:lnTo>
                  <a:lnTo>
                    <a:pt x="275" y="158"/>
                  </a:lnTo>
                  <a:lnTo>
                    <a:pt x="283" y="148"/>
                  </a:lnTo>
                  <a:lnTo>
                    <a:pt x="277" y="137"/>
                  </a:lnTo>
                  <a:lnTo>
                    <a:pt x="257" y="118"/>
                  </a:lnTo>
                  <a:lnTo>
                    <a:pt x="152" y="15"/>
                  </a:lnTo>
                  <a:lnTo>
                    <a:pt x="140" y="4"/>
                  </a:lnTo>
                  <a:lnTo>
                    <a:pt x="129" y="0"/>
                  </a:lnTo>
                  <a:lnTo>
                    <a:pt x="115" y="4"/>
                  </a:lnTo>
                  <a:lnTo>
                    <a:pt x="94" y="17"/>
                  </a:lnTo>
                  <a:lnTo>
                    <a:pt x="30" y="54"/>
                  </a:lnTo>
                  <a:lnTo>
                    <a:pt x="7" y="68"/>
                  </a:lnTo>
                  <a:lnTo>
                    <a:pt x="0" y="75"/>
                  </a:lnTo>
                  <a:lnTo>
                    <a:pt x="1" y="85"/>
                  </a:lnTo>
                  <a:lnTo>
                    <a:pt x="28" y="114"/>
                  </a:lnTo>
                  <a:lnTo>
                    <a:pt x="121" y="207"/>
                  </a:lnTo>
                  <a:lnTo>
                    <a:pt x="140" y="226"/>
                  </a:lnTo>
                  <a:lnTo>
                    <a:pt x="152" y="232"/>
                  </a:lnTo>
                </a:path>
              </a:pathLst>
            </a:custGeom>
            <a:solidFill>
              <a:srgbClr val="E8E8E8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73877" name="Freeform 458"/>
            <p:cNvSpPr>
              <a:spLocks noChangeAspect="1"/>
            </p:cNvSpPr>
            <p:nvPr/>
          </p:nvSpPr>
          <p:spPr bwMode="auto">
            <a:xfrm>
              <a:off x="2342" y="1599"/>
              <a:ext cx="280" cy="230"/>
            </a:xfrm>
            <a:custGeom>
              <a:avLst/>
              <a:gdLst>
                <a:gd name="T0" fmla="*/ 150 w 280"/>
                <a:gd name="T1" fmla="*/ 229 h 230"/>
                <a:gd name="T2" fmla="*/ 163 w 280"/>
                <a:gd name="T3" fmla="*/ 225 h 230"/>
                <a:gd name="T4" fmla="*/ 183 w 280"/>
                <a:gd name="T5" fmla="*/ 211 h 230"/>
                <a:gd name="T6" fmla="*/ 251 w 280"/>
                <a:gd name="T7" fmla="*/ 171 h 230"/>
                <a:gd name="T8" fmla="*/ 271 w 280"/>
                <a:gd name="T9" fmla="*/ 156 h 230"/>
                <a:gd name="T10" fmla="*/ 279 w 280"/>
                <a:gd name="T11" fmla="*/ 147 h 230"/>
                <a:gd name="T12" fmla="*/ 273 w 280"/>
                <a:gd name="T13" fmla="*/ 135 h 230"/>
                <a:gd name="T14" fmla="*/ 253 w 280"/>
                <a:gd name="T15" fmla="*/ 117 h 230"/>
                <a:gd name="T16" fmla="*/ 150 w 280"/>
                <a:gd name="T17" fmla="*/ 15 h 230"/>
                <a:gd name="T18" fmla="*/ 138 w 280"/>
                <a:gd name="T19" fmla="*/ 4 h 230"/>
                <a:gd name="T20" fmla="*/ 127 w 280"/>
                <a:gd name="T21" fmla="*/ 0 h 230"/>
                <a:gd name="T22" fmla="*/ 113 w 280"/>
                <a:gd name="T23" fmla="*/ 4 h 230"/>
                <a:gd name="T24" fmla="*/ 93 w 280"/>
                <a:gd name="T25" fmla="*/ 16 h 230"/>
                <a:gd name="T26" fmla="*/ 29 w 280"/>
                <a:gd name="T27" fmla="*/ 53 h 230"/>
                <a:gd name="T28" fmla="*/ 6 w 280"/>
                <a:gd name="T29" fmla="*/ 67 h 230"/>
                <a:gd name="T30" fmla="*/ 0 w 280"/>
                <a:gd name="T31" fmla="*/ 73 h 230"/>
                <a:gd name="T32" fmla="*/ 1 w 280"/>
                <a:gd name="T33" fmla="*/ 83 h 230"/>
                <a:gd name="T34" fmla="*/ 28 w 280"/>
                <a:gd name="T35" fmla="*/ 112 h 230"/>
                <a:gd name="T36" fmla="*/ 120 w 280"/>
                <a:gd name="T37" fmla="*/ 204 h 230"/>
                <a:gd name="T38" fmla="*/ 138 w 280"/>
                <a:gd name="T39" fmla="*/ 223 h 230"/>
                <a:gd name="T40" fmla="*/ 150 w 280"/>
                <a:gd name="T41" fmla="*/ 229 h 23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80"/>
                <a:gd name="T64" fmla="*/ 0 h 230"/>
                <a:gd name="T65" fmla="*/ 280 w 280"/>
                <a:gd name="T66" fmla="*/ 230 h 23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80" h="230">
                  <a:moveTo>
                    <a:pt x="150" y="229"/>
                  </a:moveTo>
                  <a:lnTo>
                    <a:pt x="163" y="225"/>
                  </a:lnTo>
                  <a:lnTo>
                    <a:pt x="183" y="211"/>
                  </a:lnTo>
                  <a:lnTo>
                    <a:pt x="251" y="171"/>
                  </a:lnTo>
                  <a:lnTo>
                    <a:pt x="271" y="156"/>
                  </a:lnTo>
                  <a:lnTo>
                    <a:pt x="279" y="147"/>
                  </a:lnTo>
                  <a:lnTo>
                    <a:pt x="273" y="135"/>
                  </a:lnTo>
                  <a:lnTo>
                    <a:pt x="253" y="117"/>
                  </a:lnTo>
                  <a:lnTo>
                    <a:pt x="150" y="15"/>
                  </a:lnTo>
                  <a:lnTo>
                    <a:pt x="138" y="4"/>
                  </a:lnTo>
                  <a:lnTo>
                    <a:pt x="127" y="0"/>
                  </a:lnTo>
                  <a:lnTo>
                    <a:pt x="113" y="4"/>
                  </a:lnTo>
                  <a:lnTo>
                    <a:pt x="93" y="16"/>
                  </a:lnTo>
                  <a:lnTo>
                    <a:pt x="29" y="53"/>
                  </a:lnTo>
                  <a:lnTo>
                    <a:pt x="6" y="67"/>
                  </a:lnTo>
                  <a:lnTo>
                    <a:pt x="0" y="73"/>
                  </a:lnTo>
                  <a:lnTo>
                    <a:pt x="1" y="83"/>
                  </a:lnTo>
                  <a:lnTo>
                    <a:pt x="28" y="112"/>
                  </a:lnTo>
                  <a:lnTo>
                    <a:pt x="120" y="204"/>
                  </a:lnTo>
                  <a:lnTo>
                    <a:pt x="138" y="223"/>
                  </a:lnTo>
                  <a:lnTo>
                    <a:pt x="150" y="229"/>
                  </a:lnTo>
                </a:path>
              </a:pathLst>
            </a:custGeom>
            <a:solidFill>
              <a:srgbClr val="E7E7E7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73878" name="Freeform 459"/>
            <p:cNvSpPr>
              <a:spLocks noChangeAspect="1"/>
            </p:cNvSpPr>
            <p:nvPr/>
          </p:nvSpPr>
          <p:spPr bwMode="auto">
            <a:xfrm>
              <a:off x="2343" y="1600"/>
              <a:ext cx="278" cy="228"/>
            </a:xfrm>
            <a:custGeom>
              <a:avLst/>
              <a:gdLst>
                <a:gd name="T0" fmla="*/ 149 w 278"/>
                <a:gd name="T1" fmla="*/ 227 h 228"/>
                <a:gd name="T2" fmla="*/ 162 w 278"/>
                <a:gd name="T3" fmla="*/ 223 h 228"/>
                <a:gd name="T4" fmla="*/ 182 w 278"/>
                <a:gd name="T5" fmla="*/ 209 h 228"/>
                <a:gd name="T6" fmla="*/ 249 w 278"/>
                <a:gd name="T7" fmla="*/ 169 h 228"/>
                <a:gd name="T8" fmla="*/ 269 w 278"/>
                <a:gd name="T9" fmla="*/ 155 h 228"/>
                <a:gd name="T10" fmla="*/ 277 w 278"/>
                <a:gd name="T11" fmla="*/ 145 h 228"/>
                <a:gd name="T12" fmla="*/ 271 w 278"/>
                <a:gd name="T13" fmla="*/ 134 h 228"/>
                <a:gd name="T14" fmla="*/ 252 w 278"/>
                <a:gd name="T15" fmla="*/ 116 h 228"/>
                <a:gd name="T16" fmla="*/ 148 w 278"/>
                <a:gd name="T17" fmla="*/ 15 h 228"/>
                <a:gd name="T18" fmla="*/ 137 w 278"/>
                <a:gd name="T19" fmla="*/ 4 h 228"/>
                <a:gd name="T20" fmla="*/ 126 w 278"/>
                <a:gd name="T21" fmla="*/ 0 h 228"/>
                <a:gd name="T22" fmla="*/ 112 w 278"/>
                <a:gd name="T23" fmla="*/ 4 h 228"/>
                <a:gd name="T24" fmla="*/ 92 w 278"/>
                <a:gd name="T25" fmla="*/ 16 h 228"/>
                <a:gd name="T26" fmla="*/ 28 w 278"/>
                <a:gd name="T27" fmla="*/ 52 h 228"/>
                <a:gd name="T28" fmla="*/ 6 w 278"/>
                <a:gd name="T29" fmla="*/ 66 h 228"/>
                <a:gd name="T30" fmla="*/ 0 w 278"/>
                <a:gd name="T31" fmla="*/ 73 h 228"/>
                <a:gd name="T32" fmla="*/ 1 w 278"/>
                <a:gd name="T33" fmla="*/ 82 h 228"/>
                <a:gd name="T34" fmla="*/ 27 w 278"/>
                <a:gd name="T35" fmla="*/ 111 h 228"/>
                <a:gd name="T36" fmla="*/ 119 w 278"/>
                <a:gd name="T37" fmla="*/ 202 h 228"/>
                <a:gd name="T38" fmla="*/ 137 w 278"/>
                <a:gd name="T39" fmla="*/ 221 h 228"/>
                <a:gd name="T40" fmla="*/ 149 w 278"/>
                <a:gd name="T41" fmla="*/ 227 h 2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78"/>
                <a:gd name="T64" fmla="*/ 0 h 228"/>
                <a:gd name="T65" fmla="*/ 278 w 278"/>
                <a:gd name="T66" fmla="*/ 228 h 2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78" h="228">
                  <a:moveTo>
                    <a:pt x="149" y="227"/>
                  </a:moveTo>
                  <a:lnTo>
                    <a:pt x="162" y="223"/>
                  </a:lnTo>
                  <a:lnTo>
                    <a:pt x="182" y="209"/>
                  </a:lnTo>
                  <a:lnTo>
                    <a:pt x="249" y="169"/>
                  </a:lnTo>
                  <a:lnTo>
                    <a:pt x="269" y="155"/>
                  </a:lnTo>
                  <a:lnTo>
                    <a:pt x="277" y="145"/>
                  </a:lnTo>
                  <a:lnTo>
                    <a:pt x="271" y="134"/>
                  </a:lnTo>
                  <a:lnTo>
                    <a:pt x="252" y="116"/>
                  </a:lnTo>
                  <a:lnTo>
                    <a:pt x="148" y="15"/>
                  </a:lnTo>
                  <a:lnTo>
                    <a:pt x="137" y="4"/>
                  </a:lnTo>
                  <a:lnTo>
                    <a:pt x="126" y="0"/>
                  </a:lnTo>
                  <a:lnTo>
                    <a:pt x="112" y="4"/>
                  </a:lnTo>
                  <a:lnTo>
                    <a:pt x="92" y="16"/>
                  </a:lnTo>
                  <a:lnTo>
                    <a:pt x="28" y="52"/>
                  </a:lnTo>
                  <a:lnTo>
                    <a:pt x="6" y="66"/>
                  </a:lnTo>
                  <a:lnTo>
                    <a:pt x="0" y="73"/>
                  </a:lnTo>
                  <a:lnTo>
                    <a:pt x="1" y="82"/>
                  </a:lnTo>
                  <a:lnTo>
                    <a:pt x="27" y="111"/>
                  </a:lnTo>
                  <a:lnTo>
                    <a:pt x="119" y="202"/>
                  </a:lnTo>
                  <a:lnTo>
                    <a:pt x="137" y="221"/>
                  </a:lnTo>
                  <a:lnTo>
                    <a:pt x="149" y="227"/>
                  </a:lnTo>
                </a:path>
              </a:pathLst>
            </a:custGeom>
            <a:solidFill>
              <a:srgbClr val="E6E6E6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73879" name="Freeform 460"/>
            <p:cNvSpPr>
              <a:spLocks noChangeAspect="1"/>
            </p:cNvSpPr>
            <p:nvPr/>
          </p:nvSpPr>
          <p:spPr bwMode="auto">
            <a:xfrm>
              <a:off x="2345" y="1601"/>
              <a:ext cx="274" cy="226"/>
            </a:xfrm>
            <a:custGeom>
              <a:avLst/>
              <a:gdLst>
                <a:gd name="T0" fmla="*/ 147 w 274"/>
                <a:gd name="T1" fmla="*/ 225 h 226"/>
                <a:gd name="T2" fmla="*/ 160 w 274"/>
                <a:gd name="T3" fmla="*/ 221 h 226"/>
                <a:gd name="T4" fmla="*/ 180 w 274"/>
                <a:gd name="T5" fmla="*/ 208 h 226"/>
                <a:gd name="T6" fmla="*/ 246 w 274"/>
                <a:gd name="T7" fmla="*/ 168 h 226"/>
                <a:gd name="T8" fmla="*/ 265 w 274"/>
                <a:gd name="T9" fmla="*/ 154 h 226"/>
                <a:gd name="T10" fmla="*/ 273 w 274"/>
                <a:gd name="T11" fmla="*/ 145 h 226"/>
                <a:gd name="T12" fmla="*/ 267 w 274"/>
                <a:gd name="T13" fmla="*/ 133 h 226"/>
                <a:gd name="T14" fmla="*/ 248 w 274"/>
                <a:gd name="T15" fmla="*/ 115 h 226"/>
                <a:gd name="T16" fmla="*/ 146 w 274"/>
                <a:gd name="T17" fmla="*/ 15 h 226"/>
                <a:gd name="T18" fmla="*/ 135 w 274"/>
                <a:gd name="T19" fmla="*/ 4 h 226"/>
                <a:gd name="T20" fmla="*/ 124 w 274"/>
                <a:gd name="T21" fmla="*/ 0 h 226"/>
                <a:gd name="T22" fmla="*/ 110 w 274"/>
                <a:gd name="T23" fmla="*/ 4 h 226"/>
                <a:gd name="T24" fmla="*/ 90 w 274"/>
                <a:gd name="T25" fmla="*/ 16 h 226"/>
                <a:gd name="T26" fmla="*/ 28 w 274"/>
                <a:gd name="T27" fmla="*/ 52 h 226"/>
                <a:gd name="T28" fmla="*/ 6 w 274"/>
                <a:gd name="T29" fmla="*/ 65 h 226"/>
                <a:gd name="T30" fmla="*/ 0 w 274"/>
                <a:gd name="T31" fmla="*/ 72 h 226"/>
                <a:gd name="T32" fmla="*/ 1 w 274"/>
                <a:gd name="T33" fmla="*/ 81 h 226"/>
                <a:gd name="T34" fmla="*/ 27 w 274"/>
                <a:gd name="T35" fmla="*/ 109 h 226"/>
                <a:gd name="T36" fmla="*/ 117 w 274"/>
                <a:gd name="T37" fmla="*/ 201 h 226"/>
                <a:gd name="T38" fmla="*/ 135 w 274"/>
                <a:gd name="T39" fmla="*/ 219 h 226"/>
                <a:gd name="T40" fmla="*/ 147 w 274"/>
                <a:gd name="T41" fmla="*/ 225 h 22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74"/>
                <a:gd name="T64" fmla="*/ 0 h 226"/>
                <a:gd name="T65" fmla="*/ 274 w 274"/>
                <a:gd name="T66" fmla="*/ 226 h 22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74" h="226">
                  <a:moveTo>
                    <a:pt x="147" y="225"/>
                  </a:moveTo>
                  <a:lnTo>
                    <a:pt x="160" y="221"/>
                  </a:lnTo>
                  <a:lnTo>
                    <a:pt x="180" y="208"/>
                  </a:lnTo>
                  <a:lnTo>
                    <a:pt x="246" y="168"/>
                  </a:lnTo>
                  <a:lnTo>
                    <a:pt x="265" y="154"/>
                  </a:lnTo>
                  <a:lnTo>
                    <a:pt x="273" y="145"/>
                  </a:lnTo>
                  <a:lnTo>
                    <a:pt x="267" y="133"/>
                  </a:lnTo>
                  <a:lnTo>
                    <a:pt x="248" y="115"/>
                  </a:lnTo>
                  <a:lnTo>
                    <a:pt x="146" y="15"/>
                  </a:lnTo>
                  <a:lnTo>
                    <a:pt x="135" y="4"/>
                  </a:lnTo>
                  <a:lnTo>
                    <a:pt x="124" y="0"/>
                  </a:lnTo>
                  <a:lnTo>
                    <a:pt x="110" y="4"/>
                  </a:lnTo>
                  <a:lnTo>
                    <a:pt x="90" y="16"/>
                  </a:lnTo>
                  <a:lnTo>
                    <a:pt x="28" y="52"/>
                  </a:lnTo>
                  <a:lnTo>
                    <a:pt x="6" y="65"/>
                  </a:lnTo>
                  <a:lnTo>
                    <a:pt x="0" y="72"/>
                  </a:lnTo>
                  <a:lnTo>
                    <a:pt x="1" y="81"/>
                  </a:lnTo>
                  <a:lnTo>
                    <a:pt x="27" y="109"/>
                  </a:lnTo>
                  <a:lnTo>
                    <a:pt x="117" y="201"/>
                  </a:lnTo>
                  <a:lnTo>
                    <a:pt x="135" y="219"/>
                  </a:lnTo>
                  <a:lnTo>
                    <a:pt x="147" y="225"/>
                  </a:lnTo>
                </a:path>
              </a:pathLst>
            </a:custGeom>
            <a:solidFill>
              <a:srgbClr val="E5E5E5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73880" name="Freeform 461"/>
            <p:cNvSpPr>
              <a:spLocks noChangeAspect="1"/>
            </p:cNvSpPr>
            <p:nvPr/>
          </p:nvSpPr>
          <p:spPr bwMode="auto">
            <a:xfrm>
              <a:off x="2346" y="1603"/>
              <a:ext cx="272" cy="222"/>
            </a:xfrm>
            <a:custGeom>
              <a:avLst/>
              <a:gdLst>
                <a:gd name="T0" fmla="*/ 146 w 272"/>
                <a:gd name="T1" fmla="*/ 221 h 222"/>
                <a:gd name="T2" fmla="*/ 159 w 272"/>
                <a:gd name="T3" fmla="*/ 217 h 222"/>
                <a:gd name="T4" fmla="*/ 179 w 272"/>
                <a:gd name="T5" fmla="*/ 204 h 222"/>
                <a:gd name="T6" fmla="*/ 244 w 272"/>
                <a:gd name="T7" fmla="*/ 165 h 222"/>
                <a:gd name="T8" fmla="*/ 263 w 272"/>
                <a:gd name="T9" fmla="*/ 152 h 222"/>
                <a:gd name="T10" fmla="*/ 271 w 272"/>
                <a:gd name="T11" fmla="*/ 142 h 222"/>
                <a:gd name="T12" fmla="*/ 265 w 272"/>
                <a:gd name="T13" fmla="*/ 131 h 222"/>
                <a:gd name="T14" fmla="*/ 246 w 272"/>
                <a:gd name="T15" fmla="*/ 113 h 222"/>
                <a:gd name="T16" fmla="*/ 145 w 272"/>
                <a:gd name="T17" fmla="*/ 15 h 222"/>
                <a:gd name="T18" fmla="*/ 133 w 272"/>
                <a:gd name="T19" fmla="*/ 4 h 222"/>
                <a:gd name="T20" fmla="*/ 123 w 272"/>
                <a:gd name="T21" fmla="*/ 0 h 222"/>
                <a:gd name="T22" fmla="*/ 109 w 272"/>
                <a:gd name="T23" fmla="*/ 4 h 222"/>
                <a:gd name="T24" fmla="*/ 90 w 272"/>
                <a:gd name="T25" fmla="*/ 15 h 222"/>
                <a:gd name="T26" fmla="*/ 27 w 272"/>
                <a:gd name="T27" fmla="*/ 51 h 222"/>
                <a:gd name="T28" fmla="*/ 6 w 272"/>
                <a:gd name="T29" fmla="*/ 63 h 222"/>
                <a:gd name="T30" fmla="*/ 0 w 272"/>
                <a:gd name="T31" fmla="*/ 70 h 222"/>
                <a:gd name="T32" fmla="*/ 1 w 272"/>
                <a:gd name="T33" fmla="*/ 79 h 222"/>
                <a:gd name="T34" fmla="*/ 27 w 272"/>
                <a:gd name="T35" fmla="*/ 107 h 222"/>
                <a:gd name="T36" fmla="*/ 117 w 272"/>
                <a:gd name="T37" fmla="*/ 197 h 222"/>
                <a:gd name="T38" fmla="*/ 134 w 272"/>
                <a:gd name="T39" fmla="*/ 215 h 222"/>
                <a:gd name="T40" fmla="*/ 146 w 272"/>
                <a:gd name="T41" fmla="*/ 221 h 22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72"/>
                <a:gd name="T64" fmla="*/ 0 h 222"/>
                <a:gd name="T65" fmla="*/ 272 w 272"/>
                <a:gd name="T66" fmla="*/ 222 h 22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72" h="222">
                  <a:moveTo>
                    <a:pt x="146" y="221"/>
                  </a:moveTo>
                  <a:lnTo>
                    <a:pt x="159" y="217"/>
                  </a:lnTo>
                  <a:lnTo>
                    <a:pt x="179" y="204"/>
                  </a:lnTo>
                  <a:lnTo>
                    <a:pt x="244" y="165"/>
                  </a:lnTo>
                  <a:lnTo>
                    <a:pt x="263" y="152"/>
                  </a:lnTo>
                  <a:lnTo>
                    <a:pt x="271" y="142"/>
                  </a:lnTo>
                  <a:lnTo>
                    <a:pt x="265" y="131"/>
                  </a:lnTo>
                  <a:lnTo>
                    <a:pt x="246" y="113"/>
                  </a:lnTo>
                  <a:lnTo>
                    <a:pt x="145" y="15"/>
                  </a:lnTo>
                  <a:lnTo>
                    <a:pt x="133" y="4"/>
                  </a:lnTo>
                  <a:lnTo>
                    <a:pt x="123" y="0"/>
                  </a:lnTo>
                  <a:lnTo>
                    <a:pt x="109" y="4"/>
                  </a:lnTo>
                  <a:lnTo>
                    <a:pt x="90" y="15"/>
                  </a:lnTo>
                  <a:lnTo>
                    <a:pt x="27" y="51"/>
                  </a:lnTo>
                  <a:lnTo>
                    <a:pt x="6" y="63"/>
                  </a:lnTo>
                  <a:lnTo>
                    <a:pt x="0" y="70"/>
                  </a:lnTo>
                  <a:lnTo>
                    <a:pt x="1" y="79"/>
                  </a:lnTo>
                  <a:lnTo>
                    <a:pt x="27" y="107"/>
                  </a:lnTo>
                  <a:lnTo>
                    <a:pt x="117" y="197"/>
                  </a:lnTo>
                  <a:lnTo>
                    <a:pt x="134" y="215"/>
                  </a:lnTo>
                  <a:lnTo>
                    <a:pt x="146" y="221"/>
                  </a:lnTo>
                </a:path>
              </a:pathLst>
            </a:custGeom>
            <a:solidFill>
              <a:srgbClr val="E4E4E4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73881" name="Freeform 462"/>
            <p:cNvSpPr>
              <a:spLocks noChangeAspect="1"/>
            </p:cNvSpPr>
            <p:nvPr/>
          </p:nvSpPr>
          <p:spPr bwMode="auto">
            <a:xfrm>
              <a:off x="2348" y="1604"/>
              <a:ext cx="268" cy="220"/>
            </a:xfrm>
            <a:custGeom>
              <a:avLst/>
              <a:gdLst>
                <a:gd name="T0" fmla="*/ 144 w 268"/>
                <a:gd name="T1" fmla="*/ 219 h 220"/>
                <a:gd name="T2" fmla="*/ 157 w 268"/>
                <a:gd name="T3" fmla="*/ 215 h 220"/>
                <a:gd name="T4" fmla="*/ 176 w 268"/>
                <a:gd name="T5" fmla="*/ 202 h 220"/>
                <a:gd name="T6" fmla="*/ 241 w 268"/>
                <a:gd name="T7" fmla="*/ 163 h 220"/>
                <a:gd name="T8" fmla="*/ 259 w 268"/>
                <a:gd name="T9" fmla="*/ 150 h 220"/>
                <a:gd name="T10" fmla="*/ 267 w 268"/>
                <a:gd name="T11" fmla="*/ 141 h 220"/>
                <a:gd name="T12" fmla="*/ 261 w 268"/>
                <a:gd name="T13" fmla="*/ 130 h 220"/>
                <a:gd name="T14" fmla="*/ 242 w 268"/>
                <a:gd name="T15" fmla="*/ 112 h 220"/>
                <a:gd name="T16" fmla="*/ 142 w 268"/>
                <a:gd name="T17" fmla="*/ 15 h 220"/>
                <a:gd name="T18" fmla="*/ 131 w 268"/>
                <a:gd name="T19" fmla="*/ 4 h 220"/>
                <a:gd name="T20" fmla="*/ 121 w 268"/>
                <a:gd name="T21" fmla="*/ 0 h 220"/>
                <a:gd name="T22" fmla="*/ 108 w 268"/>
                <a:gd name="T23" fmla="*/ 4 h 220"/>
                <a:gd name="T24" fmla="*/ 88 w 268"/>
                <a:gd name="T25" fmla="*/ 15 h 220"/>
                <a:gd name="T26" fmla="*/ 27 w 268"/>
                <a:gd name="T27" fmla="*/ 50 h 220"/>
                <a:gd name="T28" fmla="*/ 6 w 268"/>
                <a:gd name="T29" fmla="*/ 63 h 220"/>
                <a:gd name="T30" fmla="*/ 0 w 268"/>
                <a:gd name="T31" fmla="*/ 69 h 220"/>
                <a:gd name="T32" fmla="*/ 1 w 268"/>
                <a:gd name="T33" fmla="*/ 79 h 220"/>
                <a:gd name="T34" fmla="*/ 26 w 268"/>
                <a:gd name="T35" fmla="*/ 106 h 220"/>
                <a:gd name="T36" fmla="*/ 115 w 268"/>
                <a:gd name="T37" fmla="*/ 195 h 220"/>
                <a:gd name="T38" fmla="*/ 133 w 268"/>
                <a:gd name="T39" fmla="*/ 213 h 220"/>
                <a:gd name="T40" fmla="*/ 144 w 268"/>
                <a:gd name="T41" fmla="*/ 219 h 22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68"/>
                <a:gd name="T64" fmla="*/ 0 h 220"/>
                <a:gd name="T65" fmla="*/ 268 w 268"/>
                <a:gd name="T66" fmla="*/ 220 h 22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68" h="220">
                  <a:moveTo>
                    <a:pt x="144" y="219"/>
                  </a:moveTo>
                  <a:lnTo>
                    <a:pt x="157" y="215"/>
                  </a:lnTo>
                  <a:lnTo>
                    <a:pt x="176" y="202"/>
                  </a:lnTo>
                  <a:lnTo>
                    <a:pt x="241" y="163"/>
                  </a:lnTo>
                  <a:lnTo>
                    <a:pt x="259" y="150"/>
                  </a:lnTo>
                  <a:lnTo>
                    <a:pt x="267" y="141"/>
                  </a:lnTo>
                  <a:lnTo>
                    <a:pt x="261" y="130"/>
                  </a:lnTo>
                  <a:lnTo>
                    <a:pt x="242" y="112"/>
                  </a:lnTo>
                  <a:lnTo>
                    <a:pt x="142" y="15"/>
                  </a:lnTo>
                  <a:lnTo>
                    <a:pt x="131" y="4"/>
                  </a:lnTo>
                  <a:lnTo>
                    <a:pt x="121" y="0"/>
                  </a:lnTo>
                  <a:lnTo>
                    <a:pt x="108" y="4"/>
                  </a:lnTo>
                  <a:lnTo>
                    <a:pt x="88" y="15"/>
                  </a:lnTo>
                  <a:lnTo>
                    <a:pt x="27" y="50"/>
                  </a:lnTo>
                  <a:lnTo>
                    <a:pt x="6" y="63"/>
                  </a:lnTo>
                  <a:lnTo>
                    <a:pt x="0" y="69"/>
                  </a:lnTo>
                  <a:lnTo>
                    <a:pt x="1" y="79"/>
                  </a:lnTo>
                  <a:lnTo>
                    <a:pt x="26" y="106"/>
                  </a:lnTo>
                  <a:lnTo>
                    <a:pt x="115" y="195"/>
                  </a:lnTo>
                  <a:lnTo>
                    <a:pt x="133" y="213"/>
                  </a:lnTo>
                  <a:lnTo>
                    <a:pt x="144" y="219"/>
                  </a:lnTo>
                </a:path>
              </a:pathLst>
            </a:custGeom>
            <a:solidFill>
              <a:srgbClr val="E3E3E3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73882" name="Freeform 463"/>
            <p:cNvSpPr>
              <a:spLocks noChangeAspect="1"/>
            </p:cNvSpPr>
            <p:nvPr/>
          </p:nvSpPr>
          <p:spPr bwMode="auto">
            <a:xfrm>
              <a:off x="2349" y="1605"/>
              <a:ext cx="266" cy="218"/>
            </a:xfrm>
            <a:custGeom>
              <a:avLst/>
              <a:gdLst>
                <a:gd name="T0" fmla="*/ 144 w 266"/>
                <a:gd name="T1" fmla="*/ 217 h 218"/>
                <a:gd name="T2" fmla="*/ 156 w 266"/>
                <a:gd name="T3" fmla="*/ 213 h 218"/>
                <a:gd name="T4" fmla="*/ 175 w 266"/>
                <a:gd name="T5" fmla="*/ 201 h 218"/>
                <a:gd name="T6" fmla="*/ 239 w 266"/>
                <a:gd name="T7" fmla="*/ 162 h 218"/>
                <a:gd name="T8" fmla="*/ 257 w 266"/>
                <a:gd name="T9" fmla="*/ 150 h 218"/>
                <a:gd name="T10" fmla="*/ 265 w 266"/>
                <a:gd name="T11" fmla="*/ 140 h 218"/>
                <a:gd name="T12" fmla="*/ 259 w 266"/>
                <a:gd name="T13" fmla="*/ 129 h 218"/>
                <a:gd name="T14" fmla="*/ 240 w 266"/>
                <a:gd name="T15" fmla="*/ 112 h 218"/>
                <a:gd name="T16" fmla="*/ 141 w 266"/>
                <a:gd name="T17" fmla="*/ 15 h 218"/>
                <a:gd name="T18" fmla="*/ 130 w 266"/>
                <a:gd name="T19" fmla="*/ 4 h 218"/>
                <a:gd name="T20" fmla="*/ 120 w 266"/>
                <a:gd name="T21" fmla="*/ 0 h 218"/>
                <a:gd name="T22" fmla="*/ 107 w 266"/>
                <a:gd name="T23" fmla="*/ 4 h 218"/>
                <a:gd name="T24" fmla="*/ 88 w 266"/>
                <a:gd name="T25" fmla="*/ 15 h 218"/>
                <a:gd name="T26" fmla="*/ 27 w 266"/>
                <a:gd name="T27" fmla="*/ 50 h 218"/>
                <a:gd name="T28" fmla="*/ 6 w 266"/>
                <a:gd name="T29" fmla="*/ 62 h 218"/>
                <a:gd name="T30" fmla="*/ 0 w 266"/>
                <a:gd name="T31" fmla="*/ 68 h 218"/>
                <a:gd name="T32" fmla="*/ 1 w 266"/>
                <a:gd name="T33" fmla="*/ 78 h 218"/>
                <a:gd name="T34" fmla="*/ 27 w 266"/>
                <a:gd name="T35" fmla="*/ 105 h 218"/>
                <a:gd name="T36" fmla="*/ 115 w 266"/>
                <a:gd name="T37" fmla="*/ 193 h 218"/>
                <a:gd name="T38" fmla="*/ 132 w 266"/>
                <a:gd name="T39" fmla="*/ 211 h 218"/>
                <a:gd name="T40" fmla="*/ 144 w 266"/>
                <a:gd name="T41" fmla="*/ 217 h 21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66"/>
                <a:gd name="T64" fmla="*/ 0 h 218"/>
                <a:gd name="T65" fmla="*/ 266 w 266"/>
                <a:gd name="T66" fmla="*/ 218 h 21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66" h="218">
                  <a:moveTo>
                    <a:pt x="144" y="217"/>
                  </a:moveTo>
                  <a:lnTo>
                    <a:pt x="156" y="213"/>
                  </a:lnTo>
                  <a:lnTo>
                    <a:pt x="175" y="201"/>
                  </a:lnTo>
                  <a:lnTo>
                    <a:pt x="239" y="162"/>
                  </a:lnTo>
                  <a:lnTo>
                    <a:pt x="257" y="150"/>
                  </a:lnTo>
                  <a:lnTo>
                    <a:pt x="265" y="140"/>
                  </a:lnTo>
                  <a:lnTo>
                    <a:pt x="259" y="129"/>
                  </a:lnTo>
                  <a:lnTo>
                    <a:pt x="240" y="112"/>
                  </a:lnTo>
                  <a:lnTo>
                    <a:pt x="141" y="15"/>
                  </a:lnTo>
                  <a:lnTo>
                    <a:pt x="130" y="4"/>
                  </a:lnTo>
                  <a:lnTo>
                    <a:pt x="120" y="0"/>
                  </a:lnTo>
                  <a:lnTo>
                    <a:pt x="107" y="4"/>
                  </a:lnTo>
                  <a:lnTo>
                    <a:pt x="88" y="15"/>
                  </a:lnTo>
                  <a:lnTo>
                    <a:pt x="27" y="50"/>
                  </a:lnTo>
                  <a:lnTo>
                    <a:pt x="6" y="62"/>
                  </a:lnTo>
                  <a:lnTo>
                    <a:pt x="0" y="68"/>
                  </a:lnTo>
                  <a:lnTo>
                    <a:pt x="1" y="78"/>
                  </a:lnTo>
                  <a:lnTo>
                    <a:pt x="27" y="105"/>
                  </a:lnTo>
                  <a:lnTo>
                    <a:pt x="115" y="193"/>
                  </a:lnTo>
                  <a:lnTo>
                    <a:pt x="132" y="211"/>
                  </a:lnTo>
                  <a:lnTo>
                    <a:pt x="144" y="217"/>
                  </a:lnTo>
                </a:path>
              </a:pathLst>
            </a:custGeom>
            <a:solidFill>
              <a:srgbClr val="E3E3E3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73883" name="Freeform 464"/>
            <p:cNvSpPr>
              <a:spLocks noChangeAspect="1"/>
            </p:cNvSpPr>
            <p:nvPr/>
          </p:nvSpPr>
          <p:spPr bwMode="auto">
            <a:xfrm>
              <a:off x="2351" y="1606"/>
              <a:ext cx="262" cy="216"/>
            </a:xfrm>
            <a:custGeom>
              <a:avLst/>
              <a:gdLst>
                <a:gd name="T0" fmla="*/ 142 w 262"/>
                <a:gd name="T1" fmla="*/ 215 h 216"/>
                <a:gd name="T2" fmla="*/ 154 w 262"/>
                <a:gd name="T3" fmla="*/ 211 h 216"/>
                <a:gd name="T4" fmla="*/ 172 w 262"/>
                <a:gd name="T5" fmla="*/ 199 h 216"/>
                <a:gd name="T6" fmla="*/ 236 w 262"/>
                <a:gd name="T7" fmla="*/ 161 h 216"/>
                <a:gd name="T8" fmla="*/ 253 w 262"/>
                <a:gd name="T9" fmla="*/ 148 h 216"/>
                <a:gd name="T10" fmla="*/ 261 w 262"/>
                <a:gd name="T11" fmla="*/ 139 h 216"/>
                <a:gd name="T12" fmla="*/ 255 w 262"/>
                <a:gd name="T13" fmla="*/ 128 h 216"/>
                <a:gd name="T14" fmla="*/ 237 w 262"/>
                <a:gd name="T15" fmla="*/ 111 h 216"/>
                <a:gd name="T16" fmla="*/ 139 w 262"/>
                <a:gd name="T17" fmla="*/ 15 h 216"/>
                <a:gd name="T18" fmla="*/ 128 w 262"/>
                <a:gd name="T19" fmla="*/ 4 h 216"/>
                <a:gd name="T20" fmla="*/ 117 w 262"/>
                <a:gd name="T21" fmla="*/ 0 h 216"/>
                <a:gd name="T22" fmla="*/ 105 w 262"/>
                <a:gd name="T23" fmla="*/ 4 h 216"/>
                <a:gd name="T24" fmla="*/ 86 w 262"/>
                <a:gd name="T25" fmla="*/ 15 h 216"/>
                <a:gd name="T26" fmla="*/ 26 w 262"/>
                <a:gd name="T27" fmla="*/ 49 h 216"/>
                <a:gd name="T28" fmla="*/ 6 w 262"/>
                <a:gd name="T29" fmla="*/ 61 h 216"/>
                <a:gd name="T30" fmla="*/ 0 w 262"/>
                <a:gd name="T31" fmla="*/ 68 h 216"/>
                <a:gd name="T32" fmla="*/ 1 w 262"/>
                <a:gd name="T33" fmla="*/ 77 h 216"/>
                <a:gd name="T34" fmla="*/ 26 w 262"/>
                <a:gd name="T35" fmla="*/ 104 h 216"/>
                <a:gd name="T36" fmla="*/ 113 w 262"/>
                <a:gd name="T37" fmla="*/ 191 h 216"/>
                <a:gd name="T38" fmla="*/ 130 w 262"/>
                <a:gd name="T39" fmla="*/ 209 h 216"/>
                <a:gd name="T40" fmla="*/ 142 w 262"/>
                <a:gd name="T41" fmla="*/ 215 h 21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62"/>
                <a:gd name="T64" fmla="*/ 0 h 216"/>
                <a:gd name="T65" fmla="*/ 262 w 262"/>
                <a:gd name="T66" fmla="*/ 216 h 21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62" h="216">
                  <a:moveTo>
                    <a:pt x="142" y="215"/>
                  </a:moveTo>
                  <a:lnTo>
                    <a:pt x="154" y="211"/>
                  </a:lnTo>
                  <a:lnTo>
                    <a:pt x="172" y="199"/>
                  </a:lnTo>
                  <a:lnTo>
                    <a:pt x="236" y="161"/>
                  </a:lnTo>
                  <a:lnTo>
                    <a:pt x="253" y="148"/>
                  </a:lnTo>
                  <a:lnTo>
                    <a:pt x="261" y="139"/>
                  </a:lnTo>
                  <a:lnTo>
                    <a:pt x="255" y="128"/>
                  </a:lnTo>
                  <a:lnTo>
                    <a:pt x="237" y="111"/>
                  </a:lnTo>
                  <a:lnTo>
                    <a:pt x="139" y="15"/>
                  </a:lnTo>
                  <a:lnTo>
                    <a:pt x="128" y="4"/>
                  </a:lnTo>
                  <a:lnTo>
                    <a:pt x="117" y="0"/>
                  </a:lnTo>
                  <a:lnTo>
                    <a:pt x="105" y="4"/>
                  </a:lnTo>
                  <a:lnTo>
                    <a:pt x="86" y="15"/>
                  </a:lnTo>
                  <a:lnTo>
                    <a:pt x="26" y="49"/>
                  </a:lnTo>
                  <a:lnTo>
                    <a:pt x="6" y="61"/>
                  </a:lnTo>
                  <a:lnTo>
                    <a:pt x="0" y="68"/>
                  </a:lnTo>
                  <a:lnTo>
                    <a:pt x="1" y="77"/>
                  </a:lnTo>
                  <a:lnTo>
                    <a:pt x="26" y="104"/>
                  </a:lnTo>
                  <a:lnTo>
                    <a:pt x="113" y="191"/>
                  </a:lnTo>
                  <a:lnTo>
                    <a:pt x="130" y="209"/>
                  </a:lnTo>
                  <a:lnTo>
                    <a:pt x="142" y="215"/>
                  </a:lnTo>
                </a:path>
              </a:pathLst>
            </a:custGeom>
            <a:solidFill>
              <a:srgbClr val="E2E2E2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73884" name="Freeform 465"/>
            <p:cNvSpPr>
              <a:spLocks noChangeAspect="1"/>
            </p:cNvSpPr>
            <p:nvPr/>
          </p:nvSpPr>
          <p:spPr bwMode="auto">
            <a:xfrm>
              <a:off x="2352" y="1608"/>
              <a:ext cx="260" cy="212"/>
            </a:xfrm>
            <a:custGeom>
              <a:avLst/>
              <a:gdLst>
                <a:gd name="T0" fmla="*/ 141 w 260"/>
                <a:gd name="T1" fmla="*/ 211 h 212"/>
                <a:gd name="T2" fmla="*/ 153 w 260"/>
                <a:gd name="T3" fmla="*/ 208 h 212"/>
                <a:gd name="T4" fmla="*/ 171 w 260"/>
                <a:gd name="T5" fmla="*/ 196 h 212"/>
                <a:gd name="T6" fmla="*/ 234 w 260"/>
                <a:gd name="T7" fmla="*/ 158 h 212"/>
                <a:gd name="T8" fmla="*/ 252 w 260"/>
                <a:gd name="T9" fmla="*/ 146 h 212"/>
                <a:gd name="T10" fmla="*/ 259 w 260"/>
                <a:gd name="T11" fmla="*/ 137 h 212"/>
                <a:gd name="T12" fmla="*/ 254 w 260"/>
                <a:gd name="T13" fmla="*/ 126 h 212"/>
                <a:gd name="T14" fmla="*/ 235 w 260"/>
                <a:gd name="T15" fmla="*/ 109 h 212"/>
                <a:gd name="T16" fmla="*/ 137 w 260"/>
                <a:gd name="T17" fmla="*/ 14 h 212"/>
                <a:gd name="T18" fmla="*/ 127 w 260"/>
                <a:gd name="T19" fmla="*/ 3 h 212"/>
                <a:gd name="T20" fmla="*/ 116 w 260"/>
                <a:gd name="T21" fmla="*/ 0 h 212"/>
                <a:gd name="T22" fmla="*/ 103 w 260"/>
                <a:gd name="T23" fmla="*/ 4 h 212"/>
                <a:gd name="T24" fmla="*/ 85 w 260"/>
                <a:gd name="T25" fmla="*/ 14 h 212"/>
                <a:gd name="T26" fmla="*/ 25 w 260"/>
                <a:gd name="T27" fmla="*/ 48 h 212"/>
                <a:gd name="T28" fmla="*/ 6 w 260"/>
                <a:gd name="T29" fmla="*/ 59 h 212"/>
                <a:gd name="T30" fmla="*/ 0 w 260"/>
                <a:gd name="T31" fmla="*/ 66 h 212"/>
                <a:gd name="T32" fmla="*/ 1 w 260"/>
                <a:gd name="T33" fmla="*/ 75 h 212"/>
                <a:gd name="T34" fmla="*/ 26 w 260"/>
                <a:gd name="T35" fmla="*/ 102 h 212"/>
                <a:gd name="T36" fmla="*/ 112 w 260"/>
                <a:gd name="T37" fmla="*/ 188 h 212"/>
                <a:gd name="T38" fmla="*/ 129 w 260"/>
                <a:gd name="T39" fmla="*/ 205 h 212"/>
                <a:gd name="T40" fmla="*/ 141 w 260"/>
                <a:gd name="T41" fmla="*/ 211 h 21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60"/>
                <a:gd name="T64" fmla="*/ 0 h 212"/>
                <a:gd name="T65" fmla="*/ 260 w 260"/>
                <a:gd name="T66" fmla="*/ 212 h 21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60" h="212">
                  <a:moveTo>
                    <a:pt x="141" y="211"/>
                  </a:moveTo>
                  <a:lnTo>
                    <a:pt x="153" y="208"/>
                  </a:lnTo>
                  <a:lnTo>
                    <a:pt x="171" y="196"/>
                  </a:lnTo>
                  <a:lnTo>
                    <a:pt x="234" y="158"/>
                  </a:lnTo>
                  <a:lnTo>
                    <a:pt x="252" y="146"/>
                  </a:lnTo>
                  <a:lnTo>
                    <a:pt x="259" y="137"/>
                  </a:lnTo>
                  <a:lnTo>
                    <a:pt x="254" y="126"/>
                  </a:lnTo>
                  <a:lnTo>
                    <a:pt x="235" y="109"/>
                  </a:lnTo>
                  <a:lnTo>
                    <a:pt x="137" y="14"/>
                  </a:lnTo>
                  <a:lnTo>
                    <a:pt x="127" y="3"/>
                  </a:lnTo>
                  <a:lnTo>
                    <a:pt x="116" y="0"/>
                  </a:lnTo>
                  <a:lnTo>
                    <a:pt x="103" y="4"/>
                  </a:lnTo>
                  <a:lnTo>
                    <a:pt x="85" y="14"/>
                  </a:lnTo>
                  <a:lnTo>
                    <a:pt x="25" y="48"/>
                  </a:lnTo>
                  <a:lnTo>
                    <a:pt x="6" y="59"/>
                  </a:lnTo>
                  <a:lnTo>
                    <a:pt x="0" y="66"/>
                  </a:lnTo>
                  <a:lnTo>
                    <a:pt x="1" y="75"/>
                  </a:lnTo>
                  <a:lnTo>
                    <a:pt x="26" y="102"/>
                  </a:lnTo>
                  <a:lnTo>
                    <a:pt x="112" y="188"/>
                  </a:lnTo>
                  <a:lnTo>
                    <a:pt x="129" y="205"/>
                  </a:lnTo>
                  <a:lnTo>
                    <a:pt x="141" y="211"/>
                  </a:lnTo>
                </a:path>
              </a:pathLst>
            </a:custGeom>
            <a:solidFill>
              <a:srgbClr val="E1E1E1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73885" name="Freeform 466"/>
            <p:cNvSpPr>
              <a:spLocks noChangeAspect="1"/>
            </p:cNvSpPr>
            <p:nvPr/>
          </p:nvSpPr>
          <p:spPr bwMode="auto">
            <a:xfrm>
              <a:off x="2354" y="1609"/>
              <a:ext cx="257" cy="210"/>
            </a:xfrm>
            <a:custGeom>
              <a:avLst/>
              <a:gdLst>
                <a:gd name="T0" fmla="*/ 139 w 257"/>
                <a:gd name="T1" fmla="*/ 209 h 210"/>
                <a:gd name="T2" fmla="*/ 151 w 257"/>
                <a:gd name="T3" fmla="*/ 206 h 210"/>
                <a:gd name="T4" fmla="*/ 169 w 257"/>
                <a:gd name="T5" fmla="*/ 194 h 210"/>
                <a:gd name="T6" fmla="*/ 231 w 257"/>
                <a:gd name="T7" fmla="*/ 157 h 210"/>
                <a:gd name="T8" fmla="*/ 249 w 257"/>
                <a:gd name="T9" fmla="*/ 145 h 210"/>
                <a:gd name="T10" fmla="*/ 256 w 257"/>
                <a:gd name="T11" fmla="*/ 136 h 210"/>
                <a:gd name="T12" fmla="*/ 251 w 257"/>
                <a:gd name="T13" fmla="*/ 125 h 210"/>
                <a:gd name="T14" fmla="*/ 232 w 257"/>
                <a:gd name="T15" fmla="*/ 108 h 210"/>
                <a:gd name="T16" fmla="*/ 136 w 257"/>
                <a:gd name="T17" fmla="*/ 14 h 210"/>
                <a:gd name="T18" fmla="*/ 125 w 257"/>
                <a:gd name="T19" fmla="*/ 4 h 210"/>
                <a:gd name="T20" fmla="*/ 115 w 257"/>
                <a:gd name="T21" fmla="*/ 0 h 210"/>
                <a:gd name="T22" fmla="*/ 102 w 257"/>
                <a:gd name="T23" fmla="*/ 4 h 210"/>
                <a:gd name="T24" fmla="*/ 84 w 257"/>
                <a:gd name="T25" fmla="*/ 14 h 210"/>
                <a:gd name="T26" fmla="*/ 25 w 257"/>
                <a:gd name="T27" fmla="*/ 48 h 210"/>
                <a:gd name="T28" fmla="*/ 6 w 257"/>
                <a:gd name="T29" fmla="*/ 59 h 210"/>
                <a:gd name="T30" fmla="*/ 0 w 257"/>
                <a:gd name="T31" fmla="*/ 65 h 210"/>
                <a:gd name="T32" fmla="*/ 1 w 257"/>
                <a:gd name="T33" fmla="*/ 74 h 210"/>
                <a:gd name="T34" fmla="*/ 25 w 257"/>
                <a:gd name="T35" fmla="*/ 100 h 210"/>
                <a:gd name="T36" fmla="*/ 111 w 257"/>
                <a:gd name="T37" fmla="*/ 186 h 210"/>
                <a:gd name="T38" fmla="*/ 128 w 257"/>
                <a:gd name="T39" fmla="*/ 203 h 210"/>
                <a:gd name="T40" fmla="*/ 139 w 257"/>
                <a:gd name="T41" fmla="*/ 209 h 21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57"/>
                <a:gd name="T64" fmla="*/ 0 h 210"/>
                <a:gd name="T65" fmla="*/ 257 w 257"/>
                <a:gd name="T66" fmla="*/ 210 h 21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57" h="210">
                  <a:moveTo>
                    <a:pt x="139" y="209"/>
                  </a:moveTo>
                  <a:lnTo>
                    <a:pt x="151" y="206"/>
                  </a:lnTo>
                  <a:lnTo>
                    <a:pt x="169" y="194"/>
                  </a:lnTo>
                  <a:lnTo>
                    <a:pt x="231" y="157"/>
                  </a:lnTo>
                  <a:lnTo>
                    <a:pt x="249" y="145"/>
                  </a:lnTo>
                  <a:lnTo>
                    <a:pt x="256" y="136"/>
                  </a:lnTo>
                  <a:lnTo>
                    <a:pt x="251" y="125"/>
                  </a:lnTo>
                  <a:lnTo>
                    <a:pt x="232" y="108"/>
                  </a:lnTo>
                  <a:lnTo>
                    <a:pt x="136" y="14"/>
                  </a:lnTo>
                  <a:lnTo>
                    <a:pt x="125" y="4"/>
                  </a:lnTo>
                  <a:lnTo>
                    <a:pt x="115" y="0"/>
                  </a:lnTo>
                  <a:lnTo>
                    <a:pt x="102" y="4"/>
                  </a:lnTo>
                  <a:lnTo>
                    <a:pt x="84" y="14"/>
                  </a:lnTo>
                  <a:lnTo>
                    <a:pt x="25" y="48"/>
                  </a:lnTo>
                  <a:lnTo>
                    <a:pt x="6" y="59"/>
                  </a:lnTo>
                  <a:lnTo>
                    <a:pt x="0" y="65"/>
                  </a:lnTo>
                  <a:lnTo>
                    <a:pt x="1" y="74"/>
                  </a:lnTo>
                  <a:lnTo>
                    <a:pt x="25" y="100"/>
                  </a:lnTo>
                  <a:lnTo>
                    <a:pt x="111" y="186"/>
                  </a:lnTo>
                  <a:lnTo>
                    <a:pt x="128" y="203"/>
                  </a:lnTo>
                  <a:lnTo>
                    <a:pt x="139" y="209"/>
                  </a:lnTo>
                </a:path>
              </a:pathLst>
            </a:custGeom>
            <a:solidFill>
              <a:srgbClr val="E0E0E0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73886" name="Freeform 467"/>
            <p:cNvSpPr>
              <a:spLocks noChangeAspect="1"/>
            </p:cNvSpPr>
            <p:nvPr/>
          </p:nvSpPr>
          <p:spPr bwMode="auto">
            <a:xfrm>
              <a:off x="2355" y="1610"/>
              <a:ext cx="254" cy="208"/>
            </a:xfrm>
            <a:custGeom>
              <a:avLst/>
              <a:gdLst>
                <a:gd name="T0" fmla="*/ 138 w 254"/>
                <a:gd name="T1" fmla="*/ 207 h 208"/>
                <a:gd name="T2" fmla="*/ 150 w 254"/>
                <a:gd name="T3" fmla="*/ 203 h 208"/>
                <a:gd name="T4" fmla="*/ 167 w 254"/>
                <a:gd name="T5" fmla="*/ 192 h 208"/>
                <a:gd name="T6" fmla="*/ 229 w 254"/>
                <a:gd name="T7" fmla="*/ 155 h 208"/>
                <a:gd name="T8" fmla="*/ 246 w 254"/>
                <a:gd name="T9" fmla="*/ 144 h 208"/>
                <a:gd name="T10" fmla="*/ 253 w 254"/>
                <a:gd name="T11" fmla="*/ 135 h 208"/>
                <a:gd name="T12" fmla="*/ 248 w 254"/>
                <a:gd name="T13" fmla="*/ 124 h 208"/>
                <a:gd name="T14" fmla="*/ 230 w 254"/>
                <a:gd name="T15" fmla="*/ 107 h 208"/>
                <a:gd name="T16" fmla="*/ 134 w 254"/>
                <a:gd name="T17" fmla="*/ 14 h 208"/>
                <a:gd name="T18" fmla="*/ 123 w 254"/>
                <a:gd name="T19" fmla="*/ 4 h 208"/>
                <a:gd name="T20" fmla="*/ 113 w 254"/>
                <a:gd name="T21" fmla="*/ 0 h 208"/>
                <a:gd name="T22" fmla="*/ 101 w 254"/>
                <a:gd name="T23" fmla="*/ 4 h 208"/>
                <a:gd name="T24" fmla="*/ 83 w 254"/>
                <a:gd name="T25" fmla="*/ 13 h 208"/>
                <a:gd name="T26" fmla="*/ 24 w 254"/>
                <a:gd name="T27" fmla="*/ 47 h 208"/>
                <a:gd name="T28" fmla="*/ 6 w 254"/>
                <a:gd name="T29" fmla="*/ 58 h 208"/>
                <a:gd name="T30" fmla="*/ 0 w 254"/>
                <a:gd name="T31" fmla="*/ 64 h 208"/>
                <a:gd name="T32" fmla="*/ 1 w 254"/>
                <a:gd name="T33" fmla="*/ 73 h 208"/>
                <a:gd name="T34" fmla="*/ 25 w 254"/>
                <a:gd name="T35" fmla="*/ 99 h 208"/>
                <a:gd name="T36" fmla="*/ 110 w 254"/>
                <a:gd name="T37" fmla="*/ 184 h 208"/>
                <a:gd name="T38" fmla="*/ 127 w 254"/>
                <a:gd name="T39" fmla="*/ 201 h 208"/>
                <a:gd name="T40" fmla="*/ 138 w 254"/>
                <a:gd name="T41" fmla="*/ 207 h 20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54"/>
                <a:gd name="T64" fmla="*/ 0 h 208"/>
                <a:gd name="T65" fmla="*/ 254 w 254"/>
                <a:gd name="T66" fmla="*/ 208 h 20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54" h="208">
                  <a:moveTo>
                    <a:pt x="138" y="207"/>
                  </a:moveTo>
                  <a:lnTo>
                    <a:pt x="150" y="203"/>
                  </a:lnTo>
                  <a:lnTo>
                    <a:pt x="167" y="192"/>
                  </a:lnTo>
                  <a:lnTo>
                    <a:pt x="229" y="155"/>
                  </a:lnTo>
                  <a:lnTo>
                    <a:pt x="246" y="144"/>
                  </a:lnTo>
                  <a:lnTo>
                    <a:pt x="253" y="135"/>
                  </a:lnTo>
                  <a:lnTo>
                    <a:pt x="248" y="124"/>
                  </a:lnTo>
                  <a:lnTo>
                    <a:pt x="230" y="107"/>
                  </a:lnTo>
                  <a:lnTo>
                    <a:pt x="134" y="14"/>
                  </a:lnTo>
                  <a:lnTo>
                    <a:pt x="123" y="4"/>
                  </a:lnTo>
                  <a:lnTo>
                    <a:pt x="113" y="0"/>
                  </a:lnTo>
                  <a:lnTo>
                    <a:pt x="101" y="4"/>
                  </a:lnTo>
                  <a:lnTo>
                    <a:pt x="83" y="13"/>
                  </a:lnTo>
                  <a:lnTo>
                    <a:pt x="24" y="47"/>
                  </a:lnTo>
                  <a:lnTo>
                    <a:pt x="6" y="58"/>
                  </a:lnTo>
                  <a:lnTo>
                    <a:pt x="0" y="64"/>
                  </a:lnTo>
                  <a:lnTo>
                    <a:pt x="1" y="73"/>
                  </a:lnTo>
                  <a:lnTo>
                    <a:pt x="25" y="99"/>
                  </a:lnTo>
                  <a:lnTo>
                    <a:pt x="110" y="184"/>
                  </a:lnTo>
                  <a:lnTo>
                    <a:pt x="127" y="201"/>
                  </a:lnTo>
                  <a:lnTo>
                    <a:pt x="138" y="207"/>
                  </a:lnTo>
                </a:path>
              </a:pathLst>
            </a:custGeom>
            <a:solidFill>
              <a:srgbClr val="DFDFDF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73887" name="Freeform 468"/>
            <p:cNvSpPr>
              <a:spLocks noChangeAspect="1"/>
            </p:cNvSpPr>
            <p:nvPr/>
          </p:nvSpPr>
          <p:spPr bwMode="auto">
            <a:xfrm>
              <a:off x="2357" y="1611"/>
              <a:ext cx="251" cy="205"/>
            </a:xfrm>
            <a:custGeom>
              <a:avLst/>
              <a:gdLst>
                <a:gd name="T0" fmla="*/ 137 w 251"/>
                <a:gd name="T1" fmla="*/ 204 h 205"/>
                <a:gd name="T2" fmla="*/ 148 w 251"/>
                <a:gd name="T3" fmla="*/ 201 h 205"/>
                <a:gd name="T4" fmla="*/ 165 w 251"/>
                <a:gd name="T5" fmla="*/ 190 h 205"/>
                <a:gd name="T6" fmla="*/ 226 w 251"/>
                <a:gd name="T7" fmla="*/ 153 h 205"/>
                <a:gd name="T8" fmla="*/ 243 w 251"/>
                <a:gd name="T9" fmla="*/ 142 h 205"/>
                <a:gd name="T10" fmla="*/ 250 w 251"/>
                <a:gd name="T11" fmla="*/ 133 h 205"/>
                <a:gd name="T12" fmla="*/ 245 w 251"/>
                <a:gd name="T13" fmla="*/ 123 h 205"/>
                <a:gd name="T14" fmla="*/ 226 w 251"/>
                <a:gd name="T15" fmla="*/ 106 h 205"/>
                <a:gd name="T16" fmla="*/ 132 w 251"/>
                <a:gd name="T17" fmla="*/ 14 h 205"/>
                <a:gd name="T18" fmla="*/ 121 w 251"/>
                <a:gd name="T19" fmla="*/ 4 h 205"/>
                <a:gd name="T20" fmla="*/ 112 w 251"/>
                <a:gd name="T21" fmla="*/ 0 h 205"/>
                <a:gd name="T22" fmla="*/ 99 w 251"/>
                <a:gd name="T23" fmla="*/ 4 h 205"/>
                <a:gd name="T24" fmla="*/ 82 w 251"/>
                <a:gd name="T25" fmla="*/ 13 h 205"/>
                <a:gd name="T26" fmla="*/ 24 w 251"/>
                <a:gd name="T27" fmla="*/ 46 h 205"/>
                <a:gd name="T28" fmla="*/ 6 w 251"/>
                <a:gd name="T29" fmla="*/ 57 h 205"/>
                <a:gd name="T30" fmla="*/ 0 w 251"/>
                <a:gd name="T31" fmla="*/ 63 h 205"/>
                <a:gd name="T32" fmla="*/ 1 w 251"/>
                <a:gd name="T33" fmla="*/ 72 h 205"/>
                <a:gd name="T34" fmla="*/ 25 w 251"/>
                <a:gd name="T35" fmla="*/ 98 h 205"/>
                <a:gd name="T36" fmla="*/ 109 w 251"/>
                <a:gd name="T37" fmla="*/ 182 h 205"/>
                <a:gd name="T38" fmla="*/ 126 w 251"/>
                <a:gd name="T39" fmla="*/ 198 h 205"/>
                <a:gd name="T40" fmla="*/ 137 w 251"/>
                <a:gd name="T41" fmla="*/ 204 h 20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51"/>
                <a:gd name="T64" fmla="*/ 0 h 205"/>
                <a:gd name="T65" fmla="*/ 251 w 251"/>
                <a:gd name="T66" fmla="*/ 205 h 20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51" h="205">
                  <a:moveTo>
                    <a:pt x="137" y="204"/>
                  </a:moveTo>
                  <a:lnTo>
                    <a:pt x="148" y="201"/>
                  </a:lnTo>
                  <a:lnTo>
                    <a:pt x="165" y="190"/>
                  </a:lnTo>
                  <a:lnTo>
                    <a:pt x="226" y="153"/>
                  </a:lnTo>
                  <a:lnTo>
                    <a:pt x="243" y="142"/>
                  </a:lnTo>
                  <a:lnTo>
                    <a:pt x="250" y="133"/>
                  </a:lnTo>
                  <a:lnTo>
                    <a:pt x="245" y="123"/>
                  </a:lnTo>
                  <a:lnTo>
                    <a:pt x="226" y="106"/>
                  </a:lnTo>
                  <a:lnTo>
                    <a:pt x="132" y="14"/>
                  </a:lnTo>
                  <a:lnTo>
                    <a:pt x="121" y="4"/>
                  </a:lnTo>
                  <a:lnTo>
                    <a:pt x="112" y="0"/>
                  </a:lnTo>
                  <a:lnTo>
                    <a:pt x="99" y="4"/>
                  </a:lnTo>
                  <a:lnTo>
                    <a:pt x="82" y="13"/>
                  </a:lnTo>
                  <a:lnTo>
                    <a:pt x="24" y="46"/>
                  </a:lnTo>
                  <a:lnTo>
                    <a:pt x="6" y="57"/>
                  </a:lnTo>
                  <a:lnTo>
                    <a:pt x="0" y="63"/>
                  </a:lnTo>
                  <a:lnTo>
                    <a:pt x="1" y="72"/>
                  </a:lnTo>
                  <a:lnTo>
                    <a:pt x="25" y="98"/>
                  </a:lnTo>
                  <a:lnTo>
                    <a:pt x="109" y="182"/>
                  </a:lnTo>
                  <a:lnTo>
                    <a:pt x="126" y="198"/>
                  </a:lnTo>
                  <a:lnTo>
                    <a:pt x="137" y="204"/>
                  </a:lnTo>
                </a:path>
              </a:pathLst>
            </a:custGeom>
            <a:solidFill>
              <a:srgbClr val="DEDEDE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73888" name="Freeform 469"/>
            <p:cNvSpPr>
              <a:spLocks noChangeAspect="1"/>
            </p:cNvSpPr>
            <p:nvPr/>
          </p:nvSpPr>
          <p:spPr bwMode="auto">
            <a:xfrm>
              <a:off x="2358" y="1613"/>
              <a:ext cx="248" cy="202"/>
            </a:xfrm>
            <a:custGeom>
              <a:avLst/>
              <a:gdLst>
                <a:gd name="T0" fmla="*/ 135 w 248"/>
                <a:gd name="T1" fmla="*/ 201 h 202"/>
                <a:gd name="T2" fmla="*/ 147 w 248"/>
                <a:gd name="T3" fmla="*/ 198 h 202"/>
                <a:gd name="T4" fmla="*/ 163 w 248"/>
                <a:gd name="T5" fmla="*/ 187 h 202"/>
                <a:gd name="T6" fmla="*/ 224 w 248"/>
                <a:gd name="T7" fmla="*/ 151 h 202"/>
                <a:gd name="T8" fmla="*/ 240 w 248"/>
                <a:gd name="T9" fmla="*/ 140 h 202"/>
                <a:gd name="T10" fmla="*/ 247 w 248"/>
                <a:gd name="T11" fmla="*/ 131 h 202"/>
                <a:gd name="T12" fmla="*/ 242 w 248"/>
                <a:gd name="T13" fmla="*/ 121 h 202"/>
                <a:gd name="T14" fmla="*/ 224 w 248"/>
                <a:gd name="T15" fmla="*/ 105 h 202"/>
                <a:gd name="T16" fmla="*/ 130 w 248"/>
                <a:gd name="T17" fmla="*/ 14 h 202"/>
                <a:gd name="T18" fmla="*/ 120 w 248"/>
                <a:gd name="T19" fmla="*/ 3 h 202"/>
                <a:gd name="T20" fmla="*/ 110 w 248"/>
                <a:gd name="T21" fmla="*/ 0 h 202"/>
                <a:gd name="T22" fmla="*/ 98 w 248"/>
                <a:gd name="T23" fmla="*/ 4 h 202"/>
                <a:gd name="T24" fmla="*/ 81 w 248"/>
                <a:gd name="T25" fmla="*/ 13 h 202"/>
                <a:gd name="T26" fmla="*/ 23 w 248"/>
                <a:gd name="T27" fmla="*/ 45 h 202"/>
                <a:gd name="T28" fmla="*/ 6 w 248"/>
                <a:gd name="T29" fmla="*/ 56 h 202"/>
                <a:gd name="T30" fmla="*/ 0 w 248"/>
                <a:gd name="T31" fmla="*/ 62 h 202"/>
                <a:gd name="T32" fmla="*/ 1 w 248"/>
                <a:gd name="T33" fmla="*/ 70 h 202"/>
                <a:gd name="T34" fmla="*/ 25 w 248"/>
                <a:gd name="T35" fmla="*/ 96 h 202"/>
                <a:gd name="T36" fmla="*/ 108 w 248"/>
                <a:gd name="T37" fmla="*/ 179 h 202"/>
                <a:gd name="T38" fmla="*/ 124 w 248"/>
                <a:gd name="T39" fmla="*/ 195 h 202"/>
                <a:gd name="T40" fmla="*/ 135 w 248"/>
                <a:gd name="T41" fmla="*/ 201 h 20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48"/>
                <a:gd name="T64" fmla="*/ 0 h 202"/>
                <a:gd name="T65" fmla="*/ 248 w 248"/>
                <a:gd name="T66" fmla="*/ 202 h 20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48" h="202">
                  <a:moveTo>
                    <a:pt x="135" y="201"/>
                  </a:moveTo>
                  <a:lnTo>
                    <a:pt x="147" y="198"/>
                  </a:lnTo>
                  <a:lnTo>
                    <a:pt x="163" y="187"/>
                  </a:lnTo>
                  <a:lnTo>
                    <a:pt x="224" y="151"/>
                  </a:lnTo>
                  <a:lnTo>
                    <a:pt x="240" y="140"/>
                  </a:lnTo>
                  <a:lnTo>
                    <a:pt x="247" y="131"/>
                  </a:lnTo>
                  <a:lnTo>
                    <a:pt x="242" y="121"/>
                  </a:lnTo>
                  <a:lnTo>
                    <a:pt x="224" y="105"/>
                  </a:lnTo>
                  <a:lnTo>
                    <a:pt x="130" y="14"/>
                  </a:lnTo>
                  <a:lnTo>
                    <a:pt x="120" y="3"/>
                  </a:lnTo>
                  <a:lnTo>
                    <a:pt x="110" y="0"/>
                  </a:lnTo>
                  <a:lnTo>
                    <a:pt x="98" y="4"/>
                  </a:lnTo>
                  <a:lnTo>
                    <a:pt x="81" y="13"/>
                  </a:lnTo>
                  <a:lnTo>
                    <a:pt x="23" y="45"/>
                  </a:lnTo>
                  <a:lnTo>
                    <a:pt x="6" y="56"/>
                  </a:lnTo>
                  <a:lnTo>
                    <a:pt x="0" y="62"/>
                  </a:lnTo>
                  <a:lnTo>
                    <a:pt x="1" y="70"/>
                  </a:lnTo>
                  <a:lnTo>
                    <a:pt x="25" y="96"/>
                  </a:lnTo>
                  <a:lnTo>
                    <a:pt x="108" y="179"/>
                  </a:lnTo>
                  <a:lnTo>
                    <a:pt x="124" y="195"/>
                  </a:lnTo>
                  <a:lnTo>
                    <a:pt x="135" y="201"/>
                  </a:lnTo>
                </a:path>
              </a:pathLst>
            </a:custGeom>
            <a:solidFill>
              <a:srgbClr val="DDDDDD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73889" name="Freeform 470"/>
            <p:cNvSpPr>
              <a:spLocks noChangeAspect="1"/>
            </p:cNvSpPr>
            <p:nvPr/>
          </p:nvSpPr>
          <p:spPr bwMode="auto">
            <a:xfrm>
              <a:off x="2359" y="1614"/>
              <a:ext cx="246" cy="200"/>
            </a:xfrm>
            <a:custGeom>
              <a:avLst/>
              <a:gdLst>
                <a:gd name="T0" fmla="*/ 134 w 246"/>
                <a:gd name="T1" fmla="*/ 199 h 200"/>
                <a:gd name="T2" fmla="*/ 146 w 246"/>
                <a:gd name="T3" fmla="*/ 196 h 200"/>
                <a:gd name="T4" fmla="*/ 162 w 246"/>
                <a:gd name="T5" fmla="*/ 186 h 200"/>
                <a:gd name="T6" fmla="*/ 222 w 246"/>
                <a:gd name="T7" fmla="*/ 149 h 200"/>
                <a:gd name="T8" fmla="*/ 238 w 246"/>
                <a:gd name="T9" fmla="*/ 139 h 200"/>
                <a:gd name="T10" fmla="*/ 245 w 246"/>
                <a:gd name="T11" fmla="*/ 130 h 200"/>
                <a:gd name="T12" fmla="*/ 240 w 246"/>
                <a:gd name="T13" fmla="*/ 120 h 200"/>
                <a:gd name="T14" fmla="*/ 222 w 246"/>
                <a:gd name="T15" fmla="*/ 104 h 200"/>
                <a:gd name="T16" fmla="*/ 129 w 246"/>
                <a:gd name="T17" fmla="*/ 14 h 200"/>
                <a:gd name="T18" fmla="*/ 119 w 246"/>
                <a:gd name="T19" fmla="*/ 3 h 200"/>
                <a:gd name="T20" fmla="*/ 109 w 246"/>
                <a:gd name="T21" fmla="*/ 0 h 200"/>
                <a:gd name="T22" fmla="*/ 97 w 246"/>
                <a:gd name="T23" fmla="*/ 4 h 200"/>
                <a:gd name="T24" fmla="*/ 80 w 246"/>
                <a:gd name="T25" fmla="*/ 12 h 200"/>
                <a:gd name="T26" fmla="*/ 23 w 246"/>
                <a:gd name="T27" fmla="*/ 45 h 200"/>
                <a:gd name="T28" fmla="*/ 6 w 246"/>
                <a:gd name="T29" fmla="*/ 54 h 200"/>
                <a:gd name="T30" fmla="*/ 0 w 246"/>
                <a:gd name="T31" fmla="*/ 61 h 200"/>
                <a:gd name="T32" fmla="*/ 1 w 246"/>
                <a:gd name="T33" fmla="*/ 69 h 200"/>
                <a:gd name="T34" fmla="*/ 25 w 246"/>
                <a:gd name="T35" fmla="*/ 95 h 200"/>
                <a:gd name="T36" fmla="*/ 107 w 246"/>
                <a:gd name="T37" fmla="*/ 177 h 200"/>
                <a:gd name="T38" fmla="*/ 123 w 246"/>
                <a:gd name="T39" fmla="*/ 193 h 200"/>
                <a:gd name="T40" fmla="*/ 134 w 246"/>
                <a:gd name="T41" fmla="*/ 199 h 20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46"/>
                <a:gd name="T64" fmla="*/ 0 h 200"/>
                <a:gd name="T65" fmla="*/ 246 w 246"/>
                <a:gd name="T66" fmla="*/ 200 h 20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46" h="200">
                  <a:moveTo>
                    <a:pt x="134" y="199"/>
                  </a:moveTo>
                  <a:lnTo>
                    <a:pt x="146" y="196"/>
                  </a:lnTo>
                  <a:lnTo>
                    <a:pt x="162" y="186"/>
                  </a:lnTo>
                  <a:lnTo>
                    <a:pt x="222" y="149"/>
                  </a:lnTo>
                  <a:lnTo>
                    <a:pt x="238" y="139"/>
                  </a:lnTo>
                  <a:lnTo>
                    <a:pt x="245" y="130"/>
                  </a:lnTo>
                  <a:lnTo>
                    <a:pt x="240" y="120"/>
                  </a:lnTo>
                  <a:lnTo>
                    <a:pt x="222" y="104"/>
                  </a:lnTo>
                  <a:lnTo>
                    <a:pt x="129" y="14"/>
                  </a:lnTo>
                  <a:lnTo>
                    <a:pt x="119" y="3"/>
                  </a:lnTo>
                  <a:lnTo>
                    <a:pt x="109" y="0"/>
                  </a:lnTo>
                  <a:lnTo>
                    <a:pt x="97" y="4"/>
                  </a:lnTo>
                  <a:lnTo>
                    <a:pt x="80" y="12"/>
                  </a:lnTo>
                  <a:lnTo>
                    <a:pt x="23" y="45"/>
                  </a:lnTo>
                  <a:lnTo>
                    <a:pt x="6" y="54"/>
                  </a:lnTo>
                  <a:lnTo>
                    <a:pt x="0" y="61"/>
                  </a:lnTo>
                  <a:lnTo>
                    <a:pt x="1" y="69"/>
                  </a:lnTo>
                  <a:lnTo>
                    <a:pt x="25" y="95"/>
                  </a:lnTo>
                  <a:lnTo>
                    <a:pt x="107" y="177"/>
                  </a:lnTo>
                  <a:lnTo>
                    <a:pt x="123" y="193"/>
                  </a:lnTo>
                  <a:lnTo>
                    <a:pt x="134" y="199"/>
                  </a:lnTo>
                </a:path>
              </a:pathLst>
            </a:custGeom>
            <a:solidFill>
              <a:srgbClr val="DCDCDC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73890" name="Freeform 471"/>
            <p:cNvSpPr>
              <a:spLocks noChangeAspect="1"/>
            </p:cNvSpPr>
            <p:nvPr/>
          </p:nvSpPr>
          <p:spPr bwMode="auto">
            <a:xfrm>
              <a:off x="2361" y="1615"/>
              <a:ext cx="242" cy="198"/>
            </a:xfrm>
            <a:custGeom>
              <a:avLst/>
              <a:gdLst>
                <a:gd name="T0" fmla="*/ 132 w 242"/>
                <a:gd name="T1" fmla="*/ 197 h 198"/>
                <a:gd name="T2" fmla="*/ 144 w 242"/>
                <a:gd name="T3" fmla="*/ 193 h 198"/>
                <a:gd name="T4" fmla="*/ 159 w 242"/>
                <a:gd name="T5" fmla="*/ 184 h 198"/>
                <a:gd name="T6" fmla="*/ 219 w 242"/>
                <a:gd name="T7" fmla="*/ 148 h 198"/>
                <a:gd name="T8" fmla="*/ 234 w 242"/>
                <a:gd name="T9" fmla="*/ 138 h 198"/>
                <a:gd name="T10" fmla="*/ 241 w 242"/>
                <a:gd name="T11" fmla="*/ 129 h 198"/>
                <a:gd name="T12" fmla="*/ 236 w 242"/>
                <a:gd name="T13" fmla="*/ 120 h 198"/>
                <a:gd name="T14" fmla="*/ 218 w 242"/>
                <a:gd name="T15" fmla="*/ 103 h 198"/>
                <a:gd name="T16" fmla="*/ 127 w 242"/>
                <a:gd name="T17" fmla="*/ 14 h 198"/>
                <a:gd name="T18" fmla="*/ 116 w 242"/>
                <a:gd name="T19" fmla="*/ 4 h 198"/>
                <a:gd name="T20" fmla="*/ 107 w 242"/>
                <a:gd name="T21" fmla="*/ 0 h 198"/>
                <a:gd name="T22" fmla="*/ 95 w 242"/>
                <a:gd name="T23" fmla="*/ 4 h 198"/>
                <a:gd name="T24" fmla="*/ 79 w 242"/>
                <a:gd name="T25" fmla="*/ 12 h 198"/>
                <a:gd name="T26" fmla="*/ 23 w 242"/>
                <a:gd name="T27" fmla="*/ 44 h 198"/>
                <a:gd name="T28" fmla="*/ 6 w 242"/>
                <a:gd name="T29" fmla="*/ 54 h 198"/>
                <a:gd name="T30" fmla="*/ 0 w 242"/>
                <a:gd name="T31" fmla="*/ 60 h 198"/>
                <a:gd name="T32" fmla="*/ 1 w 242"/>
                <a:gd name="T33" fmla="*/ 68 h 198"/>
                <a:gd name="T34" fmla="*/ 24 w 242"/>
                <a:gd name="T35" fmla="*/ 94 h 198"/>
                <a:gd name="T36" fmla="*/ 106 w 242"/>
                <a:gd name="T37" fmla="*/ 175 h 198"/>
                <a:gd name="T38" fmla="*/ 122 w 242"/>
                <a:gd name="T39" fmla="*/ 192 h 198"/>
                <a:gd name="T40" fmla="*/ 132 w 242"/>
                <a:gd name="T41" fmla="*/ 197 h 19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42"/>
                <a:gd name="T64" fmla="*/ 0 h 198"/>
                <a:gd name="T65" fmla="*/ 242 w 242"/>
                <a:gd name="T66" fmla="*/ 198 h 19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42" h="198">
                  <a:moveTo>
                    <a:pt x="132" y="197"/>
                  </a:moveTo>
                  <a:lnTo>
                    <a:pt x="144" y="193"/>
                  </a:lnTo>
                  <a:lnTo>
                    <a:pt x="159" y="184"/>
                  </a:lnTo>
                  <a:lnTo>
                    <a:pt x="219" y="148"/>
                  </a:lnTo>
                  <a:lnTo>
                    <a:pt x="234" y="138"/>
                  </a:lnTo>
                  <a:lnTo>
                    <a:pt x="241" y="129"/>
                  </a:lnTo>
                  <a:lnTo>
                    <a:pt x="236" y="120"/>
                  </a:lnTo>
                  <a:lnTo>
                    <a:pt x="218" y="103"/>
                  </a:lnTo>
                  <a:lnTo>
                    <a:pt x="127" y="14"/>
                  </a:lnTo>
                  <a:lnTo>
                    <a:pt x="116" y="4"/>
                  </a:lnTo>
                  <a:lnTo>
                    <a:pt x="107" y="0"/>
                  </a:lnTo>
                  <a:lnTo>
                    <a:pt x="95" y="4"/>
                  </a:lnTo>
                  <a:lnTo>
                    <a:pt x="79" y="12"/>
                  </a:lnTo>
                  <a:lnTo>
                    <a:pt x="23" y="44"/>
                  </a:lnTo>
                  <a:lnTo>
                    <a:pt x="6" y="54"/>
                  </a:lnTo>
                  <a:lnTo>
                    <a:pt x="0" y="60"/>
                  </a:lnTo>
                  <a:lnTo>
                    <a:pt x="1" y="68"/>
                  </a:lnTo>
                  <a:lnTo>
                    <a:pt x="24" y="94"/>
                  </a:lnTo>
                  <a:lnTo>
                    <a:pt x="106" y="175"/>
                  </a:lnTo>
                  <a:lnTo>
                    <a:pt x="122" y="192"/>
                  </a:lnTo>
                  <a:lnTo>
                    <a:pt x="132" y="197"/>
                  </a:lnTo>
                </a:path>
              </a:pathLst>
            </a:custGeom>
            <a:solidFill>
              <a:srgbClr val="DBDBDB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73891" name="Freeform 472"/>
            <p:cNvSpPr>
              <a:spLocks noChangeAspect="1"/>
            </p:cNvSpPr>
            <p:nvPr/>
          </p:nvSpPr>
          <p:spPr bwMode="auto">
            <a:xfrm>
              <a:off x="2363" y="1616"/>
              <a:ext cx="238" cy="195"/>
            </a:xfrm>
            <a:custGeom>
              <a:avLst/>
              <a:gdLst>
                <a:gd name="T0" fmla="*/ 130 w 238"/>
                <a:gd name="T1" fmla="*/ 194 h 195"/>
                <a:gd name="T2" fmla="*/ 142 w 238"/>
                <a:gd name="T3" fmla="*/ 191 h 195"/>
                <a:gd name="T4" fmla="*/ 157 w 238"/>
                <a:gd name="T5" fmla="*/ 181 h 195"/>
                <a:gd name="T6" fmla="*/ 215 w 238"/>
                <a:gd name="T7" fmla="*/ 146 h 195"/>
                <a:gd name="T8" fmla="*/ 230 w 238"/>
                <a:gd name="T9" fmla="*/ 136 h 195"/>
                <a:gd name="T10" fmla="*/ 237 w 238"/>
                <a:gd name="T11" fmla="*/ 128 h 195"/>
                <a:gd name="T12" fmla="*/ 232 w 238"/>
                <a:gd name="T13" fmla="*/ 118 h 195"/>
                <a:gd name="T14" fmla="*/ 215 w 238"/>
                <a:gd name="T15" fmla="*/ 102 h 195"/>
                <a:gd name="T16" fmla="*/ 124 w 238"/>
                <a:gd name="T17" fmla="*/ 13 h 195"/>
                <a:gd name="T18" fmla="*/ 114 w 238"/>
                <a:gd name="T19" fmla="*/ 3 h 195"/>
                <a:gd name="T20" fmla="*/ 105 w 238"/>
                <a:gd name="T21" fmla="*/ 0 h 195"/>
                <a:gd name="T22" fmla="*/ 93 w 238"/>
                <a:gd name="T23" fmla="*/ 4 h 195"/>
                <a:gd name="T24" fmla="*/ 77 w 238"/>
                <a:gd name="T25" fmla="*/ 12 h 195"/>
                <a:gd name="T26" fmla="*/ 22 w 238"/>
                <a:gd name="T27" fmla="*/ 44 h 195"/>
                <a:gd name="T28" fmla="*/ 6 w 238"/>
                <a:gd name="T29" fmla="*/ 53 h 195"/>
                <a:gd name="T30" fmla="*/ 0 w 238"/>
                <a:gd name="T31" fmla="*/ 59 h 195"/>
                <a:gd name="T32" fmla="*/ 1 w 238"/>
                <a:gd name="T33" fmla="*/ 67 h 195"/>
                <a:gd name="T34" fmla="*/ 24 w 238"/>
                <a:gd name="T35" fmla="*/ 92 h 195"/>
                <a:gd name="T36" fmla="*/ 104 w 238"/>
                <a:gd name="T37" fmla="*/ 172 h 195"/>
                <a:gd name="T38" fmla="*/ 120 w 238"/>
                <a:gd name="T39" fmla="*/ 189 h 195"/>
                <a:gd name="T40" fmla="*/ 130 w 238"/>
                <a:gd name="T41" fmla="*/ 194 h 19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38"/>
                <a:gd name="T64" fmla="*/ 0 h 195"/>
                <a:gd name="T65" fmla="*/ 238 w 238"/>
                <a:gd name="T66" fmla="*/ 195 h 19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38" h="195">
                  <a:moveTo>
                    <a:pt x="130" y="194"/>
                  </a:moveTo>
                  <a:lnTo>
                    <a:pt x="142" y="191"/>
                  </a:lnTo>
                  <a:lnTo>
                    <a:pt x="157" y="181"/>
                  </a:lnTo>
                  <a:lnTo>
                    <a:pt x="215" y="146"/>
                  </a:lnTo>
                  <a:lnTo>
                    <a:pt x="230" y="136"/>
                  </a:lnTo>
                  <a:lnTo>
                    <a:pt x="237" y="128"/>
                  </a:lnTo>
                  <a:lnTo>
                    <a:pt x="232" y="118"/>
                  </a:lnTo>
                  <a:lnTo>
                    <a:pt x="215" y="102"/>
                  </a:lnTo>
                  <a:lnTo>
                    <a:pt x="124" y="13"/>
                  </a:lnTo>
                  <a:lnTo>
                    <a:pt x="114" y="3"/>
                  </a:lnTo>
                  <a:lnTo>
                    <a:pt x="105" y="0"/>
                  </a:lnTo>
                  <a:lnTo>
                    <a:pt x="93" y="4"/>
                  </a:lnTo>
                  <a:lnTo>
                    <a:pt x="77" y="12"/>
                  </a:lnTo>
                  <a:lnTo>
                    <a:pt x="22" y="44"/>
                  </a:lnTo>
                  <a:lnTo>
                    <a:pt x="6" y="53"/>
                  </a:lnTo>
                  <a:lnTo>
                    <a:pt x="0" y="59"/>
                  </a:lnTo>
                  <a:lnTo>
                    <a:pt x="1" y="67"/>
                  </a:lnTo>
                  <a:lnTo>
                    <a:pt x="24" y="92"/>
                  </a:lnTo>
                  <a:lnTo>
                    <a:pt x="104" y="172"/>
                  </a:lnTo>
                  <a:lnTo>
                    <a:pt x="120" y="189"/>
                  </a:lnTo>
                  <a:lnTo>
                    <a:pt x="130" y="194"/>
                  </a:lnTo>
                </a:path>
              </a:pathLst>
            </a:custGeom>
            <a:solidFill>
              <a:srgbClr val="DADADA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73892" name="Freeform 473"/>
            <p:cNvSpPr>
              <a:spLocks noChangeAspect="1"/>
            </p:cNvSpPr>
            <p:nvPr/>
          </p:nvSpPr>
          <p:spPr bwMode="auto">
            <a:xfrm>
              <a:off x="2364" y="1617"/>
              <a:ext cx="236" cy="193"/>
            </a:xfrm>
            <a:custGeom>
              <a:avLst/>
              <a:gdLst>
                <a:gd name="T0" fmla="*/ 130 w 236"/>
                <a:gd name="T1" fmla="*/ 192 h 193"/>
                <a:gd name="T2" fmla="*/ 141 w 236"/>
                <a:gd name="T3" fmla="*/ 188 h 193"/>
                <a:gd name="T4" fmla="*/ 155 w 236"/>
                <a:gd name="T5" fmla="*/ 179 h 193"/>
                <a:gd name="T6" fmla="*/ 214 w 236"/>
                <a:gd name="T7" fmla="*/ 144 h 193"/>
                <a:gd name="T8" fmla="*/ 228 w 236"/>
                <a:gd name="T9" fmla="*/ 135 h 193"/>
                <a:gd name="T10" fmla="*/ 235 w 236"/>
                <a:gd name="T11" fmla="*/ 127 h 193"/>
                <a:gd name="T12" fmla="*/ 230 w 236"/>
                <a:gd name="T13" fmla="*/ 117 h 193"/>
                <a:gd name="T14" fmla="*/ 213 w 236"/>
                <a:gd name="T15" fmla="*/ 101 h 193"/>
                <a:gd name="T16" fmla="*/ 123 w 236"/>
                <a:gd name="T17" fmla="*/ 13 h 193"/>
                <a:gd name="T18" fmla="*/ 113 w 236"/>
                <a:gd name="T19" fmla="*/ 3 h 193"/>
                <a:gd name="T20" fmla="*/ 104 w 236"/>
                <a:gd name="T21" fmla="*/ 0 h 193"/>
                <a:gd name="T22" fmla="*/ 92 w 236"/>
                <a:gd name="T23" fmla="*/ 4 h 193"/>
                <a:gd name="T24" fmla="*/ 77 w 236"/>
                <a:gd name="T25" fmla="*/ 11 h 193"/>
                <a:gd name="T26" fmla="*/ 22 w 236"/>
                <a:gd name="T27" fmla="*/ 43 h 193"/>
                <a:gd name="T28" fmla="*/ 6 w 236"/>
                <a:gd name="T29" fmla="*/ 52 h 193"/>
                <a:gd name="T30" fmla="*/ 0 w 236"/>
                <a:gd name="T31" fmla="*/ 58 h 193"/>
                <a:gd name="T32" fmla="*/ 1 w 236"/>
                <a:gd name="T33" fmla="*/ 66 h 193"/>
                <a:gd name="T34" fmla="*/ 24 w 236"/>
                <a:gd name="T35" fmla="*/ 91 h 193"/>
                <a:gd name="T36" fmla="*/ 103 w 236"/>
                <a:gd name="T37" fmla="*/ 170 h 193"/>
                <a:gd name="T38" fmla="*/ 119 w 236"/>
                <a:gd name="T39" fmla="*/ 187 h 193"/>
                <a:gd name="T40" fmla="*/ 130 w 236"/>
                <a:gd name="T41" fmla="*/ 192 h 19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36"/>
                <a:gd name="T64" fmla="*/ 0 h 193"/>
                <a:gd name="T65" fmla="*/ 236 w 236"/>
                <a:gd name="T66" fmla="*/ 193 h 19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36" h="193">
                  <a:moveTo>
                    <a:pt x="130" y="192"/>
                  </a:moveTo>
                  <a:lnTo>
                    <a:pt x="141" y="188"/>
                  </a:lnTo>
                  <a:lnTo>
                    <a:pt x="155" y="179"/>
                  </a:lnTo>
                  <a:lnTo>
                    <a:pt x="214" y="144"/>
                  </a:lnTo>
                  <a:lnTo>
                    <a:pt x="228" y="135"/>
                  </a:lnTo>
                  <a:lnTo>
                    <a:pt x="235" y="127"/>
                  </a:lnTo>
                  <a:lnTo>
                    <a:pt x="230" y="117"/>
                  </a:lnTo>
                  <a:lnTo>
                    <a:pt x="213" y="101"/>
                  </a:lnTo>
                  <a:lnTo>
                    <a:pt x="123" y="13"/>
                  </a:lnTo>
                  <a:lnTo>
                    <a:pt x="113" y="3"/>
                  </a:lnTo>
                  <a:lnTo>
                    <a:pt x="104" y="0"/>
                  </a:lnTo>
                  <a:lnTo>
                    <a:pt x="92" y="4"/>
                  </a:lnTo>
                  <a:lnTo>
                    <a:pt x="77" y="11"/>
                  </a:lnTo>
                  <a:lnTo>
                    <a:pt x="22" y="43"/>
                  </a:lnTo>
                  <a:lnTo>
                    <a:pt x="6" y="52"/>
                  </a:lnTo>
                  <a:lnTo>
                    <a:pt x="0" y="58"/>
                  </a:lnTo>
                  <a:lnTo>
                    <a:pt x="1" y="66"/>
                  </a:lnTo>
                  <a:lnTo>
                    <a:pt x="24" y="91"/>
                  </a:lnTo>
                  <a:lnTo>
                    <a:pt x="103" y="170"/>
                  </a:lnTo>
                  <a:lnTo>
                    <a:pt x="119" y="187"/>
                  </a:lnTo>
                  <a:lnTo>
                    <a:pt x="130" y="192"/>
                  </a:lnTo>
                </a:path>
              </a:pathLst>
            </a:custGeom>
            <a:solidFill>
              <a:srgbClr val="D9D9D9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73893" name="Freeform 474"/>
            <p:cNvSpPr>
              <a:spLocks noChangeAspect="1"/>
            </p:cNvSpPr>
            <p:nvPr/>
          </p:nvSpPr>
          <p:spPr bwMode="auto">
            <a:xfrm>
              <a:off x="2366" y="1619"/>
              <a:ext cx="233" cy="190"/>
            </a:xfrm>
            <a:custGeom>
              <a:avLst/>
              <a:gdLst>
                <a:gd name="T0" fmla="*/ 128 w 233"/>
                <a:gd name="T1" fmla="*/ 189 h 190"/>
                <a:gd name="T2" fmla="*/ 139 w 233"/>
                <a:gd name="T3" fmla="*/ 186 h 190"/>
                <a:gd name="T4" fmla="*/ 153 w 233"/>
                <a:gd name="T5" fmla="*/ 177 h 190"/>
                <a:gd name="T6" fmla="*/ 211 w 233"/>
                <a:gd name="T7" fmla="*/ 142 h 190"/>
                <a:gd name="T8" fmla="*/ 225 w 233"/>
                <a:gd name="T9" fmla="*/ 133 h 190"/>
                <a:gd name="T10" fmla="*/ 232 w 233"/>
                <a:gd name="T11" fmla="*/ 125 h 190"/>
                <a:gd name="T12" fmla="*/ 227 w 233"/>
                <a:gd name="T13" fmla="*/ 115 h 190"/>
                <a:gd name="T14" fmla="*/ 210 w 233"/>
                <a:gd name="T15" fmla="*/ 100 h 190"/>
                <a:gd name="T16" fmla="*/ 121 w 233"/>
                <a:gd name="T17" fmla="*/ 13 h 190"/>
                <a:gd name="T18" fmla="*/ 111 w 233"/>
                <a:gd name="T19" fmla="*/ 3 h 190"/>
                <a:gd name="T20" fmla="*/ 102 w 233"/>
                <a:gd name="T21" fmla="*/ 0 h 190"/>
                <a:gd name="T22" fmla="*/ 91 w 233"/>
                <a:gd name="T23" fmla="*/ 3 h 190"/>
                <a:gd name="T24" fmla="*/ 76 w 233"/>
                <a:gd name="T25" fmla="*/ 11 h 190"/>
                <a:gd name="T26" fmla="*/ 21 w 233"/>
                <a:gd name="T27" fmla="*/ 42 h 190"/>
                <a:gd name="T28" fmla="*/ 6 w 233"/>
                <a:gd name="T29" fmla="*/ 50 h 190"/>
                <a:gd name="T30" fmla="*/ 0 w 233"/>
                <a:gd name="T31" fmla="*/ 56 h 190"/>
                <a:gd name="T32" fmla="*/ 1 w 233"/>
                <a:gd name="T33" fmla="*/ 65 h 190"/>
                <a:gd name="T34" fmla="*/ 24 w 233"/>
                <a:gd name="T35" fmla="*/ 89 h 190"/>
                <a:gd name="T36" fmla="*/ 102 w 233"/>
                <a:gd name="T37" fmla="*/ 168 h 190"/>
                <a:gd name="T38" fmla="*/ 118 w 233"/>
                <a:gd name="T39" fmla="*/ 184 h 190"/>
                <a:gd name="T40" fmla="*/ 128 w 233"/>
                <a:gd name="T41" fmla="*/ 189 h 19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33"/>
                <a:gd name="T64" fmla="*/ 0 h 190"/>
                <a:gd name="T65" fmla="*/ 233 w 233"/>
                <a:gd name="T66" fmla="*/ 190 h 19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33" h="190">
                  <a:moveTo>
                    <a:pt x="128" y="189"/>
                  </a:moveTo>
                  <a:lnTo>
                    <a:pt x="139" y="186"/>
                  </a:lnTo>
                  <a:lnTo>
                    <a:pt x="153" y="177"/>
                  </a:lnTo>
                  <a:lnTo>
                    <a:pt x="211" y="142"/>
                  </a:lnTo>
                  <a:lnTo>
                    <a:pt x="225" y="133"/>
                  </a:lnTo>
                  <a:lnTo>
                    <a:pt x="232" y="125"/>
                  </a:lnTo>
                  <a:lnTo>
                    <a:pt x="227" y="115"/>
                  </a:lnTo>
                  <a:lnTo>
                    <a:pt x="210" y="100"/>
                  </a:lnTo>
                  <a:lnTo>
                    <a:pt x="121" y="13"/>
                  </a:lnTo>
                  <a:lnTo>
                    <a:pt x="111" y="3"/>
                  </a:lnTo>
                  <a:lnTo>
                    <a:pt x="102" y="0"/>
                  </a:lnTo>
                  <a:lnTo>
                    <a:pt x="91" y="3"/>
                  </a:lnTo>
                  <a:lnTo>
                    <a:pt x="76" y="11"/>
                  </a:lnTo>
                  <a:lnTo>
                    <a:pt x="21" y="42"/>
                  </a:lnTo>
                  <a:lnTo>
                    <a:pt x="6" y="50"/>
                  </a:lnTo>
                  <a:lnTo>
                    <a:pt x="0" y="56"/>
                  </a:lnTo>
                  <a:lnTo>
                    <a:pt x="1" y="65"/>
                  </a:lnTo>
                  <a:lnTo>
                    <a:pt x="24" y="89"/>
                  </a:lnTo>
                  <a:lnTo>
                    <a:pt x="102" y="168"/>
                  </a:lnTo>
                  <a:lnTo>
                    <a:pt x="118" y="184"/>
                  </a:lnTo>
                  <a:lnTo>
                    <a:pt x="128" y="189"/>
                  </a:lnTo>
                </a:path>
              </a:pathLst>
            </a:custGeom>
            <a:solidFill>
              <a:srgbClr val="D8D8D8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73894" name="Freeform 475"/>
            <p:cNvSpPr>
              <a:spLocks noChangeAspect="1"/>
            </p:cNvSpPr>
            <p:nvPr/>
          </p:nvSpPr>
          <p:spPr bwMode="auto">
            <a:xfrm>
              <a:off x="2339" y="1248"/>
              <a:ext cx="288" cy="237"/>
            </a:xfrm>
            <a:custGeom>
              <a:avLst/>
              <a:gdLst>
                <a:gd name="T0" fmla="*/ 0 w 288"/>
                <a:gd name="T1" fmla="*/ 79 h 237"/>
                <a:gd name="T2" fmla="*/ 156 w 288"/>
                <a:gd name="T3" fmla="*/ 236 h 237"/>
                <a:gd name="T4" fmla="*/ 287 w 288"/>
                <a:gd name="T5" fmla="*/ 156 h 237"/>
                <a:gd name="T6" fmla="*/ 131 w 288"/>
                <a:gd name="T7" fmla="*/ 0 h 237"/>
                <a:gd name="T8" fmla="*/ 0 w 288"/>
                <a:gd name="T9" fmla="*/ 79 h 2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8"/>
                <a:gd name="T16" fmla="*/ 0 h 237"/>
                <a:gd name="T17" fmla="*/ 288 w 288"/>
                <a:gd name="T18" fmla="*/ 237 h 2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8" h="237">
                  <a:moveTo>
                    <a:pt x="0" y="79"/>
                  </a:moveTo>
                  <a:lnTo>
                    <a:pt x="156" y="236"/>
                  </a:lnTo>
                  <a:lnTo>
                    <a:pt x="287" y="156"/>
                  </a:lnTo>
                  <a:lnTo>
                    <a:pt x="131" y="0"/>
                  </a:lnTo>
                  <a:lnTo>
                    <a:pt x="0" y="79"/>
                  </a:lnTo>
                </a:path>
              </a:pathLst>
            </a:custGeom>
            <a:solidFill>
              <a:srgbClr val="EFEFE0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73895" name="Freeform 476"/>
            <p:cNvSpPr>
              <a:spLocks noChangeAspect="1"/>
            </p:cNvSpPr>
            <p:nvPr/>
          </p:nvSpPr>
          <p:spPr bwMode="auto">
            <a:xfrm>
              <a:off x="2339" y="1328"/>
              <a:ext cx="156" cy="463"/>
            </a:xfrm>
            <a:custGeom>
              <a:avLst/>
              <a:gdLst>
                <a:gd name="T0" fmla="*/ 155 w 156"/>
                <a:gd name="T1" fmla="*/ 155 h 463"/>
                <a:gd name="T2" fmla="*/ 155 w 156"/>
                <a:gd name="T3" fmla="*/ 462 h 463"/>
                <a:gd name="T4" fmla="*/ 0 w 156"/>
                <a:gd name="T5" fmla="*/ 307 h 463"/>
                <a:gd name="T6" fmla="*/ 0 w 156"/>
                <a:gd name="T7" fmla="*/ 0 h 463"/>
                <a:gd name="T8" fmla="*/ 155 w 156"/>
                <a:gd name="T9" fmla="*/ 155 h 4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6"/>
                <a:gd name="T16" fmla="*/ 0 h 463"/>
                <a:gd name="T17" fmla="*/ 156 w 156"/>
                <a:gd name="T18" fmla="*/ 463 h 4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6" h="463">
                  <a:moveTo>
                    <a:pt x="155" y="155"/>
                  </a:moveTo>
                  <a:lnTo>
                    <a:pt x="155" y="462"/>
                  </a:lnTo>
                  <a:lnTo>
                    <a:pt x="0" y="307"/>
                  </a:lnTo>
                  <a:lnTo>
                    <a:pt x="0" y="0"/>
                  </a:lnTo>
                  <a:lnTo>
                    <a:pt x="155" y="155"/>
                  </a:lnTo>
                </a:path>
              </a:pathLst>
            </a:custGeom>
            <a:solidFill>
              <a:srgbClr val="9E9E8C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73896" name="Freeform 477"/>
            <p:cNvSpPr>
              <a:spLocks noChangeAspect="1"/>
            </p:cNvSpPr>
            <p:nvPr/>
          </p:nvSpPr>
          <p:spPr bwMode="auto">
            <a:xfrm>
              <a:off x="2494" y="1406"/>
              <a:ext cx="133" cy="385"/>
            </a:xfrm>
            <a:custGeom>
              <a:avLst/>
              <a:gdLst>
                <a:gd name="T0" fmla="*/ 132 w 133"/>
                <a:gd name="T1" fmla="*/ 0 h 385"/>
                <a:gd name="T2" fmla="*/ 132 w 133"/>
                <a:gd name="T3" fmla="*/ 306 h 385"/>
                <a:gd name="T4" fmla="*/ 0 w 133"/>
                <a:gd name="T5" fmla="*/ 384 h 385"/>
                <a:gd name="T6" fmla="*/ 0 w 133"/>
                <a:gd name="T7" fmla="*/ 77 h 385"/>
                <a:gd name="T8" fmla="*/ 132 w 133"/>
                <a:gd name="T9" fmla="*/ 0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3"/>
                <a:gd name="T16" fmla="*/ 0 h 385"/>
                <a:gd name="T17" fmla="*/ 133 w 133"/>
                <a:gd name="T18" fmla="*/ 385 h 38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3" h="385">
                  <a:moveTo>
                    <a:pt x="132" y="0"/>
                  </a:moveTo>
                  <a:lnTo>
                    <a:pt x="132" y="306"/>
                  </a:lnTo>
                  <a:lnTo>
                    <a:pt x="0" y="384"/>
                  </a:lnTo>
                  <a:lnTo>
                    <a:pt x="0" y="77"/>
                  </a:lnTo>
                  <a:lnTo>
                    <a:pt x="132" y="0"/>
                  </a:lnTo>
                </a:path>
              </a:pathLst>
            </a:custGeom>
            <a:solidFill>
              <a:srgbClr val="CECEBC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73897" name="Line 478"/>
            <p:cNvSpPr>
              <a:spLocks noChangeAspect="1" noChangeShapeType="1"/>
            </p:cNvSpPr>
            <p:nvPr/>
          </p:nvSpPr>
          <p:spPr bwMode="auto">
            <a:xfrm flipV="1">
              <a:off x="2528" y="1688"/>
              <a:ext cx="72" cy="69"/>
            </a:xfrm>
            <a:prstGeom prst="line">
              <a:avLst/>
            </a:prstGeom>
            <a:noFill/>
            <a:ln w="12700">
              <a:solidFill>
                <a:srgbClr val="72727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898" name="Freeform 479"/>
            <p:cNvSpPr>
              <a:spLocks noChangeAspect="1"/>
            </p:cNvSpPr>
            <p:nvPr/>
          </p:nvSpPr>
          <p:spPr bwMode="auto">
            <a:xfrm>
              <a:off x="2608" y="1672"/>
              <a:ext cx="2" cy="22"/>
            </a:xfrm>
            <a:custGeom>
              <a:avLst/>
              <a:gdLst>
                <a:gd name="T0" fmla="*/ 0 w 2"/>
                <a:gd name="T1" fmla="*/ 0 h 22"/>
                <a:gd name="T2" fmla="*/ 0 w 2"/>
                <a:gd name="T3" fmla="*/ 21 h 22"/>
                <a:gd name="T4" fmla="*/ 1 w 2"/>
                <a:gd name="T5" fmla="*/ 21 h 22"/>
                <a:gd name="T6" fmla="*/ 1 w 2"/>
                <a:gd name="T7" fmla="*/ 0 h 22"/>
                <a:gd name="T8" fmla="*/ 0 w 2"/>
                <a:gd name="T9" fmla="*/ 0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22"/>
                <a:gd name="T17" fmla="*/ 2 w 2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22">
                  <a:moveTo>
                    <a:pt x="0" y="0"/>
                  </a:moveTo>
                  <a:lnTo>
                    <a:pt x="0" y="21"/>
                  </a:lnTo>
                  <a:lnTo>
                    <a:pt x="1" y="21"/>
                  </a:lnTo>
                  <a:lnTo>
                    <a:pt x="1" y="0"/>
                  </a:lnTo>
                  <a:lnTo>
                    <a:pt x="0" y="0"/>
                  </a:lnTo>
                </a:path>
              </a:pathLst>
            </a:custGeom>
            <a:solidFill>
              <a:srgbClr val="727272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73899" name="Freeform 480"/>
            <p:cNvSpPr>
              <a:spLocks noChangeAspect="1"/>
            </p:cNvSpPr>
            <p:nvPr/>
          </p:nvSpPr>
          <p:spPr bwMode="auto">
            <a:xfrm>
              <a:off x="2603" y="1676"/>
              <a:ext cx="1" cy="22"/>
            </a:xfrm>
            <a:custGeom>
              <a:avLst/>
              <a:gdLst>
                <a:gd name="T0" fmla="*/ 0 w 1"/>
                <a:gd name="T1" fmla="*/ 0 h 22"/>
                <a:gd name="T2" fmla="*/ 0 w 1"/>
                <a:gd name="T3" fmla="*/ 21 h 22"/>
                <a:gd name="T4" fmla="*/ 0 w 1"/>
                <a:gd name="T5" fmla="*/ 0 h 22"/>
                <a:gd name="T6" fmla="*/ 0 60000 65536"/>
                <a:gd name="T7" fmla="*/ 0 60000 65536"/>
                <a:gd name="T8" fmla="*/ 0 60000 65536"/>
                <a:gd name="T9" fmla="*/ 0 w 1"/>
                <a:gd name="T10" fmla="*/ 0 h 22"/>
                <a:gd name="T11" fmla="*/ 1 w 1"/>
                <a:gd name="T12" fmla="*/ 22 h 2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22">
                  <a:moveTo>
                    <a:pt x="0" y="0"/>
                  </a:moveTo>
                  <a:lnTo>
                    <a:pt x="0" y="21"/>
                  </a:lnTo>
                  <a:lnTo>
                    <a:pt x="0" y="0"/>
                  </a:lnTo>
                </a:path>
              </a:pathLst>
            </a:custGeom>
            <a:solidFill>
              <a:srgbClr val="727272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73900" name="Freeform 481"/>
            <p:cNvSpPr>
              <a:spLocks noChangeAspect="1"/>
            </p:cNvSpPr>
            <p:nvPr/>
          </p:nvSpPr>
          <p:spPr bwMode="auto">
            <a:xfrm>
              <a:off x="2597" y="1679"/>
              <a:ext cx="2" cy="22"/>
            </a:xfrm>
            <a:custGeom>
              <a:avLst/>
              <a:gdLst>
                <a:gd name="T0" fmla="*/ 0 w 2"/>
                <a:gd name="T1" fmla="*/ 0 h 22"/>
                <a:gd name="T2" fmla="*/ 0 w 2"/>
                <a:gd name="T3" fmla="*/ 21 h 22"/>
                <a:gd name="T4" fmla="*/ 1 w 2"/>
                <a:gd name="T5" fmla="*/ 21 h 22"/>
                <a:gd name="T6" fmla="*/ 1 w 2"/>
                <a:gd name="T7" fmla="*/ 0 h 22"/>
                <a:gd name="T8" fmla="*/ 0 w 2"/>
                <a:gd name="T9" fmla="*/ 0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22"/>
                <a:gd name="T17" fmla="*/ 2 w 2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22">
                  <a:moveTo>
                    <a:pt x="0" y="0"/>
                  </a:moveTo>
                  <a:lnTo>
                    <a:pt x="0" y="21"/>
                  </a:lnTo>
                  <a:lnTo>
                    <a:pt x="1" y="21"/>
                  </a:lnTo>
                  <a:lnTo>
                    <a:pt x="1" y="0"/>
                  </a:lnTo>
                  <a:lnTo>
                    <a:pt x="0" y="0"/>
                  </a:lnTo>
                </a:path>
              </a:pathLst>
            </a:custGeom>
            <a:solidFill>
              <a:srgbClr val="727272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73901" name="Freeform 482"/>
            <p:cNvSpPr>
              <a:spLocks noChangeAspect="1"/>
            </p:cNvSpPr>
            <p:nvPr/>
          </p:nvSpPr>
          <p:spPr bwMode="auto">
            <a:xfrm>
              <a:off x="2591" y="1683"/>
              <a:ext cx="2" cy="22"/>
            </a:xfrm>
            <a:custGeom>
              <a:avLst/>
              <a:gdLst>
                <a:gd name="T0" fmla="*/ 0 w 2"/>
                <a:gd name="T1" fmla="*/ 0 h 22"/>
                <a:gd name="T2" fmla="*/ 0 w 2"/>
                <a:gd name="T3" fmla="*/ 21 h 22"/>
                <a:gd name="T4" fmla="*/ 1 w 2"/>
                <a:gd name="T5" fmla="*/ 21 h 22"/>
                <a:gd name="T6" fmla="*/ 1 w 2"/>
                <a:gd name="T7" fmla="*/ 0 h 22"/>
                <a:gd name="T8" fmla="*/ 0 w 2"/>
                <a:gd name="T9" fmla="*/ 0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22"/>
                <a:gd name="T17" fmla="*/ 2 w 2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22">
                  <a:moveTo>
                    <a:pt x="0" y="0"/>
                  </a:moveTo>
                  <a:lnTo>
                    <a:pt x="0" y="21"/>
                  </a:lnTo>
                  <a:lnTo>
                    <a:pt x="1" y="21"/>
                  </a:lnTo>
                  <a:lnTo>
                    <a:pt x="1" y="0"/>
                  </a:lnTo>
                  <a:lnTo>
                    <a:pt x="0" y="0"/>
                  </a:lnTo>
                </a:path>
              </a:pathLst>
            </a:custGeom>
            <a:solidFill>
              <a:srgbClr val="727272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73902" name="Freeform 483"/>
            <p:cNvSpPr>
              <a:spLocks noChangeAspect="1"/>
            </p:cNvSpPr>
            <p:nvPr/>
          </p:nvSpPr>
          <p:spPr bwMode="auto">
            <a:xfrm>
              <a:off x="2586" y="1686"/>
              <a:ext cx="1" cy="22"/>
            </a:xfrm>
            <a:custGeom>
              <a:avLst/>
              <a:gdLst>
                <a:gd name="T0" fmla="*/ 0 w 1"/>
                <a:gd name="T1" fmla="*/ 0 h 22"/>
                <a:gd name="T2" fmla="*/ 0 w 1"/>
                <a:gd name="T3" fmla="*/ 21 h 22"/>
                <a:gd name="T4" fmla="*/ 0 w 1"/>
                <a:gd name="T5" fmla="*/ 0 h 22"/>
                <a:gd name="T6" fmla="*/ 0 60000 65536"/>
                <a:gd name="T7" fmla="*/ 0 60000 65536"/>
                <a:gd name="T8" fmla="*/ 0 60000 65536"/>
                <a:gd name="T9" fmla="*/ 0 w 1"/>
                <a:gd name="T10" fmla="*/ 0 h 22"/>
                <a:gd name="T11" fmla="*/ 1 w 1"/>
                <a:gd name="T12" fmla="*/ 22 h 2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22">
                  <a:moveTo>
                    <a:pt x="0" y="0"/>
                  </a:moveTo>
                  <a:lnTo>
                    <a:pt x="0" y="21"/>
                  </a:lnTo>
                  <a:lnTo>
                    <a:pt x="0" y="0"/>
                  </a:lnTo>
                </a:path>
              </a:pathLst>
            </a:custGeom>
            <a:solidFill>
              <a:srgbClr val="727272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73903" name="Freeform 484"/>
            <p:cNvSpPr>
              <a:spLocks noChangeAspect="1"/>
            </p:cNvSpPr>
            <p:nvPr/>
          </p:nvSpPr>
          <p:spPr bwMode="auto">
            <a:xfrm>
              <a:off x="2580" y="1690"/>
              <a:ext cx="2" cy="22"/>
            </a:xfrm>
            <a:custGeom>
              <a:avLst/>
              <a:gdLst>
                <a:gd name="T0" fmla="*/ 0 w 2"/>
                <a:gd name="T1" fmla="*/ 0 h 22"/>
                <a:gd name="T2" fmla="*/ 0 w 2"/>
                <a:gd name="T3" fmla="*/ 21 h 22"/>
                <a:gd name="T4" fmla="*/ 1 w 2"/>
                <a:gd name="T5" fmla="*/ 21 h 22"/>
                <a:gd name="T6" fmla="*/ 1 w 2"/>
                <a:gd name="T7" fmla="*/ 0 h 22"/>
                <a:gd name="T8" fmla="*/ 0 w 2"/>
                <a:gd name="T9" fmla="*/ 0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22"/>
                <a:gd name="T17" fmla="*/ 2 w 2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22">
                  <a:moveTo>
                    <a:pt x="0" y="0"/>
                  </a:moveTo>
                  <a:lnTo>
                    <a:pt x="0" y="21"/>
                  </a:lnTo>
                  <a:lnTo>
                    <a:pt x="1" y="21"/>
                  </a:lnTo>
                  <a:lnTo>
                    <a:pt x="1" y="0"/>
                  </a:lnTo>
                  <a:lnTo>
                    <a:pt x="0" y="0"/>
                  </a:lnTo>
                </a:path>
              </a:pathLst>
            </a:custGeom>
            <a:solidFill>
              <a:srgbClr val="727272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73904" name="Freeform 485"/>
            <p:cNvSpPr>
              <a:spLocks noChangeAspect="1"/>
            </p:cNvSpPr>
            <p:nvPr/>
          </p:nvSpPr>
          <p:spPr bwMode="auto">
            <a:xfrm>
              <a:off x="2574" y="1693"/>
              <a:ext cx="1" cy="22"/>
            </a:xfrm>
            <a:custGeom>
              <a:avLst/>
              <a:gdLst>
                <a:gd name="T0" fmla="*/ 0 w 1"/>
                <a:gd name="T1" fmla="*/ 0 h 22"/>
                <a:gd name="T2" fmla="*/ 0 w 1"/>
                <a:gd name="T3" fmla="*/ 21 h 22"/>
                <a:gd name="T4" fmla="*/ 0 w 1"/>
                <a:gd name="T5" fmla="*/ 0 h 22"/>
                <a:gd name="T6" fmla="*/ 0 60000 65536"/>
                <a:gd name="T7" fmla="*/ 0 60000 65536"/>
                <a:gd name="T8" fmla="*/ 0 60000 65536"/>
                <a:gd name="T9" fmla="*/ 0 w 1"/>
                <a:gd name="T10" fmla="*/ 0 h 22"/>
                <a:gd name="T11" fmla="*/ 1 w 1"/>
                <a:gd name="T12" fmla="*/ 22 h 2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22">
                  <a:moveTo>
                    <a:pt x="0" y="0"/>
                  </a:moveTo>
                  <a:lnTo>
                    <a:pt x="0" y="21"/>
                  </a:lnTo>
                  <a:lnTo>
                    <a:pt x="0" y="0"/>
                  </a:lnTo>
                </a:path>
              </a:pathLst>
            </a:custGeom>
            <a:solidFill>
              <a:srgbClr val="727272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73905" name="Freeform 486"/>
            <p:cNvSpPr>
              <a:spLocks noChangeAspect="1"/>
            </p:cNvSpPr>
            <p:nvPr/>
          </p:nvSpPr>
          <p:spPr bwMode="auto">
            <a:xfrm>
              <a:off x="2569" y="1697"/>
              <a:ext cx="2" cy="22"/>
            </a:xfrm>
            <a:custGeom>
              <a:avLst/>
              <a:gdLst>
                <a:gd name="T0" fmla="*/ 0 w 2"/>
                <a:gd name="T1" fmla="*/ 0 h 22"/>
                <a:gd name="T2" fmla="*/ 0 w 2"/>
                <a:gd name="T3" fmla="*/ 21 h 22"/>
                <a:gd name="T4" fmla="*/ 1 w 2"/>
                <a:gd name="T5" fmla="*/ 21 h 22"/>
                <a:gd name="T6" fmla="*/ 1 w 2"/>
                <a:gd name="T7" fmla="*/ 0 h 22"/>
                <a:gd name="T8" fmla="*/ 0 w 2"/>
                <a:gd name="T9" fmla="*/ 0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22"/>
                <a:gd name="T17" fmla="*/ 2 w 2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22">
                  <a:moveTo>
                    <a:pt x="0" y="0"/>
                  </a:moveTo>
                  <a:lnTo>
                    <a:pt x="0" y="21"/>
                  </a:lnTo>
                  <a:lnTo>
                    <a:pt x="1" y="21"/>
                  </a:lnTo>
                  <a:lnTo>
                    <a:pt x="1" y="0"/>
                  </a:lnTo>
                  <a:lnTo>
                    <a:pt x="0" y="0"/>
                  </a:lnTo>
                </a:path>
              </a:pathLst>
            </a:custGeom>
            <a:solidFill>
              <a:srgbClr val="727272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73906" name="Freeform 487"/>
            <p:cNvSpPr>
              <a:spLocks noChangeAspect="1"/>
            </p:cNvSpPr>
            <p:nvPr/>
          </p:nvSpPr>
          <p:spPr bwMode="auto">
            <a:xfrm>
              <a:off x="2563" y="1700"/>
              <a:ext cx="2" cy="22"/>
            </a:xfrm>
            <a:custGeom>
              <a:avLst/>
              <a:gdLst>
                <a:gd name="T0" fmla="*/ 0 w 2"/>
                <a:gd name="T1" fmla="*/ 0 h 22"/>
                <a:gd name="T2" fmla="*/ 0 w 2"/>
                <a:gd name="T3" fmla="*/ 21 h 22"/>
                <a:gd name="T4" fmla="*/ 1 w 2"/>
                <a:gd name="T5" fmla="*/ 21 h 22"/>
                <a:gd name="T6" fmla="*/ 1 w 2"/>
                <a:gd name="T7" fmla="*/ 0 h 22"/>
                <a:gd name="T8" fmla="*/ 0 w 2"/>
                <a:gd name="T9" fmla="*/ 0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22"/>
                <a:gd name="T17" fmla="*/ 2 w 2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22">
                  <a:moveTo>
                    <a:pt x="0" y="0"/>
                  </a:moveTo>
                  <a:lnTo>
                    <a:pt x="0" y="21"/>
                  </a:lnTo>
                  <a:lnTo>
                    <a:pt x="1" y="21"/>
                  </a:lnTo>
                  <a:lnTo>
                    <a:pt x="1" y="0"/>
                  </a:lnTo>
                  <a:lnTo>
                    <a:pt x="0" y="0"/>
                  </a:lnTo>
                </a:path>
              </a:pathLst>
            </a:custGeom>
            <a:solidFill>
              <a:srgbClr val="727272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73907" name="Freeform 488"/>
            <p:cNvSpPr>
              <a:spLocks noChangeAspect="1"/>
            </p:cNvSpPr>
            <p:nvPr/>
          </p:nvSpPr>
          <p:spPr bwMode="auto">
            <a:xfrm>
              <a:off x="2558" y="1703"/>
              <a:ext cx="1" cy="23"/>
            </a:xfrm>
            <a:custGeom>
              <a:avLst/>
              <a:gdLst>
                <a:gd name="T0" fmla="*/ 0 w 1"/>
                <a:gd name="T1" fmla="*/ 0 h 23"/>
                <a:gd name="T2" fmla="*/ 0 w 1"/>
                <a:gd name="T3" fmla="*/ 22 h 23"/>
                <a:gd name="T4" fmla="*/ 0 w 1"/>
                <a:gd name="T5" fmla="*/ 0 h 23"/>
                <a:gd name="T6" fmla="*/ 0 60000 65536"/>
                <a:gd name="T7" fmla="*/ 0 60000 65536"/>
                <a:gd name="T8" fmla="*/ 0 60000 65536"/>
                <a:gd name="T9" fmla="*/ 0 w 1"/>
                <a:gd name="T10" fmla="*/ 0 h 23"/>
                <a:gd name="T11" fmla="*/ 1 w 1"/>
                <a:gd name="T12" fmla="*/ 23 h 2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23">
                  <a:moveTo>
                    <a:pt x="0" y="0"/>
                  </a:moveTo>
                  <a:lnTo>
                    <a:pt x="0" y="22"/>
                  </a:lnTo>
                  <a:lnTo>
                    <a:pt x="0" y="0"/>
                  </a:lnTo>
                </a:path>
              </a:pathLst>
            </a:custGeom>
            <a:solidFill>
              <a:srgbClr val="727272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73908" name="Freeform 489"/>
            <p:cNvSpPr>
              <a:spLocks noChangeAspect="1"/>
            </p:cNvSpPr>
            <p:nvPr/>
          </p:nvSpPr>
          <p:spPr bwMode="auto">
            <a:xfrm>
              <a:off x="2552" y="1707"/>
              <a:ext cx="2" cy="22"/>
            </a:xfrm>
            <a:custGeom>
              <a:avLst/>
              <a:gdLst>
                <a:gd name="T0" fmla="*/ 0 w 2"/>
                <a:gd name="T1" fmla="*/ 0 h 22"/>
                <a:gd name="T2" fmla="*/ 0 w 2"/>
                <a:gd name="T3" fmla="*/ 21 h 22"/>
                <a:gd name="T4" fmla="*/ 1 w 2"/>
                <a:gd name="T5" fmla="*/ 21 h 22"/>
                <a:gd name="T6" fmla="*/ 1 w 2"/>
                <a:gd name="T7" fmla="*/ 0 h 22"/>
                <a:gd name="T8" fmla="*/ 0 w 2"/>
                <a:gd name="T9" fmla="*/ 0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22"/>
                <a:gd name="T17" fmla="*/ 2 w 2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22">
                  <a:moveTo>
                    <a:pt x="0" y="0"/>
                  </a:moveTo>
                  <a:lnTo>
                    <a:pt x="0" y="21"/>
                  </a:lnTo>
                  <a:lnTo>
                    <a:pt x="1" y="21"/>
                  </a:lnTo>
                  <a:lnTo>
                    <a:pt x="1" y="0"/>
                  </a:lnTo>
                  <a:lnTo>
                    <a:pt x="0" y="0"/>
                  </a:lnTo>
                </a:path>
              </a:pathLst>
            </a:custGeom>
            <a:solidFill>
              <a:srgbClr val="727272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73909" name="Freeform 490"/>
            <p:cNvSpPr>
              <a:spLocks noChangeAspect="1"/>
            </p:cNvSpPr>
            <p:nvPr/>
          </p:nvSpPr>
          <p:spPr bwMode="auto">
            <a:xfrm>
              <a:off x="2546" y="1710"/>
              <a:ext cx="2" cy="22"/>
            </a:xfrm>
            <a:custGeom>
              <a:avLst/>
              <a:gdLst>
                <a:gd name="T0" fmla="*/ 0 w 2"/>
                <a:gd name="T1" fmla="*/ 0 h 22"/>
                <a:gd name="T2" fmla="*/ 0 w 2"/>
                <a:gd name="T3" fmla="*/ 21 h 22"/>
                <a:gd name="T4" fmla="*/ 1 w 2"/>
                <a:gd name="T5" fmla="*/ 21 h 22"/>
                <a:gd name="T6" fmla="*/ 1 w 2"/>
                <a:gd name="T7" fmla="*/ 0 h 22"/>
                <a:gd name="T8" fmla="*/ 0 w 2"/>
                <a:gd name="T9" fmla="*/ 0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22"/>
                <a:gd name="T17" fmla="*/ 2 w 2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22">
                  <a:moveTo>
                    <a:pt x="0" y="0"/>
                  </a:moveTo>
                  <a:lnTo>
                    <a:pt x="0" y="21"/>
                  </a:lnTo>
                  <a:lnTo>
                    <a:pt x="1" y="21"/>
                  </a:lnTo>
                  <a:lnTo>
                    <a:pt x="1" y="0"/>
                  </a:lnTo>
                  <a:lnTo>
                    <a:pt x="0" y="0"/>
                  </a:lnTo>
                </a:path>
              </a:pathLst>
            </a:custGeom>
            <a:solidFill>
              <a:srgbClr val="727272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73910" name="Freeform 491"/>
            <p:cNvSpPr>
              <a:spLocks noChangeAspect="1"/>
            </p:cNvSpPr>
            <p:nvPr/>
          </p:nvSpPr>
          <p:spPr bwMode="auto">
            <a:xfrm>
              <a:off x="2540" y="1714"/>
              <a:ext cx="2" cy="22"/>
            </a:xfrm>
            <a:custGeom>
              <a:avLst/>
              <a:gdLst>
                <a:gd name="T0" fmla="*/ 0 w 2"/>
                <a:gd name="T1" fmla="*/ 0 h 22"/>
                <a:gd name="T2" fmla="*/ 0 w 2"/>
                <a:gd name="T3" fmla="*/ 21 h 22"/>
                <a:gd name="T4" fmla="*/ 1 w 2"/>
                <a:gd name="T5" fmla="*/ 21 h 22"/>
                <a:gd name="T6" fmla="*/ 1 w 2"/>
                <a:gd name="T7" fmla="*/ 0 h 22"/>
                <a:gd name="T8" fmla="*/ 0 w 2"/>
                <a:gd name="T9" fmla="*/ 0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22"/>
                <a:gd name="T17" fmla="*/ 2 w 2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22">
                  <a:moveTo>
                    <a:pt x="0" y="0"/>
                  </a:moveTo>
                  <a:lnTo>
                    <a:pt x="0" y="21"/>
                  </a:lnTo>
                  <a:lnTo>
                    <a:pt x="1" y="21"/>
                  </a:lnTo>
                  <a:lnTo>
                    <a:pt x="1" y="0"/>
                  </a:lnTo>
                  <a:lnTo>
                    <a:pt x="0" y="0"/>
                  </a:lnTo>
                </a:path>
              </a:pathLst>
            </a:custGeom>
            <a:solidFill>
              <a:srgbClr val="727272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73911" name="Freeform 492"/>
            <p:cNvSpPr>
              <a:spLocks noChangeAspect="1"/>
            </p:cNvSpPr>
            <p:nvPr/>
          </p:nvSpPr>
          <p:spPr bwMode="auto">
            <a:xfrm>
              <a:off x="2535" y="1717"/>
              <a:ext cx="2" cy="22"/>
            </a:xfrm>
            <a:custGeom>
              <a:avLst/>
              <a:gdLst>
                <a:gd name="T0" fmla="*/ 0 w 2"/>
                <a:gd name="T1" fmla="*/ 0 h 22"/>
                <a:gd name="T2" fmla="*/ 0 w 2"/>
                <a:gd name="T3" fmla="*/ 21 h 22"/>
                <a:gd name="T4" fmla="*/ 1 w 2"/>
                <a:gd name="T5" fmla="*/ 21 h 22"/>
                <a:gd name="T6" fmla="*/ 1 w 2"/>
                <a:gd name="T7" fmla="*/ 0 h 22"/>
                <a:gd name="T8" fmla="*/ 0 w 2"/>
                <a:gd name="T9" fmla="*/ 0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22"/>
                <a:gd name="T17" fmla="*/ 2 w 2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22">
                  <a:moveTo>
                    <a:pt x="0" y="0"/>
                  </a:moveTo>
                  <a:lnTo>
                    <a:pt x="0" y="21"/>
                  </a:lnTo>
                  <a:lnTo>
                    <a:pt x="1" y="21"/>
                  </a:lnTo>
                  <a:lnTo>
                    <a:pt x="1" y="0"/>
                  </a:lnTo>
                  <a:lnTo>
                    <a:pt x="0" y="0"/>
                  </a:lnTo>
                </a:path>
              </a:pathLst>
            </a:custGeom>
            <a:solidFill>
              <a:srgbClr val="727272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73912" name="Freeform 493"/>
            <p:cNvSpPr>
              <a:spLocks noChangeAspect="1"/>
            </p:cNvSpPr>
            <p:nvPr/>
          </p:nvSpPr>
          <p:spPr bwMode="auto">
            <a:xfrm>
              <a:off x="2529" y="1720"/>
              <a:ext cx="2" cy="23"/>
            </a:xfrm>
            <a:custGeom>
              <a:avLst/>
              <a:gdLst>
                <a:gd name="T0" fmla="*/ 0 w 2"/>
                <a:gd name="T1" fmla="*/ 0 h 23"/>
                <a:gd name="T2" fmla="*/ 0 w 2"/>
                <a:gd name="T3" fmla="*/ 22 h 23"/>
                <a:gd name="T4" fmla="*/ 1 w 2"/>
                <a:gd name="T5" fmla="*/ 22 h 23"/>
                <a:gd name="T6" fmla="*/ 1 w 2"/>
                <a:gd name="T7" fmla="*/ 0 h 23"/>
                <a:gd name="T8" fmla="*/ 0 w 2"/>
                <a:gd name="T9" fmla="*/ 0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23"/>
                <a:gd name="T17" fmla="*/ 2 w 2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23">
                  <a:moveTo>
                    <a:pt x="0" y="0"/>
                  </a:moveTo>
                  <a:lnTo>
                    <a:pt x="0" y="22"/>
                  </a:lnTo>
                  <a:lnTo>
                    <a:pt x="1" y="22"/>
                  </a:lnTo>
                  <a:lnTo>
                    <a:pt x="1" y="0"/>
                  </a:lnTo>
                  <a:lnTo>
                    <a:pt x="0" y="0"/>
                  </a:lnTo>
                </a:path>
              </a:pathLst>
            </a:custGeom>
            <a:solidFill>
              <a:srgbClr val="727272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73913" name="Freeform 494"/>
            <p:cNvSpPr>
              <a:spLocks noChangeAspect="1"/>
            </p:cNvSpPr>
            <p:nvPr/>
          </p:nvSpPr>
          <p:spPr bwMode="auto">
            <a:xfrm>
              <a:off x="2523" y="1724"/>
              <a:ext cx="2" cy="22"/>
            </a:xfrm>
            <a:custGeom>
              <a:avLst/>
              <a:gdLst>
                <a:gd name="T0" fmla="*/ 0 w 2"/>
                <a:gd name="T1" fmla="*/ 0 h 22"/>
                <a:gd name="T2" fmla="*/ 0 w 2"/>
                <a:gd name="T3" fmla="*/ 21 h 22"/>
                <a:gd name="T4" fmla="*/ 1 w 2"/>
                <a:gd name="T5" fmla="*/ 21 h 22"/>
                <a:gd name="T6" fmla="*/ 1 w 2"/>
                <a:gd name="T7" fmla="*/ 0 h 22"/>
                <a:gd name="T8" fmla="*/ 0 w 2"/>
                <a:gd name="T9" fmla="*/ 0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22"/>
                <a:gd name="T17" fmla="*/ 2 w 2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22">
                  <a:moveTo>
                    <a:pt x="0" y="0"/>
                  </a:moveTo>
                  <a:lnTo>
                    <a:pt x="0" y="21"/>
                  </a:lnTo>
                  <a:lnTo>
                    <a:pt x="1" y="21"/>
                  </a:lnTo>
                  <a:lnTo>
                    <a:pt x="1" y="0"/>
                  </a:lnTo>
                  <a:lnTo>
                    <a:pt x="0" y="0"/>
                  </a:lnTo>
                </a:path>
              </a:pathLst>
            </a:custGeom>
            <a:solidFill>
              <a:srgbClr val="727272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73914" name="Freeform 495"/>
            <p:cNvSpPr>
              <a:spLocks noChangeAspect="1"/>
            </p:cNvSpPr>
            <p:nvPr/>
          </p:nvSpPr>
          <p:spPr bwMode="auto">
            <a:xfrm>
              <a:off x="2518" y="1728"/>
              <a:ext cx="2" cy="22"/>
            </a:xfrm>
            <a:custGeom>
              <a:avLst/>
              <a:gdLst>
                <a:gd name="T0" fmla="*/ 0 w 2"/>
                <a:gd name="T1" fmla="*/ 0 h 22"/>
                <a:gd name="T2" fmla="*/ 0 w 2"/>
                <a:gd name="T3" fmla="*/ 21 h 22"/>
                <a:gd name="T4" fmla="*/ 1 w 2"/>
                <a:gd name="T5" fmla="*/ 21 h 22"/>
                <a:gd name="T6" fmla="*/ 1 w 2"/>
                <a:gd name="T7" fmla="*/ 0 h 22"/>
                <a:gd name="T8" fmla="*/ 0 w 2"/>
                <a:gd name="T9" fmla="*/ 0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22"/>
                <a:gd name="T17" fmla="*/ 2 w 2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22">
                  <a:moveTo>
                    <a:pt x="0" y="0"/>
                  </a:moveTo>
                  <a:lnTo>
                    <a:pt x="0" y="21"/>
                  </a:lnTo>
                  <a:lnTo>
                    <a:pt x="1" y="21"/>
                  </a:lnTo>
                  <a:lnTo>
                    <a:pt x="1" y="0"/>
                  </a:lnTo>
                  <a:lnTo>
                    <a:pt x="0" y="0"/>
                  </a:lnTo>
                </a:path>
              </a:pathLst>
            </a:custGeom>
            <a:solidFill>
              <a:srgbClr val="727272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73915" name="Freeform 496"/>
            <p:cNvSpPr>
              <a:spLocks noChangeAspect="1"/>
            </p:cNvSpPr>
            <p:nvPr/>
          </p:nvSpPr>
          <p:spPr bwMode="auto">
            <a:xfrm>
              <a:off x="2339" y="1433"/>
              <a:ext cx="156" cy="168"/>
            </a:xfrm>
            <a:custGeom>
              <a:avLst/>
              <a:gdLst>
                <a:gd name="T0" fmla="*/ 155 w 156"/>
                <a:gd name="T1" fmla="*/ 154 h 168"/>
                <a:gd name="T2" fmla="*/ 0 w 156"/>
                <a:gd name="T3" fmla="*/ 0 h 168"/>
                <a:gd name="T4" fmla="*/ 0 w 156"/>
                <a:gd name="T5" fmla="*/ 13 h 168"/>
                <a:gd name="T6" fmla="*/ 155 w 156"/>
                <a:gd name="T7" fmla="*/ 167 h 168"/>
                <a:gd name="T8" fmla="*/ 155 w 156"/>
                <a:gd name="T9" fmla="*/ 154 h 1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6"/>
                <a:gd name="T16" fmla="*/ 0 h 168"/>
                <a:gd name="T17" fmla="*/ 156 w 156"/>
                <a:gd name="T18" fmla="*/ 168 h 1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6" h="168">
                  <a:moveTo>
                    <a:pt x="155" y="154"/>
                  </a:moveTo>
                  <a:lnTo>
                    <a:pt x="0" y="0"/>
                  </a:lnTo>
                  <a:lnTo>
                    <a:pt x="0" y="13"/>
                  </a:lnTo>
                  <a:lnTo>
                    <a:pt x="155" y="167"/>
                  </a:lnTo>
                  <a:lnTo>
                    <a:pt x="155" y="154"/>
                  </a:lnTo>
                </a:path>
              </a:pathLst>
            </a:custGeom>
            <a:solidFill>
              <a:srgbClr val="EFEFE0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73916" name="Freeform 497"/>
            <p:cNvSpPr>
              <a:spLocks noChangeAspect="1"/>
            </p:cNvSpPr>
            <p:nvPr/>
          </p:nvSpPr>
          <p:spPr bwMode="auto">
            <a:xfrm>
              <a:off x="2495" y="1512"/>
              <a:ext cx="132" cy="89"/>
            </a:xfrm>
            <a:custGeom>
              <a:avLst/>
              <a:gdLst>
                <a:gd name="T0" fmla="*/ 0 w 132"/>
                <a:gd name="T1" fmla="*/ 75 h 89"/>
                <a:gd name="T2" fmla="*/ 131 w 132"/>
                <a:gd name="T3" fmla="*/ 0 h 89"/>
                <a:gd name="T4" fmla="*/ 131 w 132"/>
                <a:gd name="T5" fmla="*/ 13 h 89"/>
                <a:gd name="T6" fmla="*/ 0 w 132"/>
                <a:gd name="T7" fmla="*/ 88 h 89"/>
                <a:gd name="T8" fmla="*/ 0 w 132"/>
                <a:gd name="T9" fmla="*/ 75 h 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2"/>
                <a:gd name="T16" fmla="*/ 0 h 89"/>
                <a:gd name="T17" fmla="*/ 132 w 132"/>
                <a:gd name="T18" fmla="*/ 89 h 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2" h="89">
                  <a:moveTo>
                    <a:pt x="0" y="75"/>
                  </a:moveTo>
                  <a:lnTo>
                    <a:pt x="131" y="0"/>
                  </a:lnTo>
                  <a:lnTo>
                    <a:pt x="131" y="13"/>
                  </a:lnTo>
                  <a:lnTo>
                    <a:pt x="0" y="88"/>
                  </a:lnTo>
                  <a:lnTo>
                    <a:pt x="0" y="75"/>
                  </a:lnTo>
                </a:path>
              </a:pathLst>
            </a:custGeom>
            <a:solidFill>
              <a:srgbClr val="EFEFE0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73917" name="Freeform 498"/>
            <p:cNvSpPr>
              <a:spLocks noChangeAspect="1"/>
            </p:cNvSpPr>
            <p:nvPr/>
          </p:nvSpPr>
          <p:spPr bwMode="auto">
            <a:xfrm>
              <a:off x="2519" y="1457"/>
              <a:ext cx="90" cy="81"/>
            </a:xfrm>
            <a:custGeom>
              <a:avLst/>
              <a:gdLst>
                <a:gd name="T0" fmla="*/ 0 w 90"/>
                <a:gd name="T1" fmla="*/ 80 h 81"/>
                <a:gd name="T2" fmla="*/ 0 w 90"/>
                <a:gd name="T3" fmla="*/ 50 h 81"/>
                <a:gd name="T4" fmla="*/ 89 w 90"/>
                <a:gd name="T5" fmla="*/ 0 h 81"/>
                <a:gd name="T6" fmla="*/ 89 w 90"/>
                <a:gd name="T7" fmla="*/ 29 h 81"/>
                <a:gd name="T8" fmla="*/ 0 w 90"/>
                <a:gd name="T9" fmla="*/ 80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0"/>
                <a:gd name="T16" fmla="*/ 0 h 81"/>
                <a:gd name="T17" fmla="*/ 90 w 90"/>
                <a:gd name="T18" fmla="*/ 81 h 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0" h="81">
                  <a:moveTo>
                    <a:pt x="0" y="80"/>
                  </a:moveTo>
                  <a:lnTo>
                    <a:pt x="0" y="50"/>
                  </a:lnTo>
                  <a:lnTo>
                    <a:pt x="89" y="0"/>
                  </a:lnTo>
                  <a:lnTo>
                    <a:pt x="89" y="29"/>
                  </a:lnTo>
                  <a:lnTo>
                    <a:pt x="0" y="80"/>
                  </a:lnTo>
                </a:path>
              </a:pathLst>
            </a:custGeom>
            <a:gradFill rotWithShape="0">
              <a:gsLst>
                <a:gs pos="0">
                  <a:srgbClr val="388CA5"/>
                </a:gs>
                <a:gs pos="100000">
                  <a:srgbClr val="FFFFFF"/>
                </a:gs>
              </a:gsLst>
              <a:lin ang="18900000" scaled="1"/>
            </a:gra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73918" name="Freeform 499"/>
            <p:cNvSpPr>
              <a:spLocks noChangeAspect="1"/>
            </p:cNvSpPr>
            <p:nvPr/>
          </p:nvSpPr>
          <p:spPr bwMode="auto">
            <a:xfrm>
              <a:off x="2519" y="1484"/>
              <a:ext cx="92" cy="55"/>
            </a:xfrm>
            <a:custGeom>
              <a:avLst/>
              <a:gdLst>
                <a:gd name="T0" fmla="*/ 90 w 92"/>
                <a:gd name="T1" fmla="*/ 1 h 55"/>
                <a:gd name="T2" fmla="*/ 90 w 92"/>
                <a:gd name="T3" fmla="*/ 0 h 55"/>
                <a:gd name="T4" fmla="*/ 0 w 92"/>
                <a:gd name="T5" fmla="*/ 52 h 55"/>
                <a:gd name="T6" fmla="*/ 1 w 92"/>
                <a:gd name="T7" fmla="*/ 54 h 55"/>
                <a:gd name="T8" fmla="*/ 91 w 92"/>
                <a:gd name="T9" fmla="*/ 2 h 55"/>
                <a:gd name="T10" fmla="*/ 90 w 92"/>
                <a:gd name="T11" fmla="*/ 1 h 5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2"/>
                <a:gd name="T19" fmla="*/ 0 h 55"/>
                <a:gd name="T20" fmla="*/ 92 w 92"/>
                <a:gd name="T21" fmla="*/ 55 h 5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2" h="55">
                  <a:moveTo>
                    <a:pt x="90" y="1"/>
                  </a:moveTo>
                  <a:lnTo>
                    <a:pt x="90" y="0"/>
                  </a:lnTo>
                  <a:lnTo>
                    <a:pt x="0" y="52"/>
                  </a:lnTo>
                  <a:lnTo>
                    <a:pt x="1" y="54"/>
                  </a:lnTo>
                  <a:lnTo>
                    <a:pt x="91" y="2"/>
                  </a:lnTo>
                  <a:lnTo>
                    <a:pt x="90" y="1"/>
                  </a:lnTo>
                </a:path>
              </a:pathLst>
            </a:custGeom>
            <a:solidFill>
              <a:srgbClr val="727272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73919" name="Freeform 500"/>
            <p:cNvSpPr>
              <a:spLocks noChangeAspect="1"/>
            </p:cNvSpPr>
            <p:nvPr/>
          </p:nvSpPr>
          <p:spPr bwMode="auto">
            <a:xfrm>
              <a:off x="2609" y="1457"/>
              <a:ext cx="1" cy="28"/>
            </a:xfrm>
            <a:custGeom>
              <a:avLst/>
              <a:gdLst>
                <a:gd name="T0" fmla="*/ 0 w 1"/>
                <a:gd name="T1" fmla="*/ 27 h 28"/>
                <a:gd name="T2" fmla="*/ 0 w 1"/>
                <a:gd name="T3" fmla="*/ 0 h 28"/>
                <a:gd name="T4" fmla="*/ 0 w 1"/>
                <a:gd name="T5" fmla="*/ 27 h 28"/>
                <a:gd name="T6" fmla="*/ 0 60000 65536"/>
                <a:gd name="T7" fmla="*/ 0 60000 65536"/>
                <a:gd name="T8" fmla="*/ 0 60000 65536"/>
                <a:gd name="T9" fmla="*/ 0 w 1"/>
                <a:gd name="T10" fmla="*/ 0 h 28"/>
                <a:gd name="T11" fmla="*/ 1 w 1"/>
                <a:gd name="T12" fmla="*/ 28 h 2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28">
                  <a:moveTo>
                    <a:pt x="0" y="27"/>
                  </a:moveTo>
                  <a:lnTo>
                    <a:pt x="0" y="0"/>
                  </a:lnTo>
                  <a:lnTo>
                    <a:pt x="0" y="27"/>
                  </a:lnTo>
                </a:path>
              </a:pathLst>
            </a:custGeom>
            <a:solidFill>
              <a:srgbClr val="727272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</a:pPr>
              <a:endParaRPr lang="en-US"/>
            </a:p>
          </p:txBody>
        </p:sp>
      </p:grpSp>
      <p:grpSp>
        <p:nvGrpSpPr>
          <p:cNvPr id="73774" name="Group 501"/>
          <p:cNvGrpSpPr>
            <a:grpSpLocks/>
          </p:cNvGrpSpPr>
          <p:nvPr/>
        </p:nvGrpSpPr>
        <p:grpSpPr bwMode="auto">
          <a:xfrm>
            <a:off x="7620000" y="5808663"/>
            <a:ext cx="501650" cy="973137"/>
            <a:chOff x="2304" y="1248"/>
            <a:chExt cx="355" cy="613"/>
          </a:xfrm>
        </p:grpSpPr>
        <p:sp>
          <p:nvSpPr>
            <p:cNvPr id="73784" name="Freeform 502"/>
            <p:cNvSpPr>
              <a:spLocks noChangeAspect="1"/>
            </p:cNvSpPr>
            <p:nvPr/>
          </p:nvSpPr>
          <p:spPr bwMode="auto">
            <a:xfrm>
              <a:off x="2304" y="1568"/>
              <a:ext cx="355" cy="293"/>
            </a:xfrm>
            <a:custGeom>
              <a:avLst/>
              <a:gdLst>
                <a:gd name="T0" fmla="*/ 185 w 355"/>
                <a:gd name="T1" fmla="*/ 292 h 293"/>
                <a:gd name="T2" fmla="*/ 201 w 355"/>
                <a:gd name="T3" fmla="*/ 287 h 293"/>
                <a:gd name="T4" fmla="*/ 232 w 355"/>
                <a:gd name="T5" fmla="*/ 265 h 293"/>
                <a:gd name="T6" fmla="*/ 315 w 355"/>
                <a:gd name="T7" fmla="*/ 215 h 293"/>
                <a:gd name="T8" fmla="*/ 344 w 355"/>
                <a:gd name="T9" fmla="*/ 192 h 293"/>
                <a:gd name="T10" fmla="*/ 354 w 355"/>
                <a:gd name="T11" fmla="*/ 181 h 293"/>
                <a:gd name="T12" fmla="*/ 347 w 355"/>
                <a:gd name="T13" fmla="*/ 167 h 293"/>
                <a:gd name="T14" fmla="*/ 322 w 355"/>
                <a:gd name="T15" fmla="*/ 144 h 293"/>
                <a:gd name="T16" fmla="*/ 194 w 355"/>
                <a:gd name="T17" fmla="*/ 19 h 293"/>
                <a:gd name="T18" fmla="*/ 180 w 355"/>
                <a:gd name="T19" fmla="*/ 5 h 293"/>
                <a:gd name="T20" fmla="*/ 167 w 355"/>
                <a:gd name="T21" fmla="*/ 0 h 293"/>
                <a:gd name="T22" fmla="*/ 150 w 355"/>
                <a:gd name="T23" fmla="*/ 5 h 293"/>
                <a:gd name="T24" fmla="*/ 119 w 355"/>
                <a:gd name="T25" fmla="*/ 25 h 293"/>
                <a:gd name="T26" fmla="*/ 41 w 355"/>
                <a:gd name="T27" fmla="*/ 70 h 293"/>
                <a:gd name="T28" fmla="*/ 8 w 355"/>
                <a:gd name="T29" fmla="*/ 92 h 293"/>
                <a:gd name="T30" fmla="*/ 0 w 355"/>
                <a:gd name="T31" fmla="*/ 101 h 293"/>
                <a:gd name="T32" fmla="*/ 2 w 355"/>
                <a:gd name="T33" fmla="*/ 112 h 293"/>
                <a:gd name="T34" fmla="*/ 34 w 355"/>
                <a:gd name="T35" fmla="*/ 148 h 293"/>
                <a:gd name="T36" fmla="*/ 148 w 355"/>
                <a:gd name="T37" fmla="*/ 261 h 293"/>
                <a:gd name="T38" fmla="*/ 170 w 355"/>
                <a:gd name="T39" fmla="*/ 285 h 293"/>
                <a:gd name="T40" fmla="*/ 185 w 355"/>
                <a:gd name="T41" fmla="*/ 292 h 29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55"/>
                <a:gd name="T64" fmla="*/ 0 h 293"/>
                <a:gd name="T65" fmla="*/ 355 w 355"/>
                <a:gd name="T66" fmla="*/ 293 h 29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55" h="293">
                  <a:moveTo>
                    <a:pt x="185" y="292"/>
                  </a:moveTo>
                  <a:lnTo>
                    <a:pt x="201" y="287"/>
                  </a:lnTo>
                  <a:lnTo>
                    <a:pt x="232" y="265"/>
                  </a:lnTo>
                  <a:lnTo>
                    <a:pt x="315" y="215"/>
                  </a:lnTo>
                  <a:lnTo>
                    <a:pt x="344" y="192"/>
                  </a:lnTo>
                  <a:lnTo>
                    <a:pt x="354" y="181"/>
                  </a:lnTo>
                  <a:lnTo>
                    <a:pt x="347" y="167"/>
                  </a:lnTo>
                  <a:lnTo>
                    <a:pt x="322" y="144"/>
                  </a:lnTo>
                  <a:lnTo>
                    <a:pt x="194" y="19"/>
                  </a:lnTo>
                  <a:lnTo>
                    <a:pt x="180" y="5"/>
                  </a:lnTo>
                  <a:lnTo>
                    <a:pt x="167" y="0"/>
                  </a:lnTo>
                  <a:lnTo>
                    <a:pt x="150" y="5"/>
                  </a:lnTo>
                  <a:lnTo>
                    <a:pt x="119" y="25"/>
                  </a:lnTo>
                  <a:lnTo>
                    <a:pt x="41" y="70"/>
                  </a:lnTo>
                  <a:lnTo>
                    <a:pt x="8" y="92"/>
                  </a:lnTo>
                  <a:lnTo>
                    <a:pt x="0" y="101"/>
                  </a:lnTo>
                  <a:lnTo>
                    <a:pt x="2" y="112"/>
                  </a:lnTo>
                  <a:lnTo>
                    <a:pt x="34" y="148"/>
                  </a:lnTo>
                  <a:lnTo>
                    <a:pt x="148" y="261"/>
                  </a:lnTo>
                  <a:lnTo>
                    <a:pt x="170" y="285"/>
                  </a:lnTo>
                  <a:lnTo>
                    <a:pt x="185" y="292"/>
                  </a:lnTo>
                </a:path>
              </a:pathLst>
            </a:custGeom>
            <a:solidFill>
              <a:srgbClr val="FFFFFF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73785" name="Freeform 503"/>
            <p:cNvSpPr>
              <a:spLocks noChangeAspect="1"/>
            </p:cNvSpPr>
            <p:nvPr/>
          </p:nvSpPr>
          <p:spPr bwMode="auto">
            <a:xfrm>
              <a:off x="2305" y="1569"/>
              <a:ext cx="353" cy="291"/>
            </a:xfrm>
            <a:custGeom>
              <a:avLst/>
              <a:gdLst>
                <a:gd name="T0" fmla="*/ 184 w 353"/>
                <a:gd name="T1" fmla="*/ 290 h 291"/>
                <a:gd name="T2" fmla="*/ 200 w 353"/>
                <a:gd name="T3" fmla="*/ 285 h 291"/>
                <a:gd name="T4" fmla="*/ 230 w 353"/>
                <a:gd name="T5" fmla="*/ 263 h 291"/>
                <a:gd name="T6" fmla="*/ 313 w 353"/>
                <a:gd name="T7" fmla="*/ 213 h 291"/>
                <a:gd name="T8" fmla="*/ 343 w 353"/>
                <a:gd name="T9" fmla="*/ 191 h 291"/>
                <a:gd name="T10" fmla="*/ 352 w 353"/>
                <a:gd name="T11" fmla="*/ 179 h 291"/>
                <a:gd name="T12" fmla="*/ 345 w 353"/>
                <a:gd name="T13" fmla="*/ 166 h 291"/>
                <a:gd name="T14" fmla="*/ 321 w 353"/>
                <a:gd name="T15" fmla="*/ 143 h 291"/>
                <a:gd name="T16" fmla="*/ 193 w 353"/>
                <a:gd name="T17" fmla="*/ 19 h 291"/>
                <a:gd name="T18" fmla="*/ 179 w 353"/>
                <a:gd name="T19" fmla="*/ 5 h 291"/>
                <a:gd name="T20" fmla="*/ 166 w 353"/>
                <a:gd name="T21" fmla="*/ 0 h 291"/>
                <a:gd name="T22" fmla="*/ 148 w 353"/>
                <a:gd name="T23" fmla="*/ 5 h 291"/>
                <a:gd name="T24" fmla="*/ 119 w 353"/>
                <a:gd name="T25" fmla="*/ 24 h 291"/>
                <a:gd name="T26" fmla="*/ 40 w 353"/>
                <a:gd name="T27" fmla="*/ 69 h 291"/>
                <a:gd name="T28" fmla="*/ 8 w 353"/>
                <a:gd name="T29" fmla="*/ 91 h 291"/>
                <a:gd name="T30" fmla="*/ 0 w 353"/>
                <a:gd name="T31" fmla="*/ 100 h 291"/>
                <a:gd name="T32" fmla="*/ 2 w 353"/>
                <a:gd name="T33" fmla="*/ 112 h 291"/>
                <a:gd name="T34" fmla="*/ 34 w 353"/>
                <a:gd name="T35" fmla="*/ 146 h 291"/>
                <a:gd name="T36" fmla="*/ 147 w 353"/>
                <a:gd name="T37" fmla="*/ 260 h 291"/>
                <a:gd name="T38" fmla="*/ 169 w 353"/>
                <a:gd name="T39" fmla="*/ 283 h 291"/>
                <a:gd name="T40" fmla="*/ 184 w 353"/>
                <a:gd name="T41" fmla="*/ 290 h 29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53"/>
                <a:gd name="T64" fmla="*/ 0 h 291"/>
                <a:gd name="T65" fmla="*/ 353 w 353"/>
                <a:gd name="T66" fmla="*/ 291 h 29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53" h="291">
                  <a:moveTo>
                    <a:pt x="184" y="290"/>
                  </a:moveTo>
                  <a:lnTo>
                    <a:pt x="200" y="285"/>
                  </a:lnTo>
                  <a:lnTo>
                    <a:pt x="230" y="263"/>
                  </a:lnTo>
                  <a:lnTo>
                    <a:pt x="313" y="213"/>
                  </a:lnTo>
                  <a:lnTo>
                    <a:pt x="343" y="191"/>
                  </a:lnTo>
                  <a:lnTo>
                    <a:pt x="352" y="179"/>
                  </a:lnTo>
                  <a:lnTo>
                    <a:pt x="345" y="166"/>
                  </a:lnTo>
                  <a:lnTo>
                    <a:pt x="321" y="143"/>
                  </a:lnTo>
                  <a:lnTo>
                    <a:pt x="193" y="19"/>
                  </a:lnTo>
                  <a:lnTo>
                    <a:pt x="179" y="5"/>
                  </a:lnTo>
                  <a:lnTo>
                    <a:pt x="166" y="0"/>
                  </a:lnTo>
                  <a:lnTo>
                    <a:pt x="148" y="5"/>
                  </a:lnTo>
                  <a:lnTo>
                    <a:pt x="119" y="24"/>
                  </a:lnTo>
                  <a:lnTo>
                    <a:pt x="40" y="69"/>
                  </a:lnTo>
                  <a:lnTo>
                    <a:pt x="8" y="91"/>
                  </a:lnTo>
                  <a:lnTo>
                    <a:pt x="0" y="100"/>
                  </a:lnTo>
                  <a:lnTo>
                    <a:pt x="2" y="112"/>
                  </a:lnTo>
                  <a:lnTo>
                    <a:pt x="34" y="146"/>
                  </a:lnTo>
                  <a:lnTo>
                    <a:pt x="147" y="260"/>
                  </a:lnTo>
                  <a:lnTo>
                    <a:pt x="169" y="283"/>
                  </a:lnTo>
                  <a:lnTo>
                    <a:pt x="184" y="290"/>
                  </a:lnTo>
                </a:path>
              </a:pathLst>
            </a:custGeom>
            <a:solidFill>
              <a:srgbClr val="FEFEFE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73786" name="Freeform 504"/>
            <p:cNvSpPr>
              <a:spLocks noChangeAspect="1"/>
            </p:cNvSpPr>
            <p:nvPr/>
          </p:nvSpPr>
          <p:spPr bwMode="auto">
            <a:xfrm>
              <a:off x="2307" y="1570"/>
              <a:ext cx="349" cy="288"/>
            </a:xfrm>
            <a:custGeom>
              <a:avLst/>
              <a:gdLst>
                <a:gd name="T0" fmla="*/ 182 w 349"/>
                <a:gd name="T1" fmla="*/ 287 h 288"/>
                <a:gd name="T2" fmla="*/ 198 w 349"/>
                <a:gd name="T3" fmla="*/ 282 h 288"/>
                <a:gd name="T4" fmla="*/ 228 w 349"/>
                <a:gd name="T5" fmla="*/ 261 h 288"/>
                <a:gd name="T6" fmla="*/ 310 w 349"/>
                <a:gd name="T7" fmla="*/ 211 h 288"/>
                <a:gd name="T8" fmla="*/ 339 w 349"/>
                <a:gd name="T9" fmla="*/ 190 h 288"/>
                <a:gd name="T10" fmla="*/ 348 w 349"/>
                <a:gd name="T11" fmla="*/ 178 h 288"/>
                <a:gd name="T12" fmla="*/ 341 w 349"/>
                <a:gd name="T13" fmla="*/ 164 h 288"/>
                <a:gd name="T14" fmla="*/ 317 w 349"/>
                <a:gd name="T15" fmla="*/ 142 h 288"/>
                <a:gd name="T16" fmla="*/ 191 w 349"/>
                <a:gd name="T17" fmla="*/ 18 h 288"/>
                <a:gd name="T18" fmla="*/ 177 w 349"/>
                <a:gd name="T19" fmla="*/ 5 h 288"/>
                <a:gd name="T20" fmla="*/ 164 w 349"/>
                <a:gd name="T21" fmla="*/ 0 h 288"/>
                <a:gd name="T22" fmla="*/ 147 w 349"/>
                <a:gd name="T23" fmla="*/ 5 h 288"/>
                <a:gd name="T24" fmla="*/ 117 w 349"/>
                <a:gd name="T25" fmla="*/ 24 h 288"/>
                <a:gd name="T26" fmla="*/ 40 w 349"/>
                <a:gd name="T27" fmla="*/ 68 h 288"/>
                <a:gd name="T28" fmla="*/ 8 w 349"/>
                <a:gd name="T29" fmla="*/ 90 h 288"/>
                <a:gd name="T30" fmla="*/ 0 w 349"/>
                <a:gd name="T31" fmla="*/ 99 h 288"/>
                <a:gd name="T32" fmla="*/ 2 w 349"/>
                <a:gd name="T33" fmla="*/ 110 h 288"/>
                <a:gd name="T34" fmla="*/ 34 w 349"/>
                <a:gd name="T35" fmla="*/ 145 h 288"/>
                <a:gd name="T36" fmla="*/ 145 w 349"/>
                <a:gd name="T37" fmla="*/ 257 h 288"/>
                <a:gd name="T38" fmla="*/ 168 w 349"/>
                <a:gd name="T39" fmla="*/ 280 h 288"/>
                <a:gd name="T40" fmla="*/ 182 w 349"/>
                <a:gd name="T41" fmla="*/ 287 h 28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49"/>
                <a:gd name="T64" fmla="*/ 0 h 288"/>
                <a:gd name="T65" fmla="*/ 349 w 349"/>
                <a:gd name="T66" fmla="*/ 288 h 28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49" h="288">
                  <a:moveTo>
                    <a:pt x="182" y="287"/>
                  </a:moveTo>
                  <a:lnTo>
                    <a:pt x="198" y="282"/>
                  </a:lnTo>
                  <a:lnTo>
                    <a:pt x="228" y="261"/>
                  </a:lnTo>
                  <a:lnTo>
                    <a:pt x="310" y="211"/>
                  </a:lnTo>
                  <a:lnTo>
                    <a:pt x="339" y="190"/>
                  </a:lnTo>
                  <a:lnTo>
                    <a:pt x="348" y="178"/>
                  </a:lnTo>
                  <a:lnTo>
                    <a:pt x="341" y="164"/>
                  </a:lnTo>
                  <a:lnTo>
                    <a:pt x="317" y="142"/>
                  </a:lnTo>
                  <a:lnTo>
                    <a:pt x="191" y="18"/>
                  </a:lnTo>
                  <a:lnTo>
                    <a:pt x="177" y="5"/>
                  </a:lnTo>
                  <a:lnTo>
                    <a:pt x="164" y="0"/>
                  </a:lnTo>
                  <a:lnTo>
                    <a:pt x="147" y="5"/>
                  </a:lnTo>
                  <a:lnTo>
                    <a:pt x="117" y="24"/>
                  </a:lnTo>
                  <a:lnTo>
                    <a:pt x="40" y="68"/>
                  </a:lnTo>
                  <a:lnTo>
                    <a:pt x="8" y="90"/>
                  </a:lnTo>
                  <a:lnTo>
                    <a:pt x="0" y="99"/>
                  </a:lnTo>
                  <a:lnTo>
                    <a:pt x="2" y="110"/>
                  </a:lnTo>
                  <a:lnTo>
                    <a:pt x="34" y="145"/>
                  </a:lnTo>
                  <a:lnTo>
                    <a:pt x="145" y="257"/>
                  </a:lnTo>
                  <a:lnTo>
                    <a:pt x="168" y="280"/>
                  </a:lnTo>
                  <a:lnTo>
                    <a:pt x="182" y="287"/>
                  </a:lnTo>
                </a:path>
              </a:pathLst>
            </a:custGeom>
            <a:solidFill>
              <a:srgbClr val="FDFDFD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73787" name="Freeform 505"/>
            <p:cNvSpPr>
              <a:spLocks noChangeAspect="1"/>
            </p:cNvSpPr>
            <p:nvPr/>
          </p:nvSpPr>
          <p:spPr bwMode="auto">
            <a:xfrm>
              <a:off x="2308" y="1571"/>
              <a:ext cx="347" cy="286"/>
            </a:xfrm>
            <a:custGeom>
              <a:avLst/>
              <a:gdLst>
                <a:gd name="T0" fmla="*/ 181 w 347"/>
                <a:gd name="T1" fmla="*/ 285 h 286"/>
                <a:gd name="T2" fmla="*/ 197 w 347"/>
                <a:gd name="T3" fmla="*/ 280 h 286"/>
                <a:gd name="T4" fmla="*/ 227 w 347"/>
                <a:gd name="T5" fmla="*/ 259 h 286"/>
                <a:gd name="T6" fmla="*/ 308 w 347"/>
                <a:gd name="T7" fmla="*/ 210 h 286"/>
                <a:gd name="T8" fmla="*/ 337 w 347"/>
                <a:gd name="T9" fmla="*/ 188 h 286"/>
                <a:gd name="T10" fmla="*/ 346 w 347"/>
                <a:gd name="T11" fmla="*/ 177 h 286"/>
                <a:gd name="T12" fmla="*/ 339 w 347"/>
                <a:gd name="T13" fmla="*/ 164 h 286"/>
                <a:gd name="T14" fmla="*/ 315 w 347"/>
                <a:gd name="T15" fmla="*/ 141 h 286"/>
                <a:gd name="T16" fmla="*/ 189 w 347"/>
                <a:gd name="T17" fmla="*/ 18 h 286"/>
                <a:gd name="T18" fmla="*/ 176 w 347"/>
                <a:gd name="T19" fmla="*/ 5 h 286"/>
                <a:gd name="T20" fmla="*/ 162 w 347"/>
                <a:gd name="T21" fmla="*/ 0 h 286"/>
                <a:gd name="T22" fmla="*/ 146 w 347"/>
                <a:gd name="T23" fmla="*/ 5 h 286"/>
                <a:gd name="T24" fmla="*/ 117 w 347"/>
                <a:gd name="T25" fmla="*/ 24 h 286"/>
                <a:gd name="T26" fmla="*/ 40 w 347"/>
                <a:gd name="T27" fmla="*/ 68 h 286"/>
                <a:gd name="T28" fmla="*/ 8 w 347"/>
                <a:gd name="T29" fmla="*/ 89 h 286"/>
                <a:gd name="T30" fmla="*/ 0 w 347"/>
                <a:gd name="T31" fmla="*/ 98 h 286"/>
                <a:gd name="T32" fmla="*/ 2 w 347"/>
                <a:gd name="T33" fmla="*/ 109 h 286"/>
                <a:gd name="T34" fmla="*/ 34 w 347"/>
                <a:gd name="T35" fmla="*/ 144 h 286"/>
                <a:gd name="T36" fmla="*/ 145 w 347"/>
                <a:gd name="T37" fmla="*/ 255 h 286"/>
                <a:gd name="T38" fmla="*/ 167 w 347"/>
                <a:gd name="T39" fmla="*/ 278 h 286"/>
                <a:gd name="T40" fmla="*/ 181 w 347"/>
                <a:gd name="T41" fmla="*/ 285 h 28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47"/>
                <a:gd name="T64" fmla="*/ 0 h 286"/>
                <a:gd name="T65" fmla="*/ 347 w 347"/>
                <a:gd name="T66" fmla="*/ 286 h 28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47" h="286">
                  <a:moveTo>
                    <a:pt x="181" y="285"/>
                  </a:moveTo>
                  <a:lnTo>
                    <a:pt x="197" y="280"/>
                  </a:lnTo>
                  <a:lnTo>
                    <a:pt x="227" y="259"/>
                  </a:lnTo>
                  <a:lnTo>
                    <a:pt x="308" y="210"/>
                  </a:lnTo>
                  <a:lnTo>
                    <a:pt x="337" y="188"/>
                  </a:lnTo>
                  <a:lnTo>
                    <a:pt x="346" y="177"/>
                  </a:lnTo>
                  <a:lnTo>
                    <a:pt x="339" y="164"/>
                  </a:lnTo>
                  <a:lnTo>
                    <a:pt x="315" y="141"/>
                  </a:lnTo>
                  <a:lnTo>
                    <a:pt x="189" y="18"/>
                  </a:lnTo>
                  <a:lnTo>
                    <a:pt x="176" y="5"/>
                  </a:lnTo>
                  <a:lnTo>
                    <a:pt x="162" y="0"/>
                  </a:lnTo>
                  <a:lnTo>
                    <a:pt x="146" y="5"/>
                  </a:lnTo>
                  <a:lnTo>
                    <a:pt x="117" y="24"/>
                  </a:lnTo>
                  <a:lnTo>
                    <a:pt x="40" y="68"/>
                  </a:lnTo>
                  <a:lnTo>
                    <a:pt x="8" y="89"/>
                  </a:lnTo>
                  <a:lnTo>
                    <a:pt x="0" y="98"/>
                  </a:lnTo>
                  <a:lnTo>
                    <a:pt x="2" y="109"/>
                  </a:lnTo>
                  <a:lnTo>
                    <a:pt x="34" y="144"/>
                  </a:lnTo>
                  <a:lnTo>
                    <a:pt x="145" y="255"/>
                  </a:lnTo>
                  <a:lnTo>
                    <a:pt x="167" y="278"/>
                  </a:lnTo>
                  <a:lnTo>
                    <a:pt x="181" y="285"/>
                  </a:lnTo>
                </a:path>
              </a:pathLst>
            </a:custGeom>
            <a:solidFill>
              <a:srgbClr val="FCFCFC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73788" name="Freeform 506"/>
            <p:cNvSpPr>
              <a:spLocks noChangeAspect="1"/>
            </p:cNvSpPr>
            <p:nvPr/>
          </p:nvSpPr>
          <p:spPr bwMode="auto">
            <a:xfrm>
              <a:off x="2310" y="1573"/>
              <a:ext cx="343" cy="283"/>
            </a:xfrm>
            <a:custGeom>
              <a:avLst/>
              <a:gdLst>
                <a:gd name="T0" fmla="*/ 180 w 343"/>
                <a:gd name="T1" fmla="*/ 282 h 283"/>
                <a:gd name="T2" fmla="*/ 195 w 343"/>
                <a:gd name="T3" fmla="*/ 277 h 283"/>
                <a:gd name="T4" fmla="*/ 224 w 343"/>
                <a:gd name="T5" fmla="*/ 256 h 283"/>
                <a:gd name="T6" fmla="*/ 305 w 343"/>
                <a:gd name="T7" fmla="*/ 208 h 283"/>
                <a:gd name="T8" fmla="*/ 333 w 343"/>
                <a:gd name="T9" fmla="*/ 186 h 283"/>
                <a:gd name="T10" fmla="*/ 342 w 343"/>
                <a:gd name="T11" fmla="*/ 175 h 283"/>
                <a:gd name="T12" fmla="*/ 335 w 343"/>
                <a:gd name="T13" fmla="*/ 162 h 283"/>
                <a:gd name="T14" fmla="*/ 311 w 343"/>
                <a:gd name="T15" fmla="*/ 140 h 283"/>
                <a:gd name="T16" fmla="*/ 187 w 343"/>
                <a:gd name="T17" fmla="*/ 18 h 283"/>
                <a:gd name="T18" fmla="*/ 173 w 343"/>
                <a:gd name="T19" fmla="*/ 5 h 283"/>
                <a:gd name="T20" fmla="*/ 160 w 343"/>
                <a:gd name="T21" fmla="*/ 0 h 283"/>
                <a:gd name="T22" fmla="*/ 144 w 343"/>
                <a:gd name="T23" fmla="*/ 5 h 283"/>
                <a:gd name="T24" fmla="*/ 115 w 343"/>
                <a:gd name="T25" fmla="*/ 24 h 283"/>
                <a:gd name="T26" fmla="*/ 39 w 343"/>
                <a:gd name="T27" fmla="*/ 67 h 283"/>
                <a:gd name="T28" fmla="*/ 8 w 343"/>
                <a:gd name="T29" fmla="*/ 88 h 283"/>
                <a:gd name="T30" fmla="*/ 0 w 343"/>
                <a:gd name="T31" fmla="*/ 96 h 283"/>
                <a:gd name="T32" fmla="*/ 2 w 343"/>
                <a:gd name="T33" fmla="*/ 108 h 283"/>
                <a:gd name="T34" fmla="*/ 33 w 343"/>
                <a:gd name="T35" fmla="*/ 142 h 283"/>
                <a:gd name="T36" fmla="*/ 143 w 343"/>
                <a:gd name="T37" fmla="*/ 252 h 283"/>
                <a:gd name="T38" fmla="*/ 165 w 343"/>
                <a:gd name="T39" fmla="*/ 275 h 283"/>
                <a:gd name="T40" fmla="*/ 180 w 343"/>
                <a:gd name="T41" fmla="*/ 282 h 28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43"/>
                <a:gd name="T64" fmla="*/ 0 h 283"/>
                <a:gd name="T65" fmla="*/ 343 w 343"/>
                <a:gd name="T66" fmla="*/ 283 h 28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43" h="283">
                  <a:moveTo>
                    <a:pt x="180" y="282"/>
                  </a:moveTo>
                  <a:lnTo>
                    <a:pt x="195" y="277"/>
                  </a:lnTo>
                  <a:lnTo>
                    <a:pt x="224" y="256"/>
                  </a:lnTo>
                  <a:lnTo>
                    <a:pt x="305" y="208"/>
                  </a:lnTo>
                  <a:lnTo>
                    <a:pt x="333" y="186"/>
                  </a:lnTo>
                  <a:lnTo>
                    <a:pt x="342" y="175"/>
                  </a:lnTo>
                  <a:lnTo>
                    <a:pt x="335" y="162"/>
                  </a:lnTo>
                  <a:lnTo>
                    <a:pt x="311" y="140"/>
                  </a:lnTo>
                  <a:lnTo>
                    <a:pt x="187" y="18"/>
                  </a:lnTo>
                  <a:lnTo>
                    <a:pt x="173" y="5"/>
                  </a:lnTo>
                  <a:lnTo>
                    <a:pt x="160" y="0"/>
                  </a:lnTo>
                  <a:lnTo>
                    <a:pt x="144" y="5"/>
                  </a:lnTo>
                  <a:lnTo>
                    <a:pt x="115" y="24"/>
                  </a:lnTo>
                  <a:lnTo>
                    <a:pt x="39" y="67"/>
                  </a:lnTo>
                  <a:lnTo>
                    <a:pt x="8" y="88"/>
                  </a:lnTo>
                  <a:lnTo>
                    <a:pt x="0" y="96"/>
                  </a:lnTo>
                  <a:lnTo>
                    <a:pt x="2" y="108"/>
                  </a:lnTo>
                  <a:lnTo>
                    <a:pt x="33" y="142"/>
                  </a:lnTo>
                  <a:lnTo>
                    <a:pt x="143" y="252"/>
                  </a:lnTo>
                  <a:lnTo>
                    <a:pt x="165" y="275"/>
                  </a:lnTo>
                  <a:lnTo>
                    <a:pt x="180" y="282"/>
                  </a:lnTo>
                </a:path>
              </a:pathLst>
            </a:custGeom>
            <a:solidFill>
              <a:srgbClr val="FBFBFB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73789" name="Freeform 507"/>
            <p:cNvSpPr>
              <a:spLocks noChangeAspect="1"/>
            </p:cNvSpPr>
            <p:nvPr/>
          </p:nvSpPr>
          <p:spPr bwMode="auto">
            <a:xfrm>
              <a:off x="2312" y="1574"/>
              <a:ext cx="340" cy="281"/>
            </a:xfrm>
            <a:custGeom>
              <a:avLst/>
              <a:gdLst>
                <a:gd name="T0" fmla="*/ 178 w 340"/>
                <a:gd name="T1" fmla="*/ 280 h 281"/>
                <a:gd name="T2" fmla="*/ 193 w 340"/>
                <a:gd name="T3" fmla="*/ 276 h 281"/>
                <a:gd name="T4" fmla="*/ 222 w 340"/>
                <a:gd name="T5" fmla="*/ 255 h 281"/>
                <a:gd name="T6" fmla="*/ 302 w 340"/>
                <a:gd name="T7" fmla="*/ 206 h 281"/>
                <a:gd name="T8" fmla="*/ 330 w 340"/>
                <a:gd name="T9" fmla="*/ 186 h 281"/>
                <a:gd name="T10" fmla="*/ 339 w 340"/>
                <a:gd name="T11" fmla="*/ 174 h 281"/>
                <a:gd name="T12" fmla="*/ 332 w 340"/>
                <a:gd name="T13" fmla="*/ 161 h 281"/>
                <a:gd name="T14" fmla="*/ 309 w 340"/>
                <a:gd name="T15" fmla="*/ 139 h 281"/>
                <a:gd name="T16" fmla="*/ 185 w 340"/>
                <a:gd name="T17" fmla="*/ 18 h 281"/>
                <a:gd name="T18" fmla="*/ 172 w 340"/>
                <a:gd name="T19" fmla="*/ 5 h 281"/>
                <a:gd name="T20" fmla="*/ 159 w 340"/>
                <a:gd name="T21" fmla="*/ 0 h 281"/>
                <a:gd name="T22" fmla="*/ 142 w 340"/>
                <a:gd name="T23" fmla="*/ 5 h 281"/>
                <a:gd name="T24" fmla="*/ 114 w 340"/>
                <a:gd name="T25" fmla="*/ 23 h 281"/>
                <a:gd name="T26" fmla="*/ 38 w 340"/>
                <a:gd name="T27" fmla="*/ 67 h 281"/>
                <a:gd name="T28" fmla="*/ 8 w 340"/>
                <a:gd name="T29" fmla="*/ 87 h 281"/>
                <a:gd name="T30" fmla="*/ 0 w 340"/>
                <a:gd name="T31" fmla="*/ 95 h 281"/>
                <a:gd name="T32" fmla="*/ 1 w 340"/>
                <a:gd name="T33" fmla="*/ 107 h 281"/>
                <a:gd name="T34" fmla="*/ 33 w 340"/>
                <a:gd name="T35" fmla="*/ 141 h 281"/>
                <a:gd name="T36" fmla="*/ 142 w 340"/>
                <a:gd name="T37" fmla="*/ 251 h 281"/>
                <a:gd name="T38" fmla="*/ 164 w 340"/>
                <a:gd name="T39" fmla="*/ 273 h 281"/>
                <a:gd name="T40" fmla="*/ 178 w 340"/>
                <a:gd name="T41" fmla="*/ 280 h 28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40"/>
                <a:gd name="T64" fmla="*/ 0 h 281"/>
                <a:gd name="T65" fmla="*/ 340 w 340"/>
                <a:gd name="T66" fmla="*/ 281 h 28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40" h="281">
                  <a:moveTo>
                    <a:pt x="178" y="280"/>
                  </a:moveTo>
                  <a:lnTo>
                    <a:pt x="193" y="276"/>
                  </a:lnTo>
                  <a:lnTo>
                    <a:pt x="222" y="255"/>
                  </a:lnTo>
                  <a:lnTo>
                    <a:pt x="302" y="206"/>
                  </a:lnTo>
                  <a:lnTo>
                    <a:pt x="330" y="186"/>
                  </a:lnTo>
                  <a:lnTo>
                    <a:pt x="339" y="174"/>
                  </a:lnTo>
                  <a:lnTo>
                    <a:pt x="332" y="161"/>
                  </a:lnTo>
                  <a:lnTo>
                    <a:pt x="309" y="139"/>
                  </a:lnTo>
                  <a:lnTo>
                    <a:pt x="185" y="18"/>
                  </a:lnTo>
                  <a:lnTo>
                    <a:pt x="172" y="5"/>
                  </a:lnTo>
                  <a:lnTo>
                    <a:pt x="159" y="0"/>
                  </a:lnTo>
                  <a:lnTo>
                    <a:pt x="142" y="5"/>
                  </a:lnTo>
                  <a:lnTo>
                    <a:pt x="114" y="23"/>
                  </a:lnTo>
                  <a:lnTo>
                    <a:pt x="38" y="67"/>
                  </a:lnTo>
                  <a:lnTo>
                    <a:pt x="8" y="87"/>
                  </a:lnTo>
                  <a:lnTo>
                    <a:pt x="0" y="95"/>
                  </a:lnTo>
                  <a:lnTo>
                    <a:pt x="1" y="107"/>
                  </a:lnTo>
                  <a:lnTo>
                    <a:pt x="33" y="141"/>
                  </a:lnTo>
                  <a:lnTo>
                    <a:pt x="142" y="251"/>
                  </a:lnTo>
                  <a:lnTo>
                    <a:pt x="164" y="273"/>
                  </a:lnTo>
                  <a:lnTo>
                    <a:pt x="178" y="280"/>
                  </a:lnTo>
                </a:path>
              </a:pathLst>
            </a:custGeom>
            <a:solidFill>
              <a:srgbClr val="FAFAFA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73790" name="Freeform 508"/>
            <p:cNvSpPr>
              <a:spLocks noChangeAspect="1"/>
            </p:cNvSpPr>
            <p:nvPr/>
          </p:nvSpPr>
          <p:spPr bwMode="auto">
            <a:xfrm>
              <a:off x="2313" y="1575"/>
              <a:ext cx="337" cy="278"/>
            </a:xfrm>
            <a:custGeom>
              <a:avLst/>
              <a:gdLst>
                <a:gd name="T0" fmla="*/ 177 w 337"/>
                <a:gd name="T1" fmla="*/ 277 h 278"/>
                <a:gd name="T2" fmla="*/ 192 w 337"/>
                <a:gd name="T3" fmla="*/ 272 h 278"/>
                <a:gd name="T4" fmla="*/ 220 w 337"/>
                <a:gd name="T5" fmla="*/ 252 h 278"/>
                <a:gd name="T6" fmla="*/ 300 w 337"/>
                <a:gd name="T7" fmla="*/ 204 h 278"/>
                <a:gd name="T8" fmla="*/ 327 w 337"/>
                <a:gd name="T9" fmla="*/ 184 h 278"/>
                <a:gd name="T10" fmla="*/ 336 w 337"/>
                <a:gd name="T11" fmla="*/ 172 h 278"/>
                <a:gd name="T12" fmla="*/ 329 w 337"/>
                <a:gd name="T13" fmla="*/ 159 h 278"/>
                <a:gd name="T14" fmla="*/ 306 w 337"/>
                <a:gd name="T15" fmla="*/ 137 h 278"/>
                <a:gd name="T16" fmla="*/ 184 w 337"/>
                <a:gd name="T17" fmla="*/ 18 h 278"/>
                <a:gd name="T18" fmla="*/ 170 w 337"/>
                <a:gd name="T19" fmla="*/ 5 h 278"/>
                <a:gd name="T20" fmla="*/ 157 w 337"/>
                <a:gd name="T21" fmla="*/ 0 h 278"/>
                <a:gd name="T22" fmla="*/ 141 w 337"/>
                <a:gd name="T23" fmla="*/ 5 h 278"/>
                <a:gd name="T24" fmla="*/ 113 w 337"/>
                <a:gd name="T25" fmla="*/ 23 h 278"/>
                <a:gd name="T26" fmla="*/ 38 w 337"/>
                <a:gd name="T27" fmla="*/ 66 h 278"/>
                <a:gd name="T28" fmla="*/ 8 w 337"/>
                <a:gd name="T29" fmla="*/ 86 h 278"/>
                <a:gd name="T30" fmla="*/ 0 w 337"/>
                <a:gd name="T31" fmla="*/ 94 h 278"/>
                <a:gd name="T32" fmla="*/ 2 w 337"/>
                <a:gd name="T33" fmla="*/ 106 h 278"/>
                <a:gd name="T34" fmla="*/ 32 w 337"/>
                <a:gd name="T35" fmla="*/ 139 h 278"/>
                <a:gd name="T36" fmla="*/ 141 w 337"/>
                <a:gd name="T37" fmla="*/ 248 h 278"/>
                <a:gd name="T38" fmla="*/ 162 w 337"/>
                <a:gd name="T39" fmla="*/ 270 h 278"/>
                <a:gd name="T40" fmla="*/ 177 w 337"/>
                <a:gd name="T41" fmla="*/ 277 h 27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37"/>
                <a:gd name="T64" fmla="*/ 0 h 278"/>
                <a:gd name="T65" fmla="*/ 337 w 337"/>
                <a:gd name="T66" fmla="*/ 278 h 27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37" h="278">
                  <a:moveTo>
                    <a:pt x="177" y="277"/>
                  </a:moveTo>
                  <a:lnTo>
                    <a:pt x="192" y="272"/>
                  </a:lnTo>
                  <a:lnTo>
                    <a:pt x="220" y="252"/>
                  </a:lnTo>
                  <a:lnTo>
                    <a:pt x="300" y="204"/>
                  </a:lnTo>
                  <a:lnTo>
                    <a:pt x="327" y="184"/>
                  </a:lnTo>
                  <a:lnTo>
                    <a:pt x="336" y="172"/>
                  </a:lnTo>
                  <a:lnTo>
                    <a:pt x="329" y="159"/>
                  </a:lnTo>
                  <a:lnTo>
                    <a:pt x="306" y="137"/>
                  </a:lnTo>
                  <a:lnTo>
                    <a:pt x="184" y="18"/>
                  </a:lnTo>
                  <a:lnTo>
                    <a:pt x="170" y="5"/>
                  </a:lnTo>
                  <a:lnTo>
                    <a:pt x="157" y="0"/>
                  </a:lnTo>
                  <a:lnTo>
                    <a:pt x="141" y="5"/>
                  </a:lnTo>
                  <a:lnTo>
                    <a:pt x="113" y="23"/>
                  </a:lnTo>
                  <a:lnTo>
                    <a:pt x="38" y="66"/>
                  </a:lnTo>
                  <a:lnTo>
                    <a:pt x="8" y="86"/>
                  </a:lnTo>
                  <a:lnTo>
                    <a:pt x="0" y="94"/>
                  </a:lnTo>
                  <a:lnTo>
                    <a:pt x="2" y="106"/>
                  </a:lnTo>
                  <a:lnTo>
                    <a:pt x="32" y="139"/>
                  </a:lnTo>
                  <a:lnTo>
                    <a:pt x="141" y="248"/>
                  </a:lnTo>
                  <a:lnTo>
                    <a:pt x="162" y="270"/>
                  </a:lnTo>
                  <a:lnTo>
                    <a:pt x="177" y="277"/>
                  </a:lnTo>
                </a:path>
              </a:pathLst>
            </a:custGeom>
            <a:solidFill>
              <a:srgbClr val="F9F9F9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73791" name="Freeform 509"/>
            <p:cNvSpPr>
              <a:spLocks noChangeAspect="1"/>
            </p:cNvSpPr>
            <p:nvPr/>
          </p:nvSpPr>
          <p:spPr bwMode="auto">
            <a:xfrm>
              <a:off x="2315" y="1576"/>
              <a:ext cx="334" cy="276"/>
            </a:xfrm>
            <a:custGeom>
              <a:avLst/>
              <a:gdLst>
                <a:gd name="T0" fmla="*/ 175 w 334"/>
                <a:gd name="T1" fmla="*/ 275 h 276"/>
                <a:gd name="T2" fmla="*/ 190 w 334"/>
                <a:gd name="T3" fmla="*/ 271 h 276"/>
                <a:gd name="T4" fmla="*/ 218 w 334"/>
                <a:gd name="T5" fmla="*/ 251 h 276"/>
                <a:gd name="T6" fmla="*/ 297 w 334"/>
                <a:gd name="T7" fmla="*/ 203 h 276"/>
                <a:gd name="T8" fmla="*/ 324 w 334"/>
                <a:gd name="T9" fmla="*/ 183 h 276"/>
                <a:gd name="T10" fmla="*/ 333 w 334"/>
                <a:gd name="T11" fmla="*/ 172 h 276"/>
                <a:gd name="T12" fmla="*/ 326 w 334"/>
                <a:gd name="T13" fmla="*/ 159 h 276"/>
                <a:gd name="T14" fmla="*/ 303 w 334"/>
                <a:gd name="T15" fmla="*/ 137 h 276"/>
                <a:gd name="T16" fmla="*/ 182 w 334"/>
                <a:gd name="T17" fmla="*/ 18 h 276"/>
                <a:gd name="T18" fmla="*/ 168 w 334"/>
                <a:gd name="T19" fmla="*/ 5 h 276"/>
                <a:gd name="T20" fmla="*/ 156 w 334"/>
                <a:gd name="T21" fmla="*/ 0 h 276"/>
                <a:gd name="T22" fmla="*/ 139 w 334"/>
                <a:gd name="T23" fmla="*/ 5 h 276"/>
                <a:gd name="T24" fmla="*/ 112 w 334"/>
                <a:gd name="T25" fmla="*/ 23 h 276"/>
                <a:gd name="T26" fmla="*/ 37 w 334"/>
                <a:gd name="T27" fmla="*/ 65 h 276"/>
                <a:gd name="T28" fmla="*/ 8 w 334"/>
                <a:gd name="T29" fmla="*/ 85 h 276"/>
                <a:gd name="T30" fmla="*/ 0 w 334"/>
                <a:gd name="T31" fmla="*/ 93 h 276"/>
                <a:gd name="T32" fmla="*/ 2 w 334"/>
                <a:gd name="T33" fmla="*/ 105 h 276"/>
                <a:gd name="T34" fmla="*/ 32 w 334"/>
                <a:gd name="T35" fmla="*/ 138 h 276"/>
                <a:gd name="T36" fmla="*/ 140 w 334"/>
                <a:gd name="T37" fmla="*/ 246 h 276"/>
                <a:gd name="T38" fmla="*/ 161 w 334"/>
                <a:gd name="T39" fmla="*/ 268 h 276"/>
                <a:gd name="T40" fmla="*/ 175 w 334"/>
                <a:gd name="T41" fmla="*/ 275 h 27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34"/>
                <a:gd name="T64" fmla="*/ 0 h 276"/>
                <a:gd name="T65" fmla="*/ 334 w 334"/>
                <a:gd name="T66" fmla="*/ 276 h 27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34" h="276">
                  <a:moveTo>
                    <a:pt x="175" y="275"/>
                  </a:moveTo>
                  <a:lnTo>
                    <a:pt x="190" y="271"/>
                  </a:lnTo>
                  <a:lnTo>
                    <a:pt x="218" y="251"/>
                  </a:lnTo>
                  <a:lnTo>
                    <a:pt x="297" y="203"/>
                  </a:lnTo>
                  <a:lnTo>
                    <a:pt x="324" y="183"/>
                  </a:lnTo>
                  <a:lnTo>
                    <a:pt x="333" y="172"/>
                  </a:lnTo>
                  <a:lnTo>
                    <a:pt x="326" y="159"/>
                  </a:lnTo>
                  <a:lnTo>
                    <a:pt x="303" y="137"/>
                  </a:lnTo>
                  <a:lnTo>
                    <a:pt x="182" y="18"/>
                  </a:lnTo>
                  <a:lnTo>
                    <a:pt x="168" y="5"/>
                  </a:lnTo>
                  <a:lnTo>
                    <a:pt x="156" y="0"/>
                  </a:lnTo>
                  <a:lnTo>
                    <a:pt x="139" y="5"/>
                  </a:lnTo>
                  <a:lnTo>
                    <a:pt x="112" y="23"/>
                  </a:lnTo>
                  <a:lnTo>
                    <a:pt x="37" y="65"/>
                  </a:lnTo>
                  <a:lnTo>
                    <a:pt x="8" y="85"/>
                  </a:lnTo>
                  <a:lnTo>
                    <a:pt x="0" y="93"/>
                  </a:lnTo>
                  <a:lnTo>
                    <a:pt x="2" y="105"/>
                  </a:lnTo>
                  <a:lnTo>
                    <a:pt x="32" y="138"/>
                  </a:lnTo>
                  <a:lnTo>
                    <a:pt x="140" y="246"/>
                  </a:lnTo>
                  <a:lnTo>
                    <a:pt x="161" y="268"/>
                  </a:lnTo>
                  <a:lnTo>
                    <a:pt x="175" y="275"/>
                  </a:lnTo>
                </a:path>
              </a:pathLst>
            </a:custGeom>
            <a:solidFill>
              <a:srgbClr val="F8F8F8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73792" name="Freeform 510"/>
            <p:cNvSpPr>
              <a:spLocks noChangeAspect="1"/>
            </p:cNvSpPr>
            <p:nvPr/>
          </p:nvSpPr>
          <p:spPr bwMode="auto">
            <a:xfrm>
              <a:off x="2316" y="1577"/>
              <a:ext cx="331" cy="274"/>
            </a:xfrm>
            <a:custGeom>
              <a:avLst/>
              <a:gdLst>
                <a:gd name="T0" fmla="*/ 174 w 331"/>
                <a:gd name="T1" fmla="*/ 273 h 274"/>
                <a:gd name="T2" fmla="*/ 189 w 331"/>
                <a:gd name="T3" fmla="*/ 269 h 274"/>
                <a:gd name="T4" fmla="*/ 216 w 331"/>
                <a:gd name="T5" fmla="*/ 249 h 274"/>
                <a:gd name="T6" fmla="*/ 294 w 331"/>
                <a:gd name="T7" fmla="*/ 202 h 274"/>
                <a:gd name="T8" fmla="*/ 321 w 331"/>
                <a:gd name="T9" fmla="*/ 182 h 274"/>
                <a:gd name="T10" fmla="*/ 330 w 331"/>
                <a:gd name="T11" fmla="*/ 170 h 274"/>
                <a:gd name="T12" fmla="*/ 323 w 331"/>
                <a:gd name="T13" fmla="*/ 158 h 274"/>
                <a:gd name="T14" fmla="*/ 300 w 331"/>
                <a:gd name="T15" fmla="*/ 136 h 274"/>
                <a:gd name="T16" fmla="*/ 180 w 331"/>
                <a:gd name="T17" fmla="*/ 18 h 274"/>
                <a:gd name="T18" fmla="*/ 167 w 331"/>
                <a:gd name="T19" fmla="*/ 5 h 274"/>
                <a:gd name="T20" fmla="*/ 154 w 331"/>
                <a:gd name="T21" fmla="*/ 0 h 274"/>
                <a:gd name="T22" fmla="*/ 138 w 331"/>
                <a:gd name="T23" fmla="*/ 5 h 274"/>
                <a:gd name="T24" fmla="*/ 111 w 331"/>
                <a:gd name="T25" fmla="*/ 22 h 274"/>
                <a:gd name="T26" fmla="*/ 37 w 331"/>
                <a:gd name="T27" fmla="*/ 65 h 274"/>
                <a:gd name="T28" fmla="*/ 8 w 331"/>
                <a:gd name="T29" fmla="*/ 85 h 274"/>
                <a:gd name="T30" fmla="*/ 0 w 331"/>
                <a:gd name="T31" fmla="*/ 92 h 274"/>
                <a:gd name="T32" fmla="*/ 2 w 331"/>
                <a:gd name="T33" fmla="*/ 104 h 274"/>
                <a:gd name="T34" fmla="*/ 32 w 331"/>
                <a:gd name="T35" fmla="*/ 137 h 274"/>
                <a:gd name="T36" fmla="*/ 139 w 331"/>
                <a:gd name="T37" fmla="*/ 244 h 274"/>
                <a:gd name="T38" fmla="*/ 160 w 331"/>
                <a:gd name="T39" fmla="*/ 266 h 274"/>
                <a:gd name="T40" fmla="*/ 174 w 331"/>
                <a:gd name="T41" fmla="*/ 273 h 27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31"/>
                <a:gd name="T64" fmla="*/ 0 h 274"/>
                <a:gd name="T65" fmla="*/ 331 w 331"/>
                <a:gd name="T66" fmla="*/ 274 h 27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31" h="274">
                  <a:moveTo>
                    <a:pt x="174" y="273"/>
                  </a:moveTo>
                  <a:lnTo>
                    <a:pt x="189" y="269"/>
                  </a:lnTo>
                  <a:lnTo>
                    <a:pt x="216" y="249"/>
                  </a:lnTo>
                  <a:lnTo>
                    <a:pt x="294" y="202"/>
                  </a:lnTo>
                  <a:lnTo>
                    <a:pt x="321" y="182"/>
                  </a:lnTo>
                  <a:lnTo>
                    <a:pt x="330" y="170"/>
                  </a:lnTo>
                  <a:lnTo>
                    <a:pt x="323" y="158"/>
                  </a:lnTo>
                  <a:lnTo>
                    <a:pt x="300" y="136"/>
                  </a:lnTo>
                  <a:lnTo>
                    <a:pt x="180" y="18"/>
                  </a:lnTo>
                  <a:lnTo>
                    <a:pt x="167" y="5"/>
                  </a:lnTo>
                  <a:lnTo>
                    <a:pt x="154" y="0"/>
                  </a:lnTo>
                  <a:lnTo>
                    <a:pt x="138" y="5"/>
                  </a:lnTo>
                  <a:lnTo>
                    <a:pt x="111" y="22"/>
                  </a:lnTo>
                  <a:lnTo>
                    <a:pt x="37" y="65"/>
                  </a:lnTo>
                  <a:lnTo>
                    <a:pt x="8" y="85"/>
                  </a:lnTo>
                  <a:lnTo>
                    <a:pt x="0" y="92"/>
                  </a:lnTo>
                  <a:lnTo>
                    <a:pt x="2" y="104"/>
                  </a:lnTo>
                  <a:lnTo>
                    <a:pt x="32" y="137"/>
                  </a:lnTo>
                  <a:lnTo>
                    <a:pt x="139" y="244"/>
                  </a:lnTo>
                  <a:lnTo>
                    <a:pt x="160" y="266"/>
                  </a:lnTo>
                  <a:lnTo>
                    <a:pt x="174" y="273"/>
                  </a:lnTo>
                </a:path>
              </a:pathLst>
            </a:custGeom>
            <a:solidFill>
              <a:srgbClr val="F7F7F7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73793" name="Freeform 511"/>
            <p:cNvSpPr>
              <a:spLocks noChangeAspect="1"/>
            </p:cNvSpPr>
            <p:nvPr/>
          </p:nvSpPr>
          <p:spPr bwMode="auto">
            <a:xfrm>
              <a:off x="2317" y="1579"/>
              <a:ext cx="329" cy="271"/>
            </a:xfrm>
            <a:custGeom>
              <a:avLst/>
              <a:gdLst>
                <a:gd name="T0" fmla="*/ 173 w 329"/>
                <a:gd name="T1" fmla="*/ 270 h 271"/>
                <a:gd name="T2" fmla="*/ 188 w 329"/>
                <a:gd name="T3" fmla="*/ 266 h 271"/>
                <a:gd name="T4" fmla="*/ 215 w 329"/>
                <a:gd name="T5" fmla="*/ 246 h 271"/>
                <a:gd name="T6" fmla="*/ 293 w 329"/>
                <a:gd name="T7" fmla="*/ 199 h 271"/>
                <a:gd name="T8" fmla="*/ 319 w 329"/>
                <a:gd name="T9" fmla="*/ 180 h 271"/>
                <a:gd name="T10" fmla="*/ 328 w 329"/>
                <a:gd name="T11" fmla="*/ 169 h 271"/>
                <a:gd name="T12" fmla="*/ 322 w 329"/>
                <a:gd name="T13" fmla="*/ 156 h 271"/>
                <a:gd name="T14" fmla="*/ 298 w 329"/>
                <a:gd name="T15" fmla="*/ 134 h 271"/>
                <a:gd name="T16" fmla="*/ 179 w 329"/>
                <a:gd name="T17" fmla="*/ 18 h 271"/>
                <a:gd name="T18" fmla="*/ 165 w 329"/>
                <a:gd name="T19" fmla="*/ 4 h 271"/>
                <a:gd name="T20" fmla="*/ 153 w 329"/>
                <a:gd name="T21" fmla="*/ 0 h 271"/>
                <a:gd name="T22" fmla="*/ 137 w 329"/>
                <a:gd name="T23" fmla="*/ 5 h 271"/>
                <a:gd name="T24" fmla="*/ 110 w 329"/>
                <a:gd name="T25" fmla="*/ 22 h 271"/>
                <a:gd name="T26" fmla="*/ 37 w 329"/>
                <a:gd name="T27" fmla="*/ 64 h 271"/>
                <a:gd name="T28" fmla="*/ 8 w 329"/>
                <a:gd name="T29" fmla="*/ 83 h 271"/>
                <a:gd name="T30" fmla="*/ 0 w 329"/>
                <a:gd name="T31" fmla="*/ 91 h 271"/>
                <a:gd name="T32" fmla="*/ 2 w 329"/>
                <a:gd name="T33" fmla="*/ 102 h 271"/>
                <a:gd name="T34" fmla="*/ 32 w 329"/>
                <a:gd name="T35" fmla="*/ 135 h 271"/>
                <a:gd name="T36" fmla="*/ 138 w 329"/>
                <a:gd name="T37" fmla="*/ 241 h 271"/>
                <a:gd name="T38" fmla="*/ 159 w 329"/>
                <a:gd name="T39" fmla="*/ 263 h 271"/>
                <a:gd name="T40" fmla="*/ 173 w 329"/>
                <a:gd name="T41" fmla="*/ 270 h 27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29"/>
                <a:gd name="T64" fmla="*/ 0 h 271"/>
                <a:gd name="T65" fmla="*/ 329 w 329"/>
                <a:gd name="T66" fmla="*/ 271 h 27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29" h="271">
                  <a:moveTo>
                    <a:pt x="173" y="270"/>
                  </a:moveTo>
                  <a:lnTo>
                    <a:pt x="188" y="266"/>
                  </a:lnTo>
                  <a:lnTo>
                    <a:pt x="215" y="246"/>
                  </a:lnTo>
                  <a:lnTo>
                    <a:pt x="293" y="199"/>
                  </a:lnTo>
                  <a:lnTo>
                    <a:pt x="319" y="180"/>
                  </a:lnTo>
                  <a:lnTo>
                    <a:pt x="328" y="169"/>
                  </a:lnTo>
                  <a:lnTo>
                    <a:pt x="322" y="156"/>
                  </a:lnTo>
                  <a:lnTo>
                    <a:pt x="298" y="134"/>
                  </a:lnTo>
                  <a:lnTo>
                    <a:pt x="179" y="18"/>
                  </a:lnTo>
                  <a:lnTo>
                    <a:pt x="165" y="4"/>
                  </a:lnTo>
                  <a:lnTo>
                    <a:pt x="153" y="0"/>
                  </a:lnTo>
                  <a:lnTo>
                    <a:pt x="137" y="5"/>
                  </a:lnTo>
                  <a:lnTo>
                    <a:pt x="110" y="22"/>
                  </a:lnTo>
                  <a:lnTo>
                    <a:pt x="37" y="64"/>
                  </a:lnTo>
                  <a:lnTo>
                    <a:pt x="8" y="83"/>
                  </a:lnTo>
                  <a:lnTo>
                    <a:pt x="0" y="91"/>
                  </a:lnTo>
                  <a:lnTo>
                    <a:pt x="2" y="102"/>
                  </a:lnTo>
                  <a:lnTo>
                    <a:pt x="32" y="135"/>
                  </a:lnTo>
                  <a:lnTo>
                    <a:pt x="138" y="241"/>
                  </a:lnTo>
                  <a:lnTo>
                    <a:pt x="159" y="263"/>
                  </a:lnTo>
                  <a:lnTo>
                    <a:pt x="173" y="270"/>
                  </a:lnTo>
                </a:path>
              </a:pathLst>
            </a:custGeom>
            <a:solidFill>
              <a:srgbClr val="F6F6F6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73794" name="Freeform 512"/>
            <p:cNvSpPr>
              <a:spLocks noChangeAspect="1"/>
            </p:cNvSpPr>
            <p:nvPr/>
          </p:nvSpPr>
          <p:spPr bwMode="auto">
            <a:xfrm>
              <a:off x="2319" y="1580"/>
              <a:ext cx="325" cy="268"/>
            </a:xfrm>
            <a:custGeom>
              <a:avLst/>
              <a:gdLst>
                <a:gd name="T0" fmla="*/ 171 w 325"/>
                <a:gd name="T1" fmla="*/ 267 h 268"/>
                <a:gd name="T2" fmla="*/ 186 w 325"/>
                <a:gd name="T3" fmla="*/ 262 h 268"/>
                <a:gd name="T4" fmla="*/ 212 w 325"/>
                <a:gd name="T5" fmla="*/ 244 h 268"/>
                <a:gd name="T6" fmla="*/ 289 w 325"/>
                <a:gd name="T7" fmla="*/ 197 h 268"/>
                <a:gd name="T8" fmla="*/ 315 w 325"/>
                <a:gd name="T9" fmla="*/ 178 h 268"/>
                <a:gd name="T10" fmla="*/ 324 w 325"/>
                <a:gd name="T11" fmla="*/ 167 h 268"/>
                <a:gd name="T12" fmla="*/ 318 w 325"/>
                <a:gd name="T13" fmla="*/ 154 h 268"/>
                <a:gd name="T14" fmla="*/ 295 w 325"/>
                <a:gd name="T15" fmla="*/ 133 h 268"/>
                <a:gd name="T16" fmla="*/ 176 w 325"/>
                <a:gd name="T17" fmla="*/ 17 h 268"/>
                <a:gd name="T18" fmla="*/ 163 w 325"/>
                <a:gd name="T19" fmla="*/ 4 h 268"/>
                <a:gd name="T20" fmla="*/ 151 w 325"/>
                <a:gd name="T21" fmla="*/ 0 h 268"/>
                <a:gd name="T22" fmla="*/ 135 w 325"/>
                <a:gd name="T23" fmla="*/ 5 h 268"/>
                <a:gd name="T24" fmla="*/ 109 w 325"/>
                <a:gd name="T25" fmla="*/ 22 h 268"/>
                <a:gd name="T26" fmla="*/ 36 w 325"/>
                <a:gd name="T27" fmla="*/ 63 h 268"/>
                <a:gd name="T28" fmla="*/ 7 w 325"/>
                <a:gd name="T29" fmla="*/ 82 h 268"/>
                <a:gd name="T30" fmla="*/ 0 w 325"/>
                <a:gd name="T31" fmla="*/ 90 h 268"/>
                <a:gd name="T32" fmla="*/ 1 w 325"/>
                <a:gd name="T33" fmla="*/ 101 h 268"/>
                <a:gd name="T34" fmla="*/ 31 w 325"/>
                <a:gd name="T35" fmla="*/ 133 h 268"/>
                <a:gd name="T36" fmla="*/ 136 w 325"/>
                <a:gd name="T37" fmla="*/ 238 h 268"/>
                <a:gd name="T38" fmla="*/ 157 w 325"/>
                <a:gd name="T39" fmla="*/ 260 h 268"/>
                <a:gd name="T40" fmla="*/ 171 w 325"/>
                <a:gd name="T41" fmla="*/ 267 h 26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25"/>
                <a:gd name="T64" fmla="*/ 0 h 268"/>
                <a:gd name="T65" fmla="*/ 325 w 325"/>
                <a:gd name="T66" fmla="*/ 268 h 26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25" h="268">
                  <a:moveTo>
                    <a:pt x="171" y="267"/>
                  </a:moveTo>
                  <a:lnTo>
                    <a:pt x="186" y="262"/>
                  </a:lnTo>
                  <a:lnTo>
                    <a:pt x="212" y="244"/>
                  </a:lnTo>
                  <a:lnTo>
                    <a:pt x="289" y="197"/>
                  </a:lnTo>
                  <a:lnTo>
                    <a:pt x="315" y="178"/>
                  </a:lnTo>
                  <a:lnTo>
                    <a:pt x="324" y="167"/>
                  </a:lnTo>
                  <a:lnTo>
                    <a:pt x="318" y="154"/>
                  </a:lnTo>
                  <a:lnTo>
                    <a:pt x="295" y="133"/>
                  </a:lnTo>
                  <a:lnTo>
                    <a:pt x="176" y="17"/>
                  </a:lnTo>
                  <a:lnTo>
                    <a:pt x="163" y="4"/>
                  </a:lnTo>
                  <a:lnTo>
                    <a:pt x="151" y="0"/>
                  </a:lnTo>
                  <a:lnTo>
                    <a:pt x="135" y="5"/>
                  </a:lnTo>
                  <a:lnTo>
                    <a:pt x="109" y="22"/>
                  </a:lnTo>
                  <a:lnTo>
                    <a:pt x="36" y="63"/>
                  </a:lnTo>
                  <a:lnTo>
                    <a:pt x="7" y="82"/>
                  </a:lnTo>
                  <a:lnTo>
                    <a:pt x="0" y="90"/>
                  </a:lnTo>
                  <a:lnTo>
                    <a:pt x="1" y="101"/>
                  </a:lnTo>
                  <a:lnTo>
                    <a:pt x="31" y="133"/>
                  </a:lnTo>
                  <a:lnTo>
                    <a:pt x="136" y="238"/>
                  </a:lnTo>
                  <a:lnTo>
                    <a:pt x="157" y="260"/>
                  </a:lnTo>
                  <a:lnTo>
                    <a:pt x="171" y="267"/>
                  </a:lnTo>
                </a:path>
              </a:pathLst>
            </a:custGeom>
            <a:solidFill>
              <a:srgbClr val="F5F5F5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73795" name="Freeform 513"/>
            <p:cNvSpPr>
              <a:spLocks noChangeAspect="1"/>
            </p:cNvSpPr>
            <p:nvPr/>
          </p:nvSpPr>
          <p:spPr bwMode="auto">
            <a:xfrm>
              <a:off x="2320" y="1581"/>
              <a:ext cx="323" cy="266"/>
            </a:xfrm>
            <a:custGeom>
              <a:avLst/>
              <a:gdLst>
                <a:gd name="T0" fmla="*/ 170 w 323"/>
                <a:gd name="T1" fmla="*/ 265 h 266"/>
                <a:gd name="T2" fmla="*/ 185 w 323"/>
                <a:gd name="T3" fmla="*/ 261 h 266"/>
                <a:gd name="T4" fmla="*/ 211 w 323"/>
                <a:gd name="T5" fmla="*/ 242 h 266"/>
                <a:gd name="T6" fmla="*/ 288 w 323"/>
                <a:gd name="T7" fmla="*/ 196 h 266"/>
                <a:gd name="T8" fmla="*/ 313 w 323"/>
                <a:gd name="T9" fmla="*/ 177 h 266"/>
                <a:gd name="T10" fmla="*/ 322 w 323"/>
                <a:gd name="T11" fmla="*/ 166 h 266"/>
                <a:gd name="T12" fmla="*/ 316 w 323"/>
                <a:gd name="T13" fmla="*/ 154 h 266"/>
                <a:gd name="T14" fmla="*/ 293 w 323"/>
                <a:gd name="T15" fmla="*/ 132 h 266"/>
                <a:gd name="T16" fmla="*/ 175 w 323"/>
                <a:gd name="T17" fmla="*/ 17 h 266"/>
                <a:gd name="T18" fmla="*/ 162 w 323"/>
                <a:gd name="T19" fmla="*/ 4 h 266"/>
                <a:gd name="T20" fmla="*/ 150 w 323"/>
                <a:gd name="T21" fmla="*/ 0 h 266"/>
                <a:gd name="T22" fmla="*/ 134 w 323"/>
                <a:gd name="T23" fmla="*/ 5 h 266"/>
                <a:gd name="T24" fmla="*/ 108 w 323"/>
                <a:gd name="T25" fmla="*/ 21 h 266"/>
                <a:gd name="T26" fmla="*/ 36 w 323"/>
                <a:gd name="T27" fmla="*/ 63 h 266"/>
                <a:gd name="T28" fmla="*/ 8 w 323"/>
                <a:gd name="T29" fmla="*/ 81 h 266"/>
                <a:gd name="T30" fmla="*/ 0 w 323"/>
                <a:gd name="T31" fmla="*/ 89 h 266"/>
                <a:gd name="T32" fmla="*/ 2 w 323"/>
                <a:gd name="T33" fmla="*/ 100 h 266"/>
                <a:gd name="T34" fmla="*/ 32 w 323"/>
                <a:gd name="T35" fmla="*/ 132 h 266"/>
                <a:gd name="T36" fmla="*/ 136 w 323"/>
                <a:gd name="T37" fmla="*/ 237 h 266"/>
                <a:gd name="T38" fmla="*/ 157 w 323"/>
                <a:gd name="T39" fmla="*/ 258 h 266"/>
                <a:gd name="T40" fmla="*/ 170 w 323"/>
                <a:gd name="T41" fmla="*/ 265 h 26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23"/>
                <a:gd name="T64" fmla="*/ 0 h 266"/>
                <a:gd name="T65" fmla="*/ 323 w 323"/>
                <a:gd name="T66" fmla="*/ 266 h 26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23" h="266">
                  <a:moveTo>
                    <a:pt x="170" y="265"/>
                  </a:moveTo>
                  <a:lnTo>
                    <a:pt x="185" y="261"/>
                  </a:lnTo>
                  <a:lnTo>
                    <a:pt x="211" y="242"/>
                  </a:lnTo>
                  <a:lnTo>
                    <a:pt x="288" y="196"/>
                  </a:lnTo>
                  <a:lnTo>
                    <a:pt x="313" y="177"/>
                  </a:lnTo>
                  <a:lnTo>
                    <a:pt x="322" y="166"/>
                  </a:lnTo>
                  <a:lnTo>
                    <a:pt x="316" y="154"/>
                  </a:lnTo>
                  <a:lnTo>
                    <a:pt x="293" y="132"/>
                  </a:lnTo>
                  <a:lnTo>
                    <a:pt x="175" y="17"/>
                  </a:lnTo>
                  <a:lnTo>
                    <a:pt x="162" y="4"/>
                  </a:lnTo>
                  <a:lnTo>
                    <a:pt x="150" y="0"/>
                  </a:lnTo>
                  <a:lnTo>
                    <a:pt x="134" y="5"/>
                  </a:lnTo>
                  <a:lnTo>
                    <a:pt x="108" y="21"/>
                  </a:lnTo>
                  <a:lnTo>
                    <a:pt x="36" y="63"/>
                  </a:lnTo>
                  <a:lnTo>
                    <a:pt x="8" y="81"/>
                  </a:lnTo>
                  <a:lnTo>
                    <a:pt x="0" y="89"/>
                  </a:lnTo>
                  <a:lnTo>
                    <a:pt x="2" y="100"/>
                  </a:lnTo>
                  <a:lnTo>
                    <a:pt x="32" y="132"/>
                  </a:lnTo>
                  <a:lnTo>
                    <a:pt x="136" y="237"/>
                  </a:lnTo>
                  <a:lnTo>
                    <a:pt x="157" y="258"/>
                  </a:lnTo>
                  <a:lnTo>
                    <a:pt x="170" y="265"/>
                  </a:lnTo>
                </a:path>
              </a:pathLst>
            </a:custGeom>
            <a:solidFill>
              <a:srgbClr val="F4F4F4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73796" name="Freeform 514"/>
            <p:cNvSpPr>
              <a:spLocks noChangeAspect="1"/>
            </p:cNvSpPr>
            <p:nvPr/>
          </p:nvSpPr>
          <p:spPr bwMode="auto">
            <a:xfrm>
              <a:off x="2322" y="1582"/>
              <a:ext cx="319" cy="264"/>
            </a:xfrm>
            <a:custGeom>
              <a:avLst/>
              <a:gdLst>
                <a:gd name="T0" fmla="*/ 168 w 319"/>
                <a:gd name="T1" fmla="*/ 263 h 264"/>
                <a:gd name="T2" fmla="*/ 183 w 319"/>
                <a:gd name="T3" fmla="*/ 259 h 264"/>
                <a:gd name="T4" fmla="*/ 209 w 319"/>
                <a:gd name="T5" fmla="*/ 240 h 264"/>
                <a:gd name="T6" fmla="*/ 284 w 319"/>
                <a:gd name="T7" fmla="*/ 195 h 264"/>
                <a:gd name="T8" fmla="*/ 309 w 319"/>
                <a:gd name="T9" fmla="*/ 176 h 264"/>
                <a:gd name="T10" fmla="*/ 318 w 319"/>
                <a:gd name="T11" fmla="*/ 165 h 264"/>
                <a:gd name="T12" fmla="*/ 312 w 319"/>
                <a:gd name="T13" fmla="*/ 153 h 264"/>
                <a:gd name="T14" fmla="*/ 289 w 319"/>
                <a:gd name="T15" fmla="*/ 132 h 264"/>
                <a:gd name="T16" fmla="*/ 173 w 319"/>
                <a:gd name="T17" fmla="*/ 17 h 264"/>
                <a:gd name="T18" fmla="*/ 160 w 319"/>
                <a:gd name="T19" fmla="*/ 5 h 264"/>
                <a:gd name="T20" fmla="*/ 148 w 319"/>
                <a:gd name="T21" fmla="*/ 0 h 264"/>
                <a:gd name="T22" fmla="*/ 132 w 319"/>
                <a:gd name="T23" fmla="*/ 5 h 264"/>
                <a:gd name="T24" fmla="*/ 107 w 319"/>
                <a:gd name="T25" fmla="*/ 21 h 264"/>
                <a:gd name="T26" fmla="*/ 35 w 319"/>
                <a:gd name="T27" fmla="*/ 62 h 264"/>
                <a:gd name="T28" fmla="*/ 7 w 319"/>
                <a:gd name="T29" fmla="*/ 80 h 264"/>
                <a:gd name="T30" fmla="*/ 0 w 319"/>
                <a:gd name="T31" fmla="*/ 88 h 264"/>
                <a:gd name="T32" fmla="*/ 1 w 319"/>
                <a:gd name="T33" fmla="*/ 99 h 264"/>
                <a:gd name="T34" fmla="*/ 31 w 319"/>
                <a:gd name="T35" fmla="*/ 131 h 264"/>
                <a:gd name="T36" fmla="*/ 134 w 319"/>
                <a:gd name="T37" fmla="*/ 235 h 264"/>
                <a:gd name="T38" fmla="*/ 155 w 319"/>
                <a:gd name="T39" fmla="*/ 256 h 264"/>
                <a:gd name="T40" fmla="*/ 168 w 319"/>
                <a:gd name="T41" fmla="*/ 263 h 26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19"/>
                <a:gd name="T64" fmla="*/ 0 h 264"/>
                <a:gd name="T65" fmla="*/ 319 w 319"/>
                <a:gd name="T66" fmla="*/ 264 h 26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19" h="264">
                  <a:moveTo>
                    <a:pt x="168" y="263"/>
                  </a:moveTo>
                  <a:lnTo>
                    <a:pt x="183" y="259"/>
                  </a:lnTo>
                  <a:lnTo>
                    <a:pt x="209" y="240"/>
                  </a:lnTo>
                  <a:lnTo>
                    <a:pt x="284" y="195"/>
                  </a:lnTo>
                  <a:lnTo>
                    <a:pt x="309" y="176"/>
                  </a:lnTo>
                  <a:lnTo>
                    <a:pt x="318" y="165"/>
                  </a:lnTo>
                  <a:lnTo>
                    <a:pt x="312" y="153"/>
                  </a:lnTo>
                  <a:lnTo>
                    <a:pt x="289" y="132"/>
                  </a:lnTo>
                  <a:lnTo>
                    <a:pt x="173" y="17"/>
                  </a:lnTo>
                  <a:lnTo>
                    <a:pt x="160" y="5"/>
                  </a:lnTo>
                  <a:lnTo>
                    <a:pt x="148" y="0"/>
                  </a:lnTo>
                  <a:lnTo>
                    <a:pt x="132" y="5"/>
                  </a:lnTo>
                  <a:lnTo>
                    <a:pt x="107" y="21"/>
                  </a:lnTo>
                  <a:lnTo>
                    <a:pt x="35" y="62"/>
                  </a:lnTo>
                  <a:lnTo>
                    <a:pt x="7" y="80"/>
                  </a:lnTo>
                  <a:lnTo>
                    <a:pt x="0" y="88"/>
                  </a:lnTo>
                  <a:lnTo>
                    <a:pt x="1" y="99"/>
                  </a:lnTo>
                  <a:lnTo>
                    <a:pt x="31" y="131"/>
                  </a:lnTo>
                  <a:lnTo>
                    <a:pt x="134" y="235"/>
                  </a:lnTo>
                  <a:lnTo>
                    <a:pt x="155" y="256"/>
                  </a:lnTo>
                  <a:lnTo>
                    <a:pt x="168" y="263"/>
                  </a:lnTo>
                </a:path>
              </a:pathLst>
            </a:custGeom>
            <a:solidFill>
              <a:srgbClr val="F3F3F3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73797" name="Freeform 515"/>
            <p:cNvSpPr>
              <a:spLocks noChangeAspect="1"/>
            </p:cNvSpPr>
            <p:nvPr/>
          </p:nvSpPr>
          <p:spPr bwMode="auto">
            <a:xfrm>
              <a:off x="2324" y="1584"/>
              <a:ext cx="316" cy="260"/>
            </a:xfrm>
            <a:custGeom>
              <a:avLst/>
              <a:gdLst>
                <a:gd name="T0" fmla="*/ 167 w 316"/>
                <a:gd name="T1" fmla="*/ 259 h 260"/>
                <a:gd name="T2" fmla="*/ 181 w 316"/>
                <a:gd name="T3" fmla="*/ 255 h 260"/>
                <a:gd name="T4" fmla="*/ 206 w 316"/>
                <a:gd name="T5" fmla="*/ 237 h 260"/>
                <a:gd name="T6" fmla="*/ 281 w 316"/>
                <a:gd name="T7" fmla="*/ 192 h 260"/>
                <a:gd name="T8" fmla="*/ 306 w 316"/>
                <a:gd name="T9" fmla="*/ 173 h 260"/>
                <a:gd name="T10" fmla="*/ 315 w 316"/>
                <a:gd name="T11" fmla="*/ 163 h 260"/>
                <a:gd name="T12" fmla="*/ 309 w 316"/>
                <a:gd name="T13" fmla="*/ 151 h 260"/>
                <a:gd name="T14" fmla="*/ 286 w 316"/>
                <a:gd name="T15" fmla="*/ 130 h 260"/>
                <a:gd name="T16" fmla="*/ 171 w 316"/>
                <a:gd name="T17" fmla="*/ 17 h 260"/>
                <a:gd name="T18" fmla="*/ 158 w 316"/>
                <a:gd name="T19" fmla="*/ 4 h 260"/>
                <a:gd name="T20" fmla="*/ 146 w 316"/>
                <a:gd name="T21" fmla="*/ 0 h 260"/>
                <a:gd name="T22" fmla="*/ 131 w 316"/>
                <a:gd name="T23" fmla="*/ 5 h 260"/>
                <a:gd name="T24" fmla="*/ 106 w 316"/>
                <a:gd name="T25" fmla="*/ 20 h 260"/>
                <a:gd name="T26" fmla="*/ 34 w 316"/>
                <a:gd name="T27" fmla="*/ 61 h 260"/>
                <a:gd name="T28" fmla="*/ 7 w 316"/>
                <a:gd name="T29" fmla="*/ 79 h 260"/>
                <a:gd name="T30" fmla="*/ 0 w 316"/>
                <a:gd name="T31" fmla="*/ 87 h 260"/>
                <a:gd name="T32" fmla="*/ 1 w 316"/>
                <a:gd name="T33" fmla="*/ 97 h 260"/>
                <a:gd name="T34" fmla="*/ 31 w 316"/>
                <a:gd name="T35" fmla="*/ 129 h 260"/>
                <a:gd name="T36" fmla="*/ 133 w 316"/>
                <a:gd name="T37" fmla="*/ 232 h 260"/>
                <a:gd name="T38" fmla="*/ 153 w 316"/>
                <a:gd name="T39" fmla="*/ 253 h 260"/>
                <a:gd name="T40" fmla="*/ 167 w 316"/>
                <a:gd name="T41" fmla="*/ 259 h 26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16"/>
                <a:gd name="T64" fmla="*/ 0 h 260"/>
                <a:gd name="T65" fmla="*/ 316 w 316"/>
                <a:gd name="T66" fmla="*/ 260 h 26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16" h="260">
                  <a:moveTo>
                    <a:pt x="167" y="259"/>
                  </a:moveTo>
                  <a:lnTo>
                    <a:pt x="181" y="255"/>
                  </a:lnTo>
                  <a:lnTo>
                    <a:pt x="206" y="237"/>
                  </a:lnTo>
                  <a:lnTo>
                    <a:pt x="281" y="192"/>
                  </a:lnTo>
                  <a:lnTo>
                    <a:pt x="306" y="173"/>
                  </a:lnTo>
                  <a:lnTo>
                    <a:pt x="315" y="163"/>
                  </a:lnTo>
                  <a:lnTo>
                    <a:pt x="309" y="151"/>
                  </a:lnTo>
                  <a:lnTo>
                    <a:pt x="286" y="130"/>
                  </a:lnTo>
                  <a:lnTo>
                    <a:pt x="171" y="17"/>
                  </a:lnTo>
                  <a:lnTo>
                    <a:pt x="158" y="4"/>
                  </a:lnTo>
                  <a:lnTo>
                    <a:pt x="146" y="0"/>
                  </a:lnTo>
                  <a:lnTo>
                    <a:pt x="131" y="5"/>
                  </a:lnTo>
                  <a:lnTo>
                    <a:pt x="106" y="20"/>
                  </a:lnTo>
                  <a:lnTo>
                    <a:pt x="34" y="61"/>
                  </a:lnTo>
                  <a:lnTo>
                    <a:pt x="7" y="79"/>
                  </a:lnTo>
                  <a:lnTo>
                    <a:pt x="0" y="87"/>
                  </a:lnTo>
                  <a:lnTo>
                    <a:pt x="1" y="97"/>
                  </a:lnTo>
                  <a:lnTo>
                    <a:pt x="31" y="129"/>
                  </a:lnTo>
                  <a:lnTo>
                    <a:pt x="133" y="232"/>
                  </a:lnTo>
                  <a:lnTo>
                    <a:pt x="153" y="253"/>
                  </a:lnTo>
                  <a:lnTo>
                    <a:pt x="167" y="259"/>
                  </a:lnTo>
                </a:path>
              </a:pathLst>
            </a:custGeom>
            <a:solidFill>
              <a:srgbClr val="F2F2F2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73798" name="Freeform 516"/>
            <p:cNvSpPr>
              <a:spLocks noChangeAspect="1"/>
            </p:cNvSpPr>
            <p:nvPr/>
          </p:nvSpPr>
          <p:spPr bwMode="auto">
            <a:xfrm>
              <a:off x="2325" y="1585"/>
              <a:ext cx="314" cy="258"/>
            </a:xfrm>
            <a:custGeom>
              <a:avLst/>
              <a:gdLst>
                <a:gd name="T0" fmla="*/ 166 w 314"/>
                <a:gd name="T1" fmla="*/ 257 h 258"/>
                <a:gd name="T2" fmla="*/ 180 w 314"/>
                <a:gd name="T3" fmla="*/ 253 h 258"/>
                <a:gd name="T4" fmla="*/ 205 w 314"/>
                <a:gd name="T5" fmla="*/ 235 h 258"/>
                <a:gd name="T6" fmla="*/ 280 w 314"/>
                <a:gd name="T7" fmla="*/ 190 h 258"/>
                <a:gd name="T8" fmla="*/ 304 w 314"/>
                <a:gd name="T9" fmla="*/ 172 h 258"/>
                <a:gd name="T10" fmla="*/ 313 w 314"/>
                <a:gd name="T11" fmla="*/ 162 h 258"/>
                <a:gd name="T12" fmla="*/ 307 w 314"/>
                <a:gd name="T13" fmla="*/ 150 h 258"/>
                <a:gd name="T14" fmla="*/ 284 w 314"/>
                <a:gd name="T15" fmla="*/ 129 h 258"/>
                <a:gd name="T16" fmla="*/ 170 w 314"/>
                <a:gd name="T17" fmla="*/ 17 h 258"/>
                <a:gd name="T18" fmla="*/ 157 w 314"/>
                <a:gd name="T19" fmla="*/ 4 h 258"/>
                <a:gd name="T20" fmla="*/ 145 w 314"/>
                <a:gd name="T21" fmla="*/ 0 h 258"/>
                <a:gd name="T22" fmla="*/ 130 w 314"/>
                <a:gd name="T23" fmla="*/ 5 h 258"/>
                <a:gd name="T24" fmla="*/ 105 w 314"/>
                <a:gd name="T25" fmla="*/ 20 h 258"/>
                <a:gd name="T26" fmla="*/ 34 w 314"/>
                <a:gd name="T27" fmla="*/ 60 h 258"/>
                <a:gd name="T28" fmla="*/ 7 w 314"/>
                <a:gd name="T29" fmla="*/ 78 h 258"/>
                <a:gd name="T30" fmla="*/ 0 w 314"/>
                <a:gd name="T31" fmla="*/ 85 h 258"/>
                <a:gd name="T32" fmla="*/ 2 w 314"/>
                <a:gd name="T33" fmla="*/ 96 h 258"/>
                <a:gd name="T34" fmla="*/ 30 w 314"/>
                <a:gd name="T35" fmla="*/ 128 h 258"/>
                <a:gd name="T36" fmla="*/ 133 w 314"/>
                <a:gd name="T37" fmla="*/ 230 h 258"/>
                <a:gd name="T38" fmla="*/ 152 w 314"/>
                <a:gd name="T39" fmla="*/ 250 h 258"/>
                <a:gd name="T40" fmla="*/ 166 w 314"/>
                <a:gd name="T41" fmla="*/ 257 h 25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14"/>
                <a:gd name="T64" fmla="*/ 0 h 258"/>
                <a:gd name="T65" fmla="*/ 314 w 314"/>
                <a:gd name="T66" fmla="*/ 258 h 25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14" h="258">
                  <a:moveTo>
                    <a:pt x="166" y="257"/>
                  </a:moveTo>
                  <a:lnTo>
                    <a:pt x="180" y="253"/>
                  </a:lnTo>
                  <a:lnTo>
                    <a:pt x="205" y="235"/>
                  </a:lnTo>
                  <a:lnTo>
                    <a:pt x="280" y="190"/>
                  </a:lnTo>
                  <a:lnTo>
                    <a:pt x="304" y="172"/>
                  </a:lnTo>
                  <a:lnTo>
                    <a:pt x="313" y="162"/>
                  </a:lnTo>
                  <a:lnTo>
                    <a:pt x="307" y="150"/>
                  </a:lnTo>
                  <a:lnTo>
                    <a:pt x="284" y="129"/>
                  </a:lnTo>
                  <a:lnTo>
                    <a:pt x="170" y="17"/>
                  </a:lnTo>
                  <a:lnTo>
                    <a:pt x="157" y="4"/>
                  </a:lnTo>
                  <a:lnTo>
                    <a:pt x="145" y="0"/>
                  </a:lnTo>
                  <a:lnTo>
                    <a:pt x="130" y="5"/>
                  </a:lnTo>
                  <a:lnTo>
                    <a:pt x="105" y="20"/>
                  </a:lnTo>
                  <a:lnTo>
                    <a:pt x="34" y="60"/>
                  </a:lnTo>
                  <a:lnTo>
                    <a:pt x="7" y="78"/>
                  </a:lnTo>
                  <a:lnTo>
                    <a:pt x="0" y="85"/>
                  </a:lnTo>
                  <a:lnTo>
                    <a:pt x="2" y="96"/>
                  </a:lnTo>
                  <a:lnTo>
                    <a:pt x="30" y="128"/>
                  </a:lnTo>
                  <a:lnTo>
                    <a:pt x="133" y="230"/>
                  </a:lnTo>
                  <a:lnTo>
                    <a:pt x="152" y="250"/>
                  </a:lnTo>
                  <a:lnTo>
                    <a:pt x="166" y="257"/>
                  </a:lnTo>
                </a:path>
              </a:pathLst>
            </a:custGeom>
            <a:solidFill>
              <a:srgbClr val="F1F1F1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73799" name="Freeform 517"/>
            <p:cNvSpPr>
              <a:spLocks noChangeAspect="1"/>
            </p:cNvSpPr>
            <p:nvPr/>
          </p:nvSpPr>
          <p:spPr bwMode="auto">
            <a:xfrm>
              <a:off x="2326" y="1586"/>
              <a:ext cx="311" cy="256"/>
            </a:xfrm>
            <a:custGeom>
              <a:avLst/>
              <a:gdLst>
                <a:gd name="T0" fmla="*/ 165 w 311"/>
                <a:gd name="T1" fmla="*/ 255 h 256"/>
                <a:gd name="T2" fmla="*/ 179 w 311"/>
                <a:gd name="T3" fmla="*/ 251 h 256"/>
                <a:gd name="T4" fmla="*/ 204 w 311"/>
                <a:gd name="T5" fmla="*/ 233 h 256"/>
                <a:gd name="T6" fmla="*/ 278 w 311"/>
                <a:gd name="T7" fmla="*/ 189 h 256"/>
                <a:gd name="T8" fmla="*/ 302 w 311"/>
                <a:gd name="T9" fmla="*/ 171 h 256"/>
                <a:gd name="T10" fmla="*/ 310 w 311"/>
                <a:gd name="T11" fmla="*/ 161 h 256"/>
                <a:gd name="T12" fmla="*/ 304 w 311"/>
                <a:gd name="T13" fmla="*/ 149 h 256"/>
                <a:gd name="T14" fmla="*/ 282 w 311"/>
                <a:gd name="T15" fmla="*/ 128 h 256"/>
                <a:gd name="T16" fmla="*/ 168 w 311"/>
                <a:gd name="T17" fmla="*/ 17 h 256"/>
                <a:gd name="T18" fmla="*/ 155 w 311"/>
                <a:gd name="T19" fmla="*/ 4 h 256"/>
                <a:gd name="T20" fmla="*/ 143 w 311"/>
                <a:gd name="T21" fmla="*/ 0 h 256"/>
                <a:gd name="T22" fmla="*/ 129 w 311"/>
                <a:gd name="T23" fmla="*/ 5 h 256"/>
                <a:gd name="T24" fmla="*/ 104 w 311"/>
                <a:gd name="T25" fmla="*/ 20 h 256"/>
                <a:gd name="T26" fmla="*/ 34 w 311"/>
                <a:gd name="T27" fmla="*/ 60 h 256"/>
                <a:gd name="T28" fmla="*/ 7 w 311"/>
                <a:gd name="T29" fmla="*/ 77 h 256"/>
                <a:gd name="T30" fmla="*/ 0 w 311"/>
                <a:gd name="T31" fmla="*/ 85 h 256"/>
                <a:gd name="T32" fmla="*/ 2 w 311"/>
                <a:gd name="T33" fmla="*/ 95 h 256"/>
                <a:gd name="T34" fmla="*/ 30 w 311"/>
                <a:gd name="T35" fmla="*/ 127 h 256"/>
                <a:gd name="T36" fmla="*/ 131 w 311"/>
                <a:gd name="T37" fmla="*/ 228 h 256"/>
                <a:gd name="T38" fmla="*/ 151 w 311"/>
                <a:gd name="T39" fmla="*/ 249 h 256"/>
                <a:gd name="T40" fmla="*/ 165 w 311"/>
                <a:gd name="T41" fmla="*/ 255 h 25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11"/>
                <a:gd name="T64" fmla="*/ 0 h 256"/>
                <a:gd name="T65" fmla="*/ 311 w 311"/>
                <a:gd name="T66" fmla="*/ 256 h 25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11" h="256">
                  <a:moveTo>
                    <a:pt x="165" y="255"/>
                  </a:moveTo>
                  <a:lnTo>
                    <a:pt x="179" y="251"/>
                  </a:lnTo>
                  <a:lnTo>
                    <a:pt x="204" y="233"/>
                  </a:lnTo>
                  <a:lnTo>
                    <a:pt x="278" y="189"/>
                  </a:lnTo>
                  <a:lnTo>
                    <a:pt x="302" y="171"/>
                  </a:lnTo>
                  <a:lnTo>
                    <a:pt x="310" y="161"/>
                  </a:lnTo>
                  <a:lnTo>
                    <a:pt x="304" y="149"/>
                  </a:lnTo>
                  <a:lnTo>
                    <a:pt x="282" y="128"/>
                  </a:lnTo>
                  <a:lnTo>
                    <a:pt x="168" y="17"/>
                  </a:lnTo>
                  <a:lnTo>
                    <a:pt x="155" y="4"/>
                  </a:lnTo>
                  <a:lnTo>
                    <a:pt x="143" y="0"/>
                  </a:lnTo>
                  <a:lnTo>
                    <a:pt x="129" y="5"/>
                  </a:lnTo>
                  <a:lnTo>
                    <a:pt x="104" y="20"/>
                  </a:lnTo>
                  <a:lnTo>
                    <a:pt x="34" y="60"/>
                  </a:lnTo>
                  <a:lnTo>
                    <a:pt x="7" y="77"/>
                  </a:lnTo>
                  <a:lnTo>
                    <a:pt x="0" y="85"/>
                  </a:lnTo>
                  <a:lnTo>
                    <a:pt x="2" y="95"/>
                  </a:lnTo>
                  <a:lnTo>
                    <a:pt x="30" y="127"/>
                  </a:lnTo>
                  <a:lnTo>
                    <a:pt x="131" y="228"/>
                  </a:lnTo>
                  <a:lnTo>
                    <a:pt x="151" y="249"/>
                  </a:lnTo>
                  <a:lnTo>
                    <a:pt x="165" y="255"/>
                  </a:lnTo>
                </a:path>
              </a:pathLst>
            </a:custGeom>
            <a:solidFill>
              <a:srgbClr val="F1F1F1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73800" name="Freeform 518"/>
            <p:cNvSpPr>
              <a:spLocks noChangeAspect="1"/>
            </p:cNvSpPr>
            <p:nvPr/>
          </p:nvSpPr>
          <p:spPr bwMode="auto">
            <a:xfrm>
              <a:off x="2328" y="1588"/>
              <a:ext cx="307" cy="253"/>
            </a:xfrm>
            <a:custGeom>
              <a:avLst/>
              <a:gdLst>
                <a:gd name="T0" fmla="*/ 163 w 307"/>
                <a:gd name="T1" fmla="*/ 252 h 253"/>
                <a:gd name="T2" fmla="*/ 177 w 307"/>
                <a:gd name="T3" fmla="*/ 248 h 253"/>
                <a:gd name="T4" fmla="*/ 201 w 307"/>
                <a:gd name="T5" fmla="*/ 231 h 253"/>
                <a:gd name="T6" fmla="*/ 274 w 307"/>
                <a:gd name="T7" fmla="*/ 187 h 253"/>
                <a:gd name="T8" fmla="*/ 298 w 307"/>
                <a:gd name="T9" fmla="*/ 169 h 253"/>
                <a:gd name="T10" fmla="*/ 306 w 307"/>
                <a:gd name="T11" fmla="*/ 159 h 253"/>
                <a:gd name="T12" fmla="*/ 300 w 307"/>
                <a:gd name="T13" fmla="*/ 147 h 253"/>
                <a:gd name="T14" fmla="*/ 278 w 307"/>
                <a:gd name="T15" fmla="*/ 127 h 253"/>
                <a:gd name="T16" fmla="*/ 166 w 307"/>
                <a:gd name="T17" fmla="*/ 17 h 253"/>
                <a:gd name="T18" fmla="*/ 153 w 307"/>
                <a:gd name="T19" fmla="*/ 4 h 253"/>
                <a:gd name="T20" fmla="*/ 141 w 307"/>
                <a:gd name="T21" fmla="*/ 0 h 253"/>
                <a:gd name="T22" fmla="*/ 127 w 307"/>
                <a:gd name="T23" fmla="*/ 4 h 253"/>
                <a:gd name="T24" fmla="*/ 102 w 307"/>
                <a:gd name="T25" fmla="*/ 19 h 253"/>
                <a:gd name="T26" fmla="*/ 33 w 307"/>
                <a:gd name="T27" fmla="*/ 59 h 253"/>
                <a:gd name="T28" fmla="*/ 7 w 307"/>
                <a:gd name="T29" fmla="*/ 76 h 253"/>
                <a:gd name="T30" fmla="*/ 0 w 307"/>
                <a:gd name="T31" fmla="*/ 83 h 253"/>
                <a:gd name="T32" fmla="*/ 2 w 307"/>
                <a:gd name="T33" fmla="*/ 94 h 253"/>
                <a:gd name="T34" fmla="*/ 30 w 307"/>
                <a:gd name="T35" fmla="*/ 125 h 253"/>
                <a:gd name="T36" fmla="*/ 130 w 307"/>
                <a:gd name="T37" fmla="*/ 225 h 253"/>
                <a:gd name="T38" fmla="*/ 150 w 307"/>
                <a:gd name="T39" fmla="*/ 246 h 253"/>
                <a:gd name="T40" fmla="*/ 163 w 307"/>
                <a:gd name="T41" fmla="*/ 252 h 25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07"/>
                <a:gd name="T64" fmla="*/ 0 h 253"/>
                <a:gd name="T65" fmla="*/ 307 w 307"/>
                <a:gd name="T66" fmla="*/ 253 h 25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07" h="253">
                  <a:moveTo>
                    <a:pt x="163" y="252"/>
                  </a:moveTo>
                  <a:lnTo>
                    <a:pt x="177" y="248"/>
                  </a:lnTo>
                  <a:lnTo>
                    <a:pt x="201" y="231"/>
                  </a:lnTo>
                  <a:lnTo>
                    <a:pt x="274" y="187"/>
                  </a:lnTo>
                  <a:lnTo>
                    <a:pt x="298" y="169"/>
                  </a:lnTo>
                  <a:lnTo>
                    <a:pt x="306" y="159"/>
                  </a:lnTo>
                  <a:lnTo>
                    <a:pt x="300" y="147"/>
                  </a:lnTo>
                  <a:lnTo>
                    <a:pt x="278" y="127"/>
                  </a:lnTo>
                  <a:lnTo>
                    <a:pt x="166" y="17"/>
                  </a:lnTo>
                  <a:lnTo>
                    <a:pt x="153" y="4"/>
                  </a:lnTo>
                  <a:lnTo>
                    <a:pt x="141" y="0"/>
                  </a:lnTo>
                  <a:lnTo>
                    <a:pt x="127" y="4"/>
                  </a:lnTo>
                  <a:lnTo>
                    <a:pt x="102" y="19"/>
                  </a:lnTo>
                  <a:lnTo>
                    <a:pt x="33" y="59"/>
                  </a:lnTo>
                  <a:lnTo>
                    <a:pt x="7" y="76"/>
                  </a:lnTo>
                  <a:lnTo>
                    <a:pt x="0" y="83"/>
                  </a:lnTo>
                  <a:lnTo>
                    <a:pt x="2" y="94"/>
                  </a:lnTo>
                  <a:lnTo>
                    <a:pt x="30" y="125"/>
                  </a:lnTo>
                  <a:lnTo>
                    <a:pt x="130" y="225"/>
                  </a:lnTo>
                  <a:lnTo>
                    <a:pt x="150" y="246"/>
                  </a:lnTo>
                  <a:lnTo>
                    <a:pt x="163" y="252"/>
                  </a:lnTo>
                </a:path>
              </a:pathLst>
            </a:custGeom>
            <a:solidFill>
              <a:srgbClr val="F0F0F0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73801" name="Freeform 519"/>
            <p:cNvSpPr>
              <a:spLocks noChangeAspect="1"/>
            </p:cNvSpPr>
            <p:nvPr/>
          </p:nvSpPr>
          <p:spPr bwMode="auto">
            <a:xfrm>
              <a:off x="2329" y="1589"/>
              <a:ext cx="305" cy="250"/>
            </a:xfrm>
            <a:custGeom>
              <a:avLst/>
              <a:gdLst>
                <a:gd name="T0" fmla="*/ 162 w 305"/>
                <a:gd name="T1" fmla="*/ 249 h 250"/>
                <a:gd name="T2" fmla="*/ 176 w 305"/>
                <a:gd name="T3" fmla="*/ 245 h 250"/>
                <a:gd name="T4" fmla="*/ 200 w 305"/>
                <a:gd name="T5" fmla="*/ 228 h 250"/>
                <a:gd name="T6" fmla="*/ 272 w 305"/>
                <a:gd name="T7" fmla="*/ 185 h 250"/>
                <a:gd name="T8" fmla="*/ 296 w 305"/>
                <a:gd name="T9" fmla="*/ 168 h 250"/>
                <a:gd name="T10" fmla="*/ 304 w 305"/>
                <a:gd name="T11" fmla="*/ 157 h 250"/>
                <a:gd name="T12" fmla="*/ 298 w 305"/>
                <a:gd name="T13" fmla="*/ 145 h 250"/>
                <a:gd name="T14" fmla="*/ 276 w 305"/>
                <a:gd name="T15" fmla="*/ 126 h 250"/>
                <a:gd name="T16" fmla="*/ 164 w 305"/>
                <a:gd name="T17" fmla="*/ 16 h 250"/>
                <a:gd name="T18" fmla="*/ 152 w 305"/>
                <a:gd name="T19" fmla="*/ 4 h 250"/>
                <a:gd name="T20" fmla="*/ 140 w 305"/>
                <a:gd name="T21" fmla="*/ 0 h 250"/>
                <a:gd name="T22" fmla="*/ 126 w 305"/>
                <a:gd name="T23" fmla="*/ 5 h 250"/>
                <a:gd name="T24" fmla="*/ 102 w 305"/>
                <a:gd name="T25" fmla="*/ 19 h 250"/>
                <a:gd name="T26" fmla="*/ 33 w 305"/>
                <a:gd name="T27" fmla="*/ 58 h 250"/>
                <a:gd name="T28" fmla="*/ 7 w 305"/>
                <a:gd name="T29" fmla="*/ 75 h 250"/>
                <a:gd name="T30" fmla="*/ 0 w 305"/>
                <a:gd name="T31" fmla="*/ 82 h 250"/>
                <a:gd name="T32" fmla="*/ 2 w 305"/>
                <a:gd name="T33" fmla="*/ 93 h 250"/>
                <a:gd name="T34" fmla="*/ 30 w 305"/>
                <a:gd name="T35" fmla="*/ 123 h 250"/>
                <a:gd name="T36" fmla="*/ 129 w 305"/>
                <a:gd name="T37" fmla="*/ 222 h 250"/>
                <a:gd name="T38" fmla="*/ 149 w 305"/>
                <a:gd name="T39" fmla="*/ 243 h 250"/>
                <a:gd name="T40" fmla="*/ 162 w 305"/>
                <a:gd name="T41" fmla="*/ 249 h 25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05"/>
                <a:gd name="T64" fmla="*/ 0 h 250"/>
                <a:gd name="T65" fmla="*/ 305 w 305"/>
                <a:gd name="T66" fmla="*/ 250 h 25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05" h="250">
                  <a:moveTo>
                    <a:pt x="162" y="249"/>
                  </a:moveTo>
                  <a:lnTo>
                    <a:pt x="176" y="245"/>
                  </a:lnTo>
                  <a:lnTo>
                    <a:pt x="200" y="228"/>
                  </a:lnTo>
                  <a:lnTo>
                    <a:pt x="272" y="185"/>
                  </a:lnTo>
                  <a:lnTo>
                    <a:pt x="296" y="168"/>
                  </a:lnTo>
                  <a:lnTo>
                    <a:pt x="304" y="157"/>
                  </a:lnTo>
                  <a:lnTo>
                    <a:pt x="298" y="145"/>
                  </a:lnTo>
                  <a:lnTo>
                    <a:pt x="276" y="126"/>
                  </a:lnTo>
                  <a:lnTo>
                    <a:pt x="164" y="16"/>
                  </a:lnTo>
                  <a:lnTo>
                    <a:pt x="152" y="4"/>
                  </a:lnTo>
                  <a:lnTo>
                    <a:pt x="140" y="0"/>
                  </a:lnTo>
                  <a:lnTo>
                    <a:pt x="126" y="5"/>
                  </a:lnTo>
                  <a:lnTo>
                    <a:pt x="102" y="19"/>
                  </a:lnTo>
                  <a:lnTo>
                    <a:pt x="33" y="58"/>
                  </a:lnTo>
                  <a:lnTo>
                    <a:pt x="7" y="75"/>
                  </a:lnTo>
                  <a:lnTo>
                    <a:pt x="0" y="82"/>
                  </a:lnTo>
                  <a:lnTo>
                    <a:pt x="2" y="93"/>
                  </a:lnTo>
                  <a:lnTo>
                    <a:pt x="30" y="123"/>
                  </a:lnTo>
                  <a:lnTo>
                    <a:pt x="129" y="222"/>
                  </a:lnTo>
                  <a:lnTo>
                    <a:pt x="149" y="243"/>
                  </a:lnTo>
                  <a:lnTo>
                    <a:pt x="162" y="249"/>
                  </a:lnTo>
                </a:path>
              </a:pathLst>
            </a:custGeom>
            <a:solidFill>
              <a:srgbClr val="EFEFEF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73802" name="Freeform 520"/>
            <p:cNvSpPr>
              <a:spLocks noChangeAspect="1"/>
            </p:cNvSpPr>
            <p:nvPr/>
          </p:nvSpPr>
          <p:spPr bwMode="auto">
            <a:xfrm>
              <a:off x="2331" y="1590"/>
              <a:ext cx="301" cy="248"/>
            </a:xfrm>
            <a:custGeom>
              <a:avLst/>
              <a:gdLst>
                <a:gd name="T0" fmla="*/ 160 w 301"/>
                <a:gd name="T1" fmla="*/ 247 h 248"/>
                <a:gd name="T2" fmla="*/ 174 w 301"/>
                <a:gd name="T3" fmla="*/ 243 h 248"/>
                <a:gd name="T4" fmla="*/ 197 w 301"/>
                <a:gd name="T5" fmla="*/ 226 h 248"/>
                <a:gd name="T6" fmla="*/ 269 w 301"/>
                <a:gd name="T7" fmla="*/ 183 h 248"/>
                <a:gd name="T8" fmla="*/ 292 w 301"/>
                <a:gd name="T9" fmla="*/ 167 h 248"/>
                <a:gd name="T10" fmla="*/ 300 w 301"/>
                <a:gd name="T11" fmla="*/ 156 h 248"/>
                <a:gd name="T12" fmla="*/ 294 w 301"/>
                <a:gd name="T13" fmla="*/ 144 h 248"/>
                <a:gd name="T14" fmla="*/ 273 w 301"/>
                <a:gd name="T15" fmla="*/ 125 h 248"/>
                <a:gd name="T16" fmla="*/ 162 w 301"/>
                <a:gd name="T17" fmla="*/ 16 h 248"/>
                <a:gd name="T18" fmla="*/ 150 w 301"/>
                <a:gd name="T19" fmla="*/ 4 h 248"/>
                <a:gd name="T20" fmla="*/ 138 w 301"/>
                <a:gd name="T21" fmla="*/ 0 h 248"/>
                <a:gd name="T22" fmla="*/ 124 w 301"/>
                <a:gd name="T23" fmla="*/ 5 h 248"/>
                <a:gd name="T24" fmla="*/ 100 w 301"/>
                <a:gd name="T25" fmla="*/ 19 h 248"/>
                <a:gd name="T26" fmla="*/ 32 w 301"/>
                <a:gd name="T27" fmla="*/ 58 h 248"/>
                <a:gd name="T28" fmla="*/ 7 w 301"/>
                <a:gd name="T29" fmla="*/ 74 h 248"/>
                <a:gd name="T30" fmla="*/ 0 w 301"/>
                <a:gd name="T31" fmla="*/ 81 h 248"/>
                <a:gd name="T32" fmla="*/ 1 w 301"/>
                <a:gd name="T33" fmla="*/ 92 h 248"/>
                <a:gd name="T34" fmla="*/ 29 w 301"/>
                <a:gd name="T35" fmla="*/ 122 h 248"/>
                <a:gd name="T36" fmla="*/ 128 w 301"/>
                <a:gd name="T37" fmla="*/ 220 h 248"/>
                <a:gd name="T38" fmla="*/ 147 w 301"/>
                <a:gd name="T39" fmla="*/ 241 h 248"/>
                <a:gd name="T40" fmla="*/ 160 w 301"/>
                <a:gd name="T41" fmla="*/ 247 h 24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01"/>
                <a:gd name="T64" fmla="*/ 0 h 248"/>
                <a:gd name="T65" fmla="*/ 301 w 301"/>
                <a:gd name="T66" fmla="*/ 248 h 24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01" h="248">
                  <a:moveTo>
                    <a:pt x="160" y="247"/>
                  </a:moveTo>
                  <a:lnTo>
                    <a:pt x="174" y="243"/>
                  </a:lnTo>
                  <a:lnTo>
                    <a:pt x="197" y="226"/>
                  </a:lnTo>
                  <a:lnTo>
                    <a:pt x="269" y="183"/>
                  </a:lnTo>
                  <a:lnTo>
                    <a:pt x="292" y="167"/>
                  </a:lnTo>
                  <a:lnTo>
                    <a:pt x="300" y="156"/>
                  </a:lnTo>
                  <a:lnTo>
                    <a:pt x="294" y="144"/>
                  </a:lnTo>
                  <a:lnTo>
                    <a:pt x="273" y="125"/>
                  </a:lnTo>
                  <a:lnTo>
                    <a:pt x="162" y="16"/>
                  </a:lnTo>
                  <a:lnTo>
                    <a:pt x="150" y="4"/>
                  </a:lnTo>
                  <a:lnTo>
                    <a:pt x="138" y="0"/>
                  </a:lnTo>
                  <a:lnTo>
                    <a:pt x="124" y="5"/>
                  </a:lnTo>
                  <a:lnTo>
                    <a:pt x="100" y="19"/>
                  </a:lnTo>
                  <a:lnTo>
                    <a:pt x="32" y="58"/>
                  </a:lnTo>
                  <a:lnTo>
                    <a:pt x="7" y="74"/>
                  </a:lnTo>
                  <a:lnTo>
                    <a:pt x="0" y="81"/>
                  </a:lnTo>
                  <a:lnTo>
                    <a:pt x="1" y="92"/>
                  </a:lnTo>
                  <a:lnTo>
                    <a:pt x="29" y="122"/>
                  </a:lnTo>
                  <a:lnTo>
                    <a:pt x="128" y="220"/>
                  </a:lnTo>
                  <a:lnTo>
                    <a:pt x="147" y="241"/>
                  </a:lnTo>
                  <a:lnTo>
                    <a:pt x="160" y="247"/>
                  </a:lnTo>
                </a:path>
              </a:pathLst>
            </a:custGeom>
            <a:solidFill>
              <a:srgbClr val="EEEEEE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73803" name="Freeform 521"/>
            <p:cNvSpPr>
              <a:spLocks noChangeAspect="1"/>
            </p:cNvSpPr>
            <p:nvPr/>
          </p:nvSpPr>
          <p:spPr bwMode="auto">
            <a:xfrm>
              <a:off x="2333" y="1591"/>
              <a:ext cx="298" cy="246"/>
            </a:xfrm>
            <a:custGeom>
              <a:avLst/>
              <a:gdLst>
                <a:gd name="T0" fmla="*/ 159 w 298"/>
                <a:gd name="T1" fmla="*/ 245 h 246"/>
                <a:gd name="T2" fmla="*/ 172 w 298"/>
                <a:gd name="T3" fmla="*/ 241 h 246"/>
                <a:gd name="T4" fmla="*/ 195 w 298"/>
                <a:gd name="T5" fmla="*/ 225 h 246"/>
                <a:gd name="T6" fmla="*/ 266 w 298"/>
                <a:gd name="T7" fmla="*/ 182 h 246"/>
                <a:gd name="T8" fmla="*/ 289 w 298"/>
                <a:gd name="T9" fmla="*/ 165 h 246"/>
                <a:gd name="T10" fmla="*/ 297 w 298"/>
                <a:gd name="T11" fmla="*/ 155 h 246"/>
                <a:gd name="T12" fmla="*/ 291 w 298"/>
                <a:gd name="T13" fmla="*/ 144 h 246"/>
                <a:gd name="T14" fmla="*/ 270 w 298"/>
                <a:gd name="T15" fmla="*/ 124 h 246"/>
                <a:gd name="T16" fmla="*/ 160 w 298"/>
                <a:gd name="T17" fmla="*/ 16 h 246"/>
                <a:gd name="T18" fmla="*/ 148 w 298"/>
                <a:gd name="T19" fmla="*/ 4 h 246"/>
                <a:gd name="T20" fmla="*/ 137 w 298"/>
                <a:gd name="T21" fmla="*/ 0 h 246"/>
                <a:gd name="T22" fmla="*/ 122 w 298"/>
                <a:gd name="T23" fmla="*/ 5 h 246"/>
                <a:gd name="T24" fmla="*/ 99 w 298"/>
                <a:gd name="T25" fmla="*/ 19 h 246"/>
                <a:gd name="T26" fmla="*/ 32 w 298"/>
                <a:gd name="T27" fmla="*/ 57 h 246"/>
                <a:gd name="T28" fmla="*/ 7 w 298"/>
                <a:gd name="T29" fmla="*/ 73 h 246"/>
                <a:gd name="T30" fmla="*/ 0 w 298"/>
                <a:gd name="T31" fmla="*/ 80 h 246"/>
                <a:gd name="T32" fmla="*/ 1 w 298"/>
                <a:gd name="T33" fmla="*/ 91 h 246"/>
                <a:gd name="T34" fmla="*/ 29 w 298"/>
                <a:gd name="T35" fmla="*/ 121 h 246"/>
                <a:gd name="T36" fmla="*/ 127 w 298"/>
                <a:gd name="T37" fmla="*/ 219 h 246"/>
                <a:gd name="T38" fmla="*/ 146 w 298"/>
                <a:gd name="T39" fmla="*/ 239 h 246"/>
                <a:gd name="T40" fmla="*/ 159 w 298"/>
                <a:gd name="T41" fmla="*/ 245 h 24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98"/>
                <a:gd name="T64" fmla="*/ 0 h 246"/>
                <a:gd name="T65" fmla="*/ 298 w 298"/>
                <a:gd name="T66" fmla="*/ 246 h 24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98" h="246">
                  <a:moveTo>
                    <a:pt x="159" y="245"/>
                  </a:moveTo>
                  <a:lnTo>
                    <a:pt x="172" y="241"/>
                  </a:lnTo>
                  <a:lnTo>
                    <a:pt x="195" y="225"/>
                  </a:lnTo>
                  <a:lnTo>
                    <a:pt x="266" y="182"/>
                  </a:lnTo>
                  <a:lnTo>
                    <a:pt x="289" y="165"/>
                  </a:lnTo>
                  <a:lnTo>
                    <a:pt x="297" y="155"/>
                  </a:lnTo>
                  <a:lnTo>
                    <a:pt x="291" y="144"/>
                  </a:lnTo>
                  <a:lnTo>
                    <a:pt x="270" y="124"/>
                  </a:lnTo>
                  <a:lnTo>
                    <a:pt x="160" y="16"/>
                  </a:lnTo>
                  <a:lnTo>
                    <a:pt x="148" y="4"/>
                  </a:lnTo>
                  <a:lnTo>
                    <a:pt x="137" y="0"/>
                  </a:lnTo>
                  <a:lnTo>
                    <a:pt x="122" y="5"/>
                  </a:lnTo>
                  <a:lnTo>
                    <a:pt x="99" y="19"/>
                  </a:lnTo>
                  <a:lnTo>
                    <a:pt x="32" y="57"/>
                  </a:lnTo>
                  <a:lnTo>
                    <a:pt x="7" y="73"/>
                  </a:lnTo>
                  <a:lnTo>
                    <a:pt x="0" y="80"/>
                  </a:lnTo>
                  <a:lnTo>
                    <a:pt x="1" y="91"/>
                  </a:lnTo>
                  <a:lnTo>
                    <a:pt x="29" y="121"/>
                  </a:lnTo>
                  <a:lnTo>
                    <a:pt x="127" y="219"/>
                  </a:lnTo>
                  <a:lnTo>
                    <a:pt x="146" y="239"/>
                  </a:lnTo>
                  <a:lnTo>
                    <a:pt x="159" y="245"/>
                  </a:lnTo>
                </a:path>
              </a:pathLst>
            </a:custGeom>
            <a:solidFill>
              <a:srgbClr val="EDEDED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73804" name="Freeform 522"/>
            <p:cNvSpPr>
              <a:spLocks noChangeAspect="1"/>
            </p:cNvSpPr>
            <p:nvPr/>
          </p:nvSpPr>
          <p:spPr bwMode="auto">
            <a:xfrm>
              <a:off x="2334" y="1592"/>
              <a:ext cx="296" cy="244"/>
            </a:xfrm>
            <a:custGeom>
              <a:avLst/>
              <a:gdLst>
                <a:gd name="T0" fmla="*/ 158 w 296"/>
                <a:gd name="T1" fmla="*/ 243 h 244"/>
                <a:gd name="T2" fmla="*/ 171 w 296"/>
                <a:gd name="T3" fmla="*/ 239 h 244"/>
                <a:gd name="T4" fmla="*/ 194 w 296"/>
                <a:gd name="T5" fmla="*/ 223 h 244"/>
                <a:gd name="T6" fmla="*/ 265 w 296"/>
                <a:gd name="T7" fmla="*/ 181 h 244"/>
                <a:gd name="T8" fmla="*/ 287 w 296"/>
                <a:gd name="T9" fmla="*/ 165 h 244"/>
                <a:gd name="T10" fmla="*/ 295 w 296"/>
                <a:gd name="T11" fmla="*/ 154 h 244"/>
                <a:gd name="T12" fmla="*/ 289 w 296"/>
                <a:gd name="T13" fmla="*/ 143 h 244"/>
                <a:gd name="T14" fmla="*/ 268 w 296"/>
                <a:gd name="T15" fmla="*/ 123 h 244"/>
                <a:gd name="T16" fmla="*/ 159 w 296"/>
                <a:gd name="T17" fmla="*/ 16 h 244"/>
                <a:gd name="T18" fmla="*/ 147 w 296"/>
                <a:gd name="T19" fmla="*/ 4 h 244"/>
                <a:gd name="T20" fmla="*/ 136 w 296"/>
                <a:gd name="T21" fmla="*/ 0 h 244"/>
                <a:gd name="T22" fmla="*/ 121 w 296"/>
                <a:gd name="T23" fmla="*/ 5 h 244"/>
                <a:gd name="T24" fmla="*/ 98 w 296"/>
                <a:gd name="T25" fmla="*/ 18 h 244"/>
                <a:gd name="T26" fmla="*/ 31 w 296"/>
                <a:gd name="T27" fmla="*/ 57 h 244"/>
                <a:gd name="T28" fmla="*/ 7 w 296"/>
                <a:gd name="T29" fmla="*/ 72 h 244"/>
                <a:gd name="T30" fmla="*/ 0 w 296"/>
                <a:gd name="T31" fmla="*/ 80 h 244"/>
                <a:gd name="T32" fmla="*/ 1 w 296"/>
                <a:gd name="T33" fmla="*/ 90 h 244"/>
                <a:gd name="T34" fmla="*/ 29 w 296"/>
                <a:gd name="T35" fmla="*/ 120 h 244"/>
                <a:gd name="T36" fmla="*/ 126 w 296"/>
                <a:gd name="T37" fmla="*/ 217 h 244"/>
                <a:gd name="T38" fmla="*/ 145 w 296"/>
                <a:gd name="T39" fmla="*/ 237 h 244"/>
                <a:gd name="T40" fmla="*/ 158 w 296"/>
                <a:gd name="T41" fmla="*/ 243 h 24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96"/>
                <a:gd name="T64" fmla="*/ 0 h 244"/>
                <a:gd name="T65" fmla="*/ 296 w 296"/>
                <a:gd name="T66" fmla="*/ 244 h 24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96" h="244">
                  <a:moveTo>
                    <a:pt x="158" y="243"/>
                  </a:moveTo>
                  <a:lnTo>
                    <a:pt x="171" y="239"/>
                  </a:lnTo>
                  <a:lnTo>
                    <a:pt x="194" y="223"/>
                  </a:lnTo>
                  <a:lnTo>
                    <a:pt x="265" y="181"/>
                  </a:lnTo>
                  <a:lnTo>
                    <a:pt x="287" y="165"/>
                  </a:lnTo>
                  <a:lnTo>
                    <a:pt x="295" y="154"/>
                  </a:lnTo>
                  <a:lnTo>
                    <a:pt x="289" y="143"/>
                  </a:lnTo>
                  <a:lnTo>
                    <a:pt x="268" y="123"/>
                  </a:lnTo>
                  <a:lnTo>
                    <a:pt x="159" y="16"/>
                  </a:lnTo>
                  <a:lnTo>
                    <a:pt x="147" y="4"/>
                  </a:lnTo>
                  <a:lnTo>
                    <a:pt x="136" y="0"/>
                  </a:lnTo>
                  <a:lnTo>
                    <a:pt x="121" y="5"/>
                  </a:lnTo>
                  <a:lnTo>
                    <a:pt x="98" y="18"/>
                  </a:lnTo>
                  <a:lnTo>
                    <a:pt x="31" y="57"/>
                  </a:lnTo>
                  <a:lnTo>
                    <a:pt x="7" y="72"/>
                  </a:lnTo>
                  <a:lnTo>
                    <a:pt x="0" y="80"/>
                  </a:lnTo>
                  <a:lnTo>
                    <a:pt x="1" y="90"/>
                  </a:lnTo>
                  <a:lnTo>
                    <a:pt x="29" y="120"/>
                  </a:lnTo>
                  <a:lnTo>
                    <a:pt x="126" y="217"/>
                  </a:lnTo>
                  <a:lnTo>
                    <a:pt x="145" y="237"/>
                  </a:lnTo>
                  <a:lnTo>
                    <a:pt x="158" y="243"/>
                  </a:lnTo>
                </a:path>
              </a:pathLst>
            </a:custGeom>
            <a:solidFill>
              <a:srgbClr val="ECECEC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73805" name="Freeform 523"/>
            <p:cNvSpPr>
              <a:spLocks noChangeAspect="1"/>
            </p:cNvSpPr>
            <p:nvPr/>
          </p:nvSpPr>
          <p:spPr bwMode="auto">
            <a:xfrm>
              <a:off x="2336" y="1594"/>
              <a:ext cx="292" cy="240"/>
            </a:xfrm>
            <a:custGeom>
              <a:avLst/>
              <a:gdLst>
                <a:gd name="T0" fmla="*/ 156 w 292"/>
                <a:gd name="T1" fmla="*/ 239 h 240"/>
                <a:gd name="T2" fmla="*/ 169 w 292"/>
                <a:gd name="T3" fmla="*/ 235 h 240"/>
                <a:gd name="T4" fmla="*/ 191 w 292"/>
                <a:gd name="T5" fmla="*/ 220 h 240"/>
                <a:gd name="T6" fmla="*/ 261 w 292"/>
                <a:gd name="T7" fmla="*/ 178 h 240"/>
                <a:gd name="T8" fmla="*/ 283 w 292"/>
                <a:gd name="T9" fmla="*/ 162 h 240"/>
                <a:gd name="T10" fmla="*/ 291 w 292"/>
                <a:gd name="T11" fmla="*/ 152 h 240"/>
                <a:gd name="T12" fmla="*/ 285 w 292"/>
                <a:gd name="T13" fmla="*/ 140 h 240"/>
                <a:gd name="T14" fmla="*/ 264 w 292"/>
                <a:gd name="T15" fmla="*/ 121 h 240"/>
                <a:gd name="T16" fmla="*/ 157 w 292"/>
                <a:gd name="T17" fmla="*/ 16 h 240"/>
                <a:gd name="T18" fmla="*/ 145 w 292"/>
                <a:gd name="T19" fmla="*/ 4 h 240"/>
                <a:gd name="T20" fmla="*/ 134 w 292"/>
                <a:gd name="T21" fmla="*/ 0 h 240"/>
                <a:gd name="T22" fmla="*/ 119 w 292"/>
                <a:gd name="T23" fmla="*/ 4 h 240"/>
                <a:gd name="T24" fmla="*/ 97 w 292"/>
                <a:gd name="T25" fmla="*/ 18 h 240"/>
                <a:gd name="T26" fmla="*/ 31 w 292"/>
                <a:gd name="T27" fmla="*/ 56 h 240"/>
                <a:gd name="T28" fmla="*/ 7 w 292"/>
                <a:gd name="T29" fmla="*/ 71 h 240"/>
                <a:gd name="T30" fmla="*/ 0 w 292"/>
                <a:gd name="T31" fmla="*/ 78 h 240"/>
                <a:gd name="T32" fmla="*/ 1 w 292"/>
                <a:gd name="T33" fmla="*/ 88 h 240"/>
                <a:gd name="T34" fmla="*/ 29 w 292"/>
                <a:gd name="T35" fmla="*/ 117 h 240"/>
                <a:gd name="T36" fmla="*/ 124 w 292"/>
                <a:gd name="T37" fmla="*/ 213 h 240"/>
                <a:gd name="T38" fmla="*/ 143 w 292"/>
                <a:gd name="T39" fmla="*/ 233 h 240"/>
                <a:gd name="T40" fmla="*/ 156 w 292"/>
                <a:gd name="T41" fmla="*/ 239 h 24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92"/>
                <a:gd name="T64" fmla="*/ 0 h 240"/>
                <a:gd name="T65" fmla="*/ 292 w 292"/>
                <a:gd name="T66" fmla="*/ 240 h 24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92" h="240">
                  <a:moveTo>
                    <a:pt x="156" y="239"/>
                  </a:moveTo>
                  <a:lnTo>
                    <a:pt x="169" y="235"/>
                  </a:lnTo>
                  <a:lnTo>
                    <a:pt x="191" y="220"/>
                  </a:lnTo>
                  <a:lnTo>
                    <a:pt x="261" y="178"/>
                  </a:lnTo>
                  <a:lnTo>
                    <a:pt x="283" y="162"/>
                  </a:lnTo>
                  <a:lnTo>
                    <a:pt x="291" y="152"/>
                  </a:lnTo>
                  <a:lnTo>
                    <a:pt x="285" y="140"/>
                  </a:lnTo>
                  <a:lnTo>
                    <a:pt x="264" y="121"/>
                  </a:lnTo>
                  <a:lnTo>
                    <a:pt x="157" y="16"/>
                  </a:lnTo>
                  <a:lnTo>
                    <a:pt x="145" y="4"/>
                  </a:lnTo>
                  <a:lnTo>
                    <a:pt x="134" y="0"/>
                  </a:lnTo>
                  <a:lnTo>
                    <a:pt x="119" y="4"/>
                  </a:lnTo>
                  <a:lnTo>
                    <a:pt x="97" y="18"/>
                  </a:lnTo>
                  <a:lnTo>
                    <a:pt x="31" y="56"/>
                  </a:lnTo>
                  <a:lnTo>
                    <a:pt x="7" y="71"/>
                  </a:lnTo>
                  <a:lnTo>
                    <a:pt x="0" y="78"/>
                  </a:lnTo>
                  <a:lnTo>
                    <a:pt x="1" y="88"/>
                  </a:lnTo>
                  <a:lnTo>
                    <a:pt x="29" y="117"/>
                  </a:lnTo>
                  <a:lnTo>
                    <a:pt x="124" y="213"/>
                  </a:lnTo>
                  <a:lnTo>
                    <a:pt x="143" y="233"/>
                  </a:lnTo>
                  <a:lnTo>
                    <a:pt x="156" y="239"/>
                  </a:lnTo>
                </a:path>
              </a:pathLst>
            </a:custGeom>
            <a:solidFill>
              <a:srgbClr val="EBEBEB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73806" name="Freeform 524"/>
            <p:cNvSpPr>
              <a:spLocks noChangeAspect="1"/>
            </p:cNvSpPr>
            <p:nvPr/>
          </p:nvSpPr>
          <p:spPr bwMode="auto">
            <a:xfrm>
              <a:off x="2337" y="1595"/>
              <a:ext cx="290" cy="238"/>
            </a:xfrm>
            <a:custGeom>
              <a:avLst/>
              <a:gdLst>
                <a:gd name="T0" fmla="*/ 155 w 290"/>
                <a:gd name="T1" fmla="*/ 237 h 238"/>
                <a:gd name="T2" fmla="*/ 168 w 290"/>
                <a:gd name="T3" fmla="*/ 233 h 238"/>
                <a:gd name="T4" fmla="*/ 190 w 290"/>
                <a:gd name="T5" fmla="*/ 218 h 238"/>
                <a:gd name="T6" fmla="*/ 260 w 290"/>
                <a:gd name="T7" fmla="*/ 176 h 238"/>
                <a:gd name="T8" fmla="*/ 281 w 290"/>
                <a:gd name="T9" fmla="*/ 161 h 238"/>
                <a:gd name="T10" fmla="*/ 289 w 290"/>
                <a:gd name="T11" fmla="*/ 151 h 238"/>
                <a:gd name="T12" fmla="*/ 283 w 290"/>
                <a:gd name="T13" fmla="*/ 140 h 238"/>
                <a:gd name="T14" fmla="*/ 263 w 290"/>
                <a:gd name="T15" fmla="*/ 120 h 238"/>
                <a:gd name="T16" fmla="*/ 156 w 290"/>
                <a:gd name="T17" fmla="*/ 16 h 238"/>
                <a:gd name="T18" fmla="*/ 144 w 290"/>
                <a:gd name="T19" fmla="*/ 4 h 238"/>
                <a:gd name="T20" fmla="*/ 133 w 290"/>
                <a:gd name="T21" fmla="*/ 0 h 238"/>
                <a:gd name="T22" fmla="*/ 118 w 290"/>
                <a:gd name="T23" fmla="*/ 4 h 238"/>
                <a:gd name="T24" fmla="*/ 96 w 290"/>
                <a:gd name="T25" fmla="*/ 18 h 238"/>
                <a:gd name="T26" fmla="*/ 30 w 290"/>
                <a:gd name="T27" fmla="*/ 55 h 238"/>
                <a:gd name="T28" fmla="*/ 7 w 290"/>
                <a:gd name="T29" fmla="*/ 70 h 238"/>
                <a:gd name="T30" fmla="*/ 0 w 290"/>
                <a:gd name="T31" fmla="*/ 77 h 238"/>
                <a:gd name="T32" fmla="*/ 1 w 290"/>
                <a:gd name="T33" fmla="*/ 87 h 238"/>
                <a:gd name="T34" fmla="*/ 29 w 290"/>
                <a:gd name="T35" fmla="*/ 116 h 238"/>
                <a:gd name="T36" fmla="*/ 123 w 290"/>
                <a:gd name="T37" fmla="*/ 212 h 238"/>
                <a:gd name="T38" fmla="*/ 142 w 290"/>
                <a:gd name="T39" fmla="*/ 231 h 238"/>
                <a:gd name="T40" fmla="*/ 155 w 290"/>
                <a:gd name="T41" fmla="*/ 237 h 23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90"/>
                <a:gd name="T64" fmla="*/ 0 h 238"/>
                <a:gd name="T65" fmla="*/ 290 w 290"/>
                <a:gd name="T66" fmla="*/ 238 h 23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90" h="238">
                  <a:moveTo>
                    <a:pt x="155" y="237"/>
                  </a:moveTo>
                  <a:lnTo>
                    <a:pt x="168" y="233"/>
                  </a:lnTo>
                  <a:lnTo>
                    <a:pt x="190" y="218"/>
                  </a:lnTo>
                  <a:lnTo>
                    <a:pt x="260" y="176"/>
                  </a:lnTo>
                  <a:lnTo>
                    <a:pt x="281" y="161"/>
                  </a:lnTo>
                  <a:lnTo>
                    <a:pt x="289" y="151"/>
                  </a:lnTo>
                  <a:lnTo>
                    <a:pt x="283" y="140"/>
                  </a:lnTo>
                  <a:lnTo>
                    <a:pt x="263" y="120"/>
                  </a:lnTo>
                  <a:lnTo>
                    <a:pt x="156" y="16"/>
                  </a:lnTo>
                  <a:lnTo>
                    <a:pt x="144" y="4"/>
                  </a:lnTo>
                  <a:lnTo>
                    <a:pt x="133" y="0"/>
                  </a:lnTo>
                  <a:lnTo>
                    <a:pt x="118" y="4"/>
                  </a:lnTo>
                  <a:lnTo>
                    <a:pt x="96" y="18"/>
                  </a:lnTo>
                  <a:lnTo>
                    <a:pt x="30" y="55"/>
                  </a:lnTo>
                  <a:lnTo>
                    <a:pt x="7" y="70"/>
                  </a:lnTo>
                  <a:lnTo>
                    <a:pt x="0" y="77"/>
                  </a:lnTo>
                  <a:lnTo>
                    <a:pt x="1" y="87"/>
                  </a:lnTo>
                  <a:lnTo>
                    <a:pt x="29" y="116"/>
                  </a:lnTo>
                  <a:lnTo>
                    <a:pt x="123" y="212"/>
                  </a:lnTo>
                  <a:lnTo>
                    <a:pt x="142" y="231"/>
                  </a:lnTo>
                  <a:lnTo>
                    <a:pt x="155" y="237"/>
                  </a:lnTo>
                </a:path>
              </a:pathLst>
            </a:custGeom>
            <a:solidFill>
              <a:srgbClr val="EAEAEA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73807" name="Freeform 525"/>
            <p:cNvSpPr>
              <a:spLocks noChangeAspect="1"/>
            </p:cNvSpPr>
            <p:nvPr/>
          </p:nvSpPr>
          <p:spPr bwMode="auto">
            <a:xfrm>
              <a:off x="2338" y="1596"/>
              <a:ext cx="287" cy="236"/>
            </a:xfrm>
            <a:custGeom>
              <a:avLst/>
              <a:gdLst>
                <a:gd name="T0" fmla="*/ 154 w 287"/>
                <a:gd name="T1" fmla="*/ 235 h 236"/>
                <a:gd name="T2" fmla="*/ 167 w 287"/>
                <a:gd name="T3" fmla="*/ 231 h 236"/>
                <a:gd name="T4" fmla="*/ 188 w 287"/>
                <a:gd name="T5" fmla="*/ 216 h 236"/>
                <a:gd name="T6" fmla="*/ 257 w 287"/>
                <a:gd name="T7" fmla="*/ 175 h 236"/>
                <a:gd name="T8" fmla="*/ 278 w 287"/>
                <a:gd name="T9" fmla="*/ 160 h 236"/>
                <a:gd name="T10" fmla="*/ 286 w 287"/>
                <a:gd name="T11" fmla="*/ 150 h 236"/>
                <a:gd name="T12" fmla="*/ 280 w 287"/>
                <a:gd name="T13" fmla="*/ 139 h 236"/>
                <a:gd name="T14" fmla="*/ 260 w 287"/>
                <a:gd name="T15" fmla="*/ 120 h 236"/>
                <a:gd name="T16" fmla="*/ 154 w 287"/>
                <a:gd name="T17" fmla="*/ 16 h 236"/>
                <a:gd name="T18" fmla="*/ 142 w 287"/>
                <a:gd name="T19" fmla="*/ 4 h 236"/>
                <a:gd name="T20" fmla="*/ 131 w 287"/>
                <a:gd name="T21" fmla="*/ 0 h 236"/>
                <a:gd name="T22" fmla="*/ 117 w 287"/>
                <a:gd name="T23" fmla="*/ 4 h 236"/>
                <a:gd name="T24" fmla="*/ 95 w 287"/>
                <a:gd name="T25" fmla="*/ 17 h 236"/>
                <a:gd name="T26" fmla="*/ 30 w 287"/>
                <a:gd name="T27" fmla="*/ 54 h 236"/>
                <a:gd name="T28" fmla="*/ 7 w 287"/>
                <a:gd name="T29" fmla="*/ 69 h 236"/>
                <a:gd name="T30" fmla="*/ 0 w 287"/>
                <a:gd name="T31" fmla="*/ 76 h 236"/>
                <a:gd name="T32" fmla="*/ 1 w 287"/>
                <a:gd name="T33" fmla="*/ 86 h 236"/>
                <a:gd name="T34" fmla="*/ 28 w 287"/>
                <a:gd name="T35" fmla="*/ 115 h 236"/>
                <a:gd name="T36" fmla="*/ 123 w 287"/>
                <a:gd name="T37" fmla="*/ 210 h 236"/>
                <a:gd name="T38" fmla="*/ 141 w 287"/>
                <a:gd name="T39" fmla="*/ 229 h 236"/>
                <a:gd name="T40" fmla="*/ 154 w 287"/>
                <a:gd name="T41" fmla="*/ 235 h 2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87"/>
                <a:gd name="T64" fmla="*/ 0 h 236"/>
                <a:gd name="T65" fmla="*/ 287 w 287"/>
                <a:gd name="T66" fmla="*/ 236 h 2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87" h="236">
                  <a:moveTo>
                    <a:pt x="154" y="235"/>
                  </a:moveTo>
                  <a:lnTo>
                    <a:pt x="167" y="231"/>
                  </a:lnTo>
                  <a:lnTo>
                    <a:pt x="188" y="216"/>
                  </a:lnTo>
                  <a:lnTo>
                    <a:pt x="257" y="175"/>
                  </a:lnTo>
                  <a:lnTo>
                    <a:pt x="278" y="160"/>
                  </a:lnTo>
                  <a:lnTo>
                    <a:pt x="286" y="150"/>
                  </a:lnTo>
                  <a:lnTo>
                    <a:pt x="280" y="139"/>
                  </a:lnTo>
                  <a:lnTo>
                    <a:pt x="260" y="120"/>
                  </a:lnTo>
                  <a:lnTo>
                    <a:pt x="154" y="16"/>
                  </a:lnTo>
                  <a:lnTo>
                    <a:pt x="142" y="4"/>
                  </a:lnTo>
                  <a:lnTo>
                    <a:pt x="131" y="0"/>
                  </a:lnTo>
                  <a:lnTo>
                    <a:pt x="117" y="4"/>
                  </a:lnTo>
                  <a:lnTo>
                    <a:pt x="95" y="17"/>
                  </a:lnTo>
                  <a:lnTo>
                    <a:pt x="30" y="54"/>
                  </a:lnTo>
                  <a:lnTo>
                    <a:pt x="7" y="69"/>
                  </a:lnTo>
                  <a:lnTo>
                    <a:pt x="0" y="76"/>
                  </a:lnTo>
                  <a:lnTo>
                    <a:pt x="1" y="86"/>
                  </a:lnTo>
                  <a:lnTo>
                    <a:pt x="28" y="115"/>
                  </a:lnTo>
                  <a:lnTo>
                    <a:pt x="123" y="210"/>
                  </a:lnTo>
                  <a:lnTo>
                    <a:pt x="141" y="229"/>
                  </a:lnTo>
                  <a:lnTo>
                    <a:pt x="154" y="235"/>
                  </a:lnTo>
                </a:path>
              </a:pathLst>
            </a:custGeom>
            <a:solidFill>
              <a:srgbClr val="E9E9E9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73808" name="Freeform 526"/>
            <p:cNvSpPr>
              <a:spLocks noChangeAspect="1"/>
            </p:cNvSpPr>
            <p:nvPr/>
          </p:nvSpPr>
          <p:spPr bwMode="auto">
            <a:xfrm>
              <a:off x="2340" y="1597"/>
              <a:ext cx="284" cy="233"/>
            </a:xfrm>
            <a:custGeom>
              <a:avLst/>
              <a:gdLst>
                <a:gd name="T0" fmla="*/ 152 w 284"/>
                <a:gd name="T1" fmla="*/ 232 h 233"/>
                <a:gd name="T2" fmla="*/ 165 w 284"/>
                <a:gd name="T3" fmla="*/ 228 h 233"/>
                <a:gd name="T4" fmla="*/ 186 w 284"/>
                <a:gd name="T5" fmla="*/ 214 h 233"/>
                <a:gd name="T6" fmla="*/ 254 w 284"/>
                <a:gd name="T7" fmla="*/ 173 h 233"/>
                <a:gd name="T8" fmla="*/ 275 w 284"/>
                <a:gd name="T9" fmla="*/ 158 h 233"/>
                <a:gd name="T10" fmla="*/ 283 w 284"/>
                <a:gd name="T11" fmla="*/ 148 h 233"/>
                <a:gd name="T12" fmla="*/ 277 w 284"/>
                <a:gd name="T13" fmla="*/ 137 h 233"/>
                <a:gd name="T14" fmla="*/ 257 w 284"/>
                <a:gd name="T15" fmla="*/ 118 h 233"/>
                <a:gd name="T16" fmla="*/ 152 w 284"/>
                <a:gd name="T17" fmla="*/ 15 h 233"/>
                <a:gd name="T18" fmla="*/ 140 w 284"/>
                <a:gd name="T19" fmla="*/ 4 h 233"/>
                <a:gd name="T20" fmla="*/ 129 w 284"/>
                <a:gd name="T21" fmla="*/ 0 h 233"/>
                <a:gd name="T22" fmla="*/ 115 w 284"/>
                <a:gd name="T23" fmla="*/ 4 h 233"/>
                <a:gd name="T24" fmla="*/ 94 w 284"/>
                <a:gd name="T25" fmla="*/ 17 h 233"/>
                <a:gd name="T26" fmla="*/ 30 w 284"/>
                <a:gd name="T27" fmla="*/ 54 h 233"/>
                <a:gd name="T28" fmla="*/ 7 w 284"/>
                <a:gd name="T29" fmla="*/ 68 h 233"/>
                <a:gd name="T30" fmla="*/ 0 w 284"/>
                <a:gd name="T31" fmla="*/ 75 h 233"/>
                <a:gd name="T32" fmla="*/ 1 w 284"/>
                <a:gd name="T33" fmla="*/ 85 h 233"/>
                <a:gd name="T34" fmla="*/ 28 w 284"/>
                <a:gd name="T35" fmla="*/ 114 h 233"/>
                <a:gd name="T36" fmla="*/ 121 w 284"/>
                <a:gd name="T37" fmla="*/ 207 h 233"/>
                <a:gd name="T38" fmla="*/ 140 w 284"/>
                <a:gd name="T39" fmla="*/ 226 h 233"/>
                <a:gd name="T40" fmla="*/ 152 w 284"/>
                <a:gd name="T41" fmla="*/ 232 h 23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84"/>
                <a:gd name="T64" fmla="*/ 0 h 233"/>
                <a:gd name="T65" fmla="*/ 284 w 284"/>
                <a:gd name="T66" fmla="*/ 233 h 23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84" h="233">
                  <a:moveTo>
                    <a:pt x="152" y="232"/>
                  </a:moveTo>
                  <a:lnTo>
                    <a:pt x="165" y="228"/>
                  </a:lnTo>
                  <a:lnTo>
                    <a:pt x="186" y="214"/>
                  </a:lnTo>
                  <a:lnTo>
                    <a:pt x="254" y="173"/>
                  </a:lnTo>
                  <a:lnTo>
                    <a:pt x="275" y="158"/>
                  </a:lnTo>
                  <a:lnTo>
                    <a:pt x="283" y="148"/>
                  </a:lnTo>
                  <a:lnTo>
                    <a:pt x="277" y="137"/>
                  </a:lnTo>
                  <a:lnTo>
                    <a:pt x="257" y="118"/>
                  </a:lnTo>
                  <a:lnTo>
                    <a:pt x="152" y="15"/>
                  </a:lnTo>
                  <a:lnTo>
                    <a:pt x="140" y="4"/>
                  </a:lnTo>
                  <a:lnTo>
                    <a:pt x="129" y="0"/>
                  </a:lnTo>
                  <a:lnTo>
                    <a:pt x="115" y="4"/>
                  </a:lnTo>
                  <a:lnTo>
                    <a:pt x="94" y="17"/>
                  </a:lnTo>
                  <a:lnTo>
                    <a:pt x="30" y="54"/>
                  </a:lnTo>
                  <a:lnTo>
                    <a:pt x="7" y="68"/>
                  </a:lnTo>
                  <a:lnTo>
                    <a:pt x="0" y="75"/>
                  </a:lnTo>
                  <a:lnTo>
                    <a:pt x="1" y="85"/>
                  </a:lnTo>
                  <a:lnTo>
                    <a:pt x="28" y="114"/>
                  </a:lnTo>
                  <a:lnTo>
                    <a:pt x="121" y="207"/>
                  </a:lnTo>
                  <a:lnTo>
                    <a:pt x="140" y="226"/>
                  </a:lnTo>
                  <a:lnTo>
                    <a:pt x="152" y="232"/>
                  </a:lnTo>
                </a:path>
              </a:pathLst>
            </a:custGeom>
            <a:solidFill>
              <a:srgbClr val="E8E8E8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73809" name="Freeform 527"/>
            <p:cNvSpPr>
              <a:spLocks noChangeAspect="1"/>
            </p:cNvSpPr>
            <p:nvPr/>
          </p:nvSpPr>
          <p:spPr bwMode="auto">
            <a:xfrm>
              <a:off x="2342" y="1599"/>
              <a:ext cx="280" cy="230"/>
            </a:xfrm>
            <a:custGeom>
              <a:avLst/>
              <a:gdLst>
                <a:gd name="T0" fmla="*/ 150 w 280"/>
                <a:gd name="T1" fmla="*/ 229 h 230"/>
                <a:gd name="T2" fmla="*/ 163 w 280"/>
                <a:gd name="T3" fmla="*/ 225 h 230"/>
                <a:gd name="T4" fmla="*/ 183 w 280"/>
                <a:gd name="T5" fmla="*/ 211 h 230"/>
                <a:gd name="T6" fmla="*/ 251 w 280"/>
                <a:gd name="T7" fmla="*/ 171 h 230"/>
                <a:gd name="T8" fmla="*/ 271 w 280"/>
                <a:gd name="T9" fmla="*/ 156 h 230"/>
                <a:gd name="T10" fmla="*/ 279 w 280"/>
                <a:gd name="T11" fmla="*/ 147 h 230"/>
                <a:gd name="T12" fmla="*/ 273 w 280"/>
                <a:gd name="T13" fmla="*/ 135 h 230"/>
                <a:gd name="T14" fmla="*/ 253 w 280"/>
                <a:gd name="T15" fmla="*/ 117 h 230"/>
                <a:gd name="T16" fmla="*/ 150 w 280"/>
                <a:gd name="T17" fmla="*/ 15 h 230"/>
                <a:gd name="T18" fmla="*/ 138 w 280"/>
                <a:gd name="T19" fmla="*/ 4 h 230"/>
                <a:gd name="T20" fmla="*/ 127 w 280"/>
                <a:gd name="T21" fmla="*/ 0 h 230"/>
                <a:gd name="T22" fmla="*/ 113 w 280"/>
                <a:gd name="T23" fmla="*/ 4 h 230"/>
                <a:gd name="T24" fmla="*/ 93 w 280"/>
                <a:gd name="T25" fmla="*/ 16 h 230"/>
                <a:gd name="T26" fmla="*/ 29 w 280"/>
                <a:gd name="T27" fmla="*/ 53 h 230"/>
                <a:gd name="T28" fmla="*/ 6 w 280"/>
                <a:gd name="T29" fmla="*/ 67 h 230"/>
                <a:gd name="T30" fmla="*/ 0 w 280"/>
                <a:gd name="T31" fmla="*/ 73 h 230"/>
                <a:gd name="T32" fmla="*/ 1 w 280"/>
                <a:gd name="T33" fmla="*/ 83 h 230"/>
                <a:gd name="T34" fmla="*/ 28 w 280"/>
                <a:gd name="T35" fmla="*/ 112 h 230"/>
                <a:gd name="T36" fmla="*/ 120 w 280"/>
                <a:gd name="T37" fmla="*/ 204 h 230"/>
                <a:gd name="T38" fmla="*/ 138 w 280"/>
                <a:gd name="T39" fmla="*/ 223 h 230"/>
                <a:gd name="T40" fmla="*/ 150 w 280"/>
                <a:gd name="T41" fmla="*/ 229 h 23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80"/>
                <a:gd name="T64" fmla="*/ 0 h 230"/>
                <a:gd name="T65" fmla="*/ 280 w 280"/>
                <a:gd name="T66" fmla="*/ 230 h 23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80" h="230">
                  <a:moveTo>
                    <a:pt x="150" y="229"/>
                  </a:moveTo>
                  <a:lnTo>
                    <a:pt x="163" y="225"/>
                  </a:lnTo>
                  <a:lnTo>
                    <a:pt x="183" y="211"/>
                  </a:lnTo>
                  <a:lnTo>
                    <a:pt x="251" y="171"/>
                  </a:lnTo>
                  <a:lnTo>
                    <a:pt x="271" y="156"/>
                  </a:lnTo>
                  <a:lnTo>
                    <a:pt x="279" y="147"/>
                  </a:lnTo>
                  <a:lnTo>
                    <a:pt x="273" y="135"/>
                  </a:lnTo>
                  <a:lnTo>
                    <a:pt x="253" y="117"/>
                  </a:lnTo>
                  <a:lnTo>
                    <a:pt x="150" y="15"/>
                  </a:lnTo>
                  <a:lnTo>
                    <a:pt x="138" y="4"/>
                  </a:lnTo>
                  <a:lnTo>
                    <a:pt x="127" y="0"/>
                  </a:lnTo>
                  <a:lnTo>
                    <a:pt x="113" y="4"/>
                  </a:lnTo>
                  <a:lnTo>
                    <a:pt x="93" y="16"/>
                  </a:lnTo>
                  <a:lnTo>
                    <a:pt x="29" y="53"/>
                  </a:lnTo>
                  <a:lnTo>
                    <a:pt x="6" y="67"/>
                  </a:lnTo>
                  <a:lnTo>
                    <a:pt x="0" y="73"/>
                  </a:lnTo>
                  <a:lnTo>
                    <a:pt x="1" y="83"/>
                  </a:lnTo>
                  <a:lnTo>
                    <a:pt x="28" y="112"/>
                  </a:lnTo>
                  <a:lnTo>
                    <a:pt x="120" y="204"/>
                  </a:lnTo>
                  <a:lnTo>
                    <a:pt x="138" y="223"/>
                  </a:lnTo>
                  <a:lnTo>
                    <a:pt x="150" y="229"/>
                  </a:lnTo>
                </a:path>
              </a:pathLst>
            </a:custGeom>
            <a:solidFill>
              <a:srgbClr val="E7E7E7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73810" name="Freeform 528"/>
            <p:cNvSpPr>
              <a:spLocks noChangeAspect="1"/>
            </p:cNvSpPr>
            <p:nvPr/>
          </p:nvSpPr>
          <p:spPr bwMode="auto">
            <a:xfrm>
              <a:off x="2343" y="1600"/>
              <a:ext cx="278" cy="228"/>
            </a:xfrm>
            <a:custGeom>
              <a:avLst/>
              <a:gdLst>
                <a:gd name="T0" fmla="*/ 149 w 278"/>
                <a:gd name="T1" fmla="*/ 227 h 228"/>
                <a:gd name="T2" fmla="*/ 162 w 278"/>
                <a:gd name="T3" fmla="*/ 223 h 228"/>
                <a:gd name="T4" fmla="*/ 182 w 278"/>
                <a:gd name="T5" fmla="*/ 209 h 228"/>
                <a:gd name="T6" fmla="*/ 249 w 278"/>
                <a:gd name="T7" fmla="*/ 169 h 228"/>
                <a:gd name="T8" fmla="*/ 269 w 278"/>
                <a:gd name="T9" fmla="*/ 155 h 228"/>
                <a:gd name="T10" fmla="*/ 277 w 278"/>
                <a:gd name="T11" fmla="*/ 145 h 228"/>
                <a:gd name="T12" fmla="*/ 271 w 278"/>
                <a:gd name="T13" fmla="*/ 134 h 228"/>
                <a:gd name="T14" fmla="*/ 252 w 278"/>
                <a:gd name="T15" fmla="*/ 116 h 228"/>
                <a:gd name="T16" fmla="*/ 148 w 278"/>
                <a:gd name="T17" fmla="*/ 15 h 228"/>
                <a:gd name="T18" fmla="*/ 137 w 278"/>
                <a:gd name="T19" fmla="*/ 4 h 228"/>
                <a:gd name="T20" fmla="*/ 126 w 278"/>
                <a:gd name="T21" fmla="*/ 0 h 228"/>
                <a:gd name="T22" fmla="*/ 112 w 278"/>
                <a:gd name="T23" fmla="*/ 4 h 228"/>
                <a:gd name="T24" fmla="*/ 92 w 278"/>
                <a:gd name="T25" fmla="*/ 16 h 228"/>
                <a:gd name="T26" fmla="*/ 28 w 278"/>
                <a:gd name="T27" fmla="*/ 52 h 228"/>
                <a:gd name="T28" fmla="*/ 6 w 278"/>
                <a:gd name="T29" fmla="*/ 66 h 228"/>
                <a:gd name="T30" fmla="*/ 0 w 278"/>
                <a:gd name="T31" fmla="*/ 73 h 228"/>
                <a:gd name="T32" fmla="*/ 1 w 278"/>
                <a:gd name="T33" fmla="*/ 82 h 228"/>
                <a:gd name="T34" fmla="*/ 27 w 278"/>
                <a:gd name="T35" fmla="*/ 111 h 228"/>
                <a:gd name="T36" fmla="*/ 119 w 278"/>
                <a:gd name="T37" fmla="*/ 202 h 228"/>
                <a:gd name="T38" fmla="*/ 137 w 278"/>
                <a:gd name="T39" fmla="*/ 221 h 228"/>
                <a:gd name="T40" fmla="*/ 149 w 278"/>
                <a:gd name="T41" fmla="*/ 227 h 2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78"/>
                <a:gd name="T64" fmla="*/ 0 h 228"/>
                <a:gd name="T65" fmla="*/ 278 w 278"/>
                <a:gd name="T66" fmla="*/ 228 h 2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78" h="228">
                  <a:moveTo>
                    <a:pt x="149" y="227"/>
                  </a:moveTo>
                  <a:lnTo>
                    <a:pt x="162" y="223"/>
                  </a:lnTo>
                  <a:lnTo>
                    <a:pt x="182" y="209"/>
                  </a:lnTo>
                  <a:lnTo>
                    <a:pt x="249" y="169"/>
                  </a:lnTo>
                  <a:lnTo>
                    <a:pt x="269" y="155"/>
                  </a:lnTo>
                  <a:lnTo>
                    <a:pt x="277" y="145"/>
                  </a:lnTo>
                  <a:lnTo>
                    <a:pt x="271" y="134"/>
                  </a:lnTo>
                  <a:lnTo>
                    <a:pt x="252" y="116"/>
                  </a:lnTo>
                  <a:lnTo>
                    <a:pt x="148" y="15"/>
                  </a:lnTo>
                  <a:lnTo>
                    <a:pt x="137" y="4"/>
                  </a:lnTo>
                  <a:lnTo>
                    <a:pt x="126" y="0"/>
                  </a:lnTo>
                  <a:lnTo>
                    <a:pt x="112" y="4"/>
                  </a:lnTo>
                  <a:lnTo>
                    <a:pt x="92" y="16"/>
                  </a:lnTo>
                  <a:lnTo>
                    <a:pt x="28" y="52"/>
                  </a:lnTo>
                  <a:lnTo>
                    <a:pt x="6" y="66"/>
                  </a:lnTo>
                  <a:lnTo>
                    <a:pt x="0" y="73"/>
                  </a:lnTo>
                  <a:lnTo>
                    <a:pt x="1" y="82"/>
                  </a:lnTo>
                  <a:lnTo>
                    <a:pt x="27" y="111"/>
                  </a:lnTo>
                  <a:lnTo>
                    <a:pt x="119" y="202"/>
                  </a:lnTo>
                  <a:lnTo>
                    <a:pt x="137" y="221"/>
                  </a:lnTo>
                  <a:lnTo>
                    <a:pt x="149" y="227"/>
                  </a:lnTo>
                </a:path>
              </a:pathLst>
            </a:custGeom>
            <a:solidFill>
              <a:srgbClr val="E6E6E6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73811" name="Freeform 529"/>
            <p:cNvSpPr>
              <a:spLocks noChangeAspect="1"/>
            </p:cNvSpPr>
            <p:nvPr/>
          </p:nvSpPr>
          <p:spPr bwMode="auto">
            <a:xfrm>
              <a:off x="2345" y="1601"/>
              <a:ext cx="274" cy="226"/>
            </a:xfrm>
            <a:custGeom>
              <a:avLst/>
              <a:gdLst>
                <a:gd name="T0" fmla="*/ 147 w 274"/>
                <a:gd name="T1" fmla="*/ 225 h 226"/>
                <a:gd name="T2" fmla="*/ 160 w 274"/>
                <a:gd name="T3" fmla="*/ 221 h 226"/>
                <a:gd name="T4" fmla="*/ 180 w 274"/>
                <a:gd name="T5" fmla="*/ 208 h 226"/>
                <a:gd name="T6" fmla="*/ 246 w 274"/>
                <a:gd name="T7" fmla="*/ 168 h 226"/>
                <a:gd name="T8" fmla="*/ 265 w 274"/>
                <a:gd name="T9" fmla="*/ 154 h 226"/>
                <a:gd name="T10" fmla="*/ 273 w 274"/>
                <a:gd name="T11" fmla="*/ 145 h 226"/>
                <a:gd name="T12" fmla="*/ 267 w 274"/>
                <a:gd name="T13" fmla="*/ 133 h 226"/>
                <a:gd name="T14" fmla="*/ 248 w 274"/>
                <a:gd name="T15" fmla="*/ 115 h 226"/>
                <a:gd name="T16" fmla="*/ 146 w 274"/>
                <a:gd name="T17" fmla="*/ 15 h 226"/>
                <a:gd name="T18" fmla="*/ 135 w 274"/>
                <a:gd name="T19" fmla="*/ 4 h 226"/>
                <a:gd name="T20" fmla="*/ 124 w 274"/>
                <a:gd name="T21" fmla="*/ 0 h 226"/>
                <a:gd name="T22" fmla="*/ 110 w 274"/>
                <a:gd name="T23" fmla="*/ 4 h 226"/>
                <a:gd name="T24" fmla="*/ 90 w 274"/>
                <a:gd name="T25" fmla="*/ 16 h 226"/>
                <a:gd name="T26" fmla="*/ 28 w 274"/>
                <a:gd name="T27" fmla="*/ 52 h 226"/>
                <a:gd name="T28" fmla="*/ 6 w 274"/>
                <a:gd name="T29" fmla="*/ 65 h 226"/>
                <a:gd name="T30" fmla="*/ 0 w 274"/>
                <a:gd name="T31" fmla="*/ 72 h 226"/>
                <a:gd name="T32" fmla="*/ 1 w 274"/>
                <a:gd name="T33" fmla="*/ 81 h 226"/>
                <a:gd name="T34" fmla="*/ 27 w 274"/>
                <a:gd name="T35" fmla="*/ 109 h 226"/>
                <a:gd name="T36" fmla="*/ 117 w 274"/>
                <a:gd name="T37" fmla="*/ 201 h 226"/>
                <a:gd name="T38" fmla="*/ 135 w 274"/>
                <a:gd name="T39" fmla="*/ 219 h 226"/>
                <a:gd name="T40" fmla="*/ 147 w 274"/>
                <a:gd name="T41" fmla="*/ 225 h 22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74"/>
                <a:gd name="T64" fmla="*/ 0 h 226"/>
                <a:gd name="T65" fmla="*/ 274 w 274"/>
                <a:gd name="T66" fmla="*/ 226 h 22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74" h="226">
                  <a:moveTo>
                    <a:pt x="147" y="225"/>
                  </a:moveTo>
                  <a:lnTo>
                    <a:pt x="160" y="221"/>
                  </a:lnTo>
                  <a:lnTo>
                    <a:pt x="180" y="208"/>
                  </a:lnTo>
                  <a:lnTo>
                    <a:pt x="246" y="168"/>
                  </a:lnTo>
                  <a:lnTo>
                    <a:pt x="265" y="154"/>
                  </a:lnTo>
                  <a:lnTo>
                    <a:pt x="273" y="145"/>
                  </a:lnTo>
                  <a:lnTo>
                    <a:pt x="267" y="133"/>
                  </a:lnTo>
                  <a:lnTo>
                    <a:pt x="248" y="115"/>
                  </a:lnTo>
                  <a:lnTo>
                    <a:pt x="146" y="15"/>
                  </a:lnTo>
                  <a:lnTo>
                    <a:pt x="135" y="4"/>
                  </a:lnTo>
                  <a:lnTo>
                    <a:pt x="124" y="0"/>
                  </a:lnTo>
                  <a:lnTo>
                    <a:pt x="110" y="4"/>
                  </a:lnTo>
                  <a:lnTo>
                    <a:pt x="90" y="16"/>
                  </a:lnTo>
                  <a:lnTo>
                    <a:pt x="28" y="52"/>
                  </a:lnTo>
                  <a:lnTo>
                    <a:pt x="6" y="65"/>
                  </a:lnTo>
                  <a:lnTo>
                    <a:pt x="0" y="72"/>
                  </a:lnTo>
                  <a:lnTo>
                    <a:pt x="1" y="81"/>
                  </a:lnTo>
                  <a:lnTo>
                    <a:pt x="27" y="109"/>
                  </a:lnTo>
                  <a:lnTo>
                    <a:pt x="117" y="201"/>
                  </a:lnTo>
                  <a:lnTo>
                    <a:pt x="135" y="219"/>
                  </a:lnTo>
                  <a:lnTo>
                    <a:pt x="147" y="225"/>
                  </a:lnTo>
                </a:path>
              </a:pathLst>
            </a:custGeom>
            <a:solidFill>
              <a:srgbClr val="E5E5E5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73812" name="Freeform 530"/>
            <p:cNvSpPr>
              <a:spLocks noChangeAspect="1"/>
            </p:cNvSpPr>
            <p:nvPr/>
          </p:nvSpPr>
          <p:spPr bwMode="auto">
            <a:xfrm>
              <a:off x="2346" y="1603"/>
              <a:ext cx="272" cy="222"/>
            </a:xfrm>
            <a:custGeom>
              <a:avLst/>
              <a:gdLst>
                <a:gd name="T0" fmla="*/ 146 w 272"/>
                <a:gd name="T1" fmla="*/ 221 h 222"/>
                <a:gd name="T2" fmla="*/ 159 w 272"/>
                <a:gd name="T3" fmla="*/ 217 h 222"/>
                <a:gd name="T4" fmla="*/ 179 w 272"/>
                <a:gd name="T5" fmla="*/ 204 h 222"/>
                <a:gd name="T6" fmla="*/ 244 w 272"/>
                <a:gd name="T7" fmla="*/ 165 h 222"/>
                <a:gd name="T8" fmla="*/ 263 w 272"/>
                <a:gd name="T9" fmla="*/ 152 h 222"/>
                <a:gd name="T10" fmla="*/ 271 w 272"/>
                <a:gd name="T11" fmla="*/ 142 h 222"/>
                <a:gd name="T12" fmla="*/ 265 w 272"/>
                <a:gd name="T13" fmla="*/ 131 h 222"/>
                <a:gd name="T14" fmla="*/ 246 w 272"/>
                <a:gd name="T15" fmla="*/ 113 h 222"/>
                <a:gd name="T16" fmla="*/ 145 w 272"/>
                <a:gd name="T17" fmla="*/ 15 h 222"/>
                <a:gd name="T18" fmla="*/ 133 w 272"/>
                <a:gd name="T19" fmla="*/ 4 h 222"/>
                <a:gd name="T20" fmla="*/ 123 w 272"/>
                <a:gd name="T21" fmla="*/ 0 h 222"/>
                <a:gd name="T22" fmla="*/ 109 w 272"/>
                <a:gd name="T23" fmla="*/ 4 h 222"/>
                <a:gd name="T24" fmla="*/ 90 w 272"/>
                <a:gd name="T25" fmla="*/ 15 h 222"/>
                <a:gd name="T26" fmla="*/ 27 w 272"/>
                <a:gd name="T27" fmla="*/ 51 h 222"/>
                <a:gd name="T28" fmla="*/ 6 w 272"/>
                <a:gd name="T29" fmla="*/ 63 h 222"/>
                <a:gd name="T30" fmla="*/ 0 w 272"/>
                <a:gd name="T31" fmla="*/ 70 h 222"/>
                <a:gd name="T32" fmla="*/ 1 w 272"/>
                <a:gd name="T33" fmla="*/ 79 h 222"/>
                <a:gd name="T34" fmla="*/ 27 w 272"/>
                <a:gd name="T35" fmla="*/ 107 h 222"/>
                <a:gd name="T36" fmla="*/ 117 w 272"/>
                <a:gd name="T37" fmla="*/ 197 h 222"/>
                <a:gd name="T38" fmla="*/ 134 w 272"/>
                <a:gd name="T39" fmla="*/ 215 h 222"/>
                <a:gd name="T40" fmla="*/ 146 w 272"/>
                <a:gd name="T41" fmla="*/ 221 h 22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72"/>
                <a:gd name="T64" fmla="*/ 0 h 222"/>
                <a:gd name="T65" fmla="*/ 272 w 272"/>
                <a:gd name="T66" fmla="*/ 222 h 22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72" h="222">
                  <a:moveTo>
                    <a:pt x="146" y="221"/>
                  </a:moveTo>
                  <a:lnTo>
                    <a:pt x="159" y="217"/>
                  </a:lnTo>
                  <a:lnTo>
                    <a:pt x="179" y="204"/>
                  </a:lnTo>
                  <a:lnTo>
                    <a:pt x="244" y="165"/>
                  </a:lnTo>
                  <a:lnTo>
                    <a:pt x="263" y="152"/>
                  </a:lnTo>
                  <a:lnTo>
                    <a:pt x="271" y="142"/>
                  </a:lnTo>
                  <a:lnTo>
                    <a:pt x="265" y="131"/>
                  </a:lnTo>
                  <a:lnTo>
                    <a:pt x="246" y="113"/>
                  </a:lnTo>
                  <a:lnTo>
                    <a:pt x="145" y="15"/>
                  </a:lnTo>
                  <a:lnTo>
                    <a:pt x="133" y="4"/>
                  </a:lnTo>
                  <a:lnTo>
                    <a:pt x="123" y="0"/>
                  </a:lnTo>
                  <a:lnTo>
                    <a:pt x="109" y="4"/>
                  </a:lnTo>
                  <a:lnTo>
                    <a:pt x="90" y="15"/>
                  </a:lnTo>
                  <a:lnTo>
                    <a:pt x="27" y="51"/>
                  </a:lnTo>
                  <a:lnTo>
                    <a:pt x="6" y="63"/>
                  </a:lnTo>
                  <a:lnTo>
                    <a:pt x="0" y="70"/>
                  </a:lnTo>
                  <a:lnTo>
                    <a:pt x="1" y="79"/>
                  </a:lnTo>
                  <a:lnTo>
                    <a:pt x="27" y="107"/>
                  </a:lnTo>
                  <a:lnTo>
                    <a:pt x="117" y="197"/>
                  </a:lnTo>
                  <a:lnTo>
                    <a:pt x="134" y="215"/>
                  </a:lnTo>
                  <a:lnTo>
                    <a:pt x="146" y="221"/>
                  </a:lnTo>
                </a:path>
              </a:pathLst>
            </a:custGeom>
            <a:solidFill>
              <a:srgbClr val="E4E4E4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73813" name="Freeform 531"/>
            <p:cNvSpPr>
              <a:spLocks noChangeAspect="1"/>
            </p:cNvSpPr>
            <p:nvPr/>
          </p:nvSpPr>
          <p:spPr bwMode="auto">
            <a:xfrm>
              <a:off x="2348" y="1604"/>
              <a:ext cx="268" cy="220"/>
            </a:xfrm>
            <a:custGeom>
              <a:avLst/>
              <a:gdLst>
                <a:gd name="T0" fmla="*/ 144 w 268"/>
                <a:gd name="T1" fmla="*/ 219 h 220"/>
                <a:gd name="T2" fmla="*/ 157 w 268"/>
                <a:gd name="T3" fmla="*/ 215 h 220"/>
                <a:gd name="T4" fmla="*/ 176 w 268"/>
                <a:gd name="T5" fmla="*/ 202 h 220"/>
                <a:gd name="T6" fmla="*/ 241 w 268"/>
                <a:gd name="T7" fmla="*/ 163 h 220"/>
                <a:gd name="T8" fmla="*/ 259 w 268"/>
                <a:gd name="T9" fmla="*/ 150 h 220"/>
                <a:gd name="T10" fmla="*/ 267 w 268"/>
                <a:gd name="T11" fmla="*/ 141 h 220"/>
                <a:gd name="T12" fmla="*/ 261 w 268"/>
                <a:gd name="T13" fmla="*/ 130 h 220"/>
                <a:gd name="T14" fmla="*/ 242 w 268"/>
                <a:gd name="T15" fmla="*/ 112 h 220"/>
                <a:gd name="T16" fmla="*/ 142 w 268"/>
                <a:gd name="T17" fmla="*/ 15 h 220"/>
                <a:gd name="T18" fmla="*/ 131 w 268"/>
                <a:gd name="T19" fmla="*/ 4 h 220"/>
                <a:gd name="T20" fmla="*/ 121 w 268"/>
                <a:gd name="T21" fmla="*/ 0 h 220"/>
                <a:gd name="T22" fmla="*/ 108 w 268"/>
                <a:gd name="T23" fmla="*/ 4 h 220"/>
                <a:gd name="T24" fmla="*/ 88 w 268"/>
                <a:gd name="T25" fmla="*/ 15 h 220"/>
                <a:gd name="T26" fmla="*/ 27 w 268"/>
                <a:gd name="T27" fmla="*/ 50 h 220"/>
                <a:gd name="T28" fmla="*/ 6 w 268"/>
                <a:gd name="T29" fmla="*/ 63 h 220"/>
                <a:gd name="T30" fmla="*/ 0 w 268"/>
                <a:gd name="T31" fmla="*/ 69 h 220"/>
                <a:gd name="T32" fmla="*/ 1 w 268"/>
                <a:gd name="T33" fmla="*/ 79 h 220"/>
                <a:gd name="T34" fmla="*/ 26 w 268"/>
                <a:gd name="T35" fmla="*/ 106 h 220"/>
                <a:gd name="T36" fmla="*/ 115 w 268"/>
                <a:gd name="T37" fmla="*/ 195 h 220"/>
                <a:gd name="T38" fmla="*/ 133 w 268"/>
                <a:gd name="T39" fmla="*/ 213 h 220"/>
                <a:gd name="T40" fmla="*/ 144 w 268"/>
                <a:gd name="T41" fmla="*/ 219 h 22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68"/>
                <a:gd name="T64" fmla="*/ 0 h 220"/>
                <a:gd name="T65" fmla="*/ 268 w 268"/>
                <a:gd name="T66" fmla="*/ 220 h 22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68" h="220">
                  <a:moveTo>
                    <a:pt x="144" y="219"/>
                  </a:moveTo>
                  <a:lnTo>
                    <a:pt x="157" y="215"/>
                  </a:lnTo>
                  <a:lnTo>
                    <a:pt x="176" y="202"/>
                  </a:lnTo>
                  <a:lnTo>
                    <a:pt x="241" y="163"/>
                  </a:lnTo>
                  <a:lnTo>
                    <a:pt x="259" y="150"/>
                  </a:lnTo>
                  <a:lnTo>
                    <a:pt x="267" y="141"/>
                  </a:lnTo>
                  <a:lnTo>
                    <a:pt x="261" y="130"/>
                  </a:lnTo>
                  <a:lnTo>
                    <a:pt x="242" y="112"/>
                  </a:lnTo>
                  <a:lnTo>
                    <a:pt x="142" y="15"/>
                  </a:lnTo>
                  <a:lnTo>
                    <a:pt x="131" y="4"/>
                  </a:lnTo>
                  <a:lnTo>
                    <a:pt x="121" y="0"/>
                  </a:lnTo>
                  <a:lnTo>
                    <a:pt x="108" y="4"/>
                  </a:lnTo>
                  <a:lnTo>
                    <a:pt x="88" y="15"/>
                  </a:lnTo>
                  <a:lnTo>
                    <a:pt x="27" y="50"/>
                  </a:lnTo>
                  <a:lnTo>
                    <a:pt x="6" y="63"/>
                  </a:lnTo>
                  <a:lnTo>
                    <a:pt x="0" y="69"/>
                  </a:lnTo>
                  <a:lnTo>
                    <a:pt x="1" y="79"/>
                  </a:lnTo>
                  <a:lnTo>
                    <a:pt x="26" y="106"/>
                  </a:lnTo>
                  <a:lnTo>
                    <a:pt x="115" y="195"/>
                  </a:lnTo>
                  <a:lnTo>
                    <a:pt x="133" y="213"/>
                  </a:lnTo>
                  <a:lnTo>
                    <a:pt x="144" y="219"/>
                  </a:lnTo>
                </a:path>
              </a:pathLst>
            </a:custGeom>
            <a:solidFill>
              <a:srgbClr val="E3E3E3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73814" name="Freeform 532"/>
            <p:cNvSpPr>
              <a:spLocks noChangeAspect="1"/>
            </p:cNvSpPr>
            <p:nvPr/>
          </p:nvSpPr>
          <p:spPr bwMode="auto">
            <a:xfrm>
              <a:off x="2349" y="1605"/>
              <a:ext cx="266" cy="218"/>
            </a:xfrm>
            <a:custGeom>
              <a:avLst/>
              <a:gdLst>
                <a:gd name="T0" fmla="*/ 144 w 266"/>
                <a:gd name="T1" fmla="*/ 217 h 218"/>
                <a:gd name="T2" fmla="*/ 156 w 266"/>
                <a:gd name="T3" fmla="*/ 213 h 218"/>
                <a:gd name="T4" fmla="*/ 175 w 266"/>
                <a:gd name="T5" fmla="*/ 201 h 218"/>
                <a:gd name="T6" fmla="*/ 239 w 266"/>
                <a:gd name="T7" fmla="*/ 162 h 218"/>
                <a:gd name="T8" fmla="*/ 257 w 266"/>
                <a:gd name="T9" fmla="*/ 150 h 218"/>
                <a:gd name="T10" fmla="*/ 265 w 266"/>
                <a:gd name="T11" fmla="*/ 140 h 218"/>
                <a:gd name="T12" fmla="*/ 259 w 266"/>
                <a:gd name="T13" fmla="*/ 129 h 218"/>
                <a:gd name="T14" fmla="*/ 240 w 266"/>
                <a:gd name="T15" fmla="*/ 112 h 218"/>
                <a:gd name="T16" fmla="*/ 141 w 266"/>
                <a:gd name="T17" fmla="*/ 15 h 218"/>
                <a:gd name="T18" fmla="*/ 130 w 266"/>
                <a:gd name="T19" fmla="*/ 4 h 218"/>
                <a:gd name="T20" fmla="*/ 120 w 266"/>
                <a:gd name="T21" fmla="*/ 0 h 218"/>
                <a:gd name="T22" fmla="*/ 107 w 266"/>
                <a:gd name="T23" fmla="*/ 4 h 218"/>
                <a:gd name="T24" fmla="*/ 88 w 266"/>
                <a:gd name="T25" fmla="*/ 15 h 218"/>
                <a:gd name="T26" fmla="*/ 27 w 266"/>
                <a:gd name="T27" fmla="*/ 50 h 218"/>
                <a:gd name="T28" fmla="*/ 6 w 266"/>
                <a:gd name="T29" fmla="*/ 62 h 218"/>
                <a:gd name="T30" fmla="*/ 0 w 266"/>
                <a:gd name="T31" fmla="*/ 68 h 218"/>
                <a:gd name="T32" fmla="*/ 1 w 266"/>
                <a:gd name="T33" fmla="*/ 78 h 218"/>
                <a:gd name="T34" fmla="*/ 27 w 266"/>
                <a:gd name="T35" fmla="*/ 105 h 218"/>
                <a:gd name="T36" fmla="*/ 115 w 266"/>
                <a:gd name="T37" fmla="*/ 193 h 218"/>
                <a:gd name="T38" fmla="*/ 132 w 266"/>
                <a:gd name="T39" fmla="*/ 211 h 218"/>
                <a:gd name="T40" fmla="*/ 144 w 266"/>
                <a:gd name="T41" fmla="*/ 217 h 21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66"/>
                <a:gd name="T64" fmla="*/ 0 h 218"/>
                <a:gd name="T65" fmla="*/ 266 w 266"/>
                <a:gd name="T66" fmla="*/ 218 h 21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66" h="218">
                  <a:moveTo>
                    <a:pt x="144" y="217"/>
                  </a:moveTo>
                  <a:lnTo>
                    <a:pt x="156" y="213"/>
                  </a:lnTo>
                  <a:lnTo>
                    <a:pt x="175" y="201"/>
                  </a:lnTo>
                  <a:lnTo>
                    <a:pt x="239" y="162"/>
                  </a:lnTo>
                  <a:lnTo>
                    <a:pt x="257" y="150"/>
                  </a:lnTo>
                  <a:lnTo>
                    <a:pt x="265" y="140"/>
                  </a:lnTo>
                  <a:lnTo>
                    <a:pt x="259" y="129"/>
                  </a:lnTo>
                  <a:lnTo>
                    <a:pt x="240" y="112"/>
                  </a:lnTo>
                  <a:lnTo>
                    <a:pt x="141" y="15"/>
                  </a:lnTo>
                  <a:lnTo>
                    <a:pt x="130" y="4"/>
                  </a:lnTo>
                  <a:lnTo>
                    <a:pt x="120" y="0"/>
                  </a:lnTo>
                  <a:lnTo>
                    <a:pt x="107" y="4"/>
                  </a:lnTo>
                  <a:lnTo>
                    <a:pt x="88" y="15"/>
                  </a:lnTo>
                  <a:lnTo>
                    <a:pt x="27" y="50"/>
                  </a:lnTo>
                  <a:lnTo>
                    <a:pt x="6" y="62"/>
                  </a:lnTo>
                  <a:lnTo>
                    <a:pt x="0" y="68"/>
                  </a:lnTo>
                  <a:lnTo>
                    <a:pt x="1" y="78"/>
                  </a:lnTo>
                  <a:lnTo>
                    <a:pt x="27" y="105"/>
                  </a:lnTo>
                  <a:lnTo>
                    <a:pt x="115" y="193"/>
                  </a:lnTo>
                  <a:lnTo>
                    <a:pt x="132" y="211"/>
                  </a:lnTo>
                  <a:lnTo>
                    <a:pt x="144" y="217"/>
                  </a:lnTo>
                </a:path>
              </a:pathLst>
            </a:custGeom>
            <a:solidFill>
              <a:srgbClr val="E3E3E3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73815" name="Freeform 533"/>
            <p:cNvSpPr>
              <a:spLocks noChangeAspect="1"/>
            </p:cNvSpPr>
            <p:nvPr/>
          </p:nvSpPr>
          <p:spPr bwMode="auto">
            <a:xfrm>
              <a:off x="2351" y="1606"/>
              <a:ext cx="262" cy="216"/>
            </a:xfrm>
            <a:custGeom>
              <a:avLst/>
              <a:gdLst>
                <a:gd name="T0" fmla="*/ 142 w 262"/>
                <a:gd name="T1" fmla="*/ 215 h 216"/>
                <a:gd name="T2" fmla="*/ 154 w 262"/>
                <a:gd name="T3" fmla="*/ 211 h 216"/>
                <a:gd name="T4" fmla="*/ 172 w 262"/>
                <a:gd name="T5" fmla="*/ 199 h 216"/>
                <a:gd name="T6" fmla="*/ 236 w 262"/>
                <a:gd name="T7" fmla="*/ 161 h 216"/>
                <a:gd name="T8" fmla="*/ 253 w 262"/>
                <a:gd name="T9" fmla="*/ 148 h 216"/>
                <a:gd name="T10" fmla="*/ 261 w 262"/>
                <a:gd name="T11" fmla="*/ 139 h 216"/>
                <a:gd name="T12" fmla="*/ 255 w 262"/>
                <a:gd name="T13" fmla="*/ 128 h 216"/>
                <a:gd name="T14" fmla="*/ 237 w 262"/>
                <a:gd name="T15" fmla="*/ 111 h 216"/>
                <a:gd name="T16" fmla="*/ 139 w 262"/>
                <a:gd name="T17" fmla="*/ 15 h 216"/>
                <a:gd name="T18" fmla="*/ 128 w 262"/>
                <a:gd name="T19" fmla="*/ 4 h 216"/>
                <a:gd name="T20" fmla="*/ 117 w 262"/>
                <a:gd name="T21" fmla="*/ 0 h 216"/>
                <a:gd name="T22" fmla="*/ 105 w 262"/>
                <a:gd name="T23" fmla="*/ 4 h 216"/>
                <a:gd name="T24" fmla="*/ 86 w 262"/>
                <a:gd name="T25" fmla="*/ 15 h 216"/>
                <a:gd name="T26" fmla="*/ 26 w 262"/>
                <a:gd name="T27" fmla="*/ 49 h 216"/>
                <a:gd name="T28" fmla="*/ 6 w 262"/>
                <a:gd name="T29" fmla="*/ 61 h 216"/>
                <a:gd name="T30" fmla="*/ 0 w 262"/>
                <a:gd name="T31" fmla="*/ 68 h 216"/>
                <a:gd name="T32" fmla="*/ 1 w 262"/>
                <a:gd name="T33" fmla="*/ 77 h 216"/>
                <a:gd name="T34" fmla="*/ 26 w 262"/>
                <a:gd name="T35" fmla="*/ 104 h 216"/>
                <a:gd name="T36" fmla="*/ 113 w 262"/>
                <a:gd name="T37" fmla="*/ 191 h 216"/>
                <a:gd name="T38" fmla="*/ 130 w 262"/>
                <a:gd name="T39" fmla="*/ 209 h 216"/>
                <a:gd name="T40" fmla="*/ 142 w 262"/>
                <a:gd name="T41" fmla="*/ 215 h 21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62"/>
                <a:gd name="T64" fmla="*/ 0 h 216"/>
                <a:gd name="T65" fmla="*/ 262 w 262"/>
                <a:gd name="T66" fmla="*/ 216 h 21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62" h="216">
                  <a:moveTo>
                    <a:pt x="142" y="215"/>
                  </a:moveTo>
                  <a:lnTo>
                    <a:pt x="154" y="211"/>
                  </a:lnTo>
                  <a:lnTo>
                    <a:pt x="172" y="199"/>
                  </a:lnTo>
                  <a:lnTo>
                    <a:pt x="236" y="161"/>
                  </a:lnTo>
                  <a:lnTo>
                    <a:pt x="253" y="148"/>
                  </a:lnTo>
                  <a:lnTo>
                    <a:pt x="261" y="139"/>
                  </a:lnTo>
                  <a:lnTo>
                    <a:pt x="255" y="128"/>
                  </a:lnTo>
                  <a:lnTo>
                    <a:pt x="237" y="111"/>
                  </a:lnTo>
                  <a:lnTo>
                    <a:pt x="139" y="15"/>
                  </a:lnTo>
                  <a:lnTo>
                    <a:pt x="128" y="4"/>
                  </a:lnTo>
                  <a:lnTo>
                    <a:pt x="117" y="0"/>
                  </a:lnTo>
                  <a:lnTo>
                    <a:pt x="105" y="4"/>
                  </a:lnTo>
                  <a:lnTo>
                    <a:pt x="86" y="15"/>
                  </a:lnTo>
                  <a:lnTo>
                    <a:pt x="26" y="49"/>
                  </a:lnTo>
                  <a:lnTo>
                    <a:pt x="6" y="61"/>
                  </a:lnTo>
                  <a:lnTo>
                    <a:pt x="0" y="68"/>
                  </a:lnTo>
                  <a:lnTo>
                    <a:pt x="1" y="77"/>
                  </a:lnTo>
                  <a:lnTo>
                    <a:pt x="26" y="104"/>
                  </a:lnTo>
                  <a:lnTo>
                    <a:pt x="113" y="191"/>
                  </a:lnTo>
                  <a:lnTo>
                    <a:pt x="130" y="209"/>
                  </a:lnTo>
                  <a:lnTo>
                    <a:pt x="142" y="215"/>
                  </a:lnTo>
                </a:path>
              </a:pathLst>
            </a:custGeom>
            <a:solidFill>
              <a:srgbClr val="E2E2E2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73816" name="Freeform 534"/>
            <p:cNvSpPr>
              <a:spLocks noChangeAspect="1"/>
            </p:cNvSpPr>
            <p:nvPr/>
          </p:nvSpPr>
          <p:spPr bwMode="auto">
            <a:xfrm>
              <a:off x="2352" y="1608"/>
              <a:ext cx="260" cy="212"/>
            </a:xfrm>
            <a:custGeom>
              <a:avLst/>
              <a:gdLst>
                <a:gd name="T0" fmla="*/ 141 w 260"/>
                <a:gd name="T1" fmla="*/ 211 h 212"/>
                <a:gd name="T2" fmla="*/ 153 w 260"/>
                <a:gd name="T3" fmla="*/ 208 h 212"/>
                <a:gd name="T4" fmla="*/ 171 w 260"/>
                <a:gd name="T5" fmla="*/ 196 h 212"/>
                <a:gd name="T6" fmla="*/ 234 w 260"/>
                <a:gd name="T7" fmla="*/ 158 h 212"/>
                <a:gd name="T8" fmla="*/ 252 w 260"/>
                <a:gd name="T9" fmla="*/ 146 h 212"/>
                <a:gd name="T10" fmla="*/ 259 w 260"/>
                <a:gd name="T11" fmla="*/ 137 h 212"/>
                <a:gd name="T12" fmla="*/ 254 w 260"/>
                <a:gd name="T13" fmla="*/ 126 h 212"/>
                <a:gd name="T14" fmla="*/ 235 w 260"/>
                <a:gd name="T15" fmla="*/ 109 h 212"/>
                <a:gd name="T16" fmla="*/ 137 w 260"/>
                <a:gd name="T17" fmla="*/ 14 h 212"/>
                <a:gd name="T18" fmla="*/ 127 w 260"/>
                <a:gd name="T19" fmla="*/ 3 h 212"/>
                <a:gd name="T20" fmla="*/ 116 w 260"/>
                <a:gd name="T21" fmla="*/ 0 h 212"/>
                <a:gd name="T22" fmla="*/ 103 w 260"/>
                <a:gd name="T23" fmla="*/ 4 h 212"/>
                <a:gd name="T24" fmla="*/ 85 w 260"/>
                <a:gd name="T25" fmla="*/ 14 h 212"/>
                <a:gd name="T26" fmla="*/ 25 w 260"/>
                <a:gd name="T27" fmla="*/ 48 h 212"/>
                <a:gd name="T28" fmla="*/ 6 w 260"/>
                <a:gd name="T29" fmla="*/ 59 h 212"/>
                <a:gd name="T30" fmla="*/ 0 w 260"/>
                <a:gd name="T31" fmla="*/ 66 h 212"/>
                <a:gd name="T32" fmla="*/ 1 w 260"/>
                <a:gd name="T33" fmla="*/ 75 h 212"/>
                <a:gd name="T34" fmla="*/ 26 w 260"/>
                <a:gd name="T35" fmla="*/ 102 h 212"/>
                <a:gd name="T36" fmla="*/ 112 w 260"/>
                <a:gd name="T37" fmla="*/ 188 h 212"/>
                <a:gd name="T38" fmla="*/ 129 w 260"/>
                <a:gd name="T39" fmla="*/ 205 h 212"/>
                <a:gd name="T40" fmla="*/ 141 w 260"/>
                <a:gd name="T41" fmla="*/ 211 h 21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60"/>
                <a:gd name="T64" fmla="*/ 0 h 212"/>
                <a:gd name="T65" fmla="*/ 260 w 260"/>
                <a:gd name="T66" fmla="*/ 212 h 21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60" h="212">
                  <a:moveTo>
                    <a:pt x="141" y="211"/>
                  </a:moveTo>
                  <a:lnTo>
                    <a:pt x="153" y="208"/>
                  </a:lnTo>
                  <a:lnTo>
                    <a:pt x="171" y="196"/>
                  </a:lnTo>
                  <a:lnTo>
                    <a:pt x="234" y="158"/>
                  </a:lnTo>
                  <a:lnTo>
                    <a:pt x="252" y="146"/>
                  </a:lnTo>
                  <a:lnTo>
                    <a:pt x="259" y="137"/>
                  </a:lnTo>
                  <a:lnTo>
                    <a:pt x="254" y="126"/>
                  </a:lnTo>
                  <a:lnTo>
                    <a:pt x="235" y="109"/>
                  </a:lnTo>
                  <a:lnTo>
                    <a:pt x="137" y="14"/>
                  </a:lnTo>
                  <a:lnTo>
                    <a:pt x="127" y="3"/>
                  </a:lnTo>
                  <a:lnTo>
                    <a:pt x="116" y="0"/>
                  </a:lnTo>
                  <a:lnTo>
                    <a:pt x="103" y="4"/>
                  </a:lnTo>
                  <a:lnTo>
                    <a:pt x="85" y="14"/>
                  </a:lnTo>
                  <a:lnTo>
                    <a:pt x="25" y="48"/>
                  </a:lnTo>
                  <a:lnTo>
                    <a:pt x="6" y="59"/>
                  </a:lnTo>
                  <a:lnTo>
                    <a:pt x="0" y="66"/>
                  </a:lnTo>
                  <a:lnTo>
                    <a:pt x="1" y="75"/>
                  </a:lnTo>
                  <a:lnTo>
                    <a:pt x="26" y="102"/>
                  </a:lnTo>
                  <a:lnTo>
                    <a:pt x="112" y="188"/>
                  </a:lnTo>
                  <a:lnTo>
                    <a:pt x="129" y="205"/>
                  </a:lnTo>
                  <a:lnTo>
                    <a:pt x="141" y="211"/>
                  </a:lnTo>
                </a:path>
              </a:pathLst>
            </a:custGeom>
            <a:solidFill>
              <a:srgbClr val="E1E1E1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73817" name="Freeform 535"/>
            <p:cNvSpPr>
              <a:spLocks noChangeAspect="1"/>
            </p:cNvSpPr>
            <p:nvPr/>
          </p:nvSpPr>
          <p:spPr bwMode="auto">
            <a:xfrm>
              <a:off x="2354" y="1609"/>
              <a:ext cx="257" cy="210"/>
            </a:xfrm>
            <a:custGeom>
              <a:avLst/>
              <a:gdLst>
                <a:gd name="T0" fmla="*/ 139 w 257"/>
                <a:gd name="T1" fmla="*/ 209 h 210"/>
                <a:gd name="T2" fmla="*/ 151 w 257"/>
                <a:gd name="T3" fmla="*/ 206 h 210"/>
                <a:gd name="T4" fmla="*/ 169 w 257"/>
                <a:gd name="T5" fmla="*/ 194 h 210"/>
                <a:gd name="T6" fmla="*/ 231 w 257"/>
                <a:gd name="T7" fmla="*/ 157 h 210"/>
                <a:gd name="T8" fmla="*/ 249 w 257"/>
                <a:gd name="T9" fmla="*/ 145 h 210"/>
                <a:gd name="T10" fmla="*/ 256 w 257"/>
                <a:gd name="T11" fmla="*/ 136 h 210"/>
                <a:gd name="T12" fmla="*/ 251 w 257"/>
                <a:gd name="T13" fmla="*/ 125 h 210"/>
                <a:gd name="T14" fmla="*/ 232 w 257"/>
                <a:gd name="T15" fmla="*/ 108 h 210"/>
                <a:gd name="T16" fmla="*/ 136 w 257"/>
                <a:gd name="T17" fmla="*/ 14 h 210"/>
                <a:gd name="T18" fmla="*/ 125 w 257"/>
                <a:gd name="T19" fmla="*/ 4 h 210"/>
                <a:gd name="T20" fmla="*/ 115 w 257"/>
                <a:gd name="T21" fmla="*/ 0 h 210"/>
                <a:gd name="T22" fmla="*/ 102 w 257"/>
                <a:gd name="T23" fmla="*/ 4 h 210"/>
                <a:gd name="T24" fmla="*/ 84 w 257"/>
                <a:gd name="T25" fmla="*/ 14 h 210"/>
                <a:gd name="T26" fmla="*/ 25 w 257"/>
                <a:gd name="T27" fmla="*/ 48 h 210"/>
                <a:gd name="T28" fmla="*/ 6 w 257"/>
                <a:gd name="T29" fmla="*/ 59 h 210"/>
                <a:gd name="T30" fmla="*/ 0 w 257"/>
                <a:gd name="T31" fmla="*/ 65 h 210"/>
                <a:gd name="T32" fmla="*/ 1 w 257"/>
                <a:gd name="T33" fmla="*/ 74 h 210"/>
                <a:gd name="T34" fmla="*/ 25 w 257"/>
                <a:gd name="T35" fmla="*/ 100 h 210"/>
                <a:gd name="T36" fmla="*/ 111 w 257"/>
                <a:gd name="T37" fmla="*/ 186 h 210"/>
                <a:gd name="T38" fmla="*/ 128 w 257"/>
                <a:gd name="T39" fmla="*/ 203 h 210"/>
                <a:gd name="T40" fmla="*/ 139 w 257"/>
                <a:gd name="T41" fmla="*/ 209 h 21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57"/>
                <a:gd name="T64" fmla="*/ 0 h 210"/>
                <a:gd name="T65" fmla="*/ 257 w 257"/>
                <a:gd name="T66" fmla="*/ 210 h 21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57" h="210">
                  <a:moveTo>
                    <a:pt x="139" y="209"/>
                  </a:moveTo>
                  <a:lnTo>
                    <a:pt x="151" y="206"/>
                  </a:lnTo>
                  <a:lnTo>
                    <a:pt x="169" y="194"/>
                  </a:lnTo>
                  <a:lnTo>
                    <a:pt x="231" y="157"/>
                  </a:lnTo>
                  <a:lnTo>
                    <a:pt x="249" y="145"/>
                  </a:lnTo>
                  <a:lnTo>
                    <a:pt x="256" y="136"/>
                  </a:lnTo>
                  <a:lnTo>
                    <a:pt x="251" y="125"/>
                  </a:lnTo>
                  <a:lnTo>
                    <a:pt x="232" y="108"/>
                  </a:lnTo>
                  <a:lnTo>
                    <a:pt x="136" y="14"/>
                  </a:lnTo>
                  <a:lnTo>
                    <a:pt x="125" y="4"/>
                  </a:lnTo>
                  <a:lnTo>
                    <a:pt x="115" y="0"/>
                  </a:lnTo>
                  <a:lnTo>
                    <a:pt x="102" y="4"/>
                  </a:lnTo>
                  <a:lnTo>
                    <a:pt x="84" y="14"/>
                  </a:lnTo>
                  <a:lnTo>
                    <a:pt x="25" y="48"/>
                  </a:lnTo>
                  <a:lnTo>
                    <a:pt x="6" y="59"/>
                  </a:lnTo>
                  <a:lnTo>
                    <a:pt x="0" y="65"/>
                  </a:lnTo>
                  <a:lnTo>
                    <a:pt x="1" y="74"/>
                  </a:lnTo>
                  <a:lnTo>
                    <a:pt x="25" y="100"/>
                  </a:lnTo>
                  <a:lnTo>
                    <a:pt x="111" y="186"/>
                  </a:lnTo>
                  <a:lnTo>
                    <a:pt x="128" y="203"/>
                  </a:lnTo>
                  <a:lnTo>
                    <a:pt x="139" y="209"/>
                  </a:lnTo>
                </a:path>
              </a:pathLst>
            </a:custGeom>
            <a:solidFill>
              <a:srgbClr val="E0E0E0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73818" name="Freeform 536"/>
            <p:cNvSpPr>
              <a:spLocks noChangeAspect="1"/>
            </p:cNvSpPr>
            <p:nvPr/>
          </p:nvSpPr>
          <p:spPr bwMode="auto">
            <a:xfrm>
              <a:off x="2355" y="1610"/>
              <a:ext cx="254" cy="208"/>
            </a:xfrm>
            <a:custGeom>
              <a:avLst/>
              <a:gdLst>
                <a:gd name="T0" fmla="*/ 138 w 254"/>
                <a:gd name="T1" fmla="*/ 207 h 208"/>
                <a:gd name="T2" fmla="*/ 150 w 254"/>
                <a:gd name="T3" fmla="*/ 203 h 208"/>
                <a:gd name="T4" fmla="*/ 167 w 254"/>
                <a:gd name="T5" fmla="*/ 192 h 208"/>
                <a:gd name="T6" fmla="*/ 229 w 254"/>
                <a:gd name="T7" fmla="*/ 155 h 208"/>
                <a:gd name="T8" fmla="*/ 246 w 254"/>
                <a:gd name="T9" fmla="*/ 144 h 208"/>
                <a:gd name="T10" fmla="*/ 253 w 254"/>
                <a:gd name="T11" fmla="*/ 135 h 208"/>
                <a:gd name="T12" fmla="*/ 248 w 254"/>
                <a:gd name="T13" fmla="*/ 124 h 208"/>
                <a:gd name="T14" fmla="*/ 230 w 254"/>
                <a:gd name="T15" fmla="*/ 107 h 208"/>
                <a:gd name="T16" fmla="*/ 134 w 254"/>
                <a:gd name="T17" fmla="*/ 14 h 208"/>
                <a:gd name="T18" fmla="*/ 123 w 254"/>
                <a:gd name="T19" fmla="*/ 4 h 208"/>
                <a:gd name="T20" fmla="*/ 113 w 254"/>
                <a:gd name="T21" fmla="*/ 0 h 208"/>
                <a:gd name="T22" fmla="*/ 101 w 254"/>
                <a:gd name="T23" fmla="*/ 4 h 208"/>
                <a:gd name="T24" fmla="*/ 83 w 254"/>
                <a:gd name="T25" fmla="*/ 13 h 208"/>
                <a:gd name="T26" fmla="*/ 24 w 254"/>
                <a:gd name="T27" fmla="*/ 47 h 208"/>
                <a:gd name="T28" fmla="*/ 6 w 254"/>
                <a:gd name="T29" fmla="*/ 58 h 208"/>
                <a:gd name="T30" fmla="*/ 0 w 254"/>
                <a:gd name="T31" fmla="*/ 64 h 208"/>
                <a:gd name="T32" fmla="*/ 1 w 254"/>
                <a:gd name="T33" fmla="*/ 73 h 208"/>
                <a:gd name="T34" fmla="*/ 25 w 254"/>
                <a:gd name="T35" fmla="*/ 99 h 208"/>
                <a:gd name="T36" fmla="*/ 110 w 254"/>
                <a:gd name="T37" fmla="*/ 184 h 208"/>
                <a:gd name="T38" fmla="*/ 127 w 254"/>
                <a:gd name="T39" fmla="*/ 201 h 208"/>
                <a:gd name="T40" fmla="*/ 138 w 254"/>
                <a:gd name="T41" fmla="*/ 207 h 20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54"/>
                <a:gd name="T64" fmla="*/ 0 h 208"/>
                <a:gd name="T65" fmla="*/ 254 w 254"/>
                <a:gd name="T66" fmla="*/ 208 h 20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54" h="208">
                  <a:moveTo>
                    <a:pt x="138" y="207"/>
                  </a:moveTo>
                  <a:lnTo>
                    <a:pt x="150" y="203"/>
                  </a:lnTo>
                  <a:lnTo>
                    <a:pt x="167" y="192"/>
                  </a:lnTo>
                  <a:lnTo>
                    <a:pt x="229" y="155"/>
                  </a:lnTo>
                  <a:lnTo>
                    <a:pt x="246" y="144"/>
                  </a:lnTo>
                  <a:lnTo>
                    <a:pt x="253" y="135"/>
                  </a:lnTo>
                  <a:lnTo>
                    <a:pt x="248" y="124"/>
                  </a:lnTo>
                  <a:lnTo>
                    <a:pt x="230" y="107"/>
                  </a:lnTo>
                  <a:lnTo>
                    <a:pt x="134" y="14"/>
                  </a:lnTo>
                  <a:lnTo>
                    <a:pt x="123" y="4"/>
                  </a:lnTo>
                  <a:lnTo>
                    <a:pt x="113" y="0"/>
                  </a:lnTo>
                  <a:lnTo>
                    <a:pt x="101" y="4"/>
                  </a:lnTo>
                  <a:lnTo>
                    <a:pt x="83" y="13"/>
                  </a:lnTo>
                  <a:lnTo>
                    <a:pt x="24" y="47"/>
                  </a:lnTo>
                  <a:lnTo>
                    <a:pt x="6" y="58"/>
                  </a:lnTo>
                  <a:lnTo>
                    <a:pt x="0" y="64"/>
                  </a:lnTo>
                  <a:lnTo>
                    <a:pt x="1" y="73"/>
                  </a:lnTo>
                  <a:lnTo>
                    <a:pt x="25" y="99"/>
                  </a:lnTo>
                  <a:lnTo>
                    <a:pt x="110" y="184"/>
                  </a:lnTo>
                  <a:lnTo>
                    <a:pt x="127" y="201"/>
                  </a:lnTo>
                  <a:lnTo>
                    <a:pt x="138" y="207"/>
                  </a:lnTo>
                </a:path>
              </a:pathLst>
            </a:custGeom>
            <a:solidFill>
              <a:srgbClr val="DFDFDF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73819" name="Freeform 537"/>
            <p:cNvSpPr>
              <a:spLocks noChangeAspect="1"/>
            </p:cNvSpPr>
            <p:nvPr/>
          </p:nvSpPr>
          <p:spPr bwMode="auto">
            <a:xfrm>
              <a:off x="2357" y="1611"/>
              <a:ext cx="251" cy="205"/>
            </a:xfrm>
            <a:custGeom>
              <a:avLst/>
              <a:gdLst>
                <a:gd name="T0" fmla="*/ 137 w 251"/>
                <a:gd name="T1" fmla="*/ 204 h 205"/>
                <a:gd name="T2" fmla="*/ 148 w 251"/>
                <a:gd name="T3" fmla="*/ 201 h 205"/>
                <a:gd name="T4" fmla="*/ 165 w 251"/>
                <a:gd name="T5" fmla="*/ 190 h 205"/>
                <a:gd name="T6" fmla="*/ 226 w 251"/>
                <a:gd name="T7" fmla="*/ 153 h 205"/>
                <a:gd name="T8" fmla="*/ 243 w 251"/>
                <a:gd name="T9" fmla="*/ 142 h 205"/>
                <a:gd name="T10" fmla="*/ 250 w 251"/>
                <a:gd name="T11" fmla="*/ 133 h 205"/>
                <a:gd name="T12" fmla="*/ 245 w 251"/>
                <a:gd name="T13" fmla="*/ 123 h 205"/>
                <a:gd name="T14" fmla="*/ 226 w 251"/>
                <a:gd name="T15" fmla="*/ 106 h 205"/>
                <a:gd name="T16" fmla="*/ 132 w 251"/>
                <a:gd name="T17" fmla="*/ 14 h 205"/>
                <a:gd name="T18" fmla="*/ 121 w 251"/>
                <a:gd name="T19" fmla="*/ 4 h 205"/>
                <a:gd name="T20" fmla="*/ 112 w 251"/>
                <a:gd name="T21" fmla="*/ 0 h 205"/>
                <a:gd name="T22" fmla="*/ 99 w 251"/>
                <a:gd name="T23" fmla="*/ 4 h 205"/>
                <a:gd name="T24" fmla="*/ 82 w 251"/>
                <a:gd name="T25" fmla="*/ 13 h 205"/>
                <a:gd name="T26" fmla="*/ 24 w 251"/>
                <a:gd name="T27" fmla="*/ 46 h 205"/>
                <a:gd name="T28" fmla="*/ 6 w 251"/>
                <a:gd name="T29" fmla="*/ 57 h 205"/>
                <a:gd name="T30" fmla="*/ 0 w 251"/>
                <a:gd name="T31" fmla="*/ 63 h 205"/>
                <a:gd name="T32" fmla="*/ 1 w 251"/>
                <a:gd name="T33" fmla="*/ 72 h 205"/>
                <a:gd name="T34" fmla="*/ 25 w 251"/>
                <a:gd name="T35" fmla="*/ 98 h 205"/>
                <a:gd name="T36" fmla="*/ 109 w 251"/>
                <a:gd name="T37" fmla="*/ 182 h 205"/>
                <a:gd name="T38" fmla="*/ 126 w 251"/>
                <a:gd name="T39" fmla="*/ 198 h 205"/>
                <a:gd name="T40" fmla="*/ 137 w 251"/>
                <a:gd name="T41" fmla="*/ 204 h 20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51"/>
                <a:gd name="T64" fmla="*/ 0 h 205"/>
                <a:gd name="T65" fmla="*/ 251 w 251"/>
                <a:gd name="T66" fmla="*/ 205 h 20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51" h="205">
                  <a:moveTo>
                    <a:pt x="137" y="204"/>
                  </a:moveTo>
                  <a:lnTo>
                    <a:pt x="148" y="201"/>
                  </a:lnTo>
                  <a:lnTo>
                    <a:pt x="165" y="190"/>
                  </a:lnTo>
                  <a:lnTo>
                    <a:pt x="226" y="153"/>
                  </a:lnTo>
                  <a:lnTo>
                    <a:pt x="243" y="142"/>
                  </a:lnTo>
                  <a:lnTo>
                    <a:pt x="250" y="133"/>
                  </a:lnTo>
                  <a:lnTo>
                    <a:pt x="245" y="123"/>
                  </a:lnTo>
                  <a:lnTo>
                    <a:pt x="226" y="106"/>
                  </a:lnTo>
                  <a:lnTo>
                    <a:pt x="132" y="14"/>
                  </a:lnTo>
                  <a:lnTo>
                    <a:pt x="121" y="4"/>
                  </a:lnTo>
                  <a:lnTo>
                    <a:pt x="112" y="0"/>
                  </a:lnTo>
                  <a:lnTo>
                    <a:pt x="99" y="4"/>
                  </a:lnTo>
                  <a:lnTo>
                    <a:pt x="82" y="13"/>
                  </a:lnTo>
                  <a:lnTo>
                    <a:pt x="24" y="46"/>
                  </a:lnTo>
                  <a:lnTo>
                    <a:pt x="6" y="57"/>
                  </a:lnTo>
                  <a:lnTo>
                    <a:pt x="0" y="63"/>
                  </a:lnTo>
                  <a:lnTo>
                    <a:pt x="1" y="72"/>
                  </a:lnTo>
                  <a:lnTo>
                    <a:pt x="25" y="98"/>
                  </a:lnTo>
                  <a:lnTo>
                    <a:pt x="109" y="182"/>
                  </a:lnTo>
                  <a:lnTo>
                    <a:pt x="126" y="198"/>
                  </a:lnTo>
                  <a:lnTo>
                    <a:pt x="137" y="204"/>
                  </a:lnTo>
                </a:path>
              </a:pathLst>
            </a:custGeom>
            <a:solidFill>
              <a:srgbClr val="DEDEDE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73820" name="Freeform 538"/>
            <p:cNvSpPr>
              <a:spLocks noChangeAspect="1"/>
            </p:cNvSpPr>
            <p:nvPr/>
          </p:nvSpPr>
          <p:spPr bwMode="auto">
            <a:xfrm>
              <a:off x="2358" y="1613"/>
              <a:ext cx="248" cy="202"/>
            </a:xfrm>
            <a:custGeom>
              <a:avLst/>
              <a:gdLst>
                <a:gd name="T0" fmla="*/ 135 w 248"/>
                <a:gd name="T1" fmla="*/ 201 h 202"/>
                <a:gd name="T2" fmla="*/ 147 w 248"/>
                <a:gd name="T3" fmla="*/ 198 h 202"/>
                <a:gd name="T4" fmla="*/ 163 w 248"/>
                <a:gd name="T5" fmla="*/ 187 h 202"/>
                <a:gd name="T6" fmla="*/ 224 w 248"/>
                <a:gd name="T7" fmla="*/ 151 h 202"/>
                <a:gd name="T8" fmla="*/ 240 w 248"/>
                <a:gd name="T9" fmla="*/ 140 h 202"/>
                <a:gd name="T10" fmla="*/ 247 w 248"/>
                <a:gd name="T11" fmla="*/ 131 h 202"/>
                <a:gd name="T12" fmla="*/ 242 w 248"/>
                <a:gd name="T13" fmla="*/ 121 h 202"/>
                <a:gd name="T14" fmla="*/ 224 w 248"/>
                <a:gd name="T15" fmla="*/ 105 h 202"/>
                <a:gd name="T16" fmla="*/ 130 w 248"/>
                <a:gd name="T17" fmla="*/ 14 h 202"/>
                <a:gd name="T18" fmla="*/ 120 w 248"/>
                <a:gd name="T19" fmla="*/ 3 h 202"/>
                <a:gd name="T20" fmla="*/ 110 w 248"/>
                <a:gd name="T21" fmla="*/ 0 h 202"/>
                <a:gd name="T22" fmla="*/ 98 w 248"/>
                <a:gd name="T23" fmla="*/ 4 h 202"/>
                <a:gd name="T24" fmla="*/ 81 w 248"/>
                <a:gd name="T25" fmla="*/ 13 h 202"/>
                <a:gd name="T26" fmla="*/ 23 w 248"/>
                <a:gd name="T27" fmla="*/ 45 h 202"/>
                <a:gd name="T28" fmla="*/ 6 w 248"/>
                <a:gd name="T29" fmla="*/ 56 h 202"/>
                <a:gd name="T30" fmla="*/ 0 w 248"/>
                <a:gd name="T31" fmla="*/ 62 h 202"/>
                <a:gd name="T32" fmla="*/ 1 w 248"/>
                <a:gd name="T33" fmla="*/ 70 h 202"/>
                <a:gd name="T34" fmla="*/ 25 w 248"/>
                <a:gd name="T35" fmla="*/ 96 h 202"/>
                <a:gd name="T36" fmla="*/ 108 w 248"/>
                <a:gd name="T37" fmla="*/ 179 h 202"/>
                <a:gd name="T38" fmla="*/ 124 w 248"/>
                <a:gd name="T39" fmla="*/ 195 h 202"/>
                <a:gd name="T40" fmla="*/ 135 w 248"/>
                <a:gd name="T41" fmla="*/ 201 h 20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48"/>
                <a:gd name="T64" fmla="*/ 0 h 202"/>
                <a:gd name="T65" fmla="*/ 248 w 248"/>
                <a:gd name="T66" fmla="*/ 202 h 20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48" h="202">
                  <a:moveTo>
                    <a:pt x="135" y="201"/>
                  </a:moveTo>
                  <a:lnTo>
                    <a:pt x="147" y="198"/>
                  </a:lnTo>
                  <a:lnTo>
                    <a:pt x="163" y="187"/>
                  </a:lnTo>
                  <a:lnTo>
                    <a:pt x="224" y="151"/>
                  </a:lnTo>
                  <a:lnTo>
                    <a:pt x="240" y="140"/>
                  </a:lnTo>
                  <a:lnTo>
                    <a:pt x="247" y="131"/>
                  </a:lnTo>
                  <a:lnTo>
                    <a:pt x="242" y="121"/>
                  </a:lnTo>
                  <a:lnTo>
                    <a:pt x="224" y="105"/>
                  </a:lnTo>
                  <a:lnTo>
                    <a:pt x="130" y="14"/>
                  </a:lnTo>
                  <a:lnTo>
                    <a:pt x="120" y="3"/>
                  </a:lnTo>
                  <a:lnTo>
                    <a:pt x="110" y="0"/>
                  </a:lnTo>
                  <a:lnTo>
                    <a:pt x="98" y="4"/>
                  </a:lnTo>
                  <a:lnTo>
                    <a:pt x="81" y="13"/>
                  </a:lnTo>
                  <a:lnTo>
                    <a:pt x="23" y="45"/>
                  </a:lnTo>
                  <a:lnTo>
                    <a:pt x="6" y="56"/>
                  </a:lnTo>
                  <a:lnTo>
                    <a:pt x="0" y="62"/>
                  </a:lnTo>
                  <a:lnTo>
                    <a:pt x="1" y="70"/>
                  </a:lnTo>
                  <a:lnTo>
                    <a:pt x="25" y="96"/>
                  </a:lnTo>
                  <a:lnTo>
                    <a:pt x="108" y="179"/>
                  </a:lnTo>
                  <a:lnTo>
                    <a:pt x="124" y="195"/>
                  </a:lnTo>
                  <a:lnTo>
                    <a:pt x="135" y="201"/>
                  </a:lnTo>
                </a:path>
              </a:pathLst>
            </a:custGeom>
            <a:solidFill>
              <a:srgbClr val="DDDDDD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73821" name="Freeform 539"/>
            <p:cNvSpPr>
              <a:spLocks noChangeAspect="1"/>
            </p:cNvSpPr>
            <p:nvPr/>
          </p:nvSpPr>
          <p:spPr bwMode="auto">
            <a:xfrm>
              <a:off x="2359" y="1614"/>
              <a:ext cx="246" cy="200"/>
            </a:xfrm>
            <a:custGeom>
              <a:avLst/>
              <a:gdLst>
                <a:gd name="T0" fmla="*/ 134 w 246"/>
                <a:gd name="T1" fmla="*/ 199 h 200"/>
                <a:gd name="T2" fmla="*/ 146 w 246"/>
                <a:gd name="T3" fmla="*/ 196 h 200"/>
                <a:gd name="T4" fmla="*/ 162 w 246"/>
                <a:gd name="T5" fmla="*/ 186 h 200"/>
                <a:gd name="T6" fmla="*/ 222 w 246"/>
                <a:gd name="T7" fmla="*/ 149 h 200"/>
                <a:gd name="T8" fmla="*/ 238 w 246"/>
                <a:gd name="T9" fmla="*/ 139 h 200"/>
                <a:gd name="T10" fmla="*/ 245 w 246"/>
                <a:gd name="T11" fmla="*/ 130 h 200"/>
                <a:gd name="T12" fmla="*/ 240 w 246"/>
                <a:gd name="T13" fmla="*/ 120 h 200"/>
                <a:gd name="T14" fmla="*/ 222 w 246"/>
                <a:gd name="T15" fmla="*/ 104 h 200"/>
                <a:gd name="T16" fmla="*/ 129 w 246"/>
                <a:gd name="T17" fmla="*/ 14 h 200"/>
                <a:gd name="T18" fmla="*/ 119 w 246"/>
                <a:gd name="T19" fmla="*/ 3 h 200"/>
                <a:gd name="T20" fmla="*/ 109 w 246"/>
                <a:gd name="T21" fmla="*/ 0 h 200"/>
                <a:gd name="T22" fmla="*/ 97 w 246"/>
                <a:gd name="T23" fmla="*/ 4 h 200"/>
                <a:gd name="T24" fmla="*/ 80 w 246"/>
                <a:gd name="T25" fmla="*/ 12 h 200"/>
                <a:gd name="T26" fmla="*/ 23 w 246"/>
                <a:gd name="T27" fmla="*/ 45 h 200"/>
                <a:gd name="T28" fmla="*/ 6 w 246"/>
                <a:gd name="T29" fmla="*/ 54 h 200"/>
                <a:gd name="T30" fmla="*/ 0 w 246"/>
                <a:gd name="T31" fmla="*/ 61 h 200"/>
                <a:gd name="T32" fmla="*/ 1 w 246"/>
                <a:gd name="T33" fmla="*/ 69 h 200"/>
                <a:gd name="T34" fmla="*/ 25 w 246"/>
                <a:gd name="T35" fmla="*/ 95 h 200"/>
                <a:gd name="T36" fmla="*/ 107 w 246"/>
                <a:gd name="T37" fmla="*/ 177 h 200"/>
                <a:gd name="T38" fmla="*/ 123 w 246"/>
                <a:gd name="T39" fmla="*/ 193 h 200"/>
                <a:gd name="T40" fmla="*/ 134 w 246"/>
                <a:gd name="T41" fmla="*/ 199 h 20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46"/>
                <a:gd name="T64" fmla="*/ 0 h 200"/>
                <a:gd name="T65" fmla="*/ 246 w 246"/>
                <a:gd name="T66" fmla="*/ 200 h 20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46" h="200">
                  <a:moveTo>
                    <a:pt x="134" y="199"/>
                  </a:moveTo>
                  <a:lnTo>
                    <a:pt x="146" y="196"/>
                  </a:lnTo>
                  <a:lnTo>
                    <a:pt x="162" y="186"/>
                  </a:lnTo>
                  <a:lnTo>
                    <a:pt x="222" y="149"/>
                  </a:lnTo>
                  <a:lnTo>
                    <a:pt x="238" y="139"/>
                  </a:lnTo>
                  <a:lnTo>
                    <a:pt x="245" y="130"/>
                  </a:lnTo>
                  <a:lnTo>
                    <a:pt x="240" y="120"/>
                  </a:lnTo>
                  <a:lnTo>
                    <a:pt x="222" y="104"/>
                  </a:lnTo>
                  <a:lnTo>
                    <a:pt x="129" y="14"/>
                  </a:lnTo>
                  <a:lnTo>
                    <a:pt x="119" y="3"/>
                  </a:lnTo>
                  <a:lnTo>
                    <a:pt x="109" y="0"/>
                  </a:lnTo>
                  <a:lnTo>
                    <a:pt x="97" y="4"/>
                  </a:lnTo>
                  <a:lnTo>
                    <a:pt x="80" y="12"/>
                  </a:lnTo>
                  <a:lnTo>
                    <a:pt x="23" y="45"/>
                  </a:lnTo>
                  <a:lnTo>
                    <a:pt x="6" y="54"/>
                  </a:lnTo>
                  <a:lnTo>
                    <a:pt x="0" y="61"/>
                  </a:lnTo>
                  <a:lnTo>
                    <a:pt x="1" y="69"/>
                  </a:lnTo>
                  <a:lnTo>
                    <a:pt x="25" y="95"/>
                  </a:lnTo>
                  <a:lnTo>
                    <a:pt x="107" y="177"/>
                  </a:lnTo>
                  <a:lnTo>
                    <a:pt x="123" y="193"/>
                  </a:lnTo>
                  <a:lnTo>
                    <a:pt x="134" y="199"/>
                  </a:lnTo>
                </a:path>
              </a:pathLst>
            </a:custGeom>
            <a:solidFill>
              <a:srgbClr val="DCDCDC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73822" name="Freeform 540"/>
            <p:cNvSpPr>
              <a:spLocks noChangeAspect="1"/>
            </p:cNvSpPr>
            <p:nvPr/>
          </p:nvSpPr>
          <p:spPr bwMode="auto">
            <a:xfrm>
              <a:off x="2361" y="1615"/>
              <a:ext cx="242" cy="198"/>
            </a:xfrm>
            <a:custGeom>
              <a:avLst/>
              <a:gdLst>
                <a:gd name="T0" fmla="*/ 132 w 242"/>
                <a:gd name="T1" fmla="*/ 197 h 198"/>
                <a:gd name="T2" fmla="*/ 144 w 242"/>
                <a:gd name="T3" fmla="*/ 193 h 198"/>
                <a:gd name="T4" fmla="*/ 159 w 242"/>
                <a:gd name="T5" fmla="*/ 184 h 198"/>
                <a:gd name="T6" fmla="*/ 219 w 242"/>
                <a:gd name="T7" fmla="*/ 148 h 198"/>
                <a:gd name="T8" fmla="*/ 234 w 242"/>
                <a:gd name="T9" fmla="*/ 138 h 198"/>
                <a:gd name="T10" fmla="*/ 241 w 242"/>
                <a:gd name="T11" fmla="*/ 129 h 198"/>
                <a:gd name="T12" fmla="*/ 236 w 242"/>
                <a:gd name="T13" fmla="*/ 120 h 198"/>
                <a:gd name="T14" fmla="*/ 218 w 242"/>
                <a:gd name="T15" fmla="*/ 103 h 198"/>
                <a:gd name="T16" fmla="*/ 127 w 242"/>
                <a:gd name="T17" fmla="*/ 14 h 198"/>
                <a:gd name="T18" fmla="*/ 116 w 242"/>
                <a:gd name="T19" fmla="*/ 4 h 198"/>
                <a:gd name="T20" fmla="*/ 107 w 242"/>
                <a:gd name="T21" fmla="*/ 0 h 198"/>
                <a:gd name="T22" fmla="*/ 95 w 242"/>
                <a:gd name="T23" fmla="*/ 4 h 198"/>
                <a:gd name="T24" fmla="*/ 79 w 242"/>
                <a:gd name="T25" fmla="*/ 12 h 198"/>
                <a:gd name="T26" fmla="*/ 23 w 242"/>
                <a:gd name="T27" fmla="*/ 44 h 198"/>
                <a:gd name="T28" fmla="*/ 6 w 242"/>
                <a:gd name="T29" fmla="*/ 54 h 198"/>
                <a:gd name="T30" fmla="*/ 0 w 242"/>
                <a:gd name="T31" fmla="*/ 60 h 198"/>
                <a:gd name="T32" fmla="*/ 1 w 242"/>
                <a:gd name="T33" fmla="*/ 68 h 198"/>
                <a:gd name="T34" fmla="*/ 24 w 242"/>
                <a:gd name="T35" fmla="*/ 94 h 198"/>
                <a:gd name="T36" fmla="*/ 106 w 242"/>
                <a:gd name="T37" fmla="*/ 175 h 198"/>
                <a:gd name="T38" fmla="*/ 122 w 242"/>
                <a:gd name="T39" fmla="*/ 192 h 198"/>
                <a:gd name="T40" fmla="*/ 132 w 242"/>
                <a:gd name="T41" fmla="*/ 197 h 19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42"/>
                <a:gd name="T64" fmla="*/ 0 h 198"/>
                <a:gd name="T65" fmla="*/ 242 w 242"/>
                <a:gd name="T66" fmla="*/ 198 h 19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42" h="198">
                  <a:moveTo>
                    <a:pt x="132" y="197"/>
                  </a:moveTo>
                  <a:lnTo>
                    <a:pt x="144" y="193"/>
                  </a:lnTo>
                  <a:lnTo>
                    <a:pt x="159" y="184"/>
                  </a:lnTo>
                  <a:lnTo>
                    <a:pt x="219" y="148"/>
                  </a:lnTo>
                  <a:lnTo>
                    <a:pt x="234" y="138"/>
                  </a:lnTo>
                  <a:lnTo>
                    <a:pt x="241" y="129"/>
                  </a:lnTo>
                  <a:lnTo>
                    <a:pt x="236" y="120"/>
                  </a:lnTo>
                  <a:lnTo>
                    <a:pt x="218" y="103"/>
                  </a:lnTo>
                  <a:lnTo>
                    <a:pt x="127" y="14"/>
                  </a:lnTo>
                  <a:lnTo>
                    <a:pt x="116" y="4"/>
                  </a:lnTo>
                  <a:lnTo>
                    <a:pt x="107" y="0"/>
                  </a:lnTo>
                  <a:lnTo>
                    <a:pt x="95" y="4"/>
                  </a:lnTo>
                  <a:lnTo>
                    <a:pt x="79" y="12"/>
                  </a:lnTo>
                  <a:lnTo>
                    <a:pt x="23" y="44"/>
                  </a:lnTo>
                  <a:lnTo>
                    <a:pt x="6" y="54"/>
                  </a:lnTo>
                  <a:lnTo>
                    <a:pt x="0" y="60"/>
                  </a:lnTo>
                  <a:lnTo>
                    <a:pt x="1" y="68"/>
                  </a:lnTo>
                  <a:lnTo>
                    <a:pt x="24" y="94"/>
                  </a:lnTo>
                  <a:lnTo>
                    <a:pt x="106" y="175"/>
                  </a:lnTo>
                  <a:lnTo>
                    <a:pt x="122" y="192"/>
                  </a:lnTo>
                  <a:lnTo>
                    <a:pt x="132" y="197"/>
                  </a:lnTo>
                </a:path>
              </a:pathLst>
            </a:custGeom>
            <a:solidFill>
              <a:srgbClr val="DBDBDB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73823" name="Freeform 541"/>
            <p:cNvSpPr>
              <a:spLocks noChangeAspect="1"/>
            </p:cNvSpPr>
            <p:nvPr/>
          </p:nvSpPr>
          <p:spPr bwMode="auto">
            <a:xfrm>
              <a:off x="2363" y="1616"/>
              <a:ext cx="238" cy="195"/>
            </a:xfrm>
            <a:custGeom>
              <a:avLst/>
              <a:gdLst>
                <a:gd name="T0" fmla="*/ 130 w 238"/>
                <a:gd name="T1" fmla="*/ 194 h 195"/>
                <a:gd name="T2" fmla="*/ 142 w 238"/>
                <a:gd name="T3" fmla="*/ 191 h 195"/>
                <a:gd name="T4" fmla="*/ 157 w 238"/>
                <a:gd name="T5" fmla="*/ 181 h 195"/>
                <a:gd name="T6" fmla="*/ 215 w 238"/>
                <a:gd name="T7" fmla="*/ 146 h 195"/>
                <a:gd name="T8" fmla="*/ 230 w 238"/>
                <a:gd name="T9" fmla="*/ 136 h 195"/>
                <a:gd name="T10" fmla="*/ 237 w 238"/>
                <a:gd name="T11" fmla="*/ 128 h 195"/>
                <a:gd name="T12" fmla="*/ 232 w 238"/>
                <a:gd name="T13" fmla="*/ 118 h 195"/>
                <a:gd name="T14" fmla="*/ 215 w 238"/>
                <a:gd name="T15" fmla="*/ 102 h 195"/>
                <a:gd name="T16" fmla="*/ 124 w 238"/>
                <a:gd name="T17" fmla="*/ 13 h 195"/>
                <a:gd name="T18" fmla="*/ 114 w 238"/>
                <a:gd name="T19" fmla="*/ 3 h 195"/>
                <a:gd name="T20" fmla="*/ 105 w 238"/>
                <a:gd name="T21" fmla="*/ 0 h 195"/>
                <a:gd name="T22" fmla="*/ 93 w 238"/>
                <a:gd name="T23" fmla="*/ 4 h 195"/>
                <a:gd name="T24" fmla="*/ 77 w 238"/>
                <a:gd name="T25" fmla="*/ 12 h 195"/>
                <a:gd name="T26" fmla="*/ 22 w 238"/>
                <a:gd name="T27" fmla="*/ 44 h 195"/>
                <a:gd name="T28" fmla="*/ 6 w 238"/>
                <a:gd name="T29" fmla="*/ 53 h 195"/>
                <a:gd name="T30" fmla="*/ 0 w 238"/>
                <a:gd name="T31" fmla="*/ 59 h 195"/>
                <a:gd name="T32" fmla="*/ 1 w 238"/>
                <a:gd name="T33" fmla="*/ 67 h 195"/>
                <a:gd name="T34" fmla="*/ 24 w 238"/>
                <a:gd name="T35" fmla="*/ 92 h 195"/>
                <a:gd name="T36" fmla="*/ 104 w 238"/>
                <a:gd name="T37" fmla="*/ 172 h 195"/>
                <a:gd name="T38" fmla="*/ 120 w 238"/>
                <a:gd name="T39" fmla="*/ 189 h 195"/>
                <a:gd name="T40" fmla="*/ 130 w 238"/>
                <a:gd name="T41" fmla="*/ 194 h 19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38"/>
                <a:gd name="T64" fmla="*/ 0 h 195"/>
                <a:gd name="T65" fmla="*/ 238 w 238"/>
                <a:gd name="T66" fmla="*/ 195 h 19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38" h="195">
                  <a:moveTo>
                    <a:pt x="130" y="194"/>
                  </a:moveTo>
                  <a:lnTo>
                    <a:pt x="142" y="191"/>
                  </a:lnTo>
                  <a:lnTo>
                    <a:pt x="157" y="181"/>
                  </a:lnTo>
                  <a:lnTo>
                    <a:pt x="215" y="146"/>
                  </a:lnTo>
                  <a:lnTo>
                    <a:pt x="230" y="136"/>
                  </a:lnTo>
                  <a:lnTo>
                    <a:pt x="237" y="128"/>
                  </a:lnTo>
                  <a:lnTo>
                    <a:pt x="232" y="118"/>
                  </a:lnTo>
                  <a:lnTo>
                    <a:pt x="215" y="102"/>
                  </a:lnTo>
                  <a:lnTo>
                    <a:pt x="124" y="13"/>
                  </a:lnTo>
                  <a:lnTo>
                    <a:pt x="114" y="3"/>
                  </a:lnTo>
                  <a:lnTo>
                    <a:pt x="105" y="0"/>
                  </a:lnTo>
                  <a:lnTo>
                    <a:pt x="93" y="4"/>
                  </a:lnTo>
                  <a:lnTo>
                    <a:pt x="77" y="12"/>
                  </a:lnTo>
                  <a:lnTo>
                    <a:pt x="22" y="44"/>
                  </a:lnTo>
                  <a:lnTo>
                    <a:pt x="6" y="53"/>
                  </a:lnTo>
                  <a:lnTo>
                    <a:pt x="0" y="59"/>
                  </a:lnTo>
                  <a:lnTo>
                    <a:pt x="1" y="67"/>
                  </a:lnTo>
                  <a:lnTo>
                    <a:pt x="24" y="92"/>
                  </a:lnTo>
                  <a:lnTo>
                    <a:pt x="104" y="172"/>
                  </a:lnTo>
                  <a:lnTo>
                    <a:pt x="120" y="189"/>
                  </a:lnTo>
                  <a:lnTo>
                    <a:pt x="130" y="194"/>
                  </a:lnTo>
                </a:path>
              </a:pathLst>
            </a:custGeom>
            <a:solidFill>
              <a:srgbClr val="DADADA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73824" name="Freeform 542"/>
            <p:cNvSpPr>
              <a:spLocks noChangeAspect="1"/>
            </p:cNvSpPr>
            <p:nvPr/>
          </p:nvSpPr>
          <p:spPr bwMode="auto">
            <a:xfrm>
              <a:off x="2364" y="1617"/>
              <a:ext cx="236" cy="193"/>
            </a:xfrm>
            <a:custGeom>
              <a:avLst/>
              <a:gdLst>
                <a:gd name="T0" fmla="*/ 130 w 236"/>
                <a:gd name="T1" fmla="*/ 192 h 193"/>
                <a:gd name="T2" fmla="*/ 141 w 236"/>
                <a:gd name="T3" fmla="*/ 188 h 193"/>
                <a:gd name="T4" fmla="*/ 155 w 236"/>
                <a:gd name="T5" fmla="*/ 179 h 193"/>
                <a:gd name="T6" fmla="*/ 214 w 236"/>
                <a:gd name="T7" fmla="*/ 144 h 193"/>
                <a:gd name="T8" fmla="*/ 228 w 236"/>
                <a:gd name="T9" fmla="*/ 135 h 193"/>
                <a:gd name="T10" fmla="*/ 235 w 236"/>
                <a:gd name="T11" fmla="*/ 127 h 193"/>
                <a:gd name="T12" fmla="*/ 230 w 236"/>
                <a:gd name="T13" fmla="*/ 117 h 193"/>
                <a:gd name="T14" fmla="*/ 213 w 236"/>
                <a:gd name="T15" fmla="*/ 101 h 193"/>
                <a:gd name="T16" fmla="*/ 123 w 236"/>
                <a:gd name="T17" fmla="*/ 13 h 193"/>
                <a:gd name="T18" fmla="*/ 113 w 236"/>
                <a:gd name="T19" fmla="*/ 3 h 193"/>
                <a:gd name="T20" fmla="*/ 104 w 236"/>
                <a:gd name="T21" fmla="*/ 0 h 193"/>
                <a:gd name="T22" fmla="*/ 92 w 236"/>
                <a:gd name="T23" fmla="*/ 4 h 193"/>
                <a:gd name="T24" fmla="*/ 77 w 236"/>
                <a:gd name="T25" fmla="*/ 11 h 193"/>
                <a:gd name="T26" fmla="*/ 22 w 236"/>
                <a:gd name="T27" fmla="*/ 43 h 193"/>
                <a:gd name="T28" fmla="*/ 6 w 236"/>
                <a:gd name="T29" fmla="*/ 52 h 193"/>
                <a:gd name="T30" fmla="*/ 0 w 236"/>
                <a:gd name="T31" fmla="*/ 58 h 193"/>
                <a:gd name="T32" fmla="*/ 1 w 236"/>
                <a:gd name="T33" fmla="*/ 66 h 193"/>
                <a:gd name="T34" fmla="*/ 24 w 236"/>
                <a:gd name="T35" fmla="*/ 91 h 193"/>
                <a:gd name="T36" fmla="*/ 103 w 236"/>
                <a:gd name="T37" fmla="*/ 170 h 193"/>
                <a:gd name="T38" fmla="*/ 119 w 236"/>
                <a:gd name="T39" fmla="*/ 187 h 193"/>
                <a:gd name="T40" fmla="*/ 130 w 236"/>
                <a:gd name="T41" fmla="*/ 192 h 19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36"/>
                <a:gd name="T64" fmla="*/ 0 h 193"/>
                <a:gd name="T65" fmla="*/ 236 w 236"/>
                <a:gd name="T66" fmla="*/ 193 h 19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36" h="193">
                  <a:moveTo>
                    <a:pt x="130" y="192"/>
                  </a:moveTo>
                  <a:lnTo>
                    <a:pt x="141" y="188"/>
                  </a:lnTo>
                  <a:lnTo>
                    <a:pt x="155" y="179"/>
                  </a:lnTo>
                  <a:lnTo>
                    <a:pt x="214" y="144"/>
                  </a:lnTo>
                  <a:lnTo>
                    <a:pt x="228" y="135"/>
                  </a:lnTo>
                  <a:lnTo>
                    <a:pt x="235" y="127"/>
                  </a:lnTo>
                  <a:lnTo>
                    <a:pt x="230" y="117"/>
                  </a:lnTo>
                  <a:lnTo>
                    <a:pt x="213" y="101"/>
                  </a:lnTo>
                  <a:lnTo>
                    <a:pt x="123" y="13"/>
                  </a:lnTo>
                  <a:lnTo>
                    <a:pt x="113" y="3"/>
                  </a:lnTo>
                  <a:lnTo>
                    <a:pt x="104" y="0"/>
                  </a:lnTo>
                  <a:lnTo>
                    <a:pt x="92" y="4"/>
                  </a:lnTo>
                  <a:lnTo>
                    <a:pt x="77" y="11"/>
                  </a:lnTo>
                  <a:lnTo>
                    <a:pt x="22" y="43"/>
                  </a:lnTo>
                  <a:lnTo>
                    <a:pt x="6" y="52"/>
                  </a:lnTo>
                  <a:lnTo>
                    <a:pt x="0" y="58"/>
                  </a:lnTo>
                  <a:lnTo>
                    <a:pt x="1" y="66"/>
                  </a:lnTo>
                  <a:lnTo>
                    <a:pt x="24" y="91"/>
                  </a:lnTo>
                  <a:lnTo>
                    <a:pt x="103" y="170"/>
                  </a:lnTo>
                  <a:lnTo>
                    <a:pt x="119" y="187"/>
                  </a:lnTo>
                  <a:lnTo>
                    <a:pt x="130" y="192"/>
                  </a:lnTo>
                </a:path>
              </a:pathLst>
            </a:custGeom>
            <a:solidFill>
              <a:srgbClr val="D9D9D9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73825" name="Freeform 543"/>
            <p:cNvSpPr>
              <a:spLocks noChangeAspect="1"/>
            </p:cNvSpPr>
            <p:nvPr/>
          </p:nvSpPr>
          <p:spPr bwMode="auto">
            <a:xfrm>
              <a:off x="2366" y="1619"/>
              <a:ext cx="233" cy="190"/>
            </a:xfrm>
            <a:custGeom>
              <a:avLst/>
              <a:gdLst>
                <a:gd name="T0" fmla="*/ 128 w 233"/>
                <a:gd name="T1" fmla="*/ 189 h 190"/>
                <a:gd name="T2" fmla="*/ 139 w 233"/>
                <a:gd name="T3" fmla="*/ 186 h 190"/>
                <a:gd name="T4" fmla="*/ 153 w 233"/>
                <a:gd name="T5" fmla="*/ 177 h 190"/>
                <a:gd name="T6" fmla="*/ 211 w 233"/>
                <a:gd name="T7" fmla="*/ 142 h 190"/>
                <a:gd name="T8" fmla="*/ 225 w 233"/>
                <a:gd name="T9" fmla="*/ 133 h 190"/>
                <a:gd name="T10" fmla="*/ 232 w 233"/>
                <a:gd name="T11" fmla="*/ 125 h 190"/>
                <a:gd name="T12" fmla="*/ 227 w 233"/>
                <a:gd name="T13" fmla="*/ 115 h 190"/>
                <a:gd name="T14" fmla="*/ 210 w 233"/>
                <a:gd name="T15" fmla="*/ 100 h 190"/>
                <a:gd name="T16" fmla="*/ 121 w 233"/>
                <a:gd name="T17" fmla="*/ 13 h 190"/>
                <a:gd name="T18" fmla="*/ 111 w 233"/>
                <a:gd name="T19" fmla="*/ 3 h 190"/>
                <a:gd name="T20" fmla="*/ 102 w 233"/>
                <a:gd name="T21" fmla="*/ 0 h 190"/>
                <a:gd name="T22" fmla="*/ 91 w 233"/>
                <a:gd name="T23" fmla="*/ 3 h 190"/>
                <a:gd name="T24" fmla="*/ 76 w 233"/>
                <a:gd name="T25" fmla="*/ 11 h 190"/>
                <a:gd name="T26" fmla="*/ 21 w 233"/>
                <a:gd name="T27" fmla="*/ 42 h 190"/>
                <a:gd name="T28" fmla="*/ 6 w 233"/>
                <a:gd name="T29" fmla="*/ 50 h 190"/>
                <a:gd name="T30" fmla="*/ 0 w 233"/>
                <a:gd name="T31" fmla="*/ 56 h 190"/>
                <a:gd name="T32" fmla="*/ 1 w 233"/>
                <a:gd name="T33" fmla="*/ 65 h 190"/>
                <a:gd name="T34" fmla="*/ 24 w 233"/>
                <a:gd name="T35" fmla="*/ 89 h 190"/>
                <a:gd name="T36" fmla="*/ 102 w 233"/>
                <a:gd name="T37" fmla="*/ 168 h 190"/>
                <a:gd name="T38" fmla="*/ 118 w 233"/>
                <a:gd name="T39" fmla="*/ 184 h 190"/>
                <a:gd name="T40" fmla="*/ 128 w 233"/>
                <a:gd name="T41" fmla="*/ 189 h 19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33"/>
                <a:gd name="T64" fmla="*/ 0 h 190"/>
                <a:gd name="T65" fmla="*/ 233 w 233"/>
                <a:gd name="T66" fmla="*/ 190 h 19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33" h="190">
                  <a:moveTo>
                    <a:pt x="128" y="189"/>
                  </a:moveTo>
                  <a:lnTo>
                    <a:pt x="139" y="186"/>
                  </a:lnTo>
                  <a:lnTo>
                    <a:pt x="153" y="177"/>
                  </a:lnTo>
                  <a:lnTo>
                    <a:pt x="211" y="142"/>
                  </a:lnTo>
                  <a:lnTo>
                    <a:pt x="225" y="133"/>
                  </a:lnTo>
                  <a:lnTo>
                    <a:pt x="232" y="125"/>
                  </a:lnTo>
                  <a:lnTo>
                    <a:pt x="227" y="115"/>
                  </a:lnTo>
                  <a:lnTo>
                    <a:pt x="210" y="100"/>
                  </a:lnTo>
                  <a:lnTo>
                    <a:pt x="121" y="13"/>
                  </a:lnTo>
                  <a:lnTo>
                    <a:pt x="111" y="3"/>
                  </a:lnTo>
                  <a:lnTo>
                    <a:pt x="102" y="0"/>
                  </a:lnTo>
                  <a:lnTo>
                    <a:pt x="91" y="3"/>
                  </a:lnTo>
                  <a:lnTo>
                    <a:pt x="76" y="11"/>
                  </a:lnTo>
                  <a:lnTo>
                    <a:pt x="21" y="42"/>
                  </a:lnTo>
                  <a:lnTo>
                    <a:pt x="6" y="50"/>
                  </a:lnTo>
                  <a:lnTo>
                    <a:pt x="0" y="56"/>
                  </a:lnTo>
                  <a:lnTo>
                    <a:pt x="1" y="65"/>
                  </a:lnTo>
                  <a:lnTo>
                    <a:pt x="24" y="89"/>
                  </a:lnTo>
                  <a:lnTo>
                    <a:pt x="102" y="168"/>
                  </a:lnTo>
                  <a:lnTo>
                    <a:pt x="118" y="184"/>
                  </a:lnTo>
                  <a:lnTo>
                    <a:pt x="128" y="189"/>
                  </a:lnTo>
                </a:path>
              </a:pathLst>
            </a:custGeom>
            <a:solidFill>
              <a:srgbClr val="D8D8D8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73826" name="Freeform 544"/>
            <p:cNvSpPr>
              <a:spLocks noChangeAspect="1"/>
            </p:cNvSpPr>
            <p:nvPr/>
          </p:nvSpPr>
          <p:spPr bwMode="auto">
            <a:xfrm>
              <a:off x="2339" y="1248"/>
              <a:ext cx="288" cy="237"/>
            </a:xfrm>
            <a:custGeom>
              <a:avLst/>
              <a:gdLst>
                <a:gd name="T0" fmla="*/ 0 w 288"/>
                <a:gd name="T1" fmla="*/ 79 h 237"/>
                <a:gd name="T2" fmla="*/ 156 w 288"/>
                <a:gd name="T3" fmla="*/ 236 h 237"/>
                <a:gd name="T4" fmla="*/ 287 w 288"/>
                <a:gd name="T5" fmla="*/ 156 h 237"/>
                <a:gd name="T6" fmla="*/ 131 w 288"/>
                <a:gd name="T7" fmla="*/ 0 h 237"/>
                <a:gd name="T8" fmla="*/ 0 w 288"/>
                <a:gd name="T9" fmla="*/ 79 h 2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8"/>
                <a:gd name="T16" fmla="*/ 0 h 237"/>
                <a:gd name="T17" fmla="*/ 288 w 288"/>
                <a:gd name="T18" fmla="*/ 237 h 2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8" h="237">
                  <a:moveTo>
                    <a:pt x="0" y="79"/>
                  </a:moveTo>
                  <a:lnTo>
                    <a:pt x="156" y="236"/>
                  </a:lnTo>
                  <a:lnTo>
                    <a:pt x="287" y="156"/>
                  </a:lnTo>
                  <a:lnTo>
                    <a:pt x="131" y="0"/>
                  </a:lnTo>
                  <a:lnTo>
                    <a:pt x="0" y="79"/>
                  </a:lnTo>
                </a:path>
              </a:pathLst>
            </a:custGeom>
            <a:solidFill>
              <a:srgbClr val="EFEFE0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73827" name="Freeform 545"/>
            <p:cNvSpPr>
              <a:spLocks noChangeAspect="1"/>
            </p:cNvSpPr>
            <p:nvPr/>
          </p:nvSpPr>
          <p:spPr bwMode="auto">
            <a:xfrm>
              <a:off x="2339" y="1328"/>
              <a:ext cx="156" cy="463"/>
            </a:xfrm>
            <a:custGeom>
              <a:avLst/>
              <a:gdLst>
                <a:gd name="T0" fmla="*/ 155 w 156"/>
                <a:gd name="T1" fmla="*/ 155 h 463"/>
                <a:gd name="T2" fmla="*/ 155 w 156"/>
                <a:gd name="T3" fmla="*/ 462 h 463"/>
                <a:gd name="T4" fmla="*/ 0 w 156"/>
                <a:gd name="T5" fmla="*/ 307 h 463"/>
                <a:gd name="T6" fmla="*/ 0 w 156"/>
                <a:gd name="T7" fmla="*/ 0 h 463"/>
                <a:gd name="T8" fmla="*/ 155 w 156"/>
                <a:gd name="T9" fmla="*/ 155 h 4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6"/>
                <a:gd name="T16" fmla="*/ 0 h 463"/>
                <a:gd name="T17" fmla="*/ 156 w 156"/>
                <a:gd name="T18" fmla="*/ 463 h 4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6" h="463">
                  <a:moveTo>
                    <a:pt x="155" y="155"/>
                  </a:moveTo>
                  <a:lnTo>
                    <a:pt x="155" y="462"/>
                  </a:lnTo>
                  <a:lnTo>
                    <a:pt x="0" y="307"/>
                  </a:lnTo>
                  <a:lnTo>
                    <a:pt x="0" y="0"/>
                  </a:lnTo>
                  <a:lnTo>
                    <a:pt x="155" y="155"/>
                  </a:lnTo>
                </a:path>
              </a:pathLst>
            </a:custGeom>
            <a:solidFill>
              <a:srgbClr val="9E9E8C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73828" name="Freeform 546"/>
            <p:cNvSpPr>
              <a:spLocks noChangeAspect="1"/>
            </p:cNvSpPr>
            <p:nvPr/>
          </p:nvSpPr>
          <p:spPr bwMode="auto">
            <a:xfrm>
              <a:off x="2494" y="1406"/>
              <a:ext cx="133" cy="385"/>
            </a:xfrm>
            <a:custGeom>
              <a:avLst/>
              <a:gdLst>
                <a:gd name="T0" fmla="*/ 132 w 133"/>
                <a:gd name="T1" fmla="*/ 0 h 385"/>
                <a:gd name="T2" fmla="*/ 132 w 133"/>
                <a:gd name="T3" fmla="*/ 306 h 385"/>
                <a:gd name="T4" fmla="*/ 0 w 133"/>
                <a:gd name="T5" fmla="*/ 384 h 385"/>
                <a:gd name="T6" fmla="*/ 0 w 133"/>
                <a:gd name="T7" fmla="*/ 77 h 385"/>
                <a:gd name="T8" fmla="*/ 132 w 133"/>
                <a:gd name="T9" fmla="*/ 0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3"/>
                <a:gd name="T16" fmla="*/ 0 h 385"/>
                <a:gd name="T17" fmla="*/ 133 w 133"/>
                <a:gd name="T18" fmla="*/ 385 h 38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3" h="385">
                  <a:moveTo>
                    <a:pt x="132" y="0"/>
                  </a:moveTo>
                  <a:lnTo>
                    <a:pt x="132" y="306"/>
                  </a:lnTo>
                  <a:lnTo>
                    <a:pt x="0" y="384"/>
                  </a:lnTo>
                  <a:lnTo>
                    <a:pt x="0" y="77"/>
                  </a:lnTo>
                  <a:lnTo>
                    <a:pt x="132" y="0"/>
                  </a:lnTo>
                </a:path>
              </a:pathLst>
            </a:custGeom>
            <a:solidFill>
              <a:srgbClr val="CECEBC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73829" name="Line 547"/>
            <p:cNvSpPr>
              <a:spLocks noChangeAspect="1" noChangeShapeType="1"/>
            </p:cNvSpPr>
            <p:nvPr/>
          </p:nvSpPr>
          <p:spPr bwMode="auto">
            <a:xfrm flipV="1">
              <a:off x="2528" y="1688"/>
              <a:ext cx="72" cy="69"/>
            </a:xfrm>
            <a:prstGeom prst="line">
              <a:avLst/>
            </a:prstGeom>
            <a:noFill/>
            <a:ln w="12700">
              <a:solidFill>
                <a:srgbClr val="72727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830" name="Freeform 548"/>
            <p:cNvSpPr>
              <a:spLocks noChangeAspect="1"/>
            </p:cNvSpPr>
            <p:nvPr/>
          </p:nvSpPr>
          <p:spPr bwMode="auto">
            <a:xfrm>
              <a:off x="2608" y="1672"/>
              <a:ext cx="2" cy="22"/>
            </a:xfrm>
            <a:custGeom>
              <a:avLst/>
              <a:gdLst>
                <a:gd name="T0" fmla="*/ 0 w 2"/>
                <a:gd name="T1" fmla="*/ 0 h 22"/>
                <a:gd name="T2" fmla="*/ 0 w 2"/>
                <a:gd name="T3" fmla="*/ 21 h 22"/>
                <a:gd name="T4" fmla="*/ 1 w 2"/>
                <a:gd name="T5" fmla="*/ 21 h 22"/>
                <a:gd name="T6" fmla="*/ 1 w 2"/>
                <a:gd name="T7" fmla="*/ 0 h 22"/>
                <a:gd name="T8" fmla="*/ 0 w 2"/>
                <a:gd name="T9" fmla="*/ 0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22"/>
                <a:gd name="T17" fmla="*/ 2 w 2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22">
                  <a:moveTo>
                    <a:pt x="0" y="0"/>
                  </a:moveTo>
                  <a:lnTo>
                    <a:pt x="0" y="21"/>
                  </a:lnTo>
                  <a:lnTo>
                    <a:pt x="1" y="21"/>
                  </a:lnTo>
                  <a:lnTo>
                    <a:pt x="1" y="0"/>
                  </a:lnTo>
                  <a:lnTo>
                    <a:pt x="0" y="0"/>
                  </a:lnTo>
                </a:path>
              </a:pathLst>
            </a:custGeom>
            <a:solidFill>
              <a:srgbClr val="727272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73831" name="Freeform 549"/>
            <p:cNvSpPr>
              <a:spLocks noChangeAspect="1"/>
            </p:cNvSpPr>
            <p:nvPr/>
          </p:nvSpPr>
          <p:spPr bwMode="auto">
            <a:xfrm>
              <a:off x="2603" y="1676"/>
              <a:ext cx="1" cy="22"/>
            </a:xfrm>
            <a:custGeom>
              <a:avLst/>
              <a:gdLst>
                <a:gd name="T0" fmla="*/ 0 w 1"/>
                <a:gd name="T1" fmla="*/ 0 h 22"/>
                <a:gd name="T2" fmla="*/ 0 w 1"/>
                <a:gd name="T3" fmla="*/ 21 h 22"/>
                <a:gd name="T4" fmla="*/ 0 w 1"/>
                <a:gd name="T5" fmla="*/ 0 h 22"/>
                <a:gd name="T6" fmla="*/ 0 60000 65536"/>
                <a:gd name="T7" fmla="*/ 0 60000 65536"/>
                <a:gd name="T8" fmla="*/ 0 60000 65536"/>
                <a:gd name="T9" fmla="*/ 0 w 1"/>
                <a:gd name="T10" fmla="*/ 0 h 22"/>
                <a:gd name="T11" fmla="*/ 1 w 1"/>
                <a:gd name="T12" fmla="*/ 22 h 2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22">
                  <a:moveTo>
                    <a:pt x="0" y="0"/>
                  </a:moveTo>
                  <a:lnTo>
                    <a:pt x="0" y="21"/>
                  </a:lnTo>
                  <a:lnTo>
                    <a:pt x="0" y="0"/>
                  </a:lnTo>
                </a:path>
              </a:pathLst>
            </a:custGeom>
            <a:solidFill>
              <a:srgbClr val="727272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73832" name="Freeform 550"/>
            <p:cNvSpPr>
              <a:spLocks noChangeAspect="1"/>
            </p:cNvSpPr>
            <p:nvPr/>
          </p:nvSpPr>
          <p:spPr bwMode="auto">
            <a:xfrm>
              <a:off x="2597" y="1679"/>
              <a:ext cx="2" cy="22"/>
            </a:xfrm>
            <a:custGeom>
              <a:avLst/>
              <a:gdLst>
                <a:gd name="T0" fmla="*/ 0 w 2"/>
                <a:gd name="T1" fmla="*/ 0 h 22"/>
                <a:gd name="T2" fmla="*/ 0 w 2"/>
                <a:gd name="T3" fmla="*/ 21 h 22"/>
                <a:gd name="T4" fmla="*/ 1 w 2"/>
                <a:gd name="T5" fmla="*/ 21 h 22"/>
                <a:gd name="T6" fmla="*/ 1 w 2"/>
                <a:gd name="T7" fmla="*/ 0 h 22"/>
                <a:gd name="T8" fmla="*/ 0 w 2"/>
                <a:gd name="T9" fmla="*/ 0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22"/>
                <a:gd name="T17" fmla="*/ 2 w 2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22">
                  <a:moveTo>
                    <a:pt x="0" y="0"/>
                  </a:moveTo>
                  <a:lnTo>
                    <a:pt x="0" y="21"/>
                  </a:lnTo>
                  <a:lnTo>
                    <a:pt x="1" y="21"/>
                  </a:lnTo>
                  <a:lnTo>
                    <a:pt x="1" y="0"/>
                  </a:lnTo>
                  <a:lnTo>
                    <a:pt x="0" y="0"/>
                  </a:lnTo>
                </a:path>
              </a:pathLst>
            </a:custGeom>
            <a:solidFill>
              <a:srgbClr val="727272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73833" name="Freeform 551"/>
            <p:cNvSpPr>
              <a:spLocks noChangeAspect="1"/>
            </p:cNvSpPr>
            <p:nvPr/>
          </p:nvSpPr>
          <p:spPr bwMode="auto">
            <a:xfrm>
              <a:off x="2591" y="1683"/>
              <a:ext cx="2" cy="22"/>
            </a:xfrm>
            <a:custGeom>
              <a:avLst/>
              <a:gdLst>
                <a:gd name="T0" fmla="*/ 0 w 2"/>
                <a:gd name="T1" fmla="*/ 0 h 22"/>
                <a:gd name="T2" fmla="*/ 0 w 2"/>
                <a:gd name="T3" fmla="*/ 21 h 22"/>
                <a:gd name="T4" fmla="*/ 1 w 2"/>
                <a:gd name="T5" fmla="*/ 21 h 22"/>
                <a:gd name="T6" fmla="*/ 1 w 2"/>
                <a:gd name="T7" fmla="*/ 0 h 22"/>
                <a:gd name="T8" fmla="*/ 0 w 2"/>
                <a:gd name="T9" fmla="*/ 0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22"/>
                <a:gd name="T17" fmla="*/ 2 w 2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22">
                  <a:moveTo>
                    <a:pt x="0" y="0"/>
                  </a:moveTo>
                  <a:lnTo>
                    <a:pt x="0" y="21"/>
                  </a:lnTo>
                  <a:lnTo>
                    <a:pt x="1" y="21"/>
                  </a:lnTo>
                  <a:lnTo>
                    <a:pt x="1" y="0"/>
                  </a:lnTo>
                  <a:lnTo>
                    <a:pt x="0" y="0"/>
                  </a:lnTo>
                </a:path>
              </a:pathLst>
            </a:custGeom>
            <a:solidFill>
              <a:srgbClr val="727272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73834" name="Freeform 552"/>
            <p:cNvSpPr>
              <a:spLocks noChangeAspect="1"/>
            </p:cNvSpPr>
            <p:nvPr/>
          </p:nvSpPr>
          <p:spPr bwMode="auto">
            <a:xfrm>
              <a:off x="2586" y="1686"/>
              <a:ext cx="1" cy="22"/>
            </a:xfrm>
            <a:custGeom>
              <a:avLst/>
              <a:gdLst>
                <a:gd name="T0" fmla="*/ 0 w 1"/>
                <a:gd name="T1" fmla="*/ 0 h 22"/>
                <a:gd name="T2" fmla="*/ 0 w 1"/>
                <a:gd name="T3" fmla="*/ 21 h 22"/>
                <a:gd name="T4" fmla="*/ 0 w 1"/>
                <a:gd name="T5" fmla="*/ 0 h 22"/>
                <a:gd name="T6" fmla="*/ 0 60000 65536"/>
                <a:gd name="T7" fmla="*/ 0 60000 65536"/>
                <a:gd name="T8" fmla="*/ 0 60000 65536"/>
                <a:gd name="T9" fmla="*/ 0 w 1"/>
                <a:gd name="T10" fmla="*/ 0 h 22"/>
                <a:gd name="T11" fmla="*/ 1 w 1"/>
                <a:gd name="T12" fmla="*/ 22 h 2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22">
                  <a:moveTo>
                    <a:pt x="0" y="0"/>
                  </a:moveTo>
                  <a:lnTo>
                    <a:pt x="0" y="21"/>
                  </a:lnTo>
                  <a:lnTo>
                    <a:pt x="0" y="0"/>
                  </a:lnTo>
                </a:path>
              </a:pathLst>
            </a:custGeom>
            <a:solidFill>
              <a:srgbClr val="727272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73835" name="Freeform 553"/>
            <p:cNvSpPr>
              <a:spLocks noChangeAspect="1"/>
            </p:cNvSpPr>
            <p:nvPr/>
          </p:nvSpPr>
          <p:spPr bwMode="auto">
            <a:xfrm>
              <a:off x="2580" y="1690"/>
              <a:ext cx="2" cy="22"/>
            </a:xfrm>
            <a:custGeom>
              <a:avLst/>
              <a:gdLst>
                <a:gd name="T0" fmla="*/ 0 w 2"/>
                <a:gd name="T1" fmla="*/ 0 h 22"/>
                <a:gd name="T2" fmla="*/ 0 w 2"/>
                <a:gd name="T3" fmla="*/ 21 h 22"/>
                <a:gd name="T4" fmla="*/ 1 w 2"/>
                <a:gd name="T5" fmla="*/ 21 h 22"/>
                <a:gd name="T6" fmla="*/ 1 w 2"/>
                <a:gd name="T7" fmla="*/ 0 h 22"/>
                <a:gd name="T8" fmla="*/ 0 w 2"/>
                <a:gd name="T9" fmla="*/ 0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22"/>
                <a:gd name="T17" fmla="*/ 2 w 2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22">
                  <a:moveTo>
                    <a:pt x="0" y="0"/>
                  </a:moveTo>
                  <a:lnTo>
                    <a:pt x="0" y="21"/>
                  </a:lnTo>
                  <a:lnTo>
                    <a:pt x="1" y="21"/>
                  </a:lnTo>
                  <a:lnTo>
                    <a:pt x="1" y="0"/>
                  </a:lnTo>
                  <a:lnTo>
                    <a:pt x="0" y="0"/>
                  </a:lnTo>
                </a:path>
              </a:pathLst>
            </a:custGeom>
            <a:solidFill>
              <a:srgbClr val="727272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73836" name="Freeform 554"/>
            <p:cNvSpPr>
              <a:spLocks noChangeAspect="1"/>
            </p:cNvSpPr>
            <p:nvPr/>
          </p:nvSpPr>
          <p:spPr bwMode="auto">
            <a:xfrm>
              <a:off x="2574" y="1693"/>
              <a:ext cx="1" cy="22"/>
            </a:xfrm>
            <a:custGeom>
              <a:avLst/>
              <a:gdLst>
                <a:gd name="T0" fmla="*/ 0 w 1"/>
                <a:gd name="T1" fmla="*/ 0 h 22"/>
                <a:gd name="T2" fmla="*/ 0 w 1"/>
                <a:gd name="T3" fmla="*/ 21 h 22"/>
                <a:gd name="T4" fmla="*/ 0 w 1"/>
                <a:gd name="T5" fmla="*/ 0 h 22"/>
                <a:gd name="T6" fmla="*/ 0 60000 65536"/>
                <a:gd name="T7" fmla="*/ 0 60000 65536"/>
                <a:gd name="T8" fmla="*/ 0 60000 65536"/>
                <a:gd name="T9" fmla="*/ 0 w 1"/>
                <a:gd name="T10" fmla="*/ 0 h 22"/>
                <a:gd name="T11" fmla="*/ 1 w 1"/>
                <a:gd name="T12" fmla="*/ 22 h 2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22">
                  <a:moveTo>
                    <a:pt x="0" y="0"/>
                  </a:moveTo>
                  <a:lnTo>
                    <a:pt x="0" y="21"/>
                  </a:lnTo>
                  <a:lnTo>
                    <a:pt x="0" y="0"/>
                  </a:lnTo>
                </a:path>
              </a:pathLst>
            </a:custGeom>
            <a:solidFill>
              <a:srgbClr val="727272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73837" name="Freeform 555"/>
            <p:cNvSpPr>
              <a:spLocks noChangeAspect="1"/>
            </p:cNvSpPr>
            <p:nvPr/>
          </p:nvSpPr>
          <p:spPr bwMode="auto">
            <a:xfrm>
              <a:off x="2569" y="1697"/>
              <a:ext cx="2" cy="22"/>
            </a:xfrm>
            <a:custGeom>
              <a:avLst/>
              <a:gdLst>
                <a:gd name="T0" fmla="*/ 0 w 2"/>
                <a:gd name="T1" fmla="*/ 0 h 22"/>
                <a:gd name="T2" fmla="*/ 0 w 2"/>
                <a:gd name="T3" fmla="*/ 21 h 22"/>
                <a:gd name="T4" fmla="*/ 1 w 2"/>
                <a:gd name="T5" fmla="*/ 21 h 22"/>
                <a:gd name="T6" fmla="*/ 1 w 2"/>
                <a:gd name="T7" fmla="*/ 0 h 22"/>
                <a:gd name="T8" fmla="*/ 0 w 2"/>
                <a:gd name="T9" fmla="*/ 0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22"/>
                <a:gd name="T17" fmla="*/ 2 w 2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22">
                  <a:moveTo>
                    <a:pt x="0" y="0"/>
                  </a:moveTo>
                  <a:lnTo>
                    <a:pt x="0" y="21"/>
                  </a:lnTo>
                  <a:lnTo>
                    <a:pt x="1" y="21"/>
                  </a:lnTo>
                  <a:lnTo>
                    <a:pt x="1" y="0"/>
                  </a:lnTo>
                  <a:lnTo>
                    <a:pt x="0" y="0"/>
                  </a:lnTo>
                </a:path>
              </a:pathLst>
            </a:custGeom>
            <a:solidFill>
              <a:srgbClr val="727272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73838" name="Freeform 556"/>
            <p:cNvSpPr>
              <a:spLocks noChangeAspect="1"/>
            </p:cNvSpPr>
            <p:nvPr/>
          </p:nvSpPr>
          <p:spPr bwMode="auto">
            <a:xfrm>
              <a:off x="2563" y="1700"/>
              <a:ext cx="2" cy="22"/>
            </a:xfrm>
            <a:custGeom>
              <a:avLst/>
              <a:gdLst>
                <a:gd name="T0" fmla="*/ 0 w 2"/>
                <a:gd name="T1" fmla="*/ 0 h 22"/>
                <a:gd name="T2" fmla="*/ 0 w 2"/>
                <a:gd name="T3" fmla="*/ 21 h 22"/>
                <a:gd name="T4" fmla="*/ 1 w 2"/>
                <a:gd name="T5" fmla="*/ 21 h 22"/>
                <a:gd name="T6" fmla="*/ 1 w 2"/>
                <a:gd name="T7" fmla="*/ 0 h 22"/>
                <a:gd name="T8" fmla="*/ 0 w 2"/>
                <a:gd name="T9" fmla="*/ 0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22"/>
                <a:gd name="T17" fmla="*/ 2 w 2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22">
                  <a:moveTo>
                    <a:pt x="0" y="0"/>
                  </a:moveTo>
                  <a:lnTo>
                    <a:pt x="0" y="21"/>
                  </a:lnTo>
                  <a:lnTo>
                    <a:pt x="1" y="21"/>
                  </a:lnTo>
                  <a:lnTo>
                    <a:pt x="1" y="0"/>
                  </a:lnTo>
                  <a:lnTo>
                    <a:pt x="0" y="0"/>
                  </a:lnTo>
                </a:path>
              </a:pathLst>
            </a:custGeom>
            <a:solidFill>
              <a:srgbClr val="727272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73839" name="Freeform 557"/>
            <p:cNvSpPr>
              <a:spLocks noChangeAspect="1"/>
            </p:cNvSpPr>
            <p:nvPr/>
          </p:nvSpPr>
          <p:spPr bwMode="auto">
            <a:xfrm>
              <a:off x="2558" y="1703"/>
              <a:ext cx="1" cy="23"/>
            </a:xfrm>
            <a:custGeom>
              <a:avLst/>
              <a:gdLst>
                <a:gd name="T0" fmla="*/ 0 w 1"/>
                <a:gd name="T1" fmla="*/ 0 h 23"/>
                <a:gd name="T2" fmla="*/ 0 w 1"/>
                <a:gd name="T3" fmla="*/ 22 h 23"/>
                <a:gd name="T4" fmla="*/ 0 w 1"/>
                <a:gd name="T5" fmla="*/ 0 h 23"/>
                <a:gd name="T6" fmla="*/ 0 60000 65536"/>
                <a:gd name="T7" fmla="*/ 0 60000 65536"/>
                <a:gd name="T8" fmla="*/ 0 60000 65536"/>
                <a:gd name="T9" fmla="*/ 0 w 1"/>
                <a:gd name="T10" fmla="*/ 0 h 23"/>
                <a:gd name="T11" fmla="*/ 1 w 1"/>
                <a:gd name="T12" fmla="*/ 23 h 2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23">
                  <a:moveTo>
                    <a:pt x="0" y="0"/>
                  </a:moveTo>
                  <a:lnTo>
                    <a:pt x="0" y="22"/>
                  </a:lnTo>
                  <a:lnTo>
                    <a:pt x="0" y="0"/>
                  </a:lnTo>
                </a:path>
              </a:pathLst>
            </a:custGeom>
            <a:solidFill>
              <a:srgbClr val="727272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73840" name="Freeform 558"/>
            <p:cNvSpPr>
              <a:spLocks noChangeAspect="1"/>
            </p:cNvSpPr>
            <p:nvPr/>
          </p:nvSpPr>
          <p:spPr bwMode="auto">
            <a:xfrm>
              <a:off x="2552" y="1707"/>
              <a:ext cx="2" cy="22"/>
            </a:xfrm>
            <a:custGeom>
              <a:avLst/>
              <a:gdLst>
                <a:gd name="T0" fmla="*/ 0 w 2"/>
                <a:gd name="T1" fmla="*/ 0 h 22"/>
                <a:gd name="T2" fmla="*/ 0 w 2"/>
                <a:gd name="T3" fmla="*/ 21 h 22"/>
                <a:gd name="T4" fmla="*/ 1 w 2"/>
                <a:gd name="T5" fmla="*/ 21 h 22"/>
                <a:gd name="T6" fmla="*/ 1 w 2"/>
                <a:gd name="T7" fmla="*/ 0 h 22"/>
                <a:gd name="T8" fmla="*/ 0 w 2"/>
                <a:gd name="T9" fmla="*/ 0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22"/>
                <a:gd name="T17" fmla="*/ 2 w 2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22">
                  <a:moveTo>
                    <a:pt x="0" y="0"/>
                  </a:moveTo>
                  <a:lnTo>
                    <a:pt x="0" y="21"/>
                  </a:lnTo>
                  <a:lnTo>
                    <a:pt x="1" y="21"/>
                  </a:lnTo>
                  <a:lnTo>
                    <a:pt x="1" y="0"/>
                  </a:lnTo>
                  <a:lnTo>
                    <a:pt x="0" y="0"/>
                  </a:lnTo>
                </a:path>
              </a:pathLst>
            </a:custGeom>
            <a:solidFill>
              <a:srgbClr val="727272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73841" name="Freeform 559"/>
            <p:cNvSpPr>
              <a:spLocks noChangeAspect="1"/>
            </p:cNvSpPr>
            <p:nvPr/>
          </p:nvSpPr>
          <p:spPr bwMode="auto">
            <a:xfrm>
              <a:off x="2546" y="1710"/>
              <a:ext cx="2" cy="22"/>
            </a:xfrm>
            <a:custGeom>
              <a:avLst/>
              <a:gdLst>
                <a:gd name="T0" fmla="*/ 0 w 2"/>
                <a:gd name="T1" fmla="*/ 0 h 22"/>
                <a:gd name="T2" fmla="*/ 0 w 2"/>
                <a:gd name="T3" fmla="*/ 21 h 22"/>
                <a:gd name="T4" fmla="*/ 1 w 2"/>
                <a:gd name="T5" fmla="*/ 21 h 22"/>
                <a:gd name="T6" fmla="*/ 1 w 2"/>
                <a:gd name="T7" fmla="*/ 0 h 22"/>
                <a:gd name="T8" fmla="*/ 0 w 2"/>
                <a:gd name="T9" fmla="*/ 0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22"/>
                <a:gd name="T17" fmla="*/ 2 w 2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22">
                  <a:moveTo>
                    <a:pt x="0" y="0"/>
                  </a:moveTo>
                  <a:lnTo>
                    <a:pt x="0" y="21"/>
                  </a:lnTo>
                  <a:lnTo>
                    <a:pt x="1" y="21"/>
                  </a:lnTo>
                  <a:lnTo>
                    <a:pt x="1" y="0"/>
                  </a:lnTo>
                  <a:lnTo>
                    <a:pt x="0" y="0"/>
                  </a:lnTo>
                </a:path>
              </a:pathLst>
            </a:custGeom>
            <a:solidFill>
              <a:srgbClr val="727272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73842" name="Freeform 560"/>
            <p:cNvSpPr>
              <a:spLocks noChangeAspect="1"/>
            </p:cNvSpPr>
            <p:nvPr/>
          </p:nvSpPr>
          <p:spPr bwMode="auto">
            <a:xfrm>
              <a:off x="2540" y="1714"/>
              <a:ext cx="2" cy="22"/>
            </a:xfrm>
            <a:custGeom>
              <a:avLst/>
              <a:gdLst>
                <a:gd name="T0" fmla="*/ 0 w 2"/>
                <a:gd name="T1" fmla="*/ 0 h 22"/>
                <a:gd name="T2" fmla="*/ 0 w 2"/>
                <a:gd name="T3" fmla="*/ 21 h 22"/>
                <a:gd name="T4" fmla="*/ 1 w 2"/>
                <a:gd name="T5" fmla="*/ 21 h 22"/>
                <a:gd name="T6" fmla="*/ 1 w 2"/>
                <a:gd name="T7" fmla="*/ 0 h 22"/>
                <a:gd name="T8" fmla="*/ 0 w 2"/>
                <a:gd name="T9" fmla="*/ 0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22"/>
                <a:gd name="T17" fmla="*/ 2 w 2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22">
                  <a:moveTo>
                    <a:pt x="0" y="0"/>
                  </a:moveTo>
                  <a:lnTo>
                    <a:pt x="0" y="21"/>
                  </a:lnTo>
                  <a:lnTo>
                    <a:pt x="1" y="21"/>
                  </a:lnTo>
                  <a:lnTo>
                    <a:pt x="1" y="0"/>
                  </a:lnTo>
                  <a:lnTo>
                    <a:pt x="0" y="0"/>
                  </a:lnTo>
                </a:path>
              </a:pathLst>
            </a:custGeom>
            <a:solidFill>
              <a:srgbClr val="727272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73843" name="Freeform 561"/>
            <p:cNvSpPr>
              <a:spLocks noChangeAspect="1"/>
            </p:cNvSpPr>
            <p:nvPr/>
          </p:nvSpPr>
          <p:spPr bwMode="auto">
            <a:xfrm>
              <a:off x="2535" y="1717"/>
              <a:ext cx="2" cy="22"/>
            </a:xfrm>
            <a:custGeom>
              <a:avLst/>
              <a:gdLst>
                <a:gd name="T0" fmla="*/ 0 w 2"/>
                <a:gd name="T1" fmla="*/ 0 h 22"/>
                <a:gd name="T2" fmla="*/ 0 w 2"/>
                <a:gd name="T3" fmla="*/ 21 h 22"/>
                <a:gd name="T4" fmla="*/ 1 w 2"/>
                <a:gd name="T5" fmla="*/ 21 h 22"/>
                <a:gd name="T6" fmla="*/ 1 w 2"/>
                <a:gd name="T7" fmla="*/ 0 h 22"/>
                <a:gd name="T8" fmla="*/ 0 w 2"/>
                <a:gd name="T9" fmla="*/ 0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22"/>
                <a:gd name="T17" fmla="*/ 2 w 2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22">
                  <a:moveTo>
                    <a:pt x="0" y="0"/>
                  </a:moveTo>
                  <a:lnTo>
                    <a:pt x="0" y="21"/>
                  </a:lnTo>
                  <a:lnTo>
                    <a:pt x="1" y="21"/>
                  </a:lnTo>
                  <a:lnTo>
                    <a:pt x="1" y="0"/>
                  </a:lnTo>
                  <a:lnTo>
                    <a:pt x="0" y="0"/>
                  </a:lnTo>
                </a:path>
              </a:pathLst>
            </a:custGeom>
            <a:solidFill>
              <a:srgbClr val="727272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73844" name="Freeform 562"/>
            <p:cNvSpPr>
              <a:spLocks noChangeAspect="1"/>
            </p:cNvSpPr>
            <p:nvPr/>
          </p:nvSpPr>
          <p:spPr bwMode="auto">
            <a:xfrm>
              <a:off x="2529" y="1720"/>
              <a:ext cx="2" cy="23"/>
            </a:xfrm>
            <a:custGeom>
              <a:avLst/>
              <a:gdLst>
                <a:gd name="T0" fmla="*/ 0 w 2"/>
                <a:gd name="T1" fmla="*/ 0 h 23"/>
                <a:gd name="T2" fmla="*/ 0 w 2"/>
                <a:gd name="T3" fmla="*/ 22 h 23"/>
                <a:gd name="T4" fmla="*/ 1 w 2"/>
                <a:gd name="T5" fmla="*/ 22 h 23"/>
                <a:gd name="T6" fmla="*/ 1 w 2"/>
                <a:gd name="T7" fmla="*/ 0 h 23"/>
                <a:gd name="T8" fmla="*/ 0 w 2"/>
                <a:gd name="T9" fmla="*/ 0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23"/>
                <a:gd name="T17" fmla="*/ 2 w 2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23">
                  <a:moveTo>
                    <a:pt x="0" y="0"/>
                  </a:moveTo>
                  <a:lnTo>
                    <a:pt x="0" y="22"/>
                  </a:lnTo>
                  <a:lnTo>
                    <a:pt x="1" y="22"/>
                  </a:lnTo>
                  <a:lnTo>
                    <a:pt x="1" y="0"/>
                  </a:lnTo>
                  <a:lnTo>
                    <a:pt x="0" y="0"/>
                  </a:lnTo>
                </a:path>
              </a:pathLst>
            </a:custGeom>
            <a:solidFill>
              <a:srgbClr val="727272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73845" name="Freeform 563"/>
            <p:cNvSpPr>
              <a:spLocks noChangeAspect="1"/>
            </p:cNvSpPr>
            <p:nvPr/>
          </p:nvSpPr>
          <p:spPr bwMode="auto">
            <a:xfrm>
              <a:off x="2523" y="1724"/>
              <a:ext cx="2" cy="22"/>
            </a:xfrm>
            <a:custGeom>
              <a:avLst/>
              <a:gdLst>
                <a:gd name="T0" fmla="*/ 0 w 2"/>
                <a:gd name="T1" fmla="*/ 0 h 22"/>
                <a:gd name="T2" fmla="*/ 0 w 2"/>
                <a:gd name="T3" fmla="*/ 21 h 22"/>
                <a:gd name="T4" fmla="*/ 1 w 2"/>
                <a:gd name="T5" fmla="*/ 21 h 22"/>
                <a:gd name="T6" fmla="*/ 1 w 2"/>
                <a:gd name="T7" fmla="*/ 0 h 22"/>
                <a:gd name="T8" fmla="*/ 0 w 2"/>
                <a:gd name="T9" fmla="*/ 0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22"/>
                <a:gd name="T17" fmla="*/ 2 w 2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22">
                  <a:moveTo>
                    <a:pt x="0" y="0"/>
                  </a:moveTo>
                  <a:lnTo>
                    <a:pt x="0" y="21"/>
                  </a:lnTo>
                  <a:lnTo>
                    <a:pt x="1" y="21"/>
                  </a:lnTo>
                  <a:lnTo>
                    <a:pt x="1" y="0"/>
                  </a:lnTo>
                  <a:lnTo>
                    <a:pt x="0" y="0"/>
                  </a:lnTo>
                </a:path>
              </a:pathLst>
            </a:custGeom>
            <a:solidFill>
              <a:srgbClr val="727272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73846" name="Freeform 564"/>
            <p:cNvSpPr>
              <a:spLocks noChangeAspect="1"/>
            </p:cNvSpPr>
            <p:nvPr/>
          </p:nvSpPr>
          <p:spPr bwMode="auto">
            <a:xfrm>
              <a:off x="2518" y="1728"/>
              <a:ext cx="2" cy="22"/>
            </a:xfrm>
            <a:custGeom>
              <a:avLst/>
              <a:gdLst>
                <a:gd name="T0" fmla="*/ 0 w 2"/>
                <a:gd name="T1" fmla="*/ 0 h 22"/>
                <a:gd name="T2" fmla="*/ 0 w 2"/>
                <a:gd name="T3" fmla="*/ 21 h 22"/>
                <a:gd name="T4" fmla="*/ 1 w 2"/>
                <a:gd name="T5" fmla="*/ 21 h 22"/>
                <a:gd name="T6" fmla="*/ 1 w 2"/>
                <a:gd name="T7" fmla="*/ 0 h 22"/>
                <a:gd name="T8" fmla="*/ 0 w 2"/>
                <a:gd name="T9" fmla="*/ 0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22"/>
                <a:gd name="T17" fmla="*/ 2 w 2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22">
                  <a:moveTo>
                    <a:pt x="0" y="0"/>
                  </a:moveTo>
                  <a:lnTo>
                    <a:pt x="0" y="21"/>
                  </a:lnTo>
                  <a:lnTo>
                    <a:pt x="1" y="21"/>
                  </a:lnTo>
                  <a:lnTo>
                    <a:pt x="1" y="0"/>
                  </a:lnTo>
                  <a:lnTo>
                    <a:pt x="0" y="0"/>
                  </a:lnTo>
                </a:path>
              </a:pathLst>
            </a:custGeom>
            <a:solidFill>
              <a:srgbClr val="727272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73847" name="Freeform 565"/>
            <p:cNvSpPr>
              <a:spLocks noChangeAspect="1"/>
            </p:cNvSpPr>
            <p:nvPr/>
          </p:nvSpPr>
          <p:spPr bwMode="auto">
            <a:xfrm>
              <a:off x="2339" y="1433"/>
              <a:ext cx="156" cy="168"/>
            </a:xfrm>
            <a:custGeom>
              <a:avLst/>
              <a:gdLst>
                <a:gd name="T0" fmla="*/ 155 w 156"/>
                <a:gd name="T1" fmla="*/ 154 h 168"/>
                <a:gd name="T2" fmla="*/ 0 w 156"/>
                <a:gd name="T3" fmla="*/ 0 h 168"/>
                <a:gd name="T4" fmla="*/ 0 w 156"/>
                <a:gd name="T5" fmla="*/ 13 h 168"/>
                <a:gd name="T6" fmla="*/ 155 w 156"/>
                <a:gd name="T7" fmla="*/ 167 h 168"/>
                <a:gd name="T8" fmla="*/ 155 w 156"/>
                <a:gd name="T9" fmla="*/ 154 h 1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6"/>
                <a:gd name="T16" fmla="*/ 0 h 168"/>
                <a:gd name="T17" fmla="*/ 156 w 156"/>
                <a:gd name="T18" fmla="*/ 168 h 1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6" h="168">
                  <a:moveTo>
                    <a:pt x="155" y="154"/>
                  </a:moveTo>
                  <a:lnTo>
                    <a:pt x="0" y="0"/>
                  </a:lnTo>
                  <a:lnTo>
                    <a:pt x="0" y="13"/>
                  </a:lnTo>
                  <a:lnTo>
                    <a:pt x="155" y="167"/>
                  </a:lnTo>
                  <a:lnTo>
                    <a:pt x="155" y="154"/>
                  </a:lnTo>
                </a:path>
              </a:pathLst>
            </a:custGeom>
            <a:solidFill>
              <a:srgbClr val="EFEFE0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73848" name="Freeform 566"/>
            <p:cNvSpPr>
              <a:spLocks noChangeAspect="1"/>
            </p:cNvSpPr>
            <p:nvPr/>
          </p:nvSpPr>
          <p:spPr bwMode="auto">
            <a:xfrm>
              <a:off x="2495" y="1512"/>
              <a:ext cx="132" cy="89"/>
            </a:xfrm>
            <a:custGeom>
              <a:avLst/>
              <a:gdLst>
                <a:gd name="T0" fmla="*/ 0 w 132"/>
                <a:gd name="T1" fmla="*/ 75 h 89"/>
                <a:gd name="T2" fmla="*/ 131 w 132"/>
                <a:gd name="T3" fmla="*/ 0 h 89"/>
                <a:gd name="T4" fmla="*/ 131 w 132"/>
                <a:gd name="T5" fmla="*/ 13 h 89"/>
                <a:gd name="T6" fmla="*/ 0 w 132"/>
                <a:gd name="T7" fmla="*/ 88 h 89"/>
                <a:gd name="T8" fmla="*/ 0 w 132"/>
                <a:gd name="T9" fmla="*/ 75 h 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2"/>
                <a:gd name="T16" fmla="*/ 0 h 89"/>
                <a:gd name="T17" fmla="*/ 132 w 132"/>
                <a:gd name="T18" fmla="*/ 89 h 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2" h="89">
                  <a:moveTo>
                    <a:pt x="0" y="75"/>
                  </a:moveTo>
                  <a:lnTo>
                    <a:pt x="131" y="0"/>
                  </a:lnTo>
                  <a:lnTo>
                    <a:pt x="131" y="13"/>
                  </a:lnTo>
                  <a:lnTo>
                    <a:pt x="0" y="88"/>
                  </a:lnTo>
                  <a:lnTo>
                    <a:pt x="0" y="75"/>
                  </a:lnTo>
                </a:path>
              </a:pathLst>
            </a:custGeom>
            <a:solidFill>
              <a:srgbClr val="EFEFE0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73849" name="Freeform 567"/>
            <p:cNvSpPr>
              <a:spLocks noChangeAspect="1"/>
            </p:cNvSpPr>
            <p:nvPr/>
          </p:nvSpPr>
          <p:spPr bwMode="auto">
            <a:xfrm>
              <a:off x="2519" y="1457"/>
              <a:ext cx="90" cy="81"/>
            </a:xfrm>
            <a:custGeom>
              <a:avLst/>
              <a:gdLst>
                <a:gd name="T0" fmla="*/ 0 w 90"/>
                <a:gd name="T1" fmla="*/ 80 h 81"/>
                <a:gd name="T2" fmla="*/ 0 w 90"/>
                <a:gd name="T3" fmla="*/ 50 h 81"/>
                <a:gd name="T4" fmla="*/ 89 w 90"/>
                <a:gd name="T5" fmla="*/ 0 h 81"/>
                <a:gd name="T6" fmla="*/ 89 w 90"/>
                <a:gd name="T7" fmla="*/ 29 h 81"/>
                <a:gd name="T8" fmla="*/ 0 w 90"/>
                <a:gd name="T9" fmla="*/ 80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0"/>
                <a:gd name="T16" fmla="*/ 0 h 81"/>
                <a:gd name="T17" fmla="*/ 90 w 90"/>
                <a:gd name="T18" fmla="*/ 81 h 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0" h="81">
                  <a:moveTo>
                    <a:pt x="0" y="80"/>
                  </a:moveTo>
                  <a:lnTo>
                    <a:pt x="0" y="50"/>
                  </a:lnTo>
                  <a:lnTo>
                    <a:pt x="89" y="0"/>
                  </a:lnTo>
                  <a:lnTo>
                    <a:pt x="89" y="29"/>
                  </a:lnTo>
                  <a:lnTo>
                    <a:pt x="0" y="80"/>
                  </a:lnTo>
                </a:path>
              </a:pathLst>
            </a:custGeom>
            <a:gradFill rotWithShape="0">
              <a:gsLst>
                <a:gs pos="0">
                  <a:srgbClr val="388CA5"/>
                </a:gs>
                <a:gs pos="100000">
                  <a:srgbClr val="FFFFFF"/>
                </a:gs>
              </a:gsLst>
              <a:lin ang="18900000" scaled="1"/>
            </a:gra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73850" name="Freeform 568"/>
            <p:cNvSpPr>
              <a:spLocks noChangeAspect="1"/>
            </p:cNvSpPr>
            <p:nvPr/>
          </p:nvSpPr>
          <p:spPr bwMode="auto">
            <a:xfrm>
              <a:off x="2519" y="1484"/>
              <a:ext cx="92" cy="55"/>
            </a:xfrm>
            <a:custGeom>
              <a:avLst/>
              <a:gdLst>
                <a:gd name="T0" fmla="*/ 90 w 92"/>
                <a:gd name="T1" fmla="*/ 1 h 55"/>
                <a:gd name="T2" fmla="*/ 90 w 92"/>
                <a:gd name="T3" fmla="*/ 0 h 55"/>
                <a:gd name="T4" fmla="*/ 0 w 92"/>
                <a:gd name="T5" fmla="*/ 52 h 55"/>
                <a:gd name="T6" fmla="*/ 1 w 92"/>
                <a:gd name="T7" fmla="*/ 54 h 55"/>
                <a:gd name="T8" fmla="*/ 91 w 92"/>
                <a:gd name="T9" fmla="*/ 2 h 55"/>
                <a:gd name="T10" fmla="*/ 90 w 92"/>
                <a:gd name="T11" fmla="*/ 1 h 5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2"/>
                <a:gd name="T19" fmla="*/ 0 h 55"/>
                <a:gd name="T20" fmla="*/ 92 w 92"/>
                <a:gd name="T21" fmla="*/ 55 h 5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2" h="55">
                  <a:moveTo>
                    <a:pt x="90" y="1"/>
                  </a:moveTo>
                  <a:lnTo>
                    <a:pt x="90" y="0"/>
                  </a:lnTo>
                  <a:lnTo>
                    <a:pt x="0" y="52"/>
                  </a:lnTo>
                  <a:lnTo>
                    <a:pt x="1" y="54"/>
                  </a:lnTo>
                  <a:lnTo>
                    <a:pt x="91" y="2"/>
                  </a:lnTo>
                  <a:lnTo>
                    <a:pt x="90" y="1"/>
                  </a:lnTo>
                </a:path>
              </a:pathLst>
            </a:custGeom>
            <a:solidFill>
              <a:srgbClr val="727272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73851" name="Freeform 569"/>
            <p:cNvSpPr>
              <a:spLocks noChangeAspect="1"/>
            </p:cNvSpPr>
            <p:nvPr/>
          </p:nvSpPr>
          <p:spPr bwMode="auto">
            <a:xfrm>
              <a:off x="2609" y="1457"/>
              <a:ext cx="1" cy="28"/>
            </a:xfrm>
            <a:custGeom>
              <a:avLst/>
              <a:gdLst>
                <a:gd name="T0" fmla="*/ 0 w 1"/>
                <a:gd name="T1" fmla="*/ 27 h 28"/>
                <a:gd name="T2" fmla="*/ 0 w 1"/>
                <a:gd name="T3" fmla="*/ 0 h 28"/>
                <a:gd name="T4" fmla="*/ 0 w 1"/>
                <a:gd name="T5" fmla="*/ 27 h 28"/>
                <a:gd name="T6" fmla="*/ 0 60000 65536"/>
                <a:gd name="T7" fmla="*/ 0 60000 65536"/>
                <a:gd name="T8" fmla="*/ 0 60000 65536"/>
                <a:gd name="T9" fmla="*/ 0 w 1"/>
                <a:gd name="T10" fmla="*/ 0 h 28"/>
                <a:gd name="T11" fmla="*/ 1 w 1"/>
                <a:gd name="T12" fmla="*/ 28 h 2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28">
                  <a:moveTo>
                    <a:pt x="0" y="27"/>
                  </a:moveTo>
                  <a:lnTo>
                    <a:pt x="0" y="0"/>
                  </a:lnTo>
                  <a:lnTo>
                    <a:pt x="0" y="27"/>
                  </a:lnTo>
                </a:path>
              </a:pathLst>
            </a:custGeom>
            <a:solidFill>
              <a:srgbClr val="727272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</a:pPr>
              <a:endParaRPr lang="en-US"/>
            </a:p>
          </p:txBody>
        </p:sp>
      </p:grpSp>
      <p:pic>
        <p:nvPicPr>
          <p:cNvPr id="73775" name="Picture 570" descr="R:\Carrier Solutions\Carrier Solutions presentation\symbolit\Ihmiset\seisova (salkku kädessä)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5638800"/>
            <a:ext cx="43021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76" name="Picture 571" descr="R:\Carrier Solutions\Carrier Solutions presentation\symbolit\Ihmiset\seisova (salkku kädessä)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5486400"/>
            <a:ext cx="43021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777" name="Line 572"/>
          <p:cNvSpPr>
            <a:spLocks noChangeShapeType="1"/>
          </p:cNvSpPr>
          <p:nvPr/>
        </p:nvSpPr>
        <p:spPr bwMode="auto">
          <a:xfrm>
            <a:off x="4038600" y="2895600"/>
            <a:ext cx="0" cy="3733800"/>
          </a:xfrm>
          <a:prstGeom prst="line">
            <a:avLst/>
          </a:prstGeom>
          <a:noFill/>
          <a:ln w="12700">
            <a:solidFill>
              <a:schemeClr val="folHlink"/>
            </a:solidFill>
            <a:prstDash val="dash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778" name="Line 573"/>
          <p:cNvSpPr>
            <a:spLocks noChangeShapeType="1"/>
          </p:cNvSpPr>
          <p:nvPr/>
        </p:nvSpPr>
        <p:spPr bwMode="auto">
          <a:xfrm>
            <a:off x="6324600" y="2895600"/>
            <a:ext cx="0" cy="3733800"/>
          </a:xfrm>
          <a:prstGeom prst="line">
            <a:avLst/>
          </a:prstGeom>
          <a:noFill/>
          <a:ln w="12700">
            <a:solidFill>
              <a:schemeClr val="folHlink"/>
            </a:solidFill>
            <a:prstDash val="dash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73779" name="Picture 574" descr="C:\DATA\PERSONAL\bin\old\NSLogo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10400" y="160020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80" name="Picture 575" descr="C:\DATA\PERSONAL\bin\old\MSLogo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67600" y="160020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81" name="Picture 58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53000" y="6221413"/>
            <a:ext cx="762000" cy="484187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73782" name="Picture 58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924800" y="5791200"/>
            <a:ext cx="776288" cy="598488"/>
          </a:xfrm>
          <a:prstGeom prst="rect">
            <a:avLst/>
          </a:prstGeom>
          <a:noFill/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</p:spPr>
      </p:pic>
      <p:pic>
        <p:nvPicPr>
          <p:cNvPr id="73783" name="Picture 587" descr="C:\Documents and Settings\olibon.SECGEN\Bureau\logoGS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58000" y="1236663"/>
            <a:ext cx="990600" cy="36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4" name="Footer Placeholder 3"/>
          <p:cNvSpPr txBox="1">
            <a:spLocks/>
          </p:cNvSpPr>
          <p:nvPr/>
        </p:nvSpPr>
        <p:spPr bwMode="auto">
          <a:xfrm>
            <a:off x="85725" y="6473825"/>
            <a:ext cx="2133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© fedict 2010. All rights reserved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Title 1"/>
          <p:cNvSpPr>
            <a:spLocks noGrp="1"/>
          </p:cNvSpPr>
          <p:nvPr>
            <p:ph type="title"/>
          </p:nvPr>
        </p:nvSpPr>
        <p:spPr>
          <a:xfrm>
            <a:off x="714375" y="298451"/>
            <a:ext cx="7123113" cy="591566"/>
          </a:xfrm>
        </p:spPr>
        <p:txBody>
          <a:bodyPr/>
          <a:lstStyle/>
          <a:p>
            <a:r>
              <a:rPr lang="nl-BE" sz="3200" dirty="0" smtClean="0"/>
              <a:t>Signature Standards</a:t>
            </a:r>
          </a:p>
        </p:txBody>
      </p:sp>
      <p:sp>
        <p:nvSpPr>
          <p:cNvPr id="79875" name="Rectangle 23"/>
          <p:cNvSpPr>
            <a:spLocks noChangeArrowheads="1"/>
          </p:cNvSpPr>
          <p:nvPr/>
        </p:nvSpPr>
        <p:spPr bwMode="auto">
          <a:xfrm>
            <a:off x="432054" y="1792223"/>
            <a:ext cx="8137525" cy="417004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41313" indent="-341313" defTabSz="449263">
              <a:lnSpc>
                <a:spcPct val="80000"/>
              </a:lnSpc>
              <a:spcBef>
                <a:spcPts val="600"/>
              </a:spcBef>
              <a:buClr>
                <a:srgbClr val="FF9900"/>
              </a:buClr>
              <a:buFont typeface="Arial Unicode MS"/>
              <a:buChar char="&gt;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nl-BE" sz="2400" dirty="0">
                <a:solidFill>
                  <a:srgbClr val="5F5F5F"/>
                </a:solidFill>
                <a:ea typeface="Arial Unicode MS"/>
                <a:cs typeface="Arial Unicode MS"/>
              </a:rPr>
              <a:t>The features of a </a:t>
            </a:r>
            <a:r>
              <a:rPr lang="nl-BE" sz="2400" b="1" dirty="0">
                <a:solidFill>
                  <a:srgbClr val="5F5F5F"/>
                </a:solidFill>
                <a:ea typeface="Arial Unicode MS"/>
                <a:cs typeface="Arial Unicode MS"/>
              </a:rPr>
              <a:t>non-repudiation signature </a:t>
            </a:r>
            <a:r>
              <a:rPr lang="nl-BE" sz="2400" dirty="0">
                <a:solidFill>
                  <a:srgbClr val="5F5F5F"/>
                </a:solidFill>
                <a:ea typeface="Arial Unicode MS"/>
                <a:cs typeface="Arial Unicode MS"/>
              </a:rPr>
              <a:t>drives the need for </a:t>
            </a:r>
            <a:r>
              <a:rPr lang="nl-BE" sz="2400" b="1" dirty="0">
                <a:solidFill>
                  <a:srgbClr val="5F5F5F"/>
                </a:solidFill>
                <a:ea typeface="Arial Unicode MS"/>
                <a:cs typeface="Arial Unicode MS"/>
              </a:rPr>
              <a:t>open signature standards</a:t>
            </a:r>
            <a:r>
              <a:rPr lang="nl-BE" sz="2400" dirty="0">
                <a:solidFill>
                  <a:srgbClr val="5F5F5F"/>
                </a:solidFill>
                <a:ea typeface="Arial Unicode MS"/>
                <a:cs typeface="Arial Unicode MS"/>
              </a:rPr>
              <a:t>.</a:t>
            </a:r>
          </a:p>
          <a:p>
            <a:pPr marL="798513" lvl="1" indent="-341313" defTabSz="449263">
              <a:lnSpc>
                <a:spcPct val="80000"/>
              </a:lnSpc>
              <a:spcBef>
                <a:spcPts val="600"/>
              </a:spcBef>
              <a:buClr>
                <a:srgbClr val="FF9900"/>
              </a:buClr>
              <a:buFont typeface="Arial" charset="0"/>
              <a:buChar char="•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endParaRPr lang="nl-BE" sz="2400" dirty="0">
              <a:solidFill>
                <a:srgbClr val="5F5F5F"/>
              </a:solidFill>
              <a:ea typeface="Arial Unicode MS"/>
              <a:cs typeface="Arial Unicode MS"/>
            </a:endParaRPr>
          </a:p>
          <a:p>
            <a:pPr marL="798513" lvl="1" indent="-341313" defTabSz="449263">
              <a:lnSpc>
                <a:spcPct val="80000"/>
              </a:lnSpc>
              <a:spcBef>
                <a:spcPts val="600"/>
              </a:spcBef>
              <a:buClr>
                <a:srgbClr val="FF9900"/>
              </a:buClr>
              <a:buFont typeface="Arial" charset="0"/>
              <a:buChar char="•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nl-BE" sz="2400" dirty="0" smtClean="0">
                <a:solidFill>
                  <a:srgbClr val="5F5F5F"/>
                </a:solidFill>
                <a:ea typeface="Arial Unicode MS"/>
                <a:cs typeface="Arial Unicode MS"/>
              </a:rPr>
              <a:t>XML signatures supported:</a:t>
            </a:r>
          </a:p>
          <a:p>
            <a:pPr marL="1255713" lvl="2" indent="-341313" defTabSz="449263">
              <a:lnSpc>
                <a:spcPct val="80000"/>
              </a:lnSpc>
              <a:spcBef>
                <a:spcPts val="600"/>
              </a:spcBef>
              <a:buClr>
                <a:srgbClr val="FF9900"/>
              </a:buClr>
              <a:buFont typeface="Arial" charset="0"/>
              <a:buChar char="•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nl-BE" sz="2400" dirty="0" smtClean="0">
                <a:solidFill>
                  <a:srgbClr val="5F5F5F"/>
                </a:solidFill>
                <a:ea typeface="Arial Unicode MS"/>
                <a:cs typeface="Arial Unicode MS"/>
              </a:rPr>
              <a:t>ODF (Open Office 3.2)</a:t>
            </a:r>
          </a:p>
          <a:p>
            <a:pPr marL="1255713" lvl="2" indent="-341313" defTabSz="449263">
              <a:lnSpc>
                <a:spcPct val="80000"/>
              </a:lnSpc>
              <a:spcBef>
                <a:spcPts val="600"/>
              </a:spcBef>
              <a:buClr>
                <a:srgbClr val="FF9900"/>
              </a:buClr>
              <a:buFont typeface="Arial" charset="0"/>
              <a:buChar char="•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nl-BE" sz="2400" dirty="0" smtClean="0">
                <a:solidFill>
                  <a:srgbClr val="5F5F5F"/>
                </a:solidFill>
                <a:ea typeface="Arial Unicode MS"/>
                <a:cs typeface="Arial Unicode MS"/>
              </a:rPr>
              <a:t>OOXML (Microsoft 2007- 2010)</a:t>
            </a:r>
          </a:p>
          <a:p>
            <a:pPr marL="1255713" lvl="2" indent="-341313" defTabSz="449263">
              <a:lnSpc>
                <a:spcPct val="80000"/>
              </a:lnSpc>
              <a:spcBef>
                <a:spcPts val="600"/>
              </a:spcBef>
              <a:buClr>
                <a:srgbClr val="FF9900"/>
              </a:buClr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endParaRPr lang="nl-BE" sz="2400" dirty="0">
              <a:solidFill>
                <a:srgbClr val="5F5F5F"/>
              </a:solidFill>
              <a:ea typeface="Arial Unicode MS"/>
              <a:cs typeface="Arial Unicode MS"/>
            </a:endParaRPr>
          </a:p>
        </p:txBody>
      </p:sp>
      <p:sp>
        <p:nvSpPr>
          <p:cNvPr id="5" name="Footer Placeholder 3"/>
          <p:cNvSpPr txBox="1">
            <a:spLocks/>
          </p:cNvSpPr>
          <p:nvPr/>
        </p:nvSpPr>
        <p:spPr bwMode="auto">
          <a:xfrm>
            <a:off x="85725" y="6473825"/>
            <a:ext cx="2133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© fedict 2010. All rights reserved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6"/>
          <p:cNvSpPr>
            <a:spLocks noChangeArrowheads="1"/>
          </p:cNvSpPr>
          <p:nvPr/>
        </p:nvSpPr>
        <p:spPr bwMode="auto">
          <a:xfrm>
            <a:off x="4929187" y="2505647"/>
            <a:ext cx="4214813" cy="3643312"/>
          </a:xfrm>
          <a:prstGeom prst="rect">
            <a:avLst/>
          </a:prstGeom>
          <a:blipFill dpi="0" rotWithShape="1">
            <a:blip r:embed="rId2" cstate="print">
              <a:alphaModFix amt="48000"/>
            </a:blip>
            <a:srcRect/>
            <a:stretch>
              <a:fillRect/>
            </a:stretch>
          </a:blipFill>
          <a:ln w="0" algn="ctr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/>
          </a:p>
        </p:txBody>
      </p:sp>
      <p:sp>
        <p:nvSpPr>
          <p:cNvPr id="81922" name="Title 1"/>
          <p:cNvSpPr>
            <a:spLocks noGrp="1"/>
          </p:cNvSpPr>
          <p:nvPr>
            <p:ph type="title"/>
          </p:nvPr>
        </p:nvSpPr>
        <p:spPr>
          <a:xfrm>
            <a:off x="714375" y="298451"/>
            <a:ext cx="7123113" cy="591566"/>
          </a:xfrm>
        </p:spPr>
        <p:txBody>
          <a:bodyPr/>
          <a:lstStyle/>
          <a:p>
            <a:r>
              <a:rPr lang="nl-BE" sz="3200" dirty="0" smtClean="0"/>
              <a:t>Fedict eID Middleware</a:t>
            </a:r>
          </a:p>
        </p:txBody>
      </p:sp>
      <p:sp>
        <p:nvSpPr>
          <p:cNvPr id="35" name="Rectangle 8"/>
          <p:cNvSpPr txBox="1">
            <a:spLocks noChangeArrowheads="1"/>
          </p:cNvSpPr>
          <p:nvPr/>
        </p:nvSpPr>
        <p:spPr bwMode="auto">
          <a:xfrm>
            <a:off x="539750" y="1125538"/>
            <a:ext cx="7848600" cy="519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FF9900"/>
              </a:buClr>
              <a:buFont typeface="Arial Unicode MS" pitchFamily="34" charset="-128"/>
              <a:buChar char="&gt;"/>
              <a:defRPr/>
            </a:pPr>
            <a:r>
              <a:rPr lang="nl-BE" sz="2800" kern="0" dirty="0">
                <a:latin typeface="+mn-lt"/>
              </a:rPr>
              <a:t>Software </a:t>
            </a:r>
            <a:r>
              <a:rPr lang="nl-BE" sz="2800" kern="0" dirty="0" err="1">
                <a:latin typeface="+mn-lt"/>
              </a:rPr>
              <a:t>for</a:t>
            </a:r>
            <a:r>
              <a:rPr lang="nl-BE" sz="2800" kern="0" dirty="0">
                <a:latin typeface="+mn-lt"/>
              </a:rPr>
              <a:t> </a:t>
            </a:r>
            <a:r>
              <a:rPr lang="nl-BE" sz="2800" kern="0" dirty="0" err="1">
                <a:latin typeface="+mn-lt"/>
              </a:rPr>
              <a:t>using</a:t>
            </a:r>
            <a:r>
              <a:rPr lang="nl-BE" sz="2800" kern="0" dirty="0">
                <a:latin typeface="+mn-lt"/>
              </a:rPr>
              <a:t> the </a:t>
            </a:r>
            <a:r>
              <a:rPr lang="nl-BE" sz="2800" kern="0" dirty="0" err="1">
                <a:latin typeface="+mn-lt"/>
              </a:rPr>
              <a:t>eID</a:t>
            </a:r>
            <a:r>
              <a:rPr lang="nl-BE" sz="2800" kern="0" dirty="0">
                <a:latin typeface="+mn-lt"/>
              </a:rPr>
              <a:t> card </a:t>
            </a:r>
            <a:r>
              <a:rPr lang="nl-BE" sz="2800" kern="0" dirty="0" err="1">
                <a:latin typeface="+mn-lt"/>
              </a:rPr>
              <a:t>on</a:t>
            </a:r>
            <a:r>
              <a:rPr lang="nl-BE" sz="2800" kern="0" dirty="0">
                <a:latin typeface="+mn-lt"/>
              </a:rPr>
              <a:t> a PC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nl-BE" sz="2400" kern="0" dirty="0" err="1">
                <a:latin typeface="+mn-lt"/>
              </a:rPr>
              <a:t>Identification</a:t>
            </a:r>
            <a:r>
              <a:rPr lang="nl-BE" sz="2400" kern="0" dirty="0">
                <a:latin typeface="+mn-lt"/>
              </a:rPr>
              <a:t> (GUI tool + SDK)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FontTx/>
              <a:buChar char="•"/>
              <a:defRPr/>
            </a:pPr>
            <a:r>
              <a:rPr lang="nl-BE" sz="2400" kern="0" dirty="0" err="1">
                <a:latin typeface="+mn-lt"/>
              </a:rPr>
              <a:t>Authentication</a:t>
            </a:r>
            <a:r>
              <a:rPr lang="nl-BE" sz="2400" kern="0" dirty="0">
                <a:latin typeface="+mn-lt"/>
              </a:rPr>
              <a:t>/Signature modules:</a:t>
            </a:r>
          </a:p>
          <a:p>
            <a:pPr marL="1200150" lvl="2" indent="-285750">
              <a:spcBef>
                <a:spcPct val="20000"/>
              </a:spcBef>
              <a:buClr>
                <a:schemeClr val="tx1"/>
              </a:buClr>
              <a:buFontTx/>
              <a:buChar char="•"/>
              <a:defRPr/>
            </a:pPr>
            <a:r>
              <a:rPr lang="nl-BE" sz="2000" kern="0" dirty="0">
                <a:latin typeface="+mn-lt"/>
              </a:rPr>
              <a:t>PKCS#11</a:t>
            </a:r>
          </a:p>
          <a:p>
            <a:pPr marL="1200150" lvl="2" indent="-285750">
              <a:spcBef>
                <a:spcPct val="20000"/>
              </a:spcBef>
              <a:buClr>
                <a:schemeClr val="tx1"/>
              </a:buClr>
              <a:buFontTx/>
              <a:buChar char="•"/>
              <a:defRPr/>
            </a:pPr>
            <a:r>
              <a:rPr lang="nl-BE" sz="2000" kern="0" dirty="0">
                <a:latin typeface="+mn-lt"/>
              </a:rPr>
              <a:t>CSP</a:t>
            </a:r>
          </a:p>
          <a:p>
            <a:pPr marL="1200150" lvl="2" indent="-285750">
              <a:spcBef>
                <a:spcPct val="20000"/>
              </a:spcBef>
              <a:buClr>
                <a:schemeClr val="tx1"/>
              </a:buClr>
              <a:buFontTx/>
              <a:buChar char="•"/>
              <a:defRPr/>
            </a:pPr>
            <a:r>
              <a:rPr lang="nl-BE" sz="2000" kern="0" dirty="0" err="1">
                <a:latin typeface="+mn-lt"/>
              </a:rPr>
              <a:t>tokenD</a:t>
            </a:r>
            <a:endParaRPr lang="nl-BE" sz="2000" kern="0" dirty="0">
              <a:latin typeface="+mn-lt"/>
            </a:endParaRPr>
          </a:p>
          <a:p>
            <a:pPr marL="342900" indent="-342900">
              <a:spcBef>
                <a:spcPct val="20000"/>
              </a:spcBef>
              <a:buClr>
                <a:srgbClr val="FF9900"/>
              </a:buClr>
              <a:buFont typeface="Arial Unicode MS" pitchFamily="34" charset="-128"/>
              <a:buChar char="&gt;"/>
              <a:defRPr/>
            </a:pPr>
            <a:r>
              <a:rPr lang="nl-BE" sz="2800" b="1" u="sng" kern="0" dirty="0">
                <a:latin typeface="+mn-lt"/>
              </a:rPr>
              <a:t>Platforms: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nl-BE" sz="2400" kern="0" dirty="0">
                <a:latin typeface="+mn-lt"/>
              </a:rPr>
              <a:t>Windows: XP, Vista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nl-BE" sz="2400" kern="0" dirty="0">
                <a:latin typeface="+mn-lt"/>
              </a:rPr>
              <a:t>Linux: </a:t>
            </a:r>
            <a:r>
              <a:rPr lang="nl-BE" sz="2400" kern="0" dirty="0" err="1">
                <a:latin typeface="+mn-lt"/>
              </a:rPr>
              <a:t>Fedora</a:t>
            </a:r>
            <a:r>
              <a:rPr lang="nl-BE" sz="2400" kern="0" dirty="0">
                <a:latin typeface="+mn-lt"/>
              </a:rPr>
              <a:t>, </a:t>
            </a:r>
            <a:r>
              <a:rPr lang="nl-BE" sz="2400" kern="0" dirty="0" err="1">
                <a:latin typeface="+mn-lt"/>
              </a:rPr>
              <a:t>OpenSUSE</a:t>
            </a:r>
            <a:r>
              <a:rPr lang="nl-BE" sz="2400" kern="0" dirty="0">
                <a:latin typeface="+mn-lt"/>
              </a:rPr>
              <a:t>, </a:t>
            </a:r>
            <a:r>
              <a:rPr lang="nl-BE" sz="2400" kern="0" dirty="0" err="1">
                <a:latin typeface="+mn-lt"/>
              </a:rPr>
              <a:t>Debian</a:t>
            </a:r>
            <a:endParaRPr lang="nl-BE" sz="2400" kern="0" dirty="0">
              <a:latin typeface="+mn-lt"/>
            </a:endParaRP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nl-BE" sz="2400" kern="0" dirty="0">
                <a:latin typeface="+mn-lt"/>
              </a:rPr>
              <a:t>Mac</a:t>
            </a:r>
          </a:p>
        </p:txBody>
      </p:sp>
      <p:sp>
        <p:nvSpPr>
          <p:cNvPr id="6" name="Footer Placeholder 3"/>
          <p:cNvSpPr txBox="1">
            <a:spLocks/>
          </p:cNvSpPr>
          <p:nvPr/>
        </p:nvSpPr>
        <p:spPr bwMode="auto">
          <a:xfrm>
            <a:off x="85725" y="6473825"/>
            <a:ext cx="2133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© fedict 2010. All rights reserved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Title 1"/>
          <p:cNvSpPr>
            <a:spLocks noGrp="1"/>
          </p:cNvSpPr>
          <p:nvPr>
            <p:ph type="title"/>
          </p:nvPr>
        </p:nvSpPr>
        <p:spPr>
          <a:xfrm>
            <a:off x="714375" y="298451"/>
            <a:ext cx="7123113" cy="567182"/>
          </a:xfrm>
        </p:spPr>
        <p:txBody>
          <a:bodyPr/>
          <a:lstStyle/>
          <a:p>
            <a:r>
              <a:rPr lang="nl-BE" sz="3200" dirty="0" smtClean="0"/>
              <a:t>Fedict Reverse Proxy</a:t>
            </a:r>
          </a:p>
        </p:txBody>
      </p:sp>
      <p:pic>
        <p:nvPicPr>
          <p:cNvPr id="983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363" y="1714500"/>
            <a:ext cx="7600950" cy="4143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2948" name="Rectangle 23"/>
          <p:cNvSpPr>
            <a:spLocks noChangeArrowheads="1"/>
          </p:cNvSpPr>
          <p:nvPr/>
        </p:nvSpPr>
        <p:spPr bwMode="auto">
          <a:xfrm>
            <a:off x="214313" y="1000125"/>
            <a:ext cx="8137525" cy="857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41313" indent="-341313" defTabSz="449263">
              <a:lnSpc>
                <a:spcPct val="80000"/>
              </a:lnSpc>
              <a:spcBef>
                <a:spcPts val="600"/>
              </a:spcBef>
              <a:buClr>
                <a:srgbClr val="FF9900"/>
              </a:buClr>
              <a:buFont typeface="Arial Unicode MS"/>
              <a:buChar char="&gt;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nl-BE" sz="2400">
                <a:solidFill>
                  <a:srgbClr val="5F5F5F"/>
                </a:solidFill>
                <a:ea typeface="Arial Unicode MS"/>
                <a:cs typeface="Arial Unicode MS"/>
              </a:rPr>
              <a:t>Used to authenticate a person via eID towards a web application using SSL.</a:t>
            </a:r>
          </a:p>
        </p:txBody>
      </p:sp>
      <p:sp>
        <p:nvSpPr>
          <p:cNvPr id="6" name="Footer Placeholder 3"/>
          <p:cNvSpPr txBox="1">
            <a:spLocks/>
          </p:cNvSpPr>
          <p:nvPr/>
        </p:nvSpPr>
        <p:spPr bwMode="auto">
          <a:xfrm>
            <a:off x="85725" y="6473825"/>
            <a:ext cx="2133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© fedict 2010. All rights reserved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9991" y="649224"/>
            <a:ext cx="8063865" cy="4416425"/>
          </a:xfrm>
        </p:spPr>
        <p:txBody>
          <a:bodyPr/>
          <a:lstStyle/>
          <a:p>
            <a:pPr>
              <a:buNone/>
            </a:pPr>
            <a:r>
              <a:rPr lang="nl-BE" b="1" dirty="0" smtClean="0">
                <a:solidFill>
                  <a:schemeClr val="tx2"/>
                </a:solidFill>
              </a:rPr>
              <a:t>MARKETING RULE:</a:t>
            </a:r>
          </a:p>
          <a:p>
            <a:pPr>
              <a:buNone/>
            </a:pPr>
            <a:r>
              <a:rPr lang="nl-BE" sz="2800" b="1" dirty="0" smtClean="0">
                <a:solidFill>
                  <a:schemeClr val="tx2"/>
                </a:solidFill>
              </a:rPr>
              <a:t>“NEVER OUTSOURCE YOUR CORE PRODUCT”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05/05/2009 | Bruxelles</a:t>
            </a:r>
            <a:endParaRPr lang="en-US"/>
          </a:p>
        </p:txBody>
      </p:sp>
      <p:pic>
        <p:nvPicPr>
          <p:cNvPr id="105476" name="Picture 4" descr="http://anonymouslefty.files.wordpress.com/2010/01/happy-peop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96695" y="1936780"/>
            <a:ext cx="5781929" cy="39729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5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0"/>
            <a:ext cx="8229600" cy="874713"/>
          </a:xfrm>
        </p:spPr>
        <p:txBody>
          <a:bodyPr/>
          <a:lstStyle/>
          <a:p>
            <a:r>
              <a:rPr lang="nl-BE" smtClean="0">
                <a:solidFill>
                  <a:schemeClr val="hlink"/>
                </a:solidFill>
              </a:rPr>
              <a:t>https://mondossier.rrn.fgov.be</a:t>
            </a:r>
            <a:endParaRPr lang="nl-NL" smtClean="0">
              <a:solidFill>
                <a:schemeClr val="hlink"/>
              </a:solidFill>
            </a:endParaRPr>
          </a:p>
        </p:txBody>
      </p:sp>
      <p:pic>
        <p:nvPicPr>
          <p:cNvPr id="67586" name="Picture 3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07988" y="819150"/>
            <a:ext cx="4368800" cy="3276600"/>
          </a:xfrm>
        </p:spPr>
      </p:pic>
      <p:pic>
        <p:nvPicPr>
          <p:cNvPr id="67588" name="Picture 3"/>
          <p:cNvPicPr>
            <a:picLocks noGrp="1" noChangeAspect="1" noChangeArrowheads="1"/>
          </p:cNvPicPr>
          <p:nvPr>
            <p:ph idx="4294967295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3860800" y="2732088"/>
            <a:ext cx="4471988" cy="3352800"/>
          </a:xfrm>
        </p:spPr>
      </p:pic>
      <p:sp>
        <p:nvSpPr>
          <p:cNvPr id="6" name="Rectangle 5"/>
          <p:cNvSpPr/>
          <p:nvPr/>
        </p:nvSpPr>
        <p:spPr bwMode="auto">
          <a:xfrm>
            <a:off x="1767840" y="1816608"/>
            <a:ext cx="402336" cy="73152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4000" tIns="45720" rIns="54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B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</a:endParaRPr>
          </a:p>
        </p:txBody>
      </p:sp>
      <p:sp>
        <p:nvSpPr>
          <p:cNvPr id="8" name="Footer Placeholder 3"/>
          <p:cNvSpPr txBox="1">
            <a:spLocks/>
          </p:cNvSpPr>
          <p:nvPr/>
        </p:nvSpPr>
        <p:spPr bwMode="auto">
          <a:xfrm>
            <a:off x="85725" y="6473825"/>
            <a:ext cx="2133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© fedict 2010. All rights reserved</a:t>
            </a:r>
          </a:p>
        </p:txBody>
      </p:sp>
      <p:sp>
        <p:nvSpPr>
          <p:cNvPr id="7" name="TextBox 6"/>
          <p:cNvSpPr txBox="1"/>
          <p:nvPr/>
        </p:nvSpPr>
        <p:spPr>
          <a:xfrm rot="20786960">
            <a:off x="1248192" y="4985933"/>
            <a:ext cx="1579278" cy="646331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nl-BE" sz="3600" b="1" dirty="0" smtClean="0">
                <a:solidFill>
                  <a:schemeClr val="tx2"/>
                </a:solidFill>
              </a:rPr>
              <a:t>TRUST</a:t>
            </a:r>
            <a:endParaRPr lang="nl-BE" sz="36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3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29984" y="2166811"/>
            <a:ext cx="2006791" cy="1350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ooter Placeholder 3"/>
          <p:cNvSpPr txBox="1">
            <a:spLocks/>
          </p:cNvSpPr>
          <p:nvPr/>
        </p:nvSpPr>
        <p:spPr bwMode="auto">
          <a:xfrm>
            <a:off x="85725" y="6473825"/>
            <a:ext cx="2133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7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© fedict 2009. All rights reserved</a:t>
            </a:r>
            <a:endParaRPr kumimoji="0" lang="nl-BE" sz="7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</p:txBody>
      </p:sp>
      <p:pic>
        <p:nvPicPr>
          <p:cNvPr id="96258" name="Picture 2" descr="http://ec.europa.eu/information_society/apps/projects/logos/4/224974/080/publishing/logo1/logo_peppo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09420" y="2509139"/>
            <a:ext cx="2095500" cy="1047750"/>
          </a:xfrm>
          <a:prstGeom prst="rect">
            <a:avLst/>
          </a:prstGeom>
          <a:noFill/>
        </p:spPr>
      </p:pic>
      <p:pic>
        <p:nvPicPr>
          <p:cNvPr id="96260" name="Picture 4" descr="http://ec.europa.eu/information_society/apps/projects/logos/1/224991/080/publishing/logo1/epSOS_4c-web-ok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16940" y="4228211"/>
            <a:ext cx="1905000" cy="1638300"/>
          </a:xfrm>
          <a:prstGeom prst="rect">
            <a:avLst/>
          </a:prstGeom>
          <a:noFill/>
        </p:spPr>
      </p:pic>
      <p:pic>
        <p:nvPicPr>
          <p:cNvPr id="96262" name="Picture 6" descr="http://www.epractice.eu/files/cases_logo/Spocs%20Logo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69484" y="4703699"/>
            <a:ext cx="2714625" cy="971550"/>
          </a:xfrm>
          <a:prstGeom prst="rect">
            <a:avLst/>
          </a:prstGeom>
          <a:noFill/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29185" y="298450"/>
            <a:ext cx="8534400" cy="1014413"/>
          </a:xfrm>
        </p:spPr>
        <p:txBody>
          <a:bodyPr/>
          <a:lstStyle/>
          <a:p>
            <a:r>
              <a:rPr lang="nl-BE" dirty="0" smtClean="0"/>
              <a:t>EU pilots that work on </a:t>
            </a:r>
            <a:br>
              <a:rPr lang="nl-BE" dirty="0" smtClean="0"/>
            </a:br>
            <a:r>
              <a:rPr lang="nl-BE" dirty="0" smtClean="0"/>
              <a:t>cross-border interoperability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OUR OBJECTIVES: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4375" y="1905001"/>
            <a:ext cx="7123113" cy="3593592"/>
          </a:xfrm>
        </p:spPr>
        <p:txBody>
          <a:bodyPr/>
          <a:lstStyle/>
          <a:p>
            <a:r>
              <a:rPr lang="nl-BE" sz="2400" dirty="0" smtClean="0"/>
              <a:t>To be vendor agnostic</a:t>
            </a:r>
          </a:p>
          <a:p>
            <a:endParaRPr lang="nl-BE" sz="2400" dirty="0" smtClean="0"/>
          </a:p>
          <a:p>
            <a:r>
              <a:rPr lang="nl-BE" sz="2400" dirty="0" smtClean="0"/>
              <a:t>To be hardware agnostic</a:t>
            </a:r>
          </a:p>
          <a:p>
            <a:endParaRPr lang="nl-BE" sz="2400" dirty="0" smtClean="0"/>
          </a:p>
          <a:p>
            <a:r>
              <a:rPr lang="nl-BE" sz="2400" dirty="0" smtClean="0"/>
              <a:t>To give the citizen the choice of access tool</a:t>
            </a:r>
          </a:p>
          <a:p>
            <a:endParaRPr lang="nl-BE" sz="2400" dirty="0" smtClean="0"/>
          </a:p>
          <a:p>
            <a:r>
              <a:rPr lang="nl-BE" sz="2400" dirty="0" smtClean="0"/>
              <a:t>To follow Open Standards</a:t>
            </a:r>
            <a:endParaRPr lang="nl-BE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05/05/2009 | Bruxelles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Rectangle 8"/>
          <p:cNvSpPr>
            <a:spLocks noChangeArrowheads="1"/>
          </p:cNvSpPr>
          <p:nvPr/>
        </p:nvSpPr>
        <p:spPr bwMode="auto">
          <a:xfrm>
            <a:off x="1928813" y="1772139"/>
            <a:ext cx="4824412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0"/>
              </a:spcBef>
            </a:pPr>
            <a:r>
              <a:rPr lang="en-US" sz="5000" b="1" dirty="0" err="1" smtClean="0">
                <a:solidFill>
                  <a:srgbClr val="FF6600"/>
                </a:solidFill>
              </a:rPr>
              <a:t>Th@nk</a:t>
            </a:r>
            <a:r>
              <a:rPr lang="en-US" sz="5000" b="1" dirty="0" smtClean="0">
                <a:solidFill>
                  <a:srgbClr val="FF6600"/>
                </a:solidFill>
              </a:rPr>
              <a:t> you!</a:t>
            </a:r>
          </a:p>
          <a:p>
            <a:pPr algn="ctr"/>
            <a:r>
              <a:rPr lang="ar-AE" sz="5400" dirty="0" smtClean="0"/>
              <a:t/>
            </a:r>
            <a:br>
              <a:rPr lang="ar-AE" sz="5400" dirty="0" smtClean="0"/>
            </a:br>
            <a:endParaRPr lang="en-US" sz="5400" dirty="0" smtClean="0"/>
          </a:p>
        </p:txBody>
      </p:sp>
      <p:sp>
        <p:nvSpPr>
          <p:cNvPr id="47109" name="Text Box 9"/>
          <p:cNvSpPr txBox="1">
            <a:spLocks noChangeArrowheads="1"/>
          </p:cNvSpPr>
          <p:nvPr/>
        </p:nvSpPr>
        <p:spPr bwMode="auto">
          <a:xfrm>
            <a:off x="2574925" y="4308431"/>
            <a:ext cx="4054475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spcBef>
                <a:spcPct val="0"/>
              </a:spcBef>
            </a:pPr>
            <a:r>
              <a:rPr lang="fr-FR" sz="1200" b="1" dirty="0" smtClean="0"/>
              <a:t>FRANK LEYMAN</a:t>
            </a:r>
          </a:p>
          <a:p>
            <a:pPr algn="r" eaLnBrk="0" hangingPunct="0">
              <a:spcBef>
                <a:spcPct val="0"/>
              </a:spcBef>
            </a:pPr>
            <a:r>
              <a:rPr lang="fr-FR" sz="1200" dirty="0" smtClean="0"/>
              <a:t>Manager International Relations</a:t>
            </a:r>
          </a:p>
          <a:p>
            <a:pPr algn="r" eaLnBrk="0" hangingPunct="0">
              <a:spcBef>
                <a:spcPct val="0"/>
              </a:spcBef>
            </a:pPr>
            <a:r>
              <a:rPr lang="fr-FR" sz="1200" dirty="0" smtClean="0"/>
              <a:t>Maria-</a:t>
            </a:r>
            <a:r>
              <a:rPr lang="fr-FR" sz="1200" dirty="0" err="1" smtClean="0"/>
              <a:t>Theresiastraat</a:t>
            </a:r>
            <a:r>
              <a:rPr lang="fr-FR" sz="1200" dirty="0" smtClean="0"/>
              <a:t> </a:t>
            </a:r>
            <a:r>
              <a:rPr lang="fr-FR" sz="1200" dirty="0"/>
              <a:t>1/3</a:t>
            </a:r>
          </a:p>
          <a:p>
            <a:pPr algn="r" eaLnBrk="0" hangingPunct="0">
              <a:spcBef>
                <a:spcPct val="0"/>
              </a:spcBef>
            </a:pPr>
            <a:r>
              <a:rPr lang="fr-FR" sz="1200" dirty="0"/>
              <a:t>Bruxelles 1000 Brussel</a:t>
            </a:r>
          </a:p>
          <a:p>
            <a:pPr algn="r" eaLnBrk="0" hangingPunct="0">
              <a:spcBef>
                <a:spcPct val="0"/>
              </a:spcBef>
            </a:pPr>
            <a:r>
              <a:rPr lang="fr-FR" sz="1200" dirty="0"/>
              <a:t>TEL +32 2 212 96 24</a:t>
            </a:r>
          </a:p>
          <a:p>
            <a:pPr algn="r" eaLnBrk="0" hangingPunct="0">
              <a:spcBef>
                <a:spcPct val="0"/>
              </a:spcBef>
            </a:pPr>
            <a:r>
              <a:rPr lang="fr-FR" sz="1200" dirty="0"/>
              <a:t>FAX +32 2 212 96 99</a:t>
            </a:r>
          </a:p>
          <a:p>
            <a:pPr algn="r" eaLnBrk="0" hangingPunct="0">
              <a:spcBef>
                <a:spcPct val="0"/>
              </a:spcBef>
            </a:pPr>
            <a:r>
              <a:rPr lang="fr-FR" sz="1200" dirty="0"/>
              <a:t>Frank.leyman@fedict.be </a:t>
            </a:r>
          </a:p>
          <a:p>
            <a:pPr algn="r" eaLnBrk="0" hangingPunct="0">
              <a:spcBef>
                <a:spcPct val="0"/>
              </a:spcBef>
            </a:pPr>
            <a:endParaRPr lang="fr-FR" sz="1500" b="1" dirty="0">
              <a:solidFill>
                <a:srgbClr val="000099"/>
              </a:solidFill>
            </a:endParaRPr>
          </a:p>
          <a:p>
            <a:pPr algn="r" eaLnBrk="0" hangingPunct="0">
              <a:spcBef>
                <a:spcPct val="0"/>
              </a:spcBef>
            </a:pPr>
            <a:r>
              <a:rPr lang="fr-FR" sz="2100" b="1" dirty="0">
                <a:solidFill>
                  <a:srgbClr val="595959"/>
                </a:solidFill>
              </a:rPr>
              <a:t>www.belgium.be/fedict</a:t>
            </a:r>
            <a:endParaRPr lang="fr-FR" sz="1500" b="1" dirty="0">
              <a:solidFill>
                <a:srgbClr val="595959"/>
              </a:solidFill>
            </a:endParaRPr>
          </a:p>
        </p:txBody>
      </p:sp>
      <p:sp>
        <p:nvSpPr>
          <p:cNvPr id="5" name="Footer Placeholder 3"/>
          <p:cNvSpPr txBox="1">
            <a:spLocks/>
          </p:cNvSpPr>
          <p:nvPr/>
        </p:nvSpPr>
        <p:spPr bwMode="auto">
          <a:xfrm>
            <a:off x="85725" y="6473825"/>
            <a:ext cx="2133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© fedict 2010. All rights reserved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an 16"/>
          <p:cNvSpPr/>
          <p:nvPr/>
        </p:nvSpPr>
        <p:spPr bwMode="auto">
          <a:xfrm>
            <a:off x="4293835" y="2260599"/>
            <a:ext cx="381000" cy="609601"/>
          </a:xfrm>
          <a:prstGeom prst="can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4000" tIns="45720" rIns="54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</a:endParaRPr>
          </a:p>
        </p:txBody>
      </p:sp>
      <p:sp>
        <p:nvSpPr>
          <p:cNvPr id="16" name="Can 15"/>
          <p:cNvSpPr/>
          <p:nvPr/>
        </p:nvSpPr>
        <p:spPr bwMode="auto">
          <a:xfrm>
            <a:off x="4281135" y="4038599"/>
            <a:ext cx="381000" cy="609601"/>
          </a:xfrm>
          <a:prstGeom prst="can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4000" tIns="45720" rIns="54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</a:endParaRPr>
          </a:p>
        </p:txBody>
      </p:sp>
      <p:sp>
        <p:nvSpPr>
          <p:cNvPr id="15" name="Can 14"/>
          <p:cNvSpPr/>
          <p:nvPr/>
        </p:nvSpPr>
        <p:spPr bwMode="auto">
          <a:xfrm>
            <a:off x="6135335" y="3086101"/>
            <a:ext cx="381000" cy="698500"/>
          </a:xfrm>
          <a:prstGeom prst="can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4000" tIns="45720" rIns="54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</a:endParaRPr>
          </a:p>
        </p:txBody>
      </p:sp>
      <p:sp>
        <p:nvSpPr>
          <p:cNvPr id="14" name="Can 13"/>
          <p:cNvSpPr/>
          <p:nvPr/>
        </p:nvSpPr>
        <p:spPr bwMode="auto">
          <a:xfrm>
            <a:off x="2376135" y="3116115"/>
            <a:ext cx="381000" cy="655785"/>
          </a:xfrm>
          <a:prstGeom prst="can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4000" tIns="45720" rIns="54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</a:endParaRPr>
          </a:p>
        </p:txBody>
      </p:sp>
      <p:sp>
        <p:nvSpPr>
          <p:cNvPr id="13" name="Can 12"/>
          <p:cNvSpPr/>
          <p:nvPr/>
        </p:nvSpPr>
        <p:spPr bwMode="auto">
          <a:xfrm rot="3755879">
            <a:off x="3328635" y="1630214"/>
            <a:ext cx="381000" cy="875837"/>
          </a:xfrm>
          <a:prstGeom prst="can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4000" tIns="45720" rIns="54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</a:endParaRPr>
          </a:p>
        </p:txBody>
      </p:sp>
      <p:sp>
        <p:nvSpPr>
          <p:cNvPr id="12" name="Can 11"/>
          <p:cNvSpPr/>
          <p:nvPr/>
        </p:nvSpPr>
        <p:spPr bwMode="auto">
          <a:xfrm rot="3755879">
            <a:off x="5208235" y="4436914"/>
            <a:ext cx="381000" cy="875837"/>
          </a:xfrm>
          <a:prstGeom prst="can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4000" tIns="45720" rIns="54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</a:endParaRPr>
          </a:p>
        </p:txBody>
      </p:sp>
      <p:sp>
        <p:nvSpPr>
          <p:cNvPr id="11" name="Can 10"/>
          <p:cNvSpPr/>
          <p:nvPr/>
        </p:nvSpPr>
        <p:spPr bwMode="auto">
          <a:xfrm rot="17981367">
            <a:off x="3328636" y="4322615"/>
            <a:ext cx="381000" cy="875837"/>
          </a:xfrm>
          <a:prstGeom prst="can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4000" tIns="45720" rIns="54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</a:endParaRPr>
          </a:p>
        </p:txBody>
      </p:sp>
      <p:sp>
        <p:nvSpPr>
          <p:cNvPr id="10" name="Can 9"/>
          <p:cNvSpPr/>
          <p:nvPr/>
        </p:nvSpPr>
        <p:spPr bwMode="auto">
          <a:xfrm rot="17981367">
            <a:off x="5208236" y="1604814"/>
            <a:ext cx="381000" cy="875837"/>
          </a:xfrm>
          <a:prstGeom prst="can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4000" tIns="45720" rIns="54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</a:endParaRPr>
          </a:p>
        </p:txBody>
      </p:sp>
      <p:sp>
        <p:nvSpPr>
          <p:cNvPr id="25" name="Title 24"/>
          <p:cNvSpPr>
            <a:spLocks noGrp="1"/>
          </p:cNvSpPr>
          <p:nvPr>
            <p:ph type="title"/>
          </p:nvPr>
        </p:nvSpPr>
        <p:spPr>
          <a:xfrm>
            <a:off x="0" y="285751"/>
            <a:ext cx="7123113" cy="666749"/>
          </a:xfrm>
        </p:spPr>
        <p:txBody>
          <a:bodyPr/>
          <a:lstStyle/>
          <a:p>
            <a:r>
              <a:rPr lang="nl-BE" dirty="0" err="1" smtClean="0"/>
              <a:t>Citizen</a:t>
            </a:r>
            <a:r>
              <a:rPr lang="nl-BE" dirty="0" smtClean="0"/>
              <a:t> </a:t>
            </a:r>
            <a:r>
              <a:rPr lang="nl-BE" dirty="0" err="1" smtClean="0"/>
              <a:t>Centricity</a:t>
            </a:r>
            <a:endParaRPr lang="en-US" dirty="0"/>
          </a:p>
        </p:txBody>
      </p:sp>
      <p:sp>
        <p:nvSpPr>
          <p:cNvPr id="3" name="Flowchart: Connector 2"/>
          <p:cNvSpPr/>
          <p:nvPr/>
        </p:nvSpPr>
        <p:spPr bwMode="auto">
          <a:xfrm>
            <a:off x="3784600" y="1003300"/>
            <a:ext cx="1371600" cy="1346200"/>
          </a:xfrm>
          <a:prstGeom prst="flowChartConnector">
            <a:avLst/>
          </a:prstGeom>
          <a:gradFill flip="none" rotWithShape="1">
            <a:gsLst>
              <a:gs pos="1000">
                <a:schemeClr val="tx2">
                  <a:shade val="30000"/>
                  <a:satMod val="115000"/>
                  <a:alpha val="55000"/>
                </a:schemeClr>
              </a:gs>
              <a:gs pos="50000">
                <a:schemeClr val="tx2">
                  <a:shade val="67500"/>
                  <a:satMod val="115000"/>
                </a:schemeClr>
              </a:gs>
              <a:gs pos="100000">
                <a:schemeClr val="tx2">
                  <a:shade val="100000"/>
                  <a:satMod val="115000"/>
                </a:schemeClr>
              </a:gs>
            </a:gsLst>
            <a:lin ang="18900000" scaled="1"/>
            <a:tileRect/>
          </a:gra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4000" tIns="45720" rIns="54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</a:rPr>
              <a:t>COMMON BACK-OFFICE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</a:endParaRPr>
          </a:p>
        </p:txBody>
      </p:sp>
      <p:sp>
        <p:nvSpPr>
          <p:cNvPr id="4" name="Flowchart: Connector 3"/>
          <p:cNvSpPr/>
          <p:nvPr/>
        </p:nvSpPr>
        <p:spPr bwMode="auto">
          <a:xfrm>
            <a:off x="1917700" y="1854200"/>
            <a:ext cx="1371600" cy="1346200"/>
          </a:xfrm>
          <a:prstGeom prst="flowChartConnector">
            <a:avLst/>
          </a:prstGeom>
          <a:gradFill flip="none" rotWithShape="1">
            <a:gsLst>
              <a:gs pos="1000">
                <a:schemeClr val="tx2">
                  <a:shade val="30000"/>
                  <a:satMod val="115000"/>
                  <a:alpha val="55000"/>
                </a:schemeClr>
              </a:gs>
              <a:gs pos="50000">
                <a:schemeClr val="tx2">
                  <a:shade val="67500"/>
                  <a:satMod val="115000"/>
                </a:schemeClr>
              </a:gs>
              <a:gs pos="100000">
                <a:schemeClr val="tx2">
                  <a:shade val="100000"/>
                  <a:satMod val="115000"/>
                </a:schemeClr>
              </a:gs>
            </a:gsLst>
            <a:lin ang="18900000" scaled="1"/>
            <a:tileRect/>
          </a:gra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4000" tIns="45720" rIns="54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</a:rPr>
              <a:t>COMMON PROCESS</a:t>
            </a:r>
            <a:r>
              <a:rPr kumimoji="0" lang="nl-BE" sz="1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</a:rPr>
              <a:t> FLOW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</a:endParaRPr>
          </a:p>
        </p:txBody>
      </p:sp>
      <p:sp>
        <p:nvSpPr>
          <p:cNvPr id="5" name="Flowchart: Connector 4"/>
          <p:cNvSpPr/>
          <p:nvPr/>
        </p:nvSpPr>
        <p:spPr bwMode="auto">
          <a:xfrm>
            <a:off x="5638800" y="1841500"/>
            <a:ext cx="1371600" cy="1346200"/>
          </a:xfrm>
          <a:prstGeom prst="flowChartConnector">
            <a:avLst/>
          </a:prstGeom>
          <a:gradFill flip="none" rotWithShape="1">
            <a:gsLst>
              <a:gs pos="1000">
                <a:schemeClr val="tx2">
                  <a:shade val="30000"/>
                  <a:satMod val="115000"/>
                  <a:alpha val="55000"/>
                </a:schemeClr>
              </a:gs>
              <a:gs pos="50000">
                <a:schemeClr val="tx2">
                  <a:shade val="67500"/>
                  <a:satMod val="115000"/>
                </a:schemeClr>
              </a:gs>
              <a:gs pos="100000">
                <a:schemeClr val="tx2">
                  <a:shade val="100000"/>
                  <a:satMod val="115000"/>
                </a:schemeClr>
              </a:gs>
            </a:gsLst>
            <a:lin ang="18900000" scaled="1"/>
            <a:tileRect/>
          </a:gra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4000" tIns="45720" rIns="54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</a:rPr>
              <a:t>COMMON KEY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</a:endParaRPr>
          </a:p>
        </p:txBody>
      </p:sp>
      <p:sp>
        <p:nvSpPr>
          <p:cNvPr id="6" name="Flowchart: Connector 5"/>
          <p:cNvSpPr/>
          <p:nvPr/>
        </p:nvSpPr>
        <p:spPr bwMode="auto">
          <a:xfrm>
            <a:off x="1892300" y="3670300"/>
            <a:ext cx="1371600" cy="1346200"/>
          </a:xfrm>
          <a:prstGeom prst="flowChartConnector">
            <a:avLst/>
          </a:prstGeom>
          <a:gradFill flip="none" rotWithShape="1">
            <a:gsLst>
              <a:gs pos="1000">
                <a:schemeClr val="tx2">
                  <a:shade val="30000"/>
                  <a:satMod val="115000"/>
                  <a:alpha val="55000"/>
                </a:schemeClr>
              </a:gs>
              <a:gs pos="50000">
                <a:schemeClr val="tx2">
                  <a:shade val="67500"/>
                  <a:satMod val="115000"/>
                </a:schemeClr>
              </a:gs>
              <a:gs pos="100000">
                <a:schemeClr val="tx2">
                  <a:shade val="100000"/>
                  <a:satMod val="115000"/>
                </a:schemeClr>
              </a:gs>
            </a:gsLst>
            <a:lin ang="18900000" scaled="1"/>
            <a:tileRect/>
          </a:gra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4000" tIns="45720" rIns="54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sz="1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</a:rPr>
              <a:t>MODULES</a:t>
            </a:r>
            <a:endParaRPr kumimoji="0" lang="en-US" sz="15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</a:endParaRPr>
          </a:p>
        </p:txBody>
      </p:sp>
      <p:sp>
        <p:nvSpPr>
          <p:cNvPr id="7" name="Flowchart: Connector 6"/>
          <p:cNvSpPr/>
          <p:nvPr/>
        </p:nvSpPr>
        <p:spPr bwMode="auto">
          <a:xfrm>
            <a:off x="5638800" y="3733800"/>
            <a:ext cx="1371600" cy="1346200"/>
          </a:xfrm>
          <a:prstGeom prst="flowChartConnector">
            <a:avLst/>
          </a:prstGeom>
          <a:gradFill flip="none" rotWithShape="1">
            <a:gsLst>
              <a:gs pos="1000">
                <a:schemeClr val="tx2">
                  <a:shade val="30000"/>
                  <a:satMod val="115000"/>
                  <a:alpha val="55000"/>
                </a:schemeClr>
              </a:gs>
              <a:gs pos="50000">
                <a:schemeClr val="tx2">
                  <a:shade val="67500"/>
                  <a:satMod val="115000"/>
                </a:schemeClr>
              </a:gs>
              <a:gs pos="100000">
                <a:schemeClr val="tx2">
                  <a:shade val="100000"/>
                  <a:satMod val="115000"/>
                </a:schemeClr>
              </a:gs>
            </a:gsLst>
            <a:lin ang="18900000" scaled="1"/>
            <a:tileRect/>
          </a:gra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4000" tIns="45720" rIns="54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</a:rPr>
              <a:t>E-APPLICATIONS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</a:endParaRPr>
          </a:p>
        </p:txBody>
      </p:sp>
      <p:sp>
        <p:nvSpPr>
          <p:cNvPr id="8" name="Flowchart: Connector 7"/>
          <p:cNvSpPr/>
          <p:nvPr/>
        </p:nvSpPr>
        <p:spPr bwMode="auto">
          <a:xfrm>
            <a:off x="3759200" y="4572000"/>
            <a:ext cx="1371600" cy="1346200"/>
          </a:xfrm>
          <a:prstGeom prst="flowChartConnector">
            <a:avLst/>
          </a:prstGeom>
          <a:gradFill flip="none" rotWithShape="1">
            <a:gsLst>
              <a:gs pos="1000">
                <a:schemeClr val="tx2">
                  <a:shade val="30000"/>
                  <a:satMod val="115000"/>
                  <a:alpha val="55000"/>
                </a:schemeClr>
              </a:gs>
              <a:gs pos="50000">
                <a:schemeClr val="tx2">
                  <a:shade val="67500"/>
                  <a:satMod val="115000"/>
                </a:schemeClr>
              </a:gs>
              <a:gs pos="100000">
                <a:schemeClr val="tx2">
                  <a:shade val="100000"/>
                  <a:satMod val="115000"/>
                </a:schemeClr>
              </a:gs>
            </a:gsLst>
            <a:lin ang="18900000" scaled="1"/>
            <a:tileRect/>
          </a:gra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4000" tIns="45720" rIns="54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</a:rPr>
              <a:t>TOOLS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</a:endParaRPr>
          </a:p>
        </p:txBody>
      </p:sp>
      <p:sp>
        <p:nvSpPr>
          <p:cNvPr id="9" name="Flowchart: Connector 8"/>
          <p:cNvSpPr/>
          <p:nvPr/>
        </p:nvSpPr>
        <p:spPr bwMode="auto">
          <a:xfrm>
            <a:off x="3771900" y="2794000"/>
            <a:ext cx="1371600" cy="1346200"/>
          </a:xfrm>
          <a:prstGeom prst="flowChartConnector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4000" tIns="45720" rIns="54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</a:endParaRPr>
          </a:p>
        </p:txBody>
      </p:sp>
      <p:pic>
        <p:nvPicPr>
          <p:cNvPr id="293890" name="Picture 2" descr="http://www.silhouettesclipart.com/wp-content/uploads/2007/07/family-silhouette-clip-ar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500" y="3048000"/>
            <a:ext cx="920557" cy="908050"/>
          </a:xfrm>
          <a:prstGeom prst="rect">
            <a:avLst/>
          </a:prstGeom>
          <a:noFill/>
        </p:spPr>
      </p:pic>
      <p:sp>
        <p:nvSpPr>
          <p:cNvPr id="21" name="TextBox 20"/>
          <p:cNvSpPr txBox="1"/>
          <p:nvPr/>
        </p:nvSpPr>
        <p:spPr>
          <a:xfrm rot="2405905">
            <a:off x="4737100" y="2692400"/>
            <a:ext cx="11576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err="1" smtClean="0"/>
              <a:t>Mandates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 rot="18904742">
            <a:off x="2997200" y="2717800"/>
            <a:ext cx="12250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err="1" smtClean="0"/>
              <a:t>Attributes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 rot="18688968">
            <a:off x="4711699" y="3784600"/>
            <a:ext cx="12907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err="1" smtClean="0"/>
              <a:t>Delegation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 rot="2678131">
            <a:off x="3289299" y="3860801"/>
            <a:ext cx="720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err="1" smtClean="0"/>
              <a:t>Roles</a:t>
            </a:r>
            <a:endParaRPr lang="en-US" dirty="0"/>
          </a:p>
        </p:txBody>
      </p:sp>
      <p:sp>
        <p:nvSpPr>
          <p:cNvPr id="26" name="Footer Placeholder 3"/>
          <p:cNvSpPr txBox="1">
            <a:spLocks/>
          </p:cNvSpPr>
          <p:nvPr/>
        </p:nvSpPr>
        <p:spPr bwMode="auto">
          <a:xfrm>
            <a:off x="85725" y="6473825"/>
            <a:ext cx="2133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© fedict 2010. All rights reserved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500063" y="2472336"/>
            <a:ext cx="7143750" cy="3714750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BE" dirty="0"/>
              <a:t>SECURITY LAYER</a:t>
            </a:r>
          </a:p>
          <a:p>
            <a:pPr algn="ctr">
              <a:defRPr/>
            </a:pPr>
            <a:endParaRPr lang="nl-BE" dirty="0"/>
          </a:p>
          <a:p>
            <a:pPr algn="ctr">
              <a:defRPr/>
            </a:pPr>
            <a:endParaRPr lang="nl-BE" dirty="0"/>
          </a:p>
          <a:p>
            <a:pPr algn="ctr">
              <a:defRPr/>
            </a:pPr>
            <a:endParaRPr lang="nl-BE" dirty="0"/>
          </a:p>
          <a:p>
            <a:pPr algn="ctr">
              <a:defRPr/>
            </a:pPr>
            <a:endParaRPr lang="nl-BE" dirty="0"/>
          </a:p>
          <a:p>
            <a:pPr algn="ctr">
              <a:defRPr/>
            </a:pPr>
            <a:endParaRPr lang="nl-BE" dirty="0"/>
          </a:p>
          <a:p>
            <a:pPr algn="ctr">
              <a:defRPr/>
            </a:pPr>
            <a:endParaRPr lang="nl-BE" dirty="0"/>
          </a:p>
          <a:p>
            <a:pPr algn="ctr">
              <a:defRPr/>
            </a:pPr>
            <a:endParaRPr lang="nl-BE" dirty="0"/>
          </a:p>
          <a:p>
            <a:pPr algn="ctr">
              <a:defRPr/>
            </a:pPr>
            <a:endParaRPr lang="nl-BE" dirty="0"/>
          </a:p>
          <a:p>
            <a:pPr algn="ctr">
              <a:defRPr/>
            </a:pPr>
            <a:endParaRPr lang="nl-BE" dirty="0"/>
          </a:p>
          <a:p>
            <a:pPr algn="ctr">
              <a:defRPr/>
            </a:pPr>
            <a:endParaRPr lang="nl-BE" dirty="0"/>
          </a:p>
          <a:p>
            <a:pPr algn="ctr">
              <a:defRPr/>
            </a:pPr>
            <a:endParaRPr lang="nl-BE" dirty="0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214938" y="5020274"/>
            <a:ext cx="44916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BE" sz="2800" b="1">
                <a:solidFill>
                  <a:schemeClr val="bg1"/>
                </a:solidFill>
              </a:rPr>
              <a:t>…</a:t>
            </a:r>
          </a:p>
        </p:txBody>
      </p:sp>
      <p:sp>
        <p:nvSpPr>
          <p:cNvPr id="7" name="Rectangle 6"/>
          <p:cNvSpPr/>
          <p:nvPr/>
        </p:nvSpPr>
        <p:spPr>
          <a:xfrm>
            <a:off x="785813" y="4972649"/>
            <a:ext cx="1214437" cy="7143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BE" b="1" dirty="0" err="1" smtClean="0">
                <a:solidFill>
                  <a:schemeClr val="bg1"/>
                </a:solidFill>
              </a:rPr>
              <a:t>Ministry</a:t>
            </a:r>
            <a:endParaRPr lang="nl-BE" b="1" dirty="0"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nl-BE" b="1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8" name="Rectangle 7"/>
          <p:cNvSpPr/>
          <p:nvPr/>
        </p:nvSpPr>
        <p:spPr>
          <a:xfrm>
            <a:off x="2143125" y="4972649"/>
            <a:ext cx="1214438" cy="7143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BE" b="1" dirty="0" err="1" smtClean="0">
                <a:solidFill>
                  <a:schemeClr val="bg1"/>
                </a:solidFill>
              </a:rPr>
              <a:t>Ministry</a:t>
            </a:r>
            <a:endParaRPr lang="nl-BE" b="1" dirty="0"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nl-BE" b="1" dirty="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9" name="Rectangle 8"/>
          <p:cNvSpPr/>
          <p:nvPr/>
        </p:nvSpPr>
        <p:spPr>
          <a:xfrm>
            <a:off x="3500438" y="4972649"/>
            <a:ext cx="1214437" cy="7143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BE" b="1" dirty="0" err="1" smtClean="0">
                <a:solidFill>
                  <a:schemeClr val="bg1"/>
                </a:solidFill>
              </a:rPr>
              <a:t>Ministry</a:t>
            </a:r>
            <a:endParaRPr lang="nl-BE" b="1" dirty="0"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nl-BE" b="1" dirty="0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10" name="Rectangle 9"/>
          <p:cNvSpPr/>
          <p:nvPr/>
        </p:nvSpPr>
        <p:spPr>
          <a:xfrm>
            <a:off x="6143625" y="4972649"/>
            <a:ext cx="1214438" cy="7143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BE" b="1" dirty="0" err="1" smtClean="0">
                <a:solidFill>
                  <a:schemeClr val="bg1"/>
                </a:solidFill>
              </a:rPr>
              <a:t>Ministry</a:t>
            </a:r>
            <a:endParaRPr lang="nl-BE" b="1" dirty="0"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nl-BE" b="1" dirty="0">
                <a:solidFill>
                  <a:schemeClr val="bg1"/>
                </a:solidFill>
              </a:rPr>
              <a:t>Z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785813" y="4329711"/>
            <a:ext cx="6572250" cy="5000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BE" sz="3200" b="1" dirty="0">
                <a:solidFill>
                  <a:srgbClr val="D2A000"/>
                </a:solidFill>
              </a:rPr>
              <a:t>FEDMAN</a:t>
            </a:r>
            <a:endParaRPr lang="nl-BE" b="1" dirty="0">
              <a:solidFill>
                <a:srgbClr val="D2A000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785813" y="3758211"/>
            <a:ext cx="6572250" cy="500063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BE" sz="3200" b="1" dirty="0" err="1">
                <a:solidFill>
                  <a:srgbClr val="FF0000"/>
                </a:solidFill>
              </a:rPr>
              <a:t>Federal</a:t>
            </a:r>
            <a:r>
              <a:rPr lang="nl-BE" sz="3200" b="1" dirty="0">
                <a:solidFill>
                  <a:srgbClr val="FF0000"/>
                </a:solidFill>
              </a:rPr>
              <a:t> Service Bus</a:t>
            </a:r>
            <a:endParaRPr lang="nl-BE" b="1" dirty="0">
              <a:solidFill>
                <a:srgbClr val="FF0000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785813" y="3186711"/>
            <a:ext cx="6572250" cy="500063"/>
          </a:xfrm>
          <a:prstGeom prst="roundRect">
            <a:avLst/>
          </a:prstGeom>
          <a:solidFill>
            <a:srgbClr val="0A781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BE" sz="32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National Portal Website</a:t>
            </a:r>
            <a:endParaRPr lang="nl-BE" b="1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5" name="Can 14"/>
          <p:cNvSpPr/>
          <p:nvPr/>
        </p:nvSpPr>
        <p:spPr>
          <a:xfrm>
            <a:off x="714375" y="5472711"/>
            <a:ext cx="357188" cy="428625"/>
          </a:xfrm>
          <a:prstGeom prst="can">
            <a:avLst/>
          </a:prstGeom>
          <a:solidFill>
            <a:srgbClr val="EA3AE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BE"/>
          </a:p>
        </p:txBody>
      </p:sp>
      <p:sp>
        <p:nvSpPr>
          <p:cNvPr id="16" name="Can 15"/>
          <p:cNvSpPr/>
          <p:nvPr/>
        </p:nvSpPr>
        <p:spPr>
          <a:xfrm>
            <a:off x="2214563" y="5472711"/>
            <a:ext cx="357187" cy="428625"/>
          </a:xfrm>
          <a:prstGeom prst="can">
            <a:avLst/>
          </a:prstGeom>
          <a:solidFill>
            <a:srgbClr val="EA3AE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BE"/>
          </a:p>
        </p:txBody>
      </p:sp>
      <p:sp>
        <p:nvSpPr>
          <p:cNvPr id="17" name="Can 16"/>
          <p:cNvSpPr/>
          <p:nvPr/>
        </p:nvSpPr>
        <p:spPr>
          <a:xfrm>
            <a:off x="3571875" y="5472711"/>
            <a:ext cx="357188" cy="428625"/>
          </a:xfrm>
          <a:prstGeom prst="can">
            <a:avLst/>
          </a:prstGeom>
          <a:solidFill>
            <a:srgbClr val="EA3AE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BE"/>
          </a:p>
        </p:txBody>
      </p:sp>
      <p:sp>
        <p:nvSpPr>
          <p:cNvPr id="18" name="Can 17"/>
          <p:cNvSpPr/>
          <p:nvPr/>
        </p:nvSpPr>
        <p:spPr>
          <a:xfrm>
            <a:off x="6215063" y="5472711"/>
            <a:ext cx="357187" cy="428625"/>
          </a:xfrm>
          <a:prstGeom prst="can">
            <a:avLst/>
          </a:prstGeom>
          <a:solidFill>
            <a:srgbClr val="EA3AE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BE"/>
          </a:p>
        </p:txBody>
      </p:sp>
      <p:pic>
        <p:nvPicPr>
          <p:cNvPr id="19" name="Picture 9" descr="eID_nl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25690" y="614967"/>
            <a:ext cx="2236787" cy="141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8" name="Rectangle 2"/>
          <p:cNvSpPr>
            <a:spLocks noChangeArrowheads="1"/>
          </p:cNvSpPr>
          <p:nvPr/>
        </p:nvSpPr>
        <p:spPr bwMode="auto">
          <a:xfrm>
            <a:off x="250580" y="578544"/>
            <a:ext cx="8135937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/>
            <a:r>
              <a:rPr lang="nl-BE" sz="3200" b="1" dirty="0" smtClean="0">
                <a:solidFill>
                  <a:srgbClr val="FF0000"/>
                </a:solidFill>
              </a:rPr>
              <a:t>Building </a:t>
            </a:r>
            <a:r>
              <a:rPr lang="nl-BE" sz="3200" b="1" dirty="0" err="1" smtClean="0">
                <a:solidFill>
                  <a:srgbClr val="FF0000"/>
                </a:solidFill>
              </a:rPr>
              <a:t>Blocks</a:t>
            </a:r>
            <a:endParaRPr lang="nl-BE" sz="3000" dirty="0">
              <a:solidFill>
                <a:srgbClr val="FF0000"/>
              </a:solidFill>
              <a:latin typeface="Trebuchet MS" pitchFamily="34" charset="0"/>
            </a:endParaRPr>
          </a:p>
        </p:txBody>
      </p:sp>
      <p:sp>
        <p:nvSpPr>
          <p:cNvPr id="21" name="Footer Placeholder 3"/>
          <p:cNvSpPr txBox="1">
            <a:spLocks/>
          </p:cNvSpPr>
          <p:nvPr/>
        </p:nvSpPr>
        <p:spPr bwMode="auto">
          <a:xfrm>
            <a:off x="85725" y="6473825"/>
            <a:ext cx="2133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© fedict 2010. All rights reserved</a:t>
            </a:r>
          </a:p>
        </p:txBody>
      </p:sp>
      <p:sp>
        <p:nvSpPr>
          <p:cNvPr id="20" name="TextBox 19"/>
          <p:cNvSpPr txBox="1"/>
          <p:nvPr/>
        </p:nvSpPr>
        <p:spPr>
          <a:xfrm rot="20499892">
            <a:off x="1987296" y="1987296"/>
            <a:ext cx="5413248" cy="2308324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nl-BE" sz="7200" b="1" dirty="0" smtClean="0">
                <a:solidFill>
                  <a:schemeClr val="tx2"/>
                </a:solidFill>
              </a:rPr>
              <a:t>ONLINE APPROACH</a:t>
            </a:r>
            <a:endParaRPr lang="nl-BE" sz="72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5" grpId="0"/>
      <p:bldP spid="11" grpId="0" animBg="1"/>
      <p:bldP spid="12" grpId="0" animBg="1"/>
      <p:bldP spid="13" grpId="0" animBg="1"/>
      <p:bldP spid="15" grpId="0" animBg="1"/>
      <p:bldP spid="16" grpId="0" animBg="1"/>
      <p:bldP spid="17" grpId="0" animBg="1"/>
      <p:bldP spid="18" grpId="0" animBg="1"/>
      <p:bldP spid="20" grpId="0" build="allAtOnce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The eID Project</a:t>
            </a:r>
          </a:p>
        </p:txBody>
      </p:sp>
      <p:pic>
        <p:nvPicPr>
          <p:cNvPr id="1031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34294" y="2631694"/>
            <a:ext cx="3816350" cy="2454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3252" name="Rectangle 23"/>
          <p:cNvSpPr>
            <a:spLocks noChangeArrowheads="1"/>
          </p:cNvSpPr>
          <p:nvPr/>
        </p:nvSpPr>
        <p:spPr bwMode="auto">
          <a:xfrm>
            <a:off x="285750" y="1357313"/>
            <a:ext cx="8858250" cy="1295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41313" indent="-341313" defTabSz="449263">
              <a:lnSpc>
                <a:spcPct val="80000"/>
              </a:lnSpc>
              <a:spcBef>
                <a:spcPts val="600"/>
              </a:spcBef>
              <a:buClr>
                <a:srgbClr val="FF9900"/>
              </a:buClr>
              <a:buFont typeface="Arial Unicode MS"/>
              <a:buChar char="&gt;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nl-BE" sz="2400" dirty="0">
                <a:solidFill>
                  <a:srgbClr val="5F5F5F"/>
                </a:solidFill>
                <a:ea typeface="Arial Unicode MS"/>
                <a:cs typeface="Arial Unicode MS"/>
              </a:rPr>
              <a:t>Provides Belgian Citizens with an electronic identity card.</a:t>
            </a:r>
          </a:p>
          <a:p>
            <a:pPr marL="341313" indent="-341313" defTabSz="449263">
              <a:lnSpc>
                <a:spcPct val="80000"/>
              </a:lnSpc>
              <a:spcBef>
                <a:spcPts val="600"/>
              </a:spcBef>
              <a:buClr>
                <a:srgbClr val="FF9900"/>
              </a:buClr>
              <a:buFont typeface="Arial Unicode MS"/>
              <a:buChar char="&gt;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nl-BE" sz="2400" dirty="0">
                <a:solidFill>
                  <a:srgbClr val="5F5F5F"/>
                </a:solidFill>
                <a:ea typeface="Arial Unicode MS"/>
                <a:cs typeface="Arial Unicode MS"/>
              </a:rPr>
              <a:t>Gives Belgian Citizens a device to claim their identity in the new digital age.</a:t>
            </a:r>
          </a:p>
        </p:txBody>
      </p:sp>
      <p:pic>
        <p:nvPicPr>
          <p:cNvPr id="22" name="Picture 21" descr="kids-eid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9974" y="2691194"/>
            <a:ext cx="1800225" cy="1162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" name="Picture 22" descr="vk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59115" y="4478084"/>
            <a:ext cx="1800225" cy="1143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75" y="298451"/>
            <a:ext cx="7123113" cy="554990"/>
          </a:xfrm>
        </p:spPr>
        <p:txBody>
          <a:bodyPr/>
          <a:lstStyle/>
          <a:p>
            <a:pPr eaLnBrk="1" hangingPunct="1"/>
            <a:r>
              <a:rPr lang="en-US" sz="3200" dirty="0" err="1" smtClean="0"/>
              <a:t>eID</a:t>
            </a:r>
            <a:r>
              <a:rPr lang="en-US" sz="3200" dirty="0" smtClean="0"/>
              <a:t> Digital Information</a:t>
            </a:r>
          </a:p>
        </p:txBody>
      </p:sp>
      <p:pic>
        <p:nvPicPr>
          <p:cNvPr id="2055" name="Picture 4" descr="graficITEM.jpg                                                 00184B14&#10;HD MICHIEL                     BCEA3DE1: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5588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43"/>
          <p:cNvGrpSpPr>
            <a:grpSpLocks/>
          </p:cNvGrpSpPr>
          <p:nvPr/>
        </p:nvGrpSpPr>
        <p:grpSpPr bwMode="auto">
          <a:xfrm>
            <a:off x="2700338" y="255588"/>
            <a:ext cx="6046787" cy="2233612"/>
            <a:chOff x="1701" y="73"/>
            <a:chExt cx="3809" cy="1407"/>
          </a:xfrm>
        </p:grpSpPr>
        <p:pic>
          <p:nvPicPr>
            <p:cNvPr id="2088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701" y="590"/>
              <a:ext cx="1344" cy="89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pic>
          <p:nvPicPr>
            <p:cNvPr id="2089" name="Picture 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878" y="73"/>
              <a:ext cx="1632" cy="140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2090" name="Line 7"/>
            <p:cNvSpPr>
              <a:spLocks noChangeShapeType="1"/>
            </p:cNvSpPr>
            <p:nvPr/>
          </p:nvSpPr>
          <p:spPr bwMode="auto">
            <a:xfrm flipV="1">
              <a:off x="1973" y="118"/>
              <a:ext cx="2041" cy="77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1" name="Line 8"/>
            <p:cNvSpPr>
              <a:spLocks noChangeShapeType="1"/>
            </p:cNvSpPr>
            <p:nvPr/>
          </p:nvSpPr>
          <p:spPr bwMode="auto">
            <a:xfrm>
              <a:off x="1973" y="1026"/>
              <a:ext cx="2041" cy="40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41"/>
          <p:cNvGrpSpPr>
            <a:grpSpLocks/>
          </p:cNvGrpSpPr>
          <p:nvPr/>
        </p:nvGrpSpPr>
        <p:grpSpPr bwMode="auto">
          <a:xfrm>
            <a:off x="3443288" y="2420938"/>
            <a:ext cx="4395787" cy="3600450"/>
            <a:chOff x="1927" y="1525"/>
            <a:chExt cx="3062" cy="2585"/>
          </a:xfrm>
        </p:grpSpPr>
        <p:sp>
          <p:nvSpPr>
            <p:cNvPr id="2077" name="Text Box 10"/>
            <p:cNvSpPr txBox="1">
              <a:spLocks noChangeArrowheads="1"/>
            </p:cNvSpPr>
            <p:nvPr/>
          </p:nvSpPr>
          <p:spPr bwMode="auto">
            <a:xfrm>
              <a:off x="1927" y="1887"/>
              <a:ext cx="2976" cy="38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algn="ctr" defTabSz="449263">
                <a:lnSpc>
                  <a:spcPct val="120000"/>
                </a:lnSpc>
                <a:spcBef>
                  <a:spcPts val="1500"/>
                </a:spcBef>
                <a:buClr>
                  <a:srgbClr val="000000"/>
                </a:buCl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400" b="1">
                  <a:solidFill>
                    <a:srgbClr val="000000"/>
                  </a:solidFill>
                </a:rPr>
                <a:t>Use without PIN</a:t>
              </a:r>
            </a:p>
          </p:txBody>
        </p:sp>
        <p:sp>
          <p:nvSpPr>
            <p:cNvPr id="14" name="Rectangle 11"/>
            <p:cNvSpPr>
              <a:spLocks noChangeArrowheads="1"/>
            </p:cNvSpPr>
            <p:nvPr/>
          </p:nvSpPr>
          <p:spPr bwMode="auto">
            <a:xfrm>
              <a:off x="1969" y="2259"/>
              <a:ext cx="2993" cy="1543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>
              <a:outerShdw dist="107933" dir="2700000" algn="ctr" rotWithShape="0">
                <a:srgbClr val="969696">
                  <a:alpha val="50027"/>
                </a:srgbClr>
              </a:outerShdw>
            </a:effectLst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  <a:defRPr/>
              </a:pPr>
              <a:endParaRPr lang="nl-BE"/>
            </a:p>
          </p:txBody>
        </p:sp>
        <p:sp>
          <p:nvSpPr>
            <p:cNvPr id="15" name="AutoShape 12"/>
            <p:cNvSpPr>
              <a:spLocks noChangeArrowheads="1"/>
            </p:cNvSpPr>
            <p:nvPr/>
          </p:nvSpPr>
          <p:spPr bwMode="auto">
            <a:xfrm>
              <a:off x="2065" y="2450"/>
              <a:ext cx="720" cy="1181"/>
            </a:xfrm>
            <a:prstGeom prst="foldedCorner">
              <a:avLst>
                <a:gd name="adj" fmla="val 12500"/>
              </a:avLst>
            </a:prstGeom>
            <a:solidFill>
              <a:srgbClr val="FFFF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>
              <a:outerShdw dist="107933" dir="2700000" algn="ctr" rotWithShape="0">
                <a:srgbClr val="969696">
                  <a:alpha val="50027"/>
                </a:srgbClr>
              </a:outerShdw>
            </a:effectLst>
          </p:spPr>
          <p:txBody>
            <a:bodyPr wrap="none" lIns="90000" tIns="46800" rIns="90000" bIns="46800" anchor="ctr"/>
            <a:lstStyle/>
            <a:p>
              <a:pPr algn="r" defTabSz="449263" eaLnBrk="0" hangingPunct="0">
                <a:buClr>
                  <a:srgbClr val="000000"/>
                </a:buClr>
                <a:buFont typeface="Verdana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endParaRPr lang="en-GB" sz="1600" b="1">
                <a:solidFill>
                  <a:srgbClr val="000000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endParaRPr>
            </a:p>
            <a:p>
              <a:pPr algn="r" defTabSz="449263" eaLnBrk="0" hangingPunct="0">
                <a:buClr>
                  <a:srgbClr val="000000"/>
                </a:buClr>
                <a:buFont typeface="Verdana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lang="en-GB" sz="1600" b="1">
                  <a:solidFill>
                    <a:srgbClr val="000000"/>
                  </a:solidFill>
                  <a:latin typeface="Verdana" pitchFamily="34" charset="0"/>
                  <a:ea typeface="Arial Unicode MS" pitchFamily="34" charset="-128"/>
                  <a:cs typeface="Arial Unicode MS" pitchFamily="34" charset="-128"/>
                </a:rPr>
                <a:t>ID</a:t>
              </a:r>
            </a:p>
            <a:p>
              <a:pPr algn="r" defTabSz="449263" eaLnBrk="0" hangingPunct="0">
                <a:buClr>
                  <a:srgbClr val="000000"/>
                </a:buClr>
                <a:buFont typeface="Verdana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endParaRPr lang="en-GB" sz="2400" b="1">
                <a:solidFill>
                  <a:srgbClr val="000000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endParaRPr>
            </a:p>
            <a:p>
              <a:pPr algn="r" defTabSz="449263" eaLnBrk="0" hangingPunct="0">
                <a:buClr>
                  <a:srgbClr val="000000"/>
                </a:buClr>
                <a:buFont typeface="Verdana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endParaRPr lang="en-GB" sz="2400" b="1">
                <a:solidFill>
                  <a:srgbClr val="000000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endParaRPr>
            </a:p>
            <a:p>
              <a:pPr algn="r" defTabSz="449263" eaLnBrk="0" hangingPunct="0">
                <a:buClr>
                  <a:srgbClr val="000000"/>
                </a:buClr>
                <a:buFont typeface="Verdana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endParaRPr lang="en-GB" sz="2400" b="1">
                <a:solidFill>
                  <a:srgbClr val="000000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endParaRPr>
            </a:p>
            <a:p>
              <a:pPr algn="r" defTabSz="449263" eaLnBrk="0" hangingPunct="0">
                <a:buClr>
                  <a:srgbClr val="000000"/>
                </a:buClr>
                <a:buFont typeface="Verdana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endParaRPr lang="en-GB" sz="2400" b="1">
                <a:solidFill>
                  <a:srgbClr val="000000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6" name="AutoShape 13"/>
            <p:cNvSpPr>
              <a:spLocks noChangeArrowheads="1"/>
            </p:cNvSpPr>
            <p:nvPr/>
          </p:nvSpPr>
          <p:spPr bwMode="auto">
            <a:xfrm>
              <a:off x="4081" y="2450"/>
              <a:ext cx="771" cy="1181"/>
            </a:xfrm>
            <a:prstGeom prst="foldedCorner">
              <a:avLst>
                <a:gd name="adj" fmla="val 12500"/>
              </a:avLst>
            </a:prstGeom>
            <a:solidFill>
              <a:srgbClr val="FFFF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>
              <a:outerShdw dist="107933" dir="2700000" algn="ctr" rotWithShape="0">
                <a:srgbClr val="969696">
                  <a:alpha val="50027"/>
                </a:srgbClr>
              </a:outerShdw>
            </a:effectLst>
          </p:spPr>
          <p:txBody>
            <a:bodyPr wrap="none" lIns="90000" tIns="46800" rIns="90000" bIns="46800" anchor="ctr"/>
            <a:lstStyle/>
            <a:p>
              <a:pPr algn="r" defTabSz="449263" eaLnBrk="0" hangingPunct="0">
                <a:spcBef>
                  <a:spcPts val="700"/>
                </a:spcBef>
                <a:buClr>
                  <a:srgbClr val="000000"/>
                </a:buClr>
                <a:buFont typeface="Verdana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lang="en-GB" sz="1400" b="1">
                  <a:solidFill>
                    <a:srgbClr val="000000"/>
                  </a:solidFill>
                  <a:latin typeface="Verdana" pitchFamily="34" charset="0"/>
                </a:rPr>
                <a:t>ADDRESS</a:t>
              </a:r>
              <a:endParaRPr lang="en-GB" sz="1400" b="1">
                <a:solidFill>
                  <a:srgbClr val="000000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endParaRPr>
            </a:p>
            <a:p>
              <a:pPr algn="r" defTabSz="449263" eaLnBrk="0" hangingPunct="0">
                <a:buClr>
                  <a:srgbClr val="000000"/>
                </a:buClr>
                <a:buFont typeface="Verdana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endParaRPr lang="en-GB" sz="1400" b="1">
                <a:solidFill>
                  <a:srgbClr val="000000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endParaRPr>
            </a:p>
            <a:p>
              <a:pPr algn="r" defTabSz="449263" eaLnBrk="0" hangingPunct="0">
                <a:buClr>
                  <a:srgbClr val="000000"/>
                </a:buClr>
                <a:buFont typeface="Verdana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endParaRPr lang="en-GB" sz="2400" b="1">
                <a:solidFill>
                  <a:srgbClr val="000000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endParaRPr>
            </a:p>
            <a:p>
              <a:pPr algn="r" defTabSz="449263" eaLnBrk="0" hangingPunct="0">
                <a:buClr>
                  <a:srgbClr val="000000"/>
                </a:buClr>
                <a:buFont typeface="Verdana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endParaRPr lang="en-GB" sz="2400" b="1">
                <a:solidFill>
                  <a:srgbClr val="000000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endParaRPr>
            </a:p>
            <a:p>
              <a:pPr algn="r" defTabSz="449263" eaLnBrk="0" hangingPunct="0">
                <a:buClr>
                  <a:srgbClr val="000000"/>
                </a:buClr>
                <a:buFont typeface="Verdana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endParaRPr lang="en-GB" sz="2400" b="1">
                <a:solidFill>
                  <a:srgbClr val="000000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7" name="AutoShape 14"/>
            <p:cNvSpPr>
              <a:spLocks noChangeArrowheads="1"/>
            </p:cNvSpPr>
            <p:nvPr/>
          </p:nvSpPr>
          <p:spPr bwMode="auto">
            <a:xfrm>
              <a:off x="2785" y="3748"/>
              <a:ext cx="812" cy="362"/>
            </a:xfrm>
            <a:prstGeom prst="foldedCorner">
              <a:avLst>
                <a:gd name="adj" fmla="val 12500"/>
              </a:avLst>
            </a:prstGeom>
            <a:solidFill>
              <a:srgbClr val="FFFF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>
              <a:outerShdw dist="107933" dir="2700000" algn="ctr" rotWithShape="0">
                <a:srgbClr val="969696">
                  <a:alpha val="50027"/>
                </a:srgbClr>
              </a:outerShdw>
            </a:effectLst>
          </p:spPr>
          <p:txBody>
            <a:bodyPr wrap="none" lIns="90000" tIns="46800" rIns="90000" bIns="46800" anchor="ctr"/>
            <a:lstStyle/>
            <a:p>
              <a:pPr algn="r" defTabSz="449263" eaLnBrk="0" hangingPunct="0">
                <a:buClr>
                  <a:srgbClr val="000000"/>
                </a:buClr>
                <a:buFont typeface="Verdana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lang="en-GB" sz="1400" b="1">
                  <a:solidFill>
                    <a:srgbClr val="000000"/>
                  </a:solidFill>
                  <a:latin typeface="Verdana" pitchFamily="34" charset="0"/>
                  <a:ea typeface="Arial Unicode MS" pitchFamily="34" charset="-128"/>
                  <a:cs typeface="Arial Unicode MS" pitchFamily="34" charset="-128"/>
                </a:rPr>
                <a:t>                      </a:t>
              </a:r>
            </a:p>
            <a:p>
              <a:pPr algn="r" defTabSz="449263" eaLnBrk="0" hangingPunct="0">
                <a:buClr>
                  <a:srgbClr val="000000"/>
                </a:buClr>
                <a:buFont typeface="Verdana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lang="en-GB" sz="1400" b="1">
                  <a:solidFill>
                    <a:srgbClr val="000000"/>
                  </a:solidFill>
                  <a:latin typeface="Verdana" pitchFamily="34" charset="0"/>
                  <a:ea typeface="Arial Unicode MS" pitchFamily="34" charset="-128"/>
                  <a:cs typeface="Arial Unicode MS" pitchFamily="34" charset="-128"/>
                </a:rPr>
                <a:t>   RRN SIGN</a:t>
              </a:r>
            </a:p>
          </p:txBody>
        </p:sp>
        <p:sp>
          <p:nvSpPr>
            <p:cNvPr id="2082" name="Line 15"/>
            <p:cNvSpPr>
              <a:spLocks noChangeShapeType="1"/>
            </p:cNvSpPr>
            <p:nvPr/>
          </p:nvSpPr>
          <p:spPr bwMode="auto">
            <a:xfrm flipV="1">
              <a:off x="4609" y="3506"/>
              <a:ext cx="13" cy="309"/>
            </a:xfrm>
            <a:prstGeom prst="line">
              <a:avLst/>
            </a:prstGeom>
            <a:noFill/>
            <a:ln w="15840" cap="rnd">
              <a:solidFill>
                <a:srgbClr val="FF0000"/>
              </a:solidFill>
              <a:prstDash val="sysDot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AutoShape 16"/>
            <p:cNvSpPr>
              <a:spLocks noChangeArrowheads="1"/>
            </p:cNvSpPr>
            <p:nvPr/>
          </p:nvSpPr>
          <p:spPr bwMode="auto">
            <a:xfrm>
              <a:off x="4177" y="3748"/>
              <a:ext cx="812" cy="362"/>
            </a:xfrm>
            <a:prstGeom prst="foldedCorner">
              <a:avLst>
                <a:gd name="adj" fmla="val 12500"/>
              </a:avLst>
            </a:prstGeom>
            <a:solidFill>
              <a:srgbClr val="FFFF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>
              <a:outerShdw dist="107933" dir="2700000" algn="ctr" rotWithShape="0">
                <a:srgbClr val="969696">
                  <a:alpha val="50027"/>
                </a:srgbClr>
              </a:outerShdw>
            </a:effectLst>
          </p:spPr>
          <p:txBody>
            <a:bodyPr wrap="none" lIns="90000" tIns="46800" rIns="90000" bIns="46800" anchor="ctr"/>
            <a:lstStyle/>
            <a:p>
              <a:pPr algn="r" defTabSz="449263" eaLnBrk="0" hangingPunct="0">
                <a:buClr>
                  <a:srgbClr val="000000"/>
                </a:buClr>
                <a:buFont typeface="Verdana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lang="en-GB" sz="1400" b="1">
                  <a:solidFill>
                    <a:srgbClr val="000000"/>
                  </a:solidFill>
                  <a:latin typeface="Verdana" pitchFamily="34" charset="0"/>
                  <a:ea typeface="Arial Unicode MS" pitchFamily="34" charset="-128"/>
                  <a:cs typeface="Arial Unicode MS" pitchFamily="34" charset="-128"/>
                </a:rPr>
                <a:t>                      </a:t>
              </a:r>
            </a:p>
            <a:p>
              <a:pPr algn="r" defTabSz="449263" eaLnBrk="0" hangingPunct="0">
                <a:buClr>
                  <a:srgbClr val="000000"/>
                </a:buClr>
                <a:buFont typeface="Verdana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lang="en-GB" sz="1400" b="1">
                  <a:solidFill>
                    <a:srgbClr val="000000"/>
                  </a:solidFill>
                  <a:latin typeface="Verdana" pitchFamily="34" charset="0"/>
                  <a:ea typeface="Arial Unicode MS" pitchFamily="34" charset="-128"/>
                  <a:cs typeface="Arial Unicode MS" pitchFamily="34" charset="-128"/>
                </a:rPr>
                <a:t>   RRN SIGN</a:t>
              </a:r>
            </a:p>
          </p:txBody>
        </p:sp>
        <p:sp>
          <p:nvSpPr>
            <p:cNvPr id="2084" name="Text Box 17"/>
            <p:cNvSpPr txBox="1">
              <a:spLocks noChangeArrowheads="1"/>
            </p:cNvSpPr>
            <p:nvPr/>
          </p:nvSpPr>
          <p:spPr bwMode="auto">
            <a:xfrm>
              <a:off x="1973" y="1525"/>
              <a:ext cx="2976" cy="45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algn="ctr" defTabSz="449263">
                <a:lnSpc>
                  <a:spcPct val="120000"/>
                </a:lnSpc>
                <a:spcBef>
                  <a:spcPts val="2000"/>
                </a:spcBef>
                <a:buClr>
                  <a:srgbClr val="CC0000"/>
                </a:buCl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3200" b="1">
                  <a:ea typeface="Arial Unicode MS"/>
                  <a:cs typeface="Arial Unicode MS"/>
                </a:rPr>
                <a:t>IDENTITY</a:t>
              </a:r>
            </a:p>
          </p:txBody>
        </p:sp>
        <p:sp>
          <p:nvSpPr>
            <p:cNvPr id="21" name="AutoShape 18"/>
            <p:cNvSpPr>
              <a:spLocks noChangeArrowheads="1"/>
            </p:cNvSpPr>
            <p:nvPr/>
          </p:nvSpPr>
          <p:spPr bwMode="auto">
            <a:xfrm>
              <a:off x="2978" y="2450"/>
              <a:ext cx="815" cy="1199"/>
            </a:xfrm>
            <a:prstGeom prst="foldedCorner">
              <a:avLst>
                <a:gd name="adj" fmla="val 12500"/>
              </a:avLst>
            </a:prstGeom>
            <a:solidFill>
              <a:srgbClr val="FFFF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>
              <a:outerShdw dist="107933" dir="2700000" algn="ctr" rotWithShape="0">
                <a:srgbClr val="969696">
                  <a:alpha val="50027"/>
                </a:srgbClr>
              </a:outerShdw>
            </a:effectLst>
          </p:spPr>
          <p:txBody>
            <a:bodyPr wrap="none" lIns="90000" tIns="46800" rIns="90000" bIns="46800" anchor="ctr"/>
            <a:lstStyle/>
            <a:p>
              <a:pPr algn="r" defTabSz="449263" eaLnBrk="0" hangingPunct="0">
                <a:buClr>
                  <a:srgbClr val="000000"/>
                </a:buClr>
                <a:buFont typeface="Verdana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endParaRPr lang="en-GB" sz="2400" b="1">
                <a:solidFill>
                  <a:srgbClr val="000000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endParaRPr>
            </a:p>
            <a:p>
              <a:pPr algn="r" defTabSz="449263" eaLnBrk="0" hangingPunct="0">
                <a:buClr>
                  <a:srgbClr val="000000"/>
                </a:buClr>
                <a:buFont typeface="Verdana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endParaRPr lang="en-GB" sz="2400" b="1">
                <a:solidFill>
                  <a:srgbClr val="000000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endParaRPr>
            </a:p>
            <a:p>
              <a:pPr algn="r" defTabSz="449263" eaLnBrk="0" hangingPunct="0">
                <a:buClr>
                  <a:srgbClr val="000000"/>
                </a:buClr>
                <a:buFont typeface="Verdana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endParaRPr lang="en-GB" sz="2400" b="1">
                <a:solidFill>
                  <a:srgbClr val="000000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endParaRPr>
            </a:p>
            <a:p>
              <a:pPr algn="r" defTabSz="449263" eaLnBrk="0" hangingPunct="0">
                <a:buClr>
                  <a:srgbClr val="000000"/>
                </a:buClr>
                <a:buFont typeface="Verdana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endParaRPr lang="en-GB" sz="2400" b="1">
                <a:solidFill>
                  <a:srgbClr val="000000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endParaRPr>
            </a:p>
            <a:p>
              <a:pPr algn="r" defTabSz="449263" eaLnBrk="0" hangingPunct="0">
                <a:buClr>
                  <a:srgbClr val="000000"/>
                </a:buClr>
                <a:buFont typeface="Verdana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endParaRPr lang="en-GB" sz="2400" b="1">
                <a:solidFill>
                  <a:srgbClr val="000000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endParaRPr>
            </a:p>
            <a:p>
              <a:pPr algn="r" defTabSz="449263" eaLnBrk="0" hangingPunct="0">
                <a:buClr>
                  <a:srgbClr val="000000"/>
                </a:buClr>
                <a:buFont typeface="Verdana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endParaRPr lang="en-GB" sz="2400" b="1">
                <a:solidFill>
                  <a:srgbClr val="000000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graphicFrame>
          <p:nvGraphicFramePr>
            <p:cNvPr id="2052" name="Object 2"/>
            <p:cNvGraphicFramePr>
              <a:graphicFrameLocks noChangeAspect="1"/>
            </p:cNvGraphicFramePr>
            <p:nvPr/>
          </p:nvGraphicFramePr>
          <p:xfrm>
            <a:off x="3025" y="2499"/>
            <a:ext cx="720" cy="908"/>
          </p:xfrm>
          <a:graphic>
            <a:graphicData uri="http://schemas.openxmlformats.org/presentationml/2006/ole">
              <p:oleObj spid="_x0000_s88068" name="Bitmapafbeelding" r:id="rId6" imgW="2257740" imgH="3048426" progId="PBrush">
                <p:embed/>
              </p:oleObj>
            </a:graphicData>
          </a:graphic>
        </p:graphicFrame>
        <p:sp>
          <p:nvSpPr>
            <p:cNvPr id="2086" name="Line 20"/>
            <p:cNvSpPr>
              <a:spLocks noChangeShapeType="1"/>
            </p:cNvSpPr>
            <p:nvPr/>
          </p:nvSpPr>
          <p:spPr bwMode="auto">
            <a:xfrm flipH="1">
              <a:off x="2552" y="3507"/>
              <a:ext cx="546" cy="1"/>
            </a:xfrm>
            <a:prstGeom prst="line">
              <a:avLst/>
            </a:prstGeom>
            <a:noFill/>
            <a:ln w="15840" cap="rnd">
              <a:solidFill>
                <a:srgbClr val="FF0000"/>
              </a:solidFill>
              <a:prstDash val="sysDot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7" name="Line 21"/>
            <p:cNvSpPr>
              <a:spLocks noChangeShapeType="1"/>
            </p:cNvSpPr>
            <p:nvPr/>
          </p:nvSpPr>
          <p:spPr bwMode="auto">
            <a:xfrm flipV="1">
              <a:off x="3121" y="3506"/>
              <a:ext cx="1" cy="242"/>
            </a:xfrm>
            <a:prstGeom prst="line">
              <a:avLst/>
            </a:prstGeom>
            <a:noFill/>
            <a:ln w="15840" cap="rnd">
              <a:solidFill>
                <a:srgbClr val="FF0000"/>
              </a:solidFill>
              <a:prstDash val="sysDot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4"/>
          <p:cNvGrpSpPr>
            <a:grpSpLocks/>
          </p:cNvGrpSpPr>
          <p:nvPr/>
        </p:nvGrpSpPr>
        <p:grpSpPr bwMode="auto">
          <a:xfrm>
            <a:off x="1035050" y="2420938"/>
            <a:ext cx="2468563" cy="3228975"/>
            <a:chOff x="1035050" y="2420938"/>
            <a:chExt cx="2468563" cy="3228975"/>
          </a:xfrm>
        </p:grpSpPr>
        <p:grpSp>
          <p:nvGrpSpPr>
            <p:cNvPr id="5" name="Group 22"/>
            <p:cNvGrpSpPr>
              <a:grpSpLocks/>
            </p:cNvGrpSpPr>
            <p:nvPr/>
          </p:nvGrpSpPr>
          <p:grpSpPr bwMode="auto">
            <a:xfrm>
              <a:off x="1035050" y="2420938"/>
              <a:ext cx="2468563" cy="3228975"/>
              <a:chOff x="249" y="1525"/>
              <a:chExt cx="1720" cy="2318"/>
            </a:xfrm>
          </p:grpSpPr>
          <p:sp>
            <p:nvSpPr>
              <p:cNvPr id="2061" name="Text Box 23"/>
              <p:cNvSpPr txBox="1">
                <a:spLocks noChangeArrowheads="1"/>
              </p:cNvSpPr>
              <p:nvPr/>
            </p:nvSpPr>
            <p:spPr bwMode="auto">
              <a:xfrm>
                <a:off x="249" y="1889"/>
                <a:ext cx="1720" cy="333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lIns="90000" tIns="46800" rIns="90000" bIns="46800">
                <a:spAutoFit/>
              </a:bodyPr>
              <a:lstStyle/>
              <a:p>
                <a:pPr algn="ctr" defTabSz="449263">
                  <a:lnSpc>
                    <a:spcPct val="120000"/>
                  </a:lnSpc>
                  <a:spcBef>
                    <a:spcPts val="1500"/>
                  </a:spcBef>
                  <a:buClr>
                    <a:srgbClr val="000000"/>
                  </a:buCl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2200" b="1">
                    <a:solidFill>
                      <a:srgbClr val="FF0000"/>
                    </a:solidFill>
                  </a:rPr>
                  <a:t>“PIN protected”</a:t>
                </a:r>
              </a:p>
            </p:txBody>
          </p:sp>
          <p:grpSp>
            <p:nvGrpSpPr>
              <p:cNvPr id="6" name="Group 24"/>
              <p:cNvGrpSpPr>
                <a:grpSpLocks/>
              </p:cNvGrpSpPr>
              <p:nvPr/>
            </p:nvGrpSpPr>
            <p:grpSpPr bwMode="auto">
              <a:xfrm>
                <a:off x="385" y="1525"/>
                <a:ext cx="1473" cy="2318"/>
                <a:chOff x="385" y="1525"/>
                <a:chExt cx="1473" cy="2318"/>
              </a:xfrm>
            </p:grpSpPr>
            <p:sp>
              <p:nvSpPr>
                <p:cNvPr id="28" name="Rectangle 25"/>
                <p:cNvSpPr>
                  <a:spLocks noChangeArrowheads="1"/>
                </p:cNvSpPr>
                <p:nvPr/>
              </p:nvSpPr>
              <p:spPr bwMode="auto">
                <a:xfrm>
                  <a:off x="385" y="2259"/>
                  <a:ext cx="1440" cy="1584"/>
                </a:xfrm>
                <a:prstGeom prst="rect">
                  <a:avLst/>
                </a:prstGeom>
                <a:solidFill>
                  <a:srgbClr val="FFFFFF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effectLst>
                  <a:outerShdw dist="107933" dir="2700000" algn="ctr" rotWithShape="0">
                    <a:srgbClr val="969696">
                      <a:alpha val="50027"/>
                    </a:srgbClr>
                  </a:outerShdw>
                </a:effectLst>
              </p:spPr>
              <p:txBody>
                <a:bodyPr wrap="none" anchor="ctr"/>
                <a:lstStyle/>
                <a:p>
                  <a:pPr algn="ctr">
                    <a:spcBef>
                      <a:spcPct val="50000"/>
                    </a:spcBef>
                    <a:defRPr/>
                  </a:pPr>
                  <a:endParaRPr lang="nl-BE"/>
                </a:p>
              </p:txBody>
            </p:sp>
            <p:sp>
              <p:nvSpPr>
                <p:cNvPr id="2064" name="Text Box 26"/>
                <p:cNvSpPr txBox="1">
                  <a:spLocks noChangeArrowheads="1"/>
                </p:cNvSpPr>
                <p:nvPr/>
              </p:nvSpPr>
              <p:spPr bwMode="auto">
                <a:xfrm>
                  <a:off x="385" y="2787"/>
                  <a:ext cx="1391" cy="263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lIns="90000" tIns="46800" rIns="90000" bIns="46800">
                  <a:spAutoFit/>
                </a:bodyPr>
                <a:lstStyle/>
                <a:p>
                  <a:pPr algn="ctr" defTabSz="449263" eaLnBrk="0" hangingPunct="0">
                    <a:buClr>
                      <a:srgbClr val="000000"/>
                    </a:buClr>
                    <a:buFont typeface="Verdana" pitchFamily="34" charset="0"/>
                    <a:buNone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r>
                    <a:rPr lang="en-GB">
                      <a:solidFill>
                        <a:srgbClr val="000000"/>
                      </a:solidFill>
                      <a:latin typeface="Verdana" pitchFamily="34" charset="0"/>
                      <a:ea typeface="Arial Unicode MS"/>
                      <a:cs typeface="Arial Unicode MS"/>
                    </a:rPr>
                    <a:t>authentication</a:t>
                  </a:r>
                </a:p>
              </p:txBody>
            </p:sp>
            <p:sp>
              <p:nvSpPr>
                <p:cNvPr id="2065" name="Text Box 27"/>
                <p:cNvSpPr txBox="1">
                  <a:spLocks noChangeArrowheads="1"/>
                </p:cNvSpPr>
                <p:nvPr/>
              </p:nvSpPr>
              <p:spPr bwMode="auto">
                <a:xfrm>
                  <a:off x="385" y="3506"/>
                  <a:ext cx="1440" cy="263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lIns="90000" tIns="46800" rIns="90000" bIns="46800">
                  <a:spAutoFit/>
                </a:bodyPr>
                <a:lstStyle/>
                <a:p>
                  <a:pPr algn="ctr" defTabSz="449263" eaLnBrk="0" hangingPunct="0">
                    <a:buClr>
                      <a:srgbClr val="000000"/>
                    </a:buClr>
                    <a:buFont typeface="Verdana" pitchFamily="34" charset="0"/>
                    <a:buNone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r>
                    <a:rPr lang="en-GB">
                      <a:solidFill>
                        <a:srgbClr val="000000"/>
                      </a:solidFill>
                      <a:latin typeface="Verdana" pitchFamily="34" charset="0"/>
                    </a:rPr>
                    <a:t>digital signature</a:t>
                  </a:r>
                </a:p>
              </p:txBody>
            </p:sp>
            <p:sp>
              <p:nvSpPr>
                <p:cNvPr id="2066" name="Text Box 28"/>
                <p:cNvSpPr txBox="1">
                  <a:spLocks noChangeArrowheads="1"/>
                </p:cNvSpPr>
                <p:nvPr/>
              </p:nvSpPr>
              <p:spPr bwMode="auto">
                <a:xfrm>
                  <a:off x="385" y="1525"/>
                  <a:ext cx="1440" cy="492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lIns="90000" tIns="46800" rIns="90000" bIns="46800">
                  <a:spAutoFit/>
                </a:bodyPr>
                <a:lstStyle/>
                <a:p>
                  <a:pPr algn="ctr" defTabSz="449263">
                    <a:lnSpc>
                      <a:spcPct val="120000"/>
                    </a:lnSpc>
                    <a:spcBef>
                      <a:spcPts val="2000"/>
                    </a:spcBef>
                    <a:buClr>
                      <a:srgbClr val="CC0000"/>
                    </a:buCl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r>
                    <a:rPr lang="en-GB" sz="3200" b="1">
                      <a:ea typeface="Arial Unicode MS"/>
                      <a:cs typeface="Arial Unicode MS"/>
                    </a:rPr>
                    <a:t>PKI</a:t>
                  </a:r>
                </a:p>
              </p:txBody>
            </p:sp>
            <p:pic>
              <p:nvPicPr>
                <p:cNvPr id="2067" name="Picture 29"/>
                <p:cNvPicPr>
                  <a:picLocks noChangeAspect="1" noChangeArrowheads="1"/>
                </p:cNvPicPr>
                <p:nvPr/>
              </p:nvPicPr>
              <p:blipFill>
                <a:blip r:embed="rId7" cstate="print"/>
                <a:srcRect/>
                <a:stretch>
                  <a:fillRect/>
                </a:stretch>
              </p:blipFill>
              <p:spPr bwMode="auto">
                <a:xfrm>
                  <a:off x="815" y="2495"/>
                  <a:ext cx="390" cy="292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</p:pic>
            <p:graphicFrame>
              <p:nvGraphicFramePr>
                <p:cNvPr id="2050" name="Object 0"/>
                <p:cNvGraphicFramePr>
                  <a:graphicFrameLocks noChangeAspect="1"/>
                </p:cNvGraphicFramePr>
                <p:nvPr/>
              </p:nvGraphicFramePr>
              <p:xfrm>
                <a:off x="431" y="2403"/>
                <a:ext cx="454" cy="384"/>
              </p:xfrm>
              <a:graphic>
                <a:graphicData uri="http://schemas.openxmlformats.org/presentationml/2006/ole">
                  <p:oleObj spid="_x0000_s88066" name="Bitmapafbeelding" r:id="rId8" imgW="476316" imgH="361809" progId="PBrush">
                    <p:embed/>
                  </p:oleObj>
                </a:graphicData>
              </a:graphic>
            </p:graphicFrame>
            <p:pic>
              <p:nvPicPr>
                <p:cNvPr id="2068" name="Picture 31"/>
                <p:cNvPicPr>
                  <a:picLocks noChangeAspect="1" noChangeArrowheads="1"/>
                </p:cNvPicPr>
                <p:nvPr/>
              </p:nvPicPr>
              <p:blipFill>
                <a:blip r:embed="rId7" cstate="print"/>
                <a:srcRect/>
                <a:stretch>
                  <a:fillRect/>
                </a:stretch>
              </p:blipFill>
              <p:spPr bwMode="auto">
                <a:xfrm>
                  <a:off x="815" y="3171"/>
                  <a:ext cx="390" cy="292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</p:pic>
            <p:graphicFrame>
              <p:nvGraphicFramePr>
                <p:cNvPr id="2051" name="Object 1"/>
                <p:cNvGraphicFramePr>
                  <a:graphicFrameLocks noChangeAspect="1"/>
                </p:cNvGraphicFramePr>
                <p:nvPr/>
              </p:nvGraphicFramePr>
              <p:xfrm>
                <a:off x="431" y="3075"/>
                <a:ext cx="454" cy="384"/>
              </p:xfrm>
              <a:graphic>
                <a:graphicData uri="http://schemas.openxmlformats.org/presentationml/2006/ole">
                  <p:oleObj spid="_x0000_s88067" name="Bitmapafbeelding" r:id="rId9" imgW="476316" imgH="361809" progId="PBrush">
                    <p:embed/>
                  </p:oleObj>
                </a:graphicData>
              </a:graphic>
            </p:graphicFrame>
            <p:pic>
              <p:nvPicPr>
                <p:cNvPr id="2069" name="Picture 33"/>
                <p:cNvPicPr>
                  <a:picLocks noChangeAspect="1" noChangeArrowheads="1"/>
                </p:cNvPicPr>
                <p:nvPr/>
              </p:nvPicPr>
              <p:blipFill>
                <a:blip r:embed="rId10" cstate="print"/>
                <a:srcRect/>
                <a:stretch>
                  <a:fillRect/>
                </a:stretch>
              </p:blipFill>
              <p:spPr bwMode="auto">
                <a:xfrm>
                  <a:off x="891" y="2315"/>
                  <a:ext cx="336" cy="269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</p:pic>
            <p:pic>
              <p:nvPicPr>
                <p:cNvPr id="2070" name="Picture 34"/>
                <p:cNvPicPr>
                  <a:picLocks noChangeAspect="1" noChangeArrowheads="1"/>
                </p:cNvPicPr>
                <p:nvPr/>
              </p:nvPicPr>
              <p:blipFill>
                <a:blip r:embed="rId10" cstate="print"/>
                <a:srcRect/>
                <a:stretch>
                  <a:fillRect/>
                </a:stretch>
              </p:blipFill>
              <p:spPr bwMode="auto">
                <a:xfrm>
                  <a:off x="1359" y="2296"/>
                  <a:ext cx="336" cy="269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</p:pic>
            <p:sp>
              <p:nvSpPr>
                <p:cNvPr id="2071" name="Text Box 35"/>
                <p:cNvSpPr txBox="1">
                  <a:spLocks noChangeArrowheads="1"/>
                </p:cNvSpPr>
                <p:nvPr/>
              </p:nvSpPr>
              <p:spPr bwMode="auto">
                <a:xfrm>
                  <a:off x="1468" y="2478"/>
                  <a:ext cx="390" cy="175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lIns="90000" tIns="46800" rIns="90000" bIns="46800">
                  <a:spAutoFit/>
                </a:bodyPr>
                <a:lstStyle/>
                <a:p>
                  <a:pPr algn="ctr" defTabSz="449263">
                    <a:spcBef>
                      <a:spcPts val="625"/>
                    </a:spcBef>
                    <a:buClr>
                      <a:srgbClr val="000000"/>
                    </a:buCl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r>
                    <a:rPr lang="en-GB" sz="1000">
                      <a:solidFill>
                        <a:srgbClr val="000000"/>
                      </a:solidFill>
                      <a:ea typeface="Arial Unicode MS"/>
                      <a:cs typeface="Arial Unicode MS"/>
                    </a:rPr>
                    <a:t>private</a:t>
                  </a:r>
                </a:p>
              </p:txBody>
            </p:sp>
            <p:sp>
              <p:nvSpPr>
                <p:cNvPr id="2072" name="Text Box 36"/>
                <p:cNvSpPr txBox="1">
                  <a:spLocks noChangeArrowheads="1"/>
                </p:cNvSpPr>
                <p:nvPr/>
              </p:nvSpPr>
              <p:spPr bwMode="auto">
                <a:xfrm>
                  <a:off x="1020" y="2444"/>
                  <a:ext cx="356" cy="175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lIns="90000" tIns="46800" rIns="90000" bIns="46800">
                  <a:spAutoFit/>
                </a:bodyPr>
                <a:lstStyle/>
                <a:p>
                  <a:pPr algn="ctr" defTabSz="449263">
                    <a:spcBef>
                      <a:spcPts val="625"/>
                    </a:spcBef>
                    <a:buClr>
                      <a:srgbClr val="0000FF"/>
                    </a:buCl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r>
                    <a:rPr lang="en-GB" sz="1000">
                      <a:solidFill>
                        <a:srgbClr val="0000FF"/>
                      </a:solidFill>
                      <a:ea typeface="Arial Unicode MS"/>
                      <a:cs typeface="Arial Unicode MS"/>
                    </a:rPr>
                    <a:t>public</a:t>
                  </a:r>
                </a:p>
              </p:txBody>
            </p:sp>
            <p:pic>
              <p:nvPicPr>
                <p:cNvPr id="2073" name="Picture 37"/>
                <p:cNvPicPr>
                  <a:picLocks noChangeAspect="1" noChangeArrowheads="1"/>
                </p:cNvPicPr>
                <p:nvPr/>
              </p:nvPicPr>
              <p:blipFill>
                <a:blip r:embed="rId10" cstate="print"/>
                <a:srcRect/>
                <a:stretch>
                  <a:fillRect/>
                </a:stretch>
              </p:blipFill>
              <p:spPr bwMode="auto">
                <a:xfrm>
                  <a:off x="891" y="2976"/>
                  <a:ext cx="336" cy="269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</p:pic>
            <p:pic>
              <p:nvPicPr>
                <p:cNvPr id="2074" name="Picture 38"/>
                <p:cNvPicPr>
                  <a:picLocks noChangeAspect="1" noChangeArrowheads="1"/>
                </p:cNvPicPr>
                <p:nvPr/>
              </p:nvPicPr>
              <p:blipFill>
                <a:blip r:embed="rId10" cstate="print"/>
                <a:srcRect/>
                <a:stretch>
                  <a:fillRect/>
                </a:stretch>
              </p:blipFill>
              <p:spPr bwMode="auto">
                <a:xfrm>
                  <a:off x="1359" y="2957"/>
                  <a:ext cx="336" cy="269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</p:pic>
            <p:sp>
              <p:nvSpPr>
                <p:cNvPr id="2075" name="Text Box 39"/>
                <p:cNvSpPr txBox="1">
                  <a:spLocks noChangeArrowheads="1"/>
                </p:cNvSpPr>
                <p:nvPr/>
              </p:nvSpPr>
              <p:spPr bwMode="auto">
                <a:xfrm>
                  <a:off x="1467" y="3139"/>
                  <a:ext cx="390" cy="175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lIns="90000" tIns="46800" rIns="90000" bIns="46800">
                  <a:spAutoFit/>
                </a:bodyPr>
                <a:lstStyle/>
                <a:p>
                  <a:pPr algn="ctr" defTabSz="449263">
                    <a:spcBef>
                      <a:spcPts val="625"/>
                    </a:spcBef>
                    <a:buClr>
                      <a:srgbClr val="000000"/>
                    </a:buCl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r>
                    <a:rPr lang="en-GB" sz="1000">
                      <a:solidFill>
                        <a:srgbClr val="000000"/>
                      </a:solidFill>
                      <a:ea typeface="Arial Unicode MS"/>
                      <a:cs typeface="Arial Unicode MS"/>
                    </a:rPr>
                    <a:t>private</a:t>
                  </a:r>
                </a:p>
              </p:txBody>
            </p:sp>
            <p:sp>
              <p:nvSpPr>
                <p:cNvPr id="2076" name="Text Box 40"/>
                <p:cNvSpPr txBox="1">
                  <a:spLocks noChangeArrowheads="1"/>
                </p:cNvSpPr>
                <p:nvPr/>
              </p:nvSpPr>
              <p:spPr bwMode="auto">
                <a:xfrm>
                  <a:off x="1020" y="3105"/>
                  <a:ext cx="356" cy="175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lIns="90000" tIns="46800" rIns="90000" bIns="46800">
                  <a:spAutoFit/>
                </a:bodyPr>
                <a:lstStyle/>
                <a:p>
                  <a:pPr algn="ctr" defTabSz="449263">
                    <a:spcBef>
                      <a:spcPts val="625"/>
                    </a:spcBef>
                    <a:buClr>
                      <a:srgbClr val="0000FF"/>
                    </a:buCl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r>
                    <a:rPr lang="en-GB" sz="1000">
                      <a:solidFill>
                        <a:srgbClr val="0000FF"/>
                      </a:solidFill>
                      <a:ea typeface="Arial Unicode MS"/>
                      <a:cs typeface="Arial Unicode MS"/>
                    </a:rPr>
                    <a:t>public</a:t>
                  </a:r>
                </a:p>
              </p:txBody>
            </p:sp>
          </p:grpSp>
        </p:grpSp>
        <p:sp>
          <p:nvSpPr>
            <p:cNvPr id="2060" name="Rounded Rectangle 42"/>
            <p:cNvSpPr>
              <a:spLocks noChangeArrowheads="1"/>
            </p:cNvSpPr>
            <p:nvPr/>
          </p:nvSpPr>
          <p:spPr bwMode="auto">
            <a:xfrm rot="5400000">
              <a:off x="1957488" y="4043248"/>
              <a:ext cx="1948496" cy="720000"/>
            </a:xfrm>
            <a:prstGeom prst="roundRect">
              <a:avLst>
                <a:gd name="adj" fmla="val 36014"/>
              </a:avLst>
            </a:prstGeom>
            <a:solidFill>
              <a:srgbClr val="FF0000">
                <a:alpha val="41176"/>
              </a:srgbClr>
            </a:solidFill>
            <a:ln w="0" algn="ctr">
              <a:noFill/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en-US"/>
            </a:p>
          </p:txBody>
        </p:sp>
      </p:grpSp>
      <p:sp>
        <p:nvSpPr>
          <p:cNvPr id="44" name="Footer Placeholder 3"/>
          <p:cNvSpPr txBox="1">
            <a:spLocks/>
          </p:cNvSpPr>
          <p:nvPr/>
        </p:nvSpPr>
        <p:spPr bwMode="auto">
          <a:xfrm>
            <a:off x="85725" y="6473825"/>
            <a:ext cx="2133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© fedict 2010. All rights reserved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z="3200" smtClean="0"/>
              <a:t>eID Functionalities</a:t>
            </a:r>
          </a:p>
        </p:txBody>
      </p:sp>
      <p:pic>
        <p:nvPicPr>
          <p:cNvPr id="17413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47913" y="1143000"/>
            <a:ext cx="2133600" cy="1412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2195513" y="1905000"/>
            <a:ext cx="2590800" cy="3300413"/>
            <a:chOff x="2195513" y="1905000"/>
            <a:chExt cx="2590800" cy="3300413"/>
          </a:xfrm>
        </p:grpSpPr>
        <p:pic>
          <p:nvPicPr>
            <p:cNvPr id="55313" name="Picture 1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95513" y="2971800"/>
              <a:ext cx="2590800" cy="22336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55314" name="Line 14"/>
            <p:cNvSpPr>
              <a:spLocks noChangeShapeType="1"/>
            </p:cNvSpPr>
            <p:nvPr/>
          </p:nvSpPr>
          <p:spPr bwMode="auto">
            <a:xfrm flipH="1">
              <a:off x="2270125" y="1905000"/>
              <a:ext cx="384175" cy="1219200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315" name="Line 15"/>
            <p:cNvSpPr>
              <a:spLocks noChangeShapeType="1"/>
            </p:cNvSpPr>
            <p:nvPr/>
          </p:nvSpPr>
          <p:spPr bwMode="auto">
            <a:xfrm>
              <a:off x="2957513" y="1905000"/>
              <a:ext cx="1676400" cy="1143000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4716463" y="3743325"/>
            <a:ext cx="4495800" cy="496888"/>
            <a:chOff x="2971" y="2358"/>
            <a:chExt cx="2832" cy="313"/>
          </a:xfrm>
        </p:grpSpPr>
        <p:sp>
          <p:nvSpPr>
            <p:cNvPr id="55311" name="Line 17"/>
            <p:cNvSpPr>
              <a:spLocks noChangeShapeType="1"/>
            </p:cNvSpPr>
            <p:nvPr/>
          </p:nvSpPr>
          <p:spPr bwMode="auto">
            <a:xfrm>
              <a:off x="2971" y="2592"/>
              <a:ext cx="624" cy="1"/>
            </a:xfrm>
            <a:prstGeom prst="line">
              <a:avLst/>
            </a:prstGeom>
            <a:noFill/>
            <a:ln w="28440">
              <a:solidFill>
                <a:srgbClr val="FF3300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312" name="Text Box 18"/>
            <p:cNvSpPr txBox="1">
              <a:spLocks noChangeArrowheads="1"/>
            </p:cNvSpPr>
            <p:nvPr/>
          </p:nvSpPr>
          <p:spPr bwMode="auto">
            <a:xfrm>
              <a:off x="3403" y="2358"/>
              <a:ext cx="2400" cy="3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algn="ctr" defTabSz="449263">
                <a:lnSpc>
                  <a:spcPct val="120000"/>
                </a:lnSpc>
                <a:spcBef>
                  <a:spcPts val="1500"/>
                </a:spcBef>
                <a:buClr>
                  <a:srgbClr val="CC0000"/>
                </a:buCl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400">
                  <a:solidFill>
                    <a:srgbClr val="FF3300"/>
                  </a:solidFill>
                  <a:ea typeface="Arial Unicode MS"/>
                  <a:cs typeface="Arial Unicode MS"/>
                </a:rPr>
                <a:t>Authentication</a:t>
              </a:r>
            </a:p>
          </p:txBody>
        </p:sp>
      </p:grpSp>
      <p:grpSp>
        <p:nvGrpSpPr>
          <p:cNvPr id="4" name="Group 26"/>
          <p:cNvGrpSpPr>
            <a:grpSpLocks/>
          </p:cNvGrpSpPr>
          <p:nvPr/>
        </p:nvGrpSpPr>
        <p:grpSpPr bwMode="auto">
          <a:xfrm>
            <a:off x="4729163" y="2565400"/>
            <a:ext cx="4157662" cy="1525588"/>
            <a:chOff x="2979" y="1616"/>
            <a:chExt cx="2619" cy="961"/>
          </a:xfrm>
        </p:grpSpPr>
        <p:sp>
          <p:nvSpPr>
            <p:cNvPr id="55309" name="Line 20"/>
            <p:cNvSpPr>
              <a:spLocks noChangeShapeType="1"/>
            </p:cNvSpPr>
            <p:nvPr/>
          </p:nvSpPr>
          <p:spPr bwMode="auto">
            <a:xfrm flipV="1">
              <a:off x="2979" y="1903"/>
              <a:ext cx="672" cy="674"/>
            </a:xfrm>
            <a:prstGeom prst="line">
              <a:avLst/>
            </a:prstGeom>
            <a:noFill/>
            <a:ln w="28440">
              <a:solidFill>
                <a:srgbClr val="FF3300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310" name="Text Box 21"/>
            <p:cNvSpPr txBox="1">
              <a:spLocks noChangeArrowheads="1"/>
            </p:cNvSpPr>
            <p:nvPr/>
          </p:nvSpPr>
          <p:spPr bwMode="auto">
            <a:xfrm>
              <a:off x="3198" y="1616"/>
              <a:ext cx="2400" cy="3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algn="ctr" defTabSz="449263">
                <a:lnSpc>
                  <a:spcPct val="120000"/>
                </a:lnSpc>
                <a:spcBef>
                  <a:spcPts val="1500"/>
                </a:spcBef>
                <a:buClr>
                  <a:srgbClr val="CC0000"/>
                </a:buCl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400">
                  <a:solidFill>
                    <a:srgbClr val="FF3300"/>
                  </a:solidFill>
                  <a:ea typeface="Arial Unicode MS"/>
                  <a:cs typeface="Arial Unicode MS"/>
                </a:rPr>
                <a:t>Identification</a:t>
              </a:r>
            </a:p>
          </p:txBody>
        </p:sp>
      </p:grpSp>
      <p:grpSp>
        <p:nvGrpSpPr>
          <p:cNvPr id="5" name="Group 25"/>
          <p:cNvGrpSpPr>
            <a:grpSpLocks/>
          </p:cNvGrpSpPr>
          <p:nvPr/>
        </p:nvGrpSpPr>
        <p:grpSpPr bwMode="auto">
          <a:xfrm>
            <a:off x="4716463" y="4114800"/>
            <a:ext cx="4103687" cy="1296988"/>
            <a:chOff x="2971" y="2592"/>
            <a:chExt cx="2585" cy="817"/>
          </a:xfrm>
        </p:grpSpPr>
        <p:sp>
          <p:nvSpPr>
            <p:cNvPr id="55307" name="Line 23"/>
            <p:cNvSpPr>
              <a:spLocks noChangeShapeType="1"/>
            </p:cNvSpPr>
            <p:nvPr/>
          </p:nvSpPr>
          <p:spPr bwMode="auto">
            <a:xfrm>
              <a:off x="2971" y="2592"/>
              <a:ext cx="624" cy="624"/>
            </a:xfrm>
            <a:prstGeom prst="line">
              <a:avLst/>
            </a:prstGeom>
            <a:noFill/>
            <a:ln w="28440">
              <a:solidFill>
                <a:srgbClr val="FF3300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308" name="Text Box 24"/>
            <p:cNvSpPr txBox="1">
              <a:spLocks noChangeArrowheads="1"/>
            </p:cNvSpPr>
            <p:nvPr/>
          </p:nvSpPr>
          <p:spPr bwMode="auto">
            <a:xfrm>
              <a:off x="3355" y="3096"/>
              <a:ext cx="2201" cy="3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algn="ctr" defTabSz="449263">
                <a:lnSpc>
                  <a:spcPct val="120000"/>
                </a:lnSpc>
                <a:spcBef>
                  <a:spcPts val="1500"/>
                </a:spcBef>
                <a:buClr>
                  <a:srgbClr val="CC0000"/>
                </a:buCl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400">
                  <a:solidFill>
                    <a:srgbClr val="FF3300"/>
                  </a:solidFill>
                  <a:ea typeface="Arial Unicode MS"/>
                  <a:cs typeface="Arial Unicode MS"/>
                </a:rPr>
                <a:t>Electronic signature</a:t>
              </a:r>
            </a:p>
          </p:txBody>
        </p:sp>
      </p:grpSp>
      <p:grpSp>
        <p:nvGrpSpPr>
          <p:cNvPr id="6" name="Group 18"/>
          <p:cNvGrpSpPr>
            <a:grpSpLocks/>
          </p:cNvGrpSpPr>
          <p:nvPr/>
        </p:nvGrpSpPr>
        <p:grpSpPr bwMode="auto">
          <a:xfrm>
            <a:off x="4429125" y="1285875"/>
            <a:ext cx="4381500" cy="569913"/>
            <a:chOff x="4429124" y="1285860"/>
            <a:chExt cx="4381504" cy="569909"/>
          </a:xfrm>
        </p:grpSpPr>
        <p:sp>
          <p:nvSpPr>
            <p:cNvPr id="55305" name="Text Box 21"/>
            <p:cNvSpPr txBox="1">
              <a:spLocks noChangeArrowheads="1"/>
            </p:cNvSpPr>
            <p:nvPr/>
          </p:nvSpPr>
          <p:spPr bwMode="auto">
            <a:xfrm>
              <a:off x="5000628" y="1285860"/>
              <a:ext cx="3810000" cy="49693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algn="ctr" defTabSz="449263">
                <a:lnSpc>
                  <a:spcPct val="120000"/>
                </a:lnSpc>
                <a:spcBef>
                  <a:spcPts val="1500"/>
                </a:spcBef>
                <a:buClr>
                  <a:srgbClr val="CC0000"/>
                </a:buCl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400">
                  <a:solidFill>
                    <a:srgbClr val="FF3300"/>
                  </a:solidFill>
                  <a:ea typeface="Arial Unicode MS"/>
                  <a:cs typeface="Arial Unicode MS"/>
                </a:rPr>
                <a:t>Visual Identification</a:t>
              </a:r>
            </a:p>
          </p:txBody>
        </p:sp>
        <p:sp>
          <p:nvSpPr>
            <p:cNvPr id="55306" name="Line 20"/>
            <p:cNvSpPr>
              <a:spLocks noChangeShapeType="1"/>
            </p:cNvSpPr>
            <p:nvPr/>
          </p:nvSpPr>
          <p:spPr bwMode="auto">
            <a:xfrm flipV="1">
              <a:off x="4429124" y="1571612"/>
              <a:ext cx="1071570" cy="284157"/>
            </a:xfrm>
            <a:prstGeom prst="line">
              <a:avLst/>
            </a:prstGeom>
            <a:noFill/>
            <a:ln w="28440">
              <a:solidFill>
                <a:srgbClr val="FF3300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1" name="Footer Placeholder 3"/>
          <p:cNvSpPr txBox="1">
            <a:spLocks/>
          </p:cNvSpPr>
          <p:nvPr/>
        </p:nvSpPr>
        <p:spPr bwMode="auto">
          <a:xfrm>
            <a:off x="85725" y="6473825"/>
            <a:ext cx="2133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© fedict 2010. All rights reserved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5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34784" y="4996536"/>
            <a:ext cx="2064068" cy="130558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7346" name="Title 1"/>
          <p:cNvSpPr>
            <a:spLocks noGrp="1"/>
          </p:cNvSpPr>
          <p:nvPr>
            <p:ph type="title"/>
          </p:nvPr>
        </p:nvSpPr>
        <p:spPr>
          <a:xfrm>
            <a:off x="714375" y="298451"/>
            <a:ext cx="7123113" cy="481838"/>
          </a:xfrm>
        </p:spPr>
        <p:txBody>
          <a:bodyPr/>
          <a:lstStyle/>
          <a:p>
            <a:r>
              <a:rPr lang="nl-BE" sz="3200" dirty="0" smtClean="0"/>
              <a:t>eID Information</a:t>
            </a:r>
          </a:p>
        </p:txBody>
      </p:sp>
      <p:sp>
        <p:nvSpPr>
          <p:cNvPr id="57347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20638" y="6461125"/>
            <a:ext cx="5487987" cy="280988"/>
          </a:xfrm>
          <a:prstGeom prst="rect">
            <a:avLst/>
          </a:prstGeom>
          <a:noFill/>
        </p:spPr>
        <p:txBody>
          <a:bodyPr/>
          <a:lstStyle/>
          <a:p>
            <a:r>
              <a:rPr lang="en-US" smtClean="0"/>
              <a:t>© fedict 2008. All rights reserved</a:t>
            </a:r>
            <a:endParaRPr lang="nl-BE" smtClean="0"/>
          </a:p>
        </p:txBody>
      </p:sp>
      <p:sp>
        <p:nvSpPr>
          <p:cNvPr id="5" name="Rectangle 10"/>
          <p:cNvSpPr txBox="1">
            <a:spLocks noChangeArrowheads="1"/>
          </p:cNvSpPr>
          <p:nvPr/>
        </p:nvSpPr>
        <p:spPr bwMode="auto">
          <a:xfrm>
            <a:off x="611188" y="333375"/>
            <a:ext cx="56896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nl-BE" sz="2800" kern="0" dirty="0">
              <a:latin typeface="+mj-lt"/>
              <a:ea typeface="+mj-ea"/>
              <a:cs typeface="+mj-cs"/>
            </a:endParaRPr>
          </a:p>
        </p:txBody>
      </p:sp>
      <p:pic>
        <p:nvPicPr>
          <p:cNvPr id="5734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5588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50" name="AutoShape 6"/>
          <p:cNvSpPr>
            <a:spLocks/>
          </p:cNvSpPr>
          <p:nvPr/>
        </p:nvSpPr>
        <p:spPr bwMode="auto">
          <a:xfrm>
            <a:off x="2071688" y="1125538"/>
            <a:ext cx="431800" cy="5256212"/>
          </a:xfrm>
          <a:prstGeom prst="leftBrace">
            <a:avLst>
              <a:gd name="adj1" fmla="val 101440"/>
              <a:gd name="adj2" fmla="val 50000"/>
            </a:avLst>
          </a:prstGeom>
          <a:noFill/>
          <a:ln w="22320">
            <a:solidFill>
              <a:srgbClr val="CD2605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endParaRPr lang="en-US"/>
          </a:p>
        </p:txBody>
      </p:sp>
      <p:pic>
        <p:nvPicPr>
          <p:cNvPr id="12296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4785544"/>
            <a:ext cx="2182368" cy="15448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150813" y="1582738"/>
            <a:ext cx="1778000" cy="2206625"/>
            <a:chOff x="95" y="997"/>
            <a:chExt cx="1329" cy="1435"/>
          </a:xfrm>
        </p:grpSpPr>
        <p:sp>
          <p:nvSpPr>
            <p:cNvPr id="57354" name="Text Box 7"/>
            <p:cNvSpPr txBox="1">
              <a:spLocks noChangeArrowheads="1"/>
            </p:cNvSpPr>
            <p:nvPr/>
          </p:nvSpPr>
          <p:spPr bwMode="auto">
            <a:xfrm>
              <a:off x="95" y="997"/>
              <a:ext cx="1152" cy="702"/>
            </a:xfrm>
            <a:prstGeom prst="rect">
              <a:avLst/>
            </a:prstGeom>
            <a:noFill/>
            <a:ln w="12600">
              <a:solidFill>
                <a:srgbClr val="CD2605"/>
              </a:solidFill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algn="ctr" defTabSz="449263" eaLnBrk="0" hangingPunct="0">
                <a:spcBef>
                  <a:spcPts val="1000"/>
                </a:spcBef>
                <a:buClr>
                  <a:srgbClr val="CD2605"/>
                </a:buCl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>
                  <a:solidFill>
                    <a:srgbClr val="FF3300"/>
                  </a:solidFill>
                  <a:ea typeface="Arial Unicode MS"/>
                  <a:cs typeface="Arial Unicode MS"/>
                </a:rPr>
                <a:t>Visual identification</a:t>
              </a:r>
              <a:br>
                <a:rPr lang="en-GB" sz="1600">
                  <a:solidFill>
                    <a:srgbClr val="FF3300"/>
                  </a:solidFill>
                  <a:ea typeface="Arial Unicode MS"/>
                  <a:cs typeface="Arial Unicode MS"/>
                </a:rPr>
              </a:br>
              <a:r>
                <a:rPr lang="en-GB" sz="1600">
                  <a:solidFill>
                    <a:srgbClr val="FF3300"/>
                  </a:solidFill>
                  <a:ea typeface="Arial Unicode MS"/>
                  <a:cs typeface="Arial Unicode MS"/>
                </a:rPr>
                <a:t>of the card holder</a:t>
              </a:r>
            </a:p>
          </p:txBody>
        </p:sp>
        <p:sp>
          <p:nvSpPr>
            <p:cNvPr id="57355" name="AutoShape 9"/>
            <p:cNvSpPr>
              <a:spLocks noChangeArrowheads="1"/>
            </p:cNvSpPr>
            <p:nvPr/>
          </p:nvSpPr>
          <p:spPr bwMode="auto">
            <a:xfrm flipH="1">
              <a:off x="476" y="1733"/>
              <a:ext cx="948" cy="69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17694720 60000 65536"/>
                <a:gd name="T13" fmla="*/ 11796480 60000 65536"/>
                <a:gd name="T14" fmla="*/ 11796480 60000 65536"/>
                <a:gd name="T15" fmla="*/ 5898240 60000 65536"/>
                <a:gd name="T16" fmla="*/ 0 60000 65536"/>
                <a:gd name="T17" fmla="*/ 0 60000 65536"/>
                <a:gd name="T18" fmla="*/ 0 w 21600"/>
                <a:gd name="T19" fmla="*/ 18324 h 21600"/>
                <a:gd name="T20" fmla="*/ 17499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6179" y="0"/>
                  </a:moveTo>
                  <a:lnTo>
                    <a:pt x="10757" y="9245"/>
                  </a:lnTo>
                  <a:lnTo>
                    <a:pt x="14848" y="9245"/>
                  </a:lnTo>
                  <a:lnTo>
                    <a:pt x="14848" y="18317"/>
                  </a:lnTo>
                  <a:lnTo>
                    <a:pt x="0" y="18317"/>
                  </a:lnTo>
                  <a:lnTo>
                    <a:pt x="0" y="21600"/>
                  </a:lnTo>
                  <a:lnTo>
                    <a:pt x="17509" y="21600"/>
                  </a:lnTo>
                  <a:lnTo>
                    <a:pt x="17509" y="9245"/>
                  </a:lnTo>
                  <a:lnTo>
                    <a:pt x="21600" y="9245"/>
                  </a:lnTo>
                  <a:close/>
                </a:path>
              </a:pathLst>
            </a:custGeom>
            <a:solidFill>
              <a:srgbClr val="00B8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endParaRPr lang="en-US"/>
            </a:p>
          </p:txBody>
        </p:sp>
      </p:grp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2133600" y="838200"/>
            <a:ext cx="6367463" cy="494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Clr>
                <a:srgbClr val="FF9900"/>
              </a:buClr>
              <a:buFont typeface="Arial Unicode MS" pitchFamily="34" charset="-128"/>
              <a:buChar char="&gt;"/>
              <a:defRPr/>
            </a:pPr>
            <a:r>
              <a:rPr lang="nl-BE" kern="0" dirty="0">
                <a:latin typeface="Verdana" pitchFamily="34" charset="0"/>
              </a:rPr>
              <a:t>From a</a:t>
            </a:r>
            <a:r>
              <a:rPr lang="nl-NL" kern="0" dirty="0">
                <a:latin typeface="Verdana" pitchFamily="34" charset="0"/>
              </a:rPr>
              <a:t> </a:t>
            </a:r>
            <a:r>
              <a:rPr lang="nl-NL" b="1" kern="0" dirty="0" smtClean="0">
                <a:solidFill>
                  <a:srgbClr val="CD2605"/>
                </a:solidFill>
                <a:latin typeface="Verdana" pitchFamily="34" charset="0"/>
              </a:rPr>
              <a:t>visual</a:t>
            </a:r>
            <a:r>
              <a:rPr lang="nl-NL" b="1" kern="0" dirty="0" smtClean="0">
                <a:latin typeface="Verdana" pitchFamily="34" charset="0"/>
              </a:rPr>
              <a:t> </a:t>
            </a:r>
            <a:r>
              <a:rPr lang="nl-BE" kern="0" dirty="0">
                <a:latin typeface="Verdana" pitchFamily="34" charset="0"/>
              </a:rPr>
              <a:t>point of view the </a:t>
            </a:r>
            <a:r>
              <a:rPr lang="nl-BE" kern="0" dirty="0" err="1">
                <a:latin typeface="Verdana" pitchFamily="34" charset="0"/>
              </a:rPr>
              <a:t>same</a:t>
            </a:r>
            <a:r>
              <a:rPr lang="nl-NL" kern="0" dirty="0">
                <a:latin typeface="Verdana" pitchFamily="34" charset="0"/>
              </a:rPr>
              <a:t> </a:t>
            </a:r>
            <a:r>
              <a:rPr lang="nl-NL" kern="0" dirty="0" err="1">
                <a:latin typeface="Verdana" pitchFamily="34" charset="0"/>
              </a:rPr>
              <a:t>informati</a:t>
            </a:r>
            <a:r>
              <a:rPr lang="nl-BE" kern="0" dirty="0" err="1">
                <a:latin typeface="Verdana" pitchFamily="34" charset="0"/>
              </a:rPr>
              <a:t>on</a:t>
            </a:r>
            <a:r>
              <a:rPr lang="nl-BE" kern="0" dirty="0">
                <a:latin typeface="Verdana" pitchFamily="34" charset="0"/>
              </a:rPr>
              <a:t> is </a:t>
            </a:r>
            <a:r>
              <a:rPr lang="nl-BE" kern="0" dirty="0" err="1">
                <a:latin typeface="Verdana" pitchFamily="34" charset="0"/>
              </a:rPr>
              <a:t>visible</a:t>
            </a:r>
            <a:r>
              <a:rPr lang="nl-BE" kern="0" dirty="0">
                <a:latin typeface="Verdana" pitchFamily="34" charset="0"/>
              </a:rPr>
              <a:t> as </a:t>
            </a:r>
            <a:r>
              <a:rPr lang="nl-BE" kern="0" dirty="0" err="1">
                <a:latin typeface="Verdana" pitchFamily="34" charset="0"/>
              </a:rPr>
              <a:t>on</a:t>
            </a:r>
            <a:r>
              <a:rPr lang="nl-BE" kern="0" dirty="0">
                <a:latin typeface="Verdana" pitchFamily="34" charset="0"/>
              </a:rPr>
              <a:t> a </a:t>
            </a:r>
            <a:r>
              <a:rPr lang="nl-BE" kern="0" dirty="0" err="1">
                <a:latin typeface="Verdana" pitchFamily="34" charset="0"/>
              </a:rPr>
              <a:t>regular</a:t>
            </a:r>
            <a:r>
              <a:rPr lang="nl-NL" kern="0" dirty="0">
                <a:latin typeface="Verdana" pitchFamily="34" charset="0"/>
              </a:rPr>
              <a:t> </a:t>
            </a:r>
            <a:r>
              <a:rPr lang="nl-NL" kern="0" dirty="0" err="1">
                <a:latin typeface="Verdana" pitchFamily="34" charset="0"/>
              </a:rPr>
              <a:t>identit</a:t>
            </a:r>
            <a:r>
              <a:rPr lang="nl-BE" kern="0" dirty="0">
                <a:latin typeface="Verdana" pitchFamily="34" charset="0"/>
              </a:rPr>
              <a:t>y card</a:t>
            </a:r>
            <a:r>
              <a:rPr lang="nl-NL" kern="0" dirty="0">
                <a:latin typeface="Verdana" pitchFamily="34" charset="0"/>
              </a:rPr>
              <a:t> :</a:t>
            </a:r>
          </a:p>
          <a:p>
            <a:pPr marL="742950" lvl="1" indent="-285750" eaLnBrk="0" hangingPunct="0">
              <a:lnSpc>
                <a:spcPct val="95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nl-BE" kern="0" dirty="0">
                <a:latin typeface="Verdana" pitchFamily="34" charset="0"/>
              </a:rPr>
              <a:t>the name</a:t>
            </a:r>
            <a:endParaRPr lang="nl-NL" kern="0" dirty="0">
              <a:latin typeface="Verdana" pitchFamily="34" charset="0"/>
            </a:endParaRPr>
          </a:p>
          <a:p>
            <a:pPr marL="742950" lvl="1" indent="-285750" eaLnBrk="0" hangingPunct="0">
              <a:lnSpc>
                <a:spcPct val="95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nl-BE" kern="0" dirty="0">
                <a:latin typeface="Verdana" pitchFamily="34" charset="0"/>
              </a:rPr>
              <a:t>the </a:t>
            </a:r>
            <a:r>
              <a:rPr lang="nl-BE" kern="0" dirty="0" err="1">
                <a:latin typeface="Verdana" pitchFamily="34" charset="0"/>
              </a:rPr>
              <a:t>first</a:t>
            </a:r>
            <a:r>
              <a:rPr lang="nl-BE" kern="0" dirty="0">
                <a:latin typeface="Verdana" pitchFamily="34" charset="0"/>
              </a:rPr>
              <a:t> </a:t>
            </a:r>
            <a:r>
              <a:rPr lang="nl-NL" kern="0" dirty="0" err="1">
                <a:latin typeface="Verdana" pitchFamily="34" charset="0"/>
              </a:rPr>
              <a:t>tw</a:t>
            </a:r>
            <a:r>
              <a:rPr lang="nl-BE" kern="0" dirty="0">
                <a:latin typeface="Verdana" pitchFamily="34" charset="0"/>
              </a:rPr>
              <a:t>o Christian </a:t>
            </a:r>
            <a:r>
              <a:rPr lang="nl-BE" kern="0" dirty="0" err="1">
                <a:latin typeface="Verdana" pitchFamily="34" charset="0"/>
              </a:rPr>
              <a:t>names</a:t>
            </a:r>
            <a:endParaRPr lang="nl-BE" kern="0" dirty="0">
              <a:latin typeface="Verdana" pitchFamily="34" charset="0"/>
            </a:endParaRPr>
          </a:p>
          <a:p>
            <a:pPr marL="742950" lvl="1" indent="-285750" eaLnBrk="0" hangingPunct="0">
              <a:lnSpc>
                <a:spcPct val="95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nl-BE" kern="0" dirty="0">
                <a:latin typeface="Verdana" pitchFamily="34" charset="0"/>
              </a:rPr>
              <a:t>the </a:t>
            </a:r>
            <a:r>
              <a:rPr lang="nl-BE" kern="0" dirty="0" err="1">
                <a:latin typeface="Verdana" pitchFamily="34" charset="0"/>
              </a:rPr>
              <a:t>first</a:t>
            </a:r>
            <a:r>
              <a:rPr lang="nl-NL" kern="0" dirty="0">
                <a:latin typeface="Verdana" pitchFamily="34" charset="0"/>
              </a:rPr>
              <a:t> letter </a:t>
            </a:r>
            <a:r>
              <a:rPr lang="nl-BE" kern="0" dirty="0">
                <a:latin typeface="Verdana" pitchFamily="34" charset="0"/>
              </a:rPr>
              <a:t>of the </a:t>
            </a:r>
            <a:r>
              <a:rPr lang="nl-BE" kern="0" dirty="0" err="1">
                <a:latin typeface="Verdana" pitchFamily="34" charset="0"/>
              </a:rPr>
              <a:t>third</a:t>
            </a:r>
            <a:r>
              <a:rPr lang="nl-NL" kern="0" dirty="0">
                <a:latin typeface="Verdana" pitchFamily="34" charset="0"/>
              </a:rPr>
              <a:t> </a:t>
            </a:r>
            <a:r>
              <a:rPr lang="nl-BE" kern="0" dirty="0">
                <a:latin typeface="Verdana" pitchFamily="34" charset="0"/>
              </a:rPr>
              <a:t>Christian name</a:t>
            </a:r>
            <a:endParaRPr lang="nl-NL" kern="0" dirty="0">
              <a:latin typeface="Verdana" pitchFamily="34" charset="0"/>
            </a:endParaRPr>
          </a:p>
          <a:p>
            <a:pPr marL="742950" lvl="1" indent="-285750" eaLnBrk="0" hangingPunct="0">
              <a:lnSpc>
                <a:spcPct val="95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nl-BE" kern="0" dirty="0" err="1">
                <a:latin typeface="Verdana" pitchFamily="34" charset="0"/>
              </a:rPr>
              <a:t>th</a:t>
            </a:r>
            <a:r>
              <a:rPr lang="nl-NL" kern="0" dirty="0">
                <a:latin typeface="Verdana" pitchFamily="34" charset="0"/>
              </a:rPr>
              <a:t>e </a:t>
            </a:r>
            <a:r>
              <a:rPr lang="nl-NL" kern="0" dirty="0" err="1">
                <a:latin typeface="Verdana" pitchFamily="34" charset="0"/>
              </a:rPr>
              <a:t>nationalit</a:t>
            </a:r>
            <a:r>
              <a:rPr lang="nl-BE" kern="0" dirty="0">
                <a:latin typeface="Verdana" pitchFamily="34" charset="0"/>
              </a:rPr>
              <a:t>y</a:t>
            </a:r>
            <a:endParaRPr lang="nl-NL" kern="0" dirty="0">
              <a:latin typeface="Verdana" pitchFamily="34" charset="0"/>
            </a:endParaRPr>
          </a:p>
          <a:p>
            <a:pPr marL="742950" lvl="1" indent="-285750" eaLnBrk="0" hangingPunct="0">
              <a:lnSpc>
                <a:spcPct val="95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nl-BE" kern="0" dirty="0" err="1">
                <a:latin typeface="Verdana" pitchFamily="34" charset="0"/>
              </a:rPr>
              <a:t>th</a:t>
            </a:r>
            <a:r>
              <a:rPr lang="nl-NL" kern="0" dirty="0">
                <a:latin typeface="Verdana" pitchFamily="34" charset="0"/>
              </a:rPr>
              <a:t>e </a:t>
            </a:r>
            <a:r>
              <a:rPr lang="nl-BE" kern="0" dirty="0" err="1">
                <a:latin typeface="Verdana" pitchFamily="34" charset="0"/>
              </a:rPr>
              <a:t>birth</a:t>
            </a:r>
            <a:r>
              <a:rPr lang="nl-BE" kern="0" dirty="0">
                <a:latin typeface="Verdana" pitchFamily="34" charset="0"/>
              </a:rPr>
              <a:t> place and d</a:t>
            </a:r>
            <a:r>
              <a:rPr lang="nl-NL" kern="0" dirty="0">
                <a:latin typeface="Verdana" pitchFamily="34" charset="0"/>
              </a:rPr>
              <a:t>at</a:t>
            </a:r>
            <a:r>
              <a:rPr lang="nl-BE" kern="0" dirty="0">
                <a:latin typeface="Verdana" pitchFamily="34" charset="0"/>
              </a:rPr>
              <a:t>e</a:t>
            </a:r>
            <a:endParaRPr lang="nl-NL" kern="0" dirty="0">
              <a:latin typeface="Verdana" pitchFamily="34" charset="0"/>
            </a:endParaRPr>
          </a:p>
          <a:p>
            <a:pPr marL="742950" lvl="1" indent="-285750" eaLnBrk="0" hangingPunct="0">
              <a:lnSpc>
                <a:spcPct val="95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nl-BE" kern="0" dirty="0">
                <a:latin typeface="Verdana" pitchFamily="34" charset="0"/>
              </a:rPr>
              <a:t>the </a:t>
            </a:r>
            <a:r>
              <a:rPr lang="nl-BE" kern="0" dirty="0" err="1">
                <a:latin typeface="Verdana" pitchFamily="34" charset="0"/>
              </a:rPr>
              <a:t>sex</a:t>
            </a:r>
            <a:endParaRPr lang="nl-NL" kern="0" dirty="0">
              <a:latin typeface="Verdana" pitchFamily="34" charset="0"/>
            </a:endParaRPr>
          </a:p>
          <a:p>
            <a:pPr marL="742950" lvl="1" indent="-285750" eaLnBrk="0" hangingPunct="0">
              <a:lnSpc>
                <a:spcPct val="95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nl-BE" kern="0" dirty="0">
                <a:latin typeface="Verdana" pitchFamily="34" charset="0"/>
              </a:rPr>
              <a:t>the place of </a:t>
            </a:r>
            <a:r>
              <a:rPr lang="nl-BE" kern="0" dirty="0" err="1">
                <a:latin typeface="Verdana" pitchFamily="34" charset="0"/>
              </a:rPr>
              <a:t>delivery</a:t>
            </a:r>
            <a:r>
              <a:rPr lang="nl-NL" kern="0" dirty="0">
                <a:latin typeface="Verdana" pitchFamily="34" charset="0"/>
              </a:rPr>
              <a:t> </a:t>
            </a:r>
            <a:r>
              <a:rPr lang="nl-BE" kern="0" dirty="0">
                <a:latin typeface="Verdana" pitchFamily="34" charset="0"/>
              </a:rPr>
              <a:t>of the card</a:t>
            </a:r>
            <a:endParaRPr lang="nl-NL" kern="0" dirty="0">
              <a:latin typeface="Verdana" pitchFamily="34" charset="0"/>
            </a:endParaRPr>
          </a:p>
          <a:p>
            <a:pPr marL="742950" lvl="1" indent="-285750" eaLnBrk="0" hangingPunct="0">
              <a:lnSpc>
                <a:spcPct val="95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nl-BE" kern="0" dirty="0">
                <a:latin typeface="Verdana" pitchFamily="34" charset="0"/>
              </a:rPr>
              <a:t>the begin and</a:t>
            </a:r>
            <a:r>
              <a:rPr lang="nl-NL" kern="0" dirty="0">
                <a:latin typeface="Verdana" pitchFamily="34" charset="0"/>
              </a:rPr>
              <a:t> end</a:t>
            </a:r>
            <a:r>
              <a:rPr lang="nl-BE" kern="0" dirty="0">
                <a:latin typeface="Verdana" pitchFamily="34" charset="0"/>
              </a:rPr>
              <a:t> </a:t>
            </a:r>
            <a:r>
              <a:rPr lang="nl-NL" kern="0" dirty="0">
                <a:latin typeface="Verdana" pitchFamily="34" charset="0"/>
              </a:rPr>
              <a:t>dat</a:t>
            </a:r>
            <a:r>
              <a:rPr lang="nl-BE" kern="0" dirty="0">
                <a:latin typeface="Verdana" pitchFamily="34" charset="0"/>
              </a:rPr>
              <a:t>a of the</a:t>
            </a:r>
            <a:r>
              <a:rPr lang="nl-NL" kern="0" dirty="0">
                <a:latin typeface="Verdana" pitchFamily="34" charset="0"/>
              </a:rPr>
              <a:t> </a:t>
            </a:r>
            <a:r>
              <a:rPr lang="nl-BE" kern="0" dirty="0" err="1">
                <a:latin typeface="Verdana" pitchFamily="34" charset="0"/>
              </a:rPr>
              <a:t>validity</a:t>
            </a:r>
            <a:r>
              <a:rPr lang="nl-NL" kern="0" dirty="0">
                <a:latin typeface="Verdana" pitchFamily="34" charset="0"/>
              </a:rPr>
              <a:t> </a:t>
            </a:r>
            <a:r>
              <a:rPr lang="nl-BE" kern="0" dirty="0">
                <a:latin typeface="Verdana" pitchFamily="34" charset="0"/>
              </a:rPr>
              <a:t>of the card</a:t>
            </a:r>
            <a:endParaRPr lang="nl-NL" kern="0" dirty="0">
              <a:latin typeface="Verdana" pitchFamily="34" charset="0"/>
            </a:endParaRPr>
          </a:p>
          <a:p>
            <a:pPr marL="742950" lvl="1" indent="-285750" eaLnBrk="0" hangingPunct="0">
              <a:lnSpc>
                <a:spcPct val="95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nl-BE" kern="0" dirty="0">
                <a:latin typeface="Verdana" pitchFamily="34" charset="0"/>
              </a:rPr>
              <a:t>the </a:t>
            </a:r>
            <a:r>
              <a:rPr lang="nl-BE" kern="0" dirty="0" err="1">
                <a:latin typeface="Verdana" pitchFamily="34" charset="0"/>
              </a:rPr>
              <a:t>denomination</a:t>
            </a:r>
            <a:r>
              <a:rPr lang="nl-BE" kern="0" dirty="0">
                <a:latin typeface="Verdana" pitchFamily="34" charset="0"/>
              </a:rPr>
              <a:t> and </a:t>
            </a:r>
            <a:r>
              <a:rPr lang="nl-BE" kern="0" dirty="0" err="1">
                <a:latin typeface="Verdana" pitchFamily="34" charset="0"/>
              </a:rPr>
              <a:t>number</a:t>
            </a:r>
            <a:r>
              <a:rPr lang="nl-BE" kern="0" dirty="0">
                <a:latin typeface="Verdana" pitchFamily="34" charset="0"/>
              </a:rPr>
              <a:t> of the card</a:t>
            </a:r>
            <a:endParaRPr lang="nl-NL" kern="0" dirty="0">
              <a:latin typeface="Verdana" pitchFamily="34" charset="0"/>
            </a:endParaRPr>
          </a:p>
          <a:p>
            <a:pPr marL="742950" lvl="1" indent="-285750" eaLnBrk="0" hangingPunct="0">
              <a:lnSpc>
                <a:spcPct val="95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nl-BE" kern="0" dirty="0">
                <a:latin typeface="Verdana" pitchFamily="34" charset="0"/>
              </a:rPr>
              <a:t>the </a:t>
            </a:r>
            <a:r>
              <a:rPr lang="nl-BE" kern="0" dirty="0" err="1">
                <a:latin typeface="Verdana" pitchFamily="34" charset="0"/>
              </a:rPr>
              <a:t>ph</a:t>
            </a:r>
            <a:r>
              <a:rPr lang="nl-NL" kern="0" dirty="0" err="1">
                <a:latin typeface="Verdana" pitchFamily="34" charset="0"/>
              </a:rPr>
              <a:t>oto</a:t>
            </a:r>
            <a:r>
              <a:rPr lang="nl-NL" kern="0" dirty="0">
                <a:latin typeface="Verdana" pitchFamily="34" charset="0"/>
              </a:rPr>
              <a:t> </a:t>
            </a:r>
            <a:r>
              <a:rPr lang="nl-BE" kern="0" dirty="0">
                <a:latin typeface="Verdana" pitchFamily="34" charset="0"/>
              </a:rPr>
              <a:t>of the </a:t>
            </a:r>
            <a:r>
              <a:rPr lang="nl-BE" kern="0" dirty="0" err="1">
                <a:latin typeface="Verdana" pitchFamily="34" charset="0"/>
              </a:rPr>
              <a:t>holder</a:t>
            </a:r>
            <a:endParaRPr lang="nl-NL" kern="0" dirty="0">
              <a:latin typeface="Verdana" pitchFamily="34" charset="0"/>
            </a:endParaRPr>
          </a:p>
          <a:p>
            <a:pPr marL="742950" lvl="1" indent="-285750" eaLnBrk="0" hangingPunct="0">
              <a:lnSpc>
                <a:spcPct val="95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nl-BE" kern="0" dirty="0">
                <a:latin typeface="Verdana" pitchFamily="34" charset="0"/>
              </a:rPr>
              <a:t>the signature</a:t>
            </a:r>
            <a:r>
              <a:rPr lang="nl-NL" kern="0" dirty="0">
                <a:latin typeface="Verdana" pitchFamily="34" charset="0"/>
              </a:rPr>
              <a:t> </a:t>
            </a:r>
            <a:r>
              <a:rPr lang="nl-BE" kern="0" dirty="0">
                <a:latin typeface="Verdana" pitchFamily="34" charset="0"/>
              </a:rPr>
              <a:t>of the </a:t>
            </a:r>
            <a:r>
              <a:rPr lang="nl-BE" kern="0" dirty="0" err="1">
                <a:latin typeface="Verdana" pitchFamily="34" charset="0"/>
              </a:rPr>
              <a:t>holder</a:t>
            </a:r>
            <a:endParaRPr lang="nl-NL" kern="0" dirty="0">
              <a:latin typeface="Verdana" pitchFamily="34" charset="0"/>
            </a:endParaRPr>
          </a:p>
          <a:p>
            <a:pPr marL="742950" lvl="1" indent="-285750" eaLnBrk="0" hangingPunct="0">
              <a:lnSpc>
                <a:spcPct val="95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nl-BE" kern="0" dirty="0">
                <a:latin typeface="Verdana" pitchFamily="34" charset="0"/>
              </a:rPr>
              <a:t>the </a:t>
            </a:r>
            <a:r>
              <a:rPr lang="nl-NL" kern="0" dirty="0" err="1">
                <a:latin typeface="Verdana" pitchFamily="34" charset="0"/>
              </a:rPr>
              <a:t>identificati</a:t>
            </a:r>
            <a:r>
              <a:rPr lang="nl-BE" kern="0" dirty="0" err="1">
                <a:latin typeface="Verdana" pitchFamily="34" charset="0"/>
              </a:rPr>
              <a:t>on</a:t>
            </a:r>
            <a:r>
              <a:rPr lang="nl-BE" kern="0" dirty="0">
                <a:latin typeface="Verdana" pitchFamily="34" charset="0"/>
              </a:rPr>
              <a:t> </a:t>
            </a:r>
            <a:r>
              <a:rPr lang="nl-NL" kern="0" dirty="0" err="1">
                <a:latin typeface="Verdana" pitchFamily="34" charset="0"/>
              </a:rPr>
              <a:t>num</a:t>
            </a:r>
            <a:r>
              <a:rPr lang="nl-BE" kern="0" dirty="0">
                <a:latin typeface="Verdana" pitchFamily="34" charset="0"/>
              </a:rPr>
              <a:t>b</a:t>
            </a:r>
            <a:r>
              <a:rPr lang="nl-NL" kern="0" dirty="0">
                <a:latin typeface="Verdana" pitchFamily="34" charset="0"/>
              </a:rPr>
              <a:t>er </a:t>
            </a:r>
            <a:r>
              <a:rPr lang="nl-BE" kern="0" dirty="0">
                <a:latin typeface="Verdana" pitchFamily="34" charset="0"/>
              </a:rPr>
              <a:t>of the National</a:t>
            </a:r>
            <a:r>
              <a:rPr lang="nl-NL" kern="0" dirty="0">
                <a:latin typeface="Verdana" pitchFamily="34" charset="0"/>
              </a:rPr>
              <a:t> Register</a:t>
            </a:r>
          </a:p>
          <a:p>
            <a:pPr marL="742950" lvl="1" indent="-285750" eaLnBrk="0" hangingPunct="0">
              <a:lnSpc>
                <a:spcPct val="95000"/>
              </a:lnSpc>
              <a:spcBef>
                <a:spcPct val="20000"/>
              </a:spcBef>
              <a:defRPr/>
            </a:pPr>
            <a:endParaRPr lang="nl-NL" kern="0" dirty="0">
              <a:latin typeface="Verdana" pitchFamily="34" charset="0"/>
            </a:endParaRPr>
          </a:p>
        </p:txBody>
      </p:sp>
      <p:sp>
        <p:nvSpPr>
          <p:cNvPr id="13" name="Footer Placeholder 3"/>
          <p:cNvSpPr txBox="1">
            <a:spLocks/>
          </p:cNvSpPr>
          <p:nvPr/>
        </p:nvSpPr>
        <p:spPr bwMode="auto">
          <a:xfrm>
            <a:off x="85725" y="6473825"/>
            <a:ext cx="2133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© fedict 2010. All rights reserved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itle 1"/>
          <p:cNvSpPr>
            <a:spLocks noGrp="1"/>
          </p:cNvSpPr>
          <p:nvPr>
            <p:ph type="title"/>
          </p:nvPr>
        </p:nvSpPr>
        <p:spPr>
          <a:xfrm>
            <a:off x="714375" y="298451"/>
            <a:ext cx="7123113" cy="664718"/>
          </a:xfrm>
        </p:spPr>
        <p:txBody>
          <a:bodyPr/>
          <a:lstStyle/>
          <a:p>
            <a:r>
              <a:rPr lang="nl-BE" sz="3200" dirty="0" smtClean="0"/>
              <a:t>Identification</a:t>
            </a:r>
          </a:p>
        </p:txBody>
      </p:sp>
      <p:sp>
        <p:nvSpPr>
          <p:cNvPr id="62466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20638" y="6461125"/>
            <a:ext cx="5487987" cy="280988"/>
          </a:xfrm>
          <a:prstGeom prst="rect">
            <a:avLst/>
          </a:prstGeom>
          <a:noFill/>
        </p:spPr>
        <p:txBody>
          <a:bodyPr/>
          <a:lstStyle/>
          <a:p>
            <a:r>
              <a:rPr lang="en-US" smtClean="0"/>
              <a:t>© fedict 2008. All rights reserved</a:t>
            </a:r>
            <a:endParaRPr lang="nl-BE" smtClean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2133600" y="990600"/>
            <a:ext cx="67056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FF9900"/>
              </a:buClr>
              <a:buFont typeface="Arial Unicode MS" pitchFamily="34" charset="-128"/>
              <a:buChar char="&gt;"/>
              <a:defRPr/>
            </a:pPr>
            <a:r>
              <a:rPr lang="nl-BE" sz="2400" kern="0" dirty="0" err="1">
                <a:latin typeface="Verdana" pitchFamily="34" charset="0"/>
              </a:rPr>
              <a:t>From</a:t>
            </a:r>
            <a:r>
              <a:rPr lang="nl-BE" sz="2400" kern="0" dirty="0">
                <a:latin typeface="Verdana" pitchFamily="34" charset="0"/>
              </a:rPr>
              <a:t> </a:t>
            </a:r>
            <a:r>
              <a:rPr lang="nl-BE" sz="2400" kern="0" dirty="0" err="1">
                <a:latin typeface="Verdana" pitchFamily="34" charset="0"/>
              </a:rPr>
              <a:t>an</a:t>
            </a:r>
            <a:r>
              <a:rPr lang="nl-NL" sz="2400" kern="0" dirty="0">
                <a:latin typeface="Verdana" pitchFamily="34" charset="0"/>
              </a:rPr>
              <a:t> </a:t>
            </a:r>
            <a:r>
              <a:rPr lang="nl-NL" sz="2400" b="1" kern="0" dirty="0" err="1">
                <a:solidFill>
                  <a:srgbClr val="CD2605"/>
                </a:solidFill>
                <a:latin typeface="Verdana" pitchFamily="34" charset="0"/>
              </a:rPr>
              <a:t>electronic</a:t>
            </a:r>
            <a:r>
              <a:rPr lang="nl-NL" sz="2400" kern="0" dirty="0">
                <a:latin typeface="Verdana" pitchFamily="34" charset="0"/>
              </a:rPr>
              <a:t> </a:t>
            </a:r>
            <a:r>
              <a:rPr lang="nl-BE" sz="2400" kern="0" dirty="0">
                <a:latin typeface="Verdana" pitchFamily="34" charset="0"/>
              </a:rPr>
              <a:t>point of view the</a:t>
            </a:r>
            <a:r>
              <a:rPr lang="nl-NL" sz="2400" kern="0" dirty="0">
                <a:latin typeface="Verdana" pitchFamily="34" charset="0"/>
              </a:rPr>
              <a:t> chip</a:t>
            </a:r>
            <a:r>
              <a:rPr lang="nl-BE" sz="2400" kern="0" dirty="0">
                <a:latin typeface="Verdana" pitchFamily="34" charset="0"/>
              </a:rPr>
              <a:t> </a:t>
            </a:r>
            <a:r>
              <a:rPr lang="nl-BE" sz="2400" kern="0" dirty="0" err="1">
                <a:latin typeface="Verdana" pitchFamily="34" charset="0"/>
              </a:rPr>
              <a:t>contains</a:t>
            </a:r>
            <a:r>
              <a:rPr lang="nl-NL" sz="2400" kern="0" dirty="0">
                <a:latin typeface="Verdana" pitchFamily="34" charset="0"/>
              </a:rPr>
              <a:t> </a:t>
            </a:r>
            <a:r>
              <a:rPr lang="nl-BE" sz="2400" kern="0" dirty="0">
                <a:latin typeface="Verdana" pitchFamily="34" charset="0"/>
              </a:rPr>
              <a:t>the </a:t>
            </a:r>
            <a:r>
              <a:rPr lang="nl-BE" sz="2400" kern="0" dirty="0" err="1">
                <a:latin typeface="Verdana" pitchFamily="34" charset="0"/>
              </a:rPr>
              <a:t>same</a:t>
            </a:r>
            <a:r>
              <a:rPr lang="nl-NL" sz="2400" kern="0" dirty="0">
                <a:latin typeface="Verdana" pitchFamily="34" charset="0"/>
              </a:rPr>
              <a:t> </a:t>
            </a:r>
            <a:r>
              <a:rPr lang="nl-NL" sz="2400" kern="0" dirty="0" err="1">
                <a:latin typeface="Verdana" pitchFamily="34" charset="0"/>
              </a:rPr>
              <a:t>informati</a:t>
            </a:r>
            <a:r>
              <a:rPr lang="nl-BE" sz="2400" kern="0" dirty="0" err="1">
                <a:latin typeface="Verdana" pitchFamily="34" charset="0"/>
              </a:rPr>
              <a:t>on</a:t>
            </a:r>
            <a:r>
              <a:rPr lang="nl-BE" sz="2400" kern="0" dirty="0">
                <a:latin typeface="Verdana" pitchFamily="34" charset="0"/>
              </a:rPr>
              <a:t> </a:t>
            </a:r>
            <a:r>
              <a:rPr lang="nl-NL" sz="2400" kern="0" dirty="0">
                <a:latin typeface="Verdana" pitchFamily="34" charset="0"/>
              </a:rPr>
              <a:t>as </a:t>
            </a:r>
            <a:r>
              <a:rPr lang="nl-BE" sz="2400" kern="0" dirty="0" err="1">
                <a:latin typeface="Verdana" pitchFamily="34" charset="0"/>
              </a:rPr>
              <a:t>printed</a:t>
            </a:r>
            <a:r>
              <a:rPr lang="nl-BE" sz="2400" kern="0" dirty="0">
                <a:latin typeface="Verdana" pitchFamily="34" charset="0"/>
              </a:rPr>
              <a:t> </a:t>
            </a:r>
            <a:r>
              <a:rPr lang="nl-BE" sz="2400" kern="0" dirty="0" err="1">
                <a:latin typeface="Verdana" pitchFamily="34" charset="0"/>
              </a:rPr>
              <a:t>on</a:t>
            </a:r>
            <a:r>
              <a:rPr lang="nl-BE" sz="2400" kern="0" dirty="0">
                <a:latin typeface="Verdana" pitchFamily="34" charset="0"/>
              </a:rPr>
              <a:t> the card</a:t>
            </a:r>
            <a:r>
              <a:rPr lang="nl-NL" sz="2400" kern="0" dirty="0">
                <a:latin typeface="Verdana" pitchFamily="34" charset="0"/>
              </a:rPr>
              <a:t>, </a:t>
            </a:r>
            <a:r>
              <a:rPr lang="nl-BE" sz="2400" kern="0" dirty="0" err="1">
                <a:latin typeface="Verdana" pitchFamily="34" charset="0"/>
              </a:rPr>
              <a:t>filled</a:t>
            </a:r>
            <a:r>
              <a:rPr lang="nl-BE" sz="2400" kern="0" dirty="0">
                <a:latin typeface="Verdana" pitchFamily="34" charset="0"/>
              </a:rPr>
              <a:t> up </a:t>
            </a:r>
            <a:r>
              <a:rPr lang="nl-BE" sz="2400" kern="0" dirty="0" err="1">
                <a:latin typeface="Verdana" pitchFamily="34" charset="0"/>
              </a:rPr>
              <a:t>with</a:t>
            </a:r>
            <a:r>
              <a:rPr lang="nl-NL" sz="2400" kern="0" dirty="0">
                <a:latin typeface="Verdana" pitchFamily="34" charset="0"/>
              </a:rPr>
              <a:t>: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nl-BE" kern="0" dirty="0" err="1">
                <a:latin typeface="Verdana" pitchFamily="34" charset="0"/>
              </a:rPr>
              <a:t>th</a:t>
            </a:r>
            <a:r>
              <a:rPr lang="nl-NL" kern="0" dirty="0">
                <a:latin typeface="Verdana" pitchFamily="34" charset="0"/>
              </a:rPr>
              <a:t>e </a:t>
            </a:r>
            <a:r>
              <a:rPr lang="nl-NL" kern="0" dirty="0" err="1">
                <a:latin typeface="Verdana" pitchFamily="34" charset="0"/>
              </a:rPr>
              <a:t>identit</a:t>
            </a:r>
            <a:r>
              <a:rPr lang="nl-BE" kern="0" dirty="0">
                <a:latin typeface="Verdana" pitchFamily="34" charset="0"/>
              </a:rPr>
              <a:t>y and signature </a:t>
            </a:r>
            <a:r>
              <a:rPr lang="nl-BE" kern="0" dirty="0" err="1">
                <a:latin typeface="Verdana" pitchFamily="34" charset="0"/>
              </a:rPr>
              <a:t>keys</a:t>
            </a:r>
            <a:endParaRPr lang="nl-NL" kern="0" dirty="0">
              <a:latin typeface="Verdana" pitchFamily="34" charset="0"/>
            </a:endParaRPr>
          </a:p>
          <a:p>
            <a:pPr marL="742950" lvl="1" indent="-28575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nl-BE" kern="0" dirty="0" err="1">
                <a:latin typeface="Verdana" pitchFamily="34" charset="0"/>
              </a:rPr>
              <a:t>th</a:t>
            </a:r>
            <a:r>
              <a:rPr lang="nl-NL" kern="0" dirty="0">
                <a:latin typeface="Verdana" pitchFamily="34" charset="0"/>
              </a:rPr>
              <a:t>e </a:t>
            </a:r>
            <a:r>
              <a:rPr lang="nl-NL" kern="0" dirty="0" err="1">
                <a:latin typeface="Verdana" pitchFamily="34" charset="0"/>
              </a:rPr>
              <a:t>identit</a:t>
            </a:r>
            <a:r>
              <a:rPr lang="nl-BE" kern="0" dirty="0">
                <a:latin typeface="Verdana" pitchFamily="34" charset="0"/>
              </a:rPr>
              <a:t>y and signature </a:t>
            </a:r>
            <a:r>
              <a:rPr lang="nl-NL" kern="0" dirty="0" err="1">
                <a:latin typeface="Verdana" pitchFamily="34" charset="0"/>
              </a:rPr>
              <a:t>certificate</a:t>
            </a:r>
            <a:r>
              <a:rPr lang="nl-BE" kern="0" dirty="0">
                <a:latin typeface="Verdana" pitchFamily="34" charset="0"/>
              </a:rPr>
              <a:t>s</a:t>
            </a:r>
            <a:endParaRPr lang="nl-NL" kern="0" dirty="0">
              <a:latin typeface="Verdana" pitchFamily="34" charset="0"/>
            </a:endParaRPr>
          </a:p>
          <a:p>
            <a:pPr marL="742950" lvl="1" indent="-28575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nl-BE" kern="0" dirty="0" err="1">
                <a:latin typeface="Verdana" pitchFamily="34" charset="0"/>
              </a:rPr>
              <a:t>th</a:t>
            </a:r>
            <a:r>
              <a:rPr lang="nl-NL" kern="0" dirty="0">
                <a:latin typeface="Verdana" pitchFamily="34" charset="0"/>
              </a:rPr>
              <a:t>e </a:t>
            </a:r>
            <a:r>
              <a:rPr lang="nl-BE" kern="0" dirty="0">
                <a:latin typeface="Verdana" pitchFamily="34" charset="0"/>
              </a:rPr>
              <a:t>a</a:t>
            </a:r>
            <a:r>
              <a:rPr lang="nl-NL" kern="0" dirty="0" err="1">
                <a:latin typeface="Verdana" pitchFamily="34" charset="0"/>
              </a:rPr>
              <a:t>ccredited</a:t>
            </a:r>
            <a:r>
              <a:rPr lang="nl-NL" kern="0" dirty="0">
                <a:latin typeface="Verdana" pitchFamily="34" charset="0"/>
              </a:rPr>
              <a:t> </a:t>
            </a:r>
            <a:r>
              <a:rPr lang="nl-NL" kern="0" dirty="0" err="1">
                <a:latin typeface="Verdana" pitchFamily="34" charset="0"/>
              </a:rPr>
              <a:t>certificati</a:t>
            </a:r>
            <a:r>
              <a:rPr lang="nl-BE" kern="0" dirty="0" err="1">
                <a:latin typeface="Verdana" pitchFamily="34" charset="0"/>
              </a:rPr>
              <a:t>on</a:t>
            </a:r>
            <a:r>
              <a:rPr lang="nl-BE" kern="0" dirty="0">
                <a:latin typeface="Verdana" pitchFamily="34" charset="0"/>
              </a:rPr>
              <a:t> service </a:t>
            </a:r>
            <a:r>
              <a:rPr lang="nl-BE" kern="0" dirty="0" err="1">
                <a:latin typeface="Verdana" pitchFamily="34" charset="0"/>
              </a:rPr>
              <a:t>furnisher</a:t>
            </a:r>
            <a:endParaRPr lang="nl-BE" kern="0" dirty="0">
              <a:latin typeface="Verdana" pitchFamily="34" charset="0"/>
            </a:endParaRPr>
          </a:p>
          <a:p>
            <a:pPr marL="742950" lvl="1" indent="-28575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nl-NL" kern="0" dirty="0" err="1">
                <a:latin typeface="Verdana" pitchFamily="34" charset="0"/>
              </a:rPr>
              <a:t>informati</a:t>
            </a:r>
            <a:r>
              <a:rPr lang="nl-BE" kern="0" dirty="0" err="1">
                <a:latin typeface="Verdana" pitchFamily="34" charset="0"/>
              </a:rPr>
              <a:t>on</a:t>
            </a:r>
            <a:r>
              <a:rPr lang="nl-BE" kern="0" dirty="0">
                <a:latin typeface="Verdana" pitchFamily="34" charset="0"/>
              </a:rPr>
              <a:t> </a:t>
            </a:r>
            <a:r>
              <a:rPr lang="nl-BE" kern="0" dirty="0" err="1">
                <a:latin typeface="Verdana" pitchFamily="34" charset="0"/>
              </a:rPr>
              <a:t>necessary</a:t>
            </a:r>
            <a:r>
              <a:rPr lang="nl-BE" kern="0" dirty="0">
                <a:latin typeface="Verdana" pitchFamily="34" charset="0"/>
              </a:rPr>
              <a:t> </a:t>
            </a:r>
            <a:r>
              <a:rPr lang="nl-BE" kern="0" dirty="0" err="1">
                <a:latin typeface="Verdana" pitchFamily="34" charset="0"/>
              </a:rPr>
              <a:t>for</a:t>
            </a:r>
            <a:r>
              <a:rPr lang="nl-BE" kern="0" dirty="0">
                <a:latin typeface="Verdana" pitchFamily="34" charset="0"/>
              </a:rPr>
              <a:t> </a:t>
            </a:r>
            <a:r>
              <a:rPr lang="nl-NL" kern="0" dirty="0" err="1">
                <a:latin typeface="Verdana" pitchFamily="34" charset="0"/>
              </a:rPr>
              <a:t>authenticati</a:t>
            </a:r>
            <a:r>
              <a:rPr lang="nl-BE" kern="0" dirty="0" err="1">
                <a:latin typeface="Verdana" pitchFamily="34" charset="0"/>
              </a:rPr>
              <a:t>on</a:t>
            </a:r>
            <a:r>
              <a:rPr lang="nl-BE" kern="0" dirty="0">
                <a:latin typeface="Verdana" pitchFamily="34" charset="0"/>
              </a:rPr>
              <a:t> of the card and </a:t>
            </a:r>
            <a:r>
              <a:rPr lang="nl-BE" kern="0" dirty="0" err="1">
                <a:latin typeface="Verdana" pitchFamily="34" charset="0"/>
              </a:rPr>
              <a:t>integrity</a:t>
            </a:r>
            <a:r>
              <a:rPr lang="nl-BE" kern="0" dirty="0">
                <a:latin typeface="Verdana" pitchFamily="34" charset="0"/>
              </a:rPr>
              <a:t> </a:t>
            </a:r>
            <a:r>
              <a:rPr lang="nl-BE" kern="0" dirty="0" err="1">
                <a:latin typeface="Verdana" pitchFamily="34" charset="0"/>
              </a:rPr>
              <a:t>protection</a:t>
            </a:r>
            <a:r>
              <a:rPr lang="nl-NL" kern="0" dirty="0">
                <a:latin typeface="Verdana" pitchFamily="34" charset="0"/>
              </a:rPr>
              <a:t> </a:t>
            </a:r>
            <a:r>
              <a:rPr lang="nl-BE" kern="0" dirty="0">
                <a:latin typeface="Verdana" pitchFamily="34" charset="0"/>
              </a:rPr>
              <a:t>of the data</a:t>
            </a:r>
            <a:endParaRPr lang="nl-NL" kern="0" dirty="0">
              <a:latin typeface="Verdana" pitchFamily="34" charset="0"/>
            </a:endParaRPr>
          </a:p>
          <a:p>
            <a:pPr marL="742950" lvl="1" indent="-28575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nl-BE" kern="0" dirty="0" err="1">
                <a:latin typeface="Verdana" pitchFamily="34" charset="0"/>
              </a:rPr>
              <a:t>th</a:t>
            </a:r>
            <a:r>
              <a:rPr lang="nl-NL" kern="0" dirty="0">
                <a:latin typeface="Verdana" pitchFamily="34" charset="0"/>
              </a:rPr>
              <a:t>e </a:t>
            </a:r>
            <a:r>
              <a:rPr lang="nl-BE" kern="0" dirty="0" err="1">
                <a:latin typeface="Verdana" pitchFamily="34" charset="0"/>
              </a:rPr>
              <a:t>main</a:t>
            </a:r>
            <a:r>
              <a:rPr lang="nl-BE" kern="0" dirty="0">
                <a:latin typeface="Verdana" pitchFamily="34" charset="0"/>
              </a:rPr>
              <a:t> </a:t>
            </a:r>
            <a:r>
              <a:rPr lang="nl-BE" kern="0" dirty="0" err="1">
                <a:latin typeface="Verdana" pitchFamily="34" charset="0"/>
              </a:rPr>
              <a:t>residence</a:t>
            </a:r>
            <a:r>
              <a:rPr lang="nl-BE" kern="0" dirty="0">
                <a:latin typeface="Verdana" pitchFamily="34" charset="0"/>
              </a:rPr>
              <a:t> of the </a:t>
            </a:r>
            <a:r>
              <a:rPr lang="nl-BE" kern="0" dirty="0" err="1">
                <a:latin typeface="Verdana" pitchFamily="34" charset="0"/>
              </a:rPr>
              <a:t>holder</a:t>
            </a:r>
            <a:r>
              <a:rPr lang="nl-NL" kern="0" dirty="0">
                <a:latin typeface="Verdana" pitchFamily="34" charset="0"/>
              </a:rPr>
              <a:t> 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FF9900"/>
              </a:buClr>
              <a:buFont typeface="Arial Unicode MS" pitchFamily="34" charset="-128"/>
              <a:buChar char="&gt;"/>
              <a:defRPr/>
            </a:pPr>
            <a:r>
              <a:rPr lang="nl-BE" sz="2400" b="1" kern="0" dirty="0">
                <a:latin typeface="Verdana" pitchFamily="34" charset="0"/>
              </a:rPr>
              <a:t>No</a:t>
            </a:r>
            <a:r>
              <a:rPr lang="nl-NL" sz="2400" b="1" kern="0" dirty="0">
                <a:latin typeface="Verdana" pitchFamily="34" charset="0"/>
              </a:rPr>
              <a:t> </a:t>
            </a:r>
            <a:r>
              <a:rPr lang="nl-NL" sz="2400" b="1" kern="0" dirty="0" err="1">
                <a:latin typeface="Verdana" pitchFamily="34" charset="0"/>
              </a:rPr>
              <a:t>encrypti</a:t>
            </a:r>
            <a:r>
              <a:rPr lang="nl-BE" sz="2400" b="1" kern="0" dirty="0" err="1">
                <a:latin typeface="Verdana" pitchFamily="34" charset="0"/>
              </a:rPr>
              <a:t>on</a:t>
            </a:r>
            <a:r>
              <a:rPr lang="nl-BE" sz="2400" b="1" kern="0" dirty="0">
                <a:latin typeface="Verdana" pitchFamily="34" charset="0"/>
              </a:rPr>
              <a:t> </a:t>
            </a:r>
            <a:r>
              <a:rPr lang="nl-NL" sz="2400" b="1" kern="0" dirty="0" err="1">
                <a:latin typeface="Verdana" pitchFamily="34" charset="0"/>
              </a:rPr>
              <a:t>certificate</a:t>
            </a:r>
            <a:r>
              <a:rPr lang="nl-BE" sz="2400" b="1" kern="0" dirty="0">
                <a:latin typeface="Verdana" pitchFamily="34" charset="0"/>
              </a:rPr>
              <a:t>s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Clr>
                <a:srgbClr val="FF9900"/>
              </a:buClr>
              <a:buFont typeface="Arial Unicode MS" pitchFamily="34" charset="-128"/>
              <a:buChar char="&gt;"/>
              <a:defRPr/>
            </a:pPr>
            <a:r>
              <a:rPr lang="nl-BE" sz="2400" b="1" kern="0" dirty="0">
                <a:latin typeface="Verdana" pitchFamily="34" charset="0"/>
              </a:rPr>
              <a:t>No </a:t>
            </a:r>
            <a:r>
              <a:rPr lang="nl-NL" sz="2400" b="1" kern="0" dirty="0" err="1">
                <a:latin typeface="Verdana" pitchFamily="34" charset="0"/>
              </a:rPr>
              <a:t>biometric</a:t>
            </a:r>
            <a:r>
              <a:rPr lang="nl-BE" sz="2400" b="1" kern="0" dirty="0">
                <a:latin typeface="Verdana" pitchFamily="34" charset="0"/>
              </a:rPr>
              <a:t> data</a:t>
            </a:r>
            <a:endParaRPr lang="nl-NL" sz="2400" b="1" kern="0" dirty="0">
              <a:latin typeface="Verdana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FF9900"/>
              </a:buClr>
              <a:buFont typeface="Arial Unicode MS" pitchFamily="34" charset="-128"/>
              <a:buChar char="&gt;"/>
              <a:defRPr/>
            </a:pPr>
            <a:r>
              <a:rPr lang="nl-BE" sz="2400" b="1" kern="0" dirty="0">
                <a:latin typeface="Verdana" pitchFamily="34" charset="0"/>
              </a:rPr>
              <a:t>No </a:t>
            </a:r>
            <a:r>
              <a:rPr lang="nl-NL" sz="2400" b="1" kern="0" dirty="0" err="1">
                <a:latin typeface="Verdana" pitchFamily="34" charset="0"/>
              </a:rPr>
              <a:t>ele</a:t>
            </a:r>
            <a:r>
              <a:rPr lang="nl-BE" sz="2400" b="1" kern="0" dirty="0">
                <a:latin typeface="Verdana" pitchFamily="34" charset="0"/>
              </a:rPr>
              <a:t>c</a:t>
            </a:r>
            <a:r>
              <a:rPr lang="nl-NL" sz="2400" b="1" kern="0" dirty="0" err="1">
                <a:latin typeface="Verdana" pitchFamily="34" charset="0"/>
              </a:rPr>
              <a:t>tronic</a:t>
            </a:r>
            <a:r>
              <a:rPr lang="nl-NL" sz="2400" b="1" kern="0" dirty="0">
                <a:latin typeface="Verdana" pitchFamily="34" charset="0"/>
              </a:rPr>
              <a:t> </a:t>
            </a:r>
            <a:r>
              <a:rPr lang="nl-BE" sz="2400" b="1" kern="0" dirty="0" err="1">
                <a:latin typeface="Verdana" pitchFamily="34" charset="0"/>
              </a:rPr>
              <a:t>purse</a:t>
            </a:r>
            <a:endParaRPr lang="nl-NL" sz="2400" b="1" kern="0" dirty="0">
              <a:latin typeface="Verdana" pitchFamily="34" charset="0"/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Clr>
                <a:srgbClr val="FF9900"/>
              </a:buClr>
              <a:buFont typeface="Arial Unicode MS" pitchFamily="34" charset="-128"/>
              <a:buChar char="&gt;"/>
              <a:defRPr/>
            </a:pPr>
            <a:r>
              <a:rPr lang="nl-NL" sz="2400" b="1" kern="0" dirty="0">
                <a:latin typeface="Verdana" pitchFamily="34" charset="0"/>
              </a:rPr>
              <a:t>No </a:t>
            </a:r>
            <a:r>
              <a:rPr lang="nl-NL" sz="2400" b="1" kern="0" dirty="0" err="1">
                <a:latin typeface="Verdana" pitchFamily="34" charset="0"/>
              </a:rPr>
              <a:t>storage</a:t>
            </a:r>
            <a:r>
              <a:rPr lang="nl-NL" sz="2400" b="1" kern="0" dirty="0">
                <a:latin typeface="Verdana" pitchFamily="34" charset="0"/>
              </a:rPr>
              <a:t> of </a:t>
            </a:r>
            <a:r>
              <a:rPr lang="nl-NL" sz="2400" b="1" kern="0" dirty="0" err="1">
                <a:latin typeface="Verdana" pitchFamily="34" charset="0"/>
              </a:rPr>
              <a:t>other</a:t>
            </a:r>
            <a:r>
              <a:rPr lang="nl-NL" sz="2400" b="1" kern="0" dirty="0">
                <a:latin typeface="Verdana" pitchFamily="34" charset="0"/>
              </a:rPr>
              <a:t> data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FF9900"/>
              </a:buClr>
              <a:buFont typeface="Arial Unicode MS" pitchFamily="34" charset="-128"/>
              <a:buChar char="&gt;"/>
              <a:defRPr/>
            </a:pPr>
            <a:endParaRPr lang="nl-NL" sz="3200" kern="0" dirty="0">
              <a:latin typeface="Verdana" pitchFamily="34" charset="0"/>
            </a:endParaRPr>
          </a:p>
        </p:txBody>
      </p:sp>
      <p:sp>
        <p:nvSpPr>
          <p:cNvPr id="62468" name="AutoShape 4"/>
          <p:cNvSpPr>
            <a:spLocks/>
          </p:cNvSpPr>
          <p:nvPr/>
        </p:nvSpPr>
        <p:spPr bwMode="auto">
          <a:xfrm>
            <a:off x="2057400" y="1066800"/>
            <a:ext cx="152400" cy="2971800"/>
          </a:xfrm>
          <a:prstGeom prst="leftBrace">
            <a:avLst>
              <a:gd name="adj1" fmla="val 162500"/>
              <a:gd name="adj2" fmla="val 50000"/>
            </a:avLst>
          </a:prstGeom>
          <a:noFill/>
          <a:ln w="22225">
            <a:solidFill>
              <a:srgbClr val="CD2605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endParaRPr lang="en-US"/>
          </a:p>
        </p:txBody>
      </p:sp>
      <p:sp>
        <p:nvSpPr>
          <p:cNvPr id="62469" name="Text Box 5"/>
          <p:cNvSpPr txBox="1">
            <a:spLocks noChangeArrowheads="1"/>
          </p:cNvSpPr>
          <p:nvPr/>
        </p:nvSpPr>
        <p:spPr bwMode="auto">
          <a:xfrm>
            <a:off x="228600" y="2193925"/>
            <a:ext cx="1752600" cy="838200"/>
          </a:xfrm>
          <a:prstGeom prst="rect">
            <a:avLst/>
          </a:prstGeom>
          <a:noFill/>
          <a:ln w="12700">
            <a:solidFill>
              <a:srgbClr val="CD2605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nl-NL" sz="1600" b="1">
                <a:solidFill>
                  <a:srgbClr val="CD2605"/>
                </a:solidFill>
                <a:latin typeface="Verdana" pitchFamily="34" charset="0"/>
              </a:rPr>
              <a:t>Electronic</a:t>
            </a:r>
            <a:r>
              <a:rPr lang="nl-NL" sz="1600">
                <a:solidFill>
                  <a:schemeClr val="bg2"/>
                </a:solidFill>
                <a:latin typeface="Verdana" pitchFamily="34" charset="0"/>
              </a:rPr>
              <a:t> </a:t>
            </a:r>
            <a:r>
              <a:rPr lang="nl-BE" sz="1600" b="1">
                <a:solidFill>
                  <a:srgbClr val="CD2605"/>
                </a:solidFill>
                <a:latin typeface="Verdana" pitchFamily="34" charset="0"/>
              </a:rPr>
              <a:t>i</a:t>
            </a:r>
            <a:r>
              <a:rPr lang="nl-NL" sz="1600" b="1">
                <a:solidFill>
                  <a:srgbClr val="CD2605"/>
                </a:solidFill>
                <a:latin typeface="Verdana" pitchFamily="34" charset="0"/>
              </a:rPr>
              <a:t>dentificati</a:t>
            </a:r>
            <a:r>
              <a:rPr lang="nl-BE" sz="1600" b="1">
                <a:solidFill>
                  <a:srgbClr val="CD2605"/>
                </a:solidFill>
                <a:latin typeface="Verdana" pitchFamily="34" charset="0"/>
              </a:rPr>
              <a:t>on</a:t>
            </a:r>
            <a:r>
              <a:rPr lang="nl-NL" sz="1600">
                <a:solidFill>
                  <a:schemeClr val="bg2"/>
                </a:solidFill>
                <a:latin typeface="Verdana" pitchFamily="34" charset="0"/>
              </a:rPr>
              <a:t> </a:t>
            </a:r>
            <a:r>
              <a:rPr lang="nl-BE" sz="1600">
                <a:solidFill>
                  <a:schemeClr val="bg2"/>
                </a:solidFill>
                <a:latin typeface="Verdana" pitchFamily="34" charset="0"/>
              </a:rPr>
              <a:t>of the </a:t>
            </a:r>
            <a:r>
              <a:rPr lang="nl-NL" sz="1600">
                <a:solidFill>
                  <a:schemeClr val="bg2"/>
                </a:solidFill>
                <a:latin typeface="Verdana" pitchFamily="34" charset="0"/>
              </a:rPr>
              <a:t>ho</a:t>
            </a:r>
            <a:r>
              <a:rPr lang="nl-BE" sz="1600">
                <a:solidFill>
                  <a:schemeClr val="bg2"/>
                </a:solidFill>
                <a:latin typeface="Verdana" pitchFamily="34" charset="0"/>
              </a:rPr>
              <a:t>l</a:t>
            </a:r>
            <a:r>
              <a:rPr lang="nl-NL" sz="1600">
                <a:solidFill>
                  <a:schemeClr val="bg2"/>
                </a:solidFill>
                <a:latin typeface="Verdana" pitchFamily="34" charset="0"/>
              </a:rPr>
              <a:t>der</a:t>
            </a:r>
          </a:p>
        </p:txBody>
      </p:sp>
      <p:sp>
        <p:nvSpPr>
          <p:cNvPr id="7" name="Footer Placeholder 3"/>
          <p:cNvSpPr txBox="1">
            <a:spLocks/>
          </p:cNvSpPr>
          <p:nvPr/>
        </p:nvSpPr>
        <p:spPr bwMode="auto">
          <a:xfrm>
            <a:off x="85725" y="6473825"/>
            <a:ext cx="2133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© fedict 2010. All rights reserved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FF7300"/>
      </a:dk2>
      <a:lt2>
        <a:srgbClr val="F7B570"/>
      </a:lt2>
      <a:accent1>
        <a:srgbClr val="7B7867"/>
      </a:accent1>
      <a:accent2>
        <a:srgbClr val="A2BD30"/>
      </a:accent2>
      <a:accent3>
        <a:srgbClr val="FFFFFF"/>
      </a:accent3>
      <a:accent4>
        <a:srgbClr val="000000"/>
      </a:accent4>
      <a:accent5>
        <a:srgbClr val="BFBEB8"/>
      </a:accent5>
      <a:accent6>
        <a:srgbClr val="92AB2A"/>
      </a:accent6>
      <a:hlink>
        <a:srgbClr val="FD9537"/>
      </a:hlink>
      <a:folHlink>
        <a:srgbClr val="4D81BD"/>
      </a:folHlink>
    </a:clrScheme>
    <a:fontScheme name="Office Theme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54000" tIns="45720" rIns="5400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54000" tIns="45720" rIns="5400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FF7300"/>
        </a:dk2>
        <a:lt2>
          <a:srgbClr val="F7B570"/>
        </a:lt2>
        <a:accent1>
          <a:srgbClr val="7B7867"/>
        </a:accent1>
        <a:accent2>
          <a:srgbClr val="A2BD30"/>
        </a:accent2>
        <a:accent3>
          <a:srgbClr val="FFFFFF"/>
        </a:accent3>
        <a:accent4>
          <a:srgbClr val="000000"/>
        </a:accent4>
        <a:accent5>
          <a:srgbClr val="BFBEB8"/>
        </a:accent5>
        <a:accent6>
          <a:srgbClr val="92AB2A"/>
        </a:accent6>
        <a:hlink>
          <a:srgbClr val="FD9537"/>
        </a:hlink>
        <a:folHlink>
          <a:srgbClr val="4D81B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ouble_page">
  <a:themeElements>
    <a:clrScheme name="double_page 1">
      <a:dk1>
        <a:srgbClr val="000000"/>
      </a:dk1>
      <a:lt1>
        <a:srgbClr val="FFFFFF"/>
      </a:lt1>
      <a:dk2>
        <a:srgbClr val="FF7300"/>
      </a:dk2>
      <a:lt2>
        <a:srgbClr val="F7B570"/>
      </a:lt2>
      <a:accent1>
        <a:srgbClr val="7B7867"/>
      </a:accent1>
      <a:accent2>
        <a:srgbClr val="A2BD30"/>
      </a:accent2>
      <a:accent3>
        <a:srgbClr val="FFFFFF"/>
      </a:accent3>
      <a:accent4>
        <a:srgbClr val="000000"/>
      </a:accent4>
      <a:accent5>
        <a:srgbClr val="BFBEB8"/>
      </a:accent5>
      <a:accent6>
        <a:srgbClr val="92AB2A"/>
      </a:accent6>
      <a:hlink>
        <a:srgbClr val="FD9537"/>
      </a:hlink>
      <a:folHlink>
        <a:srgbClr val="4D81BD"/>
      </a:folHlink>
    </a:clrScheme>
    <a:fontScheme name="double_page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54000" tIns="45720" rIns="5400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54000" tIns="45720" rIns="5400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</a:defRPr>
        </a:defPPr>
      </a:lstStyle>
    </a:lnDef>
  </a:objectDefaults>
  <a:extraClrSchemeLst>
    <a:extraClrScheme>
      <a:clrScheme name="double_page 1">
        <a:dk1>
          <a:srgbClr val="000000"/>
        </a:dk1>
        <a:lt1>
          <a:srgbClr val="FFFFFF"/>
        </a:lt1>
        <a:dk2>
          <a:srgbClr val="FF7300"/>
        </a:dk2>
        <a:lt2>
          <a:srgbClr val="F7B570"/>
        </a:lt2>
        <a:accent1>
          <a:srgbClr val="7B7867"/>
        </a:accent1>
        <a:accent2>
          <a:srgbClr val="A2BD30"/>
        </a:accent2>
        <a:accent3>
          <a:srgbClr val="FFFFFF"/>
        </a:accent3>
        <a:accent4>
          <a:srgbClr val="000000"/>
        </a:accent4>
        <a:accent5>
          <a:srgbClr val="BFBEB8"/>
        </a:accent5>
        <a:accent6>
          <a:srgbClr val="92AB2A"/>
        </a:accent6>
        <a:hlink>
          <a:srgbClr val="FD9537"/>
        </a:hlink>
        <a:folHlink>
          <a:srgbClr val="4D81B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2541</TotalTime>
  <Words>1020</Words>
  <Application>Microsoft Office PowerPoint</Application>
  <PresentationFormat>On-screen Show (4:3)</PresentationFormat>
  <Paragraphs>292</Paragraphs>
  <Slides>23</Slides>
  <Notes>4</Notes>
  <HiddenSlides>4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Office Theme</vt:lpstr>
      <vt:lpstr>double_page</vt:lpstr>
      <vt:lpstr>Bitmapafbeelding</vt:lpstr>
      <vt:lpstr>   SESSION D:  What You Know - What You Have - What You Are:  The Role of Hardware Technologies to Provide Identity Assurance BELGIUM’s Experience   Washington - September 27th, 2010            Frank LEYMAN   </vt:lpstr>
      <vt:lpstr>Slide 2</vt:lpstr>
      <vt:lpstr>Citizen Centricity</vt:lpstr>
      <vt:lpstr>Slide 4</vt:lpstr>
      <vt:lpstr>The eID Project</vt:lpstr>
      <vt:lpstr>eID Digital Information</vt:lpstr>
      <vt:lpstr>eID Functionalities</vt:lpstr>
      <vt:lpstr>eID Information</vt:lpstr>
      <vt:lpstr>Identification</vt:lpstr>
      <vt:lpstr>Security Aspects</vt:lpstr>
      <vt:lpstr>Chip specifications</vt:lpstr>
      <vt:lpstr>Other specifications</vt:lpstr>
      <vt:lpstr>Data Specifications</vt:lpstr>
      <vt:lpstr>Public-key Cryptography</vt:lpstr>
      <vt:lpstr>X509 Certificate</vt:lpstr>
      <vt:lpstr>PKI Trust Hierarchy</vt:lpstr>
      <vt:lpstr>Signature Standards</vt:lpstr>
      <vt:lpstr>Fedict eID Middleware</vt:lpstr>
      <vt:lpstr>Fedict Reverse Proxy</vt:lpstr>
      <vt:lpstr>https://mondossier.rrn.fgov.be</vt:lpstr>
      <vt:lpstr>EU pilots that work on  cross-border interoperability</vt:lpstr>
      <vt:lpstr>OUR OBJECTIVES:</vt:lpstr>
      <vt:lpstr>Slide 23</vt:lpstr>
    </vt:vector>
  </TitlesOfParts>
  <Company>Fedict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Fedict presentation</dc:title>
  <dc:creator>Leyman Frank</dc:creator>
  <cp:lastModifiedBy>leyman_frank</cp:lastModifiedBy>
  <cp:revision>289</cp:revision>
  <dcterms:created xsi:type="dcterms:W3CDTF">2009-01-07T16:28:23Z</dcterms:created>
  <dcterms:modified xsi:type="dcterms:W3CDTF">2010-09-26T15:39:27Z</dcterms:modified>
</cp:coreProperties>
</file>