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5"/>
  </p:notesMasterIdLst>
  <p:handoutMasterIdLst>
    <p:handoutMasterId r:id="rId36"/>
  </p:handoutMasterIdLst>
  <p:sldIdLst>
    <p:sldId id="263" r:id="rId3"/>
    <p:sldId id="463" r:id="rId4"/>
    <p:sldId id="440" r:id="rId5"/>
    <p:sldId id="370" r:id="rId6"/>
    <p:sldId id="442" r:id="rId7"/>
    <p:sldId id="314" r:id="rId8"/>
    <p:sldId id="490" r:id="rId9"/>
    <p:sldId id="504" r:id="rId10"/>
    <p:sldId id="443" r:id="rId11"/>
    <p:sldId id="329" r:id="rId12"/>
    <p:sldId id="489" r:id="rId13"/>
    <p:sldId id="352" r:id="rId14"/>
    <p:sldId id="361" r:id="rId15"/>
    <p:sldId id="264" r:id="rId16"/>
    <p:sldId id="423" r:id="rId17"/>
    <p:sldId id="270" r:id="rId18"/>
    <p:sldId id="279" r:id="rId19"/>
    <p:sldId id="325" r:id="rId20"/>
    <p:sldId id="366" r:id="rId21"/>
    <p:sldId id="521" r:id="rId22"/>
    <p:sldId id="266" r:id="rId23"/>
    <p:sldId id="465" r:id="rId24"/>
    <p:sldId id="461" r:id="rId25"/>
    <p:sldId id="452" r:id="rId26"/>
    <p:sldId id="453" r:id="rId27"/>
    <p:sldId id="457" r:id="rId28"/>
    <p:sldId id="451" r:id="rId29"/>
    <p:sldId id="422" r:id="rId30"/>
    <p:sldId id="384" r:id="rId31"/>
    <p:sldId id="351" r:id="rId32"/>
    <p:sldId id="488" r:id="rId33"/>
    <p:sldId id="368" r:id="rId34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613" autoAdjust="0"/>
  </p:normalViewPr>
  <p:slideViewPr>
    <p:cSldViewPr snapToGrid="0">
      <p:cViewPr varScale="1">
        <p:scale>
          <a:sx n="78" d="100"/>
          <a:sy n="78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790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40" y="0"/>
            <a:ext cx="2887790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0C5AE2-CF59-4ABF-AC20-B016399E934B}" type="datetimeFigureOut">
              <a:rPr lang="en-US"/>
              <a:pPr>
                <a:defRPr/>
              </a:pPr>
              <a:t>9/19/2010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887790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40" y="9428272"/>
            <a:ext cx="2887790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6DDDA0E-A0C3-4843-B609-BD0DBE11D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790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40" y="0"/>
            <a:ext cx="2887790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878" y="4714137"/>
            <a:ext cx="5328983" cy="446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72"/>
            <a:ext cx="2887790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40" y="9428272"/>
            <a:ext cx="2887790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F44A11E-CAEA-4E01-9272-AC9359BC4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51A50-320A-495E-B9DE-0E9ECDAEA2EA}" type="slidenum">
              <a:rPr lang="nl-BE" smtClean="0">
                <a:cs typeface="Arial" charset="0"/>
              </a:rPr>
              <a:pPr/>
              <a:t>16</a:t>
            </a:fld>
            <a:endParaRPr lang="nl-BE" smtClean="0">
              <a:cs typeface="Arial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A78F8-8EA8-4C3E-9916-8941DE5E1969}" type="slidenum">
              <a:rPr lang="nl-BE" smtClean="0">
                <a:cs typeface="Arial" charset="0"/>
              </a:rPr>
              <a:pPr/>
              <a:t>17</a:t>
            </a:fld>
            <a:endParaRPr lang="nl-BE" smtClean="0">
              <a:cs typeface="Arial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B849E-2D2A-4F6A-AF78-1B7C41575B01}" type="slidenum">
              <a:rPr lang="nl-BE" smtClean="0"/>
              <a:pPr/>
              <a:t>32</a:t>
            </a:fld>
            <a:endParaRPr lang="nl-BE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edict_Background_White"/>
          <p:cNvPicPr>
            <a:picLocks noChangeAspect="1" noChangeArrowheads="1"/>
          </p:cNvPicPr>
          <p:nvPr/>
        </p:nvPicPr>
        <p:blipFill>
          <a:blip r:embed="rId2" cstate="print"/>
          <a:srcRect t="14441"/>
          <a:stretch>
            <a:fillRect/>
          </a:stretch>
        </p:blipFill>
        <p:spPr bwMode="auto">
          <a:xfrm>
            <a:off x="0" y="152400"/>
            <a:ext cx="9145588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0" y="5562600"/>
            <a:ext cx="9144000" cy="685800"/>
            <a:chOff x="0" y="3504"/>
            <a:chExt cx="5760" cy="432"/>
          </a:xfrm>
        </p:grpSpPr>
        <p:pic>
          <p:nvPicPr>
            <p:cNvPr id="6" name="Picture 8" descr="Fedictlogo+baseline_RGB_v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0" y="3504"/>
              <a:ext cx="15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 flipH="1">
              <a:off x="5520" y="3504"/>
              <a:ext cx="240" cy="432"/>
            </a:xfrm>
            <a:prstGeom prst="rect">
              <a:avLst/>
            </a:prstGeom>
            <a:solidFill>
              <a:srgbClr val="7B7867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0" y="3504"/>
              <a:ext cx="3648" cy="432"/>
            </a:xfrm>
            <a:prstGeom prst="rect">
              <a:avLst/>
            </a:prstGeom>
            <a:solidFill>
              <a:srgbClr val="7B7867"/>
            </a:solidFill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25700" y="1997075"/>
            <a:ext cx="57181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5225" y="3505200"/>
            <a:ext cx="4708525" cy="101123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76200" y="6480175"/>
            <a:ext cx="2133600" cy="2206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98450"/>
            <a:ext cx="1779588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75" y="298450"/>
            <a:ext cx="5191125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6175" y="1600200"/>
            <a:ext cx="1798638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7213" y="1600200"/>
            <a:ext cx="1798637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69225" y="298450"/>
            <a:ext cx="936625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6175" y="298450"/>
            <a:ext cx="2660650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1600200"/>
            <a:ext cx="3484563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1338" y="1600200"/>
            <a:ext cx="3486150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298450"/>
            <a:ext cx="71231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75" y="1600200"/>
            <a:ext cx="7123113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7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3063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40967" name="Picture 9" descr="Logo 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2400" y="6400800"/>
            <a:ext cx="127158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9pPr>
    </p:titleStyle>
    <p:bodyStyle>
      <a:lvl1pPr marL="182563" indent="-182563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Arial" charset="0"/>
        </a:defRPr>
      </a:lvl2pPr>
      <a:lvl3pPr marL="712788" indent="-1730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Arial" charset="0"/>
        </a:defRPr>
      </a:lvl3pPr>
      <a:lvl4pPr marL="987425" indent="-1730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</a:defRPr>
      </a:lvl4pPr>
      <a:lvl5pPr marL="1262063" indent="-1825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5pPr>
      <a:lvl6pPr marL="1719263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6pPr>
      <a:lvl7pPr marL="2176463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7pPr>
      <a:lvl8pPr marL="2633663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8pPr>
      <a:lvl9pPr marL="3090863" indent="-18256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6175" y="298450"/>
            <a:ext cx="37496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6175" y="1600200"/>
            <a:ext cx="374967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7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05/05/2009 | Bruxelles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3063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13319" name="Picture 7" descr="Logo 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2400" y="6400800"/>
            <a:ext cx="127158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302125" y="306388"/>
            <a:ext cx="465138" cy="6062662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4000" rIns="54000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9pPr>
    </p:titleStyle>
    <p:bodyStyle>
      <a:lvl1pPr marL="182563" indent="-182563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latin typeface="Arial" charset="0"/>
        </a:defRPr>
      </a:lvl2pPr>
      <a:lvl3pPr marL="712788" indent="-1730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Arial" charset="0"/>
        </a:defRPr>
      </a:lvl3pPr>
      <a:lvl4pPr marL="987425" indent="-173038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4pPr>
      <a:lvl5pPr marL="1262063" indent="-18256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1719263" indent="-18256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176463" indent="-18256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2633663" indent="-18256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090863" indent="-18256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zonhoven.be/86045.im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Relationship Id="rId9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ctrTitle"/>
          </p:nvPr>
        </p:nvSpPr>
        <p:spPr>
          <a:xfrm>
            <a:off x="243840" y="2084831"/>
            <a:ext cx="8900159" cy="3981641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US" sz="2400" dirty="0" smtClean="0"/>
              <a:t>Designing </a:t>
            </a:r>
            <a:r>
              <a:rPr lang="en-US" sz="2400" dirty="0" smtClean="0"/>
              <a:t>and Implementing Secure ID Management Systems: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>BELGIUM’s Experience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Washington - September 27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2010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	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		</a:t>
            </a:r>
            <a:r>
              <a:rPr lang="en-US" sz="2000" dirty="0" smtClean="0"/>
              <a:t>Frank LEYMAN	</a:t>
            </a:r>
            <a:r>
              <a:rPr lang="en-US" sz="1800" dirty="0" smtClean="0"/>
              <a:t>		</a:t>
            </a:r>
            <a:endParaRPr lang="en-US" i="1" dirty="0" smtClean="0">
              <a:solidFill>
                <a:srgbClr val="FFAB66"/>
              </a:solidFill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7456" y="249239"/>
            <a:ext cx="1261894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Grp="1" noChangeArrowheads="1"/>
          </p:cNvSpPr>
          <p:nvPr>
            <p:ph type="title"/>
          </p:nvPr>
        </p:nvSpPr>
        <p:spPr>
          <a:xfrm>
            <a:off x="557213" y="422275"/>
            <a:ext cx="7575550" cy="306388"/>
          </a:xfrm>
        </p:spPr>
        <p:txBody>
          <a:bodyPr/>
          <a:lstStyle/>
          <a:p>
            <a:pPr eaLnBrk="1" hangingPunct="1"/>
            <a:r>
              <a:rPr lang="nl-BE" sz="2400" i="1" smtClean="0"/>
              <a:t>Lots of applications of the eID card</a:t>
            </a:r>
            <a:endParaRPr lang="nl-NL" sz="2400" i="1" smtClean="0"/>
          </a:p>
        </p:txBody>
      </p:sp>
      <p:pic>
        <p:nvPicPr>
          <p:cNvPr id="45058" name="Picture 49" descr="eID_n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2150" y="2963863"/>
            <a:ext cx="20701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41" descr="stud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3" y="344170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50"/>
          <p:cNvSpPr>
            <a:spLocks noChangeArrowheads="1"/>
          </p:cNvSpPr>
          <p:nvPr/>
        </p:nvSpPr>
        <p:spPr bwMode="auto">
          <a:xfrm>
            <a:off x="371475" y="4737100"/>
            <a:ext cx="1417638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BE" sz="1600">
                <a:solidFill>
                  <a:srgbClr val="595959"/>
                </a:solidFill>
              </a:rPr>
              <a:t>student cards</a:t>
            </a:r>
            <a:endParaRPr lang="en-GB" sz="1600">
              <a:solidFill>
                <a:srgbClr val="595959"/>
              </a:solidFill>
            </a:endParaRPr>
          </a:p>
        </p:txBody>
      </p:sp>
      <p:pic>
        <p:nvPicPr>
          <p:cNvPr id="45061" name="Picture 42" descr="stet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3488" y="1277938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Rectangle 51"/>
          <p:cNvSpPr>
            <a:spLocks noChangeArrowheads="1"/>
          </p:cNvSpPr>
          <p:nvPr/>
        </p:nvSpPr>
        <p:spPr bwMode="auto">
          <a:xfrm>
            <a:off x="1238250" y="2582863"/>
            <a:ext cx="1246188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BE" sz="1600">
                <a:solidFill>
                  <a:srgbClr val="595959"/>
                </a:solidFill>
              </a:rPr>
              <a:t>Healthcare </a:t>
            </a:r>
            <a:endParaRPr lang="en-GB" sz="1600">
              <a:solidFill>
                <a:srgbClr val="595959"/>
              </a:solidFill>
            </a:endParaRPr>
          </a:p>
        </p:txBody>
      </p:sp>
      <p:pic>
        <p:nvPicPr>
          <p:cNvPr id="45063" name="Picture 45" descr="e-commer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9825" y="4656138"/>
            <a:ext cx="133985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Rectangle 52"/>
          <p:cNvSpPr>
            <a:spLocks noChangeArrowheads="1"/>
          </p:cNvSpPr>
          <p:nvPr/>
        </p:nvSpPr>
        <p:spPr bwMode="auto">
          <a:xfrm>
            <a:off x="4951413" y="5961063"/>
            <a:ext cx="131445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BE" sz="1600">
                <a:solidFill>
                  <a:srgbClr val="595959"/>
                </a:solidFill>
              </a:rPr>
              <a:t>e-commerce</a:t>
            </a:r>
            <a:endParaRPr lang="en-GB" sz="1600">
              <a:solidFill>
                <a:srgbClr val="595959"/>
              </a:solidFill>
            </a:endParaRPr>
          </a:p>
        </p:txBody>
      </p:sp>
      <p:pic>
        <p:nvPicPr>
          <p:cNvPr id="45065" name="Picture 48" descr="bm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2038" y="963613"/>
            <a:ext cx="13081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Rectangle 53"/>
          <p:cNvSpPr>
            <a:spLocks noChangeArrowheads="1"/>
          </p:cNvSpPr>
          <p:nvPr/>
        </p:nvSpPr>
        <p:spPr bwMode="auto">
          <a:xfrm>
            <a:off x="3489325" y="2265363"/>
            <a:ext cx="1592263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BE" sz="1600">
                <a:solidFill>
                  <a:srgbClr val="595959"/>
                </a:solidFill>
              </a:rPr>
              <a:t>Driver’s license</a:t>
            </a:r>
            <a:endParaRPr lang="en-GB" sz="1600">
              <a:solidFill>
                <a:srgbClr val="595959"/>
              </a:solidFill>
            </a:endParaRPr>
          </a:p>
        </p:txBody>
      </p:sp>
      <p:pic>
        <p:nvPicPr>
          <p:cNvPr id="45067" name="Picture 43" descr="sportsclu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3441700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8" name="Rectangle 54"/>
          <p:cNvSpPr>
            <a:spLocks noChangeArrowheads="1"/>
          </p:cNvSpPr>
          <p:nvPr/>
        </p:nvSpPr>
        <p:spPr bwMode="auto">
          <a:xfrm>
            <a:off x="6548438" y="4805363"/>
            <a:ext cx="2093912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BE" sz="1600">
                <a:solidFill>
                  <a:srgbClr val="595959"/>
                </a:solidFill>
              </a:rPr>
              <a:t>Proof of membership</a:t>
            </a:r>
            <a:endParaRPr lang="en-GB" sz="1600">
              <a:solidFill>
                <a:srgbClr val="595959"/>
              </a:solidFill>
            </a:endParaRPr>
          </a:p>
        </p:txBody>
      </p:sp>
      <p:pic>
        <p:nvPicPr>
          <p:cNvPr id="45069" name="Picture 46" descr="comput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98713" y="4656138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0" name="Rectangle 55"/>
          <p:cNvSpPr>
            <a:spLocks noChangeArrowheads="1"/>
          </p:cNvSpPr>
          <p:nvPr/>
        </p:nvSpPr>
        <p:spPr bwMode="auto">
          <a:xfrm>
            <a:off x="2671763" y="6024563"/>
            <a:ext cx="1020762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BE" sz="1600">
                <a:solidFill>
                  <a:srgbClr val="595959"/>
                </a:solidFill>
              </a:rPr>
              <a:t>SSO, etc.</a:t>
            </a:r>
            <a:endParaRPr lang="en-GB" sz="1600">
              <a:solidFill>
                <a:srgbClr val="595959"/>
              </a:solidFill>
            </a:endParaRPr>
          </a:p>
        </p:txBody>
      </p:sp>
      <p:pic>
        <p:nvPicPr>
          <p:cNvPr id="45071" name="Picture 44" descr="homebanki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69013" y="1277938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2" name="Oval 82"/>
          <p:cNvSpPr>
            <a:spLocks noChangeArrowheads="1"/>
          </p:cNvSpPr>
          <p:nvPr/>
        </p:nvSpPr>
        <p:spPr bwMode="auto">
          <a:xfrm>
            <a:off x="1143000" y="1700213"/>
            <a:ext cx="6362700" cy="3860800"/>
          </a:xfrm>
          <a:prstGeom prst="ellipse">
            <a:avLst/>
          </a:prstGeom>
          <a:noFill/>
          <a:ln w="28575" algn="ctr">
            <a:solidFill>
              <a:srgbClr val="FF9900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fr-FR"/>
          </a:p>
        </p:txBody>
      </p:sp>
      <p:sp>
        <p:nvSpPr>
          <p:cNvPr id="45073" name="Rectangle 56"/>
          <p:cNvSpPr>
            <a:spLocks noChangeArrowheads="1"/>
          </p:cNvSpPr>
          <p:nvPr/>
        </p:nvSpPr>
        <p:spPr bwMode="auto">
          <a:xfrm>
            <a:off x="5981700" y="2633663"/>
            <a:ext cx="147320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BE" sz="1600">
                <a:solidFill>
                  <a:srgbClr val="595959"/>
                </a:solidFill>
              </a:rPr>
              <a:t>Home banking</a:t>
            </a:r>
            <a:endParaRPr lang="en-GB" sz="1600">
              <a:solidFill>
                <a:srgbClr val="595959"/>
              </a:solidFill>
            </a:endParaRPr>
          </a:p>
        </p:txBody>
      </p:sp>
      <p:sp>
        <p:nvSpPr>
          <p:cNvPr id="20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Vending machines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No alcohol under 18 year...</a:t>
            </a:r>
            <a:endParaRPr lang="nl-BE" dirty="0"/>
          </a:p>
        </p:txBody>
      </p:sp>
      <p:pic>
        <p:nvPicPr>
          <p:cNvPr id="5" name="Picture 4" descr="eID-drankautoma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7344" y="999744"/>
            <a:ext cx="3708654" cy="4944872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ctrTitle"/>
          </p:nvPr>
        </p:nvSpPr>
        <p:spPr>
          <a:xfrm>
            <a:off x="1884363" y="2124075"/>
            <a:ext cx="6569075" cy="1470025"/>
          </a:xfrm>
        </p:spPr>
        <p:txBody>
          <a:bodyPr/>
          <a:lstStyle/>
          <a:p>
            <a:r>
              <a:rPr lang="nl-BE" dirty="0" err="1" smtClean="0"/>
              <a:t>Lots</a:t>
            </a:r>
            <a:r>
              <a:rPr lang="nl-BE" dirty="0" smtClean="0"/>
              <a:t> of TOOLS at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err="1" smtClean="0"/>
              <a:t>disposal</a:t>
            </a:r>
            <a:endParaRPr lang="en-US" dirty="0" smtClean="0"/>
          </a:p>
        </p:txBody>
      </p:sp>
      <p:pic>
        <p:nvPicPr>
          <p:cNvPr id="277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532" y="225425"/>
            <a:ext cx="261251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Quick Install</a:t>
            </a:r>
            <a:endParaRPr lang="en-US" smtClean="0"/>
          </a:p>
        </p:txBody>
      </p:sp>
      <p:pic>
        <p:nvPicPr>
          <p:cNvPr id="634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0650" y="1417638"/>
            <a:ext cx="2476500" cy="1047750"/>
          </a:xfrm>
        </p:spPr>
      </p:pic>
      <p:pic>
        <p:nvPicPr>
          <p:cNvPr id="6349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758950"/>
            <a:ext cx="1905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3400" y="3170238"/>
            <a:ext cx="214947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4900" y="4059238"/>
            <a:ext cx="1905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Rectangle 20"/>
          <p:cNvSpPr>
            <a:spLocks noChangeArrowheads="1"/>
          </p:cNvSpPr>
          <p:nvPr/>
        </p:nvSpPr>
        <p:spPr bwMode="auto">
          <a:xfrm>
            <a:off x="2709863" y="2203450"/>
            <a:ext cx="14160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800" b="1"/>
              <a:t>1. Install the eID software</a:t>
            </a:r>
          </a:p>
        </p:txBody>
      </p:sp>
      <p:sp>
        <p:nvSpPr>
          <p:cNvPr id="63496" name="Rectangle 21"/>
          <p:cNvSpPr>
            <a:spLocks noChangeArrowheads="1"/>
          </p:cNvSpPr>
          <p:nvPr/>
        </p:nvSpPr>
        <p:spPr bwMode="auto">
          <a:xfrm>
            <a:off x="4037013" y="3414713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b="1"/>
              <a:t>2. Connect the card reader to the computer</a:t>
            </a:r>
          </a:p>
        </p:txBody>
      </p:sp>
      <p:sp>
        <p:nvSpPr>
          <p:cNvPr id="63497" name="Rectangle 22"/>
          <p:cNvSpPr>
            <a:spLocks noChangeArrowheads="1"/>
          </p:cNvSpPr>
          <p:nvPr/>
        </p:nvSpPr>
        <p:spPr bwMode="auto">
          <a:xfrm>
            <a:off x="5781675" y="4491038"/>
            <a:ext cx="2286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 sz="800" b="1"/>
              <a:t>3. Consult your data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288"/>
            <a:ext cx="9144000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500694" y="1285860"/>
            <a:ext cx="928694" cy="571504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43375" y="285750"/>
            <a:ext cx="1428750" cy="10001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0"/>
            <a:ext cx="32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http://www.belgium.be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05/05/2009 | Bruxelles</a:t>
            </a:r>
            <a:endParaRPr lang="en-US"/>
          </a:p>
        </p:txBody>
      </p:sp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57837" cy="679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rapezoid 4"/>
          <p:cNvSpPr/>
          <p:nvPr/>
        </p:nvSpPr>
        <p:spPr bwMode="auto">
          <a:xfrm rot="16200000">
            <a:off x="4003675" y="1603375"/>
            <a:ext cx="3873500" cy="920750"/>
          </a:xfrm>
          <a:prstGeom prst="trapezoid">
            <a:avLst>
              <a:gd name="adj" fmla="val 109796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308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65100"/>
            <a:ext cx="27717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05500" y="4991100"/>
            <a:ext cx="2964273" cy="646331"/>
          </a:xfrm>
          <a:prstGeom prst="rect">
            <a:avLst/>
          </a:prstGeom>
          <a:noFill/>
          <a:ln w="25400" cmpd="dbl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Direct access to more than</a:t>
            </a:r>
          </a:p>
          <a:p>
            <a:r>
              <a:rPr lang="nl-BE" dirty="0" smtClean="0">
                <a:solidFill>
                  <a:srgbClr val="FF0000"/>
                </a:solidFill>
              </a:rPr>
              <a:t>70 on-line transactions</a:t>
            </a:r>
            <a:endParaRPr lang="nl-B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9300" y="2060575"/>
            <a:ext cx="3205163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>
          <a:xfrm>
            <a:off x="681038" y="346075"/>
            <a:ext cx="8296275" cy="800100"/>
          </a:xfrm>
        </p:spPr>
        <p:txBody>
          <a:bodyPr anchor="ctr"/>
          <a:lstStyle/>
          <a:p>
            <a:r>
              <a:rPr lang="nl-BE" sz="2900" smtClean="0"/>
              <a:t>eID Middleware </a:t>
            </a:r>
            <a:br>
              <a:rPr lang="nl-BE" sz="2900" smtClean="0"/>
            </a:br>
            <a:r>
              <a:rPr lang="nl-BE" sz="2900" smtClean="0"/>
              <a:t>Reading of the data – Certificates - Card &amp; PIN</a:t>
            </a:r>
            <a:endParaRPr lang="en-GB" sz="2900" smtClean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06500"/>
            <a:ext cx="3305175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3036" y="1261491"/>
            <a:ext cx="29337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874713"/>
          </a:xfrm>
        </p:spPr>
        <p:txBody>
          <a:bodyPr/>
          <a:lstStyle/>
          <a:p>
            <a:r>
              <a:rPr lang="nl-BE" smtClean="0">
                <a:solidFill>
                  <a:schemeClr val="hlink"/>
                </a:solidFill>
              </a:rPr>
              <a:t>https://mondossier.rrn.fgov.be</a:t>
            </a:r>
            <a:endParaRPr lang="nl-NL" smtClean="0">
              <a:solidFill>
                <a:schemeClr val="hlink"/>
              </a:solidFill>
            </a:endParaRPr>
          </a:p>
        </p:txBody>
      </p:sp>
      <p:pic>
        <p:nvPicPr>
          <p:cNvPr id="6758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7988" y="819150"/>
            <a:ext cx="4368800" cy="3276600"/>
          </a:xfrm>
        </p:spPr>
      </p:pic>
      <p:pic>
        <p:nvPicPr>
          <p:cNvPr id="67588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60800" y="2732088"/>
            <a:ext cx="4471988" cy="3352800"/>
          </a:xfrm>
        </p:spPr>
      </p:pic>
      <p:sp>
        <p:nvSpPr>
          <p:cNvPr id="6" name="Rectangle 5"/>
          <p:cNvSpPr/>
          <p:nvPr/>
        </p:nvSpPr>
        <p:spPr bwMode="auto">
          <a:xfrm>
            <a:off x="1767840" y="1816608"/>
            <a:ext cx="402336" cy="73152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3336925"/>
            <a:ext cx="8181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4550" y="1792288"/>
            <a:ext cx="25638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www.checkdoc.be</a:t>
            </a:r>
            <a:endParaRPr lang="en-US" smtClean="0"/>
          </a:p>
        </p:txBody>
      </p:sp>
      <p:sp>
        <p:nvSpPr>
          <p:cNvPr id="69636" name="Content Placeholder 2"/>
          <p:cNvSpPr>
            <a:spLocks noGrp="1"/>
          </p:cNvSpPr>
          <p:nvPr>
            <p:ph idx="1"/>
          </p:nvPr>
        </p:nvSpPr>
        <p:spPr>
          <a:xfrm>
            <a:off x="714375" y="1439863"/>
            <a:ext cx="8120063" cy="4416425"/>
          </a:xfrm>
        </p:spPr>
        <p:txBody>
          <a:bodyPr/>
          <a:lstStyle/>
          <a:p>
            <a:r>
              <a:rPr lang="en-US" smtClean="0"/>
              <a:t>A website to verify whether Belgian identity documents are valid or not:</a:t>
            </a:r>
            <a:r>
              <a:rPr lang="fr-FR" smtClean="0"/>
              <a:t> </a:t>
            </a:r>
          </a:p>
          <a:p>
            <a:pPr lvl="1"/>
            <a:r>
              <a:rPr lang="en-US" smtClean="0"/>
              <a:t>passport</a:t>
            </a:r>
          </a:p>
          <a:p>
            <a:pPr lvl="1"/>
            <a:r>
              <a:rPr lang="en-US" smtClean="0"/>
              <a:t>identity card</a:t>
            </a:r>
          </a:p>
          <a:p>
            <a:pPr lvl="1"/>
            <a:r>
              <a:rPr lang="en-US" smtClean="0"/>
              <a:t>residence permit with chip</a:t>
            </a:r>
            <a:endParaRPr lang="fr-FR" smtClean="0"/>
          </a:p>
          <a:p>
            <a:r>
              <a:rPr lang="nl-BE" smtClean="0"/>
              <a:t>Registration the first time</a:t>
            </a:r>
            <a:endParaRPr lang="fr-FR" smtClean="0"/>
          </a:p>
          <a:p>
            <a:endParaRPr lang="fr-FR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0575" y="5461000"/>
            <a:ext cx="2381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 rot="1271408">
            <a:off x="4156075" y="2500313"/>
            <a:ext cx="2376488" cy="3762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BE">
                <a:solidFill>
                  <a:srgbClr val="FF0000"/>
                </a:solidFill>
              </a:rPr>
              <a:t>Sources authentiques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130" y="1764405"/>
            <a:ext cx="3301293" cy="16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857250"/>
          </a:xfrm>
        </p:spPr>
        <p:txBody>
          <a:bodyPr/>
          <a:lstStyle/>
          <a:p>
            <a:pPr eaLnBrk="1" hangingPunct="1"/>
            <a:r>
              <a:rPr lang="nl-BE" dirty="0" err="1" smtClean="0"/>
              <a:t>Fiscality</a:t>
            </a:r>
            <a:endParaRPr lang="fr-FR" dirty="0" smtClean="0"/>
          </a:p>
        </p:txBody>
      </p:sp>
      <p:pic>
        <p:nvPicPr>
          <p:cNvPr id="7885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609" y="1045157"/>
            <a:ext cx="2700571" cy="137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5639" y="463639"/>
            <a:ext cx="3887701" cy="242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8767" y="3580325"/>
            <a:ext cx="4184776" cy="261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455" y="3876541"/>
            <a:ext cx="3272849" cy="204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n 16"/>
          <p:cNvSpPr/>
          <p:nvPr/>
        </p:nvSpPr>
        <p:spPr bwMode="auto">
          <a:xfrm>
            <a:off x="4293835" y="2260599"/>
            <a:ext cx="381000" cy="609601"/>
          </a:xfrm>
          <a:prstGeom prst="can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6" name="Can 15"/>
          <p:cNvSpPr/>
          <p:nvPr/>
        </p:nvSpPr>
        <p:spPr bwMode="auto">
          <a:xfrm>
            <a:off x="4281135" y="4038599"/>
            <a:ext cx="381000" cy="609601"/>
          </a:xfrm>
          <a:prstGeom prst="can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5" name="Can 14"/>
          <p:cNvSpPr/>
          <p:nvPr/>
        </p:nvSpPr>
        <p:spPr bwMode="auto">
          <a:xfrm>
            <a:off x="6135335" y="3086101"/>
            <a:ext cx="381000" cy="698500"/>
          </a:xfrm>
          <a:prstGeom prst="can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4" name="Can 13"/>
          <p:cNvSpPr/>
          <p:nvPr/>
        </p:nvSpPr>
        <p:spPr bwMode="auto">
          <a:xfrm>
            <a:off x="2376135" y="3116115"/>
            <a:ext cx="381000" cy="655785"/>
          </a:xfrm>
          <a:prstGeom prst="can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3" name="Can 12"/>
          <p:cNvSpPr/>
          <p:nvPr/>
        </p:nvSpPr>
        <p:spPr bwMode="auto">
          <a:xfrm rot="3755879">
            <a:off x="3328635" y="1630214"/>
            <a:ext cx="381000" cy="875837"/>
          </a:xfrm>
          <a:prstGeom prst="can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2" name="Can 11"/>
          <p:cNvSpPr/>
          <p:nvPr/>
        </p:nvSpPr>
        <p:spPr bwMode="auto">
          <a:xfrm rot="3755879">
            <a:off x="5208235" y="4436914"/>
            <a:ext cx="381000" cy="875837"/>
          </a:xfrm>
          <a:prstGeom prst="can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1" name="Can 10"/>
          <p:cNvSpPr/>
          <p:nvPr/>
        </p:nvSpPr>
        <p:spPr bwMode="auto">
          <a:xfrm rot="17981367">
            <a:off x="3328636" y="4322615"/>
            <a:ext cx="381000" cy="875837"/>
          </a:xfrm>
          <a:prstGeom prst="can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Can 9"/>
          <p:cNvSpPr/>
          <p:nvPr/>
        </p:nvSpPr>
        <p:spPr bwMode="auto">
          <a:xfrm rot="17981367">
            <a:off x="5208236" y="1604814"/>
            <a:ext cx="381000" cy="875837"/>
          </a:xfrm>
          <a:prstGeom prst="can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0" y="285751"/>
            <a:ext cx="7123113" cy="666749"/>
          </a:xfrm>
        </p:spPr>
        <p:txBody>
          <a:bodyPr/>
          <a:lstStyle/>
          <a:p>
            <a:r>
              <a:rPr lang="nl-BE" dirty="0" err="1" smtClean="0"/>
              <a:t>Citizen</a:t>
            </a:r>
            <a:r>
              <a:rPr lang="nl-BE" dirty="0" smtClean="0"/>
              <a:t> </a:t>
            </a:r>
            <a:r>
              <a:rPr lang="nl-BE" dirty="0" err="1" smtClean="0"/>
              <a:t>Centricity</a:t>
            </a:r>
            <a:endParaRPr lang="en-US" dirty="0"/>
          </a:p>
        </p:txBody>
      </p:sp>
      <p:sp>
        <p:nvSpPr>
          <p:cNvPr id="3" name="Flowchart: Connector 2"/>
          <p:cNvSpPr/>
          <p:nvPr/>
        </p:nvSpPr>
        <p:spPr bwMode="auto">
          <a:xfrm>
            <a:off x="3784600" y="1003300"/>
            <a:ext cx="1371600" cy="1346200"/>
          </a:xfrm>
          <a:prstGeom prst="flowChartConnector">
            <a:avLst/>
          </a:prstGeom>
          <a:gradFill flip="none" rotWithShape="1">
            <a:gsLst>
              <a:gs pos="1000">
                <a:schemeClr val="tx2">
                  <a:shade val="30000"/>
                  <a:satMod val="115000"/>
                  <a:alpha val="5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COMMON BACK-OFFICE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4" name="Flowchart: Connector 3"/>
          <p:cNvSpPr/>
          <p:nvPr/>
        </p:nvSpPr>
        <p:spPr bwMode="auto">
          <a:xfrm>
            <a:off x="1917700" y="1854200"/>
            <a:ext cx="1371600" cy="1346200"/>
          </a:xfrm>
          <a:prstGeom prst="flowChartConnector">
            <a:avLst/>
          </a:prstGeom>
          <a:gradFill flip="none" rotWithShape="1">
            <a:gsLst>
              <a:gs pos="1000">
                <a:schemeClr val="tx2">
                  <a:shade val="30000"/>
                  <a:satMod val="115000"/>
                  <a:alpha val="5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COMMON PROCESS</a:t>
            </a:r>
            <a:r>
              <a:rPr kumimoji="0" lang="nl-BE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FLOW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5" name="Flowchart: Connector 4"/>
          <p:cNvSpPr/>
          <p:nvPr/>
        </p:nvSpPr>
        <p:spPr bwMode="auto">
          <a:xfrm>
            <a:off x="5638800" y="1841500"/>
            <a:ext cx="1371600" cy="1346200"/>
          </a:xfrm>
          <a:prstGeom prst="flowChartConnector">
            <a:avLst/>
          </a:prstGeom>
          <a:gradFill flip="none" rotWithShape="1">
            <a:gsLst>
              <a:gs pos="1000">
                <a:schemeClr val="tx2">
                  <a:shade val="30000"/>
                  <a:satMod val="115000"/>
                  <a:alpha val="5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COMMON KEY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Flowchart: Connector 5"/>
          <p:cNvSpPr/>
          <p:nvPr/>
        </p:nvSpPr>
        <p:spPr bwMode="auto">
          <a:xfrm>
            <a:off x="1892300" y="3670300"/>
            <a:ext cx="1371600" cy="1346200"/>
          </a:xfrm>
          <a:prstGeom prst="flowChartConnector">
            <a:avLst/>
          </a:prstGeom>
          <a:gradFill flip="none" rotWithShape="1">
            <a:gsLst>
              <a:gs pos="1000">
                <a:schemeClr val="tx2">
                  <a:shade val="30000"/>
                  <a:satMod val="115000"/>
                  <a:alpha val="5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MODULES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 bwMode="auto">
          <a:xfrm>
            <a:off x="5638800" y="3733800"/>
            <a:ext cx="1371600" cy="1346200"/>
          </a:xfrm>
          <a:prstGeom prst="flowChartConnector">
            <a:avLst/>
          </a:prstGeom>
          <a:gradFill flip="none" rotWithShape="1">
            <a:gsLst>
              <a:gs pos="1000">
                <a:schemeClr val="tx2">
                  <a:shade val="30000"/>
                  <a:satMod val="115000"/>
                  <a:alpha val="5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E-APPLICATIONS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Flowchart: Connector 7"/>
          <p:cNvSpPr/>
          <p:nvPr/>
        </p:nvSpPr>
        <p:spPr bwMode="auto">
          <a:xfrm>
            <a:off x="3759200" y="4572000"/>
            <a:ext cx="1371600" cy="1346200"/>
          </a:xfrm>
          <a:prstGeom prst="flowChartConnector">
            <a:avLst/>
          </a:prstGeom>
          <a:gradFill flip="none" rotWithShape="1">
            <a:gsLst>
              <a:gs pos="1000">
                <a:schemeClr val="tx2">
                  <a:shade val="30000"/>
                  <a:satMod val="115000"/>
                  <a:alpha val="5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TOOLS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Flowchart: Connector 8"/>
          <p:cNvSpPr/>
          <p:nvPr/>
        </p:nvSpPr>
        <p:spPr bwMode="auto">
          <a:xfrm>
            <a:off x="3771900" y="2794000"/>
            <a:ext cx="1371600" cy="1346200"/>
          </a:xfrm>
          <a:prstGeom prst="flowChartConnector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293890" name="Picture 2" descr="http://www.silhouettesclipart.com/wp-content/uploads/2007/07/family-silhouette-clip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3048000"/>
            <a:ext cx="920557" cy="9080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 rot="2405905">
            <a:off x="4737100" y="2692400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Mandates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8904742">
            <a:off x="2997200" y="271780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Attributes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8688968">
            <a:off x="4711699" y="3784600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Delegation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2678131">
            <a:off x="3289299" y="3860801"/>
            <a:ext cx="72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Roles</a:t>
            </a:r>
            <a:endParaRPr lang="en-US" dirty="0"/>
          </a:p>
        </p:txBody>
      </p:sp>
      <p:sp>
        <p:nvSpPr>
          <p:cNvPr id="26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714375" y="298451"/>
            <a:ext cx="7123113" cy="554990"/>
          </a:xfrm>
        </p:spPr>
        <p:txBody>
          <a:bodyPr/>
          <a:lstStyle/>
          <a:p>
            <a:r>
              <a:rPr lang="nl-BE" sz="3200" dirty="0" smtClean="0"/>
              <a:t>More Information?</a:t>
            </a:r>
          </a:p>
        </p:txBody>
      </p:sp>
      <p:sp>
        <p:nvSpPr>
          <p:cNvPr id="84995" name="Rectangle 11"/>
          <p:cNvSpPr>
            <a:spLocks noChangeArrowheads="1"/>
          </p:cNvSpPr>
          <p:nvPr/>
        </p:nvSpPr>
        <p:spPr bwMode="auto">
          <a:xfrm>
            <a:off x="2700338" y="5396466"/>
            <a:ext cx="4054475" cy="437043"/>
          </a:xfrm>
          <a:prstGeom prst="rect">
            <a:avLst/>
          </a:prstGeom>
          <a:solidFill>
            <a:srgbClr val="FF9900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Font typeface="Arial Unicode MS"/>
              <a:buChar char="&gt;"/>
            </a:pPr>
            <a:r>
              <a:rPr lang="en-GB" sz="2800" dirty="0"/>
              <a:t>www.eid.belgium.be</a:t>
            </a:r>
            <a:endParaRPr lang="en-US" sz="2800" dirty="0"/>
          </a:p>
        </p:txBody>
      </p:sp>
      <p:pic>
        <p:nvPicPr>
          <p:cNvPr id="6" name="Picture 5" descr="s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88" y="1000125"/>
            <a:ext cx="5643562" cy="4084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868363"/>
          </a:xfrm>
        </p:spPr>
        <p:txBody>
          <a:bodyPr/>
          <a:lstStyle/>
          <a:p>
            <a:r>
              <a:rPr lang="en-US" smtClean="0"/>
              <a:t>http://map.eid.belgium.be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75" y="1143000"/>
            <a:ext cx="3567113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0938" y="2362200"/>
            <a:ext cx="3392487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6892" y="1133094"/>
            <a:ext cx="40259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ctrTitle"/>
          </p:nvPr>
        </p:nvSpPr>
        <p:spPr>
          <a:xfrm>
            <a:off x="1884363" y="2124075"/>
            <a:ext cx="6569075" cy="1470025"/>
          </a:xfrm>
        </p:spPr>
        <p:txBody>
          <a:bodyPr/>
          <a:lstStyle/>
          <a:p>
            <a:r>
              <a:rPr lang="nl-BE" dirty="0" err="1" smtClean="0"/>
              <a:t>Lots</a:t>
            </a:r>
            <a:r>
              <a:rPr lang="nl-BE" dirty="0" smtClean="0"/>
              <a:t> of MODULES at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err="1" smtClean="0"/>
              <a:t>disposal</a:t>
            </a:r>
            <a:endParaRPr lang="en-US" dirty="0" smtClean="0"/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954" y="238125"/>
            <a:ext cx="2418659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298451"/>
            <a:ext cx="7123113" cy="615949"/>
          </a:xfrm>
        </p:spPr>
        <p:txBody>
          <a:bodyPr/>
          <a:lstStyle/>
          <a:p>
            <a:r>
              <a:rPr lang="nl-BE" dirty="0" smtClean="0"/>
              <a:t>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96" y="787400"/>
            <a:ext cx="8680703" cy="4902200"/>
          </a:xfrm>
        </p:spPr>
        <p:txBody>
          <a:bodyPr/>
          <a:lstStyle/>
          <a:p>
            <a:r>
              <a:rPr lang="nl-BE" sz="1600" b="1" dirty="0" smtClean="0">
                <a:latin typeface="Arial" pitchFamily="34" charset="0"/>
                <a:cs typeface="Arial" pitchFamily="34" charset="0"/>
              </a:rPr>
              <a:t>FAS:</a:t>
            </a:r>
          </a:p>
          <a:p>
            <a:pPr lvl="1"/>
            <a:r>
              <a:rPr lang="nl-BE" dirty="0" err="1" smtClean="0">
                <a:latin typeface="Arial" pitchFamily="34" charset="0"/>
                <a:cs typeface="Arial" pitchFamily="34" charset="0"/>
              </a:rPr>
              <a:t>Federal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Authentication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Service via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eID</a:t>
            </a:r>
            <a:endParaRPr lang="nl-BE" dirty="0" smtClean="0">
              <a:latin typeface="Arial" pitchFamily="34" charset="0"/>
              <a:cs typeface="Arial" pitchFamily="34" charset="0"/>
            </a:endParaRPr>
          </a:p>
          <a:p>
            <a:r>
              <a:rPr lang="nl-BE" sz="1600" b="1" dirty="0" err="1" smtClean="0">
                <a:latin typeface="Arial" pitchFamily="34" charset="0"/>
                <a:cs typeface="Arial" pitchFamily="34" charset="0"/>
              </a:rPr>
              <a:t>e-LOKET</a:t>
            </a:r>
            <a:r>
              <a:rPr lang="nl-BE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nl-BE" dirty="0" smtClean="0">
                <a:latin typeface="Arial" pitchFamily="34" charset="0"/>
                <a:cs typeface="Arial" pitchFamily="34" charset="0"/>
              </a:rPr>
              <a:t>Tool to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allow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municipalities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to offer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electronic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services to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its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citizen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in a secure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way</a:t>
            </a:r>
            <a:endParaRPr lang="nl-BE" dirty="0" smtClean="0">
              <a:latin typeface="Arial" pitchFamily="34" charset="0"/>
              <a:cs typeface="Arial" pitchFamily="34" charset="0"/>
            </a:endParaRPr>
          </a:p>
          <a:p>
            <a:r>
              <a:rPr lang="nl-BE" sz="1600" b="1" dirty="0" err="1" smtClean="0">
                <a:latin typeface="Arial" pitchFamily="34" charset="0"/>
                <a:cs typeface="Arial" pitchFamily="34" charset="0"/>
              </a:rPr>
              <a:t>e-DEPOT</a:t>
            </a:r>
            <a:r>
              <a:rPr lang="nl-BE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nl-BE" dirty="0" smtClean="0">
                <a:latin typeface="Arial" pitchFamily="34" charset="0"/>
                <a:cs typeface="Arial" pitchFamily="34" charset="0"/>
              </a:rPr>
              <a:t>Service to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allow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notaries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faster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register acts </a:t>
            </a:r>
          </a:p>
          <a:p>
            <a:r>
              <a:rPr lang="nl-BE" sz="1600" b="1" dirty="0" err="1" smtClean="0">
                <a:latin typeface="Arial" pitchFamily="34" charset="0"/>
                <a:cs typeface="Arial" pitchFamily="34" charset="0"/>
              </a:rPr>
              <a:t>PersonService</a:t>
            </a:r>
            <a:r>
              <a:rPr lang="nl-BE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nl-BE" dirty="0" smtClean="0">
                <a:latin typeface="Arial" pitchFamily="34" charset="0"/>
                <a:cs typeface="Arial" pitchFamily="34" charset="0"/>
              </a:rPr>
              <a:t>Webservice to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allow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fast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query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physical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persons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in the public registers</a:t>
            </a:r>
          </a:p>
          <a:p>
            <a:r>
              <a:rPr lang="nl-BE" sz="1600" b="1" dirty="0" smtClean="0">
                <a:latin typeface="Arial" pitchFamily="34" charset="0"/>
                <a:cs typeface="Arial" pitchFamily="34" charset="0"/>
              </a:rPr>
              <a:t>DIGIFLOW:</a:t>
            </a:r>
          </a:p>
          <a:p>
            <a:pPr lvl="1"/>
            <a:r>
              <a:rPr lang="nl-BE" dirty="0" smtClean="0">
                <a:latin typeface="Arial" pitchFamily="34" charset="0"/>
                <a:cs typeface="Arial" pitchFamily="34" charset="0"/>
              </a:rPr>
              <a:t>User interface the Public Sector uses to get access to the FSB</a:t>
            </a:r>
          </a:p>
          <a:p>
            <a:r>
              <a:rPr lang="nl-BE" sz="1600" b="1" dirty="0" smtClean="0">
                <a:latin typeface="Arial" pitchFamily="34" charset="0"/>
                <a:cs typeface="Arial" pitchFamily="34" charset="0"/>
              </a:rPr>
              <a:t>IAM:</a:t>
            </a:r>
          </a:p>
          <a:p>
            <a:pPr lvl="1"/>
            <a:r>
              <a:rPr lang="nl-BE" dirty="0" err="1" smtClean="0">
                <a:latin typeface="Arial" pitchFamily="34" charset="0"/>
                <a:cs typeface="Arial" pitchFamily="34" charset="0"/>
              </a:rPr>
              <a:t>Identity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and Access Management</a:t>
            </a:r>
          </a:p>
          <a:p>
            <a:r>
              <a:rPr lang="nl-BE" sz="1600" b="1" dirty="0" smtClean="0">
                <a:latin typeface="Arial" pitchFamily="34" charset="0"/>
                <a:cs typeface="Arial" pitchFamily="34" charset="0"/>
              </a:rPr>
              <a:t>MAGMA:</a:t>
            </a:r>
          </a:p>
          <a:p>
            <a:pPr lvl="1"/>
            <a:r>
              <a:rPr lang="nl-BE" dirty="0" smtClean="0">
                <a:latin typeface="Arial" pitchFamily="34" charset="0"/>
                <a:cs typeface="Arial" pitchFamily="34" charset="0"/>
              </a:rPr>
              <a:t>Delegation of powers between two legal entities in order to allow the second to operate on-line transactions in the name of the first (accountants,  social reprenstatives, ...)</a:t>
            </a:r>
          </a:p>
          <a:p>
            <a:r>
              <a:rPr lang="nl-BE" sz="1600" b="1" dirty="0" err="1" smtClean="0">
                <a:latin typeface="Arial" pitchFamily="34" charset="0"/>
                <a:cs typeface="Arial" pitchFamily="34" charset="0"/>
              </a:rPr>
              <a:t>e-PAYMENT</a:t>
            </a:r>
            <a:r>
              <a:rPr lang="nl-BE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nl-BE" dirty="0" smtClean="0">
                <a:latin typeface="Arial" pitchFamily="34" charset="0"/>
                <a:cs typeface="Arial" pitchFamily="34" charset="0"/>
              </a:rPr>
              <a:t>Service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package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allow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public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authorities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introduce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electronic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transactions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9920" y="2170177"/>
            <a:ext cx="1114079" cy="16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ctrTitle"/>
          </p:nvPr>
        </p:nvSpPr>
        <p:spPr>
          <a:xfrm>
            <a:off x="2260600" y="2311400"/>
            <a:ext cx="6883400" cy="1177925"/>
          </a:xfrm>
        </p:spPr>
        <p:txBody>
          <a:bodyPr/>
          <a:lstStyle/>
          <a:p>
            <a:pPr lvl="1"/>
            <a:r>
              <a:rPr lang="nl-BE" dirty="0" smtClean="0"/>
              <a:t>Standard </a:t>
            </a:r>
            <a:r>
              <a:rPr lang="nl-BE" dirty="0" err="1" smtClean="0"/>
              <a:t>usage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Standard </a:t>
            </a:r>
            <a:r>
              <a:rPr lang="nl-BE" dirty="0" err="1" smtClean="0"/>
              <a:t>Process</a:t>
            </a:r>
            <a:r>
              <a:rPr lang="nl-BE" dirty="0" smtClean="0"/>
              <a:t> </a:t>
            </a:r>
            <a:r>
              <a:rPr lang="nl-BE" dirty="0" err="1" smtClean="0"/>
              <a:t>Flows</a:t>
            </a:r>
            <a:endParaRPr lang="nl-BE" dirty="0" smtClean="0"/>
          </a:p>
        </p:txBody>
      </p:sp>
      <p:pic>
        <p:nvPicPr>
          <p:cNvPr id="2560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2962" y="200025"/>
            <a:ext cx="235958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Standard </a:t>
            </a:r>
            <a:r>
              <a:rPr lang="nl-BE" dirty="0" err="1" smtClean="0"/>
              <a:t>approach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625600" y="1917700"/>
            <a:ext cx="5245100" cy="7747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WEB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25600" y="2895600"/>
            <a:ext cx="5245100" cy="7747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FSB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9" name="Straight Connector 8"/>
          <p:cNvCxnSpPr>
            <a:stCxn id="6" idx="2"/>
            <a:endCxn id="7" idx="0"/>
          </p:cNvCxnSpPr>
          <p:nvPr/>
        </p:nvCxnSpPr>
        <p:spPr bwMode="auto">
          <a:xfrm rot="5400000">
            <a:off x="4146550" y="2794000"/>
            <a:ext cx="2032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00200" y="4419600"/>
            <a:ext cx="5207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7" idx="2"/>
          </p:cNvCxnSpPr>
          <p:nvPr/>
        </p:nvCxnSpPr>
        <p:spPr bwMode="auto">
          <a:xfrm rot="5400000">
            <a:off x="3870325" y="4041775"/>
            <a:ext cx="749300" cy="63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Flowchart: Magnetic Disk 13"/>
          <p:cNvSpPr/>
          <p:nvPr/>
        </p:nvSpPr>
        <p:spPr bwMode="auto">
          <a:xfrm>
            <a:off x="1473200" y="4838700"/>
            <a:ext cx="482600" cy="673100"/>
          </a:xfrm>
          <a:prstGeom prst="flowChartMagneticDisk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5" name="Flowchart: Magnetic Disk 14"/>
          <p:cNvSpPr/>
          <p:nvPr/>
        </p:nvSpPr>
        <p:spPr bwMode="auto">
          <a:xfrm>
            <a:off x="2311400" y="4851400"/>
            <a:ext cx="482600" cy="673100"/>
          </a:xfrm>
          <a:prstGeom prst="flowChartMagneticDisk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6" name="Flowchart: Magnetic Disk 15"/>
          <p:cNvSpPr/>
          <p:nvPr/>
        </p:nvSpPr>
        <p:spPr bwMode="auto">
          <a:xfrm>
            <a:off x="3276600" y="4851400"/>
            <a:ext cx="482600" cy="673100"/>
          </a:xfrm>
          <a:prstGeom prst="flowChartMagneticDisk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7" name="Flowchart: Magnetic Disk 16"/>
          <p:cNvSpPr/>
          <p:nvPr/>
        </p:nvSpPr>
        <p:spPr bwMode="auto">
          <a:xfrm>
            <a:off x="4940300" y="4851400"/>
            <a:ext cx="482600" cy="673100"/>
          </a:xfrm>
          <a:prstGeom prst="flowChartMagneticDisk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8" name="Flowchart: Magnetic Disk 17"/>
          <p:cNvSpPr/>
          <p:nvPr/>
        </p:nvSpPr>
        <p:spPr bwMode="auto">
          <a:xfrm>
            <a:off x="5867400" y="4851400"/>
            <a:ext cx="482600" cy="673100"/>
          </a:xfrm>
          <a:prstGeom prst="flowChartMagneticDisk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9" name="Flowchart: Magnetic Disk 18"/>
          <p:cNvSpPr/>
          <p:nvPr/>
        </p:nvSpPr>
        <p:spPr bwMode="auto">
          <a:xfrm>
            <a:off x="4114800" y="4864100"/>
            <a:ext cx="482600" cy="673100"/>
          </a:xfrm>
          <a:prstGeom prst="flowChartMagneticDisk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21" name="Straight Connector 20"/>
          <p:cNvCxnSpPr>
            <a:endCxn id="14" idx="1"/>
          </p:cNvCxnSpPr>
          <p:nvPr/>
        </p:nvCxnSpPr>
        <p:spPr bwMode="auto">
          <a:xfrm rot="16200000" flipH="1">
            <a:off x="1498600" y="4622800"/>
            <a:ext cx="419100" cy="127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16200000" flipH="1">
            <a:off x="2336800" y="4635500"/>
            <a:ext cx="419100" cy="127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16200000" flipH="1">
            <a:off x="3289300" y="4635500"/>
            <a:ext cx="419100" cy="127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16200000" flipH="1">
            <a:off x="4165600" y="4635500"/>
            <a:ext cx="419100" cy="127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16200000" flipH="1">
            <a:off x="4953000" y="4635500"/>
            <a:ext cx="419100" cy="127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16200000" flipH="1">
            <a:off x="5880100" y="4635500"/>
            <a:ext cx="419100" cy="127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807200" y="4254500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FEDMAN </a:t>
            </a:r>
            <a:r>
              <a:rPr lang="nl-BE" dirty="0" err="1" smtClean="0"/>
              <a:t>network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527800" y="5346700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Authentic</a:t>
            </a:r>
            <a:r>
              <a:rPr lang="nl-BE" dirty="0" smtClean="0"/>
              <a:t> </a:t>
            </a:r>
            <a:r>
              <a:rPr lang="nl-BE" dirty="0" err="1" smtClean="0"/>
              <a:t>Sources</a:t>
            </a:r>
            <a:endParaRPr lang="en-US" dirty="0"/>
          </a:p>
        </p:txBody>
      </p:sp>
      <p:cxnSp>
        <p:nvCxnSpPr>
          <p:cNvPr id="33" name="Elbow Connector 32"/>
          <p:cNvCxnSpPr/>
          <p:nvPr/>
        </p:nvCxnSpPr>
        <p:spPr bwMode="auto">
          <a:xfrm rot="16200000" flipH="1">
            <a:off x="4083050" y="3206750"/>
            <a:ext cx="2870200" cy="1308100"/>
          </a:xfrm>
          <a:prstGeom prst="bentConnector3">
            <a:avLst>
              <a:gd name="adj1" fmla="val 37611"/>
            </a:avLst>
          </a:prstGeom>
          <a:solidFill>
            <a:schemeClr val="accent1"/>
          </a:solidFill>
          <a:ln w="66675" cap="flat" cmpd="sng" algn="ctr">
            <a:solidFill>
              <a:srgbClr val="92D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35" name="Elbow Connector 34"/>
          <p:cNvCxnSpPr/>
          <p:nvPr/>
        </p:nvCxnSpPr>
        <p:spPr bwMode="auto">
          <a:xfrm rot="10800000" flipV="1">
            <a:off x="2501900" y="3505200"/>
            <a:ext cx="2336800" cy="1727200"/>
          </a:xfrm>
          <a:prstGeom prst="bentConnector3">
            <a:avLst>
              <a:gd name="adj1" fmla="val 100034"/>
            </a:avLst>
          </a:prstGeom>
          <a:solidFill>
            <a:schemeClr val="accent1"/>
          </a:solidFill>
          <a:ln w="6667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 bwMode="auto">
          <a:xfrm>
            <a:off x="4457700" y="1422400"/>
            <a:ext cx="3949700" cy="44577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8451"/>
            <a:ext cx="8572500" cy="781050"/>
          </a:xfrm>
        </p:spPr>
        <p:txBody>
          <a:bodyPr/>
          <a:lstStyle/>
          <a:p>
            <a:r>
              <a:rPr lang="nl-BE" u="sng" dirty="0" smtClean="0"/>
              <a:t>Example1</a:t>
            </a:r>
            <a:r>
              <a:rPr lang="nl-BE" dirty="0" smtClean="0"/>
              <a:t>:  citizen files a complaint “theft”</a:t>
            </a:r>
            <a:endParaRPr lang="en-US" dirty="0"/>
          </a:p>
        </p:txBody>
      </p:sp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8075" y="1600200"/>
            <a:ext cx="2198914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511800" y="2463800"/>
            <a:ext cx="1011815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BE" b="1" dirty="0" err="1" smtClean="0"/>
              <a:t>e-FORM</a:t>
            </a:r>
            <a:endParaRPr lang="en-US" b="1" dirty="0"/>
          </a:p>
        </p:txBody>
      </p:sp>
      <p:pic>
        <p:nvPicPr>
          <p:cNvPr id="291843" name="Picture 3"/>
          <p:cNvPicPr>
            <a:picLocks noChangeAspect="1" noChangeArrowheads="1"/>
          </p:cNvPicPr>
          <p:nvPr/>
        </p:nvPicPr>
        <p:blipFill>
          <a:blip r:embed="rId3" cstate="print">
            <a:lum bright="21000" contrast="12000"/>
          </a:blip>
          <a:srcRect/>
          <a:stretch>
            <a:fillRect/>
          </a:stretch>
        </p:blipFill>
        <p:spPr bwMode="auto">
          <a:xfrm>
            <a:off x="0" y="2057400"/>
            <a:ext cx="3558907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Arrow Connector 30"/>
          <p:cNvCxnSpPr>
            <a:stCxn id="291842" idx="2"/>
            <a:endCxn id="25" idx="0"/>
          </p:cNvCxnSpPr>
          <p:nvPr/>
        </p:nvCxnSpPr>
        <p:spPr bwMode="auto">
          <a:xfrm rot="16200000" flipH="1">
            <a:off x="5890620" y="2336712"/>
            <a:ext cx="254000" cy="1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7416800" y="1727200"/>
            <a:ext cx="571054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BE" b="1" dirty="0" smtClean="0"/>
              <a:t>FAS</a:t>
            </a:r>
            <a:endParaRPr lang="en-US" b="1" dirty="0"/>
          </a:p>
        </p:txBody>
      </p:sp>
      <p:cxnSp>
        <p:nvCxnSpPr>
          <p:cNvPr id="34" name="Straight Arrow Connector 33"/>
          <p:cNvCxnSpPr>
            <a:stCxn id="32" idx="1"/>
            <a:endCxn id="291842" idx="3"/>
          </p:cNvCxnSpPr>
          <p:nvPr/>
        </p:nvCxnSpPr>
        <p:spPr bwMode="auto">
          <a:xfrm rot="10800000">
            <a:off x="7116990" y="1905000"/>
            <a:ext cx="299811" cy="686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4940300" y="3251200"/>
            <a:ext cx="2159000" cy="3937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FSB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38" name="Straight Arrow Connector 37"/>
          <p:cNvCxnSpPr>
            <a:stCxn id="25" idx="2"/>
            <a:endCxn id="36" idx="0"/>
          </p:cNvCxnSpPr>
          <p:nvPr/>
        </p:nvCxnSpPr>
        <p:spPr bwMode="auto">
          <a:xfrm rot="16200000" flipH="1">
            <a:off x="5809720" y="3041120"/>
            <a:ext cx="418068" cy="20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Flowchart: Magnetic Disk 40"/>
          <p:cNvSpPr/>
          <p:nvPr/>
        </p:nvSpPr>
        <p:spPr bwMode="auto">
          <a:xfrm>
            <a:off x="5575300" y="4673600"/>
            <a:ext cx="863600" cy="762000"/>
          </a:xfrm>
          <a:prstGeom prst="flowChartMagneticDisk">
            <a:avLst/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Police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44" name="Shape 43"/>
          <p:cNvCxnSpPr>
            <a:stCxn id="41" idx="4"/>
          </p:cNvCxnSpPr>
          <p:nvPr/>
        </p:nvCxnSpPr>
        <p:spPr bwMode="auto">
          <a:xfrm flipV="1">
            <a:off x="6438900" y="2222500"/>
            <a:ext cx="330200" cy="283210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36" idx="2"/>
            <a:endCxn id="41" idx="1"/>
          </p:cNvCxnSpPr>
          <p:nvPr/>
        </p:nvCxnSpPr>
        <p:spPr bwMode="auto">
          <a:xfrm rot="5400000">
            <a:off x="5499100" y="4152900"/>
            <a:ext cx="1028700" cy="12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896100" y="2438400"/>
            <a:ext cx="101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7030A0"/>
                </a:solidFill>
              </a:rPr>
              <a:t>Ticket #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32700" y="5435600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/>
              <a:t>Push</a:t>
            </a:r>
            <a:endParaRPr lang="en-US" b="1" dirty="0"/>
          </a:p>
        </p:txBody>
      </p:sp>
      <p:sp>
        <p:nvSpPr>
          <p:cNvPr id="73" name="Curved Up Arrow 72"/>
          <p:cNvSpPr/>
          <p:nvPr/>
        </p:nvSpPr>
        <p:spPr bwMode="auto">
          <a:xfrm>
            <a:off x="863600" y="2463800"/>
            <a:ext cx="2159000" cy="2273300"/>
          </a:xfrm>
          <a:prstGeom prst="curvedUpArrow">
            <a:avLst>
              <a:gd name="adj1" fmla="val 14561"/>
              <a:gd name="adj2" fmla="val 50000"/>
              <a:gd name="adj3" fmla="val 25000"/>
            </a:avLst>
          </a:prstGeom>
          <a:gradFill flip="none" rotWithShape="1">
            <a:gsLst>
              <a:gs pos="5000">
                <a:schemeClr val="tx2">
                  <a:shade val="30000"/>
                  <a:satMod val="115000"/>
                  <a:alpha val="68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39800" y="152400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err="1" smtClean="0">
                <a:solidFill>
                  <a:schemeClr val="tx2"/>
                </a:solidFill>
              </a:rPr>
              <a:t>e-LOKET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0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ctrTitle"/>
          </p:nvPr>
        </p:nvSpPr>
        <p:spPr>
          <a:xfrm>
            <a:off x="2235200" y="2082800"/>
            <a:ext cx="6269038" cy="1470025"/>
          </a:xfrm>
        </p:spPr>
        <p:txBody>
          <a:bodyPr/>
          <a:lstStyle/>
          <a:p>
            <a:r>
              <a:rPr lang="nl-BE" dirty="0" err="1" smtClean="0"/>
              <a:t>Future</a:t>
            </a:r>
            <a:r>
              <a:rPr lang="nl-BE" dirty="0" smtClean="0"/>
              <a:t> </a:t>
            </a:r>
            <a:r>
              <a:rPr lang="nl-BE" dirty="0" err="1" smtClean="0"/>
              <a:t>developments</a:t>
            </a:r>
            <a:endParaRPr lang="en-US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615951"/>
            <a:ext cx="7123113" cy="349250"/>
          </a:xfrm>
        </p:spPr>
        <p:txBody>
          <a:bodyPr/>
          <a:lstStyle/>
          <a:p>
            <a:pPr algn="ctr"/>
            <a:r>
              <a:rPr lang="nl-BE" dirty="0" err="1" smtClean="0"/>
              <a:t>Identity</a:t>
            </a:r>
            <a:r>
              <a:rPr lang="nl-BE" dirty="0" smtClean="0"/>
              <a:t> and Access Management</a:t>
            </a:r>
            <a:endParaRPr lang="en-US" dirty="0"/>
          </a:p>
        </p:txBody>
      </p:sp>
      <p:pic>
        <p:nvPicPr>
          <p:cNvPr id="284674" name="Picture 2" descr="http://openclipart.org/people/rejon/rejon_Person_Outline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2095499"/>
            <a:ext cx="2378795" cy="30765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1200" y="1689100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IDENTITY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20828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NAME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5900" y="2501900"/>
            <a:ext cx="171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DATE of BIRTH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946400"/>
            <a:ext cx="185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PLACE of BIRTH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5900" y="3467100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GENDER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403860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ADDRESS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7300" y="4495800"/>
            <a:ext cx="160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NATIONALITY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0100" y="5003800"/>
            <a:ext cx="178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FAMILY STATUS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8900" y="1701800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CEO of COMPANY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2200" y="2819400"/>
            <a:ext cx="106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LAWYER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8300" y="5549900"/>
            <a:ext cx="1001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FATHER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3962400"/>
            <a:ext cx="1681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b="1" dirty="0" smtClean="0">
                <a:solidFill>
                  <a:schemeClr val="tx2"/>
                </a:solidFill>
              </a:rPr>
              <a:t>MEMBER OF </a:t>
            </a:r>
          </a:p>
          <a:p>
            <a:pPr algn="ctr"/>
            <a:r>
              <a:rPr lang="nl-BE" b="1" dirty="0" smtClean="0">
                <a:solidFill>
                  <a:schemeClr val="tx2"/>
                </a:solidFill>
              </a:rPr>
              <a:t>SERVICE CLUB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1700" y="3289300"/>
            <a:ext cx="164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ACCOUNTANT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9000" y="2222500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MEMBER of BOARD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30300" y="4927600"/>
            <a:ext cx="204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SOCIAL SECURITY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51000" y="5448300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tx2"/>
                </a:solidFill>
              </a:rPr>
              <a:t>DRIVING LICENSE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84960" y="2428875"/>
            <a:ext cx="6085840" cy="1220788"/>
          </a:xfrm>
          <a:noFill/>
        </p:spPr>
        <p:txBody>
          <a:bodyPr/>
          <a:lstStyle/>
          <a:p>
            <a:pPr algn="l" eaLnBrk="1" hangingPunct="1"/>
            <a:r>
              <a:rPr lang="nl-BE" i="1" dirty="0" smtClean="0"/>
              <a:t>This is for Belgium, but what about the rest of Europe?</a:t>
            </a:r>
            <a:endParaRPr lang="nl-BE" b="1" i="1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ctrTitle"/>
          </p:nvPr>
        </p:nvSpPr>
        <p:spPr>
          <a:xfrm>
            <a:off x="2227263" y="1997075"/>
            <a:ext cx="6569075" cy="1470025"/>
          </a:xfrm>
        </p:spPr>
        <p:txBody>
          <a:bodyPr/>
          <a:lstStyle/>
          <a:p>
            <a:r>
              <a:rPr lang="nl-BE" dirty="0" smtClean="0"/>
              <a:t>ONE COMMON BACK-OFFICE</a:t>
            </a:r>
            <a:endParaRPr lang="en-US" dirty="0" smtClean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0299" y="241301"/>
            <a:ext cx="2408018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00100" y="931863"/>
            <a:ext cx="8001000" cy="535781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>
                <a:solidFill>
                  <a:srgbClr val="FFFFFF"/>
                </a:solidFill>
                <a:cs typeface="Arial" charset="0"/>
              </a:rPr>
              <a:t>SECURITY LAYER</a:t>
            </a:r>
          </a:p>
          <a:p>
            <a:pPr algn="ctr">
              <a:defRPr/>
            </a:pPr>
            <a:endParaRPr lang="nl-BE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nl-BE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nl-BE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nl-BE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nl-BE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nl-BE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nl-BE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nl-BE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nl-BE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nl-BE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nl-BE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nl-BE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nl-BE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nl-BE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nl-BE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nl-BE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nl-BE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nl-BE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33513" y="3732213"/>
            <a:ext cx="6572250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3200" b="1" dirty="0">
                <a:solidFill>
                  <a:srgbClr val="D2A000"/>
                </a:solidFill>
              </a:rPr>
              <a:t>FEDMAN</a:t>
            </a:r>
            <a:endParaRPr lang="nl-BE" b="1" dirty="0">
              <a:solidFill>
                <a:srgbClr val="D2A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33513" y="3160713"/>
            <a:ext cx="6572250" cy="50006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3200" b="1" dirty="0" err="1">
                <a:solidFill>
                  <a:srgbClr val="FF0000"/>
                </a:solidFill>
              </a:rPr>
              <a:t>Federal</a:t>
            </a:r>
            <a:r>
              <a:rPr lang="nl-BE" sz="3200" b="1" dirty="0">
                <a:solidFill>
                  <a:srgbClr val="FF0000"/>
                </a:solidFill>
              </a:rPr>
              <a:t> Service Bus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33513" y="2589213"/>
            <a:ext cx="6572250" cy="500062"/>
          </a:xfrm>
          <a:prstGeom prst="roundRect">
            <a:avLst/>
          </a:prstGeom>
          <a:solidFill>
            <a:srgbClr val="0A78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400" b="1">
                <a:solidFill>
                  <a:srgbClr val="FAD3A9"/>
                </a:solidFill>
                <a:cs typeface="Arial" charset="0"/>
              </a:rPr>
              <a:t>National Portal Website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862638" y="4422775"/>
            <a:ext cx="479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2800" b="1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33513" y="4375150"/>
            <a:ext cx="107156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500" b="1">
                <a:solidFill>
                  <a:schemeClr val="bg1"/>
                </a:solidFill>
                <a:cs typeface="Arial" charset="0"/>
              </a:rPr>
              <a:t>Ministry</a:t>
            </a:r>
          </a:p>
          <a:p>
            <a:pPr algn="ctr">
              <a:defRPr/>
            </a:pPr>
            <a:r>
              <a:rPr lang="nl-BE" sz="1500" b="1">
                <a:solidFill>
                  <a:schemeClr val="bg1"/>
                </a:solidFill>
                <a:cs typeface="Arial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90825" y="4375150"/>
            <a:ext cx="107156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500" b="1">
                <a:solidFill>
                  <a:schemeClr val="bg1"/>
                </a:solidFill>
                <a:cs typeface="Arial" charset="0"/>
              </a:rPr>
              <a:t>Ministry</a:t>
            </a:r>
          </a:p>
          <a:p>
            <a:pPr algn="ctr">
              <a:defRPr/>
            </a:pPr>
            <a:r>
              <a:rPr lang="nl-BE" sz="1500" b="1">
                <a:solidFill>
                  <a:schemeClr val="bg1"/>
                </a:solidFill>
                <a:cs typeface="Arial" charset="0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48138" y="4375150"/>
            <a:ext cx="107156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500" b="1">
                <a:solidFill>
                  <a:schemeClr val="bg1"/>
                </a:solidFill>
                <a:cs typeface="Arial" charset="0"/>
              </a:rPr>
              <a:t>Ministry</a:t>
            </a:r>
          </a:p>
          <a:p>
            <a:pPr algn="ctr">
              <a:defRPr/>
            </a:pPr>
            <a:r>
              <a:rPr lang="nl-BE" sz="1500" b="1">
                <a:solidFill>
                  <a:schemeClr val="bg1"/>
                </a:solidFill>
                <a:cs typeface="Arial" charset="0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91325" y="4375150"/>
            <a:ext cx="107156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500" b="1">
                <a:solidFill>
                  <a:schemeClr val="bg1"/>
                </a:solidFill>
                <a:cs typeface="Arial" charset="0"/>
              </a:rPr>
              <a:t>Ministry</a:t>
            </a:r>
          </a:p>
          <a:p>
            <a:pPr algn="ctr">
              <a:defRPr/>
            </a:pPr>
            <a:r>
              <a:rPr lang="nl-BE" sz="1500" b="1">
                <a:solidFill>
                  <a:schemeClr val="bg1"/>
                </a:solidFill>
                <a:cs typeface="Arial" charset="0"/>
              </a:rPr>
              <a:t>Z</a:t>
            </a:r>
          </a:p>
        </p:txBody>
      </p:sp>
      <p:sp>
        <p:nvSpPr>
          <p:cNvPr id="25" name="Can 24"/>
          <p:cNvSpPr/>
          <p:nvPr/>
        </p:nvSpPr>
        <p:spPr>
          <a:xfrm>
            <a:off x="1362075" y="4875213"/>
            <a:ext cx="315913" cy="428625"/>
          </a:xfrm>
          <a:prstGeom prst="can">
            <a:avLst/>
          </a:prstGeom>
          <a:solidFill>
            <a:srgbClr val="EA3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>
              <a:solidFill>
                <a:schemeClr val="bg1"/>
              </a:solidFill>
            </a:endParaRPr>
          </a:p>
        </p:txBody>
      </p:sp>
      <p:sp>
        <p:nvSpPr>
          <p:cNvPr id="26" name="Can 25"/>
          <p:cNvSpPr/>
          <p:nvPr/>
        </p:nvSpPr>
        <p:spPr>
          <a:xfrm>
            <a:off x="2862263" y="4875213"/>
            <a:ext cx="315912" cy="428625"/>
          </a:xfrm>
          <a:prstGeom prst="can">
            <a:avLst/>
          </a:prstGeom>
          <a:solidFill>
            <a:srgbClr val="EA3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>
              <a:solidFill>
                <a:schemeClr val="bg1"/>
              </a:solidFill>
            </a:endParaRPr>
          </a:p>
        </p:txBody>
      </p:sp>
      <p:sp>
        <p:nvSpPr>
          <p:cNvPr id="27" name="Can 26"/>
          <p:cNvSpPr/>
          <p:nvPr/>
        </p:nvSpPr>
        <p:spPr>
          <a:xfrm>
            <a:off x="4219575" y="4875213"/>
            <a:ext cx="315913" cy="428625"/>
          </a:xfrm>
          <a:prstGeom prst="can">
            <a:avLst/>
          </a:prstGeom>
          <a:solidFill>
            <a:srgbClr val="EA3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>
              <a:solidFill>
                <a:schemeClr val="bg1"/>
              </a:solidFill>
            </a:endParaRPr>
          </a:p>
        </p:txBody>
      </p:sp>
      <p:sp>
        <p:nvSpPr>
          <p:cNvPr id="28" name="Can 27"/>
          <p:cNvSpPr/>
          <p:nvPr/>
        </p:nvSpPr>
        <p:spPr>
          <a:xfrm>
            <a:off x="6862763" y="4875213"/>
            <a:ext cx="315912" cy="428625"/>
          </a:xfrm>
          <a:prstGeom prst="can">
            <a:avLst/>
          </a:prstGeom>
          <a:solidFill>
            <a:srgbClr val="EA3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433513" y="2017713"/>
            <a:ext cx="6572250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400" b="1">
                <a:solidFill>
                  <a:schemeClr val="bg1"/>
                </a:solidFill>
                <a:cs typeface="Arial" charset="0"/>
              </a:rPr>
              <a:t>Gateway to EU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62075" y="5232400"/>
            <a:ext cx="1143000" cy="428625"/>
          </a:xfrm>
          <a:prstGeom prst="rect">
            <a:avLst/>
          </a:prstGeom>
          <a:solidFill>
            <a:srgbClr val="CE8E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>
                <a:solidFill>
                  <a:schemeClr val="bg1"/>
                </a:solidFill>
                <a:cs typeface="Arial" charset="0"/>
              </a:rPr>
              <a:t>Region 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76513" y="5232400"/>
            <a:ext cx="1143000" cy="428625"/>
          </a:xfrm>
          <a:prstGeom prst="rect">
            <a:avLst/>
          </a:prstGeom>
          <a:solidFill>
            <a:srgbClr val="CE8E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>
                <a:solidFill>
                  <a:schemeClr val="bg1"/>
                </a:solidFill>
                <a:cs typeface="Arial" charset="0"/>
              </a:rPr>
              <a:t>Region B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790950" y="5232400"/>
            <a:ext cx="1143000" cy="428625"/>
          </a:xfrm>
          <a:prstGeom prst="rect">
            <a:avLst/>
          </a:prstGeom>
          <a:solidFill>
            <a:srgbClr val="CE8E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>
                <a:solidFill>
                  <a:schemeClr val="bg1"/>
                </a:solidFill>
                <a:cs typeface="Arial" charset="0"/>
              </a:rPr>
              <a:t>Region C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34013" y="5232400"/>
            <a:ext cx="1143000" cy="428625"/>
          </a:xfrm>
          <a:prstGeom prst="rect">
            <a:avLst/>
          </a:prstGeom>
          <a:solidFill>
            <a:srgbClr val="CE8E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>
                <a:solidFill>
                  <a:schemeClr val="bg1"/>
                </a:solidFill>
                <a:cs typeface="Arial" charset="0"/>
              </a:rPr>
              <a:t>Region Z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62075" y="5732463"/>
            <a:ext cx="1571625" cy="4286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600" b="1">
                <a:solidFill>
                  <a:schemeClr val="bg1"/>
                </a:solidFill>
                <a:cs typeface="Arial" charset="0"/>
              </a:rPr>
              <a:t>Municipality</a:t>
            </a:r>
            <a:r>
              <a:rPr lang="nl-BE" sz="1600">
                <a:solidFill>
                  <a:schemeClr val="tx1"/>
                </a:solidFill>
                <a:cs typeface="Arial" charset="0"/>
              </a:rPr>
              <a:t> </a:t>
            </a:r>
            <a:r>
              <a:rPr lang="nl-BE" sz="1600" b="1">
                <a:solidFill>
                  <a:schemeClr val="bg1"/>
                </a:solidFill>
                <a:cs typeface="Arial" charset="0"/>
              </a:rPr>
              <a:t>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005138" y="5732463"/>
            <a:ext cx="1571625" cy="4286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600" b="1">
                <a:solidFill>
                  <a:schemeClr val="bg1"/>
                </a:solidFill>
                <a:cs typeface="Arial" charset="0"/>
              </a:rPr>
              <a:t>Municipality</a:t>
            </a:r>
            <a:r>
              <a:rPr lang="nl-BE" sz="1600">
                <a:solidFill>
                  <a:schemeClr val="tx1"/>
                </a:solidFill>
                <a:cs typeface="Arial" charset="0"/>
              </a:rPr>
              <a:t> </a:t>
            </a:r>
            <a:r>
              <a:rPr lang="nl-BE" sz="1600" b="1">
                <a:solidFill>
                  <a:schemeClr val="bg1"/>
                </a:solidFill>
                <a:cs typeface="Arial" charset="0"/>
              </a:rPr>
              <a:t>B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648200" y="5732463"/>
            <a:ext cx="1571625" cy="4286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600" b="1">
                <a:solidFill>
                  <a:schemeClr val="bg1"/>
                </a:solidFill>
                <a:cs typeface="Arial" charset="0"/>
              </a:rPr>
              <a:t>Municipality</a:t>
            </a:r>
            <a:r>
              <a:rPr lang="nl-BE" sz="1600">
                <a:solidFill>
                  <a:schemeClr val="tx1"/>
                </a:solidFill>
                <a:cs typeface="Arial" charset="0"/>
              </a:rPr>
              <a:t> </a:t>
            </a:r>
            <a:r>
              <a:rPr lang="nl-BE" sz="1600" b="1">
                <a:solidFill>
                  <a:schemeClr val="bg1"/>
                </a:solidFill>
                <a:cs typeface="Arial" charset="0"/>
              </a:rPr>
              <a:t>C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577013" y="5732463"/>
            <a:ext cx="1595437" cy="4286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600" b="1">
                <a:solidFill>
                  <a:schemeClr val="bg1"/>
                </a:solidFill>
                <a:cs typeface="Arial" charset="0"/>
              </a:rPr>
              <a:t>Municipality</a:t>
            </a:r>
            <a:r>
              <a:rPr lang="nl-BE" sz="1600">
                <a:solidFill>
                  <a:schemeClr val="tx1"/>
                </a:solidFill>
                <a:cs typeface="Arial" charset="0"/>
              </a:rPr>
              <a:t> </a:t>
            </a:r>
            <a:r>
              <a:rPr lang="nl-BE" sz="1600" b="1">
                <a:solidFill>
                  <a:schemeClr val="bg1"/>
                </a:solidFill>
                <a:cs typeface="Arial" charset="0"/>
              </a:rPr>
              <a:t>Z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883150" y="5137150"/>
            <a:ext cx="479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2800" b="1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9242" name="TextBox 38"/>
          <p:cNvSpPr txBox="1">
            <a:spLocks noChangeArrowheads="1"/>
          </p:cNvSpPr>
          <p:nvPr/>
        </p:nvSpPr>
        <p:spPr bwMode="auto">
          <a:xfrm>
            <a:off x="6169025" y="5637213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2400" b="1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433513" y="1446213"/>
            <a:ext cx="1322387" cy="500062"/>
          </a:xfrm>
          <a:prstGeom prst="roundRect">
            <a:avLst/>
          </a:prstGeom>
          <a:solidFill>
            <a:srgbClr val="E9D9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>
                <a:solidFill>
                  <a:schemeClr val="tx1"/>
                </a:solidFill>
                <a:cs typeface="Arial" charset="0"/>
              </a:rPr>
              <a:t>Country1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790825" y="1446213"/>
            <a:ext cx="1285875" cy="500062"/>
          </a:xfrm>
          <a:prstGeom prst="roundRect">
            <a:avLst/>
          </a:prstGeom>
          <a:solidFill>
            <a:srgbClr val="E9D9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>
                <a:solidFill>
                  <a:schemeClr val="tx1"/>
                </a:solidFill>
                <a:cs typeface="Arial" charset="0"/>
              </a:rPr>
              <a:t>Country</a:t>
            </a:r>
            <a:r>
              <a:rPr lang="nl-BE" sz="2000" b="1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148138" y="1446213"/>
            <a:ext cx="1285875" cy="500062"/>
          </a:xfrm>
          <a:prstGeom prst="roundRect">
            <a:avLst/>
          </a:prstGeom>
          <a:solidFill>
            <a:srgbClr val="E9D9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>
                <a:solidFill>
                  <a:schemeClr val="tx1"/>
                </a:solidFill>
                <a:cs typeface="Arial" charset="0"/>
              </a:rPr>
              <a:t>Country3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577013" y="1446213"/>
            <a:ext cx="1357312" cy="500062"/>
          </a:xfrm>
          <a:prstGeom prst="roundRect">
            <a:avLst/>
          </a:prstGeom>
          <a:solidFill>
            <a:srgbClr val="E9D9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>
                <a:solidFill>
                  <a:schemeClr val="tx1"/>
                </a:solidFill>
                <a:cs typeface="Arial" charset="0"/>
              </a:rPr>
              <a:t>Country</a:t>
            </a:r>
          </a:p>
          <a:p>
            <a:pPr algn="ctr">
              <a:defRPr/>
            </a:pPr>
            <a:r>
              <a:rPr lang="nl-BE" b="1">
                <a:solidFill>
                  <a:schemeClr val="tx1"/>
                </a:solidFill>
                <a:cs typeface="Arial" charset="0"/>
              </a:rPr>
              <a:t>X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862638" y="1374775"/>
            <a:ext cx="479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2800" b="1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39" name="Picture 38" descr="FINAL_STORK_stella_OUT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476250"/>
            <a:ext cx="11779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9" descr="eID_n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7213" y="0"/>
            <a:ext cx="2236787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0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9242" grpId="0"/>
      <p:bldP spid="40" grpId="0" animBg="1"/>
      <p:bldP spid="41" grpId="0" animBg="1"/>
      <p:bldP spid="42" grpId="0" animBg="1"/>
      <p:bldP spid="43" grpId="0" animBg="1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807" y="298450"/>
            <a:ext cx="7123113" cy="1014413"/>
          </a:xfrm>
        </p:spPr>
        <p:txBody>
          <a:bodyPr/>
          <a:lstStyle/>
          <a:p>
            <a:r>
              <a:rPr lang="nl-BE" dirty="0" smtClean="0"/>
              <a:t>Room for improvement...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 smtClean="0"/>
              <a:t>Communication &amp; </a:t>
            </a:r>
            <a:r>
              <a:rPr lang="nl-BE" sz="2000" dirty="0" err="1" smtClean="0"/>
              <a:t>Education</a:t>
            </a:r>
            <a:endParaRPr lang="nl-BE" sz="2000" dirty="0" smtClean="0"/>
          </a:p>
          <a:p>
            <a:r>
              <a:rPr lang="nl-BE" sz="2000" dirty="0" smtClean="0"/>
              <a:t>Card readers</a:t>
            </a:r>
          </a:p>
          <a:p>
            <a:r>
              <a:rPr lang="nl-BE" sz="2000" dirty="0" err="1" smtClean="0"/>
              <a:t>Prices</a:t>
            </a:r>
            <a:r>
              <a:rPr lang="nl-BE" sz="2000" dirty="0" smtClean="0"/>
              <a:t> of internet </a:t>
            </a:r>
          </a:p>
          <a:p>
            <a:r>
              <a:rPr lang="nl-BE" sz="2000" dirty="0" err="1" smtClean="0"/>
              <a:t>Prices</a:t>
            </a:r>
            <a:r>
              <a:rPr lang="nl-BE" sz="2000" dirty="0" smtClean="0"/>
              <a:t> of </a:t>
            </a:r>
            <a:r>
              <a:rPr lang="nl-BE" sz="2000" dirty="0" err="1" smtClean="0"/>
              <a:t>PC’s</a:t>
            </a:r>
            <a:endParaRPr lang="nl-BE" sz="2000" dirty="0" smtClean="0"/>
          </a:p>
          <a:p>
            <a:r>
              <a:rPr lang="nl-BE" sz="2000" dirty="0" smtClean="0"/>
              <a:t># of </a:t>
            </a:r>
            <a:r>
              <a:rPr lang="nl-BE" sz="2000" dirty="0" err="1" smtClean="0"/>
              <a:t>Applications</a:t>
            </a:r>
            <a:endParaRPr lang="en-US" sz="2000" dirty="0"/>
          </a:p>
        </p:txBody>
      </p:sp>
      <p:pic>
        <p:nvPicPr>
          <p:cNvPr id="77826" name="Picture 2" descr="eId-bu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674" y="474662"/>
            <a:ext cx="3349625" cy="1916732"/>
          </a:xfrm>
          <a:prstGeom prst="rect">
            <a:avLst/>
          </a:prstGeom>
          <a:noFill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2600" y="2612581"/>
            <a:ext cx="6121400" cy="371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-12700" y="5905500"/>
            <a:ext cx="3239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http://welcome-to-e-belgium.be/en/</a:t>
            </a:r>
            <a:endParaRPr lang="en-US" sz="14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8"/>
          <p:cNvSpPr>
            <a:spLocks noChangeArrowheads="1"/>
          </p:cNvSpPr>
          <p:nvPr/>
        </p:nvSpPr>
        <p:spPr bwMode="auto">
          <a:xfrm>
            <a:off x="1928813" y="1772139"/>
            <a:ext cx="48244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5000" b="1" dirty="0" err="1" smtClean="0">
                <a:solidFill>
                  <a:srgbClr val="FF6600"/>
                </a:solidFill>
              </a:rPr>
              <a:t>Th@nk</a:t>
            </a:r>
            <a:r>
              <a:rPr lang="en-US" sz="5000" b="1" dirty="0" smtClean="0">
                <a:solidFill>
                  <a:srgbClr val="FF6600"/>
                </a:solidFill>
              </a:rPr>
              <a:t> you!</a:t>
            </a:r>
          </a:p>
          <a:p>
            <a:pPr algn="ctr"/>
            <a:r>
              <a:rPr lang="ar-AE" sz="5400" dirty="0" smtClean="0"/>
              <a:t/>
            </a:r>
            <a:br>
              <a:rPr lang="ar-AE" sz="5400" dirty="0" smtClean="0"/>
            </a:br>
            <a:endParaRPr lang="en-US" sz="5400" dirty="0" smtClean="0"/>
          </a:p>
        </p:txBody>
      </p:sp>
      <p:sp>
        <p:nvSpPr>
          <p:cNvPr id="47109" name="Text Box 9"/>
          <p:cNvSpPr txBox="1">
            <a:spLocks noChangeArrowheads="1"/>
          </p:cNvSpPr>
          <p:nvPr/>
        </p:nvSpPr>
        <p:spPr bwMode="auto">
          <a:xfrm>
            <a:off x="2574925" y="4308431"/>
            <a:ext cx="40544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fr-FR" sz="1200" b="1" dirty="0" smtClean="0"/>
              <a:t>FRANK LEYMAN</a:t>
            </a:r>
          </a:p>
          <a:p>
            <a:pPr algn="r" eaLnBrk="0" hangingPunct="0">
              <a:spcBef>
                <a:spcPct val="0"/>
              </a:spcBef>
            </a:pPr>
            <a:r>
              <a:rPr lang="fr-FR" sz="1200" dirty="0" smtClean="0"/>
              <a:t>Manager International Relations</a:t>
            </a:r>
          </a:p>
          <a:p>
            <a:pPr algn="r" eaLnBrk="0" hangingPunct="0">
              <a:spcBef>
                <a:spcPct val="0"/>
              </a:spcBef>
            </a:pPr>
            <a:r>
              <a:rPr lang="fr-FR" sz="1200" dirty="0" smtClean="0"/>
              <a:t>Maria-</a:t>
            </a:r>
            <a:r>
              <a:rPr lang="fr-FR" sz="1200" dirty="0" err="1" smtClean="0"/>
              <a:t>Theresiastraat</a:t>
            </a:r>
            <a:r>
              <a:rPr lang="fr-FR" sz="1200" dirty="0" smtClean="0"/>
              <a:t> </a:t>
            </a:r>
            <a:r>
              <a:rPr lang="fr-FR" sz="1200" dirty="0"/>
              <a:t>1/3</a:t>
            </a:r>
          </a:p>
          <a:p>
            <a:pPr algn="r" eaLnBrk="0" hangingPunct="0">
              <a:spcBef>
                <a:spcPct val="0"/>
              </a:spcBef>
            </a:pPr>
            <a:r>
              <a:rPr lang="fr-FR" sz="1200" dirty="0"/>
              <a:t>Bruxelles 1000 Brussel</a:t>
            </a:r>
          </a:p>
          <a:p>
            <a:pPr algn="r" eaLnBrk="0" hangingPunct="0">
              <a:spcBef>
                <a:spcPct val="0"/>
              </a:spcBef>
            </a:pPr>
            <a:r>
              <a:rPr lang="fr-FR" sz="1200" dirty="0"/>
              <a:t>TEL +32 2 212 96 24</a:t>
            </a:r>
          </a:p>
          <a:p>
            <a:pPr algn="r" eaLnBrk="0" hangingPunct="0">
              <a:spcBef>
                <a:spcPct val="0"/>
              </a:spcBef>
            </a:pPr>
            <a:r>
              <a:rPr lang="fr-FR" sz="1200" dirty="0"/>
              <a:t>FAX +32 2 212 96 99</a:t>
            </a:r>
          </a:p>
          <a:p>
            <a:pPr algn="r" eaLnBrk="0" hangingPunct="0">
              <a:spcBef>
                <a:spcPct val="0"/>
              </a:spcBef>
            </a:pPr>
            <a:r>
              <a:rPr lang="fr-FR" sz="1200" dirty="0"/>
              <a:t>Frank.leyman@fedict.be </a:t>
            </a:r>
          </a:p>
          <a:p>
            <a:pPr algn="r" eaLnBrk="0" hangingPunct="0">
              <a:spcBef>
                <a:spcPct val="0"/>
              </a:spcBef>
            </a:pPr>
            <a:endParaRPr lang="fr-FR" sz="1500" b="1" dirty="0">
              <a:solidFill>
                <a:srgbClr val="000099"/>
              </a:solidFill>
            </a:endParaRPr>
          </a:p>
          <a:p>
            <a:pPr algn="r" eaLnBrk="0" hangingPunct="0">
              <a:spcBef>
                <a:spcPct val="0"/>
              </a:spcBef>
            </a:pPr>
            <a:r>
              <a:rPr lang="fr-FR" sz="2100" b="1" dirty="0">
                <a:solidFill>
                  <a:srgbClr val="595959"/>
                </a:solidFill>
              </a:rPr>
              <a:t>www.belgium.be/fedict</a:t>
            </a:r>
            <a:endParaRPr lang="fr-FR" sz="1500" b="1" dirty="0">
              <a:solidFill>
                <a:srgbClr val="595959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00063" y="2472336"/>
            <a:ext cx="7143750" cy="37147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/>
              <a:t>SECURITY LAYER</a:t>
            </a:r>
          </a:p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  <a:p>
            <a:pPr algn="ctr">
              <a:defRPr/>
            </a:pPr>
            <a:endParaRPr lang="nl-BE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14938" y="5020274"/>
            <a:ext cx="4491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800" b="1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785813" y="4972649"/>
            <a:ext cx="12144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 err="1" smtClean="0">
                <a:solidFill>
                  <a:schemeClr val="bg1"/>
                </a:solidFill>
              </a:rPr>
              <a:t>Ministry</a:t>
            </a:r>
            <a:endParaRPr lang="nl-BE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nl-BE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3125" y="4972649"/>
            <a:ext cx="12144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 err="1" smtClean="0">
                <a:solidFill>
                  <a:schemeClr val="bg1"/>
                </a:solidFill>
              </a:rPr>
              <a:t>Ministry</a:t>
            </a:r>
            <a:endParaRPr lang="nl-BE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nl-BE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0438" y="4972649"/>
            <a:ext cx="12144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 err="1" smtClean="0">
                <a:solidFill>
                  <a:schemeClr val="bg1"/>
                </a:solidFill>
              </a:rPr>
              <a:t>Ministry</a:t>
            </a:r>
            <a:endParaRPr lang="nl-BE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nl-BE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43625" y="4972649"/>
            <a:ext cx="12144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 err="1" smtClean="0">
                <a:solidFill>
                  <a:schemeClr val="bg1"/>
                </a:solidFill>
              </a:rPr>
              <a:t>Ministry</a:t>
            </a:r>
            <a:endParaRPr lang="nl-BE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nl-BE" b="1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5813" y="4329711"/>
            <a:ext cx="6572250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3200" b="1" dirty="0">
                <a:solidFill>
                  <a:srgbClr val="D2A000"/>
                </a:solidFill>
              </a:rPr>
              <a:t>FEDMAN</a:t>
            </a:r>
            <a:endParaRPr lang="nl-BE" b="1" dirty="0">
              <a:solidFill>
                <a:srgbClr val="D2A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5813" y="3758211"/>
            <a:ext cx="6572250" cy="5000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3200" b="1" dirty="0" err="1">
                <a:solidFill>
                  <a:srgbClr val="FF0000"/>
                </a:solidFill>
              </a:rPr>
              <a:t>Federal</a:t>
            </a:r>
            <a:r>
              <a:rPr lang="nl-BE" sz="3200" b="1" dirty="0">
                <a:solidFill>
                  <a:srgbClr val="FF0000"/>
                </a:solidFill>
              </a:rPr>
              <a:t> Service Bus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5813" y="3186711"/>
            <a:ext cx="6572250" cy="500063"/>
          </a:xfrm>
          <a:prstGeom prst="roundRect">
            <a:avLst/>
          </a:prstGeom>
          <a:solidFill>
            <a:srgbClr val="0A78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National Portal Website</a:t>
            </a:r>
            <a:endParaRPr lang="nl-BE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714375" y="5472711"/>
            <a:ext cx="357188" cy="428625"/>
          </a:xfrm>
          <a:prstGeom prst="can">
            <a:avLst/>
          </a:prstGeom>
          <a:solidFill>
            <a:srgbClr val="EA3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6" name="Can 15"/>
          <p:cNvSpPr/>
          <p:nvPr/>
        </p:nvSpPr>
        <p:spPr>
          <a:xfrm>
            <a:off x="2214563" y="5472711"/>
            <a:ext cx="357187" cy="428625"/>
          </a:xfrm>
          <a:prstGeom prst="can">
            <a:avLst/>
          </a:prstGeom>
          <a:solidFill>
            <a:srgbClr val="EA3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7" name="Can 16"/>
          <p:cNvSpPr/>
          <p:nvPr/>
        </p:nvSpPr>
        <p:spPr>
          <a:xfrm>
            <a:off x="3571875" y="5472711"/>
            <a:ext cx="357188" cy="428625"/>
          </a:xfrm>
          <a:prstGeom prst="can">
            <a:avLst/>
          </a:prstGeom>
          <a:solidFill>
            <a:srgbClr val="EA3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8" name="Can 17"/>
          <p:cNvSpPr/>
          <p:nvPr/>
        </p:nvSpPr>
        <p:spPr>
          <a:xfrm>
            <a:off x="6215063" y="5472711"/>
            <a:ext cx="357187" cy="428625"/>
          </a:xfrm>
          <a:prstGeom prst="can">
            <a:avLst/>
          </a:prstGeom>
          <a:solidFill>
            <a:srgbClr val="EA3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19" name="Picture 9" descr="eID_n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5690" y="614967"/>
            <a:ext cx="2236787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8" name="Rectangle 2"/>
          <p:cNvSpPr>
            <a:spLocks noChangeArrowheads="1"/>
          </p:cNvSpPr>
          <p:nvPr/>
        </p:nvSpPr>
        <p:spPr bwMode="auto">
          <a:xfrm>
            <a:off x="250580" y="578544"/>
            <a:ext cx="81359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nl-BE" sz="3200" b="1" dirty="0" smtClean="0">
                <a:solidFill>
                  <a:srgbClr val="FF0000"/>
                </a:solidFill>
              </a:rPr>
              <a:t>Building </a:t>
            </a:r>
            <a:r>
              <a:rPr lang="nl-BE" sz="3200" b="1" dirty="0" err="1" smtClean="0">
                <a:solidFill>
                  <a:srgbClr val="FF0000"/>
                </a:solidFill>
              </a:rPr>
              <a:t>Blocks</a:t>
            </a:r>
            <a:endParaRPr lang="nl-BE" sz="3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1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ctrTitle"/>
          </p:nvPr>
        </p:nvSpPr>
        <p:spPr>
          <a:xfrm>
            <a:off x="1897063" y="2365375"/>
            <a:ext cx="6569075" cy="1470025"/>
          </a:xfrm>
        </p:spPr>
        <p:txBody>
          <a:bodyPr/>
          <a:lstStyle/>
          <a:p>
            <a:r>
              <a:rPr lang="nl-BE" dirty="0" smtClean="0"/>
              <a:t>ONE UNIQUE ELECTRONIC KEY: THE BELGIAN </a:t>
            </a:r>
            <a:r>
              <a:rPr lang="nl-BE" dirty="0" err="1" smtClean="0"/>
              <a:t>eID</a:t>
            </a:r>
            <a:endParaRPr lang="en-US" dirty="0" smtClean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7024" y="198439"/>
            <a:ext cx="2518826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5538787" cy="306387"/>
          </a:xfrm>
        </p:spPr>
        <p:txBody>
          <a:bodyPr/>
          <a:lstStyle/>
          <a:p>
            <a:pPr eaLnBrk="1" hangingPunct="1"/>
            <a:r>
              <a:rPr lang="nl-NL" sz="2400" i="1" dirty="0" smtClean="0"/>
              <a:t>Electronic </a:t>
            </a:r>
            <a:r>
              <a:rPr lang="nl-NL" sz="2400" i="1" dirty="0" err="1" smtClean="0"/>
              <a:t>identity</a:t>
            </a:r>
            <a:r>
              <a:rPr lang="nl-NL" sz="2400" i="1" dirty="0" smtClean="0"/>
              <a:t> card (</a:t>
            </a:r>
            <a:r>
              <a:rPr lang="nl-NL" sz="2400" i="1" dirty="0" err="1" smtClean="0"/>
              <a:t>eID</a:t>
            </a:r>
            <a:r>
              <a:rPr lang="nl-NL" sz="2400" i="1" dirty="0" smtClean="0"/>
              <a:t>)</a:t>
            </a:r>
          </a:p>
        </p:txBody>
      </p:sp>
      <p:pic>
        <p:nvPicPr>
          <p:cNvPr id="37890" name="Picture 9" descr="eID_n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895350"/>
            <a:ext cx="28797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9749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767013"/>
            <a:ext cx="2663825" cy="162242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969750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584700"/>
            <a:ext cx="2663825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9751" name="Text Box 23"/>
          <p:cNvSpPr txBox="1">
            <a:spLocks noChangeArrowheads="1"/>
          </p:cNvSpPr>
          <p:nvPr/>
        </p:nvSpPr>
        <p:spPr bwMode="auto">
          <a:xfrm>
            <a:off x="3606800" y="3402013"/>
            <a:ext cx="3417888" cy="42703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9900"/>
              </a:buClr>
              <a:buFont typeface="Webdings" pitchFamily="18" charset="2"/>
              <a:buChar char="4"/>
            </a:pPr>
            <a:r>
              <a:rPr lang="en-US" sz="2200" b="1">
                <a:solidFill>
                  <a:srgbClr val="595959"/>
                </a:solidFill>
              </a:rPr>
              <a:t>Children &lt;12 years old</a:t>
            </a:r>
          </a:p>
        </p:txBody>
      </p:sp>
      <p:sp>
        <p:nvSpPr>
          <p:cNvPr id="969752" name="Text Box 24"/>
          <p:cNvSpPr txBox="1">
            <a:spLocks noChangeArrowheads="1"/>
          </p:cNvSpPr>
          <p:nvPr/>
        </p:nvSpPr>
        <p:spPr bwMode="auto">
          <a:xfrm>
            <a:off x="3590608" y="5167313"/>
            <a:ext cx="2741612" cy="42703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FF9900"/>
              </a:buClr>
              <a:buFont typeface="Webdings" pitchFamily="18" charset="2"/>
              <a:buChar char="4"/>
            </a:pPr>
            <a:r>
              <a:rPr lang="en-US" sz="2200" b="1" dirty="0">
                <a:solidFill>
                  <a:srgbClr val="595959"/>
                </a:solidFill>
              </a:rPr>
              <a:t>Foreign residents</a:t>
            </a:r>
          </a:p>
        </p:txBody>
      </p:sp>
      <p:sp>
        <p:nvSpPr>
          <p:cNvPr id="37895" name="Text Box 25"/>
          <p:cNvSpPr txBox="1">
            <a:spLocks noChangeArrowheads="1"/>
          </p:cNvSpPr>
          <p:nvPr/>
        </p:nvSpPr>
        <p:spPr bwMode="auto">
          <a:xfrm>
            <a:off x="3625977" y="1638300"/>
            <a:ext cx="4356100" cy="42703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FF9900"/>
              </a:buClr>
              <a:buFont typeface="Webdings" pitchFamily="18" charset="2"/>
              <a:buChar char="4"/>
            </a:pPr>
            <a:r>
              <a:rPr lang="en-US" sz="2200" b="1" dirty="0">
                <a:solidFill>
                  <a:srgbClr val="595959"/>
                </a:solidFill>
              </a:rPr>
              <a:t>Belgian citizens &gt;12 years old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6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6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6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6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51" grpId="0"/>
      <p:bldP spid="9697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25" y="5583238"/>
            <a:ext cx="5816600" cy="446087"/>
          </a:xfrm>
        </p:spPr>
        <p:txBody>
          <a:bodyPr/>
          <a:lstStyle/>
          <a:p>
            <a:pPr eaLnBrk="1" hangingPunct="1">
              <a:buFont typeface="Arial Unicode MS"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BE" smtClean="0"/>
              <a:t>eID Security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77799" y="591059"/>
            <a:ext cx="7123113" cy="55499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eID</a:t>
            </a:r>
            <a:r>
              <a:rPr lang="en-US" sz="3200" dirty="0" smtClean="0"/>
              <a:t> Digital Information</a:t>
            </a:r>
          </a:p>
        </p:txBody>
      </p:sp>
      <p:pic>
        <p:nvPicPr>
          <p:cNvPr id="2055" name="Picture 4" descr="graficITEM.jpg                                                 00184B14&#10;HD MICHIEL                     BCEA3DE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2306" y="625221"/>
            <a:ext cx="2133600" cy="141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3443288" y="2420938"/>
            <a:ext cx="4395787" cy="3600450"/>
            <a:chOff x="1927" y="1525"/>
            <a:chExt cx="3062" cy="2585"/>
          </a:xfrm>
        </p:grpSpPr>
        <p:sp>
          <p:nvSpPr>
            <p:cNvPr id="2077" name="Text Box 10"/>
            <p:cNvSpPr txBox="1">
              <a:spLocks noChangeArrowheads="1"/>
            </p:cNvSpPr>
            <p:nvPr/>
          </p:nvSpPr>
          <p:spPr bwMode="auto">
            <a:xfrm>
              <a:off x="1927" y="1887"/>
              <a:ext cx="2976" cy="3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lnSpc>
                  <a:spcPct val="120000"/>
                </a:lnSpc>
                <a:spcBef>
                  <a:spcPts val="1500"/>
                </a:spcBef>
                <a:buClr>
                  <a:srgbClr val="00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>
                  <a:solidFill>
                    <a:srgbClr val="000000"/>
                  </a:solidFill>
                </a:rPr>
                <a:t>Use without PIN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969" y="2259"/>
              <a:ext cx="2993" cy="1543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969696">
                  <a:alpha val="50027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nl-BE"/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2065" y="2450"/>
              <a:ext cx="720" cy="1181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969696">
                  <a:alpha val="50027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16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600" b="1">
                  <a:solidFill>
                    <a:srgbClr val="000000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ID</a:t>
              </a: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4081" y="2450"/>
              <a:ext cx="771" cy="1181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969696">
                  <a:alpha val="50027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algn="r" defTabSz="449263" eaLnBrk="0" hangingPunct="0">
                <a:spcBef>
                  <a:spcPts val="700"/>
                </a:spcBef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</a:rPr>
                <a:t>ADDRESS</a:t>
              </a:r>
              <a:endParaRPr lang="en-GB" sz="1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1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2785" y="3748"/>
              <a:ext cx="812" cy="362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969696">
                  <a:alpha val="50027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                      </a:t>
              </a: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   RRN SIGN</a:t>
              </a:r>
            </a:p>
          </p:txBody>
        </p:sp>
        <p:sp>
          <p:nvSpPr>
            <p:cNvPr id="2082" name="Line 15"/>
            <p:cNvSpPr>
              <a:spLocks noChangeShapeType="1"/>
            </p:cNvSpPr>
            <p:nvPr/>
          </p:nvSpPr>
          <p:spPr bwMode="auto">
            <a:xfrm flipV="1">
              <a:off x="4609" y="3506"/>
              <a:ext cx="13" cy="309"/>
            </a:xfrm>
            <a:prstGeom prst="line">
              <a:avLst/>
            </a:prstGeom>
            <a:noFill/>
            <a:ln w="1584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>
              <a:off x="4177" y="3748"/>
              <a:ext cx="812" cy="362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969696">
                  <a:alpha val="50027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                      </a:t>
              </a: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b="1">
                  <a:solidFill>
                    <a:srgbClr val="000000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rPr>
                <a:t>   RRN SIGN</a:t>
              </a:r>
            </a:p>
          </p:txBody>
        </p:sp>
        <p:sp>
          <p:nvSpPr>
            <p:cNvPr id="2084" name="Text Box 17"/>
            <p:cNvSpPr txBox="1">
              <a:spLocks noChangeArrowheads="1"/>
            </p:cNvSpPr>
            <p:nvPr/>
          </p:nvSpPr>
          <p:spPr bwMode="auto">
            <a:xfrm>
              <a:off x="1973" y="1525"/>
              <a:ext cx="2976" cy="4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lnSpc>
                  <a:spcPct val="120000"/>
                </a:lnSpc>
                <a:spcBef>
                  <a:spcPts val="2000"/>
                </a:spcBef>
                <a:buClr>
                  <a:srgbClr val="CC00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1">
                  <a:ea typeface="Arial Unicode MS"/>
                  <a:cs typeface="Arial Unicode MS"/>
                </a:rPr>
                <a:t>IDENTITY</a:t>
              </a:r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auto">
            <a:xfrm>
              <a:off x="2978" y="2450"/>
              <a:ext cx="815" cy="1199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969696">
                  <a:alpha val="50027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 algn="r" defTabSz="449263" eaLnBrk="0" hangingPunct="0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2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aphicFrame>
          <p:nvGraphicFramePr>
            <p:cNvPr id="2052" name="Object 2"/>
            <p:cNvGraphicFramePr>
              <a:graphicFrameLocks noChangeAspect="1"/>
            </p:cNvGraphicFramePr>
            <p:nvPr/>
          </p:nvGraphicFramePr>
          <p:xfrm>
            <a:off x="3025" y="2499"/>
            <a:ext cx="720" cy="908"/>
          </p:xfrm>
          <a:graphic>
            <a:graphicData uri="http://schemas.openxmlformats.org/presentationml/2006/ole">
              <p:oleObj spid="_x0000_s88068" name="Bitmapafbeelding" r:id="rId5" imgW="2257740" imgH="3048426" progId="PBrush">
                <p:embed/>
              </p:oleObj>
            </a:graphicData>
          </a:graphic>
        </p:graphicFrame>
        <p:sp>
          <p:nvSpPr>
            <p:cNvPr id="2086" name="Line 20"/>
            <p:cNvSpPr>
              <a:spLocks noChangeShapeType="1"/>
            </p:cNvSpPr>
            <p:nvPr/>
          </p:nvSpPr>
          <p:spPr bwMode="auto">
            <a:xfrm flipH="1">
              <a:off x="2552" y="3507"/>
              <a:ext cx="546" cy="1"/>
            </a:xfrm>
            <a:prstGeom prst="line">
              <a:avLst/>
            </a:prstGeom>
            <a:noFill/>
            <a:ln w="1584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Line 21"/>
            <p:cNvSpPr>
              <a:spLocks noChangeShapeType="1"/>
            </p:cNvSpPr>
            <p:nvPr/>
          </p:nvSpPr>
          <p:spPr bwMode="auto">
            <a:xfrm flipV="1">
              <a:off x="3121" y="3506"/>
              <a:ext cx="1" cy="242"/>
            </a:xfrm>
            <a:prstGeom prst="line">
              <a:avLst/>
            </a:prstGeom>
            <a:noFill/>
            <a:ln w="15840" cap="rnd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035050" y="2420938"/>
            <a:ext cx="2468563" cy="3228975"/>
            <a:chOff x="1035050" y="2420938"/>
            <a:chExt cx="2468563" cy="3228975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1035050" y="2420938"/>
              <a:ext cx="2468563" cy="3228975"/>
              <a:chOff x="249" y="1525"/>
              <a:chExt cx="1720" cy="2318"/>
            </a:xfrm>
          </p:grpSpPr>
          <p:sp>
            <p:nvSpPr>
              <p:cNvPr id="2061" name="Text Box 23"/>
              <p:cNvSpPr txBox="1">
                <a:spLocks noChangeArrowheads="1"/>
              </p:cNvSpPr>
              <p:nvPr/>
            </p:nvSpPr>
            <p:spPr bwMode="auto">
              <a:xfrm>
                <a:off x="249" y="1889"/>
                <a:ext cx="1720" cy="33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lnSpc>
                    <a:spcPct val="120000"/>
                  </a:lnSpc>
                  <a:spcBef>
                    <a:spcPts val="1500"/>
                  </a:spcBef>
                  <a:buClr>
                    <a:srgbClr val="000000"/>
                  </a:buCl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200" b="1">
                    <a:solidFill>
                      <a:srgbClr val="FF0000"/>
                    </a:solidFill>
                  </a:rPr>
                  <a:t>“PIN protected”</a:t>
                </a:r>
              </a:p>
            </p:txBody>
          </p: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385" y="1525"/>
                <a:ext cx="1473" cy="2318"/>
                <a:chOff x="385" y="1525"/>
                <a:chExt cx="1473" cy="2318"/>
              </a:xfrm>
            </p:grpSpPr>
            <p:sp>
              <p:nvSpPr>
                <p:cNvPr id="28" name="Rectangle 25"/>
                <p:cNvSpPr>
                  <a:spLocks noChangeArrowheads="1"/>
                </p:cNvSpPr>
                <p:nvPr/>
              </p:nvSpPr>
              <p:spPr bwMode="auto">
                <a:xfrm>
                  <a:off x="385" y="2259"/>
                  <a:ext cx="1440" cy="1584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933" dir="2700000" algn="ctr" rotWithShape="0">
                    <a:srgbClr val="969696">
                      <a:alpha val="50027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endParaRPr lang="nl-BE"/>
                </a:p>
              </p:txBody>
            </p:sp>
            <p:sp>
              <p:nvSpPr>
                <p:cNvPr id="206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85" y="2787"/>
                  <a:ext cx="1391" cy="26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algn="ctr" defTabSz="449263" eaLnBrk="0" hangingPunct="0">
                    <a:buClr>
                      <a:srgbClr val="000000"/>
                    </a:buClr>
                    <a:buFont typeface="Verdana" pitchFamily="34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>
                      <a:solidFill>
                        <a:srgbClr val="000000"/>
                      </a:solidFill>
                      <a:latin typeface="Verdana" pitchFamily="34" charset="0"/>
                      <a:ea typeface="Arial Unicode MS"/>
                      <a:cs typeface="Arial Unicode MS"/>
                    </a:rPr>
                    <a:t>authentication</a:t>
                  </a:r>
                </a:p>
              </p:txBody>
            </p:sp>
            <p:sp>
              <p:nvSpPr>
                <p:cNvPr id="206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85" y="3506"/>
                  <a:ext cx="1440" cy="26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algn="ctr" defTabSz="449263" eaLnBrk="0" hangingPunct="0">
                    <a:buClr>
                      <a:srgbClr val="000000"/>
                    </a:buClr>
                    <a:buFont typeface="Verdana" pitchFamily="34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>
                      <a:solidFill>
                        <a:srgbClr val="000000"/>
                      </a:solidFill>
                      <a:latin typeface="Verdana" pitchFamily="34" charset="0"/>
                    </a:rPr>
                    <a:t>digital signature</a:t>
                  </a:r>
                </a:p>
              </p:txBody>
            </p:sp>
            <p:sp>
              <p:nvSpPr>
                <p:cNvPr id="206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85" y="1525"/>
                  <a:ext cx="1440" cy="49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algn="ctr" defTabSz="449263">
                    <a:lnSpc>
                      <a:spcPct val="120000"/>
                    </a:lnSpc>
                    <a:spcBef>
                      <a:spcPts val="2000"/>
                    </a:spcBef>
                    <a:buClr>
                      <a:srgbClr val="CC0000"/>
                    </a:buCl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3200" b="1">
                      <a:ea typeface="Arial Unicode MS"/>
                      <a:cs typeface="Arial Unicode MS"/>
                    </a:rPr>
                    <a:t>PKI</a:t>
                  </a:r>
                </a:p>
              </p:txBody>
            </p:sp>
            <p:pic>
              <p:nvPicPr>
                <p:cNvPr id="2067" name="Picture 29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815" y="2495"/>
                  <a:ext cx="390" cy="29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graphicFrame>
              <p:nvGraphicFramePr>
                <p:cNvPr id="2050" name="Object 0"/>
                <p:cNvGraphicFramePr>
                  <a:graphicFrameLocks noChangeAspect="1"/>
                </p:cNvGraphicFramePr>
                <p:nvPr/>
              </p:nvGraphicFramePr>
              <p:xfrm>
                <a:off x="431" y="2403"/>
                <a:ext cx="454" cy="384"/>
              </p:xfrm>
              <a:graphic>
                <a:graphicData uri="http://schemas.openxmlformats.org/presentationml/2006/ole">
                  <p:oleObj spid="_x0000_s88066" name="Bitmapafbeelding" r:id="rId7" imgW="476316" imgH="361809" progId="PBrush">
                    <p:embed/>
                  </p:oleObj>
                </a:graphicData>
              </a:graphic>
            </p:graphicFrame>
            <p:pic>
              <p:nvPicPr>
                <p:cNvPr id="2068" name="Picture 3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815" y="3171"/>
                  <a:ext cx="390" cy="29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graphicFrame>
              <p:nvGraphicFramePr>
                <p:cNvPr id="2051" name="Object 1"/>
                <p:cNvGraphicFramePr>
                  <a:graphicFrameLocks noChangeAspect="1"/>
                </p:cNvGraphicFramePr>
                <p:nvPr/>
              </p:nvGraphicFramePr>
              <p:xfrm>
                <a:off x="431" y="3075"/>
                <a:ext cx="454" cy="384"/>
              </p:xfrm>
              <a:graphic>
                <a:graphicData uri="http://schemas.openxmlformats.org/presentationml/2006/ole">
                  <p:oleObj spid="_x0000_s88067" name="Bitmapafbeelding" r:id="rId8" imgW="476316" imgH="361809" progId="PBrush">
                    <p:embed/>
                  </p:oleObj>
                </a:graphicData>
              </a:graphic>
            </p:graphicFrame>
            <p:pic>
              <p:nvPicPr>
                <p:cNvPr id="2069" name="Picture 33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891" y="2315"/>
                  <a:ext cx="336" cy="26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2070" name="Picture 34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359" y="2296"/>
                  <a:ext cx="336" cy="26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207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468" y="2478"/>
                  <a:ext cx="390" cy="17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 defTabSz="449263">
                    <a:spcBef>
                      <a:spcPts val="625"/>
                    </a:spcBef>
                    <a:buClr>
                      <a:srgbClr val="000000"/>
                    </a:buCl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000">
                      <a:solidFill>
                        <a:srgbClr val="000000"/>
                      </a:solidFill>
                      <a:ea typeface="Arial Unicode MS"/>
                      <a:cs typeface="Arial Unicode MS"/>
                    </a:rPr>
                    <a:t>private</a:t>
                  </a:r>
                </a:p>
              </p:txBody>
            </p:sp>
            <p:sp>
              <p:nvSpPr>
                <p:cNvPr id="207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020" y="2444"/>
                  <a:ext cx="356" cy="17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 defTabSz="449263">
                    <a:spcBef>
                      <a:spcPts val="625"/>
                    </a:spcBef>
                    <a:buClr>
                      <a:srgbClr val="0000FF"/>
                    </a:buCl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000">
                      <a:solidFill>
                        <a:srgbClr val="0000FF"/>
                      </a:solidFill>
                      <a:ea typeface="Arial Unicode MS"/>
                      <a:cs typeface="Arial Unicode MS"/>
                    </a:rPr>
                    <a:t>public</a:t>
                  </a:r>
                </a:p>
              </p:txBody>
            </p:sp>
            <p:pic>
              <p:nvPicPr>
                <p:cNvPr id="2073" name="Picture 37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891" y="2976"/>
                  <a:ext cx="336" cy="26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pic>
              <p:nvPicPr>
                <p:cNvPr id="2074" name="Picture 38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359" y="2957"/>
                  <a:ext cx="336" cy="26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207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467" y="3139"/>
                  <a:ext cx="390" cy="17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 defTabSz="449263">
                    <a:spcBef>
                      <a:spcPts val="625"/>
                    </a:spcBef>
                    <a:buClr>
                      <a:srgbClr val="000000"/>
                    </a:buCl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000">
                      <a:solidFill>
                        <a:srgbClr val="000000"/>
                      </a:solidFill>
                      <a:ea typeface="Arial Unicode MS"/>
                      <a:cs typeface="Arial Unicode MS"/>
                    </a:rPr>
                    <a:t>private</a:t>
                  </a:r>
                </a:p>
              </p:txBody>
            </p:sp>
            <p:sp>
              <p:nvSpPr>
                <p:cNvPr id="2076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020" y="3105"/>
                  <a:ext cx="356" cy="17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 defTabSz="449263">
                    <a:spcBef>
                      <a:spcPts val="625"/>
                    </a:spcBef>
                    <a:buClr>
                      <a:srgbClr val="0000FF"/>
                    </a:buCl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000">
                      <a:solidFill>
                        <a:srgbClr val="0000FF"/>
                      </a:solidFill>
                      <a:ea typeface="Arial Unicode MS"/>
                      <a:cs typeface="Arial Unicode MS"/>
                    </a:rPr>
                    <a:t>public</a:t>
                  </a:r>
                </a:p>
              </p:txBody>
            </p:sp>
          </p:grpSp>
        </p:grpSp>
        <p:sp>
          <p:nvSpPr>
            <p:cNvPr id="2060" name="Rounded Rectangle 42"/>
            <p:cNvSpPr>
              <a:spLocks noChangeArrowheads="1"/>
            </p:cNvSpPr>
            <p:nvPr/>
          </p:nvSpPr>
          <p:spPr bwMode="auto">
            <a:xfrm rot="5400000">
              <a:off x="1957488" y="4043248"/>
              <a:ext cx="1948496" cy="720000"/>
            </a:xfrm>
            <a:prstGeom prst="roundRect">
              <a:avLst>
                <a:gd name="adj" fmla="val 36014"/>
              </a:avLst>
            </a:prstGeom>
            <a:solidFill>
              <a:srgbClr val="FF0000">
                <a:alpha val="41176"/>
              </a:srgbClr>
            </a:solidFill>
            <a:ln w="0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44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ctrTitle"/>
          </p:nvPr>
        </p:nvSpPr>
        <p:spPr>
          <a:xfrm>
            <a:off x="2227263" y="1997075"/>
            <a:ext cx="6569075" cy="1470025"/>
          </a:xfrm>
        </p:spPr>
        <p:txBody>
          <a:bodyPr/>
          <a:lstStyle/>
          <a:p>
            <a:r>
              <a:rPr lang="nl-BE" dirty="0" smtClean="0"/>
              <a:t>LOTS OF </a:t>
            </a:r>
            <a:r>
              <a:rPr lang="nl-BE" dirty="0" err="1" smtClean="0"/>
              <a:t>e-APPLICATIONS</a:t>
            </a:r>
            <a:endParaRPr lang="en-US" dirty="0" smtClean="0"/>
          </a:p>
        </p:txBody>
      </p:sp>
      <p:pic>
        <p:nvPicPr>
          <p:cNvPr id="287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6238" y="211139"/>
            <a:ext cx="2598211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85725" y="6473825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© fedict 2010.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FF7300"/>
      </a:dk2>
      <a:lt2>
        <a:srgbClr val="F7B570"/>
      </a:lt2>
      <a:accent1>
        <a:srgbClr val="7B7867"/>
      </a:accent1>
      <a:accent2>
        <a:srgbClr val="A2BD30"/>
      </a:accent2>
      <a:accent3>
        <a:srgbClr val="FFFFFF"/>
      </a:accent3>
      <a:accent4>
        <a:srgbClr val="000000"/>
      </a:accent4>
      <a:accent5>
        <a:srgbClr val="BFBEB8"/>
      </a:accent5>
      <a:accent6>
        <a:srgbClr val="92AB2A"/>
      </a:accent6>
      <a:hlink>
        <a:srgbClr val="FD9537"/>
      </a:hlink>
      <a:folHlink>
        <a:srgbClr val="4D81BD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45720" rIns="5400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45720" rIns="5400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FF7300"/>
        </a:dk2>
        <a:lt2>
          <a:srgbClr val="F7B570"/>
        </a:lt2>
        <a:accent1>
          <a:srgbClr val="7B7867"/>
        </a:accent1>
        <a:accent2>
          <a:srgbClr val="A2BD30"/>
        </a:accent2>
        <a:accent3>
          <a:srgbClr val="FFFFFF"/>
        </a:accent3>
        <a:accent4>
          <a:srgbClr val="000000"/>
        </a:accent4>
        <a:accent5>
          <a:srgbClr val="BFBEB8"/>
        </a:accent5>
        <a:accent6>
          <a:srgbClr val="92AB2A"/>
        </a:accent6>
        <a:hlink>
          <a:srgbClr val="FD9537"/>
        </a:hlink>
        <a:folHlink>
          <a:srgbClr val="4D81B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ouble_page">
  <a:themeElements>
    <a:clrScheme name="double_page 1">
      <a:dk1>
        <a:srgbClr val="000000"/>
      </a:dk1>
      <a:lt1>
        <a:srgbClr val="FFFFFF"/>
      </a:lt1>
      <a:dk2>
        <a:srgbClr val="FF7300"/>
      </a:dk2>
      <a:lt2>
        <a:srgbClr val="F7B570"/>
      </a:lt2>
      <a:accent1>
        <a:srgbClr val="7B7867"/>
      </a:accent1>
      <a:accent2>
        <a:srgbClr val="A2BD30"/>
      </a:accent2>
      <a:accent3>
        <a:srgbClr val="FFFFFF"/>
      </a:accent3>
      <a:accent4>
        <a:srgbClr val="000000"/>
      </a:accent4>
      <a:accent5>
        <a:srgbClr val="BFBEB8"/>
      </a:accent5>
      <a:accent6>
        <a:srgbClr val="92AB2A"/>
      </a:accent6>
      <a:hlink>
        <a:srgbClr val="FD9537"/>
      </a:hlink>
      <a:folHlink>
        <a:srgbClr val="4D81BD"/>
      </a:folHlink>
    </a:clrScheme>
    <a:fontScheme name="double_pag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45720" rIns="5400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45720" rIns="5400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double_page 1">
        <a:dk1>
          <a:srgbClr val="000000"/>
        </a:dk1>
        <a:lt1>
          <a:srgbClr val="FFFFFF"/>
        </a:lt1>
        <a:dk2>
          <a:srgbClr val="FF7300"/>
        </a:dk2>
        <a:lt2>
          <a:srgbClr val="F7B570"/>
        </a:lt2>
        <a:accent1>
          <a:srgbClr val="7B7867"/>
        </a:accent1>
        <a:accent2>
          <a:srgbClr val="A2BD30"/>
        </a:accent2>
        <a:accent3>
          <a:srgbClr val="FFFFFF"/>
        </a:accent3>
        <a:accent4>
          <a:srgbClr val="000000"/>
        </a:accent4>
        <a:accent5>
          <a:srgbClr val="BFBEB8"/>
        </a:accent5>
        <a:accent6>
          <a:srgbClr val="92AB2A"/>
        </a:accent6>
        <a:hlink>
          <a:srgbClr val="FD9537"/>
        </a:hlink>
        <a:folHlink>
          <a:srgbClr val="4D81B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2228</TotalTime>
  <Words>718</Words>
  <Application>Microsoft Office PowerPoint</Application>
  <PresentationFormat>On-screen Show (4:3)</PresentationFormat>
  <Paragraphs>252</Paragraphs>
  <Slides>32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double_page</vt:lpstr>
      <vt:lpstr>Bitmapafbeelding</vt:lpstr>
      <vt:lpstr>   Designing and Implementing Secure ID Management Systems:  BELGIUM’s Experience   Washington - September 27th, 2010            Frank LEYMAN   </vt:lpstr>
      <vt:lpstr>Citizen Centricity</vt:lpstr>
      <vt:lpstr>ONE COMMON BACK-OFFICE</vt:lpstr>
      <vt:lpstr>Slide 4</vt:lpstr>
      <vt:lpstr>ONE UNIQUE ELECTRONIC KEY: THE BELGIAN eID</vt:lpstr>
      <vt:lpstr>Electronic identity card (eID)</vt:lpstr>
      <vt:lpstr>eID Security</vt:lpstr>
      <vt:lpstr>eID Digital Information</vt:lpstr>
      <vt:lpstr>LOTS OF e-APPLICATIONS</vt:lpstr>
      <vt:lpstr>Lots of applications of the eID card</vt:lpstr>
      <vt:lpstr>Vending machines</vt:lpstr>
      <vt:lpstr>Lots of TOOLS at your disposal</vt:lpstr>
      <vt:lpstr>Quick Install</vt:lpstr>
      <vt:lpstr>Slide 14</vt:lpstr>
      <vt:lpstr>Slide 15</vt:lpstr>
      <vt:lpstr>eID Middleware  Reading of the data – Certificates - Card &amp; PIN</vt:lpstr>
      <vt:lpstr>https://mondossier.rrn.fgov.be</vt:lpstr>
      <vt:lpstr>www.checkdoc.be</vt:lpstr>
      <vt:lpstr>Fiscality</vt:lpstr>
      <vt:lpstr>More Information?</vt:lpstr>
      <vt:lpstr>http://map.eid.belgium.be</vt:lpstr>
      <vt:lpstr>Lots of MODULES at your disposal</vt:lpstr>
      <vt:lpstr>MODULES</vt:lpstr>
      <vt:lpstr>Standard usage Standard Process Flows</vt:lpstr>
      <vt:lpstr>Standard approach</vt:lpstr>
      <vt:lpstr>Example1:  citizen files a complaint “theft”</vt:lpstr>
      <vt:lpstr>Future developments</vt:lpstr>
      <vt:lpstr>Identity and Access Management</vt:lpstr>
      <vt:lpstr>This is for Belgium, but what about the rest of Europe?</vt:lpstr>
      <vt:lpstr>Slide 30</vt:lpstr>
      <vt:lpstr>Room for improvement...</vt:lpstr>
      <vt:lpstr>Slide 32</vt:lpstr>
    </vt:vector>
  </TitlesOfParts>
  <Company>Fedict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Fedict presentation</dc:title>
  <dc:creator>Leyman Frank</dc:creator>
  <cp:lastModifiedBy>leyman_frank</cp:lastModifiedBy>
  <cp:revision>276</cp:revision>
  <dcterms:created xsi:type="dcterms:W3CDTF">2009-01-07T16:28:23Z</dcterms:created>
  <dcterms:modified xsi:type="dcterms:W3CDTF">2010-09-19T08:52:44Z</dcterms:modified>
</cp:coreProperties>
</file>