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596" r:id="rId2"/>
    <p:sldId id="603" r:id="rId3"/>
    <p:sldId id="613" r:id="rId4"/>
    <p:sldId id="642" r:id="rId5"/>
    <p:sldId id="616" r:id="rId6"/>
    <p:sldId id="618" r:id="rId7"/>
    <p:sldId id="619" r:id="rId8"/>
    <p:sldId id="621" r:id="rId9"/>
    <p:sldId id="622" r:id="rId10"/>
    <p:sldId id="625" r:id="rId11"/>
    <p:sldId id="626" r:id="rId12"/>
    <p:sldId id="627" r:id="rId13"/>
    <p:sldId id="628" r:id="rId14"/>
    <p:sldId id="633" r:id="rId15"/>
    <p:sldId id="591" r:id="rId16"/>
    <p:sldId id="595" r:id="rId17"/>
    <p:sldId id="588" r:id="rId18"/>
    <p:sldId id="612" r:id="rId19"/>
    <p:sldId id="614" r:id="rId20"/>
    <p:sldId id="634" r:id="rId21"/>
    <p:sldId id="639" r:id="rId22"/>
    <p:sldId id="636" r:id="rId23"/>
    <p:sldId id="637" r:id="rId24"/>
    <p:sldId id="607" r:id="rId25"/>
  </p:sldIdLst>
  <p:sldSz cx="9144000" cy="6858000" type="screen4x3"/>
  <p:notesSz cx="6834188" cy="9979025"/>
  <p:defaultTextStyle>
    <a:defPPr>
      <a:defRPr lang="en-GB"/>
    </a:defPPr>
    <a:lvl1pPr algn="l" rtl="0" fontAlgn="base">
      <a:spcBef>
        <a:spcPct val="0"/>
      </a:spcBef>
      <a:spcAft>
        <a:spcPct val="0"/>
      </a:spcAft>
      <a:defRPr sz="4400" kern="1200">
        <a:solidFill>
          <a:schemeClr val="bg2"/>
        </a:solidFill>
        <a:latin typeface="Times" charset="0"/>
        <a:ea typeface="+mn-ea"/>
        <a:cs typeface="Arial" charset="0"/>
      </a:defRPr>
    </a:lvl1pPr>
    <a:lvl2pPr marL="457200" algn="l" rtl="0" fontAlgn="base">
      <a:spcBef>
        <a:spcPct val="0"/>
      </a:spcBef>
      <a:spcAft>
        <a:spcPct val="0"/>
      </a:spcAft>
      <a:defRPr sz="4400" kern="1200">
        <a:solidFill>
          <a:schemeClr val="bg2"/>
        </a:solidFill>
        <a:latin typeface="Times" charset="0"/>
        <a:ea typeface="+mn-ea"/>
        <a:cs typeface="Arial" charset="0"/>
      </a:defRPr>
    </a:lvl2pPr>
    <a:lvl3pPr marL="914400" algn="l" rtl="0" fontAlgn="base">
      <a:spcBef>
        <a:spcPct val="0"/>
      </a:spcBef>
      <a:spcAft>
        <a:spcPct val="0"/>
      </a:spcAft>
      <a:defRPr sz="4400" kern="1200">
        <a:solidFill>
          <a:schemeClr val="bg2"/>
        </a:solidFill>
        <a:latin typeface="Times" charset="0"/>
        <a:ea typeface="+mn-ea"/>
        <a:cs typeface="Arial" charset="0"/>
      </a:defRPr>
    </a:lvl3pPr>
    <a:lvl4pPr marL="1371600" algn="l" rtl="0" fontAlgn="base">
      <a:spcBef>
        <a:spcPct val="0"/>
      </a:spcBef>
      <a:spcAft>
        <a:spcPct val="0"/>
      </a:spcAft>
      <a:defRPr sz="4400" kern="1200">
        <a:solidFill>
          <a:schemeClr val="bg2"/>
        </a:solidFill>
        <a:latin typeface="Times" charset="0"/>
        <a:ea typeface="+mn-ea"/>
        <a:cs typeface="Arial" charset="0"/>
      </a:defRPr>
    </a:lvl4pPr>
    <a:lvl5pPr marL="1828800" algn="l" rtl="0" fontAlgn="base">
      <a:spcBef>
        <a:spcPct val="0"/>
      </a:spcBef>
      <a:spcAft>
        <a:spcPct val="0"/>
      </a:spcAft>
      <a:defRPr sz="4400" kern="1200">
        <a:solidFill>
          <a:schemeClr val="bg2"/>
        </a:solidFill>
        <a:latin typeface="Times" charset="0"/>
        <a:ea typeface="+mn-ea"/>
        <a:cs typeface="Arial" charset="0"/>
      </a:defRPr>
    </a:lvl5pPr>
    <a:lvl6pPr marL="2286000" algn="l" defTabSz="914400" rtl="0" eaLnBrk="1" latinLnBrk="0" hangingPunct="1">
      <a:defRPr sz="4400" kern="1200">
        <a:solidFill>
          <a:schemeClr val="bg2"/>
        </a:solidFill>
        <a:latin typeface="Times" charset="0"/>
        <a:ea typeface="+mn-ea"/>
        <a:cs typeface="Arial" charset="0"/>
      </a:defRPr>
    </a:lvl6pPr>
    <a:lvl7pPr marL="2743200" algn="l" defTabSz="914400" rtl="0" eaLnBrk="1" latinLnBrk="0" hangingPunct="1">
      <a:defRPr sz="4400" kern="1200">
        <a:solidFill>
          <a:schemeClr val="bg2"/>
        </a:solidFill>
        <a:latin typeface="Times" charset="0"/>
        <a:ea typeface="+mn-ea"/>
        <a:cs typeface="Arial" charset="0"/>
      </a:defRPr>
    </a:lvl7pPr>
    <a:lvl8pPr marL="3200400" algn="l" defTabSz="914400" rtl="0" eaLnBrk="1" latinLnBrk="0" hangingPunct="1">
      <a:defRPr sz="4400" kern="1200">
        <a:solidFill>
          <a:schemeClr val="bg2"/>
        </a:solidFill>
        <a:latin typeface="Times" charset="0"/>
        <a:ea typeface="+mn-ea"/>
        <a:cs typeface="Arial" charset="0"/>
      </a:defRPr>
    </a:lvl8pPr>
    <a:lvl9pPr marL="3657600" algn="l" defTabSz="914400" rtl="0" eaLnBrk="1" latinLnBrk="0" hangingPunct="1">
      <a:defRPr sz="4400" kern="1200">
        <a:solidFill>
          <a:schemeClr val="bg2"/>
        </a:solidFill>
        <a:latin typeface="Times"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0DCEE"/>
    <a:srgbClr val="4677BF"/>
    <a:srgbClr val="CCECFF"/>
    <a:srgbClr val="E8EEF8"/>
    <a:srgbClr val="FF3300"/>
    <a:srgbClr val="FFCC99"/>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autoAdjust="0"/>
    <p:restoredTop sz="95246" autoAdjust="0"/>
  </p:normalViewPr>
  <p:slideViewPr>
    <p:cSldViewPr snapToGrid="0">
      <p:cViewPr varScale="1">
        <p:scale>
          <a:sx n="82" d="100"/>
          <a:sy n="82" d="100"/>
        </p:scale>
        <p:origin x="-84" y="-102"/>
      </p:cViewPr>
      <p:guideLst>
        <p:guide orient="horz" pos="1945"/>
        <p:guide orient="horz" pos="2681"/>
        <p:guide orient="horz" pos="2610"/>
        <p:guide orient="horz" pos="646"/>
        <p:guide orient="horz" pos="4065"/>
        <p:guide pos="2886"/>
        <p:guide pos="930"/>
        <p:guide pos="5501"/>
        <p:guide pos="2040"/>
        <p:guide pos="5748"/>
        <p:guide pos="4141"/>
        <p:guide pos="2358"/>
        <p:guide pos="12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9" d="100"/>
          <a:sy n="79" d="100"/>
        </p:scale>
        <p:origin x="-2130" y="-84"/>
      </p:cViewPr>
      <p:guideLst>
        <p:guide orient="horz" pos="3144"/>
        <p:guide pos="2153"/>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27F2B-B23C-4044-BEDA-60D657C7E67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NZ"/>
        </a:p>
      </dgm:t>
    </dgm:pt>
    <dgm:pt modelId="{D958488F-2236-4753-B0B2-E90B36A544CB}">
      <dgm:prSet/>
      <dgm:spPr/>
      <dgm:t>
        <a:bodyPr/>
        <a:lstStyle/>
        <a:p>
          <a:pPr rtl="0"/>
          <a:r>
            <a:rPr lang="en-US" dirty="0" smtClean="0"/>
            <a:t>Early engagement with the ICT industry to enable collective problem solving</a:t>
          </a:r>
        </a:p>
      </dgm:t>
    </dgm:pt>
    <dgm:pt modelId="{AA99064B-8CC8-43CC-91CE-F14C5984A2DB}">
      <dgm:prSet/>
      <dgm:spPr/>
      <dgm:t>
        <a:bodyPr/>
        <a:lstStyle/>
        <a:p>
          <a:pPr rtl="0"/>
          <a:r>
            <a:rPr lang="en-US" dirty="0" smtClean="0"/>
            <a:t>Agencies will manage ICT using common processes wherever possible and tailored processes where necessary</a:t>
          </a:r>
        </a:p>
      </dgm:t>
    </dgm:pt>
    <dgm:pt modelId="{ABB8B64C-28E1-45A8-B276-76E0658FB513}">
      <dgm:prSet>
        <dgm:style>
          <a:lnRef idx="1">
            <a:schemeClr val="accent6"/>
          </a:lnRef>
          <a:fillRef idx="2">
            <a:schemeClr val="accent6"/>
          </a:fillRef>
          <a:effectRef idx="1">
            <a:schemeClr val="accent6"/>
          </a:effectRef>
          <a:fontRef idx="minor">
            <a:schemeClr val="dk1"/>
          </a:fontRef>
        </dgm:style>
      </dgm:prSet>
      <dgm:spPr/>
      <dgm:t>
        <a:bodyPr/>
        <a:lstStyle/>
        <a:p>
          <a:pPr rtl="0"/>
          <a:r>
            <a:rPr lang="en-US" dirty="0" smtClean="0"/>
            <a:t>Efficiency</a:t>
          </a:r>
        </a:p>
      </dgm:t>
    </dgm:pt>
    <dgm:pt modelId="{7B5E85D7-3E37-4945-ACB4-BD1F4C2280F0}" type="sibTrans" cxnId="{B6F8C9DA-C8C5-424B-BA8A-4BBD14E387C2}">
      <dgm:prSet/>
      <dgm:spPr/>
      <dgm:t>
        <a:bodyPr/>
        <a:lstStyle/>
        <a:p>
          <a:endParaRPr lang="en-NZ"/>
        </a:p>
      </dgm:t>
    </dgm:pt>
    <dgm:pt modelId="{7C07F70C-395C-433B-9035-6AE23037FD5B}" type="parTrans" cxnId="{B6F8C9DA-C8C5-424B-BA8A-4BBD14E387C2}">
      <dgm:prSet/>
      <dgm:spPr/>
      <dgm:t>
        <a:bodyPr/>
        <a:lstStyle/>
        <a:p>
          <a:endParaRPr lang="en-NZ"/>
        </a:p>
      </dgm:t>
    </dgm:pt>
    <dgm:pt modelId="{8A497F1F-3EB7-4B7C-B34D-CCEA69726ED4}" type="sibTrans" cxnId="{7DFF0450-980E-4A7F-A901-C9F3E2DB89AF}">
      <dgm:prSet/>
      <dgm:spPr/>
      <dgm:t>
        <a:bodyPr/>
        <a:lstStyle/>
        <a:p>
          <a:endParaRPr lang="en-NZ"/>
        </a:p>
      </dgm:t>
    </dgm:pt>
    <dgm:pt modelId="{D533F3FA-4C06-4DC8-98F8-37F1E523BE92}" type="parTrans" cxnId="{7DFF0450-980E-4A7F-A901-C9F3E2DB89AF}">
      <dgm:prSet/>
      <dgm:spPr/>
      <dgm:t>
        <a:bodyPr/>
        <a:lstStyle/>
        <a:p>
          <a:endParaRPr lang="en-NZ"/>
        </a:p>
      </dgm:t>
    </dgm:pt>
    <dgm:pt modelId="{86FC6E11-C8BF-4BDF-969E-1456CFF11EFA}" type="sibTrans" cxnId="{486C8ECB-9BDB-4DF6-B7DE-CC4DC56DD9FB}">
      <dgm:prSet/>
      <dgm:spPr/>
      <dgm:t>
        <a:bodyPr/>
        <a:lstStyle/>
        <a:p>
          <a:endParaRPr lang="en-NZ"/>
        </a:p>
      </dgm:t>
    </dgm:pt>
    <dgm:pt modelId="{62AC192A-D66A-4084-ACCA-EE3761549EEA}" type="parTrans" cxnId="{486C8ECB-9BDB-4DF6-B7DE-CC4DC56DD9FB}">
      <dgm:prSet/>
      <dgm:spPr/>
      <dgm:t>
        <a:bodyPr/>
        <a:lstStyle/>
        <a:p>
          <a:endParaRPr lang="en-NZ"/>
        </a:p>
      </dgm:t>
    </dgm:pt>
    <dgm:pt modelId="{08BC378C-36B2-49E7-912A-E415E6ED08D4}">
      <dgm:prSet/>
      <dgm:spPr/>
      <dgm:t>
        <a:bodyPr/>
        <a:lstStyle/>
        <a:p>
          <a:pPr rtl="0"/>
          <a:r>
            <a:rPr lang="en-NZ" dirty="0" smtClean="0"/>
            <a:t>Agencies use standardised business processes </a:t>
          </a:r>
        </a:p>
        <a:p>
          <a:pPr rtl="0"/>
          <a:r>
            <a:rPr lang="en-NZ" dirty="0" smtClean="0"/>
            <a:t>(e.g. BASS, debt management)</a:t>
          </a:r>
          <a:endParaRPr lang="en-US" dirty="0" smtClean="0"/>
        </a:p>
      </dgm:t>
    </dgm:pt>
    <dgm:pt modelId="{5339D22A-A175-4EDE-8FBB-3550C690C308}">
      <dgm:prSet/>
      <dgm:spPr/>
      <dgm:t>
        <a:bodyPr/>
        <a:lstStyle/>
        <a:p>
          <a:pPr rtl="0"/>
          <a:r>
            <a:rPr lang="en-US" dirty="0" smtClean="0"/>
            <a:t>Agencies use common ICT infrastructure services </a:t>
          </a:r>
        </a:p>
        <a:p>
          <a:pPr rtl="0"/>
          <a:r>
            <a:rPr lang="en-US" dirty="0" smtClean="0"/>
            <a:t>(e.g. igovt, ONE.govt, IAAS, procurement)</a:t>
          </a:r>
          <a:endParaRPr lang="en-NZ" dirty="0"/>
        </a:p>
      </dgm:t>
    </dgm:pt>
    <dgm:pt modelId="{56B93E49-E38A-4AD5-8C53-A73A56E7A4C8}">
      <dgm:prSet/>
      <dgm:spPr/>
      <dgm:t>
        <a:bodyPr/>
        <a:lstStyle/>
        <a:p>
          <a:pPr rtl="0"/>
          <a:r>
            <a:rPr lang="en-US" dirty="0" smtClean="0"/>
            <a:t>Common Capability</a:t>
          </a:r>
          <a:endParaRPr lang="en-NZ" dirty="0"/>
        </a:p>
      </dgm:t>
    </dgm:pt>
    <dgm:pt modelId="{696562B7-5B2A-40CE-A2E5-663ED50B6568}" type="sibTrans" cxnId="{08310EC0-CAAC-4114-B64F-2229DA1E7B27}">
      <dgm:prSet/>
      <dgm:spPr/>
      <dgm:t>
        <a:bodyPr/>
        <a:lstStyle/>
        <a:p>
          <a:endParaRPr lang="en-NZ"/>
        </a:p>
      </dgm:t>
    </dgm:pt>
    <dgm:pt modelId="{9D789BC4-B63B-471F-AA3E-E9D5BD01C16A}" type="parTrans" cxnId="{08310EC0-CAAC-4114-B64F-2229DA1E7B27}">
      <dgm:prSet/>
      <dgm:spPr/>
      <dgm:t>
        <a:bodyPr/>
        <a:lstStyle/>
        <a:p>
          <a:endParaRPr lang="en-NZ"/>
        </a:p>
      </dgm:t>
    </dgm:pt>
    <dgm:pt modelId="{262CAC3C-BAE7-458A-A31E-83323BADA137}" type="sibTrans" cxnId="{DF9D8160-C810-46B0-A87C-6E502ADBE2CA}">
      <dgm:prSet/>
      <dgm:spPr/>
      <dgm:t>
        <a:bodyPr/>
        <a:lstStyle/>
        <a:p>
          <a:endParaRPr lang="en-NZ"/>
        </a:p>
      </dgm:t>
    </dgm:pt>
    <dgm:pt modelId="{8F251D6C-ADCB-4647-B447-FDE072B4702E}" type="parTrans" cxnId="{DF9D8160-C810-46B0-A87C-6E502ADBE2CA}">
      <dgm:prSet/>
      <dgm:spPr/>
      <dgm:t>
        <a:bodyPr/>
        <a:lstStyle/>
        <a:p>
          <a:endParaRPr lang="en-NZ"/>
        </a:p>
      </dgm:t>
    </dgm:pt>
    <dgm:pt modelId="{AB2F0785-D515-465F-B348-CA1D6991E1DA}" type="sibTrans" cxnId="{28984714-2438-4EA0-8A54-0EFB13B5A841}">
      <dgm:prSet/>
      <dgm:spPr/>
      <dgm:t>
        <a:bodyPr/>
        <a:lstStyle/>
        <a:p>
          <a:endParaRPr lang="en-NZ"/>
        </a:p>
      </dgm:t>
    </dgm:pt>
    <dgm:pt modelId="{B60880AE-F08D-422F-A738-29E05731CA53}" type="parTrans" cxnId="{28984714-2438-4EA0-8A54-0EFB13B5A841}">
      <dgm:prSet/>
      <dgm:spPr/>
      <dgm:t>
        <a:bodyPr/>
        <a:lstStyle/>
        <a:p>
          <a:endParaRPr lang="en-NZ"/>
        </a:p>
      </dgm:t>
    </dgm:pt>
    <dgm:pt modelId="{484EBDB2-F082-4C57-AE6E-AE78EC3AE875}">
      <dgm:prSet/>
      <dgm:spPr/>
      <dgm:t>
        <a:bodyPr/>
        <a:lstStyle/>
        <a:p>
          <a:pPr rtl="0"/>
          <a:r>
            <a:rPr lang="en-US" dirty="0" smtClean="0"/>
            <a:t>Cross-agency initiatives to deliver integrated service delivery using lower cost online channels and phasing out other channels </a:t>
          </a:r>
        </a:p>
        <a:p>
          <a:pPr rtl="0"/>
          <a:r>
            <a:rPr lang="en-US" dirty="0" smtClean="0"/>
            <a:t>(e.g. MSD/IRD Service Link, Health, JBMS)</a:t>
          </a:r>
          <a:endParaRPr lang="en-NZ" dirty="0"/>
        </a:p>
      </dgm:t>
    </dgm:pt>
    <dgm:pt modelId="{FB8C9030-4D8C-4D5D-93CA-07A8488FCD2D}">
      <dgm:prSet/>
      <dgm:spPr/>
      <dgm:t>
        <a:bodyPr/>
        <a:lstStyle/>
        <a:p>
          <a:pPr rtl="0"/>
          <a:r>
            <a:rPr lang="en-NZ" dirty="0" smtClean="0"/>
            <a:t>Service Delivery</a:t>
          </a:r>
          <a:endParaRPr lang="en-NZ" dirty="0"/>
        </a:p>
      </dgm:t>
    </dgm:pt>
    <dgm:pt modelId="{F5DE8521-C798-4676-817A-37D78287F2CC}" type="sibTrans" cxnId="{36FDA460-CE42-4D1E-9F10-EAE815B12FAE}">
      <dgm:prSet/>
      <dgm:spPr/>
      <dgm:t>
        <a:bodyPr/>
        <a:lstStyle/>
        <a:p>
          <a:endParaRPr lang="en-NZ"/>
        </a:p>
      </dgm:t>
    </dgm:pt>
    <dgm:pt modelId="{C3FF582E-EFB6-4CF6-ABCB-F4A160D733D9}" type="parTrans" cxnId="{36FDA460-CE42-4D1E-9F10-EAE815B12FAE}">
      <dgm:prSet/>
      <dgm:spPr/>
      <dgm:t>
        <a:bodyPr/>
        <a:lstStyle/>
        <a:p>
          <a:endParaRPr lang="en-NZ"/>
        </a:p>
      </dgm:t>
    </dgm:pt>
    <dgm:pt modelId="{2294FD5C-A6A1-4CF0-BA9E-746554B36699}" type="sibTrans" cxnId="{7287433E-643A-4385-9662-9F1A8E073CEA}">
      <dgm:prSet/>
      <dgm:spPr/>
      <dgm:t>
        <a:bodyPr/>
        <a:lstStyle/>
        <a:p>
          <a:endParaRPr lang="en-NZ"/>
        </a:p>
      </dgm:t>
    </dgm:pt>
    <dgm:pt modelId="{E24072E3-6869-42BF-ACD9-7492799ED83A}" type="parTrans" cxnId="{7287433E-643A-4385-9662-9F1A8E073CEA}">
      <dgm:prSet/>
      <dgm:spPr/>
      <dgm:t>
        <a:bodyPr/>
        <a:lstStyle/>
        <a:p>
          <a:endParaRPr lang="en-NZ"/>
        </a:p>
      </dgm:t>
    </dgm:pt>
    <dgm:pt modelId="{1447BDA6-CB18-4A0A-ABCE-8F2E9B215916}">
      <dgm:prSet/>
      <dgm:spPr/>
      <dgm:t>
        <a:bodyPr/>
        <a:lstStyle/>
        <a:p>
          <a:r>
            <a:rPr lang="en-US" dirty="0" smtClean="0"/>
            <a:t>Private sector service initiatives and contributions to government policy development are  informed by data</a:t>
          </a:r>
          <a:endParaRPr lang="en-NZ" dirty="0"/>
        </a:p>
      </dgm:t>
    </dgm:pt>
    <dgm:pt modelId="{1FD814C6-1DA5-44F0-888C-15FB302F29BA}">
      <dgm:prSet/>
      <dgm:spPr/>
      <dgm:t>
        <a:bodyPr/>
        <a:lstStyle/>
        <a:p>
          <a:pPr rtl="0"/>
          <a:r>
            <a:rPr lang="en-US" dirty="0" smtClean="0"/>
            <a:t>Agencies apply NZGOAL and release non-personal data.</a:t>
          </a:r>
          <a:endParaRPr lang="en-NZ" dirty="0"/>
        </a:p>
      </dgm:t>
    </dgm:pt>
    <dgm:pt modelId="{2A312AA9-3F1D-41EE-BC4E-B721D3AE8DA7}">
      <dgm:prSet/>
      <dgm:spPr/>
      <dgm:t>
        <a:bodyPr/>
        <a:lstStyle/>
        <a:p>
          <a:pPr rtl="0"/>
          <a:r>
            <a:rPr lang="en-NZ" dirty="0" smtClean="0"/>
            <a:t>Open Govt</a:t>
          </a:r>
          <a:endParaRPr lang="en-NZ" dirty="0"/>
        </a:p>
      </dgm:t>
    </dgm:pt>
    <dgm:pt modelId="{493C5584-03FE-4D1E-8C95-7CD5863AF8A1}" type="sibTrans" cxnId="{8CDA78DC-EF8B-4776-A4FE-630265511CED}">
      <dgm:prSet/>
      <dgm:spPr/>
      <dgm:t>
        <a:bodyPr/>
        <a:lstStyle/>
        <a:p>
          <a:endParaRPr lang="en-NZ"/>
        </a:p>
      </dgm:t>
    </dgm:pt>
    <dgm:pt modelId="{C2F98057-AFA7-4159-8850-ECEB4DCDCEC6}" type="parTrans" cxnId="{8CDA78DC-EF8B-4776-A4FE-630265511CED}">
      <dgm:prSet/>
      <dgm:spPr/>
      <dgm:t>
        <a:bodyPr/>
        <a:lstStyle/>
        <a:p>
          <a:endParaRPr lang="en-NZ"/>
        </a:p>
      </dgm:t>
    </dgm:pt>
    <dgm:pt modelId="{1F331A26-2464-492A-8074-41DDA82FA84E}" type="sibTrans" cxnId="{72A30D56-3110-4311-B815-494922085F5D}">
      <dgm:prSet/>
      <dgm:spPr/>
      <dgm:t>
        <a:bodyPr/>
        <a:lstStyle/>
        <a:p>
          <a:endParaRPr lang="en-NZ"/>
        </a:p>
      </dgm:t>
    </dgm:pt>
    <dgm:pt modelId="{46C86A81-B874-4A1C-A665-9737DF186A5A}" type="parTrans" cxnId="{72A30D56-3110-4311-B815-494922085F5D}">
      <dgm:prSet/>
      <dgm:spPr/>
      <dgm:t>
        <a:bodyPr/>
        <a:lstStyle/>
        <a:p>
          <a:endParaRPr lang="en-NZ"/>
        </a:p>
      </dgm:t>
    </dgm:pt>
    <dgm:pt modelId="{61CAD25F-9826-4391-A191-5A5FF07DAF8F}" type="sibTrans" cxnId="{7B756777-4B9F-43D1-8D3F-DECE7D8134B8}">
      <dgm:prSet/>
      <dgm:spPr/>
      <dgm:t>
        <a:bodyPr/>
        <a:lstStyle/>
        <a:p>
          <a:endParaRPr lang="en-NZ"/>
        </a:p>
      </dgm:t>
    </dgm:pt>
    <dgm:pt modelId="{07E51C8B-8847-4834-99C3-57D42A7877E1}" type="parTrans" cxnId="{7B756777-4B9F-43D1-8D3F-DECE7D8134B8}">
      <dgm:prSet/>
      <dgm:spPr/>
      <dgm:t>
        <a:bodyPr/>
        <a:lstStyle/>
        <a:p>
          <a:endParaRPr lang="en-NZ"/>
        </a:p>
      </dgm:t>
    </dgm:pt>
    <dgm:pt modelId="{7E02B088-404F-49FA-9999-D452BA29A5C8}">
      <dgm:prSet>
        <dgm:style>
          <a:lnRef idx="1">
            <a:schemeClr val="accent6"/>
          </a:lnRef>
          <a:fillRef idx="2">
            <a:schemeClr val="accent6"/>
          </a:fillRef>
          <a:effectRef idx="1">
            <a:schemeClr val="accent6"/>
          </a:effectRef>
          <a:fontRef idx="minor">
            <a:schemeClr val="dk1"/>
          </a:fontRef>
        </dgm:style>
      </dgm:prSet>
      <dgm:spPr/>
      <dgm:t>
        <a:bodyPr/>
        <a:lstStyle/>
        <a:p>
          <a:pPr rtl="0"/>
          <a:r>
            <a:rPr lang="en-NZ" b="0" dirty="0" smtClean="0"/>
            <a:t>Leadership</a:t>
          </a:r>
          <a:endParaRPr lang="en-NZ" b="0" dirty="0"/>
        </a:p>
      </dgm:t>
    </dgm:pt>
    <dgm:pt modelId="{2A61703A-E93B-4B4A-B815-4F0728E2D8F4}" type="sibTrans" cxnId="{59ED0E56-B006-485C-BC26-6E9E3FAA64CA}">
      <dgm:prSet/>
      <dgm:spPr/>
      <dgm:t>
        <a:bodyPr/>
        <a:lstStyle/>
        <a:p>
          <a:endParaRPr lang="en-NZ"/>
        </a:p>
      </dgm:t>
    </dgm:pt>
    <dgm:pt modelId="{B7D73595-3BE0-46D9-8744-2C0F252A05EF}" type="parTrans" cxnId="{59ED0E56-B006-485C-BC26-6E9E3FAA64CA}">
      <dgm:prSet/>
      <dgm:spPr/>
      <dgm:t>
        <a:bodyPr/>
        <a:lstStyle/>
        <a:p>
          <a:endParaRPr lang="en-NZ"/>
        </a:p>
      </dgm:t>
    </dgm:pt>
    <dgm:pt modelId="{2B478DE2-B02B-420B-9EBB-CE414A5656C2}">
      <dgm:prSet/>
      <dgm:spPr/>
      <dgm:t>
        <a:bodyPr/>
        <a:lstStyle/>
        <a:p>
          <a:pPr rtl="0"/>
          <a:r>
            <a:rPr lang="en-US" dirty="0" smtClean="0"/>
            <a:t>Funding model that changes agency behaviour and enables cross-agency initiatives</a:t>
          </a:r>
          <a:endParaRPr lang="en-NZ" dirty="0"/>
        </a:p>
      </dgm:t>
    </dgm:pt>
    <dgm:pt modelId="{31FBA347-617E-4351-AF73-B338F397B908}" type="sibTrans" cxnId="{BD3F4C1D-6C6B-4760-A44D-C8797C998FA3}">
      <dgm:prSet/>
      <dgm:spPr/>
      <dgm:t>
        <a:bodyPr/>
        <a:lstStyle/>
        <a:p>
          <a:endParaRPr lang="en-NZ"/>
        </a:p>
      </dgm:t>
    </dgm:pt>
    <dgm:pt modelId="{06CB46C2-D703-46DE-A122-2B97496A1AC4}" type="parTrans" cxnId="{BD3F4C1D-6C6B-4760-A44D-C8797C998FA3}">
      <dgm:prSet/>
      <dgm:spPr/>
      <dgm:t>
        <a:bodyPr/>
        <a:lstStyle/>
        <a:p>
          <a:endParaRPr lang="en-NZ"/>
        </a:p>
      </dgm:t>
    </dgm:pt>
    <dgm:pt modelId="{1FD0DBDF-579C-4A21-AC4C-1B473877696A}">
      <dgm:prSet/>
      <dgm:spPr/>
      <dgm:t>
        <a:bodyPr/>
        <a:lstStyle/>
        <a:p>
          <a:pPr rtl="0"/>
          <a:r>
            <a:rPr lang="en-US" dirty="0" smtClean="0"/>
            <a:t>Chief Executives participate in ICT governance arrangements to lead collaborative behaviour to achieve better defined outcomes</a:t>
          </a:r>
          <a:endParaRPr lang="en-NZ" dirty="0"/>
        </a:p>
      </dgm:t>
    </dgm:pt>
    <dgm:pt modelId="{50D6AD78-29DE-45F8-BF78-C9C8871891BE}" type="sibTrans" cxnId="{D81B54E6-485A-4226-9FCE-86A3E81B8CCD}">
      <dgm:prSet/>
      <dgm:spPr/>
      <dgm:t>
        <a:bodyPr/>
        <a:lstStyle/>
        <a:p>
          <a:endParaRPr lang="en-NZ"/>
        </a:p>
      </dgm:t>
    </dgm:pt>
    <dgm:pt modelId="{3FD9DD41-DF9B-42EE-B47B-9E29C9C7F09C}" type="parTrans" cxnId="{D81B54E6-485A-4226-9FCE-86A3E81B8CCD}">
      <dgm:prSet/>
      <dgm:spPr/>
      <dgm:t>
        <a:bodyPr/>
        <a:lstStyle/>
        <a:p>
          <a:endParaRPr lang="en-NZ"/>
        </a:p>
      </dgm:t>
    </dgm:pt>
    <dgm:pt modelId="{09D97948-370F-4138-A446-1114A50AD2A9}" type="pres">
      <dgm:prSet presAssocID="{42827F2B-B23C-4044-BEDA-60D657C7E678}" presName="theList" presStyleCnt="0">
        <dgm:presLayoutVars>
          <dgm:dir/>
          <dgm:animLvl val="lvl"/>
          <dgm:resizeHandles val="exact"/>
        </dgm:presLayoutVars>
      </dgm:prSet>
      <dgm:spPr/>
      <dgm:t>
        <a:bodyPr/>
        <a:lstStyle/>
        <a:p>
          <a:endParaRPr lang="en-NZ"/>
        </a:p>
      </dgm:t>
    </dgm:pt>
    <dgm:pt modelId="{D539F222-0B06-4DF5-8795-D386B4CCCB40}" type="pres">
      <dgm:prSet presAssocID="{7E02B088-404F-49FA-9999-D452BA29A5C8}" presName="compNode" presStyleCnt="0"/>
      <dgm:spPr/>
    </dgm:pt>
    <dgm:pt modelId="{89D208FA-4B28-4347-89E5-57F8658E4F3A}" type="pres">
      <dgm:prSet presAssocID="{7E02B088-404F-49FA-9999-D452BA29A5C8}" presName="aNode" presStyleLbl="bgShp" presStyleIdx="0" presStyleCnt="5" custLinFactNeighborX="4739"/>
      <dgm:spPr/>
      <dgm:t>
        <a:bodyPr/>
        <a:lstStyle/>
        <a:p>
          <a:endParaRPr lang="en-NZ"/>
        </a:p>
      </dgm:t>
    </dgm:pt>
    <dgm:pt modelId="{CE93AC2B-CF01-409A-AEC8-35EFE65C37FF}" type="pres">
      <dgm:prSet presAssocID="{7E02B088-404F-49FA-9999-D452BA29A5C8}" presName="textNode" presStyleLbl="bgShp" presStyleIdx="0" presStyleCnt="5"/>
      <dgm:spPr/>
      <dgm:t>
        <a:bodyPr/>
        <a:lstStyle/>
        <a:p>
          <a:endParaRPr lang="en-NZ"/>
        </a:p>
      </dgm:t>
    </dgm:pt>
    <dgm:pt modelId="{72A2FFC5-EFC0-408F-95FD-D4B1A622A860}" type="pres">
      <dgm:prSet presAssocID="{7E02B088-404F-49FA-9999-D452BA29A5C8}" presName="compChildNode" presStyleCnt="0"/>
      <dgm:spPr/>
    </dgm:pt>
    <dgm:pt modelId="{124D1919-9B97-4191-96A9-C2FEC8F5B4BF}" type="pres">
      <dgm:prSet presAssocID="{7E02B088-404F-49FA-9999-D452BA29A5C8}" presName="theInnerList" presStyleCnt="0"/>
      <dgm:spPr/>
    </dgm:pt>
    <dgm:pt modelId="{D43D000A-46A3-4772-A83B-77F4A51BC4D9}" type="pres">
      <dgm:prSet presAssocID="{1FD0DBDF-579C-4A21-AC4C-1B473877696A}" presName="childNode" presStyleLbl="node1" presStyleIdx="0" presStyleCnt="9" custLinFactNeighborX="5353" custLinFactNeighborY="15727">
        <dgm:presLayoutVars>
          <dgm:bulletEnabled val="1"/>
        </dgm:presLayoutVars>
      </dgm:prSet>
      <dgm:spPr/>
      <dgm:t>
        <a:bodyPr/>
        <a:lstStyle/>
        <a:p>
          <a:endParaRPr lang="en-NZ"/>
        </a:p>
      </dgm:t>
    </dgm:pt>
    <dgm:pt modelId="{CE54C649-5535-431C-8BEC-B5CE6164DF12}" type="pres">
      <dgm:prSet presAssocID="{1FD0DBDF-579C-4A21-AC4C-1B473877696A}" presName="aSpace2" presStyleCnt="0"/>
      <dgm:spPr/>
    </dgm:pt>
    <dgm:pt modelId="{E5796825-E220-4ED8-B425-AEC0CF004CF4}" type="pres">
      <dgm:prSet presAssocID="{2B478DE2-B02B-420B-9EBB-CE414A5656C2}" presName="childNode" presStyleLbl="node1" presStyleIdx="1" presStyleCnt="9" custLinFactNeighborX="5353">
        <dgm:presLayoutVars>
          <dgm:bulletEnabled val="1"/>
        </dgm:presLayoutVars>
      </dgm:prSet>
      <dgm:spPr/>
      <dgm:t>
        <a:bodyPr/>
        <a:lstStyle/>
        <a:p>
          <a:endParaRPr lang="en-NZ"/>
        </a:p>
      </dgm:t>
    </dgm:pt>
    <dgm:pt modelId="{5A018485-2A49-453B-B648-A1567E2EA1EE}" type="pres">
      <dgm:prSet presAssocID="{7E02B088-404F-49FA-9999-D452BA29A5C8}" presName="aSpace" presStyleCnt="0"/>
      <dgm:spPr/>
    </dgm:pt>
    <dgm:pt modelId="{E42BBC69-C1A4-4C36-8ED3-1759EB3DCFD9}" type="pres">
      <dgm:prSet presAssocID="{2A312AA9-3F1D-41EE-BC4E-B721D3AE8DA7}" presName="compNode" presStyleCnt="0"/>
      <dgm:spPr/>
    </dgm:pt>
    <dgm:pt modelId="{815AF467-1469-436F-8AB9-2EEA67FA31D5}" type="pres">
      <dgm:prSet presAssocID="{2A312AA9-3F1D-41EE-BC4E-B721D3AE8DA7}" presName="aNode" presStyleLbl="bgShp" presStyleIdx="1" presStyleCnt="5" custLinFactNeighborX="6236"/>
      <dgm:spPr/>
      <dgm:t>
        <a:bodyPr/>
        <a:lstStyle/>
        <a:p>
          <a:endParaRPr lang="en-NZ"/>
        </a:p>
      </dgm:t>
    </dgm:pt>
    <dgm:pt modelId="{9EBE0620-60FF-4583-99B4-12350F4166BA}" type="pres">
      <dgm:prSet presAssocID="{2A312AA9-3F1D-41EE-BC4E-B721D3AE8DA7}" presName="textNode" presStyleLbl="bgShp" presStyleIdx="1" presStyleCnt="5"/>
      <dgm:spPr/>
      <dgm:t>
        <a:bodyPr/>
        <a:lstStyle/>
        <a:p>
          <a:endParaRPr lang="en-NZ"/>
        </a:p>
      </dgm:t>
    </dgm:pt>
    <dgm:pt modelId="{341C2AAA-9474-452C-87BB-33E49396627E}" type="pres">
      <dgm:prSet presAssocID="{2A312AA9-3F1D-41EE-BC4E-B721D3AE8DA7}" presName="compChildNode" presStyleCnt="0"/>
      <dgm:spPr/>
    </dgm:pt>
    <dgm:pt modelId="{75EAA774-14A6-441F-91F1-6BA091D8E66F}" type="pres">
      <dgm:prSet presAssocID="{2A312AA9-3F1D-41EE-BC4E-B721D3AE8DA7}" presName="theInnerList" presStyleCnt="0"/>
      <dgm:spPr/>
    </dgm:pt>
    <dgm:pt modelId="{C1AA31A9-D5C7-4EA4-BDF9-4FCE7F92CFBD}" type="pres">
      <dgm:prSet presAssocID="{1FD814C6-1DA5-44F0-888C-15FB302F29BA}" presName="childNode" presStyleLbl="node1" presStyleIdx="2" presStyleCnt="9" custLinFactNeighborX="7852">
        <dgm:presLayoutVars>
          <dgm:bulletEnabled val="1"/>
        </dgm:presLayoutVars>
      </dgm:prSet>
      <dgm:spPr/>
      <dgm:t>
        <a:bodyPr/>
        <a:lstStyle/>
        <a:p>
          <a:endParaRPr lang="en-NZ"/>
        </a:p>
      </dgm:t>
    </dgm:pt>
    <dgm:pt modelId="{7FC39FFA-C071-4C0A-9003-A799D01F49C9}" type="pres">
      <dgm:prSet presAssocID="{1FD814C6-1DA5-44F0-888C-15FB302F29BA}" presName="aSpace2" presStyleCnt="0"/>
      <dgm:spPr/>
    </dgm:pt>
    <dgm:pt modelId="{21C98E22-5E63-445D-8E6F-3B2EECB359FB}" type="pres">
      <dgm:prSet presAssocID="{1447BDA6-CB18-4A0A-ABCE-8F2E9B215916}" presName="childNode" presStyleLbl="node1" presStyleIdx="3" presStyleCnt="9" custLinFactNeighborX="7852">
        <dgm:presLayoutVars>
          <dgm:bulletEnabled val="1"/>
        </dgm:presLayoutVars>
      </dgm:prSet>
      <dgm:spPr/>
      <dgm:t>
        <a:bodyPr/>
        <a:lstStyle/>
        <a:p>
          <a:endParaRPr lang="en-NZ"/>
        </a:p>
      </dgm:t>
    </dgm:pt>
    <dgm:pt modelId="{98EE98E4-2E48-4F9E-B286-5572CC981CC6}" type="pres">
      <dgm:prSet presAssocID="{2A312AA9-3F1D-41EE-BC4E-B721D3AE8DA7}" presName="aSpace" presStyleCnt="0"/>
      <dgm:spPr/>
    </dgm:pt>
    <dgm:pt modelId="{DB8498B2-18AC-4898-B887-8A73D0B7A225}" type="pres">
      <dgm:prSet presAssocID="{FB8C9030-4D8C-4D5D-93CA-07A8488FCD2D}" presName="compNode" presStyleCnt="0"/>
      <dgm:spPr/>
    </dgm:pt>
    <dgm:pt modelId="{2B5B30E2-46AB-492D-B30F-2D01EFE0D2E2}" type="pres">
      <dgm:prSet presAssocID="{FB8C9030-4D8C-4D5D-93CA-07A8488FCD2D}" presName="aNode" presStyleLbl="bgShp" presStyleIdx="2" presStyleCnt="5" custLinFactNeighborX="3258"/>
      <dgm:spPr/>
      <dgm:t>
        <a:bodyPr/>
        <a:lstStyle/>
        <a:p>
          <a:endParaRPr lang="en-NZ"/>
        </a:p>
      </dgm:t>
    </dgm:pt>
    <dgm:pt modelId="{4E012BA8-DAC7-4BC8-B2BB-25E251E5B2A2}" type="pres">
      <dgm:prSet presAssocID="{FB8C9030-4D8C-4D5D-93CA-07A8488FCD2D}" presName="textNode" presStyleLbl="bgShp" presStyleIdx="2" presStyleCnt="5"/>
      <dgm:spPr/>
      <dgm:t>
        <a:bodyPr/>
        <a:lstStyle/>
        <a:p>
          <a:endParaRPr lang="en-NZ"/>
        </a:p>
      </dgm:t>
    </dgm:pt>
    <dgm:pt modelId="{E818B02B-6B56-4AD1-B4EA-0E19EB3FA5CC}" type="pres">
      <dgm:prSet presAssocID="{FB8C9030-4D8C-4D5D-93CA-07A8488FCD2D}" presName="compChildNode" presStyleCnt="0"/>
      <dgm:spPr/>
    </dgm:pt>
    <dgm:pt modelId="{268BA3F0-8478-452E-8431-EE0E8B99FFB5}" type="pres">
      <dgm:prSet presAssocID="{FB8C9030-4D8C-4D5D-93CA-07A8488FCD2D}" presName="theInnerList" presStyleCnt="0"/>
      <dgm:spPr/>
    </dgm:pt>
    <dgm:pt modelId="{14B2390E-2258-46E1-9314-F0BA7C9B135B}" type="pres">
      <dgm:prSet presAssocID="{484EBDB2-F082-4C57-AE6E-AE78EC3AE875}" presName="childNode" presStyleLbl="node1" presStyleIdx="4" presStyleCnt="9" custLinFactNeighborX="4129">
        <dgm:presLayoutVars>
          <dgm:bulletEnabled val="1"/>
        </dgm:presLayoutVars>
      </dgm:prSet>
      <dgm:spPr/>
      <dgm:t>
        <a:bodyPr/>
        <a:lstStyle/>
        <a:p>
          <a:endParaRPr lang="en-NZ"/>
        </a:p>
      </dgm:t>
    </dgm:pt>
    <dgm:pt modelId="{DB6C0CA9-142D-4327-997E-CA3DCED9EAD6}" type="pres">
      <dgm:prSet presAssocID="{FB8C9030-4D8C-4D5D-93CA-07A8488FCD2D}" presName="aSpace" presStyleCnt="0"/>
      <dgm:spPr/>
    </dgm:pt>
    <dgm:pt modelId="{D24A4270-98B8-4500-A6DC-061F99D88E50}" type="pres">
      <dgm:prSet presAssocID="{56B93E49-E38A-4AD5-8C53-A73A56E7A4C8}" presName="compNode" presStyleCnt="0"/>
      <dgm:spPr/>
    </dgm:pt>
    <dgm:pt modelId="{D408AB84-3012-42A4-9E2A-6B20292EE54F}" type="pres">
      <dgm:prSet presAssocID="{56B93E49-E38A-4AD5-8C53-A73A56E7A4C8}" presName="aNode" presStyleLbl="bgShp" presStyleIdx="3" presStyleCnt="5" custLinFactNeighborX="1714"/>
      <dgm:spPr/>
      <dgm:t>
        <a:bodyPr/>
        <a:lstStyle/>
        <a:p>
          <a:endParaRPr lang="en-NZ"/>
        </a:p>
      </dgm:t>
    </dgm:pt>
    <dgm:pt modelId="{DF266FDC-F1A3-43E5-9EB2-4DB273E12F68}" type="pres">
      <dgm:prSet presAssocID="{56B93E49-E38A-4AD5-8C53-A73A56E7A4C8}" presName="textNode" presStyleLbl="bgShp" presStyleIdx="3" presStyleCnt="5"/>
      <dgm:spPr/>
      <dgm:t>
        <a:bodyPr/>
        <a:lstStyle/>
        <a:p>
          <a:endParaRPr lang="en-NZ"/>
        </a:p>
      </dgm:t>
    </dgm:pt>
    <dgm:pt modelId="{B123B79E-F285-4FED-85BC-E50D14C66821}" type="pres">
      <dgm:prSet presAssocID="{56B93E49-E38A-4AD5-8C53-A73A56E7A4C8}" presName="compChildNode" presStyleCnt="0"/>
      <dgm:spPr/>
    </dgm:pt>
    <dgm:pt modelId="{FAA89A3D-F488-459A-A299-9003E069E17B}" type="pres">
      <dgm:prSet presAssocID="{56B93E49-E38A-4AD5-8C53-A73A56E7A4C8}" presName="theInnerList" presStyleCnt="0"/>
      <dgm:spPr/>
    </dgm:pt>
    <dgm:pt modelId="{57F08FD3-C2DE-4F6B-B5E8-AB633473F668}" type="pres">
      <dgm:prSet presAssocID="{5339D22A-A175-4EDE-8FBB-3550C690C308}" presName="childNode" presStyleLbl="node1" presStyleIdx="5" presStyleCnt="9" custLinFactNeighborX="2142">
        <dgm:presLayoutVars>
          <dgm:bulletEnabled val="1"/>
        </dgm:presLayoutVars>
      </dgm:prSet>
      <dgm:spPr/>
      <dgm:t>
        <a:bodyPr/>
        <a:lstStyle/>
        <a:p>
          <a:endParaRPr lang="en-NZ"/>
        </a:p>
      </dgm:t>
    </dgm:pt>
    <dgm:pt modelId="{676210CF-E5F9-4179-94DB-6B8AE1C9E0A7}" type="pres">
      <dgm:prSet presAssocID="{5339D22A-A175-4EDE-8FBB-3550C690C308}" presName="aSpace2" presStyleCnt="0"/>
      <dgm:spPr/>
    </dgm:pt>
    <dgm:pt modelId="{D3F83BE3-C3AB-44A8-AABB-5A90DAADD914}" type="pres">
      <dgm:prSet presAssocID="{08BC378C-36B2-49E7-912A-E415E6ED08D4}" presName="childNode" presStyleLbl="node1" presStyleIdx="6" presStyleCnt="9" custLinFactNeighborX="2142">
        <dgm:presLayoutVars>
          <dgm:bulletEnabled val="1"/>
        </dgm:presLayoutVars>
      </dgm:prSet>
      <dgm:spPr/>
      <dgm:t>
        <a:bodyPr/>
        <a:lstStyle/>
        <a:p>
          <a:endParaRPr lang="en-NZ"/>
        </a:p>
      </dgm:t>
    </dgm:pt>
    <dgm:pt modelId="{9D49AF49-4297-409F-8436-E139A5DF208C}" type="pres">
      <dgm:prSet presAssocID="{56B93E49-E38A-4AD5-8C53-A73A56E7A4C8}" presName="aSpace" presStyleCnt="0"/>
      <dgm:spPr/>
    </dgm:pt>
    <dgm:pt modelId="{AB84ED85-56C0-478C-A93C-A007AF5BBDD1}" type="pres">
      <dgm:prSet presAssocID="{ABB8B64C-28E1-45A8-B276-76E0658FB513}" presName="compNode" presStyleCnt="0"/>
      <dgm:spPr/>
    </dgm:pt>
    <dgm:pt modelId="{56E0D1A5-E464-4E77-AD58-9B4AC69D0A3C}" type="pres">
      <dgm:prSet presAssocID="{ABB8B64C-28E1-45A8-B276-76E0658FB513}" presName="aNode" presStyleLbl="bgShp" presStyleIdx="4" presStyleCnt="5"/>
      <dgm:spPr/>
      <dgm:t>
        <a:bodyPr/>
        <a:lstStyle/>
        <a:p>
          <a:endParaRPr lang="en-NZ"/>
        </a:p>
      </dgm:t>
    </dgm:pt>
    <dgm:pt modelId="{4CCD6FFF-F410-4898-90C7-8D87F76F352F}" type="pres">
      <dgm:prSet presAssocID="{ABB8B64C-28E1-45A8-B276-76E0658FB513}" presName="textNode" presStyleLbl="bgShp" presStyleIdx="4" presStyleCnt="5"/>
      <dgm:spPr/>
      <dgm:t>
        <a:bodyPr/>
        <a:lstStyle/>
        <a:p>
          <a:endParaRPr lang="en-NZ"/>
        </a:p>
      </dgm:t>
    </dgm:pt>
    <dgm:pt modelId="{1EA6128B-E33F-4CBE-BD4B-A8816DB50BC0}" type="pres">
      <dgm:prSet presAssocID="{ABB8B64C-28E1-45A8-B276-76E0658FB513}" presName="compChildNode" presStyleCnt="0"/>
      <dgm:spPr/>
    </dgm:pt>
    <dgm:pt modelId="{2C9D51E7-706F-49D2-8F6B-C5D3725C76E0}" type="pres">
      <dgm:prSet presAssocID="{ABB8B64C-28E1-45A8-B276-76E0658FB513}" presName="theInnerList" presStyleCnt="0"/>
      <dgm:spPr/>
    </dgm:pt>
    <dgm:pt modelId="{F6FFF1AE-6ED5-4606-BA23-7E2FE6141599}" type="pres">
      <dgm:prSet presAssocID="{AA99064B-8CC8-43CC-91CE-F14C5984A2DB}" presName="childNode" presStyleLbl="node1" presStyleIdx="7" presStyleCnt="9">
        <dgm:presLayoutVars>
          <dgm:bulletEnabled val="1"/>
        </dgm:presLayoutVars>
      </dgm:prSet>
      <dgm:spPr/>
      <dgm:t>
        <a:bodyPr/>
        <a:lstStyle/>
        <a:p>
          <a:endParaRPr lang="en-NZ"/>
        </a:p>
      </dgm:t>
    </dgm:pt>
    <dgm:pt modelId="{406CA4E4-5525-4D44-BD95-E11FEB81EB69}" type="pres">
      <dgm:prSet presAssocID="{AA99064B-8CC8-43CC-91CE-F14C5984A2DB}" presName="aSpace2" presStyleCnt="0"/>
      <dgm:spPr/>
    </dgm:pt>
    <dgm:pt modelId="{503F0B72-9F70-4AF1-9F19-FDBD50B83786}" type="pres">
      <dgm:prSet presAssocID="{D958488F-2236-4753-B0B2-E90B36A544CB}" presName="childNode" presStyleLbl="node1" presStyleIdx="8" presStyleCnt="9">
        <dgm:presLayoutVars>
          <dgm:bulletEnabled val="1"/>
        </dgm:presLayoutVars>
      </dgm:prSet>
      <dgm:spPr/>
      <dgm:t>
        <a:bodyPr/>
        <a:lstStyle/>
        <a:p>
          <a:endParaRPr lang="en-NZ"/>
        </a:p>
      </dgm:t>
    </dgm:pt>
  </dgm:ptLst>
  <dgm:cxnLst>
    <dgm:cxn modelId="{8CDA78DC-EF8B-4776-A4FE-630265511CED}" srcId="{42827F2B-B23C-4044-BEDA-60D657C7E678}" destId="{2A312AA9-3F1D-41EE-BC4E-B721D3AE8DA7}" srcOrd="1" destOrd="0" parTransId="{C2F98057-AFA7-4159-8850-ECEB4DCDCEC6}" sibTransId="{493C5584-03FE-4D1E-8C95-7CD5863AF8A1}"/>
    <dgm:cxn modelId="{CDDD3B17-A6BE-40AB-A8DB-E7681F167E50}" type="presOf" srcId="{ABB8B64C-28E1-45A8-B276-76E0658FB513}" destId="{4CCD6FFF-F410-4898-90C7-8D87F76F352F}" srcOrd="1" destOrd="0" presId="urn:microsoft.com/office/officeart/2005/8/layout/lProcess2"/>
    <dgm:cxn modelId="{BD3F4C1D-6C6B-4760-A44D-C8797C998FA3}" srcId="{7E02B088-404F-49FA-9999-D452BA29A5C8}" destId="{2B478DE2-B02B-420B-9EBB-CE414A5656C2}" srcOrd="1" destOrd="0" parTransId="{06CB46C2-D703-46DE-A122-2B97496A1AC4}" sibTransId="{31FBA347-617E-4351-AF73-B338F397B908}"/>
    <dgm:cxn modelId="{B9E95F15-D14E-42CA-8C6A-B161253FB721}" type="presOf" srcId="{7E02B088-404F-49FA-9999-D452BA29A5C8}" destId="{89D208FA-4B28-4347-89E5-57F8658E4F3A}" srcOrd="0" destOrd="0" presId="urn:microsoft.com/office/officeart/2005/8/layout/lProcess2"/>
    <dgm:cxn modelId="{7DFF0450-980E-4A7F-A901-C9F3E2DB89AF}" srcId="{ABB8B64C-28E1-45A8-B276-76E0658FB513}" destId="{D958488F-2236-4753-B0B2-E90B36A544CB}" srcOrd="1" destOrd="0" parTransId="{D533F3FA-4C06-4DC8-98F8-37F1E523BE92}" sibTransId="{8A497F1F-3EB7-4B7C-B34D-CCEA69726ED4}"/>
    <dgm:cxn modelId="{B6F8C9DA-C8C5-424B-BA8A-4BBD14E387C2}" srcId="{42827F2B-B23C-4044-BEDA-60D657C7E678}" destId="{ABB8B64C-28E1-45A8-B276-76E0658FB513}" srcOrd="4" destOrd="0" parTransId="{7C07F70C-395C-433B-9035-6AE23037FD5B}" sibTransId="{7B5E85D7-3E37-4945-ACB4-BD1F4C2280F0}"/>
    <dgm:cxn modelId="{70C279BA-02EC-4D7E-945C-DFD94F048E5B}" type="presOf" srcId="{7E02B088-404F-49FA-9999-D452BA29A5C8}" destId="{CE93AC2B-CF01-409A-AEC8-35EFE65C37FF}" srcOrd="1" destOrd="0" presId="urn:microsoft.com/office/officeart/2005/8/layout/lProcess2"/>
    <dgm:cxn modelId="{7571CB83-B109-46ED-BD23-2485C13C63EF}" type="presOf" srcId="{AA99064B-8CC8-43CC-91CE-F14C5984A2DB}" destId="{F6FFF1AE-6ED5-4606-BA23-7E2FE6141599}" srcOrd="0" destOrd="0" presId="urn:microsoft.com/office/officeart/2005/8/layout/lProcess2"/>
    <dgm:cxn modelId="{7B756777-4B9F-43D1-8D3F-DECE7D8134B8}" srcId="{2A312AA9-3F1D-41EE-BC4E-B721D3AE8DA7}" destId="{1FD814C6-1DA5-44F0-888C-15FB302F29BA}" srcOrd="0" destOrd="0" parTransId="{07E51C8B-8847-4834-99C3-57D42A7877E1}" sibTransId="{61CAD25F-9826-4391-A191-5A5FF07DAF8F}"/>
    <dgm:cxn modelId="{DF9D8160-C810-46B0-A87C-6E502ADBE2CA}" srcId="{56B93E49-E38A-4AD5-8C53-A73A56E7A4C8}" destId="{08BC378C-36B2-49E7-912A-E415E6ED08D4}" srcOrd="1" destOrd="0" parTransId="{8F251D6C-ADCB-4647-B447-FDE072B4702E}" sibTransId="{262CAC3C-BAE7-458A-A31E-83323BADA137}"/>
    <dgm:cxn modelId="{FCE25B60-268A-4FBC-8F0C-3461471260AC}" type="presOf" srcId="{08BC378C-36B2-49E7-912A-E415E6ED08D4}" destId="{D3F83BE3-C3AB-44A8-AABB-5A90DAADD914}" srcOrd="0" destOrd="0" presId="urn:microsoft.com/office/officeart/2005/8/layout/lProcess2"/>
    <dgm:cxn modelId="{A3D24593-E292-4DC6-8AD3-182083C35F6A}" type="presOf" srcId="{5339D22A-A175-4EDE-8FBB-3550C690C308}" destId="{57F08FD3-C2DE-4F6B-B5E8-AB633473F668}" srcOrd="0" destOrd="0" presId="urn:microsoft.com/office/officeart/2005/8/layout/lProcess2"/>
    <dgm:cxn modelId="{F57C5D7F-D15A-4FDE-9B7D-305E62F2FF44}" type="presOf" srcId="{42827F2B-B23C-4044-BEDA-60D657C7E678}" destId="{09D97948-370F-4138-A446-1114A50AD2A9}" srcOrd="0" destOrd="0" presId="urn:microsoft.com/office/officeart/2005/8/layout/lProcess2"/>
    <dgm:cxn modelId="{36FDA460-CE42-4D1E-9F10-EAE815B12FAE}" srcId="{42827F2B-B23C-4044-BEDA-60D657C7E678}" destId="{FB8C9030-4D8C-4D5D-93CA-07A8488FCD2D}" srcOrd="2" destOrd="0" parTransId="{C3FF582E-EFB6-4CF6-ABCB-F4A160D733D9}" sibTransId="{F5DE8521-C798-4676-817A-37D78287F2CC}"/>
    <dgm:cxn modelId="{D81B54E6-485A-4226-9FCE-86A3E81B8CCD}" srcId="{7E02B088-404F-49FA-9999-D452BA29A5C8}" destId="{1FD0DBDF-579C-4A21-AC4C-1B473877696A}" srcOrd="0" destOrd="0" parTransId="{3FD9DD41-DF9B-42EE-B47B-9E29C9C7F09C}" sibTransId="{50D6AD78-29DE-45F8-BF78-C9C8871891BE}"/>
    <dgm:cxn modelId="{450E30EC-1BC4-4727-8B37-F05334DAC629}" type="presOf" srcId="{56B93E49-E38A-4AD5-8C53-A73A56E7A4C8}" destId="{D408AB84-3012-42A4-9E2A-6B20292EE54F}" srcOrd="0" destOrd="0" presId="urn:microsoft.com/office/officeart/2005/8/layout/lProcess2"/>
    <dgm:cxn modelId="{08310EC0-CAAC-4114-B64F-2229DA1E7B27}" srcId="{42827F2B-B23C-4044-BEDA-60D657C7E678}" destId="{56B93E49-E38A-4AD5-8C53-A73A56E7A4C8}" srcOrd="3" destOrd="0" parTransId="{9D789BC4-B63B-471F-AA3E-E9D5BD01C16A}" sibTransId="{696562B7-5B2A-40CE-A2E5-663ED50B6568}"/>
    <dgm:cxn modelId="{189F5133-31EE-430D-A4CF-E831F72F3D7C}" type="presOf" srcId="{1447BDA6-CB18-4A0A-ABCE-8F2E9B215916}" destId="{21C98E22-5E63-445D-8E6F-3B2EECB359FB}" srcOrd="0" destOrd="0" presId="urn:microsoft.com/office/officeart/2005/8/layout/lProcess2"/>
    <dgm:cxn modelId="{D173B0D1-DC1D-46AF-8A28-176866902500}" type="presOf" srcId="{1FD0DBDF-579C-4A21-AC4C-1B473877696A}" destId="{D43D000A-46A3-4772-A83B-77F4A51BC4D9}" srcOrd="0" destOrd="0" presId="urn:microsoft.com/office/officeart/2005/8/layout/lProcess2"/>
    <dgm:cxn modelId="{3875D48A-081C-4982-B58F-8C4A8D145431}" type="presOf" srcId="{2A312AA9-3F1D-41EE-BC4E-B721D3AE8DA7}" destId="{9EBE0620-60FF-4583-99B4-12350F4166BA}" srcOrd="1" destOrd="0" presId="urn:microsoft.com/office/officeart/2005/8/layout/lProcess2"/>
    <dgm:cxn modelId="{486C8ECB-9BDB-4DF6-B7DE-CC4DC56DD9FB}" srcId="{ABB8B64C-28E1-45A8-B276-76E0658FB513}" destId="{AA99064B-8CC8-43CC-91CE-F14C5984A2DB}" srcOrd="0" destOrd="0" parTransId="{62AC192A-D66A-4084-ACCA-EE3761549EEA}" sibTransId="{86FC6E11-C8BF-4BDF-969E-1456CFF11EFA}"/>
    <dgm:cxn modelId="{95D75689-9F69-466F-8C88-47AEBB107B5D}" type="presOf" srcId="{484EBDB2-F082-4C57-AE6E-AE78EC3AE875}" destId="{14B2390E-2258-46E1-9314-F0BA7C9B135B}" srcOrd="0" destOrd="0" presId="urn:microsoft.com/office/officeart/2005/8/layout/lProcess2"/>
    <dgm:cxn modelId="{7287433E-643A-4385-9662-9F1A8E073CEA}" srcId="{FB8C9030-4D8C-4D5D-93CA-07A8488FCD2D}" destId="{484EBDB2-F082-4C57-AE6E-AE78EC3AE875}" srcOrd="0" destOrd="0" parTransId="{E24072E3-6869-42BF-ACD9-7492799ED83A}" sibTransId="{2294FD5C-A6A1-4CF0-BA9E-746554B36699}"/>
    <dgm:cxn modelId="{D3E56B90-0A6B-402E-B204-5C3982BFB5F4}" type="presOf" srcId="{1FD814C6-1DA5-44F0-888C-15FB302F29BA}" destId="{C1AA31A9-D5C7-4EA4-BDF9-4FCE7F92CFBD}" srcOrd="0" destOrd="0" presId="urn:microsoft.com/office/officeart/2005/8/layout/lProcess2"/>
    <dgm:cxn modelId="{59ED0E56-B006-485C-BC26-6E9E3FAA64CA}" srcId="{42827F2B-B23C-4044-BEDA-60D657C7E678}" destId="{7E02B088-404F-49FA-9999-D452BA29A5C8}" srcOrd="0" destOrd="0" parTransId="{B7D73595-3BE0-46D9-8744-2C0F252A05EF}" sibTransId="{2A61703A-E93B-4B4A-B815-4F0728E2D8F4}"/>
    <dgm:cxn modelId="{84E21C80-8D53-498F-8FD9-7E36E1B19390}" type="presOf" srcId="{D958488F-2236-4753-B0B2-E90B36A544CB}" destId="{503F0B72-9F70-4AF1-9F19-FDBD50B83786}" srcOrd="0" destOrd="0" presId="urn:microsoft.com/office/officeart/2005/8/layout/lProcess2"/>
    <dgm:cxn modelId="{FAC0B823-3496-42D8-AAA6-9C2107881B1C}" type="presOf" srcId="{FB8C9030-4D8C-4D5D-93CA-07A8488FCD2D}" destId="{4E012BA8-DAC7-4BC8-B2BB-25E251E5B2A2}" srcOrd="1" destOrd="0" presId="urn:microsoft.com/office/officeart/2005/8/layout/lProcess2"/>
    <dgm:cxn modelId="{DA36660B-CC8D-4CEB-A06D-B3E22E68BAC1}" type="presOf" srcId="{ABB8B64C-28E1-45A8-B276-76E0658FB513}" destId="{56E0D1A5-E464-4E77-AD58-9B4AC69D0A3C}" srcOrd="0" destOrd="0" presId="urn:microsoft.com/office/officeart/2005/8/layout/lProcess2"/>
    <dgm:cxn modelId="{28984714-2438-4EA0-8A54-0EFB13B5A841}" srcId="{56B93E49-E38A-4AD5-8C53-A73A56E7A4C8}" destId="{5339D22A-A175-4EDE-8FBB-3550C690C308}" srcOrd="0" destOrd="0" parTransId="{B60880AE-F08D-422F-A738-29E05731CA53}" sibTransId="{AB2F0785-D515-465F-B348-CA1D6991E1DA}"/>
    <dgm:cxn modelId="{93218068-9574-4917-B70C-766B8C4E963D}" type="presOf" srcId="{2A312AA9-3F1D-41EE-BC4E-B721D3AE8DA7}" destId="{815AF467-1469-436F-8AB9-2EEA67FA31D5}" srcOrd="0" destOrd="0" presId="urn:microsoft.com/office/officeart/2005/8/layout/lProcess2"/>
    <dgm:cxn modelId="{ABEE7EB5-A1C8-4972-876A-271526C7B81E}" type="presOf" srcId="{2B478DE2-B02B-420B-9EBB-CE414A5656C2}" destId="{E5796825-E220-4ED8-B425-AEC0CF004CF4}" srcOrd="0" destOrd="0" presId="urn:microsoft.com/office/officeart/2005/8/layout/lProcess2"/>
    <dgm:cxn modelId="{72A30D56-3110-4311-B815-494922085F5D}" srcId="{2A312AA9-3F1D-41EE-BC4E-B721D3AE8DA7}" destId="{1447BDA6-CB18-4A0A-ABCE-8F2E9B215916}" srcOrd="1" destOrd="0" parTransId="{46C86A81-B874-4A1C-A665-9737DF186A5A}" sibTransId="{1F331A26-2464-492A-8074-41DDA82FA84E}"/>
    <dgm:cxn modelId="{65B6D3C2-7930-497B-AF5F-BCE84293C2BB}" type="presOf" srcId="{FB8C9030-4D8C-4D5D-93CA-07A8488FCD2D}" destId="{2B5B30E2-46AB-492D-B30F-2D01EFE0D2E2}" srcOrd="0" destOrd="0" presId="urn:microsoft.com/office/officeart/2005/8/layout/lProcess2"/>
    <dgm:cxn modelId="{9C5C73CA-11D7-4C3C-AB05-4CBBFBA78C57}" type="presOf" srcId="{56B93E49-E38A-4AD5-8C53-A73A56E7A4C8}" destId="{DF266FDC-F1A3-43E5-9EB2-4DB273E12F68}" srcOrd="1" destOrd="0" presId="urn:microsoft.com/office/officeart/2005/8/layout/lProcess2"/>
    <dgm:cxn modelId="{B9F08EF2-200A-4B93-AA11-B72C78322178}" type="presParOf" srcId="{09D97948-370F-4138-A446-1114A50AD2A9}" destId="{D539F222-0B06-4DF5-8795-D386B4CCCB40}" srcOrd="0" destOrd="0" presId="urn:microsoft.com/office/officeart/2005/8/layout/lProcess2"/>
    <dgm:cxn modelId="{DB80C4BB-CC22-4F16-874D-CA8B999BE53C}" type="presParOf" srcId="{D539F222-0B06-4DF5-8795-D386B4CCCB40}" destId="{89D208FA-4B28-4347-89E5-57F8658E4F3A}" srcOrd="0" destOrd="0" presId="urn:microsoft.com/office/officeart/2005/8/layout/lProcess2"/>
    <dgm:cxn modelId="{6CBB4359-3C03-41FE-A4E0-7317E1F05CF7}" type="presParOf" srcId="{D539F222-0B06-4DF5-8795-D386B4CCCB40}" destId="{CE93AC2B-CF01-409A-AEC8-35EFE65C37FF}" srcOrd="1" destOrd="0" presId="urn:microsoft.com/office/officeart/2005/8/layout/lProcess2"/>
    <dgm:cxn modelId="{51A84339-88FF-42AD-A28F-F01AE105FA48}" type="presParOf" srcId="{D539F222-0B06-4DF5-8795-D386B4CCCB40}" destId="{72A2FFC5-EFC0-408F-95FD-D4B1A622A860}" srcOrd="2" destOrd="0" presId="urn:microsoft.com/office/officeart/2005/8/layout/lProcess2"/>
    <dgm:cxn modelId="{A9DDC292-7675-48E7-8B42-3E6A1D286E91}" type="presParOf" srcId="{72A2FFC5-EFC0-408F-95FD-D4B1A622A860}" destId="{124D1919-9B97-4191-96A9-C2FEC8F5B4BF}" srcOrd="0" destOrd="0" presId="urn:microsoft.com/office/officeart/2005/8/layout/lProcess2"/>
    <dgm:cxn modelId="{2F0CA243-2E87-44B8-9FCF-71A3FA1B78E2}" type="presParOf" srcId="{124D1919-9B97-4191-96A9-C2FEC8F5B4BF}" destId="{D43D000A-46A3-4772-A83B-77F4A51BC4D9}" srcOrd="0" destOrd="0" presId="urn:microsoft.com/office/officeart/2005/8/layout/lProcess2"/>
    <dgm:cxn modelId="{3714BADB-66B0-4FAC-B631-D76627E28AAE}" type="presParOf" srcId="{124D1919-9B97-4191-96A9-C2FEC8F5B4BF}" destId="{CE54C649-5535-431C-8BEC-B5CE6164DF12}" srcOrd="1" destOrd="0" presId="urn:microsoft.com/office/officeart/2005/8/layout/lProcess2"/>
    <dgm:cxn modelId="{21AD24BF-1BE5-4C70-AC4C-C720C0744358}" type="presParOf" srcId="{124D1919-9B97-4191-96A9-C2FEC8F5B4BF}" destId="{E5796825-E220-4ED8-B425-AEC0CF004CF4}" srcOrd="2" destOrd="0" presId="urn:microsoft.com/office/officeart/2005/8/layout/lProcess2"/>
    <dgm:cxn modelId="{BB02B29B-11DF-4175-896B-2386DDF9F74D}" type="presParOf" srcId="{09D97948-370F-4138-A446-1114A50AD2A9}" destId="{5A018485-2A49-453B-B648-A1567E2EA1EE}" srcOrd="1" destOrd="0" presId="urn:microsoft.com/office/officeart/2005/8/layout/lProcess2"/>
    <dgm:cxn modelId="{AB93BD87-A6F9-44CD-9E42-AEA11D4EAFDA}" type="presParOf" srcId="{09D97948-370F-4138-A446-1114A50AD2A9}" destId="{E42BBC69-C1A4-4C36-8ED3-1759EB3DCFD9}" srcOrd="2" destOrd="0" presId="urn:microsoft.com/office/officeart/2005/8/layout/lProcess2"/>
    <dgm:cxn modelId="{A2A8F811-536B-49DF-A011-777EA9D211CB}" type="presParOf" srcId="{E42BBC69-C1A4-4C36-8ED3-1759EB3DCFD9}" destId="{815AF467-1469-436F-8AB9-2EEA67FA31D5}" srcOrd="0" destOrd="0" presId="urn:microsoft.com/office/officeart/2005/8/layout/lProcess2"/>
    <dgm:cxn modelId="{7B6D3E79-AC8D-448A-A1FF-B14D9FF7728B}" type="presParOf" srcId="{E42BBC69-C1A4-4C36-8ED3-1759EB3DCFD9}" destId="{9EBE0620-60FF-4583-99B4-12350F4166BA}" srcOrd="1" destOrd="0" presId="urn:microsoft.com/office/officeart/2005/8/layout/lProcess2"/>
    <dgm:cxn modelId="{F2CB1244-F8A8-409C-A1DB-43F8D743A965}" type="presParOf" srcId="{E42BBC69-C1A4-4C36-8ED3-1759EB3DCFD9}" destId="{341C2AAA-9474-452C-87BB-33E49396627E}" srcOrd="2" destOrd="0" presId="urn:microsoft.com/office/officeart/2005/8/layout/lProcess2"/>
    <dgm:cxn modelId="{C20CF1DA-583B-4664-BEA5-548F299944E7}" type="presParOf" srcId="{341C2AAA-9474-452C-87BB-33E49396627E}" destId="{75EAA774-14A6-441F-91F1-6BA091D8E66F}" srcOrd="0" destOrd="0" presId="urn:microsoft.com/office/officeart/2005/8/layout/lProcess2"/>
    <dgm:cxn modelId="{59FAF062-1933-466E-B96A-EDA8BAFA7FE1}" type="presParOf" srcId="{75EAA774-14A6-441F-91F1-6BA091D8E66F}" destId="{C1AA31A9-D5C7-4EA4-BDF9-4FCE7F92CFBD}" srcOrd="0" destOrd="0" presId="urn:microsoft.com/office/officeart/2005/8/layout/lProcess2"/>
    <dgm:cxn modelId="{BB51796F-9487-4122-B76E-1187C4704D0A}" type="presParOf" srcId="{75EAA774-14A6-441F-91F1-6BA091D8E66F}" destId="{7FC39FFA-C071-4C0A-9003-A799D01F49C9}" srcOrd="1" destOrd="0" presId="urn:microsoft.com/office/officeart/2005/8/layout/lProcess2"/>
    <dgm:cxn modelId="{76CCA36D-2F3A-4AA7-8E04-697082ED7331}" type="presParOf" srcId="{75EAA774-14A6-441F-91F1-6BA091D8E66F}" destId="{21C98E22-5E63-445D-8E6F-3B2EECB359FB}" srcOrd="2" destOrd="0" presId="urn:microsoft.com/office/officeart/2005/8/layout/lProcess2"/>
    <dgm:cxn modelId="{976281A0-B3DC-4BA3-9775-9E50A87D79C1}" type="presParOf" srcId="{09D97948-370F-4138-A446-1114A50AD2A9}" destId="{98EE98E4-2E48-4F9E-B286-5572CC981CC6}" srcOrd="3" destOrd="0" presId="urn:microsoft.com/office/officeart/2005/8/layout/lProcess2"/>
    <dgm:cxn modelId="{D2123579-E769-479A-9384-6133FB511A09}" type="presParOf" srcId="{09D97948-370F-4138-A446-1114A50AD2A9}" destId="{DB8498B2-18AC-4898-B887-8A73D0B7A225}" srcOrd="4" destOrd="0" presId="urn:microsoft.com/office/officeart/2005/8/layout/lProcess2"/>
    <dgm:cxn modelId="{90B95300-613C-4E6B-B241-950A655659ED}" type="presParOf" srcId="{DB8498B2-18AC-4898-B887-8A73D0B7A225}" destId="{2B5B30E2-46AB-492D-B30F-2D01EFE0D2E2}" srcOrd="0" destOrd="0" presId="urn:microsoft.com/office/officeart/2005/8/layout/lProcess2"/>
    <dgm:cxn modelId="{00C77E9C-D31C-49CE-A2B2-04F43C4C56DA}" type="presParOf" srcId="{DB8498B2-18AC-4898-B887-8A73D0B7A225}" destId="{4E012BA8-DAC7-4BC8-B2BB-25E251E5B2A2}" srcOrd="1" destOrd="0" presId="urn:microsoft.com/office/officeart/2005/8/layout/lProcess2"/>
    <dgm:cxn modelId="{350A0098-B06B-4EC4-96EB-CA00F1973E73}" type="presParOf" srcId="{DB8498B2-18AC-4898-B887-8A73D0B7A225}" destId="{E818B02B-6B56-4AD1-B4EA-0E19EB3FA5CC}" srcOrd="2" destOrd="0" presId="urn:microsoft.com/office/officeart/2005/8/layout/lProcess2"/>
    <dgm:cxn modelId="{3914D66F-736F-4D28-A73E-9A533483538B}" type="presParOf" srcId="{E818B02B-6B56-4AD1-B4EA-0E19EB3FA5CC}" destId="{268BA3F0-8478-452E-8431-EE0E8B99FFB5}" srcOrd="0" destOrd="0" presId="urn:microsoft.com/office/officeart/2005/8/layout/lProcess2"/>
    <dgm:cxn modelId="{51179FD0-383E-4F81-8082-55ECF1488E6F}" type="presParOf" srcId="{268BA3F0-8478-452E-8431-EE0E8B99FFB5}" destId="{14B2390E-2258-46E1-9314-F0BA7C9B135B}" srcOrd="0" destOrd="0" presId="urn:microsoft.com/office/officeart/2005/8/layout/lProcess2"/>
    <dgm:cxn modelId="{858885B3-7A84-4BCC-A337-027BB5ABA4D5}" type="presParOf" srcId="{09D97948-370F-4138-A446-1114A50AD2A9}" destId="{DB6C0CA9-142D-4327-997E-CA3DCED9EAD6}" srcOrd="5" destOrd="0" presId="urn:microsoft.com/office/officeart/2005/8/layout/lProcess2"/>
    <dgm:cxn modelId="{209DC185-45CB-48B9-A4FA-C12550C791C0}" type="presParOf" srcId="{09D97948-370F-4138-A446-1114A50AD2A9}" destId="{D24A4270-98B8-4500-A6DC-061F99D88E50}" srcOrd="6" destOrd="0" presId="urn:microsoft.com/office/officeart/2005/8/layout/lProcess2"/>
    <dgm:cxn modelId="{7ABCFBD2-3BBD-41CE-93D0-9787BA4344BA}" type="presParOf" srcId="{D24A4270-98B8-4500-A6DC-061F99D88E50}" destId="{D408AB84-3012-42A4-9E2A-6B20292EE54F}" srcOrd="0" destOrd="0" presId="urn:microsoft.com/office/officeart/2005/8/layout/lProcess2"/>
    <dgm:cxn modelId="{C307B3BA-49C5-4A5E-9247-C5050D08C145}" type="presParOf" srcId="{D24A4270-98B8-4500-A6DC-061F99D88E50}" destId="{DF266FDC-F1A3-43E5-9EB2-4DB273E12F68}" srcOrd="1" destOrd="0" presId="urn:microsoft.com/office/officeart/2005/8/layout/lProcess2"/>
    <dgm:cxn modelId="{8B26944B-450B-4E09-B90E-9D36DC5B93F6}" type="presParOf" srcId="{D24A4270-98B8-4500-A6DC-061F99D88E50}" destId="{B123B79E-F285-4FED-85BC-E50D14C66821}" srcOrd="2" destOrd="0" presId="urn:microsoft.com/office/officeart/2005/8/layout/lProcess2"/>
    <dgm:cxn modelId="{5BAB5EFF-E411-466B-B1C3-6EC59D534D78}" type="presParOf" srcId="{B123B79E-F285-4FED-85BC-E50D14C66821}" destId="{FAA89A3D-F488-459A-A299-9003E069E17B}" srcOrd="0" destOrd="0" presId="urn:microsoft.com/office/officeart/2005/8/layout/lProcess2"/>
    <dgm:cxn modelId="{91DC0917-59E4-469F-9C0F-D55BC0DCCB2E}" type="presParOf" srcId="{FAA89A3D-F488-459A-A299-9003E069E17B}" destId="{57F08FD3-C2DE-4F6B-B5E8-AB633473F668}" srcOrd="0" destOrd="0" presId="urn:microsoft.com/office/officeart/2005/8/layout/lProcess2"/>
    <dgm:cxn modelId="{D0B04EE6-6348-4FE3-9E77-60763B268FCF}" type="presParOf" srcId="{FAA89A3D-F488-459A-A299-9003E069E17B}" destId="{676210CF-E5F9-4179-94DB-6B8AE1C9E0A7}" srcOrd="1" destOrd="0" presId="urn:microsoft.com/office/officeart/2005/8/layout/lProcess2"/>
    <dgm:cxn modelId="{95E0CA95-457F-41DD-96A7-1FE98A0B6E81}" type="presParOf" srcId="{FAA89A3D-F488-459A-A299-9003E069E17B}" destId="{D3F83BE3-C3AB-44A8-AABB-5A90DAADD914}" srcOrd="2" destOrd="0" presId="urn:microsoft.com/office/officeart/2005/8/layout/lProcess2"/>
    <dgm:cxn modelId="{ABEE1E41-357E-42E5-8E12-1E4FBCDE630D}" type="presParOf" srcId="{09D97948-370F-4138-A446-1114A50AD2A9}" destId="{9D49AF49-4297-409F-8436-E139A5DF208C}" srcOrd="7" destOrd="0" presId="urn:microsoft.com/office/officeart/2005/8/layout/lProcess2"/>
    <dgm:cxn modelId="{39CCC0FF-72A6-496C-AAD0-AB7E37BD107F}" type="presParOf" srcId="{09D97948-370F-4138-A446-1114A50AD2A9}" destId="{AB84ED85-56C0-478C-A93C-A007AF5BBDD1}" srcOrd="8" destOrd="0" presId="urn:microsoft.com/office/officeart/2005/8/layout/lProcess2"/>
    <dgm:cxn modelId="{DE3CF4D4-2A43-491C-B858-88CD6AB53A92}" type="presParOf" srcId="{AB84ED85-56C0-478C-A93C-A007AF5BBDD1}" destId="{56E0D1A5-E464-4E77-AD58-9B4AC69D0A3C}" srcOrd="0" destOrd="0" presId="urn:microsoft.com/office/officeart/2005/8/layout/lProcess2"/>
    <dgm:cxn modelId="{852E6037-7225-415B-8726-104977C9ED4D}" type="presParOf" srcId="{AB84ED85-56C0-478C-A93C-A007AF5BBDD1}" destId="{4CCD6FFF-F410-4898-90C7-8D87F76F352F}" srcOrd="1" destOrd="0" presId="urn:microsoft.com/office/officeart/2005/8/layout/lProcess2"/>
    <dgm:cxn modelId="{5BF7C6A4-14C2-487B-86E3-02C3253D5A67}" type="presParOf" srcId="{AB84ED85-56C0-478C-A93C-A007AF5BBDD1}" destId="{1EA6128B-E33F-4CBE-BD4B-A8816DB50BC0}" srcOrd="2" destOrd="0" presId="urn:microsoft.com/office/officeart/2005/8/layout/lProcess2"/>
    <dgm:cxn modelId="{113CB594-E86A-4B7A-82B2-5E819F92DBE1}" type="presParOf" srcId="{1EA6128B-E33F-4CBE-BD4B-A8816DB50BC0}" destId="{2C9D51E7-706F-49D2-8F6B-C5D3725C76E0}" srcOrd="0" destOrd="0" presId="urn:microsoft.com/office/officeart/2005/8/layout/lProcess2"/>
    <dgm:cxn modelId="{35AE8369-5A5D-4544-95C3-DFFBD397B086}" type="presParOf" srcId="{2C9D51E7-706F-49D2-8F6B-C5D3725C76E0}" destId="{F6FFF1AE-6ED5-4606-BA23-7E2FE6141599}" srcOrd="0" destOrd="0" presId="urn:microsoft.com/office/officeart/2005/8/layout/lProcess2"/>
    <dgm:cxn modelId="{14741081-F2BF-434A-8F0A-776DFC72558A}" type="presParOf" srcId="{2C9D51E7-706F-49D2-8F6B-C5D3725C76E0}" destId="{406CA4E4-5525-4D44-BD95-E11FEB81EB69}" srcOrd="1" destOrd="0" presId="urn:microsoft.com/office/officeart/2005/8/layout/lProcess2"/>
    <dgm:cxn modelId="{CDA403AE-15B5-4A1D-B0CE-5F888A243F8E}" type="presParOf" srcId="{2C9D51E7-706F-49D2-8F6B-C5D3725C76E0}" destId="{503F0B72-9F70-4AF1-9F19-FDBD50B83786}"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BECED-27CB-447C-94AC-97C0B39AE49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NZ"/>
        </a:p>
      </dgm:t>
    </dgm:pt>
    <dgm:pt modelId="{B7215F71-522B-4FBD-A25E-F6FF1149160B}">
      <dgm:prSet/>
      <dgm:spPr/>
      <dgm:t>
        <a:bodyPr/>
        <a:lstStyle/>
        <a:p>
          <a:pPr rtl="0"/>
          <a:r>
            <a:rPr lang="en-US" dirty="0" smtClean="0"/>
            <a:t>Ministers</a:t>
          </a:r>
          <a:endParaRPr lang="en-NZ" dirty="0"/>
        </a:p>
      </dgm:t>
    </dgm:pt>
    <dgm:pt modelId="{C7A264B2-5912-400E-B6F3-21E0EC060C4D}" type="parTrans" cxnId="{4E29CD96-EAE7-4059-A5F3-24C0C2A8A176}">
      <dgm:prSet/>
      <dgm:spPr/>
      <dgm:t>
        <a:bodyPr/>
        <a:lstStyle/>
        <a:p>
          <a:endParaRPr lang="en-NZ"/>
        </a:p>
      </dgm:t>
    </dgm:pt>
    <dgm:pt modelId="{AC81F905-00A6-4D48-850C-C884573D8605}" type="sibTrans" cxnId="{4E29CD96-EAE7-4059-A5F3-24C0C2A8A176}">
      <dgm:prSet/>
      <dgm:spPr/>
      <dgm:t>
        <a:bodyPr/>
        <a:lstStyle/>
        <a:p>
          <a:endParaRPr lang="en-NZ"/>
        </a:p>
      </dgm:t>
    </dgm:pt>
    <dgm:pt modelId="{F843EB81-3872-4A70-8A37-5C65BF38025B}">
      <dgm:prSet/>
      <dgm:spPr/>
      <dgm:t>
        <a:bodyPr/>
        <a:lstStyle/>
        <a:p>
          <a:pPr rtl="0"/>
          <a:r>
            <a:rPr lang="en-US" dirty="0" smtClean="0"/>
            <a:t>Agencies</a:t>
          </a:r>
          <a:endParaRPr lang="en-NZ" dirty="0"/>
        </a:p>
      </dgm:t>
    </dgm:pt>
    <dgm:pt modelId="{98BFF586-CC83-445D-B72C-295047FB8D51}" type="parTrans" cxnId="{B0EFDFE6-15A4-42EF-8782-C53220997E96}">
      <dgm:prSet/>
      <dgm:spPr/>
      <dgm:t>
        <a:bodyPr/>
        <a:lstStyle/>
        <a:p>
          <a:endParaRPr lang="en-NZ"/>
        </a:p>
      </dgm:t>
    </dgm:pt>
    <dgm:pt modelId="{5492B2AC-87D2-4C8E-8222-4FCCF5FD1C5B}" type="sibTrans" cxnId="{B0EFDFE6-15A4-42EF-8782-C53220997E96}">
      <dgm:prSet/>
      <dgm:spPr/>
      <dgm:t>
        <a:bodyPr/>
        <a:lstStyle/>
        <a:p>
          <a:endParaRPr lang="en-NZ"/>
        </a:p>
      </dgm:t>
    </dgm:pt>
    <dgm:pt modelId="{741E1299-C719-44FD-A790-34F1E57967DC}">
      <dgm:prSet/>
      <dgm:spPr/>
      <dgm:t>
        <a:bodyPr/>
        <a:lstStyle/>
        <a:p>
          <a:pPr rtl="0"/>
          <a:r>
            <a:rPr lang="en-GB" dirty="0" smtClean="0">
              <a:solidFill>
                <a:schemeClr val="tx1"/>
              </a:solidFill>
              <a:latin typeface="+mn-lt"/>
              <a:cs typeface="+mn-cs"/>
            </a:rPr>
            <a:t> Set  Directions and Priorities for ICT as government policy</a:t>
          </a:r>
          <a:endParaRPr lang="en-NZ" dirty="0">
            <a:solidFill>
              <a:schemeClr val="tx1"/>
            </a:solidFill>
          </a:endParaRPr>
        </a:p>
      </dgm:t>
    </dgm:pt>
    <dgm:pt modelId="{B4055B25-3F8C-4B5D-8155-6FDE419CF058}" type="parTrans" cxnId="{B22AC8F8-F3D7-4A1A-9FEA-25D25E2136F4}">
      <dgm:prSet/>
      <dgm:spPr/>
      <dgm:t>
        <a:bodyPr/>
        <a:lstStyle/>
        <a:p>
          <a:endParaRPr lang="en-NZ"/>
        </a:p>
      </dgm:t>
    </dgm:pt>
    <dgm:pt modelId="{1E664666-AAD9-4149-B7C5-143864BED1C9}" type="sibTrans" cxnId="{B22AC8F8-F3D7-4A1A-9FEA-25D25E2136F4}">
      <dgm:prSet/>
      <dgm:spPr/>
      <dgm:t>
        <a:bodyPr/>
        <a:lstStyle/>
        <a:p>
          <a:endParaRPr lang="en-NZ"/>
        </a:p>
      </dgm:t>
    </dgm:pt>
    <dgm:pt modelId="{81F6998A-8546-4151-BD6A-1551D783A21D}">
      <dgm:prSet/>
      <dgm:spPr/>
      <dgm:t>
        <a:bodyPr/>
        <a:lstStyle/>
        <a:p>
          <a:pPr rtl="0"/>
          <a:r>
            <a:rPr lang="en-US" dirty="0" smtClean="0"/>
            <a:t>ICT Strategy Group</a:t>
          </a:r>
          <a:endParaRPr lang="en-NZ" dirty="0"/>
        </a:p>
      </dgm:t>
    </dgm:pt>
    <dgm:pt modelId="{A9AF9823-19B1-4903-9A27-F3281EB5C2E6}" type="parTrans" cxnId="{F5CFC57D-B978-4F84-A0C4-5FE144199FF1}">
      <dgm:prSet/>
      <dgm:spPr/>
      <dgm:t>
        <a:bodyPr/>
        <a:lstStyle/>
        <a:p>
          <a:endParaRPr lang="en-NZ"/>
        </a:p>
      </dgm:t>
    </dgm:pt>
    <dgm:pt modelId="{2916474A-0469-4BA9-8979-41CE1C655E89}" type="sibTrans" cxnId="{F5CFC57D-B978-4F84-A0C4-5FE144199FF1}">
      <dgm:prSet/>
      <dgm:spPr/>
      <dgm:t>
        <a:bodyPr/>
        <a:lstStyle/>
        <a:p>
          <a:endParaRPr lang="en-NZ"/>
        </a:p>
      </dgm:t>
    </dgm:pt>
    <dgm:pt modelId="{81529054-FF90-4021-B1B8-A8F642C5C5A3}">
      <dgm:prSet/>
      <dgm:spPr/>
      <dgm:t>
        <a:bodyPr/>
        <a:lstStyle/>
        <a:p>
          <a:r>
            <a:rPr lang="en-GB" dirty="0" smtClean="0">
              <a:solidFill>
                <a:schemeClr val="tx1"/>
              </a:solidFill>
              <a:latin typeface="+mn-lt"/>
              <a:cs typeface="+mn-cs"/>
            </a:rPr>
            <a:t> Engage with Chief Executives to set expectations of participation</a:t>
          </a:r>
        </a:p>
      </dgm:t>
    </dgm:pt>
    <dgm:pt modelId="{4EBB7F25-B887-48C2-B9CA-4A32622F5417}" type="parTrans" cxnId="{243E4B6C-A518-410D-846F-29580FBED11B}">
      <dgm:prSet/>
      <dgm:spPr/>
      <dgm:t>
        <a:bodyPr/>
        <a:lstStyle/>
        <a:p>
          <a:endParaRPr lang="en-NZ"/>
        </a:p>
      </dgm:t>
    </dgm:pt>
    <dgm:pt modelId="{9A905A5E-179A-4CD8-8119-C3A4763BF475}" type="sibTrans" cxnId="{243E4B6C-A518-410D-846F-29580FBED11B}">
      <dgm:prSet/>
      <dgm:spPr/>
      <dgm:t>
        <a:bodyPr/>
        <a:lstStyle/>
        <a:p>
          <a:endParaRPr lang="en-NZ"/>
        </a:p>
      </dgm:t>
    </dgm:pt>
    <dgm:pt modelId="{E3F26687-BAA2-40F6-920C-0236DEAF2332}">
      <dgm:prSet/>
      <dgm:spPr/>
      <dgm:t>
        <a:bodyPr/>
        <a:lstStyle/>
        <a:p>
          <a:r>
            <a:rPr lang="en-GB" dirty="0" smtClean="0">
              <a:solidFill>
                <a:schemeClr val="tx1"/>
              </a:solidFill>
              <a:latin typeface="+mn-lt"/>
              <a:cs typeface="+mn-cs"/>
            </a:rPr>
            <a:t> Review Chief Executive and agency performance</a:t>
          </a:r>
          <a:endParaRPr lang="en-NZ" dirty="0">
            <a:solidFill>
              <a:schemeClr val="tx1"/>
            </a:solidFill>
            <a:latin typeface="+mn-lt"/>
            <a:cs typeface="+mn-cs"/>
          </a:endParaRPr>
        </a:p>
      </dgm:t>
    </dgm:pt>
    <dgm:pt modelId="{2C302E68-033E-4D2A-A50E-13CA9840AE85}" type="parTrans" cxnId="{56E612D4-0CD2-48B1-9EF2-278BC4B57248}">
      <dgm:prSet/>
      <dgm:spPr/>
      <dgm:t>
        <a:bodyPr/>
        <a:lstStyle/>
        <a:p>
          <a:endParaRPr lang="en-NZ"/>
        </a:p>
      </dgm:t>
    </dgm:pt>
    <dgm:pt modelId="{617CAC04-2402-4325-98C7-92A74B8F19AA}" type="sibTrans" cxnId="{56E612D4-0CD2-48B1-9EF2-278BC4B57248}">
      <dgm:prSet/>
      <dgm:spPr/>
      <dgm:t>
        <a:bodyPr/>
        <a:lstStyle/>
        <a:p>
          <a:endParaRPr lang="en-NZ"/>
        </a:p>
      </dgm:t>
    </dgm:pt>
    <dgm:pt modelId="{5DF13B53-5799-4828-8BE9-5414073A346F}">
      <dgm:prSet/>
      <dgm:spPr/>
      <dgm:t>
        <a:bodyPr/>
        <a:lstStyle/>
        <a:p>
          <a:r>
            <a:rPr lang="en-GB" dirty="0" smtClean="0">
              <a:solidFill>
                <a:schemeClr val="tx1"/>
              </a:solidFill>
              <a:latin typeface="+mn-lt"/>
              <a:cs typeface="+mn-cs"/>
            </a:rPr>
            <a:t> Chief Executives commit to:</a:t>
          </a:r>
          <a:endParaRPr lang="en-NZ" dirty="0">
            <a:solidFill>
              <a:schemeClr val="tx1"/>
            </a:solidFill>
          </a:endParaRPr>
        </a:p>
      </dgm:t>
    </dgm:pt>
    <dgm:pt modelId="{46762D49-F5C3-49D8-A5EB-78F7EA779286}" type="parTrans" cxnId="{D1EABDB1-EDE2-4D50-9119-5C6CF5E2E0C6}">
      <dgm:prSet/>
      <dgm:spPr/>
      <dgm:t>
        <a:bodyPr/>
        <a:lstStyle/>
        <a:p>
          <a:endParaRPr lang="en-NZ"/>
        </a:p>
      </dgm:t>
    </dgm:pt>
    <dgm:pt modelId="{2C8726E1-0C6C-49C8-8250-3240287943D4}" type="sibTrans" cxnId="{D1EABDB1-EDE2-4D50-9119-5C6CF5E2E0C6}">
      <dgm:prSet/>
      <dgm:spPr/>
      <dgm:t>
        <a:bodyPr/>
        <a:lstStyle/>
        <a:p>
          <a:endParaRPr lang="en-NZ"/>
        </a:p>
      </dgm:t>
    </dgm:pt>
    <dgm:pt modelId="{FD36F2CC-75C4-4340-AB55-85D0757860EF}">
      <dgm:prSet/>
      <dgm:spPr/>
      <dgm:t>
        <a:bodyPr/>
        <a:lstStyle/>
        <a:p>
          <a:r>
            <a:rPr lang="en-GB" dirty="0" smtClean="0">
              <a:solidFill>
                <a:schemeClr val="tx1"/>
              </a:solidFill>
              <a:latin typeface="+mn-lt"/>
              <a:cs typeface="+mn-cs"/>
            </a:rPr>
            <a:t>Lead agency Chief Executive is accountable for delivering a suitable cross-government product. </a:t>
          </a:r>
        </a:p>
      </dgm:t>
    </dgm:pt>
    <dgm:pt modelId="{D2FE8597-931E-4EBC-8279-53E0D80902D4}" type="parTrans" cxnId="{FB9C12F6-A331-46F5-B32D-061F1B0C25AE}">
      <dgm:prSet/>
      <dgm:spPr/>
      <dgm:t>
        <a:bodyPr/>
        <a:lstStyle/>
        <a:p>
          <a:endParaRPr lang="en-NZ"/>
        </a:p>
      </dgm:t>
    </dgm:pt>
    <dgm:pt modelId="{6A1929DE-7397-4478-8DF9-FEA01A9B711E}" type="sibTrans" cxnId="{FB9C12F6-A331-46F5-B32D-061F1B0C25AE}">
      <dgm:prSet/>
      <dgm:spPr/>
      <dgm:t>
        <a:bodyPr/>
        <a:lstStyle/>
        <a:p>
          <a:endParaRPr lang="en-NZ"/>
        </a:p>
      </dgm:t>
    </dgm:pt>
    <dgm:pt modelId="{F39C4F39-993C-44FE-9F41-87D904CBE536}">
      <dgm:prSet/>
      <dgm:spPr/>
      <dgm:t>
        <a:bodyPr/>
        <a:lstStyle/>
        <a:p>
          <a:r>
            <a:rPr lang="en-GB" dirty="0" smtClean="0">
              <a:solidFill>
                <a:schemeClr val="tx1"/>
              </a:solidFill>
              <a:latin typeface="+mn-lt"/>
              <a:cs typeface="+mn-cs"/>
            </a:rPr>
            <a:t> ICT Strategy Group will provide advice to Ministers on agency participation and fitness-for-purpose of cross-government products</a:t>
          </a:r>
          <a:endParaRPr lang="en-NZ" dirty="0">
            <a:solidFill>
              <a:schemeClr val="tx1"/>
            </a:solidFill>
          </a:endParaRPr>
        </a:p>
      </dgm:t>
    </dgm:pt>
    <dgm:pt modelId="{0430ADAE-F203-4279-B18A-27EC696E6AB5}" type="parTrans" cxnId="{C4E64AB5-A26D-4A5E-95BC-5CE97B68B875}">
      <dgm:prSet/>
      <dgm:spPr/>
      <dgm:t>
        <a:bodyPr/>
        <a:lstStyle/>
        <a:p>
          <a:endParaRPr lang="en-NZ"/>
        </a:p>
      </dgm:t>
    </dgm:pt>
    <dgm:pt modelId="{E34D9169-82E7-4B18-8105-FC133FEBCB6B}" type="sibTrans" cxnId="{C4E64AB5-A26D-4A5E-95BC-5CE97B68B875}">
      <dgm:prSet/>
      <dgm:spPr/>
      <dgm:t>
        <a:bodyPr/>
        <a:lstStyle/>
        <a:p>
          <a:endParaRPr lang="en-NZ"/>
        </a:p>
      </dgm:t>
    </dgm:pt>
    <dgm:pt modelId="{64E4CD9C-33A3-4743-B9EF-2CA09A950E66}">
      <dgm:prSet/>
      <dgm:spPr/>
      <dgm:t>
        <a:bodyPr/>
        <a:lstStyle/>
        <a:p>
          <a:pPr rtl="0"/>
          <a:r>
            <a:rPr lang="en-US" dirty="0" smtClean="0"/>
            <a:t>Service provider agencies</a:t>
          </a:r>
          <a:endParaRPr lang="en-NZ" dirty="0">
            <a:solidFill>
              <a:schemeClr val="tx1"/>
            </a:solidFill>
          </a:endParaRPr>
        </a:p>
      </dgm:t>
    </dgm:pt>
    <dgm:pt modelId="{54662200-1BE7-4738-92CB-0CF7C70B6F25}" type="parTrans" cxnId="{73D2D442-169C-4095-8550-8C4E842B2CC5}">
      <dgm:prSet/>
      <dgm:spPr/>
      <dgm:t>
        <a:bodyPr/>
        <a:lstStyle/>
        <a:p>
          <a:endParaRPr lang="en-NZ"/>
        </a:p>
      </dgm:t>
    </dgm:pt>
    <dgm:pt modelId="{69731D6B-0A42-4E89-892A-D2A9D72D69AC}" type="sibTrans" cxnId="{73D2D442-169C-4095-8550-8C4E842B2CC5}">
      <dgm:prSet/>
      <dgm:spPr/>
      <dgm:t>
        <a:bodyPr/>
        <a:lstStyle/>
        <a:p>
          <a:endParaRPr lang="en-NZ"/>
        </a:p>
      </dgm:t>
    </dgm:pt>
    <dgm:pt modelId="{9CEA4435-E1E6-4C9F-BCF4-1F8FC949A8BA}">
      <dgm:prSet/>
      <dgm:spPr/>
      <dgm:t>
        <a:bodyPr/>
        <a:lstStyle/>
        <a:p>
          <a:r>
            <a:rPr lang="en-US" dirty="0" smtClean="0">
              <a:solidFill>
                <a:schemeClr val="tx1"/>
              </a:solidFill>
              <a:latin typeface="+mn-lt"/>
              <a:cs typeface="+mn-cs"/>
            </a:rPr>
            <a:t> Provide directive leadership for specific initiatives where appropriate</a:t>
          </a:r>
          <a:endParaRPr lang="en-NZ" dirty="0">
            <a:solidFill>
              <a:schemeClr val="tx1"/>
            </a:solidFill>
            <a:latin typeface="+mn-lt"/>
            <a:cs typeface="+mn-cs"/>
          </a:endParaRPr>
        </a:p>
      </dgm:t>
    </dgm:pt>
    <dgm:pt modelId="{EBCA36F2-2791-4549-830C-20164648AD29}" type="parTrans" cxnId="{0E9EC73F-7A67-4402-82FF-871B37064FFB}">
      <dgm:prSet/>
      <dgm:spPr/>
      <dgm:t>
        <a:bodyPr/>
        <a:lstStyle/>
        <a:p>
          <a:endParaRPr lang="en-NZ"/>
        </a:p>
      </dgm:t>
    </dgm:pt>
    <dgm:pt modelId="{28B0BCE5-9656-4F0C-99DC-03E6D8360F05}" type="sibTrans" cxnId="{0E9EC73F-7A67-4402-82FF-871B37064FFB}">
      <dgm:prSet/>
      <dgm:spPr/>
      <dgm:t>
        <a:bodyPr/>
        <a:lstStyle/>
        <a:p>
          <a:endParaRPr lang="en-NZ"/>
        </a:p>
      </dgm:t>
    </dgm:pt>
    <dgm:pt modelId="{E36C9AF8-7406-4A0D-A606-D8BBBA559C87}">
      <dgm:prSet/>
      <dgm:spPr/>
      <dgm:t>
        <a:bodyPr/>
        <a:lstStyle/>
        <a:p>
          <a:r>
            <a:rPr lang="en-NZ" dirty="0" smtClean="0">
              <a:solidFill>
                <a:schemeClr val="tx1"/>
              </a:solidFill>
              <a:latin typeface="+mn-lt"/>
              <a:cs typeface="+mn-cs"/>
            </a:rPr>
            <a:t> align agency ICT strategies with Directions and Priorities for Government ICT</a:t>
          </a:r>
          <a:endParaRPr lang="en-NZ" dirty="0">
            <a:solidFill>
              <a:schemeClr val="tx1"/>
            </a:solidFill>
          </a:endParaRPr>
        </a:p>
      </dgm:t>
    </dgm:pt>
    <dgm:pt modelId="{EB0C2910-37D0-41D4-AB1E-35E9CF0F6064}" type="sibTrans" cxnId="{D36B2AF6-A384-4A87-B796-1C43B2E1B28B}">
      <dgm:prSet/>
      <dgm:spPr/>
      <dgm:t>
        <a:bodyPr/>
        <a:lstStyle/>
        <a:p>
          <a:endParaRPr lang="en-NZ"/>
        </a:p>
      </dgm:t>
    </dgm:pt>
    <dgm:pt modelId="{A6D89070-26ED-4C29-9923-E74D6D3792B5}" type="parTrans" cxnId="{D36B2AF6-A384-4A87-B796-1C43B2E1B28B}">
      <dgm:prSet/>
      <dgm:spPr/>
      <dgm:t>
        <a:bodyPr/>
        <a:lstStyle/>
        <a:p>
          <a:endParaRPr lang="en-NZ"/>
        </a:p>
      </dgm:t>
    </dgm:pt>
    <dgm:pt modelId="{D3C2F12E-554A-4C38-87F3-2FE839E98ADC}">
      <dgm:prSet/>
      <dgm:spPr/>
      <dgm:t>
        <a:bodyPr/>
        <a:lstStyle/>
        <a:p>
          <a:r>
            <a:rPr lang="en-US" dirty="0" smtClean="0">
              <a:solidFill>
                <a:schemeClr val="tx1"/>
              </a:solidFill>
            </a:rPr>
            <a:t> participate in common capability services appropriate to their business</a:t>
          </a:r>
          <a:endParaRPr lang="en-NZ" dirty="0">
            <a:solidFill>
              <a:schemeClr val="tx1"/>
            </a:solidFill>
          </a:endParaRPr>
        </a:p>
      </dgm:t>
    </dgm:pt>
    <dgm:pt modelId="{A73F3B50-1EC8-4285-8A04-AFBD01A6A57E}" type="parTrans" cxnId="{6C54F051-D046-4916-8931-42AE0E49BD5E}">
      <dgm:prSet/>
      <dgm:spPr/>
      <dgm:t>
        <a:bodyPr/>
        <a:lstStyle/>
        <a:p>
          <a:endParaRPr lang="en-NZ"/>
        </a:p>
      </dgm:t>
    </dgm:pt>
    <dgm:pt modelId="{58A3BC40-539B-4A28-B76E-4E0E215FD83E}" type="sibTrans" cxnId="{6C54F051-D046-4916-8931-42AE0E49BD5E}">
      <dgm:prSet/>
      <dgm:spPr/>
      <dgm:t>
        <a:bodyPr/>
        <a:lstStyle/>
        <a:p>
          <a:endParaRPr lang="en-NZ"/>
        </a:p>
      </dgm:t>
    </dgm:pt>
    <dgm:pt modelId="{128F1E7C-F5FF-4DD7-B22B-EA7349E78EAC}">
      <dgm:prSet/>
      <dgm:spPr/>
      <dgm:t>
        <a:bodyPr/>
        <a:lstStyle/>
        <a:p>
          <a:r>
            <a:rPr lang="en-GB" dirty="0" smtClean="0">
              <a:solidFill>
                <a:schemeClr val="tx1"/>
              </a:solidFill>
              <a:latin typeface="+mn-lt"/>
              <a:cs typeface="+mn-cs"/>
            </a:rPr>
            <a:t>Cross-government products must be fit for purpose for the business needs of agencies</a:t>
          </a:r>
        </a:p>
      </dgm:t>
    </dgm:pt>
    <dgm:pt modelId="{AB1CDEC7-93BA-4A4E-84D0-1A574EE5C705}" type="parTrans" cxnId="{CD80C392-99BC-4AAB-9F7D-6A1E3FE4D72F}">
      <dgm:prSet/>
      <dgm:spPr/>
      <dgm:t>
        <a:bodyPr/>
        <a:lstStyle/>
        <a:p>
          <a:endParaRPr lang="en-NZ"/>
        </a:p>
      </dgm:t>
    </dgm:pt>
    <dgm:pt modelId="{FC996F80-A957-410B-8218-3E7DF3964F8D}" type="sibTrans" cxnId="{CD80C392-99BC-4AAB-9F7D-6A1E3FE4D72F}">
      <dgm:prSet/>
      <dgm:spPr/>
      <dgm:t>
        <a:bodyPr/>
        <a:lstStyle/>
        <a:p>
          <a:endParaRPr lang="en-NZ"/>
        </a:p>
      </dgm:t>
    </dgm:pt>
    <dgm:pt modelId="{DC9837FC-60FC-417A-A167-F800682D0509}">
      <dgm:prSet/>
      <dgm:spPr/>
      <dgm:t>
        <a:bodyPr/>
        <a:lstStyle/>
        <a:p>
          <a:r>
            <a:rPr lang="en-US" dirty="0" smtClean="0">
              <a:solidFill>
                <a:schemeClr val="tx1"/>
              </a:solidFill>
            </a:rPr>
            <a:t> collective leadership through suitable governance arrangements</a:t>
          </a:r>
          <a:endParaRPr lang="en-NZ" dirty="0">
            <a:solidFill>
              <a:schemeClr val="tx1"/>
            </a:solidFill>
          </a:endParaRPr>
        </a:p>
      </dgm:t>
    </dgm:pt>
    <dgm:pt modelId="{DE511B6E-027B-4C35-9E87-DCBABA3CAEF7}" type="parTrans" cxnId="{A7B07EB5-CA83-4888-AA41-900173473EAB}">
      <dgm:prSet/>
      <dgm:spPr/>
      <dgm:t>
        <a:bodyPr/>
        <a:lstStyle/>
        <a:p>
          <a:endParaRPr lang="en-NZ"/>
        </a:p>
      </dgm:t>
    </dgm:pt>
    <dgm:pt modelId="{E96182CF-2827-4B56-AF0B-BCFF5794FACD}" type="sibTrans" cxnId="{A7B07EB5-CA83-4888-AA41-900173473EAB}">
      <dgm:prSet/>
      <dgm:spPr/>
      <dgm:t>
        <a:bodyPr/>
        <a:lstStyle/>
        <a:p>
          <a:endParaRPr lang="en-NZ"/>
        </a:p>
      </dgm:t>
    </dgm:pt>
    <dgm:pt modelId="{817EF040-3E1F-45DF-9E2D-FFB1C13BEEBA}" type="pres">
      <dgm:prSet presAssocID="{DA9BECED-27CB-447C-94AC-97C0B39AE49B}" presName="linearFlow" presStyleCnt="0">
        <dgm:presLayoutVars>
          <dgm:dir/>
          <dgm:animLvl val="lvl"/>
          <dgm:resizeHandles val="exact"/>
        </dgm:presLayoutVars>
      </dgm:prSet>
      <dgm:spPr/>
      <dgm:t>
        <a:bodyPr/>
        <a:lstStyle/>
        <a:p>
          <a:endParaRPr lang="en-NZ"/>
        </a:p>
      </dgm:t>
    </dgm:pt>
    <dgm:pt modelId="{A0041841-2059-4D39-8473-706DC068C431}" type="pres">
      <dgm:prSet presAssocID="{B7215F71-522B-4FBD-A25E-F6FF1149160B}" presName="composite" presStyleCnt="0"/>
      <dgm:spPr/>
    </dgm:pt>
    <dgm:pt modelId="{6A25D077-68A8-4B4A-ACA6-07CE2B39A1E4}" type="pres">
      <dgm:prSet presAssocID="{B7215F71-522B-4FBD-A25E-F6FF1149160B}" presName="parentText" presStyleLbl="alignNode1" presStyleIdx="0" presStyleCnt="4">
        <dgm:presLayoutVars>
          <dgm:chMax val="1"/>
          <dgm:bulletEnabled val="1"/>
        </dgm:presLayoutVars>
      </dgm:prSet>
      <dgm:spPr/>
      <dgm:t>
        <a:bodyPr/>
        <a:lstStyle/>
        <a:p>
          <a:endParaRPr lang="en-NZ"/>
        </a:p>
      </dgm:t>
    </dgm:pt>
    <dgm:pt modelId="{7521260D-6515-48C7-8DBB-4E6FEFEC61D2}" type="pres">
      <dgm:prSet presAssocID="{B7215F71-522B-4FBD-A25E-F6FF1149160B}" presName="descendantText" presStyleLbl="alignAcc1" presStyleIdx="0" presStyleCnt="4">
        <dgm:presLayoutVars>
          <dgm:bulletEnabled val="1"/>
        </dgm:presLayoutVars>
      </dgm:prSet>
      <dgm:spPr/>
      <dgm:t>
        <a:bodyPr/>
        <a:lstStyle/>
        <a:p>
          <a:endParaRPr lang="en-NZ"/>
        </a:p>
      </dgm:t>
    </dgm:pt>
    <dgm:pt modelId="{368F6780-7007-486F-80BA-787F6A12A25B}" type="pres">
      <dgm:prSet presAssocID="{AC81F905-00A6-4D48-850C-C884573D8605}" presName="sp" presStyleCnt="0"/>
      <dgm:spPr/>
    </dgm:pt>
    <dgm:pt modelId="{C76248BC-D96F-4176-8260-DACCA632BFF8}" type="pres">
      <dgm:prSet presAssocID="{F843EB81-3872-4A70-8A37-5C65BF38025B}" presName="composite" presStyleCnt="0"/>
      <dgm:spPr/>
    </dgm:pt>
    <dgm:pt modelId="{87CFAE04-ACB8-4A48-82F1-ECAE029F24C3}" type="pres">
      <dgm:prSet presAssocID="{F843EB81-3872-4A70-8A37-5C65BF38025B}" presName="parentText" presStyleLbl="alignNode1" presStyleIdx="1" presStyleCnt="4">
        <dgm:presLayoutVars>
          <dgm:chMax val="1"/>
          <dgm:bulletEnabled val="1"/>
        </dgm:presLayoutVars>
      </dgm:prSet>
      <dgm:spPr>
        <a:prstGeom prst="chevron">
          <a:avLst/>
        </a:prstGeom>
      </dgm:spPr>
      <dgm:t>
        <a:bodyPr/>
        <a:lstStyle/>
        <a:p>
          <a:endParaRPr lang="en-NZ"/>
        </a:p>
      </dgm:t>
    </dgm:pt>
    <dgm:pt modelId="{E1E9000F-1CC8-4B9E-B2DE-0E8FC0431F37}" type="pres">
      <dgm:prSet presAssocID="{F843EB81-3872-4A70-8A37-5C65BF38025B}" presName="descendantText" presStyleLbl="alignAcc1" presStyleIdx="1" presStyleCnt="4">
        <dgm:presLayoutVars>
          <dgm:bulletEnabled val="1"/>
        </dgm:presLayoutVars>
      </dgm:prSet>
      <dgm:spPr/>
      <dgm:t>
        <a:bodyPr/>
        <a:lstStyle/>
        <a:p>
          <a:endParaRPr lang="en-NZ"/>
        </a:p>
      </dgm:t>
    </dgm:pt>
    <dgm:pt modelId="{3ACF7B89-D3B4-461D-8A59-E70B09881E28}" type="pres">
      <dgm:prSet presAssocID="{5492B2AC-87D2-4C8E-8222-4FCCF5FD1C5B}" presName="sp" presStyleCnt="0"/>
      <dgm:spPr/>
    </dgm:pt>
    <dgm:pt modelId="{6E8E17F3-8827-46C2-92EB-054E9BE41F01}" type="pres">
      <dgm:prSet presAssocID="{64E4CD9C-33A3-4743-B9EF-2CA09A950E66}" presName="composite" presStyleCnt="0"/>
      <dgm:spPr/>
    </dgm:pt>
    <dgm:pt modelId="{27CF6FFF-CF8C-48A1-A551-E6EF4C285B7E}" type="pres">
      <dgm:prSet presAssocID="{64E4CD9C-33A3-4743-B9EF-2CA09A950E66}" presName="parentText" presStyleLbl="alignNode1" presStyleIdx="2" presStyleCnt="4">
        <dgm:presLayoutVars>
          <dgm:chMax val="1"/>
          <dgm:bulletEnabled val="1"/>
        </dgm:presLayoutVars>
      </dgm:prSet>
      <dgm:spPr>
        <a:prstGeom prst="chevron">
          <a:avLst/>
        </a:prstGeom>
      </dgm:spPr>
      <dgm:t>
        <a:bodyPr/>
        <a:lstStyle/>
        <a:p>
          <a:endParaRPr lang="en-NZ"/>
        </a:p>
      </dgm:t>
    </dgm:pt>
    <dgm:pt modelId="{E81005D9-4DAB-4167-A163-CF38F6BE6A52}" type="pres">
      <dgm:prSet presAssocID="{64E4CD9C-33A3-4743-B9EF-2CA09A950E66}" presName="descendantText" presStyleLbl="alignAcc1" presStyleIdx="2" presStyleCnt="4" custLinFactNeighborX="3205">
        <dgm:presLayoutVars>
          <dgm:bulletEnabled val="1"/>
        </dgm:presLayoutVars>
      </dgm:prSet>
      <dgm:spPr/>
      <dgm:t>
        <a:bodyPr/>
        <a:lstStyle/>
        <a:p>
          <a:endParaRPr lang="en-NZ"/>
        </a:p>
      </dgm:t>
    </dgm:pt>
    <dgm:pt modelId="{9C88537B-FF4B-47B6-9283-2579CA04F007}" type="pres">
      <dgm:prSet presAssocID="{69731D6B-0A42-4E89-892A-D2A9D72D69AC}" presName="sp" presStyleCnt="0"/>
      <dgm:spPr/>
    </dgm:pt>
    <dgm:pt modelId="{5D9B8394-C9FD-4B8C-8974-42ECD96E78C7}" type="pres">
      <dgm:prSet presAssocID="{81F6998A-8546-4151-BD6A-1551D783A21D}" presName="composite" presStyleCnt="0"/>
      <dgm:spPr/>
    </dgm:pt>
    <dgm:pt modelId="{0EB96ECE-E920-4EF5-A2B7-D400A647E214}" type="pres">
      <dgm:prSet presAssocID="{81F6998A-8546-4151-BD6A-1551D783A21D}" presName="parentText" presStyleLbl="alignNode1" presStyleIdx="3" presStyleCnt="4">
        <dgm:presLayoutVars>
          <dgm:chMax val="1"/>
          <dgm:bulletEnabled val="1"/>
        </dgm:presLayoutVars>
      </dgm:prSet>
      <dgm:spPr/>
      <dgm:t>
        <a:bodyPr/>
        <a:lstStyle/>
        <a:p>
          <a:endParaRPr lang="en-NZ"/>
        </a:p>
      </dgm:t>
    </dgm:pt>
    <dgm:pt modelId="{30846A59-AF2F-4FA4-98CA-9978BFDEB695}" type="pres">
      <dgm:prSet presAssocID="{81F6998A-8546-4151-BD6A-1551D783A21D}" presName="descendantText" presStyleLbl="alignAcc1" presStyleIdx="3" presStyleCnt="4">
        <dgm:presLayoutVars>
          <dgm:bulletEnabled val="1"/>
        </dgm:presLayoutVars>
      </dgm:prSet>
      <dgm:spPr/>
      <dgm:t>
        <a:bodyPr/>
        <a:lstStyle/>
        <a:p>
          <a:endParaRPr lang="en-NZ"/>
        </a:p>
      </dgm:t>
    </dgm:pt>
  </dgm:ptLst>
  <dgm:cxnLst>
    <dgm:cxn modelId="{56E612D4-0CD2-48B1-9EF2-278BC4B57248}" srcId="{B7215F71-522B-4FBD-A25E-F6FF1149160B}" destId="{E3F26687-BAA2-40F6-920C-0236DEAF2332}" srcOrd="2" destOrd="0" parTransId="{2C302E68-033E-4D2A-A50E-13CA9840AE85}" sibTransId="{617CAC04-2402-4325-98C7-92A74B8F19AA}"/>
    <dgm:cxn modelId="{4E29CD96-EAE7-4059-A5F3-24C0C2A8A176}" srcId="{DA9BECED-27CB-447C-94AC-97C0B39AE49B}" destId="{B7215F71-522B-4FBD-A25E-F6FF1149160B}" srcOrd="0" destOrd="0" parTransId="{C7A264B2-5912-400E-B6F3-21E0EC060C4D}" sibTransId="{AC81F905-00A6-4D48-850C-C884573D8605}"/>
    <dgm:cxn modelId="{886BCDF9-3EFF-41BC-B5BC-31F3F07BEF66}" type="presOf" srcId="{9CEA4435-E1E6-4C9F-BCF4-1F8FC949A8BA}" destId="{7521260D-6515-48C7-8DBB-4E6FEFEC61D2}" srcOrd="0" destOrd="3" presId="urn:microsoft.com/office/officeart/2005/8/layout/chevron2"/>
    <dgm:cxn modelId="{243E4B6C-A518-410D-846F-29580FBED11B}" srcId="{B7215F71-522B-4FBD-A25E-F6FF1149160B}" destId="{81529054-FF90-4021-B1B8-A8F642C5C5A3}" srcOrd="1" destOrd="0" parTransId="{4EBB7F25-B887-48C2-B9CA-4A32622F5417}" sibTransId="{9A905A5E-179A-4CD8-8119-C3A4763BF475}"/>
    <dgm:cxn modelId="{9FA860CE-D5BE-4DC4-81F7-A6765155057E}" type="presOf" srcId="{81529054-FF90-4021-B1B8-A8F642C5C5A3}" destId="{7521260D-6515-48C7-8DBB-4E6FEFEC61D2}" srcOrd="0" destOrd="1" presId="urn:microsoft.com/office/officeart/2005/8/layout/chevron2"/>
    <dgm:cxn modelId="{F629CCE2-8511-418D-A669-28A66422357C}" type="presOf" srcId="{F39C4F39-993C-44FE-9F41-87D904CBE536}" destId="{30846A59-AF2F-4FA4-98CA-9978BFDEB695}" srcOrd="0" destOrd="0" presId="urn:microsoft.com/office/officeart/2005/8/layout/chevron2"/>
    <dgm:cxn modelId="{771707A6-C332-4331-A8C3-F54D7478715A}" type="presOf" srcId="{E36C9AF8-7406-4A0D-A606-D8BBBA559C87}" destId="{E1E9000F-1CC8-4B9E-B2DE-0E8FC0431F37}" srcOrd="0" destOrd="2" presId="urn:microsoft.com/office/officeart/2005/8/layout/chevron2"/>
    <dgm:cxn modelId="{6BAA3128-0B03-4D10-B685-29F2F40382BA}" type="presOf" srcId="{F843EB81-3872-4A70-8A37-5C65BF38025B}" destId="{87CFAE04-ACB8-4A48-82F1-ECAE029F24C3}" srcOrd="0" destOrd="0" presId="urn:microsoft.com/office/officeart/2005/8/layout/chevron2"/>
    <dgm:cxn modelId="{CD80C392-99BC-4AAB-9F7D-6A1E3FE4D72F}" srcId="{64E4CD9C-33A3-4743-B9EF-2CA09A950E66}" destId="{128F1E7C-F5FF-4DD7-B22B-EA7349E78EAC}" srcOrd="1" destOrd="0" parTransId="{AB1CDEC7-93BA-4A4E-84D0-1A574EE5C705}" sibTransId="{FC996F80-A957-410B-8218-3E7DF3964F8D}"/>
    <dgm:cxn modelId="{4503121D-96EC-40D4-8C47-C2FBA64E7435}" type="presOf" srcId="{81F6998A-8546-4151-BD6A-1551D783A21D}" destId="{0EB96ECE-E920-4EF5-A2B7-D400A647E214}" srcOrd="0" destOrd="0" presId="urn:microsoft.com/office/officeart/2005/8/layout/chevron2"/>
    <dgm:cxn modelId="{5CD818EC-9A8A-4CDE-8F2E-9F4A2AB0853D}" type="presOf" srcId="{DC9837FC-60FC-417A-A167-F800682D0509}" destId="{E1E9000F-1CC8-4B9E-B2DE-0E8FC0431F37}" srcOrd="0" destOrd="1" presId="urn:microsoft.com/office/officeart/2005/8/layout/chevron2"/>
    <dgm:cxn modelId="{73D2D442-169C-4095-8550-8C4E842B2CC5}" srcId="{DA9BECED-27CB-447C-94AC-97C0B39AE49B}" destId="{64E4CD9C-33A3-4743-B9EF-2CA09A950E66}" srcOrd="2" destOrd="0" parTransId="{54662200-1BE7-4738-92CB-0CF7C70B6F25}" sibTransId="{69731D6B-0A42-4E89-892A-D2A9D72D69AC}"/>
    <dgm:cxn modelId="{A762604A-F700-43AA-9FF2-583194CB8101}" type="presOf" srcId="{D3C2F12E-554A-4C38-87F3-2FE839E98ADC}" destId="{E1E9000F-1CC8-4B9E-B2DE-0E8FC0431F37}" srcOrd="0" destOrd="3" presId="urn:microsoft.com/office/officeart/2005/8/layout/chevron2"/>
    <dgm:cxn modelId="{37A5AD8B-5985-4062-9AC1-C9871B618BF2}" type="presOf" srcId="{E3F26687-BAA2-40F6-920C-0236DEAF2332}" destId="{7521260D-6515-48C7-8DBB-4E6FEFEC61D2}" srcOrd="0" destOrd="2" presId="urn:microsoft.com/office/officeart/2005/8/layout/chevron2"/>
    <dgm:cxn modelId="{6C54F051-D046-4916-8931-42AE0E49BD5E}" srcId="{5DF13B53-5799-4828-8BE9-5414073A346F}" destId="{D3C2F12E-554A-4C38-87F3-2FE839E98ADC}" srcOrd="2" destOrd="0" parTransId="{A73F3B50-1EC8-4285-8A04-AFBD01A6A57E}" sibTransId="{58A3BC40-539B-4A28-B76E-4E0E215FD83E}"/>
    <dgm:cxn modelId="{D36B2AF6-A384-4A87-B796-1C43B2E1B28B}" srcId="{5DF13B53-5799-4828-8BE9-5414073A346F}" destId="{E36C9AF8-7406-4A0D-A606-D8BBBA559C87}" srcOrd="1" destOrd="0" parTransId="{A6D89070-26ED-4C29-9923-E74D6D3792B5}" sibTransId="{EB0C2910-37D0-41D4-AB1E-35E9CF0F6064}"/>
    <dgm:cxn modelId="{A7B07EB5-CA83-4888-AA41-900173473EAB}" srcId="{5DF13B53-5799-4828-8BE9-5414073A346F}" destId="{DC9837FC-60FC-417A-A167-F800682D0509}" srcOrd="0" destOrd="0" parTransId="{DE511B6E-027B-4C35-9E87-DCBABA3CAEF7}" sibTransId="{E96182CF-2827-4B56-AF0B-BCFF5794FACD}"/>
    <dgm:cxn modelId="{F5CFC57D-B978-4F84-A0C4-5FE144199FF1}" srcId="{DA9BECED-27CB-447C-94AC-97C0B39AE49B}" destId="{81F6998A-8546-4151-BD6A-1551D783A21D}" srcOrd="3" destOrd="0" parTransId="{A9AF9823-19B1-4903-9A27-F3281EB5C2E6}" sibTransId="{2916474A-0469-4BA9-8979-41CE1C655E89}"/>
    <dgm:cxn modelId="{B0EFDFE6-15A4-42EF-8782-C53220997E96}" srcId="{DA9BECED-27CB-447C-94AC-97C0B39AE49B}" destId="{F843EB81-3872-4A70-8A37-5C65BF38025B}" srcOrd="1" destOrd="0" parTransId="{98BFF586-CC83-445D-B72C-295047FB8D51}" sibTransId="{5492B2AC-87D2-4C8E-8222-4FCCF5FD1C5B}"/>
    <dgm:cxn modelId="{C0A59D79-4799-4D8F-B48E-54B50DC464AD}" type="presOf" srcId="{64E4CD9C-33A3-4743-B9EF-2CA09A950E66}" destId="{27CF6FFF-CF8C-48A1-A551-E6EF4C285B7E}" srcOrd="0" destOrd="0" presId="urn:microsoft.com/office/officeart/2005/8/layout/chevron2"/>
    <dgm:cxn modelId="{D1EABDB1-EDE2-4D50-9119-5C6CF5E2E0C6}" srcId="{F843EB81-3872-4A70-8A37-5C65BF38025B}" destId="{5DF13B53-5799-4828-8BE9-5414073A346F}" srcOrd="0" destOrd="0" parTransId="{46762D49-F5C3-49D8-A5EB-78F7EA779286}" sibTransId="{2C8726E1-0C6C-49C8-8250-3240287943D4}"/>
    <dgm:cxn modelId="{BFE74A1D-0D00-49C0-92A7-FDAF541C1EBA}" type="presOf" srcId="{B7215F71-522B-4FBD-A25E-F6FF1149160B}" destId="{6A25D077-68A8-4B4A-ACA6-07CE2B39A1E4}" srcOrd="0" destOrd="0" presId="urn:microsoft.com/office/officeart/2005/8/layout/chevron2"/>
    <dgm:cxn modelId="{0CF04EE8-0A9F-4425-9657-F22C216C6A73}" type="presOf" srcId="{741E1299-C719-44FD-A790-34F1E57967DC}" destId="{7521260D-6515-48C7-8DBB-4E6FEFEC61D2}" srcOrd="0" destOrd="0" presId="urn:microsoft.com/office/officeart/2005/8/layout/chevron2"/>
    <dgm:cxn modelId="{B22AC8F8-F3D7-4A1A-9FEA-25D25E2136F4}" srcId="{B7215F71-522B-4FBD-A25E-F6FF1149160B}" destId="{741E1299-C719-44FD-A790-34F1E57967DC}" srcOrd="0" destOrd="0" parTransId="{B4055B25-3F8C-4B5D-8155-6FDE419CF058}" sibTransId="{1E664666-AAD9-4149-B7C5-143864BED1C9}"/>
    <dgm:cxn modelId="{AB4A8FBF-D20A-47CE-A44B-D72D501A6A2A}" type="presOf" srcId="{128F1E7C-F5FF-4DD7-B22B-EA7349E78EAC}" destId="{E81005D9-4DAB-4167-A163-CF38F6BE6A52}" srcOrd="0" destOrd="1" presId="urn:microsoft.com/office/officeart/2005/8/layout/chevron2"/>
    <dgm:cxn modelId="{2F90C5FC-6CAF-42BF-AF6A-CCE1CFE44792}" type="presOf" srcId="{DA9BECED-27CB-447C-94AC-97C0B39AE49B}" destId="{817EF040-3E1F-45DF-9E2D-FFB1C13BEEBA}" srcOrd="0" destOrd="0" presId="urn:microsoft.com/office/officeart/2005/8/layout/chevron2"/>
    <dgm:cxn modelId="{FB9C12F6-A331-46F5-B32D-061F1B0C25AE}" srcId="{64E4CD9C-33A3-4743-B9EF-2CA09A950E66}" destId="{FD36F2CC-75C4-4340-AB55-85D0757860EF}" srcOrd="0" destOrd="0" parTransId="{D2FE8597-931E-4EBC-8279-53E0D80902D4}" sibTransId="{6A1929DE-7397-4478-8DF9-FEA01A9B711E}"/>
    <dgm:cxn modelId="{2F386F4B-FFA3-4A95-A6F1-1556BBB36D30}" type="presOf" srcId="{FD36F2CC-75C4-4340-AB55-85D0757860EF}" destId="{E81005D9-4DAB-4167-A163-CF38F6BE6A52}" srcOrd="0" destOrd="0" presId="urn:microsoft.com/office/officeart/2005/8/layout/chevron2"/>
    <dgm:cxn modelId="{A13037BA-9D68-47A4-9635-CAB454571DAA}" type="presOf" srcId="{5DF13B53-5799-4828-8BE9-5414073A346F}" destId="{E1E9000F-1CC8-4B9E-B2DE-0E8FC0431F37}" srcOrd="0" destOrd="0" presId="urn:microsoft.com/office/officeart/2005/8/layout/chevron2"/>
    <dgm:cxn modelId="{0E9EC73F-7A67-4402-82FF-871B37064FFB}" srcId="{B7215F71-522B-4FBD-A25E-F6FF1149160B}" destId="{9CEA4435-E1E6-4C9F-BCF4-1F8FC949A8BA}" srcOrd="3" destOrd="0" parTransId="{EBCA36F2-2791-4549-830C-20164648AD29}" sibTransId="{28B0BCE5-9656-4F0C-99DC-03E6D8360F05}"/>
    <dgm:cxn modelId="{C4E64AB5-A26D-4A5E-95BC-5CE97B68B875}" srcId="{81F6998A-8546-4151-BD6A-1551D783A21D}" destId="{F39C4F39-993C-44FE-9F41-87D904CBE536}" srcOrd="0" destOrd="0" parTransId="{0430ADAE-F203-4279-B18A-27EC696E6AB5}" sibTransId="{E34D9169-82E7-4B18-8105-FC133FEBCB6B}"/>
    <dgm:cxn modelId="{71402D5B-49DB-449E-8ACE-E4630AF3C327}" type="presParOf" srcId="{817EF040-3E1F-45DF-9E2D-FFB1C13BEEBA}" destId="{A0041841-2059-4D39-8473-706DC068C431}" srcOrd="0" destOrd="0" presId="urn:microsoft.com/office/officeart/2005/8/layout/chevron2"/>
    <dgm:cxn modelId="{78D309C3-C9DC-4B0D-BDFD-42A51CDFA4CC}" type="presParOf" srcId="{A0041841-2059-4D39-8473-706DC068C431}" destId="{6A25D077-68A8-4B4A-ACA6-07CE2B39A1E4}" srcOrd="0" destOrd="0" presId="urn:microsoft.com/office/officeart/2005/8/layout/chevron2"/>
    <dgm:cxn modelId="{76C98132-23E8-44BA-8B4D-497E04DBEA0F}" type="presParOf" srcId="{A0041841-2059-4D39-8473-706DC068C431}" destId="{7521260D-6515-48C7-8DBB-4E6FEFEC61D2}" srcOrd="1" destOrd="0" presId="urn:microsoft.com/office/officeart/2005/8/layout/chevron2"/>
    <dgm:cxn modelId="{96B14264-2F67-4ED3-9780-C1F92F48B31D}" type="presParOf" srcId="{817EF040-3E1F-45DF-9E2D-FFB1C13BEEBA}" destId="{368F6780-7007-486F-80BA-787F6A12A25B}" srcOrd="1" destOrd="0" presId="urn:microsoft.com/office/officeart/2005/8/layout/chevron2"/>
    <dgm:cxn modelId="{AC295542-1B7A-49FE-8145-277D928C7C04}" type="presParOf" srcId="{817EF040-3E1F-45DF-9E2D-FFB1C13BEEBA}" destId="{C76248BC-D96F-4176-8260-DACCA632BFF8}" srcOrd="2" destOrd="0" presId="urn:microsoft.com/office/officeart/2005/8/layout/chevron2"/>
    <dgm:cxn modelId="{C0B0EB5B-1C34-4F31-8BE2-EC245B9DA416}" type="presParOf" srcId="{C76248BC-D96F-4176-8260-DACCA632BFF8}" destId="{87CFAE04-ACB8-4A48-82F1-ECAE029F24C3}" srcOrd="0" destOrd="0" presId="urn:microsoft.com/office/officeart/2005/8/layout/chevron2"/>
    <dgm:cxn modelId="{83C32DA9-5994-4FE1-9150-86F345A6BF4F}" type="presParOf" srcId="{C76248BC-D96F-4176-8260-DACCA632BFF8}" destId="{E1E9000F-1CC8-4B9E-B2DE-0E8FC0431F37}" srcOrd="1" destOrd="0" presId="urn:microsoft.com/office/officeart/2005/8/layout/chevron2"/>
    <dgm:cxn modelId="{4C41FFE7-AB58-463A-9459-D0727ECA4E05}" type="presParOf" srcId="{817EF040-3E1F-45DF-9E2D-FFB1C13BEEBA}" destId="{3ACF7B89-D3B4-461D-8A59-E70B09881E28}" srcOrd="3" destOrd="0" presId="urn:microsoft.com/office/officeart/2005/8/layout/chevron2"/>
    <dgm:cxn modelId="{F7E4C94C-6495-40D6-ABF9-EE10186F2E06}" type="presParOf" srcId="{817EF040-3E1F-45DF-9E2D-FFB1C13BEEBA}" destId="{6E8E17F3-8827-46C2-92EB-054E9BE41F01}" srcOrd="4" destOrd="0" presId="urn:microsoft.com/office/officeart/2005/8/layout/chevron2"/>
    <dgm:cxn modelId="{7F8806AD-C320-472A-9253-633A93E5EFC9}" type="presParOf" srcId="{6E8E17F3-8827-46C2-92EB-054E9BE41F01}" destId="{27CF6FFF-CF8C-48A1-A551-E6EF4C285B7E}" srcOrd="0" destOrd="0" presId="urn:microsoft.com/office/officeart/2005/8/layout/chevron2"/>
    <dgm:cxn modelId="{F40DCBC2-39EC-4F28-A267-5235B1C8F1EC}" type="presParOf" srcId="{6E8E17F3-8827-46C2-92EB-054E9BE41F01}" destId="{E81005D9-4DAB-4167-A163-CF38F6BE6A52}" srcOrd="1" destOrd="0" presId="urn:microsoft.com/office/officeart/2005/8/layout/chevron2"/>
    <dgm:cxn modelId="{D5A9B8D0-2DC2-4C1A-A0B5-DFB3269653EF}" type="presParOf" srcId="{817EF040-3E1F-45DF-9E2D-FFB1C13BEEBA}" destId="{9C88537B-FF4B-47B6-9283-2579CA04F007}" srcOrd="5" destOrd="0" presId="urn:microsoft.com/office/officeart/2005/8/layout/chevron2"/>
    <dgm:cxn modelId="{BB6C088D-9458-4419-B73B-5884E313B2CA}" type="presParOf" srcId="{817EF040-3E1F-45DF-9E2D-FFB1C13BEEBA}" destId="{5D9B8394-C9FD-4B8C-8974-42ECD96E78C7}" srcOrd="6" destOrd="0" presId="urn:microsoft.com/office/officeart/2005/8/layout/chevron2"/>
    <dgm:cxn modelId="{301D7B52-7528-4EAB-AF95-A2E18DA53C92}" type="presParOf" srcId="{5D9B8394-C9FD-4B8C-8974-42ECD96E78C7}" destId="{0EB96ECE-E920-4EF5-A2B7-D400A647E214}" srcOrd="0" destOrd="0" presId="urn:microsoft.com/office/officeart/2005/8/layout/chevron2"/>
    <dgm:cxn modelId="{FBA786A0-EE57-4E0F-A0BD-57419ED182E4}" type="presParOf" srcId="{5D9B8394-C9FD-4B8C-8974-42ECD96E78C7}" destId="{30846A59-AF2F-4FA4-98CA-9978BFDEB695}" srcOrd="1" destOrd="0" presId="urn:microsoft.com/office/officeart/2005/8/layout/chevro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61315D-3A7D-45E3-9F92-08A2D6B981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NZ"/>
        </a:p>
      </dgm:t>
    </dgm:pt>
    <dgm:pt modelId="{FB54E0AF-7011-466C-94C9-15C9D8627AD6}">
      <dgm:prSet phldrT="[Text]"/>
      <dgm:spPr/>
      <dgm:t>
        <a:bodyPr/>
        <a:lstStyle/>
        <a:p>
          <a:r>
            <a:rPr lang="en-NZ" dirty="0" smtClean="0"/>
            <a:t>Policy work</a:t>
          </a:r>
          <a:endParaRPr lang="en-NZ" dirty="0"/>
        </a:p>
      </dgm:t>
    </dgm:pt>
    <dgm:pt modelId="{2DAFFB6B-84D2-4E76-A05D-0CE61F4CBB6C}" type="parTrans" cxnId="{0201DC67-22EE-4328-B018-D12DE8604D91}">
      <dgm:prSet/>
      <dgm:spPr/>
      <dgm:t>
        <a:bodyPr/>
        <a:lstStyle/>
        <a:p>
          <a:endParaRPr lang="en-NZ"/>
        </a:p>
      </dgm:t>
    </dgm:pt>
    <dgm:pt modelId="{9ABB124E-16A8-4408-835E-A184EB6BB311}" type="sibTrans" cxnId="{0201DC67-22EE-4328-B018-D12DE8604D91}">
      <dgm:prSet/>
      <dgm:spPr/>
      <dgm:t>
        <a:bodyPr/>
        <a:lstStyle/>
        <a:p>
          <a:endParaRPr lang="en-NZ"/>
        </a:p>
      </dgm:t>
    </dgm:pt>
    <dgm:pt modelId="{F163DC77-CAE9-436C-8715-8E56EF3FDC0F}">
      <dgm:prSet phldrT="[Text]"/>
      <dgm:spPr/>
      <dgm:t>
        <a:bodyPr/>
        <a:lstStyle/>
        <a:p>
          <a:r>
            <a:rPr lang="en-NZ" dirty="0" smtClean="0"/>
            <a:t>Understand agency mandates and capability</a:t>
          </a:r>
          <a:endParaRPr lang="en-NZ" dirty="0"/>
        </a:p>
      </dgm:t>
    </dgm:pt>
    <dgm:pt modelId="{A2A8D4C5-8D45-4C08-B030-1E1C1FB8B031}" type="parTrans" cxnId="{D3F9B161-D96F-400A-A976-7346D4E4DB63}">
      <dgm:prSet/>
      <dgm:spPr/>
      <dgm:t>
        <a:bodyPr/>
        <a:lstStyle/>
        <a:p>
          <a:endParaRPr lang="en-NZ"/>
        </a:p>
      </dgm:t>
    </dgm:pt>
    <dgm:pt modelId="{2EF3485E-2000-4B6B-8A4D-4194A5D6732E}" type="sibTrans" cxnId="{D3F9B161-D96F-400A-A976-7346D4E4DB63}">
      <dgm:prSet/>
      <dgm:spPr/>
      <dgm:t>
        <a:bodyPr/>
        <a:lstStyle/>
        <a:p>
          <a:endParaRPr lang="en-NZ"/>
        </a:p>
      </dgm:t>
    </dgm:pt>
    <dgm:pt modelId="{66E031C7-55BD-4A02-B456-5906B974A8A1}">
      <dgm:prSet phldrT="[Text]"/>
      <dgm:spPr/>
      <dgm:t>
        <a:bodyPr/>
        <a:lstStyle/>
        <a:p>
          <a:r>
            <a:rPr lang="en-NZ" dirty="0" smtClean="0"/>
            <a:t>Operational work</a:t>
          </a:r>
          <a:endParaRPr lang="en-NZ" dirty="0"/>
        </a:p>
      </dgm:t>
    </dgm:pt>
    <dgm:pt modelId="{8D30C6A8-26FE-4029-899B-59A5A53667FC}" type="parTrans" cxnId="{966BC6FC-D9DF-4A3D-810D-D6551AE66EC5}">
      <dgm:prSet/>
      <dgm:spPr/>
      <dgm:t>
        <a:bodyPr/>
        <a:lstStyle/>
        <a:p>
          <a:endParaRPr lang="en-NZ"/>
        </a:p>
      </dgm:t>
    </dgm:pt>
    <dgm:pt modelId="{4F15E7B8-729C-4F67-9E2A-AEAF580B1A83}" type="sibTrans" cxnId="{966BC6FC-D9DF-4A3D-810D-D6551AE66EC5}">
      <dgm:prSet/>
      <dgm:spPr/>
      <dgm:t>
        <a:bodyPr/>
        <a:lstStyle/>
        <a:p>
          <a:endParaRPr lang="en-NZ"/>
        </a:p>
      </dgm:t>
    </dgm:pt>
    <dgm:pt modelId="{2B038100-1BA2-40D2-81BD-053327362062}">
      <dgm:prSet phldrT="[Text]"/>
      <dgm:spPr/>
      <dgm:t>
        <a:bodyPr/>
        <a:lstStyle/>
        <a:p>
          <a:r>
            <a:rPr lang="en-NZ" dirty="0" smtClean="0"/>
            <a:t>Pilot data.govt.nz to expose data already released</a:t>
          </a:r>
          <a:endParaRPr lang="en-NZ" dirty="0"/>
        </a:p>
      </dgm:t>
    </dgm:pt>
    <dgm:pt modelId="{F6F84F1A-4042-46AC-BF92-32ACDB33092D}" type="parTrans" cxnId="{891364DE-B870-4730-98D5-EE4B62053330}">
      <dgm:prSet/>
      <dgm:spPr/>
      <dgm:t>
        <a:bodyPr/>
        <a:lstStyle/>
        <a:p>
          <a:endParaRPr lang="en-NZ"/>
        </a:p>
      </dgm:t>
    </dgm:pt>
    <dgm:pt modelId="{1212DD63-715C-495A-8F0F-19A9A1001292}" type="sibTrans" cxnId="{891364DE-B870-4730-98D5-EE4B62053330}">
      <dgm:prSet/>
      <dgm:spPr/>
      <dgm:t>
        <a:bodyPr/>
        <a:lstStyle/>
        <a:p>
          <a:endParaRPr lang="en-NZ"/>
        </a:p>
      </dgm:t>
    </dgm:pt>
    <dgm:pt modelId="{E3132E92-C125-46DB-B07C-A2EC29D0FFB6}">
      <dgm:prSet phldrT="[Text]"/>
      <dgm:spPr/>
      <dgm:t>
        <a:bodyPr/>
        <a:lstStyle/>
        <a:p>
          <a:r>
            <a:rPr lang="en-NZ" dirty="0" smtClean="0"/>
            <a:t>Identify barriers to opening up non-personal structured and unstructured data</a:t>
          </a:r>
          <a:endParaRPr lang="en-NZ" dirty="0"/>
        </a:p>
      </dgm:t>
    </dgm:pt>
    <dgm:pt modelId="{000AAD4D-56FC-459F-AA1B-6B2AA83779E6}" type="parTrans" cxnId="{CEE7743A-0E0B-4810-888B-2F2127919484}">
      <dgm:prSet/>
      <dgm:spPr/>
      <dgm:t>
        <a:bodyPr/>
        <a:lstStyle/>
        <a:p>
          <a:endParaRPr lang="en-NZ"/>
        </a:p>
      </dgm:t>
    </dgm:pt>
    <dgm:pt modelId="{F030DDBE-7DB3-4A3E-B6BB-FF321175760B}" type="sibTrans" cxnId="{CEE7743A-0E0B-4810-888B-2F2127919484}">
      <dgm:prSet/>
      <dgm:spPr/>
      <dgm:t>
        <a:bodyPr/>
        <a:lstStyle/>
        <a:p>
          <a:endParaRPr lang="en-NZ"/>
        </a:p>
      </dgm:t>
    </dgm:pt>
    <dgm:pt modelId="{E9216704-AAFC-42FB-A234-75C6CF386272}">
      <dgm:prSet phldrT="[Text]"/>
      <dgm:spPr/>
      <dgm:t>
        <a:bodyPr/>
        <a:lstStyle/>
        <a:p>
          <a:r>
            <a:rPr lang="en-NZ" dirty="0" smtClean="0"/>
            <a:t>Engagement pilot – making supporting data available during policy consultation</a:t>
          </a:r>
          <a:endParaRPr lang="en-NZ" dirty="0"/>
        </a:p>
      </dgm:t>
    </dgm:pt>
    <dgm:pt modelId="{7035758E-08C9-44A1-9FA8-AC82268664DA}" type="parTrans" cxnId="{387D20AA-458E-4FA9-B30B-DE46E3A57F80}">
      <dgm:prSet/>
      <dgm:spPr/>
      <dgm:t>
        <a:bodyPr/>
        <a:lstStyle/>
        <a:p>
          <a:endParaRPr lang="en-NZ"/>
        </a:p>
      </dgm:t>
    </dgm:pt>
    <dgm:pt modelId="{50000EA4-165C-473C-9A20-188CA9BECB65}" type="sibTrans" cxnId="{387D20AA-458E-4FA9-B30B-DE46E3A57F80}">
      <dgm:prSet/>
      <dgm:spPr/>
      <dgm:t>
        <a:bodyPr/>
        <a:lstStyle/>
        <a:p>
          <a:endParaRPr lang="en-NZ"/>
        </a:p>
      </dgm:t>
    </dgm:pt>
    <dgm:pt modelId="{86DE245C-6DD6-489C-AE91-9ACF1D451760}">
      <dgm:prSet phldrT="[Text]"/>
      <dgm:spPr/>
      <dgm:t>
        <a:bodyPr/>
        <a:lstStyle/>
        <a:p>
          <a:r>
            <a:rPr lang="en-NZ" dirty="0" smtClean="0"/>
            <a:t>Develop a common licensing framework</a:t>
          </a:r>
          <a:endParaRPr lang="en-NZ" dirty="0"/>
        </a:p>
      </dgm:t>
    </dgm:pt>
    <dgm:pt modelId="{166F12D0-094F-4D40-884E-236DD55CB94F}" type="parTrans" cxnId="{7A850255-116D-4F9D-90D0-44A25B1217A5}">
      <dgm:prSet/>
      <dgm:spPr/>
      <dgm:t>
        <a:bodyPr/>
        <a:lstStyle/>
        <a:p>
          <a:endParaRPr lang="en-NZ"/>
        </a:p>
      </dgm:t>
    </dgm:pt>
    <dgm:pt modelId="{D14B2792-DED1-4AE6-ADE7-329F73F9C8DD}" type="sibTrans" cxnId="{7A850255-116D-4F9D-90D0-44A25B1217A5}">
      <dgm:prSet/>
      <dgm:spPr/>
      <dgm:t>
        <a:bodyPr/>
        <a:lstStyle/>
        <a:p>
          <a:endParaRPr lang="en-NZ"/>
        </a:p>
      </dgm:t>
    </dgm:pt>
    <dgm:pt modelId="{49FA3E65-FC51-4377-86D8-111D4D5D30FF}">
      <dgm:prSet phldrT="[Text]"/>
      <dgm:spPr/>
      <dgm:t>
        <a:bodyPr/>
        <a:lstStyle/>
        <a:p>
          <a:r>
            <a:rPr lang="en-NZ" dirty="0" smtClean="0"/>
            <a:t>Identify priority datasets to be made open</a:t>
          </a:r>
          <a:endParaRPr lang="en-NZ" dirty="0"/>
        </a:p>
      </dgm:t>
    </dgm:pt>
    <dgm:pt modelId="{D060B87C-584B-4433-ACE5-F7EB842EFFB3}" type="parTrans" cxnId="{B8A0DEF0-4D28-4090-9AD6-113B8617448D}">
      <dgm:prSet/>
      <dgm:spPr/>
      <dgm:t>
        <a:bodyPr/>
        <a:lstStyle/>
        <a:p>
          <a:endParaRPr lang="en-NZ"/>
        </a:p>
      </dgm:t>
    </dgm:pt>
    <dgm:pt modelId="{8A850622-FC3E-40B9-8DF4-8670A117422B}" type="sibTrans" cxnId="{B8A0DEF0-4D28-4090-9AD6-113B8617448D}">
      <dgm:prSet/>
      <dgm:spPr/>
      <dgm:t>
        <a:bodyPr/>
        <a:lstStyle/>
        <a:p>
          <a:endParaRPr lang="en-NZ"/>
        </a:p>
      </dgm:t>
    </dgm:pt>
    <dgm:pt modelId="{D456E0BC-2708-4993-8CCC-8FE5C459904C}" type="pres">
      <dgm:prSet presAssocID="{BB61315D-3A7D-45E3-9F92-08A2D6B9813F}" presName="Name0" presStyleCnt="0">
        <dgm:presLayoutVars>
          <dgm:dir/>
          <dgm:animLvl val="lvl"/>
          <dgm:resizeHandles val="exact"/>
        </dgm:presLayoutVars>
      </dgm:prSet>
      <dgm:spPr/>
      <dgm:t>
        <a:bodyPr/>
        <a:lstStyle/>
        <a:p>
          <a:endParaRPr lang="en-NZ"/>
        </a:p>
      </dgm:t>
    </dgm:pt>
    <dgm:pt modelId="{6B87D902-03FA-4B6A-BE0F-C6F992D7224A}" type="pres">
      <dgm:prSet presAssocID="{FB54E0AF-7011-466C-94C9-15C9D8627AD6}" presName="linNode" presStyleCnt="0"/>
      <dgm:spPr/>
    </dgm:pt>
    <dgm:pt modelId="{556EE3D5-E5E6-4F1A-B1DA-48D02EAB7EB3}" type="pres">
      <dgm:prSet presAssocID="{FB54E0AF-7011-466C-94C9-15C9D8627AD6}" presName="parentText" presStyleLbl="node1" presStyleIdx="0" presStyleCnt="2">
        <dgm:presLayoutVars>
          <dgm:chMax val="1"/>
          <dgm:bulletEnabled val="1"/>
        </dgm:presLayoutVars>
      </dgm:prSet>
      <dgm:spPr/>
      <dgm:t>
        <a:bodyPr/>
        <a:lstStyle/>
        <a:p>
          <a:endParaRPr lang="en-NZ"/>
        </a:p>
      </dgm:t>
    </dgm:pt>
    <dgm:pt modelId="{DC8A2925-C9C1-444F-8AE7-A50E0E5679E8}" type="pres">
      <dgm:prSet presAssocID="{FB54E0AF-7011-466C-94C9-15C9D8627AD6}" presName="descendantText" presStyleLbl="alignAccFollowNode1" presStyleIdx="0" presStyleCnt="2">
        <dgm:presLayoutVars>
          <dgm:bulletEnabled val="1"/>
        </dgm:presLayoutVars>
      </dgm:prSet>
      <dgm:spPr/>
      <dgm:t>
        <a:bodyPr/>
        <a:lstStyle/>
        <a:p>
          <a:endParaRPr lang="en-NZ"/>
        </a:p>
      </dgm:t>
    </dgm:pt>
    <dgm:pt modelId="{C4A9514F-B384-425B-966C-2CCD6D3C76CA}" type="pres">
      <dgm:prSet presAssocID="{9ABB124E-16A8-4408-835E-A184EB6BB311}" presName="sp" presStyleCnt="0"/>
      <dgm:spPr/>
    </dgm:pt>
    <dgm:pt modelId="{54FB5A5E-2B23-42A7-9E46-D32113472814}" type="pres">
      <dgm:prSet presAssocID="{66E031C7-55BD-4A02-B456-5906B974A8A1}" presName="linNode" presStyleCnt="0"/>
      <dgm:spPr/>
    </dgm:pt>
    <dgm:pt modelId="{A31F7F04-26E7-4F91-BB26-568DF66A34CF}" type="pres">
      <dgm:prSet presAssocID="{66E031C7-55BD-4A02-B456-5906B974A8A1}" presName="parentText" presStyleLbl="node1" presStyleIdx="1" presStyleCnt="2">
        <dgm:presLayoutVars>
          <dgm:chMax val="1"/>
          <dgm:bulletEnabled val="1"/>
        </dgm:presLayoutVars>
      </dgm:prSet>
      <dgm:spPr/>
      <dgm:t>
        <a:bodyPr/>
        <a:lstStyle/>
        <a:p>
          <a:endParaRPr lang="en-NZ"/>
        </a:p>
      </dgm:t>
    </dgm:pt>
    <dgm:pt modelId="{1445868F-F12B-4579-8DBF-E2B02E4035F8}" type="pres">
      <dgm:prSet presAssocID="{66E031C7-55BD-4A02-B456-5906B974A8A1}" presName="descendantText" presStyleLbl="alignAccFollowNode1" presStyleIdx="1" presStyleCnt="2">
        <dgm:presLayoutVars>
          <dgm:bulletEnabled val="1"/>
        </dgm:presLayoutVars>
      </dgm:prSet>
      <dgm:spPr/>
      <dgm:t>
        <a:bodyPr/>
        <a:lstStyle/>
        <a:p>
          <a:endParaRPr lang="en-NZ"/>
        </a:p>
      </dgm:t>
    </dgm:pt>
  </dgm:ptLst>
  <dgm:cxnLst>
    <dgm:cxn modelId="{B8A0DEF0-4D28-4090-9AD6-113B8617448D}" srcId="{FB54E0AF-7011-466C-94C9-15C9D8627AD6}" destId="{49FA3E65-FC51-4377-86D8-111D4D5D30FF}" srcOrd="3" destOrd="0" parTransId="{D060B87C-584B-4433-ACE5-F7EB842EFFB3}" sibTransId="{8A850622-FC3E-40B9-8DF4-8670A117422B}"/>
    <dgm:cxn modelId="{1FB2493B-0AFE-4F2D-AB00-EFFDA4073670}" type="presOf" srcId="{49FA3E65-FC51-4377-86D8-111D4D5D30FF}" destId="{DC8A2925-C9C1-444F-8AE7-A50E0E5679E8}" srcOrd="0" destOrd="3" presId="urn:microsoft.com/office/officeart/2005/8/layout/vList5"/>
    <dgm:cxn modelId="{7B57FD3E-FCBE-4FA0-BA48-22D2452E23DD}" type="presOf" srcId="{66E031C7-55BD-4A02-B456-5906B974A8A1}" destId="{A31F7F04-26E7-4F91-BB26-568DF66A34CF}" srcOrd="0" destOrd="0" presId="urn:microsoft.com/office/officeart/2005/8/layout/vList5"/>
    <dgm:cxn modelId="{B25E28BD-94FD-49B3-BF2C-D0C8888CDB4F}" type="presOf" srcId="{86DE245C-6DD6-489C-AE91-9ACF1D451760}" destId="{DC8A2925-C9C1-444F-8AE7-A50E0E5679E8}" srcOrd="0" destOrd="2" presId="urn:microsoft.com/office/officeart/2005/8/layout/vList5"/>
    <dgm:cxn modelId="{E8F5B662-9590-4675-8798-1533AE70C39C}" type="presOf" srcId="{E9216704-AAFC-42FB-A234-75C6CF386272}" destId="{1445868F-F12B-4579-8DBF-E2B02E4035F8}" srcOrd="0" destOrd="1" presId="urn:microsoft.com/office/officeart/2005/8/layout/vList5"/>
    <dgm:cxn modelId="{7A850255-116D-4F9D-90D0-44A25B1217A5}" srcId="{FB54E0AF-7011-466C-94C9-15C9D8627AD6}" destId="{86DE245C-6DD6-489C-AE91-9ACF1D451760}" srcOrd="2" destOrd="0" parTransId="{166F12D0-094F-4D40-884E-236DD55CB94F}" sibTransId="{D14B2792-DED1-4AE6-ADE7-329F73F9C8DD}"/>
    <dgm:cxn modelId="{387D20AA-458E-4FA9-B30B-DE46E3A57F80}" srcId="{66E031C7-55BD-4A02-B456-5906B974A8A1}" destId="{E9216704-AAFC-42FB-A234-75C6CF386272}" srcOrd="1" destOrd="0" parTransId="{7035758E-08C9-44A1-9FA8-AC82268664DA}" sibTransId="{50000EA4-165C-473C-9A20-188CA9BECB65}"/>
    <dgm:cxn modelId="{1F4878BA-FF2C-4661-9020-3C547EE1B83A}" type="presOf" srcId="{BB61315D-3A7D-45E3-9F92-08A2D6B9813F}" destId="{D456E0BC-2708-4993-8CCC-8FE5C459904C}" srcOrd="0" destOrd="0" presId="urn:microsoft.com/office/officeart/2005/8/layout/vList5"/>
    <dgm:cxn modelId="{6A84046D-4FDD-4AD8-9442-3B9AB2AE0483}" type="presOf" srcId="{FB54E0AF-7011-466C-94C9-15C9D8627AD6}" destId="{556EE3D5-E5E6-4F1A-B1DA-48D02EAB7EB3}" srcOrd="0" destOrd="0" presId="urn:microsoft.com/office/officeart/2005/8/layout/vList5"/>
    <dgm:cxn modelId="{5AA13D57-8558-41DB-A599-C24AF1C1F8F8}" type="presOf" srcId="{F163DC77-CAE9-436C-8715-8E56EF3FDC0F}" destId="{DC8A2925-C9C1-444F-8AE7-A50E0E5679E8}" srcOrd="0" destOrd="0" presId="urn:microsoft.com/office/officeart/2005/8/layout/vList5"/>
    <dgm:cxn modelId="{D3F9B161-D96F-400A-A976-7346D4E4DB63}" srcId="{FB54E0AF-7011-466C-94C9-15C9D8627AD6}" destId="{F163DC77-CAE9-436C-8715-8E56EF3FDC0F}" srcOrd="0" destOrd="0" parTransId="{A2A8D4C5-8D45-4C08-B030-1E1C1FB8B031}" sibTransId="{2EF3485E-2000-4B6B-8A4D-4194A5D6732E}"/>
    <dgm:cxn modelId="{11AC0B16-72D7-421B-AA02-342C961AA915}" type="presOf" srcId="{E3132E92-C125-46DB-B07C-A2EC29D0FFB6}" destId="{DC8A2925-C9C1-444F-8AE7-A50E0E5679E8}" srcOrd="0" destOrd="1" presId="urn:microsoft.com/office/officeart/2005/8/layout/vList5"/>
    <dgm:cxn modelId="{966BC6FC-D9DF-4A3D-810D-D6551AE66EC5}" srcId="{BB61315D-3A7D-45E3-9F92-08A2D6B9813F}" destId="{66E031C7-55BD-4A02-B456-5906B974A8A1}" srcOrd="1" destOrd="0" parTransId="{8D30C6A8-26FE-4029-899B-59A5A53667FC}" sibTransId="{4F15E7B8-729C-4F67-9E2A-AEAF580B1A83}"/>
    <dgm:cxn modelId="{54CA7F68-686B-4D7F-823D-D87AAB94BB97}" type="presOf" srcId="{2B038100-1BA2-40D2-81BD-053327362062}" destId="{1445868F-F12B-4579-8DBF-E2B02E4035F8}" srcOrd="0" destOrd="0" presId="urn:microsoft.com/office/officeart/2005/8/layout/vList5"/>
    <dgm:cxn modelId="{CEE7743A-0E0B-4810-888B-2F2127919484}" srcId="{FB54E0AF-7011-466C-94C9-15C9D8627AD6}" destId="{E3132E92-C125-46DB-B07C-A2EC29D0FFB6}" srcOrd="1" destOrd="0" parTransId="{000AAD4D-56FC-459F-AA1B-6B2AA83779E6}" sibTransId="{F030DDBE-7DB3-4A3E-B6BB-FF321175760B}"/>
    <dgm:cxn modelId="{0201DC67-22EE-4328-B018-D12DE8604D91}" srcId="{BB61315D-3A7D-45E3-9F92-08A2D6B9813F}" destId="{FB54E0AF-7011-466C-94C9-15C9D8627AD6}" srcOrd="0" destOrd="0" parTransId="{2DAFFB6B-84D2-4E76-A05D-0CE61F4CBB6C}" sibTransId="{9ABB124E-16A8-4408-835E-A184EB6BB311}"/>
    <dgm:cxn modelId="{891364DE-B870-4730-98D5-EE4B62053330}" srcId="{66E031C7-55BD-4A02-B456-5906B974A8A1}" destId="{2B038100-1BA2-40D2-81BD-053327362062}" srcOrd="0" destOrd="0" parTransId="{F6F84F1A-4042-46AC-BF92-32ACDB33092D}" sibTransId="{1212DD63-715C-495A-8F0F-19A9A1001292}"/>
    <dgm:cxn modelId="{B6B32111-B4D3-435D-BA0F-46119CD9B778}" type="presParOf" srcId="{D456E0BC-2708-4993-8CCC-8FE5C459904C}" destId="{6B87D902-03FA-4B6A-BE0F-C6F992D7224A}" srcOrd="0" destOrd="0" presId="urn:microsoft.com/office/officeart/2005/8/layout/vList5"/>
    <dgm:cxn modelId="{C255337E-9866-4320-A644-BDC7C5B75D0C}" type="presParOf" srcId="{6B87D902-03FA-4B6A-BE0F-C6F992D7224A}" destId="{556EE3D5-E5E6-4F1A-B1DA-48D02EAB7EB3}" srcOrd="0" destOrd="0" presId="urn:microsoft.com/office/officeart/2005/8/layout/vList5"/>
    <dgm:cxn modelId="{F60E42DD-33AC-4B31-9326-40433882C100}" type="presParOf" srcId="{6B87D902-03FA-4B6A-BE0F-C6F992D7224A}" destId="{DC8A2925-C9C1-444F-8AE7-A50E0E5679E8}" srcOrd="1" destOrd="0" presId="urn:microsoft.com/office/officeart/2005/8/layout/vList5"/>
    <dgm:cxn modelId="{E2A00638-A45D-4BC7-918F-A642DBFBCA13}" type="presParOf" srcId="{D456E0BC-2708-4993-8CCC-8FE5C459904C}" destId="{C4A9514F-B384-425B-966C-2CCD6D3C76CA}" srcOrd="1" destOrd="0" presId="urn:microsoft.com/office/officeart/2005/8/layout/vList5"/>
    <dgm:cxn modelId="{09A3D354-9480-4BA4-824B-4C1F0174ABF2}" type="presParOf" srcId="{D456E0BC-2708-4993-8CCC-8FE5C459904C}" destId="{54FB5A5E-2B23-42A7-9E46-D32113472814}" srcOrd="2" destOrd="0" presId="urn:microsoft.com/office/officeart/2005/8/layout/vList5"/>
    <dgm:cxn modelId="{2F06E2FD-88FB-4E4E-B973-E79E20C5B8F4}" type="presParOf" srcId="{54FB5A5E-2B23-42A7-9E46-D32113472814}" destId="{A31F7F04-26E7-4F91-BB26-568DF66A34CF}" srcOrd="0" destOrd="0" presId="urn:microsoft.com/office/officeart/2005/8/layout/vList5"/>
    <dgm:cxn modelId="{23D1F3FC-C41A-4115-9631-6C38F523D40A}" type="presParOf" srcId="{54FB5A5E-2B23-42A7-9E46-D32113472814}" destId="{1445868F-F12B-4579-8DBF-E2B02E4035F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62275" cy="500063"/>
          </a:xfrm>
          <a:prstGeom prst="rect">
            <a:avLst/>
          </a:prstGeom>
          <a:noFill/>
          <a:ln w="9525">
            <a:noFill/>
            <a:miter lim="800000"/>
            <a:headEnd/>
            <a:tailEnd/>
          </a:ln>
          <a:effectLst/>
        </p:spPr>
        <p:txBody>
          <a:bodyPr vert="horz" wrap="square" lIns="92038" tIns="46020" rIns="92038" bIns="46020" numCol="1" anchor="t" anchorCtr="0" compatLnSpc="1">
            <a:prstTxWarp prst="textNoShape">
              <a:avLst/>
            </a:prstTxWarp>
          </a:bodyPr>
          <a:lstStyle>
            <a:lvl1pPr algn="l" defTabSz="920750" eaLnBrk="0" hangingPunct="0">
              <a:defRPr sz="1200">
                <a:solidFill>
                  <a:schemeClr val="tx1"/>
                </a:solidFill>
                <a:latin typeface="Times" pitchFamily="18" charset="0"/>
                <a:cs typeface="+mn-cs"/>
              </a:defRPr>
            </a:lvl1pPr>
          </a:lstStyle>
          <a:p>
            <a:pPr>
              <a:defRPr/>
            </a:pPr>
            <a:endParaRPr lang="en-GB" dirty="0"/>
          </a:p>
        </p:txBody>
      </p:sp>
      <p:sp>
        <p:nvSpPr>
          <p:cNvPr id="63491" name="Rectangle 3"/>
          <p:cNvSpPr>
            <a:spLocks noGrp="1" noChangeArrowheads="1"/>
          </p:cNvSpPr>
          <p:nvPr>
            <p:ph type="dt" sz="quarter" idx="1"/>
          </p:nvPr>
        </p:nvSpPr>
        <p:spPr bwMode="auto">
          <a:xfrm>
            <a:off x="3870325" y="0"/>
            <a:ext cx="2962275" cy="500063"/>
          </a:xfrm>
          <a:prstGeom prst="rect">
            <a:avLst/>
          </a:prstGeom>
          <a:noFill/>
          <a:ln w="9525">
            <a:noFill/>
            <a:miter lim="800000"/>
            <a:headEnd/>
            <a:tailEnd/>
          </a:ln>
          <a:effectLst/>
        </p:spPr>
        <p:txBody>
          <a:bodyPr vert="horz" wrap="square" lIns="92038" tIns="46020" rIns="92038" bIns="46020" numCol="1" anchor="t" anchorCtr="0" compatLnSpc="1">
            <a:prstTxWarp prst="textNoShape">
              <a:avLst/>
            </a:prstTxWarp>
          </a:bodyPr>
          <a:lstStyle>
            <a:lvl1pPr algn="r" defTabSz="920750" eaLnBrk="0" hangingPunct="0">
              <a:defRPr sz="1200">
                <a:solidFill>
                  <a:schemeClr val="tx1"/>
                </a:solidFill>
                <a:latin typeface="Times" pitchFamily="18" charset="0"/>
                <a:cs typeface="+mn-cs"/>
              </a:defRPr>
            </a:lvl1pPr>
          </a:lstStyle>
          <a:p>
            <a:pPr>
              <a:defRPr/>
            </a:pPr>
            <a:endParaRPr lang="en-GB" dirty="0"/>
          </a:p>
        </p:txBody>
      </p:sp>
      <p:sp>
        <p:nvSpPr>
          <p:cNvPr id="63492" name="Rectangle 4"/>
          <p:cNvSpPr>
            <a:spLocks noGrp="1" noChangeArrowheads="1"/>
          </p:cNvSpPr>
          <p:nvPr>
            <p:ph type="ftr" sz="quarter" idx="2"/>
          </p:nvPr>
        </p:nvSpPr>
        <p:spPr bwMode="auto">
          <a:xfrm>
            <a:off x="0" y="9477375"/>
            <a:ext cx="2962275" cy="500063"/>
          </a:xfrm>
          <a:prstGeom prst="rect">
            <a:avLst/>
          </a:prstGeom>
          <a:noFill/>
          <a:ln w="9525">
            <a:noFill/>
            <a:miter lim="800000"/>
            <a:headEnd/>
            <a:tailEnd/>
          </a:ln>
          <a:effectLst/>
        </p:spPr>
        <p:txBody>
          <a:bodyPr vert="horz" wrap="square" lIns="92038" tIns="46020" rIns="92038" bIns="46020" numCol="1" anchor="b" anchorCtr="0" compatLnSpc="1">
            <a:prstTxWarp prst="textNoShape">
              <a:avLst/>
            </a:prstTxWarp>
          </a:bodyPr>
          <a:lstStyle>
            <a:lvl1pPr algn="l" defTabSz="920750" eaLnBrk="0" hangingPunct="0">
              <a:defRPr sz="1200">
                <a:solidFill>
                  <a:schemeClr val="tx1"/>
                </a:solidFill>
                <a:latin typeface="Times" pitchFamily="18" charset="0"/>
                <a:cs typeface="+mn-cs"/>
              </a:defRPr>
            </a:lvl1pPr>
          </a:lstStyle>
          <a:p>
            <a:pPr>
              <a:defRPr/>
            </a:pPr>
            <a:endParaRPr lang="en-GB" dirty="0"/>
          </a:p>
        </p:txBody>
      </p:sp>
      <p:sp>
        <p:nvSpPr>
          <p:cNvPr id="63493" name="Rectangle 5"/>
          <p:cNvSpPr>
            <a:spLocks noGrp="1" noChangeArrowheads="1"/>
          </p:cNvSpPr>
          <p:nvPr>
            <p:ph type="sldNum" sz="quarter" idx="3"/>
          </p:nvPr>
        </p:nvSpPr>
        <p:spPr bwMode="auto">
          <a:xfrm>
            <a:off x="3870325" y="9477375"/>
            <a:ext cx="2962275" cy="500063"/>
          </a:xfrm>
          <a:prstGeom prst="rect">
            <a:avLst/>
          </a:prstGeom>
          <a:noFill/>
          <a:ln w="9525">
            <a:noFill/>
            <a:miter lim="800000"/>
            <a:headEnd/>
            <a:tailEnd/>
          </a:ln>
          <a:effectLst/>
        </p:spPr>
        <p:txBody>
          <a:bodyPr vert="horz" wrap="square" lIns="92038" tIns="46020" rIns="92038" bIns="46020" numCol="1" anchor="b" anchorCtr="0" compatLnSpc="1">
            <a:prstTxWarp prst="textNoShape">
              <a:avLst/>
            </a:prstTxWarp>
          </a:bodyPr>
          <a:lstStyle>
            <a:lvl1pPr algn="r" defTabSz="920750" eaLnBrk="0" hangingPunct="0">
              <a:defRPr sz="1200">
                <a:solidFill>
                  <a:schemeClr val="tx1"/>
                </a:solidFill>
                <a:latin typeface="Times" pitchFamily="18" charset="0"/>
                <a:cs typeface="+mn-cs"/>
              </a:defRPr>
            </a:lvl1pPr>
          </a:lstStyle>
          <a:p>
            <a:pPr>
              <a:defRPr/>
            </a:pPr>
            <a:fld id="{84A6564D-8701-40F1-B824-BF34A892510F}"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62275" cy="500063"/>
          </a:xfrm>
          <a:prstGeom prst="rect">
            <a:avLst/>
          </a:prstGeom>
          <a:noFill/>
          <a:ln w="9525">
            <a:noFill/>
            <a:miter lim="800000"/>
            <a:headEnd/>
            <a:tailEnd/>
          </a:ln>
          <a:effectLst/>
        </p:spPr>
        <p:txBody>
          <a:bodyPr vert="horz" wrap="square" lIns="92038" tIns="46020" rIns="92038" bIns="46020" numCol="1" anchor="t" anchorCtr="0" compatLnSpc="1">
            <a:prstTxWarp prst="textNoShape">
              <a:avLst/>
            </a:prstTxWarp>
          </a:bodyPr>
          <a:lstStyle>
            <a:lvl1pPr algn="l" defTabSz="920750" eaLnBrk="0" hangingPunct="0">
              <a:defRPr sz="1200">
                <a:solidFill>
                  <a:schemeClr val="tx1"/>
                </a:solidFill>
                <a:latin typeface="Times" pitchFamily="18" charset="0"/>
                <a:cs typeface="+mn-cs"/>
              </a:defRPr>
            </a:lvl1pPr>
          </a:lstStyle>
          <a:p>
            <a:pPr>
              <a:defRPr/>
            </a:pPr>
            <a:endParaRPr lang="en-US" dirty="0"/>
          </a:p>
        </p:txBody>
      </p:sp>
      <p:sp>
        <p:nvSpPr>
          <p:cNvPr id="65539" name="Rectangle 3"/>
          <p:cNvSpPr>
            <a:spLocks noGrp="1" noChangeArrowheads="1"/>
          </p:cNvSpPr>
          <p:nvPr>
            <p:ph type="dt" idx="1"/>
          </p:nvPr>
        </p:nvSpPr>
        <p:spPr bwMode="auto">
          <a:xfrm>
            <a:off x="3870325" y="0"/>
            <a:ext cx="2962275" cy="500063"/>
          </a:xfrm>
          <a:prstGeom prst="rect">
            <a:avLst/>
          </a:prstGeom>
          <a:noFill/>
          <a:ln w="9525">
            <a:noFill/>
            <a:miter lim="800000"/>
            <a:headEnd/>
            <a:tailEnd/>
          </a:ln>
          <a:effectLst/>
        </p:spPr>
        <p:txBody>
          <a:bodyPr vert="horz" wrap="square" lIns="92038" tIns="46020" rIns="92038" bIns="46020" numCol="1" anchor="t" anchorCtr="0" compatLnSpc="1">
            <a:prstTxWarp prst="textNoShape">
              <a:avLst/>
            </a:prstTxWarp>
          </a:bodyPr>
          <a:lstStyle>
            <a:lvl1pPr algn="r" defTabSz="920750" eaLnBrk="0" hangingPunct="0">
              <a:defRPr sz="1200">
                <a:solidFill>
                  <a:schemeClr val="tx1"/>
                </a:solidFill>
                <a:latin typeface="Times" pitchFamily="18" charset="0"/>
                <a:cs typeface="+mn-cs"/>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920750" y="747713"/>
            <a:ext cx="4991100" cy="37433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82625" y="4740275"/>
            <a:ext cx="5468938" cy="4491038"/>
          </a:xfrm>
          <a:prstGeom prst="rect">
            <a:avLst/>
          </a:prstGeom>
          <a:noFill/>
          <a:ln w="9525">
            <a:noFill/>
            <a:miter lim="800000"/>
            <a:headEnd/>
            <a:tailEnd/>
          </a:ln>
          <a:effectLst/>
        </p:spPr>
        <p:txBody>
          <a:bodyPr vert="horz" wrap="square" lIns="92038" tIns="46020" rIns="92038" bIns="460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9477375"/>
            <a:ext cx="2962275" cy="500063"/>
          </a:xfrm>
          <a:prstGeom prst="rect">
            <a:avLst/>
          </a:prstGeom>
          <a:noFill/>
          <a:ln w="9525">
            <a:noFill/>
            <a:miter lim="800000"/>
            <a:headEnd/>
            <a:tailEnd/>
          </a:ln>
          <a:effectLst/>
        </p:spPr>
        <p:txBody>
          <a:bodyPr vert="horz" wrap="square" lIns="92038" tIns="46020" rIns="92038" bIns="46020" numCol="1" anchor="b" anchorCtr="0" compatLnSpc="1">
            <a:prstTxWarp prst="textNoShape">
              <a:avLst/>
            </a:prstTxWarp>
          </a:bodyPr>
          <a:lstStyle>
            <a:lvl1pPr algn="l" defTabSz="920750" eaLnBrk="0" hangingPunct="0">
              <a:defRPr sz="1200">
                <a:solidFill>
                  <a:schemeClr val="tx1"/>
                </a:solidFill>
                <a:latin typeface="Times" pitchFamily="18" charset="0"/>
                <a:cs typeface="+mn-cs"/>
              </a:defRPr>
            </a:lvl1pPr>
          </a:lstStyle>
          <a:p>
            <a:pPr>
              <a:defRPr/>
            </a:pPr>
            <a:endParaRPr lang="en-US" dirty="0"/>
          </a:p>
        </p:txBody>
      </p:sp>
      <p:sp>
        <p:nvSpPr>
          <p:cNvPr id="65543" name="Rectangle 7"/>
          <p:cNvSpPr>
            <a:spLocks noGrp="1" noChangeArrowheads="1"/>
          </p:cNvSpPr>
          <p:nvPr>
            <p:ph type="sldNum" sz="quarter" idx="5"/>
          </p:nvPr>
        </p:nvSpPr>
        <p:spPr bwMode="auto">
          <a:xfrm>
            <a:off x="3870325" y="9477375"/>
            <a:ext cx="2962275" cy="500063"/>
          </a:xfrm>
          <a:prstGeom prst="rect">
            <a:avLst/>
          </a:prstGeom>
          <a:noFill/>
          <a:ln w="9525">
            <a:noFill/>
            <a:miter lim="800000"/>
            <a:headEnd/>
            <a:tailEnd/>
          </a:ln>
          <a:effectLst/>
        </p:spPr>
        <p:txBody>
          <a:bodyPr vert="horz" wrap="square" lIns="92038" tIns="46020" rIns="92038" bIns="46020" numCol="1" anchor="b" anchorCtr="0" compatLnSpc="1">
            <a:prstTxWarp prst="textNoShape">
              <a:avLst/>
            </a:prstTxWarp>
          </a:bodyPr>
          <a:lstStyle>
            <a:lvl1pPr algn="r" defTabSz="920750" eaLnBrk="0" hangingPunct="0">
              <a:defRPr sz="1200">
                <a:solidFill>
                  <a:schemeClr val="tx1"/>
                </a:solidFill>
                <a:latin typeface="Times" pitchFamily="18" charset="0"/>
                <a:cs typeface="+mn-cs"/>
              </a:defRPr>
            </a:lvl1pPr>
          </a:lstStyle>
          <a:p>
            <a:pPr>
              <a:defRPr/>
            </a:pPr>
            <a:fld id="{2FF5C282-E07C-4F06-A38D-9CB217E31A2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NZ" dirty="0" smtClean="0"/>
              <a:t>Labour Government between 2000-2008</a:t>
            </a:r>
          </a:p>
          <a:p>
            <a:endParaRPr lang="en-NZ" dirty="0" smtClean="0"/>
          </a:p>
          <a:p>
            <a:r>
              <a:rPr lang="en-NZ" dirty="0" smtClean="0"/>
              <a:t>Central Agencies serve the government of the day</a:t>
            </a:r>
          </a:p>
          <a:p>
            <a:endParaRPr lang="en-NZ" dirty="0" smtClean="0"/>
          </a:p>
          <a:p>
            <a:r>
              <a:rPr lang="en-NZ" dirty="0" smtClean="0"/>
              <a:t>Within the State Services Commission is the GCIO – custodian of the e-Government strategy</a:t>
            </a:r>
          </a:p>
          <a:p>
            <a:endParaRPr lang="en-NZ" dirty="0" smtClean="0"/>
          </a:p>
          <a:p>
            <a:r>
              <a:rPr lang="en-NZ" dirty="0" smtClean="0"/>
              <a:t>Go to e-Government milestones as written in 2006</a:t>
            </a:r>
          </a:p>
        </p:txBody>
      </p:sp>
      <p:sp>
        <p:nvSpPr>
          <p:cNvPr id="4" name="Slide Number Placeholder 3"/>
          <p:cNvSpPr>
            <a:spLocks noGrp="1"/>
          </p:cNvSpPr>
          <p:nvPr>
            <p:ph type="sldNum" sz="quarter" idx="5"/>
          </p:nvPr>
        </p:nvSpPr>
        <p:spPr/>
        <p:txBody>
          <a:bodyPr/>
          <a:lstStyle/>
          <a:p>
            <a:pPr>
              <a:defRPr/>
            </a:pPr>
            <a:fld id="{DEA410A1-E059-4B97-92FF-5DD72B60F091}"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NZ" dirty="0" smtClean="0"/>
              <a:t>A technology roadmap has been developed – main focus to date in this area</a:t>
            </a:r>
          </a:p>
          <a:p>
            <a:endParaRPr lang="en-NZ" dirty="0" smtClean="0"/>
          </a:p>
          <a:p>
            <a:r>
              <a:rPr lang="en-NZ" dirty="0" smtClean="0"/>
              <a:t>The remaining bullets I hope to gain some insight from this workshop </a:t>
            </a:r>
          </a:p>
        </p:txBody>
      </p:sp>
      <p:sp>
        <p:nvSpPr>
          <p:cNvPr id="4" name="Slide Number Placeholder 3"/>
          <p:cNvSpPr>
            <a:spLocks noGrp="1"/>
          </p:cNvSpPr>
          <p:nvPr>
            <p:ph type="sldNum" sz="quarter" idx="5"/>
          </p:nvPr>
        </p:nvSpPr>
        <p:spPr/>
        <p:txBody>
          <a:bodyPr/>
          <a:lstStyle/>
          <a:p>
            <a:pPr>
              <a:defRPr/>
            </a:pPr>
            <a:fld id="{DA0968B2-8136-4B28-B21B-2548C45B3A66}"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NZ" dirty="0" smtClean="0"/>
              <a:t>Legacy systems are reaching a stage to be replaced – replacement strategy for whole of govt</a:t>
            </a:r>
          </a:p>
          <a:p>
            <a:endParaRPr lang="en-NZ" dirty="0" smtClean="0"/>
          </a:p>
          <a:p>
            <a:r>
              <a:rPr lang="en-NZ" dirty="0" smtClean="0"/>
              <a:t>Consolidating back office operations – finance, hr etc</a:t>
            </a:r>
          </a:p>
          <a:p>
            <a:endParaRPr lang="en-NZ" dirty="0" smtClean="0"/>
          </a:p>
          <a:p>
            <a:r>
              <a:rPr lang="en-NZ" dirty="0" smtClean="0"/>
              <a:t>Promote the D&amp; P with the market so they understand Governments approach</a:t>
            </a:r>
          </a:p>
          <a:p>
            <a:endParaRPr lang="en-NZ" dirty="0" smtClean="0"/>
          </a:p>
          <a:p>
            <a:r>
              <a:rPr lang="en-NZ" dirty="0" smtClean="0"/>
              <a:t>Develop an all of govt  ICT supply strategy</a:t>
            </a:r>
          </a:p>
        </p:txBody>
      </p:sp>
      <p:sp>
        <p:nvSpPr>
          <p:cNvPr id="4" name="Slide Number Placeholder 3"/>
          <p:cNvSpPr>
            <a:spLocks noGrp="1"/>
          </p:cNvSpPr>
          <p:nvPr>
            <p:ph type="sldNum" sz="quarter" idx="5"/>
          </p:nvPr>
        </p:nvSpPr>
        <p:spPr/>
        <p:txBody>
          <a:bodyPr/>
          <a:lstStyle/>
          <a:p>
            <a:pPr>
              <a:defRPr/>
            </a:pPr>
            <a:fld id="{34C40C0E-4C35-4E69-B124-616ACBA0E79F}"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NZ" dirty="0" smtClean="0"/>
              <a:t>Will now show some of the driving initiatives that are either in place or developing</a:t>
            </a:r>
          </a:p>
        </p:txBody>
      </p:sp>
      <p:sp>
        <p:nvSpPr>
          <p:cNvPr id="4" name="Slide Number Placeholder 3"/>
          <p:cNvSpPr>
            <a:spLocks noGrp="1"/>
          </p:cNvSpPr>
          <p:nvPr>
            <p:ph type="sldNum" sz="quarter" idx="5"/>
          </p:nvPr>
        </p:nvSpPr>
        <p:spPr/>
        <p:txBody>
          <a:bodyPr/>
          <a:lstStyle/>
          <a:p>
            <a:pPr>
              <a:defRPr/>
            </a:pPr>
            <a:fld id="{D45CF672-96D1-4FF3-8B33-16F6FA5E6368}"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NZ" dirty="0" smtClean="0"/>
              <a:t>The D&amp; P put simplely</a:t>
            </a:r>
          </a:p>
        </p:txBody>
      </p:sp>
      <p:sp>
        <p:nvSpPr>
          <p:cNvPr id="4" name="Slide Number Placeholder 3"/>
          <p:cNvSpPr>
            <a:spLocks noGrp="1"/>
          </p:cNvSpPr>
          <p:nvPr>
            <p:ph type="sldNum" sz="quarter" idx="5"/>
          </p:nvPr>
        </p:nvSpPr>
        <p:spPr/>
        <p:txBody>
          <a:bodyPr/>
          <a:lstStyle/>
          <a:p>
            <a:pPr>
              <a:defRPr/>
            </a:pPr>
            <a:fld id="{79AA1B85-63DF-4188-92BA-FEE14E8C59CD}"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NZ" dirty="0" smtClean="0"/>
              <a:t>The approach to enabling the D&amp;P – who will be accountable for what </a:t>
            </a:r>
          </a:p>
        </p:txBody>
      </p:sp>
      <p:sp>
        <p:nvSpPr>
          <p:cNvPr id="4" name="Slide Number Placeholder 3"/>
          <p:cNvSpPr>
            <a:spLocks noGrp="1"/>
          </p:cNvSpPr>
          <p:nvPr>
            <p:ph type="sldNum" sz="quarter" idx="5"/>
          </p:nvPr>
        </p:nvSpPr>
        <p:spPr/>
        <p:txBody>
          <a:bodyPr/>
          <a:lstStyle/>
          <a:p>
            <a:pPr>
              <a:defRPr/>
            </a:pPr>
            <a:fld id="{D5967841-CA76-4B20-8D4F-2FB7986A93DF}"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NZ" dirty="0" smtClean="0"/>
              <a:t>The Governance structure</a:t>
            </a:r>
          </a:p>
          <a:p>
            <a:r>
              <a:rPr lang="en-NZ" dirty="0" smtClean="0"/>
              <a:t>Still bedding in</a:t>
            </a:r>
          </a:p>
          <a:p>
            <a:r>
              <a:rPr lang="en-NZ" dirty="0" smtClean="0"/>
              <a:t>Definite Buy in locked in the top – Ministers collaborating – walking the talk</a:t>
            </a:r>
          </a:p>
          <a:p>
            <a:endParaRPr lang="en-NZ" dirty="0" smtClean="0"/>
          </a:p>
          <a:p>
            <a:r>
              <a:rPr lang="en-NZ" dirty="0" smtClean="0"/>
              <a:t>Newly formed ICT Council – trend – work through any wrinkles</a:t>
            </a:r>
          </a:p>
          <a:p>
            <a:endParaRPr lang="en-NZ" dirty="0" smtClean="0"/>
          </a:p>
          <a:p>
            <a:r>
              <a:rPr lang="en-NZ" dirty="0" smtClean="0"/>
              <a:t>Danny.mollan@dia.govt.nz</a:t>
            </a:r>
          </a:p>
        </p:txBody>
      </p:sp>
      <p:sp>
        <p:nvSpPr>
          <p:cNvPr id="4" name="Slide Number Placeholder 3"/>
          <p:cNvSpPr>
            <a:spLocks noGrp="1"/>
          </p:cNvSpPr>
          <p:nvPr>
            <p:ph type="sldNum" sz="quarter" idx="5"/>
          </p:nvPr>
        </p:nvSpPr>
        <p:spPr/>
        <p:txBody>
          <a:bodyPr/>
          <a:lstStyle/>
          <a:p>
            <a:pPr>
              <a:defRPr/>
            </a:pPr>
            <a:fld id="{141F0EF9-54DF-4158-B29B-ACE81DFD287D}"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NZ" dirty="0" smtClean="0"/>
              <a:t>Government is unlocking non-personal government data for some very compelling reasons</a:t>
            </a:r>
          </a:p>
          <a:p>
            <a:r>
              <a:rPr lang="en-NZ" dirty="0" smtClean="0"/>
              <a:t>Make government’s performance as open and transparent as possible</a:t>
            </a:r>
          </a:p>
          <a:p>
            <a:r>
              <a:rPr lang="en-NZ" dirty="0" smtClean="0"/>
              <a:t>Make policy papers and supporting data more available to more can contribute to its development</a:t>
            </a:r>
          </a:p>
          <a:p>
            <a:r>
              <a:rPr lang="en-NZ" dirty="0" smtClean="0"/>
              <a:t>Release source data in formats that make it easy for others to download and create new business</a:t>
            </a:r>
          </a:p>
          <a:p>
            <a:r>
              <a:rPr lang="en-NZ" dirty="0" smtClean="0"/>
              <a:t>Re-use it innovatively</a:t>
            </a:r>
          </a:p>
          <a:p>
            <a:r>
              <a:rPr lang="en-NZ" dirty="0" smtClean="0"/>
              <a:t>Access research results, cultural material, etc, and use these in new ways</a:t>
            </a:r>
          </a:p>
          <a:p>
            <a:r>
              <a:rPr lang="en-NZ" dirty="0" smtClean="0"/>
              <a:t>Next steps are about applying the NZ Government Open Access and Licensing framework (NZGOAL)</a:t>
            </a:r>
          </a:p>
          <a:p>
            <a:r>
              <a:rPr lang="en-NZ" dirty="0" smtClean="0"/>
              <a:t>Providing training to all key stakeholders – legal first, then govt. And so on</a:t>
            </a:r>
          </a:p>
          <a:p>
            <a:endParaRPr lang="en-NZ" dirty="0" smtClean="0"/>
          </a:p>
          <a:p>
            <a:endParaRPr lang="en-NZ" dirty="0" smtClean="0"/>
          </a:p>
        </p:txBody>
      </p:sp>
      <p:sp>
        <p:nvSpPr>
          <p:cNvPr id="4" name="Slide Number Placeholder 3"/>
          <p:cNvSpPr>
            <a:spLocks noGrp="1"/>
          </p:cNvSpPr>
          <p:nvPr>
            <p:ph type="sldNum" sz="quarter" idx="5"/>
          </p:nvPr>
        </p:nvSpPr>
        <p:spPr/>
        <p:txBody>
          <a:bodyPr/>
          <a:lstStyle/>
          <a:p>
            <a:pPr>
              <a:defRPr/>
            </a:pPr>
            <a:fld id="{3E9945AE-151D-4DCE-93A3-40B779D336EE}" type="slidenum">
              <a:rPr lang="en-NZ" smtClean="0"/>
              <a:pPr>
                <a:defRPr/>
              </a:pPr>
              <a:t>18</a:t>
            </a:fld>
            <a:endParaRPr lang="en-NZ"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NZ" dirty="0" smtClean="0"/>
              <a:t>The New Zealand approach we describe as a “combo-hybrid”....an aspect of single integrated window....the “site” and its mashups, appls and features.......and franchised as it is pushed out to where people are.  We hope we can prove this.</a:t>
            </a:r>
          </a:p>
          <a:p>
            <a:endParaRPr lang="en-NZ" dirty="0" smtClean="0"/>
          </a:p>
          <a:p>
            <a:r>
              <a:rPr lang="en-NZ" dirty="0" smtClean="0"/>
              <a:t>Only at conceptual stage, haven’t moved into the architectural design and standards......</a:t>
            </a:r>
          </a:p>
          <a:p>
            <a:endParaRPr lang="en-NZ" dirty="0" smtClean="0"/>
          </a:p>
          <a:p>
            <a:r>
              <a:rPr lang="en-NZ" dirty="0" smtClean="0"/>
              <a:t>Contact: richard.foy003@msd.govt.nz </a:t>
            </a:r>
          </a:p>
        </p:txBody>
      </p:sp>
      <p:sp>
        <p:nvSpPr>
          <p:cNvPr id="4" name="Slide Number Placeholder 3"/>
          <p:cNvSpPr>
            <a:spLocks noGrp="1"/>
          </p:cNvSpPr>
          <p:nvPr>
            <p:ph type="sldNum" sz="quarter" idx="5"/>
          </p:nvPr>
        </p:nvSpPr>
        <p:spPr/>
        <p:txBody>
          <a:bodyPr/>
          <a:lstStyle/>
          <a:p>
            <a:pPr>
              <a:defRPr/>
            </a:pPr>
            <a:fld id="{031BECF5-C821-4218-8F5E-7E0AABAD585E}"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NZ" dirty="0" smtClean="0"/>
              <a:t>There is uncertainty about what the Act allows</a:t>
            </a:r>
          </a:p>
          <a:p>
            <a:r>
              <a:rPr lang="en-NZ" dirty="0" smtClean="0"/>
              <a:t>Compliance costs due in part to misunderstanding by agencies/public</a:t>
            </a:r>
          </a:p>
          <a:p>
            <a:r>
              <a:rPr lang="en-NZ" dirty="0" smtClean="0"/>
              <a:t>A perception that current privacy principles/info matching arrangements require too high a threshold</a:t>
            </a:r>
          </a:p>
          <a:p>
            <a:r>
              <a:rPr lang="en-NZ" dirty="0" smtClean="0"/>
              <a:t>The matching has limitations, info matching regime requires legislative change which is slow and resource intensive </a:t>
            </a:r>
          </a:p>
          <a:p>
            <a:r>
              <a:rPr lang="en-NZ" dirty="0" smtClean="0"/>
              <a:t>Presents barriers to agencies identifying or working closely around common clients</a:t>
            </a:r>
          </a:p>
          <a:p>
            <a:endParaRPr lang="en-NZ" dirty="0" smtClean="0"/>
          </a:p>
          <a:p>
            <a:r>
              <a:rPr lang="en-NZ" dirty="0" smtClean="0"/>
              <a:t>A major enabler of the previous initiative requires extensive information sharing to operate efficiently – so a project team was set up </a:t>
            </a:r>
          </a:p>
          <a:p>
            <a:endParaRPr lang="en-NZ" dirty="0" smtClean="0"/>
          </a:p>
          <a:p>
            <a:r>
              <a:rPr lang="en-NZ" dirty="0" smtClean="0"/>
              <a:t>Had a look around what was occurring in overseas jurisdictions </a:t>
            </a:r>
          </a:p>
          <a:p>
            <a:r>
              <a:rPr lang="en-NZ" dirty="0" smtClean="0"/>
              <a:t>What current or planned activities occurring in NZ</a:t>
            </a:r>
          </a:p>
          <a:p>
            <a:r>
              <a:rPr lang="en-NZ" dirty="0" smtClean="0"/>
              <a:t>Privacy Act review – info sharing options and agency responses to these</a:t>
            </a:r>
          </a:p>
          <a:p>
            <a:r>
              <a:rPr lang="en-NZ" dirty="0" smtClean="0"/>
              <a:t>Carried out some research into Nzers attitudes to info sharing</a:t>
            </a:r>
          </a:p>
          <a:p>
            <a:endParaRPr lang="en-NZ" dirty="0" smtClean="0"/>
          </a:p>
          <a:p>
            <a:r>
              <a:rPr lang="en-NZ" dirty="0" smtClean="0"/>
              <a:t>All this was presented to a steering committee with some recommendations for further work that could take another couple of years.....SC approved the recommendations but wanted them commenced and finished sooner....</a:t>
            </a:r>
          </a:p>
          <a:p>
            <a:endParaRPr lang="en-NZ" dirty="0" smtClean="0"/>
          </a:p>
          <a:p>
            <a:r>
              <a:rPr lang="en-NZ" dirty="0" smtClean="0"/>
              <a:t>Contact:  Ros.coote@ssc.govt.nz  </a:t>
            </a:r>
          </a:p>
        </p:txBody>
      </p:sp>
      <p:sp>
        <p:nvSpPr>
          <p:cNvPr id="4" name="Slide Number Placeholder 3"/>
          <p:cNvSpPr>
            <a:spLocks noGrp="1"/>
          </p:cNvSpPr>
          <p:nvPr>
            <p:ph type="sldNum" sz="quarter" idx="5"/>
          </p:nvPr>
        </p:nvSpPr>
        <p:spPr/>
        <p:txBody>
          <a:bodyPr/>
          <a:lstStyle/>
          <a:p>
            <a:pPr>
              <a:defRPr/>
            </a:pPr>
            <a:fld id="{254ECA15-794F-4592-935E-888203366523}"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23925" y="749300"/>
            <a:ext cx="4987925" cy="3740150"/>
          </a:xfrm>
          <a:ln/>
        </p:spPr>
      </p:sp>
      <p:sp>
        <p:nvSpPr>
          <p:cNvPr id="47107" name="Rectangle 3"/>
          <p:cNvSpPr>
            <a:spLocks noGrp="1" noChangeArrowheads="1"/>
          </p:cNvSpPr>
          <p:nvPr>
            <p:ph type="body" idx="1"/>
          </p:nvPr>
        </p:nvSpPr>
        <p:spPr>
          <a:xfrm>
            <a:off x="684213" y="4740275"/>
            <a:ext cx="5465762" cy="4489450"/>
          </a:xfrm>
          <a:noFill/>
          <a:ln/>
        </p:spPr>
        <p:txBody>
          <a:bodyPr/>
          <a:lstStyle/>
          <a:p>
            <a:pPr marL="182563" indent="-182563">
              <a:lnSpc>
                <a:spcPct val="90000"/>
              </a:lnSpc>
            </a:pPr>
            <a:endParaRPr lang="en-N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NZ" dirty="0" smtClean="0"/>
          </a:p>
          <a:p>
            <a:r>
              <a:rPr lang="en-NZ" dirty="0" smtClean="0"/>
              <a:t>We believed</a:t>
            </a:r>
          </a:p>
          <a:p>
            <a:r>
              <a:rPr lang="en-NZ" dirty="0" smtClean="0"/>
              <a:t>State servants will think of themselves as part of a single, user-centred enterprise that has multiple points of delivery and interaction with the people it serves.  State agencies will be highly attuned to the many opportunities of evolving network technologies and shared systems, and will seize the chance to transform the way government works with, and for, New Zealanders.  Over time the nature of government services will shift in emphasis toward greater participation by New Zealanders in service design and delivery.</a:t>
            </a:r>
          </a:p>
          <a:p>
            <a:endParaRPr lang="en-NZ" dirty="0" smtClean="0"/>
          </a:p>
        </p:txBody>
      </p:sp>
      <p:sp>
        <p:nvSpPr>
          <p:cNvPr id="4" name="Slide Number Placeholder 3"/>
          <p:cNvSpPr>
            <a:spLocks noGrp="1"/>
          </p:cNvSpPr>
          <p:nvPr>
            <p:ph type="sldNum" sz="quarter" idx="5"/>
          </p:nvPr>
        </p:nvSpPr>
        <p:spPr/>
        <p:txBody>
          <a:bodyPr/>
          <a:lstStyle/>
          <a:p>
            <a:pPr>
              <a:defRPr/>
            </a:pPr>
            <a:fld id="{181AEE48-760D-475E-A6D6-10ACBAE8A4A9}"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NZ" dirty="0" smtClean="0"/>
              <a:t>My role is to update our current dated e-GIF.  This framework reminds our Govt that GIF’s are more than just about technology.  I have left off the technology section.  At this stage, I have attempted to map the NZ environment against the good practice promoted in the framework.  This will highlight where we have no activity, where our resources should go, and provide at a glance what is happening across the board.</a:t>
            </a:r>
          </a:p>
        </p:txBody>
      </p:sp>
      <p:sp>
        <p:nvSpPr>
          <p:cNvPr id="4" name="Slide Number Placeholder 3"/>
          <p:cNvSpPr>
            <a:spLocks noGrp="1"/>
          </p:cNvSpPr>
          <p:nvPr>
            <p:ph type="sldNum" sz="quarter" idx="5"/>
          </p:nvPr>
        </p:nvSpPr>
        <p:spPr/>
        <p:txBody>
          <a:bodyPr/>
          <a:lstStyle/>
          <a:p>
            <a:pPr>
              <a:defRPr/>
            </a:pPr>
            <a:fld id="{ABBC41AB-461F-42D1-AE6A-6804E4C0D2D8}"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NZ" dirty="0" smtClean="0"/>
              <a:t>This is still left pretty much as the original. The intention is for the governance groups to be able to use this to monitor the progress and pace we are attempting change.</a:t>
            </a:r>
          </a:p>
          <a:p>
            <a:endParaRPr lang="en-NZ" dirty="0" smtClean="0"/>
          </a:p>
          <a:p>
            <a:r>
              <a:rPr lang="en-NZ" dirty="0" smtClean="0"/>
              <a:t>The challenges are: why have a e-GIF, surely having the governance structure in place, having minutes available is sufficient.....govt says we want it all in one place....we want an e-GIF.  Resourcing.....not enough, priority of work......look and listen to what everyone else has to say and where we can collaborate – think tank, resourcing, material already developed.   CS Transform into NZ.</a:t>
            </a:r>
          </a:p>
        </p:txBody>
      </p:sp>
      <p:sp>
        <p:nvSpPr>
          <p:cNvPr id="4" name="Slide Number Placeholder 3"/>
          <p:cNvSpPr>
            <a:spLocks noGrp="1"/>
          </p:cNvSpPr>
          <p:nvPr>
            <p:ph type="sldNum" sz="quarter" idx="5"/>
          </p:nvPr>
        </p:nvSpPr>
        <p:spPr/>
        <p:txBody>
          <a:bodyPr/>
          <a:lstStyle/>
          <a:p>
            <a:pPr>
              <a:defRPr/>
            </a:pPr>
            <a:fld id="{CBF7EDE6-2DC2-4EF2-932A-02F0C7B07DE0}" type="slidenum">
              <a:rPr lang="en-US" smtClean="0"/>
              <a:pPr>
                <a:defRPr/>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NZ" dirty="0" smtClean="0"/>
              <a:t>Further Context </a:t>
            </a:r>
          </a:p>
          <a:p>
            <a:endParaRPr lang="en-NZ" dirty="0" smtClean="0"/>
          </a:p>
          <a:p>
            <a:r>
              <a:rPr lang="en-NZ" dirty="0" smtClean="0"/>
              <a:t>Dated Strategies</a:t>
            </a:r>
          </a:p>
          <a:p>
            <a:endParaRPr lang="en-NZ" dirty="0" smtClean="0"/>
          </a:p>
          <a:p>
            <a:r>
              <a:rPr lang="en-NZ" dirty="0" smtClean="0"/>
              <a:t>This government called for a fresh approach</a:t>
            </a:r>
          </a:p>
          <a:p>
            <a:endParaRPr lang="en-NZ" dirty="0" smtClean="0"/>
          </a:p>
          <a:p>
            <a:r>
              <a:rPr lang="en-NZ" dirty="0" smtClean="0"/>
              <a:t>Priority on ICT activity across government</a:t>
            </a:r>
          </a:p>
          <a:p>
            <a:endParaRPr lang="en-NZ" dirty="0" smtClean="0"/>
          </a:p>
        </p:txBody>
      </p:sp>
      <p:sp>
        <p:nvSpPr>
          <p:cNvPr id="4" name="Slide Number Placeholder 3"/>
          <p:cNvSpPr>
            <a:spLocks noGrp="1"/>
          </p:cNvSpPr>
          <p:nvPr>
            <p:ph type="sldNum" sz="quarter" idx="5"/>
          </p:nvPr>
        </p:nvSpPr>
        <p:spPr/>
        <p:txBody>
          <a:bodyPr/>
          <a:lstStyle/>
          <a:p>
            <a:pPr>
              <a:defRPr/>
            </a:pPr>
            <a:fld id="{B67A699E-3E83-4BAD-BC67-5E82591DF11F}"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NZ" dirty="0" smtClean="0"/>
              <a:t>Like you all we face</a:t>
            </a:r>
          </a:p>
          <a:p>
            <a:endParaRPr lang="en-NZ" dirty="0" smtClean="0"/>
          </a:p>
          <a:p>
            <a:endParaRPr lang="en-NZ" dirty="0" smtClean="0"/>
          </a:p>
          <a:p>
            <a:r>
              <a:rPr lang="en-NZ" dirty="0" smtClean="0"/>
              <a:t>....so </a:t>
            </a:r>
          </a:p>
        </p:txBody>
      </p:sp>
      <p:sp>
        <p:nvSpPr>
          <p:cNvPr id="4" name="Slide Number Placeholder 3"/>
          <p:cNvSpPr>
            <a:spLocks noGrp="1"/>
          </p:cNvSpPr>
          <p:nvPr>
            <p:ph type="sldNum" sz="quarter" idx="5"/>
          </p:nvPr>
        </p:nvSpPr>
        <p:spPr/>
        <p:txBody>
          <a:bodyPr/>
          <a:lstStyle/>
          <a:p>
            <a:pPr>
              <a:defRPr/>
            </a:pPr>
            <a:fld id="{6CA891BD-C6F3-4C0C-8CE5-9361CAD73DDF}"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754556D-D3CE-4CEE-8B79-81927E84154E}" type="slidenum">
              <a:rPr lang="en-US" smtClean="0">
                <a:latin typeface="Times" charset="0"/>
                <a:cs typeface="Arial" charset="0"/>
              </a:rPr>
              <a:pPr/>
              <a:t>7</a:t>
            </a:fld>
            <a:endParaRPr lang="en-US" dirty="0" smtClean="0">
              <a:latin typeface="Times" charset="0"/>
              <a:cs typeface="Arial" charset="0"/>
            </a:endParaRPr>
          </a:p>
        </p:txBody>
      </p:sp>
      <p:sp>
        <p:nvSpPr>
          <p:cNvPr id="32771" name="Rectangle 2"/>
          <p:cNvSpPr>
            <a:spLocks noGrp="1" noRot="1" noChangeAspect="1" noChangeArrowheads="1" noTextEdit="1"/>
          </p:cNvSpPr>
          <p:nvPr>
            <p:ph type="sldImg"/>
          </p:nvPr>
        </p:nvSpPr>
        <p:spPr>
          <a:xfrm>
            <a:off x="923925" y="747713"/>
            <a:ext cx="4991100" cy="3743325"/>
          </a:xfrm>
          <a:ln/>
        </p:spPr>
      </p:sp>
      <p:sp>
        <p:nvSpPr>
          <p:cNvPr id="32772" name="Rectangle 3"/>
          <p:cNvSpPr>
            <a:spLocks noGrp="1" noChangeArrowheads="1"/>
          </p:cNvSpPr>
          <p:nvPr>
            <p:ph type="body" idx="1"/>
          </p:nvPr>
        </p:nvSpPr>
        <p:spPr>
          <a:noFill/>
          <a:ln/>
        </p:spPr>
        <p:txBody>
          <a:bodyPr/>
          <a:lstStyle/>
          <a:p>
            <a:pPr eaLnBrk="1" hangingPunct="1"/>
            <a:r>
              <a:rPr lang="en-US" dirty="0" smtClean="0"/>
              <a:t>What did we do first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NZ" dirty="0" smtClean="0"/>
              <a:t>Government – Ministers and CA set about producing a new ICT strategy  these are the 5 new directions</a:t>
            </a:r>
          </a:p>
          <a:p>
            <a:r>
              <a:rPr lang="en-NZ" dirty="0" smtClean="0"/>
              <a:t>The following slides take you through each direction and identify the priorities that have been agreed</a:t>
            </a:r>
          </a:p>
        </p:txBody>
      </p:sp>
      <p:sp>
        <p:nvSpPr>
          <p:cNvPr id="4" name="Slide Number Placeholder 3"/>
          <p:cNvSpPr>
            <a:spLocks noGrp="1"/>
          </p:cNvSpPr>
          <p:nvPr>
            <p:ph type="sldNum" sz="quarter" idx="5"/>
          </p:nvPr>
        </p:nvSpPr>
        <p:spPr/>
        <p:txBody>
          <a:bodyPr/>
          <a:lstStyle/>
          <a:p>
            <a:pPr>
              <a:defRPr/>
            </a:pPr>
            <a:fld id="{F47FE35C-28FE-4A8D-8E4D-DBC6E5E1C944}"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NZ" dirty="0" smtClean="0"/>
              <a:t>A new ICT structure in in force – I will show that under the initiatives section later</a:t>
            </a:r>
          </a:p>
          <a:p>
            <a:endParaRPr lang="en-NZ" dirty="0" smtClean="0"/>
          </a:p>
          <a:p>
            <a:r>
              <a:rPr lang="en-NZ" dirty="0" smtClean="0"/>
              <a:t>CE’s are taking accountability for deliver of work programmes – working collaboratively in the strategic space</a:t>
            </a:r>
          </a:p>
          <a:p>
            <a:endParaRPr lang="en-NZ" dirty="0" smtClean="0"/>
          </a:p>
          <a:p>
            <a:r>
              <a:rPr lang="en-NZ" dirty="0" smtClean="0"/>
              <a:t>Our Treasury have initiated a process for cross govt projects to request funds....involves a business case to an authority board....must be aligned to the D&amp;P </a:t>
            </a:r>
          </a:p>
        </p:txBody>
      </p:sp>
      <p:sp>
        <p:nvSpPr>
          <p:cNvPr id="4" name="Slide Number Placeholder 3"/>
          <p:cNvSpPr>
            <a:spLocks noGrp="1"/>
          </p:cNvSpPr>
          <p:nvPr>
            <p:ph type="sldNum" sz="quarter" idx="5"/>
          </p:nvPr>
        </p:nvSpPr>
        <p:spPr/>
        <p:txBody>
          <a:bodyPr/>
          <a:lstStyle/>
          <a:p>
            <a:pPr>
              <a:defRPr/>
            </a:pPr>
            <a:fld id="{7D8E0211-1877-4D8C-9885-FECD18029560}"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NZ" dirty="0" smtClean="0"/>
              <a:t>Like everyone – major focus on opening up data</a:t>
            </a:r>
          </a:p>
          <a:p>
            <a:r>
              <a:rPr lang="en-NZ" dirty="0" smtClean="0"/>
              <a:t>And again in line with global progress – mainly about getting data released, not so much linked</a:t>
            </a:r>
          </a:p>
        </p:txBody>
      </p:sp>
      <p:sp>
        <p:nvSpPr>
          <p:cNvPr id="4" name="Slide Number Placeholder 3"/>
          <p:cNvSpPr>
            <a:spLocks noGrp="1"/>
          </p:cNvSpPr>
          <p:nvPr>
            <p:ph type="sldNum" sz="quarter" idx="5"/>
          </p:nvPr>
        </p:nvSpPr>
        <p:spPr/>
        <p:txBody>
          <a:bodyPr/>
          <a:lstStyle/>
          <a:p>
            <a:pPr>
              <a:defRPr/>
            </a:pPr>
            <a:fld id="{B51E9081-76F9-46B0-8C61-1096B1D85166}"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NZ" dirty="0" smtClean="0"/>
              <a:t>Strong drive for shared solutions – DIA provide shared services for Government to purchase</a:t>
            </a:r>
          </a:p>
          <a:p>
            <a:endParaRPr lang="en-NZ" dirty="0" smtClean="0"/>
          </a:p>
          <a:p>
            <a:r>
              <a:rPr lang="en-NZ" dirty="0" smtClean="0"/>
              <a:t>On-line channel strategy being developed, though recognise the need for multi channel services</a:t>
            </a:r>
          </a:p>
          <a:p>
            <a:r>
              <a:rPr lang="en-NZ" dirty="0" smtClean="0"/>
              <a:t>600+ websites – not worth looking to spend money to remove – rationalise on web platform and infrastructure and consider a re-useable web</a:t>
            </a:r>
          </a:p>
        </p:txBody>
      </p:sp>
      <p:sp>
        <p:nvSpPr>
          <p:cNvPr id="4" name="Slide Number Placeholder 3"/>
          <p:cNvSpPr>
            <a:spLocks noGrp="1"/>
          </p:cNvSpPr>
          <p:nvPr>
            <p:ph type="sldNum" sz="quarter" idx="5"/>
          </p:nvPr>
        </p:nvSpPr>
        <p:spPr/>
        <p:txBody>
          <a:bodyPr/>
          <a:lstStyle/>
          <a:p>
            <a:pPr>
              <a:defRPr/>
            </a:pPr>
            <a:fld id="{4BC6924E-3859-441E-981B-EE9954E6F065}"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7538" y="863600"/>
            <a:ext cx="1871662" cy="58293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352550" y="863600"/>
            <a:ext cx="5462588"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352550" y="863600"/>
            <a:ext cx="3613150" cy="455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118100" y="863600"/>
            <a:ext cx="3614738" cy="4559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Grp="1" noChangeArrowheads="1"/>
          </p:cNvSpPr>
          <p:nvPr>
            <p:ph type="title"/>
          </p:nvPr>
        </p:nvSpPr>
        <p:spPr bwMode="auto">
          <a:xfrm>
            <a:off x="1674813" y="5972175"/>
            <a:ext cx="7164387" cy="720725"/>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p>
            <a:pPr lvl="0"/>
            <a:r>
              <a:rPr lang="en-GB" smtClean="0"/>
              <a:t>Click to edit Master title style</a:t>
            </a:r>
          </a:p>
        </p:txBody>
      </p:sp>
      <p:sp>
        <p:nvSpPr>
          <p:cNvPr id="2051" name="Rectangle 11"/>
          <p:cNvSpPr>
            <a:spLocks noGrp="1" noChangeArrowheads="1"/>
          </p:cNvSpPr>
          <p:nvPr>
            <p:ph type="body" idx="1"/>
          </p:nvPr>
        </p:nvSpPr>
        <p:spPr bwMode="auto">
          <a:xfrm>
            <a:off x="1352550" y="863600"/>
            <a:ext cx="7380288" cy="4559300"/>
          </a:xfrm>
          <a:prstGeom prst="rect">
            <a:avLst/>
          </a:prstGeom>
          <a:noFill/>
          <a:ln w="9525" algn="ctr">
            <a:noFill/>
            <a:miter lim="800000"/>
            <a:headEnd/>
            <a:tailEnd/>
          </a:ln>
        </p:spPr>
        <p:txBody>
          <a:bodyPr vert="horz" wrap="square" lIns="91429" tIns="45715" rIns="91429" bIns="4571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7" name="Line 23"/>
          <p:cNvSpPr>
            <a:spLocks noChangeShapeType="1"/>
          </p:cNvSpPr>
          <p:nvPr/>
        </p:nvSpPr>
        <p:spPr bwMode="auto">
          <a:xfrm>
            <a:off x="0" y="5849938"/>
            <a:ext cx="9144000" cy="0"/>
          </a:xfrm>
          <a:prstGeom prst="line">
            <a:avLst/>
          </a:prstGeom>
          <a:noFill/>
          <a:ln w="9525">
            <a:solidFill>
              <a:srgbClr val="B2B2B2"/>
            </a:solidFill>
            <a:round/>
            <a:headEnd/>
            <a:tailEnd/>
          </a:ln>
          <a:effectLst/>
        </p:spPr>
        <p:txBody>
          <a:bodyPr/>
          <a:lstStyle/>
          <a:p>
            <a:pPr algn="ctr" eaLnBrk="0" hangingPunct="0">
              <a:defRPr/>
            </a:pPr>
            <a:endParaRPr lang="en-NZ" dirty="0">
              <a:latin typeface="Times" pitchFamily="18" charset="0"/>
              <a:cs typeface="+mn-cs"/>
            </a:endParaRPr>
          </a:p>
        </p:txBody>
      </p:sp>
      <p:pic>
        <p:nvPicPr>
          <p:cNvPr id="2053" name="Picture 24" descr="logo DIA"/>
          <p:cNvPicPr>
            <a:picLocks noChangeAspect="1" noChangeArrowheads="1"/>
          </p:cNvPicPr>
          <p:nvPr userDrawn="1"/>
        </p:nvPicPr>
        <p:blipFill>
          <a:blip r:embed="rId13" cstate="print">
            <a:clrChange>
              <a:clrFrom>
                <a:srgbClr val="FFFFFF"/>
              </a:clrFrom>
              <a:clrTo>
                <a:srgbClr val="FFFFFF">
                  <a:alpha val="0"/>
                </a:srgbClr>
              </a:clrTo>
            </a:clrChange>
          </a:blip>
          <a:srcRect l="8115"/>
          <a:stretch>
            <a:fillRect/>
          </a:stretch>
        </p:blipFill>
        <p:spPr bwMode="auto">
          <a:xfrm>
            <a:off x="1119188" y="6091238"/>
            <a:ext cx="1382712" cy="341312"/>
          </a:xfrm>
          <a:prstGeom prst="rect">
            <a:avLst/>
          </a:prstGeom>
          <a:noFill/>
          <a:ln w="9525">
            <a:noFill/>
            <a:miter lim="800000"/>
            <a:headEnd/>
            <a:tailEnd/>
          </a:ln>
        </p:spPr>
      </p:pic>
      <p:pic>
        <p:nvPicPr>
          <p:cNvPr id="2054" name="Picture 2" descr="Logo"/>
          <p:cNvPicPr>
            <a:picLocks noChangeAspect="1" noChangeArrowheads="1"/>
          </p:cNvPicPr>
          <p:nvPr userDrawn="1"/>
        </p:nvPicPr>
        <p:blipFill>
          <a:blip r:embed="rId14" cstate="print"/>
          <a:srcRect/>
          <a:stretch>
            <a:fillRect/>
          </a:stretch>
        </p:blipFill>
        <p:spPr bwMode="auto">
          <a:xfrm>
            <a:off x="161925" y="6154738"/>
            <a:ext cx="887413" cy="588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rtl="0" eaLnBrk="0" fontAlgn="base" hangingPunct="0">
        <a:spcBef>
          <a:spcPct val="0"/>
        </a:spcBef>
        <a:spcAft>
          <a:spcPct val="0"/>
        </a:spcAft>
        <a:defRPr sz="2400" b="1">
          <a:solidFill>
            <a:srgbClr val="808080"/>
          </a:solidFill>
          <a:latin typeface="+mj-lt"/>
          <a:ea typeface="+mj-ea"/>
          <a:cs typeface="+mj-cs"/>
        </a:defRPr>
      </a:lvl1pPr>
      <a:lvl2pPr algn="r" rtl="0" eaLnBrk="0" fontAlgn="base" hangingPunct="0">
        <a:spcBef>
          <a:spcPct val="0"/>
        </a:spcBef>
        <a:spcAft>
          <a:spcPct val="0"/>
        </a:spcAft>
        <a:defRPr sz="2400" b="1">
          <a:solidFill>
            <a:srgbClr val="808080"/>
          </a:solidFill>
          <a:latin typeface="Arial" charset="0"/>
        </a:defRPr>
      </a:lvl2pPr>
      <a:lvl3pPr algn="r" rtl="0" eaLnBrk="0" fontAlgn="base" hangingPunct="0">
        <a:spcBef>
          <a:spcPct val="0"/>
        </a:spcBef>
        <a:spcAft>
          <a:spcPct val="0"/>
        </a:spcAft>
        <a:defRPr sz="2400" b="1">
          <a:solidFill>
            <a:srgbClr val="808080"/>
          </a:solidFill>
          <a:latin typeface="Arial" charset="0"/>
        </a:defRPr>
      </a:lvl3pPr>
      <a:lvl4pPr algn="r" rtl="0" eaLnBrk="0" fontAlgn="base" hangingPunct="0">
        <a:spcBef>
          <a:spcPct val="0"/>
        </a:spcBef>
        <a:spcAft>
          <a:spcPct val="0"/>
        </a:spcAft>
        <a:defRPr sz="2400" b="1">
          <a:solidFill>
            <a:srgbClr val="808080"/>
          </a:solidFill>
          <a:latin typeface="Arial" charset="0"/>
        </a:defRPr>
      </a:lvl4pPr>
      <a:lvl5pPr algn="r" rtl="0" eaLnBrk="0" fontAlgn="base" hangingPunct="0">
        <a:spcBef>
          <a:spcPct val="0"/>
        </a:spcBef>
        <a:spcAft>
          <a:spcPct val="0"/>
        </a:spcAft>
        <a:defRPr sz="2400" b="1">
          <a:solidFill>
            <a:srgbClr val="808080"/>
          </a:solidFill>
          <a:latin typeface="Arial" charset="0"/>
        </a:defRPr>
      </a:lvl5pPr>
      <a:lvl6pPr marL="457200" algn="r" rtl="0" fontAlgn="base">
        <a:spcBef>
          <a:spcPct val="0"/>
        </a:spcBef>
        <a:spcAft>
          <a:spcPct val="0"/>
        </a:spcAft>
        <a:defRPr sz="2400" b="1">
          <a:solidFill>
            <a:srgbClr val="808080"/>
          </a:solidFill>
          <a:latin typeface="Arial" charset="0"/>
        </a:defRPr>
      </a:lvl6pPr>
      <a:lvl7pPr marL="914400" algn="r" rtl="0" fontAlgn="base">
        <a:spcBef>
          <a:spcPct val="0"/>
        </a:spcBef>
        <a:spcAft>
          <a:spcPct val="0"/>
        </a:spcAft>
        <a:defRPr sz="2400" b="1">
          <a:solidFill>
            <a:srgbClr val="808080"/>
          </a:solidFill>
          <a:latin typeface="Arial" charset="0"/>
        </a:defRPr>
      </a:lvl7pPr>
      <a:lvl8pPr marL="1371600" algn="r" rtl="0" fontAlgn="base">
        <a:spcBef>
          <a:spcPct val="0"/>
        </a:spcBef>
        <a:spcAft>
          <a:spcPct val="0"/>
        </a:spcAft>
        <a:defRPr sz="2400" b="1">
          <a:solidFill>
            <a:srgbClr val="808080"/>
          </a:solidFill>
          <a:latin typeface="Arial" charset="0"/>
        </a:defRPr>
      </a:lvl8pPr>
      <a:lvl9pPr marL="1828800" algn="r" rtl="0" fontAlgn="base">
        <a:spcBef>
          <a:spcPct val="0"/>
        </a:spcBef>
        <a:spcAft>
          <a:spcPct val="0"/>
        </a:spcAft>
        <a:defRPr sz="2400" b="1">
          <a:solidFill>
            <a:srgbClr val="808080"/>
          </a:solidFill>
          <a:latin typeface="Arial" charset="0"/>
        </a:defRPr>
      </a:lvl9pPr>
    </p:titleStyle>
    <p:bodyStyle>
      <a:lvl1pPr marL="542925" indent="-542925" algn="l" rtl="0" eaLnBrk="0" fontAlgn="base" hangingPunct="0">
        <a:spcBef>
          <a:spcPct val="80000"/>
        </a:spcBef>
        <a:spcAft>
          <a:spcPct val="0"/>
        </a:spcAft>
        <a:buClr>
          <a:srgbClr val="CCCC33"/>
        </a:buClr>
        <a:buFont typeface="Wingdings" pitchFamily="2" charset="2"/>
        <a:buChar char="ì"/>
        <a:defRPr sz="2800">
          <a:solidFill>
            <a:srgbClr val="333333"/>
          </a:solidFill>
          <a:latin typeface="+mn-lt"/>
          <a:ea typeface="+mn-ea"/>
          <a:cs typeface="+mn-cs"/>
        </a:defRPr>
      </a:lvl1pPr>
      <a:lvl2pPr marL="1008063" indent="-285750" algn="l" rtl="0" eaLnBrk="0" fontAlgn="base" hangingPunct="0">
        <a:spcBef>
          <a:spcPct val="80000"/>
        </a:spcBef>
        <a:spcAft>
          <a:spcPct val="0"/>
        </a:spcAft>
        <a:buClr>
          <a:srgbClr val="CCCC33"/>
        </a:buClr>
        <a:buFont typeface="Wingdings" pitchFamily="2" charset="2"/>
        <a:buChar char="ì"/>
        <a:defRPr sz="2000">
          <a:solidFill>
            <a:srgbClr val="333333"/>
          </a:solidFill>
          <a:latin typeface="+mn-lt"/>
        </a:defRPr>
      </a:lvl2pPr>
      <a:lvl3pPr marL="1416050" indent="-228600" algn="l" rtl="0" eaLnBrk="0" fontAlgn="base" hangingPunct="0">
        <a:spcBef>
          <a:spcPct val="80000"/>
        </a:spcBef>
        <a:spcAft>
          <a:spcPct val="0"/>
        </a:spcAft>
        <a:buClr>
          <a:srgbClr val="CCCC33"/>
        </a:buClr>
        <a:buFont typeface="Wingdings" pitchFamily="2" charset="2"/>
        <a:buChar char="ì"/>
        <a:defRPr sz="2400">
          <a:solidFill>
            <a:srgbClr val="333333"/>
          </a:solidFill>
          <a:latin typeface="+mn-lt"/>
        </a:defRPr>
      </a:lvl3pPr>
      <a:lvl4pPr marL="1824038" indent="-228600" algn="l" rtl="0" eaLnBrk="0" fontAlgn="base" hangingPunct="0">
        <a:spcBef>
          <a:spcPct val="80000"/>
        </a:spcBef>
        <a:spcAft>
          <a:spcPct val="0"/>
        </a:spcAft>
        <a:buClr>
          <a:srgbClr val="CCCC33"/>
        </a:buClr>
        <a:buFont typeface="Wingdings" pitchFamily="2" charset="2"/>
        <a:buChar char="ì"/>
        <a:defRPr sz="2800">
          <a:solidFill>
            <a:srgbClr val="333333"/>
          </a:solidFill>
          <a:latin typeface="+mn-lt"/>
        </a:defRPr>
      </a:lvl4pPr>
      <a:lvl5pPr marL="2232025" indent="-228600" algn="l" rtl="0" eaLnBrk="0" fontAlgn="base" hangingPunct="0">
        <a:spcBef>
          <a:spcPct val="80000"/>
        </a:spcBef>
        <a:spcAft>
          <a:spcPct val="0"/>
        </a:spcAft>
        <a:buClr>
          <a:srgbClr val="CCCC33"/>
        </a:buClr>
        <a:buFont typeface="Wingdings" pitchFamily="2" charset="2"/>
        <a:buChar char="ì"/>
        <a:defRPr sz="2800">
          <a:solidFill>
            <a:srgbClr val="333333"/>
          </a:solidFill>
          <a:latin typeface="+mn-lt"/>
        </a:defRPr>
      </a:lvl5pPr>
      <a:lvl6pPr marL="2689225" indent="-228600" algn="l" rtl="0" fontAlgn="base">
        <a:spcBef>
          <a:spcPct val="80000"/>
        </a:spcBef>
        <a:spcAft>
          <a:spcPct val="0"/>
        </a:spcAft>
        <a:buClr>
          <a:srgbClr val="CCCC33"/>
        </a:buClr>
        <a:buFont typeface="Wingdings" pitchFamily="2" charset="2"/>
        <a:buChar char="ì"/>
        <a:defRPr sz="2800">
          <a:solidFill>
            <a:srgbClr val="333333"/>
          </a:solidFill>
          <a:latin typeface="+mn-lt"/>
        </a:defRPr>
      </a:lvl6pPr>
      <a:lvl7pPr marL="3146425" indent="-228600" algn="l" rtl="0" fontAlgn="base">
        <a:spcBef>
          <a:spcPct val="80000"/>
        </a:spcBef>
        <a:spcAft>
          <a:spcPct val="0"/>
        </a:spcAft>
        <a:buClr>
          <a:srgbClr val="CCCC33"/>
        </a:buClr>
        <a:buFont typeface="Wingdings" pitchFamily="2" charset="2"/>
        <a:buChar char="ì"/>
        <a:defRPr sz="2800">
          <a:solidFill>
            <a:srgbClr val="333333"/>
          </a:solidFill>
          <a:latin typeface="+mn-lt"/>
        </a:defRPr>
      </a:lvl7pPr>
      <a:lvl8pPr marL="3603625" indent="-228600" algn="l" rtl="0" fontAlgn="base">
        <a:spcBef>
          <a:spcPct val="80000"/>
        </a:spcBef>
        <a:spcAft>
          <a:spcPct val="0"/>
        </a:spcAft>
        <a:buClr>
          <a:srgbClr val="CCCC33"/>
        </a:buClr>
        <a:buFont typeface="Wingdings" pitchFamily="2" charset="2"/>
        <a:buChar char="ì"/>
        <a:defRPr sz="2800">
          <a:solidFill>
            <a:srgbClr val="333333"/>
          </a:solidFill>
          <a:latin typeface="+mn-lt"/>
        </a:defRPr>
      </a:lvl8pPr>
      <a:lvl9pPr marL="4060825" indent="-228600" algn="l" rtl="0" fontAlgn="base">
        <a:spcBef>
          <a:spcPct val="80000"/>
        </a:spcBef>
        <a:spcAft>
          <a:spcPct val="0"/>
        </a:spcAft>
        <a:buClr>
          <a:srgbClr val="CCCC33"/>
        </a:buClr>
        <a:buFont typeface="Wingdings" pitchFamily="2" charset="2"/>
        <a:buChar char="ì"/>
        <a:defRPr sz="28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flickr.com/photos/dancingink/3758980891/sizes/transformation.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p:txBody>
          <a:bodyPr/>
          <a:lstStyle/>
          <a:p>
            <a:pPr algn="ctr"/>
            <a:r>
              <a:rPr lang="en-NZ" dirty="0" smtClean="0">
                <a:solidFill>
                  <a:schemeClr val="tx1"/>
                </a:solidFill>
              </a:rPr>
              <a:t/>
            </a:r>
            <a:br>
              <a:rPr lang="en-NZ" dirty="0" smtClean="0">
                <a:solidFill>
                  <a:schemeClr val="tx1"/>
                </a:solidFill>
              </a:rPr>
            </a:br>
            <a:r>
              <a:rPr lang="en-NZ" dirty="0" smtClean="0">
                <a:solidFill>
                  <a:schemeClr val="tx1"/>
                </a:solidFill>
              </a:rPr>
              <a:t/>
            </a:r>
            <a:br>
              <a:rPr lang="en-NZ" dirty="0" smtClean="0">
                <a:solidFill>
                  <a:schemeClr val="tx1"/>
                </a:solidFill>
              </a:rPr>
            </a:br>
            <a:r>
              <a:rPr lang="en-NZ" sz="2000" dirty="0" smtClean="0">
                <a:solidFill>
                  <a:schemeClr val="tx1"/>
                </a:solidFill>
              </a:rPr>
              <a:t>Transformational Government Workshop, Washington</a:t>
            </a:r>
            <a:br>
              <a:rPr lang="en-NZ" sz="2000" dirty="0" smtClean="0">
                <a:solidFill>
                  <a:schemeClr val="tx1"/>
                </a:solidFill>
              </a:rPr>
            </a:br>
            <a:r>
              <a:rPr lang="en-NZ" sz="2000" dirty="0" smtClean="0">
                <a:solidFill>
                  <a:schemeClr val="tx1"/>
                </a:solidFill>
              </a:rPr>
              <a:t>Case Study 2 – New Zealand Government</a:t>
            </a:r>
            <a:br>
              <a:rPr lang="en-NZ" sz="2000" dirty="0" smtClean="0">
                <a:solidFill>
                  <a:schemeClr val="tx1"/>
                </a:solidFill>
              </a:rPr>
            </a:br>
            <a:r>
              <a:rPr lang="en-NZ" sz="2000" dirty="0" smtClean="0">
                <a:solidFill>
                  <a:schemeClr val="tx1"/>
                </a:solidFill>
              </a:rPr>
              <a:t>9 December 2010</a:t>
            </a:r>
          </a:p>
        </p:txBody>
      </p:sp>
      <p:sp>
        <p:nvSpPr>
          <p:cNvPr id="3075" name="Subtitle 4"/>
          <p:cNvSpPr>
            <a:spLocks noGrp="1"/>
          </p:cNvSpPr>
          <p:nvPr>
            <p:ph type="subTitle" idx="1"/>
          </p:nvPr>
        </p:nvSpPr>
        <p:spPr/>
        <p:txBody>
          <a:bodyPr/>
          <a:lstStyle/>
          <a:p>
            <a:endParaRPr lang="en-NZ" sz="1800" dirty="0" smtClean="0"/>
          </a:p>
          <a:p>
            <a:r>
              <a:rPr lang="en-NZ" sz="1600" dirty="0" smtClean="0"/>
              <a:t>Karen Burns</a:t>
            </a:r>
          </a:p>
          <a:p>
            <a:r>
              <a:rPr lang="en-NZ" sz="1600" dirty="0" smtClean="0"/>
              <a:t>State Services Commission</a:t>
            </a:r>
          </a:p>
          <a:p>
            <a:r>
              <a:rPr lang="en-NZ" sz="1600" dirty="0" smtClean="0"/>
              <a:t>New Zealand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229600" cy="4525963"/>
          </a:xfrm>
          <a:prstGeom prst="rect">
            <a:avLst/>
          </a:prstGeom>
        </p:spPr>
        <p:txBody>
          <a:bodyPr/>
          <a:lstStyle/>
          <a:p>
            <a:pPr marL="342900" indent="-342900">
              <a:spcBef>
                <a:spcPct val="20000"/>
              </a:spcBef>
              <a:defRPr/>
            </a:pPr>
            <a:r>
              <a:rPr lang="en-NZ" sz="3200" b="1" dirty="0">
                <a:latin typeface="Times" pitchFamily="18" charset="0"/>
              </a:rPr>
              <a:t>	</a:t>
            </a:r>
            <a:endParaRPr lang="en-NZ" sz="3200" dirty="0">
              <a:latin typeface="Times" pitchFamily="18" charset="0"/>
            </a:endParaRPr>
          </a:p>
          <a:p>
            <a:pPr marL="342900" indent="-342900" fontAlgn="auto">
              <a:spcBef>
                <a:spcPct val="20000"/>
              </a:spcBef>
              <a:spcAft>
                <a:spcPts val="0"/>
              </a:spcAft>
              <a:buFont typeface="Arial" pitchFamily="34" charset="0"/>
              <a:buChar char="•"/>
              <a:defRPr/>
            </a:pPr>
            <a:endParaRPr lang="en-NZ" sz="3200" dirty="0">
              <a:solidFill>
                <a:schemeClr val="tx1"/>
              </a:solidFill>
              <a:latin typeface="+mn-lt"/>
              <a:cs typeface="+mn-cs"/>
            </a:endParaRPr>
          </a:p>
        </p:txBody>
      </p:sp>
      <p:sp>
        <p:nvSpPr>
          <p:cNvPr id="1229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dirty="0">
              <a:solidFill>
                <a:schemeClr val="tx1"/>
              </a:solidFill>
              <a:latin typeface="Arial" charset="0"/>
            </a:endParaRPr>
          </a:p>
        </p:txBody>
      </p:sp>
      <p:sp>
        <p:nvSpPr>
          <p:cNvPr id="12292"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dirty="0">
              <a:solidFill>
                <a:schemeClr val="tx1"/>
              </a:solidFill>
              <a:latin typeface="Arial" charset="0"/>
            </a:endParaRPr>
          </a:p>
        </p:txBody>
      </p:sp>
      <p:sp>
        <p:nvSpPr>
          <p:cNvPr id="12293" name="Content Placeholder 2"/>
          <p:cNvSpPr>
            <a:spLocks noGrp="1"/>
          </p:cNvSpPr>
          <p:nvPr>
            <p:ph idx="1"/>
          </p:nvPr>
        </p:nvSpPr>
        <p:spPr>
          <a:xfrm>
            <a:off x="457200" y="449263"/>
            <a:ext cx="8229600" cy="1185862"/>
          </a:xfrm>
        </p:spPr>
        <p:txBody>
          <a:bodyPr/>
          <a:lstStyle/>
          <a:p>
            <a:r>
              <a:rPr lang="en-GB" b="1" dirty="0" smtClean="0"/>
              <a:t>D2  - </a:t>
            </a:r>
            <a:r>
              <a:rPr lang="en-NZ" dirty="0" smtClean="0"/>
              <a:t>Support open &amp; transparent government </a:t>
            </a:r>
            <a:r>
              <a:rPr lang="en-GB" b="1" dirty="0" smtClean="0"/>
              <a:t> </a:t>
            </a:r>
          </a:p>
          <a:p>
            <a:pPr>
              <a:buFont typeface="Wingdings" pitchFamily="2" charset="2"/>
              <a:buNone/>
            </a:pPr>
            <a:r>
              <a:rPr lang="en-GB" dirty="0" smtClean="0"/>
              <a:t>		</a:t>
            </a:r>
            <a:endParaRPr lang="en-NZ" b="1" dirty="0" smtClean="0"/>
          </a:p>
        </p:txBody>
      </p:sp>
      <p:sp>
        <p:nvSpPr>
          <p:cNvPr id="10" name="Content Placeholder 2"/>
          <p:cNvSpPr txBox="1">
            <a:spLocks/>
          </p:cNvSpPr>
          <p:nvPr/>
        </p:nvSpPr>
        <p:spPr bwMode="auto">
          <a:xfrm>
            <a:off x="452438" y="1230313"/>
            <a:ext cx="7380287" cy="3184525"/>
          </a:xfrm>
          <a:prstGeom prst="rect">
            <a:avLst/>
          </a:prstGeom>
          <a:noFill/>
          <a:ln w="9525" algn="ctr">
            <a:noFill/>
            <a:miter lim="800000"/>
            <a:headEnd/>
            <a:tailEnd/>
          </a:ln>
        </p:spPr>
        <p:txBody>
          <a:bodyPr lIns="91429" tIns="45715" rIns="91429" bIns="45715"/>
          <a:lstStyle/>
          <a:p>
            <a:pPr marL="542925" indent="-542925" fontAlgn="t">
              <a:spcBef>
                <a:spcPct val="80000"/>
              </a:spcBef>
              <a:buClr>
                <a:srgbClr val="CCCC33"/>
              </a:buClr>
              <a:buFont typeface="Wingdings" pitchFamily="2" charset="2"/>
              <a:buChar char="ì"/>
              <a:defRPr/>
            </a:pPr>
            <a:r>
              <a:rPr lang="en-NZ" sz="2400" kern="0" dirty="0">
                <a:solidFill>
                  <a:srgbClr val="333333"/>
                </a:solidFill>
                <a:latin typeface="+mn-lt"/>
                <a:cs typeface="+mn-cs"/>
              </a:rPr>
              <a:t>Improve public access to government data and information</a:t>
            </a:r>
          </a:p>
          <a:p>
            <a:pPr marL="542925" indent="-542925" fontAlgn="t">
              <a:spcBef>
                <a:spcPct val="80000"/>
              </a:spcBef>
              <a:buClr>
                <a:srgbClr val="CCCC33"/>
              </a:buClr>
              <a:buFont typeface="Wingdings" pitchFamily="2" charset="2"/>
              <a:buChar char="ì"/>
              <a:defRPr/>
            </a:pPr>
            <a:r>
              <a:rPr lang="en-NZ" sz="2400" kern="0" dirty="0">
                <a:solidFill>
                  <a:srgbClr val="333333"/>
                </a:solidFill>
                <a:latin typeface="+mn-lt"/>
                <a:cs typeface="+mn-cs"/>
              </a:rPr>
              <a:t>Support the public, communities and business to contribute to policy development and performance improvement</a:t>
            </a:r>
          </a:p>
          <a:p>
            <a:pPr marL="542925" indent="-542925" fontAlgn="t">
              <a:spcBef>
                <a:spcPct val="80000"/>
              </a:spcBef>
              <a:buClr>
                <a:srgbClr val="CCCC33"/>
              </a:buClr>
              <a:buFont typeface="Wingdings" pitchFamily="2" charset="2"/>
              <a:buChar char="ì"/>
              <a:defRPr/>
            </a:pPr>
            <a:r>
              <a:rPr lang="en-NZ" sz="2400" kern="0" dirty="0">
                <a:solidFill>
                  <a:srgbClr val="333333"/>
                </a:solidFill>
                <a:latin typeface="+mn-lt"/>
                <a:cs typeface="+mn-cs"/>
              </a:rPr>
              <a:t>Create market opportunities and services through the reuse of government information</a:t>
            </a:r>
          </a:p>
        </p:txBody>
      </p:sp>
      <p:sp>
        <p:nvSpPr>
          <p:cNvPr id="12295" name="Rectangle 2"/>
          <p:cNvSpPr>
            <a:spLocks noGrp="1" noChangeArrowheads="1"/>
          </p:cNvSpPr>
          <p:nvPr>
            <p:ph type="title"/>
          </p:nvPr>
        </p:nvSpPr>
        <p:spPr/>
        <p:txBody>
          <a:bodyPr/>
          <a:lstStyle/>
          <a:p>
            <a:pPr eaLnBrk="1" hangingPunct="1"/>
            <a:r>
              <a:rPr lang="en-NZ" dirty="0" smtClean="0"/>
              <a:t>Open &amp; transparent Government</a:t>
            </a:r>
            <a:endParaRPr lang="en-GB" dirty="0" smtClean="0"/>
          </a:p>
        </p:txBody>
      </p:sp>
      <p:pic>
        <p:nvPicPr>
          <p:cNvPr id="12296" name="Picture 8" descr="untitled"/>
          <p:cNvPicPr>
            <a:picLocks noChangeAspect="1" noChangeArrowheads="1"/>
          </p:cNvPicPr>
          <p:nvPr/>
        </p:nvPicPr>
        <p:blipFill>
          <a:blip r:embed="rId3" cstate="print"/>
          <a:srcRect/>
          <a:stretch>
            <a:fillRect/>
          </a:stretch>
        </p:blipFill>
        <p:spPr bwMode="auto">
          <a:xfrm>
            <a:off x="0" y="4684713"/>
            <a:ext cx="9144000" cy="1177925"/>
          </a:xfrm>
          <a:prstGeom prst="rect">
            <a:avLst/>
          </a:prstGeom>
          <a:noFill/>
          <a:ln w="9525">
            <a:noFill/>
            <a:miter lim="800000"/>
            <a:headEnd/>
            <a:tailEnd/>
          </a:ln>
        </p:spPr>
      </p:pic>
      <p:pic>
        <p:nvPicPr>
          <p:cNvPr id="12297" name="Content Placeholder 3" descr="www.flickr.comphotos-frank_wuestefeld-4535211481-door.jpg"/>
          <p:cNvPicPr>
            <a:picLocks noChangeAspect="1"/>
          </p:cNvPicPr>
          <p:nvPr/>
        </p:nvPicPr>
        <p:blipFill>
          <a:blip r:embed="rId4" cstate="print"/>
          <a:srcRect/>
          <a:stretch>
            <a:fillRect/>
          </a:stretch>
        </p:blipFill>
        <p:spPr bwMode="auto">
          <a:xfrm>
            <a:off x="7829550" y="1374775"/>
            <a:ext cx="1000125" cy="11255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Service Delivery"/>
          <p:cNvPicPr>
            <a:picLocks noChangeAspect="1" noChangeArrowheads="1"/>
          </p:cNvPicPr>
          <p:nvPr/>
        </p:nvPicPr>
        <p:blipFill>
          <a:blip r:embed="rId3" cstate="print"/>
          <a:srcRect/>
          <a:stretch>
            <a:fillRect/>
          </a:stretch>
        </p:blipFill>
        <p:spPr bwMode="auto">
          <a:xfrm>
            <a:off x="4957763" y="3322638"/>
            <a:ext cx="4186237" cy="2406650"/>
          </a:xfrm>
          <a:prstGeom prst="rect">
            <a:avLst/>
          </a:prstGeom>
          <a:noFill/>
          <a:ln w="9525">
            <a:noFill/>
            <a:miter lim="800000"/>
            <a:headEnd/>
            <a:tailEnd/>
          </a:ln>
        </p:spPr>
      </p:pic>
      <p:sp>
        <p:nvSpPr>
          <p:cNvPr id="13315" name="Content Placeholder 2"/>
          <p:cNvSpPr>
            <a:spLocks noGrp="1"/>
          </p:cNvSpPr>
          <p:nvPr>
            <p:ph idx="1"/>
          </p:nvPr>
        </p:nvSpPr>
        <p:spPr>
          <a:xfrm>
            <a:off x="1209675" y="1311275"/>
            <a:ext cx="7380288" cy="2900363"/>
          </a:xfrm>
        </p:spPr>
        <p:txBody>
          <a:bodyPr/>
          <a:lstStyle/>
          <a:p>
            <a:pPr eaLnBrk="1" fontAlgn="t" hangingPunct="1"/>
            <a:r>
              <a:rPr lang="en-NZ" sz="2400" dirty="0" smtClean="0"/>
              <a:t>Prioritise investment in shared solutions for integrated, multi-channel, service delivery across government</a:t>
            </a:r>
          </a:p>
          <a:p>
            <a:pPr eaLnBrk="1" fontAlgn="t" hangingPunct="1"/>
            <a:r>
              <a:rPr lang="en-NZ" sz="2400" dirty="0" smtClean="0"/>
              <a:t>Improve the management and content of government web presence</a:t>
            </a:r>
          </a:p>
          <a:p>
            <a:endParaRPr lang="en-NZ" dirty="0" smtClean="0"/>
          </a:p>
        </p:txBody>
      </p:sp>
      <p:sp>
        <p:nvSpPr>
          <p:cNvPr id="4" name="Content Placeholder 2"/>
          <p:cNvSpPr txBox="1">
            <a:spLocks/>
          </p:cNvSpPr>
          <p:nvPr/>
        </p:nvSpPr>
        <p:spPr bwMode="auto">
          <a:xfrm>
            <a:off x="457200" y="449263"/>
            <a:ext cx="8229600" cy="1185862"/>
          </a:xfrm>
          <a:prstGeom prst="rect">
            <a:avLst/>
          </a:prstGeom>
          <a:noFill/>
          <a:ln w="9525" algn="ctr">
            <a:noFill/>
            <a:miter lim="800000"/>
            <a:headEnd/>
            <a:tailEnd/>
          </a:ln>
        </p:spPr>
        <p:txBody>
          <a:bodyPr lIns="91429" tIns="45715" rIns="91429" bIns="45715"/>
          <a:lstStyle/>
          <a:p>
            <a:pPr marL="542925" indent="-542925" eaLnBrk="0" hangingPunct="0">
              <a:spcBef>
                <a:spcPct val="80000"/>
              </a:spcBef>
              <a:buClr>
                <a:srgbClr val="CCCC33"/>
              </a:buClr>
              <a:buFont typeface="Wingdings" pitchFamily="2" charset="2"/>
              <a:buChar char="ì"/>
              <a:defRPr/>
            </a:pPr>
            <a:r>
              <a:rPr lang="en-GB" sz="2800" b="1" kern="0" dirty="0">
                <a:solidFill>
                  <a:srgbClr val="333333"/>
                </a:solidFill>
                <a:latin typeface="+mn-lt"/>
                <a:cs typeface="+mn-cs"/>
              </a:rPr>
              <a:t>D3  </a:t>
            </a:r>
            <a:r>
              <a:rPr lang="en-NZ" sz="2800" b="1" dirty="0">
                <a:latin typeface="Times" pitchFamily="18" charset="0"/>
              </a:rPr>
              <a:t>- </a:t>
            </a:r>
            <a:r>
              <a:rPr lang="en-NZ" sz="2800" b="1" dirty="0">
                <a:latin typeface="+mn-lt"/>
              </a:rPr>
              <a:t>Improve integrated service delivery</a:t>
            </a:r>
            <a:r>
              <a:rPr lang="en-GB" sz="2800" b="1" kern="0" dirty="0">
                <a:solidFill>
                  <a:srgbClr val="333333"/>
                </a:solidFill>
                <a:latin typeface="+mn-lt"/>
                <a:cs typeface="+mn-cs"/>
              </a:rPr>
              <a:t> </a:t>
            </a:r>
          </a:p>
          <a:p>
            <a:pPr marL="542925" indent="-542925" eaLnBrk="0" hangingPunct="0">
              <a:spcBef>
                <a:spcPct val="80000"/>
              </a:spcBef>
              <a:buClr>
                <a:srgbClr val="CCCC33"/>
              </a:buClr>
              <a:buFont typeface="Wingdings" pitchFamily="2" charset="2"/>
              <a:buNone/>
              <a:defRPr/>
            </a:pPr>
            <a:r>
              <a:rPr lang="en-GB" sz="2800" kern="0" dirty="0">
                <a:solidFill>
                  <a:srgbClr val="333333"/>
                </a:solidFill>
                <a:latin typeface="+mn-lt"/>
                <a:cs typeface="+mn-cs"/>
              </a:rPr>
              <a:t>		</a:t>
            </a:r>
            <a:endParaRPr lang="en-NZ" sz="2800" b="1" kern="0" dirty="0">
              <a:solidFill>
                <a:srgbClr val="333333"/>
              </a:solidFill>
              <a:latin typeface="+mn-lt"/>
              <a:cs typeface="+mn-cs"/>
            </a:endParaRPr>
          </a:p>
        </p:txBody>
      </p:sp>
      <p:sp>
        <p:nvSpPr>
          <p:cNvPr id="13317" name="Rectangle 2"/>
          <p:cNvSpPr>
            <a:spLocks noGrp="1" noChangeArrowheads="1"/>
          </p:cNvSpPr>
          <p:nvPr>
            <p:ph type="title"/>
          </p:nvPr>
        </p:nvSpPr>
        <p:spPr/>
        <p:txBody>
          <a:bodyPr/>
          <a:lstStyle/>
          <a:p>
            <a:pPr eaLnBrk="1" hangingPunct="1"/>
            <a:r>
              <a:rPr lang="en-NZ" dirty="0" smtClean="0"/>
              <a:t>Integrated Service Delivery</a:t>
            </a: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strength"/>
          <p:cNvPicPr>
            <a:picLocks noChangeAspect="1" noChangeArrowheads="1"/>
          </p:cNvPicPr>
          <p:nvPr/>
        </p:nvPicPr>
        <p:blipFill>
          <a:blip r:embed="rId3" cstate="print"/>
          <a:srcRect/>
          <a:stretch>
            <a:fillRect/>
          </a:stretch>
        </p:blipFill>
        <p:spPr bwMode="auto">
          <a:xfrm>
            <a:off x="0" y="0"/>
            <a:ext cx="9144000" cy="5819775"/>
          </a:xfrm>
          <a:prstGeom prst="rect">
            <a:avLst/>
          </a:prstGeom>
          <a:noFill/>
          <a:ln w="9525">
            <a:noFill/>
            <a:miter lim="800000"/>
            <a:headEnd/>
            <a:tailEnd/>
          </a:ln>
        </p:spPr>
      </p:pic>
      <p:sp>
        <p:nvSpPr>
          <p:cNvPr id="14339" name="Content Placeholder 2"/>
          <p:cNvSpPr>
            <a:spLocks noGrp="1"/>
          </p:cNvSpPr>
          <p:nvPr>
            <p:ph idx="1"/>
          </p:nvPr>
        </p:nvSpPr>
        <p:spPr>
          <a:xfrm>
            <a:off x="1257300" y="1368425"/>
            <a:ext cx="7380288" cy="4559300"/>
          </a:xfrm>
        </p:spPr>
        <p:txBody>
          <a:bodyPr/>
          <a:lstStyle/>
          <a:p>
            <a:pPr eaLnBrk="1" fontAlgn="t" hangingPunct="1"/>
            <a:r>
              <a:rPr lang="en-NZ" sz="2400" dirty="0" smtClean="0"/>
              <a:t>Rationalise investment, procurement and delivery of  ICT infrastructure and software</a:t>
            </a:r>
          </a:p>
          <a:p>
            <a:pPr eaLnBrk="1" fontAlgn="t" hangingPunct="1"/>
            <a:r>
              <a:rPr lang="en-NZ" sz="2400" dirty="0" smtClean="0"/>
              <a:t>Reduce duplication by standardising and consolidating common business processes across government</a:t>
            </a:r>
          </a:p>
          <a:p>
            <a:pPr eaLnBrk="1" fontAlgn="t" hangingPunct="1"/>
            <a:r>
              <a:rPr lang="en-NZ" sz="2400" dirty="0" smtClean="0"/>
              <a:t>Establish authoritative data sources to improve efficiency of business processes</a:t>
            </a:r>
          </a:p>
          <a:p>
            <a:pPr eaLnBrk="1" fontAlgn="t" hangingPunct="1"/>
            <a:r>
              <a:rPr lang="en-NZ" sz="2400" dirty="0" smtClean="0"/>
              <a:t>Align investment in training and people with ICT directions &amp; priorities </a:t>
            </a:r>
          </a:p>
          <a:p>
            <a:endParaRPr lang="en-NZ" dirty="0" smtClean="0"/>
          </a:p>
        </p:txBody>
      </p:sp>
      <p:sp>
        <p:nvSpPr>
          <p:cNvPr id="4" name="Content Placeholder 2"/>
          <p:cNvSpPr txBox="1">
            <a:spLocks/>
          </p:cNvSpPr>
          <p:nvPr/>
        </p:nvSpPr>
        <p:spPr bwMode="auto">
          <a:xfrm>
            <a:off x="457200" y="449263"/>
            <a:ext cx="8229600" cy="1185862"/>
          </a:xfrm>
          <a:prstGeom prst="rect">
            <a:avLst/>
          </a:prstGeom>
          <a:noFill/>
          <a:ln w="9525" algn="ctr">
            <a:noFill/>
            <a:miter lim="800000"/>
            <a:headEnd/>
            <a:tailEnd/>
          </a:ln>
        </p:spPr>
        <p:txBody>
          <a:bodyPr lIns="91429" tIns="45715" rIns="91429" bIns="45715"/>
          <a:lstStyle/>
          <a:p>
            <a:pPr marL="542925" indent="-542925" eaLnBrk="0" hangingPunct="0">
              <a:spcBef>
                <a:spcPct val="80000"/>
              </a:spcBef>
              <a:buClr>
                <a:srgbClr val="CCCC33"/>
              </a:buClr>
              <a:buFont typeface="Wingdings" pitchFamily="2" charset="2"/>
              <a:buChar char="ì"/>
              <a:defRPr/>
            </a:pPr>
            <a:r>
              <a:rPr lang="en-GB" sz="2800" b="1" kern="0" dirty="0">
                <a:solidFill>
                  <a:srgbClr val="333333"/>
                </a:solidFill>
                <a:latin typeface="+mn-lt"/>
                <a:cs typeface="+mn-cs"/>
              </a:rPr>
              <a:t>D4 </a:t>
            </a:r>
            <a:r>
              <a:rPr lang="en-GB" sz="2800" dirty="0">
                <a:latin typeface="Times" pitchFamily="18" charset="0"/>
              </a:rPr>
              <a:t> </a:t>
            </a:r>
            <a:r>
              <a:rPr lang="en-GB" sz="2800" b="1" dirty="0">
                <a:latin typeface="Times" pitchFamily="18" charset="0"/>
              </a:rPr>
              <a:t>Strengthen cross-govt business capability </a:t>
            </a:r>
            <a:endParaRPr lang="en-NZ" sz="2800" b="1" kern="0" dirty="0">
              <a:solidFill>
                <a:srgbClr val="333333"/>
              </a:solidFill>
              <a:latin typeface="+mn-lt"/>
              <a:cs typeface="+mn-cs"/>
            </a:endParaRPr>
          </a:p>
        </p:txBody>
      </p:sp>
      <p:sp>
        <p:nvSpPr>
          <p:cNvPr id="14341" name="Rectangle 2"/>
          <p:cNvSpPr>
            <a:spLocks noGrp="1" noChangeArrowheads="1"/>
          </p:cNvSpPr>
          <p:nvPr>
            <p:ph type="title"/>
          </p:nvPr>
        </p:nvSpPr>
        <p:spPr/>
        <p:txBody>
          <a:bodyPr/>
          <a:lstStyle/>
          <a:p>
            <a:pPr eaLnBrk="1" hangingPunct="1"/>
            <a:r>
              <a:rPr lang="en-NZ" dirty="0" smtClean="0"/>
              <a:t>Capability</a:t>
            </a:r>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arrow"/>
          <p:cNvPicPr>
            <a:picLocks noChangeAspect="1" noChangeArrowheads="1"/>
          </p:cNvPicPr>
          <p:nvPr/>
        </p:nvPicPr>
        <p:blipFill>
          <a:blip r:embed="rId3" cstate="print"/>
          <a:srcRect/>
          <a:stretch>
            <a:fillRect/>
          </a:stretch>
        </p:blipFill>
        <p:spPr bwMode="auto">
          <a:xfrm>
            <a:off x="0" y="3817938"/>
            <a:ext cx="4229100" cy="2068512"/>
          </a:xfrm>
          <a:prstGeom prst="rect">
            <a:avLst/>
          </a:prstGeom>
          <a:noFill/>
          <a:ln w="9525">
            <a:noFill/>
            <a:miter lim="800000"/>
            <a:headEnd/>
            <a:tailEnd/>
          </a:ln>
        </p:spPr>
      </p:pic>
      <p:sp>
        <p:nvSpPr>
          <p:cNvPr id="15363" name="Content Placeholder 2"/>
          <p:cNvSpPr>
            <a:spLocks noGrp="1"/>
          </p:cNvSpPr>
          <p:nvPr>
            <p:ph idx="1"/>
          </p:nvPr>
        </p:nvSpPr>
        <p:spPr>
          <a:xfrm>
            <a:off x="1352550" y="1698625"/>
            <a:ext cx="7380288" cy="4559300"/>
          </a:xfrm>
        </p:spPr>
        <p:txBody>
          <a:bodyPr/>
          <a:lstStyle/>
          <a:p>
            <a:pPr eaLnBrk="1" fontAlgn="t" hangingPunct="1"/>
            <a:r>
              <a:rPr lang="en-NZ" sz="2400" dirty="0" smtClean="0"/>
              <a:t>Improve the effectiveness of legacy system asset management</a:t>
            </a:r>
          </a:p>
          <a:p>
            <a:pPr eaLnBrk="1" fontAlgn="t" hangingPunct="1"/>
            <a:r>
              <a:rPr lang="en-NZ" sz="2400" dirty="0" smtClean="0"/>
              <a:t>Improve ICT cost structures by leveraging operational scale across government</a:t>
            </a:r>
          </a:p>
          <a:p>
            <a:pPr eaLnBrk="1" fontAlgn="t" hangingPunct="1"/>
            <a:r>
              <a:rPr lang="en-NZ" sz="2400" dirty="0" smtClean="0"/>
              <a:t>Engage early with the ICT industry to improve innovation and reduce costs</a:t>
            </a:r>
          </a:p>
          <a:p>
            <a:endParaRPr lang="en-NZ" dirty="0" smtClean="0"/>
          </a:p>
        </p:txBody>
      </p:sp>
      <p:sp>
        <p:nvSpPr>
          <p:cNvPr id="4" name="Content Placeholder 2"/>
          <p:cNvSpPr txBox="1">
            <a:spLocks/>
          </p:cNvSpPr>
          <p:nvPr/>
        </p:nvSpPr>
        <p:spPr bwMode="auto">
          <a:xfrm>
            <a:off x="457200" y="449263"/>
            <a:ext cx="8229600" cy="1185862"/>
          </a:xfrm>
          <a:prstGeom prst="rect">
            <a:avLst/>
          </a:prstGeom>
          <a:noFill/>
          <a:ln w="9525" algn="ctr">
            <a:noFill/>
            <a:miter lim="800000"/>
            <a:headEnd/>
            <a:tailEnd/>
          </a:ln>
        </p:spPr>
        <p:txBody>
          <a:bodyPr lIns="91429" tIns="45715" rIns="91429" bIns="45715"/>
          <a:lstStyle/>
          <a:p>
            <a:pPr marL="542925" indent="-542925" eaLnBrk="0" hangingPunct="0">
              <a:spcBef>
                <a:spcPct val="80000"/>
              </a:spcBef>
              <a:buClr>
                <a:srgbClr val="CCCC33"/>
              </a:buClr>
              <a:buFont typeface="Wingdings" pitchFamily="2" charset="2"/>
              <a:buChar char="ì"/>
              <a:defRPr/>
            </a:pPr>
            <a:r>
              <a:rPr lang="en-GB" sz="2800" b="1" kern="0" dirty="0">
                <a:solidFill>
                  <a:srgbClr val="333333"/>
                </a:solidFill>
                <a:latin typeface="+mn-lt"/>
                <a:cs typeface="+mn-cs"/>
              </a:rPr>
              <a:t>D5 - </a:t>
            </a:r>
            <a:r>
              <a:rPr lang="en-NZ" sz="2800" b="1" dirty="0">
                <a:latin typeface="Times" pitchFamily="18" charset="0"/>
              </a:rPr>
              <a:t>Improve operational ICT management</a:t>
            </a:r>
            <a:endParaRPr lang="en-NZ" sz="2800" b="1" kern="0" dirty="0">
              <a:solidFill>
                <a:srgbClr val="333333"/>
              </a:solidFill>
              <a:latin typeface="+mn-lt"/>
              <a:cs typeface="+mn-cs"/>
            </a:endParaRPr>
          </a:p>
        </p:txBody>
      </p:sp>
      <p:sp>
        <p:nvSpPr>
          <p:cNvPr id="15365" name="Rectangle 2"/>
          <p:cNvSpPr>
            <a:spLocks noGrp="1" noChangeArrowheads="1"/>
          </p:cNvSpPr>
          <p:nvPr>
            <p:ph type="title"/>
          </p:nvPr>
        </p:nvSpPr>
        <p:spPr/>
        <p:txBody>
          <a:bodyPr/>
          <a:lstStyle/>
          <a:p>
            <a:pPr eaLnBrk="1" hangingPunct="1"/>
            <a:r>
              <a:rPr lang="en-NZ" dirty="0" smtClean="0"/>
              <a:t>ICT Management</a:t>
            </a:r>
            <a:endParaRPr lang="en-GB"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NZ" dirty="0" smtClean="0"/>
              <a:t>Key Initiatives</a:t>
            </a:r>
          </a:p>
        </p:txBody>
      </p:sp>
      <p:sp>
        <p:nvSpPr>
          <p:cNvPr id="4" name="TextBox 3"/>
          <p:cNvSpPr txBox="1"/>
          <p:nvPr/>
        </p:nvSpPr>
        <p:spPr>
          <a:xfrm>
            <a:off x="409575" y="236538"/>
            <a:ext cx="8135938" cy="646112"/>
          </a:xfrm>
          <a:prstGeom prst="rect">
            <a:avLst/>
          </a:prstGeom>
          <a:noFill/>
        </p:spPr>
        <p:txBody>
          <a:bodyPr wrap="none">
            <a:spAutoFit/>
          </a:bodyPr>
          <a:lstStyle/>
          <a:p>
            <a:pPr>
              <a:defRPr/>
            </a:pPr>
            <a:r>
              <a:rPr lang="en-NZ" sz="3600" b="1" dirty="0">
                <a:latin typeface="+mn-lt"/>
              </a:rPr>
              <a:t>Transformation Initiatives Underway</a:t>
            </a:r>
          </a:p>
        </p:txBody>
      </p:sp>
      <p:pic>
        <p:nvPicPr>
          <p:cNvPr id="16388" name="Picture 4" descr="www.flickr.com-photos-dancingink-3758980891_transformation.jpg"/>
          <p:cNvPicPr>
            <a:picLocks noChangeAspect="1"/>
          </p:cNvPicPr>
          <p:nvPr/>
        </p:nvPicPr>
        <p:blipFill>
          <a:blip r:embed="rId3" cstate="print"/>
          <a:srcRect/>
          <a:stretch>
            <a:fillRect/>
          </a:stretch>
        </p:blipFill>
        <p:spPr bwMode="auto">
          <a:xfrm>
            <a:off x="542925" y="942975"/>
            <a:ext cx="8093075" cy="4286250"/>
          </a:xfrm>
          <a:prstGeom prst="rect">
            <a:avLst/>
          </a:prstGeom>
          <a:noFill/>
          <a:ln w="9525">
            <a:noFill/>
            <a:miter lim="800000"/>
            <a:headEnd/>
            <a:tailEnd/>
          </a:ln>
        </p:spPr>
      </p:pic>
      <p:sp>
        <p:nvSpPr>
          <p:cNvPr id="16389" name="TextBox 5"/>
          <p:cNvSpPr txBox="1">
            <a:spLocks noChangeArrowheads="1"/>
          </p:cNvSpPr>
          <p:nvPr/>
        </p:nvSpPr>
        <p:spPr bwMode="auto">
          <a:xfrm>
            <a:off x="1414463" y="5572125"/>
            <a:ext cx="5445125" cy="307975"/>
          </a:xfrm>
          <a:prstGeom prst="rect">
            <a:avLst/>
          </a:prstGeom>
          <a:noFill/>
          <a:ln w="9525">
            <a:noFill/>
            <a:miter lim="800000"/>
            <a:headEnd/>
            <a:tailEnd/>
          </a:ln>
        </p:spPr>
        <p:txBody>
          <a:bodyPr wrap="none">
            <a:spAutoFit/>
          </a:bodyPr>
          <a:lstStyle/>
          <a:p>
            <a:r>
              <a:rPr lang="en-NZ" sz="1400" dirty="0">
                <a:hlinkClick r:id="rId4"/>
              </a:rPr>
              <a:t>www.flickr.com/photos/dancingink/3758980891/sizes/transformation.jpg</a:t>
            </a:r>
            <a:r>
              <a:rPr lang="en-NZ" sz="1400"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6"/>
          <p:cNvSpPr txBox="1">
            <a:spLocks noChangeArrowheads="1"/>
          </p:cNvSpPr>
          <p:nvPr/>
        </p:nvSpPr>
        <p:spPr bwMode="auto">
          <a:xfrm>
            <a:off x="1741488" y="419100"/>
            <a:ext cx="6456362" cy="438150"/>
          </a:xfrm>
          <a:prstGeom prst="rect">
            <a:avLst/>
          </a:prstGeom>
          <a:noFill/>
          <a:ln w="9525">
            <a:noFill/>
            <a:miter lim="800000"/>
            <a:headEnd/>
            <a:tailEnd/>
          </a:ln>
        </p:spPr>
        <p:txBody>
          <a:bodyPr lIns="68379" tIns="34190" rIns="68379" bIns="34190">
            <a:spAutoFit/>
          </a:bodyPr>
          <a:lstStyle/>
          <a:p>
            <a:pPr algn="ctr"/>
            <a:r>
              <a:rPr lang="en-NZ" sz="2400" dirty="0">
                <a:latin typeface="Calibri" pitchFamily="34" charset="0"/>
              </a:rPr>
              <a:t>Directions and Priorities for Government ICT</a:t>
            </a:r>
          </a:p>
        </p:txBody>
      </p:sp>
      <p:pic>
        <p:nvPicPr>
          <p:cNvPr id="17411" name="Picture 2" descr="Logo"/>
          <p:cNvPicPr>
            <a:picLocks noChangeAspect="1" noChangeArrowheads="1"/>
          </p:cNvPicPr>
          <p:nvPr/>
        </p:nvPicPr>
        <p:blipFill>
          <a:blip r:embed="rId3" cstate="print"/>
          <a:srcRect/>
          <a:stretch>
            <a:fillRect/>
          </a:stretch>
        </p:blipFill>
        <p:spPr bwMode="auto">
          <a:xfrm>
            <a:off x="592138" y="214313"/>
            <a:ext cx="915987" cy="603250"/>
          </a:xfrm>
          <a:prstGeom prst="rect">
            <a:avLst/>
          </a:prstGeom>
          <a:noFill/>
          <a:ln w="9525">
            <a:noFill/>
            <a:miter lim="800000"/>
            <a:headEnd/>
            <a:tailEnd/>
          </a:ln>
        </p:spPr>
      </p:pic>
      <p:pic>
        <p:nvPicPr>
          <p:cNvPr id="17412" name="Picture 2" descr="The New Zealand Department of Internal Affairs - Te Tari Taiwhenua"/>
          <p:cNvPicPr>
            <a:picLocks noChangeAspect="1" noChangeArrowheads="1"/>
          </p:cNvPicPr>
          <p:nvPr/>
        </p:nvPicPr>
        <p:blipFill>
          <a:blip r:embed="rId4" cstate="print"/>
          <a:srcRect/>
          <a:stretch>
            <a:fillRect/>
          </a:stretch>
        </p:blipFill>
        <p:spPr bwMode="auto">
          <a:xfrm>
            <a:off x="7021513" y="163513"/>
            <a:ext cx="1771650" cy="338137"/>
          </a:xfrm>
          <a:prstGeom prst="rect">
            <a:avLst/>
          </a:prstGeom>
          <a:noFill/>
          <a:ln w="9525">
            <a:noFill/>
            <a:miter lim="800000"/>
            <a:headEnd/>
            <a:tailEnd/>
          </a:ln>
        </p:spPr>
      </p:pic>
      <p:sp>
        <p:nvSpPr>
          <p:cNvPr id="24" name="Rectangle 23"/>
          <p:cNvSpPr/>
          <p:nvPr/>
        </p:nvSpPr>
        <p:spPr>
          <a:xfrm>
            <a:off x="133350" y="1428750"/>
            <a:ext cx="2393950" cy="5205413"/>
          </a:xfrm>
          <a:prstGeom prst="rect">
            <a:avLst/>
          </a:prstGeom>
        </p:spPr>
        <p:style>
          <a:lnRef idx="1">
            <a:schemeClr val="accent1"/>
          </a:lnRef>
          <a:fillRef idx="2">
            <a:schemeClr val="accent1"/>
          </a:fillRef>
          <a:effectRef idx="1">
            <a:schemeClr val="accent1"/>
          </a:effectRef>
          <a:fontRef idx="minor">
            <a:schemeClr val="dk1"/>
          </a:fontRef>
        </p:style>
        <p:txBody>
          <a:bodyPr lIns="68379" tIns="34190" rIns="68379" bIns="34190"/>
          <a:lstStyle/>
          <a:p>
            <a:pPr marL="256419" indent="-256419">
              <a:defRPr/>
            </a:pPr>
            <a:r>
              <a:rPr lang="en-US" sz="1300" dirty="0"/>
              <a:t>Current State</a:t>
            </a:r>
          </a:p>
          <a:p>
            <a:pPr marL="256419" indent="-256419">
              <a:defRPr/>
            </a:pPr>
            <a:endParaRPr lang="en-US" sz="1000" dirty="0"/>
          </a:p>
          <a:p>
            <a:pPr>
              <a:buFont typeface="Arial" pitchFamily="34" charset="0"/>
              <a:buChar char="•"/>
              <a:defRPr/>
            </a:pPr>
            <a:r>
              <a:rPr lang="en-NZ" sz="1000" dirty="0"/>
              <a:t> Tight fiscal environment – no more money for the foreseeable future.</a:t>
            </a:r>
          </a:p>
          <a:p>
            <a:pPr>
              <a:defRPr/>
            </a:pPr>
            <a:r>
              <a:rPr lang="en-NZ" sz="1000" dirty="0"/>
              <a:t> </a:t>
            </a:r>
          </a:p>
          <a:p>
            <a:pPr>
              <a:buFont typeface="Arial" pitchFamily="34" charset="0"/>
              <a:buChar char="•"/>
              <a:defRPr/>
            </a:pPr>
            <a:r>
              <a:rPr lang="en-NZ" sz="1000" dirty="0"/>
              <a:t> User expectations of government services are increasing.</a:t>
            </a:r>
          </a:p>
          <a:p>
            <a:pPr>
              <a:buFont typeface="Arial" pitchFamily="34" charset="0"/>
              <a:buChar char="•"/>
              <a:defRPr/>
            </a:pPr>
            <a:endParaRPr lang="en-US" sz="1000" dirty="0"/>
          </a:p>
          <a:p>
            <a:pPr>
              <a:buFont typeface="Arial" pitchFamily="34" charset="0"/>
              <a:buChar char="•"/>
              <a:defRPr/>
            </a:pPr>
            <a:r>
              <a:rPr lang="en-NZ" sz="1000" dirty="0"/>
              <a:t> Government needs ICT to be more efficient, flexible, and focus on building services that are very easy  to use.</a:t>
            </a:r>
            <a:endParaRPr lang="en-GB" sz="1000" dirty="0"/>
          </a:p>
          <a:p>
            <a:pPr>
              <a:buFont typeface="Arial" pitchFamily="34" charset="0"/>
              <a:buChar char="•"/>
              <a:defRPr/>
            </a:pPr>
            <a:endParaRPr lang="en-US" sz="1000" dirty="0"/>
          </a:p>
          <a:p>
            <a:pPr>
              <a:buFont typeface="Arial" pitchFamily="34" charset="0"/>
              <a:buChar char="•"/>
              <a:defRPr/>
            </a:pPr>
            <a:r>
              <a:rPr lang="en-GB" sz="1000" dirty="0"/>
              <a:t> 80%</a:t>
            </a:r>
            <a:r>
              <a:rPr lang="en-GB" sz="1000" baseline="30000" dirty="0"/>
              <a:t>1</a:t>
            </a:r>
            <a:r>
              <a:rPr lang="en-GB" sz="1000" dirty="0"/>
              <a:t> of technology spending is used to maintain current state, leaving 20% or less for improving services, innovation and opening up data.</a:t>
            </a:r>
            <a:endParaRPr lang="en-NZ" sz="1000" dirty="0"/>
          </a:p>
          <a:p>
            <a:pPr>
              <a:defRPr/>
            </a:pPr>
            <a:endParaRPr lang="en-GB" sz="1000" dirty="0"/>
          </a:p>
          <a:p>
            <a:pPr>
              <a:buFont typeface="Arial" pitchFamily="34" charset="0"/>
              <a:buChar char="•"/>
              <a:defRPr/>
            </a:pPr>
            <a:r>
              <a:rPr lang="en-NZ" sz="1000" dirty="0"/>
              <a:t> Fragmented approach is a hand-brake on shared solutions, standardisation and freeing up money for improvement. </a:t>
            </a:r>
          </a:p>
          <a:p>
            <a:pPr>
              <a:buFont typeface="Arial" pitchFamily="34" charset="0"/>
              <a:buChar char="•"/>
              <a:defRPr/>
            </a:pPr>
            <a:endParaRPr lang="en-NZ" sz="1000" dirty="0"/>
          </a:p>
          <a:p>
            <a:pPr>
              <a:buFont typeface="Arial" pitchFamily="34" charset="0"/>
              <a:buChar char="•"/>
              <a:defRPr/>
            </a:pPr>
            <a:r>
              <a:rPr lang="en-NZ" sz="1000" dirty="0"/>
              <a:t> We are slow to exploit ICT and spread  innovation. Good ideas and resources are not shared.</a:t>
            </a:r>
          </a:p>
          <a:p>
            <a:pPr>
              <a:buFont typeface="Arial" pitchFamily="34" charset="0"/>
              <a:buChar char="•"/>
              <a:defRPr/>
            </a:pPr>
            <a:endParaRPr lang="en-NZ" sz="1000" dirty="0"/>
          </a:p>
          <a:p>
            <a:pPr>
              <a:buFont typeface="Arial" pitchFamily="34" charset="0"/>
              <a:buChar char="•"/>
              <a:defRPr/>
            </a:pPr>
            <a:r>
              <a:rPr lang="en-GB" sz="1000" dirty="0"/>
              <a:t> Funding models result in a silo approach to ICT investment.</a:t>
            </a:r>
          </a:p>
          <a:p>
            <a:pPr>
              <a:buFont typeface="Arial" pitchFamily="34" charset="0"/>
              <a:buChar char="•"/>
              <a:defRPr/>
            </a:pPr>
            <a:endParaRPr lang="en-GB" sz="1000" dirty="0"/>
          </a:p>
          <a:p>
            <a:pPr>
              <a:buFont typeface="Arial" pitchFamily="34" charset="0"/>
              <a:buChar char="•"/>
              <a:defRPr/>
            </a:pPr>
            <a:r>
              <a:rPr lang="en-GB" sz="1000" dirty="0"/>
              <a:t> Duplicated infrastructure and services in ICT is costly.</a:t>
            </a:r>
          </a:p>
          <a:p>
            <a:pPr>
              <a:buFont typeface="Arial" pitchFamily="34" charset="0"/>
              <a:buChar char="•"/>
              <a:defRPr/>
            </a:pPr>
            <a:endParaRPr lang="en-GB" sz="1000" dirty="0"/>
          </a:p>
          <a:p>
            <a:pPr>
              <a:buFont typeface="Arial" pitchFamily="34" charset="0"/>
              <a:buChar char="•"/>
              <a:defRPr/>
            </a:pPr>
            <a:r>
              <a:rPr lang="en-GB" sz="1000" dirty="0"/>
              <a:t> Poor ICT literacy, knowledge and skills in the current State Services workforce.</a:t>
            </a:r>
          </a:p>
          <a:p>
            <a:pPr>
              <a:defRPr/>
            </a:pPr>
            <a:endParaRPr lang="en-GB" sz="1000" dirty="0"/>
          </a:p>
          <a:p>
            <a:pPr>
              <a:defRPr/>
            </a:pPr>
            <a:r>
              <a:rPr lang="en-GB" sz="500" dirty="0"/>
              <a:t>1- Government Use of ICT survey 2008</a:t>
            </a:r>
            <a:endParaRPr lang="en-US" sz="1000" dirty="0"/>
          </a:p>
          <a:p>
            <a:pPr>
              <a:defRPr/>
            </a:pPr>
            <a:endParaRPr lang="en-US" sz="1000" dirty="0"/>
          </a:p>
          <a:p>
            <a:pPr>
              <a:defRPr/>
            </a:pPr>
            <a:endParaRPr lang="en-NZ" sz="1000" dirty="0"/>
          </a:p>
        </p:txBody>
      </p:sp>
      <p:sp>
        <p:nvSpPr>
          <p:cNvPr id="15" name="Rectangle 14"/>
          <p:cNvSpPr/>
          <p:nvPr/>
        </p:nvSpPr>
        <p:spPr>
          <a:xfrm>
            <a:off x="6681788" y="1428750"/>
            <a:ext cx="2328862" cy="5205413"/>
          </a:xfrm>
          <a:prstGeom prst="rect">
            <a:avLst/>
          </a:prstGeom>
        </p:spPr>
        <p:style>
          <a:lnRef idx="1">
            <a:schemeClr val="accent1"/>
          </a:lnRef>
          <a:fillRef idx="2">
            <a:schemeClr val="accent1"/>
          </a:fillRef>
          <a:effectRef idx="1">
            <a:schemeClr val="accent1"/>
          </a:effectRef>
          <a:fontRef idx="minor">
            <a:schemeClr val="dk1"/>
          </a:fontRef>
        </p:style>
        <p:txBody>
          <a:bodyPr lIns="68379" tIns="34190" rIns="68379" bIns="34190"/>
          <a:lstStyle/>
          <a:p>
            <a:pPr marL="256419" indent="-256419">
              <a:defRPr/>
            </a:pPr>
            <a:r>
              <a:rPr lang="en-US" sz="1300" dirty="0"/>
              <a:t>Future State</a:t>
            </a:r>
          </a:p>
          <a:p>
            <a:pPr marL="256419" indent="-256419">
              <a:defRPr/>
            </a:pPr>
            <a:endParaRPr lang="en-US" sz="1000" dirty="0"/>
          </a:p>
          <a:p>
            <a:pPr>
              <a:buFont typeface="Arial" pitchFamily="34" charset="0"/>
              <a:buChar char="•"/>
              <a:defRPr/>
            </a:pPr>
            <a:r>
              <a:rPr lang="en-NZ" sz="1000" dirty="0"/>
              <a:t> </a:t>
            </a:r>
            <a:r>
              <a:rPr lang="en-US" sz="1000" dirty="0"/>
              <a:t> Government delivers services as a seamless customer experience.</a:t>
            </a:r>
            <a:endParaRPr lang="en-NZ" sz="1000" dirty="0"/>
          </a:p>
          <a:p>
            <a:pPr>
              <a:defRPr/>
            </a:pPr>
            <a:endParaRPr lang="en-US" sz="1000" dirty="0"/>
          </a:p>
          <a:p>
            <a:pPr>
              <a:buFont typeface="Arial" pitchFamily="34" charset="0"/>
              <a:buChar char="•"/>
              <a:defRPr/>
            </a:pPr>
            <a:r>
              <a:rPr lang="en-NZ" sz="1000" dirty="0"/>
              <a:t> ICT investment is focused and prioritised.</a:t>
            </a:r>
          </a:p>
          <a:p>
            <a:pPr>
              <a:defRPr/>
            </a:pPr>
            <a:endParaRPr lang="en-US" sz="1000" dirty="0"/>
          </a:p>
          <a:p>
            <a:pPr>
              <a:buFont typeface="Arial" pitchFamily="34" charset="0"/>
              <a:buChar char="•"/>
              <a:defRPr/>
            </a:pPr>
            <a:r>
              <a:rPr lang="en-US" sz="1000" dirty="0"/>
              <a:t> Government information and data is used by the market to deliver innovative services.</a:t>
            </a:r>
            <a:endParaRPr lang="en-NZ" sz="1000" dirty="0"/>
          </a:p>
          <a:p>
            <a:pPr>
              <a:buFont typeface="Arial" pitchFamily="34" charset="0"/>
              <a:buChar char="•"/>
              <a:defRPr/>
            </a:pPr>
            <a:endParaRPr lang="en-NZ" sz="1000" dirty="0"/>
          </a:p>
          <a:p>
            <a:pPr>
              <a:buFont typeface="Arial" pitchFamily="34" charset="0"/>
              <a:buChar char="•"/>
              <a:defRPr/>
            </a:pPr>
            <a:r>
              <a:rPr lang="en-NZ" sz="1000" dirty="0"/>
              <a:t> ICT systems are designed and run in a way that meets privacy and security requirements</a:t>
            </a:r>
          </a:p>
          <a:p>
            <a:pPr>
              <a:defRPr/>
            </a:pPr>
            <a:endParaRPr lang="en-NZ" sz="1000" dirty="0"/>
          </a:p>
          <a:p>
            <a:pPr>
              <a:buFont typeface="Arial" pitchFamily="34" charset="0"/>
              <a:buChar char="•"/>
              <a:defRPr/>
            </a:pPr>
            <a:r>
              <a:rPr lang="en-NZ" sz="1000" dirty="0"/>
              <a:t> Leadership puts priority on business improvement and common capability.</a:t>
            </a:r>
          </a:p>
          <a:p>
            <a:pPr>
              <a:defRPr/>
            </a:pPr>
            <a:endParaRPr lang="en-US" sz="1000" dirty="0"/>
          </a:p>
          <a:p>
            <a:pPr>
              <a:buFont typeface="Arial" pitchFamily="34" charset="0"/>
              <a:buChar char="•"/>
              <a:defRPr/>
            </a:pPr>
            <a:r>
              <a:rPr lang="en-NZ" sz="1000" dirty="0"/>
              <a:t> Customers and innovators outside government are helping to improve our services.</a:t>
            </a:r>
          </a:p>
          <a:p>
            <a:pPr>
              <a:defRPr/>
            </a:pPr>
            <a:endParaRPr lang="en-NZ" sz="1000" dirty="0"/>
          </a:p>
          <a:p>
            <a:pPr>
              <a:buFont typeface="Arial" pitchFamily="34" charset="0"/>
              <a:buChar char="•"/>
              <a:defRPr/>
            </a:pPr>
            <a:r>
              <a:rPr lang="en-NZ" sz="1000" dirty="0"/>
              <a:t> Common approaches are adopted for common needs, shifting the focus of agency ICT functions towards the effective delivery of core business objectives and priorities.</a:t>
            </a:r>
          </a:p>
          <a:p>
            <a:pPr>
              <a:defRPr/>
            </a:pPr>
            <a:endParaRPr lang="en-NZ" sz="1000" dirty="0"/>
          </a:p>
          <a:p>
            <a:pPr>
              <a:buFont typeface="Arial" pitchFamily="34" charset="0"/>
              <a:buChar char="•"/>
              <a:defRPr/>
            </a:pPr>
            <a:r>
              <a:rPr lang="en-NZ" sz="1000" dirty="0"/>
              <a:t> New and innovative ideas and resources are pooled and built on.  </a:t>
            </a:r>
          </a:p>
          <a:p>
            <a:pPr>
              <a:buFont typeface="Arial" pitchFamily="34" charset="0"/>
              <a:buChar char="•"/>
              <a:defRPr/>
            </a:pPr>
            <a:endParaRPr lang="en-US" sz="1000" dirty="0"/>
          </a:p>
          <a:p>
            <a:pPr>
              <a:buFont typeface="Arial" pitchFamily="34" charset="0"/>
              <a:buChar char="•"/>
              <a:defRPr/>
            </a:pPr>
            <a:r>
              <a:rPr lang="en-US" sz="1000" dirty="0"/>
              <a:t> ICT operational management is more cost effective.</a:t>
            </a:r>
          </a:p>
          <a:p>
            <a:pPr>
              <a:defRPr/>
            </a:pPr>
            <a:endParaRPr lang="en-US" sz="1000" dirty="0"/>
          </a:p>
          <a:p>
            <a:pPr>
              <a:buFont typeface="Arial" pitchFamily="34" charset="0"/>
              <a:buChar char="•"/>
              <a:defRPr/>
            </a:pPr>
            <a:r>
              <a:rPr lang="en-US" sz="1000" dirty="0"/>
              <a:t> Greater ICT literacy in the State Services workforce</a:t>
            </a:r>
          </a:p>
          <a:p>
            <a:pPr>
              <a:defRPr/>
            </a:pPr>
            <a:endParaRPr lang="en-US" sz="1000" dirty="0"/>
          </a:p>
        </p:txBody>
      </p:sp>
      <p:sp>
        <p:nvSpPr>
          <p:cNvPr id="13" name="TextBox 36"/>
          <p:cNvSpPr txBox="1">
            <a:spLocks noChangeArrowheads="1"/>
          </p:cNvSpPr>
          <p:nvPr/>
        </p:nvSpPr>
        <p:spPr bwMode="auto">
          <a:xfrm>
            <a:off x="1612900" y="979488"/>
            <a:ext cx="6062663" cy="269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68379" tIns="34190" rIns="68379" bIns="34190">
            <a:spAutoFit/>
          </a:bodyPr>
          <a:lstStyle/>
          <a:p>
            <a:pPr algn="ctr">
              <a:defRPr/>
            </a:pPr>
            <a:r>
              <a:rPr lang="en-NZ" sz="1300" dirty="0">
                <a:latin typeface="Calibri" pitchFamily="34" charset="0"/>
              </a:rPr>
              <a:t>ICT is central to the delivery of lower cost, higher quality public services</a:t>
            </a:r>
          </a:p>
        </p:txBody>
      </p:sp>
      <p:pic>
        <p:nvPicPr>
          <p:cNvPr id="17416" name="Picture 3"/>
          <p:cNvPicPr>
            <a:picLocks noChangeAspect="1" noChangeArrowheads="1"/>
          </p:cNvPicPr>
          <p:nvPr/>
        </p:nvPicPr>
        <p:blipFill>
          <a:blip r:embed="rId5" cstate="print"/>
          <a:srcRect/>
          <a:stretch>
            <a:fillRect/>
          </a:stretch>
        </p:blipFill>
        <p:spPr bwMode="auto">
          <a:xfrm>
            <a:off x="2725738" y="1428750"/>
            <a:ext cx="3759200" cy="524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216"/>
          <p:cNvSpPr/>
          <p:nvPr/>
        </p:nvSpPr>
        <p:spPr>
          <a:xfrm>
            <a:off x="4805363" y="769938"/>
            <a:ext cx="3240087" cy="5459412"/>
          </a:xfrm>
          <a:prstGeom prst="rect">
            <a:avLst/>
          </a:prstGeom>
          <a:ln w="19050">
            <a:prstDash val="sysDash"/>
          </a:ln>
        </p:spPr>
        <p:style>
          <a:lnRef idx="2">
            <a:schemeClr val="accent1"/>
          </a:lnRef>
          <a:fillRef idx="1">
            <a:schemeClr val="lt1"/>
          </a:fillRef>
          <a:effectRef idx="0">
            <a:schemeClr val="accent1"/>
          </a:effectRef>
          <a:fontRef idx="minor">
            <a:schemeClr val="dk1"/>
          </a:fontRef>
        </p:style>
        <p:txBody>
          <a:bodyPr lIns="68415" tIns="34208" rIns="68415" bIns="34208" anchor="ctr"/>
          <a:lstStyle/>
          <a:p>
            <a:pPr algn="ctr">
              <a:defRPr/>
            </a:pPr>
            <a:endParaRPr lang="en-NZ" dirty="0"/>
          </a:p>
        </p:txBody>
      </p:sp>
      <p:sp>
        <p:nvSpPr>
          <p:cNvPr id="18435" name="TextBox 36"/>
          <p:cNvSpPr txBox="1">
            <a:spLocks noChangeArrowheads="1"/>
          </p:cNvSpPr>
          <p:nvPr/>
        </p:nvSpPr>
        <p:spPr bwMode="auto">
          <a:xfrm>
            <a:off x="0" y="71438"/>
            <a:ext cx="9144000" cy="438150"/>
          </a:xfrm>
          <a:prstGeom prst="rect">
            <a:avLst/>
          </a:prstGeom>
          <a:noFill/>
          <a:ln w="9525">
            <a:noFill/>
            <a:miter lim="800000"/>
            <a:headEnd/>
            <a:tailEnd/>
          </a:ln>
        </p:spPr>
        <p:txBody>
          <a:bodyPr lIns="68415" tIns="34208" rIns="68415" bIns="34208">
            <a:spAutoFit/>
          </a:bodyPr>
          <a:lstStyle/>
          <a:p>
            <a:pPr algn="ctr"/>
            <a:r>
              <a:rPr lang="en-NZ" sz="2400" dirty="0">
                <a:latin typeface="Calibri" pitchFamily="34" charset="0"/>
              </a:rPr>
              <a:t>Enabling Directions and Priorities for Government ICT</a:t>
            </a:r>
          </a:p>
        </p:txBody>
      </p:sp>
      <p:graphicFrame>
        <p:nvGraphicFramePr>
          <p:cNvPr id="180" name="Diagram 179"/>
          <p:cNvGraphicFramePr/>
          <p:nvPr/>
        </p:nvGraphicFramePr>
        <p:xfrm>
          <a:off x="3670825" y="820363"/>
          <a:ext cx="5439462" cy="4490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2" name="TextBox 221"/>
          <p:cNvSpPr txBox="1"/>
          <p:nvPr/>
        </p:nvSpPr>
        <p:spPr>
          <a:xfrm rot="16200000">
            <a:off x="-2505868" y="3348831"/>
            <a:ext cx="5359400" cy="300037"/>
          </a:xfrm>
          <a:prstGeom prst="rect">
            <a:avLst/>
          </a:prstGeom>
        </p:spPr>
        <p:style>
          <a:lnRef idx="1">
            <a:schemeClr val="accent3"/>
          </a:lnRef>
          <a:fillRef idx="2">
            <a:schemeClr val="accent3"/>
          </a:fillRef>
          <a:effectRef idx="1">
            <a:schemeClr val="accent3"/>
          </a:effectRef>
          <a:fontRef idx="minor">
            <a:schemeClr val="dk1"/>
          </a:fontRef>
        </p:style>
        <p:txBody>
          <a:bodyPr lIns="68415" tIns="34208" rIns="68415" bIns="34208">
            <a:spAutoFit/>
          </a:bodyPr>
          <a:lstStyle/>
          <a:p>
            <a:pPr algn="ctr">
              <a:defRPr/>
            </a:pPr>
            <a:r>
              <a:rPr lang="en-US" sz="1500" dirty="0"/>
              <a:t>Value Equation</a:t>
            </a:r>
            <a:endParaRPr lang="en-NZ" sz="1500" dirty="0"/>
          </a:p>
        </p:txBody>
      </p:sp>
      <p:graphicFrame>
        <p:nvGraphicFramePr>
          <p:cNvPr id="228" name="Diagram 227"/>
          <p:cNvGraphicFramePr/>
          <p:nvPr/>
        </p:nvGraphicFramePr>
        <p:xfrm>
          <a:off x="387775" y="820364"/>
          <a:ext cx="2931313" cy="59191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1" name="TextBox 30"/>
          <p:cNvSpPr txBox="1"/>
          <p:nvPr/>
        </p:nvSpPr>
        <p:spPr>
          <a:xfrm rot="16200000">
            <a:off x="849313" y="3349625"/>
            <a:ext cx="5357812" cy="300038"/>
          </a:xfrm>
          <a:prstGeom prst="rect">
            <a:avLst/>
          </a:prstGeom>
        </p:spPr>
        <p:style>
          <a:lnRef idx="1">
            <a:schemeClr val="accent3"/>
          </a:lnRef>
          <a:fillRef idx="2">
            <a:schemeClr val="accent3"/>
          </a:fillRef>
          <a:effectRef idx="1">
            <a:schemeClr val="accent3"/>
          </a:effectRef>
          <a:fontRef idx="minor">
            <a:schemeClr val="dk1"/>
          </a:fontRef>
        </p:style>
        <p:txBody>
          <a:bodyPr lIns="68415" tIns="34208" rIns="68415" bIns="34208">
            <a:spAutoFit/>
          </a:bodyPr>
          <a:lstStyle/>
          <a:p>
            <a:pPr algn="ctr">
              <a:defRPr/>
            </a:pPr>
            <a:r>
              <a:rPr lang="en-US" sz="1500" dirty="0"/>
              <a:t>What will be different?</a:t>
            </a:r>
            <a:endParaRPr lang="en-NZ" sz="1500" dirty="0"/>
          </a:p>
        </p:txBody>
      </p:sp>
      <p:sp>
        <p:nvSpPr>
          <p:cNvPr id="34" name="TextBox 33"/>
          <p:cNvSpPr txBox="1"/>
          <p:nvPr/>
        </p:nvSpPr>
        <p:spPr>
          <a:xfrm>
            <a:off x="3976688" y="5360988"/>
            <a:ext cx="454025" cy="177800"/>
          </a:xfrm>
          <a:prstGeom prst="rect">
            <a:avLst/>
          </a:prstGeom>
          <a:noFill/>
        </p:spPr>
        <p:txBody>
          <a:bodyPr wrap="none" lIns="68415" tIns="34208" rIns="68415" bIns="34208">
            <a:spAutoFit/>
          </a:bodyPr>
          <a:lstStyle/>
          <a:p>
            <a:pPr>
              <a:defRPr/>
            </a:pPr>
            <a:r>
              <a:rPr lang="en-US" sz="700" dirty="0">
                <a:solidFill>
                  <a:schemeClr val="bg1">
                    <a:lumMod val="65000"/>
                  </a:schemeClr>
                </a:solidFill>
                <a:latin typeface="Times"/>
              </a:rPr>
              <a:t>Enablers</a:t>
            </a:r>
            <a:endParaRPr lang="en-NZ" sz="700" dirty="0">
              <a:solidFill>
                <a:schemeClr val="bg1">
                  <a:lumMod val="65000"/>
                </a:schemeClr>
              </a:solidFill>
              <a:latin typeface="Times"/>
            </a:endParaRPr>
          </a:p>
        </p:txBody>
      </p:sp>
      <p:sp>
        <p:nvSpPr>
          <p:cNvPr id="35" name="TextBox 34"/>
          <p:cNvSpPr txBox="1"/>
          <p:nvPr/>
        </p:nvSpPr>
        <p:spPr>
          <a:xfrm>
            <a:off x="8332788" y="5360988"/>
            <a:ext cx="454025" cy="177800"/>
          </a:xfrm>
          <a:prstGeom prst="rect">
            <a:avLst/>
          </a:prstGeom>
          <a:noFill/>
        </p:spPr>
        <p:txBody>
          <a:bodyPr wrap="none" lIns="68415" tIns="34208" rIns="68415" bIns="34208">
            <a:spAutoFit/>
          </a:bodyPr>
          <a:lstStyle/>
          <a:p>
            <a:pPr>
              <a:defRPr/>
            </a:pPr>
            <a:r>
              <a:rPr lang="en-US" sz="700" dirty="0">
                <a:solidFill>
                  <a:schemeClr val="bg1">
                    <a:lumMod val="65000"/>
                  </a:schemeClr>
                </a:solidFill>
                <a:latin typeface="Times"/>
              </a:rPr>
              <a:t>Enablers</a:t>
            </a:r>
            <a:endParaRPr lang="en-NZ" sz="700" dirty="0">
              <a:solidFill>
                <a:schemeClr val="bg1">
                  <a:lumMod val="65000"/>
                </a:schemeClr>
              </a:solidFill>
              <a:latin typeface="Times"/>
            </a:endParaRPr>
          </a:p>
        </p:txBody>
      </p:sp>
      <p:sp>
        <p:nvSpPr>
          <p:cNvPr id="21" name="Up Arrow Callout 20"/>
          <p:cNvSpPr/>
          <p:nvPr/>
        </p:nvSpPr>
        <p:spPr>
          <a:xfrm>
            <a:off x="4854575" y="5208588"/>
            <a:ext cx="958850" cy="868362"/>
          </a:xfrm>
          <a:prstGeom prst="upArrowCallout">
            <a:avLst/>
          </a:prstGeom>
        </p:spPr>
        <p:style>
          <a:lnRef idx="1">
            <a:schemeClr val="accent1"/>
          </a:lnRef>
          <a:fillRef idx="2">
            <a:schemeClr val="accent1"/>
          </a:fillRef>
          <a:effectRef idx="1">
            <a:schemeClr val="accent1"/>
          </a:effectRef>
          <a:fontRef idx="minor">
            <a:schemeClr val="dk1"/>
          </a:fontRef>
        </p:style>
        <p:txBody>
          <a:bodyPr lIns="68415" tIns="34208" rIns="68415" bIns="34208" anchor="ctr"/>
          <a:lstStyle/>
          <a:p>
            <a:pPr algn="ctr">
              <a:defRPr/>
            </a:pPr>
            <a:r>
              <a:rPr lang="en-US" sz="900" dirty="0"/>
              <a:t>Work programme</a:t>
            </a:r>
            <a:endParaRPr lang="en-NZ" sz="900" dirty="0"/>
          </a:p>
        </p:txBody>
      </p:sp>
      <p:sp>
        <p:nvSpPr>
          <p:cNvPr id="23" name="Up Arrow Callout 22"/>
          <p:cNvSpPr/>
          <p:nvPr/>
        </p:nvSpPr>
        <p:spPr>
          <a:xfrm>
            <a:off x="7038975" y="5208588"/>
            <a:ext cx="958850" cy="868362"/>
          </a:xfrm>
          <a:prstGeom prst="upArrowCallout">
            <a:avLst/>
          </a:prstGeom>
        </p:spPr>
        <p:style>
          <a:lnRef idx="1">
            <a:schemeClr val="accent1"/>
          </a:lnRef>
          <a:fillRef idx="2">
            <a:schemeClr val="accent1"/>
          </a:fillRef>
          <a:effectRef idx="1">
            <a:schemeClr val="accent1"/>
          </a:effectRef>
          <a:fontRef idx="minor">
            <a:schemeClr val="dk1"/>
          </a:fontRef>
        </p:style>
        <p:txBody>
          <a:bodyPr lIns="68415" tIns="34208" rIns="68415" bIns="34208" anchor="ctr"/>
          <a:lstStyle/>
          <a:p>
            <a:pPr algn="ctr">
              <a:defRPr/>
            </a:pPr>
            <a:r>
              <a:rPr lang="en-US" sz="900" dirty="0"/>
              <a:t>Common ICT Capabilities Roadmap</a:t>
            </a:r>
            <a:endParaRPr lang="en-NZ" sz="900" dirty="0"/>
          </a:p>
        </p:txBody>
      </p:sp>
      <p:sp>
        <p:nvSpPr>
          <p:cNvPr id="24" name="Rectangle 23"/>
          <p:cNvSpPr/>
          <p:nvPr/>
        </p:nvSpPr>
        <p:spPr>
          <a:xfrm>
            <a:off x="5967413" y="5565775"/>
            <a:ext cx="968375" cy="561975"/>
          </a:xfrm>
          <a:prstGeom prst="rect">
            <a:avLst/>
          </a:prstGeom>
        </p:spPr>
        <p:style>
          <a:lnRef idx="1">
            <a:schemeClr val="accent1"/>
          </a:lnRef>
          <a:fillRef idx="2">
            <a:schemeClr val="accent1"/>
          </a:fillRef>
          <a:effectRef idx="1">
            <a:schemeClr val="accent1"/>
          </a:effectRef>
          <a:fontRef idx="minor">
            <a:schemeClr val="dk1"/>
          </a:fontRef>
        </p:style>
        <p:txBody>
          <a:bodyPr lIns="68415" tIns="34208" rIns="68415" bIns="34208" anchor="ctr"/>
          <a:lstStyle/>
          <a:p>
            <a:pPr algn="ctr">
              <a:defRPr/>
            </a:pPr>
            <a:endParaRPr lang="en-NZ" dirty="0"/>
          </a:p>
        </p:txBody>
      </p:sp>
      <p:sp>
        <p:nvSpPr>
          <p:cNvPr id="22" name="Up Arrow Callout 21"/>
          <p:cNvSpPr/>
          <p:nvPr/>
        </p:nvSpPr>
        <p:spPr>
          <a:xfrm>
            <a:off x="5916613" y="5208588"/>
            <a:ext cx="958850" cy="868362"/>
          </a:xfrm>
          <a:prstGeom prst="upArrowCallout">
            <a:avLst/>
          </a:prstGeom>
        </p:spPr>
        <p:style>
          <a:lnRef idx="1">
            <a:schemeClr val="accent1"/>
          </a:lnRef>
          <a:fillRef idx="2">
            <a:schemeClr val="accent1"/>
          </a:fillRef>
          <a:effectRef idx="1">
            <a:schemeClr val="accent1"/>
          </a:effectRef>
          <a:fontRef idx="minor">
            <a:schemeClr val="dk1"/>
          </a:fontRef>
        </p:style>
        <p:txBody>
          <a:bodyPr lIns="68415" tIns="34208" rIns="68415" bIns="34208" anchor="ctr"/>
          <a:lstStyle/>
          <a:p>
            <a:pPr algn="ctr">
              <a:defRPr/>
            </a:pPr>
            <a:r>
              <a:rPr lang="en-US" sz="900" dirty="0"/>
              <a:t>Sector-based strategies</a:t>
            </a:r>
            <a:endParaRPr lang="en-NZ" sz="900" dirty="0"/>
          </a:p>
        </p:txBody>
      </p:sp>
      <p:sp>
        <p:nvSpPr>
          <p:cNvPr id="25" name="Up-Down Arrow 24"/>
          <p:cNvSpPr/>
          <p:nvPr/>
        </p:nvSpPr>
        <p:spPr>
          <a:xfrm>
            <a:off x="2173288" y="3217863"/>
            <a:ext cx="407987" cy="561975"/>
          </a:xfrm>
          <a:prstGeom prst="upDownArrow">
            <a:avLst/>
          </a:prstGeom>
        </p:spPr>
        <p:style>
          <a:lnRef idx="1">
            <a:schemeClr val="accent6"/>
          </a:lnRef>
          <a:fillRef idx="2">
            <a:schemeClr val="accent6"/>
          </a:fillRef>
          <a:effectRef idx="1">
            <a:schemeClr val="accent6"/>
          </a:effectRef>
          <a:fontRef idx="minor">
            <a:schemeClr val="dk1"/>
          </a:fontRef>
        </p:style>
        <p:txBody>
          <a:bodyPr lIns="68415" tIns="34208" rIns="68415" bIns="34208" anchor="ctr"/>
          <a:lstStyle/>
          <a:p>
            <a:pPr algn="ctr">
              <a:defRPr/>
            </a:pPr>
            <a:endParaRPr lang="en-NZ" dirty="0"/>
          </a:p>
        </p:txBody>
      </p:sp>
      <p:sp>
        <p:nvSpPr>
          <p:cNvPr id="18447" name="TextBox 25"/>
          <p:cNvSpPr txBox="1">
            <a:spLocks noChangeArrowheads="1"/>
          </p:cNvSpPr>
          <p:nvPr/>
        </p:nvSpPr>
        <p:spPr bwMode="auto">
          <a:xfrm>
            <a:off x="5559425" y="571500"/>
            <a:ext cx="1736725" cy="207963"/>
          </a:xfrm>
          <a:prstGeom prst="rect">
            <a:avLst/>
          </a:prstGeom>
          <a:noFill/>
          <a:ln w="9525">
            <a:noFill/>
            <a:miter lim="800000"/>
            <a:headEnd/>
            <a:tailEnd/>
          </a:ln>
        </p:spPr>
        <p:txBody>
          <a:bodyPr wrap="none" lIns="68415" tIns="34208" rIns="68415" bIns="34208">
            <a:spAutoFit/>
          </a:bodyPr>
          <a:lstStyle/>
          <a:p>
            <a:r>
              <a:rPr lang="en-US" sz="900" dirty="0"/>
              <a:t>DRIVEN BY BUSINESS NEEDS</a:t>
            </a:r>
            <a:endParaRPr lang="en-NZ" sz="900" dirty="0"/>
          </a:p>
        </p:txBody>
      </p:sp>
      <p:sp>
        <p:nvSpPr>
          <p:cNvPr id="28" name="Up Arrow Callout 27"/>
          <p:cNvSpPr/>
          <p:nvPr/>
        </p:nvSpPr>
        <p:spPr>
          <a:xfrm>
            <a:off x="4854575" y="5218113"/>
            <a:ext cx="958850" cy="868362"/>
          </a:xfrm>
          <a:prstGeom prst="upArrowCallout">
            <a:avLst/>
          </a:prstGeom>
        </p:spPr>
        <p:style>
          <a:lnRef idx="1">
            <a:schemeClr val="accent1"/>
          </a:lnRef>
          <a:fillRef idx="2">
            <a:schemeClr val="accent1"/>
          </a:fillRef>
          <a:effectRef idx="1">
            <a:schemeClr val="accent1"/>
          </a:effectRef>
          <a:fontRef idx="minor">
            <a:schemeClr val="dk1"/>
          </a:fontRef>
        </p:style>
        <p:txBody>
          <a:bodyPr lIns="68415" tIns="34208" rIns="68415" bIns="34208" anchor="ctr"/>
          <a:lstStyle/>
          <a:p>
            <a:pPr algn="ctr">
              <a:defRPr/>
            </a:pPr>
            <a:r>
              <a:rPr lang="en-US" sz="900" dirty="0"/>
              <a:t>Work programme</a:t>
            </a:r>
            <a:endParaRPr lang="en-NZ" sz="900" dirty="0"/>
          </a:p>
        </p:txBody>
      </p:sp>
      <p:sp>
        <p:nvSpPr>
          <p:cNvPr id="29" name="Up Arrow Callout 28"/>
          <p:cNvSpPr/>
          <p:nvPr/>
        </p:nvSpPr>
        <p:spPr>
          <a:xfrm>
            <a:off x="7038975" y="5218113"/>
            <a:ext cx="958850" cy="868362"/>
          </a:xfrm>
          <a:prstGeom prst="upArrowCallout">
            <a:avLst/>
          </a:prstGeom>
        </p:spPr>
        <p:style>
          <a:lnRef idx="1">
            <a:schemeClr val="accent1"/>
          </a:lnRef>
          <a:fillRef idx="2">
            <a:schemeClr val="accent1"/>
          </a:fillRef>
          <a:effectRef idx="1">
            <a:schemeClr val="accent1"/>
          </a:effectRef>
          <a:fontRef idx="minor">
            <a:schemeClr val="dk1"/>
          </a:fontRef>
        </p:style>
        <p:txBody>
          <a:bodyPr lIns="68415" tIns="34208" rIns="68415" bIns="34208" anchor="ctr"/>
          <a:lstStyle/>
          <a:p>
            <a:pPr algn="ctr">
              <a:defRPr/>
            </a:pPr>
            <a:r>
              <a:rPr lang="en-US" sz="900" dirty="0"/>
              <a:t>Common ICT Capabilities Roadmap</a:t>
            </a:r>
            <a:endParaRPr lang="en-NZ" sz="900" dirty="0"/>
          </a:p>
        </p:txBody>
      </p:sp>
      <p:sp>
        <p:nvSpPr>
          <p:cNvPr id="30" name="Up Arrow Callout 29"/>
          <p:cNvSpPr/>
          <p:nvPr/>
        </p:nvSpPr>
        <p:spPr>
          <a:xfrm>
            <a:off x="5916613" y="5218113"/>
            <a:ext cx="958850" cy="868362"/>
          </a:xfrm>
          <a:prstGeom prst="upArrowCallout">
            <a:avLst/>
          </a:prstGeom>
        </p:spPr>
        <p:style>
          <a:lnRef idx="1">
            <a:schemeClr val="accent1"/>
          </a:lnRef>
          <a:fillRef idx="2">
            <a:schemeClr val="accent1"/>
          </a:fillRef>
          <a:effectRef idx="1">
            <a:schemeClr val="accent1"/>
          </a:effectRef>
          <a:fontRef idx="minor">
            <a:schemeClr val="dk1"/>
          </a:fontRef>
        </p:style>
        <p:txBody>
          <a:bodyPr lIns="68415" tIns="34208" rIns="68415" bIns="34208" anchor="ctr"/>
          <a:lstStyle/>
          <a:p>
            <a:pPr algn="ctr">
              <a:defRPr/>
            </a:pPr>
            <a:r>
              <a:rPr lang="en-US" sz="900" dirty="0"/>
              <a:t>Sector-based strategies</a:t>
            </a:r>
            <a:endParaRPr lang="en-NZ" sz="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1106488" y="863600"/>
            <a:ext cx="7380287" cy="4559300"/>
          </a:xfrm>
        </p:spPr>
        <p:txBody>
          <a:bodyPr/>
          <a:lstStyle/>
          <a:p>
            <a:pPr eaLnBrk="1" hangingPunct="1"/>
            <a:endParaRPr lang="en-NZ" sz="2500" dirty="0" smtClean="0">
              <a:solidFill>
                <a:srgbClr val="4D4D4D"/>
              </a:solidFill>
              <a:ea typeface="MS PGothic" pitchFamily="34" charset="-128"/>
              <a:cs typeface="Arial" charset="0"/>
            </a:endParaRPr>
          </a:p>
          <a:p>
            <a:pPr eaLnBrk="1" hangingPunct="1"/>
            <a:endParaRPr lang="en-GB" dirty="0" smtClean="0">
              <a:ea typeface="MS PGothic" pitchFamily="34" charset="-128"/>
              <a:cs typeface="Arial" charset="0"/>
            </a:endParaRPr>
          </a:p>
        </p:txBody>
      </p:sp>
      <p:grpSp>
        <p:nvGrpSpPr>
          <p:cNvPr id="19459" name="Group 1"/>
          <p:cNvGrpSpPr>
            <a:grpSpLocks noChangeAspect="1"/>
          </p:cNvGrpSpPr>
          <p:nvPr/>
        </p:nvGrpSpPr>
        <p:grpSpPr bwMode="auto">
          <a:xfrm>
            <a:off x="1806575" y="620713"/>
            <a:ext cx="5365750" cy="5072062"/>
            <a:chOff x="14" y="16"/>
            <a:chExt cx="8449" cy="4675"/>
          </a:xfrm>
        </p:grpSpPr>
        <p:sp>
          <p:nvSpPr>
            <p:cNvPr id="19462" name="AutoShape 77"/>
            <p:cNvSpPr>
              <a:spLocks noChangeAspect="1" noChangeArrowheads="1" noTextEdit="1"/>
            </p:cNvSpPr>
            <p:nvPr/>
          </p:nvSpPr>
          <p:spPr bwMode="auto">
            <a:xfrm>
              <a:off x="14" y="16"/>
              <a:ext cx="8422" cy="4675"/>
            </a:xfrm>
            <a:prstGeom prst="rect">
              <a:avLst/>
            </a:prstGeom>
            <a:noFill/>
            <a:ln w="9525">
              <a:noFill/>
              <a:miter lim="800000"/>
              <a:headEnd/>
              <a:tailEnd/>
            </a:ln>
          </p:spPr>
          <p:txBody>
            <a:bodyPr/>
            <a:lstStyle/>
            <a:p>
              <a:endParaRPr lang="en-NZ" dirty="0"/>
            </a:p>
          </p:txBody>
        </p:sp>
        <p:sp>
          <p:nvSpPr>
            <p:cNvPr id="19463" name="Rectangle 76"/>
            <p:cNvSpPr>
              <a:spLocks noChangeArrowheads="1"/>
            </p:cNvSpPr>
            <p:nvPr/>
          </p:nvSpPr>
          <p:spPr bwMode="auto">
            <a:xfrm>
              <a:off x="1906" y="665"/>
              <a:ext cx="6386" cy="703"/>
            </a:xfrm>
            <a:prstGeom prst="rect">
              <a:avLst/>
            </a:prstGeom>
            <a:solidFill>
              <a:srgbClr val="FFFFFF"/>
            </a:solidFill>
            <a:ln w="9525">
              <a:noFill/>
              <a:miter lim="800000"/>
              <a:headEnd/>
              <a:tailEnd/>
            </a:ln>
          </p:spPr>
          <p:txBody>
            <a:bodyPr/>
            <a:lstStyle/>
            <a:p>
              <a:endParaRPr lang="en-NZ" dirty="0"/>
            </a:p>
          </p:txBody>
        </p:sp>
        <p:sp>
          <p:nvSpPr>
            <p:cNvPr id="19464" name="Freeform 75"/>
            <p:cNvSpPr>
              <a:spLocks/>
            </p:cNvSpPr>
            <p:nvPr/>
          </p:nvSpPr>
          <p:spPr bwMode="auto">
            <a:xfrm>
              <a:off x="1914" y="670"/>
              <a:ext cx="6366" cy="690"/>
            </a:xfrm>
            <a:custGeom>
              <a:avLst/>
              <a:gdLst>
                <a:gd name="T0" fmla="*/ 2779 w 7801"/>
                <a:gd name="T1" fmla="*/ 304 h 847"/>
                <a:gd name="T2" fmla="*/ 2823 w 7801"/>
                <a:gd name="T3" fmla="*/ 260 h 847"/>
                <a:gd name="T4" fmla="*/ 2823 w 7801"/>
                <a:gd name="T5" fmla="*/ 260 h 847"/>
                <a:gd name="T6" fmla="*/ 2823 w 7801"/>
                <a:gd name="T7" fmla="*/ 44 h 847"/>
                <a:gd name="T8" fmla="*/ 2779 w 7801"/>
                <a:gd name="T9" fmla="*/ 0 h 847"/>
                <a:gd name="T10" fmla="*/ 2779 w 7801"/>
                <a:gd name="T11" fmla="*/ 0 h 847"/>
                <a:gd name="T12" fmla="*/ 44 w 7801"/>
                <a:gd name="T13" fmla="*/ 0 h 847"/>
                <a:gd name="T14" fmla="*/ 0 w 7801"/>
                <a:gd name="T15" fmla="*/ 44 h 847"/>
                <a:gd name="T16" fmla="*/ 0 w 7801"/>
                <a:gd name="T17" fmla="*/ 260 h 847"/>
                <a:gd name="T18" fmla="*/ 44 w 7801"/>
                <a:gd name="T19" fmla="*/ 304 h 847"/>
                <a:gd name="T20" fmla="*/ 44 w 7801"/>
                <a:gd name="T21" fmla="*/ 304 h 847"/>
                <a:gd name="T22" fmla="*/ 2779 w 7801"/>
                <a:gd name="T23" fmla="*/ 304 h 8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01"/>
                <a:gd name="T37" fmla="*/ 0 h 847"/>
                <a:gd name="T38" fmla="*/ 7801 w 7801"/>
                <a:gd name="T39" fmla="*/ 847 h 8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01" h="847">
                  <a:moveTo>
                    <a:pt x="7680" y="847"/>
                  </a:moveTo>
                  <a:cubicBezTo>
                    <a:pt x="7747" y="847"/>
                    <a:pt x="7801" y="793"/>
                    <a:pt x="7801" y="726"/>
                  </a:cubicBezTo>
                  <a:lnTo>
                    <a:pt x="7801" y="121"/>
                  </a:lnTo>
                  <a:cubicBezTo>
                    <a:pt x="7801" y="55"/>
                    <a:pt x="7747" y="0"/>
                    <a:pt x="7680" y="0"/>
                  </a:cubicBezTo>
                  <a:lnTo>
                    <a:pt x="121" y="0"/>
                  </a:lnTo>
                  <a:cubicBezTo>
                    <a:pt x="55" y="0"/>
                    <a:pt x="0" y="55"/>
                    <a:pt x="0" y="121"/>
                  </a:cubicBezTo>
                  <a:lnTo>
                    <a:pt x="0" y="726"/>
                  </a:lnTo>
                  <a:cubicBezTo>
                    <a:pt x="0" y="793"/>
                    <a:pt x="55" y="847"/>
                    <a:pt x="121" y="847"/>
                  </a:cubicBezTo>
                  <a:lnTo>
                    <a:pt x="7680" y="847"/>
                  </a:lnTo>
                  <a:close/>
                </a:path>
              </a:pathLst>
            </a:custGeom>
            <a:solidFill>
              <a:srgbClr val="FFFFFF"/>
            </a:solidFill>
            <a:ln w="0">
              <a:solidFill>
                <a:srgbClr val="000000"/>
              </a:solidFill>
              <a:round/>
              <a:headEnd/>
              <a:tailEnd/>
            </a:ln>
          </p:spPr>
          <p:txBody>
            <a:bodyPr/>
            <a:lstStyle/>
            <a:p>
              <a:endParaRPr lang="en-NZ" dirty="0"/>
            </a:p>
          </p:txBody>
        </p:sp>
        <p:sp>
          <p:nvSpPr>
            <p:cNvPr id="19465" name="Rectangle 74"/>
            <p:cNvSpPr>
              <a:spLocks noChangeArrowheads="1"/>
            </p:cNvSpPr>
            <p:nvPr/>
          </p:nvSpPr>
          <p:spPr bwMode="auto">
            <a:xfrm>
              <a:off x="1906" y="665"/>
              <a:ext cx="6386" cy="703"/>
            </a:xfrm>
            <a:prstGeom prst="rect">
              <a:avLst/>
            </a:prstGeom>
            <a:solidFill>
              <a:srgbClr val="FFFFFF"/>
            </a:solidFill>
            <a:ln w="9525">
              <a:noFill/>
              <a:miter lim="800000"/>
              <a:headEnd/>
              <a:tailEnd/>
            </a:ln>
          </p:spPr>
          <p:txBody>
            <a:bodyPr/>
            <a:lstStyle/>
            <a:p>
              <a:endParaRPr lang="en-NZ" dirty="0"/>
            </a:p>
          </p:txBody>
        </p:sp>
        <p:sp>
          <p:nvSpPr>
            <p:cNvPr id="19466" name="Freeform 73"/>
            <p:cNvSpPr>
              <a:spLocks/>
            </p:cNvSpPr>
            <p:nvPr/>
          </p:nvSpPr>
          <p:spPr bwMode="auto">
            <a:xfrm>
              <a:off x="1914" y="670"/>
              <a:ext cx="6366" cy="690"/>
            </a:xfrm>
            <a:custGeom>
              <a:avLst/>
              <a:gdLst>
                <a:gd name="T0" fmla="*/ 2779 w 7801"/>
                <a:gd name="T1" fmla="*/ 304 h 847"/>
                <a:gd name="T2" fmla="*/ 2823 w 7801"/>
                <a:gd name="T3" fmla="*/ 260 h 847"/>
                <a:gd name="T4" fmla="*/ 2823 w 7801"/>
                <a:gd name="T5" fmla="*/ 260 h 847"/>
                <a:gd name="T6" fmla="*/ 2823 w 7801"/>
                <a:gd name="T7" fmla="*/ 44 h 847"/>
                <a:gd name="T8" fmla="*/ 2779 w 7801"/>
                <a:gd name="T9" fmla="*/ 0 h 847"/>
                <a:gd name="T10" fmla="*/ 2779 w 7801"/>
                <a:gd name="T11" fmla="*/ 0 h 847"/>
                <a:gd name="T12" fmla="*/ 44 w 7801"/>
                <a:gd name="T13" fmla="*/ 0 h 847"/>
                <a:gd name="T14" fmla="*/ 0 w 7801"/>
                <a:gd name="T15" fmla="*/ 44 h 847"/>
                <a:gd name="T16" fmla="*/ 0 w 7801"/>
                <a:gd name="T17" fmla="*/ 260 h 847"/>
                <a:gd name="T18" fmla="*/ 44 w 7801"/>
                <a:gd name="T19" fmla="*/ 304 h 847"/>
                <a:gd name="T20" fmla="*/ 44 w 7801"/>
                <a:gd name="T21" fmla="*/ 304 h 847"/>
                <a:gd name="T22" fmla="*/ 2779 w 7801"/>
                <a:gd name="T23" fmla="*/ 304 h 8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01"/>
                <a:gd name="T37" fmla="*/ 0 h 847"/>
                <a:gd name="T38" fmla="*/ 7801 w 7801"/>
                <a:gd name="T39" fmla="*/ 847 h 8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01" h="847">
                  <a:moveTo>
                    <a:pt x="7680" y="847"/>
                  </a:moveTo>
                  <a:cubicBezTo>
                    <a:pt x="7747" y="847"/>
                    <a:pt x="7801" y="793"/>
                    <a:pt x="7801" y="726"/>
                  </a:cubicBezTo>
                  <a:lnTo>
                    <a:pt x="7801" y="121"/>
                  </a:lnTo>
                  <a:cubicBezTo>
                    <a:pt x="7801" y="55"/>
                    <a:pt x="7747" y="0"/>
                    <a:pt x="7680" y="0"/>
                  </a:cubicBezTo>
                  <a:lnTo>
                    <a:pt x="121" y="0"/>
                  </a:lnTo>
                  <a:cubicBezTo>
                    <a:pt x="55" y="0"/>
                    <a:pt x="0" y="55"/>
                    <a:pt x="0" y="121"/>
                  </a:cubicBezTo>
                  <a:lnTo>
                    <a:pt x="0" y="726"/>
                  </a:lnTo>
                  <a:cubicBezTo>
                    <a:pt x="0" y="793"/>
                    <a:pt x="55" y="847"/>
                    <a:pt x="121" y="847"/>
                  </a:cubicBezTo>
                  <a:lnTo>
                    <a:pt x="7680" y="847"/>
                  </a:lnTo>
                  <a:close/>
                </a:path>
              </a:pathLst>
            </a:custGeom>
            <a:noFill/>
            <a:ln w="21" cap="rnd">
              <a:solidFill>
                <a:srgbClr val="FFCC99"/>
              </a:solidFill>
              <a:round/>
              <a:headEnd/>
              <a:tailEnd/>
            </a:ln>
          </p:spPr>
          <p:txBody>
            <a:bodyPr/>
            <a:lstStyle/>
            <a:p>
              <a:endParaRPr lang="en-NZ" dirty="0"/>
            </a:p>
          </p:txBody>
        </p:sp>
        <p:sp>
          <p:nvSpPr>
            <p:cNvPr id="19467" name="Freeform 72"/>
            <p:cNvSpPr>
              <a:spLocks/>
            </p:cNvSpPr>
            <p:nvPr/>
          </p:nvSpPr>
          <p:spPr bwMode="auto">
            <a:xfrm>
              <a:off x="2013" y="2986"/>
              <a:ext cx="740" cy="295"/>
            </a:xfrm>
            <a:custGeom>
              <a:avLst/>
              <a:gdLst>
                <a:gd name="T0" fmla="*/ 306 w 907"/>
                <a:gd name="T1" fmla="*/ 130 h 362"/>
                <a:gd name="T2" fmla="*/ 328 w 907"/>
                <a:gd name="T3" fmla="*/ 108 h 362"/>
                <a:gd name="T4" fmla="*/ 328 w 907"/>
                <a:gd name="T5" fmla="*/ 108 h 362"/>
                <a:gd name="T6" fmla="*/ 328 w 907"/>
                <a:gd name="T7" fmla="*/ 22 h 362"/>
                <a:gd name="T8" fmla="*/ 306 w 907"/>
                <a:gd name="T9" fmla="*/ 0 h 362"/>
                <a:gd name="T10" fmla="*/ 22 w 907"/>
                <a:gd name="T11" fmla="*/ 0 h 362"/>
                <a:gd name="T12" fmla="*/ 0 w 907"/>
                <a:gd name="T13" fmla="*/ 22 h 362"/>
                <a:gd name="T14" fmla="*/ 0 w 907"/>
                <a:gd name="T15" fmla="*/ 108 h 362"/>
                <a:gd name="T16" fmla="*/ 22 w 907"/>
                <a:gd name="T17" fmla="*/ 130 h 362"/>
                <a:gd name="T18" fmla="*/ 306 w 907"/>
                <a:gd name="T19" fmla="*/ 13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362"/>
                <a:gd name="T32" fmla="*/ 907 w 907"/>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362">
                  <a:moveTo>
                    <a:pt x="847" y="362"/>
                  </a:moveTo>
                  <a:cubicBezTo>
                    <a:pt x="880" y="362"/>
                    <a:pt x="907" y="335"/>
                    <a:pt x="907" y="302"/>
                  </a:cubicBezTo>
                  <a:lnTo>
                    <a:pt x="907" y="60"/>
                  </a:lnTo>
                  <a:cubicBezTo>
                    <a:pt x="907" y="27"/>
                    <a:pt x="880" y="0"/>
                    <a:pt x="847" y="0"/>
                  </a:cubicBezTo>
                  <a:lnTo>
                    <a:pt x="61" y="0"/>
                  </a:lnTo>
                  <a:cubicBezTo>
                    <a:pt x="27" y="0"/>
                    <a:pt x="0" y="27"/>
                    <a:pt x="0" y="60"/>
                  </a:cubicBezTo>
                  <a:lnTo>
                    <a:pt x="0" y="302"/>
                  </a:lnTo>
                  <a:cubicBezTo>
                    <a:pt x="0" y="335"/>
                    <a:pt x="27" y="362"/>
                    <a:pt x="61" y="362"/>
                  </a:cubicBezTo>
                  <a:lnTo>
                    <a:pt x="847" y="362"/>
                  </a:lnTo>
                  <a:close/>
                </a:path>
              </a:pathLst>
            </a:custGeom>
            <a:solidFill>
              <a:srgbClr val="FFFFFF"/>
            </a:solidFill>
            <a:ln w="0">
              <a:solidFill>
                <a:srgbClr val="000000"/>
              </a:solidFill>
              <a:round/>
              <a:headEnd/>
              <a:tailEnd/>
            </a:ln>
          </p:spPr>
          <p:txBody>
            <a:bodyPr/>
            <a:lstStyle/>
            <a:p>
              <a:endParaRPr lang="en-NZ" dirty="0"/>
            </a:p>
          </p:txBody>
        </p:sp>
        <p:sp>
          <p:nvSpPr>
            <p:cNvPr id="19468" name="Freeform 71"/>
            <p:cNvSpPr>
              <a:spLocks/>
            </p:cNvSpPr>
            <p:nvPr/>
          </p:nvSpPr>
          <p:spPr bwMode="auto">
            <a:xfrm>
              <a:off x="2013" y="2986"/>
              <a:ext cx="740" cy="295"/>
            </a:xfrm>
            <a:custGeom>
              <a:avLst/>
              <a:gdLst>
                <a:gd name="T0" fmla="*/ 306 w 907"/>
                <a:gd name="T1" fmla="*/ 130 h 362"/>
                <a:gd name="T2" fmla="*/ 328 w 907"/>
                <a:gd name="T3" fmla="*/ 108 h 362"/>
                <a:gd name="T4" fmla="*/ 328 w 907"/>
                <a:gd name="T5" fmla="*/ 108 h 362"/>
                <a:gd name="T6" fmla="*/ 328 w 907"/>
                <a:gd name="T7" fmla="*/ 22 h 362"/>
                <a:gd name="T8" fmla="*/ 306 w 907"/>
                <a:gd name="T9" fmla="*/ 0 h 362"/>
                <a:gd name="T10" fmla="*/ 22 w 907"/>
                <a:gd name="T11" fmla="*/ 0 h 362"/>
                <a:gd name="T12" fmla="*/ 0 w 907"/>
                <a:gd name="T13" fmla="*/ 22 h 362"/>
                <a:gd name="T14" fmla="*/ 0 w 907"/>
                <a:gd name="T15" fmla="*/ 108 h 362"/>
                <a:gd name="T16" fmla="*/ 22 w 907"/>
                <a:gd name="T17" fmla="*/ 130 h 362"/>
                <a:gd name="T18" fmla="*/ 306 w 907"/>
                <a:gd name="T19" fmla="*/ 13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362"/>
                <a:gd name="T32" fmla="*/ 907 w 907"/>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362">
                  <a:moveTo>
                    <a:pt x="847" y="362"/>
                  </a:moveTo>
                  <a:cubicBezTo>
                    <a:pt x="880" y="362"/>
                    <a:pt x="907" y="335"/>
                    <a:pt x="907" y="302"/>
                  </a:cubicBezTo>
                  <a:lnTo>
                    <a:pt x="907" y="60"/>
                  </a:lnTo>
                  <a:cubicBezTo>
                    <a:pt x="907" y="27"/>
                    <a:pt x="880" y="0"/>
                    <a:pt x="847" y="0"/>
                  </a:cubicBezTo>
                  <a:lnTo>
                    <a:pt x="61" y="0"/>
                  </a:lnTo>
                  <a:cubicBezTo>
                    <a:pt x="27" y="0"/>
                    <a:pt x="0" y="27"/>
                    <a:pt x="0" y="60"/>
                  </a:cubicBezTo>
                  <a:lnTo>
                    <a:pt x="0" y="302"/>
                  </a:lnTo>
                  <a:cubicBezTo>
                    <a:pt x="0" y="335"/>
                    <a:pt x="27" y="362"/>
                    <a:pt x="61" y="362"/>
                  </a:cubicBezTo>
                  <a:lnTo>
                    <a:pt x="847" y="362"/>
                  </a:lnTo>
                  <a:close/>
                </a:path>
              </a:pathLst>
            </a:custGeom>
            <a:noFill/>
            <a:ln w="21" cap="rnd">
              <a:solidFill>
                <a:srgbClr val="FF6600"/>
              </a:solidFill>
              <a:round/>
              <a:headEnd/>
              <a:tailEnd/>
            </a:ln>
          </p:spPr>
          <p:txBody>
            <a:bodyPr/>
            <a:lstStyle/>
            <a:p>
              <a:endParaRPr lang="en-NZ" dirty="0"/>
            </a:p>
          </p:txBody>
        </p:sp>
        <p:sp>
          <p:nvSpPr>
            <p:cNvPr id="19469" name="Rectangle 70"/>
            <p:cNvSpPr>
              <a:spLocks noChangeArrowheads="1"/>
            </p:cNvSpPr>
            <p:nvPr/>
          </p:nvSpPr>
          <p:spPr bwMode="auto">
            <a:xfrm>
              <a:off x="2128" y="3050"/>
              <a:ext cx="405" cy="240"/>
            </a:xfrm>
            <a:prstGeom prst="rect">
              <a:avLst/>
            </a:prstGeom>
            <a:noFill/>
            <a:ln w="9525">
              <a:noFill/>
              <a:miter lim="800000"/>
              <a:headEnd/>
              <a:tailEnd/>
            </a:ln>
          </p:spPr>
          <p:txBody>
            <a:bodyPr wrap="none" lIns="0" tIns="0" rIns="0" bIns="0">
              <a:spAutoFit/>
            </a:bodyPr>
            <a:lstStyle/>
            <a:p>
              <a:pPr>
                <a:tabLst>
                  <a:tab pos="2700338" algn="l"/>
                </a:tabLst>
              </a:pPr>
              <a:r>
                <a:rPr lang="en-US" sz="700" dirty="0">
                  <a:solidFill>
                    <a:srgbClr val="000000"/>
                  </a:solidFill>
                  <a:latin typeface="Arial" charset="0"/>
                  <a:cs typeface="Times New Roman" pitchFamily="18" charset="0"/>
                </a:rPr>
                <a:t>CCPG </a:t>
              </a:r>
              <a:endParaRPr lang="en-US" sz="1800" dirty="0">
                <a:solidFill>
                  <a:schemeClr val="tx1"/>
                </a:solidFill>
                <a:latin typeface="Arial" charset="0"/>
              </a:endParaRPr>
            </a:p>
          </p:txBody>
        </p:sp>
        <p:sp>
          <p:nvSpPr>
            <p:cNvPr id="19470" name="Rectangle 69"/>
            <p:cNvSpPr>
              <a:spLocks noChangeArrowheads="1"/>
            </p:cNvSpPr>
            <p:nvPr/>
          </p:nvSpPr>
          <p:spPr bwMode="auto">
            <a:xfrm>
              <a:off x="2559" y="3050"/>
              <a:ext cx="75" cy="240"/>
            </a:xfrm>
            <a:prstGeom prst="rect">
              <a:avLst/>
            </a:prstGeom>
            <a:noFill/>
            <a:ln w="9525">
              <a:noFill/>
              <a:miter lim="800000"/>
              <a:headEnd/>
              <a:tailEnd/>
            </a:ln>
          </p:spPr>
          <p:txBody>
            <a:bodyPr wrap="none" lIns="0" tIns="0" rIns="0" bIns="0">
              <a:spAutoFit/>
            </a:bodyPr>
            <a:lstStyle/>
            <a:p>
              <a:pPr>
                <a:tabLst>
                  <a:tab pos="2700338" algn="l"/>
                </a:tabLst>
              </a:pPr>
              <a:r>
                <a:rPr lang="en-US" sz="700" dirty="0">
                  <a:solidFill>
                    <a:srgbClr val="000000"/>
                  </a:solidFill>
                  <a:latin typeface="Arial" charset="0"/>
                  <a:cs typeface="Times New Roman" pitchFamily="18" charset="0"/>
                </a:rPr>
                <a:t>1</a:t>
              </a:r>
              <a:endParaRPr lang="en-US" sz="1800" dirty="0">
                <a:solidFill>
                  <a:schemeClr val="tx1"/>
                </a:solidFill>
                <a:latin typeface="Arial" charset="0"/>
              </a:endParaRPr>
            </a:p>
          </p:txBody>
        </p:sp>
        <p:sp>
          <p:nvSpPr>
            <p:cNvPr id="19471" name="Freeform 68"/>
            <p:cNvSpPr>
              <a:spLocks/>
            </p:cNvSpPr>
            <p:nvPr/>
          </p:nvSpPr>
          <p:spPr bwMode="auto">
            <a:xfrm>
              <a:off x="6455" y="1508"/>
              <a:ext cx="1825" cy="492"/>
            </a:xfrm>
            <a:custGeom>
              <a:avLst/>
              <a:gdLst>
                <a:gd name="T0" fmla="*/ 764 w 2237"/>
                <a:gd name="T1" fmla="*/ 215 h 605"/>
                <a:gd name="T2" fmla="*/ 808 w 2237"/>
                <a:gd name="T3" fmla="*/ 172 h 605"/>
                <a:gd name="T4" fmla="*/ 808 w 2237"/>
                <a:gd name="T5" fmla="*/ 172 h 605"/>
                <a:gd name="T6" fmla="*/ 808 w 2237"/>
                <a:gd name="T7" fmla="*/ 43 h 605"/>
                <a:gd name="T8" fmla="*/ 764 w 2237"/>
                <a:gd name="T9" fmla="*/ 0 h 605"/>
                <a:gd name="T10" fmla="*/ 44 w 2237"/>
                <a:gd name="T11" fmla="*/ 0 h 605"/>
                <a:gd name="T12" fmla="*/ 0 w 2237"/>
                <a:gd name="T13" fmla="*/ 43 h 605"/>
                <a:gd name="T14" fmla="*/ 0 w 2237"/>
                <a:gd name="T15" fmla="*/ 172 h 605"/>
                <a:gd name="T16" fmla="*/ 44 w 2237"/>
                <a:gd name="T17" fmla="*/ 215 h 605"/>
                <a:gd name="T18" fmla="*/ 44 w 2237"/>
                <a:gd name="T19" fmla="*/ 215 h 605"/>
                <a:gd name="T20" fmla="*/ 764 w 2237"/>
                <a:gd name="T21" fmla="*/ 215 h 6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37"/>
                <a:gd name="T34" fmla="*/ 0 h 605"/>
                <a:gd name="T35" fmla="*/ 2237 w 2237"/>
                <a:gd name="T36" fmla="*/ 605 h 6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37" h="605">
                  <a:moveTo>
                    <a:pt x="2116" y="605"/>
                  </a:moveTo>
                  <a:cubicBezTo>
                    <a:pt x="2183" y="605"/>
                    <a:pt x="2237" y="551"/>
                    <a:pt x="2237" y="484"/>
                  </a:cubicBezTo>
                  <a:lnTo>
                    <a:pt x="2237" y="121"/>
                  </a:lnTo>
                  <a:cubicBezTo>
                    <a:pt x="2237" y="55"/>
                    <a:pt x="2183" y="0"/>
                    <a:pt x="2116" y="0"/>
                  </a:cubicBezTo>
                  <a:lnTo>
                    <a:pt x="121" y="0"/>
                  </a:lnTo>
                  <a:cubicBezTo>
                    <a:pt x="54" y="0"/>
                    <a:pt x="0" y="55"/>
                    <a:pt x="0" y="121"/>
                  </a:cubicBezTo>
                  <a:lnTo>
                    <a:pt x="0" y="484"/>
                  </a:lnTo>
                  <a:cubicBezTo>
                    <a:pt x="0" y="551"/>
                    <a:pt x="54" y="605"/>
                    <a:pt x="121" y="605"/>
                  </a:cubicBezTo>
                  <a:lnTo>
                    <a:pt x="2116" y="605"/>
                  </a:lnTo>
                  <a:close/>
                </a:path>
              </a:pathLst>
            </a:custGeom>
            <a:noFill/>
            <a:ln w="21" cap="rnd">
              <a:solidFill>
                <a:srgbClr val="FF6600"/>
              </a:solidFill>
              <a:round/>
              <a:headEnd/>
              <a:tailEnd/>
            </a:ln>
          </p:spPr>
          <p:txBody>
            <a:bodyPr/>
            <a:lstStyle/>
            <a:p>
              <a:endParaRPr lang="en-NZ" dirty="0"/>
            </a:p>
          </p:txBody>
        </p:sp>
        <p:sp>
          <p:nvSpPr>
            <p:cNvPr id="19472" name="Rectangle 67"/>
            <p:cNvSpPr>
              <a:spLocks noChangeArrowheads="1"/>
            </p:cNvSpPr>
            <p:nvPr/>
          </p:nvSpPr>
          <p:spPr bwMode="auto">
            <a:xfrm>
              <a:off x="6646" y="1577"/>
              <a:ext cx="1817" cy="298"/>
            </a:xfrm>
            <a:prstGeom prst="rect">
              <a:avLst/>
            </a:prstGeom>
            <a:noFill/>
            <a:ln w="9525">
              <a:noFill/>
              <a:miter lim="800000"/>
              <a:headEnd/>
              <a:tailEnd/>
            </a:ln>
          </p:spPr>
          <p:txBody>
            <a:bodyPr lIns="0" tIns="0" rIns="0" bIns="0">
              <a:spAutoFit/>
            </a:bodyPr>
            <a:lstStyle/>
            <a:p>
              <a:pPr>
                <a:tabLst>
                  <a:tab pos="2700338" algn="l"/>
                </a:tabLst>
              </a:pPr>
              <a:r>
                <a:rPr lang="en-US" sz="700" dirty="0">
                  <a:solidFill>
                    <a:srgbClr val="000000"/>
                  </a:solidFill>
                  <a:latin typeface="Arial" charset="0"/>
                  <a:cs typeface="Times New Roman" pitchFamily="18" charset="0"/>
                </a:rPr>
                <a:t>Government Enterprise Architecture Group; ICT Supply Management Group</a:t>
              </a:r>
              <a:endParaRPr lang="en-US" sz="1800" dirty="0">
                <a:solidFill>
                  <a:schemeClr val="tx1"/>
                </a:solidFill>
                <a:latin typeface="Arial" charset="0"/>
              </a:endParaRPr>
            </a:p>
          </p:txBody>
        </p:sp>
        <p:sp>
          <p:nvSpPr>
            <p:cNvPr id="19473" name="Rectangle 66"/>
            <p:cNvSpPr>
              <a:spLocks noChangeArrowheads="1"/>
            </p:cNvSpPr>
            <p:nvPr/>
          </p:nvSpPr>
          <p:spPr bwMode="auto">
            <a:xfrm>
              <a:off x="6548" y="1821"/>
              <a:ext cx="1453" cy="99"/>
            </a:xfrm>
            <a:prstGeom prst="rect">
              <a:avLst/>
            </a:prstGeom>
            <a:noFill/>
            <a:ln w="9525">
              <a:noFill/>
              <a:miter lim="800000"/>
              <a:headEnd/>
              <a:tailEnd/>
            </a:ln>
          </p:spPr>
          <p:txBody>
            <a:bodyPr lIns="0" tIns="0" rIns="0" bIns="0">
              <a:spAutoFit/>
            </a:bodyPr>
            <a:lstStyle/>
            <a:p>
              <a:pPr>
                <a:tabLst>
                  <a:tab pos="2700338" algn="l"/>
                </a:tabLst>
              </a:pPr>
              <a:endParaRPr lang="en-US" sz="700" dirty="0">
                <a:solidFill>
                  <a:srgbClr val="000000"/>
                </a:solidFill>
                <a:latin typeface="Arial" charset="0"/>
                <a:cs typeface="Times New Roman" pitchFamily="18" charset="0"/>
              </a:endParaRPr>
            </a:p>
          </p:txBody>
        </p:sp>
        <p:sp>
          <p:nvSpPr>
            <p:cNvPr id="19474" name="Freeform 65"/>
            <p:cNvSpPr>
              <a:spLocks/>
            </p:cNvSpPr>
            <p:nvPr/>
          </p:nvSpPr>
          <p:spPr bwMode="auto">
            <a:xfrm>
              <a:off x="6455" y="2247"/>
              <a:ext cx="1825" cy="492"/>
            </a:xfrm>
            <a:custGeom>
              <a:avLst/>
              <a:gdLst>
                <a:gd name="T0" fmla="*/ 764 w 2237"/>
                <a:gd name="T1" fmla="*/ 217 h 604"/>
                <a:gd name="T2" fmla="*/ 808 w 2237"/>
                <a:gd name="T3" fmla="*/ 174 h 604"/>
                <a:gd name="T4" fmla="*/ 808 w 2237"/>
                <a:gd name="T5" fmla="*/ 174 h 604"/>
                <a:gd name="T6" fmla="*/ 808 w 2237"/>
                <a:gd name="T7" fmla="*/ 43 h 604"/>
                <a:gd name="T8" fmla="*/ 764 w 2237"/>
                <a:gd name="T9" fmla="*/ 0 h 604"/>
                <a:gd name="T10" fmla="*/ 44 w 2237"/>
                <a:gd name="T11" fmla="*/ 0 h 604"/>
                <a:gd name="T12" fmla="*/ 0 w 2237"/>
                <a:gd name="T13" fmla="*/ 43 h 604"/>
                <a:gd name="T14" fmla="*/ 0 w 2237"/>
                <a:gd name="T15" fmla="*/ 174 h 604"/>
                <a:gd name="T16" fmla="*/ 44 w 2237"/>
                <a:gd name="T17" fmla="*/ 217 h 604"/>
                <a:gd name="T18" fmla="*/ 764 w 2237"/>
                <a:gd name="T19" fmla="*/ 217 h 6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7"/>
                <a:gd name="T31" fmla="*/ 0 h 604"/>
                <a:gd name="T32" fmla="*/ 2237 w 2237"/>
                <a:gd name="T33" fmla="*/ 604 h 6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7" h="604">
                  <a:moveTo>
                    <a:pt x="2116" y="604"/>
                  </a:moveTo>
                  <a:cubicBezTo>
                    <a:pt x="2183" y="604"/>
                    <a:pt x="2237" y="550"/>
                    <a:pt x="2237" y="483"/>
                  </a:cubicBezTo>
                  <a:lnTo>
                    <a:pt x="2237" y="120"/>
                  </a:lnTo>
                  <a:cubicBezTo>
                    <a:pt x="2237" y="54"/>
                    <a:pt x="2183" y="0"/>
                    <a:pt x="2116" y="0"/>
                  </a:cubicBezTo>
                  <a:lnTo>
                    <a:pt x="121" y="0"/>
                  </a:lnTo>
                  <a:cubicBezTo>
                    <a:pt x="54" y="0"/>
                    <a:pt x="0" y="54"/>
                    <a:pt x="0" y="120"/>
                  </a:cubicBezTo>
                  <a:lnTo>
                    <a:pt x="0" y="483"/>
                  </a:lnTo>
                  <a:cubicBezTo>
                    <a:pt x="0" y="550"/>
                    <a:pt x="54" y="604"/>
                    <a:pt x="121" y="604"/>
                  </a:cubicBezTo>
                  <a:lnTo>
                    <a:pt x="2116" y="604"/>
                  </a:lnTo>
                  <a:close/>
                </a:path>
              </a:pathLst>
            </a:custGeom>
            <a:noFill/>
            <a:ln w="21" cap="rnd">
              <a:solidFill>
                <a:srgbClr val="FF6600"/>
              </a:solidFill>
              <a:round/>
              <a:headEnd/>
              <a:tailEnd/>
            </a:ln>
          </p:spPr>
          <p:txBody>
            <a:bodyPr/>
            <a:lstStyle/>
            <a:p>
              <a:endParaRPr lang="en-NZ" dirty="0"/>
            </a:p>
          </p:txBody>
        </p:sp>
        <p:sp>
          <p:nvSpPr>
            <p:cNvPr id="19475" name="Rectangle 64"/>
            <p:cNvSpPr>
              <a:spLocks noChangeArrowheads="1"/>
            </p:cNvSpPr>
            <p:nvPr/>
          </p:nvSpPr>
          <p:spPr bwMode="auto">
            <a:xfrm>
              <a:off x="6594" y="2320"/>
              <a:ext cx="1556" cy="298"/>
            </a:xfrm>
            <a:prstGeom prst="rect">
              <a:avLst/>
            </a:prstGeom>
            <a:noFill/>
            <a:ln w="9525">
              <a:noFill/>
              <a:miter lim="800000"/>
              <a:headEnd/>
              <a:tailEnd/>
            </a:ln>
          </p:spPr>
          <p:txBody>
            <a:bodyPr lIns="0" tIns="0" rIns="0" bIns="0">
              <a:spAutoFit/>
            </a:bodyPr>
            <a:lstStyle/>
            <a:p>
              <a:pPr>
                <a:tabLst>
                  <a:tab pos="2700338" algn="l"/>
                </a:tabLst>
              </a:pPr>
              <a:r>
                <a:rPr lang="en-US" sz="700" dirty="0">
                  <a:solidFill>
                    <a:srgbClr val="000000"/>
                  </a:solidFill>
                  <a:latin typeface="Arial" charset="0"/>
                  <a:cs typeface="Times New Roman" pitchFamily="18" charset="0"/>
                </a:rPr>
                <a:t>Open Government Data</a:t>
              </a:r>
            </a:p>
            <a:p>
              <a:pPr>
                <a:tabLst>
                  <a:tab pos="2700338" algn="l"/>
                </a:tabLst>
              </a:pPr>
              <a:r>
                <a:rPr lang="en-US" sz="700" dirty="0">
                  <a:solidFill>
                    <a:srgbClr val="000000"/>
                  </a:solidFill>
                  <a:latin typeface="Arial" charset="0"/>
                  <a:cs typeface="Times New Roman" pitchFamily="18" charset="0"/>
                </a:rPr>
                <a:t> and Information Working Group</a:t>
              </a:r>
              <a:endParaRPr lang="en-US" sz="1800" dirty="0">
                <a:solidFill>
                  <a:schemeClr val="tx1"/>
                </a:solidFill>
                <a:latin typeface="Arial" charset="0"/>
              </a:endParaRPr>
            </a:p>
          </p:txBody>
        </p:sp>
        <p:sp>
          <p:nvSpPr>
            <p:cNvPr id="19476" name="Freeform 62"/>
            <p:cNvSpPr>
              <a:spLocks/>
            </p:cNvSpPr>
            <p:nvPr/>
          </p:nvSpPr>
          <p:spPr bwMode="auto">
            <a:xfrm>
              <a:off x="5961" y="1606"/>
              <a:ext cx="494" cy="296"/>
            </a:xfrm>
            <a:custGeom>
              <a:avLst/>
              <a:gdLst>
                <a:gd name="T0" fmla="*/ 0 w 494"/>
                <a:gd name="T1" fmla="*/ 148 h 296"/>
                <a:gd name="T2" fmla="*/ 148 w 494"/>
                <a:gd name="T3" fmla="*/ 296 h 296"/>
                <a:gd name="T4" fmla="*/ 148 w 494"/>
                <a:gd name="T5" fmla="*/ 198 h 296"/>
                <a:gd name="T6" fmla="*/ 494 w 494"/>
                <a:gd name="T7" fmla="*/ 198 h 296"/>
                <a:gd name="T8" fmla="*/ 494 w 494"/>
                <a:gd name="T9" fmla="*/ 98 h 296"/>
                <a:gd name="T10" fmla="*/ 148 w 494"/>
                <a:gd name="T11" fmla="*/ 98 h 296"/>
                <a:gd name="T12" fmla="*/ 148 w 494"/>
                <a:gd name="T13" fmla="*/ 0 h 296"/>
                <a:gd name="T14" fmla="*/ 0 w 494"/>
                <a:gd name="T15" fmla="*/ 148 h 296"/>
                <a:gd name="T16" fmla="*/ 0 60000 65536"/>
                <a:gd name="T17" fmla="*/ 0 60000 65536"/>
                <a:gd name="T18" fmla="*/ 0 60000 65536"/>
                <a:gd name="T19" fmla="*/ 0 60000 65536"/>
                <a:gd name="T20" fmla="*/ 0 60000 65536"/>
                <a:gd name="T21" fmla="*/ 0 60000 65536"/>
                <a:gd name="T22" fmla="*/ 0 60000 65536"/>
                <a:gd name="T23" fmla="*/ 0 60000 65536"/>
                <a:gd name="T24" fmla="*/ 0 w 494"/>
                <a:gd name="T25" fmla="*/ 0 h 296"/>
                <a:gd name="T26" fmla="*/ 494 w 494"/>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 h="296">
                  <a:moveTo>
                    <a:pt x="0" y="148"/>
                  </a:moveTo>
                  <a:lnTo>
                    <a:pt x="148" y="296"/>
                  </a:lnTo>
                  <a:lnTo>
                    <a:pt x="148" y="198"/>
                  </a:lnTo>
                  <a:lnTo>
                    <a:pt x="494" y="198"/>
                  </a:lnTo>
                  <a:lnTo>
                    <a:pt x="494" y="98"/>
                  </a:lnTo>
                  <a:lnTo>
                    <a:pt x="148" y="98"/>
                  </a:lnTo>
                  <a:lnTo>
                    <a:pt x="148" y="0"/>
                  </a:lnTo>
                  <a:lnTo>
                    <a:pt x="0" y="148"/>
                  </a:lnTo>
                  <a:close/>
                </a:path>
              </a:pathLst>
            </a:custGeom>
            <a:noFill/>
            <a:ln w="4" cap="rnd">
              <a:solidFill>
                <a:srgbClr val="000000"/>
              </a:solidFill>
              <a:round/>
              <a:headEnd/>
              <a:tailEnd/>
            </a:ln>
          </p:spPr>
          <p:txBody>
            <a:bodyPr/>
            <a:lstStyle/>
            <a:p>
              <a:endParaRPr lang="en-NZ" dirty="0"/>
            </a:p>
          </p:txBody>
        </p:sp>
        <p:sp>
          <p:nvSpPr>
            <p:cNvPr id="19477" name="Freeform 61"/>
            <p:cNvSpPr>
              <a:spLocks/>
            </p:cNvSpPr>
            <p:nvPr/>
          </p:nvSpPr>
          <p:spPr bwMode="auto">
            <a:xfrm>
              <a:off x="2013" y="30"/>
              <a:ext cx="3948" cy="493"/>
            </a:xfrm>
            <a:custGeom>
              <a:avLst/>
              <a:gdLst>
                <a:gd name="T0" fmla="*/ 1707 w 4838"/>
                <a:gd name="T1" fmla="*/ 218 h 605"/>
                <a:gd name="T2" fmla="*/ 1750 w 4838"/>
                <a:gd name="T3" fmla="*/ 174 h 605"/>
                <a:gd name="T4" fmla="*/ 1750 w 4838"/>
                <a:gd name="T5" fmla="*/ 174 h 605"/>
                <a:gd name="T6" fmla="*/ 1750 w 4838"/>
                <a:gd name="T7" fmla="*/ 44 h 605"/>
                <a:gd name="T8" fmla="*/ 1707 w 4838"/>
                <a:gd name="T9" fmla="*/ 0 h 605"/>
                <a:gd name="T10" fmla="*/ 1707 w 4838"/>
                <a:gd name="T11" fmla="*/ 0 h 605"/>
                <a:gd name="T12" fmla="*/ 44 w 4838"/>
                <a:gd name="T13" fmla="*/ 0 h 605"/>
                <a:gd name="T14" fmla="*/ 0 w 4838"/>
                <a:gd name="T15" fmla="*/ 44 h 605"/>
                <a:gd name="T16" fmla="*/ 0 w 4838"/>
                <a:gd name="T17" fmla="*/ 44 h 605"/>
                <a:gd name="T18" fmla="*/ 0 w 4838"/>
                <a:gd name="T19" fmla="*/ 174 h 605"/>
                <a:gd name="T20" fmla="*/ 44 w 4838"/>
                <a:gd name="T21" fmla="*/ 218 h 605"/>
                <a:gd name="T22" fmla="*/ 1707 w 4838"/>
                <a:gd name="T23" fmla="*/ 218 h 6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38"/>
                <a:gd name="T37" fmla="*/ 0 h 605"/>
                <a:gd name="T38" fmla="*/ 4838 w 4838"/>
                <a:gd name="T39" fmla="*/ 605 h 6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38" h="605">
                  <a:moveTo>
                    <a:pt x="4717" y="605"/>
                  </a:moveTo>
                  <a:cubicBezTo>
                    <a:pt x="4784" y="605"/>
                    <a:pt x="4838" y="551"/>
                    <a:pt x="4838" y="484"/>
                  </a:cubicBezTo>
                  <a:lnTo>
                    <a:pt x="4838" y="121"/>
                  </a:lnTo>
                  <a:cubicBezTo>
                    <a:pt x="4838" y="54"/>
                    <a:pt x="4784" y="0"/>
                    <a:pt x="4717" y="0"/>
                  </a:cubicBezTo>
                  <a:lnTo>
                    <a:pt x="121" y="0"/>
                  </a:lnTo>
                  <a:cubicBezTo>
                    <a:pt x="55" y="0"/>
                    <a:pt x="0" y="54"/>
                    <a:pt x="0" y="121"/>
                  </a:cubicBezTo>
                  <a:lnTo>
                    <a:pt x="0" y="484"/>
                  </a:lnTo>
                  <a:cubicBezTo>
                    <a:pt x="0" y="551"/>
                    <a:pt x="55" y="605"/>
                    <a:pt x="121" y="605"/>
                  </a:cubicBezTo>
                  <a:lnTo>
                    <a:pt x="4717" y="605"/>
                  </a:lnTo>
                  <a:close/>
                </a:path>
              </a:pathLst>
            </a:custGeom>
            <a:noFill/>
            <a:ln w="21" cap="rnd">
              <a:solidFill>
                <a:srgbClr val="FF6600"/>
              </a:solidFill>
              <a:round/>
              <a:headEnd/>
              <a:tailEnd/>
            </a:ln>
          </p:spPr>
          <p:txBody>
            <a:bodyPr/>
            <a:lstStyle/>
            <a:p>
              <a:endParaRPr lang="en-NZ" dirty="0"/>
            </a:p>
          </p:txBody>
        </p:sp>
        <p:sp>
          <p:nvSpPr>
            <p:cNvPr id="19478" name="Rectangle 60"/>
            <p:cNvSpPr>
              <a:spLocks noChangeArrowheads="1"/>
            </p:cNvSpPr>
            <p:nvPr/>
          </p:nvSpPr>
          <p:spPr bwMode="auto">
            <a:xfrm>
              <a:off x="2690" y="183"/>
              <a:ext cx="2640" cy="240"/>
            </a:xfrm>
            <a:prstGeom prst="rect">
              <a:avLst/>
            </a:prstGeom>
            <a:noFill/>
            <a:ln w="9525">
              <a:noFill/>
              <a:miter lim="800000"/>
              <a:headEnd/>
              <a:tailEnd/>
            </a:ln>
          </p:spPr>
          <p:txBody>
            <a:bodyPr wrap="none" lIns="0" tIns="0" rIns="0" bIns="0">
              <a:spAutoFit/>
            </a:bodyPr>
            <a:lstStyle/>
            <a:p>
              <a:pPr>
                <a:tabLst>
                  <a:tab pos="2700338" algn="l"/>
                </a:tabLst>
              </a:pPr>
              <a:r>
                <a:rPr lang="en-US" sz="700" dirty="0">
                  <a:solidFill>
                    <a:srgbClr val="000000"/>
                  </a:solidFill>
                  <a:latin typeface="Arial" charset="0"/>
                  <a:cs typeface="Times New Roman" pitchFamily="18" charset="0"/>
                </a:rPr>
                <a:t>Ministerial Committee on Government ICT</a:t>
              </a:r>
              <a:endParaRPr lang="en-US" sz="1800" dirty="0">
                <a:solidFill>
                  <a:schemeClr val="tx1"/>
                </a:solidFill>
                <a:latin typeface="Arial" charset="0"/>
              </a:endParaRPr>
            </a:p>
          </p:txBody>
        </p:sp>
        <p:sp>
          <p:nvSpPr>
            <p:cNvPr id="19479" name="Freeform 59"/>
            <p:cNvSpPr>
              <a:spLocks/>
            </p:cNvSpPr>
            <p:nvPr/>
          </p:nvSpPr>
          <p:spPr bwMode="auto">
            <a:xfrm>
              <a:off x="2013" y="769"/>
              <a:ext cx="3948" cy="493"/>
            </a:xfrm>
            <a:custGeom>
              <a:avLst/>
              <a:gdLst>
                <a:gd name="T0" fmla="*/ 1707 w 4838"/>
                <a:gd name="T1" fmla="*/ 218 h 605"/>
                <a:gd name="T2" fmla="*/ 1750 w 4838"/>
                <a:gd name="T3" fmla="*/ 174 h 605"/>
                <a:gd name="T4" fmla="*/ 1750 w 4838"/>
                <a:gd name="T5" fmla="*/ 44 h 605"/>
                <a:gd name="T6" fmla="*/ 1707 w 4838"/>
                <a:gd name="T7" fmla="*/ 0 h 605"/>
                <a:gd name="T8" fmla="*/ 44 w 4838"/>
                <a:gd name="T9" fmla="*/ 0 h 605"/>
                <a:gd name="T10" fmla="*/ 0 w 4838"/>
                <a:gd name="T11" fmla="*/ 44 h 605"/>
                <a:gd name="T12" fmla="*/ 0 w 4838"/>
                <a:gd name="T13" fmla="*/ 44 h 605"/>
                <a:gd name="T14" fmla="*/ 0 w 4838"/>
                <a:gd name="T15" fmla="*/ 174 h 605"/>
                <a:gd name="T16" fmla="*/ 44 w 4838"/>
                <a:gd name="T17" fmla="*/ 218 h 605"/>
                <a:gd name="T18" fmla="*/ 44 w 4838"/>
                <a:gd name="T19" fmla="*/ 218 h 605"/>
                <a:gd name="T20" fmla="*/ 1707 w 4838"/>
                <a:gd name="T21" fmla="*/ 218 h 6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38"/>
                <a:gd name="T34" fmla="*/ 0 h 605"/>
                <a:gd name="T35" fmla="*/ 4838 w 4838"/>
                <a:gd name="T36" fmla="*/ 605 h 6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38" h="605">
                  <a:moveTo>
                    <a:pt x="4717" y="605"/>
                  </a:moveTo>
                  <a:cubicBezTo>
                    <a:pt x="4784" y="605"/>
                    <a:pt x="4838" y="551"/>
                    <a:pt x="4838" y="484"/>
                  </a:cubicBezTo>
                  <a:lnTo>
                    <a:pt x="4838" y="121"/>
                  </a:lnTo>
                  <a:cubicBezTo>
                    <a:pt x="4838" y="55"/>
                    <a:pt x="4784" y="0"/>
                    <a:pt x="4717" y="0"/>
                  </a:cubicBezTo>
                  <a:lnTo>
                    <a:pt x="121" y="0"/>
                  </a:lnTo>
                  <a:cubicBezTo>
                    <a:pt x="55" y="0"/>
                    <a:pt x="0" y="55"/>
                    <a:pt x="0" y="121"/>
                  </a:cubicBezTo>
                  <a:lnTo>
                    <a:pt x="0" y="484"/>
                  </a:lnTo>
                  <a:cubicBezTo>
                    <a:pt x="0" y="551"/>
                    <a:pt x="55" y="605"/>
                    <a:pt x="121" y="605"/>
                  </a:cubicBezTo>
                  <a:lnTo>
                    <a:pt x="4717" y="605"/>
                  </a:lnTo>
                  <a:close/>
                </a:path>
              </a:pathLst>
            </a:custGeom>
            <a:solidFill>
              <a:srgbClr val="FFFFFF"/>
            </a:solidFill>
            <a:ln w="0">
              <a:solidFill>
                <a:srgbClr val="000000"/>
              </a:solidFill>
              <a:round/>
              <a:headEnd/>
              <a:tailEnd/>
            </a:ln>
          </p:spPr>
          <p:txBody>
            <a:bodyPr/>
            <a:lstStyle/>
            <a:p>
              <a:endParaRPr lang="en-NZ" dirty="0"/>
            </a:p>
          </p:txBody>
        </p:sp>
        <p:sp>
          <p:nvSpPr>
            <p:cNvPr id="19480" name="Freeform 58"/>
            <p:cNvSpPr>
              <a:spLocks/>
            </p:cNvSpPr>
            <p:nvPr/>
          </p:nvSpPr>
          <p:spPr bwMode="auto">
            <a:xfrm>
              <a:off x="2013" y="769"/>
              <a:ext cx="3948" cy="493"/>
            </a:xfrm>
            <a:custGeom>
              <a:avLst/>
              <a:gdLst>
                <a:gd name="T0" fmla="*/ 1707 w 4838"/>
                <a:gd name="T1" fmla="*/ 218 h 605"/>
                <a:gd name="T2" fmla="*/ 1750 w 4838"/>
                <a:gd name="T3" fmla="*/ 174 h 605"/>
                <a:gd name="T4" fmla="*/ 1750 w 4838"/>
                <a:gd name="T5" fmla="*/ 44 h 605"/>
                <a:gd name="T6" fmla="*/ 1707 w 4838"/>
                <a:gd name="T7" fmla="*/ 0 h 605"/>
                <a:gd name="T8" fmla="*/ 44 w 4838"/>
                <a:gd name="T9" fmla="*/ 0 h 605"/>
                <a:gd name="T10" fmla="*/ 0 w 4838"/>
                <a:gd name="T11" fmla="*/ 44 h 605"/>
                <a:gd name="T12" fmla="*/ 0 w 4838"/>
                <a:gd name="T13" fmla="*/ 44 h 605"/>
                <a:gd name="T14" fmla="*/ 0 w 4838"/>
                <a:gd name="T15" fmla="*/ 174 h 605"/>
                <a:gd name="T16" fmla="*/ 44 w 4838"/>
                <a:gd name="T17" fmla="*/ 218 h 605"/>
                <a:gd name="T18" fmla="*/ 44 w 4838"/>
                <a:gd name="T19" fmla="*/ 218 h 605"/>
                <a:gd name="T20" fmla="*/ 1707 w 4838"/>
                <a:gd name="T21" fmla="*/ 218 h 6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38"/>
                <a:gd name="T34" fmla="*/ 0 h 605"/>
                <a:gd name="T35" fmla="*/ 4838 w 4838"/>
                <a:gd name="T36" fmla="*/ 605 h 6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38" h="605">
                  <a:moveTo>
                    <a:pt x="4717" y="605"/>
                  </a:moveTo>
                  <a:cubicBezTo>
                    <a:pt x="4784" y="605"/>
                    <a:pt x="4838" y="551"/>
                    <a:pt x="4838" y="484"/>
                  </a:cubicBezTo>
                  <a:lnTo>
                    <a:pt x="4838" y="121"/>
                  </a:lnTo>
                  <a:cubicBezTo>
                    <a:pt x="4838" y="55"/>
                    <a:pt x="4784" y="0"/>
                    <a:pt x="4717" y="0"/>
                  </a:cubicBezTo>
                  <a:lnTo>
                    <a:pt x="121" y="0"/>
                  </a:lnTo>
                  <a:cubicBezTo>
                    <a:pt x="55" y="0"/>
                    <a:pt x="0" y="55"/>
                    <a:pt x="0" y="121"/>
                  </a:cubicBezTo>
                  <a:lnTo>
                    <a:pt x="0" y="484"/>
                  </a:lnTo>
                  <a:cubicBezTo>
                    <a:pt x="0" y="551"/>
                    <a:pt x="55" y="605"/>
                    <a:pt x="121" y="605"/>
                  </a:cubicBezTo>
                  <a:lnTo>
                    <a:pt x="4717" y="605"/>
                  </a:lnTo>
                  <a:close/>
                </a:path>
              </a:pathLst>
            </a:custGeom>
            <a:noFill/>
            <a:ln w="21" cap="rnd">
              <a:solidFill>
                <a:srgbClr val="FF6600"/>
              </a:solidFill>
              <a:round/>
              <a:headEnd/>
              <a:tailEnd/>
            </a:ln>
          </p:spPr>
          <p:txBody>
            <a:bodyPr/>
            <a:lstStyle/>
            <a:p>
              <a:endParaRPr lang="en-NZ" dirty="0"/>
            </a:p>
          </p:txBody>
        </p:sp>
        <p:sp>
          <p:nvSpPr>
            <p:cNvPr id="19481" name="Rectangle 57"/>
            <p:cNvSpPr>
              <a:spLocks noChangeArrowheads="1"/>
            </p:cNvSpPr>
            <p:nvPr/>
          </p:nvSpPr>
          <p:spPr bwMode="auto">
            <a:xfrm>
              <a:off x="3382" y="926"/>
              <a:ext cx="1215" cy="240"/>
            </a:xfrm>
            <a:prstGeom prst="rect">
              <a:avLst/>
            </a:prstGeom>
            <a:noFill/>
            <a:ln w="9525">
              <a:noFill/>
              <a:miter lim="800000"/>
              <a:headEnd/>
              <a:tailEnd/>
            </a:ln>
          </p:spPr>
          <p:txBody>
            <a:bodyPr wrap="none" lIns="0" tIns="0" rIns="0" bIns="0">
              <a:spAutoFit/>
            </a:bodyPr>
            <a:lstStyle/>
            <a:p>
              <a:pPr>
                <a:tabLst>
                  <a:tab pos="2700338" algn="l"/>
                </a:tabLst>
              </a:pPr>
              <a:r>
                <a:rPr lang="en-US" sz="700" dirty="0">
                  <a:solidFill>
                    <a:srgbClr val="000000"/>
                  </a:solidFill>
                  <a:latin typeface="Arial" charset="0"/>
                  <a:cs typeface="Times New Roman" pitchFamily="18" charset="0"/>
                </a:rPr>
                <a:t>ICT Strategy Group</a:t>
              </a:r>
              <a:endParaRPr lang="en-US" sz="1800" dirty="0">
                <a:solidFill>
                  <a:schemeClr val="tx1"/>
                </a:solidFill>
                <a:latin typeface="Arial" charset="0"/>
              </a:endParaRPr>
            </a:p>
          </p:txBody>
        </p:sp>
        <p:sp>
          <p:nvSpPr>
            <p:cNvPr id="19482" name="Freeform 56"/>
            <p:cNvSpPr>
              <a:spLocks/>
            </p:cNvSpPr>
            <p:nvPr/>
          </p:nvSpPr>
          <p:spPr bwMode="auto">
            <a:xfrm>
              <a:off x="2013" y="1492"/>
              <a:ext cx="3948" cy="1231"/>
            </a:xfrm>
            <a:custGeom>
              <a:avLst/>
              <a:gdLst>
                <a:gd name="T0" fmla="*/ 1707 w 4838"/>
                <a:gd name="T1" fmla="*/ 541 h 1512"/>
                <a:gd name="T2" fmla="*/ 1750 w 4838"/>
                <a:gd name="T3" fmla="*/ 497 h 1512"/>
                <a:gd name="T4" fmla="*/ 1750 w 4838"/>
                <a:gd name="T5" fmla="*/ 44 h 1512"/>
                <a:gd name="T6" fmla="*/ 1707 w 4838"/>
                <a:gd name="T7" fmla="*/ 0 h 1512"/>
                <a:gd name="T8" fmla="*/ 44 w 4838"/>
                <a:gd name="T9" fmla="*/ 0 h 1512"/>
                <a:gd name="T10" fmla="*/ 0 w 4838"/>
                <a:gd name="T11" fmla="*/ 44 h 1512"/>
                <a:gd name="T12" fmla="*/ 0 w 4838"/>
                <a:gd name="T13" fmla="*/ 497 h 1512"/>
                <a:gd name="T14" fmla="*/ 44 w 4838"/>
                <a:gd name="T15" fmla="*/ 541 h 1512"/>
                <a:gd name="T16" fmla="*/ 1707 w 4838"/>
                <a:gd name="T17" fmla="*/ 541 h 1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38"/>
                <a:gd name="T28" fmla="*/ 0 h 1512"/>
                <a:gd name="T29" fmla="*/ 4838 w 4838"/>
                <a:gd name="T30" fmla="*/ 1512 h 1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38" h="1512">
                  <a:moveTo>
                    <a:pt x="4717" y="1512"/>
                  </a:moveTo>
                  <a:cubicBezTo>
                    <a:pt x="4784" y="1512"/>
                    <a:pt x="4838" y="1458"/>
                    <a:pt x="4838" y="1391"/>
                  </a:cubicBezTo>
                  <a:lnTo>
                    <a:pt x="4838" y="121"/>
                  </a:lnTo>
                  <a:cubicBezTo>
                    <a:pt x="4838" y="55"/>
                    <a:pt x="4784" y="0"/>
                    <a:pt x="4717" y="0"/>
                  </a:cubicBezTo>
                  <a:lnTo>
                    <a:pt x="121" y="0"/>
                  </a:lnTo>
                  <a:cubicBezTo>
                    <a:pt x="55" y="0"/>
                    <a:pt x="0" y="55"/>
                    <a:pt x="0" y="121"/>
                  </a:cubicBezTo>
                  <a:lnTo>
                    <a:pt x="0" y="1391"/>
                  </a:lnTo>
                  <a:cubicBezTo>
                    <a:pt x="0" y="1458"/>
                    <a:pt x="55" y="1512"/>
                    <a:pt x="121" y="1512"/>
                  </a:cubicBezTo>
                  <a:lnTo>
                    <a:pt x="4717" y="1512"/>
                  </a:lnTo>
                  <a:close/>
                </a:path>
              </a:pathLst>
            </a:custGeom>
            <a:noFill/>
            <a:ln w="21" cap="rnd">
              <a:solidFill>
                <a:srgbClr val="FF6600"/>
              </a:solidFill>
              <a:round/>
              <a:headEnd/>
              <a:tailEnd/>
            </a:ln>
          </p:spPr>
          <p:txBody>
            <a:bodyPr/>
            <a:lstStyle/>
            <a:p>
              <a:endParaRPr lang="en-NZ" dirty="0"/>
            </a:p>
          </p:txBody>
        </p:sp>
        <p:sp>
          <p:nvSpPr>
            <p:cNvPr id="19483" name="Rectangle 55"/>
            <p:cNvSpPr>
              <a:spLocks noChangeArrowheads="1"/>
            </p:cNvSpPr>
            <p:nvPr/>
          </p:nvSpPr>
          <p:spPr bwMode="auto">
            <a:xfrm>
              <a:off x="2255" y="1860"/>
              <a:ext cx="3491" cy="397"/>
            </a:xfrm>
            <a:prstGeom prst="rect">
              <a:avLst/>
            </a:prstGeom>
            <a:noFill/>
            <a:ln w="9525">
              <a:noFill/>
              <a:miter lim="800000"/>
              <a:headEnd/>
              <a:tailEnd/>
            </a:ln>
          </p:spPr>
          <p:txBody>
            <a:bodyPr lIns="0" tIns="0" rIns="0" bIns="0">
              <a:spAutoFit/>
            </a:bodyPr>
            <a:lstStyle/>
            <a:p>
              <a:pPr>
                <a:tabLst>
                  <a:tab pos="2700338" algn="l"/>
                </a:tabLst>
              </a:pPr>
              <a:r>
                <a:rPr lang="en-US" sz="700" dirty="0">
                  <a:solidFill>
                    <a:srgbClr val="000000"/>
                  </a:solidFill>
                  <a:latin typeface="Arial" charset="0"/>
                  <a:cs typeface="Times New Roman" pitchFamily="18" charset="0"/>
                </a:rPr>
                <a:t>Government ICT Council</a:t>
              </a:r>
            </a:p>
            <a:p>
              <a:pPr>
                <a:tabLst>
                  <a:tab pos="2700338" algn="l"/>
                </a:tabLst>
              </a:pPr>
              <a:endParaRPr lang="en-US" sz="700" dirty="0">
                <a:solidFill>
                  <a:srgbClr val="000000"/>
                </a:solidFill>
                <a:latin typeface="Arial" charset="0"/>
                <a:cs typeface="Times New Roman" pitchFamily="18" charset="0"/>
              </a:endParaRPr>
            </a:p>
            <a:p>
              <a:pPr>
                <a:tabLst>
                  <a:tab pos="2700338" algn="l"/>
                </a:tabLst>
              </a:pPr>
              <a:endParaRPr lang="en-US" sz="700" dirty="0">
                <a:solidFill>
                  <a:srgbClr val="000000"/>
                </a:solidFill>
                <a:latin typeface="Arial" charset="0"/>
                <a:cs typeface="Times New Roman" pitchFamily="18" charset="0"/>
              </a:endParaRPr>
            </a:p>
            <a:p>
              <a:pPr>
                <a:tabLst>
                  <a:tab pos="2700338" algn="l"/>
                </a:tabLst>
              </a:pPr>
              <a:r>
                <a:rPr lang="en-US" sz="700" dirty="0">
                  <a:solidFill>
                    <a:srgbClr val="000000"/>
                  </a:solidFill>
                  <a:latin typeface="Arial" charset="0"/>
                </a:rPr>
                <a:t>Data and Information Re-use CEs Steering Group</a:t>
              </a:r>
              <a:endParaRPr lang="en-US" sz="1800" dirty="0">
                <a:solidFill>
                  <a:schemeClr val="tx1"/>
                </a:solidFill>
                <a:latin typeface="Arial" charset="0"/>
              </a:endParaRPr>
            </a:p>
          </p:txBody>
        </p:sp>
        <p:sp>
          <p:nvSpPr>
            <p:cNvPr id="19484" name="Freeform 54"/>
            <p:cNvSpPr>
              <a:spLocks/>
            </p:cNvSpPr>
            <p:nvPr/>
          </p:nvSpPr>
          <p:spPr bwMode="auto">
            <a:xfrm>
              <a:off x="3839" y="523"/>
              <a:ext cx="296" cy="246"/>
            </a:xfrm>
            <a:custGeom>
              <a:avLst/>
              <a:gdLst>
                <a:gd name="T0" fmla="*/ 148 w 296"/>
                <a:gd name="T1" fmla="*/ 0 h 246"/>
                <a:gd name="T2" fmla="*/ 0 w 296"/>
                <a:gd name="T3" fmla="*/ 111 h 246"/>
                <a:gd name="T4" fmla="*/ 98 w 296"/>
                <a:gd name="T5" fmla="*/ 111 h 246"/>
                <a:gd name="T6" fmla="*/ 98 w 296"/>
                <a:gd name="T7" fmla="*/ 246 h 246"/>
                <a:gd name="T8" fmla="*/ 198 w 296"/>
                <a:gd name="T9" fmla="*/ 246 h 246"/>
                <a:gd name="T10" fmla="*/ 198 w 296"/>
                <a:gd name="T11" fmla="*/ 111 h 246"/>
                <a:gd name="T12" fmla="*/ 296 w 296"/>
                <a:gd name="T13" fmla="*/ 111 h 246"/>
                <a:gd name="T14" fmla="*/ 148 w 296"/>
                <a:gd name="T15" fmla="*/ 0 h 246"/>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246"/>
                <a:gd name="T26" fmla="*/ 296 w 296"/>
                <a:gd name="T27" fmla="*/ 246 h 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246">
                  <a:moveTo>
                    <a:pt x="148" y="0"/>
                  </a:moveTo>
                  <a:lnTo>
                    <a:pt x="0" y="111"/>
                  </a:lnTo>
                  <a:lnTo>
                    <a:pt x="98" y="111"/>
                  </a:lnTo>
                  <a:lnTo>
                    <a:pt x="98" y="246"/>
                  </a:lnTo>
                  <a:lnTo>
                    <a:pt x="198" y="246"/>
                  </a:lnTo>
                  <a:lnTo>
                    <a:pt x="198" y="111"/>
                  </a:lnTo>
                  <a:lnTo>
                    <a:pt x="296" y="111"/>
                  </a:lnTo>
                  <a:lnTo>
                    <a:pt x="148" y="0"/>
                  </a:lnTo>
                  <a:close/>
                </a:path>
              </a:pathLst>
            </a:custGeom>
            <a:noFill/>
            <a:ln w="4" cap="rnd">
              <a:solidFill>
                <a:srgbClr val="000000"/>
              </a:solidFill>
              <a:round/>
              <a:headEnd/>
              <a:tailEnd/>
            </a:ln>
          </p:spPr>
          <p:txBody>
            <a:bodyPr/>
            <a:lstStyle/>
            <a:p>
              <a:endParaRPr lang="en-NZ" dirty="0"/>
            </a:p>
          </p:txBody>
        </p:sp>
        <p:sp>
          <p:nvSpPr>
            <p:cNvPr id="19485" name="Freeform 53"/>
            <p:cNvSpPr>
              <a:spLocks/>
            </p:cNvSpPr>
            <p:nvPr/>
          </p:nvSpPr>
          <p:spPr bwMode="auto">
            <a:xfrm>
              <a:off x="3839" y="1262"/>
              <a:ext cx="296" cy="246"/>
            </a:xfrm>
            <a:custGeom>
              <a:avLst/>
              <a:gdLst>
                <a:gd name="T0" fmla="*/ 148 w 296"/>
                <a:gd name="T1" fmla="*/ 0 h 246"/>
                <a:gd name="T2" fmla="*/ 0 w 296"/>
                <a:gd name="T3" fmla="*/ 110 h 246"/>
                <a:gd name="T4" fmla="*/ 98 w 296"/>
                <a:gd name="T5" fmla="*/ 110 h 246"/>
                <a:gd name="T6" fmla="*/ 98 w 296"/>
                <a:gd name="T7" fmla="*/ 246 h 246"/>
                <a:gd name="T8" fmla="*/ 198 w 296"/>
                <a:gd name="T9" fmla="*/ 246 h 246"/>
                <a:gd name="T10" fmla="*/ 198 w 296"/>
                <a:gd name="T11" fmla="*/ 110 h 246"/>
                <a:gd name="T12" fmla="*/ 296 w 296"/>
                <a:gd name="T13" fmla="*/ 110 h 246"/>
                <a:gd name="T14" fmla="*/ 148 w 296"/>
                <a:gd name="T15" fmla="*/ 0 h 246"/>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246"/>
                <a:gd name="T26" fmla="*/ 296 w 296"/>
                <a:gd name="T27" fmla="*/ 246 h 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246">
                  <a:moveTo>
                    <a:pt x="148" y="0"/>
                  </a:moveTo>
                  <a:lnTo>
                    <a:pt x="0" y="110"/>
                  </a:lnTo>
                  <a:lnTo>
                    <a:pt x="98" y="110"/>
                  </a:lnTo>
                  <a:lnTo>
                    <a:pt x="98" y="246"/>
                  </a:lnTo>
                  <a:lnTo>
                    <a:pt x="198" y="246"/>
                  </a:lnTo>
                  <a:lnTo>
                    <a:pt x="198" y="110"/>
                  </a:lnTo>
                  <a:lnTo>
                    <a:pt x="296" y="110"/>
                  </a:lnTo>
                  <a:lnTo>
                    <a:pt x="148" y="0"/>
                  </a:lnTo>
                  <a:close/>
                </a:path>
              </a:pathLst>
            </a:custGeom>
            <a:noFill/>
            <a:ln w="4" cap="rnd">
              <a:solidFill>
                <a:srgbClr val="000000"/>
              </a:solidFill>
              <a:round/>
              <a:headEnd/>
              <a:tailEnd/>
            </a:ln>
          </p:spPr>
          <p:txBody>
            <a:bodyPr/>
            <a:lstStyle/>
            <a:p>
              <a:endParaRPr lang="en-NZ" dirty="0"/>
            </a:p>
          </p:txBody>
        </p:sp>
        <p:sp>
          <p:nvSpPr>
            <p:cNvPr id="19486" name="Freeform 52"/>
            <p:cNvSpPr>
              <a:spLocks/>
            </p:cNvSpPr>
            <p:nvPr/>
          </p:nvSpPr>
          <p:spPr bwMode="auto">
            <a:xfrm>
              <a:off x="5961" y="2345"/>
              <a:ext cx="494" cy="295"/>
            </a:xfrm>
            <a:custGeom>
              <a:avLst/>
              <a:gdLst>
                <a:gd name="T0" fmla="*/ 0 w 494"/>
                <a:gd name="T1" fmla="*/ 148 h 295"/>
                <a:gd name="T2" fmla="*/ 148 w 494"/>
                <a:gd name="T3" fmla="*/ 295 h 295"/>
                <a:gd name="T4" fmla="*/ 148 w 494"/>
                <a:gd name="T5" fmla="*/ 199 h 295"/>
                <a:gd name="T6" fmla="*/ 494 w 494"/>
                <a:gd name="T7" fmla="*/ 199 h 295"/>
                <a:gd name="T8" fmla="*/ 494 w 494"/>
                <a:gd name="T9" fmla="*/ 98 h 295"/>
                <a:gd name="T10" fmla="*/ 148 w 494"/>
                <a:gd name="T11" fmla="*/ 98 h 295"/>
                <a:gd name="T12" fmla="*/ 148 w 494"/>
                <a:gd name="T13" fmla="*/ 0 h 295"/>
                <a:gd name="T14" fmla="*/ 0 w 494"/>
                <a:gd name="T15" fmla="*/ 148 h 295"/>
                <a:gd name="T16" fmla="*/ 0 60000 65536"/>
                <a:gd name="T17" fmla="*/ 0 60000 65536"/>
                <a:gd name="T18" fmla="*/ 0 60000 65536"/>
                <a:gd name="T19" fmla="*/ 0 60000 65536"/>
                <a:gd name="T20" fmla="*/ 0 60000 65536"/>
                <a:gd name="T21" fmla="*/ 0 60000 65536"/>
                <a:gd name="T22" fmla="*/ 0 60000 65536"/>
                <a:gd name="T23" fmla="*/ 0 60000 65536"/>
                <a:gd name="T24" fmla="*/ 0 w 494"/>
                <a:gd name="T25" fmla="*/ 0 h 295"/>
                <a:gd name="T26" fmla="*/ 494 w 494"/>
                <a:gd name="T27" fmla="*/ 295 h 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4" h="295">
                  <a:moveTo>
                    <a:pt x="0" y="148"/>
                  </a:moveTo>
                  <a:lnTo>
                    <a:pt x="148" y="295"/>
                  </a:lnTo>
                  <a:lnTo>
                    <a:pt x="148" y="199"/>
                  </a:lnTo>
                  <a:lnTo>
                    <a:pt x="494" y="199"/>
                  </a:lnTo>
                  <a:lnTo>
                    <a:pt x="494" y="98"/>
                  </a:lnTo>
                  <a:lnTo>
                    <a:pt x="148" y="98"/>
                  </a:lnTo>
                  <a:lnTo>
                    <a:pt x="148" y="0"/>
                  </a:lnTo>
                  <a:lnTo>
                    <a:pt x="0" y="148"/>
                  </a:lnTo>
                  <a:close/>
                </a:path>
              </a:pathLst>
            </a:custGeom>
            <a:noFill/>
            <a:ln w="4" cap="rnd">
              <a:solidFill>
                <a:srgbClr val="000000"/>
              </a:solidFill>
              <a:round/>
              <a:headEnd/>
              <a:tailEnd/>
            </a:ln>
          </p:spPr>
          <p:txBody>
            <a:bodyPr/>
            <a:lstStyle/>
            <a:p>
              <a:endParaRPr lang="en-NZ" dirty="0"/>
            </a:p>
          </p:txBody>
        </p:sp>
        <p:sp>
          <p:nvSpPr>
            <p:cNvPr id="19487" name="Freeform 51"/>
            <p:cNvSpPr>
              <a:spLocks/>
            </p:cNvSpPr>
            <p:nvPr/>
          </p:nvSpPr>
          <p:spPr bwMode="auto">
            <a:xfrm>
              <a:off x="2851" y="2986"/>
              <a:ext cx="742" cy="295"/>
            </a:xfrm>
            <a:custGeom>
              <a:avLst/>
              <a:gdLst>
                <a:gd name="T0" fmla="*/ 309 w 908"/>
                <a:gd name="T1" fmla="*/ 130 h 362"/>
                <a:gd name="T2" fmla="*/ 331 w 908"/>
                <a:gd name="T3" fmla="*/ 108 h 362"/>
                <a:gd name="T4" fmla="*/ 331 w 908"/>
                <a:gd name="T5" fmla="*/ 108 h 362"/>
                <a:gd name="T6" fmla="*/ 331 w 908"/>
                <a:gd name="T7" fmla="*/ 22 h 362"/>
                <a:gd name="T8" fmla="*/ 309 w 908"/>
                <a:gd name="T9" fmla="*/ 0 h 362"/>
                <a:gd name="T10" fmla="*/ 23 w 908"/>
                <a:gd name="T11" fmla="*/ 0 h 362"/>
                <a:gd name="T12" fmla="*/ 0 w 908"/>
                <a:gd name="T13" fmla="*/ 22 h 362"/>
                <a:gd name="T14" fmla="*/ 0 w 908"/>
                <a:gd name="T15" fmla="*/ 108 h 362"/>
                <a:gd name="T16" fmla="*/ 23 w 908"/>
                <a:gd name="T17" fmla="*/ 130 h 362"/>
                <a:gd name="T18" fmla="*/ 309 w 908"/>
                <a:gd name="T19" fmla="*/ 13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8"/>
                <a:gd name="T31" fmla="*/ 0 h 362"/>
                <a:gd name="T32" fmla="*/ 908 w 908"/>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8" h="362">
                  <a:moveTo>
                    <a:pt x="847" y="362"/>
                  </a:moveTo>
                  <a:cubicBezTo>
                    <a:pt x="880" y="362"/>
                    <a:pt x="908" y="335"/>
                    <a:pt x="908" y="302"/>
                  </a:cubicBezTo>
                  <a:lnTo>
                    <a:pt x="908" y="60"/>
                  </a:lnTo>
                  <a:cubicBezTo>
                    <a:pt x="908" y="27"/>
                    <a:pt x="880" y="0"/>
                    <a:pt x="847" y="0"/>
                  </a:cubicBezTo>
                  <a:lnTo>
                    <a:pt x="61" y="0"/>
                  </a:lnTo>
                  <a:cubicBezTo>
                    <a:pt x="28" y="0"/>
                    <a:pt x="0" y="27"/>
                    <a:pt x="0" y="60"/>
                  </a:cubicBezTo>
                  <a:lnTo>
                    <a:pt x="0" y="302"/>
                  </a:lnTo>
                  <a:cubicBezTo>
                    <a:pt x="0" y="335"/>
                    <a:pt x="28" y="362"/>
                    <a:pt x="61" y="362"/>
                  </a:cubicBezTo>
                  <a:lnTo>
                    <a:pt x="847" y="362"/>
                  </a:lnTo>
                  <a:close/>
                </a:path>
              </a:pathLst>
            </a:custGeom>
            <a:solidFill>
              <a:srgbClr val="FFFFFF"/>
            </a:solidFill>
            <a:ln w="0">
              <a:solidFill>
                <a:srgbClr val="000000"/>
              </a:solidFill>
              <a:round/>
              <a:headEnd/>
              <a:tailEnd/>
            </a:ln>
          </p:spPr>
          <p:txBody>
            <a:bodyPr/>
            <a:lstStyle/>
            <a:p>
              <a:endParaRPr lang="en-NZ" dirty="0"/>
            </a:p>
          </p:txBody>
        </p:sp>
        <p:sp>
          <p:nvSpPr>
            <p:cNvPr id="19488" name="Freeform 50"/>
            <p:cNvSpPr>
              <a:spLocks/>
            </p:cNvSpPr>
            <p:nvPr/>
          </p:nvSpPr>
          <p:spPr bwMode="auto">
            <a:xfrm>
              <a:off x="2851" y="2986"/>
              <a:ext cx="742" cy="295"/>
            </a:xfrm>
            <a:custGeom>
              <a:avLst/>
              <a:gdLst>
                <a:gd name="T0" fmla="*/ 309 w 908"/>
                <a:gd name="T1" fmla="*/ 130 h 362"/>
                <a:gd name="T2" fmla="*/ 331 w 908"/>
                <a:gd name="T3" fmla="*/ 108 h 362"/>
                <a:gd name="T4" fmla="*/ 331 w 908"/>
                <a:gd name="T5" fmla="*/ 108 h 362"/>
                <a:gd name="T6" fmla="*/ 331 w 908"/>
                <a:gd name="T7" fmla="*/ 22 h 362"/>
                <a:gd name="T8" fmla="*/ 309 w 908"/>
                <a:gd name="T9" fmla="*/ 0 h 362"/>
                <a:gd name="T10" fmla="*/ 23 w 908"/>
                <a:gd name="T11" fmla="*/ 0 h 362"/>
                <a:gd name="T12" fmla="*/ 0 w 908"/>
                <a:gd name="T13" fmla="*/ 22 h 362"/>
                <a:gd name="T14" fmla="*/ 0 w 908"/>
                <a:gd name="T15" fmla="*/ 108 h 362"/>
                <a:gd name="T16" fmla="*/ 23 w 908"/>
                <a:gd name="T17" fmla="*/ 130 h 362"/>
                <a:gd name="T18" fmla="*/ 309 w 908"/>
                <a:gd name="T19" fmla="*/ 13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8"/>
                <a:gd name="T31" fmla="*/ 0 h 362"/>
                <a:gd name="T32" fmla="*/ 908 w 908"/>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8" h="362">
                  <a:moveTo>
                    <a:pt x="847" y="362"/>
                  </a:moveTo>
                  <a:cubicBezTo>
                    <a:pt x="880" y="362"/>
                    <a:pt x="908" y="335"/>
                    <a:pt x="908" y="302"/>
                  </a:cubicBezTo>
                  <a:lnTo>
                    <a:pt x="908" y="60"/>
                  </a:lnTo>
                  <a:cubicBezTo>
                    <a:pt x="908" y="27"/>
                    <a:pt x="880" y="0"/>
                    <a:pt x="847" y="0"/>
                  </a:cubicBezTo>
                  <a:lnTo>
                    <a:pt x="61" y="0"/>
                  </a:lnTo>
                  <a:cubicBezTo>
                    <a:pt x="28" y="0"/>
                    <a:pt x="0" y="27"/>
                    <a:pt x="0" y="60"/>
                  </a:cubicBezTo>
                  <a:lnTo>
                    <a:pt x="0" y="302"/>
                  </a:lnTo>
                  <a:cubicBezTo>
                    <a:pt x="0" y="335"/>
                    <a:pt x="28" y="362"/>
                    <a:pt x="61" y="362"/>
                  </a:cubicBezTo>
                  <a:lnTo>
                    <a:pt x="847" y="362"/>
                  </a:lnTo>
                  <a:close/>
                </a:path>
              </a:pathLst>
            </a:custGeom>
            <a:noFill/>
            <a:ln w="21" cap="rnd">
              <a:solidFill>
                <a:srgbClr val="FF6600"/>
              </a:solidFill>
              <a:round/>
              <a:headEnd/>
              <a:tailEnd/>
            </a:ln>
          </p:spPr>
          <p:txBody>
            <a:bodyPr/>
            <a:lstStyle/>
            <a:p>
              <a:endParaRPr lang="en-NZ" dirty="0"/>
            </a:p>
          </p:txBody>
        </p:sp>
        <p:sp>
          <p:nvSpPr>
            <p:cNvPr id="19489" name="Rectangle 49"/>
            <p:cNvSpPr>
              <a:spLocks noChangeArrowheads="1"/>
            </p:cNvSpPr>
            <p:nvPr/>
          </p:nvSpPr>
          <p:spPr bwMode="auto">
            <a:xfrm>
              <a:off x="2964" y="3050"/>
              <a:ext cx="405" cy="240"/>
            </a:xfrm>
            <a:prstGeom prst="rect">
              <a:avLst/>
            </a:prstGeom>
            <a:noFill/>
            <a:ln w="9525">
              <a:noFill/>
              <a:miter lim="800000"/>
              <a:headEnd/>
              <a:tailEnd/>
            </a:ln>
          </p:spPr>
          <p:txBody>
            <a:bodyPr wrap="none" lIns="0" tIns="0" rIns="0" bIns="0">
              <a:spAutoFit/>
            </a:bodyPr>
            <a:lstStyle/>
            <a:p>
              <a:pPr>
                <a:tabLst>
                  <a:tab pos="2700338" algn="l"/>
                </a:tabLst>
              </a:pPr>
              <a:r>
                <a:rPr lang="en-US" sz="700" dirty="0">
                  <a:solidFill>
                    <a:srgbClr val="000000"/>
                  </a:solidFill>
                  <a:latin typeface="Arial" charset="0"/>
                  <a:cs typeface="Times New Roman" pitchFamily="18" charset="0"/>
                </a:rPr>
                <a:t>CCPG </a:t>
              </a:r>
              <a:endParaRPr lang="en-US" sz="1800" dirty="0">
                <a:solidFill>
                  <a:schemeClr val="tx1"/>
                </a:solidFill>
                <a:latin typeface="Arial" charset="0"/>
              </a:endParaRPr>
            </a:p>
          </p:txBody>
        </p:sp>
        <p:sp>
          <p:nvSpPr>
            <p:cNvPr id="19490" name="Rectangle 48"/>
            <p:cNvSpPr>
              <a:spLocks noChangeArrowheads="1"/>
            </p:cNvSpPr>
            <p:nvPr/>
          </p:nvSpPr>
          <p:spPr bwMode="auto">
            <a:xfrm>
              <a:off x="3408" y="3050"/>
              <a:ext cx="75" cy="240"/>
            </a:xfrm>
            <a:prstGeom prst="rect">
              <a:avLst/>
            </a:prstGeom>
            <a:noFill/>
            <a:ln w="9525">
              <a:noFill/>
              <a:miter lim="800000"/>
              <a:headEnd/>
              <a:tailEnd/>
            </a:ln>
          </p:spPr>
          <p:txBody>
            <a:bodyPr wrap="none" lIns="0" tIns="0" rIns="0" bIns="0">
              <a:spAutoFit/>
            </a:bodyPr>
            <a:lstStyle/>
            <a:p>
              <a:pPr>
                <a:tabLst>
                  <a:tab pos="2700338" algn="l"/>
                </a:tabLst>
              </a:pPr>
              <a:r>
                <a:rPr lang="en-US" sz="700" dirty="0">
                  <a:solidFill>
                    <a:srgbClr val="000000"/>
                  </a:solidFill>
                  <a:latin typeface="Arial" charset="0"/>
                  <a:cs typeface="Times New Roman" pitchFamily="18" charset="0"/>
                </a:rPr>
                <a:t>2</a:t>
              </a:r>
              <a:endParaRPr lang="en-US" sz="1800" dirty="0">
                <a:solidFill>
                  <a:schemeClr val="tx1"/>
                </a:solidFill>
                <a:latin typeface="Arial" charset="0"/>
              </a:endParaRPr>
            </a:p>
          </p:txBody>
        </p:sp>
        <p:sp>
          <p:nvSpPr>
            <p:cNvPr id="19491" name="Freeform 47"/>
            <p:cNvSpPr>
              <a:spLocks/>
            </p:cNvSpPr>
            <p:nvPr/>
          </p:nvSpPr>
          <p:spPr bwMode="auto">
            <a:xfrm>
              <a:off x="3690" y="2986"/>
              <a:ext cx="741" cy="295"/>
            </a:xfrm>
            <a:custGeom>
              <a:avLst/>
              <a:gdLst>
                <a:gd name="T0" fmla="*/ 306 w 908"/>
                <a:gd name="T1" fmla="*/ 130 h 362"/>
                <a:gd name="T2" fmla="*/ 329 w 908"/>
                <a:gd name="T3" fmla="*/ 108 h 362"/>
                <a:gd name="T4" fmla="*/ 329 w 908"/>
                <a:gd name="T5" fmla="*/ 108 h 362"/>
                <a:gd name="T6" fmla="*/ 329 w 908"/>
                <a:gd name="T7" fmla="*/ 22 h 362"/>
                <a:gd name="T8" fmla="*/ 306 w 908"/>
                <a:gd name="T9" fmla="*/ 0 h 362"/>
                <a:gd name="T10" fmla="*/ 22 w 908"/>
                <a:gd name="T11" fmla="*/ 0 h 362"/>
                <a:gd name="T12" fmla="*/ 0 w 908"/>
                <a:gd name="T13" fmla="*/ 22 h 362"/>
                <a:gd name="T14" fmla="*/ 0 w 908"/>
                <a:gd name="T15" fmla="*/ 108 h 362"/>
                <a:gd name="T16" fmla="*/ 22 w 908"/>
                <a:gd name="T17" fmla="*/ 130 h 362"/>
                <a:gd name="T18" fmla="*/ 306 w 908"/>
                <a:gd name="T19" fmla="*/ 13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8"/>
                <a:gd name="T31" fmla="*/ 0 h 362"/>
                <a:gd name="T32" fmla="*/ 908 w 908"/>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8" h="362">
                  <a:moveTo>
                    <a:pt x="847" y="362"/>
                  </a:moveTo>
                  <a:cubicBezTo>
                    <a:pt x="880" y="362"/>
                    <a:pt x="908" y="335"/>
                    <a:pt x="908" y="302"/>
                  </a:cubicBezTo>
                  <a:lnTo>
                    <a:pt x="908" y="60"/>
                  </a:lnTo>
                  <a:cubicBezTo>
                    <a:pt x="908" y="27"/>
                    <a:pt x="880" y="0"/>
                    <a:pt x="847" y="0"/>
                  </a:cubicBezTo>
                  <a:lnTo>
                    <a:pt x="61" y="0"/>
                  </a:lnTo>
                  <a:cubicBezTo>
                    <a:pt x="28" y="0"/>
                    <a:pt x="0" y="27"/>
                    <a:pt x="0" y="60"/>
                  </a:cubicBezTo>
                  <a:lnTo>
                    <a:pt x="0" y="302"/>
                  </a:lnTo>
                  <a:cubicBezTo>
                    <a:pt x="0" y="335"/>
                    <a:pt x="28" y="362"/>
                    <a:pt x="61" y="362"/>
                  </a:cubicBezTo>
                  <a:lnTo>
                    <a:pt x="847" y="362"/>
                  </a:lnTo>
                  <a:close/>
                </a:path>
              </a:pathLst>
            </a:custGeom>
            <a:solidFill>
              <a:srgbClr val="FFFFFF"/>
            </a:solidFill>
            <a:ln w="0">
              <a:solidFill>
                <a:srgbClr val="000000"/>
              </a:solidFill>
              <a:round/>
              <a:headEnd/>
              <a:tailEnd/>
            </a:ln>
          </p:spPr>
          <p:txBody>
            <a:bodyPr/>
            <a:lstStyle/>
            <a:p>
              <a:endParaRPr lang="en-NZ" dirty="0"/>
            </a:p>
          </p:txBody>
        </p:sp>
        <p:sp>
          <p:nvSpPr>
            <p:cNvPr id="19492" name="Freeform 46"/>
            <p:cNvSpPr>
              <a:spLocks/>
            </p:cNvSpPr>
            <p:nvPr/>
          </p:nvSpPr>
          <p:spPr bwMode="auto">
            <a:xfrm>
              <a:off x="3690" y="2986"/>
              <a:ext cx="741" cy="295"/>
            </a:xfrm>
            <a:custGeom>
              <a:avLst/>
              <a:gdLst>
                <a:gd name="T0" fmla="*/ 306 w 908"/>
                <a:gd name="T1" fmla="*/ 130 h 362"/>
                <a:gd name="T2" fmla="*/ 329 w 908"/>
                <a:gd name="T3" fmla="*/ 108 h 362"/>
                <a:gd name="T4" fmla="*/ 329 w 908"/>
                <a:gd name="T5" fmla="*/ 108 h 362"/>
                <a:gd name="T6" fmla="*/ 329 w 908"/>
                <a:gd name="T7" fmla="*/ 22 h 362"/>
                <a:gd name="T8" fmla="*/ 306 w 908"/>
                <a:gd name="T9" fmla="*/ 0 h 362"/>
                <a:gd name="T10" fmla="*/ 22 w 908"/>
                <a:gd name="T11" fmla="*/ 0 h 362"/>
                <a:gd name="T12" fmla="*/ 0 w 908"/>
                <a:gd name="T13" fmla="*/ 22 h 362"/>
                <a:gd name="T14" fmla="*/ 0 w 908"/>
                <a:gd name="T15" fmla="*/ 108 h 362"/>
                <a:gd name="T16" fmla="*/ 22 w 908"/>
                <a:gd name="T17" fmla="*/ 130 h 362"/>
                <a:gd name="T18" fmla="*/ 306 w 908"/>
                <a:gd name="T19" fmla="*/ 13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8"/>
                <a:gd name="T31" fmla="*/ 0 h 362"/>
                <a:gd name="T32" fmla="*/ 908 w 908"/>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8" h="362">
                  <a:moveTo>
                    <a:pt x="847" y="362"/>
                  </a:moveTo>
                  <a:cubicBezTo>
                    <a:pt x="880" y="362"/>
                    <a:pt x="908" y="335"/>
                    <a:pt x="908" y="302"/>
                  </a:cubicBezTo>
                  <a:lnTo>
                    <a:pt x="908" y="60"/>
                  </a:lnTo>
                  <a:cubicBezTo>
                    <a:pt x="908" y="27"/>
                    <a:pt x="880" y="0"/>
                    <a:pt x="847" y="0"/>
                  </a:cubicBezTo>
                  <a:lnTo>
                    <a:pt x="61" y="0"/>
                  </a:lnTo>
                  <a:cubicBezTo>
                    <a:pt x="28" y="0"/>
                    <a:pt x="0" y="27"/>
                    <a:pt x="0" y="60"/>
                  </a:cubicBezTo>
                  <a:lnTo>
                    <a:pt x="0" y="302"/>
                  </a:lnTo>
                  <a:cubicBezTo>
                    <a:pt x="0" y="335"/>
                    <a:pt x="28" y="362"/>
                    <a:pt x="61" y="362"/>
                  </a:cubicBezTo>
                  <a:lnTo>
                    <a:pt x="847" y="362"/>
                  </a:lnTo>
                  <a:close/>
                </a:path>
              </a:pathLst>
            </a:custGeom>
            <a:noFill/>
            <a:ln w="21" cap="rnd">
              <a:solidFill>
                <a:srgbClr val="FF6600"/>
              </a:solidFill>
              <a:round/>
              <a:headEnd/>
              <a:tailEnd/>
            </a:ln>
          </p:spPr>
          <p:txBody>
            <a:bodyPr/>
            <a:lstStyle/>
            <a:p>
              <a:endParaRPr lang="en-NZ" dirty="0"/>
            </a:p>
          </p:txBody>
        </p:sp>
        <p:sp>
          <p:nvSpPr>
            <p:cNvPr id="19493" name="Rectangle 45"/>
            <p:cNvSpPr>
              <a:spLocks noChangeArrowheads="1"/>
            </p:cNvSpPr>
            <p:nvPr/>
          </p:nvSpPr>
          <p:spPr bwMode="auto">
            <a:xfrm>
              <a:off x="3800" y="3050"/>
              <a:ext cx="405" cy="240"/>
            </a:xfrm>
            <a:prstGeom prst="rect">
              <a:avLst/>
            </a:prstGeom>
            <a:noFill/>
            <a:ln w="9525">
              <a:noFill/>
              <a:miter lim="800000"/>
              <a:headEnd/>
              <a:tailEnd/>
            </a:ln>
          </p:spPr>
          <p:txBody>
            <a:bodyPr wrap="none" lIns="0" tIns="0" rIns="0" bIns="0">
              <a:spAutoFit/>
            </a:bodyPr>
            <a:lstStyle/>
            <a:p>
              <a:pPr>
                <a:tabLst>
                  <a:tab pos="2700338" algn="l"/>
                </a:tabLst>
              </a:pPr>
              <a:r>
                <a:rPr lang="en-US" sz="700" dirty="0">
                  <a:solidFill>
                    <a:srgbClr val="000000"/>
                  </a:solidFill>
                  <a:latin typeface="Arial" charset="0"/>
                  <a:cs typeface="Times New Roman" pitchFamily="18" charset="0"/>
                </a:rPr>
                <a:t>CCPG </a:t>
              </a:r>
              <a:endParaRPr lang="en-US" sz="1800" dirty="0">
                <a:solidFill>
                  <a:schemeClr val="tx1"/>
                </a:solidFill>
                <a:latin typeface="Arial" charset="0"/>
              </a:endParaRPr>
            </a:p>
          </p:txBody>
        </p:sp>
        <p:sp>
          <p:nvSpPr>
            <p:cNvPr id="19494" name="Rectangle 44"/>
            <p:cNvSpPr>
              <a:spLocks noChangeArrowheads="1"/>
            </p:cNvSpPr>
            <p:nvPr/>
          </p:nvSpPr>
          <p:spPr bwMode="auto">
            <a:xfrm>
              <a:off x="4244" y="3050"/>
              <a:ext cx="75" cy="240"/>
            </a:xfrm>
            <a:prstGeom prst="rect">
              <a:avLst/>
            </a:prstGeom>
            <a:noFill/>
            <a:ln w="9525">
              <a:noFill/>
              <a:miter lim="800000"/>
              <a:headEnd/>
              <a:tailEnd/>
            </a:ln>
          </p:spPr>
          <p:txBody>
            <a:bodyPr wrap="none" lIns="0" tIns="0" rIns="0" bIns="0">
              <a:spAutoFit/>
            </a:bodyPr>
            <a:lstStyle/>
            <a:p>
              <a:pPr>
                <a:tabLst>
                  <a:tab pos="2700338" algn="l"/>
                </a:tabLst>
              </a:pPr>
              <a:r>
                <a:rPr lang="en-US" sz="700" dirty="0">
                  <a:solidFill>
                    <a:srgbClr val="000000"/>
                  </a:solidFill>
                  <a:latin typeface="Arial" charset="0"/>
                  <a:cs typeface="Times New Roman" pitchFamily="18" charset="0"/>
                </a:rPr>
                <a:t>3</a:t>
              </a:r>
              <a:endParaRPr lang="en-US" sz="1800" dirty="0">
                <a:solidFill>
                  <a:schemeClr val="tx1"/>
                </a:solidFill>
                <a:latin typeface="Arial" charset="0"/>
              </a:endParaRPr>
            </a:p>
          </p:txBody>
        </p:sp>
        <p:sp>
          <p:nvSpPr>
            <p:cNvPr id="19495" name="Freeform 43"/>
            <p:cNvSpPr>
              <a:spLocks/>
            </p:cNvSpPr>
            <p:nvPr/>
          </p:nvSpPr>
          <p:spPr bwMode="auto">
            <a:xfrm>
              <a:off x="5295" y="2986"/>
              <a:ext cx="695" cy="295"/>
            </a:xfrm>
            <a:custGeom>
              <a:avLst/>
              <a:gdLst>
                <a:gd name="T0" fmla="*/ 286 w 852"/>
                <a:gd name="T1" fmla="*/ 130 h 362"/>
                <a:gd name="T2" fmla="*/ 308 w 852"/>
                <a:gd name="T3" fmla="*/ 108 h 362"/>
                <a:gd name="T4" fmla="*/ 308 w 852"/>
                <a:gd name="T5" fmla="*/ 108 h 362"/>
                <a:gd name="T6" fmla="*/ 308 w 852"/>
                <a:gd name="T7" fmla="*/ 22 h 362"/>
                <a:gd name="T8" fmla="*/ 286 w 852"/>
                <a:gd name="T9" fmla="*/ 0 h 362"/>
                <a:gd name="T10" fmla="*/ 22 w 852"/>
                <a:gd name="T11" fmla="*/ 0 h 362"/>
                <a:gd name="T12" fmla="*/ 0 w 852"/>
                <a:gd name="T13" fmla="*/ 22 h 362"/>
                <a:gd name="T14" fmla="*/ 0 w 852"/>
                <a:gd name="T15" fmla="*/ 22 h 362"/>
                <a:gd name="T16" fmla="*/ 0 w 852"/>
                <a:gd name="T17" fmla="*/ 108 h 362"/>
                <a:gd name="T18" fmla="*/ 22 w 852"/>
                <a:gd name="T19" fmla="*/ 130 h 362"/>
                <a:gd name="T20" fmla="*/ 22 w 852"/>
                <a:gd name="T21" fmla="*/ 130 h 362"/>
                <a:gd name="T22" fmla="*/ 286 w 852"/>
                <a:gd name="T23" fmla="*/ 130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2"/>
                <a:gd name="T37" fmla="*/ 0 h 362"/>
                <a:gd name="T38" fmla="*/ 852 w 852"/>
                <a:gd name="T39" fmla="*/ 362 h 3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2" h="362">
                  <a:moveTo>
                    <a:pt x="792" y="362"/>
                  </a:moveTo>
                  <a:cubicBezTo>
                    <a:pt x="825" y="362"/>
                    <a:pt x="852" y="335"/>
                    <a:pt x="852" y="302"/>
                  </a:cubicBezTo>
                  <a:lnTo>
                    <a:pt x="852" y="60"/>
                  </a:lnTo>
                  <a:cubicBezTo>
                    <a:pt x="852" y="27"/>
                    <a:pt x="825" y="0"/>
                    <a:pt x="792" y="0"/>
                  </a:cubicBezTo>
                  <a:lnTo>
                    <a:pt x="60" y="0"/>
                  </a:lnTo>
                  <a:cubicBezTo>
                    <a:pt x="27" y="0"/>
                    <a:pt x="0" y="27"/>
                    <a:pt x="0" y="60"/>
                  </a:cubicBezTo>
                  <a:lnTo>
                    <a:pt x="0" y="302"/>
                  </a:lnTo>
                  <a:cubicBezTo>
                    <a:pt x="0" y="335"/>
                    <a:pt x="27" y="362"/>
                    <a:pt x="60" y="362"/>
                  </a:cubicBezTo>
                  <a:lnTo>
                    <a:pt x="792" y="362"/>
                  </a:lnTo>
                  <a:close/>
                </a:path>
              </a:pathLst>
            </a:custGeom>
            <a:solidFill>
              <a:srgbClr val="FFFFFF"/>
            </a:solidFill>
            <a:ln w="0">
              <a:solidFill>
                <a:srgbClr val="000000"/>
              </a:solidFill>
              <a:round/>
              <a:headEnd/>
              <a:tailEnd/>
            </a:ln>
          </p:spPr>
          <p:txBody>
            <a:bodyPr/>
            <a:lstStyle/>
            <a:p>
              <a:endParaRPr lang="en-NZ" dirty="0"/>
            </a:p>
          </p:txBody>
        </p:sp>
        <p:sp>
          <p:nvSpPr>
            <p:cNvPr id="19496" name="Freeform 42"/>
            <p:cNvSpPr>
              <a:spLocks/>
            </p:cNvSpPr>
            <p:nvPr/>
          </p:nvSpPr>
          <p:spPr bwMode="auto">
            <a:xfrm>
              <a:off x="5295" y="2986"/>
              <a:ext cx="695" cy="295"/>
            </a:xfrm>
            <a:custGeom>
              <a:avLst/>
              <a:gdLst>
                <a:gd name="T0" fmla="*/ 286 w 852"/>
                <a:gd name="T1" fmla="*/ 130 h 362"/>
                <a:gd name="T2" fmla="*/ 308 w 852"/>
                <a:gd name="T3" fmla="*/ 108 h 362"/>
                <a:gd name="T4" fmla="*/ 308 w 852"/>
                <a:gd name="T5" fmla="*/ 108 h 362"/>
                <a:gd name="T6" fmla="*/ 308 w 852"/>
                <a:gd name="T7" fmla="*/ 22 h 362"/>
                <a:gd name="T8" fmla="*/ 286 w 852"/>
                <a:gd name="T9" fmla="*/ 0 h 362"/>
                <a:gd name="T10" fmla="*/ 22 w 852"/>
                <a:gd name="T11" fmla="*/ 0 h 362"/>
                <a:gd name="T12" fmla="*/ 0 w 852"/>
                <a:gd name="T13" fmla="*/ 22 h 362"/>
                <a:gd name="T14" fmla="*/ 0 w 852"/>
                <a:gd name="T15" fmla="*/ 22 h 362"/>
                <a:gd name="T16" fmla="*/ 0 w 852"/>
                <a:gd name="T17" fmla="*/ 108 h 362"/>
                <a:gd name="T18" fmla="*/ 22 w 852"/>
                <a:gd name="T19" fmla="*/ 130 h 362"/>
                <a:gd name="T20" fmla="*/ 22 w 852"/>
                <a:gd name="T21" fmla="*/ 130 h 362"/>
                <a:gd name="T22" fmla="*/ 286 w 852"/>
                <a:gd name="T23" fmla="*/ 130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2"/>
                <a:gd name="T37" fmla="*/ 0 h 362"/>
                <a:gd name="T38" fmla="*/ 852 w 852"/>
                <a:gd name="T39" fmla="*/ 362 h 3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2" h="362">
                  <a:moveTo>
                    <a:pt x="792" y="362"/>
                  </a:moveTo>
                  <a:cubicBezTo>
                    <a:pt x="825" y="362"/>
                    <a:pt x="852" y="335"/>
                    <a:pt x="852" y="302"/>
                  </a:cubicBezTo>
                  <a:lnTo>
                    <a:pt x="852" y="60"/>
                  </a:lnTo>
                  <a:cubicBezTo>
                    <a:pt x="852" y="27"/>
                    <a:pt x="825" y="0"/>
                    <a:pt x="792" y="0"/>
                  </a:cubicBezTo>
                  <a:lnTo>
                    <a:pt x="60" y="0"/>
                  </a:lnTo>
                  <a:cubicBezTo>
                    <a:pt x="27" y="0"/>
                    <a:pt x="0" y="27"/>
                    <a:pt x="0" y="60"/>
                  </a:cubicBezTo>
                  <a:lnTo>
                    <a:pt x="0" y="302"/>
                  </a:lnTo>
                  <a:cubicBezTo>
                    <a:pt x="0" y="335"/>
                    <a:pt x="27" y="362"/>
                    <a:pt x="60" y="362"/>
                  </a:cubicBezTo>
                  <a:lnTo>
                    <a:pt x="792" y="362"/>
                  </a:lnTo>
                  <a:close/>
                </a:path>
              </a:pathLst>
            </a:custGeom>
            <a:noFill/>
            <a:ln w="21" cap="rnd">
              <a:solidFill>
                <a:srgbClr val="FF6600"/>
              </a:solidFill>
              <a:round/>
              <a:headEnd/>
              <a:tailEnd/>
            </a:ln>
          </p:spPr>
          <p:txBody>
            <a:bodyPr/>
            <a:lstStyle/>
            <a:p>
              <a:endParaRPr lang="en-NZ" dirty="0"/>
            </a:p>
          </p:txBody>
        </p:sp>
        <p:sp>
          <p:nvSpPr>
            <p:cNvPr id="19497" name="Rectangle 41"/>
            <p:cNvSpPr>
              <a:spLocks noChangeArrowheads="1"/>
            </p:cNvSpPr>
            <p:nvPr/>
          </p:nvSpPr>
          <p:spPr bwMode="auto">
            <a:xfrm>
              <a:off x="5380" y="3050"/>
              <a:ext cx="457" cy="99"/>
            </a:xfrm>
            <a:prstGeom prst="rect">
              <a:avLst/>
            </a:prstGeom>
            <a:noFill/>
            <a:ln w="9525">
              <a:noFill/>
              <a:miter lim="800000"/>
              <a:headEnd/>
              <a:tailEnd/>
            </a:ln>
          </p:spPr>
          <p:txBody>
            <a:bodyPr wrap="none" lIns="0" tIns="0" rIns="0" bIns="0">
              <a:spAutoFit/>
            </a:bodyPr>
            <a:lstStyle/>
            <a:p>
              <a:pPr>
                <a:tabLst>
                  <a:tab pos="2700338" algn="l"/>
                </a:tabLst>
              </a:pPr>
              <a:r>
                <a:rPr lang="en-US" sz="700" dirty="0">
                  <a:solidFill>
                    <a:srgbClr val="000000"/>
                  </a:solidFill>
                  <a:latin typeface="Arial" charset="0"/>
                  <a:cs typeface="Times New Roman" pitchFamily="18" charset="0"/>
                </a:rPr>
                <a:t>Data 2 </a:t>
              </a:r>
              <a:endParaRPr lang="en-US" sz="1800" dirty="0">
                <a:solidFill>
                  <a:schemeClr val="tx1"/>
                </a:solidFill>
                <a:latin typeface="Arial" charset="0"/>
              </a:endParaRPr>
            </a:p>
          </p:txBody>
        </p:sp>
        <p:sp>
          <p:nvSpPr>
            <p:cNvPr id="19498" name="Freeform 39"/>
            <p:cNvSpPr>
              <a:spLocks/>
            </p:cNvSpPr>
            <p:nvPr/>
          </p:nvSpPr>
          <p:spPr bwMode="auto">
            <a:xfrm>
              <a:off x="4530" y="2986"/>
              <a:ext cx="691" cy="295"/>
            </a:xfrm>
            <a:custGeom>
              <a:avLst/>
              <a:gdLst>
                <a:gd name="T0" fmla="*/ 286 w 846"/>
                <a:gd name="T1" fmla="*/ 130 h 362"/>
                <a:gd name="T2" fmla="*/ 308 w 846"/>
                <a:gd name="T3" fmla="*/ 108 h 362"/>
                <a:gd name="T4" fmla="*/ 308 w 846"/>
                <a:gd name="T5" fmla="*/ 108 h 362"/>
                <a:gd name="T6" fmla="*/ 308 w 846"/>
                <a:gd name="T7" fmla="*/ 22 h 362"/>
                <a:gd name="T8" fmla="*/ 286 w 846"/>
                <a:gd name="T9" fmla="*/ 0 h 362"/>
                <a:gd name="T10" fmla="*/ 22 w 846"/>
                <a:gd name="T11" fmla="*/ 0 h 362"/>
                <a:gd name="T12" fmla="*/ 0 w 846"/>
                <a:gd name="T13" fmla="*/ 22 h 362"/>
                <a:gd name="T14" fmla="*/ 0 w 846"/>
                <a:gd name="T15" fmla="*/ 22 h 362"/>
                <a:gd name="T16" fmla="*/ 0 w 846"/>
                <a:gd name="T17" fmla="*/ 108 h 362"/>
                <a:gd name="T18" fmla="*/ 22 w 846"/>
                <a:gd name="T19" fmla="*/ 130 h 362"/>
                <a:gd name="T20" fmla="*/ 286 w 846"/>
                <a:gd name="T21" fmla="*/ 130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6"/>
                <a:gd name="T34" fmla="*/ 0 h 362"/>
                <a:gd name="T35" fmla="*/ 846 w 846"/>
                <a:gd name="T36" fmla="*/ 362 h 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6" h="362">
                  <a:moveTo>
                    <a:pt x="786" y="362"/>
                  </a:moveTo>
                  <a:cubicBezTo>
                    <a:pt x="819" y="362"/>
                    <a:pt x="846" y="335"/>
                    <a:pt x="846" y="302"/>
                  </a:cubicBezTo>
                  <a:lnTo>
                    <a:pt x="846" y="60"/>
                  </a:lnTo>
                  <a:cubicBezTo>
                    <a:pt x="846" y="27"/>
                    <a:pt x="819" y="0"/>
                    <a:pt x="786" y="0"/>
                  </a:cubicBezTo>
                  <a:lnTo>
                    <a:pt x="60" y="0"/>
                  </a:lnTo>
                  <a:cubicBezTo>
                    <a:pt x="27" y="0"/>
                    <a:pt x="0" y="27"/>
                    <a:pt x="0" y="60"/>
                  </a:cubicBezTo>
                  <a:lnTo>
                    <a:pt x="0" y="302"/>
                  </a:lnTo>
                  <a:cubicBezTo>
                    <a:pt x="0" y="335"/>
                    <a:pt x="27" y="362"/>
                    <a:pt x="60" y="362"/>
                  </a:cubicBezTo>
                  <a:lnTo>
                    <a:pt x="786" y="362"/>
                  </a:lnTo>
                  <a:close/>
                </a:path>
              </a:pathLst>
            </a:custGeom>
            <a:noFill/>
            <a:ln w="21" cap="rnd">
              <a:solidFill>
                <a:srgbClr val="FF6600"/>
              </a:solidFill>
              <a:round/>
              <a:headEnd/>
              <a:tailEnd/>
            </a:ln>
          </p:spPr>
          <p:txBody>
            <a:bodyPr/>
            <a:lstStyle/>
            <a:p>
              <a:endParaRPr lang="en-NZ" dirty="0"/>
            </a:p>
          </p:txBody>
        </p:sp>
        <p:sp>
          <p:nvSpPr>
            <p:cNvPr id="19499" name="Rectangle 38"/>
            <p:cNvSpPr>
              <a:spLocks noChangeArrowheads="1"/>
            </p:cNvSpPr>
            <p:nvPr/>
          </p:nvSpPr>
          <p:spPr bwMode="auto">
            <a:xfrm>
              <a:off x="4476" y="3050"/>
              <a:ext cx="606" cy="99"/>
            </a:xfrm>
            <a:prstGeom prst="rect">
              <a:avLst/>
            </a:prstGeom>
            <a:noFill/>
            <a:ln w="9525">
              <a:noFill/>
              <a:miter lim="800000"/>
              <a:headEnd/>
              <a:tailEnd/>
            </a:ln>
          </p:spPr>
          <p:txBody>
            <a:bodyPr lIns="0" tIns="0" rIns="0" bIns="0">
              <a:spAutoFit/>
            </a:bodyPr>
            <a:lstStyle/>
            <a:p>
              <a:pPr>
                <a:tabLst>
                  <a:tab pos="2700338" algn="l"/>
                </a:tabLst>
              </a:pPr>
              <a:r>
                <a:rPr lang="en-US" sz="700" dirty="0">
                  <a:solidFill>
                    <a:srgbClr val="000000"/>
                  </a:solidFill>
                  <a:latin typeface="Arial" charset="0"/>
                  <a:cs typeface="Times New Roman" pitchFamily="18" charset="0"/>
                </a:rPr>
                <a:t>...</a:t>
              </a:r>
              <a:endParaRPr lang="en-US" sz="1800" dirty="0">
                <a:solidFill>
                  <a:schemeClr val="tx1"/>
                </a:solidFill>
                <a:latin typeface="Arial" charset="0"/>
              </a:endParaRPr>
            </a:p>
          </p:txBody>
        </p:sp>
        <p:sp>
          <p:nvSpPr>
            <p:cNvPr id="19500" name="Freeform 37"/>
            <p:cNvSpPr>
              <a:spLocks noEditPoints="1"/>
            </p:cNvSpPr>
            <p:nvPr/>
          </p:nvSpPr>
          <p:spPr bwMode="auto">
            <a:xfrm>
              <a:off x="20" y="3607"/>
              <a:ext cx="5942" cy="38"/>
            </a:xfrm>
            <a:custGeom>
              <a:avLst/>
              <a:gdLst>
                <a:gd name="T0" fmla="*/ 0 w 7281"/>
                <a:gd name="T1" fmla="*/ 9 h 46"/>
                <a:gd name="T2" fmla="*/ 59 w 7281"/>
                <a:gd name="T3" fmla="*/ 17 h 46"/>
                <a:gd name="T4" fmla="*/ 125 w 7281"/>
                <a:gd name="T5" fmla="*/ 17 h 46"/>
                <a:gd name="T6" fmla="*/ 184 w 7281"/>
                <a:gd name="T7" fmla="*/ 9 h 46"/>
                <a:gd name="T8" fmla="*/ 226 w 7281"/>
                <a:gd name="T9" fmla="*/ 0 h 46"/>
                <a:gd name="T10" fmla="*/ 259 w 7281"/>
                <a:gd name="T11" fmla="*/ 0 h 46"/>
                <a:gd name="T12" fmla="*/ 259 w 7281"/>
                <a:gd name="T13" fmla="*/ 0 h 46"/>
                <a:gd name="T14" fmla="*/ 300 w 7281"/>
                <a:gd name="T15" fmla="*/ 9 h 46"/>
                <a:gd name="T16" fmla="*/ 359 w 7281"/>
                <a:gd name="T17" fmla="*/ 17 h 46"/>
                <a:gd name="T18" fmla="*/ 425 w 7281"/>
                <a:gd name="T19" fmla="*/ 17 h 46"/>
                <a:gd name="T20" fmla="*/ 483 w 7281"/>
                <a:gd name="T21" fmla="*/ 9 h 46"/>
                <a:gd name="T22" fmla="*/ 526 w 7281"/>
                <a:gd name="T23" fmla="*/ 0 h 46"/>
                <a:gd name="T24" fmla="*/ 559 w 7281"/>
                <a:gd name="T25" fmla="*/ 0 h 46"/>
                <a:gd name="T26" fmla="*/ 559 w 7281"/>
                <a:gd name="T27" fmla="*/ 0 h 46"/>
                <a:gd name="T28" fmla="*/ 601 w 7281"/>
                <a:gd name="T29" fmla="*/ 9 h 46"/>
                <a:gd name="T30" fmla="*/ 659 w 7281"/>
                <a:gd name="T31" fmla="*/ 17 h 46"/>
                <a:gd name="T32" fmla="*/ 726 w 7281"/>
                <a:gd name="T33" fmla="*/ 17 h 46"/>
                <a:gd name="T34" fmla="*/ 784 w 7281"/>
                <a:gd name="T35" fmla="*/ 9 h 46"/>
                <a:gd name="T36" fmla="*/ 826 w 7281"/>
                <a:gd name="T37" fmla="*/ 0 h 46"/>
                <a:gd name="T38" fmla="*/ 859 w 7281"/>
                <a:gd name="T39" fmla="*/ 0 h 46"/>
                <a:gd name="T40" fmla="*/ 859 w 7281"/>
                <a:gd name="T41" fmla="*/ 0 h 46"/>
                <a:gd name="T42" fmla="*/ 900 w 7281"/>
                <a:gd name="T43" fmla="*/ 9 h 46"/>
                <a:gd name="T44" fmla="*/ 959 w 7281"/>
                <a:gd name="T45" fmla="*/ 17 h 46"/>
                <a:gd name="T46" fmla="*/ 1027 w 7281"/>
                <a:gd name="T47" fmla="*/ 17 h 46"/>
                <a:gd name="T48" fmla="*/ 1085 w 7281"/>
                <a:gd name="T49" fmla="*/ 9 h 46"/>
                <a:gd name="T50" fmla="*/ 1126 w 7281"/>
                <a:gd name="T51" fmla="*/ 0 h 46"/>
                <a:gd name="T52" fmla="*/ 1160 w 7281"/>
                <a:gd name="T53" fmla="*/ 0 h 46"/>
                <a:gd name="T54" fmla="*/ 1160 w 7281"/>
                <a:gd name="T55" fmla="*/ 0 h 46"/>
                <a:gd name="T56" fmla="*/ 1201 w 7281"/>
                <a:gd name="T57" fmla="*/ 9 h 46"/>
                <a:gd name="T58" fmla="*/ 1260 w 7281"/>
                <a:gd name="T59" fmla="*/ 17 h 46"/>
                <a:gd name="T60" fmla="*/ 1326 w 7281"/>
                <a:gd name="T61" fmla="*/ 17 h 46"/>
                <a:gd name="T62" fmla="*/ 1385 w 7281"/>
                <a:gd name="T63" fmla="*/ 9 h 46"/>
                <a:gd name="T64" fmla="*/ 1426 w 7281"/>
                <a:gd name="T65" fmla="*/ 0 h 46"/>
                <a:gd name="T66" fmla="*/ 1460 w 7281"/>
                <a:gd name="T67" fmla="*/ 0 h 46"/>
                <a:gd name="T68" fmla="*/ 1460 w 7281"/>
                <a:gd name="T69" fmla="*/ 0 h 46"/>
                <a:gd name="T70" fmla="*/ 1501 w 7281"/>
                <a:gd name="T71" fmla="*/ 9 h 46"/>
                <a:gd name="T72" fmla="*/ 1560 w 7281"/>
                <a:gd name="T73" fmla="*/ 17 h 46"/>
                <a:gd name="T74" fmla="*/ 1627 w 7281"/>
                <a:gd name="T75" fmla="*/ 17 h 46"/>
                <a:gd name="T76" fmla="*/ 1685 w 7281"/>
                <a:gd name="T77" fmla="*/ 9 h 46"/>
                <a:gd name="T78" fmla="*/ 1727 w 7281"/>
                <a:gd name="T79" fmla="*/ 0 h 46"/>
                <a:gd name="T80" fmla="*/ 1760 w 7281"/>
                <a:gd name="T81" fmla="*/ 0 h 46"/>
                <a:gd name="T82" fmla="*/ 1760 w 7281"/>
                <a:gd name="T83" fmla="*/ 0 h 46"/>
                <a:gd name="T84" fmla="*/ 1802 w 7281"/>
                <a:gd name="T85" fmla="*/ 9 h 46"/>
                <a:gd name="T86" fmla="*/ 1860 w 7281"/>
                <a:gd name="T87" fmla="*/ 17 h 46"/>
                <a:gd name="T88" fmla="*/ 1927 w 7281"/>
                <a:gd name="T89" fmla="*/ 17 h 46"/>
                <a:gd name="T90" fmla="*/ 1985 w 7281"/>
                <a:gd name="T91" fmla="*/ 9 h 46"/>
                <a:gd name="T92" fmla="*/ 2026 w 7281"/>
                <a:gd name="T93" fmla="*/ 0 h 46"/>
                <a:gd name="T94" fmla="*/ 2060 w 7281"/>
                <a:gd name="T95" fmla="*/ 0 h 46"/>
                <a:gd name="T96" fmla="*/ 2060 w 7281"/>
                <a:gd name="T97" fmla="*/ 0 h 46"/>
                <a:gd name="T98" fmla="*/ 2102 w 7281"/>
                <a:gd name="T99" fmla="*/ 9 h 46"/>
                <a:gd name="T100" fmla="*/ 2160 w 7281"/>
                <a:gd name="T101" fmla="*/ 17 h 46"/>
                <a:gd name="T102" fmla="*/ 2227 w 7281"/>
                <a:gd name="T103" fmla="*/ 17 h 46"/>
                <a:gd name="T104" fmla="*/ 2286 w 7281"/>
                <a:gd name="T105" fmla="*/ 9 h 46"/>
                <a:gd name="T106" fmla="*/ 2328 w 7281"/>
                <a:gd name="T107" fmla="*/ 0 h 46"/>
                <a:gd name="T108" fmla="*/ 2360 w 7281"/>
                <a:gd name="T109" fmla="*/ 0 h 46"/>
                <a:gd name="T110" fmla="*/ 2360 w 7281"/>
                <a:gd name="T111" fmla="*/ 0 h 46"/>
                <a:gd name="T112" fmla="*/ 2403 w 7281"/>
                <a:gd name="T113" fmla="*/ 9 h 46"/>
                <a:gd name="T114" fmla="*/ 2461 w 7281"/>
                <a:gd name="T115" fmla="*/ 17 h 46"/>
                <a:gd name="T116" fmla="*/ 2527 w 7281"/>
                <a:gd name="T117" fmla="*/ 17 h 46"/>
                <a:gd name="T118" fmla="*/ 2585 w 7281"/>
                <a:gd name="T119" fmla="*/ 9 h 46"/>
                <a:gd name="T120" fmla="*/ 2628 w 7281"/>
                <a:gd name="T121" fmla="*/ 0 h 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81"/>
                <a:gd name="T184" fmla="*/ 0 h 46"/>
                <a:gd name="T185" fmla="*/ 7281 w 7281"/>
                <a:gd name="T186" fmla="*/ 46 h 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81" h="46">
                  <a:moveTo>
                    <a:pt x="24" y="0"/>
                  </a:moveTo>
                  <a:lnTo>
                    <a:pt x="70" y="0"/>
                  </a:lnTo>
                  <a:cubicBezTo>
                    <a:pt x="82" y="0"/>
                    <a:pt x="93" y="10"/>
                    <a:pt x="93" y="23"/>
                  </a:cubicBezTo>
                  <a:cubicBezTo>
                    <a:pt x="93" y="35"/>
                    <a:pt x="82" y="46"/>
                    <a:pt x="70" y="46"/>
                  </a:cubicBezTo>
                  <a:lnTo>
                    <a:pt x="24" y="46"/>
                  </a:lnTo>
                  <a:cubicBezTo>
                    <a:pt x="11" y="46"/>
                    <a:pt x="0" y="35"/>
                    <a:pt x="0" y="23"/>
                  </a:cubicBezTo>
                  <a:cubicBezTo>
                    <a:pt x="0" y="10"/>
                    <a:pt x="11" y="0"/>
                    <a:pt x="24" y="0"/>
                  </a:cubicBezTo>
                  <a:close/>
                  <a:moveTo>
                    <a:pt x="162" y="0"/>
                  </a:moveTo>
                  <a:lnTo>
                    <a:pt x="208" y="0"/>
                  </a:lnTo>
                  <a:cubicBezTo>
                    <a:pt x="221" y="0"/>
                    <a:pt x="231" y="10"/>
                    <a:pt x="231" y="23"/>
                  </a:cubicBezTo>
                  <a:cubicBezTo>
                    <a:pt x="231" y="35"/>
                    <a:pt x="221" y="46"/>
                    <a:pt x="208" y="46"/>
                  </a:cubicBezTo>
                  <a:lnTo>
                    <a:pt x="162" y="46"/>
                  </a:lnTo>
                  <a:cubicBezTo>
                    <a:pt x="149" y="46"/>
                    <a:pt x="139" y="35"/>
                    <a:pt x="139" y="23"/>
                  </a:cubicBezTo>
                  <a:cubicBezTo>
                    <a:pt x="139" y="10"/>
                    <a:pt x="149" y="0"/>
                    <a:pt x="162" y="0"/>
                  </a:cubicBezTo>
                  <a:close/>
                  <a:moveTo>
                    <a:pt x="300" y="0"/>
                  </a:moveTo>
                  <a:lnTo>
                    <a:pt x="346" y="0"/>
                  </a:lnTo>
                  <a:cubicBezTo>
                    <a:pt x="359" y="0"/>
                    <a:pt x="369" y="10"/>
                    <a:pt x="369" y="23"/>
                  </a:cubicBezTo>
                  <a:cubicBezTo>
                    <a:pt x="369" y="35"/>
                    <a:pt x="359" y="46"/>
                    <a:pt x="346" y="46"/>
                  </a:cubicBezTo>
                  <a:lnTo>
                    <a:pt x="300" y="46"/>
                  </a:lnTo>
                  <a:cubicBezTo>
                    <a:pt x="287" y="46"/>
                    <a:pt x="277" y="35"/>
                    <a:pt x="277" y="23"/>
                  </a:cubicBezTo>
                  <a:cubicBezTo>
                    <a:pt x="277" y="10"/>
                    <a:pt x="287" y="0"/>
                    <a:pt x="300" y="0"/>
                  </a:cubicBezTo>
                  <a:close/>
                  <a:moveTo>
                    <a:pt x="438" y="0"/>
                  </a:moveTo>
                  <a:lnTo>
                    <a:pt x="484" y="0"/>
                  </a:lnTo>
                  <a:cubicBezTo>
                    <a:pt x="497" y="0"/>
                    <a:pt x="507" y="10"/>
                    <a:pt x="507" y="23"/>
                  </a:cubicBezTo>
                  <a:cubicBezTo>
                    <a:pt x="507" y="35"/>
                    <a:pt x="497" y="46"/>
                    <a:pt x="484" y="46"/>
                  </a:cubicBezTo>
                  <a:lnTo>
                    <a:pt x="438" y="46"/>
                  </a:lnTo>
                  <a:cubicBezTo>
                    <a:pt x="426" y="46"/>
                    <a:pt x="415" y="35"/>
                    <a:pt x="415" y="23"/>
                  </a:cubicBezTo>
                  <a:cubicBezTo>
                    <a:pt x="415" y="10"/>
                    <a:pt x="426" y="0"/>
                    <a:pt x="438" y="0"/>
                  </a:cubicBezTo>
                  <a:close/>
                  <a:moveTo>
                    <a:pt x="576" y="0"/>
                  </a:moveTo>
                  <a:lnTo>
                    <a:pt x="623" y="0"/>
                  </a:lnTo>
                  <a:cubicBezTo>
                    <a:pt x="635" y="0"/>
                    <a:pt x="646" y="10"/>
                    <a:pt x="646" y="23"/>
                  </a:cubicBezTo>
                  <a:cubicBezTo>
                    <a:pt x="646" y="35"/>
                    <a:pt x="635" y="46"/>
                    <a:pt x="623" y="46"/>
                  </a:cubicBezTo>
                  <a:lnTo>
                    <a:pt x="576" y="46"/>
                  </a:lnTo>
                  <a:cubicBezTo>
                    <a:pt x="564" y="46"/>
                    <a:pt x="553" y="35"/>
                    <a:pt x="553" y="23"/>
                  </a:cubicBezTo>
                  <a:cubicBezTo>
                    <a:pt x="553" y="10"/>
                    <a:pt x="564" y="0"/>
                    <a:pt x="576" y="0"/>
                  </a:cubicBezTo>
                  <a:close/>
                  <a:moveTo>
                    <a:pt x="715" y="0"/>
                  </a:moveTo>
                  <a:lnTo>
                    <a:pt x="761" y="0"/>
                  </a:lnTo>
                  <a:cubicBezTo>
                    <a:pt x="774" y="0"/>
                    <a:pt x="784" y="10"/>
                    <a:pt x="784" y="23"/>
                  </a:cubicBezTo>
                  <a:cubicBezTo>
                    <a:pt x="784" y="35"/>
                    <a:pt x="774" y="46"/>
                    <a:pt x="761" y="46"/>
                  </a:cubicBezTo>
                  <a:lnTo>
                    <a:pt x="715" y="46"/>
                  </a:lnTo>
                  <a:cubicBezTo>
                    <a:pt x="702" y="46"/>
                    <a:pt x="692" y="35"/>
                    <a:pt x="692" y="23"/>
                  </a:cubicBezTo>
                  <a:cubicBezTo>
                    <a:pt x="692" y="10"/>
                    <a:pt x="702" y="0"/>
                    <a:pt x="715" y="0"/>
                  </a:cubicBezTo>
                  <a:close/>
                  <a:moveTo>
                    <a:pt x="853" y="0"/>
                  </a:moveTo>
                  <a:lnTo>
                    <a:pt x="899" y="0"/>
                  </a:lnTo>
                  <a:cubicBezTo>
                    <a:pt x="912" y="0"/>
                    <a:pt x="922" y="10"/>
                    <a:pt x="922" y="23"/>
                  </a:cubicBezTo>
                  <a:cubicBezTo>
                    <a:pt x="922" y="35"/>
                    <a:pt x="912" y="46"/>
                    <a:pt x="899" y="46"/>
                  </a:cubicBezTo>
                  <a:lnTo>
                    <a:pt x="853" y="46"/>
                  </a:lnTo>
                  <a:cubicBezTo>
                    <a:pt x="840" y="46"/>
                    <a:pt x="830" y="35"/>
                    <a:pt x="830" y="23"/>
                  </a:cubicBezTo>
                  <a:cubicBezTo>
                    <a:pt x="830" y="10"/>
                    <a:pt x="840" y="0"/>
                    <a:pt x="853" y="0"/>
                  </a:cubicBezTo>
                  <a:close/>
                  <a:moveTo>
                    <a:pt x="991" y="0"/>
                  </a:moveTo>
                  <a:lnTo>
                    <a:pt x="1037" y="0"/>
                  </a:lnTo>
                  <a:cubicBezTo>
                    <a:pt x="1050" y="0"/>
                    <a:pt x="1060" y="10"/>
                    <a:pt x="1060" y="23"/>
                  </a:cubicBezTo>
                  <a:cubicBezTo>
                    <a:pt x="1060" y="35"/>
                    <a:pt x="1050" y="46"/>
                    <a:pt x="1037" y="46"/>
                  </a:cubicBezTo>
                  <a:lnTo>
                    <a:pt x="991" y="46"/>
                  </a:lnTo>
                  <a:cubicBezTo>
                    <a:pt x="978" y="46"/>
                    <a:pt x="968" y="35"/>
                    <a:pt x="968" y="23"/>
                  </a:cubicBezTo>
                  <a:cubicBezTo>
                    <a:pt x="968" y="10"/>
                    <a:pt x="978" y="0"/>
                    <a:pt x="991" y="0"/>
                  </a:cubicBezTo>
                  <a:close/>
                  <a:moveTo>
                    <a:pt x="1129" y="0"/>
                  </a:moveTo>
                  <a:lnTo>
                    <a:pt x="1176" y="0"/>
                  </a:lnTo>
                  <a:cubicBezTo>
                    <a:pt x="1188" y="0"/>
                    <a:pt x="1199" y="10"/>
                    <a:pt x="1199" y="23"/>
                  </a:cubicBezTo>
                  <a:cubicBezTo>
                    <a:pt x="1199" y="35"/>
                    <a:pt x="1188" y="46"/>
                    <a:pt x="1176" y="46"/>
                  </a:cubicBezTo>
                  <a:lnTo>
                    <a:pt x="1129" y="46"/>
                  </a:lnTo>
                  <a:cubicBezTo>
                    <a:pt x="1117" y="46"/>
                    <a:pt x="1106" y="35"/>
                    <a:pt x="1106" y="23"/>
                  </a:cubicBezTo>
                  <a:cubicBezTo>
                    <a:pt x="1106" y="10"/>
                    <a:pt x="1117" y="0"/>
                    <a:pt x="1129" y="0"/>
                  </a:cubicBezTo>
                  <a:close/>
                  <a:moveTo>
                    <a:pt x="1268" y="0"/>
                  </a:moveTo>
                  <a:lnTo>
                    <a:pt x="1314" y="0"/>
                  </a:lnTo>
                  <a:cubicBezTo>
                    <a:pt x="1326" y="0"/>
                    <a:pt x="1337" y="10"/>
                    <a:pt x="1337" y="23"/>
                  </a:cubicBezTo>
                  <a:cubicBezTo>
                    <a:pt x="1337" y="35"/>
                    <a:pt x="1326" y="46"/>
                    <a:pt x="1314" y="46"/>
                  </a:cubicBezTo>
                  <a:lnTo>
                    <a:pt x="1268" y="46"/>
                  </a:lnTo>
                  <a:cubicBezTo>
                    <a:pt x="1255" y="46"/>
                    <a:pt x="1245" y="35"/>
                    <a:pt x="1245" y="23"/>
                  </a:cubicBezTo>
                  <a:cubicBezTo>
                    <a:pt x="1245" y="10"/>
                    <a:pt x="1255" y="0"/>
                    <a:pt x="1268" y="0"/>
                  </a:cubicBezTo>
                  <a:close/>
                  <a:moveTo>
                    <a:pt x="1406" y="0"/>
                  </a:moveTo>
                  <a:lnTo>
                    <a:pt x="1452" y="0"/>
                  </a:lnTo>
                  <a:cubicBezTo>
                    <a:pt x="1465" y="0"/>
                    <a:pt x="1475" y="10"/>
                    <a:pt x="1475" y="23"/>
                  </a:cubicBezTo>
                  <a:cubicBezTo>
                    <a:pt x="1475" y="35"/>
                    <a:pt x="1465" y="46"/>
                    <a:pt x="1452" y="46"/>
                  </a:cubicBezTo>
                  <a:lnTo>
                    <a:pt x="1406" y="46"/>
                  </a:lnTo>
                  <a:cubicBezTo>
                    <a:pt x="1393" y="46"/>
                    <a:pt x="1383" y="35"/>
                    <a:pt x="1383" y="23"/>
                  </a:cubicBezTo>
                  <a:cubicBezTo>
                    <a:pt x="1383" y="10"/>
                    <a:pt x="1393" y="0"/>
                    <a:pt x="1406" y="0"/>
                  </a:cubicBezTo>
                  <a:close/>
                  <a:moveTo>
                    <a:pt x="1544" y="0"/>
                  </a:moveTo>
                  <a:lnTo>
                    <a:pt x="1590" y="0"/>
                  </a:lnTo>
                  <a:cubicBezTo>
                    <a:pt x="1603" y="0"/>
                    <a:pt x="1613" y="10"/>
                    <a:pt x="1613" y="23"/>
                  </a:cubicBezTo>
                  <a:cubicBezTo>
                    <a:pt x="1613" y="35"/>
                    <a:pt x="1603" y="46"/>
                    <a:pt x="1590" y="46"/>
                  </a:cubicBezTo>
                  <a:lnTo>
                    <a:pt x="1544" y="46"/>
                  </a:lnTo>
                  <a:cubicBezTo>
                    <a:pt x="1531" y="46"/>
                    <a:pt x="1521" y="35"/>
                    <a:pt x="1521" y="23"/>
                  </a:cubicBezTo>
                  <a:cubicBezTo>
                    <a:pt x="1521" y="10"/>
                    <a:pt x="1531" y="0"/>
                    <a:pt x="1544" y="0"/>
                  </a:cubicBezTo>
                  <a:close/>
                  <a:moveTo>
                    <a:pt x="1682" y="0"/>
                  </a:moveTo>
                  <a:lnTo>
                    <a:pt x="1728" y="0"/>
                  </a:lnTo>
                  <a:cubicBezTo>
                    <a:pt x="1741" y="0"/>
                    <a:pt x="1752" y="10"/>
                    <a:pt x="1752" y="23"/>
                  </a:cubicBezTo>
                  <a:cubicBezTo>
                    <a:pt x="1752" y="35"/>
                    <a:pt x="1741" y="46"/>
                    <a:pt x="1728" y="46"/>
                  </a:cubicBezTo>
                  <a:lnTo>
                    <a:pt x="1682" y="46"/>
                  </a:lnTo>
                  <a:cubicBezTo>
                    <a:pt x="1670" y="46"/>
                    <a:pt x="1659" y="35"/>
                    <a:pt x="1659" y="23"/>
                  </a:cubicBezTo>
                  <a:cubicBezTo>
                    <a:pt x="1659" y="10"/>
                    <a:pt x="1670" y="0"/>
                    <a:pt x="1682" y="0"/>
                  </a:cubicBezTo>
                  <a:close/>
                  <a:moveTo>
                    <a:pt x="1821" y="0"/>
                  </a:moveTo>
                  <a:lnTo>
                    <a:pt x="1867" y="0"/>
                  </a:lnTo>
                  <a:cubicBezTo>
                    <a:pt x="1879" y="0"/>
                    <a:pt x="1890" y="10"/>
                    <a:pt x="1890" y="23"/>
                  </a:cubicBezTo>
                  <a:cubicBezTo>
                    <a:pt x="1890" y="35"/>
                    <a:pt x="1879" y="46"/>
                    <a:pt x="1867" y="46"/>
                  </a:cubicBezTo>
                  <a:lnTo>
                    <a:pt x="1821" y="46"/>
                  </a:lnTo>
                  <a:cubicBezTo>
                    <a:pt x="1808" y="46"/>
                    <a:pt x="1798" y="35"/>
                    <a:pt x="1798" y="23"/>
                  </a:cubicBezTo>
                  <a:cubicBezTo>
                    <a:pt x="1798" y="10"/>
                    <a:pt x="1808" y="0"/>
                    <a:pt x="1821" y="0"/>
                  </a:cubicBezTo>
                  <a:close/>
                  <a:moveTo>
                    <a:pt x="1959" y="0"/>
                  </a:moveTo>
                  <a:lnTo>
                    <a:pt x="2005" y="0"/>
                  </a:lnTo>
                  <a:cubicBezTo>
                    <a:pt x="2018" y="0"/>
                    <a:pt x="2028" y="10"/>
                    <a:pt x="2028" y="23"/>
                  </a:cubicBezTo>
                  <a:cubicBezTo>
                    <a:pt x="2028" y="35"/>
                    <a:pt x="2018" y="46"/>
                    <a:pt x="2005" y="46"/>
                  </a:cubicBezTo>
                  <a:lnTo>
                    <a:pt x="1959" y="46"/>
                  </a:lnTo>
                  <a:cubicBezTo>
                    <a:pt x="1946" y="46"/>
                    <a:pt x="1936" y="35"/>
                    <a:pt x="1936" y="23"/>
                  </a:cubicBezTo>
                  <a:cubicBezTo>
                    <a:pt x="1936" y="10"/>
                    <a:pt x="1946" y="0"/>
                    <a:pt x="1959" y="0"/>
                  </a:cubicBezTo>
                  <a:close/>
                  <a:moveTo>
                    <a:pt x="2097" y="0"/>
                  </a:moveTo>
                  <a:lnTo>
                    <a:pt x="2143" y="0"/>
                  </a:lnTo>
                  <a:cubicBezTo>
                    <a:pt x="2156" y="0"/>
                    <a:pt x="2166" y="10"/>
                    <a:pt x="2166" y="23"/>
                  </a:cubicBezTo>
                  <a:cubicBezTo>
                    <a:pt x="2166" y="35"/>
                    <a:pt x="2156" y="46"/>
                    <a:pt x="2143" y="46"/>
                  </a:cubicBezTo>
                  <a:lnTo>
                    <a:pt x="2097" y="46"/>
                  </a:lnTo>
                  <a:cubicBezTo>
                    <a:pt x="2084" y="46"/>
                    <a:pt x="2074" y="35"/>
                    <a:pt x="2074" y="23"/>
                  </a:cubicBezTo>
                  <a:cubicBezTo>
                    <a:pt x="2074" y="10"/>
                    <a:pt x="2084" y="0"/>
                    <a:pt x="2097" y="0"/>
                  </a:cubicBezTo>
                  <a:close/>
                  <a:moveTo>
                    <a:pt x="2235" y="0"/>
                  </a:moveTo>
                  <a:lnTo>
                    <a:pt x="2281" y="0"/>
                  </a:lnTo>
                  <a:cubicBezTo>
                    <a:pt x="2294" y="0"/>
                    <a:pt x="2304" y="10"/>
                    <a:pt x="2304" y="23"/>
                  </a:cubicBezTo>
                  <a:cubicBezTo>
                    <a:pt x="2304" y="35"/>
                    <a:pt x="2294" y="46"/>
                    <a:pt x="2281" y="46"/>
                  </a:cubicBezTo>
                  <a:lnTo>
                    <a:pt x="2235" y="46"/>
                  </a:lnTo>
                  <a:cubicBezTo>
                    <a:pt x="2223" y="46"/>
                    <a:pt x="2212" y="35"/>
                    <a:pt x="2212" y="23"/>
                  </a:cubicBezTo>
                  <a:cubicBezTo>
                    <a:pt x="2212" y="10"/>
                    <a:pt x="2223" y="0"/>
                    <a:pt x="2235" y="0"/>
                  </a:cubicBezTo>
                  <a:close/>
                  <a:moveTo>
                    <a:pt x="2374" y="0"/>
                  </a:moveTo>
                  <a:lnTo>
                    <a:pt x="2420" y="0"/>
                  </a:lnTo>
                  <a:cubicBezTo>
                    <a:pt x="2432" y="0"/>
                    <a:pt x="2443" y="10"/>
                    <a:pt x="2443" y="23"/>
                  </a:cubicBezTo>
                  <a:cubicBezTo>
                    <a:pt x="2443" y="35"/>
                    <a:pt x="2432" y="46"/>
                    <a:pt x="2420" y="46"/>
                  </a:cubicBezTo>
                  <a:lnTo>
                    <a:pt x="2374" y="46"/>
                  </a:lnTo>
                  <a:cubicBezTo>
                    <a:pt x="2361" y="46"/>
                    <a:pt x="2351" y="35"/>
                    <a:pt x="2351" y="23"/>
                  </a:cubicBezTo>
                  <a:cubicBezTo>
                    <a:pt x="2351" y="10"/>
                    <a:pt x="2361" y="0"/>
                    <a:pt x="2374" y="0"/>
                  </a:cubicBezTo>
                  <a:close/>
                  <a:moveTo>
                    <a:pt x="2512" y="0"/>
                  </a:moveTo>
                  <a:lnTo>
                    <a:pt x="2558" y="0"/>
                  </a:lnTo>
                  <a:cubicBezTo>
                    <a:pt x="2571" y="0"/>
                    <a:pt x="2581" y="10"/>
                    <a:pt x="2581" y="23"/>
                  </a:cubicBezTo>
                  <a:cubicBezTo>
                    <a:pt x="2581" y="35"/>
                    <a:pt x="2571" y="46"/>
                    <a:pt x="2558" y="46"/>
                  </a:cubicBezTo>
                  <a:lnTo>
                    <a:pt x="2512" y="46"/>
                  </a:lnTo>
                  <a:cubicBezTo>
                    <a:pt x="2499" y="46"/>
                    <a:pt x="2489" y="35"/>
                    <a:pt x="2489" y="23"/>
                  </a:cubicBezTo>
                  <a:cubicBezTo>
                    <a:pt x="2489" y="10"/>
                    <a:pt x="2499" y="0"/>
                    <a:pt x="2512" y="0"/>
                  </a:cubicBezTo>
                  <a:close/>
                  <a:moveTo>
                    <a:pt x="2650" y="0"/>
                  </a:moveTo>
                  <a:lnTo>
                    <a:pt x="2696" y="0"/>
                  </a:lnTo>
                  <a:cubicBezTo>
                    <a:pt x="2709" y="0"/>
                    <a:pt x="2719" y="10"/>
                    <a:pt x="2719" y="23"/>
                  </a:cubicBezTo>
                  <a:cubicBezTo>
                    <a:pt x="2719" y="35"/>
                    <a:pt x="2709" y="46"/>
                    <a:pt x="2696" y="46"/>
                  </a:cubicBezTo>
                  <a:lnTo>
                    <a:pt x="2650" y="46"/>
                  </a:lnTo>
                  <a:cubicBezTo>
                    <a:pt x="2637" y="46"/>
                    <a:pt x="2627" y="35"/>
                    <a:pt x="2627" y="23"/>
                  </a:cubicBezTo>
                  <a:cubicBezTo>
                    <a:pt x="2627" y="10"/>
                    <a:pt x="2637" y="0"/>
                    <a:pt x="2650" y="0"/>
                  </a:cubicBezTo>
                  <a:close/>
                  <a:moveTo>
                    <a:pt x="2788" y="0"/>
                  </a:moveTo>
                  <a:lnTo>
                    <a:pt x="2834" y="0"/>
                  </a:lnTo>
                  <a:cubicBezTo>
                    <a:pt x="2847" y="0"/>
                    <a:pt x="2857" y="10"/>
                    <a:pt x="2857" y="23"/>
                  </a:cubicBezTo>
                  <a:cubicBezTo>
                    <a:pt x="2857" y="35"/>
                    <a:pt x="2847" y="46"/>
                    <a:pt x="2834" y="46"/>
                  </a:cubicBezTo>
                  <a:lnTo>
                    <a:pt x="2788" y="46"/>
                  </a:lnTo>
                  <a:cubicBezTo>
                    <a:pt x="2776" y="46"/>
                    <a:pt x="2765" y="35"/>
                    <a:pt x="2765" y="23"/>
                  </a:cubicBezTo>
                  <a:cubicBezTo>
                    <a:pt x="2765" y="10"/>
                    <a:pt x="2776" y="0"/>
                    <a:pt x="2788" y="0"/>
                  </a:cubicBezTo>
                  <a:close/>
                  <a:moveTo>
                    <a:pt x="2927" y="0"/>
                  </a:moveTo>
                  <a:lnTo>
                    <a:pt x="2973" y="0"/>
                  </a:lnTo>
                  <a:cubicBezTo>
                    <a:pt x="2985" y="0"/>
                    <a:pt x="2996" y="10"/>
                    <a:pt x="2996" y="23"/>
                  </a:cubicBezTo>
                  <a:cubicBezTo>
                    <a:pt x="2996" y="35"/>
                    <a:pt x="2985" y="46"/>
                    <a:pt x="2973" y="46"/>
                  </a:cubicBezTo>
                  <a:lnTo>
                    <a:pt x="2927" y="46"/>
                  </a:lnTo>
                  <a:cubicBezTo>
                    <a:pt x="2914" y="46"/>
                    <a:pt x="2904" y="35"/>
                    <a:pt x="2904" y="23"/>
                  </a:cubicBezTo>
                  <a:cubicBezTo>
                    <a:pt x="2904" y="10"/>
                    <a:pt x="2914" y="0"/>
                    <a:pt x="2927" y="0"/>
                  </a:cubicBezTo>
                  <a:close/>
                  <a:moveTo>
                    <a:pt x="3065" y="0"/>
                  </a:moveTo>
                  <a:lnTo>
                    <a:pt x="3111" y="0"/>
                  </a:lnTo>
                  <a:cubicBezTo>
                    <a:pt x="3124" y="0"/>
                    <a:pt x="3134" y="10"/>
                    <a:pt x="3134" y="23"/>
                  </a:cubicBezTo>
                  <a:cubicBezTo>
                    <a:pt x="3134" y="35"/>
                    <a:pt x="3124" y="46"/>
                    <a:pt x="3111" y="46"/>
                  </a:cubicBezTo>
                  <a:lnTo>
                    <a:pt x="3065" y="46"/>
                  </a:lnTo>
                  <a:cubicBezTo>
                    <a:pt x="3052" y="46"/>
                    <a:pt x="3042" y="35"/>
                    <a:pt x="3042" y="23"/>
                  </a:cubicBezTo>
                  <a:cubicBezTo>
                    <a:pt x="3042" y="10"/>
                    <a:pt x="3052" y="0"/>
                    <a:pt x="3065" y="0"/>
                  </a:cubicBezTo>
                  <a:close/>
                  <a:moveTo>
                    <a:pt x="3203" y="0"/>
                  </a:moveTo>
                  <a:lnTo>
                    <a:pt x="3249" y="0"/>
                  </a:lnTo>
                  <a:cubicBezTo>
                    <a:pt x="3262" y="0"/>
                    <a:pt x="3272" y="10"/>
                    <a:pt x="3272" y="23"/>
                  </a:cubicBezTo>
                  <a:cubicBezTo>
                    <a:pt x="3272" y="35"/>
                    <a:pt x="3262" y="46"/>
                    <a:pt x="3249" y="46"/>
                  </a:cubicBezTo>
                  <a:lnTo>
                    <a:pt x="3203" y="46"/>
                  </a:lnTo>
                  <a:cubicBezTo>
                    <a:pt x="3190" y="46"/>
                    <a:pt x="3180" y="35"/>
                    <a:pt x="3180" y="23"/>
                  </a:cubicBezTo>
                  <a:cubicBezTo>
                    <a:pt x="3180" y="10"/>
                    <a:pt x="3190" y="0"/>
                    <a:pt x="3203" y="0"/>
                  </a:cubicBezTo>
                  <a:close/>
                  <a:moveTo>
                    <a:pt x="3341" y="0"/>
                  </a:moveTo>
                  <a:lnTo>
                    <a:pt x="3387" y="0"/>
                  </a:lnTo>
                  <a:cubicBezTo>
                    <a:pt x="3400" y="0"/>
                    <a:pt x="3410" y="10"/>
                    <a:pt x="3410" y="23"/>
                  </a:cubicBezTo>
                  <a:cubicBezTo>
                    <a:pt x="3410" y="35"/>
                    <a:pt x="3400" y="46"/>
                    <a:pt x="3387" y="46"/>
                  </a:cubicBezTo>
                  <a:lnTo>
                    <a:pt x="3341" y="46"/>
                  </a:lnTo>
                  <a:cubicBezTo>
                    <a:pt x="3329" y="46"/>
                    <a:pt x="3318" y="35"/>
                    <a:pt x="3318" y="23"/>
                  </a:cubicBezTo>
                  <a:cubicBezTo>
                    <a:pt x="3318" y="10"/>
                    <a:pt x="3329" y="0"/>
                    <a:pt x="3341" y="0"/>
                  </a:cubicBezTo>
                  <a:close/>
                  <a:moveTo>
                    <a:pt x="3480" y="0"/>
                  </a:moveTo>
                  <a:lnTo>
                    <a:pt x="3526" y="0"/>
                  </a:lnTo>
                  <a:cubicBezTo>
                    <a:pt x="3538" y="0"/>
                    <a:pt x="3549" y="10"/>
                    <a:pt x="3549" y="23"/>
                  </a:cubicBezTo>
                  <a:cubicBezTo>
                    <a:pt x="3549" y="35"/>
                    <a:pt x="3538" y="46"/>
                    <a:pt x="3526" y="46"/>
                  </a:cubicBezTo>
                  <a:lnTo>
                    <a:pt x="3480" y="46"/>
                  </a:lnTo>
                  <a:cubicBezTo>
                    <a:pt x="3467" y="46"/>
                    <a:pt x="3456" y="35"/>
                    <a:pt x="3456" y="23"/>
                  </a:cubicBezTo>
                  <a:cubicBezTo>
                    <a:pt x="3456" y="10"/>
                    <a:pt x="3467" y="0"/>
                    <a:pt x="3480" y="0"/>
                  </a:cubicBezTo>
                  <a:close/>
                  <a:moveTo>
                    <a:pt x="3618" y="0"/>
                  </a:moveTo>
                  <a:lnTo>
                    <a:pt x="3664" y="0"/>
                  </a:lnTo>
                  <a:cubicBezTo>
                    <a:pt x="3677" y="0"/>
                    <a:pt x="3687" y="10"/>
                    <a:pt x="3687" y="23"/>
                  </a:cubicBezTo>
                  <a:cubicBezTo>
                    <a:pt x="3687" y="35"/>
                    <a:pt x="3677" y="46"/>
                    <a:pt x="3664" y="46"/>
                  </a:cubicBezTo>
                  <a:lnTo>
                    <a:pt x="3618" y="46"/>
                  </a:lnTo>
                  <a:cubicBezTo>
                    <a:pt x="3605" y="46"/>
                    <a:pt x="3595" y="35"/>
                    <a:pt x="3595" y="23"/>
                  </a:cubicBezTo>
                  <a:cubicBezTo>
                    <a:pt x="3595" y="10"/>
                    <a:pt x="3605" y="0"/>
                    <a:pt x="3618" y="0"/>
                  </a:cubicBezTo>
                  <a:close/>
                  <a:moveTo>
                    <a:pt x="3756" y="0"/>
                  </a:moveTo>
                  <a:lnTo>
                    <a:pt x="3802" y="0"/>
                  </a:lnTo>
                  <a:cubicBezTo>
                    <a:pt x="3815" y="0"/>
                    <a:pt x="3825" y="10"/>
                    <a:pt x="3825" y="23"/>
                  </a:cubicBezTo>
                  <a:cubicBezTo>
                    <a:pt x="3825" y="35"/>
                    <a:pt x="3815" y="46"/>
                    <a:pt x="3802" y="46"/>
                  </a:cubicBezTo>
                  <a:lnTo>
                    <a:pt x="3756" y="46"/>
                  </a:lnTo>
                  <a:cubicBezTo>
                    <a:pt x="3743" y="46"/>
                    <a:pt x="3733" y="35"/>
                    <a:pt x="3733" y="23"/>
                  </a:cubicBezTo>
                  <a:cubicBezTo>
                    <a:pt x="3733" y="10"/>
                    <a:pt x="3743" y="0"/>
                    <a:pt x="3756" y="0"/>
                  </a:cubicBezTo>
                  <a:close/>
                  <a:moveTo>
                    <a:pt x="3894" y="0"/>
                  </a:moveTo>
                  <a:lnTo>
                    <a:pt x="3940" y="0"/>
                  </a:lnTo>
                  <a:cubicBezTo>
                    <a:pt x="3953" y="0"/>
                    <a:pt x="3963" y="10"/>
                    <a:pt x="3963" y="23"/>
                  </a:cubicBezTo>
                  <a:cubicBezTo>
                    <a:pt x="3963" y="35"/>
                    <a:pt x="3953" y="46"/>
                    <a:pt x="3940" y="46"/>
                  </a:cubicBezTo>
                  <a:lnTo>
                    <a:pt x="3894" y="46"/>
                  </a:lnTo>
                  <a:cubicBezTo>
                    <a:pt x="3882" y="46"/>
                    <a:pt x="3871" y="35"/>
                    <a:pt x="3871" y="23"/>
                  </a:cubicBezTo>
                  <a:cubicBezTo>
                    <a:pt x="3871" y="10"/>
                    <a:pt x="3882" y="0"/>
                    <a:pt x="3894" y="0"/>
                  </a:cubicBezTo>
                  <a:close/>
                  <a:moveTo>
                    <a:pt x="4032" y="0"/>
                  </a:moveTo>
                  <a:lnTo>
                    <a:pt x="4079" y="0"/>
                  </a:lnTo>
                  <a:cubicBezTo>
                    <a:pt x="4091" y="0"/>
                    <a:pt x="4102" y="10"/>
                    <a:pt x="4102" y="23"/>
                  </a:cubicBezTo>
                  <a:cubicBezTo>
                    <a:pt x="4102" y="35"/>
                    <a:pt x="4091" y="46"/>
                    <a:pt x="4079" y="46"/>
                  </a:cubicBezTo>
                  <a:lnTo>
                    <a:pt x="4032" y="46"/>
                  </a:lnTo>
                  <a:cubicBezTo>
                    <a:pt x="4020" y="46"/>
                    <a:pt x="4009" y="35"/>
                    <a:pt x="4009" y="23"/>
                  </a:cubicBezTo>
                  <a:cubicBezTo>
                    <a:pt x="4009" y="10"/>
                    <a:pt x="4020" y="0"/>
                    <a:pt x="4032" y="0"/>
                  </a:cubicBezTo>
                  <a:close/>
                  <a:moveTo>
                    <a:pt x="4171" y="0"/>
                  </a:moveTo>
                  <a:lnTo>
                    <a:pt x="4217" y="0"/>
                  </a:lnTo>
                  <a:cubicBezTo>
                    <a:pt x="4230" y="0"/>
                    <a:pt x="4240" y="10"/>
                    <a:pt x="4240" y="23"/>
                  </a:cubicBezTo>
                  <a:cubicBezTo>
                    <a:pt x="4240" y="35"/>
                    <a:pt x="4230" y="46"/>
                    <a:pt x="4217" y="46"/>
                  </a:cubicBezTo>
                  <a:lnTo>
                    <a:pt x="4171" y="46"/>
                  </a:lnTo>
                  <a:cubicBezTo>
                    <a:pt x="4158" y="46"/>
                    <a:pt x="4148" y="35"/>
                    <a:pt x="4148" y="23"/>
                  </a:cubicBezTo>
                  <a:cubicBezTo>
                    <a:pt x="4148" y="10"/>
                    <a:pt x="4158" y="0"/>
                    <a:pt x="4171" y="0"/>
                  </a:cubicBezTo>
                  <a:close/>
                  <a:moveTo>
                    <a:pt x="4309" y="0"/>
                  </a:moveTo>
                  <a:lnTo>
                    <a:pt x="4355" y="0"/>
                  </a:lnTo>
                  <a:cubicBezTo>
                    <a:pt x="4368" y="0"/>
                    <a:pt x="4378" y="10"/>
                    <a:pt x="4378" y="23"/>
                  </a:cubicBezTo>
                  <a:cubicBezTo>
                    <a:pt x="4378" y="35"/>
                    <a:pt x="4368" y="46"/>
                    <a:pt x="4355" y="46"/>
                  </a:cubicBezTo>
                  <a:lnTo>
                    <a:pt x="4309" y="46"/>
                  </a:lnTo>
                  <a:cubicBezTo>
                    <a:pt x="4296" y="46"/>
                    <a:pt x="4286" y="35"/>
                    <a:pt x="4286" y="23"/>
                  </a:cubicBezTo>
                  <a:cubicBezTo>
                    <a:pt x="4286" y="10"/>
                    <a:pt x="4296" y="0"/>
                    <a:pt x="4309" y="0"/>
                  </a:cubicBezTo>
                  <a:close/>
                  <a:moveTo>
                    <a:pt x="4447" y="0"/>
                  </a:moveTo>
                  <a:lnTo>
                    <a:pt x="4493" y="0"/>
                  </a:lnTo>
                  <a:cubicBezTo>
                    <a:pt x="4506" y="0"/>
                    <a:pt x="4516" y="10"/>
                    <a:pt x="4516" y="23"/>
                  </a:cubicBezTo>
                  <a:cubicBezTo>
                    <a:pt x="4516" y="35"/>
                    <a:pt x="4506" y="46"/>
                    <a:pt x="4493" y="46"/>
                  </a:cubicBezTo>
                  <a:lnTo>
                    <a:pt x="4447" y="46"/>
                  </a:lnTo>
                  <a:cubicBezTo>
                    <a:pt x="4434" y="46"/>
                    <a:pt x="4424" y="35"/>
                    <a:pt x="4424" y="23"/>
                  </a:cubicBezTo>
                  <a:cubicBezTo>
                    <a:pt x="4424" y="10"/>
                    <a:pt x="4434" y="0"/>
                    <a:pt x="4447" y="0"/>
                  </a:cubicBezTo>
                  <a:close/>
                  <a:moveTo>
                    <a:pt x="4585" y="0"/>
                  </a:moveTo>
                  <a:lnTo>
                    <a:pt x="4632" y="0"/>
                  </a:lnTo>
                  <a:cubicBezTo>
                    <a:pt x="4644" y="0"/>
                    <a:pt x="4655" y="10"/>
                    <a:pt x="4655" y="23"/>
                  </a:cubicBezTo>
                  <a:cubicBezTo>
                    <a:pt x="4655" y="35"/>
                    <a:pt x="4644" y="46"/>
                    <a:pt x="4632" y="46"/>
                  </a:cubicBezTo>
                  <a:lnTo>
                    <a:pt x="4585" y="46"/>
                  </a:lnTo>
                  <a:cubicBezTo>
                    <a:pt x="4573" y="46"/>
                    <a:pt x="4562" y="35"/>
                    <a:pt x="4562" y="23"/>
                  </a:cubicBezTo>
                  <a:cubicBezTo>
                    <a:pt x="4562" y="10"/>
                    <a:pt x="4573" y="0"/>
                    <a:pt x="4585" y="0"/>
                  </a:cubicBezTo>
                  <a:close/>
                  <a:moveTo>
                    <a:pt x="4724" y="0"/>
                  </a:moveTo>
                  <a:lnTo>
                    <a:pt x="4770" y="0"/>
                  </a:lnTo>
                  <a:cubicBezTo>
                    <a:pt x="4782" y="0"/>
                    <a:pt x="4793" y="10"/>
                    <a:pt x="4793" y="23"/>
                  </a:cubicBezTo>
                  <a:cubicBezTo>
                    <a:pt x="4793" y="35"/>
                    <a:pt x="4782" y="46"/>
                    <a:pt x="4770" y="46"/>
                  </a:cubicBezTo>
                  <a:lnTo>
                    <a:pt x="4724" y="46"/>
                  </a:lnTo>
                  <a:cubicBezTo>
                    <a:pt x="4711" y="46"/>
                    <a:pt x="4701" y="35"/>
                    <a:pt x="4701" y="23"/>
                  </a:cubicBezTo>
                  <a:cubicBezTo>
                    <a:pt x="4701" y="10"/>
                    <a:pt x="4711" y="0"/>
                    <a:pt x="4724" y="0"/>
                  </a:cubicBezTo>
                  <a:close/>
                  <a:moveTo>
                    <a:pt x="4862" y="0"/>
                  </a:moveTo>
                  <a:lnTo>
                    <a:pt x="4908" y="0"/>
                  </a:lnTo>
                  <a:cubicBezTo>
                    <a:pt x="4921" y="0"/>
                    <a:pt x="4931" y="10"/>
                    <a:pt x="4931" y="23"/>
                  </a:cubicBezTo>
                  <a:cubicBezTo>
                    <a:pt x="4931" y="35"/>
                    <a:pt x="4921" y="46"/>
                    <a:pt x="4908" y="46"/>
                  </a:cubicBezTo>
                  <a:lnTo>
                    <a:pt x="4862" y="46"/>
                  </a:lnTo>
                  <a:cubicBezTo>
                    <a:pt x="4849" y="46"/>
                    <a:pt x="4839" y="35"/>
                    <a:pt x="4839" y="23"/>
                  </a:cubicBezTo>
                  <a:cubicBezTo>
                    <a:pt x="4839" y="10"/>
                    <a:pt x="4849" y="0"/>
                    <a:pt x="4862" y="0"/>
                  </a:cubicBezTo>
                  <a:close/>
                  <a:moveTo>
                    <a:pt x="5000" y="0"/>
                  </a:moveTo>
                  <a:lnTo>
                    <a:pt x="5046" y="0"/>
                  </a:lnTo>
                  <a:cubicBezTo>
                    <a:pt x="5059" y="0"/>
                    <a:pt x="5069" y="10"/>
                    <a:pt x="5069" y="23"/>
                  </a:cubicBezTo>
                  <a:cubicBezTo>
                    <a:pt x="5069" y="35"/>
                    <a:pt x="5059" y="46"/>
                    <a:pt x="5046" y="46"/>
                  </a:cubicBezTo>
                  <a:lnTo>
                    <a:pt x="5000" y="46"/>
                  </a:lnTo>
                  <a:cubicBezTo>
                    <a:pt x="4987" y="46"/>
                    <a:pt x="4977" y="35"/>
                    <a:pt x="4977" y="23"/>
                  </a:cubicBezTo>
                  <a:cubicBezTo>
                    <a:pt x="4977" y="10"/>
                    <a:pt x="4987" y="0"/>
                    <a:pt x="5000" y="0"/>
                  </a:cubicBezTo>
                  <a:close/>
                  <a:moveTo>
                    <a:pt x="5138" y="0"/>
                  </a:moveTo>
                  <a:lnTo>
                    <a:pt x="5184" y="0"/>
                  </a:lnTo>
                  <a:cubicBezTo>
                    <a:pt x="5197" y="0"/>
                    <a:pt x="5208" y="10"/>
                    <a:pt x="5208" y="23"/>
                  </a:cubicBezTo>
                  <a:cubicBezTo>
                    <a:pt x="5208" y="35"/>
                    <a:pt x="5197" y="46"/>
                    <a:pt x="5184" y="46"/>
                  </a:cubicBezTo>
                  <a:lnTo>
                    <a:pt x="5138" y="46"/>
                  </a:lnTo>
                  <a:cubicBezTo>
                    <a:pt x="5126" y="46"/>
                    <a:pt x="5115" y="35"/>
                    <a:pt x="5115" y="23"/>
                  </a:cubicBezTo>
                  <a:cubicBezTo>
                    <a:pt x="5115" y="10"/>
                    <a:pt x="5126" y="0"/>
                    <a:pt x="5138" y="0"/>
                  </a:cubicBezTo>
                  <a:close/>
                  <a:moveTo>
                    <a:pt x="5277" y="0"/>
                  </a:moveTo>
                  <a:lnTo>
                    <a:pt x="5323" y="0"/>
                  </a:lnTo>
                  <a:cubicBezTo>
                    <a:pt x="5335" y="0"/>
                    <a:pt x="5346" y="10"/>
                    <a:pt x="5346" y="23"/>
                  </a:cubicBezTo>
                  <a:cubicBezTo>
                    <a:pt x="5346" y="35"/>
                    <a:pt x="5335" y="46"/>
                    <a:pt x="5323" y="46"/>
                  </a:cubicBezTo>
                  <a:lnTo>
                    <a:pt x="5277" y="46"/>
                  </a:lnTo>
                  <a:cubicBezTo>
                    <a:pt x="5264" y="46"/>
                    <a:pt x="5254" y="35"/>
                    <a:pt x="5254" y="23"/>
                  </a:cubicBezTo>
                  <a:cubicBezTo>
                    <a:pt x="5254" y="10"/>
                    <a:pt x="5264" y="0"/>
                    <a:pt x="5277" y="0"/>
                  </a:cubicBezTo>
                  <a:close/>
                  <a:moveTo>
                    <a:pt x="5415" y="0"/>
                  </a:moveTo>
                  <a:lnTo>
                    <a:pt x="5461" y="0"/>
                  </a:lnTo>
                  <a:cubicBezTo>
                    <a:pt x="5474" y="0"/>
                    <a:pt x="5484" y="10"/>
                    <a:pt x="5484" y="23"/>
                  </a:cubicBezTo>
                  <a:cubicBezTo>
                    <a:pt x="5484" y="35"/>
                    <a:pt x="5474" y="46"/>
                    <a:pt x="5461" y="46"/>
                  </a:cubicBezTo>
                  <a:lnTo>
                    <a:pt x="5415" y="46"/>
                  </a:lnTo>
                  <a:cubicBezTo>
                    <a:pt x="5402" y="46"/>
                    <a:pt x="5392" y="35"/>
                    <a:pt x="5392" y="23"/>
                  </a:cubicBezTo>
                  <a:cubicBezTo>
                    <a:pt x="5392" y="10"/>
                    <a:pt x="5402" y="0"/>
                    <a:pt x="5415" y="0"/>
                  </a:cubicBezTo>
                  <a:close/>
                  <a:moveTo>
                    <a:pt x="5553" y="0"/>
                  </a:moveTo>
                  <a:lnTo>
                    <a:pt x="5599" y="0"/>
                  </a:lnTo>
                  <a:cubicBezTo>
                    <a:pt x="5612" y="0"/>
                    <a:pt x="5622" y="10"/>
                    <a:pt x="5622" y="23"/>
                  </a:cubicBezTo>
                  <a:cubicBezTo>
                    <a:pt x="5622" y="35"/>
                    <a:pt x="5612" y="46"/>
                    <a:pt x="5599" y="46"/>
                  </a:cubicBezTo>
                  <a:lnTo>
                    <a:pt x="5553" y="46"/>
                  </a:lnTo>
                  <a:cubicBezTo>
                    <a:pt x="5540" y="46"/>
                    <a:pt x="5530" y="35"/>
                    <a:pt x="5530" y="23"/>
                  </a:cubicBezTo>
                  <a:cubicBezTo>
                    <a:pt x="5530" y="10"/>
                    <a:pt x="5540" y="0"/>
                    <a:pt x="5553" y="0"/>
                  </a:cubicBezTo>
                  <a:close/>
                  <a:moveTo>
                    <a:pt x="5691" y="0"/>
                  </a:moveTo>
                  <a:lnTo>
                    <a:pt x="5737" y="0"/>
                  </a:lnTo>
                  <a:cubicBezTo>
                    <a:pt x="5750" y="0"/>
                    <a:pt x="5760" y="10"/>
                    <a:pt x="5760" y="23"/>
                  </a:cubicBezTo>
                  <a:cubicBezTo>
                    <a:pt x="5760" y="35"/>
                    <a:pt x="5750" y="46"/>
                    <a:pt x="5737" y="46"/>
                  </a:cubicBezTo>
                  <a:lnTo>
                    <a:pt x="5691" y="46"/>
                  </a:lnTo>
                  <a:cubicBezTo>
                    <a:pt x="5679" y="46"/>
                    <a:pt x="5668" y="35"/>
                    <a:pt x="5668" y="23"/>
                  </a:cubicBezTo>
                  <a:cubicBezTo>
                    <a:pt x="5668" y="10"/>
                    <a:pt x="5679" y="0"/>
                    <a:pt x="5691" y="0"/>
                  </a:cubicBezTo>
                  <a:close/>
                  <a:moveTo>
                    <a:pt x="5830" y="0"/>
                  </a:moveTo>
                  <a:lnTo>
                    <a:pt x="5876" y="0"/>
                  </a:lnTo>
                  <a:cubicBezTo>
                    <a:pt x="5888" y="0"/>
                    <a:pt x="5899" y="10"/>
                    <a:pt x="5899" y="23"/>
                  </a:cubicBezTo>
                  <a:cubicBezTo>
                    <a:pt x="5899" y="35"/>
                    <a:pt x="5888" y="46"/>
                    <a:pt x="5876" y="46"/>
                  </a:cubicBezTo>
                  <a:lnTo>
                    <a:pt x="5830" y="46"/>
                  </a:lnTo>
                  <a:cubicBezTo>
                    <a:pt x="5817" y="46"/>
                    <a:pt x="5807" y="35"/>
                    <a:pt x="5807" y="23"/>
                  </a:cubicBezTo>
                  <a:cubicBezTo>
                    <a:pt x="5807" y="10"/>
                    <a:pt x="5817" y="0"/>
                    <a:pt x="5830" y="0"/>
                  </a:cubicBezTo>
                  <a:close/>
                  <a:moveTo>
                    <a:pt x="5968" y="0"/>
                  </a:moveTo>
                  <a:lnTo>
                    <a:pt x="6014" y="0"/>
                  </a:lnTo>
                  <a:cubicBezTo>
                    <a:pt x="6027" y="0"/>
                    <a:pt x="6037" y="10"/>
                    <a:pt x="6037" y="23"/>
                  </a:cubicBezTo>
                  <a:cubicBezTo>
                    <a:pt x="6037" y="35"/>
                    <a:pt x="6027" y="46"/>
                    <a:pt x="6014" y="46"/>
                  </a:cubicBezTo>
                  <a:lnTo>
                    <a:pt x="5968" y="46"/>
                  </a:lnTo>
                  <a:cubicBezTo>
                    <a:pt x="5955" y="46"/>
                    <a:pt x="5945" y="35"/>
                    <a:pt x="5945" y="23"/>
                  </a:cubicBezTo>
                  <a:cubicBezTo>
                    <a:pt x="5945" y="10"/>
                    <a:pt x="5955" y="0"/>
                    <a:pt x="5968" y="0"/>
                  </a:cubicBezTo>
                  <a:close/>
                  <a:moveTo>
                    <a:pt x="6106" y="0"/>
                  </a:moveTo>
                  <a:lnTo>
                    <a:pt x="6152" y="0"/>
                  </a:lnTo>
                  <a:cubicBezTo>
                    <a:pt x="6165" y="0"/>
                    <a:pt x="6175" y="10"/>
                    <a:pt x="6175" y="23"/>
                  </a:cubicBezTo>
                  <a:cubicBezTo>
                    <a:pt x="6175" y="35"/>
                    <a:pt x="6165" y="46"/>
                    <a:pt x="6152" y="46"/>
                  </a:cubicBezTo>
                  <a:lnTo>
                    <a:pt x="6106" y="46"/>
                  </a:lnTo>
                  <a:cubicBezTo>
                    <a:pt x="6093" y="46"/>
                    <a:pt x="6083" y="35"/>
                    <a:pt x="6083" y="23"/>
                  </a:cubicBezTo>
                  <a:cubicBezTo>
                    <a:pt x="6083" y="10"/>
                    <a:pt x="6093" y="0"/>
                    <a:pt x="6106" y="0"/>
                  </a:cubicBezTo>
                  <a:close/>
                  <a:moveTo>
                    <a:pt x="6244" y="0"/>
                  </a:moveTo>
                  <a:lnTo>
                    <a:pt x="6290" y="0"/>
                  </a:lnTo>
                  <a:cubicBezTo>
                    <a:pt x="6303" y="0"/>
                    <a:pt x="6313" y="10"/>
                    <a:pt x="6313" y="23"/>
                  </a:cubicBezTo>
                  <a:cubicBezTo>
                    <a:pt x="6313" y="35"/>
                    <a:pt x="6303" y="46"/>
                    <a:pt x="6290" y="46"/>
                  </a:cubicBezTo>
                  <a:lnTo>
                    <a:pt x="6244" y="46"/>
                  </a:lnTo>
                  <a:cubicBezTo>
                    <a:pt x="6232" y="46"/>
                    <a:pt x="6221" y="35"/>
                    <a:pt x="6221" y="23"/>
                  </a:cubicBezTo>
                  <a:cubicBezTo>
                    <a:pt x="6221" y="10"/>
                    <a:pt x="6232" y="0"/>
                    <a:pt x="6244" y="0"/>
                  </a:cubicBezTo>
                  <a:close/>
                  <a:moveTo>
                    <a:pt x="6383" y="0"/>
                  </a:moveTo>
                  <a:lnTo>
                    <a:pt x="6429" y="0"/>
                  </a:lnTo>
                  <a:cubicBezTo>
                    <a:pt x="6441" y="0"/>
                    <a:pt x="6452" y="10"/>
                    <a:pt x="6452" y="23"/>
                  </a:cubicBezTo>
                  <a:cubicBezTo>
                    <a:pt x="6452" y="35"/>
                    <a:pt x="6441" y="46"/>
                    <a:pt x="6429" y="46"/>
                  </a:cubicBezTo>
                  <a:lnTo>
                    <a:pt x="6383" y="46"/>
                  </a:lnTo>
                  <a:cubicBezTo>
                    <a:pt x="6370" y="46"/>
                    <a:pt x="6360" y="35"/>
                    <a:pt x="6360" y="23"/>
                  </a:cubicBezTo>
                  <a:cubicBezTo>
                    <a:pt x="6360" y="10"/>
                    <a:pt x="6370" y="0"/>
                    <a:pt x="6383" y="0"/>
                  </a:cubicBezTo>
                  <a:close/>
                  <a:moveTo>
                    <a:pt x="6521" y="0"/>
                  </a:moveTo>
                  <a:lnTo>
                    <a:pt x="6567" y="0"/>
                  </a:lnTo>
                  <a:cubicBezTo>
                    <a:pt x="6580" y="0"/>
                    <a:pt x="6590" y="10"/>
                    <a:pt x="6590" y="23"/>
                  </a:cubicBezTo>
                  <a:cubicBezTo>
                    <a:pt x="6590" y="35"/>
                    <a:pt x="6580" y="46"/>
                    <a:pt x="6567" y="46"/>
                  </a:cubicBezTo>
                  <a:lnTo>
                    <a:pt x="6521" y="46"/>
                  </a:lnTo>
                  <a:cubicBezTo>
                    <a:pt x="6508" y="46"/>
                    <a:pt x="6498" y="35"/>
                    <a:pt x="6498" y="23"/>
                  </a:cubicBezTo>
                  <a:cubicBezTo>
                    <a:pt x="6498" y="10"/>
                    <a:pt x="6508" y="0"/>
                    <a:pt x="6521" y="0"/>
                  </a:cubicBezTo>
                  <a:close/>
                  <a:moveTo>
                    <a:pt x="6659" y="0"/>
                  </a:moveTo>
                  <a:lnTo>
                    <a:pt x="6705" y="0"/>
                  </a:lnTo>
                  <a:cubicBezTo>
                    <a:pt x="6718" y="0"/>
                    <a:pt x="6728" y="10"/>
                    <a:pt x="6728" y="23"/>
                  </a:cubicBezTo>
                  <a:cubicBezTo>
                    <a:pt x="6728" y="35"/>
                    <a:pt x="6718" y="46"/>
                    <a:pt x="6705" y="46"/>
                  </a:cubicBezTo>
                  <a:lnTo>
                    <a:pt x="6659" y="46"/>
                  </a:lnTo>
                  <a:cubicBezTo>
                    <a:pt x="6646" y="46"/>
                    <a:pt x="6636" y="35"/>
                    <a:pt x="6636" y="23"/>
                  </a:cubicBezTo>
                  <a:cubicBezTo>
                    <a:pt x="6636" y="10"/>
                    <a:pt x="6646" y="0"/>
                    <a:pt x="6659" y="0"/>
                  </a:cubicBezTo>
                  <a:close/>
                  <a:moveTo>
                    <a:pt x="6797" y="0"/>
                  </a:moveTo>
                  <a:lnTo>
                    <a:pt x="6843" y="0"/>
                  </a:lnTo>
                  <a:cubicBezTo>
                    <a:pt x="6856" y="0"/>
                    <a:pt x="6866" y="10"/>
                    <a:pt x="6866" y="23"/>
                  </a:cubicBezTo>
                  <a:cubicBezTo>
                    <a:pt x="6866" y="35"/>
                    <a:pt x="6856" y="46"/>
                    <a:pt x="6843" y="46"/>
                  </a:cubicBezTo>
                  <a:lnTo>
                    <a:pt x="6797" y="46"/>
                  </a:lnTo>
                  <a:cubicBezTo>
                    <a:pt x="6785" y="46"/>
                    <a:pt x="6774" y="35"/>
                    <a:pt x="6774" y="23"/>
                  </a:cubicBezTo>
                  <a:cubicBezTo>
                    <a:pt x="6774" y="10"/>
                    <a:pt x="6785" y="0"/>
                    <a:pt x="6797" y="0"/>
                  </a:cubicBezTo>
                  <a:close/>
                  <a:moveTo>
                    <a:pt x="6936" y="0"/>
                  </a:moveTo>
                  <a:lnTo>
                    <a:pt x="6982" y="0"/>
                  </a:lnTo>
                  <a:cubicBezTo>
                    <a:pt x="6994" y="0"/>
                    <a:pt x="7005" y="10"/>
                    <a:pt x="7005" y="23"/>
                  </a:cubicBezTo>
                  <a:cubicBezTo>
                    <a:pt x="7005" y="35"/>
                    <a:pt x="6994" y="46"/>
                    <a:pt x="6982" y="46"/>
                  </a:cubicBezTo>
                  <a:lnTo>
                    <a:pt x="6936" y="46"/>
                  </a:lnTo>
                  <a:cubicBezTo>
                    <a:pt x="6923" y="46"/>
                    <a:pt x="6912" y="35"/>
                    <a:pt x="6912" y="23"/>
                  </a:cubicBezTo>
                  <a:cubicBezTo>
                    <a:pt x="6912" y="10"/>
                    <a:pt x="6923" y="0"/>
                    <a:pt x="6936" y="0"/>
                  </a:cubicBezTo>
                  <a:close/>
                  <a:moveTo>
                    <a:pt x="7074" y="0"/>
                  </a:moveTo>
                  <a:lnTo>
                    <a:pt x="7120" y="0"/>
                  </a:lnTo>
                  <a:cubicBezTo>
                    <a:pt x="7133" y="0"/>
                    <a:pt x="7143" y="10"/>
                    <a:pt x="7143" y="23"/>
                  </a:cubicBezTo>
                  <a:cubicBezTo>
                    <a:pt x="7143" y="35"/>
                    <a:pt x="7133" y="46"/>
                    <a:pt x="7120" y="46"/>
                  </a:cubicBezTo>
                  <a:lnTo>
                    <a:pt x="7074" y="46"/>
                  </a:lnTo>
                  <a:cubicBezTo>
                    <a:pt x="7061" y="46"/>
                    <a:pt x="7051" y="35"/>
                    <a:pt x="7051" y="23"/>
                  </a:cubicBezTo>
                  <a:cubicBezTo>
                    <a:pt x="7051" y="10"/>
                    <a:pt x="7061" y="0"/>
                    <a:pt x="7074" y="0"/>
                  </a:cubicBezTo>
                  <a:close/>
                  <a:moveTo>
                    <a:pt x="7212" y="0"/>
                  </a:moveTo>
                  <a:lnTo>
                    <a:pt x="7258" y="0"/>
                  </a:lnTo>
                  <a:cubicBezTo>
                    <a:pt x="7271" y="0"/>
                    <a:pt x="7281" y="10"/>
                    <a:pt x="7281" y="23"/>
                  </a:cubicBezTo>
                  <a:cubicBezTo>
                    <a:pt x="7281" y="35"/>
                    <a:pt x="7271" y="46"/>
                    <a:pt x="7258" y="46"/>
                  </a:cubicBezTo>
                  <a:lnTo>
                    <a:pt x="7212" y="46"/>
                  </a:lnTo>
                  <a:cubicBezTo>
                    <a:pt x="7199" y="46"/>
                    <a:pt x="7189" y="35"/>
                    <a:pt x="7189" y="23"/>
                  </a:cubicBezTo>
                  <a:cubicBezTo>
                    <a:pt x="7189" y="10"/>
                    <a:pt x="7199" y="0"/>
                    <a:pt x="7212" y="0"/>
                  </a:cubicBezTo>
                  <a:close/>
                </a:path>
              </a:pathLst>
            </a:custGeom>
            <a:solidFill>
              <a:srgbClr val="FFCC99"/>
            </a:solidFill>
            <a:ln w="13">
              <a:solidFill>
                <a:srgbClr val="FFCC99"/>
              </a:solidFill>
              <a:bevel/>
              <a:headEnd/>
              <a:tailEnd/>
            </a:ln>
          </p:spPr>
          <p:txBody>
            <a:bodyPr/>
            <a:lstStyle/>
            <a:p>
              <a:endParaRPr lang="en-NZ" dirty="0"/>
            </a:p>
          </p:txBody>
        </p:sp>
        <p:sp>
          <p:nvSpPr>
            <p:cNvPr id="19501" name="Freeform 36"/>
            <p:cNvSpPr>
              <a:spLocks/>
            </p:cNvSpPr>
            <p:nvPr/>
          </p:nvSpPr>
          <p:spPr bwMode="auto">
            <a:xfrm>
              <a:off x="2013" y="3922"/>
              <a:ext cx="740" cy="294"/>
            </a:xfrm>
            <a:custGeom>
              <a:avLst/>
              <a:gdLst>
                <a:gd name="T0" fmla="*/ 306 w 907"/>
                <a:gd name="T1" fmla="*/ 128 h 362"/>
                <a:gd name="T2" fmla="*/ 328 w 907"/>
                <a:gd name="T3" fmla="*/ 107 h 362"/>
                <a:gd name="T4" fmla="*/ 328 w 907"/>
                <a:gd name="T5" fmla="*/ 21 h 362"/>
                <a:gd name="T6" fmla="*/ 306 w 907"/>
                <a:gd name="T7" fmla="*/ 0 h 362"/>
                <a:gd name="T8" fmla="*/ 306 w 907"/>
                <a:gd name="T9" fmla="*/ 0 h 362"/>
                <a:gd name="T10" fmla="*/ 22 w 907"/>
                <a:gd name="T11" fmla="*/ 0 h 362"/>
                <a:gd name="T12" fmla="*/ 0 w 907"/>
                <a:gd name="T13" fmla="*/ 21 h 362"/>
                <a:gd name="T14" fmla="*/ 0 w 907"/>
                <a:gd name="T15" fmla="*/ 107 h 362"/>
                <a:gd name="T16" fmla="*/ 22 w 907"/>
                <a:gd name="T17" fmla="*/ 128 h 362"/>
                <a:gd name="T18" fmla="*/ 306 w 907"/>
                <a:gd name="T19" fmla="*/ 128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362"/>
                <a:gd name="T32" fmla="*/ 907 w 907"/>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362">
                  <a:moveTo>
                    <a:pt x="847" y="362"/>
                  </a:moveTo>
                  <a:cubicBezTo>
                    <a:pt x="880" y="362"/>
                    <a:pt x="907" y="335"/>
                    <a:pt x="907" y="302"/>
                  </a:cubicBezTo>
                  <a:lnTo>
                    <a:pt x="907" y="60"/>
                  </a:lnTo>
                  <a:cubicBezTo>
                    <a:pt x="907" y="27"/>
                    <a:pt x="880" y="0"/>
                    <a:pt x="847" y="0"/>
                  </a:cubicBezTo>
                  <a:lnTo>
                    <a:pt x="61" y="0"/>
                  </a:lnTo>
                  <a:cubicBezTo>
                    <a:pt x="27" y="0"/>
                    <a:pt x="0" y="27"/>
                    <a:pt x="0" y="60"/>
                  </a:cubicBezTo>
                  <a:lnTo>
                    <a:pt x="0" y="302"/>
                  </a:lnTo>
                  <a:cubicBezTo>
                    <a:pt x="0" y="335"/>
                    <a:pt x="27" y="362"/>
                    <a:pt x="61" y="362"/>
                  </a:cubicBezTo>
                  <a:lnTo>
                    <a:pt x="847" y="362"/>
                  </a:lnTo>
                  <a:close/>
                </a:path>
              </a:pathLst>
            </a:custGeom>
            <a:solidFill>
              <a:srgbClr val="FFFFFF"/>
            </a:solidFill>
            <a:ln w="0">
              <a:solidFill>
                <a:srgbClr val="000000"/>
              </a:solidFill>
              <a:round/>
              <a:headEnd/>
              <a:tailEnd/>
            </a:ln>
          </p:spPr>
          <p:txBody>
            <a:bodyPr/>
            <a:lstStyle/>
            <a:p>
              <a:endParaRPr lang="en-NZ" dirty="0"/>
            </a:p>
          </p:txBody>
        </p:sp>
        <p:sp>
          <p:nvSpPr>
            <p:cNvPr id="19502" name="Freeform 35"/>
            <p:cNvSpPr>
              <a:spLocks/>
            </p:cNvSpPr>
            <p:nvPr/>
          </p:nvSpPr>
          <p:spPr bwMode="auto">
            <a:xfrm>
              <a:off x="2013" y="3922"/>
              <a:ext cx="740" cy="294"/>
            </a:xfrm>
            <a:custGeom>
              <a:avLst/>
              <a:gdLst>
                <a:gd name="T0" fmla="*/ 306 w 907"/>
                <a:gd name="T1" fmla="*/ 128 h 362"/>
                <a:gd name="T2" fmla="*/ 328 w 907"/>
                <a:gd name="T3" fmla="*/ 107 h 362"/>
                <a:gd name="T4" fmla="*/ 328 w 907"/>
                <a:gd name="T5" fmla="*/ 21 h 362"/>
                <a:gd name="T6" fmla="*/ 306 w 907"/>
                <a:gd name="T7" fmla="*/ 0 h 362"/>
                <a:gd name="T8" fmla="*/ 306 w 907"/>
                <a:gd name="T9" fmla="*/ 0 h 362"/>
                <a:gd name="T10" fmla="*/ 22 w 907"/>
                <a:gd name="T11" fmla="*/ 0 h 362"/>
                <a:gd name="T12" fmla="*/ 0 w 907"/>
                <a:gd name="T13" fmla="*/ 21 h 362"/>
                <a:gd name="T14" fmla="*/ 0 w 907"/>
                <a:gd name="T15" fmla="*/ 107 h 362"/>
                <a:gd name="T16" fmla="*/ 22 w 907"/>
                <a:gd name="T17" fmla="*/ 128 h 362"/>
                <a:gd name="T18" fmla="*/ 306 w 907"/>
                <a:gd name="T19" fmla="*/ 128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7"/>
                <a:gd name="T31" fmla="*/ 0 h 362"/>
                <a:gd name="T32" fmla="*/ 907 w 907"/>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7" h="362">
                  <a:moveTo>
                    <a:pt x="847" y="362"/>
                  </a:moveTo>
                  <a:cubicBezTo>
                    <a:pt x="880" y="362"/>
                    <a:pt x="907" y="335"/>
                    <a:pt x="907" y="302"/>
                  </a:cubicBezTo>
                  <a:lnTo>
                    <a:pt x="907" y="60"/>
                  </a:lnTo>
                  <a:cubicBezTo>
                    <a:pt x="907" y="27"/>
                    <a:pt x="880" y="0"/>
                    <a:pt x="847" y="0"/>
                  </a:cubicBezTo>
                  <a:lnTo>
                    <a:pt x="61" y="0"/>
                  </a:lnTo>
                  <a:cubicBezTo>
                    <a:pt x="27" y="0"/>
                    <a:pt x="0" y="27"/>
                    <a:pt x="0" y="60"/>
                  </a:cubicBezTo>
                  <a:lnTo>
                    <a:pt x="0" y="302"/>
                  </a:lnTo>
                  <a:cubicBezTo>
                    <a:pt x="0" y="335"/>
                    <a:pt x="27" y="362"/>
                    <a:pt x="61" y="362"/>
                  </a:cubicBezTo>
                  <a:lnTo>
                    <a:pt x="847" y="362"/>
                  </a:lnTo>
                  <a:close/>
                </a:path>
              </a:pathLst>
            </a:custGeom>
            <a:noFill/>
            <a:ln w="21" cap="rnd">
              <a:solidFill>
                <a:srgbClr val="FF6600"/>
              </a:solidFill>
              <a:round/>
              <a:headEnd/>
              <a:tailEnd/>
            </a:ln>
          </p:spPr>
          <p:txBody>
            <a:bodyPr/>
            <a:lstStyle/>
            <a:p>
              <a:endParaRPr lang="en-NZ" dirty="0"/>
            </a:p>
          </p:txBody>
        </p:sp>
        <p:sp>
          <p:nvSpPr>
            <p:cNvPr id="19503" name="Rectangle 34"/>
            <p:cNvSpPr>
              <a:spLocks noChangeArrowheads="1"/>
            </p:cNvSpPr>
            <p:nvPr/>
          </p:nvSpPr>
          <p:spPr bwMode="auto">
            <a:xfrm>
              <a:off x="2115" y="4014"/>
              <a:ext cx="555" cy="165"/>
            </a:xfrm>
            <a:prstGeom prst="rect">
              <a:avLst/>
            </a:prstGeom>
            <a:noFill/>
            <a:ln w="9525">
              <a:noFill/>
              <a:miter lim="800000"/>
              <a:headEnd/>
              <a:tailEnd/>
            </a:ln>
          </p:spPr>
          <p:txBody>
            <a:bodyPr wrap="none" lIns="0" tIns="0" rIns="0" bIns="0">
              <a:spAutoFit/>
            </a:bodyPr>
            <a:lstStyle/>
            <a:p>
              <a:pPr>
                <a:tabLst>
                  <a:tab pos="2700338" algn="l"/>
                </a:tabLst>
              </a:pPr>
              <a:r>
                <a:rPr lang="en-US" sz="500" dirty="0">
                  <a:solidFill>
                    <a:srgbClr val="000000"/>
                  </a:solidFill>
                  <a:latin typeface="Arial" charset="0"/>
                  <a:cs typeface="Times New Roman" pitchFamily="18" charset="0"/>
                </a:rPr>
                <a:t>Programme</a:t>
              </a:r>
              <a:endParaRPr lang="en-US" sz="1800" dirty="0">
                <a:solidFill>
                  <a:schemeClr val="tx1"/>
                </a:solidFill>
                <a:latin typeface="Arial" charset="0"/>
              </a:endParaRPr>
            </a:p>
          </p:txBody>
        </p:sp>
        <p:sp>
          <p:nvSpPr>
            <p:cNvPr id="19504" name="Freeform 33"/>
            <p:cNvSpPr>
              <a:spLocks/>
            </p:cNvSpPr>
            <p:nvPr/>
          </p:nvSpPr>
          <p:spPr bwMode="auto">
            <a:xfrm>
              <a:off x="2851" y="3922"/>
              <a:ext cx="742" cy="294"/>
            </a:xfrm>
            <a:custGeom>
              <a:avLst/>
              <a:gdLst>
                <a:gd name="T0" fmla="*/ 309 w 908"/>
                <a:gd name="T1" fmla="*/ 128 h 362"/>
                <a:gd name="T2" fmla="*/ 331 w 908"/>
                <a:gd name="T3" fmla="*/ 107 h 362"/>
                <a:gd name="T4" fmla="*/ 331 w 908"/>
                <a:gd name="T5" fmla="*/ 107 h 362"/>
                <a:gd name="T6" fmla="*/ 331 w 908"/>
                <a:gd name="T7" fmla="*/ 21 h 362"/>
                <a:gd name="T8" fmla="*/ 309 w 908"/>
                <a:gd name="T9" fmla="*/ 0 h 362"/>
                <a:gd name="T10" fmla="*/ 309 w 908"/>
                <a:gd name="T11" fmla="*/ 0 h 362"/>
                <a:gd name="T12" fmla="*/ 23 w 908"/>
                <a:gd name="T13" fmla="*/ 0 h 362"/>
                <a:gd name="T14" fmla="*/ 0 w 908"/>
                <a:gd name="T15" fmla="*/ 21 h 362"/>
                <a:gd name="T16" fmla="*/ 0 w 908"/>
                <a:gd name="T17" fmla="*/ 107 h 362"/>
                <a:gd name="T18" fmla="*/ 23 w 908"/>
                <a:gd name="T19" fmla="*/ 128 h 362"/>
                <a:gd name="T20" fmla="*/ 309 w 908"/>
                <a:gd name="T21" fmla="*/ 128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8"/>
                <a:gd name="T34" fmla="*/ 0 h 362"/>
                <a:gd name="T35" fmla="*/ 908 w 908"/>
                <a:gd name="T36" fmla="*/ 362 h 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8" h="362">
                  <a:moveTo>
                    <a:pt x="847" y="362"/>
                  </a:moveTo>
                  <a:cubicBezTo>
                    <a:pt x="880" y="362"/>
                    <a:pt x="908" y="335"/>
                    <a:pt x="908" y="302"/>
                  </a:cubicBezTo>
                  <a:lnTo>
                    <a:pt x="908" y="60"/>
                  </a:lnTo>
                  <a:cubicBezTo>
                    <a:pt x="908" y="27"/>
                    <a:pt x="880" y="0"/>
                    <a:pt x="847" y="0"/>
                  </a:cubicBezTo>
                  <a:lnTo>
                    <a:pt x="61" y="0"/>
                  </a:lnTo>
                  <a:cubicBezTo>
                    <a:pt x="28" y="0"/>
                    <a:pt x="0" y="27"/>
                    <a:pt x="0" y="60"/>
                  </a:cubicBezTo>
                  <a:lnTo>
                    <a:pt x="0" y="302"/>
                  </a:lnTo>
                  <a:cubicBezTo>
                    <a:pt x="0" y="335"/>
                    <a:pt x="28" y="362"/>
                    <a:pt x="61" y="362"/>
                  </a:cubicBezTo>
                  <a:lnTo>
                    <a:pt x="847" y="362"/>
                  </a:lnTo>
                  <a:close/>
                </a:path>
              </a:pathLst>
            </a:custGeom>
            <a:solidFill>
              <a:srgbClr val="FFFFFF"/>
            </a:solidFill>
            <a:ln w="0">
              <a:solidFill>
                <a:srgbClr val="000000"/>
              </a:solidFill>
              <a:round/>
              <a:headEnd/>
              <a:tailEnd/>
            </a:ln>
          </p:spPr>
          <p:txBody>
            <a:bodyPr/>
            <a:lstStyle/>
            <a:p>
              <a:endParaRPr lang="en-NZ" dirty="0"/>
            </a:p>
          </p:txBody>
        </p:sp>
        <p:sp>
          <p:nvSpPr>
            <p:cNvPr id="19505" name="Freeform 32"/>
            <p:cNvSpPr>
              <a:spLocks/>
            </p:cNvSpPr>
            <p:nvPr/>
          </p:nvSpPr>
          <p:spPr bwMode="auto">
            <a:xfrm>
              <a:off x="2851" y="3922"/>
              <a:ext cx="742" cy="294"/>
            </a:xfrm>
            <a:custGeom>
              <a:avLst/>
              <a:gdLst>
                <a:gd name="T0" fmla="*/ 309 w 908"/>
                <a:gd name="T1" fmla="*/ 128 h 362"/>
                <a:gd name="T2" fmla="*/ 331 w 908"/>
                <a:gd name="T3" fmla="*/ 107 h 362"/>
                <a:gd name="T4" fmla="*/ 331 w 908"/>
                <a:gd name="T5" fmla="*/ 107 h 362"/>
                <a:gd name="T6" fmla="*/ 331 w 908"/>
                <a:gd name="T7" fmla="*/ 21 h 362"/>
                <a:gd name="T8" fmla="*/ 309 w 908"/>
                <a:gd name="T9" fmla="*/ 0 h 362"/>
                <a:gd name="T10" fmla="*/ 309 w 908"/>
                <a:gd name="T11" fmla="*/ 0 h 362"/>
                <a:gd name="T12" fmla="*/ 23 w 908"/>
                <a:gd name="T13" fmla="*/ 0 h 362"/>
                <a:gd name="T14" fmla="*/ 0 w 908"/>
                <a:gd name="T15" fmla="*/ 21 h 362"/>
                <a:gd name="T16" fmla="*/ 0 w 908"/>
                <a:gd name="T17" fmla="*/ 107 h 362"/>
                <a:gd name="T18" fmla="*/ 23 w 908"/>
                <a:gd name="T19" fmla="*/ 128 h 362"/>
                <a:gd name="T20" fmla="*/ 309 w 908"/>
                <a:gd name="T21" fmla="*/ 128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8"/>
                <a:gd name="T34" fmla="*/ 0 h 362"/>
                <a:gd name="T35" fmla="*/ 908 w 908"/>
                <a:gd name="T36" fmla="*/ 362 h 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8" h="362">
                  <a:moveTo>
                    <a:pt x="847" y="362"/>
                  </a:moveTo>
                  <a:cubicBezTo>
                    <a:pt x="880" y="362"/>
                    <a:pt x="908" y="335"/>
                    <a:pt x="908" y="302"/>
                  </a:cubicBezTo>
                  <a:lnTo>
                    <a:pt x="908" y="60"/>
                  </a:lnTo>
                  <a:cubicBezTo>
                    <a:pt x="908" y="27"/>
                    <a:pt x="880" y="0"/>
                    <a:pt x="847" y="0"/>
                  </a:cubicBezTo>
                  <a:lnTo>
                    <a:pt x="61" y="0"/>
                  </a:lnTo>
                  <a:cubicBezTo>
                    <a:pt x="28" y="0"/>
                    <a:pt x="0" y="27"/>
                    <a:pt x="0" y="60"/>
                  </a:cubicBezTo>
                  <a:lnTo>
                    <a:pt x="0" y="302"/>
                  </a:lnTo>
                  <a:cubicBezTo>
                    <a:pt x="0" y="335"/>
                    <a:pt x="28" y="362"/>
                    <a:pt x="61" y="362"/>
                  </a:cubicBezTo>
                  <a:lnTo>
                    <a:pt x="847" y="362"/>
                  </a:lnTo>
                  <a:close/>
                </a:path>
              </a:pathLst>
            </a:custGeom>
            <a:noFill/>
            <a:ln w="21" cap="rnd">
              <a:solidFill>
                <a:srgbClr val="FF6600"/>
              </a:solidFill>
              <a:round/>
              <a:headEnd/>
              <a:tailEnd/>
            </a:ln>
          </p:spPr>
          <p:txBody>
            <a:bodyPr/>
            <a:lstStyle/>
            <a:p>
              <a:endParaRPr lang="en-NZ" dirty="0"/>
            </a:p>
          </p:txBody>
        </p:sp>
        <p:sp>
          <p:nvSpPr>
            <p:cNvPr id="19506" name="Rectangle 31"/>
            <p:cNvSpPr>
              <a:spLocks noChangeArrowheads="1"/>
            </p:cNvSpPr>
            <p:nvPr/>
          </p:nvSpPr>
          <p:spPr bwMode="auto">
            <a:xfrm>
              <a:off x="2951" y="4014"/>
              <a:ext cx="555" cy="165"/>
            </a:xfrm>
            <a:prstGeom prst="rect">
              <a:avLst/>
            </a:prstGeom>
            <a:noFill/>
            <a:ln w="9525">
              <a:noFill/>
              <a:miter lim="800000"/>
              <a:headEnd/>
              <a:tailEnd/>
            </a:ln>
          </p:spPr>
          <p:txBody>
            <a:bodyPr wrap="none" lIns="0" tIns="0" rIns="0" bIns="0">
              <a:spAutoFit/>
            </a:bodyPr>
            <a:lstStyle/>
            <a:p>
              <a:pPr>
                <a:tabLst>
                  <a:tab pos="2700338" algn="l"/>
                </a:tabLst>
              </a:pPr>
              <a:r>
                <a:rPr lang="en-US" sz="500" dirty="0">
                  <a:solidFill>
                    <a:srgbClr val="000000"/>
                  </a:solidFill>
                  <a:latin typeface="Arial" charset="0"/>
                  <a:cs typeface="Times New Roman" pitchFamily="18" charset="0"/>
                </a:rPr>
                <a:t>Programme</a:t>
              </a:r>
              <a:endParaRPr lang="en-US" sz="1800" dirty="0">
                <a:solidFill>
                  <a:schemeClr val="tx1"/>
                </a:solidFill>
                <a:latin typeface="Arial" charset="0"/>
              </a:endParaRPr>
            </a:p>
          </p:txBody>
        </p:sp>
        <p:sp>
          <p:nvSpPr>
            <p:cNvPr id="19507" name="Freeform 30"/>
            <p:cNvSpPr>
              <a:spLocks/>
            </p:cNvSpPr>
            <p:nvPr/>
          </p:nvSpPr>
          <p:spPr bwMode="auto">
            <a:xfrm>
              <a:off x="3690" y="3922"/>
              <a:ext cx="741" cy="294"/>
            </a:xfrm>
            <a:custGeom>
              <a:avLst/>
              <a:gdLst>
                <a:gd name="T0" fmla="*/ 306 w 908"/>
                <a:gd name="T1" fmla="*/ 128 h 362"/>
                <a:gd name="T2" fmla="*/ 329 w 908"/>
                <a:gd name="T3" fmla="*/ 107 h 362"/>
                <a:gd name="T4" fmla="*/ 329 w 908"/>
                <a:gd name="T5" fmla="*/ 21 h 362"/>
                <a:gd name="T6" fmla="*/ 306 w 908"/>
                <a:gd name="T7" fmla="*/ 0 h 362"/>
                <a:gd name="T8" fmla="*/ 306 w 908"/>
                <a:gd name="T9" fmla="*/ 0 h 362"/>
                <a:gd name="T10" fmla="*/ 22 w 908"/>
                <a:gd name="T11" fmla="*/ 0 h 362"/>
                <a:gd name="T12" fmla="*/ 0 w 908"/>
                <a:gd name="T13" fmla="*/ 21 h 362"/>
                <a:gd name="T14" fmla="*/ 0 w 908"/>
                <a:gd name="T15" fmla="*/ 107 h 362"/>
                <a:gd name="T16" fmla="*/ 22 w 908"/>
                <a:gd name="T17" fmla="*/ 128 h 362"/>
                <a:gd name="T18" fmla="*/ 306 w 908"/>
                <a:gd name="T19" fmla="*/ 128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8"/>
                <a:gd name="T31" fmla="*/ 0 h 362"/>
                <a:gd name="T32" fmla="*/ 908 w 908"/>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8" h="362">
                  <a:moveTo>
                    <a:pt x="847" y="362"/>
                  </a:moveTo>
                  <a:cubicBezTo>
                    <a:pt x="880" y="362"/>
                    <a:pt x="908" y="335"/>
                    <a:pt x="908" y="302"/>
                  </a:cubicBezTo>
                  <a:lnTo>
                    <a:pt x="908" y="60"/>
                  </a:lnTo>
                  <a:cubicBezTo>
                    <a:pt x="908" y="27"/>
                    <a:pt x="880" y="0"/>
                    <a:pt x="847" y="0"/>
                  </a:cubicBezTo>
                  <a:lnTo>
                    <a:pt x="61" y="0"/>
                  </a:lnTo>
                  <a:cubicBezTo>
                    <a:pt x="28" y="0"/>
                    <a:pt x="0" y="27"/>
                    <a:pt x="0" y="60"/>
                  </a:cubicBezTo>
                  <a:lnTo>
                    <a:pt x="0" y="302"/>
                  </a:lnTo>
                  <a:cubicBezTo>
                    <a:pt x="0" y="335"/>
                    <a:pt x="28" y="362"/>
                    <a:pt x="61" y="362"/>
                  </a:cubicBezTo>
                  <a:lnTo>
                    <a:pt x="847" y="362"/>
                  </a:lnTo>
                  <a:close/>
                </a:path>
              </a:pathLst>
            </a:custGeom>
            <a:solidFill>
              <a:srgbClr val="FFFFFF"/>
            </a:solidFill>
            <a:ln w="0">
              <a:solidFill>
                <a:srgbClr val="000000"/>
              </a:solidFill>
              <a:round/>
              <a:headEnd/>
              <a:tailEnd/>
            </a:ln>
          </p:spPr>
          <p:txBody>
            <a:bodyPr/>
            <a:lstStyle/>
            <a:p>
              <a:endParaRPr lang="en-NZ" dirty="0"/>
            </a:p>
          </p:txBody>
        </p:sp>
        <p:sp>
          <p:nvSpPr>
            <p:cNvPr id="19508" name="Freeform 29"/>
            <p:cNvSpPr>
              <a:spLocks/>
            </p:cNvSpPr>
            <p:nvPr/>
          </p:nvSpPr>
          <p:spPr bwMode="auto">
            <a:xfrm>
              <a:off x="3690" y="3922"/>
              <a:ext cx="741" cy="294"/>
            </a:xfrm>
            <a:custGeom>
              <a:avLst/>
              <a:gdLst>
                <a:gd name="T0" fmla="*/ 306 w 908"/>
                <a:gd name="T1" fmla="*/ 128 h 362"/>
                <a:gd name="T2" fmla="*/ 329 w 908"/>
                <a:gd name="T3" fmla="*/ 107 h 362"/>
                <a:gd name="T4" fmla="*/ 329 w 908"/>
                <a:gd name="T5" fmla="*/ 21 h 362"/>
                <a:gd name="T6" fmla="*/ 306 w 908"/>
                <a:gd name="T7" fmla="*/ 0 h 362"/>
                <a:gd name="T8" fmla="*/ 306 w 908"/>
                <a:gd name="T9" fmla="*/ 0 h 362"/>
                <a:gd name="T10" fmla="*/ 22 w 908"/>
                <a:gd name="T11" fmla="*/ 0 h 362"/>
                <a:gd name="T12" fmla="*/ 0 w 908"/>
                <a:gd name="T13" fmla="*/ 21 h 362"/>
                <a:gd name="T14" fmla="*/ 0 w 908"/>
                <a:gd name="T15" fmla="*/ 107 h 362"/>
                <a:gd name="T16" fmla="*/ 22 w 908"/>
                <a:gd name="T17" fmla="*/ 128 h 362"/>
                <a:gd name="T18" fmla="*/ 306 w 908"/>
                <a:gd name="T19" fmla="*/ 128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8"/>
                <a:gd name="T31" fmla="*/ 0 h 362"/>
                <a:gd name="T32" fmla="*/ 908 w 908"/>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8" h="362">
                  <a:moveTo>
                    <a:pt x="847" y="362"/>
                  </a:moveTo>
                  <a:cubicBezTo>
                    <a:pt x="880" y="362"/>
                    <a:pt x="908" y="335"/>
                    <a:pt x="908" y="302"/>
                  </a:cubicBezTo>
                  <a:lnTo>
                    <a:pt x="908" y="60"/>
                  </a:lnTo>
                  <a:cubicBezTo>
                    <a:pt x="908" y="27"/>
                    <a:pt x="880" y="0"/>
                    <a:pt x="847" y="0"/>
                  </a:cubicBezTo>
                  <a:lnTo>
                    <a:pt x="61" y="0"/>
                  </a:lnTo>
                  <a:cubicBezTo>
                    <a:pt x="28" y="0"/>
                    <a:pt x="0" y="27"/>
                    <a:pt x="0" y="60"/>
                  </a:cubicBezTo>
                  <a:lnTo>
                    <a:pt x="0" y="302"/>
                  </a:lnTo>
                  <a:cubicBezTo>
                    <a:pt x="0" y="335"/>
                    <a:pt x="28" y="362"/>
                    <a:pt x="61" y="362"/>
                  </a:cubicBezTo>
                  <a:lnTo>
                    <a:pt x="847" y="362"/>
                  </a:lnTo>
                  <a:close/>
                </a:path>
              </a:pathLst>
            </a:custGeom>
            <a:noFill/>
            <a:ln w="21" cap="rnd">
              <a:solidFill>
                <a:srgbClr val="FF6600"/>
              </a:solidFill>
              <a:round/>
              <a:headEnd/>
              <a:tailEnd/>
            </a:ln>
          </p:spPr>
          <p:txBody>
            <a:bodyPr/>
            <a:lstStyle/>
            <a:p>
              <a:endParaRPr lang="en-NZ" dirty="0"/>
            </a:p>
          </p:txBody>
        </p:sp>
        <p:sp>
          <p:nvSpPr>
            <p:cNvPr id="19509" name="Rectangle 28"/>
            <p:cNvSpPr>
              <a:spLocks noChangeArrowheads="1"/>
            </p:cNvSpPr>
            <p:nvPr/>
          </p:nvSpPr>
          <p:spPr bwMode="auto">
            <a:xfrm>
              <a:off x="3787" y="4014"/>
              <a:ext cx="555" cy="165"/>
            </a:xfrm>
            <a:prstGeom prst="rect">
              <a:avLst/>
            </a:prstGeom>
            <a:noFill/>
            <a:ln w="9525">
              <a:noFill/>
              <a:miter lim="800000"/>
              <a:headEnd/>
              <a:tailEnd/>
            </a:ln>
          </p:spPr>
          <p:txBody>
            <a:bodyPr wrap="none" lIns="0" tIns="0" rIns="0" bIns="0">
              <a:spAutoFit/>
            </a:bodyPr>
            <a:lstStyle/>
            <a:p>
              <a:pPr>
                <a:tabLst>
                  <a:tab pos="2700338" algn="l"/>
                </a:tabLst>
              </a:pPr>
              <a:r>
                <a:rPr lang="en-US" sz="500" dirty="0">
                  <a:solidFill>
                    <a:srgbClr val="000000"/>
                  </a:solidFill>
                  <a:latin typeface="Arial" charset="0"/>
                  <a:cs typeface="Times New Roman" pitchFamily="18" charset="0"/>
                </a:rPr>
                <a:t>Programme</a:t>
              </a:r>
              <a:endParaRPr lang="en-US" sz="1800" dirty="0">
                <a:solidFill>
                  <a:schemeClr val="tx1"/>
                </a:solidFill>
                <a:latin typeface="Arial" charset="0"/>
              </a:endParaRPr>
            </a:p>
          </p:txBody>
        </p:sp>
        <p:sp>
          <p:nvSpPr>
            <p:cNvPr id="19510" name="Freeform 27"/>
            <p:cNvSpPr>
              <a:spLocks/>
            </p:cNvSpPr>
            <p:nvPr/>
          </p:nvSpPr>
          <p:spPr bwMode="auto">
            <a:xfrm>
              <a:off x="5295" y="3922"/>
              <a:ext cx="695" cy="294"/>
            </a:xfrm>
            <a:custGeom>
              <a:avLst/>
              <a:gdLst>
                <a:gd name="T0" fmla="*/ 286 w 852"/>
                <a:gd name="T1" fmla="*/ 128 h 362"/>
                <a:gd name="T2" fmla="*/ 308 w 852"/>
                <a:gd name="T3" fmla="*/ 107 h 362"/>
                <a:gd name="T4" fmla="*/ 308 w 852"/>
                <a:gd name="T5" fmla="*/ 21 h 362"/>
                <a:gd name="T6" fmla="*/ 286 w 852"/>
                <a:gd name="T7" fmla="*/ 0 h 362"/>
                <a:gd name="T8" fmla="*/ 286 w 852"/>
                <a:gd name="T9" fmla="*/ 0 h 362"/>
                <a:gd name="T10" fmla="*/ 22 w 852"/>
                <a:gd name="T11" fmla="*/ 0 h 362"/>
                <a:gd name="T12" fmla="*/ 0 w 852"/>
                <a:gd name="T13" fmla="*/ 21 h 362"/>
                <a:gd name="T14" fmla="*/ 0 w 852"/>
                <a:gd name="T15" fmla="*/ 21 h 362"/>
                <a:gd name="T16" fmla="*/ 0 w 852"/>
                <a:gd name="T17" fmla="*/ 107 h 362"/>
                <a:gd name="T18" fmla="*/ 22 w 852"/>
                <a:gd name="T19" fmla="*/ 128 h 362"/>
                <a:gd name="T20" fmla="*/ 22 w 852"/>
                <a:gd name="T21" fmla="*/ 128 h 362"/>
                <a:gd name="T22" fmla="*/ 286 w 852"/>
                <a:gd name="T23" fmla="*/ 128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2"/>
                <a:gd name="T37" fmla="*/ 0 h 362"/>
                <a:gd name="T38" fmla="*/ 852 w 852"/>
                <a:gd name="T39" fmla="*/ 362 h 3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2" h="362">
                  <a:moveTo>
                    <a:pt x="792" y="362"/>
                  </a:moveTo>
                  <a:cubicBezTo>
                    <a:pt x="825" y="362"/>
                    <a:pt x="852" y="335"/>
                    <a:pt x="852" y="302"/>
                  </a:cubicBezTo>
                  <a:lnTo>
                    <a:pt x="852" y="60"/>
                  </a:lnTo>
                  <a:cubicBezTo>
                    <a:pt x="852" y="27"/>
                    <a:pt x="825" y="0"/>
                    <a:pt x="792" y="0"/>
                  </a:cubicBezTo>
                  <a:lnTo>
                    <a:pt x="60" y="0"/>
                  </a:lnTo>
                  <a:cubicBezTo>
                    <a:pt x="27" y="0"/>
                    <a:pt x="0" y="27"/>
                    <a:pt x="0" y="60"/>
                  </a:cubicBezTo>
                  <a:lnTo>
                    <a:pt x="0" y="302"/>
                  </a:lnTo>
                  <a:cubicBezTo>
                    <a:pt x="0" y="335"/>
                    <a:pt x="27" y="362"/>
                    <a:pt x="60" y="362"/>
                  </a:cubicBezTo>
                  <a:lnTo>
                    <a:pt x="792" y="362"/>
                  </a:lnTo>
                  <a:close/>
                </a:path>
              </a:pathLst>
            </a:custGeom>
            <a:solidFill>
              <a:srgbClr val="FFFFFF"/>
            </a:solidFill>
            <a:ln w="0">
              <a:solidFill>
                <a:srgbClr val="000000"/>
              </a:solidFill>
              <a:round/>
              <a:headEnd/>
              <a:tailEnd/>
            </a:ln>
          </p:spPr>
          <p:txBody>
            <a:bodyPr/>
            <a:lstStyle/>
            <a:p>
              <a:endParaRPr lang="en-NZ" dirty="0"/>
            </a:p>
          </p:txBody>
        </p:sp>
        <p:sp>
          <p:nvSpPr>
            <p:cNvPr id="19511" name="Freeform 26"/>
            <p:cNvSpPr>
              <a:spLocks/>
            </p:cNvSpPr>
            <p:nvPr/>
          </p:nvSpPr>
          <p:spPr bwMode="auto">
            <a:xfrm>
              <a:off x="5295" y="3922"/>
              <a:ext cx="695" cy="294"/>
            </a:xfrm>
            <a:custGeom>
              <a:avLst/>
              <a:gdLst>
                <a:gd name="T0" fmla="*/ 286 w 852"/>
                <a:gd name="T1" fmla="*/ 128 h 362"/>
                <a:gd name="T2" fmla="*/ 308 w 852"/>
                <a:gd name="T3" fmla="*/ 107 h 362"/>
                <a:gd name="T4" fmla="*/ 308 w 852"/>
                <a:gd name="T5" fmla="*/ 21 h 362"/>
                <a:gd name="T6" fmla="*/ 286 w 852"/>
                <a:gd name="T7" fmla="*/ 0 h 362"/>
                <a:gd name="T8" fmla="*/ 286 w 852"/>
                <a:gd name="T9" fmla="*/ 0 h 362"/>
                <a:gd name="T10" fmla="*/ 22 w 852"/>
                <a:gd name="T11" fmla="*/ 0 h 362"/>
                <a:gd name="T12" fmla="*/ 0 w 852"/>
                <a:gd name="T13" fmla="*/ 21 h 362"/>
                <a:gd name="T14" fmla="*/ 0 w 852"/>
                <a:gd name="T15" fmla="*/ 21 h 362"/>
                <a:gd name="T16" fmla="*/ 0 w 852"/>
                <a:gd name="T17" fmla="*/ 107 h 362"/>
                <a:gd name="T18" fmla="*/ 22 w 852"/>
                <a:gd name="T19" fmla="*/ 128 h 362"/>
                <a:gd name="T20" fmla="*/ 22 w 852"/>
                <a:gd name="T21" fmla="*/ 128 h 362"/>
                <a:gd name="T22" fmla="*/ 286 w 852"/>
                <a:gd name="T23" fmla="*/ 128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2"/>
                <a:gd name="T37" fmla="*/ 0 h 362"/>
                <a:gd name="T38" fmla="*/ 852 w 852"/>
                <a:gd name="T39" fmla="*/ 362 h 3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2" h="362">
                  <a:moveTo>
                    <a:pt x="792" y="362"/>
                  </a:moveTo>
                  <a:cubicBezTo>
                    <a:pt x="825" y="362"/>
                    <a:pt x="852" y="335"/>
                    <a:pt x="852" y="302"/>
                  </a:cubicBezTo>
                  <a:lnTo>
                    <a:pt x="852" y="60"/>
                  </a:lnTo>
                  <a:cubicBezTo>
                    <a:pt x="852" y="27"/>
                    <a:pt x="825" y="0"/>
                    <a:pt x="792" y="0"/>
                  </a:cubicBezTo>
                  <a:lnTo>
                    <a:pt x="60" y="0"/>
                  </a:lnTo>
                  <a:cubicBezTo>
                    <a:pt x="27" y="0"/>
                    <a:pt x="0" y="27"/>
                    <a:pt x="0" y="60"/>
                  </a:cubicBezTo>
                  <a:lnTo>
                    <a:pt x="0" y="302"/>
                  </a:lnTo>
                  <a:cubicBezTo>
                    <a:pt x="0" y="335"/>
                    <a:pt x="27" y="362"/>
                    <a:pt x="60" y="362"/>
                  </a:cubicBezTo>
                  <a:lnTo>
                    <a:pt x="792" y="362"/>
                  </a:lnTo>
                  <a:close/>
                </a:path>
              </a:pathLst>
            </a:custGeom>
            <a:noFill/>
            <a:ln w="21" cap="rnd">
              <a:solidFill>
                <a:srgbClr val="FF6600"/>
              </a:solidFill>
              <a:round/>
              <a:headEnd/>
              <a:tailEnd/>
            </a:ln>
          </p:spPr>
          <p:txBody>
            <a:bodyPr/>
            <a:lstStyle/>
            <a:p>
              <a:endParaRPr lang="en-NZ" dirty="0"/>
            </a:p>
          </p:txBody>
        </p:sp>
        <p:sp>
          <p:nvSpPr>
            <p:cNvPr id="19512" name="Rectangle 25"/>
            <p:cNvSpPr>
              <a:spLocks noChangeArrowheads="1"/>
            </p:cNvSpPr>
            <p:nvPr/>
          </p:nvSpPr>
          <p:spPr bwMode="auto">
            <a:xfrm>
              <a:off x="5367" y="4014"/>
              <a:ext cx="555" cy="165"/>
            </a:xfrm>
            <a:prstGeom prst="rect">
              <a:avLst/>
            </a:prstGeom>
            <a:noFill/>
            <a:ln w="9525">
              <a:noFill/>
              <a:miter lim="800000"/>
              <a:headEnd/>
              <a:tailEnd/>
            </a:ln>
          </p:spPr>
          <p:txBody>
            <a:bodyPr wrap="none" lIns="0" tIns="0" rIns="0" bIns="0">
              <a:spAutoFit/>
            </a:bodyPr>
            <a:lstStyle/>
            <a:p>
              <a:pPr>
                <a:tabLst>
                  <a:tab pos="2700338" algn="l"/>
                </a:tabLst>
              </a:pPr>
              <a:r>
                <a:rPr lang="en-US" sz="500" dirty="0">
                  <a:solidFill>
                    <a:srgbClr val="000000"/>
                  </a:solidFill>
                  <a:latin typeface="Arial" charset="0"/>
                  <a:cs typeface="Times New Roman" pitchFamily="18" charset="0"/>
                </a:rPr>
                <a:t>Programme</a:t>
              </a:r>
              <a:endParaRPr lang="en-US" sz="1800" dirty="0">
                <a:solidFill>
                  <a:schemeClr val="tx1"/>
                </a:solidFill>
                <a:latin typeface="Arial" charset="0"/>
              </a:endParaRPr>
            </a:p>
          </p:txBody>
        </p:sp>
        <p:sp>
          <p:nvSpPr>
            <p:cNvPr id="19513" name="Freeform 23"/>
            <p:cNvSpPr>
              <a:spLocks/>
            </p:cNvSpPr>
            <p:nvPr/>
          </p:nvSpPr>
          <p:spPr bwMode="auto">
            <a:xfrm>
              <a:off x="4530" y="3922"/>
              <a:ext cx="691" cy="294"/>
            </a:xfrm>
            <a:custGeom>
              <a:avLst/>
              <a:gdLst>
                <a:gd name="T0" fmla="*/ 286 w 846"/>
                <a:gd name="T1" fmla="*/ 128 h 362"/>
                <a:gd name="T2" fmla="*/ 308 w 846"/>
                <a:gd name="T3" fmla="*/ 107 h 362"/>
                <a:gd name="T4" fmla="*/ 308 w 846"/>
                <a:gd name="T5" fmla="*/ 21 h 362"/>
                <a:gd name="T6" fmla="*/ 286 w 846"/>
                <a:gd name="T7" fmla="*/ 0 h 362"/>
                <a:gd name="T8" fmla="*/ 286 w 846"/>
                <a:gd name="T9" fmla="*/ 0 h 362"/>
                <a:gd name="T10" fmla="*/ 22 w 846"/>
                <a:gd name="T11" fmla="*/ 0 h 362"/>
                <a:gd name="T12" fmla="*/ 0 w 846"/>
                <a:gd name="T13" fmla="*/ 21 h 362"/>
                <a:gd name="T14" fmla="*/ 0 w 846"/>
                <a:gd name="T15" fmla="*/ 21 h 362"/>
                <a:gd name="T16" fmla="*/ 0 w 846"/>
                <a:gd name="T17" fmla="*/ 107 h 362"/>
                <a:gd name="T18" fmla="*/ 22 w 846"/>
                <a:gd name="T19" fmla="*/ 128 h 362"/>
                <a:gd name="T20" fmla="*/ 286 w 846"/>
                <a:gd name="T21" fmla="*/ 128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6"/>
                <a:gd name="T34" fmla="*/ 0 h 362"/>
                <a:gd name="T35" fmla="*/ 846 w 846"/>
                <a:gd name="T36" fmla="*/ 362 h 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6" h="362">
                  <a:moveTo>
                    <a:pt x="786" y="362"/>
                  </a:moveTo>
                  <a:cubicBezTo>
                    <a:pt x="819" y="362"/>
                    <a:pt x="846" y="335"/>
                    <a:pt x="846" y="302"/>
                  </a:cubicBezTo>
                  <a:lnTo>
                    <a:pt x="846" y="60"/>
                  </a:lnTo>
                  <a:cubicBezTo>
                    <a:pt x="846" y="27"/>
                    <a:pt x="819" y="0"/>
                    <a:pt x="786" y="0"/>
                  </a:cubicBezTo>
                  <a:lnTo>
                    <a:pt x="60" y="0"/>
                  </a:lnTo>
                  <a:cubicBezTo>
                    <a:pt x="27" y="0"/>
                    <a:pt x="0" y="27"/>
                    <a:pt x="0" y="60"/>
                  </a:cubicBezTo>
                  <a:lnTo>
                    <a:pt x="0" y="302"/>
                  </a:lnTo>
                  <a:cubicBezTo>
                    <a:pt x="0" y="335"/>
                    <a:pt x="27" y="362"/>
                    <a:pt x="60" y="362"/>
                  </a:cubicBezTo>
                  <a:lnTo>
                    <a:pt x="786" y="362"/>
                  </a:lnTo>
                  <a:close/>
                </a:path>
              </a:pathLst>
            </a:custGeom>
            <a:noFill/>
            <a:ln w="21" cap="rnd">
              <a:solidFill>
                <a:srgbClr val="FF6600"/>
              </a:solidFill>
              <a:round/>
              <a:headEnd/>
              <a:tailEnd/>
            </a:ln>
          </p:spPr>
          <p:txBody>
            <a:bodyPr/>
            <a:lstStyle/>
            <a:p>
              <a:endParaRPr lang="en-NZ" dirty="0"/>
            </a:p>
          </p:txBody>
        </p:sp>
        <p:sp>
          <p:nvSpPr>
            <p:cNvPr id="19514" name="Rectangle 21"/>
            <p:cNvSpPr>
              <a:spLocks noChangeArrowheads="1"/>
            </p:cNvSpPr>
            <p:nvPr/>
          </p:nvSpPr>
          <p:spPr bwMode="auto">
            <a:xfrm>
              <a:off x="2442" y="4314"/>
              <a:ext cx="2775" cy="270"/>
            </a:xfrm>
            <a:prstGeom prst="rect">
              <a:avLst/>
            </a:prstGeom>
            <a:noFill/>
            <a:ln w="9525">
              <a:noFill/>
              <a:miter lim="800000"/>
              <a:headEnd/>
              <a:tailEnd/>
            </a:ln>
          </p:spPr>
          <p:txBody>
            <a:bodyPr wrap="none" lIns="0" tIns="0" rIns="0" bIns="0">
              <a:spAutoFit/>
            </a:bodyPr>
            <a:lstStyle/>
            <a:p>
              <a:pPr>
                <a:tabLst>
                  <a:tab pos="2700338" algn="l"/>
                </a:tabLst>
              </a:pPr>
              <a:r>
                <a:rPr lang="en-US" sz="800" dirty="0">
                  <a:solidFill>
                    <a:srgbClr val="000000"/>
                  </a:solidFill>
                  <a:latin typeface="Arial" charset="0"/>
                  <a:cs typeface="Times New Roman" pitchFamily="18" charset="0"/>
                </a:rPr>
                <a:t>Delivery Programmes and Initiatives</a:t>
              </a:r>
              <a:endParaRPr lang="en-US" sz="1800" dirty="0">
                <a:solidFill>
                  <a:schemeClr val="tx1"/>
                </a:solidFill>
                <a:latin typeface="Arial" charset="0"/>
              </a:endParaRPr>
            </a:p>
          </p:txBody>
        </p:sp>
        <p:sp>
          <p:nvSpPr>
            <p:cNvPr id="19515" name="Freeform 20"/>
            <p:cNvSpPr>
              <a:spLocks/>
            </p:cNvSpPr>
            <p:nvPr/>
          </p:nvSpPr>
          <p:spPr bwMode="auto">
            <a:xfrm>
              <a:off x="2235" y="2739"/>
              <a:ext cx="296" cy="247"/>
            </a:xfrm>
            <a:custGeom>
              <a:avLst/>
              <a:gdLst>
                <a:gd name="T0" fmla="*/ 148 w 296"/>
                <a:gd name="T1" fmla="*/ 0 h 247"/>
                <a:gd name="T2" fmla="*/ 0 w 296"/>
                <a:gd name="T3" fmla="*/ 111 h 247"/>
                <a:gd name="T4" fmla="*/ 97 w 296"/>
                <a:gd name="T5" fmla="*/ 111 h 247"/>
                <a:gd name="T6" fmla="*/ 97 w 296"/>
                <a:gd name="T7" fmla="*/ 247 h 247"/>
                <a:gd name="T8" fmla="*/ 199 w 296"/>
                <a:gd name="T9" fmla="*/ 247 h 247"/>
                <a:gd name="T10" fmla="*/ 199 w 296"/>
                <a:gd name="T11" fmla="*/ 111 h 247"/>
                <a:gd name="T12" fmla="*/ 296 w 296"/>
                <a:gd name="T13" fmla="*/ 111 h 247"/>
                <a:gd name="T14" fmla="*/ 148 w 296"/>
                <a:gd name="T15" fmla="*/ 0 h 247"/>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247"/>
                <a:gd name="T26" fmla="*/ 296 w 29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247">
                  <a:moveTo>
                    <a:pt x="148" y="0"/>
                  </a:moveTo>
                  <a:lnTo>
                    <a:pt x="0" y="111"/>
                  </a:lnTo>
                  <a:lnTo>
                    <a:pt x="97" y="111"/>
                  </a:lnTo>
                  <a:lnTo>
                    <a:pt x="97" y="247"/>
                  </a:lnTo>
                  <a:lnTo>
                    <a:pt x="199" y="247"/>
                  </a:lnTo>
                  <a:lnTo>
                    <a:pt x="199" y="111"/>
                  </a:lnTo>
                  <a:lnTo>
                    <a:pt x="296" y="111"/>
                  </a:lnTo>
                  <a:lnTo>
                    <a:pt x="148" y="0"/>
                  </a:lnTo>
                  <a:close/>
                </a:path>
              </a:pathLst>
            </a:custGeom>
            <a:noFill/>
            <a:ln w="4" cap="rnd">
              <a:solidFill>
                <a:srgbClr val="000000"/>
              </a:solidFill>
              <a:round/>
              <a:headEnd/>
              <a:tailEnd/>
            </a:ln>
          </p:spPr>
          <p:txBody>
            <a:bodyPr/>
            <a:lstStyle/>
            <a:p>
              <a:endParaRPr lang="en-NZ" dirty="0"/>
            </a:p>
          </p:txBody>
        </p:sp>
        <p:sp>
          <p:nvSpPr>
            <p:cNvPr id="19516" name="Freeform 19"/>
            <p:cNvSpPr>
              <a:spLocks/>
            </p:cNvSpPr>
            <p:nvPr/>
          </p:nvSpPr>
          <p:spPr bwMode="auto">
            <a:xfrm>
              <a:off x="3074" y="2739"/>
              <a:ext cx="296" cy="247"/>
            </a:xfrm>
            <a:custGeom>
              <a:avLst/>
              <a:gdLst>
                <a:gd name="T0" fmla="*/ 148 w 296"/>
                <a:gd name="T1" fmla="*/ 0 h 247"/>
                <a:gd name="T2" fmla="*/ 0 w 296"/>
                <a:gd name="T3" fmla="*/ 111 h 247"/>
                <a:gd name="T4" fmla="*/ 97 w 296"/>
                <a:gd name="T5" fmla="*/ 111 h 247"/>
                <a:gd name="T6" fmla="*/ 97 w 296"/>
                <a:gd name="T7" fmla="*/ 247 h 247"/>
                <a:gd name="T8" fmla="*/ 199 w 296"/>
                <a:gd name="T9" fmla="*/ 247 h 247"/>
                <a:gd name="T10" fmla="*/ 199 w 296"/>
                <a:gd name="T11" fmla="*/ 111 h 247"/>
                <a:gd name="T12" fmla="*/ 296 w 296"/>
                <a:gd name="T13" fmla="*/ 111 h 247"/>
                <a:gd name="T14" fmla="*/ 148 w 296"/>
                <a:gd name="T15" fmla="*/ 0 h 247"/>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247"/>
                <a:gd name="T26" fmla="*/ 296 w 29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247">
                  <a:moveTo>
                    <a:pt x="148" y="0"/>
                  </a:moveTo>
                  <a:lnTo>
                    <a:pt x="0" y="111"/>
                  </a:lnTo>
                  <a:lnTo>
                    <a:pt x="97" y="111"/>
                  </a:lnTo>
                  <a:lnTo>
                    <a:pt x="97" y="247"/>
                  </a:lnTo>
                  <a:lnTo>
                    <a:pt x="199" y="247"/>
                  </a:lnTo>
                  <a:lnTo>
                    <a:pt x="199" y="111"/>
                  </a:lnTo>
                  <a:lnTo>
                    <a:pt x="296" y="111"/>
                  </a:lnTo>
                  <a:lnTo>
                    <a:pt x="148" y="0"/>
                  </a:lnTo>
                  <a:close/>
                </a:path>
              </a:pathLst>
            </a:custGeom>
            <a:noFill/>
            <a:ln w="4" cap="rnd">
              <a:solidFill>
                <a:srgbClr val="000000"/>
              </a:solidFill>
              <a:round/>
              <a:headEnd/>
              <a:tailEnd/>
            </a:ln>
          </p:spPr>
          <p:txBody>
            <a:bodyPr/>
            <a:lstStyle/>
            <a:p>
              <a:endParaRPr lang="en-NZ" dirty="0"/>
            </a:p>
          </p:txBody>
        </p:sp>
        <p:sp>
          <p:nvSpPr>
            <p:cNvPr id="19517" name="Freeform 18"/>
            <p:cNvSpPr>
              <a:spLocks/>
            </p:cNvSpPr>
            <p:nvPr/>
          </p:nvSpPr>
          <p:spPr bwMode="auto">
            <a:xfrm>
              <a:off x="3913" y="2739"/>
              <a:ext cx="296" cy="247"/>
            </a:xfrm>
            <a:custGeom>
              <a:avLst/>
              <a:gdLst>
                <a:gd name="T0" fmla="*/ 148 w 296"/>
                <a:gd name="T1" fmla="*/ 0 h 247"/>
                <a:gd name="T2" fmla="*/ 0 w 296"/>
                <a:gd name="T3" fmla="*/ 111 h 247"/>
                <a:gd name="T4" fmla="*/ 97 w 296"/>
                <a:gd name="T5" fmla="*/ 111 h 247"/>
                <a:gd name="T6" fmla="*/ 97 w 296"/>
                <a:gd name="T7" fmla="*/ 247 h 247"/>
                <a:gd name="T8" fmla="*/ 199 w 296"/>
                <a:gd name="T9" fmla="*/ 247 h 247"/>
                <a:gd name="T10" fmla="*/ 199 w 296"/>
                <a:gd name="T11" fmla="*/ 111 h 247"/>
                <a:gd name="T12" fmla="*/ 296 w 296"/>
                <a:gd name="T13" fmla="*/ 111 h 247"/>
                <a:gd name="T14" fmla="*/ 148 w 296"/>
                <a:gd name="T15" fmla="*/ 0 h 247"/>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247"/>
                <a:gd name="T26" fmla="*/ 296 w 29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247">
                  <a:moveTo>
                    <a:pt x="148" y="0"/>
                  </a:moveTo>
                  <a:lnTo>
                    <a:pt x="0" y="111"/>
                  </a:lnTo>
                  <a:lnTo>
                    <a:pt x="97" y="111"/>
                  </a:lnTo>
                  <a:lnTo>
                    <a:pt x="97" y="247"/>
                  </a:lnTo>
                  <a:lnTo>
                    <a:pt x="199" y="247"/>
                  </a:lnTo>
                  <a:lnTo>
                    <a:pt x="199" y="111"/>
                  </a:lnTo>
                  <a:lnTo>
                    <a:pt x="296" y="111"/>
                  </a:lnTo>
                  <a:lnTo>
                    <a:pt x="148" y="0"/>
                  </a:lnTo>
                  <a:close/>
                </a:path>
              </a:pathLst>
            </a:custGeom>
            <a:noFill/>
            <a:ln w="4" cap="rnd">
              <a:solidFill>
                <a:srgbClr val="000000"/>
              </a:solidFill>
              <a:round/>
              <a:headEnd/>
              <a:tailEnd/>
            </a:ln>
          </p:spPr>
          <p:txBody>
            <a:bodyPr/>
            <a:lstStyle/>
            <a:p>
              <a:endParaRPr lang="en-NZ" dirty="0"/>
            </a:p>
          </p:txBody>
        </p:sp>
        <p:sp>
          <p:nvSpPr>
            <p:cNvPr id="19518" name="Freeform 17"/>
            <p:cNvSpPr>
              <a:spLocks/>
            </p:cNvSpPr>
            <p:nvPr/>
          </p:nvSpPr>
          <p:spPr bwMode="auto">
            <a:xfrm>
              <a:off x="4727" y="2739"/>
              <a:ext cx="296" cy="247"/>
            </a:xfrm>
            <a:custGeom>
              <a:avLst/>
              <a:gdLst>
                <a:gd name="T0" fmla="*/ 148 w 296"/>
                <a:gd name="T1" fmla="*/ 0 h 247"/>
                <a:gd name="T2" fmla="*/ 0 w 296"/>
                <a:gd name="T3" fmla="*/ 111 h 247"/>
                <a:gd name="T4" fmla="*/ 98 w 296"/>
                <a:gd name="T5" fmla="*/ 111 h 247"/>
                <a:gd name="T6" fmla="*/ 98 w 296"/>
                <a:gd name="T7" fmla="*/ 247 h 247"/>
                <a:gd name="T8" fmla="*/ 198 w 296"/>
                <a:gd name="T9" fmla="*/ 247 h 247"/>
                <a:gd name="T10" fmla="*/ 198 w 296"/>
                <a:gd name="T11" fmla="*/ 111 h 247"/>
                <a:gd name="T12" fmla="*/ 296 w 296"/>
                <a:gd name="T13" fmla="*/ 111 h 247"/>
                <a:gd name="T14" fmla="*/ 148 w 296"/>
                <a:gd name="T15" fmla="*/ 0 h 247"/>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247"/>
                <a:gd name="T26" fmla="*/ 296 w 29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247">
                  <a:moveTo>
                    <a:pt x="148" y="0"/>
                  </a:moveTo>
                  <a:lnTo>
                    <a:pt x="0" y="111"/>
                  </a:lnTo>
                  <a:lnTo>
                    <a:pt x="98" y="111"/>
                  </a:lnTo>
                  <a:lnTo>
                    <a:pt x="98" y="247"/>
                  </a:lnTo>
                  <a:lnTo>
                    <a:pt x="198" y="247"/>
                  </a:lnTo>
                  <a:lnTo>
                    <a:pt x="198" y="111"/>
                  </a:lnTo>
                  <a:lnTo>
                    <a:pt x="296" y="111"/>
                  </a:lnTo>
                  <a:lnTo>
                    <a:pt x="148" y="0"/>
                  </a:lnTo>
                  <a:close/>
                </a:path>
              </a:pathLst>
            </a:custGeom>
            <a:noFill/>
            <a:ln w="4" cap="rnd">
              <a:solidFill>
                <a:srgbClr val="000000"/>
              </a:solidFill>
              <a:round/>
              <a:headEnd/>
              <a:tailEnd/>
            </a:ln>
          </p:spPr>
          <p:txBody>
            <a:bodyPr/>
            <a:lstStyle/>
            <a:p>
              <a:endParaRPr lang="en-NZ" dirty="0"/>
            </a:p>
          </p:txBody>
        </p:sp>
        <p:sp>
          <p:nvSpPr>
            <p:cNvPr id="19519" name="Freeform 16"/>
            <p:cNvSpPr>
              <a:spLocks/>
            </p:cNvSpPr>
            <p:nvPr/>
          </p:nvSpPr>
          <p:spPr bwMode="auto">
            <a:xfrm>
              <a:off x="5493" y="2739"/>
              <a:ext cx="296" cy="247"/>
            </a:xfrm>
            <a:custGeom>
              <a:avLst/>
              <a:gdLst>
                <a:gd name="T0" fmla="*/ 147 w 296"/>
                <a:gd name="T1" fmla="*/ 0 h 247"/>
                <a:gd name="T2" fmla="*/ 0 w 296"/>
                <a:gd name="T3" fmla="*/ 112 h 247"/>
                <a:gd name="T4" fmla="*/ 98 w 296"/>
                <a:gd name="T5" fmla="*/ 112 h 247"/>
                <a:gd name="T6" fmla="*/ 99 w 296"/>
                <a:gd name="T7" fmla="*/ 247 h 247"/>
                <a:gd name="T8" fmla="*/ 200 w 296"/>
                <a:gd name="T9" fmla="*/ 246 h 247"/>
                <a:gd name="T10" fmla="*/ 199 w 296"/>
                <a:gd name="T11" fmla="*/ 111 h 247"/>
                <a:gd name="T12" fmla="*/ 296 w 296"/>
                <a:gd name="T13" fmla="*/ 110 h 247"/>
                <a:gd name="T14" fmla="*/ 147 w 296"/>
                <a:gd name="T15" fmla="*/ 0 h 247"/>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247"/>
                <a:gd name="T26" fmla="*/ 296 w 29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247">
                  <a:moveTo>
                    <a:pt x="147" y="0"/>
                  </a:moveTo>
                  <a:lnTo>
                    <a:pt x="0" y="112"/>
                  </a:lnTo>
                  <a:lnTo>
                    <a:pt x="98" y="112"/>
                  </a:lnTo>
                  <a:lnTo>
                    <a:pt x="99" y="247"/>
                  </a:lnTo>
                  <a:lnTo>
                    <a:pt x="200" y="246"/>
                  </a:lnTo>
                  <a:lnTo>
                    <a:pt x="199" y="111"/>
                  </a:lnTo>
                  <a:lnTo>
                    <a:pt x="296" y="110"/>
                  </a:lnTo>
                  <a:lnTo>
                    <a:pt x="147" y="0"/>
                  </a:lnTo>
                  <a:close/>
                </a:path>
              </a:pathLst>
            </a:custGeom>
            <a:noFill/>
            <a:ln w="4" cap="rnd">
              <a:solidFill>
                <a:srgbClr val="000000"/>
              </a:solidFill>
              <a:round/>
              <a:headEnd/>
              <a:tailEnd/>
            </a:ln>
          </p:spPr>
          <p:txBody>
            <a:bodyPr/>
            <a:lstStyle/>
            <a:p>
              <a:endParaRPr lang="en-NZ" dirty="0"/>
            </a:p>
          </p:txBody>
        </p:sp>
        <p:sp>
          <p:nvSpPr>
            <p:cNvPr id="19520" name="Freeform 15"/>
            <p:cNvSpPr>
              <a:spLocks/>
            </p:cNvSpPr>
            <p:nvPr/>
          </p:nvSpPr>
          <p:spPr bwMode="auto">
            <a:xfrm>
              <a:off x="2235" y="3281"/>
              <a:ext cx="296" cy="641"/>
            </a:xfrm>
            <a:custGeom>
              <a:avLst/>
              <a:gdLst>
                <a:gd name="T0" fmla="*/ 148 w 296"/>
                <a:gd name="T1" fmla="*/ 641 h 641"/>
                <a:gd name="T2" fmla="*/ 296 w 296"/>
                <a:gd name="T3" fmla="*/ 492 h 641"/>
                <a:gd name="T4" fmla="*/ 199 w 296"/>
                <a:gd name="T5" fmla="*/ 492 h 641"/>
                <a:gd name="T6" fmla="*/ 199 w 296"/>
                <a:gd name="T7" fmla="*/ 0 h 641"/>
                <a:gd name="T8" fmla="*/ 97 w 296"/>
                <a:gd name="T9" fmla="*/ 0 h 641"/>
                <a:gd name="T10" fmla="*/ 97 w 296"/>
                <a:gd name="T11" fmla="*/ 492 h 641"/>
                <a:gd name="T12" fmla="*/ 0 w 296"/>
                <a:gd name="T13" fmla="*/ 492 h 641"/>
                <a:gd name="T14" fmla="*/ 148 w 296"/>
                <a:gd name="T15" fmla="*/ 641 h 64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641"/>
                <a:gd name="T26" fmla="*/ 296 w 29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641">
                  <a:moveTo>
                    <a:pt x="148" y="641"/>
                  </a:moveTo>
                  <a:lnTo>
                    <a:pt x="296" y="492"/>
                  </a:lnTo>
                  <a:lnTo>
                    <a:pt x="199" y="492"/>
                  </a:lnTo>
                  <a:lnTo>
                    <a:pt x="199" y="0"/>
                  </a:lnTo>
                  <a:lnTo>
                    <a:pt x="97" y="0"/>
                  </a:lnTo>
                  <a:lnTo>
                    <a:pt x="97" y="492"/>
                  </a:lnTo>
                  <a:lnTo>
                    <a:pt x="0" y="492"/>
                  </a:lnTo>
                  <a:lnTo>
                    <a:pt x="148" y="641"/>
                  </a:lnTo>
                  <a:close/>
                </a:path>
              </a:pathLst>
            </a:custGeom>
            <a:noFill/>
            <a:ln w="4" cap="rnd">
              <a:solidFill>
                <a:srgbClr val="000000"/>
              </a:solidFill>
              <a:round/>
              <a:headEnd/>
              <a:tailEnd/>
            </a:ln>
          </p:spPr>
          <p:txBody>
            <a:bodyPr/>
            <a:lstStyle/>
            <a:p>
              <a:endParaRPr lang="en-NZ" dirty="0"/>
            </a:p>
          </p:txBody>
        </p:sp>
        <p:sp>
          <p:nvSpPr>
            <p:cNvPr id="19521" name="Freeform 14"/>
            <p:cNvSpPr>
              <a:spLocks/>
            </p:cNvSpPr>
            <p:nvPr/>
          </p:nvSpPr>
          <p:spPr bwMode="auto">
            <a:xfrm>
              <a:off x="3074" y="3281"/>
              <a:ext cx="296" cy="641"/>
            </a:xfrm>
            <a:custGeom>
              <a:avLst/>
              <a:gdLst>
                <a:gd name="T0" fmla="*/ 148 w 296"/>
                <a:gd name="T1" fmla="*/ 641 h 641"/>
                <a:gd name="T2" fmla="*/ 296 w 296"/>
                <a:gd name="T3" fmla="*/ 492 h 641"/>
                <a:gd name="T4" fmla="*/ 199 w 296"/>
                <a:gd name="T5" fmla="*/ 492 h 641"/>
                <a:gd name="T6" fmla="*/ 199 w 296"/>
                <a:gd name="T7" fmla="*/ 0 h 641"/>
                <a:gd name="T8" fmla="*/ 97 w 296"/>
                <a:gd name="T9" fmla="*/ 0 h 641"/>
                <a:gd name="T10" fmla="*/ 97 w 296"/>
                <a:gd name="T11" fmla="*/ 492 h 641"/>
                <a:gd name="T12" fmla="*/ 0 w 296"/>
                <a:gd name="T13" fmla="*/ 492 h 641"/>
                <a:gd name="T14" fmla="*/ 148 w 296"/>
                <a:gd name="T15" fmla="*/ 641 h 64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641"/>
                <a:gd name="T26" fmla="*/ 296 w 29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641">
                  <a:moveTo>
                    <a:pt x="148" y="641"/>
                  </a:moveTo>
                  <a:lnTo>
                    <a:pt x="296" y="492"/>
                  </a:lnTo>
                  <a:lnTo>
                    <a:pt x="199" y="492"/>
                  </a:lnTo>
                  <a:lnTo>
                    <a:pt x="199" y="0"/>
                  </a:lnTo>
                  <a:lnTo>
                    <a:pt x="97" y="0"/>
                  </a:lnTo>
                  <a:lnTo>
                    <a:pt x="97" y="492"/>
                  </a:lnTo>
                  <a:lnTo>
                    <a:pt x="0" y="492"/>
                  </a:lnTo>
                  <a:lnTo>
                    <a:pt x="148" y="641"/>
                  </a:lnTo>
                  <a:close/>
                </a:path>
              </a:pathLst>
            </a:custGeom>
            <a:noFill/>
            <a:ln w="4" cap="rnd">
              <a:solidFill>
                <a:srgbClr val="000000"/>
              </a:solidFill>
              <a:round/>
              <a:headEnd/>
              <a:tailEnd/>
            </a:ln>
          </p:spPr>
          <p:txBody>
            <a:bodyPr/>
            <a:lstStyle/>
            <a:p>
              <a:endParaRPr lang="en-NZ" dirty="0"/>
            </a:p>
          </p:txBody>
        </p:sp>
        <p:sp>
          <p:nvSpPr>
            <p:cNvPr id="19522" name="Freeform 13"/>
            <p:cNvSpPr>
              <a:spLocks/>
            </p:cNvSpPr>
            <p:nvPr/>
          </p:nvSpPr>
          <p:spPr bwMode="auto">
            <a:xfrm>
              <a:off x="3913" y="3281"/>
              <a:ext cx="296" cy="641"/>
            </a:xfrm>
            <a:custGeom>
              <a:avLst/>
              <a:gdLst>
                <a:gd name="T0" fmla="*/ 148 w 296"/>
                <a:gd name="T1" fmla="*/ 641 h 641"/>
                <a:gd name="T2" fmla="*/ 296 w 296"/>
                <a:gd name="T3" fmla="*/ 492 h 641"/>
                <a:gd name="T4" fmla="*/ 199 w 296"/>
                <a:gd name="T5" fmla="*/ 492 h 641"/>
                <a:gd name="T6" fmla="*/ 199 w 296"/>
                <a:gd name="T7" fmla="*/ 0 h 641"/>
                <a:gd name="T8" fmla="*/ 97 w 296"/>
                <a:gd name="T9" fmla="*/ 0 h 641"/>
                <a:gd name="T10" fmla="*/ 97 w 296"/>
                <a:gd name="T11" fmla="*/ 492 h 641"/>
                <a:gd name="T12" fmla="*/ 0 w 296"/>
                <a:gd name="T13" fmla="*/ 492 h 641"/>
                <a:gd name="T14" fmla="*/ 148 w 296"/>
                <a:gd name="T15" fmla="*/ 641 h 64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641"/>
                <a:gd name="T26" fmla="*/ 296 w 29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641">
                  <a:moveTo>
                    <a:pt x="148" y="641"/>
                  </a:moveTo>
                  <a:lnTo>
                    <a:pt x="296" y="492"/>
                  </a:lnTo>
                  <a:lnTo>
                    <a:pt x="199" y="492"/>
                  </a:lnTo>
                  <a:lnTo>
                    <a:pt x="199" y="0"/>
                  </a:lnTo>
                  <a:lnTo>
                    <a:pt x="97" y="0"/>
                  </a:lnTo>
                  <a:lnTo>
                    <a:pt x="97" y="492"/>
                  </a:lnTo>
                  <a:lnTo>
                    <a:pt x="0" y="492"/>
                  </a:lnTo>
                  <a:lnTo>
                    <a:pt x="148" y="641"/>
                  </a:lnTo>
                  <a:close/>
                </a:path>
              </a:pathLst>
            </a:custGeom>
            <a:noFill/>
            <a:ln w="4" cap="rnd">
              <a:solidFill>
                <a:srgbClr val="000000"/>
              </a:solidFill>
              <a:round/>
              <a:headEnd/>
              <a:tailEnd/>
            </a:ln>
          </p:spPr>
          <p:txBody>
            <a:bodyPr/>
            <a:lstStyle/>
            <a:p>
              <a:endParaRPr lang="en-NZ" dirty="0"/>
            </a:p>
          </p:txBody>
        </p:sp>
        <p:sp>
          <p:nvSpPr>
            <p:cNvPr id="19523" name="Freeform 12"/>
            <p:cNvSpPr>
              <a:spLocks/>
            </p:cNvSpPr>
            <p:nvPr/>
          </p:nvSpPr>
          <p:spPr bwMode="auto">
            <a:xfrm>
              <a:off x="4727" y="3281"/>
              <a:ext cx="296" cy="641"/>
            </a:xfrm>
            <a:custGeom>
              <a:avLst/>
              <a:gdLst>
                <a:gd name="T0" fmla="*/ 148 w 296"/>
                <a:gd name="T1" fmla="*/ 641 h 641"/>
                <a:gd name="T2" fmla="*/ 296 w 296"/>
                <a:gd name="T3" fmla="*/ 492 h 641"/>
                <a:gd name="T4" fmla="*/ 198 w 296"/>
                <a:gd name="T5" fmla="*/ 492 h 641"/>
                <a:gd name="T6" fmla="*/ 198 w 296"/>
                <a:gd name="T7" fmla="*/ 0 h 641"/>
                <a:gd name="T8" fmla="*/ 98 w 296"/>
                <a:gd name="T9" fmla="*/ 0 h 641"/>
                <a:gd name="T10" fmla="*/ 98 w 296"/>
                <a:gd name="T11" fmla="*/ 492 h 641"/>
                <a:gd name="T12" fmla="*/ 0 w 296"/>
                <a:gd name="T13" fmla="*/ 492 h 641"/>
                <a:gd name="T14" fmla="*/ 148 w 296"/>
                <a:gd name="T15" fmla="*/ 641 h 64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641"/>
                <a:gd name="T26" fmla="*/ 296 w 29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641">
                  <a:moveTo>
                    <a:pt x="148" y="641"/>
                  </a:moveTo>
                  <a:lnTo>
                    <a:pt x="296" y="492"/>
                  </a:lnTo>
                  <a:lnTo>
                    <a:pt x="198" y="492"/>
                  </a:lnTo>
                  <a:lnTo>
                    <a:pt x="198" y="0"/>
                  </a:lnTo>
                  <a:lnTo>
                    <a:pt x="98" y="0"/>
                  </a:lnTo>
                  <a:lnTo>
                    <a:pt x="98" y="492"/>
                  </a:lnTo>
                  <a:lnTo>
                    <a:pt x="0" y="492"/>
                  </a:lnTo>
                  <a:lnTo>
                    <a:pt x="148" y="641"/>
                  </a:lnTo>
                  <a:close/>
                </a:path>
              </a:pathLst>
            </a:custGeom>
            <a:noFill/>
            <a:ln w="4" cap="rnd">
              <a:solidFill>
                <a:srgbClr val="000000"/>
              </a:solidFill>
              <a:round/>
              <a:headEnd/>
              <a:tailEnd/>
            </a:ln>
          </p:spPr>
          <p:txBody>
            <a:bodyPr/>
            <a:lstStyle/>
            <a:p>
              <a:endParaRPr lang="en-NZ" dirty="0"/>
            </a:p>
          </p:txBody>
        </p:sp>
        <p:sp>
          <p:nvSpPr>
            <p:cNvPr id="19524" name="Freeform 11"/>
            <p:cNvSpPr>
              <a:spLocks/>
            </p:cNvSpPr>
            <p:nvPr/>
          </p:nvSpPr>
          <p:spPr bwMode="auto">
            <a:xfrm>
              <a:off x="5495" y="3281"/>
              <a:ext cx="296" cy="641"/>
            </a:xfrm>
            <a:custGeom>
              <a:avLst/>
              <a:gdLst>
                <a:gd name="T0" fmla="*/ 148 w 296"/>
                <a:gd name="T1" fmla="*/ 641 h 641"/>
                <a:gd name="T2" fmla="*/ 296 w 296"/>
                <a:gd name="T3" fmla="*/ 492 h 641"/>
                <a:gd name="T4" fmla="*/ 198 w 296"/>
                <a:gd name="T5" fmla="*/ 492 h 641"/>
                <a:gd name="T6" fmla="*/ 198 w 296"/>
                <a:gd name="T7" fmla="*/ 0 h 641"/>
                <a:gd name="T8" fmla="*/ 97 w 296"/>
                <a:gd name="T9" fmla="*/ 0 h 641"/>
                <a:gd name="T10" fmla="*/ 97 w 296"/>
                <a:gd name="T11" fmla="*/ 492 h 641"/>
                <a:gd name="T12" fmla="*/ 0 w 296"/>
                <a:gd name="T13" fmla="*/ 492 h 641"/>
                <a:gd name="T14" fmla="*/ 148 w 296"/>
                <a:gd name="T15" fmla="*/ 641 h 64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641"/>
                <a:gd name="T26" fmla="*/ 296 w 29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641">
                  <a:moveTo>
                    <a:pt x="148" y="641"/>
                  </a:moveTo>
                  <a:lnTo>
                    <a:pt x="296" y="492"/>
                  </a:lnTo>
                  <a:lnTo>
                    <a:pt x="198" y="492"/>
                  </a:lnTo>
                  <a:lnTo>
                    <a:pt x="198" y="0"/>
                  </a:lnTo>
                  <a:lnTo>
                    <a:pt x="97" y="0"/>
                  </a:lnTo>
                  <a:lnTo>
                    <a:pt x="97" y="492"/>
                  </a:lnTo>
                  <a:lnTo>
                    <a:pt x="0" y="492"/>
                  </a:lnTo>
                  <a:lnTo>
                    <a:pt x="148" y="641"/>
                  </a:lnTo>
                  <a:close/>
                </a:path>
              </a:pathLst>
            </a:custGeom>
            <a:noFill/>
            <a:ln w="4" cap="rnd">
              <a:solidFill>
                <a:srgbClr val="000000"/>
              </a:solidFill>
              <a:round/>
              <a:headEnd/>
              <a:tailEnd/>
            </a:ln>
          </p:spPr>
          <p:txBody>
            <a:bodyPr/>
            <a:lstStyle/>
            <a:p>
              <a:endParaRPr lang="en-NZ" dirty="0"/>
            </a:p>
          </p:txBody>
        </p:sp>
        <p:sp>
          <p:nvSpPr>
            <p:cNvPr id="19525" name="Rectangle 10"/>
            <p:cNvSpPr>
              <a:spLocks noChangeArrowheads="1"/>
            </p:cNvSpPr>
            <p:nvPr/>
          </p:nvSpPr>
          <p:spPr bwMode="auto">
            <a:xfrm>
              <a:off x="118" y="2020"/>
              <a:ext cx="1560" cy="270"/>
            </a:xfrm>
            <a:prstGeom prst="rect">
              <a:avLst/>
            </a:prstGeom>
            <a:noFill/>
            <a:ln w="9525">
              <a:noFill/>
              <a:miter lim="800000"/>
              <a:headEnd/>
              <a:tailEnd/>
            </a:ln>
          </p:spPr>
          <p:txBody>
            <a:bodyPr wrap="none" lIns="0" tIns="0" rIns="0" bIns="0">
              <a:spAutoFit/>
            </a:bodyPr>
            <a:lstStyle/>
            <a:p>
              <a:pPr>
                <a:tabLst>
                  <a:tab pos="2700338" algn="l"/>
                </a:tabLst>
              </a:pPr>
              <a:r>
                <a:rPr lang="en-US" sz="800" dirty="0">
                  <a:solidFill>
                    <a:srgbClr val="000000"/>
                  </a:solidFill>
                  <a:latin typeface="Arial" charset="0"/>
                  <a:cs typeface="Times New Roman" pitchFamily="18" charset="0"/>
                </a:rPr>
                <a:t>System Governance</a:t>
              </a:r>
              <a:endParaRPr lang="en-US" sz="1800" dirty="0">
                <a:solidFill>
                  <a:schemeClr val="tx1"/>
                </a:solidFill>
                <a:latin typeface="Arial" charset="0"/>
              </a:endParaRPr>
            </a:p>
          </p:txBody>
        </p:sp>
        <p:sp>
          <p:nvSpPr>
            <p:cNvPr id="19526" name="Rectangle 9"/>
            <p:cNvSpPr>
              <a:spLocks noChangeArrowheads="1"/>
            </p:cNvSpPr>
            <p:nvPr/>
          </p:nvSpPr>
          <p:spPr bwMode="auto">
            <a:xfrm>
              <a:off x="222" y="3988"/>
              <a:ext cx="1140" cy="270"/>
            </a:xfrm>
            <a:prstGeom prst="rect">
              <a:avLst/>
            </a:prstGeom>
            <a:noFill/>
            <a:ln w="9525">
              <a:noFill/>
              <a:miter lim="800000"/>
              <a:headEnd/>
              <a:tailEnd/>
            </a:ln>
          </p:spPr>
          <p:txBody>
            <a:bodyPr wrap="none" lIns="0" tIns="0" rIns="0" bIns="0">
              <a:spAutoFit/>
            </a:bodyPr>
            <a:lstStyle/>
            <a:p>
              <a:pPr>
                <a:tabLst>
                  <a:tab pos="2700338" algn="l"/>
                </a:tabLst>
              </a:pPr>
              <a:r>
                <a:rPr lang="en-US" sz="800" dirty="0">
                  <a:solidFill>
                    <a:srgbClr val="000000"/>
                  </a:solidFill>
                  <a:latin typeface="Arial" charset="0"/>
                  <a:cs typeface="Times New Roman" pitchFamily="18" charset="0"/>
                </a:rPr>
                <a:t>Lead Agencies</a:t>
              </a:r>
              <a:endParaRPr lang="en-US" sz="1800" dirty="0">
                <a:solidFill>
                  <a:schemeClr val="tx1"/>
                </a:solidFill>
                <a:latin typeface="Arial" charset="0"/>
              </a:endParaRPr>
            </a:p>
          </p:txBody>
        </p:sp>
        <p:sp>
          <p:nvSpPr>
            <p:cNvPr id="19527" name="Rectangle 8"/>
            <p:cNvSpPr>
              <a:spLocks noChangeArrowheads="1"/>
            </p:cNvSpPr>
            <p:nvPr/>
          </p:nvSpPr>
          <p:spPr bwMode="auto">
            <a:xfrm>
              <a:off x="1371" y="3988"/>
              <a:ext cx="45" cy="270"/>
            </a:xfrm>
            <a:prstGeom prst="rect">
              <a:avLst/>
            </a:prstGeom>
            <a:noFill/>
            <a:ln w="9525">
              <a:noFill/>
              <a:miter lim="800000"/>
              <a:headEnd/>
              <a:tailEnd/>
            </a:ln>
          </p:spPr>
          <p:txBody>
            <a:bodyPr wrap="none" lIns="0" tIns="0" rIns="0" bIns="0">
              <a:spAutoFit/>
            </a:bodyPr>
            <a:lstStyle/>
            <a:p>
              <a:pPr>
                <a:tabLst>
                  <a:tab pos="2700338" algn="l"/>
                </a:tabLst>
              </a:pPr>
              <a:r>
                <a:rPr lang="en-US" sz="800" dirty="0">
                  <a:solidFill>
                    <a:srgbClr val="000000"/>
                  </a:solidFill>
                  <a:latin typeface="Arial" charset="0"/>
                  <a:cs typeface="Times New Roman" pitchFamily="18" charset="0"/>
                </a:rPr>
                <a:t>, </a:t>
              </a:r>
              <a:endParaRPr lang="en-US" sz="1800" dirty="0">
                <a:solidFill>
                  <a:schemeClr val="tx1"/>
                </a:solidFill>
                <a:latin typeface="Arial" charset="0"/>
              </a:endParaRPr>
            </a:p>
          </p:txBody>
        </p:sp>
        <p:sp>
          <p:nvSpPr>
            <p:cNvPr id="19528" name="Rectangle 7"/>
            <p:cNvSpPr>
              <a:spLocks noChangeArrowheads="1"/>
            </p:cNvSpPr>
            <p:nvPr/>
          </p:nvSpPr>
          <p:spPr bwMode="auto">
            <a:xfrm>
              <a:off x="144" y="4196"/>
              <a:ext cx="1320" cy="270"/>
            </a:xfrm>
            <a:prstGeom prst="rect">
              <a:avLst/>
            </a:prstGeom>
            <a:noFill/>
            <a:ln w="9525">
              <a:noFill/>
              <a:miter lim="800000"/>
              <a:headEnd/>
              <a:tailEnd/>
            </a:ln>
          </p:spPr>
          <p:txBody>
            <a:bodyPr wrap="none" lIns="0" tIns="0" rIns="0" bIns="0">
              <a:spAutoFit/>
            </a:bodyPr>
            <a:lstStyle/>
            <a:p>
              <a:pPr>
                <a:tabLst>
                  <a:tab pos="2700338" algn="l"/>
                </a:tabLst>
              </a:pPr>
              <a:r>
                <a:rPr lang="en-US" sz="800" dirty="0">
                  <a:solidFill>
                    <a:srgbClr val="000000"/>
                  </a:solidFill>
                  <a:latin typeface="Arial" charset="0"/>
                  <a:cs typeface="Times New Roman" pitchFamily="18" charset="0"/>
                </a:rPr>
                <a:t>Programmes and </a:t>
              </a:r>
              <a:endParaRPr lang="en-US" sz="1800" dirty="0">
                <a:solidFill>
                  <a:schemeClr val="tx1"/>
                </a:solidFill>
                <a:latin typeface="Arial" charset="0"/>
              </a:endParaRPr>
            </a:p>
          </p:txBody>
        </p:sp>
        <p:sp>
          <p:nvSpPr>
            <p:cNvPr id="19529" name="Rectangle 6"/>
            <p:cNvSpPr>
              <a:spLocks noChangeArrowheads="1"/>
            </p:cNvSpPr>
            <p:nvPr/>
          </p:nvSpPr>
          <p:spPr bwMode="auto">
            <a:xfrm>
              <a:off x="457" y="4405"/>
              <a:ext cx="735" cy="270"/>
            </a:xfrm>
            <a:prstGeom prst="rect">
              <a:avLst/>
            </a:prstGeom>
            <a:noFill/>
            <a:ln w="9525">
              <a:noFill/>
              <a:miter lim="800000"/>
              <a:headEnd/>
              <a:tailEnd/>
            </a:ln>
          </p:spPr>
          <p:txBody>
            <a:bodyPr wrap="none" lIns="0" tIns="0" rIns="0" bIns="0">
              <a:spAutoFit/>
            </a:bodyPr>
            <a:lstStyle/>
            <a:p>
              <a:pPr>
                <a:tabLst>
                  <a:tab pos="2700338" algn="l"/>
                </a:tabLst>
              </a:pPr>
              <a:r>
                <a:rPr lang="en-US" sz="800" dirty="0">
                  <a:solidFill>
                    <a:srgbClr val="000000"/>
                  </a:solidFill>
                  <a:latin typeface="Arial" charset="0"/>
                  <a:cs typeface="Times New Roman" pitchFamily="18" charset="0"/>
                </a:rPr>
                <a:t>Initiatives</a:t>
              </a:r>
              <a:endParaRPr lang="en-US" sz="1800" dirty="0">
                <a:solidFill>
                  <a:schemeClr val="tx1"/>
                </a:solidFill>
                <a:latin typeface="Arial" charset="0"/>
              </a:endParaRPr>
            </a:p>
          </p:txBody>
        </p:sp>
        <p:sp>
          <p:nvSpPr>
            <p:cNvPr id="19530" name="Freeform 5"/>
            <p:cNvSpPr>
              <a:spLocks/>
            </p:cNvSpPr>
            <p:nvPr/>
          </p:nvSpPr>
          <p:spPr bwMode="auto">
            <a:xfrm>
              <a:off x="730" y="2320"/>
              <a:ext cx="197" cy="1232"/>
            </a:xfrm>
            <a:custGeom>
              <a:avLst/>
              <a:gdLst>
                <a:gd name="T0" fmla="*/ 98 w 197"/>
                <a:gd name="T1" fmla="*/ 1232 h 1232"/>
                <a:gd name="T2" fmla="*/ 197 w 197"/>
                <a:gd name="T3" fmla="*/ 1133 h 1232"/>
                <a:gd name="T4" fmla="*/ 132 w 197"/>
                <a:gd name="T5" fmla="*/ 1133 h 1232"/>
                <a:gd name="T6" fmla="*/ 132 w 197"/>
                <a:gd name="T7" fmla="*/ 0 h 1232"/>
                <a:gd name="T8" fmla="*/ 65 w 197"/>
                <a:gd name="T9" fmla="*/ 0 h 1232"/>
                <a:gd name="T10" fmla="*/ 65 w 197"/>
                <a:gd name="T11" fmla="*/ 1133 h 1232"/>
                <a:gd name="T12" fmla="*/ 0 w 197"/>
                <a:gd name="T13" fmla="*/ 1133 h 1232"/>
                <a:gd name="T14" fmla="*/ 98 w 197"/>
                <a:gd name="T15" fmla="*/ 1232 h 1232"/>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1232"/>
                <a:gd name="T26" fmla="*/ 197 w 197"/>
                <a:gd name="T27" fmla="*/ 1232 h 1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1232">
                  <a:moveTo>
                    <a:pt x="98" y="1232"/>
                  </a:moveTo>
                  <a:lnTo>
                    <a:pt x="197" y="1133"/>
                  </a:lnTo>
                  <a:lnTo>
                    <a:pt x="132" y="1133"/>
                  </a:lnTo>
                  <a:lnTo>
                    <a:pt x="132" y="0"/>
                  </a:lnTo>
                  <a:lnTo>
                    <a:pt x="65" y="0"/>
                  </a:lnTo>
                  <a:lnTo>
                    <a:pt x="65" y="1133"/>
                  </a:lnTo>
                  <a:lnTo>
                    <a:pt x="0" y="1133"/>
                  </a:lnTo>
                  <a:lnTo>
                    <a:pt x="98" y="1232"/>
                  </a:lnTo>
                  <a:close/>
                </a:path>
              </a:pathLst>
            </a:custGeom>
            <a:noFill/>
            <a:ln w="4" cap="rnd">
              <a:solidFill>
                <a:srgbClr val="000000"/>
              </a:solidFill>
              <a:round/>
              <a:headEnd/>
              <a:tailEnd/>
            </a:ln>
          </p:spPr>
          <p:txBody>
            <a:bodyPr/>
            <a:lstStyle/>
            <a:p>
              <a:endParaRPr lang="en-NZ" dirty="0"/>
            </a:p>
          </p:txBody>
        </p:sp>
        <p:sp>
          <p:nvSpPr>
            <p:cNvPr id="19531" name="Freeform 4"/>
            <p:cNvSpPr>
              <a:spLocks/>
            </p:cNvSpPr>
            <p:nvPr/>
          </p:nvSpPr>
          <p:spPr bwMode="auto">
            <a:xfrm>
              <a:off x="730" y="153"/>
              <a:ext cx="197" cy="1773"/>
            </a:xfrm>
            <a:custGeom>
              <a:avLst/>
              <a:gdLst>
                <a:gd name="T0" fmla="*/ 98 w 197"/>
                <a:gd name="T1" fmla="*/ 0 h 1773"/>
                <a:gd name="T2" fmla="*/ 0 w 197"/>
                <a:gd name="T3" fmla="*/ 99 h 1773"/>
                <a:gd name="T4" fmla="*/ 65 w 197"/>
                <a:gd name="T5" fmla="*/ 99 h 1773"/>
                <a:gd name="T6" fmla="*/ 65 w 197"/>
                <a:gd name="T7" fmla="*/ 1773 h 1773"/>
                <a:gd name="T8" fmla="*/ 132 w 197"/>
                <a:gd name="T9" fmla="*/ 1773 h 1773"/>
                <a:gd name="T10" fmla="*/ 132 w 197"/>
                <a:gd name="T11" fmla="*/ 99 h 1773"/>
                <a:gd name="T12" fmla="*/ 197 w 197"/>
                <a:gd name="T13" fmla="*/ 99 h 1773"/>
                <a:gd name="T14" fmla="*/ 98 w 197"/>
                <a:gd name="T15" fmla="*/ 0 h 1773"/>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1773"/>
                <a:gd name="T26" fmla="*/ 197 w 197"/>
                <a:gd name="T27" fmla="*/ 1773 h 17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1773">
                  <a:moveTo>
                    <a:pt x="98" y="0"/>
                  </a:moveTo>
                  <a:lnTo>
                    <a:pt x="0" y="99"/>
                  </a:lnTo>
                  <a:lnTo>
                    <a:pt x="65" y="99"/>
                  </a:lnTo>
                  <a:lnTo>
                    <a:pt x="65" y="1773"/>
                  </a:lnTo>
                  <a:lnTo>
                    <a:pt x="132" y="1773"/>
                  </a:lnTo>
                  <a:lnTo>
                    <a:pt x="132" y="99"/>
                  </a:lnTo>
                  <a:lnTo>
                    <a:pt x="197" y="99"/>
                  </a:lnTo>
                  <a:lnTo>
                    <a:pt x="98" y="0"/>
                  </a:lnTo>
                  <a:close/>
                </a:path>
              </a:pathLst>
            </a:custGeom>
            <a:noFill/>
            <a:ln w="4" cap="rnd">
              <a:solidFill>
                <a:srgbClr val="000000"/>
              </a:solidFill>
              <a:round/>
              <a:headEnd/>
              <a:tailEnd/>
            </a:ln>
          </p:spPr>
          <p:txBody>
            <a:bodyPr/>
            <a:lstStyle/>
            <a:p>
              <a:endParaRPr lang="en-NZ" dirty="0"/>
            </a:p>
          </p:txBody>
        </p:sp>
        <p:sp>
          <p:nvSpPr>
            <p:cNvPr id="19532" name="Rectangle 3"/>
            <p:cNvSpPr>
              <a:spLocks noChangeArrowheads="1"/>
            </p:cNvSpPr>
            <p:nvPr/>
          </p:nvSpPr>
          <p:spPr bwMode="auto">
            <a:xfrm>
              <a:off x="6594" y="847"/>
              <a:ext cx="1380" cy="240"/>
            </a:xfrm>
            <a:prstGeom prst="rect">
              <a:avLst/>
            </a:prstGeom>
            <a:noFill/>
            <a:ln w="9525">
              <a:noFill/>
              <a:miter lim="800000"/>
              <a:headEnd/>
              <a:tailEnd/>
            </a:ln>
          </p:spPr>
          <p:txBody>
            <a:bodyPr wrap="none" lIns="0" tIns="0" rIns="0" bIns="0">
              <a:spAutoFit/>
            </a:bodyPr>
            <a:lstStyle/>
            <a:p>
              <a:pPr>
                <a:tabLst>
                  <a:tab pos="2700338" algn="l"/>
                </a:tabLst>
              </a:pPr>
              <a:r>
                <a:rPr lang="en-US" sz="700" dirty="0">
                  <a:solidFill>
                    <a:srgbClr val="000000"/>
                  </a:solidFill>
                  <a:latin typeface="Arial" charset="0"/>
                  <a:cs typeface="Times New Roman" pitchFamily="18" charset="0"/>
                </a:rPr>
                <a:t>Government Business </a:t>
              </a:r>
              <a:endParaRPr lang="en-US" sz="1800" dirty="0">
                <a:solidFill>
                  <a:schemeClr val="tx1"/>
                </a:solidFill>
                <a:latin typeface="Arial" charset="0"/>
              </a:endParaRPr>
            </a:p>
          </p:txBody>
        </p:sp>
        <p:sp>
          <p:nvSpPr>
            <p:cNvPr id="19533" name="Rectangle 2"/>
            <p:cNvSpPr>
              <a:spLocks noChangeArrowheads="1"/>
            </p:cNvSpPr>
            <p:nvPr/>
          </p:nvSpPr>
          <p:spPr bwMode="auto">
            <a:xfrm>
              <a:off x="6829" y="1004"/>
              <a:ext cx="885" cy="240"/>
            </a:xfrm>
            <a:prstGeom prst="rect">
              <a:avLst/>
            </a:prstGeom>
            <a:noFill/>
            <a:ln w="9525">
              <a:noFill/>
              <a:miter lim="800000"/>
              <a:headEnd/>
              <a:tailEnd/>
            </a:ln>
          </p:spPr>
          <p:txBody>
            <a:bodyPr wrap="none" lIns="0" tIns="0" rIns="0" bIns="0">
              <a:spAutoFit/>
            </a:bodyPr>
            <a:lstStyle/>
            <a:p>
              <a:pPr>
                <a:tabLst>
                  <a:tab pos="2700338" algn="l"/>
                </a:tabLst>
              </a:pPr>
              <a:r>
                <a:rPr lang="en-US" sz="700" dirty="0">
                  <a:solidFill>
                    <a:srgbClr val="000000"/>
                  </a:solidFill>
                  <a:latin typeface="Arial" charset="0"/>
                  <a:cs typeface="Times New Roman" pitchFamily="18" charset="0"/>
                </a:rPr>
                <a:t>Reform Group</a:t>
              </a:r>
              <a:endParaRPr lang="en-US" sz="1800" dirty="0">
                <a:solidFill>
                  <a:schemeClr val="tx1"/>
                </a:solidFill>
                <a:latin typeface="Arial" charset="0"/>
              </a:endParaRPr>
            </a:p>
          </p:txBody>
        </p:sp>
      </p:grpSp>
      <p:sp>
        <p:nvSpPr>
          <p:cNvPr id="19460" name="Rectangle 156"/>
          <p:cNvSpPr>
            <a:spLocks noChangeArrowheads="1"/>
          </p:cNvSpPr>
          <p:nvPr/>
        </p:nvSpPr>
        <p:spPr bwMode="auto">
          <a:xfrm rot="10800000" flipV="1">
            <a:off x="4630738" y="3857625"/>
            <a:ext cx="490537" cy="215900"/>
          </a:xfrm>
          <a:prstGeom prst="rect">
            <a:avLst/>
          </a:prstGeom>
          <a:noFill/>
          <a:ln w="9525">
            <a:noFill/>
            <a:miter lim="800000"/>
            <a:headEnd/>
            <a:tailEnd/>
          </a:ln>
        </p:spPr>
        <p:txBody>
          <a:bodyPr>
            <a:spAutoFit/>
          </a:bodyPr>
          <a:lstStyle/>
          <a:p>
            <a:pPr>
              <a:tabLst>
                <a:tab pos="2700338" algn="l"/>
              </a:tabLst>
            </a:pPr>
            <a:r>
              <a:rPr lang="en-US" sz="800" dirty="0">
                <a:solidFill>
                  <a:srgbClr val="000000"/>
                </a:solidFill>
                <a:latin typeface="Arial" charset="0"/>
                <a:cs typeface="Times New Roman" pitchFamily="18" charset="0"/>
              </a:rPr>
              <a:t>Data 1</a:t>
            </a:r>
            <a:endParaRPr lang="en-US" sz="9600" dirty="0">
              <a:solidFill>
                <a:schemeClr val="tx1"/>
              </a:solidFill>
              <a:latin typeface="Arial" charset="0"/>
            </a:endParaRPr>
          </a:p>
        </p:txBody>
      </p:sp>
      <p:sp>
        <p:nvSpPr>
          <p:cNvPr id="19461" name="Rectangle 2"/>
          <p:cNvSpPr>
            <a:spLocks noGrp="1" noChangeArrowheads="1"/>
          </p:cNvSpPr>
          <p:nvPr>
            <p:ph type="title"/>
          </p:nvPr>
        </p:nvSpPr>
        <p:spPr/>
        <p:txBody>
          <a:bodyPr/>
          <a:lstStyle/>
          <a:p>
            <a:pPr eaLnBrk="1" hangingPunct="1"/>
            <a:r>
              <a:rPr lang="en-NZ" dirty="0" smtClean="0"/>
              <a:t>ICT Governance</a:t>
            </a:r>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1156447"/>
          <a:ext cx="8229600" cy="4969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1674813" y="5972175"/>
            <a:ext cx="7164387" cy="720725"/>
          </a:xfrm>
          <a:prstGeom prst="rect">
            <a:avLst/>
          </a:prstGeom>
        </p:spPr>
        <p:txBody>
          <a:bodyPr/>
          <a:lstStyle/>
          <a:p>
            <a:pPr algn="r">
              <a:defRPr/>
            </a:pPr>
            <a:r>
              <a:rPr lang="en-NZ" sz="2400" b="1" kern="0" dirty="0">
                <a:solidFill>
                  <a:srgbClr val="808080"/>
                </a:solidFill>
                <a:latin typeface="+mj-lt"/>
                <a:ea typeface="+mj-ea"/>
                <a:cs typeface="+mj-cs"/>
              </a:rPr>
              <a:t>Data &amp; Reuse Programme</a:t>
            </a:r>
            <a:endParaRPr lang="en-GB" sz="2400" b="1" kern="0" dirty="0">
              <a:solidFill>
                <a:srgbClr val="808080"/>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51013" y="5915025"/>
            <a:ext cx="7164387" cy="720725"/>
          </a:xfrm>
        </p:spPr>
        <p:txBody>
          <a:bodyPr/>
          <a:lstStyle/>
          <a:p>
            <a:r>
              <a:rPr lang="en-NZ" dirty="0" smtClean="0"/>
              <a:t>Welfare/Revenue/Technology (MSD/IR/DIA)</a:t>
            </a:r>
          </a:p>
        </p:txBody>
      </p:sp>
      <p:sp>
        <p:nvSpPr>
          <p:cNvPr id="21507" name="Content Placeholder 2"/>
          <p:cNvSpPr>
            <a:spLocks noGrp="1"/>
          </p:cNvSpPr>
          <p:nvPr>
            <p:ph idx="1"/>
          </p:nvPr>
        </p:nvSpPr>
        <p:spPr>
          <a:xfrm>
            <a:off x="981075" y="1392238"/>
            <a:ext cx="7380288" cy="4559300"/>
          </a:xfrm>
        </p:spPr>
        <p:txBody>
          <a:bodyPr/>
          <a:lstStyle/>
          <a:p>
            <a:r>
              <a:rPr lang="en-NZ" sz="1400" dirty="0" smtClean="0"/>
              <a:t>Citizen-centricity — putting the citizen at the centre of our Universe across government and designing around their needs</a:t>
            </a:r>
          </a:p>
          <a:p>
            <a:r>
              <a:rPr lang="en-NZ" sz="1400" dirty="0" smtClean="0"/>
              <a:t>Self-service — giving the citizen the means and motivation to do things for themselves as much as possible for their convenience and empowerment</a:t>
            </a:r>
          </a:p>
          <a:p>
            <a:r>
              <a:rPr lang="en-NZ" sz="1400" dirty="0" smtClean="0"/>
              <a:t>Privacy-respectfulness — leveraging igovt to provide transparency and privacy-centric information sharing</a:t>
            </a:r>
          </a:p>
          <a:p>
            <a:r>
              <a:rPr lang="en-NZ" sz="1400" dirty="0" smtClean="0"/>
              <a:t>Mashed-up government — creating organic cross-agency/government connections that join up government despite the gaps and disparate interfaces</a:t>
            </a:r>
          </a:p>
          <a:p>
            <a:r>
              <a:rPr lang="en-NZ" sz="1400" dirty="0" smtClean="0"/>
              <a:t>Multi-channel strategy — acknowledging that whilst ServiceLink is about online access, it doesn't deny the fact that other channels must continue to exist </a:t>
            </a:r>
          </a:p>
          <a:p>
            <a:pPr eaLnBrk="1" fontAlgn="t" hangingPunct="1"/>
            <a:r>
              <a:rPr lang="en-NZ" sz="1400" dirty="0" smtClean="0"/>
              <a:t>Improve the effectiveness of legacy system asset management</a:t>
            </a:r>
          </a:p>
          <a:p>
            <a:pPr eaLnBrk="1" fontAlgn="t" hangingPunct="1"/>
            <a:r>
              <a:rPr lang="en-NZ" sz="1400" dirty="0" smtClean="0"/>
              <a:t>Improve ICT cost structures by leveraging operational scale across government</a:t>
            </a:r>
          </a:p>
          <a:p>
            <a:pPr eaLnBrk="1" fontAlgn="t" hangingPunct="1"/>
            <a:r>
              <a:rPr lang="en-NZ" sz="1400" dirty="0" smtClean="0"/>
              <a:t>Engage early with the ICT industry to improve innovation and reduce costs</a:t>
            </a:r>
          </a:p>
          <a:p>
            <a:endParaRPr lang="en-NZ" sz="1400" dirty="0" smtClean="0"/>
          </a:p>
        </p:txBody>
      </p:sp>
      <p:sp>
        <p:nvSpPr>
          <p:cNvPr id="5" name="Content Placeholder 2"/>
          <p:cNvSpPr txBox="1">
            <a:spLocks/>
          </p:cNvSpPr>
          <p:nvPr/>
        </p:nvSpPr>
        <p:spPr bwMode="auto">
          <a:xfrm>
            <a:off x="457200" y="449263"/>
            <a:ext cx="8229600" cy="1185862"/>
          </a:xfrm>
          <a:prstGeom prst="rect">
            <a:avLst/>
          </a:prstGeom>
          <a:noFill/>
          <a:ln w="9525" algn="ctr">
            <a:noFill/>
            <a:miter lim="800000"/>
            <a:headEnd/>
            <a:tailEnd/>
          </a:ln>
        </p:spPr>
        <p:txBody>
          <a:bodyPr lIns="91429" tIns="45715" rIns="91429" bIns="45715"/>
          <a:lstStyle/>
          <a:p>
            <a:pPr marL="542925" indent="-542925" eaLnBrk="0" hangingPunct="0">
              <a:spcBef>
                <a:spcPct val="80000"/>
              </a:spcBef>
              <a:buClr>
                <a:srgbClr val="CCCC33"/>
              </a:buClr>
              <a:buFont typeface="Wingdings" pitchFamily="2" charset="2"/>
              <a:buChar char="ì"/>
              <a:defRPr/>
            </a:pPr>
            <a:r>
              <a:rPr lang="en-NZ" sz="2800" b="1" dirty="0" smtClean="0">
                <a:latin typeface="Times" pitchFamily="18" charset="0"/>
              </a:rPr>
              <a:t>Service Link</a:t>
            </a:r>
            <a:endParaRPr lang="en-NZ" sz="2800" b="1" kern="0" dirty="0">
              <a:solidFill>
                <a:srgbClr val="333333"/>
              </a:solidFill>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r>
              <a:rPr lang="en-NZ" b="0" dirty="0" smtClean="0">
                <a:solidFill>
                  <a:schemeClr val="tx1"/>
                </a:solidFill>
              </a:rPr>
              <a:t>What I will cover</a:t>
            </a:r>
          </a:p>
        </p:txBody>
      </p:sp>
      <p:sp>
        <p:nvSpPr>
          <p:cNvPr id="4099" name="Content Placeholder 4"/>
          <p:cNvSpPr>
            <a:spLocks noGrp="1"/>
          </p:cNvSpPr>
          <p:nvPr>
            <p:ph idx="1"/>
          </p:nvPr>
        </p:nvSpPr>
        <p:spPr/>
        <p:txBody>
          <a:bodyPr/>
          <a:lstStyle/>
          <a:p>
            <a:r>
              <a:rPr lang="en-NZ" dirty="0" smtClean="0"/>
              <a:t>New Zealand Government</a:t>
            </a:r>
          </a:p>
          <a:p>
            <a:r>
              <a:rPr lang="en-NZ" dirty="0" smtClean="0"/>
              <a:t>Background/Environment</a:t>
            </a:r>
          </a:p>
          <a:p>
            <a:r>
              <a:rPr lang="en-NZ" dirty="0" smtClean="0"/>
              <a:t>New Government ICT strategy</a:t>
            </a:r>
          </a:p>
          <a:p>
            <a:r>
              <a:rPr lang="en-NZ" dirty="0" smtClean="0"/>
              <a:t>Initiatives underway</a:t>
            </a:r>
          </a:p>
          <a:p>
            <a:r>
              <a:rPr lang="en-NZ" dirty="0" smtClean="0"/>
              <a:t>Use of CS Transform Model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NZ" sz="1800" dirty="0" smtClean="0"/>
              <a:t>Service Transformation and Information sharing Project </a:t>
            </a:r>
          </a:p>
        </p:txBody>
      </p:sp>
      <p:pic>
        <p:nvPicPr>
          <p:cNvPr id="22537" name="Picture 9" descr="plan2.jpg"/>
          <p:cNvPicPr>
            <a:picLocks noChangeAspect="1"/>
          </p:cNvPicPr>
          <p:nvPr/>
        </p:nvPicPr>
        <p:blipFill>
          <a:blip r:embed="rId3" cstate="print"/>
          <a:srcRect/>
          <a:stretch>
            <a:fillRect/>
          </a:stretch>
        </p:blipFill>
        <p:spPr bwMode="auto">
          <a:xfrm>
            <a:off x="7002463" y="4318000"/>
            <a:ext cx="1625600" cy="1193800"/>
          </a:xfrm>
          <a:prstGeom prst="rect">
            <a:avLst/>
          </a:prstGeom>
          <a:noFill/>
          <a:ln w="9525">
            <a:noFill/>
            <a:miter lim="800000"/>
            <a:headEnd/>
            <a:tailEnd/>
          </a:ln>
        </p:spPr>
      </p:pic>
      <p:sp>
        <p:nvSpPr>
          <p:cNvPr id="10" name="Content Placeholder 2"/>
          <p:cNvSpPr txBox="1">
            <a:spLocks/>
          </p:cNvSpPr>
          <p:nvPr/>
        </p:nvSpPr>
        <p:spPr bwMode="auto">
          <a:xfrm>
            <a:off x="457200" y="449263"/>
            <a:ext cx="8229600" cy="1185862"/>
          </a:xfrm>
          <a:prstGeom prst="rect">
            <a:avLst/>
          </a:prstGeom>
          <a:noFill/>
          <a:ln w="9525" algn="ctr">
            <a:noFill/>
            <a:miter lim="800000"/>
            <a:headEnd/>
            <a:tailEnd/>
          </a:ln>
        </p:spPr>
        <p:txBody>
          <a:bodyPr lIns="91429" tIns="45715" rIns="91429" bIns="45715"/>
          <a:lstStyle/>
          <a:p>
            <a:pPr marL="542925" indent="-542925" eaLnBrk="0" hangingPunct="0">
              <a:spcBef>
                <a:spcPct val="80000"/>
              </a:spcBef>
              <a:buClr>
                <a:srgbClr val="CCCC33"/>
              </a:buClr>
              <a:buFont typeface="Wingdings" pitchFamily="2" charset="2"/>
              <a:buChar char="ì"/>
              <a:defRPr/>
            </a:pPr>
            <a:r>
              <a:rPr lang="en-NZ" sz="2400" b="1" dirty="0" smtClean="0">
                <a:latin typeface="Times" pitchFamily="18" charset="0"/>
              </a:rPr>
              <a:t>Information Sharing</a:t>
            </a:r>
            <a:endParaRPr lang="en-NZ" sz="2400" b="1" kern="0" dirty="0">
              <a:solidFill>
                <a:srgbClr val="333333"/>
              </a:solidFill>
              <a:latin typeface="+mn-lt"/>
              <a:cs typeface="+mn-cs"/>
            </a:endParaRPr>
          </a:p>
        </p:txBody>
      </p:sp>
      <p:sp>
        <p:nvSpPr>
          <p:cNvPr id="12" name="Content Placeholder 2"/>
          <p:cNvSpPr>
            <a:spLocks noGrp="1"/>
          </p:cNvSpPr>
          <p:nvPr>
            <p:ph idx="1"/>
          </p:nvPr>
        </p:nvSpPr>
        <p:spPr>
          <a:xfrm>
            <a:off x="828675" y="1005989"/>
            <a:ext cx="7747001" cy="2900363"/>
          </a:xfrm>
        </p:spPr>
        <p:txBody>
          <a:bodyPr/>
          <a:lstStyle/>
          <a:p>
            <a:pPr eaLnBrk="1" fontAlgn="t" hangingPunct="1"/>
            <a:r>
              <a:rPr lang="en-NZ" sz="2000" dirty="0" smtClean="0"/>
              <a:t>Required to enable integrated service delivery</a:t>
            </a:r>
          </a:p>
          <a:p>
            <a:pPr eaLnBrk="1" fontAlgn="t" hangingPunct="1"/>
            <a:r>
              <a:rPr lang="en-NZ" sz="2000" dirty="0" smtClean="0"/>
              <a:t>Proactive identification of entitlements/wrongdoing</a:t>
            </a:r>
          </a:p>
          <a:p>
            <a:pPr eaLnBrk="1" fontAlgn="t" hangingPunct="1"/>
            <a:r>
              <a:rPr lang="en-NZ" sz="2000" dirty="0" smtClean="0"/>
              <a:t>Risk Profiling</a:t>
            </a:r>
          </a:p>
          <a:p>
            <a:pPr eaLnBrk="1" fontAlgn="t" hangingPunct="1"/>
            <a:r>
              <a:rPr lang="en-NZ" sz="2000" dirty="0" smtClean="0">
                <a:solidFill>
                  <a:srgbClr val="0070C0"/>
                </a:solidFill>
              </a:rPr>
              <a:t>Current Privacy Act not easily facilitating this</a:t>
            </a:r>
          </a:p>
          <a:p>
            <a:pPr eaLnBrk="1" fontAlgn="t" hangingPunct="1"/>
            <a:r>
              <a:rPr lang="en-NZ" sz="2000" dirty="0" smtClean="0">
                <a:solidFill>
                  <a:srgbClr val="0070C0"/>
                </a:solidFill>
              </a:rPr>
              <a:t>Ad-hoc Information sharing across Govt</a:t>
            </a:r>
            <a:r>
              <a:rPr lang="en-NZ" sz="2000" dirty="0" smtClean="0"/>
              <a:t> </a:t>
            </a:r>
          </a:p>
          <a:p>
            <a:endParaRPr lang="en-NZ" sz="2000" dirty="0" smtClean="0"/>
          </a:p>
        </p:txBody>
      </p:sp>
      <p:sp>
        <p:nvSpPr>
          <p:cNvPr id="13" name="Content Placeholder 2"/>
          <p:cNvSpPr txBox="1">
            <a:spLocks/>
          </p:cNvSpPr>
          <p:nvPr/>
        </p:nvSpPr>
        <p:spPr bwMode="auto">
          <a:xfrm>
            <a:off x="474307" y="3785151"/>
            <a:ext cx="8229600" cy="1185862"/>
          </a:xfrm>
          <a:prstGeom prst="rect">
            <a:avLst/>
          </a:prstGeom>
          <a:noFill/>
          <a:ln w="9525" algn="ctr">
            <a:noFill/>
            <a:miter lim="800000"/>
            <a:headEnd/>
            <a:tailEnd/>
          </a:ln>
        </p:spPr>
        <p:txBody>
          <a:bodyPr lIns="91429" tIns="45715" rIns="91429" bIns="45715"/>
          <a:lstStyle/>
          <a:p>
            <a:pPr marL="542925" indent="-542925" eaLnBrk="0" hangingPunct="0">
              <a:spcBef>
                <a:spcPct val="80000"/>
              </a:spcBef>
              <a:buClr>
                <a:srgbClr val="CCCC33"/>
              </a:buClr>
              <a:buFont typeface="Wingdings" pitchFamily="2" charset="2"/>
              <a:buChar char="ì"/>
              <a:defRPr/>
            </a:pPr>
            <a:r>
              <a:rPr lang="en-NZ" sz="2400" b="1" dirty="0" smtClean="0">
                <a:latin typeface="Times" pitchFamily="18" charset="0"/>
              </a:rPr>
              <a:t>Project Team</a:t>
            </a:r>
            <a:endParaRPr lang="en-NZ" sz="2400" b="1" kern="0" dirty="0">
              <a:solidFill>
                <a:srgbClr val="333333"/>
              </a:solidFill>
              <a:latin typeface="+mn-lt"/>
              <a:cs typeface="+mn-cs"/>
            </a:endParaRPr>
          </a:p>
        </p:txBody>
      </p:sp>
      <p:sp>
        <p:nvSpPr>
          <p:cNvPr id="14" name="Content Placeholder 2"/>
          <p:cNvSpPr txBox="1">
            <a:spLocks/>
          </p:cNvSpPr>
          <p:nvPr/>
        </p:nvSpPr>
        <p:spPr bwMode="auto">
          <a:xfrm>
            <a:off x="771137" y="4280418"/>
            <a:ext cx="7747001" cy="1075354"/>
          </a:xfrm>
          <a:prstGeom prst="rect">
            <a:avLst/>
          </a:prstGeom>
          <a:noFill/>
          <a:ln w="9525" algn="ctr">
            <a:noFill/>
            <a:miter lim="800000"/>
            <a:headEnd/>
            <a:tailEnd/>
          </a:ln>
        </p:spPr>
        <p:txBody>
          <a:bodyPr vert="horz" wrap="square" lIns="91429" tIns="45715" rIns="91429" bIns="45715" numCol="1" anchor="t" anchorCtr="0" compatLnSpc="1">
            <a:prstTxWarp prst="textNoShape">
              <a:avLst/>
            </a:prstTxWarp>
          </a:bodyPr>
          <a:lstStyle/>
          <a:p>
            <a:pPr marL="542925" marR="0" lvl="0" indent="-542925" algn="l" defTabSz="914400" rtl="0" eaLnBrk="1" fontAlgn="t" latinLnBrk="0" hangingPunct="1">
              <a:lnSpc>
                <a:spcPct val="100000"/>
              </a:lnSpc>
              <a:spcBef>
                <a:spcPct val="80000"/>
              </a:spcBef>
              <a:spcAft>
                <a:spcPct val="0"/>
              </a:spcAft>
              <a:buClr>
                <a:srgbClr val="CCCC33"/>
              </a:buClr>
              <a:buSzTx/>
              <a:buFont typeface="Wingdings" pitchFamily="2" charset="2"/>
              <a:buChar char="ì"/>
              <a:tabLst/>
              <a:defRPr/>
            </a:pPr>
            <a:r>
              <a:rPr kumimoji="0" lang="en-NZ" sz="2000" b="0" i="0" u="none" strike="noStrike" kern="0" cap="none" spc="0" normalizeH="0" baseline="0" noProof="0" dirty="0" smtClean="0">
                <a:ln>
                  <a:noFill/>
                </a:ln>
                <a:solidFill>
                  <a:srgbClr val="333333"/>
                </a:solidFill>
                <a:effectLst/>
                <a:uLnTx/>
                <a:uFillTx/>
                <a:latin typeface="+mn-lt"/>
                <a:ea typeface="+mn-ea"/>
                <a:cs typeface="+mn-cs"/>
              </a:rPr>
              <a:t>International</a:t>
            </a:r>
            <a:r>
              <a:rPr kumimoji="0" lang="en-NZ" sz="2000" b="0" i="0" u="none" strike="noStrike" kern="0" cap="none" spc="0" normalizeH="0" noProof="0" dirty="0" smtClean="0">
                <a:ln>
                  <a:noFill/>
                </a:ln>
                <a:solidFill>
                  <a:srgbClr val="333333"/>
                </a:solidFill>
                <a:effectLst/>
                <a:uLnTx/>
                <a:uFillTx/>
                <a:latin typeface="+mn-lt"/>
                <a:ea typeface="+mn-ea"/>
                <a:cs typeface="+mn-cs"/>
              </a:rPr>
              <a:t> benchmarking</a:t>
            </a:r>
          </a:p>
          <a:p>
            <a:pPr marL="542925" marR="0" lvl="0" indent="-542925" algn="l" defTabSz="914400" rtl="0" eaLnBrk="1" fontAlgn="t" latinLnBrk="0" hangingPunct="1">
              <a:lnSpc>
                <a:spcPct val="100000"/>
              </a:lnSpc>
              <a:spcBef>
                <a:spcPct val="80000"/>
              </a:spcBef>
              <a:spcAft>
                <a:spcPct val="0"/>
              </a:spcAft>
              <a:buClr>
                <a:srgbClr val="CCCC33"/>
              </a:buClr>
              <a:buSzTx/>
              <a:buFont typeface="Wingdings" pitchFamily="2" charset="2"/>
              <a:buChar char="ì"/>
              <a:tabLst/>
              <a:defRPr/>
            </a:pPr>
            <a:r>
              <a:rPr lang="en-NZ" sz="2000" kern="0" baseline="0" dirty="0" smtClean="0">
                <a:solidFill>
                  <a:srgbClr val="333333"/>
                </a:solidFill>
                <a:latin typeface="+mn-lt"/>
                <a:cs typeface="+mn-cs"/>
              </a:rPr>
              <a:t>Review of NZ</a:t>
            </a:r>
            <a:r>
              <a:rPr lang="en-NZ" sz="2000" kern="0" dirty="0" smtClean="0">
                <a:solidFill>
                  <a:srgbClr val="333333"/>
                </a:solidFill>
                <a:latin typeface="+mn-lt"/>
                <a:cs typeface="+mn-cs"/>
              </a:rPr>
              <a:t> information sharing initiatives</a:t>
            </a:r>
          </a:p>
          <a:p>
            <a:pPr marL="542925" marR="0" lvl="0" indent="-542925" algn="l" defTabSz="914400" rtl="0" eaLnBrk="1" fontAlgn="t" latinLnBrk="0" hangingPunct="1">
              <a:lnSpc>
                <a:spcPct val="100000"/>
              </a:lnSpc>
              <a:spcBef>
                <a:spcPct val="80000"/>
              </a:spcBef>
              <a:spcAft>
                <a:spcPct val="0"/>
              </a:spcAft>
              <a:buClr>
                <a:srgbClr val="CCCC33"/>
              </a:buClr>
              <a:buSzTx/>
              <a:buFont typeface="Wingdings" pitchFamily="2" charset="2"/>
              <a:buChar char="ì"/>
              <a:tabLst/>
              <a:defRPr/>
            </a:pPr>
            <a:r>
              <a:rPr kumimoji="0" lang="en-NZ" sz="2000" b="0" i="0" u="none" strike="noStrike" kern="0" cap="none" spc="0" normalizeH="0" baseline="0" noProof="0" dirty="0" smtClean="0">
                <a:ln>
                  <a:noFill/>
                </a:ln>
                <a:solidFill>
                  <a:srgbClr val="333333"/>
                </a:solidFill>
                <a:effectLst/>
                <a:uLnTx/>
                <a:uFillTx/>
                <a:latin typeface="+mn-lt"/>
                <a:ea typeface="+mn-ea"/>
                <a:cs typeface="+mn-cs"/>
              </a:rPr>
              <a:t>Input into Law</a:t>
            </a:r>
            <a:r>
              <a:rPr kumimoji="0" lang="en-NZ" sz="2000" b="0" i="0" u="none" strike="noStrike" kern="0" cap="none" spc="0" normalizeH="0" noProof="0" dirty="0" smtClean="0">
                <a:ln>
                  <a:noFill/>
                </a:ln>
                <a:solidFill>
                  <a:srgbClr val="333333"/>
                </a:solidFill>
                <a:effectLst/>
                <a:uLnTx/>
                <a:uFillTx/>
                <a:latin typeface="+mn-lt"/>
                <a:ea typeface="+mn-ea"/>
                <a:cs typeface="+mn-cs"/>
              </a:rPr>
              <a:t> Commission Privacy Act review</a:t>
            </a:r>
            <a:endParaRPr kumimoji="0" lang="en-NZ" sz="2000" b="0" i="0" u="none" strike="noStrike" kern="0" cap="none" spc="0" normalizeH="0" baseline="0" noProof="0" dirty="0" smtClean="0">
              <a:ln>
                <a:noFill/>
              </a:ln>
              <a:solidFill>
                <a:srgbClr val="333333"/>
              </a:solidFill>
              <a:effectLst/>
              <a:uLnTx/>
              <a:uFillTx/>
              <a:latin typeface="+mn-lt"/>
              <a:ea typeface="+mn-ea"/>
              <a:cs typeface="+mn-cs"/>
            </a:endParaRPr>
          </a:p>
          <a:p>
            <a:pPr marL="542925" marR="0" lvl="0" indent="-542925" algn="l" defTabSz="914400" rtl="0" eaLnBrk="0" fontAlgn="base" latinLnBrk="0" hangingPunct="0">
              <a:lnSpc>
                <a:spcPct val="100000"/>
              </a:lnSpc>
              <a:spcBef>
                <a:spcPct val="80000"/>
              </a:spcBef>
              <a:spcAft>
                <a:spcPct val="0"/>
              </a:spcAft>
              <a:buClr>
                <a:srgbClr val="CCCC33"/>
              </a:buClr>
              <a:buSzTx/>
              <a:tabLst/>
              <a:defRPr/>
            </a:pPr>
            <a:endParaRPr kumimoji="0" lang="en-NZ" sz="2000" b="0" i="0" u="none" strike="noStrike" kern="0" cap="none" spc="0" normalizeH="0" baseline="0" noProof="0" dirty="0" smtClean="0">
              <a:ln>
                <a:noFill/>
              </a:ln>
              <a:solidFill>
                <a:srgbClr val="333333"/>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9388" y="557213"/>
            <a:ext cx="3816350" cy="5245100"/>
            <a:chOff x="385" y="535"/>
            <a:chExt cx="2416" cy="3394"/>
          </a:xfrm>
        </p:grpSpPr>
        <p:sp>
          <p:nvSpPr>
            <p:cNvPr id="1048" name="Rectangle 3"/>
            <p:cNvSpPr>
              <a:spLocks noChangeArrowheads="1"/>
            </p:cNvSpPr>
            <p:nvPr/>
          </p:nvSpPr>
          <p:spPr bwMode="auto">
            <a:xfrm>
              <a:off x="431" y="581"/>
              <a:ext cx="2370" cy="3348"/>
            </a:xfrm>
            <a:prstGeom prst="rect">
              <a:avLst/>
            </a:prstGeom>
            <a:solidFill>
              <a:schemeClr val="bg1"/>
            </a:solidFill>
            <a:ln w="9525">
              <a:solidFill>
                <a:schemeClr val="tx1"/>
              </a:solidFill>
              <a:miter lim="800000"/>
              <a:headEnd/>
              <a:tailEnd/>
            </a:ln>
          </p:spPr>
          <p:txBody>
            <a:bodyPr wrap="none" anchor="ctr"/>
            <a:lstStyle/>
            <a:p>
              <a:endParaRPr lang="en-US" dirty="0"/>
            </a:p>
          </p:txBody>
        </p:sp>
        <p:pic>
          <p:nvPicPr>
            <p:cNvPr id="1049" name="Picture 4"/>
            <p:cNvPicPr>
              <a:picLocks noChangeAspect="1" noChangeArrowheads="1"/>
            </p:cNvPicPr>
            <p:nvPr/>
          </p:nvPicPr>
          <p:blipFill>
            <a:blip r:embed="rId4" cstate="print"/>
            <a:srcRect/>
            <a:stretch>
              <a:fillRect/>
            </a:stretch>
          </p:blipFill>
          <p:spPr bwMode="auto">
            <a:xfrm>
              <a:off x="385" y="535"/>
              <a:ext cx="2379" cy="3357"/>
            </a:xfrm>
            <a:prstGeom prst="rect">
              <a:avLst/>
            </a:prstGeom>
            <a:noFill/>
            <a:ln w="9525">
              <a:solidFill>
                <a:schemeClr val="tx1"/>
              </a:solidFill>
              <a:miter lim="800000"/>
              <a:headEnd/>
              <a:tailEnd/>
            </a:ln>
          </p:spPr>
        </p:pic>
      </p:grpSp>
      <p:pic>
        <p:nvPicPr>
          <p:cNvPr id="59397" name="Picture 5"/>
          <p:cNvPicPr>
            <a:picLocks noChangeAspect="1" noChangeArrowheads="1"/>
          </p:cNvPicPr>
          <p:nvPr/>
        </p:nvPicPr>
        <p:blipFill>
          <a:blip r:embed="rId5" cstate="print"/>
          <a:srcRect/>
          <a:stretch>
            <a:fillRect/>
          </a:stretch>
        </p:blipFill>
        <p:spPr bwMode="auto">
          <a:xfrm>
            <a:off x="1908175" y="3425825"/>
            <a:ext cx="1711325" cy="2428875"/>
          </a:xfrm>
          <a:prstGeom prst="rect">
            <a:avLst/>
          </a:prstGeom>
          <a:noFill/>
          <a:ln w="9525">
            <a:solidFill>
              <a:srgbClr val="C0C0C0"/>
            </a:solidFill>
            <a:miter lim="800000"/>
            <a:headEnd/>
            <a:tailEnd/>
          </a:ln>
        </p:spPr>
      </p:pic>
      <p:pic>
        <p:nvPicPr>
          <p:cNvPr id="59398" name="Picture 6"/>
          <p:cNvPicPr>
            <a:picLocks noChangeAspect="1" noChangeArrowheads="1"/>
          </p:cNvPicPr>
          <p:nvPr/>
        </p:nvPicPr>
        <p:blipFill>
          <a:blip r:embed="rId6" cstate="print"/>
          <a:srcRect/>
          <a:stretch>
            <a:fillRect/>
          </a:stretch>
        </p:blipFill>
        <p:spPr bwMode="auto">
          <a:xfrm>
            <a:off x="611188" y="3570288"/>
            <a:ext cx="1727200" cy="2447925"/>
          </a:xfrm>
          <a:prstGeom prst="rect">
            <a:avLst/>
          </a:prstGeom>
          <a:noFill/>
          <a:ln w="9525">
            <a:solidFill>
              <a:srgbClr val="C0C0C0"/>
            </a:solidFill>
            <a:miter lim="800000"/>
            <a:headEnd/>
            <a:tailEnd/>
          </a:ln>
        </p:spPr>
      </p:pic>
      <p:grpSp>
        <p:nvGrpSpPr>
          <p:cNvPr id="3" name="Group 27"/>
          <p:cNvGrpSpPr>
            <a:grpSpLocks/>
          </p:cNvGrpSpPr>
          <p:nvPr/>
        </p:nvGrpSpPr>
        <p:grpSpPr bwMode="auto">
          <a:xfrm>
            <a:off x="687388" y="503238"/>
            <a:ext cx="8277225" cy="1987550"/>
            <a:chOff x="433" y="317"/>
            <a:chExt cx="5214" cy="1252"/>
          </a:xfrm>
        </p:grpSpPr>
        <p:sp>
          <p:nvSpPr>
            <p:cNvPr id="1045" name="AutoShape 8"/>
            <p:cNvSpPr>
              <a:spLocks noChangeArrowheads="1"/>
            </p:cNvSpPr>
            <p:nvPr/>
          </p:nvSpPr>
          <p:spPr bwMode="auto">
            <a:xfrm rot="5400000">
              <a:off x="574" y="1230"/>
              <a:ext cx="198" cy="480"/>
            </a:xfrm>
            <a:prstGeom prst="bracketPair">
              <a:avLst>
                <a:gd name="adj" fmla="val 16667"/>
              </a:avLst>
            </a:prstGeom>
            <a:noFill/>
            <a:ln w="25400">
              <a:solidFill>
                <a:srgbClr val="000000"/>
              </a:solidFill>
              <a:round/>
              <a:headEnd/>
              <a:tailEnd/>
            </a:ln>
          </p:spPr>
          <p:txBody>
            <a:bodyPr wrap="none" anchor="ctr"/>
            <a:lstStyle/>
            <a:p>
              <a:endParaRPr lang="en-US" dirty="0"/>
            </a:p>
          </p:txBody>
        </p:sp>
        <p:sp>
          <p:nvSpPr>
            <p:cNvPr id="1046" name="AutoShape 9"/>
            <p:cNvSpPr>
              <a:spLocks noChangeArrowheads="1"/>
            </p:cNvSpPr>
            <p:nvPr/>
          </p:nvSpPr>
          <p:spPr bwMode="auto">
            <a:xfrm>
              <a:off x="2971" y="317"/>
              <a:ext cx="2676" cy="635"/>
            </a:xfrm>
            <a:prstGeom prst="wedgeRectCallout">
              <a:avLst>
                <a:gd name="adj1" fmla="val -63565"/>
                <a:gd name="adj2" fmla="val 42597"/>
              </a:avLst>
            </a:prstGeom>
            <a:noFill/>
            <a:ln w="9525">
              <a:solidFill>
                <a:schemeClr val="tx1"/>
              </a:solidFill>
              <a:miter lim="800000"/>
              <a:headEnd/>
              <a:tailEnd/>
            </a:ln>
          </p:spPr>
          <p:txBody>
            <a:bodyPr/>
            <a:lstStyle/>
            <a:p>
              <a:pPr>
                <a:lnSpc>
                  <a:spcPct val="120000"/>
                </a:lnSpc>
                <a:spcBef>
                  <a:spcPct val="40000"/>
                </a:spcBef>
                <a:buClr>
                  <a:srgbClr val="CC9900"/>
                </a:buClr>
              </a:pPr>
              <a:r>
                <a:rPr lang="en-NZ" sz="1600" b="1" dirty="0">
                  <a:solidFill>
                    <a:srgbClr val="DB5800"/>
                  </a:solidFill>
                  <a:latin typeface="Arial" charset="0"/>
                </a:rPr>
                <a:t>GOVERNMENT</a:t>
              </a:r>
              <a:r>
                <a:rPr lang="en-NZ" sz="1600" b="1" dirty="0">
                  <a:solidFill>
                    <a:schemeClr val="accent2"/>
                  </a:solidFill>
                  <a:latin typeface="Arial" charset="0"/>
                </a:rPr>
                <a:t> </a:t>
              </a:r>
              <a:r>
                <a:rPr lang="en-NZ" sz="1600" dirty="0">
                  <a:latin typeface="Arial" charset="0"/>
                </a:rPr>
                <a:t>– not GTS, nor DIA, but   </a:t>
              </a:r>
              <a:r>
                <a:rPr lang="en-NZ" sz="1600" dirty="0">
                  <a:solidFill>
                    <a:srgbClr val="DB5800"/>
                  </a:solidFill>
                  <a:latin typeface="Arial" charset="0"/>
                </a:rPr>
                <a:t>all-of-government</a:t>
              </a:r>
              <a:r>
                <a:rPr lang="en-NZ" sz="1600" dirty="0">
                  <a:latin typeface="Arial" charset="0"/>
                </a:rPr>
                <a:t>,</a:t>
              </a:r>
              <a:r>
                <a:rPr lang="en-NZ" sz="1600" b="1" dirty="0">
                  <a:solidFill>
                    <a:schemeClr val="accent2"/>
                  </a:solidFill>
                  <a:latin typeface="Arial" charset="0"/>
                </a:rPr>
                <a:t> </a:t>
              </a:r>
              <a:r>
                <a:rPr lang="en-NZ" sz="1600" dirty="0">
                  <a:latin typeface="Arial" charset="0"/>
                </a:rPr>
                <a:t>with capabilities led by </a:t>
              </a:r>
              <a:r>
                <a:rPr lang="en-NZ" sz="1600" dirty="0">
                  <a:solidFill>
                    <a:srgbClr val="DB5800"/>
                  </a:solidFill>
                  <a:latin typeface="Arial" charset="0"/>
                </a:rPr>
                <a:t>lead agencies</a:t>
              </a:r>
              <a:r>
                <a:rPr lang="en-NZ" sz="1600" dirty="0">
                  <a:latin typeface="Arial" charset="0"/>
                </a:rPr>
                <a:t> from across government.</a:t>
              </a:r>
            </a:p>
            <a:p>
              <a:pPr algn="ctr"/>
              <a:endParaRPr lang="en-NZ" sz="1600" dirty="0">
                <a:latin typeface="Arial" charset="0"/>
              </a:endParaRPr>
            </a:p>
          </p:txBody>
        </p:sp>
        <p:sp>
          <p:nvSpPr>
            <p:cNvPr id="1047" name="Freeform 10"/>
            <p:cNvSpPr>
              <a:spLocks/>
            </p:cNvSpPr>
            <p:nvPr/>
          </p:nvSpPr>
          <p:spPr bwMode="auto">
            <a:xfrm>
              <a:off x="657" y="906"/>
              <a:ext cx="1951" cy="454"/>
            </a:xfrm>
            <a:custGeom>
              <a:avLst/>
              <a:gdLst>
                <a:gd name="T0" fmla="*/ 0 w 1951"/>
                <a:gd name="T1" fmla="*/ 454 h 454"/>
                <a:gd name="T2" fmla="*/ 0 w 1951"/>
                <a:gd name="T3" fmla="*/ 0 h 454"/>
                <a:gd name="T4" fmla="*/ 1951 w 1951"/>
                <a:gd name="T5" fmla="*/ 0 h 454"/>
                <a:gd name="T6" fmla="*/ 0 60000 65536"/>
                <a:gd name="T7" fmla="*/ 0 60000 65536"/>
                <a:gd name="T8" fmla="*/ 0 60000 65536"/>
                <a:gd name="T9" fmla="*/ 0 w 1951"/>
                <a:gd name="T10" fmla="*/ 0 h 454"/>
                <a:gd name="T11" fmla="*/ 1951 w 1951"/>
                <a:gd name="T12" fmla="*/ 454 h 454"/>
              </a:gdLst>
              <a:ahLst/>
              <a:cxnLst>
                <a:cxn ang="T6">
                  <a:pos x="T0" y="T1"/>
                </a:cxn>
                <a:cxn ang="T7">
                  <a:pos x="T2" y="T3"/>
                </a:cxn>
                <a:cxn ang="T8">
                  <a:pos x="T4" y="T5"/>
                </a:cxn>
              </a:cxnLst>
              <a:rect l="T9" t="T10" r="T11" b="T12"/>
              <a:pathLst>
                <a:path w="1951" h="454">
                  <a:moveTo>
                    <a:pt x="0" y="454"/>
                  </a:moveTo>
                  <a:lnTo>
                    <a:pt x="0" y="0"/>
                  </a:lnTo>
                  <a:lnTo>
                    <a:pt x="1951" y="0"/>
                  </a:lnTo>
                </a:path>
              </a:pathLst>
            </a:custGeom>
            <a:noFill/>
            <a:ln w="9525">
              <a:solidFill>
                <a:srgbClr val="000000"/>
              </a:solidFill>
              <a:round/>
              <a:headEnd/>
              <a:tailEnd/>
            </a:ln>
          </p:spPr>
          <p:txBody>
            <a:bodyPr/>
            <a:lstStyle/>
            <a:p>
              <a:endParaRPr lang="en-NZ" dirty="0"/>
            </a:p>
          </p:txBody>
        </p:sp>
      </p:grpSp>
      <p:grpSp>
        <p:nvGrpSpPr>
          <p:cNvPr id="4" name="Group 26"/>
          <p:cNvGrpSpPr>
            <a:grpSpLocks/>
          </p:cNvGrpSpPr>
          <p:nvPr/>
        </p:nvGrpSpPr>
        <p:grpSpPr bwMode="auto">
          <a:xfrm>
            <a:off x="1497013" y="1655763"/>
            <a:ext cx="7467600" cy="1300162"/>
            <a:chOff x="943" y="1043"/>
            <a:chExt cx="4704" cy="819"/>
          </a:xfrm>
        </p:grpSpPr>
        <p:sp>
          <p:nvSpPr>
            <p:cNvPr id="1042" name="AutoShape 12"/>
            <p:cNvSpPr>
              <a:spLocks noChangeArrowheads="1"/>
            </p:cNvSpPr>
            <p:nvPr/>
          </p:nvSpPr>
          <p:spPr bwMode="auto">
            <a:xfrm rot="5400000">
              <a:off x="1014" y="1300"/>
              <a:ext cx="198" cy="340"/>
            </a:xfrm>
            <a:prstGeom prst="bracketPair">
              <a:avLst>
                <a:gd name="adj" fmla="val 16667"/>
              </a:avLst>
            </a:prstGeom>
            <a:noFill/>
            <a:ln w="25400">
              <a:solidFill>
                <a:srgbClr val="000000"/>
              </a:solidFill>
              <a:round/>
              <a:headEnd/>
              <a:tailEnd/>
            </a:ln>
          </p:spPr>
          <p:txBody>
            <a:bodyPr wrap="none" anchor="ctr"/>
            <a:lstStyle/>
            <a:p>
              <a:endParaRPr lang="en-US" dirty="0"/>
            </a:p>
          </p:txBody>
        </p:sp>
        <p:sp>
          <p:nvSpPr>
            <p:cNvPr id="1043" name="AutoShape 13"/>
            <p:cNvSpPr>
              <a:spLocks noChangeArrowheads="1"/>
            </p:cNvSpPr>
            <p:nvPr/>
          </p:nvSpPr>
          <p:spPr bwMode="auto">
            <a:xfrm>
              <a:off x="2971" y="1043"/>
              <a:ext cx="2676" cy="819"/>
            </a:xfrm>
            <a:prstGeom prst="wedgeRectCallout">
              <a:avLst>
                <a:gd name="adj1" fmla="val -63750"/>
                <a:gd name="adj2" fmla="val -38889"/>
              </a:avLst>
            </a:prstGeom>
            <a:noFill/>
            <a:ln w="9525">
              <a:solidFill>
                <a:schemeClr val="tx1"/>
              </a:solidFill>
              <a:miter lim="800000"/>
              <a:headEnd/>
              <a:tailEnd/>
            </a:ln>
          </p:spPr>
          <p:txBody>
            <a:bodyPr/>
            <a:lstStyle/>
            <a:p>
              <a:pPr>
                <a:lnSpc>
                  <a:spcPct val="120000"/>
                </a:lnSpc>
                <a:spcBef>
                  <a:spcPct val="40000"/>
                </a:spcBef>
                <a:buClr>
                  <a:srgbClr val="CC9900"/>
                </a:buClr>
              </a:pPr>
              <a:r>
                <a:rPr lang="en-NZ" sz="1600" b="1" dirty="0">
                  <a:solidFill>
                    <a:srgbClr val="DB5800"/>
                  </a:solidFill>
                  <a:latin typeface="Arial" charset="0"/>
                </a:rPr>
                <a:t>COMMON </a:t>
              </a:r>
              <a:r>
                <a:rPr lang="en-NZ" sz="1600" dirty="0">
                  <a:latin typeface="Arial" charset="0"/>
                </a:rPr>
                <a:t>– is any capability that can potentially be used across more than one agency. This also includes </a:t>
              </a:r>
              <a:r>
                <a:rPr lang="en-NZ" sz="1600" dirty="0">
                  <a:solidFill>
                    <a:srgbClr val="DB5800"/>
                  </a:solidFill>
                  <a:latin typeface="Arial" charset="0"/>
                </a:rPr>
                <a:t>core capabilities</a:t>
              </a:r>
              <a:r>
                <a:rPr lang="en-NZ" sz="1600" dirty="0">
                  <a:latin typeface="Arial" charset="0"/>
                </a:rPr>
                <a:t>, such as infrastructure and security services.</a:t>
              </a:r>
            </a:p>
            <a:p>
              <a:pPr algn="ctr"/>
              <a:endParaRPr lang="en-NZ" sz="1600" dirty="0">
                <a:latin typeface="Arial" charset="0"/>
              </a:endParaRPr>
            </a:p>
          </p:txBody>
        </p:sp>
        <p:sp>
          <p:nvSpPr>
            <p:cNvPr id="1044" name="Freeform 14"/>
            <p:cNvSpPr>
              <a:spLocks/>
            </p:cNvSpPr>
            <p:nvPr/>
          </p:nvSpPr>
          <p:spPr bwMode="auto">
            <a:xfrm>
              <a:off x="1111" y="1133"/>
              <a:ext cx="1489" cy="227"/>
            </a:xfrm>
            <a:custGeom>
              <a:avLst/>
              <a:gdLst>
                <a:gd name="T0" fmla="*/ 0 w 1951"/>
                <a:gd name="T1" fmla="*/ 57 h 454"/>
                <a:gd name="T2" fmla="*/ 0 w 1951"/>
                <a:gd name="T3" fmla="*/ 0 h 454"/>
                <a:gd name="T4" fmla="*/ 867 w 1951"/>
                <a:gd name="T5" fmla="*/ 0 h 454"/>
                <a:gd name="T6" fmla="*/ 0 60000 65536"/>
                <a:gd name="T7" fmla="*/ 0 60000 65536"/>
                <a:gd name="T8" fmla="*/ 0 60000 65536"/>
                <a:gd name="T9" fmla="*/ 0 w 1951"/>
                <a:gd name="T10" fmla="*/ 0 h 454"/>
                <a:gd name="T11" fmla="*/ 1951 w 1951"/>
                <a:gd name="T12" fmla="*/ 454 h 454"/>
              </a:gdLst>
              <a:ahLst/>
              <a:cxnLst>
                <a:cxn ang="T6">
                  <a:pos x="T0" y="T1"/>
                </a:cxn>
                <a:cxn ang="T7">
                  <a:pos x="T2" y="T3"/>
                </a:cxn>
                <a:cxn ang="T8">
                  <a:pos x="T4" y="T5"/>
                </a:cxn>
              </a:cxnLst>
              <a:rect l="T9" t="T10" r="T11" b="T12"/>
              <a:pathLst>
                <a:path w="1951" h="454">
                  <a:moveTo>
                    <a:pt x="0" y="454"/>
                  </a:moveTo>
                  <a:lnTo>
                    <a:pt x="0" y="0"/>
                  </a:lnTo>
                  <a:lnTo>
                    <a:pt x="1951" y="0"/>
                  </a:lnTo>
                </a:path>
              </a:pathLst>
            </a:custGeom>
            <a:noFill/>
            <a:ln w="9525">
              <a:solidFill>
                <a:srgbClr val="000000"/>
              </a:solidFill>
              <a:round/>
              <a:headEnd/>
              <a:tailEnd/>
            </a:ln>
          </p:spPr>
          <p:txBody>
            <a:bodyPr/>
            <a:lstStyle/>
            <a:p>
              <a:endParaRPr lang="en-NZ" dirty="0"/>
            </a:p>
          </p:txBody>
        </p:sp>
      </p:grpSp>
      <p:grpSp>
        <p:nvGrpSpPr>
          <p:cNvPr id="5" name="Group 29"/>
          <p:cNvGrpSpPr>
            <a:grpSpLocks/>
          </p:cNvGrpSpPr>
          <p:nvPr/>
        </p:nvGrpSpPr>
        <p:grpSpPr bwMode="auto">
          <a:xfrm>
            <a:off x="2081213" y="2176463"/>
            <a:ext cx="6873875" cy="1939925"/>
            <a:chOff x="1311" y="1371"/>
            <a:chExt cx="4330" cy="1222"/>
          </a:xfrm>
        </p:grpSpPr>
        <p:sp>
          <p:nvSpPr>
            <p:cNvPr id="1039" name="AutoShape 16"/>
            <p:cNvSpPr>
              <a:spLocks noChangeArrowheads="1"/>
            </p:cNvSpPr>
            <p:nvPr/>
          </p:nvSpPr>
          <p:spPr bwMode="auto">
            <a:xfrm rot="5400000">
              <a:off x="1486" y="1196"/>
              <a:ext cx="198" cy="548"/>
            </a:xfrm>
            <a:prstGeom prst="bracketPair">
              <a:avLst>
                <a:gd name="adj" fmla="val 16667"/>
              </a:avLst>
            </a:prstGeom>
            <a:noFill/>
            <a:ln w="25400">
              <a:solidFill>
                <a:srgbClr val="000000"/>
              </a:solidFill>
              <a:round/>
              <a:headEnd/>
              <a:tailEnd/>
            </a:ln>
          </p:spPr>
          <p:txBody>
            <a:bodyPr wrap="none" anchor="ctr"/>
            <a:lstStyle/>
            <a:p>
              <a:endParaRPr lang="en-US" dirty="0"/>
            </a:p>
          </p:txBody>
        </p:sp>
        <p:sp>
          <p:nvSpPr>
            <p:cNvPr id="1040" name="AutoShape 17"/>
            <p:cNvSpPr>
              <a:spLocks noChangeArrowheads="1"/>
            </p:cNvSpPr>
            <p:nvPr/>
          </p:nvSpPr>
          <p:spPr bwMode="auto">
            <a:xfrm>
              <a:off x="2965" y="1958"/>
              <a:ext cx="2676" cy="635"/>
            </a:xfrm>
            <a:prstGeom prst="wedgeRectCallout">
              <a:avLst>
                <a:gd name="adj1" fmla="val -62894"/>
                <a:gd name="adj2" fmla="val -35671"/>
              </a:avLst>
            </a:prstGeom>
            <a:noFill/>
            <a:ln w="9525">
              <a:solidFill>
                <a:schemeClr val="tx1"/>
              </a:solidFill>
              <a:miter lim="800000"/>
              <a:headEnd/>
              <a:tailEnd/>
            </a:ln>
          </p:spPr>
          <p:txBody>
            <a:bodyPr/>
            <a:lstStyle/>
            <a:p>
              <a:pPr>
                <a:lnSpc>
                  <a:spcPct val="120000"/>
                </a:lnSpc>
                <a:spcBef>
                  <a:spcPct val="40000"/>
                </a:spcBef>
                <a:buClr>
                  <a:srgbClr val="CC9900"/>
                </a:buClr>
              </a:pPr>
              <a:r>
                <a:rPr lang="en-NZ" sz="1600" b="1" dirty="0">
                  <a:solidFill>
                    <a:srgbClr val="DB5800"/>
                  </a:solidFill>
                  <a:latin typeface="Arial" charset="0"/>
                </a:rPr>
                <a:t>ICT CAPABILITY</a:t>
              </a:r>
              <a:r>
                <a:rPr lang="en-NZ" sz="1600" dirty="0">
                  <a:latin typeface="Arial" charset="0"/>
                </a:rPr>
                <a:t> – these are common  </a:t>
              </a:r>
              <a:r>
                <a:rPr lang="en-NZ" sz="1600" dirty="0">
                  <a:solidFill>
                    <a:srgbClr val="DB5800"/>
                  </a:solidFill>
                  <a:latin typeface="Arial" charset="0"/>
                </a:rPr>
                <a:t>technology capabilities</a:t>
              </a:r>
              <a:r>
                <a:rPr lang="en-NZ" sz="1600" dirty="0">
                  <a:latin typeface="Arial" charset="0"/>
                </a:rPr>
                <a:t> or </a:t>
              </a:r>
              <a:r>
                <a:rPr lang="en-NZ" sz="1600" dirty="0">
                  <a:solidFill>
                    <a:srgbClr val="DB5800"/>
                  </a:solidFill>
                  <a:latin typeface="Arial" charset="0"/>
                </a:rPr>
                <a:t>building blocks</a:t>
              </a:r>
              <a:r>
                <a:rPr lang="en-NZ" sz="1600" dirty="0">
                  <a:latin typeface="Arial" charset="0"/>
                </a:rPr>
                <a:t>,</a:t>
              </a:r>
              <a:r>
                <a:rPr lang="en-NZ" sz="1600" dirty="0">
                  <a:solidFill>
                    <a:schemeClr val="accent2"/>
                  </a:solidFill>
                  <a:latin typeface="Arial" charset="0"/>
                </a:rPr>
                <a:t> </a:t>
              </a:r>
              <a:r>
                <a:rPr lang="en-NZ" sz="1600" dirty="0">
                  <a:latin typeface="Arial" charset="0"/>
                </a:rPr>
                <a:t>which enable </a:t>
              </a:r>
              <a:r>
                <a:rPr lang="en-NZ" sz="1600" dirty="0">
                  <a:solidFill>
                    <a:srgbClr val="DB5800"/>
                  </a:solidFill>
                  <a:latin typeface="Arial" charset="0"/>
                </a:rPr>
                <a:t>business outcomes</a:t>
              </a:r>
              <a:r>
                <a:rPr lang="en-NZ" sz="1600" dirty="0">
                  <a:latin typeface="Arial" charset="0"/>
                </a:rPr>
                <a:t>.</a:t>
              </a:r>
            </a:p>
          </p:txBody>
        </p:sp>
        <p:sp>
          <p:nvSpPr>
            <p:cNvPr id="1041" name="Freeform 18"/>
            <p:cNvSpPr>
              <a:spLocks/>
            </p:cNvSpPr>
            <p:nvPr/>
          </p:nvSpPr>
          <p:spPr bwMode="auto">
            <a:xfrm flipV="1">
              <a:off x="1565" y="1586"/>
              <a:ext cx="1058" cy="464"/>
            </a:xfrm>
            <a:custGeom>
              <a:avLst/>
              <a:gdLst>
                <a:gd name="T0" fmla="*/ 0 w 1951"/>
                <a:gd name="T1" fmla="*/ 484 h 454"/>
                <a:gd name="T2" fmla="*/ 0 w 1951"/>
                <a:gd name="T3" fmla="*/ 0 h 454"/>
                <a:gd name="T4" fmla="*/ 311 w 1951"/>
                <a:gd name="T5" fmla="*/ 0 h 454"/>
                <a:gd name="T6" fmla="*/ 0 60000 65536"/>
                <a:gd name="T7" fmla="*/ 0 60000 65536"/>
                <a:gd name="T8" fmla="*/ 0 60000 65536"/>
                <a:gd name="T9" fmla="*/ 0 w 1951"/>
                <a:gd name="T10" fmla="*/ 0 h 454"/>
                <a:gd name="T11" fmla="*/ 1951 w 1951"/>
                <a:gd name="T12" fmla="*/ 454 h 454"/>
              </a:gdLst>
              <a:ahLst/>
              <a:cxnLst>
                <a:cxn ang="T6">
                  <a:pos x="T0" y="T1"/>
                </a:cxn>
                <a:cxn ang="T7">
                  <a:pos x="T2" y="T3"/>
                </a:cxn>
                <a:cxn ang="T8">
                  <a:pos x="T4" y="T5"/>
                </a:cxn>
              </a:cxnLst>
              <a:rect l="T9" t="T10" r="T11" b="T12"/>
              <a:pathLst>
                <a:path w="1951" h="454">
                  <a:moveTo>
                    <a:pt x="0" y="454"/>
                  </a:moveTo>
                  <a:lnTo>
                    <a:pt x="0" y="0"/>
                  </a:lnTo>
                  <a:lnTo>
                    <a:pt x="1951" y="0"/>
                  </a:lnTo>
                </a:path>
              </a:pathLst>
            </a:custGeom>
            <a:noFill/>
            <a:ln w="9525">
              <a:solidFill>
                <a:srgbClr val="000000"/>
              </a:solidFill>
              <a:round/>
              <a:headEnd/>
              <a:tailEnd/>
            </a:ln>
          </p:spPr>
          <p:txBody>
            <a:bodyPr/>
            <a:lstStyle/>
            <a:p>
              <a:endParaRPr lang="en-NZ" dirty="0"/>
            </a:p>
          </p:txBody>
        </p:sp>
      </p:grpSp>
      <p:pic>
        <p:nvPicPr>
          <p:cNvPr id="59411" name="Picture 19"/>
          <p:cNvPicPr>
            <a:picLocks noChangeAspect="1" noChangeArrowheads="1"/>
          </p:cNvPicPr>
          <p:nvPr/>
        </p:nvPicPr>
        <p:blipFill>
          <a:blip r:embed="rId7" cstate="print"/>
          <a:srcRect/>
          <a:stretch>
            <a:fillRect/>
          </a:stretch>
        </p:blipFill>
        <p:spPr bwMode="auto">
          <a:xfrm>
            <a:off x="1403350" y="4679950"/>
            <a:ext cx="2447925" cy="1731963"/>
          </a:xfrm>
          <a:prstGeom prst="rect">
            <a:avLst/>
          </a:prstGeom>
          <a:noFill/>
          <a:ln w="9525">
            <a:noFill/>
            <a:miter lim="800000"/>
            <a:headEnd/>
            <a:tailEnd/>
          </a:ln>
        </p:spPr>
      </p:pic>
      <p:sp>
        <p:nvSpPr>
          <p:cNvPr id="1034" name="Title 24"/>
          <p:cNvSpPr>
            <a:spLocks noGrp="1"/>
          </p:cNvSpPr>
          <p:nvPr>
            <p:ph type="title"/>
          </p:nvPr>
        </p:nvSpPr>
        <p:spPr/>
        <p:txBody>
          <a:bodyPr/>
          <a:lstStyle/>
          <a:p>
            <a:r>
              <a:rPr lang="en-NZ" dirty="0" smtClean="0"/>
              <a:t>Common Capability Roadmap</a:t>
            </a:r>
          </a:p>
        </p:txBody>
      </p:sp>
      <p:graphicFrame>
        <p:nvGraphicFramePr>
          <p:cNvPr id="59412" name="Object 2"/>
          <p:cNvGraphicFramePr>
            <a:graphicFrameLocks noChangeAspect="1"/>
          </p:cNvGraphicFramePr>
          <p:nvPr>
            <p:ph idx="1"/>
          </p:nvPr>
        </p:nvGraphicFramePr>
        <p:xfrm>
          <a:off x="3849688" y="2295525"/>
          <a:ext cx="2387600" cy="1695450"/>
        </p:xfrm>
        <a:graphic>
          <a:graphicData uri="http://schemas.openxmlformats.org/presentationml/2006/ole">
            <p:oleObj spid="_x0000_s1026" name="Visio" r:id="rId8" imgW="2387798" imgH="1695712" progId="">
              <p:embed/>
            </p:oleObj>
          </a:graphicData>
        </a:graphic>
      </p:graphicFrame>
      <p:grpSp>
        <p:nvGrpSpPr>
          <p:cNvPr id="6" name="Group 28"/>
          <p:cNvGrpSpPr>
            <a:grpSpLocks/>
          </p:cNvGrpSpPr>
          <p:nvPr/>
        </p:nvGrpSpPr>
        <p:grpSpPr bwMode="auto">
          <a:xfrm>
            <a:off x="2995613" y="2176463"/>
            <a:ext cx="5951537" cy="3714750"/>
            <a:chOff x="1887" y="1371"/>
            <a:chExt cx="3749" cy="2340"/>
          </a:xfrm>
        </p:grpSpPr>
        <p:sp>
          <p:nvSpPr>
            <p:cNvPr id="1036" name="AutoShape 22"/>
            <p:cNvSpPr>
              <a:spLocks noChangeArrowheads="1"/>
            </p:cNvSpPr>
            <p:nvPr/>
          </p:nvSpPr>
          <p:spPr bwMode="auto">
            <a:xfrm rot="5400000">
              <a:off x="1967" y="1291"/>
              <a:ext cx="198" cy="358"/>
            </a:xfrm>
            <a:prstGeom prst="bracketPair">
              <a:avLst>
                <a:gd name="adj" fmla="val 16667"/>
              </a:avLst>
            </a:prstGeom>
            <a:noFill/>
            <a:ln w="25400">
              <a:solidFill>
                <a:srgbClr val="000000"/>
              </a:solidFill>
              <a:round/>
              <a:headEnd/>
              <a:tailEnd/>
            </a:ln>
          </p:spPr>
          <p:txBody>
            <a:bodyPr wrap="none" anchor="ctr"/>
            <a:lstStyle/>
            <a:p>
              <a:endParaRPr lang="en-US" dirty="0"/>
            </a:p>
          </p:txBody>
        </p:sp>
        <p:sp>
          <p:nvSpPr>
            <p:cNvPr id="1037" name="AutoShape 23"/>
            <p:cNvSpPr>
              <a:spLocks noChangeArrowheads="1"/>
            </p:cNvSpPr>
            <p:nvPr/>
          </p:nvSpPr>
          <p:spPr bwMode="auto">
            <a:xfrm>
              <a:off x="2960" y="2713"/>
              <a:ext cx="2676" cy="998"/>
            </a:xfrm>
            <a:prstGeom prst="wedgeRectCallout">
              <a:avLst>
                <a:gd name="adj1" fmla="val -62819"/>
                <a:gd name="adj2" fmla="val -31060"/>
              </a:avLst>
            </a:prstGeom>
            <a:noFill/>
            <a:ln w="9525">
              <a:solidFill>
                <a:schemeClr val="tx1"/>
              </a:solidFill>
              <a:miter lim="800000"/>
              <a:headEnd/>
              <a:tailEnd/>
            </a:ln>
          </p:spPr>
          <p:txBody>
            <a:bodyPr/>
            <a:lstStyle/>
            <a:p>
              <a:pPr>
                <a:lnSpc>
                  <a:spcPct val="120000"/>
                </a:lnSpc>
                <a:spcBef>
                  <a:spcPct val="40000"/>
                </a:spcBef>
                <a:buClr>
                  <a:srgbClr val="CC9900"/>
                </a:buClr>
              </a:pPr>
              <a:r>
                <a:rPr lang="en-NZ" sz="1600" b="1" dirty="0">
                  <a:solidFill>
                    <a:srgbClr val="DB5800"/>
                  </a:solidFill>
                  <a:latin typeface="Arial" charset="0"/>
                </a:rPr>
                <a:t>ROADMAP</a:t>
              </a:r>
              <a:r>
                <a:rPr lang="en-NZ" sz="1600" b="1" dirty="0">
                  <a:solidFill>
                    <a:schemeClr val="accent2"/>
                  </a:solidFill>
                  <a:latin typeface="Arial" charset="0"/>
                </a:rPr>
                <a:t> </a:t>
              </a:r>
              <a:r>
                <a:rPr lang="en-NZ" sz="1600" dirty="0">
                  <a:latin typeface="Arial" charset="0"/>
                </a:rPr>
                <a:t>– the Roadmap lays out </a:t>
              </a:r>
              <a:r>
                <a:rPr lang="en-NZ" sz="1600" dirty="0">
                  <a:solidFill>
                    <a:srgbClr val="DB5800"/>
                  </a:solidFill>
                  <a:latin typeface="Arial" charset="0"/>
                </a:rPr>
                <a:t>what</a:t>
              </a:r>
              <a:r>
                <a:rPr lang="en-NZ" sz="1600" dirty="0">
                  <a:latin typeface="Arial" charset="0"/>
                </a:rPr>
                <a:t> ICT capabilities are already available, what are planned to be delivered </a:t>
              </a:r>
              <a:r>
                <a:rPr lang="en-NZ" sz="1600" dirty="0">
                  <a:solidFill>
                    <a:srgbClr val="DB5800"/>
                  </a:solidFill>
                  <a:latin typeface="Arial" charset="0"/>
                </a:rPr>
                <a:t>when</a:t>
              </a:r>
              <a:r>
                <a:rPr lang="en-NZ" sz="1600" dirty="0">
                  <a:latin typeface="Arial" charset="0"/>
                </a:rPr>
                <a:t>, what high-level </a:t>
              </a:r>
              <a:r>
                <a:rPr lang="en-NZ" sz="1600" dirty="0">
                  <a:solidFill>
                    <a:srgbClr val="DB5800"/>
                  </a:solidFill>
                  <a:latin typeface="Arial" charset="0"/>
                </a:rPr>
                <a:t>features</a:t>
              </a:r>
              <a:r>
                <a:rPr lang="en-NZ" sz="1600" dirty="0">
                  <a:latin typeface="Arial" charset="0"/>
                </a:rPr>
                <a:t> each capability has, and what </a:t>
              </a:r>
              <a:r>
                <a:rPr lang="en-NZ" sz="1600" dirty="0">
                  <a:solidFill>
                    <a:srgbClr val="DB5800"/>
                  </a:solidFill>
                  <a:latin typeface="Arial" charset="0"/>
                </a:rPr>
                <a:t>dependencies</a:t>
              </a:r>
              <a:r>
                <a:rPr lang="en-NZ" sz="1600" dirty="0">
                  <a:latin typeface="Arial" charset="0"/>
                </a:rPr>
                <a:t> exist.</a:t>
              </a:r>
            </a:p>
          </p:txBody>
        </p:sp>
        <p:sp>
          <p:nvSpPr>
            <p:cNvPr id="1038" name="Freeform 24"/>
            <p:cNvSpPr>
              <a:spLocks/>
            </p:cNvSpPr>
            <p:nvPr/>
          </p:nvSpPr>
          <p:spPr bwMode="auto">
            <a:xfrm flipV="1">
              <a:off x="2064" y="1586"/>
              <a:ext cx="553" cy="1316"/>
            </a:xfrm>
            <a:custGeom>
              <a:avLst/>
              <a:gdLst>
                <a:gd name="T0" fmla="*/ 0 w 1951"/>
                <a:gd name="T1" fmla="*/ 11058 h 454"/>
                <a:gd name="T2" fmla="*/ 0 w 1951"/>
                <a:gd name="T3" fmla="*/ 0 h 454"/>
                <a:gd name="T4" fmla="*/ 45 w 1951"/>
                <a:gd name="T5" fmla="*/ 0 h 454"/>
                <a:gd name="T6" fmla="*/ 0 60000 65536"/>
                <a:gd name="T7" fmla="*/ 0 60000 65536"/>
                <a:gd name="T8" fmla="*/ 0 60000 65536"/>
                <a:gd name="T9" fmla="*/ 0 w 1951"/>
                <a:gd name="T10" fmla="*/ 0 h 454"/>
                <a:gd name="T11" fmla="*/ 1951 w 1951"/>
                <a:gd name="T12" fmla="*/ 454 h 454"/>
              </a:gdLst>
              <a:ahLst/>
              <a:cxnLst>
                <a:cxn ang="T6">
                  <a:pos x="T0" y="T1"/>
                </a:cxn>
                <a:cxn ang="T7">
                  <a:pos x="T2" y="T3"/>
                </a:cxn>
                <a:cxn ang="T8">
                  <a:pos x="T4" y="T5"/>
                </a:cxn>
              </a:cxnLst>
              <a:rect l="T9" t="T10" r="T11" b="T12"/>
              <a:pathLst>
                <a:path w="1951" h="454">
                  <a:moveTo>
                    <a:pt x="0" y="454"/>
                  </a:moveTo>
                  <a:lnTo>
                    <a:pt x="0" y="0"/>
                  </a:lnTo>
                  <a:lnTo>
                    <a:pt x="1951" y="0"/>
                  </a:lnTo>
                </a:path>
              </a:pathLst>
            </a:custGeom>
            <a:noFill/>
            <a:ln w="9525">
              <a:solidFill>
                <a:srgbClr val="000000"/>
              </a:solidFill>
              <a:round/>
              <a:headEnd/>
              <a:tailEnd/>
            </a:ln>
          </p:spPr>
          <p:txBody>
            <a:bodyPr/>
            <a:lstStyle/>
            <a:p>
              <a:endParaRPr lang="en-NZ" dirty="0"/>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59398"/>
                                        </p:tgtEl>
                                        <p:attrNameLst>
                                          <p:attrName>style.visibility</p:attrName>
                                        </p:attrNameLst>
                                      </p:cBhvr>
                                      <p:to>
                                        <p:strVal val="visible"/>
                                      </p:to>
                                    </p:set>
                                    <p:animEffect transition="in" filter="wipe(up)">
                                      <p:cBhvr>
                                        <p:cTn id="13" dur="500"/>
                                        <p:tgtEl>
                                          <p:spTgt spid="59398"/>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59397"/>
                                        </p:tgtEl>
                                        <p:attrNameLst>
                                          <p:attrName>style.visibility</p:attrName>
                                        </p:attrNameLst>
                                      </p:cBhvr>
                                      <p:to>
                                        <p:strVal val="visible"/>
                                      </p:to>
                                    </p:set>
                                    <p:animEffect transition="in" filter="wipe(up)">
                                      <p:cBhvr>
                                        <p:cTn id="17" dur="500"/>
                                        <p:tgtEl>
                                          <p:spTgt spid="59397"/>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59412"/>
                                        </p:tgtEl>
                                        <p:attrNameLst>
                                          <p:attrName>style.visibility</p:attrName>
                                        </p:attrNameLst>
                                      </p:cBhvr>
                                      <p:to>
                                        <p:strVal val="visible"/>
                                      </p:to>
                                    </p:set>
                                    <p:animEffect transition="in" filter="wipe(up)">
                                      <p:cBhvr>
                                        <p:cTn id="21" dur="500"/>
                                        <p:tgtEl>
                                          <p:spTgt spid="59412"/>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59411"/>
                                        </p:tgtEl>
                                        <p:attrNameLst>
                                          <p:attrName>style.visibility</p:attrName>
                                        </p:attrNameLst>
                                      </p:cBhvr>
                                      <p:to>
                                        <p:strVal val="visible"/>
                                      </p:to>
                                    </p:set>
                                    <p:animEffect transition="in" filter="wipe(up)">
                                      <p:cBhvr>
                                        <p:cTn id="25" dur="500"/>
                                        <p:tgtEl>
                                          <p:spTgt spid="594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1+#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1+#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1+#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NZ" dirty="0" smtClean="0"/>
              <a:t>CS Transform Framework</a:t>
            </a:r>
          </a:p>
        </p:txBody>
      </p:sp>
      <p:pic>
        <p:nvPicPr>
          <p:cNvPr id="24579" name="Picture 3"/>
          <p:cNvPicPr>
            <a:picLocks noChangeAspect="1" noChangeArrowheads="1"/>
          </p:cNvPicPr>
          <p:nvPr/>
        </p:nvPicPr>
        <p:blipFill>
          <a:blip r:embed="rId3" cstate="print"/>
          <a:srcRect/>
          <a:stretch>
            <a:fillRect/>
          </a:stretch>
        </p:blipFill>
        <p:spPr bwMode="auto">
          <a:xfrm>
            <a:off x="0" y="0"/>
            <a:ext cx="9144000"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NZ" dirty="0" smtClean="0"/>
              <a:t>CS Transform Roadmap</a:t>
            </a:r>
          </a:p>
        </p:txBody>
      </p:sp>
      <p:pic>
        <p:nvPicPr>
          <p:cNvPr id="25603" name="Picture 2"/>
          <p:cNvPicPr>
            <a:picLocks noChangeAspect="1" noChangeArrowheads="1"/>
          </p:cNvPicPr>
          <p:nvPr/>
        </p:nvPicPr>
        <p:blipFill>
          <a:blip r:embed="rId3" cstate="print"/>
          <a:srcRect/>
          <a:stretch>
            <a:fillRect/>
          </a:stretch>
        </p:blipFill>
        <p:spPr bwMode="auto">
          <a:xfrm>
            <a:off x="0" y="0"/>
            <a:ext cx="9144000" cy="584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NZ" dirty="0" smtClean="0"/>
              <a:t>Thank you</a:t>
            </a:r>
          </a:p>
        </p:txBody>
      </p:sp>
      <p:sp>
        <p:nvSpPr>
          <p:cNvPr id="26627" name="Content Placeholder 2"/>
          <p:cNvSpPr>
            <a:spLocks noGrp="1"/>
          </p:cNvSpPr>
          <p:nvPr>
            <p:ph idx="1"/>
          </p:nvPr>
        </p:nvSpPr>
        <p:spPr>
          <a:xfrm>
            <a:off x="852488" y="992188"/>
            <a:ext cx="7380287" cy="4559300"/>
          </a:xfrm>
        </p:spPr>
        <p:txBody>
          <a:bodyPr/>
          <a:lstStyle/>
          <a:p>
            <a:pPr algn="ctr">
              <a:buFont typeface="Wingdings" pitchFamily="2" charset="2"/>
              <a:buNone/>
            </a:pPr>
            <a:r>
              <a:rPr lang="en-NZ" sz="2000" dirty="0" smtClean="0"/>
              <a:t>Karen Burns</a:t>
            </a:r>
          </a:p>
          <a:p>
            <a:pPr algn="ctr">
              <a:buFont typeface="Wingdings" pitchFamily="2" charset="2"/>
              <a:buNone/>
            </a:pPr>
            <a:r>
              <a:rPr lang="en-NZ" sz="2000" dirty="0" smtClean="0"/>
              <a:t>State Services Commission</a:t>
            </a:r>
          </a:p>
          <a:p>
            <a:pPr algn="ctr">
              <a:buFont typeface="Wingdings" pitchFamily="2" charset="2"/>
              <a:buNone/>
            </a:pPr>
            <a:r>
              <a:rPr lang="en-NZ" sz="2000" dirty="0" smtClean="0"/>
              <a:t>100 Molesworth Street</a:t>
            </a:r>
          </a:p>
          <a:p>
            <a:pPr algn="ctr">
              <a:buFont typeface="Wingdings" pitchFamily="2" charset="2"/>
              <a:buNone/>
            </a:pPr>
            <a:r>
              <a:rPr lang="en-NZ" sz="2000" dirty="0" smtClean="0"/>
              <a:t>Wellington NZ</a:t>
            </a:r>
          </a:p>
          <a:p>
            <a:pPr algn="ctr">
              <a:buFont typeface="Wingdings" pitchFamily="2" charset="2"/>
              <a:buNone/>
            </a:pPr>
            <a:r>
              <a:rPr lang="en-NZ" sz="2000" dirty="0" smtClean="0"/>
              <a:t>+64 4 495 6717</a:t>
            </a:r>
          </a:p>
          <a:p>
            <a:pPr algn="ctr">
              <a:buFont typeface="Wingdings" pitchFamily="2" charset="2"/>
              <a:buNone/>
            </a:pPr>
            <a:r>
              <a:rPr lang="en-NZ" sz="2000" dirty="0" smtClean="0"/>
              <a:t>+64 29 248 3789</a:t>
            </a:r>
          </a:p>
          <a:p>
            <a:pPr algn="ctr">
              <a:buFont typeface="Wingdings" pitchFamily="2" charset="2"/>
              <a:buNone/>
            </a:pPr>
            <a:r>
              <a:rPr lang="en-NZ" sz="2000" dirty="0" smtClean="0"/>
              <a:t>karen.burns@ssc.govt.nz</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NZ" dirty="0" smtClean="0"/>
              <a:t>NZ Government</a:t>
            </a:r>
          </a:p>
        </p:txBody>
      </p:sp>
      <p:pic>
        <p:nvPicPr>
          <p:cNvPr id="5123" name="Content Placeholder 3" descr="beehive.jpg"/>
          <p:cNvPicPr>
            <a:picLocks noGrp="1" noChangeAspect="1"/>
          </p:cNvPicPr>
          <p:nvPr>
            <p:ph idx="1"/>
          </p:nvPr>
        </p:nvPicPr>
        <p:blipFill>
          <a:blip r:embed="rId3" cstate="print"/>
          <a:srcRect/>
          <a:stretch>
            <a:fillRect/>
          </a:stretch>
        </p:blipFill>
        <p:spPr>
          <a:xfrm>
            <a:off x="774700" y="601663"/>
            <a:ext cx="1539875" cy="1893887"/>
          </a:xfrm>
        </p:spPr>
      </p:pic>
      <p:sp>
        <p:nvSpPr>
          <p:cNvPr id="5" name="TextBox 4"/>
          <p:cNvSpPr txBox="1"/>
          <p:nvPr/>
        </p:nvSpPr>
        <p:spPr>
          <a:xfrm>
            <a:off x="2671763" y="900113"/>
            <a:ext cx="4757737" cy="1600200"/>
          </a:xfrm>
          <a:prstGeom prst="rect">
            <a:avLst/>
          </a:prstGeom>
          <a:noFill/>
        </p:spPr>
        <p:txBody>
          <a:bodyPr>
            <a:spAutoFit/>
          </a:bodyPr>
          <a:lstStyle/>
          <a:p>
            <a:pPr>
              <a:defRPr/>
            </a:pPr>
            <a:r>
              <a:rPr lang="en-NZ" sz="1400" dirty="0">
                <a:latin typeface="+mn-lt"/>
              </a:rPr>
              <a:t>Elected in 2008 this Government commits to, amongst other steps, an ongoing programme of </a:t>
            </a:r>
            <a:r>
              <a:rPr lang="en-NZ" sz="1400" dirty="0">
                <a:solidFill>
                  <a:srgbClr val="FF0000"/>
                </a:solidFill>
                <a:latin typeface="+mn-lt"/>
              </a:rPr>
              <a:t>personal tax reductions</a:t>
            </a:r>
            <a:r>
              <a:rPr lang="en-NZ" sz="1400" dirty="0">
                <a:latin typeface="+mn-lt"/>
              </a:rPr>
              <a:t>; a step-up in </a:t>
            </a:r>
            <a:r>
              <a:rPr lang="en-NZ" sz="1400" dirty="0">
                <a:solidFill>
                  <a:srgbClr val="7030A0"/>
                </a:solidFill>
                <a:latin typeface="+mn-lt"/>
              </a:rPr>
              <a:t>infrastructure investment</a:t>
            </a:r>
            <a:r>
              <a:rPr lang="en-NZ" sz="1400" dirty="0">
                <a:latin typeface="+mn-lt"/>
              </a:rPr>
              <a:t>; </a:t>
            </a:r>
            <a:r>
              <a:rPr lang="en-NZ" sz="1400" dirty="0">
                <a:solidFill>
                  <a:srgbClr val="0070C0"/>
                </a:solidFill>
                <a:latin typeface="+mn-lt"/>
              </a:rPr>
              <a:t>a reduction in government bureaucracy in favour of frontline services; </a:t>
            </a:r>
            <a:r>
              <a:rPr lang="en-NZ" sz="1400" dirty="0">
                <a:latin typeface="+mn-lt"/>
              </a:rPr>
              <a:t>an across-the-board commitment to </a:t>
            </a:r>
            <a:r>
              <a:rPr lang="en-NZ" sz="1400" dirty="0">
                <a:solidFill>
                  <a:srgbClr val="00B050"/>
                </a:solidFill>
                <a:latin typeface="+mn-lt"/>
              </a:rPr>
              <a:t>lifting productivity growth</a:t>
            </a:r>
            <a:r>
              <a:rPr lang="en-NZ" sz="1400" dirty="0">
                <a:latin typeface="+mn-lt"/>
              </a:rPr>
              <a:t> and a renewed effort to </a:t>
            </a:r>
            <a:r>
              <a:rPr lang="en-NZ" sz="1400" dirty="0">
                <a:solidFill>
                  <a:srgbClr val="FF6600"/>
                </a:solidFill>
                <a:latin typeface="+mn-lt"/>
              </a:rPr>
              <a:t>lift education standards</a:t>
            </a:r>
          </a:p>
        </p:txBody>
      </p:sp>
      <p:sp>
        <p:nvSpPr>
          <p:cNvPr id="6" name="TextBox 5"/>
          <p:cNvSpPr txBox="1"/>
          <p:nvPr/>
        </p:nvSpPr>
        <p:spPr>
          <a:xfrm>
            <a:off x="3429000" y="357188"/>
            <a:ext cx="4438650" cy="307975"/>
          </a:xfrm>
          <a:prstGeom prst="rect">
            <a:avLst/>
          </a:prstGeom>
          <a:noFill/>
        </p:spPr>
        <p:txBody>
          <a:bodyPr wrap="none">
            <a:spAutoFit/>
          </a:bodyPr>
          <a:lstStyle/>
          <a:p>
            <a:pPr>
              <a:defRPr/>
            </a:pPr>
            <a:r>
              <a:rPr lang="en-NZ" sz="1400" b="1" dirty="0">
                <a:solidFill>
                  <a:srgbClr val="0070C0"/>
                </a:solidFill>
                <a:latin typeface="+mn-lt"/>
              </a:rPr>
              <a:t>National Government – centre right political party </a:t>
            </a:r>
          </a:p>
        </p:txBody>
      </p:sp>
      <p:sp>
        <p:nvSpPr>
          <p:cNvPr id="7" name="TextBox 6"/>
          <p:cNvSpPr txBox="1"/>
          <p:nvPr/>
        </p:nvSpPr>
        <p:spPr>
          <a:xfrm>
            <a:off x="2197754" y="2776818"/>
            <a:ext cx="6100762" cy="954088"/>
          </a:xfrm>
          <a:prstGeom prst="rect">
            <a:avLst/>
          </a:prstGeom>
          <a:noFill/>
        </p:spPr>
        <p:txBody>
          <a:bodyPr>
            <a:spAutoFit/>
          </a:bodyPr>
          <a:lstStyle/>
          <a:p>
            <a:pPr>
              <a:defRPr/>
            </a:pPr>
            <a:r>
              <a:rPr lang="en-NZ" sz="1400" dirty="0">
                <a:latin typeface="+mn-lt"/>
              </a:rPr>
              <a:t>The three central State sector agencies, the Treasury, the Department of the Prime Minister and Cabinet and the </a:t>
            </a:r>
            <a:r>
              <a:rPr lang="en-NZ" sz="1400" dirty="0">
                <a:solidFill>
                  <a:srgbClr val="0070C0"/>
                </a:solidFill>
                <a:latin typeface="+mn-lt"/>
              </a:rPr>
              <a:t>State Services Commission</a:t>
            </a:r>
            <a:r>
              <a:rPr lang="en-NZ" sz="1400" dirty="0">
                <a:latin typeface="+mn-lt"/>
              </a:rPr>
              <a:t>, work together on a number of fronts to support the Government and provide leadership within the State sector</a:t>
            </a:r>
          </a:p>
        </p:txBody>
      </p:sp>
      <p:sp>
        <p:nvSpPr>
          <p:cNvPr id="8" name="TextBox 7"/>
          <p:cNvSpPr txBox="1"/>
          <p:nvPr/>
        </p:nvSpPr>
        <p:spPr>
          <a:xfrm>
            <a:off x="6275855" y="2359398"/>
            <a:ext cx="2603500" cy="307975"/>
          </a:xfrm>
          <a:prstGeom prst="rect">
            <a:avLst/>
          </a:prstGeom>
          <a:noFill/>
        </p:spPr>
        <p:txBody>
          <a:bodyPr wrap="none">
            <a:spAutoFit/>
          </a:bodyPr>
          <a:lstStyle/>
          <a:p>
            <a:pPr>
              <a:defRPr/>
            </a:pPr>
            <a:r>
              <a:rPr lang="en-NZ" sz="1400" b="1" dirty="0">
                <a:solidFill>
                  <a:srgbClr val="0070C0"/>
                </a:solidFill>
                <a:latin typeface="+mn-lt"/>
              </a:rPr>
              <a:t>The role of Central Agencies</a:t>
            </a:r>
          </a:p>
        </p:txBody>
      </p:sp>
      <p:sp>
        <p:nvSpPr>
          <p:cNvPr id="9" name="TextBox 8"/>
          <p:cNvSpPr txBox="1"/>
          <p:nvPr/>
        </p:nvSpPr>
        <p:spPr>
          <a:xfrm>
            <a:off x="182095" y="3780865"/>
            <a:ext cx="3325813" cy="307975"/>
          </a:xfrm>
          <a:prstGeom prst="rect">
            <a:avLst/>
          </a:prstGeom>
          <a:noFill/>
        </p:spPr>
        <p:txBody>
          <a:bodyPr wrap="none">
            <a:spAutoFit/>
          </a:bodyPr>
          <a:lstStyle/>
          <a:p>
            <a:pPr>
              <a:defRPr/>
            </a:pPr>
            <a:r>
              <a:rPr lang="en-NZ" sz="1400" b="1" dirty="0">
                <a:solidFill>
                  <a:srgbClr val="0070C0"/>
                </a:solidFill>
                <a:latin typeface="+mn-lt"/>
              </a:rPr>
              <a:t>Government Chief Information Office</a:t>
            </a:r>
          </a:p>
        </p:txBody>
      </p:sp>
      <p:sp>
        <p:nvSpPr>
          <p:cNvPr id="10" name="TextBox 9"/>
          <p:cNvSpPr txBox="1"/>
          <p:nvPr/>
        </p:nvSpPr>
        <p:spPr>
          <a:xfrm>
            <a:off x="261657" y="4140293"/>
            <a:ext cx="7591425" cy="2031325"/>
          </a:xfrm>
          <a:prstGeom prst="rect">
            <a:avLst/>
          </a:prstGeom>
          <a:noFill/>
        </p:spPr>
        <p:txBody>
          <a:bodyPr>
            <a:spAutoFit/>
          </a:bodyPr>
          <a:lstStyle/>
          <a:p>
            <a:r>
              <a:rPr lang="en-US" sz="1400" dirty="0" smtClean="0">
                <a:latin typeface="+mn-lt"/>
              </a:rPr>
              <a:t>The </a:t>
            </a:r>
            <a:r>
              <a:rPr lang="en-US" sz="1400" dirty="0">
                <a:latin typeface="+mn-lt"/>
              </a:rPr>
              <a:t>GCIO functions will support the GCIO, the chief adviser on government’s use of Information and Communications Technology, by providing leadership for government ICT and oversight of the Directions and Priorities for Government ICT.</a:t>
            </a:r>
            <a:endParaRPr lang="en-NZ" sz="1400" dirty="0">
              <a:latin typeface="+mn-lt"/>
            </a:endParaRPr>
          </a:p>
          <a:p>
            <a:r>
              <a:rPr lang="en-US" sz="1400" dirty="0">
                <a:latin typeface="+mn-lt"/>
              </a:rPr>
              <a:t> </a:t>
            </a:r>
            <a:endParaRPr lang="en-NZ" sz="1400" dirty="0">
              <a:latin typeface="+mn-lt"/>
            </a:endParaRPr>
          </a:p>
          <a:p>
            <a:r>
              <a:rPr lang="en-US" sz="1400" dirty="0">
                <a:latin typeface="+mn-lt"/>
              </a:rPr>
              <a:t>The GCIO functions will provide advice on the strategic direction for government use of ICT to ministers, chief executives, senior stakeholders and central agencies. This will include the development and provision of advice and support to drive a cross-system approach to ICT investment</a:t>
            </a:r>
            <a:r>
              <a:rPr lang="en-US" sz="1400" dirty="0"/>
              <a:t>.</a:t>
            </a:r>
            <a:endParaRPr lang="en-NZ" sz="1400" dirty="0"/>
          </a:p>
          <a:p>
            <a:pPr>
              <a:defRPr/>
            </a:pPr>
            <a:endParaRPr lang="en-NZ" sz="14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NZ" dirty="0" smtClean="0"/>
              <a:t>What we wanted</a:t>
            </a:r>
          </a:p>
        </p:txBody>
      </p:sp>
      <p:sp>
        <p:nvSpPr>
          <p:cNvPr id="6147" name="Content Placeholder 2"/>
          <p:cNvSpPr>
            <a:spLocks noGrp="1"/>
          </p:cNvSpPr>
          <p:nvPr>
            <p:ph idx="1"/>
          </p:nvPr>
        </p:nvSpPr>
        <p:spPr>
          <a:xfrm>
            <a:off x="1309688" y="420688"/>
            <a:ext cx="7380287" cy="5194300"/>
          </a:xfrm>
        </p:spPr>
        <p:txBody>
          <a:bodyPr/>
          <a:lstStyle/>
          <a:p>
            <a:r>
              <a:rPr lang="en-NZ" dirty="0" smtClean="0"/>
              <a:t>E-Government Milestones (2006)</a:t>
            </a:r>
          </a:p>
          <a:p>
            <a:pPr lvl="1"/>
            <a:r>
              <a:rPr lang="en-NZ" dirty="0" smtClean="0"/>
              <a:t>By 2007, information and communication technologies will be integral to the delivery of government information, services, and processes</a:t>
            </a:r>
          </a:p>
          <a:p>
            <a:pPr lvl="1"/>
            <a:r>
              <a:rPr lang="en-NZ" dirty="0" smtClean="0"/>
              <a:t>By 2010, Government shared infrastructure is used to deliver user-centred services, and support joint results</a:t>
            </a:r>
          </a:p>
          <a:p>
            <a:pPr lvl="1"/>
            <a:r>
              <a:rPr lang="en-NZ" dirty="0" smtClean="0"/>
              <a:t>By 2015, New Zealanders confirm that their experience of State Services has been transformed through technology</a:t>
            </a:r>
          </a:p>
          <a:p>
            <a:pPr lvl="1"/>
            <a:r>
              <a:rPr lang="en-NZ" dirty="0" smtClean="0"/>
              <a:t>By 2020, people’s engagement with the government will have been transformed,  as increasing and innovative use is made of the opportunities offered by network technologies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74813" y="5972175"/>
            <a:ext cx="7164387" cy="720725"/>
          </a:xfrm>
          <a:prstGeom prst="rect">
            <a:avLst/>
          </a:prstGeom>
        </p:spPr>
        <p:txBody>
          <a:bodyPr/>
          <a:lstStyle/>
          <a:p>
            <a:pPr algn="r">
              <a:defRPr/>
            </a:pPr>
            <a:r>
              <a:rPr lang="en-NZ" sz="2400" b="1" kern="0" dirty="0">
                <a:solidFill>
                  <a:srgbClr val="808080"/>
                </a:solidFill>
                <a:latin typeface="+mj-lt"/>
                <a:ea typeface="+mj-ea"/>
                <a:cs typeface="+mj-cs"/>
              </a:rPr>
              <a:t>Context</a:t>
            </a:r>
            <a:endParaRPr lang="en-GB" sz="2400" b="1" kern="0" dirty="0">
              <a:solidFill>
                <a:srgbClr val="808080"/>
              </a:solidFill>
              <a:latin typeface="+mj-lt"/>
              <a:ea typeface="+mj-ea"/>
              <a:cs typeface="+mj-cs"/>
            </a:endParaRPr>
          </a:p>
        </p:txBody>
      </p:sp>
      <p:sp>
        <p:nvSpPr>
          <p:cNvPr id="3" name="Rectangle 3"/>
          <p:cNvSpPr txBox="1">
            <a:spLocks noChangeArrowheads="1"/>
          </p:cNvSpPr>
          <p:nvPr/>
        </p:nvSpPr>
        <p:spPr>
          <a:xfrm>
            <a:off x="692150" y="1195388"/>
            <a:ext cx="8040688" cy="4559300"/>
          </a:xfrm>
          <a:prstGeom prst="rect">
            <a:avLst/>
          </a:prstGeom>
        </p:spPr>
        <p:txBody>
          <a:bodyPr/>
          <a:lstStyle/>
          <a:p>
            <a:pPr marL="542925" indent="-542925">
              <a:lnSpc>
                <a:spcPct val="80000"/>
              </a:lnSpc>
              <a:spcBef>
                <a:spcPct val="80000"/>
              </a:spcBef>
              <a:buClr>
                <a:srgbClr val="CCCC33"/>
              </a:buClr>
              <a:buFont typeface="Wingdings" pitchFamily="2" charset="2"/>
              <a:buChar char="ì"/>
              <a:defRPr/>
            </a:pPr>
            <a:r>
              <a:rPr lang="en-NZ" sz="2500" kern="0" dirty="0">
                <a:solidFill>
                  <a:srgbClr val="4D4D4D"/>
                </a:solidFill>
                <a:latin typeface="+mn-lt"/>
                <a:ea typeface="MS PGothic" pitchFamily="34" charset="-128"/>
              </a:rPr>
              <a:t>Digital Strategy, E-Govt Strategy  (2002 &amp; 2006)</a:t>
            </a:r>
          </a:p>
          <a:p>
            <a:pPr marL="542925" indent="-542925">
              <a:lnSpc>
                <a:spcPct val="80000"/>
              </a:lnSpc>
              <a:spcBef>
                <a:spcPct val="80000"/>
              </a:spcBef>
              <a:buClr>
                <a:srgbClr val="CCCC33"/>
              </a:buClr>
              <a:buFont typeface="Wingdings" pitchFamily="2" charset="2"/>
              <a:buChar char="ì"/>
              <a:defRPr/>
            </a:pPr>
            <a:r>
              <a:rPr lang="en-NZ" sz="2500" kern="0" dirty="0">
                <a:solidFill>
                  <a:srgbClr val="4D4D4D"/>
                </a:solidFill>
                <a:latin typeface="+mn-lt"/>
                <a:ea typeface="MS PGothic" pitchFamily="34" charset="-128"/>
              </a:rPr>
              <a:t>Mixed success</a:t>
            </a:r>
          </a:p>
          <a:p>
            <a:pPr marL="542925" indent="-542925">
              <a:lnSpc>
                <a:spcPct val="80000"/>
              </a:lnSpc>
              <a:spcBef>
                <a:spcPct val="80000"/>
              </a:spcBef>
              <a:buClr>
                <a:srgbClr val="CCCC33"/>
              </a:buClr>
              <a:buFont typeface="Wingdings" pitchFamily="2" charset="2"/>
              <a:buChar char="ì"/>
              <a:defRPr/>
            </a:pPr>
            <a:r>
              <a:rPr lang="en-NZ" sz="2500" kern="0" dirty="0">
                <a:solidFill>
                  <a:srgbClr val="4D4D4D"/>
                </a:solidFill>
                <a:latin typeface="+mn-lt"/>
                <a:ea typeface="MS PGothic" pitchFamily="34" charset="-128"/>
              </a:rPr>
              <a:t>ICT spend of $1.8 Billion p.a. across government</a:t>
            </a:r>
          </a:p>
          <a:p>
            <a:pPr marL="542925" indent="-542925">
              <a:lnSpc>
                <a:spcPct val="80000"/>
              </a:lnSpc>
              <a:spcBef>
                <a:spcPct val="80000"/>
              </a:spcBef>
              <a:buClr>
                <a:srgbClr val="CCCC33"/>
              </a:buClr>
              <a:buFont typeface="Wingdings" pitchFamily="2" charset="2"/>
              <a:buChar char="ì"/>
              <a:defRPr/>
            </a:pPr>
            <a:r>
              <a:rPr lang="en-NZ" sz="2500" kern="0" dirty="0">
                <a:solidFill>
                  <a:srgbClr val="4D4D4D"/>
                </a:solidFill>
                <a:latin typeface="+mn-lt"/>
                <a:ea typeface="MS PGothic" pitchFamily="34" charset="-128"/>
              </a:rPr>
              <a:t>Call for a fresh approach</a:t>
            </a:r>
          </a:p>
          <a:p>
            <a:pPr marL="542925" indent="-542925">
              <a:lnSpc>
                <a:spcPct val="80000"/>
              </a:lnSpc>
              <a:spcBef>
                <a:spcPct val="80000"/>
              </a:spcBef>
              <a:buClr>
                <a:srgbClr val="CCCC33"/>
              </a:buClr>
              <a:buFont typeface="Wingdings" pitchFamily="2" charset="2"/>
              <a:buChar char="ì"/>
              <a:defRPr/>
            </a:pPr>
            <a:r>
              <a:rPr lang="en-NZ" sz="2500" kern="0" dirty="0">
                <a:solidFill>
                  <a:srgbClr val="4D4D4D"/>
                </a:solidFill>
                <a:latin typeface="+mn-lt"/>
                <a:ea typeface="MS PGothic" pitchFamily="34" charset="-128"/>
              </a:rPr>
              <a:t>Need for a framework to focus ICT activity</a:t>
            </a:r>
          </a:p>
          <a:p>
            <a:pPr marL="542925" indent="-542925">
              <a:lnSpc>
                <a:spcPct val="80000"/>
              </a:lnSpc>
              <a:spcBef>
                <a:spcPct val="80000"/>
              </a:spcBef>
              <a:buClr>
                <a:srgbClr val="CCCC33"/>
              </a:buClr>
              <a:buFont typeface="Wingdings" pitchFamily="2" charset="2"/>
              <a:buChar char="ì"/>
              <a:defRPr/>
            </a:pPr>
            <a:endParaRPr lang="en-NZ" sz="2500" kern="0" dirty="0">
              <a:solidFill>
                <a:srgbClr val="4D4D4D"/>
              </a:solidFill>
              <a:latin typeface="+mn-lt"/>
              <a:ea typeface="MS PGothic" pitchFamily="34" charset="-128"/>
            </a:endParaRPr>
          </a:p>
          <a:p>
            <a:pPr marL="542925" indent="-542925">
              <a:lnSpc>
                <a:spcPct val="80000"/>
              </a:lnSpc>
              <a:spcBef>
                <a:spcPct val="80000"/>
              </a:spcBef>
              <a:buClr>
                <a:srgbClr val="CCCC33"/>
              </a:buClr>
              <a:buFont typeface="Wingdings" pitchFamily="2" charset="2"/>
              <a:buChar char="ì"/>
              <a:defRPr/>
            </a:pPr>
            <a:endParaRPr lang="en-NZ" sz="2500" kern="0" dirty="0">
              <a:solidFill>
                <a:srgbClr val="4D4D4D"/>
              </a:solidFill>
              <a:latin typeface="+mn-lt"/>
              <a:ea typeface="MS PGothic" pitchFamily="34" charset="-128"/>
            </a:endParaRPr>
          </a:p>
        </p:txBody>
      </p:sp>
      <p:sp>
        <p:nvSpPr>
          <p:cNvPr id="4" name="TextBox 3"/>
          <p:cNvSpPr txBox="1"/>
          <p:nvPr/>
        </p:nvSpPr>
        <p:spPr>
          <a:xfrm>
            <a:off x="409575" y="236538"/>
            <a:ext cx="2878138" cy="646112"/>
          </a:xfrm>
          <a:prstGeom prst="rect">
            <a:avLst/>
          </a:prstGeom>
          <a:noFill/>
        </p:spPr>
        <p:txBody>
          <a:bodyPr wrap="none">
            <a:spAutoFit/>
          </a:bodyPr>
          <a:lstStyle/>
          <a:p>
            <a:pPr>
              <a:defRPr/>
            </a:pPr>
            <a:r>
              <a:rPr lang="en-NZ" sz="3600" b="1" dirty="0">
                <a:latin typeface="+mn-lt"/>
              </a:rPr>
              <a:t>Background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NZ" dirty="0" smtClean="0"/>
              <a:t>Context</a:t>
            </a:r>
            <a:endParaRPr lang="en-GB" dirty="0" smtClean="0"/>
          </a:p>
        </p:txBody>
      </p:sp>
      <p:sp>
        <p:nvSpPr>
          <p:cNvPr id="8195" name="Rectangle 3"/>
          <p:cNvSpPr>
            <a:spLocks noGrp="1" noChangeArrowheads="1"/>
          </p:cNvSpPr>
          <p:nvPr>
            <p:ph type="body" idx="1"/>
          </p:nvPr>
        </p:nvSpPr>
        <p:spPr>
          <a:xfrm>
            <a:off x="692150" y="1179513"/>
            <a:ext cx="8040688" cy="4559300"/>
          </a:xfrm>
        </p:spPr>
        <p:txBody>
          <a:bodyPr/>
          <a:lstStyle/>
          <a:p>
            <a:pPr eaLnBrk="1" hangingPunct="1">
              <a:lnSpc>
                <a:spcPct val="80000"/>
              </a:lnSpc>
            </a:pPr>
            <a:r>
              <a:rPr lang="en-NZ" sz="2500" dirty="0" smtClean="0">
                <a:solidFill>
                  <a:srgbClr val="4D4D4D"/>
                </a:solidFill>
                <a:ea typeface="MS PGothic" pitchFamily="34" charset="-128"/>
                <a:cs typeface="Arial" charset="0"/>
              </a:rPr>
              <a:t>Fiscal challenges</a:t>
            </a:r>
          </a:p>
          <a:p>
            <a:pPr eaLnBrk="1" hangingPunct="1">
              <a:lnSpc>
                <a:spcPct val="80000"/>
              </a:lnSpc>
            </a:pPr>
            <a:r>
              <a:rPr lang="en-NZ" sz="2500" dirty="0" smtClean="0">
                <a:solidFill>
                  <a:srgbClr val="4D4D4D"/>
                </a:solidFill>
                <a:ea typeface="MS PGothic" pitchFamily="34" charset="-128"/>
                <a:cs typeface="Arial" charset="0"/>
              </a:rPr>
              <a:t>Demand for better services</a:t>
            </a:r>
          </a:p>
          <a:p>
            <a:pPr eaLnBrk="1" hangingPunct="1">
              <a:lnSpc>
                <a:spcPct val="80000"/>
              </a:lnSpc>
            </a:pPr>
            <a:r>
              <a:rPr lang="en-NZ" sz="2500" dirty="0" smtClean="0">
                <a:solidFill>
                  <a:srgbClr val="4D4D4D"/>
                </a:solidFill>
                <a:ea typeface="MS PGothic" pitchFamily="34" charset="-128"/>
                <a:cs typeface="Arial" charset="0"/>
              </a:rPr>
              <a:t>Demand for greater efficiency</a:t>
            </a:r>
          </a:p>
          <a:p>
            <a:pPr eaLnBrk="1" hangingPunct="1">
              <a:lnSpc>
                <a:spcPct val="80000"/>
              </a:lnSpc>
            </a:pPr>
            <a:r>
              <a:rPr lang="en-NZ" sz="2500" dirty="0" smtClean="0">
                <a:solidFill>
                  <a:srgbClr val="4D4D4D"/>
                </a:solidFill>
                <a:ea typeface="MS PGothic" pitchFamily="34" charset="-128"/>
                <a:cs typeface="Arial" charset="0"/>
              </a:rPr>
              <a:t>Costly duplicated ICT infrastructure and services </a:t>
            </a:r>
          </a:p>
          <a:p>
            <a:pPr eaLnBrk="1" hangingPunct="1">
              <a:lnSpc>
                <a:spcPct val="80000"/>
              </a:lnSpc>
            </a:pPr>
            <a:r>
              <a:rPr lang="en-NZ" sz="2500" dirty="0" smtClean="0">
                <a:solidFill>
                  <a:srgbClr val="4D4D4D"/>
                </a:solidFill>
                <a:ea typeface="MS PGothic" pitchFamily="34" charset="-128"/>
                <a:cs typeface="Arial" charset="0"/>
              </a:rPr>
              <a:t>Appropriate funding models are needed</a:t>
            </a:r>
          </a:p>
          <a:p>
            <a:pPr eaLnBrk="1" hangingPunct="1">
              <a:lnSpc>
                <a:spcPct val="80000"/>
              </a:lnSpc>
            </a:pPr>
            <a:r>
              <a:rPr lang="en-NZ" sz="2500" dirty="0" smtClean="0">
                <a:solidFill>
                  <a:srgbClr val="4D4D4D"/>
                </a:solidFill>
                <a:ea typeface="MS PGothic" pitchFamily="34" charset="-128"/>
                <a:cs typeface="Arial" charset="0"/>
              </a:rPr>
              <a:t>Good ideas and innovation need to be recognised</a:t>
            </a:r>
          </a:p>
          <a:p>
            <a:pPr eaLnBrk="1" hangingPunct="1">
              <a:lnSpc>
                <a:spcPct val="80000"/>
              </a:lnSpc>
            </a:pPr>
            <a:r>
              <a:rPr lang="en-NZ" sz="2500" dirty="0" smtClean="0">
                <a:solidFill>
                  <a:srgbClr val="4D4D4D"/>
                </a:solidFill>
                <a:ea typeface="MS PGothic" pitchFamily="34" charset="-128"/>
                <a:cs typeface="Arial" charset="0"/>
              </a:rPr>
              <a:t>ICT more and more critical to business</a:t>
            </a:r>
          </a:p>
          <a:p>
            <a:pPr eaLnBrk="1" hangingPunct="1">
              <a:lnSpc>
                <a:spcPct val="80000"/>
              </a:lnSpc>
            </a:pPr>
            <a:r>
              <a:rPr lang="en-NZ" sz="2500" dirty="0" smtClean="0">
                <a:solidFill>
                  <a:srgbClr val="4D4D4D"/>
                </a:solidFill>
                <a:ea typeface="MS PGothic" pitchFamily="34" charset="-128"/>
                <a:cs typeface="Arial" charset="0"/>
              </a:rPr>
              <a:t>ICT literacy needs to be increased</a:t>
            </a:r>
          </a:p>
          <a:p>
            <a:pPr eaLnBrk="1" hangingPunct="1">
              <a:lnSpc>
                <a:spcPct val="80000"/>
              </a:lnSpc>
            </a:pPr>
            <a:endParaRPr lang="en-NZ" sz="2500" dirty="0" smtClean="0">
              <a:solidFill>
                <a:srgbClr val="4D4D4D"/>
              </a:solidFill>
              <a:ea typeface="MS PGothic" pitchFamily="34" charset="-128"/>
              <a:cs typeface="Arial" charset="0"/>
            </a:endParaRPr>
          </a:p>
        </p:txBody>
      </p:sp>
      <p:sp>
        <p:nvSpPr>
          <p:cNvPr id="4" name="TextBox 3"/>
          <p:cNvSpPr txBox="1"/>
          <p:nvPr/>
        </p:nvSpPr>
        <p:spPr>
          <a:xfrm>
            <a:off x="409575" y="236538"/>
            <a:ext cx="3006725" cy="646112"/>
          </a:xfrm>
          <a:prstGeom prst="rect">
            <a:avLst/>
          </a:prstGeom>
          <a:noFill/>
        </p:spPr>
        <p:txBody>
          <a:bodyPr wrap="none">
            <a:spAutoFit/>
          </a:bodyPr>
          <a:lstStyle/>
          <a:p>
            <a:pPr>
              <a:defRPr/>
            </a:pPr>
            <a:r>
              <a:rPr lang="en-NZ" sz="3600" b="1" dirty="0">
                <a:latin typeface="+mn-lt"/>
              </a:rPr>
              <a:t>Environment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88541990, Johannes Kroemer /Digital Vision"/>
          <p:cNvPicPr>
            <a:picLocks noChangeAspect="1" noChangeArrowheads="1"/>
          </p:cNvPicPr>
          <p:nvPr/>
        </p:nvPicPr>
        <p:blipFill>
          <a:blip r:embed="rId3" cstate="print">
            <a:grayscl/>
          </a:blip>
          <a:srcRect l="3406"/>
          <a:stretch>
            <a:fillRect/>
          </a:stretch>
        </p:blipFill>
        <p:spPr bwMode="auto">
          <a:xfrm>
            <a:off x="0" y="7938"/>
            <a:ext cx="9144000" cy="6850062"/>
          </a:xfrm>
          <a:prstGeom prst="rect">
            <a:avLst/>
          </a:prstGeom>
          <a:noFill/>
          <a:ln w="9525">
            <a:noFill/>
            <a:miter lim="800000"/>
            <a:headEnd/>
            <a:tailEnd/>
          </a:ln>
        </p:spPr>
      </p:pic>
      <p:sp>
        <p:nvSpPr>
          <p:cNvPr id="9219" name="Rectangle 3"/>
          <p:cNvSpPr>
            <a:spLocks noGrp="1" noChangeArrowheads="1"/>
          </p:cNvSpPr>
          <p:nvPr>
            <p:ph type="body" idx="1"/>
          </p:nvPr>
        </p:nvSpPr>
        <p:spPr>
          <a:xfrm>
            <a:off x="3667125" y="3911600"/>
            <a:ext cx="5476875" cy="1760538"/>
          </a:xfrm>
        </p:spPr>
        <p:txBody>
          <a:bodyPr/>
          <a:lstStyle/>
          <a:p>
            <a:pPr eaLnBrk="1" hangingPunct="1">
              <a:buFont typeface="Wingdings" pitchFamily="2" charset="2"/>
              <a:buNone/>
            </a:pPr>
            <a:r>
              <a:rPr lang="en-NZ" sz="8800" dirty="0" smtClean="0"/>
              <a:t>first steps</a:t>
            </a:r>
            <a:endParaRPr lang="en-GB" sz="8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NZ" dirty="0" smtClean="0"/>
              <a:t>5 New Directions</a:t>
            </a:r>
            <a:endParaRPr lang="en-GB" dirty="0" smtClean="0"/>
          </a:p>
        </p:txBody>
      </p:sp>
      <p:sp>
        <p:nvSpPr>
          <p:cNvPr id="10243" name="Rectangle 3"/>
          <p:cNvSpPr>
            <a:spLocks noGrp="1" noChangeArrowheads="1"/>
          </p:cNvSpPr>
          <p:nvPr>
            <p:ph type="body" idx="1"/>
          </p:nvPr>
        </p:nvSpPr>
        <p:spPr>
          <a:xfrm>
            <a:off x="1352550" y="1036638"/>
            <a:ext cx="7380288" cy="4559300"/>
          </a:xfrm>
        </p:spPr>
        <p:txBody>
          <a:bodyPr/>
          <a:lstStyle/>
          <a:p>
            <a:pPr eaLnBrk="1" hangingPunct="1"/>
            <a:r>
              <a:rPr lang="en-NZ" sz="2500" dirty="0" smtClean="0">
                <a:solidFill>
                  <a:srgbClr val="4D4D4D"/>
                </a:solidFill>
                <a:ea typeface="MS PGothic" pitchFamily="34" charset="-128"/>
                <a:cs typeface="Arial" charset="0"/>
              </a:rPr>
              <a:t>ICT Leadership and Direction</a:t>
            </a:r>
          </a:p>
          <a:p>
            <a:pPr eaLnBrk="1" hangingPunct="1"/>
            <a:r>
              <a:rPr lang="en-NZ" sz="2500" dirty="0" smtClean="0">
                <a:solidFill>
                  <a:srgbClr val="4D4D4D"/>
                </a:solidFill>
                <a:ea typeface="MS PGothic" pitchFamily="34" charset="-128"/>
                <a:cs typeface="Arial" charset="0"/>
              </a:rPr>
              <a:t>Open and Transparent Government</a:t>
            </a:r>
          </a:p>
          <a:p>
            <a:pPr eaLnBrk="1" hangingPunct="1"/>
            <a:r>
              <a:rPr lang="en-NZ" sz="2500" dirty="0" smtClean="0">
                <a:solidFill>
                  <a:srgbClr val="4D4D4D"/>
                </a:solidFill>
                <a:ea typeface="MS PGothic" pitchFamily="34" charset="-128"/>
                <a:cs typeface="Arial" charset="0"/>
              </a:rPr>
              <a:t>Integrated Service Delivery</a:t>
            </a:r>
          </a:p>
          <a:p>
            <a:pPr eaLnBrk="1" hangingPunct="1"/>
            <a:r>
              <a:rPr lang="en-NZ" sz="2500" dirty="0" smtClean="0">
                <a:solidFill>
                  <a:srgbClr val="4D4D4D"/>
                </a:solidFill>
                <a:ea typeface="MS PGothic" pitchFamily="34" charset="-128"/>
                <a:cs typeface="Arial" charset="0"/>
              </a:rPr>
              <a:t>Cross Government Business Capability</a:t>
            </a:r>
          </a:p>
          <a:p>
            <a:pPr eaLnBrk="1" hangingPunct="1"/>
            <a:r>
              <a:rPr lang="en-NZ" sz="2500" dirty="0" smtClean="0">
                <a:solidFill>
                  <a:srgbClr val="4D4D4D"/>
                </a:solidFill>
                <a:ea typeface="MS PGothic" pitchFamily="34" charset="-128"/>
                <a:cs typeface="Arial" charset="0"/>
              </a:rPr>
              <a:t>ICT Operational Management</a:t>
            </a:r>
            <a:endParaRPr lang="en-GB" sz="2500" dirty="0" smtClean="0">
              <a:solidFill>
                <a:srgbClr val="4D4D4D"/>
              </a:solidFill>
              <a:ea typeface="MS PGothic" pitchFamily="34" charset="-128"/>
              <a:cs typeface="Arial" charset="0"/>
            </a:endParaRPr>
          </a:p>
        </p:txBody>
      </p:sp>
      <p:sp>
        <p:nvSpPr>
          <p:cNvPr id="4" name="TextBox 3"/>
          <p:cNvSpPr txBox="1"/>
          <p:nvPr/>
        </p:nvSpPr>
        <p:spPr>
          <a:xfrm>
            <a:off x="409575" y="236538"/>
            <a:ext cx="2903538" cy="646112"/>
          </a:xfrm>
          <a:prstGeom prst="rect">
            <a:avLst/>
          </a:prstGeom>
          <a:noFill/>
        </p:spPr>
        <p:txBody>
          <a:bodyPr wrap="none">
            <a:spAutoFit/>
          </a:bodyPr>
          <a:lstStyle/>
          <a:p>
            <a:pPr>
              <a:defRPr/>
            </a:pPr>
            <a:r>
              <a:rPr lang="en-NZ" sz="3600" b="1" dirty="0">
                <a:latin typeface="+mn-lt"/>
              </a:rPr>
              <a:t>ICT Strategy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449263"/>
            <a:ext cx="8229600" cy="1185862"/>
          </a:xfrm>
        </p:spPr>
        <p:txBody>
          <a:bodyPr/>
          <a:lstStyle/>
          <a:p>
            <a:r>
              <a:rPr lang="en-GB" b="1" dirty="0" smtClean="0"/>
              <a:t>D1  - </a:t>
            </a:r>
            <a:r>
              <a:rPr lang="en-GB" dirty="0" smtClean="0"/>
              <a:t>Provide clear leadership and direction</a:t>
            </a:r>
            <a:endParaRPr lang="en-NZ" b="1" dirty="0" smtClean="0"/>
          </a:p>
        </p:txBody>
      </p:sp>
      <p:sp>
        <p:nvSpPr>
          <p:cNvPr id="1126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dirty="0">
              <a:solidFill>
                <a:schemeClr val="tx1"/>
              </a:solidFill>
              <a:latin typeface="Arial" charset="0"/>
            </a:endParaRPr>
          </a:p>
        </p:txBody>
      </p:sp>
      <p:sp>
        <p:nvSpPr>
          <p:cNvPr id="1126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dirty="0">
              <a:solidFill>
                <a:schemeClr val="tx1"/>
              </a:solidFill>
              <a:latin typeface="Arial" charset="0"/>
            </a:endParaRPr>
          </a:p>
        </p:txBody>
      </p:sp>
      <p:sp>
        <p:nvSpPr>
          <p:cNvPr id="16" name="Content Placeholder 2"/>
          <p:cNvSpPr txBox="1">
            <a:spLocks/>
          </p:cNvSpPr>
          <p:nvPr/>
        </p:nvSpPr>
        <p:spPr bwMode="auto">
          <a:xfrm>
            <a:off x="1352550" y="1639888"/>
            <a:ext cx="7380288" cy="2900362"/>
          </a:xfrm>
          <a:prstGeom prst="rect">
            <a:avLst/>
          </a:prstGeom>
          <a:noFill/>
          <a:ln w="9525" algn="ctr">
            <a:noFill/>
            <a:miter lim="800000"/>
            <a:headEnd/>
            <a:tailEnd/>
          </a:ln>
        </p:spPr>
        <p:txBody>
          <a:bodyPr lIns="91429" tIns="45715" rIns="91429" bIns="45715"/>
          <a:lstStyle/>
          <a:p>
            <a:pPr marL="542925" indent="-542925" fontAlgn="t">
              <a:spcBef>
                <a:spcPct val="80000"/>
              </a:spcBef>
              <a:buClr>
                <a:srgbClr val="CCCC33"/>
              </a:buClr>
              <a:buFont typeface="Wingdings" pitchFamily="2" charset="2"/>
              <a:buChar char="ì"/>
              <a:defRPr/>
            </a:pPr>
            <a:r>
              <a:rPr lang="en-NZ" sz="2400" kern="0" dirty="0">
                <a:solidFill>
                  <a:srgbClr val="333333"/>
                </a:solidFill>
                <a:latin typeface="+mn-lt"/>
                <a:cs typeface="+mn-cs"/>
              </a:rPr>
              <a:t>Enhance governance arrangements led by chief executives with stronger leadership of ICT performance across government</a:t>
            </a:r>
          </a:p>
          <a:p>
            <a:pPr marL="542925" indent="-542925" fontAlgn="t">
              <a:spcBef>
                <a:spcPct val="80000"/>
              </a:spcBef>
              <a:buClr>
                <a:srgbClr val="CCCC33"/>
              </a:buClr>
              <a:buFont typeface="Wingdings" pitchFamily="2" charset="2"/>
              <a:buChar char="ì"/>
              <a:defRPr/>
            </a:pPr>
            <a:r>
              <a:rPr lang="en-NZ" sz="2400" kern="0" dirty="0">
                <a:solidFill>
                  <a:srgbClr val="333333"/>
                </a:solidFill>
                <a:latin typeface="+mn-lt"/>
                <a:cs typeface="+mn-cs"/>
              </a:rPr>
              <a:t>Align agency ICT management with ICT Directions and Priorities</a:t>
            </a:r>
          </a:p>
          <a:p>
            <a:pPr marL="542925" indent="-542925" fontAlgn="t">
              <a:spcBef>
                <a:spcPct val="80000"/>
              </a:spcBef>
              <a:buClr>
                <a:srgbClr val="CCCC33"/>
              </a:buClr>
              <a:buFont typeface="Wingdings" pitchFamily="2" charset="2"/>
              <a:buChar char="ì"/>
              <a:defRPr/>
            </a:pPr>
            <a:r>
              <a:rPr lang="en-NZ" sz="2400" kern="0" dirty="0">
                <a:solidFill>
                  <a:srgbClr val="333333"/>
                </a:solidFill>
                <a:latin typeface="+mn-lt"/>
                <a:cs typeface="+mn-cs"/>
              </a:rPr>
              <a:t>Develop funding models that incentivise collaboration across government</a:t>
            </a:r>
            <a:endParaRPr lang="en-NZ" sz="2400" dirty="0">
              <a:latin typeface="Times" pitchFamily="18" charset="0"/>
            </a:endParaRPr>
          </a:p>
          <a:p>
            <a:pPr marL="542925" indent="-542925" eaLnBrk="0" hangingPunct="0">
              <a:spcBef>
                <a:spcPct val="80000"/>
              </a:spcBef>
              <a:buClr>
                <a:srgbClr val="CCCC33"/>
              </a:buClr>
              <a:buFont typeface="Wingdings" pitchFamily="2" charset="2"/>
              <a:buChar char="ì"/>
              <a:defRPr/>
            </a:pPr>
            <a:endParaRPr lang="en-NZ" sz="2800" kern="0" dirty="0">
              <a:solidFill>
                <a:srgbClr val="333333"/>
              </a:solidFill>
              <a:latin typeface="+mn-lt"/>
              <a:cs typeface="+mn-cs"/>
            </a:endParaRPr>
          </a:p>
        </p:txBody>
      </p:sp>
      <p:sp>
        <p:nvSpPr>
          <p:cNvPr id="11270" name="Rectangle 2"/>
          <p:cNvSpPr>
            <a:spLocks noGrp="1" noChangeArrowheads="1"/>
          </p:cNvSpPr>
          <p:nvPr>
            <p:ph type="title"/>
          </p:nvPr>
        </p:nvSpPr>
        <p:spPr/>
        <p:txBody>
          <a:bodyPr/>
          <a:lstStyle/>
          <a:p>
            <a:pPr eaLnBrk="1" hangingPunct="1"/>
            <a:r>
              <a:rPr lang="en-NZ" dirty="0" smtClean="0"/>
              <a:t>Leadership</a:t>
            </a:r>
            <a:endParaRPr lang="en-GB" dirty="0" smtClean="0"/>
          </a:p>
        </p:txBody>
      </p:sp>
      <p:pic>
        <p:nvPicPr>
          <p:cNvPr id="11271" name="Picture 7" descr="Leadership"/>
          <p:cNvPicPr>
            <a:picLocks noChangeAspect="1" noChangeArrowheads="1"/>
          </p:cNvPicPr>
          <p:nvPr/>
        </p:nvPicPr>
        <p:blipFill>
          <a:blip r:embed="rId3" cstate="print"/>
          <a:srcRect/>
          <a:stretch>
            <a:fillRect/>
          </a:stretch>
        </p:blipFill>
        <p:spPr bwMode="auto">
          <a:xfrm>
            <a:off x="7486650" y="2524125"/>
            <a:ext cx="1657350" cy="327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govt PowerPoint Master - SSC brand">
  <a:themeElements>
    <a:clrScheme name="igovt PowerPoint Master - SSC bra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govt PowerPoint Master - SSC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4400" b="0" i="0" u="none" strike="noStrike" cap="none" normalizeH="0" baseline="0" smtClean="0">
            <a:ln>
              <a:noFill/>
            </a:ln>
            <a:solidFill>
              <a:schemeClr val="bg2"/>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4400" b="0" i="0" u="none" strike="noStrike" cap="none" normalizeH="0" baseline="0" smtClean="0">
            <a:ln>
              <a:noFill/>
            </a:ln>
            <a:solidFill>
              <a:schemeClr val="bg2"/>
            </a:solidFill>
            <a:effectLst/>
            <a:latin typeface="Times" pitchFamily="18" charset="0"/>
          </a:defRPr>
        </a:defPPr>
      </a:lstStyle>
    </a:lnDef>
  </a:objectDefaults>
  <a:extraClrSchemeLst>
    <a:extraClrScheme>
      <a:clrScheme name="igovt PowerPoint Master - SSC bra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govt PowerPoint Master - SSC bra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govt PowerPoint Master - SSC bra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govt PowerPoint Master - SSC bra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govt PowerPoint Master - SSC bra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govt PowerPoint Master - SSC bra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govt PowerPoint Master - SSC bran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govt PowerPoint Master - SSC bra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govt PowerPoint Master - SSC bra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govt PowerPoint Master - SSC bra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govt PowerPoint Master - SSC bra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govt PowerPoint Master - SSC bra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dev-goals</Template>
  <TotalTime>10891</TotalTime>
  <Words>2589</Words>
  <Application>Microsoft Office PowerPoint</Application>
  <PresentationFormat>On-screen Show (4:3)</PresentationFormat>
  <Paragraphs>354</Paragraphs>
  <Slides>24</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igovt PowerPoint Master - SSC brand</vt:lpstr>
      <vt:lpstr>Visio</vt:lpstr>
      <vt:lpstr>  Transformational Government Workshop, Washington Case Study 2 – New Zealand Government 9 December 2010</vt:lpstr>
      <vt:lpstr>What I will cover</vt:lpstr>
      <vt:lpstr>NZ Government</vt:lpstr>
      <vt:lpstr>What we wanted</vt:lpstr>
      <vt:lpstr>Slide 5</vt:lpstr>
      <vt:lpstr>Context</vt:lpstr>
      <vt:lpstr>Slide 7</vt:lpstr>
      <vt:lpstr>5 New Directions</vt:lpstr>
      <vt:lpstr>Leadership</vt:lpstr>
      <vt:lpstr>Open &amp; transparent Government</vt:lpstr>
      <vt:lpstr>Integrated Service Delivery</vt:lpstr>
      <vt:lpstr>Capability</vt:lpstr>
      <vt:lpstr>ICT Management</vt:lpstr>
      <vt:lpstr>Key Initiatives</vt:lpstr>
      <vt:lpstr>Slide 15</vt:lpstr>
      <vt:lpstr>Slide 16</vt:lpstr>
      <vt:lpstr>ICT Governance</vt:lpstr>
      <vt:lpstr>Slide 18</vt:lpstr>
      <vt:lpstr>Welfare/Revenue/Technology (MSD/IR/DIA)</vt:lpstr>
      <vt:lpstr>Service Transformation and Information sharing Project </vt:lpstr>
      <vt:lpstr>Common Capability Roadmap</vt:lpstr>
      <vt:lpstr>CS Transform Framework</vt:lpstr>
      <vt:lpstr>CS Transform Roadmap</vt:lpstr>
      <vt:lpstr>Thank you</vt:lpstr>
    </vt:vector>
  </TitlesOfParts>
  <Company>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NZ Transformation 2010</dc:title>
  <dc:creator>Karen Burns</dc:creator>
  <cp:lastModifiedBy>Jane Harnad</cp:lastModifiedBy>
  <cp:revision>888</cp:revision>
  <dcterms:created xsi:type="dcterms:W3CDTF">2008-05-05T03:28:55Z</dcterms:created>
  <dcterms:modified xsi:type="dcterms:W3CDTF">2010-12-09T14:19:11Z</dcterms:modified>
</cp:coreProperties>
</file>