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Default Extension="sldx" ContentType="application/vnd.openxmlformats-officedocument.presentationml.slide"/>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 id="2147483847" r:id="rId2"/>
  </p:sldMasterIdLst>
  <p:notesMasterIdLst>
    <p:notesMasterId r:id="rId29"/>
  </p:notesMasterIdLst>
  <p:handoutMasterIdLst>
    <p:handoutMasterId r:id="rId30"/>
  </p:handoutMasterIdLst>
  <p:sldIdLst>
    <p:sldId id="538" r:id="rId3"/>
    <p:sldId id="539" r:id="rId4"/>
    <p:sldId id="540" r:id="rId5"/>
    <p:sldId id="641" r:id="rId6"/>
    <p:sldId id="651" r:id="rId7"/>
    <p:sldId id="581" r:id="rId8"/>
    <p:sldId id="643" r:id="rId9"/>
    <p:sldId id="642" r:id="rId10"/>
    <p:sldId id="657" r:id="rId11"/>
    <p:sldId id="667" r:id="rId12"/>
    <p:sldId id="668" r:id="rId13"/>
    <p:sldId id="666" r:id="rId14"/>
    <p:sldId id="658" r:id="rId15"/>
    <p:sldId id="659" r:id="rId16"/>
    <p:sldId id="660" r:id="rId17"/>
    <p:sldId id="661" r:id="rId18"/>
    <p:sldId id="655" r:id="rId19"/>
    <p:sldId id="650" r:id="rId20"/>
    <p:sldId id="653" r:id="rId21"/>
    <p:sldId id="656" r:id="rId22"/>
    <p:sldId id="654" r:id="rId23"/>
    <p:sldId id="663" r:id="rId24"/>
    <p:sldId id="664" r:id="rId25"/>
    <p:sldId id="665" r:id="rId26"/>
    <p:sldId id="627" r:id="rId27"/>
    <p:sldId id="591" r:id="rId28"/>
  </p:sldIdLst>
  <p:sldSz cx="9144000" cy="6858000" type="screen4x3"/>
  <p:notesSz cx="6858000" cy="9144000"/>
  <p:defaultTextStyle>
    <a:defPPr>
      <a:defRPr lang="en-GB"/>
    </a:defPPr>
    <a:lvl1pPr algn="ctr" rtl="0" eaLnBrk="0" fontAlgn="base" hangingPunct="0">
      <a:spcBef>
        <a:spcPct val="0"/>
      </a:spcBef>
      <a:spcAft>
        <a:spcPct val="0"/>
      </a:spcAft>
      <a:defRPr sz="2400" b="1" kern="1200">
        <a:solidFill>
          <a:schemeClr val="bg1"/>
        </a:solidFill>
        <a:latin typeface="Gill Sans MT" pitchFamily="34" charset="0"/>
        <a:ea typeface="+mn-ea"/>
        <a:cs typeface="Arial" charset="0"/>
      </a:defRPr>
    </a:lvl1pPr>
    <a:lvl2pPr marL="457200" algn="ctr" rtl="0" eaLnBrk="0" fontAlgn="base" hangingPunct="0">
      <a:spcBef>
        <a:spcPct val="0"/>
      </a:spcBef>
      <a:spcAft>
        <a:spcPct val="0"/>
      </a:spcAft>
      <a:defRPr sz="2400" b="1" kern="1200">
        <a:solidFill>
          <a:schemeClr val="bg1"/>
        </a:solidFill>
        <a:latin typeface="Gill Sans MT" pitchFamily="34" charset="0"/>
        <a:ea typeface="+mn-ea"/>
        <a:cs typeface="Arial" charset="0"/>
      </a:defRPr>
    </a:lvl2pPr>
    <a:lvl3pPr marL="914400" algn="ctr" rtl="0" eaLnBrk="0" fontAlgn="base" hangingPunct="0">
      <a:spcBef>
        <a:spcPct val="0"/>
      </a:spcBef>
      <a:spcAft>
        <a:spcPct val="0"/>
      </a:spcAft>
      <a:defRPr sz="2400" b="1" kern="1200">
        <a:solidFill>
          <a:schemeClr val="bg1"/>
        </a:solidFill>
        <a:latin typeface="Gill Sans MT" pitchFamily="34" charset="0"/>
        <a:ea typeface="+mn-ea"/>
        <a:cs typeface="Arial" charset="0"/>
      </a:defRPr>
    </a:lvl3pPr>
    <a:lvl4pPr marL="1371600" algn="ctr" rtl="0" eaLnBrk="0" fontAlgn="base" hangingPunct="0">
      <a:spcBef>
        <a:spcPct val="0"/>
      </a:spcBef>
      <a:spcAft>
        <a:spcPct val="0"/>
      </a:spcAft>
      <a:defRPr sz="2400" b="1" kern="1200">
        <a:solidFill>
          <a:schemeClr val="bg1"/>
        </a:solidFill>
        <a:latin typeface="Gill Sans MT" pitchFamily="34" charset="0"/>
        <a:ea typeface="+mn-ea"/>
        <a:cs typeface="Arial" charset="0"/>
      </a:defRPr>
    </a:lvl4pPr>
    <a:lvl5pPr marL="1828800" algn="ctr" rtl="0" eaLnBrk="0" fontAlgn="base" hangingPunct="0">
      <a:spcBef>
        <a:spcPct val="0"/>
      </a:spcBef>
      <a:spcAft>
        <a:spcPct val="0"/>
      </a:spcAft>
      <a:defRPr sz="2400" b="1" kern="1200">
        <a:solidFill>
          <a:schemeClr val="bg1"/>
        </a:solidFill>
        <a:latin typeface="Gill Sans MT" pitchFamily="34" charset="0"/>
        <a:ea typeface="+mn-ea"/>
        <a:cs typeface="Arial" charset="0"/>
      </a:defRPr>
    </a:lvl5pPr>
    <a:lvl6pPr marL="2286000" algn="l" defTabSz="914400" rtl="0" eaLnBrk="1" latinLnBrk="0" hangingPunct="1">
      <a:defRPr sz="2400" b="1" kern="1200">
        <a:solidFill>
          <a:schemeClr val="bg1"/>
        </a:solidFill>
        <a:latin typeface="Gill Sans MT" pitchFamily="34" charset="0"/>
        <a:ea typeface="+mn-ea"/>
        <a:cs typeface="Arial" charset="0"/>
      </a:defRPr>
    </a:lvl6pPr>
    <a:lvl7pPr marL="2743200" algn="l" defTabSz="914400" rtl="0" eaLnBrk="1" latinLnBrk="0" hangingPunct="1">
      <a:defRPr sz="2400" b="1" kern="1200">
        <a:solidFill>
          <a:schemeClr val="bg1"/>
        </a:solidFill>
        <a:latin typeface="Gill Sans MT" pitchFamily="34" charset="0"/>
        <a:ea typeface="+mn-ea"/>
        <a:cs typeface="Arial" charset="0"/>
      </a:defRPr>
    </a:lvl7pPr>
    <a:lvl8pPr marL="3200400" algn="l" defTabSz="914400" rtl="0" eaLnBrk="1" latinLnBrk="0" hangingPunct="1">
      <a:defRPr sz="2400" b="1" kern="1200">
        <a:solidFill>
          <a:schemeClr val="bg1"/>
        </a:solidFill>
        <a:latin typeface="Gill Sans MT" pitchFamily="34" charset="0"/>
        <a:ea typeface="+mn-ea"/>
        <a:cs typeface="Arial" charset="0"/>
      </a:defRPr>
    </a:lvl8pPr>
    <a:lvl9pPr marL="3657600" algn="l" defTabSz="914400" rtl="0" eaLnBrk="1" latinLnBrk="0" hangingPunct="1">
      <a:defRPr sz="2400" b="1" kern="1200">
        <a:solidFill>
          <a:schemeClr val="bg1"/>
        </a:solidFill>
        <a:latin typeface="Gill Sans MT"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 initials="B"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FFFFFF"/>
    <a:srgbClr val="666699"/>
    <a:srgbClr val="000099"/>
    <a:srgbClr val="336699"/>
    <a:srgbClr val="6666FF"/>
    <a:srgbClr val="99CCFF"/>
    <a:srgbClr val="CCECFF"/>
    <a:srgbClr val="C00000"/>
    <a:srgbClr val="00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7" autoAdjust="0"/>
    <p:restoredTop sz="95462" autoAdjust="0"/>
  </p:normalViewPr>
  <p:slideViewPr>
    <p:cSldViewPr>
      <p:cViewPr>
        <p:scale>
          <a:sx n="80" d="100"/>
          <a:sy n="80" d="100"/>
        </p:scale>
        <p:origin x="-174"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Zahaan%20Bharmal\Documents\Products%20and%20services\Transformation%20Desktop\Entry-level%20product\Baseline%20Assessment%20Tool%20v0.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'Directgov take-up'!$C$1</c:f>
              <c:strCache>
                <c:ptCount val="1"/>
                <c:pt idx="0">
                  <c:v>UK Online</c:v>
                </c:pt>
              </c:strCache>
            </c:strRef>
          </c:tx>
          <c:spPr>
            <a:ln>
              <a:solidFill>
                <a:srgbClr val="0070C0"/>
              </a:solidFill>
            </a:ln>
          </c:spPr>
          <c:marker>
            <c:symbol val="none"/>
          </c:marker>
          <c:cat>
            <c:numRef>
              <c:f>'Directgov take-up'!$B$2:$B$41</c:f>
              <c:numCache>
                <c:formatCode>General</c:formatCode>
                <c:ptCount val="40"/>
                <c:pt idx="0">
                  <c:v>2001</c:v>
                </c:pt>
                <c:pt idx="4">
                  <c:v>2002</c:v>
                </c:pt>
                <c:pt idx="8">
                  <c:v>2003</c:v>
                </c:pt>
                <c:pt idx="12">
                  <c:v>2004</c:v>
                </c:pt>
                <c:pt idx="16">
                  <c:v>2005</c:v>
                </c:pt>
                <c:pt idx="20">
                  <c:v>2006</c:v>
                </c:pt>
                <c:pt idx="24">
                  <c:v>2007</c:v>
                </c:pt>
                <c:pt idx="28">
                  <c:v>2008</c:v>
                </c:pt>
                <c:pt idx="32">
                  <c:v>2009</c:v>
                </c:pt>
                <c:pt idx="36">
                  <c:v>2010</c:v>
                </c:pt>
              </c:numCache>
            </c:numRef>
          </c:cat>
          <c:val>
            <c:numRef>
              <c:f>'Directgov take-up'!$C$2:$C$41</c:f>
              <c:numCache>
                <c:formatCode>0</c:formatCode>
                <c:ptCount val="40"/>
                <c:pt idx="0">
                  <c:v>260000</c:v>
                </c:pt>
                <c:pt idx="1">
                  <c:v>260000</c:v>
                </c:pt>
                <c:pt idx="2">
                  <c:v>260000</c:v>
                </c:pt>
                <c:pt idx="3">
                  <c:v>340000</c:v>
                </c:pt>
                <c:pt idx="4">
                  <c:v>343000</c:v>
                </c:pt>
                <c:pt idx="5">
                  <c:v>759833.33333333395</c:v>
                </c:pt>
                <c:pt idx="6">
                  <c:v>711083.33333333395</c:v>
                </c:pt>
                <c:pt idx="7">
                  <c:v>503166.66666666669</c:v>
                </c:pt>
                <c:pt idx="8">
                  <c:v>753666.66666666721</c:v>
                </c:pt>
                <c:pt idx="9">
                  <c:v>636800</c:v>
                </c:pt>
                <c:pt idx="10">
                  <c:v>755333.33333333395</c:v>
                </c:pt>
                <c:pt idx="11">
                  <c:v>787500</c:v>
                </c:pt>
                <c:pt idx="12">
                  <c:v>884000</c:v>
                </c:pt>
                <c:pt idx="13">
                  <c:v>884000</c:v>
                </c:pt>
                <c:pt idx="14">
                  <c:v>938833.33333333395</c:v>
                </c:pt>
                <c:pt idx="15">
                  <c:v>993666.66666666733</c:v>
                </c:pt>
              </c:numCache>
            </c:numRef>
          </c:val>
        </c:ser>
        <c:ser>
          <c:idx val="1"/>
          <c:order val="1"/>
          <c:tx>
            <c:strRef>
              <c:f>'Directgov take-up'!$D$1</c:f>
              <c:strCache>
                <c:ptCount val="1"/>
                <c:pt idx="0">
                  <c:v>Directgov</c:v>
                </c:pt>
              </c:strCache>
            </c:strRef>
          </c:tx>
          <c:spPr>
            <a:ln>
              <a:solidFill>
                <a:srgbClr val="FFC000"/>
              </a:solidFill>
            </a:ln>
          </c:spPr>
          <c:marker>
            <c:symbol val="none"/>
          </c:marker>
          <c:cat>
            <c:numRef>
              <c:f>'Directgov take-up'!$B$2:$B$41</c:f>
              <c:numCache>
                <c:formatCode>General</c:formatCode>
                <c:ptCount val="40"/>
                <c:pt idx="0">
                  <c:v>2001</c:v>
                </c:pt>
                <c:pt idx="4">
                  <c:v>2002</c:v>
                </c:pt>
                <c:pt idx="8">
                  <c:v>2003</c:v>
                </c:pt>
                <c:pt idx="12">
                  <c:v>2004</c:v>
                </c:pt>
                <c:pt idx="16">
                  <c:v>2005</c:v>
                </c:pt>
                <c:pt idx="20">
                  <c:v>2006</c:v>
                </c:pt>
                <c:pt idx="24">
                  <c:v>2007</c:v>
                </c:pt>
                <c:pt idx="28">
                  <c:v>2008</c:v>
                </c:pt>
                <c:pt idx="32">
                  <c:v>2009</c:v>
                </c:pt>
                <c:pt idx="36">
                  <c:v>2010</c:v>
                </c:pt>
              </c:numCache>
            </c:numRef>
          </c:cat>
          <c:val>
            <c:numRef>
              <c:f>'Directgov take-up'!$D$2:$D$41</c:f>
              <c:numCache>
                <c:formatCode>General</c:formatCode>
                <c:ptCount val="40"/>
                <c:pt idx="13" formatCode="0">
                  <c:v>525727.5</c:v>
                </c:pt>
                <c:pt idx="14" formatCode="0">
                  <c:v>769438</c:v>
                </c:pt>
                <c:pt idx="15" formatCode="0">
                  <c:v>848183</c:v>
                </c:pt>
                <c:pt idx="16" formatCode="0">
                  <c:v>1234995</c:v>
                </c:pt>
                <c:pt idx="17" formatCode="0">
                  <c:v>1308671.3333333333</c:v>
                </c:pt>
                <c:pt idx="18" formatCode="0">
                  <c:v>1525741</c:v>
                </c:pt>
                <c:pt idx="19" formatCode="0">
                  <c:v>1804592.3333333333</c:v>
                </c:pt>
                <c:pt idx="20" formatCode="0">
                  <c:v>2381071.6666666665</c:v>
                </c:pt>
                <c:pt idx="21" formatCode="0">
                  <c:v>2595830.6666666665</c:v>
                </c:pt>
                <c:pt idx="22" formatCode="0">
                  <c:v>3031448</c:v>
                </c:pt>
                <c:pt idx="23" formatCode="0">
                  <c:v>3168134.6666666665</c:v>
                </c:pt>
                <c:pt idx="24" formatCode="0">
                  <c:v>4444799.3333333293</c:v>
                </c:pt>
                <c:pt idx="25" formatCode="0">
                  <c:v>4748346</c:v>
                </c:pt>
                <c:pt idx="26" formatCode="0">
                  <c:v>5145216.3333333293</c:v>
                </c:pt>
                <c:pt idx="27" formatCode="0">
                  <c:v>5187544.6666666605</c:v>
                </c:pt>
                <c:pt idx="28" formatCode="0">
                  <c:v>6988069</c:v>
                </c:pt>
                <c:pt idx="29" formatCode="0">
                  <c:v>6864399.3333333293</c:v>
                </c:pt>
                <c:pt idx="30" formatCode="0">
                  <c:v>7069534.3333333293</c:v>
                </c:pt>
                <c:pt idx="31" formatCode="0">
                  <c:v>6447017.6666666605</c:v>
                </c:pt>
                <c:pt idx="32" formatCode="0">
                  <c:v>9329827.6666666586</c:v>
                </c:pt>
                <c:pt idx="33" formatCode="0">
                  <c:v>10051250</c:v>
                </c:pt>
                <c:pt idx="34" formatCode="0">
                  <c:v>11920801.666666659</c:v>
                </c:pt>
                <c:pt idx="35" formatCode="0">
                  <c:v>10581608.666666659</c:v>
                </c:pt>
                <c:pt idx="36" formatCode="0">
                  <c:v>15245874</c:v>
                </c:pt>
                <c:pt idx="37" formatCode="0">
                  <c:v>15184527.666666659</c:v>
                </c:pt>
                <c:pt idx="38" formatCode="0">
                  <c:v>15207649.333333334</c:v>
                </c:pt>
                <c:pt idx="39" formatCode="0">
                  <c:v>15347877</c:v>
                </c:pt>
              </c:numCache>
            </c:numRef>
          </c:val>
        </c:ser>
        <c:ser>
          <c:idx val="2"/>
          <c:order val="2"/>
          <c:tx>
            <c:strRef>
              <c:f>'Directgov take-up'!$E$1</c:f>
              <c:strCache>
                <c:ptCount val="1"/>
                <c:pt idx="0">
                  <c:v>UK online forecast</c:v>
                </c:pt>
              </c:strCache>
            </c:strRef>
          </c:tx>
          <c:spPr>
            <a:ln>
              <a:solidFill>
                <a:srgbClr val="0070C0"/>
              </a:solidFill>
              <a:prstDash val="sysDash"/>
            </a:ln>
          </c:spPr>
          <c:marker>
            <c:symbol val="none"/>
          </c:marker>
          <c:cat>
            <c:numRef>
              <c:f>'Directgov take-up'!$B$2:$B$41</c:f>
              <c:numCache>
                <c:formatCode>General</c:formatCode>
                <c:ptCount val="40"/>
                <c:pt idx="0">
                  <c:v>2001</c:v>
                </c:pt>
                <c:pt idx="4">
                  <c:v>2002</c:v>
                </c:pt>
                <c:pt idx="8">
                  <c:v>2003</c:v>
                </c:pt>
                <c:pt idx="12">
                  <c:v>2004</c:v>
                </c:pt>
                <c:pt idx="16">
                  <c:v>2005</c:v>
                </c:pt>
                <c:pt idx="20">
                  <c:v>2006</c:v>
                </c:pt>
                <c:pt idx="24">
                  <c:v>2007</c:v>
                </c:pt>
                <c:pt idx="28">
                  <c:v>2008</c:v>
                </c:pt>
                <c:pt idx="32">
                  <c:v>2009</c:v>
                </c:pt>
                <c:pt idx="36">
                  <c:v>2010</c:v>
                </c:pt>
              </c:numCache>
            </c:numRef>
          </c:cat>
          <c:val>
            <c:numRef>
              <c:f>'Directgov take-up'!$E$2:$E$41</c:f>
              <c:numCache>
                <c:formatCode>General</c:formatCode>
                <c:ptCount val="40"/>
                <c:pt idx="13" formatCode="0">
                  <c:v>884000</c:v>
                </c:pt>
                <c:pt idx="14" formatCode="0">
                  <c:v>938833.33333333395</c:v>
                </c:pt>
                <c:pt idx="15" formatCode="0">
                  <c:v>993666.66666666733</c:v>
                </c:pt>
                <c:pt idx="16" formatCode="0">
                  <c:v>1048500.0000000001</c:v>
                </c:pt>
                <c:pt idx="17" formatCode="0">
                  <c:v>1103333.3333333335</c:v>
                </c:pt>
                <c:pt idx="18" formatCode="0">
                  <c:v>1158166.6666666677</c:v>
                </c:pt>
                <c:pt idx="19" formatCode="0">
                  <c:v>1213000</c:v>
                </c:pt>
                <c:pt idx="20" formatCode="0">
                  <c:v>1267833.3333333333</c:v>
                </c:pt>
                <c:pt idx="21" formatCode="0">
                  <c:v>1322666.6666666674</c:v>
                </c:pt>
                <c:pt idx="22" formatCode="0">
                  <c:v>1377500</c:v>
                </c:pt>
                <c:pt idx="23" formatCode="0">
                  <c:v>1432333.333333333</c:v>
                </c:pt>
                <c:pt idx="24" formatCode="0">
                  <c:v>1487166.6666666672</c:v>
                </c:pt>
                <c:pt idx="25" formatCode="0">
                  <c:v>1542000</c:v>
                </c:pt>
                <c:pt idx="26" formatCode="0">
                  <c:v>1596833.3333333328</c:v>
                </c:pt>
                <c:pt idx="27" formatCode="0">
                  <c:v>1651666.666666667</c:v>
                </c:pt>
                <c:pt idx="28" formatCode="0">
                  <c:v>1706500</c:v>
                </c:pt>
                <c:pt idx="29" formatCode="0">
                  <c:v>1761333.3333333328</c:v>
                </c:pt>
                <c:pt idx="30" formatCode="0">
                  <c:v>1816166.6666666658</c:v>
                </c:pt>
                <c:pt idx="31" formatCode="0">
                  <c:v>1871000</c:v>
                </c:pt>
                <c:pt idx="32" formatCode="0">
                  <c:v>1925833.3333333323</c:v>
                </c:pt>
                <c:pt idx="33" formatCode="0">
                  <c:v>1945000</c:v>
                </c:pt>
                <c:pt idx="34" formatCode="0">
                  <c:v>1980666.6666666658</c:v>
                </c:pt>
                <c:pt idx="35">
                  <c:v>2000000</c:v>
                </c:pt>
                <c:pt idx="36">
                  <c:v>2000000</c:v>
                </c:pt>
                <c:pt idx="37">
                  <c:v>2000000</c:v>
                </c:pt>
                <c:pt idx="38">
                  <c:v>2000000</c:v>
                </c:pt>
                <c:pt idx="39">
                  <c:v>2000000</c:v>
                </c:pt>
              </c:numCache>
            </c:numRef>
          </c:val>
        </c:ser>
        <c:marker val="1"/>
        <c:axId val="87815296"/>
        <c:axId val="87816832"/>
      </c:lineChart>
      <c:catAx>
        <c:axId val="87815296"/>
        <c:scaling>
          <c:orientation val="minMax"/>
        </c:scaling>
        <c:axPos val="b"/>
        <c:numFmt formatCode="General" sourceLinked="1"/>
        <c:tickLblPos val="nextTo"/>
        <c:crossAx val="87816832"/>
        <c:crosses val="autoZero"/>
        <c:auto val="1"/>
        <c:lblAlgn val="ctr"/>
        <c:lblOffset val="100"/>
      </c:catAx>
      <c:valAx>
        <c:axId val="87816832"/>
        <c:scaling>
          <c:orientation val="minMax"/>
        </c:scaling>
        <c:axPos val="l"/>
        <c:majorGridlines/>
        <c:numFmt formatCode="#,##0" sourceLinked="0"/>
        <c:tickLblPos val="nextTo"/>
        <c:crossAx val="87815296"/>
        <c:crosses val="autoZero"/>
        <c:crossBetween val="between"/>
      </c:valAx>
    </c:plotArea>
    <c:legend>
      <c:legendPos val="r"/>
      <c:layout/>
    </c:legend>
    <c:plotVisOnly val="1"/>
  </c:chart>
  <c:spPr>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02230A-1EF8-4EAB-9D05-3F4021ACD71D}" type="datetimeFigureOut">
              <a:rPr lang="en-US" smtClean="0"/>
              <a:pPr/>
              <a:t>12/9/2010</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B45224-0C25-4E6F-AB14-84ED020B33B4}"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cs typeface="Arial" charset="0"/>
              </a:defRPr>
            </a:lvl1pPr>
          </a:lstStyle>
          <a:p>
            <a:pPr>
              <a:defRPr/>
            </a:pPr>
            <a:endParaRPr lang="en-US" dirty="0"/>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8BC91DDB-04D2-4791-B622-957DD7EFF995}" type="datetimeFigureOut">
              <a:rPr lang="en-US"/>
              <a:pPr>
                <a:defRPr/>
              </a:pPr>
              <a:t>12/9/2010</a:t>
            </a:fld>
            <a:endParaRPr lang="en-US"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cs typeface="Arial" charset="0"/>
              </a:defRPr>
            </a:lvl1pPr>
          </a:lstStyle>
          <a:p>
            <a:pPr>
              <a:defRPr/>
            </a:pPr>
            <a:endParaRPr lang="en-US" dirty="0"/>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68FD658D-90F7-4880-A6B2-B32986E133D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67AD5C5-D215-4EC9-96E6-4739407934F7}" type="slidenum">
              <a:rPr lang="en-GB" smtClean="0">
                <a:cs typeface="Arial" pitchFamily="34" charset="0"/>
              </a:rPr>
              <a:pPr/>
              <a:t>10</a:t>
            </a:fld>
            <a:endParaRPr lang="en-GB" dirty="0" smtClean="0">
              <a:cs typeface="Arial" pitchFamily="34" charset="0"/>
            </a:endParaRPr>
          </a:p>
        </p:txBody>
      </p:sp>
      <p:sp>
        <p:nvSpPr>
          <p:cNvPr id="460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912813"/>
            <a:fld id="{C5C2C793-AAFD-4B1D-B155-A6F0C2B11A6E}" type="slidenum">
              <a:rPr lang="en-GB" sz="1200">
                <a:solidFill>
                  <a:schemeClr val="tx1"/>
                </a:solidFill>
                <a:latin typeface="Arial" pitchFamily="34" charset="0"/>
              </a:rPr>
              <a:pPr algn="r" defTabSz="912813"/>
              <a:t>10</a:t>
            </a:fld>
            <a:endParaRPr lang="en-GB" sz="1200" dirty="0">
              <a:solidFill>
                <a:schemeClr val="tx1"/>
              </a:solidFill>
              <a:latin typeface="Arial" pitchFamily="34" charset="0"/>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D715400-B8FC-406D-A2D3-57ACCBA06D72}" type="slidenum">
              <a:rPr lang="en-GB" smtClean="0">
                <a:cs typeface="Arial" pitchFamily="34" charset="0"/>
              </a:rPr>
              <a:pPr/>
              <a:t>11</a:t>
            </a:fld>
            <a:endParaRPr lang="en-GB" dirty="0" smtClean="0">
              <a:cs typeface="Arial" pitchFamily="34" charset="0"/>
            </a:endParaRPr>
          </a:p>
        </p:txBody>
      </p:sp>
      <p:sp>
        <p:nvSpPr>
          <p:cNvPr id="471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912813"/>
            <a:fld id="{EB5B546C-E65E-4821-8C3A-1633EED63131}" type="slidenum">
              <a:rPr lang="en-GB" sz="1200">
                <a:solidFill>
                  <a:schemeClr val="tx1"/>
                </a:solidFill>
                <a:latin typeface="Arial" pitchFamily="34" charset="0"/>
              </a:rPr>
              <a:pPr algn="r" defTabSz="912813"/>
              <a:t>11</a:t>
            </a:fld>
            <a:endParaRPr lang="en-GB" sz="1200" dirty="0">
              <a:solidFill>
                <a:schemeClr val="tx1"/>
              </a:solidFill>
              <a:latin typeface="Arial" pitchFamily="34" charset="0"/>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8FD658D-90F7-4880-A6B2-B32986E133DF}"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smtClean="0"/>
          </a:p>
        </p:txBody>
      </p:sp>
      <p:sp>
        <p:nvSpPr>
          <p:cNvPr id="19460" name="Slide Number Placeholder 3"/>
          <p:cNvSpPr>
            <a:spLocks noGrp="1"/>
          </p:cNvSpPr>
          <p:nvPr>
            <p:ph type="sldNum" sz="quarter" idx="5"/>
          </p:nvPr>
        </p:nvSpPr>
        <p:spPr>
          <a:noFill/>
        </p:spPr>
        <p:txBody>
          <a:bodyPr/>
          <a:lstStyle/>
          <a:p>
            <a:fld id="{5136B9C0-BEF7-4EAA-9DF2-D512FA92CB0D}" type="slidenum">
              <a:rPr lang="en-GB" smtClean="0">
                <a:cs typeface="Arial" pitchFamily="34" charset="0"/>
              </a:rPr>
              <a:pPr/>
              <a:t>13</a:t>
            </a:fld>
            <a:endParaRPr lang="en-GB" dirty="0" smtClean="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8FD658D-90F7-4880-A6B2-B32986E133DF}"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01F236-A32C-44FC-B7A8-40977C6C8AE1}" type="slidenum">
              <a:rPr lang="en-GB" smtClean="0"/>
              <a:pPr/>
              <a:t>15</a:t>
            </a:fld>
            <a:endParaRPr lang="en-GB" dirty="0" smtClean="0"/>
          </a:p>
        </p:txBody>
      </p:sp>
      <p:sp>
        <p:nvSpPr>
          <p:cNvPr id="31746" name="Rectangle 2"/>
          <p:cNvSpPr>
            <a:spLocks noGrp="1" noRot="1" noChangeAspect="1" noChangeArrowheads="1" noTextEdit="1"/>
          </p:cNvSpPr>
          <p:nvPr>
            <p:ph type="sldImg"/>
          </p:nvPr>
        </p:nvSpPr>
        <p:spPr>
          <a:xfrm>
            <a:off x="1143000" y="684213"/>
            <a:ext cx="4573588" cy="3430587"/>
          </a:xfrm>
          <a:ln/>
        </p:spPr>
      </p:sp>
      <p:sp>
        <p:nvSpPr>
          <p:cNvPr id="31747" name="Rectangle 3"/>
          <p:cNvSpPr>
            <a:spLocks noGrp="1" noChangeArrowheads="1"/>
          </p:cNvSpPr>
          <p:nvPr>
            <p:ph type="body" idx="1"/>
          </p:nvPr>
        </p:nvSpPr>
        <p:spPr>
          <a:xfrm>
            <a:off x="684213" y="4341813"/>
            <a:ext cx="5489575" cy="4117975"/>
          </a:xfrm>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8FD658D-90F7-4880-A6B2-B32986E133DF}"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5B3575F-2981-4AF1-B97D-EBFF1908756E}" type="slidenum">
              <a:rPr lang="en-GB" smtClean="0"/>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98D6747-E307-4CC8-BE59-FEBD6891F458}"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smtClean="0"/>
          </a:p>
        </p:txBody>
      </p:sp>
      <p:sp>
        <p:nvSpPr>
          <p:cNvPr id="19460" name="Slide Number Placeholder 3"/>
          <p:cNvSpPr>
            <a:spLocks noGrp="1"/>
          </p:cNvSpPr>
          <p:nvPr>
            <p:ph type="sldNum" sz="quarter" idx="5"/>
          </p:nvPr>
        </p:nvSpPr>
        <p:spPr>
          <a:noFill/>
        </p:spPr>
        <p:txBody>
          <a:bodyPr/>
          <a:lstStyle/>
          <a:p>
            <a:fld id="{5136B9C0-BEF7-4EAA-9DF2-D512FA92CB0D}" type="slidenum">
              <a:rPr lang="en-GB" smtClean="0">
                <a:cs typeface="Arial" pitchFamily="34" charset="0"/>
              </a:rPr>
              <a:pPr/>
              <a:t>2</a:t>
            </a:fld>
            <a:endParaRPr lang="en-GB" dirty="0" smtClean="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8FD658D-90F7-4880-A6B2-B32986E133DF}"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7470139-EDD3-4C6E-A106-4149B7A0B177}" type="slidenum">
              <a:rPr lang="en-US" smtClean="0">
                <a:cs typeface="Arial" pitchFamily="34" charset="0"/>
              </a:rPr>
              <a:pPr/>
              <a:t>21</a:t>
            </a:fld>
            <a:endParaRPr lang="en-US" dirty="0" smtClean="0">
              <a:cs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8FD658D-90F7-4880-A6B2-B32986E133DF}"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8FD658D-90F7-4880-A6B2-B32986E133DF}"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8FD658D-90F7-4880-A6B2-B32986E133DF}"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smtClean="0"/>
          </a:p>
        </p:txBody>
      </p:sp>
      <p:sp>
        <p:nvSpPr>
          <p:cNvPr id="19460" name="Slide Number Placeholder 3"/>
          <p:cNvSpPr>
            <a:spLocks noGrp="1"/>
          </p:cNvSpPr>
          <p:nvPr>
            <p:ph type="sldNum" sz="quarter" idx="5"/>
          </p:nvPr>
        </p:nvSpPr>
        <p:spPr>
          <a:noFill/>
        </p:spPr>
        <p:txBody>
          <a:bodyPr/>
          <a:lstStyle/>
          <a:p>
            <a:fld id="{5136B9C0-BEF7-4EAA-9DF2-D512FA92CB0D}" type="slidenum">
              <a:rPr lang="en-GB" smtClean="0">
                <a:cs typeface="Arial" pitchFamily="34" charset="0"/>
              </a:rPr>
              <a:pPr/>
              <a:t>3</a:t>
            </a:fld>
            <a:endParaRPr lang="en-GB" dirty="0"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5B3575F-2981-4AF1-B97D-EBFF1908756E}"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2B7D98F-E170-4FF9-9079-BB7E56C0AADA}"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2B7D98F-E170-4FF9-9079-BB7E56C0AADA}"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5B3575F-2981-4AF1-B97D-EBFF1908756E}"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8FD658D-90F7-4880-A6B2-B32986E133DF}"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076325"/>
            <a:ext cx="9144000" cy="3171825"/>
          </a:xfrm>
          <a:prstGeom prst="rect">
            <a:avLst/>
          </a:prstGeom>
          <a:gradFill rotWithShape="1">
            <a:gsLst>
              <a:gs pos="0">
                <a:srgbClr val="1D6AAE"/>
              </a:gs>
              <a:gs pos="100000">
                <a:srgbClr val="2481D6"/>
              </a:gs>
            </a:gsLst>
            <a:lin ang="5400000" scaled="1"/>
          </a:gradFill>
          <a:ln w="9525">
            <a:noFill/>
            <a:miter lim="800000"/>
            <a:headEnd/>
            <a:tailEnd/>
          </a:ln>
          <a:effectLst/>
        </p:spPr>
        <p:txBody>
          <a:bodyPr wrap="none" anchor="ctr"/>
          <a:lstStyle/>
          <a:p>
            <a:pPr>
              <a:defRPr/>
            </a:pPr>
            <a:endParaRPr lang="en-GB" dirty="0"/>
          </a:p>
        </p:txBody>
      </p:sp>
      <p:sp>
        <p:nvSpPr>
          <p:cNvPr id="5" name="AutoShape 5"/>
          <p:cNvSpPr>
            <a:spLocks noChangeArrowheads="1"/>
          </p:cNvSpPr>
          <p:nvPr/>
        </p:nvSpPr>
        <p:spPr bwMode="auto">
          <a:xfrm rot="10800000">
            <a:off x="7096125" y="1558925"/>
            <a:ext cx="1663700" cy="1511300"/>
          </a:xfrm>
          <a:prstGeom prst="rtTriangle">
            <a:avLst/>
          </a:prstGeom>
          <a:solidFill>
            <a:schemeClr val="bg1">
              <a:alpha val="16000"/>
            </a:schemeClr>
          </a:solidFill>
          <a:ln w="9525">
            <a:noFill/>
            <a:miter lim="800000"/>
            <a:headEnd/>
            <a:tailEnd/>
          </a:ln>
          <a:effectLst/>
        </p:spPr>
        <p:txBody>
          <a:bodyPr wrap="none" anchor="ctr"/>
          <a:lstStyle/>
          <a:p>
            <a:pPr>
              <a:defRPr/>
            </a:pPr>
            <a:endParaRPr lang="en-GB" dirty="0"/>
          </a:p>
        </p:txBody>
      </p:sp>
      <p:sp>
        <p:nvSpPr>
          <p:cNvPr id="6" name="AutoShape 6"/>
          <p:cNvSpPr>
            <a:spLocks noChangeArrowheads="1"/>
          </p:cNvSpPr>
          <p:nvPr/>
        </p:nvSpPr>
        <p:spPr bwMode="auto">
          <a:xfrm rot="10800000">
            <a:off x="6978650" y="1690688"/>
            <a:ext cx="1663700" cy="1511300"/>
          </a:xfrm>
          <a:prstGeom prst="rtTriangle">
            <a:avLst/>
          </a:prstGeom>
          <a:solidFill>
            <a:schemeClr val="bg1">
              <a:alpha val="16000"/>
            </a:schemeClr>
          </a:solidFill>
          <a:ln w="9525">
            <a:noFill/>
            <a:miter lim="800000"/>
            <a:headEnd/>
            <a:tailEnd/>
          </a:ln>
          <a:effectLst/>
        </p:spPr>
        <p:txBody>
          <a:bodyPr wrap="none" anchor="ctr"/>
          <a:lstStyle/>
          <a:p>
            <a:pPr>
              <a:defRPr/>
            </a:pPr>
            <a:endParaRPr lang="en-GB" dirty="0"/>
          </a:p>
        </p:txBody>
      </p:sp>
      <p:sp>
        <p:nvSpPr>
          <p:cNvPr id="7" name="AutoShape 7"/>
          <p:cNvSpPr>
            <a:spLocks noChangeArrowheads="1"/>
          </p:cNvSpPr>
          <p:nvPr/>
        </p:nvSpPr>
        <p:spPr bwMode="auto">
          <a:xfrm rot="10800000">
            <a:off x="6861175" y="1812925"/>
            <a:ext cx="1663700" cy="1511300"/>
          </a:xfrm>
          <a:prstGeom prst="rtTriangle">
            <a:avLst/>
          </a:prstGeom>
          <a:solidFill>
            <a:schemeClr val="bg1">
              <a:alpha val="16000"/>
            </a:schemeClr>
          </a:solidFill>
          <a:ln w="9525">
            <a:noFill/>
            <a:miter lim="800000"/>
            <a:headEnd/>
            <a:tailEnd/>
          </a:ln>
          <a:effectLst/>
        </p:spPr>
        <p:txBody>
          <a:bodyPr wrap="none" anchor="ctr"/>
          <a:lstStyle/>
          <a:p>
            <a:pPr>
              <a:defRPr/>
            </a:pPr>
            <a:endParaRPr lang="en-GB" dirty="0"/>
          </a:p>
        </p:txBody>
      </p:sp>
      <p:sp>
        <p:nvSpPr>
          <p:cNvPr id="8" name="Rectangle 8"/>
          <p:cNvSpPr>
            <a:spLocks noChangeArrowheads="1"/>
          </p:cNvSpPr>
          <p:nvPr/>
        </p:nvSpPr>
        <p:spPr bwMode="auto">
          <a:xfrm>
            <a:off x="0" y="3905250"/>
            <a:ext cx="8763000" cy="457200"/>
          </a:xfrm>
          <a:prstGeom prst="rect">
            <a:avLst/>
          </a:prstGeom>
          <a:solidFill>
            <a:schemeClr val="bg1"/>
          </a:solidFill>
          <a:ln w="9525">
            <a:noFill/>
            <a:miter lim="800000"/>
            <a:headEnd/>
            <a:tailEnd/>
          </a:ln>
          <a:effectLst/>
        </p:spPr>
        <p:txBody>
          <a:bodyPr wrap="none" anchor="ctr"/>
          <a:lstStyle/>
          <a:p>
            <a:pPr>
              <a:defRPr/>
            </a:pPr>
            <a:endParaRPr lang="en-GB" dirty="0"/>
          </a:p>
        </p:txBody>
      </p:sp>
      <p:pic>
        <p:nvPicPr>
          <p:cNvPr id="9" name="Picture 9" descr="CST-White-Transp"/>
          <p:cNvPicPr>
            <a:picLocks noChangeAspect="1" noChangeArrowheads="1"/>
          </p:cNvPicPr>
          <p:nvPr/>
        </p:nvPicPr>
        <p:blipFill>
          <a:blip r:embed="rId2" cstate="print"/>
          <a:srcRect/>
          <a:stretch>
            <a:fillRect/>
          </a:stretch>
        </p:blipFill>
        <p:spPr bwMode="auto">
          <a:xfrm>
            <a:off x="6492875" y="238125"/>
            <a:ext cx="2613025" cy="449263"/>
          </a:xfrm>
          <a:prstGeom prst="rect">
            <a:avLst/>
          </a:prstGeom>
          <a:noFill/>
          <a:ln w="9525">
            <a:noFill/>
            <a:miter lim="800000"/>
            <a:headEnd/>
            <a:tailEnd/>
          </a:ln>
        </p:spPr>
      </p:pic>
      <p:sp>
        <p:nvSpPr>
          <p:cNvPr id="10" name="AutoShape 11"/>
          <p:cNvSpPr>
            <a:spLocks noChangeArrowheads="1"/>
          </p:cNvSpPr>
          <p:nvPr/>
        </p:nvSpPr>
        <p:spPr bwMode="auto">
          <a:xfrm>
            <a:off x="8763000" y="3908425"/>
            <a:ext cx="381000" cy="346075"/>
          </a:xfrm>
          <a:prstGeom prst="rtTriangle">
            <a:avLst/>
          </a:prstGeom>
          <a:solidFill>
            <a:schemeClr val="bg1"/>
          </a:solidFill>
          <a:ln w="9525">
            <a:noFill/>
            <a:miter lim="800000"/>
            <a:headEnd/>
            <a:tailEnd/>
          </a:ln>
          <a:effectLst/>
        </p:spPr>
        <p:txBody>
          <a:bodyPr wrap="none" anchor="ctr"/>
          <a:lstStyle/>
          <a:p>
            <a:pPr>
              <a:defRPr/>
            </a:pPr>
            <a:endParaRPr lang="en-GB" dirty="0"/>
          </a:p>
        </p:txBody>
      </p:sp>
      <p:pic>
        <p:nvPicPr>
          <p:cNvPr id="11" name="Picture 9" descr="cstransform-tiff.tif"/>
          <p:cNvPicPr>
            <a:picLocks noChangeAspect="1"/>
          </p:cNvPicPr>
          <p:nvPr userDrawn="1"/>
        </p:nvPicPr>
        <p:blipFill>
          <a:blip r:embed="rId3" cstate="print"/>
          <a:srcRect/>
          <a:stretch>
            <a:fillRect/>
          </a:stretch>
        </p:blipFill>
        <p:spPr bwMode="auto">
          <a:xfrm>
            <a:off x="4724400" y="457200"/>
            <a:ext cx="4029075" cy="530225"/>
          </a:xfrm>
          <a:prstGeom prst="rect">
            <a:avLst/>
          </a:prstGeom>
          <a:noFill/>
          <a:ln w="9525">
            <a:noFill/>
            <a:miter lim="800000"/>
            <a:headEnd/>
            <a:tailEnd/>
          </a:ln>
        </p:spPr>
      </p:pic>
      <p:sp>
        <p:nvSpPr>
          <p:cNvPr id="795651" name="Rectangle 3"/>
          <p:cNvSpPr>
            <a:spLocks noGrp="1" noChangeArrowheads="1"/>
          </p:cNvSpPr>
          <p:nvPr>
            <p:ph type="ctrTitle" sz="quarter"/>
          </p:nvPr>
        </p:nvSpPr>
        <p:spPr>
          <a:xfrm>
            <a:off x="600075" y="1489075"/>
            <a:ext cx="5681663" cy="1470025"/>
          </a:xfrm>
        </p:spPr>
        <p:txBody>
          <a:bodyPr anchor="t"/>
          <a:lstStyle>
            <a:lvl1pPr>
              <a:defRPr sz="5200">
                <a:solidFill>
                  <a:schemeClr val="bg1"/>
                </a:solidFill>
              </a:defRPr>
            </a:lvl1pPr>
          </a:lstStyle>
          <a:p>
            <a:r>
              <a:rPr lang="en-US" smtClean="0"/>
              <a:t>Click to edit Master title style</a:t>
            </a:r>
            <a:endParaRPr lang="en-GB"/>
          </a:p>
        </p:txBody>
      </p:sp>
      <p:sp>
        <p:nvSpPr>
          <p:cNvPr id="795652" name="Rectangle 4"/>
          <p:cNvSpPr>
            <a:spLocks noGrp="1" noChangeArrowheads="1"/>
          </p:cNvSpPr>
          <p:nvPr>
            <p:ph type="subTitle" sz="quarter" idx="1"/>
          </p:nvPr>
        </p:nvSpPr>
        <p:spPr>
          <a:xfrm>
            <a:off x="638175" y="2943225"/>
            <a:ext cx="5468938" cy="742950"/>
          </a:xfrm>
        </p:spPr>
        <p:txBody>
          <a:bodyPr/>
          <a:lstStyle>
            <a:lvl1pPr indent="0">
              <a:buFontTx/>
              <a:buNone/>
              <a:tabLst>
                <a:tab pos="0" algn="l"/>
              </a:tabLst>
              <a:defRPr sz="2000">
                <a:solidFill>
                  <a:schemeClr val="bg1"/>
                </a:solidFill>
              </a:defRPr>
            </a:lvl1pPr>
          </a:lstStyle>
          <a:p>
            <a:r>
              <a:rPr lang="en-US" smtClean="0"/>
              <a:t>Click to edit Master subtitle style</a:t>
            </a:r>
            <a:endParaRPr lang="en-GB"/>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30238" y="76200"/>
            <a:ext cx="8132762" cy="639762"/>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681038"/>
            <a:ext cx="2032000" cy="50053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30238" y="681038"/>
            <a:ext cx="5948362" cy="5005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Blank">
    <p:spTree>
      <p:nvGrpSpPr>
        <p:cNvPr id="1" name=""/>
        <p:cNvGrpSpPr/>
        <p:nvPr/>
      </p:nvGrpSpPr>
      <p:grpSpPr>
        <a:xfrm>
          <a:off x="0" y="0"/>
          <a:ext cx="0" cy="0"/>
          <a:chOff x="0" y="0"/>
          <a:chExt cx="0" cy="0"/>
        </a:xfrm>
      </p:grpSpPr>
      <p:pic>
        <p:nvPicPr>
          <p:cNvPr id="6" name="Picture 7" descr="just csp stripe.jpg"/>
          <p:cNvPicPr>
            <a:picLocks noChangeAspect="1"/>
          </p:cNvPicPr>
          <p:nvPr/>
        </p:nvPicPr>
        <p:blipFill>
          <a:blip r:embed="rId2" cstate="print"/>
          <a:srcRect/>
          <a:stretch>
            <a:fillRect/>
          </a:stretch>
        </p:blipFill>
        <p:spPr bwMode="auto">
          <a:xfrm>
            <a:off x="0" y="0"/>
            <a:ext cx="9144000" cy="706438"/>
          </a:xfrm>
          <a:prstGeom prst="rect">
            <a:avLst/>
          </a:prstGeom>
          <a:noFill/>
          <a:ln w="9525">
            <a:noFill/>
            <a:miter lim="800000"/>
            <a:headEnd/>
            <a:tailEnd/>
          </a:ln>
        </p:spPr>
      </p:pic>
      <p:sp>
        <p:nvSpPr>
          <p:cNvPr id="4" name="Content Placeholder 2"/>
          <p:cNvSpPr>
            <a:spLocks noGrp="1"/>
          </p:cNvSpPr>
          <p:nvPr>
            <p:ph idx="1"/>
          </p:nvPr>
        </p:nvSpPr>
        <p:spPr>
          <a:xfrm>
            <a:off x="533400" y="1066800"/>
            <a:ext cx="8229600" cy="4525963"/>
          </a:xfrm>
          <a:prstGeom prst="rect">
            <a:avLst/>
          </a:prstGeom>
        </p:spPr>
        <p:txBody>
          <a:bodyPr/>
          <a:lstStyle>
            <a:lvl1pPr>
              <a:buFontTx/>
              <a:buBlip>
                <a:blip r:embed="rId3"/>
              </a:buBlip>
              <a:defRPr>
                <a:solidFill>
                  <a:schemeClr val="tx1"/>
                </a:solidFill>
              </a:defRPr>
            </a:lvl1pPr>
            <a:lvl2pPr>
              <a:buFontTx/>
              <a:buBlip>
                <a:blip r:embed="rId4"/>
              </a:buBlip>
              <a:defRPr>
                <a:solidFill>
                  <a:schemeClr val="tx1"/>
                </a:solidFill>
              </a:defRPr>
            </a:lvl2pPr>
            <a:lvl3pPr>
              <a:buFontTx/>
              <a:buBlip>
                <a:blip r:embed="rId5"/>
              </a:buBlip>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179388" y="-100013"/>
            <a:ext cx="8229600" cy="808038"/>
          </a:xfr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076325"/>
            <a:ext cx="9144000" cy="1936750"/>
          </a:xfrm>
          <a:prstGeom prst="rect">
            <a:avLst/>
          </a:prstGeom>
          <a:gradFill rotWithShape="1">
            <a:gsLst>
              <a:gs pos="0">
                <a:srgbClr val="1D6AAE"/>
              </a:gs>
              <a:gs pos="100000">
                <a:srgbClr val="2481D6"/>
              </a:gs>
            </a:gsLst>
            <a:lin ang="5400000" scaled="1"/>
          </a:gradFill>
          <a:ln w="9525">
            <a:noFill/>
            <a:miter lim="800000"/>
            <a:headEnd/>
            <a:tailEnd/>
          </a:ln>
          <a:effectLst/>
        </p:spPr>
        <p:txBody>
          <a:bodyPr wrap="none" anchor="ctr"/>
          <a:lstStyle/>
          <a:p>
            <a:pPr>
              <a:defRPr/>
            </a:pPr>
            <a:endParaRPr lang="en-GB" dirty="0"/>
          </a:p>
        </p:txBody>
      </p:sp>
      <p:pic>
        <p:nvPicPr>
          <p:cNvPr id="4" name="Picture 9" descr="CST-White-Transp"/>
          <p:cNvPicPr>
            <a:picLocks noChangeAspect="1" noChangeArrowheads="1"/>
          </p:cNvPicPr>
          <p:nvPr userDrawn="1"/>
        </p:nvPicPr>
        <p:blipFill>
          <a:blip r:embed="rId2" cstate="print"/>
          <a:srcRect/>
          <a:stretch>
            <a:fillRect/>
          </a:stretch>
        </p:blipFill>
        <p:spPr bwMode="auto">
          <a:xfrm>
            <a:off x="6492875" y="238125"/>
            <a:ext cx="2613025" cy="449263"/>
          </a:xfrm>
          <a:prstGeom prst="rect">
            <a:avLst/>
          </a:prstGeom>
          <a:noFill/>
          <a:ln w="9525">
            <a:noFill/>
            <a:miter lim="800000"/>
            <a:headEnd/>
            <a:tailEnd/>
          </a:ln>
        </p:spPr>
      </p:pic>
      <p:grpSp>
        <p:nvGrpSpPr>
          <p:cNvPr id="5" name="Group 20"/>
          <p:cNvGrpSpPr>
            <a:grpSpLocks/>
          </p:cNvGrpSpPr>
          <p:nvPr userDrawn="1"/>
        </p:nvGrpSpPr>
        <p:grpSpPr bwMode="auto">
          <a:xfrm>
            <a:off x="0" y="2670175"/>
            <a:ext cx="9147175" cy="349250"/>
            <a:chOff x="0" y="1434"/>
            <a:chExt cx="5762" cy="220"/>
          </a:xfrm>
        </p:grpSpPr>
        <p:sp>
          <p:nvSpPr>
            <p:cNvPr id="6" name="Rectangle 8"/>
            <p:cNvSpPr>
              <a:spLocks noChangeArrowheads="1"/>
            </p:cNvSpPr>
            <p:nvPr userDrawn="1"/>
          </p:nvSpPr>
          <p:spPr bwMode="auto">
            <a:xfrm>
              <a:off x="0" y="1434"/>
              <a:ext cx="5520" cy="216"/>
            </a:xfrm>
            <a:prstGeom prst="rect">
              <a:avLst/>
            </a:prstGeom>
            <a:solidFill>
              <a:schemeClr val="bg1"/>
            </a:solidFill>
            <a:ln w="9525">
              <a:noFill/>
              <a:miter lim="800000"/>
              <a:headEnd/>
              <a:tailEnd/>
            </a:ln>
            <a:effectLst/>
          </p:spPr>
          <p:txBody>
            <a:bodyPr wrap="none" anchor="ctr"/>
            <a:lstStyle/>
            <a:p>
              <a:pPr>
                <a:defRPr/>
              </a:pPr>
              <a:endParaRPr lang="en-GB" dirty="0"/>
            </a:p>
          </p:txBody>
        </p:sp>
        <p:sp>
          <p:nvSpPr>
            <p:cNvPr id="7" name="AutoShape 11"/>
            <p:cNvSpPr>
              <a:spLocks noChangeArrowheads="1"/>
            </p:cNvSpPr>
            <p:nvPr userDrawn="1"/>
          </p:nvSpPr>
          <p:spPr bwMode="auto">
            <a:xfrm>
              <a:off x="5520" y="1436"/>
              <a:ext cx="242" cy="218"/>
            </a:xfrm>
            <a:prstGeom prst="rtTriangle">
              <a:avLst/>
            </a:prstGeom>
            <a:solidFill>
              <a:schemeClr val="bg1"/>
            </a:solidFill>
            <a:ln w="9525">
              <a:noFill/>
              <a:miter lim="800000"/>
              <a:headEnd/>
              <a:tailEnd/>
            </a:ln>
            <a:effectLst/>
          </p:spPr>
          <p:txBody>
            <a:bodyPr wrap="none" anchor="ctr"/>
            <a:lstStyle/>
            <a:p>
              <a:pPr>
                <a:defRPr/>
              </a:pPr>
              <a:endParaRPr lang="en-GB" dirty="0"/>
            </a:p>
          </p:txBody>
        </p:sp>
      </p:grpSp>
      <p:pic>
        <p:nvPicPr>
          <p:cNvPr id="8" name="Picture 13" descr="cstransform-logo-colour"/>
          <p:cNvPicPr>
            <a:picLocks noChangeAspect="1" noChangeArrowheads="1"/>
          </p:cNvPicPr>
          <p:nvPr userDrawn="1"/>
        </p:nvPicPr>
        <p:blipFill>
          <a:blip r:embed="rId3" cstate="print"/>
          <a:srcRect/>
          <a:stretch>
            <a:fillRect/>
          </a:stretch>
        </p:blipFill>
        <p:spPr bwMode="auto">
          <a:xfrm>
            <a:off x="6597650" y="193675"/>
            <a:ext cx="2368550" cy="549275"/>
          </a:xfrm>
          <a:prstGeom prst="rect">
            <a:avLst/>
          </a:prstGeom>
          <a:noFill/>
          <a:ln w="9525">
            <a:noFill/>
            <a:miter lim="800000"/>
            <a:headEnd/>
            <a:tailEnd/>
          </a:ln>
        </p:spPr>
      </p:pic>
      <p:grpSp>
        <p:nvGrpSpPr>
          <p:cNvPr id="9" name="Group 19"/>
          <p:cNvGrpSpPr>
            <a:grpSpLocks/>
          </p:cNvGrpSpPr>
          <p:nvPr userDrawn="1"/>
        </p:nvGrpSpPr>
        <p:grpSpPr bwMode="auto">
          <a:xfrm>
            <a:off x="7661275" y="1438275"/>
            <a:ext cx="1095375" cy="1017588"/>
            <a:chOff x="4322" y="982"/>
            <a:chExt cx="1196" cy="1112"/>
          </a:xfrm>
        </p:grpSpPr>
        <p:sp>
          <p:nvSpPr>
            <p:cNvPr id="10" name="AutoShape 16"/>
            <p:cNvSpPr>
              <a:spLocks noChangeArrowheads="1"/>
            </p:cNvSpPr>
            <p:nvPr userDrawn="1"/>
          </p:nvSpPr>
          <p:spPr bwMode="auto">
            <a:xfrm rot="10800000">
              <a:off x="4469" y="982"/>
              <a:ext cx="1049" cy="952"/>
            </a:xfrm>
            <a:prstGeom prst="rtTriangle">
              <a:avLst/>
            </a:prstGeom>
            <a:solidFill>
              <a:schemeClr val="bg1">
                <a:alpha val="16000"/>
              </a:schemeClr>
            </a:solidFill>
            <a:ln w="9525">
              <a:noFill/>
              <a:miter lim="800000"/>
              <a:headEnd/>
              <a:tailEnd/>
            </a:ln>
            <a:effectLst/>
          </p:spPr>
          <p:txBody>
            <a:bodyPr wrap="none" anchor="ctr"/>
            <a:lstStyle/>
            <a:p>
              <a:pPr>
                <a:defRPr/>
              </a:pPr>
              <a:endParaRPr lang="en-GB" dirty="0"/>
            </a:p>
          </p:txBody>
        </p:sp>
        <p:sp>
          <p:nvSpPr>
            <p:cNvPr id="11" name="AutoShape 17"/>
            <p:cNvSpPr>
              <a:spLocks noChangeArrowheads="1"/>
            </p:cNvSpPr>
            <p:nvPr userDrawn="1"/>
          </p:nvSpPr>
          <p:spPr bwMode="auto">
            <a:xfrm rot="10800000">
              <a:off x="4397" y="1065"/>
              <a:ext cx="1047" cy="952"/>
            </a:xfrm>
            <a:prstGeom prst="rtTriangle">
              <a:avLst/>
            </a:prstGeom>
            <a:solidFill>
              <a:schemeClr val="bg1">
                <a:alpha val="16000"/>
              </a:schemeClr>
            </a:solidFill>
            <a:ln w="9525">
              <a:noFill/>
              <a:miter lim="800000"/>
              <a:headEnd/>
              <a:tailEnd/>
            </a:ln>
            <a:effectLst/>
          </p:spPr>
          <p:txBody>
            <a:bodyPr wrap="none" anchor="ctr"/>
            <a:lstStyle/>
            <a:p>
              <a:pPr>
                <a:defRPr/>
              </a:pPr>
              <a:endParaRPr lang="en-GB" dirty="0"/>
            </a:p>
          </p:txBody>
        </p:sp>
        <p:sp>
          <p:nvSpPr>
            <p:cNvPr id="12" name="AutoShape 18"/>
            <p:cNvSpPr>
              <a:spLocks noChangeArrowheads="1"/>
            </p:cNvSpPr>
            <p:nvPr userDrawn="1"/>
          </p:nvSpPr>
          <p:spPr bwMode="auto">
            <a:xfrm rot="10800000">
              <a:off x="4322" y="1142"/>
              <a:ext cx="1049" cy="952"/>
            </a:xfrm>
            <a:prstGeom prst="rtTriangle">
              <a:avLst/>
            </a:prstGeom>
            <a:solidFill>
              <a:schemeClr val="bg1">
                <a:alpha val="16000"/>
              </a:schemeClr>
            </a:solidFill>
            <a:ln w="9525">
              <a:noFill/>
              <a:miter lim="800000"/>
              <a:headEnd/>
              <a:tailEnd/>
            </a:ln>
            <a:effectLst/>
          </p:spPr>
          <p:txBody>
            <a:bodyPr wrap="none" anchor="ctr"/>
            <a:lstStyle/>
            <a:p>
              <a:pPr>
                <a:defRPr/>
              </a:pPr>
              <a:endParaRPr lang="en-GB" dirty="0"/>
            </a:p>
          </p:txBody>
        </p:sp>
      </p:grpSp>
      <p:sp>
        <p:nvSpPr>
          <p:cNvPr id="803843" name="Rectangle 3"/>
          <p:cNvSpPr>
            <a:spLocks noGrp="1" noChangeArrowheads="1"/>
          </p:cNvSpPr>
          <p:nvPr>
            <p:ph type="ctrTitle" sz="quarter"/>
          </p:nvPr>
        </p:nvSpPr>
        <p:spPr>
          <a:xfrm>
            <a:off x="600075" y="1377950"/>
            <a:ext cx="6372225" cy="1155700"/>
          </a:xfrm>
        </p:spPr>
        <p:txBody>
          <a:bodyPr anchor="t"/>
          <a:lstStyle>
            <a:lvl1pPr>
              <a:defRPr sz="4400">
                <a:solidFill>
                  <a:schemeClr val="bg1"/>
                </a:solidFill>
              </a:defRPr>
            </a:lvl1pPr>
          </a:lstStyle>
          <a:p>
            <a:r>
              <a:rPr lang="en-US" smtClean="0"/>
              <a:t>Click to edit Master title style</a:t>
            </a:r>
            <a:endParaRPr lang="en-GB"/>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36588" y="1516063"/>
            <a:ext cx="3986212" cy="417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75200" y="1516063"/>
            <a:ext cx="3987800" cy="417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0238" y="350838"/>
            <a:ext cx="8132762" cy="639762"/>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681038"/>
            <a:ext cx="2032000" cy="50053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30238" y="681038"/>
            <a:ext cx="5948362" cy="5005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36588" y="1516063"/>
            <a:ext cx="3986212" cy="417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75200" y="1516063"/>
            <a:ext cx="3987800" cy="417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stransform-logo-colour"/>
          <p:cNvPicPr>
            <a:picLocks noChangeAspect="1" noChangeArrowheads="1"/>
          </p:cNvPicPr>
          <p:nvPr userDrawn="1"/>
        </p:nvPicPr>
        <p:blipFill>
          <a:blip r:embed="rId14" cstate="print"/>
          <a:srcRect/>
          <a:stretch>
            <a:fillRect/>
          </a:stretch>
        </p:blipFill>
        <p:spPr bwMode="auto">
          <a:xfrm>
            <a:off x="6597650" y="193675"/>
            <a:ext cx="2368550" cy="549275"/>
          </a:xfrm>
          <a:prstGeom prst="rect">
            <a:avLst/>
          </a:prstGeom>
          <a:noFill/>
          <a:ln w="9525">
            <a:noFill/>
            <a:miter lim="800000"/>
            <a:headEnd/>
            <a:tailEnd/>
          </a:ln>
        </p:spPr>
      </p:pic>
      <p:sp>
        <p:nvSpPr>
          <p:cNvPr id="794627" name="AutoShape 3"/>
          <p:cNvSpPr>
            <a:spLocks noChangeArrowheads="1"/>
          </p:cNvSpPr>
          <p:nvPr/>
        </p:nvSpPr>
        <p:spPr bwMode="auto">
          <a:xfrm>
            <a:off x="0" y="5676900"/>
            <a:ext cx="1416050" cy="1184275"/>
          </a:xfrm>
          <a:prstGeom prst="rtTriangle">
            <a:avLst/>
          </a:prstGeom>
          <a:solidFill>
            <a:srgbClr val="1D6AAE"/>
          </a:solidFill>
          <a:ln w="9525">
            <a:solidFill>
              <a:srgbClr val="1D6AAE"/>
            </a:solidFill>
            <a:miter lim="800000"/>
            <a:headEnd/>
            <a:tailEnd/>
          </a:ln>
          <a:effectLst/>
        </p:spPr>
        <p:txBody>
          <a:bodyPr wrap="none" anchor="ctr"/>
          <a:lstStyle/>
          <a:p>
            <a:pPr>
              <a:defRPr/>
            </a:pPr>
            <a:endParaRPr lang="en-GB" dirty="0"/>
          </a:p>
        </p:txBody>
      </p:sp>
      <p:sp>
        <p:nvSpPr>
          <p:cNvPr id="1028" name="Rectangle 4"/>
          <p:cNvSpPr>
            <a:spLocks noGrp="1" noChangeArrowheads="1"/>
          </p:cNvSpPr>
          <p:nvPr>
            <p:ph type="title"/>
          </p:nvPr>
        </p:nvSpPr>
        <p:spPr bwMode="auto">
          <a:xfrm>
            <a:off x="630238" y="76200"/>
            <a:ext cx="8132762" cy="6397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794629" name="Text Box 5"/>
          <p:cNvSpPr txBox="1">
            <a:spLocks noChangeArrowheads="1"/>
          </p:cNvSpPr>
          <p:nvPr/>
        </p:nvSpPr>
        <p:spPr bwMode="auto">
          <a:xfrm>
            <a:off x="812800" y="3629025"/>
            <a:ext cx="4513263" cy="519113"/>
          </a:xfrm>
          <a:prstGeom prst="rect">
            <a:avLst/>
          </a:prstGeom>
          <a:noFill/>
          <a:ln w="9525">
            <a:noFill/>
            <a:miter lim="800000"/>
            <a:headEnd/>
            <a:tailEnd/>
          </a:ln>
          <a:effectLst/>
        </p:spPr>
        <p:txBody>
          <a:bodyPr>
            <a:spAutoFit/>
          </a:bodyPr>
          <a:lstStyle/>
          <a:p>
            <a:pPr>
              <a:spcBef>
                <a:spcPct val="50000"/>
              </a:spcBef>
              <a:defRPr/>
            </a:pPr>
            <a:endParaRPr lang="en-US" dirty="0"/>
          </a:p>
        </p:txBody>
      </p:sp>
      <p:sp>
        <p:nvSpPr>
          <p:cNvPr id="1030" name="Rectangle 6"/>
          <p:cNvSpPr>
            <a:spLocks noGrp="1" noChangeArrowheads="1"/>
          </p:cNvSpPr>
          <p:nvPr>
            <p:ph type="body" idx="1"/>
          </p:nvPr>
        </p:nvSpPr>
        <p:spPr bwMode="auto">
          <a:xfrm>
            <a:off x="636588" y="1516063"/>
            <a:ext cx="8126412" cy="4170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94631" name="Text Box 7"/>
          <p:cNvSpPr txBox="1">
            <a:spLocks noChangeArrowheads="1"/>
          </p:cNvSpPr>
          <p:nvPr/>
        </p:nvSpPr>
        <p:spPr bwMode="auto">
          <a:xfrm>
            <a:off x="98425" y="6223000"/>
            <a:ext cx="1071563" cy="504825"/>
          </a:xfrm>
          <a:prstGeom prst="rect">
            <a:avLst/>
          </a:prstGeom>
          <a:noFill/>
          <a:ln w="9525">
            <a:noFill/>
            <a:miter lim="800000"/>
            <a:headEnd/>
            <a:tailEnd/>
          </a:ln>
          <a:effectLst/>
        </p:spPr>
        <p:txBody>
          <a:bodyPr lIns="0" tIns="0" rIns="0" bIns="0">
            <a:spAutoFit/>
          </a:bodyPr>
          <a:lstStyle/>
          <a:p>
            <a:pPr algn="l">
              <a:defRPr/>
            </a:pPr>
            <a:r>
              <a:rPr lang="en-GB" sz="1100" dirty="0">
                <a:latin typeface="Arial" charset="0"/>
              </a:rPr>
              <a:t>Citizen </a:t>
            </a:r>
          </a:p>
          <a:p>
            <a:pPr algn="l">
              <a:defRPr/>
            </a:pPr>
            <a:r>
              <a:rPr lang="en-GB" sz="1100" dirty="0">
                <a:latin typeface="Arial" charset="0"/>
              </a:rPr>
              <a:t>Service Transformation</a:t>
            </a:r>
          </a:p>
        </p:txBody>
      </p:sp>
    </p:spTree>
  </p:cSld>
  <p:clrMap bg1="lt1" tx1="dk1" bg2="lt2" tx2="dk2" accent1="accent1" accent2="accent2" accent3="accent3" accent4="accent4" accent5="accent5" accent6="accent6" hlink="hlink" folHlink="folHlink"/>
  <p:sldLayoutIdLst>
    <p:sldLayoutId id="2147484423"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 id="2147484424" r:id="rId12"/>
  </p:sldLayoutIdLst>
  <p:transition spd="slow"/>
  <p:txStyles>
    <p:titleStyle>
      <a:lvl1pPr algn="l" rtl="0" eaLnBrk="0" fontAlgn="base" hangingPunct="0">
        <a:lnSpc>
          <a:spcPct val="85000"/>
        </a:lnSpc>
        <a:spcBef>
          <a:spcPct val="0"/>
        </a:spcBef>
        <a:spcAft>
          <a:spcPct val="0"/>
        </a:spcAft>
        <a:defRPr sz="2800">
          <a:solidFill>
            <a:srgbClr val="1D6AAE"/>
          </a:solidFill>
          <a:latin typeface="+mj-lt"/>
          <a:ea typeface="+mj-ea"/>
          <a:cs typeface="+mj-cs"/>
        </a:defRPr>
      </a:lvl1pPr>
      <a:lvl2pPr algn="l" rtl="0" eaLnBrk="0" fontAlgn="base" hangingPunct="0">
        <a:lnSpc>
          <a:spcPct val="85000"/>
        </a:lnSpc>
        <a:spcBef>
          <a:spcPct val="0"/>
        </a:spcBef>
        <a:spcAft>
          <a:spcPct val="0"/>
        </a:spcAft>
        <a:defRPr sz="2800">
          <a:solidFill>
            <a:srgbClr val="1D6AAE"/>
          </a:solidFill>
          <a:latin typeface="Arial" charset="0"/>
        </a:defRPr>
      </a:lvl2pPr>
      <a:lvl3pPr algn="l" rtl="0" eaLnBrk="0" fontAlgn="base" hangingPunct="0">
        <a:lnSpc>
          <a:spcPct val="85000"/>
        </a:lnSpc>
        <a:spcBef>
          <a:spcPct val="0"/>
        </a:spcBef>
        <a:spcAft>
          <a:spcPct val="0"/>
        </a:spcAft>
        <a:defRPr sz="2800">
          <a:solidFill>
            <a:srgbClr val="1D6AAE"/>
          </a:solidFill>
          <a:latin typeface="Arial" charset="0"/>
        </a:defRPr>
      </a:lvl3pPr>
      <a:lvl4pPr algn="l" rtl="0" eaLnBrk="0" fontAlgn="base" hangingPunct="0">
        <a:lnSpc>
          <a:spcPct val="85000"/>
        </a:lnSpc>
        <a:spcBef>
          <a:spcPct val="0"/>
        </a:spcBef>
        <a:spcAft>
          <a:spcPct val="0"/>
        </a:spcAft>
        <a:defRPr sz="2800">
          <a:solidFill>
            <a:srgbClr val="1D6AAE"/>
          </a:solidFill>
          <a:latin typeface="Arial" charset="0"/>
        </a:defRPr>
      </a:lvl4pPr>
      <a:lvl5pPr algn="l" rtl="0" eaLnBrk="0" fontAlgn="base" hangingPunct="0">
        <a:lnSpc>
          <a:spcPct val="85000"/>
        </a:lnSpc>
        <a:spcBef>
          <a:spcPct val="0"/>
        </a:spcBef>
        <a:spcAft>
          <a:spcPct val="0"/>
        </a:spcAft>
        <a:defRPr sz="2800">
          <a:solidFill>
            <a:srgbClr val="1D6AAE"/>
          </a:solidFill>
          <a:latin typeface="Arial" charset="0"/>
        </a:defRPr>
      </a:lvl5pPr>
      <a:lvl6pPr marL="457200" algn="l" rtl="0" eaLnBrk="1" fontAlgn="base" hangingPunct="1">
        <a:lnSpc>
          <a:spcPct val="85000"/>
        </a:lnSpc>
        <a:spcBef>
          <a:spcPct val="0"/>
        </a:spcBef>
        <a:spcAft>
          <a:spcPct val="0"/>
        </a:spcAft>
        <a:defRPr sz="2800">
          <a:solidFill>
            <a:srgbClr val="1D6AAE"/>
          </a:solidFill>
          <a:latin typeface="Arial" charset="0"/>
        </a:defRPr>
      </a:lvl6pPr>
      <a:lvl7pPr marL="914400" algn="l" rtl="0" eaLnBrk="1" fontAlgn="base" hangingPunct="1">
        <a:lnSpc>
          <a:spcPct val="85000"/>
        </a:lnSpc>
        <a:spcBef>
          <a:spcPct val="0"/>
        </a:spcBef>
        <a:spcAft>
          <a:spcPct val="0"/>
        </a:spcAft>
        <a:defRPr sz="2800">
          <a:solidFill>
            <a:srgbClr val="1D6AAE"/>
          </a:solidFill>
          <a:latin typeface="Arial" charset="0"/>
        </a:defRPr>
      </a:lvl7pPr>
      <a:lvl8pPr marL="1371600" algn="l" rtl="0" eaLnBrk="1" fontAlgn="base" hangingPunct="1">
        <a:lnSpc>
          <a:spcPct val="85000"/>
        </a:lnSpc>
        <a:spcBef>
          <a:spcPct val="0"/>
        </a:spcBef>
        <a:spcAft>
          <a:spcPct val="0"/>
        </a:spcAft>
        <a:defRPr sz="2800">
          <a:solidFill>
            <a:srgbClr val="1D6AAE"/>
          </a:solidFill>
          <a:latin typeface="Arial" charset="0"/>
        </a:defRPr>
      </a:lvl8pPr>
      <a:lvl9pPr marL="1828800" algn="l" rtl="0" eaLnBrk="1" fontAlgn="base" hangingPunct="1">
        <a:lnSpc>
          <a:spcPct val="85000"/>
        </a:lnSpc>
        <a:spcBef>
          <a:spcPct val="0"/>
        </a:spcBef>
        <a:spcAft>
          <a:spcPct val="0"/>
        </a:spcAft>
        <a:defRPr sz="2800">
          <a:solidFill>
            <a:srgbClr val="1D6AAE"/>
          </a:solidFill>
          <a:latin typeface="Arial" charset="0"/>
        </a:defRPr>
      </a:lvl9pPr>
    </p:titleStyle>
    <p:bodyStyle>
      <a:lvl1pPr marL="342900" indent="-80963" algn="l" defTabSz="622300" rtl="0" eaLnBrk="0" fontAlgn="base" hangingPunct="0">
        <a:lnSpc>
          <a:spcPct val="130000"/>
        </a:lnSpc>
        <a:spcBef>
          <a:spcPct val="20000"/>
        </a:spcBef>
        <a:spcAft>
          <a:spcPct val="0"/>
        </a:spcAft>
        <a:buChar char="•"/>
        <a:tabLst>
          <a:tab pos="261938" algn="l"/>
        </a:tabLst>
        <a:defRPr sz="3200">
          <a:solidFill>
            <a:srgbClr val="66656A"/>
          </a:solidFill>
          <a:latin typeface="+mn-lt"/>
          <a:ea typeface="+mn-ea"/>
          <a:cs typeface="+mn-cs"/>
        </a:defRPr>
      </a:lvl1pPr>
      <a:lvl2pPr marL="441325" indent="15875" algn="l" defTabSz="622300" rtl="0" eaLnBrk="0" fontAlgn="base" hangingPunct="0">
        <a:spcBef>
          <a:spcPct val="20000"/>
        </a:spcBef>
        <a:spcAft>
          <a:spcPct val="0"/>
        </a:spcAft>
        <a:buChar char="–"/>
        <a:tabLst>
          <a:tab pos="261938" algn="l"/>
        </a:tabLst>
        <a:defRPr sz="1500">
          <a:solidFill>
            <a:srgbClr val="3A5D9E"/>
          </a:solidFill>
          <a:latin typeface="+mn-lt"/>
        </a:defRPr>
      </a:lvl2pPr>
      <a:lvl3pPr marL="620713" indent="293688" algn="l" defTabSz="622300" rtl="0" eaLnBrk="0" fontAlgn="base" hangingPunct="0">
        <a:spcBef>
          <a:spcPct val="20000"/>
        </a:spcBef>
        <a:spcAft>
          <a:spcPct val="0"/>
        </a:spcAft>
        <a:buChar char="•"/>
        <a:tabLst>
          <a:tab pos="261938" algn="l"/>
        </a:tabLst>
        <a:defRPr sz="1500">
          <a:solidFill>
            <a:srgbClr val="3A5D9E"/>
          </a:solidFill>
          <a:latin typeface="+mn-lt"/>
        </a:defRPr>
      </a:lvl3pPr>
      <a:lvl4pPr marL="800100" indent="11113" algn="l" defTabSz="622300" rtl="0" eaLnBrk="0" fontAlgn="base" hangingPunct="0">
        <a:spcBef>
          <a:spcPct val="20000"/>
        </a:spcBef>
        <a:spcAft>
          <a:spcPct val="0"/>
        </a:spcAft>
        <a:buChar char="–"/>
        <a:tabLst>
          <a:tab pos="261938" algn="l"/>
        </a:tabLst>
        <a:defRPr sz="1500">
          <a:solidFill>
            <a:srgbClr val="3A5D9E"/>
          </a:solidFill>
          <a:latin typeface="+mn-lt"/>
        </a:defRPr>
      </a:lvl4pPr>
      <a:lvl5pPr marL="990600" indent="838200" algn="l" defTabSz="622300" rtl="0" eaLnBrk="0" fontAlgn="base" hangingPunct="0">
        <a:spcBef>
          <a:spcPct val="20000"/>
        </a:spcBef>
        <a:spcAft>
          <a:spcPct val="0"/>
        </a:spcAft>
        <a:buChar char="»"/>
        <a:tabLst>
          <a:tab pos="261938" algn="l"/>
        </a:tabLst>
        <a:defRPr sz="1500">
          <a:solidFill>
            <a:srgbClr val="3A5D9E"/>
          </a:solidFill>
          <a:latin typeface="+mn-lt"/>
        </a:defRPr>
      </a:lvl5pPr>
      <a:lvl6pPr marL="1447800" algn="l" defTabSz="622300" rtl="0" eaLnBrk="1" fontAlgn="base" hangingPunct="1">
        <a:spcBef>
          <a:spcPct val="20000"/>
        </a:spcBef>
        <a:spcAft>
          <a:spcPct val="0"/>
        </a:spcAft>
        <a:tabLst>
          <a:tab pos="261938" algn="l"/>
        </a:tabLst>
        <a:defRPr sz="1500">
          <a:solidFill>
            <a:srgbClr val="3A5D9E"/>
          </a:solidFill>
          <a:latin typeface="+mn-lt"/>
        </a:defRPr>
      </a:lvl6pPr>
      <a:lvl7pPr marL="1905000" algn="l" defTabSz="622300" rtl="0" eaLnBrk="1" fontAlgn="base" hangingPunct="1">
        <a:spcBef>
          <a:spcPct val="20000"/>
        </a:spcBef>
        <a:spcAft>
          <a:spcPct val="0"/>
        </a:spcAft>
        <a:tabLst>
          <a:tab pos="261938" algn="l"/>
        </a:tabLst>
        <a:defRPr sz="1500">
          <a:solidFill>
            <a:srgbClr val="3A5D9E"/>
          </a:solidFill>
          <a:latin typeface="+mn-lt"/>
        </a:defRPr>
      </a:lvl7pPr>
      <a:lvl8pPr marL="2362200" algn="l" defTabSz="622300" rtl="0" eaLnBrk="1" fontAlgn="base" hangingPunct="1">
        <a:spcBef>
          <a:spcPct val="20000"/>
        </a:spcBef>
        <a:spcAft>
          <a:spcPct val="0"/>
        </a:spcAft>
        <a:tabLst>
          <a:tab pos="261938" algn="l"/>
        </a:tabLst>
        <a:defRPr sz="1500">
          <a:solidFill>
            <a:srgbClr val="3A5D9E"/>
          </a:solidFill>
          <a:latin typeface="+mn-lt"/>
        </a:defRPr>
      </a:lvl8pPr>
      <a:lvl9pPr marL="2819400" algn="l" defTabSz="622300" rtl="0" eaLnBrk="1" fontAlgn="base" hangingPunct="1">
        <a:spcBef>
          <a:spcPct val="20000"/>
        </a:spcBef>
        <a:spcAft>
          <a:spcPct val="0"/>
        </a:spcAft>
        <a:tabLst>
          <a:tab pos="261938" algn="l"/>
        </a:tabLst>
        <a:defRPr sz="1500">
          <a:solidFill>
            <a:srgbClr val="3A5D9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cstransform-logo-colour"/>
          <p:cNvPicPr>
            <a:picLocks noChangeAspect="1" noChangeArrowheads="1"/>
          </p:cNvPicPr>
          <p:nvPr/>
        </p:nvPicPr>
        <p:blipFill>
          <a:blip r:embed="rId13" cstate="print"/>
          <a:srcRect/>
          <a:stretch>
            <a:fillRect/>
          </a:stretch>
        </p:blipFill>
        <p:spPr bwMode="auto">
          <a:xfrm>
            <a:off x="6597650" y="193675"/>
            <a:ext cx="2368550" cy="549275"/>
          </a:xfrm>
          <a:prstGeom prst="rect">
            <a:avLst/>
          </a:prstGeom>
          <a:noFill/>
          <a:ln w="9525">
            <a:noFill/>
            <a:miter lim="800000"/>
            <a:headEnd/>
            <a:tailEnd/>
          </a:ln>
        </p:spPr>
      </p:pic>
      <p:sp>
        <p:nvSpPr>
          <p:cNvPr id="802819" name="AutoShape 3"/>
          <p:cNvSpPr>
            <a:spLocks noChangeArrowheads="1"/>
          </p:cNvSpPr>
          <p:nvPr/>
        </p:nvSpPr>
        <p:spPr bwMode="auto">
          <a:xfrm>
            <a:off x="0" y="5676900"/>
            <a:ext cx="1416050" cy="1184275"/>
          </a:xfrm>
          <a:prstGeom prst="rtTriangle">
            <a:avLst/>
          </a:prstGeom>
          <a:solidFill>
            <a:srgbClr val="1D6AAE"/>
          </a:solidFill>
          <a:ln w="9525">
            <a:solidFill>
              <a:srgbClr val="1D6AAE"/>
            </a:solidFill>
            <a:miter lim="800000"/>
            <a:headEnd/>
            <a:tailEnd/>
          </a:ln>
          <a:effectLst/>
        </p:spPr>
        <p:txBody>
          <a:bodyPr wrap="none" anchor="ctr"/>
          <a:lstStyle/>
          <a:p>
            <a:pPr>
              <a:defRPr/>
            </a:pPr>
            <a:endParaRPr lang="en-GB" dirty="0"/>
          </a:p>
        </p:txBody>
      </p:sp>
      <p:sp>
        <p:nvSpPr>
          <p:cNvPr id="2052" name="Rectangle 4"/>
          <p:cNvSpPr>
            <a:spLocks noGrp="1" noChangeArrowheads="1"/>
          </p:cNvSpPr>
          <p:nvPr>
            <p:ph type="title"/>
          </p:nvPr>
        </p:nvSpPr>
        <p:spPr bwMode="auto">
          <a:xfrm>
            <a:off x="630238" y="681038"/>
            <a:ext cx="8132762" cy="6397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802821" name="Text Box 5"/>
          <p:cNvSpPr txBox="1">
            <a:spLocks noChangeArrowheads="1"/>
          </p:cNvSpPr>
          <p:nvPr/>
        </p:nvSpPr>
        <p:spPr bwMode="auto">
          <a:xfrm>
            <a:off x="812800" y="3629025"/>
            <a:ext cx="4513263" cy="519113"/>
          </a:xfrm>
          <a:prstGeom prst="rect">
            <a:avLst/>
          </a:prstGeom>
          <a:noFill/>
          <a:ln w="9525">
            <a:noFill/>
            <a:miter lim="800000"/>
            <a:headEnd/>
            <a:tailEnd/>
          </a:ln>
          <a:effectLst/>
        </p:spPr>
        <p:txBody>
          <a:bodyPr>
            <a:spAutoFit/>
          </a:bodyPr>
          <a:lstStyle/>
          <a:p>
            <a:pPr>
              <a:spcBef>
                <a:spcPct val="50000"/>
              </a:spcBef>
              <a:defRPr/>
            </a:pPr>
            <a:endParaRPr lang="en-US" dirty="0"/>
          </a:p>
        </p:txBody>
      </p:sp>
      <p:sp>
        <p:nvSpPr>
          <p:cNvPr id="2054" name="Rectangle 6"/>
          <p:cNvSpPr>
            <a:spLocks noGrp="1" noChangeArrowheads="1"/>
          </p:cNvSpPr>
          <p:nvPr>
            <p:ph type="body" idx="1"/>
          </p:nvPr>
        </p:nvSpPr>
        <p:spPr bwMode="auto">
          <a:xfrm>
            <a:off x="636588" y="1516063"/>
            <a:ext cx="8126412" cy="4170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802823" name="Text Box 7"/>
          <p:cNvSpPr txBox="1">
            <a:spLocks noChangeArrowheads="1"/>
          </p:cNvSpPr>
          <p:nvPr/>
        </p:nvSpPr>
        <p:spPr bwMode="auto">
          <a:xfrm>
            <a:off x="98425" y="6223000"/>
            <a:ext cx="1071563" cy="504825"/>
          </a:xfrm>
          <a:prstGeom prst="rect">
            <a:avLst/>
          </a:prstGeom>
          <a:noFill/>
          <a:ln w="9525">
            <a:noFill/>
            <a:miter lim="800000"/>
            <a:headEnd/>
            <a:tailEnd/>
          </a:ln>
          <a:effectLst/>
        </p:spPr>
        <p:txBody>
          <a:bodyPr lIns="0" tIns="0" rIns="0" bIns="0">
            <a:spAutoFit/>
          </a:bodyPr>
          <a:lstStyle/>
          <a:p>
            <a:pPr algn="l">
              <a:defRPr/>
            </a:pPr>
            <a:r>
              <a:rPr lang="en-GB" sz="1100" dirty="0">
                <a:latin typeface="Arial" charset="0"/>
              </a:rPr>
              <a:t>Citizen </a:t>
            </a:r>
          </a:p>
          <a:p>
            <a:pPr algn="l">
              <a:defRPr/>
            </a:pPr>
            <a:r>
              <a:rPr lang="en-GB" sz="1100" dirty="0">
                <a:latin typeface="Arial" charset="0"/>
              </a:rPr>
              <a:t>Service Transformation</a:t>
            </a:r>
          </a:p>
        </p:txBody>
      </p:sp>
    </p:spTree>
  </p:cSld>
  <p:clrMap bg1="lt1" tx1="dk1" bg2="lt2" tx2="dk2" accent1="accent1" accent2="accent2" accent3="accent3" accent4="accent4" accent5="accent5" accent6="accent6" hlink="hlink" folHlink="folHlink"/>
  <p:sldLayoutIdLst>
    <p:sldLayoutId id="2147484425"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ransition spd="slow"/>
  <p:txStyles>
    <p:titleStyle>
      <a:lvl1pPr algn="l" rtl="0" eaLnBrk="0" fontAlgn="base" hangingPunct="0">
        <a:lnSpc>
          <a:spcPct val="85000"/>
        </a:lnSpc>
        <a:spcBef>
          <a:spcPct val="0"/>
        </a:spcBef>
        <a:spcAft>
          <a:spcPct val="0"/>
        </a:spcAft>
        <a:defRPr sz="2800">
          <a:solidFill>
            <a:srgbClr val="1D6AAE"/>
          </a:solidFill>
          <a:latin typeface="+mj-lt"/>
          <a:ea typeface="+mj-ea"/>
          <a:cs typeface="+mj-cs"/>
        </a:defRPr>
      </a:lvl1pPr>
      <a:lvl2pPr algn="l" rtl="0" eaLnBrk="0" fontAlgn="base" hangingPunct="0">
        <a:lnSpc>
          <a:spcPct val="85000"/>
        </a:lnSpc>
        <a:spcBef>
          <a:spcPct val="0"/>
        </a:spcBef>
        <a:spcAft>
          <a:spcPct val="0"/>
        </a:spcAft>
        <a:defRPr sz="2800">
          <a:solidFill>
            <a:srgbClr val="1D6AAE"/>
          </a:solidFill>
          <a:latin typeface="Arial" charset="0"/>
        </a:defRPr>
      </a:lvl2pPr>
      <a:lvl3pPr algn="l" rtl="0" eaLnBrk="0" fontAlgn="base" hangingPunct="0">
        <a:lnSpc>
          <a:spcPct val="85000"/>
        </a:lnSpc>
        <a:spcBef>
          <a:spcPct val="0"/>
        </a:spcBef>
        <a:spcAft>
          <a:spcPct val="0"/>
        </a:spcAft>
        <a:defRPr sz="2800">
          <a:solidFill>
            <a:srgbClr val="1D6AAE"/>
          </a:solidFill>
          <a:latin typeface="Arial" charset="0"/>
        </a:defRPr>
      </a:lvl3pPr>
      <a:lvl4pPr algn="l" rtl="0" eaLnBrk="0" fontAlgn="base" hangingPunct="0">
        <a:lnSpc>
          <a:spcPct val="85000"/>
        </a:lnSpc>
        <a:spcBef>
          <a:spcPct val="0"/>
        </a:spcBef>
        <a:spcAft>
          <a:spcPct val="0"/>
        </a:spcAft>
        <a:defRPr sz="2800">
          <a:solidFill>
            <a:srgbClr val="1D6AAE"/>
          </a:solidFill>
          <a:latin typeface="Arial" charset="0"/>
        </a:defRPr>
      </a:lvl4pPr>
      <a:lvl5pPr algn="l" rtl="0" eaLnBrk="0" fontAlgn="base" hangingPunct="0">
        <a:lnSpc>
          <a:spcPct val="85000"/>
        </a:lnSpc>
        <a:spcBef>
          <a:spcPct val="0"/>
        </a:spcBef>
        <a:spcAft>
          <a:spcPct val="0"/>
        </a:spcAft>
        <a:defRPr sz="2800">
          <a:solidFill>
            <a:srgbClr val="1D6AAE"/>
          </a:solidFill>
          <a:latin typeface="Arial" charset="0"/>
        </a:defRPr>
      </a:lvl5pPr>
      <a:lvl6pPr marL="457200" algn="l" rtl="0" eaLnBrk="1" fontAlgn="base" hangingPunct="1">
        <a:lnSpc>
          <a:spcPct val="85000"/>
        </a:lnSpc>
        <a:spcBef>
          <a:spcPct val="0"/>
        </a:spcBef>
        <a:spcAft>
          <a:spcPct val="0"/>
        </a:spcAft>
        <a:defRPr sz="2800">
          <a:solidFill>
            <a:srgbClr val="1D6AAE"/>
          </a:solidFill>
          <a:latin typeface="Arial" charset="0"/>
        </a:defRPr>
      </a:lvl6pPr>
      <a:lvl7pPr marL="914400" algn="l" rtl="0" eaLnBrk="1" fontAlgn="base" hangingPunct="1">
        <a:lnSpc>
          <a:spcPct val="85000"/>
        </a:lnSpc>
        <a:spcBef>
          <a:spcPct val="0"/>
        </a:spcBef>
        <a:spcAft>
          <a:spcPct val="0"/>
        </a:spcAft>
        <a:defRPr sz="2800">
          <a:solidFill>
            <a:srgbClr val="1D6AAE"/>
          </a:solidFill>
          <a:latin typeface="Arial" charset="0"/>
        </a:defRPr>
      </a:lvl7pPr>
      <a:lvl8pPr marL="1371600" algn="l" rtl="0" eaLnBrk="1" fontAlgn="base" hangingPunct="1">
        <a:lnSpc>
          <a:spcPct val="85000"/>
        </a:lnSpc>
        <a:spcBef>
          <a:spcPct val="0"/>
        </a:spcBef>
        <a:spcAft>
          <a:spcPct val="0"/>
        </a:spcAft>
        <a:defRPr sz="2800">
          <a:solidFill>
            <a:srgbClr val="1D6AAE"/>
          </a:solidFill>
          <a:latin typeface="Arial" charset="0"/>
        </a:defRPr>
      </a:lvl8pPr>
      <a:lvl9pPr marL="1828800" algn="l" rtl="0" eaLnBrk="1" fontAlgn="base" hangingPunct="1">
        <a:lnSpc>
          <a:spcPct val="85000"/>
        </a:lnSpc>
        <a:spcBef>
          <a:spcPct val="0"/>
        </a:spcBef>
        <a:spcAft>
          <a:spcPct val="0"/>
        </a:spcAft>
        <a:defRPr sz="2800">
          <a:solidFill>
            <a:srgbClr val="1D6AAE"/>
          </a:solidFill>
          <a:latin typeface="Arial" charset="0"/>
        </a:defRPr>
      </a:lvl9pPr>
    </p:titleStyle>
    <p:bodyStyle>
      <a:lvl1pPr marL="342900" indent="-80963" algn="l" defTabSz="622300" rtl="0" eaLnBrk="0" fontAlgn="base" hangingPunct="0">
        <a:lnSpc>
          <a:spcPct val="130000"/>
        </a:lnSpc>
        <a:spcBef>
          <a:spcPct val="20000"/>
        </a:spcBef>
        <a:spcAft>
          <a:spcPct val="0"/>
        </a:spcAft>
        <a:buChar char="•"/>
        <a:tabLst>
          <a:tab pos="261938" algn="l"/>
        </a:tabLst>
        <a:defRPr sz="3200">
          <a:solidFill>
            <a:srgbClr val="66656A"/>
          </a:solidFill>
          <a:latin typeface="+mn-lt"/>
          <a:ea typeface="+mn-ea"/>
          <a:cs typeface="+mn-cs"/>
        </a:defRPr>
      </a:lvl1pPr>
      <a:lvl2pPr marL="441325" indent="15875" algn="l" defTabSz="622300" rtl="0" eaLnBrk="0" fontAlgn="base" hangingPunct="0">
        <a:spcBef>
          <a:spcPct val="20000"/>
        </a:spcBef>
        <a:spcAft>
          <a:spcPct val="0"/>
        </a:spcAft>
        <a:buChar char="–"/>
        <a:tabLst>
          <a:tab pos="261938" algn="l"/>
        </a:tabLst>
        <a:defRPr sz="1500">
          <a:solidFill>
            <a:srgbClr val="3A5D9E"/>
          </a:solidFill>
          <a:latin typeface="+mn-lt"/>
        </a:defRPr>
      </a:lvl2pPr>
      <a:lvl3pPr marL="620713" indent="293688" algn="l" defTabSz="622300" rtl="0" eaLnBrk="0" fontAlgn="base" hangingPunct="0">
        <a:spcBef>
          <a:spcPct val="20000"/>
        </a:spcBef>
        <a:spcAft>
          <a:spcPct val="0"/>
        </a:spcAft>
        <a:buChar char="•"/>
        <a:tabLst>
          <a:tab pos="261938" algn="l"/>
        </a:tabLst>
        <a:defRPr sz="1500">
          <a:solidFill>
            <a:srgbClr val="3A5D9E"/>
          </a:solidFill>
          <a:latin typeface="+mn-lt"/>
        </a:defRPr>
      </a:lvl3pPr>
      <a:lvl4pPr marL="800100" indent="11113" algn="l" defTabSz="622300" rtl="0" eaLnBrk="0" fontAlgn="base" hangingPunct="0">
        <a:spcBef>
          <a:spcPct val="20000"/>
        </a:spcBef>
        <a:spcAft>
          <a:spcPct val="0"/>
        </a:spcAft>
        <a:buChar char="–"/>
        <a:tabLst>
          <a:tab pos="261938" algn="l"/>
        </a:tabLst>
        <a:defRPr sz="1500">
          <a:solidFill>
            <a:srgbClr val="3A5D9E"/>
          </a:solidFill>
          <a:latin typeface="+mn-lt"/>
        </a:defRPr>
      </a:lvl4pPr>
      <a:lvl5pPr marL="990600" indent="838200" algn="l" defTabSz="622300" rtl="0" eaLnBrk="0" fontAlgn="base" hangingPunct="0">
        <a:spcBef>
          <a:spcPct val="20000"/>
        </a:spcBef>
        <a:spcAft>
          <a:spcPct val="0"/>
        </a:spcAft>
        <a:buChar char="»"/>
        <a:tabLst>
          <a:tab pos="261938" algn="l"/>
        </a:tabLst>
        <a:defRPr sz="1500">
          <a:solidFill>
            <a:srgbClr val="3A5D9E"/>
          </a:solidFill>
          <a:latin typeface="+mn-lt"/>
        </a:defRPr>
      </a:lvl5pPr>
      <a:lvl6pPr marL="1447800" algn="l" defTabSz="622300" rtl="0" eaLnBrk="1" fontAlgn="base" hangingPunct="1">
        <a:spcBef>
          <a:spcPct val="20000"/>
        </a:spcBef>
        <a:spcAft>
          <a:spcPct val="0"/>
        </a:spcAft>
        <a:tabLst>
          <a:tab pos="261938" algn="l"/>
        </a:tabLst>
        <a:defRPr sz="1500">
          <a:solidFill>
            <a:srgbClr val="3A5D9E"/>
          </a:solidFill>
          <a:latin typeface="+mn-lt"/>
        </a:defRPr>
      </a:lvl6pPr>
      <a:lvl7pPr marL="1905000" algn="l" defTabSz="622300" rtl="0" eaLnBrk="1" fontAlgn="base" hangingPunct="1">
        <a:spcBef>
          <a:spcPct val="20000"/>
        </a:spcBef>
        <a:spcAft>
          <a:spcPct val="0"/>
        </a:spcAft>
        <a:tabLst>
          <a:tab pos="261938" algn="l"/>
        </a:tabLst>
        <a:defRPr sz="1500">
          <a:solidFill>
            <a:srgbClr val="3A5D9E"/>
          </a:solidFill>
          <a:latin typeface="+mn-lt"/>
        </a:defRPr>
      </a:lvl7pPr>
      <a:lvl8pPr marL="2362200" algn="l" defTabSz="622300" rtl="0" eaLnBrk="1" fontAlgn="base" hangingPunct="1">
        <a:spcBef>
          <a:spcPct val="20000"/>
        </a:spcBef>
        <a:spcAft>
          <a:spcPct val="0"/>
        </a:spcAft>
        <a:tabLst>
          <a:tab pos="261938" algn="l"/>
        </a:tabLst>
        <a:defRPr sz="1500">
          <a:solidFill>
            <a:srgbClr val="3A5D9E"/>
          </a:solidFill>
          <a:latin typeface="+mn-lt"/>
        </a:defRPr>
      </a:lvl8pPr>
      <a:lvl9pPr marL="2819400" algn="l" defTabSz="622300" rtl="0" eaLnBrk="1" fontAlgn="base" hangingPunct="1">
        <a:spcBef>
          <a:spcPct val="20000"/>
        </a:spcBef>
        <a:spcAft>
          <a:spcPct val="0"/>
        </a:spcAft>
        <a:tabLst>
          <a:tab pos="261938" algn="l"/>
        </a:tabLst>
        <a:defRPr sz="1500">
          <a:solidFill>
            <a:srgbClr val="3A5D9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Microsoft_Office_PowerPoint_Slide1.sldx"/></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clker.com/clipart-23386.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hyperlink" Target="http://ec.europa.eu/idabc/en/document/2319/5644" TargetMode="External"/><Relationship Id="rId7"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www.whitehouse.gov/omb/e-gov/fea/" TargetMode="External"/><Relationship Id="rId5" Type="http://schemas.openxmlformats.org/officeDocument/2006/relationships/hyperlink" Target="http://zachmaninternational.com/index.php/home-article" TargetMode="External"/><Relationship Id="rId4" Type="http://schemas.openxmlformats.org/officeDocument/2006/relationships/hyperlink" Target="http://www.govtalk.gov.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3" Type="http://schemas.openxmlformats.org/officeDocument/2006/relationships/slide" Target="slide14.xml"/><Relationship Id="rId7" Type="http://schemas.openxmlformats.org/officeDocument/2006/relationships/slide" Target="slide15.xml"/><Relationship Id="rId12" Type="http://schemas.openxmlformats.org/officeDocument/2006/relationships/slide" Target="slide2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18.xml"/><Relationship Id="rId5" Type="http://schemas.openxmlformats.org/officeDocument/2006/relationships/slide" Target="slide12.xml"/><Relationship Id="rId10" Type="http://schemas.openxmlformats.org/officeDocument/2006/relationships/slide" Target="slide19.xml"/><Relationship Id="rId4" Type="http://schemas.openxmlformats.org/officeDocument/2006/relationships/slide" Target="slide9.xml"/><Relationship Id="rId9" Type="http://schemas.openxmlformats.org/officeDocument/2006/relationships/slide" Target="slide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www.clker.com/clipart-23386.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hyperlink" Target="http://www.clker.com/clipart-23386.html" TargetMode="Externa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4.png"/><Relationship Id="rId10"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533400" y="1752600"/>
            <a:ext cx="5343525" cy="1470025"/>
          </a:xfrm>
        </p:spPr>
        <p:txBody>
          <a:bodyPr/>
          <a:lstStyle/>
          <a:p>
            <a:pPr eaLnBrk="1" hangingPunct="1"/>
            <a:r>
              <a:rPr lang="en-GB" sz="3600" dirty="0" smtClean="0"/>
              <a:t>Context</a:t>
            </a:r>
            <a:br>
              <a:rPr lang="en-GB" sz="3600" dirty="0" smtClean="0"/>
            </a:br>
            <a:r>
              <a:rPr lang="en-GB" sz="3600" dirty="0" smtClean="0"/>
              <a:t/>
            </a:r>
            <a:br>
              <a:rPr lang="en-GB" sz="3600" dirty="0" smtClean="0"/>
            </a:br>
            <a:r>
              <a:rPr lang="en-GB" sz="2400" dirty="0" smtClean="0"/>
              <a:t>The shift from e-Government to Transformational Government</a:t>
            </a:r>
          </a:p>
        </p:txBody>
      </p:sp>
      <p:pic>
        <p:nvPicPr>
          <p:cNvPr id="611329" name="Picture 1" descr="OASIS Member Logo"/>
          <p:cNvPicPr>
            <a:picLocks noChangeAspect="1" noChangeArrowheads="1"/>
          </p:cNvPicPr>
          <p:nvPr/>
        </p:nvPicPr>
        <p:blipFill>
          <a:blip r:embed="rId3" cstate="print"/>
          <a:srcRect/>
          <a:stretch>
            <a:fillRect/>
          </a:stretch>
        </p:blipFill>
        <p:spPr bwMode="auto">
          <a:xfrm>
            <a:off x="304800" y="6248400"/>
            <a:ext cx="1333500" cy="428625"/>
          </a:xfrm>
          <a:prstGeom prst="rect">
            <a:avLst/>
          </a:prstGeom>
          <a:noFill/>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Title 2"/>
          <p:cNvSpPr txBox="1">
            <a:spLocks/>
          </p:cNvSpPr>
          <p:nvPr/>
        </p:nvSpPr>
        <p:spPr>
          <a:xfrm>
            <a:off x="630238" y="350838"/>
            <a:ext cx="2722562" cy="639762"/>
          </a:xfrm>
          <a:prstGeom prst="rect">
            <a:avLst/>
          </a:prstGeom>
        </p:spPr>
        <p:txBody>
          <a:bodyPr/>
          <a:lstStyle/>
          <a:p>
            <a:pPr marL="0" marR="0" lvl="0" indent="0" algn="l" defTabSz="914400" rtl="0" eaLnBrk="0" fontAlgn="base" latinLnBrk="0" hangingPunct="0">
              <a:lnSpc>
                <a:spcPct val="85000"/>
              </a:lnSpc>
              <a:spcBef>
                <a:spcPct val="0"/>
              </a:spcBef>
              <a:spcAft>
                <a:spcPct val="0"/>
              </a:spcAft>
              <a:buClrTx/>
              <a:buSzTx/>
              <a:buFontTx/>
              <a:buNone/>
              <a:tabLst/>
              <a:defRPr/>
            </a:pPr>
            <a:endParaRPr kumimoji="0" lang="en-GB" sz="2800" b="0" i="0" u="none" strike="noStrike" kern="0" cap="none" spc="0" normalizeH="0" baseline="0" noProof="0" dirty="0">
              <a:ln>
                <a:noFill/>
              </a:ln>
              <a:solidFill>
                <a:srgbClr val="1D6AAE"/>
              </a:solidFill>
              <a:effectLst/>
              <a:uLnTx/>
              <a:uFillTx/>
              <a:latin typeface="+mj-lt"/>
              <a:ea typeface="+mj-ea"/>
              <a:cs typeface="+mj-cs"/>
            </a:endParaRPr>
          </a:p>
        </p:txBody>
      </p:sp>
      <p:sp>
        <p:nvSpPr>
          <p:cNvPr id="1027" name="Rectangle 3"/>
          <p:cNvSpPr>
            <a:spLocks noChangeArrowheads="1"/>
          </p:cNvSpPr>
          <p:nvPr/>
        </p:nvSpPr>
        <p:spPr bwMode="auto">
          <a:xfrm>
            <a:off x="0" y="4800600"/>
            <a:ext cx="1447800" cy="2087563"/>
          </a:xfrm>
          <a:prstGeom prst="rect">
            <a:avLst/>
          </a:prstGeom>
          <a:solidFill>
            <a:schemeClr val="bg1"/>
          </a:solidFill>
          <a:ln w="9525">
            <a:noFill/>
            <a:miter lim="800000"/>
            <a:headEnd/>
            <a:tailEnd/>
          </a:ln>
        </p:spPr>
        <p:txBody>
          <a:bodyPr wrap="none" anchor="ctr"/>
          <a:lstStyle/>
          <a:p>
            <a:endParaRPr lang="en-US" sz="2000" dirty="0">
              <a:latin typeface="Arial" pitchFamily="34" charset="0"/>
            </a:endParaRPr>
          </a:p>
        </p:txBody>
      </p:sp>
      <p:sp>
        <p:nvSpPr>
          <p:cNvPr id="1028" name="Rectangle 3"/>
          <p:cNvSpPr>
            <a:spLocks noChangeArrowheads="1"/>
          </p:cNvSpPr>
          <p:nvPr/>
        </p:nvSpPr>
        <p:spPr bwMode="auto">
          <a:xfrm>
            <a:off x="747713" y="603250"/>
            <a:ext cx="7613650" cy="1439863"/>
          </a:xfrm>
          <a:prstGeom prst="rect">
            <a:avLst/>
          </a:prstGeom>
          <a:noFill/>
          <a:ln w="9525">
            <a:noFill/>
            <a:miter lim="800000"/>
            <a:headEnd/>
            <a:tailEnd/>
          </a:ln>
        </p:spPr>
        <p:txBody>
          <a:bodyPr/>
          <a:lstStyle/>
          <a:p>
            <a:endParaRPr lang="en-US" sz="2000" dirty="0">
              <a:latin typeface="Arial" pitchFamily="34" charset="0"/>
            </a:endParaRPr>
          </a:p>
        </p:txBody>
      </p:sp>
      <p:sp>
        <p:nvSpPr>
          <p:cNvPr id="1029" name="Rectangle 20"/>
          <p:cNvSpPr>
            <a:spLocks noChangeArrowheads="1"/>
          </p:cNvSpPr>
          <p:nvPr/>
        </p:nvSpPr>
        <p:spPr bwMode="auto">
          <a:xfrm>
            <a:off x="900113" y="-747713"/>
            <a:ext cx="7302500" cy="6608763"/>
          </a:xfrm>
          <a:prstGeom prst="rect">
            <a:avLst/>
          </a:prstGeom>
          <a:noFill/>
          <a:ln w="9525">
            <a:noFill/>
            <a:miter lim="800000"/>
            <a:headEnd/>
            <a:tailEnd/>
          </a:ln>
        </p:spPr>
        <p:txBody>
          <a:bodyPr/>
          <a:lstStyle/>
          <a:p>
            <a:endParaRPr lang="en-US" sz="2000" dirty="0">
              <a:latin typeface="Arial" pitchFamily="34" charset="0"/>
            </a:endParaRPr>
          </a:p>
        </p:txBody>
      </p:sp>
      <p:sp>
        <p:nvSpPr>
          <p:cNvPr id="63" name="AutoShape 180"/>
          <p:cNvSpPr>
            <a:spLocks noChangeArrowheads="1"/>
          </p:cNvSpPr>
          <p:nvPr/>
        </p:nvSpPr>
        <p:spPr bwMode="auto">
          <a:xfrm>
            <a:off x="2430463" y="4227513"/>
            <a:ext cx="4351337" cy="1295400"/>
          </a:xfrm>
          <a:prstGeom prst="rect">
            <a:avLst/>
          </a:prstGeom>
          <a:solidFill>
            <a:schemeClr val="accent1"/>
          </a:solidFill>
          <a:ln w="9525">
            <a:noFill/>
            <a:round/>
            <a:headEnd/>
            <a:tailEnd/>
          </a:ln>
        </p:spPr>
        <p:txBody>
          <a:bodyPr wrap="none" anchor="ctr"/>
          <a:lstStyle/>
          <a:p>
            <a:endParaRPr lang="en-US" dirty="0"/>
          </a:p>
        </p:txBody>
      </p:sp>
      <p:sp>
        <p:nvSpPr>
          <p:cNvPr id="64" name="Rectangle 169"/>
          <p:cNvSpPr>
            <a:spLocks noChangeArrowheads="1"/>
          </p:cNvSpPr>
          <p:nvPr/>
        </p:nvSpPr>
        <p:spPr bwMode="auto">
          <a:xfrm>
            <a:off x="2286001" y="3278188"/>
            <a:ext cx="4648199" cy="2360612"/>
          </a:xfrm>
          <a:prstGeom prst="rect">
            <a:avLst/>
          </a:prstGeom>
          <a:noFill/>
          <a:ln w="9525">
            <a:solidFill>
              <a:schemeClr val="accent2"/>
            </a:solidFill>
            <a:prstDash val="dash"/>
            <a:miter lim="800000"/>
            <a:headEnd/>
            <a:tailEnd/>
          </a:ln>
        </p:spPr>
        <p:txBody>
          <a:bodyPr wrap="none" anchor="ctr"/>
          <a:lstStyle/>
          <a:p>
            <a:endParaRPr lang="en-US" dirty="0"/>
          </a:p>
        </p:txBody>
      </p:sp>
      <p:cxnSp>
        <p:nvCxnSpPr>
          <p:cNvPr id="65" name="AutoShape 178"/>
          <p:cNvCxnSpPr>
            <a:cxnSpLocks noChangeShapeType="1"/>
          </p:cNvCxnSpPr>
          <p:nvPr/>
        </p:nvCxnSpPr>
        <p:spPr bwMode="auto">
          <a:xfrm flipV="1">
            <a:off x="6781800" y="3810000"/>
            <a:ext cx="1347788" cy="896938"/>
          </a:xfrm>
          <a:prstGeom prst="curvedConnector2">
            <a:avLst/>
          </a:prstGeom>
          <a:noFill/>
          <a:ln w="9525">
            <a:solidFill>
              <a:schemeClr val="tx1"/>
            </a:solidFill>
            <a:round/>
            <a:headEnd type="triangle" w="med" len="med"/>
            <a:tailEnd type="triangle" w="med" len="med"/>
          </a:ln>
        </p:spPr>
      </p:cxnSp>
      <p:cxnSp>
        <p:nvCxnSpPr>
          <p:cNvPr id="66" name="AutoShape 179"/>
          <p:cNvCxnSpPr>
            <a:cxnSpLocks noChangeShapeType="1"/>
          </p:cNvCxnSpPr>
          <p:nvPr/>
        </p:nvCxnSpPr>
        <p:spPr bwMode="auto">
          <a:xfrm rot="16200000" flipH="1">
            <a:off x="1397794" y="3666331"/>
            <a:ext cx="896938" cy="1273175"/>
          </a:xfrm>
          <a:prstGeom prst="curvedConnector2">
            <a:avLst/>
          </a:prstGeom>
          <a:noFill/>
          <a:ln w="9525">
            <a:solidFill>
              <a:schemeClr val="tx1"/>
            </a:solidFill>
            <a:round/>
            <a:headEnd type="triangle" w="med" len="med"/>
            <a:tailEnd type="triangle" w="med" len="med"/>
          </a:ln>
        </p:spPr>
      </p:cxnSp>
      <p:sp>
        <p:nvSpPr>
          <p:cNvPr id="1050" name="Line 51"/>
          <p:cNvSpPr>
            <a:spLocks noChangeShapeType="1"/>
          </p:cNvSpPr>
          <p:nvPr/>
        </p:nvSpPr>
        <p:spPr bwMode="auto">
          <a:xfrm>
            <a:off x="1655763" y="2689225"/>
            <a:ext cx="0" cy="0"/>
          </a:xfrm>
          <a:prstGeom prst="line">
            <a:avLst/>
          </a:prstGeom>
          <a:noFill/>
          <a:ln w="9525">
            <a:solidFill>
              <a:schemeClr val="tx1"/>
            </a:solidFill>
            <a:round/>
            <a:headEnd/>
            <a:tailEnd type="triangle" w="med" len="med"/>
          </a:ln>
        </p:spPr>
        <p:txBody>
          <a:bodyPr/>
          <a:lstStyle/>
          <a:p>
            <a:endParaRPr lang="en-GB" dirty="0"/>
          </a:p>
        </p:txBody>
      </p:sp>
      <p:sp>
        <p:nvSpPr>
          <p:cNvPr id="77" name="Text Box 149"/>
          <p:cNvSpPr txBox="1">
            <a:spLocks noChangeArrowheads="1"/>
          </p:cNvSpPr>
          <p:nvPr/>
        </p:nvSpPr>
        <p:spPr bwMode="auto">
          <a:xfrm>
            <a:off x="2498725" y="4286250"/>
            <a:ext cx="4032250" cy="369888"/>
          </a:xfrm>
          <a:prstGeom prst="rect">
            <a:avLst/>
          </a:prstGeom>
          <a:noFill/>
          <a:ln w="9525">
            <a:noFill/>
            <a:miter lim="800000"/>
            <a:headEnd/>
            <a:tailEnd/>
          </a:ln>
        </p:spPr>
        <p:txBody>
          <a:bodyPr>
            <a:spAutoFit/>
          </a:bodyPr>
          <a:lstStyle/>
          <a:p>
            <a:pPr algn="ctr">
              <a:spcBef>
                <a:spcPct val="50000"/>
              </a:spcBef>
            </a:pPr>
            <a:r>
              <a:rPr lang="en-GB" sz="1800" dirty="0"/>
              <a:t>Government Gateway</a:t>
            </a:r>
            <a:endParaRPr lang="en-US" sz="1800" dirty="0"/>
          </a:p>
        </p:txBody>
      </p:sp>
      <p:sp>
        <p:nvSpPr>
          <p:cNvPr id="78" name="Text Box 152"/>
          <p:cNvSpPr txBox="1">
            <a:spLocks noChangeArrowheads="1"/>
          </p:cNvSpPr>
          <p:nvPr/>
        </p:nvSpPr>
        <p:spPr bwMode="auto">
          <a:xfrm>
            <a:off x="0" y="2390775"/>
            <a:ext cx="1524000" cy="461963"/>
          </a:xfrm>
          <a:prstGeom prst="rect">
            <a:avLst/>
          </a:prstGeom>
          <a:noFill/>
          <a:ln w="9525">
            <a:noFill/>
            <a:miter lim="800000"/>
            <a:headEnd/>
            <a:tailEnd/>
          </a:ln>
        </p:spPr>
        <p:txBody>
          <a:bodyPr>
            <a:spAutoFit/>
          </a:bodyPr>
          <a:lstStyle/>
          <a:p>
            <a:pPr algn="l">
              <a:spcBef>
                <a:spcPct val="50000"/>
              </a:spcBef>
            </a:pPr>
            <a:r>
              <a:rPr lang="en-GB" sz="1200" dirty="0">
                <a:solidFill>
                  <a:schemeClr val="accent2"/>
                </a:solidFill>
              </a:rPr>
              <a:t>Multiple access channels</a:t>
            </a:r>
            <a:endParaRPr lang="en-US" sz="1200" dirty="0">
              <a:solidFill>
                <a:schemeClr val="accent2"/>
              </a:solidFill>
            </a:endParaRPr>
          </a:p>
        </p:txBody>
      </p:sp>
      <p:sp>
        <p:nvSpPr>
          <p:cNvPr id="79" name="Text Box 153"/>
          <p:cNvSpPr txBox="1">
            <a:spLocks noChangeArrowheads="1"/>
          </p:cNvSpPr>
          <p:nvPr/>
        </p:nvSpPr>
        <p:spPr bwMode="auto">
          <a:xfrm>
            <a:off x="0" y="3541713"/>
            <a:ext cx="1371600" cy="461962"/>
          </a:xfrm>
          <a:prstGeom prst="rect">
            <a:avLst/>
          </a:prstGeom>
          <a:noFill/>
          <a:ln w="9525">
            <a:noFill/>
            <a:miter lim="800000"/>
            <a:headEnd/>
            <a:tailEnd/>
          </a:ln>
        </p:spPr>
        <p:txBody>
          <a:bodyPr>
            <a:spAutoFit/>
          </a:bodyPr>
          <a:lstStyle/>
          <a:p>
            <a:pPr algn="l">
              <a:spcBef>
                <a:spcPct val="50000"/>
              </a:spcBef>
            </a:pPr>
            <a:r>
              <a:rPr lang="en-GB" sz="1200" dirty="0">
                <a:solidFill>
                  <a:schemeClr val="accent2"/>
                </a:solidFill>
              </a:rPr>
              <a:t>Portal infrastructure</a:t>
            </a:r>
            <a:endParaRPr lang="en-US" sz="1200" dirty="0">
              <a:solidFill>
                <a:schemeClr val="accent2"/>
              </a:solidFill>
            </a:endParaRPr>
          </a:p>
        </p:txBody>
      </p:sp>
      <p:sp>
        <p:nvSpPr>
          <p:cNvPr id="80" name="Text Box 154"/>
          <p:cNvSpPr txBox="1">
            <a:spLocks noChangeArrowheads="1"/>
          </p:cNvSpPr>
          <p:nvPr/>
        </p:nvSpPr>
        <p:spPr bwMode="auto">
          <a:xfrm>
            <a:off x="0" y="4549775"/>
            <a:ext cx="2339975" cy="276225"/>
          </a:xfrm>
          <a:prstGeom prst="rect">
            <a:avLst/>
          </a:prstGeom>
          <a:noFill/>
          <a:ln w="9525">
            <a:noFill/>
            <a:miter lim="800000"/>
            <a:headEnd/>
            <a:tailEnd/>
          </a:ln>
        </p:spPr>
        <p:txBody>
          <a:bodyPr>
            <a:spAutoFit/>
          </a:bodyPr>
          <a:lstStyle/>
          <a:p>
            <a:pPr algn="l">
              <a:spcBef>
                <a:spcPct val="50000"/>
              </a:spcBef>
            </a:pPr>
            <a:r>
              <a:rPr lang="en-GB" sz="1200" dirty="0">
                <a:solidFill>
                  <a:schemeClr val="accent2"/>
                </a:solidFill>
              </a:rPr>
              <a:t>Common web services</a:t>
            </a:r>
            <a:endParaRPr lang="en-US" sz="1200" dirty="0">
              <a:solidFill>
                <a:schemeClr val="accent2"/>
              </a:solidFill>
            </a:endParaRPr>
          </a:p>
        </p:txBody>
      </p:sp>
      <p:sp>
        <p:nvSpPr>
          <p:cNvPr id="81" name="Text Box 155"/>
          <p:cNvSpPr txBox="1">
            <a:spLocks noChangeArrowheads="1"/>
          </p:cNvSpPr>
          <p:nvPr/>
        </p:nvSpPr>
        <p:spPr bwMode="auto">
          <a:xfrm>
            <a:off x="0" y="5181600"/>
            <a:ext cx="1908175" cy="461963"/>
          </a:xfrm>
          <a:prstGeom prst="rect">
            <a:avLst/>
          </a:prstGeom>
          <a:noFill/>
          <a:ln w="9525">
            <a:noFill/>
            <a:miter lim="800000"/>
            <a:headEnd/>
            <a:tailEnd/>
          </a:ln>
        </p:spPr>
        <p:txBody>
          <a:bodyPr>
            <a:spAutoFit/>
          </a:bodyPr>
          <a:lstStyle/>
          <a:p>
            <a:pPr algn="l">
              <a:spcBef>
                <a:spcPct val="50000"/>
              </a:spcBef>
            </a:pPr>
            <a:r>
              <a:rPr lang="en-GB" sz="1200" dirty="0">
                <a:solidFill>
                  <a:schemeClr val="accent2"/>
                </a:solidFill>
              </a:rPr>
              <a:t>Inter-operable departmental systems</a:t>
            </a:r>
            <a:endParaRPr lang="en-US" sz="1200" dirty="0">
              <a:solidFill>
                <a:schemeClr val="accent2"/>
              </a:solidFill>
            </a:endParaRPr>
          </a:p>
        </p:txBody>
      </p:sp>
      <p:sp>
        <p:nvSpPr>
          <p:cNvPr id="82" name="AutoShape 168"/>
          <p:cNvSpPr>
            <a:spLocks noChangeArrowheads="1"/>
          </p:cNvSpPr>
          <p:nvPr/>
        </p:nvSpPr>
        <p:spPr bwMode="auto">
          <a:xfrm>
            <a:off x="4292600" y="2989263"/>
            <a:ext cx="431800" cy="288925"/>
          </a:xfrm>
          <a:prstGeom prst="downArrow">
            <a:avLst>
              <a:gd name="adj1" fmla="val 50000"/>
              <a:gd name="adj2" fmla="val 25000"/>
            </a:avLst>
          </a:prstGeom>
          <a:solidFill>
            <a:schemeClr val="accent1"/>
          </a:solidFill>
          <a:ln w="9525">
            <a:noFill/>
            <a:miter lim="800000"/>
            <a:headEnd/>
            <a:tailEnd/>
          </a:ln>
        </p:spPr>
        <p:txBody>
          <a:bodyPr vert="eaVert" wrap="none" anchor="ctr"/>
          <a:lstStyle/>
          <a:p>
            <a:endParaRPr lang="en-US" dirty="0"/>
          </a:p>
        </p:txBody>
      </p:sp>
      <p:sp>
        <p:nvSpPr>
          <p:cNvPr id="83" name="Oval 181"/>
          <p:cNvSpPr>
            <a:spLocks noChangeArrowheads="1"/>
          </p:cNvSpPr>
          <p:nvPr/>
        </p:nvSpPr>
        <p:spPr bwMode="auto">
          <a:xfrm>
            <a:off x="2728912" y="3349625"/>
            <a:ext cx="3702050" cy="719138"/>
          </a:xfrm>
          <a:prstGeom prst="rect">
            <a:avLst/>
          </a:prstGeom>
          <a:solidFill>
            <a:schemeClr val="accent1"/>
          </a:solidFill>
          <a:ln w="9525">
            <a:noFill/>
            <a:round/>
            <a:headEnd/>
            <a:tailEnd/>
          </a:ln>
        </p:spPr>
        <p:txBody>
          <a:bodyPr wrap="none" anchor="ctr"/>
          <a:lstStyle/>
          <a:p>
            <a:endParaRPr lang="en-US" dirty="0"/>
          </a:p>
        </p:txBody>
      </p:sp>
      <p:sp>
        <p:nvSpPr>
          <p:cNvPr id="84" name="Text Box 182"/>
          <p:cNvSpPr txBox="1">
            <a:spLocks noChangeArrowheads="1"/>
          </p:cNvSpPr>
          <p:nvPr/>
        </p:nvSpPr>
        <p:spPr bwMode="auto">
          <a:xfrm>
            <a:off x="3544887" y="3352800"/>
            <a:ext cx="1943100" cy="369888"/>
          </a:xfrm>
          <a:prstGeom prst="rect">
            <a:avLst/>
          </a:prstGeom>
          <a:noFill/>
          <a:ln w="9525">
            <a:noFill/>
            <a:miter lim="800000"/>
            <a:headEnd/>
            <a:tailEnd/>
          </a:ln>
        </p:spPr>
        <p:txBody>
          <a:bodyPr>
            <a:spAutoFit/>
          </a:bodyPr>
          <a:lstStyle/>
          <a:p>
            <a:pPr>
              <a:spcBef>
                <a:spcPct val="50000"/>
              </a:spcBef>
            </a:pPr>
            <a:r>
              <a:rPr lang="en-GB" sz="1800" dirty="0"/>
              <a:t>ukonline.gov.uk</a:t>
            </a:r>
            <a:endParaRPr lang="en-US" sz="1800" dirty="0"/>
          </a:p>
        </p:txBody>
      </p:sp>
      <p:sp>
        <p:nvSpPr>
          <p:cNvPr id="85" name="Oval 183"/>
          <p:cNvSpPr>
            <a:spLocks noChangeArrowheads="1"/>
          </p:cNvSpPr>
          <p:nvPr/>
        </p:nvSpPr>
        <p:spPr bwMode="auto">
          <a:xfrm>
            <a:off x="990600" y="3062288"/>
            <a:ext cx="1152525" cy="647700"/>
          </a:xfrm>
          <a:prstGeom prst="rect">
            <a:avLst/>
          </a:prstGeom>
          <a:solidFill>
            <a:srgbClr val="9999FF"/>
          </a:solidFill>
          <a:ln w="9525">
            <a:noFill/>
            <a:round/>
            <a:headEnd/>
            <a:tailEnd/>
          </a:ln>
        </p:spPr>
        <p:txBody>
          <a:bodyPr wrap="none" anchor="ctr"/>
          <a:lstStyle/>
          <a:p>
            <a:endParaRPr lang="en-US" dirty="0"/>
          </a:p>
        </p:txBody>
      </p:sp>
      <p:sp>
        <p:nvSpPr>
          <p:cNvPr id="86" name="Text Box 184"/>
          <p:cNvSpPr txBox="1">
            <a:spLocks noChangeArrowheads="1"/>
          </p:cNvSpPr>
          <p:nvPr/>
        </p:nvSpPr>
        <p:spPr bwMode="auto">
          <a:xfrm>
            <a:off x="990600" y="3133725"/>
            <a:ext cx="1009650" cy="457200"/>
          </a:xfrm>
          <a:prstGeom prst="rect">
            <a:avLst/>
          </a:prstGeom>
          <a:noFill/>
          <a:ln w="9525">
            <a:noFill/>
            <a:miter lim="800000"/>
            <a:headEnd/>
            <a:tailEnd/>
          </a:ln>
        </p:spPr>
        <p:txBody>
          <a:bodyPr>
            <a:spAutoFit/>
          </a:bodyPr>
          <a:lstStyle/>
          <a:p>
            <a:pPr algn="ctr">
              <a:spcBef>
                <a:spcPct val="50000"/>
              </a:spcBef>
            </a:pPr>
            <a:r>
              <a:rPr lang="en-GB" sz="1200" dirty="0"/>
              <a:t>Local govt. portals</a:t>
            </a:r>
            <a:endParaRPr lang="en-US" sz="1200" dirty="0"/>
          </a:p>
        </p:txBody>
      </p:sp>
      <p:sp>
        <p:nvSpPr>
          <p:cNvPr id="87" name="Oval 185"/>
          <p:cNvSpPr>
            <a:spLocks noChangeArrowheads="1"/>
          </p:cNvSpPr>
          <p:nvPr/>
        </p:nvSpPr>
        <p:spPr bwMode="auto">
          <a:xfrm>
            <a:off x="7307263" y="3048000"/>
            <a:ext cx="1152525" cy="647700"/>
          </a:xfrm>
          <a:prstGeom prst="rect">
            <a:avLst/>
          </a:prstGeom>
          <a:solidFill>
            <a:srgbClr val="9999FF"/>
          </a:solidFill>
          <a:ln w="9525">
            <a:noFill/>
            <a:round/>
            <a:headEnd/>
            <a:tailEnd/>
          </a:ln>
        </p:spPr>
        <p:txBody>
          <a:bodyPr wrap="none" anchor="ctr"/>
          <a:lstStyle/>
          <a:p>
            <a:endParaRPr lang="en-US" dirty="0"/>
          </a:p>
        </p:txBody>
      </p:sp>
      <p:sp>
        <p:nvSpPr>
          <p:cNvPr id="88" name="Text Box 186"/>
          <p:cNvSpPr txBox="1">
            <a:spLocks noChangeArrowheads="1"/>
          </p:cNvSpPr>
          <p:nvPr/>
        </p:nvSpPr>
        <p:spPr bwMode="auto">
          <a:xfrm>
            <a:off x="7262813" y="3124200"/>
            <a:ext cx="1247775" cy="461962"/>
          </a:xfrm>
          <a:prstGeom prst="rect">
            <a:avLst/>
          </a:prstGeom>
          <a:noFill/>
          <a:ln w="9525">
            <a:noFill/>
            <a:miter lim="800000"/>
            <a:headEnd/>
            <a:tailEnd/>
          </a:ln>
        </p:spPr>
        <p:txBody>
          <a:bodyPr>
            <a:spAutoFit/>
          </a:bodyPr>
          <a:lstStyle/>
          <a:p>
            <a:pPr algn="ctr">
              <a:spcBef>
                <a:spcPct val="50000"/>
              </a:spcBef>
            </a:pPr>
            <a:r>
              <a:rPr lang="en-GB" sz="1200" dirty="0"/>
              <a:t>Private sector portals</a:t>
            </a:r>
            <a:endParaRPr lang="en-US" sz="1200" dirty="0"/>
          </a:p>
        </p:txBody>
      </p:sp>
      <p:sp>
        <p:nvSpPr>
          <p:cNvPr id="89" name="Line 200"/>
          <p:cNvSpPr>
            <a:spLocks noChangeShapeType="1"/>
          </p:cNvSpPr>
          <p:nvPr/>
        </p:nvSpPr>
        <p:spPr bwMode="auto">
          <a:xfrm>
            <a:off x="4449763" y="4070350"/>
            <a:ext cx="0" cy="288925"/>
          </a:xfrm>
          <a:prstGeom prst="line">
            <a:avLst/>
          </a:prstGeom>
          <a:noFill/>
          <a:ln w="9525">
            <a:solidFill>
              <a:schemeClr val="tx1"/>
            </a:solidFill>
            <a:round/>
            <a:headEnd type="triangle" w="med" len="med"/>
            <a:tailEnd type="triangle" w="med" len="med"/>
          </a:ln>
        </p:spPr>
        <p:txBody>
          <a:bodyPr/>
          <a:lstStyle/>
          <a:p>
            <a:endParaRPr lang="en-GB" dirty="0"/>
          </a:p>
        </p:txBody>
      </p:sp>
      <p:sp>
        <p:nvSpPr>
          <p:cNvPr id="91" name="Text Box 204"/>
          <p:cNvSpPr txBox="1">
            <a:spLocks noChangeArrowheads="1"/>
          </p:cNvSpPr>
          <p:nvPr/>
        </p:nvSpPr>
        <p:spPr bwMode="auto">
          <a:xfrm>
            <a:off x="7772400" y="5105400"/>
            <a:ext cx="1331912" cy="549275"/>
          </a:xfrm>
          <a:prstGeom prst="rect">
            <a:avLst/>
          </a:prstGeom>
          <a:noFill/>
          <a:ln w="12700">
            <a:noFill/>
            <a:miter lim="800000"/>
            <a:headEnd/>
            <a:tailEnd/>
          </a:ln>
        </p:spPr>
        <p:txBody>
          <a:bodyPr anchor="ctr">
            <a:spAutoFit/>
          </a:bodyPr>
          <a:lstStyle/>
          <a:p>
            <a:pPr algn="r" defTabSz="762000"/>
            <a:r>
              <a:rPr lang="en-GB" sz="1000" dirty="0">
                <a:solidFill>
                  <a:schemeClr val="accent2"/>
                </a:solidFill>
                <a:latin typeface="Verdana" pitchFamily="34" charset="0"/>
              </a:rPr>
              <a:t>E-Government Interoperability Framework</a:t>
            </a:r>
          </a:p>
        </p:txBody>
      </p:sp>
      <p:sp>
        <p:nvSpPr>
          <p:cNvPr id="1065" name="Rectangle 41"/>
          <p:cNvSpPr>
            <a:spLocks noChangeArrowheads="1"/>
          </p:cNvSpPr>
          <p:nvPr/>
        </p:nvSpPr>
        <p:spPr bwMode="auto">
          <a:xfrm>
            <a:off x="2835275" y="4572000"/>
            <a:ext cx="2232025" cy="1368425"/>
          </a:xfrm>
          <a:prstGeom prst="rect">
            <a:avLst/>
          </a:prstGeom>
          <a:noFill/>
          <a:ln w="9525">
            <a:noFill/>
            <a:miter lim="800000"/>
            <a:headEnd/>
            <a:tailEnd/>
          </a:ln>
        </p:spPr>
        <p:txBody>
          <a:bodyPr/>
          <a:lstStyle/>
          <a:p>
            <a:pPr marL="342900" indent="-342900" algn="l">
              <a:lnSpc>
                <a:spcPct val="80000"/>
              </a:lnSpc>
              <a:spcBef>
                <a:spcPct val="20000"/>
              </a:spcBef>
              <a:buFontTx/>
              <a:buChar char="•"/>
            </a:pPr>
            <a:r>
              <a:rPr lang="en-US" sz="1200" b="0" dirty="0"/>
              <a:t>Registration and  enrolment</a:t>
            </a:r>
          </a:p>
          <a:p>
            <a:pPr marL="342900" indent="-342900" algn="l">
              <a:lnSpc>
                <a:spcPct val="80000"/>
              </a:lnSpc>
              <a:spcBef>
                <a:spcPct val="20000"/>
              </a:spcBef>
              <a:buFontTx/>
              <a:buChar char="•"/>
            </a:pPr>
            <a:r>
              <a:rPr lang="en-US" sz="1200" b="0" dirty="0"/>
              <a:t>Authentication</a:t>
            </a:r>
          </a:p>
          <a:p>
            <a:pPr marL="342900" indent="-342900" algn="l">
              <a:lnSpc>
                <a:spcPct val="80000"/>
              </a:lnSpc>
              <a:spcBef>
                <a:spcPct val="20000"/>
              </a:spcBef>
              <a:buFontTx/>
              <a:buChar char="•"/>
            </a:pPr>
            <a:r>
              <a:rPr lang="en-GB" sz="1200" b="0" dirty="0"/>
              <a:t>Secure e-mail</a:t>
            </a:r>
          </a:p>
          <a:p>
            <a:pPr marL="342900" indent="-342900" algn="l">
              <a:lnSpc>
                <a:spcPct val="80000"/>
              </a:lnSpc>
              <a:spcBef>
                <a:spcPct val="20000"/>
              </a:spcBef>
              <a:buFontTx/>
              <a:buChar char="•"/>
            </a:pPr>
            <a:r>
              <a:rPr lang="en-GB" sz="1200" b="0" dirty="0"/>
              <a:t>Rules engine</a:t>
            </a:r>
            <a:endParaRPr lang="en-US" sz="1600" b="0" dirty="0"/>
          </a:p>
        </p:txBody>
      </p:sp>
      <p:sp>
        <p:nvSpPr>
          <p:cNvPr id="1066" name="Rectangle 76"/>
          <p:cNvSpPr>
            <a:spLocks noChangeArrowheads="1"/>
          </p:cNvSpPr>
          <p:nvPr/>
        </p:nvSpPr>
        <p:spPr bwMode="auto">
          <a:xfrm>
            <a:off x="4708525" y="4572000"/>
            <a:ext cx="2232025" cy="1368425"/>
          </a:xfrm>
          <a:prstGeom prst="rect">
            <a:avLst/>
          </a:prstGeom>
          <a:noFill/>
          <a:ln w="9525">
            <a:noFill/>
            <a:miter lim="800000"/>
            <a:headEnd/>
            <a:tailEnd/>
          </a:ln>
        </p:spPr>
        <p:txBody>
          <a:bodyPr/>
          <a:lstStyle/>
          <a:p>
            <a:pPr marL="342900" indent="-342900" algn="l">
              <a:lnSpc>
                <a:spcPct val="80000"/>
              </a:lnSpc>
              <a:spcBef>
                <a:spcPct val="20000"/>
              </a:spcBef>
              <a:buFontTx/>
              <a:buChar char="•"/>
            </a:pPr>
            <a:r>
              <a:rPr lang="en-US" sz="1200" b="0" dirty="0"/>
              <a:t>Circumstances and personalisation</a:t>
            </a:r>
          </a:p>
          <a:p>
            <a:pPr marL="342900" indent="-342900" algn="l">
              <a:lnSpc>
                <a:spcPct val="80000"/>
              </a:lnSpc>
              <a:spcBef>
                <a:spcPct val="20000"/>
              </a:spcBef>
              <a:buFontTx/>
              <a:buChar char="•"/>
            </a:pPr>
            <a:r>
              <a:rPr lang="en-GB" sz="1200" b="0" dirty="0"/>
              <a:t>Payments</a:t>
            </a:r>
          </a:p>
          <a:p>
            <a:pPr marL="342900" indent="-342900" algn="l">
              <a:lnSpc>
                <a:spcPct val="80000"/>
              </a:lnSpc>
              <a:spcBef>
                <a:spcPct val="20000"/>
              </a:spcBef>
              <a:buFontTx/>
              <a:buChar char="•"/>
            </a:pPr>
            <a:r>
              <a:rPr lang="en-GB" sz="1200" b="0" dirty="0"/>
              <a:t>Notifications</a:t>
            </a:r>
          </a:p>
          <a:p>
            <a:pPr marL="342900" indent="-342900" algn="l">
              <a:lnSpc>
                <a:spcPct val="80000"/>
              </a:lnSpc>
              <a:spcBef>
                <a:spcPct val="20000"/>
              </a:spcBef>
              <a:buFontTx/>
              <a:buChar char="•"/>
            </a:pPr>
            <a:r>
              <a:rPr lang="en-GB" sz="1200" b="0" dirty="0"/>
              <a:t>Appointments </a:t>
            </a:r>
            <a:endParaRPr lang="en-US" sz="1600" b="0" dirty="0"/>
          </a:p>
        </p:txBody>
      </p:sp>
      <p:sp>
        <p:nvSpPr>
          <p:cNvPr id="1067" name="Rectangle 91"/>
          <p:cNvSpPr>
            <a:spLocks noChangeArrowheads="1"/>
          </p:cNvSpPr>
          <p:nvPr/>
        </p:nvSpPr>
        <p:spPr bwMode="auto">
          <a:xfrm>
            <a:off x="-533400" y="7162800"/>
            <a:ext cx="10134600" cy="4270375"/>
          </a:xfrm>
          <a:prstGeom prst="rect">
            <a:avLst/>
          </a:prstGeom>
          <a:solidFill>
            <a:schemeClr val="bg1"/>
          </a:solidFill>
          <a:ln w="9525" algn="ctr">
            <a:noFill/>
            <a:miter lim="800000"/>
            <a:headEnd/>
            <a:tailEnd/>
          </a:ln>
        </p:spPr>
        <p:txBody>
          <a:bodyPr wrap="none" anchor="ctr"/>
          <a:lstStyle/>
          <a:p>
            <a:endParaRPr lang="en-US" sz="2000" dirty="0">
              <a:latin typeface="Arial" pitchFamily="34" charset="0"/>
            </a:endParaRPr>
          </a:p>
        </p:txBody>
      </p:sp>
      <p:sp>
        <p:nvSpPr>
          <p:cNvPr id="1068" name="Rectangle 43"/>
          <p:cNvSpPr>
            <a:spLocks noChangeArrowheads="1"/>
          </p:cNvSpPr>
          <p:nvPr/>
        </p:nvSpPr>
        <p:spPr bwMode="auto">
          <a:xfrm>
            <a:off x="-300038" y="3581400"/>
            <a:ext cx="1085851" cy="801688"/>
          </a:xfrm>
          <a:prstGeom prst="rect">
            <a:avLst/>
          </a:prstGeom>
          <a:noFill/>
          <a:ln w="9525">
            <a:noFill/>
            <a:miter lim="800000"/>
            <a:headEnd/>
            <a:tailEnd/>
          </a:ln>
        </p:spPr>
        <p:txBody>
          <a:bodyPr/>
          <a:lstStyle/>
          <a:p>
            <a:endParaRPr lang="en-US" sz="2000" dirty="0">
              <a:latin typeface="Arial" pitchFamily="34" charset="0"/>
            </a:endParaRPr>
          </a:p>
        </p:txBody>
      </p:sp>
      <p:sp>
        <p:nvSpPr>
          <p:cNvPr id="1069" name="Rectangle 44"/>
          <p:cNvSpPr>
            <a:spLocks noChangeArrowheads="1"/>
          </p:cNvSpPr>
          <p:nvPr/>
        </p:nvSpPr>
        <p:spPr bwMode="auto">
          <a:xfrm>
            <a:off x="484188" y="3536950"/>
            <a:ext cx="1085850" cy="801688"/>
          </a:xfrm>
          <a:prstGeom prst="rect">
            <a:avLst/>
          </a:prstGeom>
          <a:noFill/>
          <a:ln w="9525">
            <a:noFill/>
            <a:miter lim="800000"/>
            <a:headEnd/>
            <a:tailEnd/>
          </a:ln>
        </p:spPr>
        <p:txBody>
          <a:bodyPr/>
          <a:lstStyle/>
          <a:p>
            <a:endParaRPr lang="en-US" sz="2000" dirty="0">
              <a:latin typeface="Arial" pitchFamily="34" charset="0"/>
            </a:endParaRPr>
          </a:p>
        </p:txBody>
      </p:sp>
      <p:sp>
        <p:nvSpPr>
          <p:cNvPr id="1070" name="Rectangle 45"/>
          <p:cNvSpPr>
            <a:spLocks noChangeArrowheads="1"/>
          </p:cNvSpPr>
          <p:nvPr/>
        </p:nvSpPr>
        <p:spPr bwMode="auto">
          <a:xfrm>
            <a:off x="858838" y="3478213"/>
            <a:ext cx="1087437" cy="800100"/>
          </a:xfrm>
          <a:prstGeom prst="rect">
            <a:avLst/>
          </a:prstGeom>
          <a:noFill/>
          <a:ln w="9525">
            <a:noFill/>
            <a:miter lim="800000"/>
            <a:headEnd/>
            <a:tailEnd/>
          </a:ln>
        </p:spPr>
        <p:txBody>
          <a:bodyPr/>
          <a:lstStyle/>
          <a:p>
            <a:endParaRPr lang="en-US" sz="2000" dirty="0">
              <a:latin typeface="Arial" pitchFamily="34" charset="0"/>
            </a:endParaRPr>
          </a:p>
        </p:txBody>
      </p:sp>
      <p:sp>
        <p:nvSpPr>
          <p:cNvPr id="1071" name="Rectangle 46"/>
          <p:cNvSpPr>
            <a:spLocks noChangeArrowheads="1"/>
          </p:cNvSpPr>
          <p:nvPr/>
        </p:nvSpPr>
        <p:spPr bwMode="auto">
          <a:xfrm>
            <a:off x="1643063" y="3360738"/>
            <a:ext cx="1087437" cy="800100"/>
          </a:xfrm>
          <a:prstGeom prst="rect">
            <a:avLst/>
          </a:prstGeom>
          <a:noFill/>
          <a:ln w="9525">
            <a:noFill/>
            <a:miter lim="800000"/>
            <a:headEnd/>
            <a:tailEnd/>
          </a:ln>
        </p:spPr>
        <p:txBody>
          <a:bodyPr/>
          <a:lstStyle/>
          <a:p>
            <a:endParaRPr lang="en-US" sz="2000" dirty="0">
              <a:latin typeface="Arial" pitchFamily="34" charset="0"/>
            </a:endParaRPr>
          </a:p>
        </p:txBody>
      </p:sp>
      <p:sp>
        <p:nvSpPr>
          <p:cNvPr id="1072" name="Rectangle 48"/>
          <p:cNvSpPr>
            <a:spLocks noChangeArrowheads="1"/>
          </p:cNvSpPr>
          <p:nvPr/>
        </p:nvSpPr>
        <p:spPr bwMode="auto">
          <a:xfrm>
            <a:off x="3243262" y="3316288"/>
            <a:ext cx="1089025" cy="800100"/>
          </a:xfrm>
          <a:prstGeom prst="rect">
            <a:avLst/>
          </a:prstGeom>
          <a:noFill/>
          <a:ln w="9525">
            <a:noFill/>
            <a:miter lim="800000"/>
            <a:headEnd/>
            <a:tailEnd/>
          </a:ln>
        </p:spPr>
        <p:txBody>
          <a:bodyPr/>
          <a:lstStyle/>
          <a:p>
            <a:endParaRPr lang="en-US" sz="2000" dirty="0">
              <a:latin typeface="Arial" pitchFamily="34" charset="0"/>
            </a:endParaRPr>
          </a:p>
        </p:txBody>
      </p:sp>
      <p:sp>
        <p:nvSpPr>
          <p:cNvPr id="1073" name="Rectangle 49"/>
          <p:cNvSpPr>
            <a:spLocks noChangeArrowheads="1"/>
          </p:cNvSpPr>
          <p:nvPr/>
        </p:nvSpPr>
        <p:spPr bwMode="auto">
          <a:xfrm>
            <a:off x="4308475" y="3197225"/>
            <a:ext cx="1087437" cy="800100"/>
          </a:xfrm>
          <a:prstGeom prst="rect">
            <a:avLst/>
          </a:prstGeom>
          <a:noFill/>
          <a:ln w="9525">
            <a:noFill/>
            <a:miter lim="800000"/>
            <a:headEnd/>
            <a:tailEnd/>
          </a:ln>
        </p:spPr>
        <p:txBody>
          <a:bodyPr/>
          <a:lstStyle/>
          <a:p>
            <a:endParaRPr lang="en-US" sz="2000" dirty="0">
              <a:latin typeface="Arial" pitchFamily="34" charset="0"/>
            </a:endParaRPr>
          </a:p>
        </p:txBody>
      </p:sp>
      <p:sp>
        <p:nvSpPr>
          <p:cNvPr id="1074" name="Rectangle 50"/>
          <p:cNvSpPr>
            <a:spLocks noChangeArrowheads="1"/>
          </p:cNvSpPr>
          <p:nvPr/>
        </p:nvSpPr>
        <p:spPr bwMode="auto">
          <a:xfrm>
            <a:off x="4832350" y="3197225"/>
            <a:ext cx="1087437" cy="800100"/>
          </a:xfrm>
          <a:prstGeom prst="rect">
            <a:avLst/>
          </a:prstGeom>
          <a:noFill/>
          <a:ln w="9525">
            <a:noFill/>
            <a:miter lim="800000"/>
            <a:headEnd/>
            <a:tailEnd/>
          </a:ln>
        </p:spPr>
        <p:txBody>
          <a:bodyPr/>
          <a:lstStyle/>
          <a:p>
            <a:endParaRPr lang="en-US" sz="2000" dirty="0">
              <a:latin typeface="Arial" pitchFamily="34" charset="0"/>
            </a:endParaRPr>
          </a:p>
        </p:txBody>
      </p:sp>
      <p:sp>
        <p:nvSpPr>
          <p:cNvPr id="1075" name="Rectangle 51"/>
          <p:cNvSpPr>
            <a:spLocks noChangeArrowheads="1"/>
          </p:cNvSpPr>
          <p:nvPr/>
        </p:nvSpPr>
        <p:spPr bwMode="auto">
          <a:xfrm>
            <a:off x="5618162" y="3094038"/>
            <a:ext cx="1087438" cy="800100"/>
          </a:xfrm>
          <a:prstGeom prst="rect">
            <a:avLst/>
          </a:prstGeom>
          <a:noFill/>
          <a:ln w="9525">
            <a:noFill/>
            <a:miter lim="800000"/>
            <a:headEnd/>
            <a:tailEnd/>
          </a:ln>
        </p:spPr>
        <p:txBody>
          <a:bodyPr/>
          <a:lstStyle/>
          <a:p>
            <a:endParaRPr lang="en-US" sz="2000" dirty="0">
              <a:latin typeface="Arial" pitchFamily="34" charset="0"/>
            </a:endParaRPr>
          </a:p>
        </p:txBody>
      </p:sp>
      <p:sp>
        <p:nvSpPr>
          <p:cNvPr id="1076" name="Rectangle 52"/>
          <p:cNvSpPr>
            <a:spLocks noChangeArrowheads="1"/>
          </p:cNvSpPr>
          <p:nvPr/>
        </p:nvSpPr>
        <p:spPr bwMode="auto">
          <a:xfrm>
            <a:off x="6373813" y="3197225"/>
            <a:ext cx="1087437" cy="800100"/>
          </a:xfrm>
          <a:prstGeom prst="rect">
            <a:avLst/>
          </a:prstGeom>
          <a:noFill/>
          <a:ln w="9525">
            <a:noFill/>
            <a:miter lim="800000"/>
            <a:headEnd/>
            <a:tailEnd/>
          </a:ln>
        </p:spPr>
        <p:txBody>
          <a:bodyPr/>
          <a:lstStyle/>
          <a:p>
            <a:endParaRPr lang="en-US" sz="2000" dirty="0">
              <a:latin typeface="Arial" pitchFamily="34" charset="0"/>
            </a:endParaRPr>
          </a:p>
        </p:txBody>
      </p:sp>
      <p:sp>
        <p:nvSpPr>
          <p:cNvPr id="1077" name="Rectangle 56"/>
          <p:cNvSpPr>
            <a:spLocks noChangeArrowheads="1"/>
          </p:cNvSpPr>
          <p:nvPr/>
        </p:nvSpPr>
        <p:spPr bwMode="auto">
          <a:xfrm>
            <a:off x="142875" y="3522663"/>
            <a:ext cx="120650" cy="88900"/>
          </a:xfrm>
          <a:prstGeom prst="rect">
            <a:avLst/>
          </a:prstGeom>
          <a:noFill/>
          <a:ln w="9525">
            <a:noFill/>
            <a:miter lim="800000"/>
            <a:headEnd/>
            <a:tailEnd/>
          </a:ln>
        </p:spPr>
        <p:txBody>
          <a:bodyPr/>
          <a:lstStyle/>
          <a:p>
            <a:endParaRPr lang="en-US" sz="2000" dirty="0">
              <a:latin typeface="Arial" pitchFamily="34" charset="0"/>
            </a:endParaRPr>
          </a:p>
        </p:txBody>
      </p:sp>
      <p:sp>
        <p:nvSpPr>
          <p:cNvPr id="1078" name="Rectangle 57"/>
          <p:cNvSpPr>
            <a:spLocks noChangeArrowheads="1"/>
          </p:cNvSpPr>
          <p:nvPr/>
        </p:nvSpPr>
        <p:spPr bwMode="auto">
          <a:xfrm>
            <a:off x="928688" y="3243263"/>
            <a:ext cx="119062" cy="88900"/>
          </a:xfrm>
          <a:prstGeom prst="rect">
            <a:avLst/>
          </a:prstGeom>
          <a:noFill/>
          <a:ln w="9525">
            <a:noFill/>
            <a:miter lim="800000"/>
            <a:headEnd/>
            <a:tailEnd/>
          </a:ln>
        </p:spPr>
        <p:txBody>
          <a:bodyPr/>
          <a:lstStyle/>
          <a:p>
            <a:endParaRPr lang="en-US" sz="2000" dirty="0">
              <a:latin typeface="Arial" pitchFamily="34" charset="0"/>
            </a:endParaRPr>
          </a:p>
        </p:txBody>
      </p:sp>
      <p:sp>
        <p:nvSpPr>
          <p:cNvPr id="1079" name="Rectangle 58"/>
          <p:cNvSpPr>
            <a:spLocks noChangeArrowheads="1"/>
          </p:cNvSpPr>
          <p:nvPr/>
        </p:nvSpPr>
        <p:spPr bwMode="auto">
          <a:xfrm>
            <a:off x="1303338" y="3421063"/>
            <a:ext cx="119062" cy="87312"/>
          </a:xfrm>
          <a:prstGeom prst="rect">
            <a:avLst/>
          </a:prstGeom>
          <a:noFill/>
          <a:ln w="9525">
            <a:noFill/>
            <a:miter lim="800000"/>
            <a:headEnd/>
            <a:tailEnd/>
          </a:ln>
        </p:spPr>
        <p:txBody>
          <a:bodyPr/>
          <a:lstStyle/>
          <a:p>
            <a:endParaRPr lang="en-US" sz="2000" dirty="0">
              <a:latin typeface="Arial" pitchFamily="34" charset="0"/>
            </a:endParaRPr>
          </a:p>
        </p:txBody>
      </p:sp>
      <p:sp>
        <p:nvSpPr>
          <p:cNvPr id="1080" name="Rectangle 59"/>
          <p:cNvSpPr>
            <a:spLocks noChangeArrowheads="1"/>
          </p:cNvSpPr>
          <p:nvPr/>
        </p:nvSpPr>
        <p:spPr bwMode="auto">
          <a:xfrm>
            <a:off x="2089150" y="3138488"/>
            <a:ext cx="119063" cy="88900"/>
          </a:xfrm>
          <a:prstGeom prst="rect">
            <a:avLst/>
          </a:prstGeom>
          <a:noFill/>
          <a:ln w="9525">
            <a:noFill/>
            <a:miter lim="800000"/>
            <a:headEnd/>
            <a:tailEnd/>
          </a:ln>
        </p:spPr>
        <p:txBody>
          <a:bodyPr/>
          <a:lstStyle/>
          <a:p>
            <a:endParaRPr lang="en-US" sz="2000" dirty="0">
              <a:latin typeface="Arial" pitchFamily="34" charset="0"/>
            </a:endParaRPr>
          </a:p>
        </p:txBody>
      </p:sp>
      <p:sp>
        <p:nvSpPr>
          <p:cNvPr id="1081" name="Rectangle 61"/>
          <p:cNvSpPr>
            <a:spLocks noChangeArrowheads="1"/>
          </p:cNvSpPr>
          <p:nvPr/>
        </p:nvSpPr>
        <p:spPr bwMode="auto">
          <a:xfrm>
            <a:off x="3656013" y="3079750"/>
            <a:ext cx="122237" cy="88900"/>
          </a:xfrm>
          <a:prstGeom prst="rect">
            <a:avLst/>
          </a:prstGeom>
          <a:noFill/>
          <a:ln w="9525">
            <a:noFill/>
            <a:miter lim="800000"/>
            <a:headEnd/>
            <a:tailEnd/>
          </a:ln>
        </p:spPr>
        <p:txBody>
          <a:bodyPr/>
          <a:lstStyle/>
          <a:p>
            <a:endParaRPr lang="en-US" sz="2000" dirty="0">
              <a:latin typeface="Arial" pitchFamily="34" charset="0"/>
            </a:endParaRPr>
          </a:p>
        </p:txBody>
      </p:sp>
      <p:sp>
        <p:nvSpPr>
          <p:cNvPr id="1086" name="Rectangle 66"/>
          <p:cNvSpPr>
            <a:spLocks noChangeArrowheads="1"/>
          </p:cNvSpPr>
          <p:nvPr/>
        </p:nvSpPr>
        <p:spPr bwMode="auto">
          <a:xfrm>
            <a:off x="8245476" y="2457450"/>
            <a:ext cx="120650" cy="90488"/>
          </a:xfrm>
          <a:prstGeom prst="rect">
            <a:avLst/>
          </a:prstGeom>
          <a:noFill/>
          <a:ln w="9525">
            <a:noFill/>
            <a:miter lim="800000"/>
            <a:headEnd/>
            <a:tailEnd/>
          </a:ln>
        </p:spPr>
        <p:txBody>
          <a:bodyPr/>
          <a:lstStyle/>
          <a:p>
            <a:pPr algn="ctr"/>
            <a:endParaRPr lang="en-US" sz="2000" dirty="0">
              <a:latin typeface="Arial" pitchFamily="34" charset="0"/>
            </a:endParaRPr>
          </a:p>
        </p:txBody>
      </p:sp>
      <p:sp>
        <p:nvSpPr>
          <p:cNvPr id="1087" name="Rectangle 67"/>
          <p:cNvSpPr>
            <a:spLocks noChangeArrowheads="1"/>
          </p:cNvSpPr>
          <p:nvPr/>
        </p:nvSpPr>
        <p:spPr bwMode="auto">
          <a:xfrm>
            <a:off x="-338138" y="3552825"/>
            <a:ext cx="1084263" cy="800100"/>
          </a:xfrm>
          <a:prstGeom prst="rect">
            <a:avLst/>
          </a:prstGeom>
          <a:noFill/>
          <a:ln w="9525">
            <a:noFill/>
            <a:miter lim="800000"/>
            <a:headEnd/>
            <a:tailEnd/>
          </a:ln>
        </p:spPr>
        <p:txBody>
          <a:bodyPr/>
          <a:lstStyle/>
          <a:p>
            <a:endParaRPr lang="en-US" sz="2000" dirty="0">
              <a:latin typeface="Arial" pitchFamily="34" charset="0"/>
            </a:endParaRPr>
          </a:p>
        </p:txBody>
      </p:sp>
      <p:sp>
        <p:nvSpPr>
          <p:cNvPr id="1088" name="Rectangle 68"/>
          <p:cNvSpPr>
            <a:spLocks noChangeArrowheads="1"/>
          </p:cNvSpPr>
          <p:nvPr/>
        </p:nvSpPr>
        <p:spPr bwMode="auto">
          <a:xfrm>
            <a:off x="446088" y="3581400"/>
            <a:ext cx="1085850" cy="800100"/>
          </a:xfrm>
          <a:prstGeom prst="rect">
            <a:avLst/>
          </a:prstGeom>
          <a:noFill/>
          <a:ln w="9525">
            <a:noFill/>
            <a:miter lim="800000"/>
            <a:headEnd/>
            <a:tailEnd/>
          </a:ln>
        </p:spPr>
        <p:txBody>
          <a:bodyPr/>
          <a:lstStyle/>
          <a:p>
            <a:pPr algn="l"/>
            <a:endParaRPr lang="en-US" sz="2000" dirty="0">
              <a:latin typeface="Arial" pitchFamily="34" charset="0"/>
            </a:endParaRPr>
          </a:p>
        </p:txBody>
      </p:sp>
      <p:sp>
        <p:nvSpPr>
          <p:cNvPr id="1089" name="Rectangle 69"/>
          <p:cNvSpPr>
            <a:spLocks noChangeArrowheads="1"/>
          </p:cNvSpPr>
          <p:nvPr/>
        </p:nvSpPr>
        <p:spPr bwMode="auto">
          <a:xfrm>
            <a:off x="822325" y="3448050"/>
            <a:ext cx="1082675" cy="801688"/>
          </a:xfrm>
          <a:prstGeom prst="rect">
            <a:avLst/>
          </a:prstGeom>
          <a:noFill/>
          <a:ln w="9525">
            <a:noFill/>
            <a:miter lim="800000"/>
            <a:headEnd/>
            <a:tailEnd/>
          </a:ln>
        </p:spPr>
        <p:txBody>
          <a:bodyPr/>
          <a:lstStyle/>
          <a:p>
            <a:endParaRPr lang="en-US" sz="2000" dirty="0">
              <a:latin typeface="Arial" pitchFamily="34" charset="0"/>
            </a:endParaRPr>
          </a:p>
        </p:txBody>
      </p:sp>
      <p:sp>
        <p:nvSpPr>
          <p:cNvPr id="1090" name="Rectangle 70"/>
          <p:cNvSpPr>
            <a:spLocks noChangeArrowheads="1"/>
          </p:cNvSpPr>
          <p:nvPr/>
        </p:nvSpPr>
        <p:spPr bwMode="auto">
          <a:xfrm>
            <a:off x="1603375" y="3332163"/>
            <a:ext cx="1087438" cy="798512"/>
          </a:xfrm>
          <a:prstGeom prst="rect">
            <a:avLst/>
          </a:prstGeom>
          <a:noFill/>
          <a:ln w="9525">
            <a:noFill/>
            <a:miter lim="800000"/>
            <a:headEnd/>
            <a:tailEnd/>
          </a:ln>
        </p:spPr>
        <p:txBody>
          <a:bodyPr/>
          <a:lstStyle/>
          <a:p>
            <a:endParaRPr lang="en-US" sz="2000" dirty="0">
              <a:latin typeface="Arial" pitchFamily="34" charset="0"/>
            </a:endParaRPr>
          </a:p>
        </p:txBody>
      </p:sp>
      <p:sp>
        <p:nvSpPr>
          <p:cNvPr id="1091" name="Rectangle 72"/>
          <p:cNvSpPr>
            <a:spLocks noChangeArrowheads="1"/>
          </p:cNvSpPr>
          <p:nvPr/>
        </p:nvSpPr>
        <p:spPr bwMode="auto">
          <a:xfrm>
            <a:off x="3201987" y="3438525"/>
            <a:ext cx="1087438" cy="798513"/>
          </a:xfrm>
          <a:prstGeom prst="rect">
            <a:avLst/>
          </a:prstGeom>
          <a:noFill/>
          <a:ln w="9525">
            <a:noFill/>
            <a:miter lim="800000"/>
            <a:headEnd/>
            <a:tailEnd/>
          </a:ln>
        </p:spPr>
        <p:txBody>
          <a:bodyPr/>
          <a:lstStyle/>
          <a:p>
            <a:endParaRPr lang="en-US" sz="2000" dirty="0">
              <a:latin typeface="Arial" pitchFamily="34" charset="0"/>
            </a:endParaRPr>
          </a:p>
        </p:txBody>
      </p:sp>
      <p:sp>
        <p:nvSpPr>
          <p:cNvPr id="1092" name="Rectangle 73"/>
          <p:cNvSpPr>
            <a:spLocks noChangeArrowheads="1"/>
          </p:cNvSpPr>
          <p:nvPr/>
        </p:nvSpPr>
        <p:spPr bwMode="auto">
          <a:xfrm>
            <a:off x="4268787" y="3168650"/>
            <a:ext cx="1087438" cy="798513"/>
          </a:xfrm>
          <a:prstGeom prst="rect">
            <a:avLst/>
          </a:prstGeom>
          <a:noFill/>
          <a:ln w="9525">
            <a:noFill/>
            <a:miter lim="800000"/>
            <a:headEnd/>
            <a:tailEnd/>
          </a:ln>
        </p:spPr>
        <p:txBody>
          <a:bodyPr/>
          <a:lstStyle/>
          <a:p>
            <a:endParaRPr lang="en-US" sz="2000" dirty="0">
              <a:latin typeface="Arial" pitchFamily="34" charset="0"/>
            </a:endParaRPr>
          </a:p>
        </p:txBody>
      </p:sp>
      <p:sp>
        <p:nvSpPr>
          <p:cNvPr id="1093" name="Rectangle 74"/>
          <p:cNvSpPr>
            <a:spLocks noChangeArrowheads="1"/>
          </p:cNvSpPr>
          <p:nvPr/>
        </p:nvSpPr>
        <p:spPr bwMode="auto">
          <a:xfrm>
            <a:off x="4792662" y="3168650"/>
            <a:ext cx="1085850" cy="798513"/>
          </a:xfrm>
          <a:prstGeom prst="rect">
            <a:avLst/>
          </a:prstGeom>
          <a:noFill/>
          <a:ln w="9525">
            <a:noFill/>
            <a:miter lim="800000"/>
            <a:headEnd/>
            <a:tailEnd/>
          </a:ln>
        </p:spPr>
        <p:txBody>
          <a:bodyPr/>
          <a:lstStyle/>
          <a:p>
            <a:endParaRPr lang="en-US" sz="2000" dirty="0">
              <a:latin typeface="Arial" pitchFamily="34" charset="0"/>
            </a:endParaRPr>
          </a:p>
        </p:txBody>
      </p:sp>
      <p:sp>
        <p:nvSpPr>
          <p:cNvPr id="1094" name="Rectangle 75"/>
          <p:cNvSpPr>
            <a:spLocks noChangeArrowheads="1"/>
          </p:cNvSpPr>
          <p:nvPr/>
        </p:nvSpPr>
        <p:spPr bwMode="auto">
          <a:xfrm>
            <a:off x="5545138" y="3063875"/>
            <a:ext cx="1087437" cy="800100"/>
          </a:xfrm>
          <a:prstGeom prst="rect">
            <a:avLst/>
          </a:prstGeom>
          <a:noFill/>
          <a:ln w="9525">
            <a:noFill/>
            <a:miter lim="800000"/>
            <a:headEnd/>
            <a:tailEnd/>
          </a:ln>
        </p:spPr>
        <p:txBody>
          <a:bodyPr/>
          <a:lstStyle/>
          <a:p>
            <a:endParaRPr lang="en-US" sz="2000" dirty="0">
              <a:latin typeface="Arial" pitchFamily="34" charset="0"/>
            </a:endParaRPr>
          </a:p>
        </p:txBody>
      </p:sp>
      <p:sp>
        <p:nvSpPr>
          <p:cNvPr id="1095" name="Rectangle 76"/>
          <p:cNvSpPr>
            <a:spLocks noChangeArrowheads="1"/>
          </p:cNvSpPr>
          <p:nvPr/>
        </p:nvSpPr>
        <p:spPr bwMode="auto">
          <a:xfrm>
            <a:off x="6330950" y="3168650"/>
            <a:ext cx="1087438" cy="798513"/>
          </a:xfrm>
          <a:prstGeom prst="rect">
            <a:avLst/>
          </a:prstGeom>
          <a:noFill/>
          <a:ln w="9525">
            <a:noFill/>
            <a:miter lim="800000"/>
            <a:headEnd/>
            <a:tailEnd/>
          </a:ln>
        </p:spPr>
        <p:txBody>
          <a:bodyPr/>
          <a:lstStyle/>
          <a:p>
            <a:endParaRPr lang="en-US" sz="2000" dirty="0">
              <a:latin typeface="Arial" pitchFamily="34" charset="0"/>
            </a:endParaRPr>
          </a:p>
        </p:txBody>
      </p:sp>
      <p:sp>
        <p:nvSpPr>
          <p:cNvPr id="1096" name="Rectangle 77"/>
          <p:cNvSpPr>
            <a:spLocks noChangeArrowheads="1"/>
          </p:cNvSpPr>
          <p:nvPr/>
        </p:nvSpPr>
        <p:spPr bwMode="auto">
          <a:xfrm>
            <a:off x="7354888" y="3108325"/>
            <a:ext cx="1087438" cy="800100"/>
          </a:xfrm>
          <a:prstGeom prst="rect">
            <a:avLst/>
          </a:prstGeom>
          <a:noFill/>
          <a:ln w="9525">
            <a:noFill/>
            <a:miter lim="800000"/>
            <a:headEnd/>
            <a:tailEnd/>
          </a:ln>
        </p:spPr>
        <p:txBody>
          <a:bodyPr/>
          <a:lstStyle/>
          <a:p>
            <a:endParaRPr lang="en-US" sz="2000" dirty="0">
              <a:latin typeface="Arial" pitchFamily="34" charset="0"/>
            </a:endParaRPr>
          </a:p>
        </p:txBody>
      </p:sp>
      <p:sp>
        <p:nvSpPr>
          <p:cNvPr id="176" name="TextBox 175"/>
          <p:cNvSpPr txBox="1"/>
          <p:nvPr/>
        </p:nvSpPr>
        <p:spPr>
          <a:xfrm>
            <a:off x="533400" y="304800"/>
            <a:ext cx="4800600" cy="523220"/>
          </a:xfrm>
          <a:prstGeom prst="rect">
            <a:avLst/>
          </a:prstGeom>
          <a:solidFill>
            <a:schemeClr val="bg1"/>
          </a:solidFill>
        </p:spPr>
        <p:txBody>
          <a:bodyPr wrap="square">
            <a:spAutoFit/>
          </a:bodyPr>
          <a:lstStyle/>
          <a:p>
            <a:pPr algn="l">
              <a:defRPr/>
            </a:pPr>
            <a:r>
              <a:rPr lang="en-GB" sz="2800" b="0" dirty="0">
                <a:solidFill>
                  <a:srgbClr val="0070C0"/>
                </a:solidFill>
                <a:latin typeface="+mn-lt"/>
                <a:cs typeface="Arial" charset="0"/>
              </a:rPr>
              <a:t>What we tried first in the UK</a:t>
            </a:r>
          </a:p>
        </p:txBody>
      </p:sp>
      <p:sp>
        <p:nvSpPr>
          <p:cNvPr id="109" name="Text Box 186"/>
          <p:cNvSpPr txBox="1">
            <a:spLocks noChangeArrowheads="1"/>
          </p:cNvSpPr>
          <p:nvPr/>
        </p:nvSpPr>
        <p:spPr bwMode="auto">
          <a:xfrm>
            <a:off x="3887787" y="3733800"/>
            <a:ext cx="1247775" cy="276225"/>
          </a:xfrm>
          <a:prstGeom prst="rect">
            <a:avLst/>
          </a:prstGeom>
          <a:noFill/>
          <a:ln w="9525">
            <a:noFill/>
            <a:miter lim="800000"/>
            <a:headEnd/>
            <a:tailEnd/>
          </a:ln>
        </p:spPr>
        <p:txBody>
          <a:bodyPr>
            <a:spAutoFit/>
          </a:bodyPr>
          <a:lstStyle/>
          <a:p>
            <a:pPr algn="ctr">
              <a:spcBef>
                <a:spcPct val="50000"/>
              </a:spcBef>
            </a:pPr>
            <a:r>
              <a:rPr lang="en-GB" sz="1200" dirty="0"/>
              <a:t>Life events</a:t>
            </a:r>
            <a:endParaRPr lang="en-US" sz="1200" dirty="0"/>
          </a:p>
        </p:txBody>
      </p:sp>
      <p:grpSp>
        <p:nvGrpSpPr>
          <p:cNvPr id="2" name="Group 113"/>
          <p:cNvGrpSpPr/>
          <p:nvPr/>
        </p:nvGrpSpPr>
        <p:grpSpPr>
          <a:xfrm>
            <a:off x="4267200" y="1143000"/>
            <a:ext cx="284356" cy="521747"/>
            <a:chOff x="3872348" y="1052980"/>
            <a:chExt cx="323206" cy="687967"/>
          </a:xfrm>
        </p:grpSpPr>
        <p:sp>
          <p:nvSpPr>
            <p:cNvPr id="115" name="Freeform 691"/>
            <p:cNvSpPr>
              <a:spLocks noEditPoints="1"/>
            </p:cNvSpPr>
            <p:nvPr/>
          </p:nvSpPr>
          <p:spPr bwMode="auto">
            <a:xfrm>
              <a:off x="3872348" y="1052980"/>
              <a:ext cx="323206" cy="687967"/>
            </a:xfrm>
            <a:custGeom>
              <a:avLst/>
              <a:gdLst/>
              <a:ahLst/>
              <a:cxnLst>
                <a:cxn ang="0">
                  <a:pos x="2" y="180"/>
                </a:cxn>
                <a:cxn ang="0">
                  <a:pos x="14" y="194"/>
                </a:cxn>
                <a:cxn ang="0">
                  <a:pos x="27" y="194"/>
                </a:cxn>
                <a:cxn ang="0">
                  <a:pos x="31" y="284"/>
                </a:cxn>
                <a:cxn ang="0">
                  <a:pos x="40" y="294"/>
                </a:cxn>
                <a:cxn ang="0">
                  <a:pos x="53" y="298"/>
                </a:cxn>
                <a:cxn ang="0">
                  <a:pos x="70" y="290"/>
                </a:cxn>
                <a:cxn ang="0">
                  <a:pos x="75" y="292"/>
                </a:cxn>
                <a:cxn ang="0">
                  <a:pos x="87" y="298"/>
                </a:cxn>
                <a:cxn ang="0">
                  <a:pos x="107" y="292"/>
                </a:cxn>
                <a:cxn ang="0">
                  <a:pos x="115" y="280"/>
                </a:cxn>
                <a:cxn ang="0">
                  <a:pos x="114" y="195"/>
                </a:cxn>
                <a:cxn ang="0">
                  <a:pos x="130" y="192"/>
                </a:cxn>
                <a:cxn ang="0">
                  <a:pos x="140" y="176"/>
                </a:cxn>
                <a:cxn ang="0">
                  <a:pos x="133" y="92"/>
                </a:cxn>
                <a:cxn ang="0">
                  <a:pos x="105" y="72"/>
                </a:cxn>
                <a:cxn ang="0">
                  <a:pos x="96" y="69"/>
                </a:cxn>
                <a:cxn ang="0">
                  <a:pos x="109" y="39"/>
                </a:cxn>
                <a:cxn ang="0">
                  <a:pos x="86" y="4"/>
                </a:cxn>
                <a:cxn ang="0">
                  <a:pos x="52" y="6"/>
                </a:cxn>
                <a:cxn ang="0">
                  <a:pos x="34" y="29"/>
                </a:cxn>
                <a:cxn ang="0">
                  <a:pos x="38" y="58"/>
                </a:cxn>
                <a:cxn ang="0">
                  <a:pos x="27" y="77"/>
                </a:cxn>
                <a:cxn ang="0">
                  <a:pos x="3" y="104"/>
                </a:cxn>
                <a:cxn ang="0">
                  <a:pos x="7" y="172"/>
                </a:cxn>
                <a:cxn ang="0">
                  <a:pos x="8" y="107"/>
                </a:cxn>
                <a:cxn ang="0">
                  <a:pos x="29" y="82"/>
                </a:cxn>
                <a:cxn ang="0">
                  <a:pos x="53" y="73"/>
                </a:cxn>
                <a:cxn ang="0">
                  <a:pos x="82" y="75"/>
                </a:cxn>
                <a:cxn ang="0">
                  <a:pos x="93" y="73"/>
                </a:cxn>
                <a:cxn ang="0">
                  <a:pos x="103" y="79"/>
                </a:cxn>
                <a:cxn ang="0">
                  <a:pos x="120" y="88"/>
                </a:cxn>
                <a:cxn ang="0">
                  <a:pos x="134" y="121"/>
                </a:cxn>
                <a:cxn ang="0">
                  <a:pos x="129" y="184"/>
                </a:cxn>
                <a:cxn ang="0">
                  <a:pos x="120" y="188"/>
                </a:cxn>
                <a:cxn ang="0">
                  <a:pos x="112" y="113"/>
                </a:cxn>
                <a:cxn ang="0">
                  <a:pos x="107" y="206"/>
                </a:cxn>
                <a:cxn ang="0">
                  <a:pos x="107" y="281"/>
                </a:cxn>
                <a:cxn ang="0">
                  <a:pos x="101" y="289"/>
                </a:cxn>
                <a:cxn ang="0">
                  <a:pos x="92" y="292"/>
                </a:cxn>
                <a:cxn ang="0">
                  <a:pos x="78" y="284"/>
                </a:cxn>
                <a:cxn ang="0">
                  <a:pos x="75" y="187"/>
                </a:cxn>
                <a:cxn ang="0">
                  <a:pos x="72" y="186"/>
                </a:cxn>
                <a:cxn ang="0">
                  <a:pos x="69" y="280"/>
                </a:cxn>
                <a:cxn ang="0">
                  <a:pos x="59" y="291"/>
                </a:cxn>
                <a:cxn ang="0">
                  <a:pos x="46" y="291"/>
                </a:cxn>
                <a:cxn ang="0">
                  <a:pos x="37" y="281"/>
                </a:cxn>
                <a:cxn ang="0">
                  <a:pos x="34" y="115"/>
                </a:cxn>
                <a:cxn ang="0">
                  <a:pos x="30" y="114"/>
                </a:cxn>
                <a:cxn ang="0">
                  <a:pos x="29" y="187"/>
                </a:cxn>
                <a:cxn ang="0">
                  <a:pos x="14" y="186"/>
                </a:cxn>
                <a:cxn ang="0">
                  <a:pos x="7" y="175"/>
                </a:cxn>
                <a:cxn ang="0">
                  <a:pos x="80" y="8"/>
                </a:cxn>
                <a:cxn ang="0">
                  <a:pos x="101" y="27"/>
                </a:cxn>
                <a:cxn ang="0">
                  <a:pos x="94" y="62"/>
                </a:cxn>
                <a:cxn ang="0">
                  <a:pos x="81" y="70"/>
                </a:cxn>
                <a:cxn ang="0">
                  <a:pos x="54" y="67"/>
                </a:cxn>
                <a:cxn ang="0">
                  <a:pos x="49" y="62"/>
                </a:cxn>
                <a:cxn ang="0">
                  <a:pos x="41" y="27"/>
                </a:cxn>
                <a:cxn ang="0">
                  <a:pos x="72" y="7"/>
                </a:cxn>
              </a:cxnLst>
              <a:rect l="0" t="0" r="r" b="b"/>
              <a:pathLst>
                <a:path w="140" h="298">
                  <a:moveTo>
                    <a:pt x="0" y="122"/>
                  </a:moveTo>
                  <a:lnTo>
                    <a:pt x="0" y="176"/>
                  </a:lnTo>
                  <a:lnTo>
                    <a:pt x="2" y="180"/>
                  </a:lnTo>
                  <a:lnTo>
                    <a:pt x="3" y="185"/>
                  </a:lnTo>
                  <a:lnTo>
                    <a:pt x="10" y="192"/>
                  </a:lnTo>
                  <a:lnTo>
                    <a:pt x="14" y="194"/>
                  </a:lnTo>
                  <a:lnTo>
                    <a:pt x="19" y="195"/>
                  </a:lnTo>
                  <a:lnTo>
                    <a:pt x="25" y="195"/>
                  </a:lnTo>
                  <a:lnTo>
                    <a:pt x="27" y="194"/>
                  </a:lnTo>
                  <a:lnTo>
                    <a:pt x="29" y="194"/>
                  </a:lnTo>
                  <a:lnTo>
                    <a:pt x="29" y="276"/>
                  </a:lnTo>
                  <a:lnTo>
                    <a:pt x="31" y="284"/>
                  </a:lnTo>
                  <a:lnTo>
                    <a:pt x="33" y="288"/>
                  </a:lnTo>
                  <a:lnTo>
                    <a:pt x="37" y="292"/>
                  </a:lnTo>
                  <a:lnTo>
                    <a:pt x="40" y="294"/>
                  </a:lnTo>
                  <a:lnTo>
                    <a:pt x="44" y="297"/>
                  </a:lnTo>
                  <a:lnTo>
                    <a:pt x="49" y="298"/>
                  </a:lnTo>
                  <a:lnTo>
                    <a:pt x="53" y="298"/>
                  </a:lnTo>
                  <a:lnTo>
                    <a:pt x="64" y="295"/>
                  </a:lnTo>
                  <a:lnTo>
                    <a:pt x="69" y="292"/>
                  </a:lnTo>
                  <a:lnTo>
                    <a:pt x="70" y="290"/>
                  </a:lnTo>
                  <a:lnTo>
                    <a:pt x="73" y="287"/>
                  </a:lnTo>
                  <a:lnTo>
                    <a:pt x="73" y="288"/>
                  </a:lnTo>
                  <a:lnTo>
                    <a:pt x="75" y="292"/>
                  </a:lnTo>
                  <a:lnTo>
                    <a:pt x="78" y="294"/>
                  </a:lnTo>
                  <a:lnTo>
                    <a:pt x="83" y="297"/>
                  </a:lnTo>
                  <a:lnTo>
                    <a:pt x="87" y="298"/>
                  </a:lnTo>
                  <a:lnTo>
                    <a:pt x="96" y="298"/>
                  </a:lnTo>
                  <a:lnTo>
                    <a:pt x="101" y="297"/>
                  </a:lnTo>
                  <a:lnTo>
                    <a:pt x="107" y="292"/>
                  </a:lnTo>
                  <a:lnTo>
                    <a:pt x="110" y="288"/>
                  </a:lnTo>
                  <a:lnTo>
                    <a:pt x="113" y="284"/>
                  </a:lnTo>
                  <a:lnTo>
                    <a:pt x="115" y="280"/>
                  </a:lnTo>
                  <a:lnTo>
                    <a:pt x="115" y="206"/>
                  </a:lnTo>
                  <a:lnTo>
                    <a:pt x="114" y="205"/>
                  </a:lnTo>
                  <a:lnTo>
                    <a:pt x="114" y="195"/>
                  </a:lnTo>
                  <a:lnTo>
                    <a:pt x="121" y="195"/>
                  </a:lnTo>
                  <a:lnTo>
                    <a:pt x="126" y="194"/>
                  </a:lnTo>
                  <a:lnTo>
                    <a:pt x="130" y="192"/>
                  </a:lnTo>
                  <a:lnTo>
                    <a:pt x="137" y="185"/>
                  </a:lnTo>
                  <a:lnTo>
                    <a:pt x="139" y="180"/>
                  </a:lnTo>
                  <a:lnTo>
                    <a:pt x="140" y="176"/>
                  </a:lnTo>
                  <a:lnTo>
                    <a:pt x="140" y="120"/>
                  </a:lnTo>
                  <a:lnTo>
                    <a:pt x="137" y="104"/>
                  </a:lnTo>
                  <a:lnTo>
                    <a:pt x="133" y="92"/>
                  </a:lnTo>
                  <a:lnTo>
                    <a:pt x="124" y="83"/>
                  </a:lnTo>
                  <a:lnTo>
                    <a:pt x="114" y="77"/>
                  </a:lnTo>
                  <a:lnTo>
                    <a:pt x="105" y="72"/>
                  </a:lnTo>
                  <a:lnTo>
                    <a:pt x="102" y="71"/>
                  </a:lnTo>
                  <a:lnTo>
                    <a:pt x="97" y="70"/>
                  </a:lnTo>
                  <a:lnTo>
                    <a:pt x="96" y="69"/>
                  </a:lnTo>
                  <a:lnTo>
                    <a:pt x="99" y="65"/>
                  </a:lnTo>
                  <a:lnTo>
                    <a:pt x="107" y="53"/>
                  </a:lnTo>
                  <a:lnTo>
                    <a:pt x="109" y="39"/>
                  </a:lnTo>
                  <a:lnTo>
                    <a:pt x="107" y="25"/>
                  </a:lnTo>
                  <a:lnTo>
                    <a:pt x="99" y="11"/>
                  </a:lnTo>
                  <a:lnTo>
                    <a:pt x="86" y="4"/>
                  </a:lnTo>
                  <a:lnTo>
                    <a:pt x="72" y="0"/>
                  </a:lnTo>
                  <a:lnTo>
                    <a:pt x="62" y="1"/>
                  </a:lnTo>
                  <a:lnTo>
                    <a:pt x="52" y="6"/>
                  </a:lnTo>
                  <a:lnTo>
                    <a:pt x="44" y="11"/>
                  </a:lnTo>
                  <a:lnTo>
                    <a:pt x="38" y="20"/>
                  </a:lnTo>
                  <a:lnTo>
                    <a:pt x="34" y="29"/>
                  </a:lnTo>
                  <a:lnTo>
                    <a:pt x="33" y="39"/>
                  </a:lnTo>
                  <a:lnTo>
                    <a:pt x="34" y="49"/>
                  </a:lnTo>
                  <a:lnTo>
                    <a:pt x="38" y="58"/>
                  </a:lnTo>
                  <a:lnTo>
                    <a:pt x="44" y="65"/>
                  </a:lnTo>
                  <a:lnTo>
                    <a:pt x="46" y="68"/>
                  </a:lnTo>
                  <a:lnTo>
                    <a:pt x="27" y="77"/>
                  </a:lnTo>
                  <a:lnTo>
                    <a:pt x="17" y="83"/>
                  </a:lnTo>
                  <a:lnTo>
                    <a:pt x="9" y="92"/>
                  </a:lnTo>
                  <a:lnTo>
                    <a:pt x="3" y="104"/>
                  </a:lnTo>
                  <a:lnTo>
                    <a:pt x="0" y="120"/>
                  </a:lnTo>
                  <a:lnTo>
                    <a:pt x="0" y="122"/>
                  </a:lnTo>
                  <a:close/>
                  <a:moveTo>
                    <a:pt x="7" y="172"/>
                  </a:moveTo>
                  <a:lnTo>
                    <a:pt x="6" y="122"/>
                  </a:lnTo>
                  <a:lnTo>
                    <a:pt x="6" y="121"/>
                  </a:lnTo>
                  <a:lnTo>
                    <a:pt x="8" y="107"/>
                  </a:lnTo>
                  <a:lnTo>
                    <a:pt x="13" y="96"/>
                  </a:lnTo>
                  <a:lnTo>
                    <a:pt x="20" y="88"/>
                  </a:lnTo>
                  <a:lnTo>
                    <a:pt x="29" y="82"/>
                  </a:lnTo>
                  <a:lnTo>
                    <a:pt x="40" y="77"/>
                  </a:lnTo>
                  <a:lnTo>
                    <a:pt x="51" y="73"/>
                  </a:lnTo>
                  <a:lnTo>
                    <a:pt x="53" y="73"/>
                  </a:lnTo>
                  <a:lnTo>
                    <a:pt x="62" y="75"/>
                  </a:lnTo>
                  <a:lnTo>
                    <a:pt x="72" y="77"/>
                  </a:lnTo>
                  <a:lnTo>
                    <a:pt x="82" y="75"/>
                  </a:lnTo>
                  <a:lnTo>
                    <a:pt x="92" y="72"/>
                  </a:lnTo>
                  <a:lnTo>
                    <a:pt x="92" y="73"/>
                  </a:lnTo>
                  <a:lnTo>
                    <a:pt x="93" y="73"/>
                  </a:lnTo>
                  <a:lnTo>
                    <a:pt x="95" y="75"/>
                  </a:lnTo>
                  <a:lnTo>
                    <a:pt x="98" y="77"/>
                  </a:lnTo>
                  <a:lnTo>
                    <a:pt x="103" y="79"/>
                  </a:lnTo>
                  <a:lnTo>
                    <a:pt x="107" y="80"/>
                  </a:lnTo>
                  <a:lnTo>
                    <a:pt x="112" y="82"/>
                  </a:lnTo>
                  <a:lnTo>
                    <a:pt x="120" y="88"/>
                  </a:lnTo>
                  <a:lnTo>
                    <a:pt x="127" y="96"/>
                  </a:lnTo>
                  <a:lnTo>
                    <a:pt x="131" y="107"/>
                  </a:lnTo>
                  <a:lnTo>
                    <a:pt x="134" y="121"/>
                  </a:lnTo>
                  <a:lnTo>
                    <a:pt x="134" y="175"/>
                  </a:lnTo>
                  <a:lnTo>
                    <a:pt x="131" y="182"/>
                  </a:lnTo>
                  <a:lnTo>
                    <a:pt x="129" y="184"/>
                  </a:lnTo>
                  <a:lnTo>
                    <a:pt x="127" y="185"/>
                  </a:lnTo>
                  <a:lnTo>
                    <a:pt x="124" y="187"/>
                  </a:lnTo>
                  <a:lnTo>
                    <a:pt x="120" y="188"/>
                  </a:lnTo>
                  <a:lnTo>
                    <a:pt x="114" y="188"/>
                  </a:lnTo>
                  <a:lnTo>
                    <a:pt x="114" y="115"/>
                  </a:lnTo>
                  <a:lnTo>
                    <a:pt x="112" y="113"/>
                  </a:lnTo>
                  <a:lnTo>
                    <a:pt x="109" y="115"/>
                  </a:lnTo>
                  <a:lnTo>
                    <a:pt x="107" y="116"/>
                  </a:lnTo>
                  <a:lnTo>
                    <a:pt x="107" y="206"/>
                  </a:lnTo>
                  <a:lnTo>
                    <a:pt x="109" y="208"/>
                  </a:lnTo>
                  <a:lnTo>
                    <a:pt x="109" y="279"/>
                  </a:lnTo>
                  <a:lnTo>
                    <a:pt x="107" y="281"/>
                  </a:lnTo>
                  <a:lnTo>
                    <a:pt x="106" y="284"/>
                  </a:lnTo>
                  <a:lnTo>
                    <a:pt x="104" y="287"/>
                  </a:lnTo>
                  <a:lnTo>
                    <a:pt x="101" y="289"/>
                  </a:lnTo>
                  <a:lnTo>
                    <a:pt x="98" y="291"/>
                  </a:lnTo>
                  <a:lnTo>
                    <a:pt x="95" y="292"/>
                  </a:lnTo>
                  <a:lnTo>
                    <a:pt x="92" y="292"/>
                  </a:lnTo>
                  <a:lnTo>
                    <a:pt x="83" y="290"/>
                  </a:lnTo>
                  <a:lnTo>
                    <a:pt x="80" y="287"/>
                  </a:lnTo>
                  <a:lnTo>
                    <a:pt x="78" y="284"/>
                  </a:lnTo>
                  <a:lnTo>
                    <a:pt x="76" y="281"/>
                  </a:lnTo>
                  <a:lnTo>
                    <a:pt x="75" y="279"/>
                  </a:lnTo>
                  <a:lnTo>
                    <a:pt x="75" y="187"/>
                  </a:lnTo>
                  <a:lnTo>
                    <a:pt x="74" y="187"/>
                  </a:lnTo>
                  <a:lnTo>
                    <a:pt x="73" y="186"/>
                  </a:lnTo>
                  <a:lnTo>
                    <a:pt x="72" y="186"/>
                  </a:lnTo>
                  <a:lnTo>
                    <a:pt x="70" y="187"/>
                  </a:lnTo>
                  <a:lnTo>
                    <a:pt x="69" y="188"/>
                  </a:lnTo>
                  <a:lnTo>
                    <a:pt x="69" y="280"/>
                  </a:lnTo>
                  <a:lnTo>
                    <a:pt x="64" y="287"/>
                  </a:lnTo>
                  <a:lnTo>
                    <a:pt x="62" y="289"/>
                  </a:lnTo>
                  <a:lnTo>
                    <a:pt x="59" y="291"/>
                  </a:lnTo>
                  <a:lnTo>
                    <a:pt x="56" y="292"/>
                  </a:lnTo>
                  <a:lnTo>
                    <a:pt x="50" y="292"/>
                  </a:lnTo>
                  <a:lnTo>
                    <a:pt x="46" y="291"/>
                  </a:lnTo>
                  <a:lnTo>
                    <a:pt x="43" y="289"/>
                  </a:lnTo>
                  <a:lnTo>
                    <a:pt x="39" y="284"/>
                  </a:lnTo>
                  <a:lnTo>
                    <a:pt x="37" y="281"/>
                  </a:lnTo>
                  <a:lnTo>
                    <a:pt x="35" y="279"/>
                  </a:lnTo>
                  <a:lnTo>
                    <a:pt x="35" y="115"/>
                  </a:lnTo>
                  <a:lnTo>
                    <a:pt x="34" y="115"/>
                  </a:lnTo>
                  <a:lnTo>
                    <a:pt x="32" y="113"/>
                  </a:lnTo>
                  <a:lnTo>
                    <a:pt x="31" y="114"/>
                  </a:lnTo>
                  <a:lnTo>
                    <a:pt x="30" y="114"/>
                  </a:lnTo>
                  <a:lnTo>
                    <a:pt x="30" y="115"/>
                  </a:lnTo>
                  <a:lnTo>
                    <a:pt x="29" y="115"/>
                  </a:lnTo>
                  <a:lnTo>
                    <a:pt x="29" y="187"/>
                  </a:lnTo>
                  <a:lnTo>
                    <a:pt x="27" y="188"/>
                  </a:lnTo>
                  <a:lnTo>
                    <a:pt x="23" y="188"/>
                  </a:lnTo>
                  <a:lnTo>
                    <a:pt x="14" y="186"/>
                  </a:lnTo>
                  <a:lnTo>
                    <a:pt x="11" y="184"/>
                  </a:lnTo>
                  <a:lnTo>
                    <a:pt x="9" y="182"/>
                  </a:lnTo>
                  <a:lnTo>
                    <a:pt x="7" y="175"/>
                  </a:lnTo>
                  <a:lnTo>
                    <a:pt x="7" y="172"/>
                  </a:lnTo>
                  <a:close/>
                  <a:moveTo>
                    <a:pt x="72" y="7"/>
                  </a:moveTo>
                  <a:lnTo>
                    <a:pt x="80" y="8"/>
                  </a:lnTo>
                  <a:lnTo>
                    <a:pt x="87" y="11"/>
                  </a:lnTo>
                  <a:lnTo>
                    <a:pt x="94" y="17"/>
                  </a:lnTo>
                  <a:lnTo>
                    <a:pt x="101" y="27"/>
                  </a:lnTo>
                  <a:lnTo>
                    <a:pt x="104" y="39"/>
                  </a:lnTo>
                  <a:lnTo>
                    <a:pt x="101" y="51"/>
                  </a:lnTo>
                  <a:lnTo>
                    <a:pt x="94" y="62"/>
                  </a:lnTo>
                  <a:lnTo>
                    <a:pt x="92" y="63"/>
                  </a:lnTo>
                  <a:lnTo>
                    <a:pt x="89" y="65"/>
                  </a:lnTo>
                  <a:lnTo>
                    <a:pt x="81" y="70"/>
                  </a:lnTo>
                  <a:lnTo>
                    <a:pt x="72" y="71"/>
                  </a:lnTo>
                  <a:lnTo>
                    <a:pt x="62" y="70"/>
                  </a:lnTo>
                  <a:lnTo>
                    <a:pt x="54" y="67"/>
                  </a:lnTo>
                  <a:lnTo>
                    <a:pt x="54" y="65"/>
                  </a:lnTo>
                  <a:lnTo>
                    <a:pt x="51" y="63"/>
                  </a:lnTo>
                  <a:lnTo>
                    <a:pt x="49" y="62"/>
                  </a:lnTo>
                  <a:lnTo>
                    <a:pt x="41" y="51"/>
                  </a:lnTo>
                  <a:lnTo>
                    <a:pt x="39" y="39"/>
                  </a:lnTo>
                  <a:lnTo>
                    <a:pt x="41" y="27"/>
                  </a:lnTo>
                  <a:lnTo>
                    <a:pt x="49" y="17"/>
                  </a:lnTo>
                  <a:lnTo>
                    <a:pt x="59" y="9"/>
                  </a:lnTo>
                  <a:lnTo>
                    <a:pt x="72" y="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692"/>
            <p:cNvSpPr>
              <a:spLocks/>
            </p:cNvSpPr>
            <p:nvPr/>
          </p:nvSpPr>
          <p:spPr bwMode="auto">
            <a:xfrm>
              <a:off x="3886200" y="1219200"/>
              <a:ext cx="295503" cy="507895"/>
            </a:xfrm>
            <a:custGeom>
              <a:avLst/>
              <a:gdLst/>
              <a:ahLst/>
              <a:cxnLst>
                <a:cxn ang="0">
                  <a:pos x="1" y="100"/>
                </a:cxn>
                <a:cxn ang="0">
                  <a:pos x="3" y="110"/>
                </a:cxn>
                <a:cxn ang="0">
                  <a:pos x="8" y="114"/>
                </a:cxn>
                <a:cxn ang="0">
                  <a:pos x="21" y="116"/>
                </a:cxn>
                <a:cxn ang="0">
                  <a:pos x="23" y="43"/>
                </a:cxn>
                <a:cxn ang="0">
                  <a:pos x="24" y="42"/>
                </a:cxn>
                <a:cxn ang="0">
                  <a:pos x="26" y="41"/>
                </a:cxn>
                <a:cxn ang="0">
                  <a:pos x="29" y="43"/>
                </a:cxn>
                <a:cxn ang="0">
                  <a:pos x="31" y="209"/>
                </a:cxn>
                <a:cxn ang="0">
                  <a:pos x="37" y="217"/>
                </a:cxn>
                <a:cxn ang="0">
                  <a:pos x="44" y="220"/>
                </a:cxn>
                <a:cxn ang="0">
                  <a:pos x="53" y="219"/>
                </a:cxn>
                <a:cxn ang="0">
                  <a:pos x="58" y="215"/>
                </a:cxn>
                <a:cxn ang="0">
                  <a:pos x="63" y="116"/>
                </a:cxn>
                <a:cxn ang="0">
                  <a:pos x="66" y="114"/>
                </a:cxn>
                <a:cxn ang="0">
                  <a:pos x="68" y="115"/>
                </a:cxn>
                <a:cxn ang="0">
                  <a:pos x="69" y="207"/>
                </a:cxn>
                <a:cxn ang="0">
                  <a:pos x="72" y="212"/>
                </a:cxn>
                <a:cxn ang="0">
                  <a:pos x="77" y="218"/>
                </a:cxn>
                <a:cxn ang="0">
                  <a:pos x="89" y="220"/>
                </a:cxn>
                <a:cxn ang="0">
                  <a:pos x="95" y="217"/>
                </a:cxn>
                <a:cxn ang="0">
                  <a:pos x="100" y="212"/>
                </a:cxn>
                <a:cxn ang="0">
                  <a:pos x="103" y="207"/>
                </a:cxn>
                <a:cxn ang="0">
                  <a:pos x="101" y="134"/>
                </a:cxn>
                <a:cxn ang="0">
                  <a:pos x="103" y="43"/>
                </a:cxn>
                <a:cxn ang="0">
                  <a:pos x="108" y="43"/>
                </a:cxn>
                <a:cxn ang="0">
                  <a:pos x="114" y="116"/>
                </a:cxn>
                <a:cxn ang="0">
                  <a:pos x="121" y="113"/>
                </a:cxn>
                <a:cxn ang="0">
                  <a:pos x="125" y="110"/>
                </a:cxn>
                <a:cxn ang="0">
                  <a:pos x="128" y="49"/>
                </a:cxn>
                <a:cxn ang="0">
                  <a:pos x="121" y="24"/>
                </a:cxn>
                <a:cxn ang="0">
                  <a:pos x="106" y="10"/>
                </a:cxn>
                <a:cxn ang="0">
                  <a:pos x="97" y="7"/>
                </a:cxn>
                <a:cxn ang="0">
                  <a:pos x="89" y="3"/>
                </a:cxn>
                <a:cxn ang="0">
                  <a:pos x="86" y="1"/>
                </a:cxn>
                <a:cxn ang="0">
                  <a:pos x="76" y="3"/>
                </a:cxn>
                <a:cxn ang="0">
                  <a:pos x="56" y="3"/>
                </a:cxn>
                <a:cxn ang="0">
                  <a:pos x="45" y="1"/>
                </a:cxn>
                <a:cxn ang="0">
                  <a:pos x="23" y="10"/>
                </a:cxn>
                <a:cxn ang="0">
                  <a:pos x="7" y="24"/>
                </a:cxn>
                <a:cxn ang="0">
                  <a:pos x="0" y="49"/>
                </a:cxn>
              </a:cxnLst>
              <a:rect l="0" t="0" r="r" b="b"/>
              <a:pathLst>
                <a:path w="128" h="220">
                  <a:moveTo>
                    <a:pt x="0" y="50"/>
                  </a:moveTo>
                  <a:lnTo>
                    <a:pt x="1" y="100"/>
                  </a:lnTo>
                  <a:lnTo>
                    <a:pt x="1" y="103"/>
                  </a:lnTo>
                  <a:lnTo>
                    <a:pt x="3" y="110"/>
                  </a:lnTo>
                  <a:lnTo>
                    <a:pt x="5" y="112"/>
                  </a:lnTo>
                  <a:lnTo>
                    <a:pt x="8" y="114"/>
                  </a:lnTo>
                  <a:lnTo>
                    <a:pt x="17" y="116"/>
                  </a:lnTo>
                  <a:lnTo>
                    <a:pt x="21" y="116"/>
                  </a:lnTo>
                  <a:lnTo>
                    <a:pt x="23" y="115"/>
                  </a:lnTo>
                  <a:lnTo>
                    <a:pt x="23" y="43"/>
                  </a:lnTo>
                  <a:lnTo>
                    <a:pt x="24" y="43"/>
                  </a:lnTo>
                  <a:lnTo>
                    <a:pt x="24" y="42"/>
                  </a:lnTo>
                  <a:lnTo>
                    <a:pt x="25" y="42"/>
                  </a:lnTo>
                  <a:lnTo>
                    <a:pt x="26" y="41"/>
                  </a:lnTo>
                  <a:lnTo>
                    <a:pt x="28" y="43"/>
                  </a:lnTo>
                  <a:lnTo>
                    <a:pt x="29" y="43"/>
                  </a:lnTo>
                  <a:lnTo>
                    <a:pt x="29" y="207"/>
                  </a:lnTo>
                  <a:lnTo>
                    <a:pt x="31" y="209"/>
                  </a:lnTo>
                  <a:lnTo>
                    <a:pt x="33" y="212"/>
                  </a:lnTo>
                  <a:lnTo>
                    <a:pt x="37" y="217"/>
                  </a:lnTo>
                  <a:lnTo>
                    <a:pt x="40" y="219"/>
                  </a:lnTo>
                  <a:lnTo>
                    <a:pt x="44" y="220"/>
                  </a:lnTo>
                  <a:lnTo>
                    <a:pt x="50" y="220"/>
                  </a:lnTo>
                  <a:lnTo>
                    <a:pt x="53" y="219"/>
                  </a:lnTo>
                  <a:lnTo>
                    <a:pt x="56" y="217"/>
                  </a:lnTo>
                  <a:lnTo>
                    <a:pt x="58" y="215"/>
                  </a:lnTo>
                  <a:lnTo>
                    <a:pt x="63" y="208"/>
                  </a:lnTo>
                  <a:lnTo>
                    <a:pt x="63" y="116"/>
                  </a:lnTo>
                  <a:lnTo>
                    <a:pt x="64" y="115"/>
                  </a:lnTo>
                  <a:lnTo>
                    <a:pt x="66" y="114"/>
                  </a:lnTo>
                  <a:lnTo>
                    <a:pt x="67" y="114"/>
                  </a:lnTo>
                  <a:lnTo>
                    <a:pt x="68" y="115"/>
                  </a:lnTo>
                  <a:lnTo>
                    <a:pt x="69" y="115"/>
                  </a:lnTo>
                  <a:lnTo>
                    <a:pt x="69" y="207"/>
                  </a:lnTo>
                  <a:lnTo>
                    <a:pt x="70" y="209"/>
                  </a:lnTo>
                  <a:lnTo>
                    <a:pt x="72" y="212"/>
                  </a:lnTo>
                  <a:lnTo>
                    <a:pt x="74" y="215"/>
                  </a:lnTo>
                  <a:lnTo>
                    <a:pt x="77" y="218"/>
                  </a:lnTo>
                  <a:lnTo>
                    <a:pt x="86" y="220"/>
                  </a:lnTo>
                  <a:lnTo>
                    <a:pt x="89" y="220"/>
                  </a:lnTo>
                  <a:lnTo>
                    <a:pt x="92" y="219"/>
                  </a:lnTo>
                  <a:lnTo>
                    <a:pt x="95" y="217"/>
                  </a:lnTo>
                  <a:lnTo>
                    <a:pt x="98" y="215"/>
                  </a:lnTo>
                  <a:lnTo>
                    <a:pt x="100" y="212"/>
                  </a:lnTo>
                  <a:lnTo>
                    <a:pt x="101" y="209"/>
                  </a:lnTo>
                  <a:lnTo>
                    <a:pt x="103" y="207"/>
                  </a:lnTo>
                  <a:lnTo>
                    <a:pt x="103" y="136"/>
                  </a:lnTo>
                  <a:lnTo>
                    <a:pt x="101" y="134"/>
                  </a:lnTo>
                  <a:lnTo>
                    <a:pt x="101" y="44"/>
                  </a:lnTo>
                  <a:lnTo>
                    <a:pt x="103" y="43"/>
                  </a:lnTo>
                  <a:lnTo>
                    <a:pt x="106" y="41"/>
                  </a:lnTo>
                  <a:lnTo>
                    <a:pt x="108" y="43"/>
                  </a:lnTo>
                  <a:lnTo>
                    <a:pt x="108" y="116"/>
                  </a:lnTo>
                  <a:lnTo>
                    <a:pt x="114" y="116"/>
                  </a:lnTo>
                  <a:lnTo>
                    <a:pt x="118" y="115"/>
                  </a:lnTo>
                  <a:lnTo>
                    <a:pt x="121" y="113"/>
                  </a:lnTo>
                  <a:lnTo>
                    <a:pt x="123" y="112"/>
                  </a:lnTo>
                  <a:lnTo>
                    <a:pt x="125" y="110"/>
                  </a:lnTo>
                  <a:lnTo>
                    <a:pt x="128" y="103"/>
                  </a:lnTo>
                  <a:lnTo>
                    <a:pt x="128" y="49"/>
                  </a:lnTo>
                  <a:lnTo>
                    <a:pt x="125" y="35"/>
                  </a:lnTo>
                  <a:lnTo>
                    <a:pt x="121" y="24"/>
                  </a:lnTo>
                  <a:lnTo>
                    <a:pt x="114" y="16"/>
                  </a:lnTo>
                  <a:lnTo>
                    <a:pt x="106" y="10"/>
                  </a:lnTo>
                  <a:lnTo>
                    <a:pt x="101" y="8"/>
                  </a:lnTo>
                  <a:lnTo>
                    <a:pt x="97" y="7"/>
                  </a:lnTo>
                  <a:lnTo>
                    <a:pt x="92" y="5"/>
                  </a:lnTo>
                  <a:lnTo>
                    <a:pt x="89" y="3"/>
                  </a:lnTo>
                  <a:lnTo>
                    <a:pt x="87" y="1"/>
                  </a:lnTo>
                  <a:lnTo>
                    <a:pt x="86" y="1"/>
                  </a:lnTo>
                  <a:lnTo>
                    <a:pt x="86" y="0"/>
                  </a:lnTo>
                  <a:lnTo>
                    <a:pt x="76" y="3"/>
                  </a:lnTo>
                  <a:lnTo>
                    <a:pt x="66" y="5"/>
                  </a:lnTo>
                  <a:lnTo>
                    <a:pt x="56" y="3"/>
                  </a:lnTo>
                  <a:lnTo>
                    <a:pt x="47" y="1"/>
                  </a:lnTo>
                  <a:lnTo>
                    <a:pt x="45" y="1"/>
                  </a:lnTo>
                  <a:lnTo>
                    <a:pt x="34" y="5"/>
                  </a:lnTo>
                  <a:lnTo>
                    <a:pt x="23" y="10"/>
                  </a:lnTo>
                  <a:lnTo>
                    <a:pt x="14" y="16"/>
                  </a:lnTo>
                  <a:lnTo>
                    <a:pt x="7" y="24"/>
                  </a:lnTo>
                  <a:lnTo>
                    <a:pt x="2" y="35"/>
                  </a:lnTo>
                  <a:lnTo>
                    <a:pt x="0" y="49"/>
                  </a:lnTo>
                  <a:lnTo>
                    <a:pt x="0" y="50"/>
                  </a:lnTo>
                  <a:close/>
                </a:path>
              </a:pathLst>
            </a:custGeom>
            <a:solidFill>
              <a:srgbClr val="2380D3"/>
            </a:solidFill>
            <a:ln w="0">
              <a:solidFill>
                <a:srgbClr val="2380D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693"/>
            <p:cNvSpPr>
              <a:spLocks/>
            </p:cNvSpPr>
            <p:nvPr/>
          </p:nvSpPr>
          <p:spPr bwMode="auto">
            <a:xfrm>
              <a:off x="3962384" y="1069140"/>
              <a:ext cx="150060" cy="147751"/>
            </a:xfrm>
            <a:custGeom>
              <a:avLst/>
              <a:gdLst/>
              <a:ahLst/>
              <a:cxnLst>
                <a:cxn ang="0">
                  <a:pos x="55" y="10"/>
                </a:cxn>
                <a:cxn ang="0">
                  <a:pos x="48" y="4"/>
                </a:cxn>
                <a:cxn ang="0">
                  <a:pos x="41" y="1"/>
                </a:cxn>
                <a:cxn ang="0">
                  <a:pos x="33" y="0"/>
                </a:cxn>
                <a:cxn ang="0">
                  <a:pos x="20" y="2"/>
                </a:cxn>
                <a:cxn ang="0">
                  <a:pos x="10" y="10"/>
                </a:cxn>
                <a:cxn ang="0">
                  <a:pos x="2" y="20"/>
                </a:cxn>
                <a:cxn ang="0">
                  <a:pos x="0" y="32"/>
                </a:cxn>
                <a:cxn ang="0">
                  <a:pos x="2" y="44"/>
                </a:cxn>
                <a:cxn ang="0">
                  <a:pos x="10" y="55"/>
                </a:cxn>
                <a:cxn ang="0">
                  <a:pos x="12" y="56"/>
                </a:cxn>
                <a:cxn ang="0">
                  <a:pos x="15" y="58"/>
                </a:cxn>
                <a:cxn ang="0">
                  <a:pos x="15" y="60"/>
                </a:cxn>
                <a:cxn ang="0">
                  <a:pos x="23" y="63"/>
                </a:cxn>
                <a:cxn ang="0">
                  <a:pos x="33" y="64"/>
                </a:cxn>
                <a:cxn ang="0">
                  <a:pos x="42" y="63"/>
                </a:cxn>
                <a:cxn ang="0">
                  <a:pos x="50" y="58"/>
                </a:cxn>
                <a:cxn ang="0">
                  <a:pos x="53" y="56"/>
                </a:cxn>
                <a:cxn ang="0">
                  <a:pos x="55" y="55"/>
                </a:cxn>
                <a:cxn ang="0">
                  <a:pos x="62" y="44"/>
                </a:cxn>
                <a:cxn ang="0">
                  <a:pos x="65" y="32"/>
                </a:cxn>
                <a:cxn ang="0">
                  <a:pos x="62" y="20"/>
                </a:cxn>
                <a:cxn ang="0">
                  <a:pos x="55" y="10"/>
                </a:cxn>
              </a:cxnLst>
              <a:rect l="0" t="0" r="r" b="b"/>
              <a:pathLst>
                <a:path w="65" h="64">
                  <a:moveTo>
                    <a:pt x="55" y="10"/>
                  </a:moveTo>
                  <a:lnTo>
                    <a:pt x="48" y="4"/>
                  </a:lnTo>
                  <a:lnTo>
                    <a:pt x="41" y="1"/>
                  </a:lnTo>
                  <a:lnTo>
                    <a:pt x="33" y="0"/>
                  </a:lnTo>
                  <a:lnTo>
                    <a:pt x="20" y="2"/>
                  </a:lnTo>
                  <a:lnTo>
                    <a:pt x="10" y="10"/>
                  </a:lnTo>
                  <a:lnTo>
                    <a:pt x="2" y="20"/>
                  </a:lnTo>
                  <a:lnTo>
                    <a:pt x="0" y="32"/>
                  </a:lnTo>
                  <a:lnTo>
                    <a:pt x="2" y="44"/>
                  </a:lnTo>
                  <a:lnTo>
                    <a:pt x="10" y="55"/>
                  </a:lnTo>
                  <a:lnTo>
                    <a:pt x="12" y="56"/>
                  </a:lnTo>
                  <a:lnTo>
                    <a:pt x="15" y="58"/>
                  </a:lnTo>
                  <a:lnTo>
                    <a:pt x="15" y="60"/>
                  </a:lnTo>
                  <a:lnTo>
                    <a:pt x="23" y="63"/>
                  </a:lnTo>
                  <a:lnTo>
                    <a:pt x="33" y="64"/>
                  </a:lnTo>
                  <a:lnTo>
                    <a:pt x="42" y="63"/>
                  </a:lnTo>
                  <a:lnTo>
                    <a:pt x="50" y="58"/>
                  </a:lnTo>
                  <a:lnTo>
                    <a:pt x="53" y="56"/>
                  </a:lnTo>
                  <a:lnTo>
                    <a:pt x="55" y="55"/>
                  </a:lnTo>
                  <a:lnTo>
                    <a:pt x="62" y="44"/>
                  </a:lnTo>
                  <a:lnTo>
                    <a:pt x="65" y="32"/>
                  </a:lnTo>
                  <a:lnTo>
                    <a:pt x="62" y="20"/>
                  </a:lnTo>
                  <a:lnTo>
                    <a:pt x="55" y="10"/>
                  </a:lnTo>
                  <a:close/>
                </a:path>
              </a:pathLst>
            </a:custGeom>
            <a:solidFill>
              <a:srgbClr val="2380D3"/>
            </a:solidFill>
            <a:ln w="0">
              <a:solidFill>
                <a:srgbClr val="2380D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 name="Group 117"/>
          <p:cNvGrpSpPr/>
          <p:nvPr/>
        </p:nvGrpSpPr>
        <p:grpSpPr>
          <a:xfrm>
            <a:off x="1086340" y="5715000"/>
            <a:ext cx="590060" cy="569259"/>
            <a:chOff x="1086340" y="5943600"/>
            <a:chExt cx="343487" cy="340659"/>
          </a:xfrm>
        </p:grpSpPr>
        <p:sp>
          <p:nvSpPr>
            <p:cNvPr id="119" name="Rectangle 118"/>
            <p:cNvSpPr/>
            <p:nvPr/>
          </p:nvSpPr>
          <p:spPr bwMode="auto">
            <a:xfrm rot="5400000" flipH="1" flipV="1">
              <a:off x="1239349" y="5923452"/>
              <a:ext cx="170329"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20" name="Rectangle 119"/>
            <p:cNvSpPr/>
            <p:nvPr/>
          </p:nvSpPr>
          <p:spPr bwMode="auto">
            <a:xfrm rot="5400000" flipH="1" flipV="1">
              <a:off x="1086725" y="5943216"/>
              <a:ext cx="170329"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21" name="Rectangle 120"/>
            <p:cNvSpPr/>
            <p:nvPr/>
          </p:nvSpPr>
          <p:spPr bwMode="auto">
            <a:xfrm rot="5400000" flipH="1" flipV="1">
              <a:off x="1239349" y="6093781"/>
              <a:ext cx="170329"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22" name="Rectangle 121"/>
            <p:cNvSpPr/>
            <p:nvPr/>
          </p:nvSpPr>
          <p:spPr bwMode="auto">
            <a:xfrm rot="5400000" flipH="1" flipV="1">
              <a:off x="1086725" y="6113545"/>
              <a:ext cx="170329"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grpSp>
      <p:grpSp>
        <p:nvGrpSpPr>
          <p:cNvPr id="4" name="Group 122"/>
          <p:cNvGrpSpPr/>
          <p:nvPr/>
        </p:nvGrpSpPr>
        <p:grpSpPr>
          <a:xfrm>
            <a:off x="1828800" y="5715000"/>
            <a:ext cx="590060" cy="569259"/>
            <a:chOff x="1086340" y="5943600"/>
            <a:chExt cx="343487" cy="340659"/>
          </a:xfrm>
        </p:grpSpPr>
        <p:sp>
          <p:nvSpPr>
            <p:cNvPr id="124" name="Rectangle 123"/>
            <p:cNvSpPr/>
            <p:nvPr/>
          </p:nvSpPr>
          <p:spPr bwMode="auto">
            <a:xfrm rot="5400000" flipH="1" flipV="1">
              <a:off x="1239349" y="5923452"/>
              <a:ext cx="170329"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25" name="Rectangle 124"/>
            <p:cNvSpPr/>
            <p:nvPr/>
          </p:nvSpPr>
          <p:spPr bwMode="auto">
            <a:xfrm rot="5400000" flipH="1" flipV="1">
              <a:off x="1086725" y="5943216"/>
              <a:ext cx="170329"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26" name="Rectangle 125"/>
            <p:cNvSpPr/>
            <p:nvPr/>
          </p:nvSpPr>
          <p:spPr bwMode="auto">
            <a:xfrm rot="5400000" flipH="1" flipV="1">
              <a:off x="1239349" y="6093781"/>
              <a:ext cx="170329"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27" name="Rectangle 126"/>
            <p:cNvSpPr/>
            <p:nvPr/>
          </p:nvSpPr>
          <p:spPr bwMode="auto">
            <a:xfrm rot="5400000" flipH="1" flipV="1">
              <a:off x="1086725" y="6113545"/>
              <a:ext cx="170329"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grpSp>
      <p:grpSp>
        <p:nvGrpSpPr>
          <p:cNvPr id="5" name="Group 127"/>
          <p:cNvGrpSpPr/>
          <p:nvPr/>
        </p:nvGrpSpPr>
        <p:grpSpPr>
          <a:xfrm>
            <a:off x="2514600" y="5715000"/>
            <a:ext cx="590060" cy="569259"/>
            <a:chOff x="1086340" y="5943600"/>
            <a:chExt cx="343487" cy="340659"/>
          </a:xfrm>
        </p:grpSpPr>
        <p:sp>
          <p:nvSpPr>
            <p:cNvPr id="129" name="Rectangle 128"/>
            <p:cNvSpPr/>
            <p:nvPr/>
          </p:nvSpPr>
          <p:spPr bwMode="auto">
            <a:xfrm rot="5400000" flipH="1" flipV="1">
              <a:off x="1239349" y="5923452"/>
              <a:ext cx="170329"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30" name="Rectangle 129"/>
            <p:cNvSpPr/>
            <p:nvPr/>
          </p:nvSpPr>
          <p:spPr bwMode="auto">
            <a:xfrm rot="5400000" flipH="1" flipV="1">
              <a:off x="1086725" y="5943216"/>
              <a:ext cx="170329"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31" name="Rectangle 130"/>
            <p:cNvSpPr/>
            <p:nvPr/>
          </p:nvSpPr>
          <p:spPr bwMode="auto">
            <a:xfrm rot="5400000" flipH="1" flipV="1">
              <a:off x="1239349" y="6093781"/>
              <a:ext cx="170329"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32" name="Rectangle 131"/>
            <p:cNvSpPr/>
            <p:nvPr/>
          </p:nvSpPr>
          <p:spPr bwMode="auto">
            <a:xfrm rot="5400000" flipH="1" flipV="1">
              <a:off x="1086725" y="6113545"/>
              <a:ext cx="170329"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grpSp>
      <p:grpSp>
        <p:nvGrpSpPr>
          <p:cNvPr id="6" name="Group 132"/>
          <p:cNvGrpSpPr/>
          <p:nvPr/>
        </p:nvGrpSpPr>
        <p:grpSpPr>
          <a:xfrm>
            <a:off x="3257060" y="5715000"/>
            <a:ext cx="590060" cy="569259"/>
            <a:chOff x="1086340" y="5943600"/>
            <a:chExt cx="343487" cy="340659"/>
          </a:xfrm>
        </p:grpSpPr>
        <p:sp>
          <p:nvSpPr>
            <p:cNvPr id="134" name="Rectangle 133"/>
            <p:cNvSpPr/>
            <p:nvPr/>
          </p:nvSpPr>
          <p:spPr bwMode="auto">
            <a:xfrm rot="5400000" flipH="1" flipV="1">
              <a:off x="1239349" y="5923452"/>
              <a:ext cx="170329"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35" name="Rectangle 134"/>
            <p:cNvSpPr/>
            <p:nvPr/>
          </p:nvSpPr>
          <p:spPr bwMode="auto">
            <a:xfrm rot="5400000" flipH="1" flipV="1">
              <a:off x="1086725" y="5943216"/>
              <a:ext cx="170329"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36" name="Rectangle 135"/>
            <p:cNvSpPr/>
            <p:nvPr/>
          </p:nvSpPr>
          <p:spPr bwMode="auto">
            <a:xfrm rot="5400000" flipH="1" flipV="1">
              <a:off x="1239349" y="6093781"/>
              <a:ext cx="170329"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37" name="Rectangle 136"/>
            <p:cNvSpPr/>
            <p:nvPr/>
          </p:nvSpPr>
          <p:spPr bwMode="auto">
            <a:xfrm rot="5400000" flipH="1" flipV="1">
              <a:off x="1086725" y="6113545"/>
              <a:ext cx="170329"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grpSp>
      <p:grpSp>
        <p:nvGrpSpPr>
          <p:cNvPr id="7" name="Group 137"/>
          <p:cNvGrpSpPr/>
          <p:nvPr/>
        </p:nvGrpSpPr>
        <p:grpSpPr>
          <a:xfrm>
            <a:off x="3962400" y="5715000"/>
            <a:ext cx="590060" cy="569259"/>
            <a:chOff x="1086340" y="5943600"/>
            <a:chExt cx="343487" cy="340659"/>
          </a:xfrm>
        </p:grpSpPr>
        <p:sp>
          <p:nvSpPr>
            <p:cNvPr id="139" name="Rectangle 138"/>
            <p:cNvSpPr/>
            <p:nvPr/>
          </p:nvSpPr>
          <p:spPr bwMode="auto">
            <a:xfrm rot="5400000" flipH="1" flipV="1">
              <a:off x="1239349" y="5923452"/>
              <a:ext cx="170329"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40" name="Rectangle 139"/>
            <p:cNvSpPr/>
            <p:nvPr/>
          </p:nvSpPr>
          <p:spPr bwMode="auto">
            <a:xfrm rot="5400000" flipH="1" flipV="1">
              <a:off x="1086725" y="5943216"/>
              <a:ext cx="170329"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41" name="Rectangle 140"/>
            <p:cNvSpPr/>
            <p:nvPr/>
          </p:nvSpPr>
          <p:spPr bwMode="auto">
            <a:xfrm rot="5400000" flipH="1" flipV="1">
              <a:off x="1239349" y="6093781"/>
              <a:ext cx="170329"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42" name="Rectangle 141"/>
            <p:cNvSpPr/>
            <p:nvPr/>
          </p:nvSpPr>
          <p:spPr bwMode="auto">
            <a:xfrm rot="5400000" flipH="1" flipV="1">
              <a:off x="1086725" y="6113545"/>
              <a:ext cx="170329"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grpSp>
      <p:grpSp>
        <p:nvGrpSpPr>
          <p:cNvPr id="8" name="Group 142"/>
          <p:cNvGrpSpPr/>
          <p:nvPr/>
        </p:nvGrpSpPr>
        <p:grpSpPr>
          <a:xfrm>
            <a:off x="4704860" y="5715000"/>
            <a:ext cx="590060" cy="569259"/>
            <a:chOff x="1086340" y="5943600"/>
            <a:chExt cx="343487" cy="340659"/>
          </a:xfrm>
        </p:grpSpPr>
        <p:sp>
          <p:nvSpPr>
            <p:cNvPr id="144" name="Rectangle 143"/>
            <p:cNvSpPr/>
            <p:nvPr/>
          </p:nvSpPr>
          <p:spPr bwMode="auto">
            <a:xfrm rot="5400000" flipH="1" flipV="1">
              <a:off x="1239349" y="5923452"/>
              <a:ext cx="170329"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45" name="Rectangle 144"/>
            <p:cNvSpPr/>
            <p:nvPr/>
          </p:nvSpPr>
          <p:spPr bwMode="auto">
            <a:xfrm rot="5400000" flipH="1" flipV="1">
              <a:off x="1086725" y="5943216"/>
              <a:ext cx="170329"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46" name="Rectangle 145"/>
            <p:cNvSpPr/>
            <p:nvPr/>
          </p:nvSpPr>
          <p:spPr bwMode="auto">
            <a:xfrm rot="5400000" flipH="1" flipV="1">
              <a:off x="1239349" y="6093781"/>
              <a:ext cx="170329"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47" name="Rectangle 146"/>
            <p:cNvSpPr/>
            <p:nvPr/>
          </p:nvSpPr>
          <p:spPr bwMode="auto">
            <a:xfrm rot="5400000" flipH="1" flipV="1">
              <a:off x="1086725" y="6113545"/>
              <a:ext cx="170329"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grpSp>
      <p:grpSp>
        <p:nvGrpSpPr>
          <p:cNvPr id="9" name="Group 147"/>
          <p:cNvGrpSpPr/>
          <p:nvPr/>
        </p:nvGrpSpPr>
        <p:grpSpPr>
          <a:xfrm>
            <a:off x="5390660" y="5715000"/>
            <a:ext cx="590060" cy="569259"/>
            <a:chOff x="1086340" y="5943600"/>
            <a:chExt cx="343487" cy="340659"/>
          </a:xfrm>
        </p:grpSpPr>
        <p:sp>
          <p:nvSpPr>
            <p:cNvPr id="149" name="Rectangle 148"/>
            <p:cNvSpPr/>
            <p:nvPr/>
          </p:nvSpPr>
          <p:spPr bwMode="auto">
            <a:xfrm rot="5400000" flipH="1" flipV="1">
              <a:off x="1239349" y="5923452"/>
              <a:ext cx="170329"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50" name="Rectangle 149"/>
            <p:cNvSpPr/>
            <p:nvPr/>
          </p:nvSpPr>
          <p:spPr bwMode="auto">
            <a:xfrm rot="5400000" flipH="1" flipV="1">
              <a:off x="1086725" y="5943216"/>
              <a:ext cx="170329"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51" name="Rectangle 150"/>
            <p:cNvSpPr/>
            <p:nvPr/>
          </p:nvSpPr>
          <p:spPr bwMode="auto">
            <a:xfrm rot="5400000" flipH="1" flipV="1">
              <a:off x="1239349" y="6093781"/>
              <a:ext cx="170329"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52" name="Rectangle 151"/>
            <p:cNvSpPr/>
            <p:nvPr/>
          </p:nvSpPr>
          <p:spPr bwMode="auto">
            <a:xfrm rot="5400000" flipH="1" flipV="1">
              <a:off x="1086725" y="6113545"/>
              <a:ext cx="170329"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grpSp>
      <p:grpSp>
        <p:nvGrpSpPr>
          <p:cNvPr id="10" name="Group 152"/>
          <p:cNvGrpSpPr/>
          <p:nvPr/>
        </p:nvGrpSpPr>
        <p:grpSpPr>
          <a:xfrm>
            <a:off x="6133120" y="5715000"/>
            <a:ext cx="590060" cy="569259"/>
            <a:chOff x="1086340" y="5943600"/>
            <a:chExt cx="343487" cy="340659"/>
          </a:xfrm>
        </p:grpSpPr>
        <p:sp>
          <p:nvSpPr>
            <p:cNvPr id="154" name="Rectangle 153"/>
            <p:cNvSpPr/>
            <p:nvPr/>
          </p:nvSpPr>
          <p:spPr bwMode="auto">
            <a:xfrm rot="5400000" flipH="1" flipV="1">
              <a:off x="1239349" y="5923452"/>
              <a:ext cx="170329"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55" name="Rectangle 154"/>
            <p:cNvSpPr/>
            <p:nvPr/>
          </p:nvSpPr>
          <p:spPr bwMode="auto">
            <a:xfrm rot="5400000" flipH="1" flipV="1">
              <a:off x="1086725" y="5943216"/>
              <a:ext cx="170329"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56" name="Rectangle 155"/>
            <p:cNvSpPr/>
            <p:nvPr/>
          </p:nvSpPr>
          <p:spPr bwMode="auto">
            <a:xfrm rot="5400000" flipH="1" flipV="1">
              <a:off x="1239349" y="6093781"/>
              <a:ext cx="170329"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57" name="Rectangle 156"/>
            <p:cNvSpPr/>
            <p:nvPr/>
          </p:nvSpPr>
          <p:spPr bwMode="auto">
            <a:xfrm rot="5400000" flipH="1" flipV="1">
              <a:off x="1086725" y="6113545"/>
              <a:ext cx="170329"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grpSp>
      <p:grpSp>
        <p:nvGrpSpPr>
          <p:cNvPr id="11" name="Group 157"/>
          <p:cNvGrpSpPr/>
          <p:nvPr/>
        </p:nvGrpSpPr>
        <p:grpSpPr>
          <a:xfrm>
            <a:off x="6820880" y="5715000"/>
            <a:ext cx="590060" cy="569259"/>
            <a:chOff x="1086340" y="5943600"/>
            <a:chExt cx="343487" cy="340659"/>
          </a:xfrm>
        </p:grpSpPr>
        <p:sp>
          <p:nvSpPr>
            <p:cNvPr id="159" name="Rectangle 158"/>
            <p:cNvSpPr/>
            <p:nvPr/>
          </p:nvSpPr>
          <p:spPr bwMode="auto">
            <a:xfrm rot="5400000" flipH="1" flipV="1">
              <a:off x="1239349" y="5923452"/>
              <a:ext cx="170329"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60" name="Rectangle 159"/>
            <p:cNvSpPr/>
            <p:nvPr/>
          </p:nvSpPr>
          <p:spPr bwMode="auto">
            <a:xfrm rot="5400000" flipH="1" flipV="1">
              <a:off x="1086725" y="5943216"/>
              <a:ext cx="170329"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61" name="Rectangle 160"/>
            <p:cNvSpPr/>
            <p:nvPr/>
          </p:nvSpPr>
          <p:spPr bwMode="auto">
            <a:xfrm rot="5400000" flipH="1" flipV="1">
              <a:off x="1239349" y="6093781"/>
              <a:ext cx="170329"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62" name="Rectangle 161"/>
            <p:cNvSpPr/>
            <p:nvPr/>
          </p:nvSpPr>
          <p:spPr bwMode="auto">
            <a:xfrm rot="5400000" flipH="1" flipV="1">
              <a:off x="1086725" y="6113545"/>
              <a:ext cx="170329"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grpSp>
      <p:grpSp>
        <p:nvGrpSpPr>
          <p:cNvPr id="12" name="Group 162"/>
          <p:cNvGrpSpPr/>
          <p:nvPr/>
        </p:nvGrpSpPr>
        <p:grpSpPr>
          <a:xfrm>
            <a:off x="7563340" y="5715000"/>
            <a:ext cx="590060" cy="569259"/>
            <a:chOff x="1086340" y="5943600"/>
            <a:chExt cx="343487" cy="340659"/>
          </a:xfrm>
        </p:grpSpPr>
        <p:sp>
          <p:nvSpPr>
            <p:cNvPr id="164" name="Rectangle 163"/>
            <p:cNvSpPr/>
            <p:nvPr/>
          </p:nvSpPr>
          <p:spPr bwMode="auto">
            <a:xfrm rot="5400000" flipH="1" flipV="1">
              <a:off x="1239349" y="5923452"/>
              <a:ext cx="170329"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65" name="Rectangle 164"/>
            <p:cNvSpPr/>
            <p:nvPr/>
          </p:nvSpPr>
          <p:spPr bwMode="auto">
            <a:xfrm rot="5400000" flipH="1" flipV="1">
              <a:off x="1086725" y="5943216"/>
              <a:ext cx="170329"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66" name="Rectangle 165"/>
            <p:cNvSpPr/>
            <p:nvPr/>
          </p:nvSpPr>
          <p:spPr bwMode="auto">
            <a:xfrm rot="5400000" flipH="1" flipV="1">
              <a:off x="1239349" y="6093781"/>
              <a:ext cx="170329"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67" name="Rectangle 166"/>
            <p:cNvSpPr/>
            <p:nvPr/>
          </p:nvSpPr>
          <p:spPr bwMode="auto">
            <a:xfrm rot="5400000" flipH="1" flipV="1">
              <a:off x="1086725" y="6113545"/>
              <a:ext cx="170329"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grpSp>
      <p:sp>
        <p:nvSpPr>
          <p:cNvPr id="61" name="Oval 203"/>
          <p:cNvSpPr>
            <a:spLocks noChangeArrowheads="1"/>
          </p:cNvSpPr>
          <p:nvPr/>
        </p:nvSpPr>
        <p:spPr bwMode="auto">
          <a:xfrm>
            <a:off x="762000" y="5638800"/>
            <a:ext cx="7772400" cy="719138"/>
          </a:xfrm>
          <a:prstGeom prst="ellipse">
            <a:avLst/>
          </a:prstGeom>
          <a:solidFill>
            <a:schemeClr val="accent1">
              <a:alpha val="43137"/>
            </a:schemeClr>
          </a:solidFill>
          <a:ln w="9525" cap="rnd">
            <a:solidFill>
              <a:schemeClr val="tx1"/>
            </a:solidFill>
            <a:prstDash val="sysDot"/>
            <a:round/>
            <a:headEnd/>
            <a:tailEnd/>
          </a:ln>
        </p:spPr>
        <p:txBody>
          <a:bodyPr wrap="none" anchor="ctr"/>
          <a:lstStyle/>
          <a:p>
            <a:endParaRPr lang="en-US" dirty="0"/>
          </a:p>
        </p:txBody>
      </p:sp>
      <p:grpSp>
        <p:nvGrpSpPr>
          <p:cNvPr id="13" name="Group 612"/>
          <p:cNvGrpSpPr/>
          <p:nvPr/>
        </p:nvGrpSpPr>
        <p:grpSpPr>
          <a:xfrm>
            <a:off x="2514600" y="1828800"/>
            <a:ext cx="4114800" cy="1235075"/>
            <a:chOff x="2514600" y="1828800"/>
            <a:chExt cx="4114800" cy="1235075"/>
          </a:xfrm>
        </p:grpSpPr>
        <p:sp>
          <p:nvSpPr>
            <p:cNvPr id="1083" name="Rectangle 63"/>
            <p:cNvSpPr>
              <a:spLocks noChangeArrowheads="1"/>
            </p:cNvSpPr>
            <p:nvPr/>
          </p:nvSpPr>
          <p:spPr bwMode="auto">
            <a:xfrm>
              <a:off x="5653088" y="2974975"/>
              <a:ext cx="122237" cy="88900"/>
            </a:xfrm>
            <a:prstGeom prst="rect">
              <a:avLst/>
            </a:prstGeom>
            <a:noFill/>
            <a:ln w="9525">
              <a:noFill/>
              <a:miter lim="800000"/>
              <a:headEnd/>
              <a:tailEnd/>
            </a:ln>
          </p:spPr>
          <p:txBody>
            <a:bodyPr/>
            <a:lstStyle/>
            <a:p>
              <a:endParaRPr lang="en-US" sz="2000" dirty="0">
                <a:latin typeface="Arial" pitchFamily="34" charset="0"/>
              </a:endParaRPr>
            </a:p>
          </p:txBody>
        </p:sp>
        <p:sp>
          <p:nvSpPr>
            <p:cNvPr id="188" name="Freeform 78"/>
            <p:cNvSpPr>
              <a:spLocks/>
            </p:cNvSpPr>
            <p:nvPr/>
          </p:nvSpPr>
          <p:spPr bwMode="auto">
            <a:xfrm>
              <a:off x="3518852" y="2169527"/>
              <a:ext cx="311978" cy="222570"/>
            </a:xfrm>
            <a:custGeom>
              <a:avLst/>
              <a:gdLst/>
              <a:ahLst/>
              <a:cxnLst>
                <a:cxn ang="0">
                  <a:pos x="4" y="96"/>
                </a:cxn>
                <a:cxn ang="0">
                  <a:pos x="35" y="117"/>
                </a:cxn>
                <a:cxn ang="0">
                  <a:pos x="164" y="25"/>
                </a:cxn>
                <a:cxn ang="0">
                  <a:pos x="122" y="0"/>
                </a:cxn>
                <a:cxn ang="0">
                  <a:pos x="0" y="85"/>
                </a:cxn>
                <a:cxn ang="0">
                  <a:pos x="4" y="96"/>
                </a:cxn>
              </a:cxnLst>
              <a:rect l="0" t="0" r="r" b="b"/>
              <a:pathLst>
                <a:path w="164" h="117">
                  <a:moveTo>
                    <a:pt x="4" y="96"/>
                  </a:moveTo>
                  <a:lnTo>
                    <a:pt x="35" y="117"/>
                  </a:lnTo>
                  <a:lnTo>
                    <a:pt x="164" y="25"/>
                  </a:lnTo>
                  <a:lnTo>
                    <a:pt x="122" y="0"/>
                  </a:lnTo>
                  <a:lnTo>
                    <a:pt x="0" y="85"/>
                  </a:lnTo>
                  <a:lnTo>
                    <a:pt x="4" y="96"/>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79"/>
            <p:cNvSpPr>
              <a:spLocks noEditPoints="1"/>
            </p:cNvSpPr>
            <p:nvPr/>
          </p:nvSpPr>
          <p:spPr bwMode="auto">
            <a:xfrm>
              <a:off x="3503634" y="2211378"/>
              <a:ext cx="205449" cy="161696"/>
            </a:xfrm>
            <a:custGeom>
              <a:avLst/>
              <a:gdLst/>
              <a:ahLst/>
              <a:cxnLst>
                <a:cxn ang="0">
                  <a:pos x="101" y="44"/>
                </a:cxn>
                <a:cxn ang="0">
                  <a:pos x="108" y="21"/>
                </a:cxn>
                <a:cxn ang="0">
                  <a:pos x="68" y="0"/>
                </a:cxn>
                <a:cxn ang="0">
                  <a:pos x="0" y="48"/>
                </a:cxn>
                <a:cxn ang="0">
                  <a:pos x="0" y="49"/>
                </a:cxn>
                <a:cxn ang="0">
                  <a:pos x="5" y="59"/>
                </a:cxn>
                <a:cxn ang="0">
                  <a:pos x="43" y="85"/>
                </a:cxn>
                <a:cxn ang="0">
                  <a:pos x="101" y="44"/>
                </a:cxn>
                <a:cxn ang="0">
                  <a:pos x="60" y="34"/>
                </a:cxn>
                <a:cxn ang="0">
                  <a:pos x="68" y="40"/>
                </a:cxn>
                <a:cxn ang="0">
                  <a:pos x="76" y="44"/>
                </a:cxn>
                <a:cxn ang="0">
                  <a:pos x="68" y="51"/>
                </a:cxn>
                <a:cxn ang="0">
                  <a:pos x="59" y="56"/>
                </a:cxn>
                <a:cxn ang="0">
                  <a:pos x="51" y="62"/>
                </a:cxn>
                <a:cxn ang="0">
                  <a:pos x="43" y="69"/>
                </a:cxn>
                <a:cxn ang="0">
                  <a:pos x="35" y="63"/>
                </a:cxn>
                <a:cxn ang="0">
                  <a:pos x="27" y="58"/>
                </a:cxn>
                <a:cxn ang="0">
                  <a:pos x="19" y="53"/>
                </a:cxn>
                <a:cxn ang="0">
                  <a:pos x="11" y="49"/>
                </a:cxn>
                <a:cxn ang="0">
                  <a:pos x="19" y="43"/>
                </a:cxn>
                <a:cxn ang="0">
                  <a:pos x="27" y="37"/>
                </a:cxn>
                <a:cxn ang="0">
                  <a:pos x="35" y="31"/>
                </a:cxn>
                <a:cxn ang="0">
                  <a:pos x="44" y="25"/>
                </a:cxn>
                <a:cxn ang="0">
                  <a:pos x="52" y="30"/>
                </a:cxn>
                <a:cxn ang="0">
                  <a:pos x="60" y="34"/>
                </a:cxn>
                <a:cxn ang="0">
                  <a:pos x="43" y="74"/>
                </a:cxn>
                <a:cxn ang="0">
                  <a:pos x="97" y="36"/>
                </a:cxn>
                <a:cxn ang="0">
                  <a:pos x="43" y="74"/>
                </a:cxn>
                <a:cxn ang="0">
                  <a:pos x="6" y="52"/>
                </a:cxn>
                <a:cxn ang="0">
                  <a:pos x="43" y="74"/>
                </a:cxn>
              </a:cxnLst>
              <a:rect l="0" t="0" r="r" b="b"/>
              <a:pathLst>
                <a:path w="108" h="85">
                  <a:moveTo>
                    <a:pt x="101" y="44"/>
                  </a:moveTo>
                  <a:lnTo>
                    <a:pt x="108" y="21"/>
                  </a:lnTo>
                  <a:lnTo>
                    <a:pt x="68" y="0"/>
                  </a:lnTo>
                  <a:lnTo>
                    <a:pt x="0" y="48"/>
                  </a:lnTo>
                  <a:lnTo>
                    <a:pt x="0" y="49"/>
                  </a:lnTo>
                  <a:lnTo>
                    <a:pt x="5" y="59"/>
                  </a:lnTo>
                  <a:lnTo>
                    <a:pt x="43" y="85"/>
                  </a:lnTo>
                  <a:lnTo>
                    <a:pt x="101" y="44"/>
                  </a:lnTo>
                  <a:close/>
                  <a:moveTo>
                    <a:pt x="60" y="34"/>
                  </a:moveTo>
                  <a:lnTo>
                    <a:pt x="68" y="40"/>
                  </a:lnTo>
                  <a:lnTo>
                    <a:pt x="76" y="44"/>
                  </a:lnTo>
                  <a:lnTo>
                    <a:pt x="68" y="51"/>
                  </a:lnTo>
                  <a:lnTo>
                    <a:pt x="59" y="56"/>
                  </a:lnTo>
                  <a:lnTo>
                    <a:pt x="51" y="62"/>
                  </a:lnTo>
                  <a:lnTo>
                    <a:pt x="43" y="69"/>
                  </a:lnTo>
                  <a:lnTo>
                    <a:pt x="35" y="63"/>
                  </a:lnTo>
                  <a:lnTo>
                    <a:pt x="27" y="58"/>
                  </a:lnTo>
                  <a:lnTo>
                    <a:pt x="19" y="53"/>
                  </a:lnTo>
                  <a:lnTo>
                    <a:pt x="11" y="49"/>
                  </a:lnTo>
                  <a:lnTo>
                    <a:pt x="19" y="43"/>
                  </a:lnTo>
                  <a:lnTo>
                    <a:pt x="27" y="37"/>
                  </a:lnTo>
                  <a:lnTo>
                    <a:pt x="35" y="31"/>
                  </a:lnTo>
                  <a:lnTo>
                    <a:pt x="44" y="25"/>
                  </a:lnTo>
                  <a:lnTo>
                    <a:pt x="52" y="30"/>
                  </a:lnTo>
                  <a:lnTo>
                    <a:pt x="60" y="34"/>
                  </a:lnTo>
                  <a:close/>
                  <a:moveTo>
                    <a:pt x="43" y="74"/>
                  </a:moveTo>
                  <a:lnTo>
                    <a:pt x="97" y="36"/>
                  </a:lnTo>
                  <a:lnTo>
                    <a:pt x="43" y="74"/>
                  </a:lnTo>
                  <a:lnTo>
                    <a:pt x="6" y="52"/>
                  </a:lnTo>
                  <a:lnTo>
                    <a:pt x="43" y="7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80"/>
            <p:cNvSpPr>
              <a:spLocks/>
            </p:cNvSpPr>
            <p:nvPr/>
          </p:nvSpPr>
          <p:spPr bwMode="auto">
            <a:xfrm>
              <a:off x="3602553" y="2276056"/>
              <a:ext cx="30437" cy="22828"/>
            </a:xfrm>
            <a:custGeom>
              <a:avLst/>
              <a:gdLst/>
              <a:ahLst/>
              <a:cxnLst>
                <a:cxn ang="0">
                  <a:pos x="16" y="6"/>
                </a:cxn>
                <a:cxn ang="0">
                  <a:pos x="8" y="0"/>
                </a:cxn>
                <a:cxn ang="0">
                  <a:pos x="0" y="6"/>
                </a:cxn>
                <a:cxn ang="0">
                  <a:pos x="8" y="12"/>
                </a:cxn>
                <a:cxn ang="0">
                  <a:pos x="16" y="6"/>
                </a:cxn>
              </a:cxnLst>
              <a:rect l="0" t="0" r="r" b="b"/>
              <a:pathLst>
                <a:path w="16" h="12">
                  <a:moveTo>
                    <a:pt x="16" y="6"/>
                  </a:moveTo>
                  <a:lnTo>
                    <a:pt x="8" y="0"/>
                  </a:lnTo>
                  <a:lnTo>
                    <a:pt x="0" y="6"/>
                  </a:lnTo>
                  <a:lnTo>
                    <a:pt x="8" y="12"/>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81"/>
            <p:cNvSpPr>
              <a:spLocks/>
            </p:cNvSpPr>
            <p:nvPr/>
          </p:nvSpPr>
          <p:spPr bwMode="auto">
            <a:xfrm>
              <a:off x="3602553" y="2298884"/>
              <a:ext cx="30437" cy="19023"/>
            </a:xfrm>
            <a:custGeom>
              <a:avLst/>
              <a:gdLst/>
              <a:ahLst/>
              <a:cxnLst>
                <a:cxn ang="0">
                  <a:pos x="7" y="10"/>
                </a:cxn>
                <a:cxn ang="0">
                  <a:pos x="16" y="5"/>
                </a:cxn>
                <a:cxn ang="0">
                  <a:pos x="8" y="0"/>
                </a:cxn>
                <a:cxn ang="0">
                  <a:pos x="0" y="6"/>
                </a:cxn>
                <a:cxn ang="0">
                  <a:pos x="7" y="10"/>
                </a:cxn>
              </a:cxnLst>
              <a:rect l="0" t="0" r="r" b="b"/>
              <a:pathLst>
                <a:path w="16" h="10">
                  <a:moveTo>
                    <a:pt x="7" y="10"/>
                  </a:moveTo>
                  <a:lnTo>
                    <a:pt x="16" y="5"/>
                  </a:lnTo>
                  <a:lnTo>
                    <a:pt x="8" y="0"/>
                  </a:lnTo>
                  <a:lnTo>
                    <a:pt x="0" y="6"/>
                  </a:lnTo>
                  <a:lnTo>
                    <a:pt x="7"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Freeform 82"/>
            <p:cNvSpPr>
              <a:spLocks/>
            </p:cNvSpPr>
            <p:nvPr/>
          </p:nvSpPr>
          <p:spPr bwMode="auto">
            <a:xfrm>
              <a:off x="3617772" y="2287470"/>
              <a:ext cx="30437" cy="20925"/>
            </a:xfrm>
            <a:custGeom>
              <a:avLst/>
              <a:gdLst/>
              <a:ahLst/>
              <a:cxnLst>
                <a:cxn ang="0">
                  <a:pos x="0" y="6"/>
                </a:cxn>
                <a:cxn ang="0">
                  <a:pos x="8" y="11"/>
                </a:cxn>
                <a:cxn ang="0">
                  <a:pos x="16" y="4"/>
                </a:cxn>
                <a:cxn ang="0">
                  <a:pos x="8" y="0"/>
                </a:cxn>
                <a:cxn ang="0">
                  <a:pos x="0" y="6"/>
                </a:cxn>
              </a:cxnLst>
              <a:rect l="0" t="0" r="r" b="b"/>
              <a:pathLst>
                <a:path w="16" h="11">
                  <a:moveTo>
                    <a:pt x="0" y="6"/>
                  </a:moveTo>
                  <a:lnTo>
                    <a:pt x="8" y="11"/>
                  </a:lnTo>
                  <a:lnTo>
                    <a:pt x="16" y="4"/>
                  </a:lnTo>
                  <a:lnTo>
                    <a:pt x="8" y="0"/>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83"/>
            <p:cNvSpPr>
              <a:spLocks/>
            </p:cNvSpPr>
            <p:nvPr/>
          </p:nvSpPr>
          <p:spPr bwMode="auto">
            <a:xfrm>
              <a:off x="3585433" y="2268447"/>
              <a:ext cx="32339" cy="19023"/>
            </a:xfrm>
            <a:custGeom>
              <a:avLst/>
              <a:gdLst/>
              <a:ahLst/>
              <a:cxnLst>
                <a:cxn ang="0">
                  <a:pos x="4" y="3"/>
                </a:cxn>
                <a:cxn ang="0">
                  <a:pos x="0" y="6"/>
                </a:cxn>
                <a:cxn ang="0">
                  <a:pos x="9" y="10"/>
                </a:cxn>
                <a:cxn ang="0">
                  <a:pos x="17" y="4"/>
                </a:cxn>
                <a:cxn ang="0">
                  <a:pos x="9" y="0"/>
                </a:cxn>
                <a:cxn ang="0">
                  <a:pos x="4" y="3"/>
                </a:cxn>
              </a:cxnLst>
              <a:rect l="0" t="0" r="r" b="b"/>
              <a:pathLst>
                <a:path w="17" h="10">
                  <a:moveTo>
                    <a:pt x="4" y="3"/>
                  </a:moveTo>
                  <a:lnTo>
                    <a:pt x="0" y="6"/>
                  </a:lnTo>
                  <a:lnTo>
                    <a:pt x="9" y="10"/>
                  </a:lnTo>
                  <a:lnTo>
                    <a:pt x="17" y="4"/>
                  </a:lnTo>
                  <a:lnTo>
                    <a:pt x="9" y="0"/>
                  </a:lnTo>
                  <a:lnTo>
                    <a:pt x="4"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Freeform 84"/>
            <p:cNvSpPr>
              <a:spLocks/>
            </p:cNvSpPr>
            <p:nvPr/>
          </p:nvSpPr>
          <p:spPr bwMode="auto">
            <a:xfrm>
              <a:off x="3570214" y="2279861"/>
              <a:ext cx="32339" cy="20925"/>
            </a:xfrm>
            <a:custGeom>
              <a:avLst/>
              <a:gdLst/>
              <a:ahLst/>
              <a:cxnLst>
                <a:cxn ang="0">
                  <a:pos x="17" y="4"/>
                </a:cxn>
                <a:cxn ang="0">
                  <a:pos x="8" y="0"/>
                </a:cxn>
                <a:cxn ang="0">
                  <a:pos x="0" y="6"/>
                </a:cxn>
                <a:cxn ang="0">
                  <a:pos x="8" y="11"/>
                </a:cxn>
                <a:cxn ang="0">
                  <a:pos x="17" y="4"/>
                </a:cxn>
              </a:cxnLst>
              <a:rect l="0" t="0" r="r" b="b"/>
              <a:pathLst>
                <a:path w="17" h="11">
                  <a:moveTo>
                    <a:pt x="17" y="4"/>
                  </a:moveTo>
                  <a:lnTo>
                    <a:pt x="8" y="0"/>
                  </a:lnTo>
                  <a:lnTo>
                    <a:pt x="0" y="6"/>
                  </a:lnTo>
                  <a:lnTo>
                    <a:pt x="8" y="11"/>
                  </a:lnTo>
                  <a:lnTo>
                    <a:pt x="17"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85"/>
            <p:cNvSpPr>
              <a:spLocks/>
            </p:cNvSpPr>
            <p:nvPr/>
          </p:nvSpPr>
          <p:spPr bwMode="auto">
            <a:xfrm>
              <a:off x="3539777" y="2302688"/>
              <a:ext cx="30437" cy="19023"/>
            </a:xfrm>
            <a:custGeom>
              <a:avLst/>
              <a:gdLst/>
              <a:ahLst/>
              <a:cxnLst>
                <a:cxn ang="0">
                  <a:pos x="8" y="10"/>
                </a:cxn>
                <a:cxn ang="0">
                  <a:pos x="16" y="4"/>
                </a:cxn>
                <a:cxn ang="0">
                  <a:pos x="8" y="0"/>
                </a:cxn>
                <a:cxn ang="0">
                  <a:pos x="0" y="5"/>
                </a:cxn>
                <a:cxn ang="0">
                  <a:pos x="8" y="10"/>
                </a:cxn>
              </a:cxnLst>
              <a:rect l="0" t="0" r="r" b="b"/>
              <a:pathLst>
                <a:path w="16" h="10">
                  <a:moveTo>
                    <a:pt x="8" y="10"/>
                  </a:moveTo>
                  <a:lnTo>
                    <a:pt x="16" y="4"/>
                  </a:lnTo>
                  <a:lnTo>
                    <a:pt x="8" y="0"/>
                  </a:lnTo>
                  <a:lnTo>
                    <a:pt x="0" y="5"/>
                  </a:lnTo>
                  <a:lnTo>
                    <a:pt x="8"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Freeform 86"/>
            <p:cNvSpPr>
              <a:spLocks/>
            </p:cNvSpPr>
            <p:nvPr/>
          </p:nvSpPr>
          <p:spPr bwMode="auto">
            <a:xfrm>
              <a:off x="3554996" y="2310298"/>
              <a:ext cx="30437" cy="20925"/>
            </a:xfrm>
            <a:custGeom>
              <a:avLst/>
              <a:gdLst/>
              <a:ahLst/>
              <a:cxnLst>
                <a:cxn ang="0">
                  <a:pos x="8" y="0"/>
                </a:cxn>
                <a:cxn ang="0">
                  <a:pos x="0" y="6"/>
                </a:cxn>
                <a:cxn ang="0">
                  <a:pos x="8" y="11"/>
                </a:cxn>
                <a:cxn ang="0">
                  <a:pos x="16" y="6"/>
                </a:cxn>
                <a:cxn ang="0">
                  <a:pos x="8" y="0"/>
                </a:cxn>
              </a:cxnLst>
              <a:rect l="0" t="0" r="r" b="b"/>
              <a:pathLst>
                <a:path w="16" h="11">
                  <a:moveTo>
                    <a:pt x="8" y="0"/>
                  </a:moveTo>
                  <a:lnTo>
                    <a:pt x="0" y="6"/>
                  </a:lnTo>
                  <a:lnTo>
                    <a:pt x="8" y="11"/>
                  </a:lnTo>
                  <a:lnTo>
                    <a:pt x="16" y="6"/>
                  </a:lnTo>
                  <a:lnTo>
                    <a:pt x="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87"/>
            <p:cNvSpPr>
              <a:spLocks/>
            </p:cNvSpPr>
            <p:nvPr/>
          </p:nvSpPr>
          <p:spPr bwMode="auto">
            <a:xfrm>
              <a:off x="3554996" y="2291275"/>
              <a:ext cx="30437" cy="19023"/>
            </a:xfrm>
            <a:custGeom>
              <a:avLst/>
              <a:gdLst/>
              <a:ahLst/>
              <a:cxnLst>
                <a:cxn ang="0">
                  <a:pos x="0" y="6"/>
                </a:cxn>
                <a:cxn ang="0">
                  <a:pos x="8" y="10"/>
                </a:cxn>
                <a:cxn ang="0">
                  <a:pos x="16" y="5"/>
                </a:cxn>
                <a:cxn ang="0">
                  <a:pos x="8" y="0"/>
                </a:cxn>
                <a:cxn ang="0">
                  <a:pos x="0" y="6"/>
                </a:cxn>
              </a:cxnLst>
              <a:rect l="0" t="0" r="r" b="b"/>
              <a:pathLst>
                <a:path w="16" h="10">
                  <a:moveTo>
                    <a:pt x="0" y="6"/>
                  </a:moveTo>
                  <a:lnTo>
                    <a:pt x="8" y="10"/>
                  </a:lnTo>
                  <a:lnTo>
                    <a:pt x="16" y="5"/>
                  </a:lnTo>
                  <a:lnTo>
                    <a:pt x="8" y="0"/>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88"/>
            <p:cNvSpPr>
              <a:spLocks/>
            </p:cNvSpPr>
            <p:nvPr/>
          </p:nvSpPr>
          <p:spPr bwMode="auto">
            <a:xfrm>
              <a:off x="3570214" y="2300786"/>
              <a:ext cx="32339" cy="20925"/>
            </a:xfrm>
            <a:custGeom>
              <a:avLst/>
              <a:gdLst/>
              <a:ahLst/>
              <a:cxnLst>
                <a:cxn ang="0">
                  <a:pos x="8" y="11"/>
                </a:cxn>
                <a:cxn ang="0">
                  <a:pos x="17" y="5"/>
                </a:cxn>
                <a:cxn ang="0">
                  <a:pos x="8" y="0"/>
                </a:cxn>
                <a:cxn ang="0">
                  <a:pos x="0" y="5"/>
                </a:cxn>
                <a:cxn ang="0">
                  <a:pos x="8" y="11"/>
                </a:cxn>
              </a:cxnLst>
              <a:rect l="0" t="0" r="r" b="b"/>
              <a:pathLst>
                <a:path w="17" h="11">
                  <a:moveTo>
                    <a:pt x="8" y="11"/>
                  </a:moveTo>
                  <a:lnTo>
                    <a:pt x="17" y="5"/>
                  </a:lnTo>
                  <a:lnTo>
                    <a:pt x="8" y="0"/>
                  </a:lnTo>
                  <a:lnTo>
                    <a:pt x="0" y="5"/>
                  </a:lnTo>
                  <a:lnTo>
                    <a:pt x="8"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89"/>
            <p:cNvSpPr>
              <a:spLocks/>
            </p:cNvSpPr>
            <p:nvPr/>
          </p:nvSpPr>
          <p:spPr bwMode="auto">
            <a:xfrm>
              <a:off x="3585433" y="2310298"/>
              <a:ext cx="30437" cy="19023"/>
            </a:xfrm>
            <a:custGeom>
              <a:avLst/>
              <a:gdLst/>
              <a:ahLst/>
              <a:cxnLst>
                <a:cxn ang="0">
                  <a:pos x="9" y="0"/>
                </a:cxn>
                <a:cxn ang="0">
                  <a:pos x="0" y="6"/>
                </a:cxn>
                <a:cxn ang="0">
                  <a:pos x="8" y="10"/>
                </a:cxn>
                <a:cxn ang="0">
                  <a:pos x="16" y="4"/>
                </a:cxn>
                <a:cxn ang="0">
                  <a:pos x="9" y="0"/>
                </a:cxn>
              </a:cxnLst>
              <a:rect l="0" t="0" r="r" b="b"/>
              <a:pathLst>
                <a:path w="16" h="10">
                  <a:moveTo>
                    <a:pt x="9" y="0"/>
                  </a:moveTo>
                  <a:lnTo>
                    <a:pt x="0" y="6"/>
                  </a:lnTo>
                  <a:lnTo>
                    <a:pt x="8" y="10"/>
                  </a:lnTo>
                  <a:lnTo>
                    <a:pt x="16" y="4"/>
                  </a:lnTo>
                  <a:lnTo>
                    <a:pt x="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Freeform 90"/>
            <p:cNvSpPr>
              <a:spLocks/>
            </p:cNvSpPr>
            <p:nvPr/>
          </p:nvSpPr>
          <p:spPr bwMode="auto">
            <a:xfrm>
              <a:off x="3585433" y="2287470"/>
              <a:ext cx="32339" cy="22828"/>
            </a:xfrm>
            <a:custGeom>
              <a:avLst/>
              <a:gdLst/>
              <a:ahLst/>
              <a:cxnLst>
                <a:cxn ang="0">
                  <a:pos x="0" y="7"/>
                </a:cxn>
                <a:cxn ang="0">
                  <a:pos x="9" y="12"/>
                </a:cxn>
                <a:cxn ang="0">
                  <a:pos x="17" y="6"/>
                </a:cxn>
                <a:cxn ang="0">
                  <a:pos x="9" y="0"/>
                </a:cxn>
                <a:cxn ang="0">
                  <a:pos x="0" y="7"/>
                </a:cxn>
              </a:cxnLst>
              <a:rect l="0" t="0" r="r" b="b"/>
              <a:pathLst>
                <a:path w="17" h="12">
                  <a:moveTo>
                    <a:pt x="0" y="7"/>
                  </a:moveTo>
                  <a:lnTo>
                    <a:pt x="9" y="12"/>
                  </a:lnTo>
                  <a:lnTo>
                    <a:pt x="17" y="6"/>
                  </a:lnTo>
                  <a:lnTo>
                    <a:pt x="9" y="0"/>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91"/>
            <p:cNvSpPr>
              <a:spLocks/>
            </p:cNvSpPr>
            <p:nvPr/>
          </p:nvSpPr>
          <p:spPr bwMode="auto">
            <a:xfrm>
              <a:off x="3570214" y="2321711"/>
              <a:ext cx="30437" cy="20925"/>
            </a:xfrm>
            <a:custGeom>
              <a:avLst/>
              <a:gdLst/>
              <a:ahLst/>
              <a:cxnLst>
                <a:cxn ang="0">
                  <a:pos x="16" y="4"/>
                </a:cxn>
                <a:cxn ang="0">
                  <a:pos x="8" y="0"/>
                </a:cxn>
                <a:cxn ang="0">
                  <a:pos x="0" y="5"/>
                </a:cxn>
                <a:cxn ang="0">
                  <a:pos x="8" y="11"/>
                </a:cxn>
                <a:cxn ang="0">
                  <a:pos x="16" y="4"/>
                </a:cxn>
              </a:cxnLst>
              <a:rect l="0" t="0" r="r" b="b"/>
              <a:pathLst>
                <a:path w="16" h="11">
                  <a:moveTo>
                    <a:pt x="16" y="4"/>
                  </a:moveTo>
                  <a:lnTo>
                    <a:pt x="8" y="0"/>
                  </a:lnTo>
                  <a:lnTo>
                    <a:pt x="0" y="5"/>
                  </a:lnTo>
                  <a:lnTo>
                    <a:pt x="8" y="11"/>
                  </a:lnTo>
                  <a:lnTo>
                    <a:pt x="16"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Line 92"/>
            <p:cNvSpPr>
              <a:spLocks noChangeShapeType="1"/>
            </p:cNvSpPr>
            <p:nvPr/>
          </p:nvSpPr>
          <p:spPr bwMode="auto">
            <a:xfrm>
              <a:off x="3617772" y="2276056"/>
              <a:ext cx="15218" cy="11414"/>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Line 93"/>
            <p:cNvSpPr>
              <a:spLocks noChangeShapeType="1"/>
            </p:cNvSpPr>
            <p:nvPr/>
          </p:nvSpPr>
          <p:spPr bwMode="auto">
            <a:xfrm flipH="1">
              <a:off x="3615870" y="2308395"/>
              <a:ext cx="17121" cy="9512"/>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Line 94"/>
            <p:cNvSpPr>
              <a:spLocks noChangeShapeType="1"/>
            </p:cNvSpPr>
            <p:nvPr/>
          </p:nvSpPr>
          <p:spPr bwMode="auto">
            <a:xfrm>
              <a:off x="3617772" y="2298884"/>
              <a:ext cx="15218" cy="9512"/>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Line 95"/>
            <p:cNvSpPr>
              <a:spLocks noChangeShapeType="1"/>
            </p:cNvSpPr>
            <p:nvPr/>
          </p:nvSpPr>
          <p:spPr bwMode="auto">
            <a:xfrm flipH="1">
              <a:off x="3617772" y="2287470"/>
              <a:ext cx="15218" cy="11414"/>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96"/>
            <p:cNvSpPr>
              <a:spLocks/>
            </p:cNvSpPr>
            <p:nvPr/>
          </p:nvSpPr>
          <p:spPr bwMode="auto">
            <a:xfrm>
              <a:off x="3515047" y="2279861"/>
              <a:ext cx="173110" cy="72288"/>
            </a:xfrm>
            <a:custGeom>
              <a:avLst/>
              <a:gdLst/>
              <a:ahLst/>
              <a:cxnLst>
                <a:cxn ang="0">
                  <a:pos x="91" y="0"/>
                </a:cxn>
                <a:cxn ang="0">
                  <a:pos x="37" y="38"/>
                </a:cxn>
                <a:cxn ang="0">
                  <a:pos x="0" y="16"/>
                </a:cxn>
              </a:cxnLst>
              <a:rect l="0" t="0" r="r" b="b"/>
              <a:pathLst>
                <a:path w="91" h="38">
                  <a:moveTo>
                    <a:pt x="91" y="0"/>
                  </a:moveTo>
                  <a:lnTo>
                    <a:pt x="37" y="38"/>
                  </a:lnTo>
                  <a:lnTo>
                    <a:pt x="0" y="16"/>
                  </a:lnTo>
                </a:path>
              </a:pathLst>
            </a:cu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97"/>
            <p:cNvSpPr>
              <a:spLocks/>
            </p:cNvSpPr>
            <p:nvPr/>
          </p:nvSpPr>
          <p:spPr bwMode="auto">
            <a:xfrm>
              <a:off x="3632990" y="2287470"/>
              <a:ext cx="15218" cy="20925"/>
            </a:xfrm>
            <a:custGeom>
              <a:avLst/>
              <a:gdLst/>
              <a:ahLst/>
              <a:cxnLst>
                <a:cxn ang="0">
                  <a:pos x="0" y="0"/>
                </a:cxn>
                <a:cxn ang="0">
                  <a:pos x="8" y="4"/>
                </a:cxn>
                <a:cxn ang="0">
                  <a:pos x="0" y="11"/>
                </a:cxn>
              </a:cxnLst>
              <a:rect l="0" t="0" r="r" b="b"/>
              <a:pathLst>
                <a:path w="8" h="11">
                  <a:moveTo>
                    <a:pt x="0" y="0"/>
                  </a:moveTo>
                  <a:lnTo>
                    <a:pt x="8" y="4"/>
                  </a:lnTo>
                  <a:lnTo>
                    <a:pt x="0" y="11"/>
                  </a:lnTo>
                </a:path>
              </a:pathLst>
            </a:cu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Freeform 98"/>
            <p:cNvSpPr>
              <a:spLocks/>
            </p:cNvSpPr>
            <p:nvPr/>
          </p:nvSpPr>
          <p:spPr bwMode="auto">
            <a:xfrm>
              <a:off x="3524559" y="2293177"/>
              <a:ext cx="15218" cy="19023"/>
            </a:xfrm>
            <a:custGeom>
              <a:avLst/>
              <a:gdLst/>
              <a:ahLst/>
              <a:cxnLst>
                <a:cxn ang="0">
                  <a:pos x="8" y="0"/>
                </a:cxn>
                <a:cxn ang="0">
                  <a:pos x="0" y="6"/>
                </a:cxn>
                <a:cxn ang="0">
                  <a:pos x="8" y="10"/>
                </a:cxn>
              </a:cxnLst>
              <a:rect l="0" t="0" r="r" b="b"/>
              <a:pathLst>
                <a:path w="8" h="10">
                  <a:moveTo>
                    <a:pt x="8" y="0"/>
                  </a:moveTo>
                  <a:lnTo>
                    <a:pt x="0" y="6"/>
                  </a:lnTo>
                  <a:lnTo>
                    <a:pt x="8" y="10"/>
                  </a:lnTo>
                </a:path>
              </a:pathLst>
            </a:cu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Line 99"/>
            <p:cNvSpPr>
              <a:spLocks noChangeShapeType="1"/>
            </p:cNvSpPr>
            <p:nvPr/>
          </p:nvSpPr>
          <p:spPr bwMode="auto">
            <a:xfrm flipH="1">
              <a:off x="3585433" y="2274154"/>
              <a:ext cx="7609" cy="5707"/>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Line 100"/>
            <p:cNvSpPr>
              <a:spLocks noChangeShapeType="1"/>
            </p:cNvSpPr>
            <p:nvPr/>
          </p:nvSpPr>
          <p:spPr bwMode="auto">
            <a:xfrm>
              <a:off x="3602553" y="2268447"/>
              <a:ext cx="1902" cy="1902"/>
            </a:xfrm>
            <a:prstGeom prst="line">
              <a:avLst/>
            </a:prstGeom>
            <a:noFill/>
            <a:ln w="1">
              <a:solidFill>
                <a:srgbClr val="4C76A6"/>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101"/>
            <p:cNvSpPr>
              <a:spLocks/>
            </p:cNvSpPr>
            <p:nvPr/>
          </p:nvSpPr>
          <p:spPr bwMode="auto">
            <a:xfrm>
              <a:off x="3570214" y="2258935"/>
              <a:ext cx="32339" cy="11414"/>
            </a:xfrm>
            <a:custGeom>
              <a:avLst/>
              <a:gdLst/>
              <a:ahLst/>
              <a:cxnLst>
                <a:cxn ang="0">
                  <a:pos x="0" y="6"/>
                </a:cxn>
                <a:cxn ang="0">
                  <a:pos x="9" y="0"/>
                </a:cxn>
                <a:cxn ang="0">
                  <a:pos x="17" y="5"/>
                </a:cxn>
              </a:cxnLst>
              <a:rect l="0" t="0" r="r" b="b"/>
              <a:pathLst>
                <a:path w="17" h="6">
                  <a:moveTo>
                    <a:pt x="0" y="6"/>
                  </a:moveTo>
                  <a:lnTo>
                    <a:pt x="9" y="0"/>
                  </a:lnTo>
                  <a:lnTo>
                    <a:pt x="17" y="5"/>
                  </a:lnTo>
                </a:path>
              </a:pathLst>
            </a:cu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Line 102"/>
            <p:cNvSpPr>
              <a:spLocks noChangeShapeType="1"/>
            </p:cNvSpPr>
            <p:nvPr/>
          </p:nvSpPr>
          <p:spPr bwMode="auto">
            <a:xfrm flipH="1">
              <a:off x="3593042" y="2268447"/>
              <a:ext cx="9512" cy="5707"/>
            </a:xfrm>
            <a:prstGeom prst="line">
              <a:avLst/>
            </a:prstGeom>
            <a:noFill/>
            <a:ln w="1">
              <a:solidFill>
                <a:srgbClr val="4C76A6"/>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Line 103"/>
            <p:cNvSpPr>
              <a:spLocks noChangeShapeType="1"/>
            </p:cNvSpPr>
            <p:nvPr/>
          </p:nvSpPr>
          <p:spPr bwMode="auto">
            <a:xfrm flipH="1">
              <a:off x="3593042" y="2268447"/>
              <a:ext cx="9512" cy="5707"/>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Line 104"/>
            <p:cNvSpPr>
              <a:spLocks noChangeShapeType="1"/>
            </p:cNvSpPr>
            <p:nvPr/>
          </p:nvSpPr>
          <p:spPr bwMode="auto">
            <a:xfrm>
              <a:off x="3585433" y="2279861"/>
              <a:ext cx="17121" cy="7609"/>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Line 105"/>
            <p:cNvSpPr>
              <a:spLocks noChangeShapeType="1"/>
            </p:cNvSpPr>
            <p:nvPr/>
          </p:nvSpPr>
          <p:spPr bwMode="auto">
            <a:xfrm flipH="1">
              <a:off x="3554996" y="2270349"/>
              <a:ext cx="15218" cy="11414"/>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6" name="Line 106"/>
            <p:cNvSpPr>
              <a:spLocks noChangeShapeType="1"/>
            </p:cNvSpPr>
            <p:nvPr/>
          </p:nvSpPr>
          <p:spPr bwMode="auto">
            <a:xfrm>
              <a:off x="3554996" y="2281763"/>
              <a:ext cx="15218" cy="9512"/>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Line 107"/>
            <p:cNvSpPr>
              <a:spLocks noChangeShapeType="1"/>
            </p:cNvSpPr>
            <p:nvPr/>
          </p:nvSpPr>
          <p:spPr bwMode="auto">
            <a:xfrm flipH="1">
              <a:off x="3554996" y="2310298"/>
              <a:ext cx="15218" cy="11414"/>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Line 108"/>
            <p:cNvSpPr>
              <a:spLocks noChangeShapeType="1"/>
            </p:cNvSpPr>
            <p:nvPr/>
          </p:nvSpPr>
          <p:spPr bwMode="auto">
            <a:xfrm>
              <a:off x="3554996" y="2302688"/>
              <a:ext cx="15218" cy="7609"/>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Line 109"/>
            <p:cNvSpPr>
              <a:spLocks noChangeShapeType="1"/>
            </p:cNvSpPr>
            <p:nvPr/>
          </p:nvSpPr>
          <p:spPr bwMode="auto">
            <a:xfrm>
              <a:off x="3554996" y="2321711"/>
              <a:ext cx="15218" cy="9512"/>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0" name="Line 110"/>
            <p:cNvSpPr>
              <a:spLocks noChangeShapeType="1"/>
            </p:cNvSpPr>
            <p:nvPr/>
          </p:nvSpPr>
          <p:spPr bwMode="auto">
            <a:xfrm flipH="1">
              <a:off x="3585433" y="2310298"/>
              <a:ext cx="17121" cy="11414"/>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Line 111"/>
            <p:cNvSpPr>
              <a:spLocks noChangeShapeType="1"/>
            </p:cNvSpPr>
            <p:nvPr/>
          </p:nvSpPr>
          <p:spPr bwMode="auto">
            <a:xfrm>
              <a:off x="3585433" y="2300786"/>
              <a:ext cx="17121" cy="9512"/>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Line 112"/>
            <p:cNvSpPr>
              <a:spLocks noChangeShapeType="1"/>
            </p:cNvSpPr>
            <p:nvPr/>
          </p:nvSpPr>
          <p:spPr bwMode="auto">
            <a:xfrm>
              <a:off x="3585433" y="2321711"/>
              <a:ext cx="15218" cy="7609"/>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Line 113"/>
            <p:cNvSpPr>
              <a:spLocks noChangeShapeType="1"/>
            </p:cNvSpPr>
            <p:nvPr/>
          </p:nvSpPr>
          <p:spPr bwMode="auto">
            <a:xfrm flipH="1">
              <a:off x="3554996" y="2291275"/>
              <a:ext cx="15218" cy="11414"/>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Line 114"/>
            <p:cNvSpPr>
              <a:spLocks noChangeShapeType="1"/>
            </p:cNvSpPr>
            <p:nvPr/>
          </p:nvSpPr>
          <p:spPr bwMode="auto">
            <a:xfrm flipH="1">
              <a:off x="3585433" y="2287470"/>
              <a:ext cx="17121" cy="13316"/>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Line 115"/>
            <p:cNvSpPr>
              <a:spLocks noChangeShapeType="1"/>
            </p:cNvSpPr>
            <p:nvPr/>
          </p:nvSpPr>
          <p:spPr bwMode="auto">
            <a:xfrm flipH="1">
              <a:off x="3570214" y="2300786"/>
              <a:ext cx="15218" cy="9512"/>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 name="Line 116"/>
            <p:cNvSpPr>
              <a:spLocks noChangeShapeType="1"/>
            </p:cNvSpPr>
            <p:nvPr/>
          </p:nvSpPr>
          <p:spPr bwMode="auto">
            <a:xfrm>
              <a:off x="3570214" y="2310298"/>
              <a:ext cx="15218" cy="11414"/>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Line 117"/>
            <p:cNvSpPr>
              <a:spLocks noChangeShapeType="1"/>
            </p:cNvSpPr>
            <p:nvPr/>
          </p:nvSpPr>
          <p:spPr bwMode="auto">
            <a:xfrm>
              <a:off x="3570214" y="2270349"/>
              <a:ext cx="15218" cy="9512"/>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 name="Line 118"/>
            <p:cNvSpPr>
              <a:spLocks noChangeShapeType="1"/>
            </p:cNvSpPr>
            <p:nvPr/>
          </p:nvSpPr>
          <p:spPr bwMode="auto">
            <a:xfrm flipH="1">
              <a:off x="3570214" y="2321711"/>
              <a:ext cx="15218" cy="9512"/>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Line 119"/>
            <p:cNvSpPr>
              <a:spLocks noChangeShapeType="1"/>
            </p:cNvSpPr>
            <p:nvPr/>
          </p:nvSpPr>
          <p:spPr bwMode="auto">
            <a:xfrm>
              <a:off x="3570214" y="2291275"/>
              <a:ext cx="15218" cy="9512"/>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0" name="Line 120"/>
            <p:cNvSpPr>
              <a:spLocks noChangeShapeType="1"/>
            </p:cNvSpPr>
            <p:nvPr/>
          </p:nvSpPr>
          <p:spPr bwMode="auto">
            <a:xfrm flipH="1">
              <a:off x="3570214" y="2279861"/>
              <a:ext cx="15218" cy="11414"/>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Line 121"/>
            <p:cNvSpPr>
              <a:spLocks noChangeShapeType="1"/>
            </p:cNvSpPr>
            <p:nvPr/>
          </p:nvSpPr>
          <p:spPr bwMode="auto">
            <a:xfrm flipH="1">
              <a:off x="3539777" y="2302688"/>
              <a:ext cx="15218" cy="9512"/>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Line 122"/>
            <p:cNvSpPr>
              <a:spLocks noChangeShapeType="1"/>
            </p:cNvSpPr>
            <p:nvPr/>
          </p:nvSpPr>
          <p:spPr bwMode="auto">
            <a:xfrm>
              <a:off x="3539777" y="2312200"/>
              <a:ext cx="15218" cy="9512"/>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Line 123"/>
            <p:cNvSpPr>
              <a:spLocks noChangeShapeType="1"/>
            </p:cNvSpPr>
            <p:nvPr/>
          </p:nvSpPr>
          <p:spPr bwMode="auto">
            <a:xfrm>
              <a:off x="3539777" y="2293177"/>
              <a:ext cx="15218" cy="9512"/>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4" name="Line 124"/>
            <p:cNvSpPr>
              <a:spLocks noChangeShapeType="1"/>
            </p:cNvSpPr>
            <p:nvPr/>
          </p:nvSpPr>
          <p:spPr bwMode="auto">
            <a:xfrm flipH="1">
              <a:off x="3539777" y="2281763"/>
              <a:ext cx="15218" cy="11414"/>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Line 125"/>
            <p:cNvSpPr>
              <a:spLocks noChangeShapeType="1"/>
            </p:cNvSpPr>
            <p:nvPr/>
          </p:nvSpPr>
          <p:spPr bwMode="auto">
            <a:xfrm>
              <a:off x="3602553" y="2310298"/>
              <a:ext cx="13316" cy="7609"/>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Line 126"/>
            <p:cNvSpPr>
              <a:spLocks noChangeShapeType="1"/>
            </p:cNvSpPr>
            <p:nvPr/>
          </p:nvSpPr>
          <p:spPr bwMode="auto">
            <a:xfrm flipH="1">
              <a:off x="3602553" y="2298884"/>
              <a:ext cx="15218" cy="11414"/>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Line 127"/>
            <p:cNvSpPr>
              <a:spLocks noChangeShapeType="1"/>
            </p:cNvSpPr>
            <p:nvPr/>
          </p:nvSpPr>
          <p:spPr bwMode="auto">
            <a:xfrm flipH="1">
              <a:off x="3602553" y="2276056"/>
              <a:ext cx="15218" cy="11414"/>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Line 128"/>
            <p:cNvSpPr>
              <a:spLocks noChangeShapeType="1"/>
            </p:cNvSpPr>
            <p:nvPr/>
          </p:nvSpPr>
          <p:spPr bwMode="auto">
            <a:xfrm>
              <a:off x="3602553" y="2287470"/>
              <a:ext cx="15218" cy="11414"/>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Line 129"/>
            <p:cNvSpPr>
              <a:spLocks noChangeShapeType="1"/>
            </p:cNvSpPr>
            <p:nvPr/>
          </p:nvSpPr>
          <p:spPr bwMode="auto">
            <a:xfrm>
              <a:off x="3602553" y="2268447"/>
              <a:ext cx="15218" cy="7609"/>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130"/>
            <p:cNvSpPr>
              <a:spLocks/>
            </p:cNvSpPr>
            <p:nvPr/>
          </p:nvSpPr>
          <p:spPr bwMode="auto">
            <a:xfrm>
              <a:off x="3570214" y="2329321"/>
              <a:ext cx="30437" cy="13316"/>
            </a:xfrm>
            <a:custGeom>
              <a:avLst/>
              <a:gdLst/>
              <a:ahLst/>
              <a:cxnLst>
                <a:cxn ang="0">
                  <a:pos x="16" y="0"/>
                </a:cxn>
                <a:cxn ang="0">
                  <a:pos x="8" y="7"/>
                </a:cxn>
                <a:cxn ang="0">
                  <a:pos x="0" y="1"/>
                </a:cxn>
              </a:cxnLst>
              <a:rect l="0" t="0" r="r" b="b"/>
              <a:pathLst>
                <a:path w="16" h="7">
                  <a:moveTo>
                    <a:pt x="16" y="0"/>
                  </a:moveTo>
                  <a:lnTo>
                    <a:pt x="8" y="7"/>
                  </a:lnTo>
                  <a:lnTo>
                    <a:pt x="0" y="1"/>
                  </a:lnTo>
                </a:path>
              </a:pathLst>
            </a:cu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Line 131"/>
            <p:cNvSpPr>
              <a:spLocks noChangeShapeType="1"/>
            </p:cNvSpPr>
            <p:nvPr/>
          </p:nvSpPr>
          <p:spPr bwMode="auto">
            <a:xfrm flipH="1">
              <a:off x="3600651" y="2317907"/>
              <a:ext cx="15218" cy="11414"/>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Freeform 132"/>
            <p:cNvSpPr>
              <a:spLocks/>
            </p:cNvSpPr>
            <p:nvPr/>
          </p:nvSpPr>
          <p:spPr bwMode="auto">
            <a:xfrm>
              <a:off x="3631088" y="2209475"/>
              <a:ext cx="79897" cy="45655"/>
            </a:xfrm>
            <a:custGeom>
              <a:avLst/>
              <a:gdLst/>
              <a:ahLst/>
              <a:cxnLst>
                <a:cxn ang="0">
                  <a:pos x="40" y="24"/>
                </a:cxn>
                <a:cxn ang="0">
                  <a:pos x="42" y="21"/>
                </a:cxn>
                <a:cxn ang="0">
                  <a:pos x="2" y="0"/>
                </a:cxn>
                <a:cxn ang="0">
                  <a:pos x="0" y="3"/>
                </a:cxn>
                <a:cxn ang="0">
                  <a:pos x="40" y="24"/>
                </a:cxn>
              </a:cxnLst>
              <a:rect l="0" t="0" r="r" b="b"/>
              <a:pathLst>
                <a:path w="42" h="24">
                  <a:moveTo>
                    <a:pt x="40" y="24"/>
                  </a:moveTo>
                  <a:lnTo>
                    <a:pt x="42" y="21"/>
                  </a:lnTo>
                  <a:lnTo>
                    <a:pt x="2" y="0"/>
                  </a:lnTo>
                  <a:lnTo>
                    <a:pt x="0" y="3"/>
                  </a:lnTo>
                  <a:lnTo>
                    <a:pt x="40" y="24"/>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133"/>
            <p:cNvSpPr>
              <a:spLocks/>
            </p:cNvSpPr>
            <p:nvPr/>
          </p:nvSpPr>
          <p:spPr bwMode="auto">
            <a:xfrm>
              <a:off x="3499829" y="2209475"/>
              <a:ext cx="135064" cy="97018"/>
            </a:xfrm>
            <a:custGeom>
              <a:avLst/>
              <a:gdLst/>
              <a:ahLst/>
              <a:cxnLst>
                <a:cxn ang="0">
                  <a:pos x="71" y="3"/>
                </a:cxn>
                <a:cxn ang="0">
                  <a:pos x="68" y="0"/>
                </a:cxn>
                <a:cxn ang="0">
                  <a:pos x="0" y="48"/>
                </a:cxn>
                <a:cxn ang="0">
                  <a:pos x="3" y="51"/>
                </a:cxn>
                <a:cxn ang="0">
                  <a:pos x="71" y="3"/>
                </a:cxn>
              </a:cxnLst>
              <a:rect l="0" t="0" r="r" b="b"/>
              <a:pathLst>
                <a:path w="71" h="51">
                  <a:moveTo>
                    <a:pt x="71" y="3"/>
                  </a:moveTo>
                  <a:lnTo>
                    <a:pt x="68" y="0"/>
                  </a:lnTo>
                  <a:lnTo>
                    <a:pt x="0" y="48"/>
                  </a:lnTo>
                  <a:lnTo>
                    <a:pt x="3" y="51"/>
                  </a:lnTo>
                  <a:lnTo>
                    <a:pt x="71" y="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Oval 134"/>
            <p:cNvSpPr>
              <a:spLocks noChangeArrowheads="1"/>
            </p:cNvSpPr>
            <p:nvPr/>
          </p:nvSpPr>
          <p:spPr bwMode="auto">
            <a:xfrm>
              <a:off x="3629186" y="2207573"/>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Rectangle 135"/>
            <p:cNvSpPr>
              <a:spLocks noChangeArrowheads="1"/>
            </p:cNvSpPr>
            <p:nvPr/>
          </p:nvSpPr>
          <p:spPr bwMode="auto">
            <a:xfrm>
              <a:off x="3499829" y="2300786"/>
              <a:ext cx="7609" cy="1902"/>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6" name="Oval 136"/>
            <p:cNvSpPr>
              <a:spLocks noChangeArrowheads="1"/>
            </p:cNvSpPr>
            <p:nvPr/>
          </p:nvSpPr>
          <p:spPr bwMode="auto">
            <a:xfrm>
              <a:off x="3499829" y="2298884"/>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Rectangle 137"/>
            <p:cNvSpPr>
              <a:spLocks noChangeArrowheads="1"/>
            </p:cNvSpPr>
            <p:nvPr/>
          </p:nvSpPr>
          <p:spPr bwMode="auto">
            <a:xfrm>
              <a:off x="3499829" y="2302688"/>
              <a:ext cx="7609" cy="1902"/>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Oval 138"/>
            <p:cNvSpPr>
              <a:spLocks noChangeArrowheads="1"/>
            </p:cNvSpPr>
            <p:nvPr/>
          </p:nvSpPr>
          <p:spPr bwMode="auto">
            <a:xfrm>
              <a:off x="3499829" y="2298884"/>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139"/>
            <p:cNvSpPr>
              <a:spLocks/>
            </p:cNvSpPr>
            <p:nvPr/>
          </p:nvSpPr>
          <p:spPr bwMode="auto">
            <a:xfrm>
              <a:off x="3499829" y="2304591"/>
              <a:ext cx="17121" cy="20925"/>
            </a:xfrm>
            <a:custGeom>
              <a:avLst/>
              <a:gdLst/>
              <a:ahLst/>
              <a:cxnLst>
                <a:cxn ang="0">
                  <a:pos x="4" y="0"/>
                </a:cxn>
                <a:cxn ang="0">
                  <a:pos x="0" y="1"/>
                </a:cxn>
                <a:cxn ang="0">
                  <a:pos x="5" y="11"/>
                </a:cxn>
                <a:cxn ang="0">
                  <a:pos x="9" y="10"/>
                </a:cxn>
                <a:cxn ang="0">
                  <a:pos x="4" y="0"/>
                </a:cxn>
              </a:cxnLst>
              <a:rect l="0" t="0" r="r" b="b"/>
              <a:pathLst>
                <a:path w="9" h="11">
                  <a:moveTo>
                    <a:pt x="4" y="0"/>
                  </a:moveTo>
                  <a:lnTo>
                    <a:pt x="0" y="1"/>
                  </a:lnTo>
                  <a:lnTo>
                    <a:pt x="5" y="11"/>
                  </a:lnTo>
                  <a:lnTo>
                    <a:pt x="9" y="10"/>
                  </a:lnTo>
                  <a:lnTo>
                    <a:pt x="4" y="0"/>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Oval 140"/>
            <p:cNvSpPr>
              <a:spLocks noChangeArrowheads="1"/>
            </p:cNvSpPr>
            <p:nvPr/>
          </p:nvSpPr>
          <p:spPr bwMode="auto">
            <a:xfrm>
              <a:off x="3499829" y="2300786"/>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141"/>
            <p:cNvSpPr>
              <a:spLocks/>
            </p:cNvSpPr>
            <p:nvPr/>
          </p:nvSpPr>
          <p:spPr bwMode="auto">
            <a:xfrm>
              <a:off x="3509341" y="2321711"/>
              <a:ext cx="77994" cy="55167"/>
            </a:xfrm>
            <a:custGeom>
              <a:avLst/>
              <a:gdLst/>
              <a:ahLst/>
              <a:cxnLst>
                <a:cxn ang="0">
                  <a:pos x="3" y="0"/>
                </a:cxn>
                <a:cxn ang="0">
                  <a:pos x="0" y="3"/>
                </a:cxn>
                <a:cxn ang="0">
                  <a:pos x="38" y="29"/>
                </a:cxn>
                <a:cxn ang="0">
                  <a:pos x="41" y="26"/>
                </a:cxn>
                <a:cxn ang="0">
                  <a:pos x="3" y="0"/>
                </a:cxn>
              </a:cxnLst>
              <a:rect l="0" t="0" r="r" b="b"/>
              <a:pathLst>
                <a:path w="41" h="29">
                  <a:moveTo>
                    <a:pt x="3" y="0"/>
                  </a:moveTo>
                  <a:lnTo>
                    <a:pt x="0" y="3"/>
                  </a:lnTo>
                  <a:lnTo>
                    <a:pt x="38" y="29"/>
                  </a:lnTo>
                  <a:lnTo>
                    <a:pt x="41" y="26"/>
                  </a:lnTo>
                  <a:lnTo>
                    <a:pt x="3" y="0"/>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Oval 142"/>
            <p:cNvSpPr>
              <a:spLocks noChangeArrowheads="1"/>
            </p:cNvSpPr>
            <p:nvPr/>
          </p:nvSpPr>
          <p:spPr bwMode="auto">
            <a:xfrm>
              <a:off x="3509341" y="2319809"/>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143"/>
            <p:cNvSpPr>
              <a:spLocks/>
            </p:cNvSpPr>
            <p:nvPr/>
          </p:nvSpPr>
          <p:spPr bwMode="auto">
            <a:xfrm>
              <a:off x="3581628" y="2293177"/>
              <a:ext cx="116041" cy="83701"/>
            </a:xfrm>
            <a:custGeom>
              <a:avLst/>
              <a:gdLst/>
              <a:ahLst/>
              <a:cxnLst>
                <a:cxn ang="0">
                  <a:pos x="0" y="41"/>
                </a:cxn>
                <a:cxn ang="0">
                  <a:pos x="3" y="44"/>
                </a:cxn>
                <a:cxn ang="0">
                  <a:pos x="61" y="3"/>
                </a:cxn>
                <a:cxn ang="0">
                  <a:pos x="58" y="0"/>
                </a:cxn>
                <a:cxn ang="0">
                  <a:pos x="0" y="41"/>
                </a:cxn>
              </a:cxnLst>
              <a:rect l="0" t="0" r="r" b="b"/>
              <a:pathLst>
                <a:path w="61" h="44">
                  <a:moveTo>
                    <a:pt x="0" y="41"/>
                  </a:moveTo>
                  <a:lnTo>
                    <a:pt x="3" y="44"/>
                  </a:lnTo>
                  <a:lnTo>
                    <a:pt x="61" y="3"/>
                  </a:lnTo>
                  <a:lnTo>
                    <a:pt x="58" y="0"/>
                  </a:lnTo>
                  <a:lnTo>
                    <a:pt x="0" y="41"/>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4" name="Oval 144"/>
            <p:cNvSpPr>
              <a:spLocks noChangeArrowheads="1"/>
            </p:cNvSpPr>
            <p:nvPr/>
          </p:nvSpPr>
          <p:spPr bwMode="auto">
            <a:xfrm>
              <a:off x="3581628" y="2369269"/>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5" name="Freeform 145"/>
            <p:cNvSpPr>
              <a:spLocks/>
            </p:cNvSpPr>
            <p:nvPr/>
          </p:nvSpPr>
          <p:spPr bwMode="auto">
            <a:xfrm>
              <a:off x="3691962" y="2249424"/>
              <a:ext cx="19023" cy="47558"/>
            </a:xfrm>
            <a:custGeom>
              <a:avLst/>
              <a:gdLst/>
              <a:ahLst/>
              <a:cxnLst>
                <a:cxn ang="0">
                  <a:pos x="0" y="23"/>
                </a:cxn>
                <a:cxn ang="0">
                  <a:pos x="3" y="25"/>
                </a:cxn>
                <a:cxn ang="0">
                  <a:pos x="10" y="2"/>
                </a:cxn>
                <a:cxn ang="0">
                  <a:pos x="7" y="0"/>
                </a:cxn>
                <a:cxn ang="0">
                  <a:pos x="0" y="23"/>
                </a:cxn>
              </a:cxnLst>
              <a:rect l="0" t="0" r="r" b="b"/>
              <a:pathLst>
                <a:path w="10" h="25">
                  <a:moveTo>
                    <a:pt x="0" y="23"/>
                  </a:moveTo>
                  <a:lnTo>
                    <a:pt x="3" y="25"/>
                  </a:lnTo>
                  <a:lnTo>
                    <a:pt x="10" y="2"/>
                  </a:lnTo>
                  <a:lnTo>
                    <a:pt x="7" y="0"/>
                  </a:lnTo>
                  <a:lnTo>
                    <a:pt x="0" y="2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 name="Oval 146"/>
            <p:cNvSpPr>
              <a:spLocks noChangeArrowheads="1"/>
            </p:cNvSpPr>
            <p:nvPr/>
          </p:nvSpPr>
          <p:spPr bwMode="auto">
            <a:xfrm>
              <a:off x="3691962" y="2291275"/>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 name="Oval 147"/>
            <p:cNvSpPr>
              <a:spLocks noChangeArrowheads="1"/>
            </p:cNvSpPr>
            <p:nvPr/>
          </p:nvSpPr>
          <p:spPr bwMode="auto">
            <a:xfrm>
              <a:off x="3705278" y="2247522"/>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 name="Freeform 148"/>
            <p:cNvSpPr>
              <a:spLocks/>
            </p:cNvSpPr>
            <p:nvPr/>
          </p:nvSpPr>
          <p:spPr bwMode="auto">
            <a:xfrm>
              <a:off x="3610163" y="2238010"/>
              <a:ext cx="70385" cy="36144"/>
            </a:xfrm>
            <a:custGeom>
              <a:avLst/>
              <a:gdLst/>
              <a:ahLst/>
              <a:cxnLst>
                <a:cxn ang="0">
                  <a:pos x="37" y="10"/>
                </a:cxn>
                <a:cxn ang="0">
                  <a:pos x="37" y="7"/>
                </a:cxn>
                <a:cxn ang="0">
                  <a:pos x="36" y="6"/>
                </a:cxn>
                <a:cxn ang="0">
                  <a:pos x="34" y="4"/>
                </a:cxn>
                <a:cxn ang="0">
                  <a:pos x="31" y="2"/>
                </a:cxn>
                <a:cxn ang="0">
                  <a:pos x="29" y="1"/>
                </a:cxn>
                <a:cxn ang="0">
                  <a:pos x="25" y="0"/>
                </a:cxn>
                <a:cxn ang="0">
                  <a:pos x="22" y="0"/>
                </a:cxn>
                <a:cxn ang="0">
                  <a:pos x="18" y="0"/>
                </a:cxn>
                <a:cxn ang="0">
                  <a:pos x="11" y="0"/>
                </a:cxn>
                <a:cxn ang="0">
                  <a:pos x="8" y="1"/>
                </a:cxn>
                <a:cxn ang="0">
                  <a:pos x="5" y="2"/>
                </a:cxn>
                <a:cxn ang="0">
                  <a:pos x="3" y="4"/>
                </a:cxn>
                <a:cxn ang="0">
                  <a:pos x="1" y="6"/>
                </a:cxn>
                <a:cxn ang="0">
                  <a:pos x="0" y="7"/>
                </a:cxn>
                <a:cxn ang="0">
                  <a:pos x="0" y="10"/>
                </a:cxn>
                <a:cxn ang="0">
                  <a:pos x="0" y="11"/>
                </a:cxn>
                <a:cxn ang="0">
                  <a:pos x="1" y="13"/>
                </a:cxn>
                <a:cxn ang="0">
                  <a:pos x="5" y="16"/>
                </a:cxn>
                <a:cxn ang="0">
                  <a:pos x="8" y="17"/>
                </a:cxn>
                <a:cxn ang="0">
                  <a:pos x="11" y="18"/>
                </a:cxn>
                <a:cxn ang="0">
                  <a:pos x="15" y="19"/>
                </a:cxn>
                <a:cxn ang="0">
                  <a:pos x="18" y="19"/>
                </a:cxn>
                <a:cxn ang="0">
                  <a:pos x="22" y="19"/>
                </a:cxn>
                <a:cxn ang="0">
                  <a:pos x="25" y="18"/>
                </a:cxn>
                <a:cxn ang="0">
                  <a:pos x="29" y="17"/>
                </a:cxn>
                <a:cxn ang="0">
                  <a:pos x="31" y="16"/>
                </a:cxn>
                <a:cxn ang="0">
                  <a:pos x="34" y="15"/>
                </a:cxn>
                <a:cxn ang="0">
                  <a:pos x="36" y="13"/>
                </a:cxn>
                <a:cxn ang="0">
                  <a:pos x="37" y="11"/>
                </a:cxn>
                <a:cxn ang="0">
                  <a:pos x="37" y="10"/>
                </a:cxn>
              </a:cxnLst>
              <a:rect l="0" t="0" r="r" b="b"/>
              <a:pathLst>
                <a:path w="37" h="19">
                  <a:moveTo>
                    <a:pt x="37" y="10"/>
                  </a:moveTo>
                  <a:lnTo>
                    <a:pt x="37" y="7"/>
                  </a:lnTo>
                  <a:lnTo>
                    <a:pt x="36" y="6"/>
                  </a:lnTo>
                  <a:lnTo>
                    <a:pt x="34" y="4"/>
                  </a:lnTo>
                  <a:lnTo>
                    <a:pt x="31" y="2"/>
                  </a:lnTo>
                  <a:lnTo>
                    <a:pt x="29" y="1"/>
                  </a:lnTo>
                  <a:lnTo>
                    <a:pt x="25" y="0"/>
                  </a:lnTo>
                  <a:lnTo>
                    <a:pt x="22" y="0"/>
                  </a:lnTo>
                  <a:lnTo>
                    <a:pt x="18" y="0"/>
                  </a:lnTo>
                  <a:lnTo>
                    <a:pt x="11" y="0"/>
                  </a:lnTo>
                  <a:lnTo>
                    <a:pt x="8" y="1"/>
                  </a:lnTo>
                  <a:lnTo>
                    <a:pt x="5" y="2"/>
                  </a:lnTo>
                  <a:lnTo>
                    <a:pt x="3" y="4"/>
                  </a:lnTo>
                  <a:lnTo>
                    <a:pt x="1" y="6"/>
                  </a:lnTo>
                  <a:lnTo>
                    <a:pt x="0" y="7"/>
                  </a:lnTo>
                  <a:lnTo>
                    <a:pt x="0" y="10"/>
                  </a:lnTo>
                  <a:lnTo>
                    <a:pt x="0" y="11"/>
                  </a:lnTo>
                  <a:lnTo>
                    <a:pt x="1" y="13"/>
                  </a:lnTo>
                  <a:lnTo>
                    <a:pt x="5" y="16"/>
                  </a:lnTo>
                  <a:lnTo>
                    <a:pt x="8" y="17"/>
                  </a:lnTo>
                  <a:lnTo>
                    <a:pt x="11" y="18"/>
                  </a:lnTo>
                  <a:lnTo>
                    <a:pt x="15" y="19"/>
                  </a:lnTo>
                  <a:lnTo>
                    <a:pt x="18" y="19"/>
                  </a:lnTo>
                  <a:lnTo>
                    <a:pt x="22" y="19"/>
                  </a:lnTo>
                  <a:lnTo>
                    <a:pt x="25" y="18"/>
                  </a:lnTo>
                  <a:lnTo>
                    <a:pt x="29" y="17"/>
                  </a:lnTo>
                  <a:lnTo>
                    <a:pt x="31" y="16"/>
                  </a:lnTo>
                  <a:lnTo>
                    <a:pt x="34" y="15"/>
                  </a:lnTo>
                  <a:lnTo>
                    <a:pt x="36" y="13"/>
                  </a:lnTo>
                  <a:lnTo>
                    <a:pt x="37" y="11"/>
                  </a:lnTo>
                  <a:lnTo>
                    <a:pt x="37" y="10"/>
                  </a:lnTo>
                </a:path>
              </a:pathLst>
            </a:cu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9" name="Freeform 149"/>
            <p:cNvSpPr>
              <a:spLocks/>
            </p:cNvSpPr>
            <p:nvPr/>
          </p:nvSpPr>
          <p:spPr bwMode="auto">
            <a:xfrm>
              <a:off x="3627283" y="2245619"/>
              <a:ext cx="34241" cy="17121"/>
            </a:xfrm>
            <a:custGeom>
              <a:avLst/>
              <a:gdLst/>
              <a:ahLst/>
              <a:cxnLst>
                <a:cxn ang="0">
                  <a:pos x="18" y="5"/>
                </a:cxn>
                <a:cxn ang="0">
                  <a:pos x="17" y="3"/>
                </a:cxn>
                <a:cxn ang="0">
                  <a:pos x="16" y="2"/>
                </a:cxn>
                <a:cxn ang="0">
                  <a:pos x="14" y="1"/>
                </a:cxn>
                <a:cxn ang="0">
                  <a:pos x="13" y="1"/>
                </a:cxn>
                <a:cxn ang="0">
                  <a:pos x="9" y="0"/>
                </a:cxn>
                <a:cxn ang="0">
                  <a:pos x="6" y="1"/>
                </a:cxn>
                <a:cxn ang="0">
                  <a:pos x="4" y="1"/>
                </a:cxn>
                <a:cxn ang="0">
                  <a:pos x="3" y="2"/>
                </a:cxn>
                <a:cxn ang="0">
                  <a:pos x="1" y="3"/>
                </a:cxn>
                <a:cxn ang="0">
                  <a:pos x="0" y="5"/>
                </a:cxn>
                <a:cxn ang="0">
                  <a:pos x="1" y="6"/>
                </a:cxn>
                <a:cxn ang="0">
                  <a:pos x="3" y="8"/>
                </a:cxn>
                <a:cxn ang="0">
                  <a:pos x="6" y="9"/>
                </a:cxn>
                <a:cxn ang="0">
                  <a:pos x="9" y="9"/>
                </a:cxn>
                <a:cxn ang="0">
                  <a:pos x="13" y="9"/>
                </a:cxn>
                <a:cxn ang="0">
                  <a:pos x="16" y="8"/>
                </a:cxn>
                <a:cxn ang="0">
                  <a:pos x="17" y="6"/>
                </a:cxn>
                <a:cxn ang="0">
                  <a:pos x="18" y="5"/>
                </a:cxn>
              </a:cxnLst>
              <a:rect l="0" t="0" r="r" b="b"/>
              <a:pathLst>
                <a:path w="18" h="9">
                  <a:moveTo>
                    <a:pt x="18" y="5"/>
                  </a:moveTo>
                  <a:lnTo>
                    <a:pt x="17" y="3"/>
                  </a:lnTo>
                  <a:lnTo>
                    <a:pt x="16" y="2"/>
                  </a:lnTo>
                  <a:lnTo>
                    <a:pt x="14" y="1"/>
                  </a:lnTo>
                  <a:lnTo>
                    <a:pt x="13" y="1"/>
                  </a:lnTo>
                  <a:lnTo>
                    <a:pt x="9" y="0"/>
                  </a:lnTo>
                  <a:lnTo>
                    <a:pt x="6" y="1"/>
                  </a:lnTo>
                  <a:lnTo>
                    <a:pt x="4" y="1"/>
                  </a:lnTo>
                  <a:lnTo>
                    <a:pt x="3" y="2"/>
                  </a:lnTo>
                  <a:lnTo>
                    <a:pt x="1" y="3"/>
                  </a:lnTo>
                  <a:lnTo>
                    <a:pt x="0" y="5"/>
                  </a:lnTo>
                  <a:lnTo>
                    <a:pt x="1" y="6"/>
                  </a:lnTo>
                  <a:lnTo>
                    <a:pt x="3" y="8"/>
                  </a:lnTo>
                  <a:lnTo>
                    <a:pt x="6" y="9"/>
                  </a:lnTo>
                  <a:lnTo>
                    <a:pt x="9" y="9"/>
                  </a:lnTo>
                  <a:lnTo>
                    <a:pt x="13" y="9"/>
                  </a:lnTo>
                  <a:lnTo>
                    <a:pt x="16" y="8"/>
                  </a:lnTo>
                  <a:lnTo>
                    <a:pt x="17" y="6"/>
                  </a:lnTo>
                  <a:lnTo>
                    <a:pt x="18" y="5"/>
                  </a:lnTo>
                </a:path>
              </a:pathLst>
            </a:cu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0" name="Freeform 150"/>
            <p:cNvSpPr>
              <a:spLocks noEditPoints="1"/>
            </p:cNvSpPr>
            <p:nvPr/>
          </p:nvSpPr>
          <p:spPr bwMode="auto">
            <a:xfrm>
              <a:off x="3632990" y="2036366"/>
              <a:ext cx="87506" cy="214960"/>
            </a:xfrm>
            <a:custGeom>
              <a:avLst/>
              <a:gdLst/>
              <a:ahLst/>
              <a:cxnLst>
                <a:cxn ang="0">
                  <a:pos x="46" y="22"/>
                </a:cxn>
                <a:cxn ang="0">
                  <a:pos x="7" y="0"/>
                </a:cxn>
                <a:cxn ang="0">
                  <a:pos x="0" y="4"/>
                </a:cxn>
                <a:cxn ang="0">
                  <a:pos x="0" y="91"/>
                </a:cxn>
                <a:cxn ang="0">
                  <a:pos x="39" y="113"/>
                </a:cxn>
                <a:cxn ang="0">
                  <a:pos x="46" y="108"/>
                </a:cxn>
                <a:cxn ang="0">
                  <a:pos x="46" y="22"/>
                </a:cxn>
                <a:cxn ang="0">
                  <a:pos x="42" y="25"/>
                </a:cxn>
                <a:cxn ang="0">
                  <a:pos x="38" y="28"/>
                </a:cxn>
                <a:cxn ang="0">
                  <a:pos x="38" y="106"/>
                </a:cxn>
                <a:cxn ang="0">
                  <a:pos x="38" y="28"/>
                </a:cxn>
                <a:cxn ang="0">
                  <a:pos x="4" y="8"/>
                </a:cxn>
                <a:cxn ang="0">
                  <a:pos x="38" y="28"/>
                </a:cxn>
                <a:cxn ang="0">
                  <a:pos x="42" y="25"/>
                </a:cxn>
              </a:cxnLst>
              <a:rect l="0" t="0" r="r" b="b"/>
              <a:pathLst>
                <a:path w="46" h="113">
                  <a:moveTo>
                    <a:pt x="46" y="22"/>
                  </a:moveTo>
                  <a:lnTo>
                    <a:pt x="7" y="0"/>
                  </a:lnTo>
                  <a:lnTo>
                    <a:pt x="0" y="4"/>
                  </a:lnTo>
                  <a:lnTo>
                    <a:pt x="0" y="91"/>
                  </a:lnTo>
                  <a:lnTo>
                    <a:pt x="39" y="113"/>
                  </a:lnTo>
                  <a:lnTo>
                    <a:pt x="46" y="108"/>
                  </a:lnTo>
                  <a:lnTo>
                    <a:pt x="46" y="22"/>
                  </a:lnTo>
                  <a:close/>
                  <a:moveTo>
                    <a:pt x="42" y="25"/>
                  </a:moveTo>
                  <a:lnTo>
                    <a:pt x="38" y="28"/>
                  </a:lnTo>
                  <a:lnTo>
                    <a:pt x="38" y="106"/>
                  </a:lnTo>
                  <a:lnTo>
                    <a:pt x="38" y="28"/>
                  </a:lnTo>
                  <a:lnTo>
                    <a:pt x="4" y="8"/>
                  </a:lnTo>
                  <a:lnTo>
                    <a:pt x="38" y="28"/>
                  </a:lnTo>
                  <a:lnTo>
                    <a:pt x="42" y="2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1" name="Line 151"/>
            <p:cNvSpPr>
              <a:spLocks noChangeShapeType="1"/>
            </p:cNvSpPr>
            <p:nvPr/>
          </p:nvSpPr>
          <p:spPr bwMode="auto">
            <a:xfrm flipV="1">
              <a:off x="3705278" y="2089630"/>
              <a:ext cx="1902" cy="148380"/>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2" name="Line 152"/>
            <p:cNvSpPr>
              <a:spLocks noChangeShapeType="1"/>
            </p:cNvSpPr>
            <p:nvPr/>
          </p:nvSpPr>
          <p:spPr bwMode="auto">
            <a:xfrm>
              <a:off x="3640600" y="2051584"/>
              <a:ext cx="64678" cy="38046"/>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3" name="Line 153"/>
            <p:cNvSpPr>
              <a:spLocks noChangeShapeType="1"/>
            </p:cNvSpPr>
            <p:nvPr/>
          </p:nvSpPr>
          <p:spPr bwMode="auto">
            <a:xfrm flipV="1">
              <a:off x="3705278" y="2083923"/>
              <a:ext cx="7609" cy="5707"/>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4" name="Freeform 154"/>
            <p:cNvSpPr>
              <a:spLocks/>
            </p:cNvSpPr>
            <p:nvPr/>
          </p:nvSpPr>
          <p:spPr bwMode="auto">
            <a:xfrm>
              <a:off x="3629186" y="2034463"/>
              <a:ext cx="19023" cy="13316"/>
            </a:xfrm>
            <a:custGeom>
              <a:avLst/>
              <a:gdLst/>
              <a:ahLst/>
              <a:cxnLst>
                <a:cxn ang="0">
                  <a:pos x="10" y="3"/>
                </a:cxn>
                <a:cxn ang="0">
                  <a:pos x="7" y="0"/>
                </a:cxn>
                <a:cxn ang="0">
                  <a:pos x="0" y="4"/>
                </a:cxn>
                <a:cxn ang="0">
                  <a:pos x="3" y="7"/>
                </a:cxn>
                <a:cxn ang="0">
                  <a:pos x="10" y="3"/>
                </a:cxn>
              </a:cxnLst>
              <a:rect l="0" t="0" r="r" b="b"/>
              <a:pathLst>
                <a:path w="10" h="7">
                  <a:moveTo>
                    <a:pt x="10" y="3"/>
                  </a:moveTo>
                  <a:lnTo>
                    <a:pt x="7" y="0"/>
                  </a:lnTo>
                  <a:lnTo>
                    <a:pt x="0" y="4"/>
                  </a:lnTo>
                  <a:lnTo>
                    <a:pt x="3" y="7"/>
                  </a:lnTo>
                  <a:lnTo>
                    <a:pt x="10" y="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5" name="Rectangle 155"/>
            <p:cNvSpPr>
              <a:spLocks noChangeArrowheads="1"/>
            </p:cNvSpPr>
            <p:nvPr/>
          </p:nvSpPr>
          <p:spPr bwMode="auto">
            <a:xfrm>
              <a:off x="3629186" y="2043975"/>
              <a:ext cx="7609" cy="165501"/>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6" name="Oval 156"/>
            <p:cNvSpPr>
              <a:spLocks noChangeArrowheads="1"/>
            </p:cNvSpPr>
            <p:nvPr/>
          </p:nvSpPr>
          <p:spPr bwMode="auto">
            <a:xfrm>
              <a:off x="3629186" y="2040170"/>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7" name="Freeform 157"/>
            <p:cNvSpPr>
              <a:spLocks/>
            </p:cNvSpPr>
            <p:nvPr/>
          </p:nvSpPr>
          <p:spPr bwMode="auto">
            <a:xfrm>
              <a:off x="3629186" y="2207573"/>
              <a:ext cx="79897" cy="47558"/>
            </a:xfrm>
            <a:custGeom>
              <a:avLst/>
              <a:gdLst/>
              <a:ahLst/>
              <a:cxnLst>
                <a:cxn ang="0">
                  <a:pos x="3" y="0"/>
                </a:cxn>
                <a:cxn ang="0">
                  <a:pos x="0" y="3"/>
                </a:cxn>
                <a:cxn ang="0">
                  <a:pos x="39" y="25"/>
                </a:cxn>
                <a:cxn ang="0">
                  <a:pos x="42" y="22"/>
                </a:cxn>
                <a:cxn ang="0">
                  <a:pos x="3" y="0"/>
                </a:cxn>
              </a:cxnLst>
              <a:rect l="0" t="0" r="r" b="b"/>
              <a:pathLst>
                <a:path w="42" h="25">
                  <a:moveTo>
                    <a:pt x="3" y="0"/>
                  </a:moveTo>
                  <a:lnTo>
                    <a:pt x="0" y="3"/>
                  </a:lnTo>
                  <a:lnTo>
                    <a:pt x="39" y="25"/>
                  </a:lnTo>
                  <a:lnTo>
                    <a:pt x="42" y="22"/>
                  </a:lnTo>
                  <a:lnTo>
                    <a:pt x="3" y="0"/>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8" name="Oval 158"/>
            <p:cNvSpPr>
              <a:spLocks noChangeArrowheads="1"/>
            </p:cNvSpPr>
            <p:nvPr/>
          </p:nvSpPr>
          <p:spPr bwMode="auto">
            <a:xfrm>
              <a:off x="3629186" y="2205671"/>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 name="Freeform 159"/>
            <p:cNvSpPr>
              <a:spLocks/>
            </p:cNvSpPr>
            <p:nvPr/>
          </p:nvSpPr>
          <p:spPr bwMode="auto">
            <a:xfrm>
              <a:off x="3703376" y="2239912"/>
              <a:ext cx="19023" cy="15218"/>
            </a:xfrm>
            <a:custGeom>
              <a:avLst/>
              <a:gdLst/>
              <a:ahLst/>
              <a:cxnLst>
                <a:cxn ang="0">
                  <a:pos x="0" y="5"/>
                </a:cxn>
                <a:cxn ang="0">
                  <a:pos x="3" y="8"/>
                </a:cxn>
                <a:cxn ang="0">
                  <a:pos x="10" y="3"/>
                </a:cxn>
                <a:cxn ang="0">
                  <a:pos x="7" y="0"/>
                </a:cxn>
                <a:cxn ang="0">
                  <a:pos x="0" y="5"/>
                </a:cxn>
              </a:cxnLst>
              <a:rect l="0" t="0" r="r" b="b"/>
              <a:pathLst>
                <a:path w="10" h="8">
                  <a:moveTo>
                    <a:pt x="0" y="5"/>
                  </a:moveTo>
                  <a:lnTo>
                    <a:pt x="3" y="8"/>
                  </a:lnTo>
                  <a:lnTo>
                    <a:pt x="10" y="3"/>
                  </a:lnTo>
                  <a:lnTo>
                    <a:pt x="7" y="0"/>
                  </a:lnTo>
                  <a:lnTo>
                    <a:pt x="0" y="5"/>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0" name="Oval 160"/>
            <p:cNvSpPr>
              <a:spLocks noChangeArrowheads="1"/>
            </p:cNvSpPr>
            <p:nvPr/>
          </p:nvSpPr>
          <p:spPr bwMode="auto">
            <a:xfrm>
              <a:off x="3703376" y="2247522"/>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1" name="Rectangle 161"/>
            <p:cNvSpPr>
              <a:spLocks noChangeArrowheads="1"/>
            </p:cNvSpPr>
            <p:nvPr/>
          </p:nvSpPr>
          <p:spPr bwMode="auto">
            <a:xfrm>
              <a:off x="3716692" y="2078216"/>
              <a:ext cx="7609" cy="163598"/>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2" name="Oval 162"/>
            <p:cNvSpPr>
              <a:spLocks noChangeArrowheads="1"/>
            </p:cNvSpPr>
            <p:nvPr/>
          </p:nvSpPr>
          <p:spPr bwMode="auto">
            <a:xfrm>
              <a:off x="3716692" y="2238010"/>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3" name="Freeform 163"/>
            <p:cNvSpPr>
              <a:spLocks/>
            </p:cNvSpPr>
            <p:nvPr/>
          </p:nvSpPr>
          <p:spPr bwMode="auto">
            <a:xfrm>
              <a:off x="3644404" y="2034463"/>
              <a:ext cx="77994" cy="47558"/>
            </a:xfrm>
            <a:custGeom>
              <a:avLst/>
              <a:gdLst/>
              <a:ahLst/>
              <a:cxnLst>
                <a:cxn ang="0">
                  <a:pos x="39" y="25"/>
                </a:cxn>
                <a:cxn ang="0">
                  <a:pos x="41" y="22"/>
                </a:cxn>
                <a:cxn ang="0">
                  <a:pos x="2" y="0"/>
                </a:cxn>
                <a:cxn ang="0">
                  <a:pos x="0" y="3"/>
                </a:cxn>
                <a:cxn ang="0">
                  <a:pos x="39" y="25"/>
                </a:cxn>
              </a:cxnLst>
              <a:rect l="0" t="0" r="r" b="b"/>
              <a:pathLst>
                <a:path w="41" h="25">
                  <a:moveTo>
                    <a:pt x="39" y="25"/>
                  </a:moveTo>
                  <a:lnTo>
                    <a:pt x="41" y="22"/>
                  </a:lnTo>
                  <a:lnTo>
                    <a:pt x="2" y="0"/>
                  </a:lnTo>
                  <a:lnTo>
                    <a:pt x="0" y="3"/>
                  </a:lnTo>
                  <a:lnTo>
                    <a:pt x="39" y="25"/>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4" name="Oval 164"/>
            <p:cNvSpPr>
              <a:spLocks noChangeArrowheads="1"/>
            </p:cNvSpPr>
            <p:nvPr/>
          </p:nvSpPr>
          <p:spPr bwMode="auto">
            <a:xfrm>
              <a:off x="3716692" y="2074412"/>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5" name="Oval 165"/>
            <p:cNvSpPr>
              <a:spLocks noChangeArrowheads="1"/>
            </p:cNvSpPr>
            <p:nvPr/>
          </p:nvSpPr>
          <p:spPr bwMode="auto">
            <a:xfrm>
              <a:off x="3642502" y="2032561"/>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6" name="Freeform 166"/>
            <p:cNvSpPr>
              <a:spLocks/>
            </p:cNvSpPr>
            <p:nvPr/>
          </p:nvSpPr>
          <p:spPr bwMode="auto">
            <a:xfrm>
              <a:off x="3642502" y="2070607"/>
              <a:ext cx="55167" cy="159794"/>
            </a:xfrm>
            <a:custGeom>
              <a:avLst/>
              <a:gdLst/>
              <a:ahLst/>
              <a:cxnLst>
                <a:cxn ang="0">
                  <a:pos x="0" y="67"/>
                </a:cxn>
                <a:cxn ang="0">
                  <a:pos x="0" y="43"/>
                </a:cxn>
                <a:cxn ang="0">
                  <a:pos x="0" y="4"/>
                </a:cxn>
                <a:cxn ang="0">
                  <a:pos x="0" y="1"/>
                </a:cxn>
                <a:cxn ang="0">
                  <a:pos x="1" y="1"/>
                </a:cxn>
                <a:cxn ang="0">
                  <a:pos x="2" y="0"/>
                </a:cxn>
                <a:cxn ang="0">
                  <a:pos x="3" y="0"/>
                </a:cxn>
                <a:cxn ang="0">
                  <a:pos x="4" y="0"/>
                </a:cxn>
                <a:cxn ang="0">
                  <a:pos x="6" y="0"/>
                </a:cxn>
                <a:cxn ang="0">
                  <a:pos x="24" y="9"/>
                </a:cxn>
                <a:cxn ang="0">
                  <a:pos x="26" y="11"/>
                </a:cxn>
                <a:cxn ang="0">
                  <a:pos x="28" y="14"/>
                </a:cxn>
                <a:cxn ang="0">
                  <a:pos x="29" y="16"/>
                </a:cxn>
                <a:cxn ang="0">
                  <a:pos x="29" y="19"/>
                </a:cxn>
                <a:cxn ang="0">
                  <a:pos x="29" y="43"/>
                </a:cxn>
                <a:cxn ang="0">
                  <a:pos x="29" y="68"/>
                </a:cxn>
                <a:cxn ang="0">
                  <a:pos x="29" y="79"/>
                </a:cxn>
                <a:cxn ang="0">
                  <a:pos x="29" y="82"/>
                </a:cxn>
                <a:cxn ang="0">
                  <a:pos x="28" y="83"/>
                </a:cxn>
                <a:cxn ang="0">
                  <a:pos x="27" y="84"/>
                </a:cxn>
                <a:cxn ang="0">
                  <a:pos x="26" y="84"/>
                </a:cxn>
                <a:cxn ang="0">
                  <a:pos x="24" y="83"/>
                </a:cxn>
                <a:cxn ang="0">
                  <a:pos x="6" y="73"/>
                </a:cxn>
                <a:cxn ang="0">
                  <a:pos x="3" y="71"/>
                </a:cxn>
                <a:cxn ang="0">
                  <a:pos x="2" y="70"/>
                </a:cxn>
                <a:cxn ang="0">
                  <a:pos x="1" y="69"/>
                </a:cxn>
              </a:cxnLst>
              <a:rect l="0" t="0" r="r" b="b"/>
              <a:pathLst>
                <a:path w="29" h="84">
                  <a:moveTo>
                    <a:pt x="0" y="67"/>
                  </a:moveTo>
                  <a:lnTo>
                    <a:pt x="0" y="43"/>
                  </a:lnTo>
                  <a:lnTo>
                    <a:pt x="0" y="4"/>
                  </a:lnTo>
                  <a:lnTo>
                    <a:pt x="0" y="1"/>
                  </a:lnTo>
                  <a:lnTo>
                    <a:pt x="1" y="1"/>
                  </a:lnTo>
                  <a:lnTo>
                    <a:pt x="2" y="0"/>
                  </a:lnTo>
                  <a:lnTo>
                    <a:pt x="3" y="0"/>
                  </a:lnTo>
                  <a:lnTo>
                    <a:pt x="4" y="0"/>
                  </a:lnTo>
                  <a:lnTo>
                    <a:pt x="6" y="0"/>
                  </a:lnTo>
                  <a:lnTo>
                    <a:pt x="24" y="9"/>
                  </a:lnTo>
                  <a:lnTo>
                    <a:pt x="26" y="11"/>
                  </a:lnTo>
                  <a:lnTo>
                    <a:pt x="28" y="14"/>
                  </a:lnTo>
                  <a:lnTo>
                    <a:pt x="29" y="16"/>
                  </a:lnTo>
                  <a:lnTo>
                    <a:pt x="29" y="19"/>
                  </a:lnTo>
                  <a:lnTo>
                    <a:pt x="29" y="43"/>
                  </a:lnTo>
                  <a:lnTo>
                    <a:pt x="29" y="68"/>
                  </a:lnTo>
                  <a:lnTo>
                    <a:pt x="29" y="79"/>
                  </a:lnTo>
                  <a:lnTo>
                    <a:pt x="29" y="82"/>
                  </a:lnTo>
                  <a:lnTo>
                    <a:pt x="28" y="83"/>
                  </a:lnTo>
                  <a:lnTo>
                    <a:pt x="27" y="84"/>
                  </a:lnTo>
                  <a:lnTo>
                    <a:pt x="26" y="84"/>
                  </a:lnTo>
                  <a:lnTo>
                    <a:pt x="24" y="83"/>
                  </a:lnTo>
                  <a:lnTo>
                    <a:pt x="6" y="73"/>
                  </a:lnTo>
                  <a:lnTo>
                    <a:pt x="3" y="71"/>
                  </a:lnTo>
                  <a:lnTo>
                    <a:pt x="2" y="70"/>
                  </a:lnTo>
                  <a:lnTo>
                    <a:pt x="1" y="69"/>
                  </a:lnTo>
                </a:path>
              </a:pathLst>
            </a:cu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7" name="Line 167"/>
            <p:cNvSpPr>
              <a:spLocks noChangeShapeType="1"/>
            </p:cNvSpPr>
            <p:nvPr/>
          </p:nvSpPr>
          <p:spPr bwMode="auto">
            <a:xfrm>
              <a:off x="3652013" y="2091533"/>
              <a:ext cx="34241" cy="22828"/>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8" name="Line 168"/>
            <p:cNvSpPr>
              <a:spLocks noChangeShapeType="1"/>
            </p:cNvSpPr>
            <p:nvPr/>
          </p:nvSpPr>
          <p:spPr bwMode="auto">
            <a:xfrm>
              <a:off x="3652013" y="2137188"/>
              <a:ext cx="34241" cy="20925"/>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9" name="Line 169"/>
            <p:cNvSpPr>
              <a:spLocks noChangeShapeType="1"/>
            </p:cNvSpPr>
            <p:nvPr/>
          </p:nvSpPr>
          <p:spPr bwMode="auto">
            <a:xfrm>
              <a:off x="3652013" y="2123872"/>
              <a:ext cx="34241" cy="19023"/>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0" name="Line 170"/>
            <p:cNvSpPr>
              <a:spLocks noChangeShapeType="1"/>
            </p:cNvSpPr>
            <p:nvPr/>
          </p:nvSpPr>
          <p:spPr bwMode="auto">
            <a:xfrm>
              <a:off x="3652013" y="2152406"/>
              <a:ext cx="34241" cy="20925"/>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1" name="Line 171"/>
            <p:cNvSpPr>
              <a:spLocks noChangeShapeType="1"/>
            </p:cNvSpPr>
            <p:nvPr/>
          </p:nvSpPr>
          <p:spPr bwMode="auto">
            <a:xfrm>
              <a:off x="3652013" y="2106751"/>
              <a:ext cx="34241" cy="22828"/>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2" name="Rectangle 172"/>
            <p:cNvSpPr>
              <a:spLocks noChangeArrowheads="1"/>
            </p:cNvSpPr>
            <p:nvPr/>
          </p:nvSpPr>
          <p:spPr bwMode="auto">
            <a:xfrm>
              <a:off x="3653916" y="1981199"/>
              <a:ext cx="7609" cy="62776"/>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3" name="Freeform 173"/>
            <p:cNvSpPr>
              <a:spLocks/>
            </p:cNvSpPr>
            <p:nvPr/>
          </p:nvSpPr>
          <p:spPr bwMode="auto">
            <a:xfrm>
              <a:off x="3752836" y="2148602"/>
              <a:ext cx="58971" cy="43753"/>
            </a:xfrm>
            <a:custGeom>
              <a:avLst/>
              <a:gdLst/>
              <a:ahLst/>
              <a:cxnLst>
                <a:cxn ang="0">
                  <a:pos x="31" y="3"/>
                </a:cxn>
                <a:cxn ang="0">
                  <a:pos x="28" y="0"/>
                </a:cxn>
                <a:cxn ang="0">
                  <a:pos x="0" y="20"/>
                </a:cxn>
                <a:cxn ang="0">
                  <a:pos x="3" y="23"/>
                </a:cxn>
                <a:cxn ang="0">
                  <a:pos x="31" y="3"/>
                </a:cxn>
              </a:cxnLst>
              <a:rect l="0" t="0" r="r" b="b"/>
              <a:pathLst>
                <a:path w="31" h="23">
                  <a:moveTo>
                    <a:pt x="31" y="3"/>
                  </a:moveTo>
                  <a:lnTo>
                    <a:pt x="28" y="0"/>
                  </a:lnTo>
                  <a:lnTo>
                    <a:pt x="0" y="20"/>
                  </a:lnTo>
                  <a:lnTo>
                    <a:pt x="3" y="23"/>
                  </a:lnTo>
                  <a:lnTo>
                    <a:pt x="31" y="3"/>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 name="Freeform 174"/>
            <p:cNvSpPr>
              <a:spLocks/>
            </p:cNvSpPr>
            <p:nvPr/>
          </p:nvSpPr>
          <p:spPr bwMode="auto">
            <a:xfrm>
              <a:off x="2788855" y="2205671"/>
              <a:ext cx="222570" cy="136966"/>
            </a:xfrm>
            <a:custGeom>
              <a:avLst/>
              <a:gdLst/>
              <a:ahLst/>
              <a:cxnLst>
                <a:cxn ang="0">
                  <a:pos x="16" y="36"/>
                </a:cxn>
                <a:cxn ang="0">
                  <a:pos x="66" y="65"/>
                </a:cxn>
                <a:cxn ang="0">
                  <a:pos x="73" y="59"/>
                </a:cxn>
                <a:cxn ang="0">
                  <a:pos x="95" y="72"/>
                </a:cxn>
                <a:cxn ang="0">
                  <a:pos x="117" y="54"/>
                </a:cxn>
                <a:cxn ang="0">
                  <a:pos x="21" y="0"/>
                </a:cxn>
                <a:cxn ang="0">
                  <a:pos x="0" y="17"/>
                </a:cxn>
                <a:cxn ang="0">
                  <a:pos x="23" y="31"/>
                </a:cxn>
                <a:cxn ang="0">
                  <a:pos x="16" y="36"/>
                </a:cxn>
              </a:cxnLst>
              <a:rect l="0" t="0" r="r" b="b"/>
              <a:pathLst>
                <a:path w="117" h="72">
                  <a:moveTo>
                    <a:pt x="16" y="36"/>
                  </a:moveTo>
                  <a:lnTo>
                    <a:pt x="66" y="65"/>
                  </a:lnTo>
                  <a:lnTo>
                    <a:pt x="73" y="59"/>
                  </a:lnTo>
                  <a:lnTo>
                    <a:pt x="95" y="72"/>
                  </a:lnTo>
                  <a:lnTo>
                    <a:pt x="117" y="54"/>
                  </a:lnTo>
                  <a:lnTo>
                    <a:pt x="21" y="0"/>
                  </a:lnTo>
                  <a:lnTo>
                    <a:pt x="0" y="17"/>
                  </a:lnTo>
                  <a:lnTo>
                    <a:pt x="23" y="31"/>
                  </a:lnTo>
                  <a:lnTo>
                    <a:pt x="16" y="36"/>
                  </a:lnTo>
                </a:path>
              </a:pathLst>
            </a:cu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5" name="Freeform 175"/>
            <p:cNvSpPr>
              <a:spLocks/>
            </p:cNvSpPr>
            <p:nvPr/>
          </p:nvSpPr>
          <p:spPr bwMode="auto">
            <a:xfrm>
              <a:off x="2979086" y="2314102"/>
              <a:ext cx="77994" cy="53265"/>
            </a:xfrm>
            <a:custGeom>
              <a:avLst/>
              <a:gdLst/>
              <a:ahLst/>
              <a:cxnLst>
                <a:cxn ang="0">
                  <a:pos x="0" y="18"/>
                </a:cxn>
                <a:cxn ang="0">
                  <a:pos x="22" y="0"/>
                </a:cxn>
                <a:cxn ang="0">
                  <a:pos x="41" y="10"/>
                </a:cxn>
                <a:cxn ang="0">
                  <a:pos x="17" y="28"/>
                </a:cxn>
                <a:cxn ang="0">
                  <a:pos x="0" y="18"/>
                </a:cxn>
              </a:cxnLst>
              <a:rect l="0" t="0" r="r" b="b"/>
              <a:pathLst>
                <a:path w="41" h="28">
                  <a:moveTo>
                    <a:pt x="0" y="18"/>
                  </a:moveTo>
                  <a:lnTo>
                    <a:pt x="22" y="0"/>
                  </a:lnTo>
                  <a:lnTo>
                    <a:pt x="41" y="10"/>
                  </a:lnTo>
                  <a:lnTo>
                    <a:pt x="17" y="28"/>
                  </a:lnTo>
                  <a:lnTo>
                    <a:pt x="0" y="18"/>
                  </a:lnTo>
                </a:path>
              </a:pathLst>
            </a:cu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6" name="Freeform 176"/>
            <p:cNvSpPr>
              <a:spLocks/>
            </p:cNvSpPr>
            <p:nvPr/>
          </p:nvSpPr>
          <p:spPr bwMode="auto">
            <a:xfrm>
              <a:off x="2832608" y="2184746"/>
              <a:ext cx="253007" cy="148380"/>
            </a:xfrm>
            <a:custGeom>
              <a:avLst/>
              <a:gdLst/>
              <a:ahLst/>
              <a:cxnLst>
                <a:cxn ang="0">
                  <a:pos x="130" y="78"/>
                </a:cxn>
                <a:cxn ang="0">
                  <a:pos x="133" y="75"/>
                </a:cxn>
                <a:cxn ang="0">
                  <a:pos x="3" y="0"/>
                </a:cxn>
                <a:cxn ang="0">
                  <a:pos x="0" y="3"/>
                </a:cxn>
                <a:cxn ang="0">
                  <a:pos x="130" y="78"/>
                </a:cxn>
              </a:cxnLst>
              <a:rect l="0" t="0" r="r" b="b"/>
              <a:pathLst>
                <a:path w="133" h="78">
                  <a:moveTo>
                    <a:pt x="130" y="78"/>
                  </a:moveTo>
                  <a:lnTo>
                    <a:pt x="133" y="75"/>
                  </a:lnTo>
                  <a:lnTo>
                    <a:pt x="3" y="0"/>
                  </a:lnTo>
                  <a:lnTo>
                    <a:pt x="0" y="3"/>
                  </a:lnTo>
                  <a:lnTo>
                    <a:pt x="130" y="78"/>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 name="Freeform 177"/>
            <p:cNvSpPr>
              <a:spLocks/>
            </p:cNvSpPr>
            <p:nvPr/>
          </p:nvSpPr>
          <p:spPr bwMode="auto">
            <a:xfrm>
              <a:off x="2741298" y="2184746"/>
              <a:ext cx="97018" cy="76092"/>
            </a:xfrm>
            <a:custGeom>
              <a:avLst/>
              <a:gdLst/>
              <a:ahLst/>
              <a:cxnLst>
                <a:cxn ang="0">
                  <a:pos x="51" y="3"/>
                </a:cxn>
                <a:cxn ang="0">
                  <a:pos x="48" y="0"/>
                </a:cxn>
                <a:cxn ang="0">
                  <a:pos x="0" y="37"/>
                </a:cxn>
                <a:cxn ang="0">
                  <a:pos x="3" y="40"/>
                </a:cxn>
                <a:cxn ang="0">
                  <a:pos x="51" y="3"/>
                </a:cxn>
              </a:cxnLst>
              <a:rect l="0" t="0" r="r" b="b"/>
              <a:pathLst>
                <a:path w="51" h="40">
                  <a:moveTo>
                    <a:pt x="51" y="3"/>
                  </a:moveTo>
                  <a:lnTo>
                    <a:pt x="48" y="0"/>
                  </a:lnTo>
                  <a:lnTo>
                    <a:pt x="0" y="37"/>
                  </a:lnTo>
                  <a:lnTo>
                    <a:pt x="3" y="40"/>
                  </a:lnTo>
                  <a:lnTo>
                    <a:pt x="51" y="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8" name="Freeform 178"/>
            <p:cNvSpPr>
              <a:spLocks/>
            </p:cNvSpPr>
            <p:nvPr/>
          </p:nvSpPr>
          <p:spPr bwMode="auto">
            <a:xfrm>
              <a:off x="2832608" y="2182843"/>
              <a:ext cx="5707" cy="7609"/>
            </a:xfrm>
            <a:custGeom>
              <a:avLst/>
              <a:gdLst/>
              <a:ahLst/>
              <a:cxnLst>
                <a:cxn ang="0">
                  <a:pos x="3" y="1"/>
                </a:cxn>
                <a:cxn ang="0">
                  <a:pos x="1" y="0"/>
                </a:cxn>
                <a:cxn ang="0">
                  <a:pos x="0" y="1"/>
                </a:cxn>
                <a:cxn ang="0">
                  <a:pos x="3" y="4"/>
                </a:cxn>
                <a:cxn ang="0">
                  <a:pos x="0" y="4"/>
                </a:cxn>
                <a:cxn ang="0">
                  <a:pos x="3" y="1"/>
                </a:cxn>
              </a:cxnLst>
              <a:rect l="0" t="0" r="r" b="b"/>
              <a:pathLst>
                <a:path w="3" h="4">
                  <a:moveTo>
                    <a:pt x="3" y="1"/>
                  </a:moveTo>
                  <a:lnTo>
                    <a:pt x="1" y="0"/>
                  </a:lnTo>
                  <a:lnTo>
                    <a:pt x="0" y="1"/>
                  </a:lnTo>
                  <a:lnTo>
                    <a:pt x="3" y="4"/>
                  </a:lnTo>
                  <a:lnTo>
                    <a:pt x="0" y="4"/>
                  </a:lnTo>
                  <a:lnTo>
                    <a:pt x="3" y="1"/>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9" name="Rectangle 179"/>
            <p:cNvSpPr>
              <a:spLocks noChangeArrowheads="1"/>
            </p:cNvSpPr>
            <p:nvPr/>
          </p:nvSpPr>
          <p:spPr bwMode="auto">
            <a:xfrm>
              <a:off x="2741298" y="2257033"/>
              <a:ext cx="7609" cy="11414"/>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0" name="Freeform 180"/>
            <p:cNvSpPr>
              <a:spLocks/>
            </p:cNvSpPr>
            <p:nvPr/>
          </p:nvSpPr>
          <p:spPr bwMode="auto">
            <a:xfrm>
              <a:off x="2741298" y="2255131"/>
              <a:ext cx="7609" cy="5707"/>
            </a:xfrm>
            <a:custGeom>
              <a:avLst/>
              <a:gdLst/>
              <a:ahLst/>
              <a:cxnLst>
                <a:cxn ang="0">
                  <a:pos x="0" y="0"/>
                </a:cxn>
                <a:cxn ang="0">
                  <a:pos x="0" y="1"/>
                </a:cxn>
                <a:cxn ang="0">
                  <a:pos x="4" y="1"/>
                </a:cxn>
                <a:cxn ang="0">
                  <a:pos x="3" y="3"/>
                </a:cxn>
                <a:cxn ang="0">
                  <a:pos x="0" y="0"/>
                </a:cxn>
              </a:cxnLst>
              <a:rect l="0" t="0" r="r" b="b"/>
              <a:pathLst>
                <a:path w="4" h="3">
                  <a:moveTo>
                    <a:pt x="0" y="0"/>
                  </a:moveTo>
                  <a:lnTo>
                    <a:pt x="0" y="1"/>
                  </a:lnTo>
                  <a:lnTo>
                    <a:pt x="4" y="1"/>
                  </a:lnTo>
                  <a:lnTo>
                    <a:pt x="3" y="3"/>
                  </a:lnTo>
                  <a:lnTo>
                    <a:pt x="0" y="0"/>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1" name="Freeform 181"/>
            <p:cNvSpPr>
              <a:spLocks/>
            </p:cNvSpPr>
            <p:nvPr/>
          </p:nvSpPr>
          <p:spPr bwMode="auto">
            <a:xfrm>
              <a:off x="2741298" y="2266545"/>
              <a:ext cx="251104" cy="150282"/>
            </a:xfrm>
            <a:custGeom>
              <a:avLst/>
              <a:gdLst/>
              <a:ahLst/>
              <a:cxnLst>
                <a:cxn ang="0">
                  <a:pos x="3" y="0"/>
                </a:cxn>
                <a:cxn ang="0">
                  <a:pos x="0" y="3"/>
                </a:cxn>
                <a:cxn ang="0">
                  <a:pos x="129" y="79"/>
                </a:cxn>
                <a:cxn ang="0">
                  <a:pos x="132" y="76"/>
                </a:cxn>
                <a:cxn ang="0">
                  <a:pos x="3" y="0"/>
                </a:cxn>
              </a:cxnLst>
              <a:rect l="0" t="0" r="r" b="b"/>
              <a:pathLst>
                <a:path w="132" h="79">
                  <a:moveTo>
                    <a:pt x="3" y="0"/>
                  </a:moveTo>
                  <a:lnTo>
                    <a:pt x="0" y="3"/>
                  </a:lnTo>
                  <a:lnTo>
                    <a:pt x="129" y="79"/>
                  </a:lnTo>
                  <a:lnTo>
                    <a:pt x="132" y="76"/>
                  </a:lnTo>
                  <a:lnTo>
                    <a:pt x="3" y="0"/>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2" name="Freeform 182"/>
            <p:cNvSpPr>
              <a:spLocks/>
            </p:cNvSpPr>
            <p:nvPr/>
          </p:nvSpPr>
          <p:spPr bwMode="auto">
            <a:xfrm>
              <a:off x="2741298" y="2266545"/>
              <a:ext cx="7609" cy="5707"/>
            </a:xfrm>
            <a:custGeom>
              <a:avLst/>
              <a:gdLst/>
              <a:ahLst/>
              <a:cxnLst>
                <a:cxn ang="0">
                  <a:pos x="0" y="1"/>
                </a:cxn>
                <a:cxn ang="0">
                  <a:pos x="0" y="3"/>
                </a:cxn>
                <a:cxn ang="0">
                  <a:pos x="3" y="0"/>
                </a:cxn>
                <a:cxn ang="0">
                  <a:pos x="4" y="1"/>
                </a:cxn>
                <a:cxn ang="0">
                  <a:pos x="0" y="1"/>
                </a:cxn>
              </a:cxnLst>
              <a:rect l="0" t="0" r="r" b="b"/>
              <a:pathLst>
                <a:path w="4" h="3">
                  <a:moveTo>
                    <a:pt x="0" y="1"/>
                  </a:moveTo>
                  <a:lnTo>
                    <a:pt x="0" y="3"/>
                  </a:lnTo>
                  <a:lnTo>
                    <a:pt x="3" y="0"/>
                  </a:lnTo>
                  <a:lnTo>
                    <a:pt x="4" y="1"/>
                  </a:lnTo>
                  <a:lnTo>
                    <a:pt x="0" y="1"/>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3" name="Freeform 183"/>
            <p:cNvSpPr>
              <a:spLocks/>
            </p:cNvSpPr>
            <p:nvPr/>
          </p:nvSpPr>
          <p:spPr bwMode="auto">
            <a:xfrm>
              <a:off x="2986695" y="2359758"/>
              <a:ext cx="93213" cy="57069"/>
            </a:xfrm>
            <a:custGeom>
              <a:avLst/>
              <a:gdLst/>
              <a:ahLst/>
              <a:cxnLst>
                <a:cxn ang="0">
                  <a:pos x="0" y="27"/>
                </a:cxn>
                <a:cxn ang="0">
                  <a:pos x="3" y="30"/>
                </a:cxn>
                <a:cxn ang="0">
                  <a:pos x="49" y="3"/>
                </a:cxn>
                <a:cxn ang="0">
                  <a:pos x="45" y="0"/>
                </a:cxn>
                <a:cxn ang="0">
                  <a:pos x="0" y="27"/>
                </a:cxn>
              </a:cxnLst>
              <a:rect l="0" t="0" r="r" b="b"/>
              <a:pathLst>
                <a:path w="49" h="30">
                  <a:moveTo>
                    <a:pt x="0" y="27"/>
                  </a:moveTo>
                  <a:lnTo>
                    <a:pt x="3" y="30"/>
                  </a:lnTo>
                  <a:lnTo>
                    <a:pt x="49" y="3"/>
                  </a:lnTo>
                  <a:lnTo>
                    <a:pt x="45" y="0"/>
                  </a:lnTo>
                  <a:lnTo>
                    <a:pt x="0" y="27"/>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4" name="Freeform 184"/>
            <p:cNvSpPr>
              <a:spLocks/>
            </p:cNvSpPr>
            <p:nvPr/>
          </p:nvSpPr>
          <p:spPr bwMode="auto">
            <a:xfrm>
              <a:off x="2986695" y="2411120"/>
              <a:ext cx="5707" cy="7609"/>
            </a:xfrm>
            <a:custGeom>
              <a:avLst/>
              <a:gdLst/>
              <a:ahLst/>
              <a:cxnLst>
                <a:cxn ang="0">
                  <a:pos x="0" y="3"/>
                </a:cxn>
                <a:cxn ang="0">
                  <a:pos x="2" y="4"/>
                </a:cxn>
                <a:cxn ang="0">
                  <a:pos x="3" y="3"/>
                </a:cxn>
                <a:cxn ang="0">
                  <a:pos x="0" y="0"/>
                </a:cxn>
                <a:cxn ang="0">
                  <a:pos x="3" y="0"/>
                </a:cxn>
                <a:cxn ang="0">
                  <a:pos x="0" y="3"/>
                </a:cxn>
              </a:cxnLst>
              <a:rect l="0" t="0" r="r" b="b"/>
              <a:pathLst>
                <a:path w="3" h="4">
                  <a:moveTo>
                    <a:pt x="0" y="3"/>
                  </a:moveTo>
                  <a:lnTo>
                    <a:pt x="2" y="4"/>
                  </a:lnTo>
                  <a:lnTo>
                    <a:pt x="3" y="3"/>
                  </a:lnTo>
                  <a:lnTo>
                    <a:pt x="0" y="0"/>
                  </a:lnTo>
                  <a:lnTo>
                    <a:pt x="3" y="0"/>
                  </a:lnTo>
                  <a:lnTo>
                    <a:pt x="0" y="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5" name="Rectangle 185"/>
            <p:cNvSpPr>
              <a:spLocks noChangeArrowheads="1"/>
            </p:cNvSpPr>
            <p:nvPr/>
          </p:nvSpPr>
          <p:spPr bwMode="auto">
            <a:xfrm>
              <a:off x="3072299" y="2344539"/>
              <a:ext cx="9512" cy="17121"/>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6" name="Freeform 186"/>
            <p:cNvSpPr>
              <a:spLocks/>
            </p:cNvSpPr>
            <p:nvPr/>
          </p:nvSpPr>
          <p:spPr bwMode="auto">
            <a:xfrm>
              <a:off x="3072299" y="2359758"/>
              <a:ext cx="9512" cy="5707"/>
            </a:xfrm>
            <a:custGeom>
              <a:avLst/>
              <a:gdLst/>
              <a:ahLst/>
              <a:cxnLst>
                <a:cxn ang="0">
                  <a:pos x="4" y="3"/>
                </a:cxn>
                <a:cxn ang="0">
                  <a:pos x="5" y="3"/>
                </a:cxn>
                <a:cxn ang="0">
                  <a:pos x="5" y="1"/>
                </a:cxn>
                <a:cxn ang="0">
                  <a:pos x="0" y="1"/>
                </a:cxn>
                <a:cxn ang="0">
                  <a:pos x="0" y="0"/>
                </a:cxn>
                <a:cxn ang="0">
                  <a:pos x="4" y="3"/>
                </a:cxn>
              </a:cxnLst>
              <a:rect l="0" t="0" r="r" b="b"/>
              <a:pathLst>
                <a:path w="5" h="3">
                  <a:moveTo>
                    <a:pt x="4" y="3"/>
                  </a:moveTo>
                  <a:lnTo>
                    <a:pt x="5" y="3"/>
                  </a:lnTo>
                  <a:lnTo>
                    <a:pt x="5" y="1"/>
                  </a:lnTo>
                  <a:lnTo>
                    <a:pt x="0" y="1"/>
                  </a:lnTo>
                  <a:lnTo>
                    <a:pt x="0" y="0"/>
                  </a:lnTo>
                  <a:lnTo>
                    <a:pt x="4" y="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7" name="Freeform 187"/>
            <p:cNvSpPr>
              <a:spLocks/>
            </p:cNvSpPr>
            <p:nvPr/>
          </p:nvSpPr>
          <p:spPr bwMode="auto">
            <a:xfrm>
              <a:off x="3072299" y="2338832"/>
              <a:ext cx="15218" cy="9512"/>
            </a:xfrm>
            <a:custGeom>
              <a:avLst/>
              <a:gdLst/>
              <a:ahLst/>
              <a:cxnLst>
                <a:cxn ang="0">
                  <a:pos x="0" y="2"/>
                </a:cxn>
                <a:cxn ang="0">
                  <a:pos x="4" y="5"/>
                </a:cxn>
                <a:cxn ang="0">
                  <a:pos x="8" y="3"/>
                </a:cxn>
                <a:cxn ang="0">
                  <a:pos x="5" y="0"/>
                </a:cxn>
                <a:cxn ang="0">
                  <a:pos x="0" y="2"/>
                </a:cxn>
              </a:cxnLst>
              <a:rect l="0" t="0" r="r" b="b"/>
              <a:pathLst>
                <a:path w="8" h="5">
                  <a:moveTo>
                    <a:pt x="0" y="2"/>
                  </a:moveTo>
                  <a:lnTo>
                    <a:pt x="4" y="5"/>
                  </a:lnTo>
                  <a:lnTo>
                    <a:pt x="8" y="3"/>
                  </a:lnTo>
                  <a:lnTo>
                    <a:pt x="5" y="0"/>
                  </a:lnTo>
                  <a:lnTo>
                    <a:pt x="0" y="2"/>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8" name="Freeform 188"/>
            <p:cNvSpPr>
              <a:spLocks/>
            </p:cNvSpPr>
            <p:nvPr/>
          </p:nvSpPr>
          <p:spPr bwMode="auto">
            <a:xfrm>
              <a:off x="3072299" y="2342637"/>
              <a:ext cx="9512" cy="5707"/>
            </a:xfrm>
            <a:custGeom>
              <a:avLst/>
              <a:gdLst/>
              <a:ahLst/>
              <a:cxnLst>
                <a:cxn ang="0">
                  <a:pos x="0" y="1"/>
                </a:cxn>
                <a:cxn ang="0">
                  <a:pos x="0" y="0"/>
                </a:cxn>
                <a:cxn ang="0">
                  <a:pos x="4" y="3"/>
                </a:cxn>
                <a:cxn ang="0">
                  <a:pos x="5" y="1"/>
                </a:cxn>
                <a:cxn ang="0">
                  <a:pos x="0" y="1"/>
                </a:cxn>
              </a:cxnLst>
              <a:rect l="0" t="0" r="r" b="b"/>
              <a:pathLst>
                <a:path w="5" h="3">
                  <a:moveTo>
                    <a:pt x="0" y="1"/>
                  </a:moveTo>
                  <a:lnTo>
                    <a:pt x="0" y="0"/>
                  </a:lnTo>
                  <a:lnTo>
                    <a:pt x="4" y="3"/>
                  </a:lnTo>
                  <a:lnTo>
                    <a:pt x="5" y="1"/>
                  </a:lnTo>
                  <a:lnTo>
                    <a:pt x="0" y="1"/>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9" name="Freeform 189"/>
            <p:cNvSpPr>
              <a:spLocks/>
            </p:cNvSpPr>
            <p:nvPr/>
          </p:nvSpPr>
          <p:spPr bwMode="auto">
            <a:xfrm>
              <a:off x="3079908" y="2329321"/>
              <a:ext cx="7609" cy="11414"/>
            </a:xfrm>
            <a:custGeom>
              <a:avLst/>
              <a:gdLst/>
              <a:ahLst/>
              <a:cxnLst>
                <a:cxn ang="0">
                  <a:pos x="1" y="6"/>
                </a:cxn>
                <a:cxn ang="0">
                  <a:pos x="4" y="6"/>
                </a:cxn>
                <a:cxn ang="0">
                  <a:pos x="3" y="0"/>
                </a:cxn>
                <a:cxn ang="0">
                  <a:pos x="0" y="0"/>
                </a:cxn>
                <a:cxn ang="0">
                  <a:pos x="1" y="6"/>
                </a:cxn>
              </a:cxnLst>
              <a:rect l="0" t="0" r="r" b="b"/>
              <a:pathLst>
                <a:path w="4" h="6">
                  <a:moveTo>
                    <a:pt x="1" y="6"/>
                  </a:moveTo>
                  <a:lnTo>
                    <a:pt x="4" y="6"/>
                  </a:lnTo>
                  <a:lnTo>
                    <a:pt x="3" y="0"/>
                  </a:lnTo>
                  <a:lnTo>
                    <a:pt x="0" y="0"/>
                  </a:lnTo>
                  <a:lnTo>
                    <a:pt x="1" y="6"/>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0" name="Freeform 190"/>
            <p:cNvSpPr>
              <a:spLocks/>
            </p:cNvSpPr>
            <p:nvPr/>
          </p:nvSpPr>
          <p:spPr bwMode="auto">
            <a:xfrm>
              <a:off x="3081810" y="2338832"/>
              <a:ext cx="5707" cy="5707"/>
            </a:xfrm>
            <a:custGeom>
              <a:avLst/>
              <a:gdLst/>
              <a:ahLst/>
              <a:cxnLst>
                <a:cxn ang="0">
                  <a:pos x="3" y="3"/>
                </a:cxn>
                <a:cxn ang="0">
                  <a:pos x="3" y="1"/>
                </a:cxn>
                <a:cxn ang="0">
                  <a:pos x="0" y="1"/>
                </a:cxn>
                <a:cxn ang="0">
                  <a:pos x="0" y="0"/>
                </a:cxn>
                <a:cxn ang="0">
                  <a:pos x="3" y="3"/>
                </a:cxn>
              </a:cxnLst>
              <a:rect l="0" t="0" r="r" b="b"/>
              <a:pathLst>
                <a:path w="3" h="3">
                  <a:moveTo>
                    <a:pt x="3" y="3"/>
                  </a:moveTo>
                  <a:lnTo>
                    <a:pt x="3" y="1"/>
                  </a:lnTo>
                  <a:lnTo>
                    <a:pt x="0" y="1"/>
                  </a:lnTo>
                  <a:lnTo>
                    <a:pt x="0" y="0"/>
                  </a:lnTo>
                  <a:lnTo>
                    <a:pt x="3" y="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1" name="Freeform 191"/>
            <p:cNvSpPr>
              <a:spLocks/>
            </p:cNvSpPr>
            <p:nvPr/>
          </p:nvSpPr>
          <p:spPr bwMode="auto">
            <a:xfrm>
              <a:off x="3079908" y="2327419"/>
              <a:ext cx="5707" cy="5707"/>
            </a:xfrm>
            <a:custGeom>
              <a:avLst/>
              <a:gdLst/>
              <a:ahLst/>
              <a:cxnLst>
                <a:cxn ang="0">
                  <a:pos x="3" y="1"/>
                </a:cxn>
                <a:cxn ang="0">
                  <a:pos x="3" y="0"/>
                </a:cxn>
                <a:cxn ang="0">
                  <a:pos x="0" y="3"/>
                </a:cxn>
                <a:cxn ang="0">
                  <a:pos x="0" y="1"/>
                </a:cxn>
                <a:cxn ang="0">
                  <a:pos x="3" y="1"/>
                </a:cxn>
              </a:cxnLst>
              <a:rect l="0" t="0" r="r" b="b"/>
              <a:pathLst>
                <a:path w="3" h="3">
                  <a:moveTo>
                    <a:pt x="3" y="1"/>
                  </a:moveTo>
                  <a:lnTo>
                    <a:pt x="3" y="0"/>
                  </a:lnTo>
                  <a:lnTo>
                    <a:pt x="0" y="3"/>
                  </a:lnTo>
                  <a:lnTo>
                    <a:pt x="0" y="1"/>
                  </a:lnTo>
                  <a:lnTo>
                    <a:pt x="3" y="1"/>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2" name="Freeform 192"/>
            <p:cNvSpPr>
              <a:spLocks/>
            </p:cNvSpPr>
            <p:nvPr/>
          </p:nvSpPr>
          <p:spPr bwMode="auto">
            <a:xfrm>
              <a:off x="2752712" y="2258936"/>
              <a:ext cx="325294" cy="140771"/>
            </a:xfrm>
            <a:custGeom>
              <a:avLst/>
              <a:gdLst/>
              <a:ahLst/>
              <a:cxnLst>
                <a:cxn ang="0">
                  <a:pos x="0" y="0"/>
                </a:cxn>
                <a:cxn ang="0">
                  <a:pos x="124" y="74"/>
                </a:cxn>
                <a:cxn ang="0">
                  <a:pos x="171" y="39"/>
                </a:cxn>
              </a:cxnLst>
              <a:rect l="0" t="0" r="r" b="b"/>
              <a:pathLst>
                <a:path w="171" h="74">
                  <a:moveTo>
                    <a:pt x="0" y="0"/>
                  </a:moveTo>
                  <a:lnTo>
                    <a:pt x="124" y="74"/>
                  </a:lnTo>
                  <a:lnTo>
                    <a:pt x="171" y="39"/>
                  </a:lnTo>
                </a:path>
              </a:pathLst>
            </a:cu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3" name="Freeform 193"/>
            <p:cNvSpPr>
              <a:spLocks/>
            </p:cNvSpPr>
            <p:nvPr/>
          </p:nvSpPr>
          <p:spPr bwMode="auto">
            <a:xfrm>
              <a:off x="2743200" y="2270349"/>
              <a:ext cx="359536" cy="157891"/>
            </a:xfrm>
            <a:custGeom>
              <a:avLst/>
              <a:gdLst/>
              <a:ahLst/>
              <a:cxnLst>
                <a:cxn ang="0">
                  <a:pos x="0" y="0"/>
                </a:cxn>
                <a:cxn ang="0">
                  <a:pos x="3" y="9"/>
                </a:cxn>
                <a:cxn ang="0">
                  <a:pos x="130" y="83"/>
                </a:cxn>
                <a:cxn ang="0">
                  <a:pos x="189" y="48"/>
                </a:cxn>
                <a:cxn ang="0">
                  <a:pos x="177" y="40"/>
                </a:cxn>
                <a:cxn ang="0">
                  <a:pos x="177" y="49"/>
                </a:cxn>
                <a:cxn ang="0">
                  <a:pos x="130" y="77"/>
                </a:cxn>
                <a:cxn ang="0">
                  <a:pos x="0" y="0"/>
                </a:cxn>
              </a:cxnLst>
              <a:rect l="0" t="0" r="r" b="b"/>
              <a:pathLst>
                <a:path w="189" h="83">
                  <a:moveTo>
                    <a:pt x="0" y="0"/>
                  </a:moveTo>
                  <a:lnTo>
                    <a:pt x="3" y="9"/>
                  </a:lnTo>
                  <a:lnTo>
                    <a:pt x="130" y="83"/>
                  </a:lnTo>
                  <a:lnTo>
                    <a:pt x="189" y="48"/>
                  </a:lnTo>
                  <a:lnTo>
                    <a:pt x="177" y="40"/>
                  </a:lnTo>
                  <a:lnTo>
                    <a:pt x="177" y="49"/>
                  </a:lnTo>
                  <a:lnTo>
                    <a:pt x="130" y="77"/>
                  </a:lnTo>
                  <a:lnTo>
                    <a:pt x="0"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4" name="Line 194"/>
            <p:cNvSpPr>
              <a:spLocks noChangeShapeType="1"/>
            </p:cNvSpPr>
            <p:nvPr/>
          </p:nvSpPr>
          <p:spPr bwMode="auto">
            <a:xfrm>
              <a:off x="2883971" y="2002124"/>
              <a:ext cx="159794" cy="91311"/>
            </a:xfrm>
            <a:prstGeom prst="line">
              <a:avLst/>
            </a:pr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5" name="Line 195"/>
            <p:cNvSpPr>
              <a:spLocks noChangeShapeType="1"/>
            </p:cNvSpPr>
            <p:nvPr/>
          </p:nvSpPr>
          <p:spPr bwMode="auto">
            <a:xfrm flipV="1">
              <a:off x="3041862" y="2093435"/>
              <a:ext cx="1902" cy="144575"/>
            </a:xfrm>
            <a:prstGeom prst="line">
              <a:avLst/>
            </a:pr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6" name="Line 196"/>
            <p:cNvSpPr>
              <a:spLocks noChangeShapeType="1"/>
            </p:cNvSpPr>
            <p:nvPr/>
          </p:nvSpPr>
          <p:spPr bwMode="auto">
            <a:xfrm flipV="1">
              <a:off x="3043764" y="2091533"/>
              <a:ext cx="7609" cy="1902"/>
            </a:xfrm>
            <a:prstGeom prst="line">
              <a:avLst/>
            </a:pr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 name="Freeform 197"/>
            <p:cNvSpPr>
              <a:spLocks/>
            </p:cNvSpPr>
            <p:nvPr/>
          </p:nvSpPr>
          <p:spPr bwMode="auto">
            <a:xfrm>
              <a:off x="3045667" y="2245619"/>
              <a:ext cx="15218" cy="13316"/>
            </a:xfrm>
            <a:custGeom>
              <a:avLst/>
              <a:gdLst/>
              <a:ahLst/>
              <a:cxnLst>
                <a:cxn ang="0">
                  <a:pos x="8" y="3"/>
                </a:cxn>
                <a:cxn ang="0">
                  <a:pos x="5" y="0"/>
                </a:cxn>
                <a:cxn ang="0">
                  <a:pos x="0" y="4"/>
                </a:cxn>
                <a:cxn ang="0">
                  <a:pos x="3" y="7"/>
                </a:cxn>
                <a:cxn ang="0">
                  <a:pos x="8" y="3"/>
                </a:cxn>
              </a:cxnLst>
              <a:rect l="0" t="0" r="r" b="b"/>
              <a:pathLst>
                <a:path w="8" h="7">
                  <a:moveTo>
                    <a:pt x="8" y="3"/>
                  </a:moveTo>
                  <a:lnTo>
                    <a:pt x="5" y="0"/>
                  </a:lnTo>
                  <a:lnTo>
                    <a:pt x="0" y="4"/>
                  </a:lnTo>
                  <a:lnTo>
                    <a:pt x="3" y="7"/>
                  </a:lnTo>
                  <a:lnTo>
                    <a:pt x="8" y="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 name="Rectangle 198"/>
            <p:cNvSpPr>
              <a:spLocks noChangeArrowheads="1"/>
            </p:cNvSpPr>
            <p:nvPr/>
          </p:nvSpPr>
          <p:spPr bwMode="auto">
            <a:xfrm>
              <a:off x="3045667" y="2251326"/>
              <a:ext cx="3805" cy="7609"/>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 name="Oval 199"/>
            <p:cNvSpPr>
              <a:spLocks noChangeArrowheads="1"/>
            </p:cNvSpPr>
            <p:nvPr/>
          </p:nvSpPr>
          <p:spPr bwMode="auto">
            <a:xfrm>
              <a:off x="3045667" y="2251326"/>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0" name="Freeform 200"/>
            <p:cNvSpPr>
              <a:spLocks/>
            </p:cNvSpPr>
            <p:nvPr/>
          </p:nvSpPr>
          <p:spPr bwMode="auto">
            <a:xfrm>
              <a:off x="2870655" y="2152406"/>
              <a:ext cx="176914" cy="106529"/>
            </a:xfrm>
            <a:custGeom>
              <a:avLst/>
              <a:gdLst/>
              <a:ahLst/>
              <a:cxnLst>
                <a:cxn ang="0">
                  <a:pos x="91" y="56"/>
                </a:cxn>
                <a:cxn ang="0">
                  <a:pos x="93" y="53"/>
                </a:cxn>
                <a:cxn ang="0">
                  <a:pos x="2" y="0"/>
                </a:cxn>
                <a:cxn ang="0">
                  <a:pos x="0" y="3"/>
                </a:cxn>
                <a:cxn ang="0">
                  <a:pos x="91" y="56"/>
                </a:cxn>
              </a:cxnLst>
              <a:rect l="0" t="0" r="r" b="b"/>
              <a:pathLst>
                <a:path w="93" h="56">
                  <a:moveTo>
                    <a:pt x="91" y="56"/>
                  </a:moveTo>
                  <a:lnTo>
                    <a:pt x="93" y="53"/>
                  </a:lnTo>
                  <a:lnTo>
                    <a:pt x="2" y="0"/>
                  </a:lnTo>
                  <a:lnTo>
                    <a:pt x="0" y="3"/>
                  </a:lnTo>
                  <a:lnTo>
                    <a:pt x="91" y="56"/>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 name="Oval 201"/>
            <p:cNvSpPr>
              <a:spLocks noChangeArrowheads="1"/>
            </p:cNvSpPr>
            <p:nvPr/>
          </p:nvSpPr>
          <p:spPr bwMode="auto">
            <a:xfrm>
              <a:off x="3041862" y="2251326"/>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2" name="Rectangle 202"/>
            <p:cNvSpPr>
              <a:spLocks noChangeArrowheads="1"/>
            </p:cNvSpPr>
            <p:nvPr/>
          </p:nvSpPr>
          <p:spPr bwMode="auto">
            <a:xfrm>
              <a:off x="2868752" y="1992613"/>
              <a:ext cx="7609" cy="161696"/>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3" name="Oval 203"/>
            <p:cNvSpPr>
              <a:spLocks noChangeArrowheads="1"/>
            </p:cNvSpPr>
            <p:nvPr/>
          </p:nvSpPr>
          <p:spPr bwMode="auto">
            <a:xfrm>
              <a:off x="2868752" y="2150504"/>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4" name="Freeform 204"/>
            <p:cNvSpPr>
              <a:spLocks/>
            </p:cNvSpPr>
            <p:nvPr/>
          </p:nvSpPr>
          <p:spPr bwMode="auto">
            <a:xfrm>
              <a:off x="2872557" y="1981199"/>
              <a:ext cx="17121" cy="15218"/>
            </a:xfrm>
            <a:custGeom>
              <a:avLst/>
              <a:gdLst/>
              <a:ahLst/>
              <a:cxnLst>
                <a:cxn ang="0">
                  <a:pos x="0" y="4"/>
                </a:cxn>
                <a:cxn ang="0">
                  <a:pos x="1" y="8"/>
                </a:cxn>
                <a:cxn ang="0">
                  <a:pos x="9" y="4"/>
                </a:cxn>
                <a:cxn ang="0">
                  <a:pos x="8" y="0"/>
                </a:cxn>
                <a:cxn ang="0">
                  <a:pos x="0" y="4"/>
                </a:cxn>
              </a:cxnLst>
              <a:rect l="0" t="0" r="r" b="b"/>
              <a:pathLst>
                <a:path w="9" h="8">
                  <a:moveTo>
                    <a:pt x="0" y="4"/>
                  </a:moveTo>
                  <a:lnTo>
                    <a:pt x="1" y="8"/>
                  </a:lnTo>
                  <a:lnTo>
                    <a:pt x="9" y="4"/>
                  </a:lnTo>
                  <a:lnTo>
                    <a:pt x="8" y="0"/>
                  </a:lnTo>
                  <a:lnTo>
                    <a:pt x="0" y="4"/>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5" name="Oval 206"/>
            <p:cNvSpPr>
              <a:spLocks noChangeArrowheads="1"/>
            </p:cNvSpPr>
            <p:nvPr/>
          </p:nvSpPr>
          <p:spPr bwMode="auto">
            <a:xfrm>
              <a:off x="2868752" y="1988809"/>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6" name="Freeform 207"/>
            <p:cNvSpPr>
              <a:spLocks/>
            </p:cNvSpPr>
            <p:nvPr/>
          </p:nvSpPr>
          <p:spPr bwMode="auto">
            <a:xfrm>
              <a:off x="2883971" y="1983102"/>
              <a:ext cx="176914" cy="104627"/>
            </a:xfrm>
            <a:custGeom>
              <a:avLst/>
              <a:gdLst/>
              <a:ahLst/>
              <a:cxnLst>
                <a:cxn ang="0">
                  <a:pos x="3" y="0"/>
                </a:cxn>
                <a:cxn ang="0">
                  <a:pos x="0" y="3"/>
                </a:cxn>
                <a:cxn ang="0">
                  <a:pos x="90" y="55"/>
                </a:cxn>
                <a:cxn ang="0">
                  <a:pos x="93" y="52"/>
                </a:cxn>
                <a:cxn ang="0">
                  <a:pos x="3" y="0"/>
                </a:cxn>
              </a:cxnLst>
              <a:rect l="0" t="0" r="r" b="b"/>
              <a:pathLst>
                <a:path w="93" h="55">
                  <a:moveTo>
                    <a:pt x="3" y="0"/>
                  </a:moveTo>
                  <a:lnTo>
                    <a:pt x="0" y="3"/>
                  </a:lnTo>
                  <a:lnTo>
                    <a:pt x="90" y="55"/>
                  </a:lnTo>
                  <a:lnTo>
                    <a:pt x="93" y="52"/>
                  </a:lnTo>
                  <a:lnTo>
                    <a:pt x="3" y="0"/>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7" name="Oval 208"/>
            <p:cNvSpPr>
              <a:spLocks noChangeArrowheads="1"/>
            </p:cNvSpPr>
            <p:nvPr/>
          </p:nvSpPr>
          <p:spPr bwMode="auto">
            <a:xfrm>
              <a:off x="2883971" y="1981199"/>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8" name="Rectangle 209"/>
            <p:cNvSpPr>
              <a:spLocks noChangeArrowheads="1"/>
            </p:cNvSpPr>
            <p:nvPr/>
          </p:nvSpPr>
          <p:spPr bwMode="auto">
            <a:xfrm>
              <a:off x="3055178" y="2083924"/>
              <a:ext cx="7609" cy="163598"/>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9" name="Oval 210"/>
            <p:cNvSpPr>
              <a:spLocks noChangeArrowheads="1"/>
            </p:cNvSpPr>
            <p:nvPr/>
          </p:nvSpPr>
          <p:spPr bwMode="auto">
            <a:xfrm>
              <a:off x="3055178" y="2080119"/>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0" name="Oval 211"/>
            <p:cNvSpPr>
              <a:spLocks noChangeArrowheads="1"/>
            </p:cNvSpPr>
            <p:nvPr/>
          </p:nvSpPr>
          <p:spPr bwMode="auto">
            <a:xfrm>
              <a:off x="3055178" y="2243717"/>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1" name="Freeform 212"/>
            <p:cNvSpPr>
              <a:spLocks/>
            </p:cNvSpPr>
            <p:nvPr/>
          </p:nvSpPr>
          <p:spPr bwMode="auto">
            <a:xfrm>
              <a:off x="2883971" y="2004027"/>
              <a:ext cx="1902" cy="140771"/>
            </a:xfrm>
            <a:custGeom>
              <a:avLst/>
              <a:gdLst/>
              <a:ahLst/>
              <a:cxnLst>
                <a:cxn ang="0">
                  <a:pos x="0" y="0"/>
                </a:cxn>
                <a:cxn ang="0">
                  <a:pos x="0" y="74"/>
                </a:cxn>
                <a:cxn ang="0">
                  <a:pos x="0" y="0"/>
                </a:cxn>
              </a:cxnLst>
              <a:rect l="0" t="0" r="r" b="b"/>
              <a:pathLst>
                <a:path h="74">
                  <a:moveTo>
                    <a:pt x="0" y="0"/>
                  </a:moveTo>
                  <a:lnTo>
                    <a:pt x="0" y="74"/>
                  </a:lnTo>
                  <a:lnTo>
                    <a:pt x="0"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2" name="Line 213"/>
            <p:cNvSpPr>
              <a:spLocks noChangeShapeType="1"/>
            </p:cNvSpPr>
            <p:nvPr/>
          </p:nvSpPr>
          <p:spPr bwMode="auto">
            <a:xfrm>
              <a:off x="2883971" y="2004027"/>
              <a:ext cx="1902" cy="140771"/>
            </a:xfrm>
            <a:prstGeom prst="line">
              <a:avLst/>
            </a:pr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 name="Freeform 214"/>
            <p:cNvSpPr>
              <a:spLocks/>
            </p:cNvSpPr>
            <p:nvPr/>
          </p:nvSpPr>
          <p:spPr bwMode="auto">
            <a:xfrm>
              <a:off x="2883971" y="2144798"/>
              <a:ext cx="157891" cy="93213"/>
            </a:xfrm>
            <a:custGeom>
              <a:avLst/>
              <a:gdLst/>
              <a:ahLst/>
              <a:cxnLst>
                <a:cxn ang="0">
                  <a:pos x="0" y="0"/>
                </a:cxn>
                <a:cxn ang="0">
                  <a:pos x="83" y="49"/>
                </a:cxn>
                <a:cxn ang="0">
                  <a:pos x="0" y="0"/>
                </a:cxn>
              </a:cxnLst>
              <a:rect l="0" t="0" r="r" b="b"/>
              <a:pathLst>
                <a:path w="83" h="49">
                  <a:moveTo>
                    <a:pt x="0" y="0"/>
                  </a:moveTo>
                  <a:lnTo>
                    <a:pt x="83" y="49"/>
                  </a:lnTo>
                  <a:lnTo>
                    <a:pt x="0"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4" name="Line 215"/>
            <p:cNvSpPr>
              <a:spLocks noChangeShapeType="1"/>
            </p:cNvSpPr>
            <p:nvPr/>
          </p:nvSpPr>
          <p:spPr bwMode="auto">
            <a:xfrm>
              <a:off x="2883971" y="2144798"/>
              <a:ext cx="157891" cy="93213"/>
            </a:xfrm>
            <a:prstGeom prst="line">
              <a:avLst/>
            </a:pr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6" name="Freeform 312"/>
            <p:cNvSpPr>
              <a:spLocks/>
            </p:cNvSpPr>
            <p:nvPr/>
          </p:nvSpPr>
          <p:spPr bwMode="auto">
            <a:xfrm>
              <a:off x="6083891" y="2321712"/>
              <a:ext cx="123650" cy="83701"/>
            </a:xfrm>
            <a:custGeom>
              <a:avLst/>
              <a:gdLst/>
              <a:ahLst/>
              <a:cxnLst>
                <a:cxn ang="0">
                  <a:pos x="25" y="37"/>
                </a:cxn>
                <a:cxn ang="0">
                  <a:pos x="19" y="33"/>
                </a:cxn>
                <a:cxn ang="0">
                  <a:pos x="14" y="28"/>
                </a:cxn>
                <a:cxn ang="0">
                  <a:pos x="9" y="24"/>
                </a:cxn>
                <a:cxn ang="0">
                  <a:pos x="5" y="20"/>
                </a:cxn>
                <a:cxn ang="0">
                  <a:pos x="2" y="16"/>
                </a:cxn>
                <a:cxn ang="0">
                  <a:pos x="1" y="12"/>
                </a:cxn>
                <a:cxn ang="0">
                  <a:pos x="0" y="8"/>
                </a:cxn>
                <a:cxn ang="0">
                  <a:pos x="0" y="7"/>
                </a:cxn>
                <a:cxn ang="0">
                  <a:pos x="1" y="5"/>
                </a:cxn>
                <a:cxn ang="0">
                  <a:pos x="2" y="4"/>
                </a:cxn>
                <a:cxn ang="0">
                  <a:pos x="3" y="3"/>
                </a:cxn>
                <a:cxn ang="0">
                  <a:pos x="6" y="1"/>
                </a:cxn>
                <a:cxn ang="0">
                  <a:pos x="11" y="0"/>
                </a:cxn>
                <a:cxn ang="0">
                  <a:pos x="16" y="0"/>
                </a:cxn>
                <a:cxn ang="0">
                  <a:pos x="21" y="0"/>
                </a:cxn>
                <a:cxn ang="0">
                  <a:pos x="27" y="2"/>
                </a:cxn>
                <a:cxn ang="0">
                  <a:pos x="34" y="4"/>
                </a:cxn>
                <a:cxn ang="0">
                  <a:pos x="40" y="7"/>
                </a:cxn>
                <a:cxn ang="0">
                  <a:pos x="46" y="10"/>
                </a:cxn>
                <a:cxn ang="0">
                  <a:pos x="52" y="14"/>
                </a:cxn>
                <a:cxn ang="0">
                  <a:pos x="56" y="18"/>
                </a:cxn>
                <a:cxn ang="0">
                  <a:pos x="60" y="22"/>
                </a:cxn>
                <a:cxn ang="0">
                  <a:pos x="63" y="27"/>
                </a:cxn>
                <a:cxn ang="0">
                  <a:pos x="65" y="32"/>
                </a:cxn>
                <a:cxn ang="0">
                  <a:pos x="65" y="35"/>
                </a:cxn>
                <a:cxn ang="0">
                  <a:pos x="65" y="37"/>
                </a:cxn>
                <a:cxn ang="0">
                  <a:pos x="64" y="38"/>
                </a:cxn>
                <a:cxn ang="0">
                  <a:pos x="63" y="40"/>
                </a:cxn>
                <a:cxn ang="0">
                  <a:pos x="62" y="41"/>
                </a:cxn>
                <a:cxn ang="0">
                  <a:pos x="59" y="43"/>
                </a:cxn>
                <a:cxn ang="0">
                  <a:pos x="55" y="44"/>
                </a:cxn>
                <a:cxn ang="0">
                  <a:pos x="50" y="44"/>
                </a:cxn>
                <a:cxn ang="0">
                  <a:pos x="44" y="43"/>
                </a:cxn>
                <a:cxn ang="0">
                  <a:pos x="38" y="42"/>
                </a:cxn>
                <a:cxn ang="0">
                  <a:pos x="32" y="40"/>
                </a:cxn>
                <a:cxn ang="0">
                  <a:pos x="25" y="37"/>
                </a:cxn>
              </a:cxnLst>
              <a:rect l="0" t="0" r="r" b="b"/>
              <a:pathLst>
                <a:path w="65" h="44">
                  <a:moveTo>
                    <a:pt x="25" y="37"/>
                  </a:moveTo>
                  <a:lnTo>
                    <a:pt x="19" y="33"/>
                  </a:lnTo>
                  <a:lnTo>
                    <a:pt x="14" y="28"/>
                  </a:lnTo>
                  <a:lnTo>
                    <a:pt x="9" y="24"/>
                  </a:lnTo>
                  <a:lnTo>
                    <a:pt x="5" y="20"/>
                  </a:lnTo>
                  <a:lnTo>
                    <a:pt x="2" y="16"/>
                  </a:lnTo>
                  <a:lnTo>
                    <a:pt x="1" y="12"/>
                  </a:lnTo>
                  <a:lnTo>
                    <a:pt x="0" y="8"/>
                  </a:lnTo>
                  <a:lnTo>
                    <a:pt x="0" y="7"/>
                  </a:lnTo>
                  <a:lnTo>
                    <a:pt x="1" y="5"/>
                  </a:lnTo>
                  <a:lnTo>
                    <a:pt x="2" y="4"/>
                  </a:lnTo>
                  <a:lnTo>
                    <a:pt x="3" y="3"/>
                  </a:lnTo>
                  <a:lnTo>
                    <a:pt x="6" y="1"/>
                  </a:lnTo>
                  <a:lnTo>
                    <a:pt x="11" y="0"/>
                  </a:lnTo>
                  <a:lnTo>
                    <a:pt x="16" y="0"/>
                  </a:lnTo>
                  <a:lnTo>
                    <a:pt x="21" y="0"/>
                  </a:lnTo>
                  <a:lnTo>
                    <a:pt x="27" y="2"/>
                  </a:lnTo>
                  <a:lnTo>
                    <a:pt x="34" y="4"/>
                  </a:lnTo>
                  <a:lnTo>
                    <a:pt x="40" y="7"/>
                  </a:lnTo>
                  <a:lnTo>
                    <a:pt x="46" y="10"/>
                  </a:lnTo>
                  <a:lnTo>
                    <a:pt x="52" y="14"/>
                  </a:lnTo>
                  <a:lnTo>
                    <a:pt x="56" y="18"/>
                  </a:lnTo>
                  <a:lnTo>
                    <a:pt x="60" y="22"/>
                  </a:lnTo>
                  <a:lnTo>
                    <a:pt x="63" y="27"/>
                  </a:lnTo>
                  <a:lnTo>
                    <a:pt x="65" y="32"/>
                  </a:lnTo>
                  <a:lnTo>
                    <a:pt x="65" y="35"/>
                  </a:lnTo>
                  <a:lnTo>
                    <a:pt x="65" y="37"/>
                  </a:lnTo>
                  <a:lnTo>
                    <a:pt x="64" y="38"/>
                  </a:lnTo>
                  <a:lnTo>
                    <a:pt x="63" y="40"/>
                  </a:lnTo>
                  <a:lnTo>
                    <a:pt x="62" y="41"/>
                  </a:lnTo>
                  <a:lnTo>
                    <a:pt x="59" y="43"/>
                  </a:lnTo>
                  <a:lnTo>
                    <a:pt x="55" y="44"/>
                  </a:lnTo>
                  <a:lnTo>
                    <a:pt x="50" y="44"/>
                  </a:lnTo>
                  <a:lnTo>
                    <a:pt x="44" y="43"/>
                  </a:lnTo>
                  <a:lnTo>
                    <a:pt x="38" y="42"/>
                  </a:lnTo>
                  <a:lnTo>
                    <a:pt x="32" y="40"/>
                  </a:lnTo>
                  <a:lnTo>
                    <a:pt x="25" y="37"/>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7" name="Freeform 313"/>
            <p:cNvSpPr>
              <a:spLocks/>
            </p:cNvSpPr>
            <p:nvPr/>
          </p:nvSpPr>
          <p:spPr bwMode="auto">
            <a:xfrm>
              <a:off x="6081989" y="2331223"/>
              <a:ext cx="51362" cy="64678"/>
            </a:xfrm>
            <a:custGeom>
              <a:avLst/>
              <a:gdLst/>
              <a:ahLst/>
              <a:cxnLst>
                <a:cxn ang="0">
                  <a:pos x="24" y="34"/>
                </a:cxn>
                <a:cxn ang="0">
                  <a:pos x="12" y="26"/>
                </a:cxn>
                <a:cxn ang="0">
                  <a:pos x="4" y="17"/>
                </a:cxn>
                <a:cxn ang="0">
                  <a:pos x="0" y="8"/>
                </a:cxn>
                <a:cxn ang="0">
                  <a:pos x="0" y="0"/>
                </a:cxn>
                <a:cxn ang="0">
                  <a:pos x="3" y="0"/>
                </a:cxn>
                <a:cxn ang="0">
                  <a:pos x="3" y="6"/>
                </a:cxn>
                <a:cxn ang="0">
                  <a:pos x="7" y="14"/>
                </a:cxn>
                <a:cxn ang="0">
                  <a:pos x="15" y="22"/>
                </a:cxn>
                <a:cxn ang="0">
                  <a:pos x="27" y="31"/>
                </a:cxn>
                <a:cxn ang="0">
                  <a:pos x="24" y="34"/>
                </a:cxn>
              </a:cxnLst>
              <a:rect l="0" t="0" r="r" b="b"/>
              <a:pathLst>
                <a:path w="27" h="34">
                  <a:moveTo>
                    <a:pt x="24" y="34"/>
                  </a:moveTo>
                  <a:lnTo>
                    <a:pt x="12" y="26"/>
                  </a:lnTo>
                  <a:lnTo>
                    <a:pt x="4" y="17"/>
                  </a:lnTo>
                  <a:lnTo>
                    <a:pt x="0" y="8"/>
                  </a:lnTo>
                  <a:lnTo>
                    <a:pt x="0" y="0"/>
                  </a:lnTo>
                  <a:lnTo>
                    <a:pt x="3" y="0"/>
                  </a:lnTo>
                  <a:lnTo>
                    <a:pt x="3" y="6"/>
                  </a:lnTo>
                  <a:lnTo>
                    <a:pt x="7" y="14"/>
                  </a:lnTo>
                  <a:lnTo>
                    <a:pt x="15" y="22"/>
                  </a:lnTo>
                  <a:lnTo>
                    <a:pt x="27" y="31"/>
                  </a:lnTo>
                  <a:lnTo>
                    <a:pt x="24" y="34"/>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8" name="Freeform 314"/>
            <p:cNvSpPr>
              <a:spLocks/>
            </p:cNvSpPr>
            <p:nvPr/>
          </p:nvSpPr>
          <p:spPr bwMode="auto">
            <a:xfrm>
              <a:off x="6081989" y="2317907"/>
              <a:ext cx="77995" cy="20925"/>
            </a:xfrm>
            <a:custGeom>
              <a:avLst/>
              <a:gdLst/>
              <a:ahLst/>
              <a:cxnLst>
                <a:cxn ang="0">
                  <a:pos x="0" y="6"/>
                </a:cxn>
                <a:cxn ang="0">
                  <a:pos x="7" y="1"/>
                </a:cxn>
                <a:cxn ang="0">
                  <a:pos x="16" y="0"/>
                </a:cxn>
                <a:cxn ang="0">
                  <a:pos x="28" y="2"/>
                </a:cxn>
                <a:cxn ang="0">
                  <a:pos x="41" y="7"/>
                </a:cxn>
                <a:cxn ang="0">
                  <a:pos x="40" y="11"/>
                </a:cxn>
                <a:cxn ang="0">
                  <a:pos x="27" y="6"/>
                </a:cxn>
                <a:cxn ang="0">
                  <a:pos x="16" y="4"/>
                </a:cxn>
                <a:cxn ang="0">
                  <a:pos x="8" y="5"/>
                </a:cxn>
                <a:cxn ang="0">
                  <a:pos x="3" y="9"/>
                </a:cxn>
                <a:cxn ang="0">
                  <a:pos x="0" y="6"/>
                </a:cxn>
              </a:cxnLst>
              <a:rect l="0" t="0" r="r" b="b"/>
              <a:pathLst>
                <a:path w="41" h="11">
                  <a:moveTo>
                    <a:pt x="0" y="6"/>
                  </a:moveTo>
                  <a:lnTo>
                    <a:pt x="7" y="1"/>
                  </a:lnTo>
                  <a:lnTo>
                    <a:pt x="16" y="0"/>
                  </a:lnTo>
                  <a:lnTo>
                    <a:pt x="28" y="2"/>
                  </a:lnTo>
                  <a:lnTo>
                    <a:pt x="41" y="7"/>
                  </a:lnTo>
                  <a:lnTo>
                    <a:pt x="40" y="11"/>
                  </a:lnTo>
                  <a:lnTo>
                    <a:pt x="27" y="6"/>
                  </a:lnTo>
                  <a:lnTo>
                    <a:pt x="16" y="4"/>
                  </a:lnTo>
                  <a:lnTo>
                    <a:pt x="8" y="5"/>
                  </a:lnTo>
                  <a:lnTo>
                    <a:pt x="3" y="9"/>
                  </a:lnTo>
                  <a:lnTo>
                    <a:pt x="0" y="6"/>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9" name="Freeform 315"/>
            <p:cNvSpPr>
              <a:spLocks/>
            </p:cNvSpPr>
            <p:nvPr/>
          </p:nvSpPr>
          <p:spPr bwMode="auto">
            <a:xfrm>
              <a:off x="6081989" y="2329321"/>
              <a:ext cx="5707" cy="5707"/>
            </a:xfrm>
            <a:custGeom>
              <a:avLst/>
              <a:gdLst/>
              <a:ahLst/>
              <a:cxnLst>
                <a:cxn ang="0">
                  <a:pos x="0" y="1"/>
                </a:cxn>
                <a:cxn ang="0">
                  <a:pos x="0" y="0"/>
                </a:cxn>
                <a:cxn ang="0">
                  <a:pos x="3" y="3"/>
                </a:cxn>
                <a:cxn ang="0">
                  <a:pos x="3" y="1"/>
                </a:cxn>
                <a:cxn ang="0">
                  <a:pos x="0" y="1"/>
                </a:cxn>
              </a:cxnLst>
              <a:rect l="0" t="0" r="r" b="b"/>
              <a:pathLst>
                <a:path w="3" h="3">
                  <a:moveTo>
                    <a:pt x="0" y="1"/>
                  </a:moveTo>
                  <a:lnTo>
                    <a:pt x="0" y="0"/>
                  </a:lnTo>
                  <a:lnTo>
                    <a:pt x="3" y="3"/>
                  </a:lnTo>
                  <a:lnTo>
                    <a:pt x="3" y="1"/>
                  </a:lnTo>
                  <a:lnTo>
                    <a:pt x="0" y="1"/>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0" name="Freeform 316"/>
            <p:cNvSpPr>
              <a:spLocks/>
            </p:cNvSpPr>
            <p:nvPr/>
          </p:nvSpPr>
          <p:spPr bwMode="auto">
            <a:xfrm>
              <a:off x="6156179" y="2333126"/>
              <a:ext cx="53265" cy="60874"/>
            </a:xfrm>
            <a:custGeom>
              <a:avLst/>
              <a:gdLst/>
              <a:ahLst/>
              <a:cxnLst>
                <a:cxn ang="0">
                  <a:pos x="3" y="0"/>
                </a:cxn>
                <a:cxn ang="0">
                  <a:pos x="15" y="7"/>
                </a:cxn>
                <a:cxn ang="0">
                  <a:pos x="23" y="15"/>
                </a:cxn>
                <a:cxn ang="0">
                  <a:pos x="28" y="25"/>
                </a:cxn>
                <a:cxn ang="0">
                  <a:pos x="28" y="32"/>
                </a:cxn>
                <a:cxn ang="0">
                  <a:pos x="24" y="32"/>
                </a:cxn>
                <a:cxn ang="0">
                  <a:pos x="24" y="26"/>
                </a:cxn>
                <a:cxn ang="0">
                  <a:pos x="20" y="18"/>
                </a:cxn>
                <a:cxn ang="0">
                  <a:pos x="12" y="10"/>
                </a:cxn>
                <a:cxn ang="0">
                  <a:pos x="0" y="3"/>
                </a:cxn>
                <a:cxn ang="0">
                  <a:pos x="3" y="0"/>
                </a:cxn>
              </a:cxnLst>
              <a:rect l="0" t="0" r="r" b="b"/>
              <a:pathLst>
                <a:path w="28" h="32">
                  <a:moveTo>
                    <a:pt x="3" y="0"/>
                  </a:moveTo>
                  <a:lnTo>
                    <a:pt x="15" y="7"/>
                  </a:lnTo>
                  <a:lnTo>
                    <a:pt x="23" y="15"/>
                  </a:lnTo>
                  <a:lnTo>
                    <a:pt x="28" y="25"/>
                  </a:lnTo>
                  <a:lnTo>
                    <a:pt x="28" y="32"/>
                  </a:lnTo>
                  <a:lnTo>
                    <a:pt x="24" y="32"/>
                  </a:lnTo>
                  <a:lnTo>
                    <a:pt x="24" y="26"/>
                  </a:lnTo>
                  <a:lnTo>
                    <a:pt x="20" y="18"/>
                  </a:lnTo>
                  <a:lnTo>
                    <a:pt x="12" y="10"/>
                  </a:lnTo>
                  <a:lnTo>
                    <a:pt x="0" y="3"/>
                  </a:lnTo>
                  <a:lnTo>
                    <a:pt x="3"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1" name="Freeform 317"/>
            <p:cNvSpPr>
              <a:spLocks/>
            </p:cNvSpPr>
            <p:nvPr/>
          </p:nvSpPr>
          <p:spPr bwMode="auto">
            <a:xfrm>
              <a:off x="6156179" y="2331223"/>
              <a:ext cx="5707" cy="7609"/>
            </a:xfrm>
            <a:custGeom>
              <a:avLst/>
              <a:gdLst/>
              <a:ahLst/>
              <a:cxnLst>
                <a:cxn ang="0">
                  <a:pos x="2" y="0"/>
                </a:cxn>
                <a:cxn ang="0">
                  <a:pos x="3" y="1"/>
                </a:cxn>
                <a:cxn ang="0">
                  <a:pos x="0" y="4"/>
                </a:cxn>
                <a:cxn ang="0">
                  <a:pos x="1" y="4"/>
                </a:cxn>
                <a:cxn ang="0">
                  <a:pos x="2" y="0"/>
                </a:cxn>
              </a:cxnLst>
              <a:rect l="0" t="0" r="r" b="b"/>
              <a:pathLst>
                <a:path w="3" h="4">
                  <a:moveTo>
                    <a:pt x="2" y="0"/>
                  </a:moveTo>
                  <a:lnTo>
                    <a:pt x="3" y="1"/>
                  </a:lnTo>
                  <a:lnTo>
                    <a:pt x="0" y="4"/>
                  </a:lnTo>
                  <a:lnTo>
                    <a:pt x="1" y="4"/>
                  </a:lnTo>
                  <a:lnTo>
                    <a:pt x="2"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2" name="Freeform 318"/>
            <p:cNvSpPr>
              <a:spLocks/>
            </p:cNvSpPr>
            <p:nvPr/>
          </p:nvSpPr>
          <p:spPr bwMode="auto">
            <a:xfrm>
              <a:off x="6129546" y="2390195"/>
              <a:ext cx="77995" cy="19023"/>
            </a:xfrm>
            <a:custGeom>
              <a:avLst/>
              <a:gdLst/>
              <a:ahLst/>
              <a:cxnLst>
                <a:cxn ang="0">
                  <a:pos x="41" y="4"/>
                </a:cxn>
                <a:cxn ang="0">
                  <a:pos x="36" y="9"/>
                </a:cxn>
                <a:cxn ang="0">
                  <a:pos x="26" y="10"/>
                </a:cxn>
                <a:cxn ang="0">
                  <a:pos x="13" y="8"/>
                </a:cxn>
                <a:cxn ang="0">
                  <a:pos x="0" y="3"/>
                </a:cxn>
                <a:cxn ang="0">
                  <a:pos x="2" y="0"/>
                </a:cxn>
                <a:cxn ang="0">
                  <a:pos x="15" y="5"/>
                </a:cxn>
                <a:cxn ang="0">
                  <a:pos x="26" y="7"/>
                </a:cxn>
                <a:cxn ang="0">
                  <a:pos x="34" y="6"/>
                </a:cxn>
                <a:cxn ang="0">
                  <a:pos x="38" y="1"/>
                </a:cxn>
                <a:cxn ang="0">
                  <a:pos x="41" y="4"/>
                </a:cxn>
              </a:cxnLst>
              <a:rect l="0" t="0" r="r" b="b"/>
              <a:pathLst>
                <a:path w="41" h="10">
                  <a:moveTo>
                    <a:pt x="41" y="4"/>
                  </a:moveTo>
                  <a:lnTo>
                    <a:pt x="36" y="9"/>
                  </a:lnTo>
                  <a:lnTo>
                    <a:pt x="26" y="10"/>
                  </a:lnTo>
                  <a:lnTo>
                    <a:pt x="13" y="8"/>
                  </a:lnTo>
                  <a:lnTo>
                    <a:pt x="0" y="3"/>
                  </a:lnTo>
                  <a:lnTo>
                    <a:pt x="2" y="0"/>
                  </a:lnTo>
                  <a:lnTo>
                    <a:pt x="15" y="5"/>
                  </a:lnTo>
                  <a:lnTo>
                    <a:pt x="26" y="7"/>
                  </a:lnTo>
                  <a:lnTo>
                    <a:pt x="34" y="6"/>
                  </a:lnTo>
                  <a:lnTo>
                    <a:pt x="38" y="1"/>
                  </a:lnTo>
                  <a:lnTo>
                    <a:pt x="41" y="4"/>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3" name="Freeform 319"/>
            <p:cNvSpPr>
              <a:spLocks/>
            </p:cNvSpPr>
            <p:nvPr/>
          </p:nvSpPr>
          <p:spPr bwMode="auto">
            <a:xfrm>
              <a:off x="6201834" y="2392097"/>
              <a:ext cx="7609" cy="5707"/>
            </a:xfrm>
            <a:custGeom>
              <a:avLst/>
              <a:gdLst/>
              <a:ahLst/>
              <a:cxnLst>
                <a:cxn ang="0">
                  <a:pos x="4" y="1"/>
                </a:cxn>
                <a:cxn ang="0">
                  <a:pos x="4" y="2"/>
                </a:cxn>
                <a:cxn ang="0">
                  <a:pos x="3" y="3"/>
                </a:cxn>
                <a:cxn ang="0">
                  <a:pos x="0" y="0"/>
                </a:cxn>
                <a:cxn ang="0">
                  <a:pos x="0" y="1"/>
                </a:cxn>
                <a:cxn ang="0">
                  <a:pos x="4" y="1"/>
                </a:cxn>
              </a:cxnLst>
              <a:rect l="0" t="0" r="r" b="b"/>
              <a:pathLst>
                <a:path w="4" h="3">
                  <a:moveTo>
                    <a:pt x="4" y="1"/>
                  </a:moveTo>
                  <a:lnTo>
                    <a:pt x="4" y="2"/>
                  </a:lnTo>
                  <a:lnTo>
                    <a:pt x="3" y="3"/>
                  </a:lnTo>
                  <a:lnTo>
                    <a:pt x="0" y="0"/>
                  </a:lnTo>
                  <a:lnTo>
                    <a:pt x="0" y="1"/>
                  </a:lnTo>
                  <a:lnTo>
                    <a:pt x="4" y="1"/>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4" name="Freeform 320"/>
            <p:cNvSpPr>
              <a:spLocks/>
            </p:cNvSpPr>
            <p:nvPr/>
          </p:nvSpPr>
          <p:spPr bwMode="auto">
            <a:xfrm>
              <a:off x="6127644" y="2390195"/>
              <a:ext cx="5707" cy="5707"/>
            </a:xfrm>
            <a:custGeom>
              <a:avLst/>
              <a:gdLst/>
              <a:ahLst/>
              <a:cxnLst>
                <a:cxn ang="0">
                  <a:pos x="1" y="3"/>
                </a:cxn>
                <a:cxn ang="0">
                  <a:pos x="0" y="3"/>
                </a:cxn>
                <a:cxn ang="0">
                  <a:pos x="3" y="0"/>
                </a:cxn>
                <a:cxn ang="0">
                  <a:pos x="1" y="3"/>
                </a:cxn>
              </a:cxnLst>
              <a:rect l="0" t="0" r="r" b="b"/>
              <a:pathLst>
                <a:path w="3" h="3">
                  <a:moveTo>
                    <a:pt x="1" y="3"/>
                  </a:moveTo>
                  <a:lnTo>
                    <a:pt x="0" y="3"/>
                  </a:lnTo>
                  <a:lnTo>
                    <a:pt x="3" y="0"/>
                  </a:lnTo>
                  <a:lnTo>
                    <a:pt x="1" y="3"/>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5" name="Freeform 321"/>
            <p:cNvSpPr>
              <a:spLocks/>
            </p:cNvSpPr>
            <p:nvPr/>
          </p:nvSpPr>
          <p:spPr bwMode="auto">
            <a:xfrm>
              <a:off x="6085793" y="2312200"/>
              <a:ext cx="123650" cy="83701"/>
            </a:xfrm>
            <a:custGeom>
              <a:avLst/>
              <a:gdLst/>
              <a:ahLst/>
              <a:cxnLst>
                <a:cxn ang="0">
                  <a:pos x="25" y="37"/>
                </a:cxn>
                <a:cxn ang="0">
                  <a:pos x="19" y="33"/>
                </a:cxn>
                <a:cxn ang="0">
                  <a:pos x="13" y="29"/>
                </a:cxn>
                <a:cxn ang="0">
                  <a:pos x="8" y="25"/>
                </a:cxn>
                <a:cxn ang="0">
                  <a:pos x="5" y="21"/>
                </a:cxn>
                <a:cxn ang="0">
                  <a:pos x="2" y="16"/>
                </a:cxn>
                <a:cxn ang="0">
                  <a:pos x="0" y="12"/>
                </a:cxn>
                <a:cxn ang="0">
                  <a:pos x="0" y="9"/>
                </a:cxn>
                <a:cxn ang="0">
                  <a:pos x="0" y="7"/>
                </a:cxn>
                <a:cxn ang="0">
                  <a:pos x="1" y="6"/>
                </a:cxn>
                <a:cxn ang="0">
                  <a:pos x="2" y="4"/>
                </a:cxn>
                <a:cxn ang="0">
                  <a:pos x="3" y="3"/>
                </a:cxn>
                <a:cxn ang="0">
                  <a:pos x="6" y="1"/>
                </a:cxn>
                <a:cxn ang="0">
                  <a:pos x="10" y="0"/>
                </a:cxn>
                <a:cxn ang="0">
                  <a:pos x="15" y="0"/>
                </a:cxn>
                <a:cxn ang="0">
                  <a:pos x="21" y="1"/>
                </a:cxn>
                <a:cxn ang="0">
                  <a:pos x="27" y="2"/>
                </a:cxn>
                <a:cxn ang="0">
                  <a:pos x="33" y="4"/>
                </a:cxn>
                <a:cxn ang="0">
                  <a:pos x="40" y="7"/>
                </a:cxn>
                <a:cxn ang="0">
                  <a:pos x="46" y="11"/>
                </a:cxn>
                <a:cxn ang="0">
                  <a:pos x="51" y="15"/>
                </a:cxn>
                <a:cxn ang="0">
                  <a:pos x="56" y="19"/>
                </a:cxn>
                <a:cxn ang="0">
                  <a:pos x="60" y="23"/>
                </a:cxn>
                <a:cxn ang="0">
                  <a:pos x="63" y="27"/>
                </a:cxn>
                <a:cxn ang="0">
                  <a:pos x="64" y="31"/>
                </a:cxn>
                <a:cxn ang="0">
                  <a:pos x="65" y="36"/>
                </a:cxn>
                <a:cxn ang="0">
                  <a:pos x="64" y="37"/>
                </a:cxn>
                <a:cxn ang="0">
                  <a:pos x="64" y="39"/>
                </a:cxn>
                <a:cxn ang="0">
                  <a:pos x="63" y="40"/>
                </a:cxn>
                <a:cxn ang="0">
                  <a:pos x="62" y="41"/>
                </a:cxn>
                <a:cxn ang="0">
                  <a:pos x="58" y="43"/>
                </a:cxn>
                <a:cxn ang="0">
                  <a:pos x="54" y="44"/>
                </a:cxn>
                <a:cxn ang="0">
                  <a:pos x="49" y="44"/>
                </a:cxn>
                <a:cxn ang="0">
                  <a:pos x="44" y="44"/>
                </a:cxn>
                <a:cxn ang="0">
                  <a:pos x="38" y="42"/>
                </a:cxn>
                <a:cxn ang="0">
                  <a:pos x="31" y="40"/>
                </a:cxn>
                <a:cxn ang="0">
                  <a:pos x="25" y="37"/>
                </a:cxn>
              </a:cxnLst>
              <a:rect l="0" t="0" r="r" b="b"/>
              <a:pathLst>
                <a:path w="65" h="44">
                  <a:moveTo>
                    <a:pt x="25" y="37"/>
                  </a:moveTo>
                  <a:lnTo>
                    <a:pt x="19" y="33"/>
                  </a:lnTo>
                  <a:lnTo>
                    <a:pt x="13" y="29"/>
                  </a:lnTo>
                  <a:lnTo>
                    <a:pt x="8" y="25"/>
                  </a:lnTo>
                  <a:lnTo>
                    <a:pt x="5" y="21"/>
                  </a:lnTo>
                  <a:lnTo>
                    <a:pt x="2" y="16"/>
                  </a:lnTo>
                  <a:lnTo>
                    <a:pt x="0" y="12"/>
                  </a:lnTo>
                  <a:lnTo>
                    <a:pt x="0" y="9"/>
                  </a:lnTo>
                  <a:lnTo>
                    <a:pt x="0" y="7"/>
                  </a:lnTo>
                  <a:lnTo>
                    <a:pt x="1" y="6"/>
                  </a:lnTo>
                  <a:lnTo>
                    <a:pt x="2" y="4"/>
                  </a:lnTo>
                  <a:lnTo>
                    <a:pt x="3" y="3"/>
                  </a:lnTo>
                  <a:lnTo>
                    <a:pt x="6" y="1"/>
                  </a:lnTo>
                  <a:lnTo>
                    <a:pt x="10" y="0"/>
                  </a:lnTo>
                  <a:lnTo>
                    <a:pt x="15" y="0"/>
                  </a:lnTo>
                  <a:lnTo>
                    <a:pt x="21" y="1"/>
                  </a:lnTo>
                  <a:lnTo>
                    <a:pt x="27" y="2"/>
                  </a:lnTo>
                  <a:lnTo>
                    <a:pt x="33" y="4"/>
                  </a:lnTo>
                  <a:lnTo>
                    <a:pt x="40" y="7"/>
                  </a:lnTo>
                  <a:lnTo>
                    <a:pt x="46" y="11"/>
                  </a:lnTo>
                  <a:lnTo>
                    <a:pt x="51" y="15"/>
                  </a:lnTo>
                  <a:lnTo>
                    <a:pt x="56" y="19"/>
                  </a:lnTo>
                  <a:lnTo>
                    <a:pt x="60" y="23"/>
                  </a:lnTo>
                  <a:lnTo>
                    <a:pt x="63" y="27"/>
                  </a:lnTo>
                  <a:lnTo>
                    <a:pt x="64" y="31"/>
                  </a:lnTo>
                  <a:lnTo>
                    <a:pt x="65" y="36"/>
                  </a:lnTo>
                  <a:lnTo>
                    <a:pt x="64" y="37"/>
                  </a:lnTo>
                  <a:lnTo>
                    <a:pt x="64" y="39"/>
                  </a:lnTo>
                  <a:lnTo>
                    <a:pt x="63" y="40"/>
                  </a:lnTo>
                  <a:lnTo>
                    <a:pt x="62" y="41"/>
                  </a:lnTo>
                  <a:lnTo>
                    <a:pt x="58" y="43"/>
                  </a:lnTo>
                  <a:lnTo>
                    <a:pt x="54" y="44"/>
                  </a:lnTo>
                  <a:lnTo>
                    <a:pt x="49" y="44"/>
                  </a:lnTo>
                  <a:lnTo>
                    <a:pt x="44" y="44"/>
                  </a:lnTo>
                  <a:lnTo>
                    <a:pt x="38" y="42"/>
                  </a:lnTo>
                  <a:lnTo>
                    <a:pt x="31" y="40"/>
                  </a:lnTo>
                  <a:lnTo>
                    <a:pt x="25"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6" name="Line 322"/>
            <p:cNvSpPr>
              <a:spLocks noChangeShapeType="1"/>
            </p:cNvSpPr>
            <p:nvPr/>
          </p:nvSpPr>
          <p:spPr bwMode="auto">
            <a:xfrm>
              <a:off x="6038236" y="2011636"/>
              <a:ext cx="230179" cy="133161"/>
            </a:xfrm>
            <a:prstGeom prst="line">
              <a:avLst/>
            </a:prstGeom>
            <a:noFill/>
            <a:ln w="3">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7" name="Line 323"/>
            <p:cNvSpPr>
              <a:spLocks noChangeShapeType="1"/>
            </p:cNvSpPr>
            <p:nvPr/>
          </p:nvSpPr>
          <p:spPr bwMode="auto">
            <a:xfrm flipV="1">
              <a:off x="6266512" y="2144797"/>
              <a:ext cx="1902" cy="205449"/>
            </a:xfrm>
            <a:prstGeom prst="line">
              <a:avLst/>
            </a:prstGeom>
            <a:noFill/>
            <a:ln w="3">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8" name="Line 324"/>
            <p:cNvSpPr>
              <a:spLocks noChangeShapeType="1"/>
            </p:cNvSpPr>
            <p:nvPr/>
          </p:nvSpPr>
          <p:spPr bwMode="auto">
            <a:xfrm flipV="1">
              <a:off x="6268415" y="2140993"/>
              <a:ext cx="11414" cy="3805"/>
            </a:xfrm>
            <a:prstGeom prst="line">
              <a:avLst/>
            </a:prstGeom>
            <a:noFill/>
            <a:ln w="3">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9" name="Freeform 325"/>
            <p:cNvSpPr>
              <a:spLocks/>
            </p:cNvSpPr>
            <p:nvPr/>
          </p:nvSpPr>
          <p:spPr bwMode="auto">
            <a:xfrm>
              <a:off x="6274122" y="2359758"/>
              <a:ext cx="22828" cy="19023"/>
            </a:xfrm>
            <a:custGeom>
              <a:avLst/>
              <a:gdLst/>
              <a:ahLst/>
              <a:cxnLst>
                <a:cxn ang="0">
                  <a:pos x="12" y="4"/>
                </a:cxn>
                <a:cxn ang="0">
                  <a:pos x="8" y="0"/>
                </a:cxn>
                <a:cxn ang="0">
                  <a:pos x="0" y="5"/>
                </a:cxn>
                <a:cxn ang="0">
                  <a:pos x="4" y="10"/>
                </a:cxn>
                <a:cxn ang="0">
                  <a:pos x="12" y="4"/>
                </a:cxn>
              </a:cxnLst>
              <a:rect l="0" t="0" r="r" b="b"/>
              <a:pathLst>
                <a:path w="12" h="10">
                  <a:moveTo>
                    <a:pt x="12" y="4"/>
                  </a:moveTo>
                  <a:lnTo>
                    <a:pt x="8" y="0"/>
                  </a:lnTo>
                  <a:lnTo>
                    <a:pt x="0" y="5"/>
                  </a:lnTo>
                  <a:lnTo>
                    <a:pt x="4" y="10"/>
                  </a:lnTo>
                  <a:lnTo>
                    <a:pt x="12" y="4"/>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0" name="Rectangle 326"/>
            <p:cNvSpPr>
              <a:spLocks noChangeArrowheads="1"/>
            </p:cNvSpPr>
            <p:nvPr/>
          </p:nvSpPr>
          <p:spPr bwMode="auto">
            <a:xfrm>
              <a:off x="6274122" y="2367367"/>
              <a:ext cx="3805" cy="13316"/>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1" name="Oval 327"/>
            <p:cNvSpPr>
              <a:spLocks noChangeArrowheads="1"/>
            </p:cNvSpPr>
            <p:nvPr/>
          </p:nvSpPr>
          <p:spPr bwMode="auto">
            <a:xfrm>
              <a:off x="6272219" y="2367367"/>
              <a:ext cx="11414" cy="13316"/>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2" name="Freeform 328"/>
            <p:cNvSpPr>
              <a:spLocks/>
            </p:cNvSpPr>
            <p:nvPr/>
          </p:nvSpPr>
          <p:spPr bwMode="auto">
            <a:xfrm>
              <a:off x="6017310" y="2226596"/>
              <a:ext cx="258713" cy="154087"/>
            </a:xfrm>
            <a:custGeom>
              <a:avLst/>
              <a:gdLst/>
              <a:ahLst/>
              <a:cxnLst>
                <a:cxn ang="0">
                  <a:pos x="133" y="81"/>
                </a:cxn>
                <a:cxn ang="0">
                  <a:pos x="136" y="75"/>
                </a:cxn>
                <a:cxn ang="0">
                  <a:pos x="3" y="0"/>
                </a:cxn>
                <a:cxn ang="0">
                  <a:pos x="0" y="5"/>
                </a:cxn>
                <a:cxn ang="0">
                  <a:pos x="133" y="81"/>
                </a:cxn>
              </a:cxnLst>
              <a:rect l="0" t="0" r="r" b="b"/>
              <a:pathLst>
                <a:path w="136" h="81">
                  <a:moveTo>
                    <a:pt x="133" y="81"/>
                  </a:moveTo>
                  <a:lnTo>
                    <a:pt x="136" y="75"/>
                  </a:lnTo>
                  <a:lnTo>
                    <a:pt x="3" y="0"/>
                  </a:lnTo>
                  <a:lnTo>
                    <a:pt x="0" y="5"/>
                  </a:lnTo>
                  <a:lnTo>
                    <a:pt x="133" y="81"/>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3" name="Oval 329"/>
            <p:cNvSpPr>
              <a:spLocks noChangeArrowheads="1"/>
            </p:cNvSpPr>
            <p:nvPr/>
          </p:nvSpPr>
          <p:spPr bwMode="auto">
            <a:xfrm>
              <a:off x="6268415" y="2367367"/>
              <a:ext cx="11414" cy="13316"/>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4" name="Rectangle 330"/>
            <p:cNvSpPr>
              <a:spLocks noChangeArrowheads="1"/>
            </p:cNvSpPr>
            <p:nvPr/>
          </p:nvSpPr>
          <p:spPr bwMode="auto">
            <a:xfrm>
              <a:off x="6015408" y="1996418"/>
              <a:ext cx="11414" cy="233983"/>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5" name="Oval 331"/>
            <p:cNvSpPr>
              <a:spLocks noChangeArrowheads="1"/>
            </p:cNvSpPr>
            <p:nvPr/>
          </p:nvSpPr>
          <p:spPr bwMode="auto">
            <a:xfrm>
              <a:off x="6015408" y="2224694"/>
              <a:ext cx="11414" cy="11414"/>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6" name="Freeform 332"/>
            <p:cNvSpPr>
              <a:spLocks/>
            </p:cNvSpPr>
            <p:nvPr/>
          </p:nvSpPr>
          <p:spPr bwMode="auto">
            <a:xfrm>
              <a:off x="6017310" y="1983102"/>
              <a:ext cx="26632" cy="19023"/>
            </a:xfrm>
            <a:custGeom>
              <a:avLst/>
              <a:gdLst/>
              <a:ahLst/>
              <a:cxnLst>
                <a:cxn ang="0">
                  <a:pos x="0" y="5"/>
                </a:cxn>
                <a:cxn ang="0">
                  <a:pos x="3" y="10"/>
                </a:cxn>
                <a:cxn ang="0">
                  <a:pos x="14" y="5"/>
                </a:cxn>
                <a:cxn ang="0">
                  <a:pos x="11" y="0"/>
                </a:cxn>
                <a:cxn ang="0">
                  <a:pos x="0" y="5"/>
                </a:cxn>
              </a:cxnLst>
              <a:rect l="0" t="0" r="r" b="b"/>
              <a:pathLst>
                <a:path w="14" h="10">
                  <a:moveTo>
                    <a:pt x="0" y="5"/>
                  </a:moveTo>
                  <a:lnTo>
                    <a:pt x="3" y="10"/>
                  </a:lnTo>
                  <a:lnTo>
                    <a:pt x="14" y="5"/>
                  </a:lnTo>
                  <a:lnTo>
                    <a:pt x="11" y="0"/>
                  </a:lnTo>
                  <a:lnTo>
                    <a:pt x="0" y="5"/>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7" name="Oval 333"/>
            <p:cNvSpPr>
              <a:spLocks noChangeArrowheads="1"/>
            </p:cNvSpPr>
            <p:nvPr/>
          </p:nvSpPr>
          <p:spPr bwMode="auto">
            <a:xfrm>
              <a:off x="6015408" y="1990711"/>
              <a:ext cx="11414" cy="11414"/>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8" name="Freeform 334"/>
            <p:cNvSpPr>
              <a:spLocks/>
            </p:cNvSpPr>
            <p:nvPr/>
          </p:nvSpPr>
          <p:spPr bwMode="auto">
            <a:xfrm>
              <a:off x="6038236" y="1983102"/>
              <a:ext cx="256811" cy="152184"/>
            </a:xfrm>
            <a:custGeom>
              <a:avLst/>
              <a:gdLst/>
              <a:ahLst/>
              <a:cxnLst>
                <a:cxn ang="0">
                  <a:pos x="3" y="0"/>
                </a:cxn>
                <a:cxn ang="0">
                  <a:pos x="0" y="5"/>
                </a:cxn>
                <a:cxn ang="0">
                  <a:pos x="132" y="80"/>
                </a:cxn>
                <a:cxn ang="0">
                  <a:pos x="135" y="74"/>
                </a:cxn>
                <a:cxn ang="0">
                  <a:pos x="3" y="0"/>
                </a:cxn>
              </a:cxnLst>
              <a:rect l="0" t="0" r="r" b="b"/>
              <a:pathLst>
                <a:path w="135" h="80">
                  <a:moveTo>
                    <a:pt x="3" y="0"/>
                  </a:moveTo>
                  <a:lnTo>
                    <a:pt x="0" y="5"/>
                  </a:lnTo>
                  <a:lnTo>
                    <a:pt x="132" y="80"/>
                  </a:lnTo>
                  <a:lnTo>
                    <a:pt x="135" y="74"/>
                  </a:lnTo>
                  <a:lnTo>
                    <a:pt x="3" y="0"/>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9" name="Oval 335"/>
            <p:cNvSpPr>
              <a:spLocks noChangeArrowheads="1"/>
            </p:cNvSpPr>
            <p:nvPr/>
          </p:nvSpPr>
          <p:spPr bwMode="auto">
            <a:xfrm>
              <a:off x="6036334" y="1981199"/>
              <a:ext cx="13316" cy="11414"/>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0" name="Rectangle 336"/>
            <p:cNvSpPr>
              <a:spLocks noChangeArrowheads="1"/>
            </p:cNvSpPr>
            <p:nvPr/>
          </p:nvSpPr>
          <p:spPr bwMode="auto">
            <a:xfrm>
              <a:off x="6287438" y="2129579"/>
              <a:ext cx="11414" cy="233983"/>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1" name="Oval 337"/>
            <p:cNvSpPr>
              <a:spLocks noChangeArrowheads="1"/>
            </p:cNvSpPr>
            <p:nvPr/>
          </p:nvSpPr>
          <p:spPr bwMode="auto">
            <a:xfrm>
              <a:off x="6287438" y="2121970"/>
              <a:ext cx="11414" cy="13316"/>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2" name="Oval 338"/>
            <p:cNvSpPr>
              <a:spLocks noChangeArrowheads="1"/>
            </p:cNvSpPr>
            <p:nvPr/>
          </p:nvSpPr>
          <p:spPr bwMode="auto">
            <a:xfrm>
              <a:off x="6287438" y="2357855"/>
              <a:ext cx="11414" cy="11414"/>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3" name="Freeform 339"/>
            <p:cNvSpPr>
              <a:spLocks/>
            </p:cNvSpPr>
            <p:nvPr/>
          </p:nvSpPr>
          <p:spPr bwMode="auto">
            <a:xfrm>
              <a:off x="6038236" y="2013538"/>
              <a:ext cx="1902" cy="203547"/>
            </a:xfrm>
            <a:custGeom>
              <a:avLst/>
              <a:gdLst/>
              <a:ahLst/>
              <a:cxnLst>
                <a:cxn ang="0">
                  <a:pos x="0" y="0"/>
                </a:cxn>
                <a:cxn ang="0">
                  <a:pos x="0" y="107"/>
                </a:cxn>
                <a:cxn ang="0">
                  <a:pos x="0" y="0"/>
                </a:cxn>
              </a:cxnLst>
              <a:rect l="0" t="0" r="r" b="b"/>
              <a:pathLst>
                <a:path h="107">
                  <a:moveTo>
                    <a:pt x="0" y="0"/>
                  </a:moveTo>
                  <a:lnTo>
                    <a:pt x="0" y="107"/>
                  </a:lnTo>
                  <a:lnTo>
                    <a:pt x="0"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4" name="Line 340"/>
            <p:cNvSpPr>
              <a:spLocks noChangeShapeType="1"/>
            </p:cNvSpPr>
            <p:nvPr/>
          </p:nvSpPr>
          <p:spPr bwMode="auto">
            <a:xfrm>
              <a:off x="6038236" y="2013538"/>
              <a:ext cx="1902" cy="203547"/>
            </a:xfrm>
            <a:prstGeom prst="line">
              <a:avLst/>
            </a:prstGeom>
            <a:noFill/>
            <a:ln w="3">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5" name="Freeform 341"/>
            <p:cNvSpPr>
              <a:spLocks/>
            </p:cNvSpPr>
            <p:nvPr/>
          </p:nvSpPr>
          <p:spPr bwMode="auto">
            <a:xfrm>
              <a:off x="6038236" y="2217085"/>
              <a:ext cx="228277" cy="131259"/>
            </a:xfrm>
            <a:custGeom>
              <a:avLst/>
              <a:gdLst/>
              <a:ahLst/>
              <a:cxnLst>
                <a:cxn ang="0">
                  <a:pos x="0" y="0"/>
                </a:cxn>
                <a:cxn ang="0">
                  <a:pos x="120" y="69"/>
                </a:cxn>
                <a:cxn ang="0">
                  <a:pos x="0" y="0"/>
                </a:cxn>
              </a:cxnLst>
              <a:rect l="0" t="0" r="r" b="b"/>
              <a:pathLst>
                <a:path w="120" h="69">
                  <a:moveTo>
                    <a:pt x="0" y="0"/>
                  </a:moveTo>
                  <a:lnTo>
                    <a:pt x="120" y="69"/>
                  </a:lnTo>
                  <a:lnTo>
                    <a:pt x="0"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6" name="Line 342"/>
            <p:cNvSpPr>
              <a:spLocks noChangeShapeType="1"/>
            </p:cNvSpPr>
            <p:nvPr/>
          </p:nvSpPr>
          <p:spPr bwMode="auto">
            <a:xfrm>
              <a:off x="6038236" y="2217085"/>
              <a:ext cx="228277" cy="131259"/>
            </a:xfrm>
            <a:prstGeom prst="line">
              <a:avLst/>
            </a:prstGeom>
            <a:noFill/>
            <a:ln w="3">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7" name="Freeform 343"/>
            <p:cNvSpPr>
              <a:spLocks/>
            </p:cNvSpPr>
            <p:nvPr/>
          </p:nvSpPr>
          <p:spPr bwMode="auto">
            <a:xfrm>
              <a:off x="6135253" y="2296982"/>
              <a:ext cx="1902" cy="47558"/>
            </a:xfrm>
            <a:custGeom>
              <a:avLst/>
              <a:gdLst/>
              <a:ahLst/>
              <a:cxnLst>
                <a:cxn ang="0">
                  <a:pos x="0" y="0"/>
                </a:cxn>
                <a:cxn ang="0">
                  <a:pos x="0" y="25"/>
                </a:cxn>
                <a:cxn ang="0">
                  <a:pos x="0" y="0"/>
                </a:cxn>
              </a:cxnLst>
              <a:rect l="0" t="0" r="r" b="b"/>
              <a:pathLst>
                <a:path h="25">
                  <a:moveTo>
                    <a:pt x="0" y="0"/>
                  </a:moveTo>
                  <a:lnTo>
                    <a:pt x="0" y="25"/>
                  </a:lnTo>
                  <a:lnTo>
                    <a:pt x="0"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8" name="Line 344"/>
            <p:cNvSpPr>
              <a:spLocks noChangeShapeType="1"/>
            </p:cNvSpPr>
            <p:nvPr/>
          </p:nvSpPr>
          <p:spPr bwMode="auto">
            <a:xfrm>
              <a:off x="6135253" y="2296982"/>
              <a:ext cx="1902" cy="47558"/>
            </a:xfrm>
            <a:prstGeom prst="line">
              <a:avLst/>
            </a:prstGeom>
            <a:noFill/>
            <a:ln w="3">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9" name="Freeform 345"/>
            <p:cNvSpPr>
              <a:spLocks/>
            </p:cNvSpPr>
            <p:nvPr/>
          </p:nvSpPr>
          <p:spPr bwMode="auto">
            <a:xfrm>
              <a:off x="6156179" y="2312200"/>
              <a:ext cx="1902" cy="41851"/>
            </a:xfrm>
            <a:custGeom>
              <a:avLst/>
              <a:gdLst/>
              <a:ahLst/>
              <a:cxnLst>
                <a:cxn ang="0">
                  <a:pos x="0" y="0"/>
                </a:cxn>
                <a:cxn ang="0">
                  <a:pos x="0" y="22"/>
                </a:cxn>
                <a:cxn ang="0">
                  <a:pos x="0" y="0"/>
                </a:cxn>
              </a:cxnLst>
              <a:rect l="0" t="0" r="r" b="b"/>
              <a:pathLst>
                <a:path h="22">
                  <a:moveTo>
                    <a:pt x="0" y="0"/>
                  </a:moveTo>
                  <a:lnTo>
                    <a:pt x="0" y="22"/>
                  </a:lnTo>
                  <a:lnTo>
                    <a:pt x="0"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0" name="Line 346"/>
            <p:cNvSpPr>
              <a:spLocks noChangeShapeType="1"/>
            </p:cNvSpPr>
            <p:nvPr/>
          </p:nvSpPr>
          <p:spPr bwMode="auto">
            <a:xfrm>
              <a:off x="6156179" y="2312200"/>
              <a:ext cx="1902" cy="41851"/>
            </a:xfrm>
            <a:prstGeom prst="line">
              <a:avLst/>
            </a:prstGeom>
            <a:noFill/>
            <a:ln w="3">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1" name="Freeform 347"/>
            <p:cNvSpPr>
              <a:spLocks/>
            </p:cNvSpPr>
            <p:nvPr/>
          </p:nvSpPr>
          <p:spPr bwMode="auto">
            <a:xfrm>
              <a:off x="6154276" y="2321712"/>
              <a:ext cx="55167" cy="62776"/>
            </a:xfrm>
            <a:custGeom>
              <a:avLst/>
              <a:gdLst/>
              <a:ahLst/>
              <a:cxnLst>
                <a:cxn ang="0">
                  <a:pos x="3" y="0"/>
                </a:cxn>
                <a:cxn ang="0">
                  <a:pos x="15" y="8"/>
                </a:cxn>
                <a:cxn ang="0">
                  <a:pos x="23" y="16"/>
                </a:cxn>
                <a:cxn ang="0">
                  <a:pos x="29" y="25"/>
                </a:cxn>
                <a:cxn ang="0">
                  <a:pos x="28" y="33"/>
                </a:cxn>
                <a:cxn ang="0">
                  <a:pos x="24" y="33"/>
                </a:cxn>
                <a:cxn ang="0">
                  <a:pos x="25" y="26"/>
                </a:cxn>
                <a:cxn ang="0">
                  <a:pos x="20" y="19"/>
                </a:cxn>
                <a:cxn ang="0">
                  <a:pos x="12" y="11"/>
                </a:cxn>
                <a:cxn ang="0">
                  <a:pos x="0" y="3"/>
                </a:cxn>
                <a:cxn ang="0">
                  <a:pos x="3" y="0"/>
                </a:cxn>
              </a:cxnLst>
              <a:rect l="0" t="0" r="r" b="b"/>
              <a:pathLst>
                <a:path w="29" h="33">
                  <a:moveTo>
                    <a:pt x="3" y="0"/>
                  </a:moveTo>
                  <a:lnTo>
                    <a:pt x="15" y="8"/>
                  </a:lnTo>
                  <a:lnTo>
                    <a:pt x="23" y="16"/>
                  </a:lnTo>
                  <a:lnTo>
                    <a:pt x="29" y="25"/>
                  </a:lnTo>
                  <a:lnTo>
                    <a:pt x="28" y="33"/>
                  </a:lnTo>
                  <a:lnTo>
                    <a:pt x="24" y="33"/>
                  </a:lnTo>
                  <a:lnTo>
                    <a:pt x="25" y="26"/>
                  </a:lnTo>
                  <a:lnTo>
                    <a:pt x="20" y="19"/>
                  </a:lnTo>
                  <a:lnTo>
                    <a:pt x="12" y="11"/>
                  </a:lnTo>
                  <a:lnTo>
                    <a:pt x="0" y="3"/>
                  </a:lnTo>
                  <a:lnTo>
                    <a:pt x="3" y="0"/>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2" name="Freeform 348"/>
            <p:cNvSpPr>
              <a:spLocks/>
            </p:cNvSpPr>
            <p:nvPr/>
          </p:nvSpPr>
          <p:spPr bwMode="auto">
            <a:xfrm>
              <a:off x="6127644" y="2378781"/>
              <a:ext cx="77995" cy="19023"/>
            </a:xfrm>
            <a:custGeom>
              <a:avLst/>
              <a:gdLst/>
              <a:ahLst/>
              <a:cxnLst>
                <a:cxn ang="0">
                  <a:pos x="41" y="5"/>
                </a:cxn>
                <a:cxn ang="0">
                  <a:pos x="36" y="9"/>
                </a:cxn>
                <a:cxn ang="0">
                  <a:pos x="26" y="10"/>
                </a:cxn>
                <a:cxn ang="0">
                  <a:pos x="13" y="8"/>
                </a:cxn>
                <a:cxn ang="0">
                  <a:pos x="0" y="3"/>
                </a:cxn>
                <a:cxn ang="0">
                  <a:pos x="2" y="0"/>
                </a:cxn>
                <a:cxn ang="0">
                  <a:pos x="15" y="5"/>
                </a:cxn>
                <a:cxn ang="0">
                  <a:pos x="26" y="7"/>
                </a:cxn>
                <a:cxn ang="0">
                  <a:pos x="34" y="6"/>
                </a:cxn>
                <a:cxn ang="0">
                  <a:pos x="38" y="2"/>
                </a:cxn>
                <a:cxn ang="0">
                  <a:pos x="41" y="5"/>
                </a:cxn>
              </a:cxnLst>
              <a:rect l="0" t="0" r="r" b="b"/>
              <a:pathLst>
                <a:path w="41" h="10">
                  <a:moveTo>
                    <a:pt x="41" y="5"/>
                  </a:moveTo>
                  <a:lnTo>
                    <a:pt x="36" y="9"/>
                  </a:lnTo>
                  <a:lnTo>
                    <a:pt x="26" y="10"/>
                  </a:lnTo>
                  <a:lnTo>
                    <a:pt x="13" y="8"/>
                  </a:lnTo>
                  <a:lnTo>
                    <a:pt x="0" y="3"/>
                  </a:lnTo>
                  <a:lnTo>
                    <a:pt x="2" y="0"/>
                  </a:lnTo>
                  <a:lnTo>
                    <a:pt x="15" y="5"/>
                  </a:lnTo>
                  <a:lnTo>
                    <a:pt x="26" y="7"/>
                  </a:lnTo>
                  <a:lnTo>
                    <a:pt x="34" y="6"/>
                  </a:lnTo>
                  <a:lnTo>
                    <a:pt x="38" y="2"/>
                  </a:lnTo>
                  <a:lnTo>
                    <a:pt x="41" y="5"/>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3" name="Freeform 349"/>
            <p:cNvSpPr>
              <a:spLocks/>
            </p:cNvSpPr>
            <p:nvPr/>
          </p:nvSpPr>
          <p:spPr bwMode="auto">
            <a:xfrm>
              <a:off x="6199932" y="2382585"/>
              <a:ext cx="7609" cy="5707"/>
            </a:xfrm>
            <a:custGeom>
              <a:avLst/>
              <a:gdLst/>
              <a:ahLst/>
              <a:cxnLst>
                <a:cxn ang="0">
                  <a:pos x="4" y="1"/>
                </a:cxn>
                <a:cxn ang="0">
                  <a:pos x="4" y="2"/>
                </a:cxn>
                <a:cxn ang="0">
                  <a:pos x="3" y="3"/>
                </a:cxn>
                <a:cxn ang="0">
                  <a:pos x="0" y="0"/>
                </a:cxn>
                <a:cxn ang="0">
                  <a:pos x="0" y="1"/>
                </a:cxn>
                <a:cxn ang="0">
                  <a:pos x="4" y="1"/>
                </a:cxn>
              </a:cxnLst>
              <a:rect l="0" t="0" r="r" b="b"/>
              <a:pathLst>
                <a:path w="4" h="3">
                  <a:moveTo>
                    <a:pt x="4" y="1"/>
                  </a:moveTo>
                  <a:lnTo>
                    <a:pt x="4" y="2"/>
                  </a:lnTo>
                  <a:lnTo>
                    <a:pt x="3" y="3"/>
                  </a:lnTo>
                  <a:lnTo>
                    <a:pt x="0" y="0"/>
                  </a:lnTo>
                  <a:lnTo>
                    <a:pt x="0" y="1"/>
                  </a:lnTo>
                  <a:lnTo>
                    <a:pt x="4" y="1"/>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4" name="Freeform 350"/>
            <p:cNvSpPr>
              <a:spLocks/>
            </p:cNvSpPr>
            <p:nvPr/>
          </p:nvSpPr>
          <p:spPr bwMode="auto">
            <a:xfrm>
              <a:off x="6080087" y="2321712"/>
              <a:ext cx="51362" cy="62776"/>
            </a:xfrm>
            <a:custGeom>
              <a:avLst/>
              <a:gdLst/>
              <a:ahLst/>
              <a:cxnLst>
                <a:cxn ang="0">
                  <a:pos x="24" y="33"/>
                </a:cxn>
                <a:cxn ang="0">
                  <a:pos x="13" y="25"/>
                </a:cxn>
                <a:cxn ang="0">
                  <a:pos x="4" y="17"/>
                </a:cxn>
                <a:cxn ang="0">
                  <a:pos x="0" y="8"/>
                </a:cxn>
                <a:cxn ang="0">
                  <a:pos x="0" y="0"/>
                </a:cxn>
                <a:cxn ang="0">
                  <a:pos x="3" y="0"/>
                </a:cxn>
                <a:cxn ang="0">
                  <a:pos x="3" y="6"/>
                </a:cxn>
                <a:cxn ang="0">
                  <a:pos x="7" y="14"/>
                </a:cxn>
                <a:cxn ang="0">
                  <a:pos x="16" y="22"/>
                </a:cxn>
                <a:cxn ang="0">
                  <a:pos x="27" y="30"/>
                </a:cxn>
                <a:cxn ang="0">
                  <a:pos x="24" y="33"/>
                </a:cxn>
              </a:cxnLst>
              <a:rect l="0" t="0" r="r" b="b"/>
              <a:pathLst>
                <a:path w="27" h="33">
                  <a:moveTo>
                    <a:pt x="24" y="33"/>
                  </a:moveTo>
                  <a:lnTo>
                    <a:pt x="13" y="25"/>
                  </a:lnTo>
                  <a:lnTo>
                    <a:pt x="4" y="17"/>
                  </a:lnTo>
                  <a:lnTo>
                    <a:pt x="0" y="8"/>
                  </a:lnTo>
                  <a:lnTo>
                    <a:pt x="0" y="0"/>
                  </a:lnTo>
                  <a:lnTo>
                    <a:pt x="3" y="0"/>
                  </a:lnTo>
                  <a:lnTo>
                    <a:pt x="3" y="6"/>
                  </a:lnTo>
                  <a:lnTo>
                    <a:pt x="7" y="14"/>
                  </a:lnTo>
                  <a:lnTo>
                    <a:pt x="16" y="22"/>
                  </a:lnTo>
                  <a:lnTo>
                    <a:pt x="27" y="30"/>
                  </a:lnTo>
                  <a:lnTo>
                    <a:pt x="24" y="3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5" name="Freeform 351"/>
            <p:cNvSpPr>
              <a:spLocks/>
            </p:cNvSpPr>
            <p:nvPr/>
          </p:nvSpPr>
          <p:spPr bwMode="auto">
            <a:xfrm>
              <a:off x="6125742" y="2378781"/>
              <a:ext cx="5707" cy="5707"/>
            </a:xfrm>
            <a:custGeom>
              <a:avLst/>
              <a:gdLst/>
              <a:ahLst/>
              <a:cxnLst>
                <a:cxn ang="0">
                  <a:pos x="1" y="3"/>
                </a:cxn>
                <a:cxn ang="0">
                  <a:pos x="0" y="3"/>
                </a:cxn>
                <a:cxn ang="0">
                  <a:pos x="3" y="0"/>
                </a:cxn>
                <a:cxn ang="0">
                  <a:pos x="1" y="3"/>
                </a:cxn>
              </a:cxnLst>
              <a:rect l="0" t="0" r="r" b="b"/>
              <a:pathLst>
                <a:path w="3" h="3">
                  <a:moveTo>
                    <a:pt x="1" y="3"/>
                  </a:moveTo>
                  <a:lnTo>
                    <a:pt x="0" y="3"/>
                  </a:lnTo>
                  <a:lnTo>
                    <a:pt x="3" y="0"/>
                  </a:lnTo>
                  <a:lnTo>
                    <a:pt x="1" y="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6" name="Freeform 352"/>
            <p:cNvSpPr>
              <a:spLocks/>
            </p:cNvSpPr>
            <p:nvPr/>
          </p:nvSpPr>
          <p:spPr bwMode="auto">
            <a:xfrm>
              <a:off x="6080087" y="2306493"/>
              <a:ext cx="53265" cy="19023"/>
            </a:xfrm>
            <a:custGeom>
              <a:avLst/>
              <a:gdLst/>
              <a:ahLst/>
              <a:cxnLst>
                <a:cxn ang="0">
                  <a:pos x="0" y="7"/>
                </a:cxn>
                <a:cxn ang="0">
                  <a:pos x="5" y="3"/>
                </a:cxn>
                <a:cxn ang="0">
                  <a:pos x="11" y="0"/>
                </a:cxn>
                <a:cxn ang="0">
                  <a:pos x="19" y="0"/>
                </a:cxn>
                <a:cxn ang="0">
                  <a:pos x="28" y="2"/>
                </a:cxn>
                <a:cxn ang="0">
                  <a:pos x="27" y="6"/>
                </a:cxn>
                <a:cxn ang="0">
                  <a:pos x="19" y="4"/>
                </a:cxn>
                <a:cxn ang="0">
                  <a:pos x="11" y="4"/>
                </a:cxn>
                <a:cxn ang="0">
                  <a:pos x="7" y="6"/>
                </a:cxn>
                <a:cxn ang="0">
                  <a:pos x="3" y="10"/>
                </a:cxn>
                <a:cxn ang="0">
                  <a:pos x="0" y="7"/>
                </a:cxn>
              </a:cxnLst>
              <a:rect l="0" t="0" r="r" b="b"/>
              <a:pathLst>
                <a:path w="28" h="10">
                  <a:moveTo>
                    <a:pt x="0" y="7"/>
                  </a:moveTo>
                  <a:lnTo>
                    <a:pt x="5" y="3"/>
                  </a:lnTo>
                  <a:lnTo>
                    <a:pt x="11" y="0"/>
                  </a:lnTo>
                  <a:lnTo>
                    <a:pt x="19" y="0"/>
                  </a:lnTo>
                  <a:lnTo>
                    <a:pt x="28" y="2"/>
                  </a:lnTo>
                  <a:lnTo>
                    <a:pt x="27" y="6"/>
                  </a:lnTo>
                  <a:lnTo>
                    <a:pt x="19" y="4"/>
                  </a:lnTo>
                  <a:lnTo>
                    <a:pt x="11" y="4"/>
                  </a:lnTo>
                  <a:lnTo>
                    <a:pt x="7" y="6"/>
                  </a:lnTo>
                  <a:lnTo>
                    <a:pt x="3" y="10"/>
                  </a:lnTo>
                  <a:lnTo>
                    <a:pt x="0" y="7"/>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7" name="Freeform 353"/>
            <p:cNvSpPr>
              <a:spLocks/>
            </p:cNvSpPr>
            <p:nvPr/>
          </p:nvSpPr>
          <p:spPr bwMode="auto">
            <a:xfrm>
              <a:off x="6080087" y="2319809"/>
              <a:ext cx="5707" cy="5707"/>
            </a:xfrm>
            <a:custGeom>
              <a:avLst/>
              <a:gdLst/>
              <a:ahLst/>
              <a:cxnLst>
                <a:cxn ang="0">
                  <a:pos x="0" y="1"/>
                </a:cxn>
                <a:cxn ang="0">
                  <a:pos x="0" y="0"/>
                </a:cxn>
                <a:cxn ang="0">
                  <a:pos x="3" y="3"/>
                </a:cxn>
                <a:cxn ang="0">
                  <a:pos x="3" y="1"/>
                </a:cxn>
                <a:cxn ang="0">
                  <a:pos x="0" y="1"/>
                </a:cxn>
              </a:cxnLst>
              <a:rect l="0" t="0" r="r" b="b"/>
              <a:pathLst>
                <a:path w="3" h="3">
                  <a:moveTo>
                    <a:pt x="0" y="1"/>
                  </a:moveTo>
                  <a:lnTo>
                    <a:pt x="0" y="0"/>
                  </a:lnTo>
                  <a:lnTo>
                    <a:pt x="3" y="3"/>
                  </a:lnTo>
                  <a:lnTo>
                    <a:pt x="3" y="1"/>
                  </a:lnTo>
                  <a:lnTo>
                    <a:pt x="0" y="1"/>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8" name="Line 372"/>
            <p:cNvSpPr>
              <a:spLocks noChangeShapeType="1"/>
            </p:cNvSpPr>
            <p:nvPr/>
          </p:nvSpPr>
          <p:spPr bwMode="auto">
            <a:xfrm>
              <a:off x="5414480" y="2009734"/>
              <a:ext cx="81799" cy="11414"/>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9" name="Line 373"/>
            <p:cNvSpPr>
              <a:spLocks noChangeShapeType="1"/>
            </p:cNvSpPr>
            <p:nvPr/>
          </p:nvSpPr>
          <p:spPr bwMode="auto">
            <a:xfrm flipV="1">
              <a:off x="5460136" y="2021147"/>
              <a:ext cx="36144" cy="108431"/>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0" name="Freeform 374"/>
            <p:cNvSpPr>
              <a:spLocks/>
            </p:cNvSpPr>
            <p:nvPr/>
          </p:nvSpPr>
          <p:spPr bwMode="auto">
            <a:xfrm>
              <a:off x="5384043" y="2009734"/>
              <a:ext cx="30437" cy="93213"/>
            </a:xfrm>
            <a:custGeom>
              <a:avLst/>
              <a:gdLst/>
              <a:ahLst/>
              <a:cxnLst>
                <a:cxn ang="0">
                  <a:pos x="16" y="0"/>
                </a:cxn>
                <a:cxn ang="0">
                  <a:pos x="0" y="49"/>
                </a:cxn>
                <a:cxn ang="0">
                  <a:pos x="16" y="0"/>
                </a:cxn>
              </a:cxnLst>
              <a:rect l="0" t="0" r="r" b="b"/>
              <a:pathLst>
                <a:path w="16" h="49">
                  <a:moveTo>
                    <a:pt x="16" y="0"/>
                  </a:moveTo>
                  <a:lnTo>
                    <a:pt x="0" y="49"/>
                  </a:lnTo>
                  <a:lnTo>
                    <a:pt x="16"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1" name="Line 375"/>
            <p:cNvSpPr>
              <a:spLocks noChangeShapeType="1"/>
            </p:cNvSpPr>
            <p:nvPr/>
          </p:nvSpPr>
          <p:spPr bwMode="auto">
            <a:xfrm flipH="1">
              <a:off x="5384043" y="2009734"/>
              <a:ext cx="30437" cy="93213"/>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2" name="Freeform 376"/>
            <p:cNvSpPr>
              <a:spLocks/>
            </p:cNvSpPr>
            <p:nvPr/>
          </p:nvSpPr>
          <p:spPr bwMode="auto">
            <a:xfrm>
              <a:off x="5385946" y="2102946"/>
              <a:ext cx="74190" cy="26632"/>
            </a:xfrm>
            <a:custGeom>
              <a:avLst/>
              <a:gdLst/>
              <a:ahLst/>
              <a:cxnLst>
                <a:cxn ang="0">
                  <a:pos x="0" y="0"/>
                </a:cxn>
                <a:cxn ang="0">
                  <a:pos x="39" y="14"/>
                </a:cxn>
                <a:cxn ang="0">
                  <a:pos x="0" y="0"/>
                </a:cxn>
              </a:cxnLst>
              <a:rect l="0" t="0" r="r" b="b"/>
              <a:pathLst>
                <a:path w="39" h="14">
                  <a:moveTo>
                    <a:pt x="0" y="0"/>
                  </a:moveTo>
                  <a:lnTo>
                    <a:pt x="39" y="14"/>
                  </a:lnTo>
                  <a:lnTo>
                    <a:pt x="0"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 name="Line 377"/>
            <p:cNvSpPr>
              <a:spLocks noChangeShapeType="1"/>
            </p:cNvSpPr>
            <p:nvPr/>
          </p:nvSpPr>
          <p:spPr bwMode="auto">
            <a:xfrm>
              <a:off x="5385946" y="2102946"/>
              <a:ext cx="74190" cy="26632"/>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 name="Freeform 378"/>
            <p:cNvSpPr>
              <a:spLocks/>
            </p:cNvSpPr>
            <p:nvPr/>
          </p:nvSpPr>
          <p:spPr bwMode="auto">
            <a:xfrm>
              <a:off x="5359313" y="1985004"/>
              <a:ext cx="41851" cy="129357"/>
            </a:xfrm>
            <a:custGeom>
              <a:avLst/>
              <a:gdLst/>
              <a:ahLst/>
              <a:cxnLst>
                <a:cxn ang="0">
                  <a:pos x="22" y="0"/>
                </a:cxn>
                <a:cxn ang="0">
                  <a:pos x="0" y="68"/>
                </a:cxn>
                <a:cxn ang="0">
                  <a:pos x="22" y="0"/>
                </a:cxn>
              </a:cxnLst>
              <a:rect l="0" t="0" r="r" b="b"/>
              <a:pathLst>
                <a:path w="22" h="68">
                  <a:moveTo>
                    <a:pt x="22" y="0"/>
                  </a:moveTo>
                  <a:lnTo>
                    <a:pt x="0" y="68"/>
                  </a:lnTo>
                  <a:lnTo>
                    <a:pt x="22"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5" name="Freeform 379"/>
            <p:cNvSpPr>
              <a:spLocks/>
            </p:cNvSpPr>
            <p:nvPr/>
          </p:nvSpPr>
          <p:spPr bwMode="auto">
            <a:xfrm>
              <a:off x="5355509" y="1983101"/>
              <a:ext cx="49460" cy="131259"/>
            </a:xfrm>
            <a:custGeom>
              <a:avLst/>
              <a:gdLst/>
              <a:ahLst/>
              <a:cxnLst>
                <a:cxn ang="0">
                  <a:pos x="26" y="1"/>
                </a:cxn>
                <a:cxn ang="0">
                  <a:pos x="22" y="0"/>
                </a:cxn>
                <a:cxn ang="0">
                  <a:pos x="0" y="68"/>
                </a:cxn>
                <a:cxn ang="0">
                  <a:pos x="4" y="69"/>
                </a:cxn>
                <a:cxn ang="0">
                  <a:pos x="26" y="1"/>
                </a:cxn>
              </a:cxnLst>
              <a:rect l="0" t="0" r="r" b="b"/>
              <a:pathLst>
                <a:path w="26" h="69">
                  <a:moveTo>
                    <a:pt x="26" y="1"/>
                  </a:moveTo>
                  <a:lnTo>
                    <a:pt x="22" y="0"/>
                  </a:lnTo>
                  <a:lnTo>
                    <a:pt x="0" y="68"/>
                  </a:lnTo>
                  <a:lnTo>
                    <a:pt x="4" y="69"/>
                  </a:lnTo>
                  <a:lnTo>
                    <a:pt x="26" y="1"/>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 name="Oval 380"/>
            <p:cNvSpPr>
              <a:spLocks noChangeArrowheads="1"/>
            </p:cNvSpPr>
            <p:nvPr/>
          </p:nvSpPr>
          <p:spPr bwMode="auto">
            <a:xfrm>
              <a:off x="5355509" y="2110556"/>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 name="Oval 381"/>
            <p:cNvSpPr>
              <a:spLocks noChangeArrowheads="1"/>
            </p:cNvSpPr>
            <p:nvPr/>
          </p:nvSpPr>
          <p:spPr bwMode="auto">
            <a:xfrm>
              <a:off x="5397360" y="1981199"/>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 name="Freeform 382"/>
            <p:cNvSpPr>
              <a:spLocks/>
            </p:cNvSpPr>
            <p:nvPr/>
          </p:nvSpPr>
          <p:spPr bwMode="auto">
            <a:xfrm>
              <a:off x="5366923" y="2116263"/>
              <a:ext cx="95115" cy="38046"/>
            </a:xfrm>
            <a:custGeom>
              <a:avLst/>
              <a:gdLst/>
              <a:ahLst/>
              <a:cxnLst>
                <a:cxn ang="0">
                  <a:pos x="0" y="0"/>
                </a:cxn>
                <a:cxn ang="0">
                  <a:pos x="50" y="20"/>
                </a:cxn>
                <a:cxn ang="0">
                  <a:pos x="0" y="0"/>
                </a:cxn>
              </a:cxnLst>
              <a:rect l="0" t="0" r="r" b="b"/>
              <a:pathLst>
                <a:path w="50" h="20">
                  <a:moveTo>
                    <a:pt x="0" y="0"/>
                  </a:moveTo>
                  <a:lnTo>
                    <a:pt x="50" y="20"/>
                  </a:lnTo>
                  <a:lnTo>
                    <a:pt x="0"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 name="Line 383"/>
            <p:cNvSpPr>
              <a:spLocks noChangeShapeType="1"/>
            </p:cNvSpPr>
            <p:nvPr/>
          </p:nvSpPr>
          <p:spPr bwMode="auto">
            <a:xfrm>
              <a:off x="5366923" y="2116263"/>
              <a:ext cx="95115" cy="38046"/>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 name="Line 384"/>
            <p:cNvSpPr>
              <a:spLocks noChangeShapeType="1"/>
            </p:cNvSpPr>
            <p:nvPr/>
          </p:nvSpPr>
          <p:spPr bwMode="auto">
            <a:xfrm flipV="1">
              <a:off x="5471549" y="2007831"/>
              <a:ext cx="49460" cy="144575"/>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 name="Freeform 385"/>
            <p:cNvSpPr>
              <a:spLocks/>
            </p:cNvSpPr>
            <p:nvPr/>
          </p:nvSpPr>
          <p:spPr bwMode="auto">
            <a:xfrm>
              <a:off x="5401164" y="1981199"/>
              <a:ext cx="123650" cy="22828"/>
            </a:xfrm>
            <a:custGeom>
              <a:avLst/>
              <a:gdLst/>
              <a:ahLst/>
              <a:cxnLst>
                <a:cxn ang="0">
                  <a:pos x="0" y="0"/>
                </a:cxn>
                <a:cxn ang="0">
                  <a:pos x="0" y="4"/>
                </a:cxn>
                <a:cxn ang="0">
                  <a:pos x="65" y="12"/>
                </a:cxn>
                <a:cxn ang="0">
                  <a:pos x="65" y="8"/>
                </a:cxn>
                <a:cxn ang="0">
                  <a:pos x="0" y="0"/>
                </a:cxn>
              </a:cxnLst>
              <a:rect l="0" t="0" r="r" b="b"/>
              <a:pathLst>
                <a:path w="65" h="12">
                  <a:moveTo>
                    <a:pt x="0" y="0"/>
                  </a:moveTo>
                  <a:lnTo>
                    <a:pt x="0" y="4"/>
                  </a:lnTo>
                  <a:lnTo>
                    <a:pt x="65" y="12"/>
                  </a:lnTo>
                  <a:lnTo>
                    <a:pt x="65" y="8"/>
                  </a:lnTo>
                  <a:lnTo>
                    <a:pt x="0" y="0"/>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2" name="Oval 386"/>
            <p:cNvSpPr>
              <a:spLocks noChangeArrowheads="1"/>
            </p:cNvSpPr>
            <p:nvPr/>
          </p:nvSpPr>
          <p:spPr bwMode="auto">
            <a:xfrm>
              <a:off x="5521009" y="1996417"/>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3" name="Oval 387"/>
            <p:cNvSpPr>
              <a:spLocks noChangeArrowheads="1"/>
            </p:cNvSpPr>
            <p:nvPr/>
          </p:nvSpPr>
          <p:spPr bwMode="auto">
            <a:xfrm>
              <a:off x="5397360" y="1981199"/>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4" name="Freeform 388"/>
            <p:cNvSpPr>
              <a:spLocks/>
            </p:cNvSpPr>
            <p:nvPr/>
          </p:nvSpPr>
          <p:spPr bwMode="auto">
            <a:xfrm>
              <a:off x="5479159" y="2013538"/>
              <a:ext cx="62776" cy="171207"/>
            </a:xfrm>
            <a:custGeom>
              <a:avLst/>
              <a:gdLst/>
              <a:ahLst/>
              <a:cxnLst>
                <a:cxn ang="0">
                  <a:pos x="0" y="88"/>
                </a:cxn>
                <a:cxn ang="0">
                  <a:pos x="3" y="90"/>
                </a:cxn>
                <a:cxn ang="0">
                  <a:pos x="33" y="2"/>
                </a:cxn>
                <a:cxn ang="0">
                  <a:pos x="30" y="0"/>
                </a:cxn>
                <a:cxn ang="0">
                  <a:pos x="0" y="88"/>
                </a:cxn>
              </a:cxnLst>
              <a:rect l="0" t="0" r="r" b="b"/>
              <a:pathLst>
                <a:path w="33" h="90">
                  <a:moveTo>
                    <a:pt x="0" y="88"/>
                  </a:moveTo>
                  <a:lnTo>
                    <a:pt x="3" y="90"/>
                  </a:lnTo>
                  <a:lnTo>
                    <a:pt x="33" y="2"/>
                  </a:lnTo>
                  <a:lnTo>
                    <a:pt x="30" y="0"/>
                  </a:lnTo>
                  <a:lnTo>
                    <a:pt x="0" y="88"/>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5" name="Oval 389"/>
            <p:cNvSpPr>
              <a:spLocks noChangeArrowheads="1"/>
            </p:cNvSpPr>
            <p:nvPr/>
          </p:nvSpPr>
          <p:spPr bwMode="auto">
            <a:xfrm>
              <a:off x="5536228" y="2011636"/>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6" name="Oval 390"/>
            <p:cNvSpPr>
              <a:spLocks noChangeArrowheads="1"/>
            </p:cNvSpPr>
            <p:nvPr/>
          </p:nvSpPr>
          <p:spPr bwMode="auto">
            <a:xfrm>
              <a:off x="5479159" y="2179039"/>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7" name="Freeform 391"/>
            <p:cNvSpPr>
              <a:spLocks/>
            </p:cNvSpPr>
            <p:nvPr/>
          </p:nvSpPr>
          <p:spPr bwMode="auto">
            <a:xfrm>
              <a:off x="5522912" y="1996417"/>
              <a:ext cx="19023" cy="22828"/>
            </a:xfrm>
            <a:custGeom>
              <a:avLst/>
              <a:gdLst/>
              <a:ahLst/>
              <a:cxnLst>
                <a:cxn ang="0">
                  <a:pos x="8" y="12"/>
                </a:cxn>
                <a:cxn ang="0">
                  <a:pos x="10" y="9"/>
                </a:cxn>
                <a:cxn ang="0">
                  <a:pos x="2" y="0"/>
                </a:cxn>
                <a:cxn ang="0">
                  <a:pos x="0" y="3"/>
                </a:cxn>
                <a:cxn ang="0">
                  <a:pos x="8" y="12"/>
                </a:cxn>
              </a:cxnLst>
              <a:rect l="0" t="0" r="r" b="b"/>
              <a:pathLst>
                <a:path w="10" h="12">
                  <a:moveTo>
                    <a:pt x="8" y="12"/>
                  </a:moveTo>
                  <a:lnTo>
                    <a:pt x="10" y="9"/>
                  </a:lnTo>
                  <a:lnTo>
                    <a:pt x="2" y="0"/>
                  </a:lnTo>
                  <a:lnTo>
                    <a:pt x="0" y="3"/>
                  </a:lnTo>
                  <a:lnTo>
                    <a:pt x="8" y="12"/>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8" name="Oval 392"/>
            <p:cNvSpPr>
              <a:spLocks noChangeArrowheads="1"/>
            </p:cNvSpPr>
            <p:nvPr/>
          </p:nvSpPr>
          <p:spPr bwMode="auto">
            <a:xfrm>
              <a:off x="5521009" y="1994515"/>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9" name="Oval 393"/>
            <p:cNvSpPr>
              <a:spLocks noChangeArrowheads="1"/>
            </p:cNvSpPr>
            <p:nvPr/>
          </p:nvSpPr>
          <p:spPr bwMode="auto">
            <a:xfrm>
              <a:off x="5536228" y="2011636"/>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 name="Freeform 394"/>
            <p:cNvSpPr>
              <a:spLocks/>
            </p:cNvSpPr>
            <p:nvPr/>
          </p:nvSpPr>
          <p:spPr bwMode="auto">
            <a:xfrm>
              <a:off x="5317463" y="2114360"/>
              <a:ext cx="41851" cy="22828"/>
            </a:xfrm>
            <a:custGeom>
              <a:avLst/>
              <a:gdLst/>
              <a:ahLst/>
              <a:cxnLst>
                <a:cxn ang="0">
                  <a:pos x="22" y="0"/>
                </a:cxn>
                <a:cxn ang="0">
                  <a:pos x="0" y="12"/>
                </a:cxn>
                <a:cxn ang="0">
                  <a:pos x="22" y="0"/>
                </a:cxn>
              </a:cxnLst>
              <a:rect l="0" t="0" r="r" b="b"/>
              <a:pathLst>
                <a:path w="22" h="12">
                  <a:moveTo>
                    <a:pt x="22" y="0"/>
                  </a:moveTo>
                  <a:lnTo>
                    <a:pt x="0" y="12"/>
                  </a:lnTo>
                  <a:lnTo>
                    <a:pt x="22"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1" name="Freeform 395"/>
            <p:cNvSpPr>
              <a:spLocks/>
            </p:cNvSpPr>
            <p:nvPr/>
          </p:nvSpPr>
          <p:spPr bwMode="auto">
            <a:xfrm>
              <a:off x="5313658" y="2112458"/>
              <a:ext cx="47558" cy="28535"/>
            </a:xfrm>
            <a:custGeom>
              <a:avLst/>
              <a:gdLst/>
              <a:ahLst/>
              <a:cxnLst>
                <a:cxn ang="0">
                  <a:pos x="25" y="3"/>
                </a:cxn>
                <a:cxn ang="0">
                  <a:pos x="22" y="0"/>
                </a:cxn>
                <a:cxn ang="0">
                  <a:pos x="0" y="11"/>
                </a:cxn>
                <a:cxn ang="0">
                  <a:pos x="3" y="15"/>
                </a:cxn>
                <a:cxn ang="0">
                  <a:pos x="25" y="3"/>
                </a:cxn>
              </a:cxnLst>
              <a:rect l="0" t="0" r="r" b="b"/>
              <a:pathLst>
                <a:path w="25" h="15">
                  <a:moveTo>
                    <a:pt x="25" y="3"/>
                  </a:moveTo>
                  <a:lnTo>
                    <a:pt x="22" y="0"/>
                  </a:lnTo>
                  <a:lnTo>
                    <a:pt x="0" y="11"/>
                  </a:lnTo>
                  <a:lnTo>
                    <a:pt x="3" y="15"/>
                  </a:lnTo>
                  <a:lnTo>
                    <a:pt x="25" y="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2" name="Oval 396"/>
            <p:cNvSpPr>
              <a:spLocks noChangeArrowheads="1"/>
            </p:cNvSpPr>
            <p:nvPr/>
          </p:nvSpPr>
          <p:spPr bwMode="auto">
            <a:xfrm>
              <a:off x="5313658" y="2131481"/>
              <a:ext cx="7609" cy="9512"/>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3" name="Oval 397"/>
            <p:cNvSpPr>
              <a:spLocks noChangeArrowheads="1"/>
            </p:cNvSpPr>
            <p:nvPr/>
          </p:nvSpPr>
          <p:spPr bwMode="auto">
            <a:xfrm>
              <a:off x="5355509" y="2110556"/>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4" name="Freeform 398"/>
            <p:cNvSpPr>
              <a:spLocks/>
            </p:cNvSpPr>
            <p:nvPr/>
          </p:nvSpPr>
          <p:spPr bwMode="auto">
            <a:xfrm>
              <a:off x="5325072" y="2142895"/>
              <a:ext cx="89408" cy="45655"/>
            </a:xfrm>
            <a:custGeom>
              <a:avLst/>
              <a:gdLst/>
              <a:ahLst/>
              <a:cxnLst>
                <a:cxn ang="0">
                  <a:pos x="0" y="0"/>
                </a:cxn>
                <a:cxn ang="0">
                  <a:pos x="47" y="24"/>
                </a:cxn>
                <a:cxn ang="0">
                  <a:pos x="0" y="0"/>
                </a:cxn>
              </a:cxnLst>
              <a:rect l="0" t="0" r="r" b="b"/>
              <a:pathLst>
                <a:path w="47" h="24">
                  <a:moveTo>
                    <a:pt x="0" y="0"/>
                  </a:moveTo>
                  <a:lnTo>
                    <a:pt x="47" y="24"/>
                  </a:lnTo>
                  <a:lnTo>
                    <a:pt x="0"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5" name="Line 399"/>
            <p:cNvSpPr>
              <a:spLocks noChangeShapeType="1"/>
            </p:cNvSpPr>
            <p:nvPr/>
          </p:nvSpPr>
          <p:spPr bwMode="auto">
            <a:xfrm>
              <a:off x="5325072" y="2142895"/>
              <a:ext cx="89408" cy="45655"/>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6" name="Freeform 400"/>
            <p:cNvSpPr>
              <a:spLocks/>
            </p:cNvSpPr>
            <p:nvPr/>
          </p:nvSpPr>
          <p:spPr bwMode="auto">
            <a:xfrm>
              <a:off x="5414480" y="2161918"/>
              <a:ext cx="49460" cy="26632"/>
            </a:xfrm>
            <a:custGeom>
              <a:avLst/>
              <a:gdLst/>
              <a:ahLst/>
              <a:cxnLst>
                <a:cxn ang="0">
                  <a:pos x="26" y="0"/>
                </a:cxn>
                <a:cxn ang="0">
                  <a:pos x="0" y="14"/>
                </a:cxn>
                <a:cxn ang="0">
                  <a:pos x="26" y="0"/>
                </a:cxn>
              </a:cxnLst>
              <a:rect l="0" t="0" r="r" b="b"/>
              <a:pathLst>
                <a:path w="26" h="14">
                  <a:moveTo>
                    <a:pt x="26" y="0"/>
                  </a:moveTo>
                  <a:lnTo>
                    <a:pt x="0" y="14"/>
                  </a:lnTo>
                  <a:lnTo>
                    <a:pt x="26"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7" name="Line 401"/>
            <p:cNvSpPr>
              <a:spLocks noChangeShapeType="1"/>
            </p:cNvSpPr>
            <p:nvPr/>
          </p:nvSpPr>
          <p:spPr bwMode="auto">
            <a:xfrm flipH="1">
              <a:off x="5414480" y="2161918"/>
              <a:ext cx="49460" cy="26632"/>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8" name="Freeform 402"/>
            <p:cNvSpPr>
              <a:spLocks/>
            </p:cNvSpPr>
            <p:nvPr/>
          </p:nvSpPr>
          <p:spPr bwMode="auto">
            <a:xfrm>
              <a:off x="5315560" y="2158113"/>
              <a:ext cx="98920" cy="51362"/>
            </a:xfrm>
            <a:custGeom>
              <a:avLst/>
              <a:gdLst/>
              <a:ahLst/>
              <a:cxnLst>
                <a:cxn ang="0">
                  <a:pos x="0" y="0"/>
                </a:cxn>
                <a:cxn ang="0">
                  <a:pos x="52" y="27"/>
                </a:cxn>
                <a:cxn ang="0">
                  <a:pos x="0" y="0"/>
                </a:cxn>
              </a:cxnLst>
              <a:rect l="0" t="0" r="r" b="b"/>
              <a:pathLst>
                <a:path w="52" h="27">
                  <a:moveTo>
                    <a:pt x="0" y="0"/>
                  </a:moveTo>
                  <a:lnTo>
                    <a:pt x="52" y="27"/>
                  </a:lnTo>
                  <a:lnTo>
                    <a:pt x="0"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9" name="Freeform 403"/>
            <p:cNvSpPr>
              <a:spLocks/>
            </p:cNvSpPr>
            <p:nvPr/>
          </p:nvSpPr>
          <p:spPr bwMode="auto">
            <a:xfrm>
              <a:off x="5313658" y="2154309"/>
              <a:ext cx="100822" cy="58971"/>
            </a:xfrm>
            <a:custGeom>
              <a:avLst/>
              <a:gdLst/>
              <a:ahLst/>
              <a:cxnLst>
                <a:cxn ang="0">
                  <a:pos x="1" y="0"/>
                </a:cxn>
                <a:cxn ang="0">
                  <a:pos x="0" y="4"/>
                </a:cxn>
                <a:cxn ang="0">
                  <a:pos x="52" y="31"/>
                </a:cxn>
                <a:cxn ang="0">
                  <a:pos x="53" y="27"/>
                </a:cxn>
                <a:cxn ang="0">
                  <a:pos x="1" y="0"/>
                </a:cxn>
              </a:cxnLst>
              <a:rect l="0" t="0" r="r" b="b"/>
              <a:pathLst>
                <a:path w="53" h="31">
                  <a:moveTo>
                    <a:pt x="1" y="0"/>
                  </a:moveTo>
                  <a:lnTo>
                    <a:pt x="0" y="4"/>
                  </a:lnTo>
                  <a:lnTo>
                    <a:pt x="52" y="31"/>
                  </a:lnTo>
                  <a:lnTo>
                    <a:pt x="53" y="27"/>
                  </a:lnTo>
                  <a:lnTo>
                    <a:pt x="1" y="0"/>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0" name="Oval 404"/>
            <p:cNvSpPr>
              <a:spLocks noChangeArrowheads="1"/>
            </p:cNvSpPr>
            <p:nvPr/>
          </p:nvSpPr>
          <p:spPr bwMode="auto">
            <a:xfrm>
              <a:off x="5410676" y="2205671"/>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1" name="Oval 405"/>
            <p:cNvSpPr>
              <a:spLocks noChangeArrowheads="1"/>
            </p:cNvSpPr>
            <p:nvPr/>
          </p:nvSpPr>
          <p:spPr bwMode="auto">
            <a:xfrm>
              <a:off x="5311756" y="2154309"/>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2" name="Freeform 407"/>
            <p:cNvSpPr>
              <a:spLocks/>
            </p:cNvSpPr>
            <p:nvPr/>
          </p:nvSpPr>
          <p:spPr bwMode="auto">
            <a:xfrm>
              <a:off x="5315560" y="2137188"/>
              <a:ext cx="1902" cy="22828"/>
            </a:xfrm>
            <a:custGeom>
              <a:avLst/>
              <a:gdLst/>
              <a:ahLst/>
              <a:cxnLst>
                <a:cxn ang="0">
                  <a:pos x="0" y="0"/>
                </a:cxn>
                <a:cxn ang="0">
                  <a:pos x="0" y="12"/>
                </a:cxn>
                <a:cxn ang="0">
                  <a:pos x="0" y="0"/>
                </a:cxn>
              </a:cxnLst>
              <a:rect l="0" t="0" r="r" b="b"/>
              <a:pathLst>
                <a:path h="12">
                  <a:moveTo>
                    <a:pt x="0" y="0"/>
                  </a:moveTo>
                  <a:lnTo>
                    <a:pt x="0" y="12"/>
                  </a:lnTo>
                  <a:lnTo>
                    <a:pt x="0"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3" name="Rectangle 408"/>
            <p:cNvSpPr>
              <a:spLocks noChangeArrowheads="1"/>
            </p:cNvSpPr>
            <p:nvPr/>
          </p:nvSpPr>
          <p:spPr bwMode="auto">
            <a:xfrm>
              <a:off x="5311756" y="2137188"/>
              <a:ext cx="7609" cy="22828"/>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4" name="Oval 409"/>
            <p:cNvSpPr>
              <a:spLocks noChangeArrowheads="1"/>
            </p:cNvSpPr>
            <p:nvPr/>
          </p:nvSpPr>
          <p:spPr bwMode="auto">
            <a:xfrm>
              <a:off x="5311756" y="2156211"/>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5" name="Oval 410"/>
            <p:cNvSpPr>
              <a:spLocks noChangeArrowheads="1"/>
            </p:cNvSpPr>
            <p:nvPr/>
          </p:nvSpPr>
          <p:spPr bwMode="auto">
            <a:xfrm>
              <a:off x="5311756" y="2131481"/>
              <a:ext cx="7609" cy="9512"/>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6" name="Freeform 411"/>
            <p:cNvSpPr>
              <a:spLocks/>
            </p:cNvSpPr>
            <p:nvPr/>
          </p:nvSpPr>
          <p:spPr bwMode="auto">
            <a:xfrm>
              <a:off x="5414480" y="2188550"/>
              <a:ext cx="1902" cy="11414"/>
            </a:xfrm>
            <a:custGeom>
              <a:avLst/>
              <a:gdLst/>
              <a:ahLst/>
              <a:cxnLst>
                <a:cxn ang="0">
                  <a:pos x="0" y="0"/>
                </a:cxn>
                <a:cxn ang="0">
                  <a:pos x="0" y="6"/>
                </a:cxn>
                <a:cxn ang="0">
                  <a:pos x="0" y="0"/>
                </a:cxn>
              </a:cxnLst>
              <a:rect l="0" t="0" r="r" b="b"/>
              <a:pathLst>
                <a:path h="6">
                  <a:moveTo>
                    <a:pt x="0" y="0"/>
                  </a:moveTo>
                  <a:lnTo>
                    <a:pt x="0" y="6"/>
                  </a:lnTo>
                  <a:lnTo>
                    <a:pt x="0"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7" name="Line 412"/>
            <p:cNvSpPr>
              <a:spLocks noChangeShapeType="1"/>
            </p:cNvSpPr>
            <p:nvPr/>
          </p:nvSpPr>
          <p:spPr bwMode="auto">
            <a:xfrm>
              <a:off x="5414480" y="2188550"/>
              <a:ext cx="1902" cy="11414"/>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8" name="Freeform 413"/>
            <p:cNvSpPr>
              <a:spLocks/>
            </p:cNvSpPr>
            <p:nvPr/>
          </p:nvSpPr>
          <p:spPr bwMode="auto">
            <a:xfrm>
              <a:off x="5414480" y="2184746"/>
              <a:ext cx="68483" cy="24730"/>
            </a:xfrm>
            <a:custGeom>
              <a:avLst/>
              <a:gdLst/>
              <a:ahLst/>
              <a:cxnLst>
                <a:cxn ang="0">
                  <a:pos x="36" y="0"/>
                </a:cxn>
                <a:cxn ang="0">
                  <a:pos x="0" y="13"/>
                </a:cxn>
                <a:cxn ang="0">
                  <a:pos x="36" y="0"/>
                </a:cxn>
              </a:cxnLst>
              <a:rect l="0" t="0" r="r" b="b"/>
              <a:pathLst>
                <a:path w="36" h="13">
                  <a:moveTo>
                    <a:pt x="36" y="0"/>
                  </a:moveTo>
                  <a:lnTo>
                    <a:pt x="0" y="13"/>
                  </a:lnTo>
                  <a:lnTo>
                    <a:pt x="36"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9" name="Freeform 414"/>
            <p:cNvSpPr>
              <a:spLocks/>
            </p:cNvSpPr>
            <p:nvPr/>
          </p:nvSpPr>
          <p:spPr bwMode="auto">
            <a:xfrm>
              <a:off x="5412578" y="2182843"/>
              <a:ext cx="72288" cy="30437"/>
            </a:xfrm>
            <a:custGeom>
              <a:avLst/>
              <a:gdLst/>
              <a:ahLst/>
              <a:cxnLst>
                <a:cxn ang="0">
                  <a:pos x="38" y="3"/>
                </a:cxn>
                <a:cxn ang="0">
                  <a:pos x="36" y="0"/>
                </a:cxn>
                <a:cxn ang="0">
                  <a:pos x="0" y="13"/>
                </a:cxn>
                <a:cxn ang="0">
                  <a:pos x="2" y="16"/>
                </a:cxn>
                <a:cxn ang="0">
                  <a:pos x="38" y="3"/>
                </a:cxn>
              </a:cxnLst>
              <a:rect l="0" t="0" r="r" b="b"/>
              <a:pathLst>
                <a:path w="38" h="16">
                  <a:moveTo>
                    <a:pt x="38" y="3"/>
                  </a:moveTo>
                  <a:lnTo>
                    <a:pt x="36" y="0"/>
                  </a:lnTo>
                  <a:lnTo>
                    <a:pt x="0" y="13"/>
                  </a:lnTo>
                  <a:lnTo>
                    <a:pt x="2" y="16"/>
                  </a:lnTo>
                  <a:lnTo>
                    <a:pt x="38" y="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0" name="Oval 415"/>
            <p:cNvSpPr>
              <a:spLocks noChangeArrowheads="1"/>
            </p:cNvSpPr>
            <p:nvPr/>
          </p:nvSpPr>
          <p:spPr bwMode="auto">
            <a:xfrm>
              <a:off x="5410676" y="2205671"/>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1" name="Oval 416"/>
            <p:cNvSpPr>
              <a:spLocks noChangeArrowheads="1"/>
            </p:cNvSpPr>
            <p:nvPr/>
          </p:nvSpPr>
          <p:spPr bwMode="auto">
            <a:xfrm>
              <a:off x="5479159" y="2180941"/>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2" name="Freeform 417"/>
            <p:cNvSpPr>
              <a:spLocks/>
            </p:cNvSpPr>
            <p:nvPr/>
          </p:nvSpPr>
          <p:spPr bwMode="auto">
            <a:xfrm>
              <a:off x="5351704" y="2177136"/>
              <a:ext cx="22828" cy="194035"/>
            </a:xfrm>
            <a:custGeom>
              <a:avLst/>
              <a:gdLst/>
              <a:ahLst/>
              <a:cxnLst>
                <a:cxn ang="0">
                  <a:pos x="0" y="0"/>
                </a:cxn>
                <a:cxn ang="0">
                  <a:pos x="12" y="102"/>
                </a:cxn>
                <a:cxn ang="0">
                  <a:pos x="0" y="0"/>
                </a:cxn>
              </a:cxnLst>
              <a:rect l="0" t="0" r="r" b="b"/>
              <a:pathLst>
                <a:path w="12" h="102">
                  <a:moveTo>
                    <a:pt x="0" y="0"/>
                  </a:moveTo>
                  <a:lnTo>
                    <a:pt x="12" y="102"/>
                  </a:lnTo>
                  <a:lnTo>
                    <a:pt x="0"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3" name="Freeform 418"/>
            <p:cNvSpPr>
              <a:spLocks/>
            </p:cNvSpPr>
            <p:nvPr/>
          </p:nvSpPr>
          <p:spPr bwMode="auto">
            <a:xfrm>
              <a:off x="5347900" y="2177136"/>
              <a:ext cx="30437" cy="194035"/>
            </a:xfrm>
            <a:custGeom>
              <a:avLst/>
              <a:gdLst/>
              <a:ahLst/>
              <a:cxnLst>
                <a:cxn ang="0">
                  <a:pos x="4" y="0"/>
                </a:cxn>
                <a:cxn ang="0">
                  <a:pos x="0" y="0"/>
                </a:cxn>
                <a:cxn ang="0">
                  <a:pos x="12" y="102"/>
                </a:cxn>
                <a:cxn ang="0">
                  <a:pos x="16" y="102"/>
                </a:cxn>
                <a:cxn ang="0">
                  <a:pos x="4" y="0"/>
                </a:cxn>
              </a:cxnLst>
              <a:rect l="0" t="0" r="r" b="b"/>
              <a:pathLst>
                <a:path w="16" h="102">
                  <a:moveTo>
                    <a:pt x="4" y="0"/>
                  </a:moveTo>
                  <a:lnTo>
                    <a:pt x="0" y="0"/>
                  </a:lnTo>
                  <a:lnTo>
                    <a:pt x="12" y="102"/>
                  </a:lnTo>
                  <a:lnTo>
                    <a:pt x="16" y="102"/>
                  </a:lnTo>
                  <a:lnTo>
                    <a:pt x="4" y="0"/>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4" name="Oval 419"/>
            <p:cNvSpPr>
              <a:spLocks noChangeArrowheads="1"/>
            </p:cNvSpPr>
            <p:nvPr/>
          </p:nvSpPr>
          <p:spPr bwMode="auto">
            <a:xfrm>
              <a:off x="5370727" y="2367367"/>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5" name="Oval 420"/>
            <p:cNvSpPr>
              <a:spLocks noChangeArrowheads="1"/>
            </p:cNvSpPr>
            <p:nvPr/>
          </p:nvSpPr>
          <p:spPr bwMode="auto">
            <a:xfrm>
              <a:off x="5347900" y="2173332"/>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6" name="Freeform 421"/>
            <p:cNvSpPr>
              <a:spLocks/>
            </p:cNvSpPr>
            <p:nvPr/>
          </p:nvSpPr>
          <p:spPr bwMode="auto">
            <a:xfrm>
              <a:off x="5454429" y="2207573"/>
              <a:ext cx="7609" cy="207351"/>
            </a:xfrm>
            <a:custGeom>
              <a:avLst/>
              <a:gdLst/>
              <a:ahLst/>
              <a:cxnLst>
                <a:cxn ang="0">
                  <a:pos x="0" y="0"/>
                </a:cxn>
                <a:cxn ang="0">
                  <a:pos x="4" y="109"/>
                </a:cxn>
                <a:cxn ang="0">
                  <a:pos x="0" y="0"/>
                </a:cxn>
              </a:cxnLst>
              <a:rect l="0" t="0" r="r" b="b"/>
              <a:pathLst>
                <a:path w="4" h="109">
                  <a:moveTo>
                    <a:pt x="0" y="0"/>
                  </a:moveTo>
                  <a:lnTo>
                    <a:pt x="4" y="109"/>
                  </a:lnTo>
                  <a:lnTo>
                    <a:pt x="0"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7" name="Line 422"/>
            <p:cNvSpPr>
              <a:spLocks noChangeShapeType="1"/>
            </p:cNvSpPr>
            <p:nvPr/>
          </p:nvSpPr>
          <p:spPr bwMode="auto">
            <a:xfrm>
              <a:off x="5454429" y="2207573"/>
              <a:ext cx="7609" cy="207351"/>
            </a:xfrm>
            <a:prstGeom prst="line">
              <a:avLst/>
            </a:pr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8" name="Freeform 423"/>
            <p:cNvSpPr>
              <a:spLocks/>
            </p:cNvSpPr>
            <p:nvPr/>
          </p:nvSpPr>
          <p:spPr bwMode="auto">
            <a:xfrm>
              <a:off x="5482963" y="2184746"/>
              <a:ext cx="5707" cy="235886"/>
            </a:xfrm>
            <a:custGeom>
              <a:avLst/>
              <a:gdLst/>
              <a:ahLst/>
              <a:cxnLst>
                <a:cxn ang="0">
                  <a:pos x="0" y="0"/>
                </a:cxn>
                <a:cxn ang="0">
                  <a:pos x="3" y="124"/>
                </a:cxn>
                <a:cxn ang="0">
                  <a:pos x="0" y="0"/>
                </a:cxn>
              </a:cxnLst>
              <a:rect l="0" t="0" r="r" b="b"/>
              <a:pathLst>
                <a:path w="3" h="124">
                  <a:moveTo>
                    <a:pt x="0" y="0"/>
                  </a:moveTo>
                  <a:lnTo>
                    <a:pt x="3" y="124"/>
                  </a:lnTo>
                  <a:lnTo>
                    <a:pt x="0"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9" name="Freeform 424"/>
            <p:cNvSpPr>
              <a:spLocks/>
            </p:cNvSpPr>
            <p:nvPr/>
          </p:nvSpPr>
          <p:spPr bwMode="auto">
            <a:xfrm>
              <a:off x="5479159" y="2184746"/>
              <a:ext cx="13316" cy="235886"/>
            </a:xfrm>
            <a:custGeom>
              <a:avLst/>
              <a:gdLst/>
              <a:ahLst/>
              <a:cxnLst>
                <a:cxn ang="0">
                  <a:pos x="4" y="0"/>
                </a:cxn>
                <a:cxn ang="0">
                  <a:pos x="0" y="0"/>
                </a:cxn>
                <a:cxn ang="0">
                  <a:pos x="3" y="124"/>
                </a:cxn>
                <a:cxn ang="0">
                  <a:pos x="7" y="124"/>
                </a:cxn>
                <a:cxn ang="0">
                  <a:pos x="4" y="0"/>
                </a:cxn>
              </a:cxnLst>
              <a:rect l="0" t="0" r="r" b="b"/>
              <a:pathLst>
                <a:path w="7" h="124">
                  <a:moveTo>
                    <a:pt x="4" y="0"/>
                  </a:moveTo>
                  <a:lnTo>
                    <a:pt x="0" y="0"/>
                  </a:lnTo>
                  <a:lnTo>
                    <a:pt x="3" y="124"/>
                  </a:lnTo>
                  <a:lnTo>
                    <a:pt x="7" y="124"/>
                  </a:lnTo>
                  <a:lnTo>
                    <a:pt x="4" y="0"/>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0" name="Oval 425"/>
            <p:cNvSpPr>
              <a:spLocks noChangeArrowheads="1"/>
            </p:cNvSpPr>
            <p:nvPr/>
          </p:nvSpPr>
          <p:spPr bwMode="auto">
            <a:xfrm>
              <a:off x="5484865" y="2416827"/>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1" name="Oval 426"/>
            <p:cNvSpPr>
              <a:spLocks noChangeArrowheads="1"/>
            </p:cNvSpPr>
            <p:nvPr/>
          </p:nvSpPr>
          <p:spPr bwMode="auto">
            <a:xfrm>
              <a:off x="5479159" y="2180941"/>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2" name="Freeform 427"/>
            <p:cNvSpPr>
              <a:spLocks/>
            </p:cNvSpPr>
            <p:nvPr/>
          </p:nvSpPr>
          <p:spPr bwMode="auto">
            <a:xfrm>
              <a:off x="5374532" y="2371172"/>
              <a:ext cx="85604" cy="60874"/>
            </a:xfrm>
            <a:custGeom>
              <a:avLst/>
              <a:gdLst/>
              <a:ahLst/>
              <a:cxnLst>
                <a:cxn ang="0">
                  <a:pos x="0" y="0"/>
                </a:cxn>
                <a:cxn ang="0">
                  <a:pos x="45" y="32"/>
                </a:cxn>
                <a:cxn ang="0">
                  <a:pos x="0" y="0"/>
                </a:cxn>
              </a:cxnLst>
              <a:rect l="0" t="0" r="r" b="b"/>
              <a:pathLst>
                <a:path w="45" h="32">
                  <a:moveTo>
                    <a:pt x="0" y="0"/>
                  </a:moveTo>
                  <a:lnTo>
                    <a:pt x="45" y="32"/>
                  </a:lnTo>
                  <a:lnTo>
                    <a:pt x="0"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3" name="Freeform 428"/>
            <p:cNvSpPr>
              <a:spLocks/>
            </p:cNvSpPr>
            <p:nvPr/>
          </p:nvSpPr>
          <p:spPr bwMode="auto">
            <a:xfrm>
              <a:off x="5370727" y="2369269"/>
              <a:ext cx="91311" cy="66581"/>
            </a:xfrm>
            <a:custGeom>
              <a:avLst/>
              <a:gdLst/>
              <a:ahLst/>
              <a:cxnLst>
                <a:cxn ang="0">
                  <a:pos x="3" y="0"/>
                </a:cxn>
                <a:cxn ang="0">
                  <a:pos x="0" y="3"/>
                </a:cxn>
                <a:cxn ang="0">
                  <a:pos x="45" y="35"/>
                </a:cxn>
                <a:cxn ang="0">
                  <a:pos x="48" y="32"/>
                </a:cxn>
                <a:cxn ang="0">
                  <a:pos x="3" y="0"/>
                </a:cxn>
              </a:cxnLst>
              <a:rect l="0" t="0" r="r" b="b"/>
              <a:pathLst>
                <a:path w="48" h="35">
                  <a:moveTo>
                    <a:pt x="3" y="0"/>
                  </a:moveTo>
                  <a:lnTo>
                    <a:pt x="0" y="3"/>
                  </a:lnTo>
                  <a:lnTo>
                    <a:pt x="45" y="35"/>
                  </a:lnTo>
                  <a:lnTo>
                    <a:pt x="48" y="32"/>
                  </a:lnTo>
                  <a:lnTo>
                    <a:pt x="3" y="0"/>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4" name="Oval 429"/>
            <p:cNvSpPr>
              <a:spLocks noChangeArrowheads="1"/>
            </p:cNvSpPr>
            <p:nvPr/>
          </p:nvSpPr>
          <p:spPr bwMode="auto">
            <a:xfrm>
              <a:off x="5456331" y="2428241"/>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5" name="Oval 430"/>
            <p:cNvSpPr>
              <a:spLocks noChangeArrowheads="1"/>
            </p:cNvSpPr>
            <p:nvPr/>
          </p:nvSpPr>
          <p:spPr bwMode="auto">
            <a:xfrm>
              <a:off x="5370727" y="2367367"/>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6" name="Freeform 431"/>
            <p:cNvSpPr>
              <a:spLocks/>
            </p:cNvSpPr>
            <p:nvPr/>
          </p:nvSpPr>
          <p:spPr bwMode="auto">
            <a:xfrm>
              <a:off x="5460135" y="2420632"/>
              <a:ext cx="28535" cy="11414"/>
            </a:xfrm>
            <a:custGeom>
              <a:avLst/>
              <a:gdLst/>
              <a:ahLst/>
              <a:cxnLst>
                <a:cxn ang="0">
                  <a:pos x="15" y="0"/>
                </a:cxn>
                <a:cxn ang="0">
                  <a:pos x="0" y="6"/>
                </a:cxn>
                <a:cxn ang="0">
                  <a:pos x="15" y="0"/>
                </a:cxn>
              </a:cxnLst>
              <a:rect l="0" t="0" r="r" b="b"/>
              <a:pathLst>
                <a:path w="15" h="6">
                  <a:moveTo>
                    <a:pt x="15" y="0"/>
                  </a:moveTo>
                  <a:lnTo>
                    <a:pt x="0" y="6"/>
                  </a:lnTo>
                  <a:lnTo>
                    <a:pt x="15"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7" name="Freeform 432"/>
            <p:cNvSpPr>
              <a:spLocks/>
            </p:cNvSpPr>
            <p:nvPr/>
          </p:nvSpPr>
          <p:spPr bwMode="auto">
            <a:xfrm>
              <a:off x="5458233" y="2418729"/>
              <a:ext cx="32339" cy="17121"/>
            </a:xfrm>
            <a:custGeom>
              <a:avLst/>
              <a:gdLst/>
              <a:ahLst/>
              <a:cxnLst>
                <a:cxn ang="0">
                  <a:pos x="17" y="3"/>
                </a:cxn>
                <a:cxn ang="0">
                  <a:pos x="15" y="0"/>
                </a:cxn>
                <a:cxn ang="0">
                  <a:pos x="0" y="6"/>
                </a:cxn>
                <a:cxn ang="0">
                  <a:pos x="2" y="9"/>
                </a:cxn>
                <a:cxn ang="0">
                  <a:pos x="17" y="3"/>
                </a:cxn>
              </a:cxnLst>
              <a:rect l="0" t="0" r="r" b="b"/>
              <a:pathLst>
                <a:path w="17" h="9">
                  <a:moveTo>
                    <a:pt x="17" y="3"/>
                  </a:moveTo>
                  <a:lnTo>
                    <a:pt x="15" y="0"/>
                  </a:lnTo>
                  <a:lnTo>
                    <a:pt x="0" y="6"/>
                  </a:lnTo>
                  <a:lnTo>
                    <a:pt x="2" y="9"/>
                  </a:lnTo>
                  <a:lnTo>
                    <a:pt x="17" y="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8" name="Oval 433"/>
            <p:cNvSpPr>
              <a:spLocks noChangeArrowheads="1"/>
            </p:cNvSpPr>
            <p:nvPr/>
          </p:nvSpPr>
          <p:spPr bwMode="auto">
            <a:xfrm>
              <a:off x="5456331" y="2428241"/>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9" name="Oval 434"/>
            <p:cNvSpPr>
              <a:spLocks noChangeArrowheads="1"/>
            </p:cNvSpPr>
            <p:nvPr/>
          </p:nvSpPr>
          <p:spPr bwMode="auto">
            <a:xfrm>
              <a:off x="5484865" y="2416827"/>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0" name="Freeform 435"/>
            <p:cNvSpPr>
              <a:spLocks/>
            </p:cNvSpPr>
            <p:nvPr/>
          </p:nvSpPr>
          <p:spPr bwMode="auto">
            <a:xfrm>
              <a:off x="5374532" y="2304591"/>
              <a:ext cx="329099" cy="150282"/>
            </a:xfrm>
            <a:custGeom>
              <a:avLst/>
              <a:gdLst/>
              <a:ahLst/>
              <a:cxnLst>
                <a:cxn ang="0">
                  <a:pos x="0" y="37"/>
                </a:cxn>
                <a:cxn ang="0">
                  <a:pos x="2" y="45"/>
                </a:cxn>
                <a:cxn ang="0">
                  <a:pos x="51" y="79"/>
                </a:cxn>
                <a:cxn ang="0">
                  <a:pos x="173" y="28"/>
                </a:cxn>
                <a:cxn ang="0">
                  <a:pos x="104" y="0"/>
                </a:cxn>
                <a:cxn ang="0">
                  <a:pos x="61" y="12"/>
                </a:cxn>
                <a:cxn ang="0">
                  <a:pos x="62" y="62"/>
                </a:cxn>
                <a:cxn ang="0">
                  <a:pos x="63" y="61"/>
                </a:cxn>
                <a:cxn ang="0">
                  <a:pos x="62" y="62"/>
                </a:cxn>
                <a:cxn ang="0">
                  <a:pos x="61" y="63"/>
                </a:cxn>
                <a:cxn ang="0">
                  <a:pos x="62" y="63"/>
                </a:cxn>
                <a:cxn ang="0">
                  <a:pos x="50" y="68"/>
                </a:cxn>
                <a:cxn ang="0">
                  <a:pos x="46" y="69"/>
                </a:cxn>
                <a:cxn ang="0">
                  <a:pos x="0" y="37"/>
                </a:cxn>
              </a:cxnLst>
              <a:rect l="0" t="0" r="r" b="b"/>
              <a:pathLst>
                <a:path w="173" h="79">
                  <a:moveTo>
                    <a:pt x="0" y="37"/>
                  </a:moveTo>
                  <a:lnTo>
                    <a:pt x="2" y="45"/>
                  </a:lnTo>
                  <a:lnTo>
                    <a:pt x="51" y="79"/>
                  </a:lnTo>
                  <a:lnTo>
                    <a:pt x="173" y="28"/>
                  </a:lnTo>
                  <a:lnTo>
                    <a:pt x="104" y="0"/>
                  </a:lnTo>
                  <a:lnTo>
                    <a:pt x="61" y="12"/>
                  </a:lnTo>
                  <a:lnTo>
                    <a:pt x="62" y="62"/>
                  </a:lnTo>
                  <a:lnTo>
                    <a:pt x="63" y="61"/>
                  </a:lnTo>
                  <a:lnTo>
                    <a:pt x="62" y="62"/>
                  </a:lnTo>
                  <a:lnTo>
                    <a:pt x="61" y="63"/>
                  </a:lnTo>
                  <a:lnTo>
                    <a:pt x="62" y="63"/>
                  </a:lnTo>
                  <a:lnTo>
                    <a:pt x="50" y="68"/>
                  </a:lnTo>
                  <a:lnTo>
                    <a:pt x="46" y="69"/>
                  </a:lnTo>
                  <a:lnTo>
                    <a:pt x="0" y="37"/>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1" name="Freeform 522"/>
            <p:cNvSpPr>
              <a:spLocks/>
            </p:cNvSpPr>
            <p:nvPr/>
          </p:nvSpPr>
          <p:spPr bwMode="auto">
            <a:xfrm>
              <a:off x="4066881" y="2298668"/>
              <a:ext cx="346220" cy="216863"/>
            </a:xfrm>
            <a:custGeom>
              <a:avLst/>
              <a:gdLst/>
              <a:ahLst/>
              <a:cxnLst>
                <a:cxn ang="0">
                  <a:pos x="113" y="0"/>
                </a:cxn>
                <a:cxn ang="0">
                  <a:pos x="106" y="5"/>
                </a:cxn>
                <a:cxn ang="0">
                  <a:pos x="106" y="76"/>
                </a:cxn>
                <a:cxn ang="0">
                  <a:pos x="106" y="77"/>
                </a:cxn>
                <a:cxn ang="0">
                  <a:pos x="34" y="33"/>
                </a:cxn>
                <a:cxn ang="0">
                  <a:pos x="0" y="53"/>
                </a:cxn>
                <a:cxn ang="0">
                  <a:pos x="96" y="114"/>
                </a:cxn>
                <a:cxn ang="0">
                  <a:pos x="182" y="60"/>
                </a:cxn>
                <a:cxn ang="0">
                  <a:pos x="159" y="47"/>
                </a:cxn>
                <a:cxn ang="0">
                  <a:pos x="174" y="38"/>
                </a:cxn>
                <a:cxn ang="0">
                  <a:pos x="113" y="0"/>
                </a:cxn>
              </a:cxnLst>
              <a:rect l="0" t="0" r="r" b="b"/>
              <a:pathLst>
                <a:path w="182" h="114">
                  <a:moveTo>
                    <a:pt x="113" y="0"/>
                  </a:moveTo>
                  <a:lnTo>
                    <a:pt x="106" y="5"/>
                  </a:lnTo>
                  <a:lnTo>
                    <a:pt x="106" y="76"/>
                  </a:lnTo>
                  <a:lnTo>
                    <a:pt x="106" y="77"/>
                  </a:lnTo>
                  <a:lnTo>
                    <a:pt x="34" y="33"/>
                  </a:lnTo>
                  <a:lnTo>
                    <a:pt x="0" y="53"/>
                  </a:lnTo>
                  <a:lnTo>
                    <a:pt x="96" y="114"/>
                  </a:lnTo>
                  <a:lnTo>
                    <a:pt x="182" y="60"/>
                  </a:lnTo>
                  <a:lnTo>
                    <a:pt x="159" y="47"/>
                  </a:lnTo>
                  <a:lnTo>
                    <a:pt x="174" y="38"/>
                  </a:lnTo>
                  <a:lnTo>
                    <a:pt x="113" y="0"/>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2" name="Rectangle 523"/>
            <p:cNvSpPr>
              <a:spLocks noChangeArrowheads="1"/>
            </p:cNvSpPr>
            <p:nvPr/>
          </p:nvSpPr>
          <p:spPr bwMode="auto">
            <a:xfrm>
              <a:off x="4253307" y="2144581"/>
              <a:ext cx="7609" cy="68483"/>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3" name="Freeform 524"/>
            <p:cNvSpPr>
              <a:spLocks/>
            </p:cNvSpPr>
            <p:nvPr/>
          </p:nvSpPr>
          <p:spPr bwMode="auto">
            <a:xfrm>
              <a:off x="4078295" y="2043759"/>
              <a:ext cx="180719" cy="104627"/>
            </a:xfrm>
            <a:custGeom>
              <a:avLst/>
              <a:gdLst/>
              <a:ahLst/>
              <a:cxnLst>
                <a:cxn ang="0">
                  <a:pos x="93" y="55"/>
                </a:cxn>
                <a:cxn ang="0">
                  <a:pos x="95" y="52"/>
                </a:cxn>
                <a:cxn ang="0">
                  <a:pos x="2" y="0"/>
                </a:cxn>
                <a:cxn ang="0">
                  <a:pos x="0" y="3"/>
                </a:cxn>
                <a:cxn ang="0">
                  <a:pos x="93" y="55"/>
                </a:cxn>
              </a:cxnLst>
              <a:rect l="0" t="0" r="r" b="b"/>
              <a:pathLst>
                <a:path w="95" h="55">
                  <a:moveTo>
                    <a:pt x="93" y="55"/>
                  </a:moveTo>
                  <a:lnTo>
                    <a:pt x="95" y="52"/>
                  </a:lnTo>
                  <a:lnTo>
                    <a:pt x="2" y="0"/>
                  </a:lnTo>
                  <a:lnTo>
                    <a:pt x="0" y="3"/>
                  </a:lnTo>
                  <a:lnTo>
                    <a:pt x="93" y="55"/>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4" name="Freeform 525"/>
            <p:cNvSpPr>
              <a:spLocks/>
            </p:cNvSpPr>
            <p:nvPr/>
          </p:nvSpPr>
          <p:spPr bwMode="auto">
            <a:xfrm>
              <a:off x="4253307" y="2142679"/>
              <a:ext cx="7609" cy="5707"/>
            </a:xfrm>
            <a:custGeom>
              <a:avLst/>
              <a:gdLst/>
              <a:ahLst/>
              <a:cxnLst>
                <a:cxn ang="0">
                  <a:pos x="4" y="1"/>
                </a:cxn>
                <a:cxn ang="0">
                  <a:pos x="3" y="0"/>
                </a:cxn>
                <a:cxn ang="0">
                  <a:pos x="1" y="3"/>
                </a:cxn>
                <a:cxn ang="0">
                  <a:pos x="0" y="1"/>
                </a:cxn>
                <a:cxn ang="0">
                  <a:pos x="4" y="1"/>
                </a:cxn>
              </a:cxnLst>
              <a:rect l="0" t="0" r="r" b="b"/>
              <a:pathLst>
                <a:path w="4" h="3">
                  <a:moveTo>
                    <a:pt x="4" y="1"/>
                  </a:moveTo>
                  <a:lnTo>
                    <a:pt x="3" y="0"/>
                  </a:lnTo>
                  <a:lnTo>
                    <a:pt x="1" y="3"/>
                  </a:lnTo>
                  <a:lnTo>
                    <a:pt x="0" y="1"/>
                  </a:lnTo>
                  <a:lnTo>
                    <a:pt x="4" y="1"/>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5" name="Rectangle 526"/>
            <p:cNvSpPr>
              <a:spLocks noChangeArrowheads="1"/>
            </p:cNvSpPr>
            <p:nvPr/>
          </p:nvSpPr>
          <p:spPr bwMode="auto">
            <a:xfrm>
              <a:off x="4076393" y="2045661"/>
              <a:ext cx="7609" cy="58971"/>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6" name="Freeform 527"/>
            <p:cNvSpPr>
              <a:spLocks/>
            </p:cNvSpPr>
            <p:nvPr/>
          </p:nvSpPr>
          <p:spPr bwMode="auto">
            <a:xfrm>
              <a:off x="4076393" y="2041857"/>
              <a:ext cx="7609" cy="7609"/>
            </a:xfrm>
            <a:custGeom>
              <a:avLst/>
              <a:gdLst/>
              <a:ahLst/>
              <a:cxnLst>
                <a:cxn ang="0">
                  <a:pos x="3" y="1"/>
                </a:cxn>
                <a:cxn ang="0">
                  <a:pos x="0" y="0"/>
                </a:cxn>
                <a:cxn ang="0">
                  <a:pos x="0" y="2"/>
                </a:cxn>
                <a:cxn ang="0">
                  <a:pos x="4" y="2"/>
                </a:cxn>
                <a:cxn ang="0">
                  <a:pos x="1" y="4"/>
                </a:cxn>
                <a:cxn ang="0">
                  <a:pos x="3" y="1"/>
                </a:cxn>
              </a:cxnLst>
              <a:rect l="0" t="0" r="r" b="b"/>
              <a:pathLst>
                <a:path w="4" h="4">
                  <a:moveTo>
                    <a:pt x="3" y="1"/>
                  </a:moveTo>
                  <a:lnTo>
                    <a:pt x="0" y="0"/>
                  </a:lnTo>
                  <a:lnTo>
                    <a:pt x="0" y="2"/>
                  </a:lnTo>
                  <a:lnTo>
                    <a:pt x="4" y="2"/>
                  </a:lnTo>
                  <a:lnTo>
                    <a:pt x="1" y="4"/>
                  </a:lnTo>
                  <a:lnTo>
                    <a:pt x="3" y="1"/>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7" name="Oval 528"/>
            <p:cNvSpPr>
              <a:spLocks noChangeArrowheads="1"/>
            </p:cNvSpPr>
            <p:nvPr/>
          </p:nvSpPr>
          <p:spPr bwMode="auto">
            <a:xfrm>
              <a:off x="4076393" y="2100828"/>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8" name="Oval 529"/>
            <p:cNvSpPr>
              <a:spLocks noChangeArrowheads="1"/>
            </p:cNvSpPr>
            <p:nvPr/>
          </p:nvSpPr>
          <p:spPr bwMode="auto">
            <a:xfrm>
              <a:off x="4253307" y="2209260"/>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9" name="Freeform 530"/>
            <p:cNvSpPr>
              <a:spLocks/>
            </p:cNvSpPr>
            <p:nvPr/>
          </p:nvSpPr>
          <p:spPr bwMode="auto">
            <a:xfrm>
              <a:off x="4255209" y="2220673"/>
              <a:ext cx="15218" cy="9512"/>
            </a:xfrm>
            <a:custGeom>
              <a:avLst/>
              <a:gdLst/>
              <a:ahLst/>
              <a:cxnLst>
                <a:cxn ang="0">
                  <a:pos x="8" y="3"/>
                </a:cxn>
                <a:cxn ang="0">
                  <a:pos x="6" y="0"/>
                </a:cxn>
                <a:cxn ang="0">
                  <a:pos x="0" y="2"/>
                </a:cxn>
                <a:cxn ang="0">
                  <a:pos x="2" y="5"/>
                </a:cxn>
                <a:cxn ang="0">
                  <a:pos x="8" y="3"/>
                </a:cxn>
              </a:cxnLst>
              <a:rect l="0" t="0" r="r" b="b"/>
              <a:pathLst>
                <a:path w="8" h="5">
                  <a:moveTo>
                    <a:pt x="8" y="3"/>
                  </a:moveTo>
                  <a:lnTo>
                    <a:pt x="6" y="0"/>
                  </a:lnTo>
                  <a:lnTo>
                    <a:pt x="0" y="2"/>
                  </a:lnTo>
                  <a:lnTo>
                    <a:pt x="2" y="5"/>
                  </a:lnTo>
                  <a:lnTo>
                    <a:pt x="8" y="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0" name="Oval 531"/>
            <p:cNvSpPr>
              <a:spLocks noChangeArrowheads="1"/>
            </p:cNvSpPr>
            <p:nvPr/>
          </p:nvSpPr>
          <p:spPr bwMode="auto">
            <a:xfrm>
              <a:off x="4253307" y="2222576"/>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1" name="Oval 532"/>
            <p:cNvSpPr>
              <a:spLocks noChangeArrowheads="1"/>
            </p:cNvSpPr>
            <p:nvPr/>
          </p:nvSpPr>
          <p:spPr bwMode="auto">
            <a:xfrm>
              <a:off x="4264721" y="2218771"/>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 name="Rectangle 533"/>
            <p:cNvSpPr>
              <a:spLocks noChangeArrowheads="1"/>
            </p:cNvSpPr>
            <p:nvPr/>
          </p:nvSpPr>
          <p:spPr bwMode="auto">
            <a:xfrm>
              <a:off x="4253307" y="2213064"/>
              <a:ext cx="7609" cy="13316"/>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 name="Oval 534"/>
            <p:cNvSpPr>
              <a:spLocks noChangeArrowheads="1"/>
            </p:cNvSpPr>
            <p:nvPr/>
          </p:nvSpPr>
          <p:spPr bwMode="auto">
            <a:xfrm>
              <a:off x="4253307" y="2209260"/>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 name="Oval 535"/>
            <p:cNvSpPr>
              <a:spLocks noChangeArrowheads="1"/>
            </p:cNvSpPr>
            <p:nvPr/>
          </p:nvSpPr>
          <p:spPr bwMode="auto">
            <a:xfrm>
              <a:off x="4253307" y="2222576"/>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 name="Freeform 536"/>
            <p:cNvSpPr>
              <a:spLocks/>
            </p:cNvSpPr>
            <p:nvPr/>
          </p:nvSpPr>
          <p:spPr bwMode="auto">
            <a:xfrm>
              <a:off x="4253307" y="2211162"/>
              <a:ext cx="17121" cy="13316"/>
            </a:xfrm>
            <a:custGeom>
              <a:avLst/>
              <a:gdLst/>
              <a:ahLst/>
              <a:cxnLst>
                <a:cxn ang="0">
                  <a:pos x="3" y="0"/>
                </a:cxn>
                <a:cxn ang="0">
                  <a:pos x="0" y="3"/>
                </a:cxn>
                <a:cxn ang="0">
                  <a:pos x="6" y="7"/>
                </a:cxn>
                <a:cxn ang="0">
                  <a:pos x="9" y="4"/>
                </a:cxn>
                <a:cxn ang="0">
                  <a:pos x="3" y="0"/>
                </a:cxn>
              </a:cxnLst>
              <a:rect l="0" t="0" r="r" b="b"/>
              <a:pathLst>
                <a:path w="9" h="7">
                  <a:moveTo>
                    <a:pt x="3" y="0"/>
                  </a:moveTo>
                  <a:lnTo>
                    <a:pt x="0" y="3"/>
                  </a:lnTo>
                  <a:lnTo>
                    <a:pt x="6" y="7"/>
                  </a:lnTo>
                  <a:lnTo>
                    <a:pt x="9" y="4"/>
                  </a:lnTo>
                  <a:lnTo>
                    <a:pt x="3" y="0"/>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 name="Rectangle 537"/>
            <p:cNvSpPr>
              <a:spLocks noChangeArrowheads="1"/>
            </p:cNvSpPr>
            <p:nvPr/>
          </p:nvSpPr>
          <p:spPr bwMode="auto">
            <a:xfrm>
              <a:off x="4264721" y="2220673"/>
              <a:ext cx="7609" cy="1902"/>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 name="Freeform 538"/>
            <p:cNvSpPr>
              <a:spLocks/>
            </p:cNvSpPr>
            <p:nvPr/>
          </p:nvSpPr>
          <p:spPr bwMode="auto">
            <a:xfrm>
              <a:off x="4264721" y="2218771"/>
              <a:ext cx="7609" cy="5707"/>
            </a:xfrm>
            <a:custGeom>
              <a:avLst/>
              <a:gdLst/>
              <a:ahLst/>
              <a:cxnLst>
                <a:cxn ang="0">
                  <a:pos x="3" y="0"/>
                </a:cxn>
                <a:cxn ang="0">
                  <a:pos x="4" y="1"/>
                </a:cxn>
                <a:cxn ang="0">
                  <a:pos x="0" y="1"/>
                </a:cxn>
                <a:cxn ang="0">
                  <a:pos x="0" y="3"/>
                </a:cxn>
                <a:cxn ang="0">
                  <a:pos x="3" y="0"/>
                </a:cxn>
              </a:cxnLst>
              <a:rect l="0" t="0" r="r" b="b"/>
              <a:pathLst>
                <a:path w="4" h="3">
                  <a:moveTo>
                    <a:pt x="3" y="0"/>
                  </a:moveTo>
                  <a:lnTo>
                    <a:pt x="4" y="1"/>
                  </a:lnTo>
                  <a:lnTo>
                    <a:pt x="0" y="1"/>
                  </a:lnTo>
                  <a:lnTo>
                    <a:pt x="0" y="3"/>
                  </a:lnTo>
                  <a:lnTo>
                    <a:pt x="3" y="0"/>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8" name="Oval 539"/>
            <p:cNvSpPr>
              <a:spLocks noChangeArrowheads="1"/>
            </p:cNvSpPr>
            <p:nvPr/>
          </p:nvSpPr>
          <p:spPr bwMode="auto">
            <a:xfrm>
              <a:off x="4264721" y="2218771"/>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9" name="Oval 540"/>
            <p:cNvSpPr>
              <a:spLocks noChangeArrowheads="1"/>
            </p:cNvSpPr>
            <p:nvPr/>
          </p:nvSpPr>
          <p:spPr bwMode="auto">
            <a:xfrm>
              <a:off x="4253307" y="2209260"/>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0" name="Rectangle 541"/>
            <p:cNvSpPr>
              <a:spLocks noChangeArrowheads="1"/>
            </p:cNvSpPr>
            <p:nvPr/>
          </p:nvSpPr>
          <p:spPr bwMode="auto">
            <a:xfrm>
              <a:off x="4076393" y="2104633"/>
              <a:ext cx="7609" cy="7609"/>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1" name="Oval 542"/>
            <p:cNvSpPr>
              <a:spLocks noChangeArrowheads="1"/>
            </p:cNvSpPr>
            <p:nvPr/>
          </p:nvSpPr>
          <p:spPr bwMode="auto">
            <a:xfrm>
              <a:off x="4076393" y="2108437"/>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2" name="Oval 543"/>
            <p:cNvSpPr>
              <a:spLocks noChangeArrowheads="1"/>
            </p:cNvSpPr>
            <p:nvPr/>
          </p:nvSpPr>
          <p:spPr bwMode="auto">
            <a:xfrm>
              <a:off x="4076393" y="2100828"/>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3" name="Rectangle 544"/>
            <p:cNvSpPr>
              <a:spLocks noChangeArrowheads="1"/>
            </p:cNvSpPr>
            <p:nvPr/>
          </p:nvSpPr>
          <p:spPr bwMode="auto">
            <a:xfrm>
              <a:off x="4076393" y="2112242"/>
              <a:ext cx="7609" cy="22828"/>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4" name="Oval 545"/>
            <p:cNvSpPr>
              <a:spLocks noChangeArrowheads="1"/>
            </p:cNvSpPr>
            <p:nvPr/>
          </p:nvSpPr>
          <p:spPr bwMode="auto">
            <a:xfrm>
              <a:off x="4076393" y="2131265"/>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5" name="Oval 546"/>
            <p:cNvSpPr>
              <a:spLocks noChangeArrowheads="1"/>
            </p:cNvSpPr>
            <p:nvPr/>
          </p:nvSpPr>
          <p:spPr bwMode="auto">
            <a:xfrm>
              <a:off x="4076393" y="2108437"/>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6" name="Freeform 547"/>
            <p:cNvSpPr>
              <a:spLocks/>
            </p:cNvSpPr>
            <p:nvPr/>
          </p:nvSpPr>
          <p:spPr bwMode="auto">
            <a:xfrm>
              <a:off x="4057370" y="2100828"/>
              <a:ext cx="24730" cy="36144"/>
            </a:xfrm>
            <a:custGeom>
              <a:avLst/>
              <a:gdLst/>
              <a:ahLst/>
              <a:cxnLst>
                <a:cxn ang="0">
                  <a:pos x="10" y="19"/>
                </a:cxn>
                <a:cxn ang="0">
                  <a:pos x="13" y="17"/>
                </a:cxn>
                <a:cxn ang="0">
                  <a:pos x="3" y="0"/>
                </a:cxn>
                <a:cxn ang="0">
                  <a:pos x="0" y="2"/>
                </a:cxn>
                <a:cxn ang="0">
                  <a:pos x="10" y="19"/>
                </a:cxn>
              </a:cxnLst>
              <a:rect l="0" t="0" r="r" b="b"/>
              <a:pathLst>
                <a:path w="13" h="19">
                  <a:moveTo>
                    <a:pt x="10" y="19"/>
                  </a:moveTo>
                  <a:lnTo>
                    <a:pt x="13" y="17"/>
                  </a:lnTo>
                  <a:lnTo>
                    <a:pt x="3" y="0"/>
                  </a:lnTo>
                  <a:lnTo>
                    <a:pt x="0" y="2"/>
                  </a:lnTo>
                  <a:lnTo>
                    <a:pt x="10" y="19"/>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7" name="Oval 548"/>
            <p:cNvSpPr>
              <a:spLocks noChangeArrowheads="1"/>
            </p:cNvSpPr>
            <p:nvPr/>
          </p:nvSpPr>
          <p:spPr bwMode="auto">
            <a:xfrm>
              <a:off x="4057370" y="2098926"/>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8" name="Oval 549"/>
            <p:cNvSpPr>
              <a:spLocks noChangeArrowheads="1"/>
            </p:cNvSpPr>
            <p:nvPr/>
          </p:nvSpPr>
          <p:spPr bwMode="auto">
            <a:xfrm>
              <a:off x="4076393" y="2131265"/>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9" name="Rectangle 550"/>
            <p:cNvSpPr>
              <a:spLocks noChangeArrowheads="1"/>
            </p:cNvSpPr>
            <p:nvPr/>
          </p:nvSpPr>
          <p:spPr bwMode="auto">
            <a:xfrm>
              <a:off x="4076393" y="2104633"/>
              <a:ext cx="7609" cy="7609"/>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0" name="Oval 551"/>
            <p:cNvSpPr>
              <a:spLocks noChangeArrowheads="1"/>
            </p:cNvSpPr>
            <p:nvPr/>
          </p:nvSpPr>
          <p:spPr bwMode="auto">
            <a:xfrm>
              <a:off x="4076393" y="2108437"/>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1" name="Oval 552"/>
            <p:cNvSpPr>
              <a:spLocks noChangeArrowheads="1"/>
            </p:cNvSpPr>
            <p:nvPr/>
          </p:nvSpPr>
          <p:spPr bwMode="auto">
            <a:xfrm>
              <a:off x="4076393" y="2100828"/>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2" name="Freeform 553"/>
            <p:cNvSpPr>
              <a:spLocks/>
            </p:cNvSpPr>
            <p:nvPr/>
          </p:nvSpPr>
          <p:spPr bwMode="auto">
            <a:xfrm>
              <a:off x="4057370" y="2098926"/>
              <a:ext cx="24730" cy="17121"/>
            </a:xfrm>
            <a:custGeom>
              <a:avLst/>
              <a:gdLst/>
              <a:ahLst/>
              <a:cxnLst>
                <a:cxn ang="0">
                  <a:pos x="10" y="9"/>
                </a:cxn>
                <a:cxn ang="0">
                  <a:pos x="13" y="6"/>
                </a:cxn>
                <a:cxn ang="0">
                  <a:pos x="3" y="0"/>
                </a:cxn>
                <a:cxn ang="0">
                  <a:pos x="0" y="3"/>
                </a:cxn>
                <a:cxn ang="0">
                  <a:pos x="10" y="9"/>
                </a:cxn>
              </a:cxnLst>
              <a:rect l="0" t="0" r="r" b="b"/>
              <a:pathLst>
                <a:path w="13" h="9">
                  <a:moveTo>
                    <a:pt x="10" y="9"/>
                  </a:moveTo>
                  <a:lnTo>
                    <a:pt x="13" y="6"/>
                  </a:lnTo>
                  <a:lnTo>
                    <a:pt x="3" y="0"/>
                  </a:lnTo>
                  <a:lnTo>
                    <a:pt x="0" y="3"/>
                  </a:lnTo>
                  <a:lnTo>
                    <a:pt x="10" y="9"/>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3" name="Rectangle 554"/>
            <p:cNvSpPr>
              <a:spLocks noChangeArrowheads="1"/>
            </p:cNvSpPr>
            <p:nvPr/>
          </p:nvSpPr>
          <p:spPr bwMode="auto">
            <a:xfrm>
              <a:off x="4057370" y="2100828"/>
              <a:ext cx="7609" cy="1902"/>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4" name="Freeform 555"/>
            <p:cNvSpPr>
              <a:spLocks/>
            </p:cNvSpPr>
            <p:nvPr/>
          </p:nvSpPr>
          <p:spPr bwMode="auto">
            <a:xfrm>
              <a:off x="4057370" y="2097024"/>
              <a:ext cx="7609" cy="7609"/>
            </a:xfrm>
            <a:custGeom>
              <a:avLst/>
              <a:gdLst/>
              <a:ahLst/>
              <a:cxnLst>
                <a:cxn ang="0">
                  <a:pos x="3" y="1"/>
                </a:cxn>
                <a:cxn ang="0">
                  <a:pos x="0" y="0"/>
                </a:cxn>
                <a:cxn ang="0">
                  <a:pos x="0" y="2"/>
                </a:cxn>
                <a:cxn ang="0">
                  <a:pos x="4" y="2"/>
                </a:cxn>
                <a:cxn ang="0">
                  <a:pos x="0" y="4"/>
                </a:cxn>
                <a:cxn ang="0">
                  <a:pos x="3" y="1"/>
                </a:cxn>
              </a:cxnLst>
              <a:rect l="0" t="0" r="r" b="b"/>
              <a:pathLst>
                <a:path w="4" h="4">
                  <a:moveTo>
                    <a:pt x="3" y="1"/>
                  </a:moveTo>
                  <a:lnTo>
                    <a:pt x="0" y="0"/>
                  </a:lnTo>
                  <a:lnTo>
                    <a:pt x="0" y="2"/>
                  </a:lnTo>
                  <a:lnTo>
                    <a:pt x="4" y="2"/>
                  </a:lnTo>
                  <a:lnTo>
                    <a:pt x="0" y="4"/>
                  </a:lnTo>
                  <a:lnTo>
                    <a:pt x="3" y="1"/>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5" name="Oval 556"/>
            <p:cNvSpPr>
              <a:spLocks noChangeArrowheads="1"/>
            </p:cNvSpPr>
            <p:nvPr/>
          </p:nvSpPr>
          <p:spPr bwMode="auto">
            <a:xfrm>
              <a:off x="4057370" y="2098926"/>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6" name="Oval 557"/>
            <p:cNvSpPr>
              <a:spLocks noChangeArrowheads="1"/>
            </p:cNvSpPr>
            <p:nvPr/>
          </p:nvSpPr>
          <p:spPr bwMode="auto">
            <a:xfrm>
              <a:off x="4076393" y="2108437"/>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7" name="Rectangle 558"/>
            <p:cNvSpPr>
              <a:spLocks noChangeArrowheads="1"/>
            </p:cNvSpPr>
            <p:nvPr/>
          </p:nvSpPr>
          <p:spPr bwMode="auto">
            <a:xfrm>
              <a:off x="4057370" y="2102730"/>
              <a:ext cx="7609" cy="218765"/>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8" name="Freeform 559"/>
            <p:cNvSpPr>
              <a:spLocks/>
            </p:cNvSpPr>
            <p:nvPr/>
          </p:nvSpPr>
          <p:spPr bwMode="auto">
            <a:xfrm>
              <a:off x="4057370" y="2319593"/>
              <a:ext cx="213058" cy="127454"/>
            </a:xfrm>
            <a:custGeom>
              <a:avLst/>
              <a:gdLst/>
              <a:ahLst/>
              <a:cxnLst>
                <a:cxn ang="0">
                  <a:pos x="3" y="0"/>
                </a:cxn>
                <a:cxn ang="0">
                  <a:pos x="0" y="3"/>
                </a:cxn>
                <a:cxn ang="0">
                  <a:pos x="109" y="67"/>
                </a:cxn>
                <a:cxn ang="0">
                  <a:pos x="112" y="64"/>
                </a:cxn>
                <a:cxn ang="0">
                  <a:pos x="3" y="0"/>
                </a:cxn>
              </a:cxnLst>
              <a:rect l="0" t="0" r="r" b="b"/>
              <a:pathLst>
                <a:path w="112" h="67">
                  <a:moveTo>
                    <a:pt x="3" y="0"/>
                  </a:moveTo>
                  <a:lnTo>
                    <a:pt x="0" y="3"/>
                  </a:lnTo>
                  <a:lnTo>
                    <a:pt x="109" y="67"/>
                  </a:lnTo>
                  <a:lnTo>
                    <a:pt x="112" y="64"/>
                  </a:lnTo>
                  <a:lnTo>
                    <a:pt x="3" y="0"/>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9" name="Freeform 560"/>
            <p:cNvSpPr>
              <a:spLocks/>
            </p:cNvSpPr>
            <p:nvPr/>
          </p:nvSpPr>
          <p:spPr bwMode="auto">
            <a:xfrm>
              <a:off x="4057370" y="2319593"/>
              <a:ext cx="7609" cy="5707"/>
            </a:xfrm>
            <a:custGeom>
              <a:avLst/>
              <a:gdLst/>
              <a:ahLst/>
              <a:cxnLst>
                <a:cxn ang="0">
                  <a:pos x="0" y="1"/>
                </a:cxn>
                <a:cxn ang="0">
                  <a:pos x="0" y="3"/>
                </a:cxn>
                <a:cxn ang="0">
                  <a:pos x="3" y="0"/>
                </a:cxn>
                <a:cxn ang="0">
                  <a:pos x="4" y="1"/>
                </a:cxn>
                <a:cxn ang="0">
                  <a:pos x="0" y="1"/>
                </a:cxn>
              </a:cxnLst>
              <a:rect l="0" t="0" r="r" b="b"/>
              <a:pathLst>
                <a:path w="4" h="3">
                  <a:moveTo>
                    <a:pt x="0" y="1"/>
                  </a:moveTo>
                  <a:lnTo>
                    <a:pt x="0" y="3"/>
                  </a:lnTo>
                  <a:lnTo>
                    <a:pt x="3" y="0"/>
                  </a:lnTo>
                  <a:lnTo>
                    <a:pt x="4" y="1"/>
                  </a:lnTo>
                  <a:lnTo>
                    <a:pt x="0" y="1"/>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0" name="Rectangle 561"/>
            <p:cNvSpPr>
              <a:spLocks noChangeArrowheads="1"/>
            </p:cNvSpPr>
            <p:nvPr/>
          </p:nvSpPr>
          <p:spPr bwMode="auto">
            <a:xfrm>
              <a:off x="4264721" y="2222576"/>
              <a:ext cx="7609" cy="220667"/>
            </a:xfrm>
            <a:prstGeom prst="rect">
              <a:avLst/>
            </a:prstGeom>
            <a:solidFill>
              <a:srgbClr val="0D5D8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1" name="Freeform 562"/>
            <p:cNvSpPr>
              <a:spLocks/>
            </p:cNvSpPr>
            <p:nvPr/>
          </p:nvSpPr>
          <p:spPr bwMode="auto">
            <a:xfrm>
              <a:off x="4264721" y="2441341"/>
              <a:ext cx="7609" cy="9512"/>
            </a:xfrm>
            <a:custGeom>
              <a:avLst/>
              <a:gdLst/>
              <a:ahLst/>
              <a:cxnLst>
                <a:cxn ang="0">
                  <a:pos x="0" y="3"/>
                </a:cxn>
                <a:cxn ang="0">
                  <a:pos x="4" y="5"/>
                </a:cxn>
                <a:cxn ang="0">
                  <a:pos x="4" y="1"/>
                </a:cxn>
                <a:cxn ang="0">
                  <a:pos x="0" y="1"/>
                </a:cxn>
                <a:cxn ang="0">
                  <a:pos x="3" y="0"/>
                </a:cxn>
                <a:cxn ang="0">
                  <a:pos x="0" y="3"/>
                </a:cxn>
              </a:cxnLst>
              <a:rect l="0" t="0" r="r" b="b"/>
              <a:pathLst>
                <a:path w="4" h="5">
                  <a:moveTo>
                    <a:pt x="0" y="3"/>
                  </a:moveTo>
                  <a:lnTo>
                    <a:pt x="4" y="5"/>
                  </a:lnTo>
                  <a:lnTo>
                    <a:pt x="4" y="1"/>
                  </a:lnTo>
                  <a:lnTo>
                    <a:pt x="0" y="1"/>
                  </a:lnTo>
                  <a:lnTo>
                    <a:pt x="3" y="0"/>
                  </a:lnTo>
                  <a:lnTo>
                    <a:pt x="0" y="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2" name="Oval 563"/>
            <p:cNvSpPr>
              <a:spLocks noChangeArrowheads="1"/>
            </p:cNvSpPr>
            <p:nvPr/>
          </p:nvSpPr>
          <p:spPr bwMode="auto">
            <a:xfrm>
              <a:off x="4264721" y="2218771"/>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3" name="Oval 564"/>
            <p:cNvSpPr>
              <a:spLocks noChangeArrowheads="1"/>
            </p:cNvSpPr>
            <p:nvPr/>
          </p:nvSpPr>
          <p:spPr bwMode="auto">
            <a:xfrm>
              <a:off x="4057370" y="2098926"/>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4" name="Freeform 565"/>
            <p:cNvSpPr>
              <a:spLocks/>
            </p:cNvSpPr>
            <p:nvPr/>
          </p:nvSpPr>
          <p:spPr bwMode="auto">
            <a:xfrm>
              <a:off x="4152485" y="2224478"/>
              <a:ext cx="106529" cy="43753"/>
            </a:xfrm>
            <a:custGeom>
              <a:avLst/>
              <a:gdLst/>
              <a:ahLst/>
              <a:cxnLst>
                <a:cxn ang="0">
                  <a:pos x="56" y="3"/>
                </a:cxn>
                <a:cxn ang="0">
                  <a:pos x="54" y="0"/>
                </a:cxn>
                <a:cxn ang="0">
                  <a:pos x="0" y="20"/>
                </a:cxn>
                <a:cxn ang="0">
                  <a:pos x="2" y="23"/>
                </a:cxn>
                <a:cxn ang="0">
                  <a:pos x="56" y="3"/>
                </a:cxn>
              </a:cxnLst>
              <a:rect l="0" t="0" r="r" b="b"/>
              <a:pathLst>
                <a:path w="56" h="23">
                  <a:moveTo>
                    <a:pt x="56" y="3"/>
                  </a:moveTo>
                  <a:lnTo>
                    <a:pt x="54" y="0"/>
                  </a:lnTo>
                  <a:lnTo>
                    <a:pt x="0" y="20"/>
                  </a:lnTo>
                  <a:lnTo>
                    <a:pt x="2" y="23"/>
                  </a:lnTo>
                  <a:lnTo>
                    <a:pt x="56" y="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5" name="Freeform 566"/>
            <p:cNvSpPr>
              <a:spLocks/>
            </p:cNvSpPr>
            <p:nvPr/>
          </p:nvSpPr>
          <p:spPr bwMode="auto">
            <a:xfrm>
              <a:off x="4076393" y="2133167"/>
              <a:ext cx="79897" cy="135064"/>
            </a:xfrm>
            <a:custGeom>
              <a:avLst/>
              <a:gdLst/>
              <a:ahLst/>
              <a:cxnLst>
                <a:cxn ang="0">
                  <a:pos x="39" y="71"/>
                </a:cxn>
                <a:cxn ang="0">
                  <a:pos x="42" y="68"/>
                </a:cxn>
                <a:cxn ang="0">
                  <a:pos x="3" y="0"/>
                </a:cxn>
                <a:cxn ang="0">
                  <a:pos x="0" y="3"/>
                </a:cxn>
                <a:cxn ang="0">
                  <a:pos x="39" y="71"/>
                </a:cxn>
              </a:cxnLst>
              <a:rect l="0" t="0" r="r" b="b"/>
              <a:pathLst>
                <a:path w="42" h="71">
                  <a:moveTo>
                    <a:pt x="39" y="71"/>
                  </a:moveTo>
                  <a:lnTo>
                    <a:pt x="42" y="68"/>
                  </a:lnTo>
                  <a:lnTo>
                    <a:pt x="3" y="0"/>
                  </a:lnTo>
                  <a:lnTo>
                    <a:pt x="0" y="3"/>
                  </a:lnTo>
                  <a:lnTo>
                    <a:pt x="39" y="71"/>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6" name="Oval 567"/>
            <p:cNvSpPr>
              <a:spLocks noChangeArrowheads="1"/>
            </p:cNvSpPr>
            <p:nvPr/>
          </p:nvSpPr>
          <p:spPr bwMode="auto">
            <a:xfrm>
              <a:off x="4150582" y="2260622"/>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7" name="Oval 568"/>
            <p:cNvSpPr>
              <a:spLocks noChangeArrowheads="1"/>
            </p:cNvSpPr>
            <p:nvPr/>
          </p:nvSpPr>
          <p:spPr bwMode="auto">
            <a:xfrm>
              <a:off x="4076393" y="2131265"/>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8" name="Oval 569"/>
            <p:cNvSpPr>
              <a:spLocks noChangeArrowheads="1"/>
            </p:cNvSpPr>
            <p:nvPr/>
          </p:nvSpPr>
          <p:spPr bwMode="auto">
            <a:xfrm>
              <a:off x="4253307" y="2222576"/>
              <a:ext cx="7609" cy="7609"/>
            </a:xfrm>
            <a:prstGeom prst="ellipse">
              <a:avLst/>
            </a:pr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9" name="Line 570"/>
            <p:cNvSpPr>
              <a:spLocks noChangeShapeType="1"/>
            </p:cNvSpPr>
            <p:nvPr/>
          </p:nvSpPr>
          <p:spPr bwMode="auto">
            <a:xfrm>
              <a:off x="4150582" y="2254915"/>
              <a:ext cx="7609" cy="5707"/>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0" name="Line 571"/>
            <p:cNvSpPr>
              <a:spLocks noChangeShapeType="1"/>
            </p:cNvSpPr>
            <p:nvPr/>
          </p:nvSpPr>
          <p:spPr bwMode="auto">
            <a:xfrm>
              <a:off x="4137266" y="2232087"/>
              <a:ext cx="38046" cy="20925"/>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1" name="Line 572"/>
            <p:cNvSpPr>
              <a:spLocks noChangeShapeType="1"/>
            </p:cNvSpPr>
            <p:nvPr/>
          </p:nvSpPr>
          <p:spPr bwMode="auto">
            <a:xfrm>
              <a:off x="4122048" y="2207357"/>
              <a:ext cx="72288" cy="39948"/>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2" name="Line 573"/>
            <p:cNvSpPr>
              <a:spLocks noChangeShapeType="1"/>
            </p:cNvSpPr>
            <p:nvPr/>
          </p:nvSpPr>
          <p:spPr bwMode="auto">
            <a:xfrm>
              <a:off x="4101123" y="2161702"/>
              <a:ext cx="129357" cy="74190"/>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3" name="Line 574"/>
            <p:cNvSpPr>
              <a:spLocks noChangeShapeType="1"/>
            </p:cNvSpPr>
            <p:nvPr/>
          </p:nvSpPr>
          <p:spPr bwMode="auto">
            <a:xfrm>
              <a:off x="4106829" y="2180725"/>
              <a:ext cx="106529" cy="62776"/>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4" name="Line 575"/>
            <p:cNvSpPr>
              <a:spLocks noChangeShapeType="1"/>
            </p:cNvSpPr>
            <p:nvPr/>
          </p:nvSpPr>
          <p:spPr bwMode="auto">
            <a:xfrm>
              <a:off x="4101123" y="2083707"/>
              <a:ext cx="135064" cy="74190"/>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5" name="Line 576"/>
            <p:cNvSpPr>
              <a:spLocks noChangeShapeType="1"/>
            </p:cNvSpPr>
            <p:nvPr/>
          </p:nvSpPr>
          <p:spPr bwMode="auto">
            <a:xfrm>
              <a:off x="4101123" y="2098926"/>
              <a:ext cx="135064" cy="76092"/>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6" name="Line 577"/>
            <p:cNvSpPr>
              <a:spLocks noChangeShapeType="1"/>
            </p:cNvSpPr>
            <p:nvPr/>
          </p:nvSpPr>
          <p:spPr bwMode="auto">
            <a:xfrm>
              <a:off x="4101123" y="2114144"/>
              <a:ext cx="135064" cy="77995"/>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7" name="Line 578"/>
            <p:cNvSpPr>
              <a:spLocks noChangeShapeType="1"/>
            </p:cNvSpPr>
            <p:nvPr/>
          </p:nvSpPr>
          <p:spPr bwMode="auto">
            <a:xfrm>
              <a:off x="4101123" y="2129363"/>
              <a:ext cx="135064" cy="79897"/>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8" name="Line 579"/>
            <p:cNvSpPr>
              <a:spLocks noChangeShapeType="1"/>
            </p:cNvSpPr>
            <p:nvPr/>
          </p:nvSpPr>
          <p:spPr bwMode="auto">
            <a:xfrm>
              <a:off x="4101123" y="2146483"/>
              <a:ext cx="135064" cy="77995"/>
            </a:xfrm>
            <a:prstGeom prst="line">
              <a:avLst/>
            </a:prstGeom>
            <a:noFill/>
            <a:ln w="1">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9" name="Freeform 580"/>
            <p:cNvSpPr>
              <a:spLocks/>
            </p:cNvSpPr>
            <p:nvPr/>
          </p:nvSpPr>
          <p:spPr bwMode="auto">
            <a:xfrm>
              <a:off x="4723176" y="2275840"/>
              <a:ext cx="159794" cy="112236"/>
            </a:xfrm>
            <a:custGeom>
              <a:avLst/>
              <a:gdLst/>
              <a:ahLst/>
              <a:cxnLst>
                <a:cxn ang="0">
                  <a:pos x="36" y="59"/>
                </a:cxn>
                <a:cxn ang="0">
                  <a:pos x="84" y="22"/>
                </a:cxn>
                <a:cxn ang="0">
                  <a:pos x="45" y="0"/>
                </a:cxn>
                <a:cxn ang="0">
                  <a:pos x="0" y="36"/>
                </a:cxn>
                <a:cxn ang="0">
                  <a:pos x="36" y="59"/>
                </a:cxn>
              </a:cxnLst>
              <a:rect l="0" t="0" r="r" b="b"/>
              <a:pathLst>
                <a:path w="84" h="59">
                  <a:moveTo>
                    <a:pt x="36" y="59"/>
                  </a:moveTo>
                  <a:lnTo>
                    <a:pt x="84" y="22"/>
                  </a:lnTo>
                  <a:lnTo>
                    <a:pt x="45" y="0"/>
                  </a:lnTo>
                  <a:lnTo>
                    <a:pt x="0" y="36"/>
                  </a:lnTo>
                  <a:lnTo>
                    <a:pt x="36" y="59"/>
                  </a:lnTo>
                </a:path>
              </a:pathLst>
            </a:cu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0" name="Line 581"/>
            <p:cNvSpPr>
              <a:spLocks noChangeShapeType="1"/>
            </p:cNvSpPr>
            <p:nvPr/>
          </p:nvSpPr>
          <p:spPr bwMode="auto">
            <a:xfrm flipV="1">
              <a:off x="4772636" y="2331007"/>
              <a:ext cx="165501" cy="116041"/>
            </a:xfrm>
            <a:prstGeom prst="line">
              <a:avLst/>
            </a:pr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1" name="Freeform 582"/>
            <p:cNvSpPr>
              <a:spLocks/>
            </p:cNvSpPr>
            <p:nvPr/>
          </p:nvSpPr>
          <p:spPr bwMode="auto">
            <a:xfrm>
              <a:off x="4584308" y="2184530"/>
              <a:ext cx="374754" cy="281541"/>
            </a:xfrm>
            <a:custGeom>
              <a:avLst/>
              <a:gdLst/>
              <a:ahLst/>
              <a:cxnLst>
                <a:cxn ang="0">
                  <a:pos x="197" y="69"/>
                </a:cxn>
                <a:cxn ang="0">
                  <a:pos x="190" y="74"/>
                </a:cxn>
                <a:cxn ang="0">
                  <a:pos x="190" y="92"/>
                </a:cxn>
                <a:cxn ang="0">
                  <a:pos x="98" y="148"/>
                </a:cxn>
                <a:cxn ang="0">
                  <a:pos x="0" y="91"/>
                </a:cxn>
                <a:cxn ang="0">
                  <a:pos x="0" y="77"/>
                </a:cxn>
                <a:cxn ang="0">
                  <a:pos x="99" y="0"/>
                </a:cxn>
                <a:cxn ang="0">
                  <a:pos x="197" y="57"/>
                </a:cxn>
                <a:cxn ang="0">
                  <a:pos x="197" y="69"/>
                </a:cxn>
              </a:cxnLst>
              <a:rect l="0" t="0" r="r" b="b"/>
              <a:pathLst>
                <a:path w="197" h="148">
                  <a:moveTo>
                    <a:pt x="197" y="69"/>
                  </a:moveTo>
                  <a:lnTo>
                    <a:pt x="190" y="74"/>
                  </a:lnTo>
                  <a:lnTo>
                    <a:pt x="190" y="92"/>
                  </a:lnTo>
                  <a:lnTo>
                    <a:pt x="98" y="148"/>
                  </a:lnTo>
                  <a:lnTo>
                    <a:pt x="0" y="91"/>
                  </a:lnTo>
                  <a:lnTo>
                    <a:pt x="0" y="77"/>
                  </a:lnTo>
                  <a:lnTo>
                    <a:pt x="99" y="0"/>
                  </a:lnTo>
                  <a:lnTo>
                    <a:pt x="197" y="57"/>
                  </a:lnTo>
                  <a:lnTo>
                    <a:pt x="197" y="69"/>
                  </a:lnTo>
                </a:path>
              </a:pathLst>
            </a:custGeom>
            <a:noFill/>
            <a:ln w="3">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2" name="Freeform 583"/>
            <p:cNvSpPr>
              <a:spLocks/>
            </p:cNvSpPr>
            <p:nvPr/>
          </p:nvSpPr>
          <p:spPr bwMode="auto">
            <a:xfrm>
              <a:off x="4597624" y="2302473"/>
              <a:ext cx="348122" cy="131259"/>
            </a:xfrm>
            <a:custGeom>
              <a:avLst/>
              <a:gdLst/>
              <a:ahLst/>
              <a:cxnLst>
                <a:cxn ang="0">
                  <a:pos x="183" y="0"/>
                </a:cxn>
                <a:cxn ang="0">
                  <a:pos x="88" y="69"/>
                </a:cxn>
                <a:cxn ang="0">
                  <a:pos x="0" y="18"/>
                </a:cxn>
              </a:cxnLst>
              <a:rect l="0" t="0" r="r" b="b"/>
              <a:pathLst>
                <a:path w="183" h="69">
                  <a:moveTo>
                    <a:pt x="183" y="0"/>
                  </a:moveTo>
                  <a:lnTo>
                    <a:pt x="88" y="69"/>
                  </a:lnTo>
                  <a:lnTo>
                    <a:pt x="0" y="18"/>
                  </a:lnTo>
                </a:path>
              </a:pathLst>
            </a:cu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3" name="Freeform 584"/>
            <p:cNvSpPr>
              <a:spLocks/>
            </p:cNvSpPr>
            <p:nvPr/>
          </p:nvSpPr>
          <p:spPr bwMode="auto">
            <a:xfrm>
              <a:off x="4576699" y="2329105"/>
              <a:ext cx="422312" cy="167403"/>
            </a:xfrm>
            <a:custGeom>
              <a:avLst/>
              <a:gdLst/>
              <a:ahLst/>
              <a:cxnLst>
                <a:cxn ang="0">
                  <a:pos x="0" y="16"/>
                </a:cxn>
                <a:cxn ang="0">
                  <a:pos x="103" y="75"/>
                </a:cxn>
                <a:cxn ang="0">
                  <a:pos x="195" y="18"/>
                </a:cxn>
                <a:cxn ang="0">
                  <a:pos x="197" y="0"/>
                </a:cxn>
                <a:cxn ang="0">
                  <a:pos x="222" y="16"/>
                </a:cxn>
                <a:cxn ang="0">
                  <a:pos x="101" y="88"/>
                </a:cxn>
                <a:cxn ang="0">
                  <a:pos x="8" y="33"/>
                </a:cxn>
                <a:cxn ang="0">
                  <a:pos x="0" y="16"/>
                </a:cxn>
              </a:cxnLst>
              <a:rect l="0" t="0" r="r" b="b"/>
              <a:pathLst>
                <a:path w="222" h="88">
                  <a:moveTo>
                    <a:pt x="0" y="16"/>
                  </a:moveTo>
                  <a:lnTo>
                    <a:pt x="103" y="75"/>
                  </a:lnTo>
                  <a:lnTo>
                    <a:pt x="195" y="18"/>
                  </a:lnTo>
                  <a:lnTo>
                    <a:pt x="197" y="0"/>
                  </a:lnTo>
                  <a:lnTo>
                    <a:pt x="222" y="16"/>
                  </a:lnTo>
                  <a:lnTo>
                    <a:pt x="101" y="88"/>
                  </a:lnTo>
                  <a:lnTo>
                    <a:pt x="8" y="33"/>
                  </a:lnTo>
                  <a:lnTo>
                    <a:pt x="0" y="16"/>
                  </a:lnTo>
                  <a:close/>
                </a:path>
              </a:pathLst>
            </a:custGeom>
            <a:solidFill>
              <a:srgbClr val="769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4" name="Freeform 585"/>
            <p:cNvSpPr>
              <a:spLocks/>
            </p:cNvSpPr>
            <p:nvPr/>
          </p:nvSpPr>
          <p:spPr bwMode="auto">
            <a:xfrm>
              <a:off x="4612843" y="2163604"/>
              <a:ext cx="222570" cy="195937"/>
            </a:xfrm>
            <a:custGeom>
              <a:avLst/>
              <a:gdLst/>
              <a:ahLst/>
              <a:cxnLst>
                <a:cxn ang="0">
                  <a:pos x="47" y="66"/>
                </a:cxn>
                <a:cxn ang="0">
                  <a:pos x="49" y="87"/>
                </a:cxn>
                <a:cxn ang="0">
                  <a:pos x="48" y="88"/>
                </a:cxn>
                <a:cxn ang="0">
                  <a:pos x="47" y="90"/>
                </a:cxn>
                <a:cxn ang="0">
                  <a:pos x="30" y="100"/>
                </a:cxn>
                <a:cxn ang="0">
                  <a:pos x="29" y="102"/>
                </a:cxn>
                <a:cxn ang="0">
                  <a:pos x="27" y="103"/>
                </a:cxn>
                <a:cxn ang="0">
                  <a:pos x="22" y="103"/>
                </a:cxn>
                <a:cxn ang="0">
                  <a:pos x="10" y="95"/>
                </a:cxn>
                <a:cxn ang="0">
                  <a:pos x="5" y="92"/>
                </a:cxn>
                <a:cxn ang="0">
                  <a:pos x="2" y="91"/>
                </a:cxn>
                <a:cxn ang="0">
                  <a:pos x="0" y="90"/>
                </a:cxn>
                <a:cxn ang="0">
                  <a:pos x="0" y="88"/>
                </a:cxn>
                <a:cxn ang="0">
                  <a:pos x="0" y="86"/>
                </a:cxn>
                <a:cxn ang="0">
                  <a:pos x="0" y="84"/>
                </a:cxn>
                <a:cxn ang="0">
                  <a:pos x="11" y="59"/>
                </a:cxn>
                <a:cxn ang="0">
                  <a:pos x="12" y="57"/>
                </a:cxn>
                <a:cxn ang="0">
                  <a:pos x="13" y="55"/>
                </a:cxn>
                <a:cxn ang="0">
                  <a:pos x="17" y="51"/>
                </a:cxn>
                <a:cxn ang="0">
                  <a:pos x="85" y="2"/>
                </a:cxn>
                <a:cxn ang="0">
                  <a:pos x="87" y="1"/>
                </a:cxn>
                <a:cxn ang="0">
                  <a:pos x="88" y="0"/>
                </a:cxn>
                <a:cxn ang="0">
                  <a:pos x="89" y="1"/>
                </a:cxn>
                <a:cxn ang="0">
                  <a:pos x="90" y="1"/>
                </a:cxn>
                <a:cxn ang="0">
                  <a:pos x="103" y="6"/>
                </a:cxn>
                <a:cxn ang="0">
                  <a:pos x="113" y="22"/>
                </a:cxn>
                <a:cxn ang="0">
                  <a:pos x="116" y="27"/>
                </a:cxn>
                <a:cxn ang="0">
                  <a:pos x="117" y="29"/>
                </a:cxn>
                <a:cxn ang="0">
                  <a:pos x="117" y="31"/>
                </a:cxn>
                <a:cxn ang="0">
                  <a:pos x="117" y="32"/>
                </a:cxn>
                <a:cxn ang="0">
                  <a:pos x="115" y="33"/>
                </a:cxn>
                <a:cxn ang="0">
                  <a:pos x="114" y="34"/>
                </a:cxn>
                <a:cxn ang="0">
                  <a:pos x="95" y="49"/>
                </a:cxn>
                <a:cxn ang="0">
                  <a:pos x="94" y="49"/>
                </a:cxn>
                <a:cxn ang="0">
                  <a:pos x="80" y="41"/>
                </a:cxn>
                <a:cxn ang="0">
                  <a:pos x="47" y="66"/>
                </a:cxn>
              </a:cxnLst>
              <a:rect l="0" t="0" r="r" b="b"/>
              <a:pathLst>
                <a:path w="117" h="103">
                  <a:moveTo>
                    <a:pt x="47" y="66"/>
                  </a:moveTo>
                  <a:lnTo>
                    <a:pt x="49" y="87"/>
                  </a:lnTo>
                  <a:lnTo>
                    <a:pt x="48" y="88"/>
                  </a:lnTo>
                  <a:lnTo>
                    <a:pt x="47" y="90"/>
                  </a:lnTo>
                  <a:lnTo>
                    <a:pt x="30" y="100"/>
                  </a:lnTo>
                  <a:lnTo>
                    <a:pt x="29" y="102"/>
                  </a:lnTo>
                  <a:lnTo>
                    <a:pt x="27" y="103"/>
                  </a:lnTo>
                  <a:lnTo>
                    <a:pt x="22" y="103"/>
                  </a:lnTo>
                  <a:lnTo>
                    <a:pt x="10" y="95"/>
                  </a:lnTo>
                  <a:lnTo>
                    <a:pt x="5" y="92"/>
                  </a:lnTo>
                  <a:lnTo>
                    <a:pt x="2" y="91"/>
                  </a:lnTo>
                  <a:lnTo>
                    <a:pt x="0" y="90"/>
                  </a:lnTo>
                  <a:lnTo>
                    <a:pt x="0" y="88"/>
                  </a:lnTo>
                  <a:lnTo>
                    <a:pt x="0" y="86"/>
                  </a:lnTo>
                  <a:lnTo>
                    <a:pt x="0" y="84"/>
                  </a:lnTo>
                  <a:lnTo>
                    <a:pt x="11" y="59"/>
                  </a:lnTo>
                  <a:lnTo>
                    <a:pt x="12" y="57"/>
                  </a:lnTo>
                  <a:lnTo>
                    <a:pt x="13" y="55"/>
                  </a:lnTo>
                  <a:lnTo>
                    <a:pt x="17" y="51"/>
                  </a:lnTo>
                  <a:lnTo>
                    <a:pt x="85" y="2"/>
                  </a:lnTo>
                  <a:lnTo>
                    <a:pt x="87" y="1"/>
                  </a:lnTo>
                  <a:lnTo>
                    <a:pt x="88" y="0"/>
                  </a:lnTo>
                  <a:lnTo>
                    <a:pt x="89" y="1"/>
                  </a:lnTo>
                  <a:lnTo>
                    <a:pt x="90" y="1"/>
                  </a:lnTo>
                  <a:lnTo>
                    <a:pt x="103" y="6"/>
                  </a:lnTo>
                  <a:lnTo>
                    <a:pt x="113" y="22"/>
                  </a:lnTo>
                  <a:lnTo>
                    <a:pt x="116" y="27"/>
                  </a:lnTo>
                  <a:lnTo>
                    <a:pt x="117" y="29"/>
                  </a:lnTo>
                  <a:lnTo>
                    <a:pt x="117" y="31"/>
                  </a:lnTo>
                  <a:lnTo>
                    <a:pt x="117" y="32"/>
                  </a:lnTo>
                  <a:lnTo>
                    <a:pt x="115" y="33"/>
                  </a:lnTo>
                  <a:lnTo>
                    <a:pt x="114" y="34"/>
                  </a:lnTo>
                  <a:lnTo>
                    <a:pt x="95" y="49"/>
                  </a:lnTo>
                  <a:lnTo>
                    <a:pt x="94" y="49"/>
                  </a:lnTo>
                  <a:lnTo>
                    <a:pt x="80" y="41"/>
                  </a:lnTo>
                  <a:lnTo>
                    <a:pt x="47" y="6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5" name="Freeform 586"/>
            <p:cNvSpPr>
              <a:spLocks/>
            </p:cNvSpPr>
            <p:nvPr/>
          </p:nvSpPr>
          <p:spPr bwMode="auto">
            <a:xfrm>
              <a:off x="4612843" y="2163604"/>
              <a:ext cx="222570" cy="195937"/>
            </a:xfrm>
            <a:custGeom>
              <a:avLst/>
              <a:gdLst/>
              <a:ahLst/>
              <a:cxnLst>
                <a:cxn ang="0">
                  <a:pos x="49" y="87"/>
                </a:cxn>
                <a:cxn ang="0">
                  <a:pos x="47" y="88"/>
                </a:cxn>
                <a:cxn ang="0">
                  <a:pos x="47" y="90"/>
                </a:cxn>
                <a:cxn ang="0">
                  <a:pos x="30" y="100"/>
                </a:cxn>
                <a:cxn ang="0">
                  <a:pos x="26" y="103"/>
                </a:cxn>
                <a:cxn ang="0">
                  <a:pos x="22" y="103"/>
                </a:cxn>
                <a:cxn ang="0">
                  <a:pos x="10" y="95"/>
                </a:cxn>
                <a:cxn ang="0">
                  <a:pos x="2" y="91"/>
                </a:cxn>
                <a:cxn ang="0">
                  <a:pos x="0" y="88"/>
                </a:cxn>
                <a:cxn ang="0">
                  <a:pos x="0" y="84"/>
                </a:cxn>
                <a:cxn ang="0">
                  <a:pos x="11" y="59"/>
                </a:cxn>
                <a:cxn ang="0">
                  <a:pos x="13" y="55"/>
                </a:cxn>
                <a:cxn ang="0">
                  <a:pos x="16" y="51"/>
                </a:cxn>
                <a:cxn ang="0">
                  <a:pos x="85" y="2"/>
                </a:cxn>
                <a:cxn ang="0">
                  <a:pos x="88" y="0"/>
                </a:cxn>
                <a:cxn ang="0">
                  <a:pos x="90" y="1"/>
                </a:cxn>
                <a:cxn ang="0">
                  <a:pos x="103" y="6"/>
                </a:cxn>
                <a:cxn ang="0">
                  <a:pos x="117" y="29"/>
                </a:cxn>
                <a:cxn ang="0">
                  <a:pos x="116" y="32"/>
                </a:cxn>
                <a:cxn ang="0">
                  <a:pos x="114" y="34"/>
                </a:cxn>
                <a:cxn ang="0">
                  <a:pos x="95" y="49"/>
                </a:cxn>
                <a:cxn ang="0">
                  <a:pos x="94" y="49"/>
                </a:cxn>
                <a:cxn ang="0">
                  <a:pos x="80" y="41"/>
                </a:cxn>
                <a:cxn ang="0">
                  <a:pos x="47" y="66"/>
                </a:cxn>
                <a:cxn ang="0">
                  <a:pos x="49" y="87"/>
                </a:cxn>
              </a:cxnLst>
              <a:rect l="0" t="0" r="r" b="b"/>
              <a:pathLst>
                <a:path w="117" h="103">
                  <a:moveTo>
                    <a:pt x="49" y="87"/>
                  </a:moveTo>
                  <a:lnTo>
                    <a:pt x="47" y="88"/>
                  </a:lnTo>
                  <a:lnTo>
                    <a:pt x="47" y="90"/>
                  </a:lnTo>
                  <a:lnTo>
                    <a:pt x="30" y="100"/>
                  </a:lnTo>
                  <a:lnTo>
                    <a:pt x="26" y="103"/>
                  </a:lnTo>
                  <a:lnTo>
                    <a:pt x="22" y="103"/>
                  </a:lnTo>
                  <a:lnTo>
                    <a:pt x="10" y="95"/>
                  </a:lnTo>
                  <a:lnTo>
                    <a:pt x="2" y="91"/>
                  </a:lnTo>
                  <a:lnTo>
                    <a:pt x="0" y="88"/>
                  </a:lnTo>
                  <a:lnTo>
                    <a:pt x="0" y="84"/>
                  </a:lnTo>
                  <a:lnTo>
                    <a:pt x="11" y="59"/>
                  </a:lnTo>
                  <a:lnTo>
                    <a:pt x="13" y="55"/>
                  </a:lnTo>
                  <a:lnTo>
                    <a:pt x="16" y="51"/>
                  </a:lnTo>
                  <a:lnTo>
                    <a:pt x="85" y="2"/>
                  </a:lnTo>
                  <a:lnTo>
                    <a:pt x="88" y="0"/>
                  </a:lnTo>
                  <a:lnTo>
                    <a:pt x="90" y="1"/>
                  </a:lnTo>
                  <a:lnTo>
                    <a:pt x="103" y="6"/>
                  </a:lnTo>
                  <a:lnTo>
                    <a:pt x="117" y="29"/>
                  </a:lnTo>
                  <a:lnTo>
                    <a:pt x="116" y="32"/>
                  </a:lnTo>
                  <a:lnTo>
                    <a:pt x="114" y="34"/>
                  </a:lnTo>
                  <a:lnTo>
                    <a:pt x="95" y="49"/>
                  </a:lnTo>
                  <a:lnTo>
                    <a:pt x="94" y="49"/>
                  </a:lnTo>
                  <a:lnTo>
                    <a:pt x="80" y="41"/>
                  </a:lnTo>
                  <a:lnTo>
                    <a:pt x="47" y="66"/>
                  </a:lnTo>
                  <a:lnTo>
                    <a:pt x="49" y="87"/>
                  </a:lnTo>
                </a:path>
              </a:pathLst>
            </a:custGeom>
            <a:noFill/>
            <a:ln w="3">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6" name="Freeform 587"/>
            <p:cNvSpPr>
              <a:spLocks/>
            </p:cNvSpPr>
            <p:nvPr/>
          </p:nvSpPr>
          <p:spPr bwMode="auto">
            <a:xfrm>
              <a:off x="4658498" y="2182627"/>
              <a:ext cx="127454" cy="146477"/>
            </a:xfrm>
            <a:custGeom>
              <a:avLst/>
              <a:gdLst/>
              <a:ahLst/>
              <a:cxnLst>
                <a:cxn ang="0">
                  <a:pos x="67" y="0"/>
                </a:cxn>
                <a:cxn ang="0">
                  <a:pos x="5" y="47"/>
                </a:cxn>
                <a:cxn ang="0">
                  <a:pos x="3" y="49"/>
                </a:cxn>
                <a:cxn ang="0">
                  <a:pos x="2" y="52"/>
                </a:cxn>
                <a:cxn ang="0">
                  <a:pos x="0" y="77"/>
                </a:cxn>
              </a:cxnLst>
              <a:rect l="0" t="0" r="r" b="b"/>
              <a:pathLst>
                <a:path w="67" h="77">
                  <a:moveTo>
                    <a:pt x="67" y="0"/>
                  </a:moveTo>
                  <a:lnTo>
                    <a:pt x="5" y="47"/>
                  </a:lnTo>
                  <a:lnTo>
                    <a:pt x="3" y="49"/>
                  </a:lnTo>
                  <a:lnTo>
                    <a:pt x="2" y="52"/>
                  </a:lnTo>
                  <a:lnTo>
                    <a:pt x="0" y="77"/>
                  </a:lnTo>
                </a:path>
              </a:pathLst>
            </a:cu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7" name="Freeform 588"/>
            <p:cNvSpPr>
              <a:spLocks/>
            </p:cNvSpPr>
            <p:nvPr/>
          </p:nvSpPr>
          <p:spPr bwMode="auto">
            <a:xfrm>
              <a:off x="4624256" y="2311984"/>
              <a:ext cx="70385" cy="24730"/>
            </a:xfrm>
            <a:custGeom>
              <a:avLst/>
              <a:gdLst/>
              <a:ahLst/>
              <a:cxnLst>
                <a:cxn ang="0">
                  <a:pos x="37" y="0"/>
                </a:cxn>
                <a:cxn ang="0">
                  <a:pos x="20" y="12"/>
                </a:cxn>
                <a:cxn ang="0">
                  <a:pos x="16" y="13"/>
                </a:cxn>
                <a:cxn ang="0">
                  <a:pos x="0" y="5"/>
                </a:cxn>
              </a:cxnLst>
              <a:rect l="0" t="0" r="r" b="b"/>
              <a:pathLst>
                <a:path w="37" h="13">
                  <a:moveTo>
                    <a:pt x="37" y="0"/>
                  </a:moveTo>
                  <a:lnTo>
                    <a:pt x="20" y="12"/>
                  </a:lnTo>
                  <a:lnTo>
                    <a:pt x="16" y="13"/>
                  </a:lnTo>
                  <a:lnTo>
                    <a:pt x="0" y="5"/>
                  </a:lnTo>
                </a:path>
              </a:pathLst>
            </a:cu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8" name="Line 589"/>
            <p:cNvSpPr>
              <a:spLocks noChangeShapeType="1"/>
            </p:cNvSpPr>
            <p:nvPr/>
          </p:nvSpPr>
          <p:spPr bwMode="auto">
            <a:xfrm flipH="1">
              <a:off x="4785952" y="2213064"/>
              <a:ext cx="34241" cy="26632"/>
            </a:xfrm>
            <a:prstGeom prst="line">
              <a:avLst/>
            </a:pr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9" name="Line 590"/>
            <p:cNvSpPr>
              <a:spLocks noChangeShapeType="1"/>
            </p:cNvSpPr>
            <p:nvPr/>
          </p:nvSpPr>
          <p:spPr bwMode="auto">
            <a:xfrm flipH="1" flipV="1">
              <a:off x="4753613" y="2334812"/>
              <a:ext cx="51362" cy="30437"/>
            </a:xfrm>
            <a:prstGeom prst="line">
              <a:avLst/>
            </a:pr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0" name="Line 591"/>
            <p:cNvSpPr>
              <a:spLocks noChangeShapeType="1"/>
            </p:cNvSpPr>
            <p:nvPr/>
          </p:nvSpPr>
          <p:spPr bwMode="auto">
            <a:xfrm flipH="1" flipV="1">
              <a:off x="4768832" y="2321496"/>
              <a:ext cx="49460" cy="30437"/>
            </a:xfrm>
            <a:prstGeom prst="line">
              <a:avLst/>
            </a:pr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1" name="Line 592"/>
            <p:cNvSpPr>
              <a:spLocks noChangeShapeType="1"/>
            </p:cNvSpPr>
            <p:nvPr/>
          </p:nvSpPr>
          <p:spPr bwMode="auto">
            <a:xfrm flipH="1" flipV="1">
              <a:off x="4785952" y="2310082"/>
              <a:ext cx="51362" cy="30437"/>
            </a:xfrm>
            <a:prstGeom prst="line">
              <a:avLst/>
            </a:pr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2" name="Line 593"/>
            <p:cNvSpPr>
              <a:spLocks noChangeShapeType="1"/>
            </p:cNvSpPr>
            <p:nvPr/>
          </p:nvSpPr>
          <p:spPr bwMode="auto">
            <a:xfrm flipH="1" flipV="1">
              <a:off x="4801171" y="2296766"/>
              <a:ext cx="51362" cy="30437"/>
            </a:xfrm>
            <a:prstGeom prst="line">
              <a:avLst/>
            </a:pr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3" name="Line 594"/>
            <p:cNvSpPr>
              <a:spLocks noChangeShapeType="1"/>
            </p:cNvSpPr>
            <p:nvPr/>
          </p:nvSpPr>
          <p:spPr bwMode="auto">
            <a:xfrm flipV="1">
              <a:off x="4753613" y="2296766"/>
              <a:ext cx="70385" cy="53265"/>
            </a:xfrm>
            <a:prstGeom prst="line">
              <a:avLst/>
            </a:pr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4" name="Line 595"/>
            <p:cNvSpPr>
              <a:spLocks noChangeShapeType="1"/>
            </p:cNvSpPr>
            <p:nvPr/>
          </p:nvSpPr>
          <p:spPr bwMode="auto">
            <a:xfrm flipV="1">
              <a:off x="4776441" y="2310082"/>
              <a:ext cx="68483" cy="53265"/>
            </a:xfrm>
            <a:prstGeom prst="line">
              <a:avLst/>
            </a:prstGeom>
            <a:noFill/>
            <a:ln w="2">
              <a:solidFill>
                <a:srgbClr val="0D5D8C"/>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0" name="AutoShape 612"/>
            <p:cNvSpPr>
              <a:spLocks noChangeArrowheads="1"/>
            </p:cNvSpPr>
            <p:nvPr/>
          </p:nvSpPr>
          <p:spPr bwMode="auto">
            <a:xfrm>
              <a:off x="2514600" y="1828800"/>
              <a:ext cx="4114800" cy="1142999"/>
            </a:xfrm>
            <a:prstGeom prst="roundRect">
              <a:avLst>
                <a:gd name="adj" fmla="val 4287"/>
              </a:avLst>
            </a:prstGeom>
            <a:noFill/>
            <a:ln w="19050">
              <a:solidFill>
                <a:srgbClr val="1E6CB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1" name="TextBox 600"/>
            <p:cNvSpPr txBox="1"/>
            <p:nvPr/>
          </p:nvSpPr>
          <p:spPr>
            <a:xfrm>
              <a:off x="3887741" y="2519014"/>
              <a:ext cx="613799" cy="230832"/>
            </a:xfrm>
            <a:prstGeom prst="rect">
              <a:avLst/>
            </a:prstGeom>
            <a:noFill/>
          </p:spPr>
          <p:txBody>
            <a:bodyPr wrap="square" rtlCol="0">
              <a:spAutoFit/>
            </a:bodyPr>
            <a:lstStyle/>
            <a:p>
              <a:r>
                <a:rPr lang="en-US" sz="900" dirty="0" smtClean="0">
                  <a:solidFill>
                    <a:srgbClr val="18548A"/>
                  </a:solidFill>
                  <a:latin typeface="Arial" pitchFamily="34" charset="0"/>
                  <a:cs typeface="Arial" pitchFamily="34" charset="0"/>
                </a:rPr>
                <a:t>email</a:t>
              </a:r>
              <a:endParaRPr lang="en-US" sz="900" dirty="0">
                <a:solidFill>
                  <a:srgbClr val="18548A"/>
                </a:solidFill>
                <a:latin typeface="Arial" pitchFamily="34" charset="0"/>
                <a:cs typeface="Arial" pitchFamily="34" charset="0"/>
              </a:endParaRPr>
            </a:p>
          </p:txBody>
        </p:sp>
        <p:sp>
          <p:nvSpPr>
            <p:cNvPr id="602" name="TextBox 601"/>
            <p:cNvSpPr txBox="1"/>
            <p:nvPr/>
          </p:nvSpPr>
          <p:spPr>
            <a:xfrm>
              <a:off x="4484089" y="2503110"/>
              <a:ext cx="613799" cy="230832"/>
            </a:xfrm>
            <a:prstGeom prst="rect">
              <a:avLst/>
            </a:prstGeom>
            <a:noFill/>
          </p:spPr>
          <p:txBody>
            <a:bodyPr wrap="square" lIns="0" rIns="0" rtlCol="0">
              <a:spAutoFit/>
            </a:bodyPr>
            <a:lstStyle/>
            <a:p>
              <a:r>
                <a:rPr lang="en-US" sz="900" dirty="0" smtClean="0">
                  <a:solidFill>
                    <a:srgbClr val="18548A"/>
                  </a:solidFill>
                  <a:latin typeface="Arial" pitchFamily="34" charset="0"/>
                  <a:cs typeface="Arial" pitchFamily="34" charset="0"/>
                </a:rPr>
                <a:t>Telephone</a:t>
              </a:r>
              <a:endParaRPr lang="en-US" sz="900" dirty="0">
                <a:solidFill>
                  <a:srgbClr val="18548A"/>
                </a:solidFill>
                <a:latin typeface="Arial" pitchFamily="34" charset="0"/>
                <a:cs typeface="Arial" pitchFamily="34" charset="0"/>
              </a:endParaRPr>
            </a:p>
          </p:txBody>
        </p:sp>
        <p:sp>
          <p:nvSpPr>
            <p:cNvPr id="604" name="TextBox 603"/>
            <p:cNvSpPr txBox="1"/>
            <p:nvPr/>
          </p:nvSpPr>
          <p:spPr>
            <a:xfrm>
              <a:off x="3276600" y="2362199"/>
              <a:ext cx="776801" cy="369332"/>
            </a:xfrm>
            <a:prstGeom prst="rect">
              <a:avLst/>
            </a:prstGeom>
            <a:noFill/>
          </p:spPr>
          <p:txBody>
            <a:bodyPr wrap="square" lIns="0" rIns="0" rtlCol="0">
              <a:spAutoFit/>
            </a:bodyPr>
            <a:lstStyle/>
            <a:p>
              <a:r>
                <a:rPr lang="en-US" sz="900" spc="-20" dirty="0" smtClean="0">
                  <a:solidFill>
                    <a:srgbClr val="18548A"/>
                  </a:solidFill>
                  <a:latin typeface="Arial" pitchFamily="34" charset="0"/>
                  <a:cs typeface="Arial" pitchFamily="34" charset="0"/>
                </a:rPr>
                <a:t>Internet enabled device</a:t>
              </a:r>
              <a:endParaRPr lang="en-US" sz="900" spc="-20" dirty="0">
                <a:solidFill>
                  <a:srgbClr val="18548A"/>
                </a:solidFill>
                <a:latin typeface="Arial" pitchFamily="34" charset="0"/>
                <a:cs typeface="Arial" pitchFamily="34" charset="0"/>
              </a:endParaRPr>
            </a:p>
          </p:txBody>
        </p:sp>
        <p:sp>
          <p:nvSpPr>
            <p:cNvPr id="605" name="TextBox 604"/>
            <p:cNvSpPr txBox="1"/>
            <p:nvPr/>
          </p:nvSpPr>
          <p:spPr>
            <a:xfrm>
              <a:off x="5181600" y="2443767"/>
              <a:ext cx="613799" cy="230832"/>
            </a:xfrm>
            <a:prstGeom prst="rect">
              <a:avLst/>
            </a:prstGeom>
            <a:noFill/>
          </p:spPr>
          <p:txBody>
            <a:bodyPr wrap="square" lIns="0" rIns="0" rtlCol="0">
              <a:spAutoFit/>
            </a:bodyPr>
            <a:lstStyle/>
            <a:p>
              <a:r>
                <a:rPr lang="en-US" sz="900" dirty="0" smtClean="0">
                  <a:solidFill>
                    <a:srgbClr val="18548A"/>
                  </a:solidFill>
                  <a:latin typeface="Arial" pitchFamily="34" charset="0"/>
                  <a:cs typeface="Arial" pitchFamily="34" charset="0"/>
                </a:rPr>
                <a:t>Kiosk</a:t>
              </a:r>
              <a:endParaRPr lang="en-US" sz="900" dirty="0">
                <a:solidFill>
                  <a:srgbClr val="18548A"/>
                </a:solidFill>
                <a:latin typeface="Arial" pitchFamily="34" charset="0"/>
                <a:cs typeface="Arial" pitchFamily="34" charset="0"/>
              </a:endParaRPr>
            </a:p>
          </p:txBody>
        </p:sp>
        <p:sp>
          <p:nvSpPr>
            <p:cNvPr id="606" name="TextBox 605"/>
            <p:cNvSpPr txBox="1"/>
            <p:nvPr/>
          </p:nvSpPr>
          <p:spPr>
            <a:xfrm>
              <a:off x="2619335" y="2421923"/>
              <a:ext cx="613799" cy="369332"/>
            </a:xfrm>
            <a:prstGeom prst="rect">
              <a:avLst/>
            </a:prstGeom>
            <a:noFill/>
          </p:spPr>
          <p:txBody>
            <a:bodyPr wrap="square" lIns="0" rIns="0" rtlCol="0">
              <a:spAutoFit/>
            </a:bodyPr>
            <a:lstStyle/>
            <a:p>
              <a:r>
                <a:rPr lang="en-US" sz="900" dirty="0" smtClean="0">
                  <a:solidFill>
                    <a:srgbClr val="18548A"/>
                  </a:solidFill>
                  <a:latin typeface="Arial" pitchFamily="34" charset="0"/>
                  <a:cs typeface="Arial" pitchFamily="34" charset="0"/>
                </a:rPr>
                <a:t>Internet</a:t>
              </a:r>
            </a:p>
            <a:p>
              <a:r>
                <a:rPr lang="en-GB" sz="900" dirty="0" smtClean="0">
                  <a:solidFill>
                    <a:srgbClr val="18548A"/>
                  </a:solidFill>
                  <a:latin typeface="Arial" pitchFamily="34" charset="0"/>
                  <a:cs typeface="Arial" pitchFamily="34" charset="0"/>
                </a:rPr>
                <a:t>site</a:t>
              </a:r>
              <a:endParaRPr lang="en-US" sz="900" dirty="0">
                <a:solidFill>
                  <a:srgbClr val="18548A"/>
                </a:solidFill>
                <a:latin typeface="Arial" pitchFamily="34" charset="0"/>
                <a:cs typeface="Arial" pitchFamily="34" charset="0"/>
              </a:endParaRPr>
            </a:p>
          </p:txBody>
        </p:sp>
        <p:sp>
          <p:nvSpPr>
            <p:cNvPr id="609" name="TextBox 608"/>
            <p:cNvSpPr txBox="1"/>
            <p:nvPr/>
          </p:nvSpPr>
          <p:spPr>
            <a:xfrm>
              <a:off x="5863201" y="2422908"/>
              <a:ext cx="613799" cy="369332"/>
            </a:xfrm>
            <a:prstGeom prst="rect">
              <a:avLst/>
            </a:prstGeom>
            <a:noFill/>
          </p:spPr>
          <p:txBody>
            <a:bodyPr wrap="square" lIns="0" rIns="0" rtlCol="0">
              <a:spAutoFit/>
            </a:bodyPr>
            <a:lstStyle/>
            <a:p>
              <a:r>
                <a:rPr lang="en-US" sz="900" dirty="0" smtClean="0">
                  <a:solidFill>
                    <a:srgbClr val="18548A"/>
                  </a:solidFill>
                  <a:latin typeface="Arial" pitchFamily="34" charset="0"/>
                  <a:cs typeface="Arial" pitchFamily="34" charset="0"/>
                </a:rPr>
                <a:t>Interactive</a:t>
              </a:r>
            </a:p>
            <a:p>
              <a:r>
                <a:rPr lang="en-GB" sz="900" dirty="0" smtClean="0">
                  <a:solidFill>
                    <a:srgbClr val="18548A"/>
                  </a:solidFill>
                  <a:latin typeface="Arial" pitchFamily="34" charset="0"/>
                  <a:cs typeface="Arial" pitchFamily="34" charset="0"/>
                </a:rPr>
                <a:t>TV</a:t>
              </a:r>
              <a:endParaRPr lang="en-US" sz="900" dirty="0">
                <a:solidFill>
                  <a:srgbClr val="18548A"/>
                </a:solidFill>
                <a:latin typeface="Arial" pitchFamily="34" charset="0"/>
                <a:cs typeface="Arial" pitchFamily="34" charset="0"/>
              </a:endParaRPr>
            </a:p>
          </p:txBody>
        </p:sp>
      </p:gr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4800600"/>
            <a:ext cx="1447800" cy="2087563"/>
          </a:xfrm>
          <a:prstGeom prst="rect">
            <a:avLst/>
          </a:prstGeom>
          <a:solidFill>
            <a:schemeClr val="bg1"/>
          </a:solidFill>
          <a:ln w="9525">
            <a:noFill/>
            <a:miter lim="800000"/>
            <a:headEnd/>
            <a:tailEnd/>
          </a:ln>
        </p:spPr>
        <p:txBody>
          <a:bodyPr wrap="none" anchor="ctr"/>
          <a:lstStyle/>
          <a:p>
            <a:endParaRPr lang="en-US" sz="2000" dirty="0">
              <a:latin typeface="Arial" pitchFamily="34" charset="0"/>
            </a:endParaRPr>
          </a:p>
        </p:txBody>
      </p:sp>
      <p:sp>
        <p:nvSpPr>
          <p:cNvPr id="2052" name="Rectangle 3"/>
          <p:cNvSpPr>
            <a:spLocks noChangeArrowheads="1"/>
          </p:cNvSpPr>
          <p:nvPr/>
        </p:nvSpPr>
        <p:spPr bwMode="auto">
          <a:xfrm>
            <a:off x="747713" y="603250"/>
            <a:ext cx="7613650" cy="1439863"/>
          </a:xfrm>
          <a:prstGeom prst="rect">
            <a:avLst/>
          </a:prstGeom>
          <a:noFill/>
          <a:ln w="9525">
            <a:noFill/>
            <a:miter lim="800000"/>
            <a:headEnd/>
            <a:tailEnd/>
          </a:ln>
        </p:spPr>
        <p:txBody>
          <a:bodyPr/>
          <a:lstStyle/>
          <a:p>
            <a:endParaRPr lang="en-US" sz="2000" dirty="0">
              <a:latin typeface="Arial" pitchFamily="34" charset="0"/>
            </a:endParaRPr>
          </a:p>
        </p:txBody>
      </p:sp>
      <p:sp>
        <p:nvSpPr>
          <p:cNvPr id="2053" name="Rectangle 20"/>
          <p:cNvSpPr>
            <a:spLocks noChangeArrowheads="1"/>
          </p:cNvSpPr>
          <p:nvPr/>
        </p:nvSpPr>
        <p:spPr bwMode="auto">
          <a:xfrm>
            <a:off x="900113" y="-747713"/>
            <a:ext cx="7302500" cy="6608763"/>
          </a:xfrm>
          <a:prstGeom prst="rect">
            <a:avLst/>
          </a:prstGeom>
          <a:noFill/>
          <a:ln w="9525">
            <a:noFill/>
            <a:miter lim="800000"/>
            <a:headEnd/>
            <a:tailEnd/>
          </a:ln>
        </p:spPr>
        <p:txBody>
          <a:bodyPr/>
          <a:lstStyle/>
          <a:p>
            <a:endParaRPr lang="en-US" sz="2000" dirty="0">
              <a:latin typeface="Arial" pitchFamily="34" charset="0"/>
            </a:endParaRPr>
          </a:p>
        </p:txBody>
      </p:sp>
      <p:sp>
        <p:nvSpPr>
          <p:cNvPr id="2061" name="AutoShape 187"/>
          <p:cNvSpPr>
            <a:spLocks noChangeArrowheads="1"/>
          </p:cNvSpPr>
          <p:nvPr/>
        </p:nvSpPr>
        <p:spPr bwMode="auto">
          <a:xfrm>
            <a:off x="2484438" y="1981200"/>
            <a:ext cx="4824412" cy="936625"/>
          </a:xfrm>
          <a:prstGeom prst="roundRect">
            <a:avLst>
              <a:gd name="adj" fmla="val 16667"/>
            </a:avLst>
          </a:prstGeom>
          <a:solidFill>
            <a:schemeClr val="accent1"/>
          </a:solidFill>
          <a:ln w="9525">
            <a:solidFill>
              <a:schemeClr val="tx1"/>
            </a:solidFill>
            <a:round/>
            <a:headEnd/>
            <a:tailEnd/>
          </a:ln>
        </p:spPr>
        <p:txBody>
          <a:bodyPr wrap="none" anchor="ctr"/>
          <a:lstStyle/>
          <a:p>
            <a:endParaRPr lang="en-US" dirty="0"/>
          </a:p>
        </p:txBody>
      </p:sp>
      <p:sp>
        <p:nvSpPr>
          <p:cNvPr id="2062" name="AutoShape 180"/>
          <p:cNvSpPr>
            <a:spLocks noChangeArrowheads="1"/>
          </p:cNvSpPr>
          <p:nvPr/>
        </p:nvSpPr>
        <p:spPr bwMode="auto">
          <a:xfrm>
            <a:off x="2627313" y="4227513"/>
            <a:ext cx="4465637" cy="12954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dirty="0"/>
          </a:p>
        </p:txBody>
      </p:sp>
      <p:sp>
        <p:nvSpPr>
          <p:cNvPr id="2063" name="Rectangle 169"/>
          <p:cNvSpPr>
            <a:spLocks noChangeArrowheads="1"/>
          </p:cNvSpPr>
          <p:nvPr/>
        </p:nvSpPr>
        <p:spPr bwMode="auto">
          <a:xfrm>
            <a:off x="2484438" y="3278188"/>
            <a:ext cx="4781550" cy="2360612"/>
          </a:xfrm>
          <a:prstGeom prst="rect">
            <a:avLst/>
          </a:prstGeom>
          <a:noFill/>
          <a:ln w="9525">
            <a:solidFill>
              <a:schemeClr val="accent2"/>
            </a:solidFill>
            <a:prstDash val="dash"/>
            <a:miter lim="800000"/>
            <a:headEnd/>
            <a:tailEnd/>
          </a:ln>
        </p:spPr>
        <p:txBody>
          <a:bodyPr wrap="none" anchor="ctr"/>
          <a:lstStyle/>
          <a:p>
            <a:endParaRPr lang="en-US" dirty="0"/>
          </a:p>
        </p:txBody>
      </p:sp>
      <p:cxnSp>
        <p:nvCxnSpPr>
          <p:cNvPr id="2064" name="AutoShape 178"/>
          <p:cNvCxnSpPr>
            <a:cxnSpLocks noChangeShapeType="1"/>
          </p:cNvCxnSpPr>
          <p:nvPr/>
        </p:nvCxnSpPr>
        <p:spPr bwMode="auto">
          <a:xfrm flipV="1">
            <a:off x="6804025" y="4046538"/>
            <a:ext cx="1347788" cy="896937"/>
          </a:xfrm>
          <a:prstGeom prst="curvedConnector2">
            <a:avLst/>
          </a:prstGeom>
          <a:noFill/>
          <a:ln w="9525">
            <a:solidFill>
              <a:schemeClr val="tx1"/>
            </a:solidFill>
            <a:round/>
            <a:headEnd type="triangle" w="med" len="med"/>
            <a:tailEnd type="triangle" w="med" len="med"/>
          </a:ln>
        </p:spPr>
      </p:cxnSp>
      <p:cxnSp>
        <p:nvCxnSpPr>
          <p:cNvPr id="2065" name="AutoShape 179"/>
          <p:cNvCxnSpPr>
            <a:cxnSpLocks noChangeShapeType="1"/>
          </p:cNvCxnSpPr>
          <p:nvPr/>
        </p:nvCxnSpPr>
        <p:spPr bwMode="auto">
          <a:xfrm rot="16200000" flipH="1">
            <a:off x="1807369" y="3666331"/>
            <a:ext cx="896938" cy="1273175"/>
          </a:xfrm>
          <a:prstGeom prst="curvedConnector2">
            <a:avLst/>
          </a:prstGeom>
          <a:noFill/>
          <a:ln w="9525">
            <a:solidFill>
              <a:schemeClr val="tx1"/>
            </a:solidFill>
            <a:round/>
            <a:headEnd type="triangle" w="med" len="med"/>
            <a:tailEnd type="triangle" w="med" len="med"/>
          </a:ln>
        </p:spPr>
      </p:cxnSp>
      <p:pic>
        <p:nvPicPr>
          <p:cNvPr id="2066" name="Picture 26"/>
          <p:cNvPicPr>
            <a:picLocks noChangeAspect="1" noChangeArrowheads="1"/>
          </p:cNvPicPr>
          <p:nvPr/>
        </p:nvPicPr>
        <p:blipFill>
          <a:blip r:embed="rId4" cstate="print"/>
          <a:srcRect/>
          <a:stretch>
            <a:fillRect/>
          </a:stretch>
        </p:blipFill>
        <p:spPr bwMode="auto">
          <a:xfrm>
            <a:off x="2635250" y="2154238"/>
            <a:ext cx="387350" cy="501650"/>
          </a:xfrm>
          <a:prstGeom prst="rect">
            <a:avLst/>
          </a:prstGeom>
          <a:solidFill>
            <a:srgbClr val="FFFF00"/>
          </a:solidFill>
          <a:ln w="9525">
            <a:noFill/>
            <a:miter lim="800000"/>
            <a:headEnd/>
            <a:tailEnd/>
          </a:ln>
        </p:spPr>
      </p:pic>
      <p:sp>
        <p:nvSpPr>
          <p:cNvPr id="2067" name="Text Box 27"/>
          <p:cNvSpPr txBox="1">
            <a:spLocks noChangeArrowheads="1"/>
          </p:cNvSpPr>
          <p:nvPr/>
        </p:nvSpPr>
        <p:spPr bwMode="auto">
          <a:xfrm>
            <a:off x="3875088" y="2200275"/>
            <a:ext cx="1784350" cy="304800"/>
          </a:xfrm>
          <a:prstGeom prst="rect">
            <a:avLst/>
          </a:prstGeom>
          <a:noFill/>
          <a:ln w="9525">
            <a:noFill/>
            <a:miter lim="800000"/>
            <a:headEnd/>
            <a:tailEnd/>
          </a:ln>
        </p:spPr>
        <p:txBody>
          <a:bodyPr>
            <a:spAutoFit/>
          </a:bodyPr>
          <a:lstStyle/>
          <a:p>
            <a:pPr>
              <a:buSzPct val="25000"/>
              <a:buFont typeface="ZapfDingbats" pitchFamily="82" charset="0"/>
              <a:buNone/>
            </a:pPr>
            <a:endParaRPr lang="en-US" sz="1400" dirty="0">
              <a:solidFill>
                <a:srgbClr val="000099"/>
              </a:solidFill>
            </a:endParaRPr>
          </a:p>
        </p:txBody>
      </p:sp>
      <p:pic>
        <p:nvPicPr>
          <p:cNvPr id="2068" name="Picture 28"/>
          <p:cNvPicPr>
            <a:picLocks noChangeAspect="1" noChangeArrowheads="1"/>
          </p:cNvPicPr>
          <p:nvPr/>
        </p:nvPicPr>
        <p:blipFill>
          <a:blip r:embed="rId5" cstate="print"/>
          <a:srcRect/>
          <a:stretch>
            <a:fillRect/>
          </a:stretch>
        </p:blipFill>
        <p:spPr bwMode="auto">
          <a:xfrm>
            <a:off x="3851275" y="2117725"/>
            <a:ext cx="427038" cy="517525"/>
          </a:xfrm>
          <a:prstGeom prst="rect">
            <a:avLst/>
          </a:prstGeom>
          <a:solidFill>
            <a:srgbClr val="FFFF00"/>
          </a:solidFill>
          <a:ln w="9525">
            <a:noFill/>
            <a:miter lim="800000"/>
            <a:headEnd/>
            <a:tailEnd/>
          </a:ln>
        </p:spPr>
      </p:pic>
      <p:graphicFrame>
        <p:nvGraphicFramePr>
          <p:cNvPr id="70" name="Object 2"/>
          <p:cNvGraphicFramePr>
            <a:graphicFrameLocks noChangeAspect="1"/>
          </p:cNvGraphicFramePr>
          <p:nvPr/>
        </p:nvGraphicFramePr>
        <p:xfrm>
          <a:off x="6372225" y="2125663"/>
          <a:ext cx="576263" cy="508000"/>
        </p:xfrm>
        <a:graphic>
          <a:graphicData uri="http://schemas.openxmlformats.org/presentationml/2006/ole">
            <p:oleObj spid="_x0000_s590850" name="Clip" r:id="rId6" imgW="1190476" imgH="1809524" progId="">
              <p:embed/>
            </p:oleObj>
          </a:graphicData>
        </a:graphic>
      </p:graphicFrame>
      <p:pic>
        <p:nvPicPr>
          <p:cNvPr id="2069" name="Picture 30" descr="j0289521"/>
          <p:cNvPicPr>
            <a:picLocks noChangeAspect="1" noChangeArrowheads="1"/>
          </p:cNvPicPr>
          <p:nvPr/>
        </p:nvPicPr>
        <p:blipFill>
          <a:blip r:embed="rId7" cstate="print"/>
          <a:srcRect/>
          <a:stretch>
            <a:fillRect/>
          </a:stretch>
        </p:blipFill>
        <p:spPr bwMode="auto">
          <a:xfrm>
            <a:off x="4932363" y="2117725"/>
            <a:ext cx="725487" cy="481013"/>
          </a:xfrm>
          <a:prstGeom prst="rect">
            <a:avLst/>
          </a:prstGeom>
          <a:solidFill>
            <a:srgbClr val="FFFF00"/>
          </a:solidFill>
          <a:ln w="9525">
            <a:noFill/>
            <a:miter lim="800000"/>
            <a:headEnd/>
            <a:tailEnd/>
          </a:ln>
        </p:spPr>
      </p:pic>
      <p:sp>
        <p:nvSpPr>
          <p:cNvPr id="2070" name="Text Box 31"/>
          <p:cNvSpPr txBox="1">
            <a:spLocks noChangeArrowheads="1"/>
          </p:cNvSpPr>
          <p:nvPr/>
        </p:nvSpPr>
        <p:spPr bwMode="auto">
          <a:xfrm>
            <a:off x="2543175" y="2427288"/>
            <a:ext cx="539750" cy="498475"/>
          </a:xfrm>
          <a:prstGeom prst="rect">
            <a:avLst/>
          </a:prstGeom>
          <a:noFill/>
          <a:ln w="9525">
            <a:noFill/>
            <a:miter lim="800000"/>
            <a:headEnd/>
            <a:tailEnd/>
          </a:ln>
        </p:spPr>
        <p:txBody>
          <a:bodyPr>
            <a:spAutoFit/>
          </a:bodyPr>
          <a:lstStyle/>
          <a:p>
            <a:pPr>
              <a:lnSpc>
                <a:spcPts val="3200"/>
              </a:lnSpc>
              <a:spcBef>
                <a:spcPct val="50000"/>
              </a:spcBef>
              <a:buSzPct val="25000"/>
              <a:buFont typeface="ZapfDingbats" pitchFamily="82" charset="0"/>
              <a:buNone/>
            </a:pPr>
            <a:r>
              <a:rPr lang="en-GB" sz="1200" dirty="0"/>
              <a:t>DTV</a:t>
            </a:r>
          </a:p>
        </p:txBody>
      </p:sp>
      <p:sp>
        <p:nvSpPr>
          <p:cNvPr id="2071" name="Text Box 32"/>
          <p:cNvSpPr txBox="1">
            <a:spLocks noChangeArrowheads="1"/>
          </p:cNvSpPr>
          <p:nvPr/>
        </p:nvSpPr>
        <p:spPr bwMode="auto">
          <a:xfrm>
            <a:off x="3492500" y="2405063"/>
            <a:ext cx="1092200" cy="498475"/>
          </a:xfrm>
          <a:prstGeom prst="rect">
            <a:avLst/>
          </a:prstGeom>
          <a:noFill/>
          <a:ln w="9525">
            <a:noFill/>
            <a:miter lim="800000"/>
            <a:headEnd/>
            <a:tailEnd/>
          </a:ln>
        </p:spPr>
        <p:txBody>
          <a:bodyPr>
            <a:spAutoFit/>
          </a:bodyPr>
          <a:lstStyle/>
          <a:p>
            <a:pPr>
              <a:lnSpc>
                <a:spcPts val="3200"/>
              </a:lnSpc>
              <a:spcBef>
                <a:spcPct val="50000"/>
              </a:spcBef>
              <a:buSzPct val="25000"/>
              <a:buFont typeface="ZapfDingbats" pitchFamily="82" charset="0"/>
              <a:buNone/>
            </a:pPr>
            <a:r>
              <a:rPr lang="en-GB" sz="1200" dirty="0"/>
              <a:t>Mobile</a:t>
            </a:r>
          </a:p>
        </p:txBody>
      </p:sp>
      <p:sp>
        <p:nvSpPr>
          <p:cNvPr id="2072" name="Text Box 33"/>
          <p:cNvSpPr txBox="1">
            <a:spLocks noChangeArrowheads="1"/>
          </p:cNvSpPr>
          <p:nvPr/>
        </p:nvSpPr>
        <p:spPr bwMode="auto">
          <a:xfrm>
            <a:off x="4787900" y="2414588"/>
            <a:ext cx="1079500" cy="498475"/>
          </a:xfrm>
          <a:prstGeom prst="rect">
            <a:avLst/>
          </a:prstGeom>
          <a:noFill/>
          <a:ln w="9525">
            <a:noFill/>
            <a:miter lim="800000"/>
            <a:headEnd/>
            <a:tailEnd/>
          </a:ln>
        </p:spPr>
        <p:txBody>
          <a:bodyPr>
            <a:spAutoFit/>
          </a:bodyPr>
          <a:lstStyle/>
          <a:p>
            <a:pPr>
              <a:lnSpc>
                <a:spcPts val="3200"/>
              </a:lnSpc>
              <a:spcBef>
                <a:spcPct val="50000"/>
              </a:spcBef>
              <a:buSzPct val="25000"/>
              <a:buFont typeface="ZapfDingbats" pitchFamily="82" charset="0"/>
              <a:buNone/>
            </a:pPr>
            <a:r>
              <a:rPr lang="en-GB" sz="1200" dirty="0"/>
              <a:t>Call Centre</a:t>
            </a:r>
          </a:p>
        </p:txBody>
      </p:sp>
      <p:sp>
        <p:nvSpPr>
          <p:cNvPr id="2073" name="Text Box 34"/>
          <p:cNvSpPr txBox="1">
            <a:spLocks noChangeArrowheads="1"/>
          </p:cNvSpPr>
          <p:nvPr/>
        </p:nvSpPr>
        <p:spPr bwMode="auto">
          <a:xfrm>
            <a:off x="6084888" y="2414588"/>
            <a:ext cx="1092200" cy="498475"/>
          </a:xfrm>
          <a:prstGeom prst="rect">
            <a:avLst/>
          </a:prstGeom>
          <a:noFill/>
          <a:ln w="9525">
            <a:noFill/>
            <a:miter lim="800000"/>
            <a:headEnd/>
            <a:tailEnd/>
          </a:ln>
        </p:spPr>
        <p:txBody>
          <a:bodyPr>
            <a:spAutoFit/>
          </a:bodyPr>
          <a:lstStyle/>
          <a:p>
            <a:pPr>
              <a:lnSpc>
                <a:spcPts val="3200"/>
              </a:lnSpc>
              <a:spcBef>
                <a:spcPct val="50000"/>
              </a:spcBef>
              <a:buSzPct val="25000"/>
              <a:buFont typeface="ZapfDingbats" pitchFamily="82" charset="0"/>
              <a:buNone/>
            </a:pPr>
            <a:r>
              <a:rPr lang="en-GB" sz="1200" dirty="0"/>
              <a:t>PC</a:t>
            </a:r>
          </a:p>
        </p:txBody>
      </p:sp>
      <p:sp>
        <p:nvSpPr>
          <p:cNvPr id="2074" name="Line 51"/>
          <p:cNvSpPr>
            <a:spLocks noChangeShapeType="1"/>
          </p:cNvSpPr>
          <p:nvPr/>
        </p:nvSpPr>
        <p:spPr bwMode="auto">
          <a:xfrm>
            <a:off x="1655763" y="2643188"/>
            <a:ext cx="0" cy="0"/>
          </a:xfrm>
          <a:prstGeom prst="line">
            <a:avLst/>
          </a:prstGeom>
          <a:noFill/>
          <a:ln w="9525">
            <a:solidFill>
              <a:schemeClr val="tx1"/>
            </a:solidFill>
            <a:round/>
            <a:headEnd/>
            <a:tailEnd type="triangle" w="med" len="med"/>
          </a:ln>
        </p:spPr>
        <p:txBody>
          <a:bodyPr/>
          <a:lstStyle/>
          <a:p>
            <a:endParaRPr lang="en-GB" dirty="0"/>
          </a:p>
        </p:txBody>
      </p:sp>
      <p:sp>
        <p:nvSpPr>
          <p:cNvPr id="2075" name="Text Box 149"/>
          <p:cNvSpPr txBox="1">
            <a:spLocks noChangeArrowheads="1"/>
          </p:cNvSpPr>
          <p:nvPr/>
        </p:nvSpPr>
        <p:spPr bwMode="auto">
          <a:xfrm>
            <a:off x="2916238" y="4286250"/>
            <a:ext cx="4032250" cy="369888"/>
          </a:xfrm>
          <a:prstGeom prst="rect">
            <a:avLst/>
          </a:prstGeom>
          <a:noFill/>
          <a:ln w="9525">
            <a:noFill/>
            <a:miter lim="800000"/>
            <a:headEnd/>
            <a:tailEnd/>
          </a:ln>
        </p:spPr>
        <p:txBody>
          <a:bodyPr>
            <a:spAutoFit/>
          </a:bodyPr>
          <a:lstStyle/>
          <a:p>
            <a:pPr>
              <a:spcBef>
                <a:spcPct val="50000"/>
              </a:spcBef>
            </a:pPr>
            <a:r>
              <a:rPr lang="en-GB" sz="1800" dirty="0"/>
              <a:t>Government Gateway</a:t>
            </a:r>
            <a:endParaRPr lang="en-US" sz="1800" dirty="0"/>
          </a:p>
        </p:txBody>
      </p:sp>
      <p:sp>
        <p:nvSpPr>
          <p:cNvPr id="2076" name="Text Box 152"/>
          <p:cNvSpPr txBox="1">
            <a:spLocks noChangeArrowheads="1"/>
          </p:cNvSpPr>
          <p:nvPr/>
        </p:nvSpPr>
        <p:spPr bwMode="auto">
          <a:xfrm>
            <a:off x="0" y="2317750"/>
            <a:ext cx="1524000" cy="461963"/>
          </a:xfrm>
          <a:prstGeom prst="rect">
            <a:avLst/>
          </a:prstGeom>
          <a:noFill/>
          <a:ln w="9525">
            <a:noFill/>
            <a:miter lim="800000"/>
            <a:headEnd/>
            <a:tailEnd/>
          </a:ln>
        </p:spPr>
        <p:txBody>
          <a:bodyPr>
            <a:spAutoFit/>
          </a:bodyPr>
          <a:lstStyle/>
          <a:p>
            <a:pPr>
              <a:spcBef>
                <a:spcPct val="50000"/>
              </a:spcBef>
            </a:pPr>
            <a:r>
              <a:rPr lang="en-GB" sz="1200" dirty="0">
                <a:solidFill>
                  <a:schemeClr val="accent2"/>
                </a:solidFill>
              </a:rPr>
              <a:t>Multiple access channels</a:t>
            </a:r>
            <a:endParaRPr lang="en-US" sz="1200" dirty="0">
              <a:solidFill>
                <a:schemeClr val="accent2"/>
              </a:solidFill>
            </a:endParaRPr>
          </a:p>
        </p:txBody>
      </p:sp>
      <p:sp>
        <p:nvSpPr>
          <p:cNvPr id="2077" name="Text Box 153"/>
          <p:cNvSpPr txBox="1">
            <a:spLocks noChangeArrowheads="1"/>
          </p:cNvSpPr>
          <p:nvPr/>
        </p:nvSpPr>
        <p:spPr bwMode="auto">
          <a:xfrm>
            <a:off x="0" y="3541713"/>
            <a:ext cx="1371600" cy="461962"/>
          </a:xfrm>
          <a:prstGeom prst="rect">
            <a:avLst/>
          </a:prstGeom>
          <a:noFill/>
          <a:ln w="9525">
            <a:noFill/>
            <a:miter lim="800000"/>
            <a:headEnd/>
            <a:tailEnd/>
          </a:ln>
        </p:spPr>
        <p:txBody>
          <a:bodyPr>
            <a:spAutoFit/>
          </a:bodyPr>
          <a:lstStyle/>
          <a:p>
            <a:pPr>
              <a:spcBef>
                <a:spcPct val="50000"/>
              </a:spcBef>
            </a:pPr>
            <a:r>
              <a:rPr lang="en-GB" sz="1200" dirty="0">
                <a:solidFill>
                  <a:schemeClr val="accent2"/>
                </a:solidFill>
              </a:rPr>
              <a:t>Portal infrastructure</a:t>
            </a:r>
            <a:endParaRPr lang="en-US" sz="1200" dirty="0">
              <a:solidFill>
                <a:schemeClr val="accent2"/>
              </a:solidFill>
            </a:endParaRPr>
          </a:p>
        </p:txBody>
      </p:sp>
      <p:sp>
        <p:nvSpPr>
          <p:cNvPr id="2078" name="Text Box 154"/>
          <p:cNvSpPr txBox="1">
            <a:spLocks noChangeArrowheads="1"/>
          </p:cNvSpPr>
          <p:nvPr/>
        </p:nvSpPr>
        <p:spPr bwMode="auto">
          <a:xfrm>
            <a:off x="0" y="4549775"/>
            <a:ext cx="2339975" cy="276225"/>
          </a:xfrm>
          <a:prstGeom prst="rect">
            <a:avLst/>
          </a:prstGeom>
          <a:noFill/>
          <a:ln w="9525">
            <a:noFill/>
            <a:miter lim="800000"/>
            <a:headEnd/>
            <a:tailEnd/>
          </a:ln>
        </p:spPr>
        <p:txBody>
          <a:bodyPr>
            <a:spAutoFit/>
          </a:bodyPr>
          <a:lstStyle/>
          <a:p>
            <a:pPr>
              <a:spcBef>
                <a:spcPct val="50000"/>
              </a:spcBef>
            </a:pPr>
            <a:r>
              <a:rPr lang="en-GB" sz="1200" dirty="0">
                <a:solidFill>
                  <a:schemeClr val="accent2"/>
                </a:solidFill>
              </a:rPr>
              <a:t>Common web services</a:t>
            </a:r>
            <a:endParaRPr lang="en-US" sz="1200" dirty="0">
              <a:solidFill>
                <a:schemeClr val="accent2"/>
              </a:solidFill>
            </a:endParaRPr>
          </a:p>
        </p:txBody>
      </p:sp>
      <p:sp>
        <p:nvSpPr>
          <p:cNvPr id="2079" name="Text Box 155"/>
          <p:cNvSpPr txBox="1">
            <a:spLocks noChangeArrowheads="1"/>
          </p:cNvSpPr>
          <p:nvPr/>
        </p:nvSpPr>
        <p:spPr bwMode="auto">
          <a:xfrm>
            <a:off x="0" y="5334000"/>
            <a:ext cx="1908175" cy="461963"/>
          </a:xfrm>
          <a:prstGeom prst="rect">
            <a:avLst/>
          </a:prstGeom>
          <a:noFill/>
          <a:ln w="9525">
            <a:noFill/>
            <a:miter lim="800000"/>
            <a:headEnd/>
            <a:tailEnd/>
          </a:ln>
        </p:spPr>
        <p:txBody>
          <a:bodyPr>
            <a:spAutoFit/>
          </a:bodyPr>
          <a:lstStyle/>
          <a:p>
            <a:pPr>
              <a:spcBef>
                <a:spcPct val="50000"/>
              </a:spcBef>
            </a:pPr>
            <a:r>
              <a:rPr lang="en-GB" sz="1200" dirty="0">
                <a:solidFill>
                  <a:schemeClr val="accent2"/>
                </a:solidFill>
              </a:rPr>
              <a:t>Inter-operable departmental systems</a:t>
            </a:r>
            <a:endParaRPr lang="en-US" sz="1200" dirty="0">
              <a:solidFill>
                <a:schemeClr val="accent2"/>
              </a:solidFill>
            </a:endParaRPr>
          </a:p>
        </p:txBody>
      </p:sp>
      <p:sp>
        <p:nvSpPr>
          <p:cNvPr id="2080" name="AutoShape 168"/>
          <p:cNvSpPr>
            <a:spLocks noChangeArrowheads="1"/>
          </p:cNvSpPr>
          <p:nvPr/>
        </p:nvSpPr>
        <p:spPr bwMode="auto">
          <a:xfrm>
            <a:off x="4643438" y="2989263"/>
            <a:ext cx="431800" cy="288925"/>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dirty="0"/>
          </a:p>
        </p:txBody>
      </p:sp>
      <p:sp>
        <p:nvSpPr>
          <p:cNvPr id="2081" name="Oval 181"/>
          <p:cNvSpPr>
            <a:spLocks noChangeArrowheads="1"/>
          </p:cNvSpPr>
          <p:nvPr/>
        </p:nvSpPr>
        <p:spPr bwMode="auto">
          <a:xfrm>
            <a:off x="3779838" y="3349625"/>
            <a:ext cx="2160587" cy="71913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2082" name="Text Box 182"/>
          <p:cNvSpPr txBox="1">
            <a:spLocks noChangeArrowheads="1"/>
          </p:cNvSpPr>
          <p:nvPr/>
        </p:nvSpPr>
        <p:spPr bwMode="auto">
          <a:xfrm>
            <a:off x="3924300" y="3494088"/>
            <a:ext cx="1943100" cy="369887"/>
          </a:xfrm>
          <a:prstGeom prst="rect">
            <a:avLst/>
          </a:prstGeom>
          <a:noFill/>
          <a:ln w="9525">
            <a:noFill/>
            <a:miter lim="800000"/>
            <a:headEnd/>
            <a:tailEnd/>
          </a:ln>
        </p:spPr>
        <p:txBody>
          <a:bodyPr>
            <a:spAutoFit/>
          </a:bodyPr>
          <a:lstStyle/>
          <a:p>
            <a:pPr>
              <a:spcBef>
                <a:spcPct val="50000"/>
              </a:spcBef>
            </a:pPr>
            <a:r>
              <a:rPr lang="en-GB" sz="1800" dirty="0"/>
              <a:t>ukonline.gov.uk</a:t>
            </a:r>
            <a:endParaRPr lang="en-US" sz="1800" dirty="0"/>
          </a:p>
        </p:txBody>
      </p:sp>
      <p:sp>
        <p:nvSpPr>
          <p:cNvPr id="2083" name="Oval 183"/>
          <p:cNvSpPr>
            <a:spLocks noChangeArrowheads="1"/>
          </p:cNvSpPr>
          <p:nvPr/>
        </p:nvSpPr>
        <p:spPr bwMode="auto">
          <a:xfrm>
            <a:off x="1187450" y="3062288"/>
            <a:ext cx="1152525" cy="6477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2084" name="Text Box 184"/>
          <p:cNvSpPr txBox="1">
            <a:spLocks noChangeArrowheads="1"/>
          </p:cNvSpPr>
          <p:nvPr/>
        </p:nvSpPr>
        <p:spPr bwMode="auto">
          <a:xfrm>
            <a:off x="1258888" y="3133725"/>
            <a:ext cx="1009650" cy="457200"/>
          </a:xfrm>
          <a:prstGeom prst="rect">
            <a:avLst/>
          </a:prstGeom>
          <a:noFill/>
          <a:ln w="9525">
            <a:noFill/>
            <a:miter lim="800000"/>
            <a:headEnd/>
            <a:tailEnd/>
          </a:ln>
        </p:spPr>
        <p:txBody>
          <a:bodyPr>
            <a:spAutoFit/>
          </a:bodyPr>
          <a:lstStyle/>
          <a:p>
            <a:pPr>
              <a:spcBef>
                <a:spcPct val="50000"/>
              </a:spcBef>
            </a:pPr>
            <a:r>
              <a:rPr lang="en-GB" sz="1200" dirty="0"/>
              <a:t>Local govt. portals</a:t>
            </a:r>
            <a:endParaRPr lang="en-US" sz="1200" dirty="0"/>
          </a:p>
        </p:txBody>
      </p:sp>
      <p:sp>
        <p:nvSpPr>
          <p:cNvPr id="2085" name="Oval 185"/>
          <p:cNvSpPr>
            <a:spLocks noChangeArrowheads="1"/>
          </p:cNvSpPr>
          <p:nvPr/>
        </p:nvSpPr>
        <p:spPr bwMode="auto">
          <a:xfrm>
            <a:off x="7740650" y="3254375"/>
            <a:ext cx="1152525" cy="6477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2086" name="Text Box 186"/>
          <p:cNvSpPr txBox="1">
            <a:spLocks noChangeArrowheads="1"/>
          </p:cNvSpPr>
          <p:nvPr/>
        </p:nvSpPr>
        <p:spPr bwMode="auto">
          <a:xfrm>
            <a:off x="7667625" y="3352800"/>
            <a:ext cx="1296988" cy="457200"/>
          </a:xfrm>
          <a:prstGeom prst="rect">
            <a:avLst/>
          </a:prstGeom>
          <a:noFill/>
          <a:ln w="9525">
            <a:noFill/>
            <a:miter lim="800000"/>
            <a:headEnd/>
            <a:tailEnd/>
          </a:ln>
        </p:spPr>
        <p:txBody>
          <a:bodyPr>
            <a:spAutoFit/>
          </a:bodyPr>
          <a:lstStyle/>
          <a:p>
            <a:pPr>
              <a:spcBef>
                <a:spcPct val="50000"/>
              </a:spcBef>
            </a:pPr>
            <a:r>
              <a:rPr lang="en-GB" sz="1200" dirty="0"/>
              <a:t>Private sector portals</a:t>
            </a:r>
            <a:endParaRPr lang="en-US" sz="1200" dirty="0"/>
          </a:p>
        </p:txBody>
      </p:sp>
      <p:sp>
        <p:nvSpPr>
          <p:cNvPr id="2087" name="Line 200"/>
          <p:cNvSpPr>
            <a:spLocks noChangeShapeType="1"/>
          </p:cNvSpPr>
          <p:nvPr/>
        </p:nvSpPr>
        <p:spPr bwMode="auto">
          <a:xfrm>
            <a:off x="4859338" y="4070350"/>
            <a:ext cx="0" cy="288925"/>
          </a:xfrm>
          <a:prstGeom prst="line">
            <a:avLst/>
          </a:prstGeom>
          <a:noFill/>
          <a:ln w="9525">
            <a:solidFill>
              <a:schemeClr val="tx1"/>
            </a:solidFill>
            <a:round/>
            <a:headEnd type="triangle" w="med" len="med"/>
            <a:tailEnd type="triangle" w="med" len="med"/>
          </a:ln>
        </p:spPr>
        <p:txBody>
          <a:bodyPr/>
          <a:lstStyle/>
          <a:p>
            <a:endParaRPr lang="en-GB" dirty="0"/>
          </a:p>
        </p:txBody>
      </p:sp>
      <p:sp>
        <p:nvSpPr>
          <p:cNvPr id="2088" name="Text Box 204"/>
          <p:cNvSpPr txBox="1">
            <a:spLocks noChangeArrowheads="1"/>
          </p:cNvSpPr>
          <p:nvPr/>
        </p:nvSpPr>
        <p:spPr bwMode="auto">
          <a:xfrm>
            <a:off x="7888288" y="5257800"/>
            <a:ext cx="1331912" cy="549275"/>
          </a:xfrm>
          <a:prstGeom prst="rect">
            <a:avLst/>
          </a:prstGeom>
          <a:noFill/>
          <a:ln w="12700">
            <a:noFill/>
            <a:miter lim="800000"/>
            <a:headEnd/>
            <a:tailEnd/>
          </a:ln>
        </p:spPr>
        <p:txBody>
          <a:bodyPr anchor="ctr">
            <a:spAutoFit/>
          </a:bodyPr>
          <a:lstStyle/>
          <a:p>
            <a:pPr defTabSz="762000"/>
            <a:r>
              <a:rPr lang="en-GB" sz="1000" dirty="0">
                <a:solidFill>
                  <a:schemeClr val="accent2"/>
                </a:solidFill>
                <a:latin typeface="Verdana" pitchFamily="34" charset="0"/>
              </a:rPr>
              <a:t>E-Government Interoperability Framework</a:t>
            </a:r>
          </a:p>
        </p:txBody>
      </p:sp>
      <p:sp>
        <p:nvSpPr>
          <p:cNvPr id="2089" name="Rectangle 41"/>
          <p:cNvSpPr>
            <a:spLocks noChangeArrowheads="1"/>
          </p:cNvSpPr>
          <p:nvPr/>
        </p:nvSpPr>
        <p:spPr bwMode="auto">
          <a:xfrm>
            <a:off x="2843213" y="4648200"/>
            <a:ext cx="2232025" cy="1368425"/>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1200" b="0" dirty="0"/>
              <a:t>Registration and  enrolment</a:t>
            </a:r>
          </a:p>
          <a:p>
            <a:pPr marL="342900" indent="-342900">
              <a:lnSpc>
                <a:spcPct val="80000"/>
              </a:lnSpc>
              <a:spcBef>
                <a:spcPct val="20000"/>
              </a:spcBef>
              <a:buFontTx/>
              <a:buChar char="•"/>
            </a:pPr>
            <a:r>
              <a:rPr lang="en-US" sz="1200" b="0" dirty="0"/>
              <a:t>Authentication</a:t>
            </a:r>
          </a:p>
          <a:p>
            <a:pPr marL="342900" indent="-342900">
              <a:lnSpc>
                <a:spcPct val="80000"/>
              </a:lnSpc>
              <a:spcBef>
                <a:spcPct val="20000"/>
              </a:spcBef>
              <a:buFontTx/>
              <a:buChar char="•"/>
            </a:pPr>
            <a:r>
              <a:rPr lang="en-GB" sz="1200" b="0" dirty="0"/>
              <a:t>Secure e-mail</a:t>
            </a:r>
          </a:p>
          <a:p>
            <a:pPr marL="342900" indent="-342900">
              <a:lnSpc>
                <a:spcPct val="80000"/>
              </a:lnSpc>
              <a:spcBef>
                <a:spcPct val="20000"/>
              </a:spcBef>
              <a:buFontTx/>
              <a:buChar char="•"/>
            </a:pPr>
            <a:r>
              <a:rPr lang="en-GB" sz="1200" b="0" dirty="0"/>
              <a:t>Rules engine</a:t>
            </a:r>
            <a:endParaRPr lang="en-US" sz="1600" b="0" dirty="0"/>
          </a:p>
        </p:txBody>
      </p:sp>
      <p:sp>
        <p:nvSpPr>
          <p:cNvPr id="2090" name="Rectangle 76"/>
          <p:cNvSpPr>
            <a:spLocks noChangeArrowheads="1"/>
          </p:cNvSpPr>
          <p:nvPr/>
        </p:nvSpPr>
        <p:spPr bwMode="auto">
          <a:xfrm>
            <a:off x="4716463" y="4648200"/>
            <a:ext cx="2232025" cy="1368425"/>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1200" b="0" dirty="0"/>
              <a:t>Circumstances and personalisation</a:t>
            </a:r>
          </a:p>
          <a:p>
            <a:pPr marL="342900" indent="-342900">
              <a:lnSpc>
                <a:spcPct val="80000"/>
              </a:lnSpc>
              <a:spcBef>
                <a:spcPct val="20000"/>
              </a:spcBef>
              <a:buFontTx/>
              <a:buChar char="•"/>
            </a:pPr>
            <a:r>
              <a:rPr lang="en-GB" sz="1200" b="0" dirty="0"/>
              <a:t>Payments</a:t>
            </a:r>
          </a:p>
          <a:p>
            <a:pPr marL="342900" indent="-342900">
              <a:lnSpc>
                <a:spcPct val="80000"/>
              </a:lnSpc>
              <a:spcBef>
                <a:spcPct val="20000"/>
              </a:spcBef>
              <a:buFontTx/>
              <a:buChar char="•"/>
            </a:pPr>
            <a:r>
              <a:rPr lang="en-GB" sz="1200" b="0" dirty="0"/>
              <a:t>Notifications</a:t>
            </a:r>
          </a:p>
          <a:p>
            <a:pPr marL="342900" indent="-342900">
              <a:lnSpc>
                <a:spcPct val="80000"/>
              </a:lnSpc>
              <a:spcBef>
                <a:spcPct val="20000"/>
              </a:spcBef>
              <a:buFontTx/>
              <a:buChar char="•"/>
            </a:pPr>
            <a:r>
              <a:rPr lang="en-GB" sz="1200" b="0" dirty="0"/>
              <a:t>Appointments </a:t>
            </a:r>
            <a:endParaRPr lang="en-US" sz="1600" b="0" dirty="0"/>
          </a:p>
        </p:txBody>
      </p:sp>
      <p:sp>
        <p:nvSpPr>
          <p:cNvPr id="2091" name="Rectangle 91"/>
          <p:cNvSpPr>
            <a:spLocks noChangeArrowheads="1"/>
          </p:cNvSpPr>
          <p:nvPr/>
        </p:nvSpPr>
        <p:spPr bwMode="auto">
          <a:xfrm>
            <a:off x="-533400" y="7162800"/>
            <a:ext cx="10134600" cy="4270375"/>
          </a:xfrm>
          <a:prstGeom prst="rect">
            <a:avLst/>
          </a:prstGeom>
          <a:solidFill>
            <a:schemeClr val="bg1"/>
          </a:solidFill>
          <a:ln w="9525" algn="ctr">
            <a:noFill/>
            <a:miter lim="800000"/>
            <a:headEnd/>
            <a:tailEnd/>
          </a:ln>
        </p:spPr>
        <p:txBody>
          <a:bodyPr wrap="none" anchor="ctr"/>
          <a:lstStyle/>
          <a:p>
            <a:endParaRPr lang="en-US" sz="2000" dirty="0">
              <a:latin typeface="Arial" pitchFamily="34" charset="0"/>
            </a:endParaRPr>
          </a:p>
        </p:txBody>
      </p:sp>
      <p:sp>
        <p:nvSpPr>
          <p:cNvPr id="2092" name="Line 34"/>
          <p:cNvSpPr>
            <a:spLocks noChangeShapeType="1"/>
          </p:cNvSpPr>
          <p:nvPr/>
        </p:nvSpPr>
        <p:spPr bwMode="auto">
          <a:xfrm>
            <a:off x="61913" y="1790700"/>
            <a:ext cx="8410575" cy="1588"/>
          </a:xfrm>
          <a:prstGeom prst="line">
            <a:avLst/>
          </a:prstGeom>
          <a:noFill/>
          <a:ln w="0">
            <a:solidFill>
              <a:srgbClr val="000000"/>
            </a:solidFill>
            <a:round/>
            <a:headEnd/>
            <a:tailEnd/>
          </a:ln>
        </p:spPr>
        <p:txBody>
          <a:bodyPr/>
          <a:lstStyle/>
          <a:p>
            <a:endParaRPr lang="en-GB" dirty="0"/>
          </a:p>
        </p:txBody>
      </p:sp>
      <p:sp>
        <p:nvSpPr>
          <p:cNvPr id="2093" name="Rectangle 43"/>
          <p:cNvSpPr>
            <a:spLocks noChangeArrowheads="1"/>
          </p:cNvSpPr>
          <p:nvPr/>
        </p:nvSpPr>
        <p:spPr bwMode="auto">
          <a:xfrm>
            <a:off x="-300038" y="3581400"/>
            <a:ext cx="1085851" cy="801688"/>
          </a:xfrm>
          <a:prstGeom prst="rect">
            <a:avLst/>
          </a:prstGeom>
          <a:noFill/>
          <a:ln w="9525">
            <a:noFill/>
            <a:miter lim="800000"/>
            <a:headEnd/>
            <a:tailEnd/>
          </a:ln>
        </p:spPr>
        <p:txBody>
          <a:bodyPr/>
          <a:lstStyle/>
          <a:p>
            <a:endParaRPr lang="en-US" sz="2000" dirty="0">
              <a:latin typeface="Arial" pitchFamily="34" charset="0"/>
            </a:endParaRPr>
          </a:p>
        </p:txBody>
      </p:sp>
      <p:sp>
        <p:nvSpPr>
          <p:cNvPr id="2094" name="Rectangle 44"/>
          <p:cNvSpPr>
            <a:spLocks noChangeArrowheads="1"/>
          </p:cNvSpPr>
          <p:nvPr/>
        </p:nvSpPr>
        <p:spPr bwMode="auto">
          <a:xfrm>
            <a:off x="484188" y="3536950"/>
            <a:ext cx="1085850" cy="801688"/>
          </a:xfrm>
          <a:prstGeom prst="rect">
            <a:avLst/>
          </a:prstGeom>
          <a:noFill/>
          <a:ln w="9525">
            <a:noFill/>
            <a:miter lim="800000"/>
            <a:headEnd/>
            <a:tailEnd/>
          </a:ln>
        </p:spPr>
        <p:txBody>
          <a:bodyPr/>
          <a:lstStyle/>
          <a:p>
            <a:endParaRPr lang="en-US" sz="2000" dirty="0">
              <a:latin typeface="Arial" pitchFamily="34" charset="0"/>
            </a:endParaRPr>
          </a:p>
        </p:txBody>
      </p:sp>
      <p:sp>
        <p:nvSpPr>
          <p:cNvPr id="2095" name="Rectangle 45"/>
          <p:cNvSpPr>
            <a:spLocks noChangeArrowheads="1"/>
          </p:cNvSpPr>
          <p:nvPr/>
        </p:nvSpPr>
        <p:spPr bwMode="auto">
          <a:xfrm>
            <a:off x="1268413" y="3478213"/>
            <a:ext cx="1087437" cy="800100"/>
          </a:xfrm>
          <a:prstGeom prst="rect">
            <a:avLst/>
          </a:prstGeom>
          <a:noFill/>
          <a:ln w="9525">
            <a:noFill/>
            <a:miter lim="800000"/>
            <a:headEnd/>
            <a:tailEnd/>
          </a:ln>
        </p:spPr>
        <p:txBody>
          <a:bodyPr/>
          <a:lstStyle/>
          <a:p>
            <a:endParaRPr lang="en-US" sz="2000" dirty="0">
              <a:latin typeface="Arial" pitchFamily="34" charset="0"/>
            </a:endParaRPr>
          </a:p>
        </p:txBody>
      </p:sp>
      <p:sp>
        <p:nvSpPr>
          <p:cNvPr id="2096" name="Rectangle 46"/>
          <p:cNvSpPr>
            <a:spLocks noChangeArrowheads="1"/>
          </p:cNvSpPr>
          <p:nvPr/>
        </p:nvSpPr>
        <p:spPr bwMode="auto">
          <a:xfrm>
            <a:off x="2052638" y="3360738"/>
            <a:ext cx="1087437" cy="800100"/>
          </a:xfrm>
          <a:prstGeom prst="rect">
            <a:avLst/>
          </a:prstGeom>
          <a:noFill/>
          <a:ln w="9525">
            <a:noFill/>
            <a:miter lim="800000"/>
            <a:headEnd/>
            <a:tailEnd/>
          </a:ln>
        </p:spPr>
        <p:txBody>
          <a:bodyPr/>
          <a:lstStyle/>
          <a:p>
            <a:endParaRPr lang="en-US" sz="2000" dirty="0">
              <a:latin typeface="Arial" pitchFamily="34" charset="0"/>
            </a:endParaRPr>
          </a:p>
        </p:txBody>
      </p:sp>
      <p:sp>
        <p:nvSpPr>
          <p:cNvPr id="2097" name="Rectangle 48"/>
          <p:cNvSpPr>
            <a:spLocks noChangeArrowheads="1"/>
          </p:cNvSpPr>
          <p:nvPr/>
        </p:nvSpPr>
        <p:spPr bwMode="auto">
          <a:xfrm>
            <a:off x="3622675" y="3316288"/>
            <a:ext cx="1089025" cy="800100"/>
          </a:xfrm>
          <a:prstGeom prst="rect">
            <a:avLst/>
          </a:prstGeom>
          <a:noFill/>
          <a:ln w="9525">
            <a:noFill/>
            <a:miter lim="800000"/>
            <a:headEnd/>
            <a:tailEnd/>
          </a:ln>
        </p:spPr>
        <p:txBody>
          <a:bodyPr/>
          <a:lstStyle/>
          <a:p>
            <a:endParaRPr lang="en-US" sz="2000" dirty="0">
              <a:latin typeface="Arial" pitchFamily="34" charset="0"/>
            </a:endParaRPr>
          </a:p>
        </p:txBody>
      </p:sp>
      <p:sp>
        <p:nvSpPr>
          <p:cNvPr id="2098" name="Rectangle 49"/>
          <p:cNvSpPr>
            <a:spLocks noChangeArrowheads="1"/>
          </p:cNvSpPr>
          <p:nvPr/>
        </p:nvSpPr>
        <p:spPr bwMode="auto">
          <a:xfrm>
            <a:off x="4687888" y="3197225"/>
            <a:ext cx="1087437" cy="800100"/>
          </a:xfrm>
          <a:prstGeom prst="rect">
            <a:avLst/>
          </a:prstGeom>
          <a:noFill/>
          <a:ln w="9525">
            <a:noFill/>
            <a:miter lim="800000"/>
            <a:headEnd/>
            <a:tailEnd/>
          </a:ln>
        </p:spPr>
        <p:txBody>
          <a:bodyPr/>
          <a:lstStyle/>
          <a:p>
            <a:endParaRPr lang="en-US" sz="2000" dirty="0">
              <a:latin typeface="Arial" pitchFamily="34" charset="0"/>
            </a:endParaRPr>
          </a:p>
        </p:txBody>
      </p:sp>
      <p:sp>
        <p:nvSpPr>
          <p:cNvPr id="2099" name="Rectangle 50"/>
          <p:cNvSpPr>
            <a:spLocks noChangeArrowheads="1"/>
          </p:cNvSpPr>
          <p:nvPr/>
        </p:nvSpPr>
        <p:spPr bwMode="auto">
          <a:xfrm>
            <a:off x="5211763" y="3197225"/>
            <a:ext cx="1087437" cy="800100"/>
          </a:xfrm>
          <a:prstGeom prst="rect">
            <a:avLst/>
          </a:prstGeom>
          <a:noFill/>
          <a:ln w="9525">
            <a:noFill/>
            <a:miter lim="800000"/>
            <a:headEnd/>
            <a:tailEnd/>
          </a:ln>
        </p:spPr>
        <p:txBody>
          <a:bodyPr/>
          <a:lstStyle/>
          <a:p>
            <a:endParaRPr lang="en-US" sz="2000" dirty="0">
              <a:latin typeface="Arial" pitchFamily="34" charset="0"/>
            </a:endParaRPr>
          </a:p>
        </p:txBody>
      </p:sp>
      <p:sp>
        <p:nvSpPr>
          <p:cNvPr id="2100" name="Rectangle 51"/>
          <p:cNvSpPr>
            <a:spLocks noChangeArrowheads="1"/>
          </p:cNvSpPr>
          <p:nvPr/>
        </p:nvSpPr>
        <p:spPr bwMode="auto">
          <a:xfrm>
            <a:off x="5997575" y="3094038"/>
            <a:ext cx="1087438" cy="800100"/>
          </a:xfrm>
          <a:prstGeom prst="rect">
            <a:avLst/>
          </a:prstGeom>
          <a:noFill/>
          <a:ln w="9525">
            <a:noFill/>
            <a:miter lim="800000"/>
            <a:headEnd/>
            <a:tailEnd/>
          </a:ln>
        </p:spPr>
        <p:txBody>
          <a:bodyPr/>
          <a:lstStyle/>
          <a:p>
            <a:endParaRPr lang="en-US" sz="2000" dirty="0">
              <a:latin typeface="Arial" pitchFamily="34" charset="0"/>
            </a:endParaRPr>
          </a:p>
        </p:txBody>
      </p:sp>
      <p:sp>
        <p:nvSpPr>
          <p:cNvPr id="2101" name="Rectangle 52"/>
          <p:cNvSpPr>
            <a:spLocks noChangeArrowheads="1"/>
          </p:cNvSpPr>
          <p:nvPr/>
        </p:nvSpPr>
        <p:spPr bwMode="auto">
          <a:xfrm>
            <a:off x="6783388" y="3197225"/>
            <a:ext cx="1087437" cy="800100"/>
          </a:xfrm>
          <a:prstGeom prst="rect">
            <a:avLst/>
          </a:prstGeom>
          <a:noFill/>
          <a:ln w="9525">
            <a:noFill/>
            <a:miter lim="800000"/>
            <a:headEnd/>
            <a:tailEnd/>
          </a:ln>
        </p:spPr>
        <p:txBody>
          <a:bodyPr/>
          <a:lstStyle/>
          <a:p>
            <a:endParaRPr lang="en-US" sz="2000" dirty="0">
              <a:latin typeface="Arial" pitchFamily="34" charset="0"/>
            </a:endParaRPr>
          </a:p>
        </p:txBody>
      </p:sp>
      <p:sp>
        <p:nvSpPr>
          <p:cNvPr id="2102" name="Rectangle 56"/>
          <p:cNvSpPr>
            <a:spLocks noChangeArrowheads="1"/>
          </p:cNvSpPr>
          <p:nvPr/>
        </p:nvSpPr>
        <p:spPr bwMode="auto">
          <a:xfrm>
            <a:off x="142875" y="3522663"/>
            <a:ext cx="120650" cy="88900"/>
          </a:xfrm>
          <a:prstGeom prst="rect">
            <a:avLst/>
          </a:prstGeom>
          <a:noFill/>
          <a:ln w="9525">
            <a:noFill/>
            <a:miter lim="800000"/>
            <a:headEnd/>
            <a:tailEnd/>
          </a:ln>
        </p:spPr>
        <p:txBody>
          <a:bodyPr/>
          <a:lstStyle/>
          <a:p>
            <a:endParaRPr lang="en-US" sz="2000" dirty="0">
              <a:latin typeface="Arial" pitchFamily="34" charset="0"/>
            </a:endParaRPr>
          </a:p>
        </p:txBody>
      </p:sp>
      <p:sp>
        <p:nvSpPr>
          <p:cNvPr id="2103" name="Rectangle 57"/>
          <p:cNvSpPr>
            <a:spLocks noChangeArrowheads="1"/>
          </p:cNvSpPr>
          <p:nvPr/>
        </p:nvSpPr>
        <p:spPr bwMode="auto">
          <a:xfrm>
            <a:off x="928688" y="3243263"/>
            <a:ext cx="119062" cy="88900"/>
          </a:xfrm>
          <a:prstGeom prst="rect">
            <a:avLst/>
          </a:prstGeom>
          <a:noFill/>
          <a:ln w="9525">
            <a:noFill/>
            <a:miter lim="800000"/>
            <a:headEnd/>
            <a:tailEnd/>
          </a:ln>
        </p:spPr>
        <p:txBody>
          <a:bodyPr/>
          <a:lstStyle/>
          <a:p>
            <a:endParaRPr lang="en-US" sz="2000" dirty="0">
              <a:latin typeface="Arial" pitchFamily="34" charset="0"/>
            </a:endParaRPr>
          </a:p>
        </p:txBody>
      </p:sp>
      <p:sp>
        <p:nvSpPr>
          <p:cNvPr id="2104" name="Rectangle 58"/>
          <p:cNvSpPr>
            <a:spLocks noChangeArrowheads="1"/>
          </p:cNvSpPr>
          <p:nvPr/>
        </p:nvSpPr>
        <p:spPr bwMode="auto">
          <a:xfrm>
            <a:off x="1712913" y="3421063"/>
            <a:ext cx="119062" cy="87312"/>
          </a:xfrm>
          <a:prstGeom prst="rect">
            <a:avLst/>
          </a:prstGeom>
          <a:noFill/>
          <a:ln w="9525">
            <a:noFill/>
            <a:miter lim="800000"/>
            <a:headEnd/>
            <a:tailEnd/>
          </a:ln>
        </p:spPr>
        <p:txBody>
          <a:bodyPr/>
          <a:lstStyle/>
          <a:p>
            <a:endParaRPr lang="en-US" sz="2000" dirty="0">
              <a:latin typeface="Arial" pitchFamily="34" charset="0"/>
            </a:endParaRPr>
          </a:p>
        </p:txBody>
      </p:sp>
      <p:sp>
        <p:nvSpPr>
          <p:cNvPr id="2105" name="Rectangle 59"/>
          <p:cNvSpPr>
            <a:spLocks noChangeArrowheads="1"/>
          </p:cNvSpPr>
          <p:nvPr/>
        </p:nvSpPr>
        <p:spPr bwMode="auto">
          <a:xfrm>
            <a:off x="2498725" y="3138488"/>
            <a:ext cx="119063" cy="88900"/>
          </a:xfrm>
          <a:prstGeom prst="rect">
            <a:avLst/>
          </a:prstGeom>
          <a:noFill/>
          <a:ln w="9525">
            <a:noFill/>
            <a:miter lim="800000"/>
            <a:headEnd/>
            <a:tailEnd/>
          </a:ln>
        </p:spPr>
        <p:txBody>
          <a:bodyPr/>
          <a:lstStyle/>
          <a:p>
            <a:endParaRPr lang="en-US" sz="2000" dirty="0">
              <a:latin typeface="Arial" pitchFamily="34" charset="0"/>
            </a:endParaRPr>
          </a:p>
        </p:txBody>
      </p:sp>
      <p:sp>
        <p:nvSpPr>
          <p:cNvPr id="2106" name="Rectangle 61"/>
          <p:cNvSpPr>
            <a:spLocks noChangeArrowheads="1"/>
          </p:cNvSpPr>
          <p:nvPr/>
        </p:nvSpPr>
        <p:spPr bwMode="auto">
          <a:xfrm>
            <a:off x="4065588" y="3079750"/>
            <a:ext cx="122237" cy="88900"/>
          </a:xfrm>
          <a:prstGeom prst="rect">
            <a:avLst/>
          </a:prstGeom>
          <a:noFill/>
          <a:ln w="9525">
            <a:noFill/>
            <a:miter lim="800000"/>
            <a:headEnd/>
            <a:tailEnd/>
          </a:ln>
        </p:spPr>
        <p:txBody>
          <a:bodyPr/>
          <a:lstStyle/>
          <a:p>
            <a:endParaRPr lang="en-US" sz="2000" dirty="0">
              <a:latin typeface="Arial" pitchFamily="34" charset="0"/>
            </a:endParaRPr>
          </a:p>
        </p:txBody>
      </p:sp>
      <p:sp>
        <p:nvSpPr>
          <p:cNvPr id="2107" name="Rectangle 62"/>
          <p:cNvSpPr>
            <a:spLocks noChangeArrowheads="1"/>
          </p:cNvSpPr>
          <p:nvPr/>
        </p:nvSpPr>
        <p:spPr bwMode="auto">
          <a:xfrm>
            <a:off x="5133975" y="2752725"/>
            <a:ext cx="117475" cy="88900"/>
          </a:xfrm>
          <a:prstGeom prst="rect">
            <a:avLst/>
          </a:prstGeom>
          <a:noFill/>
          <a:ln w="9525">
            <a:noFill/>
            <a:miter lim="800000"/>
            <a:headEnd/>
            <a:tailEnd/>
          </a:ln>
        </p:spPr>
        <p:txBody>
          <a:bodyPr/>
          <a:lstStyle/>
          <a:p>
            <a:endParaRPr lang="en-US" sz="2000" dirty="0">
              <a:latin typeface="Arial" pitchFamily="34" charset="0"/>
            </a:endParaRPr>
          </a:p>
        </p:txBody>
      </p:sp>
      <p:sp>
        <p:nvSpPr>
          <p:cNvPr id="2108" name="Rectangle 63"/>
          <p:cNvSpPr>
            <a:spLocks noChangeArrowheads="1"/>
          </p:cNvSpPr>
          <p:nvPr/>
        </p:nvSpPr>
        <p:spPr bwMode="auto">
          <a:xfrm>
            <a:off x="5653088" y="2974975"/>
            <a:ext cx="122237" cy="88900"/>
          </a:xfrm>
          <a:prstGeom prst="rect">
            <a:avLst/>
          </a:prstGeom>
          <a:noFill/>
          <a:ln w="9525">
            <a:noFill/>
            <a:miter lim="800000"/>
            <a:headEnd/>
            <a:tailEnd/>
          </a:ln>
        </p:spPr>
        <p:txBody>
          <a:bodyPr/>
          <a:lstStyle/>
          <a:p>
            <a:endParaRPr lang="en-US" sz="2000" dirty="0">
              <a:latin typeface="Arial" pitchFamily="34" charset="0"/>
            </a:endParaRPr>
          </a:p>
        </p:txBody>
      </p:sp>
      <p:sp>
        <p:nvSpPr>
          <p:cNvPr id="2109" name="Rectangle 64"/>
          <p:cNvSpPr>
            <a:spLocks noChangeArrowheads="1"/>
          </p:cNvSpPr>
          <p:nvPr/>
        </p:nvSpPr>
        <p:spPr bwMode="auto">
          <a:xfrm>
            <a:off x="6438900" y="2530475"/>
            <a:ext cx="122238" cy="88900"/>
          </a:xfrm>
          <a:prstGeom prst="rect">
            <a:avLst/>
          </a:prstGeom>
          <a:noFill/>
          <a:ln w="9525">
            <a:noFill/>
            <a:miter lim="800000"/>
            <a:headEnd/>
            <a:tailEnd/>
          </a:ln>
        </p:spPr>
        <p:txBody>
          <a:bodyPr/>
          <a:lstStyle/>
          <a:p>
            <a:endParaRPr lang="en-US" sz="2000" dirty="0">
              <a:latin typeface="Arial" pitchFamily="34" charset="0"/>
            </a:endParaRPr>
          </a:p>
        </p:txBody>
      </p:sp>
      <p:sp>
        <p:nvSpPr>
          <p:cNvPr id="2110" name="Rectangle 65"/>
          <p:cNvSpPr>
            <a:spLocks noChangeArrowheads="1"/>
          </p:cNvSpPr>
          <p:nvPr/>
        </p:nvSpPr>
        <p:spPr bwMode="auto">
          <a:xfrm>
            <a:off x="7224713" y="2635250"/>
            <a:ext cx="122237" cy="88900"/>
          </a:xfrm>
          <a:prstGeom prst="rect">
            <a:avLst/>
          </a:prstGeom>
          <a:noFill/>
          <a:ln w="9525">
            <a:noFill/>
            <a:miter lim="800000"/>
            <a:headEnd/>
            <a:tailEnd/>
          </a:ln>
        </p:spPr>
        <p:txBody>
          <a:bodyPr/>
          <a:lstStyle/>
          <a:p>
            <a:endParaRPr lang="en-US" sz="2000" dirty="0">
              <a:latin typeface="Arial" pitchFamily="34" charset="0"/>
            </a:endParaRPr>
          </a:p>
        </p:txBody>
      </p:sp>
      <p:sp>
        <p:nvSpPr>
          <p:cNvPr id="2111" name="Rectangle 66"/>
          <p:cNvSpPr>
            <a:spLocks noChangeArrowheads="1"/>
          </p:cNvSpPr>
          <p:nvPr/>
        </p:nvSpPr>
        <p:spPr bwMode="auto">
          <a:xfrm>
            <a:off x="8269288" y="2411413"/>
            <a:ext cx="120650" cy="90487"/>
          </a:xfrm>
          <a:prstGeom prst="rect">
            <a:avLst/>
          </a:prstGeom>
          <a:noFill/>
          <a:ln w="9525">
            <a:noFill/>
            <a:miter lim="800000"/>
            <a:headEnd/>
            <a:tailEnd/>
          </a:ln>
        </p:spPr>
        <p:txBody>
          <a:bodyPr/>
          <a:lstStyle/>
          <a:p>
            <a:endParaRPr lang="en-US" sz="2000" dirty="0">
              <a:latin typeface="Arial" pitchFamily="34" charset="0"/>
            </a:endParaRPr>
          </a:p>
        </p:txBody>
      </p:sp>
      <p:sp>
        <p:nvSpPr>
          <p:cNvPr id="2112" name="Rectangle 67"/>
          <p:cNvSpPr>
            <a:spLocks noChangeArrowheads="1"/>
          </p:cNvSpPr>
          <p:nvPr/>
        </p:nvSpPr>
        <p:spPr bwMode="auto">
          <a:xfrm>
            <a:off x="-338138" y="3552825"/>
            <a:ext cx="1084263" cy="800100"/>
          </a:xfrm>
          <a:prstGeom prst="rect">
            <a:avLst/>
          </a:prstGeom>
          <a:noFill/>
          <a:ln w="9525">
            <a:noFill/>
            <a:miter lim="800000"/>
            <a:headEnd/>
            <a:tailEnd/>
          </a:ln>
        </p:spPr>
        <p:txBody>
          <a:bodyPr/>
          <a:lstStyle/>
          <a:p>
            <a:endParaRPr lang="en-US" sz="2000" dirty="0">
              <a:latin typeface="Arial" pitchFamily="34" charset="0"/>
            </a:endParaRPr>
          </a:p>
        </p:txBody>
      </p:sp>
      <p:sp>
        <p:nvSpPr>
          <p:cNvPr id="2113" name="Rectangle 68"/>
          <p:cNvSpPr>
            <a:spLocks noChangeArrowheads="1"/>
          </p:cNvSpPr>
          <p:nvPr/>
        </p:nvSpPr>
        <p:spPr bwMode="auto">
          <a:xfrm>
            <a:off x="446088" y="3508375"/>
            <a:ext cx="1085850" cy="800100"/>
          </a:xfrm>
          <a:prstGeom prst="rect">
            <a:avLst/>
          </a:prstGeom>
          <a:noFill/>
          <a:ln w="9525">
            <a:noFill/>
            <a:miter lim="800000"/>
            <a:headEnd/>
            <a:tailEnd/>
          </a:ln>
        </p:spPr>
        <p:txBody>
          <a:bodyPr/>
          <a:lstStyle/>
          <a:p>
            <a:endParaRPr lang="en-US" sz="2000" dirty="0">
              <a:latin typeface="Arial" pitchFamily="34" charset="0"/>
            </a:endParaRPr>
          </a:p>
        </p:txBody>
      </p:sp>
      <p:sp>
        <p:nvSpPr>
          <p:cNvPr id="2114" name="Rectangle 69"/>
          <p:cNvSpPr>
            <a:spLocks noChangeArrowheads="1"/>
          </p:cNvSpPr>
          <p:nvPr/>
        </p:nvSpPr>
        <p:spPr bwMode="auto">
          <a:xfrm>
            <a:off x="1231900" y="3448050"/>
            <a:ext cx="1082675" cy="801688"/>
          </a:xfrm>
          <a:prstGeom prst="rect">
            <a:avLst/>
          </a:prstGeom>
          <a:noFill/>
          <a:ln w="9525">
            <a:noFill/>
            <a:miter lim="800000"/>
            <a:headEnd/>
            <a:tailEnd/>
          </a:ln>
        </p:spPr>
        <p:txBody>
          <a:bodyPr/>
          <a:lstStyle/>
          <a:p>
            <a:endParaRPr lang="en-US" sz="2000" dirty="0">
              <a:latin typeface="Arial" pitchFamily="34" charset="0"/>
            </a:endParaRPr>
          </a:p>
        </p:txBody>
      </p:sp>
      <p:sp>
        <p:nvSpPr>
          <p:cNvPr id="2115" name="Rectangle 70"/>
          <p:cNvSpPr>
            <a:spLocks noChangeArrowheads="1"/>
          </p:cNvSpPr>
          <p:nvPr/>
        </p:nvSpPr>
        <p:spPr bwMode="auto">
          <a:xfrm>
            <a:off x="2012950" y="3332163"/>
            <a:ext cx="1087438" cy="798512"/>
          </a:xfrm>
          <a:prstGeom prst="rect">
            <a:avLst/>
          </a:prstGeom>
          <a:noFill/>
          <a:ln w="9525">
            <a:noFill/>
            <a:miter lim="800000"/>
            <a:headEnd/>
            <a:tailEnd/>
          </a:ln>
        </p:spPr>
        <p:txBody>
          <a:bodyPr/>
          <a:lstStyle/>
          <a:p>
            <a:endParaRPr lang="en-US" sz="2000" dirty="0">
              <a:latin typeface="Arial" pitchFamily="34" charset="0"/>
            </a:endParaRPr>
          </a:p>
        </p:txBody>
      </p:sp>
      <p:sp>
        <p:nvSpPr>
          <p:cNvPr id="2116" name="Rectangle 72"/>
          <p:cNvSpPr>
            <a:spLocks noChangeArrowheads="1"/>
          </p:cNvSpPr>
          <p:nvPr/>
        </p:nvSpPr>
        <p:spPr bwMode="auto">
          <a:xfrm>
            <a:off x="3581400" y="3438525"/>
            <a:ext cx="1087438" cy="798513"/>
          </a:xfrm>
          <a:prstGeom prst="rect">
            <a:avLst/>
          </a:prstGeom>
          <a:noFill/>
          <a:ln w="9525">
            <a:noFill/>
            <a:miter lim="800000"/>
            <a:headEnd/>
            <a:tailEnd/>
          </a:ln>
        </p:spPr>
        <p:txBody>
          <a:bodyPr/>
          <a:lstStyle/>
          <a:p>
            <a:endParaRPr lang="en-US" sz="2000" dirty="0">
              <a:latin typeface="Arial" pitchFamily="34" charset="0"/>
            </a:endParaRPr>
          </a:p>
        </p:txBody>
      </p:sp>
      <p:sp>
        <p:nvSpPr>
          <p:cNvPr id="2117" name="Rectangle 73"/>
          <p:cNvSpPr>
            <a:spLocks noChangeArrowheads="1"/>
          </p:cNvSpPr>
          <p:nvPr/>
        </p:nvSpPr>
        <p:spPr bwMode="auto">
          <a:xfrm>
            <a:off x="4648200" y="3168650"/>
            <a:ext cx="1087438" cy="798513"/>
          </a:xfrm>
          <a:prstGeom prst="rect">
            <a:avLst/>
          </a:prstGeom>
          <a:noFill/>
          <a:ln w="9525">
            <a:noFill/>
            <a:miter lim="800000"/>
            <a:headEnd/>
            <a:tailEnd/>
          </a:ln>
        </p:spPr>
        <p:txBody>
          <a:bodyPr/>
          <a:lstStyle/>
          <a:p>
            <a:endParaRPr lang="en-US" sz="2000" dirty="0">
              <a:latin typeface="Arial" pitchFamily="34" charset="0"/>
            </a:endParaRPr>
          </a:p>
        </p:txBody>
      </p:sp>
      <p:sp>
        <p:nvSpPr>
          <p:cNvPr id="2118" name="Rectangle 74"/>
          <p:cNvSpPr>
            <a:spLocks noChangeArrowheads="1"/>
          </p:cNvSpPr>
          <p:nvPr/>
        </p:nvSpPr>
        <p:spPr bwMode="auto">
          <a:xfrm>
            <a:off x="5172075" y="3168650"/>
            <a:ext cx="1085850" cy="798513"/>
          </a:xfrm>
          <a:prstGeom prst="rect">
            <a:avLst/>
          </a:prstGeom>
          <a:noFill/>
          <a:ln w="9525">
            <a:noFill/>
            <a:miter lim="800000"/>
            <a:headEnd/>
            <a:tailEnd/>
          </a:ln>
        </p:spPr>
        <p:txBody>
          <a:bodyPr/>
          <a:lstStyle/>
          <a:p>
            <a:endParaRPr lang="en-US" sz="2000" dirty="0">
              <a:latin typeface="Arial" pitchFamily="34" charset="0"/>
            </a:endParaRPr>
          </a:p>
        </p:txBody>
      </p:sp>
      <p:sp>
        <p:nvSpPr>
          <p:cNvPr id="2119" name="Rectangle 75"/>
          <p:cNvSpPr>
            <a:spLocks noChangeArrowheads="1"/>
          </p:cNvSpPr>
          <p:nvPr/>
        </p:nvSpPr>
        <p:spPr bwMode="auto">
          <a:xfrm>
            <a:off x="5954713" y="3063875"/>
            <a:ext cx="1087437" cy="800100"/>
          </a:xfrm>
          <a:prstGeom prst="rect">
            <a:avLst/>
          </a:prstGeom>
          <a:noFill/>
          <a:ln w="9525">
            <a:noFill/>
            <a:miter lim="800000"/>
            <a:headEnd/>
            <a:tailEnd/>
          </a:ln>
        </p:spPr>
        <p:txBody>
          <a:bodyPr/>
          <a:lstStyle/>
          <a:p>
            <a:endParaRPr lang="en-US" sz="2000" dirty="0">
              <a:latin typeface="Arial" pitchFamily="34" charset="0"/>
            </a:endParaRPr>
          </a:p>
        </p:txBody>
      </p:sp>
      <p:sp>
        <p:nvSpPr>
          <p:cNvPr id="2120" name="Rectangle 76"/>
          <p:cNvSpPr>
            <a:spLocks noChangeArrowheads="1"/>
          </p:cNvSpPr>
          <p:nvPr/>
        </p:nvSpPr>
        <p:spPr bwMode="auto">
          <a:xfrm>
            <a:off x="6740525" y="3168650"/>
            <a:ext cx="1087438" cy="798513"/>
          </a:xfrm>
          <a:prstGeom prst="rect">
            <a:avLst/>
          </a:prstGeom>
          <a:noFill/>
          <a:ln w="9525">
            <a:noFill/>
            <a:miter lim="800000"/>
            <a:headEnd/>
            <a:tailEnd/>
          </a:ln>
        </p:spPr>
        <p:txBody>
          <a:bodyPr/>
          <a:lstStyle/>
          <a:p>
            <a:endParaRPr lang="en-US" sz="2000" dirty="0">
              <a:latin typeface="Arial" pitchFamily="34" charset="0"/>
            </a:endParaRPr>
          </a:p>
        </p:txBody>
      </p:sp>
      <p:sp>
        <p:nvSpPr>
          <p:cNvPr id="2121" name="Rectangle 77"/>
          <p:cNvSpPr>
            <a:spLocks noChangeArrowheads="1"/>
          </p:cNvSpPr>
          <p:nvPr/>
        </p:nvSpPr>
        <p:spPr bwMode="auto">
          <a:xfrm>
            <a:off x="7788275" y="3108325"/>
            <a:ext cx="1087438" cy="800100"/>
          </a:xfrm>
          <a:prstGeom prst="rect">
            <a:avLst/>
          </a:prstGeom>
          <a:noFill/>
          <a:ln w="9525">
            <a:noFill/>
            <a:miter lim="800000"/>
            <a:headEnd/>
            <a:tailEnd/>
          </a:ln>
        </p:spPr>
        <p:txBody>
          <a:bodyPr/>
          <a:lstStyle/>
          <a:p>
            <a:endParaRPr lang="en-US" sz="2000" dirty="0">
              <a:latin typeface="Arial" pitchFamily="34" charset="0"/>
            </a:endParaRPr>
          </a:p>
        </p:txBody>
      </p:sp>
      <p:sp>
        <p:nvSpPr>
          <p:cNvPr id="2122" name="Rectangle 79"/>
          <p:cNvSpPr>
            <a:spLocks noChangeArrowheads="1"/>
          </p:cNvSpPr>
          <p:nvPr/>
        </p:nvSpPr>
        <p:spPr bwMode="auto">
          <a:xfrm>
            <a:off x="-177800" y="4651375"/>
            <a:ext cx="168275" cy="127000"/>
          </a:xfrm>
          <a:prstGeom prst="rect">
            <a:avLst/>
          </a:prstGeom>
          <a:noFill/>
          <a:ln w="9525">
            <a:noFill/>
            <a:miter lim="800000"/>
            <a:headEnd/>
            <a:tailEnd/>
          </a:ln>
        </p:spPr>
        <p:txBody>
          <a:bodyPr wrap="none" lIns="0" tIns="0" rIns="0" bIns="0">
            <a:spAutoFit/>
          </a:bodyPr>
          <a:lstStyle/>
          <a:p>
            <a:r>
              <a:rPr lang="en-GB" sz="900" dirty="0">
                <a:solidFill>
                  <a:srgbClr val="000000"/>
                </a:solidFill>
                <a:latin typeface="Small Fonts"/>
              </a:rPr>
              <a:t>10</a:t>
            </a:r>
            <a:endParaRPr lang="en-GB" sz="1800" dirty="0">
              <a:solidFill>
                <a:schemeClr val="tx1"/>
              </a:solidFill>
              <a:latin typeface="Arial" pitchFamily="34" charset="0"/>
            </a:endParaRPr>
          </a:p>
        </p:txBody>
      </p:sp>
      <p:sp>
        <p:nvSpPr>
          <p:cNvPr id="2123" name="Rectangle 80"/>
          <p:cNvSpPr>
            <a:spLocks noChangeArrowheads="1"/>
          </p:cNvSpPr>
          <p:nvPr/>
        </p:nvSpPr>
        <p:spPr bwMode="auto">
          <a:xfrm>
            <a:off x="-200025" y="3952875"/>
            <a:ext cx="169862" cy="127000"/>
          </a:xfrm>
          <a:prstGeom prst="rect">
            <a:avLst/>
          </a:prstGeom>
          <a:noFill/>
          <a:ln w="9525">
            <a:noFill/>
            <a:miter lim="800000"/>
            <a:headEnd/>
            <a:tailEnd/>
          </a:ln>
        </p:spPr>
        <p:txBody>
          <a:bodyPr wrap="none" lIns="0" tIns="0" rIns="0" bIns="0">
            <a:spAutoFit/>
          </a:bodyPr>
          <a:lstStyle/>
          <a:p>
            <a:r>
              <a:rPr lang="en-GB" sz="900" dirty="0">
                <a:solidFill>
                  <a:srgbClr val="000000"/>
                </a:solidFill>
                <a:latin typeface="Small Fonts"/>
              </a:rPr>
              <a:t>20</a:t>
            </a:r>
            <a:endParaRPr lang="en-GB" sz="1800" dirty="0">
              <a:solidFill>
                <a:schemeClr val="tx1"/>
              </a:solidFill>
              <a:latin typeface="Arial" pitchFamily="34" charset="0"/>
            </a:endParaRPr>
          </a:p>
        </p:txBody>
      </p:sp>
      <p:sp>
        <p:nvSpPr>
          <p:cNvPr id="2124" name="Rectangle 81"/>
          <p:cNvSpPr>
            <a:spLocks noChangeArrowheads="1"/>
          </p:cNvSpPr>
          <p:nvPr/>
        </p:nvSpPr>
        <p:spPr bwMode="auto">
          <a:xfrm>
            <a:off x="-200025" y="3405188"/>
            <a:ext cx="169862" cy="128587"/>
          </a:xfrm>
          <a:prstGeom prst="rect">
            <a:avLst/>
          </a:prstGeom>
          <a:noFill/>
          <a:ln w="9525">
            <a:noFill/>
            <a:miter lim="800000"/>
            <a:headEnd/>
            <a:tailEnd/>
          </a:ln>
        </p:spPr>
        <p:txBody>
          <a:bodyPr wrap="none" lIns="0" tIns="0" rIns="0" bIns="0">
            <a:spAutoFit/>
          </a:bodyPr>
          <a:lstStyle/>
          <a:p>
            <a:r>
              <a:rPr lang="en-GB" sz="900" dirty="0">
                <a:solidFill>
                  <a:srgbClr val="000000"/>
                </a:solidFill>
                <a:latin typeface="Small Fonts"/>
              </a:rPr>
              <a:t>30</a:t>
            </a:r>
            <a:endParaRPr lang="en-GB" sz="1800" dirty="0">
              <a:solidFill>
                <a:schemeClr val="tx1"/>
              </a:solidFill>
              <a:latin typeface="Arial" pitchFamily="34" charset="0"/>
            </a:endParaRPr>
          </a:p>
        </p:txBody>
      </p:sp>
      <p:sp>
        <p:nvSpPr>
          <p:cNvPr id="2125" name="Rectangle 82"/>
          <p:cNvSpPr>
            <a:spLocks noChangeArrowheads="1"/>
          </p:cNvSpPr>
          <p:nvPr/>
        </p:nvSpPr>
        <p:spPr bwMode="auto">
          <a:xfrm>
            <a:off x="-200025" y="2841625"/>
            <a:ext cx="169862" cy="128588"/>
          </a:xfrm>
          <a:prstGeom prst="rect">
            <a:avLst/>
          </a:prstGeom>
          <a:noFill/>
          <a:ln w="9525">
            <a:noFill/>
            <a:miter lim="800000"/>
            <a:headEnd/>
            <a:tailEnd/>
          </a:ln>
        </p:spPr>
        <p:txBody>
          <a:bodyPr wrap="none" lIns="0" tIns="0" rIns="0" bIns="0">
            <a:spAutoFit/>
          </a:bodyPr>
          <a:lstStyle/>
          <a:p>
            <a:r>
              <a:rPr lang="en-GB" sz="900" dirty="0">
                <a:solidFill>
                  <a:srgbClr val="000000"/>
                </a:solidFill>
                <a:latin typeface="Small Fonts"/>
              </a:rPr>
              <a:t>40</a:t>
            </a:r>
            <a:endParaRPr lang="en-GB" sz="1800" dirty="0">
              <a:solidFill>
                <a:schemeClr val="tx1"/>
              </a:solidFill>
              <a:latin typeface="Arial" pitchFamily="34" charset="0"/>
            </a:endParaRPr>
          </a:p>
        </p:txBody>
      </p:sp>
      <p:sp>
        <p:nvSpPr>
          <p:cNvPr id="2126" name="Rectangle 84"/>
          <p:cNvSpPr>
            <a:spLocks noChangeArrowheads="1"/>
          </p:cNvSpPr>
          <p:nvPr/>
        </p:nvSpPr>
        <p:spPr bwMode="auto">
          <a:xfrm>
            <a:off x="-200025" y="1731963"/>
            <a:ext cx="169862" cy="127000"/>
          </a:xfrm>
          <a:prstGeom prst="rect">
            <a:avLst/>
          </a:prstGeom>
          <a:noFill/>
          <a:ln w="9525">
            <a:noFill/>
            <a:miter lim="800000"/>
            <a:headEnd/>
            <a:tailEnd/>
          </a:ln>
        </p:spPr>
        <p:txBody>
          <a:bodyPr wrap="none" lIns="0" tIns="0" rIns="0" bIns="0">
            <a:spAutoFit/>
          </a:bodyPr>
          <a:lstStyle/>
          <a:p>
            <a:r>
              <a:rPr lang="en-GB" sz="900" dirty="0">
                <a:solidFill>
                  <a:srgbClr val="000000"/>
                </a:solidFill>
                <a:latin typeface="Small Fonts"/>
              </a:rPr>
              <a:t>60</a:t>
            </a:r>
            <a:endParaRPr lang="en-GB" sz="1800" dirty="0">
              <a:solidFill>
                <a:schemeClr val="tx1"/>
              </a:solidFill>
              <a:latin typeface="Arial" pitchFamily="34" charset="0"/>
            </a:endParaRPr>
          </a:p>
        </p:txBody>
      </p:sp>
      <p:sp>
        <p:nvSpPr>
          <p:cNvPr id="2127" name="Rectangle 174"/>
          <p:cNvSpPr>
            <a:spLocks noChangeArrowheads="1"/>
          </p:cNvSpPr>
          <p:nvPr/>
        </p:nvSpPr>
        <p:spPr bwMode="auto">
          <a:xfrm>
            <a:off x="-228600" y="1676400"/>
            <a:ext cx="8839200" cy="228600"/>
          </a:xfrm>
          <a:prstGeom prst="rect">
            <a:avLst/>
          </a:prstGeom>
          <a:solidFill>
            <a:schemeClr val="bg1"/>
          </a:solidFill>
          <a:ln w="9525" algn="ctr">
            <a:noFill/>
            <a:round/>
            <a:headEnd/>
            <a:tailEnd type="triangle" w="med" len="med"/>
          </a:ln>
        </p:spPr>
        <p:txBody>
          <a:bodyPr wrap="none" anchor="ctr"/>
          <a:lstStyle/>
          <a:p>
            <a:endParaRPr lang="en-US" sz="2800" b="0" dirty="0">
              <a:solidFill>
                <a:schemeClr val="tx1"/>
              </a:solidFill>
              <a:latin typeface="Times" pitchFamily="100" charset="0"/>
            </a:endParaRPr>
          </a:p>
        </p:txBody>
      </p:sp>
      <p:sp>
        <p:nvSpPr>
          <p:cNvPr id="178" name="Rectangle 177"/>
          <p:cNvSpPr/>
          <p:nvPr/>
        </p:nvSpPr>
        <p:spPr bwMode="auto">
          <a:xfrm>
            <a:off x="533400" y="228600"/>
            <a:ext cx="1676400" cy="1143000"/>
          </a:xfrm>
          <a:prstGeom prst="rect">
            <a:avLst/>
          </a:prstGeom>
          <a:solidFill>
            <a:schemeClr val="bg1"/>
          </a:solidFill>
          <a:ln w="9525" cap="flat" cmpd="sng" algn="ctr">
            <a:noFill/>
            <a:prstDash val="solid"/>
            <a:round/>
            <a:headEnd type="none" w="med" len="med"/>
            <a:tailEnd type="triangle" w="med" len="med"/>
          </a:ln>
          <a:effectLst/>
        </p:spPr>
        <p:txBody>
          <a:bodyPr wrap="none" anchor="ctr"/>
          <a:lstStyle/>
          <a:p>
            <a:pPr>
              <a:defRPr/>
            </a:pPr>
            <a:r>
              <a:rPr lang="en-GB" sz="2800" b="0" dirty="0">
                <a:solidFill>
                  <a:srgbClr val="0070C0"/>
                </a:solidFill>
                <a:latin typeface="+mj-lt"/>
                <a:cs typeface="Arial" charset="0"/>
              </a:rPr>
              <a:t>Impact</a:t>
            </a:r>
          </a:p>
        </p:txBody>
      </p:sp>
      <p:grpSp>
        <p:nvGrpSpPr>
          <p:cNvPr id="2" name="Group 257"/>
          <p:cNvGrpSpPr>
            <a:grpSpLocks/>
          </p:cNvGrpSpPr>
          <p:nvPr/>
        </p:nvGrpSpPr>
        <p:grpSpPr bwMode="auto">
          <a:xfrm>
            <a:off x="-152400" y="1752600"/>
            <a:ext cx="9677400" cy="4038600"/>
            <a:chOff x="-228600" y="1828800"/>
            <a:chExt cx="9677400" cy="4800600"/>
          </a:xfrm>
        </p:grpSpPr>
        <p:sp>
          <p:nvSpPr>
            <p:cNvPr id="2137" name="Rectangle 258"/>
            <p:cNvSpPr>
              <a:spLocks noChangeArrowheads="1"/>
            </p:cNvSpPr>
            <p:nvPr/>
          </p:nvSpPr>
          <p:spPr bwMode="auto">
            <a:xfrm>
              <a:off x="-228600" y="1828800"/>
              <a:ext cx="9677400" cy="4800600"/>
            </a:xfrm>
            <a:prstGeom prst="rect">
              <a:avLst/>
            </a:prstGeom>
            <a:solidFill>
              <a:schemeClr val="bg1"/>
            </a:solidFill>
            <a:ln w="9525" algn="ctr">
              <a:noFill/>
              <a:round/>
              <a:headEnd/>
              <a:tailEnd type="triangle" w="med" len="med"/>
            </a:ln>
          </p:spPr>
          <p:txBody>
            <a:bodyPr wrap="none" anchor="ctr"/>
            <a:lstStyle/>
            <a:p>
              <a:endParaRPr lang="en-US" sz="2800" b="0" dirty="0">
                <a:solidFill>
                  <a:schemeClr val="tx1"/>
                </a:solidFill>
                <a:latin typeface="Times" pitchFamily="100" charset="0"/>
              </a:endParaRPr>
            </a:p>
          </p:txBody>
        </p:sp>
        <p:grpSp>
          <p:nvGrpSpPr>
            <p:cNvPr id="3" name="Group 87"/>
            <p:cNvGrpSpPr>
              <a:grpSpLocks/>
            </p:cNvGrpSpPr>
            <p:nvPr/>
          </p:nvGrpSpPr>
          <p:grpSpPr bwMode="auto">
            <a:xfrm>
              <a:off x="1147763" y="2508250"/>
              <a:ext cx="6927850" cy="3873500"/>
              <a:chOff x="1147763" y="2508250"/>
              <a:chExt cx="6927850" cy="3873500"/>
            </a:xfrm>
          </p:grpSpPr>
          <p:grpSp>
            <p:nvGrpSpPr>
              <p:cNvPr id="4" name="Group 6"/>
              <p:cNvGrpSpPr>
                <a:grpSpLocks/>
              </p:cNvGrpSpPr>
              <p:nvPr/>
            </p:nvGrpSpPr>
            <p:grpSpPr bwMode="auto">
              <a:xfrm>
                <a:off x="1471609" y="5892800"/>
                <a:ext cx="6097574" cy="160338"/>
                <a:chOff x="725" y="3879"/>
                <a:chExt cx="4423" cy="112"/>
              </a:xfrm>
            </p:grpSpPr>
            <p:sp>
              <p:nvSpPr>
                <p:cNvPr id="2204" name="Rectangle 7"/>
                <p:cNvSpPr>
                  <a:spLocks noChangeArrowheads="1"/>
                </p:cNvSpPr>
                <p:nvPr/>
              </p:nvSpPr>
              <p:spPr bwMode="auto">
                <a:xfrm>
                  <a:off x="725" y="3882"/>
                  <a:ext cx="122" cy="107"/>
                </a:xfrm>
                <a:prstGeom prst="rect">
                  <a:avLst/>
                </a:prstGeom>
                <a:noFill/>
                <a:ln w="9525">
                  <a:noFill/>
                  <a:miter lim="800000"/>
                  <a:headEnd/>
                  <a:tailEnd/>
                </a:ln>
              </p:spPr>
              <p:txBody>
                <a:bodyPr wrap="none" lIns="0" tIns="0" rIns="0" bIns="0">
                  <a:spAutoFit/>
                </a:bodyPr>
                <a:lstStyle/>
                <a:p>
                  <a:r>
                    <a:rPr lang="en-GB" sz="1000" dirty="0">
                      <a:solidFill>
                        <a:srgbClr val="000000"/>
                      </a:solidFill>
                      <a:latin typeface="Arial" pitchFamily="34" charset="0"/>
                    </a:rPr>
                    <a:t>Q3</a:t>
                  </a:r>
                  <a:endParaRPr lang="en-GB" sz="1000" dirty="0">
                    <a:solidFill>
                      <a:schemeClr val="tx1"/>
                    </a:solidFill>
                    <a:latin typeface="Arial" pitchFamily="34" charset="0"/>
                  </a:endParaRPr>
                </a:p>
              </p:txBody>
            </p:sp>
            <p:sp>
              <p:nvSpPr>
                <p:cNvPr id="2205" name="Rectangle 8"/>
                <p:cNvSpPr>
                  <a:spLocks noChangeArrowheads="1"/>
                </p:cNvSpPr>
                <p:nvPr/>
              </p:nvSpPr>
              <p:spPr bwMode="auto">
                <a:xfrm>
                  <a:off x="1123" y="3882"/>
                  <a:ext cx="122" cy="107"/>
                </a:xfrm>
                <a:prstGeom prst="rect">
                  <a:avLst/>
                </a:prstGeom>
                <a:noFill/>
                <a:ln w="9525">
                  <a:noFill/>
                  <a:miter lim="800000"/>
                  <a:headEnd/>
                  <a:tailEnd/>
                </a:ln>
              </p:spPr>
              <p:txBody>
                <a:bodyPr wrap="none" lIns="0" tIns="0" rIns="0" bIns="0">
                  <a:spAutoFit/>
                </a:bodyPr>
                <a:lstStyle/>
                <a:p>
                  <a:r>
                    <a:rPr lang="en-GB" sz="1000" dirty="0">
                      <a:solidFill>
                        <a:srgbClr val="000000"/>
                      </a:solidFill>
                      <a:latin typeface="Arial" pitchFamily="34" charset="0"/>
                    </a:rPr>
                    <a:t>Q4</a:t>
                  </a:r>
                  <a:endParaRPr lang="en-GB" sz="1000" dirty="0">
                    <a:solidFill>
                      <a:schemeClr val="tx1"/>
                    </a:solidFill>
                    <a:latin typeface="Arial" pitchFamily="34" charset="0"/>
                  </a:endParaRPr>
                </a:p>
              </p:txBody>
            </p:sp>
            <p:sp>
              <p:nvSpPr>
                <p:cNvPr id="2206" name="Rectangle 9"/>
                <p:cNvSpPr>
                  <a:spLocks noChangeArrowheads="1"/>
                </p:cNvSpPr>
                <p:nvPr/>
              </p:nvSpPr>
              <p:spPr bwMode="auto">
                <a:xfrm>
                  <a:off x="1533" y="3882"/>
                  <a:ext cx="122" cy="107"/>
                </a:xfrm>
                <a:prstGeom prst="rect">
                  <a:avLst/>
                </a:prstGeom>
                <a:noFill/>
                <a:ln w="9525">
                  <a:noFill/>
                  <a:miter lim="800000"/>
                  <a:headEnd/>
                  <a:tailEnd/>
                </a:ln>
              </p:spPr>
              <p:txBody>
                <a:bodyPr wrap="none" lIns="0" tIns="0" rIns="0" bIns="0">
                  <a:spAutoFit/>
                </a:bodyPr>
                <a:lstStyle/>
                <a:p>
                  <a:r>
                    <a:rPr lang="en-GB" sz="1000" dirty="0">
                      <a:solidFill>
                        <a:srgbClr val="000000"/>
                      </a:solidFill>
                      <a:latin typeface="Arial" pitchFamily="34" charset="0"/>
                    </a:rPr>
                    <a:t>Q1</a:t>
                  </a:r>
                  <a:endParaRPr lang="en-GB" sz="1000" dirty="0">
                    <a:solidFill>
                      <a:schemeClr val="tx1"/>
                    </a:solidFill>
                    <a:latin typeface="Arial" pitchFamily="34" charset="0"/>
                  </a:endParaRPr>
                </a:p>
              </p:txBody>
            </p:sp>
            <p:sp>
              <p:nvSpPr>
                <p:cNvPr id="2207" name="Rectangle 10"/>
                <p:cNvSpPr>
                  <a:spLocks noChangeArrowheads="1"/>
                </p:cNvSpPr>
                <p:nvPr/>
              </p:nvSpPr>
              <p:spPr bwMode="auto">
                <a:xfrm>
                  <a:off x="1985" y="3882"/>
                  <a:ext cx="122" cy="107"/>
                </a:xfrm>
                <a:prstGeom prst="rect">
                  <a:avLst/>
                </a:prstGeom>
                <a:noFill/>
                <a:ln w="9525">
                  <a:noFill/>
                  <a:miter lim="800000"/>
                  <a:headEnd/>
                  <a:tailEnd/>
                </a:ln>
              </p:spPr>
              <p:txBody>
                <a:bodyPr wrap="none" lIns="0" tIns="0" rIns="0" bIns="0">
                  <a:spAutoFit/>
                </a:bodyPr>
                <a:lstStyle/>
                <a:p>
                  <a:r>
                    <a:rPr lang="en-GB" sz="1000" dirty="0">
                      <a:solidFill>
                        <a:srgbClr val="000000"/>
                      </a:solidFill>
                      <a:latin typeface="Arial" pitchFamily="34" charset="0"/>
                    </a:rPr>
                    <a:t>Q2</a:t>
                  </a:r>
                  <a:endParaRPr lang="en-GB" sz="1000" dirty="0">
                    <a:solidFill>
                      <a:schemeClr val="tx1"/>
                    </a:solidFill>
                    <a:latin typeface="Arial" pitchFamily="34" charset="0"/>
                  </a:endParaRPr>
                </a:p>
              </p:txBody>
            </p:sp>
            <p:sp>
              <p:nvSpPr>
                <p:cNvPr id="2208" name="Rectangle 11"/>
                <p:cNvSpPr>
                  <a:spLocks noChangeArrowheads="1"/>
                </p:cNvSpPr>
                <p:nvPr/>
              </p:nvSpPr>
              <p:spPr bwMode="auto">
                <a:xfrm>
                  <a:off x="2393" y="3882"/>
                  <a:ext cx="123" cy="107"/>
                </a:xfrm>
                <a:prstGeom prst="rect">
                  <a:avLst/>
                </a:prstGeom>
                <a:noFill/>
                <a:ln w="9525">
                  <a:noFill/>
                  <a:miter lim="800000"/>
                  <a:headEnd/>
                  <a:tailEnd/>
                </a:ln>
              </p:spPr>
              <p:txBody>
                <a:bodyPr wrap="none" lIns="0" tIns="0" rIns="0" bIns="0">
                  <a:spAutoFit/>
                </a:bodyPr>
                <a:lstStyle/>
                <a:p>
                  <a:r>
                    <a:rPr lang="en-GB" sz="1000" dirty="0">
                      <a:solidFill>
                        <a:srgbClr val="000000"/>
                      </a:solidFill>
                      <a:latin typeface="Arial" pitchFamily="34" charset="0"/>
                    </a:rPr>
                    <a:t>Q3</a:t>
                  </a:r>
                  <a:endParaRPr lang="en-GB" sz="1000" dirty="0">
                    <a:solidFill>
                      <a:schemeClr val="tx1"/>
                    </a:solidFill>
                    <a:latin typeface="Arial" pitchFamily="34" charset="0"/>
                  </a:endParaRPr>
                </a:p>
              </p:txBody>
            </p:sp>
            <p:sp>
              <p:nvSpPr>
                <p:cNvPr id="2209" name="Rectangle 12"/>
                <p:cNvSpPr>
                  <a:spLocks noChangeArrowheads="1"/>
                </p:cNvSpPr>
                <p:nvPr/>
              </p:nvSpPr>
              <p:spPr bwMode="auto">
                <a:xfrm>
                  <a:off x="2802" y="3882"/>
                  <a:ext cx="122" cy="107"/>
                </a:xfrm>
                <a:prstGeom prst="rect">
                  <a:avLst/>
                </a:prstGeom>
                <a:noFill/>
                <a:ln w="9525">
                  <a:noFill/>
                  <a:miter lim="800000"/>
                  <a:headEnd/>
                  <a:tailEnd/>
                </a:ln>
              </p:spPr>
              <p:txBody>
                <a:bodyPr wrap="none" lIns="0" tIns="0" rIns="0" bIns="0">
                  <a:spAutoFit/>
                </a:bodyPr>
                <a:lstStyle/>
                <a:p>
                  <a:r>
                    <a:rPr lang="en-GB" sz="1000" dirty="0">
                      <a:solidFill>
                        <a:srgbClr val="000000"/>
                      </a:solidFill>
                      <a:latin typeface="Arial" pitchFamily="34" charset="0"/>
                    </a:rPr>
                    <a:t>Q4</a:t>
                  </a:r>
                  <a:endParaRPr lang="en-GB" sz="1000" dirty="0">
                    <a:solidFill>
                      <a:schemeClr val="tx1"/>
                    </a:solidFill>
                    <a:latin typeface="Arial" pitchFamily="34" charset="0"/>
                  </a:endParaRPr>
                </a:p>
              </p:txBody>
            </p:sp>
            <p:sp>
              <p:nvSpPr>
                <p:cNvPr id="2210" name="Rectangle 13"/>
                <p:cNvSpPr>
                  <a:spLocks noChangeArrowheads="1"/>
                </p:cNvSpPr>
                <p:nvPr/>
              </p:nvSpPr>
              <p:spPr bwMode="auto">
                <a:xfrm>
                  <a:off x="3257" y="3882"/>
                  <a:ext cx="122" cy="107"/>
                </a:xfrm>
                <a:prstGeom prst="rect">
                  <a:avLst/>
                </a:prstGeom>
                <a:noFill/>
                <a:ln w="9525">
                  <a:noFill/>
                  <a:miter lim="800000"/>
                  <a:headEnd/>
                  <a:tailEnd/>
                </a:ln>
              </p:spPr>
              <p:txBody>
                <a:bodyPr wrap="none" lIns="0" tIns="0" rIns="0" bIns="0">
                  <a:spAutoFit/>
                </a:bodyPr>
                <a:lstStyle/>
                <a:p>
                  <a:r>
                    <a:rPr lang="en-GB" sz="1000" dirty="0">
                      <a:solidFill>
                        <a:srgbClr val="000000"/>
                      </a:solidFill>
                      <a:latin typeface="Arial" pitchFamily="34" charset="0"/>
                    </a:rPr>
                    <a:t>Q1</a:t>
                  </a:r>
                  <a:endParaRPr lang="en-GB" sz="1000" dirty="0">
                    <a:solidFill>
                      <a:schemeClr val="tx1"/>
                    </a:solidFill>
                    <a:latin typeface="Arial" pitchFamily="34" charset="0"/>
                  </a:endParaRPr>
                </a:p>
              </p:txBody>
            </p:sp>
            <p:sp>
              <p:nvSpPr>
                <p:cNvPr id="2211" name="Rectangle 14"/>
                <p:cNvSpPr>
                  <a:spLocks noChangeArrowheads="1"/>
                </p:cNvSpPr>
                <p:nvPr/>
              </p:nvSpPr>
              <p:spPr bwMode="auto">
                <a:xfrm>
                  <a:off x="3710" y="3882"/>
                  <a:ext cx="122" cy="107"/>
                </a:xfrm>
                <a:prstGeom prst="rect">
                  <a:avLst/>
                </a:prstGeom>
                <a:noFill/>
                <a:ln w="9525">
                  <a:noFill/>
                  <a:miter lim="800000"/>
                  <a:headEnd/>
                  <a:tailEnd/>
                </a:ln>
              </p:spPr>
              <p:txBody>
                <a:bodyPr wrap="none" lIns="0" tIns="0" rIns="0" bIns="0">
                  <a:spAutoFit/>
                </a:bodyPr>
                <a:lstStyle/>
                <a:p>
                  <a:r>
                    <a:rPr lang="en-GB" sz="1000" dirty="0">
                      <a:solidFill>
                        <a:srgbClr val="000000"/>
                      </a:solidFill>
                      <a:latin typeface="Arial" pitchFamily="34" charset="0"/>
                    </a:rPr>
                    <a:t>Q2</a:t>
                  </a:r>
                  <a:endParaRPr lang="en-GB" sz="1000" dirty="0">
                    <a:solidFill>
                      <a:schemeClr val="tx1"/>
                    </a:solidFill>
                    <a:latin typeface="Arial" pitchFamily="34" charset="0"/>
                  </a:endParaRPr>
                </a:p>
              </p:txBody>
            </p:sp>
            <p:sp>
              <p:nvSpPr>
                <p:cNvPr id="2212" name="Rectangle 15"/>
                <p:cNvSpPr>
                  <a:spLocks noChangeArrowheads="1"/>
                </p:cNvSpPr>
                <p:nvPr/>
              </p:nvSpPr>
              <p:spPr bwMode="auto">
                <a:xfrm>
                  <a:off x="4162" y="3882"/>
                  <a:ext cx="122" cy="107"/>
                </a:xfrm>
                <a:prstGeom prst="rect">
                  <a:avLst/>
                </a:prstGeom>
                <a:noFill/>
                <a:ln w="9525">
                  <a:noFill/>
                  <a:miter lim="800000"/>
                  <a:headEnd/>
                  <a:tailEnd/>
                </a:ln>
              </p:spPr>
              <p:txBody>
                <a:bodyPr wrap="none" lIns="0" tIns="0" rIns="0" bIns="0">
                  <a:spAutoFit/>
                </a:bodyPr>
                <a:lstStyle/>
                <a:p>
                  <a:r>
                    <a:rPr lang="en-GB" sz="1000" dirty="0">
                      <a:solidFill>
                        <a:srgbClr val="000000"/>
                      </a:solidFill>
                      <a:latin typeface="Arial" pitchFamily="34" charset="0"/>
                    </a:rPr>
                    <a:t>Q3</a:t>
                  </a:r>
                  <a:endParaRPr lang="en-GB" sz="1000" dirty="0">
                    <a:solidFill>
                      <a:schemeClr val="tx1"/>
                    </a:solidFill>
                    <a:latin typeface="Arial" pitchFamily="34" charset="0"/>
                  </a:endParaRPr>
                </a:p>
              </p:txBody>
            </p:sp>
            <p:sp>
              <p:nvSpPr>
                <p:cNvPr id="2213" name="Rectangle 16"/>
                <p:cNvSpPr>
                  <a:spLocks noChangeArrowheads="1"/>
                </p:cNvSpPr>
                <p:nvPr/>
              </p:nvSpPr>
              <p:spPr bwMode="auto">
                <a:xfrm>
                  <a:off x="4617" y="3885"/>
                  <a:ext cx="122" cy="106"/>
                </a:xfrm>
                <a:prstGeom prst="rect">
                  <a:avLst/>
                </a:prstGeom>
                <a:noFill/>
                <a:ln w="9525">
                  <a:noFill/>
                  <a:miter lim="800000"/>
                  <a:headEnd/>
                  <a:tailEnd/>
                </a:ln>
              </p:spPr>
              <p:txBody>
                <a:bodyPr wrap="none" lIns="0" tIns="0" rIns="0" bIns="0">
                  <a:spAutoFit/>
                </a:bodyPr>
                <a:lstStyle/>
                <a:p>
                  <a:r>
                    <a:rPr lang="en-GB" sz="1000" dirty="0">
                      <a:solidFill>
                        <a:srgbClr val="000000"/>
                      </a:solidFill>
                      <a:latin typeface="Arial" pitchFamily="34" charset="0"/>
                    </a:rPr>
                    <a:t>Q4</a:t>
                  </a:r>
                  <a:endParaRPr lang="en-GB" sz="1000" dirty="0">
                    <a:solidFill>
                      <a:schemeClr val="tx1"/>
                    </a:solidFill>
                    <a:latin typeface="Arial" pitchFamily="34" charset="0"/>
                  </a:endParaRPr>
                </a:p>
              </p:txBody>
            </p:sp>
            <p:sp>
              <p:nvSpPr>
                <p:cNvPr id="2214" name="Rectangle 17"/>
                <p:cNvSpPr>
                  <a:spLocks noChangeArrowheads="1"/>
                </p:cNvSpPr>
                <p:nvPr/>
              </p:nvSpPr>
              <p:spPr bwMode="auto">
                <a:xfrm>
                  <a:off x="5026" y="3879"/>
                  <a:ext cx="122" cy="106"/>
                </a:xfrm>
                <a:prstGeom prst="rect">
                  <a:avLst/>
                </a:prstGeom>
                <a:noFill/>
                <a:ln w="9525">
                  <a:noFill/>
                  <a:miter lim="800000"/>
                  <a:headEnd/>
                  <a:tailEnd/>
                </a:ln>
              </p:spPr>
              <p:txBody>
                <a:bodyPr wrap="none" lIns="0" tIns="0" rIns="0" bIns="0">
                  <a:spAutoFit/>
                </a:bodyPr>
                <a:lstStyle/>
                <a:p>
                  <a:r>
                    <a:rPr lang="en-GB" sz="1000" dirty="0">
                      <a:solidFill>
                        <a:srgbClr val="000000"/>
                      </a:solidFill>
                      <a:latin typeface="Arial" pitchFamily="34" charset="0"/>
                    </a:rPr>
                    <a:t>Q1</a:t>
                  </a:r>
                  <a:endParaRPr lang="en-GB" sz="1000" dirty="0">
                    <a:solidFill>
                      <a:schemeClr val="tx1"/>
                    </a:solidFill>
                    <a:latin typeface="Arial" pitchFamily="34" charset="0"/>
                  </a:endParaRPr>
                </a:p>
              </p:txBody>
            </p:sp>
          </p:grpSp>
          <p:grpSp>
            <p:nvGrpSpPr>
              <p:cNvPr id="5" name="Group 18"/>
              <p:cNvGrpSpPr>
                <a:grpSpLocks/>
              </p:cNvGrpSpPr>
              <p:nvPr/>
            </p:nvGrpSpPr>
            <p:grpSpPr bwMode="auto">
              <a:xfrm>
                <a:off x="1570039" y="6096000"/>
                <a:ext cx="6461129" cy="284163"/>
                <a:chOff x="796" y="4019"/>
                <a:chExt cx="4687" cy="198"/>
              </a:xfrm>
            </p:grpSpPr>
            <p:sp>
              <p:nvSpPr>
                <p:cNvPr id="2200" name="Text Box 19"/>
                <p:cNvSpPr txBox="1">
                  <a:spLocks noChangeArrowheads="1"/>
                </p:cNvSpPr>
                <p:nvPr/>
              </p:nvSpPr>
              <p:spPr bwMode="auto">
                <a:xfrm>
                  <a:off x="796" y="4027"/>
                  <a:ext cx="378" cy="190"/>
                </a:xfrm>
                <a:prstGeom prst="rect">
                  <a:avLst/>
                </a:prstGeom>
                <a:noFill/>
                <a:ln w="9525">
                  <a:noFill/>
                  <a:miter lim="800000"/>
                  <a:headEnd/>
                  <a:tailEnd/>
                </a:ln>
              </p:spPr>
              <p:txBody>
                <a:bodyPr wrap="none">
                  <a:spAutoFit/>
                </a:bodyPr>
                <a:lstStyle/>
                <a:p>
                  <a:r>
                    <a:rPr lang="en-GB" sz="1200" dirty="0">
                      <a:solidFill>
                        <a:schemeClr val="tx1"/>
                      </a:solidFill>
                      <a:latin typeface="Arial" pitchFamily="34" charset="0"/>
                    </a:rPr>
                    <a:t>2000</a:t>
                  </a:r>
                </a:p>
              </p:txBody>
            </p:sp>
            <p:sp>
              <p:nvSpPr>
                <p:cNvPr id="2201" name="Text Box 20"/>
                <p:cNvSpPr txBox="1">
                  <a:spLocks noChangeArrowheads="1"/>
                </p:cNvSpPr>
                <p:nvPr/>
              </p:nvSpPr>
              <p:spPr bwMode="auto">
                <a:xfrm>
                  <a:off x="3846" y="4019"/>
                  <a:ext cx="377" cy="191"/>
                </a:xfrm>
                <a:prstGeom prst="rect">
                  <a:avLst/>
                </a:prstGeom>
                <a:noFill/>
                <a:ln w="9525">
                  <a:noFill/>
                  <a:miter lim="800000"/>
                  <a:headEnd/>
                  <a:tailEnd/>
                </a:ln>
              </p:spPr>
              <p:txBody>
                <a:bodyPr wrap="none">
                  <a:spAutoFit/>
                </a:bodyPr>
                <a:lstStyle/>
                <a:p>
                  <a:r>
                    <a:rPr lang="en-GB" sz="1200" dirty="0">
                      <a:solidFill>
                        <a:schemeClr val="tx1"/>
                      </a:solidFill>
                      <a:latin typeface="Arial" pitchFamily="34" charset="0"/>
                    </a:rPr>
                    <a:t>2002</a:t>
                  </a:r>
                </a:p>
              </p:txBody>
            </p:sp>
            <p:sp>
              <p:nvSpPr>
                <p:cNvPr id="2202" name="Text Box 21"/>
                <p:cNvSpPr txBox="1">
                  <a:spLocks noChangeArrowheads="1"/>
                </p:cNvSpPr>
                <p:nvPr/>
              </p:nvSpPr>
              <p:spPr bwMode="auto">
                <a:xfrm>
                  <a:off x="2077" y="4027"/>
                  <a:ext cx="377" cy="190"/>
                </a:xfrm>
                <a:prstGeom prst="rect">
                  <a:avLst/>
                </a:prstGeom>
                <a:noFill/>
                <a:ln w="9525">
                  <a:noFill/>
                  <a:miter lim="800000"/>
                  <a:headEnd/>
                  <a:tailEnd/>
                </a:ln>
              </p:spPr>
              <p:txBody>
                <a:bodyPr wrap="none">
                  <a:spAutoFit/>
                </a:bodyPr>
                <a:lstStyle/>
                <a:p>
                  <a:r>
                    <a:rPr lang="en-GB" sz="1200" dirty="0">
                      <a:solidFill>
                        <a:schemeClr val="tx1"/>
                      </a:solidFill>
                      <a:latin typeface="Arial" pitchFamily="34" charset="0"/>
                    </a:rPr>
                    <a:t>2001</a:t>
                  </a:r>
                </a:p>
              </p:txBody>
            </p:sp>
            <p:sp>
              <p:nvSpPr>
                <p:cNvPr id="2203" name="Text Box 22"/>
                <p:cNvSpPr txBox="1">
                  <a:spLocks noChangeArrowheads="1"/>
                </p:cNvSpPr>
                <p:nvPr/>
              </p:nvSpPr>
              <p:spPr bwMode="auto">
                <a:xfrm>
                  <a:off x="5106" y="4023"/>
                  <a:ext cx="377" cy="191"/>
                </a:xfrm>
                <a:prstGeom prst="rect">
                  <a:avLst/>
                </a:prstGeom>
                <a:noFill/>
                <a:ln w="9525">
                  <a:noFill/>
                  <a:miter lim="800000"/>
                  <a:headEnd/>
                  <a:tailEnd/>
                </a:ln>
              </p:spPr>
              <p:txBody>
                <a:bodyPr wrap="none">
                  <a:spAutoFit/>
                </a:bodyPr>
                <a:lstStyle/>
                <a:p>
                  <a:r>
                    <a:rPr lang="en-GB" sz="1200" dirty="0">
                      <a:solidFill>
                        <a:schemeClr val="tx1"/>
                      </a:solidFill>
                      <a:latin typeface="Arial" pitchFamily="34" charset="0"/>
                    </a:rPr>
                    <a:t>2003</a:t>
                  </a:r>
                </a:p>
              </p:txBody>
            </p:sp>
          </p:grpSp>
          <p:sp>
            <p:nvSpPr>
              <p:cNvPr id="2141" name="Line 23"/>
              <p:cNvSpPr>
                <a:spLocks noChangeShapeType="1"/>
              </p:cNvSpPr>
              <p:nvPr/>
            </p:nvSpPr>
            <p:spPr bwMode="auto">
              <a:xfrm>
                <a:off x="2446338" y="5878513"/>
                <a:ext cx="0" cy="503237"/>
              </a:xfrm>
              <a:prstGeom prst="line">
                <a:avLst/>
              </a:prstGeom>
              <a:noFill/>
              <a:ln w="12700">
                <a:solidFill>
                  <a:schemeClr val="tx1"/>
                </a:solidFill>
                <a:round/>
                <a:headEnd/>
                <a:tailEnd/>
              </a:ln>
            </p:spPr>
            <p:txBody>
              <a:bodyPr/>
              <a:lstStyle/>
              <a:p>
                <a:endParaRPr lang="en-GB" dirty="0"/>
              </a:p>
            </p:txBody>
          </p:sp>
          <p:sp>
            <p:nvSpPr>
              <p:cNvPr id="2142" name="Line 24"/>
              <p:cNvSpPr>
                <a:spLocks noChangeShapeType="1"/>
              </p:cNvSpPr>
              <p:nvPr/>
            </p:nvSpPr>
            <p:spPr bwMode="auto">
              <a:xfrm>
                <a:off x="4773613" y="5878513"/>
                <a:ext cx="0" cy="503237"/>
              </a:xfrm>
              <a:prstGeom prst="line">
                <a:avLst/>
              </a:prstGeom>
              <a:noFill/>
              <a:ln w="12700">
                <a:solidFill>
                  <a:schemeClr val="tx1"/>
                </a:solidFill>
                <a:round/>
                <a:headEnd/>
                <a:tailEnd/>
              </a:ln>
            </p:spPr>
            <p:txBody>
              <a:bodyPr/>
              <a:lstStyle/>
              <a:p>
                <a:endParaRPr lang="en-GB" dirty="0"/>
              </a:p>
            </p:txBody>
          </p:sp>
          <p:sp>
            <p:nvSpPr>
              <p:cNvPr id="2143" name="Line 25"/>
              <p:cNvSpPr>
                <a:spLocks noChangeShapeType="1"/>
              </p:cNvSpPr>
              <p:nvPr/>
            </p:nvSpPr>
            <p:spPr bwMode="auto">
              <a:xfrm>
                <a:off x="7231063" y="5878513"/>
                <a:ext cx="0" cy="431800"/>
              </a:xfrm>
              <a:prstGeom prst="line">
                <a:avLst/>
              </a:prstGeom>
              <a:noFill/>
              <a:ln w="12700">
                <a:solidFill>
                  <a:schemeClr val="tx1"/>
                </a:solidFill>
                <a:round/>
                <a:headEnd/>
                <a:tailEnd/>
              </a:ln>
            </p:spPr>
            <p:txBody>
              <a:bodyPr/>
              <a:lstStyle/>
              <a:p>
                <a:endParaRPr lang="en-GB" dirty="0"/>
              </a:p>
            </p:txBody>
          </p:sp>
          <p:sp>
            <p:nvSpPr>
              <p:cNvPr id="2144" name="Line 28"/>
              <p:cNvSpPr>
                <a:spLocks noChangeShapeType="1"/>
              </p:cNvSpPr>
              <p:nvPr/>
            </p:nvSpPr>
            <p:spPr bwMode="auto">
              <a:xfrm>
                <a:off x="1449388" y="5761038"/>
                <a:ext cx="6323012" cy="1587"/>
              </a:xfrm>
              <a:prstGeom prst="line">
                <a:avLst/>
              </a:prstGeom>
              <a:noFill/>
              <a:ln w="0">
                <a:solidFill>
                  <a:srgbClr val="000000"/>
                </a:solidFill>
                <a:round/>
                <a:headEnd/>
                <a:tailEnd/>
              </a:ln>
            </p:spPr>
            <p:txBody>
              <a:bodyPr/>
              <a:lstStyle/>
              <a:p>
                <a:endParaRPr lang="en-GB" dirty="0"/>
              </a:p>
            </p:txBody>
          </p:sp>
          <p:sp>
            <p:nvSpPr>
              <p:cNvPr id="2145" name="Line 29"/>
              <p:cNvSpPr>
                <a:spLocks noChangeShapeType="1"/>
              </p:cNvSpPr>
              <p:nvPr/>
            </p:nvSpPr>
            <p:spPr bwMode="auto">
              <a:xfrm>
                <a:off x="1449388" y="5175250"/>
                <a:ext cx="6323012" cy="1588"/>
              </a:xfrm>
              <a:prstGeom prst="line">
                <a:avLst/>
              </a:prstGeom>
              <a:noFill/>
              <a:ln w="0">
                <a:solidFill>
                  <a:srgbClr val="000000"/>
                </a:solidFill>
                <a:round/>
                <a:headEnd/>
                <a:tailEnd/>
              </a:ln>
            </p:spPr>
            <p:txBody>
              <a:bodyPr/>
              <a:lstStyle/>
              <a:p>
                <a:endParaRPr lang="en-GB" dirty="0"/>
              </a:p>
            </p:txBody>
          </p:sp>
          <p:sp>
            <p:nvSpPr>
              <p:cNvPr id="2146" name="Line 30"/>
              <p:cNvSpPr>
                <a:spLocks noChangeShapeType="1"/>
              </p:cNvSpPr>
              <p:nvPr/>
            </p:nvSpPr>
            <p:spPr bwMode="auto">
              <a:xfrm>
                <a:off x="1449388" y="4427538"/>
                <a:ext cx="6323012" cy="1587"/>
              </a:xfrm>
              <a:prstGeom prst="line">
                <a:avLst/>
              </a:prstGeom>
              <a:noFill/>
              <a:ln w="0">
                <a:solidFill>
                  <a:srgbClr val="000000"/>
                </a:solidFill>
                <a:round/>
                <a:headEnd/>
                <a:tailEnd/>
              </a:ln>
            </p:spPr>
            <p:txBody>
              <a:bodyPr/>
              <a:lstStyle/>
              <a:p>
                <a:endParaRPr lang="en-GB" dirty="0"/>
              </a:p>
            </p:txBody>
          </p:sp>
          <p:sp>
            <p:nvSpPr>
              <p:cNvPr id="2147" name="Line 31"/>
              <p:cNvSpPr>
                <a:spLocks noChangeShapeType="1"/>
              </p:cNvSpPr>
              <p:nvPr/>
            </p:nvSpPr>
            <p:spPr bwMode="auto">
              <a:xfrm>
                <a:off x="1449388" y="3840163"/>
                <a:ext cx="6323012" cy="1587"/>
              </a:xfrm>
              <a:prstGeom prst="line">
                <a:avLst/>
              </a:prstGeom>
              <a:noFill/>
              <a:ln w="0">
                <a:solidFill>
                  <a:srgbClr val="000000"/>
                </a:solidFill>
                <a:round/>
                <a:headEnd/>
                <a:tailEnd/>
              </a:ln>
            </p:spPr>
            <p:txBody>
              <a:bodyPr/>
              <a:lstStyle/>
              <a:p>
                <a:endParaRPr lang="en-GB" dirty="0"/>
              </a:p>
            </p:txBody>
          </p:sp>
          <p:sp>
            <p:nvSpPr>
              <p:cNvPr id="2148" name="Line 32"/>
              <p:cNvSpPr>
                <a:spLocks noChangeShapeType="1"/>
              </p:cNvSpPr>
              <p:nvPr/>
            </p:nvSpPr>
            <p:spPr bwMode="auto">
              <a:xfrm>
                <a:off x="1449388" y="3238500"/>
                <a:ext cx="6323012" cy="1588"/>
              </a:xfrm>
              <a:prstGeom prst="line">
                <a:avLst/>
              </a:prstGeom>
              <a:noFill/>
              <a:ln w="0">
                <a:solidFill>
                  <a:srgbClr val="000000"/>
                </a:solidFill>
                <a:round/>
                <a:headEnd/>
                <a:tailEnd/>
              </a:ln>
            </p:spPr>
            <p:txBody>
              <a:bodyPr/>
              <a:lstStyle/>
              <a:p>
                <a:endParaRPr lang="en-GB" dirty="0"/>
              </a:p>
            </p:txBody>
          </p:sp>
          <p:sp>
            <p:nvSpPr>
              <p:cNvPr id="2149" name="Line 33"/>
              <p:cNvSpPr>
                <a:spLocks noChangeShapeType="1"/>
              </p:cNvSpPr>
              <p:nvPr/>
            </p:nvSpPr>
            <p:spPr bwMode="auto">
              <a:xfrm>
                <a:off x="1449388" y="2651125"/>
                <a:ext cx="6323012" cy="1588"/>
              </a:xfrm>
              <a:prstGeom prst="line">
                <a:avLst/>
              </a:prstGeom>
              <a:noFill/>
              <a:ln w="0">
                <a:solidFill>
                  <a:srgbClr val="000000"/>
                </a:solidFill>
                <a:round/>
                <a:headEnd/>
                <a:tailEnd/>
              </a:ln>
            </p:spPr>
            <p:txBody>
              <a:bodyPr/>
              <a:lstStyle/>
              <a:p>
                <a:endParaRPr lang="en-GB" dirty="0"/>
              </a:p>
            </p:txBody>
          </p:sp>
          <p:sp>
            <p:nvSpPr>
              <p:cNvPr id="2150" name="Line 36"/>
              <p:cNvSpPr>
                <a:spLocks noChangeShapeType="1"/>
              </p:cNvSpPr>
              <p:nvPr/>
            </p:nvSpPr>
            <p:spPr bwMode="auto">
              <a:xfrm>
                <a:off x="1420813" y="5761038"/>
                <a:ext cx="28575" cy="1587"/>
              </a:xfrm>
              <a:prstGeom prst="line">
                <a:avLst/>
              </a:prstGeom>
              <a:noFill/>
              <a:ln w="0">
                <a:solidFill>
                  <a:srgbClr val="000000"/>
                </a:solidFill>
                <a:round/>
                <a:headEnd/>
                <a:tailEnd/>
              </a:ln>
            </p:spPr>
            <p:txBody>
              <a:bodyPr/>
              <a:lstStyle/>
              <a:p>
                <a:endParaRPr lang="en-GB" dirty="0"/>
              </a:p>
            </p:txBody>
          </p:sp>
          <p:sp>
            <p:nvSpPr>
              <p:cNvPr id="2151" name="Line 37"/>
              <p:cNvSpPr>
                <a:spLocks noChangeShapeType="1"/>
              </p:cNvSpPr>
              <p:nvPr/>
            </p:nvSpPr>
            <p:spPr bwMode="auto">
              <a:xfrm>
                <a:off x="1420813" y="5175250"/>
                <a:ext cx="28575" cy="1588"/>
              </a:xfrm>
              <a:prstGeom prst="line">
                <a:avLst/>
              </a:prstGeom>
              <a:noFill/>
              <a:ln w="0">
                <a:solidFill>
                  <a:srgbClr val="000000"/>
                </a:solidFill>
                <a:round/>
                <a:headEnd/>
                <a:tailEnd/>
              </a:ln>
            </p:spPr>
            <p:txBody>
              <a:bodyPr/>
              <a:lstStyle/>
              <a:p>
                <a:endParaRPr lang="en-GB" dirty="0"/>
              </a:p>
            </p:txBody>
          </p:sp>
          <p:sp>
            <p:nvSpPr>
              <p:cNvPr id="2152" name="Line 38"/>
              <p:cNvSpPr>
                <a:spLocks noChangeShapeType="1"/>
              </p:cNvSpPr>
              <p:nvPr/>
            </p:nvSpPr>
            <p:spPr bwMode="auto">
              <a:xfrm>
                <a:off x="1420813" y="4427538"/>
                <a:ext cx="28575" cy="1587"/>
              </a:xfrm>
              <a:prstGeom prst="line">
                <a:avLst/>
              </a:prstGeom>
              <a:noFill/>
              <a:ln w="0">
                <a:solidFill>
                  <a:srgbClr val="000000"/>
                </a:solidFill>
                <a:round/>
                <a:headEnd/>
                <a:tailEnd/>
              </a:ln>
            </p:spPr>
            <p:txBody>
              <a:bodyPr/>
              <a:lstStyle/>
              <a:p>
                <a:endParaRPr lang="en-GB" dirty="0"/>
              </a:p>
            </p:txBody>
          </p:sp>
          <p:sp>
            <p:nvSpPr>
              <p:cNvPr id="2153" name="Line 39"/>
              <p:cNvSpPr>
                <a:spLocks noChangeShapeType="1"/>
              </p:cNvSpPr>
              <p:nvPr/>
            </p:nvSpPr>
            <p:spPr bwMode="auto">
              <a:xfrm>
                <a:off x="1420813" y="3840163"/>
                <a:ext cx="28575" cy="1587"/>
              </a:xfrm>
              <a:prstGeom prst="line">
                <a:avLst/>
              </a:prstGeom>
              <a:noFill/>
              <a:ln w="0">
                <a:solidFill>
                  <a:srgbClr val="000000"/>
                </a:solidFill>
                <a:round/>
                <a:headEnd/>
                <a:tailEnd/>
              </a:ln>
            </p:spPr>
            <p:txBody>
              <a:bodyPr/>
              <a:lstStyle/>
              <a:p>
                <a:endParaRPr lang="en-GB" dirty="0"/>
              </a:p>
            </p:txBody>
          </p:sp>
          <p:sp>
            <p:nvSpPr>
              <p:cNvPr id="2154" name="Line 40"/>
              <p:cNvSpPr>
                <a:spLocks noChangeShapeType="1"/>
              </p:cNvSpPr>
              <p:nvPr/>
            </p:nvSpPr>
            <p:spPr bwMode="auto">
              <a:xfrm>
                <a:off x="1420813" y="3238500"/>
                <a:ext cx="28575" cy="1588"/>
              </a:xfrm>
              <a:prstGeom prst="line">
                <a:avLst/>
              </a:prstGeom>
              <a:noFill/>
              <a:ln w="0">
                <a:solidFill>
                  <a:srgbClr val="000000"/>
                </a:solidFill>
                <a:round/>
                <a:headEnd/>
                <a:tailEnd/>
              </a:ln>
            </p:spPr>
            <p:txBody>
              <a:bodyPr/>
              <a:lstStyle/>
              <a:p>
                <a:endParaRPr lang="en-GB" dirty="0"/>
              </a:p>
            </p:txBody>
          </p:sp>
          <p:sp>
            <p:nvSpPr>
              <p:cNvPr id="2155" name="Line 41"/>
              <p:cNvSpPr>
                <a:spLocks noChangeShapeType="1"/>
              </p:cNvSpPr>
              <p:nvPr/>
            </p:nvSpPr>
            <p:spPr bwMode="auto">
              <a:xfrm>
                <a:off x="1420813" y="2651125"/>
                <a:ext cx="28575" cy="1588"/>
              </a:xfrm>
              <a:prstGeom prst="line">
                <a:avLst/>
              </a:prstGeom>
              <a:noFill/>
              <a:ln w="0">
                <a:solidFill>
                  <a:srgbClr val="000000"/>
                </a:solidFill>
                <a:round/>
                <a:headEnd/>
                <a:tailEnd/>
              </a:ln>
            </p:spPr>
            <p:txBody>
              <a:bodyPr/>
              <a:lstStyle/>
              <a:p>
                <a:endParaRPr lang="en-GB" dirty="0"/>
              </a:p>
            </p:txBody>
          </p:sp>
          <p:sp>
            <p:nvSpPr>
              <p:cNvPr id="2156" name="Rectangle 43"/>
              <p:cNvSpPr>
                <a:spLocks noChangeArrowheads="1"/>
              </p:cNvSpPr>
              <p:nvPr/>
            </p:nvSpPr>
            <p:spPr bwMode="auto">
              <a:xfrm>
                <a:off x="1176338" y="3967163"/>
                <a:ext cx="817562" cy="857250"/>
              </a:xfrm>
              <a:prstGeom prst="rect">
                <a:avLst/>
              </a:prstGeom>
              <a:noFill/>
              <a:ln w="9525">
                <a:noFill/>
                <a:miter lim="800000"/>
                <a:headEnd/>
                <a:tailEnd/>
              </a:ln>
            </p:spPr>
            <p:txBody>
              <a:bodyPr/>
              <a:lstStyle/>
              <a:p>
                <a:endParaRPr lang="en-US" sz="2000" dirty="0">
                  <a:latin typeface="Arial" pitchFamily="34" charset="0"/>
                </a:endParaRPr>
              </a:p>
            </p:txBody>
          </p:sp>
          <p:sp>
            <p:nvSpPr>
              <p:cNvPr id="2157" name="Rectangle 44"/>
              <p:cNvSpPr>
                <a:spLocks noChangeArrowheads="1"/>
              </p:cNvSpPr>
              <p:nvPr/>
            </p:nvSpPr>
            <p:spPr bwMode="auto">
              <a:xfrm>
                <a:off x="1766888" y="3919538"/>
                <a:ext cx="815975" cy="857250"/>
              </a:xfrm>
              <a:prstGeom prst="rect">
                <a:avLst/>
              </a:prstGeom>
              <a:noFill/>
              <a:ln w="9525">
                <a:noFill/>
                <a:miter lim="800000"/>
                <a:headEnd/>
                <a:tailEnd/>
              </a:ln>
            </p:spPr>
            <p:txBody>
              <a:bodyPr/>
              <a:lstStyle/>
              <a:p>
                <a:endParaRPr lang="en-US" sz="2000" dirty="0">
                  <a:latin typeface="Arial" pitchFamily="34" charset="0"/>
                </a:endParaRPr>
              </a:p>
            </p:txBody>
          </p:sp>
          <p:sp>
            <p:nvSpPr>
              <p:cNvPr id="2158" name="Rectangle 45"/>
              <p:cNvSpPr>
                <a:spLocks noChangeArrowheads="1"/>
              </p:cNvSpPr>
              <p:nvPr/>
            </p:nvSpPr>
            <p:spPr bwMode="auto">
              <a:xfrm>
                <a:off x="2355850" y="3856038"/>
                <a:ext cx="817563" cy="857250"/>
              </a:xfrm>
              <a:prstGeom prst="rect">
                <a:avLst/>
              </a:prstGeom>
              <a:noFill/>
              <a:ln w="9525">
                <a:noFill/>
                <a:miter lim="800000"/>
                <a:headEnd/>
                <a:tailEnd/>
              </a:ln>
            </p:spPr>
            <p:txBody>
              <a:bodyPr/>
              <a:lstStyle/>
              <a:p>
                <a:endParaRPr lang="en-US" sz="2000" dirty="0">
                  <a:latin typeface="Arial" pitchFamily="34" charset="0"/>
                </a:endParaRPr>
              </a:p>
            </p:txBody>
          </p:sp>
          <p:sp>
            <p:nvSpPr>
              <p:cNvPr id="2159" name="Rectangle 46"/>
              <p:cNvSpPr>
                <a:spLocks noChangeArrowheads="1"/>
              </p:cNvSpPr>
              <p:nvPr/>
            </p:nvSpPr>
            <p:spPr bwMode="auto">
              <a:xfrm>
                <a:off x="2946400" y="3730625"/>
                <a:ext cx="817563" cy="855663"/>
              </a:xfrm>
              <a:prstGeom prst="rect">
                <a:avLst/>
              </a:prstGeom>
              <a:noFill/>
              <a:ln w="9525">
                <a:noFill/>
                <a:miter lim="800000"/>
                <a:headEnd/>
                <a:tailEnd/>
              </a:ln>
            </p:spPr>
            <p:txBody>
              <a:bodyPr/>
              <a:lstStyle/>
              <a:p>
                <a:endParaRPr lang="en-US" sz="2000" dirty="0">
                  <a:latin typeface="Arial" pitchFamily="34" charset="0"/>
                </a:endParaRPr>
              </a:p>
            </p:txBody>
          </p:sp>
          <p:sp>
            <p:nvSpPr>
              <p:cNvPr id="2160" name="Rectangle 47"/>
              <p:cNvSpPr>
                <a:spLocks noChangeArrowheads="1"/>
              </p:cNvSpPr>
              <p:nvPr/>
            </p:nvSpPr>
            <p:spPr bwMode="auto">
              <a:xfrm>
                <a:off x="3535363" y="3619500"/>
                <a:ext cx="819150" cy="855663"/>
              </a:xfrm>
              <a:prstGeom prst="rect">
                <a:avLst/>
              </a:prstGeom>
              <a:noFill/>
              <a:ln w="9525">
                <a:noFill/>
                <a:miter lim="800000"/>
                <a:headEnd/>
                <a:tailEnd/>
              </a:ln>
            </p:spPr>
            <p:txBody>
              <a:bodyPr/>
              <a:lstStyle/>
              <a:p>
                <a:endParaRPr lang="en-US" sz="2000" dirty="0">
                  <a:latin typeface="Arial" pitchFamily="34" charset="0"/>
                </a:endParaRPr>
              </a:p>
            </p:txBody>
          </p:sp>
          <p:sp>
            <p:nvSpPr>
              <p:cNvPr id="2161" name="Rectangle 48"/>
              <p:cNvSpPr>
                <a:spLocks noChangeArrowheads="1"/>
              </p:cNvSpPr>
              <p:nvPr/>
            </p:nvSpPr>
            <p:spPr bwMode="auto">
              <a:xfrm>
                <a:off x="4125913" y="3683000"/>
                <a:ext cx="819150" cy="855663"/>
              </a:xfrm>
              <a:prstGeom prst="rect">
                <a:avLst/>
              </a:prstGeom>
              <a:noFill/>
              <a:ln w="9525">
                <a:noFill/>
                <a:miter lim="800000"/>
                <a:headEnd/>
                <a:tailEnd/>
              </a:ln>
            </p:spPr>
            <p:txBody>
              <a:bodyPr/>
              <a:lstStyle/>
              <a:p>
                <a:endParaRPr lang="en-US" sz="2000" dirty="0">
                  <a:latin typeface="Arial" pitchFamily="34" charset="0"/>
                </a:endParaRPr>
              </a:p>
            </p:txBody>
          </p:sp>
          <p:sp>
            <p:nvSpPr>
              <p:cNvPr id="2162" name="Rectangle 49"/>
              <p:cNvSpPr>
                <a:spLocks noChangeArrowheads="1"/>
              </p:cNvSpPr>
              <p:nvPr/>
            </p:nvSpPr>
            <p:spPr bwMode="auto">
              <a:xfrm>
                <a:off x="4927600" y="3556000"/>
                <a:ext cx="817563" cy="855663"/>
              </a:xfrm>
              <a:prstGeom prst="rect">
                <a:avLst/>
              </a:prstGeom>
              <a:noFill/>
              <a:ln w="9525">
                <a:noFill/>
                <a:miter lim="800000"/>
                <a:headEnd/>
                <a:tailEnd/>
              </a:ln>
            </p:spPr>
            <p:txBody>
              <a:bodyPr/>
              <a:lstStyle/>
              <a:p>
                <a:endParaRPr lang="en-US" sz="2000" dirty="0">
                  <a:latin typeface="Arial" pitchFamily="34" charset="0"/>
                </a:endParaRPr>
              </a:p>
            </p:txBody>
          </p:sp>
          <p:sp>
            <p:nvSpPr>
              <p:cNvPr id="2163" name="Rectangle 50"/>
              <p:cNvSpPr>
                <a:spLocks noChangeArrowheads="1"/>
              </p:cNvSpPr>
              <p:nvPr/>
            </p:nvSpPr>
            <p:spPr bwMode="auto">
              <a:xfrm>
                <a:off x="5321300" y="3556000"/>
                <a:ext cx="817563" cy="855663"/>
              </a:xfrm>
              <a:prstGeom prst="rect">
                <a:avLst/>
              </a:prstGeom>
              <a:noFill/>
              <a:ln w="9525">
                <a:noFill/>
                <a:miter lim="800000"/>
                <a:headEnd/>
                <a:tailEnd/>
              </a:ln>
            </p:spPr>
            <p:txBody>
              <a:bodyPr/>
              <a:lstStyle/>
              <a:p>
                <a:endParaRPr lang="en-US" sz="2000" dirty="0">
                  <a:latin typeface="Arial" pitchFamily="34" charset="0"/>
                </a:endParaRPr>
              </a:p>
            </p:txBody>
          </p:sp>
          <p:sp>
            <p:nvSpPr>
              <p:cNvPr id="2164" name="Rectangle 51"/>
              <p:cNvSpPr>
                <a:spLocks noChangeArrowheads="1"/>
              </p:cNvSpPr>
              <p:nvPr/>
            </p:nvSpPr>
            <p:spPr bwMode="auto">
              <a:xfrm>
                <a:off x="5911850" y="3444875"/>
                <a:ext cx="817563" cy="855663"/>
              </a:xfrm>
              <a:prstGeom prst="rect">
                <a:avLst/>
              </a:prstGeom>
              <a:noFill/>
              <a:ln w="9525">
                <a:noFill/>
                <a:miter lim="800000"/>
                <a:headEnd/>
                <a:tailEnd/>
              </a:ln>
            </p:spPr>
            <p:txBody>
              <a:bodyPr/>
              <a:lstStyle/>
              <a:p>
                <a:endParaRPr lang="en-US" sz="2000" dirty="0">
                  <a:latin typeface="Arial" pitchFamily="34" charset="0"/>
                </a:endParaRPr>
              </a:p>
            </p:txBody>
          </p:sp>
          <p:sp>
            <p:nvSpPr>
              <p:cNvPr id="2165" name="Rectangle 52"/>
              <p:cNvSpPr>
                <a:spLocks noChangeArrowheads="1"/>
              </p:cNvSpPr>
              <p:nvPr/>
            </p:nvSpPr>
            <p:spPr bwMode="auto">
              <a:xfrm>
                <a:off x="6502400" y="3556000"/>
                <a:ext cx="817563" cy="855663"/>
              </a:xfrm>
              <a:prstGeom prst="rect">
                <a:avLst/>
              </a:prstGeom>
              <a:noFill/>
              <a:ln w="9525">
                <a:noFill/>
                <a:miter lim="800000"/>
                <a:headEnd/>
                <a:tailEnd/>
              </a:ln>
            </p:spPr>
            <p:txBody>
              <a:bodyPr/>
              <a:lstStyle/>
              <a:p>
                <a:endParaRPr lang="en-US" sz="2000" dirty="0">
                  <a:latin typeface="Arial" pitchFamily="34" charset="0"/>
                </a:endParaRPr>
              </a:p>
            </p:txBody>
          </p:sp>
          <p:sp>
            <p:nvSpPr>
              <p:cNvPr id="2166" name="Freeform 53"/>
              <p:cNvSpPr>
                <a:spLocks/>
              </p:cNvSpPr>
              <p:nvPr/>
            </p:nvSpPr>
            <p:spPr bwMode="auto">
              <a:xfrm>
                <a:off x="1554163" y="2762250"/>
                <a:ext cx="6111875" cy="1189038"/>
              </a:xfrm>
              <a:custGeom>
                <a:avLst/>
                <a:gdLst>
                  <a:gd name="T0" fmla="*/ 0 w 404"/>
                  <a:gd name="T1" fmla="*/ 2147483647 h 75"/>
                  <a:gd name="T2" fmla="*/ 2147483647 w 404"/>
                  <a:gd name="T3" fmla="*/ 2147483647 h 75"/>
                  <a:gd name="T4" fmla="*/ 2147483647 w 404"/>
                  <a:gd name="T5" fmla="*/ 2147483647 h 75"/>
                  <a:gd name="T6" fmla="*/ 2147483647 w 404"/>
                  <a:gd name="T7" fmla="*/ 2147483647 h 75"/>
                  <a:gd name="T8" fmla="*/ 2147483647 w 404"/>
                  <a:gd name="T9" fmla="*/ 2147483647 h 75"/>
                  <a:gd name="T10" fmla="*/ 2147483647 w 404"/>
                  <a:gd name="T11" fmla="*/ 2147483647 h 75"/>
                  <a:gd name="T12" fmla="*/ 2147483647 w 404"/>
                  <a:gd name="T13" fmla="*/ 2147483647 h 75"/>
                  <a:gd name="T14" fmla="*/ 2147483647 w 404"/>
                  <a:gd name="T15" fmla="*/ 2147483647 h 75"/>
                  <a:gd name="T16" fmla="*/ 2147483647 w 404"/>
                  <a:gd name="T17" fmla="*/ 2147483647 h 75"/>
                  <a:gd name="T18" fmla="*/ 2147483647 w 404"/>
                  <a:gd name="T19" fmla="*/ 2147483647 h 75"/>
                  <a:gd name="T20" fmla="*/ 2147483647 w 404"/>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4"/>
                  <a:gd name="T34" fmla="*/ 0 h 75"/>
                  <a:gd name="T35" fmla="*/ 404 w 404"/>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4" h="75">
                    <a:moveTo>
                      <a:pt x="0" y="75"/>
                    </a:moveTo>
                    <a:lnTo>
                      <a:pt x="39" y="56"/>
                    </a:lnTo>
                    <a:lnTo>
                      <a:pt x="78" y="68"/>
                    </a:lnTo>
                    <a:lnTo>
                      <a:pt x="117" y="49"/>
                    </a:lnTo>
                    <a:lnTo>
                      <a:pt x="156" y="49"/>
                    </a:lnTo>
                    <a:lnTo>
                      <a:pt x="195" y="45"/>
                    </a:lnTo>
                    <a:lnTo>
                      <a:pt x="248" y="23"/>
                    </a:lnTo>
                    <a:lnTo>
                      <a:pt x="274" y="38"/>
                    </a:lnTo>
                    <a:lnTo>
                      <a:pt x="313" y="8"/>
                    </a:lnTo>
                    <a:lnTo>
                      <a:pt x="352" y="15"/>
                    </a:lnTo>
                    <a:lnTo>
                      <a:pt x="404" y="0"/>
                    </a:lnTo>
                  </a:path>
                </a:pathLst>
              </a:custGeom>
              <a:noFill/>
              <a:ln w="33338">
                <a:solidFill>
                  <a:srgbClr val="333399"/>
                </a:solidFill>
                <a:round/>
                <a:headEnd/>
                <a:tailEnd/>
              </a:ln>
            </p:spPr>
            <p:txBody>
              <a:bodyPr/>
              <a:lstStyle/>
              <a:p>
                <a:endParaRPr lang="en-US" sz="2000" dirty="0">
                  <a:latin typeface="Arial" pitchFamily="34" charset="0"/>
                </a:endParaRPr>
              </a:p>
            </p:txBody>
          </p:sp>
          <p:sp>
            <p:nvSpPr>
              <p:cNvPr id="2167" name="Freeform 54"/>
              <p:cNvSpPr>
                <a:spLocks/>
              </p:cNvSpPr>
              <p:nvPr/>
            </p:nvSpPr>
            <p:spPr bwMode="auto">
              <a:xfrm>
                <a:off x="1554163" y="3840163"/>
                <a:ext cx="6111875" cy="523875"/>
              </a:xfrm>
              <a:custGeom>
                <a:avLst/>
                <a:gdLst>
                  <a:gd name="T0" fmla="*/ 0 w 404"/>
                  <a:gd name="T1" fmla="*/ 2147483647 h 33"/>
                  <a:gd name="T2" fmla="*/ 2147483647 w 404"/>
                  <a:gd name="T3" fmla="*/ 2147483647 h 33"/>
                  <a:gd name="T4" fmla="*/ 2147483647 w 404"/>
                  <a:gd name="T5" fmla="*/ 2147483647 h 33"/>
                  <a:gd name="T6" fmla="*/ 2147483647 w 404"/>
                  <a:gd name="T7" fmla="*/ 2147483647 h 33"/>
                  <a:gd name="T8" fmla="*/ 2147483647 w 404"/>
                  <a:gd name="T9" fmla="*/ 2147483647 h 33"/>
                  <a:gd name="T10" fmla="*/ 2147483647 w 404"/>
                  <a:gd name="T11" fmla="*/ 2147483647 h 33"/>
                  <a:gd name="T12" fmla="*/ 2147483647 w 404"/>
                  <a:gd name="T13" fmla="*/ 2147483647 h 33"/>
                  <a:gd name="T14" fmla="*/ 2147483647 w 404"/>
                  <a:gd name="T15" fmla="*/ 2147483647 h 33"/>
                  <a:gd name="T16" fmla="*/ 2147483647 w 404"/>
                  <a:gd name="T17" fmla="*/ 0 h 33"/>
                  <a:gd name="T18" fmla="*/ 2147483647 w 404"/>
                  <a:gd name="T19" fmla="*/ 2147483647 h 33"/>
                  <a:gd name="T20" fmla="*/ 2147483647 w 404"/>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4"/>
                  <a:gd name="T34" fmla="*/ 0 h 33"/>
                  <a:gd name="T35" fmla="*/ 404 w 40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4" h="33">
                    <a:moveTo>
                      <a:pt x="0" y="33"/>
                    </a:moveTo>
                    <a:lnTo>
                      <a:pt x="39" y="30"/>
                    </a:lnTo>
                    <a:lnTo>
                      <a:pt x="78" y="26"/>
                    </a:lnTo>
                    <a:lnTo>
                      <a:pt x="117" y="18"/>
                    </a:lnTo>
                    <a:lnTo>
                      <a:pt x="156" y="11"/>
                    </a:lnTo>
                    <a:lnTo>
                      <a:pt x="195" y="15"/>
                    </a:lnTo>
                    <a:lnTo>
                      <a:pt x="248" y="7"/>
                    </a:lnTo>
                    <a:lnTo>
                      <a:pt x="274" y="7"/>
                    </a:lnTo>
                    <a:lnTo>
                      <a:pt x="313" y="0"/>
                    </a:lnTo>
                    <a:lnTo>
                      <a:pt x="352" y="7"/>
                    </a:lnTo>
                    <a:lnTo>
                      <a:pt x="404" y="3"/>
                    </a:lnTo>
                  </a:path>
                </a:pathLst>
              </a:custGeom>
              <a:noFill/>
              <a:ln w="33338">
                <a:solidFill>
                  <a:srgbClr val="339966"/>
                </a:solidFill>
                <a:round/>
                <a:headEnd/>
                <a:tailEnd/>
              </a:ln>
            </p:spPr>
            <p:txBody>
              <a:bodyPr/>
              <a:lstStyle/>
              <a:p>
                <a:endParaRPr lang="en-US" sz="2000" dirty="0">
                  <a:latin typeface="Arial" pitchFamily="34" charset="0"/>
                </a:endParaRPr>
              </a:p>
            </p:txBody>
          </p:sp>
          <p:sp>
            <p:nvSpPr>
              <p:cNvPr id="2168" name="Freeform 55"/>
              <p:cNvSpPr>
                <a:spLocks/>
              </p:cNvSpPr>
              <p:nvPr/>
            </p:nvSpPr>
            <p:spPr bwMode="auto">
              <a:xfrm>
                <a:off x="1554163" y="4427538"/>
                <a:ext cx="6111875" cy="301625"/>
              </a:xfrm>
              <a:custGeom>
                <a:avLst/>
                <a:gdLst>
                  <a:gd name="T0" fmla="*/ 0 w 404"/>
                  <a:gd name="T1" fmla="*/ 2147483647 h 19"/>
                  <a:gd name="T2" fmla="*/ 2147483647 w 404"/>
                  <a:gd name="T3" fmla="*/ 2147483647 h 19"/>
                  <a:gd name="T4" fmla="*/ 2147483647 w 404"/>
                  <a:gd name="T5" fmla="*/ 2147483647 h 19"/>
                  <a:gd name="T6" fmla="*/ 2147483647 w 404"/>
                  <a:gd name="T7" fmla="*/ 0 h 19"/>
                  <a:gd name="T8" fmla="*/ 2147483647 w 404"/>
                  <a:gd name="T9" fmla="*/ 2147483647 h 19"/>
                  <a:gd name="T10" fmla="*/ 2147483647 w 404"/>
                  <a:gd name="T11" fmla="*/ 2147483647 h 19"/>
                  <a:gd name="T12" fmla="*/ 2147483647 w 404"/>
                  <a:gd name="T13" fmla="*/ 2147483647 h 19"/>
                  <a:gd name="T14" fmla="*/ 2147483647 w 404"/>
                  <a:gd name="T15" fmla="*/ 2147483647 h 19"/>
                  <a:gd name="T16" fmla="*/ 2147483647 w 404"/>
                  <a:gd name="T17" fmla="*/ 2147483647 h 19"/>
                  <a:gd name="T18" fmla="*/ 2147483647 w 404"/>
                  <a:gd name="T19" fmla="*/ 2147483647 h 19"/>
                  <a:gd name="T20" fmla="*/ 2147483647 w 404"/>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4"/>
                  <a:gd name="T34" fmla="*/ 0 h 19"/>
                  <a:gd name="T35" fmla="*/ 404 w 404"/>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4" h="19">
                    <a:moveTo>
                      <a:pt x="0" y="19"/>
                    </a:moveTo>
                    <a:lnTo>
                      <a:pt x="39" y="8"/>
                    </a:lnTo>
                    <a:lnTo>
                      <a:pt x="78" y="8"/>
                    </a:lnTo>
                    <a:lnTo>
                      <a:pt x="117" y="0"/>
                    </a:lnTo>
                    <a:lnTo>
                      <a:pt x="156" y="4"/>
                    </a:lnTo>
                    <a:lnTo>
                      <a:pt x="195" y="15"/>
                    </a:lnTo>
                    <a:lnTo>
                      <a:pt x="248" y="4"/>
                    </a:lnTo>
                    <a:lnTo>
                      <a:pt x="274" y="11"/>
                    </a:lnTo>
                    <a:lnTo>
                      <a:pt x="313" y="15"/>
                    </a:lnTo>
                    <a:lnTo>
                      <a:pt x="352" y="15"/>
                    </a:lnTo>
                    <a:lnTo>
                      <a:pt x="404" y="11"/>
                    </a:lnTo>
                  </a:path>
                </a:pathLst>
              </a:custGeom>
              <a:noFill/>
              <a:ln w="33401">
                <a:solidFill>
                  <a:srgbClr val="FF0000"/>
                </a:solidFill>
                <a:round/>
                <a:headEnd/>
                <a:tailEnd/>
              </a:ln>
            </p:spPr>
            <p:txBody>
              <a:bodyPr/>
              <a:lstStyle/>
              <a:p>
                <a:endParaRPr lang="en-US" sz="2000" dirty="0">
                  <a:latin typeface="Arial" pitchFamily="34" charset="0"/>
                </a:endParaRPr>
              </a:p>
            </p:txBody>
          </p:sp>
          <p:sp>
            <p:nvSpPr>
              <p:cNvPr id="2169" name="Rectangle 56"/>
              <p:cNvSpPr>
                <a:spLocks noChangeArrowheads="1"/>
              </p:cNvSpPr>
              <p:nvPr/>
            </p:nvSpPr>
            <p:spPr bwMode="auto">
              <a:xfrm>
                <a:off x="1509713" y="3903663"/>
                <a:ext cx="90487" cy="95250"/>
              </a:xfrm>
              <a:prstGeom prst="rect">
                <a:avLst/>
              </a:prstGeom>
              <a:noFill/>
              <a:ln w="9525">
                <a:noFill/>
                <a:miter lim="800000"/>
                <a:headEnd/>
                <a:tailEnd/>
              </a:ln>
            </p:spPr>
            <p:txBody>
              <a:bodyPr/>
              <a:lstStyle/>
              <a:p>
                <a:endParaRPr lang="en-US" sz="2000" dirty="0">
                  <a:latin typeface="Arial" pitchFamily="34" charset="0"/>
                </a:endParaRPr>
              </a:p>
            </p:txBody>
          </p:sp>
          <p:sp>
            <p:nvSpPr>
              <p:cNvPr id="2170" name="Rectangle 57"/>
              <p:cNvSpPr>
                <a:spLocks noChangeArrowheads="1"/>
              </p:cNvSpPr>
              <p:nvPr/>
            </p:nvSpPr>
            <p:spPr bwMode="auto">
              <a:xfrm>
                <a:off x="2100263" y="3603625"/>
                <a:ext cx="90487" cy="95250"/>
              </a:xfrm>
              <a:prstGeom prst="rect">
                <a:avLst/>
              </a:prstGeom>
              <a:noFill/>
              <a:ln w="9525">
                <a:noFill/>
                <a:miter lim="800000"/>
                <a:headEnd/>
                <a:tailEnd/>
              </a:ln>
            </p:spPr>
            <p:txBody>
              <a:bodyPr/>
              <a:lstStyle/>
              <a:p>
                <a:endParaRPr lang="en-US" sz="2000" dirty="0">
                  <a:latin typeface="Arial" pitchFamily="34" charset="0"/>
                </a:endParaRPr>
              </a:p>
            </p:txBody>
          </p:sp>
          <p:sp>
            <p:nvSpPr>
              <p:cNvPr id="2171" name="Rectangle 58"/>
              <p:cNvSpPr>
                <a:spLocks noChangeArrowheads="1"/>
              </p:cNvSpPr>
              <p:nvPr/>
            </p:nvSpPr>
            <p:spPr bwMode="auto">
              <a:xfrm>
                <a:off x="2690813" y="3794125"/>
                <a:ext cx="88900" cy="93663"/>
              </a:xfrm>
              <a:prstGeom prst="rect">
                <a:avLst/>
              </a:prstGeom>
              <a:noFill/>
              <a:ln w="9525">
                <a:noFill/>
                <a:miter lim="800000"/>
                <a:headEnd/>
                <a:tailEnd/>
              </a:ln>
            </p:spPr>
            <p:txBody>
              <a:bodyPr/>
              <a:lstStyle/>
              <a:p>
                <a:endParaRPr lang="en-US" sz="2000" dirty="0">
                  <a:latin typeface="Arial" pitchFamily="34" charset="0"/>
                </a:endParaRPr>
              </a:p>
            </p:txBody>
          </p:sp>
          <p:sp>
            <p:nvSpPr>
              <p:cNvPr id="2172" name="Rectangle 59"/>
              <p:cNvSpPr>
                <a:spLocks noChangeArrowheads="1"/>
              </p:cNvSpPr>
              <p:nvPr/>
            </p:nvSpPr>
            <p:spPr bwMode="auto">
              <a:xfrm>
                <a:off x="3281363" y="3492500"/>
                <a:ext cx="88900" cy="95250"/>
              </a:xfrm>
              <a:prstGeom prst="rect">
                <a:avLst/>
              </a:prstGeom>
              <a:noFill/>
              <a:ln w="9525">
                <a:noFill/>
                <a:miter lim="800000"/>
                <a:headEnd/>
                <a:tailEnd/>
              </a:ln>
            </p:spPr>
            <p:txBody>
              <a:bodyPr/>
              <a:lstStyle/>
              <a:p>
                <a:endParaRPr lang="en-US" sz="2000" dirty="0">
                  <a:latin typeface="Arial" pitchFamily="34" charset="0"/>
                </a:endParaRPr>
              </a:p>
            </p:txBody>
          </p:sp>
          <p:sp>
            <p:nvSpPr>
              <p:cNvPr id="2173" name="Rectangle 60"/>
              <p:cNvSpPr>
                <a:spLocks noChangeArrowheads="1"/>
              </p:cNvSpPr>
              <p:nvPr/>
            </p:nvSpPr>
            <p:spPr bwMode="auto">
              <a:xfrm>
                <a:off x="3871913" y="3492500"/>
                <a:ext cx="88900" cy="95250"/>
              </a:xfrm>
              <a:prstGeom prst="rect">
                <a:avLst/>
              </a:prstGeom>
              <a:noFill/>
              <a:ln w="9525">
                <a:noFill/>
                <a:miter lim="800000"/>
                <a:headEnd/>
                <a:tailEnd/>
              </a:ln>
            </p:spPr>
            <p:txBody>
              <a:bodyPr/>
              <a:lstStyle/>
              <a:p>
                <a:endParaRPr lang="en-US" sz="2000" dirty="0">
                  <a:latin typeface="Arial" pitchFamily="34" charset="0"/>
                </a:endParaRPr>
              </a:p>
            </p:txBody>
          </p:sp>
          <p:sp>
            <p:nvSpPr>
              <p:cNvPr id="2174" name="Rectangle 61"/>
              <p:cNvSpPr>
                <a:spLocks noChangeArrowheads="1"/>
              </p:cNvSpPr>
              <p:nvPr/>
            </p:nvSpPr>
            <p:spPr bwMode="auto">
              <a:xfrm>
                <a:off x="4459288" y="3429000"/>
                <a:ext cx="92075" cy="95250"/>
              </a:xfrm>
              <a:prstGeom prst="rect">
                <a:avLst/>
              </a:prstGeom>
              <a:noFill/>
              <a:ln w="9525">
                <a:noFill/>
                <a:miter lim="800000"/>
                <a:headEnd/>
                <a:tailEnd/>
              </a:ln>
            </p:spPr>
            <p:txBody>
              <a:bodyPr/>
              <a:lstStyle/>
              <a:p>
                <a:endParaRPr lang="en-US" sz="2000" dirty="0">
                  <a:latin typeface="Arial" pitchFamily="34" charset="0"/>
                </a:endParaRPr>
              </a:p>
            </p:txBody>
          </p:sp>
          <p:sp>
            <p:nvSpPr>
              <p:cNvPr id="2175" name="Rectangle 62"/>
              <p:cNvSpPr>
                <a:spLocks noChangeArrowheads="1"/>
              </p:cNvSpPr>
              <p:nvPr/>
            </p:nvSpPr>
            <p:spPr bwMode="auto">
              <a:xfrm>
                <a:off x="5262563" y="3079750"/>
                <a:ext cx="88900" cy="95250"/>
              </a:xfrm>
              <a:prstGeom prst="rect">
                <a:avLst/>
              </a:prstGeom>
              <a:noFill/>
              <a:ln w="9525">
                <a:noFill/>
                <a:miter lim="800000"/>
                <a:headEnd/>
                <a:tailEnd/>
              </a:ln>
            </p:spPr>
            <p:txBody>
              <a:bodyPr/>
              <a:lstStyle/>
              <a:p>
                <a:endParaRPr lang="en-US" sz="2000" dirty="0">
                  <a:latin typeface="Arial" pitchFamily="34" charset="0"/>
                </a:endParaRPr>
              </a:p>
            </p:txBody>
          </p:sp>
          <p:sp>
            <p:nvSpPr>
              <p:cNvPr id="2176" name="Rectangle 63"/>
              <p:cNvSpPr>
                <a:spLocks noChangeArrowheads="1"/>
              </p:cNvSpPr>
              <p:nvPr/>
            </p:nvSpPr>
            <p:spPr bwMode="auto">
              <a:xfrm>
                <a:off x="5653088" y="3317875"/>
                <a:ext cx="92075" cy="95250"/>
              </a:xfrm>
              <a:prstGeom prst="rect">
                <a:avLst/>
              </a:prstGeom>
              <a:noFill/>
              <a:ln w="9525">
                <a:noFill/>
                <a:miter lim="800000"/>
                <a:headEnd/>
                <a:tailEnd/>
              </a:ln>
            </p:spPr>
            <p:txBody>
              <a:bodyPr/>
              <a:lstStyle/>
              <a:p>
                <a:endParaRPr lang="en-US" sz="2000" dirty="0">
                  <a:latin typeface="Arial" pitchFamily="34" charset="0"/>
                </a:endParaRPr>
              </a:p>
            </p:txBody>
          </p:sp>
          <p:sp>
            <p:nvSpPr>
              <p:cNvPr id="2177" name="Rectangle 64"/>
              <p:cNvSpPr>
                <a:spLocks noChangeArrowheads="1"/>
              </p:cNvSpPr>
              <p:nvPr/>
            </p:nvSpPr>
            <p:spPr bwMode="auto">
              <a:xfrm>
                <a:off x="6243638" y="2841625"/>
                <a:ext cx="92075" cy="95250"/>
              </a:xfrm>
              <a:prstGeom prst="rect">
                <a:avLst/>
              </a:prstGeom>
              <a:noFill/>
              <a:ln w="9525">
                <a:noFill/>
                <a:miter lim="800000"/>
                <a:headEnd/>
                <a:tailEnd/>
              </a:ln>
            </p:spPr>
            <p:txBody>
              <a:bodyPr/>
              <a:lstStyle/>
              <a:p>
                <a:endParaRPr lang="en-US" sz="2000" dirty="0">
                  <a:latin typeface="Arial" pitchFamily="34" charset="0"/>
                </a:endParaRPr>
              </a:p>
            </p:txBody>
          </p:sp>
          <p:sp>
            <p:nvSpPr>
              <p:cNvPr id="2178" name="Rectangle 65"/>
              <p:cNvSpPr>
                <a:spLocks noChangeArrowheads="1"/>
              </p:cNvSpPr>
              <p:nvPr/>
            </p:nvSpPr>
            <p:spPr bwMode="auto">
              <a:xfrm>
                <a:off x="6834188" y="2952750"/>
                <a:ext cx="92075" cy="95250"/>
              </a:xfrm>
              <a:prstGeom prst="rect">
                <a:avLst/>
              </a:prstGeom>
              <a:noFill/>
              <a:ln w="9525">
                <a:noFill/>
                <a:miter lim="800000"/>
                <a:headEnd/>
                <a:tailEnd/>
              </a:ln>
            </p:spPr>
            <p:txBody>
              <a:bodyPr/>
              <a:lstStyle/>
              <a:p>
                <a:endParaRPr lang="en-US" sz="2000" dirty="0">
                  <a:latin typeface="Arial" pitchFamily="34" charset="0"/>
                </a:endParaRPr>
              </a:p>
            </p:txBody>
          </p:sp>
          <p:sp>
            <p:nvSpPr>
              <p:cNvPr id="2179" name="Rectangle 66"/>
              <p:cNvSpPr>
                <a:spLocks noChangeArrowheads="1"/>
              </p:cNvSpPr>
              <p:nvPr/>
            </p:nvSpPr>
            <p:spPr bwMode="auto">
              <a:xfrm>
                <a:off x="7620000" y="2714625"/>
                <a:ext cx="90488" cy="95250"/>
              </a:xfrm>
              <a:prstGeom prst="rect">
                <a:avLst/>
              </a:prstGeom>
              <a:noFill/>
              <a:ln w="9525">
                <a:noFill/>
                <a:miter lim="800000"/>
                <a:headEnd/>
                <a:tailEnd/>
              </a:ln>
            </p:spPr>
            <p:txBody>
              <a:bodyPr/>
              <a:lstStyle/>
              <a:p>
                <a:endParaRPr lang="en-US" sz="2000" dirty="0">
                  <a:latin typeface="Arial" pitchFamily="34" charset="0"/>
                </a:endParaRPr>
              </a:p>
            </p:txBody>
          </p:sp>
          <p:sp>
            <p:nvSpPr>
              <p:cNvPr id="2180" name="Rectangle 67"/>
              <p:cNvSpPr>
                <a:spLocks noChangeArrowheads="1"/>
              </p:cNvSpPr>
              <p:nvPr/>
            </p:nvSpPr>
            <p:spPr bwMode="auto">
              <a:xfrm>
                <a:off x="1147763" y="3935413"/>
                <a:ext cx="815975" cy="857250"/>
              </a:xfrm>
              <a:prstGeom prst="rect">
                <a:avLst/>
              </a:prstGeom>
              <a:noFill/>
              <a:ln w="9525">
                <a:noFill/>
                <a:miter lim="800000"/>
                <a:headEnd/>
                <a:tailEnd/>
              </a:ln>
            </p:spPr>
            <p:txBody>
              <a:bodyPr/>
              <a:lstStyle/>
              <a:p>
                <a:endParaRPr lang="en-US" sz="2000" dirty="0">
                  <a:latin typeface="Arial" pitchFamily="34" charset="0"/>
                </a:endParaRPr>
              </a:p>
            </p:txBody>
          </p:sp>
          <p:sp>
            <p:nvSpPr>
              <p:cNvPr id="2181" name="Rectangle 68"/>
              <p:cNvSpPr>
                <a:spLocks noChangeArrowheads="1"/>
              </p:cNvSpPr>
              <p:nvPr/>
            </p:nvSpPr>
            <p:spPr bwMode="auto">
              <a:xfrm>
                <a:off x="1738313" y="3887788"/>
                <a:ext cx="815975" cy="857250"/>
              </a:xfrm>
              <a:prstGeom prst="rect">
                <a:avLst/>
              </a:prstGeom>
              <a:noFill/>
              <a:ln w="9525">
                <a:noFill/>
                <a:miter lim="800000"/>
                <a:headEnd/>
                <a:tailEnd/>
              </a:ln>
            </p:spPr>
            <p:txBody>
              <a:bodyPr/>
              <a:lstStyle/>
              <a:p>
                <a:endParaRPr lang="en-US" sz="2000" dirty="0">
                  <a:latin typeface="Arial" pitchFamily="34" charset="0"/>
                </a:endParaRPr>
              </a:p>
            </p:txBody>
          </p:sp>
          <p:sp>
            <p:nvSpPr>
              <p:cNvPr id="2182" name="Rectangle 69"/>
              <p:cNvSpPr>
                <a:spLocks noChangeArrowheads="1"/>
              </p:cNvSpPr>
              <p:nvPr/>
            </p:nvSpPr>
            <p:spPr bwMode="auto">
              <a:xfrm>
                <a:off x="2328863" y="3824288"/>
                <a:ext cx="814387" cy="857250"/>
              </a:xfrm>
              <a:prstGeom prst="rect">
                <a:avLst/>
              </a:prstGeom>
              <a:noFill/>
              <a:ln w="9525">
                <a:noFill/>
                <a:miter lim="800000"/>
                <a:headEnd/>
                <a:tailEnd/>
              </a:ln>
            </p:spPr>
            <p:txBody>
              <a:bodyPr/>
              <a:lstStyle/>
              <a:p>
                <a:endParaRPr lang="en-US" sz="2000" dirty="0">
                  <a:latin typeface="Arial" pitchFamily="34" charset="0"/>
                </a:endParaRPr>
              </a:p>
            </p:txBody>
          </p:sp>
          <p:sp>
            <p:nvSpPr>
              <p:cNvPr id="2183" name="Rectangle 70"/>
              <p:cNvSpPr>
                <a:spLocks noChangeArrowheads="1"/>
              </p:cNvSpPr>
              <p:nvPr/>
            </p:nvSpPr>
            <p:spPr bwMode="auto">
              <a:xfrm>
                <a:off x="2916238" y="3698875"/>
                <a:ext cx="817562" cy="855663"/>
              </a:xfrm>
              <a:prstGeom prst="rect">
                <a:avLst/>
              </a:prstGeom>
              <a:noFill/>
              <a:ln w="9525">
                <a:noFill/>
                <a:miter lim="800000"/>
                <a:headEnd/>
                <a:tailEnd/>
              </a:ln>
            </p:spPr>
            <p:txBody>
              <a:bodyPr/>
              <a:lstStyle/>
              <a:p>
                <a:endParaRPr lang="en-US" sz="2000" dirty="0">
                  <a:latin typeface="Arial" pitchFamily="34" charset="0"/>
                </a:endParaRPr>
              </a:p>
            </p:txBody>
          </p:sp>
          <p:sp>
            <p:nvSpPr>
              <p:cNvPr id="2184" name="Rectangle 71"/>
              <p:cNvSpPr>
                <a:spLocks noChangeArrowheads="1"/>
              </p:cNvSpPr>
              <p:nvPr/>
            </p:nvSpPr>
            <p:spPr bwMode="auto">
              <a:xfrm>
                <a:off x="3506788" y="3587750"/>
                <a:ext cx="815975" cy="855663"/>
              </a:xfrm>
              <a:prstGeom prst="rect">
                <a:avLst/>
              </a:prstGeom>
              <a:noFill/>
              <a:ln w="9525">
                <a:noFill/>
                <a:miter lim="800000"/>
                <a:headEnd/>
                <a:tailEnd/>
              </a:ln>
            </p:spPr>
            <p:txBody>
              <a:bodyPr/>
              <a:lstStyle/>
              <a:p>
                <a:endParaRPr lang="en-US" sz="2000" dirty="0">
                  <a:latin typeface="Arial" pitchFamily="34" charset="0"/>
                </a:endParaRPr>
              </a:p>
            </p:txBody>
          </p:sp>
          <p:sp>
            <p:nvSpPr>
              <p:cNvPr id="2185" name="Rectangle 72"/>
              <p:cNvSpPr>
                <a:spLocks noChangeArrowheads="1"/>
              </p:cNvSpPr>
              <p:nvPr/>
            </p:nvSpPr>
            <p:spPr bwMode="auto">
              <a:xfrm>
                <a:off x="4095750" y="3813175"/>
                <a:ext cx="817563" cy="855663"/>
              </a:xfrm>
              <a:prstGeom prst="rect">
                <a:avLst/>
              </a:prstGeom>
              <a:noFill/>
              <a:ln w="9525">
                <a:noFill/>
                <a:miter lim="800000"/>
                <a:headEnd/>
                <a:tailEnd/>
              </a:ln>
            </p:spPr>
            <p:txBody>
              <a:bodyPr/>
              <a:lstStyle/>
              <a:p>
                <a:endParaRPr lang="en-US" sz="2000" dirty="0">
                  <a:latin typeface="Arial" pitchFamily="34" charset="0"/>
                </a:endParaRPr>
              </a:p>
            </p:txBody>
          </p:sp>
          <p:sp>
            <p:nvSpPr>
              <p:cNvPr id="2186" name="Rectangle 73"/>
              <p:cNvSpPr>
                <a:spLocks noChangeArrowheads="1"/>
              </p:cNvSpPr>
              <p:nvPr/>
            </p:nvSpPr>
            <p:spPr bwMode="auto">
              <a:xfrm>
                <a:off x="4897438" y="3524250"/>
                <a:ext cx="817562" cy="855663"/>
              </a:xfrm>
              <a:prstGeom prst="rect">
                <a:avLst/>
              </a:prstGeom>
              <a:noFill/>
              <a:ln w="9525">
                <a:noFill/>
                <a:miter lim="800000"/>
                <a:headEnd/>
                <a:tailEnd/>
              </a:ln>
            </p:spPr>
            <p:txBody>
              <a:bodyPr/>
              <a:lstStyle/>
              <a:p>
                <a:endParaRPr lang="en-US" sz="2000" dirty="0">
                  <a:latin typeface="Arial" pitchFamily="34" charset="0"/>
                </a:endParaRPr>
              </a:p>
            </p:txBody>
          </p:sp>
          <p:sp>
            <p:nvSpPr>
              <p:cNvPr id="2187" name="Rectangle 74"/>
              <p:cNvSpPr>
                <a:spLocks noChangeArrowheads="1"/>
              </p:cNvSpPr>
              <p:nvPr/>
            </p:nvSpPr>
            <p:spPr bwMode="auto">
              <a:xfrm>
                <a:off x="5291138" y="3524250"/>
                <a:ext cx="815975" cy="855663"/>
              </a:xfrm>
              <a:prstGeom prst="rect">
                <a:avLst/>
              </a:prstGeom>
              <a:noFill/>
              <a:ln w="9525">
                <a:noFill/>
                <a:miter lim="800000"/>
                <a:headEnd/>
                <a:tailEnd/>
              </a:ln>
            </p:spPr>
            <p:txBody>
              <a:bodyPr/>
              <a:lstStyle/>
              <a:p>
                <a:endParaRPr lang="en-US" sz="2000" dirty="0">
                  <a:latin typeface="Arial" pitchFamily="34" charset="0"/>
                </a:endParaRPr>
              </a:p>
            </p:txBody>
          </p:sp>
          <p:sp>
            <p:nvSpPr>
              <p:cNvPr id="2188" name="Rectangle 75"/>
              <p:cNvSpPr>
                <a:spLocks noChangeArrowheads="1"/>
              </p:cNvSpPr>
              <p:nvPr/>
            </p:nvSpPr>
            <p:spPr bwMode="auto">
              <a:xfrm>
                <a:off x="5880100" y="3413125"/>
                <a:ext cx="817563" cy="855663"/>
              </a:xfrm>
              <a:prstGeom prst="rect">
                <a:avLst/>
              </a:prstGeom>
              <a:noFill/>
              <a:ln w="9525">
                <a:noFill/>
                <a:miter lim="800000"/>
                <a:headEnd/>
                <a:tailEnd/>
              </a:ln>
            </p:spPr>
            <p:txBody>
              <a:bodyPr/>
              <a:lstStyle/>
              <a:p>
                <a:endParaRPr lang="en-US" sz="2000" dirty="0">
                  <a:latin typeface="Arial" pitchFamily="34" charset="0"/>
                </a:endParaRPr>
              </a:p>
            </p:txBody>
          </p:sp>
          <p:sp>
            <p:nvSpPr>
              <p:cNvPr id="2189" name="Rectangle 76"/>
              <p:cNvSpPr>
                <a:spLocks noChangeArrowheads="1"/>
              </p:cNvSpPr>
              <p:nvPr/>
            </p:nvSpPr>
            <p:spPr bwMode="auto">
              <a:xfrm>
                <a:off x="6470650" y="3524250"/>
                <a:ext cx="817563" cy="855663"/>
              </a:xfrm>
              <a:prstGeom prst="rect">
                <a:avLst/>
              </a:prstGeom>
              <a:noFill/>
              <a:ln w="9525">
                <a:noFill/>
                <a:miter lim="800000"/>
                <a:headEnd/>
                <a:tailEnd/>
              </a:ln>
            </p:spPr>
            <p:txBody>
              <a:bodyPr/>
              <a:lstStyle/>
              <a:p>
                <a:endParaRPr lang="en-US" sz="2000" dirty="0">
                  <a:latin typeface="Arial" pitchFamily="34" charset="0"/>
                </a:endParaRPr>
              </a:p>
            </p:txBody>
          </p:sp>
          <p:sp>
            <p:nvSpPr>
              <p:cNvPr id="2190" name="Rectangle 77"/>
              <p:cNvSpPr>
                <a:spLocks noChangeArrowheads="1"/>
              </p:cNvSpPr>
              <p:nvPr/>
            </p:nvSpPr>
            <p:spPr bwMode="auto">
              <a:xfrm>
                <a:off x="7258050" y="3460750"/>
                <a:ext cx="817563" cy="855663"/>
              </a:xfrm>
              <a:prstGeom prst="rect">
                <a:avLst/>
              </a:prstGeom>
              <a:noFill/>
              <a:ln w="9525">
                <a:noFill/>
                <a:miter lim="800000"/>
                <a:headEnd/>
                <a:tailEnd/>
              </a:ln>
            </p:spPr>
            <p:txBody>
              <a:bodyPr/>
              <a:lstStyle/>
              <a:p>
                <a:endParaRPr lang="en-US" sz="2000" dirty="0">
                  <a:latin typeface="Arial" pitchFamily="34" charset="0"/>
                </a:endParaRPr>
              </a:p>
            </p:txBody>
          </p:sp>
          <p:sp>
            <p:nvSpPr>
              <p:cNvPr id="2191" name="Rectangle 78"/>
              <p:cNvSpPr>
                <a:spLocks noChangeArrowheads="1"/>
              </p:cNvSpPr>
              <p:nvPr/>
            </p:nvSpPr>
            <p:spPr bwMode="auto">
              <a:xfrm>
                <a:off x="1312863" y="5697538"/>
                <a:ext cx="63500" cy="136525"/>
              </a:xfrm>
              <a:prstGeom prst="rect">
                <a:avLst/>
              </a:prstGeom>
              <a:noFill/>
              <a:ln w="9525">
                <a:noFill/>
                <a:miter lim="800000"/>
                <a:headEnd/>
                <a:tailEnd/>
              </a:ln>
            </p:spPr>
            <p:txBody>
              <a:bodyPr wrap="none" lIns="0" tIns="0" rIns="0" bIns="0">
                <a:spAutoFit/>
              </a:bodyPr>
              <a:lstStyle/>
              <a:p>
                <a:r>
                  <a:rPr lang="en-GB" sz="900" dirty="0">
                    <a:solidFill>
                      <a:srgbClr val="000000"/>
                    </a:solidFill>
                    <a:latin typeface="Small Fonts"/>
                  </a:rPr>
                  <a:t>0</a:t>
                </a:r>
                <a:endParaRPr lang="en-GB" sz="1800" dirty="0">
                  <a:solidFill>
                    <a:schemeClr val="tx1"/>
                  </a:solidFill>
                  <a:latin typeface="Arial" pitchFamily="34" charset="0"/>
                </a:endParaRPr>
              </a:p>
            </p:txBody>
          </p:sp>
          <p:sp>
            <p:nvSpPr>
              <p:cNvPr id="2192" name="Rectangle 79"/>
              <p:cNvSpPr>
                <a:spLocks noChangeArrowheads="1"/>
              </p:cNvSpPr>
              <p:nvPr/>
            </p:nvSpPr>
            <p:spPr bwMode="auto">
              <a:xfrm>
                <a:off x="1268413" y="5111750"/>
                <a:ext cx="127000" cy="136525"/>
              </a:xfrm>
              <a:prstGeom prst="rect">
                <a:avLst/>
              </a:prstGeom>
              <a:noFill/>
              <a:ln w="9525">
                <a:noFill/>
                <a:miter lim="800000"/>
                <a:headEnd/>
                <a:tailEnd/>
              </a:ln>
            </p:spPr>
            <p:txBody>
              <a:bodyPr wrap="none" lIns="0" tIns="0" rIns="0" bIns="0">
                <a:spAutoFit/>
              </a:bodyPr>
              <a:lstStyle/>
              <a:p>
                <a:r>
                  <a:rPr lang="en-GB" sz="900" dirty="0">
                    <a:solidFill>
                      <a:srgbClr val="000000"/>
                    </a:solidFill>
                    <a:latin typeface="Small Fonts"/>
                  </a:rPr>
                  <a:t>10</a:t>
                </a:r>
                <a:endParaRPr lang="en-GB" sz="1800" dirty="0">
                  <a:solidFill>
                    <a:schemeClr val="tx1"/>
                  </a:solidFill>
                  <a:latin typeface="Arial" pitchFamily="34" charset="0"/>
                </a:endParaRPr>
              </a:p>
            </p:txBody>
          </p:sp>
          <p:sp>
            <p:nvSpPr>
              <p:cNvPr id="2193" name="Rectangle 80"/>
              <p:cNvSpPr>
                <a:spLocks noChangeArrowheads="1"/>
              </p:cNvSpPr>
              <p:nvPr/>
            </p:nvSpPr>
            <p:spPr bwMode="auto">
              <a:xfrm>
                <a:off x="1252538" y="4364038"/>
                <a:ext cx="127000" cy="136525"/>
              </a:xfrm>
              <a:prstGeom prst="rect">
                <a:avLst/>
              </a:prstGeom>
              <a:noFill/>
              <a:ln w="9525">
                <a:noFill/>
                <a:miter lim="800000"/>
                <a:headEnd/>
                <a:tailEnd/>
              </a:ln>
            </p:spPr>
            <p:txBody>
              <a:bodyPr wrap="none" lIns="0" tIns="0" rIns="0" bIns="0">
                <a:spAutoFit/>
              </a:bodyPr>
              <a:lstStyle/>
              <a:p>
                <a:r>
                  <a:rPr lang="en-GB" sz="900" dirty="0">
                    <a:solidFill>
                      <a:srgbClr val="000000"/>
                    </a:solidFill>
                    <a:latin typeface="Small Fonts"/>
                  </a:rPr>
                  <a:t>20</a:t>
                </a:r>
                <a:endParaRPr lang="en-GB" sz="1800" dirty="0">
                  <a:solidFill>
                    <a:schemeClr val="tx1"/>
                  </a:solidFill>
                  <a:latin typeface="Arial" pitchFamily="34" charset="0"/>
                </a:endParaRPr>
              </a:p>
            </p:txBody>
          </p:sp>
          <p:sp>
            <p:nvSpPr>
              <p:cNvPr id="2194" name="Rectangle 81"/>
              <p:cNvSpPr>
                <a:spLocks noChangeArrowheads="1"/>
              </p:cNvSpPr>
              <p:nvPr/>
            </p:nvSpPr>
            <p:spPr bwMode="auto">
              <a:xfrm>
                <a:off x="1252538" y="3778250"/>
                <a:ext cx="127000" cy="136525"/>
              </a:xfrm>
              <a:prstGeom prst="rect">
                <a:avLst/>
              </a:prstGeom>
              <a:noFill/>
              <a:ln w="9525">
                <a:noFill/>
                <a:miter lim="800000"/>
                <a:headEnd/>
                <a:tailEnd/>
              </a:ln>
            </p:spPr>
            <p:txBody>
              <a:bodyPr wrap="none" lIns="0" tIns="0" rIns="0" bIns="0">
                <a:spAutoFit/>
              </a:bodyPr>
              <a:lstStyle/>
              <a:p>
                <a:r>
                  <a:rPr lang="en-GB" sz="900" dirty="0">
                    <a:solidFill>
                      <a:srgbClr val="000000"/>
                    </a:solidFill>
                    <a:latin typeface="Small Fonts"/>
                  </a:rPr>
                  <a:t>30</a:t>
                </a:r>
                <a:endParaRPr lang="en-GB" sz="1800" dirty="0">
                  <a:solidFill>
                    <a:schemeClr val="tx1"/>
                  </a:solidFill>
                  <a:latin typeface="Arial" pitchFamily="34" charset="0"/>
                </a:endParaRPr>
              </a:p>
            </p:txBody>
          </p:sp>
          <p:sp>
            <p:nvSpPr>
              <p:cNvPr id="2195" name="Rectangle 82"/>
              <p:cNvSpPr>
                <a:spLocks noChangeArrowheads="1"/>
              </p:cNvSpPr>
              <p:nvPr/>
            </p:nvSpPr>
            <p:spPr bwMode="auto">
              <a:xfrm>
                <a:off x="1252538" y="3175000"/>
                <a:ext cx="127000" cy="136525"/>
              </a:xfrm>
              <a:prstGeom prst="rect">
                <a:avLst/>
              </a:prstGeom>
              <a:noFill/>
              <a:ln w="9525">
                <a:noFill/>
                <a:miter lim="800000"/>
                <a:headEnd/>
                <a:tailEnd/>
              </a:ln>
            </p:spPr>
            <p:txBody>
              <a:bodyPr wrap="none" lIns="0" tIns="0" rIns="0" bIns="0">
                <a:spAutoFit/>
              </a:bodyPr>
              <a:lstStyle/>
              <a:p>
                <a:r>
                  <a:rPr lang="en-GB" sz="900" dirty="0">
                    <a:solidFill>
                      <a:srgbClr val="000000"/>
                    </a:solidFill>
                    <a:latin typeface="Small Fonts"/>
                  </a:rPr>
                  <a:t>40</a:t>
                </a:r>
                <a:endParaRPr lang="en-GB" sz="1800" dirty="0">
                  <a:solidFill>
                    <a:schemeClr val="tx1"/>
                  </a:solidFill>
                  <a:latin typeface="Arial" pitchFamily="34" charset="0"/>
                </a:endParaRPr>
              </a:p>
            </p:txBody>
          </p:sp>
          <p:sp>
            <p:nvSpPr>
              <p:cNvPr id="2196" name="Rectangle 83"/>
              <p:cNvSpPr>
                <a:spLocks noChangeArrowheads="1"/>
              </p:cNvSpPr>
              <p:nvPr/>
            </p:nvSpPr>
            <p:spPr bwMode="auto">
              <a:xfrm>
                <a:off x="1252538" y="2587625"/>
                <a:ext cx="127000" cy="136525"/>
              </a:xfrm>
              <a:prstGeom prst="rect">
                <a:avLst/>
              </a:prstGeom>
              <a:noFill/>
              <a:ln w="9525">
                <a:noFill/>
                <a:miter lim="800000"/>
                <a:headEnd/>
                <a:tailEnd/>
              </a:ln>
            </p:spPr>
            <p:txBody>
              <a:bodyPr wrap="none" lIns="0" tIns="0" rIns="0" bIns="0">
                <a:spAutoFit/>
              </a:bodyPr>
              <a:lstStyle/>
              <a:p>
                <a:r>
                  <a:rPr lang="en-GB" sz="900" dirty="0">
                    <a:solidFill>
                      <a:srgbClr val="000000"/>
                    </a:solidFill>
                    <a:latin typeface="Small Fonts"/>
                  </a:rPr>
                  <a:t>50</a:t>
                </a:r>
                <a:endParaRPr lang="en-GB" sz="1800" dirty="0">
                  <a:solidFill>
                    <a:schemeClr val="tx1"/>
                  </a:solidFill>
                  <a:latin typeface="Arial" pitchFamily="34" charset="0"/>
                </a:endParaRPr>
              </a:p>
            </p:txBody>
          </p:sp>
          <p:sp>
            <p:nvSpPr>
              <p:cNvPr id="2197" name="Text Box 86"/>
              <p:cNvSpPr txBox="1">
                <a:spLocks noChangeArrowheads="1"/>
              </p:cNvSpPr>
              <p:nvPr/>
            </p:nvSpPr>
            <p:spPr bwMode="auto">
              <a:xfrm>
                <a:off x="4052888" y="2508250"/>
                <a:ext cx="1511300" cy="581025"/>
              </a:xfrm>
              <a:prstGeom prst="rect">
                <a:avLst/>
              </a:prstGeom>
              <a:noFill/>
              <a:ln w="9525">
                <a:noFill/>
                <a:miter lim="800000"/>
                <a:headEnd/>
                <a:tailEnd/>
              </a:ln>
            </p:spPr>
            <p:txBody>
              <a:bodyPr lIns="90000" tIns="46800" rIns="90000" bIns="46800">
                <a:spAutoFit/>
              </a:bodyPr>
              <a:lstStyle/>
              <a:p>
                <a:pPr>
                  <a:spcBef>
                    <a:spcPct val="50000"/>
                  </a:spcBef>
                </a:pPr>
                <a:r>
                  <a:rPr lang="en-GB" sz="1600" i="1" dirty="0">
                    <a:solidFill>
                      <a:schemeClr val="accent2"/>
                    </a:solidFill>
                    <a:latin typeface="Arial" pitchFamily="34" charset="0"/>
                  </a:rPr>
                  <a:t>Buying online</a:t>
                </a:r>
              </a:p>
            </p:txBody>
          </p:sp>
          <p:sp>
            <p:nvSpPr>
              <p:cNvPr id="2198" name="Text Box 87"/>
              <p:cNvSpPr txBox="1">
                <a:spLocks noChangeArrowheads="1"/>
              </p:cNvSpPr>
              <p:nvPr/>
            </p:nvSpPr>
            <p:spPr bwMode="auto">
              <a:xfrm>
                <a:off x="4000500" y="3551238"/>
                <a:ext cx="1614488" cy="336550"/>
              </a:xfrm>
              <a:prstGeom prst="rect">
                <a:avLst/>
              </a:prstGeom>
              <a:noFill/>
              <a:ln w="25400">
                <a:noFill/>
                <a:miter lim="800000"/>
                <a:headEnd/>
                <a:tailEnd/>
              </a:ln>
            </p:spPr>
            <p:txBody>
              <a:bodyPr lIns="54000" rIns="54000">
                <a:spAutoFit/>
              </a:bodyPr>
              <a:lstStyle/>
              <a:p>
                <a:r>
                  <a:rPr lang="en-GB" sz="1600" i="1" dirty="0">
                    <a:solidFill>
                      <a:srgbClr val="339966"/>
                    </a:solidFill>
                    <a:latin typeface="Arial" pitchFamily="34" charset="0"/>
                  </a:rPr>
                  <a:t>Banking online</a:t>
                </a:r>
              </a:p>
            </p:txBody>
          </p:sp>
          <p:sp>
            <p:nvSpPr>
              <p:cNvPr id="2199" name="Text Box 88"/>
              <p:cNvSpPr txBox="1">
                <a:spLocks noChangeArrowheads="1"/>
              </p:cNvSpPr>
              <p:nvPr/>
            </p:nvSpPr>
            <p:spPr bwMode="auto">
              <a:xfrm>
                <a:off x="3840163" y="4879975"/>
                <a:ext cx="1911350" cy="581025"/>
              </a:xfrm>
              <a:prstGeom prst="rect">
                <a:avLst/>
              </a:prstGeom>
              <a:noFill/>
              <a:ln w="38100">
                <a:noFill/>
                <a:miter lim="800000"/>
                <a:headEnd/>
                <a:tailEnd/>
              </a:ln>
            </p:spPr>
            <p:txBody>
              <a:bodyPr lIns="54000" rIns="54000">
                <a:spAutoFit/>
              </a:bodyPr>
              <a:lstStyle/>
              <a:p>
                <a:r>
                  <a:rPr lang="en-GB" sz="1600" i="1" dirty="0">
                    <a:solidFill>
                      <a:srgbClr val="FF0000"/>
                    </a:solidFill>
                    <a:latin typeface="Arial" pitchFamily="34" charset="0"/>
                  </a:rPr>
                  <a:t>Government online</a:t>
                </a:r>
              </a:p>
            </p:txBody>
          </p:sp>
        </p:grpSp>
      </p:gr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Impact of addressing the </a:t>
            </a:r>
            <a:r>
              <a:rPr lang="en-GB" u="sng" dirty="0" smtClean="0"/>
              <a:t>business model</a:t>
            </a:r>
            <a:endParaRPr lang="en-GB" dirty="0"/>
          </a:p>
        </p:txBody>
      </p:sp>
      <p:graphicFrame>
        <p:nvGraphicFramePr>
          <p:cNvPr id="8" name="Chart 7"/>
          <p:cNvGraphicFramePr/>
          <p:nvPr/>
        </p:nvGraphicFramePr>
        <p:xfrm>
          <a:off x="914400" y="1447800"/>
          <a:ext cx="79248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2400" y="3048000"/>
            <a:ext cx="762000" cy="461665"/>
          </a:xfrm>
          <a:prstGeom prst="rect">
            <a:avLst/>
          </a:prstGeom>
          <a:noFill/>
        </p:spPr>
        <p:txBody>
          <a:bodyPr wrap="square" rtlCol="0">
            <a:spAutoFit/>
          </a:bodyPr>
          <a:lstStyle/>
          <a:p>
            <a:r>
              <a:rPr lang="en-GB" sz="800" b="0" dirty="0" smtClean="0">
                <a:solidFill>
                  <a:schemeClr val="tx1">
                    <a:lumMod val="65000"/>
                    <a:lumOff val="35000"/>
                  </a:schemeClr>
                </a:solidFill>
                <a:latin typeface="+mn-lt"/>
              </a:rPr>
              <a:t>Average monthly visits</a:t>
            </a:r>
            <a:endParaRPr lang="en-GB" sz="800" b="0" dirty="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txBox="1">
            <a:spLocks/>
          </p:cNvSpPr>
          <p:nvPr/>
        </p:nvSpPr>
        <p:spPr bwMode="auto">
          <a:xfrm>
            <a:off x="4038600" y="2259012"/>
            <a:ext cx="4724400" cy="4522788"/>
          </a:xfrm>
          <a:prstGeom prst="rect">
            <a:avLst/>
          </a:prstGeom>
          <a:noFill/>
          <a:ln w="9525">
            <a:noFill/>
            <a:miter lim="800000"/>
            <a:headEnd/>
            <a:tailEnd/>
          </a:ln>
        </p:spPr>
        <p:txBody>
          <a:bodyPr/>
          <a:lstStyle/>
          <a:p>
            <a:pPr marL="273050" indent="-273050" algn="l"/>
            <a:r>
              <a:rPr lang="en-GB" sz="1600" b="0" dirty="0" smtClean="0">
                <a:solidFill>
                  <a:schemeClr val="tx1">
                    <a:lumMod val="65000"/>
                    <a:lumOff val="35000"/>
                  </a:schemeClr>
                </a:solidFill>
                <a:latin typeface="+mn-lt"/>
              </a:rPr>
              <a:t>	Countries which have made most progress in transforming the governance of their key service delivery processes around the needs of citizens score most highly on the United Nations benchmark of e-Government performance</a:t>
            </a:r>
            <a:endParaRPr lang="en-GB" sz="1600" b="0" dirty="0">
              <a:solidFill>
                <a:schemeClr val="tx1">
                  <a:lumMod val="65000"/>
                  <a:lumOff val="35000"/>
                </a:schemeClr>
              </a:solidFill>
              <a:latin typeface="+mn-lt"/>
            </a:endParaRPr>
          </a:p>
        </p:txBody>
      </p:sp>
      <p:sp>
        <p:nvSpPr>
          <p:cNvPr id="12" name="Rectangle 2"/>
          <p:cNvSpPr>
            <a:spLocks noGrp="1" noChangeArrowheads="1"/>
          </p:cNvSpPr>
          <p:nvPr>
            <p:ph type="title"/>
          </p:nvPr>
        </p:nvSpPr>
        <p:spPr>
          <a:xfrm>
            <a:off x="609600" y="960438"/>
            <a:ext cx="5465762" cy="639762"/>
          </a:xfrm>
        </p:spPr>
        <p:txBody>
          <a:bodyPr/>
          <a:lstStyle/>
          <a:p>
            <a:pPr eaLnBrk="1" hangingPunct="1">
              <a:defRPr/>
            </a:pPr>
            <a:r>
              <a:rPr lang="en-GB" sz="2400" dirty="0" smtClean="0">
                <a:solidFill>
                  <a:srgbClr val="0070C0"/>
                </a:solidFill>
              </a:rPr>
              <a:t>Business model transformation is the universal key to success </a:t>
            </a:r>
            <a:br>
              <a:rPr lang="en-GB" sz="2400" dirty="0" smtClean="0">
                <a:solidFill>
                  <a:srgbClr val="0070C0"/>
                </a:solidFill>
              </a:rPr>
            </a:br>
            <a:endParaRPr lang="en-GB" sz="3200" dirty="0" smtClean="0">
              <a:solidFill>
                <a:srgbClr val="0070C0"/>
              </a:solidFill>
            </a:endParaRPr>
          </a:p>
        </p:txBody>
      </p:sp>
      <p:grpSp>
        <p:nvGrpSpPr>
          <p:cNvPr id="2" name="Group 10"/>
          <p:cNvGrpSpPr/>
          <p:nvPr/>
        </p:nvGrpSpPr>
        <p:grpSpPr>
          <a:xfrm>
            <a:off x="4419600" y="3886200"/>
            <a:ext cx="4267200" cy="1143001"/>
            <a:chOff x="1600200" y="3352799"/>
            <a:chExt cx="4953000" cy="838202"/>
          </a:xfrm>
        </p:grpSpPr>
        <p:sp>
          <p:nvSpPr>
            <p:cNvPr id="6" name="Rectangle 26"/>
            <p:cNvSpPr>
              <a:spLocks noChangeArrowheads="1"/>
            </p:cNvSpPr>
            <p:nvPr/>
          </p:nvSpPr>
          <p:spPr bwMode="auto">
            <a:xfrm>
              <a:off x="4495800" y="3352799"/>
              <a:ext cx="2057400" cy="457200"/>
            </a:xfrm>
            <a:prstGeom prst="chevron">
              <a:avLst/>
            </a:prstGeom>
            <a:solidFill>
              <a:srgbClr val="81BDF3"/>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1100" dirty="0" smtClean="0">
                  <a:solidFill>
                    <a:schemeClr val="bg1"/>
                  </a:solidFill>
                </a:rPr>
                <a:t>Channel </a:t>
              </a:r>
            </a:p>
            <a:p>
              <a:pPr algn="ctr"/>
              <a:r>
                <a:rPr lang="en-US" sz="1100" dirty="0" smtClean="0">
                  <a:solidFill>
                    <a:schemeClr val="bg1"/>
                  </a:solidFill>
                </a:rPr>
                <a:t>management</a:t>
              </a:r>
              <a:endParaRPr lang="en-US" sz="1100" dirty="0">
                <a:solidFill>
                  <a:schemeClr val="bg1"/>
                </a:solidFill>
              </a:endParaRPr>
            </a:p>
          </p:txBody>
        </p:sp>
        <p:sp>
          <p:nvSpPr>
            <p:cNvPr id="7" name="Rectangle 27"/>
            <p:cNvSpPr>
              <a:spLocks noChangeArrowheads="1"/>
            </p:cNvSpPr>
            <p:nvPr/>
          </p:nvSpPr>
          <p:spPr bwMode="auto">
            <a:xfrm>
              <a:off x="1600200" y="3810001"/>
              <a:ext cx="4953000" cy="381000"/>
            </a:xfrm>
            <a:prstGeom prst="homePlate">
              <a:avLst/>
            </a:prstGeom>
            <a:solidFill>
              <a:srgbClr val="9CA9AE"/>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1200" dirty="0" smtClean="0">
                  <a:solidFill>
                    <a:schemeClr val="bg1"/>
                  </a:solidFill>
                </a:rPr>
                <a:t>Technology management</a:t>
              </a:r>
              <a:endParaRPr lang="en-US" sz="1200" dirty="0">
                <a:solidFill>
                  <a:schemeClr val="bg1"/>
                </a:solidFill>
              </a:endParaRPr>
            </a:p>
          </p:txBody>
        </p:sp>
        <p:sp>
          <p:nvSpPr>
            <p:cNvPr id="8" name="Rectangle 25"/>
            <p:cNvSpPr>
              <a:spLocks noChangeArrowheads="1"/>
            </p:cNvSpPr>
            <p:nvPr/>
          </p:nvSpPr>
          <p:spPr bwMode="auto">
            <a:xfrm>
              <a:off x="2971800" y="3352799"/>
              <a:ext cx="1989364" cy="457200"/>
            </a:xfrm>
            <a:prstGeom prst="chevron">
              <a:avLst/>
            </a:prstGeom>
            <a:solidFill>
              <a:srgbClr val="4586B8"/>
            </a:solidFill>
            <a:ln w="9525">
              <a:noFill/>
              <a:miter lim="800000"/>
              <a:headEnd/>
              <a:tailEnd/>
            </a:ln>
          </p:spPr>
          <p:txBody>
            <a:bodyPr vert="horz" wrap="square" lIns="91440" tIns="45720" rIns="91440" bIns="45720" numCol="1" anchor="ctr" anchorCtr="0" compatLnSpc="1">
              <a:prstTxWarp prst="textNoShape">
                <a:avLst/>
              </a:prstTxWarp>
            </a:bodyPr>
            <a:lstStyle/>
            <a:p>
              <a:pPr algn="r"/>
              <a:r>
                <a:rPr lang="en-US" sz="1100" dirty="0" smtClean="0">
                  <a:solidFill>
                    <a:schemeClr val="bg1"/>
                  </a:solidFill>
                </a:rPr>
                <a:t>  Customer management</a:t>
              </a:r>
              <a:endParaRPr lang="en-US" sz="1100" dirty="0">
                <a:solidFill>
                  <a:schemeClr val="bg1"/>
                </a:solidFill>
              </a:endParaRPr>
            </a:p>
          </p:txBody>
        </p:sp>
        <p:sp>
          <p:nvSpPr>
            <p:cNvPr id="10" name="Rectangle 24"/>
            <p:cNvSpPr>
              <a:spLocks noChangeArrowheads="1"/>
            </p:cNvSpPr>
            <p:nvPr/>
          </p:nvSpPr>
          <p:spPr bwMode="auto">
            <a:xfrm>
              <a:off x="1600200" y="3352799"/>
              <a:ext cx="1905000" cy="457200"/>
            </a:xfrm>
            <a:prstGeom prst="homePlate">
              <a:avLst/>
            </a:prstGeom>
            <a:solidFill>
              <a:srgbClr val="0D5D8C"/>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1100" dirty="0" smtClean="0">
                  <a:solidFill>
                    <a:schemeClr val="bg1"/>
                  </a:solidFill>
                </a:rPr>
                <a:t>Business </a:t>
              </a:r>
            </a:p>
            <a:p>
              <a:pPr algn="ctr"/>
              <a:r>
                <a:rPr lang="en-US" sz="1100" dirty="0" smtClean="0">
                  <a:solidFill>
                    <a:schemeClr val="bg1"/>
                  </a:solidFill>
                </a:rPr>
                <a:t>management</a:t>
              </a:r>
              <a:endParaRPr lang="en-US" sz="1100" dirty="0">
                <a:solidFill>
                  <a:schemeClr val="bg1"/>
                </a:solidFill>
              </a:endParaRPr>
            </a:p>
          </p:txBody>
        </p:sp>
      </p:grpSp>
      <p:pic>
        <p:nvPicPr>
          <p:cNvPr id="535554" name="Picture 2"/>
          <p:cNvPicPr>
            <a:picLocks noChangeAspect="1" noChangeArrowheads="1"/>
          </p:cNvPicPr>
          <p:nvPr/>
        </p:nvPicPr>
        <p:blipFill>
          <a:blip r:embed="rId3" cstate="print"/>
          <a:srcRect/>
          <a:stretch>
            <a:fillRect/>
          </a:stretch>
        </p:blipFill>
        <p:spPr bwMode="auto">
          <a:xfrm>
            <a:off x="685800" y="1752600"/>
            <a:ext cx="2362200" cy="3371139"/>
          </a:xfrm>
          <a:prstGeom prst="rect">
            <a:avLst/>
          </a:prstGeom>
          <a:noFill/>
          <a:ln w="9525">
            <a:noFill/>
            <a:miter lim="800000"/>
            <a:headEnd/>
            <a:tailEnd/>
          </a:ln>
          <a:effectLst/>
        </p:spPr>
      </p:pic>
      <p:sp>
        <p:nvSpPr>
          <p:cNvPr id="13" name="Isosceles Triangle 12"/>
          <p:cNvSpPr/>
          <p:nvPr/>
        </p:nvSpPr>
        <p:spPr bwMode="auto">
          <a:xfrm rot="5400000">
            <a:off x="1866900" y="3314700"/>
            <a:ext cx="3352800" cy="228600"/>
          </a:xfrm>
          <a:prstGeom prst="triangle">
            <a:avLst/>
          </a:prstGeom>
          <a:solidFill>
            <a:srgbClr val="0070C0"/>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sp>
        <p:nvSpPr>
          <p:cNvPr id="11" name="Rectangle 2"/>
          <p:cNvSpPr txBox="1">
            <a:spLocks noChangeArrowheads="1"/>
          </p:cNvSpPr>
          <p:nvPr/>
        </p:nvSpPr>
        <p:spPr bwMode="auto">
          <a:xfrm>
            <a:off x="4419600" y="1570038"/>
            <a:ext cx="3886200" cy="6397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GB" b="0" i="0" u="none" strike="noStrike" kern="0" cap="none" spc="0" normalizeH="0" baseline="0" noProof="0" dirty="0" smtClean="0">
                <a:ln>
                  <a:noFill/>
                </a:ln>
                <a:solidFill>
                  <a:srgbClr val="0070C0"/>
                </a:solidFill>
                <a:effectLst/>
                <a:uLnTx/>
                <a:uFillTx/>
                <a:latin typeface="+mj-lt"/>
                <a:ea typeface="+mj-ea"/>
                <a:cs typeface="+mj-cs"/>
              </a:rPr>
              <a:t/>
            </a:r>
            <a:br>
              <a:rPr kumimoji="0" lang="en-GB" b="0" i="0" u="none" strike="noStrike" kern="0" cap="none" spc="0" normalizeH="0" baseline="0" noProof="0" dirty="0" smtClean="0">
                <a:ln>
                  <a:noFill/>
                </a:ln>
                <a:solidFill>
                  <a:srgbClr val="0070C0"/>
                </a:solidFill>
                <a:effectLst/>
                <a:uLnTx/>
                <a:uFillTx/>
                <a:latin typeface="+mj-lt"/>
                <a:ea typeface="+mj-ea"/>
                <a:cs typeface="+mj-cs"/>
              </a:rPr>
            </a:br>
            <a:r>
              <a:rPr kumimoji="0" lang="en-GB" sz="1800" b="0" i="0" u="none" strike="noStrike" kern="0" cap="none" spc="0" normalizeH="0" baseline="0" noProof="0" dirty="0" smtClean="0">
                <a:ln>
                  <a:noFill/>
                </a:ln>
                <a:solidFill>
                  <a:srgbClr val="0070C0"/>
                </a:solidFill>
                <a:effectLst/>
                <a:uLnTx/>
                <a:uFillTx/>
                <a:latin typeface="+mj-lt"/>
                <a:ea typeface="+mj-ea"/>
                <a:cs typeface="+mj-cs"/>
              </a:rPr>
              <a:t>Headline results from new research by CS Transform</a:t>
            </a:r>
            <a:endParaRPr kumimoji="0" lang="en-GB" sz="3200" b="0" i="0" u="none" strike="noStrike" kern="0" cap="none" spc="0" normalizeH="0" baseline="0" noProof="0" dirty="0" smtClean="0">
              <a:ln>
                <a:noFill/>
              </a:ln>
              <a:solidFill>
                <a:srgbClr val="0070C0"/>
              </a:solidFill>
              <a:effectLst/>
              <a:uLnTx/>
              <a:uFillTx/>
              <a:latin typeface="+mj-lt"/>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332801" name="Object 1"/>
          <p:cNvGraphicFramePr>
            <a:graphicFrameLocks noChangeAspect="1"/>
          </p:cNvGraphicFramePr>
          <p:nvPr/>
        </p:nvGraphicFramePr>
        <p:xfrm>
          <a:off x="609600" y="1314450"/>
          <a:ext cx="7391400" cy="5543550"/>
        </p:xfrm>
        <a:graphic>
          <a:graphicData uri="http://schemas.openxmlformats.org/presentationml/2006/ole">
            <p:oleObj spid="_x0000_s587778" name="Slide" r:id="rId4" imgW="4570587" imgH="3427442" progId="PowerPoint.Slide.12">
              <p:embed/>
            </p:oleObj>
          </a:graphicData>
        </a:graphic>
      </p:graphicFrame>
      <p:sp>
        <p:nvSpPr>
          <p:cNvPr id="5" name="Title 1"/>
          <p:cNvSpPr txBox="1">
            <a:spLocks/>
          </p:cNvSpPr>
          <p:nvPr/>
        </p:nvSpPr>
        <p:spPr>
          <a:xfrm>
            <a:off x="630238" y="350838"/>
            <a:ext cx="5770562" cy="639762"/>
          </a:xfrm>
          <a:prstGeom prst="rect">
            <a:avLst/>
          </a:prstGeom>
        </p:spPr>
        <p:txBody>
          <a:bodyPr/>
          <a:lstStyle/>
          <a:p>
            <a:pPr marL="0" marR="0" lvl="0" indent="0" algn="l" defTabSz="914400" rtl="0" eaLnBrk="0" fontAlgn="base" latinLnBrk="0" hangingPunct="0">
              <a:lnSpc>
                <a:spcPct val="85000"/>
              </a:lnSpc>
              <a:spcBef>
                <a:spcPct val="0"/>
              </a:spcBef>
              <a:spcAft>
                <a:spcPct val="0"/>
              </a:spcAft>
              <a:buClrTx/>
              <a:buSzTx/>
              <a:buFontTx/>
              <a:buNone/>
              <a:tabLst/>
              <a:defRPr/>
            </a:pPr>
            <a:r>
              <a:rPr lang="en-GB" sz="2000" b="0" kern="0" dirty="0" smtClean="0">
                <a:solidFill>
                  <a:srgbClr val="1D6AAE"/>
                </a:solidFill>
                <a:latin typeface="+mj-lt"/>
                <a:ea typeface="+mj-ea"/>
                <a:cs typeface="+mj-cs"/>
              </a:rPr>
              <a:t>e-Government performance is strongly correlated with broader market maturity</a:t>
            </a:r>
            <a:endParaRPr kumimoji="0" lang="en-GB" sz="2000" b="0" i="0" u="none" strike="noStrike" kern="0" cap="none" spc="0" normalizeH="0" baseline="0" noProof="0" dirty="0">
              <a:ln>
                <a:noFill/>
              </a:ln>
              <a:solidFill>
                <a:srgbClr val="1D6AAE"/>
              </a:solidFill>
              <a:effectLst/>
              <a:uLnTx/>
              <a:uFillTx/>
              <a:latin typeface="+mj-lt"/>
              <a:ea typeface="+mj-ea"/>
              <a:cs typeface="+mj-cs"/>
            </a:endParaRPr>
          </a:p>
        </p:txBody>
      </p:sp>
      <p:sp>
        <p:nvSpPr>
          <p:cNvPr id="6" name="AutoShape 3"/>
          <p:cNvSpPr>
            <a:spLocks noChangeArrowheads="1"/>
          </p:cNvSpPr>
          <p:nvPr/>
        </p:nvSpPr>
        <p:spPr bwMode="auto">
          <a:xfrm>
            <a:off x="0" y="5676900"/>
            <a:ext cx="1416050" cy="1184275"/>
          </a:xfrm>
          <a:prstGeom prst="rtTriangle">
            <a:avLst/>
          </a:prstGeom>
          <a:solidFill>
            <a:srgbClr val="1D6AAE"/>
          </a:solidFill>
          <a:ln w="9525">
            <a:solidFill>
              <a:srgbClr val="1D6AAE"/>
            </a:solidFill>
            <a:miter lim="800000"/>
            <a:headEnd/>
            <a:tailEnd/>
          </a:ln>
          <a:effectLst/>
        </p:spPr>
        <p:txBody>
          <a:bodyPr wrap="none" anchor="ctr"/>
          <a:lstStyle/>
          <a:p>
            <a:pPr>
              <a:defRPr/>
            </a:pPr>
            <a:endParaRPr lang="en-GB" dirty="0"/>
          </a:p>
        </p:txBody>
      </p:sp>
      <p:sp>
        <p:nvSpPr>
          <p:cNvPr id="7" name="Text Box 7"/>
          <p:cNvSpPr txBox="1">
            <a:spLocks noChangeArrowheads="1"/>
          </p:cNvSpPr>
          <p:nvPr/>
        </p:nvSpPr>
        <p:spPr bwMode="auto">
          <a:xfrm>
            <a:off x="98425" y="6223000"/>
            <a:ext cx="1071563" cy="504825"/>
          </a:xfrm>
          <a:prstGeom prst="rect">
            <a:avLst/>
          </a:prstGeom>
          <a:noFill/>
          <a:ln w="9525">
            <a:noFill/>
            <a:miter lim="800000"/>
            <a:headEnd/>
            <a:tailEnd/>
          </a:ln>
          <a:effectLst/>
        </p:spPr>
        <p:txBody>
          <a:bodyPr lIns="0" tIns="0" rIns="0" bIns="0">
            <a:spAutoFit/>
          </a:bodyPr>
          <a:lstStyle/>
          <a:p>
            <a:pPr algn="l">
              <a:defRPr/>
            </a:pPr>
            <a:r>
              <a:rPr lang="en-GB" sz="1100" dirty="0">
                <a:latin typeface="Arial" charset="0"/>
              </a:rPr>
              <a:t>Citizen </a:t>
            </a:r>
          </a:p>
          <a:p>
            <a:pPr algn="l">
              <a:defRPr/>
            </a:pPr>
            <a:r>
              <a:rPr lang="en-GB" sz="1100" dirty="0">
                <a:latin typeface="Arial" charset="0"/>
              </a:rPr>
              <a:t>Service Transformation</a:t>
            </a:r>
          </a:p>
        </p:txBody>
      </p:sp>
      <p:sp>
        <p:nvSpPr>
          <p:cNvPr id="9" name="TextBox 8"/>
          <p:cNvSpPr txBox="1"/>
          <p:nvPr/>
        </p:nvSpPr>
        <p:spPr>
          <a:xfrm>
            <a:off x="1905000" y="3886200"/>
            <a:ext cx="1066800" cy="369332"/>
          </a:xfrm>
          <a:prstGeom prst="rect">
            <a:avLst/>
          </a:prstGeom>
          <a:noFill/>
        </p:spPr>
        <p:txBody>
          <a:bodyPr wrap="square" rtlCol="0">
            <a:spAutoFit/>
          </a:bodyPr>
          <a:lstStyle/>
          <a:p>
            <a:r>
              <a:rPr lang="en-GB" sz="900" dirty="0" smtClean="0">
                <a:solidFill>
                  <a:srgbClr val="002060"/>
                </a:solidFill>
                <a:latin typeface="+mn-lt"/>
              </a:rPr>
              <a:t>Early                 e-governments</a:t>
            </a:r>
            <a:endParaRPr lang="en-GB" sz="900" dirty="0">
              <a:solidFill>
                <a:srgbClr val="002060"/>
              </a:solidFill>
              <a:latin typeface="+mn-lt"/>
            </a:endParaRPr>
          </a:p>
        </p:txBody>
      </p:sp>
      <p:sp>
        <p:nvSpPr>
          <p:cNvPr id="10" name="TextBox 9"/>
          <p:cNvSpPr txBox="1"/>
          <p:nvPr/>
        </p:nvSpPr>
        <p:spPr>
          <a:xfrm>
            <a:off x="3429000" y="2971800"/>
            <a:ext cx="1066800" cy="369332"/>
          </a:xfrm>
          <a:prstGeom prst="rect">
            <a:avLst/>
          </a:prstGeom>
          <a:noFill/>
        </p:spPr>
        <p:txBody>
          <a:bodyPr wrap="square" rtlCol="0">
            <a:spAutoFit/>
          </a:bodyPr>
          <a:lstStyle/>
          <a:p>
            <a:r>
              <a:rPr lang="en-GB" sz="900" dirty="0" smtClean="0">
                <a:solidFill>
                  <a:srgbClr val="002060"/>
                </a:solidFill>
                <a:latin typeface="+mn-lt"/>
              </a:rPr>
              <a:t>Developing </a:t>
            </a:r>
          </a:p>
          <a:p>
            <a:r>
              <a:rPr lang="en-GB" sz="900" dirty="0" smtClean="0">
                <a:solidFill>
                  <a:srgbClr val="002060"/>
                </a:solidFill>
                <a:latin typeface="+mn-lt"/>
              </a:rPr>
              <a:t>e-governments</a:t>
            </a:r>
            <a:endParaRPr lang="en-GB" sz="900" dirty="0">
              <a:solidFill>
                <a:srgbClr val="002060"/>
              </a:solidFill>
              <a:latin typeface="+mn-lt"/>
            </a:endParaRPr>
          </a:p>
        </p:txBody>
      </p:sp>
      <p:sp>
        <p:nvSpPr>
          <p:cNvPr id="11" name="TextBox 10"/>
          <p:cNvSpPr txBox="1"/>
          <p:nvPr/>
        </p:nvSpPr>
        <p:spPr>
          <a:xfrm>
            <a:off x="5257800" y="1981200"/>
            <a:ext cx="1066800" cy="369332"/>
          </a:xfrm>
          <a:prstGeom prst="rect">
            <a:avLst/>
          </a:prstGeom>
          <a:noFill/>
        </p:spPr>
        <p:txBody>
          <a:bodyPr wrap="square" rtlCol="0">
            <a:spAutoFit/>
          </a:bodyPr>
          <a:lstStyle/>
          <a:p>
            <a:r>
              <a:rPr lang="en-GB" sz="900" dirty="0" smtClean="0">
                <a:solidFill>
                  <a:srgbClr val="002060"/>
                </a:solidFill>
                <a:latin typeface="+mn-lt"/>
              </a:rPr>
              <a:t>More advanced</a:t>
            </a:r>
          </a:p>
          <a:p>
            <a:r>
              <a:rPr lang="en-GB" sz="900" dirty="0" smtClean="0">
                <a:solidFill>
                  <a:srgbClr val="002060"/>
                </a:solidFill>
                <a:latin typeface="+mn-lt"/>
              </a:rPr>
              <a:t>e-governments</a:t>
            </a:r>
            <a:endParaRPr lang="en-GB" sz="900" dirty="0">
              <a:solidFill>
                <a:srgbClr val="002060"/>
              </a:solidFill>
              <a:latin typeface="+mn-lt"/>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28600" y="5562600"/>
            <a:ext cx="2362200" cy="1295400"/>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grpSp>
        <p:nvGrpSpPr>
          <p:cNvPr id="2" name="Group 17"/>
          <p:cNvGrpSpPr/>
          <p:nvPr/>
        </p:nvGrpSpPr>
        <p:grpSpPr>
          <a:xfrm>
            <a:off x="533400" y="1752600"/>
            <a:ext cx="1415143" cy="4931229"/>
            <a:chOff x="152400" y="762000"/>
            <a:chExt cx="1262743" cy="5921829"/>
          </a:xfrm>
        </p:grpSpPr>
        <p:sp>
          <p:nvSpPr>
            <p:cNvPr id="4" name="Rectangle 26"/>
            <p:cNvSpPr>
              <a:spLocks noChangeArrowheads="1"/>
            </p:cNvSpPr>
            <p:nvPr/>
          </p:nvSpPr>
          <p:spPr bwMode="auto">
            <a:xfrm>
              <a:off x="152400" y="3657600"/>
              <a:ext cx="1262743" cy="1524000"/>
            </a:xfrm>
            <a:prstGeom prst="rect">
              <a:avLst/>
            </a:prstGeom>
            <a:solidFill>
              <a:srgbClr val="81BDF3"/>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1200" dirty="0" smtClean="0">
                  <a:solidFill>
                    <a:schemeClr val="bg1"/>
                  </a:solidFill>
                </a:rPr>
                <a:t>Channel management</a:t>
              </a:r>
              <a:endParaRPr lang="en-US" sz="1200" dirty="0">
                <a:solidFill>
                  <a:schemeClr val="bg1"/>
                </a:solidFill>
              </a:endParaRPr>
            </a:p>
          </p:txBody>
        </p:sp>
        <p:sp>
          <p:nvSpPr>
            <p:cNvPr id="6" name="Rectangle 27"/>
            <p:cNvSpPr>
              <a:spLocks noChangeArrowheads="1"/>
            </p:cNvSpPr>
            <p:nvPr/>
          </p:nvSpPr>
          <p:spPr bwMode="auto">
            <a:xfrm>
              <a:off x="152400" y="5181600"/>
              <a:ext cx="1262743" cy="1502229"/>
            </a:xfrm>
            <a:prstGeom prst="rect">
              <a:avLst/>
            </a:prstGeom>
            <a:solidFill>
              <a:srgbClr val="9CA9AE"/>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1200" dirty="0" smtClean="0">
                  <a:solidFill>
                    <a:schemeClr val="bg1"/>
                  </a:solidFill>
                </a:rPr>
                <a:t>Technology management</a:t>
              </a:r>
              <a:endParaRPr lang="en-US" sz="1200" dirty="0">
                <a:solidFill>
                  <a:schemeClr val="bg1"/>
                </a:solidFill>
              </a:endParaRPr>
            </a:p>
          </p:txBody>
        </p:sp>
        <p:sp>
          <p:nvSpPr>
            <p:cNvPr id="7" name="Rectangle 25"/>
            <p:cNvSpPr>
              <a:spLocks noChangeArrowheads="1"/>
            </p:cNvSpPr>
            <p:nvPr/>
          </p:nvSpPr>
          <p:spPr bwMode="auto">
            <a:xfrm>
              <a:off x="152400" y="1905000"/>
              <a:ext cx="1262743" cy="1752600"/>
            </a:xfrm>
            <a:prstGeom prst="rect">
              <a:avLst/>
            </a:prstGeom>
            <a:solidFill>
              <a:srgbClr val="4586B8"/>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1200" dirty="0" smtClean="0">
                  <a:solidFill>
                    <a:schemeClr val="bg1"/>
                  </a:solidFill>
                </a:rPr>
                <a:t>Customer management</a:t>
              </a:r>
              <a:endParaRPr lang="en-US" sz="1200" dirty="0">
                <a:solidFill>
                  <a:schemeClr val="bg1"/>
                </a:solidFill>
              </a:endParaRPr>
            </a:p>
          </p:txBody>
        </p:sp>
        <p:sp>
          <p:nvSpPr>
            <p:cNvPr id="8" name="Rectangle 24"/>
            <p:cNvSpPr>
              <a:spLocks noChangeArrowheads="1"/>
            </p:cNvSpPr>
            <p:nvPr/>
          </p:nvSpPr>
          <p:spPr bwMode="auto">
            <a:xfrm>
              <a:off x="152400" y="762000"/>
              <a:ext cx="1262743" cy="1143000"/>
            </a:xfrm>
            <a:prstGeom prst="rect">
              <a:avLst/>
            </a:prstGeom>
            <a:solidFill>
              <a:srgbClr val="0D5D8C"/>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1200" dirty="0" smtClean="0">
                  <a:solidFill>
                    <a:schemeClr val="bg1"/>
                  </a:solidFill>
                </a:rPr>
                <a:t>Business management</a:t>
              </a:r>
              <a:endParaRPr lang="en-US" sz="1200" dirty="0">
                <a:solidFill>
                  <a:schemeClr val="bg1"/>
                </a:solidFill>
              </a:endParaRPr>
            </a:p>
          </p:txBody>
        </p:sp>
      </p:grpSp>
      <p:graphicFrame>
        <p:nvGraphicFramePr>
          <p:cNvPr id="10" name="Table 9"/>
          <p:cNvGraphicFramePr>
            <a:graphicFrameLocks noGrp="1"/>
          </p:cNvGraphicFramePr>
          <p:nvPr/>
        </p:nvGraphicFramePr>
        <p:xfrm>
          <a:off x="1295400" y="1295400"/>
          <a:ext cx="6934202" cy="5351383"/>
        </p:xfrm>
        <a:graphic>
          <a:graphicData uri="http://schemas.openxmlformats.org/drawingml/2006/table">
            <a:tbl>
              <a:tblPr/>
              <a:tblGrid>
                <a:gridCol w="1089262"/>
                <a:gridCol w="1168988"/>
                <a:gridCol w="1168988"/>
                <a:gridCol w="1168988"/>
                <a:gridCol w="1168988"/>
                <a:gridCol w="1168988"/>
              </a:tblGrid>
              <a:tr h="119610">
                <a:tc gridSpan="4">
                  <a:txBody>
                    <a:bodyPr/>
                    <a:lstStyle/>
                    <a:p>
                      <a:pPr algn="l" fontAlgn="b"/>
                      <a:r>
                        <a:rPr lang="en-GB" sz="900" b="1" i="0" u="none" strike="noStrike" baseline="0" dirty="0">
                          <a:solidFill>
                            <a:schemeClr val="bg1"/>
                          </a:solidFill>
                          <a:latin typeface="Arial"/>
                        </a:rPr>
                        <a:t>1. Maturity of current government business processes</a:t>
                      </a:r>
                    </a:p>
                  </a:txBody>
                  <a:tcPr marL="0" marR="0" marT="0" marB="0" anchor="b">
                    <a:lnL>
                      <a:noFill/>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700" b="1" i="0" u="none" strike="noStrike" baseline="0" dirty="0">
                          <a:solidFill>
                            <a:schemeClr val="accent6">
                              <a:lumMod val="50000"/>
                            </a:schemeClr>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GB" sz="700" b="1" i="0" u="none" strike="noStrike" baseline="0" dirty="0">
                          <a:solidFill>
                            <a:schemeClr val="accent6">
                              <a:lumMod val="50000"/>
                            </a:schemeClr>
                          </a:solidFill>
                          <a:latin typeface="Arial"/>
                        </a:rPr>
                        <a:t> </a:t>
                      </a:r>
                    </a:p>
                  </a:txBody>
                  <a:tcPr marL="0" marR="0" marT="0" marB="0" anchor="b">
                    <a:lnL>
                      <a:noFill/>
                    </a:lnL>
                    <a:lnR>
                      <a:noFill/>
                    </a:lnR>
                    <a:lnT>
                      <a:noFill/>
                    </a:lnT>
                    <a:lnB>
                      <a:noFill/>
                    </a:lnB>
                    <a:solidFill>
                      <a:srgbClr val="FFFFFF"/>
                    </a:solidFill>
                  </a:tcPr>
                </a:tc>
              </a:tr>
              <a:tr h="102522">
                <a:tc>
                  <a:txBody>
                    <a:bodyPr/>
                    <a:lstStyle/>
                    <a:p>
                      <a:pPr algn="l" fontAlgn="b"/>
                      <a:r>
                        <a:rPr lang="en-GB" sz="700" b="1" i="0" u="none" strike="noStrike" baseline="0" dirty="0">
                          <a:solidFill>
                            <a:schemeClr val="bg1"/>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GB" sz="700" b="1" i="0" u="none" strike="noStrike" baseline="0" dirty="0">
                          <a:solidFill>
                            <a:schemeClr val="accent6">
                              <a:lumMod val="50000"/>
                            </a:schemeClr>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GB" sz="700" b="1" i="0" u="none" strike="noStrike" baseline="0" dirty="0">
                          <a:solidFill>
                            <a:schemeClr val="accent6">
                              <a:lumMod val="50000"/>
                            </a:schemeClr>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GB" sz="700" b="1" i="0" u="none" strike="noStrike" baseline="0" dirty="0">
                          <a:solidFill>
                            <a:schemeClr val="accent6">
                              <a:lumMod val="50000"/>
                            </a:schemeClr>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GB" sz="700" b="1" i="0" u="none" strike="noStrike" baseline="0" dirty="0">
                          <a:solidFill>
                            <a:schemeClr val="accent6">
                              <a:lumMod val="50000"/>
                            </a:schemeClr>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GB" sz="700" b="1" i="0" u="none" strike="noStrike" baseline="0" dirty="0">
                          <a:solidFill>
                            <a:schemeClr val="accent6">
                              <a:lumMod val="50000"/>
                            </a:schemeClr>
                          </a:solidFill>
                          <a:latin typeface="Arial"/>
                        </a:rPr>
                        <a:t> </a:t>
                      </a:r>
                    </a:p>
                  </a:txBody>
                  <a:tcPr marL="0" marR="0" marT="0" marB="0" anchor="b">
                    <a:lnL>
                      <a:noFill/>
                    </a:lnL>
                    <a:lnR>
                      <a:noFill/>
                    </a:lnR>
                    <a:lnT>
                      <a:noFill/>
                    </a:lnT>
                    <a:lnB>
                      <a:noFill/>
                    </a:lnB>
                    <a:solidFill>
                      <a:srgbClr val="FFFFFF"/>
                    </a:solidFill>
                  </a:tcPr>
                </a:tc>
              </a:tr>
              <a:tr h="205045">
                <a:tc gridSpan="6">
                  <a:txBody>
                    <a:bodyPr/>
                    <a:lstStyle/>
                    <a:p>
                      <a:pPr algn="l" fontAlgn="b"/>
                      <a:r>
                        <a:rPr lang="en-GB" sz="700" b="0" i="0" u="none" strike="noStrike" baseline="0" dirty="0">
                          <a:solidFill>
                            <a:schemeClr val="bg1"/>
                          </a:solidFill>
                          <a:latin typeface="Arial"/>
                        </a:rPr>
                        <a:t>Rate this country from 0-4 for each of the 5 business processes listed in column B below, using the ratings in the row below, based on the statement which is most appropriate for this country:</a:t>
                      </a:r>
                    </a:p>
                  </a:txBody>
                  <a:tcPr marL="0" marR="0" marT="0" marB="0" anchor="b">
                    <a:lnL>
                      <a:noFill/>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58504">
                <a:tc>
                  <a:txBody>
                    <a:bodyPr/>
                    <a:lstStyle/>
                    <a:p>
                      <a:pPr algn="l" fontAlgn="b"/>
                      <a:endParaRPr lang="en-GB" sz="700" b="0" i="0" u="none" strike="noStrike" baseline="0" dirty="0">
                        <a:solidFill>
                          <a:schemeClr val="accent6">
                            <a:lumMod val="50000"/>
                          </a:schemeClr>
                        </a:solidFill>
                        <a:latin typeface="Arial"/>
                      </a:endParaRPr>
                    </a:p>
                  </a:txBody>
                  <a:tcPr marL="0" marR="0" marT="0" marB="0" anchor="b">
                    <a:lnL>
                      <a:noFill/>
                    </a:lnL>
                    <a:lnR>
                      <a:noFill/>
                    </a:lnR>
                    <a:lnT>
                      <a:noFill/>
                    </a:lnT>
                    <a:lnB>
                      <a:noFill/>
                    </a:lnB>
                  </a:tcPr>
                </a:tc>
                <a:tc>
                  <a:txBody>
                    <a:bodyPr/>
                    <a:lstStyle/>
                    <a:p>
                      <a:pPr algn="ctr" fontAlgn="b"/>
                      <a:endParaRPr lang="en-GB" sz="700" b="1" i="0" u="none" strike="noStrike" baseline="0" dirty="0">
                        <a:solidFill>
                          <a:schemeClr val="accent6">
                            <a:lumMod val="50000"/>
                          </a:schemeClr>
                        </a:solidFill>
                        <a:latin typeface="Arial"/>
                      </a:endParaRPr>
                    </a:p>
                  </a:txBody>
                  <a:tcPr marL="0" marR="0" marT="0" marB="0" anchor="b">
                    <a:lnL>
                      <a:noFill/>
                    </a:lnL>
                    <a:lnR>
                      <a:noFill/>
                    </a:lnR>
                    <a:lnT>
                      <a:noFill/>
                    </a:lnT>
                    <a:lnB>
                      <a:noFill/>
                    </a:lnB>
                  </a:tcPr>
                </a:tc>
                <a:tc>
                  <a:txBody>
                    <a:bodyPr/>
                    <a:lstStyle/>
                    <a:p>
                      <a:pPr algn="ctr" fontAlgn="b"/>
                      <a:endParaRPr lang="en-GB" sz="700" b="1" i="0" u="none" strike="noStrike" baseline="0" dirty="0">
                        <a:solidFill>
                          <a:schemeClr val="accent6">
                            <a:lumMod val="50000"/>
                          </a:schemeClr>
                        </a:solidFill>
                        <a:latin typeface="Arial"/>
                      </a:endParaRPr>
                    </a:p>
                  </a:txBody>
                  <a:tcPr marL="0" marR="0" marT="0" marB="0" anchor="b">
                    <a:lnL>
                      <a:noFill/>
                    </a:lnL>
                    <a:lnR>
                      <a:noFill/>
                    </a:lnR>
                    <a:lnT>
                      <a:noFill/>
                    </a:lnT>
                    <a:lnB>
                      <a:noFill/>
                    </a:lnB>
                  </a:tcPr>
                </a:tc>
                <a:tc>
                  <a:txBody>
                    <a:bodyPr/>
                    <a:lstStyle/>
                    <a:p>
                      <a:pPr algn="ctr" fontAlgn="b"/>
                      <a:endParaRPr lang="en-GB" sz="700" b="1" i="0" u="none" strike="noStrike" baseline="0" dirty="0">
                        <a:solidFill>
                          <a:schemeClr val="accent6">
                            <a:lumMod val="50000"/>
                          </a:schemeClr>
                        </a:solidFill>
                        <a:latin typeface="Arial"/>
                      </a:endParaRPr>
                    </a:p>
                  </a:txBody>
                  <a:tcPr marL="0" marR="0" marT="0" marB="0" anchor="b">
                    <a:lnL>
                      <a:noFill/>
                    </a:lnL>
                    <a:lnR>
                      <a:noFill/>
                    </a:lnR>
                    <a:lnT>
                      <a:noFill/>
                    </a:lnT>
                    <a:lnB>
                      <a:noFill/>
                    </a:lnB>
                  </a:tcPr>
                </a:tc>
                <a:tc>
                  <a:txBody>
                    <a:bodyPr/>
                    <a:lstStyle/>
                    <a:p>
                      <a:pPr algn="ctr" fontAlgn="b"/>
                      <a:endParaRPr lang="en-GB" sz="700" b="1" i="0" u="none" strike="noStrike" baseline="0" dirty="0">
                        <a:solidFill>
                          <a:schemeClr val="accent6">
                            <a:lumMod val="50000"/>
                          </a:schemeClr>
                        </a:solidFill>
                        <a:latin typeface="Arial"/>
                      </a:endParaRPr>
                    </a:p>
                  </a:txBody>
                  <a:tcPr marL="0" marR="0" marT="0" marB="0" anchor="b">
                    <a:lnL>
                      <a:noFill/>
                    </a:lnL>
                    <a:lnR>
                      <a:noFill/>
                    </a:lnR>
                    <a:lnT>
                      <a:noFill/>
                    </a:lnT>
                    <a:lnB>
                      <a:noFill/>
                    </a:lnB>
                  </a:tcPr>
                </a:tc>
                <a:tc>
                  <a:txBody>
                    <a:bodyPr/>
                    <a:lstStyle/>
                    <a:p>
                      <a:pPr algn="ctr" fontAlgn="b"/>
                      <a:endParaRPr lang="en-GB" sz="700" b="1" i="0" u="none" strike="noStrike" baseline="0" dirty="0">
                        <a:solidFill>
                          <a:schemeClr val="accent6">
                            <a:lumMod val="50000"/>
                          </a:schemeClr>
                        </a:solidFill>
                        <a:latin typeface="Arial"/>
                      </a:endParaRPr>
                    </a:p>
                  </a:txBody>
                  <a:tcPr marL="0" marR="0" marT="0" marB="0" anchor="b">
                    <a:lnL>
                      <a:noFill/>
                    </a:lnL>
                    <a:lnR>
                      <a:noFill/>
                    </a:lnR>
                    <a:lnT>
                      <a:noFill/>
                    </a:lnT>
                    <a:lnB>
                      <a:noFill/>
                    </a:lnB>
                  </a:tcPr>
                </a:tc>
              </a:tr>
              <a:tr h="895199">
                <a:tc>
                  <a:txBody>
                    <a:bodyPr/>
                    <a:lstStyle/>
                    <a:p>
                      <a:pPr algn="l" fontAlgn="t"/>
                      <a:endParaRPr lang="en-GB" sz="1100" b="1" i="0" u="none" strike="noStrike" baseline="0" dirty="0">
                        <a:solidFill>
                          <a:schemeClr val="bg1"/>
                        </a:solidFill>
                        <a:latin typeface="Arial"/>
                      </a:endParaRPr>
                    </a:p>
                  </a:txBody>
                  <a:tcPr marL="0" marR="0" marT="0" marB="0">
                    <a:lnL>
                      <a:noFill/>
                    </a:lnL>
                    <a:lnR>
                      <a:noFill/>
                    </a:lnR>
                    <a:lnT>
                      <a:noFill/>
                    </a:lnT>
                    <a:lnB>
                      <a:noFill/>
                    </a:lnB>
                  </a:tcPr>
                </a:tc>
                <a:tc>
                  <a:txBody>
                    <a:bodyPr/>
                    <a:lstStyle/>
                    <a:p>
                      <a:pPr algn="l" fontAlgn="t"/>
                      <a:r>
                        <a:rPr lang="en-GB" sz="700" b="0" i="0" u="none" strike="noStrike" baseline="0" dirty="0">
                          <a:solidFill>
                            <a:schemeClr val="accent6">
                              <a:lumMod val="50000"/>
                            </a:schemeClr>
                          </a:solidFill>
                          <a:latin typeface="Arial"/>
                        </a:rPr>
                        <a:t>No Government-wide service delivery strategy.  Services managed independently by separate agencies.  No sharing of channels or infrastructure</a:t>
                      </a:r>
                      <a:r>
                        <a:rPr lang="en-GB" sz="700" b="0" i="0" u="none" strike="noStrike" baseline="0" dirty="0" smtClean="0">
                          <a:solidFill>
                            <a:schemeClr val="accent6">
                              <a:lumMod val="50000"/>
                            </a:schemeClr>
                          </a:solidFill>
                          <a:latin typeface="Arial"/>
                        </a:rPr>
                        <a:t>.</a:t>
                      </a:r>
                      <a:endParaRPr lang="en-GB" sz="700" b="0" i="0" u="none" strike="noStrike" baseline="0" dirty="0">
                        <a:solidFill>
                          <a:schemeClr val="accent6">
                            <a:lumMod val="50000"/>
                          </a:schemeClr>
                        </a:solidFill>
                        <a:latin typeface="Arial"/>
                      </a:endParaRPr>
                    </a:p>
                  </a:txBody>
                  <a:tcPr marL="0" marR="0" marT="0" marB="0">
                    <a:lnL>
                      <a:noFill/>
                    </a:lnL>
                    <a:lnR>
                      <a:noFill/>
                    </a:lnR>
                    <a:lnT>
                      <a:noFill/>
                    </a:lnT>
                    <a:lnB>
                      <a:noFill/>
                    </a:lnB>
                  </a:tcPr>
                </a:tc>
                <a:tc>
                  <a:txBody>
                    <a:bodyPr/>
                    <a:lstStyle/>
                    <a:p>
                      <a:pPr algn="l" fontAlgn="t"/>
                      <a:r>
                        <a:rPr lang="en-GB" sz="700" b="0" i="0" u="none" strike="noStrike" baseline="0" dirty="0">
                          <a:solidFill>
                            <a:schemeClr val="accent6">
                              <a:lumMod val="50000"/>
                            </a:schemeClr>
                          </a:solidFill>
                          <a:latin typeface="Arial"/>
                        </a:rPr>
                        <a:t>Government wide service delivery strategy established.  But mechanisms to ensure compliance are weak, and performance by agencies is variable.</a:t>
                      </a:r>
                    </a:p>
                  </a:txBody>
                  <a:tcPr marL="0" marR="0" marT="0" marB="0">
                    <a:lnL>
                      <a:noFill/>
                    </a:lnL>
                    <a:lnR>
                      <a:noFill/>
                    </a:lnR>
                    <a:lnT>
                      <a:noFill/>
                    </a:lnT>
                    <a:lnB>
                      <a:noFill/>
                    </a:lnB>
                  </a:tcPr>
                </a:tc>
                <a:tc>
                  <a:txBody>
                    <a:bodyPr/>
                    <a:lstStyle/>
                    <a:p>
                      <a:pPr algn="l" fontAlgn="t"/>
                      <a:r>
                        <a:rPr lang="en-GB" sz="700" b="0" i="0" u="none" strike="noStrike" baseline="0" dirty="0">
                          <a:solidFill>
                            <a:schemeClr val="accent6">
                              <a:lumMod val="50000"/>
                            </a:schemeClr>
                          </a:solidFill>
                          <a:latin typeface="Arial"/>
                        </a:rPr>
                        <a:t>Service strategy is now underpinned by coordination systems to enable inter agency collaboration, with common benchmarking and measurement.  But governance and funding levers are still agency based.  </a:t>
                      </a:r>
                    </a:p>
                  </a:txBody>
                  <a:tcPr marL="0" marR="0" marT="0" marB="0">
                    <a:lnL>
                      <a:noFill/>
                    </a:lnL>
                    <a:lnR>
                      <a:noFill/>
                    </a:lnR>
                    <a:lnT>
                      <a:noFill/>
                    </a:lnT>
                    <a:lnB>
                      <a:noFill/>
                    </a:lnB>
                  </a:tcPr>
                </a:tc>
                <a:tc>
                  <a:txBody>
                    <a:bodyPr/>
                    <a:lstStyle/>
                    <a:p>
                      <a:pPr algn="l" fontAlgn="t"/>
                      <a:r>
                        <a:rPr lang="en-GB" sz="700" b="0" i="0" u="none" strike="noStrike" baseline="0" dirty="0">
                          <a:solidFill>
                            <a:schemeClr val="accent6">
                              <a:lumMod val="50000"/>
                            </a:schemeClr>
                          </a:solidFill>
                          <a:latin typeface="Arial"/>
                        </a:rPr>
                        <a:t>Governance and funding systems have been transformed to focus around needs of the customer not the structure of government.</a:t>
                      </a:r>
                    </a:p>
                  </a:txBody>
                  <a:tcPr marL="0" marR="0" marT="0" marB="0">
                    <a:lnL>
                      <a:noFill/>
                    </a:lnL>
                    <a:lnR>
                      <a:noFill/>
                    </a:lnR>
                    <a:lnT>
                      <a:noFill/>
                    </a:lnT>
                    <a:lnB>
                      <a:noFill/>
                    </a:lnB>
                  </a:tcPr>
                </a:tc>
                <a:tc>
                  <a:txBody>
                    <a:bodyPr/>
                    <a:lstStyle/>
                    <a:p>
                      <a:pPr algn="l" fontAlgn="t"/>
                      <a:r>
                        <a:rPr lang="en-GB" sz="700" b="0" i="0" u="none" strike="noStrike" baseline="0" dirty="0">
                          <a:solidFill>
                            <a:schemeClr val="accent6">
                              <a:lumMod val="50000"/>
                            </a:schemeClr>
                          </a:solidFill>
                          <a:latin typeface="Arial"/>
                        </a:rPr>
                        <a:t>Governance and funding systems now in place to give citizens direct influence over overall strategy.  Real-time feedback loops are in place to drive service improvement.</a:t>
                      </a:r>
                    </a:p>
                  </a:txBody>
                  <a:tcPr marL="0" marR="0" marT="0" marB="0">
                    <a:lnL>
                      <a:noFill/>
                    </a:lnL>
                    <a:lnR>
                      <a:noFill/>
                    </a:lnR>
                    <a:lnT>
                      <a:noFill/>
                    </a:lnT>
                    <a:lnB>
                      <a:noFill/>
                    </a:lnB>
                  </a:tcPr>
                </a:tc>
              </a:tr>
              <a:tr h="1328072">
                <a:tc>
                  <a:txBody>
                    <a:bodyPr/>
                    <a:lstStyle/>
                    <a:p>
                      <a:pPr algn="l" fontAlgn="t"/>
                      <a:endParaRPr lang="en-GB" sz="1100" b="1" i="0" u="none" strike="noStrike" baseline="0" dirty="0">
                        <a:solidFill>
                          <a:schemeClr val="bg1"/>
                        </a:solidFill>
                        <a:latin typeface="Arial"/>
                      </a:endParaRPr>
                    </a:p>
                  </a:txBody>
                  <a:tcPr marL="0" marR="0" marT="0" marB="0">
                    <a:lnL>
                      <a:noFill/>
                    </a:lnL>
                    <a:lnR>
                      <a:noFill/>
                    </a:lnR>
                    <a:lnT>
                      <a:noFill/>
                    </a:lnT>
                    <a:lnB>
                      <a:noFill/>
                    </a:lnB>
                  </a:tcPr>
                </a:tc>
                <a:tc>
                  <a:txBody>
                    <a:bodyPr/>
                    <a:lstStyle/>
                    <a:p>
                      <a:pPr algn="l" fontAlgn="t"/>
                      <a:r>
                        <a:rPr lang="en-GB" sz="700" b="0" i="0" u="none" strike="noStrike" baseline="0" dirty="0">
                          <a:solidFill>
                            <a:schemeClr val="accent6">
                              <a:lumMod val="50000"/>
                            </a:schemeClr>
                          </a:solidFill>
                          <a:latin typeface="Arial"/>
                        </a:rPr>
                        <a:t>No integrated view of the customer, either across agencies or across the channels of an individual agency.  Personal data is managed in agency silos, with authentication for e-services done separately for each service.</a:t>
                      </a:r>
                    </a:p>
                  </a:txBody>
                  <a:tcPr marL="0" marR="0" marT="0" marB="0">
                    <a:lnL>
                      <a:noFill/>
                    </a:lnL>
                    <a:lnR>
                      <a:noFill/>
                    </a:lnR>
                    <a:lnT>
                      <a:noFill/>
                    </a:lnT>
                    <a:lnB>
                      <a:noFill/>
                    </a:lnB>
                  </a:tcPr>
                </a:tc>
                <a:tc>
                  <a:txBody>
                    <a:bodyPr/>
                    <a:lstStyle/>
                    <a:p>
                      <a:pPr algn="l" fontAlgn="t"/>
                      <a:r>
                        <a:rPr lang="en-GB" sz="700" b="0" i="0" u="none" strike="noStrike" baseline="0" dirty="0">
                          <a:solidFill>
                            <a:schemeClr val="accent6">
                              <a:lumMod val="50000"/>
                            </a:schemeClr>
                          </a:solidFill>
                          <a:latin typeface="Arial"/>
                        </a:rPr>
                        <a:t>Still no integrated view of the customer.  But common standards defined on how to segment the customer base and measure customer satisfaction, and some standardization of key data sets across agencies.  </a:t>
                      </a:r>
                    </a:p>
                  </a:txBody>
                  <a:tcPr marL="0" marR="0" marT="0" marB="0">
                    <a:lnL>
                      <a:noFill/>
                    </a:lnL>
                    <a:lnR>
                      <a:noFill/>
                    </a:lnR>
                    <a:lnT>
                      <a:noFill/>
                    </a:lnT>
                    <a:lnB>
                      <a:noFill/>
                    </a:lnB>
                  </a:tcPr>
                </a:tc>
                <a:tc>
                  <a:txBody>
                    <a:bodyPr/>
                    <a:lstStyle/>
                    <a:p>
                      <a:pPr algn="l" fontAlgn="t"/>
                      <a:r>
                        <a:rPr lang="en-GB" sz="700" b="0" i="0" u="none" strike="noStrike" baseline="0" dirty="0">
                          <a:solidFill>
                            <a:schemeClr val="accent6">
                              <a:lumMod val="50000"/>
                            </a:schemeClr>
                          </a:solidFill>
                          <a:latin typeface="Arial"/>
                        </a:rPr>
                        <a:t>Government-wide customer measurement system in place.  Citizens can access a single place to register and enroll </a:t>
                      </a:r>
                      <a:r>
                        <a:rPr lang="en-GB" sz="700" b="0" i="0" u="none" strike="noStrike" baseline="0" dirty="0" smtClean="0">
                          <a:solidFill>
                            <a:schemeClr val="accent6">
                              <a:lumMod val="50000"/>
                            </a:schemeClr>
                          </a:solidFill>
                          <a:latin typeface="Arial"/>
                        </a:rPr>
                        <a:t> for </a:t>
                      </a:r>
                      <a:r>
                        <a:rPr lang="en-GB" sz="700" b="0" i="0" u="none" strike="noStrike" baseline="0" dirty="0">
                          <a:solidFill>
                            <a:schemeClr val="accent6">
                              <a:lumMod val="50000"/>
                            </a:schemeClr>
                          </a:solidFill>
                          <a:latin typeface="Arial"/>
                        </a:rPr>
                        <a:t>multiple services.  Cross-trust arrangements between agencies allow users automatic access to other services requiring similar levels of authentication.</a:t>
                      </a:r>
                    </a:p>
                  </a:txBody>
                  <a:tcPr marL="0" marR="0" marT="0" marB="0">
                    <a:lnL>
                      <a:noFill/>
                    </a:lnL>
                    <a:lnR>
                      <a:noFill/>
                    </a:lnR>
                    <a:lnT>
                      <a:noFill/>
                    </a:lnT>
                    <a:lnB>
                      <a:noFill/>
                    </a:lnB>
                  </a:tcPr>
                </a:tc>
                <a:tc>
                  <a:txBody>
                    <a:bodyPr/>
                    <a:lstStyle/>
                    <a:p>
                      <a:pPr algn="l" fontAlgn="t"/>
                      <a:r>
                        <a:rPr lang="en-GB" sz="700" b="0" i="0" u="none" strike="noStrike" baseline="0" dirty="0">
                          <a:solidFill>
                            <a:schemeClr val="accent6">
                              <a:lumMod val="50000"/>
                            </a:schemeClr>
                          </a:solidFill>
                          <a:latin typeface="Arial"/>
                        </a:rPr>
                        <a:t>Government has a single view of the customer, able to learn about the citizen and ‘cross- sell’ services to them. Real time customer intelligence. Citizens manage their own data, are able to see who in government is using it, and can choose to manage all of their engagements with government through a single account.  </a:t>
                      </a:r>
                    </a:p>
                  </a:txBody>
                  <a:tcPr marL="0" marR="0" marT="0" marB="0">
                    <a:lnL>
                      <a:noFill/>
                    </a:lnL>
                    <a:lnR>
                      <a:noFill/>
                    </a:lnR>
                    <a:lnT>
                      <a:noFill/>
                    </a:lnT>
                    <a:lnB>
                      <a:noFill/>
                    </a:lnB>
                  </a:tcPr>
                </a:tc>
                <a:tc>
                  <a:txBody>
                    <a:bodyPr/>
                    <a:lstStyle/>
                    <a:p>
                      <a:pPr algn="l" fontAlgn="t"/>
                      <a:r>
                        <a:rPr lang="en-GB" sz="700" b="0" i="0" u="none" strike="noStrike" baseline="0" dirty="0">
                          <a:solidFill>
                            <a:schemeClr val="accent6">
                              <a:lumMod val="50000"/>
                            </a:schemeClr>
                          </a:solidFill>
                          <a:latin typeface="Arial"/>
                        </a:rPr>
                        <a:t>Citizens are able to create services through government channels, uploading own data and networking with others.  User feedback and customer satisfaction ratings are visible to citizens, informing service choice in real time.</a:t>
                      </a:r>
                    </a:p>
                  </a:txBody>
                  <a:tcPr marL="0" marR="0" marT="0" marB="0">
                    <a:lnL>
                      <a:noFill/>
                    </a:lnL>
                    <a:lnR>
                      <a:noFill/>
                    </a:lnR>
                    <a:lnT>
                      <a:noFill/>
                    </a:lnT>
                    <a:lnB>
                      <a:noFill/>
                    </a:lnB>
                  </a:tcPr>
                </a:tc>
              </a:tr>
              <a:tr h="1127747">
                <a:tc>
                  <a:txBody>
                    <a:bodyPr/>
                    <a:lstStyle/>
                    <a:p>
                      <a:pPr algn="l" fontAlgn="t"/>
                      <a:endParaRPr lang="en-GB" sz="1100" b="1" i="0" u="none" strike="noStrike" baseline="0" dirty="0">
                        <a:solidFill>
                          <a:schemeClr val="bg1"/>
                        </a:solidFill>
                        <a:latin typeface="Arial"/>
                      </a:endParaRPr>
                    </a:p>
                  </a:txBody>
                  <a:tcPr marL="0" marR="0" marT="0" marB="0">
                    <a:lnL>
                      <a:noFill/>
                    </a:lnL>
                    <a:lnR>
                      <a:noFill/>
                    </a:lnR>
                    <a:lnT>
                      <a:noFill/>
                    </a:lnT>
                    <a:lnB>
                      <a:noFill/>
                    </a:lnB>
                  </a:tcPr>
                </a:tc>
                <a:tc>
                  <a:txBody>
                    <a:bodyPr/>
                    <a:lstStyle/>
                    <a:p>
                      <a:pPr algn="l" fontAlgn="t"/>
                      <a:r>
                        <a:rPr lang="en-GB" sz="700" b="0" i="0" u="none" strike="noStrike" baseline="0" dirty="0">
                          <a:solidFill>
                            <a:schemeClr val="accent6">
                              <a:lumMod val="50000"/>
                            </a:schemeClr>
                          </a:solidFill>
                          <a:latin typeface="Arial"/>
                        </a:rPr>
                        <a:t>Little choice of channels for citizens. Each agency manages its own channels, leading to cost duplication and customer confusion.</a:t>
                      </a:r>
                    </a:p>
                  </a:txBody>
                  <a:tcPr marL="0" marR="0" marT="0" marB="0">
                    <a:lnL>
                      <a:noFill/>
                    </a:lnL>
                    <a:lnR>
                      <a:noFill/>
                    </a:lnR>
                    <a:lnT>
                      <a:noFill/>
                    </a:lnT>
                    <a:lnB>
                      <a:noFill/>
                    </a:lnB>
                  </a:tcPr>
                </a:tc>
                <a:tc>
                  <a:txBody>
                    <a:bodyPr/>
                    <a:lstStyle/>
                    <a:p>
                      <a:pPr algn="l" fontAlgn="t"/>
                      <a:r>
                        <a:rPr lang="en-GB" sz="700" b="0" i="0" u="none" strike="noStrike" baseline="0" dirty="0">
                          <a:solidFill>
                            <a:schemeClr val="accent6">
                              <a:lumMod val="50000"/>
                            </a:schemeClr>
                          </a:solidFill>
                          <a:latin typeface="Arial"/>
                        </a:rPr>
                        <a:t>Some ‘thin’ channel  integration in place e.g. ‘Government Portals’ but only signposting.  Some cross-channel service integration starts, but at an agency level only.  Still significant channel duplication.</a:t>
                      </a:r>
                    </a:p>
                  </a:txBody>
                  <a:tcPr marL="0" marR="0" marT="0" marB="0">
                    <a:lnL>
                      <a:noFill/>
                    </a:lnL>
                    <a:lnR>
                      <a:noFill/>
                    </a:lnR>
                    <a:lnT>
                      <a:noFill/>
                    </a:lnT>
                    <a:lnB>
                      <a:noFill/>
                    </a:lnB>
                  </a:tcPr>
                </a:tc>
                <a:tc>
                  <a:txBody>
                    <a:bodyPr/>
                    <a:lstStyle/>
                    <a:p>
                      <a:pPr algn="l" fontAlgn="t"/>
                      <a:r>
                        <a:rPr lang="en-GB" sz="700" b="0" i="0" u="none" strike="noStrike" baseline="0" dirty="0">
                          <a:solidFill>
                            <a:schemeClr val="accent6">
                              <a:lumMod val="50000"/>
                            </a:schemeClr>
                          </a:solidFill>
                          <a:latin typeface="Arial"/>
                        </a:rPr>
                        <a:t>Several channels are provided on a government wide basis, and start to converge around a common web-based infrastructure.  “Directed choice” strategies are in place to encourage shift to lower cost channels, but services are still driven on an agency basis.</a:t>
                      </a:r>
                    </a:p>
                  </a:txBody>
                  <a:tcPr marL="0" marR="0" marT="0" marB="0">
                    <a:lnL>
                      <a:noFill/>
                    </a:lnL>
                    <a:lnR>
                      <a:noFill/>
                    </a:lnR>
                    <a:lnT>
                      <a:noFill/>
                    </a:lnT>
                    <a:lnB>
                      <a:noFill/>
                    </a:lnB>
                  </a:tcPr>
                </a:tc>
                <a:tc>
                  <a:txBody>
                    <a:bodyPr/>
                    <a:lstStyle/>
                    <a:p>
                      <a:pPr algn="l" fontAlgn="t"/>
                      <a:r>
                        <a:rPr lang="en-GB" sz="700" b="0" i="0" u="none" strike="noStrike" baseline="0" dirty="0">
                          <a:solidFill>
                            <a:schemeClr val="accent6">
                              <a:lumMod val="50000"/>
                            </a:schemeClr>
                          </a:solidFill>
                          <a:latin typeface="Arial"/>
                        </a:rPr>
                        <a:t>Integrated, cross-government,  multi- channel “one stop” </a:t>
                      </a:r>
                      <a:r>
                        <a:rPr lang="en-GB" sz="700" b="0" i="0" u="none" strike="noStrike" baseline="0" dirty="0" smtClean="0">
                          <a:solidFill>
                            <a:schemeClr val="accent6">
                              <a:lumMod val="50000"/>
                            </a:schemeClr>
                          </a:solidFill>
                          <a:latin typeface="Arial"/>
                        </a:rPr>
                        <a:t>system. Services </a:t>
                      </a:r>
                      <a:r>
                        <a:rPr lang="en-GB" sz="700" b="0" i="0" u="none" strike="noStrike" baseline="0" dirty="0">
                          <a:solidFill>
                            <a:schemeClr val="accent6">
                              <a:lumMod val="50000"/>
                            </a:schemeClr>
                          </a:solidFill>
                          <a:latin typeface="Arial"/>
                        </a:rPr>
                        <a:t>designed around citizen needs, not the structure of government..  Legacy channels close, unlocking efficiency savings Strategies in place to ensure access to and use of digital channels by all citizens.  </a:t>
                      </a:r>
                      <a:endParaRPr lang="en-GB" sz="700" b="0" i="0" u="none" strike="noStrike" baseline="0" dirty="0" smtClean="0">
                        <a:solidFill>
                          <a:schemeClr val="accent6">
                            <a:lumMod val="50000"/>
                          </a:schemeClr>
                        </a:solidFill>
                        <a:latin typeface="Arial"/>
                      </a:endParaRPr>
                    </a:p>
                    <a:p>
                      <a:pPr algn="l" fontAlgn="t"/>
                      <a:endParaRPr lang="en-GB" sz="700" b="0" i="0" u="none" strike="noStrike" baseline="0" dirty="0">
                        <a:solidFill>
                          <a:schemeClr val="accent6">
                            <a:lumMod val="50000"/>
                          </a:schemeClr>
                        </a:solidFill>
                        <a:latin typeface="Arial"/>
                      </a:endParaRPr>
                    </a:p>
                  </a:txBody>
                  <a:tcPr marL="0" marR="0" marT="0" marB="0">
                    <a:lnL>
                      <a:noFill/>
                    </a:lnL>
                    <a:lnR>
                      <a:noFill/>
                    </a:lnR>
                    <a:lnT>
                      <a:noFill/>
                    </a:lnT>
                    <a:lnB>
                      <a:noFill/>
                    </a:lnB>
                  </a:tcPr>
                </a:tc>
                <a:tc>
                  <a:txBody>
                    <a:bodyPr/>
                    <a:lstStyle/>
                    <a:p>
                      <a:pPr algn="l" fontAlgn="t"/>
                      <a:r>
                        <a:rPr lang="en-GB" sz="700" b="0" i="0" u="none" strike="noStrike" baseline="0" dirty="0">
                          <a:solidFill>
                            <a:schemeClr val="accent6">
                              <a:lumMod val="50000"/>
                            </a:schemeClr>
                          </a:solidFill>
                          <a:latin typeface="Arial"/>
                        </a:rPr>
                        <a:t>In addition to the one-stop system, Govt services are widely available via private sector channels.  And govt channels are open for citizen-to-citizen and community-created services.</a:t>
                      </a:r>
                    </a:p>
                  </a:txBody>
                  <a:tcPr marL="0" marR="0" marT="0" marB="0">
                    <a:lnL>
                      <a:noFill/>
                    </a:lnL>
                    <a:lnR>
                      <a:noFill/>
                    </a:lnR>
                    <a:lnT>
                      <a:noFill/>
                    </a:lnT>
                    <a:lnB>
                      <a:noFill/>
                    </a:lnB>
                  </a:tcPr>
                </a:tc>
              </a:tr>
              <a:tr h="1025225">
                <a:tc>
                  <a:txBody>
                    <a:bodyPr/>
                    <a:lstStyle/>
                    <a:p>
                      <a:pPr algn="l" fontAlgn="t"/>
                      <a:endParaRPr lang="en-GB" sz="1100" b="1" i="0" u="none" strike="noStrike" baseline="0" dirty="0">
                        <a:solidFill>
                          <a:schemeClr val="bg1"/>
                        </a:solidFill>
                        <a:latin typeface="Arial"/>
                      </a:endParaRPr>
                    </a:p>
                  </a:txBody>
                  <a:tcPr marL="0" marR="0" marT="0" marB="0">
                    <a:lnL>
                      <a:noFill/>
                    </a:lnL>
                    <a:lnR>
                      <a:noFill/>
                    </a:lnR>
                    <a:lnT>
                      <a:noFill/>
                    </a:lnT>
                    <a:lnB>
                      <a:noFill/>
                    </a:lnB>
                  </a:tcPr>
                </a:tc>
                <a:tc>
                  <a:txBody>
                    <a:bodyPr/>
                    <a:lstStyle/>
                    <a:p>
                      <a:pPr algn="l" fontAlgn="t"/>
                      <a:r>
                        <a:rPr lang="en-GB" sz="700" b="0" i="0" u="none" strike="noStrike" baseline="0" dirty="0" smtClean="0">
                          <a:solidFill>
                            <a:schemeClr val="accent6">
                              <a:lumMod val="50000"/>
                            </a:schemeClr>
                          </a:solidFill>
                          <a:latin typeface="Arial"/>
                        </a:rPr>
                        <a:t>Little significant e-Government infrastructure, and what there is is managed on an agency-by-agency basis with no common framework.</a:t>
                      </a:r>
                      <a:endParaRPr lang="en-GB" sz="700" b="0" i="0" u="none" strike="noStrike" baseline="0" dirty="0">
                        <a:solidFill>
                          <a:schemeClr val="accent6">
                            <a:lumMod val="50000"/>
                          </a:schemeClr>
                        </a:solidFill>
                        <a:latin typeface="Arial"/>
                      </a:endParaRPr>
                    </a:p>
                  </a:txBody>
                  <a:tcPr marL="0" marR="0" marT="0" marB="0">
                    <a:lnL>
                      <a:noFill/>
                    </a:lnL>
                    <a:lnR>
                      <a:noFill/>
                    </a:lnR>
                    <a:lnT>
                      <a:noFill/>
                    </a:lnT>
                    <a:lnB>
                      <a:noFill/>
                    </a:lnB>
                  </a:tcPr>
                </a:tc>
                <a:tc>
                  <a:txBody>
                    <a:bodyPr/>
                    <a:lstStyle/>
                    <a:p>
                      <a:pPr algn="l" fontAlgn="t"/>
                      <a:r>
                        <a:rPr lang="en-GB" sz="700" b="0" i="0" u="none" strike="noStrike" baseline="0" dirty="0" smtClean="0">
                          <a:solidFill>
                            <a:schemeClr val="accent6">
                              <a:lumMod val="50000"/>
                            </a:schemeClr>
                          </a:solidFill>
                          <a:latin typeface="Arial"/>
                        </a:rPr>
                        <a:t>Some </a:t>
                      </a:r>
                      <a:r>
                        <a:rPr lang="en-GB" sz="700" b="0" i="0" u="none" strike="noStrike" baseline="0" dirty="0">
                          <a:solidFill>
                            <a:schemeClr val="accent6">
                              <a:lumMod val="50000"/>
                            </a:schemeClr>
                          </a:solidFill>
                          <a:latin typeface="Arial"/>
                        </a:rPr>
                        <a:t>robust and secure e-Government infrastructure, delivering back office automation, and content and services to citizens. </a:t>
                      </a:r>
                      <a:r>
                        <a:rPr lang="en-GB" sz="700" b="0" i="0" u="none" strike="noStrike" baseline="0" dirty="0" smtClean="0">
                          <a:solidFill>
                            <a:schemeClr val="accent6">
                              <a:lumMod val="50000"/>
                            </a:schemeClr>
                          </a:solidFill>
                          <a:latin typeface="Arial"/>
                        </a:rPr>
                        <a:t> Managed at agency level, with some coordination around standards.</a:t>
                      </a:r>
                      <a:endParaRPr lang="en-GB" sz="700" b="0" i="0" u="none" strike="noStrike" baseline="0" dirty="0">
                        <a:solidFill>
                          <a:schemeClr val="accent6">
                            <a:lumMod val="50000"/>
                          </a:schemeClr>
                        </a:solidFill>
                        <a:latin typeface="Arial"/>
                      </a:endParaRPr>
                    </a:p>
                  </a:txBody>
                  <a:tcPr marL="0" marR="0" marT="0" marB="0">
                    <a:lnL>
                      <a:noFill/>
                    </a:lnL>
                    <a:lnR>
                      <a:noFill/>
                    </a:lnR>
                    <a:lnT>
                      <a:noFill/>
                    </a:lnT>
                    <a:lnB>
                      <a:noFill/>
                    </a:lnB>
                  </a:tcPr>
                </a:tc>
                <a:tc>
                  <a:txBody>
                    <a:bodyPr/>
                    <a:lstStyle/>
                    <a:p>
                      <a:pPr algn="l" fontAlgn="t"/>
                      <a:r>
                        <a:rPr lang="en-GB" sz="700" b="0" i="0" u="none" strike="noStrike" baseline="0" dirty="0" smtClean="0">
                          <a:solidFill>
                            <a:schemeClr val="accent6">
                              <a:lumMod val="50000"/>
                            </a:schemeClr>
                          </a:solidFill>
                          <a:latin typeface="Arial"/>
                        </a:rPr>
                        <a:t>Significant </a:t>
                      </a:r>
                      <a:r>
                        <a:rPr lang="en-GB" sz="700" b="0" i="0" u="none" strike="noStrike" baseline="0" dirty="0">
                          <a:solidFill>
                            <a:schemeClr val="accent6">
                              <a:lumMod val="50000"/>
                            </a:schemeClr>
                          </a:solidFill>
                          <a:latin typeface="Arial"/>
                        </a:rPr>
                        <a:t>e-Government IT infrastructure with advanced features such as transactional services, critical e-Government applications (e.g. payment/authentication/ forms engines etc) for a substantial number of government services. </a:t>
                      </a:r>
                      <a:r>
                        <a:rPr lang="en-GB" sz="700" b="0" i="0" u="none" strike="noStrike" baseline="0" dirty="0" smtClean="0">
                          <a:solidFill>
                            <a:schemeClr val="accent6">
                              <a:lumMod val="50000"/>
                            </a:schemeClr>
                          </a:solidFill>
                          <a:latin typeface="Arial"/>
                        </a:rPr>
                        <a:t>  Full eGIF in place.</a:t>
                      </a:r>
                      <a:endParaRPr lang="en-GB" sz="700" b="0" i="0" u="none" strike="noStrike" baseline="0" dirty="0">
                        <a:solidFill>
                          <a:schemeClr val="accent6">
                            <a:lumMod val="50000"/>
                          </a:schemeClr>
                        </a:solidFill>
                        <a:latin typeface="Arial"/>
                      </a:endParaRPr>
                    </a:p>
                  </a:txBody>
                  <a:tcPr marL="0" marR="0" marT="0" marB="0">
                    <a:lnL>
                      <a:noFill/>
                    </a:lnL>
                    <a:lnR>
                      <a:noFill/>
                    </a:lnR>
                    <a:lnT>
                      <a:noFill/>
                    </a:lnT>
                    <a:lnB>
                      <a:noFill/>
                    </a:lnB>
                  </a:tcPr>
                </a:tc>
                <a:tc>
                  <a:txBody>
                    <a:bodyPr/>
                    <a:lstStyle/>
                    <a:p>
                      <a:pPr algn="l" fontAlgn="t"/>
                      <a:r>
                        <a:rPr lang="en-GB" sz="700" b="0" i="0" u="none" strike="noStrike" baseline="0" dirty="0" smtClean="0">
                          <a:solidFill>
                            <a:schemeClr val="accent6">
                              <a:lumMod val="50000"/>
                            </a:schemeClr>
                          </a:solidFill>
                          <a:latin typeface="Arial"/>
                        </a:rPr>
                        <a:t>Government-wide enterprise architecture, with some shared services.  Joining-up </a:t>
                      </a:r>
                      <a:r>
                        <a:rPr lang="en-GB" sz="700" b="0" i="0" u="none" strike="noStrike" baseline="0" dirty="0">
                          <a:solidFill>
                            <a:schemeClr val="accent6">
                              <a:lumMod val="50000"/>
                            </a:schemeClr>
                          </a:solidFill>
                          <a:latin typeface="Arial"/>
                        </a:rPr>
                        <a:t>(central/regional/ local) and </a:t>
                      </a:r>
                      <a:r>
                        <a:rPr lang="en-GB" sz="700" b="0" i="0" u="none" strike="noStrike" baseline="0" dirty="0" smtClean="0">
                          <a:solidFill>
                            <a:schemeClr val="accent6">
                              <a:lumMod val="50000"/>
                            </a:schemeClr>
                          </a:solidFill>
                          <a:latin typeface="Arial"/>
                        </a:rPr>
                        <a:t>connection </a:t>
                      </a:r>
                      <a:r>
                        <a:rPr lang="en-GB" sz="700" b="0" i="0" u="none" strike="noStrike" baseline="0" dirty="0">
                          <a:solidFill>
                            <a:schemeClr val="accent6">
                              <a:lumMod val="50000"/>
                            </a:schemeClr>
                          </a:solidFill>
                          <a:latin typeface="Arial"/>
                        </a:rPr>
                        <a:t>to private and third sectors. Federated ID management for a significant number of services. </a:t>
                      </a:r>
                      <a:r>
                        <a:rPr lang="en-GB" sz="700" b="0" i="0" u="none" strike="noStrike" baseline="0" dirty="0" smtClean="0">
                          <a:solidFill>
                            <a:schemeClr val="accent6">
                              <a:lumMod val="50000"/>
                            </a:schemeClr>
                          </a:solidFill>
                          <a:latin typeface="Arial"/>
                        </a:rPr>
                        <a:t>Govt-wide knowledge  capture/ management</a:t>
                      </a:r>
                      <a:r>
                        <a:rPr lang="en-GB" sz="700" b="0" i="0" u="none" strike="noStrike" baseline="0" dirty="0">
                          <a:solidFill>
                            <a:schemeClr val="accent6">
                              <a:lumMod val="50000"/>
                            </a:schemeClr>
                          </a:solidFill>
                          <a:latin typeface="Arial"/>
                        </a:rPr>
                        <a:t>.</a:t>
                      </a:r>
                    </a:p>
                  </a:txBody>
                  <a:tcPr marL="0" marR="0" marT="0" marB="0">
                    <a:lnL>
                      <a:noFill/>
                    </a:lnL>
                    <a:lnR>
                      <a:noFill/>
                    </a:lnR>
                    <a:lnT>
                      <a:noFill/>
                    </a:lnT>
                    <a:lnB>
                      <a:noFill/>
                    </a:lnB>
                  </a:tcPr>
                </a:tc>
                <a:tc>
                  <a:txBody>
                    <a:bodyPr/>
                    <a:lstStyle/>
                    <a:p>
                      <a:pPr algn="l" fontAlgn="t"/>
                      <a:r>
                        <a:rPr lang="en-GB" sz="700" b="0" i="0" u="none" strike="noStrike" baseline="0" dirty="0" smtClean="0">
                          <a:solidFill>
                            <a:schemeClr val="accent6">
                              <a:lumMod val="50000"/>
                            </a:schemeClr>
                          </a:solidFill>
                          <a:latin typeface="Arial"/>
                        </a:rPr>
                        <a:t>Government-wide service oriented architecture.  Optimised </a:t>
                      </a:r>
                      <a:r>
                        <a:rPr lang="en-GB" sz="700" b="0" i="0" u="none" strike="noStrike" baseline="0" dirty="0">
                          <a:solidFill>
                            <a:schemeClr val="accent6">
                              <a:lumMod val="50000"/>
                            </a:schemeClr>
                          </a:solidFill>
                          <a:latin typeface="Arial"/>
                        </a:rPr>
                        <a:t>technology with shared services/cloud, collaboration/web 2.0. Fully joined-up (central/regional/ local) and connected to private and third sectors. Single sign-on with knowledge capture/ management. </a:t>
                      </a:r>
                    </a:p>
                  </a:txBody>
                  <a:tcPr marL="0" marR="0" marT="0" marB="0">
                    <a:lnL>
                      <a:noFill/>
                    </a:lnL>
                    <a:lnR>
                      <a:noFill/>
                    </a:lnR>
                    <a:lnT>
                      <a:noFill/>
                    </a:lnT>
                    <a:lnB>
                      <a:noFill/>
                    </a:lnB>
                  </a:tcPr>
                </a:tc>
              </a:tr>
            </a:tbl>
          </a:graphicData>
        </a:graphic>
      </p:graphicFrame>
      <p:grpSp>
        <p:nvGrpSpPr>
          <p:cNvPr id="3" name="Group 16"/>
          <p:cNvGrpSpPr/>
          <p:nvPr/>
        </p:nvGrpSpPr>
        <p:grpSpPr>
          <a:xfrm>
            <a:off x="2057400" y="1219200"/>
            <a:ext cx="7010400" cy="488176"/>
            <a:chOff x="1524000" y="1066800"/>
            <a:chExt cx="7010400" cy="644332"/>
          </a:xfrm>
        </p:grpSpPr>
        <p:sp>
          <p:nvSpPr>
            <p:cNvPr id="12" name="Right Arrow 11"/>
            <p:cNvSpPr/>
            <p:nvPr/>
          </p:nvSpPr>
          <p:spPr bwMode="auto">
            <a:xfrm>
              <a:off x="1524000" y="1066800"/>
              <a:ext cx="7010400" cy="609600"/>
            </a:xfrm>
            <a:prstGeom prst="rightArrow">
              <a:avLst/>
            </a:prstGeom>
            <a:solidFill>
              <a:srgbClr val="C00000"/>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bg1"/>
                </a:solidFill>
                <a:effectLst/>
                <a:latin typeface="Times" pitchFamily="100" charset="0"/>
              </a:endParaRPr>
            </a:p>
          </p:txBody>
        </p:sp>
        <p:sp>
          <p:nvSpPr>
            <p:cNvPr id="13" name="TextBox 12"/>
            <p:cNvSpPr txBox="1"/>
            <p:nvPr/>
          </p:nvSpPr>
          <p:spPr>
            <a:xfrm>
              <a:off x="1524000" y="1219201"/>
              <a:ext cx="1331047" cy="298673"/>
            </a:xfrm>
            <a:prstGeom prst="rect">
              <a:avLst/>
            </a:prstGeom>
            <a:noFill/>
          </p:spPr>
          <p:txBody>
            <a:bodyPr wrap="square" rtlCol="0">
              <a:spAutoFit/>
            </a:bodyPr>
            <a:lstStyle/>
            <a:p>
              <a:r>
                <a:rPr lang="en-GB" sz="1050" dirty="0" smtClean="0">
                  <a:solidFill>
                    <a:schemeClr val="bg1"/>
                  </a:solidFill>
                  <a:latin typeface="+mn-lt"/>
                </a:rPr>
                <a:t>Fragmented (1)</a:t>
              </a:r>
              <a:endParaRPr lang="en-GB" sz="1050" dirty="0">
                <a:solidFill>
                  <a:schemeClr val="bg1"/>
                </a:solidFill>
                <a:latin typeface="+mn-lt"/>
              </a:endParaRPr>
            </a:p>
          </p:txBody>
        </p:sp>
        <p:sp>
          <p:nvSpPr>
            <p:cNvPr id="14" name="TextBox 13"/>
            <p:cNvSpPr txBox="1"/>
            <p:nvPr/>
          </p:nvSpPr>
          <p:spPr>
            <a:xfrm>
              <a:off x="2819400" y="1219201"/>
              <a:ext cx="1362188" cy="491931"/>
            </a:xfrm>
            <a:prstGeom prst="rect">
              <a:avLst/>
            </a:prstGeom>
            <a:noFill/>
          </p:spPr>
          <p:txBody>
            <a:bodyPr wrap="square" rtlCol="0">
              <a:spAutoFit/>
            </a:bodyPr>
            <a:lstStyle/>
            <a:p>
              <a:r>
                <a:rPr lang="en-GB" sz="1050" dirty="0" smtClean="0">
                  <a:solidFill>
                    <a:schemeClr val="bg1"/>
                  </a:solidFill>
                  <a:latin typeface="+mn-lt"/>
                </a:rPr>
                <a:t>Interoperable </a:t>
              </a:r>
              <a:r>
                <a:rPr lang="en-GB" sz="1050" dirty="0" smtClean="0"/>
                <a:t>(2)</a:t>
              </a:r>
            </a:p>
            <a:p>
              <a:endParaRPr lang="en-GB" sz="1050" dirty="0">
                <a:solidFill>
                  <a:schemeClr val="bg1"/>
                </a:solidFill>
                <a:latin typeface="+mn-lt"/>
              </a:endParaRPr>
            </a:p>
          </p:txBody>
        </p:sp>
        <p:sp>
          <p:nvSpPr>
            <p:cNvPr id="15" name="TextBox 14"/>
            <p:cNvSpPr txBox="1"/>
            <p:nvPr/>
          </p:nvSpPr>
          <p:spPr>
            <a:xfrm>
              <a:off x="4114800" y="1219201"/>
              <a:ext cx="1219200" cy="491931"/>
            </a:xfrm>
            <a:prstGeom prst="rect">
              <a:avLst/>
            </a:prstGeom>
            <a:noFill/>
          </p:spPr>
          <p:txBody>
            <a:bodyPr wrap="square" rtlCol="0">
              <a:spAutoFit/>
            </a:bodyPr>
            <a:lstStyle/>
            <a:p>
              <a:r>
                <a:rPr lang="en-GB" sz="1050" dirty="0" smtClean="0">
                  <a:solidFill>
                    <a:schemeClr val="bg1"/>
                  </a:solidFill>
                  <a:latin typeface="+mn-lt"/>
                </a:rPr>
                <a:t>Integrated </a:t>
              </a:r>
              <a:r>
                <a:rPr lang="en-GB" sz="1050" dirty="0" smtClean="0"/>
                <a:t>(3)</a:t>
              </a:r>
            </a:p>
            <a:p>
              <a:endParaRPr lang="en-GB" sz="1050" dirty="0">
                <a:solidFill>
                  <a:schemeClr val="bg1"/>
                </a:solidFill>
                <a:latin typeface="+mn-lt"/>
              </a:endParaRPr>
            </a:p>
          </p:txBody>
        </p:sp>
        <p:sp>
          <p:nvSpPr>
            <p:cNvPr id="16" name="TextBox 15"/>
            <p:cNvSpPr txBox="1"/>
            <p:nvPr/>
          </p:nvSpPr>
          <p:spPr>
            <a:xfrm>
              <a:off x="5257800" y="1219201"/>
              <a:ext cx="1552888" cy="491931"/>
            </a:xfrm>
            <a:prstGeom prst="rect">
              <a:avLst/>
            </a:prstGeom>
            <a:noFill/>
          </p:spPr>
          <p:txBody>
            <a:bodyPr wrap="square" rtlCol="0">
              <a:spAutoFit/>
            </a:bodyPr>
            <a:lstStyle/>
            <a:p>
              <a:r>
                <a:rPr lang="en-GB" sz="1050" dirty="0" smtClean="0">
                  <a:solidFill>
                    <a:schemeClr val="bg1"/>
                  </a:solidFill>
                  <a:latin typeface="+mn-lt"/>
                </a:rPr>
                <a:t>Citizen-focused </a:t>
              </a:r>
              <a:r>
                <a:rPr lang="en-GB" sz="1050" dirty="0" smtClean="0"/>
                <a:t>(4)</a:t>
              </a:r>
            </a:p>
            <a:p>
              <a:endParaRPr lang="en-GB" sz="1050" dirty="0">
                <a:solidFill>
                  <a:schemeClr val="bg1"/>
                </a:solidFill>
                <a:latin typeface="+mn-lt"/>
              </a:endParaRPr>
            </a:p>
          </p:txBody>
        </p:sp>
        <p:sp>
          <p:nvSpPr>
            <p:cNvPr id="17" name="TextBox 16"/>
            <p:cNvSpPr txBox="1"/>
            <p:nvPr/>
          </p:nvSpPr>
          <p:spPr>
            <a:xfrm>
              <a:off x="6553200" y="1219201"/>
              <a:ext cx="1524000" cy="491931"/>
            </a:xfrm>
            <a:prstGeom prst="rect">
              <a:avLst/>
            </a:prstGeom>
            <a:noFill/>
          </p:spPr>
          <p:txBody>
            <a:bodyPr wrap="square" rtlCol="0">
              <a:spAutoFit/>
            </a:bodyPr>
            <a:lstStyle/>
            <a:p>
              <a:r>
                <a:rPr lang="en-GB" sz="1050" dirty="0" smtClean="0">
                  <a:solidFill>
                    <a:schemeClr val="bg1"/>
                  </a:solidFill>
                  <a:latin typeface="+mn-lt"/>
                </a:rPr>
                <a:t>Citizen-enabled </a:t>
              </a:r>
              <a:r>
                <a:rPr lang="en-GB" sz="1050" dirty="0" smtClean="0"/>
                <a:t>(5)</a:t>
              </a:r>
            </a:p>
            <a:p>
              <a:endParaRPr lang="en-GB" sz="1050" dirty="0">
                <a:solidFill>
                  <a:schemeClr val="bg1"/>
                </a:solidFill>
                <a:latin typeface="+mn-lt"/>
              </a:endParaRPr>
            </a:p>
          </p:txBody>
        </p:sp>
      </p:grpSp>
      <p:graphicFrame>
        <p:nvGraphicFramePr>
          <p:cNvPr id="21" name="Table 20"/>
          <p:cNvGraphicFramePr>
            <a:graphicFrameLocks noGrp="1"/>
          </p:cNvGraphicFramePr>
          <p:nvPr/>
        </p:nvGraphicFramePr>
        <p:xfrm>
          <a:off x="2895600" y="2362200"/>
          <a:ext cx="4191000" cy="3200401"/>
        </p:xfrm>
        <a:graphic>
          <a:graphicData uri="http://schemas.openxmlformats.org/drawingml/2006/table">
            <a:tbl>
              <a:tblPr/>
              <a:tblGrid>
                <a:gridCol w="2285253"/>
                <a:gridCol w="202767"/>
                <a:gridCol w="1702980"/>
              </a:tblGrid>
              <a:tr h="553383">
                <a:tc gridSpan="3">
                  <a:txBody>
                    <a:bodyPr/>
                    <a:lstStyle/>
                    <a:p>
                      <a:pPr algn="r">
                        <a:spcAft>
                          <a:spcPts val="0"/>
                        </a:spcAft>
                      </a:pPr>
                      <a:r>
                        <a:rPr lang="en-GB" sz="1600" b="1" dirty="0" smtClean="0">
                          <a:solidFill>
                            <a:srgbClr val="FFFFFF"/>
                          </a:solidFill>
                          <a:latin typeface="Calibri"/>
                          <a:ea typeface="Times New Roman"/>
                          <a:cs typeface="Times New Roman"/>
                        </a:rPr>
                        <a:t>Results </a:t>
                      </a:r>
                      <a:r>
                        <a:rPr lang="en-GB" sz="1600" b="1" dirty="0">
                          <a:solidFill>
                            <a:srgbClr val="FFFFFF"/>
                          </a:solidFill>
                          <a:latin typeface="Calibri"/>
                          <a:ea typeface="Times New Roman"/>
                          <a:cs typeface="Times New Roman"/>
                        </a:rPr>
                        <a:t>from CS Transform’s analytical model</a:t>
                      </a:r>
                      <a:endParaRPr lang="en-GB" sz="2400" dirty="0">
                        <a:latin typeface="Calibri"/>
                        <a:ea typeface="Times New Roman"/>
                        <a:cs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en-GB"/>
                    </a:p>
                  </a:txBody>
                  <a:tcPr/>
                </a:tc>
                <a:tc hMerge="1">
                  <a:txBody>
                    <a:bodyPr/>
                    <a:lstStyle/>
                    <a:p>
                      <a:endParaRPr lang="en-GB"/>
                    </a:p>
                  </a:txBody>
                  <a:tcPr/>
                </a:tc>
              </a:tr>
              <a:tr h="433484">
                <a:tc>
                  <a:txBody>
                    <a:bodyPr/>
                    <a:lstStyle/>
                    <a:p>
                      <a:pPr algn="r">
                        <a:spcAft>
                          <a:spcPts val="0"/>
                        </a:spcAft>
                      </a:pPr>
                      <a:r>
                        <a:rPr lang="en-GB" sz="1600" b="1" dirty="0">
                          <a:latin typeface="Calibri"/>
                          <a:ea typeface="Times New Roman"/>
                          <a:cs typeface="Times New Roman"/>
                        </a:rPr>
                        <a:t>R</a:t>
                      </a:r>
                      <a:r>
                        <a:rPr lang="en-GB" sz="1600" b="1" baseline="30000" dirty="0">
                          <a:latin typeface="Calibri"/>
                          <a:ea typeface="Times New Roman"/>
                          <a:cs typeface="Times New Roman"/>
                        </a:rPr>
                        <a:t>2 </a:t>
                      </a:r>
                      <a:r>
                        <a:rPr lang="en-GB" sz="1600" b="1" dirty="0">
                          <a:latin typeface="Calibri"/>
                          <a:ea typeface="Times New Roman"/>
                          <a:cs typeface="Times New Roman"/>
                        </a:rPr>
                        <a:t>= 0.84</a:t>
                      </a:r>
                      <a:endParaRPr lang="en-GB" sz="2400" dirty="0">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a:noFill/>
                    </a:lnB>
                    <a:solidFill>
                      <a:srgbClr val="D3DFEE"/>
                    </a:solidFill>
                  </a:tcPr>
                </a:tc>
                <a:tc gridSpan="2">
                  <a:txBody>
                    <a:bodyPr/>
                    <a:lstStyle/>
                    <a:p>
                      <a:pPr algn="ctr">
                        <a:spcAft>
                          <a:spcPts val="0"/>
                        </a:spcAft>
                      </a:pPr>
                      <a:r>
                        <a:rPr lang="en-GB" sz="1600" b="1" dirty="0">
                          <a:latin typeface="Calibri"/>
                          <a:ea typeface="Times New Roman"/>
                          <a:cs typeface="Times New Roman"/>
                        </a:rPr>
                        <a:t>F = 0.00</a:t>
                      </a:r>
                      <a:endParaRPr lang="en-GB" sz="2400" dirty="0">
                        <a:latin typeface="Calibri"/>
                        <a:ea typeface="Times New Roman"/>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a:noFill/>
                    </a:lnB>
                    <a:solidFill>
                      <a:srgbClr val="D3DFEE"/>
                    </a:solidFill>
                  </a:tcPr>
                </a:tc>
                <a:tc hMerge="1">
                  <a:txBody>
                    <a:bodyPr/>
                    <a:lstStyle/>
                    <a:p>
                      <a:endParaRPr lang="en-GB"/>
                    </a:p>
                  </a:txBody>
                  <a:tcPr/>
                </a:tc>
              </a:tr>
              <a:tr h="2213534">
                <a:tc gridSpan="2">
                  <a:txBody>
                    <a:bodyPr/>
                    <a:lstStyle/>
                    <a:p>
                      <a:pPr algn="r">
                        <a:spcAft>
                          <a:spcPts val="0"/>
                        </a:spcAft>
                      </a:pPr>
                      <a:r>
                        <a:rPr lang="en-GB" sz="1600" dirty="0">
                          <a:latin typeface="Calibri"/>
                          <a:ea typeface="Times New Roman"/>
                          <a:cs typeface="Times New Roman"/>
                        </a:rPr>
                        <a:t>Co-efficient of variables:</a:t>
                      </a:r>
                      <a:endParaRPr lang="en-GB" sz="2400" dirty="0">
                        <a:latin typeface="Calibri"/>
                        <a:ea typeface="Times New Roman"/>
                        <a:cs typeface="Times New Roman"/>
                      </a:endParaRPr>
                    </a:p>
                    <a:p>
                      <a:pPr algn="r">
                        <a:spcAft>
                          <a:spcPts val="0"/>
                        </a:spcAft>
                      </a:pPr>
                      <a:r>
                        <a:rPr lang="en-GB" sz="1600" dirty="0">
                          <a:latin typeface="Calibri"/>
                          <a:ea typeface="Times New Roman"/>
                          <a:cs typeface="Times New Roman"/>
                        </a:rPr>
                        <a:t>ICT infrastructure</a:t>
                      </a:r>
                      <a:endParaRPr lang="en-GB" sz="2400" dirty="0">
                        <a:latin typeface="Calibri"/>
                        <a:ea typeface="Times New Roman"/>
                        <a:cs typeface="Times New Roman"/>
                      </a:endParaRPr>
                    </a:p>
                    <a:p>
                      <a:pPr algn="r">
                        <a:spcAft>
                          <a:spcPts val="0"/>
                        </a:spcAft>
                      </a:pPr>
                      <a:r>
                        <a:rPr lang="en-GB" sz="1600" dirty="0">
                          <a:latin typeface="Calibri"/>
                          <a:ea typeface="Times New Roman"/>
                          <a:cs typeface="Times New Roman"/>
                        </a:rPr>
                        <a:t>Human Development </a:t>
                      </a:r>
                      <a:endParaRPr lang="en-GB" sz="2400" dirty="0">
                        <a:latin typeface="Calibri"/>
                        <a:ea typeface="Times New Roman"/>
                        <a:cs typeface="Times New Roman"/>
                      </a:endParaRPr>
                    </a:p>
                    <a:p>
                      <a:pPr algn="r">
                        <a:spcAft>
                          <a:spcPts val="0"/>
                        </a:spcAft>
                      </a:pPr>
                      <a:r>
                        <a:rPr lang="en-GB" sz="1600" dirty="0">
                          <a:latin typeface="Calibri"/>
                          <a:ea typeface="Times New Roman"/>
                          <a:cs typeface="Times New Roman"/>
                        </a:rPr>
                        <a:t>GDP </a:t>
                      </a:r>
                      <a:endParaRPr lang="en-GB" sz="2400" dirty="0">
                        <a:latin typeface="Calibri"/>
                        <a:ea typeface="Times New Roman"/>
                        <a:cs typeface="Times New Roman"/>
                      </a:endParaRPr>
                    </a:p>
                    <a:p>
                      <a:pPr algn="r">
                        <a:spcAft>
                          <a:spcPts val="0"/>
                        </a:spcAft>
                      </a:pPr>
                      <a:r>
                        <a:rPr lang="en-GB" sz="1600" dirty="0">
                          <a:latin typeface="Calibri"/>
                          <a:ea typeface="Times New Roman"/>
                          <a:cs typeface="Times New Roman"/>
                        </a:rPr>
                        <a:t>GDP per head </a:t>
                      </a:r>
                      <a:endParaRPr lang="en-GB" sz="2400" dirty="0">
                        <a:latin typeface="Calibri"/>
                        <a:ea typeface="Times New Roman"/>
                        <a:cs typeface="Times New Roman"/>
                      </a:endParaRPr>
                    </a:p>
                    <a:p>
                      <a:pPr algn="r">
                        <a:spcAft>
                          <a:spcPts val="0"/>
                        </a:spcAft>
                      </a:pPr>
                      <a:r>
                        <a:rPr lang="en-GB" sz="1600" dirty="0">
                          <a:latin typeface="Calibri"/>
                          <a:ea typeface="Times New Roman"/>
                          <a:cs typeface="Times New Roman"/>
                        </a:rPr>
                        <a:t>Complexity </a:t>
                      </a:r>
                      <a:endParaRPr lang="en-GB" sz="2400" dirty="0">
                        <a:latin typeface="Calibri"/>
                        <a:ea typeface="Times New Roman"/>
                        <a:cs typeface="Times New Roman"/>
                      </a:endParaRPr>
                    </a:p>
                    <a:p>
                      <a:pPr algn="r">
                        <a:spcAft>
                          <a:spcPts val="0"/>
                        </a:spcAft>
                      </a:pPr>
                      <a:r>
                        <a:rPr lang="en-GB" sz="1600" dirty="0">
                          <a:latin typeface="Calibri"/>
                          <a:ea typeface="Times New Roman"/>
                          <a:cs typeface="Times New Roman"/>
                        </a:rPr>
                        <a:t>Governance</a:t>
                      </a:r>
                      <a:endParaRPr lang="en-GB" sz="2400" dirty="0">
                        <a:latin typeface="Calibri"/>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a:noFill/>
                    </a:lnT>
                    <a:lnB w="12700" cap="flat" cmpd="sng" algn="ctr">
                      <a:solidFill>
                        <a:srgbClr val="7BA0CD"/>
                      </a:solidFill>
                      <a:prstDash val="solid"/>
                      <a:round/>
                      <a:headEnd type="none" w="med" len="med"/>
                      <a:tailEnd type="none" w="med" len="med"/>
                    </a:lnB>
                    <a:solidFill>
                      <a:srgbClr val="FFFFFF"/>
                    </a:solidFill>
                  </a:tcPr>
                </a:tc>
                <a:tc hMerge="1">
                  <a:txBody>
                    <a:bodyPr/>
                    <a:lstStyle/>
                    <a:p>
                      <a:endParaRPr lang="en-GB"/>
                    </a:p>
                  </a:txBody>
                  <a:tcPr/>
                </a:tc>
                <a:tc>
                  <a:txBody>
                    <a:bodyPr/>
                    <a:lstStyle/>
                    <a:p>
                      <a:pPr algn="r">
                        <a:spcAft>
                          <a:spcPts val="0"/>
                        </a:spcAft>
                      </a:pPr>
                      <a:endParaRPr lang="en-GB" sz="1600" dirty="0">
                        <a:latin typeface="Calibri"/>
                        <a:ea typeface="Times New Roman"/>
                        <a:cs typeface="Times New Roman"/>
                      </a:endParaRPr>
                    </a:p>
                    <a:p>
                      <a:pPr algn="r">
                        <a:spcAft>
                          <a:spcPts val="0"/>
                        </a:spcAft>
                      </a:pPr>
                      <a:r>
                        <a:rPr lang="en-GB" sz="1600" dirty="0">
                          <a:latin typeface="Calibri"/>
                          <a:ea typeface="Times New Roman"/>
                          <a:cs typeface="Times New Roman"/>
                        </a:rPr>
                        <a:t>0.36</a:t>
                      </a:r>
                      <a:endParaRPr lang="en-GB" sz="2400" dirty="0">
                        <a:latin typeface="Calibri"/>
                        <a:ea typeface="Times New Roman"/>
                        <a:cs typeface="Times New Roman"/>
                      </a:endParaRPr>
                    </a:p>
                    <a:p>
                      <a:pPr algn="r">
                        <a:spcAft>
                          <a:spcPts val="0"/>
                        </a:spcAft>
                      </a:pPr>
                      <a:r>
                        <a:rPr lang="en-GB" sz="1600" dirty="0">
                          <a:latin typeface="Calibri"/>
                          <a:ea typeface="Times New Roman"/>
                          <a:cs typeface="Times New Roman"/>
                        </a:rPr>
                        <a:t>0.03</a:t>
                      </a:r>
                      <a:endParaRPr lang="en-GB" sz="2400" dirty="0">
                        <a:latin typeface="Calibri"/>
                        <a:ea typeface="Times New Roman"/>
                        <a:cs typeface="Times New Roman"/>
                      </a:endParaRPr>
                    </a:p>
                    <a:p>
                      <a:pPr algn="r">
                        <a:spcAft>
                          <a:spcPts val="0"/>
                        </a:spcAft>
                      </a:pPr>
                      <a:r>
                        <a:rPr lang="en-GB" sz="1600" dirty="0">
                          <a:latin typeface="Calibri"/>
                          <a:ea typeface="Times New Roman"/>
                          <a:cs typeface="Times New Roman"/>
                        </a:rPr>
                        <a:t>0.15</a:t>
                      </a:r>
                      <a:endParaRPr lang="en-GB" sz="2400" dirty="0">
                        <a:latin typeface="Calibri"/>
                        <a:ea typeface="Times New Roman"/>
                        <a:cs typeface="Times New Roman"/>
                      </a:endParaRPr>
                    </a:p>
                    <a:p>
                      <a:pPr algn="r">
                        <a:spcAft>
                          <a:spcPts val="0"/>
                        </a:spcAft>
                      </a:pPr>
                      <a:r>
                        <a:rPr lang="en-GB" sz="1600" dirty="0">
                          <a:latin typeface="Calibri"/>
                          <a:ea typeface="Times New Roman"/>
                          <a:cs typeface="Times New Roman"/>
                        </a:rPr>
                        <a:t>0.00</a:t>
                      </a:r>
                      <a:endParaRPr lang="en-GB" sz="2400" dirty="0">
                        <a:latin typeface="Calibri"/>
                        <a:ea typeface="Times New Roman"/>
                        <a:cs typeface="Times New Roman"/>
                      </a:endParaRPr>
                    </a:p>
                    <a:p>
                      <a:pPr algn="r">
                        <a:spcAft>
                          <a:spcPts val="0"/>
                        </a:spcAft>
                      </a:pPr>
                      <a:r>
                        <a:rPr lang="en-GB" sz="1600" dirty="0">
                          <a:latin typeface="Calibri"/>
                          <a:ea typeface="Times New Roman"/>
                          <a:cs typeface="Times New Roman"/>
                        </a:rPr>
                        <a:t>0.00</a:t>
                      </a:r>
                      <a:endParaRPr lang="en-GB" sz="2400" dirty="0">
                        <a:latin typeface="Calibri"/>
                        <a:ea typeface="Times New Roman"/>
                        <a:cs typeface="Times New Roman"/>
                      </a:endParaRPr>
                    </a:p>
                    <a:p>
                      <a:pPr algn="r">
                        <a:spcAft>
                          <a:spcPts val="0"/>
                        </a:spcAft>
                      </a:pPr>
                      <a:r>
                        <a:rPr lang="en-GB" sz="1600" dirty="0">
                          <a:latin typeface="Calibri"/>
                          <a:ea typeface="Times New Roman"/>
                          <a:cs typeface="Times New Roman"/>
                        </a:rPr>
                        <a:t>0.65</a:t>
                      </a:r>
                      <a:endParaRPr lang="en-GB" sz="2400" dirty="0">
                        <a:latin typeface="Calibri"/>
                        <a:ea typeface="Times New Roman"/>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a:noFill/>
                    </a:lnT>
                    <a:lnB w="12700" cap="flat" cmpd="sng" algn="ctr">
                      <a:solidFill>
                        <a:srgbClr val="7BA0CD"/>
                      </a:solidFill>
                      <a:prstDash val="solid"/>
                      <a:round/>
                      <a:headEnd type="none" w="med" len="med"/>
                      <a:tailEnd type="none" w="med" len="med"/>
                    </a:lnB>
                    <a:solidFill>
                      <a:srgbClr val="FFFFFF"/>
                    </a:solidFill>
                  </a:tcPr>
                </a:tc>
              </a:tr>
            </a:tbl>
          </a:graphicData>
        </a:graphic>
      </p:graphicFrame>
      <p:sp>
        <p:nvSpPr>
          <p:cNvPr id="22" name="Title 1"/>
          <p:cNvSpPr txBox="1">
            <a:spLocks/>
          </p:cNvSpPr>
          <p:nvPr/>
        </p:nvSpPr>
        <p:spPr>
          <a:xfrm>
            <a:off x="630238" y="350838"/>
            <a:ext cx="5770562" cy="639762"/>
          </a:xfrm>
          <a:prstGeom prst="rect">
            <a:avLst/>
          </a:prstGeom>
        </p:spPr>
        <p:txBody>
          <a:bodyPr/>
          <a:lstStyle/>
          <a:p>
            <a:pPr marL="0" marR="0" lvl="0" indent="0" algn="l" defTabSz="914400" rtl="0" eaLnBrk="0" fontAlgn="base" latinLnBrk="0" hangingPunct="0">
              <a:lnSpc>
                <a:spcPct val="85000"/>
              </a:lnSpc>
              <a:spcBef>
                <a:spcPct val="0"/>
              </a:spcBef>
              <a:spcAft>
                <a:spcPct val="0"/>
              </a:spcAft>
              <a:buClrTx/>
              <a:buSzTx/>
              <a:buFontTx/>
              <a:buNone/>
              <a:tabLst/>
              <a:defRPr/>
            </a:pPr>
            <a:r>
              <a:rPr lang="en-GB" b="0" kern="0" dirty="0" smtClean="0">
                <a:solidFill>
                  <a:srgbClr val="1D6AAE"/>
                </a:solidFill>
                <a:latin typeface="+mj-lt"/>
                <a:ea typeface="+mj-ea"/>
                <a:cs typeface="+mj-cs"/>
              </a:rPr>
              <a:t>But “governance maturity” is more important </a:t>
            </a:r>
            <a:endParaRPr kumimoji="0" lang="en-GB" b="0" i="0" u="none" strike="noStrike" kern="0" cap="none" spc="0" normalizeH="0" baseline="0" noProof="0" dirty="0">
              <a:ln>
                <a:noFill/>
              </a:ln>
              <a:solidFill>
                <a:srgbClr val="1D6AAE"/>
              </a:solidFill>
              <a:effectLst/>
              <a:uLnTx/>
              <a:uFillTx/>
              <a:latin typeface="+mj-lt"/>
              <a:ea typeface="+mj-ea"/>
              <a:cs typeface="+mj-cs"/>
            </a:endParaRPr>
          </a:p>
        </p:txBody>
      </p:sp>
      <p:sp>
        <p:nvSpPr>
          <p:cNvPr id="18" name="Content Placeholder 4"/>
          <p:cNvSpPr txBox="1">
            <a:spLocks/>
          </p:cNvSpPr>
          <p:nvPr/>
        </p:nvSpPr>
        <p:spPr bwMode="auto">
          <a:xfrm>
            <a:off x="2895600" y="2362200"/>
            <a:ext cx="4191000" cy="3200400"/>
          </a:xfrm>
          <a:prstGeom prst="rect">
            <a:avLst/>
          </a:prstGeom>
          <a:solidFill>
            <a:srgbClr val="666699"/>
          </a:solidFill>
          <a:ln w="9525">
            <a:noFill/>
            <a:miter lim="800000"/>
            <a:headEnd/>
            <a:tailEnd/>
          </a:ln>
        </p:spPr>
        <p:txBody>
          <a:bodyPr/>
          <a:lstStyle/>
          <a:p>
            <a:pPr marL="273050" indent="-273050" algn="l"/>
            <a:r>
              <a:rPr lang="en-GB" b="0" dirty="0" smtClean="0">
                <a:solidFill>
                  <a:srgbClr val="FFFFFF"/>
                </a:solidFill>
                <a:latin typeface="+mn-lt"/>
              </a:rPr>
              <a:t>	</a:t>
            </a:r>
          </a:p>
          <a:p>
            <a:pPr marL="273050" indent="-273050" algn="l"/>
            <a:r>
              <a:rPr lang="en-GB" b="0" dirty="0" smtClean="0">
                <a:solidFill>
                  <a:srgbClr val="FFFFFF"/>
                </a:solidFill>
                <a:latin typeface="+mn-lt"/>
              </a:rPr>
              <a:t>	These internal governance transformations are the </a:t>
            </a:r>
            <a:r>
              <a:rPr lang="en-GB" b="0" u="sng" dirty="0" smtClean="0">
                <a:solidFill>
                  <a:srgbClr val="FFFFFF"/>
                </a:solidFill>
                <a:latin typeface="+mn-lt"/>
              </a:rPr>
              <a:t>single most important factor </a:t>
            </a:r>
            <a:r>
              <a:rPr lang="en-GB" b="0" dirty="0" smtClean="0">
                <a:solidFill>
                  <a:srgbClr val="FFFFFF"/>
                </a:solidFill>
                <a:latin typeface="+mn-lt"/>
              </a:rPr>
              <a:t>in driving higher levels of performance</a:t>
            </a:r>
            <a:endParaRPr lang="en-GB" b="0" dirty="0">
              <a:solidFill>
                <a:srgbClr val="FFFFFF"/>
              </a:solidFill>
              <a:latin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6386" name="Picture 2"/>
          <p:cNvPicPr>
            <a:picLocks noChangeAspect="1" noChangeArrowheads="1"/>
          </p:cNvPicPr>
          <p:nvPr/>
        </p:nvPicPr>
        <p:blipFill>
          <a:blip r:embed="rId3" cstate="print"/>
          <a:srcRect/>
          <a:stretch>
            <a:fillRect/>
          </a:stretch>
        </p:blipFill>
        <p:spPr bwMode="auto">
          <a:xfrm>
            <a:off x="1828800" y="1676400"/>
            <a:ext cx="5767387" cy="4308169"/>
          </a:xfrm>
          <a:prstGeom prst="rect">
            <a:avLst/>
          </a:prstGeom>
          <a:noFill/>
          <a:ln w="9525">
            <a:noFill/>
            <a:miter lim="800000"/>
            <a:headEnd/>
            <a:tailEnd/>
          </a:ln>
          <a:effectLst/>
        </p:spPr>
      </p:pic>
      <p:sp>
        <p:nvSpPr>
          <p:cNvPr id="3" name="Title 1"/>
          <p:cNvSpPr txBox="1">
            <a:spLocks/>
          </p:cNvSpPr>
          <p:nvPr/>
        </p:nvSpPr>
        <p:spPr>
          <a:xfrm>
            <a:off x="609600" y="685800"/>
            <a:ext cx="5770562" cy="639762"/>
          </a:xfrm>
          <a:prstGeom prst="rect">
            <a:avLst/>
          </a:prstGeom>
        </p:spPr>
        <p:txBody>
          <a:bodyPr/>
          <a:lstStyle/>
          <a:p>
            <a:pPr marL="0" marR="0" lvl="0" indent="0" algn="l" defTabSz="914400" rtl="0" eaLnBrk="0" fontAlgn="base" latinLnBrk="0" hangingPunct="0">
              <a:lnSpc>
                <a:spcPct val="85000"/>
              </a:lnSpc>
              <a:spcBef>
                <a:spcPct val="0"/>
              </a:spcBef>
              <a:spcAft>
                <a:spcPct val="0"/>
              </a:spcAft>
              <a:buClrTx/>
              <a:buSzTx/>
              <a:buFontTx/>
              <a:buNone/>
              <a:tabLst/>
              <a:defRPr/>
            </a:pPr>
            <a:r>
              <a:rPr lang="en-GB" b="0" kern="0" dirty="0" smtClean="0">
                <a:solidFill>
                  <a:srgbClr val="1D6AAE"/>
                </a:solidFill>
                <a:latin typeface="+mj-lt"/>
                <a:ea typeface="+mj-ea"/>
                <a:cs typeface="+mj-cs"/>
              </a:rPr>
              <a:t>“Governance maturity” is a differentiator at all levels of development</a:t>
            </a:r>
            <a:endParaRPr kumimoji="0" lang="en-GB" b="0" i="0" u="none" strike="noStrike" kern="0" cap="none" spc="0" normalizeH="0" baseline="0" noProof="0" dirty="0">
              <a:ln>
                <a:noFill/>
              </a:ln>
              <a:solidFill>
                <a:srgbClr val="1D6AAE"/>
              </a:solidFill>
              <a:effectLst/>
              <a:uLnTx/>
              <a:uFillTx/>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sz="quarter"/>
          </p:nvPr>
        </p:nvSpPr>
        <p:spPr>
          <a:xfrm>
            <a:off x="685800" y="1447800"/>
            <a:ext cx="6019800" cy="1470025"/>
          </a:xfrm>
        </p:spPr>
        <p:txBody>
          <a:bodyPr/>
          <a:lstStyle/>
          <a:p>
            <a:pPr eaLnBrk="1" hangingPunct="1"/>
            <a:r>
              <a:rPr lang="en-GB" sz="4400" dirty="0" smtClean="0"/>
              <a:t>Why the need for a Transformational Government Framework?</a:t>
            </a:r>
          </a:p>
        </p:txBody>
      </p:sp>
      <p:pic>
        <p:nvPicPr>
          <p:cNvPr id="3" name="Picture 1" descr="OASIS Member Logo"/>
          <p:cNvPicPr>
            <a:picLocks noChangeAspect="1" noChangeArrowheads="1"/>
          </p:cNvPicPr>
          <p:nvPr/>
        </p:nvPicPr>
        <p:blipFill>
          <a:blip r:embed="rId3" cstate="print"/>
          <a:srcRect/>
          <a:stretch>
            <a:fillRect/>
          </a:stretch>
        </p:blipFill>
        <p:spPr bwMode="auto">
          <a:xfrm>
            <a:off x="304800" y="6248400"/>
            <a:ext cx="1333500" cy="428625"/>
          </a:xfrm>
          <a:prstGeom prst="rect">
            <a:avLst/>
          </a:prstGeom>
          <a:noFill/>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4800" y="5334000"/>
            <a:ext cx="2500330" cy="1785950"/>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sp>
        <p:nvSpPr>
          <p:cNvPr id="10" name="Rectangle 9"/>
          <p:cNvSpPr/>
          <p:nvPr/>
        </p:nvSpPr>
        <p:spPr bwMode="auto">
          <a:xfrm>
            <a:off x="6572264" y="-214338"/>
            <a:ext cx="2786082" cy="1285884"/>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pic>
        <p:nvPicPr>
          <p:cNvPr id="1031" name="Picture 7" descr="Mainframe Server Computer Clip Art">
            <a:hlinkClick r:id="rId3"/>
          </p:cNvPr>
          <p:cNvPicPr>
            <a:picLocks noChangeAspect="1" noChangeArrowheads="1"/>
          </p:cNvPicPr>
          <p:nvPr/>
        </p:nvPicPr>
        <p:blipFill>
          <a:blip r:embed="rId4" cstate="print"/>
          <a:srcRect/>
          <a:stretch>
            <a:fillRect/>
          </a:stretch>
        </p:blipFill>
        <p:spPr bwMode="auto">
          <a:xfrm>
            <a:off x="14190663" y="-26050875"/>
            <a:ext cx="762000" cy="952500"/>
          </a:xfrm>
          <a:prstGeom prst="rect">
            <a:avLst/>
          </a:prstGeom>
          <a:noFill/>
        </p:spPr>
      </p:pic>
      <p:pic>
        <p:nvPicPr>
          <p:cNvPr id="1033" name="Picture 9" descr="Mainframe Server Computer Clip Art">
            <a:hlinkClick r:id="rId3"/>
          </p:cNvPr>
          <p:cNvPicPr>
            <a:picLocks noChangeAspect="1" noChangeArrowheads="1"/>
          </p:cNvPicPr>
          <p:nvPr/>
        </p:nvPicPr>
        <p:blipFill>
          <a:blip r:embed="rId4" cstate="print"/>
          <a:srcRect/>
          <a:stretch>
            <a:fillRect/>
          </a:stretch>
        </p:blipFill>
        <p:spPr bwMode="auto">
          <a:xfrm>
            <a:off x="14190663" y="-26050875"/>
            <a:ext cx="762000" cy="952500"/>
          </a:xfrm>
          <a:prstGeom prst="rect">
            <a:avLst/>
          </a:prstGeom>
          <a:noFill/>
        </p:spPr>
      </p:pic>
      <p:pic>
        <p:nvPicPr>
          <p:cNvPr id="1035" name="Picture 11" descr="Mainframe Server Computer Clip Art">
            <a:hlinkClick r:id="rId3"/>
          </p:cNvPr>
          <p:cNvPicPr>
            <a:picLocks noChangeAspect="1" noChangeArrowheads="1"/>
          </p:cNvPicPr>
          <p:nvPr/>
        </p:nvPicPr>
        <p:blipFill>
          <a:blip r:embed="rId4" cstate="print"/>
          <a:srcRect/>
          <a:stretch>
            <a:fillRect/>
          </a:stretch>
        </p:blipFill>
        <p:spPr bwMode="auto">
          <a:xfrm>
            <a:off x="14190663" y="-26050875"/>
            <a:ext cx="762000" cy="952500"/>
          </a:xfrm>
          <a:prstGeom prst="rect">
            <a:avLst/>
          </a:prstGeom>
          <a:noFill/>
        </p:spPr>
      </p:pic>
      <p:pic>
        <p:nvPicPr>
          <p:cNvPr id="1028" name="Picture 4"/>
          <p:cNvPicPr>
            <a:picLocks noChangeAspect="1" noChangeArrowheads="1"/>
          </p:cNvPicPr>
          <p:nvPr/>
        </p:nvPicPr>
        <p:blipFill>
          <a:blip r:embed="rId5" cstate="print"/>
          <a:srcRect/>
          <a:stretch>
            <a:fillRect/>
          </a:stretch>
        </p:blipFill>
        <p:spPr bwMode="auto">
          <a:xfrm>
            <a:off x="404786" y="857209"/>
            <a:ext cx="8667776" cy="5715040"/>
          </a:xfrm>
          <a:prstGeom prst="rect">
            <a:avLst/>
          </a:prstGeom>
          <a:noFill/>
          <a:ln w="9525">
            <a:noFill/>
            <a:miter lim="800000"/>
            <a:headEnd/>
            <a:tailEnd/>
          </a:ln>
          <a:effectLst/>
        </p:spPr>
      </p:pic>
      <p:sp>
        <p:nvSpPr>
          <p:cNvPr id="5" name="TextBox 4"/>
          <p:cNvSpPr txBox="1"/>
          <p:nvPr/>
        </p:nvSpPr>
        <p:spPr>
          <a:xfrm>
            <a:off x="-71438" y="928647"/>
            <a:ext cx="857224" cy="846386"/>
          </a:xfrm>
          <a:prstGeom prst="rect">
            <a:avLst/>
          </a:prstGeom>
          <a:noFill/>
        </p:spPr>
        <p:txBody>
          <a:bodyPr wrap="square" rtlCol="0">
            <a:spAutoFit/>
          </a:bodyPr>
          <a:lstStyle/>
          <a:p>
            <a:r>
              <a:rPr lang="en-GB" sz="1400" dirty="0" smtClean="0">
                <a:solidFill>
                  <a:srgbClr val="C00000"/>
                </a:solidFill>
              </a:rPr>
              <a:t>Costs</a:t>
            </a:r>
            <a:r>
              <a:rPr lang="en-GB" sz="1050" dirty="0" smtClean="0">
                <a:solidFill>
                  <a:schemeClr val="tx1"/>
                </a:solidFill>
              </a:rPr>
              <a:t>/ </a:t>
            </a:r>
            <a:r>
              <a:rPr lang="en-GB" sz="1400" dirty="0" smtClean="0">
                <a:solidFill>
                  <a:srgbClr val="00B050"/>
                </a:solidFill>
              </a:rPr>
              <a:t>benefits</a:t>
            </a:r>
            <a:r>
              <a:rPr lang="en-GB" sz="1050" dirty="0" smtClean="0">
                <a:solidFill>
                  <a:srgbClr val="00B050"/>
                </a:solidFill>
              </a:rPr>
              <a:t> </a:t>
            </a:r>
            <a:r>
              <a:rPr lang="en-GB" sz="1050" b="0" dirty="0" smtClean="0">
                <a:solidFill>
                  <a:schemeClr val="tx1"/>
                </a:solidFill>
              </a:rPr>
              <a:t>of public sector IT</a:t>
            </a:r>
            <a:endParaRPr lang="en-GB" sz="1050" b="0" dirty="0">
              <a:solidFill>
                <a:schemeClr val="tx1"/>
              </a:solidFill>
            </a:endParaRPr>
          </a:p>
        </p:txBody>
      </p:sp>
      <p:sp>
        <p:nvSpPr>
          <p:cNvPr id="7" name="Right Arrow 6"/>
          <p:cNvSpPr/>
          <p:nvPr/>
        </p:nvSpPr>
        <p:spPr bwMode="auto">
          <a:xfrm>
            <a:off x="785786" y="2428845"/>
            <a:ext cx="4714908" cy="1071570"/>
          </a:xfrm>
          <a:prstGeom prst="rightArrow">
            <a:avLst/>
          </a:prstGeom>
          <a:solidFill>
            <a:srgbClr val="0070C0"/>
          </a:solidFill>
          <a:ln w="9525"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bg1"/>
                </a:solidFill>
                <a:effectLst/>
                <a:latin typeface="+mn-lt"/>
              </a:rPr>
              <a:t>Computerisation:</a:t>
            </a:r>
            <a:r>
              <a:rPr kumimoji="0" lang="en-GB" b="0" i="0" u="none" strike="noStrike" cap="none" normalizeH="0" dirty="0" smtClean="0">
                <a:ln>
                  <a:noFill/>
                </a:ln>
                <a:solidFill>
                  <a:schemeClr val="bg1"/>
                </a:solidFill>
                <a:effectLst/>
                <a:latin typeface="+mn-lt"/>
              </a:rPr>
              <a:t> </a:t>
            </a:r>
          </a:p>
          <a:p>
            <a:pPr marL="0" marR="0" indent="0"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dirty="0" smtClean="0">
                <a:ln>
                  <a:noFill/>
                </a:ln>
                <a:solidFill>
                  <a:schemeClr val="bg1"/>
                </a:solidFill>
                <a:effectLst/>
                <a:latin typeface="+mn-lt"/>
              </a:rPr>
              <a:t>databases and back office automation</a:t>
            </a:r>
            <a:endParaRPr kumimoji="0" lang="en-GB" sz="1200" b="0" i="0" u="none" strike="noStrike" cap="none" normalizeH="0" baseline="0" dirty="0" smtClean="0">
              <a:ln>
                <a:noFill/>
              </a:ln>
              <a:solidFill>
                <a:schemeClr val="bg1"/>
              </a:solidFill>
              <a:effectLst/>
              <a:latin typeface="+mn-lt"/>
            </a:endParaRPr>
          </a:p>
        </p:txBody>
      </p:sp>
      <p:sp>
        <p:nvSpPr>
          <p:cNvPr id="8" name="Right Arrow 7"/>
          <p:cNvSpPr/>
          <p:nvPr/>
        </p:nvSpPr>
        <p:spPr bwMode="auto">
          <a:xfrm>
            <a:off x="4857752" y="1357275"/>
            <a:ext cx="2500330" cy="1071570"/>
          </a:xfrm>
          <a:prstGeom prst="rightArrow">
            <a:avLst/>
          </a:prstGeom>
          <a:solidFill>
            <a:srgbClr val="0070C0"/>
          </a:solidFill>
          <a:ln w="9525"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b="0" dirty="0" smtClean="0">
                <a:solidFill>
                  <a:schemeClr val="bg1"/>
                </a:solidFill>
                <a:latin typeface="+mn-lt"/>
              </a:rPr>
              <a:t>eGov 1.0</a:t>
            </a:r>
            <a:r>
              <a:rPr kumimoji="0" lang="en-GB" b="0" i="0" u="none" strike="noStrike" cap="none" normalizeH="0" baseline="0" dirty="0" smtClean="0">
                <a:ln>
                  <a:noFill/>
                </a:ln>
                <a:solidFill>
                  <a:schemeClr val="bg1"/>
                </a:solidFill>
                <a:effectLst/>
                <a:latin typeface="+mn-lt"/>
              </a:rPr>
              <a:t>:</a:t>
            </a:r>
            <a:r>
              <a:rPr kumimoji="0" lang="en-GB" b="0" i="0" u="none" strike="noStrike" cap="none" normalizeH="0" dirty="0" smtClean="0">
                <a:ln>
                  <a:noFill/>
                </a:ln>
                <a:solidFill>
                  <a:schemeClr val="bg1"/>
                </a:solidFill>
                <a:effectLst/>
                <a:latin typeface="+mn-lt"/>
              </a:rPr>
              <a:t> </a:t>
            </a:r>
          </a:p>
          <a:p>
            <a:pPr marL="0" marR="0" indent="0" defTabSz="914400" rtl="0" eaLnBrk="0" fontAlgn="base" latinLnBrk="0" hangingPunct="0">
              <a:lnSpc>
                <a:spcPct val="100000"/>
              </a:lnSpc>
              <a:spcBef>
                <a:spcPct val="0"/>
              </a:spcBef>
              <a:spcAft>
                <a:spcPct val="0"/>
              </a:spcAft>
              <a:buClrTx/>
              <a:buSzTx/>
              <a:buFontTx/>
              <a:buNone/>
              <a:tabLst/>
            </a:pPr>
            <a:r>
              <a:rPr lang="en-GB" sz="1200" b="0" dirty="0" smtClean="0">
                <a:solidFill>
                  <a:schemeClr val="bg1"/>
                </a:solidFill>
                <a:latin typeface="+mn-lt"/>
              </a:rPr>
              <a:t>O</a:t>
            </a:r>
            <a:r>
              <a:rPr kumimoji="0" lang="en-GB" sz="1200" b="0" i="0" u="none" strike="noStrike" cap="none" normalizeH="0" dirty="0" smtClean="0">
                <a:ln>
                  <a:noFill/>
                </a:ln>
                <a:solidFill>
                  <a:schemeClr val="bg1"/>
                </a:solidFill>
                <a:effectLst/>
                <a:latin typeface="+mn-lt"/>
              </a:rPr>
              <a:t>nline </a:t>
            </a:r>
            <a:r>
              <a:rPr lang="en-GB" sz="1200" b="0" dirty="0" smtClean="0">
                <a:solidFill>
                  <a:schemeClr val="bg1"/>
                </a:solidFill>
                <a:latin typeface="+mn-lt"/>
              </a:rPr>
              <a:t>S</a:t>
            </a:r>
            <a:r>
              <a:rPr kumimoji="0" lang="en-GB" sz="1200" b="0" i="0" u="none" strike="noStrike" cap="none" normalizeH="0" dirty="0" smtClean="0">
                <a:ln>
                  <a:noFill/>
                </a:ln>
                <a:solidFill>
                  <a:schemeClr val="bg1"/>
                </a:solidFill>
                <a:effectLst/>
                <a:latin typeface="+mn-lt"/>
              </a:rPr>
              <a:t>ervice </a:t>
            </a:r>
            <a:r>
              <a:rPr lang="en-GB" sz="1200" b="0" dirty="0" smtClean="0">
                <a:solidFill>
                  <a:schemeClr val="bg1"/>
                </a:solidFill>
                <a:latin typeface="+mn-lt"/>
              </a:rPr>
              <a:t>D</a:t>
            </a:r>
            <a:r>
              <a:rPr kumimoji="0" lang="en-GB" sz="1200" b="0" i="0" u="none" strike="noStrike" cap="none" normalizeH="0" dirty="0" smtClean="0">
                <a:ln>
                  <a:noFill/>
                </a:ln>
                <a:solidFill>
                  <a:schemeClr val="bg1"/>
                </a:solidFill>
                <a:effectLst/>
                <a:latin typeface="+mn-lt"/>
              </a:rPr>
              <a:t>elivery</a:t>
            </a:r>
            <a:endParaRPr kumimoji="0" lang="en-GB" sz="1200" b="0" i="0" u="none" strike="noStrike" cap="none" normalizeH="0" baseline="0" dirty="0" smtClean="0">
              <a:ln>
                <a:noFill/>
              </a:ln>
              <a:solidFill>
                <a:schemeClr val="bg1"/>
              </a:solidFill>
              <a:effectLst/>
              <a:latin typeface="+mn-lt"/>
            </a:endParaRPr>
          </a:p>
        </p:txBody>
      </p:sp>
      <p:sp>
        <p:nvSpPr>
          <p:cNvPr id="9" name="Right Arrow 8"/>
          <p:cNvSpPr/>
          <p:nvPr/>
        </p:nvSpPr>
        <p:spPr bwMode="auto">
          <a:xfrm>
            <a:off x="6636342" y="285705"/>
            <a:ext cx="2436219" cy="1071570"/>
          </a:xfrm>
          <a:prstGeom prst="rightArrow">
            <a:avLst/>
          </a:prstGeom>
          <a:solidFill>
            <a:srgbClr val="0070C0"/>
          </a:solidFill>
          <a:ln w="9525"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b="0" dirty="0" smtClean="0">
                <a:latin typeface="+mn-lt"/>
              </a:rPr>
              <a:t>eGov 2.0</a:t>
            </a:r>
            <a:r>
              <a:rPr kumimoji="0" lang="en-GB" b="0" i="0" u="none" strike="noStrike" cap="none" normalizeH="0" baseline="0" dirty="0" smtClean="0">
                <a:ln>
                  <a:noFill/>
                </a:ln>
                <a:effectLst/>
                <a:latin typeface="+mn-lt"/>
              </a:rPr>
              <a:t>:</a:t>
            </a:r>
            <a:r>
              <a:rPr kumimoji="0" lang="en-GB" b="0" i="0" u="none" strike="noStrike" cap="none" normalizeH="0" dirty="0" smtClean="0">
                <a:ln>
                  <a:noFill/>
                </a:ln>
                <a:effectLst/>
                <a:latin typeface="+mn-lt"/>
              </a:rPr>
              <a:t> </a:t>
            </a:r>
          </a:p>
          <a:p>
            <a:pPr marL="0" marR="0" indent="0" defTabSz="914400" rtl="0" eaLnBrk="0" fontAlgn="base" latinLnBrk="0" hangingPunct="0">
              <a:lnSpc>
                <a:spcPct val="100000"/>
              </a:lnSpc>
              <a:spcBef>
                <a:spcPct val="0"/>
              </a:spcBef>
              <a:spcAft>
                <a:spcPct val="0"/>
              </a:spcAft>
              <a:buClrTx/>
              <a:buSzTx/>
              <a:buFontTx/>
              <a:buNone/>
              <a:tabLst/>
            </a:pPr>
            <a:r>
              <a:rPr lang="en-GB" sz="1200" b="0" dirty="0" smtClean="0">
                <a:latin typeface="+mn-lt"/>
              </a:rPr>
              <a:t>Transformational Government</a:t>
            </a:r>
            <a:endParaRPr kumimoji="0" lang="en-GB" sz="1200" b="0" i="0" u="none" strike="noStrike" cap="none" normalizeH="0" baseline="0" dirty="0" smtClean="0">
              <a:ln>
                <a:noFill/>
              </a:ln>
              <a:effectLst/>
              <a:latin typeface="+mn-lt"/>
            </a:endParaRPr>
          </a:p>
        </p:txBody>
      </p:sp>
      <p:cxnSp>
        <p:nvCxnSpPr>
          <p:cNvPr id="12" name="Straight Arrow Connector 11"/>
          <p:cNvCxnSpPr/>
          <p:nvPr/>
        </p:nvCxnSpPr>
        <p:spPr bwMode="auto">
          <a:xfrm rot="5400000">
            <a:off x="7429520" y="2786035"/>
            <a:ext cx="2286016" cy="1588"/>
          </a:xfrm>
          <a:prstGeom prst="straightConnector1">
            <a:avLst/>
          </a:prstGeom>
          <a:solidFill>
            <a:schemeClr val="accent1"/>
          </a:solidFill>
          <a:ln w="9525" cap="flat" cmpd="sng" algn="ctr">
            <a:solidFill>
              <a:schemeClr val="tx1"/>
            </a:solidFill>
            <a:prstDash val="lgDash"/>
            <a:round/>
            <a:headEnd type="triangle" w="med" len="med"/>
            <a:tailEnd type="triangle" w="med" len="med"/>
          </a:ln>
          <a:effectLst/>
        </p:spPr>
      </p:cxnSp>
      <p:sp>
        <p:nvSpPr>
          <p:cNvPr id="14" name="TextBox 13"/>
          <p:cNvSpPr txBox="1"/>
          <p:nvPr/>
        </p:nvSpPr>
        <p:spPr>
          <a:xfrm>
            <a:off x="8143900" y="2640900"/>
            <a:ext cx="857256" cy="430887"/>
          </a:xfrm>
          <a:prstGeom prst="rect">
            <a:avLst/>
          </a:prstGeom>
          <a:solidFill>
            <a:schemeClr val="bg1"/>
          </a:solidFill>
        </p:spPr>
        <p:txBody>
          <a:bodyPr wrap="square" rtlCol="0">
            <a:spAutoFit/>
          </a:bodyPr>
          <a:lstStyle/>
          <a:p>
            <a:pPr algn="ctr"/>
            <a:r>
              <a:rPr lang="en-GB" sz="1100" b="0" dirty="0" smtClean="0">
                <a:solidFill>
                  <a:schemeClr val="tx1"/>
                </a:solidFill>
                <a:latin typeface="+mn-lt"/>
              </a:rPr>
              <a:t>Benefit realisation</a:t>
            </a:r>
            <a:endParaRPr lang="en-GB" sz="1100" b="0" dirty="0">
              <a:solidFill>
                <a:schemeClr val="tx1"/>
              </a:solidFill>
              <a:latin typeface="+mn-lt"/>
            </a:endParaRPr>
          </a:p>
        </p:txBody>
      </p:sp>
      <p:sp>
        <p:nvSpPr>
          <p:cNvPr id="28" name="Rectangle 27"/>
          <p:cNvSpPr/>
          <p:nvPr/>
        </p:nvSpPr>
        <p:spPr>
          <a:xfrm rot="19513131">
            <a:off x="4980574" y="3977378"/>
            <a:ext cx="2748689" cy="811837"/>
          </a:xfrm>
          <a:prstGeom prst="rect">
            <a:avLst/>
          </a:prstGeom>
          <a:noFill/>
        </p:spPr>
        <p:txBody>
          <a:bodyPr wrap="none" lIns="91440" tIns="45720" rIns="91440" bIns="45720">
            <a:prstTxWarp prst="textArchDown">
              <a:avLst/>
            </a:prstTxWarp>
            <a:spAutoFit/>
          </a:bodyPr>
          <a:lstStyle/>
          <a:p>
            <a:pPr algn="ctr"/>
            <a:r>
              <a:rPr lang="en-GB"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Governance maturity</a:t>
            </a:r>
            <a:endParaRPr lang="en-GB"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1" name="Title 2"/>
          <p:cNvSpPr>
            <a:spLocks noGrp="1"/>
          </p:cNvSpPr>
          <p:nvPr>
            <p:ph type="title"/>
          </p:nvPr>
        </p:nvSpPr>
        <p:spPr>
          <a:xfrm>
            <a:off x="304800" y="0"/>
            <a:ext cx="8132762" cy="639762"/>
          </a:xfrm>
        </p:spPr>
        <p:txBody>
          <a:bodyPr/>
          <a:lstStyle/>
          <a:p>
            <a:r>
              <a:rPr lang="en-GB" dirty="0" smtClean="0"/>
              <a:t>The problem</a:t>
            </a:r>
            <a:endParaRPr lang="en-GB" dirty="0"/>
          </a:p>
        </p:txBody>
      </p:sp>
      <p:sp>
        <p:nvSpPr>
          <p:cNvPr id="43" name="Rectangle 42"/>
          <p:cNvSpPr/>
          <p:nvPr/>
        </p:nvSpPr>
        <p:spPr bwMode="auto">
          <a:xfrm>
            <a:off x="5715000" y="3810000"/>
            <a:ext cx="2500330" cy="1785950"/>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sp>
        <p:nvSpPr>
          <p:cNvPr id="44" name="Rectangle 43"/>
          <p:cNvSpPr/>
          <p:nvPr/>
        </p:nvSpPr>
        <p:spPr bwMode="auto">
          <a:xfrm>
            <a:off x="4191000" y="4572000"/>
            <a:ext cx="2424130" cy="1100150"/>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sp>
        <p:nvSpPr>
          <p:cNvPr id="45" name="Oval 44"/>
          <p:cNvSpPr/>
          <p:nvPr/>
        </p:nvSpPr>
        <p:spPr bwMode="auto">
          <a:xfrm rot="20411113">
            <a:off x="5276094" y="2992323"/>
            <a:ext cx="2043286" cy="914400"/>
          </a:xfrm>
          <a:prstGeom prst="ellipse">
            <a:avLst/>
          </a:prstGeom>
          <a:noFill/>
          <a:ln w="38100" cap="flat" cmpd="sng" algn="ctr">
            <a:solidFill>
              <a:srgbClr val="0070C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cxnSp>
        <p:nvCxnSpPr>
          <p:cNvPr id="47" name="Straight Connector 46"/>
          <p:cNvCxnSpPr/>
          <p:nvPr/>
        </p:nvCxnSpPr>
        <p:spPr bwMode="auto">
          <a:xfrm rot="10800000" flipV="1">
            <a:off x="5105400" y="3962400"/>
            <a:ext cx="470892" cy="457200"/>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50" name="TextBox 49"/>
          <p:cNvSpPr txBox="1"/>
          <p:nvPr/>
        </p:nvSpPr>
        <p:spPr>
          <a:xfrm>
            <a:off x="3276600" y="4495800"/>
            <a:ext cx="2819400" cy="707886"/>
          </a:xfrm>
          <a:prstGeom prst="rect">
            <a:avLst/>
          </a:prstGeom>
          <a:solidFill>
            <a:schemeClr val="bg1"/>
          </a:solidFill>
        </p:spPr>
        <p:txBody>
          <a:bodyPr wrap="square" rtlCol="0">
            <a:spAutoFit/>
          </a:bodyPr>
          <a:lstStyle/>
          <a:p>
            <a:pPr algn="ctr"/>
            <a:r>
              <a:rPr lang="en-GB" sz="2000" b="0" dirty="0" smtClean="0">
                <a:solidFill>
                  <a:srgbClr val="0070C0"/>
                </a:solidFill>
                <a:latin typeface="+mn-lt"/>
              </a:rPr>
              <a:t>Most governments are still here</a:t>
            </a:r>
            <a:endParaRPr lang="en-GB" sz="2000" b="0" dirty="0">
              <a:solidFill>
                <a:srgbClr val="0070C0"/>
              </a:solidFill>
              <a:latin typeface="+mn-lt"/>
            </a:endParaRPr>
          </a:p>
        </p:txBody>
      </p:sp>
      <p:sp>
        <p:nvSpPr>
          <p:cNvPr id="26" name="Oval 25"/>
          <p:cNvSpPr/>
          <p:nvPr/>
        </p:nvSpPr>
        <p:spPr bwMode="auto">
          <a:xfrm rot="16200000">
            <a:off x="7086600" y="2286000"/>
            <a:ext cx="2743200" cy="914400"/>
          </a:xfrm>
          <a:prstGeom prst="ellipse">
            <a:avLst/>
          </a:prstGeom>
          <a:noFill/>
          <a:ln w="38100" cap="flat" cmpd="sng" algn="ctr">
            <a:solidFill>
              <a:srgbClr val="0070C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cxnSp>
        <p:nvCxnSpPr>
          <p:cNvPr id="27" name="Straight Connector 26"/>
          <p:cNvCxnSpPr/>
          <p:nvPr/>
        </p:nvCxnSpPr>
        <p:spPr bwMode="auto">
          <a:xfrm rot="5400000">
            <a:off x="7620000" y="3962400"/>
            <a:ext cx="609600" cy="609600"/>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29" name="TextBox 28"/>
          <p:cNvSpPr txBox="1"/>
          <p:nvPr/>
        </p:nvSpPr>
        <p:spPr>
          <a:xfrm>
            <a:off x="6553200" y="4572000"/>
            <a:ext cx="2384674" cy="1015663"/>
          </a:xfrm>
          <a:prstGeom prst="rect">
            <a:avLst/>
          </a:prstGeom>
          <a:solidFill>
            <a:schemeClr val="bg1"/>
          </a:solidFill>
        </p:spPr>
        <p:txBody>
          <a:bodyPr wrap="square" rtlCol="0">
            <a:spAutoFit/>
          </a:bodyPr>
          <a:lstStyle/>
          <a:p>
            <a:pPr algn="ctr"/>
            <a:r>
              <a:rPr lang="en-GB" sz="2000" b="0" dirty="0" smtClean="0">
                <a:solidFill>
                  <a:srgbClr val="0070C0"/>
                </a:solidFill>
                <a:latin typeface="+mn-lt"/>
              </a:rPr>
              <a:t>Getting this right is hard, and there is little guidance</a:t>
            </a:r>
            <a:endParaRPr lang="en-GB" sz="2000" b="0" dirty="0">
              <a:solidFill>
                <a:srgbClr val="0070C0"/>
              </a:solidFill>
              <a:latin typeface="+mn-lt"/>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5999162" cy="639762"/>
          </a:xfrm>
        </p:spPr>
        <p:txBody>
          <a:bodyPr/>
          <a:lstStyle/>
          <a:p>
            <a:pPr eaLnBrk="1" fontAlgn="auto" hangingPunct="1">
              <a:spcAft>
                <a:spcPts val="0"/>
              </a:spcAft>
              <a:defRPr/>
            </a:pPr>
            <a:r>
              <a:rPr lang="en-US" sz="2400" b="0" dirty="0" smtClean="0"/>
              <a:t>In theory, current e-government frameworks address governance and business change</a:t>
            </a:r>
            <a:endParaRPr lang="en-US" sz="2400" b="0" dirty="0"/>
          </a:p>
        </p:txBody>
      </p:sp>
      <p:sp>
        <p:nvSpPr>
          <p:cNvPr id="3" name="Text Placeholder 2"/>
          <p:cNvSpPr>
            <a:spLocks noGrp="1"/>
          </p:cNvSpPr>
          <p:nvPr>
            <p:ph idx="1"/>
          </p:nvPr>
        </p:nvSpPr>
        <p:spPr>
          <a:xfrm>
            <a:off x="2209800" y="1371600"/>
            <a:ext cx="5029200" cy="457200"/>
          </a:xfrm>
        </p:spPr>
        <p:txBody>
          <a:bodyPr rtlCol="0">
            <a:normAutofit/>
          </a:bodyPr>
          <a:lstStyle/>
          <a:p>
            <a:pPr marL="438912" indent="-320040" eaLnBrk="1" fontAlgn="auto" hangingPunct="1">
              <a:spcBef>
                <a:spcPts val="0"/>
              </a:spcBef>
              <a:spcAft>
                <a:spcPts val="0"/>
              </a:spcAft>
              <a:buNone/>
              <a:defRPr/>
            </a:pPr>
            <a:r>
              <a:rPr lang="en-US" sz="2000" dirty="0" smtClean="0"/>
              <a:t>European Interoperability Framework v 2.0</a:t>
            </a:r>
            <a:endParaRPr lang="en-US" sz="2000" dirty="0"/>
          </a:p>
        </p:txBody>
      </p:sp>
      <p:pic>
        <p:nvPicPr>
          <p:cNvPr id="13316" name="Picture 2"/>
          <p:cNvPicPr>
            <a:picLocks noChangeAspect="1" noChangeArrowheads="1"/>
          </p:cNvPicPr>
          <p:nvPr/>
        </p:nvPicPr>
        <p:blipFill>
          <a:blip r:embed="rId3" cstate="print"/>
          <a:srcRect l="17497" t="23257" r="10068" b="14725"/>
          <a:stretch>
            <a:fillRect/>
          </a:stretch>
        </p:blipFill>
        <p:spPr bwMode="auto">
          <a:xfrm>
            <a:off x="990600" y="1752600"/>
            <a:ext cx="7559675" cy="465210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txBox="1">
            <a:spLocks/>
          </p:cNvSpPr>
          <p:nvPr/>
        </p:nvSpPr>
        <p:spPr bwMode="auto">
          <a:xfrm>
            <a:off x="590550" y="1676400"/>
            <a:ext cx="6191250" cy="4522788"/>
          </a:xfrm>
          <a:prstGeom prst="rect">
            <a:avLst/>
          </a:prstGeom>
          <a:noFill/>
          <a:ln w="9525">
            <a:noFill/>
            <a:miter lim="800000"/>
            <a:headEnd/>
            <a:tailEnd/>
          </a:ln>
        </p:spPr>
        <p:txBody>
          <a:bodyPr/>
          <a:lstStyle/>
          <a:p>
            <a:pPr marL="342900" indent="-342900" algn="l">
              <a:buSzPct val="100000"/>
              <a:buFont typeface="Arial" pitchFamily="34" charset="0"/>
              <a:buChar char="•"/>
              <a:defRPr/>
            </a:pPr>
            <a:r>
              <a:rPr lang="en-US" sz="2000" b="0" kern="0" dirty="0" smtClean="0">
                <a:solidFill>
                  <a:schemeClr val="tx1">
                    <a:lumMod val="65000"/>
                    <a:lumOff val="35000"/>
                  </a:schemeClr>
                </a:solidFill>
                <a:latin typeface="+mn-lt"/>
                <a:cs typeface="Arial" charset="0"/>
              </a:rPr>
              <a:t>A little bit about CS Transform</a:t>
            </a:r>
          </a:p>
          <a:p>
            <a:pPr marL="342900" indent="-342900" algn="l">
              <a:buSzPct val="100000"/>
              <a:buFont typeface="Arial" pitchFamily="34" charset="0"/>
              <a:buChar char="•"/>
              <a:defRPr/>
            </a:pPr>
            <a:endParaRPr lang="en-US" sz="2000" b="0" kern="0" dirty="0">
              <a:solidFill>
                <a:schemeClr val="tx1">
                  <a:lumMod val="65000"/>
                  <a:lumOff val="35000"/>
                </a:schemeClr>
              </a:solidFill>
              <a:latin typeface="+mn-lt"/>
              <a:cs typeface="Arial" charset="0"/>
            </a:endParaRPr>
          </a:p>
          <a:p>
            <a:pPr marL="342900" indent="-342900" algn="l">
              <a:buSzPct val="100000"/>
              <a:buFont typeface="Arial" pitchFamily="34" charset="0"/>
              <a:buChar char="•"/>
              <a:defRPr/>
            </a:pPr>
            <a:r>
              <a:rPr lang="en-US" sz="2000" b="0" kern="0" dirty="0" smtClean="0">
                <a:solidFill>
                  <a:schemeClr val="tx1">
                    <a:lumMod val="65000"/>
                    <a:lumOff val="35000"/>
                  </a:schemeClr>
                </a:solidFill>
                <a:latin typeface="+mn-lt"/>
                <a:cs typeface="Arial" charset="0"/>
              </a:rPr>
              <a:t>A </a:t>
            </a:r>
            <a:r>
              <a:rPr lang="en-US" sz="2000" b="0" kern="0" dirty="0" smtClean="0">
                <a:solidFill>
                  <a:schemeClr val="tx1">
                    <a:lumMod val="65000"/>
                    <a:lumOff val="35000"/>
                  </a:schemeClr>
                </a:solidFill>
                <a:latin typeface="+mn-lt"/>
              </a:rPr>
              <a:t>personal perspective on the emerging shift from e-Government to Transformational Government</a:t>
            </a:r>
          </a:p>
          <a:p>
            <a:pPr marL="342900" indent="-342900" algn="l">
              <a:buSzPct val="100000"/>
              <a:buFont typeface="Arial" pitchFamily="34" charset="0"/>
              <a:buChar char="•"/>
              <a:defRPr/>
            </a:pPr>
            <a:endParaRPr lang="en-US" sz="2000" b="0" kern="0" dirty="0" smtClean="0">
              <a:solidFill>
                <a:schemeClr val="tx1">
                  <a:lumMod val="65000"/>
                  <a:lumOff val="35000"/>
                </a:schemeClr>
              </a:solidFill>
              <a:latin typeface="+mn-lt"/>
              <a:cs typeface="Arial" charset="0"/>
            </a:endParaRPr>
          </a:p>
          <a:p>
            <a:pPr marL="342900" indent="-342900" algn="l">
              <a:buSzPct val="100000"/>
              <a:buFont typeface="Arial" pitchFamily="34" charset="0"/>
              <a:buChar char="•"/>
              <a:defRPr/>
            </a:pPr>
            <a:r>
              <a:rPr lang="en-US" sz="2000" b="0" kern="0" dirty="0" smtClean="0">
                <a:solidFill>
                  <a:schemeClr val="tx1">
                    <a:lumMod val="65000"/>
                    <a:lumOff val="35000"/>
                  </a:schemeClr>
                </a:solidFill>
                <a:latin typeface="+mn-lt"/>
              </a:rPr>
              <a:t>Why it matters</a:t>
            </a:r>
          </a:p>
          <a:p>
            <a:pPr marL="342900" indent="-342900" algn="l">
              <a:buSzPct val="100000"/>
              <a:buFont typeface="Arial" pitchFamily="34" charset="0"/>
              <a:buChar char="•"/>
              <a:defRPr/>
            </a:pPr>
            <a:endParaRPr lang="en-US" sz="2000" b="0" kern="0" dirty="0" smtClean="0">
              <a:solidFill>
                <a:schemeClr val="tx1">
                  <a:lumMod val="65000"/>
                  <a:lumOff val="35000"/>
                </a:schemeClr>
              </a:solidFill>
              <a:latin typeface="+mn-lt"/>
            </a:endParaRPr>
          </a:p>
          <a:p>
            <a:pPr marL="342900" indent="-342900" algn="l">
              <a:buSzPct val="100000"/>
              <a:buFont typeface="Arial" pitchFamily="34" charset="0"/>
              <a:buChar char="•"/>
              <a:defRPr/>
            </a:pPr>
            <a:r>
              <a:rPr lang="en-US" sz="2000" b="0" kern="0" dirty="0" smtClean="0">
                <a:solidFill>
                  <a:schemeClr val="tx1">
                    <a:lumMod val="65000"/>
                    <a:lumOff val="35000"/>
                  </a:schemeClr>
                </a:solidFill>
                <a:latin typeface="+mn-lt"/>
              </a:rPr>
              <a:t>Why we need a Transformational Government Framework</a:t>
            </a:r>
          </a:p>
          <a:p>
            <a:pPr marL="342900" indent="-342900" algn="l">
              <a:buSzPct val="100000"/>
              <a:buFont typeface="Arial" pitchFamily="34" charset="0"/>
              <a:buChar char="•"/>
              <a:defRPr/>
            </a:pPr>
            <a:endParaRPr lang="en-US" sz="2000" b="0" kern="0" dirty="0" smtClean="0">
              <a:solidFill>
                <a:schemeClr val="tx1">
                  <a:lumMod val="65000"/>
                  <a:lumOff val="35000"/>
                </a:schemeClr>
              </a:solidFill>
              <a:latin typeface="+mn-lt"/>
            </a:endParaRPr>
          </a:p>
          <a:p>
            <a:pPr marL="342900" indent="-342900" algn="l">
              <a:buSzPct val="100000"/>
              <a:buFont typeface="Arial" pitchFamily="34" charset="0"/>
              <a:buChar char="•"/>
              <a:defRPr/>
            </a:pPr>
            <a:r>
              <a:rPr lang="en-US" sz="2000" b="0" kern="0" dirty="0" smtClean="0">
                <a:solidFill>
                  <a:schemeClr val="tx1">
                    <a:lumMod val="65000"/>
                    <a:lumOff val="35000"/>
                  </a:schemeClr>
                </a:solidFill>
                <a:latin typeface="+mn-lt"/>
              </a:rPr>
              <a:t>Towards future best practice</a:t>
            </a:r>
          </a:p>
          <a:p>
            <a:pPr marL="342900" indent="-342900" algn="l">
              <a:buSzPct val="100000"/>
              <a:buFont typeface="Arial" pitchFamily="34" charset="0"/>
              <a:buChar char="•"/>
              <a:defRPr/>
            </a:pPr>
            <a:endParaRPr lang="en-US" sz="2000" b="0" kern="0" dirty="0" smtClean="0">
              <a:solidFill>
                <a:schemeClr val="tx1">
                  <a:lumMod val="65000"/>
                  <a:lumOff val="35000"/>
                </a:schemeClr>
              </a:solidFill>
              <a:latin typeface="+mn-lt"/>
            </a:endParaRPr>
          </a:p>
          <a:p>
            <a:pPr marL="342900" indent="-342900" algn="l">
              <a:buSzPct val="100000"/>
              <a:buFont typeface="Arial" pitchFamily="34" charset="0"/>
              <a:buChar char="•"/>
              <a:defRPr/>
            </a:pPr>
            <a:endParaRPr lang="en-US" sz="2000" b="0" kern="0" dirty="0" smtClean="0">
              <a:solidFill>
                <a:schemeClr val="tx1">
                  <a:lumMod val="65000"/>
                  <a:lumOff val="35000"/>
                </a:schemeClr>
              </a:solidFill>
              <a:latin typeface="+mn-lt"/>
            </a:endParaRPr>
          </a:p>
          <a:p>
            <a:pPr marL="342900" indent="-342900" algn="l">
              <a:buSzPct val="100000"/>
              <a:buFont typeface="Arial" pitchFamily="34" charset="0"/>
              <a:buChar char="•"/>
              <a:defRPr/>
            </a:pPr>
            <a:endParaRPr lang="en-US" sz="2000" b="0" kern="0" dirty="0" smtClean="0">
              <a:solidFill>
                <a:schemeClr val="tx1">
                  <a:lumMod val="65000"/>
                  <a:lumOff val="35000"/>
                </a:schemeClr>
              </a:solidFill>
              <a:latin typeface="+mn-lt"/>
              <a:cs typeface="Arial" charset="0"/>
            </a:endParaRPr>
          </a:p>
          <a:p>
            <a:pPr marL="342900" indent="-342900" algn="l">
              <a:buSzPct val="100000"/>
              <a:buFont typeface="Arial" pitchFamily="34" charset="0"/>
              <a:buChar char="•"/>
              <a:defRPr/>
            </a:pPr>
            <a:endParaRPr lang="cy-GB" sz="1800" kern="0" dirty="0">
              <a:solidFill>
                <a:schemeClr val="tx1">
                  <a:lumMod val="65000"/>
                  <a:lumOff val="35000"/>
                </a:schemeClr>
              </a:solidFill>
              <a:latin typeface="+mn-lt"/>
              <a:cs typeface="Arial" charset="0"/>
            </a:endParaRPr>
          </a:p>
        </p:txBody>
      </p:sp>
      <p:sp>
        <p:nvSpPr>
          <p:cNvPr id="12" name="Rectangle 2"/>
          <p:cNvSpPr>
            <a:spLocks noGrp="1" noChangeArrowheads="1"/>
          </p:cNvSpPr>
          <p:nvPr>
            <p:ph type="title"/>
          </p:nvPr>
        </p:nvSpPr>
        <p:spPr/>
        <p:txBody>
          <a:bodyPr/>
          <a:lstStyle/>
          <a:p>
            <a:pPr eaLnBrk="1" hangingPunct="1">
              <a:defRPr/>
            </a:pPr>
            <a:r>
              <a:rPr lang="en-GB" dirty="0" smtClean="0">
                <a:solidFill>
                  <a:srgbClr val="0070C0"/>
                </a:solidFill>
              </a:rPr>
              <a:t>What I will cover</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8804" name="Picture 4"/>
          <p:cNvPicPr>
            <a:picLocks noChangeAspect="1" noChangeArrowheads="1"/>
          </p:cNvPicPr>
          <p:nvPr/>
        </p:nvPicPr>
        <p:blipFill>
          <a:blip r:embed="rId3" cstate="print"/>
          <a:srcRect/>
          <a:stretch>
            <a:fillRect/>
          </a:stretch>
        </p:blipFill>
        <p:spPr bwMode="auto">
          <a:xfrm>
            <a:off x="228600" y="2743200"/>
            <a:ext cx="4910137" cy="2695961"/>
          </a:xfrm>
          <a:prstGeom prst="rect">
            <a:avLst/>
          </a:prstGeom>
          <a:noFill/>
          <a:ln w="9525">
            <a:noFill/>
            <a:miter lim="800000"/>
            <a:headEnd/>
            <a:tailEnd/>
          </a:ln>
        </p:spPr>
      </p:pic>
      <p:sp>
        <p:nvSpPr>
          <p:cNvPr id="2" name="Title 1"/>
          <p:cNvSpPr>
            <a:spLocks noGrp="1"/>
          </p:cNvSpPr>
          <p:nvPr>
            <p:ph type="title"/>
          </p:nvPr>
        </p:nvSpPr>
        <p:spPr>
          <a:xfrm>
            <a:off x="630238" y="350838"/>
            <a:ext cx="5770562" cy="639762"/>
          </a:xfrm>
        </p:spPr>
        <p:txBody>
          <a:bodyPr/>
          <a:lstStyle/>
          <a:p>
            <a:r>
              <a:rPr lang="en-GB" dirty="0" smtClean="0"/>
              <a:t>In practice, most policies focus on technology not business</a:t>
            </a:r>
            <a:endParaRPr lang="en-GB" dirty="0"/>
          </a:p>
        </p:txBody>
      </p:sp>
      <p:pic>
        <p:nvPicPr>
          <p:cNvPr id="588803" name="Picture 3"/>
          <p:cNvPicPr>
            <a:picLocks noChangeAspect="1" noChangeArrowheads="1"/>
          </p:cNvPicPr>
          <p:nvPr/>
        </p:nvPicPr>
        <p:blipFill>
          <a:blip r:embed="rId4" cstate="print"/>
          <a:srcRect/>
          <a:stretch>
            <a:fillRect/>
          </a:stretch>
        </p:blipFill>
        <p:spPr bwMode="auto">
          <a:xfrm>
            <a:off x="4267200" y="3047999"/>
            <a:ext cx="4724400" cy="2302017"/>
          </a:xfrm>
          <a:prstGeom prst="rect">
            <a:avLst/>
          </a:prstGeom>
          <a:noFill/>
          <a:ln w="9525">
            <a:noFill/>
            <a:miter lim="800000"/>
            <a:headEnd/>
            <a:tailEnd/>
          </a:ln>
        </p:spPr>
      </p:pic>
      <p:sp>
        <p:nvSpPr>
          <p:cNvPr id="3" name="Content Placeholder 2"/>
          <p:cNvSpPr>
            <a:spLocks noGrp="1"/>
          </p:cNvSpPr>
          <p:nvPr>
            <p:ph idx="1"/>
          </p:nvPr>
        </p:nvSpPr>
        <p:spPr>
          <a:xfrm>
            <a:off x="457200" y="1371600"/>
            <a:ext cx="3859212" cy="4170362"/>
          </a:xfrm>
        </p:spPr>
        <p:txBody>
          <a:bodyPr/>
          <a:lstStyle/>
          <a:p>
            <a:pPr indent="-165100">
              <a:tabLst>
                <a:tab pos="450850" algn="l"/>
              </a:tabLst>
            </a:pPr>
            <a:r>
              <a:rPr lang="en-GB" sz="1600" dirty="0" smtClean="0"/>
              <a:t>CS Transform research across 30 national government Interoperability Frameworks found a 90% focus on technology</a:t>
            </a:r>
            <a:endParaRPr lang="en-GB" sz="1600" dirty="0"/>
          </a:p>
        </p:txBody>
      </p:sp>
      <p:sp>
        <p:nvSpPr>
          <p:cNvPr id="8" name="Content Placeholder 2"/>
          <p:cNvSpPr txBox="1">
            <a:spLocks/>
          </p:cNvSpPr>
          <p:nvPr/>
        </p:nvSpPr>
        <p:spPr bwMode="auto">
          <a:xfrm>
            <a:off x="4572000" y="1371600"/>
            <a:ext cx="4191000" cy="4170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165100" algn="l" defTabSz="622300" rtl="0" eaLnBrk="0" fontAlgn="base" latinLnBrk="0" hangingPunct="0">
              <a:lnSpc>
                <a:spcPct val="130000"/>
              </a:lnSpc>
              <a:spcBef>
                <a:spcPct val="20000"/>
              </a:spcBef>
              <a:spcAft>
                <a:spcPct val="0"/>
              </a:spcAft>
              <a:buClrTx/>
              <a:buSzTx/>
              <a:buFontTx/>
              <a:buChar char="•"/>
              <a:tabLst>
                <a:tab pos="450850" algn="l"/>
              </a:tabLst>
              <a:defRPr/>
            </a:pPr>
            <a:r>
              <a:rPr kumimoji="0" lang="en-GB" sz="1600" b="0" i="0" u="none" strike="noStrike" kern="0" cap="none" spc="0" normalizeH="0" baseline="0" noProof="0" dirty="0" smtClean="0">
                <a:ln>
                  <a:noFill/>
                </a:ln>
                <a:solidFill>
                  <a:srgbClr val="66656A"/>
                </a:solidFill>
                <a:effectLst/>
                <a:uLnTx/>
                <a:uFillTx/>
                <a:latin typeface="+mn-lt"/>
                <a:ea typeface="+mn-ea"/>
                <a:cs typeface="+mn-cs"/>
              </a:rPr>
              <a:t>Research by the National University of Singapore into</a:t>
            </a:r>
            <a:r>
              <a:rPr kumimoji="0" lang="en-GB" sz="1600" b="0" i="0" u="none" strike="noStrike" kern="0" cap="none" spc="0" normalizeH="0" noProof="0" dirty="0" smtClean="0">
                <a:ln>
                  <a:noFill/>
                </a:ln>
                <a:solidFill>
                  <a:srgbClr val="66656A"/>
                </a:solidFill>
                <a:effectLst/>
                <a:uLnTx/>
                <a:uFillTx/>
                <a:latin typeface="+mn-lt"/>
                <a:ea typeface="+mn-ea"/>
                <a:cs typeface="+mn-cs"/>
              </a:rPr>
              <a:t> Government Enterprise Architectures found most are technically focused, and disconnected from key dimensions of government transformation.</a:t>
            </a:r>
            <a:endParaRPr kumimoji="0" lang="en-GB" sz="1600" b="0" i="0" u="none" strike="noStrike" kern="0" cap="none" spc="0" normalizeH="0" baseline="0" noProof="0" dirty="0">
              <a:ln>
                <a:noFill/>
              </a:ln>
              <a:solidFill>
                <a:srgbClr val="66656A"/>
              </a:solidFill>
              <a:effectLst/>
              <a:uLnTx/>
              <a:uFillTx/>
              <a:latin typeface="+mn-lt"/>
              <a:ea typeface="+mn-ea"/>
              <a:cs typeface="+mn-cs"/>
            </a:endParaRPr>
          </a:p>
        </p:txBody>
      </p:sp>
      <p:sp>
        <p:nvSpPr>
          <p:cNvPr id="10" name="Content Placeholder 2"/>
          <p:cNvSpPr txBox="1">
            <a:spLocks/>
          </p:cNvSpPr>
          <p:nvPr/>
        </p:nvSpPr>
        <p:spPr bwMode="auto">
          <a:xfrm>
            <a:off x="4572000" y="5562600"/>
            <a:ext cx="4343400" cy="1295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165100" algn="l" defTabSz="622300" rtl="0" eaLnBrk="0" fontAlgn="base" latinLnBrk="0" hangingPunct="0">
              <a:lnSpc>
                <a:spcPct val="130000"/>
              </a:lnSpc>
              <a:spcBef>
                <a:spcPct val="20000"/>
              </a:spcBef>
              <a:spcAft>
                <a:spcPct val="0"/>
              </a:spcAft>
              <a:buClrTx/>
              <a:buSzTx/>
              <a:tabLst>
                <a:tab pos="450850" algn="l"/>
              </a:tabLst>
              <a:defRPr/>
            </a:pPr>
            <a:r>
              <a:rPr kumimoji="0" lang="en-GB" sz="900" b="0" i="0" u="none" strike="noStrike" kern="0" cap="none" spc="0" normalizeH="0" baseline="0" noProof="0" dirty="0" smtClean="0">
                <a:ln>
                  <a:noFill/>
                </a:ln>
                <a:solidFill>
                  <a:srgbClr val="66656A"/>
                </a:solidFill>
                <a:effectLst/>
                <a:uLnTx/>
                <a:uFillTx/>
                <a:latin typeface="+mn-lt"/>
                <a:ea typeface="+mn-ea"/>
                <a:cs typeface="+mn-cs"/>
              </a:rPr>
              <a:t>	Source: </a:t>
            </a:r>
            <a:r>
              <a:rPr kumimoji="0" lang="en-GB" sz="900" b="0" i="1" u="none" strike="noStrike" kern="0" cap="none" spc="0" normalizeH="0" baseline="0" noProof="0" dirty="0" smtClean="0">
                <a:ln>
                  <a:noFill/>
                </a:ln>
                <a:solidFill>
                  <a:srgbClr val="66656A"/>
                </a:solidFill>
                <a:effectLst/>
                <a:uLnTx/>
                <a:uFillTx/>
                <a:latin typeface="+mn-lt"/>
                <a:ea typeface="+mn-ea"/>
                <a:cs typeface="+mn-cs"/>
              </a:rPr>
              <a:t>Understanding the impact of Enterprise Architecture on Connected Government:</a:t>
            </a:r>
            <a:r>
              <a:rPr kumimoji="0" lang="en-GB" sz="900" b="0" i="1" u="none" strike="noStrike" kern="0" cap="none" spc="0" normalizeH="0" noProof="0" dirty="0" smtClean="0">
                <a:ln>
                  <a:noFill/>
                </a:ln>
                <a:solidFill>
                  <a:srgbClr val="66656A"/>
                </a:solidFill>
                <a:effectLst/>
                <a:uLnTx/>
                <a:uFillTx/>
                <a:latin typeface="+mn-lt"/>
                <a:ea typeface="+mn-ea"/>
                <a:cs typeface="+mn-cs"/>
              </a:rPr>
              <a:t> a qualitative analysis</a:t>
            </a:r>
            <a:r>
              <a:rPr kumimoji="0" lang="en-GB" sz="900" b="0" i="0" u="none" strike="noStrike" kern="0" cap="none" spc="0" normalizeH="0" noProof="0" dirty="0" smtClean="0">
                <a:ln>
                  <a:noFill/>
                </a:ln>
                <a:solidFill>
                  <a:srgbClr val="66656A"/>
                </a:solidFill>
                <a:effectLst/>
                <a:uLnTx/>
                <a:uFillTx/>
                <a:latin typeface="+mn-lt"/>
                <a:ea typeface="+mn-ea"/>
                <a:cs typeface="+mn-cs"/>
              </a:rPr>
              <a:t>, </a:t>
            </a:r>
            <a:r>
              <a:rPr kumimoji="0" lang="en-GB" sz="900" b="0" i="0" u="none" strike="noStrike" kern="0" cap="none" spc="0" normalizeH="0" baseline="0" noProof="0" dirty="0" smtClean="0">
                <a:ln>
                  <a:noFill/>
                </a:ln>
                <a:solidFill>
                  <a:srgbClr val="66656A"/>
                </a:solidFill>
                <a:effectLst/>
                <a:uLnTx/>
                <a:uFillTx/>
                <a:latin typeface="+mn-lt"/>
                <a:ea typeface="+mn-ea"/>
                <a:cs typeface="+mn-cs"/>
              </a:rPr>
              <a:t>National University of Singapore, 2010</a:t>
            </a:r>
            <a:endParaRPr kumimoji="0" lang="en-GB" sz="900" b="0" i="0" u="none" strike="noStrike" kern="0" cap="none" spc="0" normalizeH="0" baseline="0" noProof="0" dirty="0">
              <a:ln>
                <a:noFill/>
              </a:ln>
              <a:solidFill>
                <a:srgbClr val="66656A"/>
              </a:solidFill>
              <a:effectLst/>
              <a:uLnTx/>
              <a:uFillTx/>
              <a:latin typeface="+mn-lt"/>
              <a:ea typeface="+mn-ea"/>
              <a:cs typeface="+mn-cs"/>
            </a:endParaRPr>
          </a:p>
        </p:txBody>
      </p:sp>
      <p:sp>
        <p:nvSpPr>
          <p:cNvPr id="11" name="Content Placeholder 2"/>
          <p:cNvSpPr txBox="1">
            <a:spLocks/>
          </p:cNvSpPr>
          <p:nvPr/>
        </p:nvSpPr>
        <p:spPr bwMode="auto">
          <a:xfrm>
            <a:off x="304800" y="5562600"/>
            <a:ext cx="3733800" cy="1295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165100" algn="l" defTabSz="622300" rtl="0" eaLnBrk="0" fontAlgn="base" latinLnBrk="0" hangingPunct="0">
              <a:lnSpc>
                <a:spcPct val="130000"/>
              </a:lnSpc>
              <a:spcBef>
                <a:spcPct val="20000"/>
              </a:spcBef>
              <a:spcAft>
                <a:spcPct val="0"/>
              </a:spcAft>
              <a:buClrTx/>
              <a:buSzTx/>
              <a:tabLst>
                <a:tab pos="450850" algn="l"/>
              </a:tabLst>
              <a:defRPr/>
            </a:pPr>
            <a:r>
              <a:rPr kumimoji="0" lang="en-GB" sz="900" b="0" i="0" u="none" strike="noStrike" kern="0" cap="none" spc="0" normalizeH="0" baseline="0" noProof="0" dirty="0" smtClean="0">
                <a:ln>
                  <a:noFill/>
                </a:ln>
                <a:solidFill>
                  <a:srgbClr val="66656A"/>
                </a:solidFill>
                <a:effectLst/>
                <a:uLnTx/>
                <a:uFillTx/>
                <a:latin typeface="+mn-lt"/>
                <a:ea typeface="+mn-ea"/>
                <a:cs typeface="+mn-cs"/>
              </a:rPr>
              <a:t>	Source: </a:t>
            </a:r>
            <a:r>
              <a:rPr kumimoji="0" lang="en-GB" sz="900" b="0" i="1" u="none" strike="noStrike" kern="0" cap="none" spc="0" normalizeH="0" baseline="0" noProof="0" dirty="0" smtClean="0">
                <a:ln>
                  <a:noFill/>
                </a:ln>
                <a:solidFill>
                  <a:srgbClr val="66656A"/>
                </a:solidFill>
                <a:effectLst/>
                <a:uLnTx/>
                <a:uFillTx/>
                <a:latin typeface="+mn-lt"/>
                <a:ea typeface="+mn-ea"/>
                <a:cs typeface="+mn-cs"/>
              </a:rPr>
              <a:t>E-Government Interoperability: a comparative analysis</a:t>
            </a:r>
            <a:r>
              <a:rPr kumimoji="0" lang="en-GB" sz="900" b="0" i="0" u="none" strike="noStrike" kern="0" cap="none" spc="0" normalizeH="0" baseline="0" noProof="0" dirty="0" smtClean="0">
                <a:ln>
                  <a:noFill/>
                </a:ln>
                <a:solidFill>
                  <a:srgbClr val="66656A"/>
                </a:solidFill>
                <a:effectLst/>
                <a:uLnTx/>
                <a:uFillTx/>
                <a:latin typeface="+mn-lt"/>
                <a:ea typeface="+mn-ea"/>
                <a:cs typeface="+mn-cs"/>
              </a:rPr>
              <a:t>, CS Transform, 2010, www.cstransform.com</a:t>
            </a:r>
            <a:endParaRPr kumimoji="0" lang="en-GB" sz="900" b="0" i="0" u="none" strike="noStrike" kern="0" cap="none" spc="0" normalizeH="0" baseline="0" noProof="0" dirty="0">
              <a:ln>
                <a:noFill/>
              </a:ln>
              <a:solidFill>
                <a:srgbClr val="66656A"/>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88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58"/>
          <p:cNvSpPr>
            <a:spLocks noChangeArrowheads="1"/>
          </p:cNvSpPr>
          <p:nvPr/>
        </p:nvSpPr>
        <p:spPr bwMode="auto">
          <a:xfrm>
            <a:off x="-152400" y="5638800"/>
            <a:ext cx="1676400" cy="1371600"/>
          </a:xfrm>
          <a:prstGeom prst="rect">
            <a:avLst/>
          </a:prstGeom>
          <a:solidFill>
            <a:schemeClr val="bg1"/>
          </a:solidFill>
          <a:ln w="9525" algn="ctr">
            <a:noFill/>
            <a:round/>
            <a:headEnd/>
            <a:tailEnd type="triangle" w="med" len="med"/>
          </a:ln>
        </p:spPr>
        <p:txBody>
          <a:bodyPr wrap="none" anchor="ctr"/>
          <a:lstStyle/>
          <a:p>
            <a:endParaRPr lang="en-US" sz="2800" b="0" dirty="0">
              <a:solidFill>
                <a:schemeClr val="tx1"/>
              </a:solidFill>
              <a:latin typeface="Times" pitchFamily="100" charset="0"/>
            </a:endParaRPr>
          </a:p>
        </p:txBody>
      </p:sp>
      <p:sp>
        <p:nvSpPr>
          <p:cNvPr id="32772" name="Title 1"/>
          <p:cNvSpPr>
            <a:spLocks noGrp="1"/>
          </p:cNvSpPr>
          <p:nvPr>
            <p:ph type="title"/>
          </p:nvPr>
        </p:nvSpPr>
        <p:spPr>
          <a:xfrm>
            <a:off x="228600" y="0"/>
            <a:ext cx="8132762" cy="639762"/>
          </a:xfrm>
        </p:spPr>
        <p:txBody>
          <a:bodyPr/>
          <a:lstStyle/>
          <a:p>
            <a:pPr eaLnBrk="1" hangingPunct="1"/>
            <a:r>
              <a:rPr lang="en-GB" sz="2000" dirty="0" smtClean="0"/>
              <a:t>There are significant gaps in best practice frameworks</a:t>
            </a:r>
          </a:p>
        </p:txBody>
      </p:sp>
      <p:sp>
        <p:nvSpPr>
          <p:cNvPr id="32773" name="Rectangle 50"/>
          <p:cNvSpPr>
            <a:spLocks noChangeArrowheads="1"/>
          </p:cNvSpPr>
          <p:nvPr/>
        </p:nvSpPr>
        <p:spPr bwMode="auto">
          <a:xfrm>
            <a:off x="152400" y="762000"/>
            <a:ext cx="8915400" cy="533400"/>
          </a:xfrm>
          <a:prstGeom prst="rect">
            <a:avLst/>
          </a:prstGeom>
          <a:solidFill>
            <a:srgbClr val="000099"/>
          </a:solidFill>
          <a:ln w="9525" algn="ctr">
            <a:solidFill>
              <a:schemeClr val="bg1"/>
            </a:solidFill>
            <a:round/>
            <a:headEnd/>
            <a:tailEnd type="triangle" w="med" len="med"/>
          </a:ln>
        </p:spPr>
        <p:txBody>
          <a:bodyPr wrap="none" anchor="ctr"/>
          <a:lstStyle/>
          <a:p>
            <a:endParaRPr lang="en-US" sz="2800" b="0" dirty="0">
              <a:solidFill>
                <a:schemeClr val="tx1"/>
              </a:solidFill>
              <a:latin typeface="Times" pitchFamily="100" charset="0"/>
            </a:endParaRPr>
          </a:p>
        </p:txBody>
      </p:sp>
      <p:sp>
        <p:nvSpPr>
          <p:cNvPr id="32774" name="Text Box 28"/>
          <p:cNvSpPr txBox="1">
            <a:spLocks noChangeArrowheads="1"/>
          </p:cNvSpPr>
          <p:nvPr/>
        </p:nvSpPr>
        <p:spPr bwMode="auto">
          <a:xfrm>
            <a:off x="2514600" y="762000"/>
            <a:ext cx="4468813" cy="338138"/>
          </a:xfrm>
          <a:prstGeom prst="rect">
            <a:avLst/>
          </a:prstGeom>
          <a:noFill/>
          <a:ln w="9525" algn="ctr">
            <a:noFill/>
            <a:miter lim="800000"/>
            <a:headEnd/>
            <a:tailEnd/>
          </a:ln>
        </p:spPr>
        <p:txBody>
          <a:bodyPr>
            <a:spAutoFit/>
          </a:bodyPr>
          <a:lstStyle/>
          <a:p>
            <a:pPr>
              <a:spcBef>
                <a:spcPct val="50000"/>
              </a:spcBef>
            </a:pPr>
            <a:r>
              <a:rPr lang="en-GB" sz="1600" b="0" i="1" dirty="0">
                <a:solidFill>
                  <a:schemeClr val="bg1"/>
                </a:solidFill>
              </a:rPr>
              <a:t>Interoperability Domains</a:t>
            </a:r>
          </a:p>
        </p:txBody>
      </p:sp>
      <p:sp>
        <p:nvSpPr>
          <p:cNvPr id="32775" name="TextBox 62"/>
          <p:cNvSpPr txBox="1">
            <a:spLocks noChangeArrowheads="1"/>
          </p:cNvSpPr>
          <p:nvPr/>
        </p:nvSpPr>
        <p:spPr bwMode="auto">
          <a:xfrm>
            <a:off x="1123950" y="987425"/>
            <a:ext cx="1085850" cy="307777"/>
          </a:xfrm>
          <a:prstGeom prst="rect">
            <a:avLst/>
          </a:prstGeom>
          <a:noFill/>
          <a:ln w="9525">
            <a:noFill/>
            <a:miter lim="800000"/>
            <a:headEnd/>
            <a:tailEnd/>
          </a:ln>
        </p:spPr>
        <p:txBody>
          <a:bodyPr wrap="square">
            <a:spAutoFit/>
          </a:bodyPr>
          <a:lstStyle/>
          <a:p>
            <a:r>
              <a:rPr lang="en-GB" sz="1400" b="0" dirty="0" smtClean="0">
                <a:solidFill>
                  <a:schemeClr val="bg1"/>
                </a:solidFill>
              </a:rPr>
              <a:t>Political</a:t>
            </a:r>
            <a:endParaRPr lang="en-GB" sz="1400" b="0" dirty="0">
              <a:solidFill>
                <a:schemeClr val="bg1"/>
              </a:solidFill>
            </a:endParaRPr>
          </a:p>
        </p:txBody>
      </p:sp>
      <p:sp>
        <p:nvSpPr>
          <p:cNvPr id="32776" name="TextBox 63"/>
          <p:cNvSpPr txBox="1">
            <a:spLocks noChangeArrowheads="1"/>
          </p:cNvSpPr>
          <p:nvPr/>
        </p:nvSpPr>
        <p:spPr bwMode="auto">
          <a:xfrm>
            <a:off x="2514600" y="987425"/>
            <a:ext cx="712788" cy="307975"/>
          </a:xfrm>
          <a:prstGeom prst="rect">
            <a:avLst/>
          </a:prstGeom>
          <a:noFill/>
          <a:ln w="9525">
            <a:noFill/>
            <a:miter lim="800000"/>
            <a:headEnd/>
            <a:tailEnd/>
          </a:ln>
        </p:spPr>
        <p:txBody>
          <a:bodyPr>
            <a:spAutoFit/>
          </a:bodyPr>
          <a:lstStyle/>
          <a:p>
            <a:r>
              <a:rPr lang="en-GB" sz="1400" b="0" dirty="0">
                <a:solidFill>
                  <a:schemeClr val="bg1"/>
                </a:solidFill>
              </a:rPr>
              <a:t>Legal</a:t>
            </a:r>
          </a:p>
        </p:txBody>
      </p:sp>
      <p:sp>
        <p:nvSpPr>
          <p:cNvPr id="32777" name="TextBox 64"/>
          <p:cNvSpPr txBox="1">
            <a:spLocks noChangeArrowheads="1"/>
          </p:cNvSpPr>
          <p:nvPr/>
        </p:nvSpPr>
        <p:spPr bwMode="auto">
          <a:xfrm>
            <a:off x="4256088" y="962025"/>
            <a:ext cx="1230312" cy="523220"/>
          </a:xfrm>
          <a:prstGeom prst="rect">
            <a:avLst/>
          </a:prstGeom>
          <a:noFill/>
          <a:ln w="9525">
            <a:noFill/>
            <a:miter lim="800000"/>
            <a:headEnd/>
            <a:tailEnd/>
          </a:ln>
        </p:spPr>
        <p:txBody>
          <a:bodyPr>
            <a:spAutoFit/>
          </a:bodyPr>
          <a:lstStyle/>
          <a:p>
            <a:r>
              <a:rPr lang="en-GB" sz="1400" b="0" dirty="0">
                <a:solidFill>
                  <a:schemeClr val="bg1"/>
                </a:solidFill>
              </a:rPr>
              <a:t>Organisational</a:t>
            </a:r>
          </a:p>
        </p:txBody>
      </p:sp>
      <p:sp>
        <p:nvSpPr>
          <p:cNvPr id="32778" name="TextBox 65"/>
          <p:cNvSpPr txBox="1">
            <a:spLocks noChangeArrowheads="1"/>
          </p:cNvSpPr>
          <p:nvPr/>
        </p:nvSpPr>
        <p:spPr bwMode="auto">
          <a:xfrm>
            <a:off x="6397625" y="987425"/>
            <a:ext cx="993775" cy="307777"/>
          </a:xfrm>
          <a:prstGeom prst="rect">
            <a:avLst/>
          </a:prstGeom>
          <a:noFill/>
          <a:ln w="9525">
            <a:noFill/>
            <a:miter lim="800000"/>
            <a:headEnd/>
            <a:tailEnd/>
          </a:ln>
        </p:spPr>
        <p:txBody>
          <a:bodyPr wrap="square">
            <a:spAutoFit/>
          </a:bodyPr>
          <a:lstStyle/>
          <a:p>
            <a:pPr algn="l" eaLnBrk="1" fontAlgn="t" hangingPunct="1"/>
            <a:r>
              <a:rPr lang="en-GB" sz="1400" b="0" dirty="0">
                <a:solidFill>
                  <a:schemeClr val="bg1"/>
                </a:solidFill>
              </a:rPr>
              <a:t>Semantic</a:t>
            </a:r>
          </a:p>
        </p:txBody>
      </p:sp>
      <p:sp>
        <p:nvSpPr>
          <p:cNvPr id="32779" name="TextBox 66"/>
          <p:cNvSpPr txBox="1">
            <a:spLocks noChangeArrowheads="1"/>
          </p:cNvSpPr>
          <p:nvPr/>
        </p:nvSpPr>
        <p:spPr bwMode="auto">
          <a:xfrm>
            <a:off x="7802563" y="987425"/>
            <a:ext cx="1036637" cy="307975"/>
          </a:xfrm>
          <a:prstGeom prst="rect">
            <a:avLst/>
          </a:prstGeom>
          <a:noFill/>
          <a:ln w="9525">
            <a:noFill/>
            <a:miter lim="800000"/>
            <a:headEnd/>
            <a:tailEnd/>
          </a:ln>
        </p:spPr>
        <p:txBody>
          <a:bodyPr>
            <a:spAutoFit/>
          </a:bodyPr>
          <a:lstStyle/>
          <a:p>
            <a:r>
              <a:rPr lang="en-GB" sz="1400" b="0" dirty="0">
                <a:solidFill>
                  <a:schemeClr val="bg1"/>
                </a:solidFill>
              </a:rPr>
              <a:t>Technical</a:t>
            </a:r>
          </a:p>
        </p:txBody>
      </p:sp>
      <p:sp>
        <p:nvSpPr>
          <p:cNvPr id="32780" name="Text Box 19"/>
          <p:cNvSpPr txBox="1">
            <a:spLocks noChangeArrowheads="1"/>
          </p:cNvSpPr>
          <p:nvPr/>
        </p:nvSpPr>
        <p:spPr bwMode="auto">
          <a:xfrm>
            <a:off x="838200" y="1417638"/>
            <a:ext cx="1524000" cy="1524000"/>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C00000"/>
                </a:solidFill>
                <a:latin typeface="Arial" pitchFamily="34" charset="0"/>
              </a:rPr>
              <a:t>Cross-government vision for citizen service transformation</a:t>
            </a:r>
          </a:p>
          <a:p>
            <a:pPr marL="101600" indent="-88900" algn="l">
              <a:spcBef>
                <a:spcPct val="20000"/>
              </a:spcBef>
              <a:spcAft>
                <a:spcPct val="20000"/>
              </a:spcAft>
              <a:buFont typeface="Wingdings" pitchFamily="2" charset="2"/>
              <a:buChar char="§"/>
            </a:pPr>
            <a:r>
              <a:rPr lang="en-GB" sz="900" b="0" dirty="0">
                <a:solidFill>
                  <a:schemeClr val="tx1"/>
                </a:solidFill>
                <a:latin typeface="Arial" pitchFamily="34" charset="0"/>
              </a:rPr>
              <a:t> </a:t>
            </a:r>
            <a:r>
              <a:rPr lang="en-GB" sz="900" b="0" dirty="0">
                <a:solidFill>
                  <a:srgbClr val="000099"/>
                </a:solidFill>
                <a:latin typeface="Arial" pitchFamily="34" charset="0"/>
              </a:rPr>
              <a:t>Governance model</a:t>
            </a:r>
            <a:r>
              <a:rPr lang="en-GB" sz="900" b="0" baseline="30000" dirty="0">
                <a:solidFill>
                  <a:srgbClr val="000099"/>
                </a:solidFill>
                <a:latin typeface="Arial" pitchFamily="34" charset="0"/>
              </a:rPr>
              <a:t>1,2,3</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Strategic Business Case for overall programme</a:t>
            </a:r>
            <a:r>
              <a:rPr lang="en-GB" sz="900" b="0" baseline="30000" dirty="0">
                <a:solidFill>
                  <a:srgbClr val="000099"/>
                </a:solidFill>
                <a:latin typeface="Arial" pitchFamily="34" charset="0"/>
              </a:rPr>
              <a:t>1</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r>
              <a:rPr lang="en-GB" sz="900" b="0" dirty="0">
                <a:solidFill>
                  <a:srgbClr val="C00000"/>
                </a:solidFill>
                <a:latin typeface="Arial" pitchFamily="34" charset="0"/>
              </a:rPr>
              <a:t>Risk Management Strategy</a:t>
            </a: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781" name="Text Box 19"/>
          <p:cNvSpPr txBox="1">
            <a:spLocks noChangeArrowheads="1"/>
          </p:cNvSpPr>
          <p:nvPr/>
        </p:nvSpPr>
        <p:spPr bwMode="auto">
          <a:xfrm>
            <a:off x="2362200" y="1417638"/>
            <a:ext cx="1219200" cy="1135062"/>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C00000"/>
                </a:solidFill>
                <a:latin typeface="Arial" pitchFamily="34" charset="0"/>
              </a:rPr>
              <a:t>Legal vires for inter-agency collaboration</a:t>
            </a:r>
          </a:p>
          <a:p>
            <a:pPr marL="101600" indent="-88900" algn="l">
              <a:spcBef>
                <a:spcPct val="20000"/>
              </a:spcBef>
              <a:spcAft>
                <a:spcPct val="20000"/>
              </a:spcAft>
              <a:buFont typeface="Wingdings" pitchFamily="2" charset="2"/>
              <a:buChar char="§"/>
            </a:pPr>
            <a:r>
              <a:rPr lang="en-GB" sz="900" b="0" dirty="0">
                <a:solidFill>
                  <a:srgbClr val="C00000"/>
                </a:solidFill>
                <a:latin typeface="Arial" pitchFamily="34" charset="0"/>
              </a:rPr>
              <a:t>Legal framework for public private partnership</a:t>
            </a: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782" name="Text Box 19"/>
          <p:cNvSpPr txBox="1">
            <a:spLocks noChangeArrowheads="1"/>
          </p:cNvSpPr>
          <p:nvPr/>
        </p:nvSpPr>
        <p:spPr bwMode="auto">
          <a:xfrm>
            <a:off x="3543300" y="1417638"/>
            <a:ext cx="1485900" cy="1439862"/>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C00000"/>
                </a:solidFill>
                <a:latin typeface="Arial" pitchFamily="34" charset="0"/>
              </a:rPr>
              <a:t>Transformation Roadmap</a:t>
            </a:r>
          </a:p>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Key Services Portfolio</a:t>
            </a:r>
            <a:r>
              <a:rPr lang="en-GB" sz="900" b="0" baseline="30000" dirty="0">
                <a:solidFill>
                  <a:srgbClr val="000099"/>
                </a:solidFill>
                <a:latin typeface="Arial" pitchFamily="34" charset="0"/>
              </a:rPr>
              <a:t>1</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r>
              <a:rPr lang="en-GB" sz="900" b="0" dirty="0">
                <a:solidFill>
                  <a:srgbClr val="C00000"/>
                </a:solidFill>
                <a:latin typeface="Arial" pitchFamily="34" charset="0"/>
              </a:rPr>
              <a:t>Funding model</a:t>
            </a:r>
          </a:p>
          <a:p>
            <a:pPr marL="101600" indent="-88900" algn="l">
              <a:spcBef>
                <a:spcPct val="20000"/>
              </a:spcBef>
              <a:spcAft>
                <a:spcPct val="20000"/>
              </a:spcAft>
              <a:buFont typeface="Wingdings" pitchFamily="2" charset="2"/>
              <a:buChar char="§"/>
            </a:pPr>
            <a:r>
              <a:rPr lang="en-GB" sz="900" b="0" dirty="0">
                <a:solidFill>
                  <a:srgbClr val="C00000"/>
                </a:solidFill>
                <a:latin typeface="Arial" pitchFamily="34" charset="0"/>
              </a:rPr>
              <a:t>Franchise Operating model</a:t>
            </a:r>
          </a:p>
          <a:p>
            <a:pPr marL="101600" indent="-88900" algn="l">
              <a:spcBef>
                <a:spcPct val="20000"/>
              </a:spcBef>
              <a:spcAft>
                <a:spcPct val="20000"/>
              </a:spcAft>
              <a:buFont typeface="Wingdings" pitchFamily="2" charset="2"/>
              <a:buChar char="§"/>
            </a:pPr>
            <a:r>
              <a:rPr lang="en-GB" sz="900" b="0" dirty="0">
                <a:solidFill>
                  <a:srgbClr val="C00000"/>
                </a:solidFill>
                <a:latin typeface="Arial" pitchFamily="34" charset="0"/>
              </a:rPr>
              <a:t>Transformation competency framework</a:t>
            </a: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783" name="Text Box 19"/>
          <p:cNvSpPr txBox="1">
            <a:spLocks noChangeArrowheads="1"/>
          </p:cNvSpPr>
          <p:nvPr/>
        </p:nvSpPr>
        <p:spPr bwMode="auto">
          <a:xfrm>
            <a:off x="5105400" y="1417638"/>
            <a:ext cx="1143000" cy="1468437"/>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Business case  best practice guidance</a:t>
            </a:r>
            <a:r>
              <a:rPr lang="en-GB" sz="900" b="0" baseline="30000" dirty="0">
                <a:solidFill>
                  <a:srgbClr val="000099"/>
                </a:solidFill>
                <a:latin typeface="Arial" pitchFamily="34" charset="0"/>
              </a:rPr>
              <a:t>1</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 Performance Measurement Framework</a:t>
            </a:r>
            <a:r>
              <a:rPr lang="en-GB" sz="900" b="0" baseline="30000" dirty="0">
                <a:solidFill>
                  <a:srgbClr val="000099"/>
                </a:solidFill>
                <a:latin typeface="Arial" pitchFamily="34" charset="0"/>
              </a:rPr>
              <a:t>2</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Benefits Realisation Plan</a:t>
            </a:r>
            <a:r>
              <a:rPr lang="en-GB" sz="900" b="0" baseline="30000" dirty="0">
                <a:solidFill>
                  <a:srgbClr val="000099"/>
                </a:solidFill>
                <a:latin typeface="Arial" pitchFamily="34" charset="0"/>
              </a:rPr>
              <a:t>1</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784" name="Text Box 19"/>
          <p:cNvSpPr txBox="1">
            <a:spLocks noChangeArrowheads="1"/>
          </p:cNvSpPr>
          <p:nvPr/>
        </p:nvSpPr>
        <p:spPr bwMode="auto">
          <a:xfrm>
            <a:off x="6248400" y="1417638"/>
            <a:ext cx="1143000" cy="1135062"/>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Metadata Repository</a:t>
            </a:r>
            <a:r>
              <a:rPr lang="en-GB" sz="900" b="0" baseline="30000" dirty="0">
                <a:solidFill>
                  <a:srgbClr val="000099"/>
                </a:solidFill>
                <a:latin typeface="Arial" pitchFamily="34" charset="0"/>
              </a:rPr>
              <a:t>1,3</a:t>
            </a:r>
          </a:p>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Business Process Model</a:t>
            </a:r>
            <a:r>
              <a:rPr lang="en-GB" sz="900" b="0" baseline="30000" dirty="0">
                <a:solidFill>
                  <a:srgbClr val="000099"/>
                </a:solidFill>
                <a:latin typeface="Arial" pitchFamily="34" charset="0"/>
              </a:rPr>
              <a:t>2,4</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Logical Data model</a:t>
            </a:r>
            <a:r>
              <a:rPr lang="en-GB" sz="900" b="0" baseline="30000" dirty="0">
                <a:solidFill>
                  <a:srgbClr val="000099"/>
                </a:solidFill>
                <a:latin typeface="Arial" pitchFamily="34" charset="0"/>
              </a:rPr>
              <a:t>2,4</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785" name="Text Box 19"/>
          <p:cNvSpPr txBox="1">
            <a:spLocks noChangeArrowheads="1"/>
          </p:cNvSpPr>
          <p:nvPr/>
        </p:nvSpPr>
        <p:spPr bwMode="auto">
          <a:xfrm>
            <a:off x="838200" y="2698750"/>
            <a:ext cx="1524000" cy="1439863"/>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C00000"/>
                </a:solidFill>
                <a:latin typeface="Arial" pitchFamily="34" charset="0"/>
              </a:rPr>
              <a:t>Digital Inclusion strategy</a:t>
            </a:r>
          </a:p>
          <a:p>
            <a:pPr marL="101600" indent="-88900" algn="l">
              <a:spcBef>
                <a:spcPct val="20000"/>
              </a:spcBef>
              <a:spcAft>
                <a:spcPct val="20000"/>
              </a:spcAft>
              <a:buFont typeface="Wingdings" pitchFamily="2" charset="2"/>
              <a:buChar char="§"/>
            </a:pPr>
            <a:r>
              <a:rPr lang="en-GB" sz="900" b="0" dirty="0">
                <a:solidFill>
                  <a:srgbClr val="C00000"/>
                </a:solidFill>
                <a:latin typeface="Arial" pitchFamily="34" charset="0"/>
              </a:rPr>
              <a:t>E-Service take-up strategy</a:t>
            </a:r>
          </a:p>
          <a:p>
            <a:pPr marL="101600" indent="-88900" algn="l">
              <a:spcBef>
                <a:spcPct val="20000"/>
              </a:spcBef>
              <a:spcAft>
                <a:spcPct val="20000"/>
              </a:spcAft>
              <a:buFont typeface="Wingdings" pitchFamily="2" charset="2"/>
              <a:buChar char="§"/>
            </a:pPr>
            <a:r>
              <a:rPr lang="en-GB" sz="900" b="0" dirty="0">
                <a:solidFill>
                  <a:srgbClr val="C00000"/>
                </a:solidFill>
                <a:latin typeface="Arial" pitchFamily="34" charset="0"/>
              </a:rPr>
              <a:t> Intermediaries policy</a:t>
            </a:r>
          </a:p>
          <a:p>
            <a:pPr marL="101600" indent="-88900" algn="l">
              <a:spcBef>
                <a:spcPct val="20000"/>
              </a:spcBef>
              <a:spcAft>
                <a:spcPct val="20000"/>
              </a:spcAft>
              <a:buFont typeface="Wingdings" pitchFamily="2" charset="2"/>
              <a:buChar char="§"/>
            </a:pPr>
            <a:r>
              <a:rPr lang="en-GB" sz="900" b="0" dirty="0">
                <a:solidFill>
                  <a:schemeClr val="tx1"/>
                </a:solidFill>
                <a:latin typeface="Arial" pitchFamily="34" charset="0"/>
              </a:rPr>
              <a:t> </a:t>
            </a:r>
            <a:r>
              <a:rPr lang="en-GB" sz="900" b="0" dirty="0">
                <a:solidFill>
                  <a:srgbClr val="000099"/>
                </a:solidFill>
                <a:latin typeface="Arial" pitchFamily="34" charset="0"/>
              </a:rPr>
              <a:t>Accessibility policies and compliance</a:t>
            </a:r>
            <a:r>
              <a:rPr lang="en-GB" sz="900" b="0" baseline="30000" dirty="0">
                <a:solidFill>
                  <a:srgbClr val="000099"/>
                </a:solidFill>
                <a:latin typeface="Arial" pitchFamily="34" charset="0"/>
              </a:rPr>
              <a:t>1</a:t>
            </a:r>
            <a:endParaRPr lang="en-GB" sz="900" b="0" dirty="0">
              <a:solidFill>
                <a:srgbClr val="000099"/>
              </a:solidFill>
              <a:latin typeface="Arial" pitchFamily="34" charset="0"/>
            </a:endParaRPr>
          </a:p>
          <a:p>
            <a:pPr marL="101600" indent="-88900" algn="l">
              <a:spcBef>
                <a:spcPct val="20000"/>
              </a:spcBef>
              <a:spcAft>
                <a:spcPct val="20000"/>
              </a:spcAft>
            </a:pPr>
            <a:endParaRPr lang="en-GB" sz="900" b="0" dirty="0">
              <a:solidFill>
                <a:schemeClr val="tx1"/>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786" name="Text Box 19"/>
          <p:cNvSpPr txBox="1">
            <a:spLocks noChangeArrowheads="1"/>
          </p:cNvSpPr>
          <p:nvPr/>
        </p:nvSpPr>
        <p:spPr bwMode="auto">
          <a:xfrm>
            <a:off x="2378075" y="2698750"/>
            <a:ext cx="1127125" cy="1081088"/>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C00000"/>
                </a:solidFill>
                <a:latin typeface="Arial" pitchFamily="34" charset="0"/>
              </a:rPr>
              <a:t>Pro-competitive regulatory framework for the communications sector</a:t>
            </a: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787" name="Text Box 19"/>
          <p:cNvSpPr txBox="1">
            <a:spLocks noChangeArrowheads="1"/>
          </p:cNvSpPr>
          <p:nvPr/>
        </p:nvSpPr>
        <p:spPr bwMode="auto">
          <a:xfrm>
            <a:off x="3543300" y="2698750"/>
            <a:ext cx="2743200" cy="720725"/>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Channel Integration Framework</a:t>
            </a:r>
            <a:r>
              <a:rPr lang="en-GB" sz="900" b="0" baseline="30000" dirty="0">
                <a:solidFill>
                  <a:srgbClr val="000099"/>
                </a:solidFill>
                <a:latin typeface="Arial" pitchFamily="34" charset="0"/>
              </a:rPr>
              <a:t>2</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Channel Management Guidelines</a:t>
            </a:r>
            <a:r>
              <a:rPr lang="en-GB" sz="900" b="0" baseline="30000" dirty="0">
                <a:solidFill>
                  <a:srgbClr val="000099"/>
                </a:solidFill>
                <a:latin typeface="Arial" pitchFamily="34" charset="0"/>
              </a:rPr>
              <a:t>2,3</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788" name="Text Box 19"/>
          <p:cNvSpPr txBox="1">
            <a:spLocks noChangeArrowheads="1"/>
          </p:cNvSpPr>
          <p:nvPr/>
        </p:nvSpPr>
        <p:spPr bwMode="auto">
          <a:xfrm>
            <a:off x="7467600" y="1417638"/>
            <a:ext cx="1752600" cy="1052512"/>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Technology Estate Map</a:t>
            </a:r>
            <a:r>
              <a:rPr lang="en-GB" sz="900" b="0" baseline="30000" dirty="0">
                <a:solidFill>
                  <a:srgbClr val="000099"/>
                </a:solidFill>
                <a:latin typeface="Arial" pitchFamily="34" charset="0"/>
              </a:rPr>
              <a:t>1</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Technology Roadmap</a:t>
            </a:r>
            <a:r>
              <a:rPr lang="en-GB" sz="900" b="0" baseline="30000" dirty="0">
                <a:solidFill>
                  <a:srgbClr val="000099"/>
                </a:solidFill>
                <a:latin typeface="Arial" pitchFamily="34" charset="0"/>
              </a:rPr>
              <a:t>1</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Information Preservation Framework</a:t>
            </a:r>
            <a:r>
              <a:rPr lang="en-GB" sz="900" b="0" baseline="30000" dirty="0">
                <a:solidFill>
                  <a:srgbClr val="000099"/>
                </a:solidFill>
                <a:latin typeface="Arial" pitchFamily="34" charset="0"/>
              </a:rPr>
              <a:t>1</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789" name="Text Box 19"/>
          <p:cNvSpPr txBox="1">
            <a:spLocks noChangeArrowheads="1"/>
          </p:cNvSpPr>
          <p:nvPr/>
        </p:nvSpPr>
        <p:spPr bwMode="auto">
          <a:xfrm>
            <a:off x="7467600" y="2698750"/>
            <a:ext cx="1143000" cy="474663"/>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Presentation Architecture</a:t>
            </a:r>
            <a:r>
              <a:rPr lang="en-GB" sz="900" b="0" baseline="30000" dirty="0">
                <a:solidFill>
                  <a:srgbClr val="000099"/>
                </a:solidFill>
                <a:latin typeface="Arial" pitchFamily="34" charset="0"/>
              </a:rPr>
              <a:t>4</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790" name="Text Box 19"/>
          <p:cNvSpPr txBox="1">
            <a:spLocks noChangeArrowheads="1"/>
          </p:cNvSpPr>
          <p:nvPr/>
        </p:nvSpPr>
        <p:spPr bwMode="auto">
          <a:xfrm>
            <a:off x="838200" y="3929063"/>
            <a:ext cx="1524000" cy="1055687"/>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Identity Management Strategy</a:t>
            </a:r>
            <a:r>
              <a:rPr lang="en-GB" sz="900" b="0" baseline="30000" dirty="0">
                <a:solidFill>
                  <a:srgbClr val="000099"/>
                </a:solidFill>
                <a:latin typeface="Arial" pitchFamily="34" charset="0"/>
              </a:rPr>
              <a:t>1</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Data Sharing Policy</a:t>
            </a:r>
            <a:r>
              <a:rPr lang="en-GB" sz="900" b="0" baseline="30000" dirty="0">
                <a:solidFill>
                  <a:srgbClr val="000099"/>
                </a:solidFill>
                <a:latin typeface="Arial" pitchFamily="34" charset="0"/>
              </a:rPr>
              <a:t>1,2</a:t>
            </a:r>
            <a:endParaRPr lang="en-GB" sz="900" b="0" dirty="0">
              <a:solidFill>
                <a:srgbClr val="000099"/>
              </a:solidFill>
              <a:latin typeface="Arial" pitchFamily="34" charset="0"/>
            </a:endParaRPr>
          </a:p>
          <a:p>
            <a:pPr marL="101600" indent="-88900" algn="l">
              <a:spcBef>
                <a:spcPct val="20000"/>
              </a:spcBef>
              <a:spcAft>
                <a:spcPct val="20000"/>
              </a:spcAft>
            </a:pPr>
            <a:endParaRPr lang="en-GB" sz="900" b="0" dirty="0">
              <a:solidFill>
                <a:schemeClr val="tx1"/>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791" name="Text Box 19"/>
          <p:cNvSpPr txBox="1">
            <a:spLocks noChangeArrowheads="1"/>
          </p:cNvSpPr>
          <p:nvPr/>
        </p:nvSpPr>
        <p:spPr bwMode="auto">
          <a:xfrm>
            <a:off x="2378075" y="3900488"/>
            <a:ext cx="1050925" cy="1412875"/>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eSignatures and e-Business enabling legislation</a:t>
            </a:r>
            <a:r>
              <a:rPr lang="en-GB" sz="900" b="0" baseline="30000" dirty="0">
                <a:solidFill>
                  <a:srgbClr val="000099"/>
                </a:solidFill>
                <a:latin typeface="Arial" pitchFamily="34" charset="0"/>
              </a:rPr>
              <a:t>1,2</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Data protection and data security legislation</a:t>
            </a:r>
            <a:r>
              <a:rPr lang="en-GB" sz="900" b="0" baseline="30000" dirty="0">
                <a:solidFill>
                  <a:srgbClr val="000099"/>
                </a:solidFill>
                <a:latin typeface="Arial" pitchFamily="34" charset="0"/>
              </a:rPr>
              <a:t>1,2</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792" name="Text Box 19"/>
          <p:cNvSpPr txBox="1">
            <a:spLocks noChangeArrowheads="1"/>
          </p:cNvSpPr>
          <p:nvPr/>
        </p:nvSpPr>
        <p:spPr bwMode="auto">
          <a:xfrm>
            <a:off x="3543300" y="3867150"/>
            <a:ext cx="2781300" cy="1384300"/>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Federated trust model for cross-agency identity management</a:t>
            </a:r>
            <a:r>
              <a:rPr lang="en-GB" sz="900" b="0" baseline="30000" dirty="0">
                <a:solidFill>
                  <a:srgbClr val="000099"/>
                </a:solidFill>
                <a:latin typeface="Arial" pitchFamily="34" charset="0"/>
              </a:rPr>
              <a:t>1,2</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r>
              <a:rPr lang="en-GB" sz="900" b="0" dirty="0">
                <a:solidFill>
                  <a:srgbClr val="C00000"/>
                </a:solidFill>
                <a:latin typeface="Arial" pitchFamily="34" charset="0"/>
              </a:rPr>
              <a:t>Marketing and Communications strategy</a:t>
            </a:r>
          </a:p>
          <a:p>
            <a:pPr marL="101600" indent="-88900" algn="l">
              <a:spcBef>
                <a:spcPct val="20000"/>
              </a:spcBef>
              <a:spcAft>
                <a:spcPct val="20000"/>
              </a:spcAft>
              <a:buFont typeface="Wingdings" pitchFamily="2" charset="2"/>
              <a:buChar char="§"/>
            </a:pPr>
            <a:r>
              <a:rPr lang="en-GB" sz="900" b="0" dirty="0">
                <a:solidFill>
                  <a:srgbClr val="C00000"/>
                </a:solidFill>
                <a:latin typeface="Arial" pitchFamily="34" charset="0"/>
              </a:rPr>
              <a:t>Cross-government customer segmentation framework</a:t>
            </a:r>
          </a:p>
          <a:p>
            <a:pPr marL="101600" indent="-88900" algn="l">
              <a:spcBef>
                <a:spcPct val="20000"/>
              </a:spcBef>
              <a:spcAft>
                <a:spcPct val="20000"/>
              </a:spcAft>
              <a:buFont typeface="Wingdings" pitchFamily="2" charset="2"/>
              <a:buChar char="§"/>
            </a:pPr>
            <a:r>
              <a:rPr lang="en-GB" sz="900" b="0" dirty="0">
                <a:solidFill>
                  <a:srgbClr val="C00000"/>
                </a:solidFill>
                <a:latin typeface="Arial" pitchFamily="34" charset="0"/>
              </a:rPr>
              <a:t>Service definition for One-Stop Government service</a:t>
            </a:r>
          </a:p>
          <a:p>
            <a:pPr marL="101600" indent="-88900" algn="l">
              <a:spcBef>
                <a:spcPct val="20000"/>
              </a:spcBef>
              <a:spcAft>
                <a:spcPct val="20000"/>
              </a:spcAft>
              <a:buFont typeface="Wingdings" pitchFamily="2" charset="2"/>
              <a:buChar char="§"/>
            </a:pPr>
            <a:r>
              <a:rPr lang="en-GB" sz="900" b="0" dirty="0">
                <a:solidFill>
                  <a:srgbClr val="C00000"/>
                </a:solidFill>
                <a:latin typeface="Arial" pitchFamily="34" charset="0"/>
              </a:rPr>
              <a:t>Brand Management guidelines</a:t>
            </a: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793" name="Text Box 19"/>
          <p:cNvSpPr txBox="1">
            <a:spLocks noChangeArrowheads="1"/>
          </p:cNvSpPr>
          <p:nvPr/>
        </p:nvSpPr>
        <p:spPr bwMode="auto">
          <a:xfrm>
            <a:off x="7467600" y="3876675"/>
            <a:ext cx="1143000" cy="665163"/>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Single-sign on Architecture</a:t>
            </a:r>
            <a:r>
              <a:rPr lang="en-GB" sz="900" b="0" baseline="30000" dirty="0">
                <a:solidFill>
                  <a:srgbClr val="000099"/>
                </a:solidFill>
                <a:latin typeface="Arial" pitchFamily="34" charset="0"/>
              </a:rPr>
              <a:t>3</a:t>
            </a: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794" name="Text Box 19"/>
          <p:cNvSpPr txBox="1">
            <a:spLocks noChangeArrowheads="1"/>
          </p:cNvSpPr>
          <p:nvPr/>
        </p:nvSpPr>
        <p:spPr bwMode="auto">
          <a:xfrm>
            <a:off x="6248400" y="3867150"/>
            <a:ext cx="1143000" cy="1219200"/>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Common data standards (especially for name, address, key personal attributes)</a:t>
            </a:r>
            <a:r>
              <a:rPr lang="en-GB" sz="900" b="0" baseline="30000" dirty="0">
                <a:solidFill>
                  <a:srgbClr val="000099"/>
                </a:solidFill>
                <a:latin typeface="Arial" pitchFamily="34" charset="0"/>
              </a:rPr>
              <a:t>1,2,3</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795" name="Text Box 19"/>
          <p:cNvSpPr txBox="1">
            <a:spLocks noChangeArrowheads="1"/>
          </p:cNvSpPr>
          <p:nvPr/>
        </p:nvSpPr>
        <p:spPr bwMode="auto">
          <a:xfrm>
            <a:off x="838200" y="5268913"/>
            <a:ext cx="1192213" cy="858837"/>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Information Security Policy</a:t>
            </a:r>
            <a:r>
              <a:rPr lang="en-GB" sz="900" b="0" baseline="30000" dirty="0">
                <a:solidFill>
                  <a:srgbClr val="000099"/>
                </a:solidFill>
                <a:latin typeface="Arial" pitchFamily="34" charset="0"/>
              </a:rPr>
              <a:t>1,2,3</a:t>
            </a:r>
            <a:endParaRPr lang="en-GB" sz="900" b="0" dirty="0">
              <a:solidFill>
                <a:srgbClr val="000099"/>
              </a:solidFill>
              <a:latin typeface="Arial" pitchFamily="34" charset="0"/>
            </a:endParaRPr>
          </a:p>
          <a:p>
            <a:pPr marL="101600" indent="-88900" algn="l">
              <a:spcBef>
                <a:spcPct val="20000"/>
              </a:spcBef>
              <a:spcAft>
                <a:spcPct val="20000"/>
              </a:spcAft>
            </a:pPr>
            <a:endParaRPr lang="en-GB" sz="900" b="0" dirty="0">
              <a:solidFill>
                <a:schemeClr val="tx1"/>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796" name="Text Box 19"/>
          <p:cNvSpPr txBox="1">
            <a:spLocks noChangeArrowheads="1"/>
          </p:cNvSpPr>
          <p:nvPr/>
        </p:nvSpPr>
        <p:spPr bwMode="auto">
          <a:xfrm>
            <a:off x="2378075" y="5240338"/>
            <a:ext cx="1050925" cy="998537"/>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Procurement legislation</a:t>
            </a:r>
            <a:r>
              <a:rPr lang="en-GB" sz="900" b="0" baseline="30000" dirty="0">
                <a:solidFill>
                  <a:srgbClr val="000099"/>
                </a:solidFill>
                <a:latin typeface="Arial" pitchFamily="34" charset="0"/>
              </a:rPr>
              <a:t>1</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Framework contracts</a:t>
            </a:r>
            <a:r>
              <a:rPr lang="en-GB" sz="900" b="0" baseline="30000" dirty="0">
                <a:solidFill>
                  <a:srgbClr val="000099"/>
                </a:solidFill>
                <a:latin typeface="Arial" pitchFamily="34" charset="0"/>
              </a:rPr>
              <a:t>1</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797" name="Text Box 19"/>
          <p:cNvSpPr txBox="1">
            <a:spLocks noChangeArrowheads="1"/>
          </p:cNvSpPr>
          <p:nvPr/>
        </p:nvSpPr>
        <p:spPr bwMode="auto">
          <a:xfrm>
            <a:off x="3543300" y="5208588"/>
            <a:ext cx="2971800" cy="331787"/>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C00000"/>
                </a:solidFill>
                <a:latin typeface="Arial" pitchFamily="34" charset="0"/>
              </a:rPr>
              <a:t>Supplier management guidelines</a:t>
            </a:r>
          </a:p>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Service level agreements</a:t>
            </a:r>
            <a:r>
              <a:rPr lang="en-GB" sz="900" b="0" baseline="30000" dirty="0">
                <a:solidFill>
                  <a:srgbClr val="000099"/>
                </a:solidFill>
                <a:latin typeface="Arial" pitchFamily="34" charset="0"/>
              </a:rPr>
              <a:t>1</a:t>
            </a:r>
            <a:endParaRPr lang="en-GB" sz="900" b="0" dirty="0">
              <a:solidFill>
                <a:srgbClr val="000099"/>
              </a:solidFill>
              <a:latin typeface="Arial" pitchFamily="34" charset="0"/>
            </a:endParaRPr>
          </a:p>
        </p:txBody>
      </p:sp>
      <p:sp>
        <p:nvSpPr>
          <p:cNvPr id="32798" name="Text Box 19"/>
          <p:cNvSpPr txBox="1">
            <a:spLocks noChangeArrowheads="1"/>
          </p:cNvSpPr>
          <p:nvPr/>
        </p:nvSpPr>
        <p:spPr bwMode="auto">
          <a:xfrm>
            <a:off x="7391400" y="5181600"/>
            <a:ext cx="1676400" cy="914400"/>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Interoperability Framework</a:t>
            </a:r>
            <a:r>
              <a:rPr lang="en-GB" sz="900" b="0" baseline="30000" dirty="0">
                <a:solidFill>
                  <a:srgbClr val="000099"/>
                </a:solidFill>
                <a:latin typeface="Arial" pitchFamily="34" charset="0"/>
              </a:rPr>
              <a:t>1,3</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Security Architecture</a:t>
            </a:r>
            <a:r>
              <a:rPr lang="en-GB" sz="900" b="0" baseline="30000" dirty="0">
                <a:solidFill>
                  <a:srgbClr val="000099"/>
                </a:solidFill>
                <a:latin typeface="Arial" pitchFamily="34" charset="0"/>
              </a:rPr>
              <a:t>1,3</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Application Architecture</a:t>
            </a:r>
            <a:r>
              <a:rPr lang="en-GB" sz="900" b="0" baseline="30000" dirty="0">
                <a:solidFill>
                  <a:srgbClr val="000099"/>
                </a:solidFill>
                <a:latin typeface="Arial" pitchFamily="34" charset="0"/>
              </a:rPr>
              <a:t>4</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Network Architecture</a:t>
            </a:r>
            <a:r>
              <a:rPr lang="en-GB" sz="900" b="0" baseline="30000" dirty="0">
                <a:solidFill>
                  <a:srgbClr val="000099"/>
                </a:solidFill>
                <a:latin typeface="Arial" pitchFamily="34" charset="0"/>
              </a:rPr>
              <a:t>4</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Service-oriented Architecture</a:t>
            </a:r>
            <a:r>
              <a:rPr lang="en-GB" sz="900" b="0" baseline="30000" dirty="0">
                <a:solidFill>
                  <a:srgbClr val="000099"/>
                </a:solidFill>
                <a:latin typeface="Arial" pitchFamily="34" charset="0"/>
              </a:rPr>
              <a:t>1</a:t>
            </a:r>
            <a:endParaRPr lang="en-GB" sz="900" b="0" dirty="0">
              <a:solidFill>
                <a:srgbClr val="000099"/>
              </a:solidFill>
              <a:latin typeface="Arial" pitchFamily="34" charset="0"/>
            </a:endParaRPr>
          </a:p>
        </p:txBody>
      </p:sp>
      <p:sp>
        <p:nvSpPr>
          <p:cNvPr id="32799" name="Text Box 19"/>
          <p:cNvSpPr txBox="1">
            <a:spLocks noChangeArrowheads="1"/>
          </p:cNvSpPr>
          <p:nvPr/>
        </p:nvSpPr>
        <p:spPr bwMode="auto">
          <a:xfrm>
            <a:off x="6324600" y="5208588"/>
            <a:ext cx="990600" cy="663575"/>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Physical data model</a:t>
            </a:r>
            <a:r>
              <a:rPr lang="en-GB" sz="900" b="0" baseline="30000" dirty="0">
                <a:solidFill>
                  <a:srgbClr val="000099"/>
                </a:solidFill>
                <a:latin typeface="Arial" pitchFamily="34" charset="0"/>
              </a:rPr>
              <a:t>4</a:t>
            </a: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800" name="Text Box 19"/>
          <p:cNvSpPr txBox="1">
            <a:spLocks noChangeArrowheads="1"/>
          </p:cNvSpPr>
          <p:nvPr/>
        </p:nvSpPr>
        <p:spPr bwMode="auto">
          <a:xfrm>
            <a:off x="6248400" y="2698750"/>
            <a:ext cx="1143000" cy="665163"/>
          </a:xfrm>
          <a:prstGeom prst="rect">
            <a:avLst/>
          </a:prstGeom>
          <a:noFill/>
          <a:ln w="9525">
            <a:noFill/>
            <a:miter lim="800000"/>
            <a:headEnd/>
            <a:tailEnd/>
          </a:ln>
        </p:spPr>
        <p:txBody>
          <a:bodyPr lIns="0" tIns="0" rIns="0" bIns="0" anchor="b">
            <a:spAutoFit/>
          </a:bodyPr>
          <a:lstStyle/>
          <a:p>
            <a:pPr marL="101600" indent="-88900" algn="l">
              <a:spcBef>
                <a:spcPct val="20000"/>
              </a:spcBef>
              <a:spcAft>
                <a:spcPct val="20000"/>
              </a:spcAft>
              <a:buFont typeface="Wingdings" pitchFamily="2" charset="2"/>
              <a:buChar char="§"/>
            </a:pPr>
            <a:r>
              <a:rPr lang="en-GB" sz="900" b="0" dirty="0">
                <a:solidFill>
                  <a:srgbClr val="000099"/>
                </a:solidFill>
                <a:latin typeface="Arial" pitchFamily="34" charset="0"/>
              </a:rPr>
              <a:t>Web Accessibility Guidelines</a:t>
            </a:r>
            <a:r>
              <a:rPr lang="en-GB" sz="900" b="0" baseline="30000" dirty="0">
                <a:solidFill>
                  <a:srgbClr val="000099"/>
                </a:solidFill>
                <a:latin typeface="Arial" pitchFamily="34" charset="0"/>
              </a:rPr>
              <a:t>1,3</a:t>
            </a:r>
            <a:endParaRPr lang="en-GB" sz="900" b="0" dirty="0">
              <a:solidFill>
                <a:srgbClr val="000099"/>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a:p>
            <a:pPr marL="101600" indent="-88900" algn="l">
              <a:spcBef>
                <a:spcPct val="20000"/>
              </a:spcBef>
              <a:spcAft>
                <a:spcPct val="20000"/>
              </a:spcAft>
              <a:buFont typeface="Wingdings" pitchFamily="2" charset="2"/>
              <a:buChar char="§"/>
            </a:pPr>
            <a:endParaRPr lang="en-GB" sz="900" b="0" dirty="0">
              <a:solidFill>
                <a:schemeClr val="bg2"/>
              </a:solidFill>
              <a:latin typeface="Arial" pitchFamily="34" charset="0"/>
            </a:endParaRPr>
          </a:p>
        </p:txBody>
      </p:sp>
      <p:sp>
        <p:nvSpPr>
          <p:cNvPr id="32803" name="Rectangle 51"/>
          <p:cNvSpPr>
            <a:spLocks noChangeArrowheads="1"/>
          </p:cNvSpPr>
          <p:nvPr/>
        </p:nvSpPr>
        <p:spPr bwMode="auto">
          <a:xfrm>
            <a:off x="152400" y="762000"/>
            <a:ext cx="609600" cy="6019800"/>
          </a:xfrm>
          <a:prstGeom prst="rect">
            <a:avLst/>
          </a:prstGeom>
          <a:solidFill>
            <a:srgbClr val="000099"/>
          </a:solidFill>
          <a:ln w="9525" algn="ctr">
            <a:solidFill>
              <a:schemeClr val="bg1"/>
            </a:solidFill>
            <a:round/>
            <a:headEnd/>
            <a:tailEnd type="triangle" w="med" len="med"/>
          </a:ln>
        </p:spPr>
        <p:txBody>
          <a:bodyPr wrap="none" anchor="ctr"/>
          <a:lstStyle/>
          <a:p>
            <a:endParaRPr lang="en-US" sz="2800" b="0" dirty="0">
              <a:solidFill>
                <a:schemeClr val="bg1"/>
              </a:solidFill>
              <a:latin typeface="Times" pitchFamily="100" charset="0"/>
            </a:endParaRPr>
          </a:p>
        </p:txBody>
      </p:sp>
      <p:sp>
        <p:nvSpPr>
          <p:cNvPr id="7409" name="Rectangle 10"/>
          <p:cNvSpPr>
            <a:spLocks noChangeArrowheads="1"/>
          </p:cNvSpPr>
          <p:nvPr/>
        </p:nvSpPr>
        <p:spPr bwMode="auto">
          <a:xfrm>
            <a:off x="434975" y="1295400"/>
            <a:ext cx="327025" cy="1305454"/>
          </a:xfrm>
          <a:prstGeom prst="rect">
            <a:avLst/>
          </a:prstGeom>
          <a:solidFill>
            <a:schemeClr val="accent6">
              <a:lumMod val="75000"/>
            </a:schemeClr>
          </a:solidFill>
          <a:ln w="9525" algn="ctr">
            <a:solidFill>
              <a:schemeClr val="bg1"/>
            </a:solidFill>
            <a:miter lim="800000"/>
            <a:headEnd/>
            <a:tailEnd/>
          </a:ln>
        </p:spPr>
        <p:txBody>
          <a:bodyPr vert="vert270" anchor="ctr"/>
          <a:lstStyle/>
          <a:p>
            <a:pPr>
              <a:defRPr/>
            </a:pPr>
            <a:r>
              <a:rPr lang="en-GB" sz="1600" b="0" dirty="0">
                <a:solidFill>
                  <a:schemeClr val="bg1"/>
                </a:solidFill>
                <a:cs typeface="Arial" charset="0"/>
              </a:rPr>
              <a:t>Business</a:t>
            </a:r>
          </a:p>
        </p:txBody>
      </p:sp>
      <p:sp>
        <p:nvSpPr>
          <p:cNvPr id="53" name="Rectangle 10"/>
          <p:cNvSpPr>
            <a:spLocks noChangeArrowheads="1"/>
          </p:cNvSpPr>
          <p:nvPr/>
        </p:nvSpPr>
        <p:spPr bwMode="auto">
          <a:xfrm>
            <a:off x="434975" y="2600814"/>
            <a:ext cx="327025" cy="1236786"/>
          </a:xfrm>
          <a:prstGeom prst="rect">
            <a:avLst/>
          </a:prstGeom>
          <a:solidFill>
            <a:srgbClr val="0070C0"/>
          </a:solidFill>
          <a:ln w="9525" algn="ctr">
            <a:solidFill>
              <a:schemeClr val="bg1"/>
            </a:solidFill>
            <a:miter lim="800000"/>
            <a:headEnd/>
            <a:tailEnd/>
          </a:ln>
        </p:spPr>
        <p:txBody>
          <a:bodyPr vert="vert270" anchor="ctr"/>
          <a:lstStyle/>
          <a:p>
            <a:pPr>
              <a:defRPr/>
            </a:pPr>
            <a:r>
              <a:rPr lang="en-GB" sz="1600" b="0" dirty="0">
                <a:solidFill>
                  <a:schemeClr val="bg1"/>
                </a:solidFill>
                <a:cs typeface="Arial" charset="0"/>
              </a:rPr>
              <a:t>Channels</a:t>
            </a:r>
          </a:p>
        </p:txBody>
      </p:sp>
      <p:sp>
        <p:nvSpPr>
          <p:cNvPr id="7411" name="Rectangle 10"/>
          <p:cNvSpPr>
            <a:spLocks noChangeArrowheads="1"/>
          </p:cNvSpPr>
          <p:nvPr/>
        </p:nvSpPr>
        <p:spPr bwMode="auto">
          <a:xfrm>
            <a:off x="434975" y="3782400"/>
            <a:ext cx="327025" cy="1305454"/>
          </a:xfrm>
          <a:prstGeom prst="rect">
            <a:avLst/>
          </a:prstGeom>
          <a:solidFill>
            <a:schemeClr val="accent2">
              <a:lumMod val="60000"/>
              <a:lumOff val="40000"/>
            </a:schemeClr>
          </a:solidFill>
          <a:ln w="9525" algn="ctr">
            <a:solidFill>
              <a:schemeClr val="bg1"/>
            </a:solidFill>
            <a:miter lim="800000"/>
            <a:headEnd/>
            <a:tailEnd/>
          </a:ln>
        </p:spPr>
        <p:txBody>
          <a:bodyPr vert="vert270" anchor="ctr"/>
          <a:lstStyle/>
          <a:p>
            <a:pPr>
              <a:defRPr/>
            </a:pPr>
            <a:r>
              <a:rPr lang="en-GB" sz="1600" b="0" dirty="0">
                <a:solidFill>
                  <a:schemeClr val="bg1"/>
                </a:solidFill>
                <a:cs typeface="Arial" charset="0"/>
              </a:rPr>
              <a:t>Customers</a:t>
            </a:r>
          </a:p>
        </p:txBody>
      </p:sp>
      <p:sp>
        <p:nvSpPr>
          <p:cNvPr id="56" name="Rectangle 66"/>
          <p:cNvSpPr>
            <a:spLocks noChangeArrowheads="1"/>
          </p:cNvSpPr>
          <p:nvPr/>
        </p:nvSpPr>
        <p:spPr bwMode="auto">
          <a:xfrm>
            <a:off x="434975" y="5087814"/>
            <a:ext cx="327025" cy="1236786"/>
          </a:xfrm>
          <a:prstGeom prst="rect">
            <a:avLst/>
          </a:prstGeom>
          <a:solidFill>
            <a:schemeClr val="bg1">
              <a:lumMod val="65000"/>
            </a:schemeClr>
          </a:solidFill>
          <a:ln w="9525" algn="ctr">
            <a:solidFill>
              <a:schemeClr val="bg1"/>
            </a:solidFill>
            <a:round/>
            <a:headEnd/>
            <a:tailEnd type="triangle" w="med" len="med"/>
          </a:ln>
        </p:spPr>
        <p:txBody>
          <a:bodyPr vert="vert270" wrap="none" anchor="ctr"/>
          <a:lstStyle/>
          <a:p>
            <a:pPr>
              <a:defRPr/>
            </a:pPr>
            <a:r>
              <a:rPr lang="en-GB" sz="1600" b="0" dirty="0">
                <a:solidFill>
                  <a:schemeClr val="bg1"/>
                </a:solidFill>
              </a:rPr>
              <a:t>Technology</a:t>
            </a:r>
          </a:p>
        </p:txBody>
      </p:sp>
      <p:sp>
        <p:nvSpPr>
          <p:cNvPr id="32805" name="Text Box 28"/>
          <p:cNvSpPr txBox="1">
            <a:spLocks noChangeArrowheads="1"/>
          </p:cNvSpPr>
          <p:nvPr/>
        </p:nvSpPr>
        <p:spPr bwMode="auto">
          <a:xfrm rot="-5400000">
            <a:off x="-2093912" y="3592512"/>
            <a:ext cx="4800600" cy="339725"/>
          </a:xfrm>
          <a:prstGeom prst="rect">
            <a:avLst/>
          </a:prstGeom>
          <a:noFill/>
          <a:ln w="9525" algn="ctr">
            <a:noFill/>
            <a:miter lim="800000"/>
            <a:headEnd/>
            <a:tailEnd/>
          </a:ln>
        </p:spPr>
        <p:txBody>
          <a:bodyPr>
            <a:spAutoFit/>
          </a:bodyPr>
          <a:lstStyle/>
          <a:p>
            <a:pPr>
              <a:spcBef>
                <a:spcPct val="50000"/>
              </a:spcBef>
            </a:pPr>
            <a:r>
              <a:rPr lang="en-GB" sz="1600" b="0" i="1" dirty="0">
                <a:solidFill>
                  <a:schemeClr val="bg1"/>
                </a:solidFill>
              </a:rPr>
              <a:t>The Citizen Service Transformation value chain</a:t>
            </a:r>
          </a:p>
        </p:txBody>
      </p:sp>
      <p:cxnSp>
        <p:nvCxnSpPr>
          <p:cNvPr id="32811" name="Straight Connector 46"/>
          <p:cNvCxnSpPr>
            <a:cxnSpLocks noChangeShapeType="1"/>
          </p:cNvCxnSpPr>
          <p:nvPr/>
        </p:nvCxnSpPr>
        <p:spPr bwMode="auto">
          <a:xfrm rot="5400000">
            <a:off x="2171701" y="1179512"/>
            <a:ext cx="228600" cy="3175"/>
          </a:xfrm>
          <a:prstGeom prst="line">
            <a:avLst/>
          </a:prstGeom>
          <a:noFill/>
          <a:ln w="9525" algn="ctr">
            <a:solidFill>
              <a:schemeClr val="bg1"/>
            </a:solidFill>
            <a:round/>
            <a:headEnd/>
            <a:tailEnd/>
          </a:ln>
        </p:spPr>
      </p:cxnSp>
      <p:cxnSp>
        <p:nvCxnSpPr>
          <p:cNvPr id="32812" name="Straight Connector 47"/>
          <p:cNvCxnSpPr>
            <a:cxnSpLocks noChangeShapeType="1"/>
          </p:cNvCxnSpPr>
          <p:nvPr/>
        </p:nvCxnSpPr>
        <p:spPr bwMode="auto">
          <a:xfrm rot="5400000">
            <a:off x="3391694" y="1180306"/>
            <a:ext cx="228600" cy="1588"/>
          </a:xfrm>
          <a:prstGeom prst="line">
            <a:avLst/>
          </a:prstGeom>
          <a:noFill/>
          <a:ln w="9525" algn="ctr">
            <a:solidFill>
              <a:schemeClr val="bg1"/>
            </a:solidFill>
            <a:round/>
            <a:headEnd/>
            <a:tailEnd/>
          </a:ln>
        </p:spPr>
      </p:cxnSp>
      <p:cxnSp>
        <p:nvCxnSpPr>
          <p:cNvPr id="32813" name="Straight Connector 48"/>
          <p:cNvCxnSpPr>
            <a:cxnSpLocks noChangeShapeType="1"/>
          </p:cNvCxnSpPr>
          <p:nvPr/>
        </p:nvCxnSpPr>
        <p:spPr bwMode="auto">
          <a:xfrm rot="5400000">
            <a:off x="6134101" y="1179512"/>
            <a:ext cx="228600" cy="3175"/>
          </a:xfrm>
          <a:prstGeom prst="line">
            <a:avLst/>
          </a:prstGeom>
          <a:noFill/>
          <a:ln w="9525" algn="ctr">
            <a:solidFill>
              <a:schemeClr val="bg1"/>
            </a:solidFill>
            <a:round/>
            <a:headEnd/>
            <a:tailEnd/>
          </a:ln>
        </p:spPr>
      </p:cxnSp>
      <p:cxnSp>
        <p:nvCxnSpPr>
          <p:cNvPr id="32814" name="Straight Connector 49"/>
          <p:cNvCxnSpPr>
            <a:cxnSpLocks noChangeShapeType="1"/>
          </p:cNvCxnSpPr>
          <p:nvPr/>
        </p:nvCxnSpPr>
        <p:spPr bwMode="auto">
          <a:xfrm rot="5400000">
            <a:off x="7354094" y="1180306"/>
            <a:ext cx="228600" cy="1588"/>
          </a:xfrm>
          <a:prstGeom prst="line">
            <a:avLst/>
          </a:prstGeom>
          <a:noFill/>
          <a:ln w="9525" algn="ctr">
            <a:solidFill>
              <a:schemeClr val="bg1"/>
            </a:solidFill>
            <a:round/>
            <a:headEnd/>
            <a:tailEnd/>
          </a:ln>
        </p:spPr>
      </p:cxnSp>
      <p:sp>
        <p:nvSpPr>
          <p:cNvPr id="32801" name="Rectangle 47"/>
          <p:cNvSpPr>
            <a:spLocks noChangeArrowheads="1"/>
          </p:cNvSpPr>
          <p:nvPr/>
        </p:nvSpPr>
        <p:spPr bwMode="auto">
          <a:xfrm>
            <a:off x="152400" y="6324600"/>
            <a:ext cx="8915400" cy="457200"/>
          </a:xfrm>
          <a:prstGeom prst="rect">
            <a:avLst/>
          </a:prstGeom>
          <a:solidFill>
            <a:schemeClr val="tx1">
              <a:lumMod val="75000"/>
              <a:lumOff val="25000"/>
            </a:schemeClr>
          </a:solidFill>
          <a:ln w="9525" algn="ctr">
            <a:solidFill>
              <a:schemeClr val="bg1"/>
            </a:solidFill>
            <a:round/>
            <a:headEnd/>
            <a:tailEnd type="triangle" w="med" len="med"/>
          </a:ln>
        </p:spPr>
        <p:txBody>
          <a:bodyPr wrap="none" anchor="ctr"/>
          <a:lstStyle/>
          <a:p>
            <a:endParaRPr lang="en-US" sz="2800" b="0" dirty="0">
              <a:solidFill>
                <a:schemeClr val="bg1"/>
              </a:solidFill>
              <a:latin typeface="Times" pitchFamily="100" charset="0"/>
            </a:endParaRPr>
          </a:p>
        </p:txBody>
      </p:sp>
      <p:sp>
        <p:nvSpPr>
          <p:cNvPr id="2" name="TextBox 48"/>
          <p:cNvSpPr txBox="1">
            <a:spLocks noChangeArrowheads="1"/>
          </p:cNvSpPr>
          <p:nvPr/>
        </p:nvSpPr>
        <p:spPr bwMode="auto">
          <a:xfrm>
            <a:off x="762000" y="6324600"/>
            <a:ext cx="2362200" cy="230188"/>
          </a:xfrm>
          <a:prstGeom prst="rect">
            <a:avLst/>
          </a:prstGeom>
          <a:noFill/>
          <a:ln w="9525">
            <a:noFill/>
            <a:miter lim="800000"/>
            <a:headEnd/>
            <a:tailEnd/>
          </a:ln>
        </p:spPr>
        <p:txBody>
          <a:bodyPr>
            <a:spAutoFit/>
          </a:bodyPr>
          <a:lstStyle/>
          <a:p>
            <a:pPr algn="l">
              <a:defRPr/>
            </a:pPr>
            <a:r>
              <a:rPr lang="en-GB" sz="900" i="1" u="sng" dirty="0">
                <a:solidFill>
                  <a:schemeClr val="bg1"/>
                </a:solidFill>
                <a:latin typeface="+mn-lt"/>
                <a:cs typeface="Arial" charset="0"/>
              </a:rPr>
              <a:t>Sources for reference models</a:t>
            </a:r>
          </a:p>
        </p:txBody>
      </p:sp>
      <p:sp>
        <p:nvSpPr>
          <p:cNvPr id="54" name="TextBox 53"/>
          <p:cNvSpPr txBox="1"/>
          <p:nvPr/>
        </p:nvSpPr>
        <p:spPr bwMode="auto">
          <a:xfrm>
            <a:off x="2514600" y="6324600"/>
            <a:ext cx="5334000" cy="230188"/>
          </a:xfrm>
          <a:prstGeom prst="rect">
            <a:avLst/>
          </a:prstGeom>
          <a:noFill/>
        </p:spPr>
        <p:txBody>
          <a:bodyPr>
            <a:spAutoFit/>
          </a:bodyPr>
          <a:lstStyle/>
          <a:p>
            <a:pPr algn="l">
              <a:defRPr/>
            </a:pPr>
            <a:r>
              <a:rPr lang="en-GB" sz="900" b="0" dirty="0">
                <a:solidFill>
                  <a:schemeClr val="bg1"/>
                </a:solidFill>
                <a:latin typeface="+mn-lt"/>
                <a:cs typeface="Arial" charset="0"/>
              </a:rPr>
              <a:t>1:  European Interoperability Framework v1 draft, </a:t>
            </a:r>
            <a:r>
              <a:rPr lang="en-GB" sz="900" b="0" dirty="0">
                <a:solidFill>
                  <a:schemeClr val="bg1"/>
                </a:solidFill>
                <a:latin typeface="+mn-lt"/>
                <a:cs typeface="Arial" charset="0"/>
                <a:hlinkClick r:id="rId3"/>
              </a:rPr>
              <a:t>http://ec.europa.eu/idabc/en/document/2319/5644</a:t>
            </a:r>
            <a:r>
              <a:rPr lang="en-GB" sz="900" b="0" dirty="0">
                <a:solidFill>
                  <a:schemeClr val="bg1"/>
                </a:solidFill>
                <a:latin typeface="+mn-lt"/>
                <a:cs typeface="Arial" charset="0"/>
              </a:rPr>
              <a:t> </a:t>
            </a:r>
          </a:p>
        </p:txBody>
      </p:sp>
      <p:sp>
        <p:nvSpPr>
          <p:cNvPr id="55" name="TextBox 54"/>
          <p:cNvSpPr txBox="1"/>
          <p:nvPr/>
        </p:nvSpPr>
        <p:spPr bwMode="auto">
          <a:xfrm>
            <a:off x="7620000" y="6324600"/>
            <a:ext cx="1524000" cy="230188"/>
          </a:xfrm>
          <a:prstGeom prst="rect">
            <a:avLst/>
          </a:prstGeom>
          <a:noFill/>
        </p:spPr>
        <p:txBody>
          <a:bodyPr>
            <a:spAutoFit/>
          </a:bodyPr>
          <a:lstStyle/>
          <a:p>
            <a:pPr algn="l">
              <a:defRPr/>
            </a:pPr>
            <a:r>
              <a:rPr lang="en-GB" sz="900" b="0" dirty="0">
                <a:solidFill>
                  <a:schemeClr val="bg1"/>
                </a:solidFill>
                <a:latin typeface="+mn-lt"/>
                <a:cs typeface="Arial" charset="0"/>
              </a:rPr>
              <a:t>2:  US Federal Enterprise,  </a:t>
            </a:r>
          </a:p>
        </p:txBody>
      </p:sp>
      <p:sp>
        <p:nvSpPr>
          <p:cNvPr id="58" name="TextBox 57"/>
          <p:cNvSpPr txBox="1"/>
          <p:nvPr/>
        </p:nvSpPr>
        <p:spPr bwMode="auto">
          <a:xfrm>
            <a:off x="3352800" y="6553200"/>
            <a:ext cx="3886200" cy="230188"/>
          </a:xfrm>
          <a:prstGeom prst="rect">
            <a:avLst/>
          </a:prstGeom>
          <a:noFill/>
        </p:spPr>
        <p:txBody>
          <a:bodyPr>
            <a:spAutoFit/>
          </a:bodyPr>
          <a:lstStyle/>
          <a:p>
            <a:pPr algn="l">
              <a:defRPr/>
            </a:pPr>
            <a:r>
              <a:rPr lang="en-GB" sz="900" b="0" dirty="0">
                <a:solidFill>
                  <a:schemeClr val="bg1"/>
                </a:solidFill>
                <a:latin typeface="+mn-lt"/>
                <a:cs typeface="Arial" charset="0"/>
              </a:rPr>
              <a:t>3:  UK GovTalk,  </a:t>
            </a:r>
            <a:r>
              <a:rPr lang="en-GB" sz="900" b="0" dirty="0">
                <a:solidFill>
                  <a:schemeClr val="bg1"/>
                </a:solidFill>
                <a:latin typeface="+mn-lt"/>
                <a:cs typeface="Arial" charset="0"/>
                <a:hlinkClick r:id="rId4"/>
              </a:rPr>
              <a:t>www.govtalk.gov.uk</a:t>
            </a:r>
            <a:r>
              <a:rPr lang="en-GB" sz="900" b="0" dirty="0">
                <a:solidFill>
                  <a:schemeClr val="bg1"/>
                </a:solidFill>
                <a:latin typeface="+mn-lt"/>
                <a:cs typeface="Arial" charset="0"/>
              </a:rPr>
              <a:t> </a:t>
            </a:r>
          </a:p>
        </p:txBody>
      </p:sp>
      <p:sp>
        <p:nvSpPr>
          <p:cNvPr id="59" name="TextBox 58"/>
          <p:cNvSpPr txBox="1"/>
          <p:nvPr/>
        </p:nvSpPr>
        <p:spPr bwMode="auto">
          <a:xfrm>
            <a:off x="5334000" y="6553200"/>
            <a:ext cx="3810000" cy="230188"/>
          </a:xfrm>
          <a:prstGeom prst="rect">
            <a:avLst/>
          </a:prstGeom>
          <a:noFill/>
        </p:spPr>
        <p:txBody>
          <a:bodyPr>
            <a:spAutoFit/>
          </a:bodyPr>
          <a:lstStyle/>
          <a:p>
            <a:pPr algn="l">
              <a:defRPr/>
            </a:pPr>
            <a:r>
              <a:rPr lang="en-GB" sz="900" b="0" dirty="0">
                <a:solidFill>
                  <a:schemeClr val="bg1"/>
                </a:solidFill>
                <a:latin typeface="+mn-lt"/>
                <a:cs typeface="Arial" charset="0"/>
              </a:rPr>
              <a:t>4:  Zachmann, </a:t>
            </a:r>
            <a:r>
              <a:rPr lang="en-GB" sz="900" b="0" dirty="0">
                <a:solidFill>
                  <a:schemeClr val="bg1"/>
                </a:solidFill>
                <a:latin typeface="+mn-lt"/>
                <a:cs typeface="Arial" charset="0"/>
                <a:hlinkClick r:id="rId5"/>
              </a:rPr>
              <a:t>http://zachmaninternational.com/index.php/home-article</a:t>
            </a:r>
            <a:r>
              <a:rPr lang="en-GB" sz="900" b="0" dirty="0">
                <a:solidFill>
                  <a:schemeClr val="bg1"/>
                </a:solidFill>
                <a:latin typeface="+mn-lt"/>
                <a:cs typeface="Arial" charset="0"/>
              </a:rPr>
              <a:t> </a:t>
            </a:r>
          </a:p>
        </p:txBody>
      </p:sp>
      <p:sp>
        <p:nvSpPr>
          <p:cNvPr id="60" name="TextBox 59"/>
          <p:cNvSpPr txBox="1"/>
          <p:nvPr/>
        </p:nvSpPr>
        <p:spPr bwMode="auto">
          <a:xfrm>
            <a:off x="762000" y="6553200"/>
            <a:ext cx="3886200" cy="230188"/>
          </a:xfrm>
          <a:prstGeom prst="rect">
            <a:avLst/>
          </a:prstGeom>
          <a:noFill/>
        </p:spPr>
        <p:txBody>
          <a:bodyPr>
            <a:spAutoFit/>
          </a:bodyPr>
          <a:lstStyle/>
          <a:p>
            <a:pPr algn="l">
              <a:defRPr/>
            </a:pPr>
            <a:r>
              <a:rPr lang="en-GB" sz="900" b="0" dirty="0">
                <a:solidFill>
                  <a:schemeClr val="bg1"/>
                </a:solidFill>
                <a:cs typeface="Arial" charset="0"/>
              </a:rPr>
              <a:t>Architecture  </a:t>
            </a:r>
            <a:r>
              <a:rPr lang="en-GB" sz="900" b="0" dirty="0">
                <a:solidFill>
                  <a:schemeClr val="bg1"/>
                </a:solidFill>
                <a:latin typeface="+mn-lt"/>
                <a:cs typeface="Arial" charset="0"/>
                <a:hlinkClick r:id="rId6"/>
              </a:rPr>
              <a:t>www.whitehouse.gov/omb/e-gov/fea/</a:t>
            </a:r>
            <a:r>
              <a:rPr lang="en-GB" sz="900" b="0" dirty="0">
                <a:solidFill>
                  <a:schemeClr val="bg1"/>
                </a:solidFill>
                <a:latin typeface="+mn-lt"/>
                <a:cs typeface="Arial" charset="0"/>
              </a:rPr>
              <a:t> </a:t>
            </a:r>
          </a:p>
        </p:txBody>
      </p:sp>
      <p:pic>
        <p:nvPicPr>
          <p:cNvPr id="50" name="Picture 2" descr="cstransform-logo-colour">
            <a:hlinkClick r:id="" action="ppaction://noaction"/>
          </p:cNvPr>
          <p:cNvPicPr>
            <a:picLocks noChangeAspect="1" noChangeArrowheads="1"/>
          </p:cNvPicPr>
          <p:nvPr/>
        </p:nvPicPr>
        <p:blipFill>
          <a:blip r:embed="rId7" cstate="print"/>
          <a:srcRect/>
          <a:stretch>
            <a:fillRect/>
          </a:stretch>
        </p:blipFill>
        <p:spPr bwMode="auto">
          <a:xfrm>
            <a:off x="6597650" y="193675"/>
            <a:ext cx="2368550" cy="549275"/>
          </a:xfrm>
          <a:prstGeom prst="rect">
            <a:avLst/>
          </a:prstGeom>
          <a:noFill/>
          <a:ln w="9525">
            <a:noFill/>
            <a:miter lim="800000"/>
            <a:headEnd/>
            <a:tailEnd/>
          </a:ln>
        </p:spPr>
      </p:pic>
      <p:pic>
        <p:nvPicPr>
          <p:cNvPr id="51" name="Picture 2" descr="cstransform-logo-colour">
            <a:hlinkClick r:id="" action="ppaction://noaction"/>
          </p:cNvPr>
          <p:cNvPicPr>
            <a:picLocks noChangeAspect="1" noChangeArrowheads="1"/>
          </p:cNvPicPr>
          <p:nvPr/>
        </p:nvPicPr>
        <p:blipFill>
          <a:blip r:embed="rId7" cstate="print"/>
          <a:srcRect/>
          <a:stretch>
            <a:fillRect/>
          </a:stretch>
        </p:blipFill>
        <p:spPr bwMode="auto">
          <a:xfrm>
            <a:off x="6597650" y="152400"/>
            <a:ext cx="2368550" cy="54927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8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8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8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8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4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80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8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80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2780"/>
                                        </p:tgtEl>
                                        <p:attrNameLst>
                                          <p:attrName>style.visibility</p:attrName>
                                        </p:attrNameLst>
                                      </p:cBhvr>
                                      <p:to>
                                        <p:strVal val="visible"/>
                                      </p:to>
                                    </p:set>
                                    <p:animEffect transition="in" filter="fade">
                                      <p:cBhvr>
                                        <p:cTn id="59" dur="500"/>
                                        <p:tgtEl>
                                          <p:spTgt spid="32780"/>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32781"/>
                                        </p:tgtEl>
                                        <p:attrNameLst>
                                          <p:attrName>style.visibility</p:attrName>
                                        </p:attrNameLst>
                                      </p:cBhvr>
                                      <p:to>
                                        <p:strVal val="visible"/>
                                      </p:to>
                                    </p:set>
                                    <p:animEffect transition="in" filter="fade">
                                      <p:cBhvr>
                                        <p:cTn id="63" dur="500"/>
                                        <p:tgtEl>
                                          <p:spTgt spid="32781"/>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32782"/>
                                        </p:tgtEl>
                                        <p:attrNameLst>
                                          <p:attrName>style.visibility</p:attrName>
                                        </p:attrNameLst>
                                      </p:cBhvr>
                                      <p:to>
                                        <p:strVal val="visible"/>
                                      </p:to>
                                    </p:set>
                                    <p:animEffect transition="in" filter="fade">
                                      <p:cBhvr>
                                        <p:cTn id="67" dur="500"/>
                                        <p:tgtEl>
                                          <p:spTgt spid="32782"/>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32783"/>
                                        </p:tgtEl>
                                        <p:attrNameLst>
                                          <p:attrName>style.visibility</p:attrName>
                                        </p:attrNameLst>
                                      </p:cBhvr>
                                      <p:to>
                                        <p:strVal val="visible"/>
                                      </p:to>
                                    </p:set>
                                    <p:animEffect transition="in" filter="fade">
                                      <p:cBhvr>
                                        <p:cTn id="71" dur="500"/>
                                        <p:tgtEl>
                                          <p:spTgt spid="32783"/>
                                        </p:tgtEl>
                                      </p:cBhvr>
                                    </p:animEffect>
                                  </p:childTnLst>
                                </p:cTn>
                              </p:par>
                            </p:childTnLst>
                          </p:cTn>
                        </p:par>
                        <p:par>
                          <p:cTn id="72" fill="hold">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32784"/>
                                        </p:tgtEl>
                                        <p:attrNameLst>
                                          <p:attrName>style.visibility</p:attrName>
                                        </p:attrNameLst>
                                      </p:cBhvr>
                                      <p:to>
                                        <p:strVal val="visible"/>
                                      </p:to>
                                    </p:set>
                                    <p:animEffect transition="in" filter="fade">
                                      <p:cBhvr>
                                        <p:cTn id="75" dur="500"/>
                                        <p:tgtEl>
                                          <p:spTgt spid="32784"/>
                                        </p:tgtEl>
                                      </p:cBhvr>
                                    </p:animEffect>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32788"/>
                                        </p:tgtEl>
                                        <p:attrNameLst>
                                          <p:attrName>style.visibility</p:attrName>
                                        </p:attrNameLst>
                                      </p:cBhvr>
                                      <p:to>
                                        <p:strVal val="visible"/>
                                      </p:to>
                                    </p:set>
                                    <p:animEffect transition="in" filter="fade">
                                      <p:cBhvr>
                                        <p:cTn id="79" dur="500"/>
                                        <p:tgtEl>
                                          <p:spTgt spid="32788"/>
                                        </p:tgtEl>
                                      </p:cBhvr>
                                    </p:animEffect>
                                  </p:childTnLst>
                                </p:cTn>
                              </p:par>
                            </p:childTnLst>
                          </p:cTn>
                        </p:par>
                        <p:par>
                          <p:cTn id="80" fill="hold">
                            <p:stCondLst>
                              <p:cond delay="3000"/>
                            </p:stCondLst>
                            <p:childTnLst>
                              <p:par>
                                <p:cTn id="81" presetID="10" presetClass="entr" presetSubtype="0" fill="hold" grpId="0" nodeType="afterEffect">
                                  <p:stCondLst>
                                    <p:cond delay="0"/>
                                  </p:stCondLst>
                                  <p:childTnLst>
                                    <p:set>
                                      <p:cBhvr>
                                        <p:cTn id="82" dur="1" fill="hold">
                                          <p:stCondLst>
                                            <p:cond delay="0"/>
                                          </p:stCondLst>
                                        </p:cTn>
                                        <p:tgtEl>
                                          <p:spTgt spid="32785"/>
                                        </p:tgtEl>
                                        <p:attrNameLst>
                                          <p:attrName>style.visibility</p:attrName>
                                        </p:attrNameLst>
                                      </p:cBhvr>
                                      <p:to>
                                        <p:strVal val="visible"/>
                                      </p:to>
                                    </p:set>
                                    <p:animEffect transition="in" filter="fade">
                                      <p:cBhvr>
                                        <p:cTn id="83" dur="500"/>
                                        <p:tgtEl>
                                          <p:spTgt spid="32785"/>
                                        </p:tgtEl>
                                      </p:cBhvr>
                                    </p:animEffect>
                                  </p:childTnLst>
                                </p:cTn>
                              </p:par>
                            </p:childTnLst>
                          </p:cTn>
                        </p:par>
                        <p:par>
                          <p:cTn id="84" fill="hold">
                            <p:stCondLst>
                              <p:cond delay="3500"/>
                            </p:stCondLst>
                            <p:childTnLst>
                              <p:par>
                                <p:cTn id="85" presetID="10" presetClass="entr" presetSubtype="0" fill="hold" grpId="0" nodeType="afterEffect">
                                  <p:stCondLst>
                                    <p:cond delay="0"/>
                                  </p:stCondLst>
                                  <p:childTnLst>
                                    <p:set>
                                      <p:cBhvr>
                                        <p:cTn id="86" dur="1" fill="hold">
                                          <p:stCondLst>
                                            <p:cond delay="0"/>
                                          </p:stCondLst>
                                        </p:cTn>
                                        <p:tgtEl>
                                          <p:spTgt spid="32786"/>
                                        </p:tgtEl>
                                        <p:attrNameLst>
                                          <p:attrName>style.visibility</p:attrName>
                                        </p:attrNameLst>
                                      </p:cBhvr>
                                      <p:to>
                                        <p:strVal val="visible"/>
                                      </p:to>
                                    </p:set>
                                    <p:animEffect transition="in" filter="fade">
                                      <p:cBhvr>
                                        <p:cTn id="87" dur="500"/>
                                        <p:tgtEl>
                                          <p:spTgt spid="32786"/>
                                        </p:tgtEl>
                                      </p:cBhvr>
                                    </p:animEffect>
                                  </p:childTnLst>
                                </p:cTn>
                              </p:par>
                            </p:childTnLst>
                          </p:cTn>
                        </p:par>
                        <p:par>
                          <p:cTn id="88" fill="hold">
                            <p:stCondLst>
                              <p:cond delay="4000"/>
                            </p:stCondLst>
                            <p:childTnLst>
                              <p:par>
                                <p:cTn id="89" presetID="10" presetClass="entr" presetSubtype="0" fill="hold" grpId="0" nodeType="afterEffect">
                                  <p:stCondLst>
                                    <p:cond delay="0"/>
                                  </p:stCondLst>
                                  <p:childTnLst>
                                    <p:set>
                                      <p:cBhvr>
                                        <p:cTn id="90" dur="1" fill="hold">
                                          <p:stCondLst>
                                            <p:cond delay="0"/>
                                          </p:stCondLst>
                                        </p:cTn>
                                        <p:tgtEl>
                                          <p:spTgt spid="32787"/>
                                        </p:tgtEl>
                                        <p:attrNameLst>
                                          <p:attrName>style.visibility</p:attrName>
                                        </p:attrNameLst>
                                      </p:cBhvr>
                                      <p:to>
                                        <p:strVal val="visible"/>
                                      </p:to>
                                    </p:set>
                                    <p:animEffect transition="in" filter="fade">
                                      <p:cBhvr>
                                        <p:cTn id="91" dur="500"/>
                                        <p:tgtEl>
                                          <p:spTgt spid="32787"/>
                                        </p:tgtEl>
                                      </p:cBhvr>
                                    </p:animEffect>
                                  </p:childTnLst>
                                </p:cTn>
                              </p:par>
                            </p:childTnLst>
                          </p:cTn>
                        </p:par>
                        <p:par>
                          <p:cTn id="92" fill="hold">
                            <p:stCondLst>
                              <p:cond delay="4500"/>
                            </p:stCondLst>
                            <p:childTnLst>
                              <p:par>
                                <p:cTn id="93" presetID="10" presetClass="entr" presetSubtype="0" fill="hold" grpId="0" nodeType="afterEffect">
                                  <p:stCondLst>
                                    <p:cond delay="0"/>
                                  </p:stCondLst>
                                  <p:childTnLst>
                                    <p:set>
                                      <p:cBhvr>
                                        <p:cTn id="94" dur="1" fill="hold">
                                          <p:stCondLst>
                                            <p:cond delay="0"/>
                                          </p:stCondLst>
                                        </p:cTn>
                                        <p:tgtEl>
                                          <p:spTgt spid="32800"/>
                                        </p:tgtEl>
                                        <p:attrNameLst>
                                          <p:attrName>style.visibility</p:attrName>
                                        </p:attrNameLst>
                                      </p:cBhvr>
                                      <p:to>
                                        <p:strVal val="visible"/>
                                      </p:to>
                                    </p:set>
                                    <p:animEffect transition="in" filter="fade">
                                      <p:cBhvr>
                                        <p:cTn id="95" dur="500"/>
                                        <p:tgtEl>
                                          <p:spTgt spid="32800"/>
                                        </p:tgtEl>
                                      </p:cBhvr>
                                    </p:animEffect>
                                  </p:childTnLst>
                                </p:cTn>
                              </p:par>
                            </p:childTnLst>
                          </p:cTn>
                        </p:par>
                        <p:par>
                          <p:cTn id="96" fill="hold">
                            <p:stCondLst>
                              <p:cond delay="5000"/>
                            </p:stCondLst>
                            <p:childTnLst>
                              <p:par>
                                <p:cTn id="97" presetID="10" presetClass="entr" presetSubtype="0" fill="hold" grpId="0" nodeType="afterEffect">
                                  <p:stCondLst>
                                    <p:cond delay="0"/>
                                  </p:stCondLst>
                                  <p:childTnLst>
                                    <p:set>
                                      <p:cBhvr>
                                        <p:cTn id="98" dur="1" fill="hold">
                                          <p:stCondLst>
                                            <p:cond delay="0"/>
                                          </p:stCondLst>
                                        </p:cTn>
                                        <p:tgtEl>
                                          <p:spTgt spid="32789"/>
                                        </p:tgtEl>
                                        <p:attrNameLst>
                                          <p:attrName>style.visibility</p:attrName>
                                        </p:attrNameLst>
                                      </p:cBhvr>
                                      <p:to>
                                        <p:strVal val="visible"/>
                                      </p:to>
                                    </p:set>
                                    <p:animEffect transition="in" filter="fade">
                                      <p:cBhvr>
                                        <p:cTn id="99" dur="500"/>
                                        <p:tgtEl>
                                          <p:spTgt spid="32789"/>
                                        </p:tgtEl>
                                      </p:cBhvr>
                                    </p:animEffect>
                                  </p:childTnLst>
                                </p:cTn>
                              </p:par>
                            </p:childTnLst>
                          </p:cTn>
                        </p:par>
                        <p:par>
                          <p:cTn id="100" fill="hold">
                            <p:stCondLst>
                              <p:cond delay="5500"/>
                            </p:stCondLst>
                            <p:childTnLst>
                              <p:par>
                                <p:cTn id="101" presetID="10" presetClass="entr" presetSubtype="0" fill="hold" grpId="0" nodeType="afterEffect">
                                  <p:stCondLst>
                                    <p:cond delay="0"/>
                                  </p:stCondLst>
                                  <p:childTnLst>
                                    <p:set>
                                      <p:cBhvr>
                                        <p:cTn id="102" dur="1" fill="hold">
                                          <p:stCondLst>
                                            <p:cond delay="0"/>
                                          </p:stCondLst>
                                        </p:cTn>
                                        <p:tgtEl>
                                          <p:spTgt spid="32790"/>
                                        </p:tgtEl>
                                        <p:attrNameLst>
                                          <p:attrName>style.visibility</p:attrName>
                                        </p:attrNameLst>
                                      </p:cBhvr>
                                      <p:to>
                                        <p:strVal val="visible"/>
                                      </p:to>
                                    </p:set>
                                    <p:animEffect transition="in" filter="fade">
                                      <p:cBhvr>
                                        <p:cTn id="103" dur="500"/>
                                        <p:tgtEl>
                                          <p:spTgt spid="32790"/>
                                        </p:tgtEl>
                                      </p:cBhvr>
                                    </p:animEffect>
                                  </p:childTnLst>
                                </p:cTn>
                              </p:par>
                            </p:childTnLst>
                          </p:cTn>
                        </p:par>
                        <p:par>
                          <p:cTn id="104" fill="hold">
                            <p:stCondLst>
                              <p:cond delay="6000"/>
                            </p:stCondLst>
                            <p:childTnLst>
                              <p:par>
                                <p:cTn id="105" presetID="10" presetClass="entr" presetSubtype="0" fill="hold" grpId="0" nodeType="afterEffect">
                                  <p:stCondLst>
                                    <p:cond delay="0"/>
                                  </p:stCondLst>
                                  <p:childTnLst>
                                    <p:set>
                                      <p:cBhvr>
                                        <p:cTn id="106" dur="1" fill="hold">
                                          <p:stCondLst>
                                            <p:cond delay="0"/>
                                          </p:stCondLst>
                                        </p:cTn>
                                        <p:tgtEl>
                                          <p:spTgt spid="32791"/>
                                        </p:tgtEl>
                                        <p:attrNameLst>
                                          <p:attrName>style.visibility</p:attrName>
                                        </p:attrNameLst>
                                      </p:cBhvr>
                                      <p:to>
                                        <p:strVal val="visible"/>
                                      </p:to>
                                    </p:set>
                                    <p:animEffect transition="in" filter="fade">
                                      <p:cBhvr>
                                        <p:cTn id="107" dur="500"/>
                                        <p:tgtEl>
                                          <p:spTgt spid="32791"/>
                                        </p:tgtEl>
                                      </p:cBhvr>
                                    </p:animEffect>
                                  </p:childTnLst>
                                </p:cTn>
                              </p:par>
                            </p:childTnLst>
                          </p:cTn>
                        </p:par>
                        <p:par>
                          <p:cTn id="108" fill="hold">
                            <p:stCondLst>
                              <p:cond delay="6500"/>
                            </p:stCondLst>
                            <p:childTnLst>
                              <p:par>
                                <p:cTn id="109" presetID="10" presetClass="entr" presetSubtype="0" fill="hold" grpId="0" nodeType="afterEffect">
                                  <p:stCondLst>
                                    <p:cond delay="0"/>
                                  </p:stCondLst>
                                  <p:childTnLst>
                                    <p:set>
                                      <p:cBhvr>
                                        <p:cTn id="110" dur="1" fill="hold">
                                          <p:stCondLst>
                                            <p:cond delay="0"/>
                                          </p:stCondLst>
                                        </p:cTn>
                                        <p:tgtEl>
                                          <p:spTgt spid="32792"/>
                                        </p:tgtEl>
                                        <p:attrNameLst>
                                          <p:attrName>style.visibility</p:attrName>
                                        </p:attrNameLst>
                                      </p:cBhvr>
                                      <p:to>
                                        <p:strVal val="visible"/>
                                      </p:to>
                                    </p:set>
                                    <p:animEffect transition="in" filter="fade">
                                      <p:cBhvr>
                                        <p:cTn id="111" dur="500"/>
                                        <p:tgtEl>
                                          <p:spTgt spid="32792"/>
                                        </p:tgtEl>
                                      </p:cBhvr>
                                    </p:animEffect>
                                  </p:childTnLst>
                                </p:cTn>
                              </p:par>
                            </p:childTnLst>
                          </p:cTn>
                        </p:par>
                        <p:par>
                          <p:cTn id="112" fill="hold">
                            <p:stCondLst>
                              <p:cond delay="7000"/>
                            </p:stCondLst>
                            <p:childTnLst>
                              <p:par>
                                <p:cTn id="113" presetID="10" presetClass="entr" presetSubtype="0" fill="hold" grpId="0" nodeType="afterEffect">
                                  <p:stCondLst>
                                    <p:cond delay="0"/>
                                  </p:stCondLst>
                                  <p:childTnLst>
                                    <p:set>
                                      <p:cBhvr>
                                        <p:cTn id="114" dur="1" fill="hold">
                                          <p:stCondLst>
                                            <p:cond delay="0"/>
                                          </p:stCondLst>
                                        </p:cTn>
                                        <p:tgtEl>
                                          <p:spTgt spid="32794"/>
                                        </p:tgtEl>
                                        <p:attrNameLst>
                                          <p:attrName>style.visibility</p:attrName>
                                        </p:attrNameLst>
                                      </p:cBhvr>
                                      <p:to>
                                        <p:strVal val="visible"/>
                                      </p:to>
                                    </p:set>
                                    <p:animEffect transition="in" filter="fade">
                                      <p:cBhvr>
                                        <p:cTn id="115" dur="500"/>
                                        <p:tgtEl>
                                          <p:spTgt spid="32794"/>
                                        </p:tgtEl>
                                      </p:cBhvr>
                                    </p:animEffect>
                                  </p:childTnLst>
                                </p:cTn>
                              </p:par>
                            </p:childTnLst>
                          </p:cTn>
                        </p:par>
                        <p:par>
                          <p:cTn id="116" fill="hold">
                            <p:stCondLst>
                              <p:cond delay="7500"/>
                            </p:stCondLst>
                            <p:childTnLst>
                              <p:par>
                                <p:cTn id="117" presetID="10" presetClass="entr" presetSubtype="0" fill="hold" grpId="0" nodeType="afterEffect">
                                  <p:stCondLst>
                                    <p:cond delay="0"/>
                                  </p:stCondLst>
                                  <p:childTnLst>
                                    <p:set>
                                      <p:cBhvr>
                                        <p:cTn id="118" dur="1" fill="hold">
                                          <p:stCondLst>
                                            <p:cond delay="0"/>
                                          </p:stCondLst>
                                        </p:cTn>
                                        <p:tgtEl>
                                          <p:spTgt spid="32793"/>
                                        </p:tgtEl>
                                        <p:attrNameLst>
                                          <p:attrName>style.visibility</p:attrName>
                                        </p:attrNameLst>
                                      </p:cBhvr>
                                      <p:to>
                                        <p:strVal val="visible"/>
                                      </p:to>
                                    </p:set>
                                    <p:animEffect transition="in" filter="fade">
                                      <p:cBhvr>
                                        <p:cTn id="119" dur="500"/>
                                        <p:tgtEl>
                                          <p:spTgt spid="32793"/>
                                        </p:tgtEl>
                                      </p:cBhvr>
                                    </p:animEffect>
                                  </p:childTnLst>
                                </p:cTn>
                              </p:par>
                            </p:childTnLst>
                          </p:cTn>
                        </p:par>
                        <p:par>
                          <p:cTn id="120" fill="hold">
                            <p:stCondLst>
                              <p:cond delay="8000"/>
                            </p:stCondLst>
                            <p:childTnLst>
                              <p:par>
                                <p:cTn id="121" presetID="10" presetClass="entr" presetSubtype="0" fill="hold" grpId="0" nodeType="afterEffect">
                                  <p:stCondLst>
                                    <p:cond delay="0"/>
                                  </p:stCondLst>
                                  <p:childTnLst>
                                    <p:set>
                                      <p:cBhvr>
                                        <p:cTn id="122" dur="1" fill="hold">
                                          <p:stCondLst>
                                            <p:cond delay="0"/>
                                          </p:stCondLst>
                                        </p:cTn>
                                        <p:tgtEl>
                                          <p:spTgt spid="32795"/>
                                        </p:tgtEl>
                                        <p:attrNameLst>
                                          <p:attrName>style.visibility</p:attrName>
                                        </p:attrNameLst>
                                      </p:cBhvr>
                                      <p:to>
                                        <p:strVal val="visible"/>
                                      </p:to>
                                    </p:set>
                                    <p:animEffect transition="in" filter="fade">
                                      <p:cBhvr>
                                        <p:cTn id="123" dur="500"/>
                                        <p:tgtEl>
                                          <p:spTgt spid="32795"/>
                                        </p:tgtEl>
                                      </p:cBhvr>
                                    </p:animEffect>
                                  </p:childTnLst>
                                </p:cTn>
                              </p:par>
                            </p:childTnLst>
                          </p:cTn>
                        </p:par>
                        <p:par>
                          <p:cTn id="124" fill="hold">
                            <p:stCondLst>
                              <p:cond delay="8500"/>
                            </p:stCondLst>
                            <p:childTnLst>
                              <p:par>
                                <p:cTn id="125" presetID="10" presetClass="entr" presetSubtype="0" fill="hold" grpId="0" nodeType="afterEffect">
                                  <p:stCondLst>
                                    <p:cond delay="0"/>
                                  </p:stCondLst>
                                  <p:childTnLst>
                                    <p:set>
                                      <p:cBhvr>
                                        <p:cTn id="126" dur="1" fill="hold">
                                          <p:stCondLst>
                                            <p:cond delay="0"/>
                                          </p:stCondLst>
                                        </p:cTn>
                                        <p:tgtEl>
                                          <p:spTgt spid="32796"/>
                                        </p:tgtEl>
                                        <p:attrNameLst>
                                          <p:attrName>style.visibility</p:attrName>
                                        </p:attrNameLst>
                                      </p:cBhvr>
                                      <p:to>
                                        <p:strVal val="visible"/>
                                      </p:to>
                                    </p:set>
                                    <p:animEffect transition="in" filter="fade">
                                      <p:cBhvr>
                                        <p:cTn id="127" dur="500"/>
                                        <p:tgtEl>
                                          <p:spTgt spid="32796"/>
                                        </p:tgtEl>
                                      </p:cBhvr>
                                    </p:animEffect>
                                  </p:childTnLst>
                                </p:cTn>
                              </p:par>
                            </p:childTnLst>
                          </p:cTn>
                        </p:par>
                        <p:par>
                          <p:cTn id="128" fill="hold">
                            <p:stCondLst>
                              <p:cond delay="9000"/>
                            </p:stCondLst>
                            <p:childTnLst>
                              <p:par>
                                <p:cTn id="129" presetID="10" presetClass="entr" presetSubtype="0" fill="hold" grpId="0" nodeType="afterEffect">
                                  <p:stCondLst>
                                    <p:cond delay="0"/>
                                  </p:stCondLst>
                                  <p:childTnLst>
                                    <p:set>
                                      <p:cBhvr>
                                        <p:cTn id="130" dur="1" fill="hold">
                                          <p:stCondLst>
                                            <p:cond delay="0"/>
                                          </p:stCondLst>
                                        </p:cTn>
                                        <p:tgtEl>
                                          <p:spTgt spid="32797"/>
                                        </p:tgtEl>
                                        <p:attrNameLst>
                                          <p:attrName>style.visibility</p:attrName>
                                        </p:attrNameLst>
                                      </p:cBhvr>
                                      <p:to>
                                        <p:strVal val="visible"/>
                                      </p:to>
                                    </p:set>
                                    <p:animEffect transition="in" filter="fade">
                                      <p:cBhvr>
                                        <p:cTn id="131" dur="500"/>
                                        <p:tgtEl>
                                          <p:spTgt spid="32797"/>
                                        </p:tgtEl>
                                      </p:cBhvr>
                                    </p:animEffect>
                                  </p:childTnLst>
                                </p:cTn>
                              </p:par>
                            </p:childTnLst>
                          </p:cTn>
                        </p:par>
                        <p:par>
                          <p:cTn id="132" fill="hold">
                            <p:stCondLst>
                              <p:cond delay="9500"/>
                            </p:stCondLst>
                            <p:childTnLst>
                              <p:par>
                                <p:cTn id="133" presetID="10" presetClass="entr" presetSubtype="0" fill="hold" grpId="0" nodeType="afterEffect">
                                  <p:stCondLst>
                                    <p:cond delay="0"/>
                                  </p:stCondLst>
                                  <p:childTnLst>
                                    <p:set>
                                      <p:cBhvr>
                                        <p:cTn id="134" dur="1" fill="hold">
                                          <p:stCondLst>
                                            <p:cond delay="0"/>
                                          </p:stCondLst>
                                        </p:cTn>
                                        <p:tgtEl>
                                          <p:spTgt spid="32799"/>
                                        </p:tgtEl>
                                        <p:attrNameLst>
                                          <p:attrName>style.visibility</p:attrName>
                                        </p:attrNameLst>
                                      </p:cBhvr>
                                      <p:to>
                                        <p:strVal val="visible"/>
                                      </p:to>
                                    </p:set>
                                    <p:animEffect transition="in" filter="fade">
                                      <p:cBhvr>
                                        <p:cTn id="135" dur="500"/>
                                        <p:tgtEl>
                                          <p:spTgt spid="32799"/>
                                        </p:tgtEl>
                                      </p:cBhvr>
                                    </p:animEffect>
                                  </p:childTnLst>
                                </p:cTn>
                              </p:par>
                            </p:childTnLst>
                          </p:cTn>
                        </p:par>
                        <p:par>
                          <p:cTn id="136" fill="hold">
                            <p:stCondLst>
                              <p:cond delay="10000"/>
                            </p:stCondLst>
                            <p:childTnLst>
                              <p:par>
                                <p:cTn id="137" presetID="10" presetClass="entr" presetSubtype="0" fill="hold" grpId="0" nodeType="afterEffect">
                                  <p:stCondLst>
                                    <p:cond delay="0"/>
                                  </p:stCondLst>
                                  <p:childTnLst>
                                    <p:set>
                                      <p:cBhvr>
                                        <p:cTn id="138" dur="1" fill="hold">
                                          <p:stCondLst>
                                            <p:cond delay="0"/>
                                          </p:stCondLst>
                                        </p:cTn>
                                        <p:tgtEl>
                                          <p:spTgt spid="32798"/>
                                        </p:tgtEl>
                                        <p:attrNameLst>
                                          <p:attrName>style.visibility</p:attrName>
                                        </p:attrNameLst>
                                      </p:cBhvr>
                                      <p:to>
                                        <p:strVal val="visible"/>
                                      </p:to>
                                    </p:set>
                                    <p:animEffect transition="in" filter="fade">
                                      <p:cBhvr>
                                        <p:cTn id="139" dur="500"/>
                                        <p:tgtEl>
                                          <p:spTgt spid="32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p:bldP spid="32775" grpId="0"/>
      <p:bldP spid="32776" grpId="0"/>
      <p:bldP spid="32778" grpId="0"/>
      <p:bldP spid="32779" grpId="0"/>
      <p:bldP spid="32780" grpId="0"/>
      <p:bldP spid="32781" grpId="0"/>
      <p:bldP spid="32782" grpId="0"/>
      <p:bldP spid="32783" grpId="0"/>
      <p:bldP spid="32784" grpId="0"/>
      <p:bldP spid="32785" grpId="0"/>
      <p:bldP spid="32786" grpId="0"/>
      <p:bldP spid="32787" grpId="0"/>
      <p:bldP spid="32788" grpId="0"/>
      <p:bldP spid="32789" grpId="0"/>
      <p:bldP spid="32790" grpId="0"/>
      <p:bldP spid="32791" grpId="0"/>
      <p:bldP spid="32792" grpId="0"/>
      <p:bldP spid="32793" grpId="0"/>
      <p:bldP spid="32794" grpId="0"/>
      <p:bldP spid="32795" grpId="0"/>
      <p:bldP spid="32796" grpId="0"/>
      <p:bldP spid="32797" grpId="0"/>
      <p:bldP spid="32798" grpId="0"/>
      <p:bldP spid="32799" grpId="0"/>
      <p:bldP spid="32800" grpId="0"/>
      <p:bldP spid="32803" grpId="0" animBg="1"/>
      <p:bldP spid="7409" grpId="0" animBg="1"/>
      <p:bldP spid="53" grpId="0" animBg="1"/>
      <p:bldP spid="7411" grpId="0" animBg="1"/>
      <p:bldP spid="56" grpId="0" animBg="1"/>
      <p:bldP spid="32805" grpId="0"/>
      <p:bldP spid="32801" grpId="0" animBg="1"/>
      <p:bldP spid="2" grpId="0"/>
      <p:bldP spid="54" grpId="0"/>
      <p:bldP spid="55" grpId="0"/>
      <p:bldP spid="58" grpId="0"/>
      <p:bldP spid="59"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sz="quarter"/>
          </p:nvPr>
        </p:nvSpPr>
        <p:spPr>
          <a:xfrm>
            <a:off x="685800" y="1447800"/>
            <a:ext cx="4800600" cy="1470025"/>
          </a:xfrm>
        </p:spPr>
        <p:txBody>
          <a:bodyPr/>
          <a:lstStyle/>
          <a:p>
            <a:pPr eaLnBrk="1" hangingPunct="1"/>
            <a:r>
              <a:rPr lang="en-GB" sz="4400" dirty="0" smtClean="0"/>
              <a:t>Towards future best practice</a:t>
            </a:r>
          </a:p>
        </p:txBody>
      </p:sp>
      <p:pic>
        <p:nvPicPr>
          <p:cNvPr id="3" name="Picture 1" descr="OASIS Member Logo"/>
          <p:cNvPicPr>
            <a:picLocks noChangeAspect="1" noChangeArrowheads="1"/>
          </p:cNvPicPr>
          <p:nvPr/>
        </p:nvPicPr>
        <p:blipFill>
          <a:blip r:embed="rId3" cstate="print"/>
          <a:srcRect/>
          <a:stretch>
            <a:fillRect/>
          </a:stretch>
        </p:blipFill>
        <p:spPr bwMode="auto">
          <a:xfrm>
            <a:off x="304800" y="6248400"/>
            <a:ext cx="1333500" cy="428625"/>
          </a:xfrm>
          <a:prstGeom prst="rect">
            <a:avLst/>
          </a:prstGeom>
          <a:noFill/>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350838"/>
            <a:ext cx="5770562" cy="639762"/>
          </a:xfrm>
        </p:spPr>
        <p:txBody>
          <a:bodyPr/>
          <a:lstStyle/>
          <a:p>
            <a:r>
              <a:rPr lang="en-GB" dirty="0" smtClean="0"/>
              <a:t>A starting point for discussion</a:t>
            </a:r>
            <a:endParaRPr lang="en-GB" dirty="0"/>
          </a:p>
        </p:txBody>
      </p:sp>
      <p:sp>
        <p:nvSpPr>
          <p:cNvPr id="5" name="Freeform 12"/>
          <p:cNvSpPr>
            <a:spLocks/>
          </p:cNvSpPr>
          <p:nvPr/>
        </p:nvSpPr>
        <p:spPr bwMode="auto">
          <a:xfrm>
            <a:off x="7257767" y="1893574"/>
            <a:ext cx="960384" cy="3973127"/>
          </a:xfrm>
          <a:custGeom>
            <a:avLst/>
            <a:gdLst/>
            <a:ahLst/>
            <a:cxnLst>
              <a:cxn ang="0">
                <a:pos x="0" y="0"/>
              </a:cxn>
              <a:cxn ang="0">
                <a:pos x="0" y="1721"/>
              </a:cxn>
              <a:cxn ang="0">
                <a:pos x="416" y="862"/>
              </a:cxn>
              <a:cxn ang="0">
                <a:pos x="0" y="0"/>
              </a:cxn>
            </a:cxnLst>
            <a:rect l="0" t="0" r="r" b="b"/>
            <a:pathLst>
              <a:path w="416" h="1721">
                <a:moveTo>
                  <a:pt x="0" y="0"/>
                </a:moveTo>
                <a:lnTo>
                  <a:pt x="0" y="1721"/>
                </a:lnTo>
                <a:lnTo>
                  <a:pt x="416" y="862"/>
                </a:lnTo>
                <a:lnTo>
                  <a:pt x="0" y="0"/>
                </a:lnTo>
                <a:close/>
              </a:path>
            </a:pathLst>
          </a:custGeom>
          <a:solidFill>
            <a:srgbClr val="D5E7F7"/>
          </a:solidFill>
          <a:ln w="0">
            <a:solidFill>
              <a:srgbClr val="D5E7F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Freeform 13"/>
          <p:cNvSpPr>
            <a:spLocks/>
          </p:cNvSpPr>
          <p:nvPr/>
        </p:nvSpPr>
        <p:spPr bwMode="auto">
          <a:xfrm>
            <a:off x="1460835" y="1787378"/>
            <a:ext cx="5753068" cy="360144"/>
          </a:xfrm>
          <a:custGeom>
            <a:avLst/>
            <a:gdLst/>
            <a:ahLst/>
            <a:cxnLst>
              <a:cxn ang="0">
                <a:pos x="2492" y="53"/>
              </a:cxn>
              <a:cxn ang="0">
                <a:pos x="2490" y="37"/>
              </a:cxn>
              <a:cxn ang="0">
                <a:pos x="2485" y="22"/>
              </a:cxn>
              <a:cxn ang="0">
                <a:pos x="2476" y="12"/>
              </a:cxn>
              <a:cxn ang="0">
                <a:pos x="2466" y="6"/>
              </a:cxn>
              <a:cxn ang="0">
                <a:pos x="2453" y="1"/>
              </a:cxn>
              <a:cxn ang="0">
                <a:pos x="2437" y="0"/>
              </a:cxn>
              <a:cxn ang="0">
                <a:pos x="55" y="0"/>
              </a:cxn>
              <a:cxn ang="0">
                <a:pos x="40" y="1"/>
              </a:cxn>
              <a:cxn ang="0">
                <a:pos x="26" y="6"/>
              </a:cxn>
              <a:cxn ang="0">
                <a:pos x="15" y="12"/>
              </a:cxn>
              <a:cxn ang="0">
                <a:pos x="8" y="22"/>
              </a:cxn>
              <a:cxn ang="0">
                <a:pos x="2" y="36"/>
              </a:cxn>
              <a:cxn ang="0">
                <a:pos x="0" y="51"/>
              </a:cxn>
              <a:cxn ang="0">
                <a:pos x="0" y="156"/>
              </a:cxn>
              <a:cxn ang="0">
                <a:pos x="2492" y="156"/>
              </a:cxn>
              <a:cxn ang="0">
                <a:pos x="2492" y="53"/>
              </a:cxn>
            </a:cxnLst>
            <a:rect l="0" t="0" r="r" b="b"/>
            <a:pathLst>
              <a:path w="2492" h="156">
                <a:moveTo>
                  <a:pt x="2492" y="53"/>
                </a:moveTo>
                <a:lnTo>
                  <a:pt x="2490" y="37"/>
                </a:lnTo>
                <a:lnTo>
                  <a:pt x="2485" y="22"/>
                </a:lnTo>
                <a:lnTo>
                  <a:pt x="2476" y="12"/>
                </a:lnTo>
                <a:lnTo>
                  <a:pt x="2466" y="6"/>
                </a:lnTo>
                <a:lnTo>
                  <a:pt x="2453" y="1"/>
                </a:lnTo>
                <a:lnTo>
                  <a:pt x="2437" y="0"/>
                </a:lnTo>
                <a:lnTo>
                  <a:pt x="55" y="0"/>
                </a:lnTo>
                <a:lnTo>
                  <a:pt x="40" y="1"/>
                </a:lnTo>
                <a:lnTo>
                  <a:pt x="26" y="6"/>
                </a:lnTo>
                <a:lnTo>
                  <a:pt x="15" y="12"/>
                </a:lnTo>
                <a:lnTo>
                  <a:pt x="8" y="22"/>
                </a:lnTo>
                <a:lnTo>
                  <a:pt x="2" y="36"/>
                </a:lnTo>
                <a:lnTo>
                  <a:pt x="0" y="51"/>
                </a:lnTo>
                <a:lnTo>
                  <a:pt x="0" y="156"/>
                </a:lnTo>
                <a:lnTo>
                  <a:pt x="2492" y="156"/>
                </a:lnTo>
                <a:lnTo>
                  <a:pt x="2492" y="53"/>
                </a:lnTo>
                <a:close/>
              </a:path>
            </a:pathLst>
          </a:custGeom>
          <a:solidFill>
            <a:srgbClr val="D5E7F7"/>
          </a:solidFill>
          <a:ln w="0">
            <a:solidFill>
              <a:srgbClr val="D5E7F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14"/>
          <p:cNvSpPr>
            <a:spLocks/>
          </p:cNvSpPr>
          <p:nvPr/>
        </p:nvSpPr>
        <p:spPr bwMode="auto">
          <a:xfrm>
            <a:off x="5302370" y="2486889"/>
            <a:ext cx="1911533" cy="2075445"/>
          </a:xfrm>
          <a:custGeom>
            <a:avLst/>
            <a:gdLst/>
            <a:ahLst/>
            <a:cxnLst>
              <a:cxn ang="0">
                <a:pos x="579" y="153"/>
              </a:cxn>
              <a:cxn ang="0">
                <a:pos x="579" y="2"/>
              </a:cxn>
              <a:cxn ang="0">
                <a:pos x="579" y="899"/>
              </a:cxn>
              <a:cxn ang="0">
                <a:pos x="828" y="899"/>
              </a:cxn>
              <a:cxn ang="0">
                <a:pos x="828" y="0"/>
              </a:cxn>
              <a:cxn ang="0">
                <a:pos x="1" y="0"/>
              </a:cxn>
              <a:cxn ang="0">
                <a:pos x="1" y="1"/>
              </a:cxn>
              <a:cxn ang="0">
                <a:pos x="0" y="1"/>
              </a:cxn>
              <a:cxn ang="0">
                <a:pos x="0" y="153"/>
              </a:cxn>
              <a:cxn ang="0">
                <a:pos x="579" y="153"/>
              </a:cxn>
            </a:cxnLst>
            <a:rect l="0" t="0" r="r" b="b"/>
            <a:pathLst>
              <a:path w="828" h="899">
                <a:moveTo>
                  <a:pt x="579" y="153"/>
                </a:moveTo>
                <a:lnTo>
                  <a:pt x="579" y="2"/>
                </a:lnTo>
                <a:lnTo>
                  <a:pt x="579" y="899"/>
                </a:lnTo>
                <a:lnTo>
                  <a:pt x="828" y="899"/>
                </a:lnTo>
                <a:lnTo>
                  <a:pt x="828" y="0"/>
                </a:lnTo>
                <a:lnTo>
                  <a:pt x="1" y="0"/>
                </a:lnTo>
                <a:lnTo>
                  <a:pt x="1" y="1"/>
                </a:lnTo>
                <a:lnTo>
                  <a:pt x="0" y="1"/>
                </a:lnTo>
                <a:lnTo>
                  <a:pt x="0" y="153"/>
                </a:lnTo>
                <a:lnTo>
                  <a:pt x="579" y="153"/>
                </a:lnTo>
                <a:close/>
              </a:path>
            </a:pathLst>
          </a:custGeom>
          <a:solidFill>
            <a:srgbClr val="81BDF3"/>
          </a:solidFill>
          <a:ln w="0">
            <a:solidFill>
              <a:srgbClr val="A3F3F4"/>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5"/>
          <p:cNvSpPr>
            <a:spLocks/>
          </p:cNvSpPr>
          <p:nvPr/>
        </p:nvSpPr>
        <p:spPr bwMode="auto">
          <a:xfrm>
            <a:off x="5304679" y="2147522"/>
            <a:ext cx="1909225" cy="339366"/>
          </a:xfrm>
          <a:custGeom>
            <a:avLst/>
            <a:gdLst/>
            <a:ahLst/>
            <a:cxnLst>
              <a:cxn ang="0">
                <a:pos x="827" y="147"/>
              </a:cxn>
              <a:cxn ang="0">
                <a:pos x="827" y="0"/>
              </a:cxn>
              <a:cxn ang="0">
                <a:pos x="0" y="0"/>
              </a:cxn>
              <a:cxn ang="0">
                <a:pos x="0" y="3"/>
              </a:cxn>
              <a:cxn ang="0">
                <a:pos x="823" y="3"/>
              </a:cxn>
              <a:cxn ang="0">
                <a:pos x="0" y="3"/>
              </a:cxn>
              <a:cxn ang="0">
                <a:pos x="0" y="147"/>
              </a:cxn>
              <a:cxn ang="0">
                <a:pos x="827" y="147"/>
              </a:cxn>
            </a:cxnLst>
            <a:rect l="0" t="0" r="r" b="b"/>
            <a:pathLst>
              <a:path w="827" h="147">
                <a:moveTo>
                  <a:pt x="827" y="147"/>
                </a:moveTo>
                <a:lnTo>
                  <a:pt x="827" y="0"/>
                </a:lnTo>
                <a:lnTo>
                  <a:pt x="0" y="0"/>
                </a:lnTo>
                <a:lnTo>
                  <a:pt x="0" y="3"/>
                </a:lnTo>
                <a:lnTo>
                  <a:pt x="823" y="3"/>
                </a:lnTo>
                <a:lnTo>
                  <a:pt x="0" y="3"/>
                </a:lnTo>
                <a:lnTo>
                  <a:pt x="0" y="147"/>
                </a:lnTo>
                <a:lnTo>
                  <a:pt x="827" y="147"/>
                </a:lnTo>
                <a:close/>
              </a:path>
            </a:pathLst>
          </a:custGeom>
          <a:solidFill>
            <a:srgbClr val="81BDF3"/>
          </a:solidFill>
          <a:ln w="0">
            <a:solidFill>
              <a:srgbClr val="A3F3F4"/>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16"/>
          <p:cNvSpPr>
            <a:spLocks noChangeArrowheads="1"/>
          </p:cNvSpPr>
          <p:nvPr/>
        </p:nvSpPr>
        <p:spPr bwMode="auto">
          <a:xfrm>
            <a:off x="5302370" y="3186399"/>
            <a:ext cx="1336688" cy="346292"/>
          </a:xfrm>
          <a:prstGeom prst="rect">
            <a:avLst/>
          </a:prstGeom>
          <a:solidFill>
            <a:srgbClr val="81BDF3"/>
          </a:solidFill>
          <a:ln w="0">
            <a:solidFill>
              <a:srgbClr val="A3F3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17"/>
          <p:cNvSpPr>
            <a:spLocks noChangeArrowheads="1"/>
          </p:cNvSpPr>
          <p:nvPr/>
        </p:nvSpPr>
        <p:spPr bwMode="auto">
          <a:xfrm>
            <a:off x="5302370" y="3878984"/>
            <a:ext cx="1336688" cy="346292"/>
          </a:xfrm>
          <a:prstGeom prst="rect">
            <a:avLst/>
          </a:prstGeom>
          <a:solidFill>
            <a:srgbClr val="81BDF3"/>
          </a:solidFill>
          <a:ln w="0">
            <a:solidFill>
              <a:srgbClr val="A3F3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18"/>
          <p:cNvSpPr>
            <a:spLocks noChangeArrowheads="1"/>
          </p:cNvSpPr>
          <p:nvPr/>
        </p:nvSpPr>
        <p:spPr bwMode="auto">
          <a:xfrm>
            <a:off x="5302370" y="3532691"/>
            <a:ext cx="1336688" cy="346292"/>
          </a:xfrm>
          <a:prstGeom prst="rect">
            <a:avLst/>
          </a:prstGeom>
          <a:solidFill>
            <a:srgbClr val="81BDF3"/>
          </a:solidFill>
          <a:ln w="0">
            <a:solidFill>
              <a:srgbClr val="A3F3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19"/>
          <p:cNvSpPr>
            <a:spLocks noChangeArrowheads="1"/>
          </p:cNvSpPr>
          <p:nvPr/>
        </p:nvSpPr>
        <p:spPr bwMode="auto">
          <a:xfrm>
            <a:off x="5302370" y="2840107"/>
            <a:ext cx="1336688" cy="346292"/>
          </a:xfrm>
          <a:prstGeom prst="rect">
            <a:avLst/>
          </a:prstGeom>
          <a:solidFill>
            <a:srgbClr val="81BDF3"/>
          </a:solidFill>
          <a:ln w="0">
            <a:solidFill>
              <a:srgbClr val="A3F3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Rectangle 20"/>
          <p:cNvSpPr>
            <a:spLocks noChangeArrowheads="1"/>
          </p:cNvSpPr>
          <p:nvPr/>
        </p:nvSpPr>
        <p:spPr bwMode="auto">
          <a:xfrm>
            <a:off x="5302370" y="4225276"/>
            <a:ext cx="1336688" cy="337058"/>
          </a:xfrm>
          <a:prstGeom prst="rect">
            <a:avLst/>
          </a:prstGeom>
          <a:solidFill>
            <a:srgbClr val="81BDF3"/>
          </a:solidFill>
          <a:ln w="0">
            <a:solidFill>
              <a:srgbClr val="A3F3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1"/>
          <p:cNvSpPr>
            <a:spLocks/>
          </p:cNvSpPr>
          <p:nvPr/>
        </p:nvSpPr>
        <p:spPr bwMode="auto">
          <a:xfrm>
            <a:off x="3376985" y="2154448"/>
            <a:ext cx="1927693" cy="332441"/>
          </a:xfrm>
          <a:custGeom>
            <a:avLst/>
            <a:gdLst/>
            <a:ahLst/>
            <a:cxnLst>
              <a:cxn ang="0">
                <a:pos x="835" y="8"/>
              </a:cxn>
              <a:cxn ang="0">
                <a:pos x="835" y="0"/>
              </a:cxn>
              <a:cxn ang="0">
                <a:pos x="0" y="0"/>
              </a:cxn>
              <a:cxn ang="0">
                <a:pos x="0" y="144"/>
              </a:cxn>
              <a:cxn ang="0">
                <a:pos x="834" y="144"/>
              </a:cxn>
              <a:cxn ang="0">
                <a:pos x="835" y="119"/>
              </a:cxn>
              <a:cxn ang="0">
                <a:pos x="835" y="8"/>
              </a:cxn>
            </a:cxnLst>
            <a:rect l="0" t="0" r="r" b="b"/>
            <a:pathLst>
              <a:path w="835" h="144">
                <a:moveTo>
                  <a:pt x="835" y="8"/>
                </a:moveTo>
                <a:lnTo>
                  <a:pt x="835" y="0"/>
                </a:lnTo>
                <a:lnTo>
                  <a:pt x="0" y="0"/>
                </a:lnTo>
                <a:lnTo>
                  <a:pt x="0" y="144"/>
                </a:lnTo>
                <a:lnTo>
                  <a:pt x="834" y="144"/>
                </a:lnTo>
                <a:lnTo>
                  <a:pt x="835" y="119"/>
                </a:lnTo>
                <a:lnTo>
                  <a:pt x="835" y="8"/>
                </a:lnTo>
                <a:close/>
              </a:path>
            </a:pathLst>
          </a:custGeom>
          <a:solidFill>
            <a:srgbClr val="4586B8"/>
          </a:solidFill>
          <a:ln w="0">
            <a:solidFill>
              <a:srgbClr val="81BDF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Rectangle 22"/>
          <p:cNvSpPr>
            <a:spLocks noChangeArrowheads="1"/>
          </p:cNvSpPr>
          <p:nvPr/>
        </p:nvSpPr>
        <p:spPr bwMode="auto">
          <a:xfrm>
            <a:off x="3376985" y="2147522"/>
            <a:ext cx="1927693" cy="6926"/>
          </a:xfrm>
          <a:prstGeom prst="rect">
            <a:avLst/>
          </a:prstGeom>
          <a:solidFill>
            <a:srgbClr val="1B6098"/>
          </a:solidFill>
          <a:ln w="0">
            <a:solidFill>
              <a:srgbClr val="1B609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23"/>
          <p:cNvSpPr>
            <a:spLocks/>
          </p:cNvSpPr>
          <p:nvPr/>
        </p:nvSpPr>
        <p:spPr bwMode="auto">
          <a:xfrm>
            <a:off x="5302370" y="2429173"/>
            <a:ext cx="2309" cy="57715"/>
          </a:xfrm>
          <a:custGeom>
            <a:avLst/>
            <a:gdLst/>
            <a:ahLst/>
            <a:cxnLst>
              <a:cxn ang="0">
                <a:pos x="1" y="0"/>
              </a:cxn>
              <a:cxn ang="0">
                <a:pos x="0" y="25"/>
              </a:cxn>
              <a:cxn ang="0">
                <a:pos x="1" y="25"/>
              </a:cxn>
              <a:cxn ang="0">
                <a:pos x="1" y="0"/>
              </a:cxn>
            </a:cxnLst>
            <a:rect l="0" t="0" r="r" b="b"/>
            <a:pathLst>
              <a:path w="1" h="25">
                <a:moveTo>
                  <a:pt x="1" y="0"/>
                </a:moveTo>
                <a:lnTo>
                  <a:pt x="0" y="25"/>
                </a:lnTo>
                <a:lnTo>
                  <a:pt x="1" y="25"/>
                </a:lnTo>
                <a:lnTo>
                  <a:pt x="1" y="0"/>
                </a:lnTo>
                <a:close/>
              </a:path>
            </a:pathLst>
          </a:custGeom>
          <a:solidFill>
            <a:srgbClr val="1B6098"/>
          </a:solidFill>
          <a:ln w="0">
            <a:solidFill>
              <a:srgbClr val="1B6098"/>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Rectangle 24"/>
          <p:cNvSpPr>
            <a:spLocks noChangeArrowheads="1"/>
          </p:cNvSpPr>
          <p:nvPr/>
        </p:nvSpPr>
        <p:spPr bwMode="auto">
          <a:xfrm>
            <a:off x="5302370" y="2486889"/>
            <a:ext cx="2309" cy="2309"/>
          </a:xfrm>
          <a:prstGeom prst="rect">
            <a:avLst/>
          </a:prstGeom>
          <a:solidFill>
            <a:srgbClr val="1B6098"/>
          </a:solidFill>
          <a:ln w="0">
            <a:solidFill>
              <a:srgbClr val="1B609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5"/>
          <p:cNvSpPr>
            <a:spLocks/>
          </p:cNvSpPr>
          <p:nvPr/>
        </p:nvSpPr>
        <p:spPr bwMode="auto">
          <a:xfrm>
            <a:off x="3372368" y="2486889"/>
            <a:ext cx="1930002" cy="2075445"/>
          </a:xfrm>
          <a:custGeom>
            <a:avLst/>
            <a:gdLst/>
            <a:ahLst/>
            <a:cxnLst>
              <a:cxn ang="0">
                <a:pos x="836" y="1"/>
              </a:cxn>
              <a:cxn ang="0">
                <a:pos x="836" y="0"/>
              </a:cxn>
              <a:cxn ang="0">
                <a:pos x="0" y="0"/>
              </a:cxn>
              <a:cxn ang="0">
                <a:pos x="0" y="899"/>
              </a:cxn>
              <a:cxn ang="0">
                <a:pos x="272" y="899"/>
              </a:cxn>
              <a:cxn ang="0">
                <a:pos x="272" y="8"/>
              </a:cxn>
              <a:cxn ang="0">
                <a:pos x="272" y="899"/>
              </a:cxn>
              <a:cxn ang="0">
                <a:pos x="561" y="899"/>
              </a:cxn>
              <a:cxn ang="0">
                <a:pos x="561" y="8"/>
              </a:cxn>
              <a:cxn ang="0">
                <a:pos x="561" y="899"/>
              </a:cxn>
              <a:cxn ang="0">
                <a:pos x="836" y="899"/>
              </a:cxn>
              <a:cxn ang="0">
                <a:pos x="836" y="1"/>
              </a:cxn>
            </a:cxnLst>
            <a:rect l="0" t="0" r="r" b="b"/>
            <a:pathLst>
              <a:path w="836" h="899">
                <a:moveTo>
                  <a:pt x="836" y="1"/>
                </a:moveTo>
                <a:lnTo>
                  <a:pt x="836" y="0"/>
                </a:lnTo>
                <a:lnTo>
                  <a:pt x="0" y="0"/>
                </a:lnTo>
                <a:lnTo>
                  <a:pt x="0" y="899"/>
                </a:lnTo>
                <a:lnTo>
                  <a:pt x="272" y="899"/>
                </a:lnTo>
                <a:lnTo>
                  <a:pt x="272" y="8"/>
                </a:lnTo>
                <a:lnTo>
                  <a:pt x="272" y="899"/>
                </a:lnTo>
                <a:lnTo>
                  <a:pt x="561" y="899"/>
                </a:lnTo>
                <a:lnTo>
                  <a:pt x="561" y="8"/>
                </a:lnTo>
                <a:lnTo>
                  <a:pt x="561" y="899"/>
                </a:lnTo>
                <a:lnTo>
                  <a:pt x="836" y="899"/>
                </a:lnTo>
                <a:lnTo>
                  <a:pt x="836" y="1"/>
                </a:lnTo>
                <a:close/>
              </a:path>
            </a:pathLst>
          </a:custGeom>
          <a:solidFill>
            <a:srgbClr val="4586B8"/>
          </a:solidFill>
          <a:ln w="0">
            <a:solidFill>
              <a:srgbClr val="81BDF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Rectangle 26"/>
          <p:cNvSpPr>
            <a:spLocks noChangeArrowheads="1"/>
          </p:cNvSpPr>
          <p:nvPr/>
        </p:nvSpPr>
        <p:spPr bwMode="auto">
          <a:xfrm>
            <a:off x="1460835" y="2147522"/>
            <a:ext cx="1916150" cy="6926"/>
          </a:xfrm>
          <a:prstGeom prst="rect">
            <a:avLst/>
          </a:prstGeom>
          <a:solidFill>
            <a:srgbClr val="154B78"/>
          </a:solidFill>
          <a:ln w="0">
            <a:solidFill>
              <a:srgbClr val="154B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7"/>
          <p:cNvSpPr>
            <a:spLocks/>
          </p:cNvSpPr>
          <p:nvPr/>
        </p:nvSpPr>
        <p:spPr bwMode="auto">
          <a:xfrm>
            <a:off x="3372368" y="2332211"/>
            <a:ext cx="4617" cy="154677"/>
          </a:xfrm>
          <a:custGeom>
            <a:avLst/>
            <a:gdLst/>
            <a:ahLst/>
            <a:cxnLst>
              <a:cxn ang="0">
                <a:pos x="0" y="67"/>
              </a:cxn>
              <a:cxn ang="0">
                <a:pos x="2" y="67"/>
              </a:cxn>
              <a:cxn ang="0">
                <a:pos x="2" y="0"/>
              </a:cxn>
              <a:cxn ang="0">
                <a:pos x="0" y="67"/>
              </a:cxn>
            </a:cxnLst>
            <a:rect l="0" t="0" r="r" b="b"/>
            <a:pathLst>
              <a:path w="2" h="67">
                <a:moveTo>
                  <a:pt x="0" y="67"/>
                </a:moveTo>
                <a:lnTo>
                  <a:pt x="2" y="67"/>
                </a:lnTo>
                <a:lnTo>
                  <a:pt x="2" y="0"/>
                </a:lnTo>
                <a:lnTo>
                  <a:pt x="0" y="67"/>
                </a:lnTo>
                <a:close/>
              </a:path>
            </a:pathLst>
          </a:custGeom>
          <a:solidFill>
            <a:srgbClr val="154B78"/>
          </a:solidFill>
          <a:ln w="0">
            <a:solidFill>
              <a:srgbClr val="154B78"/>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Rectangle 28">
            <a:hlinkClick r:id="" action="ppaction://noaction"/>
          </p:cNvPr>
          <p:cNvSpPr>
            <a:spLocks noChangeArrowheads="1"/>
          </p:cNvSpPr>
          <p:nvPr/>
        </p:nvSpPr>
        <p:spPr bwMode="auto">
          <a:xfrm>
            <a:off x="1460835" y="4562334"/>
            <a:ext cx="5753068" cy="371687"/>
          </a:xfrm>
          <a:prstGeom prst="rect">
            <a:avLst/>
          </a:prstGeom>
          <a:solidFill>
            <a:srgbClr val="9CA9AE"/>
          </a:solidFill>
          <a:ln w="0">
            <a:solidFill>
              <a:srgbClr val="9CA9AE"/>
            </a:solidFill>
            <a:prstDash val="solid"/>
            <a:miter lim="800000"/>
            <a:headEnd/>
            <a:tailEnd/>
          </a:ln>
        </p:spPr>
        <p:txBody>
          <a:bodyPr vert="horz" wrap="square" lIns="91440" tIns="45720" rIns="91440" bIns="45720" numCol="1" anchor="ctr" anchorCtr="0" compatLnSpc="1">
            <a:prstTxWarp prst="textNoShape">
              <a:avLst/>
            </a:prstTxWarp>
          </a:bodyPr>
          <a:lstStyle/>
          <a:p>
            <a:r>
              <a:rPr lang="en-US" sz="1000" b="1" dirty="0" smtClean="0">
                <a:solidFill>
                  <a:schemeClr val="bg1"/>
                </a:solidFill>
                <a:latin typeface="+mn-lt"/>
              </a:rPr>
              <a:t>Service-oriented IT architecture</a:t>
            </a:r>
            <a:endParaRPr lang="en-US" sz="1000" b="1" dirty="0">
              <a:solidFill>
                <a:schemeClr val="bg1"/>
              </a:solidFill>
              <a:latin typeface="+mn-lt"/>
            </a:endParaRPr>
          </a:p>
        </p:txBody>
      </p:sp>
      <p:sp>
        <p:nvSpPr>
          <p:cNvPr id="22" name="Freeform 29"/>
          <p:cNvSpPr>
            <a:spLocks/>
          </p:cNvSpPr>
          <p:nvPr/>
        </p:nvSpPr>
        <p:spPr bwMode="auto">
          <a:xfrm>
            <a:off x="1460835" y="4934021"/>
            <a:ext cx="5753068" cy="1038877"/>
          </a:xfrm>
          <a:custGeom>
            <a:avLst/>
            <a:gdLst/>
            <a:ahLst/>
            <a:cxnLst>
              <a:cxn ang="0">
                <a:pos x="2492" y="0"/>
              </a:cxn>
              <a:cxn ang="0">
                <a:pos x="0" y="0"/>
              </a:cxn>
              <a:cxn ang="0">
                <a:pos x="0" y="394"/>
              </a:cxn>
              <a:cxn ang="0">
                <a:pos x="2" y="414"/>
              </a:cxn>
              <a:cxn ang="0">
                <a:pos x="9" y="430"/>
              </a:cxn>
              <a:cxn ang="0">
                <a:pos x="20" y="441"/>
              </a:cxn>
              <a:cxn ang="0">
                <a:pos x="35" y="447"/>
              </a:cxn>
              <a:cxn ang="0">
                <a:pos x="55" y="450"/>
              </a:cxn>
              <a:cxn ang="0">
                <a:pos x="2437" y="450"/>
              </a:cxn>
              <a:cxn ang="0">
                <a:pos x="2457" y="447"/>
              </a:cxn>
              <a:cxn ang="0">
                <a:pos x="2473" y="441"/>
              </a:cxn>
              <a:cxn ang="0">
                <a:pos x="2484" y="430"/>
              </a:cxn>
              <a:cxn ang="0">
                <a:pos x="2490" y="414"/>
              </a:cxn>
              <a:cxn ang="0">
                <a:pos x="2492" y="394"/>
              </a:cxn>
              <a:cxn ang="0">
                <a:pos x="2492" y="0"/>
              </a:cxn>
            </a:cxnLst>
            <a:rect l="0" t="0" r="r" b="b"/>
            <a:pathLst>
              <a:path w="2492" h="450">
                <a:moveTo>
                  <a:pt x="2492" y="0"/>
                </a:moveTo>
                <a:lnTo>
                  <a:pt x="0" y="0"/>
                </a:lnTo>
                <a:lnTo>
                  <a:pt x="0" y="394"/>
                </a:lnTo>
                <a:lnTo>
                  <a:pt x="2" y="414"/>
                </a:lnTo>
                <a:lnTo>
                  <a:pt x="9" y="430"/>
                </a:lnTo>
                <a:lnTo>
                  <a:pt x="20" y="441"/>
                </a:lnTo>
                <a:lnTo>
                  <a:pt x="35" y="447"/>
                </a:lnTo>
                <a:lnTo>
                  <a:pt x="55" y="450"/>
                </a:lnTo>
                <a:lnTo>
                  <a:pt x="2437" y="450"/>
                </a:lnTo>
                <a:lnTo>
                  <a:pt x="2457" y="447"/>
                </a:lnTo>
                <a:lnTo>
                  <a:pt x="2473" y="441"/>
                </a:lnTo>
                <a:lnTo>
                  <a:pt x="2484" y="430"/>
                </a:lnTo>
                <a:lnTo>
                  <a:pt x="2490" y="414"/>
                </a:lnTo>
                <a:lnTo>
                  <a:pt x="2492" y="394"/>
                </a:lnTo>
                <a:lnTo>
                  <a:pt x="2492" y="0"/>
                </a:lnTo>
                <a:close/>
              </a:path>
            </a:pathLst>
          </a:custGeom>
          <a:solidFill>
            <a:srgbClr val="D5E7F7"/>
          </a:solidFill>
          <a:ln w="0">
            <a:solidFill>
              <a:srgbClr val="D5E7F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30"/>
          <p:cNvSpPr>
            <a:spLocks/>
          </p:cNvSpPr>
          <p:nvPr/>
        </p:nvSpPr>
        <p:spPr bwMode="auto">
          <a:xfrm>
            <a:off x="1460835" y="2154448"/>
            <a:ext cx="1916150" cy="2407886"/>
          </a:xfrm>
          <a:custGeom>
            <a:avLst/>
            <a:gdLst/>
            <a:ahLst/>
            <a:cxnLst>
              <a:cxn ang="0">
                <a:pos x="830" y="77"/>
              </a:cxn>
              <a:cxn ang="0">
                <a:pos x="830" y="0"/>
              </a:cxn>
              <a:cxn ang="0">
                <a:pos x="0" y="0"/>
              </a:cxn>
              <a:cxn ang="0">
                <a:pos x="0" y="1043"/>
              </a:cxn>
              <a:cxn ang="0">
                <a:pos x="270" y="1043"/>
              </a:cxn>
              <a:cxn ang="0">
                <a:pos x="270" y="152"/>
              </a:cxn>
              <a:cxn ang="0">
                <a:pos x="270" y="1043"/>
              </a:cxn>
              <a:cxn ang="0">
                <a:pos x="559" y="1043"/>
              </a:cxn>
              <a:cxn ang="0">
                <a:pos x="559" y="152"/>
              </a:cxn>
              <a:cxn ang="0">
                <a:pos x="559" y="1043"/>
              </a:cxn>
              <a:cxn ang="0">
                <a:pos x="828" y="1043"/>
              </a:cxn>
              <a:cxn ang="0">
                <a:pos x="828" y="144"/>
              </a:cxn>
              <a:cxn ang="0">
                <a:pos x="5" y="144"/>
              </a:cxn>
              <a:cxn ang="0">
                <a:pos x="828" y="144"/>
              </a:cxn>
              <a:cxn ang="0">
                <a:pos x="830" y="77"/>
              </a:cxn>
            </a:cxnLst>
            <a:rect l="0" t="0" r="r" b="b"/>
            <a:pathLst>
              <a:path w="830" h="1043">
                <a:moveTo>
                  <a:pt x="830" y="77"/>
                </a:moveTo>
                <a:lnTo>
                  <a:pt x="830" y="0"/>
                </a:lnTo>
                <a:lnTo>
                  <a:pt x="0" y="0"/>
                </a:lnTo>
                <a:lnTo>
                  <a:pt x="0" y="1043"/>
                </a:lnTo>
                <a:lnTo>
                  <a:pt x="270" y="1043"/>
                </a:lnTo>
                <a:lnTo>
                  <a:pt x="270" y="152"/>
                </a:lnTo>
                <a:lnTo>
                  <a:pt x="270" y="1043"/>
                </a:lnTo>
                <a:lnTo>
                  <a:pt x="559" y="1043"/>
                </a:lnTo>
                <a:lnTo>
                  <a:pt x="559" y="152"/>
                </a:lnTo>
                <a:lnTo>
                  <a:pt x="559" y="1043"/>
                </a:lnTo>
                <a:lnTo>
                  <a:pt x="828" y="1043"/>
                </a:lnTo>
                <a:lnTo>
                  <a:pt x="828" y="144"/>
                </a:lnTo>
                <a:lnTo>
                  <a:pt x="5" y="144"/>
                </a:lnTo>
                <a:lnTo>
                  <a:pt x="828" y="144"/>
                </a:lnTo>
                <a:lnTo>
                  <a:pt x="830" y="77"/>
                </a:lnTo>
                <a:close/>
              </a:path>
            </a:pathLst>
          </a:custGeom>
          <a:solidFill>
            <a:srgbClr val="1E6CB1"/>
          </a:solidFill>
          <a:ln w="0">
            <a:solidFill>
              <a:srgbClr val="1E6CB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31"/>
          <p:cNvSpPr>
            <a:spLocks/>
          </p:cNvSpPr>
          <p:nvPr/>
        </p:nvSpPr>
        <p:spPr bwMode="auto">
          <a:xfrm>
            <a:off x="1460835" y="1787378"/>
            <a:ext cx="5753068" cy="699511"/>
          </a:xfrm>
          <a:custGeom>
            <a:avLst/>
            <a:gdLst/>
            <a:ahLst/>
            <a:cxnLst>
              <a:cxn ang="0">
                <a:pos x="0" y="159"/>
              </a:cxn>
              <a:cxn ang="0">
                <a:pos x="0" y="51"/>
              </a:cxn>
              <a:cxn ang="0">
                <a:pos x="2" y="36"/>
              </a:cxn>
              <a:cxn ang="0">
                <a:pos x="8" y="22"/>
              </a:cxn>
              <a:cxn ang="0">
                <a:pos x="15" y="12"/>
              </a:cxn>
              <a:cxn ang="0">
                <a:pos x="26" y="6"/>
              </a:cxn>
              <a:cxn ang="0">
                <a:pos x="40" y="1"/>
              </a:cxn>
              <a:cxn ang="0">
                <a:pos x="55" y="0"/>
              </a:cxn>
              <a:cxn ang="0">
                <a:pos x="2437" y="0"/>
              </a:cxn>
              <a:cxn ang="0">
                <a:pos x="2453" y="1"/>
              </a:cxn>
              <a:cxn ang="0">
                <a:pos x="2466" y="6"/>
              </a:cxn>
              <a:cxn ang="0">
                <a:pos x="2476" y="12"/>
              </a:cxn>
              <a:cxn ang="0">
                <a:pos x="2485" y="22"/>
              </a:cxn>
              <a:cxn ang="0">
                <a:pos x="2490" y="37"/>
              </a:cxn>
              <a:cxn ang="0">
                <a:pos x="2492" y="53"/>
              </a:cxn>
              <a:cxn ang="0">
                <a:pos x="2492" y="303"/>
              </a:cxn>
            </a:cxnLst>
            <a:rect l="0" t="0" r="r" b="b"/>
            <a:pathLst>
              <a:path w="2492" h="303">
                <a:moveTo>
                  <a:pt x="0" y="159"/>
                </a:moveTo>
                <a:lnTo>
                  <a:pt x="0" y="51"/>
                </a:lnTo>
                <a:lnTo>
                  <a:pt x="2" y="36"/>
                </a:lnTo>
                <a:lnTo>
                  <a:pt x="8" y="22"/>
                </a:lnTo>
                <a:lnTo>
                  <a:pt x="15" y="12"/>
                </a:lnTo>
                <a:lnTo>
                  <a:pt x="26" y="6"/>
                </a:lnTo>
                <a:lnTo>
                  <a:pt x="40" y="1"/>
                </a:lnTo>
                <a:lnTo>
                  <a:pt x="55" y="0"/>
                </a:lnTo>
                <a:lnTo>
                  <a:pt x="2437" y="0"/>
                </a:lnTo>
                <a:lnTo>
                  <a:pt x="2453" y="1"/>
                </a:lnTo>
                <a:lnTo>
                  <a:pt x="2466" y="6"/>
                </a:lnTo>
                <a:lnTo>
                  <a:pt x="2476" y="12"/>
                </a:lnTo>
                <a:lnTo>
                  <a:pt x="2485" y="22"/>
                </a:lnTo>
                <a:lnTo>
                  <a:pt x="2490" y="37"/>
                </a:lnTo>
                <a:lnTo>
                  <a:pt x="2492" y="53"/>
                </a:lnTo>
                <a:lnTo>
                  <a:pt x="2492" y="303"/>
                </a:lnTo>
              </a:path>
            </a:pathLst>
          </a:cu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Line 32"/>
          <p:cNvSpPr>
            <a:spLocks noChangeShapeType="1"/>
          </p:cNvSpPr>
          <p:nvPr/>
        </p:nvSpPr>
        <p:spPr bwMode="auto">
          <a:xfrm>
            <a:off x="6639058" y="2491506"/>
            <a:ext cx="2309" cy="348601"/>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Line 33"/>
          <p:cNvSpPr>
            <a:spLocks noChangeShapeType="1"/>
          </p:cNvSpPr>
          <p:nvPr/>
        </p:nvSpPr>
        <p:spPr bwMode="auto">
          <a:xfrm>
            <a:off x="6639058" y="3186399"/>
            <a:ext cx="2309" cy="346292"/>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Line 34"/>
          <p:cNvSpPr>
            <a:spLocks noChangeShapeType="1"/>
          </p:cNvSpPr>
          <p:nvPr/>
        </p:nvSpPr>
        <p:spPr bwMode="auto">
          <a:xfrm>
            <a:off x="6639058" y="3878984"/>
            <a:ext cx="2309" cy="346292"/>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Line 35"/>
          <p:cNvSpPr>
            <a:spLocks noChangeShapeType="1"/>
          </p:cNvSpPr>
          <p:nvPr/>
        </p:nvSpPr>
        <p:spPr bwMode="auto">
          <a:xfrm>
            <a:off x="6639058" y="3532691"/>
            <a:ext cx="2309" cy="346292"/>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Line 36"/>
          <p:cNvSpPr>
            <a:spLocks noChangeShapeType="1"/>
          </p:cNvSpPr>
          <p:nvPr/>
        </p:nvSpPr>
        <p:spPr bwMode="auto">
          <a:xfrm>
            <a:off x="6639058" y="2840107"/>
            <a:ext cx="2309" cy="346292"/>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37"/>
          <p:cNvSpPr>
            <a:spLocks/>
          </p:cNvSpPr>
          <p:nvPr/>
        </p:nvSpPr>
        <p:spPr bwMode="auto">
          <a:xfrm>
            <a:off x="1460835" y="2486889"/>
            <a:ext cx="5753068" cy="3486009"/>
          </a:xfrm>
          <a:custGeom>
            <a:avLst/>
            <a:gdLst/>
            <a:ahLst/>
            <a:cxnLst>
              <a:cxn ang="0">
                <a:pos x="2492" y="0"/>
              </a:cxn>
              <a:cxn ang="0">
                <a:pos x="2492" y="1454"/>
              </a:cxn>
              <a:cxn ang="0">
                <a:pos x="2490" y="1474"/>
              </a:cxn>
              <a:cxn ang="0">
                <a:pos x="2484" y="1490"/>
              </a:cxn>
              <a:cxn ang="0">
                <a:pos x="2473" y="1501"/>
              </a:cxn>
              <a:cxn ang="0">
                <a:pos x="2457" y="1507"/>
              </a:cxn>
              <a:cxn ang="0">
                <a:pos x="2437" y="1510"/>
              </a:cxn>
              <a:cxn ang="0">
                <a:pos x="55" y="1510"/>
              </a:cxn>
              <a:cxn ang="0">
                <a:pos x="35" y="1507"/>
              </a:cxn>
              <a:cxn ang="0">
                <a:pos x="20" y="1501"/>
              </a:cxn>
              <a:cxn ang="0">
                <a:pos x="9" y="1490"/>
              </a:cxn>
              <a:cxn ang="0">
                <a:pos x="2" y="1474"/>
              </a:cxn>
              <a:cxn ang="0">
                <a:pos x="0" y="1454"/>
              </a:cxn>
              <a:cxn ang="0">
                <a:pos x="0" y="1060"/>
              </a:cxn>
            </a:cxnLst>
            <a:rect l="0" t="0" r="r" b="b"/>
            <a:pathLst>
              <a:path w="2492" h="1510">
                <a:moveTo>
                  <a:pt x="2492" y="0"/>
                </a:moveTo>
                <a:lnTo>
                  <a:pt x="2492" y="1454"/>
                </a:lnTo>
                <a:lnTo>
                  <a:pt x="2490" y="1474"/>
                </a:lnTo>
                <a:lnTo>
                  <a:pt x="2484" y="1490"/>
                </a:lnTo>
                <a:lnTo>
                  <a:pt x="2473" y="1501"/>
                </a:lnTo>
                <a:lnTo>
                  <a:pt x="2457" y="1507"/>
                </a:lnTo>
                <a:lnTo>
                  <a:pt x="2437" y="1510"/>
                </a:lnTo>
                <a:lnTo>
                  <a:pt x="55" y="1510"/>
                </a:lnTo>
                <a:lnTo>
                  <a:pt x="35" y="1507"/>
                </a:lnTo>
                <a:lnTo>
                  <a:pt x="20" y="1501"/>
                </a:lnTo>
                <a:lnTo>
                  <a:pt x="9" y="1490"/>
                </a:lnTo>
                <a:lnTo>
                  <a:pt x="2" y="1474"/>
                </a:lnTo>
                <a:lnTo>
                  <a:pt x="0" y="1454"/>
                </a:lnTo>
                <a:lnTo>
                  <a:pt x="0" y="1060"/>
                </a:lnTo>
              </a:path>
            </a:pathLst>
          </a:cu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Line 38"/>
          <p:cNvSpPr>
            <a:spLocks noChangeShapeType="1"/>
          </p:cNvSpPr>
          <p:nvPr/>
        </p:nvSpPr>
        <p:spPr bwMode="auto">
          <a:xfrm>
            <a:off x="6639058" y="4562334"/>
            <a:ext cx="567919" cy="2309"/>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Line 39"/>
          <p:cNvSpPr>
            <a:spLocks noChangeShapeType="1"/>
          </p:cNvSpPr>
          <p:nvPr/>
        </p:nvSpPr>
        <p:spPr bwMode="auto">
          <a:xfrm>
            <a:off x="6639058" y="4225276"/>
            <a:ext cx="2309" cy="337058"/>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40"/>
          <p:cNvSpPr>
            <a:spLocks/>
          </p:cNvSpPr>
          <p:nvPr/>
        </p:nvSpPr>
        <p:spPr bwMode="auto">
          <a:xfrm>
            <a:off x="7257767" y="1893574"/>
            <a:ext cx="960384" cy="3973127"/>
          </a:xfrm>
          <a:custGeom>
            <a:avLst/>
            <a:gdLst/>
            <a:ahLst/>
            <a:cxnLst>
              <a:cxn ang="0">
                <a:pos x="0" y="0"/>
              </a:cxn>
              <a:cxn ang="0">
                <a:pos x="416" y="862"/>
              </a:cxn>
              <a:cxn ang="0">
                <a:pos x="0" y="1721"/>
              </a:cxn>
              <a:cxn ang="0">
                <a:pos x="0" y="0"/>
              </a:cxn>
            </a:cxnLst>
            <a:rect l="0" t="0" r="r" b="b"/>
            <a:pathLst>
              <a:path w="416" h="1721">
                <a:moveTo>
                  <a:pt x="0" y="0"/>
                </a:moveTo>
                <a:lnTo>
                  <a:pt x="416" y="862"/>
                </a:lnTo>
                <a:lnTo>
                  <a:pt x="0" y="1721"/>
                </a:lnTo>
                <a:lnTo>
                  <a:pt x="0" y="0"/>
                </a:lnTo>
              </a:path>
            </a:pathLst>
          </a:cu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41"/>
          <p:cNvSpPr>
            <a:spLocks/>
          </p:cNvSpPr>
          <p:nvPr/>
        </p:nvSpPr>
        <p:spPr bwMode="auto">
          <a:xfrm>
            <a:off x="5302370" y="2172917"/>
            <a:ext cx="2309" cy="313972"/>
          </a:xfrm>
          <a:custGeom>
            <a:avLst/>
            <a:gdLst/>
            <a:ahLst/>
            <a:cxnLst>
              <a:cxn ang="0">
                <a:pos x="0" y="136"/>
              </a:cxn>
              <a:cxn ang="0">
                <a:pos x="1" y="111"/>
              </a:cxn>
              <a:cxn ang="0">
                <a:pos x="1" y="0"/>
              </a:cxn>
            </a:cxnLst>
            <a:rect l="0" t="0" r="r" b="b"/>
            <a:pathLst>
              <a:path w="1" h="136">
                <a:moveTo>
                  <a:pt x="0" y="136"/>
                </a:moveTo>
                <a:lnTo>
                  <a:pt x="1" y="111"/>
                </a:lnTo>
                <a:lnTo>
                  <a:pt x="1" y="0"/>
                </a:lnTo>
              </a:path>
            </a:pathLst>
          </a:cu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Line 42"/>
          <p:cNvSpPr>
            <a:spLocks noChangeShapeType="1"/>
          </p:cNvSpPr>
          <p:nvPr/>
        </p:nvSpPr>
        <p:spPr bwMode="auto">
          <a:xfrm flipH="1">
            <a:off x="5302370" y="2486889"/>
            <a:ext cx="1911533" cy="2309"/>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Line 43"/>
          <p:cNvSpPr>
            <a:spLocks noChangeShapeType="1"/>
          </p:cNvSpPr>
          <p:nvPr/>
        </p:nvSpPr>
        <p:spPr bwMode="auto">
          <a:xfrm flipV="1">
            <a:off x="5302370" y="2486889"/>
            <a:ext cx="2309" cy="353218"/>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Line 44"/>
          <p:cNvSpPr>
            <a:spLocks noChangeShapeType="1"/>
          </p:cNvSpPr>
          <p:nvPr/>
        </p:nvSpPr>
        <p:spPr bwMode="auto">
          <a:xfrm flipV="1">
            <a:off x="5302370" y="3186399"/>
            <a:ext cx="2309" cy="346292"/>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Line 45"/>
          <p:cNvSpPr>
            <a:spLocks noChangeShapeType="1"/>
          </p:cNvSpPr>
          <p:nvPr/>
        </p:nvSpPr>
        <p:spPr bwMode="auto">
          <a:xfrm flipV="1">
            <a:off x="5302370" y="3878984"/>
            <a:ext cx="2309" cy="346292"/>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Line 46"/>
          <p:cNvSpPr>
            <a:spLocks noChangeShapeType="1"/>
          </p:cNvSpPr>
          <p:nvPr/>
        </p:nvSpPr>
        <p:spPr bwMode="auto">
          <a:xfrm flipV="1">
            <a:off x="5302370" y="3532691"/>
            <a:ext cx="2309" cy="346292"/>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Line 47"/>
          <p:cNvSpPr>
            <a:spLocks noChangeShapeType="1"/>
          </p:cNvSpPr>
          <p:nvPr/>
        </p:nvSpPr>
        <p:spPr bwMode="auto">
          <a:xfrm flipV="1">
            <a:off x="5302370" y="2840107"/>
            <a:ext cx="2309" cy="346292"/>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8"/>
          <p:cNvSpPr>
            <a:spLocks/>
          </p:cNvSpPr>
          <p:nvPr/>
        </p:nvSpPr>
        <p:spPr bwMode="auto">
          <a:xfrm>
            <a:off x="3372368" y="2172917"/>
            <a:ext cx="4617" cy="313972"/>
          </a:xfrm>
          <a:custGeom>
            <a:avLst/>
            <a:gdLst/>
            <a:ahLst/>
            <a:cxnLst>
              <a:cxn ang="0">
                <a:pos x="0" y="136"/>
              </a:cxn>
              <a:cxn ang="0">
                <a:pos x="2" y="69"/>
              </a:cxn>
              <a:cxn ang="0">
                <a:pos x="2" y="0"/>
              </a:cxn>
            </a:cxnLst>
            <a:rect l="0" t="0" r="r" b="b"/>
            <a:pathLst>
              <a:path w="2" h="136">
                <a:moveTo>
                  <a:pt x="0" y="136"/>
                </a:moveTo>
                <a:lnTo>
                  <a:pt x="2" y="69"/>
                </a:lnTo>
                <a:lnTo>
                  <a:pt x="2" y="0"/>
                </a:lnTo>
              </a:path>
            </a:pathLst>
          </a:cu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Line 49"/>
          <p:cNvSpPr>
            <a:spLocks noChangeShapeType="1"/>
          </p:cNvSpPr>
          <p:nvPr/>
        </p:nvSpPr>
        <p:spPr bwMode="auto">
          <a:xfrm flipH="1">
            <a:off x="3372368" y="2486889"/>
            <a:ext cx="1930002" cy="2309"/>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Line 50"/>
          <p:cNvSpPr>
            <a:spLocks noChangeShapeType="1"/>
          </p:cNvSpPr>
          <p:nvPr/>
        </p:nvSpPr>
        <p:spPr bwMode="auto">
          <a:xfrm flipH="1">
            <a:off x="1472378" y="2486889"/>
            <a:ext cx="1899990" cy="2309"/>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Line 51"/>
          <p:cNvSpPr>
            <a:spLocks noChangeShapeType="1"/>
          </p:cNvSpPr>
          <p:nvPr/>
        </p:nvSpPr>
        <p:spPr bwMode="auto">
          <a:xfrm>
            <a:off x="1460835" y="2154448"/>
            <a:ext cx="5743834" cy="2309"/>
          </a:xfrm>
          <a:prstGeom prst="line">
            <a:avLst/>
          </a:prstGeom>
          <a:noFill/>
          <a:ln w="5">
            <a:solidFill>
              <a:srgbClr val="2380D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Line 52"/>
          <p:cNvSpPr>
            <a:spLocks noChangeShapeType="1"/>
          </p:cNvSpPr>
          <p:nvPr/>
        </p:nvSpPr>
        <p:spPr bwMode="auto">
          <a:xfrm>
            <a:off x="2751351" y="4562334"/>
            <a:ext cx="1248961" cy="2309"/>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Line 53"/>
          <p:cNvSpPr>
            <a:spLocks noChangeShapeType="1"/>
          </p:cNvSpPr>
          <p:nvPr/>
        </p:nvSpPr>
        <p:spPr bwMode="auto">
          <a:xfrm flipV="1">
            <a:off x="1460835" y="4562334"/>
            <a:ext cx="2309" cy="371687"/>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Line 54"/>
          <p:cNvSpPr>
            <a:spLocks noChangeShapeType="1"/>
          </p:cNvSpPr>
          <p:nvPr/>
        </p:nvSpPr>
        <p:spPr bwMode="auto">
          <a:xfrm>
            <a:off x="1460835" y="4562334"/>
            <a:ext cx="623326" cy="2309"/>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Line 55"/>
          <p:cNvSpPr>
            <a:spLocks noChangeShapeType="1"/>
          </p:cNvSpPr>
          <p:nvPr/>
        </p:nvSpPr>
        <p:spPr bwMode="auto">
          <a:xfrm>
            <a:off x="2084161" y="4562334"/>
            <a:ext cx="667190" cy="2309"/>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Line 56"/>
          <p:cNvSpPr>
            <a:spLocks noChangeShapeType="1"/>
          </p:cNvSpPr>
          <p:nvPr/>
        </p:nvSpPr>
        <p:spPr bwMode="auto">
          <a:xfrm>
            <a:off x="4667501" y="4562334"/>
            <a:ext cx="1971557" cy="2309"/>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Line 57"/>
          <p:cNvSpPr>
            <a:spLocks noChangeShapeType="1"/>
          </p:cNvSpPr>
          <p:nvPr/>
        </p:nvSpPr>
        <p:spPr bwMode="auto">
          <a:xfrm>
            <a:off x="4000311" y="4562334"/>
            <a:ext cx="667190" cy="2309"/>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Line 58"/>
          <p:cNvSpPr>
            <a:spLocks noChangeShapeType="1"/>
          </p:cNvSpPr>
          <p:nvPr/>
        </p:nvSpPr>
        <p:spPr bwMode="auto">
          <a:xfrm>
            <a:off x="4667501" y="2505357"/>
            <a:ext cx="2309" cy="2056976"/>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Line 59"/>
          <p:cNvSpPr>
            <a:spLocks noChangeShapeType="1"/>
          </p:cNvSpPr>
          <p:nvPr/>
        </p:nvSpPr>
        <p:spPr bwMode="auto">
          <a:xfrm flipV="1">
            <a:off x="5302370" y="4225276"/>
            <a:ext cx="2309" cy="332441"/>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Line 60"/>
          <p:cNvSpPr>
            <a:spLocks noChangeShapeType="1"/>
          </p:cNvSpPr>
          <p:nvPr/>
        </p:nvSpPr>
        <p:spPr bwMode="auto">
          <a:xfrm flipV="1">
            <a:off x="3372368" y="2486889"/>
            <a:ext cx="2309" cy="2070828"/>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Line 61"/>
          <p:cNvSpPr>
            <a:spLocks noChangeShapeType="1"/>
          </p:cNvSpPr>
          <p:nvPr/>
        </p:nvSpPr>
        <p:spPr bwMode="auto">
          <a:xfrm flipV="1">
            <a:off x="4000311" y="2505357"/>
            <a:ext cx="2309" cy="2056976"/>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Line 62"/>
          <p:cNvSpPr>
            <a:spLocks noChangeShapeType="1"/>
          </p:cNvSpPr>
          <p:nvPr/>
        </p:nvSpPr>
        <p:spPr bwMode="auto">
          <a:xfrm>
            <a:off x="2751351" y="2505357"/>
            <a:ext cx="2309" cy="2056976"/>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Line 63"/>
          <p:cNvSpPr>
            <a:spLocks noChangeShapeType="1"/>
          </p:cNvSpPr>
          <p:nvPr/>
        </p:nvSpPr>
        <p:spPr bwMode="auto">
          <a:xfrm>
            <a:off x="2084161" y="2505357"/>
            <a:ext cx="2309" cy="2056976"/>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Line 64"/>
          <p:cNvSpPr>
            <a:spLocks noChangeShapeType="1"/>
          </p:cNvSpPr>
          <p:nvPr/>
        </p:nvSpPr>
        <p:spPr bwMode="auto">
          <a:xfrm flipV="1">
            <a:off x="1460835" y="2154448"/>
            <a:ext cx="2309" cy="2407886"/>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Line 65"/>
          <p:cNvSpPr>
            <a:spLocks noChangeShapeType="1"/>
          </p:cNvSpPr>
          <p:nvPr/>
        </p:nvSpPr>
        <p:spPr bwMode="auto">
          <a:xfrm flipH="1">
            <a:off x="1460835" y="4934021"/>
            <a:ext cx="5746143" cy="2309"/>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Line 66"/>
          <p:cNvSpPr>
            <a:spLocks noChangeShapeType="1"/>
          </p:cNvSpPr>
          <p:nvPr/>
        </p:nvSpPr>
        <p:spPr bwMode="auto">
          <a:xfrm>
            <a:off x="5302370" y="3878984"/>
            <a:ext cx="1336688" cy="2309"/>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Line 67"/>
          <p:cNvSpPr>
            <a:spLocks noChangeShapeType="1"/>
          </p:cNvSpPr>
          <p:nvPr/>
        </p:nvSpPr>
        <p:spPr bwMode="auto">
          <a:xfrm flipH="1">
            <a:off x="5302370" y="4225276"/>
            <a:ext cx="1336688" cy="2309"/>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Line 68"/>
          <p:cNvSpPr>
            <a:spLocks noChangeShapeType="1"/>
          </p:cNvSpPr>
          <p:nvPr/>
        </p:nvSpPr>
        <p:spPr bwMode="auto">
          <a:xfrm>
            <a:off x="5302370" y="3186399"/>
            <a:ext cx="1336688" cy="2309"/>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Line 69"/>
          <p:cNvSpPr>
            <a:spLocks noChangeShapeType="1"/>
          </p:cNvSpPr>
          <p:nvPr/>
        </p:nvSpPr>
        <p:spPr bwMode="auto">
          <a:xfrm flipH="1">
            <a:off x="5302370" y="3532691"/>
            <a:ext cx="1336688" cy="2309"/>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Line 70"/>
          <p:cNvSpPr>
            <a:spLocks noChangeShapeType="1"/>
          </p:cNvSpPr>
          <p:nvPr/>
        </p:nvSpPr>
        <p:spPr bwMode="auto">
          <a:xfrm flipH="1">
            <a:off x="5302370" y="2840107"/>
            <a:ext cx="1336688" cy="2309"/>
          </a:xfrm>
          <a:prstGeom prst="line">
            <a:avLst/>
          </a:pr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71"/>
          <p:cNvSpPr>
            <a:spLocks/>
          </p:cNvSpPr>
          <p:nvPr/>
        </p:nvSpPr>
        <p:spPr bwMode="auto">
          <a:xfrm>
            <a:off x="5106138" y="5021748"/>
            <a:ext cx="1031951" cy="355527"/>
          </a:xfrm>
          <a:custGeom>
            <a:avLst/>
            <a:gdLst/>
            <a:ahLst/>
            <a:cxnLst>
              <a:cxn ang="0">
                <a:pos x="447" y="28"/>
              </a:cxn>
              <a:cxn ang="0">
                <a:pos x="447" y="126"/>
              </a:cxn>
              <a:cxn ang="0">
                <a:pos x="445" y="139"/>
              </a:cxn>
              <a:cxn ang="0">
                <a:pos x="440" y="147"/>
              </a:cxn>
              <a:cxn ang="0">
                <a:pos x="431" y="152"/>
              </a:cxn>
              <a:cxn ang="0">
                <a:pos x="419" y="154"/>
              </a:cxn>
              <a:cxn ang="0">
                <a:pos x="27" y="154"/>
              </a:cxn>
              <a:cxn ang="0">
                <a:pos x="15" y="152"/>
              </a:cxn>
              <a:cxn ang="0">
                <a:pos x="8" y="147"/>
              </a:cxn>
              <a:cxn ang="0">
                <a:pos x="2" y="139"/>
              </a:cxn>
              <a:cxn ang="0">
                <a:pos x="0" y="126"/>
              </a:cxn>
              <a:cxn ang="0">
                <a:pos x="0" y="28"/>
              </a:cxn>
              <a:cxn ang="0">
                <a:pos x="2" y="16"/>
              </a:cxn>
              <a:cxn ang="0">
                <a:pos x="8" y="7"/>
              </a:cxn>
              <a:cxn ang="0">
                <a:pos x="15" y="3"/>
              </a:cxn>
              <a:cxn ang="0">
                <a:pos x="27" y="0"/>
              </a:cxn>
              <a:cxn ang="0">
                <a:pos x="419" y="0"/>
              </a:cxn>
              <a:cxn ang="0">
                <a:pos x="431" y="3"/>
              </a:cxn>
              <a:cxn ang="0">
                <a:pos x="440" y="7"/>
              </a:cxn>
              <a:cxn ang="0">
                <a:pos x="445" y="16"/>
              </a:cxn>
              <a:cxn ang="0">
                <a:pos x="447" y="28"/>
              </a:cxn>
            </a:cxnLst>
            <a:rect l="0" t="0" r="r" b="b"/>
            <a:pathLst>
              <a:path w="447" h="154">
                <a:moveTo>
                  <a:pt x="447" y="28"/>
                </a:moveTo>
                <a:lnTo>
                  <a:pt x="447" y="126"/>
                </a:lnTo>
                <a:lnTo>
                  <a:pt x="445" y="139"/>
                </a:lnTo>
                <a:lnTo>
                  <a:pt x="440" y="147"/>
                </a:lnTo>
                <a:lnTo>
                  <a:pt x="431" y="152"/>
                </a:lnTo>
                <a:lnTo>
                  <a:pt x="419" y="154"/>
                </a:lnTo>
                <a:lnTo>
                  <a:pt x="27" y="154"/>
                </a:lnTo>
                <a:lnTo>
                  <a:pt x="15" y="152"/>
                </a:lnTo>
                <a:lnTo>
                  <a:pt x="8" y="147"/>
                </a:lnTo>
                <a:lnTo>
                  <a:pt x="2" y="139"/>
                </a:lnTo>
                <a:lnTo>
                  <a:pt x="0" y="126"/>
                </a:lnTo>
                <a:lnTo>
                  <a:pt x="0" y="28"/>
                </a:lnTo>
                <a:lnTo>
                  <a:pt x="2" y="16"/>
                </a:lnTo>
                <a:lnTo>
                  <a:pt x="8" y="7"/>
                </a:lnTo>
                <a:lnTo>
                  <a:pt x="15" y="3"/>
                </a:lnTo>
                <a:lnTo>
                  <a:pt x="27" y="0"/>
                </a:lnTo>
                <a:lnTo>
                  <a:pt x="419" y="0"/>
                </a:lnTo>
                <a:lnTo>
                  <a:pt x="431" y="3"/>
                </a:lnTo>
                <a:lnTo>
                  <a:pt x="440" y="7"/>
                </a:lnTo>
                <a:lnTo>
                  <a:pt x="445" y="16"/>
                </a:lnTo>
                <a:lnTo>
                  <a:pt x="447" y="28"/>
                </a:lnTo>
              </a:path>
            </a:pathLst>
          </a:cu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72"/>
          <p:cNvSpPr>
            <a:spLocks/>
          </p:cNvSpPr>
          <p:nvPr/>
        </p:nvSpPr>
        <p:spPr bwMode="auto">
          <a:xfrm>
            <a:off x="5106138" y="5522718"/>
            <a:ext cx="1031951" cy="357835"/>
          </a:xfrm>
          <a:custGeom>
            <a:avLst/>
            <a:gdLst/>
            <a:ahLst/>
            <a:cxnLst>
              <a:cxn ang="0">
                <a:pos x="419" y="155"/>
              </a:cxn>
              <a:cxn ang="0">
                <a:pos x="27" y="155"/>
              </a:cxn>
              <a:cxn ang="0">
                <a:pos x="15" y="153"/>
              </a:cxn>
              <a:cxn ang="0">
                <a:pos x="8" y="148"/>
              </a:cxn>
              <a:cxn ang="0">
                <a:pos x="2" y="139"/>
              </a:cxn>
              <a:cxn ang="0">
                <a:pos x="0" y="127"/>
              </a:cxn>
              <a:cxn ang="0">
                <a:pos x="0" y="28"/>
              </a:cxn>
              <a:cxn ang="0">
                <a:pos x="2" y="16"/>
              </a:cxn>
              <a:cxn ang="0">
                <a:pos x="8" y="7"/>
              </a:cxn>
              <a:cxn ang="0">
                <a:pos x="15" y="2"/>
              </a:cxn>
              <a:cxn ang="0">
                <a:pos x="27" y="0"/>
              </a:cxn>
              <a:cxn ang="0">
                <a:pos x="419" y="0"/>
              </a:cxn>
              <a:cxn ang="0">
                <a:pos x="431" y="2"/>
              </a:cxn>
              <a:cxn ang="0">
                <a:pos x="440" y="7"/>
              </a:cxn>
              <a:cxn ang="0">
                <a:pos x="445" y="16"/>
              </a:cxn>
              <a:cxn ang="0">
                <a:pos x="447" y="28"/>
              </a:cxn>
              <a:cxn ang="0">
                <a:pos x="447" y="127"/>
              </a:cxn>
              <a:cxn ang="0">
                <a:pos x="445" y="139"/>
              </a:cxn>
              <a:cxn ang="0">
                <a:pos x="440" y="148"/>
              </a:cxn>
              <a:cxn ang="0">
                <a:pos x="431" y="153"/>
              </a:cxn>
              <a:cxn ang="0">
                <a:pos x="419" y="155"/>
              </a:cxn>
            </a:cxnLst>
            <a:rect l="0" t="0" r="r" b="b"/>
            <a:pathLst>
              <a:path w="447" h="155">
                <a:moveTo>
                  <a:pt x="419" y="155"/>
                </a:moveTo>
                <a:lnTo>
                  <a:pt x="27" y="155"/>
                </a:lnTo>
                <a:lnTo>
                  <a:pt x="15" y="153"/>
                </a:lnTo>
                <a:lnTo>
                  <a:pt x="8" y="148"/>
                </a:lnTo>
                <a:lnTo>
                  <a:pt x="2" y="139"/>
                </a:lnTo>
                <a:lnTo>
                  <a:pt x="0" y="127"/>
                </a:lnTo>
                <a:lnTo>
                  <a:pt x="0" y="28"/>
                </a:lnTo>
                <a:lnTo>
                  <a:pt x="2" y="16"/>
                </a:lnTo>
                <a:lnTo>
                  <a:pt x="8" y="7"/>
                </a:lnTo>
                <a:lnTo>
                  <a:pt x="15" y="2"/>
                </a:lnTo>
                <a:lnTo>
                  <a:pt x="27" y="0"/>
                </a:lnTo>
                <a:lnTo>
                  <a:pt x="419" y="0"/>
                </a:lnTo>
                <a:lnTo>
                  <a:pt x="431" y="2"/>
                </a:lnTo>
                <a:lnTo>
                  <a:pt x="440" y="7"/>
                </a:lnTo>
                <a:lnTo>
                  <a:pt x="445" y="16"/>
                </a:lnTo>
                <a:lnTo>
                  <a:pt x="447" y="28"/>
                </a:lnTo>
                <a:lnTo>
                  <a:pt x="447" y="127"/>
                </a:lnTo>
                <a:lnTo>
                  <a:pt x="445" y="139"/>
                </a:lnTo>
                <a:lnTo>
                  <a:pt x="440" y="148"/>
                </a:lnTo>
                <a:lnTo>
                  <a:pt x="431" y="153"/>
                </a:lnTo>
                <a:lnTo>
                  <a:pt x="419" y="155"/>
                </a:lnTo>
              </a:path>
            </a:pathLst>
          </a:cu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73"/>
          <p:cNvSpPr>
            <a:spLocks/>
          </p:cNvSpPr>
          <p:nvPr/>
        </p:nvSpPr>
        <p:spPr bwMode="auto">
          <a:xfrm>
            <a:off x="6308926" y="5028674"/>
            <a:ext cx="699510" cy="844953"/>
          </a:xfrm>
          <a:custGeom>
            <a:avLst/>
            <a:gdLst/>
            <a:ahLst/>
            <a:cxnLst>
              <a:cxn ang="0">
                <a:pos x="0" y="366"/>
              </a:cxn>
              <a:cxn ang="0">
                <a:pos x="303" y="183"/>
              </a:cxn>
              <a:cxn ang="0">
                <a:pos x="0" y="0"/>
              </a:cxn>
              <a:cxn ang="0">
                <a:pos x="0" y="366"/>
              </a:cxn>
            </a:cxnLst>
            <a:rect l="0" t="0" r="r" b="b"/>
            <a:pathLst>
              <a:path w="303" h="366">
                <a:moveTo>
                  <a:pt x="0" y="366"/>
                </a:moveTo>
                <a:lnTo>
                  <a:pt x="303" y="183"/>
                </a:lnTo>
                <a:lnTo>
                  <a:pt x="0" y="0"/>
                </a:lnTo>
                <a:lnTo>
                  <a:pt x="0" y="366"/>
                </a:lnTo>
              </a:path>
            </a:pathLst>
          </a:cu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74"/>
          <p:cNvSpPr>
            <a:spLocks/>
          </p:cNvSpPr>
          <p:nvPr/>
        </p:nvSpPr>
        <p:spPr bwMode="auto">
          <a:xfrm>
            <a:off x="2749042" y="5021748"/>
            <a:ext cx="1031951" cy="355527"/>
          </a:xfrm>
          <a:custGeom>
            <a:avLst/>
            <a:gdLst/>
            <a:ahLst/>
            <a:cxnLst>
              <a:cxn ang="0">
                <a:pos x="28" y="0"/>
              </a:cxn>
              <a:cxn ang="0">
                <a:pos x="419" y="0"/>
              </a:cxn>
              <a:cxn ang="0">
                <a:pos x="432" y="3"/>
              </a:cxn>
              <a:cxn ang="0">
                <a:pos x="439" y="7"/>
              </a:cxn>
              <a:cxn ang="0">
                <a:pos x="445" y="16"/>
              </a:cxn>
              <a:cxn ang="0">
                <a:pos x="447" y="28"/>
              </a:cxn>
              <a:cxn ang="0">
                <a:pos x="447" y="126"/>
              </a:cxn>
              <a:cxn ang="0">
                <a:pos x="445" y="139"/>
              </a:cxn>
              <a:cxn ang="0">
                <a:pos x="439" y="147"/>
              </a:cxn>
              <a:cxn ang="0">
                <a:pos x="432" y="152"/>
              </a:cxn>
              <a:cxn ang="0">
                <a:pos x="419" y="154"/>
              </a:cxn>
              <a:cxn ang="0">
                <a:pos x="28" y="154"/>
              </a:cxn>
              <a:cxn ang="0">
                <a:pos x="16" y="152"/>
              </a:cxn>
              <a:cxn ang="0">
                <a:pos x="7" y="147"/>
              </a:cxn>
              <a:cxn ang="0">
                <a:pos x="2" y="139"/>
              </a:cxn>
              <a:cxn ang="0">
                <a:pos x="0" y="126"/>
              </a:cxn>
              <a:cxn ang="0">
                <a:pos x="0" y="28"/>
              </a:cxn>
              <a:cxn ang="0">
                <a:pos x="2" y="16"/>
              </a:cxn>
              <a:cxn ang="0">
                <a:pos x="7" y="7"/>
              </a:cxn>
              <a:cxn ang="0">
                <a:pos x="16" y="3"/>
              </a:cxn>
              <a:cxn ang="0">
                <a:pos x="28" y="0"/>
              </a:cxn>
            </a:cxnLst>
            <a:rect l="0" t="0" r="r" b="b"/>
            <a:pathLst>
              <a:path w="447" h="154">
                <a:moveTo>
                  <a:pt x="28" y="0"/>
                </a:moveTo>
                <a:lnTo>
                  <a:pt x="419" y="0"/>
                </a:lnTo>
                <a:lnTo>
                  <a:pt x="432" y="3"/>
                </a:lnTo>
                <a:lnTo>
                  <a:pt x="439" y="7"/>
                </a:lnTo>
                <a:lnTo>
                  <a:pt x="445" y="16"/>
                </a:lnTo>
                <a:lnTo>
                  <a:pt x="447" y="28"/>
                </a:lnTo>
                <a:lnTo>
                  <a:pt x="447" y="126"/>
                </a:lnTo>
                <a:lnTo>
                  <a:pt x="445" y="139"/>
                </a:lnTo>
                <a:lnTo>
                  <a:pt x="439" y="147"/>
                </a:lnTo>
                <a:lnTo>
                  <a:pt x="432" y="152"/>
                </a:lnTo>
                <a:lnTo>
                  <a:pt x="419" y="154"/>
                </a:lnTo>
                <a:lnTo>
                  <a:pt x="28" y="154"/>
                </a:lnTo>
                <a:lnTo>
                  <a:pt x="16" y="152"/>
                </a:lnTo>
                <a:lnTo>
                  <a:pt x="7" y="147"/>
                </a:lnTo>
                <a:lnTo>
                  <a:pt x="2" y="139"/>
                </a:lnTo>
                <a:lnTo>
                  <a:pt x="0" y="126"/>
                </a:lnTo>
                <a:lnTo>
                  <a:pt x="0" y="28"/>
                </a:lnTo>
                <a:lnTo>
                  <a:pt x="2" y="16"/>
                </a:lnTo>
                <a:lnTo>
                  <a:pt x="7" y="7"/>
                </a:lnTo>
                <a:lnTo>
                  <a:pt x="16" y="3"/>
                </a:lnTo>
                <a:lnTo>
                  <a:pt x="28" y="0"/>
                </a:lnTo>
              </a:path>
            </a:pathLst>
          </a:cu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75"/>
          <p:cNvSpPr>
            <a:spLocks/>
          </p:cNvSpPr>
          <p:nvPr/>
        </p:nvSpPr>
        <p:spPr bwMode="auto">
          <a:xfrm>
            <a:off x="1569340" y="5021748"/>
            <a:ext cx="1031951" cy="355527"/>
          </a:xfrm>
          <a:custGeom>
            <a:avLst/>
            <a:gdLst/>
            <a:ahLst/>
            <a:cxnLst>
              <a:cxn ang="0">
                <a:pos x="447" y="28"/>
              </a:cxn>
              <a:cxn ang="0">
                <a:pos x="447" y="126"/>
              </a:cxn>
              <a:cxn ang="0">
                <a:pos x="445" y="139"/>
              </a:cxn>
              <a:cxn ang="0">
                <a:pos x="441" y="147"/>
              </a:cxn>
              <a:cxn ang="0">
                <a:pos x="432" y="152"/>
              </a:cxn>
              <a:cxn ang="0">
                <a:pos x="420" y="154"/>
              </a:cxn>
              <a:cxn ang="0">
                <a:pos x="28" y="154"/>
              </a:cxn>
              <a:cxn ang="0">
                <a:pos x="16" y="152"/>
              </a:cxn>
              <a:cxn ang="0">
                <a:pos x="7" y="147"/>
              </a:cxn>
              <a:cxn ang="0">
                <a:pos x="2" y="139"/>
              </a:cxn>
              <a:cxn ang="0">
                <a:pos x="0" y="126"/>
              </a:cxn>
              <a:cxn ang="0">
                <a:pos x="0" y="28"/>
              </a:cxn>
              <a:cxn ang="0">
                <a:pos x="2" y="16"/>
              </a:cxn>
              <a:cxn ang="0">
                <a:pos x="7" y="7"/>
              </a:cxn>
              <a:cxn ang="0">
                <a:pos x="16" y="3"/>
              </a:cxn>
              <a:cxn ang="0">
                <a:pos x="28" y="0"/>
              </a:cxn>
              <a:cxn ang="0">
                <a:pos x="420" y="0"/>
              </a:cxn>
              <a:cxn ang="0">
                <a:pos x="432" y="3"/>
              </a:cxn>
              <a:cxn ang="0">
                <a:pos x="441" y="7"/>
              </a:cxn>
              <a:cxn ang="0">
                <a:pos x="445" y="16"/>
              </a:cxn>
              <a:cxn ang="0">
                <a:pos x="447" y="28"/>
              </a:cxn>
            </a:cxnLst>
            <a:rect l="0" t="0" r="r" b="b"/>
            <a:pathLst>
              <a:path w="447" h="154">
                <a:moveTo>
                  <a:pt x="447" y="28"/>
                </a:moveTo>
                <a:lnTo>
                  <a:pt x="447" y="126"/>
                </a:lnTo>
                <a:lnTo>
                  <a:pt x="445" y="139"/>
                </a:lnTo>
                <a:lnTo>
                  <a:pt x="441" y="147"/>
                </a:lnTo>
                <a:lnTo>
                  <a:pt x="432" y="152"/>
                </a:lnTo>
                <a:lnTo>
                  <a:pt x="420" y="154"/>
                </a:lnTo>
                <a:lnTo>
                  <a:pt x="28" y="154"/>
                </a:lnTo>
                <a:lnTo>
                  <a:pt x="16" y="152"/>
                </a:lnTo>
                <a:lnTo>
                  <a:pt x="7" y="147"/>
                </a:lnTo>
                <a:lnTo>
                  <a:pt x="2" y="139"/>
                </a:lnTo>
                <a:lnTo>
                  <a:pt x="0" y="126"/>
                </a:lnTo>
                <a:lnTo>
                  <a:pt x="0" y="28"/>
                </a:lnTo>
                <a:lnTo>
                  <a:pt x="2" y="16"/>
                </a:lnTo>
                <a:lnTo>
                  <a:pt x="7" y="7"/>
                </a:lnTo>
                <a:lnTo>
                  <a:pt x="16" y="3"/>
                </a:lnTo>
                <a:lnTo>
                  <a:pt x="28" y="0"/>
                </a:lnTo>
                <a:lnTo>
                  <a:pt x="420" y="0"/>
                </a:lnTo>
                <a:lnTo>
                  <a:pt x="432" y="3"/>
                </a:lnTo>
                <a:lnTo>
                  <a:pt x="441" y="7"/>
                </a:lnTo>
                <a:lnTo>
                  <a:pt x="445" y="16"/>
                </a:lnTo>
                <a:lnTo>
                  <a:pt x="447" y="28"/>
                </a:lnTo>
              </a:path>
            </a:pathLst>
          </a:cu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76"/>
          <p:cNvSpPr>
            <a:spLocks/>
          </p:cNvSpPr>
          <p:nvPr/>
        </p:nvSpPr>
        <p:spPr bwMode="auto">
          <a:xfrm>
            <a:off x="1569340" y="5522718"/>
            <a:ext cx="1031951" cy="357835"/>
          </a:xfrm>
          <a:custGeom>
            <a:avLst/>
            <a:gdLst/>
            <a:ahLst/>
            <a:cxnLst>
              <a:cxn ang="0">
                <a:pos x="0" y="127"/>
              </a:cxn>
              <a:cxn ang="0">
                <a:pos x="0" y="28"/>
              </a:cxn>
              <a:cxn ang="0">
                <a:pos x="2" y="16"/>
              </a:cxn>
              <a:cxn ang="0">
                <a:pos x="7" y="7"/>
              </a:cxn>
              <a:cxn ang="0">
                <a:pos x="16" y="2"/>
              </a:cxn>
              <a:cxn ang="0">
                <a:pos x="28" y="0"/>
              </a:cxn>
              <a:cxn ang="0">
                <a:pos x="420" y="0"/>
              </a:cxn>
              <a:cxn ang="0">
                <a:pos x="432" y="2"/>
              </a:cxn>
              <a:cxn ang="0">
                <a:pos x="441" y="7"/>
              </a:cxn>
              <a:cxn ang="0">
                <a:pos x="445" y="16"/>
              </a:cxn>
              <a:cxn ang="0">
                <a:pos x="447" y="28"/>
              </a:cxn>
              <a:cxn ang="0">
                <a:pos x="447" y="127"/>
              </a:cxn>
              <a:cxn ang="0">
                <a:pos x="445" y="139"/>
              </a:cxn>
              <a:cxn ang="0">
                <a:pos x="441" y="148"/>
              </a:cxn>
              <a:cxn ang="0">
                <a:pos x="432" y="153"/>
              </a:cxn>
              <a:cxn ang="0">
                <a:pos x="420" y="155"/>
              </a:cxn>
              <a:cxn ang="0">
                <a:pos x="28" y="155"/>
              </a:cxn>
              <a:cxn ang="0">
                <a:pos x="16" y="153"/>
              </a:cxn>
              <a:cxn ang="0">
                <a:pos x="7" y="148"/>
              </a:cxn>
              <a:cxn ang="0">
                <a:pos x="2" y="139"/>
              </a:cxn>
              <a:cxn ang="0">
                <a:pos x="0" y="127"/>
              </a:cxn>
            </a:cxnLst>
            <a:rect l="0" t="0" r="r" b="b"/>
            <a:pathLst>
              <a:path w="447" h="155">
                <a:moveTo>
                  <a:pt x="0" y="127"/>
                </a:moveTo>
                <a:lnTo>
                  <a:pt x="0" y="28"/>
                </a:lnTo>
                <a:lnTo>
                  <a:pt x="2" y="16"/>
                </a:lnTo>
                <a:lnTo>
                  <a:pt x="7" y="7"/>
                </a:lnTo>
                <a:lnTo>
                  <a:pt x="16" y="2"/>
                </a:lnTo>
                <a:lnTo>
                  <a:pt x="28" y="0"/>
                </a:lnTo>
                <a:lnTo>
                  <a:pt x="420" y="0"/>
                </a:lnTo>
                <a:lnTo>
                  <a:pt x="432" y="2"/>
                </a:lnTo>
                <a:lnTo>
                  <a:pt x="441" y="7"/>
                </a:lnTo>
                <a:lnTo>
                  <a:pt x="445" y="16"/>
                </a:lnTo>
                <a:lnTo>
                  <a:pt x="447" y="28"/>
                </a:lnTo>
                <a:lnTo>
                  <a:pt x="447" y="127"/>
                </a:lnTo>
                <a:lnTo>
                  <a:pt x="445" y="139"/>
                </a:lnTo>
                <a:lnTo>
                  <a:pt x="441" y="148"/>
                </a:lnTo>
                <a:lnTo>
                  <a:pt x="432" y="153"/>
                </a:lnTo>
                <a:lnTo>
                  <a:pt x="420" y="155"/>
                </a:lnTo>
                <a:lnTo>
                  <a:pt x="28" y="155"/>
                </a:lnTo>
                <a:lnTo>
                  <a:pt x="16" y="153"/>
                </a:lnTo>
                <a:lnTo>
                  <a:pt x="7" y="148"/>
                </a:lnTo>
                <a:lnTo>
                  <a:pt x="2" y="139"/>
                </a:lnTo>
                <a:lnTo>
                  <a:pt x="0" y="127"/>
                </a:lnTo>
              </a:path>
            </a:pathLst>
          </a:cu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77">
            <a:hlinkClick r:id="rId3" action="ppaction://hlinksldjump"/>
          </p:cNvPr>
          <p:cNvSpPr>
            <a:spLocks/>
          </p:cNvSpPr>
          <p:nvPr/>
        </p:nvSpPr>
        <p:spPr bwMode="auto">
          <a:xfrm>
            <a:off x="2749042" y="5522718"/>
            <a:ext cx="1031951" cy="357835"/>
          </a:xfrm>
          <a:custGeom>
            <a:avLst/>
            <a:gdLst/>
            <a:ahLst/>
            <a:cxnLst>
              <a:cxn ang="0">
                <a:pos x="0" y="127"/>
              </a:cxn>
              <a:cxn ang="0">
                <a:pos x="0" y="28"/>
              </a:cxn>
              <a:cxn ang="0">
                <a:pos x="2" y="16"/>
              </a:cxn>
              <a:cxn ang="0">
                <a:pos x="7" y="7"/>
              </a:cxn>
              <a:cxn ang="0">
                <a:pos x="16" y="2"/>
              </a:cxn>
              <a:cxn ang="0">
                <a:pos x="28" y="0"/>
              </a:cxn>
              <a:cxn ang="0">
                <a:pos x="419" y="0"/>
              </a:cxn>
              <a:cxn ang="0">
                <a:pos x="432" y="2"/>
              </a:cxn>
              <a:cxn ang="0">
                <a:pos x="439" y="7"/>
              </a:cxn>
              <a:cxn ang="0">
                <a:pos x="445" y="16"/>
              </a:cxn>
              <a:cxn ang="0">
                <a:pos x="447" y="28"/>
              </a:cxn>
              <a:cxn ang="0">
                <a:pos x="447" y="127"/>
              </a:cxn>
              <a:cxn ang="0">
                <a:pos x="445" y="139"/>
              </a:cxn>
              <a:cxn ang="0">
                <a:pos x="439" y="148"/>
              </a:cxn>
              <a:cxn ang="0">
                <a:pos x="432" y="153"/>
              </a:cxn>
              <a:cxn ang="0">
                <a:pos x="419" y="155"/>
              </a:cxn>
              <a:cxn ang="0">
                <a:pos x="28" y="155"/>
              </a:cxn>
              <a:cxn ang="0">
                <a:pos x="16" y="153"/>
              </a:cxn>
              <a:cxn ang="0">
                <a:pos x="7" y="148"/>
              </a:cxn>
              <a:cxn ang="0">
                <a:pos x="2" y="139"/>
              </a:cxn>
              <a:cxn ang="0">
                <a:pos x="0" y="127"/>
              </a:cxn>
            </a:cxnLst>
            <a:rect l="0" t="0" r="r" b="b"/>
            <a:pathLst>
              <a:path w="447" h="155">
                <a:moveTo>
                  <a:pt x="0" y="127"/>
                </a:moveTo>
                <a:lnTo>
                  <a:pt x="0" y="28"/>
                </a:lnTo>
                <a:lnTo>
                  <a:pt x="2" y="16"/>
                </a:lnTo>
                <a:lnTo>
                  <a:pt x="7" y="7"/>
                </a:lnTo>
                <a:lnTo>
                  <a:pt x="16" y="2"/>
                </a:lnTo>
                <a:lnTo>
                  <a:pt x="28" y="0"/>
                </a:lnTo>
                <a:lnTo>
                  <a:pt x="419" y="0"/>
                </a:lnTo>
                <a:lnTo>
                  <a:pt x="432" y="2"/>
                </a:lnTo>
                <a:lnTo>
                  <a:pt x="439" y="7"/>
                </a:lnTo>
                <a:lnTo>
                  <a:pt x="445" y="16"/>
                </a:lnTo>
                <a:lnTo>
                  <a:pt x="447" y="28"/>
                </a:lnTo>
                <a:lnTo>
                  <a:pt x="447" y="127"/>
                </a:lnTo>
                <a:lnTo>
                  <a:pt x="445" y="139"/>
                </a:lnTo>
                <a:lnTo>
                  <a:pt x="439" y="148"/>
                </a:lnTo>
                <a:lnTo>
                  <a:pt x="432" y="153"/>
                </a:lnTo>
                <a:lnTo>
                  <a:pt x="419" y="155"/>
                </a:lnTo>
                <a:lnTo>
                  <a:pt x="28" y="155"/>
                </a:lnTo>
                <a:lnTo>
                  <a:pt x="16" y="153"/>
                </a:lnTo>
                <a:lnTo>
                  <a:pt x="7" y="148"/>
                </a:lnTo>
                <a:lnTo>
                  <a:pt x="2" y="139"/>
                </a:lnTo>
                <a:lnTo>
                  <a:pt x="0" y="127"/>
                </a:lnTo>
              </a:path>
            </a:pathLst>
          </a:cu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78"/>
          <p:cNvSpPr>
            <a:spLocks/>
          </p:cNvSpPr>
          <p:nvPr/>
        </p:nvSpPr>
        <p:spPr bwMode="auto">
          <a:xfrm>
            <a:off x="3926436" y="5021748"/>
            <a:ext cx="1031951" cy="355527"/>
          </a:xfrm>
          <a:custGeom>
            <a:avLst/>
            <a:gdLst/>
            <a:ahLst/>
            <a:cxnLst>
              <a:cxn ang="0">
                <a:pos x="447" y="126"/>
              </a:cxn>
              <a:cxn ang="0">
                <a:pos x="445" y="139"/>
              </a:cxn>
              <a:cxn ang="0">
                <a:pos x="440" y="147"/>
              </a:cxn>
              <a:cxn ang="0">
                <a:pos x="431" y="152"/>
              </a:cxn>
              <a:cxn ang="0">
                <a:pos x="419" y="154"/>
              </a:cxn>
              <a:cxn ang="0">
                <a:pos x="28" y="154"/>
              </a:cxn>
              <a:cxn ang="0">
                <a:pos x="15" y="152"/>
              </a:cxn>
              <a:cxn ang="0">
                <a:pos x="7" y="147"/>
              </a:cxn>
              <a:cxn ang="0">
                <a:pos x="2" y="139"/>
              </a:cxn>
              <a:cxn ang="0">
                <a:pos x="0" y="126"/>
              </a:cxn>
              <a:cxn ang="0">
                <a:pos x="0" y="28"/>
              </a:cxn>
              <a:cxn ang="0">
                <a:pos x="2" y="16"/>
              </a:cxn>
              <a:cxn ang="0">
                <a:pos x="7" y="7"/>
              </a:cxn>
              <a:cxn ang="0">
                <a:pos x="15" y="3"/>
              </a:cxn>
              <a:cxn ang="0">
                <a:pos x="28" y="0"/>
              </a:cxn>
              <a:cxn ang="0">
                <a:pos x="419" y="0"/>
              </a:cxn>
              <a:cxn ang="0">
                <a:pos x="431" y="3"/>
              </a:cxn>
              <a:cxn ang="0">
                <a:pos x="440" y="7"/>
              </a:cxn>
              <a:cxn ang="0">
                <a:pos x="445" y="16"/>
              </a:cxn>
              <a:cxn ang="0">
                <a:pos x="447" y="28"/>
              </a:cxn>
              <a:cxn ang="0">
                <a:pos x="447" y="126"/>
              </a:cxn>
            </a:cxnLst>
            <a:rect l="0" t="0" r="r" b="b"/>
            <a:pathLst>
              <a:path w="447" h="154">
                <a:moveTo>
                  <a:pt x="447" y="126"/>
                </a:moveTo>
                <a:lnTo>
                  <a:pt x="445" y="139"/>
                </a:lnTo>
                <a:lnTo>
                  <a:pt x="440" y="147"/>
                </a:lnTo>
                <a:lnTo>
                  <a:pt x="431" y="152"/>
                </a:lnTo>
                <a:lnTo>
                  <a:pt x="419" y="154"/>
                </a:lnTo>
                <a:lnTo>
                  <a:pt x="28" y="154"/>
                </a:lnTo>
                <a:lnTo>
                  <a:pt x="15" y="152"/>
                </a:lnTo>
                <a:lnTo>
                  <a:pt x="7" y="147"/>
                </a:lnTo>
                <a:lnTo>
                  <a:pt x="2" y="139"/>
                </a:lnTo>
                <a:lnTo>
                  <a:pt x="0" y="126"/>
                </a:lnTo>
                <a:lnTo>
                  <a:pt x="0" y="28"/>
                </a:lnTo>
                <a:lnTo>
                  <a:pt x="2" y="16"/>
                </a:lnTo>
                <a:lnTo>
                  <a:pt x="7" y="7"/>
                </a:lnTo>
                <a:lnTo>
                  <a:pt x="15" y="3"/>
                </a:lnTo>
                <a:lnTo>
                  <a:pt x="28" y="0"/>
                </a:lnTo>
                <a:lnTo>
                  <a:pt x="419" y="0"/>
                </a:lnTo>
                <a:lnTo>
                  <a:pt x="431" y="3"/>
                </a:lnTo>
                <a:lnTo>
                  <a:pt x="440" y="7"/>
                </a:lnTo>
                <a:lnTo>
                  <a:pt x="445" y="16"/>
                </a:lnTo>
                <a:lnTo>
                  <a:pt x="447" y="28"/>
                </a:lnTo>
                <a:lnTo>
                  <a:pt x="447" y="126"/>
                </a:lnTo>
              </a:path>
            </a:pathLst>
          </a:cu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79"/>
          <p:cNvSpPr>
            <a:spLocks/>
          </p:cNvSpPr>
          <p:nvPr/>
        </p:nvSpPr>
        <p:spPr bwMode="auto">
          <a:xfrm>
            <a:off x="3926436" y="5522718"/>
            <a:ext cx="1031951" cy="357835"/>
          </a:xfrm>
          <a:custGeom>
            <a:avLst/>
            <a:gdLst/>
            <a:ahLst/>
            <a:cxnLst>
              <a:cxn ang="0">
                <a:pos x="0" y="127"/>
              </a:cxn>
              <a:cxn ang="0">
                <a:pos x="0" y="28"/>
              </a:cxn>
              <a:cxn ang="0">
                <a:pos x="2" y="16"/>
              </a:cxn>
              <a:cxn ang="0">
                <a:pos x="7" y="7"/>
              </a:cxn>
              <a:cxn ang="0">
                <a:pos x="15" y="2"/>
              </a:cxn>
              <a:cxn ang="0">
                <a:pos x="28" y="0"/>
              </a:cxn>
              <a:cxn ang="0">
                <a:pos x="419" y="0"/>
              </a:cxn>
              <a:cxn ang="0">
                <a:pos x="431" y="2"/>
              </a:cxn>
              <a:cxn ang="0">
                <a:pos x="440" y="7"/>
              </a:cxn>
              <a:cxn ang="0">
                <a:pos x="445" y="16"/>
              </a:cxn>
              <a:cxn ang="0">
                <a:pos x="447" y="28"/>
              </a:cxn>
              <a:cxn ang="0">
                <a:pos x="447" y="127"/>
              </a:cxn>
              <a:cxn ang="0">
                <a:pos x="445" y="139"/>
              </a:cxn>
              <a:cxn ang="0">
                <a:pos x="440" y="148"/>
              </a:cxn>
              <a:cxn ang="0">
                <a:pos x="431" y="153"/>
              </a:cxn>
              <a:cxn ang="0">
                <a:pos x="419" y="155"/>
              </a:cxn>
              <a:cxn ang="0">
                <a:pos x="28" y="155"/>
              </a:cxn>
              <a:cxn ang="0">
                <a:pos x="15" y="153"/>
              </a:cxn>
              <a:cxn ang="0">
                <a:pos x="7" y="148"/>
              </a:cxn>
              <a:cxn ang="0">
                <a:pos x="2" y="139"/>
              </a:cxn>
              <a:cxn ang="0">
                <a:pos x="0" y="127"/>
              </a:cxn>
            </a:cxnLst>
            <a:rect l="0" t="0" r="r" b="b"/>
            <a:pathLst>
              <a:path w="447" h="155">
                <a:moveTo>
                  <a:pt x="0" y="127"/>
                </a:moveTo>
                <a:lnTo>
                  <a:pt x="0" y="28"/>
                </a:lnTo>
                <a:lnTo>
                  <a:pt x="2" y="16"/>
                </a:lnTo>
                <a:lnTo>
                  <a:pt x="7" y="7"/>
                </a:lnTo>
                <a:lnTo>
                  <a:pt x="15" y="2"/>
                </a:lnTo>
                <a:lnTo>
                  <a:pt x="28" y="0"/>
                </a:lnTo>
                <a:lnTo>
                  <a:pt x="419" y="0"/>
                </a:lnTo>
                <a:lnTo>
                  <a:pt x="431" y="2"/>
                </a:lnTo>
                <a:lnTo>
                  <a:pt x="440" y="7"/>
                </a:lnTo>
                <a:lnTo>
                  <a:pt x="445" y="16"/>
                </a:lnTo>
                <a:lnTo>
                  <a:pt x="447" y="28"/>
                </a:lnTo>
                <a:lnTo>
                  <a:pt x="447" y="127"/>
                </a:lnTo>
                <a:lnTo>
                  <a:pt x="445" y="139"/>
                </a:lnTo>
                <a:lnTo>
                  <a:pt x="440" y="148"/>
                </a:lnTo>
                <a:lnTo>
                  <a:pt x="431" y="153"/>
                </a:lnTo>
                <a:lnTo>
                  <a:pt x="419" y="155"/>
                </a:lnTo>
                <a:lnTo>
                  <a:pt x="28" y="155"/>
                </a:lnTo>
                <a:lnTo>
                  <a:pt x="15" y="153"/>
                </a:lnTo>
                <a:lnTo>
                  <a:pt x="7" y="148"/>
                </a:lnTo>
                <a:lnTo>
                  <a:pt x="2" y="139"/>
                </a:lnTo>
                <a:lnTo>
                  <a:pt x="0" y="127"/>
                </a:lnTo>
              </a:path>
            </a:pathLst>
          </a:custGeom>
          <a:noFill/>
          <a:ln w="5">
            <a:solidFill>
              <a:srgbClr val="21B0E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80"/>
          <p:cNvSpPr>
            <a:spLocks/>
          </p:cNvSpPr>
          <p:nvPr/>
        </p:nvSpPr>
        <p:spPr bwMode="auto">
          <a:xfrm>
            <a:off x="1943336" y="5335720"/>
            <a:ext cx="281651" cy="228553"/>
          </a:xfrm>
          <a:custGeom>
            <a:avLst/>
            <a:gdLst/>
            <a:ahLst/>
            <a:cxnLst>
              <a:cxn ang="0">
                <a:pos x="38" y="38"/>
              </a:cxn>
              <a:cxn ang="0">
                <a:pos x="0" y="38"/>
              </a:cxn>
              <a:cxn ang="0">
                <a:pos x="61" y="99"/>
              </a:cxn>
              <a:cxn ang="0">
                <a:pos x="122" y="38"/>
              </a:cxn>
              <a:cxn ang="0">
                <a:pos x="87" y="38"/>
              </a:cxn>
              <a:cxn ang="0">
                <a:pos x="87" y="0"/>
              </a:cxn>
              <a:cxn ang="0">
                <a:pos x="38" y="0"/>
              </a:cxn>
              <a:cxn ang="0">
                <a:pos x="38" y="38"/>
              </a:cxn>
            </a:cxnLst>
            <a:rect l="0" t="0" r="r" b="b"/>
            <a:pathLst>
              <a:path w="122" h="99">
                <a:moveTo>
                  <a:pt x="38" y="38"/>
                </a:moveTo>
                <a:lnTo>
                  <a:pt x="0" y="38"/>
                </a:lnTo>
                <a:lnTo>
                  <a:pt x="61" y="99"/>
                </a:lnTo>
                <a:lnTo>
                  <a:pt x="122" y="38"/>
                </a:lnTo>
                <a:lnTo>
                  <a:pt x="87" y="38"/>
                </a:lnTo>
                <a:lnTo>
                  <a:pt x="87" y="0"/>
                </a:lnTo>
                <a:lnTo>
                  <a:pt x="38" y="0"/>
                </a:lnTo>
                <a:lnTo>
                  <a:pt x="38" y="38"/>
                </a:lnTo>
                <a:close/>
              </a:path>
            </a:pathLst>
          </a:custGeom>
          <a:solidFill>
            <a:srgbClr val="1E6CB1"/>
          </a:solidFill>
          <a:ln w="0">
            <a:solidFill>
              <a:srgbClr val="1E6CB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81"/>
          <p:cNvSpPr>
            <a:spLocks/>
          </p:cNvSpPr>
          <p:nvPr/>
        </p:nvSpPr>
        <p:spPr bwMode="auto">
          <a:xfrm>
            <a:off x="1943336" y="5423447"/>
            <a:ext cx="281651" cy="140826"/>
          </a:xfrm>
          <a:custGeom>
            <a:avLst/>
            <a:gdLst/>
            <a:ahLst/>
            <a:cxnLst>
              <a:cxn ang="0">
                <a:pos x="122" y="0"/>
              </a:cxn>
              <a:cxn ang="0">
                <a:pos x="61" y="61"/>
              </a:cxn>
              <a:cxn ang="0">
                <a:pos x="0" y="0"/>
              </a:cxn>
            </a:cxnLst>
            <a:rect l="0" t="0" r="r" b="b"/>
            <a:pathLst>
              <a:path w="122" h="61">
                <a:moveTo>
                  <a:pt x="122" y="0"/>
                </a:moveTo>
                <a:lnTo>
                  <a:pt x="61" y="61"/>
                </a:lnTo>
                <a:lnTo>
                  <a:pt x="0" y="0"/>
                </a:lnTo>
              </a:path>
            </a:pathLst>
          </a:custGeom>
          <a:noFill/>
          <a:ln w="9">
            <a:solidFill>
              <a:srgbClr val="D5E7F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82"/>
          <p:cNvSpPr>
            <a:spLocks/>
          </p:cNvSpPr>
          <p:nvPr/>
        </p:nvSpPr>
        <p:spPr bwMode="auto">
          <a:xfrm>
            <a:off x="2580513" y="5561964"/>
            <a:ext cx="228553" cy="279342"/>
          </a:xfrm>
          <a:custGeom>
            <a:avLst/>
            <a:gdLst/>
            <a:ahLst/>
            <a:cxnLst>
              <a:cxn ang="0">
                <a:pos x="99" y="62"/>
              </a:cxn>
              <a:cxn ang="0">
                <a:pos x="37" y="0"/>
              </a:cxn>
              <a:cxn ang="0">
                <a:pos x="37" y="35"/>
              </a:cxn>
              <a:cxn ang="0">
                <a:pos x="0" y="35"/>
              </a:cxn>
              <a:cxn ang="0">
                <a:pos x="0" y="84"/>
              </a:cxn>
              <a:cxn ang="0">
                <a:pos x="37" y="84"/>
              </a:cxn>
              <a:cxn ang="0">
                <a:pos x="37" y="121"/>
              </a:cxn>
              <a:cxn ang="0">
                <a:pos x="99" y="62"/>
              </a:cxn>
            </a:cxnLst>
            <a:rect l="0" t="0" r="r" b="b"/>
            <a:pathLst>
              <a:path w="99" h="121">
                <a:moveTo>
                  <a:pt x="99" y="62"/>
                </a:moveTo>
                <a:lnTo>
                  <a:pt x="37" y="0"/>
                </a:lnTo>
                <a:lnTo>
                  <a:pt x="37" y="35"/>
                </a:lnTo>
                <a:lnTo>
                  <a:pt x="0" y="35"/>
                </a:lnTo>
                <a:lnTo>
                  <a:pt x="0" y="84"/>
                </a:lnTo>
                <a:lnTo>
                  <a:pt x="37" y="84"/>
                </a:lnTo>
                <a:lnTo>
                  <a:pt x="37" y="121"/>
                </a:lnTo>
                <a:lnTo>
                  <a:pt x="99" y="62"/>
                </a:lnTo>
                <a:close/>
              </a:path>
            </a:pathLst>
          </a:custGeom>
          <a:solidFill>
            <a:srgbClr val="1E6CB1"/>
          </a:solidFill>
          <a:ln w="0">
            <a:solidFill>
              <a:srgbClr val="1E6CB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83"/>
          <p:cNvSpPr>
            <a:spLocks/>
          </p:cNvSpPr>
          <p:nvPr/>
        </p:nvSpPr>
        <p:spPr bwMode="auto">
          <a:xfrm>
            <a:off x="2665932" y="5561964"/>
            <a:ext cx="143134" cy="279342"/>
          </a:xfrm>
          <a:custGeom>
            <a:avLst/>
            <a:gdLst/>
            <a:ahLst/>
            <a:cxnLst>
              <a:cxn ang="0">
                <a:pos x="0" y="0"/>
              </a:cxn>
              <a:cxn ang="0">
                <a:pos x="62" y="62"/>
              </a:cxn>
              <a:cxn ang="0">
                <a:pos x="0" y="121"/>
              </a:cxn>
            </a:cxnLst>
            <a:rect l="0" t="0" r="r" b="b"/>
            <a:pathLst>
              <a:path w="62" h="121">
                <a:moveTo>
                  <a:pt x="0" y="0"/>
                </a:moveTo>
                <a:lnTo>
                  <a:pt x="62" y="62"/>
                </a:lnTo>
                <a:lnTo>
                  <a:pt x="0" y="121"/>
                </a:lnTo>
              </a:path>
            </a:pathLst>
          </a:custGeom>
          <a:noFill/>
          <a:ln w="9">
            <a:solidFill>
              <a:srgbClr val="D5E7F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84"/>
          <p:cNvSpPr>
            <a:spLocks/>
          </p:cNvSpPr>
          <p:nvPr/>
        </p:nvSpPr>
        <p:spPr bwMode="auto">
          <a:xfrm>
            <a:off x="3134581" y="5335720"/>
            <a:ext cx="277034" cy="228553"/>
          </a:xfrm>
          <a:custGeom>
            <a:avLst/>
            <a:gdLst/>
            <a:ahLst/>
            <a:cxnLst>
              <a:cxn ang="0">
                <a:pos x="60" y="0"/>
              </a:cxn>
              <a:cxn ang="0">
                <a:pos x="0" y="62"/>
              </a:cxn>
              <a:cxn ang="0">
                <a:pos x="34" y="62"/>
              </a:cxn>
              <a:cxn ang="0">
                <a:pos x="34" y="99"/>
              </a:cxn>
              <a:cxn ang="0">
                <a:pos x="83" y="99"/>
              </a:cxn>
              <a:cxn ang="0">
                <a:pos x="83" y="62"/>
              </a:cxn>
              <a:cxn ang="0">
                <a:pos x="120" y="62"/>
              </a:cxn>
              <a:cxn ang="0">
                <a:pos x="60" y="0"/>
              </a:cxn>
            </a:cxnLst>
            <a:rect l="0" t="0" r="r" b="b"/>
            <a:pathLst>
              <a:path w="120" h="99">
                <a:moveTo>
                  <a:pt x="60" y="0"/>
                </a:moveTo>
                <a:lnTo>
                  <a:pt x="0" y="62"/>
                </a:lnTo>
                <a:lnTo>
                  <a:pt x="34" y="62"/>
                </a:lnTo>
                <a:lnTo>
                  <a:pt x="34" y="99"/>
                </a:lnTo>
                <a:lnTo>
                  <a:pt x="83" y="99"/>
                </a:lnTo>
                <a:lnTo>
                  <a:pt x="83" y="62"/>
                </a:lnTo>
                <a:lnTo>
                  <a:pt x="120" y="62"/>
                </a:lnTo>
                <a:lnTo>
                  <a:pt x="60" y="0"/>
                </a:lnTo>
                <a:close/>
              </a:path>
            </a:pathLst>
          </a:custGeom>
          <a:solidFill>
            <a:srgbClr val="1E6CB1"/>
          </a:solidFill>
          <a:ln w="0">
            <a:solidFill>
              <a:srgbClr val="1E6CB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85"/>
          <p:cNvSpPr>
            <a:spLocks/>
          </p:cNvSpPr>
          <p:nvPr/>
        </p:nvSpPr>
        <p:spPr bwMode="auto">
          <a:xfrm>
            <a:off x="3134581" y="5335720"/>
            <a:ext cx="277034" cy="143134"/>
          </a:xfrm>
          <a:custGeom>
            <a:avLst/>
            <a:gdLst/>
            <a:ahLst/>
            <a:cxnLst>
              <a:cxn ang="0">
                <a:pos x="0" y="62"/>
              </a:cxn>
              <a:cxn ang="0">
                <a:pos x="60" y="0"/>
              </a:cxn>
              <a:cxn ang="0">
                <a:pos x="120" y="62"/>
              </a:cxn>
            </a:cxnLst>
            <a:rect l="0" t="0" r="r" b="b"/>
            <a:pathLst>
              <a:path w="120" h="62">
                <a:moveTo>
                  <a:pt x="0" y="62"/>
                </a:moveTo>
                <a:lnTo>
                  <a:pt x="60" y="0"/>
                </a:lnTo>
                <a:lnTo>
                  <a:pt x="120" y="62"/>
                </a:lnTo>
              </a:path>
            </a:pathLst>
          </a:custGeom>
          <a:noFill/>
          <a:ln w="9">
            <a:solidFill>
              <a:srgbClr val="D5E7F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86"/>
          <p:cNvSpPr>
            <a:spLocks/>
          </p:cNvSpPr>
          <p:nvPr/>
        </p:nvSpPr>
        <p:spPr bwMode="auto">
          <a:xfrm>
            <a:off x="3753290" y="5058686"/>
            <a:ext cx="223936" cy="279342"/>
          </a:xfrm>
          <a:custGeom>
            <a:avLst/>
            <a:gdLst/>
            <a:ahLst/>
            <a:cxnLst>
              <a:cxn ang="0">
                <a:pos x="36" y="84"/>
              </a:cxn>
              <a:cxn ang="0">
                <a:pos x="36" y="121"/>
              </a:cxn>
              <a:cxn ang="0">
                <a:pos x="97" y="62"/>
              </a:cxn>
              <a:cxn ang="0">
                <a:pos x="36" y="0"/>
              </a:cxn>
              <a:cxn ang="0">
                <a:pos x="36" y="35"/>
              </a:cxn>
              <a:cxn ang="0">
                <a:pos x="0" y="35"/>
              </a:cxn>
              <a:cxn ang="0">
                <a:pos x="0" y="84"/>
              </a:cxn>
              <a:cxn ang="0">
                <a:pos x="36" y="84"/>
              </a:cxn>
            </a:cxnLst>
            <a:rect l="0" t="0" r="r" b="b"/>
            <a:pathLst>
              <a:path w="97" h="121">
                <a:moveTo>
                  <a:pt x="36" y="84"/>
                </a:moveTo>
                <a:lnTo>
                  <a:pt x="36" y="121"/>
                </a:lnTo>
                <a:lnTo>
                  <a:pt x="97" y="62"/>
                </a:lnTo>
                <a:lnTo>
                  <a:pt x="36" y="0"/>
                </a:lnTo>
                <a:lnTo>
                  <a:pt x="36" y="35"/>
                </a:lnTo>
                <a:lnTo>
                  <a:pt x="0" y="35"/>
                </a:lnTo>
                <a:lnTo>
                  <a:pt x="0" y="84"/>
                </a:lnTo>
                <a:lnTo>
                  <a:pt x="36" y="84"/>
                </a:lnTo>
                <a:close/>
              </a:path>
            </a:pathLst>
          </a:custGeom>
          <a:solidFill>
            <a:srgbClr val="1E6CB1"/>
          </a:solidFill>
          <a:ln w="0">
            <a:solidFill>
              <a:srgbClr val="1E6CB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87"/>
          <p:cNvSpPr>
            <a:spLocks/>
          </p:cNvSpPr>
          <p:nvPr/>
        </p:nvSpPr>
        <p:spPr bwMode="auto">
          <a:xfrm>
            <a:off x="3836400" y="5058686"/>
            <a:ext cx="140826" cy="279342"/>
          </a:xfrm>
          <a:custGeom>
            <a:avLst/>
            <a:gdLst/>
            <a:ahLst/>
            <a:cxnLst>
              <a:cxn ang="0">
                <a:pos x="0" y="0"/>
              </a:cxn>
              <a:cxn ang="0">
                <a:pos x="61" y="62"/>
              </a:cxn>
              <a:cxn ang="0">
                <a:pos x="0" y="121"/>
              </a:cxn>
            </a:cxnLst>
            <a:rect l="0" t="0" r="r" b="b"/>
            <a:pathLst>
              <a:path w="61" h="121">
                <a:moveTo>
                  <a:pt x="0" y="0"/>
                </a:moveTo>
                <a:lnTo>
                  <a:pt x="61" y="62"/>
                </a:lnTo>
                <a:lnTo>
                  <a:pt x="0" y="121"/>
                </a:lnTo>
              </a:path>
            </a:pathLst>
          </a:custGeom>
          <a:noFill/>
          <a:ln w="9">
            <a:solidFill>
              <a:srgbClr val="D5E7F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88"/>
          <p:cNvSpPr>
            <a:spLocks/>
          </p:cNvSpPr>
          <p:nvPr/>
        </p:nvSpPr>
        <p:spPr bwMode="auto">
          <a:xfrm>
            <a:off x="4295814" y="5335720"/>
            <a:ext cx="279342" cy="228553"/>
          </a:xfrm>
          <a:custGeom>
            <a:avLst/>
            <a:gdLst/>
            <a:ahLst/>
            <a:cxnLst>
              <a:cxn ang="0">
                <a:pos x="37" y="38"/>
              </a:cxn>
              <a:cxn ang="0">
                <a:pos x="0" y="38"/>
              </a:cxn>
              <a:cxn ang="0">
                <a:pos x="60" y="99"/>
              </a:cxn>
              <a:cxn ang="0">
                <a:pos x="121" y="38"/>
              </a:cxn>
              <a:cxn ang="0">
                <a:pos x="86" y="38"/>
              </a:cxn>
              <a:cxn ang="0">
                <a:pos x="86" y="0"/>
              </a:cxn>
              <a:cxn ang="0">
                <a:pos x="37" y="0"/>
              </a:cxn>
              <a:cxn ang="0">
                <a:pos x="37" y="38"/>
              </a:cxn>
            </a:cxnLst>
            <a:rect l="0" t="0" r="r" b="b"/>
            <a:pathLst>
              <a:path w="121" h="99">
                <a:moveTo>
                  <a:pt x="37" y="38"/>
                </a:moveTo>
                <a:lnTo>
                  <a:pt x="0" y="38"/>
                </a:lnTo>
                <a:lnTo>
                  <a:pt x="60" y="99"/>
                </a:lnTo>
                <a:lnTo>
                  <a:pt x="121" y="38"/>
                </a:lnTo>
                <a:lnTo>
                  <a:pt x="86" y="38"/>
                </a:lnTo>
                <a:lnTo>
                  <a:pt x="86" y="0"/>
                </a:lnTo>
                <a:lnTo>
                  <a:pt x="37" y="0"/>
                </a:lnTo>
                <a:lnTo>
                  <a:pt x="37" y="38"/>
                </a:lnTo>
                <a:close/>
              </a:path>
            </a:pathLst>
          </a:custGeom>
          <a:solidFill>
            <a:srgbClr val="1E6CB1"/>
          </a:solidFill>
          <a:ln w="0">
            <a:solidFill>
              <a:srgbClr val="1E6CB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89"/>
          <p:cNvSpPr>
            <a:spLocks/>
          </p:cNvSpPr>
          <p:nvPr/>
        </p:nvSpPr>
        <p:spPr bwMode="auto">
          <a:xfrm>
            <a:off x="4295814" y="5423447"/>
            <a:ext cx="279342" cy="140826"/>
          </a:xfrm>
          <a:custGeom>
            <a:avLst/>
            <a:gdLst/>
            <a:ahLst/>
            <a:cxnLst>
              <a:cxn ang="0">
                <a:pos x="121" y="0"/>
              </a:cxn>
              <a:cxn ang="0">
                <a:pos x="60" y="61"/>
              </a:cxn>
              <a:cxn ang="0">
                <a:pos x="0" y="0"/>
              </a:cxn>
            </a:cxnLst>
            <a:rect l="0" t="0" r="r" b="b"/>
            <a:pathLst>
              <a:path w="121" h="61">
                <a:moveTo>
                  <a:pt x="121" y="0"/>
                </a:moveTo>
                <a:lnTo>
                  <a:pt x="60" y="61"/>
                </a:lnTo>
                <a:lnTo>
                  <a:pt x="0" y="0"/>
                </a:lnTo>
              </a:path>
            </a:pathLst>
          </a:custGeom>
          <a:noFill/>
          <a:ln w="9">
            <a:solidFill>
              <a:srgbClr val="D5E7F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90"/>
          <p:cNvSpPr>
            <a:spLocks/>
          </p:cNvSpPr>
          <p:nvPr/>
        </p:nvSpPr>
        <p:spPr bwMode="auto">
          <a:xfrm>
            <a:off x="4939918" y="5561964"/>
            <a:ext cx="226244" cy="279342"/>
          </a:xfrm>
          <a:custGeom>
            <a:avLst/>
            <a:gdLst/>
            <a:ahLst/>
            <a:cxnLst>
              <a:cxn ang="0">
                <a:pos x="38" y="84"/>
              </a:cxn>
              <a:cxn ang="0">
                <a:pos x="38" y="121"/>
              </a:cxn>
              <a:cxn ang="0">
                <a:pos x="98" y="62"/>
              </a:cxn>
              <a:cxn ang="0">
                <a:pos x="38" y="0"/>
              </a:cxn>
              <a:cxn ang="0">
                <a:pos x="38" y="35"/>
              </a:cxn>
              <a:cxn ang="0">
                <a:pos x="0" y="35"/>
              </a:cxn>
              <a:cxn ang="0">
                <a:pos x="0" y="84"/>
              </a:cxn>
              <a:cxn ang="0">
                <a:pos x="38" y="84"/>
              </a:cxn>
            </a:cxnLst>
            <a:rect l="0" t="0" r="r" b="b"/>
            <a:pathLst>
              <a:path w="98" h="121">
                <a:moveTo>
                  <a:pt x="38" y="84"/>
                </a:moveTo>
                <a:lnTo>
                  <a:pt x="38" y="121"/>
                </a:lnTo>
                <a:lnTo>
                  <a:pt x="98" y="62"/>
                </a:lnTo>
                <a:lnTo>
                  <a:pt x="38" y="0"/>
                </a:lnTo>
                <a:lnTo>
                  <a:pt x="38" y="35"/>
                </a:lnTo>
                <a:lnTo>
                  <a:pt x="0" y="35"/>
                </a:lnTo>
                <a:lnTo>
                  <a:pt x="0" y="84"/>
                </a:lnTo>
                <a:lnTo>
                  <a:pt x="38" y="84"/>
                </a:lnTo>
                <a:close/>
              </a:path>
            </a:pathLst>
          </a:custGeom>
          <a:solidFill>
            <a:srgbClr val="1E6CB1"/>
          </a:solidFill>
          <a:ln w="0">
            <a:solidFill>
              <a:srgbClr val="1E6CB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Freeform 91"/>
          <p:cNvSpPr>
            <a:spLocks/>
          </p:cNvSpPr>
          <p:nvPr/>
        </p:nvSpPr>
        <p:spPr bwMode="auto">
          <a:xfrm>
            <a:off x="5027645" y="5561964"/>
            <a:ext cx="138517" cy="279342"/>
          </a:xfrm>
          <a:custGeom>
            <a:avLst/>
            <a:gdLst/>
            <a:ahLst/>
            <a:cxnLst>
              <a:cxn ang="0">
                <a:pos x="0" y="0"/>
              </a:cxn>
              <a:cxn ang="0">
                <a:pos x="60" y="62"/>
              </a:cxn>
              <a:cxn ang="0">
                <a:pos x="0" y="121"/>
              </a:cxn>
            </a:cxnLst>
            <a:rect l="0" t="0" r="r" b="b"/>
            <a:pathLst>
              <a:path w="60" h="121">
                <a:moveTo>
                  <a:pt x="0" y="0"/>
                </a:moveTo>
                <a:lnTo>
                  <a:pt x="60" y="62"/>
                </a:lnTo>
                <a:lnTo>
                  <a:pt x="0" y="121"/>
                </a:lnTo>
              </a:path>
            </a:pathLst>
          </a:custGeom>
          <a:noFill/>
          <a:ln w="9">
            <a:solidFill>
              <a:srgbClr val="D5E7F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92"/>
          <p:cNvSpPr>
            <a:spLocks/>
          </p:cNvSpPr>
          <p:nvPr/>
        </p:nvSpPr>
        <p:spPr bwMode="auto">
          <a:xfrm>
            <a:off x="5482442" y="5335720"/>
            <a:ext cx="281651" cy="228553"/>
          </a:xfrm>
          <a:custGeom>
            <a:avLst/>
            <a:gdLst/>
            <a:ahLst/>
            <a:cxnLst>
              <a:cxn ang="0">
                <a:pos x="122" y="62"/>
              </a:cxn>
              <a:cxn ang="0">
                <a:pos x="62" y="0"/>
              </a:cxn>
              <a:cxn ang="0">
                <a:pos x="0" y="62"/>
              </a:cxn>
              <a:cxn ang="0">
                <a:pos x="35" y="62"/>
              </a:cxn>
              <a:cxn ang="0">
                <a:pos x="35" y="99"/>
              </a:cxn>
              <a:cxn ang="0">
                <a:pos x="84" y="99"/>
              </a:cxn>
              <a:cxn ang="0">
                <a:pos x="84" y="62"/>
              </a:cxn>
              <a:cxn ang="0">
                <a:pos x="122" y="62"/>
              </a:cxn>
            </a:cxnLst>
            <a:rect l="0" t="0" r="r" b="b"/>
            <a:pathLst>
              <a:path w="122" h="99">
                <a:moveTo>
                  <a:pt x="122" y="62"/>
                </a:moveTo>
                <a:lnTo>
                  <a:pt x="62" y="0"/>
                </a:lnTo>
                <a:lnTo>
                  <a:pt x="0" y="62"/>
                </a:lnTo>
                <a:lnTo>
                  <a:pt x="35" y="62"/>
                </a:lnTo>
                <a:lnTo>
                  <a:pt x="35" y="99"/>
                </a:lnTo>
                <a:lnTo>
                  <a:pt x="84" y="99"/>
                </a:lnTo>
                <a:lnTo>
                  <a:pt x="84" y="62"/>
                </a:lnTo>
                <a:lnTo>
                  <a:pt x="122" y="62"/>
                </a:lnTo>
                <a:close/>
              </a:path>
            </a:pathLst>
          </a:custGeom>
          <a:solidFill>
            <a:srgbClr val="1E6CB1"/>
          </a:solidFill>
          <a:ln w="0">
            <a:solidFill>
              <a:srgbClr val="1E6CB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93"/>
          <p:cNvSpPr>
            <a:spLocks/>
          </p:cNvSpPr>
          <p:nvPr/>
        </p:nvSpPr>
        <p:spPr bwMode="auto">
          <a:xfrm>
            <a:off x="5482442" y="5335720"/>
            <a:ext cx="281651" cy="143134"/>
          </a:xfrm>
          <a:custGeom>
            <a:avLst/>
            <a:gdLst/>
            <a:ahLst/>
            <a:cxnLst>
              <a:cxn ang="0">
                <a:pos x="0" y="62"/>
              </a:cxn>
              <a:cxn ang="0">
                <a:pos x="62" y="0"/>
              </a:cxn>
              <a:cxn ang="0">
                <a:pos x="122" y="62"/>
              </a:cxn>
            </a:cxnLst>
            <a:rect l="0" t="0" r="r" b="b"/>
            <a:pathLst>
              <a:path w="122" h="62">
                <a:moveTo>
                  <a:pt x="0" y="62"/>
                </a:moveTo>
                <a:lnTo>
                  <a:pt x="62" y="0"/>
                </a:lnTo>
                <a:lnTo>
                  <a:pt x="122" y="62"/>
                </a:lnTo>
              </a:path>
            </a:pathLst>
          </a:custGeom>
          <a:noFill/>
          <a:ln w="9">
            <a:solidFill>
              <a:srgbClr val="D5E7F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Rectangle 683"/>
          <p:cNvSpPr>
            <a:spLocks noChangeArrowheads="1"/>
          </p:cNvSpPr>
          <p:nvPr/>
        </p:nvSpPr>
        <p:spPr bwMode="auto">
          <a:xfrm>
            <a:off x="1142246" y="2161374"/>
            <a:ext cx="177763" cy="16160"/>
          </a:xfrm>
          <a:prstGeom prst="rect">
            <a:avLst/>
          </a:prstGeom>
          <a:solidFill>
            <a:srgbClr val="21B0EA"/>
          </a:solidFill>
          <a:ln w="0">
            <a:solidFill>
              <a:srgbClr val="21B0E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Rectangle 684"/>
          <p:cNvSpPr>
            <a:spLocks noChangeArrowheads="1"/>
          </p:cNvSpPr>
          <p:nvPr/>
        </p:nvSpPr>
        <p:spPr bwMode="auto">
          <a:xfrm>
            <a:off x="1142246" y="2168300"/>
            <a:ext cx="18469" cy="2765721"/>
          </a:xfrm>
          <a:prstGeom prst="rect">
            <a:avLst/>
          </a:prstGeom>
          <a:solidFill>
            <a:srgbClr val="21B0EA"/>
          </a:solidFill>
          <a:ln w="0">
            <a:solidFill>
              <a:srgbClr val="21B0E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Rectangle 685"/>
          <p:cNvSpPr>
            <a:spLocks noChangeArrowheads="1"/>
          </p:cNvSpPr>
          <p:nvPr/>
        </p:nvSpPr>
        <p:spPr bwMode="auto">
          <a:xfrm>
            <a:off x="1144554" y="4917861"/>
            <a:ext cx="180072" cy="18469"/>
          </a:xfrm>
          <a:prstGeom prst="rect">
            <a:avLst/>
          </a:prstGeom>
          <a:solidFill>
            <a:srgbClr val="21B0EA"/>
          </a:solidFill>
          <a:ln w="0">
            <a:solidFill>
              <a:srgbClr val="21B0E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Rectangle 686"/>
          <p:cNvSpPr>
            <a:spLocks noChangeArrowheads="1"/>
          </p:cNvSpPr>
          <p:nvPr/>
        </p:nvSpPr>
        <p:spPr bwMode="auto">
          <a:xfrm>
            <a:off x="971408" y="3375706"/>
            <a:ext cx="177763" cy="18469"/>
          </a:xfrm>
          <a:prstGeom prst="rect">
            <a:avLst/>
          </a:prstGeom>
          <a:solidFill>
            <a:srgbClr val="21B0EA"/>
          </a:solidFill>
          <a:ln w="0">
            <a:solidFill>
              <a:srgbClr val="21B0E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Rectangle 687"/>
          <p:cNvSpPr>
            <a:spLocks noChangeArrowheads="1"/>
          </p:cNvSpPr>
          <p:nvPr/>
        </p:nvSpPr>
        <p:spPr bwMode="auto">
          <a:xfrm>
            <a:off x="1142246" y="4964033"/>
            <a:ext cx="177763" cy="18469"/>
          </a:xfrm>
          <a:prstGeom prst="rect">
            <a:avLst/>
          </a:prstGeom>
          <a:solidFill>
            <a:srgbClr val="21B0EA"/>
          </a:solidFill>
          <a:ln w="0">
            <a:solidFill>
              <a:srgbClr val="21B0E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Rectangle 688"/>
          <p:cNvSpPr>
            <a:spLocks noChangeArrowheads="1"/>
          </p:cNvSpPr>
          <p:nvPr/>
        </p:nvSpPr>
        <p:spPr bwMode="auto">
          <a:xfrm>
            <a:off x="1142246" y="5954429"/>
            <a:ext cx="177763" cy="18469"/>
          </a:xfrm>
          <a:prstGeom prst="rect">
            <a:avLst/>
          </a:prstGeom>
          <a:solidFill>
            <a:srgbClr val="21B0EA"/>
          </a:solidFill>
          <a:ln w="0">
            <a:solidFill>
              <a:srgbClr val="21B0E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Rectangle 689"/>
          <p:cNvSpPr>
            <a:spLocks noChangeArrowheads="1"/>
          </p:cNvSpPr>
          <p:nvPr/>
        </p:nvSpPr>
        <p:spPr bwMode="auto">
          <a:xfrm>
            <a:off x="966791" y="5458077"/>
            <a:ext cx="177763" cy="18469"/>
          </a:xfrm>
          <a:prstGeom prst="rect">
            <a:avLst/>
          </a:prstGeom>
          <a:solidFill>
            <a:srgbClr val="21B0EA"/>
          </a:solidFill>
          <a:ln w="0">
            <a:solidFill>
              <a:srgbClr val="21B0E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Rectangle 690"/>
          <p:cNvSpPr>
            <a:spLocks noChangeArrowheads="1"/>
          </p:cNvSpPr>
          <p:nvPr/>
        </p:nvSpPr>
        <p:spPr bwMode="auto">
          <a:xfrm>
            <a:off x="1142246" y="4973267"/>
            <a:ext cx="18469" cy="990396"/>
          </a:xfrm>
          <a:prstGeom prst="rect">
            <a:avLst/>
          </a:prstGeom>
          <a:solidFill>
            <a:srgbClr val="21B0EA"/>
          </a:solidFill>
          <a:ln w="0">
            <a:solidFill>
              <a:srgbClr val="21B0E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691"/>
          <p:cNvSpPr>
            <a:spLocks noEditPoints="1"/>
          </p:cNvSpPr>
          <p:nvPr/>
        </p:nvSpPr>
        <p:spPr bwMode="auto">
          <a:xfrm>
            <a:off x="8363594" y="3523457"/>
            <a:ext cx="323206" cy="687967"/>
          </a:xfrm>
          <a:custGeom>
            <a:avLst/>
            <a:gdLst/>
            <a:ahLst/>
            <a:cxnLst>
              <a:cxn ang="0">
                <a:pos x="2" y="180"/>
              </a:cxn>
              <a:cxn ang="0">
                <a:pos x="14" y="194"/>
              </a:cxn>
              <a:cxn ang="0">
                <a:pos x="27" y="194"/>
              </a:cxn>
              <a:cxn ang="0">
                <a:pos x="31" y="284"/>
              </a:cxn>
              <a:cxn ang="0">
                <a:pos x="40" y="294"/>
              </a:cxn>
              <a:cxn ang="0">
                <a:pos x="53" y="298"/>
              </a:cxn>
              <a:cxn ang="0">
                <a:pos x="70" y="290"/>
              </a:cxn>
              <a:cxn ang="0">
                <a:pos x="75" y="292"/>
              </a:cxn>
              <a:cxn ang="0">
                <a:pos x="87" y="298"/>
              </a:cxn>
              <a:cxn ang="0">
                <a:pos x="107" y="292"/>
              </a:cxn>
              <a:cxn ang="0">
                <a:pos x="115" y="280"/>
              </a:cxn>
              <a:cxn ang="0">
                <a:pos x="114" y="195"/>
              </a:cxn>
              <a:cxn ang="0">
                <a:pos x="130" y="192"/>
              </a:cxn>
              <a:cxn ang="0">
                <a:pos x="140" y="176"/>
              </a:cxn>
              <a:cxn ang="0">
                <a:pos x="133" y="92"/>
              </a:cxn>
              <a:cxn ang="0">
                <a:pos x="105" y="72"/>
              </a:cxn>
              <a:cxn ang="0">
                <a:pos x="96" y="69"/>
              </a:cxn>
              <a:cxn ang="0">
                <a:pos x="109" y="39"/>
              </a:cxn>
              <a:cxn ang="0">
                <a:pos x="86" y="4"/>
              </a:cxn>
              <a:cxn ang="0">
                <a:pos x="52" y="6"/>
              </a:cxn>
              <a:cxn ang="0">
                <a:pos x="34" y="29"/>
              </a:cxn>
              <a:cxn ang="0">
                <a:pos x="38" y="58"/>
              </a:cxn>
              <a:cxn ang="0">
                <a:pos x="27" y="77"/>
              </a:cxn>
              <a:cxn ang="0">
                <a:pos x="3" y="104"/>
              </a:cxn>
              <a:cxn ang="0">
                <a:pos x="7" y="172"/>
              </a:cxn>
              <a:cxn ang="0">
                <a:pos x="8" y="107"/>
              </a:cxn>
              <a:cxn ang="0">
                <a:pos x="29" y="82"/>
              </a:cxn>
              <a:cxn ang="0">
                <a:pos x="53" y="73"/>
              </a:cxn>
              <a:cxn ang="0">
                <a:pos x="82" y="75"/>
              </a:cxn>
              <a:cxn ang="0">
                <a:pos x="93" y="73"/>
              </a:cxn>
              <a:cxn ang="0">
                <a:pos x="103" y="79"/>
              </a:cxn>
              <a:cxn ang="0">
                <a:pos x="120" y="88"/>
              </a:cxn>
              <a:cxn ang="0">
                <a:pos x="134" y="121"/>
              </a:cxn>
              <a:cxn ang="0">
                <a:pos x="129" y="184"/>
              </a:cxn>
              <a:cxn ang="0">
                <a:pos x="120" y="188"/>
              </a:cxn>
              <a:cxn ang="0">
                <a:pos x="112" y="113"/>
              </a:cxn>
              <a:cxn ang="0">
                <a:pos x="107" y="206"/>
              </a:cxn>
              <a:cxn ang="0">
                <a:pos x="107" y="281"/>
              </a:cxn>
              <a:cxn ang="0">
                <a:pos x="101" y="289"/>
              </a:cxn>
              <a:cxn ang="0">
                <a:pos x="92" y="292"/>
              </a:cxn>
              <a:cxn ang="0">
                <a:pos x="78" y="284"/>
              </a:cxn>
              <a:cxn ang="0">
                <a:pos x="75" y="187"/>
              </a:cxn>
              <a:cxn ang="0">
                <a:pos x="72" y="186"/>
              </a:cxn>
              <a:cxn ang="0">
                <a:pos x="69" y="280"/>
              </a:cxn>
              <a:cxn ang="0">
                <a:pos x="59" y="291"/>
              </a:cxn>
              <a:cxn ang="0">
                <a:pos x="46" y="291"/>
              </a:cxn>
              <a:cxn ang="0">
                <a:pos x="37" y="281"/>
              </a:cxn>
              <a:cxn ang="0">
                <a:pos x="34" y="115"/>
              </a:cxn>
              <a:cxn ang="0">
                <a:pos x="30" y="114"/>
              </a:cxn>
              <a:cxn ang="0">
                <a:pos x="29" y="187"/>
              </a:cxn>
              <a:cxn ang="0">
                <a:pos x="14" y="186"/>
              </a:cxn>
              <a:cxn ang="0">
                <a:pos x="7" y="175"/>
              </a:cxn>
              <a:cxn ang="0">
                <a:pos x="80" y="8"/>
              </a:cxn>
              <a:cxn ang="0">
                <a:pos x="101" y="27"/>
              </a:cxn>
              <a:cxn ang="0">
                <a:pos x="94" y="62"/>
              </a:cxn>
              <a:cxn ang="0">
                <a:pos x="81" y="70"/>
              </a:cxn>
              <a:cxn ang="0">
                <a:pos x="54" y="67"/>
              </a:cxn>
              <a:cxn ang="0">
                <a:pos x="49" y="62"/>
              </a:cxn>
              <a:cxn ang="0">
                <a:pos x="41" y="27"/>
              </a:cxn>
              <a:cxn ang="0">
                <a:pos x="72" y="7"/>
              </a:cxn>
            </a:cxnLst>
            <a:rect l="0" t="0" r="r" b="b"/>
            <a:pathLst>
              <a:path w="140" h="298">
                <a:moveTo>
                  <a:pt x="0" y="122"/>
                </a:moveTo>
                <a:lnTo>
                  <a:pt x="0" y="176"/>
                </a:lnTo>
                <a:lnTo>
                  <a:pt x="2" y="180"/>
                </a:lnTo>
                <a:lnTo>
                  <a:pt x="3" y="185"/>
                </a:lnTo>
                <a:lnTo>
                  <a:pt x="10" y="192"/>
                </a:lnTo>
                <a:lnTo>
                  <a:pt x="14" y="194"/>
                </a:lnTo>
                <a:lnTo>
                  <a:pt x="19" y="195"/>
                </a:lnTo>
                <a:lnTo>
                  <a:pt x="25" y="195"/>
                </a:lnTo>
                <a:lnTo>
                  <a:pt x="27" y="194"/>
                </a:lnTo>
                <a:lnTo>
                  <a:pt x="29" y="194"/>
                </a:lnTo>
                <a:lnTo>
                  <a:pt x="29" y="276"/>
                </a:lnTo>
                <a:lnTo>
                  <a:pt x="31" y="284"/>
                </a:lnTo>
                <a:lnTo>
                  <a:pt x="33" y="288"/>
                </a:lnTo>
                <a:lnTo>
                  <a:pt x="37" y="292"/>
                </a:lnTo>
                <a:lnTo>
                  <a:pt x="40" y="294"/>
                </a:lnTo>
                <a:lnTo>
                  <a:pt x="44" y="297"/>
                </a:lnTo>
                <a:lnTo>
                  <a:pt x="49" y="298"/>
                </a:lnTo>
                <a:lnTo>
                  <a:pt x="53" y="298"/>
                </a:lnTo>
                <a:lnTo>
                  <a:pt x="64" y="295"/>
                </a:lnTo>
                <a:lnTo>
                  <a:pt x="69" y="292"/>
                </a:lnTo>
                <a:lnTo>
                  <a:pt x="70" y="290"/>
                </a:lnTo>
                <a:lnTo>
                  <a:pt x="73" y="287"/>
                </a:lnTo>
                <a:lnTo>
                  <a:pt x="73" y="288"/>
                </a:lnTo>
                <a:lnTo>
                  <a:pt x="75" y="292"/>
                </a:lnTo>
                <a:lnTo>
                  <a:pt x="78" y="294"/>
                </a:lnTo>
                <a:lnTo>
                  <a:pt x="83" y="297"/>
                </a:lnTo>
                <a:lnTo>
                  <a:pt x="87" y="298"/>
                </a:lnTo>
                <a:lnTo>
                  <a:pt x="96" y="298"/>
                </a:lnTo>
                <a:lnTo>
                  <a:pt x="101" y="297"/>
                </a:lnTo>
                <a:lnTo>
                  <a:pt x="107" y="292"/>
                </a:lnTo>
                <a:lnTo>
                  <a:pt x="110" y="288"/>
                </a:lnTo>
                <a:lnTo>
                  <a:pt x="113" y="284"/>
                </a:lnTo>
                <a:lnTo>
                  <a:pt x="115" y="280"/>
                </a:lnTo>
                <a:lnTo>
                  <a:pt x="115" y="206"/>
                </a:lnTo>
                <a:lnTo>
                  <a:pt x="114" y="205"/>
                </a:lnTo>
                <a:lnTo>
                  <a:pt x="114" y="195"/>
                </a:lnTo>
                <a:lnTo>
                  <a:pt x="121" y="195"/>
                </a:lnTo>
                <a:lnTo>
                  <a:pt x="126" y="194"/>
                </a:lnTo>
                <a:lnTo>
                  <a:pt x="130" y="192"/>
                </a:lnTo>
                <a:lnTo>
                  <a:pt x="137" y="185"/>
                </a:lnTo>
                <a:lnTo>
                  <a:pt x="139" y="180"/>
                </a:lnTo>
                <a:lnTo>
                  <a:pt x="140" y="176"/>
                </a:lnTo>
                <a:lnTo>
                  <a:pt x="140" y="120"/>
                </a:lnTo>
                <a:lnTo>
                  <a:pt x="137" y="104"/>
                </a:lnTo>
                <a:lnTo>
                  <a:pt x="133" y="92"/>
                </a:lnTo>
                <a:lnTo>
                  <a:pt x="124" y="83"/>
                </a:lnTo>
                <a:lnTo>
                  <a:pt x="114" y="77"/>
                </a:lnTo>
                <a:lnTo>
                  <a:pt x="105" y="72"/>
                </a:lnTo>
                <a:lnTo>
                  <a:pt x="102" y="71"/>
                </a:lnTo>
                <a:lnTo>
                  <a:pt x="97" y="70"/>
                </a:lnTo>
                <a:lnTo>
                  <a:pt x="96" y="69"/>
                </a:lnTo>
                <a:lnTo>
                  <a:pt x="99" y="65"/>
                </a:lnTo>
                <a:lnTo>
                  <a:pt x="107" y="53"/>
                </a:lnTo>
                <a:lnTo>
                  <a:pt x="109" y="39"/>
                </a:lnTo>
                <a:lnTo>
                  <a:pt x="107" y="25"/>
                </a:lnTo>
                <a:lnTo>
                  <a:pt x="99" y="11"/>
                </a:lnTo>
                <a:lnTo>
                  <a:pt x="86" y="4"/>
                </a:lnTo>
                <a:lnTo>
                  <a:pt x="72" y="0"/>
                </a:lnTo>
                <a:lnTo>
                  <a:pt x="62" y="1"/>
                </a:lnTo>
                <a:lnTo>
                  <a:pt x="52" y="6"/>
                </a:lnTo>
                <a:lnTo>
                  <a:pt x="44" y="11"/>
                </a:lnTo>
                <a:lnTo>
                  <a:pt x="38" y="20"/>
                </a:lnTo>
                <a:lnTo>
                  <a:pt x="34" y="29"/>
                </a:lnTo>
                <a:lnTo>
                  <a:pt x="33" y="39"/>
                </a:lnTo>
                <a:lnTo>
                  <a:pt x="34" y="49"/>
                </a:lnTo>
                <a:lnTo>
                  <a:pt x="38" y="58"/>
                </a:lnTo>
                <a:lnTo>
                  <a:pt x="44" y="65"/>
                </a:lnTo>
                <a:lnTo>
                  <a:pt x="46" y="68"/>
                </a:lnTo>
                <a:lnTo>
                  <a:pt x="27" y="77"/>
                </a:lnTo>
                <a:lnTo>
                  <a:pt x="17" y="83"/>
                </a:lnTo>
                <a:lnTo>
                  <a:pt x="9" y="92"/>
                </a:lnTo>
                <a:lnTo>
                  <a:pt x="3" y="104"/>
                </a:lnTo>
                <a:lnTo>
                  <a:pt x="0" y="120"/>
                </a:lnTo>
                <a:lnTo>
                  <a:pt x="0" y="122"/>
                </a:lnTo>
                <a:close/>
                <a:moveTo>
                  <a:pt x="7" y="172"/>
                </a:moveTo>
                <a:lnTo>
                  <a:pt x="6" y="122"/>
                </a:lnTo>
                <a:lnTo>
                  <a:pt x="6" y="121"/>
                </a:lnTo>
                <a:lnTo>
                  <a:pt x="8" y="107"/>
                </a:lnTo>
                <a:lnTo>
                  <a:pt x="13" y="96"/>
                </a:lnTo>
                <a:lnTo>
                  <a:pt x="20" y="88"/>
                </a:lnTo>
                <a:lnTo>
                  <a:pt x="29" y="82"/>
                </a:lnTo>
                <a:lnTo>
                  <a:pt x="40" y="77"/>
                </a:lnTo>
                <a:lnTo>
                  <a:pt x="51" y="73"/>
                </a:lnTo>
                <a:lnTo>
                  <a:pt x="53" y="73"/>
                </a:lnTo>
                <a:lnTo>
                  <a:pt x="62" y="75"/>
                </a:lnTo>
                <a:lnTo>
                  <a:pt x="72" y="77"/>
                </a:lnTo>
                <a:lnTo>
                  <a:pt x="82" y="75"/>
                </a:lnTo>
                <a:lnTo>
                  <a:pt x="92" y="72"/>
                </a:lnTo>
                <a:lnTo>
                  <a:pt x="92" y="73"/>
                </a:lnTo>
                <a:lnTo>
                  <a:pt x="93" y="73"/>
                </a:lnTo>
                <a:lnTo>
                  <a:pt x="95" y="75"/>
                </a:lnTo>
                <a:lnTo>
                  <a:pt x="98" y="77"/>
                </a:lnTo>
                <a:lnTo>
                  <a:pt x="103" y="79"/>
                </a:lnTo>
                <a:lnTo>
                  <a:pt x="107" y="80"/>
                </a:lnTo>
                <a:lnTo>
                  <a:pt x="112" y="82"/>
                </a:lnTo>
                <a:lnTo>
                  <a:pt x="120" y="88"/>
                </a:lnTo>
                <a:lnTo>
                  <a:pt x="127" y="96"/>
                </a:lnTo>
                <a:lnTo>
                  <a:pt x="131" y="107"/>
                </a:lnTo>
                <a:lnTo>
                  <a:pt x="134" y="121"/>
                </a:lnTo>
                <a:lnTo>
                  <a:pt x="134" y="175"/>
                </a:lnTo>
                <a:lnTo>
                  <a:pt x="131" y="182"/>
                </a:lnTo>
                <a:lnTo>
                  <a:pt x="129" y="184"/>
                </a:lnTo>
                <a:lnTo>
                  <a:pt x="127" y="185"/>
                </a:lnTo>
                <a:lnTo>
                  <a:pt x="124" y="187"/>
                </a:lnTo>
                <a:lnTo>
                  <a:pt x="120" y="188"/>
                </a:lnTo>
                <a:lnTo>
                  <a:pt x="114" y="188"/>
                </a:lnTo>
                <a:lnTo>
                  <a:pt x="114" y="115"/>
                </a:lnTo>
                <a:lnTo>
                  <a:pt x="112" y="113"/>
                </a:lnTo>
                <a:lnTo>
                  <a:pt x="109" y="115"/>
                </a:lnTo>
                <a:lnTo>
                  <a:pt x="107" y="116"/>
                </a:lnTo>
                <a:lnTo>
                  <a:pt x="107" y="206"/>
                </a:lnTo>
                <a:lnTo>
                  <a:pt x="109" y="208"/>
                </a:lnTo>
                <a:lnTo>
                  <a:pt x="109" y="279"/>
                </a:lnTo>
                <a:lnTo>
                  <a:pt x="107" y="281"/>
                </a:lnTo>
                <a:lnTo>
                  <a:pt x="106" y="284"/>
                </a:lnTo>
                <a:lnTo>
                  <a:pt x="104" y="287"/>
                </a:lnTo>
                <a:lnTo>
                  <a:pt x="101" y="289"/>
                </a:lnTo>
                <a:lnTo>
                  <a:pt x="98" y="291"/>
                </a:lnTo>
                <a:lnTo>
                  <a:pt x="95" y="292"/>
                </a:lnTo>
                <a:lnTo>
                  <a:pt x="92" y="292"/>
                </a:lnTo>
                <a:lnTo>
                  <a:pt x="83" y="290"/>
                </a:lnTo>
                <a:lnTo>
                  <a:pt x="80" y="287"/>
                </a:lnTo>
                <a:lnTo>
                  <a:pt x="78" y="284"/>
                </a:lnTo>
                <a:lnTo>
                  <a:pt x="76" y="281"/>
                </a:lnTo>
                <a:lnTo>
                  <a:pt x="75" y="279"/>
                </a:lnTo>
                <a:lnTo>
                  <a:pt x="75" y="187"/>
                </a:lnTo>
                <a:lnTo>
                  <a:pt x="74" y="187"/>
                </a:lnTo>
                <a:lnTo>
                  <a:pt x="73" y="186"/>
                </a:lnTo>
                <a:lnTo>
                  <a:pt x="72" y="186"/>
                </a:lnTo>
                <a:lnTo>
                  <a:pt x="70" y="187"/>
                </a:lnTo>
                <a:lnTo>
                  <a:pt x="69" y="188"/>
                </a:lnTo>
                <a:lnTo>
                  <a:pt x="69" y="280"/>
                </a:lnTo>
                <a:lnTo>
                  <a:pt x="64" y="287"/>
                </a:lnTo>
                <a:lnTo>
                  <a:pt x="62" y="289"/>
                </a:lnTo>
                <a:lnTo>
                  <a:pt x="59" y="291"/>
                </a:lnTo>
                <a:lnTo>
                  <a:pt x="56" y="292"/>
                </a:lnTo>
                <a:lnTo>
                  <a:pt x="50" y="292"/>
                </a:lnTo>
                <a:lnTo>
                  <a:pt x="46" y="291"/>
                </a:lnTo>
                <a:lnTo>
                  <a:pt x="43" y="289"/>
                </a:lnTo>
                <a:lnTo>
                  <a:pt x="39" y="284"/>
                </a:lnTo>
                <a:lnTo>
                  <a:pt x="37" y="281"/>
                </a:lnTo>
                <a:lnTo>
                  <a:pt x="35" y="279"/>
                </a:lnTo>
                <a:lnTo>
                  <a:pt x="35" y="115"/>
                </a:lnTo>
                <a:lnTo>
                  <a:pt x="34" y="115"/>
                </a:lnTo>
                <a:lnTo>
                  <a:pt x="32" y="113"/>
                </a:lnTo>
                <a:lnTo>
                  <a:pt x="31" y="114"/>
                </a:lnTo>
                <a:lnTo>
                  <a:pt x="30" y="114"/>
                </a:lnTo>
                <a:lnTo>
                  <a:pt x="30" y="115"/>
                </a:lnTo>
                <a:lnTo>
                  <a:pt x="29" y="115"/>
                </a:lnTo>
                <a:lnTo>
                  <a:pt x="29" y="187"/>
                </a:lnTo>
                <a:lnTo>
                  <a:pt x="27" y="188"/>
                </a:lnTo>
                <a:lnTo>
                  <a:pt x="23" y="188"/>
                </a:lnTo>
                <a:lnTo>
                  <a:pt x="14" y="186"/>
                </a:lnTo>
                <a:lnTo>
                  <a:pt x="11" y="184"/>
                </a:lnTo>
                <a:lnTo>
                  <a:pt x="9" y="182"/>
                </a:lnTo>
                <a:lnTo>
                  <a:pt x="7" y="175"/>
                </a:lnTo>
                <a:lnTo>
                  <a:pt x="7" y="172"/>
                </a:lnTo>
                <a:close/>
                <a:moveTo>
                  <a:pt x="72" y="7"/>
                </a:moveTo>
                <a:lnTo>
                  <a:pt x="80" y="8"/>
                </a:lnTo>
                <a:lnTo>
                  <a:pt x="87" y="11"/>
                </a:lnTo>
                <a:lnTo>
                  <a:pt x="94" y="17"/>
                </a:lnTo>
                <a:lnTo>
                  <a:pt x="101" y="27"/>
                </a:lnTo>
                <a:lnTo>
                  <a:pt x="104" y="39"/>
                </a:lnTo>
                <a:lnTo>
                  <a:pt x="101" y="51"/>
                </a:lnTo>
                <a:lnTo>
                  <a:pt x="94" y="62"/>
                </a:lnTo>
                <a:lnTo>
                  <a:pt x="92" y="63"/>
                </a:lnTo>
                <a:lnTo>
                  <a:pt x="89" y="65"/>
                </a:lnTo>
                <a:lnTo>
                  <a:pt x="81" y="70"/>
                </a:lnTo>
                <a:lnTo>
                  <a:pt x="72" y="71"/>
                </a:lnTo>
                <a:lnTo>
                  <a:pt x="62" y="70"/>
                </a:lnTo>
                <a:lnTo>
                  <a:pt x="54" y="67"/>
                </a:lnTo>
                <a:lnTo>
                  <a:pt x="54" y="65"/>
                </a:lnTo>
                <a:lnTo>
                  <a:pt x="51" y="63"/>
                </a:lnTo>
                <a:lnTo>
                  <a:pt x="49" y="62"/>
                </a:lnTo>
                <a:lnTo>
                  <a:pt x="41" y="51"/>
                </a:lnTo>
                <a:lnTo>
                  <a:pt x="39" y="39"/>
                </a:lnTo>
                <a:lnTo>
                  <a:pt x="41" y="27"/>
                </a:lnTo>
                <a:lnTo>
                  <a:pt x="49" y="17"/>
                </a:lnTo>
                <a:lnTo>
                  <a:pt x="59" y="9"/>
                </a:lnTo>
                <a:lnTo>
                  <a:pt x="72" y="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692"/>
          <p:cNvSpPr>
            <a:spLocks/>
          </p:cNvSpPr>
          <p:nvPr/>
        </p:nvSpPr>
        <p:spPr bwMode="auto">
          <a:xfrm>
            <a:off x="8377446" y="3689677"/>
            <a:ext cx="295503" cy="507895"/>
          </a:xfrm>
          <a:custGeom>
            <a:avLst/>
            <a:gdLst/>
            <a:ahLst/>
            <a:cxnLst>
              <a:cxn ang="0">
                <a:pos x="1" y="100"/>
              </a:cxn>
              <a:cxn ang="0">
                <a:pos x="3" y="110"/>
              </a:cxn>
              <a:cxn ang="0">
                <a:pos x="8" y="114"/>
              </a:cxn>
              <a:cxn ang="0">
                <a:pos x="21" y="116"/>
              </a:cxn>
              <a:cxn ang="0">
                <a:pos x="23" y="43"/>
              </a:cxn>
              <a:cxn ang="0">
                <a:pos x="24" y="42"/>
              </a:cxn>
              <a:cxn ang="0">
                <a:pos x="26" y="41"/>
              </a:cxn>
              <a:cxn ang="0">
                <a:pos x="29" y="43"/>
              </a:cxn>
              <a:cxn ang="0">
                <a:pos x="31" y="209"/>
              </a:cxn>
              <a:cxn ang="0">
                <a:pos x="37" y="217"/>
              </a:cxn>
              <a:cxn ang="0">
                <a:pos x="44" y="220"/>
              </a:cxn>
              <a:cxn ang="0">
                <a:pos x="53" y="219"/>
              </a:cxn>
              <a:cxn ang="0">
                <a:pos x="58" y="215"/>
              </a:cxn>
              <a:cxn ang="0">
                <a:pos x="63" y="116"/>
              </a:cxn>
              <a:cxn ang="0">
                <a:pos x="66" y="114"/>
              </a:cxn>
              <a:cxn ang="0">
                <a:pos x="68" y="115"/>
              </a:cxn>
              <a:cxn ang="0">
                <a:pos x="69" y="207"/>
              </a:cxn>
              <a:cxn ang="0">
                <a:pos x="72" y="212"/>
              </a:cxn>
              <a:cxn ang="0">
                <a:pos x="77" y="218"/>
              </a:cxn>
              <a:cxn ang="0">
                <a:pos x="89" y="220"/>
              </a:cxn>
              <a:cxn ang="0">
                <a:pos x="95" y="217"/>
              </a:cxn>
              <a:cxn ang="0">
                <a:pos x="100" y="212"/>
              </a:cxn>
              <a:cxn ang="0">
                <a:pos x="103" y="207"/>
              </a:cxn>
              <a:cxn ang="0">
                <a:pos x="101" y="134"/>
              </a:cxn>
              <a:cxn ang="0">
                <a:pos x="103" y="43"/>
              </a:cxn>
              <a:cxn ang="0">
                <a:pos x="108" y="43"/>
              </a:cxn>
              <a:cxn ang="0">
                <a:pos x="114" y="116"/>
              </a:cxn>
              <a:cxn ang="0">
                <a:pos x="121" y="113"/>
              </a:cxn>
              <a:cxn ang="0">
                <a:pos x="125" y="110"/>
              </a:cxn>
              <a:cxn ang="0">
                <a:pos x="128" y="49"/>
              </a:cxn>
              <a:cxn ang="0">
                <a:pos x="121" y="24"/>
              </a:cxn>
              <a:cxn ang="0">
                <a:pos x="106" y="10"/>
              </a:cxn>
              <a:cxn ang="0">
                <a:pos x="97" y="7"/>
              </a:cxn>
              <a:cxn ang="0">
                <a:pos x="89" y="3"/>
              </a:cxn>
              <a:cxn ang="0">
                <a:pos x="86" y="1"/>
              </a:cxn>
              <a:cxn ang="0">
                <a:pos x="76" y="3"/>
              </a:cxn>
              <a:cxn ang="0">
                <a:pos x="56" y="3"/>
              </a:cxn>
              <a:cxn ang="0">
                <a:pos x="45" y="1"/>
              </a:cxn>
              <a:cxn ang="0">
                <a:pos x="23" y="10"/>
              </a:cxn>
              <a:cxn ang="0">
                <a:pos x="7" y="24"/>
              </a:cxn>
              <a:cxn ang="0">
                <a:pos x="0" y="49"/>
              </a:cxn>
            </a:cxnLst>
            <a:rect l="0" t="0" r="r" b="b"/>
            <a:pathLst>
              <a:path w="128" h="220">
                <a:moveTo>
                  <a:pt x="0" y="50"/>
                </a:moveTo>
                <a:lnTo>
                  <a:pt x="1" y="100"/>
                </a:lnTo>
                <a:lnTo>
                  <a:pt x="1" y="103"/>
                </a:lnTo>
                <a:lnTo>
                  <a:pt x="3" y="110"/>
                </a:lnTo>
                <a:lnTo>
                  <a:pt x="5" y="112"/>
                </a:lnTo>
                <a:lnTo>
                  <a:pt x="8" y="114"/>
                </a:lnTo>
                <a:lnTo>
                  <a:pt x="17" y="116"/>
                </a:lnTo>
                <a:lnTo>
                  <a:pt x="21" y="116"/>
                </a:lnTo>
                <a:lnTo>
                  <a:pt x="23" y="115"/>
                </a:lnTo>
                <a:lnTo>
                  <a:pt x="23" y="43"/>
                </a:lnTo>
                <a:lnTo>
                  <a:pt x="24" y="43"/>
                </a:lnTo>
                <a:lnTo>
                  <a:pt x="24" y="42"/>
                </a:lnTo>
                <a:lnTo>
                  <a:pt x="25" y="42"/>
                </a:lnTo>
                <a:lnTo>
                  <a:pt x="26" y="41"/>
                </a:lnTo>
                <a:lnTo>
                  <a:pt x="28" y="43"/>
                </a:lnTo>
                <a:lnTo>
                  <a:pt x="29" y="43"/>
                </a:lnTo>
                <a:lnTo>
                  <a:pt x="29" y="207"/>
                </a:lnTo>
                <a:lnTo>
                  <a:pt x="31" y="209"/>
                </a:lnTo>
                <a:lnTo>
                  <a:pt x="33" y="212"/>
                </a:lnTo>
                <a:lnTo>
                  <a:pt x="37" y="217"/>
                </a:lnTo>
                <a:lnTo>
                  <a:pt x="40" y="219"/>
                </a:lnTo>
                <a:lnTo>
                  <a:pt x="44" y="220"/>
                </a:lnTo>
                <a:lnTo>
                  <a:pt x="50" y="220"/>
                </a:lnTo>
                <a:lnTo>
                  <a:pt x="53" y="219"/>
                </a:lnTo>
                <a:lnTo>
                  <a:pt x="56" y="217"/>
                </a:lnTo>
                <a:lnTo>
                  <a:pt x="58" y="215"/>
                </a:lnTo>
                <a:lnTo>
                  <a:pt x="63" y="208"/>
                </a:lnTo>
                <a:lnTo>
                  <a:pt x="63" y="116"/>
                </a:lnTo>
                <a:lnTo>
                  <a:pt x="64" y="115"/>
                </a:lnTo>
                <a:lnTo>
                  <a:pt x="66" y="114"/>
                </a:lnTo>
                <a:lnTo>
                  <a:pt x="67" y="114"/>
                </a:lnTo>
                <a:lnTo>
                  <a:pt x="68" y="115"/>
                </a:lnTo>
                <a:lnTo>
                  <a:pt x="69" y="115"/>
                </a:lnTo>
                <a:lnTo>
                  <a:pt x="69" y="207"/>
                </a:lnTo>
                <a:lnTo>
                  <a:pt x="70" y="209"/>
                </a:lnTo>
                <a:lnTo>
                  <a:pt x="72" y="212"/>
                </a:lnTo>
                <a:lnTo>
                  <a:pt x="74" y="215"/>
                </a:lnTo>
                <a:lnTo>
                  <a:pt x="77" y="218"/>
                </a:lnTo>
                <a:lnTo>
                  <a:pt x="86" y="220"/>
                </a:lnTo>
                <a:lnTo>
                  <a:pt x="89" y="220"/>
                </a:lnTo>
                <a:lnTo>
                  <a:pt x="92" y="219"/>
                </a:lnTo>
                <a:lnTo>
                  <a:pt x="95" y="217"/>
                </a:lnTo>
                <a:lnTo>
                  <a:pt x="98" y="215"/>
                </a:lnTo>
                <a:lnTo>
                  <a:pt x="100" y="212"/>
                </a:lnTo>
                <a:lnTo>
                  <a:pt x="101" y="209"/>
                </a:lnTo>
                <a:lnTo>
                  <a:pt x="103" y="207"/>
                </a:lnTo>
                <a:lnTo>
                  <a:pt x="103" y="136"/>
                </a:lnTo>
                <a:lnTo>
                  <a:pt x="101" y="134"/>
                </a:lnTo>
                <a:lnTo>
                  <a:pt x="101" y="44"/>
                </a:lnTo>
                <a:lnTo>
                  <a:pt x="103" y="43"/>
                </a:lnTo>
                <a:lnTo>
                  <a:pt x="106" y="41"/>
                </a:lnTo>
                <a:lnTo>
                  <a:pt x="108" y="43"/>
                </a:lnTo>
                <a:lnTo>
                  <a:pt x="108" y="116"/>
                </a:lnTo>
                <a:lnTo>
                  <a:pt x="114" y="116"/>
                </a:lnTo>
                <a:lnTo>
                  <a:pt x="118" y="115"/>
                </a:lnTo>
                <a:lnTo>
                  <a:pt x="121" y="113"/>
                </a:lnTo>
                <a:lnTo>
                  <a:pt x="123" y="112"/>
                </a:lnTo>
                <a:lnTo>
                  <a:pt x="125" y="110"/>
                </a:lnTo>
                <a:lnTo>
                  <a:pt x="128" y="103"/>
                </a:lnTo>
                <a:lnTo>
                  <a:pt x="128" y="49"/>
                </a:lnTo>
                <a:lnTo>
                  <a:pt x="125" y="35"/>
                </a:lnTo>
                <a:lnTo>
                  <a:pt x="121" y="24"/>
                </a:lnTo>
                <a:lnTo>
                  <a:pt x="114" y="16"/>
                </a:lnTo>
                <a:lnTo>
                  <a:pt x="106" y="10"/>
                </a:lnTo>
                <a:lnTo>
                  <a:pt x="101" y="8"/>
                </a:lnTo>
                <a:lnTo>
                  <a:pt x="97" y="7"/>
                </a:lnTo>
                <a:lnTo>
                  <a:pt x="92" y="5"/>
                </a:lnTo>
                <a:lnTo>
                  <a:pt x="89" y="3"/>
                </a:lnTo>
                <a:lnTo>
                  <a:pt x="87" y="1"/>
                </a:lnTo>
                <a:lnTo>
                  <a:pt x="86" y="1"/>
                </a:lnTo>
                <a:lnTo>
                  <a:pt x="86" y="0"/>
                </a:lnTo>
                <a:lnTo>
                  <a:pt x="76" y="3"/>
                </a:lnTo>
                <a:lnTo>
                  <a:pt x="66" y="5"/>
                </a:lnTo>
                <a:lnTo>
                  <a:pt x="56" y="3"/>
                </a:lnTo>
                <a:lnTo>
                  <a:pt x="47" y="1"/>
                </a:lnTo>
                <a:lnTo>
                  <a:pt x="45" y="1"/>
                </a:lnTo>
                <a:lnTo>
                  <a:pt x="34" y="5"/>
                </a:lnTo>
                <a:lnTo>
                  <a:pt x="23" y="10"/>
                </a:lnTo>
                <a:lnTo>
                  <a:pt x="14" y="16"/>
                </a:lnTo>
                <a:lnTo>
                  <a:pt x="7" y="24"/>
                </a:lnTo>
                <a:lnTo>
                  <a:pt x="2" y="35"/>
                </a:lnTo>
                <a:lnTo>
                  <a:pt x="0" y="49"/>
                </a:lnTo>
                <a:lnTo>
                  <a:pt x="0" y="50"/>
                </a:lnTo>
                <a:close/>
              </a:path>
            </a:pathLst>
          </a:custGeom>
          <a:solidFill>
            <a:srgbClr val="2380D3"/>
          </a:solidFill>
          <a:ln w="0">
            <a:solidFill>
              <a:srgbClr val="2380D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693"/>
          <p:cNvSpPr>
            <a:spLocks/>
          </p:cNvSpPr>
          <p:nvPr/>
        </p:nvSpPr>
        <p:spPr bwMode="auto">
          <a:xfrm>
            <a:off x="8458200" y="3539617"/>
            <a:ext cx="150060" cy="147751"/>
          </a:xfrm>
          <a:custGeom>
            <a:avLst/>
            <a:gdLst/>
            <a:ahLst/>
            <a:cxnLst>
              <a:cxn ang="0">
                <a:pos x="55" y="10"/>
              </a:cxn>
              <a:cxn ang="0">
                <a:pos x="48" y="4"/>
              </a:cxn>
              <a:cxn ang="0">
                <a:pos x="41" y="1"/>
              </a:cxn>
              <a:cxn ang="0">
                <a:pos x="33" y="0"/>
              </a:cxn>
              <a:cxn ang="0">
                <a:pos x="20" y="2"/>
              </a:cxn>
              <a:cxn ang="0">
                <a:pos x="10" y="10"/>
              </a:cxn>
              <a:cxn ang="0">
                <a:pos x="2" y="20"/>
              </a:cxn>
              <a:cxn ang="0">
                <a:pos x="0" y="32"/>
              </a:cxn>
              <a:cxn ang="0">
                <a:pos x="2" y="44"/>
              </a:cxn>
              <a:cxn ang="0">
                <a:pos x="10" y="55"/>
              </a:cxn>
              <a:cxn ang="0">
                <a:pos x="12" y="56"/>
              </a:cxn>
              <a:cxn ang="0">
                <a:pos x="15" y="58"/>
              </a:cxn>
              <a:cxn ang="0">
                <a:pos x="15" y="60"/>
              </a:cxn>
              <a:cxn ang="0">
                <a:pos x="23" y="63"/>
              </a:cxn>
              <a:cxn ang="0">
                <a:pos x="33" y="64"/>
              </a:cxn>
              <a:cxn ang="0">
                <a:pos x="42" y="63"/>
              </a:cxn>
              <a:cxn ang="0">
                <a:pos x="50" y="58"/>
              </a:cxn>
              <a:cxn ang="0">
                <a:pos x="53" y="56"/>
              </a:cxn>
              <a:cxn ang="0">
                <a:pos x="55" y="55"/>
              </a:cxn>
              <a:cxn ang="0">
                <a:pos x="62" y="44"/>
              </a:cxn>
              <a:cxn ang="0">
                <a:pos x="65" y="32"/>
              </a:cxn>
              <a:cxn ang="0">
                <a:pos x="62" y="20"/>
              </a:cxn>
              <a:cxn ang="0">
                <a:pos x="55" y="10"/>
              </a:cxn>
            </a:cxnLst>
            <a:rect l="0" t="0" r="r" b="b"/>
            <a:pathLst>
              <a:path w="65" h="64">
                <a:moveTo>
                  <a:pt x="55" y="10"/>
                </a:moveTo>
                <a:lnTo>
                  <a:pt x="48" y="4"/>
                </a:lnTo>
                <a:lnTo>
                  <a:pt x="41" y="1"/>
                </a:lnTo>
                <a:lnTo>
                  <a:pt x="33" y="0"/>
                </a:lnTo>
                <a:lnTo>
                  <a:pt x="20" y="2"/>
                </a:lnTo>
                <a:lnTo>
                  <a:pt x="10" y="10"/>
                </a:lnTo>
                <a:lnTo>
                  <a:pt x="2" y="20"/>
                </a:lnTo>
                <a:lnTo>
                  <a:pt x="0" y="32"/>
                </a:lnTo>
                <a:lnTo>
                  <a:pt x="2" y="44"/>
                </a:lnTo>
                <a:lnTo>
                  <a:pt x="10" y="55"/>
                </a:lnTo>
                <a:lnTo>
                  <a:pt x="12" y="56"/>
                </a:lnTo>
                <a:lnTo>
                  <a:pt x="15" y="58"/>
                </a:lnTo>
                <a:lnTo>
                  <a:pt x="15" y="60"/>
                </a:lnTo>
                <a:lnTo>
                  <a:pt x="23" y="63"/>
                </a:lnTo>
                <a:lnTo>
                  <a:pt x="33" y="64"/>
                </a:lnTo>
                <a:lnTo>
                  <a:pt x="42" y="63"/>
                </a:lnTo>
                <a:lnTo>
                  <a:pt x="50" y="58"/>
                </a:lnTo>
                <a:lnTo>
                  <a:pt x="53" y="56"/>
                </a:lnTo>
                <a:lnTo>
                  <a:pt x="55" y="55"/>
                </a:lnTo>
                <a:lnTo>
                  <a:pt x="62" y="44"/>
                </a:lnTo>
                <a:lnTo>
                  <a:pt x="65" y="32"/>
                </a:lnTo>
                <a:lnTo>
                  <a:pt x="62" y="20"/>
                </a:lnTo>
                <a:lnTo>
                  <a:pt x="55" y="10"/>
                </a:lnTo>
                <a:close/>
              </a:path>
            </a:pathLst>
          </a:custGeom>
          <a:solidFill>
            <a:srgbClr val="2380D3"/>
          </a:solidFill>
          <a:ln w="0">
            <a:solidFill>
              <a:srgbClr val="2380D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tx1">
                  <a:lumMod val="65000"/>
                  <a:lumOff val="35000"/>
                </a:schemeClr>
              </a:solidFill>
            </a:endParaRPr>
          </a:p>
        </p:txBody>
      </p:sp>
      <p:sp>
        <p:nvSpPr>
          <p:cNvPr id="98" name="TextBox 97">
            <a:hlinkClick r:id="rId4" action="ppaction://hlinksldjump"/>
          </p:cNvPr>
          <p:cNvSpPr txBox="1"/>
          <p:nvPr/>
        </p:nvSpPr>
        <p:spPr>
          <a:xfrm>
            <a:off x="2920996" y="1811337"/>
            <a:ext cx="2847975" cy="307777"/>
          </a:xfrm>
          <a:prstGeom prst="rect">
            <a:avLst/>
          </a:prstGeom>
          <a:noFill/>
        </p:spPr>
        <p:txBody>
          <a:bodyPr wrap="square" lIns="0" tIns="0" rIns="0" bIns="0" rtlCol="0">
            <a:spAutoFit/>
          </a:bodyPr>
          <a:lstStyle/>
          <a:p>
            <a:r>
              <a:rPr lang="en-US" sz="1000" b="1" dirty="0" smtClean="0">
                <a:solidFill>
                  <a:schemeClr val="tx1">
                    <a:lumMod val="65000"/>
                    <a:lumOff val="35000"/>
                  </a:schemeClr>
                </a:solidFill>
                <a:latin typeface="+mn-lt"/>
              </a:rPr>
              <a:t>Guiding Principles for </a:t>
            </a:r>
          </a:p>
          <a:p>
            <a:r>
              <a:rPr lang="en-US" sz="1000" b="1" dirty="0" smtClean="0">
                <a:solidFill>
                  <a:schemeClr val="tx1">
                    <a:lumMod val="65000"/>
                    <a:lumOff val="35000"/>
                  </a:schemeClr>
                </a:solidFill>
                <a:latin typeface="+mn-lt"/>
              </a:rPr>
              <a:t>Citizen </a:t>
            </a:r>
            <a:r>
              <a:rPr lang="en-US" sz="1000" b="1" dirty="0">
                <a:solidFill>
                  <a:schemeClr val="tx1">
                    <a:lumMod val="65000"/>
                    <a:lumOff val="35000"/>
                  </a:schemeClr>
                </a:solidFill>
                <a:latin typeface="+mn-lt"/>
              </a:rPr>
              <a:t>Service Transformation</a:t>
            </a:r>
          </a:p>
        </p:txBody>
      </p:sp>
      <p:sp>
        <p:nvSpPr>
          <p:cNvPr id="99" name="TextBox 98"/>
          <p:cNvSpPr txBox="1"/>
          <p:nvPr/>
        </p:nvSpPr>
        <p:spPr>
          <a:xfrm>
            <a:off x="1501771" y="2163762"/>
            <a:ext cx="1895475" cy="307777"/>
          </a:xfrm>
          <a:prstGeom prst="rect">
            <a:avLst/>
          </a:prstGeom>
          <a:noFill/>
        </p:spPr>
        <p:txBody>
          <a:bodyPr wrap="square" lIns="0" tIns="0" rIns="0" bIns="0" rtlCol="0">
            <a:spAutoFit/>
          </a:bodyPr>
          <a:lstStyle/>
          <a:p>
            <a:r>
              <a:rPr lang="en-US" sz="1000" b="1" dirty="0" smtClean="0">
                <a:solidFill>
                  <a:schemeClr val="bg1"/>
                </a:solidFill>
                <a:latin typeface="+mn-lt"/>
              </a:rPr>
              <a:t>Citizen-centric </a:t>
            </a:r>
          </a:p>
          <a:p>
            <a:r>
              <a:rPr lang="en-US" sz="1000" b="1" dirty="0" smtClean="0">
                <a:solidFill>
                  <a:schemeClr val="bg1"/>
                </a:solidFill>
                <a:latin typeface="+mn-lt"/>
              </a:rPr>
              <a:t>business management</a:t>
            </a:r>
            <a:endParaRPr lang="en-US" sz="1000" b="1" dirty="0">
              <a:solidFill>
                <a:schemeClr val="bg1"/>
              </a:solidFill>
              <a:latin typeface="+mn-lt"/>
            </a:endParaRPr>
          </a:p>
        </p:txBody>
      </p:sp>
      <p:sp>
        <p:nvSpPr>
          <p:cNvPr id="100" name="TextBox 99"/>
          <p:cNvSpPr txBox="1"/>
          <p:nvPr/>
        </p:nvSpPr>
        <p:spPr>
          <a:xfrm>
            <a:off x="3378196" y="2173287"/>
            <a:ext cx="1895475" cy="307777"/>
          </a:xfrm>
          <a:prstGeom prst="rect">
            <a:avLst/>
          </a:prstGeom>
          <a:noFill/>
        </p:spPr>
        <p:txBody>
          <a:bodyPr wrap="square" lIns="0" tIns="0" rIns="0" bIns="0" rtlCol="0">
            <a:spAutoFit/>
          </a:bodyPr>
          <a:lstStyle/>
          <a:p>
            <a:r>
              <a:rPr lang="en-US" sz="1000" b="1" dirty="0" smtClean="0">
                <a:solidFill>
                  <a:schemeClr val="bg1"/>
                </a:solidFill>
                <a:latin typeface="+mn-lt"/>
              </a:rPr>
              <a:t>Citizen-centric </a:t>
            </a:r>
          </a:p>
          <a:p>
            <a:r>
              <a:rPr lang="en-US" sz="1000" b="1" dirty="0" smtClean="0">
                <a:solidFill>
                  <a:schemeClr val="bg1"/>
                </a:solidFill>
                <a:latin typeface="+mn-lt"/>
              </a:rPr>
              <a:t>customer management</a:t>
            </a:r>
            <a:endParaRPr lang="en-US" sz="1000" b="1" dirty="0">
              <a:solidFill>
                <a:schemeClr val="bg1"/>
              </a:solidFill>
              <a:latin typeface="+mn-lt"/>
            </a:endParaRPr>
          </a:p>
        </p:txBody>
      </p:sp>
      <p:sp>
        <p:nvSpPr>
          <p:cNvPr id="101" name="TextBox 100">
            <a:hlinkClick r:id="" action="ppaction://noaction"/>
          </p:cNvPr>
          <p:cNvSpPr txBox="1"/>
          <p:nvPr/>
        </p:nvSpPr>
        <p:spPr>
          <a:xfrm>
            <a:off x="5311771" y="2163762"/>
            <a:ext cx="1895475" cy="307777"/>
          </a:xfrm>
          <a:prstGeom prst="rect">
            <a:avLst/>
          </a:prstGeom>
          <a:noFill/>
        </p:spPr>
        <p:txBody>
          <a:bodyPr wrap="square" lIns="0" tIns="0" rIns="0" bIns="0" rtlCol="0">
            <a:spAutoFit/>
          </a:bodyPr>
          <a:lstStyle/>
          <a:p>
            <a:r>
              <a:rPr lang="en-US" sz="1000" b="1" dirty="0" smtClean="0">
                <a:solidFill>
                  <a:schemeClr val="bg1"/>
                </a:solidFill>
                <a:latin typeface="+mn-lt"/>
              </a:rPr>
              <a:t>Citizen-centric </a:t>
            </a:r>
          </a:p>
          <a:p>
            <a:r>
              <a:rPr lang="en-US" sz="1000" b="1" dirty="0" smtClean="0">
                <a:solidFill>
                  <a:schemeClr val="bg1"/>
                </a:solidFill>
                <a:latin typeface="+mn-lt"/>
              </a:rPr>
              <a:t>channel management</a:t>
            </a:r>
            <a:endParaRPr lang="en-US" sz="1000" b="1" dirty="0">
              <a:solidFill>
                <a:schemeClr val="bg1"/>
              </a:solidFill>
              <a:latin typeface="+mn-lt"/>
            </a:endParaRPr>
          </a:p>
        </p:txBody>
      </p:sp>
      <p:sp>
        <p:nvSpPr>
          <p:cNvPr id="102" name="TextBox 101"/>
          <p:cNvSpPr txBox="1"/>
          <p:nvPr/>
        </p:nvSpPr>
        <p:spPr>
          <a:xfrm>
            <a:off x="5340345" y="2601911"/>
            <a:ext cx="1266825" cy="1885131"/>
          </a:xfrm>
          <a:prstGeom prst="rect">
            <a:avLst/>
          </a:prstGeom>
          <a:noFill/>
        </p:spPr>
        <p:txBody>
          <a:bodyPr wrap="square" lIns="0" tIns="0" rIns="0" bIns="0" rtlCol="0">
            <a:spAutoFit/>
          </a:bodyPr>
          <a:lstStyle/>
          <a:p>
            <a:pPr>
              <a:lnSpc>
                <a:spcPts val="1300"/>
              </a:lnSpc>
            </a:pPr>
            <a:r>
              <a:rPr lang="en-US" sz="1000" b="1" dirty="0" smtClean="0">
                <a:solidFill>
                  <a:schemeClr val="bg1"/>
                </a:solidFill>
                <a:latin typeface="+mn-lt"/>
              </a:rPr>
              <a:t>Internet</a:t>
            </a:r>
          </a:p>
          <a:p>
            <a:pPr>
              <a:lnSpc>
                <a:spcPts val="1300"/>
              </a:lnSpc>
            </a:pPr>
            <a:endParaRPr lang="en-GB" sz="1000" b="1" dirty="0">
              <a:solidFill>
                <a:schemeClr val="bg1"/>
              </a:solidFill>
              <a:latin typeface="+mn-lt"/>
            </a:endParaRPr>
          </a:p>
          <a:p>
            <a:pPr>
              <a:lnSpc>
                <a:spcPts val="1300"/>
              </a:lnSpc>
            </a:pPr>
            <a:r>
              <a:rPr lang="en-GB" sz="1000" b="1" dirty="0" smtClean="0">
                <a:solidFill>
                  <a:schemeClr val="bg1"/>
                </a:solidFill>
                <a:latin typeface="+mn-lt"/>
              </a:rPr>
              <a:t>Walk-in</a:t>
            </a:r>
          </a:p>
          <a:p>
            <a:pPr>
              <a:lnSpc>
                <a:spcPts val="1300"/>
              </a:lnSpc>
            </a:pPr>
            <a:endParaRPr lang="en-GB" sz="1000" b="1" dirty="0">
              <a:solidFill>
                <a:schemeClr val="bg1"/>
              </a:solidFill>
              <a:latin typeface="+mn-lt"/>
            </a:endParaRPr>
          </a:p>
          <a:p>
            <a:pPr>
              <a:lnSpc>
                <a:spcPts val="1100"/>
              </a:lnSpc>
            </a:pPr>
            <a:r>
              <a:rPr lang="en-GB" sz="1000" b="1" dirty="0" smtClean="0">
                <a:solidFill>
                  <a:schemeClr val="bg1"/>
                </a:solidFill>
                <a:latin typeface="+mn-lt"/>
              </a:rPr>
              <a:t>DiTV</a:t>
            </a:r>
          </a:p>
          <a:p>
            <a:pPr>
              <a:lnSpc>
                <a:spcPts val="1200"/>
              </a:lnSpc>
            </a:pPr>
            <a:endParaRPr lang="en-GB" sz="1000" b="1" dirty="0">
              <a:solidFill>
                <a:schemeClr val="bg1"/>
              </a:solidFill>
              <a:latin typeface="+mn-lt"/>
            </a:endParaRPr>
          </a:p>
          <a:p>
            <a:r>
              <a:rPr lang="en-GB" sz="1000" b="1" dirty="0" smtClean="0">
                <a:solidFill>
                  <a:schemeClr val="bg1"/>
                </a:solidFill>
                <a:latin typeface="+mn-lt"/>
              </a:rPr>
              <a:t>Phone</a:t>
            </a:r>
          </a:p>
          <a:p>
            <a:r>
              <a:rPr lang="en-GB" sz="1000" b="1" dirty="0" smtClean="0">
                <a:solidFill>
                  <a:schemeClr val="bg1"/>
                </a:solidFill>
                <a:latin typeface="+mn-lt"/>
              </a:rPr>
              <a:t>(and mobile device)</a:t>
            </a:r>
          </a:p>
          <a:p>
            <a:pPr>
              <a:lnSpc>
                <a:spcPts val="1000"/>
              </a:lnSpc>
            </a:pPr>
            <a:endParaRPr lang="en-GB" sz="1000" b="1" dirty="0">
              <a:solidFill>
                <a:schemeClr val="bg1"/>
              </a:solidFill>
              <a:latin typeface="+mn-lt"/>
            </a:endParaRPr>
          </a:p>
          <a:p>
            <a:r>
              <a:rPr lang="en-GB" sz="1000" b="1" dirty="0" smtClean="0">
                <a:solidFill>
                  <a:schemeClr val="bg1"/>
                </a:solidFill>
                <a:latin typeface="+mn-lt"/>
              </a:rPr>
              <a:t>Mail</a:t>
            </a:r>
          </a:p>
          <a:p>
            <a:endParaRPr lang="en-GB" sz="1000" b="1" dirty="0">
              <a:solidFill>
                <a:schemeClr val="bg1"/>
              </a:solidFill>
              <a:latin typeface="+mn-lt"/>
            </a:endParaRPr>
          </a:p>
          <a:p>
            <a:r>
              <a:rPr lang="en-GB" sz="1000" b="1" dirty="0" smtClean="0">
                <a:solidFill>
                  <a:schemeClr val="bg1"/>
                </a:solidFill>
                <a:latin typeface="+mn-lt"/>
              </a:rPr>
              <a:t>Front-line staff</a:t>
            </a:r>
            <a:endParaRPr lang="en-US" sz="1000" b="1" dirty="0">
              <a:solidFill>
                <a:schemeClr val="bg1"/>
              </a:solidFill>
              <a:latin typeface="+mn-lt"/>
            </a:endParaRPr>
          </a:p>
        </p:txBody>
      </p:sp>
      <p:sp>
        <p:nvSpPr>
          <p:cNvPr id="103" name="TextBox 102">
            <a:hlinkClick r:id="rId5" action="ppaction://hlinksldjump"/>
          </p:cNvPr>
          <p:cNvSpPr txBox="1"/>
          <p:nvPr/>
        </p:nvSpPr>
        <p:spPr>
          <a:xfrm>
            <a:off x="1577971" y="5097462"/>
            <a:ext cx="1009650" cy="153888"/>
          </a:xfrm>
          <a:prstGeom prst="rect">
            <a:avLst/>
          </a:prstGeom>
          <a:noFill/>
        </p:spPr>
        <p:txBody>
          <a:bodyPr wrap="square" lIns="0" tIns="0" rIns="0" bIns="0" rtlCol="0">
            <a:spAutoFit/>
          </a:bodyPr>
          <a:lstStyle/>
          <a:p>
            <a:r>
              <a:rPr lang="en-US" sz="1000" b="1" dirty="0" smtClean="0">
                <a:solidFill>
                  <a:schemeClr val="tx1">
                    <a:lumMod val="65000"/>
                    <a:lumOff val="35000"/>
                  </a:schemeClr>
                </a:solidFill>
                <a:latin typeface="+mn-lt"/>
              </a:rPr>
              <a:t>Strategic clarity</a:t>
            </a:r>
            <a:endParaRPr lang="en-US" sz="1000" b="1" dirty="0">
              <a:solidFill>
                <a:schemeClr val="tx1">
                  <a:lumMod val="65000"/>
                  <a:lumOff val="35000"/>
                </a:schemeClr>
              </a:solidFill>
              <a:latin typeface="+mn-lt"/>
            </a:endParaRPr>
          </a:p>
        </p:txBody>
      </p:sp>
      <p:sp>
        <p:nvSpPr>
          <p:cNvPr id="104" name="TextBox 103">
            <a:hlinkClick r:id="rId6" action="ppaction://hlinksldjump"/>
          </p:cNvPr>
          <p:cNvSpPr txBox="1"/>
          <p:nvPr/>
        </p:nvSpPr>
        <p:spPr>
          <a:xfrm>
            <a:off x="1568446" y="5630862"/>
            <a:ext cx="1009650" cy="153888"/>
          </a:xfrm>
          <a:prstGeom prst="rect">
            <a:avLst/>
          </a:prstGeom>
          <a:noFill/>
        </p:spPr>
        <p:txBody>
          <a:bodyPr wrap="square" lIns="0" tIns="0" rIns="0" bIns="0" rtlCol="0">
            <a:spAutoFit/>
          </a:bodyPr>
          <a:lstStyle/>
          <a:p>
            <a:r>
              <a:rPr lang="en-US" sz="1000" b="1" dirty="0" smtClean="0">
                <a:solidFill>
                  <a:schemeClr val="tx1">
                    <a:lumMod val="65000"/>
                    <a:lumOff val="35000"/>
                  </a:schemeClr>
                </a:solidFill>
                <a:latin typeface="+mn-lt"/>
              </a:rPr>
              <a:t>Leadership</a:t>
            </a:r>
            <a:endParaRPr lang="en-US" sz="1000" b="1" dirty="0">
              <a:solidFill>
                <a:schemeClr val="tx1">
                  <a:lumMod val="65000"/>
                  <a:lumOff val="35000"/>
                </a:schemeClr>
              </a:solidFill>
              <a:latin typeface="+mn-lt"/>
            </a:endParaRPr>
          </a:p>
        </p:txBody>
      </p:sp>
      <p:sp>
        <p:nvSpPr>
          <p:cNvPr id="105" name="TextBox 104">
            <a:hlinkClick r:id="rId7" action="ppaction://hlinksldjump"/>
          </p:cNvPr>
          <p:cNvSpPr txBox="1"/>
          <p:nvPr/>
        </p:nvSpPr>
        <p:spPr>
          <a:xfrm>
            <a:off x="2768596" y="5116512"/>
            <a:ext cx="1009650" cy="153888"/>
          </a:xfrm>
          <a:prstGeom prst="rect">
            <a:avLst/>
          </a:prstGeom>
          <a:noFill/>
        </p:spPr>
        <p:txBody>
          <a:bodyPr wrap="square" lIns="0" tIns="0" rIns="0" bIns="0" rtlCol="0">
            <a:spAutoFit/>
          </a:bodyPr>
          <a:lstStyle/>
          <a:p>
            <a:r>
              <a:rPr lang="en-US" sz="1000" b="1" dirty="0" smtClean="0">
                <a:solidFill>
                  <a:schemeClr val="tx1">
                    <a:lumMod val="65000"/>
                    <a:lumOff val="35000"/>
                  </a:schemeClr>
                </a:solidFill>
                <a:latin typeface="+mn-lt"/>
              </a:rPr>
              <a:t>Skills</a:t>
            </a:r>
            <a:endParaRPr lang="en-US" sz="1000" b="1" dirty="0">
              <a:solidFill>
                <a:schemeClr val="tx1">
                  <a:lumMod val="65000"/>
                  <a:lumOff val="35000"/>
                </a:schemeClr>
              </a:solidFill>
              <a:latin typeface="+mn-lt"/>
            </a:endParaRPr>
          </a:p>
        </p:txBody>
      </p:sp>
      <p:sp>
        <p:nvSpPr>
          <p:cNvPr id="106" name="TextBox 105"/>
          <p:cNvSpPr txBox="1"/>
          <p:nvPr/>
        </p:nvSpPr>
        <p:spPr>
          <a:xfrm>
            <a:off x="2768596" y="5630862"/>
            <a:ext cx="1009650" cy="153888"/>
          </a:xfrm>
          <a:prstGeom prst="rect">
            <a:avLst/>
          </a:prstGeom>
          <a:noFill/>
        </p:spPr>
        <p:txBody>
          <a:bodyPr wrap="square" lIns="0" tIns="0" rIns="0" bIns="0" rtlCol="0">
            <a:spAutoFit/>
          </a:bodyPr>
          <a:lstStyle/>
          <a:p>
            <a:r>
              <a:rPr lang="en-US" sz="1000" b="1" dirty="0" smtClean="0">
                <a:solidFill>
                  <a:schemeClr val="tx1">
                    <a:lumMod val="65000"/>
                    <a:lumOff val="35000"/>
                  </a:schemeClr>
                </a:solidFill>
                <a:latin typeface="+mn-lt"/>
              </a:rPr>
              <a:t>User focus</a:t>
            </a:r>
            <a:endParaRPr lang="en-US" sz="1000" b="1" dirty="0">
              <a:solidFill>
                <a:schemeClr val="tx1">
                  <a:lumMod val="65000"/>
                  <a:lumOff val="35000"/>
                </a:schemeClr>
              </a:solidFill>
              <a:latin typeface="+mn-lt"/>
            </a:endParaRPr>
          </a:p>
        </p:txBody>
      </p:sp>
      <p:sp>
        <p:nvSpPr>
          <p:cNvPr id="107" name="TextBox 106">
            <a:hlinkClick r:id="rId8" action="ppaction://hlinksldjump"/>
          </p:cNvPr>
          <p:cNvSpPr txBox="1"/>
          <p:nvPr/>
        </p:nvSpPr>
        <p:spPr>
          <a:xfrm>
            <a:off x="3949696" y="5059362"/>
            <a:ext cx="1009650" cy="256480"/>
          </a:xfrm>
          <a:prstGeom prst="rect">
            <a:avLst/>
          </a:prstGeom>
          <a:noFill/>
        </p:spPr>
        <p:txBody>
          <a:bodyPr wrap="square" lIns="0" tIns="0" rIns="0" bIns="0" rtlCol="0">
            <a:spAutoFit/>
          </a:bodyPr>
          <a:lstStyle/>
          <a:p>
            <a:pPr>
              <a:lnSpc>
                <a:spcPts val="1000"/>
              </a:lnSpc>
            </a:pPr>
            <a:r>
              <a:rPr lang="en-US" sz="1000" b="1" dirty="0" smtClean="0">
                <a:solidFill>
                  <a:schemeClr val="tx1">
                    <a:lumMod val="65000"/>
                    <a:lumOff val="35000"/>
                  </a:schemeClr>
                </a:solidFill>
                <a:latin typeface="+mn-lt"/>
              </a:rPr>
              <a:t>Stakeholder</a:t>
            </a:r>
          </a:p>
          <a:p>
            <a:pPr>
              <a:lnSpc>
                <a:spcPts val="1000"/>
              </a:lnSpc>
            </a:pPr>
            <a:r>
              <a:rPr lang="en-GB" sz="1000" b="1" dirty="0" smtClean="0">
                <a:solidFill>
                  <a:schemeClr val="tx1">
                    <a:lumMod val="65000"/>
                    <a:lumOff val="35000"/>
                  </a:schemeClr>
                </a:solidFill>
                <a:latin typeface="+mn-lt"/>
              </a:rPr>
              <a:t>engagement</a:t>
            </a:r>
            <a:endParaRPr lang="en-US" sz="1000" b="1" dirty="0">
              <a:solidFill>
                <a:schemeClr val="tx1">
                  <a:lumMod val="65000"/>
                  <a:lumOff val="35000"/>
                </a:schemeClr>
              </a:solidFill>
              <a:latin typeface="+mn-lt"/>
            </a:endParaRPr>
          </a:p>
        </p:txBody>
      </p:sp>
      <p:sp>
        <p:nvSpPr>
          <p:cNvPr id="108" name="TextBox 107">
            <a:hlinkClick r:id="rId9" action="ppaction://hlinksldjump"/>
          </p:cNvPr>
          <p:cNvSpPr txBox="1"/>
          <p:nvPr/>
        </p:nvSpPr>
        <p:spPr>
          <a:xfrm>
            <a:off x="3940171" y="5583237"/>
            <a:ext cx="1009650" cy="256480"/>
          </a:xfrm>
          <a:prstGeom prst="rect">
            <a:avLst/>
          </a:prstGeom>
          <a:noFill/>
        </p:spPr>
        <p:txBody>
          <a:bodyPr wrap="square" lIns="0" tIns="0" rIns="0" bIns="0" rtlCol="0">
            <a:spAutoFit/>
          </a:bodyPr>
          <a:lstStyle/>
          <a:p>
            <a:pPr>
              <a:lnSpc>
                <a:spcPts val="1000"/>
              </a:lnSpc>
            </a:pPr>
            <a:r>
              <a:rPr lang="en-GB" sz="1000" b="1" dirty="0" smtClean="0">
                <a:solidFill>
                  <a:schemeClr val="tx1">
                    <a:lumMod val="65000"/>
                    <a:lumOff val="35000"/>
                  </a:schemeClr>
                </a:solidFill>
                <a:latin typeface="+mn-lt"/>
              </a:rPr>
              <a:t>Supplier partnership</a:t>
            </a:r>
            <a:endParaRPr lang="en-US" sz="1000" b="1" dirty="0">
              <a:solidFill>
                <a:schemeClr val="tx1">
                  <a:lumMod val="65000"/>
                  <a:lumOff val="35000"/>
                </a:schemeClr>
              </a:solidFill>
              <a:latin typeface="+mn-lt"/>
            </a:endParaRPr>
          </a:p>
        </p:txBody>
      </p:sp>
      <p:sp>
        <p:nvSpPr>
          <p:cNvPr id="109" name="TextBox 108">
            <a:hlinkClick r:id="rId10" action="ppaction://hlinksldjump"/>
          </p:cNvPr>
          <p:cNvSpPr txBox="1"/>
          <p:nvPr/>
        </p:nvSpPr>
        <p:spPr>
          <a:xfrm>
            <a:off x="5121271" y="5126037"/>
            <a:ext cx="1009650" cy="128240"/>
          </a:xfrm>
          <a:prstGeom prst="rect">
            <a:avLst/>
          </a:prstGeom>
          <a:noFill/>
        </p:spPr>
        <p:txBody>
          <a:bodyPr wrap="square" lIns="0" tIns="0" rIns="0" bIns="0" rtlCol="0">
            <a:spAutoFit/>
          </a:bodyPr>
          <a:lstStyle/>
          <a:p>
            <a:pPr>
              <a:lnSpc>
                <a:spcPts val="1000"/>
              </a:lnSpc>
            </a:pPr>
            <a:r>
              <a:rPr lang="en-GB" sz="1000" b="1" dirty="0" smtClean="0">
                <a:solidFill>
                  <a:schemeClr val="tx1">
                    <a:lumMod val="65000"/>
                    <a:lumOff val="35000"/>
                  </a:schemeClr>
                </a:solidFill>
                <a:latin typeface="+mn-lt"/>
              </a:rPr>
              <a:t>Future-proofing</a:t>
            </a:r>
            <a:endParaRPr lang="en-US" sz="1000" b="1" dirty="0">
              <a:solidFill>
                <a:schemeClr val="tx1">
                  <a:lumMod val="65000"/>
                  <a:lumOff val="35000"/>
                </a:schemeClr>
              </a:solidFill>
              <a:latin typeface="+mn-lt"/>
            </a:endParaRPr>
          </a:p>
        </p:txBody>
      </p:sp>
      <p:sp>
        <p:nvSpPr>
          <p:cNvPr id="110" name="TextBox 109">
            <a:hlinkClick r:id="rId11" action="ppaction://hlinksldjump"/>
          </p:cNvPr>
          <p:cNvSpPr txBox="1"/>
          <p:nvPr/>
        </p:nvSpPr>
        <p:spPr>
          <a:xfrm>
            <a:off x="5111746" y="5649912"/>
            <a:ext cx="1009650" cy="128240"/>
          </a:xfrm>
          <a:prstGeom prst="rect">
            <a:avLst/>
          </a:prstGeom>
          <a:noFill/>
        </p:spPr>
        <p:txBody>
          <a:bodyPr wrap="square" lIns="0" tIns="0" rIns="0" bIns="0" rtlCol="0">
            <a:spAutoFit/>
          </a:bodyPr>
          <a:lstStyle/>
          <a:p>
            <a:pPr>
              <a:lnSpc>
                <a:spcPts val="1000"/>
              </a:lnSpc>
            </a:pPr>
            <a:r>
              <a:rPr lang="en-GB" sz="1000" b="1" dirty="0" smtClean="0">
                <a:solidFill>
                  <a:schemeClr val="tx1">
                    <a:lumMod val="65000"/>
                    <a:lumOff val="35000"/>
                  </a:schemeClr>
                </a:solidFill>
                <a:latin typeface="+mn-lt"/>
              </a:rPr>
              <a:t>Do-ability</a:t>
            </a:r>
            <a:endParaRPr lang="en-US" sz="1000" b="1" dirty="0">
              <a:solidFill>
                <a:schemeClr val="tx1">
                  <a:lumMod val="65000"/>
                  <a:lumOff val="35000"/>
                </a:schemeClr>
              </a:solidFill>
              <a:latin typeface="+mn-lt"/>
            </a:endParaRPr>
          </a:p>
        </p:txBody>
      </p:sp>
      <p:sp>
        <p:nvSpPr>
          <p:cNvPr id="111" name="TextBox 110">
            <a:hlinkClick r:id="rId12" action="ppaction://hlinksldjump"/>
          </p:cNvPr>
          <p:cNvSpPr txBox="1"/>
          <p:nvPr/>
        </p:nvSpPr>
        <p:spPr>
          <a:xfrm>
            <a:off x="6102346" y="5297487"/>
            <a:ext cx="1009650" cy="256480"/>
          </a:xfrm>
          <a:prstGeom prst="rect">
            <a:avLst/>
          </a:prstGeom>
          <a:noFill/>
        </p:spPr>
        <p:txBody>
          <a:bodyPr wrap="square" lIns="0" tIns="0" rIns="0" bIns="0" rtlCol="0">
            <a:spAutoFit/>
          </a:bodyPr>
          <a:lstStyle/>
          <a:p>
            <a:pPr>
              <a:lnSpc>
                <a:spcPts val="1000"/>
              </a:lnSpc>
            </a:pPr>
            <a:r>
              <a:rPr lang="en-GB" sz="900" b="1" dirty="0" smtClean="0">
                <a:solidFill>
                  <a:schemeClr val="tx1">
                    <a:lumMod val="65000"/>
                    <a:lumOff val="35000"/>
                  </a:schemeClr>
                </a:solidFill>
                <a:latin typeface="+mn-lt"/>
              </a:rPr>
              <a:t>Benefit</a:t>
            </a:r>
          </a:p>
          <a:p>
            <a:pPr>
              <a:lnSpc>
                <a:spcPts val="1000"/>
              </a:lnSpc>
            </a:pPr>
            <a:r>
              <a:rPr lang="en-GB" sz="900" b="1" dirty="0" smtClean="0">
                <a:solidFill>
                  <a:schemeClr val="tx1">
                    <a:lumMod val="65000"/>
                    <a:lumOff val="35000"/>
                  </a:schemeClr>
                </a:solidFill>
                <a:latin typeface="+mn-lt"/>
              </a:rPr>
              <a:t>realisation</a:t>
            </a:r>
            <a:endParaRPr lang="en-US" sz="900" b="1" dirty="0">
              <a:solidFill>
                <a:schemeClr val="tx1">
                  <a:lumMod val="65000"/>
                  <a:lumOff val="35000"/>
                </a:schemeClr>
              </a:solidFill>
              <a:latin typeface="+mn-lt"/>
            </a:endParaRPr>
          </a:p>
        </p:txBody>
      </p:sp>
      <p:sp>
        <p:nvSpPr>
          <p:cNvPr id="112" name="TextBox 111"/>
          <p:cNvSpPr txBox="1"/>
          <p:nvPr/>
        </p:nvSpPr>
        <p:spPr>
          <a:xfrm>
            <a:off x="7010400" y="2830512"/>
            <a:ext cx="1009650" cy="256480"/>
          </a:xfrm>
          <a:prstGeom prst="rect">
            <a:avLst/>
          </a:prstGeom>
          <a:noFill/>
        </p:spPr>
        <p:txBody>
          <a:bodyPr wrap="square" lIns="0" tIns="0" rIns="0" bIns="0" rtlCol="0">
            <a:spAutoFit/>
          </a:bodyPr>
          <a:lstStyle/>
          <a:p>
            <a:pPr>
              <a:lnSpc>
                <a:spcPts val="1000"/>
              </a:lnSpc>
            </a:pPr>
            <a:r>
              <a:rPr lang="en-GB" sz="1000" b="1" dirty="0" smtClean="0">
                <a:solidFill>
                  <a:schemeClr val="tx1">
                    <a:lumMod val="65000"/>
                    <a:lumOff val="35000"/>
                  </a:schemeClr>
                </a:solidFill>
                <a:latin typeface="+mn-lt"/>
              </a:rPr>
              <a:t>Lower</a:t>
            </a:r>
          </a:p>
          <a:p>
            <a:pPr>
              <a:lnSpc>
                <a:spcPts val="1000"/>
              </a:lnSpc>
            </a:pPr>
            <a:r>
              <a:rPr lang="en-GB" sz="1000" b="1" dirty="0" smtClean="0">
                <a:solidFill>
                  <a:schemeClr val="tx1">
                    <a:lumMod val="65000"/>
                    <a:lumOff val="35000"/>
                  </a:schemeClr>
                </a:solidFill>
                <a:latin typeface="+mn-lt"/>
              </a:rPr>
              <a:t>cost</a:t>
            </a:r>
            <a:endParaRPr lang="en-US" sz="1000" b="1" dirty="0">
              <a:solidFill>
                <a:schemeClr val="tx1">
                  <a:lumMod val="65000"/>
                  <a:lumOff val="35000"/>
                </a:schemeClr>
              </a:solidFill>
              <a:latin typeface="+mn-lt"/>
            </a:endParaRPr>
          </a:p>
        </p:txBody>
      </p:sp>
      <p:sp>
        <p:nvSpPr>
          <p:cNvPr id="113" name="TextBox 112"/>
          <p:cNvSpPr txBox="1"/>
          <p:nvPr/>
        </p:nvSpPr>
        <p:spPr>
          <a:xfrm>
            <a:off x="7143750" y="3306762"/>
            <a:ext cx="1009650" cy="256480"/>
          </a:xfrm>
          <a:prstGeom prst="rect">
            <a:avLst/>
          </a:prstGeom>
          <a:noFill/>
        </p:spPr>
        <p:txBody>
          <a:bodyPr wrap="square" lIns="0" tIns="0" rIns="0" bIns="0" rtlCol="0">
            <a:spAutoFit/>
          </a:bodyPr>
          <a:lstStyle/>
          <a:p>
            <a:pPr>
              <a:lnSpc>
                <a:spcPts val="1000"/>
              </a:lnSpc>
            </a:pPr>
            <a:r>
              <a:rPr lang="en-GB" sz="1000" b="1" dirty="0" smtClean="0">
                <a:solidFill>
                  <a:schemeClr val="tx1">
                    <a:lumMod val="65000"/>
                    <a:lumOff val="35000"/>
                  </a:schemeClr>
                </a:solidFill>
                <a:latin typeface="+mn-lt"/>
              </a:rPr>
              <a:t>Policy</a:t>
            </a:r>
          </a:p>
          <a:p>
            <a:pPr>
              <a:lnSpc>
                <a:spcPts val="1000"/>
              </a:lnSpc>
            </a:pPr>
            <a:r>
              <a:rPr lang="en-GB" sz="1000" b="1" dirty="0" smtClean="0">
                <a:solidFill>
                  <a:schemeClr val="tx1">
                    <a:lumMod val="65000"/>
                    <a:lumOff val="35000"/>
                  </a:schemeClr>
                </a:solidFill>
                <a:latin typeface="+mn-lt"/>
              </a:rPr>
              <a:t>outcomes</a:t>
            </a:r>
            <a:endParaRPr lang="en-US" sz="1000" b="1" dirty="0">
              <a:solidFill>
                <a:schemeClr val="tx1">
                  <a:lumMod val="65000"/>
                  <a:lumOff val="35000"/>
                </a:schemeClr>
              </a:solidFill>
              <a:latin typeface="+mn-lt"/>
            </a:endParaRPr>
          </a:p>
        </p:txBody>
      </p:sp>
      <p:sp>
        <p:nvSpPr>
          <p:cNvPr id="114" name="TextBox 113"/>
          <p:cNvSpPr txBox="1"/>
          <p:nvPr/>
        </p:nvSpPr>
        <p:spPr>
          <a:xfrm>
            <a:off x="7210425" y="3763962"/>
            <a:ext cx="1009650" cy="128240"/>
          </a:xfrm>
          <a:prstGeom prst="rect">
            <a:avLst/>
          </a:prstGeom>
          <a:noFill/>
        </p:spPr>
        <p:txBody>
          <a:bodyPr wrap="square" lIns="0" tIns="0" rIns="0" bIns="0" rtlCol="0">
            <a:spAutoFit/>
          </a:bodyPr>
          <a:lstStyle/>
          <a:p>
            <a:pPr>
              <a:lnSpc>
                <a:spcPts val="1000"/>
              </a:lnSpc>
            </a:pPr>
            <a:r>
              <a:rPr lang="en-GB" sz="1400" b="1" dirty="0" smtClean="0">
                <a:solidFill>
                  <a:schemeClr val="tx1">
                    <a:lumMod val="65000"/>
                    <a:lumOff val="35000"/>
                  </a:schemeClr>
                </a:solidFill>
                <a:latin typeface="+mn-lt"/>
              </a:rPr>
              <a:t>Impact</a:t>
            </a:r>
            <a:endParaRPr lang="en-US" sz="1400" b="1" dirty="0">
              <a:solidFill>
                <a:schemeClr val="tx1">
                  <a:lumMod val="65000"/>
                  <a:lumOff val="35000"/>
                </a:schemeClr>
              </a:solidFill>
              <a:latin typeface="+mn-lt"/>
            </a:endParaRPr>
          </a:p>
        </p:txBody>
      </p:sp>
      <p:sp>
        <p:nvSpPr>
          <p:cNvPr id="115" name="TextBox 114"/>
          <p:cNvSpPr txBox="1"/>
          <p:nvPr/>
        </p:nvSpPr>
        <p:spPr>
          <a:xfrm>
            <a:off x="7153275" y="4059237"/>
            <a:ext cx="1009650" cy="384721"/>
          </a:xfrm>
          <a:prstGeom prst="rect">
            <a:avLst/>
          </a:prstGeom>
          <a:noFill/>
        </p:spPr>
        <p:txBody>
          <a:bodyPr wrap="square" lIns="0" tIns="0" rIns="0" bIns="0" rtlCol="0">
            <a:spAutoFit/>
          </a:bodyPr>
          <a:lstStyle/>
          <a:p>
            <a:pPr>
              <a:lnSpc>
                <a:spcPts val="1000"/>
              </a:lnSpc>
            </a:pPr>
            <a:r>
              <a:rPr lang="en-GB" sz="950" b="1" dirty="0" smtClean="0">
                <a:solidFill>
                  <a:schemeClr val="tx1">
                    <a:lumMod val="65000"/>
                    <a:lumOff val="35000"/>
                  </a:schemeClr>
                </a:solidFill>
                <a:latin typeface="+mn-lt"/>
              </a:rPr>
              <a:t>Transformed</a:t>
            </a:r>
            <a:r>
              <a:rPr lang="en-US" sz="950" b="1" dirty="0" smtClean="0">
                <a:solidFill>
                  <a:schemeClr val="tx1">
                    <a:lumMod val="65000"/>
                    <a:lumOff val="35000"/>
                  </a:schemeClr>
                </a:solidFill>
                <a:latin typeface="+mn-lt"/>
              </a:rPr>
              <a:t> customer experience</a:t>
            </a:r>
            <a:endParaRPr lang="en-GB" sz="950" b="1" dirty="0" smtClean="0">
              <a:solidFill>
                <a:schemeClr val="tx1">
                  <a:lumMod val="65000"/>
                  <a:lumOff val="35000"/>
                </a:schemeClr>
              </a:solidFill>
              <a:latin typeface="+mn-lt"/>
            </a:endParaRPr>
          </a:p>
        </p:txBody>
      </p:sp>
      <p:sp>
        <p:nvSpPr>
          <p:cNvPr id="116" name="TextBox 115"/>
          <p:cNvSpPr txBox="1"/>
          <p:nvPr/>
        </p:nvSpPr>
        <p:spPr>
          <a:xfrm>
            <a:off x="177796" y="3135312"/>
            <a:ext cx="771525" cy="461665"/>
          </a:xfrm>
          <a:prstGeom prst="rect">
            <a:avLst/>
          </a:prstGeom>
          <a:noFill/>
        </p:spPr>
        <p:txBody>
          <a:bodyPr wrap="square" lIns="0" tIns="0" rIns="0" bIns="0" rtlCol="0">
            <a:spAutoFit/>
          </a:bodyPr>
          <a:lstStyle/>
          <a:p>
            <a:r>
              <a:rPr lang="en-US" sz="1000" b="1" dirty="0" smtClean="0">
                <a:solidFill>
                  <a:schemeClr val="tx1">
                    <a:lumMod val="65000"/>
                    <a:lumOff val="35000"/>
                  </a:schemeClr>
                </a:solidFill>
                <a:latin typeface="+mn-lt"/>
              </a:rPr>
              <a:t>Key service delivery process</a:t>
            </a:r>
            <a:endParaRPr lang="en-US" sz="1000" b="1" dirty="0">
              <a:solidFill>
                <a:schemeClr val="tx1">
                  <a:lumMod val="65000"/>
                  <a:lumOff val="35000"/>
                </a:schemeClr>
              </a:solidFill>
              <a:latin typeface="+mn-lt"/>
            </a:endParaRPr>
          </a:p>
        </p:txBody>
      </p:sp>
      <p:sp>
        <p:nvSpPr>
          <p:cNvPr id="117" name="TextBox 116"/>
          <p:cNvSpPr txBox="1"/>
          <p:nvPr/>
        </p:nvSpPr>
        <p:spPr>
          <a:xfrm>
            <a:off x="215896" y="5221287"/>
            <a:ext cx="771525" cy="461665"/>
          </a:xfrm>
          <a:prstGeom prst="rect">
            <a:avLst/>
          </a:prstGeom>
          <a:noFill/>
        </p:spPr>
        <p:txBody>
          <a:bodyPr wrap="square" lIns="0" tIns="0" rIns="0" bIns="0" rtlCol="0">
            <a:spAutoFit/>
          </a:bodyPr>
          <a:lstStyle/>
          <a:p>
            <a:r>
              <a:rPr lang="en-US" sz="1000" b="1" dirty="0" smtClean="0">
                <a:solidFill>
                  <a:schemeClr val="tx1">
                    <a:lumMod val="65000"/>
                    <a:lumOff val="35000"/>
                  </a:schemeClr>
                </a:solidFill>
                <a:latin typeface="+mn-lt"/>
              </a:rPr>
              <a:t>Critical success factors</a:t>
            </a:r>
            <a:endParaRPr lang="en-US" sz="1000" b="1" dirty="0">
              <a:solidFill>
                <a:schemeClr val="tx1">
                  <a:lumMod val="65000"/>
                  <a:lumOff val="35000"/>
                </a:schemeClr>
              </a:solidFill>
              <a:latin typeface="+mn-lt"/>
            </a:endParaRPr>
          </a:p>
        </p:txBody>
      </p:sp>
      <p:sp>
        <p:nvSpPr>
          <p:cNvPr id="118" name="Title 1"/>
          <p:cNvSpPr txBox="1">
            <a:spLocks/>
          </p:cNvSpPr>
          <p:nvPr/>
        </p:nvSpPr>
        <p:spPr>
          <a:xfrm>
            <a:off x="2438400" y="1524000"/>
            <a:ext cx="5770562" cy="639762"/>
          </a:xfrm>
          <a:prstGeom prst="rect">
            <a:avLst/>
          </a:prstGeom>
        </p:spPr>
        <p:txBody>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GB" sz="1200" i="1" u="none" strike="noStrike" kern="0" cap="none" spc="0" normalizeH="0" baseline="0" noProof="0" dirty="0" smtClean="0">
                <a:ln>
                  <a:noFill/>
                </a:ln>
                <a:solidFill>
                  <a:srgbClr val="1D6AAE"/>
                </a:solidFill>
                <a:effectLst/>
                <a:uLnTx/>
                <a:uFillTx/>
                <a:latin typeface="+mj-lt"/>
                <a:ea typeface="+mj-ea"/>
                <a:cs typeface="+mj-cs"/>
              </a:rPr>
              <a:t>The Citizen Service </a:t>
            </a:r>
            <a:r>
              <a:rPr kumimoji="0" lang="en-GB" sz="1200" i="1" u="none" strike="noStrike" kern="0" cap="none" spc="0" normalizeH="0" baseline="0" noProof="0" dirty="0" smtClean="0">
                <a:ln>
                  <a:noFill/>
                </a:ln>
                <a:solidFill>
                  <a:srgbClr val="0070C0"/>
                </a:solidFill>
                <a:effectLst/>
                <a:uLnTx/>
                <a:uFillTx/>
                <a:latin typeface="+mj-lt"/>
                <a:ea typeface="+mj-ea"/>
                <a:cs typeface="+mj-cs"/>
              </a:rPr>
              <a:t>Transformation</a:t>
            </a:r>
            <a:r>
              <a:rPr kumimoji="0" lang="en-GB" sz="1200" i="1" u="none" strike="noStrike" kern="0" cap="none" spc="0" normalizeH="0" baseline="0" noProof="0" dirty="0" smtClean="0">
                <a:ln>
                  <a:noFill/>
                </a:ln>
                <a:solidFill>
                  <a:srgbClr val="1D6AAE"/>
                </a:solidFill>
                <a:effectLst/>
                <a:uLnTx/>
                <a:uFillTx/>
                <a:latin typeface="+mj-lt"/>
                <a:ea typeface="+mj-ea"/>
                <a:cs typeface="+mj-cs"/>
              </a:rPr>
              <a:t> Value Chain</a:t>
            </a:r>
            <a:endParaRPr kumimoji="0" lang="en-GB" sz="1200" i="1" u="none" strike="noStrike" kern="0" cap="none" spc="0" normalizeH="0" baseline="0" noProof="0" dirty="0">
              <a:ln>
                <a:noFill/>
              </a:ln>
              <a:solidFill>
                <a:srgbClr val="1D6AAE"/>
              </a:solidFill>
              <a:effectLst/>
              <a:uLnTx/>
              <a:uFillTx/>
              <a:latin typeface="+mj-lt"/>
              <a:ea typeface="+mj-ea"/>
              <a:cs typeface="+mj-cs"/>
            </a:endParaRPr>
          </a:p>
        </p:txBody>
      </p:sp>
      <p:sp>
        <p:nvSpPr>
          <p:cNvPr id="119" name="Rectangle 118">
            <a:hlinkClick r:id="" action="ppaction://noaction"/>
          </p:cNvPr>
          <p:cNvSpPr/>
          <p:nvPr/>
        </p:nvSpPr>
        <p:spPr bwMode="auto">
          <a:xfrm rot="16200000">
            <a:off x="4114800" y="3611562"/>
            <a:ext cx="1676400" cy="457200"/>
          </a:xfrm>
          <a:prstGeom prst="rect">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sz="1050" dirty="0" smtClean="0">
                <a:latin typeface="+mn-lt"/>
              </a:rPr>
              <a:t>                </a:t>
            </a:r>
            <a:r>
              <a:rPr lang="en-GB" sz="1000" dirty="0" smtClean="0">
                <a:latin typeface="+mn-lt"/>
              </a:rPr>
              <a:t>Citizen empowerment</a:t>
            </a:r>
            <a:endParaRPr kumimoji="0" lang="en-GB" sz="1000" i="0" u="none" strike="noStrike" cap="none" normalizeH="0" baseline="0" dirty="0" smtClean="0">
              <a:ln>
                <a:noFill/>
              </a:ln>
              <a:effectLst/>
              <a:latin typeface="+mn-lt"/>
            </a:endParaRPr>
          </a:p>
        </p:txBody>
      </p:sp>
      <p:sp>
        <p:nvSpPr>
          <p:cNvPr id="120" name="Rectangle 119">
            <a:hlinkClick r:id="" action="ppaction://noaction"/>
          </p:cNvPr>
          <p:cNvSpPr/>
          <p:nvPr/>
        </p:nvSpPr>
        <p:spPr bwMode="auto">
          <a:xfrm rot="16200000">
            <a:off x="3505200" y="3611561"/>
            <a:ext cx="1676400" cy="457200"/>
          </a:xfrm>
          <a:prstGeom prst="rect">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sz="1050" dirty="0" smtClean="0">
                <a:latin typeface="+mn-lt"/>
              </a:rPr>
              <a:t>                </a:t>
            </a:r>
            <a:r>
              <a:rPr lang="en-GB" sz="1000" dirty="0" smtClean="0">
                <a:latin typeface="+mn-lt"/>
              </a:rPr>
              <a:t>Identity Management</a:t>
            </a:r>
            <a:endParaRPr kumimoji="0" lang="en-GB" sz="1000" i="0" u="none" strike="noStrike" cap="none" normalizeH="0" baseline="0" dirty="0" smtClean="0">
              <a:ln>
                <a:noFill/>
              </a:ln>
              <a:effectLst/>
              <a:latin typeface="+mn-lt"/>
            </a:endParaRPr>
          </a:p>
        </p:txBody>
      </p:sp>
      <p:sp>
        <p:nvSpPr>
          <p:cNvPr id="121" name="Rectangle 120">
            <a:hlinkClick r:id="" action="ppaction://noaction"/>
          </p:cNvPr>
          <p:cNvSpPr/>
          <p:nvPr/>
        </p:nvSpPr>
        <p:spPr bwMode="auto">
          <a:xfrm rot="16200000">
            <a:off x="2819401" y="3611563"/>
            <a:ext cx="1676400" cy="457200"/>
          </a:xfrm>
          <a:prstGeom prst="rect">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sz="1050" dirty="0" smtClean="0">
                <a:latin typeface="+mn-lt"/>
              </a:rPr>
              <a:t>                </a:t>
            </a:r>
            <a:r>
              <a:rPr lang="en-GB" sz="1000" dirty="0" smtClean="0">
                <a:latin typeface="+mn-lt"/>
              </a:rPr>
              <a:t>Marketing and branding</a:t>
            </a:r>
            <a:endParaRPr kumimoji="0" lang="en-GB" sz="1000" i="0" u="none" strike="noStrike" cap="none" normalizeH="0" baseline="0" dirty="0" smtClean="0">
              <a:ln>
                <a:noFill/>
              </a:ln>
              <a:effectLst/>
              <a:latin typeface="+mn-lt"/>
            </a:endParaRPr>
          </a:p>
        </p:txBody>
      </p:sp>
      <p:sp>
        <p:nvSpPr>
          <p:cNvPr id="122" name="Rectangle 121">
            <a:hlinkClick r:id="" action="ppaction://noaction"/>
          </p:cNvPr>
          <p:cNvSpPr/>
          <p:nvPr/>
        </p:nvSpPr>
        <p:spPr bwMode="auto">
          <a:xfrm rot="16200000">
            <a:off x="2209800" y="3535362"/>
            <a:ext cx="1676400" cy="457200"/>
          </a:xfrm>
          <a:prstGeom prst="rect">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sz="1050" dirty="0" smtClean="0">
                <a:latin typeface="+mn-lt"/>
              </a:rPr>
              <a:t>                </a:t>
            </a:r>
            <a:r>
              <a:rPr lang="en-GB" sz="1000" dirty="0" smtClean="0">
                <a:latin typeface="+mn-lt"/>
              </a:rPr>
              <a:t>Delivery Roadmap</a:t>
            </a:r>
            <a:endParaRPr kumimoji="0" lang="en-GB" sz="1000" i="0" u="none" strike="noStrike" cap="none" normalizeH="0" baseline="0" dirty="0" smtClean="0">
              <a:ln>
                <a:noFill/>
              </a:ln>
              <a:effectLst/>
              <a:latin typeface="+mn-lt"/>
            </a:endParaRPr>
          </a:p>
        </p:txBody>
      </p:sp>
      <p:sp>
        <p:nvSpPr>
          <p:cNvPr id="123" name="Rectangle 122">
            <a:hlinkClick r:id="rId13" action="ppaction://hlinksldjump"/>
          </p:cNvPr>
          <p:cNvSpPr/>
          <p:nvPr/>
        </p:nvSpPr>
        <p:spPr bwMode="auto">
          <a:xfrm rot="16200000">
            <a:off x="1524000" y="3535362"/>
            <a:ext cx="1676400" cy="457200"/>
          </a:xfrm>
          <a:prstGeom prst="rect">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sz="1050" dirty="0" smtClean="0">
                <a:latin typeface="+mn-lt"/>
              </a:rPr>
              <a:t>                </a:t>
            </a:r>
            <a:r>
              <a:rPr lang="en-GB" sz="1000" dirty="0" smtClean="0">
                <a:latin typeface="+mn-lt"/>
              </a:rPr>
              <a:t>Policy Products</a:t>
            </a:r>
            <a:endParaRPr kumimoji="0" lang="en-GB" sz="1000" i="0" u="none" strike="noStrike" cap="none" normalizeH="0" baseline="0" dirty="0" smtClean="0">
              <a:ln>
                <a:noFill/>
              </a:ln>
              <a:effectLst/>
              <a:latin typeface="+mn-lt"/>
            </a:endParaRPr>
          </a:p>
        </p:txBody>
      </p:sp>
      <p:sp>
        <p:nvSpPr>
          <p:cNvPr id="124" name="Rectangle 123">
            <a:hlinkClick r:id="rId10" action="ppaction://hlinksldjump"/>
          </p:cNvPr>
          <p:cNvSpPr/>
          <p:nvPr/>
        </p:nvSpPr>
        <p:spPr bwMode="auto">
          <a:xfrm rot="16200000">
            <a:off x="1066799" y="3306762"/>
            <a:ext cx="1676400" cy="457200"/>
          </a:xfrm>
          <a:prstGeom prst="rect">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sz="1050" dirty="0" smtClean="0">
                <a:latin typeface="+mn-lt"/>
              </a:rPr>
              <a:t>Business Model</a:t>
            </a:r>
            <a:endParaRPr kumimoji="0" lang="en-GB" sz="1000" i="0" u="none" strike="noStrike" cap="none" normalizeH="0" baseline="0" dirty="0" smtClean="0">
              <a:ln>
                <a:noFill/>
              </a:ln>
              <a:effectLst/>
              <a:latin typeface="+mn-lt"/>
            </a:endParaRPr>
          </a:p>
        </p:txBody>
      </p:sp>
      <p:sp>
        <p:nvSpPr>
          <p:cNvPr id="125" name="Rectangle 124">
            <a:hlinkClick r:id="rId9" action="ppaction://hlinksldjump"/>
          </p:cNvPr>
          <p:cNvSpPr/>
          <p:nvPr/>
        </p:nvSpPr>
        <p:spPr bwMode="auto">
          <a:xfrm rot="16200000">
            <a:off x="1295400" y="3687762"/>
            <a:ext cx="685800" cy="381000"/>
          </a:xfrm>
          <a:prstGeom prst="rect">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sz="1050" dirty="0" smtClean="0">
                <a:latin typeface="+mn-lt"/>
              </a:rPr>
              <a:t>Vision &gt;</a:t>
            </a:r>
            <a:endParaRPr kumimoji="0" lang="en-GB" sz="1000" i="0" u="none" strike="noStrike" cap="none" normalizeH="0" baseline="0" dirty="0" smtClean="0">
              <a:ln>
                <a:noFill/>
              </a:ln>
              <a:effectLst/>
              <a:latin typeface="+mn-lt"/>
            </a:endParaRPr>
          </a:p>
        </p:txBody>
      </p:sp>
      <p:sp>
        <p:nvSpPr>
          <p:cNvPr id="126" name="Rectangle 125">
            <a:hlinkClick r:id="rId11" action="ppaction://hlinksldjump"/>
          </p:cNvPr>
          <p:cNvSpPr/>
          <p:nvPr/>
        </p:nvSpPr>
        <p:spPr bwMode="auto">
          <a:xfrm rot="16200000">
            <a:off x="1295400" y="3001963"/>
            <a:ext cx="685800" cy="381000"/>
          </a:xfrm>
          <a:prstGeom prst="rect">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sz="1050" dirty="0" smtClean="0">
                <a:latin typeface="+mn-lt"/>
              </a:rPr>
              <a:t>Strategy &gt;</a:t>
            </a:r>
            <a:endParaRPr kumimoji="0" lang="en-GB" sz="1000" i="0" u="none" strike="noStrike" cap="none" normalizeH="0" baseline="0" dirty="0" smtClean="0">
              <a:ln>
                <a:noFill/>
              </a:ln>
              <a:effectLst/>
              <a:latin typeface="+mn-lt"/>
            </a:endParaRPr>
          </a:p>
        </p:txBody>
      </p:sp>
      <p:sp>
        <p:nvSpPr>
          <p:cNvPr id="127" name="Rectangle 126">
            <a:hlinkClick r:id="" action="ppaction://noaction"/>
          </p:cNvPr>
          <p:cNvSpPr/>
          <p:nvPr/>
        </p:nvSpPr>
        <p:spPr bwMode="auto">
          <a:xfrm rot="16200000">
            <a:off x="6096000" y="3306762"/>
            <a:ext cx="1676400" cy="457200"/>
          </a:xfrm>
          <a:prstGeom prst="rect">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sz="1050" dirty="0" smtClean="0">
                <a:latin typeface="+mn-lt"/>
              </a:rPr>
              <a:t>Channel Management Strategy</a:t>
            </a:r>
            <a:endParaRPr kumimoji="0" lang="en-GB" sz="1000" i="0" u="none" strike="noStrike" cap="none" normalizeH="0" baseline="0" dirty="0" smtClean="0">
              <a:ln>
                <a:noFill/>
              </a:ln>
              <a:effectLst/>
              <a:latin typeface="+mn-lt"/>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5389562" cy="639762"/>
          </a:xfrm>
        </p:spPr>
        <p:txBody>
          <a:bodyPr/>
          <a:lstStyle/>
          <a:p>
            <a:r>
              <a:rPr lang="en-GB" sz="2400" dirty="0" smtClean="0"/>
              <a:t>Key features which led to OASIS approaching us</a:t>
            </a:r>
            <a:endParaRPr lang="en-GB" sz="2400" dirty="0"/>
          </a:p>
        </p:txBody>
      </p:sp>
      <p:sp>
        <p:nvSpPr>
          <p:cNvPr id="128" name="Content Placeholder 2"/>
          <p:cNvSpPr>
            <a:spLocks noGrp="1"/>
          </p:cNvSpPr>
          <p:nvPr>
            <p:ph idx="1"/>
          </p:nvPr>
        </p:nvSpPr>
        <p:spPr>
          <a:xfrm>
            <a:off x="533400" y="1524000"/>
            <a:ext cx="7315200" cy="1600200"/>
          </a:xfrm>
        </p:spPr>
        <p:txBody>
          <a:bodyPr/>
          <a:lstStyle/>
          <a:p>
            <a:pPr marL="450850" indent="-273050">
              <a:lnSpc>
                <a:spcPct val="150000"/>
              </a:lnSpc>
              <a:tabLst>
                <a:tab pos="450850" algn="l"/>
              </a:tabLst>
            </a:pPr>
            <a:r>
              <a:rPr lang="en-GB" sz="2000" dirty="0" smtClean="0"/>
              <a:t>Citizen-focused and business driven</a:t>
            </a:r>
          </a:p>
          <a:p>
            <a:pPr marL="450850" indent="-273050">
              <a:lnSpc>
                <a:spcPct val="150000"/>
              </a:lnSpc>
              <a:tabLst>
                <a:tab pos="450850" algn="l"/>
              </a:tabLst>
            </a:pPr>
            <a:endParaRPr lang="en-GB" sz="1000" dirty="0" smtClean="0"/>
          </a:p>
          <a:p>
            <a:pPr marL="450850" indent="-273050">
              <a:lnSpc>
                <a:spcPct val="150000"/>
              </a:lnSpc>
              <a:tabLst>
                <a:tab pos="450850" algn="l"/>
              </a:tabLst>
            </a:pPr>
            <a:r>
              <a:rPr lang="en-GB" sz="2000" dirty="0" smtClean="0"/>
              <a:t>Demonstrably leads to significant levels of citizen take-up</a:t>
            </a:r>
            <a:endParaRPr lang="en-GB" sz="3300" dirty="0"/>
          </a:p>
        </p:txBody>
      </p:sp>
      <p:sp>
        <p:nvSpPr>
          <p:cNvPr id="137" name="Content Placeholder 2"/>
          <p:cNvSpPr txBox="1">
            <a:spLocks/>
          </p:cNvSpPr>
          <p:nvPr/>
        </p:nvSpPr>
        <p:spPr bwMode="auto">
          <a:xfrm>
            <a:off x="533400" y="3048000"/>
            <a:ext cx="8077200" cy="4170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0850" marR="0" lvl="0" indent="-273050" algn="l" defTabSz="622300" rtl="0" eaLnBrk="0" fontAlgn="base" latinLnBrk="0" hangingPunct="0">
              <a:lnSpc>
                <a:spcPct val="150000"/>
              </a:lnSpc>
              <a:spcBef>
                <a:spcPct val="20000"/>
              </a:spcBef>
              <a:spcAft>
                <a:spcPct val="0"/>
              </a:spcAft>
              <a:buClrTx/>
              <a:buSzTx/>
              <a:buFontTx/>
              <a:buChar char="•"/>
              <a:tabLst>
                <a:tab pos="450850" algn="l"/>
              </a:tabLst>
              <a:defRPr/>
            </a:pPr>
            <a:r>
              <a:rPr kumimoji="0" lang="en-GB" sz="2000" b="0" i="0" u="none" strike="noStrike" kern="0" cap="none" spc="0" normalizeH="0" baseline="0" noProof="0" dirty="0" smtClean="0">
                <a:ln>
                  <a:noFill/>
                </a:ln>
                <a:solidFill>
                  <a:srgbClr val="66656A"/>
                </a:solidFill>
                <a:effectLst/>
                <a:uLnTx/>
                <a:uFillTx/>
                <a:latin typeface="+mn-lt"/>
                <a:ea typeface="+mn-ea"/>
                <a:cs typeface="+mn-cs"/>
              </a:rPr>
              <a:t>Has been shown to work in many different types of government:</a:t>
            </a:r>
            <a:endParaRPr kumimoji="0" lang="en-GB" sz="8000" b="0" i="0" u="none" strike="noStrike" kern="0" cap="none" spc="0" normalizeH="0" baseline="0" noProof="0" dirty="0" smtClean="0">
              <a:ln>
                <a:noFill/>
              </a:ln>
              <a:solidFill>
                <a:srgbClr val="66656A"/>
              </a:solidFill>
              <a:effectLst/>
              <a:uLnTx/>
              <a:uFillTx/>
              <a:latin typeface="+mn-lt"/>
              <a:ea typeface="+mn-ea"/>
              <a:cs typeface="+mn-cs"/>
            </a:endParaRPr>
          </a:p>
          <a:p>
            <a:pPr marL="628650" marR="0" lvl="1" indent="-171450" algn="l" defTabSz="622300" rtl="0" eaLnBrk="0" fontAlgn="base" latinLnBrk="0" hangingPunct="0">
              <a:lnSpc>
                <a:spcPct val="150000"/>
              </a:lnSpc>
              <a:spcBef>
                <a:spcPct val="20000"/>
              </a:spcBef>
              <a:spcAft>
                <a:spcPct val="0"/>
              </a:spcAft>
              <a:buClrTx/>
              <a:buSzTx/>
              <a:buFontTx/>
              <a:buChar char="–"/>
              <a:tabLst>
                <a:tab pos="261938" algn="l"/>
              </a:tabLst>
              <a:defRPr/>
            </a:pPr>
            <a:r>
              <a:rPr kumimoji="0" lang="en-GB" sz="1800" b="0" i="0" u="none" strike="noStrike" kern="0" cap="none" spc="0" normalizeH="0" baseline="0" noProof="0" dirty="0" smtClean="0">
                <a:ln>
                  <a:noFill/>
                </a:ln>
                <a:solidFill>
                  <a:srgbClr val="3A5D9E"/>
                </a:solidFill>
                <a:effectLst/>
                <a:uLnTx/>
                <a:uFillTx/>
                <a:latin typeface="+mn-lt"/>
              </a:rPr>
              <a:t> National, state and city level</a:t>
            </a:r>
          </a:p>
          <a:p>
            <a:pPr marL="628650" marR="0" lvl="1" indent="-171450" algn="l" defTabSz="622300" rtl="0" eaLnBrk="0" fontAlgn="base" latinLnBrk="0" hangingPunct="0">
              <a:lnSpc>
                <a:spcPct val="150000"/>
              </a:lnSpc>
              <a:spcBef>
                <a:spcPct val="20000"/>
              </a:spcBef>
              <a:spcAft>
                <a:spcPct val="0"/>
              </a:spcAft>
              <a:buClrTx/>
              <a:buSzTx/>
              <a:buFontTx/>
              <a:buChar char="–"/>
              <a:tabLst>
                <a:tab pos="261938" algn="l"/>
              </a:tabLst>
              <a:defRPr/>
            </a:pPr>
            <a:r>
              <a:rPr kumimoji="0" lang="en-GB" sz="1800" b="0" i="0" u="none" strike="noStrike" kern="0" cap="none" spc="0" normalizeH="0" baseline="0" noProof="0" dirty="0" smtClean="0">
                <a:ln>
                  <a:noFill/>
                </a:ln>
                <a:solidFill>
                  <a:srgbClr val="3A5D9E"/>
                </a:solidFill>
                <a:effectLst/>
                <a:uLnTx/>
                <a:uFillTx/>
                <a:latin typeface="+mn-lt"/>
              </a:rPr>
              <a:t> Deployed in Western Europe, Eastern Europe, Middle East, Far East and Australia</a:t>
            </a:r>
          </a:p>
          <a:p>
            <a:pPr marL="450850" marR="0" lvl="0" indent="-273050" algn="l" defTabSz="622300" rtl="0" eaLnBrk="0" fontAlgn="base" latinLnBrk="0" hangingPunct="0">
              <a:lnSpc>
                <a:spcPct val="100000"/>
              </a:lnSpc>
              <a:spcBef>
                <a:spcPct val="20000"/>
              </a:spcBef>
              <a:spcAft>
                <a:spcPct val="0"/>
              </a:spcAft>
              <a:buClrTx/>
              <a:buSzTx/>
              <a:buFontTx/>
              <a:buChar char="•"/>
              <a:tabLst>
                <a:tab pos="261938" algn="l"/>
              </a:tabLst>
              <a:defRPr/>
            </a:pPr>
            <a:endParaRPr kumimoji="0" lang="en-GB" sz="2000" b="0" i="0" u="none" strike="noStrike" kern="0" cap="none" spc="0" normalizeH="0" baseline="0" noProof="0" dirty="0" smtClean="0">
              <a:ln>
                <a:noFill/>
              </a:ln>
              <a:solidFill>
                <a:srgbClr val="66656A"/>
              </a:solidFill>
              <a:effectLst/>
              <a:uLnTx/>
              <a:uFillTx/>
              <a:latin typeface="+mn-lt"/>
              <a:ea typeface="+mn-ea"/>
              <a:cs typeface="+mn-cs"/>
            </a:endParaRPr>
          </a:p>
          <a:p>
            <a:pPr marL="450850" marR="0" lvl="0" indent="-273050" algn="l" defTabSz="622300" rtl="0" eaLnBrk="0" fontAlgn="base" latinLnBrk="0" hangingPunct="0">
              <a:lnSpc>
                <a:spcPct val="100000"/>
              </a:lnSpc>
              <a:spcBef>
                <a:spcPct val="20000"/>
              </a:spcBef>
              <a:spcAft>
                <a:spcPct val="0"/>
              </a:spcAft>
              <a:buClrTx/>
              <a:buSzTx/>
              <a:buFontTx/>
              <a:buChar char="•"/>
              <a:tabLst>
                <a:tab pos="261938" algn="l"/>
              </a:tabLst>
              <a:defRPr/>
            </a:pPr>
            <a:r>
              <a:rPr kumimoji="0" lang="en-GB" sz="2000" b="0" i="0" u="none" strike="noStrike" kern="0" cap="none" spc="0" normalizeH="0" baseline="0" noProof="0" dirty="0" smtClean="0">
                <a:ln>
                  <a:noFill/>
                </a:ln>
                <a:solidFill>
                  <a:srgbClr val="66656A"/>
                </a:solidFill>
                <a:effectLst/>
                <a:uLnTx/>
                <a:uFillTx/>
                <a:latin typeface="+mn-lt"/>
                <a:ea typeface="+mn-ea"/>
                <a:cs typeface="+mn-cs"/>
              </a:rPr>
              <a:t>Is standardised so it can be delivered by many partners and embedded in software tools</a:t>
            </a:r>
            <a:endParaRPr kumimoji="0" lang="en-GB" sz="3300" b="0" i="0" u="none" strike="noStrike" kern="0" cap="none" spc="0" normalizeH="0" baseline="0" noProof="0" dirty="0">
              <a:ln>
                <a:noFill/>
              </a:ln>
              <a:solidFill>
                <a:srgbClr val="66656A"/>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build="p"/>
      <p:bldP spid="13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5867400" cy="639762"/>
          </a:xfrm>
        </p:spPr>
        <p:txBody>
          <a:bodyPr/>
          <a:lstStyle/>
          <a:p>
            <a:r>
              <a:rPr lang="en-GB" dirty="0" smtClean="0"/>
              <a:t>Summary</a:t>
            </a:r>
            <a:endParaRPr lang="en-GB" dirty="0"/>
          </a:p>
        </p:txBody>
      </p:sp>
      <p:sp>
        <p:nvSpPr>
          <p:cNvPr id="3" name="Content Placeholder 2"/>
          <p:cNvSpPr>
            <a:spLocks noGrp="1"/>
          </p:cNvSpPr>
          <p:nvPr>
            <p:ph idx="1"/>
          </p:nvPr>
        </p:nvSpPr>
        <p:spPr>
          <a:xfrm>
            <a:off x="636588" y="1516063"/>
            <a:ext cx="8278812" cy="4170362"/>
          </a:xfrm>
        </p:spPr>
        <p:txBody>
          <a:bodyPr/>
          <a:lstStyle/>
          <a:p>
            <a:pPr marL="719137" indent="-457200"/>
            <a:r>
              <a:rPr lang="en-GB" sz="1800" dirty="0" smtClean="0"/>
              <a:t>The OASIS Transformational Government Framework is </a:t>
            </a:r>
            <a:r>
              <a:rPr lang="en-GB" sz="1800" u="sng" dirty="0" smtClean="0"/>
              <a:t>necessary</a:t>
            </a:r>
            <a:r>
              <a:rPr lang="en-GB" sz="1800" dirty="0" smtClean="0"/>
              <a:t>, because:</a:t>
            </a:r>
            <a:endParaRPr lang="en-GB" sz="8800" dirty="0" smtClean="0"/>
          </a:p>
          <a:p>
            <a:pPr marL="985838" lvl="1" indent="-273050">
              <a:tabLst>
                <a:tab pos="261938" algn="l"/>
                <a:tab pos="1081088" algn="l"/>
              </a:tabLst>
            </a:pPr>
            <a:r>
              <a:rPr lang="en-GB" sz="1600" dirty="0" smtClean="0"/>
              <a:t>Transformational Government strategies are the essential next step to deliver real benefit from e-Government</a:t>
            </a:r>
          </a:p>
          <a:p>
            <a:pPr marL="985838" lvl="1" indent="-273050">
              <a:tabLst>
                <a:tab pos="261938" algn="l"/>
                <a:tab pos="1081088" algn="l"/>
              </a:tabLst>
            </a:pPr>
            <a:r>
              <a:rPr lang="en-GB" sz="1600" dirty="0" smtClean="0"/>
              <a:t>But there are significant gaps in the existing reference models and frameworks which governments can draw on, particularly in terms of business change and governance models</a:t>
            </a:r>
          </a:p>
          <a:p>
            <a:pPr marL="719137" indent="-457200"/>
            <a:endParaRPr lang="en-GB" sz="1000" dirty="0" smtClean="0"/>
          </a:p>
          <a:p>
            <a:pPr marL="719137" indent="-457200"/>
            <a:r>
              <a:rPr lang="en-GB" sz="1800" dirty="0" smtClean="0"/>
              <a:t>The OASIS Transformational Government Framework is </a:t>
            </a:r>
            <a:r>
              <a:rPr lang="en-GB" sz="1800" u="sng" dirty="0" smtClean="0"/>
              <a:t>possible</a:t>
            </a:r>
            <a:r>
              <a:rPr lang="en-GB" sz="1800" dirty="0" smtClean="0"/>
              <a:t>, because:</a:t>
            </a:r>
            <a:endParaRPr lang="en-GB" sz="1600" dirty="0" smtClean="0"/>
          </a:p>
          <a:p>
            <a:pPr marL="985838" lvl="1" indent="-273050"/>
            <a:r>
              <a:rPr lang="en-GB" sz="1600" dirty="0" smtClean="0"/>
              <a:t>Success of CS Transform’s model in widely differing governments proves that a replicable, standardised approach to citizen-centric business change is possible.</a:t>
            </a:r>
          </a:p>
          <a:p>
            <a:pPr marL="719137" indent="-457200"/>
            <a:endParaRPr lang="en-GB" sz="1000" dirty="0" smtClean="0"/>
          </a:p>
        </p:txBody>
      </p:sp>
      <p:sp>
        <p:nvSpPr>
          <p:cNvPr id="4" name="Rectangle 3"/>
          <p:cNvSpPr/>
          <p:nvPr/>
        </p:nvSpPr>
        <p:spPr bwMode="auto">
          <a:xfrm>
            <a:off x="1219200" y="5181600"/>
            <a:ext cx="7543800" cy="1219200"/>
          </a:xfrm>
          <a:prstGeom prst="rect">
            <a:avLst/>
          </a:prstGeom>
          <a:solidFill>
            <a:schemeClr val="accent1"/>
          </a:solidFill>
          <a:ln w="952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normAutofit fontScale="62500" lnSpcReduction="20000"/>
          </a:bodyPr>
          <a:lstStyle/>
          <a:p>
            <a:pPr marL="719137" indent="-457200"/>
            <a:r>
              <a:rPr lang="en-GB" sz="2800" b="0" dirty="0" smtClean="0">
                <a:latin typeface="+mn-lt"/>
              </a:rPr>
              <a:t>We don’t claim that our model is the finished product.  </a:t>
            </a:r>
          </a:p>
          <a:p>
            <a:pPr marL="719137" indent="-457200"/>
            <a:r>
              <a:rPr lang="en-GB" sz="2800" b="0" dirty="0" smtClean="0">
                <a:latin typeface="+mn-lt"/>
              </a:rPr>
              <a:t>But we are committed to helping deliver the shift to Transformational Government as rapidly as possible - so are delighted to make all the IP in our White Papers freely available for use by OASIS.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sz="quarter"/>
          </p:nvPr>
        </p:nvSpPr>
        <p:spPr>
          <a:xfrm>
            <a:off x="600075" y="1489075"/>
            <a:ext cx="6029325" cy="1470025"/>
          </a:xfrm>
        </p:spPr>
        <p:txBody>
          <a:bodyPr/>
          <a:lstStyle/>
          <a:p>
            <a:pPr eaLnBrk="1" hangingPunct="1"/>
            <a:r>
              <a:rPr lang="en-GB" sz="5400" smtClean="0"/>
              <a:t>Thank you</a:t>
            </a:r>
            <a:endParaRPr lang="en-GB" sz="4400" dirty="0" smtClean="0"/>
          </a:p>
        </p:txBody>
      </p:sp>
      <p:sp>
        <p:nvSpPr>
          <p:cNvPr id="3" name="Title 55"/>
          <p:cNvSpPr txBox="1">
            <a:spLocks/>
          </p:cNvSpPr>
          <p:nvPr/>
        </p:nvSpPr>
        <p:spPr bwMode="auto">
          <a:xfrm>
            <a:off x="304800" y="5638800"/>
            <a:ext cx="8132762" cy="639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lang="en-GB" sz="1800" b="0" kern="0" dirty="0" smtClean="0">
                <a:solidFill>
                  <a:srgbClr val="0070C0"/>
                </a:solidFill>
                <a:latin typeface="+mj-lt"/>
                <a:ea typeface="+mj-ea"/>
                <a:cs typeface="+mj-cs"/>
              </a:rPr>
              <a:t>chris.parker@cstransform.com</a:t>
            </a:r>
            <a:endParaRPr kumimoji="0" lang="en-GB" sz="1800" b="0" i="0" u="none" strike="noStrike" kern="0" cap="none" spc="0" normalizeH="0" baseline="0" noProof="0" dirty="0">
              <a:ln>
                <a:noFill/>
              </a:ln>
              <a:solidFill>
                <a:srgbClr val="0070C0"/>
              </a:solidFill>
              <a:effectLst/>
              <a:uLnTx/>
              <a:uFillTx/>
              <a:latin typeface="+mj-lt"/>
              <a:ea typeface="+mj-ea"/>
              <a:cs typeface="+mj-cs"/>
            </a:endParaRPr>
          </a:p>
        </p:txBody>
      </p:sp>
      <p:pic>
        <p:nvPicPr>
          <p:cNvPr id="4" name="Picture 1" descr="OASIS Member Logo"/>
          <p:cNvPicPr>
            <a:picLocks noChangeAspect="1" noChangeArrowheads="1"/>
          </p:cNvPicPr>
          <p:nvPr/>
        </p:nvPicPr>
        <p:blipFill>
          <a:blip r:embed="rId3" cstate="print"/>
          <a:srcRect/>
          <a:stretch>
            <a:fillRect/>
          </a:stretch>
        </p:blipFill>
        <p:spPr bwMode="auto">
          <a:xfrm>
            <a:off x="304800" y="6248400"/>
            <a:ext cx="1333500" cy="428625"/>
          </a:xfrm>
          <a:prstGeom prst="rect">
            <a:avLst/>
          </a:prstGeom>
          <a:noFill/>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txBox="1">
            <a:spLocks/>
          </p:cNvSpPr>
          <p:nvPr/>
        </p:nvSpPr>
        <p:spPr bwMode="auto">
          <a:xfrm>
            <a:off x="609600" y="1447800"/>
            <a:ext cx="8153400" cy="4522788"/>
          </a:xfrm>
          <a:prstGeom prst="rect">
            <a:avLst/>
          </a:prstGeom>
          <a:noFill/>
          <a:ln w="9525">
            <a:noFill/>
            <a:miter lim="800000"/>
            <a:headEnd/>
            <a:tailEnd/>
          </a:ln>
        </p:spPr>
        <p:txBody>
          <a:bodyPr/>
          <a:lstStyle/>
          <a:p>
            <a:pPr marL="342900" indent="-342900" algn="l">
              <a:buSzPct val="100000"/>
              <a:buFont typeface="Arial" pitchFamily="34" charset="0"/>
              <a:buChar char="•"/>
              <a:defRPr/>
            </a:pPr>
            <a:r>
              <a:rPr lang="en-US" sz="1800" b="0" kern="0" dirty="0">
                <a:solidFill>
                  <a:schemeClr val="tx1">
                    <a:lumMod val="65000"/>
                    <a:lumOff val="35000"/>
                  </a:schemeClr>
                </a:solidFill>
                <a:latin typeface="+mn-lt"/>
                <a:cs typeface="Arial" charset="0"/>
              </a:rPr>
              <a:t>A global consulting business, specialised in citizen-centric transformation of public services</a:t>
            </a:r>
          </a:p>
          <a:p>
            <a:pPr marL="342900" indent="-342900" algn="l">
              <a:buSzPct val="100000"/>
              <a:buFont typeface="Arial" pitchFamily="34" charset="0"/>
              <a:buChar char="•"/>
              <a:defRPr/>
            </a:pPr>
            <a:endParaRPr lang="en-US" sz="1200" b="0" kern="0" dirty="0">
              <a:solidFill>
                <a:schemeClr val="tx1">
                  <a:lumMod val="65000"/>
                  <a:lumOff val="35000"/>
                </a:schemeClr>
              </a:solidFill>
              <a:latin typeface="+mn-lt"/>
              <a:cs typeface="Arial" charset="0"/>
            </a:endParaRPr>
          </a:p>
          <a:p>
            <a:pPr marL="342900" indent="-342900" algn="l">
              <a:buSzPct val="100000"/>
              <a:buFont typeface="Arial" pitchFamily="34" charset="0"/>
              <a:buChar char="•"/>
              <a:defRPr/>
            </a:pPr>
            <a:r>
              <a:rPr lang="en-US" sz="1800" b="0" kern="0" dirty="0">
                <a:solidFill>
                  <a:schemeClr val="tx1">
                    <a:lumMod val="65000"/>
                    <a:lumOff val="35000"/>
                  </a:schemeClr>
                </a:solidFill>
                <a:latin typeface="+mn-lt"/>
                <a:cs typeface="Arial" charset="0"/>
              </a:rPr>
              <a:t>Led by the senior management team from the UK Prime Minister’s office that delivered the UK’s e-transformation strategy between 1999 and 2004</a:t>
            </a:r>
          </a:p>
          <a:p>
            <a:pPr marL="342900" indent="-342900" algn="l">
              <a:buSzPct val="100000"/>
              <a:buFont typeface="Arial" pitchFamily="34" charset="0"/>
              <a:buChar char="•"/>
              <a:defRPr/>
            </a:pPr>
            <a:endParaRPr lang="en-US" sz="1200" b="0" kern="0" dirty="0">
              <a:solidFill>
                <a:schemeClr val="tx1">
                  <a:lumMod val="65000"/>
                  <a:lumOff val="35000"/>
                </a:schemeClr>
              </a:solidFill>
              <a:latin typeface="+mn-lt"/>
              <a:cs typeface="Arial" charset="0"/>
            </a:endParaRPr>
          </a:p>
          <a:p>
            <a:pPr marL="342900" indent="-342900" algn="l">
              <a:buSzPct val="100000"/>
              <a:buFont typeface="Arial" pitchFamily="34" charset="0"/>
              <a:buChar char="•"/>
              <a:defRPr/>
            </a:pPr>
            <a:r>
              <a:rPr lang="en-US" sz="1800" b="0" kern="0" dirty="0">
                <a:solidFill>
                  <a:schemeClr val="tx1">
                    <a:lumMod val="65000"/>
                    <a:lumOff val="35000"/>
                  </a:schemeClr>
                </a:solidFill>
                <a:latin typeface="+mn-lt"/>
                <a:cs typeface="Arial" charset="0"/>
              </a:rPr>
              <a:t>Our consultants are senior ex-government people from around the world</a:t>
            </a:r>
          </a:p>
          <a:p>
            <a:pPr marL="342900" indent="-342900" algn="l">
              <a:buSzPct val="100000"/>
              <a:buFont typeface="Arial" pitchFamily="34" charset="0"/>
              <a:buChar char="•"/>
              <a:defRPr/>
            </a:pPr>
            <a:endParaRPr lang="en-US" sz="1200" b="0" kern="0" dirty="0">
              <a:solidFill>
                <a:schemeClr val="tx1">
                  <a:lumMod val="65000"/>
                  <a:lumOff val="35000"/>
                </a:schemeClr>
              </a:solidFill>
              <a:latin typeface="+mn-lt"/>
              <a:cs typeface="Arial" charset="0"/>
            </a:endParaRPr>
          </a:p>
          <a:p>
            <a:pPr marL="342900" indent="-342900" algn="l">
              <a:buSzPct val="100000"/>
              <a:buFont typeface="Arial" pitchFamily="34" charset="0"/>
              <a:buChar char="•"/>
              <a:defRPr/>
            </a:pPr>
            <a:r>
              <a:rPr lang="en-US" sz="1800" b="0" kern="0" dirty="0">
                <a:solidFill>
                  <a:schemeClr val="tx1">
                    <a:lumMod val="65000"/>
                    <a:lumOff val="35000"/>
                  </a:schemeClr>
                </a:solidFill>
                <a:latin typeface="+mn-lt"/>
                <a:cs typeface="Arial" charset="0"/>
              </a:rPr>
              <a:t>Our team has supported over 35 governments around the world since </a:t>
            </a:r>
            <a:r>
              <a:rPr lang="en-US" sz="1800" b="0" kern="0" dirty="0" smtClean="0">
                <a:solidFill>
                  <a:schemeClr val="tx1">
                    <a:lumMod val="65000"/>
                    <a:lumOff val="35000"/>
                  </a:schemeClr>
                </a:solidFill>
                <a:latin typeface="+mn-lt"/>
                <a:cs typeface="Arial" charset="0"/>
              </a:rPr>
              <a:t>2004</a:t>
            </a:r>
          </a:p>
          <a:p>
            <a:pPr marL="342900" indent="-342900" algn="l">
              <a:buSzPct val="100000"/>
              <a:buFont typeface="Arial" pitchFamily="34" charset="0"/>
              <a:buChar char="•"/>
              <a:defRPr/>
            </a:pPr>
            <a:endParaRPr lang="en-US" sz="1200" b="0" kern="0" dirty="0" smtClean="0">
              <a:solidFill>
                <a:schemeClr val="tx1">
                  <a:lumMod val="65000"/>
                  <a:lumOff val="35000"/>
                </a:schemeClr>
              </a:solidFill>
              <a:latin typeface="+mn-lt"/>
            </a:endParaRPr>
          </a:p>
          <a:p>
            <a:pPr marL="342900" indent="-342900" algn="l">
              <a:buSzPct val="100000"/>
              <a:buFont typeface="Arial" pitchFamily="34" charset="0"/>
              <a:buChar char="•"/>
              <a:defRPr/>
            </a:pPr>
            <a:r>
              <a:rPr lang="en-US" sz="1800" b="0" kern="0" dirty="0" smtClean="0">
                <a:solidFill>
                  <a:schemeClr val="tx1">
                    <a:lumMod val="65000"/>
                    <a:lumOff val="35000"/>
                  </a:schemeClr>
                </a:solidFill>
                <a:latin typeface="+mn-lt"/>
                <a:cs typeface="Arial" charset="0"/>
              </a:rPr>
              <a:t>Have published a series of white papers on Transformational Government, which we are contributing to the OASIS TGF process</a:t>
            </a:r>
            <a:r>
              <a:rPr lang="en-US" sz="1200" b="0" kern="0" dirty="0">
                <a:solidFill>
                  <a:schemeClr val="tx1">
                    <a:lumMod val="65000"/>
                    <a:lumOff val="35000"/>
                  </a:schemeClr>
                </a:solidFill>
                <a:latin typeface="+mn-lt"/>
                <a:cs typeface="Arial" charset="0"/>
              </a:rPr>
              <a:t/>
            </a:r>
            <a:br>
              <a:rPr lang="en-US" sz="1200" b="0" kern="0" dirty="0">
                <a:solidFill>
                  <a:schemeClr val="tx1">
                    <a:lumMod val="65000"/>
                    <a:lumOff val="35000"/>
                  </a:schemeClr>
                </a:solidFill>
                <a:latin typeface="+mn-lt"/>
                <a:cs typeface="Arial" charset="0"/>
              </a:rPr>
            </a:br>
            <a:endParaRPr lang="en-US" sz="1200" b="0" kern="0" dirty="0">
              <a:solidFill>
                <a:schemeClr val="tx1">
                  <a:lumMod val="65000"/>
                  <a:lumOff val="35000"/>
                </a:schemeClr>
              </a:solidFill>
              <a:latin typeface="+mn-lt"/>
              <a:cs typeface="Arial" charset="0"/>
            </a:endParaRPr>
          </a:p>
          <a:p>
            <a:pPr algn="l">
              <a:defRPr/>
            </a:pPr>
            <a:endParaRPr lang="en-US" sz="800" i="1" dirty="0">
              <a:solidFill>
                <a:schemeClr val="tx1">
                  <a:lumMod val="65000"/>
                  <a:lumOff val="35000"/>
                </a:schemeClr>
              </a:solidFill>
              <a:latin typeface="+mn-lt"/>
              <a:cs typeface="Arial" charset="0"/>
            </a:endParaRPr>
          </a:p>
          <a:p>
            <a:pPr marL="342900" indent="-342900" algn="l">
              <a:spcBef>
                <a:spcPct val="20000"/>
              </a:spcBef>
              <a:buClr>
                <a:schemeClr val="tx1">
                  <a:lumMod val="85000"/>
                  <a:lumOff val="15000"/>
                </a:schemeClr>
              </a:buClr>
              <a:buSzPct val="75000"/>
              <a:defRPr/>
            </a:pPr>
            <a:endParaRPr lang="cy-GB" sz="2000" kern="0" dirty="0">
              <a:solidFill>
                <a:schemeClr val="tx1">
                  <a:lumMod val="65000"/>
                  <a:lumOff val="35000"/>
                </a:schemeClr>
              </a:solidFill>
              <a:latin typeface="+mn-lt"/>
              <a:cs typeface="Arial" charset="0"/>
            </a:endParaRPr>
          </a:p>
          <a:p>
            <a:pPr marL="742950" lvl="1" indent="-285750" algn="l">
              <a:buSzPct val="80000"/>
              <a:buFont typeface="Wingdings" pitchFamily="2" charset="2"/>
              <a:buChar char="¨"/>
              <a:defRPr/>
            </a:pPr>
            <a:endParaRPr lang="en-GB" sz="1800" kern="0" dirty="0">
              <a:solidFill>
                <a:schemeClr val="tx1">
                  <a:lumMod val="65000"/>
                  <a:lumOff val="35000"/>
                </a:schemeClr>
              </a:solidFill>
              <a:latin typeface="+mn-lt"/>
              <a:cs typeface="Arial" charset="0"/>
            </a:endParaRPr>
          </a:p>
          <a:p>
            <a:pPr marL="742950" lvl="1" indent="-285750" algn="l">
              <a:buSzPct val="80000"/>
              <a:buFont typeface="Wingdings" pitchFamily="2" charset="2"/>
              <a:buChar char="¨"/>
              <a:defRPr/>
            </a:pPr>
            <a:endParaRPr lang="cy-GB" sz="1800" kern="0" dirty="0">
              <a:solidFill>
                <a:schemeClr val="tx1">
                  <a:lumMod val="65000"/>
                  <a:lumOff val="35000"/>
                </a:schemeClr>
              </a:solidFill>
              <a:latin typeface="+mn-lt"/>
              <a:cs typeface="Arial" charset="0"/>
            </a:endParaRPr>
          </a:p>
        </p:txBody>
      </p:sp>
      <p:sp>
        <p:nvSpPr>
          <p:cNvPr id="12" name="Rectangle 2"/>
          <p:cNvSpPr>
            <a:spLocks noGrp="1" noChangeArrowheads="1"/>
          </p:cNvSpPr>
          <p:nvPr>
            <p:ph type="title"/>
          </p:nvPr>
        </p:nvSpPr>
        <p:spPr/>
        <p:txBody>
          <a:bodyPr/>
          <a:lstStyle/>
          <a:p>
            <a:pPr eaLnBrk="1" hangingPunct="1">
              <a:defRPr/>
            </a:pPr>
            <a:r>
              <a:rPr lang="en-GB" dirty="0" smtClean="0">
                <a:solidFill>
                  <a:srgbClr val="0070C0"/>
                </a:solidFill>
              </a:rPr>
              <a:t>Who we are</a:t>
            </a:r>
          </a:p>
        </p:txBody>
      </p:sp>
      <p:pic>
        <p:nvPicPr>
          <p:cNvPr id="6" name="Picture 2"/>
          <p:cNvPicPr>
            <a:picLocks noChangeAspect="1" noChangeArrowheads="1"/>
          </p:cNvPicPr>
          <p:nvPr/>
        </p:nvPicPr>
        <p:blipFill>
          <a:blip r:embed="rId3" cstate="print"/>
          <a:srcRect/>
          <a:stretch>
            <a:fillRect/>
          </a:stretch>
        </p:blipFill>
        <p:spPr bwMode="auto">
          <a:xfrm>
            <a:off x="1524000" y="4803829"/>
            <a:ext cx="1291910" cy="1471055"/>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2971800" y="4802485"/>
            <a:ext cx="1298338" cy="1484307"/>
          </a:xfrm>
          <a:prstGeom prst="rect">
            <a:avLst/>
          </a:prstGeom>
          <a:noFill/>
          <a:ln w="9525">
            <a:noFill/>
            <a:miter lim="800000"/>
            <a:headEnd/>
            <a:tailEnd/>
          </a:ln>
          <a:effectLst/>
        </p:spPr>
      </p:pic>
      <p:pic>
        <p:nvPicPr>
          <p:cNvPr id="8" name="Picture 1"/>
          <p:cNvPicPr>
            <a:picLocks noChangeAspect="1" noChangeArrowheads="1"/>
          </p:cNvPicPr>
          <p:nvPr/>
        </p:nvPicPr>
        <p:blipFill>
          <a:blip r:embed="rId5" cstate="print"/>
          <a:srcRect/>
          <a:stretch>
            <a:fillRect/>
          </a:stretch>
        </p:blipFill>
        <p:spPr bwMode="auto">
          <a:xfrm>
            <a:off x="4419600" y="4803496"/>
            <a:ext cx="1285119" cy="1474339"/>
          </a:xfrm>
          <a:prstGeom prst="rect">
            <a:avLst/>
          </a:prstGeom>
          <a:noFill/>
          <a:ln w="9525">
            <a:noFill/>
            <a:miter lim="800000"/>
            <a:headEnd/>
            <a:tailEnd/>
          </a:ln>
          <a:effectLst/>
        </p:spPr>
      </p:pic>
      <p:pic>
        <p:nvPicPr>
          <p:cNvPr id="10" name="Picture 4"/>
          <p:cNvPicPr>
            <a:picLocks noChangeAspect="1" noChangeArrowheads="1"/>
          </p:cNvPicPr>
          <p:nvPr/>
        </p:nvPicPr>
        <p:blipFill>
          <a:blip r:embed="rId6" cstate="print"/>
          <a:srcRect/>
          <a:stretch>
            <a:fillRect/>
          </a:stretch>
        </p:blipFill>
        <p:spPr bwMode="auto">
          <a:xfrm>
            <a:off x="5867400" y="4802485"/>
            <a:ext cx="1281464" cy="1484307"/>
          </a:xfrm>
          <a:prstGeom prst="rect">
            <a:avLst/>
          </a:prstGeom>
          <a:noFill/>
          <a:ln w="9525">
            <a:noFill/>
            <a:miter lim="800000"/>
            <a:headEnd/>
            <a:tailEnd/>
          </a:ln>
          <a:effectLst/>
        </p:spPr>
      </p:pic>
      <p:pic>
        <p:nvPicPr>
          <p:cNvPr id="11" name="Picture 2"/>
          <p:cNvPicPr>
            <a:picLocks noChangeAspect="1" noChangeArrowheads="1"/>
          </p:cNvPicPr>
          <p:nvPr/>
        </p:nvPicPr>
        <p:blipFill>
          <a:blip r:embed="rId7" cstate="print"/>
          <a:srcRect/>
          <a:stretch>
            <a:fillRect/>
          </a:stretch>
        </p:blipFill>
        <p:spPr bwMode="auto">
          <a:xfrm>
            <a:off x="7239000" y="4800600"/>
            <a:ext cx="1281464" cy="1502898"/>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4800" y="5334000"/>
            <a:ext cx="2500330" cy="1785950"/>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pic>
        <p:nvPicPr>
          <p:cNvPr id="1028" name="Picture 4"/>
          <p:cNvPicPr>
            <a:picLocks noChangeAspect="1" noChangeArrowheads="1"/>
          </p:cNvPicPr>
          <p:nvPr/>
        </p:nvPicPr>
        <p:blipFill>
          <a:blip r:embed="rId3" cstate="print"/>
          <a:srcRect/>
          <a:stretch>
            <a:fillRect/>
          </a:stretch>
        </p:blipFill>
        <p:spPr bwMode="auto">
          <a:xfrm>
            <a:off x="404786" y="857209"/>
            <a:ext cx="8667776" cy="5715040"/>
          </a:xfrm>
          <a:prstGeom prst="rect">
            <a:avLst/>
          </a:prstGeom>
          <a:noFill/>
          <a:ln w="9525">
            <a:noFill/>
            <a:miter lim="800000"/>
            <a:headEnd/>
            <a:tailEnd/>
          </a:ln>
          <a:effectLst/>
        </p:spPr>
      </p:pic>
      <p:sp>
        <p:nvSpPr>
          <p:cNvPr id="18" name="Rectangle 17"/>
          <p:cNvSpPr/>
          <p:nvPr/>
        </p:nvSpPr>
        <p:spPr bwMode="auto">
          <a:xfrm>
            <a:off x="4953000" y="1295400"/>
            <a:ext cx="3886200" cy="4114800"/>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sp>
        <p:nvSpPr>
          <p:cNvPr id="10" name="Rectangle 9"/>
          <p:cNvSpPr/>
          <p:nvPr/>
        </p:nvSpPr>
        <p:spPr bwMode="auto">
          <a:xfrm>
            <a:off x="6572264" y="-214338"/>
            <a:ext cx="2786082" cy="1285884"/>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pic>
        <p:nvPicPr>
          <p:cNvPr id="1031" name="Picture 7" descr="Mainframe Server Computer Clip Art">
            <a:hlinkClick r:id="rId4"/>
          </p:cNvPr>
          <p:cNvPicPr>
            <a:picLocks noChangeAspect="1" noChangeArrowheads="1"/>
          </p:cNvPicPr>
          <p:nvPr/>
        </p:nvPicPr>
        <p:blipFill>
          <a:blip r:embed="rId5" cstate="print"/>
          <a:srcRect/>
          <a:stretch>
            <a:fillRect/>
          </a:stretch>
        </p:blipFill>
        <p:spPr bwMode="auto">
          <a:xfrm>
            <a:off x="14190663" y="-26050875"/>
            <a:ext cx="762000" cy="952500"/>
          </a:xfrm>
          <a:prstGeom prst="rect">
            <a:avLst/>
          </a:prstGeom>
          <a:noFill/>
        </p:spPr>
      </p:pic>
      <p:pic>
        <p:nvPicPr>
          <p:cNvPr id="1033" name="Picture 9" descr="Mainframe Server Computer Clip Art">
            <a:hlinkClick r:id="rId4"/>
          </p:cNvPr>
          <p:cNvPicPr>
            <a:picLocks noChangeAspect="1" noChangeArrowheads="1"/>
          </p:cNvPicPr>
          <p:nvPr/>
        </p:nvPicPr>
        <p:blipFill>
          <a:blip r:embed="rId5" cstate="print"/>
          <a:srcRect/>
          <a:stretch>
            <a:fillRect/>
          </a:stretch>
        </p:blipFill>
        <p:spPr bwMode="auto">
          <a:xfrm>
            <a:off x="14190663" y="-26050875"/>
            <a:ext cx="762000" cy="952500"/>
          </a:xfrm>
          <a:prstGeom prst="rect">
            <a:avLst/>
          </a:prstGeom>
          <a:noFill/>
        </p:spPr>
      </p:pic>
      <p:pic>
        <p:nvPicPr>
          <p:cNvPr id="1035" name="Picture 11" descr="Mainframe Server Computer Clip Art">
            <a:hlinkClick r:id="rId4"/>
          </p:cNvPr>
          <p:cNvPicPr>
            <a:picLocks noChangeAspect="1" noChangeArrowheads="1"/>
          </p:cNvPicPr>
          <p:nvPr/>
        </p:nvPicPr>
        <p:blipFill>
          <a:blip r:embed="rId5" cstate="print"/>
          <a:srcRect/>
          <a:stretch>
            <a:fillRect/>
          </a:stretch>
        </p:blipFill>
        <p:spPr bwMode="auto">
          <a:xfrm>
            <a:off x="14190663" y="-26050875"/>
            <a:ext cx="762000" cy="952500"/>
          </a:xfrm>
          <a:prstGeom prst="rect">
            <a:avLst/>
          </a:prstGeom>
          <a:noFill/>
        </p:spPr>
      </p:pic>
      <p:sp>
        <p:nvSpPr>
          <p:cNvPr id="5" name="TextBox 4"/>
          <p:cNvSpPr txBox="1"/>
          <p:nvPr/>
        </p:nvSpPr>
        <p:spPr>
          <a:xfrm>
            <a:off x="-71438" y="928647"/>
            <a:ext cx="857224" cy="846386"/>
          </a:xfrm>
          <a:prstGeom prst="rect">
            <a:avLst/>
          </a:prstGeom>
          <a:noFill/>
        </p:spPr>
        <p:txBody>
          <a:bodyPr wrap="square" rtlCol="0">
            <a:spAutoFit/>
          </a:bodyPr>
          <a:lstStyle/>
          <a:p>
            <a:r>
              <a:rPr lang="en-GB" sz="1400" dirty="0" smtClean="0">
                <a:solidFill>
                  <a:srgbClr val="C00000"/>
                </a:solidFill>
              </a:rPr>
              <a:t>Costs</a:t>
            </a:r>
            <a:r>
              <a:rPr lang="en-GB" sz="1050" dirty="0" smtClean="0">
                <a:solidFill>
                  <a:schemeClr val="tx1"/>
                </a:solidFill>
              </a:rPr>
              <a:t>/ </a:t>
            </a:r>
            <a:r>
              <a:rPr lang="en-GB" sz="1400" dirty="0" smtClean="0">
                <a:solidFill>
                  <a:srgbClr val="00B050"/>
                </a:solidFill>
              </a:rPr>
              <a:t>benefits</a:t>
            </a:r>
            <a:r>
              <a:rPr lang="en-GB" sz="1050" dirty="0" smtClean="0">
                <a:solidFill>
                  <a:srgbClr val="00B050"/>
                </a:solidFill>
              </a:rPr>
              <a:t> </a:t>
            </a:r>
            <a:r>
              <a:rPr lang="en-GB" sz="1050" b="0" dirty="0" smtClean="0">
                <a:solidFill>
                  <a:schemeClr val="tx1"/>
                </a:solidFill>
              </a:rPr>
              <a:t>of public sector IT</a:t>
            </a:r>
            <a:endParaRPr lang="en-GB" sz="1050" b="0" dirty="0">
              <a:solidFill>
                <a:schemeClr val="tx1"/>
              </a:solidFill>
            </a:endParaRPr>
          </a:p>
        </p:txBody>
      </p:sp>
      <p:sp>
        <p:nvSpPr>
          <p:cNvPr id="28" name="Rectangle 27"/>
          <p:cNvSpPr/>
          <p:nvPr/>
        </p:nvSpPr>
        <p:spPr>
          <a:xfrm rot="19513131">
            <a:off x="4980574" y="3977378"/>
            <a:ext cx="2748689" cy="811837"/>
          </a:xfrm>
          <a:prstGeom prst="rect">
            <a:avLst/>
          </a:prstGeom>
          <a:noFill/>
        </p:spPr>
        <p:txBody>
          <a:bodyPr wrap="none" lIns="91440" tIns="45720" rIns="91440" bIns="45720">
            <a:prstTxWarp prst="textArchDown">
              <a:avLst/>
            </a:prstTxWarp>
            <a:spAutoFit/>
          </a:bodyPr>
          <a:lstStyle/>
          <a:p>
            <a:pPr algn="ctr"/>
            <a:r>
              <a:rPr lang="en-GB"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Governance maturity</a:t>
            </a:r>
            <a:endParaRPr lang="en-GB"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3" name="Rectangle 42"/>
          <p:cNvSpPr/>
          <p:nvPr/>
        </p:nvSpPr>
        <p:spPr bwMode="auto">
          <a:xfrm>
            <a:off x="5715000" y="3810000"/>
            <a:ext cx="2500330" cy="1785950"/>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sp>
        <p:nvSpPr>
          <p:cNvPr id="44" name="Rectangle 43"/>
          <p:cNvSpPr/>
          <p:nvPr/>
        </p:nvSpPr>
        <p:spPr bwMode="auto">
          <a:xfrm>
            <a:off x="4191000" y="4572000"/>
            <a:ext cx="2424130" cy="1100150"/>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sp>
        <p:nvSpPr>
          <p:cNvPr id="19" name="Rectangle 18"/>
          <p:cNvSpPr/>
          <p:nvPr/>
        </p:nvSpPr>
        <p:spPr bwMode="auto">
          <a:xfrm>
            <a:off x="762000" y="1676400"/>
            <a:ext cx="4191000" cy="4114800"/>
          </a:xfrm>
          <a:prstGeom prst="rect">
            <a:avLst/>
          </a:prstGeom>
          <a:solidFill>
            <a:schemeClr val="bg1"/>
          </a:solidFill>
          <a:ln w="28575" cap="flat" cmpd="sng" algn="ctr">
            <a:solidFill>
              <a:schemeClr val="bg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sp>
        <p:nvSpPr>
          <p:cNvPr id="7" name="Right Arrow 6"/>
          <p:cNvSpPr/>
          <p:nvPr/>
        </p:nvSpPr>
        <p:spPr bwMode="auto">
          <a:xfrm>
            <a:off x="785786" y="2428845"/>
            <a:ext cx="4714908" cy="1071570"/>
          </a:xfrm>
          <a:prstGeom prst="rightArrow">
            <a:avLst/>
          </a:prstGeom>
          <a:solidFill>
            <a:srgbClr val="0070C0"/>
          </a:solidFill>
          <a:ln w="9525"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bg1"/>
                </a:solidFill>
                <a:effectLst/>
                <a:latin typeface="+mn-lt"/>
              </a:rPr>
              <a:t>Computerisation:</a:t>
            </a:r>
            <a:r>
              <a:rPr kumimoji="0" lang="en-GB" b="0" i="0" u="none" strike="noStrike" cap="none" normalizeH="0" dirty="0" smtClean="0">
                <a:ln>
                  <a:noFill/>
                </a:ln>
                <a:solidFill>
                  <a:schemeClr val="bg1"/>
                </a:solidFill>
                <a:effectLst/>
                <a:latin typeface="+mn-lt"/>
              </a:rPr>
              <a:t> </a:t>
            </a:r>
          </a:p>
          <a:p>
            <a:pPr marL="0" marR="0" indent="0"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dirty="0" smtClean="0">
                <a:ln>
                  <a:noFill/>
                </a:ln>
                <a:solidFill>
                  <a:schemeClr val="bg1"/>
                </a:solidFill>
                <a:effectLst/>
                <a:latin typeface="+mn-lt"/>
              </a:rPr>
              <a:t>databases and back office automation</a:t>
            </a:r>
            <a:endParaRPr kumimoji="0" lang="en-GB" sz="1200" b="0" i="0" u="none" strike="noStrike" cap="none" normalizeH="0" baseline="0" dirty="0" smtClean="0">
              <a:ln>
                <a:noFill/>
              </a:ln>
              <a:solidFill>
                <a:schemeClr val="bg1"/>
              </a:solidFill>
              <a:effectLst/>
              <a:latin typeface="+mn-lt"/>
            </a:endParaRPr>
          </a:p>
        </p:txBody>
      </p:sp>
      <p:cxnSp>
        <p:nvCxnSpPr>
          <p:cNvPr id="12" name="Straight Arrow Connector 11"/>
          <p:cNvCxnSpPr/>
          <p:nvPr/>
        </p:nvCxnSpPr>
        <p:spPr bwMode="auto">
          <a:xfrm rot="5400000">
            <a:off x="7429520" y="2786035"/>
            <a:ext cx="2286016" cy="1588"/>
          </a:xfrm>
          <a:prstGeom prst="straightConnector1">
            <a:avLst/>
          </a:prstGeom>
          <a:solidFill>
            <a:schemeClr val="accent1"/>
          </a:solidFill>
          <a:ln w="9525" cap="flat" cmpd="sng" algn="ctr">
            <a:solidFill>
              <a:schemeClr val="tx1"/>
            </a:solidFill>
            <a:prstDash val="lgDash"/>
            <a:round/>
            <a:headEnd type="triangle" w="med" len="med"/>
            <a:tailEnd type="triangle" w="med" len="med"/>
          </a:ln>
          <a:effectLst/>
        </p:spPr>
      </p:cxnSp>
      <p:sp>
        <p:nvSpPr>
          <p:cNvPr id="14" name="TextBox 13"/>
          <p:cNvSpPr txBox="1"/>
          <p:nvPr/>
        </p:nvSpPr>
        <p:spPr>
          <a:xfrm>
            <a:off x="8143900" y="2640900"/>
            <a:ext cx="857256" cy="430887"/>
          </a:xfrm>
          <a:prstGeom prst="rect">
            <a:avLst/>
          </a:prstGeom>
          <a:solidFill>
            <a:schemeClr val="bg1"/>
          </a:solidFill>
        </p:spPr>
        <p:txBody>
          <a:bodyPr wrap="square" rtlCol="0">
            <a:spAutoFit/>
          </a:bodyPr>
          <a:lstStyle/>
          <a:p>
            <a:pPr algn="ctr"/>
            <a:r>
              <a:rPr lang="en-GB" sz="1100" b="0" dirty="0" smtClean="0">
                <a:solidFill>
                  <a:schemeClr val="tx1"/>
                </a:solidFill>
                <a:latin typeface="+mn-lt"/>
              </a:rPr>
              <a:t>Benefit realisation</a:t>
            </a:r>
            <a:endParaRPr lang="en-GB" sz="1100" b="0" dirty="0">
              <a:solidFill>
                <a:schemeClr val="tx1"/>
              </a:solidFill>
              <a:latin typeface="+mn-lt"/>
            </a:endParaRPr>
          </a:p>
        </p:txBody>
      </p:sp>
      <p:sp>
        <p:nvSpPr>
          <p:cNvPr id="41" name="Title 2"/>
          <p:cNvSpPr>
            <a:spLocks noGrp="1"/>
          </p:cNvSpPr>
          <p:nvPr>
            <p:ph type="title"/>
          </p:nvPr>
        </p:nvSpPr>
        <p:spPr>
          <a:xfrm>
            <a:off x="304800" y="198438"/>
            <a:ext cx="8132762" cy="639762"/>
          </a:xfrm>
        </p:spPr>
        <p:txBody>
          <a:bodyPr/>
          <a:lstStyle/>
          <a:p>
            <a:r>
              <a:rPr lang="en-GB" dirty="0" smtClean="0"/>
              <a:t>A brief history of e-Government </a:t>
            </a:r>
            <a:br>
              <a:rPr lang="en-GB" dirty="0" smtClean="0"/>
            </a:br>
            <a:r>
              <a:rPr lang="en-GB" sz="1800" dirty="0" smtClean="0"/>
              <a:t>From automation to transformation</a:t>
            </a:r>
            <a:endParaRPr lang="en-GB" dirty="0"/>
          </a:p>
        </p:txBody>
      </p:sp>
      <p:sp>
        <p:nvSpPr>
          <p:cNvPr id="20" name="Rectangle 19"/>
          <p:cNvSpPr/>
          <p:nvPr/>
        </p:nvSpPr>
        <p:spPr bwMode="auto">
          <a:xfrm>
            <a:off x="6781800" y="1447800"/>
            <a:ext cx="2209800" cy="2590800"/>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sp>
        <p:nvSpPr>
          <p:cNvPr id="8" name="Right Arrow 7"/>
          <p:cNvSpPr/>
          <p:nvPr/>
        </p:nvSpPr>
        <p:spPr bwMode="auto">
          <a:xfrm>
            <a:off x="4857752" y="1357275"/>
            <a:ext cx="2500330" cy="1071570"/>
          </a:xfrm>
          <a:prstGeom prst="rightArrow">
            <a:avLst/>
          </a:prstGeom>
          <a:solidFill>
            <a:srgbClr val="0070C0"/>
          </a:solidFill>
          <a:ln w="9525"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b="0" dirty="0" smtClean="0">
                <a:solidFill>
                  <a:schemeClr val="bg1"/>
                </a:solidFill>
                <a:latin typeface="+mn-lt"/>
              </a:rPr>
              <a:t>eGov 1.0</a:t>
            </a:r>
            <a:r>
              <a:rPr kumimoji="0" lang="en-GB" b="0" i="0" u="none" strike="noStrike" cap="none" normalizeH="0" baseline="0" dirty="0" smtClean="0">
                <a:ln>
                  <a:noFill/>
                </a:ln>
                <a:solidFill>
                  <a:schemeClr val="bg1"/>
                </a:solidFill>
                <a:effectLst/>
                <a:latin typeface="+mn-lt"/>
              </a:rPr>
              <a:t>:</a:t>
            </a:r>
            <a:r>
              <a:rPr kumimoji="0" lang="en-GB" b="0" i="0" u="none" strike="noStrike" cap="none" normalizeH="0" dirty="0" smtClean="0">
                <a:ln>
                  <a:noFill/>
                </a:ln>
                <a:solidFill>
                  <a:schemeClr val="bg1"/>
                </a:solidFill>
                <a:effectLst/>
                <a:latin typeface="+mn-lt"/>
              </a:rPr>
              <a:t> </a:t>
            </a:r>
          </a:p>
          <a:p>
            <a:pPr marL="0" marR="0" indent="0" defTabSz="914400" rtl="0" eaLnBrk="0" fontAlgn="base" latinLnBrk="0" hangingPunct="0">
              <a:lnSpc>
                <a:spcPct val="100000"/>
              </a:lnSpc>
              <a:spcBef>
                <a:spcPct val="0"/>
              </a:spcBef>
              <a:spcAft>
                <a:spcPct val="0"/>
              </a:spcAft>
              <a:buClrTx/>
              <a:buSzTx/>
              <a:buFontTx/>
              <a:buNone/>
              <a:tabLst/>
            </a:pPr>
            <a:r>
              <a:rPr lang="en-GB" sz="1200" b="0" dirty="0" smtClean="0">
                <a:solidFill>
                  <a:schemeClr val="bg1"/>
                </a:solidFill>
                <a:latin typeface="+mn-lt"/>
              </a:rPr>
              <a:t>O</a:t>
            </a:r>
            <a:r>
              <a:rPr kumimoji="0" lang="en-GB" sz="1200" b="0" i="0" u="none" strike="noStrike" cap="none" normalizeH="0" dirty="0" smtClean="0">
                <a:ln>
                  <a:noFill/>
                </a:ln>
                <a:solidFill>
                  <a:schemeClr val="bg1"/>
                </a:solidFill>
                <a:effectLst/>
                <a:latin typeface="+mn-lt"/>
              </a:rPr>
              <a:t>nline </a:t>
            </a:r>
            <a:r>
              <a:rPr lang="en-GB" sz="1200" b="0" dirty="0" smtClean="0">
                <a:solidFill>
                  <a:schemeClr val="bg1"/>
                </a:solidFill>
                <a:latin typeface="+mn-lt"/>
              </a:rPr>
              <a:t>S</a:t>
            </a:r>
            <a:r>
              <a:rPr kumimoji="0" lang="en-GB" sz="1200" b="0" i="0" u="none" strike="noStrike" cap="none" normalizeH="0" dirty="0" smtClean="0">
                <a:ln>
                  <a:noFill/>
                </a:ln>
                <a:solidFill>
                  <a:schemeClr val="bg1"/>
                </a:solidFill>
                <a:effectLst/>
                <a:latin typeface="+mn-lt"/>
              </a:rPr>
              <a:t>ervice </a:t>
            </a:r>
            <a:r>
              <a:rPr lang="en-GB" sz="1200" b="0" dirty="0" smtClean="0">
                <a:solidFill>
                  <a:schemeClr val="bg1"/>
                </a:solidFill>
                <a:latin typeface="+mn-lt"/>
              </a:rPr>
              <a:t>D</a:t>
            </a:r>
            <a:r>
              <a:rPr kumimoji="0" lang="en-GB" sz="1200" b="0" i="0" u="none" strike="noStrike" cap="none" normalizeH="0" dirty="0" smtClean="0">
                <a:ln>
                  <a:noFill/>
                </a:ln>
                <a:solidFill>
                  <a:schemeClr val="bg1"/>
                </a:solidFill>
                <a:effectLst/>
                <a:latin typeface="+mn-lt"/>
              </a:rPr>
              <a:t>elivery</a:t>
            </a:r>
            <a:endParaRPr kumimoji="0" lang="en-GB" sz="1200" b="0" i="0" u="none" strike="noStrike" cap="none" normalizeH="0" baseline="0" dirty="0" smtClean="0">
              <a:ln>
                <a:noFill/>
              </a:ln>
              <a:solidFill>
                <a:schemeClr val="bg1"/>
              </a:solidFill>
              <a:effectLst/>
              <a:latin typeface="+mn-lt"/>
            </a:endParaRPr>
          </a:p>
        </p:txBody>
      </p:sp>
      <p:sp>
        <p:nvSpPr>
          <p:cNvPr id="9" name="Right Arrow 8"/>
          <p:cNvSpPr/>
          <p:nvPr/>
        </p:nvSpPr>
        <p:spPr bwMode="auto">
          <a:xfrm>
            <a:off x="6636342" y="285705"/>
            <a:ext cx="2436219" cy="1071570"/>
          </a:xfrm>
          <a:prstGeom prst="rightArrow">
            <a:avLst/>
          </a:prstGeom>
          <a:solidFill>
            <a:srgbClr val="0070C0"/>
          </a:solidFill>
          <a:ln w="9525"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b="0" dirty="0" smtClean="0">
                <a:latin typeface="+mn-lt"/>
              </a:rPr>
              <a:t>eGov 2.0</a:t>
            </a:r>
            <a:r>
              <a:rPr kumimoji="0" lang="en-GB" b="0" i="0" u="none" strike="noStrike" cap="none" normalizeH="0" baseline="0" dirty="0" smtClean="0">
                <a:ln>
                  <a:noFill/>
                </a:ln>
                <a:effectLst/>
                <a:latin typeface="+mn-lt"/>
              </a:rPr>
              <a:t>:</a:t>
            </a:r>
            <a:r>
              <a:rPr kumimoji="0" lang="en-GB" b="0" i="0" u="none" strike="noStrike" cap="none" normalizeH="0" dirty="0" smtClean="0">
                <a:ln>
                  <a:noFill/>
                </a:ln>
                <a:effectLst/>
                <a:latin typeface="+mn-lt"/>
              </a:rPr>
              <a:t> </a:t>
            </a:r>
          </a:p>
          <a:p>
            <a:pPr marL="0" marR="0" indent="0" defTabSz="914400" rtl="0" eaLnBrk="0" fontAlgn="base" latinLnBrk="0" hangingPunct="0">
              <a:lnSpc>
                <a:spcPct val="100000"/>
              </a:lnSpc>
              <a:spcBef>
                <a:spcPct val="0"/>
              </a:spcBef>
              <a:spcAft>
                <a:spcPct val="0"/>
              </a:spcAft>
              <a:buClrTx/>
              <a:buSzTx/>
              <a:buFontTx/>
              <a:buNone/>
              <a:tabLst/>
            </a:pPr>
            <a:r>
              <a:rPr lang="en-GB" sz="1200" b="0" baseline="0" dirty="0" smtClean="0">
                <a:latin typeface="+mn-lt"/>
              </a:rPr>
              <a:t>Transformational Government</a:t>
            </a:r>
            <a:endParaRPr kumimoji="0" lang="en-GB" sz="1200" b="0" i="0" u="none" strike="noStrike" cap="none" normalizeH="0" baseline="0" dirty="0" smtClean="0">
              <a:ln>
                <a:noFill/>
              </a:ln>
              <a:effectLst/>
              <a:latin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xit" presetSubtype="2" fill="hold" grpId="0" nodeType="withEffect">
                                  <p:stCondLst>
                                    <p:cond delay="500"/>
                                  </p:stCondLst>
                                  <p:childTnLst>
                                    <p:anim calcmode="lin" valueType="num">
                                      <p:cBhvr additive="base">
                                        <p:cTn id="18" dur="500"/>
                                        <p:tgtEl>
                                          <p:spTgt spid="19"/>
                                        </p:tgtEl>
                                        <p:attrNameLst>
                                          <p:attrName>ppt_x</p:attrName>
                                        </p:attrNameLst>
                                      </p:cBhvr>
                                      <p:tavLst>
                                        <p:tav tm="0">
                                          <p:val>
                                            <p:strVal val="ppt_x"/>
                                          </p:val>
                                        </p:tav>
                                        <p:tav tm="100000">
                                          <p:val>
                                            <p:strVal val="1+ppt_w/2"/>
                                          </p:val>
                                        </p:tav>
                                      </p:tavLst>
                                    </p:anim>
                                    <p:anim calcmode="lin" valueType="num">
                                      <p:cBhvr additive="base">
                                        <p:cTn id="19" dur="500"/>
                                        <p:tgtEl>
                                          <p:spTgt spid="19"/>
                                        </p:tgtEl>
                                        <p:attrNameLst>
                                          <p:attrName>ppt_y</p:attrName>
                                        </p:attrNameLst>
                                      </p:cBhvr>
                                      <p:tavLst>
                                        <p:tav tm="0">
                                          <p:val>
                                            <p:strVal val="ppt_y"/>
                                          </p:val>
                                        </p:tav>
                                        <p:tav tm="100000">
                                          <p:val>
                                            <p:strVal val="ppt_y"/>
                                          </p:val>
                                        </p:tav>
                                      </p:tavLst>
                                    </p:anim>
                                    <p:set>
                                      <p:cBhvr>
                                        <p:cTn id="20" dur="1" fill="hold">
                                          <p:stCondLst>
                                            <p:cond delay="499"/>
                                          </p:stCondLst>
                                        </p:cTn>
                                        <p:tgtEl>
                                          <p:spTgt spid="1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xit" presetSubtype="2" fill="hold" grpId="0" nodeType="afterEffect">
                                  <p:stCondLst>
                                    <p:cond delay="500"/>
                                  </p:stCondLst>
                                  <p:childTnLst>
                                    <p:anim calcmode="lin" valueType="num">
                                      <p:cBhvr additive="base">
                                        <p:cTn id="29" dur="500"/>
                                        <p:tgtEl>
                                          <p:spTgt spid="18"/>
                                        </p:tgtEl>
                                        <p:attrNameLst>
                                          <p:attrName>ppt_x</p:attrName>
                                        </p:attrNameLst>
                                      </p:cBhvr>
                                      <p:tavLst>
                                        <p:tav tm="0">
                                          <p:val>
                                            <p:strVal val="ppt_x"/>
                                          </p:val>
                                        </p:tav>
                                        <p:tav tm="100000">
                                          <p:val>
                                            <p:strVal val="1+ppt_w/2"/>
                                          </p:val>
                                        </p:tav>
                                      </p:tavLst>
                                    </p:anim>
                                    <p:anim calcmode="lin" valueType="num">
                                      <p:cBhvr additive="base">
                                        <p:cTn id="30" dur="500"/>
                                        <p:tgtEl>
                                          <p:spTgt spid="18"/>
                                        </p:tgtEl>
                                        <p:attrNameLst>
                                          <p:attrName>ppt_y</p:attrName>
                                        </p:attrNameLst>
                                      </p:cBhvr>
                                      <p:tavLst>
                                        <p:tav tm="0">
                                          <p:val>
                                            <p:strVal val="ppt_y"/>
                                          </p:val>
                                        </p:tav>
                                        <p:tav tm="100000">
                                          <p:val>
                                            <p:strVal val="ppt_y"/>
                                          </p:val>
                                        </p:tav>
                                      </p:tavLst>
                                    </p:anim>
                                    <p:set>
                                      <p:cBhvr>
                                        <p:cTn id="31" dur="1" fill="hold">
                                          <p:stCondLst>
                                            <p:cond delay="4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xit" presetSubtype="2" fill="hold" grpId="0" nodeType="afterEffect">
                                  <p:stCondLst>
                                    <p:cond delay="500"/>
                                  </p:stCondLst>
                                  <p:childTnLst>
                                    <p:anim calcmode="lin" valueType="num">
                                      <p:cBhvr additive="base">
                                        <p:cTn id="40" dur="500"/>
                                        <p:tgtEl>
                                          <p:spTgt spid="20"/>
                                        </p:tgtEl>
                                        <p:attrNameLst>
                                          <p:attrName>ppt_x</p:attrName>
                                        </p:attrNameLst>
                                      </p:cBhvr>
                                      <p:tavLst>
                                        <p:tav tm="0">
                                          <p:val>
                                            <p:strVal val="ppt_x"/>
                                          </p:val>
                                        </p:tav>
                                        <p:tav tm="100000">
                                          <p:val>
                                            <p:strVal val="1+ppt_w/2"/>
                                          </p:val>
                                        </p:tav>
                                      </p:tavLst>
                                    </p:anim>
                                    <p:anim calcmode="lin" valueType="num">
                                      <p:cBhvr additive="base">
                                        <p:cTn id="41" dur="500"/>
                                        <p:tgtEl>
                                          <p:spTgt spid="20"/>
                                        </p:tgtEl>
                                        <p:attrNameLst>
                                          <p:attrName>ppt_y</p:attrName>
                                        </p:attrNameLst>
                                      </p:cBhvr>
                                      <p:tavLst>
                                        <p:tav tm="0">
                                          <p:val>
                                            <p:strVal val="ppt_y"/>
                                          </p:val>
                                        </p:tav>
                                        <p:tav tm="100000">
                                          <p:val>
                                            <p:strVal val="ppt_y"/>
                                          </p:val>
                                        </p:tav>
                                      </p:tavLst>
                                    </p:anim>
                                    <p:set>
                                      <p:cBhvr>
                                        <p:cTn id="4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p:bldP spid="19" grpId="0" animBg="1"/>
      <p:bldP spid="7" grpId="0" animBg="1"/>
      <p:bldP spid="20"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itle 1"/>
          <p:cNvSpPr txBox="1">
            <a:spLocks/>
          </p:cNvSpPr>
          <p:nvPr/>
        </p:nvSpPr>
        <p:spPr>
          <a:xfrm>
            <a:off x="630238" y="655638"/>
            <a:ext cx="6532562" cy="639762"/>
          </a:xfrm>
          <a:prstGeom prst="rect">
            <a:avLst/>
          </a:prstGeom>
        </p:spPr>
        <p:txBody>
          <a:bodyPr/>
          <a:lstStyle/>
          <a:p>
            <a:pPr marL="0" marR="0" lvl="0" indent="0" algn="l" defTabSz="914400" rtl="0" eaLnBrk="0" fontAlgn="base" latinLnBrk="0" hangingPunct="0">
              <a:lnSpc>
                <a:spcPct val="85000"/>
              </a:lnSpc>
              <a:spcBef>
                <a:spcPct val="0"/>
              </a:spcBef>
              <a:spcAft>
                <a:spcPct val="0"/>
              </a:spcAft>
              <a:buClrTx/>
              <a:buSzTx/>
              <a:buFontTx/>
              <a:buNone/>
              <a:tabLst/>
              <a:defRPr/>
            </a:pPr>
            <a:r>
              <a:rPr lang="en-GB" sz="2800" b="0" kern="0" dirty="0" smtClean="0">
                <a:solidFill>
                  <a:srgbClr val="1D6AAE"/>
                </a:solidFill>
                <a:latin typeface="+mj-lt"/>
                <a:ea typeface="+mj-ea"/>
                <a:cs typeface="+mj-cs"/>
              </a:rPr>
              <a:t>e</a:t>
            </a:r>
            <a:r>
              <a:rPr kumimoji="0" lang="en-GB" sz="2800" b="0" i="0" u="none" strike="noStrike" kern="0" cap="none" spc="0" normalizeH="0" baseline="0" noProof="0" dirty="0" smtClean="0">
                <a:ln>
                  <a:noFill/>
                </a:ln>
                <a:solidFill>
                  <a:srgbClr val="1D6AAE"/>
                </a:solidFill>
                <a:effectLst/>
                <a:uLnTx/>
                <a:uFillTx/>
                <a:latin typeface="+mj-lt"/>
                <a:ea typeface="+mj-ea"/>
                <a:cs typeface="+mj-cs"/>
              </a:rPr>
              <a:t>-Government</a:t>
            </a:r>
            <a:endParaRPr kumimoji="0" lang="en-GB" b="0" i="0" u="none" strike="noStrike" kern="0" cap="none" spc="0" normalizeH="0" baseline="0" noProof="0" dirty="0">
              <a:ln>
                <a:noFill/>
              </a:ln>
              <a:solidFill>
                <a:srgbClr val="1D6AAE"/>
              </a:solidFill>
              <a:effectLst/>
              <a:uLnTx/>
              <a:uFillTx/>
              <a:latin typeface="+mj-lt"/>
              <a:ea typeface="+mj-ea"/>
              <a:cs typeface="+mj-cs"/>
            </a:endParaRPr>
          </a:p>
        </p:txBody>
      </p:sp>
      <p:sp>
        <p:nvSpPr>
          <p:cNvPr id="160" name="Rectangle 9"/>
          <p:cNvSpPr>
            <a:spLocks noChangeArrowheads="1"/>
          </p:cNvSpPr>
          <p:nvPr/>
        </p:nvSpPr>
        <p:spPr bwMode="auto">
          <a:xfrm>
            <a:off x="2819399" y="1600200"/>
            <a:ext cx="4005355" cy="720725"/>
          </a:xfrm>
          <a:prstGeom prst="rect">
            <a:avLst/>
          </a:prstGeom>
          <a:noFill/>
          <a:ln w="9525">
            <a:noFill/>
            <a:miter lim="800000"/>
            <a:headEnd/>
            <a:tailEnd/>
          </a:ln>
          <a:effectLst/>
        </p:spPr>
        <p:txBody>
          <a:bodyPr/>
          <a:lstStyle/>
          <a:p>
            <a:pPr marL="342900" indent="-342900" algn="l" eaLnBrk="1" hangingPunct="1">
              <a:spcBef>
                <a:spcPct val="20000"/>
              </a:spcBef>
              <a:buClr>
                <a:srgbClr val="0070C0"/>
              </a:buClr>
              <a:buSzPct val="110000"/>
              <a:buFont typeface="Arial" pitchFamily="34" charset="0"/>
              <a:buChar char="•"/>
            </a:pPr>
            <a:endParaRPr lang="en-GB" sz="1800" b="0" dirty="0">
              <a:solidFill>
                <a:srgbClr val="0070C0"/>
              </a:solidFill>
              <a:latin typeface="Arial" pitchFamily="34" charset="0"/>
            </a:endParaRPr>
          </a:p>
          <a:p>
            <a:pPr marL="342900" indent="-342900" algn="l" eaLnBrk="1" hangingPunct="1">
              <a:spcBef>
                <a:spcPct val="20000"/>
              </a:spcBef>
              <a:buClr>
                <a:srgbClr val="0070C0"/>
              </a:buClr>
              <a:buSzPct val="110000"/>
              <a:buFont typeface="Arial" pitchFamily="34" charset="0"/>
              <a:buChar char="•"/>
            </a:pPr>
            <a:endParaRPr lang="en-GB" sz="1800" b="0" dirty="0">
              <a:solidFill>
                <a:srgbClr val="0070C0"/>
              </a:solidFill>
              <a:latin typeface="Arial" pitchFamily="34" charset="0"/>
            </a:endParaRPr>
          </a:p>
          <a:p>
            <a:pPr marL="342900" indent="-342900" algn="l" eaLnBrk="1" hangingPunct="1">
              <a:spcBef>
                <a:spcPct val="20000"/>
              </a:spcBef>
              <a:buClr>
                <a:srgbClr val="0070C0"/>
              </a:buClr>
              <a:buSzPct val="110000"/>
              <a:buFont typeface="Arial" pitchFamily="34" charset="0"/>
              <a:buChar char="•"/>
            </a:pPr>
            <a:r>
              <a:rPr lang="en-GB" sz="1800" b="0" dirty="0" smtClean="0">
                <a:solidFill>
                  <a:srgbClr val="0070C0"/>
                </a:solidFill>
                <a:latin typeface="Arial" pitchFamily="34" charset="0"/>
              </a:rPr>
              <a:t>No </a:t>
            </a:r>
            <a:r>
              <a:rPr lang="en-GB" sz="1800" b="0" dirty="0">
                <a:solidFill>
                  <a:srgbClr val="0070C0"/>
                </a:solidFill>
                <a:latin typeface="Arial" pitchFamily="34" charset="0"/>
              </a:rPr>
              <a:t>critical </a:t>
            </a:r>
            <a:r>
              <a:rPr lang="en-GB" sz="1800" b="0" dirty="0" smtClean="0">
                <a:solidFill>
                  <a:srgbClr val="0070C0"/>
                </a:solidFill>
                <a:latin typeface="Arial" pitchFamily="34" charset="0"/>
              </a:rPr>
              <a:t>mass </a:t>
            </a:r>
            <a:r>
              <a:rPr lang="en-GB" sz="1800" b="0" dirty="0">
                <a:solidFill>
                  <a:srgbClr val="0070C0"/>
                </a:solidFill>
                <a:latin typeface="Arial" pitchFamily="34" charset="0"/>
              </a:rPr>
              <a:t>of users</a:t>
            </a:r>
          </a:p>
        </p:txBody>
      </p:sp>
      <p:sp>
        <p:nvSpPr>
          <p:cNvPr id="161" name="Rectangle 10"/>
          <p:cNvSpPr>
            <a:spLocks noChangeArrowheads="1"/>
          </p:cNvSpPr>
          <p:nvPr/>
        </p:nvSpPr>
        <p:spPr bwMode="auto">
          <a:xfrm>
            <a:off x="2819400" y="2438400"/>
            <a:ext cx="4950850" cy="914400"/>
          </a:xfrm>
          <a:prstGeom prst="rect">
            <a:avLst/>
          </a:prstGeom>
          <a:noFill/>
          <a:ln w="9525">
            <a:noFill/>
            <a:miter lim="800000"/>
            <a:headEnd/>
            <a:tailEnd/>
          </a:ln>
          <a:effectLst/>
        </p:spPr>
        <p:txBody>
          <a:bodyPr/>
          <a:lstStyle/>
          <a:p>
            <a:pPr marL="342900" indent="-342900" algn="l" eaLnBrk="1" hangingPunct="1">
              <a:spcBef>
                <a:spcPct val="20000"/>
              </a:spcBef>
              <a:buClr>
                <a:srgbClr val="0070C0"/>
              </a:buClr>
              <a:buSzPct val="110000"/>
              <a:buFont typeface="Arial" pitchFamily="34" charset="0"/>
              <a:buChar char="•"/>
            </a:pPr>
            <a:endParaRPr lang="en-GB" sz="1800" b="0" dirty="0">
              <a:solidFill>
                <a:srgbClr val="0070C0"/>
              </a:solidFill>
              <a:latin typeface="Arial" pitchFamily="34" charset="0"/>
            </a:endParaRPr>
          </a:p>
          <a:p>
            <a:pPr marL="342900" indent="-342900" algn="l" eaLnBrk="1" hangingPunct="1">
              <a:spcBef>
                <a:spcPct val="20000"/>
              </a:spcBef>
              <a:buClr>
                <a:srgbClr val="0070C0"/>
              </a:buClr>
              <a:buSzPct val="110000"/>
              <a:buFont typeface="Arial" pitchFamily="34" charset="0"/>
              <a:buChar char="•"/>
            </a:pPr>
            <a:endParaRPr lang="en-GB" sz="1800" b="0" dirty="0">
              <a:solidFill>
                <a:srgbClr val="0070C0"/>
              </a:solidFill>
              <a:latin typeface="Arial" pitchFamily="34" charset="0"/>
            </a:endParaRPr>
          </a:p>
          <a:p>
            <a:pPr marL="342900" indent="-342900" algn="l" eaLnBrk="1" hangingPunct="1">
              <a:spcBef>
                <a:spcPct val="20000"/>
              </a:spcBef>
              <a:buClr>
                <a:srgbClr val="0070C0"/>
              </a:buClr>
              <a:buSzPct val="110000"/>
              <a:buFont typeface="Arial" pitchFamily="34" charset="0"/>
              <a:buChar char="•"/>
            </a:pPr>
            <a:r>
              <a:rPr lang="en-GB" sz="1800" b="0" dirty="0" smtClean="0">
                <a:solidFill>
                  <a:srgbClr val="0070C0"/>
                </a:solidFill>
                <a:latin typeface="Arial" pitchFamily="34" charset="0"/>
              </a:rPr>
              <a:t>Wasted </a:t>
            </a:r>
            <a:r>
              <a:rPr lang="en-GB" sz="1800" b="0" dirty="0">
                <a:solidFill>
                  <a:srgbClr val="0070C0"/>
                </a:solidFill>
                <a:latin typeface="Arial" pitchFamily="34" charset="0"/>
              </a:rPr>
              <a:t>resources</a:t>
            </a:r>
            <a:endParaRPr lang="en-GB" sz="1000" b="0" dirty="0">
              <a:solidFill>
                <a:srgbClr val="0070C0"/>
              </a:solidFill>
              <a:latin typeface="Arial" pitchFamily="34" charset="0"/>
            </a:endParaRPr>
          </a:p>
        </p:txBody>
      </p:sp>
      <p:sp>
        <p:nvSpPr>
          <p:cNvPr id="162" name="Rectangle 12"/>
          <p:cNvSpPr>
            <a:spLocks noChangeArrowheads="1"/>
          </p:cNvSpPr>
          <p:nvPr/>
        </p:nvSpPr>
        <p:spPr bwMode="auto">
          <a:xfrm>
            <a:off x="2819400" y="2667000"/>
            <a:ext cx="5418396" cy="720725"/>
          </a:xfrm>
          <a:prstGeom prst="rect">
            <a:avLst/>
          </a:prstGeom>
          <a:noFill/>
          <a:ln w="9525">
            <a:noFill/>
            <a:miter lim="800000"/>
            <a:headEnd/>
            <a:tailEnd/>
          </a:ln>
          <a:effectLst/>
        </p:spPr>
        <p:txBody>
          <a:bodyPr/>
          <a:lstStyle/>
          <a:p>
            <a:pPr marL="342900" indent="-342900" algn="l" eaLnBrk="1" hangingPunct="1">
              <a:spcBef>
                <a:spcPct val="20000"/>
              </a:spcBef>
              <a:buClr>
                <a:srgbClr val="0070C0"/>
              </a:buClr>
              <a:buSzPct val="110000"/>
              <a:buFont typeface="Arial" pitchFamily="34" charset="0"/>
              <a:buChar char="•"/>
            </a:pPr>
            <a:r>
              <a:rPr lang="en-GB" sz="1800" b="0" dirty="0" smtClean="0">
                <a:solidFill>
                  <a:srgbClr val="0070C0"/>
                </a:solidFill>
                <a:latin typeface="Arial" pitchFamily="34" charset="0"/>
              </a:rPr>
              <a:t>Duplicated </a:t>
            </a:r>
            <a:r>
              <a:rPr lang="en-GB" sz="1800" b="0" dirty="0">
                <a:solidFill>
                  <a:srgbClr val="0070C0"/>
                </a:solidFill>
                <a:latin typeface="Arial" pitchFamily="34" charset="0"/>
              </a:rPr>
              <a:t>IT expenditure</a:t>
            </a:r>
          </a:p>
        </p:txBody>
      </p:sp>
      <p:sp>
        <p:nvSpPr>
          <p:cNvPr id="163" name="Rectangle 11"/>
          <p:cNvSpPr>
            <a:spLocks noChangeArrowheads="1"/>
          </p:cNvSpPr>
          <p:nvPr/>
        </p:nvSpPr>
        <p:spPr bwMode="auto">
          <a:xfrm>
            <a:off x="2819400" y="2870200"/>
            <a:ext cx="6096000" cy="863600"/>
          </a:xfrm>
          <a:prstGeom prst="rect">
            <a:avLst/>
          </a:prstGeom>
          <a:noFill/>
          <a:ln w="9525">
            <a:noFill/>
            <a:miter lim="800000"/>
            <a:headEnd/>
            <a:tailEnd/>
          </a:ln>
          <a:effectLst/>
        </p:spPr>
        <p:txBody>
          <a:bodyPr/>
          <a:lstStyle/>
          <a:p>
            <a:pPr marL="342900" indent="-342900" algn="l" eaLnBrk="1" hangingPunct="1">
              <a:spcBef>
                <a:spcPct val="20000"/>
              </a:spcBef>
              <a:buClr>
                <a:srgbClr val="0070C0"/>
              </a:buClr>
              <a:buSzPct val="110000"/>
              <a:buFont typeface="Arial" pitchFamily="34" charset="0"/>
              <a:buChar char="•"/>
            </a:pPr>
            <a:endParaRPr lang="en-GB" sz="1800" b="0" dirty="0">
              <a:solidFill>
                <a:srgbClr val="0070C0"/>
              </a:solidFill>
              <a:latin typeface="Arial" pitchFamily="34" charset="0"/>
            </a:endParaRPr>
          </a:p>
          <a:p>
            <a:pPr marL="342900" indent="-342900" algn="l" eaLnBrk="1" hangingPunct="1">
              <a:spcBef>
                <a:spcPct val="20000"/>
              </a:spcBef>
              <a:buClr>
                <a:srgbClr val="0070C0"/>
              </a:buClr>
              <a:buSzPct val="110000"/>
              <a:buFont typeface="Arial" pitchFamily="34" charset="0"/>
              <a:buChar char="•"/>
            </a:pPr>
            <a:endParaRPr lang="en-GB" sz="1800" b="0" dirty="0">
              <a:solidFill>
                <a:srgbClr val="0070C0"/>
              </a:solidFill>
              <a:latin typeface="Arial" pitchFamily="34" charset="0"/>
            </a:endParaRPr>
          </a:p>
          <a:p>
            <a:pPr marL="342900" indent="-342900" algn="l" eaLnBrk="1" hangingPunct="1">
              <a:spcBef>
                <a:spcPct val="20000"/>
              </a:spcBef>
              <a:buClr>
                <a:srgbClr val="0070C0"/>
              </a:buClr>
              <a:buSzPct val="110000"/>
              <a:buFont typeface="Arial" pitchFamily="34" charset="0"/>
              <a:buChar char="•"/>
            </a:pPr>
            <a:r>
              <a:rPr lang="en-GB" sz="1800" b="0" dirty="0" smtClean="0">
                <a:solidFill>
                  <a:srgbClr val="0070C0"/>
                </a:solidFill>
                <a:latin typeface="Arial" pitchFamily="34" charset="0"/>
              </a:rPr>
              <a:t>Little </a:t>
            </a:r>
            <a:r>
              <a:rPr lang="en-GB" sz="1800" b="0" dirty="0">
                <a:solidFill>
                  <a:srgbClr val="0070C0"/>
                </a:solidFill>
                <a:latin typeface="Arial" pitchFamily="34" charset="0"/>
              </a:rPr>
              <a:t>impact on core public policy objectives</a:t>
            </a:r>
            <a:endParaRPr lang="en-GB" sz="1000" b="0" dirty="0">
              <a:solidFill>
                <a:srgbClr val="0070C0"/>
              </a:solidFill>
              <a:latin typeface="Arial" pitchFamily="34" charset="0"/>
            </a:endParaRPr>
          </a:p>
        </p:txBody>
      </p:sp>
      <p:sp>
        <p:nvSpPr>
          <p:cNvPr id="164" name="TextBox 163"/>
          <p:cNvSpPr txBox="1"/>
          <p:nvPr/>
        </p:nvSpPr>
        <p:spPr>
          <a:xfrm>
            <a:off x="1271588" y="2887665"/>
            <a:ext cx="214312" cy="461963"/>
          </a:xfrm>
          <a:prstGeom prst="rect">
            <a:avLst/>
          </a:prstGeom>
          <a:noFill/>
        </p:spPr>
        <p:txBody>
          <a:bodyPr>
            <a:spAutoFit/>
          </a:bodyPr>
          <a:lstStyle/>
          <a:p>
            <a:pPr algn="ctr" eaLnBrk="0" hangingPunct="0">
              <a:defRPr/>
            </a:pPr>
            <a:r>
              <a:rPr lang="en-GB" dirty="0">
                <a:solidFill>
                  <a:schemeClr val="bg2">
                    <a:lumMod val="75000"/>
                  </a:schemeClr>
                </a:solidFill>
                <a:latin typeface="+mn-lt"/>
              </a:rPr>
              <a:t>?</a:t>
            </a:r>
          </a:p>
        </p:txBody>
      </p:sp>
      <p:grpSp>
        <p:nvGrpSpPr>
          <p:cNvPr id="165" name="Group 242"/>
          <p:cNvGrpSpPr>
            <a:grpSpLocks/>
          </p:cNvGrpSpPr>
          <p:nvPr/>
        </p:nvGrpSpPr>
        <p:grpSpPr bwMode="auto">
          <a:xfrm>
            <a:off x="1128714" y="4930784"/>
            <a:ext cx="1214438" cy="1071563"/>
            <a:chOff x="1214414" y="5643578"/>
            <a:chExt cx="1214446" cy="1071570"/>
          </a:xfrm>
        </p:grpSpPr>
        <p:pic>
          <p:nvPicPr>
            <p:cNvPr id="166" name="Picture 15"/>
            <p:cNvPicPr>
              <a:picLocks noChangeAspect="1" noChangeArrowheads="1"/>
            </p:cNvPicPr>
            <p:nvPr/>
          </p:nvPicPr>
          <p:blipFill>
            <a:blip r:embed="rId3" cstate="print"/>
            <a:srcRect/>
            <a:stretch>
              <a:fillRect/>
            </a:stretch>
          </p:blipFill>
          <p:spPr bwMode="auto">
            <a:xfrm>
              <a:off x="1428728" y="5715016"/>
              <a:ext cx="857250" cy="847725"/>
            </a:xfrm>
            <a:prstGeom prst="rect">
              <a:avLst/>
            </a:prstGeom>
            <a:noFill/>
            <a:ln w="9525" algn="ctr">
              <a:noFill/>
              <a:miter lim="800000"/>
              <a:headEnd/>
              <a:tailEnd/>
            </a:ln>
            <a:effectLst>
              <a:prstShdw prst="shdw17" dist="17961" dir="2700000">
                <a:srgbClr val="1F1F5C"/>
              </a:prstShdw>
            </a:effectLst>
          </p:spPr>
        </p:pic>
        <p:sp>
          <p:nvSpPr>
            <p:cNvPr id="168" name="Rectangle 234"/>
            <p:cNvSpPr>
              <a:spLocks noChangeArrowheads="1"/>
            </p:cNvSpPr>
            <p:nvPr/>
          </p:nvSpPr>
          <p:spPr bwMode="auto">
            <a:xfrm>
              <a:off x="2214546" y="5715016"/>
              <a:ext cx="214314" cy="857256"/>
            </a:xfrm>
            <a:prstGeom prst="rect">
              <a:avLst/>
            </a:prstGeom>
            <a:solidFill>
              <a:schemeClr val="bg1"/>
            </a:solidFill>
            <a:ln w="9525" algn="ctr">
              <a:noFill/>
              <a:round/>
              <a:headEnd/>
              <a:tailEnd/>
            </a:ln>
          </p:spPr>
          <p:txBody>
            <a:bodyPr wrap="none" anchor="ctr"/>
            <a:lstStyle/>
            <a:p>
              <a:pPr algn="ctr" eaLnBrk="0" hangingPunct="0"/>
              <a:endParaRPr lang="en-US" dirty="0"/>
            </a:p>
          </p:txBody>
        </p:sp>
        <p:sp>
          <p:nvSpPr>
            <p:cNvPr id="169" name="Rectangle 235"/>
            <p:cNvSpPr>
              <a:spLocks noChangeArrowheads="1"/>
            </p:cNvSpPr>
            <p:nvPr/>
          </p:nvSpPr>
          <p:spPr bwMode="auto">
            <a:xfrm>
              <a:off x="1214414" y="5715016"/>
              <a:ext cx="214314" cy="857256"/>
            </a:xfrm>
            <a:prstGeom prst="rect">
              <a:avLst/>
            </a:prstGeom>
            <a:solidFill>
              <a:schemeClr val="bg1"/>
            </a:solidFill>
            <a:ln w="9525" algn="ctr">
              <a:noFill/>
              <a:round/>
              <a:headEnd/>
              <a:tailEnd/>
            </a:ln>
          </p:spPr>
          <p:txBody>
            <a:bodyPr wrap="none" anchor="ctr"/>
            <a:lstStyle/>
            <a:p>
              <a:pPr algn="ctr" eaLnBrk="0" hangingPunct="0"/>
              <a:endParaRPr lang="en-US" dirty="0"/>
            </a:p>
          </p:txBody>
        </p:sp>
        <p:sp>
          <p:nvSpPr>
            <p:cNvPr id="170" name="Rectangle 236"/>
            <p:cNvSpPr>
              <a:spLocks noChangeArrowheads="1"/>
            </p:cNvSpPr>
            <p:nvPr/>
          </p:nvSpPr>
          <p:spPr bwMode="auto">
            <a:xfrm>
              <a:off x="1428728" y="5643578"/>
              <a:ext cx="857256" cy="71438"/>
            </a:xfrm>
            <a:prstGeom prst="rect">
              <a:avLst/>
            </a:prstGeom>
            <a:solidFill>
              <a:schemeClr val="bg1"/>
            </a:solidFill>
            <a:ln w="9525" algn="ctr">
              <a:noFill/>
              <a:round/>
              <a:headEnd/>
              <a:tailEnd/>
            </a:ln>
          </p:spPr>
          <p:txBody>
            <a:bodyPr wrap="none" anchor="ctr"/>
            <a:lstStyle/>
            <a:p>
              <a:pPr algn="ctr" eaLnBrk="0" hangingPunct="0"/>
              <a:endParaRPr lang="en-US" dirty="0"/>
            </a:p>
          </p:txBody>
        </p:sp>
        <p:sp>
          <p:nvSpPr>
            <p:cNvPr id="171" name="Rectangle 237"/>
            <p:cNvSpPr>
              <a:spLocks noChangeArrowheads="1"/>
            </p:cNvSpPr>
            <p:nvPr/>
          </p:nvSpPr>
          <p:spPr bwMode="auto">
            <a:xfrm>
              <a:off x="1428728" y="6500834"/>
              <a:ext cx="857256" cy="214314"/>
            </a:xfrm>
            <a:prstGeom prst="rect">
              <a:avLst/>
            </a:prstGeom>
            <a:solidFill>
              <a:schemeClr val="bg1"/>
            </a:solidFill>
            <a:ln w="9525" algn="ctr">
              <a:noFill/>
              <a:round/>
              <a:headEnd/>
              <a:tailEnd/>
            </a:ln>
          </p:spPr>
          <p:txBody>
            <a:bodyPr wrap="none" anchor="ctr"/>
            <a:lstStyle/>
            <a:p>
              <a:pPr algn="ctr" eaLnBrk="0" hangingPunct="0"/>
              <a:endParaRPr lang="en-US" dirty="0"/>
            </a:p>
          </p:txBody>
        </p:sp>
      </p:grpSp>
      <p:sp>
        <p:nvSpPr>
          <p:cNvPr id="172" name="Rectangle 171"/>
          <p:cNvSpPr/>
          <p:nvPr/>
        </p:nvSpPr>
        <p:spPr>
          <a:xfrm rot="775672">
            <a:off x="870111" y="4490621"/>
            <a:ext cx="499012"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173" name="Rectangle 172"/>
          <p:cNvSpPr/>
          <p:nvPr/>
        </p:nvSpPr>
        <p:spPr>
          <a:xfrm rot="20005835">
            <a:off x="873934" y="5028174"/>
            <a:ext cx="928695"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174" name="Rectangle 173"/>
          <p:cNvSpPr/>
          <p:nvPr/>
        </p:nvSpPr>
        <p:spPr>
          <a:xfrm>
            <a:off x="985815" y="4859379"/>
            <a:ext cx="236149"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175" name="Rectangle 174"/>
          <p:cNvSpPr/>
          <p:nvPr/>
        </p:nvSpPr>
        <p:spPr>
          <a:xfrm rot="20948802">
            <a:off x="1102049" y="4222396"/>
            <a:ext cx="499012"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cxnSp>
        <p:nvCxnSpPr>
          <p:cNvPr id="176" name="Shape 175"/>
          <p:cNvCxnSpPr/>
          <p:nvPr/>
        </p:nvCxnSpPr>
        <p:spPr bwMode="auto">
          <a:xfrm>
            <a:off x="1271588" y="2430465"/>
            <a:ext cx="928687" cy="347663"/>
          </a:xfrm>
          <a:prstGeom prst="curvedConnector2">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177" name="Curved Connector 176"/>
          <p:cNvCxnSpPr/>
          <p:nvPr/>
        </p:nvCxnSpPr>
        <p:spPr bwMode="auto">
          <a:xfrm rot="10800000" flipV="1">
            <a:off x="1057275" y="2368553"/>
            <a:ext cx="571500" cy="490537"/>
          </a:xfrm>
          <a:prstGeom prst="curvedConnector3">
            <a:avLst>
              <a:gd name="adj1" fmla="val 50000"/>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178" name="Curved Connector 177"/>
          <p:cNvCxnSpPr/>
          <p:nvPr/>
        </p:nvCxnSpPr>
        <p:spPr bwMode="auto">
          <a:xfrm>
            <a:off x="1781175" y="2940053"/>
            <a:ext cx="285750" cy="1143000"/>
          </a:xfrm>
          <a:prstGeom prst="curvedConnector3">
            <a:avLst>
              <a:gd name="adj1" fmla="val 179999"/>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179" name="Shape 178"/>
          <p:cNvCxnSpPr/>
          <p:nvPr/>
        </p:nvCxnSpPr>
        <p:spPr bwMode="auto">
          <a:xfrm rot="5400000" flipH="1" flipV="1">
            <a:off x="1383506" y="2042322"/>
            <a:ext cx="71437" cy="419100"/>
          </a:xfrm>
          <a:prstGeom prst="curvedConnector2">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180" name="Curved Connector 179"/>
          <p:cNvCxnSpPr/>
          <p:nvPr/>
        </p:nvCxnSpPr>
        <p:spPr bwMode="auto">
          <a:xfrm rot="16200000" flipH="1">
            <a:off x="597694" y="3328197"/>
            <a:ext cx="776287" cy="285750"/>
          </a:xfrm>
          <a:prstGeom prst="curvedConnector3">
            <a:avLst>
              <a:gd name="adj1" fmla="val 25460"/>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181" name="Curved Connector 180"/>
          <p:cNvCxnSpPr/>
          <p:nvPr/>
        </p:nvCxnSpPr>
        <p:spPr bwMode="auto">
          <a:xfrm>
            <a:off x="1352550" y="3930653"/>
            <a:ext cx="419100" cy="1587"/>
          </a:xfrm>
          <a:prstGeom prst="curvedConnector3">
            <a:avLst>
              <a:gd name="adj1" fmla="val 50000"/>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182" name="Shape 181"/>
          <p:cNvCxnSpPr/>
          <p:nvPr/>
        </p:nvCxnSpPr>
        <p:spPr bwMode="auto">
          <a:xfrm rot="5400000">
            <a:off x="833438" y="3144840"/>
            <a:ext cx="804862" cy="1500188"/>
          </a:xfrm>
          <a:prstGeom prst="curvedConnector4">
            <a:avLst>
              <a:gd name="adj1" fmla="val 37672"/>
              <a:gd name="adj2" fmla="val 109312"/>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186" name="Curved Connector 185"/>
          <p:cNvCxnSpPr/>
          <p:nvPr/>
        </p:nvCxnSpPr>
        <p:spPr bwMode="auto">
          <a:xfrm rot="10800000" flipH="1">
            <a:off x="700088" y="2859090"/>
            <a:ext cx="71437" cy="623888"/>
          </a:xfrm>
          <a:prstGeom prst="curvedConnector3">
            <a:avLst>
              <a:gd name="adj1" fmla="val -319998"/>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187" name="Curved Connector 186"/>
          <p:cNvCxnSpPr/>
          <p:nvPr/>
        </p:nvCxnSpPr>
        <p:spPr bwMode="auto">
          <a:xfrm rot="10800000">
            <a:off x="700088" y="3635378"/>
            <a:ext cx="357187" cy="447675"/>
          </a:xfrm>
          <a:prstGeom prst="curvedConnector3">
            <a:avLst>
              <a:gd name="adj1" fmla="val 164000"/>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191" name="Curved Connector 190"/>
          <p:cNvCxnSpPr/>
          <p:nvPr/>
        </p:nvCxnSpPr>
        <p:spPr bwMode="auto">
          <a:xfrm rot="10800000" flipV="1">
            <a:off x="700088" y="2511428"/>
            <a:ext cx="285750" cy="971550"/>
          </a:xfrm>
          <a:prstGeom prst="curvedConnector3">
            <a:avLst>
              <a:gd name="adj1" fmla="val 179999"/>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196" name="Curved Connector 195"/>
          <p:cNvCxnSpPr/>
          <p:nvPr/>
        </p:nvCxnSpPr>
        <p:spPr bwMode="auto">
          <a:xfrm rot="5400000">
            <a:off x="995363" y="2573340"/>
            <a:ext cx="204788" cy="223837"/>
          </a:xfrm>
          <a:prstGeom prst="curvedConnector3">
            <a:avLst>
              <a:gd name="adj1" fmla="val 50000"/>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201" name="Shape 200"/>
          <p:cNvCxnSpPr/>
          <p:nvPr/>
        </p:nvCxnSpPr>
        <p:spPr bwMode="auto">
          <a:xfrm rot="10800000" flipV="1">
            <a:off x="842963" y="2359028"/>
            <a:ext cx="142875" cy="428625"/>
          </a:xfrm>
          <a:prstGeom prst="curvedConnector2">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206" name="Shape 205"/>
          <p:cNvCxnSpPr/>
          <p:nvPr/>
        </p:nvCxnSpPr>
        <p:spPr bwMode="auto">
          <a:xfrm rot="5400000">
            <a:off x="1924050" y="3135315"/>
            <a:ext cx="419100" cy="152400"/>
          </a:xfrm>
          <a:prstGeom prst="curvedConnector2">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211" name="Curved Connector 210"/>
          <p:cNvCxnSpPr/>
          <p:nvPr/>
        </p:nvCxnSpPr>
        <p:spPr bwMode="auto">
          <a:xfrm rot="5400000">
            <a:off x="1847850" y="2987678"/>
            <a:ext cx="195263" cy="223837"/>
          </a:xfrm>
          <a:prstGeom prst="curvedConnector3">
            <a:avLst>
              <a:gd name="adj1" fmla="val 50000"/>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217" name="Curved Connector 216"/>
          <p:cNvCxnSpPr/>
          <p:nvPr/>
        </p:nvCxnSpPr>
        <p:spPr bwMode="auto">
          <a:xfrm>
            <a:off x="1924050" y="2368553"/>
            <a:ext cx="357188" cy="561975"/>
          </a:xfrm>
          <a:prstGeom prst="curvedConnector3">
            <a:avLst>
              <a:gd name="adj1" fmla="val 164000"/>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220" name="Shape 219"/>
          <p:cNvCxnSpPr/>
          <p:nvPr/>
        </p:nvCxnSpPr>
        <p:spPr bwMode="auto">
          <a:xfrm flipV="1">
            <a:off x="781050" y="4154490"/>
            <a:ext cx="347663" cy="142875"/>
          </a:xfrm>
          <a:prstGeom prst="curvedConnector2">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221" name="Curved Connector 220"/>
          <p:cNvCxnSpPr/>
          <p:nvPr/>
        </p:nvCxnSpPr>
        <p:spPr bwMode="auto">
          <a:xfrm rot="16200000" flipH="1">
            <a:off x="1561307" y="3874296"/>
            <a:ext cx="1588" cy="561975"/>
          </a:xfrm>
          <a:prstGeom prst="curvedConnector3">
            <a:avLst>
              <a:gd name="adj1" fmla="val 14395466"/>
            </a:avLst>
          </a:prstGeom>
          <a:solidFill>
            <a:srgbClr val="333399"/>
          </a:solidFill>
          <a:ln w="9525" cap="flat" cmpd="sng" algn="ctr">
            <a:solidFill>
              <a:schemeClr val="bg1">
                <a:lumMod val="50000"/>
              </a:schemeClr>
            </a:solidFill>
            <a:prstDash val="solid"/>
            <a:round/>
            <a:headEnd type="none" w="med" len="med"/>
            <a:tailEnd type="none" w="med" len="med"/>
          </a:ln>
          <a:effectLst/>
        </p:spPr>
      </p:cxnSp>
      <p:grpSp>
        <p:nvGrpSpPr>
          <p:cNvPr id="248" name="Group 186"/>
          <p:cNvGrpSpPr/>
          <p:nvPr/>
        </p:nvGrpSpPr>
        <p:grpSpPr>
          <a:xfrm>
            <a:off x="1219200" y="3276601"/>
            <a:ext cx="283443" cy="457200"/>
            <a:chOff x="5507757" y="3818472"/>
            <a:chExt cx="283443" cy="601128"/>
          </a:xfrm>
        </p:grpSpPr>
        <p:sp>
          <p:nvSpPr>
            <p:cNvPr id="249" name="Freeform 8"/>
            <p:cNvSpPr>
              <a:spLocks noEditPoints="1"/>
            </p:cNvSpPr>
            <p:nvPr/>
          </p:nvSpPr>
          <p:spPr bwMode="auto">
            <a:xfrm>
              <a:off x="5507757" y="3818472"/>
              <a:ext cx="283443" cy="601128"/>
            </a:xfrm>
            <a:custGeom>
              <a:avLst/>
              <a:gdLst/>
              <a:ahLst/>
              <a:cxnLst>
                <a:cxn ang="0">
                  <a:pos x="3" y="193"/>
                </a:cxn>
                <a:cxn ang="0">
                  <a:pos x="20" y="205"/>
                </a:cxn>
                <a:cxn ang="0">
                  <a:pos x="31" y="248"/>
                </a:cxn>
                <a:cxn ang="0">
                  <a:pos x="39" y="308"/>
                </a:cxn>
                <a:cxn ang="0">
                  <a:pos x="61" y="315"/>
                </a:cxn>
                <a:cxn ang="0">
                  <a:pos x="76" y="304"/>
                </a:cxn>
                <a:cxn ang="0">
                  <a:pos x="97" y="316"/>
                </a:cxn>
                <a:cxn ang="0">
                  <a:pos x="114" y="308"/>
                </a:cxn>
                <a:cxn ang="0">
                  <a:pos x="121" y="222"/>
                </a:cxn>
                <a:cxn ang="0">
                  <a:pos x="134" y="204"/>
                </a:cxn>
                <a:cxn ang="0">
                  <a:pos x="146" y="193"/>
                </a:cxn>
                <a:cxn ang="0">
                  <a:pos x="147" y="118"/>
                </a:cxn>
                <a:cxn ang="0">
                  <a:pos x="133" y="90"/>
                </a:cxn>
                <a:cxn ang="0">
                  <a:pos x="120" y="80"/>
                </a:cxn>
                <a:cxn ang="0">
                  <a:pos x="103" y="70"/>
                </a:cxn>
                <a:cxn ang="0">
                  <a:pos x="113" y="56"/>
                </a:cxn>
                <a:cxn ang="0">
                  <a:pos x="115" y="37"/>
                </a:cxn>
                <a:cxn ang="0">
                  <a:pos x="104" y="12"/>
                </a:cxn>
                <a:cxn ang="0">
                  <a:pos x="84" y="1"/>
                </a:cxn>
                <a:cxn ang="0">
                  <a:pos x="53" y="7"/>
                </a:cxn>
                <a:cxn ang="0">
                  <a:pos x="39" y="22"/>
                </a:cxn>
                <a:cxn ang="0">
                  <a:pos x="35" y="45"/>
                </a:cxn>
                <a:cxn ang="0">
                  <a:pos x="47" y="69"/>
                </a:cxn>
                <a:cxn ang="0">
                  <a:pos x="28" y="80"/>
                </a:cxn>
                <a:cxn ang="0">
                  <a:pos x="6" y="104"/>
                </a:cxn>
                <a:cxn ang="0">
                  <a:pos x="0" y="129"/>
                </a:cxn>
                <a:cxn ang="0">
                  <a:pos x="8" y="120"/>
                </a:cxn>
                <a:cxn ang="0">
                  <a:pos x="21" y="93"/>
                </a:cxn>
                <a:cxn ang="0">
                  <a:pos x="55" y="77"/>
                </a:cxn>
                <a:cxn ang="0">
                  <a:pos x="76" y="81"/>
                </a:cxn>
                <a:cxn ang="0">
                  <a:pos x="96" y="76"/>
                </a:cxn>
                <a:cxn ang="0">
                  <a:pos x="122" y="89"/>
                </a:cxn>
                <a:cxn ang="0">
                  <a:pos x="139" y="113"/>
                </a:cxn>
                <a:cxn ang="0">
                  <a:pos x="140" y="189"/>
                </a:cxn>
                <a:cxn ang="0">
                  <a:pos x="128" y="199"/>
                </a:cxn>
                <a:cxn ang="0">
                  <a:pos x="119" y="121"/>
                </a:cxn>
                <a:cxn ang="0">
                  <a:pos x="114" y="219"/>
                </a:cxn>
                <a:cxn ang="0">
                  <a:pos x="114" y="298"/>
                </a:cxn>
                <a:cxn ang="0">
                  <a:pos x="101" y="309"/>
                </a:cxn>
                <a:cxn ang="0">
                  <a:pos x="85" y="304"/>
                </a:cxn>
                <a:cxn ang="0">
                  <a:pos x="80" y="199"/>
                </a:cxn>
                <a:cxn ang="0">
                  <a:pos x="74" y="198"/>
                </a:cxn>
                <a:cxn ang="0">
                  <a:pos x="70" y="301"/>
                </a:cxn>
                <a:cxn ang="0">
                  <a:pos x="56" y="309"/>
                </a:cxn>
                <a:cxn ang="0">
                  <a:pos x="41" y="301"/>
                </a:cxn>
                <a:cxn ang="0">
                  <a:pos x="38" y="244"/>
                </a:cxn>
                <a:cxn ang="0">
                  <a:pos x="31" y="123"/>
                </a:cxn>
                <a:cxn ang="0">
                  <a:pos x="18" y="198"/>
                </a:cxn>
                <a:cxn ang="0">
                  <a:pos x="7" y="185"/>
                </a:cxn>
                <a:cxn ang="0">
                  <a:pos x="95" y="13"/>
                </a:cxn>
                <a:cxn ang="0">
                  <a:pos x="108" y="31"/>
                </a:cxn>
                <a:cxn ang="0">
                  <a:pos x="107" y="54"/>
                </a:cxn>
                <a:cxn ang="0">
                  <a:pos x="95" y="69"/>
                </a:cxn>
                <a:cxn ang="0">
                  <a:pos x="71" y="74"/>
                </a:cxn>
                <a:cxn ang="0">
                  <a:pos x="54" y="67"/>
                </a:cxn>
                <a:cxn ang="0">
                  <a:pos x="43" y="51"/>
                </a:cxn>
                <a:cxn ang="0">
                  <a:pos x="44" y="28"/>
                </a:cxn>
                <a:cxn ang="0">
                  <a:pos x="60" y="11"/>
                </a:cxn>
              </a:cxnLst>
              <a:rect l="0" t="0" r="r" b="b"/>
              <a:pathLst>
                <a:path w="149" h="316">
                  <a:moveTo>
                    <a:pt x="0" y="129"/>
                  </a:moveTo>
                  <a:lnTo>
                    <a:pt x="0" y="181"/>
                  </a:lnTo>
                  <a:lnTo>
                    <a:pt x="1" y="186"/>
                  </a:lnTo>
                  <a:lnTo>
                    <a:pt x="2" y="191"/>
                  </a:lnTo>
                  <a:lnTo>
                    <a:pt x="3" y="193"/>
                  </a:lnTo>
                  <a:lnTo>
                    <a:pt x="4" y="195"/>
                  </a:lnTo>
                  <a:lnTo>
                    <a:pt x="8" y="199"/>
                  </a:lnTo>
                  <a:lnTo>
                    <a:pt x="11" y="202"/>
                  </a:lnTo>
                  <a:lnTo>
                    <a:pt x="15" y="204"/>
                  </a:lnTo>
                  <a:lnTo>
                    <a:pt x="20" y="205"/>
                  </a:lnTo>
                  <a:lnTo>
                    <a:pt x="24" y="206"/>
                  </a:lnTo>
                  <a:lnTo>
                    <a:pt x="28" y="205"/>
                  </a:lnTo>
                  <a:lnTo>
                    <a:pt x="31" y="205"/>
                  </a:lnTo>
                  <a:lnTo>
                    <a:pt x="31" y="244"/>
                  </a:lnTo>
                  <a:lnTo>
                    <a:pt x="31" y="248"/>
                  </a:lnTo>
                  <a:lnTo>
                    <a:pt x="31" y="292"/>
                  </a:lnTo>
                  <a:lnTo>
                    <a:pt x="31" y="296"/>
                  </a:lnTo>
                  <a:lnTo>
                    <a:pt x="33" y="301"/>
                  </a:lnTo>
                  <a:lnTo>
                    <a:pt x="36" y="305"/>
                  </a:lnTo>
                  <a:lnTo>
                    <a:pt x="39" y="308"/>
                  </a:lnTo>
                  <a:lnTo>
                    <a:pt x="42" y="312"/>
                  </a:lnTo>
                  <a:lnTo>
                    <a:pt x="46" y="314"/>
                  </a:lnTo>
                  <a:lnTo>
                    <a:pt x="51" y="315"/>
                  </a:lnTo>
                  <a:lnTo>
                    <a:pt x="56" y="316"/>
                  </a:lnTo>
                  <a:lnTo>
                    <a:pt x="61" y="315"/>
                  </a:lnTo>
                  <a:lnTo>
                    <a:pt x="65" y="314"/>
                  </a:lnTo>
                  <a:lnTo>
                    <a:pt x="67" y="313"/>
                  </a:lnTo>
                  <a:lnTo>
                    <a:pt x="69" y="312"/>
                  </a:lnTo>
                  <a:lnTo>
                    <a:pt x="73" y="308"/>
                  </a:lnTo>
                  <a:lnTo>
                    <a:pt x="76" y="304"/>
                  </a:lnTo>
                  <a:lnTo>
                    <a:pt x="80" y="308"/>
                  </a:lnTo>
                  <a:lnTo>
                    <a:pt x="84" y="312"/>
                  </a:lnTo>
                  <a:lnTo>
                    <a:pt x="88" y="314"/>
                  </a:lnTo>
                  <a:lnTo>
                    <a:pt x="93" y="315"/>
                  </a:lnTo>
                  <a:lnTo>
                    <a:pt x="97" y="316"/>
                  </a:lnTo>
                  <a:lnTo>
                    <a:pt x="102" y="315"/>
                  </a:lnTo>
                  <a:lnTo>
                    <a:pt x="106" y="314"/>
                  </a:lnTo>
                  <a:lnTo>
                    <a:pt x="108" y="313"/>
                  </a:lnTo>
                  <a:lnTo>
                    <a:pt x="110" y="312"/>
                  </a:lnTo>
                  <a:lnTo>
                    <a:pt x="114" y="308"/>
                  </a:lnTo>
                  <a:lnTo>
                    <a:pt x="117" y="305"/>
                  </a:lnTo>
                  <a:lnTo>
                    <a:pt x="120" y="301"/>
                  </a:lnTo>
                  <a:lnTo>
                    <a:pt x="121" y="296"/>
                  </a:lnTo>
                  <a:lnTo>
                    <a:pt x="121" y="292"/>
                  </a:lnTo>
                  <a:lnTo>
                    <a:pt x="121" y="222"/>
                  </a:lnTo>
                  <a:lnTo>
                    <a:pt x="121" y="217"/>
                  </a:lnTo>
                  <a:lnTo>
                    <a:pt x="121" y="206"/>
                  </a:lnTo>
                  <a:lnTo>
                    <a:pt x="124" y="206"/>
                  </a:lnTo>
                  <a:lnTo>
                    <a:pt x="129" y="205"/>
                  </a:lnTo>
                  <a:lnTo>
                    <a:pt x="134" y="204"/>
                  </a:lnTo>
                  <a:lnTo>
                    <a:pt x="136" y="203"/>
                  </a:lnTo>
                  <a:lnTo>
                    <a:pt x="138" y="202"/>
                  </a:lnTo>
                  <a:lnTo>
                    <a:pt x="141" y="199"/>
                  </a:lnTo>
                  <a:lnTo>
                    <a:pt x="144" y="195"/>
                  </a:lnTo>
                  <a:lnTo>
                    <a:pt x="146" y="193"/>
                  </a:lnTo>
                  <a:lnTo>
                    <a:pt x="147" y="191"/>
                  </a:lnTo>
                  <a:lnTo>
                    <a:pt x="148" y="186"/>
                  </a:lnTo>
                  <a:lnTo>
                    <a:pt x="148" y="181"/>
                  </a:lnTo>
                  <a:lnTo>
                    <a:pt x="149" y="127"/>
                  </a:lnTo>
                  <a:lnTo>
                    <a:pt x="147" y="118"/>
                  </a:lnTo>
                  <a:lnTo>
                    <a:pt x="145" y="111"/>
                  </a:lnTo>
                  <a:lnTo>
                    <a:pt x="143" y="104"/>
                  </a:lnTo>
                  <a:lnTo>
                    <a:pt x="139" y="98"/>
                  </a:lnTo>
                  <a:lnTo>
                    <a:pt x="136" y="93"/>
                  </a:lnTo>
                  <a:lnTo>
                    <a:pt x="133" y="90"/>
                  </a:lnTo>
                  <a:lnTo>
                    <a:pt x="131" y="88"/>
                  </a:lnTo>
                  <a:lnTo>
                    <a:pt x="129" y="86"/>
                  </a:lnTo>
                  <a:lnTo>
                    <a:pt x="126" y="83"/>
                  </a:lnTo>
                  <a:lnTo>
                    <a:pt x="123" y="81"/>
                  </a:lnTo>
                  <a:lnTo>
                    <a:pt x="120" y="80"/>
                  </a:lnTo>
                  <a:lnTo>
                    <a:pt x="111" y="76"/>
                  </a:lnTo>
                  <a:lnTo>
                    <a:pt x="104" y="73"/>
                  </a:lnTo>
                  <a:lnTo>
                    <a:pt x="103" y="72"/>
                  </a:lnTo>
                  <a:lnTo>
                    <a:pt x="102" y="72"/>
                  </a:lnTo>
                  <a:lnTo>
                    <a:pt x="103" y="70"/>
                  </a:lnTo>
                  <a:lnTo>
                    <a:pt x="104" y="69"/>
                  </a:lnTo>
                  <a:lnTo>
                    <a:pt x="107" y="66"/>
                  </a:lnTo>
                  <a:lnTo>
                    <a:pt x="109" y="63"/>
                  </a:lnTo>
                  <a:lnTo>
                    <a:pt x="111" y="60"/>
                  </a:lnTo>
                  <a:lnTo>
                    <a:pt x="113" y="56"/>
                  </a:lnTo>
                  <a:lnTo>
                    <a:pt x="114" y="53"/>
                  </a:lnTo>
                  <a:lnTo>
                    <a:pt x="115" y="49"/>
                  </a:lnTo>
                  <a:lnTo>
                    <a:pt x="115" y="45"/>
                  </a:lnTo>
                  <a:lnTo>
                    <a:pt x="116" y="41"/>
                  </a:lnTo>
                  <a:lnTo>
                    <a:pt x="115" y="37"/>
                  </a:lnTo>
                  <a:lnTo>
                    <a:pt x="115" y="33"/>
                  </a:lnTo>
                  <a:lnTo>
                    <a:pt x="113" y="25"/>
                  </a:lnTo>
                  <a:lnTo>
                    <a:pt x="111" y="22"/>
                  </a:lnTo>
                  <a:lnTo>
                    <a:pt x="109" y="18"/>
                  </a:lnTo>
                  <a:lnTo>
                    <a:pt x="104" y="12"/>
                  </a:lnTo>
                  <a:lnTo>
                    <a:pt x="101" y="9"/>
                  </a:lnTo>
                  <a:lnTo>
                    <a:pt x="98" y="7"/>
                  </a:lnTo>
                  <a:lnTo>
                    <a:pt x="95" y="5"/>
                  </a:lnTo>
                  <a:lnTo>
                    <a:pt x="91" y="3"/>
                  </a:lnTo>
                  <a:lnTo>
                    <a:pt x="84" y="1"/>
                  </a:lnTo>
                  <a:lnTo>
                    <a:pt x="76" y="0"/>
                  </a:lnTo>
                  <a:lnTo>
                    <a:pt x="67" y="1"/>
                  </a:lnTo>
                  <a:lnTo>
                    <a:pt x="63" y="2"/>
                  </a:lnTo>
                  <a:lnTo>
                    <a:pt x="60" y="3"/>
                  </a:lnTo>
                  <a:lnTo>
                    <a:pt x="53" y="7"/>
                  </a:lnTo>
                  <a:lnTo>
                    <a:pt x="50" y="9"/>
                  </a:lnTo>
                  <a:lnTo>
                    <a:pt x="47" y="12"/>
                  </a:lnTo>
                  <a:lnTo>
                    <a:pt x="44" y="15"/>
                  </a:lnTo>
                  <a:lnTo>
                    <a:pt x="42" y="18"/>
                  </a:lnTo>
                  <a:lnTo>
                    <a:pt x="39" y="22"/>
                  </a:lnTo>
                  <a:lnTo>
                    <a:pt x="38" y="25"/>
                  </a:lnTo>
                  <a:lnTo>
                    <a:pt x="36" y="33"/>
                  </a:lnTo>
                  <a:lnTo>
                    <a:pt x="35" y="37"/>
                  </a:lnTo>
                  <a:lnTo>
                    <a:pt x="35" y="41"/>
                  </a:lnTo>
                  <a:lnTo>
                    <a:pt x="35" y="45"/>
                  </a:lnTo>
                  <a:lnTo>
                    <a:pt x="36" y="49"/>
                  </a:lnTo>
                  <a:lnTo>
                    <a:pt x="38" y="56"/>
                  </a:lnTo>
                  <a:lnTo>
                    <a:pt x="42" y="63"/>
                  </a:lnTo>
                  <a:lnTo>
                    <a:pt x="44" y="66"/>
                  </a:lnTo>
                  <a:lnTo>
                    <a:pt x="47" y="69"/>
                  </a:lnTo>
                  <a:lnTo>
                    <a:pt x="48" y="70"/>
                  </a:lnTo>
                  <a:lnTo>
                    <a:pt x="49" y="71"/>
                  </a:lnTo>
                  <a:lnTo>
                    <a:pt x="39" y="75"/>
                  </a:lnTo>
                  <a:lnTo>
                    <a:pt x="33" y="77"/>
                  </a:lnTo>
                  <a:lnTo>
                    <a:pt x="28" y="80"/>
                  </a:lnTo>
                  <a:lnTo>
                    <a:pt x="23" y="83"/>
                  </a:lnTo>
                  <a:lnTo>
                    <a:pt x="18" y="88"/>
                  </a:lnTo>
                  <a:lnTo>
                    <a:pt x="13" y="93"/>
                  </a:lnTo>
                  <a:lnTo>
                    <a:pt x="9" y="98"/>
                  </a:lnTo>
                  <a:lnTo>
                    <a:pt x="6" y="104"/>
                  </a:lnTo>
                  <a:lnTo>
                    <a:pt x="3" y="111"/>
                  </a:lnTo>
                  <a:lnTo>
                    <a:pt x="1" y="118"/>
                  </a:lnTo>
                  <a:lnTo>
                    <a:pt x="0" y="127"/>
                  </a:lnTo>
                  <a:lnTo>
                    <a:pt x="0" y="128"/>
                  </a:lnTo>
                  <a:lnTo>
                    <a:pt x="0" y="129"/>
                  </a:lnTo>
                  <a:close/>
                  <a:moveTo>
                    <a:pt x="7" y="181"/>
                  </a:moveTo>
                  <a:lnTo>
                    <a:pt x="7" y="129"/>
                  </a:lnTo>
                  <a:lnTo>
                    <a:pt x="7" y="128"/>
                  </a:lnTo>
                  <a:lnTo>
                    <a:pt x="7" y="127"/>
                  </a:lnTo>
                  <a:lnTo>
                    <a:pt x="8" y="120"/>
                  </a:lnTo>
                  <a:lnTo>
                    <a:pt x="9" y="113"/>
                  </a:lnTo>
                  <a:lnTo>
                    <a:pt x="11" y="107"/>
                  </a:lnTo>
                  <a:lnTo>
                    <a:pt x="14" y="102"/>
                  </a:lnTo>
                  <a:lnTo>
                    <a:pt x="17" y="97"/>
                  </a:lnTo>
                  <a:lnTo>
                    <a:pt x="21" y="93"/>
                  </a:lnTo>
                  <a:lnTo>
                    <a:pt x="26" y="89"/>
                  </a:lnTo>
                  <a:lnTo>
                    <a:pt x="31" y="87"/>
                  </a:lnTo>
                  <a:lnTo>
                    <a:pt x="43" y="81"/>
                  </a:lnTo>
                  <a:lnTo>
                    <a:pt x="53" y="77"/>
                  </a:lnTo>
                  <a:lnTo>
                    <a:pt x="55" y="77"/>
                  </a:lnTo>
                  <a:lnTo>
                    <a:pt x="56" y="76"/>
                  </a:lnTo>
                  <a:lnTo>
                    <a:pt x="60" y="78"/>
                  </a:lnTo>
                  <a:lnTo>
                    <a:pt x="65" y="80"/>
                  </a:lnTo>
                  <a:lnTo>
                    <a:pt x="70" y="81"/>
                  </a:lnTo>
                  <a:lnTo>
                    <a:pt x="76" y="81"/>
                  </a:lnTo>
                  <a:lnTo>
                    <a:pt x="81" y="81"/>
                  </a:lnTo>
                  <a:lnTo>
                    <a:pt x="87" y="80"/>
                  </a:lnTo>
                  <a:lnTo>
                    <a:pt x="89" y="79"/>
                  </a:lnTo>
                  <a:lnTo>
                    <a:pt x="92" y="78"/>
                  </a:lnTo>
                  <a:lnTo>
                    <a:pt x="96" y="76"/>
                  </a:lnTo>
                  <a:lnTo>
                    <a:pt x="98" y="77"/>
                  </a:lnTo>
                  <a:lnTo>
                    <a:pt x="100" y="78"/>
                  </a:lnTo>
                  <a:lnTo>
                    <a:pt x="101" y="79"/>
                  </a:lnTo>
                  <a:lnTo>
                    <a:pt x="117" y="87"/>
                  </a:lnTo>
                  <a:lnTo>
                    <a:pt x="122" y="89"/>
                  </a:lnTo>
                  <a:lnTo>
                    <a:pt x="127" y="93"/>
                  </a:lnTo>
                  <a:lnTo>
                    <a:pt x="131" y="97"/>
                  </a:lnTo>
                  <a:lnTo>
                    <a:pt x="134" y="102"/>
                  </a:lnTo>
                  <a:lnTo>
                    <a:pt x="137" y="107"/>
                  </a:lnTo>
                  <a:lnTo>
                    <a:pt x="139" y="113"/>
                  </a:lnTo>
                  <a:lnTo>
                    <a:pt x="141" y="120"/>
                  </a:lnTo>
                  <a:lnTo>
                    <a:pt x="142" y="127"/>
                  </a:lnTo>
                  <a:lnTo>
                    <a:pt x="141" y="181"/>
                  </a:lnTo>
                  <a:lnTo>
                    <a:pt x="141" y="185"/>
                  </a:lnTo>
                  <a:lnTo>
                    <a:pt x="140" y="189"/>
                  </a:lnTo>
                  <a:lnTo>
                    <a:pt x="139" y="192"/>
                  </a:lnTo>
                  <a:lnTo>
                    <a:pt x="137" y="195"/>
                  </a:lnTo>
                  <a:lnTo>
                    <a:pt x="134" y="196"/>
                  </a:lnTo>
                  <a:lnTo>
                    <a:pt x="131" y="198"/>
                  </a:lnTo>
                  <a:lnTo>
                    <a:pt x="128" y="199"/>
                  </a:lnTo>
                  <a:lnTo>
                    <a:pt x="124" y="199"/>
                  </a:lnTo>
                  <a:lnTo>
                    <a:pt x="121" y="199"/>
                  </a:lnTo>
                  <a:lnTo>
                    <a:pt x="121" y="123"/>
                  </a:lnTo>
                  <a:lnTo>
                    <a:pt x="120" y="121"/>
                  </a:lnTo>
                  <a:lnTo>
                    <a:pt x="119" y="121"/>
                  </a:lnTo>
                  <a:lnTo>
                    <a:pt x="117" y="120"/>
                  </a:lnTo>
                  <a:lnTo>
                    <a:pt x="116" y="121"/>
                  </a:lnTo>
                  <a:lnTo>
                    <a:pt x="114" y="123"/>
                  </a:lnTo>
                  <a:lnTo>
                    <a:pt x="114" y="218"/>
                  </a:lnTo>
                  <a:lnTo>
                    <a:pt x="114" y="219"/>
                  </a:lnTo>
                  <a:lnTo>
                    <a:pt x="115" y="220"/>
                  </a:lnTo>
                  <a:lnTo>
                    <a:pt x="115" y="222"/>
                  </a:lnTo>
                  <a:lnTo>
                    <a:pt x="115" y="292"/>
                  </a:lnTo>
                  <a:lnTo>
                    <a:pt x="114" y="295"/>
                  </a:lnTo>
                  <a:lnTo>
                    <a:pt x="114" y="298"/>
                  </a:lnTo>
                  <a:lnTo>
                    <a:pt x="112" y="301"/>
                  </a:lnTo>
                  <a:lnTo>
                    <a:pt x="109" y="304"/>
                  </a:lnTo>
                  <a:lnTo>
                    <a:pt x="107" y="306"/>
                  </a:lnTo>
                  <a:lnTo>
                    <a:pt x="104" y="308"/>
                  </a:lnTo>
                  <a:lnTo>
                    <a:pt x="101" y="309"/>
                  </a:lnTo>
                  <a:lnTo>
                    <a:pt x="97" y="309"/>
                  </a:lnTo>
                  <a:lnTo>
                    <a:pt x="93" y="309"/>
                  </a:lnTo>
                  <a:lnTo>
                    <a:pt x="90" y="308"/>
                  </a:lnTo>
                  <a:lnTo>
                    <a:pt x="87" y="306"/>
                  </a:lnTo>
                  <a:lnTo>
                    <a:pt x="85" y="304"/>
                  </a:lnTo>
                  <a:lnTo>
                    <a:pt x="83" y="301"/>
                  </a:lnTo>
                  <a:lnTo>
                    <a:pt x="81" y="298"/>
                  </a:lnTo>
                  <a:lnTo>
                    <a:pt x="80" y="295"/>
                  </a:lnTo>
                  <a:lnTo>
                    <a:pt x="80" y="292"/>
                  </a:lnTo>
                  <a:lnTo>
                    <a:pt x="80" y="199"/>
                  </a:lnTo>
                  <a:lnTo>
                    <a:pt x="79" y="198"/>
                  </a:lnTo>
                  <a:lnTo>
                    <a:pt x="78" y="197"/>
                  </a:lnTo>
                  <a:lnTo>
                    <a:pt x="76" y="196"/>
                  </a:lnTo>
                  <a:lnTo>
                    <a:pt x="75" y="197"/>
                  </a:lnTo>
                  <a:lnTo>
                    <a:pt x="74" y="198"/>
                  </a:lnTo>
                  <a:lnTo>
                    <a:pt x="73" y="199"/>
                  </a:lnTo>
                  <a:lnTo>
                    <a:pt x="73" y="292"/>
                  </a:lnTo>
                  <a:lnTo>
                    <a:pt x="73" y="295"/>
                  </a:lnTo>
                  <a:lnTo>
                    <a:pt x="72" y="298"/>
                  </a:lnTo>
                  <a:lnTo>
                    <a:pt x="70" y="301"/>
                  </a:lnTo>
                  <a:lnTo>
                    <a:pt x="68" y="304"/>
                  </a:lnTo>
                  <a:lnTo>
                    <a:pt x="65" y="306"/>
                  </a:lnTo>
                  <a:lnTo>
                    <a:pt x="62" y="308"/>
                  </a:lnTo>
                  <a:lnTo>
                    <a:pt x="59" y="309"/>
                  </a:lnTo>
                  <a:lnTo>
                    <a:pt x="56" y="309"/>
                  </a:lnTo>
                  <a:lnTo>
                    <a:pt x="52" y="309"/>
                  </a:lnTo>
                  <a:lnTo>
                    <a:pt x="49" y="308"/>
                  </a:lnTo>
                  <a:lnTo>
                    <a:pt x="45" y="306"/>
                  </a:lnTo>
                  <a:lnTo>
                    <a:pt x="43" y="304"/>
                  </a:lnTo>
                  <a:lnTo>
                    <a:pt x="41" y="301"/>
                  </a:lnTo>
                  <a:lnTo>
                    <a:pt x="39" y="298"/>
                  </a:lnTo>
                  <a:lnTo>
                    <a:pt x="38" y="295"/>
                  </a:lnTo>
                  <a:lnTo>
                    <a:pt x="38" y="292"/>
                  </a:lnTo>
                  <a:lnTo>
                    <a:pt x="38" y="248"/>
                  </a:lnTo>
                  <a:lnTo>
                    <a:pt x="38" y="244"/>
                  </a:lnTo>
                  <a:lnTo>
                    <a:pt x="38" y="123"/>
                  </a:lnTo>
                  <a:lnTo>
                    <a:pt x="36" y="121"/>
                  </a:lnTo>
                  <a:lnTo>
                    <a:pt x="34" y="120"/>
                  </a:lnTo>
                  <a:lnTo>
                    <a:pt x="32" y="121"/>
                  </a:lnTo>
                  <a:lnTo>
                    <a:pt x="31" y="123"/>
                  </a:lnTo>
                  <a:lnTo>
                    <a:pt x="31" y="199"/>
                  </a:lnTo>
                  <a:lnTo>
                    <a:pt x="28" y="199"/>
                  </a:lnTo>
                  <a:lnTo>
                    <a:pt x="24" y="199"/>
                  </a:lnTo>
                  <a:lnTo>
                    <a:pt x="21" y="199"/>
                  </a:lnTo>
                  <a:lnTo>
                    <a:pt x="18" y="198"/>
                  </a:lnTo>
                  <a:lnTo>
                    <a:pt x="15" y="196"/>
                  </a:lnTo>
                  <a:lnTo>
                    <a:pt x="12" y="195"/>
                  </a:lnTo>
                  <a:lnTo>
                    <a:pt x="10" y="192"/>
                  </a:lnTo>
                  <a:lnTo>
                    <a:pt x="8" y="189"/>
                  </a:lnTo>
                  <a:lnTo>
                    <a:pt x="7" y="185"/>
                  </a:lnTo>
                  <a:lnTo>
                    <a:pt x="7" y="181"/>
                  </a:lnTo>
                  <a:close/>
                  <a:moveTo>
                    <a:pt x="76" y="6"/>
                  </a:moveTo>
                  <a:lnTo>
                    <a:pt x="83" y="7"/>
                  </a:lnTo>
                  <a:lnTo>
                    <a:pt x="89" y="9"/>
                  </a:lnTo>
                  <a:lnTo>
                    <a:pt x="95" y="13"/>
                  </a:lnTo>
                  <a:lnTo>
                    <a:pt x="100" y="17"/>
                  </a:lnTo>
                  <a:lnTo>
                    <a:pt x="104" y="22"/>
                  </a:lnTo>
                  <a:lnTo>
                    <a:pt x="105" y="25"/>
                  </a:lnTo>
                  <a:lnTo>
                    <a:pt x="107" y="28"/>
                  </a:lnTo>
                  <a:lnTo>
                    <a:pt x="108" y="31"/>
                  </a:lnTo>
                  <a:lnTo>
                    <a:pt x="109" y="34"/>
                  </a:lnTo>
                  <a:lnTo>
                    <a:pt x="109" y="37"/>
                  </a:lnTo>
                  <a:lnTo>
                    <a:pt x="109" y="41"/>
                  </a:lnTo>
                  <a:lnTo>
                    <a:pt x="109" y="48"/>
                  </a:lnTo>
                  <a:lnTo>
                    <a:pt x="107" y="54"/>
                  </a:lnTo>
                  <a:lnTo>
                    <a:pt x="105" y="57"/>
                  </a:lnTo>
                  <a:lnTo>
                    <a:pt x="104" y="60"/>
                  </a:lnTo>
                  <a:lnTo>
                    <a:pt x="102" y="62"/>
                  </a:lnTo>
                  <a:lnTo>
                    <a:pt x="100" y="65"/>
                  </a:lnTo>
                  <a:lnTo>
                    <a:pt x="95" y="69"/>
                  </a:lnTo>
                  <a:lnTo>
                    <a:pt x="90" y="71"/>
                  </a:lnTo>
                  <a:lnTo>
                    <a:pt x="86" y="73"/>
                  </a:lnTo>
                  <a:lnTo>
                    <a:pt x="81" y="74"/>
                  </a:lnTo>
                  <a:lnTo>
                    <a:pt x="76" y="74"/>
                  </a:lnTo>
                  <a:lnTo>
                    <a:pt x="71" y="74"/>
                  </a:lnTo>
                  <a:lnTo>
                    <a:pt x="66" y="73"/>
                  </a:lnTo>
                  <a:lnTo>
                    <a:pt x="62" y="72"/>
                  </a:lnTo>
                  <a:lnTo>
                    <a:pt x="57" y="70"/>
                  </a:lnTo>
                  <a:lnTo>
                    <a:pt x="57" y="69"/>
                  </a:lnTo>
                  <a:lnTo>
                    <a:pt x="54" y="67"/>
                  </a:lnTo>
                  <a:lnTo>
                    <a:pt x="52" y="65"/>
                  </a:lnTo>
                  <a:lnTo>
                    <a:pt x="47" y="60"/>
                  </a:lnTo>
                  <a:lnTo>
                    <a:pt x="46" y="57"/>
                  </a:lnTo>
                  <a:lnTo>
                    <a:pt x="44" y="54"/>
                  </a:lnTo>
                  <a:lnTo>
                    <a:pt x="43" y="51"/>
                  </a:lnTo>
                  <a:lnTo>
                    <a:pt x="43" y="48"/>
                  </a:lnTo>
                  <a:lnTo>
                    <a:pt x="42" y="44"/>
                  </a:lnTo>
                  <a:lnTo>
                    <a:pt x="42" y="41"/>
                  </a:lnTo>
                  <a:lnTo>
                    <a:pt x="43" y="34"/>
                  </a:lnTo>
                  <a:lnTo>
                    <a:pt x="44" y="28"/>
                  </a:lnTo>
                  <a:lnTo>
                    <a:pt x="47" y="22"/>
                  </a:lnTo>
                  <a:lnTo>
                    <a:pt x="49" y="20"/>
                  </a:lnTo>
                  <a:lnTo>
                    <a:pt x="52" y="17"/>
                  </a:lnTo>
                  <a:lnTo>
                    <a:pt x="57" y="13"/>
                  </a:lnTo>
                  <a:lnTo>
                    <a:pt x="60" y="11"/>
                  </a:lnTo>
                  <a:lnTo>
                    <a:pt x="63" y="9"/>
                  </a:lnTo>
                  <a:lnTo>
                    <a:pt x="66" y="8"/>
                  </a:lnTo>
                  <a:lnTo>
                    <a:pt x="69" y="7"/>
                  </a:lnTo>
                  <a:lnTo>
                    <a:pt x="7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Freeform 9"/>
            <p:cNvSpPr>
              <a:spLocks/>
            </p:cNvSpPr>
            <p:nvPr/>
          </p:nvSpPr>
          <p:spPr bwMode="auto">
            <a:xfrm>
              <a:off x="5521073" y="3963047"/>
              <a:ext cx="256811" cy="443237"/>
            </a:xfrm>
            <a:custGeom>
              <a:avLst/>
              <a:gdLst/>
              <a:ahLst/>
              <a:cxnLst>
                <a:cxn ang="0">
                  <a:pos x="0" y="105"/>
                </a:cxn>
                <a:cxn ang="0">
                  <a:pos x="1" y="113"/>
                </a:cxn>
                <a:cxn ang="0">
                  <a:pos x="5" y="119"/>
                </a:cxn>
                <a:cxn ang="0">
                  <a:pos x="11" y="122"/>
                </a:cxn>
                <a:cxn ang="0">
                  <a:pos x="17" y="123"/>
                </a:cxn>
                <a:cxn ang="0">
                  <a:pos x="24" y="123"/>
                </a:cxn>
                <a:cxn ang="0">
                  <a:pos x="25" y="45"/>
                </a:cxn>
                <a:cxn ang="0">
                  <a:pos x="29" y="45"/>
                </a:cxn>
                <a:cxn ang="0">
                  <a:pos x="31" y="168"/>
                </a:cxn>
                <a:cxn ang="0">
                  <a:pos x="31" y="216"/>
                </a:cxn>
                <a:cxn ang="0">
                  <a:pos x="32" y="222"/>
                </a:cxn>
                <a:cxn ang="0">
                  <a:pos x="36" y="228"/>
                </a:cxn>
                <a:cxn ang="0">
                  <a:pos x="42" y="232"/>
                </a:cxn>
                <a:cxn ang="0">
                  <a:pos x="49" y="233"/>
                </a:cxn>
                <a:cxn ang="0">
                  <a:pos x="55" y="232"/>
                </a:cxn>
                <a:cxn ang="0">
                  <a:pos x="61" y="228"/>
                </a:cxn>
                <a:cxn ang="0">
                  <a:pos x="65" y="222"/>
                </a:cxn>
                <a:cxn ang="0">
                  <a:pos x="66" y="216"/>
                </a:cxn>
                <a:cxn ang="0">
                  <a:pos x="67" y="122"/>
                </a:cxn>
                <a:cxn ang="0">
                  <a:pos x="69" y="120"/>
                </a:cxn>
                <a:cxn ang="0">
                  <a:pos x="72" y="122"/>
                </a:cxn>
                <a:cxn ang="0">
                  <a:pos x="73" y="216"/>
                </a:cxn>
                <a:cxn ang="0">
                  <a:pos x="74" y="222"/>
                </a:cxn>
                <a:cxn ang="0">
                  <a:pos x="78" y="228"/>
                </a:cxn>
                <a:cxn ang="0">
                  <a:pos x="83" y="232"/>
                </a:cxn>
                <a:cxn ang="0">
                  <a:pos x="90" y="233"/>
                </a:cxn>
                <a:cxn ang="0">
                  <a:pos x="97" y="232"/>
                </a:cxn>
                <a:cxn ang="0">
                  <a:pos x="102" y="228"/>
                </a:cxn>
                <a:cxn ang="0">
                  <a:pos x="107" y="222"/>
                </a:cxn>
                <a:cxn ang="0">
                  <a:pos x="108" y="216"/>
                </a:cxn>
                <a:cxn ang="0">
                  <a:pos x="108" y="144"/>
                </a:cxn>
                <a:cxn ang="0">
                  <a:pos x="107" y="142"/>
                </a:cxn>
                <a:cxn ang="0">
                  <a:pos x="109" y="45"/>
                </a:cxn>
                <a:cxn ang="0">
                  <a:pos x="112" y="45"/>
                </a:cxn>
                <a:cxn ang="0">
                  <a:pos x="114" y="47"/>
                </a:cxn>
                <a:cxn ang="0">
                  <a:pos x="117" y="123"/>
                </a:cxn>
                <a:cxn ang="0">
                  <a:pos x="124" y="122"/>
                </a:cxn>
                <a:cxn ang="0">
                  <a:pos x="132" y="116"/>
                </a:cxn>
                <a:cxn ang="0">
                  <a:pos x="134" y="109"/>
                </a:cxn>
                <a:cxn ang="0">
                  <a:pos x="135" y="51"/>
                </a:cxn>
                <a:cxn ang="0">
                  <a:pos x="132" y="37"/>
                </a:cxn>
                <a:cxn ang="0">
                  <a:pos x="127" y="26"/>
                </a:cxn>
                <a:cxn ang="0">
                  <a:pos x="120" y="17"/>
                </a:cxn>
                <a:cxn ang="0">
                  <a:pos x="110" y="11"/>
                </a:cxn>
                <a:cxn ang="0">
                  <a:pos x="93" y="2"/>
                </a:cxn>
                <a:cxn ang="0">
                  <a:pos x="90" y="0"/>
                </a:cxn>
                <a:cxn ang="0">
                  <a:pos x="85" y="2"/>
                </a:cxn>
                <a:cxn ang="0">
                  <a:pos x="80" y="4"/>
                </a:cxn>
                <a:cxn ang="0">
                  <a:pos x="69" y="5"/>
                </a:cxn>
                <a:cxn ang="0">
                  <a:pos x="58" y="4"/>
                </a:cxn>
                <a:cxn ang="0">
                  <a:pos x="49" y="0"/>
                </a:cxn>
                <a:cxn ang="0">
                  <a:pos x="46" y="1"/>
                </a:cxn>
                <a:cxn ang="0">
                  <a:pos x="24" y="11"/>
                </a:cxn>
                <a:cxn ang="0">
                  <a:pos x="14" y="17"/>
                </a:cxn>
                <a:cxn ang="0">
                  <a:pos x="7" y="26"/>
                </a:cxn>
                <a:cxn ang="0">
                  <a:pos x="2" y="37"/>
                </a:cxn>
                <a:cxn ang="0">
                  <a:pos x="0" y="51"/>
                </a:cxn>
                <a:cxn ang="0">
                  <a:pos x="0" y="53"/>
                </a:cxn>
              </a:cxnLst>
              <a:rect l="0" t="0" r="r" b="b"/>
              <a:pathLst>
                <a:path w="135" h="233">
                  <a:moveTo>
                    <a:pt x="0" y="53"/>
                  </a:moveTo>
                  <a:lnTo>
                    <a:pt x="0" y="105"/>
                  </a:lnTo>
                  <a:lnTo>
                    <a:pt x="0" y="109"/>
                  </a:lnTo>
                  <a:lnTo>
                    <a:pt x="1" y="113"/>
                  </a:lnTo>
                  <a:lnTo>
                    <a:pt x="3" y="116"/>
                  </a:lnTo>
                  <a:lnTo>
                    <a:pt x="5" y="119"/>
                  </a:lnTo>
                  <a:lnTo>
                    <a:pt x="8" y="120"/>
                  </a:lnTo>
                  <a:lnTo>
                    <a:pt x="11" y="122"/>
                  </a:lnTo>
                  <a:lnTo>
                    <a:pt x="14" y="123"/>
                  </a:lnTo>
                  <a:lnTo>
                    <a:pt x="17" y="123"/>
                  </a:lnTo>
                  <a:lnTo>
                    <a:pt x="21" y="123"/>
                  </a:lnTo>
                  <a:lnTo>
                    <a:pt x="24" y="123"/>
                  </a:lnTo>
                  <a:lnTo>
                    <a:pt x="24" y="47"/>
                  </a:lnTo>
                  <a:lnTo>
                    <a:pt x="25" y="45"/>
                  </a:lnTo>
                  <a:lnTo>
                    <a:pt x="27" y="44"/>
                  </a:lnTo>
                  <a:lnTo>
                    <a:pt x="29" y="45"/>
                  </a:lnTo>
                  <a:lnTo>
                    <a:pt x="31" y="47"/>
                  </a:lnTo>
                  <a:lnTo>
                    <a:pt x="31" y="168"/>
                  </a:lnTo>
                  <a:lnTo>
                    <a:pt x="31" y="172"/>
                  </a:lnTo>
                  <a:lnTo>
                    <a:pt x="31" y="216"/>
                  </a:lnTo>
                  <a:lnTo>
                    <a:pt x="31" y="219"/>
                  </a:lnTo>
                  <a:lnTo>
                    <a:pt x="32" y="222"/>
                  </a:lnTo>
                  <a:lnTo>
                    <a:pt x="34" y="225"/>
                  </a:lnTo>
                  <a:lnTo>
                    <a:pt x="36" y="228"/>
                  </a:lnTo>
                  <a:lnTo>
                    <a:pt x="38" y="230"/>
                  </a:lnTo>
                  <a:lnTo>
                    <a:pt x="42" y="232"/>
                  </a:lnTo>
                  <a:lnTo>
                    <a:pt x="45" y="233"/>
                  </a:lnTo>
                  <a:lnTo>
                    <a:pt x="49" y="233"/>
                  </a:lnTo>
                  <a:lnTo>
                    <a:pt x="52" y="233"/>
                  </a:lnTo>
                  <a:lnTo>
                    <a:pt x="55" y="232"/>
                  </a:lnTo>
                  <a:lnTo>
                    <a:pt x="58" y="230"/>
                  </a:lnTo>
                  <a:lnTo>
                    <a:pt x="61" y="228"/>
                  </a:lnTo>
                  <a:lnTo>
                    <a:pt x="63" y="225"/>
                  </a:lnTo>
                  <a:lnTo>
                    <a:pt x="65" y="222"/>
                  </a:lnTo>
                  <a:lnTo>
                    <a:pt x="66" y="219"/>
                  </a:lnTo>
                  <a:lnTo>
                    <a:pt x="66" y="216"/>
                  </a:lnTo>
                  <a:lnTo>
                    <a:pt x="66" y="123"/>
                  </a:lnTo>
                  <a:lnTo>
                    <a:pt x="67" y="122"/>
                  </a:lnTo>
                  <a:lnTo>
                    <a:pt x="68" y="121"/>
                  </a:lnTo>
                  <a:lnTo>
                    <a:pt x="69" y="120"/>
                  </a:lnTo>
                  <a:lnTo>
                    <a:pt x="71" y="121"/>
                  </a:lnTo>
                  <a:lnTo>
                    <a:pt x="72" y="122"/>
                  </a:lnTo>
                  <a:lnTo>
                    <a:pt x="73" y="123"/>
                  </a:lnTo>
                  <a:lnTo>
                    <a:pt x="73" y="216"/>
                  </a:lnTo>
                  <a:lnTo>
                    <a:pt x="73" y="219"/>
                  </a:lnTo>
                  <a:lnTo>
                    <a:pt x="74" y="222"/>
                  </a:lnTo>
                  <a:lnTo>
                    <a:pt x="76" y="225"/>
                  </a:lnTo>
                  <a:lnTo>
                    <a:pt x="78" y="228"/>
                  </a:lnTo>
                  <a:lnTo>
                    <a:pt x="80" y="230"/>
                  </a:lnTo>
                  <a:lnTo>
                    <a:pt x="83" y="232"/>
                  </a:lnTo>
                  <a:lnTo>
                    <a:pt x="86" y="233"/>
                  </a:lnTo>
                  <a:lnTo>
                    <a:pt x="90" y="233"/>
                  </a:lnTo>
                  <a:lnTo>
                    <a:pt x="94" y="233"/>
                  </a:lnTo>
                  <a:lnTo>
                    <a:pt x="97" y="232"/>
                  </a:lnTo>
                  <a:lnTo>
                    <a:pt x="100" y="230"/>
                  </a:lnTo>
                  <a:lnTo>
                    <a:pt x="102" y="228"/>
                  </a:lnTo>
                  <a:lnTo>
                    <a:pt x="105" y="225"/>
                  </a:lnTo>
                  <a:lnTo>
                    <a:pt x="107" y="222"/>
                  </a:lnTo>
                  <a:lnTo>
                    <a:pt x="107" y="219"/>
                  </a:lnTo>
                  <a:lnTo>
                    <a:pt x="108" y="216"/>
                  </a:lnTo>
                  <a:lnTo>
                    <a:pt x="108" y="146"/>
                  </a:lnTo>
                  <a:lnTo>
                    <a:pt x="108" y="144"/>
                  </a:lnTo>
                  <a:lnTo>
                    <a:pt x="107" y="143"/>
                  </a:lnTo>
                  <a:lnTo>
                    <a:pt x="107" y="142"/>
                  </a:lnTo>
                  <a:lnTo>
                    <a:pt x="107" y="47"/>
                  </a:lnTo>
                  <a:lnTo>
                    <a:pt x="109" y="45"/>
                  </a:lnTo>
                  <a:lnTo>
                    <a:pt x="110" y="44"/>
                  </a:lnTo>
                  <a:lnTo>
                    <a:pt x="112" y="45"/>
                  </a:lnTo>
                  <a:lnTo>
                    <a:pt x="113" y="45"/>
                  </a:lnTo>
                  <a:lnTo>
                    <a:pt x="114" y="47"/>
                  </a:lnTo>
                  <a:lnTo>
                    <a:pt x="114" y="123"/>
                  </a:lnTo>
                  <a:lnTo>
                    <a:pt x="117" y="123"/>
                  </a:lnTo>
                  <a:lnTo>
                    <a:pt x="121" y="123"/>
                  </a:lnTo>
                  <a:lnTo>
                    <a:pt x="124" y="122"/>
                  </a:lnTo>
                  <a:lnTo>
                    <a:pt x="130" y="119"/>
                  </a:lnTo>
                  <a:lnTo>
                    <a:pt x="132" y="116"/>
                  </a:lnTo>
                  <a:lnTo>
                    <a:pt x="133" y="113"/>
                  </a:lnTo>
                  <a:lnTo>
                    <a:pt x="134" y="109"/>
                  </a:lnTo>
                  <a:lnTo>
                    <a:pt x="134" y="105"/>
                  </a:lnTo>
                  <a:lnTo>
                    <a:pt x="135" y="51"/>
                  </a:lnTo>
                  <a:lnTo>
                    <a:pt x="134" y="44"/>
                  </a:lnTo>
                  <a:lnTo>
                    <a:pt x="132" y="37"/>
                  </a:lnTo>
                  <a:lnTo>
                    <a:pt x="130" y="31"/>
                  </a:lnTo>
                  <a:lnTo>
                    <a:pt x="127" y="26"/>
                  </a:lnTo>
                  <a:lnTo>
                    <a:pt x="124" y="21"/>
                  </a:lnTo>
                  <a:lnTo>
                    <a:pt x="120" y="17"/>
                  </a:lnTo>
                  <a:lnTo>
                    <a:pt x="115" y="13"/>
                  </a:lnTo>
                  <a:lnTo>
                    <a:pt x="110" y="11"/>
                  </a:lnTo>
                  <a:lnTo>
                    <a:pt x="94" y="3"/>
                  </a:lnTo>
                  <a:lnTo>
                    <a:pt x="93" y="2"/>
                  </a:lnTo>
                  <a:lnTo>
                    <a:pt x="91" y="1"/>
                  </a:lnTo>
                  <a:lnTo>
                    <a:pt x="90" y="0"/>
                  </a:lnTo>
                  <a:lnTo>
                    <a:pt x="89" y="0"/>
                  </a:lnTo>
                  <a:lnTo>
                    <a:pt x="85" y="2"/>
                  </a:lnTo>
                  <a:lnTo>
                    <a:pt x="82" y="3"/>
                  </a:lnTo>
                  <a:lnTo>
                    <a:pt x="80" y="4"/>
                  </a:lnTo>
                  <a:lnTo>
                    <a:pt x="74" y="5"/>
                  </a:lnTo>
                  <a:lnTo>
                    <a:pt x="69" y="5"/>
                  </a:lnTo>
                  <a:lnTo>
                    <a:pt x="63" y="5"/>
                  </a:lnTo>
                  <a:lnTo>
                    <a:pt x="58" y="4"/>
                  </a:lnTo>
                  <a:lnTo>
                    <a:pt x="53" y="2"/>
                  </a:lnTo>
                  <a:lnTo>
                    <a:pt x="49" y="0"/>
                  </a:lnTo>
                  <a:lnTo>
                    <a:pt x="48" y="1"/>
                  </a:lnTo>
                  <a:lnTo>
                    <a:pt x="46" y="1"/>
                  </a:lnTo>
                  <a:lnTo>
                    <a:pt x="36" y="5"/>
                  </a:lnTo>
                  <a:lnTo>
                    <a:pt x="24" y="11"/>
                  </a:lnTo>
                  <a:lnTo>
                    <a:pt x="19" y="13"/>
                  </a:lnTo>
                  <a:lnTo>
                    <a:pt x="14" y="17"/>
                  </a:lnTo>
                  <a:lnTo>
                    <a:pt x="10" y="21"/>
                  </a:lnTo>
                  <a:lnTo>
                    <a:pt x="7" y="26"/>
                  </a:lnTo>
                  <a:lnTo>
                    <a:pt x="4" y="31"/>
                  </a:lnTo>
                  <a:lnTo>
                    <a:pt x="2" y="37"/>
                  </a:lnTo>
                  <a:lnTo>
                    <a:pt x="1" y="44"/>
                  </a:lnTo>
                  <a:lnTo>
                    <a:pt x="0" y="51"/>
                  </a:lnTo>
                  <a:lnTo>
                    <a:pt x="0" y="52"/>
                  </a:lnTo>
                  <a:lnTo>
                    <a:pt x="0" y="5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3" name="Freeform 10"/>
            <p:cNvSpPr>
              <a:spLocks/>
            </p:cNvSpPr>
            <p:nvPr/>
          </p:nvSpPr>
          <p:spPr bwMode="auto">
            <a:xfrm>
              <a:off x="5587653" y="3829885"/>
              <a:ext cx="127454" cy="129357"/>
            </a:xfrm>
            <a:custGeom>
              <a:avLst/>
              <a:gdLst/>
              <a:ahLst/>
              <a:cxnLst>
                <a:cxn ang="0">
                  <a:pos x="58" y="11"/>
                </a:cxn>
                <a:cxn ang="0">
                  <a:pos x="53" y="7"/>
                </a:cxn>
                <a:cxn ang="0">
                  <a:pos x="50" y="5"/>
                </a:cxn>
                <a:cxn ang="0">
                  <a:pos x="47" y="3"/>
                </a:cxn>
                <a:cxn ang="0">
                  <a:pos x="44" y="2"/>
                </a:cxn>
                <a:cxn ang="0">
                  <a:pos x="41" y="1"/>
                </a:cxn>
                <a:cxn ang="0">
                  <a:pos x="34" y="0"/>
                </a:cxn>
                <a:cxn ang="0">
                  <a:pos x="30" y="1"/>
                </a:cxn>
                <a:cxn ang="0">
                  <a:pos x="27" y="1"/>
                </a:cxn>
                <a:cxn ang="0">
                  <a:pos x="21" y="3"/>
                </a:cxn>
                <a:cxn ang="0">
                  <a:pos x="15" y="7"/>
                </a:cxn>
                <a:cxn ang="0">
                  <a:pos x="10" y="11"/>
                </a:cxn>
                <a:cxn ang="0">
                  <a:pos x="5" y="16"/>
                </a:cxn>
                <a:cxn ang="0">
                  <a:pos x="4" y="19"/>
                </a:cxn>
                <a:cxn ang="0">
                  <a:pos x="2" y="22"/>
                </a:cxn>
                <a:cxn ang="0">
                  <a:pos x="1" y="25"/>
                </a:cxn>
                <a:cxn ang="0">
                  <a:pos x="1" y="28"/>
                </a:cxn>
                <a:cxn ang="0">
                  <a:pos x="0" y="31"/>
                </a:cxn>
                <a:cxn ang="0">
                  <a:pos x="0" y="35"/>
                </a:cxn>
                <a:cxn ang="0">
                  <a:pos x="1" y="42"/>
                </a:cxn>
                <a:cxn ang="0">
                  <a:pos x="2" y="48"/>
                </a:cxn>
                <a:cxn ang="0">
                  <a:pos x="4" y="51"/>
                </a:cxn>
                <a:cxn ang="0">
                  <a:pos x="5" y="54"/>
                </a:cxn>
                <a:cxn ang="0">
                  <a:pos x="7" y="56"/>
                </a:cxn>
                <a:cxn ang="0">
                  <a:pos x="10" y="59"/>
                </a:cxn>
                <a:cxn ang="0">
                  <a:pos x="12" y="61"/>
                </a:cxn>
                <a:cxn ang="0">
                  <a:pos x="15" y="63"/>
                </a:cxn>
                <a:cxn ang="0">
                  <a:pos x="15" y="64"/>
                </a:cxn>
                <a:cxn ang="0">
                  <a:pos x="20" y="66"/>
                </a:cxn>
                <a:cxn ang="0">
                  <a:pos x="24" y="67"/>
                </a:cxn>
                <a:cxn ang="0">
                  <a:pos x="29" y="68"/>
                </a:cxn>
                <a:cxn ang="0">
                  <a:pos x="34" y="68"/>
                </a:cxn>
                <a:cxn ang="0">
                  <a:pos x="39" y="68"/>
                </a:cxn>
                <a:cxn ang="0">
                  <a:pos x="44" y="67"/>
                </a:cxn>
                <a:cxn ang="0">
                  <a:pos x="48" y="65"/>
                </a:cxn>
                <a:cxn ang="0">
                  <a:pos x="53" y="63"/>
                </a:cxn>
                <a:cxn ang="0">
                  <a:pos x="58" y="59"/>
                </a:cxn>
                <a:cxn ang="0">
                  <a:pos x="62" y="54"/>
                </a:cxn>
                <a:cxn ang="0">
                  <a:pos x="63" y="51"/>
                </a:cxn>
                <a:cxn ang="0">
                  <a:pos x="65" y="48"/>
                </a:cxn>
                <a:cxn ang="0">
                  <a:pos x="66" y="45"/>
                </a:cxn>
                <a:cxn ang="0">
                  <a:pos x="67" y="42"/>
                </a:cxn>
                <a:cxn ang="0">
                  <a:pos x="67" y="38"/>
                </a:cxn>
                <a:cxn ang="0">
                  <a:pos x="67" y="35"/>
                </a:cxn>
                <a:cxn ang="0">
                  <a:pos x="67" y="28"/>
                </a:cxn>
                <a:cxn ang="0">
                  <a:pos x="65" y="22"/>
                </a:cxn>
                <a:cxn ang="0">
                  <a:pos x="62" y="16"/>
                </a:cxn>
                <a:cxn ang="0">
                  <a:pos x="60" y="14"/>
                </a:cxn>
                <a:cxn ang="0">
                  <a:pos x="58" y="11"/>
                </a:cxn>
              </a:cxnLst>
              <a:rect l="0" t="0" r="r" b="b"/>
              <a:pathLst>
                <a:path w="67" h="68">
                  <a:moveTo>
                    <a:pt x="58" y="11"/>
                  </a:moveTo>
                  <a:lnTo>
                    <a:pt x="53" y="7"/>
                  </a:lnTo>
                  <a:lnTo>
                    <a:pt x="50" y="5"/>
                  </a:lnTo>
                  <a:lnTo>
                    <a:pt x="47" y="3"/>
                  </a:lnTo>
                  <a:lnTo>
                    <a:pt x="44" y="2"/>
                  </a:lnTo>
                  <a:lnTo>
                    <a:pt x="41" y="1"/>
                  </a:lnTo>
                  <a:lnTo>
                    <a:pt x="34" y="0"/>
                  </a:lnTo>
                  <a:lnTo>
                    <a:pt x="30" y="1"/>
                  </a:lnTo>
                  <a:lnTo>
                    <a:pt x="27" y="1"/>
                  </a:lnTo>
                  <a:lnTo>
                    <a:pt x="21" y="3"/>
                  </a:lnTo>
                  <a:lnTo>
                    <a:pt x="15" y="7"/>
                  </a:lnTo>
                  <a:lnTo>
                    <a:pt x="10" y="11"/>
                  </a:lnTo>
                  <a:lnTo>
                    <a:pt x="5" y="16"/>
                  </a:lnTo>
                  <a:lnTo>
                    <a:pt x="4" y="19"/>
                  </a:lnTo>
                  <a:lnTo>
                    <a:pt x="2" y="22"/>
                  </a:lnTo>
                  <a:lnTo>
                    <a:pt x="1" y="25"/>
                  </a:lnTo>
                  <a:lnTo>
                    <a:pt x="1" y="28"/>
                  </a:lnTo>
                  <a:lnTo>
                    <a:pt x="0" y="31"/>
                  </a:lnTo>
                  <a:lnTo>
                    <a:pt x="0" y="35"/>
                  </a:lnTo>
                  <a:lnTo>
                    <a:pt x="1" y="42"/>
                  </a:lnTo>
                  <a:lnTo>
                    <a:pt x="2" y="48"/>
                  </a:lnTo>
                  <a:lnTo>
                    <a:pt x="4" y="51"/>
                  </a:lnTo>
                  <a:lnTo>
                    <a:pt x="5" y="54"/>
                  </a:lnTo>
                  <a:lnTo>
                    <a:pt x="7" y="56"/>
                  </a:lnTo>
                  <a:lnTo>
                    <a:pt x="10" y="59"/>
                  </a:lnTo>
                  <a:lnTo>
                    <a:pt x="12" y="61"/>
                  </a:lnTo>
                  <a:lnTo>
                    <a:pt x="15" y="63"/>
                  </a:lnTo>
                  <a:lnTo>
                    <a:pt x="15" y="64"/>
                  </a:lnTo>
                  <a:lnTo>
                    <a:pt x="20" y="66"/>
                  </a:lnTo>
                  <a:lnTo>
                    <a:pt x="24" y="67"/>
                  </a:lnTo>
                  <a:lnTo>
                    <a:pt x="29" y="68"/>
                  </a:lnTo>
                  <a:lnTo>
                    <a:pt x="34" y="68"/>
                  </a:lnTo>
                  <a:lnTo>
                    <a:pt x="39" y="68"/>
                  </a:lnTo>
                  <a:lnTo>
                    <a:pt x="44" y="67"/>
                  </a:lnTo>
                  <a:lnTo>
                    <a:pt x="48" y="65"/>
                  </a:lnTo>
                  <a:lnTo>
                    <a:pt x="53" y="63"/>
                  </a:lnTo>
                  <a:lnTo>
                    <a:pt x="58" y="59"/>
                  </a:lnTo>
                  <a:lnTo>
                    <a:pt x="62" y="54"/>
                  </a:lnTo>
                  <a:lnTo>
                    <a:pt x="63" y="51"/>
                  </a:lnTo>
                  <a:lnTo>
                    <a:pt x="65" y="48"/>
                  </a:lnTo>
                  <a:lnTo>
                    <a:pt x="66" y="45"/>
                  </a:lnTo>
                  <a:lnTo>
                    <a:pt x="67" y="42"/>
                  </a:lnTo>
                  <a:lnTo>
                    <a:pt x="67" y="38"/>
                  </a:lnTo>
                  <a:lnTo>
                    <a:pt x="67" y="35"/>
                  </a:lnTo>
                  <a:lnTo>
                    <a:pt x="67" y="28"/>
                  </a:lnTo>
                  <a:lnTo>
                    <a:pt x="65" y="22"/>
                  </a:lnTo>
                  <a:lnTo>
                    <a:pt x="62" y="16"/>
                  </a:lnTo>
                  <a:lnTo>
                    <a:pt x="60" y="14"/>
                  </a:lnTo>
                  <a:lnTo>
                    <a:pt x="58" y="11"/>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64" name="Rectangle 263"/>
          <p:cNvSpPr/>
          <p:nvPr/>
        </p:nvSpPr>
        <p:spPr bwMode="auto">
          <a:xfrm>
            <a:off x="1600200" y="2875613"/>
            <a:ext cx="152400"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65" name="Rectangle 264"/>
          <p:cNvSpPr/>
          <p:nvPr/>
        </p:nvSpPr>
        <p:spPr bwMode="auto">
          <a:xfrm>
            <a:off x="1600200" y="3048001"/>
            <a:ext cx="152400"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66" name="Rectangle 265"/>
          <p:cNvSpPr/>
          <p:nvPr/>
        </p:nvSpPr>
        <p:spPr bwMode="auto">
          <a:xfrm>
            <a:off x="1752600" y="2875613"/>
            <a:ext cx="152400"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67" name="Rectangle 266"/>
          <p:cNvSpPr/>
          <p:nvPr/>
        </p:nvSpPr>
        <p:spPr bwMode="auto">
          <a:xfrm>
            <a:off x="1752600" y="3048001"/>
            <a:ext cx="152400"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68" name="Rectangle 267"/>
          <p:cNvSpPr/>
          <p:nvPr/>
        </p:nvSpPr>
        <p:spPr bwMode="auto">
          <a:xfrm>
            <a:off x="762000" y="2743201"/>
            <a:ext cx="152400"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69" name="Rectangle 268"/>
          <p:cNvSpPr/>
          <p:nvPr/>
        </p:nvSpPr>
        <p:spPr bwMode="auto">
          <a:xfrm>
            <a:off x="762000" y="2915589"/>
            <a:ext cx="152400"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70" name="Rectangle 269"/>
          <p:cNvSpPr/>
          <p:nvPr/>
        </p:nvSpPr>
        <p:spPr bwMode="auto">
          <a:xfrm>
            <a:off x="914400" y="2743201"/>
            <a:ext cx="152400"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71" name="Rectangle 270"/>
          <p:cNvSpPr/>
          <p:nvPr/>
        </p:nvSpPr>
        <p:spPr bwMode="auto">
          <a:xfrm>
            <a:off x="914400" y="2915589"/>
            <a:ext cx="152400"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72" name="Rectangle 271"/>
          <p:cNvSpPr/>
          <p:nvPr/>
        </p:nvSpPr>
        <p:spPr bwMode="auto">
          <a:xfrm>
            <a:off x="1905000" y="3352801"/>
            <a:ext cx="152400" cy="210626"/>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73" name="Rectangle 272"/>
          <p:cNvSpPr/>
          <p:nvPr/>
        </p:nvSpPr>
        <p:spPr bwMode="auto">
          <a:xfrm>
            <a:off x="1905000" y="3525189"/>
            <a:ext cx="152400"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74" name="Rectangle 273"/>
          <p:cNvSpPr/>
          <p:nvPr/>
        </p:nvSpPr>
        <p:spPr bwMode="auto">
          <a:xfrm>
            <a:off x="2057400" y="3352801"/>
            <a:ext cx="152400"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75" name="Rectangle 274"/>
          <p:cNvSpPr/>
          <p:nvPr/>
        </p:nvSpPr>
        <p:spPr bwMode="auto">
          <a:xfrm>
            <a:off x="2057400" y="3525189"/>
            <a:ext cx="152400"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76" name="Rectangle 275"/>
          <p:cNvSpPr/>
          <p:nvPr/>
        </p:nvSpPr>
        <p:spPr bwMode="auto">
          <a:xfrm>
            <a:off x="1600200" y="2133601"/>
            <a:ext cx="152400"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77" name="Rectangle 276"/>
          <p:cNvSpPr/>
          <p:nvPr/>
        </p:nvSpPr>
        <p:spPr bwMode="auto">
          <a:xfrm>
            <a:off x="1600200" y="2305989"/>
            <a:ext cx="152400"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78" name="Rectangle 277"/>
          <p:cNvSpPr/>
          <p:nvPr/>
        </p:nvSpPr>
        <p:spPr bwMode="auto">
          <a:xfrm>
            <a:off x="1752600" y="2133601"/>
            <a:ext cx="152400" cy="210626"/>
          </a:xfrm>
          <a:prstGeom prst="rect">
            <a:avLst/>
          </a:prstGeom>
          <a:solidFill>
            <a:srgbClr val="0070C0"/>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79" name="Rectangle 278"/>
          <p:cNvSpPr/>
          <p:nvPr/>
        </p:nvSpPr>
        <p:spPr bwMode="auto">
          <a:xfrm>
            <a:off x="1752600" y="2305989"/>
            <a:ext cx="152400"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80" name="Rectangle 279"/>
          <p:cNvSpPr/>
          <p:nvPr/>
        </p:nvSpPr>
        <p:spPr bwMode="auto">
          <a:xfrm rot="16200000" flipH="1" flipV="1">
            <a:off x="986316" y="3946697"/>
            <a:ext cx="179218"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81" name="Rectangle 280"/>
          <p:cNvSpPr/>
          <p:nvPr/>
        </p:nvSpPr>
        <p:spPr bwMode="auto">
          <a:xfrm rot="16200000" flipH="1" flipV="1">
            <a:off x="1138940" y="3966460"/>
            <a:ext cx="179218"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82" name="Rectangle 281"/>
          <p:cNvSpPr/>
          <p:nvPr/>
        </p:nvSpPr>
        <p:spPr bwMode="auto">
          <a:xfrm rot="16200000" flipH="1" flipV="1">
            <a:off x="986316" y="3767478"/>
            <a:ext cx="179218"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83" name="Rectangle 282"/>
          <p:cNvSpPr/>
          <p:nvPr/>
        </p:nvSpPr>
        <p:spPr bwMode="auto">
          <a:xfrm rot="16200000" flipH="1" flipV="1">
            <a:off x="1138940" y="3787241"/>
            <a:ext cx="179218"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84" name="Rectangle 283"/>
          <p:cNvSpPr/>
          <p:nvPr/>
        </p:nvSpPr>
        <p:spPr bwMode="auto">
          <a:xfrm rot="16200000" flipH="1" flipV="1">
            <a:off x="605316" y="3516316"/>
            <a:ext cx="179218"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85" name="Rectangle 284"/>
          <p:cNvSpPr/>
          <p:nvPr/>
        </p:nvSpPr>
        <p:spPr bwMode="auto">
          <a:xfrm rot="16200000" flipH="1" flipV="1">
            <a:off x="757940" y="3536078"/>
            <a:ext cx="179218"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86" name="Rectangle 285"/>
          <p:cNvSpPr/>
          <p:nvPr/>
        </p:nvSpPr>
        <p:spPr bwMode="auto">
          <a:xfrm rot="16200000" flipH="1" flipV="1">
            <a:off x="605316" y="3337097"/>
            <a:ext cx="179218"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87" name="Rectangle 286"/>
          <p:cNvSpPr/>
          <p:nvPr/>
        </p:nvSpPr>
        <p:spPr bwMode="auto">
          <a:xfrm rot="16200000" flipH="1" flipV="1">
            <a:off x="757940" y="3356860"/>
            <a:ext cx="179218"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88" name="Rectangle 287"/>
          <p:cNvSpPr/>
          <p:nvPr/>
        </p:nvSpPr>
        <p:spPr bwMode="auto">
          <a:xfrm rot="16200000" flipH="1" flipV="1">
            <a:off x="1781713" y="4009488"/>
            <a:ext cx="152400"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89" name="Rectangle 288"/>
          <p:cNvSpPr/>
          <p:nvPr/>
        </p:nvSpPr>
        <p:spPr bwMode="auto">
          <a:xfrm rot="16200000" flipH="1">
            <a:off x="1934337" y="4029251"/>
            <a:ext cx="152400"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90" name="Rectangle 289"/>
          <p:cNvSpPr/>
          <p:nvPr/>
        </p:nvSpPr>
        <p:spPr bwMode="auto">
          <a:xfrm rot="16200000" flipH="1" flipV="1">
            <a:off x="1781713" y="3857088"/>
            <a:ext cx="152400" cy="210626"/>
          </a:xfrm>
          <a:prstGeom prst="rect">
            <a:avLst/>
          </a:prstGeom>
          <a:solidFill>
            <a:srgbClr val="0070C0"/>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91" name="Rectangle 290"/>
          <p:cNvSpPr/>
          <p:nvPr/>
        </p:nvSpPr>
        <p:spPr bwMode="auto">
          <a:xfrm rot="16200000" flipH="1">
            <a:off x="1934337" y="3876851"/>
            <a:ext cx="152400"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92" name="Rectangle 291"/>
          <p:cNvSpPr/>
          <p:nvPr/>
        </p:nvSpPr>
        <p:spPr bwMode="auto">
          <a:xfrm rot="5400000" flipH="1" flipV="1">
            <a:off x="2210409" y="2646852"/>
            <a:ext cx="170329"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93" name="Rectangle 292"/>
          <p:cNvSpPr/>
          <p:nvPr/>
        </p:nvSpPr>
        <p:spPr bwMode="auto">
          <a:xfrm rot="5400000" flipH="1" flipV="1">
            <a:off x="2057785" y="2666616"/>
            <a:ext cx="170329"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94" name="Rectangle 293"/>
          <p:cNvSpPr/>
          <p:nvPr/>
        </p:nvSpPr>
        <p:spPr bwMode="auto">
          <a:xfrm rot="5400000" flipH="1" flipV="1">
            <a:off x="2210409" y="2817181"/>
            <a:ext cx="170329"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95" name="Rectangle 294"/>
          <p:cNvSpPr/>
          <p:nvPr/>
        </p:nvSpPr>
        <p:spPr bwMode="auto">
          <a:xfrm rot="5400000" flipH="1" flipV="1">
            <a:off x="2057785" y="2836945"/>
            <a:ext cx="170329"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96" name="Rectangle 295"/>
          <p:cNvSpPr/>
          <p:nvPr/>
        </p:nvSpPr>
        <p:spPr bwMode="auto">
          <a:xfrm rot="5400000" flipH="1" flipV="1">
            <a:off x="1067409" y="2113452"/>
            <a:ext cx="170329"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97" name="Rectangle 296"/>
          <p:cNvSpPr/>
          <p:nvPr/>
        </p:nvSpPr>
        <p:spPr bwMode="auto">
          <a:xfrm rot="5400000" flipH="1" flipV="1">
            <a:off x="914785" y="2133216"/>
            <a:ext cx="170329"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98" name="Rectangle 297"/>
          <p:cNvSpPr/>
          <p:nvPr/>
        </p:nvSpPr>
        <p:spPr bwMode="auto">
          <a:xfrm rot="5400000" flipH="1" flipV="1">
            <a:off x="1067409" y="2283781"/>
            <a:ext cx="170329"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99" name="Rectangle 298"/>
          <p:cNvSpPr/>
          <p:nvPr/>
        </p:nvSpPr>
        <p:spPr bwMode="auto">
          <a:xfrm rot="5400000" flipH="1" flipV="1">
            <a:off x="914785" y="2303545"/>
            <a:ext cx="170329"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300" name="Rectangle 299"/>
          <p:cNvSpPr/>
          <p:nvPr/>
        </p:nvSpPr>
        <p:spPr bwMode="auto">
          <a:xfrm>
            <a:off x="457200" y="4191001"/>
            <a:ext cx="152400"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301" name="Rectangle 300"/>
          <p:cNvSpPr/>
          <p:nvPr/>
        </p:nvSpPr>
        <p:spPr bwMode="auto">
          <a:xfrm>
            <a:off x="457200" y="4363389"/>
            <a:ext cx="152400"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302" name="Rectangle 301"/>
          <p:cNvSpPr/>
          <p:nvPr/>
        </p:nvSpPr>
        <p:spPr bwMode="auto">
          <a:xfrm>
            <a:off x="609600" y="4191001"/>
            <a:ext cx="152400"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303" name="Rectangle 302"/>
          <p:cNvSpPr/>
          <p:nvPr/>
        </p:nvSpPr>
        <p:spPr bwMode="auto">
          <a:xfrm>
            <a:off x="609600" y="4363389"/>
            <a:ext cx="152400"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3"/>
          <p:cNvGrpSpPr>
            <a:grpSpLocks/>
          </p:cNvGrpSpPr>
          <p:nvPr/>
        </p:nvGrpSpPr>
        <p:grpSpPr bwMode="auto">
          <a:xfrm>
            <a:off x="3707419" y="2790833"/>
            <a:ext cx="94934" cy="2038877"/>
            <a:chOff x="5857090" y="2786058"/>
            <a:chExt cx="786612" cy="2715438"/>
          </a:xfrm>
        </p:grpSpPr>
        <p:cxnSp>
          <p:nvCxnSpPr>
            <p:cNvPr id="212" name="Straight Connector 104"/>
            <p:cNvCxnSpPr>
              <a:cxnSpLocks noChangeShapeType="1"/>
            </p:cNvCxnSpPr>
            <p:nvPr/>
          </p:nvCxnSpPr>
          <p:spPr bwMode="auto">
            <a:xfrm>
              <a:off x="5857884" y="2786058"/>
              <a:ext cx="785818" cy="1588"/>
            </a:xfrm>
            <a:prstGeom prst="line">
              <a:avLst/>
            </a:prstGeom>
            <a:noFill/>
            <a:ln w="9525" algn="ctr">
              <a:solidFill>
                <a:schemeClr val="bg1">
                  <a:lumMod val="50000"/>
                </a:schemeClr>
              </a:solidFill>
              <a:round/>
              <a:headEnd/>
              <a:tailEnd/>
            </a:ln>
          </p:spPr>
        </p:cxnSp>
        <p:cxnSp>
          <p:nvCxnSpPr>
            <p:cNvPr id="213" name="Straight Connector 105"/>
            <p:cNvCxnSpPr>
              <a:cxnSpLocks noChangeShapeType="1"/>
            </p:cNvCxnSpPr>
            <p:nvPr/>
          </p:nvCxnSpPr>
          <p:spPr bwMode="auto">
            <a:xfrm>
              <a:off x="5857884" y="3714752"/>
              <a:ext cx="785818" cy="1588"/>
            </a:xfrm>
            <a:prstGeom prst="line">
              <a:avLst/>
            </a:prstGeom>
            <a:noFill/>
            <a:ln w="9525" algn="ctr">
              <a:solidFill>
                <a:schemeClr val="bg1">
                  <a:lumMod val="50000"/>
                </a:schemeClr>
              </a:solidFill>
              <a:round/>
              <a:headEnd/>
              <a:tailEnd/>
            </a:ln>
          </p:spPr>
        </p:cxnSp>
        <p:cxnSp>
          <p:nvCxnSpPr>
            <p:cNvPr id="214" name="Straight Connector 106"/>
            <p:cNvCxnSpPr>
              <a:cxnSpLocks noChangeShapeType="1"/>
            </p:cNvCxnSpPr>
            <p:nvPr/>
          </p:nvCxnSpPr>
          <p:spPr bwMode="auto">
            <a:xfrm>
              <a:off x="5857884" y="4570420"/>
              <a:ext cx="785818" cy="1588"/>
            </a:xfrm>
            <a:prstGeom prst="line">
              <a:avLst/>
            </a:prstGeom>
            <a:noFill/>
            <a:ln w="9525" algn="ctr">
              <a:solidFill>
                <a:schemeClr val="bg1">
                  <a:lumMod val="50000"/>
                </a:schemeClr>
              </a:solidFill>
              <a:round/>
              <a:headEnd/>
              <a:tailEnd/>
            </a:ln>
          </p:spPr>
        </p:cxnSp>
        <p:cxnSp>
          <p:nvCxnSpPr>
            <p:cNvPr id="215" name="Straight Connector 107"/>
            <p:cNvCxnSpPr>
              <a:cxnSpLocks noChangeShapeType="1"/>
            </p:cNvCxnSpPr>
            <p:nvPr/>
          </p:nvCxnSpPr>
          <p:spPr bwMode="auto">
            <a:xfrm>
              <a:off x="5857884" y="5499114"/>
              <a:ext cx="785818" cy="1588"/>
            </a:xfrm>
            <a:prstGeom prst="line">
              <a:avLst/>
            </a:prstGeom>
            <a:noFill/>
            <a:ln w="9525" algn="ctr">
              <a:solidFill>
                <a:schemeClr val="bg1">
                  <a:lumMod val="50000"/>
                </a:schemeClr>
              </a:solidFill>
              <a:round/>
              <a:headEnd/>
              <a:tailEnd/>
            </a:ln>
          </p:spPr>
        </p:cxnSp>
        <p:cxnSp>
          <p:nvCxnSpPr>
            <p:cNvPr id="216" name="Straight Connector 108"/>
            <p:cNvCxnSpPr>
              <a:cxnSpLocks noChangeShapeType="1"/>
            </p:cNvCxnSpPr>
            <p:nvPr/>
          </p:nvCxnSpPr>
          <p:spPr bwMode="auto">
            <a:xfrm rot="5400000">
              <a:off x="4500562" y="4143380"/>
              <a:ext cx="2714644" cy="1588"/>
            </a:xfrm>
            <a:prstGeom prst="line">
              <a:avLst/>
            </a:prstGeom>
            <a:noFill/>
            <a:ln w="9525" algn="ctr">
              <a:solidFill>
                <a:schemeClr val="bg1">
                  <a:lumMod val="50000"/>
                </a:schemeClr>
              </a:solidFill>
              <a:round/>
              <a:headEnd/>
              <a:tailEnd/>
            </a:ln>
          </p:spPr>
        </p:cxnSp>
      </p:grpSp>
      <p:sp>
        <p:nvSpPr>
          <p:cNvPr id="519" name="Chevron 518"/>
          <p:cNvSpPr/>
          <p:nvPr/>
        </p:nvSpPr>
        <p:spPr bwMode="auto">
          <a:xfrm>
            <a:off x="2590800" y="3106747"/>
            <a:ext cx="533400" cy="914400"/>
          </a:xfrm>
          <a:prstGeom prst="chevron">
            <a:avLst/>
          </a:prstGeom>
          <a:solidFill>
            <a:srgbClr val="0070C0">
              <a:alpha val="77000"/>
            </a:srgbClr>
          </a:solidFill>
          <a:ln w="0"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rgbClr val="0070C0"/>
              </a:solidFill>
              <a:effectLst/>
              <a:latin typeface="Times" pitchFamily="100" charset="0"/>
            </a:endParaRPr>
          </a:p>
        </p:txBody>
      </p:sp>
      <p:sp>
        <p:nvSpPr>
          <p:cNvPr id="520" name="Chevron 519"/>
          <p:cNvSpPr/>
          <p:nvPr/>
        </p:nvSpPr>
        <p:spPr bwMode="auto">
          <a:xfrm>
            <a:off x="6477000" y="3106747"/>
            <a:ext cx="533400" cy="914400"/>
          </a:xfrm>
          <a:prstGeom prst="chevron">
            <a:avLst/>
          </a:prstGeom>
          <a:solidFill>
            <a:srgbClr val="0070C0">
              <a:alpha val="77000"/>
            </a:srgbClr>
          </a:solidFill>
          <a:ln w="0"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rgbClr val="0070C0"/>
              </a:solidFill>
              <a:effectLst/>
              <a:latin typeface="Times" pitchFamily="100" charset="0"/>
            </a:endParaRPr>
          </a:p>
        </p:txBody>
      </p:sp>
      <p:sp>
        <p:nvSpPr>
          <p:cNvPr id="35" name="TextBox 34"/>
          <p:cNvSpPr txBox="1"/>
          <p:nvPr/>
        </p:nvSpPr>
        <p:spPr>
          <a:xfrm>
            <a:off x="1271588" y="2887665"/>
            <a:ext cx="214312" cy="461963"/>
          </a:xfrm>
          <a:prstGeom prst="rect">
            <a:avLst/>
          </a:prstGeom>
          <a:noFill/>
        </p:spPr>
        <p:txBody>
          <a:bodyPr>
            <a:spAutoFit/>
          </a:bodyPr>
          <a:lstStyle/>
          <a:p>
            <a:pPr algn="ctr" eaLnBrk="0" hangingPunct="0">
              <a:defRPr/>
            </a:pPr>
            <a:r>
              <a:rPr lang="en-GB" dirty="0">
                <a:solidFill>
                  <a:schemeClr val="bg2">
                    <a:lumMod val="75000"/>
                  </a:schemeClr>
                </a:solidFill>
                <a:latin typeface="+mn-lt"/>
              </a:rPr>
              <a:t>?</a:t>
            </a:r>
          </a:p>
        </p:txBody>
      </p:sp>
      <p:grpSp>
        <p:nvGrpSpPr>
          <p:cNvPr id="5" name="Group 242"/>
          <p:cNvGrpSpPr>
            <a:grpSpLocks/>
          </p:cNvGrpSpPr>
          <p:nvPr/>
        </p:nvGrpSpPr>
        <p:grpSpPr bwMode="auto">
          <a:xfrm>
            <a:off x="1128714" y="4930784"/>
            <a:ext cx="1214438" cy="1071563"/>
            <a:chOff x="1214414" y="5643578"/>
            <a:chExt cx="1214446" cy="1071570"/>
          </a:xfrm>
        </p:grpSpPr>
        <p:pic>
          <p:nvPicPr>
            <p:cNvPr id="72" name="Picture 15"/>
            <p:cNvPicPr>
              <a:picLocks noChangeAspect="1" noChangeArrowheads="1"/>
            </p:cNvPicPr>
            <p:nvPr/>
          </p:nvPicPr>
          <p:blipFill>
            <a:blip r:embed="rId3" cstate="print"/>
            <a:srcRect/>
            <a:stretch>
              <a:fillRect/>
            </a:stretch>
          </p:blipFill>
          <p:spPr bwMode="auto">
            <a:xfrm>
              <a:off x="1428728" y="5715016"/>
              <a:ext cx="857250" cy="847725"/>
            </a:xfrm>
            <a:prstGeom prst="rect">
              <a:avLst/>
            </a:prstGeom>
            <a:noFill/>
            <a:ln w="9525" algn="ctr">
              <a:noFill/>
              <a:miter lim="800000"/>
              <a:headEnd/>
              <a:tailEnd/>
            </a:ln>
            <a:effectLst>
              <a:prstShdw prst="shdw17" dist="17961" dir="2700000">
                <a:srgbClr val="1F1F5C"/>
              </a:prstShdw>
            </a:effectLst>
          </p:spPr>
        </p:pic>
        <p:sp>
          <p:nvSpPr>
            <p:cNvPr id="73" name="Rectangle 234"/>
            <p:cNvSpPr>
              <a:spLocks noChangeArrowheads="1"/>
            </p:cNvSpPr>
            <p:nvPr/>
          </p:nvSpPr>
          <p:spPr bwMode="auto">
            <a:xfrm>
              <a:off x="2214546" y="5715016"/>
              <a:ext cx="214314" cy="857256"/>
            </a:xfrm>
            <a:prstGeom prst="rect">
              <a:avLst/>
            </a:prstGeom>
            <a:solidFill>
              <a:schemeClr val="bg1"/>
            </a:solidFill>
            <a:ln w="9525" algn="ctr">
              <a:noFill/>
              <a:round/>
              <a:headEnd/>
              <a:tailEnd/>
            </a:ln>
          </p:spPr>
          <p:txBody>
            <a:bodyPr wrap="none" anchor="ctr"/>
            <a:lstStyle/>
            <a:p>
              <a:pPr algn="ctr" eaLnBrk="0" hangingPunct="0"/>
              <a:endParaRPr lang="en-US" dirty="0"/>
            </a:p>
          </p:txBody>
        </p:sp>
        <p:sp>
          <p:nvSpPr>
            <p:cNvPr id="74" name="Rectangle 235"/>
            <p:cNvSpPr>
              <a:spLocks noChangeArrowheads="1"/>
            </p:cNvSpPr>
            <p:nvPr/>
          </p:nvSpPr>
          <p:spPr bwMode="auto">
            <a:xfrm>
              <a:off x="1214414" y="5715016"/>
              <a:ext cx="214314" cy="857256"/>
            </a:xfrm>
            <a:prstGeom prst="rect">
              <a:avLst/>
            </a:prstGeom>
            <a:solidFill>
              <a:schemeClr val="bg1"/>
            </a:solidFill>
            <a:ln w="9525" algn="ctr">
              <a:noFill/>
              <a:round/>
              <a:headEnd/>
              <a:tailEnd/>
            </a:ln>
          </p:spPr>
          <p:txBody>
            <a:bodyPr wrap="none" anchor="ctr"/>
            <a:lstStyle/>
            <a:p>
              <a:pPr algn="ctr" eaLnBrk="0" hangingPunct="0"/>
              <a:endParaRPr lang="en-US" dirty="0"/>
            </a:p>
          </p:txBody>
        </p:sp>
        <p:sp>
          <p:nvSpPr>
            <p:cNvPr id="75" name="Rectangle 236"/>
            <p:cNvSpPr>
              <a:spLocks noChangeArrowheads="1"/>
            </p:cNvSpPr>
            <p:nvPr/>
          </p:nvSpPr>
          <p:spPr bwMode="auto">
            <a:xfrm>
              <a:off x="1428728" y="5643578"/>
              <a:ext cx="857256" cy="71438"/>
            </a:xfrm>
            <a:prstGeom prst="rect">
              <a:avLst/>
            </a:prstGeom>
            <a:solidFill>
              <a:schemeClr val="bg1"/>
            </a:solidFill>
            <a:ln w="9525" algn="ctr">
              <a:noFill/>
              <a:round/>
              <a:headEnd/>
              <a:tailEnd/>
            </a:ln>
          </p:spPr>
          <p:txBody>
            <a:bodyPr wrap="none" anchor="ctr"/>
            <a:lstStyle/>
            <a:p>
              <a:pPr algn="ctr" eaLnBrk="0" hangingPunct="0"/>
              <a:endParaRPr lang="en-US" dirty="0"/>
            </a:p>
          </p:txBody>
        </p:sp>
        <p:sp>
          <p:nvSpPr>
            <p:cNvPr id="76" name="Rectangle 237"/>
            <p:cNvSpPr>
              <a:spLocks noChangeArrowheads="1"/>
            </p:cNvSpPr>
            <p:nvPr/>
          </p:nvSpPr>
          <p:spPr bwMode="auto">
            <a:xfrm>
              <a:off x="1428728" y="6500834"/>
              <a:ext cx="857256" cy="214314"/>
            </a:xfrm>
            <a:prstGeom prst="rect">
              <a:avLst/>
            </a:prstGeom>
            <a:solidFill>
              <a:schemeClr val="bg1"/>
            </a:solidFill>
            <a:ln w="9525" algn="ctr">
              <a:noFill/>
              <a:round/>
              <a:headEnd/>
              <a:tailEnd/>
            </a:ln>
          </p:spPr>
          <p:txBody>
            <a:bodyPr wrap="none" anchor="ctr"/>
            <a:lstStyle/>
            <a:p>
              <a:pPr algn="ctr" eaLnBrk="0" hangingPunct="0"/>
              <a:endParaRPr lang="en-US" dirty="0"/>
            </a:p>
          </p:txBody>
        </p:sp>
      </p:grpSp>
      <p:sp>
        <p:nvSpPr>
          <p:cNvPr id="37" name="Rectangle 36"/>
          <p:cNvSpPr/>
          <p:nvPr/>
        </p:nvSpPr>
        <p:spPr>
          <a:xfrm rot="775672">
            <a:off x="870111" y="4490621"/>
            <a:ext cx="499012"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38" name="Rectangle 37"/>
          <p:cNvSpPr/>
          <p:nvPr/>
        </p:nvSpPr>
        <p:spPr>
          <a:xfrm rot="20005835">
            <a:off x="873934" y="5028174"/>
            <a:ext cx="928695"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39" name="Rectangle 38"/>
          <p:cNvSpPr/>
          <p:nvPr/>
        </p:nvSpPr>
        <p:spPr>
          <a:xfrm>
            <a:off x="985815" y="4859379"/>
            <a:ext cx="236149"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40" name="Rectangle 39"/>
          <p:cNvSpPr/>
          <p:nvPr/>
        </p:nvSpPr>
        <p:spPr>
          <a:xfrm rot="20948802">
            <a:off x="1102049" y="4222396"/>
            <a:ext cx="499012"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cxnSp>
        <p:nvCxnSpPr>
          <p:cNvPr id="47" name="Shape 46"/>
          <p:cNvCxnSpPr/>
          <p:nvPr/>
        </p:nvCxnSpPr>
        <p:spPr bwMode="auto">
          <a:xfrm>
            <a:off x="1271588" y="2430465"/>
            <a:ext cx="928687" cy="347663"/>
          </a:xfrm>
          <a:prstGeom prst="curvedConnector2">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48" name="Curved Connector 47"/>
          <p:cNvCxnSpPr/>
          <p:nvPr/>
        </p:nvCxnSpPr>
        <p:spPr bwMode="auto">
          <a:xfrm rot="10800000" flipV="1">
            <a:off x="1057275" y="2368553"/>
            <a:ext cx="571500" cy="490537"/>
          </a:xfrm>
          <a:prstGeom prst="curvedConnector3">
            <a:avLst>
              <a:gd name="adj1" fmla="val 50000"/>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49" name="Curved Connector 48"/>
          <p:cNvCxnSpPr/>
          <p:nvPr/>
        </p:nvCxnSpPr>
        <p:spPr bwMode="auto">
          <a:xfrm>
            <a:off x="1781175" y="2940053"/>
            <a:ext cx="285750" cy="1143000"/>
          </a:xfrm>
          <a:prstGeom prst="curvedConnector3">
            <a:avLst>
              <a:gd name="adj1" fmla="val 179999"/>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50" name="Shape 49"/>
          <p:cNvCxnSpPr/>
          <p:nvPr/>
        </p:nvCxnSpPr>
        <p:spPr bwMode="auto">
          <a:xfrm rot="5400000" flipH="1" flipV="1">
            <a:off x="1383506" y="2042322"/>
            <a:ext cx="71437" cy="419100"/>
          </a:xfrm>
          <a:prstGeom prst="curvedConnector2">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51" name="Curved Connector 50"/>
          <p:cNvCxnSpPr/>
          <p:nvPr/>
        </p:nvCxnSpPr>
        <p:spPr bwMode="auto">
          <a:xfrm rot="16200000" flipH="1">
            <a:off x="597694" y="3328197"/>
            <a:ext cx="776287" cy="285750"/>
          </a:xfrm>
          <a:prstGeom prst="curvedConnector3">
            <a:avLst>
              <a:gd name="adj1" fmla="val 25460"/>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52" name="Curved Connector 51"/>
          <p:cNvCxnSpPr/>
          <p:nvPr/>
        </p:nvCxnSpPr>
        <p:spPr bwMode="auto">
          <a:xfrm>
            <a:off x="1352550" y="3930653"/>
            <a:ext cx="419100" cy="1587"/>
          </a:xfrm>
          <a:prstGeom prst="curvedConnector3">
            <a:avLst>
              <a:gd name="adj1" fmla="val 50000"/>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53" name="Shape 52"/>
          <p:cNvCxnSpPr/>
          <p:nvPr/>
        </p:nvCxnSpPr>
        <p:spPr bwMode="auto">
          <a:xfrm rot="5400000">
            <a:off x="833438" y="3144840"/>
            <a:ext cx="804862" cy="1500188"/>
          </a:xfrm>
          <a:prstGeom prst="curvedConnector4">
            <a:avLst>
              <a:gd name="adj1" fmla="val 37672"/>
              <a:gd name="adj2" fmla="val 109312"/>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54" name="Curved Connector 53"/>
          <p:cNvCxnSpPr/>
          <p:nvPr/>
        </p:nvCxnSpPr>
        <p:spPr bwMode="auto">
          <a:xfrm rot="10800000" flipH="1">
            <a:off x="700088" y="2859090"/>
            <a:ext cx="71437" cy="623888"/>
          </a:xfrm>
          <a:prstGeom prst="curvedConnector3">
            <a:avLst>
              <a:gd name="adj1" fmla="val -319998"/>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55" name="Curved Connector 54"/>
          <p:cNvCxnSpPr/>
          <p:nvPr/>
        </p:nvCxnSpPr>
        <p:spPr bwMode="auto">
          <a:xfrm rot="10800000">
            <a:off x="700088" y="3635378"/>
            <a:ext cx="357187" cy="447675"/>
          </a:xfrm>
          <a:prstGeom prst="curvedConnector3">
            <a:avLst>
              <a:gd name="adj1" fmla="val 164000"/>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56" name="Curved Connector 55"/>
          <p:cNvCxnSpPr/>
          <p:nvPr/>
        </p:nvCxnSpPr>
        <p:spPr bwMode="auto">
          <a:xfrm rot="10800000" flipV="1">
            <a:off x="700088" y="2511428"/>
            <a:ext cx="285750" cy="971550"/>
          </a:xfrm>
          <a:prstGeom prst="curvedConnector3">
            <a:avLst>
              <a:gd name="adj1" fmla="val 179999"/>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57" name="Curved Connector 56"/>
          <p:cNvCxnSpPr/>
          <p:nvPr/>
        </p:nvCxnSpPr>
        <p:spPr bwMode="auto">
          <a:xfrm rot="5400000">
            <a:off x="995363" y="2573340"/>
            <a:ext cx="204788" cy="223837"/>
          </a:xfrm>
          <a:prstGeom prst="curvedConnector3">
            <a:avLst>
              <a:gd name="adj1" fmla="val 50000"/>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58" name="Shape 57"/>
          <p:cNvCxnSpPr/>
          <p:nvPr/>
        </p:nvCxnSpPr>
        <p:spPr bwMode="auto">
          <a:xfrm rot="10800000" flipV="1">
            <a:off x="842963" y="2359028"/>
            <a:ext cx="142875" cy="428625"/>
          </a:xfrm>
          <a:prstGeom prst="curvedConnector2">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59" name="Shape 58"/>
          <p:cNvCxnSpPr/>
          <p:nvPr/>
        </p:nvCxnSpPr>
        <p:spPr bwMode="auto">
          <a:xfrm rot="5400000">
            <a:off x="1924050" y="3135315"/>
            <a:ext cx="419100" cy="152400"/>
          </a:xfrm>
          <a:prstGeom prst="curvedConnector2">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60" name="Curved Connector 59"/>
          <p:cNvCxnSpPr/>
          <p:nvPr/>
        </p:nvCxnSpPr>
        <p:spPr bwMode="auto">
          <a:xfrm rot="5400000">
            <a:off x="1847850" y="2987678"/>
            <a:ext cx="195263" cy="223837"/>
          </a:xfrm>
          <a:prstGeom prst="curvedConnector3">
            <a:avLst>
              <a:gd name="adj1" fmla="val 50000"/>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61" name="Curved Connector 60"/>
          <p:cNvCxnSpPr/>
          <p:nvPr/>
        </p:nvCxnSpPr>
        <p:spPr bwMode="auto">
          <a:xfrm>
            <a:off x="1924050" y="2368553"/>
            <a:ext cx="357188" cy="561975"/>
          </a:xfrm>
          <a:prstGeom prst="curvedConnector3">
            <a:avLst>
              <a:gd name="adj1" fmla="val 164000"/>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62" name="Shape 61"/>
          <p:cNvCxnSpPr/>
          <p:nvPr/>
        </p:nvCxnSpPr>
        <p:spPr bwMode="auto">
          <a:xfrm flipV="1">
            <a:off x="781050" y="4154490"/>
            <a:ext cx="347663" cy="142875"/>
          </a:xfrm>
          <a:prstGeom prst="curvedConnector2">
            <a:avLst/>
          </a:prstGeom>
          <a:solidFill>
            <a:srgbClr val="333399"/>
          </a:solidFill>
          <a:ln w="9525" cap="flat" cmpd="sng" algn="ctr">
            <a:solidFill>
              <a:schemeClr val="bg1">
                <a:lumMod val="50000"/>
              </a:schemeClr>
            </a:solidFill>
            <a:prstDash val="solid"/>
            <a:round/>
            <a:headEnd type="none" w="med" len="med"/>
            <a:tailEnd type="none" w="med" len="med"/>
          </a:ln>
          <a:effectLst/>
        </p:spPr>
      </p:cxnSp>
      <p:cxnSp>
        <p:nvCxnSpPr>
          <p:cNvPr id="63" name="Curved Connector 62"/>
          <p:cNvCxnSpPr/>
          <p:nvPr/>
        </p:nvCxnSpPr>
        <p:spPr bwMode="auto">
          <a:xfrm rot="16200000" flipH="1">
            <a:off x="1561307" y="3874296"/>
            <a:ext cx="1588" cy="561975"/>
          </a:xfrm>
          <a:prstGeom prst="curvedConnector3">
            <a:avLst>
              <a:gd name="adj1" fmla="val 14395466"/>
            </a:avLst>
          </a:prstGeom>
          <a:solidFill>
            <a:srgbClr val="333399"/>
          </a:solidFill>
          <a:ln w="9525" cap="flat" cmpd="sng" algn="ctr">
            <a:solidFill>
              <a:schemeClr val="bg1">
                <a:lumMod val="50000"/>
              </a:schemeClr>
            </a:solidFill>
            <a:prstDash val="solid"/>
            <a:round/>
            <a:headEnd type="none" w="med" len="med"/>
            <a:tailEnd type="none" w="med" len="med"/>
          </a:ln>
          <a:effectLst/>
        </p:spPr>
      </p:cxnSp>
      <p:grpSp>
        <p:nvGrpSpPr>
          <p:cNvPr id="6" name="Group 121"/>
          <p:cNvGrpSpPr>
            <a:grpSpLocks/>
          </p:cNvGrpSpPr>
          <p:nvPr/>
        </p:nvGrpSpPr>
        <p:grpSpPr bwMode="auto">
          <a:xfrm>
            <a:off x="3493085" y="2377791"/>
            <a:ext cx="314179" cy="2038039"/>
            <a:chOff x="2858083" y="2213904"/>
            <a:chExt cx="590244" cy="2714903"/>
          </a:xfrm>
        </p:grpSpPr>
        <p:cxnSp>
          <p:nvCxnSpPr>
            <p:cNvPr id="510" name="Straight Connector 509"/>
            <p:cNvCxnSpPr/>
            <p:nvPr/>
          </p:nvCxnSpPr>
          <p:spPr bwMode="auto">
            <a:xfrm>
              <a:off x="2858083" y="2213904"/>
              <a:ext cx="590244" cy="2083"/>
            </a:xfrm>
            <a:prstGeom prst="line">
              <a:avLst/>
            </a:prstGeom>
            <a:solidFill>
              <a:srgbClr val="333399"/>
            </a:solidFill>
            <a:ln w="9525" cap="flat" cmpd="sng" algn="ctr">
              <a:solidFill>
                <a:schemeClr val="accent1"/>
              </a:solidFill>
              <a:prstDash val="solid"/>
              <a:round/>
              <a:headEnd type="none" w="med" len="med"/>
              <a:tailEnd type="none" w="med" len="med"/>
            </a:ln>
            <a:effectLst/>
          </p:spPr>
        </p:cxnSp>
        <p:cxnSp>
          <p:nvCxnSpPr>
            <p:cNvPr id="511" name="Straight Connector 510"/>
            <p:cNvCxnSpPr/>
            <p:nvPr/>
          </p:nvCxnSpPr>
          <p:spPr bwMode="auto">
            <a:xfrm>
              <a:off x="2858083" y="3142467"/>
              <a:ext cx="590244" cy="2083"/>
            </a:xfrm>
            <a:prstGeom prst="line">
              <a:avLst/>
            </a:prstGeom>
            <a:solidFill>
              <a:srgbClr val="333399"/>
            </a:solidFill>
            <a:ln w="9525" cap="flat" cmpd="sng" algn="ctr">
              <a:solidFill>
                <a:schemeClr val="accent1"/>
              </a:solidFill>
              <a:prstDash val="solid"/>
              <a:round/>
              <a:headEnd type="none" w="med" len="med"/>
              <a:tailEnd type="none" w="med" len="med"/>
            </a:ln>
            <a:effectLst/>
          </p:spPr>
        </p:cxnSp>
        <p:cxnSp>
          <p:nvCxnSpPr>
            <p:cNvPr id="512" name="Straight Connector 511"/>
            <p:cNvCxnSpPr/>
            <p:nvPr/>
          </p:nvCxnSpPr>
          <p:spPr bwMode="auto">
            <a:xfrm>
              <a:off x="2858083" y="3998162"/>
              <a:ext cx="590244" cy="2081"/>
            </a:xfrm>
            <a:prstGeom prst="line">
              <a:avLst/>
            </a:prstGeom>
            <a:solidFill>
              <a:srgbClr val="333399"/>
            </a:solidFill>
            <a:ln w="9525" cap="flat" cmpd="sng" algn="ctr">
              <a:solidFill>
                <a:schemeClr val="accent1"/>
              </a:solidFill>
              <a:prstDash val="solid"/>
              <a:round/>
              <a:headEnd type="none" w="med" len="med"/>
              <a:tailEnd type="none" w="med" len="med"/>
            </a:ln>
            <a:effectLst/>
          </p:spPr>
        </p:cxnSp>
        <p:cxnSp>
          <p:nvCxnSpPr>
            <p:cNvPr id="513" name="Straight Connector 512"/>
            <p:cNvCxnSpPr/>
            <p:nvPr/>
          </p:nvCxnSpPr>
          <p:spPr bwMode="auto">
            <a:xfrm>
              <a:off x="2858083" y="4926726"/>
              <a:ext cx="590244" cy="2081"/>
            </a:xfrm>
            <a:prstGeom prst="line">
              <a:avLst/>
            </a:prstGeom>
            <a:solidFill>
              <a:srgbClr val="333399"/>
            </a:solidFill>
            <a:ln w="9525" cap="flat" cmpd="sng" algn="ctr">
              <a:solidFill>
                <a:schemeClr val="accent1"/>
              </a:solidFill>
              <a:prstDash val="solid"/>
              <a:round/>
              <a:headEnd type="none" w="med" len="med"/>
              <a:tailEnd type="none" w="med" len="med"/>
            </a:ln>
            <a:effectLst/>
          </p:spPr>
        </p:cxnSp>
      </p:grpSp>
      <p:cxnSp>
        <p:nvCxnSpPr>
          <p:cNvPr id="473" name="Straight Connector 472"/>
          <p:cNvCxnSpPr/>
          <p:nvPr/>
        </p:nvCxnSpPr>
        <p:spPr bwMode="auto">
          <a:xfrm rot="5400000">
            <a:off x="2474741" y="3397871"/>
            <a:ext cx="2038252" cy="1563"/>
          </a:xfrm>
          <a:prstGeom prst="line">
            <a:avLst/>
          </a:prstGeom>
          <a:solidFill>
            <a:srgbClr val="333399"/>
          </a:solidFill>
          <a:ln w="9525" cap="flat" cmpd="sng" algn="ctr">
            <a:solidFill>
              <a:schemeClr val="accent1"/>
            </a:solidFill>
            <a:prstDash val="solid"/>
            <a:round/>
            <a:headEnd type="none" w="med" len="med"/>
            <a:tailEnd type="none" w="med" len="med"/>
          </a:ln>
          <a:effectLst/>
        </p:spPr>
      </p:cxnSp>
      <p:grpSp>
        <p:nvGrpSpPr>
          <p:cNvPr id="7" name="Group 102"/>
          <p:cNvGrpSpPr>
            <a:grpSpLocks/>
          </p:cNvGrpSpPr>
          <p:nvPr/>
        </p:nvGrpSpPr>
        <p:grpSpPr bwMode="auto">
          <a:xfrm>
            <a:off x="3568645" y="2485946"/>
            <a:ext cx="375714" cy="2038877"/>
            <a:chOff x="5857090" y="2786058"/>
            <a:chExt cx="786612" cy="2715438"/>
          </a:xfrm>
        </p:grpSpPr>
        <p:cxnSp>
          <p:nvCxnSpPr>
            <p:cNvPr id="505" name="Straight Connector 92"/>
            <p:cNvCxnSpPr>
              <a:cxnSpLocks noChangeShapeType="1"/>
            </p:cNvCxnSpPr>
            <p:nvPr/>
          </p:nvCxnSpPr>
          <p:spPr bwMode="auto">
            <a:xfrm>
              <a:off x="5857884" y="2786058"/>
              <a:ext cx="785818" cy="1588"/>
            </a:xfrm>
            <a:prstGeom prst="line">
              <a:avLst/>
            </a:prstGeom>
            <a:noFill/>
            <a:ln w="9525" algn="ctr">
              <a:solidFill>
                <a:srgbClr val="0070C0"/>
              </a:solidFill>
              <a:round/>
              <a:headEnd/>
              <a:tailEnd/>
            </a:ln>
          </p:spPr>
        </p:cxnSp>
        <p:cxnSp>
          <p:nvCxnSpPr>
            <p:cNvPr id="506" name="Straight Connector 93"/>
            <p:cNvCxnSpPr>
              <a:cxnSpLocks noChangeShapeType="1"/>
            </p:cNvCxnSpPr>
            <p:nvPr/>
          </p:nvCxnSpPr>
          <p:spPr bwMode="auto">
            <a:xfrm>
              <a:off x="5857884" y="3714752"/>
              <a:ext cx="785818" cy="1588"/>
            </a:xfrm>
            <a:prstGeom prst="line">
              <a:avLst/>
            </a:prstGeom>
            <a:noFill/>
            <a:ln w="9525" algn="ctr">
              <a:solidFill>
                <a:srgbClr val="0070C0"/>
              </a:solidFill>
              <a:round/>
              <a:headEnd/>
              <a:tailEnd/>
            </a:ln>
          </p:spPr>
        </p:cxnSp>
        <p:cxnSp>
          <p:nvCxnSpPr>
            <p:cNvPr id="507" name="Straight Connector 94"/>
            <p:cNvCxnSpPr>
              <a:cxnSpLocks noChangeShapeType="1"/>
            </p:cNvCxnSpPr>
            <p:nvPr/>
          </p:nvCxnSpPr>
          <p:spPr bwMode="auto">
            <a:xfrm>
              <a:off x="5857884" y="4570420"/>
              <a:ext cx="785818" cy="1588"/>
            </a:xfrm>
            <a:prstGeom prst="line">
              <a:avLst/>
            </a:prstGeom>
            <a:noFill/>
            <a:ln w="9525" algn="ctr">
              <a:solidFill>
                <a:srgbClr val="0070C0"/>
              </a:solidFill>
              <a:round/>
              <a:headEnd/>
              <a:tailEnd/>
            </a:ln>
          </p:spPr>
        </p:cxnSp>
        <p:cxnSp>
          <p:nvCxnSpPr>
            <p:cNvPr id="508" name="Straight Connector 95"/>
            <p:cNvCxnSpPr>
              <a:cxnSpLocks noChangeShapeType="1"/>
            </p:cNvCxnSpPr>
            <p:nvPr/>
          </p:nvCxnSpPr>
          <p:spPr bwMode="auto">
            <a:xfrm>
              <a:off x="5857884" y="5499114"/>
              <a:ext cx="785818" cy="1588"/>
            </a:xfrm>
            <a:prstGeom prst="line">
              <a:avLst/>
            </a:prstGeom>
            <a:noFill/>
            <a:ln w="9525" algn="ctr">
              <a:solidFill>
                <a:srgbClr val="0070C0"/>
              </a:solidFill>
              <a:round/>
              <a:headEnd/>
              <a:tailEnd/>
            </a:ln>
          </p:spPr>
        </p:cxnSp>
        <p:cxnSp>
          <p:nvCxnSpPr>
            <p:cNvPr id="509" name="Straight Connector 96"/>
            <p:cNvCxnSpPr>
              <a:cxnSpLocks noChangeShapeType="1"/>
            </p:cNvCxnSpPr>
            <p:nvPr/>
          </p:nvCxnSpPr>
          <p:spPr bwMode="auto">
            <a:xfrm rot="5400000">
              <a:off x="4500562" y="4143380"/>
              <a:ext cx="2714644" cy="1588"/>
            </a:xfrm>
            <a:prstGeom prst="line">
              <a:avLst/>
            </a:prstGeom>
            <a:noFill/>
            <a:ln w="9525" algn="ctr">
              <a:solidFill>
                <a:srgbClr val="0070C0"/>
              </a:solidFill>
              <a:round/>
              <a:headEnd/>
              <a:tailEnd/>
            </a:ln>
          </p:spPr>
        </p:cxnSp>
      </p:grpSp>
      <p:grpSp>
        <p:nvGrpSpPr>
          <p:cNvPr id="8" name="Group 103"/>
          <p:cNvGrpSpPr>
            <a:grpSpLocks/>
          </p:cNvGrpSpPr>
          <p:nvPr/>
        </p:nvGrpSpPr>
        <p:grpSpPr bwMode="auto">
          <a:xfrm>
            <a:off x="3631219" y="2646249"/>
            <a:ext cx="262999" cy="2038877"/>
            <a:chOff x="5857090" y="2786058"/>
            <a:chExt cx="786612" cy="2715438"/>
          </a:xfrm>
        </p:grpSpPr>
        <p:cxnSp>
          <p:nvCxnSpPr>
            <p:cNvPr id="500" name="Straight Connector 104"/>
            <p:cNvCxnSpPr>
              <a:cxnSpLocks noChangeShapeType="1"/>
            </p:cNvCxnSpPr>
            <p:nvPr/>
          </p:nvCxnSpPr>
          <p:spPr bwMode="auto">
            <a:xfrm>
              <a:off x="5857884" y="2786058"/>
              <a:ext cx="785818" cy="1588"/>
            </a:xfrm>
            <a:prstGeom prst="line">
              <a:avLst/>
            </a:prstGeom>
            <a:noFill/>
            <a:ln w="9525" algn="ctr">
              <a:solidFill>
                <a:schemeClr val="accent6">
                  <a:lumMod val="60000"/>
                  <a:lumOff val="40000"/>
                </a:schemeClr>
              </a:solidFill>
              <a:round/>
              <a:headEnd/>
              <a:tailEnd/>
            </a:ln>
          </p:spPr>
        </p:cxnSp>
        <p:cxnSp>
          <p:nvCxnSpPr>
            <p:cNvPr id="501" name="Straight Connector 105"/>
            <p:cNvCxnSpPr>
              <a:cxnSpLocks noChangeShapeType="1"/>
            </p:cNvCxnSpPr>
            <p:nvPr/>
          </p:nvCxnSpPr>
          <p:spPr bwMode="auto">
            <a:xfrm>
              <a:off x="5857884" y="3714752"/>
              <a:ext cx="785818" cy="1588"/>
            </a:xfrm>
            <a:prstGeom prst="line">
              <a:avLst/>
            </a:prstGeom>
            <a:noFill/>
            <a:ln w="9525" algn="ctr">
              <a:solidFill>
                <a:schemeClr val="accent6">
                  <a:lumMod val="60000"/>
                  <a:lumOff val="40000"/>
                </a:schemeClr>
              </a:solidFill>
              <a:round/>
              <a:headEnd/>
              <a:tailEnd/>
            </a:ln>
          </p:spPr>
        </p:cxnSp>
        <p:cxnSp>
          <p:nvCxnSpPr>
            <p:cNvPr id="502" name="Straight Connector 106"/>
            <p:cNvCxnSpPr>
              <a:cxnSpLocks noChangeShapeType="1"/>
            </p:cNvCxnSpPr>
            <p:nvPr/>
          </p:nvCxnSpPr>
          <p:spPr bwMode="auto">
            <a:xfrm>
              <a:off x="5857884" y="4570420"/>
              <a:ext cx="785818" cy="1588"/>
            </a:xfrm>
            <a:prstGeom prst="line">
              <a:avLst/>
            </a:prstGeom>
            <a:noFill/>
            <a:ln w="9525" algn="ctr">
              <a:solidFill>
                <a:schemeClr val="accent6">
                  <a:lumMod val="60000"/>
                  <a:lumOff val="40000"/>
                </a:schemeClr>
              </a:solidFill>
              <a:round/>
              <a:headEnd/>
              <a:tailEnd/>
            </a:ln>
          </p:spPr>
        </p:cxnSp>
        <p:cxnSp>
          <p:nvCxnSpPr>
            <p:cNvPr id="503" name="Straight Connector 107"/>
            <p:cNvCxnSpPr>
              <a:cxnSpLocks noChangeShapeType="1"/>
            </p:cNvCxnSpPr>
            <p:nvPr/>
          </p:nvCxnSpPr>
          <p:spPr bwMode="auto">
            <a:xfrm>
              <a:off x="5857884" y="5499114"/>
              <a:ext cx="785818" cy="1588"/>
            </a:xfrm>
            <a:prstGeom prst="line">
              <a:avLst/>
            </a:prstGeom>
            <a:noFill/>
            <a:ln w="9525" algn="ctr">
              <a:solidFill>
                <a:schemeClr val="accent6">
                  <a:lumMod val="60000"/>
                  <a:lumOff val="40000"/>
                </a:schemeClr>
              </a:solidFill>
              <a:round/>
              <a:headEnd/>
              <a:tailEnd/>
            </a:ln>
          </p:spPr>
        </p:cxnSp>
        <p:cxnSp>
          <p:nvCxnSpPr>
            <p:cNvPr id="504" name="Straight Connector 108"/>
            <p:cNvCxnSpPr>
              <a:cxnSpLocks noChangeShapeType="1"/>
            </p:cNvCxnSpPr>
            <p:nvPr/>
          </p:nvCxnSpPr>
          <p:spPr bwMode="auto">
            <a:xfrm rot="5400000">
              <a:off x="4500562" y="4143380"/>
              <a:ext cx="2714644" cy="1588"/>
            </a:xfrm>
            <a:prstGeom prst="line">
              <a:avLst/>
            </a:prstGeom>
            <a:noFill/>
            <a:ln w="9525" algn="ctr">
              <a:solidFill>
                <a:schemeClr val="accent6">
                  <a:lumMod val="60000"/>
                  <a:lumOff val="40000"/>
                </a:schemeClr>
              </a:solidFill>
              <a:round/>
              <a:headEnd/>
              <a:tailEnd/>
            </a:ln>
          </p:spPr>
        </p:cxnSp>
      </p:grpSp>
      <p:cxnSp>
        <p:nvCxnSpPr>
          <p:cNvPr id="493" name="Elbow Connector 72"/>
          <p:cNvCxnSpPr>
            <a:cxnSpLocks noChangeShapeType="1"/>
          </p:cNvCxnSpPr>
          <p:nvPr/>
        </p:nvCxnSpPr>
        <p:spPr bwMode="auto">
          <a:xfrm>
            <a:off x="3743793" y="2378451"/>
            <a:ext cx="641809" cy="686499"/>
          </a:xfrm>
          <a:prstGeom prst="bentConnector3">
            <a:avLst>
              <a:gd name="adj1" fmla="val 50000"/>
            </a:avLst>
          </a:prstGeom>
          <a:noFill/>
          <a:ln w="9525" algn="ctr">
            <a:noFill/>
            <a:round/>
            <a:headEnd/>
            <a:tailEnd type="arrow" w="med" len="med"/>
          </a:ln>
        </p:spPr>
      </p:cxnSp>
      <p:cxnSp>
        <p:nvCxnSpPr>
          <p:cNvPr id="494" name="Elbow Connector 74"/>
          <p:cNvCxnSpPr>
            <a:cxnSpLocks noChangeShapeType="1"/>
          </p:cNvCxnSpPr>
          <p:nvPr/>
        </p:nvCxnSpPr>
        <p:spPr bwMode="auto">
          <a:xfrm>
            <a:off x="3743793" y="2324818"/>
            <a:ext cx="641809" cy="686499"/>
          </a:xfrm>
          <a:prstGeom prst="bentConnector3">
            <a:avLst>
              <a:gd name="adj1" fmla="val 50000"/>
            </a:avLst>
          </a:prstGeom>
          <a:noFill/>
          <a:ln w="9525" algn="ctr">
            <a:noFill/>
            <a:round/>
            <a:headEnd/>
            <a:tailEnd type="arrow" w="med" len="med"/>
          </a:ln>
        </p:spPr>
      </p:cxnSp>
      <p:sp>
        <p:nvSpPr>
          <p:cNvPr id="434" name="Right Bracket 433"/>
          <p:cNvSpPr/>
          <p:nvPr/>
        </p:nvSpPr>
        <p:spPr bwMode="auto">
          <a:xfrm>
            <a:off x="4274625" y="2268547"/>
            <a:ext cx="35951" cy="615852"/>
          </a:xfrm>
          <a:prstGeom prst="rightBracket">
            <a:avLst/>
          </a:prstGeom>
          <a:noFill/>
          <a:ln w="9525" cap="flat" cmpd="sng" algn="ctr">
            <a:solidFill>
              <a:schemeClr val="bg1">
                <a:lumMod val="50000"/>
              </a:schemeClr>
            </a:solidFill>
            <a:prstDash val="solid"/>
            <a:round/>
            <a:headEnd type="none" w="med" len="med"/>
            <a:tailEnd type="none" w="med" len="med"/>
          </a:ln>
          <a:effectLst/>
        </p:spPr>
        <p:txBody>
          <a:bodyPr wrap="none" anchor="ctr"/>
          <a:lstStyle/>
          <a:p>
            <a:pPr algn="ctr" eaLnBrk="0" hangingPunct="0">
              <a:defRPr/>
            </a:pPr>
            <a:endParaRPr lang="en-GB" sz="1800" dirty="0"/>
          </a:p>
        </p:txBody>
      </p:sp>
      <p:cxnSp>
        <p:nvCxnSpPr>
          <p:cNvPr id="435" name="Straight Connector 434"/>
          <p:cNvCxnSpPr>
            <a:stCxn id="434" idx="2"/>
          </p:cNvCxnSpPr>
          <p:nvPr/>
        </p:nvCxnSpPr>
        <p:spPr bwMode="auto">
          <a:xfrm rot="10800000" flipH="1" flipV="1">
            <a:off x="4310577" y="2576474"/>
            <a:ext cx="744024" cy="643988"/>
          </a:xfrm>
          <a:prstGeom prst="line">
            <a:avLst/>
          </a:prstGeom>
          <a:solidFill>
            <a:srgbClr val="333399"/>
          </a:solidFill>
          <a:ln w="9525" cap="flat" cmpd="sng" algn="ctr">
            <a:solidFill>
              <a:schemeClr val="bg1">
                <a:lumMod val="50000"/>
              </a:schemeClr>
            </a:solidFill>
            <a:prstDash val="solid"/>
            <a:round/>
            <a:headEnd type="none" w="med" len="med"/>
            <a:tailEnd type="none" w="med" len="med"/>
          </a:ln>
          <a:effectLst/>
        </p:spPr>
      </p:cxnSp>
      <p:sp>
        <p:nvSpPr>
          <p:cNvPr id="436" name="Right Bracket 435"/>
          <p:cNvSpPr/>
          <p:nvPr/>
        </p:nvSpPr>
        <p:spPr bwMode="auto">
          <a:xfrm>
            <a:off x="4274625" y="2996941"/>
            <a:ext cx="35951" cy="615852"/>
          </a:xfrm>
          <a:prstGeom prst="rightBracket">
            <a:avLst/>
          </a:prstGeom>
          <a:noFill/>
          <a:ln w="9525" cap="flat" cmpd="sng" algn="ctr">
            <a:solidFill>
              <a:schemeClr val="bg1">
                <a:lumMod val="50000"/>
              </a:schemeClr>
            </a:solidFill>
            <a:prstDash val="solid"/>
            <a:round/>
            <a:headEnd type="none" w="med" len="med"/>
            <a:tailEnd type="none" w="med" len="med"/>
          </a:ln>
          <a:effectLst/>
        </p:spPr>
        <p:txBody>
          <a:bodyPr wrap="none" anchor="ctr"/>
          <a:lstStyle/>
          <a:p>
            <a:pPr algn="ctr" eaLnBrk="0" hangingPunct="0">
              <a:defRPr/>
            </a:pPr>
            <a:endParaRPr lang="en-GB" sz="1800" dirty="0"/>
          </a:p>
        </p:txBody>
      </p:sp>
      <p:cxnSp>
        <p:nvCxnSpPr>
          <p:cNvPr id="437" name="Straight Connector 436"/>
          <p:cNvCxnSpPr>
            <a:stCxn id="436" idx="2"/>
          </p:cNvCxnSpPr>
          <p:nvPr/>
        </p:nvCxnSpPr>
        <p:spPr bwMode="auto">
          <a:xfrm rot="10800000" flipH="1" flipV="1">
            <a:off x="4310577" y="3304867"/>
            <a:ext cx="689316" cy="139113"/>
          </a:xfrm>
          <a:prstGeom prst="line">
            <a:avLst/>
          </a:prstGeom>
          <a:solidFill>
            <a:srgbClr val="333399"/>
          </a:solidFill>
          <a:ln w="9525" cap="flat" cmpd="sng" algn="ctr">
            <a:solidFill>
              <a:schemeClr val="bg1">
                <a:lumMod val="50000"/>
              </a:schemeClr>
            </a:solidFill>
            <a:prstDash val="solid"/>
            <a:round/>
            <a:headEnd type="none" w="med" len="med"/>
            <a:tailEnd type="none" w="med" len="med"/>
          </a:ln>
          <a:effectLst/>
        </p:spPr>
      </p:cxnSp>
      <p:sp>
        <p:nvSpPr>
          <p:cNvPr id="438" name="Right Bracket 437"/>
          <p:cNvSpPr/>
          <p:nvPr/>
        </p:nvSpPr>
        <p:spPr bwMode="auto">
          <a:xfrm>
            <a:off x="4274625" y="3667501"/>
            <a:ext cx="35951" cy="615852"/>
          </a:xfrm>
          <a:prstGeom prst="rightBracket">
            <a:avLst/>
          </a:prstGeom>
          <a:noFill/>
          <a:ln w="9525" cap="flat" cmpd="sng" algn="ctr">
            <a:solidFill>
              <a:schemeClr val="bg1">
                <a:lumMod val="50000"/>
              </a:schemeClr>
            </a:solidFill>
            <a:prstDash val="solid"/>
            <a:round/>
            <a:headEnd type="none" w="med" len="med"/>
            <a:tailEnd type="none" w="med" len="med"/>
          </a:ln>
          <a:effectLst/>
        </p:spPr>
        <p:txBody>
          <a:bodyPr wrap="none" anchor="ctr"/>
          <a:lstStyle/>
          <a:p>
            <a:pPr algn="ctr" eaLnBrk="0" hangingPunct="0">
              <a:defRPr/>
            </a:pPr>
            <a:endParaRPr lang="en-GB" sz="1800" dirty="0"/>
          </a:p>
        </p:txBody>
      </p:sp>
      <p:cxnSp>
        <p:nvCxnSpPr>
          <p:cNvPr id="439" name="Straight Connector 438"/>
          <p:cNvCxnSpPr>
            <a:stCxn id="438" idx="2"/>
          </p:cNvCxnSpPr>
          <p:nvPr/>
        </p:nvCxnSpPr>
        <p:spPr bwMode="auto">
          <a:xfrm rot="10800000" flipH="1">
            <a:off x="4310577" y="3780043"/>
            <a:ext cx="689316" cy="195384"/>
          </a:xfrm>
          <a:prstGeom prst="line">
            <a:avLst/>
          </a:prstGeom>
          <a:solidFill>
            <a:srgbClr val="333399"/>
          </a:solidFill>
          <a:ln w="9525" cap="flat" cmpd="sng" algn="ctr">
            <a:solidFill>
              <a:schemeClr val="bg1">
                <a:lumMod val="50000"/>
              </a:schemeClr>
            </a:solidFill>
            <a:prstDash val="solid"/>
            <a:round/>
            <a:headEnd type="none" w="med" len="med"/>
            <a:tailEnd type="none" w="med" len="med"/>
          </a:ln>
          <a:effectLst/>
        </p:spPr>
      </p:cxnSp>
      <p:sp>
        <p:nvSpPr>
          <p:cNvPr id="440" name="Right Bracket 439"/>
          <p:cNvSpPr/>
          <p:nvPr/>
        </p:nvSpPr>
        <p:spPr bwMode="auto">
          <a:xfrm>
            <a:off x="4274625" y="4395895"/>
            <a:ext cx="35951" cy="615852"/>
          </a:xfrm>
          <a:prstGeom prst="rightBracket">
            <a:avLst/>
          </a:prstGeom>
          <a:noFill/>
          <a:ln w="9525" cap="flat" cmpd="sng" algn="ctr">
            <a:solidFill>
              <a:schemeClr val="bg1">
                <a:lumMod val="50000"/>
              </a:schemeClr>
            </a:solidFill>
            <a:prstDash val="solid"/>
            <a:round/>
            <a:headEnd type="none" w="med" len="med"/>
            <a:tailEnd type="none" w="med" len="med"/>
          </a:ln>
          <a:effectLst/>
        </p:spPr>
        <p:txBody>
          <a:bodyPr wrap="none" anchor="ctr"/>
          <a:lstStyle/>
          <a:p>
            <a:pPr algn="ctr" eaLnBrk="0" hangingPunct="0">
              <a:defRPr/>
            </a:pPr>
            <a:endParaRPr lang="en-GB" sz="1800" dirty="0"/>
          </a:p>
        </p:txBody>
      </p:sp>
      <p:cxnSp>
        <p:nvCxnSpPr>
          <p:cNvPr id="441" name="Straight Connector 440"/>
          <p:cNvCxnSpPr>
            <a:stCxn id="440" idx="2"/>
          </p:cNvCxnSpPr>
          <p:nvPr/>
        </p:nvCxnSpPr>
        <p:spPr bwMode="auto">
          <a:xfrm rot="10800000" flipH="1">
            <a:off x="4310577" y="4228645"/>
            <a:ext cx="689316" cy="475175"/>
          </a:xfrm>
          <a:prstGeom prst="line">
            <a:avLst/>
          </a:prstGeom>
          <a:solidFill>
            <a:srgbClr val="333399"/>
          </a:solidFill>
          <a:ln w="9525" cap="flat" cmpd="sng" algn="ctr">
            <a:solidFill>
              <a:schemeClr val="bg1">
                <a:lumMod val="50000"/>
              </a:schemeClr>
            </a:solidFill>
            <a:prstDash val="solid"/>
            <a:round/>
            <a:headEnd type="none" w="med" len="med"/>
            <a:tailEnd type="none" w="med" len="med"/>
          </a:ln>
          <a:effectLst/>
        </p:spPr>
      </p:cxnSp>
      <p:grpSp>
        <p:nvGrpSpPr>
          <p:cNvPr id="10" name="Group 27"/>
          <p:cNvGrpSpPr>
            <a:grpSpLocks/>
          </p:cNvGrpSpPr>
          <p:nvPr/>
        </p:nvGrpSpPr>
        <p:grpSpPr bwMode="auto">
          <a:xfrm>
            <a:off x="5349240" y="2901594"/>
            <a:ext cx="581464" cy="486116"/>
            <a:chOff x="1857356" y="2500306"/>
            <a:chExt cx="714380" cy="571504"/>
          </a:xfrm>
        </p:grpSpPr>
        <p:pic>
          <p:nvPicPr>
            <p:cNvPr id="467" name="Picture 3"/>
            <p:cNvPicPr>
              <a:picLocks noChangeAspect="1" noChangeArrowheads="1"/>
            </p:cNvPicPr>
            <p:nvPr/>
          </p:nvPicPr>
          <p:blipFill>
            <a:blip r:embed="rId4" cstate="print"/>
            <a:srcRect/>
            <a:stretch>
              <a:fillRect/>
            </a:stretch>
          </p:blipFill>
          <p:spPr bwMode="auto">
            <a:xfrm>
              <a:off x="2000232" y="2606270"/>
              <a:ext cx="428628" cy="375049"/>
            </a:xfrm>
            <a:prstGeom prst="rect">
              <a:avLst/>
            </a:prstGeom>
            <a:noFill/>
            <a:ln w="9525" algn="ctr">
              <a:noFill/>
              <a:miter lim="800000"/>
              <a:headEnd/>
              <a:tailEnd/>
            </a:ln>
            <a:effectLst>
              <a:prstShdw prst="shdw17" dist="17961" dir="2700000">
                <a:srgbClr val="1F1F5C"/>
              </a:prstShdw>
            </a:effectLst>
          </p:spPr>
        </p:pic>
        <p:sp>
          <p:nvSpPr>
            <p:cNvPr id="468" name="Rectangle 164"/>
            <p:cNvSpPr>
              <a:spLocks noChangeArrowheads="1"/>
            </p:cNvSpPr>
            <p:nvPr/>
          </p:nvSpPr>
          <p:spPr bwMode="auto">
            <a:xfrm>
              <a:off x="1928794" y="2928934"/>
              <a:ext cx="571504" cy="142876"/>
            </a:xfrm>
            <a:prstGeom prst="rect">
              <a:avLst/>
            </a:prstGeom>
            <a:solidFill>
              <a:schemeClr val="bg1"/>
            </a:solidFill>
            <a:ln w="9525" algn="ctr">
              <a:noFill/>
              <a:round/>
              <a:headEnd/>
              <a:tailEnd/>
            </a:ln>
          </p:spPr>
          <p:txBody>
            <a:bodyPr wrap="none" anchor="ctr"/>
            <a:lstStyle/>
            <a:p>
              <a:pPr algn="ctr" eaLnBrk="0" hangingPunct="0"/>
              <a:endParaRPr lang="en-US" sz="1800" dirty="0"/>
            </a:p>
          </p:txBody>
        </p:sp>
        <p:sp>
          <p:nvSpPr>
            <p:cNvPr id="469" name="Rectangle 165"/>
            <p:cNvSpPr>
              <a:spLocks noChangeArrowheads="1"/>
            </p:cNvSpPr>
            <p:nvPr/>
          </p:nvSpPr>
          <p:spPr bwMode="auto">
            <a:xfrm>
              <a:off x="1928794" y="2500306"/>
              <a:ext cx="571504" cy="133352"/>
            </a:xfrm>
            <a:prstGeom prst="rect">
              <a:avLst/>
            </a:prstGeom>
            <a:solidFill>
              <a:schemeClr val="bg1"/>
            </a:solidFill>
            <a:ln w="9525" algn="ctr">
              <a:noFill/>
              <a:round/>
              <a:headEnd/>
              <a:tailEnd/>
            </a:ln>
          </p:spPr>
          <p:txBody>
            <a:bodyPr wrap="none" anchor="ctr"/>
            <a:lstStyle/>
            <a:p>
              <a:pPr algn="ctr" eaLnBrk="0" hangingPunct="0"/>
              <a:endParaRPr lang="en-US" sz="1800" dirty="0"/>
            </a:p>
          </p:txBody>
        </p:sp>
        <p:sp>
          <p:nvSpPr>
            <p:cNvPr id="470" name="Rectangle 166"/>
            <p:cNvSpPr>
              <a:spLocks noChangeArrowheads="1"/>
            </p:cNvSpPr>
            <p:nvPr/>
          </p:nvSpPr>
          <p:spPr bwMode="auto">
            <a:xfrm rot="5400000">
              <a:off x="2214546" y="2714620"/>
              <a:ext cx="571504" cy="142876"/>
            </a:xfrm>
            <a:prstGeom prst="rect">
              <a:avLst/>
            </a:prstGeom>
            <a:solidFill>
              <a:schemeClr val="bg1"/>
            </a:solidFill>
            <a:ln w="9525" algn="ctr">
              <a:noFill/>
              <a:round/>
              <a:headEnd/>
              <a:tailEnd/>
            </a:ln>
          </p:spPr>
          <p:txBody>
            <a:bodyPr wrap="none" anchor="ctr"/>
            <a:lstStyle/>
            <a:p>
              <a:pPr algn="ctr" eaLnBrk="0" hangingPunct="0"/>
              <a:endParaRPr lang="en-US" sz="1800" dirty="0"/>
            </a:p>
          </p:txBody>
        </p:sp>
        <p:sp>
          <p:nvSpPr>
            <p:cNvPr id="471" name="Rectangle 167"/>
            <p:cNvSpPr>
              <a:spLocks noChangeArrowheads="1"/>
            </p:cNvSpPr>
            <p:nvPr/>
          </p:nvSpPr>
          <p:spPr bwMode="auto">
            <a:xfrm rot="5400000">
              <a:off x="1643042" y="2714620"/>
              <a:ext cx="571504" cy="142876"/>
            </a:xfrm>
            <a:prstGeom prst="rect">
              <a:avLst/>
            </a:prstGeom>
            <a:solidFill>
              <a:schemeClr val="bg1"/>
            </a:solidFill>
            <a:ln w="9525" algn="ctr">
              <a:noFill/>
              <a:round/>
              <a:headEnd/>
              <a:tailEnd/>
            </a:ln>
          </p:spPr>
          <p:txBody>
            <a:bodyPr wrap="none" anchor="ctr"/>
            <a:lstStyle/>
            <a:p>
              <a:pPr algn="ctr" eaLnBrk="0" hangingPunct="0"/>
              <a:endParaRPr lang="en-US" sz="1800" dirty="0"/>
            </a:p>
          </p:txBody>
        </p:sp>
      </p:grpSp>
      <p:grpSp>
        <p:nvGrpSpPr>
          <p:cNvPr id="12" name="Group 36"/>
          <p:cNvGrpSpPr>
            <a:grpSpLocks/>
          </p:cNvGrpSpPr>
          <p:nvPr/>
        </p:nvGrpSpPr>
        <p:grpSpPr bwMode="auto">
          <a:xfrm>
            <a:off x="5439898" y="3276730"/>
            <a:ext cx="523631" cy="547077"/>
            <a:chOff x="2571736" y="2285992"/>
            <a:chExt cx="642942" cy="642942"/>
          </a:xfrm>
        </p:grpSpPr>
        <p:pic>
          <p:nvPicPr>
            <p:cNvPr id="462" name="Picture 10"/>
            <p:cNvPicPr>
              <a:picLocks noChangeAspect="1" noChangeArrowheads="1"/>
            </p:cNvPicPr>
            <p:nvPr/>
          </p:nvPicPr>
          <p:blipFill>
            <a:blip r:embed="rId5" cstate="print"/>
            <a:srcRect/>
            <a:stretch>
              <a:fillRect/>
            </a:stretch>
          </p:blipFill>
          <p:spPr bwMode="auto">
            <a:xfrm>
              <a:off x="2643174" y="2357430"/>
              <a:ext cx="379052" cy="490538"/>
            </a:xfrm>
            <a:prstGeom prst="rect">
              <a:avLst/>
            </a:prstGeom>
            <a:noFill/>
            <a:ln w="9525" algn="ctr">
              <a:noFill/>
              <a:miter lim="800000"/>
              <a:headEnd/>
              <a:tailEnd/>
            </a:ln>
            <a:effectLst>
              <a:prstShdw prst="shdw17" dist="17961" dir="2700000">
                <a:srgbClr val="1F1F5C"/>
              </a:prstShdw>
            </a:effectLst>
          </p:spPr>
        </p:pic>
        <p:sp>
          <p:nvSpPr>
            <p:cNvPr id="463" name="Rectangle 159"/>
            <p:cNvSpPr>
              <a:spLocks noChangeArrowheads="1"/>
            </p:cNvSpPr>
            <p:nvPr/>
          </p:nvSpPr>
          <p:spPr bwMode="auto">
            <a:xfrm>
              <a:off x="2643174" y="2786058"/>
              <a:ext cx="571504" cy="142876"/>
            </a:xfrm>
            <a:prstGeom prst="rect">
              <a:avLst/>
            </a:prstGeom>
            <a:solidFill>
              <a:schemeClr val="bg1"/>
            </a:solidFill>
            <a:ln w="9525" algn="ctr">
              <a:noFill/>
              <a:round/>
              <a:headEnd/>
              <a:tailEnd/>
            </a:ln>
          </p:spPr>
          <p:txBody>
            <a:bodyPr wrap="none" anchor="ctr"/>
            <a:lstStyle/>
            <a:p>
              <a:pPr algn="ctr" eaLnBrk="0" hangingPunct="0"/>
              <a:endParaRPr lang="en-US" sz="1800" dirty="0"/>
            </a:p>
          </p:txBody>
        </p:sp>
        <p:sp>
          <p:nvSpPr>
            <p:cNvPr id="464" name="Rectangle 160"/>
            <p:cNvSpPr>
              <a:spLocks noChangeArrowheads="1"/>
            </p:cNvSpPr>
            <p:nvPr/>
          </p:nvSpPr>
          <p:spPr bwMode="auto">
            <a:xfrm>
              <a:off x="2643174" y="2285992"/>
              <a:ext cx="571504" cy="133352"/>
            </a:xfrm>
            <a:prstGeom prst="rect">
              <a:avLst/>
            </a:prstGeom>
            <a:solidFill>
              <a:schemeClr val="bg1"/>
            </a:solidFill>
            <a:ln w="9525" algn="ctr">
              <a:noFill/>
              <a:round/>
              <a:headEnd/>
              <a:tailEnd/>
            </a:ln>
          </p:spPr>
          <p:txBody>
            <a:bodyPr wrap="none" anchor="ctr"/>
            <a:lstStyle/>
            <a:p>
              <a:pPr algn="ctr" eaLnBrk="0" hangingPunct="0"/>
              <a:endParaRPr lang="en-US" sz="1800" dirty="0"/>
            </a:p>
          </p:txBody>
        </p:sp>
        <p:sp>
          <p:nvSpPr>
            <p:cNvPr id="465" name="Rectangle 161"/>
            <p:cNvSpPr>
              <a:spLocks noChangeArrowheads="1"/>
            </p:cNvSpPr>
            <p:nvPr/>
          </p:nvSpPr>
          <p:spPr bwMode="auto">
            <a:xfrm rot="5400000">
              <a:off x="2786050" y="2500306"/>
              <a:ext cx="571504" cy="142876"/>
            </a:xfrm>
            <a:prstGeom prst="rect">
              <a:avLst/>
            </a:prstGeom>
            <a:solidFill>
              <a:schemeClr val="bg1"/>
            </a:solidFill>
            <a:ln w="9525" algn="ctr">
              <a:noFill/>
              <a:round/>
              <a:headEnd/>
              <a:tailEnd/>
            </a:ln>
          </p:spPr>
          <p:txBody>
            <a:bodyPr wrap="none" anchor="ctr"/>
            <a:lstStyle/>
            <a:p>
              <a:pPr algn="ctr" eaLnBrk="0" hangingPunct="0"/>
              <a:endParaRPr lang="en-US" sz="1800" dirty="0"/>
            </a:p>
          </p:txBody>
        </p:sp>
        <p:sp>
          <p:nvSpPr>
            <p:cNvPr id="466" name="Rectangle 162"/>
            <p:cNvSpPr>
              <a:spLocks noChangeArrowheads="1"/>
            </p:cNvSpPr>
            <p:nvPr/>
          </p:nvSpPr>
          <p:spPr bwMode="auto">
            <a:xfrm rot="5400000">
              <a:off x="2357422" y="2500306"/>
              <a:ext cx="571504" cy="142876"/>
            </a:xfrm>
            <a:prstGeom prst="rect">
              <a:avLst/>
            </a:prstGeom>
            <a:solidFill>
              <a:schemeClr val="bg1"/>
            </a:solidFill>
            <a:ln w="9525" algn="ctr">
              <a:noFill/>
              <a:round/>
              <a:headEnd/>
              <a:tailEnd/>
            </a:ln>
          </p:spPr>
          <p:txBody>
            <a:bodyPr wrap="none" anchor="ctr"/>
            <a:lstStyle/>
            <a:p>
              <a:pPr algn="ctr" eaLnBrk="0" hangingPunct="0"/>
              <a:endParaRPr lang="en-US" sz="1800" dirty="0"/>
            </a:p>
          </p:txBody>
        </p:sp>
      </p:grpSp>
      <p:grpSp>
        <p:nvGrpSpPr>
          <p:cNvPr id="13" name="Group 38"/>
          <p:cNvGrpSpPr>
            <a:grpSpLocks/>
          </p:cNvGrpSpPr>
          <p:nvPr/>
        </p:nvGrpSpPr>
        <p:grpSpPr bwMode="auto">
          <a:xfrm>
            <a:off x="5403948" y="3680011"/>
            <a:ext cx="523631" cy="548640"/>
            <a:chOff x="4357686" y="3000372"/>
            <a:chExt cx="642942" cy="642942"/>
          </a:xfrm>
        </p:grpSpPr>
        <p:pic>
          <p:nvPicPr>
            <p:cNvPr id="457" name="Picture 11"/>
            <p:cNvPicPr>
              <a:picLocks noChangeAspect="1" noChangeArrowheads="1"/>
            </p:cNvPicPr>
            <p:nvPr/>
          </p:nvPicPr>
          <p:blipFill>
            <a:blip r:embed="rId6" cstate="print"/>
            <a:srcRect/>
            <a:stretch>
              <a:fillRect/>
            </a:stretch>
          </p:blipFill>
          <p:spPr bwMode="auto">
            <a:xfrm>
              <a:off x="4424363" y="3060288"/>
              <a:ext cx="433389" cy="559212"/>
            </a:xfrm>
            <a:prstGeom prst="rect">
              <a:avLst/>
            </a:prstGeom>
            <a:noFill/>
            <a:ln w="9525" algn="ctr">
              <a:noFill/>
              <a:miter lim="800000"/>
              <a:headEnd/>
              <a:tailEnd/>
            </a:ln>
            <a:effectLst>
              <a:prstShdw prst="shdw17" dist="17961" dir="2700000">
                <a:srgbClr val="1F1F5C"/>
              </a:prstShdw>
            </a:effectLst>
          </p:spPr>
        </p:pic>
        <p:sp>
          <p:nvSpPr>
            <p:cNvPr id="458" name="Rectangle 154"/>
            <p:cNvSpPr>
              <a:spLocks noChangeArrowheads="1"/>
            </p:cNvSpPr>
            <p:nvPr/>
          </p:nvSpPr>
          <p:spPr bwMode="auto">
            <a:xfrm>
              <a:off x="4429124" y="3500438"/>
              <a:ext cx="571504" cy="142876"/>
            </a:xfrm>
            <a:prstGeom prst="rect">
              <a:avLst/>
            </a:prstGeom>
            <a:solidFill>
              <a:schemeClr val="bg1"/>
            </a:solidFill>
            <a:ln w="9525" algn="ctr">
              <a:noFill/>
              <a:round/>
              <a:headEnd/>
              <a:tailEnd/>
            </a:ln>
          </p:spPr>
          <p:txBody>
            <a:bodyPr wrap="none" anchor="ctr"/>
            <a:lstStyle/>
            <a:p>
              <a:pPr algn="ctr" eaLnBrk="0" hangingPunct="0"/>
              <a:endParaRPr lang="en-US" sz="1800" dirty="0"/>
            </a:p>
          </p:txBody>
        </p:sp>
        <p:sp>
          <p:nvSpPr>
            <p:cNvPr id="459" name="Rectangle 155"/>
            <p:cNvSpPr>
              <a:spLocks noChangeArrowheads="1"/>
            </p:cNvSpPr>
            <p:nvPr/>
          </p:nvSpPr>
          <p:spPr bwMode="auto">
            <a:xfrm>
              <a:off x="4357686" y="3000372"/>
              <a:ext cx="571504" cy="133352"/>
            </a:xfrm>
            <a:prstGeom prst="rect">
              <a:avLst/>
            </a:prstGeom>
            <a:solidFill>
              <a:schemeClr val="bg1"/>
            </a:solidFill>
            <a:ln w="9525" algn="ctr">
              <a:noFill/>
              <a:round/>
              <a:headEnd/>
              <a:tailEnd/>
            </a:ln>
          </p:spPr>
          <p:txBody>
            <a:bodyPr wrap="none" anchor="ctr"/>
            <a:lstStyle/>
            <a:p>
              <a:pPr algn="ctr" eaLnBrk="0" hangingPunct="0"/>
              <a:endParaRPr lang="en-US" sz="1800" dirty="0"/>
            </a:p>
          </p:txBody>
        </p:sp>
        <p:sp>
          <p:nvSpPr>
            <p:cNvPr id="460" name="Rectangle 156"/>
            <p:cNvSpPr>
              <a:spLocks noChangeArrowheads="1"/>
            </p:cNvSpPr>
            <p:nvPr/>
          </p:nvSpPr>
          <p:spPr bwMode="auto">
            <a:xfrm rot="5400000">
              <a:off x="4572000" y="3286124"/>
              <a:ext cx="571504" cy="142876"/>
            </a:xfrm>
            <a:prstGeom prst="rect">
              <a:avLst/>
            </a:prstGeom>
            <a:solidFill>
              <a:schemeClr val="bg1"/>
            </a:solidFill>
            <a:ln w="9525" algn="ctr">
              <a:noFill/>
              <a:round/>
              <a:headEnd/>
              <a:tailEnd/>
            </a:ln>
          </p:spPr>
          <p:txBody>
            <a:bodyPr wrap="none" anchor="ctr"/>
            <a:lstStyle/>
            <a:p>
              <a:pPr algn="ctr" eaLnBrk="0" hangingPunct="0"/>
              <a:endParaRPr lang="en-US" sz="1800" dirty="0"/>
            </a:p>
          </p:txBody>
        </p:sp>
        <p:sp>
          <p:nvSpPr>
            <p:cNvPr id="461" name="Rectangle 157"/>
            <p:cNvSpPr>
              <a:spLocks noChangeArrowheads="1"/>
            </p:cNvSpPr>
            <p:nvPr/>
          </p:nvSpPr>
          <p:spPr bwMode="auto">
            <a:xfrm rot="5400000">
              <a:off x="4143372" y="3286124"/>
              <a:ext cx="571504" cy="142876"/>
            </a:xfrm>
            <a:prstGeom prst="rect">
              <a:avLst/>
            </a:prstGeom>
            <a:solidFill>
              <a:schemeClr val="bg1"/>
            </a:solidFill>
            <a:ln w="9525" algn="ctr">
              <a:noFill/>
              <a:round/>
              <a:headEnd/>
              <a:tailEnd/>
            </a:ln>
          </p:spPr>
          <p:txBody>
            <a:bodyPr wrap="none" anchor="ctr"/>
            <a:lstStyle/>
            <a:p>
              <a:pPr algn="ctr" eaLnBrk="0" hangingPunct="0"/>
              <a:endParaRPr lang="en-US" sz="1800" dirty="0"/>
            </a:p>
          </p:txBody>
        </p:sp>
      </p:grpSp>
      <p:sp>
        <p:nvSpPr>
          <p:cNvPr id="445" name="Arc 444"/>
          <p:cNvSpPr/>
          <p:nvPr/>
        </p:nvSpPr>
        <p:spPr bwMode="auto">
          <a:xfrm rot="19030194" flipH="1">
            <a:off x="5376762" y="3163888"/>
            <a:ext cx="787791" cy="779815"/>
          </a:xfrm>
          <a:prstGeom prst="arc">
            <a:avLst>
              <a:gd name="adj1" fmla="val 16200003"/>
              <a:gd name="adj2" fmla="val 0"/>
            </a:avLst>
          </a:prstGeom>
          <a:noFill/>
          <a:ln w="9525" cap="flat" cmpd="sng" algn="ctr">
            <a:solidFill>
              <a:schemeClr val="bg1">
                <a:lumMod val="50000"/>
              </a:schemeClr>
            </a:solidFill>
            <a:prstDash val="solid"/>
            <a:round/>
            <a:headEnd type="none" w="med" len="med"/>
            <a:tailEnd type="none" w="med" len="med"/>
          </a:ln>
          <a:effectLst/>
        </p:spPr>
        <p:txBody>
          <a:bodyPr wrap="none" anchor="ctr"/>
          <a:lstStyle/>
          <a:p>
            <a:pPr algn="ctr" eaLnBrk="0" hangingPunct="0">
              <a:defRPr/>
            </a:pPr>
            <a:endParaRPr lang="en-GB" sz="1800" dirty="0"/>
          </a:p>
        </p:txBody>
      </p:sp>
      <p:cxnSp>
        <p:nvCxnSpPr>
          <p:cNvPr id="446" name="Straight Connector 445"/>
          <p:cNvCxnSpPr/>
          <p:nvPr/>
        </p:nvCxnSpPr>
        <p:spPr bwMode="auto">
          <a:xfrm rot="10800000" flipV="1">
            <a:off x="4896731" y="3525260"/>
            <a:ext cx="334498" cy="0"/>
          </a:xfrm>
          <a:prstGeom prst="line">
            <a:avLst/>
          </a:prstGeom>
          <a:solidFill>
            <a:srgbClr val="333399"/>
          </a:solidFill>
          <a:ln w="9525" cap="flat" cmpd="sng" algn="ctr">
            <a:solidFill>
              <a:schemeClr val="bg1">
                <a:lumMod val="50000"/>
              </a:schemeClr>
            </a:solidFill>
            <a:prstDash val="solid"/>
            <a:round/>
            <a:headEnd type="none" w="med" len="med"/>
            <a:tailEnd type="none" w="med" len="med"/>
          </a:ln>
          <a:effectLst/>
        </p:spPr>
      </p:cxnSp>
      <p:sp>
        <p:nvSpPr>
          <p:cNvPr id="447" name="Oval 446"/>
          <p:cNvSpPr/>
          <p:nvPr/>
        </p:nvSpPr>
        <p:spPr bwMode="auto">
          <a:xfrm>
            <a:off x="4452380" y="2492482"/>
            <a:ext cx="881620" cy="207141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defRPr/>
            </a:pPr>
            <a:r>
              <a:rPr lang="en-GB" sz="1050" dirty="0">
                <a:solidFill>
                  <a:schemeClr val="bg1"/>
                </a:solidFill>
              </a:rPr>
              <a:t>Citizen-</a:t>
            </a:r>
          </a:p>
          <a:p>
            <a:pPr algn="ctr" eaLnBrk="0" hangingPunct="0">
              <a:defRPr/>
            </a:pPr>
            <a:r>
              <a:rPr lang="en-GB" sz="1050" dirty="0">
                <a:solidFill>
                  <a:schemeClr val="bg1"/>
                </a:solidFill>
              </a:rPr>
              <a:t>centric </a:t>
            </a:r>
          </a:p>
          <a:p>
            <a:pPr algn="ctr" eaLnBrk="0" hangingPunct="0">
              <a:defRPr/>
            </a:pPr>
            <a:r>
              <a:rPr lang="en-GB" sz="1050" dirty="0" smtClean="0">
                <a:solidFill>
                  <a:schemeClr val="bg1"/>
                </a:solidFill>
              </a:rPr>
              <a:t>business  </a:t>
            </a:r>
          </a:p>
          <a:p>
            <a:pPr algn="ctr" eaLnBrk="0" hangingPunct="0">
              <a:defRPr/>
            </a:pPr>
            <a:r>
              <a:rPr lang="en-GB" sz="1050" dirty="0" smtClean="0">
                <a:solidFill>
                  <a:schemeClr val="bg1"/>
                </a:solidFill>
              </a:rPr>
              <a:t>model</a:t>
            </a:r>
          </a:p>
        </p:txBody>
      </p:sp>
      <p:sp>
        <p:nvSpPr>
          <p:cNvPr id="514" name="Rectangle 513"/>
          <p:cNvSpPr/>
          <p:nvPr/>
        </p:nvSpPr>
        <p:spPr bwMode="auto">
          <a:xfrm>
            <a:off x="7319953" y="3006728"/>
            <a:ext cx="1214447" cy="571504"/>
          </a:xfrm>
          <a:prstGeom prst="rect">
            <a:avLst/>
          </a:prstGeom>
          <a:solidFill>
            <a:srgbClr val="0070C0"/>
          </a:solidFill>
          <a:ln w="9525" cap="flat" cmpd="sng" algn="ctr">
            <a:noFill/>
            <a:prstDash val="solid"/>
            <a:round/>
            <a:headEnd type="none" w="med" len="med"/>
            <a:tailEnd type="none" w="med" len="med"/>
          </a:ln>
          <a:effectLst>
            <a:outerShdw sx="1000" sy="1000" algn="ctr">
              <a:srgbClr val="000000"/>
            </a:outerShdw>
          </a:effectLst>
        </p:spPr>
        <p:style>
          <a:lnRef idx="0">
            <a:scrgbClr r="0" g="0" b="0"/>
          </a:lnRef>
          <a:fillRef idx="1003">
            <a:schemeClr val="lt2"/>
          </a:fillRef>
          <a:effectRef idx="0">
            <a:scrgbClr r="0" g="0" b="0"/>
          </a:effectRef>
          <a:fontRef idx="major"/>
        </p:style>
        <p:txBody>
          <a:bodyPr wrap="none" anchor="ctr"/>
          <a:lstStyle/>
          <a:p>
            <a:pPr algn="ctr" eaLnBrk="0" hangingPunct="0">
              <a:defRPr/>
            </a:pPr>
            <a:r>
              <a:rPr lang="en-GB" sz="1400" b="0" dirty="0">
                <a:latin typeface="+mn-lt"/>
              </a:rPr>
              <a:t>Lower cost</a:t>
            </a:r>
          </a:p>
        </p:txBody>
      </p:sp>
      <p:sp>
        <p:nvSpPr>
          <p:cNvPr id="515" name="Rectangle 514"/>
          <p:cNvSpPr/>
          <p:nvPr/>
        </p:nvSpPr>
        <p:spPr bwMode="auto">
          <a:xfrm>
            <a:off x="7319953" y="2220911"/>
            <a:ext cx="1214447" cy="571504"/>
          </a:xfrm>
          <a:prstGeom prst="rect">
            <a:avLst/>
          </a:prstGeom>
          <a:solidFill>
            <a:srgbClr val="0070C0"/>
          </a:solidFill>
          <a:ln w="9525" cap="flat" cmpd="sng" algn="ctr">
            <a:noFill/>
            <a:prstDash val="solid"/>
            <a:round/>
            <a:headEnd type="none" w="med" len="med"/>
            <a:tailEnd type="none" w="med" len="med"/>
          </a:ln>
          <a:effectLst>
            <a:outerShdw sx="1000" sy="1000" algn="ctr">
              <a:srgbClr val="000000"/>
            </a:outerShdw>
          </a:effectLst>
        </p:spPr>
        <p:style>
          <a:lnRef idx="0">
            <a:scrgbClr r="0" g="0" b="0"/>
          </a:lnRef>
          <a:fillRef idx="1003">
            <a:schemeClr val="lt2"/>
          </a:fillRef>
          <a:effectRef idx="0">
            <a:scrgbClr r="0" g="0" b="0"/>
          </a:effectRef>
          <a:fontRef idx="major"/>
        </p:style>
        <p:txBody>
          <a:bodyPr wrap="none" anchor="ctr"/>
          <a:lstStyle/>
          <a:p>
            <a:pPr algn="ctr" eaLnBrk="0" hangingPunct="0">
              <a:defRPr/>
            </a:pPr>
            <a:r>
              <a:rPr lang="en-GB" sz="1400" b="0" dirty="0">
                <a:latin typeface="+mn-lt"/>
              </a:rPr>
              <a:t>Happier </a:t>
            </a:r>
          </a:p>
          <a:p>
            <a:pPr algn="ctr" eaLnBrk="0" hangingPunct="0">
              <a:defRPr/>
            </a:pPr>
            <a:r>
              <a:rPr lang="en-GB" sz="1400" b="0" dirty="0">
                <a:latin typeface="+mn-lt"/>
              </a:rPr>
              <a:t>customers</a:t>
            </a:r>
          </a:p>
        </p:txBody>
      </p:sp>
      <p:sp>
        <p:nvSpPr>
          <p:cNvPr id="516" name="Rectangle 515"/>
          <p:cNvSpPr/>
          <p:nvPr/>
        </p:nvSpPr>
        <p:spPr bwMode="auto">
          <a:xfrm>
            <a:off x="7319953" y="4592643"/>
            <a:ext cx="1214447" cy="571504"/>
          </a:xfrm>
          <a:prstGeom prst="rect">
            <a:avLst/>
          </a:prstGeom>
          <a:solidFill>
            <a:srgbClr val="0070C0"/>
          </a:solidFill>
          <a:ln w="9525" cap="flat" cmpd="sng" algn="ctr">
            <a:noFill/>
            <a:prstDash val="solid"/>
            <a:round/>
            <a:headEnd type="none" w="med" len="med"/>
            <a:tailEnd type="none" w="med" len="med"/>
          </a:ln>
          <a:effectLst>
            <a:outerShdw sx="1000" sy="1000" algn="ctr">
              <a:srgbClr val="000000"/>
            </a:outerShdw>
          </a:effectLst>
        </p:spPr>
        <p:style>
          <a:lnRef idx="0">
            <a:scrgbClr r="0" g="0" b="0"/>
          </a:lnRef>
          <a:fillRef idx="1003">
            <a:schemeClr val="lt2"/>
          </a:fillRef>
          <a:effectRef idx="0">
            <a:scrgbClr r="0" g="0" b="0"/>
          </a:effectRef>
          <a:fontRef idx="major"/>
        </p:style>
        <p:txBody>
          <a:bodyPr wrap="none" anchor="ctr"/>
          <a:lstStyle/>
          <a:p>
            <a:pPr algn="ctr" eaLnBrk="0" hangingPunct="0">
              <a:defRPr/>
            </a:pPr>
            <a:r>
              <a:rPr lang="en-GB" sz="1400" b="0" dirty="0">
                <a:latin typeface="+mn-lt"/>
              </a:rPr>
              <a:t>Higher </a:t>
            </a:r>
          </a:p>
          <a:p>
            <a:pPr algn="ctr" eaLnBrk="0" hangingPunct="0">
              <a:defRPr/>
            </a:pPr>
            <a:r>
              <a:rPr lang="en-GB" sz="1400" b="0" dirty="0">
                <a:latin typeface="+mn-lt"/>
              </a:rPr>
              <a:t>policy impact</a:t>
            </a:r>
          </a:p>
        </p:txBody>
      </p:sp>
      <p:sp>
        <p:nvSpPr>
          <p:cNvPr id="517" name="Rectangle 516"/>
          <p:cNvSpPr/>
          <p:nvPr/>
        </p:nvSpPr>
        <p:spPr bwMode="auto">
          <a:xfrm>
            <a:off x="7319953" y="3792547"/>
            <a:ext cx="1214447" cy="571504"/>
          </a:xfrm>
          <a:prstGeom prst="rect">
            <a:avLst/>
          </a:prstGeom>
          <a:solidFill>
            <a:srgbClr val="0070C0"/>
          </a:solidFill>
          <a:ln w="9525" cap="flat" cmpd="sng" algn="ctr">
            <a:noFill/>
            <a:prstDash val="solid"/>
            <a:round/>
            <a:headEnd type="none" w="med" len="med"/>
            <a:tailEnd type="none" w="med" len="med"/>
          </a:ln>
          <a:effectLst>
            <a:outerShdw sx="1000" sy="1000" algn="ctr">
              <a:srgbClr val="000000"/>
            </a:outerShdw>
          </a:effectLst>
        </p:spPr>
        <p:style>
          <a:lnRef idx="0">
            <a:scrgbClr r="0" g="0" b="0"/>
          </a:lnRef>
          <a:fillRef idx="1003">
            <a:schemeClr val="lt2"/>
          </a:fillRef>
          <a:effectRef idx="0">
            <a:scrgbClr r="0" g="0" b="0"/>
          </a:effectRef>
          <a:fontRef idx="major"/>
        </p:style>
        <p:txBody>
          <a:bodyPr wrap="none" anchor="ctr"/>
          <a:lstStyle/>
          <a:p>
            <a:pPr algn="ctr" eaLnBrk="0" hangingPunct="0">
              <a:defRPr/>
            </a:pPr>
            <a:r>
              <a:rPr lang="en-GB" sz="1400" b="0" dirty="0">
                <a:latin typeface="+mn-lt"/>
              </a:rPr>
              <a:t>Empowered </a:t>
            </a:r>
          </a:p>
          <a:p>
            <a:pPr algn="ctr" eaLnBrk="0" hangingPunct="0">
              <a:defRPr/>
            </a:pPr>
            <a:r>
              <a:rPr lang="en-GB" sz="1400" b="0" dirty="0">
                <a:latin typeface="+mn-lt"/>
              </a:rPr>
              <a:t>citizens</a:t>
            </a:r>
          </a:p>
        </p:txBody>
      </p:sp>
      <p:grpSp>
        <p:nvGrpSpPr>
          <p:cNvPr id="14" name="Group 185"/>
          <p:cNvGrpSpPr/>
          <p:nvPr/>
        </p:nvGrpSpPr>
        <p:grpSpPr>
          <a:xfrm>
            <a:off x="5943600" y="3259147"/>
            <a:ext cx="283443" cy="457200"/>
            <a:chOff x="5507757" y="3818472"/>
            <a:chExt cx="283443" cy="601128"/>
          </a:xfrm>
        </p:grpSpPr>
        <p:sp>
          <p:nvSpPr>
            <p:cNvPr id="183" name="Freeform 8"/>
            <p:cNvSpPr>
              <a:spLocks noEditPoints="1"/>
            </p:cNvSpPr>
            <p:nvPr/>
          </p:nvSpPr>
          <p:spPr bwMode="auto">
            <a:xfrm>
              <a:off x="5507757" y="3818472"/>
              <a:ext cx="283443" cy="601128"/>
            </a:xfrm>
            <a:custGeom>
              <a:avLst/>
              <a:gdLst/>
              <a:ahLst/>
              <a:cxnLst>
                <a:cxn ang="0">
                  <a:pos x="3" y="193"/>
                </a:cxn>
                <a:cxn ang="0">
                  <a:pos x="20" y="205"/>
                </a:cxn>
                <a:cxn ang="0">
                  <a:pos x="31" y="248"/>
                </a:cxn>
                <a:cxn ang="0">
                  <a:pos x="39" y="308"/>
                </a:cxn>
                <a:cxn ang="0">
                  <a:pos x="61" y="315"/>
                </a:cxn>
                <a:cxn ang="0">
                  <a:pos x="76" y="304"/>
                </a:cxn>
                <a:cxn ang="0">
                  <a:pos x="97" y="316"/>
                </a:cxn>
                <a:cxn ang="0">
                  <a:pos x="114" y="308"/>
                </a:cxn>
                <a:cxn ang="0">
                  <a:pos x="121" y="222"/>
                </a:cxn>
                <a:cxn ang="0">
                  <a:pos x="134" y="204"/>
                </a:cxn>
                <a:cxn ang="0">
                  <a:pos x="146" y="193"/>
                </a:cxn>
                <a:cxn ang="0">
                  <a:pos x="147" y="118"/>
                </a:cxn>
                <a:cxn ang="0">
                  <a:pos x="133" y="90"/>
                </a:cxn>
                <a:cxn ang="0">
                  <a:pos x="120" y="80"/>
                </a:cxn>
                <a:cxn ang="0">
                  <a:pos x="103" y="70"/>
                </a:cxn>
                <a:cxn ang="0">
                  <a:pos x="113" y="56"/>
                </a:cxn>
                <a:cxn ang="0">
                  <a:pos x="115" y="37"/>
                </a:cxn>
                <a:cxn ang="0">
                  <a:pos x="104" y="12"/>
                </a:cxn>
                <a:cxn ang="0">
                  <a:pos x="84" y="1"/>
                </a:cxn>
                <a:cxn ang="0">
                  <a:pos x="53" y="7"/>
                </a:cxn>
                <a:cxn ang="0">
                  <a:pos x="39" y="22"/>
                </a:cxn>
                <a:cxn ang="0">
                  <a:pos x="35" y="45"/>
                </a:cxn>
                <a:cxn ang="0">
                  <a:pos x="47" y="69"/>
                </a:cxn>
                <a:cxn ang="0">
                  <a:pos x="28" y="80"/>
                </a:cxn>
                <a:cxn ang="0">
                  <a:pos x="6" y="104"/>
                </a:cxn>
                <a:cxn ang="0">
                  <a:pos x="0" y="129"/>
                </a:cxn>
                <a:cxn ang="0">
                  <a:pos x="8" y="120"/>
                </a:cxn>
                <a:cxn ang="0">
                  <a:pos x="21" y="93"/>
                </a:cxn>
                <a:cxn ang="0">
                  <a:pos x="55" y="77"/>
                </a:cxn>
                <a:cxn ang="0">
                  <a:pos x="76" y="81"/>
                </a:cxn>
                <a:cxn ang="0">
                  <a:pos x="96" y="76"/>
                </a:cxn>
                <a:cxn ang="0">
                  <a:pos x="122" y="89"/>
                </a:cxn>
                <a:cxn ang="0">
                  <a:pos x="139" y="113"/>
                </a:cxn>
                <a:cxn ang="0">
                  <a:pos x="140" y="189"/>
                </a:cxn>
                <a:cxn ang="0">
                  <a:pos x="128" y="199"/>
                </a:cxn>
                <a:cxn ang="0">
                  <a:pos x="119" y="121"/>
                </a:cxn>
                <a:cxn ang="0">
                  <a:pos x="114" y="219"/>
                </a:cxn>
                <a:cxn ang="0">
                  <a:pos x="114" y="298"/>
                </a:cxn>
                <a:cxn ang="0">
                  <a:pos x="101" y="309"/>
                </a:cxn>
                <a:cxn ang="0">
                  <a:pos x="85" y="304"/>
                </a:cxn>
                <a:cxn ang="0">
                  <a:pos x="80" y="199"/>
                </a:cxn>
                <a:cxn ang="0">
                  <a:pos x="74" y="198"/>
                </a:cxn>
                <a:cxn ang="0">
                  <a:pos x="70" y="301"/>
                </a:cxn>
                <a:cxn ang="0">
                  <a:pos x="56" y="309"/>
                </a:cxn>
                <a:cxn ang="0">
                  <a:pos x="41" y="301"/>
                </a:cxn>
                <a:cxn ang="0">
                  <a:pos x="38" y="244"/>
                </a:cxn>
                <a:cxn ang="0">
                  <a:pos x="31" y="123"/>
                </a:cxn>
                <a:cxn ang="0">
                  <a:pos x="18" y="198"/>
                </a:cxn>
                <a:cxn ang="0">
                  <a:pos x="7" y="185"/>
                </a:cxn>
                <a:cxn ang="0">
                  <a:pos x="95" y="13"/>
                </a:cxn>
                <a:cxn ang="0">
                  <a:pos x="108" y="31"/>
                </a:cxn>
                <a:cxn ang="0">
                  <a:pos x="107" y="54"/>
                </a:cxn>
                <a:cxn ang="0">
                  <a:pos x="95" y="69"/>
                </a:cxn>
                <a:cxn ang="0">
                  <a:pos x="71" y="74"/>
                </a:cxn>
                <a:cxn ang="0">
                  <a:pos x="54" y="67"/>
                </a:cxn>
                <a:cxn ang="0">
                  <a:pos x="43" y="51"/>
                </a:cxn>
                <a:cxn ang="0">
                  <a:pos x="44" y="28"/>
                </a:cxn>
                <a:cxn ang="0">
                  <a:pos x="60" y="11"/>
                </a:cxn>
              </a:cxnLst>
              <a:rect l="0" t="0" r="r" b="b"/>
              <a:pathLst>
                <a:path w="149" h="316">
                  <a:moveTo>
                    <a:pt x="0" y="129"/>
                  </a:moveTo>
                  <a:lnTo>
                    <a:pt x="0" y="181"/>
                  </a:lnTo>
                  <a:lnTo>
                    <a:pt x="1" y="186"/>
                  </a:lnTo>
                  <a:lnTo>
                    <a:pt x="2" y="191"/>
                  </a:lnTo>
                  <a:lnTo>
                    <a:pt x="3" y="193"/>
                  </a:lnTo>
                  <a:lnTo>
                    <a:pt x="4" y="195"/>
                  </a:lnTo>
                  <a:lnTo>
                    <a:pt x="8" y="199"/>
                  </a:lnTo>
                  <a:lnTo>
                    <a:pt x="11" y="202"/>
                  </a:lnTo>
                  <a:lnTo>
                    <a:pt x="15" y="204"/>
                  </a:lnTo>
                  <a:lnTo>
                    <a:pt x="20" y="205"/>
                  </a:lnTo>
                  <a:lnTo>
                    <a:pt x="24" y="206"/>
                  </a:lnTo>
                  <a:lnTo>
                    <a:pt x="28" y="205"/>
                  </a:lnTo>
                  <a:lnTo>
                    <a:pt x="31" y="205"/>
                  </a:lnTo>
                  <a:lnTo>
                    <a:pt x="31" y="244"/>
                  </a:lnTo>
                  <a:lnTo>
                    <a:pt x="31" y="248"/>
                  </a:lnTo>
                  <a:lnTo>
                    <a:pt x="31" y="292"/>
                  </a:lnTo>
                  <a:lnTo>
                    <a:pt x="31" y="296"/>
                  </a:lnTo>
                  <a:lnTo>
                    <a:pt x="33" y="301"/>
                  </a:lnTo>
                  <a:lnTo>
                    <a:pt x="36" y="305"/>
                  </a:lnTo>
                  <a:lnTo>
                    <a:pt x="39" y="308"/>
                  </a:lnTo>
                  <a:lnTo>
                    <a:pt x="42" y="312"/>
                  </a:lnTo>
                  <a:lnTo>
                    <a:pt x="46" y="314"/>
                  </a:lnTo>
                  <a:lnTo>
                    <a:pt x="51" y="315"/>
                  </a:lnTo>
                  <a:lnTo>
                    <a:pt x="56" y="316"/>
                  </a:lnTo>
                  <a:lnTo>
                    <a:pt x="61" y="315"/>
                  </a:lnTo>
                  <a:lnTo>
                    <a:pt x="65" y="314"/>
                  </a:lnTo>
                  <a:lnTo>
                    <a:pt x="67" y="313"/>
                  </a:lnTo>
                  <a:lnTo>
                    <a:pt x="69" y="312"/>
                  </a:lnTo>
                  <a:lnTo>
                    <a:pt x="73" y="308"/>
                  </a:lnTo>
                  <a:lnTo>
                    <a:pt x="76" y="304"/>
                  </a:lnTo>
                  <a:lnTo>
                    <a:pt x="80" y="308"/>
                  </a:lnTo>
                  <a:lnTo>
                    <a:pt x="84" y="312"/>
                  </a:lnTo>
                  <a:lnTo>
                    <a:pt x="88" y="314"/>
                  </a:lnTo>
                  <a:lnTo>
                    <a:pt x="93" y="315"/>
                  </a:lnTo>
                  <a:lnTo>
                    <a:pt x="97" y="316"/>
                  </a:lnTo>
                  <a:lnTo>
                    <a:pt x="102" y="315"/>
                  </a:lnTo>
                  <a:lnTo>
                    <a:pt x="106" y="314"/>
                  </a:lnTo>
                  <a:lnTo>
                    <a:pt x="108" y="313"/>
                  </a:lnTo>
                  <a:lnTo>
                    <a:pt x="110" y="312"/>
                  </a:lnTo>
                  <a:lnTo>
                    <a:pt x="114" y="308"/>
                  </a:lnTo>
                  <a:lnTo>
                    <a:pt x="117" y="305"/>
                  </a:lnTo>
                  <a:lnTo>
                    <a:pt x="120" y="301"/>
                  </a:lnTo>
                  <a:lnTo>
                    <a:pt x="121" y="296"/>
                  </a:lnTo>
                  <a:lnTo>
                    <a:pt x="121" y="292"/>
                  </a:lnTo>
                  <a:lnTo>
                    <a:pt x="121" y="222"/>
                  </a:lnTo>
                  <a:lnTo>
                    <a:pt x="121" y="217"/>
                  </a:lnTo>
                  <a:lnTo>
                    <a:pt x="121" y="206"/>
                  </a:lnTo>
                  <a:lnTo>
                    <a:pt x="124" y="206"/>
                  </a:lnTo>
                  <a:lnTo>
                    <a:pt x="129" y="205"/>
                  </a:lnTo>
                  <a:lnTo>
                    <a:pt x="134" y="204"/>
                  </a:lnTo>
                  <a:lnTo>
                    <a:pt x="136" y="203"/>
                  </a:lnTo>
                  <a:lnTo>
                    <a:pt x="138" y="202"/>
                  </a:lnTo>
                  <a:lnTo>
                    <a:pt x="141" y="199"/>
                  </a:lnTo>
                  <a:lnTo>
                    <a:pt x="144" y="195"/>
                  </a:lnTo>
                  <a:lnTo>
                    <a:pt x="146" y="193"/>
                  </a:lnTo>
                  <a:lnTo>
                    <a:pt x="147" y="191"/>
                  </a:lnTo>
                  <a:lnTo>
                    <a:pt x="148" y="186"/>
                  </a:lnTo>
                  <a:lnTo>
                    <a:pt x="148" y="181"/>
                  </a:lnTo>
                  <a:lnTo>
                    <a:pt x="149" y="127"/>
                  </a:lnTo>
                  <a:lnTo>
                    <a:pt x="147" y="118"/>
                  </a:lnTo>
                  <a:lnTo>
                    <a:pt x="145" y="111"/>
                  </a:lnTo>
                  <a:lnTo>
                    <a:pt x="143" y="104"/>
                  </a:lnTo>
                  <a:lnTo>
                    <a:pt x="139" y="98"/>
                  </a:lnTo>
                  <a:lnTo>
                    <a:pt x="136" y="93"/>
                  </a:lnTo>
                  <a:lnTo>
                    <a:pt x="133" y="90"/>
                  </a:lnTo>
                  <a:lnTo>
                    <a:pt x="131" y="88"/>
                  </a:lnTo>
                  <a:lnTo>
                    <a:pt x="129" y="86"/>
                  </a:lnTo>
                  <a:lnTo>
                    <a:pt x="126" y="83"/>
                  </a:lnTo>
                  <a:lnTo>
                    <a:pt x="123" y="81"/>
                  </a:lnTo>
                  <a:lnTo>
                    <a:pt x="120" y="80"/>
                  </a:lnTo>
                  <a:lnTo>
                    <a:pt x="111" y="76"/>
                  </a:lnTo>
                  <a:lnTo>
                    <a:pt x="104" y="73"/>
                  </a:lnTo>
                  <a:lnTo>
                    <a:pt x="103" y="72"/>
                  </a:lnTo>
                  <a:lnTo>
                    <a:pt x="102" y="72"/>
                  </a:lnTo>
                  <a:lnTo>
                    <a:pt x="103" y="70"/>
                  </a:lnTo>
                  <a:lnTo>
                    <a:pt x="104" y="69"/>
                  </a:lnTo>
                  <a:lnTo>
                    <a:pt x="107" y="66"/>
                  </a:lnTo>
                  <a:lnTo>
                    <a:pt x="109" y="63"/>
                  </a:lnTo>
                  <a:lnTo>
                    <a:pt x="111" y="60"/>
                  </a:lnTo>
                  <a:lnTo>
                    <a:pt x="113" y="56"/>
                  </a:lnTo>
                  <a:lnTo>
                    <a:pt x="114" y="53"/>
                  </a:lnTo>
                  <a:lnTo>
                    <a:pt x="115" y="49"/>
                  </a:lnTo>
                  <a:lnTo>
                    <a:pt x="115" y="45"/>
                  </a:lnTo>
                  <a:lnTo>
                    <a:pt x="116" y="41"/>
                  </a:lnTo>
                  <a:lnTo>
                    <a:pt x="115" y="37"/>
                  </a:lnTo>
                  <a:lnTo>
                    <a:pt x="115" y="33"/>
                  </a:lnTo>
                  <a:lnTo>
                    <a:pt x="113" y="25"/>
                  </a:lnTo>
                  <a:lnTo>
                    <a:pt x="111" y="22"/>
                  </a:lnTo>
                  <a:lnTo>
                    <a:pt x="109" y="18"/>
                  </a:lnTo>
                  <a:lnTo>
                    <a:pt x="104" y="12"/>
                  </a:lnTo>
                  <a:lnTo>
                    <a:pt x="101" y="9"/>
                  </a:lnTo>
                  <a:lnTo>
                    <a:pt x="98" y="7"/>
                  </a:lnTo>
                  <a:lnTo>
                    <a:pt x="95" y="5"/>
                  </a:lnTo>
                  <a:lnTo>
                    <a:pt x="91" y="3"/>
                  </a:lnTo>
                  <a:lnTo>
                    <a:pt x="84" y="1"/>
                  </a:lnTo>
                  <a:lnTo>
                    <a:pt x="76" y="0"/>
                  </a:lnTo>
                  <a:lnTo>
                    <a:pt x="67" y="1"/>
                  </a:lnTo>
                  <a:lnTo>
                    <a:pt x="63" y="2"/>
                  </a:lnTo>
                  <a:lnTo>
                    <a:pt x="60" y="3"/>
                  </a:lnTo>
                  <a:lnTo>
                    <a:pt x="53" y="7"/>
                  </a:lnTo>
                  <a:lnTo>
                    <a:pt x="50" y="9"/>
                  </a:lnTo>
                  <a:lnTo>
                    <a:pt x="47" y="12"/>
                  </a:lnTo>
                  <a:lnTo>
                    <a:pt x="44" y="15"/>
                  </a:lnTo>
                  <a:lnTo>
                    <a:pt x="42" y="18"/>
                  </a:lnTo>
                  <a:lnTo>
                    <a:pt x="39" y="22"/>
                  </a:lnTo>
                  <a:lnTo>
                    <a:pt x="38" y="25"/>
                  </a:lnTo>
                  <a:lnTo>
                    <a:pt x="36" y="33"/>
                  </a:lnTo>
                  <a:lnTo>
                    <a:pt x="35" y="37"/>
                  </a:lnTo>
                  <a:lnTo>
                    <a:pt x="35" y="41"/>
                  </a:lnTo>
                  <a:lnTo>
                    <a:pt x="35" y="45"/>
                  </a:lnTo>
                  <a:lnTo>
                    <a:pt x="36" y="49"/>
                  </a:lnTo>
                  <a:lnTo>
                    <a:pt x="38" y="56"/>
                  </a:lnTo>
                  <a:lnTo>
                    <a:pt x="42" y="63"/>
                  </a:lnTo>
                  <a:lnTo>
                    <a:pt x="44" y="66"/>
                  </a:lnTo>
                  <a:lnTo>
                    <a:pt x="47" y="69"/>
                  </a:lnTo>
                  <a:lnTo>
                    <a:pt x="48" y="70"/>
                  </a:lnTo>
                  <a:lnTo>
                    <a:pt x="49" y="71"/>
                  </a:lnTo>
                  <a:lnTo>
                    <a:pt x="39" y="75"/>
                  </a:lnTo>
                  <a:lnTo>
                    <a:pt x="33" y="77"/>
                  </a:lnTo>
                  <a:lnTo>
                    <a:pt x="28" y="80"/>
                  </a:lnTo>
                  <a:lnTo>
                    <a:pt x="23" y="83"/>
                  </a:lnTo>
                  <a:lnTo>
                    <a:pt x="18" y="88"/>
                  </a:lnTo>
                  <a:lnTo>
                    <a:pt x="13" y="93"/>
                  </a:lnTo>
                  <a:lnTo>
                    <a:pt x="9" y="98"/>
                  </a:lnTo>
                  <a:lnTo>
                    <a:pt x="6" y="104"/>
                  </a:lnTo>
                  <a:lnTo>
                    <a:pt x="3" y="111"/>
                  </a:lnTo>
                  <a:lnTo>
                    <a:pt x="1" y="118"/>
                  </a:lnTo>
                  <a:lnTo>
                    <a:pt x="0" y="127"/>
                  </a:lnTo>
                  <a:lnTo>
                    <a:pt x="0" y="128"/>
                  </a:lnTo>
                  <a:lnTo>
                    <a:pt x="0" y="129"/>
                  </a:lnTo>
                  <a:close/>
                  <a:moveTo>
                    <a:pt x="7" y="181"/>
                  </a:moveTo>
                  <a:lnTo>
                    <a:pt x="7" y="129"/>
                  </a:lnTo>
                  <a:lnTo>
                    <a:pt x="7" y="128"/>
                  </a:lnTo>
                  <a:lnTo>
                    <a:pt x="7" y="127"/>
                  </a:lnTo>
                  <a:lnTo>
                    <a:pt x="8" y="120"/>
                  </a:lnTo>
                  <a:lnTo>
                    <a:pt x="9" y="113"/>
                  </a:lnTo>
                  <a:lnTo>
                    <a:pt x="11" y="107"/>
                  </a:lnTo>
                  <a:lnTo>
                    <a:pt x="14" y="102"/>
                  </a:lnTo>
                  <a:lnTo>
                    <a:pt x="17" y="97"/>
                  </a:lnTo>
                  <a:lnTo>
                    <a:pt x="21" y="93"/>
                  </a:lnTo>
                  <a:lnTo>
                    <a:pt x="26" y="89"/>
                  </a:lnTo>
                  <a:lnTo>
                    <a:pt x="31" y="87"/>
                  </a:lnTo>
                  <a:lnTo>
                    <a:pt x="43" y="81"/>
                  </a:lnTo>
                  <a:lnTo>
                    <a:pt x="53" y="77"/>
                  </a:lnTo>
                  <a:lnTo>
                    <a:pt x="55" y="77"/>
                  </a:lnTo>
                  <a:lnTo>
                    <a:pt x="56" y="76"/>
                  </a:lnTo>
                  <a:lnTo>
                    <a:pt x="60" y="78"/>
                  </a:lnTo>
                  <a:lnTo>
                    <a:pt x="65" y="80"/>
                  </a:lnTo>
                  <a:lnTo>
                    <a:pt x="70" y="81"/>
                  </a:lnTo>
                  <a:lnTo>
                    <a:pt x="76" y="81"/>
                  </a:lnTo>
                  <a:lnTo>
                    <a:pt x="81" y="81"/>
                  </a:lnTo>
                  <a:lnTo>
                    <a:pt x="87" y="80"/>
                  </a:lnTo>
                  <a:lnTo>
                    <a:pt x="89" y="79"/>
                  </a:lnTo>
                  <a:lnTo>
                    <a:pt x="92" y="78"/>
                  </a:lnTo>
                  <a:lnTo>
                    <a:pt x="96" y="76"/>
                  </a:lnTo>
                  <a:lnTo>
                    <a:pt x="98" y="77"/>
                  </a:lnTo>
                  <a:lnTo>
                    <a:pt x="100" y="78"/>
                  </a:lnTo>
                  <a:lnTo>
                    <a:pt x="101" y="79"/>
                  </a:lnTo>
                  <a:lnTo>
                    <a:pt x="117" y="87"/>
                  </a:lnTo>
                  <a:lnTo>
                    <a:pt x="122" y="89"/>
                  </a:lnTo>
                  <a:lnTo>
                    <a:pt x="127" y="93"/>
                  </a:lnTo>
                  <a:lnTo>
                    <a:pt x="131" y="97"/>
                  </a:lnTo>
                  <a:lnTo>
                    <a:pt x="134" y="102"/>
                  </a:lnTo>
                  <a:lnTo>
                    <a:pt x="137" y="107"/>
                  </a:lnTo>
                  <a:lnTo>
                    <a:pt x="139" y="113"/>
                  </a:lnTo>
                  <a:lnTo>
                    <a:pt x="141" y="120"/>
                  </a:lnTo>
                  <a:lnTo>
                    <a:pt x="142" y="127"/>
                  </a:lnTo>
                  <a:lnTo>
                    <a:pt x="141" y="181"/>
                  </a:lnTo>
                  <a:lnTo>
                    <a:pt x="141" y="185"/>
                  </a:lnTo>
                  <a:lnTo>
                    <a:pt x="140" y="189"/>
                  </a:lnTo>
                  <a:lnTo>
                    <a:pt x="139" y="192"/>
                  </a:lnTo>
                  <a:lnTo>
                    <a:pt x="137" y="195"/>
                  </a:lnTo>
                  <a:lnTo>
                    <a:pt x="134" y="196"/>
                  </a:lnTo>
                  <a:lnTo>
                    <a:pt x="131" y="198"/>
                  </a:lnTo>
                  <a:lnTo>
                    <a:pt x="128" y="199"/>
                  </a:lnTo>
                  <a:lnTo>
                    <a:pt x="124" y="199"/>
                  </a:lnTo>
                  <a:lnTo>
                    <a:pt x="121" y="199"/>
                  </a:lnTo>
                  <a:lnTo>
                    <a:pt x="121" y="123"/>
                  </a:lnTo>
                  <a:lnTo>
                    <a:pt x="120" y="121"/>
                  </a:lnTo>
                  <a:lnTo>
                    <a:pt x="119" y="121"/>
                  </a:lnTo>
                  <a:lnTo>
                    <a:pt x="117" y="120"/>
                  </a:lnTo>
                  <a:lnTo>
                    <a:pt x="116" y="121"/>
                  </a:lnTo>
                  <a:lnTo>
                    <a:pt x="114" y="123"/>
                  </a:lnTo>
                  <a:lnTo>
                    <a:pt x="114" y="218"/>
                  </a:lnTo>
                  <a:lnTo>
                    <a:pt x="114" y="219"/>
                  </a:lnTo>
                  <a:lnTo>
                    <a:pt x="115" y="220"/>
                  </a:lnTo>
                  <a:lnTo>
                    <a:pt x="115" y="222"/>
                  </a:lnTo>
                  <a:lnTo>
                    <a:pt x="115" y="292"/>
                  </a:lnTo>
                  <a:lnTo>
                    <a:pt x="114" y="295"/>
                  </a:lnTo>
                  <a:lnTo>
                    <a:pt x="114" y="298"/>
                  </a:lnTo>
                  <a:lnTo>
                    <a:pt x="112" y="301"/>
                  </a:lnTo>
                  <a:lnTo>
                    <a:pt x="109" y="304"/>
                  </a:lnTo>
                  <a:lnTo>
                    <a:pt x="107" y="306"/>
                  </a:lnTo>
                  <a:lnTo>
                    <a:pt x="104" y="308"/>
                  </a:lnTo>
                  <a:lnTo>
                    <a:pt x="101" y="309"/>
                  </a:lnTo>
                  <a:lnTo>
                    <a:pt x="97" y="309"/>
                  </a:lnTo>
                  <a:lnTo>
                    <a:pt x="93" y="309"/>
                  </a:lnTo>
                  <a:lnTo>
                    <a:pt x="90" y="308"/>
                  </a:lnTo>
                  <a:lnTo>
                    <a:pt x="87" y="306"/>
                  </a:lnTo>
                  <a:lnTo>
                    <a:pt x="85" y="304"/>
                  </a:lnTo>
                  <a:lnTo>
                    <a:pt x="83" y="301"/>
                  </a:lnTo>
                  <a:lnTo>
                    <a:pt x="81" y="298"/>
                  </a:lnTo>
                  <a:lnTo>
                    <a:pt x="80" y="295"/>
                  </a:lnTo>
                  <a:lnTo>
                    <a:pt x="80" y="292"/>
                  </a:lnTo>
                  <a:lnTo>
                    <a:pt x="80" y="199"/>
                  </a:lnTo>
                  <a:lnTo>
                    <a:pt x="79" y="198"/>
                  </a:lnTo>
                  <a:lnTo>
                    <a:pt x="78" y="197"/>
                  </a:lnTo>
                  <a:lnTo>
                    <a:pt x="76" y="196"/>
                  </a:lnTo>
                  <a:lnTo>
                    <a:pt x="75" y="197"/>
                  </a:lnTo>
                  <a:lnTo>
                    <a:pt x="74" y="198"/>
                  </a:lnTo>
                  <a:lnTo>
                    <a:pt x="73" y="199"/>
                  </a:lnTo>
                  <a:lnTo>
                    <a:pt x="73" y="292"/>
                  </a:lnTo>
                  <a:lnTo>
                    <a:pt x="73" y="295"/>
                  </a:lnTo>
                  <a:lnTo>
                    <a:pt x="72" y="298"/>
                  </a:lnTo>
                  <a:lnTo>
                    <a:pt x="70" y="301"/>
                  </a:lnTo>
                  <a:lnTo>
                    <a:pt x="68" y="304"/>
                  </a:lnTo>
                  <a:lnTo>
                    <a:pt x="65" y="306"/>
                  </a:lnTo>
                  <a:lnTo>
                    <a:pt x="62" y="308"/>
                  </a:lnTo>
                  <a:lnTo>
                    <a:pt x="59" y="309"/>
                  </a:lnTo>
                  <a:lnTo>
                    <a:pt x="56" y="309"/>
                  </a:lnTo>
                  <a:lnTo>
                    <a:pt x="52" y="309"/>
                  </a:lnTo>
                  <a:lnTo>
                    <a:pt x="49" y="308"/>
                  </a:lnTo>
                  <a:lnTo>
                    <a:pt x="45" y="306"/>
                  </a:lnTo>
                  <a:lnTo>
                    <a:pt x="43" y="304"/>
                  </a:lnTo>
                  <a:lnTo>
                    <a:pt x="41" y="301"/>
                  </a:lnTo>
                  <a:lnTo>
                    <a:pt x="39" y="298"/>
                  </a:lnTo>
                  <a:lnTo>
                    <a:pt x="38" y="295"/>
                  </a:lnTo>
                  <a:lnTo>
                    <a:pt x="38" y="292"/>
                  </a:lnTo>
                  <a:lnTo>
                    <a:pt x="38" y="248"/>
                  </a:lnTo>
                  <a:lnTo>
                    <a:pt x="38" y="244"/>
                  </a:lnTo>
                  <a:lnTo>
                    <a:pt x="38" y="123"/>
                  </a:lnTo>
                  <a:lnTo>
                    <a:pt x="36" y="121"/>
                  </a:lnTo>
                  <a:lnTo>
                    <a:pt x="34" y="120"/>
                  </a:lnTo>
                  <a:lnTo>
                    <a:pt x="32" y="121"/>
                  </a:lnTo>
                  <a:lnTo>
                    <a:pt x="31" y="123"/>
                  </a:lnTo>
                  <a:lnTo>
                    <a:pt x="31" y="199"/>
                  </a:lnTo>
                  <a:lnTo>
                    <a:pt x="28" y="199"/>
                  </a:lnTo>
                  <a:lnTo>
                    <a:pt x="24" y="199"/>
                  </a:lnTo>
                  <a:lnTo>
                    <a:pt x="21" y="199"/>
                  </a:lnTo>
                  <a:lnTo>
                    <a:pt x="18" y="198"/>
                  </a:lnTo>
                  <a:lnTo>
                    <a:pt x="15" y="196"/>
                  </a:lnTo>
                  <a:lnTo>
                    <a:pt x="12" y="195"/>
                  </a:lnTo>
                  <a:lnTo>
                    <a:pt x="10" y="192"/>
                  </a:lnTo>
                  <a:lnTo>
                    <a:pt x="8" y="189"/>
                  </a:lnTo>
                  <a:lnTo>
                    <a:pt x="7" y="185"/>
                  </a:lnTo>
                  <a:lnTo>
                    <a:pt x="7" y="181"/>
                  </a:lnTo>
                  <a:close/>
                  <a:moveTo>
                    <a:pt x="76" y="6"/>
                  </a:moveTo>
                  <a:lnTo>
                    <a:pt x="83" y="7"/>
                  </a:lnTo>
                  <a:lnTo>
                    <a:pt x="89" y="9"/>
                  </a:lnTo>
                  <a:lnTo>
                    <a:pt x="95" y="13"/>
                  </a:lnTo>
                  <a:lnTo>
                    <a:pt x="100" y="17"/>
                  </a:lnTo>
                  <a:lnTo>
                    <a:pt x="104" y="22"/>
                  </a:lnTo>
                  <a:lnTo>
                    <a:pt x="105" y="25"/>
                  </a:lnTo>
                  <a:lnTo>
                    <a:pt x="107" y="28"/>
                  </a:lnTo>
                  <a:lnTo>
                    <a:pt x="108" y="31"/>
                  </a:lnTo>
                  <a:lnTo>
                    <a:pt x="109" y="34"/>
                  </a:lnTo>
                  <a:lnTo>
                    <a:pt x="109" y="37"/>
                  </a:lnTo>
                  <a:lnTo>
                    <a:pt x="109" y="41"/>
                  </a:lnTo>
                  <a:lnTo>
                    <a:pt x="109" y="48"/>
                  </a:lnTo>
                  <a:lnTo>
                    <a:pt x="107" y="54"/>
                  </a:lnTo>
                  <a:lnTo>
                    <a:pt x="105" y="57"/>
                  </a:lnTo>
                  <a:lnTo>
                    <a:pt x="104" y="60"/>
                  </a:lnTo>
                  <a:lnTo>
                    <a:pt x="102" y="62"/>
                  </a:lnTo>
                  <a:lnTo>
                    <a:pt x="100" y="65"/>
                  </a:lnTo>
                  <a:lnTo>
                    <a:pt x="95" y="69"/>
                  </a:lnTo>
                  <a:lnTo>
                    <a:pt x="90" y="71"/>
                  </a:lnTo>
                  <a:lnTo>
                    <a:pt x="86" y="73"/>
                  </a:lnTo>
                  <a:lnTo>
                    <a:pt x="81" y="74"/>
                  </a:lnTo>
                  <a:lnTo>
                    <a:pt x="76" y="74"/>
                  </a:lnTo>
                  <a:lnTo>
                    <a:pt x="71" y="74"/>
                  </a:lnTo>
                  <a:lnTo>
                    <a:pt x="66" y="73"/>
                  </a:lnTo>
                  <a:lnTo>
                    <a:pt x="62" y="72"/>
                  </a:lnTo>
                  <a:lnTo>
                    <a:pt x="57" y="70"/>
                  </a:lnTo>
                  <a:lnTo>
                    <a:pt x="57" y="69"/>
                  </a:lnTo>
                  <a:lnTo>
                    <a:pt x="54" y="67"/>
                  </a:lnTo>
                  <a:lnTo>
                    <a:pt x="52" y="65"/>
                  </a:lnTo>
                  <a:lnTo>
                    <a:pt x="47" y="60"/>
                  </a:lnTo>
                  <a:lnTo>
                    <a:pt x="46" y="57"/>
                  </a:lnTo>
                  <a:lnTo>
                    <a:pt x="44" y="54"/>
                  </a:lnTo>
                  <a:lnTo>
                    <a:pt x="43" y="51"/>
                  </a:lnTo>
                  <a:lnTo>
                    <a:pt x="43" y="48"/>
                  </a:lnTo>
                  <a:lnTo>
                    <a:pt x="42" y="44"/>
                  </a:lnTo>
                  <a:lnTo>
                    <a:pt x="42" y="41"/>
                  </a:lnTo>
                  <a:lnTo>
                    <a:pt x="43" y="34"/>
                  </a:lnTo>
                  <a:lnTo>
                    <a:pt x="44" y="28"/>
                  </a:lnTo>
                  <a:lnTo>
                    <a:pt x="47" y="22"/>
                  </a:lnTo>
                  <a:lnTo>
                    <a:pt x="49" y="20"/>
                  </a:lnTo>
                  <a:lnTo>
                    <a:pt x="52" y="17"/>
                  </a:lnTo>
                  <a:lnTo>
                    <a:pt x="57" y="13"/>
                  </a:lnTo>
                  <a:lnTo>
                    <a:pt x="60" y="11"/>
                  </a:lnTo>
                  <a:lnTo>
                    <a:pt x="63" y="9"/>
                  </a:lnTo>
                  <a:lnTo>
                    <a:pt x="66" y="8"/>
                  </a:lnTo>
                  <a:lnTo>
                    <a:pt x="69" y="7"/>
                  </a:lnTo>
                  <a:lnTo>
                    <a:pt x="7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9"/>
            <p:cNvSpPr>
              <a:spLocks/>
            </p:cNvSpPr>
            <p:nvPr/>
          </p:nvSpPr>
          <p:spPr bwMode="auto">
            <a:xfrm>
              <a:off x="5521073" y="3963047"/>
              <a:ext cx="256811" cy="443237"/>
            </a:xfrm>
            <a:custGeom>
              <a:avLst/>
              <a:gdLst/>
              <a:ahLst/>
              <a:cxnLst>
                <a:cxn ang="0">
                  <a:pos x="0" y="105"/>
                </a:cxn>
                <a:cxn ang="0">
                  <a:pos x="1" y="113"/>
                </a:cxn>
                <a:cxn ang="0">
                  <a:pos x="5" y="119"/>
                </a:cxn>
                <a:cxn ang="0">
                  <a:pos x="11" y="122"/>
                </a:cxn>
                <a:cxn ang="0">
                  <a:pos x="17" y="123"/>
                </a:cxn>
                <a:cxn ang="0">
                  <a:pos x="24" y="123"/>
                </a:cxn>
                <a:cxn ang="0">
                  <a:pos x="25" y="45"/>
                </a:cxn>
                <a:cxn ang="0">
                  <a:pos x="29" y="45"/>
                </a:cxn>
                <a:cxn ang="0">
                  <a:pos x="31" y="168"/>
                </a:cxn>
                <a:cxn ang="0">
                  <a:pos x="31" y="216"/>
                </a:cxn>
                <a:cxn ang="0">
                  <a:pos x="32" y="222"/>
                </a:cxn>
                <a:cxn ang="0">
                  <a:pos x="36" y="228"/>
                </a:cxn>
                <a:cxn ang="0">
                  <a:pos x="42" y="232"/>
                </a:cxn>
                <a:cxn ang="0">
                  <a:pos x="49" y="233"/>
                </a:cxn>
                <a:cxn ang="0">
                  <a:pos x="55" y="232"/>
                </a:cxn>
                <a:cxn ang="0">
                  <a:pos x="61" y="228"/>
                </a:cxn>
                <a:cxn ang="0">
                  <a:pos x="65" y="222"/>
                </a:cxn>
                <a:cxn ang="0">
                  <a:pos x="66" y="216"/>
                </a:cxn>
                <a:cxn ang="0">
                  <a:pos x="67" y="122"/>
                </a:cxn>
                <a:cxn ang="0">
                  <a:pos x="69" y="120"/>
                </a:cxn>
                <a:cxn ang="0">
                  <a:pos x="72" y="122"/>
                </a:cxn>
                <a:cxn ang="0">
                  <a:pos x="73" y="216"/>
                </a:cxn>
                <a:cxn ang="0">
                  <a:pos x="74" y="222"/>
                </a:cxn>
                <a:cxn ang="0">
                  <a:pos x="78" y="228"/>
                </a:cxn>
                <a:cxn ang="0">
                  <a:pos x="83" y="232"/>
                </a:cxn>
                <a:cxn ang="0">
                  <a:pos x="90" y="233"/>
                </a:cxn>
                <a:cxn ang="0">
                  <a:pos x="97" y="232"/>
                </a:cxn>
                <a:cxn ang="0">
                  <a:pos x="102" y="228"/>
                </a:cxn>
                <a:cxn ang="0">
                  <a:pos x="107" y="222"/>
                </a:cxn>
                <a:cxn ang="0">
                  <a:pos x="108" y="216"/>
                </a:cxn>
                <a:cxn ang="0">
                  <a:pos x="108" y="144"/>
                </a:cxn>
                <a:cxn ang="0">
                  <a:pos x="107" y="142"/>
                </a:cxn>
                <a:cxn ang="0">
                  <a:pos x="109" y="45"/>
                </a:cxn>
                <a:cxn ang="0">
                  <a:pos x="112" y="45"/>
                </a:cxn>
                <a:cxn ang="0">
                  <a:pos x="114" y="47"/>
                </a:cxn>
                <a:cxn ang="0">
                  <a:pos x="117" y="123"/>
                </a:cxn>
                <a:cxn ang="0">
                  <a:pos x="124" y="122"/>
                </a:cxn>
                <a:cxn ang="0">
                  <a:pos x="132" y="116"/>
                </a:cxn>
                <a:cxn ang="0">
                  <a:pos x="134" y="109"/>
                </a:cxn>
                <a:cxn ang="0">
                  <a:pos x="135" y="51"/>
                </a:cxn>
                <a:cxn ang="0">
                  <a:pos x="132" y="37"/>
                </a:cxn>
                <a:cxn ang="0">
                  <a:pos x="127" y="26"/>
                </a:cxn>
                <a:cxn ang="0">
                  <a:pos x="120" y="17"/>
                </a:cxn>
                <a:cxn ang="0">
                  <a:pos x="110" y="11"/>
                </a:cxn>
                <a:cxn ang="0">
                  <a:pos x="93" y="2"/>
                </a:cxn>
                <a:cxn ang="0">
                  <a:pos x="90" y="0"/>
                </a:cxn>
                <a:cxn ang="0">
                  <a:pos x="85" y="2"/>
                </a:cxn>
                <a:cxn ang="0">
                  <a:pos x="80" y="4"/>
                </a:cxn>
                <a:cxn ang="0">
                  <a:pos x="69" y="5"/>
                </a:cxn>
                <a:cxn ang="0">
                  <a:pos x="58" y="4"/>
                </a:cxn>
                <a:cxn ang="0">
                  <a:pos x="49" y="0"/>
                </a:cxn>
                <a:cxn ang="0">
                  <a:pos x="46" y="1"/>
                </a:cxn>
                <a:cxn ang="0">
                  <a:pos x="24" y="11"/>
                </a:cxn>
                <a:cxn ang="0">
                  <a:pos x="14" y="17"/>
                </a:cxn>
                <a:cxn ang="0">
                  <a:pos x="7" y="26"/>
                </a:cxn>
                <a:cxn ang="0">
                  <a:pos x="2" y="37"/>
                </a:cxn>
                <a:cxn ang="0">
                  <a:pos x="0" y="51"/>
                </a:cxn>
                <a:cxn ang="0">
                  <a:pos x="0" y="53"/>
                </a:cxn>
              </a:cxnLst>
              <a:rect l="0" t="0" r="r" b="b"/>
              <a:pathLst>
                <a:path w="135" h="233">
                  <a:moveTo>
                    <a:pt x="0" y="53"/>
                  </a:moveTo>
                  <a:lnTo>
                    <a:pt x="0" y="105"/>
                  </a:lnTo>
                  <a:lnTo>
                    <a:pt x="0" y="109"/>
                  </a:lnTo>
                  <a:lnTo>
                    <a:pt x="1" y="113"/>
                  </a:lnTo>
                  <a:lnTo>
                    <a:pt x="3" y="116"/>
                  </a:lnTo>
                  <a:lnTo>
                    <a:pt x="5" y="119"/>
                  </a:lnTo>
                  <a:lnTo>
                    <a:pt x="8" y="120"/>
                  </a:lnTo>
                  <a:lnTo>
                    <a:pt x="11" y="122"/>
                  </a:lnTo>
                  <a:lnTo>
                    <a:pt x="14" y="123"/>
                  </a:lnTo>
                  <a:lnTo>
                    <a:pt x="17" y="123"/>
                  </a:lnTo>
                  <a:lnTo>
                    <a:pt x="21" y="123"/>
                  </a:lnTo>
                  <a:lnTo>
                    <a:pt x="24" y="123"/>
                  </a:lnTo>
                  <a:lnTo>
                    <a:pt x="24" y="47"/>
                  </a:lnTo>
                  <a:lnTo>
                    <a:pt x="25" y="45"/>
                  </a:lnTo>
                  <a:lnTo>
                    <a:pt x="27" y="44"/>
                  </a:lnTo>
                  <a:lnTo>
                    <a:pt x="29" y="45"/>
                  </a:lnTo>
                  <a:lnTo>
                    <a:pt x="31" y="47"/>
                  </a:lnTo>
                  <a:lnTo>
                    <a:pt x="31" y="168"/>
                  </a:lnTo>
                  <a:lnTo>
                    <a:pt x="31" y="172"/>
                  </a:lnTo>
                  <a:lnTo>
                    <a:pt x="31" y="216"/>
                  </a:lnTo>
                  <a:lnTo>
                    <a:pt x="31" y="219"/>
                  </a:lnTo>
                  <a:lnTo>
                    <a:pt x="32" y="222"/>
                  </a:lnTo>
                  <a:lnTo>
                    <a:pt x="34" y="225"/>
                  </a:lnTo>
                  <a:lnTo>
                    <a:pt x="36" y="228"/>
                  </a:lnTo>
                  <a:lnTo>
                    <a:pt x="38" y="230"/>
                  </a:lnTo>
                  <a:lnTo>
                    <a:pt x="42" y="232"/>
                  </a:lnTo>
                  <a:lnTo>
                    <a:pt x="45" y="233"/>
                  </a:lnTo>
                  <a:lnTo>
                    <a:pt x="49" y="233"/>
                  </a:lnTo>
                  <a:lnTo>
                    <a:pt x="52" y="233"/>
                  </a:lnTo>
                  <a:lnTo>
                    <a:pt x="55" y="232"/>
                  </a:lnTo>
                  <a:lnTo>
                    <a:pt x="58" y="230"/>
                  </a:lnTo>
                  <a:lnTo>
                    <a:pt x="61" y="228"/>
                  </a:lnTo>
                  <a:lnTo>
                    <a:pt x="63" y="225"/>
                  </a:lnTo>
                  <a:lnTo>
                    <a:pt x="65" y="222"/>
                  </a:lnTo>
                  <a:lnTo>
                    <a:pt x="66" y="219"/>
                  </a:lnTo>
                  <a:lnTo>
                    <a:pt x="66" y="216"/>
                  </a:lnTo>
                  <a:lnTo>
                    <a:pt x="66" y="123"/>
                  </a:lnTo>
                  <a:lnTo>
                    <a:pt x="67" y="122"/>
                  </a:lnTo>
                  <a:lnTo>
                    <a:pt x="68" y="121"/>
                  </a:lnTo>
                  <a:lnTo>
                    <a:pt x="69" y="120"/>
                  </a:lnTo>
                  <a:lnTo>
                    <a:pt x="71" y="121"/>
                  </a:lnTo>
                  <a:lnTo>
                    <a:pt x="72" y="122"/>
                  </a:lnTo>
                  <a:lnTo>
                    <a:pt x="73" y="123"/>
                  </a:lnTo>
                  <a:lnTo>
                    <a:pt x="73" y="216"/>
                  </a:lnTo>
                  <a:lnTo>
                    <a:pt x="73" y="219"/>
                  </a:lnTo>
                  <a:lnTo>
                    <a:pt x="74" y="222"/>
                  </a:lnTo>
                  <a:lnTo>
                    <a:pt x="76" y="225"/>
                  </a:lnTo>
                  <a:lnTo>
                    <a:pt x="78" y="228"/>
                  </a:lnTo>
                  <a:lnTo>
                    <a:pt x="80" y="230"/>
                  </a:lnTo>
                  <a:lnTo>
                    <a:pt x="83" y="232"/>
                  </a:lnTo>
                  <a:lnTo>
                    <a:pt x="86" y="233"/>
                  </a:lnTo>
                  <a:lnTo>
                    <a:pt x="90" y="233"/>
                  </a:lnTo>
                  <a:lnTo>
                    <a:pt x="94" y="233"/>
                  </a:lnTo>
                  <a:lnTo>
                    <a:pt x="97" y="232"/>
                  </a:lnTo>
                  <a:lnTo>
                    <a:pt x="100" y="230"/>
                  </a:lnTo>
                  <a:lnTo>
                    <a:pt x="102" y="228"/>
                  </a:lnTo>
                  <a:lnTo>
                    <a:pt x="105" y="225"/>
                  </a:lnTo>
                  <a:lnTo>
                    <a:pt x="107" y="222"/>
                  </a:lnTo>
                  <a:lnTo>
                    <a:pt x="107" y="219"/>
                  </a:lnTo>
                  <a:lnTo>
                    <a:pt x="108" y="216"/>
                  </a:lnTo>
                  <a:lnTo>
                    <a:pt x="108" y="146"/>
                  </a:lnTo>
                  <a:lnTo>
                    <a:pt x="108" y="144"/>
                  </a:lnTo>
                  <a:lnTo>
                    <a:pt x="107" y="143"/>
                  </a:lnTo>
                  <a:lnTo>
                    <a:pt x="107" y="142"/>
                  </a:lnTo>
                  <a:lnTo>
                    <a:pt x="107" y="47"/>
                  </a:lnTo>
                  <a:lnTo>
                    <a:pt x="109" y="45"/>
                  </a:lnTo>
                  <a:lnTo>
                    <a:pt x="110" y="44"/>
                  </a:lnTo>
                  <a:lnTo>
                    <a:pt x="112" y="45"/>
                  </a:lnTo>
                  <a:lnTo>
                    <a:pt x="113" y="45"/>
                  </a:lnTo>
                  <a:lnTo>
                    <a:pt x="114" y="47"/>
                  </a:lnTo>
                  <a:lnTo>
                    <a:pt x="114" y="123"/>
                  </a:lnTo>
                  <a:lnTo>
                    <a:pt x="117" y="123"/>
                  </a:lnTo>
                  <a:lnTo>
                    <a:pt x="121" y="123"/>
                  </a:lnTo>
                  <a:lnTo>
                    <a:pt x="124" y="122"/>
                  </a:lnTo>
                  <a:lnTo>
                    <a:pt x="130" y="119"/>
                  </a:lnTo>
                  <a:lnTo>
                    <a:pt x="132" y="116"/>
                  </a:lnTo>
                  <a:lnTo>
                    <a:pt x="133" y="113"/>
                  </a:lnTo>
                  <a:lnTo>
                    <a:pt x="134" y="109"/>
                  </a:lnTo>
                  <a:lnTo>
                    <a:pt x="134" y="105"/>
                  </a:lnTo>
                  <a:lnTo>
                    <a:pt x="135" y="51"/>
                  </a:lnTo>
                  <a:lnTo>
                    <a:pt x="134" y="44"/>
                  </a:lnTo>
                  <a:lnTo>
                    <a:pt x="132" y="37"/>
                  </a:lnTo>
                  <a:lnTo>
                    <a:pt x="130" y="31"/>
                  </a:lnTo>
                  <a:lnTo>
                    <a:pt x="127" y="26"/>
                  </a:lnTo>
                  <a:lnTo>
                    <a:pt x="124" y="21"/>
                  </a:lnTo>
                  <a:lnTo>
                    <a:pt x="120" y="17"/>
                  </a:lnTo>
                  <a:lnTo>
                    <a:pt x="115" y="13"/>
                  </a:lnTo>
                  <a:lnTo>
                    <a:pt x="110" y="11"/>
                  </a:lnTo>
                  <a:lnTo>
                    <a:pt x="94" y="3"/>
                  </a:lnTo>
                  <a:lnTo>
                    <a:pt x="93" y="2"/>
                  </a:lnTo>
                  <a:lnTo>
                    <a:pt x="91" y="1"/>
                  </a:lnTo>
                  <a:lnTo>
                    <a:pt x="90" y="0"/>
                  </a:lnTo>
                  <a:lnTo>
                    <a:pt x="89" y="0"/>
                  </a:lnTo>
                  <a:lnTo>
                    <a:pt x="85" y="2"/>
                  </a:lnTo>
                  <a:lnTo>
                    <a:pt x="82" y="3"/>
                  </a:lnTo>
                  <a:lnTo>
                    <a:pt x="80" y="4"/>
                  </a:lnTo>
                  <a:lnTo>
                    <a:pt x="74" y="5"/>
                  </a:lnTo>
                  <a:lnTo>
                    <a:pt x="69" y="5"/>
                  </a:lnTo>
                  <a:lnTo>
                    <a:pt x="63" y="5"/>
                  </a:lnTo>
                  <a:lnTo>
                    <a:pt x="58" y="4"/>
                  </a:lnTo>
                  <a:lnTo>
                    <a:pt x="53" y="2"/>
                  </a:lnTo>
                  <a:lnTo>
                    <a:pt x="49" y="0"/>
                  </a:lnTo>
                  <a:lnTo>
                    <a:pt x="48" y="1"/>
                  </a:lnTo>
                  <a:lnTo>
                    <a:pt x="46" y="1"/>
                  </a:lnTo>
                  <a:lnTo>
                    <a:pt x="36" y="5"/>
                  </a:lnTo>
                  <a:lnTo>
                    <a:pt x="24" y="11"/>
                  </a:lnTo>
                  <a:lnTo>
                    <a:pt x="19" y="13"/>
                  </a:lnTo>
                  <a:lnTo>
                    <a:pt x="14" y="17"/>
                  </a:lnTo>
                  <a:lnTo>
                    <a:pt x="10" y="21"/>
                  </a:lnTo>
                  <a:lnTo>
                    <a:pt x="7" y="26"/>
                  </a:lnTo>
                  <a:lnTo>
                    <a:pt x="4" y="31"/>
                  </a:lnTo>
                  <a:lnTo>
                    <a:pt x="2" y="37"/>
                  </a:lnTo>
                  <a:lnTo>
                    <a:pt x="1" y="44"/>
                  </a:lnTo>
                  <a:lnTo>
                    <a:pt x="0" y="51"/>
                  </a:lnTo>
                  <a:lnTo>
                    <a:pt x="0" y="52"/>
                  </a:lnTo>
                  <a:lnTo>
                    <a:pt x="0" y="5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10"/>
            <p:cNvSpPr>
              <a:spLocks/>
            </p:cNvSpPr>
            <p:nvPr/>
          </p:nvSpPr>
          <p:spPr bwMode="auto">
            <a:xfrm>
              <a:off x="5587653" y="3829885"/>
              <a:ext cx="127454" cy="129357"/>
            </a:xfrm>
            <a:custGeom>
              <a:avLst/>
              <a:gdLst/>
              <a:ahLst/>
              <a:cxnLst>
                <a:cxn ang="0">
                  <a:pos x="58" y="11"/>
                </a:cxn>
                <a:cxn ang="0">
                  <a:pos x="53" y="7"/>
                </a:cxn>
                <a:cxn ang="0">
                  <a:pos x="50" y="5"/>
                </a:cxn>
                <a:cxn ang="0">
                  <a:pos x="47" y="3"/>
                </a:cxn>
                <a:cxn ang="0">
                  <a:pos x="44" y="2"/>
                </a:cxn>
                <a:cxn ang="0">
                  <a:pos x="41" y="1"/>
                </a:cxn>
                <a:cxn ang="0">
                  <a:pos x="34" y="0"/>
                </a:cxn>
                <a:cxn ang="0">
                  <a:pos x="30" y="1"/>
                </a:cxn>
                <a:cxn ang="0">
                  <a:pos x="27" y="1"/>
                </a:cxn>
                <a:cxn ang="0">
                  <a:pos x="21" y="3"/>
                </a:cxn>
                <a:cxn ang="0">
                  <a:pos x="15" y="7"/>
                </a:cxn>
                <a:cxn ang="0">
                  <a:pos x="10" y="11"/>
                </a:cxn>
                <a:cxn ang="0">
                  <a:pos x="5" y="16"/>
                </a:cxn>
                <a:cxn ang="0">
                  <a:pos x="4" y="19"/>
                </a:cxn>
                <a:cxn ang="0">
                  <a:pos x="2" y="22"/>
                </a:cxn>
                <a:cxn ang="0">
                  <a:pos x="1" y="25"/>
                </a:cxn>
                <a:cxn ang="0">
                  <a:pos x="1" y="28"/>
                </a:cxn>
                <a:cxn ang="0">
                  <a:pos x="0" y="31"/>
                </a:cxn>
                <a:cxn ang="0">
                  <a:pos x="0" y="35"/>
                </a:cxn>
                <a:cxn ang="0">
                  <a:pos x="1" y="42"/>
                </a:cxn>
                <a:cxn ang="0">
                  <a:pos x="2" y="48"/>
                </a:cxn>
                <a:cxn ang="0">
                  <a:pos x="4" y="51"/>
                </a:cxn>
                <a:cxn ang="0">
                  <a:pos x="5" y="54"/>
                </a:cxn>
                <a:cxn ang="0">
                  <a:pos x="7" y="56"/>
                </a:cxn>
                <a:cxn ang="0">
                  <a:pos x="10" y="59"/>
                </a:cxn>
                <a:cxn ang="0">
                  <a:pos x="12" y="61"/>
                </a:cxn>
                <a:cxn ang="0">
                  <a:pos x="15" y="63"/>
                </a:cxn>
                <a:cxn ang="0">
                  <a:pos x="15" y="64"/>
                </a:cxn>
                <a:cxn ang="0">
                  <a:pos x="20" y="66"/>
                </a:cxn>
                <a:cxn ang="0">
                  <a:pos x="24" y="67"/>
                </a:cxn>
                <a:cxn ang="0">
                  <a:pos x="29" y="68"/>
                </a:cxn>
                <a:cxn ang="0">
                  <a:pos x="34" y="68"/>
                </a:cxn>
                <a:cxn ang="0">
                  <a:pos x="39" y="68"/>
                </a:cxn>
                <a:cxn ang="0">
                  <a:pos x="44" y="67"/>
                </a:cxn>
                <a:cxn ang="0">
                  <a:pos x="48" y="65"/>
                </a:cxn>
                <a:cxn ang="0">
                  <a:pos x="53" y="63"/>
                </a:cxn>
                <a:cxn ang="0">
                  <a:pos x="58" y="59"/>
                </a:cxn>
                <a:cxn ang="0">
                  <a:pos x="62" y="54"/>
                </a:cxn>
                <a:cxn ang="0">
                  <a:pos x="63" y="51"/>
                </a:cxn>
                <a:cxn ang="0">
                  <a:pos x="65" y="48"/>
                </a:cxn>
                <a:cxn ang="0">
                  <a:pos x="66" y="45"/>
                </a:cxn>
                <a:cxn ang="0">
                  <a:pos x="67" y="42"/>
                </a:cxn>
                <a:cxn ang="0">
                  <a:pos x="67" y="38"/>
                </a:cxn>
                <a:cxn ang="0">
                  <a:pos x="67" y="35"/>
                </a:cxn>
                <a:cxn ang="0">
                  <a:pos x="67" y="28"/>
                </a:cxn>
                <a:cxn ang="0">
                  <a:pos x="65" y="22"/>
                </a:cxn>
                <a:cxn ang="0">
                  <a:pos x="62" y="16"/>
                </a:cxn>
                <a:cxn ang="0">
                  <a:pos x="60" y="14"/>
                </a:cxn>
                <a:cxn ang="0">
                  <a:pos x="58" y="11"/>
                </a:cxn>
              </a:cxnLst>
              <a:rect l="0" t="0" r="r" b="b"/>
              <a:pathLst>
                <a:path w="67" h="68">
                  <a:moveTo>
                    <a:pt x="58" y="11"/>
                  </a:moveTo>
                  <a:lnTo>
                    <a:pt x="53" y="7"/>
                  </a:lnTo>
                  <a:lnTo>
                    <a:pt x="50" y="5"/>
                  </a:lnTo>
                  <a:lnTo>
                    <a:pt x="47" y="3"/>
                  </a:lnTo>
                  <a:lnTo>
                    <a:pt x="44" y="2"/>
                  </a:lnTo>
                  <a:lnTo>
                    <a:pt x="41" y="1"/>
                  </a:lnTo>
                  <a:lnTo>
                    <a:pt x="34" y="0"/>
                  </a:lnTo>
                  <a:lnTo>
                    <a:pt x="30" y="1"/>
                  </a:lnTo>
                  <a:lnTo>
                    <a:pt x="27" y="1"/>
                  </a:lnTo>
                  <a:lnTo>
                    <a:pt x="21" y="3"/>
                  </a:lnTo>
                  <a:lnTo>
                    <a:pt x="15" y="7"/>
                  </a:lnTo>
                  <a:lnTo>
                    <a:pt x="10" y="11"/>
                  </a:lnTo>
                  <a:lnTo>
                    <a:pt x="5" y="16"/>
                  </a:lnTo>
                  <a:lnTo>
                    <a:pt x="4" y="19"/>
                  </a:lnTo>
                  <a:lnTo>
                    <a:pt x="2" y="22"/>
                  </a:lnTo>
                  <a:lnTo>
                    <a:pt x="1" y="25"/>
                  </a:lnTo>
                  <a:lnTo>
                    <a:pt x="1" y="28"/>
                  </a:lnTo>
                  <a:lnTo>
                    <a:pt x="0" y="31"/>
                  </a:lnTo>
                  <a:lnTo>
                    <a:pt x="0" y="35"/>
                  </a:lnTo>
                  <a:lnTo>
                    <a:pt x="1" y="42"/>
                  </a:lnTo>
                  <a:lnTo>
                    <a:pt x="2" y="48"/>
                  </a:lnTo>
                  <a:lnTo>
                    <a:pt x="4" y="51"/>
                  </a:lnTo>
                  <a:lnTo>
                    <a:pt x="5" y="54"/>
                  </a:lnTo>
                  <a:lnTo>
                    <a:pt x="7" y="56"/>
                  </a:lnTo>
                  <a:lnTo>
                    <a:pt x="10" y="59"/>
                  </a:lnTo>
                  <a:lnTo>
                    <a:pt x="12" y="61"/>
                  </a:lnTo>
                  <a:lnTo>
                    <a:pt x="15" y="63"/>
                  </a:lnTo>
                  <a:lnTo>
                    <a:pt x="15" y="64"/>
                  </a:lnTo>
                  <a:lnTo>
                    <a:pt x="20" y="66"/>
                  </a:lnTo>
                  <a:lnTo>
                    <a:pt x="24" y="67"/>
                  </a:lnTo>
                  <a:lnTo>
                    <a:pt x="29" y="68"/>
                  </a:lnTo>
                  <a:lnTo>
                    <a:pt x="34" y="68"/>
                  </a:lnTo>
                  <a:lnTo>
                    <a:pt x="39" y="68"/>
                  </a:lnTo>
                  <a:lnTo>
                    <a:pt x="44" y="67"/>
                  </a:lnTo>
                  <a:lnTo>
                    <a:pt x="48" y="65"/>
                  </a:lnTo>
                  <a:lnTo>
                    <a:pt x="53" y="63"/>
                  </a:lnTo>
                  <a:lnTo>
                    <a:pt x="58" y="59"/>
                  </a:lnTo>
                  <a:lnTo>
                    <a:pt x="62" y="54"/>
                  </a:lnTo>
                  <a:lnTo>
                    <a:pt x="63" y="51"/>
                  </a:lnTo>
                  <a:lnTo>
                    <a:pt x="65" y="48"/>
                  </a:lnTo>
                  <a:lnTo>
                    <a:pt x="66" y="45"/>
                  </a:lnTo>
                  <a:lnTo>
                    <a:pt x="67" y="42"/>
                  </a:lnTo>
                  <a:lnTo>
                    <a:pt x="67" y="38"/>
                  </a:lnTo>
                  <a:lnTo>
                    <a:pt x="67" y="35"/>
                  </a:lnTo>
                  <a:lnTo>
                    <a:pt x="67" y="28"/>
                  </a:lnTo>
                  <a:lnTo>
                    <a:pt x="65" y="22"/>
                  </a:lnTo>
                  <a:lnTo>
                    <a:pt x="62" y="16"/>
                  </a:lnTo>
                  <a:lnTo>
                    <a:pt x="60" y="14"/>
                  </a:lnTo>
                  <a:lnTo>
                    <a:pt x="58" y="11"/>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186"/>
          <p:cNvGrpSpPr/>
          <p:nvPr/>
        </p:nvGrpSpPr>
        <p:grpSpPr>
          <a:xfrm>
            <a:off x="1219200" y="3276601"/>
            <a:ext cx="283443" cy="457200"/>
            <a:chOff x="5507757" y="3818472"/>
            <a:chExt cx="283443" cy="601128"/>
          </a:xfrm>
        </p:grpSpPr>
        <p:sp>
          <p:nvSpPr>
            <p:cNvPr id="188" name="Freeform 8"/>
            <p:cNvSpPr>
              <a:spLocks noEditPoints="1"/>
            </p:cNvSpPr>
            <p:nvPr/>
          </p:nvSpPr>
          <p:spPr bwMode="auto">
            <a:xfrm>
              <a:off x="5507757" y="3818472"/>
              <a:ext cx="283443" cy="601128"/>
            </a:xfrm>
            <a:custGeom>
              <a:avLst/>
              <a:gdLst/>
              <a:ahLst/>
              <a:cxnLst>
                <a:cxn ang="0">
                  <a:pos x="3" y="193"/>
                </a:cxn>
                <a:cxn ang="0">
                  <a:pos x="20" y="205"/>
                </a:cxn>
                <a:cxn ang="0">
                  <a:pos x="31" y="248"/>
                </a:cxn>
                <a:cxn ang="0">
                  <a:pos x="39" y="308"/>
                </a:cxn>
                <a:cxn ang="0">
                  <a:pos x="61" y="315"/>
                </a:cxn>
                <a:cxn ang="0">
                  <a:pos x="76" y="304"/>
                </a:cxn>
                <a:cxn ang="0">
                  <a:pos x="97" y="316"/>
                </a:cxn>
                <a:cxn ang="0">
                  <a:pos x="114" y="308"/>
                </a:cxn>
                <a:cxn ang="0">
                  <a:pos x="121" y="222"/>
                </a:cxn>
                <a:cxn ang="0">
                  <a:pos x="134" y="204"/>
                </a:cxn>
                <a:cxn ang="0">
                  <a:pos x="146" y="193"/>
                </a:cxn>
                <a:cxn ang="0">
                  <a:pos x="147" y="118"/>
                </a:cxn>
                <a:cxn ang="0">
                  <a:pos x="133" y="90"/>
                </a:cxn>
                <a:cxn ang="0">
                  <a:pos x="120" y="80"/>
                </a:cxn>
                <a:cxn ang="0">
                  <a:pos x="103" y="70"/>
                </a:cxn>
                <a:cxn ang="0">
                  <a:pos x="113" y="56"/>
                </a:cxn>
                <a:cxn ang="0">
                  <a:pos x="115" y="37"/>
                </a:cxn>
                <a:cxn ang="0">
                  <a:pos x="104" y="12"/>
                </a:cxn>
                <a:cxn ang="0">
                  <a:pos x="84" y="1"/>
                </a:cxn>
                <a:cxn ang="0">
                  <a:pos x="53" y="7"/>
                </a:cxn>
                <a:cxn ang="0">
                  <a:pos x="39" y="22"/>
                </a:cxn>
                <a:cxn ang="0">
                  <a:pos x="35" y="45"/>
                </a:cxn>
                <a:cxn ang="0">
                  <a:pos x="47" y="69"/>
                </a:cxn>
                <a:cxn ang="0">
                  <a:pos x="28" y="80"/>
                </a:cxn>
                <a:cxn ang="0">
                  <a:pos x="6" y="104"/>
                </a:cxn>
                <a:cxn ang="0">
                  <a:pos x="0" y="129"/>
                </a:cxn>
                <a:cxn ang="0">
                  <a:pos x="8" y="120"/>
                </a:cxn>
                <a:cxn ang="0">
                  <a:pos x="21" y="93"/>
                </a:cxn>
                <a:cxn ang="0">
                  <a:pos x="55" y="77"/>
                </a:cxn>
                <a:cxn ang="0">
                  <a:pos x="76" y="81"/>
                </a:cxn>
                <a:cxn ang="0">
                  <a:pos x="96" y="76"/>
                </a:cxn>
                <a:cxn ang="0">
                  <a:pos x="122" y="89"/>
                </a:cxn>
                <a:cxn ang="0">
                  <a:pos x="139" y="113"/>
                </a:cxn>
                <a:cxn ang="0">
                  <a:pos x="140" y="189"/>
                </a:cxn>
                <a:cxn ang="0">
                  <a:pos x="128" y="199"/>
                </a:cxn>
                <a:cxn ang="0">
                  <a:pos x="119" y="121"/>
                </a:cxn>
                <a:cxn ang="0">
                  <a:pos x="114" y="219"/>
                </a:cxn>
                <a:cxn ang="0">
                  <a:pos x="114" y="298"/>
                </a:cxn>
                <a:cxn ang="0">
                  <a:pos x="101" y="309"/>
                </a:cxn>
                <a:cxn ang="0">
                  <a:pos x="85" y="304"/>
                </a:cxn>
                <a:cxn ang="0">
                  <a:pos x="80" y="199"/>
                </a:cxn>
                <a:cxn ang="0">
                  <a:pos x="74" y="198"/>
                </a:cxn>
                <a:cxn ang="0">
                  <a:pos x="70" y="301"/>
                </a:cxn>
                <a:cxn ang="0">
                  <a:pos x="56" y="309"/>
                </a:cxn>
                <a:cxn ang="0">
                  <a:pos x="41" y="301"/>
                </a:cxn>
                <a:cxn ang="0">
                  <a:pos x="38" y="244"/>
                </a:cxn>
                <a:cxn ang="0">
                  <a:pos x="31" y="123"/>
                </a:cxn>
                <a:cxn ang="0">
                  <a:pos x="18" y="198"/>
                </a:cxn>
                <a:cxn ang="0">
                  <a:pos x="7" y="185"/>
                </a:cxn>
                <a:cxn ang="0">
                  <a:pos x="95" y="13"/>
                </a:cxn>
                <a:cxn ang="0">
                  <a:pos x="108" y="31"/>
                </a:cxn>
                <a:cxn ang="0">
                  <a:pos x="107" y="54"/>
                </a:cxn>
                <a:cxn ang="0">
                  <a:pos x="95" y="69"/>
                </a:cxn>
                <a:cxn ang="0">
                  <a:pos x="71" y="74"/>
                </a:cxn>
                <a:cxn ang="0">
                  <a:pos x="54" y="67"/>
                </a:cxn>
                <a:cxn ang="0">
                  <a:pos x="43" y="51"/>
                </a:cxn>
                <a:cxn ang="0">
                  <a:pos x="44" y="28"/>
                </a:cxn>
                <a:cxn ang="0">
                  <a:pos x="60" y="11"/>
                </a:cxn>
              </a:cxnLst>
              <a:rect l="0" t="0" r="r" b="b"/>
              <a:pathLst>
                <a:path w="149" h="316">
                  <a:moveTo>
                    <a:pt x="0" y="129"/>
                  </a:moveTo>
                  <a:lnTo>
                    <a:pt x="0" y="181"/>
                  </a:lnTo>
                  <a:lnTo>
                    <a:pt x="1" y="186"/>
                  </a:lnTo>
                  <a:lnTo>
                    <a:pt x="2" y="191"/>
                  </a:lnTo>
                  <a:lnTo>
                    <a:pt x="3" y="193"/>
                  </a:lnTo>
                  <a:lnTo>
                    <a:pt x="4" y="195"/>
                  </a:lnTo>
                  <a:lnTo>
                    <a:pt x="8" y="199"/>
                  </a:lnTo>
                  <a:lnTo>
                    <a:pt x="11" y="202"/>
                  </a:lnTo>
                  <a:lnTo>
                    <a:pt x="15" y="204"/>
                  </a:lnTo>
                  <a:lnTo>
                    <a:pt x="20" y="205"/>
                  </a:lnTo>
                  <a:lnTo>
                    <a:pt x="24" y="206"/>
                  </a:lnTo>
                  <a:lnTo>
                    <a:pt x="28" y="205"/>
                  </a:lnTo>
                  <a:lnTo>
                    <a:pt x="31" y="205"/>
                  </a:lnTo>
                  <a:lnTo>
                    <a:pt x="31" y="244"/>
                  </a:lnTo>
                  <a:lnTo>
                    <a:pt x="31" y="248"/>
                  </a:lnTo>
                  <a:lnTo>
                    <a:pt x="31" y="292"/>
                  </a:lnTo>
                  <a:lnTo>
                    <a:pt x="31" y="296"/>
                  </a:lnTo>
                  <a:lnTo>
                    <a:pt x="33" y="301"/>
                  </a:lnTo>
                  <a:lnTo>
                    <a:pt x="36" y="305"/>
                  </a:lnTo>
                  <a:lnTo>
                    <a:pt x="39" y="308"/>
                  </a:lnTo>
                  <a:lnTo>
                    <a:pt x="42" y="312"/>
                  </a:lnTo>
                  <a:lnTo>
                    <a:pt x="46" y="314"/>
                  </a:lnTo>
                  <a:lnTo>
                    <a:pt x="51" y="315"/>
                  </a:lnTo>
                  <a:lnTo>
                    <a:pt x="56" y="316"/>
                  </a:lnTo>
                  <a:lnTo>
                    <a:pt x="61" y="315"/>
                  </a:lnTo>
                  <a:lnTo>
                    <a:pt x="65" y="314"/>
                  </a:lnTo>
                  <a:lnTo>
                    <a:pt x="67" y="313"/>
                  </a:lnTo>
                  <a:lnTo>
                    <a:pt x="69" y="312"/>
                  </a:lnTo>
                  <a:lnTo>
                    <a:pt x="73" y="308"/>
                  </a:lnTo>
                  <a:lnTo>
                    <a:pt x="76" y="304"/>
                  </a:lnTo>
                  <a:lnTo>
                    <a:pt x="80" y="308"/>
                  </a:lnTo>
                  <a:lnTo>
                    <a:pt x="84" y="312"/>
                  </a:lnTo>
                  <a:lnTo>
                    <a:pt x="88" y="314"/>
                  </a:lnTo>
                  <a:lnTo>
                    <a:pt x="93" y="315"/>
                  </a:lnTo>
                  <a:lnTo>
                    <a:pt x="97" y="316"/>
                  </a:lnTo>
                  <a:lnTo>
                    <a:pt x="102" y="315"/>
                  </a:lnTo>
                  <a:lnTo>
                    <a:pt x="106" y="314"/>
                  </a:lnTo>
                  <a:lnTo>
                    <a:pt x="108" y="313"/>
                  </a:lnTo>
                  <a:lnTo>
                    <a:pt x="110" y="312"/>
                  </a:lnTo>
                  <a:lnTo>
                    <a:pt x="114" y="308"/>
                  </a:lnTo>
                  <a:lnTo>
                    <a:pt x="117" y="305"/>
                  </a:lnTo>
                  <a:lnTo>
                    <a:pt x="120" y="301"/>
                  </a:lnTo>
                  <a:lnTo>
                    <a:pt x="121" y="296"/>
                  </a:lnTo>
                  <a:lnTo>
                    <a:pt x="121" y="292"/>
                  </a:lnTo>
                  <a:lnTo>
                    <a:pt x="121" y="222"/>
                  </a:lnTo>
                  <a:lnTo>
                    <a:pt x="121" y="217"/>
                  </a:lnTo>
                  <a:lnTo>
                    <a:pt x="121" y="206"/>
                  </a:lnTo>
                  <a:lnTo>
                    <a:pt x="124" y="206"/>
                  </a:lnTo>
                  <a:lnTo>
                    <a:pt x="129" y="205"/>
                  </a:lnTo>
                  <a:lnTo>
                    <a:pt x="134" y="204"/>
                  </a:lnTo>
                  <a:lnTo>
                    <a:pt x="136" y="203"/>
                  </a:lnTo>
                  <a:lnTo>
                    <a:pt x="138" y="202"/>
                  </a:lnTo>
                  <a:lnTo>
                    <a:pt x="141" y="199"/>
                  </a:lnTo>
                  <a:lnTo>
                    <a:pt x="144" y="195"/>
                  </a:lnTo>
                  <a:lnTo>
                    <a:pt x="146" y="193"/>
                  </a:lnTo>
                  <a:lnTo>
                    <a:pt x="147" y="191"/>
                  </a:lnTo>
                  <a:lnTo>
                    <a:pt x="148" y="186"/>
                  </a:lnTo>
                  <a:lnTo>
                    <a:pt x="148" y="181"/>
                  </a:lnTo>
                  <a:lnTo>
                    <a:pt x="149" y="127"/>
                  </a:lnTo>
                  <a:lnTo>
                    <a:pt x="147" y="118"/>
                  </a:lnTo>
                  <a:lnTo>
                    <a:pt x="145" y="111"/>
                  </a:lnTo>
                  <a:lnTo>
                    <a:pt x="143" y="104"/>
                  </a:lnTo>
                  <a:lnTo>
                    <a:pt x="139" y="98"/>
                  </a:lnTo>
                  <a:lnTo>
                    <a:pt x="136" y="93"/>
                  </a:lnTo>
                  <a:lnTo>
                    <a:pt x="133" y="90"/>
                  </a:lnTo>
                  <a:lnTo>
                    <a:pt x="131" y="88"/>
                  </a:lnTo>
                  <a:lnTo>
                    <a:pt x="129" y="86"/>
                  </a:lnTo>
                  <a:lnTo>
                    <a:pt x="126" y="83"/>
                  </a:lnTo>
                  <a:lnTo>
                    <a:pt x="123" y="81"/>
                  </a:lnTo>
                  <a:lnTo>
                    <a:pt x="120" y="80"/>
                  </a:lnTo>
                  <a:lnTo>
                    <a:pt x="111" y="76"/>
                  </a:lnTo>
                  <a:lnTo>
                    <a:pt x="104" y="73"/>
                  </a:lnTo>
                  <a:lnTo>
                    <a:pt x="103" y="72"/>
                  </a:lnTo>
                  <a:lnTo>
                    <a:pt x="102" y="72"/>
                  </a:lnTo>
                  <a:lnTo>
                    <a:pt x="103" y="70"/>
                  </a:lnTo>
                  <a:lnTo>
                    <a:pt x="104" y="69"/>
                  </a:lnTo>
                  <a:lnTo>
                    <a:pt x="107" y="66"/>
                  </a:lnTo>
                  <a:lnTo>
                    <a:pt x="109" y="63"/>
                  </a:lnTo>
                  <a:lnTo>
                    <a:pt x="111" y="60"/>
                  </a:lnTo>
                  <a:lnTo>
                    <a:pt x="113" y="56"/>
                  </a:lnTo>
                  <a:lnTo>
                    <a:pt x="114" y="53"/>
                  </a:lnTo>
                  <a:lnTo>
                    <a:pt x="115" y="49"/>
                  </a:lnTo>
                  <a:lnTo>
                    <a:pt x="115" y="45"/>
                  </a:lnTo>
                  <a:lnTo>
                    <a:pt x="116" y="41"/>
                  </a:lnTo>
                  <a:lnTo>
                    <a:pt x="115" y="37"/>
                  </a:lnTo>
                  <a:lnTo>
                    <a:pt x="115" y="33"/>
                  </a:lnTo>
                  <a:lnTo>
                    <a:pt x="113" y="25"/>
                  </a:lnTo>
                  <a:lnTo>
                    <a:pt x="111" y="22"/>
                  </a:lnTo>
                  <a:lnTo>
                    <a:pt x="109" y="18"/>
                  </a:lnTo>
                  <a:lnTo>
                    <a:pt x="104" y="12"/>
                  </a:lnTo>
                  <a:lnTo>
                    <a:pt x="101" y="9"/>
                  </a:lnTo>
                  <a:lnTo>
                    <a:pt x="98" y="7"/>
                  </a:lnTo>
                  <a:lnTo>
                    <a:pt x="95" y="5"/>
                  </a:lnTo>
                  <a:lnTo>
                    <a:pt x="91" y="3"/>
                  </a:lnTo>
                  <a:lnTo>
                    <a:pt x="84" y="1"/>
                  </a:lnTo>
                  <a:lnTo>
                    <a:pt x="76" y="0"/>
                  </a:lnTo>
                  <a:lnTo>
                    <a:pt x="67" y="1"/>
                  </a:lnTo>
                  <a:lnTo>
                    <a:pt x="63" y="2"/>
                  </a:lnTo>
                  <a:lnTo>
                    <a:pt x="60" y="3"/>
                  </a:lnTo>
                  <a:lnTo>
                    <a:pt x="53" y="7"/>
                  </a:lnTo>
                  <a:lnTo>
                    <a:pt x="50" y="9"/>
                  </a:lnTo>
                  <a:lnTo>
                    <a:pt x="47" y="12"/>
                  </a:lnTo>
                  <a:lnTo>
                    <a:pt x="44" y="15"/>
                  </a:lnTo>
                  <a:lnTo>
                    <a:pt x="42" y="18"/>
                  </a:lnTo>
                  <a:lnTo>
                    <a:pt x="39" y="22"/>
                  </a:lnTo>
                  <a:lnTo>
                    <a:pt x="38" y="25"/>
                  </a:lnTo>
                  <a:lnTo>
                    <a:pt x="36" y="33"/>
                  </a:lnTo>
                  <a:lnTo>
                    <a:pt x="35" y="37"/>
                  </a:lnTo>
                  <a:lnTo>
                    <a:pt x="35" y="41"/>
                  </a:lnTo>
                  <a:lnTo>
                    <a:pt x="35" y="45"/>
                  </a:lnTo>
                  <a:lnTo>
                    <a:pt x="36" y="49"/>
                  </a:lnTo>
                  <a:lnTo>
                    <a:pt x="38" y="56"/>
                  </a:lnTo>
                  <a:lnTo>
                    <a:pt x="42" y="63"/>
                  </a:lnTo>
                  <a:lnTo>
                    <a:pt x="44" y="66"/>
                  </a:lnTo>
                  <a:lnTo>
                    <a:pt x="47" y="69"/>
                  </a:lnTo>
                  <a:lnTo>
                    <a:pt x="48" y="70"/>
                  </a:lnTo>
                  <a:lnTo>
                    <a:pt x="49" y="71"/>
                  </a:lnTo>
                  <a:lnTo>
                    <a:pt x="39" y="75"/>
                  </a:lnTo>
                  <a:lnTo>
                    <a:pt x="33" y="77"/>
                  </a:lnTo>
                  <a:lnTo>
                    <a:pt x="28" y="80"/>
                  </a:lnTo>
                  <a:lnTo>
                    <a:pt x="23" y="83"/>
                  </a:lnTo>
                  <a:lnTo>
                    <a:pt x="18" y="88"/>
                  </a:lnTo>
                  <a:lnTo>
                    <a:pt x="13" y="93"/>
                  </a:lnTo>
                  <a:lnTo>
                    <a:pt x="9" y="98"/>
                  </a:lnTo>
                  <a:lnTo>
                    <a:pt x="6" y="104"/>
                  </a:lnTo>
                  <a:lnTo>
                    <a:pt x="3" y="111"/>
                  </a:lnTo>
                  <a:lnTo>
                    <a:pt x="1" y="118"/>
                  </a:lnTo>
                  <a:lnTo>
                    <a:pt x="0" y="127"/>
                  </a:lnTo>
                  <a:lnTo>
                    <a:pt x="0" y="128"/>
                  </a:lnTo>
                  <a:lnTo>
                    <a:pt x="0" y="129"/>
                  </a:lnTo>
                  <a:close/>
                  <a:moveTo>
                    <a:pt x="7" y="181"/>
                  </a:moveTo>
                  <a:lnTo>
                    <a:pt x="7" y="129"/>
                  </a:lnTo>
                  <a:lnTo>
                    <a:pt x="7" y="128"/>
                  </a:lnTo>
                  <a:lnTo>
                    <a:pt x="7" y="127"/>
                  </a:lnTo>
                  <a:lnTo>
                    <a:pt x="8" y="120"/>
                  </a:lnTo>
                  <a:lnTo>
                    <a:pt x="9" y="113"/>
                  </a:lnTo>
                  <a:lnTo>
                    <a:pt x="11" y="107"/>
                  </a:lnTo>
                  <a:lnTo>
                    <a:pt x="14" y="102"/>
                  </a:lnTo>
                  <a:lnTo>
                    <a:pt x="17" y="97"/>
                  </a:lnTo>
                  <a:lnTo>
                    <a:pt x="21" y="93"/>
                  </a:lnTo>
                  <a:lnTo>
                    <a:pt x="26" y="89"/>
                  </a:lnTo>
                  <a:lnTo>
                    <a:pt x="31" y="87"/>
                  </a:lnTo>
                  <a:lnTo>
                    <a:pt x="43" y="81"/>
                  </a:lnTo>
                  <a:lnTo>
                    <a:pt x="53" y="77"/>
                  </a:lnTo>
                  <a:lnTo>
                    <a:pt x="55" y="77"/>
                  </a:lnTo>
                  <a:lnTo>
                    <a:pt x="56" y="76"/>
                  </a:lnTo>
                  <a:lnTo>
                    <a:pt x="60" y="78"/>
                  </a:lnTo>
                  <a:lnTo>
                    <a:pt x="65" y="80"/>
                  </a:lnTo>
                  <a:lnTo>
                    <a:pt x="70" y="81"/>
                  </a:lnTo>
                  <a:lnTo>
                    <a:pt x="76" y="81"/>
                  </a:lnTo>
                  <a:lnTo>
                    <a:pt x="81" y="81"/>
                  </a:lnTo>
                  <a:lnTo>
                    <a:pt x="87" y="80"/>
                  </a:lnTo>
                  <a:lnTo>
                    <a:pt x="89" y="79"/>
                  </a:lnTo>
                  <a:lnTo>
                    <a:pt x="92" y="78"/>
                  </a:lnTo>
                  <a:lnTo>
                    <a:pt x="96" y="76"/>
                  </a:lnTo>
                  <a:lnTo>
                    <a:pt x="98" y="77"/>
                  </a:lnTo>
                  <a:lnTo>
                    <a:pt x="100" y="78"/>
                  </a:lnTo>
                  <a:lnTo>
                    <a:pt x="101" y="79"/>
                  </a:lnTo>
                  <a:lnTo>
                    <a:pt x="117" y="87"/>
                  </a:lnTo>
                  <a:lnTo>
                    <a:pt x="122" y="89"/>
                  </a:lnTo>
                  <a:lnTo>
                    <a:pt x="127" y="93"/>
                  </a:lnTo>
                  <a:lnTo>
                    <a:pt x="131" y="97"/>
                  </a:lnTo>
                  <a:lnTo>
                    <a:pt x="134" y="102"/>
                  </a:lnTo>
                  <a:lnTo>
                    <a:pt x="137" y="107"/>
                  </a:lnTo>
                  <a:lnTo>
                    <a:pt x="139" y="113"/>
                  </a:lnTo>
                  <a:lnTo>
                    <a:pt x="141" y="120"/>
                  </a:lnTo>
                  <a:lnTo>
                    <a:pt x="142" y="127"/>
                  </a:lnTo>
                  <a:lnTo>
                    <a:pt x="141" y="181"/>
                  </a:lnTo>
                  <a:lnTo>
                    <a:pt x="141" y="185"/>
                  </a:lnTo>
                  <a:lnTo>
                    <a:pt x="140" y="189"/>
                  </a:lnTo>
                  <a:lnTo>
                    <a:pt x="139" y="192"/>
                  </a:lnTo>
                  <a:lnTo>
                    <a:pt x="137" y="195"/>
                  </a:lnTo>
                  <a:lnTo>
                    <a:pt x="134" y="196"/>
                  </a:lnTo>
                  <a:lnTo>
                    <a:pt x="131" y="198"/>
                  </a:lnTo>
                  <a:lnTo>
                    <a:pt x="128" y="199"/>
                  </a:lnTo>
                  <a:lnTo>
                    <a:pt x="124" y="199"/>
                  </a:lnTo>
                  <a:lnTo>
                    <a:pt x="121" y="199"/>
                  </a:lnTo>
                  <a:lnTo>
                    <a:pt x="121" y="123"/>
                  </a:lnTo>
                  <a:lnTo>
                    <a:pt x="120" y="121"/>
                  </a:lnTo>
                  <a:lnTo>
                    <a:pt x="119" y="121"/>
                  </a:lnTo>
                  <a:lnTo>
                    <a:pt x="117" y="120"/>
                  </a:lnTo>
                  <a:lnTo>
                    <a:pt x="116" y="121"/>
                  </a:lnTo>
                  <a:lnTo>
                    <a:pt x="114" y="123"/>
                  </a:lnTo>
                  <a:lnTo>
                    <a:pt x="114" y="218"/>
                  </a:lnTo>
                  <a:lnTo>
                    <a:pt x="114" y="219"/>
                  </a:lnTo>
                  <a:lnTo>
                    <a:pt x="115" y="220"/>
                  </a:lnTo>
                  <a:lnTo>
                    <a:pt x="115" y="222"/>
                  </a:lnTo>
                  <a:lnTo>
                    <a:pt x="115" y="292"/>
                  </a:lnTo>
                  <a:lnTo>
                    <a:pt x="114" y="295"/>
                  </a:lnTo>
                  <a:lnTo>
                    <a:pt x="114" y="298"/>
                  </a:lnTo>
                  <a:lnTo>
                    <a:pt x="112" y="301"/>
                  </a:lnTo>
                  <a:lnTo>
                    <a:pt x="109" y="304"/>
                  </a:lnTo>
                  <a:lnTo>
                    <a:pt x="107" y="306"/>
                  </a:lnTo>
                  <a:lnTo>
                    <a:pt x="104" y="308"/>
                  </a:lnTo>
                  <a:lnTo>
                    <a:pt x="101" y="309"/>
                  </a:lnTo>
                  <a:lnTo>
                    <a:pt x="97" y="309"/>
                  </a:lnTo>
                  <a:lnTo>
                    <a:pt x="93" y="309"/>
                  </a:lnTo>
                  <a:lnTo>
                    <a:pt x="90" y="308"/>
                  </a:lnTo>
                  <a:lnTo>
                    <a:pt x="87" y="306"/>
                  </a:lnTo>
                  <a:lnTo>
                    <a:pt x="85" y="304"/>
                  </a:lnTo>
                  <a:lnTo>
                    <a:pt x="83" y="301"/>
                  </a:lnTo>
                  <a:lnTo>
                    <a:pt x="81" y="298"/>
                  </a:lnTo>
                  <a:lnTo>
                    <a:pt x="80" y="295"/>
                  </a:lnTo>
                  <a:lnTo>
                    <a:pt x="80" y="292"/>
                  </a:lnTo>
                  <a:lnTo>
                    <a:pt x="80" y="199"/>
                  </a:lnTo>
                  <a:lnTo>
                    <a:pt x="79" y="198"/>
                  </a:lnTo>
                  <a:lnTo>
                    <a:pt x="78" y="197"/>
                  </a:lnTo>
                  <a:lnTo>
                    <a:pt x="76" y="196"/>
                  </a:lnTo>
                  <a:lnTo>
                    <a:pt x="75" y="197"/>
                  </a:lnTo>
                  <a:lnTo>
                    <a:pt x="74" y="198"/>
                  </a:lnTo>
                  <a:lnTo>
                    <a:pt x="73" y="199"/>
                  </a:lnTo>
                  <a:lnTo>
                    <a:pt x="73" y="292"/>
                  </a:lnTo>
                  <a:lnTo>
                    <a:pt x="73" y="295"/>
                  </a:lnTo>
                  <a:lnTo>
                    <a:pt x="72" y="298"/>
                  </a:lnTo>
                  <a:lnTo>
                    <a:pt x="70" y="301"/>
                  </a:lnTo>
                  <a:lnTo>
                    <a:pt x="68" y="304"/>
                  </a:lnTo>
                  <a:lnTo>
                    <a:pt x="65" y="306"/>
                  </a:lnTo>
                  <a:lnTo>
                    <a:pt x="62" y="308"/>
                  </a:lnTo>
                  <a:lnTo>
                    <a:pt x="59" y="309"/>
                  </a:lnTo>
                  <a:lnTo>
                    <a:pt x="56" y="309"/>
                  </a:lnTo>
                  <a:lnTo>
                    <a:pt x="52" y="309"/>
                  </a:lnTo>
                  <a:lnTo>
                    <a:pt x="49" y="308"/>
                  </a:lnTo>
                  <a:lnTo>
                    <a:pt x="45" y="306"/>
                  </a:lnTo>
                  <a:lnTo>
                    <a:pt x="43" y="304"/>
                  </a:lnTo>
                  <a:lnTo>
                    <a:pt x="41" y="301"/>
                  </a:lnTo>
                  <a:lnTo>
                    <a:pt x="39" y="298"/>
                  </a:lnTo>
                  <a:lnTo>
                    <a:pt x="38" y="295"/>
                  </a:lnTo>
                  <a:lnTo>
                    <a:pt x="38" y="292"/>
                  </a:lnTo>
                  <a:lnTo>
                    <a:pt x="38" y="248"/>
                  </a:lnTo>
                  <a:lnTo>
                    <a:pt x="38" y="244"/>
                  </a:lnTo>
                  <a:lnTo>
                    <a:pt x="38" y="123"/>
                  </a:lnTo>
                  <a:lnTo>
                    <a:pt x="36" y="121"/>
                  </a:lnTo>
                  <a:lnTo>
                    <a:pt x="34" y="120"/>
                  </a:lnTo>
                  <a:lnTo>
                    <a:pt x="32" y="121"/>
                  </a:lnTo>
                  <a:lnTo>
                    <a:pt x="31" y="123"/>
                  </a:lnTo>
                  <a:lnTo>
                    <a:pt x="31" y="199"/>
                  </a:lnTo>
                  <a:lnTo>
                    <a:pt x="28" y="199"/>
                  </a:lnTo>
                  <a:lnTo>
                    <a:pt x="24" y="199"/>
                  </a:lnTo>
                  <a:lnTo>
                    <a:pt x="21" y="199"/>
                  </a:lnTo>
                  <a:lnTo>
                    <a:pt x="18" y="198"/>
                  </a:lnTo>
                  <a:lnTo>
                    <a:pt x="15" y="196"/>
                  </a:lnTo>
                  <a:lnTo>
                    <a:pt x="12" y="195"/>
                  </a:lnTo>
                  <a:lnTo>
                    <a:pt x="10" y="192"/>
                  </a:lnTo>
                  <a:lnTo>
                    <a:pt x="8" y="189"/>
                  </a:lnTo>
                  <a:lnTo>
                    <a:pt x="7" y="185"/>
                  </a:lnTo>
                  <a:lnTo>
                    <a:pt x="7" y="181"/>
                  </a:lnTo>
                  <a:close/>
                  <a:moveTo>
                    <a:pt x="76" y="6"/>
                  </a:moveTo>
                  <a:lnTo>
                    <a:pt x="83" y="7"/>
                  </a:lnTo>
                  <a:lnTo>
                    <a:pt x="89" y="9"/>
                  </a:lnTo>
                  <a:lnTo>
                    <a:pt x="95" y="13"/>
                  </a:lnTo>
                  <a:lnTo>
                    <a:pt x="100" y="17"/>
                  </a:lnTo>
                  <a:lnTo>
                    <a:pt x="104" y="22"/>
                  </a:lnTo>
                  <a:lnTo>
                    <a:pt x="105" y="25"/>
                  </a:lnTo>
                  <a:lnTo>
                    <a:pt x="107" y="28"/>
                  </a:lnTo>
                  <a:lnTo>
                    <a:pt x="108" y="31"/>
                  </a:lnTo>
                  <a:lnTo>
                    <a:pt x="109" y="34"/>
                  </a:lnTo>
                  <a:lnTo>
                    <a:pt x="109" y="37"/>
                  </a:lnTo>
                  <a:lnTo>
                    <a:pt x="109" y="41"/>
                  </a:lnTo>
                  <a:lnTo>
                    <a:pt x="109" y="48"/>
                  </a:lnTo>
                  <a:lnTo>
                    <a:pt x="107" y="54"/>
                  </a:lnTo>
                  <a:lnTo>
                    <a:pt x="105" y="57"/>
                  </a:lnTo>
                  <a:lnTo>
                    <a:pt x="104" y="60"/>
                  </a:lnTo>
                  <a:lnTo>
                    <a:pt x="102" y="62"/>
                  </a:lnTo>
                  <a:lnTo>
                    <a:pt x="100" y="65"/>
                  </a:lnTo>
                  <a:lnTo>
                    <a:pt x="95" y="69"/>
                  </a:lnTo>
                  <a:lnTo>
                    <a:pt x="90" y="71"/>
                  </a:lnTo>
                  <a:lnTo>
                    <a:pt x="86" y="73"/>
                  </a:lnTo>
                  <a:lnTo>
                    <a:pt x="81" y="74"/>
                  </a:lnTo>
                  <a:lnTo>
                    <a:pt x="76" y="74"/>
                  </a:lnTo>
                  <a:lnTo>
                    <a:pt x="71" y="74"/>
                  </a:lnTo>
                  <a:lnTo>
                    <a:pt x="66" y="73"/>
                  </a:lnTo>
                  <a:lnTo>
                    <a:pt x="62" y="72"/>
                  </a:lnTo>
                  <a:lnTo>
                    <a:pt x="57" y="70"/>
                  </a:lnTo>
                  <a:lnTo>
                    <a:pt x="57" y="69"/>
                  </a:lnTo>
                  <a:lnTo>
                    <a:pt x="54" y="67"/>
                  </a:lnTo>
                  <a:lnTo>
                    <a:pt x="52" y="65"/>
                  </a:lnTo>
                  <a:lnTo>
                    <a:pt x="47" y="60"/>
                  </a:lnTo>
                  <a:lnTo>
                    <a:pt x="46" y="57"/>
                  </a:lnTo>
                  <a:lnTo>
                    <a:pt x="44" y="54"/>
                  </a:lnTo>
                  <a:lnTo>
                    <a:pt x="43" y="51"/>
                  </a:lnTo>
                  <a:lnTo>
                    <a:pt x="43" y="48"/>
                  </a:lnTo>
                  <a:lnTo>
                    <a:pt x="42" y="44"/>
                  </a:lnTo>
                  <a:lnTo>
                    <a:pt x="42" y="41"/>
                  </a:lnTo>
                  <a:lnTo>
                    <a:pt x="43" y="34"/>
                  </a:lnTo>
                  <a:lnTo>
                    <a:pt x="44" y="28"/>
                  </a:lnTo>
                  <a:lnTo>
                    <a:pt x="47" y="22"/>
                  </a:lnTo>
                  <a:lnTo>
                    <a:pt x="49" y="20"/>
                  </a:lnTo>
                  <a:lnTo>
                    <a:pt x="52" y="17"/>
                  </a:lnTo>
                  <a:lnTo>
                    <a:pt x="57" y="13"/>
                  </a:lnTo>
                  <a:lnTo>
                    <a:pt x="60" y="11"/>
                  </a:lnTo>
                  <a:lnTo>
                    <a:pt x="63" y="9"/>
                  </a:lnTo>
                  <a:lnTo>
                    <a:pt x="66" y="8"/>
                  </a:lnTo>
                  <a:lnTo>
                    <a:pt x="69" y="7"/>
                  </a:lnTo>
                  <a:lnTo>
                    <a:pt x="7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9"/>
            <p:cNvSpPr>
              <a:spLocks/>
            </p:cNvSpPr>
            <p:nvPr/>
          </p:nvSpPr>
          <p:spPr bwMode="auto">
            <a:xfrm>
              <a:off x="5521073" y="3963047"/>
              <a:ext cx="256811" cy="443237"/>
            </a:xfrm>
            <a:custGeom>
              <a:avLst/>
              <a:gdLst/>
              <a:ahLst/>
              <a:cxnLst>
                <a:cxn ang="0">
                  <a:pos x="0" y="105"/>
                </a:cxn>
                <a:cxn ang="0">
                  <a:pos x="1" y="113"/>
                </a:cxn>
                <a:cxn ang="0">
                  <a:pos x="5" y="119"/>
                </a:cxn>
                <a:cxn ang="0">
                  <a:pos x="11" y="122"/>
                </a:cxn>
                <a:cxn ang="0">
                  <a:pos x="17" y="123"/>
                </a:cxn>
                <a:cxn ang="0">
                  <a:pos x="24" y="123"/>
                </a:cxn>
                <a:cxn ang="0">
                  <a:pos x="25" y="45"/>
                </a:cxn>
                <a:cxn ang="0">
                  <a:pos x="29" y="45"/>
                </a:cxn>
                <a:cxn ang="0">
                  <a:pos x="31" y="168"/>
                </a:cxn>
                <a:cxn ang="0">
                  <a:pos x="31" y="216"/>
                </a:cxn>
                <a:cxn ang="0">
                  <a:pos x="32" y="222"/>
                </a:cxn>
                <a:cxn ang="0">
                  <a:pos x="36" y="228"/>
                </a:cxn>
                <a:cxn ang="0">
                  <a:pos x="42" y="232"/>
                </a:cxn>
                <a:cxn ang="0">
                  <a:pos x="49" y="233"/>
                </a:cxn>
                <a:cxn ang="0">
                  <a:pos x="55" y="232"/>
                </a:cxn>
                <a:cxn ang="0">
                  <a:pos x="61" y="228"/>
                </a:cxn>
                <a:cxn ang="0">
                  <a:pos x="65" y="222"/>
                </a:cxn>
                <a:cxn ang="0">
                  <a:pos x="66" y="216"/>
                </a:cxn>
                <a:cxn ang="0">
                  <a:pos x="67" y="122"/>
                </a:cxn>
                <a:cxn ang="0">
                  <a:pos x="69" y="120"/>
                </a:cxn>
                <a:cxn ang="0">
                  <a:pos x="72" y="122"/>
                </a:cxn>
                <a:cxn ang="0">
                  <a:pos x="73" y="216"/>
                </a:cxn>
                <a:cxn ang="0">
                  <a:pos x="74" y="222"/>
                </a:cxn>
                <a:cxn ang="0">
                  <a:pos x="78" y="228"/>
                </a:cxn>
                <a:cxn ang="0">
                  <a:pos x="83" y="232"/>
                </a:cxn>
                <a:cxn ang="0">
                  <a:pos x="90" y="233"/>
                </a:cxn>
                <a:cxn ang="0">
                  <a:pos x="97" y="232"/>
                </a:cxn>
                <a:cxn ang="0">
                  <a:pos x="102" y="228"/>
                </a:cxn>
                <a:cxn ang="0">
                  <a:pos x="107" y="222"/>
                </a:cxn>
                <a:cxn ang="0">
                  <a:pos x="108" y="216"/>
                </a:cxn>
                <a:cxn ang="0">
                  <a:pos x="108" y="144"/>
                </a:cxn>
                <a:cxn ang="0">
                  <a:pos x="107" y="142"/>
                </a:cxn>
                <a:cxn ang="0">
                  <a:pos x="109" y="45"/>
                </a:cxn>
                <a:cxn ang="0">
                  <a:pos x="112" y="45"/>
                </a:cxn>
                <a:cxn ang="0">
                  <a:pos x="114" y="47"/>
                </a:cxn>
                <a:cxn ang="0">
                  <a:pos x="117" y="123"/>
                </a:cxn>
                <a:cxn ang="0">
                  <a:pos x="124" y="122"/>
                </a:cxn>
                <a:cxn ang="0">
                  <a:pos x="132" y="116"/>
                </a:cxn>
                <a:cxn ang="0">
                  <a:pos x="134" y="109"/>
                </a:cxn>
                <a:cxn ang="0">
                  <a:pos x="135" y="51"/>
                </a:cxn>
                <a:cxn ang="0">
                  <a:pos x="132" y="37"/>
                </a:cxn>
                <a:cxn ang="0">
                  <a:pos x="127" y="26"/>
                </a:cxn>
                <a:cxn ang="0">
                  <a:pos x="120" y="17"/>
                </a:cxn>
                <a:cxn ang="0">
                  <a:pos x="110" y="11"/>
                </a:cxn>
                <a:cxn ang="0">
                  <a:pos x="93" y="2"/>
                </a:cxn>
                <a:cxn ang="0">
                  <a:pos x="90" y="0"/>
                </a:cxn>
                <a:cxn ang="0">
                  <a:pos x="85" y="2"/>
                </a:cxn>
                <a:cxn ang="0">
                  <a:pos x="80" y="4"/>
                </a:cxn>
                <a:cxn ang="0">
                  <a:pos x="69" y="5"/>
                </a:cxn>
                <a:cxn ang="0">
                  <a:pos x="58" y="4"/>
                </a:cxn>
                <a:cxn ang="0">
                  <a:pos x="49" y="0"/>
                </a:cxn>
                <a:cxn ang="0">
                  <a:pos x="46" y="1"/>
                </a:cxn>
                <a:cxn ang="0">
                  <a:pos x="24" y="11"/>
                </a:cxn>
                <a:cxn ang="0">
                  <a:pos x="14" y="17"/>
                </a:cxn>
                <a:cxn ang="0">
                  <a:pos x="7" y="26"/>
                </a:cxn>
                <a:cxn ang="0">
                  <a:pos x="2" y="37"/>
                </a:cxn>
                <a:cxn ang="0">
                  <a:pos x="0" y="51"/>
                </a:cxn>
                <a:cxn ang="0">
                  <a:pos x="0" y="53"/>
                </a:cxn>
              </a:cxnLst>
              <a:rect l="0" t="0" r="r" b="b"/>
              <a:pathLst>
                <a:path w="135" h="233">
                  <a:moveTo>
                    <a:pt x="0" y="53"/>
                  </a:moveTo>
                  <a:lnTo>
                    <a:pt x="0" y="105"/>
                  </a:lnTo>
                  <a:lnTo>
                    <a:pt x="0" y="109"/>
                  </a:lnTo>
                  <a:lnTo>
                    <a:pt x="1" y="113"/>
                  </a:lnTo>
                  <a:lnTo>
                    <a:pt x="3" y="116"/>
                  </a:lnTo>
                  <a:lnTo>
                    <a:pt x="5" y="119"/>
                  </a:lnTo>
                  <a:lnTo>
                    <a:pt x="8" y="120"/>
                  </a:lnTo>
                  <a:lnTo>
                    <a:pt x="11" y="122"/>
                  </a:lnTo>
                  <a:lnTo>
                    <a:pt x="14" y="123"/>
                  </a:lnTo>
                  <a:lnTo>
                    <a:pt x="17" y="123"/>
                  </a:lnTo>
                  <a:lnTo>
                    <a:pt x="21" y="123"/>
                  </a:lnTo>
                  <a:lnTo>
                    <a:pt x="24" y="123"/>
                  </a:lnTo>
                  <a:lnTo>
                    <a:pt x="24" y="47"/>
                  </a:lnTo>
                  <a:lnTo>
                    <a:pt x="25" y="45"/>
                  </a:lnTo>
                  <a:lnTo>
                    <a:pt x="27" y="44"/>
                  </a:lnTo>
                  <a:lnTo>
                    <a:pt x="29" y="45"/>
                  </a:lnTo>
                  <a:lnTo>
                    <a:pt x="31" y="47"/>
                  </a:lnTo>
                  <a:lnTo>
                    <a:pt x="31" y="168"/>
                  </a:lnTo>
                  <a:lnTo>
                    <a:pt x="31" y="172"/>
                  </a:lnTo>
                  <a:lnTo>
                    <a:pt x="31" y="216"/>
                  </a:lnTo>
                  <a:lnTo>
                    <a:pt x="31" y="219"/>
                  </a:lnTo>
                  <a:lnTo>
                    <a:pt x="32" y="222"/>
                  </a:lnTo>
                  <a:lnTo>
                    <a:pt x="34" y="225"/>
                  </a:lnTo>
                  <a:lnTo>
                    <a:pt x="36" y="228"/>
                  </a:lnTo>
                  <a:lnTo>
                    <a:pt x="38" y="230"/>
                  </a:lnTo>
                  <a:lnTo>
                    <a:pt x="42" y="232"/>
                  </a:lnTo>
                  <a:lnTo>
                    <a:pt x="45" y="233"/>
                  </a:lnTo>
                  <a:lnTo>
                    <a:pt x="49" y="233"/>
                  </a:lnTo>
                  <a:lnTo>
                    <a:pt x="52" y="233"/>
                  </a:lnTo>
                  <a:lnTo>
                    <a:pt x="55" y="232"/>
                  </a:lnTo>
                  <a:lnTo>
                    <a:pt x="58" y="230"/>
                  </a:lnTo>
                  <a:lnTo>
                    <a:pt x="61" y="228"/>
                  </a:lnTo>
                  <a:lnTo>
                    <a:pt x="63" y="225"/>
                  </a:lnTo>
                  <a:lnTo>
                    <a:pt x="65" y="222"/>
                  </a:lnTo>
                  <a:lnTo>
                    <a:pt x="66" y="219"/>
                  </a:lnTo>
                  <a:lnTo>
                    <a:pt x="66" y="216"/>
                  </a:lnTo>
                  <a:lnTo>
                    <a:pt x="66" y="123"/>
                  </a:lnTo>
                  <a:lnTo>
                    <a:pt x="67" y="122"/>
                  </a:lnTo>
                  <a:lnTo>
                    <a:pt x="68" y="121"/>
                  </a:lnTo>
                  <a:lnTo>
                    <a:pt x="69" y="120"/>
                  </a:lnTo>
                  <a:lnTo>
                    <a:pt x="71" y="121"/>
                  </a:lnTo>
                  <a:lnTo>
                    <a:pt x="72" y="122"/>
                  </a:lnTo>
                  <a:lnTo>
                    <a:pt x="73" y="123"/>
                  </a:lnTo>
                  <a:lnTo>
                    <a:pt x="73" y="216"/>
                  </a:lnTo>
                  <a:lnTo>
                    <a:pt x="73" y="219"/>
                  </a:lnTo>
                  <a:lnTo>
                    <a:pt x="74" y="222"/>
                  </a:lnTo>
                  <a:lnTo>
                    <a:pt x="76" y="225"/>
                  </a:lnTo>
                  <a:lnTo>
                    <a:pt x="78" y="228"/>
                  </a:lnTo>
                  <a:lnTo>
                    <a:pt x="80" y="230"/>
                  </a:lnTo>
                  <a:lnTo>
                    <a:pt x="83" y="232"/>
                  </a:lnTo>
                  <a:lnTo>
                    <a:pt x="86" y="233"/>
                  </a:lnTo>
                  <a:lnTo>
                    <a:pt x="90" y="233"/>
                  </a:lnTo>
                  <a:lnTo>
                    <a:pt x="94" y="233"/>
                  </a:lnTo>
                  <a:lnTo>
                    <a:pt x="97" y="232"/>
                  </a:lnTo>
                  <a:lnTo>
                    <a:pt x="100" y="230"/>
                  </a:lnTo>
                  <a:lnTo>
                    <a:pt x="102" y="228"/>
                  </a:lnTo>
                  <a:lnTo>
                    <a:pt x="105" y="225"/>
                  </a:lnTo>
                  <a:lnTo>
                    <a:pt x="107" y="222"/>
                  </a:lnTo>
                  <a:lnTo>
                    <a:pt x="107" y="219"/>
                  </a:lnTo>
                  <a:lnTo>
                    <a:pt x="108" y="216"/>
                  </a:lnTo>
                  <a:lnTo>
                    <a:pt x="108" y="146"/>
                  </a:lnTo>
                  <a:lnTo>
                    <a:pt x="108" y="144"/>
                  </a:lnTo>
                  <a:lnTo>
                    <a:pt x="107" y="143"/>
                  </a:lnTo>
                  <a:lnTo>
                    <a:pt x="107" y="142"/>
                  </a:lnTo>
                  <a:lnTo>
                    <a:pt x="107" y="47"/>
                  </a:lnTo>
                  <a:lnTo>
                    <a:pt x="109" y="45"/>
                  </a:lnTo>
                  <a:lnTo>
                    <a:pt x="110" y="44"/>
                  </a:lnTo>
                  <a:lnTo>
                    <a:pt x="112" y="45"/>
                  </a:lnTo>
                  <a:lnTo>
                    <a:pt x="113" y="45"/>
                  </a:lnTo>
                  <a:lnTo>
                    <a:pt x="114" y="47"/>
                  </a:lnTo>
                  <a:lnTo>
                    <a:pt x="114" y="123"/>
                  </a:lnTo>
                  <a:lnTo>
                    <a:pt x="117" y="123"/>
                  </a:lnTo>
                  <a:lnTo>
                    <a:pt x="121" y="123"/>
                  </a:lnTo>
                  <a:lnTo>
                    <a:pt x="124" y="122"/>
                  </a:lnTo>
                  <a:lnTo>
                    <a:pt x="130" y="119"/>
                  </a:lnTo>
                  <a:lnTo>
                    <a:pt x="132" y="116"/>
                  </a:lnTo>
                  <a:lnTo>
                    <a:pt x="133" y="113"/>
                  </a:lnTo>
                  <a:lnTo>
                    <a:pt x="134" y="109"/>
                  </a:lnTo>
                  <a:lnTo>
                    <a:pt x="134" y="105"/>
                  </a:lnTo>
                  <a:lnTo>
                    <a:pt x="135" y="51"/>
                  </a:lnTo>
                  <a:lnTo>
                    <a:pt x="134" y="44"/>
                  </a:lnTo>
                  <a:lnTo>
                    <a:pt x="132" y="37"/>
                  </a:lnTo>
                  <a:lnTo>
                    <a:pt x="130" y="31"/>
                  </a:lnTo>
                  <a:lnTo>
                    <a:pt x="127" y="26"/>
                  </a:lnTo>
                  <a:lnTo>
                    <a:pt x="124" y="21"/>
                  </a:lnTo>
                  <a:lnTo>
                    <a:pt x="120" y="17"/>
                  </a:lnTo>
                  <a:lnTo>
                    <a:pt x="115" y="13"/>
                  </a:lnTo>
                  <a:lnTo>
                    <a:pt x="110" y="11"/>
                  </a:lnTo>
                  <a:lnTo>
                    <a:pt x="94" y="3"/>
                  </a:lnTo>
                  <a:lnTo>
                    <a:pt x="93" y="2"/>
                  </a:lnTo>
                  <a:lnTo>
                    <a:pt x="91" y="1"/>
                  </a:lnTo>
                  <a:lnTo>
                    <a:pt x="90" y="0"/>
                  </a:lnTo>
                  <a:lnTo>
                    <a:pt x="89" y="0"/>
                  </a:lnTo>
                  <a:lnTo>
                    <a:pt x="85" y="2"/>
                  </a:lnTo>
                  <a:lnTo>
                    <a:pt x="82" y="3"/>
                  </a:lnTo>
                  <a:lnTo>
                    <a:pt x="80" y="4"/>
                  </a:lnTo>
                  <a:lnTo>
                    <a:pt x="74" y="5"/>
                  </a:lnTo>
                  <a:lnTo>
                    <a:pt x="69" y="5"/>
                  </a:lnTo>
                  <a:lnTo>
                    <a:pt x="63" y="5"/>
                  </a:lnTo>
                  <a:lnTo>
                    <a:pt x="58" y="4"/>
                  </a:lnTo>
                  <a:lnTo>
                    <a:pt x="53" y="2"/>
                  </a:lnTo>
                  <a:lnTo>
                    <a:pt x="49" y="0"/>
                  </a:lnTo>
                  <a:lnTo>
                    <a:pt x="48" y="1"/>
                  </a:lnTo>
                  <a:lnTo>
                    <a:pt x="46" y="1"/>
                  </a:lnTo>
                  <a:lnTo>
                    <a:pt x="36" y="5"/>
                  </a:lnTo>
                  <a:lnTo>
                    <a:pt x="24" y="11"/>
                  </a:lnTo>
                  <a:lnTo>
                    <a:pt x="19" y="13"/>
                  </a:lnTo>
                  <a:lnTo>
                    <a:pt x="14" y="17"/>
                  </a:lnTo>
                  <a:lnTo>
                    <a:pt x="10" y="21"/>
                  </a:lnTo>
                  <a:lnTo>
                    <a:pt x="7" y="26"/>
                  </a:lnTo>
                  <a:lnTo>
                    <a:pt x="4" y="31"/>
                  </a:lnTo>
                  <a:lnTo>
                    <a:pt x="2" y="37"/>
                  </a:lnTo>
                  <a:lnTo>
                    <a:pt x="1" y="44"/>
                  </a:lnTo>
                  <a:lnTo>
                    <a:pt x="0" y="51"/>
                  </a:lnTo>
                  <a:lnTo>
                    <a:pt x="0" y="52"/>
                  </a:lnTo>
                  <a:lnTo>
                    <a:pt x="0" y="53"/>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10"/>
            <p:cNvSpPr>
              <a:spLocks/>
            </p:cNvSpPr>
            <p:nvPr/>
          </p:nvSpPr>
          <p:spPr bwMode="auto">
            <a:xfrm>
              <a:off x="5587653" y="3829885"/>
              <a:ext cx="127454" cy="129357"/>
            </a:xfrm>
            <a:custGeom>
              <a:avLst/>
              <a:gdLst/>
              <a:ahLst/>
              <a:cxnLst>
                <a:cxn ang="0">
                  <a:pos x="58" y="11"/>
                </a:cxn>
                <a:cxn ang="0">
                  <a:pos x="53" y="7"/>
                </a:cxn>
                <a:cxn ang="0">
                  <a:pos x="50" y="5"/>
                </a:cxn>
                <a:cxn ang="0">
                  <a:pos x="47" y="3"/>
                </a:cxn>
                <a:cxn ang="0">
                  <a:pos x="44" y="2"/>
                </a:cxn>
                <a:cxn ang="0">
                  <a:pos x="41" y="1"/>
                </a:cxn>
                <a:cxn ang="0">
                  <a:pos x="34" y="0"/>
                </a:cxn>
                <a:cxn ang="0">
                  <a:pos x="30" y="1"/>
                </a:cxn>
                <a:cxn ang="0">
                  <a:pos x="27" y="1"/>
                </a:cxn>
                <a:cxn ang="0">
                  <a:pos x="21" y="3"/>
                </a:cxn>
                <a:cxn ang="0">
                  <a:pos x="15" y="7"/>
                </a:cxn>
                <a:cxn ang="0">
                  <a:pos x="10" y="11"/>
                </a:cxn>
                <a:cxn ang="0">
                  <a:pos x="5" y="16"/>
                </a:cxn>
                <a:cxn ang="0">
                  <a:pos x="4" y="19"/>
                </a:cxn>
                <a:cxn ang="0">
                  <a:pos x="2" y="22"/>
                </a:cxn>
                <a:cxn ang="0">
                  <a:pos x="1" y="25"/>
                </a:cxn>
                <a:cxn ang="0">
                  <a:pos x="1" y="28"/>
                </a:cxn>
                <a:cxn ang="0">
                  <a:pos x="0" y="31"/>
                </a:cxn>
                <a:cxn ang="0">
                  <a:pos x="0" y="35"/>
                </a:cxn>
                <a:cxn ang="0">
                  <a:pos x="1" y="42"/>
                </a:cxn>
                <a:cxn ang="0">
                  <a:pos x="2" y="48"/>
                </a:cxn>
                <a:cxn ang="0">
                  <a:pos x="4" y="51"/>
                </a:cxn>
                <a:cxn ang="0">
                  <a:pos x="5" y="54"/>
                </a:cxn>
                <a:cxn ang="0">
                  <a:pos x="7" y="56"/>
                </a:cxn>
                <a:cxn ang="0">
                  <a:pos x="10" y="59"/>
                </a:cxn>
                <a:cxn ang="0">
                  <a:pos x="12" y="61"/>
                </a:cxn>
                <a:cxn ang="0">
                  <a:pos x="15" y="63"/>
                </a:cxn>
                <a:cxn ang="0">
                  <a:pos x="15" y="64"/>
                </a:cxn>
                <a:cxn ang="0">
                  <a:pos x="20" y="66"/>
                </a:cxn>
                <a:cxn ang="0">
                  <a:pos x="24" y="67"/>
                </a:cxn>
                <a:cxn ang="0">
                  <a:pos x="29" y="68"/>
                </a:cxn>
                <a:cxn ang="0">
                  <a:pos x="34" y="68"/>
                </a:cxn>
                <a:cxn ang="0">
                  <a:pos x="39" y="68"/>
                </a:cxn>
                <a:cxn ang="0">
                  <a:pos x="44" y="67"/>
                </a:cxn>
                <a:cxn ang="0">
                  <a:pos x="48" y="65"/>
                </a:cxn>
                <a:cxn ang="0">
                  <a:pos x="53" y="63"/>
                </a:cxn>
                <a:cxn ang="0">
                  <a:pos x="58" y="59"/>
                </a:cxn>
                <a:cxn ang="0">
                  <a:pos x="62" y="54"/>
                </a:cxn>
                <a:cxn ang="0">
                  <a:pos x="63" y="51"/>
                </a:cxn>
                <a:cxn ang="0">
                  <a:pos x="65" y="48"/>
                </a:cxn>
                <a:cxn ang="0">
                  <a:pos x="66" y="45"/>
                </a:cxn>
                <a:cxn ang="0">
                  <a:pos x="67" y="42"/>
                </a:cxn>
                <a:cxn ang="0">
                  <a:pos x="67" y="38"/>
                </a:cxn>
                <a:cxn ang="0">
                  <a:pos x="67" y="35"/>
                </a:cxn>
                <a:cxn ang="0">
                  <a:pos x="67" y="28"/>
                </a:cxn>
                <a:cxn ang="0">
                  <a:pos x="65" y="22"/>
                </a:cxn>
                <a:cxn ang="0">
                  <a:pos x="62" y="16"/>
                </a:cxn>
                <a:cxn ang="0">
                  <a:pos x="60" y="14"/>
                </a:cxn>
                <a:cxn ang="0">
                  <a:pos x="58" y="11"/>
                </a:cxn>
              </a:cxnLst>
              <a:rect l="0" t="0" r="r" b="b"/>
              <a:pathLst>
                <a:path w="67" h="68">
                  <a:moveTo>
                    <a:pt x="58" y="11"/>
                  </a:moveTo>
                  <a:lnTo>
                    <a:pt x="53" y="7"/>
                  </a:lnTo>
                  <a:lnTo>
                    <a:pt x="50" y="5"/>
                  </a:lnTo>
                  <a:lnTo>
                    <a:pt x="47" y="3"/>
                  </a:lnTo>
                  <a:lnTo>
                    <a:pt x="44" y="2"/>
                  </a:lnTo>
                  <a:lnTo>
                    <a:pt x="41" y="1"/>
                  </a:lnTo>
                  <a:lnTo>
                    <a:pt x="34" y="0"/>
                  </a:lnTo>
                  <a:lnTo>
                    <a:pt x="30" y="1"/>
                  </a:lnTo>
                  <a:lnTo>
                    <a:pt x="27" y="1"/>
                  </a:lnTo>
                  <a:lnTo>
                    <a:pt x="21" y="3"/>
                  </a:lnTo>
                  <a:lnTo>
                    <a:pt x="15" y="7"/>
                  </a:lnTo>
                  <a:lnTo>
                    <a:pt x="10" y="11"/>
                  </a:lnTo>
                  <a:lnTo>
                    <a:pt x="5" y="16"/>
                  </a:lnTo>
                  <a:lnTo>
                    <a:pt x="4" y="19"/>
                  </a:lnTo>
                  <a:lnTo>
                    <a:pt x="2" y="22"/>
                  </a:lnTo>
                  <a:lnTo>
                    <a:pt x="1" y="25"/>
                  </a:lnTo>
                  <a:lnTo>
                    <a:pt x="1" y="28"/>
                  </a:lnTo>
                  <a:lnTo>
                    <a:pt x="0" y="31"/>
                  </a:lnTo>
                  <a:lnTo>
                    <a:pt x="0" y="35"/>
                  </a:lnTo>
                  <a:lnTo>
                    <a:pt x="1" y="42"/>
                  </a:lnTo>
                  <a:lnTo>
                    <a:pt x="2" y="48"/>
                  </a:lnTo>
                  <a:lnTo>
                    <a:pt x="4" y="51"/>
                  </a:lnTo>
                  <a:lnTo>
                    <a:pt x="5" y="54"/>
                  </a:lnTo>
                  <a:lnTo>
                    <a:pt x="7" y="56"/>
                  </a:lnTo>
                  <a:lnTo>
                    <a:pt x="10" y="59"/>
                  </a:lnTo>
                  <a:lnTo>
                    <a:pt x="12" y="61"/>
                  </a:lnTo>
                  <a:lnTo>
                    <a:pt x="15" y="63"/>
                  </a:lnTo>
                  <a:lnTo>
                    <a:pt x="15" y="64"/>
                  </a:lnTo>
                  <a:lnTo>
                    <a:pt x="20" y="66"/>
                  </a:lnTo>
                  <a:lnTo>
                    <a:pt x="24" y="67"/>
                  </a:lnTo>
                  <a:lnTo>
                    <a:pt x="29" y="68"/>
                  </a:lnTo>
                  <a:lnTo>
                    <a:pt x="34" y="68"/>
                  </a:lnTo>
                  <a:lnTo>
                    <a:pt x="39" y="68"/>
                  </a:lnTo>
                  <a:lnTo>
                    <a:pt x="44" y="67"/>
                  </a:lnTo>
                  <a:lnTo>
                    <a:pt x="48" y="65"/>
                  </a:lnTo>
                  <a:lnTo>
                    <a:pt x="53" y="63"/>
                  </a:lnTo>
                  <a:lnTo>
                    <a:pt x="58" y="59"/>
                  </a:lnTo>
                  <a:lnTo>
                    <a:pt x="62" y="54"/>
                  </a:lnTo>
                  <a:lnTo>
                    <a:pt x="63" y="51"/>
                  </a:lnTo>
                  <a:lnTo>
                    <a:pt x="65" y="48"/>
                  </a:lnTo>
                  <a:lnTo>
                    <a:pt x="66" y="45"/>
                  </a:lnTo>
                  <a:lnTo>
                    <a:pt x="67" y="42"/>
                  </a:lnTo>
                  <a:lnTo>
                    <a:pt x="67" y="38"/>
                  </a:lnTo>
                  <a:lnTo>
                    <a:pt x="67" y="35"/>
                  </a:lnTo>
                  <a:lnTo>
                    <a:pt x="67" y="28"/>
                  </a:lnTo>
                  <a:lnTo>
                    <a:pt x="65" y="22"/>
                  </a:lnTo>
                  <a:lnTo>
                    <a:pt x="62" y="16"/>
                  </a:lnTo>
                  <a:lnTo>
                    <a:pt x="60" y="14"/>
                  </a:lnTo>
                  <a:lnTo>
                    <a:pt x="58" y="11"/>
                  </a:lnTo>
                  <a:close/>
                </a:path>
              </a:pathLst>
            </a:custGeom>
            <a:solidFill>
              <a:srgbClr val="0D5D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190"/>
          <p:cNvGrpSpPr/>
          <p:nvPr/>
        </p:nvGrpSpPr>
        <p:grpSpPr>
          <a:xfrm>
            <a:off x="3726153" y="2333633"/>
            <a:ext cx="501748" cy="536136"/>
            <a:chOff x="7823914" y="1622771"/>
            <a:chExt cx="501748" cy="536136"/>
          </a:xfrm>
        </p:grpSpPr>
        <p:sp>
          <p:nvSpPr>
            <p:cNvPr id="192" name="Rectangle 191"/>
            <p:cNvSpPr/>
            <p:nvPr/>
          </p:nvSpPr>
          <p:spPr bwMode="auto">
            <a:xfrm>
              <a:off x="7823914" y="1622771"/>
              <a:ext cx="501748" cy="134425"/>
            </a:xfrm>
            <a:prstGeom prst="rect">
              <a:avLst/>
            </a:prstGeom>
            <a:solidFill>
              <a:srgbClr val="0066CC"/>
            </a:solidFill>
            <a:ln w="9525" cap="flat" cmpd="sng" algn="ctr">
              <a:noFill/>
              <a:prstDash val="solid"/>
              <a:round/>
              <a:headEnd type="none" w="med" len="med"/>
              <a:tailEnd type="none" w="med" len="med"/>
            </a:ln>
            <a:effectLst/>
          </p:spPr>
          <p:txBody>
            <a:bodyPr wrap="none" anchor="ctr"/>
            <a:lstStyle/>
            <a:p>
              <a:pPr algn="ctr" eaLnBrk="0" hangingPunct="0">
                <a:defRPr/>
              </a:pPr>
              <a:r>
                <a:rPr lang="en-GB" sz="700" dirty="0" smtClean="0">
                  <a:solidFill>
                    <a:schemeClr val="bg1"/>
                  </a:solidFill>
                  <a:latin typeface="+mn-lt"/>
                  <a:ea typeface="Verdana" pitchFamily="34" charset="0"/>
                  <a:cs typeface="Verdana" pitchFamily="34" charset="0"/>
                </a:rPr>
                <a:t>Business</a:t>
              </a:r>
              <a:endParaRPr lang="en-GB" sz="700" dirty="0">
                <a:solidFill>
                  <a:schemeClr val="bg1"/>
                </a:solidFill>
                <a:latin typeface="+mn-lt"/>
                <a:ea typeface="Verdana" pitchFamily="34" charset="0"/>
                <a:cs typeface="Verdana" pitchFamily="34" charset="0"/>
              </a:endParaRPr>
            </a:p>
          </p:txBody>
        </p:sp>
        <p:sp>
          <p:nvSpPr>
            <p:cNvPr id="193" name="Rectangle 192"/>
            <p:cNvSpPr/>
            <p:nvPr/>
          </p:nvSpPr>
          <p:spPr bwMode="auto">
            <a:xfrm>
              <a:off x="7823914" y="1757196"/>
              <a:ext cx="501748" cy="132862"/>
            </a:xfrm>
            <a:prstGeom prst="rect">
              <a:avLst/>
            </a:prstGeom>
            <a:solidFill>
              <a:srgbClr val="4586B8"/>
            </a:solidFill>
            <a:ln w="9525" cap="flat" cmpd="sng" algn="ctr">
              <a:noFill/>
              <a:prstDash val="solid"/>
              <a:round/>
              <a:headEnd type="none" w="med" len="med"/>
              <a:tailEnd type="none" w="med" len="med"/>
            </a:ln>
            <a:effectLst/>
          </p:spPr>
          <p:txBody>
            <a:bodyPr wrap="none" anchor="ctr"/>
            <a:lstStyle/>
            <a:p>
              <a:pPr algn="ctr" eaLnBrk="0" hangingPunct="0">
                <a:defRPr/>
              </a:pPr>
              <a:r>
                <a:rPr lang="en-GB" sz="700" dirty="0" smtClean="0">
                  <a:solidFill>
                    <a:schemeClr val="bg1"/>
                  </a:solidFill>
                  <a:latin typeface="+mn-lt"/>
                  <a:ea typeface="Verdana" pitchFamily="34" charset="0"/>
                  <a:cs typeface="Verdana" pitchFamily="34" charset="0"/>
                </a:rPr>
                <a:t>Customers</a:t>
              </a:r>
              <a:endParaRPr lang="en-GB" sz="700" dirty="0">
                <a:solidFill>
                  <a:schemeClr val="bg1"/>
                </a:solidFill>
                <a:latin typeface="+mn-lt"/>
                <a:ea typeface="Verdana" pitchFamily="34" charset="0"/>
                <a:cs typeface="Verdana" pitchFamily="34" charset="0"/>
              </a:endParaRPr>
            </a:p>
          </p:txBody>
        </p:sp>
        <p:sp>
          <p:nvSpPr>
            <p:cNvPr id="194" name="Rectangle 193"/>
            <p:cNvSpPr/>
            <p:nvPr/>
          </p:nvSpPr>
          <p:spPr bwMode="auto">
            <a:xfrm>
              <a:off x="7823914" y="1890058"/>
              <a:ext cx="501748" cy="134425"/>
            </a:xfrm>
            <a:prstGeom prst="rect">
              <a:avLst/>
            </a:prstGeom>
            <a:solidFill>
              <a:srgbClr val="81BDF3"/>
            </a:solidFill>
            <a:ln w="9525" cap="flat" cmpd="sng" algn="ctr">
              <a:noFill/>
              <a:prstDash val="solid"/>
              <a:round/>
              <a:headEnd type="none" w="med" len="med"/>
              <a:tailEnd type="none" w="med" len="med"/>
            </a:ln>
            <a:effectLst/>
          </p:spPr>
          <p:txBody>
            <a:bodyPr wrap="none" anchor="ctr"/>
            <a:lstStyle/>
            <a:p>
              <a:pPr algn="ctr" eaLnBrk="0" hangingPunct="0">
                <a:defRPr/>
              </a:pPr>
              <a:r>
                <a:rPr lang="en-GB" sz="700" dirty="0" smtClean="0">
                  <a:solidFill>
                    <a:schemeClr val="bg1"/>
                  </a:solidFill>
                  <a:latin typeface="+mn-lt"/>
                  <a:ea typeface="Verdana" pitchFamily="34" charset="0"/>
                  <a:cs typeface="Verdana" pitchFamily="34" charset="0"/>
                </a:rPr>
                <a:t>Channels</a:t>
              </a:r>
              <a:endParaRPr lang="en-GB" sz="700" dirty="0">
                <a:solidFill>
                  <a:schemeClr val="bg1"/>
                </a:solidFill>
                <a:latin typeface="+mn-lt"/>
                <a:ea typeface="Verdana" pitchFamily="34" charset="0"/>
                <a:cs typeface="Verdana" pitchFamily="34" charset="0"/>
              </a:endParaRPr>
            </a:p>
          </p:txBody>
        </p:sp>
        <p:sp>
          <p:nvSpPr>
            <p:cNvPr id="195" name="Rectangle 194"/>
            <p:cNvSpPr/>
            <p:nvPr/>
          </p:nvSpPr>
          <p:spPr bwMode="auto">
            <a:xfrm>
              <a:off x="7823914" y="2024482"/>
              <a:ext cx="501748" cy="134425"/>
            </a:xfrm>
            <a:prstGeom prst="rect">
              <a:avLst/>
            </a:prstGeom>
            <a:solidFill>
              <a:schemeClr val="bg1">
                <a:lumMod val="65000"/>
              </a:schemeClr>
            </a:solidFill>
            <a:ln w="9525" cap="flat" cmpd="sng" algn="ctr">
              <a:noFill/>
              <a:prstDash val="solid"/>
              <a:round/>
              <a:headEnd type="none" w="med" len="med"/>
              <a:tailEnd type="none" w="med" len="med"/>
            </a:ln>
            <a:effectLst/>
          </p:spPr>
          <p:txBody>
            <a:bodyPr wrap="none" anchor="ctr"/>
            <a:lstStyle/>
            <a:p>
              <a:pPr algn="ctr" eaLnBrk="0" hangingPunct="0">
                <a:defRPr/>
              </a:pPr>
              <a:r>
                <a:rPr lang="en-GB" sz="700" dirty="0">
                  <a:solidFill>
                    <a:schemeClr val="bg1"/>
                  </a:solidFill>
                  <a:latin typeface="+mn-lt"/>
                  <a:ea typeface="Verdana" pitchFamily="34" charset="0"/>
                  <a:cs typeface="Verdana" pitchFamily="34" charset="0"/>
                </a:rPr>
                <a:t>Technology</a:t>
              </a:r>
            </a:p>
          </p:txBody>
        </p:sp>
      </p:grpSp>
      <p:grpSp>
        <p:nvGrpSpPr>
          <p:cNvPr id="17" name="Group 195"/>
          <p:cNvGrpSpPr/>
          <p:nvPr/>
        </p:nvGrpSpPr>
        <p:grpSpPr>
          <a:xfrm>
            <a:off x="3726153" y="3016697"/>
            <a:ext cx="501748" cy="536136"/>
            <a:chOff x="7823914" y="1622771"/>
            <a:chExt cx="501748" cy="536136"/>
          </a:xfrm>
        </p:grpSpPr>
        <p:sp>
          <p:nvSpPr>
            <p:cNvPr id="197" name="Rectangle 196"/>
            <p:cNvSpPr/>
            <p:nvPr/>
          </p:nvSpPr>
          <p:spPr bwMode="auto">
            <a:xfrm>
              <a:off x="7823914" y="1622771"/>
              <a:ext cx="501748" cy="134425"/>
            </a:xfrm>
            <a:prstGeom prst="rect">
              <a:avLst/>
            </a:prstGeom>
            <a:solidFill>
              <a:srgbClr val="0066CC"/>
            </a:solidFill>
            <a:ln w="9525" cap="flat" cmpd="sng" algn="ctr">
              <a:noFill/>
              <a:prstDash val="solid"/>
              <a:round/>
              <a:headEnd type="none" w="med" len="med"/>
              <a:tailEnd type="none" w="med" len="med"/>
            </a:ln>
            <a:effectLst/>
          </p:spPr>
          <p:txBody>
            <a:bodyPr wrap="none" anchor="ctr"/>
            <a:lstStyle/>
            <a:p>
              <a:pPr algn="ctr" eaLnBrk="0" hangingPunct="0">
                <a:defRPr/>
              </a:pPr>
              <a:r>
                <a:rPr lang="en-GB" sz="700" dirty="0" smtClean="0">
                  <a:solidFill>
                    <a:schemeClr val="bg1"/>
                  </a:solidFill>
                  <a:latin typeface="+mn-lt"/>
                  <a:ea typeface="Verdana" pitchFamily="34" charset="0"/>
                  <a:cs typeface="Verdana" pitchFamily="34" charset="0"/>
                </a:rPr>
                <a:t>Business</a:t>
              </a:r>
              <a:endParaRPr lang="en-GB" sz="700" dirty="0">
                <a:solidFill>
                  <a:schemeClr val="bg1"/>
                </a:solidFill>
                <a:latin typeface="+mn-lt"/>
                <a:ea typeface="Verdana" pitchFamily="34" charset="0"/>
                <a:cs typeface="Verdana" pitchFamily="34" charset="0"/>
              </a:endParaRPr>
            </a:p>
          </p:txBody>
        </p:sp>
        <p:sp>
          <p:nvSpPr>
            <p:cNvPr id="198" name="Rectangle 197"/>
            <p:cNvSpPr/>
            <p:nvPr/>
          </p:nvSpPr>
          <p:spPr bwMode="auto">
            <a:xfrm>
              <a:off x="7823914" y="1757196"/>
              <a:ext cx="501748" cy="132862"/>
            </a:xfrm>
            <a:prstGeom prst="rect">
              <a:avLst/>
            </a:prstGeom>
            <a:solidFill>
              <a:srgbClr val="4586B8"/>
            </a:solidFill>
            <a:ln w="9525" cap="flat" cmpd="sng" algn="ctr">
              <a:noFill/>
              <a:prstDash val="solid"/>
              <a:round/>
              <a:headEnd type="none" w="med" len="med"/>
              <a:tailEnd type="none" w="med" len="med"/>
            </a:ln>
            <a:effectLst/>
          </p:spPr>
          <p:txBody>
            <a:bodyPr wrap="none" anchor="ctr"/>
            <a:lstStyle/>
            <a:p>
              <a:pPr algn="ctr" eaLnBrk="0" hangingPunct="0">
                <a:defRPr/>
              </a:pPr>
              <a:r>
                <a:rPr lang="en-GB" sz="700" dirty="0" smtClean="0">
                  <a:solidFill>
                    <a:schemeClr val="bg1"/>
                  </a:solidFill>
                  <a:latin typeface="+mn-lt"/>
                  <a:ea typeface="Verdana" pitchFamily="34" charset="0"/>
                  <a:cs typeface="Verdana" pitchFamily="34" charset="0"/>
                </a:rPr>
                <a:t>Customers</a:t>
              </a:r>
              <a:endParaRPr lang="en-GB" sz="700" dirty="0">
                <a:solidFill>
                  <a:schemeClr val="bg1"/>
                </a:solidFill>
                <a:latin typeface="+mn-lt"/>
                <a:ea typeface="Verdana" pitchFamily="34" charset="0"/>
                <a:cs typeface="Verdana" pitchFamily="34" charset="0"/>
              </a:endParaRPr>
            </a:p>
          </p:txBody>
        </p:sp>
        <p:sp>
          <p:nvSpPr>
            <p:cNvPr id="199" name="Rectangle 198"/>
            <p:cNvSpPr/>
            <p:nvPr/>
          </p:nvSpPr>
          <p:spPr bwMode="auto">
            <a:xfrm>
              <a:off x="7823914" y="1890058"/>
              <a:ext cx="501748" cy="134425"/>
            </a:xfrm>
            <a:prstGeom prst="rect">
              <a:avLst/>
            </a:prstGeom>
            <a:solidFill>
              <a:srgbClr val="81BDF3"/>
            </a:solidFill>
            <a:ln w="9525" cap="flat" cmpd="sng" algn="ctr">
              <a:noFill/>
              <a:prstDash val="solid"/>
              <a:round/>
              <a:headEnd type="none" w="med" len="med"/>
              <a:tailEnd type="none" w="med" len="med"/>
            </a:ln>
            <a:effectLst/>
          </p:spPr>
          <p:txBody>
            <a:bodyPr wrap="none" anchor="ctr"/>
            <a:lstStyle/>
            <a:p>
              <a:pPr algn="ctr" eaLnBrk="0" hangingPunct="0">
                <a:defRPr/>
              </a:pPr>
              <a:r>
                <a:rPr lang="en-GB" sz="700" dirty="0" smtClean="0">
                  <a:solidFill>
                    <a:schemeClr val="bg1"/>
                  </a:solidFill>
                  <a:latin typeface="+mn-lt"/>
                  <a:ea typeface="Verdana" pitchFamily="34" charset="0"/>
                  <a:cs typeface="Verdana" pitchFamily="34" charset="0"/>
                </a:rPr>
                <a:t>Channels</a:t>
              </a:r>
              <a:endParaRPr lang="en-GB" sz="700" dirty="0">
                <a:solidFill>
                  <a:schemeClr val="bg1"/>
                </a:solidFill>
                <a:latin typeface="+mn-lt"/>
                <a:ea typeface="Verdana" pitchFamily="34" charset="0"/>
                <a:cs typeface="Verdana" pitchFamily="34" charset="0"/>
              </a:endParaRPr>
            </a:p>
          </p:txBody>
        </p:sp>
        <p:sp>
          <p:nvSpPr>
            <p:cNvPr id="200" name="Rectangle 199"/>
            <p:cNvSpPr/>
            <p:nvPr/>
          </p:nvSpPr>
          <p:spPr bwMode="auto">
            <a:xfrm>
              <a:off x="7823914" y="2024482"/>
              <a:ext cx="501748" cy="134425"/>
            </a:xfrm>
            <a:prstGeom prst="rect">
              <a:avLst/>
            </a:prstGeom>
            <a:solidFill>
              <a:schemeClr val="bg1">
                <a:lumMod val="65000"/>
              </a:schemeClr>
            </a:solidFill>
            <a:ln w="9525" cap="flat" cmpd="sng" algn="ctr">
              <a:noFill/>
              <a:prstDash val="solid"/>
              <a:round/>
              <a:headEnd type="none" w="med" len="med"/>
              <a:tailEnd type="none" w="med" len="med"/>
            </a:ln>
            <a:effectLst/>
          </p:spPr>
          <p:txBody>
            <a:bodyPr wrap="none" anchor="ctr"/>
            <a:lstStyle/>
            <a:p>
              <a:pPr algn="ctr" eaLnBrk="0" hangingPunct="0">
                <a:defRPr/>
              </a:pPr>
              <a:r>
                <a:rPr lang="en-GB" sz="700" dirty="0">
                  <a:solidFill>
                    <a:schemeClr val="bg1"/>
                  </a:solidFill>
                  <a:latin typeface="+mn-lt"/>
                  <a:ea typeface="Verdana" pitchFamily="34" charset="0"/>
                  <a:cs typeface="Verdana" pitchFamily="34" charset="0"/>
                </a:rPr>
                <a:t>Technology</a:t>
              </a:r>
            </a:p>
          </p:txBody>
        </p:sp>
      </p:grpSp>
      <p:grpSp>
        <p:nvGrpSpPr>
          <p:cNvPr id="18" name="Group 200"/>
          <p:cNvGrpSpPr/>
          <p:nvPr/>
        </p:nvGrpSpPr>
        <p:grpSpPr>
          <a:xfrm>
            <a:off x="3726153" y="3705233"/>
            <a:ext cx="501748" cy="536136"/>
            <a:chOff x="7823914" y="1622771"/>
            <a:chExt cx="501748" cy="536136"/>
          </a:xfrm>
        </p:grpSpPr>
        <p:sp>
          <p:nvSpPr>
            <p:cNvPr id="202" name="Rectangle 201"/>
            <p:cNvSpPr/>
            <p:nvPr/>
          </p:nvSpPr>
          <p:spPr bwMode="auto">
            <a:xfrm>
              <a:off x="7823914" y="1622771"/>
              <a:ext cx="501748" cy="134425"/>
            </a:xfrm>
            <a:prstGeom prst="rect">
              <a:avLst/>
            </a:prstGeom>
            <a:solidFill>
              <a:srgbClr val="0066CC"/>
            </a:solidFill>
            <a:ln w="9525" cap="flat" cmpd="sng" algn="ctr">
              <a:noFill/>
              <a:prstDash val="solid"/>
              <a:round/>
              <a:headEnd type="none" w="med" len="med"/>
              <a:tailEnd type="none" w="med" len="med"/>
            </a:ln>
            <a:effectLst/>
          </p:spPr>
          <p:txBody>
            <a:bodyPr wrap="none" anchor="ctr"/>
            <a:lstStyle/>
            <a:p>
              <a:pPr algn="ctr" eaLnBrk="0" hangingPunct="0">
                <a:defRPr/>
              </a:pPr>
              <a:r>
                <a:rPr lang="en-GB" sz="700" dirty="0" smtClean="0">
                  <a:solidFill>
                    <a:schemeClr val="bg1"/>
                  </a:solidFill>
                  <a:latin typeface="+mn-lt"/>
                  <a:ea typeface="Verdana" pitchFamily="34" charset="0"/>
                  <a:cs typeface="Verdana" pitchFamily="34" charset="0"/>
                </a:rPr>
                <a:t>Business</a:t>
              </a:r>
              <a:endParaRPr lang="en-GB" sz="700" dirty="0">
                <a:solidFill>
                  <a:schemeClr val="bg1"/>
                </a:solidFill>
                <a:latin typeface="+mn-lt"/>
                <a:ea typeface="Verdana" pitchFamily="34" charset="0"/>
                <a:cs typeface="Verdana" pitchFamily="34" charset="0"/>
              </a:endParaRPr>
            </a:p>
          </p:txBody>
        </p:sp>
        <p:sp>
          <p:nvSpPr>
            <p:cNvPr id="203" name="Rectangle 202"/>
            <p:cNvSpPr/>
            <p:nvPr/>
          </p:nvSpPr>
          <p:spPr bwMode="auto">
            <a:xfrm>
              <a:off x="7823914" y="1757196"/>
              <a:ext cx="501748" cy="132862"/>
            </a:xfrm>
            <a:prstGeom prst="rect">
              <a:avLst/>
            </a:prstGeom>
            <a:solidFill>
              <a:srgbClr val="4586B8"/>
            </a:solidFill>
            <a:ln w="9525" cap="flat" cmpd="sng" algn="ctr">
              <a:noFill/>
              <a:prstDash val="solid"/>
              <a:round/>
              <a:headEnd type="none" w="med" len="med"/>
              <a:tailEnd type="none" w="med" len="med"/>
            </a:ln>
            <a:effectLst/>
          </p:spPr>
          <p:txBody>
            <a:bodyPr wrap="none" anchor="ctr"/>
            <a:lstStyle/>
            <a:p>
              <a:pPr algn="ctr" eaLnBrk="0" hangingPunct="0">
                <a:defRPr/>
              </a:pPr>
              <a:r>
                <a:rPr lang="en-GB" sz="700" dirty="0" smtClean="0">
                  <a:solidFill>
                    <a:schemeClr val="bg1"/>
                  </a:solidFill>
                  <a:latin typeface="+mn-lt"/>
                  <a:ea typeface="Verdana" pitchFamily="34" charset="0"/>
                  <a:cs typeface="Verdana" pitchFamily="34" charset="0"/>
                </a:rPr>
                <a:t>Customers</a:t>
              </a:r>
              <a:endParaRPr lang="en-GB" sz="700" dirty="0">
                <a:solidFill>
                  <a:schemeClr val="bg1"/>
                </a:solidFill>
                <a:latin typeface="+mn-lt"/>
                <a:ea typeface="Verdana" pitchFamily="34" charset="0"/>
                <a:cs typeface="Verdana" pitchFamily="34" charset="0"/>
              </a:endParaRPr>
            </a:p>
          </p:txBody>
        </p:sp>
        <p:sp>
          <p:nvSpPr>
            <p:cNvPr id="204" name="Rectangle 203"/>
            <p:cNvSpPr/>
            <p:nvPr/>
          </p:nvSpPr>
          <p:spPr bwMode="auto">
            <a:xfrm>
              <a:off x="7823914" y="1890058"/>
              <a:ext cx="501748" cy="134425"/>
            </a:xfrm>
            <a:prstGeom prst="rect">
              <a:avLst/>
            </a:prstGeom>
            <a:solidFill>
              <a:srgbClr val="81BDF3"/>
            </a:solidFill>
            <a:ln w="9525" cap="flat" cmpd="sng" algn="ctr">
              <a:noFill/>
              <a:prstDash val="solid"/>
              <a:round/>
              <a:headEnd type="none" w="med" len="med"/>
              <a:tailEnd type="none" w="med" len="med"/>
            </a:ln>
            <a:effectLst/>
          </p:spPr>
          <p:txBody>
            <a:bodyPr wrap="none" anchor="ctr"/>
            <a:lstStyle/>
            <a:p>
              <a:pPr algn="ctr" eaLnBrk="0" hangingPunct="0">
                <a:defRPr/>
              </a:pPr>
              <a:r>
                <a:rPr lang="en-GB" sz="700" dirty="0" smtClean="0">
                  <a:solidFill>
                    <a:schemeClr val="bg1"/>
                  </a:solidFill>
                  <a:latin typeface="+mn-lt"/>
                  <a:ea typeface="Verdana" pitchFamily="34" charset="0"/>
                  <a:cs typeface="Verdana" pitchFamily="34" charset="0"/>
                </a:rPr>
                <a:t>Channels</a:t>
              </a:r>
              <a:endParaRPr lang="en-GB" sz="700" dirty="0">
                <a:solidFill>
                  <a:schemeClr val="bg1"/>
                </a:solidFill>
                <a:latin typeface="+mn-lt"/>
                <a:ea typeface="Verdana" pitchFamily="34" charset="0"/>
                <a:cs typeface="Verdana" pitchFamily="34" charset="0"/>
              </a:endParaRPr>
            </a:p>
          </p:txBody>
        </p:sp>
        <p:sp>
          <p:nvSpPr>
            <p:cNvPr id="205" name="Rectangle 204"/>
            <p:cNvSpPr/>
            <p:nvPr/>
          </p:nvSpPr>
          <p:spPr bwMode="auto">
            <a:xfrm>
              <a:off x="7823914" y="2024482"/>
              <a:ext cx="501748" cy="134425"/>
            </a:xfrm>
            <a:prstGeom prst="rect">
              <a:avLst/>
            </a:prstGeom>
            <a:solidFill>
              <a:schemeClr val="bg1">
                <a:lumMod val="65000"/>
              </a:schemeClr>
            </a:solidFill>
            <a:ln w="9525" cap="flat" cmpd="sng" algn="ctr">
              <a:noFill/>
              <a:prstDash val="solid"/>
              <a:round/>
              <a:headEnd type="none" w="med" len="med"/>
              <a:tailEnd type="none" w="med" len="med"/>
            </a:ln>
            <a:effectLst/>
          </p:spPr>
          <p:txBody>
            <a:bodyPr wrap="none" anchor="ctr"/>
            <a:lstStyle/>
            <a:p>
              <a:pPr algn="ctr" eaLnBrk="0" hangingPunct="0">
                <a:defRPr/>
              </a:pPr>
              <a:r>
                <a:rPr lang="en-GB" sz="700" dirty="0">
                  <a:solidFill>
                    <a:schemeClr val="bg1"/>
                  </a:solidFill>
                  <a:latin typeface="+mn-lt"/>
                  <a:ea typeface="Verdana" pitchFamily="34" charset="0"/>
                  <a:cs typeface="Verdana" pitchFamily="34" charset="0"/>
                </a:rPr>
                <a:t>Technology</a:t>
              </a:r>
            </a:p>
          </p:txBody>
        </p:sp>
      </p:grpSp>
      <p:grpSp>
        <p:nvGrpSpPr>
          <p:cNvPr id="19" name="Group 205"/>
          <p:cNvGrpSpPr/>
          <p:nvPr/>
        </p:nvGrpSpPr>
        <p:grpSpPr>
          <a:xfrm>
            <a:off x="3726153" y="4388297"/>
            <a:ext cx="501748" cy="536136"/>
            <a:chOff x="7823914" y="1622771"/>
            <a:chExt cx="501748" cy="536136"/>
          </a:xfrm>
        </p:grpSpPr>
        <p:sp>
          <p:nvSpPr>
            <p:cNvPr id="207" name="Rectangle 206"/>
            <p:cNvSpPr/>
            <p:nvPr/>
          </p:nvSpPr>
          <p:spPr bwMode="auto">
            <a:xfrm>
              <a:off x="7823914" y="1622771"/>
              <a:ext cx="501748" cy="134425"/>
            </a:xfrm>
            <a:prstGeom prst="rect">
              <a:avLst/>
            </a:prstGeom>
            <a:solidFill>
              <a:srgbClr val="0066CC"/>
            </a:solidFill>
            <a:ln w="9525" cap="flat" cmpd="sng" algn="ctr">
              <a:noFill/>
              <a:prstDash val="solid"/>
              <a:round/>
              <a:headEnd type="none" w="med" len="med"/>
              <a:tailEnd type="none" w="med" len="med"/>
            </a:ln>
            <a:effectLst/>
          </p:spPr>
          <p:txBody>
            <a:bodyPr wrap="none" anchor="ctr"/>
            <a:lstStyle/>
            <a:p>
              <a:pPr algn="ctr" eaLnBrk="0" hangingPunct="0">
                <a:defRPr/>
              </a:pPr>
              <a:r>
                <a:rPr lang="en-GB" sz="700" dirty="0" smtClean="0">
                  <a:solidFill>
                    <a:schemeClr val="bg1"/>
                  </a:solidFill>
                  <a:latin typeface="+mn-lt"/>
                  <a:ea typeface="Verdana" pitchFamily="34" charset="0"/>
                  <a:cs typeface="Verdana" pitchFamily="34" charset="0"/>
                </a:rPr>
                <a:t>Business</a:t>
              </a:r>
              <a:endParaRPr lang="en-GB" sz="700" dirty="0">
                <a:solidFill>
                  <a:schemeClr val="bg1"/>
                </a:solidFill>
                <a:latin typeface="+mn-lt"/>
                <a:ea typeface="Verdana" pitchFamily="34" charset="0"/>
                <a:cs typeface="Verdana" pitchFamily="34" charset="0"/>
              </a:endParaRPr>
            </a:p>
          </p:txBody>
        </p:sp>
        <p:sp>
          <p:nvSpPr>
            <p:cNvPr id="208" name="Rectangle 207"/>
            <p:cNvSpPr/>
            <p:nvPr/>
          </p:nvSpPr>
          <p:spPr bwMode="auto">
            <a:xfrm>
              <a:off x="7823914" y="1757196"/>
              <a:ext cx="501748" cy="132862"/>
            </a:xfrm>
            <a:prstGeom prst="rect">
              <a:avLst/>
            </a:prstGeom>
            <a:solidFill>
              <a:srgbClr val="4586B8"/>
            </a:solidFill>
            <a:ln w="9525" cap="flat" cmpd="sng" algn="ctr">
              <a:noFill/>
              <a:prstDash val="solid"/>
              <a:round/>
              <a:headEnd type="none" w="med" len="med"/>
              <a:tailEnd type="none" w="med" len="med"/>
            </a:ln>
            <a:effectLst/>
          </p:spPr>
          <p:txBody>
            <a:bodyPr wrap="none" anchor="ctr"/>
            <a:lstStyle/>
            <a:p>
              <a:pPr algn="ctr" eaLnBrk="0" hangingPunct="0">
                <a:defRPr/>
              </a:pPr>
              <a:r>
                <a:rPr lang="en-GB" sz="700" dirty="0" smtClean="0">
                  <a:solidFill>
                    <a:schemeClr val="bg1"/>
                  </a:solidFill>
                  <a:latin typeface="+mn-lt"/>
                  <a:ea typeface="Verdana" pitchFamily="34" charset="0"/>
                  <a:cs typeface="Verdana" pitchFamily="34" charset="0"/>
                </a:rPr>
                <a:t>Customers</a:t>
              </a:r>
              <a:endParaRPr lang="en-GB" sz="700" dirty="0">
                <a:solidFill>
                  <a:schemeClr val="bg1"/>
                </a:solidFill>
                <a:latin typeface="+mn-lt"/>
                <a:ea typeface="Verdana" pitchFamily="34" charset="0"/>
                <a:cs typeface="Verdana" pitchFamily="34" charset="0"/>
              </a:endParaRPr>
            </a:p>
          </p:txBody>
        </p:sp>
        <p:sp>
          <p:nvSpPr>
            <p:cNvPr id="209" name="Rectangle 208"/>
            <p:cNvSpPr/>
            <p:nvPr/>
          </p:nvSpPr>
          <p:spPr bwMode="auto">
            <a:xfrm>
              <a:off x="7823914" y="1890058"/>
              <a:ext cx="501748" cy="134425"/>
            </a:xfrm>
            <a:prstGeom prst="rect">
              <a:avLst/>
            </a:prstGeom>
            <a:solidFill>
              <a:srgbClr val="81BDF3"/>
            </a:solidFill>
            <a:ln w="9525" cap="flat" cmpd="sng" algn="ctr">
              <a:noFill/>
              <a:prstDash val="solid"/>
              <a:round/>
              <a:headEnd type="none" w="med" len="med"/>
              <a:tailEnd type="none" w="med" len="med"/>
            </a:ln>
            <a:effectLst/>
          </p:spPr>
          <p:txBody>
            <a:bodyPr wrap="none" anchor="ctr"/>
            <a:lstStyle/>
            <a:p>
              <a:pPr algn="ctr" eaLnBrk="0" hangingPunct="0">
                <a:defRPr/>
              </a:pPr>
              <a:r>
                <a:rPr lang="en-GB" sz="700" dirty="0" smtClean="0">
                  <a:solidFill>
                    <a:schemeClr val="bg1"/>
                  </a:solidFill>
                  <a:latin typeface="+mn-lt"/>
                  <a:ea typeface="Verdana" pitchFamily="34" charset="0"/>
                  <a:cs typeface="Verdana" pitchFamily="34" charset="0"/>
                </a:rPr>
                <a:t>Channels</a:t>
              </a:r>
              <a:endParaRPr lang="en-GB" sz="700" dirty="0">
                <a:solidFill>
                  <a:schemeClr val="bg1"/>
                </a:solidFill>
                <a:latin typeface="+mn-lt"/>
                <a:ea typeface="Verdana" pitchFamily="34" charset="0"/>
                <a:cs typeface="Verdana" pitchFamily="34" charset="0"/>
              </a:endParaRPr>
            </a:p>
          </p:txBody>
        </p:sp>
        <p:sp>
          <p:nvSpPr>
            <p:cNvPr id="210" name="Rectangle 209"/>
            <p:cNvSpPr/>
            <p:nvPr/>
          </p:nvSpPr>
          <p:spPr bwMode="auto">
            <a:xfrm>
              <a:off x="7823914" y="2024482"/>
              <a:ext cx="501748" cy="134425"/>
            </a:xfrm>
            <a:prstGeom prst="rect">
              <a:avLst/>
            </a:prstGeom>
            <a:solidFill>
              <a:schemeClr val="bg1">
                <a:lumMod val="65000"/>
              </a:schemeClr>
            </a:solidFill>
            <a:ln w="9525" cap="flat" cmpd="sng" algn="ctr">
              <a:noFill/>
              <a:prstDash val="solid"/>
              <a:round/>
              <a:headEnd type="none" w="med" len="med"/>
              <a:tailEnd type="none" w="med" len="med"/>
            </a:ln>
            <a:effectLst/>
          </p:spPr>
          <p:txBody>
            <a:bodyPr wrap="none" anchor="ctr"/>
            <a:lstStyle/>
            <a:p>
              <a:pPr algn="ctr" eaLnBrk="0" hangingPunct="0">
                <a:defRPr/>
              </a:pPr>
              <a:r>
                <a:rPr lang="en-GB" sz="700" dirty="0">
                  <a:solidFill>
                    <a:schemeClr val="bg1"/>
                  </a:solidFill>
                  <a:latin typeface="+mn-lt"/>
                  <a:ea typeface="Verdana" pitchFamily="34" charset="0"/>
                  <a:cs typeface="Verdana" pitchFamily="34" charset="0"/>
                </a:rPr>
                <a:t>Technology</a:t>
              </a:r>
            </a:p>
          </p:txBody>
        </p:sp>
      </p:grpSp>
      <p:sp>
        <p:nvSpPr>
          <p:cNvPr id="218" name="Rectangle 217"/>
          <p:cNvSpPr/>
          <p:nvPr/>
        </p:nvSpPr>
        <p:spPr bwMode="auto">
          <a:xfrm>
            <a:off x="1600200" y="2875613"/>
            <a:ext cx="152400"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19" name="Rectangle 218"/>
          <p:cNvSpPr/>
          <p:nvPr/>
        </p:nvSpPr>
        <p:spPr bwMode="auto">
          <a:xfrm>
            <a:off x="1600200" y="3048001"/>
            <a:ext cx="152400"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22" name="Rectangle 221"/>
          <p:cNvSpPr/>
          <p:nvPr/>
        </p:nvSpPr>
        <p:spPr bwMode="auto">
          <a:xfrm>
            <a:off x="1752600" y="2875613"/>
            <a:ext cx="152400"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23" name="Rectangle 222"/>
          <p:cNvSpPr/>
          <p:nvPr/>
        </p:nvSpPr>
        <p:spPr bwMode="auto">
          <a:xfrm>
            <a:off x="1752600" y="3048001"/>
            <a:ext cx="152400"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24" name="Rectangle 223"/>
          <p:cNvSpPr/>
          <p:nvPr/>
        </p:nvSpPr>
        <p:spPr bwMode="auto">
          <a:xfrm>
            <a:off x="762000" y="2743201"/>
            <a:ext cx="152400"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25" name="Rectangle 224"/>
          <p:cNvSpPr/>
          <p:nvPr/>
        </p:nvSpPr>
        <p:spPr bwMode="auto">
          <a:xfrm>
            <a:off x="762000" y="2915589"/>
            <a:ext cx="152400"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26" name="Rectangle 225"/>
          <p:cNvSpPr/>
          <p:nvPr/>
        </p:nvSpPr>
        <p:spPr bwMode="auto">
          <a:xfrm>
            <a:off x="914400" y="2743201"/>
            <a:ext cx="152400"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27" name="Rectangle 226"/>
          <p:cNvSpPr/>
          <p:nvPr/>
        </p:nvSpPr>
        <p:spPr bwMode="auto">
          <a:xfrm>
            <a:off x="914400" y="2915589"/>
            <a:ext cx="152400"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28" name="Rectangle 227"/>
          <p:cNvSpPr/>
          <p:nvPr/>
        </p:nvSpPr>
        <p:spPr bwMode="auto">
          <a:xfrm>
            <a:off x="1905000" y="3352801"/>
            <a:ext cx="152400" cy="210626"/>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29" name="Rectangle 228"/>
          <p:cNvSpPr/>
          <p:nvPr/>
        </p:nvSpPr>
        <p:spPr bwMode="auto">
          <a:xfrm>
            <a:off x="1905000" y="3525189"/>
            <a:ext cx="152400"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30" name="Rectangle 229"/>
          <p:cNvSpPr/>
          <p:nvPr/>
        </p:nvSpPr>
        <p:spPr bwMode="auto">
          <a:xfrm>
            <a:off x="2057400" y="3352801"/>
            <a:ext cx="152400"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31" name="Rectangle 230"/>
          <p:cNvSpPr/>
          <p:nvPr/>
        </p:nvSpPr>
        <p:spPr bwMode="auto">
          <a:xfrm>
            <a:off x="2057400" y="3525189"/>
            <a:ext cx="152400"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32" name="Rectangle 231"/>
          <p:cNvSpPr/>
          <p:nvPr/>
        </p:nvSpPr>
        <p:spPr bwMode="auto">
          <a:xfrm>
            <a:off x="1600200" y="2133601"/>
            <a:ext cx="152400"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33" name="Rectangle 232"/>
          <p:cNvSpPr/>
          <p:nvPr/>
        </p:nvSpPr>
        <p:spPr bwMode="auto">
          <a:xfrm>
            <a:off x="1600200" y="2305989"/>
            <a:ext cx="152400"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34" name="Rectangle 233"/>
          <p:cNvSpPr/>
          <p:nvPr/>
        </p:nvSpPr>
        <p:spPr bwMode="auto">
          <a:xfrm>
            <a:off x="1752600" y="2133601"/>
            <a:ext cx="152400" cy="210626"/>
          </a:xfrm>
          <a:prstGeom prst="rect">
            <a:avLst/>
          </a:prstGeom>
          <a:solidFill>
            <a:srgbClr val="0070C0"/>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35" name="Rectangle 234"/>
          <p:cNvSpPr/>
          <p:nvPr/>
        </p:nvSpPr>
        <p:spPr bwMode="auto">
          <a:xfrm>
            <a:off x="1752600" y="2305989"/>
            <a:ext cx="152400"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36" name="Rectangle 235"/>
          <p:cNvSpPr/>
          <p:nvPr/>
        </p:nvSpPr>
        <p:spPr bwMode="auto">
          <a:xfrm rot="16200000" flipH="1" flipV="1">
            <a:off x="986316" y="3946697"/>
            <a:ext cx="179218"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37" name="Rectangle 236"/>
          <p:cNvSpPr/>
          <p:nvPr/>
        </p:nvSpPr>
        <p:spPr bwMode="auto">
          <a:xfrm rot="16200000" flipH="1" flipV="1">
            <a:off x="1138940" y="3966460"/>
            <a:ext cx="179218"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38" name="Rectangle 237"/>
          <p:cNvSpPr/>
          <p:nvPr/>
        </p:nvSpPr>
        <p:spPr bwMode="auto">
          <a:xfrm rot="16200000" flipH="1" flipV="1">
            <a:off x="986316" y="3767478"/>
            <a:ext cx="179218"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39" name="Rectangle 238"/>
          <p:cNvSpPr/>
          <p:nvPr/>
        </p:nvSpPr>
        <p:spPr bwMode="auto">
          <a:xfrm rot="16200000" flipH="1" flipV="1">
            <a:off x="1138940" y="3787241"/>
            <a:ext cx="179218"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40" name="Rectangle 239"/>
          <p:cNvSpPr/>
          <p:nvPr/>
        </p:nvSpPr>
        <p:spPr bwMode="auto">
          <a:xfrm rot="16200000" flipH="1" flipV="1">
            <a:off x="605316" y="3516316"/>
            <a:ext cx="179218"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41" name="Rectangle 240"/>
          <p:cNvSpPr/>
          <p:nvPr/>
        </p:nvSpPr>
        <p:spPr bwMode="auto">
          <a:xfrm rot="16200000" flipH="1" flipV="1">
            <a:off x="757940" y="3536078"/>
            <a:ext cx="179218"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42" name="Rectangle 241"/>
          <p:cNvSpPr/>
          <p:nvPr/>
        </p:nvSpPr>
        <p:spPr bwMode="auto">
          <a:xfrm rot="16200000" flipH="1" flipV="1">
            <a:off x="605316" y="3337097"/>
            <a:ext cx="179218"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43" name="Rectangle 242"/>
          <p:cNvSpPr/>
          <p:nvPr/>
        </p:nvSpPr>
        <p:spPr bwMode="auto">
          <a:xfrm rot="16200000" flipH="1" flipV="1">
            <a:off x="757940" y="3356860"/>
            <a:ext cx="179218"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44" name="Rectangle 243"/>
          <p:cNvSpPr/>
          <p:nvPr/>
        </p:nvSpPr>
        <p:spPr bwMode="auto">
          <a:xfrm rot="16200000" flipH="1" flipV="1">
            <a:off x="1781713" y="4009488"/>
            <a:ext cx="152400"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45" name="Rectangle 244"/>
          <p:cNvSpPr/>
          <p:nvPr/>
        </p:nvSpPr>
        <p:spPr bwMode="auto">
          <a:xfrm rot="16200000" flipH="1">
            <a:off x="1934337" y="4029251"/>
            <a:ext cx="152400"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46" name="Rectangle 245"/>
          <p:cNvSpPr/>
          <p:nvPr/>
        </p:nvSpPr>
        <p:spPr bwMode="auto">
          <a:xfrm rot="16200000" flipH="1" flipV="1">
            <a:off x="1781713" y="3857088"/>
            <a:ext cx="152400" cy="210626"/>
          </a:xfrm>
          <a:prstGeom prst="rect">
            <a:avLst/>
          </a:prstGeom>
          <a:solidFill>
            <a:srgbClr val="0070C0"/>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47" name="Rectangle 246"/>
          <p:cNvSpPr/>
          <p:nvPr/>
        </p:nvSpPr>
        <p:spPr bwMode="auto">
          <a:xfrm rot="16200000" flipH="1">
            <a:off x="1934337" y="3876851"/>
            <a:ext cx="152400"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51" name="Rectangle 250"/>
          <p:cNvSpPr/>
          <p:nvPr/>
        </p:nvSpPr>
        <p:spPr bwMode="auto">
          <a:xfrm rot="5400000" flipH="1" flipV="1">
            <a:off x="2210409" y="2646852"/>
            <a:ext cx="170329"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52" name="Rectangle 251"/>
          <p:cNvSpPr/>
          <p:nvPr/>
        </p:nvSpPr>
        <p:spPr bwMode="auto">
          <a:xfrm rot="5400000" flipH="1" flipV="1">
            <a:off x="2057785" y="2666616"/>
            <a:ext cx="170329"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53" name="Rectangle 252"/>
          <p:cNvSpPr/>
          <p:nvPr/>
        </p:nvSpPr>
        <p:spPr bwMode="auto">
          <a:xfrm rot="5400000" flipH="1" flipV="1">
            <a:off x="2210409" y="2817181"/>
            <a:ext cx="170329"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54" name="Rectangle 253"/>
          <p:cNvSpPr/>
          <p:nvPr/>
        </p:nvSpPr>
        <p:spPr bwMode="auto">
          <a:xfrm rot="5400000" flipH="1" flipV="1">
            <a:off x="2057785" y="2836945"/>
            <a:ext cx="170329"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55" name="Rectangle 254"/>
          <p:cNvSpPr/>
          <p:nvPr/>
        </p:nvSpPr>
        <p:spPr bwMode="auto">
          <a:xfrm rot="5400000" flipH="1" flipV="1">
            <a:off x="1067409" y="2113452"/>
            <a:ext cx="170329"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56" name="Rectangle 255"/>
          <p:cNvSpPr/>
          <p:nvPr/>
        </p:nvSpPr>
        <p:spPr bwMode="auto">
          <a:xfrm rot="5400000" flipH="1" flipV="1">
            <a:off x="914785" y="2133216"/>
            <a:ext cx="170329"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57" name="Rectangle 256"/>
          <p:cNvSpPr/>
          <p:nvPr/>
        </p:nvSpPr>
        <p:spPr bwMode="auto">
          <a:xfrm rot="5400000" flipH="1" flipV="1">
            <a:off x="1067409" y="2283781"/>
            <a:ext cx="170329"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58" name="Rectangle 257"/>
          <p:cNvSpPr/>
          <p:nvPr/>
        </p:nvSpPr>
        <p:spPr bwMode="auto">
          <a:xfrm rot="5400000" flipH="1" flipV="1">
            <a:off x="914785" y="2303545"/>
            <a:ext cx="170329"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59" name="Rectangle 258"/>
          <p:cNvSpPr/>
          <p:nvPr/>
        </p:nvSpPr>
        <p:spPr bwMode="auto">
          <a:xfrm>
            <a:off x="457200" y="4191001"/>
            <a:ext cx="152400" cy="210626"/>
          </a:xfrm>
          <a:prstGeom prst="rect">
            <a:avLst/>
          </a:prstGeom>
          <a:solidFill>
            <a:srgbClr val="0066CC"/>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60" name="Rectangle 259"/>
          <p:cNvSpPr/>
          <p:nvPr/>
        </p:nvSpPr>
        <p:spPr bwMode="auto">
          <a:xfrm>
            <a:off x="457200" y="4363389"/>
            <a:ext cx="152400" cy="171099"/>
          </a:xfrm>
          <a:prstGeom prst="rect">
            <a:avLst/>
          </a:prstGeom>
          <a:solidFill>
            <a:srgbClr val="4586B8"/>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61" name="Rectangle 260"/>
          <p:cNvSpPr/>
          <p:nvPr/>
        </p:nvSpPr>
        <p:spPr bwMode="auto">
          <a:xfrm>
            <a:off x="609600" y="4191001"/>
            <a:ext cx="152400" cy="21062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262" name="Rectangle 261"/>
          <p:cNvSpPr/>
          <p:nvPr/>
        </p:nvSpPr>
        <p:spPr bwMode="auto">
          <a:xfrm>
            <a:off x="609600" y="4363389"/>
            <a:ext cx="152400" cy="171099"/>
          </a:xfrm>
          <a:prstGeom prst="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GB" sz="700" dirty="0">
              <a:solidFill>
                <a:schemeClr val="bg1"/>
              </a:solidFill>
              <a:latin typeface="+mn-lt"/>
              <a:ea typeface="Verdana" pitchFamily="34" charset="0"/>
              <a:cs typeface="Verdana" pitchFamily="34" charset="0"/>
            </a:endParaRPr>
          </a:p>
        </p:txBody>
      </p:sp>
      <p:sp>
        <p:nvSpPr>
          <p:cNvPr id="167" name="Title 1"/>
          <p:cNvSpPr txBox="1">
            <a:spLocks/>
          </p:cNvSpPr>
          <p:nvPr/>
        </p:nvSpPr>
        <p:spPr>
          <a:xfrm>
            <a:off x="630238" y="655638"/>
            <a:ext cx="6532562" cy="639762"/>
          </a:xfrm>
          <a:prstGeom prst="rect">
            <a:avLst/>
          </a:prstGeom>
        </p:spPr>
        <p:txBody>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GB" sz="2800" b="0" i="0" u="none" strike="noStrike" kern="0" cap="none" spc="0" normalizeH="0" baseline="0" noProof="0" dirty="0" smtClean="0">
                <a:ln>
                  <a:noFill/>
                </a:ln>
                <a:solidFill>
                  <a:srgbClr val="1D6AAE"/>
                </a:solidFill>
                <a:effectLst/>
                <a:uLnTx/>
                <a:uFillTx/>
                <a:latin typeface="+mj-lt"/>
                <a:ea typeface="+mj-ea"/>
                <a:cs typeface="+mj-cs"/>
              </a:rPr>
              <a:t>Transformational Government</a:t>
            </a:r>
            <a:endParaRPr kumimoji="0" lang="en-GB" sz="2800" b="0" i="0" u="none" strike="noStrike" kern="0" cap="none" spc="0" normalizeH="0" baseline="0" noProof="0" dirty="0">
              <a:ln>
                <a:noFill/>
              </a:ln>
              <a:solidFill>
                <a:srgbClr val="1D6AAE"/>
              </a:solidFill>
              <a:effectLst/>
              <a:uLnTx/>
              <a:uFillTx/>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4800" y="5334000"/>
            <a:ext cx="2500330" cy="1785950"/>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sp>
        <p:nvSpPr>
          <p:cNvPr id="10" name="Rectangle 9"/>
          <p:cNvSpPr/>
          <p:nvPr/>
        </p:nvSpPr>
        <p:spPr bwMode="auto">
          <a:xfrm>
            <a:off x="6572264" y="-214338"/>
            <a:ext cx="2786082" cy="1285884"/>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pic>
        <p:nvPicPr>
          <p:cNvPr id="1031" name="Picture 7" descr="Mainframe Server Computer Clip Art">
            <a:hlinkClick r:id="rId3"/>
          </p:cNvPr>
          <p:cNvPicPr>
            <a:picLocks noChangeAspect="1" noChangeArrowheads="1"/>
          </p:cNvPicPr>
          <p:nvPr/>
        </p:nvPicPr>
        <p:blipFill>
          <a:blip r:embed="rId4" cstate="print"/>
          <a:srcRect/>
          <a:stretch>
            <a:fillRect/>
          </a:stretch>
        </p:blipFill>
        <p:spPr bwMode="auto">
          <a:xfrm>
            <a:off x="14190663" y="-26050875"/>
            <a:ext cx="762000" cy="952500"/>
          </a:xfrm>
          <a:prstGeom prst="rect">
            <a:avLst/>
          </a:prstGeom>
          <a:noFill/>
        </p:spPr>
      </p:pic>
      <p:pic>
        <p:nvPicPr>
          <p:cNvPr id="1033" name="Picture 9" descr="Mainframe Server Computer Clip Art">
            <a:hlinkClick r:id="rId3"/>
          </p:cNvPr>
          <p:cNvPicPr>
            <a:picLocks noChangeAspect="1" noChangeArrowheads="1"/>
          </p:cNvPicPr>
          <p:nvPr/>
        </p:nvPicPr>
        <p:blipFill>
          <a:blip r:embed="rId4" cstate="print"/>
          <a:srcRect/>
          <a:stretch>
            <a:fillRect/>
          </a:stretch>
        </p:blipFill>
        <p:spPr bwMode="auto">
          <a:xfrm>
            <a:off x="14190663" y="-26050875"/>
            <a:ext cx="762000" cy="952500"/>
          </a:xfrm>
          <a:prstGeom prst="rect">
            <a:avLst/>
          </a:prstGeom>
          <a:noFill/>
        </p:spPr>
      </p:pic>
      <p:pic>
        <p:nvPicPr>
          <p:cNvPr id="1035" name="Picture 11" descr="Mainframe Server Computer Clip Art">
            <a:hlinkClick r:id="rId3"/>
          </p:cNvPr>
          <p:cNvPicPr>
            <a:picLocks noChangeAspect="1" noChangeArrowheads="1"/>
          </p:cNvPicPr>
          <p:nvPr/>
        </p:nvPicPr>
        <p:blipFill>
          <a:blip r:embed="rId4" cstate="print"/>
          <a:srcRect/>
          <a:stretch>
            <a:fillRect/>
          </a:stretch>
        </p:blipFill>
        <p:spPr bwMode="auto">
          <a:xfrm>
            <a:off x="14190663" y="-26050875"/>
            <a:ext cx="762000" cy="952500"/>
          </a:xfrm>
          <a:prstGeom prst="rect">
            <a:avLst/>
          </a:prstGeom>
          <a:noFill/>
        </p:spPr>
      </p:pic>
      <p:pic>
        <p:nvPicPr>
          <p:cNvPr id="1028" name="Picture 4"/>
          <p:cNvPicPr>
            <a:picLocks noChangeAspect="1" noChangeArrowheads="1"/>
          </p:cNvPicPr>
          <p:nvPr/>
        </p:nvPicPr>
        <p:blipFill>
          <a:blip r:embed="rId5" cstate="print"/>
          <a:srcRect/>
          <a:stretch>
            <a:fillRect/>
          </a:stretch>
        </p:blipFill>
        <p:spPr bwMode="auto">
          <a:xfrm>
            <a:off x="404786" y="857209"/>
            <a:ext cx="8667776" cy="5715040"/>
          </a:xfrm>
          <a:prstGeom prst="rect">
            <a:avLst/>
          </a:prstGeom>
          <a:noFill/>
          <a:ln w="9525">
            <a:noFill/>
            <a:miter lim="800000"/>
            <a:headEnd/>
            <a:tailEnd/>
          </a:ln>
          <a:effectLst/>
        </p:spPr>
      </p:pic>
      <p:sp>
        <p:nvSpPr>
          <p:cNvPr id="5" name="TextBox 4"/>
          <p:cNvSpPr txBox="1"/>
          <p:nvPr/>
        </p:nvSpPr>
        <p:spPr>
          <a:xfrm>
            <a:off x="-71438" y="928647"/>
            <a:ext cx="857224" cy="846386"/>
          </a:xfrm>
          <a:prstGeom prst="rect">
            <a:avLst/>
          </a:prstGeom>
          <a:noFill/>
        </p:spPr>
        <p:txBody>
          <a:bodyPr wrap="square" rtlCol="0">
            <a:spAutoFit/>
          </a:bodyPr>
          <a:lstStyle/>
          <a:p>
            <a:r>
              <a:rPr lang="en-GB" sz="1400" dirty="0" smtClean="0">
                <a:solidFill>
                  <a:srgbClr val="C00000"/>
                </a:solidFill>
              </a:rPr>
              <a:t>Costs</a:t>
            </a:r>
            <a:r>
              <a:rPr lang="en-GB" sz="1050" dirty="0" smtClean="0">
                <a:solidFill>
                  <a:schemeClr val="tx1"/>
                </a:solidFill>
              </a:rPr>
              <a:t>/ </a:t>
            </a:r>
            <a:r>
              <a:rPr lang="en-GB" sz="1400" dirty="0" smtClean="0">
                <a:solidFill>
                  <a:srgbClr val="00B050"/>
                </a:solidFill>
              </a:rPr>
              <a:t>benefits</a:t>
            </a:r>
            <a:r>
              <a:rPr lang="en-GB" sz="1050" dirty="0" smtClean="0">
                <a:solidFill>
                  <a:srgbClr val="00B050"/>
                </a:solidFill>
              </a:rPr>
              <a:t> </a:t>
            </a:r>
            <a:r>
              <a:rPr lang="en-GB" sz="1050" b="0" dirty="0" smtClean="0">
                <a:solidFill>
                  <a:schemeClr val="tx1"/>
                </a:solidFill>
              </a:rPr>
              <a:t>of public sector IT</a:t>
            </a:r>
            <a:endParaRPr lang="en-GB" sz="1050" b="0" dirty="0">
              <a:solidFill>
                <a:schemeClr val="tx1"/>
              </a:solidFill>
            </a:endParaRPr>
          </a:p>
        </p:txBody>
      </p:sp>
      <p:sp>
        <p:nvSpPr>
          <p:cNvPr id="7" name="Right Arrow 6"/>
          <p:cNvSpPr/>
          <p:nvPr/>
        </p:nvSpPr>
        <p:spPr bwMode="auto">
          <a:xfrm>
            <a:off x="785786" y="2428845"/>
            <a:ext cx="4714908" cy="1071570"/>
          </a:xfrm>
          <a:prstGeom prst="rightArrow">
            <a:avLst/>
          </a:prstGeom>
          <a:solidFill>
            <a:srgbClr val="0070C0"/>
          </a:solidFill>
          <a:ln w="9525"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bg1"/>
                </a:solidFill>
                <a:effectLst/>
                <a:latin typeface="+mn-lt"/>
              </a:rPr>
              <a:t>Computerisation:</a:t>
            </a:r>
            <a:r>
              <a:rPr kumimoji="0" lang="en-GB" b="0" i="0" u="none" strike="noStrike" cap="none" normalizeH="0" dirty="0" smtClean="0">
                <a:ln>
                  <a:noFill/>
                </a:ln>
                <a:solidFill>
                  <a:schemeClr val="bg1"/>
                </a:solidFill>
                <a:effectLst/>
                <a:latin typeface="+mn-lt"/>
              </a:rPr>
              <a:t> </a:t>
            </a:r>
          </a:p>
          <a:p>
            <a:pPr marL="0" marR="0" indent="0"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dirty="0" smtClean="0">
                <a:ln>
                  <a:noFill/>
                </a:ln>
                <a:solidFill>
                  <a:schemeClr val="bg1"/>
                </a:solidFill>
                <a:effectLst/>
                <a:latin typeface="+mn-lt"/>
              </a:rPr>
              <a:t>databases and back office automation</a:t>
            </a:r>
            <a:endParaRPr kumimoji="0" lang="en-GB" sz="1200" b="0" i="0" u="none" strike="noStrike" cap="none" normalizeH="0" baseline="0" dirty="0" smtClean="0">
              <a:ln>
                <a:noFill/>
              </a:ln>
              <a:solidFill>
                <a:schemeClr val="bg1"/>
              </a:solidFill>
              <a:effectLst/>
              <a:latin typeface="+mn-lt"/>
            </a:endParaRPr>
          </a:p>
        </p:txBody>
      </p:sp>
      <p:sp>
        <p:nvSpPr>
          <p:cNvPr id="8" name="Right Arrow 7"/>
          <p:cNvSpPr/>
          <p:nvPr/>
        </p:nvSpPr>
        <p:spPr bwMode="auto">
          <a:xfrm>
            <a:off x="4857752" y="1357275"/>
            <a:ext cx="2500330" cy="1071570"/>
          </a:xfrm>
          <a:prstGeom prst="rightArrow">
            <a:avLst/>
          </a:prstGeom>
          <a:solidFill>
            <a:srgbClr val="0070C0"/>
          </a:solidFill>
          <a:ln w="9525"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b="0" dirty="0" smtClean="0">
                <a:solidFill>
                  <a:schemeClr val="bg1"/>
                </a:solidFill>
                <a:latin typeface="+mn-lt"/>
              </a:rPr>
              <a:t>eGov 1.0</a:t>
            </a:r>
            <a:r>
              <a:rPr kumimoji="0" lang="en-GB" b="0" i="0" u="none" strike="noStrike" cap="none" normalizeH="0" baseline="0" dirty="0" smtClean="0">
                <a:ln>
                  <a:noFill/>
                </a:ln>
                <a:solidFill>
                  <a:schemeClr val="bg1"/>
                </a:solidFill>
                <a:effectLst/>
                <a:latin typeface="+mn-lt"/>
              </a:rPr>
              <a:t>:</a:t>
            </a:r>
            <a:r>
              <a:rPr kumimoji="0" lang="en-GB" b="0" i="0" u="none" strike="noStrike" cap="none" normalizeH="0" dirty="0" smtClean="0">
                <a:ln>
                  <a:noFill/>
                </a:ln>
                <a:solidFill>
                  <a:schemeClr val="bg1"/>
                </a:solidFill>
                <a:effectLst/>
                <a:latin typeface="+mn-lt"/>
              </a:rPr>
              <a:t> </a:t>
            </a:r>
          </a:p>
          <a:p>
            <a:pPr marL="0" marR="0" indent="0" defTabSz="914400" rtl="0" eaLnBrk="0" fontAlgn="base" latinLnBrk="0" hangingPunct="0">
              <a:lnSpc>
                <a:spcPct val="100000"/>
              </a:lnSpc>
              <a:spcBef>
                <a:spcPct val="0"/>
              </a:spcBef>
              <a:spcAft>
                <a:spcPct val="0"/>
              </a:spcAft>
              <a:buClrTx/>
              <a:buSzTx/>
              <a:buFontTx/>
              <a:buNone/>
              <a:tabLst/>
            </a:pPr>
            <a:r>
              <a:rPr lang="en-GB" sz="1200" b="0" dirty="0" smtClean="0">
                <a:solidFill>
                  <a:schemeClr val="bg1"/>
                </a:solidFill>
                <a:latin typeface="+mn-lt"/>
              </a:rPr>
              <a:t>O</a:t>
            </a:r>
            <a:r>
              <a:rPr kumimoji="0" lang="en-GB" sz="1200" b="0" i="0" u="none" strike="noStrike" cap="none" normalizeH="0" dirty="0" smtClean="0">
                <a:ln>
                  <a:noFill/>
                </a:ln>
                <a:solidFill>
                  <a:schemeClr val="bg1"/>
                </a:solidFill>
                <a:effectLst/>
                <a:latin typeface="+mn-lt"/>
              </a:rPr>
              <a:t>nline </a:t>
            </a:r>
            <a:r>
              <a:rPr lang="en-GB" sz="1200" b="0" dirty="0" smtClean="0">
                <a:solidFill>
                  <a:schemeClr val="bg1"/>
                </a:solidFill>
                <a:latin typeface="+mn-lt"/>
              </a:rPr>
              <a:t>S</a:t>
            </a:r>
            <a:r>
              <a:rPr kumimoji="0" lang="en-GB" sz="1200" b="0" i="0" u="none" strike="noStrike" cap="none" normalizeH="0" dirty="0" smtClean="0">
                <a:ln>
                  <a:noFill/>
                </a:ln>
                <a:solidFill>
                  <a:schemeClr val="bg1"/>
                </a:solidFill>
                <a:effectLst/>
                <a:latin typeface="+mn-lt"/>
              </a:rPr>
              <a:t>ervice </a:t>
            </a:r>
            <a:r>
              <a:rPr lang="en-GB" sz="1200" b="0" dirty="0" smtClean="0">
                <a:solidFill>
                  <a:schemeClr val="bg1"/>
                </a:solidFill>
                <a:latin typeface="+mn-lt"/>
              </a:rPr>
              <a:t>D</a:t>
            </a:r>
            <a:r>
              <a:rPr kumimoji="0" lang="en-GB" sz="1200" b="0" i="0" u="none" strike="noStrike" cap="none" normalizeH="0" dirty="0" smtClean="0">
                <a:ln>
                  <a:noFill/>
                </a:ln>
                <a:solidFill>
                  <a:schemeClr val="bg1"/>
                </a:solidFill>
                <a:effectLst/>
                <a:latin typeface="+mn-lt"/>
              </a:rPr>
              <a:t>elivery</a:t>
            </a:r>
            <a:endParaRPr kumimoji="0" lang="en-GB" sz="1200" b="0" i="0" u="none" strike="noStrike" cap="none" normalizeH="0" baseline="0" dirty="0" smtClean="0">
              <a:ln>
                <a:noFill/>
              </a:ln>
              <a:solidFill>
                <a:schemeClr val="bg1"/>
              </a:solidFill>
              <a:effectLst/>
              <a:latin typeface="+mn-lt"/>
            </a:endParaRPr>
          </a:p>
        </p:txBody>
      </p:sp>
      <p:sp>
        <p:nvSpPr>
          <p:cNvPr id="9" name="Right Arrow 8"/>
          <p:cNvSpPr/>
          <p:nvPr/>
        </p:nvSpPr>
        <p:spPr bwMode="auto">
          <a:xfrm>
            <a:off x="6636342" y="285705"/>
            <a:ext cx="2436219" cy="1071570"/>
          </a:xfrm>
          <a:prstGeom prst="rightArrow">
            <a:avLst/>
          </a:prstGeom>
          <a:solidFill>
            <a:srgbClr val="0070C0"/>
          </a:solidFill>
          <a:ln w="9525"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b="0" dirty="0" smtClean="0">
                <a:latin typeface="+mn-lt"/>
              </a:rPr>
              <a:t>eGov 2.0</a:t>
            </a:r>
            <a:r>
              <a:rPr kumimoji="0" lang="en-GB" b="0" i="0" u="none" strike="noStrike" cap="none" normalizeH="0" baseline="0" dirty="0" smtClean="0">
                <a:ln>
                  <a:noFill/>
                </a:ln>
                <a:effectLst/>
                <a:latin typeface="+mn-lt"/>
              </a:rPr>
              <a:t>:</a:t>
            </a:r>
            <a:r>
              <a:rPr kumimoji="0" lang="en-GB" b="0" i="0" u="none" strike="noStrike" cap="none" normalizeH="0" dirty="0" smtClean="0">
                <a:ln>
                  <a:noFill/>
                </a:ln>
                <a:effectLst/>
                <a:latin typeface="+mn-lt"/>
              </a:rPr>
              <a:t> </a:t>
            </a:r>
          </a:p>
          <a:p>
            <a:pPr marL="0" marR="0" indent="0" defTabSz="914400" rtl="0" eaLnBrk="0" fontAlgn="base" latinLnBrk="0" hangingPunct="0">
              <a:lnSpc>
                <a:spcPct val="100000"/>
              </a:lnSpc>
              <a:spcBef>
                <a:spcPct val="0"/>
              </a:spcBef>
              <a:spcAft>
                <a:spcPct val="0"/>
              </a:spcAft>
              <a:buClrTx/>
              <a:buSzTx/>
              <a:buFontTx/>
              <a:buNone/>
              <a:tabLst/>
            </a:pPr>
            <a:r>
              <a:rPr lang="en-GB" sz="1200" b="0" dirty="0" smtClean="0">
                <a:latin typeface="+mn-lt"/>
              </a:rPr>
              <a:t>Transformational Government</a:t>
            </a:r>
            <a:endParaRPr kumimoji="0" lang="en-GB" sz="1200" b="0" i="0" u="none" strike="noStrike" cap="none" normalizeH="0" baseline="0" dirty="0" smtClean="0">
              <a:ln>
                <a:noFill/>
              </a:ln>
              <a:effectLst/>
              <a:latin typeface="+mn-lt"/>
            </a:endParaRPr>
          </a:p>
        </p:txBody>
      </p:sp>
      <p:cxnSp>
        <p:nvCxnSpPr>
          <p:cNvPr id="12" name="Straight Arrow Connector 11"/>
          <p:cNvCxnSpPr/>
          <p:nvPr/>
        </p:nvCxnSpPr>
        <p:spPr bwMode="auto">
          <a:xfrm rot="5400000">
            <a:off x="7429520" y="2786035"/>
            <a:ext cx="2286016" cy="1588"/>
          </a:xfrm>
          <a:prstGeom prst="straightConnector1">
            <a:avLst/>
          </a:prstGeom>
          <a:solidFill>
            <a:schemeClr val="accent1"/>
          </a:solidFill>
          <a:ln w="9525" cap="flat" cmpd="sng" algn="ctr">
            <a:solidFill>
              <a:schemeClr val="tx1"/>
            </a:solidFill>
            <a:prstDash val="lgDash"/>
            <a:round/>
            <a:headEnd type="triangle" w="med" len="med"/>
            <a:tailEnd type="triangle" w="med" len="med"/>
          </a:ln>
          <a:effectLst/>
        </p:spPr>
      </p:cxnSp>
      <p:sp>
        <p:nvSpPr>
          <p:cNvPr id="14" name="TextBox 13"/>
          <p:cNvSpPr txBox="1"/>
          <p:nvPr/>
        </p:nvSpPr>
        <p:spPr>
          <a:xfrm>
            <a:off x="8143900" y="2640900"/>
            <a:ext cx="857256" cy="430887"/>
          </a:xfrm>
          <a:prstGeom prst="rect">
            <a:avLst/>
          </a:prstGeom>
          <a:solidFill>
            <a:schemeClr val="bg1"/>
          </a:solidFill>
        </p:spPr>
        <p:txBody>
          <a:bodyPr wrap="square" rtlCol="0">
            <a:spAutoFit/>
          </a:bodyPr>
          <a:lstStyle/>
          <a:p>
            <a:pPr algn="ctr"/>
            <a:r>
              <a:rPr lang="en-GB" sz="1100" b="0" dirty="0" smtClean="0">
                <a:solidFill>
                  <a:schemeClr val="tx1"/>
                </a:solidFill>
                <a:latin typeface="+mn-lt"/>
              </a:rPr>
              <a:t>Benefit realisation</a:t>
            </a:r>
            <a:endParaRPr lang="en-GB" sz="1100" b="0" dirty="0">
              <a:solidFill>
                <a:schemeClr val="tx1"/>
              </a:solidFill>
              <a:latin typeface="+mn-lt"/>
            </a:endParaRPr>
          </a:p>
        </p:txBody>
      </p:sp>
      <p:sp>
        <p:nvSpPr>
          <p:cNvPr id="28" name="Rectangle 27"/>
          <p:cNvSpPr/>
          <p:nvPr/>
        </p:nvSpPr>
        <p:spPr>
          <a:xfrm rot="19513131">
            <a:off x="4980574" y="3977378"/>
            <a:ext cx="2748689" cy="811837"/>
          </a:xfrm>
          <a:prstGeom prst="rect">
            <a:avLst/>
          </a:prstGeom>
          <a:noFill/>
        </p:spPr>
        <p:txBody>
          <a:bodyPr wrap="none" lIns="91440" tIns="45720" rIns="91440" bIns="45720">
            <a:prstTxWarp prst="textArchDown">
              <a:avLst/>
            </a:prstTxWarp>
            <a:spAutoFit/>
          </a:bodyPr>
          <a:lstStyle/>
          <a:p>
            <a:pPr algn="ctr"/>
            <a:r>
              <a:rPr lang="en-GB"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Governance maturity</a:t>
            </a:r>
            <a:endParaRPr lang="en-GB"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0" name="TextBox 29"/>
          <p:cNvSpPr txBox="1"/>
          <p:nvPr/>
        </p:nvSpPr>
        <p:spPr>
          <a:xfrm>
            <a:off x="5357818" y="5329246"/>
            <a:ext cx="1214446" cy="276999"/>
          </a:xfrm>
          <a:prstGeom prst="rect">
            <a:avLst/>
          </a:prstGeom>
          <a:noFill/>
        </p:spPr>
        <p:txBody>
          <a:bodyPr wrap="square" rtlCol="0">
            <a:spAutoFit/>
          </a:bodyPr>
          <a:lstStyle/>
          <a:p>
            <a:r>
              <a:rPr lang="en-GB" sz="1200" dirty="0" smtClean="0">
                <a:solidFill>
                  <a:schemeClr val="tx2"/>
                </a:solidFill>
              </a:rPr>
              <a:t>Fragmented</a:t>
            </a:r>
            <a:endParaRPr lang="en-GB" sz="1200" dirty="0">
              <a:solidFill>
                <a:schemeClr val="tx2"/>
              </a:solidFill>
            </a:endParaRPr>
          </a:p>
        </p:txBody>
      </p:sp>
      <p:sp>
        <p:nvSpPr>
          <p:cNvPr id="31" name="TextBox 30"/>
          <p:cNvSpPr txBox="1"/>
          <p:nvPr/>
        </p:nvSpPr>
        <p:spPr>
          <a:xfrm>
            <a:off x="6000760" y="5114932"/>
            <a:ext cx="1214446" cy="276999"/>
          </a:xfrm>
          <a:prstGeom prst="rect">
            <a:avLst/>
          </a:prstGeom>
          <a:noFill/>
        </p:spPr>
        <p:txBody>
          <a:bodyPr wrap="square" rtlCol="0">
            <a:spAutoFit/>
          </a:bodyPr>
          <a:lstStyle/>
          <a:p>
            <a:r>
              <a:rPr lang="en-GB" sz="1200" dirty="0" smtClean="0">
                <a:solidFill>
                  <a:schemeClr val="tx2"/>
                </a:solidFill>
              </a:rPr>
              <a:t>Interoperable</a:t>
            </a:r>
            <a:endParaRPr lang="en-GB" sz="1200" dirty="0">
              <a:solidFill>
                <a:schemeClr val="tx2"/>
              </a:solidFill>
            </a:endParaRPr>
          </a:p>
        </p:txBody>
      </p:sp>
      <p:sp>
        <p:nvSpPr>
          <p:cNvPr id="32" name="TextBox 31"/>
          <p:cNvSpPr txBox="1"/>
          <p:nvPr/>
        </p:nvSpPr>
        <p:spPr>
          <a:xfrm>
            <a:off x="6643702" y="4829180"/>
            <a:ext cx="1214446" cy="276999"/>
          </a:xfrm>
          <a:prstGeom prst="rect">
            <a:avLst/>
          </a:prstGeom>
          <a:noFill/>
        </p:spPr>
        <p:txBody>
          <a:bodyPr wrap="square" rtlCol="0">
            <a:spAutoFit/>
          </a:bodyPr>
          <a:lstStyle/>
          <a:p>
            <a:r>
              <a:rPr lang="en-GB" sz="1200" dirty="0" smtClean="0">
                <a:solidFill>
                  <a:schemeClr val="tx2"/>
                </a:solidFill>
              </a:rPr>
              <a:t>Integrated</a:t>
            </a:r>
            <a:endParaRPr lang="en-GB" sz="1200" dirty="0">
              <a:solidFill>
                <a:schemeClr val="tx2"/>
              </a:solidFill>
            </a:endParaRPr>
          </a:p>
        </p:txBody>
      </p:sp>
      <p:sp>
        <p:nvSpPr>
          <p:cNvPr id="33" name="TextBox 32"/>
          <p:cNvSpPr txBox="1"/>
          <p:nvPr/>
        </p:nvSpPr>
        <p:spPr>
          <a:xfrm>
            <a:off x="7215206" y="4543428"/>
            <a:ext cx="1500198" cy="276999"/>
          </a:xfrm>
          <a:prstGeom prst="rect">
            <a:avLst/>
          </a:prstGeom>
          <a:noFill/>
        </p:spPr>
        <p:txBody>
          <a:bodyPr wrap="square" rtlCol="0">
            <a:spAutoFit/>
          </a:bodyPr>
          <a:lstStyle/>
          <a:p>
            <a:r>
              <a:rPr lang="en-GB" sz="1200" dirty="0" smtClean="0">
                <a:solidFill>
                  <a:schemeClr val="tx2"/>
                </a:solidFill>
              </a:rPr>
              <a:t>Citizen-focused</a:t>
            </a:r>
            <a:endParaRPr lang="en-GB" sz="1200" dirty="0">
              <a:solidFill>
                <a:schemeClr val="tx2"/>
              </a:solidFill>
            </a:endParaRPr>
          </a:p>
        </p:txBody>
      </p:sp>
      <p:sp>
        <p:nvSpPr>
          <p:cNvPr id="34" name="TextBox 33"/>
          <p:cNvSpPr txBox="1"/>
          <p:nvPr/>
        </p:nvSpPr>
        <p:spPr>
          <a:xfrm>
            <a:off x="7786710" y="4114800"/>
            <a:ext cx="1500198" cy="276999"/>
          </a:xfrm>
          <a:prstGeom prst="rect">
            <a:avLst/>
          </a:prstGeom>
          <a:noFill/>
        </p:spPr>
        <p:txBody>
          <a:bodyPr wrap="square" rtlCol="0">
            <a:spAutoFit/>
          </a:bodyPr>
          <a:lstStyle/>
          <a:p>
            <a:r>
              <a:rPr lang="en-GB" sz="1200" dirty="0" smtClean="0">
                <a:solidFill>
                  <a:schemeClr val="tx2"/>
                </a:solidFill>
              </a:rPr>
              <a:t>Citizen-enabled</a:t>
            </a:r>
            <a:endParaRPr lang="en-GB" sz="1200" dirty="0">
              <a:solidFill>
                <a:schemeClr val="tx2"/>
              </a:solidFill>
            </a:endParaRPr>
          </a:p>
        </p:txBody>
      </p:sp>
      <p:grpSp>
        <p:nvGrpSpPr>
          <p:cNvPr id="39" name="Group 38"/>
          <p:cNvGrpSpPr/>
          <p:nvPr/>
        </p:nvGrpSpPr>
        <p:grpSpPr>
          <a:xfrm>
            <a:off x="-500098" y="6357910"/>
            <a:ext cx="9787006" cy="500090"/>
            <a:chOff x="-500098" y="6357910"/>
            <a:chExt cx="9787006" cy="500090"/>
          </a:xfrm>
        </p:grpSpPr>
        <p:sp>
          <p:nvSpPr>
            <p:cNvPr id="16" name="Left-Right Arrow 15"/>
            <p:cNvSpPr/>
            <p:nvPr/>
          </p:nvSpPr>
          <p:spPr bwMode="auto">
            <a:xfrm rot="10800000">
              <a:off x="0" y="6357910"/>
              <a:ext cx="9001156" cy="500090"/>
            </a:xfrm>
            <a:prstGeom prst="leftRightArrow">
              <a:avLst/>
            </a:prstGeom>
            <a:solidFill>
              <a:srgbClr val="0070C0"/>
            </a:solidFill>
            <a:ln w="9525"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sp>
          <p:nvSpPr>
            <p:cNvPr id="17" name="TextBox 16"/>
            <p:cNvSpPr txBox="1"/>
            <p:nvPr/>
          </p:nvSpPr>
          <p:spPr>
            <a:xfrm>
              <a:off x="7358082" y="6453514"/>
              <a:ext cx="1928826" cy="307777"/>
            </a:xfrm>
            <a:prstGeom prst="rect">
              <a:avLst/>
            </a:prstGeom>
            <a:noFill/>
          </p:spPr>
          <p:txBody>
            <a:bodyPr wrap="square" rtlCol="0">
              <a:spAutoFit/>
            </a:bodyPr>
            <a:lstStyle/>
            <a:p>
              <a:pPr algn="ctr"/>
              <a:r>
                <a:rPr lang="en-GB" sz="1400" dirty="0" smtClean="0">
                  <a:solidFill>
                    <a:schemeClr val="bg1"/>
                  </a:solidFill>
                </a:rPr>
                <a:t>Transformation</a:t>
              </a:r>
              <a:endParaRPr lang="en-GB" sz="1400" dirty="0">
                <a:solidFill>
                  <a:schemeClr val="bg1"/>
                </a:solidFill>
              </a:endParaRPr>
            </a:p>
          </p:txBody>
        </p:sp>
        <p:sp>
          <p:nvSpPr>
            <p:cNvPr id="18" name="TextBox 17"/>
            <p:cNvSpPr txBox="1"/>
            <p:nvPr/>
          </p:nvSpPr>
          <p:spPr>
            <a:xfrm>
              <a:off x="-500098" y="6429397"/>
              <a:ext cx="2143140" cy="307777"/>
            </a:xfrm>
            <a:prstGeom prst="rect">
              <a:avLst/>
            </a:prstGeom>
            <a:noFill/>
          </p:spPr>
          <p:txBody>
            <a:bodyPr wrap="square" rtlCol="0">
              <a:spAutoFit/>
            </a:bodyPr>
            <a:lstStyle/>
            <a:p>
              <a:pPr algn="ctr"/>
              <a:r>
                <a:rPr lang="en-GB" sz="1400" dirty="0" smtClean="0">
                  <a:solidFill>
                    <a:schemeClr val="bg1"/>
                  </a:solidFill>
                </a:rPr>
                <a:t>Automation</a:t>
              </a:r>
              <a:endParaRPr lang="en-GB" sz="1400" dirty="0">
                <a:solidFill>
                  <a:schemeClr val="bg1"/>
                </a:solidFill>
              </a:endParaRPr>
            </a:p>
          </p:txBody>
        </p:sp>
        <p:grpSp>
          <p:nvGrpSpPr>
            <p:cNvPr id="2" name="Group 53"/>
            <p:cNvGrpSpPr/>
            <p:nvPr/>
          </p:nvGrpSpPr>
          <p:grpSpPr>
            <a:xfrm>
              <a:off x="4857752" y="6357935"/>
              <a:ext cx="541015" cy="438834"/>
              <a:chOff x="8469312" y="1808162"/>
              <a:chExt cx="1255184" cy="1018117"/>
            </a:xfrm>
          </p:grpSpPr>
          <p:pic>
            <p:nvPicPr>
              <p:cNvPr id="279" name="Picture 8" descr="C:\Documents and Settings\Raquel\My Documents\_SilverFox\DVD_ART36\Artwork_Imagery\Icons - Illustrations\_ REAL VISTA STYLE\lcd monitor.png"/>
              <p:cNvPicPr>
                <a:picLocks noChangeAspect="1" noChangeArrowheads="1"/>
              </p:cNvPicPr>
              <p:nvPr/>
            </p:nvPicPr>
            <p:blipFill>
              <a:blip r:embed="rId6" cstate="print"/>
              <a:srcRect/>
              <a:stretch>
                <a:fillRect/>
              </a:stretch>
            </p:blipFill>
            <p:spPr bwMode="auto">
              <a:xfrm>
                <a:off x="8469312" y="1808162"/>
                <a:ext cx="989013" cy="989013"/>
              </a:xfrm>
              <a:prstGeom prst="rect">
                <a:avLst/>
              </a:prstGeom>
              <a:noFill/>
              <a:effectLst>
                <a:outerShdw blurRad="114300" algn="ctr" rotWithShape="0">
                  <a:prstClr val="black">
                    <a:alpha val="67000"/>
                  </a:prstClr>
                </a:outerShdw>
              </a:effectLst>
            </p:spPr>
          </p:pic>
          <p:pic>
            <p:nvPicPr>
              <p:cNvPr id="280" name="Picture 7" descr="C:\Documents and Settings\Raquel\My Documents\_SilverFox\DVD_ART36\Artwork_Imagery\Icons - Illustrations\_ SUPER VISTA STYLE\world globe map.png"/>
              <p:cNvPicPr>
                <a:picLocks noChangeAspect="1" noChangeArrowheads="1"/>
              </p:cNvPicPr>
              <p:nvPr/>
            </p:nvPicPr>
            <p:blipFill>
              <a:blip r:embed="rId7" cstate="print"/>
              <a:srcRect/>
              <a:stretch>
                <a:fillRect/>
              </a:stretch>
            </p:blipFill>
            <p:spPr bwMode="auto">
              <a:xfrm>
                <a:off x="8993187" y="2094970"/>
                <a:ext cx="731309" cy="731309"/>
              </a:xfrm>
              <a:prstGeom prst="rect">
                <a:avLst/>
              </a:prstGeom>
              <a:noFill/>
              <a:effectLst>
                <a:outerShdw blurRad="114300" algn="ctr" rotWithShape="0">
                  <a:prstClr val="black">
                    <a:alpha val="67000"/>
                  </a:prstClr>
                </a:outerShdw>
              </a:effectLst>
            </p:spPr>
          </p:pic>
        </p:grpSp>
        <p:pic>
          <p:nvPicPr>
            <p:cNvPr id="284" name="Picture 8" descr="C:\Documents and Settings\Raquel\My Documents\_SilverFox\DVD_ART36\Artwork_Imagery\Icons - Illustrations\_ REAL VISTA STYLE\lcd monitor.png"/>
            <p:cNvPicPr>
              <a:picLocks noChangeAspect="1" noChangeArrowheads="1"/>
            </p:cNvPicPr>
            <p:nvPr/>
          </p:nvPicPr>
          <p:blipFill>
            <a:blip r:embed="rId6" cstate="print"/>
            <a:srcRect/>
            <a:stretch>
              <a:fillRect/>
            </a:stretch>
          </p:blipFill>
          <p:spPr bwMode="auto">
            <a:xfrm>
              <a:off x="3357554" y="6357935"/>
              <a:ext cx="426289" cy="426289"/>
            </a:xfrm>
            <a:prstGeom prst="rect">
              <a:avLst/>
            </a:prstGeom>
            <a:noFill/>
            <a:effectLst>
              <a:outerShdw blurRad="114300" algn="ctr" rotWithShape="0">
                <a:prstClr val="black">
                  <a:alpha val="67000"/>
                </a:prstClr>
              </a:outerShdw>
            </a:effectLst>
          </p:spPr>
        </p:pic>
        <p:sp>
          <p:nvSpPr>
            <p:cNvPr id="286" name="TextBox 285"/>
            <p:cNvSpPr txBox="1"/>
            <p:nvPr/>
          </p:nvSpPr>
          <p:spPr>
            <a:xfrm>
              <a:off x="3357554" y="6572249"/>
              <a:ext cx="1027079" cy="124650"/>
            </a:xfrm>
            <a:prstGeom prst="rect">
              <a:avLst/>
            </a:prstGeom>
          </p:spPr>
          <p:txBody>
            <a:bodyPr vert="horz" wrap="square" lIns="0" tIns="0" rIns="0" bIns="0" rtlCol="0">
              <a:spAutoFit/>
            </a:bodyPr>
            <a:lstStyle/>
            <a:p>
              <a:pPr algn="ctr" defTabSz="914363">
                <a:lnSpc>
                  <a:spcPct val="90000"/>
                </a:lnSpc>
              </a:pPr>
              <a:r>
                <a:rPr lang="en-GB" sz="900" dirty="0" smtClean="0">
                  <a:solidFill>
                    <a:schemeClr val="bg1"/>
                  </a:solidFill>
                </a:rPr>
                <a:t>PC</a:t>
              </a:r>
              <a:endParaRPr lang="en-GB" sz="900" dirty="0">
                <a:solidFill>
                  <a:schemeClr val="bg1"/>
                </a:solidFill>
              </a:endParaRPr>
            </a:p>
          </p:txBody>
        </p:sp>
        <p:sp>
          <p:nvSpPr>
            <p:cNvPr id="287" name="TextBox 286"/>
            <p:cNvSpPr txBox="1"/>
            <p:nvPr/>
          </p:nvSpPr>
          <p:spPr>
            <a:xfrm>
              <a:off x="2143108" y="6572249"/>
              <a:ext cx="1027079" cy="124650"/>
            </a:xfrm>
            <a:prstGeom prst="rect">
              <a:avLst/>
            </a:prstGeom>
          </p:spPr>
          <p:txBody>
            <a:bodyPr vert="horz" wrap="square" lIns="0" tIns="0" rIns="0" bIns="0" rtlCol="0">
              <a:spAutoFit/>
            </a:bodyPr>
            <a:lstStyle/>
            <a:p>
              <a:pPr algn="ctr" defTabSz="914363">
                <a:lnSpc>
                  <a:spcPct val="90000"/>
                </a:lnSpc>
              </a:pPr>
              <a:r>
                <a:rPr lang="en-GB" sz="900" dirty="0" smtClean="0">
                  <a:solidFill>
                    <a:schemeClr val="bg1"/>
                  </a:solidFill>
                </a:rPr>
                <a:t>Mainframe</a:t>
              </a:r>
              <a:endParaRPr lang="en-GB" sz="900" dirty="0">
                <a:solidFill>
                  <a:schemeClr val="bg1"/>
                </a:solidFill>
              </a:endParaRPr>
            </a:p>
          </p:txBody>
        </p:sp>
        <p:sp>
          <p:nvSpPr>
            <p:cNvPr id="288" name="Cloud 287"/>
            <p:cNvSpPr/>
            <p:nvPr/>
          </p:nvSpPr>
          <p:spPr bwMode="auto">
            <a:xfrm rot="1315629">
              <a:off x="6838607" y="6425670"/>
              <a:ext cx="424297" cy="317590"/>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sp>
          <p:nvSpPr>
            <p:cNvPr id="289" name="TextBox 288"/>
            <p:cNvSpPr txBox="1"/>
            <p:nvPr/>
          </p:nvSpPr>
          <p:spPr>
            <a:xfrm>
              <a:off x="5072066" y="6572249"/>
              <a:ext cx="1027079" cy="124650"/>
            </a:xfrm>
            <a:prstGeom prst="rect">
              <a:avLst/>
            </a:prstGeom>
          </p:spPr>
          <p:txBody>
            <a:bodyPr vert="horz" wrap="square" lIns="0" tIns="0" rIns="0" bIns="0" rtlCol="0">
              <a:spAutoFit/>
            </a:bodyPr>
            <a:lstStyle/>
            <a:p>
              <a:pPr algn="ctr" defTabSz="914363">
                <a:lnSpc>
                  <a:spcPct val="90000"/>
                </a:lnSpc>
              </a:pPr>
              <a:r>
                <a:rPr lang="en-GB" sz="900" dirty="0" smtClean="0">
                  <a:solidFill>
                    <a:schemeClr val="bg1"/>
                  </a:solidFill>
                </a:rPr>
                <a:t>Internet</a:t>
              </a:r>
              <a:endParaRPr lang="en-GB" sz="900" dirty="0">
                <a:solidFill>
                  <a:schemeClr val="bg1"/>
                </a:solidFill>
              </a:endParaRPr>
            </a:p>
          </p:txBody>
        </p:sp>
        <p:sp>
          <p:nvSpPr>
            <p:cNvPr id="290" name="TextBox 289"/>
            <p:cNvSpPr txBox="1"/>
            <p:nvPr/>
          </p:nvSpPr>
          <p:spPr>
            <a:xfrm>
              <a:off x="6973945" y="6572249"/>
              <a:ext cx="1027079" cy="124650"/>
            </a:xfrm>
            <a:prstGeom prst="rect">
              <a:avLst/>
            </a:prstGeom>
          </p:spPr>
          <p:txBody>
            <a:bodyPr vert="horz" wrap="square" lIns="0" tIns="0" rIns="0" bIns="0" rtlCol="0">
              <a:spAutoFit/>
            </a:bodyPr>
            <a:lstStyle/>
            <a:p>
              <a:pPr algn="ctr" defTabSz="914363">
                <a:lnSpc>
                  <a:spcPct val="90000"/>
                </a:lnSpc>
              </a:pPr>
              <a:r>
                <a:rPr lang="en-GB" sz="900" dirty="0" smtClean="0">
                  <a:solidFill>
                    <a:schemeClr val="bg1"/>
                  </a:solidFill>
                </a:rPr>
                <a:t>Cloud</a:t>
              </a:r>
              <a:endParaRPr lang="en-GB" sz="900" dirty="0">
                <a:solidFill>
                  <a:schemeClr val="bg1"/>
                </a:solidFill>
              </a:endParaRPr>
            </a:p>
          </p:txBody>
        </p:sp>
        <p:pic>
          <p:nvPicPr>
            <p:cNvPr id="1039" name="Picture 15" descr="Main Frame computer"/>
            <p:cNvPicPr>
              <a:picLocks noChangeAspect="1" noChangeArrowheads="1"/>
            </p:cNvPicPr>
            <p:nvPr/>
          </p:nvPicPr>
          <p:blipFill>
            <a:blip r:embed="rId8" cstate="print"/>
            <a:srcRect/>
            <a:stretch>
              <a:fillRect/>
            </a:stretch>
          </p:blipFill>
          <p:spPr bwMode="auto">
            <a:xfrm>
              <a:off x="1571604" y="6376985"/>
              <a:ext cx="714380" cy="409578"/>
            </a:xfrm>
            <a:prstGeom prst="rect">
              <a:avLst/>
            </a:prstGeom>
            <a:noFill/>
          </p:spPr>
        </p:pic>
        <p:grpSp>
          <p:nvGrpSpPr>
            <p:cNvPr id="3" name="Group 310"/>
            <p:cNvGrpSpPr/>
            <p:nvPr/>
          </p:nvGrpSpPr>
          <p:grpSpPr>
            <a:xfrm>
              <a:off x="6355024" y="6357958"/>
              <a:ext cx="431554" cy="428628"/>
              <a:chOff x="2000232" y="1285860"/>
              <a:chExt cx="792140" cy="786769"/>
            </a:xfrm>
          </p:grpSpPr>
          <p:pic>
            <p:nvPicPr>
              <p:cNvPr id="1052" name="Picture 28"/>
              <p:cNvPicPr>
                <a:picLocks noChangeAspect="1" noChangeArrowheads="1"/>
              </p:cNvPicPr>
              <p:nvPr/>
            </p:nvPicPr>
            <p:blipFill>
              <a:blip r:embed="rId9" cstate="print"/>
              <a:srcRect/>
              <a:stretch>
                <a:fillRect/>
              </a:stretch>
            </p:blipFill>
            <p:spPr bwMode="auto">
              <a:xfrm>
                <a:off x="2428860" y="1295124"/>
                <a:ext cx="357190" cy="350868"/>
              </a:xfrm>
              <a:prstGeom prst="rect">
                <a:avLst/>
              </a:prstGeom>
              <a:noFill/>
              <a:ln w="9525">
                <a:noFill/>
                <a:miter lim="800000"/>
                <a:headEnd/>
                <a:tailEnd/>
              </a:ln>
              <a:effectLst/>
            </p:spPr>
          </p:pic>
          <p:pic>
            <p:nvPicPr>
              <p:cNvPr id="1053" name="Picture 29"/>
              <p:cNvPicPr>
                <a:picLocks noChangeAspect="1" noChangeArrowheads="1"/>
              </p:cNvPicPr>
              <p:nvPr/>
            </p:nvPicPr>
            <p:blipFill>
              <a:blip r:embed="rId10" cstate="print"/>
              <a:srcRect/>
              <a:stretch>
                <a:fillRect/>
              </a:stretch>
            </p:blipFill>
            <p:spPr bwMode="auto">
              <a:xfrm>
                <a:off x="2428860" y="1714488"/>
                <a:ext cx="363512" cy="357190"/>
              </a:xfrm>
              <a:prstGeom prst="rect">
                <a:avLst/>
              </a:prstGeom>
              <a:noFill/>
              <a:ln w="9525">
                <a:noFill/>
                <a:miter lim="800000"/>
                <a:headEnd/>
                <a:tailEnd/>
              </a:ln>
              <a:effectLst/>
            </p:spPr>
          </p:pic>
          <p:pic>
            <p:nvPicPr>
              <p:cNvPr id="1054" name="Picture 30"/>
              <p:cNvPicPr>
                <a:picLocks noChangeAspect="1" noChangeArrowheads="1"/>
              </p:cNvPicPr>
              <p:nvPr/>
            </p:nvPicPr>
            <p:blipFill>
              <a:blip r:embed="rId11" cstate="print"/>
              <a:srcRect/>
              <a:stretch>
                <a:fillRect/>
              </a:stretch>
            </p:blipFill>
            <p:spPr bwMode="auto">
              <a:xfrm>
                <a:off x="2000232" y="1714489"/>
                <a:ext cx="367908" cy="358140"/>
              </a:xfrm>
              <a:prstGeom prst="rect">
                <a:avLst/>
              </a:prstGeom>
              <a:noFill/>
              <a:ln w="9525">
                <a:noFill/>
                <a:miter lim="800000"/>
                <a:headEnd/>
                <a:tailEnd/>
              </a:ln>
              <a:effectLst/>
            </p:spPr>
          </p:pic>
          <p:pic>
            <p:nvPicPr>
              <p:cNvPr id="1055" name="Picture 31"/>
              <p:cNvPicPr>
                <a:picLocks noChangeAspect="1" noChangeArrowheads="1"/>
              </p:cNvPicPr>
              <p:nvPr/>
            </p:nvPicPr>
            <p:blipFill>
              <a:blip r:embed="rId12" cstate="print"/>
              <a:srcRect/>
              <a:stretch>
                <a:fillRect/>
              </a:stretch>
            </p:blipFill>
            <p:spPr bwMode="auto">
              <a:xfrm>
                <a:off x="2000232" y="1285860"/>
                <a:ext cx="363455" cy="357189"/>
              </a:xfrm>
              <a:prstGeom prst="rect">
                <a:avLst/>
              </a:prstGeom>
              <a:noFill/>
              <a:ln w="9525">
                <a:noFill/>
                <a:miter lim="800000"/>
                <a:headEnd/>
                <a:tailEnd/>
              </a:ln>
              <a:effectLst/>
            </p:spPr>
          </p:pic>
        </p:grpSp>
      </p:grpSp>
      <p:sp>
        <p:nvSpPr>
          <p:cNvPr id="41" name="Title 2"/>
          <p:cNvSpPr>
            <a:spLocks noGrp="1"/>
          </p:cNvSpPr>
          <p:nvPr>
            <p:ph type="title"/>
          </p:nvPr>
        </p:nvSpPr>
        <p:spPr>
          <a:xfrm>
            <a:off x="304800" y="0"/>
            <a:ext cx="8132762" cy="639762"/>
          </a:xfrm>
        </p:spPr>
        <p:txBody>
          <a:bodyPr/>
          <a:lstStyle/>
          <a:p>
            <a:r>
              <a:rPr lang="en-GB" dirty="0" smtClean="0"/>
              <a:t>Two enablers of change</a:t>
            </a:r>
            <a:endParaRPr lang="en-GB" dirty="0"/>
          </a:p>
        </p:txBody>
      </p:sp>
      <p:sp>
        <p:nvSpPr>
          <p:cNvPr id="40" name="Rectangle 39"/>
          <p:cNvSpPr/>
          <p:nvPr/>
        </p:nvSpPr>
        <p:spPr bwMode="auto">
          <a:xfrm>
            <a:off x="5943600" y="3657600"/>
            <a:ext cx="2500330" cy="1785950"/>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sp>
        <p:nvSpPr>
          <p:cNvPr id="42" name="Rectangle 41"/>
          <p:cNvSpPr/>
          <p:nvPr/>
        </p:nvSpPr>
        <p:spPr bwMode="auto">
          <a:xfrm>
            <a:off x="4800600" y="4724400"/>
            <a:ext cx="2424130" cy="1100150"/>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sp>
        <p:nvSpPr>
          <p:cNvPr id="43" name="Rectangle 42"/>
          <p:cNvSpPr/>
          <p:nvPr/>
        </p:nvSpPr>
        <p:spPr bwMode="auto">
          <a:xfrm>
            <a:off x="7010400" y="3962400"/>
            <a:ext cx="2424130" cy="1100150"/>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pitchFamily="100" charset="0"/>
            </a:endParaRPr>
          </a:p>
        </p:txBody>
      </p:sp>
      <p:sp>
        <p:nvSpPr>
          <p:cNvPr id="44" name="Rectangular Callout 43"/>
          <p:cNvSpPr/>
          <p:nvPr/>
        </p:nvSpPr>
        <p:spPr>
          <a:xfrm>
            <a:off x="1371600" y="3733800"/>
            <a:ext cx="2895600" cy="1200329"/>
          </a:xfrm>
          <a:prstGeom prst="wedgeRectCallout">
            <a:avLst>
              <a:gd name="adj1" fmla="val 43555"/>
              <a:gd name="adj2" fmla="val 99079"/>
            </a:avLst>
          </a:prstGeom>
          <a:solidFill>
            <a:schemeClr val="bg1">
              <a:lumMod val="50000"/>
            </a:schemeClr>
          </a:solidFill>
          <a:ln>
            <a:solidFill>
              <a:schemeClr val="bg1"/>
            </a:solidFill>
          </a:ln>
        </p:spPr>
        <p:txBody>
          <a:bodyPr wrap="square">
            <a:spAutoFit/>
          </a:bodyPr>
          <a:lstStyle/>
          <a:p>
            <a:r>
              <a:rPr lang="en-GB" sz="1800" b="0" dirty="0" smtClean="0">
                <a:latin typeface="+mn-lt"/>
              </a:rPr>
              <a:t>“Governments are shifting from a government-centric paradigm to a citizen-centric paradigm”</a:t>
            </a:r>
          </a:p>
        </p:txBody>
      </p:sp>
      <p:sp>
        <p:nvSpPr>
          <p:cNvPr id="45" name="Rectangle 44"/>
          <p:cNvSpPr/>
          <p:nvPr/>
        </p:nvSpPr>
        <p:spPr>
          <a:xfrm>
            <a:off x="685800" y="5410200"/>
            <a:ext cx="3657600" cy="584775"/>
          </a:xfrm>
          <a:prstGeom prst="rect">
            <a:avLst/>
          </a:prstGeom>
          <a:noFill/>
          <a:ln>
            <a:noFill/>
          </a:ln>
        </p:spPr>
        <p:txBody>
          <a:bodyPr wrap="square">
            <a:spAutoFit/>
          </a:bodyPr>
          <a:lstStyle/>
          <a:p>
            <a:pPr algn="r"/>
            <a:endParaRPr lang="en-GB" sz="1200" b="0" dirty="0" smtClean="0">
              <a:solidFill>
                <a:schemeClr val="tx1">
                  <a:lumMod val="85000"/>
                  <a:lumOff val="15000"/>
                </a:schemeClr>
              </a:solidFill>
              <a:latin typeface="+mn-lt"/>
            </a:endParaRPr>
          </a:p>
          <a:p>
            <a:pPr algn="r"/>
            <a:r>
              <a:rPr lang="en-GB" sz="1000" b="0" dirty="0" smtClean="0">
                <a:solidFill>
                  <a:schemeClr val="tx1">
                    <a:lumMod val="85000"/>
                    <a:lumOff val="15000"/>
                  </a:schemeClr>
                </a:solidFill>
                <a:latin typeface="+mn-lt"/>
              </a:rPr>
              <a:t>Rethinking e-government services: user-centric approaches, OECD, 2009</a:t>
            </a:r>
            <a:endParaRPr lang="en-GB" sz="1000" b="0" dirty="0">
              <a:solidFill>
                <a:schemeClr val="tx1">
                  <a:lumMod val="85000"/>
                  <a:lumOff val="15000"/>
                </a:schemeClr>
              </a:solidFill>
              <a:latin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3" grpId="0" animBg="1"/>
      <p:bldP spid="44" grpId="0" animBg="1"/>
      <p:bldP spid="44" grpId="1" animBg="1"/>
      <p:bldP spid="45" grpId="0"/>
      <p:bldP spid="4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953000" cy="1371600"/>
          </a:xfrm>
        </p:spPr>
        <p:txBody>
          <a:bodyPr/>
          <a:lstStyle/>
          <a:p>
            <a:r>
              <a:rPr lang="en-GB" dirty="0" smtClean="0"/>
              <a:t>Some features of this shift</a:t>
            </a:r>
            <a:endParaRPr lang="en-GB" dirty="0"/>
          </a:p>
        </p:txBody>
      </p:sp>
      <p:graphicFrame>
        <p:nvGraphicFramePr>
          <p:cNvPr id="7" name="Table 6"/>
          <p:cNvGraphicFramePr>
            <a:graphicFrameLocks noGrp="1"/>
          </p:cNvGraphicFramePr>
          <p:nvPr/>
        </p:nvGraphicFramePr>
        <p:xfrm>
          <a:off x="457200" y="1600200"/>
          <a:ext cx="8382000" cy="4425315"/>
        </p:xfrm>
        <a:graphic>
          <a:graphicData uri="http://schemas.openxmlformats.org/drawingml/2006/table">
            <a:tbl>
              <a:tblPr/>
              <a:tblGrid>
                <a:gridCol w="4230168"/>
                <a:gridCol w="4151832"/>
              </a:tblGrid>
              <a:tr h="342900">
                <a:tc>
                  <a:txBody>
                    <a:bodyPr/>
                    <a:lstStyle/>
                    <a:p>
                      <a:pPr algn="l" hangingPunct="0">
                        <a:lnSpc>
                          <a:spcPct val="115000"/>
                        </a:lnSpc>
                        <a:spcAft>
                          <a:spcPts val="0"/>
                        </a:spcAft>
                      </a:pPr>
                      <a:r>
                        <a:rPr lang="en-US" sz="1800" b="1" dirty="0" smtClean="0">
                          <a:solidFill>
                            <a:srgbClr val="1F497D"/>
                          </a:solidFill>
                          <a:latin typeface="Calibri"/>
                          <a:ea typeface="Times New Roman"/>
                          <a:cs typeface="Arial"/>
                        </a:rPr>
                        <a:t>E-Government</a:t>
                      </a:r>
                    </a:p>
                    <a:p>
                      <a:pPr algn="l" hangingPunct="0">
                        <a:lnSpc>
                          <a:spcPct val="115000"/>
                        </a:lnSpc>
                        <a:spcAft>
                          <a:spcPts val="0"/>
                        </a:spcAft>
                      </a:pPr>
                      <a:endParaRPr lang="en-GB" sz="1050" dirty="0">
                        <a:solidFill>
                          <a:srgbClr val="365F91"/>
                        </a:solidFill>
                        <a:latin typeface="Calibri"/>
                        <a:ea typeface="Times New Roman"/>
                        <a:cs typeface="Times New Roman"/>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hangingPunct="0">
                        <a:lnSpc>
                          <a:spcPct val="115000"/>
                        </a:lnSpc>
                        <a:spcAft>
                          <a:spcPts val="0"/>
                        </a:spcAft>
                      </a:pPr>
                      <a:r>
                        <a:rPr lang="en-US" sz="1800" b="1" dirty="0" smtClean="0">
                          <a:solidFill>
                            <a:srgbClr val="1F497D"/>
                          </a:solidFill>
                          <a:latin typeface="Calibri"/>
                          <a:ea typeface="Times New Roman"/>
                          <a:cs typeface="Arial"/>
                        </a:rPr>
                        <a:t>Transformational Government</a:t>
                      </a:r>
                      <a:endParaRPr lang="en-GB" sz="1800" dirty="0">
                        <a:solidFill>
                          <a:srgbClr val="365F91"/>
                        </a:solidFill>
                        <a:latin typeface="Calibri"/>
                        <a:ea typeface="Times New Roman"/>
                        <a:cs typeface="Times New Roman"/>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r>
              <a:tr h="266700">
                <a:tc>
                  <a:txBody>
                    <a:bodyPr/>
                    <a:lstStyle/>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Government-centric </a:t>
                      </a:r>
                      <a:endParaRPr lang="en-GB" sz="1600" dirty="0">
                        <a:solidFill>
                          <a:srgbClr val="365F91"/>
                        </a:solidFill>
                        <a:latin typeface="Calibri"/>
                        <a:ea typeface="Times New Roman"/>
                        <a:cs typeface="Times New Roman"/>
                      </a:endParaRP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Citizen-centric</a:t>
                      </a:r>
                      <a:endParaRPr lang="en-GB" sz="1600" dirty="0">
                        <a:solidFill>
                          <a:srgbClr val="365F91"/>
                        </a:solidFill>
                        <a:latin typeface="Calibri"/>
                        <a:ea typeface="Times New Roman"/>
                        <a:cs typeface="Times New Roman"/>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266700">
                <a:tc>
                  <a:txBody>
                    <a:bodyPr/>
                    <a:lstStyle/>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Supply push</a:t>
                      </a:r>
                      <a:endParaRPr lang="en-GB" sz="1600" dirty="0">
                        <a:solidFill>
                          <a:srgbClr val="365F91"/>
                        </a:solidFill>
                        <a:latin typeface="Calibri"/>
                        <a:ea typeface="Times New Roman"/>
                        <a:cs typeface="Times New Roman"/>
                      </a:endParaRP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Demand pull</a:t>
                      </a:r>
                      <a:endParaRPr lang="en-GB" sz="1600" dirty="0">
                        <a:solidFill>
                          <a:srgbClr val="365F91"/>
                        </a:solidFill>
                        <a:latin typeface="Calibri"/>
                        <a:ea typeface="Times New Roman"/>
                        <a:cs typeface="Times New Roman"/>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533400">
                <a:tc>
                  <a:txBody>
                    <a:bodyPr/>
                    <a:lstStyle/>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Government as sole provider of citizen services</a:t>
                      </a:r>
                      <a:endParaRPr lang="en-GB" sz="1600" dirty="0">
                        <a:solidFill>
                          <a:srgbClr val="365F91"/>
                        </a:solidFill>
                        <a:latin typeface="Calibri"/>
                        <a:ea typeface="Times New Roman"/>
                        <a:cs typeface="Times New Roman"/>
                      </a:endParaRP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Government also as convener of multiple competitive sources of citizen services</a:t>
                      </a:r>
                      <a:endParaRPr lang="en-GB" sz="1600" dirty="0">
                        <a:solidFill>
                          <a:srgbClr val="365F91"/>
                        </a:solidFill>
                        <a:latin typeface="Calibri"/>
                        <a:ea typeface="Times New Roman"/>
                        <a:cs typeface="Times New Roman"/>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533400">
                <a:tc>
                  <a:txBody>
                    <a:bodyPr/>
                    <a:lstStyle/>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Unconnected vertical business silos</a:t>
                      </a:r>
                      <a:endParaRPr lang="en-GB" sz="1600" dirty="0">
                        <a:solidFill>
                          <a:srgbClr val="365F91"/>
                        </a:solidFill>
                        <a:latin typeface="Calibri"/>
                        <a:ea typeface="Times New Roman"/>
                        <a:cs typeface="Times New Roman"/>
                      </a:endParaRP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New virtual business layer, built around citizen needs, operates horizontally across government</a:t>
                      </a:r>
                      <a:endParaRPr lang="en-GB" sz="1600" dirty="0">
                        <a:solidFill>
                          <a:srgbClr val="365F91"/>
                        </a:solidFill>
                        <a:latin typeface="Calibri"/>
                        <a:ea typeface="Times New Roman"/>
                        <a:cs typeface="Times New Roman"/>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342900">
                <a:tc>
                  <a:txBody>
                    <a:bodyPr/>
                    <a:lstStyle/>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“Identity” is owned and managed by government</a:t>
                      </a:r>
                      <a:endParaRPr lang="en-GB" sz="1600" dirty="0">
                        <a:solidFill>
                          <a:srgbClr val="365F91"/>
                        </a:solidFill>
                        <a:latin typeface="Calibri"/>
                        <a:ea typeface="Times New Roman"/>
                        <a:cs typeface="Times New Roman"/>
                      </a:endParaRP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“Identity” is owned and managed by the citizen</a:t>
                      </a:r>
                      <a:endParaRPr lang="en-GB" sz="1600" dirty="0">
                        <a:solidFill>
                          <a:srgbClr val="365F91"/>
                        </a:solidFill>
                        <a:latin typeface="Calibri"/>
                        <a:ea typeface="Times New Roman"/>
                        <a:cs typeface="Times New Roman"/>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266700">
                <a:tc>
                  <a:txBody>
                    <a:bodyPr/>
                    <a:lstStyle/>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Public data locked away within government</a:t>
                      </a:r>
                      <a:endParaRPr lang="en-GB" sz="1600" dirty="0">
                        <a:solidFill>
                          <a:srgbClr val="365F91"/>
                        </a:solidFill>
                        <a:latin typeface="Calibri"/>
                        <a:ea typeface="Times New Roman"/>
                        <a:cs typeface="Times New Roman"/>
                      </a:endParaRP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Public data available freely for reuse by all</a:t>
                      </a:r>
                      <a:endParaRPr lang="en-GB" sz="1600" dirty="0">
                        <a:solidFill>
                          <a:srgbClr val="365F91"/>
                        </a:solidFill>
                        <a:latin typeface="Calibri"/>
                        <a:ea typeface="Times New Roman"/>
                        <a:cs typeface="Times New Roman"/>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266700">
                <a:tc>
                  <a:txBody>
                    <a:bodyPr/>
                    <a:lstStyle/>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Citizen as recipient or consumer of services</a:t>
                      </a:r>
                      <a:endParaRPr lang="en-GB" sz="1600" dirty="0">
                        <a:solidFill>
                          <a:srgbClr val="365F91"/>
                        </a:solidFill>
                        <a:latin typeface="Calibri"/>
                        <a:ea typeface="Times New Roman"/>
                        <a:cs typeface="Times New Roman"/>
                      </a:endParaRP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Citizen as owner and co-creator of services</a:t>
                      </a:r>
                      <a:endParaRPr lang="en-GB" sz="1600" dirty="0">
                        <a:solidFill>
                          <a:srgbClr val="365F91"/>
                        </a:solidFill>
                        <a:latin typeface="Calibri"/>
                        <a:ea typeface="Times New Roman"/>
                        <a:cs typeface="Times New Roman"/>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533400">
                <a:tc>
                  <a:txBody>
                    <a:bodyPr/>
                    <a:lstStyle/>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Online services</a:t>
                      </a:r>
                      <a:endParaRPr lang="en-GB" sz="1600" dirty="0">
                        <a:solidFill>
                          <a:srgbClr val="365F91"/>
                        </a:solidFill>
                        <a:latin typeface="Calibri"/>
                        <a:ea typeface="Times New Roman"/>
                        <a:cs typeface="Times New Roman"/>
                      </a:endParaRPr>
                    </a:p>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IT as capital investment</a:t>
                      </a:r>
                      <a:endParaRPr lang="en-GB" sz="1600" dirty="0">
                        <a:solidFill>
                          <a:srgbClr val="365F91"/>
                        </a:solidFill>
                        <a:latin typeface="Calibri"/>
                        <a:ea typeface="Times New Roman"/>
                        <a:cs typeface="Times New Roman"/>
                      </a:endParaRP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Multi-channel service integration</a:t>
                      </a:r>
                      <a:endParaRPr lang="en-GB" sz="1600" dirty="0">
                        <a:solidFill>
                          <a:srgbClr val="365F91"/>
                        </a:solidFill>
                        <a:latin typeface="Calibri"/>
                        <a:ea typeface="Times New Roman"/>
                        <a:cs typeface="Times New Roman"/>
                      </a:endParaRPr>
                    </a:p>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IT as a service</a:t>
                      </a:r>
                      <a:endParaRPr lang="en-GB" sz="1600" dirty="0">
                        <a:solidFill>
                          <a:srgbClr val="365F91"/>
                        </a:solidFill>
                        <a:latin typeface="Calibri"/>
                        <a:ea typeface="Times New Roman"/>
                        <a:cs typeface="Times New Roman"/>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266700">
                <a:tc>
                  <a:txBody>
                    <a:bodyPr/>
                    <a:lstStyle/>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Producer-led</a:t>
                      </a:r>
                      <a:endParaRPr lang="en-GB" sz="1600" dirty="0">
                        <a:solidFill>
                          <a:srgbClr val="365F91"/>
                        </a:solidFill>
                        <a:latin typeface="Calibri"/>
                        <a:ea typeface="Times New Roman"/>
                        <a:cs typeface="Times New Roman"/>
                      </a:endParaRPr>
                    </a:p>
                  </a:txBody>
                  <a:tcPr marL="68580" marR="6858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342900" lvl="0" indent="-342900" hangingPunct="0">
                        <a:lnSpc>
                          <a:spcPct val="115000"/>
                        </a:lnSpc>
                        <a:spcAft>
                          <a:spcPts val="0"/>
                        </a:spcAft>
                        <a:buFont typeface="Symbol"/>
                        <a:buChar char=""/>
                      </a:pPr>
                      <a:r>
                        <a:rPr lang="en-US" sz="1600" dirty="0">
                          <a:solidFill>
                            <a:srgbClr val="231F20"/>
                          </a:solidFill>
                          <a:latin typeface="Calibri"/>
                          <a:ea typeface="Times New Roman"/>
                          <a:cs typeface="Arial"/>
                        </a:rPr>
                        <a:t>Brand-led</a:t>
                      </a:r>
                      <a:endParaRPr lang="en-GB" sz="1600" dirty="0">
                        <a:solidFill>
                          <a:srgbClr val="365F91"/>
                        </a:solidFill>
                        <a:latin typeface="Calibri"/>
                        <a:ea typeface="Times New Roman"/>
                        <a:cs typeface="Times New Roman"/>
                      </a:endParaRPr>
                    </a:p>
                  </a:txBody>
                  <a:tcPr marL="68580" marR="6858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686090" name="AutoShape 336"/>
          <p:cNvSpPr>
            <a:spLocks noChangeArrowheads="1"/>
          </p:cNvSpPr>
          <p:nvPr/>
        </p:nvSpPr>
        <p:spPr bwMode="auto">
          <a:xfrm rot="5400000">
            <a:off x="4467225" y="2162176"/>
            <a:ext cx="228601" cy="171450"/>
          </a:xfrm>
          <a:prstGeom prst="triangle">
            <a:avLst>
              <a:gd name="adj" fmla="val 500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686089" name="AutoShape 349"/>
          <p:cNvSpPr>
            <a:spLocks noChangeArrowheads="1"/>
          </p:cNvSpPr>
          <p:nvPr/>
        </p:nvSpPr>
        <p:spPr bwMode="auto">
          <a:xfrm rot="5400000">
            <a:off x="4467225" y="2466976"/>
            <a:ext cx="228601" cy="171450"/>
          </a:xfrm>
          <a:prstGeom prst="triangle">
            <a:avLst>
              <a:gd name="adj" fmla="val 500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686088" name="AutoShape 350"/>
          <p:cNvSpPr>
            <a:spLocks noChangeArrowheads="1"/>
          </p:cNvSpPr>
          <p:nvPr/>
        </p:nvSpPr>
        <p:spPr bwMode="auto">
          <a:xfrm rot="5400000">
            <a:off x="4467225" y="2847976"/>
            <a:ext cx="228601" cy="171450"/>
          </a:xfrm>
          <a:prstGeom prst="triangle">
            <a:avLst>
              <a:gd name="adj" fmla="val 500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686087" name="AutoShape 351"/>
          <p:cNvSpPr>
            <a:spLocks noChangeArrowheads="1"/>
          </p:cNvSpPr>
          <p:nvPr/>
        </p:nvSpPr>
        <p:spPr bwMode="auto">
          <a:xfrm rot="5400000">
            <a:off x="4467225" y="3305176"/>
            <a:ext cx="228601" cy="171450"/>
          </a:xfrm>
          <a:prstGeom prst="triangle">
            <a:avLst>
              <a:gd name="adj" fmla="val 500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686086" name="AutoShape 352"/>
          <p:cNvSpPr>
            <a:spLocks noChangeArrowheads="1"/>
          </p:cNvSpPr>
          <p:nvPr/>
        </p:nvSpPr>
        <p:spPr bwMode="auto">
          <a:xfrm rot="5400000">
            <a:off x="4467225" y="4143376"/>
            <a:ext cx="228601" cy="171450"/>
          </a:xfrm>
          <a:prstGeom prst="triangle">
            <a:avLst>
              <a:gd name="adj" fmla="val 500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686085" name="AutoShape 353"/>
          <p:cNvSpPr>
            <a:spLocks noChangeArrowheads="1"/>
          </p:cNvSpPr>
          <p:nvPr/>
        </p:nvSpPr>
        <p:spPr bwMode="auto">
          <a:xfrm rot="5400000">
            <a:off x="4467225" y="4448174"/>
            <a:ext cx="228601" cy="171450"/>
          </a:xfrm>
          <a:prstGeom prst="triangle">
            <a:avLst>
              <a:gd name="adj" fmla="val 500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686084" name="AutoShape 354"/>
          <p:cNvSpPr>
            <a:spLocks noChangeArrowheads="1"/>
          </p:cNvSpPr>
          <p:nvPr/>
        </p:nvSpPr>
        <p:spPr bwMode="auto">
          <a:xfrm rot="5400000">
            <a:off x="4467225" y="4752974"/>
            <a:ext cx="228601" cy="171450"/>
          </a:xfrm>
          <a:prstGeom prst="triangle">
            <a:avLst>
              <a:gd name="adj" fmla="val 500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686083" name="AutoShape 355"/>
          <p:cNvSpPr>
            <a:spLocks noChangeArrowheads="1"/>
          </p:cNvSpPr>
          <p:nvPr/>
        </p:nvSpPr>
        <p:spPr bwMode="auto">
          <a:xfrm rot="5400000">
            <a:off x="4467225" y="5133976"/>
            <a:ext cx="228601" cy="171450"/>
          </a:xfrm>
          <a:prstGeom prst="triangle">
            <a:avLst>
              <a:gd name="adj" fmla="val 500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686082" name="AutoShape 356"/>
          <p:cNvSpPr>
            <a:spLocks noChangeArrowheads="1"/>
          </p:cNvSpPr>
          <p:nvPr/>
        </p:nvSpPr>
        <p:spPr bwMode="auto">
          <a:xfrm rot="5400000">
            <a:off x="4467225" y="5438776"/>
            <a:ext cx="228601" cy="171450"/>
          </a:xfrm>
          <a:prstGeom prst="triangle">
            <a:avLst>
              <a:gd name="adj" fmla="val 500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686081" name="AutoShape 357"/>
          <p:cNvSpPr>
            <a:spLocks noChangeArrowheads="1"/>
          </p:cNvSpPr>
          <p:nvPr/>
        </p:nvSpPr>
        <p:spPr bwMode="auto">
          <a:xfrm rot="5400000">
            <a:off x="4467222" y="5743578"/>
            <a:ext cx="228599" cy="171448"/>
          </a:xfrm>
          <a:prstGeom prst="triangle">
            <a:avLst>
              <a:gd name="adj" fmla="val 500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68609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4"/>
          <p:cNvSpPr/>
          <p:nvPr/>
        </p:nvSpPr>
        <p:spPr bwMode="auto">
          <a:xfrm>
            <a:off x="533400" y="2133600"/>
            <a:ext cx="3886200" cy="3886200"/>
          </a:xfrm>
          <a:prstGeom prst="rect">
            <a:avLst/>
          </a:prstGeom>
          <a:solidFill>
            <a:srgbClr val="0070C0"/>
          </a:solidFill>
          <a:ln w="76200" cap="flat" cmpd="sng" algn="ctr">
            <a:solidFill>
              <a:srgbClr val="0070C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800" b="0" dirty="0" smtClean="0">
                <a:latin typeface="+mn-lt"/>
              </a:rPr>
              <a:t>Bolting technology </a:t>
            </a:r>
          </a:p>
          <a:p>
            <a:pPr marL="0" marR="0" indent="0" algn="ctr" defTabSz="914400" rtl="0" eaLnBrk="0" fontAlgn="base" latinLnBrk="0" hangingPunct="0">
              <a:lnSpc>
                <a:spcPct val="100000"/>
              </a:lnSpc>
              <a:spcBef>
                <a:spcPct val="0"/>
              </a:spcBef>
              <a:spcAft>
                <a:spcPct val="0"/>
              </a:spcAft>
              <a:buClrTx/>
              <a:buSzTx/>
              <a:buFontTx/>
              <a:buNone/>
              <a:tabLst/>
            </a:pPr>
            <a:r>
              <a:rPr lang="en-GB" sz="2800" b="0" dirty="0" smtClean="0">
                <a:latin typeface="+mn-lt"/>
              </a:rPr>
              <a:t>onto the existing </a:t>
            </a:r>
          </a:p>
          <a:p>
            <a:pPr marL="0" marR="0" indent="0" algn="ctr" defTabSz="914400" rtl="0" eaLnBrk="0" fontAlgn="base" latinLnBrk="0" hangingPunct="0">
              <a:lnSpc>
                <a:spcPct val="100000"/>
              </a:lnSpc>
              <a:spcBef>
                <a:spcPct val="0"/>
              </a:spcBef>
              <a:spcAft>
                <a:spcPct val="0"/>
              </a:spcAft>
              <a:buClrTx/>
              <a:buSzTx/>
              <a:buFontTx/>
              <a:buNone/>
              <a:tabLst/>
            </a:pPr>
            <a:r>
              <a:rPr lang="en-GB" sz="2800" b="0" dirty="0" smtClean="0">
                <a:latin typeface="+mn-lt"/>
              </a:rPr>
              <a:t>business model </a:t>
            </a:r>
          </a:p>
          <a:p>
            <a:pPr marL="0" marR="0" indent="0" algn="ctr" defTabSz="914400" rtl="0" eaLnBrk="0" fontAlgn="base" latinLnBrk="0" hangingPunct="0">
              <a:lnSpc>
                <a:spcPct val="100000"/>
              </a:lnSpc>
              <a:spcBef>
                <a:spcPct val="0"/>
              </a:spcBef>
              <a:spcAft>
                <a:spcPct val="0"/>
              </a:spcAft>
              <a:buClrTx/>
              <a:buSzTx/>
              <a:buFontTx/>
              <a:buNone/>
              <a:tabLst/>
            </a:pPr>
            <a:r>
              <a:rPr lang="en-GB" sz="2800" b="0" dirty="0" smtClean="0">
                <a:latin typeface="+mn-lt"/>
              </a:rPr>
              <a:t>of government</a:t>
            </a:r>
            <a:endParaRPr kumimoji="0" lang="en-GB" sz="2800" b="0" i="0" u="none" strike="noStrike" cap="none" normalizeH="0" baseline="0" dirty="0" smtClean="0">
              <a:ln>
                <a:noFill/>
              </a:ln>
              <a:effectLst/>
              <a:latin typeface="+mn-lt"/>
            </a:endParaRPr>
          </a:p>
        </p:txBody>
      </p:sp>
      <p:sp>
        <p:nvSpPr>
          <p:cNvPr id="16" name="Rectangle 15"/>
          <p:cNvSpPr/>
          <p:nvPr/>
        </p:nvSpPr>
        <p:spPr bwMode="auto">
          <a:xfrm>
            <a:off x="4724400" y="2133600"/>
            <a:ext cx="3886200" cy="3886200"/>
          </a:xfrm>
          <a:prstGeom prst="rect">
            <a:avLst/>
          </a:prstGeom>
          <a:solidFill>
            <a:srgbClr val="0070C0"/>
          </a:solidFill>
          <a:ln w="76200" cap="flat" cmpd="sng" algn="ctr">
            <a:solidFill>
              <a:srgbClr val="0070C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800" b="0" dirty="0" smtClean="0">
                <a:latin typeface="+mn-lt"/>
              </a:rPr>
              <a:t>Focusing first on the business changes needed to unlock benefits for citizens, and only then on the technology</a:t>
            </a:r>
            <a:endParaRPr kumimoji="0" lang="en-GB" sz="2800" b="0" i="0" u="none" strike="noStrike" cap="none" normalizeH="0" baseline="0" dirty="0" smtClean="0">
              <a:ln>
                <a:noFill/>
              </a:ln>
              <a:effectLst/>
              <a:latin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sz="quarter"/>
          </p:nvPr>
        </p:nvSpPr>
        <p:spPr>
          <a:xfrm>
            <a:off x="685800" y="1600200"/>
            <a:ext cx="6029325" cy="1470025"/>
          </a:xfrm>
        </p:spPr>
        <p:txBody>
          <a:bodyPr/>
          <a:lstStyle/>
          <a:p>
            <a:pPr eaLnBrk="1" hangingPunct="1"/>
            <a:r>
              <a:rPr lang="en-GB" sz="4400" dirty="0" smtClean="0"/>
              <a:t>Why this matters</a:t>
            </a:r>
          </a:p>
        </p:txBody>
      </p:sp>
      <p:pic>
        <p:nvPicPr>
          <p:cNvPr id="3" name="Picture 1" descr="OASIS Member Logo"/>
          <p:cNvPicPr>
            <a:picLocks noChangeAspect="1" noChangeArrowheads="1"/>
          </p:cNvPicPr>
          <p:nvPr/>
        </p:nvPicPr>
        <p:blipFill>
          <a:blip r:embed="rId3" cstate="print"/>
          <a:srcRect/>
          <a:stretch>
            <a:fillRect/>
          </a:stretch>
        </p:blipFill>
        <p:spPr bwMode="auto">
          <a:xfrm>
            <a:off x="304800" y="6248400"/>
            <a:ext cx="1333500" cy="428625"/>
          </a:xfrm>
          <a:prstGeom prst="rect">
            <a:avLst/>
          </a:prstGeom>
          <a:noFill/>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CS Transform PP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2_QPC CST V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pitchFamily="10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pitchFamily="100" charset="0"/>
          </a:defRPr>
        </a:defPPr>
      </a:lstStyle>
    </a:lnDef>
  </a:objectDefaults>
  <a:extraClrSchemeLst>
    <a:extraClrScheme>
      <a:clrScheme name="2_QPC CST V1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QPC CST V1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QPC CST V1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QPC CST V1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QPC CST V1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QPC CST V1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QPC CST V1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QPC CST V19">
  <a:themeElements>
    <a:clrScheme name="3_QPC CST V1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QPC CST V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pitchFamily="10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pitchFamily="100" charset="0"/>
          </a:defRPr>
        </a:defPPr>
      </a:lstStyle>
    </a:lnDef>
  </a:objectDefaults>
  <a:extraClrSchemeLst>
    <a:extraClrScheme>
      <a:clrScheme name="3_QPC CST V1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QPC CST V1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QPC CST V1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QPC CST V1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QPC CST V1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QPC CST V1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QPC CST V1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 Transform PP theme</Template>
  <TotalTime>27868</TotalTime>
  <Words>2090</Words>
  <Application>Microsoft Office PowerPoint</Application>
  <PresentationFormat>On-screen Show (4:3)</PresentationFormat>
  <Paragraphs>481</Paragraphs>
  <Slides>26</Slides>
  <Notes>26</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26</vt:i4>
      </vt:variant>
    </vt:vector>
  </HeadingPairs>
  <TitlesOfParts>
    <vt:vector size="30" baseType="lpstr">
      <vt:lpstr>CS Transform PP theme</vt:lpstr>
      <vt:lpstr>3_QPC CST V19</vt:lpstr>
      <vt:lpstr>Clip</vt:lpstr>
      <vt:lpstr>Slide</vt:lpstr>
      <vt:lpstr>Context  The shift from e-Government to Transformational Government</vt:lpstr>
      <vt:lpstr>What I will cover</vt:lpstr>
      <vt:lpstr>Who we are</vt:lpstr>
      <vt:lpstr>A brief history of e-Government  From automation to transformation</vt:lpstr>
      <vt:lpstr>Slide 5</vt:lpstr>
      <vt:lpstr>Slide 6</vt:lpstr>
      <vt:lpstr>Two enablers of change</vt:lpstr>
      <vt:lpstr>Some features of this shift</vt:lpstr>
      <vt:lpstr>Why this matters</vt:lpstr>
      <vt:lpstr>Slide 10</vt:lpstr>
      <vt:lpstr>Slide 11</vt:lpstr>
      <vt:lpstr>Impact of addressing the business model</vt:lpstr>
      <vt:lpstr>Business model transformation is the universal key to success  </vt:lpstr>
      <vt:lpstr>Slide 14</vt:lpstr>
      <vt:lpstr>Slide 15</vt:lpstr>
      <vt:lpstr>Slide 16</vt:lpstr>
      <vt:lpstr>Why the need for a Transformational Government Framework?</vt:lpstr>
      <vt:lpstr>The problem</vt:lpstr>
      <vt:lpstr>In theory, current e-government frameworks address governance and business change</vt:lpstr>
      <vt:lpstr>In practice, most policies focus on technology not business</vt:lpstr>
      <vt:lpstr>There are significant gaps in best practice frameworks</vt:lpstr>
      <vt:lpstr>Towards future best practice</vt:lpstr>
      <vt:lpstr>A starting point for discussion</vt:lpstr>
      <vt:lpstr>Key features which led to OASIS approaching us</vt:lpstr>
      <vt:lpstr>Summary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dc:creator>
  <cp:lastModifiedBy>Jane Harnad</cp:lastModifiedBy>
  <cp:revision>365</cp:revision>
  <cp:lastPrinted>1601-01-01T00:00:00Z</cp:lastPrinted>
  <dcterms:created xsi:type="dcterms:W3CDTF">1601-01-01T00:00:00Z</dcterms:created>
  <dcterms:modified xsi:type="dcterms:W3CDTF">2010-12-09T14:10:51Z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