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95" r:id="rId3"/>
    <p:sldId id="296" r:id="rId4"/>
    <p:sldId id="291" r:id="rId5"/>
    <p:sldId id="301" r:id="rId6"/>
    <p:sldId id="292" r:id="rId7"/>
    <p:sldId id="300" r:id="rId8"/>
    <p:sldId id="299" r:id="rId9"/>
    <p:sldId id="290" r:id="rId10"/>
    <p:sldId id="288" r:id="rId11"/>
    <p:sldId id="303" r:id="rId12"/>
    <p:sldId id="257" r:id="rId13"/>
    <p:sldId id="27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52" autoAdjust="0"/>
  </p:normalViewPr>
  <p:slideViewPr>
    <p:cSldViewPr>
      <p:cViewPr>
        <p:scale>
          <a:sx n="100" d="100"/>
          <a:sy n="100" d="100"/>
        </p:scale>
        <p:origin x="-2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8C3A58E-27BB-4FF9-8EF6-2EBC790091E9}" type="datetimeFigureOut">
              <a:rPr lang="en-US" smtClean="0"/>
              <a:pPr/>
              <a:t>9/24/2010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C2DF89-66F7-4B9A-AE0E-446B710613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2DF89-66F7-4B9A-AE0E-446B710613F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2DF89-66F7-4B9A-AE0E-446B710613F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2DF89-66F7-4B9A-AE0E-446B710613F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2DF89-66F7-4B9A-AE0E-446B710613F1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3298A-F69A-4C48-B8DF-2607242AC2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3298A-F69A-4C48-B8DF-2607242AC2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5438" y="944563"/>
            <a:ext cx="2057400" cy="51482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944563"/>
            <a:ext cx="6019800" cy="51482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3298A-F69A-4C48-B8DF-2607242AC2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3298A-F69A-4C48-B8DF-2607242AC2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3298A-F69A-4C48-B8DF-2607242AC2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2492375"/>
            <a:ext cx="4002088" cy="360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4238" y="2492375"/>
            <a:ext cx="4003675" cy="360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3298A-F69A-4C48-B8DF-2607242AC2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3298A-F69A-4C48-B8DF-2607242AC2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3298A-F69A-4C48-B8DF-2607242AC2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3298A-F69A-4C48-B8DF-2607242AC2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3298A-F69A-4C48-B8DF-2607242AC2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3298A-F69A-4C48-B8DF-2607242AC2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logo-cit-banner[1]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48600" y="6237288"/>
            <a:ext cx="1104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" y="64770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  <a:latin typeface="Tahoma" charset="0"/>
              </a:defRPr>
            </a:lvl1pPr>
          </a:lstStyle>
          <a:p>
            <a:fld id="{0383298A-F69A-4C48-B8DF-2607242AC20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8" name="Picture 12" descr="dhhs_logo"/>
          <p:cNvPicPr>
            <a:picLocks noChangeAspect="1" noChangeArrowheads="1"/>
          </p:cNvPicPr>
          <p:nvPr/>
        </p:nvPicPr>
        <p:blipFill>
          <a:blip r:embed="rId15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914400" y="228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3" descr="nih_logo"/>
          <p:cNvPicPr>
            <a:picLocks noChangeAspect="1" noChangeArrowheads="1"/>
          </p:cNvPicPr>
          <p:nvPr/>
        </p:nvPicPr>
        <p:blipFill>
          <a:blip r:embed="rId16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28600" y="228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355725" y="2632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477963" y="2971800"/>
            <a:ext cx="6188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365250" y="1600200"/>
            <a:ext cx="73834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Tahoma" charset="0"/>
            </a:endParaRPr>
          </a:p>
        </p:txBody>
      </p:sp>
      <p:sp>
        <p:nvSpPr>
          <p:cNvPr id="1033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9445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492375"/>
            <a:ext cx="8158163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9292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92929"/>
          </a:solidFill>
          <a:latin typeface="Tahom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92929"/>
          </a:solidFill>
          <a:latin typeface="Tahom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92929"/>
          </a:solidFill>
          <a:latin typeface="Tahom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92929"/>
          </a:solidFill>
          <a:latin typeface="Tahom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92929"/>
          </a:solidFill>
          <a:latin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92929"/>
          </a:solidFill>
          <a:latin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92929"/>
          </a:solidFill>
          <a:latin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92929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29292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29292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29292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29292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9292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9292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9292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9292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9292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5.wmf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jpeg"/><Relationship Id="rId10" Type="http://schemas.openxmlformats.org/officeDocument/2006/relationships/image" Target="../media/image23.png"/><Relationship Id="rId4" Type="http://schemas.openxmlformats.org/officeDocument/2006/relationships/image" Target="../media/image16.jpe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31.gif"/><Relationship Id="rId4" Type="http://schemas.openxmlformats.org/officeDocument/2006/relationships/image" Target="../media/image30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Debbie.Bucci@nih.gov" TargetMode="External"/><Relationship Id="rId2" Type="http://schemas.openxmlformats.org/officeDocument/2006/relationships/hyperlink" Target="mailto:Peter.alterman@nih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it.nih.gov/" TargetMode="External"/><Relationship Id="rId4" Type="http://schemas.openxmlformats.org/officeDocument/2006/relationships/hyperlink" Target="mailto:NIHISCSupport@mail.nih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png"/><Relationship Id="rId7" Type="http://schemas.openxmlformats.org/officeDocument/2006/relationships/image" Target="../media/image15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245745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Single Sign-On, Federated Authentication and Beyond at NIH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Peter Alterman</a:t>
            </a:r>
          </a:p>
          <a:p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Institutes of Health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298A-F69A-4C48-B8DF-2607242AC20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52"/>
          <p:cNvSpPr txBox="1">
            <a:spLocks noChangeArrowheads="1"/>
          </p:cNvSpPr>
          <p:nvPr/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rgbClr val="29292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457200" y="6245225"/>
            <a:ext cx="8229600" cy="4762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124200" y="2811462"/>
            <a:ext cx="32004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600" dirty="0"/>
              <a:t>Trust </a:t>
            </a:r>
            <a:r>
              <a:rPr lang="en-US" sz="1600" dirty="0" smtClean="0"/>
              <a:t>framework provider</a:t>
            </a:r>
            <a:endParaRPr lang="en-US" sz="1600" dirty="0"/>
          </a:p>
          <a:p>
            <a:pPr algn="ctr">
              <a:defRPr/>
            </a:pPr>
            <a:endParaRPr lang="en-US" sz="16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1000" y="1973262"/>
            <a:ext cx="1981200" cy="23622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F9BEFE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bg1"/>
              </a:solidFill>
              <a:ea typeface="+mn-ea"/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3200400" y="1592262"/>
            <a:ext cx="3048000" cy="685800"/>
          </a:xfrm>
          <a:prstGeom prst="roundRect">
            <a:avLst>
              <a:gd name="adj" fmla="val 16667"/>
            </a:avLst>
          </a:prstGeom>
          <a:solidFill>
            <a:srgbClr val="CC9900"/>
          </a:solidFill>
          <a:ln w="9525">
            <a:solidFill>
              <a:srgbClr val="FFD1D1"/>
            </a:solidFill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600" dirty="0" smtClean="0"/>
              <a:t>General Services Administration</a:t>
            </a:r>
            <a:endParaRPr lang="en-US" sz="1600" dirty="0"/>
          </a:p>
          <a:p>
            <a:pPr algn="ctr">
              <a:defRPr/>
            </a:pPr>
            <a:endParaRPr lang="en-US" sz="1600" dirty="0"/>
          </a:p>
          <a:p>
            <a:pPr algn="ctr">
              <a:defRPr/>
            </a:pPr>
            <a:endParaRPr lang="en-US" sz="1600" dirty="0"/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 rot="5400000">
            <a:off x="2400300" y="2620962"/>
            <a:ext cx="609600" cy="838200"/>
          </a:xfrm>
          <a:prstGeom prst="upDownArrow">
            <a:avLst>
              <a:gd name="adj1" fmla="val 50000"/>
              <a:gd name="adj2" fmla="val 27500"/>
            </a:avLst>
          </a:prstGeom>
          <a:gradFill rotWithShape="1">
            <a:gsLst>
              <a:gs pos="0">
                <a:srgbClr val="4D4D4D"/>
              </a:gs>
              <a:gs pos="50000">
                <a:srgbClr val="C0C0C0"/>
              </a:gs>
              <a:gs pos="100000">
                <a:srgbClr val="4D4D4D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63500" dist="50800" dir="5400000" algn="ctr" rotWithShape="0">
              <a:srgbClr val="000000">
                <a:alpha val="98999"/>
              </a:srgbClr>
            </a:outerShdw>
          </a:effectLst>
        </p:spPr>
        <p:txBody>
          <a:bodyPr rot="10800000" vert="eaVert" wrap="none" anchor="ctr"/>
          <a:lstStyle/>
          <a:p>
            <a:pPr algn="ctr">
              <a:defRPr/>
            </a:pPr>
            <a:endParaRPr lang="en-US" b="1" dirty="0">
              <a:ea typeface="+mn-ea"/>
            </a:endParaRPr>
          </a:p>
        </p:txBody>
      </p:sp>
      <p:sp>
        <p:nvSpPr>
          <p:cNvPr id="12" name="Rectangle 37"/>
          <p:cNvSpPr>
            <a:spLocks noChangeArrowheads="1"/>
          </p:cNvSpPr>
          <p:nvPr/>
        </p:nvSpPr>
        <p:spPr bwMode="auto">
          <a:xfrm>
            <a:off x="457200" y="4259262"/>
            <a:ext cx="198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Universities </a:t>
            </a:r>
            <a:endParaRPr lang="en-US" dirty="0"/>
          </a:p>
        </p:txBody>
      </p:sp>
      <p:sp>
        <p:nvSpPr>
          <p:cNvPr id="20" name="Rectangle 47"/>
          <p:cNvSpPr>
            <a:spLocks noChangeArrowheads="1"/>
          </p:cNvSpPr>
          <p:nvPr/>
        </p:nvSpPr>
        <p:spPr bwMode="auto">
          <a:xfrm>
            <a:off x="6781800" y="3733800"/>
            <a:ext cx="2095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/>
              <a:t>U.S. </a:t>
            </a:r>
            <a:r>
              <a:rPr lang="en-US" sz="1400" dirty="0"/>
              <a:t>government websites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7239000" y="2362200"/>
            <a:ext cx="1390650" cy="1235075"/>
            <a:chOff x="6915150" y="2578100"/>
            <a:chExt cx="1905000" cy="1704975"/>
          </a:xfrm>
        </p:grpSpPr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6915150" y="2578100"/>
              <a:ext cx="1905000" cy="1704975"/>
            </a:xfrm>
            <a:prstGeom prst="triangle">
              <a:avLst>
                <a:gd name="adj" fmla="val 50000"/>
              </a:avLst>
            </a:prstGeom>
            <a:solidFill>
              <a:srgbClr val="3E924C"/>
            </a:solidFill>
            <a:ln w="9525">
              <a:solidFill>
                <a:srgbClr val="F9BEFE"/>
              </a:solidFill>
              <a:miter lim="800000"/>
              <a:headEnd/>
              <a:tailEnd/>
            </a:ln>
            <a:effectLst>
              <a:outerShdw blurRad="50800" dist="50800" dir="5400000" algn="ctr" rotWithShape="0">
                <a:srgbClr val="000000">
                  <a:alpha val="99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US" sz="1600" b="1" dirty="0">
                <a:solidFill>
                  <a:schemeClr val="bg1"/>
                </a:solidFill>
                <a:ea typeface="+mn-ea"/>
              </a:endParaRPr>
            </a:p>
          </p:txBody>
        </p:sp>
        <p:pic>
          <p:nvPicPr>
            <p:cNvPr id="22" name="Picture 4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467600" y="3344862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3" name="Picture 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820862"/>
            <a:ext cx="1600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AutoShape 8"/>
          <p:cNvSpPr>
            <a:spLocks noChangeArrowheads="1"/>
          </p:cNvSpPr>
          <p:nvPr/>
        </p:nvSpPr>
        <p:spPr bwMode="auto">
          <a:xfrm>
            <a:off x="3124200" y="4106862"/>
            <a:ext cx="1371600" cy="8382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endParaRPr lang="en-US" sz="1600" dirty="0">
              <a:ea typeface="+mn-ea"/>
            </a:endParaRPr>
          </a:p>
        </p:txBody>
      </p:sp>
      <p:sp>
        <p:nvSpPr>
          <p:cNvPr id="25" name="AutoShape 8"/>
          <p:cNvSpPr>
            <a:spLocks noChangeArrowheads="1"/>
          </p:cNvSpPr>
          <p:nvPr/>
        </p:nvSpPr>
        <p:spPr bwMode="auto">
          <a:xfrm>
            <a:off x="3267075" y="4268787"/>
            <a:ext cx="1371600" cy="8382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600" dirty="0"/>
              <a:t>A</a:t>
            </a:r>
            <a:r>
              <a:rPr lang="en-US" sz="1600" dirty="0" smtClean="0">
                <a:ea typeface="+mn-ea"/>
              </a:rPr>
              <a:t>ssessors</a:t>
            </a:r>
            <a:r>
              <a:rPr lang="en-US" sz="1600" dirty="0">
                <a:ea typeface="+mn-ea"/>
              </a:rPr>
              <a:t/>
            </a:r>
            <a:br>
              <a:rPr lang="en-US" sz="1600" dirty="0">
                <a:ea typeface="+mn-ea"/>
              </a:rPr>
            </a:br>
            <a:r>
              <a:rPr lang="en-US" sz="1600" dirty="0">
                <a:ea typeface="+mn-ea"/>
              </a:rPr>
              <a:t>&amp; auditors</a:t>
            </a:r>
          </a:p>
        </p:txBody>
      </p:sp>
      <p:sp>
        <p:nvSpPr>
          <p:cNvPr id="26" name="AutoShape 55"/>
          <p:cNvSpPr>
            <a:spLocks noChangeArrowheads="1"/>
          </p:cNvSpPr>
          <p:nvPr/>
        </p:nvSpPr>
        <p:spPr bwMode="auto">
          <a:xfrm>
            <a:off x="3648075" y="3649662"/>
            <a:ext cx="609600" cy="609600"/>
          </a:xfrm>
          <a:prstGeom prst="upDownArrow">
            <a:avLst>
              <a:gd name="adj1" fmla="val 50000"/>
              <a:gd name="adj2" fmla="val 20000"/>
            </a:avLst>
          </a:prstGeom>
          <a:gradFill rotWithShape="1">
            <a:gsLst>
              <a:gs pos="0">
                <a:srgbClr val="4D4D4D"/>
              </a:gs>
              <a:gs pos="50000">
                <a:srgbClr val="C0C0C0"/>
              </a:gs>
              <a:gs pos="100000">
                <a:srgbClr val="4D4D4D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63500" dist="50800" dir="5400000" algn="ctr" rotWithShape="0">
              <a:srgbClr val="000000">
                <a:alpha val="98999"/>
              </a:srgbClr>
            </a:outerShdw>
          </a:effectLst>
        </p:spPr>
        <p:txBody>
          <a:bodyPr rot="10800000" vert="eaVert" wrap="none" anchor="ctr"/>
          <a:lstStyle/>
          <a:p>
            <a:pPr algn="ctr">
              <a:defRPr/>
            </a:pPr>
            <a:endParaRPr lang="en-US" b="1" dirty="0">
              <a:ea typeface="+mn-ea"/>
            </a:endParaRPr>
          </a:p>
        </p:txBody>
      </p:sp>
      <p:sp>
        <p:nvSpPr>
          <p:cNvPr id="27" name="AutoShape 8"/>
          <p:cNvSpPr>
            <a:spLocks noChangeArrowheads="1"/>
          </p:cNvSpPr>
          <p:nvPr/>
        </p:nvSpPr>
        <p:spPr bwMode="auto">
          <a:xfrm>
            <a:off x="4810125" y="4106862"/>
            <a:ext cx="1371600" cy="838200"/>
          </a:xfrm>
          <a:prstGeom prst="roundRect">
            <a:avLst>
              <a:gd name="adj" fmla="val 16667"/>
            </a:avLst>
          </a:prstGeom>
          <a:solidFill>
            <a:srgbClr val="9E77E3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endParaRPr lang="en-US" sz="1600" dirty="0">
              <a:ea typeface="+mn-ea"/>
            </a:endParaRPr>
          </a:p>
        </p:txBody>
      </p:sp>
      <p:sp>
        <p:nvSpPr>
          <p:cNvPr id="28" name="AutoShape 8"/>
          <p:cNvSpPr>
            <a:spLocks noChangeArrowheads="1"/>
          </p:cNvSpPr>
          <p:nvPr/>
        </p:nvSpPr>
        <p:spPr bwMode="auto">
          <a:xfrm>
            <a:off x="4953000" y="4268787"/>
            <a:ext cx="1371600" cy="838200"/>
          </a:xfrm>
          <a:prstGeom prst="roundRect">
            <a:avLst>
              <a:gd name="adj" fmla="val 16667"/>
            </a:avLst>
          </a:prstGeom>
          <a:solidFill>
            <a:srgbClr val="9E77E3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600" dirty="0"/>
              <a:t>D</a:t>
            </a:r>
            <a:r>
              <a:rPr lang="en-US" sz="1600" dirty="0" smtClean="0">
                <a:ea typeface="+mn-ea"/>
              </a:rPr>
              <a:t>ispute</a:t>
            </a:r>
            <a:r>
              <a:rPr lang="en-US" sz="1600" dirty="0">
                <a:ea typeface="+mn-ea"/>
              </a:rPr>
              <a:t/>
            </a:r>
            <a:br>
              <a:rPr lang="en-US" sz="1600" dirty="0">
                <a:ea typeface="+mn-ea"/>
              </a:rPr>
            </a:br>
            <a:r>
              <a:rPr lang="en-US" sz="1600" dirty="0">
                <a:ea typeface="+mn-ea"/>
              </a:rPr>
              <a:t>resolvers</a:t>
            </a:r>
          </a:p>
        </p:txBody>
      </p:sp>
      <p:sp>
        <p:nvSpPr>
          <p:cNvPr id="29" name="AutoShape 58"/>
          <p:cNvSpPr>
            <a:spLocks noChangeArrowheads="1"/>
          </p:cNvSpPr>
          <p:nvPr/>
        </p:nvSpPr>
        <p:spPr bwMode="auto">
          <a:xfrm>
            <a:off x="5334000" y="3649662"/>
            <a:ext cx="609600" cy="609600"/>
          </a:xfrm>
          <a:prstGeom prst="upDownArrow">
            <a:avLst>
              <a:gd name="adj1" fmla="val 50000"/>
              <a:gd name="adj2" fmla="val 20000"/>
            </a:avLst>
          </a:prstGeom>
          <a:gradFill rotWithShape="1">
            <a:gsLst>
              <a:gs pos="0">
                <a:srgbClr val="4D4D4D"/>
              </a:gs>
              <a:gs pos="50000">
                <a:srgbClr val="C0C0C0"/>
              </a:gs>
              <a:gs pos="100000">
                <a:srgbClr val="4D4D4D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63500" dist="50800" dir="5400000" algn="ctr" rotWithShape="0">
              <a:srgbClr val="000000">
                <a:alpha val="98999"/>
              </a:srgbClr>
            </a:outerShdw>
          </a:effectLst>
        </p:spPr>
        <p:txBody>
          <a:bodyPr rot="10800000" vert="eaVert" wrap="none" anchor="ctr"/>
          <a:lstStyle/>
          <a:p>
            <a:pPr algn="ctr">
              <a:defRPr/>
            </a:pPr>
            <a:endParaRPr lang="en-US" b="1" dirty="0">
              <a:ea typeface="+mn-ea"/>
            </a:endParaRPr>
          </a:p>
        </p:txBody>
      </p:sp>
      <p:sp>
        <p:nvSpPr>
          <p:cNvPr id="30" name="AutoShape 63"/>
          <p:cNvSpPr>
            <a:spLocks noChangeArrowheads="1"/>
          </p:cNvSpPr>
          <p:nvPr/>
        </p:nvSpPr>
        <p:spPr bwMode="auto">
          <a:xfrm>
            <a:off x="4419600" y="2278062"/>
            <a:ext cx="609600" cy="533400"/>
          </a:xfrm>
          <a:prstGeom prst="upDownArrow">
            <a:avLst>
              <a:gd name="adj1" fmla="val 50000"/>
              <a:gd name="adj2" fmla="val 22500"/>
            </a:avLst>
          </a:prstGeom>
          <a:gradFill rotWithShape="1">
            <a:gsLst>
              <a:gs pos="0">
                <a:srgbClr val="4D4D4D"/>
              </a:gs>
              <a:gs pos="50000">
                <a:srgbClr val="C0C0C0"/>
              </a:gs>
              <a:gs pos="100000">
                <a:srgbClr val="4D4D4D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63500" dist="50800" dir="5400000" algn="ctr" rotWithShape="0">
              <a:srgbClr val="000000">
                <a:alpha val="98999"/>
              </a:srgbClr>
            </a:outerShdw>
          </a:effectLst>
        </p:spPr>
        <p:txBody>
          <a:bodyPr rot="10800000" vert="eaVert" wrap="none" anchor="ctr"/>
          <a:lstStyle/>
          <a:p>
            <a:pPr algn="ctr">
              <a:defRPr/>
            </a:pPr>
            <a:endParaRPr lang="en-US" b="1" dirty="0">
              <a:ea typeface="+mn-ea"/>
            </a:endParaRPr>
          </a:p>
        </p:txBody>
      </p:sp>
      <p:grpSp>
        <p:nvGrpSpPr>
          <p:cNvPr id="31" name="Group 34"/>
          <p:cNvGrpSpPr>
            <a:grpSpLocks/>
          </p:cNvGrpSpPr>
          <p:nvPr/>
        </p:nvGrpSpPr>
        <p:grpSpPr bwMode="auto">
          <a:xfrm>
            <a:off x="4191000" y="5173662"/>
            <a:ext cx="1295400" cy="1227138"/>
            <a:chOff x="3962400" y="5029200"/>
            <a:chExt cx="1449849" cy="1373649"/>
          </a:xfrm>
        </p:grpSpPr>
        <p:sp>
          <p:nvSpPr>
            <p:cNvPr id="32" name="Oval 11"/>
            <p:cNvSpPr>
              <a:spLocks noChangeArrowheads="1"/>
            </p:cNvSpPr>
            <p:nvPr/>
          </p:nvSpPr>
          <p:spPr bwMode="auto">
            <a:xfrm>
              <a:off x="3962400" y="5029200"/>
              <a:ext cx="1297449" cy="1297449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9BEFE"/>
              </a:solidFill>
              <a:round/>
              <a:headEnd/>
              <a:tailEnd/>
            </a:ln>
            <a:effectLst>
              <a:outerShdw blurRad="50800" dist="50800" dir="5400000" algn="ctr" rotWithShape="0">
                <a:srgbClr val="000000">
                  <a:alpha val="99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a typeface="+mn-ea"/>
              </a:endParaRPr>
            </a:p>
          </p:txBody>
        </p:sp>
        <p:sp>
          <p:nvSpPr>
            <p:cNvPr id="33" name="Oval 11"/>
            <p:cNvSpPr>
              <a:spLocks noChangeArrowheads="1"/>
            </p:cNvSpPr>
            <p:nvPr/>
          </p:nvSpPr>
          <p:spPr bwMode="auto">
            <a:xfrm>
              <a:off x="4114800" y="5105400"/>
              <a:ext cx="1297449" cy="1297449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9BEFE"/>
              </a:solidFill>
              <a:round/>
              <a:headEnd/>
              <a:tailEnd/>
            </a:ln>
            <a:effectLst>
              <a:outerShdw blurRad="50800" dist="50800" dir="5400000" algn="ctr" rotWithShape="0">
                <a:srgbClr val="000000">
                  <a:alpha val="99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a typeface="+mn-ea"/>
              </a:endParaRPr>
            </a:p>
          </p:txBody>
        </p:sp>
        <p:pic>
          <p:nvPicPr>
            <p:cNvPr id="34" name="Picture 4" descr="female user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9F8F4"/>
                </a:clrFrom>
                <a:clrTo>
                  <a:srgbClr val="F9F8F4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16326" y="5181600"/>
              <a:ext cx="589074" cy="885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" name="Text Box 14"/>
            <p:cNvSpPr txBox="1">
              <a:spLocks noChangeArrowheads="1"/>
            </p:cNvSpPr>
            <p:nvPr/>
          </p:nvSpPr>
          <p:spPr bwMode="auto">
            <a:xfrm>
              <a:off x="4268524" y="5952403"/>
              <a:ext cx="1065474" cy="378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/>
                <a:t>U</a:t>
              </a:r>
              <a:r>
                <a:rPr lang="en-US" sz="1600" b="1" dirty="0" smtClean="0"/>
                <a:t>ser</a:t>
              </a:r>
              <a:endParaRPr lang="en-US" sz="1600" b="1" dirty="0"/>
            </a:p>
          </p:txBody>
        </p:sp>
      </p:grpSp>
      <p:sp>
        <p:nvSpPr>
          <p:cNvPr id="4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Federated Authentication at NIH: InCommon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3268662"/>
            <a:ext cx="1600200" cy="349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2125662"/>
            <a:ext cx="1752599" cy="169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2506662"/>
            <a:ext cx="66740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95400" y="2430462"/>
            <a:ext cx="685800" cy="308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3400" y="2963862"/>
            <a:ext cx="88410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3400" y="3268662"/>
            <a:ext cx="17193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24000" y="2811462"/>
            <a:ext cx="37563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57200" y="3802062"/>
            <a:ext cx="3619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14400" y="3725862"/>
            <a:ext cx="4238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371600" y="3725862"/>
            <a:ext cx="904874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3" name="AutoShape 59"/>
          <p:cNvCxnSpPr>
            <a:cxnSpLocks noChangeShapeType="1"/>
          </p:cNvCxnSpPr>
          <p:nvPr/>
        </p:nvCxnSpPr>
        <p:spPr bwMode="auto">
          <a:xfrm>
            <a:off x="6248400" y="1828800"/>
            <a:ext cx="1619250" cy="642938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</p:cxnSp>
      <p:grpSp>
        <p:nvGrpSpPr>
          <p:cNvPr id="41" name="Group 40"/>
          <p:cNvGrpSpPr/>
          <p:nvPr/>
        </p:nvGrpSpPr>
        <p:grpSpPr>
          <a:xfrm>
            <a:off x="7239000" y="4343400"/>
            <a:ext cx="1295400" cy="1143000"/>
            <a:chOff x="7086600" y="4876800"/>
            <a:chExt cx="1295400" cy="1143000"/>
          </a:xfrm>
        </p:grpSpPr>
        <p:sp>
          <p:nvSpPr>
            <p:cNvPr id="42" name="AutoShape 6"/>
            <p:cNvSpPr>
              <a:spLocks noChangeArrowheads="1"/>
            </p:cNvSpPr>
            <p:nvPr/>
          </p:nvSpPr>
          <p:spPr bwMode="auto">
            <a:xfrm>
              <a:off x="7086600" y="4876800"/>
              <a:ext cx="1295400" cy="1143000"/>
            </a:xfrm>
            <a:prstGeom prst="triangle">
              <a:avLst>
                <a:gd name="adj" fmla="val 50000"/>
              </a:avLst>
            </a:prstGeom>
            <a:solidFill>
              <a:srgbClr val="3E924C"/>
            </a:solidFill>
            <a:ln w="9525">
              <a:solidFill>
                <a:srgbClr val="F9BEFE"/>
              </a:solidFill>
              <a:miter lim="800000"/>
              <a:headEnd/>
              <a:tailEnd/>
            </a:ln>
            <a:effectLst>
              <a:outerShdw blurRad="50800" dist="50800" dir="5400000" algn="ctr" rotWithShape="0">
                <a:srgbClr val="000000">
                  <a:alpha val="99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solidFill>
                  <a:schemeClr val="bg1"/>
                </a:solidFill>
                <a:latin typeface="+mn-lt"/>
                <a:cs typeface="+mn-cs"/>
              </a:endParaRPr>
            </a:p>
          </p:txBody>
        </p:sp>
        <p:pic>
          <p:nvPicPr>
            <p:cNvPr id="44" name="Picture 43" descr="nonsolus.jpg"/>
            <p:cNvPicPr>
              <a:picLocks noChangeAspect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431644" y="5410200"/>
              <a:ext cx="569356" cy="501649"/>
            </a:xfrm>
            <a:prstGeom prst="rect">
              <a:avLst/>
            </a:prstGeom>
          </p:spPr>
        </p:pic>
      </p:grpSp>
      <p:sp>
        <p:nvSpPr>
          <p:cNvPr id="46" name="Rectangle 45"/>
          <p:cNvSpPr/>
          <p:nvPr/>
        </p:nvSpPr>
        <p:spPr>
          <a:xfrm>
            <a:off x="6172200" y="5638800"/>
            <a:ext cx="182734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Tahoma" pitchFamily="34" charset="0"/>
              </a:rPr>
              <a:t>InCommon Federation Provider websites</a:t>
            </a:r>
            <a:endParaRPr lang="en-US" sz="1400" dirty="0">
              <a:latin typeface="Tahoma" pitchFamily="34" charset="0"/>
            </a:endParaRPr>
          </a:p>
        </p:txBody>
      </p:sp>
      <p:cxnSp>
        <p:nvCxnSpPr>
          <p:cNvPr id="47" name="AutoShape 60"/>
          <p:cNvCxnSpPr>
            <a:cxnSpLocks noChangeShapeType="1"/>
          </p:cNvCxnSpPr>
          <p:nvPr/>
        </p:nvCxnSpPr>
        <p:spPr bwMode="auto">
          <a:xfrm rot="10800000" flipV="1">
            <a:off x="5416488" y="5257800"/>
            <a:ext cx="1974913" cy="909852"/>
          </a:xfrm>
          <a:prstGeom prst="curvedConnector3">
            <a:avLst>
              <a:gd name="adj1" fmla="val 55788"/>
            </a:avLst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</p:cxnSp>
      <p:cxnSp>
        <p:nvCxnSpPr>
          <p:cNvPr id="51" name="AutoShape 60"/>
          <p:cNvCxnSpPr>
            <a:cxnSpLocks noChangeShapeType="1"/>
          </p:cNvCxnSpPr>
          <p:nvPr/>
        </p:nvCxnSpPr>
        <p:spPr bwMode="auto">
          <a:xfrm rot="10800000" flipV="1">
            <a:off x="5486401" y="4038600"/>
            <a:ext cx="1752603" cy="1752599"/>
          </a:xfrm>
          <a:prstGeom prst="curvedConnector3">
            <a:avLst>
              <a:gd name="adj1" fmla="val 38587"/>
            </a:avLst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</p:cxnSp>
      <p:cxnSp>
        <p:nvCxnSpPr>
          <p:cNvPr id="59" name="AutoShape 60"/>
          <p:cNvCxnSpPr>
            <a:cxnSpLocks noChangeShapeType="1"/>
            <a:stCxn id="32" idx="2"/>
            <a:endCxn id="12" idx="2"/>
          </p:cNvCxnSpPr>
          <p:nvPr/>
        </p:nvCxnSpPr>
        <p:spPr bwMode="auto">
          <a:xfrm rot="10800000">
            <a:off x="1447800" y="4628595"/>
            <a:ext cx="2743200" cy="1124601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298A-F69A-4C48-B8DF-2607242AC20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6" name="Rectangle 52"/>
          <p:cNvSpPr txBox="1">
            <a:spLocks noChangeArrowheads="1"/>
          </p:cNvSpPr>
          <p:nvPr/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4400" kern="0" dirty="0">
              <a:solidFill>
                <a:srgbClr val="29292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37" name="AutoShape 6"/>
          <p:cNvSpPr>
            <a:spLocks noChangeArrowheads="1"/>
          </p:cNvSpPr>
          <p:nvPr/>
        </p:nvSpPr>
        <p:spPr bwMode="auto">
          <a:xfrm>
            <a:off x="3124200" y="2819400"/>
            <a:ext cx="32004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+mn-lt"/>
                <a:cs typeface="+mn-cs"/>
              </a:rPr>
              <a:t>Trust Framework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+mn-lt"/>
                <a:cs typeface="+mn-cs"/>
              </a:rPr>
              <a:t>Provider: Federal PKI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A</a:t>
            </a:r>
            <a:r>
              <a:rPr lang="en-US" sz="1600" dirty="0" smtClean="0">
                <a:latin typeface="+mn-lt"/>
                <a:cs typeface="+mn-cs"/>
              </a:rPr>
              <a:t>rchitecture</a:t>
            </a:r>
            <a:endParaRPr lang="en-US" sz="16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  <a:cs typeface="+mn-cs"/>
            </a:endParaRPr>
          </a:p>
        </p:txBody>
      </p:sp>
      <p:sp>
        <p:nvSpPr>
          <p:cNvPr id="38" name="AutoShape 17"/>
          <p:cNvSpPr>
            <a:spLocks noChangeArrowheads="1"/>
          </p:cNvSpPr>
          <p:nvPr/>
        </p:nvSpPr>
        <p:spPr bwMode="auto">
          <a:xfrm rot="5400000">
            <a:off x="2400300" y="2857500"/>
            <a:ext cx="609600" cy="838200"/>
          </a:xfrm>
          <a:prstGeom prst="upDownArrow">
            <a:avLst>
              <a:gd name="adj1" fmla="val 50000"/>
              <a:gd name="adj2" fmla="val 27500"/>
            </a:avLst>
          </a:prstGeom>
          <a:gradFill rotWithShape="1">
            <a:gsLst>
              <a:gs pos="0">
                <a:srgbClr val="4D4D4D"/>
              </a:gs>
              <a:gs pos="50000">
                <a:srgbClr val="C0C0C0"/>
              </a:gs>
              <a:gs pos="100000">
                <a:srgbClr val="4D4D4D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63500" dist="50800" dir="5400000" algn="ctr" rotWithShape="0">
              <a:srgbClr val="000000">
                <a:alpha val="98999"/>
              </a:srgbClr>
            </a:outerShdw>
          </a:effectLst>
        </p:spPr>
        <p:txBody>
          <a:bodyPr rot="10800000"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533400" y="3962400"/>
            <a:ext cx="198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latin typeface="Tahoma" pitchFamily="34" charset="0"/>
              </a:rPr>
              <a:t>Federal Agencies </a:t>
            </a:r>
            <a:endParaRPr lang="en-US" dirty="0">
              <a:latin typeface="Tahoma" pitchFamily="34" charset="0"/>
            </a:endParaRPr>
          </a:p>
        </p:txBody>
      </p:sp>
      <p:sp>
        <p:nvSpPr>
          <p:cNvPr id="41" name="AutoShape 8"/>
          <p:cNvSpPr>
            <a:spLocks noChangeArrowheads="1"/>
          </p:cNvSpPr>
          <p:nvPr/>
        </p:nvSpPr>
        <p:spPr bwMode="auto">
          <a:xfrm>
            <a:off x="3124200" y="4106862"/>
            <a:ext cx="1371600" cy="8382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  <a:cs typeface="+mn-cs"/>
            </a:endParaRPr>
          </a:p>
        </p:txBody>
      </p:sp>
      <p:sp>
        <p:nvSpPr>
          <p:cNvPr id="42" name="AutoShape 8"/>
          <p:cNvSpPr>
            <a:spLocks noChangeArrowheads="1"/>
          </p:cNvSpPr>
          <p:nvPr/>
        </p:nvSpPr>
        <p:spPr bwMode="auto">
          <a:xfrm>
            <a:off x="3267075" y="4268787"/>
            <a:ext cx="1371600" cy="8382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Assessors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&amp; auditors</a:t>
            </a:r>
          </a:p>
        </p:txBody>
      </p:sp>
      <p:sp>
        <p:nvSpPr>
          <p:cNvPr id="43" name="AutoShape 55"/>
          <p:cNvSpPr>
            <a:spLocks noChangeArrowheads="1"/>
          </p:cNvSpPr>
          <p:nvPr/>
        </p:nvSpPr>
        <p:spPr bwMode="auto">
          <a:xfrm>
            <a:off x="3648075" y="3649663"/>
            <a:ext cx="609600" cy="609600"/>
          </a:xfrm>
          <a:prstGeom prst="upDownArrow">
            <a:avLst>
              <a:gd name="adj1" fmla="val 50000"/>
              <a:gd name="adj2" fmla="val 20000"/>
            </a:avLst>
          </a:prstGeom>
          <a:gradFill rotWithShape="1">
            <a:gsLst>
              <a:gs pos="0">
                <a:srgbClr val="4D4D4D"/>
              </a:gs>
              <a:gs pos="50000">
                <a:srgbClr val="C0C0C0"/>
              </a:gs>
              <a:gs pos="100000">
                <a:srgbClr val="4D4D4D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63500" dist="50800" dir="5400000" algn="ctr" rotWithShape="0">
              <a:srgbClr val="000000">
                <a:alpha val="98999"/>
              </a:srgbClr>
            </a:outerShdw>
          </a:effectLst>
        </p:spPr>
        <p:txBody>
          <a:bodyPr rot="10800000"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</p:txBody>
      </p:sp>
      <p:sp>
        <p:nvSpPr>
          <p:cNvPr id="44" name="AutoShape 8"/>
          <p:cNvSpPr>
            <a:spLocks noChangeArrowheads="1"/>
          </p:cNvSpPr>
          <p:nvPr/>
        </p:nvSpPr>
        <p:spPr bwMode="auto">
          <a:xfrm>
            <a:off x="4810125" y="4106862"/>
            <a:ext cx="1371600" cy="838200"/>
          </a:xfrm>
          <a:prstGeom prst="roundRect">
            <a:avLst>
              <a:gd name="adj" fmla="val 16667"/>
            </a:avLst>
          </a:prstGeom>
          <a:solidFill>
            <a:srgbClr val="9E77E3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  <a:cs typeface="+mn-cs"/>
            </a:endParaRPr>
          </a:p>
        </p:txBody>
      </p:sp>
      <p:sp>
        <p:nvSpPr>
          <p:cNvPr id="45" name="AutoShape 8"/>
          <p:cNvSpPr>
            <a:spLocks noChangeArrowheads="1"/>
          </p:cNvSpPr>
          <p:nvPr/>
        </p:nvSpPr>
        <p:spPr bwMode="auto">
          <a:xfrm>
            <a:off x="4953000" y="4268787"/>
            <a:ext cx="1371600" cy="838200"/>
          </a:xfrm>
          <a:prstGeom prst="roundRect">
            <a:avLst>
              <a:gd name="adj" fmla="val 16667"/>
            </a:avLst>
          </a:prstGeom>
          <a:solidFill>
            <a:srgbClr val="9E77E3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Dispute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resolvers</a:t>
            </a:r>
          </a:p>
        </p:txBody>
      </p:sp>
      <p:sp>
        <p:nvSpPr>
          <p:cNvPr id="46" name="AutoShape 58"/>
          <p:cNvSpPr>
            <a:spLocks noChangeArrowheads="1"/>
          </p:cNvSpPr>
          <p:nvPr/>
        </p:nvSpPr>
        <p:spPr bwMode="auto">
          <a:xfrm>
            <a:off x="5334000" y="3649663"/>
            <a:ext cx="609600" cy="609600"/>
          </a:xfrm>
          <a:prstGeom prst="upDownArrow">
            <a:avLst>
              <a:gd name="adj1" fmla="val 50000"/>
              <a:gd name="adj2" fmla="val 20000"/>
            </a:avLst>
          </a:prstGeom>
          <a:gradFill rotWithShape="1">
            <a:gsLst>
              <a:gs pos="0">
                <a:srgbClr val="4D4D4D"/>
              </a:gs>
              <a:gs pos="50000">
                <a:srgbClr val="C0C0C0"/>
              </a:gs>
              <a:gs pos="100000">
                <a:srgbClr val="4D4D4D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63500" dist="50800" dir="5400000" algn="ctr" rotWithShape="0">
              <a:srgbClr val="000000">
                <a:alpha val="98999"/>
              </a:srgbClr>
            </a:outerShdw>
          </a:effectLst>
        </p:spPr>
        <p:txBody>
          <a:bodyPr rot="10800000"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</p:txBody>
      </p:sp>
      <p:sp>
        <p:nvSpPr>
          <p:cNvPr id="47" name="AutoShape 63"/>
          <p:cNvSpPr>
            <a:spLocks noChangeArrowheads="1"/>
          </p:cNvSpPr>
          <p:nvPr/>
        </p:nvSpPr>
        <p:spPr bwMode="auto">
          <a:xfrm>
            <a:off x="4419600" y="2278063"/>
            <a:ext cx="609600" cy="533400"/>
          </a:xfrm>
          <a:prstGeom prst="upDownArrow">
            <a:avLst>
              <a:gd name="adj1" fmla="val 50000"/>
              <a:gd name="adj2" fmla="val 22500"/>
            </a:avLst>
          </a:prstGeom>
          <a:gradFill rotWithShape="1">
            <a:gsLst>
              <a:gs pos="0">
                <a:srgbClr val="4D4D4D"/>
              </a:gs>
              <a:gs pos="50000">
                <a:srgbClr val="C0C0C0"/>
              </a:gs>
              <a:gs pos="100000">
                <a:srgbClr val="4D4D4D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63500" dist="50800" dir="5400000" algn="ctr" rotWithShape="0">
              <a:srgbClr val="000000">
                <a:alpha val="98999"/>
              </a:srgbClr>
            </a:outerShdw>
          </a:effectLst>
        </p:spPr>
        <p:txBody>
          <a:bodyPr rot="10800000"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</p:txBody>
      </p:sp>
      <p:grpSp>
        <p:nvGrpSpPr>
          <p:cNvPr id="48" name="Group 34"/>
          <p:cNvGrpSpPr>
            <a:grpSpLocks/>
          </p:cNvGrpSpPr>
          <p:nvPr/>
        </p:nvGrpSpPr>
        <p:grpSpPr bwMode="auto">
          <a:xfrm>
            <a:off x="4191000" y="5173663"/>
            <a:ext cx="1295400" cy="1227137"/>
            <a:chOff x="3962400" y="5029200"/>
            <a:chExt cx="1449849" cy="1373649"/>
          </a:xfrm>
        </p:grpSpPr>
        <p:sp>
          <p:nvSpPr>
            <p:cNvPr id="49" name="Oval 11"/>
            <p:cNvSpPr>
              <a:spLocks noChangeArrowheads="1"/>
            </p:cNvSpPr>
            <p:nvPr/>
          </p:nvSpPr>
          <p:spPr bwMode="auto">
            <a:xfrm>
              <a:off x="3962400" y="5029200"/>
              <a:ext cx="1297449" cy="1297449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9BEFE"/>
              </a:solidFill>
              <a:round/>
              <a:headEnd/>
              <a:tailEnd/>
            </a:ln>
            <a:effectLst>
              <a:outerShdw blurRad="50800" dist="50800" dir="5400000" algn="ctr" rotWithShape="0">
                <a:srgbClr val="000000">
                  <a:alpha val="99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0" name="Oval 11"/>
            <p:cNvSpPr>
              <a:spLocks noChangeArrowheads="1"/>
            </p:cNvSpPr>
            <p:nvPr/>
          </p:nvSpPr>
          <p:spPr bwMode="auto">
            <a:xfrm>
              <a:off x="4114800" y="5105400"/>
              <a:ext cx="1297449" cy="1297449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9BEFE"/>
              </a:solidFill>
              <a:round/>
              <a:headEnd/>
              <a:tailEnd/>
            </a:ln>
            <a:effectLst>
              <a:outerShdw blurRad="50800" dist="50800" dir="5400000" algn="ctr" rotWithShape="0">
                <a:srgbClr val="000000">
                  <a:alpha val="99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pic>
          <p:nvPicPr>
            <p:cNvPr id="51" name="Picture 4" descr="female user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9F8F4"/>
                </a:clrFrom>
                <a:clrTo>
                  <a:srgbClr val="F9F8F4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16326" y="5181600"/>
              <a:ext cx="589074" cy="885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" name="Text Box 14"/>
            <p:cNvSpPr txBox="1">
              <a:spLocks noChangeArrowheads="1"/>
            </p:cNvSpPr>
            <p:nvPr/>
          </p:nvSpPr>
          <p:spPr bwMode="auto">
            <a:xfrm>
              <a:off x="4268524" y="5952403"/>
              <a:ext cx="1065474" cy="378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latin typeface="Tahoma" pitchFamily="34" charset="0"/>
                </a:rPr>
                <a:t>User</a:t>
              </a:r>
            </a:p>
          </p:txBody>
        </p:sp>
      </p:grpSp>
      <p:sp>
        <p:nvSpPr>
          <p:cNvPr id="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Federated Authentication at NIH: PKI</a:t>
            </a:r>
          </a:p>
        </p:txBody>
      </p:sp>
      <p:pic>
        <p:nvPicPr>
          <p:cNvPr id="55" name="Picture 54" descr="FPKIA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2895600"/>
            <a:ext cx="685800" cy="685800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56" name="Group 55"/>
          <p:cNvGrpSpPr/>
          <p:nvPr/>
        </p:nvGrpSpPr>
        <p:grpSpPr>
          <a:xfrm>
            <a:off x="7162800" y="1752600"/>
            <a:ext cx="1143000" cy="1066800"/>
            <a:chOff x="6983730" y="1730038"/>
            <a:chExt cx="1143000" cy="1066800"/>
          </a:xfrm>
        </p:grpSpPr>
        <p:sp>
          <p:nvSpPr>
            <p:cNvPr id="57" name="AutoShape 6"/>
            <p:cNvSpPr>
              <a:spLocks noChangeArrowheads="1"/>
            </p:cNvSpPr>
            <p:nvPr/>
          </p:nvSpPr>
          <p:spPr bwMode="auto">
            <a:xfrm>
              <a:off x="6983730" y="1730038"/>
              <a:ext cx="1143000" cy="1066800"/>
            </a:xfrm>
            <a:prstGeom prst="triangle">
              <a:avLst>
                <a:gd name="adj" fmla="val 50000"/>
              </a:avLst>
            </a:prstGeom>
            <a:solidFill>
              <a:srgbClr val="3E924C"/>
            </a:solidFill>
            <a:ln w="9525">
              <a:solidFill>
                <a:srgbClr val="F9BEFE"/>
              </a:solidFill>
              <a:miter lim="800000"/>
              <a:headEnd/>
              <a:tailEnd/>
            </a:ln>
            <a:effectLst>
              <a:outerShdw blurRad="50800" dist="50800" dir="5400000" algn="ctr" rotWithShape="0">
                <a:srgbClr val="000000">
                  <a:alpha val="99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solidFill>
                  <a:schemeClr val="bg1"/>
                </a:solidFill>
                <a:latin typeface="+mn-lt"/>
                <a:cs typeface="+mn-cs"/>
              </a:endParaRPr>
            </a:p>
          </p:txBody>
        </p:sp>
        <p:pic>
          <p:nvPicPr>
            <p:cNvPr id="58" name="Picture 57" descr="great_seal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15200" y="2209800"/>
              <a:ext cx="509587" cy="509587"/>
            </a:xfrm>
            <a:prstGeom prst="rect">
              <a:avLst/>
            </a:prstGeom>
          </p:spPr>
        </p:pic>
      </p:grpSp>
      <p:sp>
        <p:nvSpPr>
          <p:cNvPr id="59" name="Rectangle 47"/>
          <p:cNvSpPr>
            <a:spLocks noChangeArrowheads="1"/>
          </p:cNvSpPr>
          <p:nvPr/>
        </p:nvSpPr>
        <p:spPr bwMode="auto">
          <a:xfrm>
            <a:off x="6705600" y="2895600"/>
            <a:ext cx="2095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Tahoma" pitchFamily="34" charset="0"/>
              </a:rPr>
              <a:t>US </a:t>
            </a:r>
            <a:r>
              <a:rPr lang="en-US" dirty="0" smtClean="0">
                <a:latin typeface="Tahoma" pitchFamily="34" charset="0"/>
              </a:rPr>
              <a:t>Government websites</a:t>
            </a:r>
            <a:endParaRPr lang="en-US" dirty="0">
              <a:latin typeface="Tahoma" pitchFamily="34" charset="0"/>
            </a:endParaRPr>
          </a:p>
        </p:txBody>
      </p:sp>
      <p:cxnSp>
        <p:nvCxnSpPr>
          <p:cNvPr id="63" name="Curved Connector 62"/>
          <p:cNvCxnSpPr/>
          <p:nvPr/>
        </p:nvCxnSpPr>
        <p:spPr bwMode="auto">
          <a:xfrm flipV="1">
            <a:off x="5486400" y="5181600"/>
            <a:ext cx="1066800" cy="685800"/>
          </a:xfrm>
          <a:prstGeom prst="curvedConnector3">
            <a:avLst>
              <a:gd name="adj1" fmla="val 50000"/>
            </a:avLst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grpSp>
        <p:nvGrpSpPr>
          <p:cNvPr id="66" name="Group 65"/>
          <p:cNvGrpSpPr/>
          <p:nvPr/>
        </p:nvGrpSpPr>
        <p:grpSpPr>
          <a:xfrm>
            <a:off x="838200" y="2286000"/>
            <a:ext cx="1524000" cy="1592262"/>
            <a:chOff x="838200" y="2286000"/>
            <a:chExt cx="1524000" cy="1592262"/>
          </a:xfrm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838200" y="2286000"/>
              <a:ext cx="1524000" cy="159226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rgbClr val="F9BEFE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solidFill>
                  <a:schemeClr val="bg1"/>
                </a:solidFill>
                <a:latin typeface="+mn-lt"/>
                <a:cs typeface="+mn-cs"/>
              </a:endParaRPr>
            </a:p>
          </p:txBody>
        </p:sp>
        <p:pic>
          <p:nvPicPr>
            <p:cNvPr id="68" name="Picture 67" descr="logo_dhhs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66800" y="2667000"/>
              <a:ext cx="1037771" cy="838200"/>
            </a:xfrm>
            <a:prstGeom prst="rect">
              <a:avLst/>
            </a:prstGeom>
          </p:spPr>
        </p:pic>
      </p:grpSp>
      <p:grpSp>
        <p:nvGrpSpPr>
          <p:cNvPr id="69" name="Group 68"/>
          <p:cNvGrpSpPr/>
          <p:nvPr/>
        </p:nvGrpSpPr>
        <p:grpSpPr>
          <a:xfrm>
            <a:off x="3200400" y="1592262"/>
            <a:ext cx="3124200" cy="685800"/>
            <a:chOff x="3314700" y="1592262"/>
            <a:chExt cx="2819400" cy="685800"/>
          </a:xfrm>
        </p:grpSpPr>
        <p:sp>
          <p:nvSpPr>
            <p:cNvPr id="70" name="AutoShape 10"/>
            <p:cNvSpPr>
              <a:spLocks noChangeArrowheads="1"/>
            </p:cNvSpPr>
            <p:nvPr/>
          </p:nvSpPr>
          <p:spPr bwMode="auto">
            <a:xfrm>
              <a:off x="3314700" y="1592262"/>
              <a:ext cx="2819400" cy="685800"/>
            </a:xfrm>
            <a:prstGeom prst="roundRect">
              <a:avLst>
                <a:gd name="adj" fmla="val 16667"/>
              </a:avLst>
            </a:prstGeom>
            <a:solidFill>
              <a:srgbClr val="CC9900"/>
            </a:solidFill>
            <a:ln w="9525">
              <a:solidFill>
                <a:srgbClr val="FFD1D1"/>
              </a:solidFill>
              <a:round/>
              <a:headEnd/>
              <a:tailEnd/>
            </a:ln>
            <a:effectLst>
              <a:outerShdw blurRad="50800" dist="50800" dir="5400000" algn="ctr" rotWithShape="0">
                <a:srgbClr val="000000">
                  <a:alpha val="99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+mn-lt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+mn-lt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+mn-lt"/>
                <a:cs typeface="+mn-cs"/>
              </a:endParaRPr>
            </a:p>
          </p:txBody>
        </p:sp>
        <p:pic>
          <p:nvPicPr>
            <p:cNvPr id="71" name="Picture 70" descr="FPKIPAlogo2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606800" y="1752600"/>
              <a:ext cx="2184400" cy="406298"/>
            </a:xfrm>
            <a:prstGeom prst="rect">
              <a:avLst/>
            </a:prstGeom>
          </p:spPr>
        </p:pic>
      </p:grpSp>
      <p:cxnSp>
        <p:nvCxnSpPr>
          <p:cNvPr id="87" name="Straight Arrow Connector 86"/>
          <p:cNvCxnSpPr/>
          <p:nvPr/>
        </p:nvCxnSpPr>
        <p:spPr bwMode="auto">
          <a:xfrm>
            <a:off x="1524000" y="4419600"/>
            <a:ext cx="2590800" cy="1447800"/>
          </a:xfrm>
          <a:prstGeom prst="straightConnector1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1524000" y="4419600"/>
            <a:ext cx="2590800" cy="1447800"/>
          </a:xfrm>
          <a:prstGeom prst="straightConnector1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cxnSp>
        <p:nvCxnSpPr>
          <p:cNvPr id="93" name="AutoShape 60"/>
          <p:cNvCxnSpPr>
            <a:cxnSpLocks noChangeShapeType="1"/>
          </p:cNvCxnSpPr>
          <p:nvPr/>
        </p:nvCxnSpPr>
        <p:spPr bwMode="auto">
          <a:xfrm rot="5400000">
            <a:off x="5534025" y="3305175"/>
            <a:ext cx="1943100" cy="2343150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</p:cxnSp>
      <p:sp>
        <p:nvSpPr>
          <p:cNvPr id="64" name="Rectangle 5"/>
          <p:cNvSpPr>
            <a:spLocks noChangeArrowheads="1"/>
          </p:cNvSpPr>
          <p:nvPr/>
        </p:nvSpPr>
        <p:spPr bwMode="auto">
          <a:xfrm>
            <a:off x="838200" y="4343400"/>
            <a:ext cx="1524000" cy="159226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F9BEFE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rgbClr val="00B0F0"/>
                </a:solidFill>
                <a:latin typeface="+mn-lt"/>
                <a:cs typeface="+mn-cs"/>
              </a:rPr>
              <a:t>CertiPath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rgbClr val="92D050"/>
                </a:solidFill>
              </a:rPr>
              <a:t>SAFE-BioPharma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rgbClr val="FFC000"/>
                </a:solidFill>
                <a:latin typeface="+mn-lt"/>
                <a:cs typeface="+mn-cs"/>
              </a:rPr>
              <a:t>HEBCA</a:t>
            </a:r>
            <a:endParaRPr lang="en-US" sz="1200" b="1" dirty="0">
              <a:solidFill>
                <a:srgbClr val="FFC000"/>
              </a:solidFill>
              <a:latin typeface="+mn-lt"/>
              <a:cs typeface="+mn-cs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85800" y="6096000"/>
            <a:ext cx="2086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Cross-certified CAs</a:t>
            </a:r>
          </a:p>
          <a:p>
            <a:r>
              <a:rPr lang="en-US" dirty="0" smtClean="0"/>
              <a:t>And PKI Bridges</a:t>
            </a:r>
            <a:endParaRPr lang="en-US" dirty="0"/>
          </a:p>
        </p:txBody>
      </p:sp>
      <p:cxnSp>
        <p:nvCxnSpPr>
          <p:cNvPr id="76" name="Shape 75"/>
          <p:cNvCxnSpPr>
            <a:stCxn id="64" idx="3"/>
          </p:cNvCxnSpPr>
          <p:nvPr/>
        </p:nvCxnSpPr>
        <p:spPr bwMode="auto">
          <a:xfrm flipV="1">
            <a:off x="2362200" y="3505200"/>
            <a:ext cx="762000" cy="1634331"/>
          </a:xfrm>
          <a:prstGeom prst="bentConnector2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AutoShape 60"/>
          <p:cNvCxnSpPr>
            <a:cxnSpLocks noChangeShapeType="1"/>
          </p:cNvCxnSpPr>
          <p:nvPr/>
        </p:nvCxnSpPr>
        <p:spPr bwMode="auto">
          <a:xfrm rot="10800000">
            <a:off x="2362200" y="5029200"/>
            <a:ext cx="1822516" cy="762000"/>
          </a:xfrm>
          <a:prstGeom prst="curvedConnector3">
            <a:avLst>
              <a:gd name="adj1" fmla="val 66724"/>
            </a:avLst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</p:cxnSp>
      <p:cxnSp>
        <p:nvCxnSpPr>
          <p:cNvPr id="82" name="AutoShape 60"/>
          <p:cNvCxnSpPr>
            <a:cxnSpLocks noChangeShapeType="1"/>
          </p:cNvCxnSpPr>
          <p:nvPr/>
        </p:nvCxnSpPr>
        <p:spPr bwMode="auto">
          <a:xfrm rot="16200000" flipV="1">
            <a:off x="2359058" y="3660742"/>
            <a:ext cx="2057400" cy="2051116"/>
          </a:xfrm>
          <a:prstGeom prst="curvedConnector3">
            <a:avLst>
              <a:gd name="adj1" fmla="val 23611"/>
            </a:avLst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 Points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35814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Aligns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 FICAM’s IdM reference segment architecture</a:t>
            </a:r>
          </a:p>
          <a:p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Integrates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 HHS Operating Divisions and other departments and agencies</a:t>
            </a:r>
          </a:p>
          <a:p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Promotes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both interoperability and standards</a:t>
            </a:r>
          </a:p>
          <a:p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Meets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needs of researchers and clinicians</a:t>
            </a:r>
          </a:p>
          <a:p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Saves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time and money</a:t>
            </a:r>
          </a:p>
          <a:p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Offers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quick implementation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298A-F69A-4C48-B8DF-2607242AC20D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82600" y="508000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 Further Information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8163" cy="40386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Peter Alterman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Peter.alterman@nih.gov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Debbie Bucci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  <a:hlinkClick r:id="rId3"/>
              </a:rPr>
              <a:t>Debbie.Bucci@nih.gov</a:t>
            </a:r>
            <a:endParaRPr lang="en-US" sz="20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en-US" sz="20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NIH Integration Services Center</a:t>
            </a:r>
          </a:p>
          <a:p>
            <a:pPr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  <a:hlinkClick r:id="rId4"/>
              </a:rPr>
              <a:t>NIHISCSupport@mail.nih.gov</a:t>
            </a:r>
            <a:endParaRPr lang="en-US" sz="20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en-US" sz="18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NIH Center for Information Technology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5"/>
              </a:rPr>
              <a:t>www.cit.nih.gov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2518D15-C13D-4373-BFB2-2B49CA82FBEA}" type="slidenum">
              <a:rPr lang="en-US" smtClean="0">
                <a:latin typeface="Tahoma" pitchFamily="34" charset="0"/>
              </a:rPr>
              <a:pPr/>
              <a:t>13</a:t>
            </a:fld>
            <a:endParaRPr lang="en-US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ED9B083-A0A8-43E0-AB48-DE423716683C}" type="slidenum">
              <a:rPr lang="en-US" smtClean="0">
                <a:latin typeface="Tahoma" pitchFamily="34" charset="0"/>
              </a:rPr>
              <a:pPr/>
              <a:t>2</a:t>
            </a:fld>
            <a:endParaRPr lang="en-US" dirty="0" smtClean="0">
              <a:latin typeface="Tahoma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About NIH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4079875"/>
          </a:xfrm>
        </p:spPr>
        <p:txBody>
          <a:bodyPr/>
          <a:lstStyle/>
          <a:p>
            <a:pPr marL="457200" indent="-457200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National Institutes of Health (NIH)</a:t>
            </a:r>
          </a:p>
          <a:p>
            <a:pPr marL="457200" indent="-457200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Operating division of the U.S. Department of Health &amp; Human Services (HHS)</a:t>
            </a:r>
          </a:p>
          <a:p>
            <a:pPr marL="457200" indent="-457200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Primary Federal</a:t>
            </a:r>
          </a:p>
          <a:p>
            <a:pPr marL="457200" indent="-45720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agency for conducting</a:t>
            </a:r>
          </a:p>
          <a:p>
            <a:pPr marL="457200" indent="-45720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and supporting</a:t>
            </a:r>
          </a:p>
          <a:p>
            <a:pPr marL="457200" indent="-45720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biomedical research</a:t>
            </a:r>
          </a:p>
          <a:p>
            <a:pPr marL="0" indent="-457200" eaLnBrk="1" hangingPunct="1">
              <a:buFontTx/>
              <a:buNone/>
            </a:pPr>
            <a:endParaRPr lang="en-US" sz="600" dirty="0" smtClean="0"/>
          </a:p>
          <a:p>
            <a:pPr marL="0" indent="-457200" eaLnBrk="1" hangingPunct="1">
              <a:buFontTx/>
              <a:buNone/>
            </a:pPr>
            <a:endParaRPr lang="en-US" sz="600" dirty="0" smtClean="0"/>
          </a:p>
        </p:txBody>
      </p:sp>
      <p:pic>
        <p:nvPicPr>
          <p:cNvPr id="5" name="Content Placeholder 4" descr="Photo of NIH building 1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200400"/>
            <a:ext cx="3581400" cy="253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External Users 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298A-F69A-4C48-B8DF-2607242AC20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" y="1447800"/>
            <a:ext cx="6100763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347472" indent="-347472">
              <a:buFont typeface="Arial" pitchFamily="34" charset="0"/>
              <a:buChar char="•"/>
              <a:defRPr/>
            </a:pP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NIH 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provides financial support to researchers 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around 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the world.</a:t>
            </a:r>
          </a:p>
          <a:p>
            <a:pPr marL="347472" indent="-347472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NIH 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invests </a:t>
            </a:r>
            <a:r>
              <a:rPr lang="en-US" sz="2800" b="1" kern="0" dirty="0">
                <a:latin typeface="Arial" pitchFamily="34" charset="0"/>
                <a:cs typeface="Arial" pitchFamily="34" charset="0"/>
              </a:rPr>
              <a:t>over $28 billion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in medical research each year.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sz="1600" kern="0" dirty="0">
              <a:latin typeface="+mn-lt"/>
              <a:cs typeface="+mn-cs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kern="0" dirty="0">
              <a:latin typeface="+mn-lt"/>
              <a:cs typeface="+mn-cs"/>
            </a:endParaRPr>
          </a:p>
        </p:txBody>
      </p:sp>
      <p:sp>
        <p:nvSpPr>
          <p:cNvPr id="6" name="Freeform 10"/>
          <p:cNvSpPr>
            <a:spLocks/>
          </p:cNvSpPr>
          <p:nvPr/>
        </p:nvSpPr>
        <p:spPr bwMode="auto">
          <a:xfrm>
            <a:off x="804863" y="3968750"/>
            <a:ext cx="2349500" cy="2355850"/>
          </a:xfrm>
          <a:custGeom>
            <a:avLst/>
            <a:gdLst>
              <a:gd name="T0" fmla="*/ 2147483647 w 321"/>
              <a:gd name="T1" fmla="*/ 2147483647 h 322"/>
              <a:gd name="T2" fmla="*/ 0 w 321"/>
              <a:gd name="T3" fmla="*/ 2147483647 h 322"/>
              <a:gd name="T4" fmla="*/ 2147483647 w 321"/>
              <a:gd name="T5" fmla="*/ 2147483647 h 322"/>
              <a:gd name="T6" fmla="*/ 2147483647 w 321"/>
              <a:gd name="T7" fmla="*/ 2147483647 h 322"/>
              <a:gd name="T8" fmla="*/ 2147483647 w 321"/>
              <a:gd name="T9" fmla="*/ 2147483647 h 322"/>
              <a:gd name="T10" fmla="*/ 2147483647 w 321"/>
              <a:gd name="T11" fmla="*/ 2147483647 h 322"/>
              <a:gd name="T12" fmla="*/ 2147483647 w 321"/>
              <a:gd name="T13" fmla="*/ 2147483647 h 322"/>
              <a:gd name="T14" fmla="*/ 2147483647 w 321"/>
              <a:gd name="T15" fmla="*/ 2147483647 h 32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21"/>
              <a:gd name="T25" fmla="*/ 0 h 322"/>
              <a:gd name="T26" fmla="*/ 321 w 321"/>
              <a:gd name="T27" fmla="*/ 322 h 32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21" h="322">
                <a:moveTo>
                  <a:pt x="20" y="83"/>
                </a:moveTo>
                <a:cubicBezTo>
                  <a:pt x="7" y="107"/>
                  <a:pt x="0" y="134"/>
                  <a:pt x="0" y="161"/>
                </a:cubicBezTo>
                <a:cubicBezTo>
                  <a:pt x="0" y="250"/>
                  <a:pt x="71" y="322"/>
                  <a:pt x="160" y="322"/>
                </a:cubicBezTo>
                <a:cubicBezTo>
                  <a:pt x="249" y="322"/>
                  <a:pt x="321" y="250"/>
                  <a:pt x="321" y="161"/>
                </a:cubicBezTo>
                <a:cubicBezTo>
                  <a:pt x="321" y="72"/>
                  <a:pt x="249" y="1"/>
                  <a:pt x="160" y="1"/>
                </a:cubicBezTo>
                <a:cubicBezTo>
                  <a:pt x="160" y="0"/>
                  <a:pt x="160" y="1"/>
                  <a:pt x="160" y="1"/>
                </a:cubicBezTo>
                <a:lnTo>
                  <a:pt x="160" y="161"/>
                </a:lnTo>
                <a:lnTo>
                  <a:pt x="20" y="83"/>
                </a:lnTo>
                <a:close/>
              </a:path>
            </a:pathLst>
          </a:custGeom>
          <a:solidFill>
            <a:srgbClr val="000080"/>
          </a:solidFill>
          <a:ln w="8001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>
            <a:spLocks/>
          </p:cNvSpPr>
          <p:nvPr/>
        </p:nvSpPr>
        <p:spPr bwMode="auto">
          <a:xfrm>
            <a:off x="963613" y="3975100"/>
            <a:ext cx="1025525" cy="1171575"/>
          </a:xfrm>
          <a:custGeom>
            <a:avLst/>
            <a:gdLst>
              <a:gd name="T0" fmla="*/ 2147483647 w 140"/>
              <a:gd name="T1" fmla="*/ 0 h 160"/>
              <a:gd name="T2" fmla="*/ 0 w 140"/>
              <a:gd name="T3" fmla="*/ 2147483647 h 160"/>
              <a:gd name="T4" fmla="*/ 2147483647 w 140"/>
              <a:gd name="T5" fmla="*/ 2147483647 h 160"/>
              <a:gd name="T6" fmla="*/ 2147483647 w 140"/>
              <a:gd name="T7" fmla="*/ 0 h 160"/>
              <a:gd name="T8" fmla="*/ 0 60000 65536"/>
              <a:gd name="T9" fmla="*/ 0 60000 65536"/>
              <a:gd name="T10" fmla="*/ 0 60000 65536"/>
              <a:gd name="T11" fmla="*/ 0 60000 65536"/>
              <a:gd name="T12" fmla="*/ 0 w 140"/>
              <a:gd name="T13" fmla="*/ 0 h 160"/>
              <a:gd name="T14" fmla="*/ 140 w 140"/>
              <a:gd name="T15" fmla="*/ 160 h 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0" h="160">
                <a:moveTo>
                  <a:pt x="140" y="0"/>
                </a:moveTo>
                <a:cubicBezTo>
                  <a:pt x="82" y="0"/>
                  <a:pt x="28" y="31"/>
                  <a:pt x="0" y="82"/>
                </a:cubicBezTo>
                <a:lnTo>
                  <a:pt x="140" y="160"/>
                </a:lnTo>
                <a:lnTo>
                  <a:pt x="140" y="0"/>
                </a:lnTo>
                <a:close/>
              </a:path>
            </a:pathLst>
          </a:custGeom>
          <a:solidFill>
            <a:srgbClr val="99CCFF"/>
          </a:solidFill>
          <a:ln w="8001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762000" y="5257800"/>
            <a:ext cx="25098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$</a:t>
            </a:r>
            <a:r>
              <a:rPr lang="en-US" sz="14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23 </a:t>
            </a:r>
            <a:r>
              <a:rPr lang="en-US" sz="14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Billion </a:t>
            </a:r>
            <a:r>
              <a:rPr lang="en-US" sz="14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for </a:t>
            </a:r>
          </a:p>
          <a:p>
            <a:pPr algn="ctr"/>
            <a:r>
              <a:rPr lang="en-US" sz="14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Researchers</a:t>
            </a:r>
          </a:p>
          <a:p>
            <a:pPr algn="ctr"/>
            <a:r>
              <a:rPr lang="en-US" sz="14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Outside NIH</a:t>
            </a:r>
            <a:endParaRPr lang="en-US" sz="14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reeform 15"/>
          <p:cNvSpPr>
            <a:spLocks/>
          </p:cNvSpPr>
          <p:nvPr/>
        </p:nvSpPr>
        <p:spPr bwMode="auto">
          <a:xfrm rot="-1067743">
            <a:off x="3053151" y="4799081"/>
            <a:ext cx="1528763" cy="273050"/>
          </a:xfrm>
          <a:custGeom>
            <a:avLst/>
            <a:gdLst>
              <a:gd name="T0" fmla="*/ 0 w 1158"/>
              <a:gd name="T1" fmla="*/ 2147483647 h 179"/>
              <a:gd name="T2" fmla="*/ 2147483647 w 1158"/>
              <a:gd name="T3" fmla="*/ 2147483647 h 179"/>
              <a:gd name="T4" fmla="*/ 2147483647 w 1158"/>
              <a:gd name="T5" fmla="*/ 2147483647 h 179"/>
              <a:gd name="T6" fmla="*/ 0 60000 65536"/>
              <a:gd name="T7" fmla="*/ 0 60000 65536"/>
              <a:gd name="T8" fmla="*/ 0 60000 65536"/>
              <a:gd name="T9" fmla="*/ 0 w 1158"/>
              <a:gd name="T10" fmla="*/ 0 h 179"/>
              <a:gd name="T11" fmla="*/ 1158 w 1158"/>
              <a:gd name="T12" fmla="*/ 179 h 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8" h="179">
                <a:moveTo>
                  <a:pt x="0" y="179"/>
                </a:moveTo>
                <a:cubicBezTo>
                  <a:pt x="225" y="91"/>
                  <a:pt x="450" y="4"/>
                  <a:pt x="643" y="2"/>
                </a:cubicBezTo>
                <a:cubicBezTo>
                  <a:pt x="836" y="0"/>
                  <a:pt x="1072" y="140"/>
                  <a:pt x="1158" y="167"/>
                </a:cubicBezTo>
              </a:path>
            </a:pathLst>
          </a:custGeom>
          <a:noFill/>
          <a:ln w="31750">
            <a:solidFill>
              <a:srgbClr val="FF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4332288" y="4618038"/>
            <a:ext cx="4318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83%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goes to almost 50,000 competitive grants that support over 325,000 researchers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outside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NIH</a:t>
            </a:r>
            <a:r>
              <a:rPr lang="en-US" sz="2400" dirty="0">
                <a:latin typeface="Tahoma" pitchFamily="34" charset="0"/>
              </a:rPr>
              <a:t>.</a:t>
            </a:r>
          </a:p>
          <a:p>
            <a:pPr algn="ctr">
              <a:spcBef>
                <a:spcPct val="50000"/>
              </a:spcBef>
            </a:pPr>
            <a:r>
              <a:rPr lang="en-US" sz="2400" b="1" dirty="0">
                <a:latin typeface="Tahoma" pitchFamily="34" charset="0"/>
              </a:rPr>
              <a:t> </a:t>
            </a:r>
          </a:p>
        </p:txBody>
      </p:sp>
      <p:pic>
        <p:nvPicPr>
          <p:cNvPr id="11" name="Picture 18" descr="36604485"/>
          <p:cNvPicPr>
            <a:picLocks noChangeAspect="1" noChangeArrowheads="1"/>
          </p:cNvPicPr>
          <p:nvPr/>
        </p:nvPicPr>
        <p:blipFill>
          <a:blip r:embed="rId2" cstate="print"/>
          <a:srcRect t="19064"/>
          <a:stretch>
            <a:fillRect/>
          </a:stretch>
        </p:blipFill>
        <p:spPr bwMode="auto">
          <a:xfrm>
            <a:off x="6191250" y="1589088"/>
            <a:ext cx="24638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152400" y="3505200"/>
            <a:ext cx="1447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$5 Billion for </a:t>
            </a:r>
          </a:p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Researchers</a:t>
            </a:r>
          </a:p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Inside NIH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Authentication Services at NIH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298A-F69A-4C48-B8DF-2607242AC20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62000" y="1828800"/>
            <a:ext cx="7315200" cy="3441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lvl="1" indent="-182563" algn="l" eaLnBrk="1" hangingPunct="1">
              <a:spcBef>
                <a:spcPts val="200"/>
              </a:spcBef>
              <a:spcAft>
                <a:spcPts val="600"/>
              </a:spcAft>
            </a:pPr>
            <a:r>
              <a:rPr lang="en-US" altLang="ja-JP" sz="2800" b="1" i="1" dirty="0" smtClean="0"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NIH iTrust</a:t>
            </a:r>
          </a:p>
          <a:p>
            <a:pPr marL="182563" lvl="1" indent="-182563" algn="l" eaLnBrk="1" hangingPunct="1">
              <a:spcBef>
                <a:spcPts val="200"/>
              </a:spcBef>
              <a:spcAft>
                <a:spcPts val="600"/>
              </a:spcAft>
            </a:pPr>
            <a:r>
              <a:rPr lang="en-US" altLang="ja-JP" sz="20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Multifunction single sign-on (SSO) and federated authentication service consisting of:</a:t>
            </a:r>
          </a:p>
          <a:p>
            <a:pPr marL="182563" lvl="1" indent="-182563">
              <a:spcBef>
                <a:spcPts val="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ja-JP" sz="2000" b="1" dirty="0" smtClean="0"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NIH Login </a:t>
            </a:r>
            <a:r>
              <a:rPr lang="en-US" altLang="ja-JP" sz="20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– links </a:t>
            </a:r>
            <a:r>
              <a:rPr lang="en-US" altLang="ja-JP" sz="2000" u="sng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internal</a:t>
            </a:r>
            <a:r>
              <a:rPr lang="en-US" altLang="ja-JP" sz="20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 users at NIH to internal and departmental (HHS) applications and electronic resources</a:t>
            </a:r>
          </a:p>
          <a:p>
            <a:pPr marL="182563" lvl="1" indent="-182563">
              <a:spcBef>
                <a:spcPts val="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ja-JP" sz="2000" b="1" dirty="0" smtClean="0"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NIH Federated Login </a:t>
            </a:r>
            <a:r>
              <a:rPr lang="en-US" altLang="ja-JP" sz="20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– links </a:t>
            </a:r>
            <a:r>
              <a:rPr lang="en-US" altLang="ja-JP" sz="2000" u="sng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external</a:t>
            </a:r>
            <a:r>
              <a:rPr lang="en-US" altLang="ja-JP" sz="20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 users to NIH and departmental (HHS) applications and resources</a:t>
            </a:r>
            <a:endParaRPr lang="en-US" altLang="ja-JP" sz="20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182563" lvl="1" indent="-182563">
              <a:spcBef>
                <a:spcPts val="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NIH Login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298A-F69A-4C48-B8DF-2607242AC20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4800" y="2133600"/>
            <a:ext cx="3651250" cy="3934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lvl="1" indent="-182563" algn="l" eaLnBrk="1" hangingPunct="1">
              <a:spcBef>
                <a:spcPts val="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ja-JP" sz="20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In production since 2003</a:t>
            </a:r>
          </a:p>
          <a:p>
            <a:pPr marL="182563" lvl="1" indent="-182563" algn="l" eaLnBrk="1" hangingPunct="1">
              <a:spcBef>
                <a:spcPts val="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ja-JP" sz="20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Over 35,000 NIH users, 238 applications, 450 URLs</a:t>
            </a:r>
            <a:endParaRPr lang="en-US" altLang="ja-JP" sz="20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182563" lvl="1" indent="-182563" algn="l" eaLnBrk="1" hangingPunct="1">
              <a:spcBef>
                <a:spcPts val="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ja-JP" sz="20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Over 2.5 </a:t>
            </a:r>
            <a:r>
              <a:rPr lang="en-US" altLang="ja-JP" sz="2000" dirty="0">
                <a:latin typeface="Arial" pitchFamily="34" charset="0"/>
                <a:ea typeface="MS PGothic" pitchFamily="34" charset="-128"/>
                <a:cs typeface="Arial" pitchFamily="34" charset="0"/>
              </a:rPr>
              <a:t>million transactions per day</a:t>
            </a:r>
          </a:p>
          <a:p>
            <a:pPr marL="182563" lvl="1" indent="-182563" algn="l" eaLnBrk="1" hangingPunct="1">
              <a:spcBef>
                <a:spcPts val="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ja-JP" sz="20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Single Sign-On (SSO), </a:t>
            </a:r>
            <a:r>
              <a:rPr lang="en-US" altLang="ja-JP" sz="2000" dirty="0">
                <a:latin typeface="Arial" pitchFamily="34" charset="0"/>
                <a:ea typeface="MS PGothic" pitchFamily="34" charset="-128"/>
                <a:cs typeface="Arial" pitchFamily="34" charset="0"/>
              </a:rPr>
              <a:t>including use of </a:t>
            </a:r>
            <a:r>
              <a:rPr lang="en-US" altLang="ja-JP" sz="20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Personal Identity Verification (PIV) Cards</a:t>
            </a:r>
          </a:p>
          <a:p>
            <a:pPr marL="182563" lvl="1" indent="-182563" algn="l" eaLnBrk="1" hangingPunct="1">
              <a:spcBef>
                <a:spcPts val="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Authenticated web services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 r="2206" b="19986"/>
          <a:stretch>
            <a:fillRect/>
          </a:stretch>
        </p:blipFill>
        <p:spPr bwMode="auto">
          <a:xfrm>
            <a:off x="4038600" y="2667000"/>
            <a:ext cx="4626182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NIH Federated Login – In Production Since 2007</a:t>
            </a:r>
            <a:endParaRPr lang="en-US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298A-F69A-4C48-B8DF-2607242AC20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304800" y="1733520"/>
            <a:ext cx="3651250" cy="4334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lvl="1" indent="-182563">
              <a:spcBef>
                <a:spcPts val="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</a:rPr>
              <a:t>Leverages existing credentials</a:t>
            </a:r>
            <a:endParaRPr lang="en-US" altLang="ja-JP" sz="1600" dirty="0" smtClean="0">
              <a:latin typeface="Arial" pitchFamily="34" charset="0"/>
              <a:ea typeface="MS PGothic" pitchFamily="34" charset="-128"/>
            </a:endParaRPr>
          </a:p>
          <a:p>
            <a:pPr marL="182563" lvl="1" indent="-182563" algn="l" eaLnBrk="1" hangingPunct="1">
              <a:spcBef>
                <a:spcPts val="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ja-JP" sz="1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Expands support for up to 55,000 internal and 10 million external users:</a:t>
            </a:r>
          </a:p>
          <a:p>
            <a:pPr marL="639763" lvl="2" indent="-182563">
              <a:spcBef>
                <a:spcPts val="200"/>
              </a:spcBef>
              <a:spcAft>
                <a:spcPts val="600"/>
              </a:spcAft>
              <a:buFont typeface="Arial" pitchFamily="34" charset="0"/>
              <a:buChar char="−"/>
            </a:pPr>
            <a:r>
              <a:rPr lang="en-US" altLang="ja-JP" sz="1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Grants and research activities (wikis, SharePoint, Grids)</a:t>
            </a:r>
          </a:p>
          <a:p>
            <a:pPr marL="639763" lvl="2" indent="-182563">
              <a:spcBef>
                <a:spcPts val="200"/>
              </a:spcBef>
              <a:spcAft>
                <a:spcPts val="600"/>
              </a:spcAft>
              <a:buFont typeface="Arial" pitchFamily="34" charset="0"/>
              <a:buChar char="−"/>
            </a:pPr>
            <a:r>
              <a:rPr lang="en-US" altLang="ja-JP" sz="1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Library services</a:t>
            </a:r>
          </a:p>
          <a:p>
            <a:pPr marL="639763" lvl="2" indent="-182563">
              <a:spcBef>
                <a:spcPts val="200"/>
              </a:spcBef>
              <a:spcAft>
                <a:spcPts val="600"/>
              </a:spcAft>
              <a:buFont typeface="Arial" pitchFamily="34" charset="0"/>
              <a:buChar char="−"/>
            </a:pPr>
            <a:r>
              <a:rPr lang="en-US" altLang="ja-JP" sz="1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Acquisition services</a:t>
            </a:r>
          </a:p>
          <a:p>
            <a:pPr marL="639763" lvl="2" indent="-182563">
              <a:spcBef>
                <a:spcPts val="200"/>
              </a:spcBef>
              <a:spcAft>
                <a:spcPts val="600"/>
              </a:spcAft>
              <a:buFont typeface="Arial" pitchFamily="34" charset="0"/>
              <a:buChar char="−"/>
            </a:pPr>
            <a:r>
              <a:rPr lang="en-US" altLang="ja-JP" sz="1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Enterprise/departmental applications</a:t>
            </a:r>
          </a:p>
          <a:p>
            <a:pPr marL="639763" lvl="2" indent="-182563">
              <a:spcBef>
                <a:spcPts val="200"/>
              </a:spcBef>
              <a:spcAft>
                <a:spcPts val="600"/>
              </a:spcAft>
              <a:buFont typeface="Arial" pitchFamily="34" charset="0"/>
              <a:buChar char="−"/>
            </a:pPr>
            <a:r>
              <a:rPr lang="en-US" altLang="ja-JP" sz="1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Cross-agency, government-wide collaborations</a:t>
            </a:r>
          </a:p>
          <a:p>
            <a:pPr marL="639763" lvl="2" indent="-182563">
              <a:spcBef>
                <a:spcPts val="200"/>
              </a:spcBef>
              <a:spcAft>
                <a:spcPts val="600"/>
              </a:spcAft>
              <a:buFont typeface="Arial" pitchFamily="34" charset="0"/>
              <a:buChar char="−"/>
            </a:pPr>
            <a:endParaRPr lang="en-US" altLang="ja-JP" sz="1600" dirty="0" smtClean="0"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endParaRPr lang="en-US" sz="16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286000"/>
            <a:ext cx="4881818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Federated Partners:</a:t>
            </a:r>
            <a:b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Authentication at All Four Levels of Assurance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8163" cy="4340225"/>
          </a:xfrm>
        </p:spPr>
        <p:txBody>
          <a:bodyPr/>
          <a:lstStyle/>
          <a:p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Government Departments and Agencies </a:t>
            </a:r>
          </a:p>
          <a:p>
            <a:r>
              <a:rPr lang="en-US" sz="2400" i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Any PKI cross-certified with the Federal PKI Architecture, directly or indirectly (via Bridge CAs).</a:t>
            </a:r>
          </a:p>
          <a:p>
            <a:r>
              <a:rPr lang="en-US" sz="2400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InCommon Federation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identity and access management federation for the higher education and research communities; 25 major universities access NIH resources through InCommon.</a:t>
            </a:r>
          </a:p>
          <a:p>
            <a:r>
              <a:rPr lang="en-US" sz="2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Open Identity Exchange (OpenID and Information Card Foundations)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are working with industry leaders such as AOL, Equifax, Google, PayPal, VeriSign, and Yahoo</a:t>
            </a: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298A-F69A-4C48-B8DF-2607242AC20D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Federated View</a:t>
            </a:r>
            <a:b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298A-F69A-4C48-B8DF-2607242AC20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238" y="1447800"/>
            <a:ext cx="8535762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298A-F69A-4C48-B8DF-2607242AC20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52"/>
          <p:cNvSpPr txBox="1">
            <a:spLocks noChangeArrowheads="1"/>
          </p:cNvSpPr>
          <p:nvPr/>
        </p:nvSpPr>
        <p:spPr bwMode="auto">
          <a:xfrm>
            <a:off x="533400" y="381000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rgbClr val="29292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457200" y="6245225"/>
            <a:ext cx="8229600" cy="4762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124200" y="2811462"/>
            <a:ext cx="32004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600" dirty="0"/>
              <a:t>Trust </a:t>
            </a:r>
            <a:r>
              <a:rPr lang="en-US" sz="1600" dirty="0" smtClean="0"/>
              <a:t>framework </a:t>
            </a:r>
            <a:r>
              <a:rPr lang="en-US" sz="1600" dirty="0"/>
              <a:t>p</a:t>
            </a:r>
            <a:r>
              <a:rPr lang="en-US" sz="1600" dirty="0" smtClean="0"/>
              <a:t>rovider</a:t>
            </a:r>
            <a:endParaRPr lang="en-US" sz="1600" dirty="0"/>
          </a:p>
          <a:p>
            <a:pPr algn="ctr">
              <a:defRPr/>
            </a:pPr>
            <a:endParaRPr lang="en-US" sz="16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33400" y="2354262"/>
            <a:ext cx="1752600" cy="1905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F9BEFE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bg1"/>
              </a:solidFill>
              <a:ea typeface="+mn-ea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6915150" y="2578100"/>
            <a:ext cx="1905000" cy="1704975"/>
          </a:xfrm>
          <a:prstGeom prst="triangle">
            <a:avLst>
              <a:gd name="adj" fmla="val 50000"/>
            </a:avLst>
          </a:prstGeom>
          <a:solidFill>
            <a:srgbClr val="3E924C"/>
          </a:solidFill>
          <a:ln w="9525">
            <a:solidFill>
              <a:srgbClr val="F9BEFE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endParaRPr lang="en-US" sz="1600" b="1" dirty="0">
              <a:solidFill>
                <a:schemeClr val="bg1"/>
              </a:solidFill>
              <a:ea typeface="+mn-ea"/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3200400" y="1592262"/>
            <a:ext cx="3048000" cy="685800"/>
          </a:xfrm>
          <a:prstGeom prst="roundRect">
            <a:avLst>
              <a:gd name="adj" fmla="val 16667"/>
            </a:avLst>
          </a:prstGeom>
          <a:solidFill>
            <a:srgbClr val="CC9900"/>
          </a:solidFill>
          <a:ln w="9525">
            <a:solidFill>
              <a:srgbClr val="FFD1D1"/>
            </a:solidFill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600" dirty="0" smtClean="0"/>
              <a:t>General Services Administration</a:t>
            </a:r>
            <a:endParaRPr lang="en-US" sz="1600" dirty="0"/>
          </a:p>
          <a:p>
            <a:pPr algn="ctr">
              <a:defRPr/>
            </a:pPr>
            <a:endParaRPr lang="en-US" sz="1600" dirty="0"/>
          </a:p>
          <a:p>
            <a:pPr algn="ctr">
              <a:defRPr/>
            </a:pPr>
            <a:endParaRPr lang="en-US" sz="1600" dirty="0"/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 rot="5400000">
            <a:off x="2400300" y="2925762"/>
            <a:ext cx="609600" cy="838200"/>
          </a:xfrm>
          <a:prstGeom prst="upDownArrow">
            <a:avLst>
              <a:gd name="adj1" fmla="val 50000"/>
              <a:gd name="adj2" fmla="val 27500"/>
            </a:avLst>
          </a:prstGeom>
          <a:gradFill rotWithShape="1">
            <a:gsLst>
              <a:gs pos="0">
                <a:srgbClr val="4D4D4D"/>
              </a:gs>
              <a:gs pos="50000">
                <a:srgbClr val="C0C0C0"/>
              </a:gs>
              <a:gs pos="100000">
                <a:srgbClr val="4D4D4D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63500" dist="50800" dir="5400000" algn="ctr" rotWithShape="0">
              <a:srgbClr val="000000">
                <a:alpha val="98999"/>
              </a:srgbClr>
            </a:outerShdw>
          </a:effectLst>
        </p:spPr>
        <p:txBody>
          <a:bodyPr rot="10800000" vert="eaVert" wrap="none" anchor="ctr"/>
          <a:lstStyle/>
          <a:p>
            <a:pPr algn="ctr">
              <a:defRPr/>
            </a:pPr>
            <a:endParaRPr lang="en-US" b="1" dirty="0">
              <a:ea typeface="+mn-ea"/>
            </a:endParaRPr>
          </a:p>
        </p:txBody>
      </p:sp>
      <p:sp>
        <p:nvSpPr>
          <p:cNvPr id="12" name="Rectangle 37"/>
          <p:cNvSpPr>
            <a:spLocks noChangeArrowheads="1"/>
          </p:cNvSpPr>
          <p:nvPr/>
        </p:nvSpPr>
        <p:spPr bwMode="auto">
          <a:xfrm>
            <a:off x="457200" y="4259262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Private-sector identity providers</a:t>
            </a:r>
          </a:p>
        </p:txBody>
      </p:sp>
      <p:pic>
        <p:nvPicPr>
          <p:cNvPr id="13" name="Picture 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825" y="2944812"/>
            <a:ext cx="106680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411537"/>
            <a:ext cx="1143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3425" y="3811587"/>
            <a:ext cx="13811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47"/>
          <p:cNvSpPr>
            <a:spLocks noChangeArrowheads="1"/>
          </p:cNvSpPr>
          <p:nvPr/>
        </p:nvSpPr>
        <p:spPr bwMode="auto">
          <a:xfrm>
            <a:off x="6819900" y="4273550"/>
            <a:ext cx="2095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U.S. </a:t>
            </a:r>
            <a:r>
              <a:rPr lang="en-US" dirty="0"/>
              <a:t>G</a:t>
            </a:r>
            <a:r>
              <a:rPr lang="en-US" dirty="0" smtClean="0"/>
              <a:t>overnment </a:t>
            </a:r>
            <a:r>
              <a:rPr lang="en-US" dirty="0"/>
              <a:t>websites</a:t>
            </a:r>
          </a:p>
        </p:txBody>
      </p:sp>
      <p:pic>
        <p:nvPicPr>
          <p:cNvPr id="21" name="Picture 4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3925" y="2420937"/>
            <a:ext cx="9906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67600" y="3344862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5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62400" y="1820862"/>
            <a:ext cx="1600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AutoShape 8"/>
          <p:cNvSpPr>
            <a:spLocks noChangeArrowheads="1"/>
          </p:cNvSpPr>
          <p:nvPr/>
        </p:nvSpPr>
        <p:spPr bwMode="auto">
          <a:xfrm>
            <a:off x="3124200" y="4106862"/>
            <a:ext cx="1371600" cy="8382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endParaRPr lang="en-US" sz="1600" dirty="0">
              <a:ea typeface="+mn-ea"/>
            </a:endParaRPr>
          </a:p>
        </p:txBody>
      </p:sp>
      <p:sp>
        <p:nvSpPr>
          <p:cNvPr id="25" name="AutoShape 8"/>
          <p:cNvSpPr>
            <a:spLocks noChangeArrowheads="1"/>
          </p:cNvSpPr>
          <p:nvPr/>
        </p:nvSpPr>
        <p:spPr bwMode="auto">
          <a:xfrm>
            <a:off x="3267075" y="4268787"/>
            <a:ext cx="1371600" cy="8382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600" dirty="0" smtClean="0">
                <a:ea typeface="+mn-ea"/>
              </a:rPr>
              <a:t>Assessors</a:t>
            </a:r>
            <a:r>
              <a:rPr lang="en-US" sz="1600" dirty="0">
                <a:ea typeface="+mn-ea"/>
              </a:rPr>
              <a:t/>
            </a:r>
            <a:br>
              <a:rPr lang="en-US" sz="1600" dirty="0">
                <a:ea typeface="+mn-ea"/>
              </a:rPr>
            </a:br>
            <a:r>
              <a:rPr lang="en-US" sz="1600" dirty="0">
                <a:ea typeface="+mn-ea"/>
              </a:rPr>
              <a:t>&amp; auditors</a:t>
            </a:r>
          </a:p>
        </p:txBody>
      </p:sp>
      <p:sp>
        <p:nvSpPr>
          <p:cNvPr id="26" name="AutoShape 55"/>
          <p:cNvSpPr>
            <a:spLocks noChangeArrowheads="1"/>
          </p:cNvSpPr>
          <p:nvPr/>
        </p:nvSpPr>
        <p:spPr bwMode="auto">
          <a:xfrm>
            <a:off x="3648075" y="3649662"/>
            <a:ext cx="609600" cy="609600"/>
          </a:xfrm>
          <a:prstGeom prst="upDownArrow">
            <a:avLst>
              <a:gd name="adj1" fmla="val 50000"/>
              <a:gd name="adj2" fmla="val 20000"/>
            </a:avLst>
          </a:prstGeom>
          <a:gradFill rotWithShape="1">
            <a:gsLst>
              <a:gs pos="0">
                <a:srgbClr val="4D4D4D"/>
              </a:gs>
              <a:gs pos="50000">
                <a:srgbClr val="C0C0C0"/>
              </a:gs>
              <a:gs pos="100000">
                <a:srgbClr val="4D4D4D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63500" dist="50800" dir="5400000" algn="ctr" rotWithShape="0">
              <a:srgbClr val="000000">
                <a:alpha val="98999"/>
              </a:srgbClr>
            </a:outerShdw>
          </a:effectLst>
        </p:spPr>
        <p:txBody>
          <a:bodyPr rot="10800000" vert="eaVert" wrap="none" anchor="ctr"/>
          <a:lstStyle/>
          <a:p>
            <a:pPr algn="ctr">
              <a:defRPr/>
            </a:pPr>
            <a:endParaRPr lang="en-US" b="1" dirty="0">
              <a:ea typeface="+mn-ea"/>
            </a:endParaRPr>
          </a:p>
        </p:txBody>
      </p:sp>
      <p:sp>
        <p:nvSpPr>
          <p:cNvPr id="27" name="AutoShape 8"/>
          <p:cNvSpPr>
            <a:spLocks noChangeArrowheads="1"/>
          </p:cNvSpPr>
          <p:nvPr/>
        </p:nvSpPr>
        <p:spPr bwMode="auto">
          <a:xfrm>
            <a:off x="4810125" y="4106862"/>
            <a:ext cx="1371600" cy="838200"/>
          </a:xfrm>
          <a:prstGeom prst="roundRect">
            <a:avLst>
              <a:gd name="adj" fmla="val 16667"/>
            </a:avLst>
          </a:prstGeom>
          <a:solidFill>
            <a:srgbClr val="9E77E3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endParaRPr lang="en-US" sz="1600" dirty="0">
              <a:ea typeface="+mn-ea"/>
            </a:endParaRPr>
          </a:p>
        </p:txBody>
      </p:sp>
      <p:sp>
        <p:nvSpPr>
          <p:cNvPr id="28" name="AutoShape 8"/>
          <p:cNvSpPr>
            <a:spLocks noChangeArrowheads="1"/>
          </p:cNvSpPr>
          <p:nvPr/>
        </p:nvSpPr>
        <p:spPr bwMode="auto">
          <a:xfrm>
            <a:off x="4953000" y="4268787"/>
            <a:ext cx="1371600" cy="838200"/>
          </a:xfrm>
          <a:prstGeom prst="roundRect">
            <a:avLst>
              <a:gd name="adj" fmla="val 16667"/>
            </a:avLst>
          </a:prstGeom>
          <a:solidFill>
            <a:srgbClr val="9E77E3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600" dirty="0" smtClean="0">
                <a:ea typeface="+mn-ea"/>
              </a:rPr>
              <a:t>Dispute</a:t>
            </a:r>
            <a:r>
              <a:rPr lang="en-US" sz="1600" dirty="0">
                <a:ea typeface="+mn-ea"/>
              </a:rPr>
              <a:t/>
            </a:r>
            <a:br>
              <a:rPr lang="en-US" sz="1600" dirty="0">
                <a:ea typeface="+mn-ea"/>
              </a:rPr>
            </a:br>
            <a:r>
              <a:rPr lang="en-US" sz="1600" dirty="0">
                <a:ea typeface="+mn-ea"/>
              </a:rPr>
              <a:t>resolvers</a:t>
            </a:r>
          </a:p>
        </p:txBody>
      </p:sp>
      <p:sp>
        <p:nvSpPr>
          <p:cNvPr id="29" name="AutoShape 58"/>
          <p:cNvSpPr>
            <a:spLocks noChangeArrowheads="1"/>
          </p:cNvSpPr>
          <p:nvPr/>
        </p:nvSpPr>
        <p:spPr bwMode="auto">
          <a:xfrm>
            <a:off x="5334000" y="3649662"/>
            <a:ext cx="609600" cy="609600"/>
          </a:xfrm>
          <a:prstGeom prst="upDownArrow">
            <a:avLst>
              <a:gd name="adj1" fmla="val 50000"/>
              <a:gd name="adj2" fmla="val 20000"/>
            </a:avLst>
          </a:prstGeom>
          <a:gradFill rotWithShape="1">
            <a:gsLst>
              <a:gs pos="0">
                <a:srgbClr val="4D4D4D"/>
              </a:gs>
              <a:gs pos="50000">
                <a:srgbClr val="C0C0C0"/>
              </a:gs>
              <a:gs pos="100000">
                <a:srgbClr val="4D4D4D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63500" dist="50800" dir="5400000" algn="ctr" rotWithShape="0">
              <a:srgbClr val="000000">
                <a:alpha val="98999"/>
              </a:srgbClr>
            </a:outerShdw>
          </a:effectLst>
        </p:spPr>
        <p:txBody>
          <a:bodyPr rot="10800000" vert="eaVert" wrap="none" anchor="ctr"/>
          <a:lstStyle/>
          <a:p>
            <a:pPr algn="ctr">
              <a:defRPr/>
            </a:pPr>
            <a:endParaRPr lang="en-US" b="1" dirty="0">
              <a:ea typeface="+mn-ea"/>
            </a:endParaRPr>
          </a:p>
        </p:txBody>
      </p:sp>
      <p:sp>
        <p:nvSpPr>
          <p:cNvPr id="30" name="AutoShape 63"/>
          <p:cNvSpPr>
            <a:spLocks noChangeArrowheads="1"/>
          </p:cNvSpPr>
          <p:nvPr/>
        </p:nvSpPr>
        <p:spPr bwMode="auto">
          <a:xfrm>
            <a:off x="4419600" y="2278062"/>
            <a:ext cx="609600" cy="533400"/>
          </a:xfrm>
          <a:prstGeom prst="upDownArrow">
            <a:avLst>
              <a:gd name="adj1" fmla="val 50000"/>
              <a:gd name="adj2" fmla="val 22500"/>
            </a:avLst>
          </a:prstGeom>
          <a:gradFill rotWithShape="1">
            <a:gsLst>
              <a:gs pos="0">
                <a:srgbClr val="4D4D4D"/>
              </a:gs>
              <a:gs pos="50000">
                <a:srgbClr val="C0C0C0"/>
              </a:gs>
              <a:gs pos="100000">
                <a:srgbClr val="4D4D4D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63500" dist="50800" dir="5400000" algn="ctr" rotWithShape="0">
              <a:srgbClr val="000000">
                <a:alpha val="98999"/>
              </a:srgbClr>
            </a:outerShdw>
          </a:effectLst>
        </p:spPr>
        <p:txBody>
          <a:bodyPr rot="10800000" vert="eaVert" wrap="none" anchor="ctr"/>
          <a:lstStyle/>
          <a:p>
            <a:pPr algn="ctr">
              <a:defRPr/>
            </a:pPr>
            <a:endParaRPr lang="en-US" b="1" dirty="0">
              <a:ea typeface="+mn-ea"/>
            </a:endParaRP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4191000" y="5173662"/>
            <a:ext cx="1295400" cy="1227138"/>
            <a:chOff x="3962400" y="5029200"/>
            <a:chExt cx="1449849" cy="1373649"/>
          </a:xfrm>
        </p:grpSpPr>
        <p:sp>
          <p:nvSpPr>
            <p:cNvPr id="32" name="Oval 11"/>
            <p:cNvSpPr>
              <a:spLocks noChangeArrowheads="1"/>
            </p:cNvSpPr>
            <p:nvPr/>
          </p:nvSpPr>
          <p:spPr bwMode="auto">
            <a:xfrm>
              <a:off x="3962400" y="5029200"/>
              <a:ext cx="1297449" cy="1297449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9BEFE"/>
              </a:solidFill>
              <a:round/>
              <a:headEnd/>
              <a:tailEnd/>
            </a:ln>
            <a:effectLst>
              <a:outerShdw blurRad="50800" dist="50800" dir="5400000" algn="ctr" rotWithShape="0">
                <a:srgbClr val="000000">
                  <a:alpha val="99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a typeface="+mn-ea"/>
              </a:endParaRPr>
            </a:p>
          </p:txBody>
        </p:sp>
        <p:sp>
          <p:nvSpPr>
            <p:cNvPr id="33" name="Oval 11"/>
            <p:cNvSpPr>
              <a:spLocks noChangeArrowheads="1"/>
            </p:cNvSpPr>
            <p:nvPr/>
          </p:nvSpPr>
          <p:spPr bwMode="auto">
            <a:xfrm>
              <a:off x="4114800" y="5105400"/>
              <a:ext cx="1297449" cy="1297449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9BEFE"/>
              </a:solidFill>
              <a:round/>
              <a:headEnd/>
              <a:tailEnd/>
            </a:ln>
            <a:effectLst>
              <a:outerShdw blurRad="50800" dist="50800" dir="5400000" algn="ctr" rotWithShape="0">
                <a:srgbClr val="000000">
                  <a:alpha val="99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a typeface="+mn-ea"/>
              </a:endParaRPr>
            </a:p>
          </p:txBody>
        </p:sp>
        <p:pic>
          <p:nvPicPr>
            <p:cNvPr id="34" name="Picture 4" descr="female user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9F8F4"/>
                </a:clrFrom>
                <a:clrTo>
                  <a:srgbClr val="F9F8F4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16326" y="5181600"/>
              <a:ext cx="589074" cy="885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" name="Text Box 14"/>
            <p:cNvSpPr txBox="1">
              <a:spLocks noChangeArrowheads="1"/>
            </p:cNvSpPr>
            <p:nvPr/>
          </p:nvSpPr>
          <p:spPr bwMode="auto">
            <a:xfrm>
              <a:off x="4268524" y="5952403"/>
              <a:ext cx="1065474" cy="378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/>
                <a:t>U</a:t>
              </a:r>
              <a:r>
                <a:rPr lang="en-US" sz="1600" b="1" dirty="0" smtClean="0"/>
                <a:t>ser</a:t>
              </a:r>
              <a:endParaRPr lang="en-US" sz="1600" b="1" dirty="0"/>
            </a:p>
          </p:txBody>
        </p:sp>
      </p:grpSp>
      <p:grpSp>
        <p:nvGrpSpPr>
          <p:cNvPr id="16" name="Group 41"/>
          <p:cNvGrpSpPr>
            <a:grpSpLocks/>
          </p:cNvGrpSpPr>
          <p:nvPr/>
        </p:nvGrpSpPr>
        <p:grpSpPr bwMode="auto">
          <a:xfrm>
            <a:off x="1447800" y="4868862"/>
            <a:ext cx="6419850" cy="1143000"/>
            <a:chOff x="1447800" y="4572000"/>
            <a:chExt cx="6419850" cy="1454150"/>
          </a:xfrm>
        </p:grpSpPr>
        <p:cxnSp>
          <p:nvCxnSpPr>
            <p:cNvPr id="37" name="AutoShape 59"/>
            <p:cNvCxnSpPr>
              <a:cxnSpLocks noChangeShapeType="1"/>
            </p:cNvCxnSpPr>
            <p:nvPr/>
          </p:nvCxnSpPr>
          <p:spPr bwMode="auto">
            <a:xfrm flipV="1">
              <a:off x="5486400" y="4586288"/>
              <a:ext cx="2381250" cy="143986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</p:cxnSp>
        <p:cxnSp>
          <p:nvCxnSpPr>
            <p:cNvPr id="38" name="AutoShape 60"/>
            <p:cNvCxnSpPr>
              <a:cxnSpLocks noChangeShapeType="1"/>
            </p:cNvCxnSpPr>
            <p:nvPr/>
          </p:nvCxnSpPr>
          <p:spPr bwMode="auto">
            <a:xfrm rot="10800000">
              <a:off x="1447800" y="4572000"/>
              <a:ext cx="2743200" cy="145415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</p:cxnSp>
      </p:grpSp>
      <p:sp>
        <p:nvSpPr>
          <p:cNvPr id="4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Federated Authentication at NIH: OIX</a:t>
            </a:r>
          </a:p>
        </p:txBody>
      </p:sp>
      <p:pic>
        <p:nvPicPr>
          <p:cNvPr id="41" name="Picture 40" descr="oix_logo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733800" y="3276600"/>
            <a:ext cx="1905000" cy="36434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43" name="AutoShape 59"/>
          <p:cNvCxnSpPr>
            <a:cxnSpLocks noChangeShapeType="1"/>
          </p:cNvCxnSpPr>
          <p:nvPr/>
        </p:nvCxnSpPr>
        <p:spPr bwMode="auto">
          <a:xfrm>
            <a:off x="6248400" y="1905000"/>
            <a:ext cx="1619250" cy="642938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T Swoosh">
  <a:themeElements>
    <a:clrScheme name="CIT Swoosh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CIT Swoosh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cs typeface="Times New Roman" pitchFamily="18" charset="0"/>
          </a:defRPr>
        </a:defPPr>
      </a:lstStyle>
    </a:lnDef>
  </a:objectDefaults>
  <a:extraClrSchemeLst>
    <a:extraClrScheme>
      <a:clrScheme name="CIT Swoo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 Swoos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 Swoos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 Swoos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 Swoos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 Swoos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 Swoos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CITStandardtemplate</Template>
  <TotalTime>1658</TotalTime>
  <Words>481</Words>
  <Application>Microsoft Office PowerPoint</Application>
  <PresentationFormat>On-screen Show (4:3)</PresentationFormat>
  <Paragraphs>114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CIT Swoosh</vt:lpstr>
      <vt:lpstr>Single Sign-On, Federated Authentication and Beyond at NIH</vt:lpstr>
      <vt:lpstr>About NIH</vt:lpstr>
      <vt:lpstr>External Users </vt:lpstr>
      <vt:lpstr>Authentication Services at NIH</vt:lpstr>
      <vt:lpstr>NIH Login</vt:lpstr>
      <vt:lpstr>NIH Federated Login – In Production Since 2007</vt:lpstr>
      <vt:lpstr>Federated Partners:  Authentication at All Four Levels of Assurance</vt:lpstr>
      <vt:lpstr>Federated View </vt:lpstr>
      <vt:lpstr>Federated Authentication at NIH: OIX</vt:lpstr>
      <vt:lpstr>Federated Authentication at NIH: InCommon</vt:lpstr>
      <vt:lpstr>Federated Authentication at NIH: PKI</vt:lpstr>
      <vt:lpstr>Key Points</vt:lpstr>
      <vt:lpstr>For Further Information</vt:lpstr>
    </vt:vector>
  </TitlesOfParts>
  <Company>CIT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bucci</dc:creator>
  <cp:lastModifiedBy>Jane Harnad</cp:lastModifiedBy>
  <cp:revision>179</cp:revision>
  <dcterms:created xsi:type="dcterms:W3CDTF">2009-12-26T11:40:47Z</dcterms:created>
  <dcterms:modified xsi:type="dcterms:W3CDTF">2010-09-25T02:41:33Z</dcterms:modified>
</cp:coreProperties>
</file>