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0"/>
  </p:notesMasterIdLst>
  <p:sldIdLst>
    <p:sldId id="257" r:id="rId2"/>
    <p:sldId id="293" r:id="rId3"/>
    <p:sldId id="267" r:id="rId4"/>
    <p:sldId id="273" r:id="rId5"/>
    <p:sldId id="274" r:id="rId6"/>
    <p:sldId id="295" r:id="rId7"/>
    <p:sldId id="297" r:id="rId8"/>
    <p:sldId id="268" r:id="rId9"/>
    <p:sldId id="290" r:id="rId10"/>
    <p:sldId id="291" r:id="rId11"/>
    <p:sldId id="292" r:id="rId12"/>
    <p:sldId id="288" r:id="rId13"/>
    <p:sldId id="289" r:id="rId14"/>
    <p:sldId id="298" r:id="rId15"/>
    <p:sldId id="296" r:id="rId16"/>
    <p:sldId id="277" r:id="rId17"/>
    <p:sldId id="264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5" autoAdjust="0"/>
    <p:restoredTop sz="94660"/>
  </p:normalViewPr>
  <p:slideViewPr>
    <p:cSldViewPr>
      <p:cViewPr varScale="1">
        <p:scale>
          <a:sx n="86" d="100"/>
          <a:sy n="86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73DC7BB-BB51-4885-8525-C98F2B50BEEC}" type="datetimeFigureOut">
              <a:rPr lang="en-US"/>
              <a:pPr>
                <a:defRPr/>
              </a:pPr>
              <a:t>9/27/2010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2B22DCA-42BA-444E-8D23-89C87A166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E24242-D6DE-450E-BCD4-0EA8CB4E075D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2494C6-E06F-430D-BAD6-9EAED5CAA03A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5" charset="0"/>
              <a:ea typeface="+mn-ea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5" charset="0"/>
              <a:ea typeface="+mn-ea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-105" charset="2"/>
              <a:buNone/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B3F8C-6542-49D7-9E97-42E3B4AA1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53A58-04D6-401E-9B78-3F66E7F10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EB77-89FE-4DE3-A3A7-1192D5923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90A4D-647A-480C-A012-634EEC6FF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82E5A-4660-42BF-8230-5AB7DAE9B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1A780-ED44-48A4-8408-74ED9862D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346F-C3BB-47AF-8102-D5B0EA8D4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41AB6-D2F9-4D7C-B55E-EAF7CF104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A7ED-C7F1-48DE-A477-B8E96EAC0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20839-F49A-4DE0-A064-517518835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1FAF-BADF-4251-B12E-864A7FE44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5" charset="0"/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453396E-882A-4467-B1AD-E71A4A3F7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7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7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7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7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7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7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33" name="Picture 39" descr="kantara_logo_final_rgb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31075" y="6330950"/>
            <a:ext cx="9747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08" charset="2"/>
        <a:buChar char="l"/>
        <a:defRPr sz="30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08" charset="2"/>
        <a:buChar char="l"/>
        <a:defRPr sz="2600">
          <a:solidFill>
            <a:schemeClr val="tx1"/>
          </a:solidFill>
          <a:latin typeface="+mn-lt"/>
          <a:ea typeface="ＭＳ Ｐゴシック" pitchFamily="-105" charset="-128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8" charset="2"/>
        <a:buChar char="l"/>
        <a:defRPr sz="2300">
          <a:solidFill>
            <a:schemeClr val="tx1"/>
          </a:solidFill>
          <a:latin typeface="+mn-lt"/>
          <a:ea typeface="ＭＳ Ｐゴシック" pitchFamily="-105" charset="-128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ni@ieee-isto.org" TargetMode="External"/><Relationship Id="rId2" Type="http://schemas.openxmlformats.org/officeDocument/2006/relationships/hyperlink" Target="http://bit.ly/assurance_certific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antarainitiative.org/confluence/display/eGov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kantarainitiative.org/confluence/display/idassura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://kantarainitiative.org/confluence/display/p3wg/" TargetMode="External"/><Relationship Id="rId4" Type="http://schemas.openxmlformats.org/officeDocument/2006/relationships/hyperlink" Target="http://kantarainitiative.org/confluence/display/fiw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3.gif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3.gif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on@openidentityexchange.org" TargetMode="External"/><Relationship Id="rId2" Type="http://schemas.openxmlformats.org/officeDocument/2006/relationships/hyperlink" Target="mailto:Joni@kantarainitiative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kantara_logo_final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0"/>
            <a:ext cx="1909763" cy="73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752600"/>
            <a:ext cx="89677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tx2"/>
                </a:solidFill>
              </a:rPr>
              <a:t>Building Trusted Transactions</a:t>
            </a:r>
          </a:p>
          <a:p>
            <a:pPr algn="ctr"/>
            <a:r>
              <a:rPr lang="en-US" sz="2800" b="1" i="1" dirty="0" smtClean="0">
                <a:solidFill>
                  <a:schemeClr val="tx2"/>
                </a:solidFill>
              </a:rPr>
              <a:t>Identity Authentication &amp; Attribute Exchange</a:t>
            </a:r>
          </a:p>
          <a:p>
            <a:pPr algn="ctr"/>
            <a:r>
              <a:rPr lang="en-US" sz="2800" b="1" i="1" dirty="0" smtClean="0">
                <a:solidFill>
                  <a:schemeClr val="tx2"/>
                </a:solidFill>
              </a:rPr>
              <a:t>In Public and Private Federations</a:t>
            </a:r>
          </a:p>
          <a:p>
            <a:pPr algn="ctr"/>
            <a:endParaRPr lang="en-US" sz="2800" b="1" i="1" dirty="0" smtClean="0">
              <a:solidFill>
                <a:schemeClr val="tx2"/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tx2"/>
                </a:solidFill>
              </a:rPr>
              <a:t>OASIS Conference September 2010</a:t>
            </a:r>
          </a:p>
          <a:p>
            <a:pPr algn="ctr"/>
            <a:endParaRPr lang="en-US" sz="3600" b="1" dirty="0">
              <a:solidFill>
                <a:schemeClr val="tx2"/>
              </a:solidFill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Joni Brennan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dirty="0">
                <a:solidFill>
                  <a:schemeClr val="tx2"/>
                </a:solidFill>
              </a:rPr>
              <a:t>Kantara </a:t>
            </a:r>
            <a:r>
              <a:rPr lang="en-US" sz="2000" dirty="0" smtClean="0">
                <a:solidFill>
                  <a:schemeClr val="tx2"/>
                </a:solidFill>
              </a:rPr>
              <a:t>Initiative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Don Thibeau,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OpenID Foundation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Open Identity Exchange </a:t>
            </a:r>
          </a:p>
          <a:p>
            <a:pPr algn="ctr"/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4818" name="AutoShape 2" descr="data:image/jpg;base64,/9j/4AAQSkZJRgABAQAAAQABAAD/2wCEAAkGBhQQERUUEBAUFRUVGCEZGBgXGBgYGRUeHRwbHhcgIRoaGyYgGhwjHhgcJjMhJCcpMywsGB8yNTAqNSYrLCkBCQoKDgwOGg4PGjUkHiQ0NTQsNS0sMDIpKjU1KTQ1LC8qNTU1MDU1NTEwMTI0NTUsLjUpKikpKiwsLyopNS81Nf/AABEIAC0A8AMBIgACEQEDEQH/xAAbAAACAwEBAQAAAAAAAAAAAAAGBwAEBQMCAf/EAD4QAAIBAgQEBAQDBAgHAAAAAAECAwARBAUSIQYxQVETImGBFHGRsTKh0RVSwfAHFiNCVGKSsiQzNENTc+H/xAAaAQEBAQEBAQEAAAAAAAAAAAAABQQCBgED/8QALxEAAQMCBAMGBgMAAAAAAAAAAAECAwQRBRITMSFBYUJRcYHB8CMykaHR8RQVIv/aAAwDAQACEQMRAD8AeNeJJQoJYgAcyTYD3NcsdjVhjaRzZVFz/PelNnvEMmLclzZB+FAdl/U+tYqusbTp3qpRoaB9Wq8bNTdfwMp+LMKDY4mP6k/mBatDC41JRqjdXHdSD9qSyYV2GpUYqOZCkge9rV7wGYSQOHicqw7dfQjqKmsxZ6L/ALbw6FeTA2K34b+PXYc+KxaxIXkbSq7k9qy/65YT/EL9G/Ss2bN/j8ulKKfEtpZF3Oq45DnY8xQ/gOA3I14qRYE7Egt97D862TVUuZNBt0VL3J8FFBld/JcrXItrJ+lGTDMHUMpuGFwe4PKvdZeJzCPCYZX8zxoqgFbMSLWB6C3r60Ly/wBJnnGmCyX31N5rdbAbA1pkqo4rJIvEyRUM091ibdEDu9VsVmcUX/MlRfQkXPyHM0t+JOLpJ5SIZHSIbAAldXcnrv27Va4CyLxpfHkF1jPlvvqb+On72rL/AGGpJpRNv15eJtXCtKHWndbom/gMBcehbQHGrt16/ofpXWSUKCWIAG5JNgPc15GFQNqCLq72F/rWNmsQnxcMMgvGEaUqeTspVVBHULe9vlVJt+ZHdl7Jdw3EOHlbRHiI2Y8gGG/y7+1WMbmUcIBlkRAdhqIF/rXPH5VHNGY3RbEbbAFexB6EdxQsMc7pl7sjStqcEDTd9Kst/MQN7X510chbhsxjlUtHKjqOZVgwHzsdqqf1nwv+Kh/1rWbHgnaaWcweAvgFCpKapDzuQhIAHIb33rlw7jGGGhHwEjDQo1DwbHbnu9/yoAl+NTWE1rrK6gtxcr3A7V6mxCpbUwGo6Rc2uTyA9aGM5y5psdeJtMseHDxN0DCRtj/lYbH516xuaDEJhWtpYYpVdDzRgG1Kf53FqAJ5JAoJYgAC5J5ADnVPEZ5BHbxJ411DULsBcHkflX3Of+nm/wDW/wDtNYWTRhsSmoA/8FHzF+tAEmFxiSi8ciuO6sGH1FVJeIsMpKtiYgQbEFxcEc6z83waYeaCaFQjNKsThRYSK9xuBsSDuD6VVyfFMolAwcko8eTzDwrHzn99wfyoAhXM4iEIlS0hsh1Dzn0712nxCxqWdgqjmSbAe9Dmf4EYh8IjqY9Rc221Rnw7g7G11PbtVfNMyZ8DiYprCeFbP/nFxpcejD6G4oDfxGf4eNir4iJWHMFgCPavsWfYdwxXERkKLsQwOkdz2FUOLoV+BnOkX0c7C/TrXriyFVwU9lA8h5ADqKAu4jPsPGxWTERqw5gsAR7VIc9gfVonjbSNTWYHSBzJ7CqfEsK/BTHSL+HzsL8h1rTw8C6R5V3Wx2G+1Ado5AwBUggi4I3BB5V4w+JWRdSMGXlcG422O/zoVkhmiY4GK4jl80cnWKL/ALq/MXsvo3pRThcKsSKiDSqiwA6AUAL/ANJGIK4dFHJ5N/YE/el9goQ8iIeTOqn3IFMnj/LzLhdSi5ibV7bhvyN/alnh5ijqw5qQw9jcV5nEkVKi7tuB7LB1RaWzd7qO6CBUUKgAUCwA5AUteKsNh4MW943a4DaFIRATz33O56ACi7C8b4V4wzShDbdSDqB7bDf2pe8SZsMViGkAsuwW/Ow5X9TWzEJ4libkVFXkT8JppmzOzoqJbjyvx97Gpl3Ej+HOkSRwgRFl8MWIIZdyxJJNifrQ5iMS8hvI7Me7En71sZLl5OFxcxGwj0D1JYE/QAfWsM1Imc9WNzLy9S9Tsja9+ROfog5MtgEmFjVxdWiUEHqCovSrz3KjhZ3iJuBup7g8vemWuZrhsCkr8liWw/eOkWHuaVWMxbSyNI5uzG5/nsKpYk5mRje16EjB2Sakjuzf73PuBwZmkSNebsAL9KcmW5esESxoNlFvn3PzJpLI5UggkEG4PUEcqbnDOdjFwB/748rjs36HnXzCXMRzkX5hjrZFY1yfKm/ia9Zub5UZtDxv4csZJR7XG/4lYdVNaVCnHWPki+HEc5hEkulmFtgRzN+g516A8sXpsNjJlKO8ESnZnj1s5HXSG2U+pvau75GA2G8MhUw5O3UgppHv1rNyGE+MD+1fiLA/2fk39djfatfPcJJLCwglaOTmpBtcjofQ0BcxEepGUdQR9RasTL8DjIIkjVsMQihQSJbm3vWAOLJ8THFhoQyYotpla1tAXm3v+vcUc4aIoiqXLECxZubepoCpHlzfE+MzLvCIyBfmGLE/LeqWZcNGTExzRuFAdWlXpJpvpPowBIv2rHwc2JzOSRo8S2Hw6MUXQPM5HUn6fWiDIcvngDrPiPGF/ISLMB6nr/O9AXsfh/EidAbF0KgnpcEfxrGXJZ45EkheEkQLEQ4f+7vcaarcR5w0GNwoM2iJtXiXICm3K5NceJOJVL4YYXEqdUwDiNlN1NudulAa+GyeR5VlxUquY90RFKohIsW3JLNbbflXHC5fiodYjbDlWkZxqEl/MxNtjbrW9QFmHFkq4wyqx+EikELgWsSQdR9j9h3oAqOXyO+HkkZNURYsF1WOpSotff61V4n4b+KW8biOS2ksRcMh5qQOe4BHY1uqb8qXi8UzwY2VpHZsMsxiYcxHfdSNulvvQBpneXGfDyRKwBdbAnkK+53l5xGHkiUgF1sCeQrHxGZv+1IY1kPhNCW0gjSx81j9q7cXZ3JAsUeHA8adtKE8l5XP5igNLNcAZsO8QYAumkE8hVyNbADsKDsTk08Oktm5WQ72kICHvYE8vb6UVmX+y1Bw3kuGFrHbmLbUBxmy8tiY5dQsiMpHU6ipH+2r9LfJMVJPCHlzgwsSRoJS4tyO5HOmDgVIjQF/EOkef9/bn70B2ZQRYi4NLziLgF1YvhRqQ76L+ZflfmPz+dMSpas9RTMnbZ5rpaySldmZ5pyUSb5XMDYwyA9tDfpWxk3BE85BkUxJ1LfiPyXn9aalS1T2YTGi3ctypJjkrm2a1EXv3B/PctWHL5IoVNgmwG5O4ufUmlgcFJ/4n/0t+lO+pX7VNA2dyLe1ktsZ6PFHUzVRW5rrfcVfEWPkmWKJI30RIo/C3mbSLnl05fWunB3DJnm1SoRHHuQwI1HoN+nU/wD2mhUrlMORZEke6/kdriypCsUbMvW/1F7x3w0Vfx4UJVz5wovZu9h0P3+dZnCeYSYWcFo5PDfyv5W2HQ8un2vTVtUr67D01dVjreRyzFV0NCRuZNt/ex8BoR/pAw5b4YiFpVWXU6qpa623HvyovqVTI4I5DjIPHURZZLCzXHiGMKALXNz7VtcQ5m+HgZoo2kkOyKqltz1NugrUqUAv5OGJ8JFHi4iz4lW1zLudYb8S262/XsKOMFivFjV9LLqF9LAgjuCDVipQALluIlyp5IpIJJIGcujxjVa/Qj5W+nrRDkGdyYouWwzxRg+Rn2L9/L0rZqUAI8T5YZsdhNURePzB/KSo7X6Vw4m4dSN8KcNhgD466yi8gCOdulGtSgMziPGvDhpGiVme1lCgk3OwNh25+1CmF4FxBwnhnFaVca2iMYPmNjYte97gb0fVKAweDMVI2FVZkdXj8h1Ai4H4Tvz229qzslyfxZMwSeNgksu1wRcb7g+htvRfUoBc8O5XiIswjSZWKwqyLJY6StiV35df4UQcZ5TLJ4M+HGqTDvqC/vA2v7+UbfOiapQC84hzlMbEV/Z8xxGnSpMd/DJIJsfbtRfleHZMHGjKQywhSOoISxFalSgFhkKxRQhcRlcsr3N28K+x5c+1MbLZg8SMIzGCosjCxUdAR0tVm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data:image/jpg;base64,/9j/4AAQSkZJRgABAQAAAQABAAD/2wCEAAkGBhQQERUUEBAUFRUVGCEZGBgXGBgYGRUeHRwbHhcgIRoaGyYgGhwjHhgcJjMhJCcpMywsGB8yNTAqNSYrLCkBCQoKDgwOGg4PGjUkHiQ0NTQsNS0sMDIpKjU1KTQ1LC8qNTU1MDU1NTEwMTI0NTUsLjUpKikpKiwsLyopNS81Nf/AABEIAC0A8AMBIgACEQEDEQH/xAAbAAACAwEBAQAAAAAAAAAAAAAGBwAEBQMCAf/EAD4QAAIBAgQEBAQDBAgHAAAAAAECAwARBAUSIQYxQVETImGBFHGRsTKh0RVSwfAHFiNCVGKSsiQzNENTc+H/xAAaAQEBAQEBAQEAAAAAAAAAAAAABQQCBgED/8QALxEAAQMCBAMGBgMAAAAAAAAAAAECAwQRBRITMSFBYUJRcYHB8CMykaHR8RQVIv/aAAwDAQACEQMRAD8AeNeJJQoJYgAcyTYD3NcsdjVhjaRzZVFz/PelNnvEMmLclzZB+FAdl/U+tYqusbTp3qpRoaB9Wq8bNTdfwMp+LMKDY4mP6k/mBatDC41JRqjdXHdSD9qSyYV2GpUYqOZCkge9rV7wGYSQOHicqw7dfQjqKmsxZ6L/ALbw6FeTA2K34b+PXYc+KxaxIXkbSq7k9qy/65YT/EL9G/Ss2bN/j8ulKKfEtpZF3Oq45DnY8xQ/gOA3I14qRYE7Egt97D862TVUuZNBt0VL3J8FFBld/JcrXItrJ+lGTDMHUMpuGFwe4PKvdZeJzCPCYZX8zxoqgFbMSLWB6C3r60Ly/wBJnnGmCyX31N5rdbAbA1pkqo4rJIvEyRUM091ibdEDu9VsVmcUX/MlRfQkXPyHM0t+JOLpJ5SIZHSIbAAldXcnrv27Va4CyLxpfHkF1jPlvvqb+On72rL/AGGpJpRNv15eJtXCtKHWndbom/gMBcehbQHGrt16/ofpXWSUKCWIAG5JNgPc15GFQNqCLq72F/rWNmsQnxcMMgvGEaUqeTspVVBHULe9vlVJt+ZHdl7Jdw3EOHlbRHiI2Y8gGG/y7+1WMbmUcIBlkRAdhqIF/rXPH5VHNGY3RbEbbAFexB6EdxQsMc7pl7sjStqcEDTd9Kst/MQN7X510chbhsxjlUtHKjqOZVgwHzsdqqf1nwv+Kh/1rWbHgnaaWcweAvgFCpKapDzuQhIAHIb33rlw7jGGGhHwEjDQo1DwbHbnu9/yoAl+NTWE1rrK6gtxcr3A7V6mxCpbUwGo6Rc2uTyA9aGM5y5psdeJtMseHDxN0DCRtj/lYbH516xuaDEJhWtpYYpVdDzRgG1Kf53FqAJ5JAoJYgAC5J5ADnVPEZ5BHbxJ411DULsBcHkflX3Of+nm/wDW/wDtNYWTRhsSmoA/8FHzF+tAEmFxiSi8ciuO6sGH1FVJeIsMpKtiYgQbEFxcEc6z83waYeaCaFQjNKsThRYSK9xuBsSDuD6VVyfFMolAwcko8eTzDwrHzn99wfyoAhXM4iEIlS0hsh1Dzn0712nxCxqWdgqjmSbAe9Dmf4EYh8IjqY9Rc221Rnw7g7G11PbtVfNMyZ8DiYprCeFbP/nFxpcejD6G4oDfxGf4eNir4iJWHMFgCPavsWfYdwxXERkKLsQwOkdz2FUOLoV+BnOkX0c7C/TrXriyFVwU9lA8h5ADqKAu4jPsPGxWTERqw5gsAR7VIc9gfVonjbSNTWYHSBzJ7CqfEsK/BTHSL+HzsL8h1rTw8C6R5V3Wx2G+1Ado5AwBUggi4I3BB5V4w+JWRdSMGXlcG422O/zoVkhmiY4GK4jl80cnWKL/ALq/MXsvo3pRThcKsSKiDSqiwA6AUAL/ANJGIK4dFHJ5N/YE/el9goQ8iIeTOqn3IFMnj/LzLhdSi5ibV7bhvyN/alnh5ijqw5qQw9jcV5nEkVKi7tuB7LB1RaWzd7qO6CBUUKgAUCwA5AUteKsNh4MW943a4DaFIRATz33O56ACi7C8b4V4wzShDbdSDqB7bDf2pe8SZsMViGkAsuwW/Ow5X9TWzEJ4libkVFXkT8JppmzOzoqJbjyvx97Gpl3Ej+HOkSRwgRFl8MWIIZdyxJJNifrQ5iMS8hvI7Me7En71sZLl5OFxcxGwj0D1JYE/QAfWsM1Imc9WNzLy9S9Tsja9+ROfog5MtgEmFjVxdWiUEHqCovSrz3KjhZ3iJuBup7g8vemWuZrhsCkr8liWw/eOkWHuaVWMxbSyNI5uzG5/nsKpYk5mRje16EjB2Sakjuzf73PuBwZmkSNebsAL9KcmW5esESxoNlFvn3PzJpLI5UggkEG4PUEcqbnDOdjFwB/748rjs36HnXzCXMRzkX5hjrZFY1yfKm/ia9Zub5UZtDxv4csZJR7XG/4lYdVNaVCnHWPki+HEc5hEkulmFtgRzN+g516A8sXpsNjJlKO8ESnZnj1s5HXSG2U+pvau75GA2G8MhUw5O3UgppHv1rNyGE+MD+1fiLA/2fk39djfatfPcJJLCwglaOTmpBtcjofQ0BcxEepGUdQR9RasTL8DjIIkjVsMQihQSJbm3vWAOLJ8THFhoQyYotpla1tAXm3v+vcUc4aIoiqXLECxZubepoCpHlzfE+MzLvCIyBfmGLE/LeqWZcNGTExzRuFAdWlXpJpvpPowBIv2rHwc2JzOSRo8S2Hw6MUXQPM5HUn6fWiDIcvngDrPiPGF/ISLMB6nr/O9AXsfh/EidAbF0KgnpcEfxrGXJZ45EkheEkQLEQ4f+7vcaarcR5w0GNwoM2iJtXiXICm3K5NceJOJVL4YYXEqdUwDiNlN1NudulAa+GyeR5VlxUquY90RFKohIsW3JLNbbflXHC5fiodYjbDlWkZxqEl/MxNtjbrW9QFmHFkq4wyqx+EikELgWsSQdR9j9h3oAqOXyO+HkkZNURYsF1WOpSotff61V4n4b+KW8biOS2ksRcMh5qQOe4BHY1uqb8qXi8UzwY2VpHZsMsxiYcxHfdSNulvvQBpneXGfDyRKwBdbAnkK+53l5xGHkiUgF1sCeQrHxGZv+1IY1kPhNCW0gjSx81j9q7cXZ3JAsUeHA8adtKE8l5XP5igNLNcAZsO8QYAumkE8hVyNbADsKDsTk08Oktm5WQ72kICHvYE8vb6UVmX+y1Bw3kuGFrHbmLbUBxmy8tiY5dQsiMpHU6ipH+2r9LfJMVJPCHlzgwsSRoJS4tyO5HOmDgVIjQF/EOkef9/bn70B2ZQRYi4NLziLgF1YvhRqQ76L+ZflfmPz+dMSpas9RTMnbZ5rpaySldmZ5pyUSb5XMDYwyA9tDfpWxk3BE85BkUxJ1LfiPyXn9aalS1T2YTGi3ctypJjkrm2a1EXv3B/PctWHL5IoVNgmwG5O4ufUmlgcFJ/4n/0t+lO+pX7VNA2dyLe1ktsZ6PFHUzVRW5rrfcVfEWPkmWKJI30RIo/C3mbSLnl05fWunB3DJnm1SoRHHuQwI1HoN+nU/wD2mhUrlMORZEke6/kdriypCsUbMvW/1F7x3w0Vfx4UJVz5wovZu9h0P3+dZnCeYSYWcFo5PDfyv5W2HQ8un2vTVtUr67D01dVjreRyzFV0NCRuZNt/ex8BoR/pAw5b4YiFpVWXU6qpa623HvyovqVTI4I5DjIPHURZZLCzXHiGMKALXNz7VtcQ5m+HgZoo2kkOyKqltz1NugrUqUAv5OGJ8JFHi4iz4lW1zLudYb8S262/XsKOMFivFjV9LLqF9LAgjuCDVipQALluIlyp5IpIJJIGcujxjVa/Qj5W+nrRDkGdyYouWwzxRg+Rn2L9/L0rZqUAI8T5YZsdhNURePzB/KSo7X6Vw4m4dSN8KcNhgD466yi8gCOdulGtSgMziPGvDhpGiVme1lCgk3OwNh25+1CmF4FxBwnhnFaVca2iMYPmNjYte97gb0fVKAweDMVI2FVZkdXj8h1Ai4H4Tvz229qzslyfxZMwSeNgksu1wRcb7g+htvRfUoBc8O5XiIswjSZWKwqyLJY6StiV35df4UQcZ5TLJ4M+HGqTDvqC/vA2v7+UbfOiapQC84hzlMbEV/Z8xxGnSpMd/DJIJsfbtRfleHZMHGjKQywhSOoISxFalSgFhkKxRQhcRlcsr3N28K+x5c+1MbLZg8SMIzGCosjCxUdAR0tVm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data:image/jpg;base64,/9j/4AAQSkZJRgABAQAAAQABAAD/2wCEAAkGBhQQERUUEBAUFRUVGCEZGBgXGBgYGRUeHRwbHhcgIRoaGyYgGhwjHhgcJjMhJCcpMywsGB8yNTAqNSYrLCkBCQoKDgwOGg4PGjUkHiQ0NTQsNS0sMDIpKjU1KTQ1LC8qNTU1MDU1NTEwMTI0NTUsLjUpKikpKiwsLyopNS81Nf/AABEIAC0A8AMBIgACEQEDEQH/xAAbAAACAwEBAQAAAAAAAAAAAAAGBwAEBQMCAf/EAD4QAAIBAgQEBAQDBAgHAAAAAAECAwARBAUSIQYxQVETImGBFHGRsTKh0RVSwfAHFiNCVGKSsiQzNENTc+H/xAAaAQEBAQEBAQEAAAAAAAAAAAAABQQCBgED/8QALxEAAQMCBAMGBgMAAAAAAAAAAAECAwQRBRITMSFBYUJRcYHB8CMykaHR8RQVIv/aAAwDAQACEQMRAD8AeNeJJQoJYgAcyTYD3NcsdjVhjaRzZVFz/PelNnvEMmLclzZB+FAdl/U+tYqusbTp3qpRoaB9Wq8bNTdfwMp+LMKDY4mP6k/mBatDC41JRqjdXHdSD9qSyYV2GpUYqOZCkge9rV7wGYSQOHicqw7dfQjqKmsxZ6L/ALbw6FeTA2K34b+PXYc+KxaxIXkbSq7k9qy/65YT/EL9G/Ss2bN/j8ulKKfEtpZF3Oq45DnY8xQ/gOA3I14qRYE7Egt97D862TVUuZNBt0VL3J8FFBld/JcrXItrJ+lGTDMHUMpuGFwe4PKvdZeJzCPCYZX8zxoqgFbMSLWB6C3r60Ly/wBJnnGmCyX31N5rdbAbA1pkqo4rJIvEyRUM091ibdEDu9VsVmcUX/MlRfQkXPyHM0t+JOLpJ5SIZHSIbAAldXcnrv27Va4CyLxpfHkF1jPlvvqb+On72rL/AGGpJpRNv15eJtXCtKHWndbom/gMBcehbQHGrt16/ofpXWSUKCWIAG5JNgPc15GFQNqCLq72F/rWNmsQnxcMMgvGEaUqeTspVVBHULe9vlVJt+ZHdl7Jdw3EOHlbRHiI2Y8gGG/y7+1WMbmUcIBlkRAdhqIF/rXPH5VHNGY3RbEbbAFexB6EdxQsMc7pl7sjStqcEDTd9Kst/MQN7X510chbhsxjlUtHKjqOZVgwHzsdqqf1nwv+Kh/1rWbHgnaaWcweAvgFCpKapDzuQhIAHIb33rlw7jGGGhHwEjDQo1DwbHbnu9/yoAl+NTWE1rrK6gtxcr3A7V6mxCpbUwGo6Rc2uTyA9aGM5y5psdeJtMseHDxN0DCRtj/lYbH516xuaDEJhWtpYYpVdDzRgG1Kf53FqAJ5JAoJYgAC5J5ADnVPEZ5BHbxJ411DULsBcHkflX3Of+nm/wDW/wDtNYWTRhsSmoA/8FHzF+tAEmFxiSi8ciuO6sGH1FVJeIsMpKtiYgQbEFxcEc6z83waYeaCaFQjNKsThRYSK9xuBsSDuD6VVyfFMolAwcko8eTzDwrHzn99wfyoAhXM4iEIlS0hsh1Dzn0712nxCxqWdgqjmSbAe9Dmf4EYh8IjqY9Rc221Rnw7g7G11PbtVfNMyZ8DiYprCeFbP/nFxpcejD6G4oDfxGf4eNir4iJWHMFgCPavsWfYdwxXERkKLsQwOkdz2FUOLoV+BnOkX0c7C/TrXriyFVwU9lA8h5ADqKAu4jPsPGxWTERqw5gsAR7VIc9gfVonjbSNTWYHSBzJ7CqfEsK/BTHSL+HzsL8h1rTw8C6R5V3Wx2G+1Ado5AwBUggi4I3BB5V4w+JWRdSMGXlcG422O/zoVkhmiY4GK4jl80cnWKL/ALq/MXsvo3pRThcKsSKiDSqiwA6AUAL/ANJGIK4dFHJ5N/YE/el9goQ8iIeTOqn3IFMnj/LzLhdSi5ibV7bhvyN/alnh5ijqw5qQw9jcV5nEkVKi7tuB7LB1RaWzd7qO6CBUUKgAUCwA5AUteKsNh4MW943a4DaFIRATz33O56ACi7C8b4V4wzShDbdSDqB7bDf2pe8SZsMViGkAsuwW/Ow5X9TWzEJ4libkVFXkT8JppmzOzoqJbjyvx97Gpl3Ej+HOkSRwgRFl8MWIIZdyxJJNifrQ5iMS8hvI7Me7En71sZLl5OFxcxGwj0D1JYE/QAfWsM1Imc9WNzLy9S9Tsja9+ROfog5MtgEmFjVxdWiUEHqCovSrz3KjhZ3iJuBup7g8vemWuZrhsCkr8liWw/eOkWHuaVWMxbSyNI5uzG5/nsKpYk5mRje16EjB2Sakjuzf73PuBwZmkSNebsAL9KcmW5esESxoNlFvn3PzJpLI5UggkEG4PUEcqbnDOdjFwB/748rjs36HnXzCXMRzkX5hjrZFY1yfKm/ia9Zub5UZtDxv4csZJR7XG/4lYdVNaVCnHWPki+HEc5hEkulmFtgRzN+g516A8sXpsNjJlKO8ESnZnj1s5HXSG2U+pvau75GA2G8MhUw5O3UgppHv1rNyGE+MD+1fiLA/2fk39djfatfPcJJLCwglaOTmpBtcjofQ0BcxEepGUdQR9RasTL8DjIIkjVsMQihQSJbm3vWAOLJ8THFhoQyYotpla1tAXm3v+vcUc4aIoiqXLECxZubepoCpHlzfE+MzLvCIyBfmGLE/LeqWZcNGTExzRuFAdWlXpJpvpPowBIv2rHwc2JzOSRo8S2Hw6MUXQPM5HUn6fWiDIcvngDrPiPGF/ISLMB6nr/O9AXsfh/EidAbF0KgnpcEfxrGXJZ45EkheEkQLEQ4f+7vcaarcR5w0GNwoM2iJtXiXICm3K5NceJOJVL4YYXEqdUwDiNlN1NudulAa+GyeR5VlxUquY90RFKohIsW3JLNbbflXHC5fiodYjbDlWkZxqEl/MxNtjbrW9QFmHFkq4wyqx+EikELgWsSQdR9j9h3oAqOXyO+HkkZNURYsF1WOpSotff61V4n4b+KW8biOS2ksRcMh5qQOe4BHY1uqb8qXi8UzwY2VpHZsMsxiYcxHfdSNulvvQBpneXGfDyRKwBdbAnkK+53l5xGHkiUgF1sCeQrHxGZv+1IY1kPhNCW0gjSx81j9q7cXZ3JAsUeHA8adtKE8l5XP5igNLNcAZsO8QYAumkE8hVyNbADsKDsTk08Oktm5WQ72kICHvYE8vb6UVmX+y1Bw3kuGFrHbmLbUBxmy8tiY5dQsiMpHU6ipH+2r9LfJMVJPCHlzgwsSRoJS4tyO5HOmDgVIjQF/EOkef9/bn70B2ZQRYi4NLziLgF1YvhRqQ76L+ZflfmPz+dMSpas9RTMnbZ5rpaySldmZ5pyUSb5XMDYwyA9tDfpWxk3BE85BkUxJ1LfiPyXn9aalS1T2YTGi3ctypJjkrm2a1EXv3B/PctWHL5IoVNgmwG5O4ufUmlgcFJ/4n/0t+lO+pX7VNA2dyLe1ktsZ6PFHUzVRW5rrfcVfEWPkmWKJI30RIo/C3mbSLnl05fWunB3DJnm1SoRHHuQwI1HoN+nU/wD2mhUrlMORZEke6/kdriypCsUbMvW/1F7x3w0Vfx4UJVz5wovZu9h0P3+dZnCeYSYWcFo5PDfyv5W2HQ8un2vTVtUr67D01dVjreRyzFV0NCRuZNt/ex8BoR/pAw5b4YiFpVWXU6qpa623HvyovqVTI4I5DjIPHURZZLCzXHiGMKALXNz7VtcQ5m+HgZoo2kkOyKqltz1NugrUqUAv5OGJ8JFHi4iz4lW1zLudYb8S262/XsKOMFivFjV9LLqF9LAgjuCDVipQALluIlyp5IpIJJIGcujxjVa/Qj5W+nrRDkGdyYouWwzxRg+Rn2L9/L0rZqUAI8T5YZsdhNURePzB/KSo7X6Vw4m4dSN8KcNhgD466yi8gCOdulGtSgMziPGvDhpGiVme1lCgk3OwNh25+1CmF4FxBwnhnFaVca2iMYPmNjYte97gb0fVKAweDMVI2FVZkdXj8h1Ai4H4Tvz229qzslyfxZMwSeNgksu1wRcb7g+htvRfUoBc8O5XiIswjSZWKwqyLJY6StiV35df4UQcZ5TLJ4M+HGqTDvqC/vA2v7+UbfOiapQC84hzlMbEV/Z8xxGnSpMd/DJIJsfbtRfleHZMHGjKQywhSOoISxFalSgFhkKxRQhcRlcsr3N28K+x5c+1MbLZg8SMIzGCosjCxUdAR0tVm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o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248400"/>
            <a:ext cx="2286000" cy="4286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7696200" cy="1295400"/>
          </a:xfrm>
        </p:spPr>
        <p:txBody>
          <a:bodyPr/>
          <a:lstStyle/>
          <a:p>
            <a:pPr algn="ctr"/>
            <a:r>
              <a:rPr lang="en-US" sz="3600" dirty="0" err="1" smtClean="0">
                <a:ea typeface="ＭＳ Ｐゴシック" pitchFamily="-108" charset="-128"/>
              </a:rPr>
              <a:t>Kantara</a:t>
            </a:r>
            <a:r>
              <a:rPr lang="en-US" sz="3600" dirty="0" smtClean="0">
                <a:ea typeface="ＭＳ Ｐゴシック" pitchFamily="-108" charset="-128"/>
              </a:rPr>
              <a:t> Initiative Accreditation and Certification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84338"/>
            <a:ext cx="8229600" cy="4411662"/>
          </a:xfrm>
        </p:spPr>
        <p:txBody>
          <a:bodyPr/>
          <a:lstStyle/>
          <a:p>
            <a:r>
              <a:rPr lang="en-US" sz="2800" dirty="0" smtClean="0">
                <a:ea typeface="ＭＳ Ｐゴシック" pitchFamily="-108" charset="-128"/>
              </a:rPr>
              <a:t>Who should apply and how?</a:t>
            </a:r>
          </a:p>
          <a:p>
            <a:pPr lvl="1"/>
            <a:r>
              <a:rPr lang="en-US" sz="2400" dirty="0" smtClean="0">
                <a:ea typeface="ＭＳ Ｐゴシック" pitchFamily="-108" charset="-128"/>
              </a:rPr>
              <a:t>Assessors / Auditors</a:t>
            </a:r>
          </a:p>
          <a:p>
            <a:pPr lvl="1"/>
            <a:r>
              <a:rPr lang="en-US" sz="2400" dirty="0" smtClean="0">
                <a:ea typeface="ＭＳ Ｐゴシック" pitchFamily="-108" charset="-128"/>
              </a:rPr>
              <a:t>Credential Service Providers, Identity Providers</a:t>
            </a:r>
          </a:p>
          <a:p>
            <a:pPr lvl="1">
              <a:buNone/>
            </a:pPr>
            <a:endParaRPr lang="en-US" sz="2800" dirty="0" smtClean="0">
              <a:ea typeface="ＭＳ Ｐゴシック" pitchFamily="-108" charset="-128"/>
            </a:endParaRPr>
          </a:p>
          <a:p>
            <a:r>
              <a:rPr lang="en-US" sz="2800" dirty="0" smtClean="0">
                <a:ea typeface="ＭＳ Ｐゴシック" pitchFamily="-108" charset="-128"/>
              </a:rPr>
              <a:t>For More Information</a:t>
            </a:r>
          </a:p>
          <a:p>
            <a:pPr lvl="1"/>
            <a:r>
              <a:rPr lang="en-US" sz="2400" dirty="0" smtClean="0">
                <a:ea typeface="ＭＳ Ｐゴシック" pitchFamily="-108" charset="-128"/>
              </a:rPr>
              <a:t>Visit our Assurance Certification Center: </a:t>
            </a:r>
            <a:r>
              <a:rPr lang="en-US" sz="2400" dirty="0" smtClean="0">
                <a:ea typeface="ＭＳ Ｐゴシック" pitchFamily="-108" charset="-128"/>
                <a:hlinkClick r:id="rId2"/>
              </a:rPr>
              <a:t>http://bit.ly/assurance_certification</a:t>
            </a:r>
            <a:endParaRPr lang="en-US" sz="2400" dirty="0" smtClean="0">
              <a:ea typeface="ＭＳ Ｐゴシック" pitchFamily="-108" charset="-128"/>
            </a:endParaRPr>
          </a:p>
          <a:p>
            <a:pPr lvl="1"/>
            <a:r>
              <a:rPr lang="en-US" sz="2400" dirty="0" smtClean="0">
                <a:ea typeface="ＭＳ Ｐゴシック" pitchFamily="-108" charset="-128"/>
              </a:rPr>
              <a:t>Connect with me: </a:t>
            </a:r>
            <a:r>
              <a:rPr lang="en-US" sz="2400" dirty="0" smtClean="0">
                <a:ea typeface="ＭＳ Ｐゴシック" pitchFamily="-108" charset="-128"/>
                <a:hlinkClick r:id="rId3"/>
              </a:rPr>
              <a:t>joni@ieee-isto.org</a:t>
            </a:r>
            <a:endParaRPr lang="en-US" sz="2400" dirty="0" smtClean="0">
              <a:ea typeface="ＭＳ Ｐゴシック" pitchFamily="-108" charset="-128"/>
            </a:endParaRPr>
          </a:p>
          <a:p>
            <a:pPr lvl="1"/>
            <a:endParaRPr lang="en-US" sz="2800" dirty="0" smtClean="0">
              <a:ea typeface="ＭＳ Ｐゴシック" pitchFamily="-108" charset="-128"/>
            </a:endParaRPr>
          </a:p>
        </p:txBody>
      </p:sp>
      <p:pic>
        <p:nvPicPr>
          <p:cNvPr id="6" name="Picture 5" descr="oi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6362700"/>
            <a:ext cx="1828800" cy="342900"/>
          </a:xfrm>
          <a:prstGeom prst="rect">
            <a:avLst/>
          </a:prstGeom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6248400"/>
            <a:ext cx="1517650" cy="4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a typeface="ＭＳ Ｐゴシック" pitchFamily="-108" charset="-128"/>
              </a:rPr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9263"/>
            <a:ext cx="8534400" cy="4411662"/>
          </a:xfrm>
        </p:spPr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Profiles, profiles and more profiles</a:t>
            </a:r>
          </a:p>
          <a:p>
            <a:pPr lvl="1"/>
            <a:r>
              <a:rPr lang="en-US" sz="2400" dirty="0" smtClean="0">
                <a:ea typeface="ＭＳ Ｐゴシック" pitchFamily="-108" charset="-128"/>
              </a:rPr>
              <a:t>Jurisdictional (governments), HealthCare, Financial, Telecommunications, etc</a:t>
            </a:r>
          </a:p>
          <a:p>
            <a:r>
              <a:rPr lang="en-US" dirty="0" smtClean="0"/>
              <a:t>Federation Interoperability Work Group (FIWG)</a:t>
            </a:r>
          </a:p>
          <a:p>
            <a:pPr lvl="1"/>
            <a:r>
              <a:rPr lang="en-US" sz="2400" dirty="0" smtClean="0"/>
              <a:t>With input from international stakeholders FIWG developing tools for Federations to use for Interoperation.</a:t>
            </a:r>
          </a:p>
          <a:p>
            <a:pPr lvl="1"/>
            <a:r>
              <a:rPr lang="en-US" sz="2400" dirty="0" smtClean="0"/>
              <a:t>Enabling communication of Meta-Data between Federations</a:t>
            </a:r>
          </a:p>
          <a:p>
            <a:pPr lvl="1"/>
            <a:r>
              <a:rPr lang="en-US" sz="2400" dirty="0" smtClean="0"/>
              <a:t>Open for adoption by communities world-wide via Creative Commons IPR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292237"/>
            <a:ext cx="1517650" cy="4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362700"/>
            <a:ext cx="182880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kantara_logo_final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791200"/>
            <a:ext cx="23669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pitchFamily="-108" charset="-128"/>
              </a:rPr>
              <a:t>Benefits of Adoption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defRPr/>
            </a:pPr>
            <a:r>
              <a:rPr lang="en-US" sz="2900" dirty="0" smtClean="0">
                <a:ea typeface="ＭＳ Ｐゴシック" pitchFamily="-108" charset="-128"/>
              </a:rPr>
              <a:t>US Government ICAM Adopted Level 1, 2, 3 non-crypto</a:t>
            </a:r>
          </a:p>
          <a:p>
            <a:pPr>
              <a:spcAft>
                <a:spcPts val="600"/>
              </a:spcAft>
              <a:defRPr/>
            </a:pPr>
            <a:r>
              <a:rPr lang="en-US" sz="2900" dirty="0" smtClean="0">
                <a:ea typeface="ＭＳ Ｐゴシック" pitchFamily="-108" charset="-128"/>
              </a:rPr>
              <a:t>Identity Assurance Framework (IAF) is technology Agnostic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900" dirty="0" smtClean="0">
                <a:ea typeface="ＭＳ Ｐゴシック" pitchFamily="-108" charset="-128"/>
              </a:rPr>
              <a:t>Can be adopted as organizational policy framework regardless of the technology protocol in place.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900" dirty="0" smtClean="0">
                <a:ea typeface="ＭＳ Ｐゴシック" pitchFamily="-108" charset="-128"/>
              </a:rPr>
              <a:t>Lowers cost to jurisdictions and entities enabling eased transition in to Trust Framework Model</a:t>
            </a:r>
          </a:p>
          <a:p>
            <a:pPr>
              <a:spcAft>
                <a:spcPts val="600"/>
              </a:spcAft>
              <a:defRPr/>
            </a:pPr>
            <a:r>
              <a:rPr lang="en-US" sz="2900" dirty="0" smtClean="0">
                <a:ea typeface="ＭＳ Ｐゴシック" pitchFamily="-108" charset="-128"/>
              </a:rPr>
              <a:t>Has </a:t>
            </a:r>
            <a:r>
              <a:rPr lang="en-US" sz="2900" dirty="0" err="1" smtClean="0">
                <a:ea typeface="ＭＳ Ｐゴシック" pitchFamily="-108" charset="-128"/>
              </a:rPr>
              <a:t>Kantara</a:t>
            </a:r>
            <a:r>
              <a:rPr lang="en-US" sz="2900" dirty="0" smtClean="0">
                <a:ea typeface="ＭＳ Ｐゴシック" pitchFamily="-108" charset="-128"/>
              </a:rPr>
              <a:t> Initiative international community input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900" dirty="0" smtClean="0">
                <a:ea typeface="ＭＳ Ｐゴシック" pitchFamily="-108" charset="-128"/>
              </a:rPr>
              <a:t>Austria, Canada, Denmark, France, Japan, New Zealand, Sweden, United Kingdom, United States – the list keeps growing</a:t>
            </a:r>
          </a:p>
          <a:p>
            <a:pPr>
              <a:spcAft>
                <a:spcPts val="600"/>
              </a:spcAft>
              <a:defRPr/>
            </a:pPr>
            <a:r>
              <a:rPr lang="en-US" sz="2900" dirty="0" smtClean="0">
                <a:ea typeface="ＭＳ Ｐゴシック" pitchFamily="-108" charset="-128"/>
              </a:rPr>
              <a:t>Enables Inter-federation through trusted and certified credentials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900" dirty="0" smtClean="0">
                <a:ea typeface="ＭＳ Ｐゴシック" pitchFamily="-108" charset="-128"/>
              </a:rPr>
              <a:t>Could be applied across jurisdictional federations like the European Union.</a:t>
            </a:r>
          </a:p>
          <a:p>
            <a:pPr>
              <a:spcAft>
                <a:spcPts val="600"/>
              </a:spcAft>
              <a:defRPr/>
            </a:pPr>
            <a:r>
              <a:rPr lang="en-US" sz="2900" dirty="0" smtClean="0">
                <a:ea typeface="ＭＳ Ｐゴシック" pitchFamily="-108" charset="-128"/>
              </a:rPr>
              <a:t>Enables Government entities to leverage private-sector activities</a:t>
            </a:r>
          </a:p>
          <a:p>
            <a:pPr lvl="1">
              <a:defRPr/>
            </a:pPr>
            <a:endParaRPr lang="en-US" sz="2400" dirty="0" smtClean="0">
              <a:ea typeface="ＭＳ Ｐゴシック" pitchFamily="-108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5867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1000" sy="1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362700"/>
            <a:ext cx="182880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292237"/>
            <a:ext cx="1517650" cy="4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Together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Building Trust…</a:t>
            </a:r>
            <a:endParaRPr lang="en-US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91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292237"/>
            <a:ext cx="1517650" cy="4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i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6362700"/>
            <a:ext cx="182880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Kantara Initiative </a:t>
            </a:r>
            <a:br>
              <a:rPr lang="en-US" dirty="0" smtClean="0">
                <a:ea typeface="ＭＳ Ｐゴシック" pitchFamily="-108" charset="-128"/>
              </a:rPr>
            </a:br>
            <a:r>
              <a:rPr lang="en-US" dirty="0" smtClean="0">
                <a:ea typeface="ＭＳ Ｐゴシック" pitchFamily="-108" charset="-128"/>
              </a:rPr>
              <a:t>Work Groups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pPr>
              <a:buFont typeface="Wingdings" pitchFamily="-108" charset="2"/>
              <a:buNone/>
            </a:pPr>
            <a:r>
              <a:rPr lang="en-US" sz="2400" dirty="0" err="1" smtClean="0">
                <a:ea typeface="ＭＳ Ｐゴシック" pitchFamily="-108" charset="-128"/>
              </a:rPr>
              <a:t>Kantara</a:t>
            </a:r>
            <a:r>
              <a:rPr lang="en-US" sz="2400" dirty="0" smtClean="0">
                <a:ea typeface="ＭＳ Ｐゴシック" pitchFamily="-108" charset="-128"/>
              </a:rPr>
              <a:t> Initiative – </a:t>
            </a:r>
          </a:p>
          <a:p>
            <a:pPr>
              <a:buFont typeface="Wingdings" pitchFamily="-108" charset="2"/>
              <a:buNone/>
            </a:pPr>
            <a:r>
              <a:rPr lang="en-US" sz="2400" dirty="0" smtClean="0">
                <a:ea typeface="ＭＳ Ｐゴシック" pitchFamily="-108" charset="-128"/>
              </a:rPr>
              <a:t>Identity Assurance (IAWG)</a:t>
            </a:r>
          </a:p>
          <a:p>
            <a:pPr marL="0" lvl="2">
              <a:buFont typeface="Wingdings" pitchFamily="-108" charset="2"/>
              <a:buNone/>
            </a:pPr>
            <a:r>
              <a:rPr lang="en-US" sz="1800" dirty="0" smtClean="0">
                <a:ea typeface="ＭＳ Ｐゴシック" pitchFamily="-108" charset="-128"/>
                <a:hlinkClick r:id="rId2"/>
              </a:rPr>
              <a:t>http://kantarainitiative.org/confluence/display/idassurance/</a:t>
            </a:r>
            <a:endParaRPr lang="en-US" sz="1400" dirty="0" smtClean="0">
              <a:ea typeface="ＭＳ Ｐゴシック" pitchFamily="-108" charset="-128"/>
            </a:endParaRPr>
          </a:p>
          <a:p>
            <a:pPr>
              <a:buFont typeface="Wingdings" pitchFamily="-108" charset="2"/>
              <a:buNone/>
            </a:pPr>
            <a:r>
              <a:rPr lang="en-US" sz="2400" dirty="0" err="1" smtClean="0">
                <a:ea typeface="ＭＳ Ｐゴシック" pitchFamily="-108" charset="-128"/>
              </a:rPr>
              <a:t>eGovernment</a:t>
            </a:r>
            <a:r>
              <a:rPr lang="en-US" sz="2400" dirty="0" smtClean="0">
                <a:ea typeface="ＭＳ Ｐゴシック" pitchFamily="-108" charset="-128"/>
              </a:rPr>
              <a:t> (</a:t>
            </a:r>
            <a:r>
              <a:rPr lang="en-US" sz="2400" dirty="0" err="1" smtClean="0">
                <a:ea typeface="ＭＳ Ｐゴシック" pitchFamily="-108" charset="-128"/>
              </a:rPr>
              <a:t>eGovWG</a:t>
            </a:r>
            <a:r>
              <a:rPr lang="en-US" sz="2400" dirty="0" smtClean="0">
                <a:ea typeface="ＭＳ Ｐゴシック" pitchFamily="-108" charset="-128"/>
              </a:rPr>
              <a:t>)</a:t>
            </a:r>
          </a:p>
          <a:p>
            <a:pPr marL="0" lvl="2">
              <a:buFont typeface="Wingdings" pitchFamily="-108" charset="2"/>
              <a:buNone/>
            </a:pPr>
            <a:r>
              <a:rPr lang="en-US" sz="1800" dirty="0" smtClean="0">
                <a:ea typeface="ＭＳ Ｐゴシック" pitchFamily="-108" charset="-128"/>
                <a:hlinkClick r:id="rId3"/>
              </a:rPr>
              <a:t>http://kantarainitiative.org/confluence/display/eGov/</a:t>
            </a:r>
            <a:endParaRPr lang="en-US" sz="1800" dirty="0" smtClean="0">
              <a:ea typeface="ＭＳ Ｐゴシック" pitchFamily="-108" charset="-128"/>
            </a:endParaRPr>
          </a:p>
          <a:p>
            <a:pPr>
              <a:buNone/>
            </a:pPr>
            <a:r>
              <a:rPr lang="en-US" sz="2400" dirty="0" smtClean="0">
                <a:ea typeface="ＭＳ Ｐゴシック" pitchFamily="-108" charset="-128"/>
              </a:rPr>
              <a:t>Federation Interoperability </a:t>
            </a:r>
          </a:p>
          <a:p>
            <a:pPr marL="0" lvl="2">
              <a:buNone/>
            </a:pPr>
            <a:r>
              <a:rPr lang="en-US" sz="1800" dirty="0" smtClean="0">
                <a:ea typeface="ＭＳ Ｐゴシック" pitchFamily="-108" charset="-128"/>
                <a:hlinkClick r:id="rId4"/>
              </a:rPr>
              <a:t>http://kantarainitiative.org/confluence/display/fiwg/</a:t>
            </a:r>
            <a:endParaRPr lang="en-US" sz="1400" dirty="0" smtClean="0">
              <a:ea typeface="ＭＳ Ｐゴシック" pitchFamily="-108" charset="-128"/>
            </a:endParaRPr>
          </a:p>
          <a:p>
            <a:pPr>
              <a:buFont typeface="Wingdings" pitchFamily="-108" charset="2"/>
              <a:buNone/>
            </a:pPr>
            <a:r>
              <a:rPr lang="en-US" sz="2400" dirty="0" smtClean="0">
                <a:ea typeface="ＭＳ Ｐゴシック" pitchFamily="-108" charset="-128"/>
              </a:rPr>
              <a:t>Privacy and Public Policy (P3WG)</a:t>
            </a:r>
          </a:p>
          <a:p>
            <a:pPr marL="0" lvl="2">
              <a:buFont typeface="Wingdings" pitchFamily="-108" charset="2"/>
              <a:buNone/>
            </a:pPr>
            <a:r>
              <a:rPr lang="en-US" sz="1800" dirty="0" smtClean="0">
                <a:ea typeface="ＭＳ Ｐゴシック" pitchFamily="-108" charset="-128"/>
                <a:hlinkClick r:id="rId5"/>
              </a:rPr>
              <a:t>http://kantarainitiative.org/confluence/display/p3wg/</a:t>
            </a:r>
            <a:endParaRPr lang="en-US" sz="1800" dirty="0" smtClean="0">
              <a:ea typeface="ＭＳ Ｐゴシック" pitchFamily="-108" charset="-128"/>
            </a:endParaRPr>
          </a:p>
          <a:p>
            <a:pPr marL="0" lvl="2">
              <a:buFont typeface="Wingdings" pitchFamily="-108" charset="2"/>
              <a:buNone/>
            </a:pPr>
            <a:endParaRPr lang="en-US" sz="1800" b="1" dirty="0" smtClean="0">
              <a:solidFill>
                <a:srgbClr val="FF0000"/>
              </a:solidFill>
              <a:ea typeface="ＭＳ Ｐゴシック" pitchFamily="-108" charset="-128"/>
            </a:endParaRPr>
          </a:p>
          <a:p>
            <a:pPr marL="0" lvl="2">
              <a:buFont typeface="Wingdings" pitchFamily="-108" charset="2"/>
              <a:buNone/>
            </a:pPr>
            <a:endParaRPr lang="en-US" sz="1400" dirty="0" smtClean="0">
              <a:ea typeface="ＭＳ Ｐゴシック" pitchFamily="-108" charset="-128"/>
            </a:endParaRPr>
          </a:p>
        </p:txBody>
      </p:sp>
      <p:pic>
        <p:nvPicPr>
          <p:cNvPr id="5" name="Picture 4" descr="oix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6362700"/>
            <a:ext cx="18288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6292237"/>
            <a:ext cx="1517650" cy="4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Open Identity Exchange (OIX)</a:t>
            </a:r>
            <a:br>
              <a:rPr lang="en-US" dirty="0" smtClean="0">
                <a:ea typeface="ＭＳ Ｐゴシック" pitchFamily="-108" charset="-128"/>
              </a:rPr>
            </a:br>
            <a:r>
              <a:rPr lang="en-US" dirty="0" smtClean="0">
                <a:ea typeface="ＭＳ Ｐゴシック" pitchFamily="-108" charset="-128"/>
              </a:rPr>
              <a:t>Work Groups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pPr>
              <a:buFont typeface="Wingdings" pitchFamily="-108" charset="2"/>
              <a:buNone/>
            </a:pPr>
            <a:r>
              <a:rPr lang="en-US" sz="2400" dirty="0" smtClean="0">
                <a:ea typeface="ＭＳ Ｐゴシック" pitchFamily="-108" charset="-128"/>
              </a:rPr>
              <a:t>Telco Data Work Group</a:t>
            </a:r>
          </a:p>
          <a:p>
            <a:pPr>
              <a:buFont typeface="Wingdings" pitchFamily="-108" charset="2"/>
              <a:buNone/>
            </a:pPr>
            <a:r>
              <a:rPr lang="en-US" sz="1800" dirty="0" smtClean="0">
                <a:ea typeface="ＭＳ Ｐゴシック" pitchFamily="-108" charset="-128"/>
              </a:rPr>
              <a:t>Verizon, AT&amp;T, TNS, Pacific East, etc.</a:t>
            </a:r>
          </a:p>
          <a:p>
            <a:pPr>
              <a:buFont typeface="Wingdings" pitchFamily="-108" charset="2"/>
              <a:buNone/>
            </a:pPr>
            <a:endParaRPr lang="en-US" sz="2000" dirty="0" smtClean="0">
              <a:ea typeface="ＭＳ Ｐゴシック" pitchFamily="-108" charset="-128"/>
            </a:endParaRPr>
          </a:p>
          <a:p>
            <a:pPr>
              <a:buFont typeface="Wingdings" pitchFamily="-108" charset="2"/>
              <a:buNone/>
            </a:pPr>
            <a:r>
              <a:rPr lang="en-US" sz="2400" dirty="0" smtClean="0">
                <a:ea typeface="ＭＳ Ｐゴシック" pitchFamily="-108" charset="-128"/>
              </a:rPr>
              <a:t>Public Media </a:t>
            </a:r>
          </a:p>
          <a:p>
            <a:pPr marL="0" lvl="2">
              <a:buFont typeface="Wingdings" pitchFamily="-108" charset="2"/>
              <a:buNone/>
            </a:pPr>
            <a:r>
              <a:rPr lang="en-US" sz="1800" dirty="0" smtClean="0">
                <a:ea typeface="ＭＳ Ｐゴシック" pitchFamily="-108" charset="-128"/>
              </a:rPr>
              <a:t>National Public Radio, Public Broadcasting Service, etc.</a:t>
            </a:r>
          </a:p>
          <a:p>
            <a:pPr marL="0" lvl="2">
              <a:buFont typeface="Wingdings" pitchFamily="-108" charset="2"/>
              <a:buNone/>
            </a:pPr>
            <a:endParaRPr lang="en-US" sz="1800" dirty="0" smtClean="0">
              <a:ea typeface="ＭＳ Ｐゴシック" pitchFamily="-108" charset="-128"/>
            </a:endParaRPr>
          </a:p>
          <a:p>
            <a:pPr>
              <a:buNone/>
            </a:pPr>
            <a:r>
              <a:rPr lang="en-US" sz="2400" dirty="0" smtClean="0">
                <a:ea typeface="ＭＳ Ｐゴシック" pitchFamily="-108" charset="-128"/>
              </a:rPr>
              <a:t>Librarians, Authors, Publishers</a:t>
            </a:r>
          </a:p>
          <a:p>
            <a:pPr marL="0" lvl="2">
              <a:buNone/>
            </a:pPr>
            <a:r>
              <a:rPr lang="en-US" sz="1800" dirty="0" smtClean="0">
                <a:ea typeface="ＭＳ Ｐゴシック" pitchFamily="-108" charset="-128"/>
              </a:rPr>
              <a:t>National Institute of Health, National Library of Medicine, ORCID, APA, etc</a:t>
            </a:r>
          </a:p>
          <a:p>
            <a:pPr marL="0" lvl="2">
              <a:buNone/>
            </a:pPr>
            <a:endParaRPr lang="en-US" sz="1400" dirty="0" smtClean="0">
              <a:ea typeface="ＭＳ Ｐゴシック" pitchFamily="-108" charset="-128"/>
            </a:endParaRPr>
          </a:p>
          <a:p>
            <a:pPr>
              <a:buFont typeface="Wingdings" pitchFamily="-108" charset="2"/>
              <a:buNone/>
            </a:pPr>
            <a:r>
              <a:rPr lang="en-US" sz="2400" dirty="0" smtClean="0">
                <a:ea typeface="ＭＳ Ｐゴシック" pitchFamily="-108" charset="-128"/>
              </a:rPr>
              <a:t>Identity Attributes Trust Framework </a:t>
            </a:r>
          </a:p>
          <a:p>
            <a:pPr marL="0" lvl="2">
              <a:buFont typeface="Wingdings" pitchFamily="-108" charset="2"/>
              <a:buNone/>
            </a:pPr>
            <a:r>
              <a:rPr lang="en-US" sz="1800" dirty="0" smtClean="0">
                <a:ea typeface="ＭＳ Ｐゴシック" pitchFamily="-108" charset="-128"/>
              </a:rPr>
              <a:t>Google, Yahoo!, AOL, Hot Mail, etc.</a:t>
            </a:r>
          </a:p>
          <a:p>
            <a:pPr marL="0" lvl="2">
              <a:buFont typeface="Wingdings" pitchFamily="-108" charset="2"/>
              <a:buNone/>
            </a:pPr>
            <a:endParaRPr lang="en-US" sz="1400" dirty="0" smtClean="0">
              <a:ea typeface="ＭＳ Ｐゴシック" pitchFamily="-108" charset="-128"/>
            </a:endParaRPr>
          </a:p>
        </p:txBody>
      </p:sp>
      <p:pic>
        <p:nvPicPr>
          <p:cNvPr id="4" name="Picture 3" descr="oi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6362700"/>
            <a:ext cx="182880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292237"/>
            <a:ext cx="1517650" cy="4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OIX/</a:t>
            </a:r>
            <a:r>
              <a:rPr lang="en-US" dirty="0" err="1" smtClean="0">
                <a:ea typeface="ＭＳ Ｐゴシック" pitchFamily="-108" charset="-128"/>
              </a:rPr>
              <a:t>Kantara</a:t>
            </a:r>
            <a:r>
              <a:rPr lang="en-US" dirty="0" smtClean="0">
                <a:ea typeface="ＭＳ Ｐゴシック" pitchFamily="-108" charset="-128"/>
              </a:rPr>
              <a:t> Collaborative Work Groups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pPr>
              <a:buFont typeface="Wingdings" pitchFamily="-108" charset="2"/>
              <a:buNone/>
            </a:pPr>
            <a:r>
              <a:rPr lang="en-US" sz="2400" dirty="0" smtClean="0">
                <a:ea typeface="ＭＳ Ｐゴシック" pitchFamily="-108" charset="-128"/>
              </a:rPr>
              <a:t>US ICAM Higher Levels of Assurance</a:t>
            </a:r>
          </a:p>
          <a:p>
            <a:pPr>
              <a:buFont typeface="Wingdings" pitchFamily="-108" charset="2"/>
              <a:buNone/>
            </a:pPr>
            <a:r>
              <a:rPr lang="en-US" sz="1800" dirty="0" smtClean="0">
                <a:ea typeface="ＭＳ Ｐゴシック" pitchFamily="-108" charset="-128"/>
              </a:rPr>
              <a:t>OIX, KI, US GSA, US NIH, etc.</a:t>
            </a:r>
          </a:p>
          <a:p>
            <a:pPr>
              <a:buFont typeface="Wingdings" pitchFamily="-108" charset="2"/>
              <a:buNone/>
            </a:pPr>
            <a:endParaRPr lang="en-US" sz="2400" dirty="0" smtClean="0">
              <a:ea typeface="ＭＳ Ｐゴシック" pitchFamily="-108" charset="-128"/>
            </a:endParaRPr>
          </a:p>
          <a:p>
            <a:r>
              <a:rPr lang="en-US" sz="2400" i="1" dirty="0" smtClean="0">
                <a:ea typeface="ＭＳ Ｐゴシック" pitchFamily="-108" charset="-128"/>
              </a:rPr>
              <a:t>A public private partnership to define new technical /policy profiles for higher levels of assurance (NIST LoA 2 and 3)</a:t>
            </a:r>
          </a:p>
          <a:p>
            <a:r>
              <a:rPr lang="en-US" sz="2400" i="1" dirty="0" smtClean="0">
                <a:ea typeface="ＭＳ Ｐゴシック" pitchFamily="-108" charset="-128"/>
              </a:rPr>
              <a:t>A  forum and forcing function to  map policy and legal issues to government and citizen interaction over the web</a:t>
            </a:r>
          </a:p>
          <a:p>
            <a:r>
              <a:rPr lang="en-US" sz="2400" i="1" dirty="0" smtClean="0">
                <a:ea typeface="ＭＳ Ｐゴシック" pitchFamily="-108" charset="-128"/>
              </a:rPr>
              <a:t>A collaboration among leading industry organizations to break new ground in trust framework development</a:t>
            </a:r>
          </a:p>
          <a:p>
            <a:pPr>
              <a:buFont typeface="Wingdings" pitchFamily="-108" charset="2"/>
              <a:buNone/>
            </a:pPr>
            <a:endParaRPr lang="en-US" sz="2400" i="1" dirty="0" smtClean="0">
              <a:ea typeface="ＭＳ Ｐゴシック" pitchFamily="-108" charset="-128"/>
            </a:endParaRPr>
          </a:p>
          <a:p>
            <a:pPr marL="0" lvl="2">
              <a:buFont typeface="Wingdings" pitchFamily="-108" charset="2"/>
              <a:buNone/>
            </a:pPr>
            <a:endParaRPr lang="en-US" sz="1400" dirty="0" smtClean="0">
              <a:ea typeface="ＭＳ Ｐゴシック" pitchFamily="-108" charset="-128"/>
            </a:endParaRPr>
          </a:p>
        </p:txBody>
      </p:sp>
      <p:pic>
        <p:nvPicPr>
          <p:cNvPr id="4" name="Picture 3" descr="oi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6362700"/>
            <a:ext cx="182880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292237"/>
            <a:ext cx="1517650" cy="4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to OIX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685800" y="3049588"/>
            <a:ext cx="6411913" cy="2362200"/>
          </a:xfrm>
        </p:spPr>
        <p:txBody>
          <a:bodyPr/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Market Solution to Online Identity Trust…</a:t>
            </a:r>
            <a:endParaRPr lang="en-US" sz="2400" i="1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5087" y="3049588"/>
            <a:ext cx="7326313" cy="2362200"/>
          </a:xfrm>
        </p:spPr>
        <p:txBody>
          <a:bodyPr/>
          <a:lstStyle/>
          <a:p>
            <a:r>
              <a:rPr lang="en-US" sz="2800" dirty="0" smtClean="0"/>
              <a:t>What’s all this fuss about Trust Frameworks?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 Matter of Trust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Relying Parties must be able to trust that the Identity Provider is providing accurate customer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Identity Providers must be able to trust that the Relying Party is legitimate (i.e., not a hacker, </a:t>
            </a:r>
            <a:r>
              <a:rPr lang="en-US" dirty="0" err="1" smtClean="0"/>
              <a:t>phisher</a:t>
            </a:r>
            <a:r>
              <a:rPr lang="en-US" dirty="0" smtClean="0"/>
              <a:t>, etc)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Direct RP-to-IDP trust agreements </a:t>
            </a:r>
            <a:br>
              <a:rPr lang="en-US" dirty="0" smtClean="0"/>
            </a:br>
            <a:r>
              <a:rPr lang="en-US" dirty="0" smtClean="0"/>
              <a:t>are a common solution, but are </a:t>
            </a:r>
            <a:br>
              <a:rPr lang="en-US" dirty="0" smtClean="0"/>
            </a:br>
            <a:r>
              <a:rPr lang="en-US" dirty="0" smtClean="0"/>
              <a:t>impossible to manage at Internet </a:t>
            </a:r>
            <a:br>
              <a:rPr lang="en-US" dirty="0" smtClean="0"/>
            </a:br>
            <a:r>
              <a:rPr lang="en-US" dirty="0" smtClean="0"/>
              <a:t>scale</a:t>
            </a:r>
          </a:p>
        </p:txBody>
      </p:sp>
      <p:pic>
        <p:nvPicPr>
          <p:cNvPr id="19469" name="Picture 13" descr="MC90015436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86200"/>
            <a:ext cx="2072331" cy="2133600"/>
          </a:xfrm>
          <a:prstGeom prst="rect">
            <a:avLst/>
          </a:prstGeom>
          <a:noFill/>
        </p:spPr>
      </p:pic>
      <p:pic>
        <p:nvPicPr>
          <p:cNvPr id="5" name="Picture 4" descr="oi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6362700"/>
            <a:ext cx="18288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6292237"/>
            <a:ext cx="1517650" cy="4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03" name="Oval 15"/>
          <p:cNvSpPr>
            <a:spLocks noChangeArrowheads="1"/>
          </p:cNvSpPr>
          <p:nvPr/>
        </p:nvSpPr>
        <p:spPr bwMode="auto">
          <a:xfrm>
            <a:off x="1371600" y="1524000"/>
            <a:ext cx="6400800" cy="4495800"/>
          </a:xfrm>
          <a:prstGeom prst="ellipse">
            <a:avLst/>
          </a:prstGeom>
          <a:solidFill>
            <a:schemeClr val="accent3">
              <a:lumMod val="85000"/>
              <a:alpha val="41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pic>
        <p:nvPicPr>
          <p:cNvPr id="21507" name="Picture 16" descr="MCj043254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450028">
            <a:off x="3044825" y="1397000"/>
            <a:ext cx="297497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17"/>
          <p:cNvSpPr txBox="1">
            <a:spLocks noChangeArrowheads="1"/>
          </p:cNvSpPr>
          <p:nvPr/>
        </p:nvSpPr>
        <p:spPr bwMode="auto">
          <a:xfrm>
            <a:off x="3657600" y="1898650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OIX Trust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Framework</a:t>
            </a:r>
          </a:p>
        </p:txBody>
      </p:sp>
      <p:sp>
        <p:nvSpPr>
          <p:cNvPr id="165906" name="Text Box 18"/>
          <p:cNvSpPr txBox="1">
            <a:spLocks noChangeArrowheads="1"/>
          </p:cNvSpPr>
          <p:nvPr/>
        </p:nvSpPr>
        <p:spPr bwMode="auto">
          <a:xfrm>
            <a:off x="2514600" y="5175250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ea typeface="+mn-ea"/>
              </a:rPr>
              <a:t>Trust Community</a:t>
            </a:r>
          </a:p>
        </p:txBody>
      </p:sp>
      <p:sp>
        <p:nvSpPr>
          <p:cNvPr id="819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Trust Framework Solution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743200" y="3194050"/>
            <a:ext cx="1295400" cy="1198563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Identity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Service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Provider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953000" y="3194050"/>
            <a:ext cx="1554480" cy="1209549"/>
          </a:xfrm>
          <a:prstGeom prst="triangle">
            <a:avLst>
              <a:gd name="adj" fmla="val 50000"/>
            </a:avLst>
          </a:prstGeom>
          <a:solidFill>
            <a:srgbClr val="3E924C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sz="2000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Relying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Party</a:t>
            </a:r>
          </a:p>
          <a:p>
            <a:pPr algn="ctr"/>
            <a:endParaRPr lang="en-US" b="1">
              <a:solidFill>
                <a:schemeClr val="bg1"/>
              </a:solidFill>
            </a:endParaRPr>
          </a:p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886200" y="3803650"/>
            <a:ext cx="1297449" cy="1297449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pic>
        <p:nvPicPr>
          <p:cNvPr id="21520" name="Picture 4" descr="female us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3879850"/>
            <a:ext cx="65246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 Box 14"/>
          <p:cNvSpPr txBox="1">
            <a:spLocks noChangeArrowheads="1"/>
          </p:cNvSpPr>
          <p:nvPr/>
        </p:nvSpPr>
        <p:spPr bwMode="auto">
          <a:xfrm>
            <a:off x="4114800" y="4718050"/>
            <a:ext cx="9032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user</a:t>
            </a:r>
          </a:p>
        </p:txBody>
      </p:sp>
      <p:pic>
        <p:nvPicPr>
          <p:cNvPr id="12" name="Picture 11" descr="oix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6362700"/>
            <a:ext cx="1828800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6292237"/>
            <a:ext cx="1517650" cy="4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03" name="Oval 15"/>
          <p:cNvSpPr>
            <a:spLocks noChangeArrowheads="1"/>
          </p:cNvSpPr>
          <p:nvPr/>
        </p:nvSpPr>
        <p:spPr bwMode="auto">
          <a:xfrm>
            <a:off x="990600" y="1447800"/>
            <a:ext cx="7162800" cy="4953000"/>
          </a:xfrm>
          <a:prstGeom prst="ellipse">
            <a:avLst/>
          </a:prstGeom>
          <a:solidFill>
            <a:schemeClr val="accent3">
              <a:lumMod val="85000"/>
              <a:alpha val="41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pic>
        <p:nvPicPr>
          <p:cNvPr id="69635" name="Picture 16" descr="MCj043254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450028">
            <a:off x="3044825" y="1397000"/>
            <a:ext cx="297497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17"/>
          <p:cNvSpPr txBox="1">
            <a:spLocks noChangeArrowheads="1"/>
          </p:cNvSpPr>
          <p:nvPr/>
        </p:nvSpPr>
        <p:spPr bwMode="auto">
          <a:xfrm>
            <a:off x="3657600" y="1752600"/>
            <a:ext cx="175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Credit Card Trust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Framework</a:t>
            </a:r>
          </a:p>
        </p:txBody>
      </p:sp>
      <p:sp>
        <p:nvSpPr>
          <p:cNvPr id="165906" name="Text Box 18"/>
          <p:cNvSpPr txBox="1">
            <a:spLocks noChangeArrowheads="1"/>
          </p:cNvSpPr>
          <p:nvPr/>
        </p:nvSpPr>
        <p:spPr bwMode="auto">
          <a:xfrm>
            <a:off x="2667000" y="57753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AC9AC3"/>
                </a:solidFill>
              </a:rPr>
              <a:t>Trust Community</a:t>
            </a:r>
          </a:p>
        </p:txBody>
      </p:sp>
      <p:sp>
        <p:nvSpPr>
          <p:cNvPr id="8199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Proven Trust Frameworks Exist! </a:t>
            </a: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4032115" y="4738339"/>
            <a:ext cx="1100074" cy="1035657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pic>
        <p:nvPicPr>
          <p:cNvPr id="69648" name="Picture 4" descr="female us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7213" y="4867275"/>
            <a:ext cx="5524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0" name="Picture 18" descr="Vi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886200"/>
            <a:ext cx="904875" cy="569913"/>
          </a:xfrm>
          <a:prstGeom prst="rect">
            <a:avLst/>
          </a:prstGeom>
          <a:noFill/>
        </p:spPr>
      </p:pic>
      <p:pic>
        <p:nvPicPr>
          <p:cNvPr id="69651" name="Picture 19" descr="Macy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8300" y="3657600"/>
            <a:ext cx="774700" cy="933450"/>
          </a:xfrm>
          <a:prstGeom prst="rect">
            <a:avLst/>
          </a:prstGeom>
          <a:noFill/>
        </p:spPr>
      </p:pic>
      <p:pic>
        <p:nvPicPr>
          <p:cNvPr id="69652" name="Picture 20" descr="untitl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2971800"/>
            <a:ext cx="885825" cy="558800"/>
          </a:xfrm>
          <a:prstGeom prst="rect">
            <a:avLst/>
          </a:prstGeom>
          <a:noFill/>
        </p:spPr>
      </p:pic>
      <p:pic>
        <p:nvPicPr>
          <p:cNvPr id="69653" name="Picture 21" descr="ame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3048000"/>
            <a:ext cx="695325" cy="695325"/>
          </a:xfrm>
          <a:prstGeom prst="rect">
            <a:avLst/>
          </a:prstGeom>
          <a:noFill/>
        </p:spPr>
      </p:pic>
      <p:pic>
        <p:nvPicPr>
          <p:cNvPr id="69654" name="Picture 22" descr="diners clu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3810000"/>
            <a:ext cx="762000" cy="762000"/>
          </a:xfrm>
          <a:prstGeom prst="rect">
            <a:avLst/>
          </a:prstGeom>
          <a:noFill/>
        </p:spPr>
      </p:pic>
      <p:pic>
        <p:nvPicPr>
          <p:cNvPr id="14" name="Picture 13" descr="oix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2800" y="6362700"/>
            <a:ext cx="1828800" cy="342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6292237"/>
            <a:ext cx="1517650" cy="4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077200" cy="7921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OIX Identity Trust Framework Model</a:t>
            </a:r>
          </a:p>
        </p:txBody>
      </p:sp>
      <p:sp>
        <p:nvSpPr>
          <p:cNvPr id="153606" name="AutoShape 6"/>
          <p:cNvSpPr>
            <a:spLocks noChangeArrowheads="1"/>
          </p:cNvSpPr>
          <p:nvPr/>
        </p:nvSpPr>
        <p:spPr bwMode="auto">
          <a:xfrm>
            <a:off x="3124200" y="2743200"/>
            <a:ext cx="2887803" cy="6875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800"/>
              <a:t>Open Identity Exchange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676400" y="3429000"/>
            <a:ext cx="5913438" cy="1966913"/>
            <a:chOff x="1371601" y="3429000"/>
            <a:chExt cx="6553199" cy="2324100"/>
          </a:xfrm>
        </p:grpSpPr>
        <p:cxnSp>
          <p:nvCxnSpPr>
            <p:cNvPr id="73738" name="AutoShape 19"/>
            <p:cNvCxnSpPr>
              <a:cxnSpLocks noChangeShapeType="1"/>
            </p:cNvCxnSpPr>
            <p:nvPr/>
          </p:nvCxnSpPr>
          <p:spPr bwMode="auto">
            <a:xfrm flipV="1">
              <a:off x="5448300" y="3505200"/>
              <a:ext cx="2476500" cy="22479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73739" name="AutoShape 20"/>
            <p:cNvCxnSpPr>
              <a:cxnSpLocks noChangeShapeType="1"/>
            </p:cNvCxnSpPr>
            <p:nvPr/>
          </p:nvCxnSpPr>
          <p:spPr bwMode="auto">
            <a:xfrm rot="10800000">
              <a:off x="1371601" y="3429000"/>
              <a:ext cx="2514600" cy="2324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73740" name="Text Box 22"/>
          <p:cNvSpPr txBox="1">
            <a:spLocks noChangeArrowheads="1"/>
          </p:cNvSpPr>
          <p:nvPr/>
        </p:nvSpPr>
        <p:spPr bwMode="auto">
          <a:xfrm>
            <a:off x="457200" y="54102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Trust framework agreements</a:t>
            </a:r>
          </a:p>
        </p:txBody>
      </p:sp>
      <p:sp>
        <p:nvSpPr>
          <p:cNvPr id="73743" name="AutoShape 27"/>
          <p:cNvSpPr>
            <a:spLocks noChangeArrowheads="1"/>
          </p:cNvSpPr>
          <p:nvPr/>
        </p:nvSpPr>
        <p:spPr bwMode="auto">
          <a:xfrm rot="5400000">
            <a:off x="231775" y="5384800"/>
            <a:ext cx="222250" cy="304800"/>
          </a:xfrm>
          <a:prstGeom prst="upDownArrow">
            <a:avLst>
              <a:gd name="adj1" fmla="val 50000"/>
              <a:gd name="adj2" fmla="val 27429"/>
            </a:avLst>
          </a:prstGeom>
          <a:gradFill rotWithShape="1">
            <a:gsLst>
              <a:gs pos="0">
                <a:srgbClr val="4D4D4D"/>
              </a:gs>
              <a:gs pos="50000">
                <a:srgbClr val="C0C0C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3636" name="AutoShape 36"/>
          <p:cNvSpPr>
            <a:spLocks noChangeArrowheads="1"/>
          </p:cNvSpPr>
          <p:nvPr/>
        </p:nvSpPr>
        <p:spPr bwMode="auto">
          <a:xfrm rot="5400000">
            <a:off x="6351587" y="2792413"/>
            <a:ext cx="549275" cy="755650"/>
          </a:xfrm>
          <a:prstGeom prst="upDownArrow">
            <a:avLst>
              <a:gd name="adj1" fmla="val 50000"/>
              <a:gd name="adj2" fmla="val 27514"/>
            </a:avLst>
          </a:prstGeom>
          <a:gradFill rotWithShape="1">
            <a:gsLst>
              <a:gs pos="0">
                <a:srgbClr val="4D4D4D"/>
              </a:gs>
              <a:gs pos="50000">
                <a:srgbClr val="C0C0C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808080">
                <a:alpha val="98996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800" b="1">
              <a:ea typeface="+mn-ea"/>
            </a:endParaRPr>
          </a:p>
        </p:txBody>
      </p:sp>
      <p:sp>
        <p:nvSpPr>
          <p:cNvPr id="153637" name="AutoShape 37"/>
          <p:cNvSpPr>
            <a:spLocks noChangeArrowheads="1"/>
          </p:cNvSpPr>
          <p:nvPr/>
        </p:nvSpPr>
        <p:spPr bwMode="auto">
          <a:xfrm rot="5400000">
            <a:off x="2312987" y="2792413"/>
            <a:ext cx="549275" cy="755650"/>
          </a:xfrm>
          <a:prstGeom prst="upDownArrow">
            <a:avLst>
              <a:gd name="adj1" fmla="val 50000"/>
              <a:gd name="adj2" fmla="val 27514"/>
            </a:avLst>
          </a:prstGeom>
          <a:gradFill rotWithShape="1">
            <a:gsLst>
              <a:gs pos="0">
                <a:srgbClr val="4D4D4D"/>
              </a:gs>
              <a:gs pos="50000">
                <a:srgbClr val="C0C0C0"/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808080">
                <a:alpha val="98996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800" b="1">
              <a:ea typeface="+mn-ea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655320" y="2058644"/>
            <a:ext cx="1288667" cy="12039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9BEFE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sz="1600" b="1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23339" y="2228305"/>
            <a:ext cx="1288667" cy="12039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9BEFE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a typeface="+mn-ea"/>
              </a:rPr>
              <a:t>Identity</a:t>
            </a:r>
            <a:br>
              <a:rPr lang="en-US" sz="1600" b="1" dirty="0">
                <a:solidFill>
                  <a:schemeClr val="bg1"/>
                </a:solidFill>
                <a:ea typeface="+mn-ea"/>
              </a:rPr>
            </a:br>
            <a:r>
              <a:rPr lang="en-US" sz="1600" b="1" dirty="0">
                <a:solidFill>
                  <a:schemeClr val="bg1"/>
                </a:solidFill>
                <a:ea typeface="+mn-ea"/>
              </a:rPr>
              <a:t>Service</a:t>
            </a:r>
            <a:br>
              <a:rPr lang="en-US" sz="1600" b="1" dirty="0">
                <a:solidFill>
                  <a:schemeClr val="bg1"/>
                </a:solidFill>
                <a:ea typeface="+mn-ea"/>
              </a:rPr>
            </a:br>
            <a:r>
              <a:rPr lang="en-US" sz="1600" b="1" dirty="0">
                <a:solidFill>
                  <a:schemeClr val="bg1"/>
                </a:solidFill>
                <a:ea typeface="+mn-ea"/>
              </a:rPr>
              <a:t>Provider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7091363" y="2057400"/>
            <a:ext cx="1545886" cy="1214908"/>
          </a:xfrm>
          <a:prstGeom prst="triangle">
            <a:avLst>
              <a:gd name="adj" fmla="val 50000"/>
            </a:avLst>
          </a:prstGeom>
          <a:solidFill>
            <a:srgbClr val="3E924C"/>
          </a:solidFill>
          <a:ln w="9525">
            <a:solidFill>
              <a:srgbClr val="F9BEFE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sz="1600" b="1">
              <a:solidFill>
                <a:schemeClr val="bg1"/>
              </a:solidFill>
              <a:ea typeface="+mn-ea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7259326" y="2227045"/>
            <a:ext cx="1545886" cy="1214908"/>
          </a:xfrm>
          <a:prstGeom prst="triangle">
            <a:avLst>
              <a:gd name="adj" fmla="val 50000"/>
            </a:avLst>
          </a:prstGeom>
          <a:solidFill>
            <a:srgbClr val="3E924C"/>
          </a:solidFill>
          <a:ln w="9525">
            <a:solidFill>
              <a:srgbClr val="F9BEFE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Relying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Party</a:t>
            </a:r>
          </a:p>
          <a:p>
            <a:pPr algn="ctr"/>
            <a:endParaRPr lang="en-US" sz="1600" b="1">
              <a:solidFill>
                <a:schemeClr val="bg1"/>
              </a:solidFill>
            </a:endParaRPr>
          </a:p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4038600" y="4800600"/>
            <a:ext cx="1308100" cy="1239838"/>
            <a:chOff x="3962400" y="5029200"/>
            <a:chExt cx="1449847" cy="1373652"/>
          </a:xfrm>
        </p:grpSpPr>
        <p:sp>
          <p:nvSpPr>
            <p:cNvPr id="48" name="Oval 11"/>
            <p:cNvSpPr>
              <a:spLocks noChangeArrowheads="1"/>
            </p:cNvSpPr>
            <p:nvPr/>
          </p:nvSpPr>
          <p:spPr bwMode="auto">
            <a:xfrm>
              <a:off x="3962400" y="5029200"/>
              <a:ext cx="1297449" cy="129744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9BEFE"/>
              </a:solidFill>
              <a:round/>
              <a:headEnd/>
              <a:tailEnd/>
            </a:ln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a typeface="+mn-ea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4114799" y="5105402"/>
              <a:ext cx="1297448" cy="12974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9BEFE"/>
              </a:solidFill>
              <a:round/>
              <a:headEnd/>
              <a:tailEnd/>
            </a:ln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a typeface="+mn-ea"/>
              </a:endParaRPr>
            </a:p>
          </p:txBody>
        </p:sp>
        <p:pic>
          <p:nvPicPr>
            <p:cNvPr id="73773" name="Picture 4" descr="female us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9F8F4"/>
                </a:clrFrom>
                <a:clrTo>
                  <a:srgbClr val="F9F8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16326" y="5181600"/>
              <a:ext cx="589074" cy="885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74" name="Text Box 14"/>
            <p:cNvSpPr txBox="1">
              <a:spLocks noChangeArrowheads="1"/>
            </p:cNvSpPr>
            <p:nvPr/>
          </p:nvSpPr>
          <p:spPr bwMode="auto">
            <a:xfrm>
              <a:off x="4268525" y="5952400"/>
              <a:ext cx="1065476" cy="375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user</a:t>
              </a:r>
            </a:p>
          </p:txBody>
        </p:sp>
      </p:grpSp>
      <p:pic>
        <p:nvPicPr>
          <p:cNvPr id="20" name="Picture 19" descr="oi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6362700"/>
            <a:ext cx="1828800" cy="342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6292237"/>
            <a:ext cx="1517650" cy="4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computer sc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267200"/>
            <a:ext cx="1809750" cy="1363663"/>
          </a:xfrm>
          <a:prstGeom prst="rect">
            <a:avLst/>
          </a:prstGeom>
          <a:noFill/>
        </p:spPr>
      </p:pic>
      <p:pic>
        <p:nvPicPr>
          <p:cNvPr id="72708" name="Picture 4" descr="refe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1277938" cy="1695450"/>
          </a:xfrm>
          <a:prstGeom prst="rect">
            <a:avLst/>
          </a:prstGeom>
          <a:noFill/>
        </p:spPr>
      </p:pic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What OIX Provides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2667000" y="1524000"/>
            <a:ext cx="5334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Referee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Neutral, technology agnostic provider of trust frameworks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Certification Listing Service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Machine-readable information about trust framework participants and certifications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6" name="Picture 5" descr="oi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6362700"/>
            <a:ext cx="182880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6292237"/>
            <a:ext cx="1517650" cy="4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OIX Drives Adoption</a:t>
            </a:r>
          </a:p>
        </p:txBody>
      </p:sp>
      <p:sp>
        <p:nvSpPr>
          <p:cNvPr id="75781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By improving market efficiency</a:t>
            </a:r>
          </a:p>
          <a:p>
            <a:r>
              <a:rPr lang="en-US" dirty="0" smtClean="0"/>
              <a:t>By providing openness and transparency</a:t>
            </a:r>
          </a:p>
          <a:p>
            <a:r>
              <a:rPr lang="en-US" dirty="0" smtClean="0"/>
              <a:t>By ensuring credibility and accountability in the system</a:t>
            </a:r>
          </a:p>
          <a:p>
            <a:r>
              <a:rPr lang="en-US" dirty="0" smtClean="0"/>
              <a:t>By enabling improved user experience</a:t>
            </a:r>
          </a:p>
        </p:txBody>
      </p:sp>
      <p:pic>
        <p:nvPicPr>
          <p:cNvPr id="4" name="Picture 3" descr="o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362700"/>
            <a:ext cx="182880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292237"/>
            <a:ext cx="1517650" cy="4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Real World Examples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OIX U.S. ICAM (Identity, Credential, and Access Management) Trust framework</a:t>
            </a:r>
          </a:p>
          <a:p>
            <a:pPr lvl="1"/>
            <a:r>
              <a:rPr lang="en-US" dirty="0" smtClean="0"/>
              <a:t>For U.S. federal government agencies</a:t>
            </a:r>
          </a:p>
          <a:p>
            <a:r>
              <a:rPr lang="en-US" dirty="0" smtClean="0"/>
              <a:t>OIX Telecom Data Trust Framework</a:t>
            </a:r>
          </a:p>
          <a:p>
            <a:pPr lvl="1"/>
            <a:r>
              <a:rPr lang="en-US" dirty="0" smtClean="0"/>
              <a:t>For Telco Data Services providers</a:t>
            </a:r>
          </a:p>
          <a:p>
            <a:pPr lvl="1"/>
            <a:r>
              <a:rPr lang="en-US" dirty="0" smtClean="0"/>
              <a:t>For Data Aggregators</a:t>
            </a:r>
          </a:p>
        </p:txBody>
      </p:sp>
      <p:pic>
        <p:nvPicPr>
          <p:cNvPr id="4" name="Picture 3" descr="o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362700"/>
            <a:ext cx="182880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292237"/>
            <a:ext cx="1517650" cy="4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Summary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" y="2362200"/>
            <a:ext cx="717375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OIX and KI work together to provide</a:t>
            </a:r>
          </a:p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Internet-scale solution </a:t>
            </a:r>
          </a:p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enable trusted online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digital 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identities</a:t>
            </a:r>
            <a:endParaRPr lang="en-US" sz="3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Get in touch with us…</a:t>
            </a:r>
          </a:p>
          <a:p>
            <a:pPr algn="ctr"/>
            <a:r>
              <a:rPr lang="en-US" sz="2800" dirty="0" smtClean="0">
                <a:hlinkClick r:id="rId2"/>
              </a:rPr>
              <a:t>Joni@kantarainitiative.org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>
                <a:hlinkClick r:id="rId3"/>
              </a:rPr>
              <a:t>Don@openidentityexchange.org</a:t>
            </a:r>
            <a:endParaRPr lang="en-US" sz="28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8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8" charset="-128"/>
            </a:endParaRPr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90000" cy="666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The Trust Community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989138"/>
            <a:ext cx="8382000" cy="4411662"/>
          </a:xfrm>
        </p:spPr>
        <p:txBody>
          <a:bodyPr/>
          <a:lstStyle/>
          <a:p>
            <a:pPr indent="0">
              <a:buFont typeface="Wingdings" pitchFamily="-108" charset="2"/>
              <a:buNone/>
            </a:pPr>
            <a:r>
              <a:rPr lang="en-US" sz="2000" smtClean="0">
                <a:ea typeface="ＭＳ Ｐゴシック" pitchFamily="-108" charset="-128"/>
              </a:rPr>
              <a:t>Four main roles involved in making online exchanges trustworthy: </a:t>
            </a:r>
          </a:p>
          <a:p>
            <a:pPr lvl="1">
              <a:buFont typeface="Arial" charset="0"/>
              <a:buAutoNum type="arabicPeriod"/>
            </a:pPr>
            <a:r>
              <a:rPr lang="en-US" sz="2400" b="1" smtClean="0">
                <a:ea typeface="ＭＳ Ｐゴシック" pitchFamily="-108" charset="-128"/>
              </a:rPr>
              <a:t>End-Entities who are the subjects of identity credentials</a:t>
            </a:r>
            <a:endParaRPr lang="en-US" sz="2400" smtClean="0">
              <a:ea typeface="ＭＳ Ｐゴシック" pitchFamily="-108" charset="-128"/>
            </a:endParaRPr>
          </a:p>
          <a:p>
            <a:pPr lvl="1">
              <a:buFont typeface="Arial" charset="0"/>
              <a:buAutoNum type="arabicPeriod"/>
            </a:pPr>
            <a:r>
              <a:rPr lang="en-US" sz="2400" b="1" smtClean="0">
                <a:ea typeface="ＭＳ Ｐゴシック" pitchFamily="-108" charset="-128"/>
              </a:rPr>
              <a:t>Credential Service Providers (CSPs)</a:t>
            </a:r>
            <a:endParaRPr lang="en-US" sz="2400" smtClean="0">
              <a:ea typeface="ＭＳ Ｐゴシック" pitchFamily="-108" charset="-128"/>
            </a:endParaRPr>
          </a:p>
          <a:p>
            <a:pPr lvl="1">
              <a:buFont typeface="Arial" charset="0"/>
              <a:buAutoNum type="arabicPeriod"/>
            </a:pPr>
            <a:r>
              <a:rPr lang="en-US" sz="2400" b="1" smtClean="0">
                <a:ea typeface="ＭＳ Ｐゴシック" pitchFamily="-108" charset="-128"/>
              </a:rPr>
              <a:t>Auditors</a:t>
            </a:r>
            <a:endParaRPr lang="en-US" sz="2400" smtClean="0">
              <a:ea typeface="ＭＳ Ｐゴシック" pitchFamily="-108" charset="-128"/>
            </a:endParaRPr>
          </a:p>
          <a:p>
            <a:pPr lvl="1">
              <a:buFont typeface="Arial" charset="0"/>
              <a:buAutoNum type="arabicPeriod"/>
            </a:pPr>
            <a:r>
              <a:rPr lang="en-US" sz="2400" b="1" smtClean="0">
                <a:ea typeface="ＭＳ Ｐゴシック" pitchFamily="-108" charset="-128"/>
              </a:rPr>
              <a:t>Entities that rely upon the credentials issued by CSPs</a:t>
            </a:r>
            <a:r>
              <a:rPr lang="en-US" sz="2400" smtClean="0">
                <a:ea typeface="ＭＳ Ｐゴシック" pitchFamily="-108" charset="-128"/>
              </a:rPr>
              <a:t>, referred to as “relying parties.” </a:t>
            </a:r>
          </a:p>
          <a:p>
            <a:pPr lvl="1">
              <a:buFont typeface="Arial" charset="0"/>
              <a:buAutoNum type="arabicPeriod"/>
            </a:pPr>
            <a:endParaRPr lang="en-US" sz="2400" smtClean="0">
              <a:ea typeface="ＭＳ Ｐゴシック" pitchFamily="-108" charset="-128"/>
            </a:endParaRPr>
          </a:p>
          <a:p>
            <a:pPr indent="0">
              <a:buFont typeface="Wingdings" pitchFamily="-108" charset="2"/>
              <a:buNone/>
            </a:pPr>
            <a:r>
              <a:rPr lang="en-US" sz="2000" i="1" smtClean="0">
                <a:ea typeface="ＭＳ Ｐゴシック" pitchFamily="-108" charset="-128"/>
              </a:rPr>
              <a:t>Our Identity Assurance Framework is targeted to address each of these community roles…</a:t>
            </a:r>
          </a:p>
          <a:p>
            <a:pPr indent="0"/>
            <a:endParaRPr lang="en-US" smtClean="0">
              <a:ea typeface="ＭＳ Ｐゴシック" pitchFamily="-108" charset="-128"/>
            </a:endParaRPr>
          </a:p>
          <a:p>
            <a:pPr indent="0"/>
            <a:endParaRPr lang="en-US" smtClean="0">
              <a:ea typeface="ＭＳ Ｐゴシック" pitchFamily="-108" charset="-128"/>
            </a:endParaRPr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46" name="AutoShape 2" descr="data:image/jpg;base64,/9j/4AAQSkZJRgABAQAAAQABAAD/2wCEAAkGBhQQERUUEBAUFRUVGCEZGBgXGBgYGRUeHRwbHhcgIRoaGyYgGhwjHhgcJjMhJCcpMywsGB8yNTAqNSYrLCkBCQoKDgwOGg4PGjUkHiQ0NTQsNS0sMDIpKjU1KTQ1LC8qNTU1MDU1NTEwMTI0NTUsLjUpKikpKiwsLyopNS81Nf/AABEIAC0A8AMBIgACEQEDEQH/xAAbAAACAwEBAQAAAAAAAAAAAAAGBwAEBQMCAf/EAD4QAAIBAgQEBAQDBAgHAAAAAAECAwARBAUSIQYxQVETImGBFHGRsTKh0RVSwfAHFiNCVGKSsiQzNENTc+H/xAAaAQEBAQEBAQEAAAAAAAAAAAAABQQCBgED/8QALxEAAQMCBAMGBgMAAAAAAAAAAAECAwQRBRITMSFBYUJRcYHB8CMykaHR8RQVIv/aAAwDAQACEQMRAD8AeNeJJQoJYgAcyTYD3NcsdjVhjaRzZVFz/PelNnvEMmLclzZB+FAdl/U+tYqusbTp3qpRoaB9Wq8bNTdfwMp+LMKDY4mP6k/mBatDC41JRqjdXHdSD9qSyYV2GpUYqOZCkge9rV7wGYSQOHicqw7dfQjqKmsxZ6L/ALbw6FeTA2K34b+PXYc+KxaxIXkbSq7k9qy/65YT/EL9G/Ss2bN/j8ulKKfEtpZF3Oq45DnY8xQ/gOA3I14qRYE7Egt97D862TVUuZNBt0VL3J8FFBld/JcrXItrJ+lGTDMHUMpuGFwe4PKvdZeJzCPCYZX8zxoqgFbMSLWB6C3r60Ly/wBJnnGmCyX31N5rdbAbA1pkqo4rJIvEyRUM091ibdEDu9VsVmcUX/MlRfQkXPyHM0t+JOLpJ5SIZHSIbAAldXcnrv27Va4CyLxpfHkF1jPlvvqb+On72rL/AGGpJpRNv15eJtXCtKHWndbom/gMBcehbQHGrt16/ofpXWSUKCWIAG5JNgPc15GFQNqCLq72F/rWNmsQnxcMMgvGEaUqeTspVVBHULe9vlVJt+ZHdl7Jdw3EOHlbRHiI2Y8gGG/y7+1WMbmUcIBlkRAdhqIF/rXPH5VHNGY3RbEbbAFexB6EdxQsMc7pl7sjStqcEDTd9Kst/MQN7X510chbhsxjlUtHKjqOZVgwHzsdqqf1nwv+Kh/1rWbHgnaaWcweAvgFCpKapDzuQhIAHIb33rlw7jGGGhHwEjDQo1DwbHbnu9/yoAl+NTWE1rrK6gtxcr3A7V6mxCpbUwGo6Rc2uTyA9aGM5y5psdeJtMseHDxN0DCRtj/lYbH516xuaDEJhWtpYYpVdDzRgG1Kf53FqAJ5JAoJYgAC5J5ADnVPEZ5BHbxJ411DULsBcHkflX3Of+nm/wDW/wDtNYWTRhsSmoA/8FHzF+tAEmFxiSi8ciuO6sGH1FVJeIsMpKtiYgQbEFxcEc6z83waYeaCaFQjNKsThRYSK9xuBsSDuD6VVyfFMolAwcko8eTzDwrHzn99wfyoAhXM4iEIlS0hsh1Dzn0712nxCxqWdgqjmSbAe9Dmf4EYh8IjqY9Rc221Rnw7g7G11PbtVfNMyZ8DiYprCeFbP/nFxpcejD6G4oDfxGf4eNir4iJWHMFgCPavsWfYdwxXERkKLsQwOkdz2FUOLoV+BnOkX0c7C/TrXriyFVwU9lA8h5ADqKAu4jPsPGxWTERqw5gsAR7VIc9gfVonjbSNTWYHSBzJ7CqfEsK/BTHSL+HzsL8h1rTw8C6R5V3Wx2G+1Ado5AwBUggi4I3BB5V4w+JWRdSMGXlcG422O/zoVkhmiY4GK4jl80cnWKL/ALq/MXsvo3pRThcKsSKiDSqiwA6AUAL/ANJGIK4dFHJ5N/YE/el9goQ8iIeTOqn3IFMnj/LzLhdSi5ibV7bhvyN/alnh5ijqw5qQw9jcV5nEkVKi7tuB7LB1RaWzd7qO6CBUUKgAUCwA5AUteKsNh4MW943a4DaFIRATz33O56ACi7C8b4V4wzShDbdSDqB7bDf2pe8SZsMViGkAsuwW/Ow5X9TWzEJ4libkVFXkT8JppmzOzoqJbjyvx97Gpl3Ej+HOkSRwgRFl8MWIIZdyxJJNifrQ5iMS8hvI7Me7En71sZLl5OFxcxGwj0D1JYE/QAfWsM1Imc9WNzLy9S9Tsja9+ROfog5MtgEmFjVxdWiUEHqCovSrz3KjhZ3iJuBup7g8vemWuZrhsCkr8liWw/eOkWHuaVWMxbSyNI5uzG5/nsKpYk5mRje16EjB2Sakjuzf73PuBwZmkSNebsAL9KcmW5esESxoNlFvn3PzJpLI5UggkEG4PUEcqbnDOdjFwB/748rjs36HnXzCXMRzkX5hjrZFY1yfKm/ia9Zub5UZtDxv4csZJR7XG/4lYdVNaVCnHWPki+HEc5hEkulmFtgRzN+g516A8sXpsNjJlKO8ESnZnj1s5HXSG2U+pvau75GA2G8MhUw5O3UgppHv1rNyGE+MD+1fiLA/2fk39djfatfPcJJLCwglaOTmpBtcjofQ0BcxEepGUdQR9RasTL8DjIIkjVsMQihQSJbm3vWAOLJ8THFhoQyYotpla1tAXm3v+vcUc4aIoiqXLECxZubepoCpHlzfE+MzLvCIyBfmGLE/LeqWZcNGTExzRuFAdWlXpJpvpPowBIv2rHwc2JzOSRo8S2Hw6MUXQPM5HUn6fWiDIcvngDrPiPGF/ISLMB6nr/O9AXsfh/EidAbF0KgnpcEfxrGXJZ45EkheEkQLEQ4f+7vcaarcR5w0GNwoM2iJtXiXICm3K5NceJOJVL4YYXEqdUwDiNlN1NudulAa+GyeR5VlxUquY90RFKohIsW3JLNbbflXHC5fiodYjbDlWkZxqEl/MxNtjbrW9QFmHFkq4wyqx+EikELgWsSQdR9j9h3oAqOXyO+HkkZNURYsF1WOpSotff61V4n4b+KW8biOS2ksRcMh5qQOe4BHY1uqb8qXi8UzwY2VpHZsMsxiYcxHfdSNulvvQBpneXGfDyRKwBdbAnkK+53l5xGHkiUgF1sCeQrHxGZv+1IY1kPhNCW0gjSx81j9q7cXZ3JAsUeHA8adtKE8l5XP5igNLNcAZsO8QYAumkE8hVyNbADsKDsTk08Oktm5WQ72kICHvYE8vb6UVmX+y1Bw3kuGFrHbmLbUBxmy8tiY5dQsiMpHU6ipH+2r9LfJMVJPCHlzgwsSRoJS4tyO5HOmDgVIjQF/EOkef9/bn70B2ZQRYi4NLziLgF1YvhRqQ76L+ZflfmPz+dMSpas9RTMnbZ5rpaySldmZ5pyUSb5XMDYwyA9tDfpWxk3BE85BkUxJ1LfiPyXn9aalS1T2YTGi3ctypJjkrm2a1EXv3B/PctWHL5IoVNgmwG5O4ufUmlgcFJ/4n/0t+lO+pX7VNA2dyLe1ktsZ6PFHUzVRW5rrfcVfEWPkmWKJI30RIo/C3mbSLnl05fWunB3DJnm1SoRHHuQwI1HoN+nU/wD2mhUrlMORZEke6/kdriypCsUbMvW/1F7x3w0Vfx4UJVz5wovZu9h0P3+dZnCeYSYWcFo5PDfyv5W2HQ8un2vTVtUr67D01dVjreRyzFV0NCRuZNt/ex8BoR/pAw5b4YiFpVWXU6qpa623HvyovqVTI4I5DjIPHURZZLCzXHiGMKALXNz7VtcQ5m+HgZoo2kkOyKqltz1NugrUqUAv5OGJ8JFHi4iz4lW1zLudYb8S262/XsKOMFivFjV9LLqF9LAgjuCDVipQALluIlyp5IpIJJIGcujxjVa/Qj5W+nrRDkGdyYouWwzxRg+Rn2L9/L0rZqUAI8T5YZsdhNURePzB/KSo7X6Vw4m4dSN8KcNhgD466yi8gCOdulGtSgMziPGvDhpGiVme1lCgk3OwNh25+1CmF4FxBwnhnFaVca2iMYPmNjYte97gb0fVKAweDMVI2FVZkdXj8h1Ai4H4Tvz229qzslyfxZMwSeNgksu1wRcb7g+htvRfUoBc8O5XiIswjSZWKwqyLJY6StiV35df4UQcZ5TLJ4M+HGqTDvqC/vA2v7+UbfOiapQC84hzlMbEV/Z8xxGnSpMd/DJIJsfbtRfleHZMHGjKQywhSOoISxFalSgFhkKxRQhcRlcsr3N28K+x5c+1MbLZg8SMIzGCosjCxUdAR0tVm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o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6410324"/>
            <a:ext cx="198120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8" charset="-128"/>
            </a:endParaRPr>
          </a:p>
        </p:txBody>
      </p:sp>
      <p:pic>
        <p:nvPicPr>
          <p:cNvPr id="2048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0"/>
            <a:ext cx="9144000" cy="6858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4" descr="o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276975"/>
            <a:ext cx="1828800" cy="3429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 smtClean="0"/>
              <a:t>Kantara</a:t>
            </a:r>
            <a:r>
              <a:rPr lang="en-US" sz="4000" dirty="0" smtClean="0"/>
              <a:t> Initiative approach to Federated Identity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Identity Assurance Framework – one stop policy shop…</a:t>
            </a:r>
            <a:endParaRPr lang="en-US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543800" cy="129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ea typeface="ＭＳ Ｐゴシック" pitchFamily="-108" charset="-128"/>
              </a:rPr>
              <a:t>Identity Assurance Framework Components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8" charset="-128"/>
            </a:endParaRPr>
          </a:p>
        </p:txBody>
      </p:sp>
      <p:pic>
        <p:nvPicPr>
          <p:cNvPr id="14340" name="Picture 2" descr="Slide1"/>
          <p:cNvPicPr>
            <a:picLocks noChangeAspect="1" noChangeArrowheads="1"/>
          </p:cNvPicPr>
          <p:nvPr/>
        </p:nvPicPr>
        <p:blipFill>
          <a:blip r:embed="rId2"/>
          <a:srcRect l="8000" t="16000" r="6000" b="16000"/>
          <a:stretch>
            <a:fillRect/>
          </a:stretch>
        </p:blipFill>
        <p:spPr bwMode="auto">
          <a:xfrm>
            <a:off x="152400" y="16764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191000" y="4343400"/>
            <a:ext cx="1905000" cy="1981200"/>
          </a:xfrm>
          <a:prstGeom prst="ellipse">
            <a:avLst/>
          </a:prstGeom>
          <a:noFill/>
          <a:ln w="101600" cmpd="sng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KI Slide Master (Network)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 Slide Master (Network)</Template>
  <TotalTime>492</TotalTime>
  <Words>719</Words>
  <Application>Microsoft Office PowerPoint</Application>
  <PresentationFormat>On-screen Show (4:3)</PresentationFormat>
  <Paragraphs>132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KI Slide Master (Network)</vt:lpstr>
      <vt:lpstr>Slide 1</vt:lpstr>
      <vt:lpstr>Overview</vt:lpstr>
      <vt:lpstr>Slide 3</vt:lpstr>
      <vt:lpstr>The Trust Community</vt:lpstr>
      <vt:lpstr>Slide 5</vt:lpstr>
      <vt:lpstr>Slide 6</vt:lpstr>
      <vt:lpstr>Kantara Initiative approach to Federated Identity</vt:lpstr>
      <vt:lpstr>Identity Assurance Framework Components</vt:lpstr>
      <vt:lpstr>Slide 9</vt:lpstr>
      <vt:lpstr>Slide 10</vt:lpstr>
      <vt:lpstr>Kantara Initiative Accreditation and Certification</vt:lpstr>
      <vt:lpstr>What’s Next?</vt:lpstr>
      <vt:lpstr>Benefits of Adoption</vt:lpstr>
      <vt:lpstr>Working Together</vt:lpstr>
      <vt:lpstr>Collaboration</vt:lpstr>
      <vt:lpstr>Kantara Initiative  Work Groups</vt:lpstr>
      <vt:lpstr>Open Identity Exchange (OIX) Work Groups</vt:lpstr>
      <vt:lpstr>OIX/Kantara Collaborative Work Groups</vt:lpstr>
      <vt:lpstr>Introduction to OIX</vt:lpstr>
      <vt:lpstr>A Matter of Trust</vt:lpstr>
      <vt:lpstr>The Trust Framework Solution</vt:lpstr>
      <vt:lpstr>Proven Trust Frameworks Exist! </vt:lpstr>
      <vt:lpstr>The OIX Identity Trust Framework Model</vt:lpstr>
      <vt:lpstr>What OIX Provides</vt:lpstr>
      <vt:lpstr>OIX Drives Adoption</vt:lpstr>
      <vt:lpstr>Real World Examples</vt:lpstr>
      <vt:lpstr>Summary</vt:lpstr>
      <vt:lpstr>Thank You!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jbrennan</dc:creator>
  <cp:lastModifiedBy>Jane Harnad</cp:lastModifiedBy>
  <cp:revision>16</cp:revision>
  <dcterms:created xsi:type="dcterms:W3CDTF">2010-09-22T02:33:49Z</dcterms:created>
  <dcterms:modified xsi:type="dcterms:W3CDTF">2010-09-28T02:35:22Z</dcterms:modified>
</cp:coreProperties>
</file>