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9"/>
  </p:notesMasterIdLst>
  <p:sldIdLst>
    <p:sldId id="332" r:id="rId3"/>
    <p:sldId id="333" r:id="rId4"/>
    <p:sldId id="328" r:id="rId5"/>
    <p:sldId id="330" r:id="rId6"/>
    <p:sldId id="331" r:id="rId7"/>
    <p:sldId id="259" r:id="rId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CC"/>
    <a:srgbClr val="FFFF99"/>
    <a:srgbClr val="FF9900"/>
    <a:srgbClr val="0099CC"/>
    <a:srgbClr val="FF99FF"/>
    <a:srgbClr val="C0C0C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23" autoAdjust="0"/>
  </p:normalViewPr>
  <p:slideViewPr>
    <p:cSldViewPr snapToGrid="0" snapToObjects="1">
      <p:cViewPr varScale="1">
        <p:scale>
          <a:sx n="71" d="100"/>
          <a:sy n="71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65515B97-F254-48F8-A258-B236CD80C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0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90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90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90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90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8428C0B-0795-4C4E-9E09-3B76409B60FC}" type="slidenum">
              <a:rPr lang="en-GB" sz="1300" smtClean="0">
                <a:latin typeface="Arial" charset="0"/>
              </a:rPr>
              <a:pPr eaLnBrk="1" hangingPunct="1"/>
              <a:t>3</a:t>
            </a:fld>
            <a:endParaRPr lang="en-GB" sz="13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What can the original Iron bridge tell us about eGovernment and business transformation?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6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26BA-EE9D-4CDE-B6F7-14070541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1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5F2A-57EE-466E-8C3A-7A4C17A46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12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C4DC-B7F4-49DC-AEF1-C459C367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14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96975"/>
            <a:ext cx="8769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22263" y="1125538"/>
            <a:ext cx="882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03200"/>
            <a:ext cx="8769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365125" indent="-3175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547688" indent="-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731838" indent="-4763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11890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16462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21034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25606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88913"/>
            <a:ext cx="8240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96975"/>
            <a:ext cx="87598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22263" y="1125538"/>
            <a:ext cx="882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16675"/>
            <a:ext cx="431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6699CC"/>
                </a:solidFill>
              </a:defRPr>
            </a:lvl1pPr>
          </a:lstStyle>
          <a:p>
            <a:pPr>
              <a:defRPr/>
            </a:pPr>
            <a:fld id="{EAC240CC-1E63-498B-BEBB-AF609D22B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20" descr="Pensive_questi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3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9" descr="Pensive_answ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3313" y="5681663"/>
            <a:ext cx="4032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6200" y="1196975"/>
            <a:ext cx="0" cy="557688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76200" y="6773863"/>
            <a:ext cx="8647113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365125" indent="-3175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547688" indent="-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731838" indent="-4763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11890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16462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21034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25606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A Transformational Government Framework – why now?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b="1" dirty="0" smtClean="0"/>
              <a:t>Peter F Brown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Independent Consultant</a:t>
            </a:r>
          </a:p>
          <a:p>
            <a:r>
              <a:rPr lang="en-GB" sz="2400" dirty="0" smtClean="0"/>
              <a:t>Chairman of Board of Directors, OASIS</a:t>
            </a:r>
          </a:p>
        </p:txBody>
      </p:sp>
    </p:spTree>
    <p:extLst>
      <p:ext uri="{BB962C8B-B14F-4D97-AF65-F5344CB8AC3E}">
        <p14:creationId xmlns:p14="http://schemas.microsoft.com/office/powerpoint/2010/main" xmlns="" val="34623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6975"/>
            <a:ext cx="8940800" cy="53276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Public Sector</a:t>
            </a:r>
          </a:p>
          <a:p>
            <a:pPr marL="531813" lvl="1" indent="-349250"/>
            <a:r>
              <a:rPr lang="en-GB" dirty="0"/>
              <a:t>European Parliament – Political Advisor, Communications Policy, ICT Strategy, Standards &amp; Information Architecture</a:t>
            </a:r>
          </a:p>
          <a:p>
            <a:pPr lvl="1"/>
            <a:r>
              <a:rPr lang="en-GB" dirty="0" smtClean="0"/>
              <a:t>Austrian Government – </a:t>
            </a:r>
            <a:r>
              <a:rPr lang="en-GB" dirty="0" err="1" smtClean="0"/>
              <a:t>eGovernment</a:t>
            </a:r>
            <a:r>
              <a:rPr lang="en-GB" dirty="0" smtClean="0"/>
              <a:t> Strategy, </a:t>
            </a:r>
            <a:r>
              <a:rPr lang="en-GB" dirty="0" err="1" smtClean="0"/>
              <a:t>eIdentity</a:t>
            </a:r>
            <a:endParaRPr lang="en-GB" dirty="0" smtClean="0"/>
          </a:p>
          <a:p>
            <a:pPr lvl="1"/>
            <a:r>
              <a:rPr lang="en-GB" dirty="0" smtClean="0"/>
              <a:t>ICT Capacity-building in African Parliaments (UNDESA)</a:t>
            </a:r>
          </a:p>
          <a:p>
            <a:r>
              <a:rPr lang="en-GB" dirty="0" smtClean="0"/>
              <a:t>Private Sector</a:t>
            </a:r>
          </a:p>
          <a:p>
            <a:pPr lvl="1"/>
            <a:r>
              <a:rPr lang="en-GB" dirty="0" smtClean="0"/>
              <a:t>Founder and CEO of a semantic technologies start-up</a:t>
            </a:r>
          </a:p>
          <a:p>
            <a:pPr marL="531813" lvl="1" indent="-349250"/>
            <a:r>
              <a:rPr lang="en-GB" dirty="0"/>
              <a:t>Active in CEN and OASIS, Editor of SOA Reference Model and Reference Architecture </a:t>
            </a:r>
            <a:r>
              <a:rPr lang="en-GB" dirty="0" smtClean="0"/>
              <a:t>Foundation, contributor to many others</a:t>
            </a:r>
            <a:endParaRPr lang="en-GB" dirty="0"/>
          </a:p>
          <a:p>
            <a:pPr lvl="1"/>
            <a:r>
              <a:rPr lang="en-GB" dirty="0" smtClean="0"/>
              <a:t>Independent Consultant</a:t>
            </a:r>
          </a:p>
          <a:p>
            <a:r>
              <a:rPr lang="en-GB" dirty="0" smtClean="0"/>
              <a:t>Professional Interests</a:t>
            </a:r>
          </a:p>
          <a:p>
            <a:pPr lvl="1"/>
            <a:r>
              <a:rPr lang="en-GB" dirty="0" smtClean="0"/>
              <a:t>Information architecture &amp; design, semantics, interaction design</a:t>
            </a:r>
          </a:p>
          <a:p>
            <a:pPr lvl="1"/>
            <a:r>
              <a:rPr lang="en-GB" dirty="0" smtClean="0"/>
              <a:t>SOA, Cloud Computing, Identity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1407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431800" cy="255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CF6B3CA-C7FE-41F8-99FC-72735CAE4A86}" type="slidenum">
              <a:rPr lang="en-US" sz="1600" smtClean="0">
                <a:solidFill>
                  <a:srgbClr val="6699CC"/>
                </a:solidFill>
              </a:rPr>
              <a:pPr eaLnBrk="1" hangingPunct="1"/>
              <a:t>3</a:t>
            </a:fld>
            <a:endParaRPr lang="en-US" sz="1600" smtClean="0">
              <a:solidFill>
                <a:srgbClr val="6699CC"/>
              </a:solidFill>
            </a:endParaRPr>
          </a:p>
        </p:txBody>
      </p:sp>
      <p:pic>
        <p:nvPicPr>
          <p:cNvPr id="179203" name="Picture 3" descr="Ironb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9" r="7396"/>
          <a:stretch>
            <a:fillRect/>
          </a:stretch>
        </p:blipFill>
        <p:spPr bwMode="auto">
          <a:xfrm>
            <a:off x="0" y="132715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Opportunity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7590"/>
            <a:ext cx="9144000" cy="566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2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2925" y="1542556"/>
            <a:ext cx="8990155" cy="4216803"/>
            <a:chOff x="332237" y="1351484"/>
            <a:chExt cx="5931445" cy="2782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37" y="1351484"/>
              <a:ext cx="4458126" cy="277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759" y="1379436"/>
              <a:ext cx="1442923" cy="27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54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5661025"/>
            <a:ext cx="5200650" cy="1081088"/>
          </a:xfrm>
          <a:noFill/>
        </p:spPr>
        <p:txBody>
          <a:bodyPr anchor="b"/>
          <a:lstStyle/>
          <a:p>
            <a:pPr marL="0" indent="0" eaLnBrk="1" hangingPunct="1"/>
            <a:endParaRPr lang="en-GB" sz="1800" b="1" dirty="0" smtClean="0">
              <a:latin typeface="Courier New" pitchFamily="49" charset="0"/>
            </a:endParaRPr>
          </a:p>
          <a:p>
            <a:pPr marL="0" indent="0" eaLnBrk="1" hangingPunct="1"/>
            <a:r>
              <a:rPr lang="en-GB" sz="1800" b="1" dirty="0" smtClean="0">
                <a:latin typeface="Courier New" pitchFamily="49" charset="0"/>
              </a:rPr>
              <a:t>peter@peterfbrown.com</a:t>
            </a:r>
          </a:p>
          <a:p>
            <a:pPr marL="0" indent="0" eaLnBrk="1" hangingPunct="1"/>
            <a:r>
              <a:rPr lang="en-GB" sz="1800" b="1" dirty="0" smtClean="0">
                <a:latin typeface="Courier New" pitchFamily="49" charset="0"/>
              </a:rPr>
              <a:t>http://public.xdi.org/=Peter.Brown</a:t>
            </a:r>
          </a:p>
          <a:p>
            <a:pPr marL="0" indent="0" eaLnBrk="1" hangingPunct="1"/>
            <a:r>
              <a:rPr lang="en-GB" sz="1800" b="1" dirty="0" smtClean="0">
                <a:latin typeface="Courier New" pitchFamily="49" charset="0"/>
              </a:rPr>
              <a:t>Pensivepeter.wordpress.com</a:t>
            </a:r>
          </a:p>
          <a:p>
            <a:pPr marL="0" indent="0" eaLnBrk="1" hangingPunct="1"/>
            <a:r>
              <a:rPr lang="en-GB" sz="1800" b="1" dirty="0" smtClean="0">
                <a:latin typeface="Courier New" pitchFamily="49" charset="0"/>
              </a:rPr>
              <a:t>@</a:t>
            </a:r>
            <a:r>
              <a:rPr lang="en-GB" sz="1800" b="1" dirty="0" err="1" smtClean="0">
                <a:latin typeface="Courier New" pitchFamily="49" charset="0"/>
              </a:rPr>
              <a:t>pensivepeter</a:t>
            </a:r>
            <a:endParaRPr lang="en-GB" sz="1800" b="1" dirty="0" smtClean="0">
              <a:latin typeface="Courier New" pitchFamily="49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431800" cy="255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A9BC91A-17A9-458F-9DDE-20C5F20AEA7F}" type="slidenum">
              <a:rPr lang="en-US" sz="1600" smtClean="0">
                <a:solidFill>
                  <a:srgbClr val="6699CC"/>
                </a:solidFill>
              </a:rPr>
              <a:pPr eaLnBrk="1" hangingPunct="1"/>
              <a:t>6</a:t>
            </a:fld>
            <a:endParaRPr lang="en-US" sz="1600" smtClean="0">
              <a:solidFill>
                <a:srgbClr val="6699CC"/>
              </a:solidFill>
            </a:endParaRPr>
          </a:p>
        </p:txBody>
      </p:sp>
      <p:pic>
        <p:nvPicPr>
          <p:cNvPr id="26630" name="Picture 6" descr="2000002B0000303600002C7135961B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662238"/>
            <a:ext cx="27844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Pensive_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136775"/>
            <a:ext cx="438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Pensive_ans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413000"/>
            <a:ext cx="244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:\Firm\Sales &amp; Marketing\Web Site, Logo\PeterFBrown Consulting - Logo (sm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919" y="4931670"/>
            <a:ext cx="1888081" cy="19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Peter F Brown, Independent Consultant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74937" y="1296537"/>
            <a:ext cx="629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 smtClean="0">
                <a:solidFill>
                  <a:srgbClr val="0070C0"/>
                </a:solidFill>
              </a:rPr>
              <a:t>Transforming </a:t>
            </a:r>
            <a:r>
              <a:rPr lang="en-GB" sz="1800" i="1" dirty="0">
                <a:solidFill>
                  <a:srgbClr val="0070C0"/>
                </a:solidFill>
              </a:rPr>
              <a:t>o</a:t>
            </a:r>
            <a:r>
              <a:rPr lang="en-GB" sz="1800" i="1" dirty="0" smtClean="0">
                <a:solidFill>
                  <a:srgbClr val="0070C0"/>
                </a:solidFill>
              </a:rPr>
              <a:t>ur Relationships with Information Technologies</a:t>
            </a:r>
            <a:endParaRPr lang="en-GB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4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45">
  <a:themeElements>
    <a:clrScheme name="1_4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4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</TotalTime>
  <Words>149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45</vt:lpstr>
      <vt:lpstr>1_45</vt:lpstr>
      <vt:lpstr>A Transformational Government Framework – why now?</vt:lpstr>
      <vt:lpstr>Personal Background</vt:lpstr>
      <vt:lpstr>The Problem</vt:lpstr>
      <vt:lpstr>The Opportunity</vt:lpstr>
      <vt:lpstr>The Challenge</vt:lpstr>
      <vt:lpstr>Peter F Brown, Independent Consultant</vt:lpstr>
    </vt:vector>
  </TitlesOfParts>
  <Company>Pensive.eu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Data Services Model</dc:title>
  <dc:subject>eID, SOA, eGovernment strategy, European perspectives</dc:subject>
  <dc:creator>Peter F Brown</dc:creator>
  <cp:lastModifiedBy>Jane Harnad</cp:lastModifiedBy>
  <cp:revision>105</cp:revision>
  <dcterms:created xsi:type="dcterms:W3CDTF">2006-05-08T11:11:53Z</dcterms:created>
  <dcterms:modified xsi:type="dcterms:W3CDTF">2010-12-09T14:20:21Z</dcterms:modified>
</cp:coreProperties>
</file>