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680" r:id="rId3"/>
    <p:sldMasterId id="2147483693" r:id="rId4"/>
  </p:sldMasterIdLst>
  <p:notesMasterIdLst>
    <p:notesMasterId r:id="rId16"/>
  </p:notesMasterIdLst>
  <p:sldIdLst>
    <p:sldId id="261" r:id="rId5"/>
    <p:sldId id="271" r:id="rId6"/>
    <p:sldId id="272" r:id="rId7"/>
    <p:sldId id="263" r:id="rId8"/>
    <p:sldId id="264" r:id="rId9"/>
    <p:sldId id="266" r:id="rId10"/>
    <p:sldId id="265" r:id="rId11"/>
    <p:sldId id="262" r:id="rId12"/>
    <p:sldId id="267" r:id="rId13"/>
    <p:sldId id="268" r:id="rId14"/>
    <p:sldId id="269" r:id="rId15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99CC"/>
    <a:srgbClr val="FFFF99"/>
    <a:srgbClr val="FF9900"/>
    <a:srgbClr val="0099CC"/>
    <a:srgbClr val="FF99FF"/>
    <a:srgbClr val="C0C0C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323" autoAdjust="0"/>
  </p:normalViewPr>
  <p:slideViewPr>
    <p:cSldViewPr snapToGrid="0" snapToObjects="1">
      <p:cViewPr varScale="1">
        <p:scale>
          <a:sx n="67" d="100"/>
          <a:sy n="67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65515B97-F254-48F8-A258-B236CD80C8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10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97650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6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C26BA-EE9D-4CDE-B6F7-14070541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1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5F2A-57EE-466E-8C3A-7A4C17A46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12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C4DC-B7F4-49DC-AEF1-C459C367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514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08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97650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Peter F Brown, 2010. All Rights Reserved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97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96975"/>
            <a:ext cx="8769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22263" y="1125538"/>
            <a:ext cx="8821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97650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03200"/>
            <a:ext cx="8769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3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365125" indent="-3175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400">
          <a:solidFill>
            <a:schemeClr val="tx1"/>
          </a:solidFill>
          <a:latin typeface="+mn-lt"/>
        </a:defRPr>
      </a:lvl3pPr>
      <a:lvl4pPr marL="547688" indent="-3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4pPr>
      <a:lvl5pPr marL="731838" indent="-4763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5pPr>
      <a:lvl6pPr marL="1189038" indent="-4763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1646238" indent="-4763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2103438" indent="-4763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2560638" indent="-4763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188913"/>
            <a:ext cx="82407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96975"/>
            <a:ext cx="87598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22263" y="1125538"/>
            <a:ext cx="8821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200" y="6416675"/>
            <a:ext cx="4318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6699CC"/>
                </a:solidFill>
              </a:defRPr>
            </a:lvl1pPr>
          </a:lstStyle>
          <a:p>
            <a:pPr>
              <a:defRPr/>
            </a:pPr>
            <a:fld id="{EAC240CC-1E63-498B-BEBB-AF609D22B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20" descr="Pensive_questi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2313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9" descr="Pensive_answ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23313" y="5681663"/>
            <a:ext cx="4032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76200" y="1196975"/>
            <a:ext cx="0" cy="5576888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>
            <a:off x="76200" y="6773863"/>
            <a:ext cx="8647113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41522" y="6471784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/>
              <a:t>© Peter F Brown, 2010. All Rights Reserved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365125" indent="-3175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400">
          <a:solidFill>
            <a:schemeClr val="tx1"/>
          </a:solidFill>
          <a:latin typeface="+mn-lt"/>
        </a:defRPr>
      </a:lvl3pPr>
      <a:lvl4pPr marL="547688" indent="-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4pPr>
      <a:lvl5pPr marL="731838" indent="-4763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5pPr>
      <a:lvl6pPr marL="11890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16462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21034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25606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69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196975"/>
            <a:ext cx="87693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22263" y="1125538"/>
            <a:ext cx="8821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97650"/>
            <a:ext cx="284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Peter F Brown, 2010. All Rights Reserved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203200"/>
            <a:ext cx="87693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3171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365125" indent="-3175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400">
          <a:solidFill>
            <a:schemeClr val="tx1"/>
          </a:solidFill>
          <a:latin typeface="+mn-lt"/>
        </a:defRPr>
      </a:lvl3pPr>
      <a:lvl4pPr marL="547688" indent="-3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4pPr>
      <a:lvl5pPr marL="731838" indent="-4763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5pPr>
      <a:lvl6pPr marL="11890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6pPr>
      <a:lvl7pPr marL="16462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7pPr>
      <a:lvl8pPr marL="21034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8pPr>
      <a:lvl9pPr marL="2560638" indent="-4763" algn="l" rtl="0" fontAlgn="base">
        <a:spcBef>
          <a:spcPct val="20000"/>
        </a:spcBef>
        <a:spcAft>
          <a:spcPct val="0"/>
        </a:spcAft>
        <a:buClr>
          <a:srgbClr val="6699CC"/>
        </a:buClr>
        <a:buFont typeface="Arial" charset="0"/>
        <a:buChar char="►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 Silver Lining Has A Cloud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F Brown</a:t>
            </a:r>
          </a:p>
          <a:p>
            <a:r>
              <a:rPr lang="en-US" dirty="0" smtClean="0"/>
              <a:t>OASIS Board of Directors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5625" y="6343831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http://xkcd.com/908/</a:t>
            </a:r>
          </a:p>
        </p:txBody>
      </p:sp>
    </p:spTree>
    <p:extLst>
      <p:ext uri="{BB962C8B-B14F-4D97-AF65-F5344CB8AC3E}">
        <p14:creationId xmlns:p14="http://schemas.microsoft.com/office/powerpoint/2010/main" xmlns="" val="365862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Dilemma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7" y="1308305"/>
            <a:ext cx="8227119" cy="466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680" y="5989174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http://xkcd.com/927/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36632" y="1892968"/>
            <a:ext cx="2336624" cy="4096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5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Dilemma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7" y="1308305"/>
            <a:ext cx="8227119" cy="466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680" y="5989174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http://xkcd.com/927/</a:t>
            </a:r>
          </a:p>
        </p:txBody>
      </p:sp>
    </p:spTree>
    <p:extLst>
      <p:ext uri="{BB962C8B-B14F-4D97-AF65-F5344CB8AC3E}">
        <p14:creationId xmlns:p14="http://schemas.microsoft.com/office/powerpoint/2010/main" xmlns="" val="35157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Opportunity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Cloud</a:t>
            </a:r>
          </a:p>
          <a:p>
            <a:r>
              <a:rPr lang="en-GB" dirty="0" smtClean="0"/>
              <a:t>The Pipe</a:t>
            </a:r>
          </a:p>
          <a:p>
            <a:r>
              <a:rPr lang="en-GB" dirty="0" smtClean="0"/>
              <a:t>The Interface</a:t>
            </a:r>
          </a:p>
          <a:p>
            <a:r>
              <a:rPr lang="en-GB" dirty="0" smtClean="0"/>
              <a:t>The Ecosystem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itle 6"/>
            <p:cNvSpPr txBox="1">
              <a:spLocks/>
            </p:cNvSpPr>
            <p:nvPr/>
          </p:nvSpPr>
          <p:spPr bwMode="auto">
            <a:xfrm>
              <a:off x="495300" y="1981200"/>
              <a:ext cx="8153400" cy="202879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45720" rIns="45720" bIns="45720" numCol="1" anchor="t" anchorCtr="0" compatLnSpc="1">
              <a:prstTxWarp prst="textNoShape">
                <a:avLst/>
              </a:prstTxWarp>
              <a:noAutofit/>
            </a:bodyPr>
            <a:lstStyle>
              <a:lvl1pPr algn="r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3600" b="1" kern="1200" cap="all" baseline="0" dirty="0">
                  <a:ln w="5000" cmpd="sng">
                    <a:solidFill>
                      <a:schemeClr val="accent1">
                        <a:tint val="80000"/>
                        <a:shade val="99000"/>
                        <a:satMod val="50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63000"/>
                          <a:satMod val="255000"/>
                        </a:schemeClr>
                      </a:gs>
                      <a:gs pos="9000">
                        <a:schemeClr val="accent1">
                          <a:tint val="63000"/>
                          <a:satMod val="255000"/>
                        </a:schemeClr>
                      </a:gs>
                      <a:gs pos="53000">
                        <a:schemeClr val="accent1">
                          <a:shade val="60000"/>
                          <a:satMod val="100000"/>
                        </a:schemeClr>
                      </a:gs>
                      <a:gs pos="90000">
                        <a:schemeClr val="accent1">
                          <a:tint val="63000"/>
                          <a:satMod val="255000"/>
                        </a:schemeClr>
                      </a:gs>
                      <a:gs pos="100000">
                        <a:schemeClr val="accent1">
                          <a:tint val="63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5400000" algn="t" rotWithShape="0">
                      <a:prstClr val="black">
                        <a:alpha val="50000"/>
                      </a:prstClr>
                    </a:outerShdw>
                  </a:effectLst>
                  <a:latin typeface="+mj-lt"/>
                  <a:ea typeface="ＭＳ Ｐゴシック" charset="-128"/>
                  <a:cs typeface="Franklin Gothic Medium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tx1"/>
                  </a:solidFill>
                  <a:latin typeface="Franklin Gothic Book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eaLnBrk="1" fontAlgn="auto" hangingPunct="1">
                <a:spcAft>
                  <a:spcPts val="0"/>
                </a:spcAft>
                <a:defRPr/>
              </a:pPr>
              <a:r>
                <a:rPr lang="en-GB" sz="6600" smtClean="0">
                  <a:ln w="5000" cmpd="sng">
                    <a:solidFill>
                      <a:srgbClr val="6EA0B0">
                        <a:tint val="80000"/>
                        <a:shade val="99000"/>
                        <a:satMod val="50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6EA0B0">
                          <a:tint val="63000"/>
                          <a:satMod val="255000"/>
                        </a:srgbClr>
                      </a:gs>
                      <a:gs pos="9000">
                        <a:srgbClr val="6EA0B0">
                          <a:tint val="63000"/>
                          <a:satMod val="255000"/>
                        </a:srgbClr>
                      </a:gs>
                      <a:gs pos="53000">
                        <a:srgbClr val="6EA0B0">
                          <a:shade val="60000"/>
                          <a:satMod val="100000"/>
                        </a:srgbClr>
                      </a:gs>
                      <a:gs pos="90000">
                        <a:srgbClr val="6EA0B0">
                          <a:tint val="63000"/>
                          <a:satMod val="255000"/>
                        </a:srgbClr>
                      </a:gs>
                      <a:gs pos="100000">
                        <a:srgbClr val="6EA0B0">
                          <a:tint val="63000"/>
                          <a:satMod val="255000"/>
                        </a:srgbClr>
                      </a:gs>
                    </a:gsLst>
                    <a:lin ang="5400000"/>
                  </a:gradFill>
                  <a:latin typeface="Franklin Gothic Book"/>
                  <a:cs typeface="+mj-cs"/>
                </a:rPr>
                <a:t>The Perfect Storm</a:t>
              </a:r>
              <a:endParaRPr lang="en-GB" sz="660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latin typeface="Franklin Gothic Book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2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874E-6 L 0.24948 -0.258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5" y="-129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65" r="86991" b="2936"/>
          <a:stretch/>
        </p:blipFill>
        <p:spPr bwMode="auto">
          <a:xfrm>
            <a:off x="3178030" y="1262270"/>
            <a:ext cx="2205659" cy="540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15625" y="6343831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http://xkcd.com/908/</a:t>
            </a:r>
          </a:p>
        </p:txBody>
      </p:sp>
    </p:spTree>
    <p:extLst>
      <p:ext uri="{BB962C8B-B14F-4D97-AF65-F5344CB8AC3E}">
        <p14:creationId xmlns:p14="http://schemas.microsoft.com/office/powerpoint/2010/main" xmlns="" val="249796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6" t="2168" r="60904" b="2553"/>
          <a:stretch/>
        </p:blipFill>
        <p:spPr bwMode="auto">
          <a:xfrm>
            <a:off x="2228152" y="1262270"/>
            <a:ext cx="4288604" cy="532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5625" y="6343831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http://xkcd.com/908/</a:t>
            </a:r>
          </a:p>
        </p:txBody>
      </p:sp>
    </p:spTree>
    <p:extLst>
      <p:ext uri="{BB962C8B-B14F-4D97-AF65-F5344CB8AC3E}">
        <p14:creationId xmlns:p14="http://schemas.microsoft.com/office/powerpoint/2010/main" xmlns="" val="305270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96" t="2053" r="45169" b="2107"/>
          <a:stretch/>
        </p:blipFill>
        <p:spPr bwMode="auto">
          <a:xfrm>
            <a:off x="2991673" y="1154182"/>
            <a:ext cx="2710070" cy="556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5625" y="6343831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http://xkcd.com/908/</a:t>
            </a:r>
          </a:p>
        </p:txBody>
      </p:sp>
    </p:spTree>
    <p:extLst>
      <p:ext uri="{BB962C8B-B14F-4D97-AF65-F5344CB8AC3E}">
        <p14:creationId xmlns:p14="http://schemas.microsoft.com/office/powerpoint/2010/main" xmlns="" val="136027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31" t="1931" r="27778" b="3929"/>
          <a:stretch/>
        </p:blipFill>
        <p:spPr bwMode="auto">
          <a:xfrm>
            <a:off x="2882343" y="1212239"/>
            <a:ext cx="2968487" cy="541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5625" y="6343831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http://xkcd.com/908/</a:t>
            </a:r>
          </a:p>
        </p:txBody>
      </p:sp>
    </p:spTree>
    <p:extLst>
      <p:ext uri="{BB962C8B-B14F-4D97-AF65-F5344CB8AC3E}">
        <p14:creationId xmlns:p14="http://schemas.microsoft.com/office/powerpoint/2010/main" xmlns="" val="348398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22" t="2461" b="4037"/>
          <a:stretch/>
        </p:blipFill>
        <p:spPr bwMode="auto">
          <a:xfrm>
            <a:off x="2136909" y="1261936"/>
            <a:ext cx="4721087" cy="536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5625" y="6343831"/>
            <a:ext cx="16866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http://xkcd.com/908/</a:t>
            </a:r>
          </a:p>
        </p:txBody>
      </p:sp>
    </p:spTree>
    <p:extLst>
      <p:ext uri="{BB962C8B-B14F-4D97-AF65-F5344CB8AC3E}">
        <p14:creationId xmlns:p14="http://schemas.microsoft.com/office/powerpoint/2010/main" xmlns="" val="1622475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Dilemma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7" y="1308305"/>
            <a:ext cx="8227119" cy="466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680" y="5989174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http://xkcd.com/927/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0681" y="1892968"/>
            <a:ext cx="8312576" cy="4096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7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Dilemma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10C4DC-B7F4-49DC-AEF1-C459C367AC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137" y="1308305"/>
            <a:ext cx="8227119" cy="466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680" y="5989174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http://xkcd.com/927/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839453" y="1892968"/>
            <a:ext cx="5833803" cy="40962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7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4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45">
  <a:themeElements>
    <a:clrScheme name="1_4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4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4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5">
  <a:themeElements>
    <a:clrScheme name="4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5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1683</TotalTime>
  <Words>84</Words>
  <Application>Microsoft Office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Template</vt:lpstr>
      <vt:lpstr>1_45</vt:lpstr>
      <vt:lpstr>Custom Design</vt:lpstr>
      <vt:lpstr>45</vt:lpstr>
      <vt:lpstr>Every Silver Lining Has A Cloud</vt:lpstr>
      <vt:lpstr>The Opportunity</vt:lpstr>
      <vt:lpstr>Slide 3</vt:lpstr>
      <vt:lpstr>Slide 4</vt:lpstr>
      <vt:lpstr>Slide 5</vt:lpstr>
      <vt:lpstr>Slide 6</vt:lpstr>
      <vt:lpstr>Slide 7</vt:lpstr>
      <vt:lpstr>Standards Dilemma</vt:lpstr>
      <vt:lpstr>Standards Dilemma</vt:lpstr>
      <vt:lpstr>Standards Dilemma</vt:lpstr>
      <vt:lpstr>Standards Dilemma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eID, SOA, eGovernment strategy, European perspectives</dc:subject>
  <dc:creator>Peter</dc:creator>
  <cp:lastModifiedBy>Jane Harnad</cp:lastModifiedBy>
  <cp:revision>13</cp:revision>
  <dcterms:created xsi:type="dcterms:W3CDTF">2011-09-28T16:51:28Z</dcterms:created>
  <dcterms:modified xsi:type="dcterms:W3CDTF">2011-10-10T12:22:29Z</dcterms:modified>
</cp:coreProperties>
</file>