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quickStyle23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6"/>
  </p:notesMasterIdLst>
  <p:handoutMasterIdLst>
    <p:handoutMasterId r:id="rId27"/>
  </p:handoutMasterIdLst>
  <p:sldIdLst>
    <p:sldId id="374" r:id="rId2"/>
    <p:sldId id="376" r:id="rId3"/>
    <p:sldId id="397" r:id="rId4"/>
    <p:sldId id="398" r:id="rId5"/>
    <p:sldId id="401" r:id="rId6"/>
    <p:sldId id="400" r:id="rId7"/>
    <p:sldId id="393" r:id="rId8"/>
    <p:sldId id="379" r:id="rId9"/>
    <p:sldId id="395" r:id="rId10"/>
    <p:sldId id="396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403" r:id="rId24"/>
    <p:sldId id="40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3399"/>
    <a:srgbClr val="3333FF"/>
    <a:srgbClr val="0A0005"/>
    <a:srgbClr val="471F33"/>
    <a:srgbClr val="A00050"/>
    <a:srgbClr val="8C0046"/>
    <a:srgbClr val="32804A"/>
    <a:srgbClr val="46B267"/>
    <a:srgbClr val="6600CC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524" autoAdjust="0"/>
    <p:restoredTop sz="88204" autoAdjust="0"/>
  </p:normalViewPr>
  <p:slideViewPr>
    <p:cSldViewPr>
      <p:cViewPr>
        <p:scale>
          <a:sx n="80" d="100"/>
          <a:sy n="80" d="100"/>
        </p:scale>
        <p:origin x="-6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2088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16D24-AC6B-44E9-980A-659E5E5C600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4B763C-B594-47BE-BF00-13C0C499097C}">
      <dgm:prSet/>
      <dgm:spPr>
        <a:solidFill>
          <a:srgbClr val="7030A0"/>
        </a:solidFill>
      </dgm:spPr>
      <dgm:t>
        <a:bodyPr/>
        <a:lstStyle/>
        <a:p>
          <a:pPr algn="ctr" rtl="0"/>
          <a:r>
            <a:rPr kumimoji="1" lang="en-US" b="1" dirty="0" smtClean="0"/>
            <a:t>e-GOVERNMENT IN GHANA AND THE ADOPTION OF OPEN STANDARDS:</a:t>
          </a:r>
          <a:br>
            <a:rPr kumimoji="1" lang="en-US" b="1" dirty="0" smtClean="0"/>
          </a:br>
          <a:r>
            <a:rPr kumimoji="1" lang="en-US" b="1" dirty="0" smtClean="0"/>
            <a:t> EXPERIENCES, CHALLEGNGES AND PERSPECTIVES</a:t>
          </a:r>
          <a:endParaRPr kumimoji="1" lang="en-US" b="1" dirty="0"/>
        </a:p>
      </dgm:t>
    </dgm:pt>
    <dgm:pt modelId="{3ABCE499-8310-4DB1-B12E-0E9B5AF63828}" type="parTrans" cxnId="{B555FE7B-8869-425F-875F-3371985A0A89}">
      <dgm:prSet/>
      <dgm:spPr/>
      <dgm:t>
        <a:bodyPr/>
        <a:lstStyle/>
        <a:p>
          <a:endParaRPr lang="en-US"/>
        </a:p>
      </dgm:t>
    </dgm:pt>
    <dgm:pt modelId="{49933B97-5C83-4A3E-A9BE-6C778E6CACCE}" type="sibTrans" cxnId="{B555FE7B-8869-425F-875F-3371985A0A89}">
      <dgm:prSet/>
      <dgm:spPr/>
      <dgm:t>
        <a:bodyPr/>
        <a:lstStyle/>
        <a:p>
          <a:endParaRPr lang="en-US"/>
        </a:p>
      </dgm:t>
    </dgm:pt>
    <dgm:pt modelId="{9FEC9183-B29D-487B-AA12-A0B9FC9DAB2D}" type="pres">
      <dgm:prSet presAssocID="{48616D24-AC6B-44E9-980A-659E5E5C60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BCCDD6-A5EA-46FC-93BB-EC2654C2423B}" type="pres">
      <dgm:prSet presAssocID="{6A4B763C-B594-47BE-BF00-13C0C499097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388BE6-2124-4839-8120-8963343E9766}" type="presOf" srcId="{6A4B763C-B594-47BE-BF00-13C0C499097C}" destId="{73BCCDD6-A5EA-46FC-93BB-EC2654C2423B}" srcOrd="0" destOrd="0" presId="urn:microsoft.com/office/officeart/2005/8/layout/vList2"/>
    <dgm:cxn modelId="{DAE4FE9E-344F-4B8C-BCBA-7FDE40ABC904}" type="presOf" srcId="{48616D24-AC6B-44E9-980A-659E5E5C6008}" destId="{9FEC9183-B29D-487B-AA12-A0B9FC9DAB2D}" srcOrd="0" destOrd="0" presId="urn:microsoft.com/office/officeart/2005/8/layout/vList2"/>
    <dgm:cxn modelId="{B555FE7B-8869-425F-875F-3371985A0A89}" srcId="{48616D24-AC6B-44E9-980A-659E5E5C6008}" destId="{6A4B763C-B594-47BE-BF00-13C0C499097C}" srcOrd="0" destOrd="0" parTransId="{3ABCE499-8310-4DB1-B12E-0E9B5AF63828}" sibTransId="{49933B97-5C83-4A3E-A9BE-6C778E6CACCE}"/>
    <dgm:cxn modelId="{A562D55B-8372-495C-91AA-59C9BD0A7047}" type="presParOf" srcId="{9FEC9183-B29D-487B-AA12-A0B9FC9DAB2D}" destId="{73BCCDD6-A5EA-46FC-93BB-EC2654C2423B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C0E06A-0400-4DD7-B94A-687D9337B67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B6D714-1CFD-4674-B7CE-B92E1EEEDFEA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en-US" sz="2800" b="1" dirty="0" smtClean="0">
              <a:solidFill>
                <a:schemeClr val="bg1"/>
              </a:solidFill>
            </a:rPr>
            <a:t>Component 3: e-Government  Applications and Government Communications</a:t>
          </a:r>
          <a:endParaRPr lang="en-US" sz="2400" b="1" dirty="0">
            <a:solidFill>
              <a:schemeClr val="bg1"/>
            </a:solidFill>
            <a:latin typeface="Helvetica" pitchFamily="34" charset="0"/>
          </a:endParaRPr>
        </a:p>
      </dgm:t>
    </dgm:pt>
    <dgm:pt modelId="{67999E14-34E0-4947-9172-B4065D001F69}" type="parTrans" cxnId="{4E0ADFAE-8C1B-40A8-99CE-A12140897634}">
      <dgm:prSet/>
      <dgm:spPr/>
      <dgm:t>
        <a:bodyPr/>
        <a:lstStyle/>
        <a:p>
          <a:endParaRPr lang="en-US" sz="2000"/>
        </a:p>
      </dgm:t>
    </dgm:pt>
    <dgm:pt modelId="{896392A9-9A89-4241-90F7-EEB694379D9D}" type="sibTrans" cxnId="{4E0ADFAE-8C1B-40A8-99CE-A12140897634}">
      <dgm:prSet/>
      <dgm:spPr/>
      <dgm:t>
        <a:bodyPr/>
        <a:lstStyle/>
        <a:p>
          <a:endParaRPr lang="en-US" sz="2000"/>
        </a:p>
      </dgm:t>
    </dgm:pt>
    <dgm:pt modelId="{A0AA9CF4-4D3B-4F12-A709-72F1891D73C5}" type="pres">
      <dgm:prSet presAssocID="{41C0E06A-0400-4DD7-B94A-687D9337B6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3A0273-73AC-4821-871E-30A34DA39197}" type="pres">
      <dgm:prSet presAssocID="{22B6D714-1CFD-4674-B7CE-B92E1EEEDFEA}" presName="parentText" presStyleLbl="node1" presStyleIdx="0" presStyleCnt="1" custScaleY="3160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0ADFAE-8C1B-40A8-99CE-A12140897634}" srcId="{41C0E06A-0400-4DD7-B94A-687D9337B673}" destId="{22B6D714-1CFD-4674-B7CE-B92E1EEEDFEA}" srcOrd="0" destOrd="0" parTransId="{67999E14-34E0-4947-9172-B4065D001F69}" sibTransId="{896392A9-9A89-4241-90F7-EEB694379D9D}"/>
    <dgm:cxn modelId="{46C5DF75-181C-4C23-9B96-BF8BE0DFED14}" type="presOf" srcId="{22B6D714-1CFD-4674-B7CE-B92E1EEEDFEA}" destId="{7F3A0273-73AC-4821-871E-30A34DA39197}" srcOrd="0" destOrd="0" presId="urn:microsoft.com/office/officeart/2005/8/layout/vList2"/>
    <dgm:cxn modelId="{938C70D0-84D0-49BB-BDD8-E34F5D67ECD6}" type="presOf" srcId="{41C0E06A-0400-4DD7-B94A-687D9337B673}" destId="{A0AA9CF4-4D3B-4F12-A709-72F1891D73C5}" srcOrd="0" destOrd="0" presId="urn:microsoft.com/office/officeart/2005/8/layout/vList2"/>
    <dgm:cxn modelId="{B34ACEC2-D9D5-4092-8CBB-991D5C7398AC}" type="presParOf" srcId="{A0AA9CF4-4D3B-4F12-A709-72F1891D73C5}" destId="{7F3A0273-73AC-4821-871E-30A34DA39197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224A2E-1DD6-4252-8D5D-84B95001EBA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52CDC5-CDCA-4475-9506-1C5588A3EFC9}">
      <dgm:prSet custT="1"/>
      <dgm:spPr>
        <a:solidFill>
          <a:srgbClr val="333399"/>
        </a:solidFill>
      </dgm:spPr>
      <dgm:t>
        <a:bodyPr/>
        <a:lstStyle/>
        <a:p>
          <a:pPr rtl="0"/>
          <a:r>
            <a:rPr lang="en-US" sz="2400" b="1" dirty="0" smtClean="0">
              <a:solidFill>
                <a:srgbClr val="FFFFFF"/>
              </a:solidFill>
              <a:latin typeface="Helvetica" pitchFamily="34" charset="0"/>
            </a:rPr>
            <a:t>Architecture and interoperability standards</a:t>
          </a:r>
          <a:endParaRPr lang="en-US" sz="2400" b="1" dirty="0">
            <a:solidFill>
              <a:srgbClr val="FFFFFF"/>
            </a:solidFill>
            <a:latin typeface="Helvetica" pitchFamily="34" charset="0"/>
          </a:endParaRPr>
        </a:p>
      </dgm:t>
    </dgm:pt>
    <dgm:pt modelId="{17714EF2-1981-4513-8F83-18EE594C2112}" type="parTrans" cxnId="{464AA3D5-7223-473C-9D85-23F0F046E655}">
      <dgm:prSet/>
      <dgm:spPr/>
      <dgm:t>
        <a:bodyPr/>
        <a:lstStyle/>
        <a:p>
          <a:endParaRPr lang="en-US" sz="2000">
            <a:latin typeface="Helvetica" pitchFamily="34" charset="0"/>
          </a:endParaRPr>
        </a:p>
      </dgm:t>
    </dgm:pt>
    <dgm:pt modelId="{6FECAC8A-1499-475C-A2B4-988721C86CF6}" type="sibTrans" cxnId="{464AA3D5-7223-473C-9D85-23F0F046E655}">
      <dgm:prSet/>
      <dgm:spPr/>
      <dgm:t>
        <a:bodyPr/>
        <a:lstStyle/>
        <a:p>
          <a:endParaRPr lang="en-US" sz="2000">
            <a:latin typeface="Helvetica" pitchFamily="34" charset="0"/>
          </a:endParaRPr>
        </a:p>
      </dgm:t>
    </dgm:pt>
    <dgm:pt modelId="{2A01C9F7-F75A-40F2-A6DE-82DE5BF0A9D2}">
      <dgm:prSet custT="1"/>
      <dgm:spPr>
        <a:solidFill>
          <a:srgbClr val="333399"/>
        </a:solidFill>
      </dgm:spPr>
      <dgm:t>
        <a:bodyPr/>
        <a:lstStyle/>
        <a:p>
          <a:pPr rtl="0"/>
          <a:r>
            <a:rPr lang="en-US" sz="2400" b="1" dirty="0" smtClean="0">
              <a:solidFill>
                <a:srgbClr val="FFFFFF"/>
              </a:solidFill>
              <a:latin typeface="Helvetica" pitchFamily="34" charset="0"/>
            </a:rPr>
            <a:t>Government Wide </a:t>
          </a:r>
          <a:r>
            <a:rPr lang="en-US" sz="2400" b="1" dirty="0" smtClean="0">
              <a:solidFill>
                <a:srgbClr val="FFFFFF"/>
              </a:solidFill>
              <a:latin typeface="Helvetica" pitchFamily="34" charset="0"/>
            </a:rPr>
            <a:t>Area Network</a:t>
          </a:r>
          <a:endParaRPr lang="en-US" sz="2400" b="1" dirty="0">
            <a:solidFill>
              <a:srgbClr val="FFFFFF"/>
            </a:solidFill>
            <a:latin typeface="Helvetica" pitchFamily="34" charset="0"/>
          </a:endParaRPr>
        </a:p>
      </dgm:t>
    </dgm:pt>
    <dgm:pt modelId="{943A0476-D927-47D2-8658-39680A0CD3B3}" type="parTrans" cxnId="{6CFD48A0-DC50-4C31-83D0-CD5E80477E90}">
      <dgm:prSet/>
      <dgm:spPr/>
      <dgm:t>
        <a:bodyPr/>
        <a:lstStyle/>
        <a:p>
          <a:endParaRPr lang="en-US" sz="2000">
            <a:latin typeface="Helvetica" pitchFamily="34" charset="0"/>
          </a:endParaRPr>
        </a:p>
      </dgm:t>
    </dgm:pt>
    <dgm:pt modelId="{B00FB19B-C6E0-4CCA-9E05-5002FBC68444}" type="sibTrans" cxnId="{6CFD48A0-DC50-4C31-83D0-CD5E80477E90}">
      <dgm:prSet/>
      <dgm:spPr/>
      <dgm:t>
        <a:bodyPr/>
        <a:lstStyle/>
        <a:p>
          <a:endParaRPr lang="en-US" sz="2000">
            <a:latin typeface="Helvetica" pitchFamily="34" charset="0"/>
          </a:endParaRPr>
        </a:p>
      </dgm:t>
    </dgm:pt>
    <dgm:pt modelId="{6D07A3BA-4A27-4027-AECE-3146422F5719}">
      <dgm:prSet custT="1"/>
      <dgm:spPr>
        <a:solidFill>
          <a:srgbClr val="333399"/>
        </a:solidFill>
      </dgm:spPr>
      <dgm:t>
        <a:bodyPr/>
        <a:lstStyle/>
        <a:p>
          <a:pPr rtl="0"/>
          <a:r>
            <a:rPr lang="en-US" sz="2400" b="1" dirty="0" smtClean="0">
              <a:solidFill>
                <a:srgbClr val="FFFFFF"/>
              </a:solidFill>
              <a:latin typeface="Helvetica" pitchFamily="34" charset="0"/>
            </a:rPr>
            <a:t>National Data Center</a:t>
          </a:r>
          <a:endParaRPr lang="en-US" sz="2400" b="1" dirty="0">
            <a:solidFill>
              <a:srgbClr val="FFFFFF"/>
            </a:solidFill>
            <a:latin typeface="Helvetica" pitchFamily="34" charset="0"/>
          </a:endParaRPr>
        </a:p>
      </dgm:t>
    </dgm:pt>
    <dgm:pt modelId="{3C518B65-72BD-430A-A336-2E03AA082776}" type="parTrans" cxnId="{8693292F-4220-4232-AA46-01CB3A5F54A7}">
      <dgm:prSet/>
      <dgm:spPr/>
      <dgm:t>
        <a:bodyPr/>
        <a:lstStyle/>
        <a:p>
          <a:endParaRPr lang="en-US" sz="2000">
            <a:latin typeface="Helvetica" pitchFamily="34" charset="0"/>
          </a:endParaRPr>
        </a:p>
      </dgm:t>
    </dgm:pt>
    <dgm:pt modelId="{D75FB0C0-5648-42F6-92E3-B1B1252A0FA9}" type="sibTrans" cxnId="{8693292F-4220-4232-AA46-01CB3A5F54A7}">
      <dgm:prSet/>
      <dgm:spPr/>
      <dgm:t>
        <a:bodyPr/>
        <a:lstStyle/>
        <a:p>
          <a:endParaRPr lang="en-US" sz="2000">
            <a:latin typeface="Helvetica" pitchFamily="34" charset="0"/>
          </a:endParaRPr>
        </a:p>
      </dgm:t>
    </dgm:pt>
    <dgm:pt modelId="{0D274A5D-DD51-4164-A744-D3535253A37C}">
      <dgm:prSet custT="1"/>
      <dgm:spPr>
        <a:solidFill>
          <a:srgbClr val="333399"/>
        </a:solidFill>
      </dgm:spPr>
      <dgm:t>
        <a:bodyPr/>
        <a:lstStyle/>
        <a:p>
          <a:pPr rtl="0"/>
          <a:r>
            <a:rPr lang="en-US" sz="2400" b="1" dirty="0" smtClean="0">
              <a:solidFill>
                <a:srgbClr val="FFFFFF"/>
              </a:solidFill>
              <a:latin typeface="Helvetica" pitchFamily="34" charset="0"/>
            </a:rPr>
            <a:t>Government Portal/Gateway</a:t>
          </a:r>
          <a:endParaRPr lang="en-US" sz="2400" b="1" dirty="0">
            <a:solidFill>
              <a:srgbClr val="FFFFFF"/>
            </a:solidFill>
            <a:latin typeface="Helvetica" pitchFamily="34" charset="0"/>
          </a:endParaRPr>
        </a:p>
      </dgm:t>
    </dgm:pt>
    <dgm:pt modelId="{AFC593DB-DC78-46FF-9EC8-D97A42335494}" type="parTrans" cxnId="{66B026FD-8A4E-4FF0-90C1-E696C6D8FE13}">
      <dgm:prSet/>
      <dgm:spPr/>
      <dgm:t>
        <a:bodyPr/>
        <a:lstStyle/>
        <a:p>
          <a:endParaRPr lang="en-US" sz="2000">
            <a:latin typeface="Helvetica" pitchFamily="34" charset="0"/>
          </a:endParaRPr>
        </a:p>
      </dgm:t>
    </dgm:pt>
    <dgm:pt modelId="{90F7D1AC-61BB-424C-A5E2-5A8C5B3A587D}" type="sibTrans" cxnId="{66B026FD-8A4E-4FF0-90C1-E696C6D8FE13}">
      <dgm:prSet/>
      <dgm:spPr/>
      <dgm:t>
        <a:bodyPr/>
        <a:lstStyle/>
        <a:p>
          <a:endParaRPr lang="en-US" sz="2000">
            <a:latin typeface="Helvetica" pitchFamily="34" charset="0"/>
          </a:endParaRPr>
        </a:p>
      </dgm:t>
    </dgm:pt>
    <dgm:pt modelId="{CCB7E8C2-8415-4C23-BAF0-B939E69F3D2F}">
      <dgm:prSet custT="1"/>
      <dgm:spPr>
        <a:solidFill>
          <a:srgbClr val="333399"/>
        </a:solidFill>
      </dgm:spPr>
      <dgm:t>
        <a:bodyPr/>
        <a:lstStyle/>
        <a:p>
          <a:pPr rtl="0"/>
          <a:r>
            <a:rPr lang="en-US" sz="2400" b="1" dirty="0" smtClean="0">
              <a:solidFill>
                <a:srgbClr val="FFFFFF"/>
              </a:solidFill>
              <a:latin typeface="Helvetica" pitchFamily="34" charset="0"/>
            </a:rPr>
            <a:t>ICT Training and Capacity Building</a:t>
          </a:r>
          <a:endParaRPr lang="en-US" sz="2400" b="1" dirty="0">
            <a:solidFill>
              <a:srgbClr val="FFFFFF"/>
            </a:solidFill>
            <a:latin typeface="Helvetica" pitchFamily="34" charset="0"/>
          </a:endParaRPr>
        </a:p>
      </dgm:t>
    </dgm:pt>
    <dgm:pt modelId="{F6BF2292-4829-4DB6-A4A2-C6936BB32917}" type="parTrans" cxnId="{88929CF9-583B-4719-8BA9-15D1196D576E}">
      <dgm:prSet/>
      <dgm:spPr/>
      <dgm:t>
        <a:bodyPr/>
        <a:lstStyle/>
        <a:p>
          <a:endParaRPr lang="en-US" sz="2000">
            <a:latin typeface="Helvetica" pitchFamily="34" charset="0"/>
          </a:endParaRPr>
        </a:p>
      </dgm:t>
    </dgm:pt>
    <dgm:pt modelId="{5BE1C6D5-F2EF-444D-AC2A-64A4C3B1462A}" type="sibTrans" cxnId="{88929CF9-583B-4719-8BA9-15D1196D576E}">
      <dgm:prSet/>
      <dgm:spPr/>
      <dgm:t>
        <a:bodyPr/>
        <a:lstStyle/>
        <a:p>
          <a:endParaRPr lang="en-US" sz="2000">
            <a:latin typeface="Helvetica" pitchFamily="34" charset="0"/>
          </a:endParaRPr>
        </a:p>
      </dgm:t>
    </dgm:pt>
    <dgm:pt modelId="{392AB555-9D4E-4B36-A870-5FD1DF08C6AB}">
      <dgm:prSet custT="1"/>
      <dgm:spPr>
        <a:solidFill>
          <a:srgbClr val="333399"/>
        </a:solidFill>
      </dgm:spPr>
      <dgm:t>
        <a:bodyPr/>
        <a:lstStyle/>
        <a:p>
          <a:pPr rtl="0"/>
          <a:r>
            <a:rPr lang="en-US" sz="2400" b="1" dirty="0" smtClean="0">
              <a:solidFill>
                <a:srgbClr val="FFFFFF"/>
              </a:solidFill>
              <a:latin typeface="Helvetica" pitchFamily="34" charset="0"/>
            </a:rPr>
            <a:t>e-Government Applications</a:t>
          </a:r>
          <a:endParaRPr lang="en-US" sz="2400" b="1" dirty="0">
            <a:solidFill>
              <a:srgbClr val="FFFFFF"/>
            </a:solidFill>
            <a:latin typeface="Helvetica" pitchFamily="34" charset="0"/>
          </a:endParaRPr>
        </a:p>
      </dgm:t>
    </dgm:pt>
    <dgm:pt modelId="{C1EBD128-59C3-44BA-89B3-426D33C7C363}" type="parTrans" cxnId="{34D2B574-672B-478E-ACBF-73B6300D7EB1}">
      <dgm:prSet/>
      <dgm:spPr/>
      <dgm:t>
        <a:bodyPr/>
        <a:lstStyle/>
        <a:p>
          <a:endParaRPr lang="en-US" sz="2000">
            <a:latin typeface="Helvetica" pitchFamily="34" charset="0"/>
          </a:endParaRPr>
        </a:p>
      </dgm:t>
    </dgm:pt>
    <dgm:pt modelId="{A2343330-B214-4411-A696-04957E38B838}" type="sibTrans" cxnId="{34D2B574-672B-478E-ACBF-73B6300D7EB1}">
      <dgm:prSet/>
      <dgm:spPr/>
      <dgm:t>
        <a:bodyPr/>
        <a:lstStyle/>
        <a:p>
          <a:endParaRPr lang="en-US" sz="2000">
            <a:latin typeface="Helvetica" pitchFamily="34" charset="0"/>
          </a:endParaRPr>
        </a:p>
      </dgm:t>
    </dgm:pt>
    <dgm:pt modelId="{37AE914B-2F2D-460C-8DB2-633CCBA87371}" type="pres">
      <dgm:prSet presAssocID="{46224A2E-1DD6-4252-8D5D-84B95001EB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787A9C-D426-4A2C-BF4D-66E61CF1DCE8}" type="pres">
      <dgm:prSet presAssocID="{E452CDC5-CDCA-4475-9506-1C5588A3EFC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83E5F-75E0-4D3E-828F-3E52BE931E6A}" type="pres">
      <dgm:prSet presAssocID="{6FECAC8A-1499-475C-A2B4-988721C86CF6}" presName="spacer" presStyleCnt="0"/>
      <dgm:spPr/>
    </dgm:pt>
    <dgm:pt modelId="{CC506620-8C46-43DD-8307-2A79D655C1F9}" type="pres">
      <dgm:prSet presAssocID="{2A01C9F7-F75A-40F2-A6DE-82DE5BF0A9D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C7F3E-644F-4C1E-931B-B276A1C37491}" type="pres">
      <dgm:prSet presAssocID="{B00FB19B-C6E0-4CCA-9E05-5002FBC68444}" presName="spacer" presStyleCnt="0"/>
      <dgm:spPr/>
    </dgm:pt>
    <dgm:pt modelId="{61731827-B6FF-4E22-9E44-E112A920858C}" type="pres">
      <dgm:prSet presAssocID="{6D07A3BA-4A27-4027-AECE-3146422F571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C8C1C-E82F-44DD-9AAF-9875E0E03AFB}" type="pres">
      <dgm:prSet presAssocID="{D75FB0C0-5648-42F6-92E3-B1B1252A0FA9}" presName="spacer" presStyleCnt="0"/>
      <dgm:spPr/>
    </dgm:pt>
    <dgm:pt modelId="{5C4C1E98-A8D8-4526-BDC5-C88DB39816AE}" type="pres">
      <dgm:prSet presAssocID="{0D274A5D-DD51-4164-A744-D3535253A37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6C126-406D-475C-8363-CF9053B7FEAE}" type="pres">
      <dgm:prSet presAssocID="{90F7D1AC-61BB-424C-A5E2-5A8C5B3A587D}" presName="spacer" presStyleCnt="0"/>
      <dgm:spPr/>
    </dgm:pt>
    <dgm:pt modelId="{D8EA19F4-F687-4269-9B65-3C18B974A671}" type="pres">
      <dgm:prSet presAssocID="{CCB7E8C2-8415-4C23-BAF0-B939E69F3D2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F0FC2-4604-42D5-A6FD-AA36D54CDFAF}" type="pres">
      <dgm:prSet presAssocID="{5BE1C6D5-F2EF-444D-AC2A-64A4C3B1462A}" presName="spacer" presStyleCnt="0"/>
      <dgm:spPr/>
    </dgm:pt>
    <dgm:pt modelId="{3F27EFBC-D270-4C5C-841B-9376002B4662}" type="pres">
      <dgm:prSet presAssocID="{392AB555-9D4E-4B36-A870-5FD1DF08C6A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B63539-3905-4CED-8682-ABC74DE13E14}" type="presOf" srcId="{392AB555-9D4E-4B36-A870-5FD1DF08C6AB}" destId="{3F27EFBC-D270-4C5C-841B-9376002B4662}" srcOrd="0" destOrd="0" presId="urn:microsoft.com/office/officeart/2005/8/layout/vList2"/>
    <dgm:cxn modelId="{6CFD48A0-DC50-4C31-83D0-CD5E80477E90}" srcId="{46224A2E-1DD6-4252-8D5D-84B95001EBA9}" destId="{2A01C9F7-F75A-40F2-A6DE-82DE5BF0A9D2}" srcOrd="1" destOrd="0" parTransId="{943A0476-D927-47D2-8658-39680A0CD3B3}" sibTransId="{B00FB19B-C6E0-4CCA-9E05-5002FBC68444}"/>
    <dgm:cxn modelId="{2E6FC1F3-5F56-4632-B0DE-BD9616108D85}" type="presOf" srcId="{CCB7E8C2-8415-4C23-BAF0-B939E69F3D2F}" destId="{D8EA19F4-F687-4269-9B65-3C18B974A671}" srcOrd="0" destOrd="0" presId="urn:microsoft.com/office/officeart/2005/8/layout/vList2"/>
    <dgm:cxn modelId="{8CB2DC96-C023-435B-9BA8-E17F52BBDF51}" type="presOf" srcId="{2A01C9F7-F75A-40F2-A6DE-82DE5BF0A9D2}" destId="{CC506620-8C46-43DD-8307-2A79D655C1F9}" srcOrd="0" destOrd="0" presId="urn:microsoft.com/office/officeart/2005/8/layout/vList2"/>
    <dgm:cxn modelId="{8693292F-4220-4232-AA46-01CB3A5F54A7}" srcId="{46224A2E-1DD6-4252-8D5D-84B95001EBA9}" destId="{6D07A3BA-4A27-4027-AECE-3146422F5719}" srcOrd="2" destOrd="0" parTransId="{3C518B65-72BD-430A-A336-2E03AA082776}" sibTransId="{D75FB0C0-5648-42F6-92E3-B1B1252A0FA9}"/>
    <dgm:cxn modelId="{B4DA4201-7AB9-476A-ABF0-E001E90DDD2F}" type="presOf" srcId="{0D274A5D-DD51-4164-A744-D3535253A37C}" destId="{5C4C1E98-A8D8-4526-BDC5-C88DB39816AE}" srcOrd="0" destOrd="0" presId="urn:microsoft.com/office/officeart/2005/8/layout/vList2"/>
    <dgm:cxn modelId="{B91C8120-F920-4FB1-BC1E-4CE9A527CAAB}" type="presOf" srcId="{6D07A3BA-4A27-4027-AECE-3146422F5719}" destId="{61731827-B6FF-4E22-9E44-E112A920858C}" srcOrd="0" destOrd="0" presId="urn:microsoft.com/office/officeart/2005/8/layout/vList2"/>
    <dgm:cxn modelId="{A136B46D-5417-43D3-8B72-B80937C3A200}" type="presOf" srcId="{46224A2E-1DD6-4252-8D5D-84B95001EBA9}" destId="{37AE914B-2F2D-460C-8DB2-633CCBA87371}" srcOrd="0" destOrd="0" presId="urn:microsoft.com/office/officeart/2005/8/layout/vList2"/>
    <dgm:cxn modelId="{66B026FD-8A4E-4FF0-90C1-E696C6D8FE13}" srcId="{46224A2E-1DD6-4252-8D5D-84B95001EBA9}" destId="{0D274A5D-DD51-4164-A744-D3535253A37C}" srcOrd="3" destOrd="0" parTransId="{AFC593DB-DC78-46FF-9EC8-D97A42335494}" sibTransId="{90F7D1AC-61BB-424C-A5E2-5A8C5B3A587D}"/>
    <dgm:cxn modelId="{464AA3D5-7223-473C-9D85-23F0F046E655}" srcId="{46224A2E-1DD6-4252-8D5D-84B95001EBA9}" destId="{E452CDC5-CDCA-4475-9506-1C5588A3EFC9}" srcOrd="0" destOrd="0" parTransId="{17714EF2-1981-4513-8F83-18EE594C2112}" sibTransId="{6FECAC8A-1499-475C-A2B4-988721C86CF6}"/>
    <dgm:cxn modelId="{34D2B574-672B-478E-ACBF-73B6300D7EB1}" srcId="{46224A2E-1DD6-4252-8D5D-84B95001EBA9}" destId="{392AB555-9D4E-4B36-A870-5FD1DF08C6AB}" srcOrd="5" destOrd="0" parTransId="{C1EBD128-59C3-44BA-89B3-426D33C7C363}" sibTransId="{A2343330-B214-4411-A696-04957E38B838}"/>
    <dgm:cxn modelId="{547FDBE8-D1C4-4BFA-8381-0E3C6FDBDB1B}" type="presOf" srcId="{E452CDC5-CDCA-4475-9506-1C5588A3EFC9}" destId="{D6787A9C-D426-4A2C-BF4D-66E61CF1DCE8}" srcOrd="0" destOrd="0" presId="urn:microsoft.com/office/officeart/2005/8/layout/vList2"/>
    <dgm:cxn modelId="{88929CF9-583B-4719-8BA9-15D1196D576E}" srcId="{46224A2E-1DD6-4252-8D5D-84B95001EBA9}" destId="{CCB7E8C2-8415-4C23-BAF0-B939E69F3D2F}" srcOrd="4" destOrd="0" parTransId="{F6BF2292-4829-4DB6-A4A2-C6936BB32917}" sibTransId="{5BE1C6D5-F2EF-444D-AC2A-64A4C3B1462A}"/>
    <dgm:cxn modelId="{0B82E810-27D5-4A1A-9A6F-69BC8BE89562}" type="presParOf" srcId="{37AE914B-2F2D-460C-8DB2-633CCBA87371}" destId="{D6787A9C-D426-4A2C-BF4D-66E61CF1DCE8}" srcOrd="0" destOrd="0" presId="urn:microsoft.com/office/officeart/2005/8/layout/vList2"/>
    <dgm:cxn modelId="{7F27EF3E-E075-4961-BBAC-CF1B40B66F38}" type="presParOf" srcId="{37AE914B-2F2D-460C-8DB2-633CCBA87371}" destId="{AC083E5F-75E0-4D3E-828F-3E52BE931E6A}" srcOrd="1" destOrd="0" presId="urn:microsoft.com/office/officeart/2005/8/layout/vList2"/>
    <dgm:cxn modelId="{A415323B-8BA7-4E53-BB06-9D0D626972C3}" type="presParOf" srcId="{37AE914B-2F2D-460C-8DB2-633CCBA87371}" destId="{CC506620-8C46-43DD-8307-2A79D655C1F9}" srcOrd="2" destOrd="0" presId="urn:microsoft.com/office/officeart/2005/8/layout/vList2"/>
    <dgm:cxn modelId="{50DF052F-53DE-4359-B4DD-7CE95EC93DAF}" type="presParOf" srcId="{37AE914B-2F2D-460C-8DB2-633CCBA87371}" destId="{77DC7F3E-644F-4C1E-931B-B276A1C37491}" srcOrd="3" destOrd="0" presId="urn:microsoft.com/office/officeart/2005/8/layout/vList2"/>
    <dgm:cxn modelId="{319F14AD-0BB1-482D-9E13-ABA68F916604}" type="presParOf" srcId="{37AE914B-2F2D-460C-8DB2-633CCBA87371}" destId="{61731827-B6FF-4E22-9E44-E112A920858C}" srcOrd="4" destOrd="0" presId="urn:microsoft.com/office/officeart/2005/8/layout/vList2"/>
    <dgm:cxn modelId="{D33BD301-D695-4CE5-88B0-656D7A5E4810}" type="presParOf" srcId="{37AE914B-2F2D-460C-8DB2-633CCBA87371}" destId="{9A6C8C1C-E82F-44DD-9AAF-9875E0E03AFB}" srcOrd="5" destOrd="0" presId="urn:microsoft.com/office/officeart/2005/8/layout/vList2"/>
    <dgm:cxn modelId="{15ECE718-A719-4573-A0CC-F948E97EF1B5}" type="presParOf" srcId="{37AE914B-2F2D-460C-8DB2-633CCBA87371}" destId="{5C4C1E98-A8D8-4526-BDC5-C88DB39816AE}" srcOrd="6" destOrd="0" presId="urn:microsoft.com/office/officeart/2005/8/layout/vList2"/>
    <dgm:cxn modelId="{26A56651-F593-4C7D-947E-3B07FFA4C9F2}" type="presParOf" srcId="{37AE914B-2F2D-460C-8DB2-633CCBA87371}" destId="{6276C126-406D-475C-8363-CF9053B7FEAE}" srcOrd="7" destOrd="0" presId="urn:microsoft.com/office/officeart/2005/8/layout/vList2"/>
    <dgm:cxn modelId="{3134AA1B-056E-4886-B86C-05AAEA5FC730}" type="presParOf" srcId="{37AE914B-2F2D-460C-8DB2-633CCBA87371}" destId="{D8EA19F4-F687-4269-9B65-3C18B974A671}" srcOrd="8" destOrd="0" presId="urn:microsoft.com/office/officeart/2005/8/layout/vList2"/>
    <dgm:cxn modelId="{E7D232F7-0C07-41CC-A946-6D0ABE0350CC}" type="presParOf" srcId="{37AE914B-2F2D-460C-8DB2-633CCBA87371}" destId="{D4CF0FC2-4604-42D5-A6FD-AA36D54CDFAF}" srcOrd="9" destOrd="0" presId="urn:microsoft.com/office/officeart/2005/8/layout/vList2"/>
    <dgm:cxn modelId="{329DE00D-7161-424A-820F-94CA63067901}" type="presParOf" srcId="{37AE914B-2F2D-460C-8DB2-633CCBA87371}" destId="{3F27EFBC-D270-4C5C-841B-9376002B4662}" srcOrd="1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5ADE72-A3E1-450A-AC81-7EF44A7C52B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B77968-0BC6-4399-BA21-E1A3411DF016}">
      <dgm:prSet custT="1"/>
      <dgm:spPr>
        <a:solidFill>
          <a:srgbClr val="7030A0"/>
        </a:solidFill>
      </dgm:spPr>
      <dgm:t>
        <a:bodyPr/>
        <a:lstStyle/>
        <a:p>
          <a:pPr algn="ctr" rtl="0"/>
          <a:r>
            <a:rPr lang="en-US" sz="2800" b="1" dirty="0" smtClean="0">
              <a:solidFill>
                <a:srgbClr val="FFFFFF"/>
              </a:solidFill>
            </a:rPr>
            <a:t>e-Government Interoperability Framework</a:t>
          </a:r>
          <a:br>
            <a:rPr lang="en-US" sz="2800" b="1" dirty="0" smtClean="0">
              <a:solidFill>
                <a:srgbClr val="FFFFFF"/>
              </a:solidFill>
            </a:rPr>
          </a:br>
          <a:r>
            <a:rPr lang="en-US" sz="2800" b="1" dirty="0" smtClean="0">
              <a:solidFill>
                <a:srgbClr val="FFFFFF"/>
              </a:solidFill>
            </a:rPr>
            <a:t>(e-GIF)</a:t>
          </a:r>
          <a:endParaRPr lang="en-US" sz="2800" b="1" dirty="0">
            <a:solidFill>
              <a:srgbClr val="FFFFFF"/>
            </a:solidFill>
          </a:endParaRPr>
        </a:p>
      </dgm:t>
    </dgm:pt>
    <dgm:pt modelId="{334E5E52-2DE5-4FD3-BF5F-DF99EE293BD3}" type="parTrans" cxnId="{293F8B76-1707-46D7-B6C8-F243730ED067}">
      <dgm:prSet/>
      <dgm:spPr/>
      <dgm:t>
        <a:bodyPr/>
        <a:lstStyle/>
        <a:p>
          <a:endParaRPr lang="en-US"/>
        </a:p>
      </dgm:t>
    </dgm:pt>
    <dgm:pt modelId="{13983090-6C79-4928-8122-7A7D89D9DFF3}" type="sibTrans" cxnId="{293F8B76-1707-46D7-B6C8-F243730ED067}">
      <dgm:prSet/>
      <dgm:spPr/>
      <dgm:t>
        <a:bodyPr/>
        <a:lstStyle/>
        <a:p>
          <a:endParaRPr lang="en-US"/>
        </a:p>
      </dgm:t>
    </dgm:pt>
    <dgm:pt modelId="{1D700781-1D86-467C-B316-8AEB8ED2A74F}" type="pres">
      <dgm:prSet presAssocID="{E35ADE72-A3E1-450A-AC81-7EF44A7C52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3CC35B-1948-48A5-AAF2-AED3E6E5EEF3}" type="pres">
      <dgm:prSet presAssocID="{C3B77968-0BC6-4399-BA21-E1A3411DF016}" presName="parentText" presStyleLbl="node1" presStyleIdx="0" presStyleCnt="1" custLinFactNeighborX="-1000" custLinFactNeighborY="476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7EF431-328F-4715-BC0A-05DDADE7BE13}" type="presOf" srcId="{C3B77968-0BC6-4399-BA21-E1A3411DF016}" destId="{A33CC35B-1948-48A5-AAF2-AED3E6E5EEF3}" srcOrd="0" destOrd="0" presId="urn:microsoft.com/office/officeart/2005/8/layout/vList2"/>
    <dgm:cxn modelId="{293F8B76-1707-46D7-B6C8-F243730ED067}" srcId="{E35ADE72-A3E1-450A-AC81-7EF44A7C52BA}" destId="{C3B77968-0BC6-4399-BA21-E1A3411DF016}" srcOrd="0" destOrd="0" parTransId="{334E5E52-2DE5-4FD3-BF5F-DF99EE293BD3}" sibTransId="{13983090-6C79-4928-8122-7A7D89D9DFF3}"/>
    <dgm:cxn modelId="{653B536C-3571-4442-8800-37FB5DF0AB61}" type="presOf" srcId="{E35ADE72-A3E1-450A-AC81-7EF44A7C52BA}" destId="{1D700781-1D86-467C-B316-8AEB8ED2A74F}" srcOrd="0" destOrd="0" presId="urn:microsoft.com/office/officeart/2005/8/layout/vList2"/>
    <dgm:cxn modelId="{B08C39A5-6BF7-4433-A92A-5BED3E95B55A}" type="presParOf" srcId="{1D700781-1D86-467C-B316-8AEB8ED2A74F}" destId="{A33CC35B-1948-48A5-AAF2-AED3E6E5EEF3}" srcOrd="0" destOrd="0" presId="urn:microsoft.com/office/officeart/2005/8/layout/vList2"/>
  </dgm:cxnLst>
  <dgm:bg>
    <a:noFill/>
  </dgm:bg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35ADE72-A3E1-450A-AC81-7EF44A7C52B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B77968-0BC6-4399-BA21-E1A3411DF016}">
      <dgm:prSet custT="1"/>
      <dgm:spPr>
        <a:solidFill>
          <a:srgbClr val="7030A0"/>
        </a:solidFill>
      </dgm:spPr>
      <dgm:t>
        <a:bodyPr/>
        <a:lstStyle/>
        <a:p>
          <a:pPr algn="ctr" rtl="0"/>
          <a:r>
            <a:rPr lang="en-US" sz="2800" b="1" dirty="0" smtClean="0">
              <a:solidFill>
                <a:srgbClr val="FFFFFF"/>
              </a:solidFill>
            </a:rPr>
            <a:t>e-Government Interoperability</a:t>
          </a:r>
          <a:endParaRPr lang="en-US" sz="2800" b="1" dirty="0">
            <a:solidFill>
              <a:srgbClr val="FFFFFF"/>
            </a:solidFill>
          </a:endParaRPr>
        </a:p>
      </dgm:t>
    </dgm:pt>
    <dgm:pt modelId="{334E5E52-2DE5-4FD3-BF5F-DF99EE293BD3}" type="parTrans" cxnId="{293F8B76-1707-46D7-B6C8-F243730ED067}">
      <dgm:prSet/>
      <dgm:spPr/>
      <dgm:t>
        <a:bodyPr/>
        <a:lstStyle/>
        <a:p>
          <a:endParaRPr lang="en-US"/>
        </a:p>
      </dgm:t>
    </dgm:pt>
    <dgm:pt modelId="{13983090-6C79-4928-8122-7A7D89D9DFF3}" type="sibTrans" cxnId="{293F8B76-1707-46D7-B6C8-F243730ED067}">
      <dgm:prSet/>
      <dgm:spPr/>
      <dgm:t>
        <a:bodyPr/>
        <a:lstStyle/>
        <a:p>
          <a:endParaRPr lang="en-US"/>
        </a:p>
      </dgm:t>
    </dgm:pt>
    <dgm:pt modelId="{1D700781-1D86-467C-B316-8AEB8ED2A74F}" type="pres">
      <dgm:prSet presAssocID="{E35ADE72-A3E1-450A-AC81-7EF44A7C52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3CC35B-1948-48A5-AAF2-AED3E6E5EEF3}" type="pres">
      <dgm:prSet presAssocID="{C3B77968-0BC6-4399-BA21-E1A3411DF01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3F8B76-1707-46D7-B6C8-F243730ED067}" srcId="{E35ADE72-A3E1-450A-AC81-7EF44A7C52BA}" destId="{C3B77968-0BC6-4399-BA21-E1A3411DF016}" srcOrd="0" destOrd="0" parTransId="{334E5E52-2DE5-4FD3-BF5F-DF99EE293BD3}" sibTransId="{13983090-6C79-4928-8122-7A7D89D9DFF3}"/>
    <dgm:cxn modelId="{5D7A66F3-727E-4397-A440-B030545A60B0}" type="presOf" srcId="{E35ADE72-A3E1-450A-AC81-7EF44A7C52BA}" destId="{1D700781-1D86-467C-B316-8AEB8ED2A74F}" srcOrd="0" destOrd="0" presId="urn:microsoft.com/office/officeart/2005/8/layout/vList2"/>
    <dgm:cxn modelId="{0BB853C4-B3C6-437E-899B-7B828BC84E87}" type="presOf" srcId="{C3B77968-0BC6-4399-BA21-E1A3411DF016}" destId="{A33CC35B-1948-48A5-AAF2-AED3E6E5EEF3}" srcOrd="0" destOrd="0" presId="urn:microsoft.com/office/officeart/2005/8/layout/vList2"/>
    <dgm:cxn modelId="{764619D9-47DA-4A1F-A1D3-B128A940679A}" type="presParOf" srcId="{1D700781-1D86-467C-B316-8AEB8ED2A74F}" destId="{A33CC35B-1948-48A5-AAF2-AED3E6E5EEF3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DA22B41-2609-4625-976C-63C66543D9D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26F6A6-36DF-4B95-AD95-7FEC36247222}">
      <dgm:prSet/>
      <dgm:spPr>
        <a:solidFill>
          <a:srgbClr val="7030A0"/>
        </a:solidFill>
      </dgm:spPr>
      <dgm:t>
        <a:bodyPr/>
        <a:lstStyle/>
        <a:p>
          <a:pPr algn="ctr" rtl="0"/>
          <a:r>
            <a:rPr lang="en-US" b="1" dirty="0" smtClean="0">
              <a:solidFill>
                <a:srgbClr val="FFFFFF"/>
              </a:solidFill>
            </a:rPr>
            <a:t>Why e-GIF</a:t>
          </a:r>
          <a:endParaRPr lang="en-US" b="1" dirty="0">
            <a:solidFill>
              <a:srgbClr val="FFFFFF"/>
            </a:solidFill>
          </a:endParaRPr>
        </a:p>
      </dgm:t>
    </dgm:pt>
    <dgm:pt modelId="{EA142674-1322-4080-81B0-338123B3AB7B}" type="parTrans" cxnId="{1C16A031-9943-43D1-AF37-68DB3C202641}">
      <dgm:prSet/>
      <dgm:spPr/>
      <dgm:t>
        <a:bodyPr/>
        <a:lstStyle/>
        <a:p>
          <a:endParaRPr lang="en-US"/>
        </a:p>
      </dgm:t>
    </dgm:pt>
    <dgm:pt modelId="{853D8326-B6D7-4B3B-93F0-C65A728F81DE}" type="sibTrans" cxnId="{1C16A031-9943-43D1-AF37-68DB3C202641}">
      <dgm:prSet/>
      <dgm:spPr/>
      <dgm:t>
        <a:bodyPr/>
        <a:lstStyle/>
        <a:p>
          <a:endParaRPr lang="en-US"/>
        </a:p>
      </dgm:t>
    </dgm:pt>
    <dgm:pt modelId="{9B52AB36-139D-42CA-AB49-69A3E9F34683}" type="pres">
      <dgm:prSet presAssocID="{FDA22B41-2609-4625-976C-63C66543D9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928C59-868A-4697-AFD5-8D4424C38491}" type="pres">
      <dgm:prSet presAssocID="{D426F6A6-36DF-4B95-AD95-7FEC362472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0D7B6C-E942-4FA8-8ED0-CBE59A44F578}" type="presOf" srcId="{D426F6A6-36DF-4B95-AD95-7FEC36247222}" destId="{82928C59-868A-4697-AFD5-8D4424C38491}" srcOrd="0" destOrd="0" presId="urn:microsoft.com/office/officeart/2005/8/layout/vList2"/>
    <dgm:cxn modelId="{42AF13CD-BFD5-477C-B1A9-BD2789C3865C}" type="presOf" srcId="{FDA22B41-2609-4625-976C-63C66543D9D7}" destId="{9B52AB36-139D-42CA-AB49-69A3E9F34683}" srcOrd="0" destOrd="0" presId="urn:microsoft.com/office/officeart/2005/8/layout/vList2"/>
    <dgm:cxn modelId="{1C16A031-9943-43D1-AF37-68DB3C202641}" srcId="{FDA22B41-2609-4625-976C-63C66543D9D7}" destId="{D426F6A6-36DF-4B95-AD95-7FEC36247222}" srcOrd="0" destOrd="0" parTransId="{EA142674-1322-4080-81B0-338123B3AB7B}" sibTransId="{853D8326-B6D7-4B3B-93F0-C65A728F81DE}"/>
    <dgm:cxn modelId="{0436B714-A701-4630-A51C-D5ABA08673E3}" type="presParOf" srcId="{9B52AB36-139D-42CA-AB49-69A3E9F34683}" destId="{82928C59-868A-4697-AFD5-8D4424C38491}" srcOrd="0" destOrd="0" presId="urn:microsoft.com/office/officeart/2005/8/layout/vList2"/>
  </dgm:cxnLst>
  <dgm:bg>
    <a:solidFill>
      <a:schemeClr val="bg1"/>
    </a:solidFill>
  </dgm:bg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208FD09-9AD5-43E7-906F-DBBC7407D9D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DFC81-9C20-4AC3-BCD1-106069BD4CBA}">
      <dgm:prSet/>
      <dgm:spPr>
        <a:solidFill>
          <a:srgbClr val="7030A0"/>
        </a:solidFill>
      </dgm:spPr>
      <dgm:t>
        <a:bodyPr/>
        <a:lstStyle/>
        <a:p>
          <a:pPr algn="ctr" rtl="0"/>
          <a:r>
            <a:rPr lang="en-GB" b="1" dirty="0" smtClean="0">
              <a:solidFill>
                <a:srgbClr val="FFFFFF"/>
              </a:solidFill>
            </a:rPr>
            <a:t>e-GIF – Guiding Principles</a:t>
          </a:r>
          <a:endParaRPr lang="en-US" dirty="0">
            <a:solidFill>
              <a:srgbClr val="FFFFFF"/>
            </a:solidFill>
          </a:endParaRPr>
        </a:p>
      </dgm:t>
    </dgm:pt>
    <dgm:pt modelId="{43106FDD-5CFC-404E-8149-EBB3FE27934D}" type="parTrans" cxnId="{22EF587F-F88D-4A74-B0CE-1D5766D81E4F}">
      <dgm:prSet/>
      <dgm:spPr/>
      <dgm:t>
        <a:bodyPr/>
        <a:lstStyle/>
        <a:p>
          <a:endParaRPr lang="en-US"/>
        </a:p>
      </dgm:t>
    </dgm:pt>
    <dgm:pt modelId="{38E65D0F-B885-49C2-AAE5-C18860B9904C}" type="sibTrans" cxnId="{22EF587F-F88D-4A74-B0CE-1D5766D81E4F}">
      <dgm:prSet/>
      <dgm:spPr/>
      <dgm:t>
        <a:bodyPr/>
        <a:lstStyle/>
        <a:p>
          <a:endParaRPr lang="en-US"/>
        </a:p>
      </dgm:t>
    </dgm:pt>
    <dgm:pt modelId="{95F3C493-C630-4E3C-942B-7F0B8600E8F4}" type="pres">
      <dgm:prSet presAssocID="{A208FD09-9AD5-43E7-906F-DBBC7407D9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C29227-9478-4241-8143-247712E2B764}" type="pres">
      <dgm:prSet presAssocID="{B7EDFC81-9C20-4AC3-BCD1-106069BD4C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397E37-2A05-4A7D-96D8-CA5AA6A1FE59}" type="presOf" srcId="{B7EDFC81-9C20-4AC3-BCD1-106069BD4CBA}" destId="{61C29227-9478-4241-8143-247712E2B764}" srcOrd="0" destOrd="0" presId="urn:microsoft.com/office/officeart/2005/8/layout/vList2"/>
    <dgm:cxn modelId="{22EF587F-F88D-4A74-B0CE-1D5766D81E4F}" srcId="{A208FD09-9AD5-43E7-906F-DBBC7407D9D1}" destId="{B7EDFC81-9C20-4AC3-BCD1-106069BD4CBA}" srcOrd="0" destOrd="0" parTransId="{43106FDD-5CFC-404E-8149-EBB3FE27934D}" sibTransId="{38E65D0F-B885-49C2-AAE5-C18860B9904C}"/>
    <dgm:cxn modelId="{5314DA65-5586-4DB1-94F2-4F7D801A5942}" type="presOf" srcId="{A208FD09-9AD5-43E7-906F-DBBC7407D9D1}" destId="{95F3C493-C630-4E3C-942B-7F0B8600E8F4}" srcOrd="0" destOrd="0" presId="urn:microsoft.com/office/officeart/2005/8/layout/vList2"/>
    <dgm:cxn modelId="{C7BF1F69-50C9-4E23-AD54-137513B53EF5}" type="presParOf" srcId="{95F3C493-C630-4E3C-942B-7F0B8600E8F4}" destId="{61C29227-9478-4241-8143-247712E2B764}" srcOrd="0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208FD09-9AD5-43E7-906F-DBBC7407D9D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DFC81-9C20-4AC3-BCD1-106069BD4CBA}">
      <dgm:prSet/>
      <dgm:spPr>
        <a:solidFill>
          <a:srgbClr val="7030A0"/>
        </a:solidFill>
      </dgm:spPr>
      <dgm:t>
        <a:bodyPr/>
        <a:lstStyle/>
        <a:p>
          <a:pPr algn="ctr" rtl="0"/>
          <a:r>
            <a:rPr lang="en-GB" b="1" dirty="0" smtClean="0">
              <a:solidFill>
                <a:srgbClr val="FFFFFF"/>
              </a:solidFill>
            </a:rPr>
            <a:t>e-GIF – Policy Guidelines</a:t>
          </a:r>
          <a:endParaRPr lang="en-US" dirty="0">
            <a:solidFill>
              <a:srgbClr val="FFFFFF"/>
            </a:solidFill>
          </a:endParaRPr>
        </a:p>
      </dgm:t>
    </dgm:pt>
    <dgm:pt modelId="{43106FDD-5CFC-404E-8149-EBB3FE27934D}" type="parTrans" cxnId="{22EF587F-F88D-4A74-B0CE-1D5766D81E4F}">
      <dgm:prSet/>
      <dgm:spPr/>
      <dgm:t>
        <a:bodyPr/>
        <a:lstStyle/>
        <a:p>
          <a:endParaRPr lang="en-US"/>
        </a:p>
      </dgm:t>
    </dgm:pt>
    <dgm:pt modelId="{38E65D0F-B885-49C2-AAE5-C18860B9904C}" type="sibTrans" cxnId="{22EF587F-F88D-4A74-B0CE-1D5766D81E4F}">
      <dgm:prSet/>
      <dgm:spPr/>
      <dgm:t>
        <a:bodyPr/>
        <a:lstStyle/>
        <a:p>
          <a:endParaRPr lang="en-US"/>
        </a:p>
      </dgm:t>
    </dgm:pt>
    <dgm:pt modelId="{95F3C493-C630-4E3C-942B-7F0B8600E8F4}" type="pres">
      <dgm:prSet presAssocID="{A208FD09-9AD5-43E7-906F-DBBC7407D9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C29227-9478-4241-8143-247712E2B764}" type="pres">
      <dgm:prSet presAssocID="{B7EDFC81-9C20-4AC3-BCD1-106069BD4C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9D635A-8D7B-4F9C-8A31-4FBC9F050381}" type="presOf" srcId="{A208FD09-9AD5-43E7-906F-DBBC7407D9D1}" destId="{95F3C493-C630-4E3C-942B-7F0B8600E8F4}" srcOrd="0" destOrd="0" presId="urn:microsoft.com/office/officeart/2005/8/layout/vList2"/>
    <dgm:cxn modelId="{08507D5A-FCBA-4663-922F-BAF76420503F}" type="presOf" srcId="{B7EDFC81-9C20-4AC3-BCD1-106069BD4CBA}" destId="{61C29227-9478-4241-8143-247712E2B764}" srcOrd="0" destOrd="0" presId="urn:microsoft.com/office/officeart/2005/8/layout/vList2"/>
    <dgm:cxn modelId="{22EF587F-F88D-4A74-B0CE-1D5766D81E4F}" srcId="{A208FD09-9AD5-43E7-906F-DBBC7407D9D1}" destId="{B7EDFC81-9C20-4AC3-BCD1-106069BD4CBA}" srcOrd="0" destOrd="0" parTransId="{43106FDD-5CFC-404E-8149-EBB3FE27934D}" sibTransId="{38E65D0F-B885-49C2-AAE5-C18860B9904C}"/>
    <dgm:cxn modelId="{07C0FF2E-4850-4975-8A08-200DD11F9C0F}" type="presParOf" srcId="{95F3C493-C630-4E3C-942B-7F0B8600E8F4}" destId="{61C29227-9478-4241-8143-247712E2B764}" srcOrd="0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894B02B-243E-408D-BD1A-8A960962DD5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99ED23-D0A1-42B0-9216-DE394D29FBDA}">
      <dgm:prSet/>
      <dgm:spPr>
        <a:solidFill>
          <a:srgbClr val="7030A0"/>
        </a:solidFill>
      </dgm:spPr>
      <dgm:t>
        <a:bodyPr/>
        <a:lstStyle/>
        <a:p>
          <a:pPr algn="ctr" rtl="0"/>
          <a:r>
            <a:rPr lang="en-US" dirty="0" smtClean="0">
              <a:solidFill>
                <a:srgbClr val="FFFFFF"/>
              </a:solidFill>
            </a:rPr>
            <a:t>Components of e-GIF</a:t>
          </a:r>
          <a:endParaRPr lang="en-US" dirty="0">
            <a:solidFill>
              <a:srgbClr val="FFFFFF"/>
            </a:solidFill>
          </a:endParaRPr>
        </a:p>
      </dgm:t>
    </dgm:pt>
    <dgm:pt modelId="{6B7C6781-7B0F-45B8-AD3E-1D29FF844221}" type="parTrans" cxnId="{7CFE19F0-0BAF-4026-98E0-A0343A41EA5C}">
      <dgm:prSet/>
      <dgm:spPr/>
      <dgm:t>
        <a:bodyPr/>
        <a:lstStyle/>
        <a:p>
          <a:endParaRPr lang="en-US"/>
        </a:p>
      </dgm:t>
    </dgm:pt>
    <dgm:pt modelId="{FA01B3F2-3A42-4C5D-B06E-08CEA9C02063}" type="sibTrans" cxnId="{7CFE19F0-0BAF-4026-98E0-A0343A41EA5C}">
      <dgm:prSet/>
      <dgm:spPr/>
      <dgm:t>
        <a:bodyPr/>
        <a:lstStyle/>
        <a:p>
          <a:endParaRPr lang="en-US"/>
        </a:p>
      </dgm:t>
    </dgm:pt>
    <dgm:pt modelId="{7C74F18D-AB8C-4BBA-990B-97F6CD6B8EAF}" type="pres">
      <dgm:prSet presAssocID="{4894B02B-243E-408D-BD1A-8A960962DD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4C590-0C31-4B0B-A441-79F079DD56C2}" type="pres">
      <dgm:prSet presAssocID="{8F99ED23-D0A1-42B0-9216-DE394D29FBD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0BCBA1-14EB-4466-B5B9-8F5F8E372100}" type="presOf" srcId="{8F99ED23-D0A1-42B0-9216-DE394D29FBDA}" destId="{EB14C590-0C31-4B0B-A441-79F079DD56C2}" srcOrd="0" destOrd="0" presId="urn:microsoft.com/office/officeart/2005/8/layout/vList2"/>
    <dgm:cxn modelId="{0A314E32-851C-4911-8ABE-080ED9A3B0CD}" type="presOf" srcId="{4894B02B-243E-408D-BD1A-8A960962DD58}" destId="{7C74F18D-AB8C-4BBA-990B-97F6CD6B8EAF}" srcOrd="0" destOrd="0" presId="urn:microsoft.com/office/officeart/2005/8/layout/vList2"/>
    <dgm:cxn modelId="{7CFE19F0-0BAF-4026-98E0-A0343A41EA5C}" srcId="{4894B02B-243E-408D-BD1A-8A960962DD58}" destId="{8F99ED23-D0A1-42B0-9216-DE394D29FBDA}" srcOrd="0" destOrd="0" parTransId="{6B7C6781-7B0F-45B8-AD3E-1D29FF844221}" sibTransId="{FA01B3F2-3A42-4C5D-B06E-08CEA9C02063}"/>
    <dgm:cxn modelId="{D853D80D-F6F7-4B50-BABA-05797305CA8A}" type="presParOf" srcId="{7C74F18D-AB8C-4BBA-990B-97F6CD6B8EAF}" destId="{EB14C590-0C31-4B0B-A441-79F079DD56C2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FE6EE38-09F9-4808-A49B-25F79FF37F6D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1F6EB5-B0A7-4E07-887F-6EC734DB8674}">
      <dgm:prSet/>
      <dgm:spPr>
        <a:solidFill>
          <a:srgbClr val="7030A0"/>
        </a:solidFill>
      </dgm:spPr>
      <dgm:t>
        <a:bodyPr/>
        <a:lstStyle/>
        <a:p>
          <a:pPr algn="ctr" rtl="0"/>
          <a:r>
            <a:rPr lang="en-US" dirty="0" smtClean="0"/>
            <a:t>e-GIF Scope</a:t>
          </a:r>
          <a:endParaRPr lang="en-US" dirty="0"/>
        </a:p>
      </dgm:t>
    </dgm:pt>
    <dgm:pt modelId="{B1712FDA-B6C5-4631-B8FD-0DC3334A99F5}" type="parTrans" cxnId="{175BDB67-3BF6-4655-A382-134E989A2AFD}">
      <dgm:prSet/>
      <dgm:spPr/>
      <dgm:t>
        <a:bodyPr/>
        <a:lstStyle/>
        <a:p>
          <a:endParaRPr lang="en-US"/>
        </a:p>
      </dgm:t>
    </dgm:pt>
    <dgm:pt modelId="{1DA6EF95-2263-4ED2-9249-5B07BEC9EA1F}" type="sibTrans" cxnId="{175BDB67-3BF6-4655-A382-134E989A2AFD}">
      <dgm:prSet/>
      <dgm:spPr/>
      <dgm:t>
        <a:bodyPr/>
        <a:lstStyle/>
        <a:p>
          <a:endParaRPr lang="en-US"/>
        </a:p>
      </dgm:t>
    </dgm:pt>
    <dgm:pt modelId="{7B74B935-CED8-4C73-82B0-DE05CCE71738}" type="pres">
      <dgm:prSet presAssocID="{BFE6EE38-09F9-4808-A49B-25F79FF37F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7FDA95-4C6E-48B2-9957-F1559DF106CE}" type="pres">
      <dgm:prSet presAssocID="{A21F6EB5-B0A7-4E07-887F-6EC734DB8674}" presName="parentText" presStyleLbl="node1" presStyleIdx="0" presStyleCnt="1" custScaleY="556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5BDB67-3BF6-4655-A382-134E989A2AFD}" srcId="{BFE6EE38-09F9-4808-A49B-25F79FF37F6D}" destId="{A21F6EB5-B0A7-4E07-887F-6EC734DB8674}" srcOrd="0" destOrd="0" parTransId="{B1712FDA-B6C5-4631-B8FD-0DC3334A99F5}" sibTransId="{1DA6EF95-2263-4ED2-9249-5B07BEC9EA1F}"/>
    <dgm:cxn modelId="{162E5C14-7CC8-400A-8A4C-D12958710A7E}" type="presOf" srcId="{A21F6EB5-B0A7-4E07-887F-6EC734DB8674}" destId="{7E7FDA95-4C6E-48B2-9957-F1559DF106CE}" srcOrd="0" destOrd="0" presId="urn:microsoft.com/office/officeart/2005/8/layout/vList2"/>
    <dgm:cxn modelId="{59110F3C-B7C8-45EC-88D0-6E3B66852E6A}" type="presOf" srcId="{BFE6EE38-09F9-4808-A49B-25F79FF37F6D}" destId="{7B74B935-CED8-4C73-82B0-DE05CCE71738}" srcOrd="0" destOrd="0" presId="urn:microsoft.com/office/officeart/2005/8/layout/vList2"/>
    <dgm:cxn modelId="{A89523F4-72C6-4635-889B-DB7010923CE6}" type="presParOf" srcId="{7B74B935-CED8-4C73-82B0-DE05CCE71738}" destId="{7E7FDA95-4C6E-48B2-9957-F1559DF106CE}" srcOrd="0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715F3CE-7D33-4075-89A0-0791D22A797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4CEE73-109B-4FFE-B16F-66CEE71B1AD6}">
      <dgm:prSet/>
      <dgm:spPr>
        <a:solidFill>
          <a:srgbClr val="7030A0"/>
        </a:solidFill>
      </dgm:spPr>
      <dgm:t>
        <a:bodyPr/>
        <a:lstStyle/>
        <a:p>
          <a:pPr algn="ctr" rtl="0"/>
          <a:r>
            <a:rPr lang="en-US" b="1" dirty="0" smtClean="0">
              <a:solidFill>
                <a:srgbClr val="FFFFFF"/>
              </a:solidFill>
            </a:rPr>
            <a:t>Working Groups</a:t>
          </a:r>
          <a:endParaRPr lang="en-US" b="1" dirty="0">
            <a:solidFill>
              <a:srgbClr val="FFFFFF"/>
            </a:solidFill>
          </a:endParaRPr>
        </a:p>
      </dgm:t>
    </dgm:pt>
    <dgm:pt modelId="{D0C68FCE-97FB-4E87-A902-917DC1F4702B}" type="parTrans" cxnId="{2E436B2C-B352-48B3-B9EA-F2AC1866D4F7}">
      <dgm:prSet/>
      <dgm:spPr/>
      <dgm:t>
        <a:bodyPr/>
        <a:lstStyle/>
        <a:p>
          <a:pPr algn="ctr"/>
          <a:endParaRPr lang="en-US"/>
        </a:p>
      </dgm:t>
    </dgm:pt>
    <dgm:pt modelId="{810F0E41-5A6D-4281-BD2D-27DC7037A2A7}" type="sibTrans" cxnId="{2E436B2C-B352-48B3-B9EA-F2AC1866D4F7}">
      <dgm:prSet/>
      <dgm:spPr/>
      <dgm:t>
        <a:bodyPr/>
        <a:lstStyle/>
        <a:p>
          <a:pPr algn="ctr"/>
          <a:endParaRPr lang="en-US"/>
        </a:p>
      </dgm:t>
    </dgm:pt>
    <dgm:pt modelId="{DCBD5E00-04D2-4DDC-9B71-2AAAFE50C8A9}" type="pres">
      <dgm:prSet presAssocID="{D715F3CE-7D33-4075-89A0-0791D22A79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F68D98-6C85-4386-9516-10DF5E35966B}" type="pres">
      <dgm:prSet presAssocID="{A44CEE73-109B-4FFE-B16F-66CEE71B1AD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436B2C-B352-48B3-B9EA-F2AC1866D4F7}" srcId="{D715F3CE-7D33-4075-89A0-0791D22A7971}" destId="{A44CEE73-109B-4FFE-B16F-66CEE71B1AD6}" srcOrd="0" destOrd="0" parTransId="{D0C68FCE-97FB-4E87-A902-917DC1F4702B}" sibTransId="{810F0E41-5A6D-4281-BD2D-27DC7037A2A7}"/>
    <dgm:cxn modelId="{2D9B7E89-EA1F-4761-92C2-FB745CFAC8EF}" type="presOf" srcId="{D715F3CE-7D33-4075-89A0-0791D22A7971}" destId="{DCBD5E00-04D2-4DDC-9B71-2AAAFE50C8A9}" srcOrd="0" destOrd="0" presId="urn:microsoft.com/office/officeart/2005/8/layout/vList2"/>
    <dgm:cxn modelId="{1B253BCF-1BAD-45AC-AB96-AEA61C6D1184}" type="presOf" srcId="{A44CEE73-109B-4FFE-B16F-66CEE71B1AD6}" destId="{A4F68D98-6C85-4386-9516-10DF5E35966B}" srcOrd="0" destOrd="0" presId="urn:microsoft.com/office/officeart/2005/8/layout/vList2"/>
    <dgm:cxn modelId="{F26633BC-BFB9-4D69-BBC9-9FC442432465}" type="presParOf" srcId="{DCBD5E00-04D2-4DDC-9B71-2AAAFE50C8A9}" destId="{A4F68D98-6C85-4386-9516-10DF5E35966B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752637-EA4C-425C-B7ED-4388913AE28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6FC51F-7DF7-4C95-BC32-8B4BAA1FC254}">
      <dgm:prSet custT="1"/>
      <dgm:spPr>
        <a:solidFill>
          <a:srgbClr val="7030A0"/>
        </a:solidFill>
      </dgm:spPr>
      <dgm:t>
        <a:bodyPr/>
        <a:lstStyle/>
        <a:p>
          <a:pPr algn="ctr" rtl="0"/>
          <a:r>
            <a:rPr kumimoji="1" lang="en-US" sz="1800" b="1" dirty="0" smtClean="0">
              <a:solidFill>
                <a:srgbClr val="FFFF00"/>
              </a:solidFill>
            </a:rPr>
            <a:t>Presented by Dr. Sam Somuah</a:t>
          </a:r>
        </a:p>
        <a:p>
          <a:pPr algn="ctr" rtl="0"/>
          <a:r>
            <a:rPr kumimoji="1" lang="en-US" sz="1800" b="1" dirty="0" smtClean="0"/>
            <a:t>Ghana Information and Communications Technology </a:t>
          </a:r>
          <a:r>
            <a:rPr kumimoji="1" lang="en-US" sz="1800" b="1" dirty="0" smtClean="0"/>
            <a:t>Directorate</a:t>
          </a:r>
        </a:p>
        <a:p>
          <a:pPr algn="ctr" rtl="0"/>
          <a:r>
            <a:rPr kumimoji="1" lang="en-US" sz="1200" b="1" dirty="0" smtClean="0"/>
            <a:t>17</a:t>
          </a:r>
          <a:r>
            <a:rPr kumimoji="1" lang="en-US" sz="1200" b="1" baseline="30000" dirty="0" smtClean="0"/>
            <a:t>th</a:t>
          </a:r>
          <a:r>
            <a:rPr kumimoji="1" lang="en-US" sz="1200" b="1" dirty="0" smtClean="0"/>
            <a:t> April 2009</a:t>
          </a:r>
          <a:endParaRPr kumimoji="1" lang="en-US" sz="1200" b="1" dirty="0"/>
        </a:p>
      </dgm:t>
    </dgm:pt>
    <dgm:pt modelId="{AF05A06E-6F2F-4914-B062-342790330674}" type="parTrans" cxnId="{5CCE2C57-120D-4903-A541-73F54C953573}">
      <dgm:prSet/>
      <dgm:spPr/>
      <dgm:t>
        <a:bodyPr/>
        <a:lstStyle/>
        <a:p>
          <a:endParaRPr lang="en-US"/>
        </a:p>
      </dgm:t>
    </dgm:pt>
    <dgm:pt modelId="{7EB1FDBD-AD72-4923-B416-8016B40A7E1C}" type="sibTrans" cxnId="{5CCE2C57-120D-4903-A541-73F54C953573}">
      <dgm:prSet/>
      <dgm:spPr/>
      <dgm:t>
        <a:bodyPr/>
        <a:lstStyle/>
        <a:p>
          <a:endParaRPr lang="en-US"/>
        </a:p>
      </dgm:t>
    </dgm:pt>
    <dgm:pt modelId="{FF438E4A-3D1B-49AC-8EB3-30A50E4DCD89}" type="pres">
      <dgm:prSet presAssocID="{3F752637-EA4C-425C-B7ED-4388913AE2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40A3E6-6D13-4794-9F3C-E1426E3462DF}" type="pres">
      <dgm:prSet presAssocID="{F86FC51F-7DF7-4C95-BC32-8B4BAA1FC25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CE2C57-120D-4903-A541-73F54C953573}" srcId="{3F752637-EA4C-425C-B7ED-4388913AE282}" destId="{F86FC51F-7DF7-4C95-BC32-8B4BAA1FC254}" srcOrd="0" destOrd="0" parTransId="{AF05A06E-6F2F-4914-B062-342790330674}" sibTransId="{7EB1FDBD-AD72-4923-B416-8016B40A7E1C}"/>
    <dgm:cxn modelId="{F3DF9658-1D6B-40D9-8E83-C20CAFA09076}" type="presOf" srcId="{F86FC51F-7DF7-4C95-BC32-8B4BAA1FC254}" destId="{9340A3E6-6D13-4794-9F3C-E1426E3462DF}" srcOrd="0" destOrd="0" presId="urn:microsoft.com/office/officeart/2005/8/layout/vList2"/>
    <dgm:cxn modelId="{18455054-CA3F-4456-B1F0-95327A2D8908}" type="presOf" srcId="{3F752637-EA4C-425C-B7ED-4388913AE282}" destId="{FF438E4A-3D1B-49AC-8EB3-30A50E4DCD89}" srcOrd="0" destOrd="0" presId="urn:microsoft.com/office/officeart/2005/8/layout/vList2"/>
    <dgm:cxn modelId="{D1FB8018-7197-47AE-994C-D415CFB52D89}" type="presParOf" srcId="{FF438E4A-3D1B-49AC-8EB3-30A50E4DCD89}" destId="{9340A3E6-6D13-4794-9F3C-E1426E3462DF}" srcOrd="0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6F3886A-149C-4FC0-AD7C-380C9CB0501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B658C5-EB02-4D59-83EB-59828B17F7AF}">
      <dgm:prSet/>
      <dgm:spPr>
        <a:solidFill>
          <a:srgbClr val="7030A0"/>
        </a:solidFill>
      </dgm:spPr>
      <dgm:t>
        <a:bodyPr/>
        <a:lstStyle/>
        <a:p>
          <a:pPr algn="ctr" rtl="0"/>
          <a:r>
            <a:rPr lang="en-US" b="1" dirty="0" smtClean="0">
              <a:solidFill>
                <a:srgbClr val="FFFFFF"/>
              </a:solidFill>
            </a:rPr>
            <a:t>Technical Standards</a:t>
          </a:r>
          <a:endParaRPr lang="en-US" b="1" dirty="0">
            <a:solidFill>
              <a:srgbClr val="FFFFFF"/>
            </a:solidFill>
          </a:endParaRPr>
        </a:p>
      </dgm:t>
    </dgm:pt>
    <dgm:pt modelId="{99EC6CB2-3917-4A6F-B969-0DE043EFD555}" type="parTrans" cxnId="{5413EC72-38ED-469C-8339-F0CF9253F68D}">
      <dgm:prSet/>
      <dgm:spPr/>
      <dgm:t>
        <a:bodyPr/>
        <a:lstStyle/>
        <a:p>
          <a:endParaRPr lang="en-US"/>
        </a:p>
      </dgm:t>
    </dgm:pt>
    <dgm:pt modelId="{9AD3EAF6-099F-4F8D-9554-56674BCCC193}" type="sibTrans" cxnId="{5413EC72-38ED-469C-8339-F0CF9253F68D}">
      <dgm:prSet/>
      <dgm:spPr/>
      <dgm:t>
        <a:bodyPr/>
        <a:lstStyle/>
        <a:p>
          <a:endParaRPr lang="en-US"/>
        </a:p>
      </dgm:t>
    </dgm:pt>
    <dgm:pt modelId="{5864FF6A-0A41-43E6-9DA5-0FB804B4D648}" type="pres">
      <dgm:prSet presAssocID="{E6F3886A-149C-4FC0-AD7C-380C9CB050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4DBD77-E07C-40E3-9C5D-67780DD48777}" type="pres">
      <dgm:prSet presAssocID="{67B658C5-EB02-4D59-83EB-59828B17F7A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2F078D-1A28-475A-905B-9D615B4F492B}" type="presOf" srcId="{67B658C5-EB02-4D59-83EB-59828B17F7AF}" destId="{614DBD77-E07C-40E3-9C5D-67780DD48777}" srcOrd="0" destOrd="0" presId="urn:microsoft.com/office/officeart/2005/8/layout/vList2"/>
    <dgm:cxn modelId="{5413EC72-38ED-469C-8339-F0CF9253F68D}" srcId="{E6F3886A-149C-4FC0-AD7C-380C9CB05015}" destId="{67B658C5-EB02-4D59-83EB-59828B17F7AF}" srcOrd="0" destOrd="0" parTransId="{99EC6CB2-3917-4A6F-B969-0DE043EFD555}" sibTransId="{9AD3EAF6-099F-4F8D-9554-56674BCCC193}"/>
    <dgm:cxn modelId="{37945982-AAFB-4495-BBAA-60974F86BB1F}" type="presOf" srcId="{E6F3886A-149C-4FC0-AD7C-380C9CB05015}" destId="{5864FF6A-0A41-43E6-9DA5-0FB804B4D648}" srcOrd="0" destOrd="0" presId="urn:microsoft.com/office/officeart/2005/8/layout/vList2"/>
    <dgm:cxn modelId="{69DDEE35-9B4C-4772-9280-5226F182A765}" type="presParOf" srcId="{5864FF6A-0A41-43E6-9DA5-0FB804B4D648}" destId="{614DBD77-E07C-40E3-9C5D-67780DD48777}" srcOrd="0" destOrd="0" presId="urn:microsoft.com/office/officeart/2005/8/layout/vList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6F3886A-149C-4FC0-AD7C-380C9CB0501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B658C5-EB02-4D59-83EB-59828B17F7AF}">
      <dgm:prSet/>
      <dgm:spPr>
        <a:solidFill>
          <a:srgbClr val="7030A0"/>
        </a:solidFill>
      </dgm:spPr>
      <dgm:t>
        <a:bodyPr/>
        <a:lstStyle/>
        <a:p>
          <a:pPr algn="ctr" rtl="0"/>
          <a:r>
            <a:rPr lang="en-US" b="1" dirty="0" smtClean="0">
              <a:solidFill>
                <a:srgbClr val="FFFFFF"/>
              </a:solidFill>
            </a:rPr>
            <a:t>Technical Standards</a:t>
          </a:r>
          <a:endParaRPr lang="en-US" b="1" dirty="0">
            <a:solidFill>
              <a:srgbClr val="FFFFFF"/>
            </a:solidFill>
          </a:endParaRPr>
        </a:p>
      </dgm:t>
    </dgm:pt>
    <dgm:pt modelId="{99EC6CB2-3917-4A6F-B969-0DE043EFD555}" type="parTrans" cxnId="{5413EC72-38ED-469C-8339-F0CF9253F68D}">
      <dgm:prSet/>
      <dgm:spPr/>
      <dgm:t>
        <a:bodyPr/>
        <a:lstStyle/>
        <a:p>
          <a:endParaRPr lang="en-US"/>
        </a:p>
      </dgm:t>
    </dgm:pt>
    <dgm:pt modelId="{9AD3EAF6-099F-4F8D-9554-56674BCCC193}" type="sibTrans" cxnId="{5413EC72-38ED-469C-8339-F0CF9253F68D}">
      <dgm:prSet/>
      <dgm:spPr/>
      <dgm:t>
        <a:bodyPr/>
        <a:lstStyle/>
        <a:p>
          <a:endParaRPr lang="en-US"/>
        </a:p>
      </dgm:t>
    </dgm:pt>
    <dgm:pt modelId="{5864FF6A-0A41-43E6-9DA5-0FB804B4D648}" type="pres">
      <dgm:prSet presAssocID="{E6F3886A-149C-4FC0-AD7C-380C9CB050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4DBD77-E07C-40E3-9C5D-67780DD48777}" type="pres">
      <dgm:prSet presAssocID="{67B658C5-EB02-4D59-83EB-59828B17F7AF}" presName="parentText" presStyleLbl="node1" presStyleIdx="0" presStyleCnt="1" custScaleY="66593" custLinFactNeighborY="153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13EC72-38ED-469C-8339-F0CF9253F68D}" srcId="{E6F3886A-149C-4FC0-AD7C-380C9CB05015}" destId="{67B658C5-EB02-4D59-83EB-59828B17F7AF}" srcOrd="0" destOrd="0" parTransId="{99EC6CB2-3917-4A6F-B969-0DE043EFD555}" sibTransId="{9AD3EAF6-099F-4F8D-9554-56674BCCC193}"/>
    <dgm:cxn modelId="{62BF57C7-B80B-4683-9B7E-B7979B7AC36C}" type="presOf" srcId="{E6F3886A-149C-4FC0-AD7C-380C9CB05015}" destId="{5864FF6A-0A41-43E6-9DA5-0FB804B4D648}" srcOrd="0" destOrd="0" presId="urn:microsoft.com/office/officeart/2005/8/layout/vList2"/>
    <dgm:cxn modelId="{BB4BE77C-3278-498B-9014-784D539BFF6A}" type="presOf" srcId="{67B658C5-EB02-4D59-83EB-59828B17F7AF}" destId="{614DBD77-E07C-40E3-9C5D-67780DD48777}" srcOrd="0" destOrd="0" presId="urn:microsoft.com/office/officeart/2005/8/layout/vList2"/>
    <dgm:cxn modelId="{820767D4-1F63-4ABB-A608-DBCCFCD5F3DA}" type="presParOf" srcId="{5864FF6A-0A41-43E6-9DA5-0FB804B4D648}" destId="{614DBD77-E07C-40E3-9C5D-67780DD48777}" srcOrd="0" destOrd="0" presId="urn:microsoft.com/office/officeart/2005/8/layout/vList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27E8C20-666C-47C2-BB91-5AD84B8C81B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F7FFDC-8A54-446E-BFCE-0C6B7FC1AFD2}">
      <dgm:prSet/>
      <dgm:spPr>
        <a:solidFill>
          <a:srgbClr val="7030A0"/>
        </a:solidFill>
      </dgm:spPr>
      <dgm:t>
        <a:bodyPr/>
        <a:lstStyle/>
        <a:p>
          <a:pPr algn="ctr" rtl="0"/>
          <a:r>
            <a:rPr lang="en-US" dirty="0" smtClean="0">
              <a:solidFill>
                <a:srgbClr val="FFFFFF"/>
              </a:solidFill>
            </a:rPr>
            <a:t>Open Standards</a:t>
          </a:r>
          <a:endParaRPr lang="en-US" dirty="0">
            <a:solidFill>
              <a:srgbClr val="FFFFFF"/>
            </a:solidFill>
          </a:endParaRPr>
        </a:p>
      </dgm:t>
    </dgm:pt>
    <dgm:pt modelId="{4F7F9951-D5A8-414D-BE75-65D8E986B708}" type="parTrans" cxnId="{4B687EBD-3831-4DEC-91F9-0E7EDD6B3E4D}">
      <dgm:prSet/>
      <dgm:spPr/>
      <dgm:t>
        <a:bodyPr/>
        <a:lstStyle/>
        <a:p>
          <a:endParaRPr lang="en-US"/>
        </a:p>
      </dgm:t>
    </dgm:pt>
    <dgm:pt modelId="{93C236D7-F532-416C-8A8B-8C49629E24F5}" type="sibTrans" cxnId="{4B687EBD-3831-4DEC-91F9-0E7EDD6B3E4D}">
      <dgm:prSet/>
      <dgm:spPr/>
      <dgm:t>
        <a:bodyPr/>
        <a:lstStyle/>
        <a:p>
          <a:endParaRPr lang="en-US"/>
        </a:p>
      </dgm:t>
    </dgm:pt>
    <dgm:pt modelId="{27CF9FB4-FF8A-4DA4-8E8F-5CD992A439CD}" type="pres">
      <dgm:prSet presAssocID="{C27E8C20-666C-47C2-BB91-5AD84B8C81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C5DEE6-1527-4BC0-BBCE-898952062117}" type="pres">
      <dgm:prSet presAssocID="{A0F7FFDC-8A54-446E-BFCE-0C6B7FC1AF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CDC7A4-D99A-4A9D-B382-EC1E2030459B}" type="presOf" srcId="{A0F7FFDC-8A54-446E-BFCE-0C6B7FC1AFD2}" destId="{3CC5DEE6-1527-4BC0-BBCE-898952062117}" srcOrd="0" destOrd="0" presId="urn:microsoft.com/office/officeart/2005/8/layout/vList2"/>
    <dgm:cxn modelId="{4B687EBD-3831-4DEC-91F9-0E7EDD6B3E4D}" srcId="{C27E8C20-666C-47C2-BB91-5AD84B8C81B6}" destId="{A0F7FFDC-8A54-446E-BFCE-0C6B7FC1AFD2}" srcOrd="0" destOrd="0" parTransId="{4F7F9951-D5A8-414D-BE75-65D8E986B708}" sibTransId="{93C236D7-F532-416C-8A8B-8C49629E24F5}"/>
    <dgm:cxn modelId="{DE2C913C-CDDE-4B6C-86D1-3629BFDD2186}" type="presOf" srcId="{C27E8C20-666C-47C2-BB91-5AD84B8C81B6}" destId="{27CF9FB4-FF8A-4DA4-8E8F-5CD992A439CD}" srcOrd="0" destOrd="0" presId="urn:microsoft.com/office/officeart/2005/8/layout/vList2"/>
    <dgm:cxn modelId="{518413F9-D059-4DF1-B1DD-68B267D56B86}" type="presParOf" srcId="{27CF9FB4-FF8A-4DA4-8E8F-5CD992A439CD}" destId="{3CC5DEE6-1527-4BC0-BBCE-898952062117}" srcOrd="0" destOrd="0" presId="urn:microsoft.com/office/officeart/2005/8/layout/vList2"/>
  </dgm:cxnLst>
  <dgm:bg>
    <a:noFill/>
  </dgm:bg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D0F7B7F-A891-4335-BBC9-E4914C5485D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1FCB28-84AB-49E7-8E6A-7BBAE8A59DA4}">
      <dgm:prSet/>
      <dgm:spPr>
        <a:solidFill>
          <a:srgbClr val="7030A0"/>
        </a:solidFill>
      </dgm:spPr>
      <dgm:t>
        <a:bodyPr/>
        <a:lstStyle/>
        <a:p>
          <a:pPr algn="ctr" rtl="0"/>
          <a:r>
            <a:rPr kumimoji="1" lang="en-US" dirty="0" smtClean="0"/>
            <a:t>Next Steps</a:t>
          </a:r>
          <a:endParaRPr kumimoji="1" lang="en-US" dirty="0"/>
        </a:p>
      </dgm:t>
    </dgm:pt>
    <dgm:pt modelId="{72704D22-9604-4318-869E-6FC769C5F0B4}" type="parTrans" cxnId="{2560EC61-E332-4B98-AFDF-95A98758B30B}">
      <dgm:prSet/>
      <dgm:spPr/>
      <dgm:t>
        <a:bodyPr/>
        <a:lstStyle/>
        <a:p>
          <a:endParaRPr lang="en-US"/>
        </a:p>
      </dgm:t>
    </dgm:pt>
    <dgm:pt modelId="{6151AC6E-393F-44DF-ABC7-929E2E58D31D}" type="sibTrans" cxnId="{2560EC61-E332-4B98-AFDF-95A98758B30B}">
      <dgm:prSet/>
      <dgm:spPr/>
      <dgm:t>
        <a:bodyPr/>
        <a:lstStyle/>
        <a:p>
          <a:endParaRPr lang="en-US"/>
        </a:p>
      </dgm:t>
    </dgm:pt>
    <dgm:pt modelId="{B89A24FF-1D75-429E-9170-278A4F0DC6BF}" type="pres">
      <dgm:prSet presAssocID="{1D0F7B7F-A891-4335-BBC9-E4914C5485D2}" presName="linear" presStyleCnt="0">
        <dgm:presLayoutVars>
          <dgm:animLvl val="lvl"/>
          <dgm:resizeHandles val="exact"/>
        </dgm:presLayoutVars>
      </dgm:prSet>
      <dgm:spPr/>
    </dgm:pt>
    <dgm:pt modelId="{3E59B30A-55B5-44FE-A188-B2768B8F0377}" type="pres">
      <dgm:prSet presAssocID="{7B1FCB28-84AB-49E7-8E6A-7BBAE8A59DA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2ED021D-E629-4B36-B842-964AAFF038F3}" type="presOf" srcId="{1D0F7B7F-A891-4335-BBC9-E4914C5485D2}" destId="{B89A24FF-1D75-429E-9170-278A4F0DC6BF}" srcOrd="0" destOrd="0" presId="urn:microsoft.com/office/officeart/2005/8/layout/vList2"/>
    <dgm:cxn modelId="{2560EC61-E332-4B98-AFDF-95A98758B30B}" srcId="{1D0F7B7F-A891-4335-BBC9-E4914C5485D2}" destId="{7B1FCB28-84AB-49E7-8E6A-7BBAE8A59DA4}" srcOrd="0" destOrd="0" parTransId="{72704D22-9604-4318-869E-6FC769C5F0B4}" sibTransId="{6151AC6E-393F-44DF-ABC7-929E2E58D31D}"/>
    <dgm:cxn modelId="{A47D4762-CF2D-4A24-A774-11AE79D6A38D}" type="presOf" srcId="{7B1FCB28-84AB-49E7-8E6A-7BBAE8A59DA4}" destId="{3E59B30A-55B5-44FE-A188-B2768B8F0377}" srcOrd="0" destOrd="0" presId="urn:microsoft.com/office/officeart/2005/8/layout/vList2"/>
    <dgm:cxn modelId="{A65A22F3-079E-47BF-BFE0-3251046482B9}" type="presParOf" srcId="{B89A24FF-1D75-429E-9170-278A4F0DC6BF}" destId="{3E59B30A-55B5-44FE-A188-B2768B8F0377}" srcOrd="0" destOrd="0" presId="urn:microsoft.com/office/officeart/2005/8/layout/vList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4095099-7E57-47A4-A5E0-9D9529C379F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EB3AF-B2D8-40E5-A1DF-48FE2AD5FAAA}">
      <dgm:prSet/>
      <dgm:spPr>
        <a:solidFill>
          <a:srgbClr val="7030A0"/>
        </a:solidFill>
      </dgm:spPr>
      <dgm:t>
        <a:bodyPr/>
        <a:lstStyle/>
        <a:p>
          <a:pPr algn="ctr" rtl="0"/>
          <a:r>
            <a:rPr kumimoji="1" lang="en-US" b="1" dirty="0" smtClean="0"/>
            <a:t>CONCLUSIONS</a:t>
          </a:r>
          <a:endParaRPr kumimoji="1" lang="en-US" b="1" dirty="0"/>
        </a:p>
      </dgm:t>
    </dgm:pt>
    <dgm:pt modelId="{8B4DC7DE-1C35-4713-B128-8527828019D3}" type="parTrans" cxnId="{43619B1D-6C7E-45D5-8AE5-72E017D06E7E}">
      <dgm:prSet/>
      <dgm:spPr/>
      <dgm:t>
        <a:bodyPr/>
        <a:lstStyle/>
        <a:p>
          <a:endParaRPr lang="en-US"/>
        </a:p>
      </dgm:t>
    </dgm:pt>
    <dgm:pt modelId="{321A27D8-DE79-4460-9F94-792F90A3721B}" type="sibTrans" cxnId="{43619B1D-6C7E-45D5-8AE5-72E017D06E7E}">
      <dgm:prSet/>
      <dgm:spPr/>
      <dgm:t>
        <a:bodyPr/>
        <a:lstStyle/>
        <a:p>
          <a:endParaRPr lang="en-US"/>
        </a:p>
      </dgm:t>
    </dgm:pt>
    <dgm:pt modelId="{79036F87-DA3A-4AA9-98CF-7CBC275B8E32}" type="pres">
      <dgm:prSet presAssocID="{54095099-7E57-47A4-A5E0-9D9529C379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E447A5-3E6A-47A3-A98A-7492CEDDC811}" type="pres">
      <dgm:prSet presAssocID="{B1DEB3AF-B2D8-40E5-A1DF-48FE2AD5FAA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619B1D-6C7E-45D5-8AE5-72E017D06E7E}" srcId="{54095099-7E57-47A4-A5E0-9D9529C379FB}" destId="{B1DEB3AF-B2D8-40E5-A1DF-48FE2AD5FAAA}" srcOrd="0" destOrd="0" parTransId="{8B4DC7DE-1C35-4713-B128-8527828019D3}" sibTransId="{321A27D8-DE79-4460-9F94-792F90A3721B}"/>
    <dgm:cxn modelId="{B983B79F-CC15-4E7A-9285-099E89050FFF}" type="presOf" srcId="{54095099-7E57-47A4-A5E0-9D9529C379FB}" destId="{79036F87-DA3A-4AA9-98CF-7CBC275B8E32}" srcOrd="0" destOrd="0" presId="urn:microsoft.com/office/officeart/2005/8/layout/vList2"/>
    <dgm:cxn modelId="{DA7586B4-F615-4F9A-99E5-394DC1135288}" type="presOf" srcId="{B1DEB3AF-B2D8-40E5-A1DF-48FE2AD5FAAA}" destId="{D4E447A5-3E6A-47A3-A98A-7492CEDDC811}" srcOrd="0" destOrd="0" presId="urn:microsoft.com/office/officeart/2005/8/layout/vList2"/>
    <dgm:cxn modelId="{3E926CDB-2266-4592-A075-774AB3F61F0B}" type="presParOf" srcId="{79036F87-DA3A-4AA9-98CF-7CBC275B8E32}" destId="{D4E447A5-3E6A-47A3-A98A-7492CEDDC811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370F6A-1C1B-4D72-881F-A481309CAAA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E89FEC-AABE-4064-8BC9-498850C8CD04}">
      <dgm:prSet custT="1"/>
      <dgm:spPr>
        <a:solidFill>
          <a:srgbClr val="7030A0"/>
        </a:solidFill>
      </dgm:spPr>
      <dgm:t>
        <a:bodyPr/>
        <a:lstStyle/>
        <a:p>
          <a:pPr algn="ctr" rtl="0"/>
          <a:r>
            <a:rPr kumimoji="1" lang="en-US" sz="2800" b="1" dirty="0" smtClean="0"/>
            <a:t>OUTLINE</a:t>
          </a:r>
          <a:endParaRPr kumimoji="1" lang="en-US" sz="2800" b="1" dirty="0"/>
        </a:p>
      </dgm:t>
    </dgm:pt>
    <dgm:pt modelId="{B9D2443A-AAE1-4B46-99A4-E5999BE14AA5}" type="parTrans" cxnId="{1F8E2032-44D3-42DE-AEBB-930ED25E9E09}">
      <dgm:prSet/>
      <dgm:spPr/>
      <dgm:t>
        <a:bodyPr/>
        <a:lstStyle/>
        <a:p>
          <a:endParaRPr lang="en-US"/>
        </a:p>
      </dgm:t>
    </dgm:pt>
    <dgm:pt modelId="{5B9CA3F0-3DB1-4D25-88AB-62A6B5DBDF74}" type="sibTrans" cxnId="{1F8E2032-44D3-42DE-AEBB-930ED25E9E09}">
      <dgm:prSet/>
      <dgm:spPr/>
      <dgm:t>
        <a:bodyPr/>
        <a:lstStyle/>
        <a:p>
          <a:endParaRPr lang="en-US"/>
        </a:p>
      </dgm:t>
    </dgm:pt>
    <dgm:pt modelId="{950901A4-DE84-4B24-80A9-D8A28F6B48AD}" type="pres">
      <dgm:prSet presAssocID="{7A370F6A-1C1B-4D72-881F-A481309CAA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080AA4-1559-4C0E-997F-8CE5AA624031}" type="pres">
      <dgm:prSet presAssocID="{43E89FEC-AABE-4064-8BC9-498850C8CD0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E60A05-3A43-4CAB-AFB3-A590A1425037}" type="presOf" srcId="{7A370F6A-1C1B-4D72-881F-A481309CAAA0}" destId="{950901A4-DE84-4B24-80A9-D8A28F6B48AD}" srcOrd="0" destOrd="0" presId="urn:microsoft.com/office/officeart/2005/8/layout/vList2"/>
    <dgm:cxn modelId="{1F8E2032-44D3-42DE-AEBB-930ED25E9E09}" srcId="{7A370F6A-1C1B-4D72-881F-A481309CAAA0}" destId="{43E89FEC-AABE-4064-8BC9-498850C8CD04}" srcOrd="0" destOrd="0" parTransId="{B9D2443A-AAE1-4B46-99A4-E5999BE14AA5}" sibTransId="{5B9CA3F0-3DB1-4D25-88AB-62A6B5DBDF74}"/>
    <dgm:cxn modelId="{E3790979-7D04-497F-A417-B8F83C6740F1}" type="presOf" srcId="{43E89FEC-AABE-4064-8BC9-498850C8CD04}" destId="{9F080AA4-1559-4C0E-997F-8CE5AA624031}" srcOrd="0" destOrd="0" presId="urn:microsoft.com/office/officeart/2005/8/layout/vList2"/>
    <dgm:cxn modelId="{CCDF7F51-4A00-4F90-B220-0EA8C91D5C27}" type="presParOf" srcId="{950901A4-DE84-4B24-80A9-D8A28F6B48AD}" destId="{9F080AA4-1559-4C0E-997F-8CE5AA624031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371E7F-9A05-423A-AA19-59FDEA953B6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34937E-A94A-445D-8BE0-3227BA0FA7D7}">
      <dgm:prSet/>
      <dgm:spPr>
        <a:solidFill>
          <a:srgbClr val="7030A0"/>
        </a:solidFill>
      </dgm:spPr>
      <dgm:t>
        <a:bodyPr/>
        <a:lstStyle/>
        <a:p>
          <a:pPr algn="ctr" rtl="0"/>
          <a:r>
            <a:rPr kumimoji="1" lang="en-US" dirty="0" smtClean="0"/>
            <a:t>LOCATION OF GHANA</a:t>
          </a:r>
          <a:endParaRPr kumimoji="1" lang="en-US" dirty="0"/>
        </a:p>
      </dgm:t>
    </dgm:pt>
    <dgm:pt modelId="{69063ABB-1254-4265-B393-5164450FBB24}" type="parTrans" cxnId="{F194F88B-D62C-4CDB-B771-CCDBB7E735CA}">
      <dgm:prSet/>
      <dgm:spPr/>
      <dgm:t>
        <a:bodyPr/>
        <a:lstStyle/>
        <a:p>
          <a:endParaRPr lang="en-US"/>
        </a:p>
      </dgm:t>
    </dgm:pt>
    <dgm:pt modelId="{080E30F2-FD0F-4254-BAC8-433C89C3930B}" type="sibTrans" cxnId="{F194F88B-D62C-4CDB-B771-CCDBB7E735CA}">
      <dgm:prSet/>
      <dgm:spPr/>
      <dgm:t>
        <a:bodyPr/>
        <a:lstStyle/>
        <a:p>
          <a:endParaRPr lang="en-US"/>
        </a:p>
      </dgm:t>
    </dgm:pt>
    <dgm:pt modelId="{CDEB1521-87DA-4EFC-B132-331C61AB743B}" type="pres">
      <dgm:prSet presAssocID="{D4371E7F-9A05-423A-AA19-59FDEA953B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7A9C82-0454-4630-9D0D-5FABA8972569}" type="pres">
      <dgm:prSet presAssocID="{F534937E-A94A-445D-8BE0-3227BA0FA7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94F88B-D62C-4CDB-B771-CCDBB7E735CA}" srcId="{D4371E7F-9A05-423A-AA19-59FDEA953B61}" destId="{F534937E-A94A-445D-8BE0-3227BA0FA7D7}" srcOrd="0" destOrd="0" parTransId="{69063ABB-1254-4265-B393-5164450FBB24}" sibTransId="{080E30F2-FD0F-4254-BAC8-433C89C3930B}"/>
    <dgm:cxn modelId="{488C7A5E-F0F4-4AC7-8045-4B5293A71F61}" type="presOf" srcId="{D4371E7F-9A05-423A-AA19-59FDEA953B61}" destId="{CDEB1521-87DA-4EFC-B132-331C61AB743B}" srcOrd="0" destOrd="0" presId="urn:microsoft.com/office/officeart/2005/8/layout/vList2"/>
    <dgm:cxn modelId="{F48C8784-2F06-4784-81CA-967028C4EBB7}" type="presOf" srcId="{F534937E-A94A-445D-8BE0-3227BA0FA7D7}" destId="{287A9C82-0454-4630-9D0D-5FABA8972569}" srcOrd="0" destOrd="0" presId="urn:microsoft.com/office/officeart/2005/8/layout/vList2"/>
    <dgm:cxn modelId="{05D296D9-545B-44E5-9C94-E83D8D1DAB70}" type="presParOf" srcId="{CDEB1521-87DA-4EFC-B132-331C61AB743B}" destId="{287A9C82-0454-4630-9D0D-5FABA8972569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D34F5E-7A9A-4CE8-89C3-0CC512882E4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EFB7F4-51AF-4152-9CC5-13004C4906E8}">
      <dgm:prSet/>
      <dgm:spPr>
        <a:solidFill>
          <a:srgbClr val="7030A0"/>
        </a:solidFill>
      </dgm:spPr>
      <dgm:t>
        <a:bodyPr/>
        <a:lstStyle/>
        <a:p>
          <a:pPr algn="ctr" rtl="0"/>
          <a:r>
            <a:rPr kumimoji="1" lang="en-US" b="1" dirty="0" smtClean="0"/>
            <a:t>Ghana – Country Profile</a:t>
          </a:r>
          <a:endParaRPr kumimoji="1" lang="en-US" b="1" dirty="0"/>
        </a:p>
      </dgm:t>
    </dgm:pt>
    <dgm:pt modelId="{6B14AB29-A130-4ED4-A8EB-34374B6C9B9C}" type="parTrans" cxnId="{63B518BB-2BDF-48F9-94BF-01B1BF9D6BA0}">
      <dgm:prSet/>
      <dgm:spPr/>
      <dgm:t>
        <a:bodyPr/>
        <a:lstStyle/>
        <a:p>
          <a:endParaRPr lang="en-US"/>
        </a:p>
      </dgm:t>
    </dgm:pt>
    <dgm:pt modelId="{A001BDBC-6080-461A-A297-8885DA9A7EC8}" type="sibTrans" cxnId="{63B518BB-2BDF-48F9-94BF-01B1BF9D6BA0}">
      <dgm:prSet/>
      <dgm:spPr/>
      <dgm:t>
        <a:bodyPr/>
        <a:lstStyle/>
        <a:p>
          <a:endParaRPr lang="en-US"/>
        </a:p>
      </dgm:t>
    </dgm:pt>
    <dgm:pt modelId="{C437A800-8AB7-4FA3-B548-CC5D00219160}" type="pres">
      <dgm:prSet presAssocID="{8FD34F5E-7A9A-4CE8-89C3-0CC512882E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B56A3D-C4C5-46E7-B5CD-0CD2DC976E54}" type="pres">
      <dgm:prSet presAssocID="{F0EFB7F4-51AF-4152-9CC5-13004C4906E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B518BB-2BDF-48F9-94BF-01B1BF9D6BA0}" srcId="{8FD34F5E-7A9A-4CE8-89C3-0CC512882E4D}" destId="{F0EFB7F4-51AF-4152-9CC5-13004C4906E8}" srcOrd="0" destOrd="0" parTransId="{6B14AB29-A130-4ED4-A8EB-34374B6C9B9C}" sibTransId="{A001BDBC-6080-461A-A297-8885DA9A7EC8}"/>
    <dgm:cxn modelId="{B92CFA74-6FD5-4F52-992D-D52241249F1C}" type="presOf" srcId="{F0EFB7F4-51AF-4152-9CC5-13004C4906E8}" destId="{5CB56A3D-C4C5-46E7-B5CD-0CD2DC976E54}" srcOrd="0" destOrd="0" presId="urn:microsoft.com/office/officeart/2005/8/layout/vList2"/>
    <dgm:cxn modelId="{37080D69-389A-44FA-B868-31A37A0487F5}" type="presOf" srcId="{8FD34F5E-7A9A-4CE8-89C3-0CC512882E4D}" destId="{C437A800-8AB7-4FA3-B548-CC5D00219160}" srcOrd="0" destOrd="0" presId="urn:microsoft.com/office/officeart/2005/8/layout/vList2"/>
    <dgm:cxn modelId="{02A3029A-BE3C-48FE-A698-5185EAADD203}" type="presParOf" srcId="{C437A800-8AB7-4FA3-B548-CC5D00219160}" destId="{5CB56A3D-C4C5-46E7-B5CD-0CD2DC976E54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9FC42D-D213-4F64-9845-32B1EC244E5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BB27D4-2299-4E6E-BDA5-D68350E2C2F4}">
      <dgm:prSet custT="1"/>
      <dgm:spPr>
        <a:solidFill>
          <a:srgbClr val="7030A0"/>
        </a:solidFill>
      </dgm:spPr>
      <dgm:t>
        <a:bodyPr/>
        <a:lstStyle/>
        <a:p>
          <a:pPr algn="ctr" rtl="0"/>
          <a:r>
            <a:rPr lang="en-US" sz="2800" b="1" i="1" dirty="0" smtClean="0"/>
            <a:t>Ghana ICT4AD Policy</a:t>
          </a:r>
          <a:endParaRPr lang="en-US" sz="2800" b="1" dirty="0"/>
        </a:p>
      </dgm:t>
    </dgm:pt>
    <dgm:pt modelId="{CCB04ABF-DE89-4113-930E-003473C4E66B}" type="parTrans" cxnId="{CA33CD90-99C2-425A-85C4-F1D44E1230B0}">
      <dgm:prSet/>
      <dgm:spPr/>
      <dgm:t>
        <a:bodyPr/>
        <a:lstStyle/>
        <a:p>
          <a:endParaRPr lang="en-US"/>
        </a:p>
      </dgm:t>
    </dgm:pt>
    <dgm:pt modelId="{4B538128-6BDB-4B60-85EF-6FCFDACEADED}" type="sibTrans" cxnId="{CA33CD90-99C2-425A-85C4-F1D44E1230B0}">
      <dgm:prSet/>
      <dgm:spPr/>
      <dgm:t>
        <a:bodyPr/>
        <a:lstStyle/>
        <a:p>
          <a:endParaRPr lang="en-US"/>
        </a:p>
      </dgm:t>
    </dgm:pt>
    <dgm:pt modelId="{6C0EA6C7-8211-4502-ABCB-FF1388699D2D}" type="pres">
      <dgm:prSet presAssocID="{2C9FC42D-D213-4F64-9845-32B1EC244E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64266-F0B0-4D71-95B1-E596D9D66F9F}" type="pres">
      <dgm:prSet presAssocID="{59BB27D4-2299-4E6E-BDA5-D68350E2C2F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33CD90-99C2-425A-85C4-F1D44E1230B0}" srcId="{2C9FC42D-D213-4F64-9845-32B1EC244E51}" destId="{59BB27D4-2299-4E6E-BDA5-D68350E2C2F4}" srcOrd="0" destOrd="0" parTransId="{CCB04ABF-DE89-4113-930E-003473C4E66B}" sibTransId="{4B538128-6BDB-4B60-85EF-6FCFDACEADED}"/>
    <dgm:cxn modelId="{A671CE2E-3DF2-403C-B0B4-206BD06298A2}" type="presOf" srcId="{2C9FC42D-D213-4F64-9845-32B1EC244E51}" destId="{6C0EA6C7-8211-4502-ABCB-FF1388699D2D}" srcOrd="0" destOrd="0" presId="urn:microsoft.com/office/officeart/2005/8/layout/vList2"/>
    <dgm:cxn modelId="{F9513FF3-780A-43D2-B655-5C17E7E13D75}" type="presOf" srcId="{59BB27D4-2299-4E6E-BDA5-D68350E2C2F4}" destId="{82864266-F0B0-4D71-95B1-E596D9D66F9F}" srcOrd="0" destOrd="0" presId="urn:microsoft.com/office/officeart/2005/8/layout/vList2"/>
    <dgm:cxn modelId="{5BD5729E-721B-49DD-91C3-D6429223499E}" type="presParOf" srcId="{6C0EA6C7-8211-4502-ABCB-FF1388699D2D}" destId="{82864266-F0B0-4D71-95B1-E596D9D66F9F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4A6A0F-BA38-49F1-8833-D3F1EE6EB17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E76D1F-B1C9-46AC-BD28-A01B7CC1C5A9}">
      <dgm:prSet/>
      <dgm:spPr>
        <a:solidFill>
          <a:srgbClr val="7030A0"/>
        </a:solidFill>
      </dgm:spPr>
      <dgm:t>
        <a:bodyPr/>
        <a:lstStyle/>
        <a:p>
          <a:pPr algn="ctr" rtl="0"/>
          <a:r>
            <a:rPr kumimoji="1" lang="en-US" b="1" dirty="0" smtClean="0"/>
            <a:t>Focus Areas of ICT Policy</a:t>
          </a:r>
          <a:endParaRPr kumimoji="1" lang="en-US" b="1" dirty="0"/>
        </a:p>
      </dgm:t>
    </dgm:pt>
    <dgm:pt modelId="{58741184-84B6-4FA4-8CCE-88223A9E5E93}" type="parTrans" cxnId="{75C76E43-69BD-4E34-A561-C96765718BFA}">
      <dgm:prSet/>
      <dgm:spPr/>
      <dgm:t>
        <a:bodyPr/>
        <a:lstStyle/>
        <a:p>
          <a:endParaRPr lang="en-US"/>
        </a:p>
      </dgm:t>
    </dgm:pt>
    <dgm:pt modelId="{9DFC5AE9-7DFA-403F-BB23-556523FAB452}" type="sibTrans" cxnId="{75C76E43-69BD-4E34-A561-C96765718BFA}">
      <dgm:prSet/>
      <dgm:spPr/>
      <dgm:t>
        <a:bodyPr/>
        <a:lstStyle/>
        <a:p>
          <a:endParaRPr lang="en-US"/>
        </a:p>
      </dgm:t>
    </dgm:pt>
    <dgm:pt modelId="{FA6411C1-ED2C-4B1A-8C75-5741202561D7}" type="pres">
      <dgm:prSet presAssocID="{574A6A0F-BA38-49F1-8833-D3F1EE6EB1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FC443-EA39-44A8-849F-AD44D2CD8506}" type="pres">
      <dgm:prSet presAssocID="{67E76D1F-B1C9-46AC-BD28-A01B7CC1C5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C76E43-69BD-4E34-A561-C96765718BFA}" srcId="{574A6A0F-BA38-49F1-8833-D3F1EE6EB177}" destId="{67E76D1F-B1C9-46AC-BD28-A01B7CC1C5A9}" srcOrd="0" destOrd="0" parTransId="{58741184-84B6-4FA4-8CCE-88223A9E5E93}" sibTransId="{9DFC5AE9-7DFA-403F-BB23-556523FAB452}"/>
    <dgm:cxn modelId="{83CDA641-0464-4338-8D77-8C65C6386EC5}" type="presOf" srcId="{67E76D1F-B1C9-46AC-BD28-A01B7CC1C5A9}" destId="{5ABFC443-EA39-44A8-849F-AD44D2CD8506}" srcOrd="0" destOrd="0" presId="urn:microsoft.com/office/officeart/2005/8/layout/vList2"/>
    <dgm:cxn modelId="{A709B562-AFF4-41BC-B003-CB91C213130C}" type="presOf" srcId="{574A6A0F-BA38-49F1-8833-D3F1EE6EB177}" destId="{FA6411C1-ED2C-4B1A-8C75-5741202561D7}" srcOrd="0" destOrd="0" presId="urn:microsoft.com/office/officeart/2005/8/layout/vList2"/>
    <dgm:cxn modelId="{B7DFA487-0EA8-4BB7-9AC2-0564BA74BE83}" type="presParOf" srcId="{FA6411C1-ED2C-4B1A-8C75-5741202561D7}" destId="{5ABFC443-EA39-44A8-849F-AD44D2CD8506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FA8126-11FD-4377-B464-93DD2E864F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4DF06A-F0A5-48E3-A30F-CD4C25A00E71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pPr algn="ctr" rtl="0"/>
          <a:r>
            <a:rPr lang="en-US" dirty="0" smtClean="0">
              <a:solidFill>
                <a:srgbClr val="FFFFFF"/>
              </a:solidFill>
              <a:latin typeface="Helvetica"/>
            </a:rPr>
            <a:t>e-Ghana Project</a:t>
          </a:r>
          <a:endParaRPr lang="en-US" dirty="0">
            <a:solidFill>
              <a:srgbClr val="FFFFFF"/>
            </a:solidFill>
            <a:latin typeface="Helvetica"/>
          </a:endParaRPr>
        </a:p>
      </dgm:t>
    </dgm:pt>
    <dgm:pt modelId="{D27976B8-98CA-497B-8279-8CF1CEB0AA28}" type="parTrans" cxnId="{42556BE6-A5EB-4E09-8442-9D33A81F8A8B}">
      <dgm:prSet/>
      <dgm:spPr/>
      <dgm:t>
        <a:bodyPr/>
        <a:lstStyle/>
        <a:p>
          <a:endParaRPr lang="en-US"/>
        </a:p>
      </dgm:t>
    </dgm:pt>
    <dgm:pt modelId="{A9C8EF35-74F1-4568-9A3B-97BD082D0386}" type="sibTrans" cxnId="{42556BE6-A5EB-4E09-8442-9D33A81F8A8B}">
      <dgm:prSet/>
      <dgm:spPr/>
      <dgm:t>
        <a:bodyPr/>
        <a:lstStyle/>
        <a:p>
          <a:endParaRPr lang="en-US"/>
        </a:p>
      </dgm:t>
    </dgm:pt>
    <dgm:pt modelId="{E9BFCBB5-D9C3-4161-B917-23DDEB139890}" type="pres">
      <dgm:prSet presAssocID="{F0FA8126-11FD-4377-B464-93DD2E864F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AA7E6A-2463-4D22-879D-6740AB4B9A84}" type="pres">
      <dgm:prSet presAssocID="{B84DF06A-F0A5-48E3-A30F-CD4C25A00E7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3BE3D9-78F3-4DD2-92CD-CAF1870CC046}" type="presOf" srcId="{F0FA8126-11FD-4377-B464-93DD2E864F86}" destId="{E9BFCBB5-D9C3-4161-B917-23DDEB139890}" srcOrd="0" destOrd="0" presId="urn:microsoft.com/office/officeart/2005/8/layout/vList2"/>
    <dgm:cxn modelId="{0340C227-1BC3-4B60-B1C5-CF1B33087024}" type="presOf" srcId="{B84DF06A-F0A5-48E3-A30F-CD4C25A00E71}" destId="{50AA7E6A-2463-4D22-879D-6740AB4B9A84}" srcOrd="0" destOrd="0" presId="urn:microsoft.com/office/officeart/2005/8/layout/vList2"/>
    <dgm:cxn modelId="{42556BE6-A5EB-4E09-8442-9D33A81F8A8B}" srcId="{F0FA8126-11FD-4377-B464-93DD2E864F86}" destId="{B84DF06A-F0A5-48E3-A30F-CD4C25A00E71}" srcOrd="0" destOrd="0" parTransId="{D27976B8-98CA-497B-8279-8CF1CEB0AA28}" sibTransId="{A9C8EF35-74F1-4568-9A3B-97BD082D0386}"/>
    <dgm:cxn modelId="{C548553A-7DD1-48C6-ABC0-AFA3E26C9521}" type="presParOf" srcId="{E9BFCBB5-D9C3-4161-B917-23DDEB139890}" destId="{50AA7E6A-2463-4D22-879D-6740AB4B9A84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55AB88-C6E4-49A4-8DBC-6062C0C37D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050D85-28DB-400B-A119-5B08DCCC1AF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FF"/>
        </a:solidFill>
      </dgm:spPr>
      <dgm:t>
        <a:bodyPr/>
        <a:lstStyle/>
        <a:p>
          <a:pPr algn="l" rtl="0"/>
          <a:r>
            <a:rPr lang="en-US" sz="2400" b="1" dirty="0" smtClean="0">
              <a:solidFill>
                <a:srgbClr val="FFFF00"/>
              </a:solidFill>
              <a:latin typeface="Helvetica"/>
            </a:rPr>
            <a:t>Goal :</a:t>
          </a:r>
          <a:endParaRPr lang="en-US" sz="2100" b="1" dirty="0" smtClean="0">
            <a:solidFill>
              <a:srgbClr val="FFFF00"/>
            </a:solidFill>
            <a:latin typeface="Helvetica"/>
          </a:endParaRPr>
        </a:p>
        <a:p>
          <a:pPr algn="l" rtl="0"/>
          <a:r>
            <a:rPr lang="en-US" sz="2100" b="1" dirty="0" smtClean="0">
              <a:solidFill>
                <a:srgbClr val="FFFFFF"/>
              </a:solidFill>
              <a:latin typeface="Helvetica"/>
            </a:rPr>
            <a:t> 1. Improve Delivery of Government Services,</a:t>
          </a:r>
        </a:p>
        <a:p>
          <a:pPr marL="342900" indent="-342900" algn="l" rtl="0"/>
          <a:r>
            <a:rPr lang="en-US" sz="2100" b="1" dirty="0" smtClean="0">
              <a:solidFill>
                <a:srgbClr val="FFFFFF"/>
              </a:solidFill>
              <a:latin typeface="Helvetica"/>
            </a:rPr>
            <a:t> 2. Leverage ICT for accelerated growth and poverty reduction.</a:t>
          </a:r>
          <a:endParaRPr lang="en-US" sz="2100" b="1" dirty="0">
            <a:solidFill>
              <a:srgbClr val="FFFFFF"/>
            </a:solidFill>
            <a:latin typeface="Helvetica"/>
          </a:endParaRPr>
        </a:p>
      </dgm:t>
    </dgm:pt>
    <dgm:pt modelId="{11B464FA-D945-4FF3-B43E-7934A689B5CA}" type="parTrans" cxnId="{81DC9462-0BC6-4060-A6F6-8455C350F310}">
      <dgm:prSet/>
      <dgm:spPr/>
      <dgm:t>
        <a:bodyPr/>
        <a:lstStyle/>
        <a:p>
          <a:endParaRPr lang="en-US"/>
        </a:p>
      </dgm:t>
    </dgm:pt>
    <dgm:pt modelId="{DE5F8877-4C5B-4B0C-BD69-23964F445BCB}" type="sibTrans" cxnId="{81DC9462-0BC6-4060-A6F6-8455C350F310}">
      <dgm:prSet/>
      <dgm:spPr/>
      <dgm:t>
        <a:bodyPr/>
        <a:lstStyle/>
        <a:p>
          <a:endParaRPr lang="en-US"/>
        </a:p>
      </dgm:t>
    </dgm:pt>
    <dgm:pt modelId="{4687EF00-D4A7-4FBD-82C4-2F6CD06C659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FF"/>
        </a:solidFill>
      </dgm:spPr>
      <dgm:t>
        <a:bodyPr/>
        <a:lstStyle/>
        <a:p>
          <a:pPr rtl="0"/>
          <a:r>
            <a:rPr lang="en-US" sz="2400" b="1" dirty="0" smtClean="0">
              <a:solidFill>
                <a:srgbClr val="FFFF00"/>
              </a:solidFill>
              <a:latin typeface="Helvetica"/>
            </a:rPr>
            <a:t>Objectives :</a:t>
          </a:r>
          <a:endParaRPr lang="en-US" sz="2100" b="1" dirty="0" smtClean="0">
            <a:solidFill>
              <a:srgbClr val="FFFF00"/>
            </a:solidFill>
            <a:latin typeface="Helvetica"/>
          </a:endParaRPr>
        </a:p>
        <a:p>
          <a:pPr rtl="0"/>
          <a:r>
            <a:rPr lang="en-US" sz="2100" b="1" dirty="0" smtClean="0">
              <a:solidFill>
                <a:srgbClr val="FFFFFF"/>
              </a:solidFill>
              <a:latin typeface="Helvetica"/>
            </a:rPr>
            <a:t>1. Improved service delivery in MDAs through PPP, </a:t>
          </a:r>
        </a:p>
        <a:p>
          <a:pPr rtl="0"/>
          <a:r>
            <a:rPr lang="en-US" sz="2100" b="1" dirty="0" smtClean="0">
              <a:solidFill>
                <a:srgbClr val="FFFFFF"/>
              </a:solidFill>
              <a:latin typeface="Helvetica"/>
            </a:rPr>
            <a:t>2. Development of ICT/ITES industry ,</a:t>
          </a:r>
        </a:p>
        <a:p>
          <a:pPr marL="285750" indent="-285750" rtl="0"/>
          <a:r>
            <a:rPr lang="en-US" sz="2100" b="1" dirty="0" smtClean="0">
              <a:solidFill>
                <a:srgbClr val="FFFFFF"/>
              </a:solidFill>
              <a:latin typeface="Helvetica"/>
            </a:rPr>
            <a:t>3. Development of conducive environment for ICT investments</a:t>
          </a:r>
          <a:endParaRPr lang="en-US" sz="2100" b="1" dirty="0">
            <a:solidFill>
              <a:srgbClr val="FFFFFF"/>
            </a:solidFill>
            <a:latin typeface="Helvetica"/>
          </a:endParaRPr>
        </a:p>
      </dgm:t>
    </dgm:pt>
    <dgm:pt modelId="{FD083971-1AC3-4113-BD03-446AE37BB446}" type="parTrans" cxnId="{DA6CAD85-39A3-47B4-B2E6-F0FB64926259}">
      <dgm:prSet/>
      <dgm:spPr/>
      <dgm:t>
        <a:bodyPr/>
        <a:lstStyle/>
        <a:p>
          <a:endParaRPr lang="en-US"/>
        </a:p>
      </dgm:t>
    </dgm:pt>
    <dgm:pt modelId="{4EB9236C-EE03-4CD5-A032-1A70AB085828}" type="sibTrans" cxnId="{DA6CAD85-39A3-47B4-B2E6-F0FB64926259}">
      <dgm:prSet/>
      <dgm:spPr/>
      <dgm:t>
        <a:bodyPr/>
        <a:lstStyle/>
        <a:p>
          <a:endParaRPr lang="en-US"/>
        </a:p>
      </dgm:t>
    </dgm:pt>
    <dgm:pt modelId="{3011A810-1053-4B6C-AFF7-0D68A69BFA65}" type="pres">
      <dgm:prSet presAssocID="{E655AB88-C6E4-49A4-8DBC-6062C0C37D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D9B922-E14D-4C44-A6B5-52621BA326E4}" type="pres">
      <dgm:prSet presAssocID="{85050D85-28DB-400B-A119-5B08DCCC1AFB}" presName="parentText" presStyleLbl="node1" presStyleIdx="0" presStyleCnt="2" custScaleY="883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87481-1A3C-4072-BDD6-7EEB80B86EBF}" type="pres">
      <dgm:prSet presAssocID="{DE5F8877-4C5B-4B0C-BD69-23964F445BCB}" presName="spacer" presStyleCnt="0"/>
      <dgm:spPr/>
    </dgm:pt>
    <dgm:pt modelId="{D3302F13-F1D0-4A98-9988-D6D5EC740131}" type="pres">
      <dgm:prSet presAssocID="{4687EF00-D4A7-4FBD-82C4-2F6CD06C659A}" presName="parentText" presStyleLbl="node1" presStyleIdx="1" presStyleCnt="2" custScaleY="914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F8C3B7-3EE9-4137-A2E3-7D2FDAD01789}" type="presOf" srcId="{E655AB88-C6E4-49A4-8DBC-6062C0C37DA6}" destId="{3011A810-1053-4B6C-AFF7-0D68A69BFA65}" srcOrd="0" destOrd="0" presId="urn:microsoft.com/office/officeart/2005/8/layout/vList2"/>
    <dgm:cxn modelId="{30159F75-7BE8-4DB2-B727-36E9904F7079}" type="presOf" srcId="{4687EF00-D4A7-4FBD-82C4-2F6CD06C659A}" destId="{D3302F13-F1D0-4A98-9988-D6D5EC740131}" srcOrd="0" destOrd="0" presId="urn:microsoft.com/office/officeart/2005/8/layout/vList2"/>
    <dgm:cxn modelId="{81DC9462-0BC6-4060-A6F6-8455C350F310}" srcId="{E655AB88-C6E4-49A4-8DBC-6062C0C37DA6}" destId="{85050D85-28DB-400B-A119-5B08DCCC1AFB}" srcOrd="0" destOrd="0" parTransId="{11B464FA-D945-4FF3-B43E-7934A689B5CA}" sibTransId="{DE5F8877-4C5B-4B0C-BD69-23964F445BCB}"/>
    <dgm:cxn modelId="{10CCF039-8962-48DC-A974-41E87C93D038}" type="presOf" srcId="{85050D85-28DB-400B-A119-5B08DCCC1AFB}" destId="{66D9B922-E14D-4C44-A6B5-52621BA326E4}" srcOrd="0" destOrd="0" presId="urn:microsoft.com/office/officeart/2005/8/layout/vList2"/>
    <dgm:cxn modelId="{DA6CAD85-39A3-47B4-B2E6-F0FB64926259}" srcId="{E655AB88-C6E4-49A4-8DBC-6062C0C37DA6}" destId="{4687EF00-D4A7-4FBD-82C4-2F6CD06C659A}" srcOrd="1" destOrd="0" parTransId="{FD083971-1AC3-4113-BD03-446AE37BB446}" sibTransId="{4EB9236C-EE03-4CD5-A032-1A70AB085828}"/>
    <dgm:cxn modelId="{E5B3D520-583A-418E-B008-65E249AFC4CE}" type="presParOf" srcId="{3011A810-1053-4B6C-AFF7-0D68A69BFA65}" destId="{66D9B922-E14D-4C44-A6B5-52621BA326E4}" srcOrd="0" destOrd="0" presId="urn:microsoft.com/office/officeart/2005/8/layout/vList2"/>
    <dgm:cxn modelId="{C0C69662-4F87-417A-9118-05CA9783921E}" type="presParOf" srcId="{3011A810-1053-4B6C-AFF7-0D68A69BFA65}" destId="{E5687481-1A3C-4072-BDD6-7EEB80B86EBF}" srcOrd="1" destOrd="0" presId="urn:microsoft.com/office/officeart/2005/8/layout/vList2"/>
    <dgm:cxn modelId="{CC35AF6B-44CA-4B71-BBD5-CEEC78F1C0BC}" type="presParOf" srcId="{3011A810-1053-4B6C-AFF7-0D68A69BFA65}" destId="{D3302F13-F1D0-4A98-9988-D6D5EC740131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76624E08-3A9A-4685-AF76-4C95DFB6DF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1DA2E6E3-1796-462E-A56B-9907366EB1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OASIS (Organization for the Advancement of Structured Information Standards) produces global standards that have both 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99715-09EE-4B68-ACE1-7EF2884C20FE}" type="slidenum">
              <a:rPr lang="en-US" altLang="en-US">
                <a:latin typeface="Times New Roman" pitchFamily="18" charset="0"/>
              </a:rPr>
              <a:pPr/>
              <a:t>1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B6BC21-DA3C-404C-87DC-86E84501582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95B27C-D8A1-47FF-AAED-510D8151248D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5B6198-5B7A-4585-ACE1-A5A20E18CF5F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It is clear that the ability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interoperate is key to reducing ICT integration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costs and inefficiencies, increasing business agility, and enabling the adoption of new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emerging technologies. Leading ICT industry players are very actively working together through industry associations and standards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organisations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advance the development and adoption of open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standards</a:t>
            </a:r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661AED-9653-4292-8F98-0F0789BAA53F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The problems of interoperability are not unique to government. The interoperability problems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of integrating disparate databases, distributed networks, e-procurement solutions, B2B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exchanges, enterprise application integration, portal integration, B2C (consumer/citizen)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solutions, mobile communications, and others all exist in private industry as well as the public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sector. In general, there is a common need across all industries for research, new</a:t>
            </a:r>
          </a:p>
          <a:p>
            <a:r>
              <a:rPr lang="en-US" sz="1200" kern="1200" baseline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technologies, and improved standards to address interoperability.</a:t>
            </a: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E2E4D5-D999-41C2-ADE9-0DE2207CC8CF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150546-7561-4DA7-A5BB-7694C2E81E63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0950A3-1196-4C47-9250-07E837FB1554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BAFAD6-1BC8-4996-9008-930150C1188D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CD4437-CB0F-474E-AA7E-F41F7D03BCC1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0C9D34-A8A9-4C61-9507-5266FDD6C738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A2E6E3-1796-462E-A56B-9907366EB12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80BB11-CC3B-4593-B4ED-8B3F833A27CB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AD36E5-4A66-438B-B53D-E582A5FE08BD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694A99-14C1-4630-A36C-2BD38B5C6420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A2E6E3-1796-462E-A56B-9907366EB12C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A2E6E3-1796-462E-A56B-9907366EB12C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A2E6E3-1796-462E-A56B-9907366EB12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A2E6E3-1796-462E-A56B-9907366EB12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ICT4AD policy was developed based on policy framework document namely – ‘ an integrated ICT-led socio-economic Development policy and plan development framework for Ghana.</a:t>
            </a:r>
          </a:p>
          <a:p>
            <a:pPr eaLnBrk="1" hangingPunct="1"/>
            <a:r>
              <a:rPr lang="en-US" altLang="ja-JP" smtClean="0">
                <a:latin typeface="Arial" pitchFamily="34" charset="0"/>
                <a:cs typeface="Arial" pitchFamily="34" charset="0"/>
              </a:rPr>
              <a:t>It represents the vision for Ghana in the information age</a:t>
            </a:r>
          </a:p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90E3C-896A-45B7-918C-1705A9305715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3033D-8393-4E79-978F-ACCBA4FEF1E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317D8F-6764-4D70-985A-94239F5C61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BRM – Business reference model, </a:t>
            </a:r>
            <a:r>
              <a:rPr lang="en-US" altLang="ja-JP" smtClean="0"/>
              <a:t>The BRM is a functional-driven framework for describing the business operations of government independent of the MDAs that perform them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 PRM – Performance Reference Model, </a:t>
            </a:r>
            <a:r>
              <a:rPr lang="en-US" altLang="ja-JP" smtClean="0"/>
              <a:t>The </a:t>
            </a:r>
            <a:r>
              <a:rPr lang="en-US" altLang="ja-JP" b="1" smtClean="0"/>
              <a:t>Performance Reference Model</a:t>
            </a:r>
            <a:r>
              <a:rPr lang="en-US" altLang="ja-JP" smtClean="0"/>
              <a:t> is a standard framework to measure performance of major ICT initiatives and their contribution to program performance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/>
              <a:t>SRM - The SRM is a component-based framework that can provide – independent of business function– a leverage-able foundation for reuse of applications, application capabilities, components, and business services.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/>
              <a:t>TRM - The Technical Reference Model (TRM) outlines the standards, specifications, and technologies that collectively support the secure delivery, exchange, and construction of business and application components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/>
              <a:t>DRM - The </a:t>
            </a:r>
            <a:r>
              <a:rPr lang="en-US" altLang="ja-JP" b="1" smtClean="0"/>
              <a:t>Data and Information Reference Model (DRM)</a:t>
            </a:r>
            <a:r>
              <a:rPr lang="en-US" altLang="ja-JP" smtClean="0"/>
              <a:t> will describe, at an aggregate level, the data and information that support program and business line operations </a:t>
            </a: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956F7-B366-4241-8D38-38146C3E882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6BC04-A7B9-4E47-B8A8-C18EB28007E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219200" y="19812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80000"/>
              </a:lnSpc>
              <a:defRPr/>
            </a:pPr>
            <a:r>
              <a:rPr kumimoji="1" lang="en-US" altLang="en-US" sz="3600" i="0">
                <a:solidFill>
                  <a:srgbClr val="333399"/>
                </a:solidFill>
                <a:latin typeface="Arial Black" pitchFamily="34" charset="0"/>
              </a:rPr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914400"/>
            <a:ext cx="1790700" cy="5467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219700" cy="5467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505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09800"/>
            <a:ext cx="3505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162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itchFamily="34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itchFamily="34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itchFamily="34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itchFamily="34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Monotype Sort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Monotype Sort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Data" Target="../diagrams/data10.xml"/><Relationship Id="rId7" Type="http://schemas.openxmlformats.org/officeDocument/2006/relationships/diagramData" Target="../diagrams/data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diagramColors" Target="../diagrams/colors11.xml"/><Relationship Id="rId4" Type="http://schemas.openxmlformats.org/officeDocument/2006/relationships/diagramLayout" Target="../diagrams/layout10.xml"/><Relationship Id="rId9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Data" Target="../diagrams/data8.xml"/><Relationship Id="rId7" Type="http://schemas.openxmlformats.org/officeDocument/2006/relationships/diagramData" Target="../diagrams/data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diagramColors" Target="../diagrams/colors9.xml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533400" y="1371600"/>
          <a:ext cx="83058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914400" y="3886200"/>
          <a:ext cx="7620000" cy="249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6324600" y="12065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 b="1" i="0">
                <a:solidFill>
                  <a:schemeClr val="bg1"/>
                </a:solidFill>
                <a:latin typeface="Arial" charset="0"/>
              </a:rPr>
              <a:t>www.oasis-open.org</a:t>
            </a:r>
            <a:endParaRPr lang="en-US" altLang="en-US">
              <a:latin typeface="Times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smtClean="0">
              <a:solidFill>
                <a:schemeClr val="bg1"/>
              </a:solidFill>
            </a:endParaRPr>
          </a:p>
          <a:p>
            <a:endParaRPr lang="en-US" sz="1600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685800" y="762000"/>
          <a:ext cx="7772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838200" y="2057399"/>
          <a:ext cx="7659414" cy="4390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 set of Policies, Technical Standards, as well as </a:t>
            </a:r>
            <a:r>
              <a:rPr lang="en-US" b="1" dirty="0" smtClean="0"/>
              <a:t>Guidelines </a:t>
            </a:r>
            <a:r>
              <a:rPr lang="en-US" b="1" dirty="0" smtClean="0"/>
              <a:t>covering ways to achieve interoperability among MDAs and other Government organizations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990600"/>
          <a:ext cx="7620000" cy="96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62000" y="838200"/>
          <a:ext cx="7620000" cy="96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b="1" dirty="0" smtClean="0"/>
              <a:t>The ability to transfer and use information in a uniform and efficient manner across multiple organizations and information technology systems.</a:t>
            </a:r>
          </a:p>
          <a:p>
            <a:pPr lvl="1">
              <a:defRPr/>
            </a:pP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838200" y="838200"/>
          <a:ext cx="6934200" cy="96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Citizen-centric services: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ensuring the provision of improved public services and information in ways that </a:t>
            </a:r>
            <a:r>
              <a:rPr lang="en-US" sz="2200" dirty="0" smtClean="0"/>
              <a:t>are</a:t>
            </a:r>
            <a:r>
              <a:rPr lang="en-US" sz="2200" dirty="0" smtClean="0"/>
              <a:t> </a:t>
            </a:r>
            <a:r>
              <a:rPr lang="en-US" sz="2200" dirty="0" smtClean="0"/>
              <a:t>more beneficial to citizens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Operational efficiency: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enabling the </a:t>
            </a:r>
            <a:r>
              <a:rPr lang="en-US" sz="2200" dirty="0" err="1" smtClean="0"/>
              <a:t>GoG</a:t>
            </a:r>
            <a:r>
              <a:rPr lang="en-US" sz="2200" dirty="0" smtClean="0"/>
              <a:t> to streamline business and technology processes and work more effectively as a collective organization rather than a set of separate silos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Delivering a return on investment: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interoperability between new environments and existing systems enables any move to new platforms to be gradual, efficient, and evolutionary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38200" y="990600"/>
          <a:ext cx="7391400" cy="80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en-GB" sz="2200" b="1" dirty="0" err="1" smtClean="0">
                <a:latin typeface="Helvetica"/>
                <a:ea typeface="HGHeiseiKakugothictaiW3" pitchFamily="49" charset="-128"/>
              </a:rPr>
              <a:t>GICTeD</a:t>
            </a:r>
            <a:r>
              <a:rPr lang="en-GB" sz="2200" b="1" dirty="0" smtClean="0">
                <a:latin typeface="Helvetica"/>
                <a:ea typeface="HGHeiseiKakugothictaiW3" pitchFamily="49" charset="-128"/>
              </a:rPr>
              <a:t> as custodian</a:t>
            </a:r>
          </a:p>
          <a:p>
            <a:pPr marL="457200" indent="-457200">
              <a:lnSpc>
                <a:spcPct val="120000"/>
              </a:lnSpc>
              <a:defRPr/>
            </a:pPr>
            <a:r>
              <a:rPr lang="en-GB" sz="2200" b="1" dirty="0" smtClean="0">
                <a:latin typeface="Helvetica"/>
                <a:ea typeface="HGHeiseiKakugothictaiW3" pitchFamily="49" charset="-128"/>
              </a:rPr>
              <a:t>Working groups to manage e-GIF</a:t>
            </a:r>
          </a:p>
          <a:p>
            <a:pPr marL="457200" indent="-457200">
              <a:lnSpc>
                <a:spcPct val="120000"/>
              </a:lnSpc>
              <a:defRPr/>
            </a:pPr>
            <a:r>
              <a:rPr lang="en-US" sz="2200" b="1" dirty="0" smtClean="0">
                <a:latin typeface="Helvetica"/>
                <a:ea typeface="HGHeiseiKakugothictaiW3" pitchFamily="49" charset="-128"/>
              </a:rPr>
              <a:t>MDAs in the public/civil sectors must comply with the e-GIF</a:t>
            </a:r>
            <a:endParaRPr lang="en-GB" sz="2200" b="1" dirty="0" smtClean="0">
              <a:latin typeface="Helvetica"/>
              <a:ea typeface="HGHeiseiKakugothictaiW3" pitchFamily="49" charset="-128"/>
            </a:endParaRPr>
          </a:p>
          <a:p>
            <a:pPr marL="457200" indent="-457200">
              <a:defRPr/>
            </a:pPr>
            <a:r>
              <a:rPr lang="en-US" sz="2200" b="1" dirty="0" smtClean="0">
                <a:latin typeface="Helvetica"/>
                <a:ea typeface="HGHeiseiKakugothictaiW3" pitchFamily="49" charset="-128"/>
              </a:rPr>
              <a:t>All new public/civil sector information systems must be accessible through browser-based technology</a:t>
            </a:r>
          </a:p>
          <a:p>
            <a:pPr marL="457200" indent="-457200">
              <a:defRPr/>
            </a:pPr>
            <a:r>
              <a:rPr lang="en-US" sz="2200" b="1" dirty="0" smtClean="0">
                <a:latin typeface="Helvetica"/>
                <a:ea typeface="HGHeiseiKakugothictaiW3" pitchFamily="49" charset="-128"/>
              </a:rPr>
              <a:t>Framework to be vendor-neutral and </a:t>
            </a:r>
            <a:r>
              <a:rPr lang="en-US" sz="2200" b="1" dirty="0" smtClean="0">
                <a:solidFill>
                  <a:srgbClr val="FF0000"/>
                </a:solidFill>
                <a:latin typeface="Helvetica"/>
                <a:ea typeface="HGHeiseiKakugothictaiW3" pitchFamily="49" charset="-128"/>
              </a:rPr>
              <a:t>open standards-based </a:t>
            </a:r>
            <a:r>
              <a:rPr lang="en-US" sz="2200" b="1" dirty="0" smtClean="0">
                <a:latin typeface="Helvetica"/>
                <a:ea typeface="HGHeiseiKakugothictaiW3" pitchFamily="49" charset="-128"/>
              </a:rPr>
              <a:t>. All standards and guidelines must therefore conform with open standards principles.</a:t>
            </a:r>
            <a:endParaRPr lang="en-GB" sz="2200" b="1" dirty="0" smtClean="0">
              <a:latin typeface="Helvetica"/>
              <a:ea typeface="HGHeiseiKakugothictaiW3" pitchFamily="49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38200" y="838200"/>
          <a:ext cx="7391400" cy="80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162800" cy="4171950"/>
          </a:xfrm>
        </p:spPr>
        <p:txBody>
          <a:bodyPr/>
          <a:lstStyle/>
          <a:p>
            <a:pPr marL="457200" indent="-457200">
              <a:defRPr/>
            </a:pPr>
            <a:r>
              <a:rPr lang="en-GB" sz="2000" b="1" dirty="0" smtClean="0">
                <a:latin typeface="Helvetica"/>
                <a:ea typeface="HGHeiseiKakugothictaiW3" pitchFamily="49" charset="-128"/>
              </a:rPr>
              <a:t>Use Internet and World Wide Web standards for all public sector systems</a:t>
            </a:r>
          </a:p>
          <a:p>
            <a:pPr marL="457200" indent="-457200">
              <a:lnSpc>
                <a:spcPct val="120000"/>
              </a:lnSpc>
              <a:defRPr/>
            </a:pPr>
            <a:r>
              <a:rPr lang="en-GB" sz="2000" b="1" dirty="0" smtClean="0">
                <a:latin typeface="Helvetica"/>
                <a:ea typeface="HGHeiseiKakugothictaiW3" pitchFamily="49" charset="-128"/>
              </a:rPr>
              <a:t>Use XML as the key standard for data interchange</a:t>
            </a:r>
          </a:p>
          <a:p>
            <a:pPr marL="457200" indent="-457200">
              <a:lnSpc>
                <a:spcPct val="120000"/>
              </a:lnSpc>
              <a:defRPr/>
            </a:pPr>
            <a:r>
              <a:rPr lang="en-GB" sz="2000" b="1" dirty="0" smtClean="0">
                <a:latin typeface="Helvetica"/>
                <a:ea typeface="HGHeiseiKakugothictaiW3" pitchFamily="49" charset="-128"/>
              </a:rPr>
              <a:t>Make the browser the key interface for access and manipulation of all information</a:t>
            </a:r>
          </a:p>
          <a:p>
            <a:pPr marL="457200" indent="-457200">
              <a:lnSpc>
                <a:spcPct val="120000"/>
              </a:lnSpc>
              <a:defRPr/>
            </a:pPr>
            <a:r>
              <a:rPr lang="en-GB" sz="2000" b="1" dirty="0" smtClean="0">
                <a:latin typeface="Helvetica"/>
                <a:ea typeface="HGHeiseiKakugothictaiW3" pitchFamily="49" charset="-128"/>
              </a:rPr>
              <a:t>Assign metadata to government information resources</a:t>
            </a:r>
          </a:p>
          <a:p>
            <a:pPr marL="457200" indent="-457200">
              <a:defRPr/>
            </a:pPr>
            <a:r>
              <a:rPr lang="en-GB" sz="2000" b="1" dirty="0" smtClean="0">
                <a:latin typeface="Helvetica"/>
                <a:ea typeface="HGHeiseiKakugothictaiW3" pitchFamily="49" charset="-128"/>
              </a:rPr>
              <a:t>Adopt </a:t>
            </a:r>
            <a:r>
              <a:rPr lang="en-GB" sz="2000" b="1" dirty="0" smtClean="0">
                <a:latin typeface="Helvetica"/>
                <a:ea typeface="HGHeiseiKakugothictaiW3" pitchFamily="49" charset="-128"/>
              </a:rPr>
              <a:t>open, international standards that are well supported by the market</a:t>
            </a:r>
          </a:p>
          <a:p>
            <a:pPr marL="457200" indent="-457200">
              <a:defRPr/>
            </a:pPr>
            <a:r>
              <a:rPr lang="en-GB" sz="2000" b="1" dirty="0" smtClean="0">
                <a:latin typeface="Helvetica"/>
                <a:ea typeface="HGHeiseiKakugothictaiW3" pitchFamily="49" charset="-128"/>
              </a:rPr>
              <a:t>Internet based implementation strategy through        e-Gif website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38200" y="685800"/>
          <a:ext cx="7162800" cy="884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754563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latin typeface="Helvetica"/>
              </a:rPr>
              <a:t>Policy and scope</a:t>
            </a:r>
          </a:p>
          <a:p>
            <a:pPr>
              <a:buFontTx/>
              <a:buNone/>
              <a:defRPr/>
            </a:pPr>
            <a:r>
              <a:rPr lang="en-US" sz="2800" b="1" dirty="0" smtClean="0">
                <a:latin typeface="Helvetica"/>
              </a:rPr>
              <a:t>• Technical policies</a:t>
            </a:r>
          </a:p>
          <a:p>
            <a:pPr>
              <a:buFontTx/>
              <a:buNone/>
              <a:defRPr/>
            </a:pPr>
            <a:r>
              <a:rPr lang="en-US" sz="2800" b="1" dirty="0" smtClean="0">
                <a:latin typeface="Helvetica"/>
              </a:rPr>
              <a:t>• Implementation support</a:t>
            </a:r>
          </a:p>
          <a:p>
            <a:pPr marL="514350" indent="-514350">
              <a:buFontTx/>
              <a:buNone/>
              <a:defRPr/>
            </a:pPr>
            <a:r>
              <a:rPr lang="en-US" sz="2800" b="1" dirty="0" smtClean="0">
                <a:latin typeface="Helvetica"/>
              </a:rPr>
              <a:t>• Technical Standards Catalogue</a:t>
            </a:r>
          </a:p>
          <a:p>
            <a:pPr marL="514350" indent="-514350">
              <a:buFontTx/>
              <a:buNone/>
              <a:defRPr/>
            </a:pPr>
            <a:r>
              <a:rPr lang="en-US" sz="2800" b="1" dirty="0" smtClean="0">
                <a:latin typeface="Helvetica"/>
              </a:rPr>
              <a:t>• E-Government Metadata Schema</a:t>
            </a:r>
          </a:p>
          <a:p>
            <a:pPr marL="514350" indent="-514350">
              <a:buFontTx/>
              <a:buNone/>
              <a:defRPr/>
            </a:pPr>
            <a:r>
              <a:rPr lang="en-US" sz="2800" b="1" dirty="0" smtClean="0">
                <a:latin typeface="Helvetica"/>
              </a:rPr>
              <a:t>• Management process</a:t>
            </a:r>
          </a:p>
          <a:p>
            <a:pPr marL="514350" indent="-514350">
              <a:buFontTx/>
              <a:buNone/>
              <a:defRPr/>
            </a:pPr>
            <a:r>
              <a:rPr lang="en-US" sz="2800" b="1" dirty="0" smtClean="0">
                <a:latin typeface="Helvetica"/>
              </a:rPr>
              <a:t>• Change management</a:t>
            </a:r>
          </a:p>
          <a:p>
            <a:pPr marL="514350" indent="-514350">
              <a:buFontTx/>
              <a:buNone/>
              <a:defRPr/>
            </a:pPr>
            <a:r>
              <a:rPr lang="en-US" sz="2800" b="1" dirty="0" smtClean="0">
                <a:latin typeface="Helvetica"/>
              </a:rPr>
              <a:t>• e-GIF compliance</a:t>
            </a:r>
            <a:endParaRPr lang="en-US" sz="2800" b="1" dirty="0">
              <a:latin typeface="Helvetic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066800" y="685800"/>
          <a:ext cx="6934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685800" y="1660320"/>
            <a:ext cx="8077200" cy="481667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0" y="762000"/>
          <a:ext cx="6324600" cy="73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433389" y="1682964"/>
            <a:ext cx="7948612" cy="479403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838200"/>
            <a:ext cx="8153400" cy="556101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914400"/>
          <a:ext cx="70104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44958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400" dirty="0" smtClean="0"/>
              <a:t>Introduction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Background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Ghana Country Perspective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e-Readiness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e-Government in Ghana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e-Ghana Project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e-legislation</a:t>
            </a:r>
            <a:endParaRPr lang="en-US" sz="2000" dirty="0" smtClean="0"/>
          </a:p>
          <a:p>
            <a:pPr lvl="1">
              <a:spcBef>
                <a:spcPts val="300"/>
              </a:spcBef>
            </a:pPr>
            <a:r>
              <a:rPr lang="en-US" sz="2000" dirty="0" smtClean="0"/>
              <a:t>e-government </a:t>
            </a:r>
            <a:r>
              <a:rPr lang="en-US" sz="2000" dirty="0" smtClean="0"/>
              <a:t>initiatives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Development of e-GIF for </a:t>
            </a:r>
            <a:r>
              <a:rPr lang="en-US" sz="2000" dirty="0" smtClean="0"/>
              <a:t>Ghana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Benefits of Open Standards</a:t>
            </a:r>
            <a:endParaRPr lang="en-US" sz="2000" dirty="0" smtClean="0"/>
          </a:p>
          <a:p>
            <a:pPr>
              <a:spcBef>
                <a:spcPts val="300"/>
              </a:spcBef>
            </a:pPr>
            <a:r>
              <a:rPr lang="en-US" sz="2400" dirty="0" smtClean="0"/>
              <a:t>Challenges and perspectives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Conclusions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66800" y="838200"/>
          <a:ext cx="7162800" cy="884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162800" cy="4953000"/>
          </a:xfrm>
        </p:spPr>
        <p:txBody>
          <a:bodyPr/>
          <a:lstStyle/>
          <a:p>
            <a:pPr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e-Services Access: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standards and technologies for computer hardware, mobile phones, conferencing over Internet Protocol (IP), Voice over IP, smart cards, biometric data interchange, and accessibility and usability.</a:t>
            </a:r>
          </a:p>
          <a:p>
            <a:pPr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Interconnectivity: </a:t>
            </a:r>
            <a:r>
              <a:rPr lang="en-US" sz="2200" dirty="0" smtClean="0"/>
              <a:t>standards and technologies for connecting systems (e.g. connection protocols, web services message exchange protocol, simple object access protocols, etc).</a:t>
            </a:r>
          </a:p>
          <a:p>
            <a:pPr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Security: </a:t>
            </a:r>
            <a:r>
              <a:rPr lang="en-US" sz="2200" dirty="0" smtClean="0"/>
              <a:t>standards and technologies for supporting secure interoperation (e.g. data encryption, public key infrastructure, digital signatures, and secure transmission protocols).</a:t>
            </a:r>
          </a:p>
          <a:p>
            <a:pPr>
              <a:defRPr/>
            </a:pPr>
            <a:endParaRPr lang="en-US" sz="2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609600"/>
          <a:ext cx="8229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162800" cy="4800600"/>
          </a:xfrm>
        </p:spPr>
        <p:txBody>
          <a:bodyPr/>
          <a:lstStyle/>
          <a:p>
            <a:pPr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Business Areas: </a:t>
            </a:r>
            <a:r>
              <a:rPr lang="en-US" sz="2400" dirty="0" smtClean="0"/>
              <a:t>standards and technologies for business-specific content materials.</a:t>
            </a:r>
          </a:p>
          <a:p>
            <a:pPr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Discovery: </a:t>
            </a:r>
            <a:r>
              <a:rPr lang="en-US" sz="2400" dirty="0" smtClean="0"/>
              <a:t>standards and technologies for supporting the discovery and location of resources (metadata standards, thesaurus standards, directory standards).</a:t>
            </a:r>
          </a:p>
          <a:p>
            <a:pPr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Data Exchange and Data Integration: </a:t>
            </a:r>
            <a:r>
              <a:rPr lang="en-US" sz="2400" dirty="0" smtClean="0"/>
              <a:t>standards and technologies for the description of the structure and encoding of data exchange (e.g. email protocols, resource syndication protocols, data markup languages, and basic character-set encodings).</a:t>
            </a:r>
          </a:p>
          <a:p>
            <a:pPr>
              <a:defRPr/>
            </a:pPr>
            <a:endParaRPr lang="en-US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66800" y="685800"/>
          <a:ext cx="6858000" cy="80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600" dirty="0" smtClean="0"/>
              <a:t>Subject to full public assessment and use without constraints in a manner equally available to all parties; </a:t>
            </a:r>
          </a:p>
          <a:p>
            <a:pPr>
              <a:defRPr/>
            </a:pPr>
            <a:r>
              <a:rPr lang="en-US" sz="2600" dirty="0" smtClean="0"/>
              <a:t>Without any components or extensions that have dependencies on formats or protocols that do not meet the definition of an Open Standard themselves; </a:t>
            </a:r>
          </a:p>
          <a:p>
            <a:pPr>
              <a:defRPr/>
            </a:pPr>
            <a:r>
              <a:rPr lang="en-US" sz="2600" dirty="0" smtClean="0"/>
              <a:t>Free from legal or technical clauses that limit its utilization by any party or in any business model; </a:t>
            </a:r>
          </a:p>
          <a:p>
            <a:pPr>
              <a:defRPr/>
            </a:pPr>
            <a:r>
              <a:rPr lang="en-US" sz="2600" dirty="0" smtClean="0"/>
              <a:t>Managed and further developed independently of any single vendor in a process open to the equal participation of competitors and third parties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914400"/>
          <a:ext cx="7010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Finalize Enterprise Architecture for GOG</a:t>
            </a:r>
          </a:p>
          <a:p>
            <a:r>
              <a:rPr lang="en-US" sz="2400" dirty="0" smtClean="0"/>
              <a:t>Set standards for infrastructure and back office systems</a:t>
            </a:r>
          </a:p>
          <a:p>
            <a:r>
              <a:rPr lang="en-US" sz="2400" dirty="0" smtClean="0"/>
              <a:t>Define data architecture for </a:t>
            </a:r>
            <a:r>
              <a:rPr lang="en-US" sz="2400" dirty="0" err="1" smtClean="0"/>
              <a:t>GoG</a:t>
            </a:r>
            <a:r>
              <a:rPr lang="en-US" sz="2400" dirty="0" smtClean="0"/>
              <a:t> systems</a:t>
            </a:r>
          </a:p>
          <a:p>
            <a:r>
              <a:rPr lang="en-US" sz="2400" dirty="0" smtClean="0"/>
              <a:t>Develop shared service facilities (Data Centre, GoVNET)</a:t>
            </a:r>
          </a:p>
          <a:p>
            <a:r>
              <a:rPr lang="en-US" sz="2400" dirty="0" smtClean="0"/>
              <a:t>Implement Portal/Payment Gateway</a:t>
            </a:r>
          </a:p>
          <a:p>
            <a:r>
              <a:rPr lang="en-US" sz="2400" dirty="0" smtClean="0"/>
              <a:t>Deploy e-services</a:t>
            </a:r>
            <a:endParaRPr lang="en-US" sz="2400" dirty="0"/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62000" y="838200"/>
          <a:ext cx="70104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162800" cy="4171950"/>
          </a:xfrm>
        </p:spPr>
        <p:txBody>
          <a:bodyPr/>
          <a:lstStyle/>
          <a:p>
            <a:r>
              <a:rPr lang="en-US" sz="2700" dirty="0" smtClean="0"/>
              <a:t>ICT provides Ghana with opportunity to meet development Goals</a:t>
            </a:r>
          </a:p>
          <a:p>
            <a:r>
              <a:rPr lang="en-US" sz="2700" dirty="0" smtClean="0"/>
              <a:t>The e-Government initiative on Interoperability will support improved service delivery to citizens; reducing the cost to government of delivering services and sharing information; and delivering greater economic efficiencies for the wider </a:t>
            </a:r>
            <a:r>
              <a:rPr lang="en-US" sz="2700" dirty="0" smtClean="0"/>
              <a:t>economy</a:t>
            </a:r>
          </a:p>
          <a:p>
            <a:r>
              <a:rPr lang="en-US" sz="2700" dirty="0" smtClean="0"/>
              <a:t>Collaboration with bodies such as OASIS, W3C etc will facilitate </a:t>
            </a:r>
            <a:r>
              <a:rPr lang="en-US" sz="2700" dirty="0" err="1" smtClean="0"/>
              <a:t>GoG</a:t>
            </a:r>
            <a:r>
              <a:rPr lang="en-US" sz="2700" dirty="0" smtClean="0"/>
              <a:t> efforts</a:t>
            </a:r>
            <a:endParaRPr lang="en-US" sz="27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685800" y="914400"/>
          <a:ext cx="70104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4400" y="1950622"/>
            <a:ext cx="6858000" cy="443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685800" y="914400"/>
          <a:ext cx="70104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Box 4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4876800" cy="4171950"/>
          </a:xfrm>
          <a:noFill/>
        </p:spPr>
        <p:txBody>
          <a:bodyPr/>
          <a:lstStyle/>
          <a:p>
            <a:pPr eaLnBrk="1" hangingPunct="1"/>
            <a:r>
              <a:rPr lang="en-GB" sz="2400" dirty="0" smtClean="0">
                <a:cs typeface="Times New Roman" pitchFamily="18" charset="0"/>
              </a:rPr>
              <a:t>Population  - </a:t>
            </a:r>
            <a:r>
              <a:rPr lang="en-US" sz="2400" dirty="0" smtClean="0"/>
              <a:t>23M (approx)</a:t>
            </a:r>
            <a:endParaRPr lang="en-US" sz="2400" dirty="0" smtClean="0"/>
          </a:p>
          <a:p>
            <a:pPr eaLnBrk="1" hangingPunct="1"/>
            <a:r>
              <a:rPr lang="en-GB" sz="2400" dirty="0" smtClean="0">
                <a:cs typeface="Times New Roman" pitchFamily="18" charset="0"/>
              </a:rPr>
              <a:t>Population density  - 101 per sq km</a:t>
            </a:r>
          </a:p>
          <a:p>
            <a:pPr eaLnBrk="1" hangingPunct="1"/>
            <a:r>
              <a:rPr lang="en-GB" sz="2400" dirty="0" smtClean="0">
                <a:cs typeface="Times New Roman" pitchFamily="18" charset="0"/>
              </a:rPr>
              <a:t>Literacy rate – </a:t>
            </a:r>
            <a:r>
              <a:rPr lang="en-US" sz="2400" dirty="0" smtClean="0"/>
              <a:t>75% (2003 est.)</a:t>
            </a:r>
            <a:endParaRPr lang="en-GB" sz="2400" dirty="0" smtClean="0"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cs typeface="Times New Roman" pitchFamily="18" charset="0"/>
              </a:rPr>
              <a:t>Average per capita income - $661</a:t>
            </a:r>
          </a:p>
          <a:p>
            <a:pPr eaLnBrk="1" hangingPunct="1"/>
            <a:r>
              <a:rPr lang="en-GB" sz="2400" dirty="0" smtClean="0">
                <a:cs typeface="Times New Roman" pitchFamily="18" charset="0"/>
              </a:rPr>
              <a:t>GDP growth rate – 6.5%</a:t>
            </a:r>
          </a:p>
          <a:p>
            <a:pPr eaLnBrk="1" hangingPunct="1"/>
            <a:r>
              <a:rPr lang="en-GB" sz="2400" dirty="0" smtClean="0">
                <a:cs typeface="Times New Roman" pitchFamily="18" charset="0"/>
              </a:rPr>
              <a:t>Currency - Ghana Cedis approx. </a:t>
            </a:r>
          </a:p>
          <a:p>
            <a:pPr eaLnBrk="1" hangingPunct="1">
              <a:buFontTx/>
              <a:buNone/>
            </a:pPr>
            <a:r>
              <a:rPr lang="en-GB" sz="2400" dirty="0" smtClean="0">
                <a:cs typeface="Times New Roman" pitchFamily="18" charset="0"/>
              </a:rPr>
              <a:t>	1US$: </a:t>
            </a:r>
            <a:r>
              <a:rPr lang="en-GB" sz="2400" dirty="0" smtClean="0">
                <a:cs typeface="Times New Roman" pitchFamily="18" charset="0"/>
              </a:rPr>
              <a:t>1.4170 </a:t>
            </a:r>
            <a:r>
              <a:rPr lang="en-GB" sz="2400" dirty="0" smtClean="0">
                <a:cs typeface="Times New Roman" pitchFamily="18" charset="0"/>
              </a:rPr>
              <a:t>GH₵</a:t>
            </a:r>
          </a:p>
          <a:p>
            <a:pPr eaLnBrk="1" hangingPunct="1"/>
            <a:r>
              <a:rPr lang="en-GB" sz="2400" dirty="0" smtClean="0">
                <a:cs typeface="Times New Roman" pitchFamily="18" charset="0"/>
              </a:rPr>
              <a:t>Political System – </a:t>
            </a:r>
          </a:p>
          <a:p>
            <a:pPr algn="just" eaLnBrk="1" hangingPunct="1">
              <a:buFontTx/>
              <a:buNone/>
            </a:pPr>
            <a:r>
              <a:rPr lang="en-GB" sz="2400" dirty="0" smtClean="0">
                <a:cs typeface="Times New Roman" pitchFamily="18" charset="0"/>
              </a:rPr>
              <a:t>	Multi-party democracy</a:t>
            </a:r>
          </a:p>
          <a:p>
            <a:pPr eaLnBrk="1" hangingPunct="1"/>
            <a:endParaRPr lang="en-US" sz="2400" dirty="0" smtClean="0"/>
          </a:p>
          <a:p>
            <a:pPr algn="just" eaLnBrk="1" hangingPunct="1">
              <a:buFontTx/>
              <a:buNone/>
            </a:pPr>
            <a:r>
              <a:rPr lang="en-US" sz="2400" dirty="0" smtClean="0"/>
              <a:t> </a:t>
            </a:r>
            <a:endParaRPr lang="en-GB" sz="2400" dirty="0" smtClean="0">
              <a:cs typeface="Times New Roman" pitchFamily="18" charset="0"/>
            </a:endParaRPr>
          </a:p>
        </p:txBody>
      </p:sp>
      <p:pic>
        <p:nvPicPr>
          <p:cNvPr id="6" name="Picture 10" descr="C:\Users\Veronica\Documents\New Staff Stuff\PPP\Pre-bid Conference\ghana_map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4313" y="1752599"/>
            <a:ext cx="3697287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endParaRPr lang="en-US" smtClean="0">
              <a:solidFill>
                <a:schemeClr val="bg1"/>
              </a:solidFill>
              <a:latin typeface="Arial" pitchFamily="34" charset="0"/>
            </a:endParaRPr>
          </a:p>
          <a:p>
            <a:endParaRPr lang="en-US" sz="1600" smtClean="0">
              <a:latin typeface="Arial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79513"/>
            <a:ext cx="8458200" cy="300037"/>
          </a:xfrm>
        </p:spPr>
        <p:txBody>
          <a:bodyPr/>
          <a:lstStyle/>
          <a:p>
            <a:pPr marL="838200" indent="-838200" eaLnBrk="1" hangingPunct="1"/>
            <a:r>
              <a:rPr lang="en-US" altLang="ja-JP" sz="4000" b="1" smtClean="0">
                <a:ea typeface="ＭＳ Ｐゴシック" pitchFamily="34" charset="-128"/>
              </a:rPr>
              <a:t/>
            </a:r>
            <a:br>
              <a:rPr lang="en-US" altLang="ja-JP" sz="4000" b="1" smtClean="0">
                <a:ea typeface="ＭＳ Ｐゴシック" pitchFamily="34" charset="-128"/>
              </a:rPr>
            </a:br>
            <a:endParaRPr lang="en-US" sz="4000" b="1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00188"/>
            <a:ext cx="8501063" cy="5357812"/>
          </a:xfrm>
        </p:spPr>
        <p:txBody>
          <a:bodyPr/>
          <a:lstStyle/>
          <a:p>
            <a:pPr marL="609600" indent="-609600" eaLnBrk="1" hangingPunct="1"/>
            <a:r>
              <a:rPr lang="en-US" altLang="ja-JP" sz="2400" dirty="0" smtClean="0">
                <a:ea typeface="ＭＳ Ｐゴシック" pitchFamily="34" charset="-128"/>
              </a:rPr>
              <a:t>A policy statement for the realization of the vision to transform Ghana into an information-rich knowledge-based society and Economy through the development, deployment and exploitation of ICTs within  the economy and society.</a:t>
            </a:r>
          </a:p>
          <a:p>
            <a:pPr marL="609600" indent="-609600" eaLnBrk="1" hangingPunct="1"/>
            <a:r>
              <a:rPr lang="en-US" altLang="ja-JP" sz="2400" dirty="0" smtClean="0">
                <a:ea typeface="ＭＳ Ｐゴシック" pitchFamily="34" charset="-128"/>
              </a:rPr>
              <a:t>It takes into account provisions of key socio-economic development framework documents including:</a:t>
            </a:r>
          </a:p>
          <a:p>
            <a:pPr marL="990600" lvl="1" indent="-533400" eaLnBrk="1" hangingPunct="1">
              <a:buFont typeface="Wingdings" pitchFamily="2" charset="2"/>
              <a:buChar char="Ø"/>
            </a:pPr>
            <a:r>
              <a:rPr lang="en-US" altLang="ja-JP" sz="2400" dirty="0" smtClean="0">
                <a:ea typeface="ＭＳ Ｐゴシック" pitchFamily="34" charset="-128"/>
              </a:rPr>
              <a:t>Vision 2020 –Achievement of middle income status</a:t>
            </a:r>
          </a:p>
          <a:p>
            <a:pPr marL="990600" lvl="1" indent="-533400" eaLnBrk="1" hangingPunct="1">
              <a:buFont typeface="Wingdings" pitchFamily="2" charset="2"/>
              <a:buChar char="Ø"/>
            </a:pPr>
            <a:r>
              <a:rPr lang="en-US" altLang="ja-JP" sz="2400" dirty="0" smtClean="0">
                <a:ea typeface="ＭＳ Ｐゴシック" pitchFamily="34" charset="-128"/>
              </a:rPr>
              <a:t>Ghana Poverty Reduction Strategy </a:t>
            </a:r>
            <a:r>
              <a:rPr lang="en-US" altLang="ja-JP" sz="2200" dirty="0" smtClean="0">
                <a:ea typeface="ＭＳ Ｐゴシック" pitchFamily="34" charset="-128"/>
              </a:rPr>
              <a:t>(GPRS 2002 -2004)</a:t>
            </a:r>
          </a:p>
          <a:p>
            <a:pPr marL="990600" lvl="1" indent="-533400" eaLnBrk="1" hangingPunct="1">
              <a:buFont typeface="Wingdings" pitchFamily="2" charset="2"/>
              <a:buChar char="Ø"/>
            </a:pPr>
            <a:r>
              <a:rPr lang="en-US" altLang="ja-JP" sz="2400" dirty="0" smtClean="0">
                <a:ea typeface="ＭＳ Ｐゴシック" pitchFamily="34" charset="-128"/>
              </a:rPr>
              <a:t>Co-coordinated Program for Economic and Social Development of Ghana (2003-2012).</a:t>
            </a:r>
          </a:p>
          <a:p>
            <a:pPr marL="990600" lvl="1" indent="-533400" algn="just" eaLnBrk="1" hangingPunct="1">
              <a:lnSpc>
                <a:spcPct val="90000"/>
              </a:lnSpc>
              <a:buFont typeface="Symbol" pitchFamily="18" charset="2"/>
              <a:buChar char=""/>
            </a:pPr>
            <a:endParaRPr lang="en-US" dirty="0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1600200" y="762001"/>
          <a:ext cx="632460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685800" y="762000"/>
          <a:ext cx="70104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20825"/>
          <a:ext cx="9144000" cy="44859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72000"/>
                <a:gridCol w="4572000"/>
              </a:tblGrid>
              <a:tr h="38167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 Pillars of ICT4AD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6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Accelerated Human development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Promoting </a:t>
                      </a:r>
                      <a:r>
                        <a:rPr lang="en-US" sz="1800" dirty="0" smtClean="0"/>
                        <a:t>ICTs </a:t>
                      </a:r>
                      <a:r>
                        <a:rPr lang="en-US" sz="1800" dirty="0" smtClean="0"/>
                        <a:t>in Education</a:t>
                      </a:r>
                      <a:endParaRPr lang="en-US" sz="1800" b="0" dirty="0"/>
                    </a:p>
                  </a:txBody>
                  <a:tcPr/>
                </a:tc>
              </a:tr>
              <a:tr h="666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Developing a globally competitive value-added services sector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Rapid ICT and enabling physical infrastructure Development</a:t>
                      </a:r>
                      <a:endParaRPr lang="en-US" sz="1800" b="0" dirty="0"/>
                    </a:p>
                  </a:txBody>
                  <a:tcPr/>
                </a:tc>
              </a:tr>
              <a:tr h="432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Promoting E-Government and Governance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Promotion of National Health</a:t>
                      </a:r>
                      <a:endParaRPr lang="en-US" sz="1800" b="0" dirty="0"/>
                    </a:p>
                  </a:txBody>
                  <a:tcPr/>
                </a:tc>
              </a:tr>
              <a:tr h="666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Facilitating the development of the Private Sector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Promoting local and foreign  direct investment drive in ICTs</a:t>
                      </a:r>
                      <a:endParaRPr lang="en-US" sz="1800" b="0" dirty="0"/>
                    </a:p>
                  </a:txBody>
                  <a:tcPr/>
                </a:tc>
              </a:tr>
              <a:tr h="6157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Developing an Export-Oriented ICT products and Services Industry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Facilitating National security and law and order</a:t>
                      </a:r>
                      <a:endParaRPr lang="en-US" sz="1800" b="0" dirty="0"/>
                    </a:p>
                  </a:txBody>
                  <a:tcPr/>
                </a:tc>
              </a:tr>
              <a:tr h="637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Modernization of Agriculture and the Development of an Agro-business Industry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Research and Development, Science and Industrial Capacity Research Development</a:t>
                      </a:r>
                      <a:endParaRPr lang="en-US" sz="1800" b="0" dirty="0"/>
                    </a:p>
                  </a:txBody>
                  <a:tcPr/>
                </a:tc>
              </a:tr>
              <a:tr h="666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Legal, Regulatory and Institutional  Framework provisions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Development and spread of ICTs in the Community</a:t>
                      </a:r>
                      <a:endParaRPr lang="en-US" sz="18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  <a:p>
            <a:pPr>
              <a:defRPr/>
            </a:pPr>
            <a:endParaRPr lang="en-US" sz="1600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457200" y="990600"/>
            <a:ext cx="7402513" cy="2654300"/>
            <a:chOff x="1662" y="1379"/>
            <a:chExt cx="11599" cy="4508"/>
          </a:xfrm>
        </p:grpSpPr>
        <p:sp>
          <p:nvSpPr>
            <p:cNvPr id="4125" name="Arc 59"/>
            <p:cNvSpPr>
              <a:spLocks/>
            </p:cNvSpPr>
            <p:nvPr/>
          </p:nvSpPr>
          <p:spPr bwMode="auto">
            <a:xfrm flipV="1">
              <a:off x="2058" y="1379"/>
              <a:ext cx="11203" cy="4403"/>
            </a:xfrm>
            <a:custGeom>
              <a:avLst/>
              <a:gdLst>
                <a:gd name="T0" fmla="*/ 0 w 21600"/>
                <a:gd name="T1" fmla="*/ 0 h 21600"/>
                <a:gd name="T2" fmla="*/ 3014 w 21600"/>
                <a:gd name="T3" fmla="*/ 183 h 21600"/>
                <a:gd name="T4" fmla="*/ 0 w 21600"/>
                <a:gd name="T5" fmla="*/ 18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GB">
                <a:latin typeface="Calibri" pitchFamily="34" charset="0"/>
              </a:endParaRPr>
            </a:p>
          </p:txBody>
        </p:sp>
        <p:grpSp>
          <p:nvGrpSpPr>
            <p:cNvPr id="3" name="Group 60"/>
            <p:cNvGrpSpPr>
              <a:grpSpLocks/>
            </p:cNvGrpSpPr>
            <p:nvPr/>
          </p:nvGrpSpPr>
          <p:grpSpPr bwMode="auto">
            <a:xfrm>
              <a:off x="1662" y="4810"/>
              <a:ext cx="2025" cy="1077"/>
              <a:chOff x="1662" y="4810"/>
              <a:chExt cx="2025" cy="1077"/>
            </a:xfrm>
          </p:grpSpPr>
          <p:sp>
            <p:nvSpPr>
              <p:cNvPr id="4136" name="Text Box 61"/>
              <p:cNvSpPr txBox="1">
                <a:spLocks noChangeArrowheads="1"/>
              </p:cNvSpPr>
              <p:nvPr/>
            </p:nvSpPr>
            <p:spPr bwMode="auto">
              <a:xfrm>
                <a:off x="1662" y="4810"/>
                <a:ext cx="2025" cy="822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75540" tIns="37770" rIns="75540" bIns="37770"/>
              <a:lstStyle/>
              <a:p>
                <a:pPr algn="r"/>
                <a:r>
                  <a:rPr lang="en-GB" sz="1400" b="1"/>
                  <a:t>Web</a:t>
                </a:r>
              </a:p>
              <a:p>
                <a:pPr algn="r"/>
                <a:r>
                  <a:rPr lang="en-GB" sz="1400" b="1">
                    <a:solidFill>
                      <a:schemeClr val="bg1"/>
                    </a:solidFill>
                  </a:rPr>
                  <a:t> </a:t>
                </a:r>
                <a:r>
                  <a:rPr lang="en-GB" sz="1400" b="1"/>
                  <a:t>Presence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37" name="Oval 62"/>
              <p:cNvSpPr>
                <a:spLocks noChangeArrowheads="1"/>
              </p:cNvSpPr>
              <p:nvPr/>
            </p:nvSpPr>
            <p:spPr bwMode="auto">
              <a:xfrm>
                <a:off x="2965" y="5615"/>
                <a:ext cx="452" cy="272"/>
              </a:xfrm>
              <a:prstGeom prst="ellipse">
                <a:avLst/>
              </a:prstGeom>
              <a:solidFill>
                <a:srgbClr val="CC006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4" name="Group 63"/>
            <p:cNvGrpSpPr>
              <a:grpSpLocks/>
            </p:cNvGrpSpPr>
            <p:nvPr/>
          </p:nvGrpSpPr>
          <p:grpSpPr bwMode="auto">
            <a:xfrm>
              <a:off x="4254" y="4999"/>
              <a:ext cx="2026" cy="689"/>
              <a:chOff x="4254" y="4999"/>
              <a:chExt cx="2026" cy="689"/>
            </a:xfrm>
          </p:grpSpPr>
          <p:sp>
            <p:nvSpPr>
              <p:cNvPr id="4134" name="Oval 64"/>
              <p:cNvSpPr>
                <a:spLocks noChangeArrowheads="1"/>
              </p:cNvSpPr>
              <p:nvPr/>
            </p:nvSpPr>
            <p:spPr bwMode="auto">
              <a:xfrm>
                <a:off x="5300" y="5414"/>
                <a:ext cx="453" cy="274"/>
              </a:xfrm>
              <a:prstGeom prst="ellipse">
                <a:avLst/>
              </a:prstGeom>
              <a:solidFill>
                <a:srgbClr val="CC006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35" name="Text Box 65"/>
              <p:cNvSpPr txBox="1">
                <a:spLocks noChangeArrowheads="1"/>
              </p:cNvSpPr>
              <p:nvPr/>
            </p:nvSpPr>
            <p:spPr bwMode="auto">
              <a:xfrm>
                <a:off x="4254" y="4999"/>
                <a:ext cx="2026" cy="47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75540" tIns="37770" rIns="75540" bIns="37770"/>
              <a:lstStyle/>
              <a:p>
                <a:r>
                  <a:rPr lang="en-GB" sz="1400" b="1"/>
                  <a:t>Construct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" name="Group 66"/>
            <p:cNvGrpSpPr>
              <a:grpSpLocks/>
            </p:cNvGrpSpPr>
            <p:nvPr/>
          </p:nvGrpSpPr>
          <p:grpSpPr bwMode="auto">
            <a:xfrm>
              <a:off x="6345" y="4636"/>
              <a:ext cx="1639" cy="669"/>
              <a:chOff x="6345" y="4636"/>
              <a:chExt cx="1639" cy="669"/>
            </a:xfrm>
          </p:grpSpPr>
          <p:sp>
            <p:nvSpPr>
              <p:cNvPr id="4132" name="Oval 67"/>
              <p:cNvSpPr>
                <a:spLocks noChangeArrowheads="1"/>
              </p:cNvSpPr>
              <p:nvPr/>
            </p:nvSpPr>
            <p:spPr bwMode="auto">
              <a:xfrm>
                <a:off x="7531" y="5029"/>
                <a:ext cx="453" cy="276"/>
              </a:xfrm>
              <a:prstGeom prst="ellipse">
                <a:avLst/>
              </a:prstGeom>
              <a:solidFill>
                <a:srgbClr val="CC006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33" name="Text Box 68"/>
              <p:cNvSpPr txBox="1">
                <a:spLocks noChangeArrowheads="1"/>
              </p:cNvSpPr>
              <p:nvPr/>
            </p:nvSpPr>
            <p:spPr bwMode="auto">
              <a:xfrm>
                <a:off x="6345" y="4636"/>
                <a:ext cx="1619" cy="47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75540" tIns="37770" rIns="75540" bIns="37770"/>
              <a:lstStyle/>
              <a:p>
                <a:r>
                  <a:rPr lang="en-GB" sz="1400" b="1"/>
                  <a:t>Interact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6" name="Group 69"/>
            <p:cNvGrpSpPr>
              <a:grpSpLocks/>
            </p:cNvGrpSpPr>
            <p:nvPr/>
          </p:nvGrpSpPr>
          <p:grpSpPr bwMode="auto">
            <a:xfrm>
              <a:off x="8980" y="3761"/>
              <a:ext cx="1872" cy="562"/>
              <a:chOff x="8980" y="3761"/>
              <a:chExt cx="1872" cy="562"/>
            </a:xfrm>
          </p:grpSpPr>
          <p:sp>
            <p:nvSpPr>
              <p:cNvPr id="4130" name="Text Box 70"/>
              <p:cNvSpPr txBox="1">
                <a:spLocks noChangeArrowheads="1"/>
              </p:cNvSpPr>
              <p:nvPr/>
            </p:nvSpPr>
            <p:spPr bwMode="auto">
              <a:xfrm>
                <a:off x="8980" y="3761"/>
                <a:ext cx="1820" cy="46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75540" tIns="37770" rIns="75540" bIns="37770"/>
              <a:lstStyle/>
              <a:p>
                <a:r>
                  <a:rPr lang="en-GB" sz="1400" b="1"/>
                  <a:t>Transact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31" name="Oval 71"/>
              <p:cNvSpPr>
                <a:spLocks noChangeArrowheads="1"/>
              </p:cNvSpPr>
              <p:nvPr/>
            </p:nvSpPr>
            <p:spPr bwMode="auto">
              <a:xfrm>
                <a:off x="10398" y="4046"/>
                <a:ext cx="454" cy="277"/>
              </a:xfrm>
              <a:prstGeom prst="ellipse">
                <a:avLst/>
              </a:prstGeom>
              <a:solidFill>
                <a:srgbClr val="CC006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75540" tIns="37770" rIns="75540" bIns="37770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Arial" pitchFamily="34" charset="0"/>
              </a:rPr>
              <a:t>E-Government</a:t>
            </a:r>
            <a:r>
              <a:rPr lang="en-US" sz="3600" b="1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smtClean="0">
                <a:latin typeface="Arial" pitchFamily="34" charset="0"/>
              </a:rPr>
              <a:t>Roadmap</a:t>
            </a: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17500" y="1725613"/>
            <a:ext cx="8826500" cy="4886325"/>
            <a:chOff x="1340" y="2246"/>
            <a:chExt cx="13900" cy="7695"/>
          </a:xfrm>
        </p:grpSpPr>
        <p:sp>
          <p:nvSpPr>
            <p:cNvPr id="4121" name="Line 21"/>
            <p:cNvSpPr>
              <a:spLocks noChangeShapeType="1"/>
            </p:cNvSpPr>
            <p:nvPr/>
          </p:nvSpPr>
          <p:spPr bwMode="auto">
            <a:xfrm>
              <a:off x="1719" y="2246"/>
              <a:ext cx="1" cy="74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Line 22"/>
            <p:cNvSpPr>
              <a:spLocks noChangeShapeType="1"/>
            </p:cNvSpPr>
            <p:nvPr/>
          </p:nvSpPr>
          <p:spPr bwMode="auto">
            <a:xfrm>
              <a:off x="1719" y="9677"/>
              <a:ext cx="1352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Text Box 23"/>
            <p:cNvSpPr txBox="1">
              <a:spLocks noChangeArrowheads="1"/>
            </p:cNvSpPr>
            <p:nvPr/>
          </p:nvSpPr>
          <p:spPr bwMode="auto">
            <a:xfrm>
              <a:off x="1340" y="3973"/>
              <a:ext cx="720" cy="26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eaVert"/>
            <a:lstStyle/>
            <a:p>
              <a:r>
                <a:rPr lang="en-US" sz="1600" b="1">
                  <a:solidFill>
                    <a:srgbClr val="A50021"/>
                  </a:solidFill>
                </a:rPr>
                <a:t>Benefits/Costs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4124" name="Text Box 24"/>
            <p:cNvSpPr txBox="1">
              <a:spLocks noChangeArrowheads="1"/>
            </p:cNvSpPr>
            <p:nvPr/>
          </p:nvSpPr>
          <p:spPr bwMode="auto">
            <a:xfrm>
              <a:off x="7150" y="9471"/>
              <a:ext cx="3226" cy="4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5540" tIns="37770" rIns="75540" bIns="37770"/>
            <a:lstStyle/>
            <a:p>
              <a:r>
                <a:rPr lang="en-GB" sz="1400" b="1">
                  <a:solidFill>
                    <a:srgbClr val="A50021"/>
                  </a:solidFill>
                </a:rPr>
                <a:t>Time/Complexity</a:t>
              </a: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8458200" y="1447800"/>
            <a:ext cx="463550" cy="4865688"/>
            <a:chOff x="14280" y="2130"/>
            <a:chExt cx="730" cy="7661"/>
          </a:xfrm>
        </p:grpSpPr>
        <p:sp>
          <p:nvSpPr>
            <p:cNvPr id="4119" name="AutoShape 56"/>
            <p:cNvSpPr>
              <a:spLocks noChangeArrowheads="1"/>
            </p:cNvSpPr>
            <p:nvPr/>
          </p:nvSpPr>
          <p:spPr bwMode="auto">
            <a:xfrm rot="5400000">
              <a:off x="10836" y="5617"/>
              <a:ext cx="7661" cy="6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BDBF"/>
                </a:gs>
                <a:gs pos="50000">
                  <a:srgbClr val="BBE0E3"/>
                </a:gs>
                <a:gs pos="100000">
                  <a:srgbClr val="9EBDB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BE0E3"/>
              </a:extrusionClr>
            </a:sp3d>
          </p:spPr>
          <p:txBody>
            <a:bodyPr rot="10800000" vert="eaVert" lIns="75540" tIns="37770" rIns="75540" bIns="37770" anchor="ctr">
              <a:flatTx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0" name="Text Box 57"/>
            <p:cNvSpPr txBox="1">
              <a:spLocks noChangeArrowheads="1"/>
            </p:cNvSpPr>
            <p:nvPr/>
          </p:nvSpPr>
          <p:spPr bwMode="auto">
            <a:xfrm>
              <a:off x="14280" y="2293"/>
              <a:ext cx="720" cy="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/>
            <a:lstStyle/>
            <a:p>
              <a:r>
                <a:rPr lang="en-US" sz="1400" b="1" i="0" dirty="0">
                  <a:latin typeface="+mj-lt"/>
                </a:rPr>
                <a:t>Change Management</a:t>
              </a:r>
              <a:endParaRPr lang="en-US" i="0" dirty="0">
                <a:latin typeface="+mj-lt"/>
              </a:endParaRPr>
            </a:p>
          </p:txBody>
        </p:sp>
      </p:grpSp>
      <p:grpSp>
        <p:nvGrpSpPr>
          <p:cNvPr id="9" name="Group 25"/>
          <p:cNvGrpSpPr>
            <a:grpSpLocks noChangeAspect="1"/>
          </p:cNvGrpSpPr>
          <p:nvPr/>
        </p:nvGrpSpPr>
        <p:grpSpPr bwMode="auto">
          <a:xfrm>
            <a:off x="466725" y="685800"/>
            <a:ext cx="8534400" cy="5907088"/>
            <a:chOff x="1440" y="2335"/>
            <a:chExt cx="13800" cy="7661"/>
          </a:xfrm>
        </p:grpSpPr>
        <p:sp>
          <p:nvSpPr>
            <p:cNvPr id="4104" name="AutoShape 26"/>
            <p:cNvSpPr>
              <a:spLocks noChangeAspect="1" noChangeArrowheads="1"/>
            </p:cNvSpPr>
            <p:nvPr/>
          </p:nvSpPr>
          <p:spPr bwMode="auto">
            <a:xfrm>
              <a:off x="1440" y="2335"/>
              <a:ext cx="13800" cy="7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105" name="AutoShape 27"/>
            <p:cNvSpPr>
              <a:spLocks noChangeArrowheads="1"/>
            </p:cNvSpPr>
            <p:nvPr/>
          </p:nvSpPr>
          <p:spPr bwMode="auto">
            <a:xfrm>
              <a:off x="2010" y="6330"/>
              <a:ext cx="2022" cy="9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BDBF"/>
                </a:gs>
                <a:gs pos="50000">
                  <a:srgbClr val="BBE0E3"/>
                </a:gs>
                <a:gs pos="100000">
                  <a:srgbClr val="9EBDB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BE0E3"/>
              </a:extrusionClr>
            </a:sp3d>
          </p:spPr>
          <p:txBody>
            <a:bodyPr lIns="75540" tIns="37770" rIns="75540" bIns="37770" anchor="ctr">
              <a:flatTx/>
            </a:bodyPr>
            <a:lstStyle/>
            <a:p>
              <a:r>
                <a:rPr lang="en-GB" sz="800" b="1" i="0" dirty="0">
                  <a:latin typeface="+mj-lt"/>
                  <a:cs typeface="Arial" pitchFamily="34" charset="0"/>
                </a:rPr>
                <a:t>Government Portal</a:t>
              </a:r>
            </a:p>
            <a:p>
              <a:r>
                <a:rPr lang="en-GB" sz="800" b="1" i="0" dirty="0">
                  <a:latin typeface="+mj-lt"/>
                  <a:cs typeface="Arial" pitchFamily="34" charset="0"/>
                </a:rPr>
                <a:t>MDA Websites</a:t>
              </a:r>
            </a:p>
            <a:p>
              <a:r>
                <a:rPr lang="en-GB" sz="800" b="1" i="0" dirty="0">
                  <a:latin typeface="+mj-lt"/>
                  <a:cs typeface="Arial" pitchFamily="34" charset="0"/>
                </a:rPr>
                <a:t>Web Guidelines</a:t>
              </a:r>
            </a:p>
            <a:p>
              <a:r>
                <a:rPr lang="en-GB" sz="800" b="1" i="0" dirty="0">
                  <a:latin typeface="+mj-lt"/>
                  <a:cs typeface="Arial" pitchFamily="34" charset="0"/>
                </a:rPr>
                <a:t>E-Govt. Organisation</a:t>
              </a:r>
              <a:endParaRPr lang="en-US" i="0" dirty="0">
                <a:latin typeface="+mj-lt"/>
                <a:cs typeface="Arial" pitchFamily="34" charset="0"/>
              </a:endParaRPr>
            </a:p>
          </p:txBody>
        </p:sp>
        <p:sp>
          <p:nvSpPr>
            <p:cNvPr id="4106" name="AutoShape 28"/>
            <p:cNvSpPr>
              <a:spLocks noChangeArrowheads="1"/>
            </p:cNvSpPr>
            <p:nvPr/>
          </p:nvSpPr>
          <p:spPr bwMode="auto">
            <a:xfrm>
              <a:off x="2010" y="7419"/>
              <a:ext cx="2022" cy="5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BDBF"/>
                </a:gs>
                <a:gs pos="50000">
                  <a:srgbClr val="BBE0E3"/>
                </a:gs>
                <a:gs pos="100000">
                  <a:srgbClr val="9EBDB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BE0E3"/>
              </a:extrusionClr>
            </a:sp3d>
          </p:spPr>
          <p:txBody>
            <a:bodyPr lIns="75540" tIns="37770" rIns="75540" bIns="37770" anchor="ctr">
              <a:flatTx/>
            </a:bodyPr>
            <a:lstStyle/>
            <a:p>
              <a:r>
                <a:rPr lang="en-GB" sz="800" b="1" i="0" dirty="0">
                  <a:solidFill>
                    <a:srgbClr val="000000"/>
                  </a:solidFill>
                  <a:latin typeface="+mj-lt"/>
                </a:rPr>
                <a:t>Train CIO</a:t>
              </a:r>
            </a:p>
            <a:p>
              <a:r>
                <a:rPr lang="en-GB" sz="800" b="1" i="0" dirty="0">
                  <a:solidFill>
                    <a:srgbClr val="000000"/>
                  </a:solidFill>
                  <a:latin typeface="+mj-lt"/>
                </a:rPr>
                <a:t>Metadata Standards</a:t>
              </a:r>
              <a:endParaRPr lang="en-US" i="0" dirty="0">
                <a:latin typeface="+mj-lt"/>
              </a:endParaRPr>
            </a:p>
          </p:txBody>
        </p:sp>
        <p:sp>
          <p:nvSpPr>
            <p:cNvPr id="4107" name="AutoShape 29"/>
            <p:cNvSpPr>
              <a:spLocks noChangeArrowheads="1"/>
            </p:cNvSpPr>
            <p:nvPr/>
          </p:nvSpPr>
          <p:spPr bwMode="auto">
            <a:xfrm>
              <a:off x="4149" y="6324"/>
              <a:ext cx="2697" cy="164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BDBF"/>
                </a:gs>
                <a:gs pos="50000">
                  <a:srgbClr val="BBE0E3"/>
                </a:gs>
                <a:gs pos="100000">
                  <a:srgbClr val="9EBDB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BE0E3"/>
              </a:extrusionClr>
            </a:sp3d>
          </p:spPr>
          <p:txBody>
            <a:bodyPr lIns="75540" tIns="37770" rIns="75540" bIns="37770" anchor="ctr">
              <a:flatTx/>
            </a:bodyPr>
            <a:lstStyle/>
            <a:p>
              <a:r>
                <a:rPr lang="en-GB" sz="900" b="1" i="0" dirty="0">
                  <a:latin typeface="+mj-lt"/>
                </a:rPr>
                <a:t>BRM,  PRM</a:t>
              </a:r>
            </a:p>
            <a:p>
              <a:r>
                <a:rPr lang="en-GB" sz="900" b="1" i="0" dirty="0">
                  <a:latin typeface="+mj-lt"/>
                </a:rPr>
                <a:t>DRM, SRM, TRM</a:t>
              </a:r>
            </a:p>
            <a:p>
              <a:r>
                <a:rPr lang="en-GB" sz="900" b="1" i="0" dirty="0">
                  <a:latin typeface="+mj-lt"/>
                </a:rPr>
                <a:t>Infrastructure, Middleware</a:t>
              </a:r>
            </a:p>
            <a:p>
              <a:r>
                <a:rPr lang="en-GB" sz="900" b="1" i="0" dirty="0">
                  <a:latin typeface="+mj-lt"/>
                </a:rPr>
                <a:t>VPN, Back Office Ops</a:t>
              </a:r>
            </a:p>
            <a:p>
              <a:r>
                <a:rPr lang="en-US" sz="900" b="1" i="0" dirty="0">
                  <a:latin typeface="+mj-lt"/>
                </a:rPr>
                <a:t>Metadata Repository </a:t>
              </a:r>
              <a:r>
                <a:rPr lang="pt-BR" sz="900" b="1" i="0" dirty="0">
                  <a:latin typeface="+mj-lt"/>
                </a:rPr>
                <a:t>(Metalogue)</a:t>
              </a:r>
            </a:p>
            <a:p>
              <a:r>
                <a:rPr lang="pt-BR" sz="900" b="1" i="0" dirty="0">
                  <a:latin typeface="+mj-lt"/>
                </a:rPr>
                <a:t>Disaster Recovery Sit</a:t>
              </a:r>
              <a:r>
                <a:rPr lang="pt-BR" sz="900" b="1" i="0" dirty="0">
                  <a:latin typeface="+mn-lt"/>
                </a:rPr>
                <a:t>e</a:t>
              </a:r>
              <a:endParaRPr lang="en-US" sz="2000" i="0" dirty="0">
                <a:latin typeface="+mn-lt"/>
              </a:endParaRPr>
            </a:p>
          </p:txBody>
        </p:sp>
        <p:sp>
          <p:nvSpPr>
            <p:cNvPr id="4108" name="AutoShape 30"/>
            <p:cNvSpPr>
              <a:spLocks noChangeArrowheads="1"/>
            </p:cNvSpPr>
            <p:nvPr/>
          </p:nvSpPr>
          <p:spPr bwMode="auto">
            <a:xfrm>
              <a:off x="6864" y="5990"/>
              <a:ext cx="1561" cy="90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BDBF"/>
                </a:gs>
                <a:gs pos="50000">
                  <a:srgbClr val="BBE0E3"/>
                </a:gs>
                <a:gs pos="100000">
                  <a:srgbClr val="9EBDB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BE0E3"/>
              </a:extrusionClr>
            </a:sp3d>
          </p:spPr>
          <p:txBody>
            <a:bodyPr lIns="75540" tIns="37770" rIns="75540" bIns="37770" anchor="ctr">
              <a:flatTx/>
            </a:bodyPr>
            <a:lstStyle/>
            <a:p>
              <a:endParaRPr lang="en-GB" sz="800" b="1" dirty="0">
                <a:solidFill>
                  <a:srgbClr val="000000"/>
                </a:solidFill>
              </a:endParaRPr>
            </a:p>
            <a:p>
              <a:r>
                <a:rPr lang="en-GB" sz="800" b="1" i="0" dirty="0">
                  <a:solidFill>
                    <a:srgbClr val="000000"/>
                  </a:solidFill>
                  <a:latin typeface="+mj-lt"/>
                </a:rPr>
                <a:t>Shared</a:t>
              </a:r>
            </a:p>
            <a:p>
              <a:r>
                <a:rPr lang="en-GB" sz="800" b="1" i="0" dirty="0">
                  <a:solidFill>
                    <a:srgbClr val="000000"/>
                  </a:solidFill>
                  <a:latin typeface="+mj-lt"/>
                </a:rPr>
                <a:t>Workspace</a:t>
              </a:r>
              <a:endParaRPr lang="en-US" i="0" dirty="0">
                <a:latin typeface="+mj-lt"/>
              </a:endParaRPr>
            </a:p>
          </p:txBody>
        </p:sp>
        <p:sp>
          <p:nvSpPr>
            <p:cNvPr id="4109" name="AutoShape 31"/>
            <p:cNvSpPr>
              <a:spLocks noChangeArrowheads="1"/>
            </p:cNvSpPr>
            <p:nvPr/>
          </p:nvSpPr>
          <p:spPr bwMode="auto">
            <a:xfrm>
              <a:off x="6864" y="7036"/>
              <a:ext cx="1830" cy="93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BDBF"/>
                </a:gs>
                <a:gs pos="50000">
                  <a:srgbClr val="BBE0E3"/>
                </a:gs>
                <a:gs pos="100000">
                  <a:srgbClr val="9EBDB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BE0E3"/>
              </a:extrusionClr>
            </a:sp3d>
          </p:spPr>
          <p:txBody>
            <a:bodyPr lIns="75540" tIns="37770" rIns="75540" bIns="37770" anchor="ctr">
              <a:flatTx/>
            </a:bodyPr>
            <a:lstStyle/>
            <a:p>
              <a:endParaRPr lang="en-GB" sz="800" b="1" dirty="0">
                <a:solidFill>
                  <a:srgbClr val="000000"/>
                </a:solidFill>
              </a:endParaRPr>
            </a:p>
            <a:p>
              <a:r>
                <a:rPr lang="en-GB" sz="800" b="1" i="0" dirty="0">
                  <a:solidFill>
                    <a:srgbClr val="000000"/>
                  </a:solidFill>
                  <a:latin typeface="+mj-lt"/>
                </a:rPr>
                <a:t>Interoperability</a:t>
              </a:r>
            </a:p>
            <a:p>
              <a:r>
                <a:rPr lang="en-GB" sz="800" b="1" i="0" dirty="0">
                  <a:solidFill>
                    <a:srgbClr val="000000"/>
                  </a:solidFill>
                  <a:latin typeface="+mj-lt"/>
                </a:rPr>
                <a:t>Framework</a:t>
              </a:r>
              <a:endParaRPr lang="en-US" sz="800" b="1" i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110" name="AutoShape 32"/>
            <p:cNvSpPr>
              <a:spLocks noChangeArrowheads="1"/>
            </p:cNvSpPr>
            <p:nvPr/>
          </p:nvSpPr>
          <p:spPr bwMode="auto">
            <a:xfrm>
              <a:off x="11740" y="3773"/>
              <a:ext cx="2402" cy="419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BDBF"/>
                </a:gs>
                <a:gs pos="50000">
                  <a:srgbClr val="BBE0E3"/>
                </a:gs>
                <a:gs pos="100000">
                  <a:srgbClr val="9EBDB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BE0E3"/>
              </a:extrusionClr>
            </a:sp3d>
          </p:spPr>
          <p:txBody>
            <a:bodyPr lIns="75540" tIns="37770" rIns="75540" bIns="37770" anchor="ctr">
              <a:flatTx/>
            </a:bodyPr>
            <a:lstStyle/>
            <a:p>
              <a:r>
                <a:rPr lang="en-GB" sz="800" b="1" i="0" dirty="0">
                  <a:solidFill>
                    <a:srgbClr val="000000"/>
                  </a:solidFill>
                  <a:latin typeface="+mj-lt"/>
                </a:rPr>
                <a:t>Integrate information, Service Delivery, and governmental processes</a:t>
              </a:r>
            </a:p>
            <a:p>
              <a:endParaRPr lang="en-GB" sz="800" b="1" i="0" dirty="0">
                <a:solidFill>
                  <a:srgbClr val="000000"/>
                </a:solidFill>
                <a:latin typeface="+mj-lt"/>
              </a:endParaRPr>
            </a:p>
            <a:p>
              <a:endParaRPr lang="en-GB" sz="800" b="1" i="0" dirty="0">
                <a:solidFill>
                  <a:srgbClr val="000000"/>
                </a:solidFill>
                <a:latin typeface="+mj-lt"/>
              </a:endParaRPr>
            </a:p>
            <a:p>
              <a:endParaRPr lang="en-GB" sz="800" b="1" i="0" dirty="0">
                <a:solidFill>
                  <a:srgbClr val="000000"/>
                </a:solidFill>
                <a:latin typeface="+mj-lt"/>
              </a:endParaRPr>
            </a:p>
            <a:p>
              <a:endParaRPr lang="en-GB" sz="800" b="1" i="0" dirty="0">
                <a:solidFill>
                  <a:srgbClr val="000000"/>
                </a:solidFill>
                <a:latin typeface="+mj-lt"/>
              </a:endParaRPr>
            </a:p>
            <a:p>
              <a:r>
                <a:rPr lang="en-GB" sz="800" b="1" i="0" dirty="0">
                  <a:solidFill>
                    <a:srgbClr val="000000"/>
                  </a:solidFill>
                  <a:latin typeface="+mj-lt"/>
                </a:rPr>
                <a:t>Information and Services customised to particular needs of the individual and businesses</a:t>
              </a:r>
            </a:p>
            <a:p>
              <a:endParaRPr lang="en-GB" sz="800" b="1" i="0" dirty="0">
                <a:solidFill>
                  <a:srgbClr val="000000"/>
                </a:solidFill>
                <a:latin typeface="+mj-lt"/>
              </a:endParaRPr>
            </a:p>
            <a:p>
              <a:endParaRPr lang="en-GB" sz="800" b="1" i="0" dirty="0">
                <a:solidFill>
                  <a:srgbClr val="000000"/>
                </a:solidFill>
                <a:latin typeface="+mj-lt"/>
              </a:endParaRPr>
            </a:p>
            <a:p>
              <a:endParaRPr lang="en-GB" sz="800" b="1" i="0" dirty="0">
                <a:solidFill>
                  <a:srgbClr val="000000"/>
                </a:solidFill>
                <a:latin typeface="+mj-lt"/>
              </a:endParaRPr>
            </a:p>
            <a:p>
              <a:r>
                <a:rPr lang="en-GB" sz="800" b="1" i="0" dirty="0">
                  <a:solidFill>
                    <a:srgbClr val="000000"/>
                  </a:solidFill>
                  <a:latin typeface="+mj-lt"/>
                </a:rPr>
                <a:t>Information and Services accessed through a single point of contact which is independent of MDA</a:t>
              </a:r>
              <a:endParaRPr lang="en-US" i="0" dirty="0">
                <a:latin typeface="+mj-lt"/>
              </a:endParaRPr>
            </a:p>
          </p:txBody>
        </p:sp>
        <p:sp>
          <p:nvSpPr>
            <p:cNvPr id="4111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3840" y="3679"/>
              <a:ext cx="5400" cy="938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65515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r>
                <a:rPr lang="en-US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/>
                </a:rPr>
                <a:t>Strategic Direction</a:t>
              </a:r>
            </a:p>
          </p:txBody>
        </p: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10800" y="3101"/>
              <a:ext cx="2220" cy="538"/>
              <a:chOff x="11100" y="2498"/>
              <a:chExt cx="2220" cy="538"/>
            </a:xfrm>
          </p:grpSpPr>
          <p:sp>
            <p:nvSpPr>
              <p:cNvPr id="4117" name="Text Box 35"/>
              <p:cNvSpPr txBox="1">
                <a:spLocks noChangeArrowheads="1"/>
              </p:cNvSpPr>
              <p:nvPr/>
            </p:nvSpPr>
            <p:spPr bwMode="auto">
              <a:xfrm>
                <a:off x="11100" y="2498"/>
                <a:ext cx="1740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5540" tIns="37770" rIns="75540" bIns="37770"/>
              <a:lstStyle/>
              <a:p>
                <a:r>
                  <a:rPr lang="en-GB" sz="1400" b="1"/>
                  <a:t>Transform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18" name="Oval 36"/>
              <p:cNvSpPr>
                <a:spLocks noChangeArrowheads="1"/>
              </p:cNvSpPr>
              <p:nvPr/>
            </p:nvSpPr>
            <p:spPr bwMode="auto">
              <a:xfrm>
                <a:off x="12867" y="2695"/>
                <a:ext cx="453" cy="273"/>
              </a:xfrm>
              <a:prstGeom prst="ellipse">
                <a:avLst/>
              </a:prstGeom>
              <a:solidFill>
                <a:srgbClr val="CC00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sp>
          <p:nvSpPr>
            <p:cNvPr id="4113" name="AutoShape 37"/>
            <p:cNvSpPr>
              <a:spLocks noChangeArrowheads="1"/>
            </p:cNvSpPr>
            <p:nvPr/>
          </p:nvSpPr>
          <p:spPr bwMode="auto">
            <a:xfrm>
              <a:off x="2040" y="8117"/>
              <a:ext cx="12120" cy="8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BDBF"/>
                </a:gs>
                <a:gs pos="50000">
                  <a:srgbClr val="BBE0E3"/>
                </a:gs>
                <a:gs pos="100000">
                  <a:srgbClr val="9EBDB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BE0E3"/>
              </a:extrusionClr>
            </a:sp3d>
          </p:spPr>
          <p:txBody>
            <a:bodyPr lIns="75540" tIns="37770" rIns="75540" bIns="37770" anchor="ctr">
              <a:flatTx/>
            </a:bodyPr>
            <a:lstStyle/>
            <a:p>
              <a:r>
                <a:rPr lang="en-GB" sz="1000" b="1" i="0" dirty="0">
                  <a:solidFill>
                    <a:srgbClr val="000000"/>
                  </a:solidFill>
                  <a:latin typeface="+mj-lt"/>
                </a:rPr>
                <a:t>Key Challenges</a:t>
              </a:r>
            </a:p>
            <a:p>
              <a:r>
                <a:rPr lang="en-GB" sz="900" b="1" i="0" dirty="0">
                  <a:solidFill>
                    <a:srgbClr val="000000"/>
                  </a:solidFill>
                  <a:latin typeface="+mj-lt"/>
                </a:rPr>
                <a:t>(Political Will, Trust, Governance, Funding, Data Quality, Agency Capability, Digital Divide Bandwidth, Participation, Architecture, Channel Strategy, Measuring Success, Emerging Opportunities, and E-Govt. for Business)</a:t>
              </a:r>
              <a:endParaRPr lang="en-US" i="0" dirty="0">
                <a:latin typeface="+mj-lt"/>
              </a:endParaRPr>
            </a:p>
          </p:txBody>
        </p:sp>
        <p:sp>
          <p:nvSpPr>
            <p:cNvPr id="4114" name="AutoShape 38"/>
            <p:cNvSpPr>
              <a:spLocks noChangeArrowheads="1"/>
            </p:cNvSpPr>
            <p:nvPr/>
          </p:nvSpPr>
          <p:spPr bwMode="auto">
            <a:xfrm>
              <a:off x="2040" y="9119"/>
              <a:ext cx="12120" cy="5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BDBF"/>
                </a:gs>
                <a:gs pos="50000">
                  <a:srgbClr val="BBE0E3"/>
                </a:gs>
                <a:gs pos="100000">
                  <a:srgbClr val="9EBDB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BE0E3"/>
              </a:extrusionClr>
            </a:sp3d>
          </p:spPr>
          <p:txBody>
            <a:bodyPr lIns="75540" tIns="37770" rIns="75540" bIns="37770" anchor="ctr">
              <a:flatTx/>
            </a:bodyPr>
            <a:lstStyle/>
            <a:p>
              <a:r>
                <a:rPr lang="en-GB" sz="1400" b="1" i="0" dirty="0">
                  <a:solidFill>
                    <a:srgbClr val="000000"/>
                  </a:solidFill>
                  <a:latin typeface="+mj-lt"/>
                </a:rPr>
                <a:t>Secure Electronic Environment</a:t>
              </a:r>
              <a:endParaRPr lang="en-US" i="0" dirty="0">
                <a:latin typeface="+mj-lt"/>
              </a:endParaRPr>
            </a:p>
          </p:txBody>
        </p:sp>
        <p:sp>
          <p:nvSpPr>
            <p:cNvPr id="4115" name="AutoShape 39"/>
            <p:cNvSpPr>
              <a:spLocks noChangeArrowheads="1"/>
            </p:cNvSpPr>
            <p:nvPr/>
          </p:nvSpPr>
          <p:spPr bwMode="auto">
            <a:xfrm>
              <a:off x="8694" y="7139"/>
              <a:ext cx="2826" cy="8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BDBF"/>
                </a:gs>
                <a:gs pos="50000">
                  <a:srgbClr val="BBE0E3"/>
                </a:gs>
                <a:gs pos="100000">
                  <a:srgbClr val="9EBDB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BE0E3"/>
              </a:extrusionClr>
            </a:sp3d>
          </p:spPr>
          <p:txBody>
            <a:bodyPr lIns="75540" tIns="37770" rIns="75540" bIns="37770" anchor="ctr">
              <a:flatTx/>
            </a:bodyPr>
            <a:lstStyle/>
            <a:p>
              <a:r>
                <a:rPr lang="en-GB" sz="800" b="1" i="0" dirty="0">
                  <a:solidFill>
                    <a:srgbClr val="000000"/>
                  </a:solidFill>
                  <a:latin typeface="+mj-lt"/>
                </a:rPr>
                <a:t>Electronic Procurement</a:t>
              </a:r>
            </a:p>
            <a:p>
              <a:r>
                <a:rPr lang="en-GB" sz="800" b="1" i="0" dirty="0">
                  <a:solidFill>
                    <a:srgbClr val="000000"/>
                  </a:solidFill>
                  <a:latin typeface="+mj-lt"/>
                </a:rPr>
                <a:t>Authentication Policy Framework and Implementation</a:t>
              </a:r>
              <a:endParaRPr lang="en-US" i="0" dirty="0">
                <a:latin typeface="+mj-lt"/>
              </a:endParaRPr>
            </a:p>
          </p:txBody>
        </p:sp>
        <p:sp>
          <p:nvSpPr>
            <p:cNvPr id="4116" name="AutoShape 40"/>
            <p:cNvSpPr>
              <a:spLocks noChangeArrowheads="1"/>
            </p:cNvSpPr>
            <p:nvPr/>
          </p:nvSpPr>
          <p:spPr bwMode="auto">
            <a:xfrm>
              <a:off x="8600" y="5020"/>
              <a:ext cx="2920" cy="19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BDBF"/>
                </a:gs>
                <a:gs pos="50000">
                  <a:srgbClr val="BBE0E3"/>
                </a:gs>
                <a:gs pos="100000">
                  <a:srgbClr val="9EBDB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BE0E3"/>
              </a:extrusionClr>
            </a:sp3d>
          </p:spPr>
          <p:txBody>
            <a:bodyPr lIns="75540" tIns="37770" rIns="75540" bIns="37770" anchor="ctr">
              <a:flatTx/>
            </a:bodyPr>
            <a:lstStyle/>
            <a:p>
              <a:r>
                <a:rPr lang="en-GB" sz="800" b="1" i="0" dirty="0">
                  <a:solidFill>
                    <a:srgbClr val="000000"/>
                  </a:solidFill>
                  <a:latin typeface="+mj-lt"/>
                </a:rPr>
                <a:t>Service Delivery</a:t>
              </a:r>
            </a:p>
            <a:p>
              <a:endParaRPr lang="en-GB" sz="800" b="1" i="0" dirty="0">
                <a:solidFill>
                  <a:srgbClr val="000000"/>
                </a:solidFill>
                <a:latin typeface="+mj-lt"/>
              </a:endParaRPr>
            </a:p>
            <a:p>
              <a:r>
                <a:rPr lang="en-GB" sz="800" b="1" i="0" dirty="0">
                  <a:solidFill>
                    <a:srgbClr val="000000"/>
                  </a:solidFill>
                  <a:latin typeface="+mj-lt"/>
                </a:rPr>
                <a:t>Identify service migration and integration possibilities</a:t>
              </a:r>
            </a:p>
            <a:p>
              <a:endParaRPr lang="en-GB" sz="800" b="1" i="0" dirty="0">
                <a:solidFill>
                  <a:srgbClr val="000000"/>
                </a:solidFill>
                <a:latin typeface="+mj-lt"/>
              </a:endParaRPr>
            </a:p>
            <a:p>
              <a:r>
                <a:rPr lang="en-GB" sz="800" b="1" i="0" dirty="0">
                  <a:solidFill>
                    <a:srgbClr val="000000"/>
                  </a:solidFill>
                  <a:latin typeface="+mj-lt"/>
                </a:rPr>
                <a:t>Develop business process/service integration techniques </a:t>
              </a:r>
              <a:r>
                <a:rPr lang="en-GB" sz="800" b="1" dirty="0">
                  <a:solidFill>
                    <a:srgbClr val="000000"/>
                  </a:solidFill>
                </a:rPr>
                <a:t>and tools</a:t>
              </a:r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67000" y="6667500"/>
            <a:ext cx="5791200" cy="3810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  <a:p>
            <a:endParaRPr lang="en-US" sz="1600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7030A0"/>
                </a:solidFill>
                <a:latin typeface="Arial" pitchFamily="34" charset="0"/>
              </a:rPr>
              <a:t>E-Government Implementation Timeline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47663" y="1066800"/>
            <a:ext cx="8796337" cy="5257800"/>
            <a:chOff x="1415" y="1329"/>
            <a:chExt cx="13853" cy="8280"/>
          </a:xfrm>
        </p:grpSpPr>
        <p:sp>
          <p:nvSpPr>
            <p:cNvPr id="141317" name="AutoShape 5"/>
            <p:cNvSpPr>
              <a:spLocks noChangeAspect="1" noChangeArrowheads="1"/>
            </p:cNvSpPr>
            <p:nvPr/>
          </p:nvSpPr>
          <p:spPr bwMode="auto">
            <a:xfrm>
              <a:off x="1415" y="1329"/>
              <a:ext cx="13853" cy="82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18" name="Rectangle 6"/>
            <p:cNvSpPr>
              <a:spLocks noChangeArrowheads="1"/>
            </p:cNvSpPr>
            <p:nvPr/>
          </p:nvSpPr>
          <p:spPr bwMode="auto">
            <a:xfrm>
              <a:off x="2015" y="5083"/>
              <a:ext cx="1830" cy="1023"/>
            </a:xfrm>
            <a:prstGeom prst="rect">
              <a:avLst/>
            </a:prstGeom>
            <a:gradFill rotWithShape="1">
              <a:gsLst>
                <a:gs pos="0">
                  <a:srgbClr val="FF9999">
                    <a:gamma/>
                    <a:shade val="94902"/>
                    <a:invGamma/>
                  </a:srgbClr>
                </a:gs>
                <a:gs pos="50000">
                  <a:srgbClr val="FF9999"/>
                </a:gs>
                <a:gs pos="100000">
                  <a:srgbClr val="FF9999">
                    <a:gamma/>
                    <a:shade val="94902"/>
                    <a:invGamma/>
                  </a:srgbClr>
                </a:gs>
              </a:gsLst>
              <a:lin ang="5400000" scaled="1"/>
            </a:gra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99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900" b="1">
                  <a:latin typeface="Arial" pitchFamily="34" charset="0"/>
                </a:rPr>
                <a:t>Government Portal</a:t>
              </a:r>
            </a:p>
            <a:p>
              <a:r>
                <a:rPr lang="en-US" sz="900" b="1">
                  <a:latin typeface="Arial" pitchFamily="34" charset="0"/>
                </a:rPr>
                <a:t>MDA Websites</a:t>
              </a:r>
            </a:p>
            <a:p>
              <a:r>
                <a:rPr lang="en-US" sz="900" b="1">
                  <a:latin typeface="Arial" pitchFamily="34" charset="0"/>
                </a:rPr>
                <a:t>Web Guidelines</a:t>
              </a:r>
              <a:endParaRPr lang="en-US"/>
            </a:p>
          </p:txBody>
        </p:sp>
        <p:sp>
          <p:nvSpPr>
            <p:cNvPr id="141319" name="Line 7"/>
            <p:cNvSpPr>
              <a:spLocks noChangeShapeType="1"/>
            </p:cNvSpPr>
            <p:nvPr/>
          </p:nvSpPr>
          <p:spPr bwMode="auto">
            <a:xfrm>
              <a:off x="1775" y="8079"/>
              <a:ext cx="13320" cy="1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20" name="Line 8"/>
            <p:cNvSpPr>
              <a:spLocks noChangeShapeType="1"/>
            </p:cNvSpPr>
            <p:nvPr/>
          </p:nvSpPr>
          <p:spPr bwMode="auto">
            <a:xfrm>
              <a:off x="1952" y="7849"/>
              <a:ext cx="2" cy="1141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21" name="Rectangle 9"/>
            <p:cNvSpPr>
              <a:spLocks noChangeArrowheads="1"/>
            </p:cNvSpPr>
            <p:nvPr/>
          </p:nvSpPr>
          <p:spPr bwMode="auto">
            <a:xfrm>
              <a:off x="2015" y="2307"/>
              <a:ext cx="1830" cy="1061"/>
            </a:xfrm>
            <a:prstGeom prst="rect">
              <a:avLst/>
            </a:prstGeom>
            <a:solidFill>
              <a:srgbClr val="FFFB6B"/>
            </a:soli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B6B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900" b="1">
                  <a:latin typeface="Arial" pitchFamily="34" charset="0"/>
                </a:rPr>
                <a:t>Establish Metadata</a:t>
              </a:r>
            </a:p>
            <a:p>
              <a:r>
                <a:rPr lang="en-US" sz="900" b="1">
                  <a:latin typeface="Arial" pitchFamily="34" charset="0"/>
                </a:rPr>
                <a:t>And Technology Standards</a:t>
              </a:r>
              <a:endParaRPr lang="en-US"/>
            </a:p>
          </p:txBody>
        </p:sp>
        <p:sp>
          <p:nvSpPr>
            <p:cNvPr id="141322" name="Rectangle 10"/>
            <p:cNvSpPr>
              <a:spLocks noChangeArrowheads="1"/>
            </p:cNvSpPr>
            <p:nvPr/>
          </p:nvSpPr>
          <p:spPr bwMode="auto">
            <a:xfrm>
              <a:off x="2015" y="3563"/>
              <a:ext cx="1830" cy="1352"/>
            </a:xfrm>
            <a:prstGeom prst="rect">
              <a:avLst/>
            </a:prstGeom>
            <a:gradFill rotWithShape="1">
              <a:gsLst>
                <a:gs pos="0">
                  <a:srgbClr val="FFCC66">
                    <a:gamma/>
                    <a:shade val="94902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94902"/>
                    <a:invGamma/>
                  </a:srgbClr>
                </a:gs>
              </a:gsLst>
              <a:lin ang="5400000" scaled="1"/>
            </a:gra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900" b="1">
                  <a:latin typeface="Arial" pitchFamily="34" charset="0"/>
                </a:rPr>
                <a:t>Establish</a:t>
              </a:r>
            </a:p>
            <a:p>
              <a:r>
                <a:rPr lang="en-US" sz="900" b="1">
                  <a:latin typeface="Arial" pitchFamily="34" charset="0"/>
                </a:rPr>
                <a:t>E-GMS, Policies, Procedures, Processes and Procedures</a:t>
              </a:r>
              <a:endParaRPr lang="en-US"/>
            </a:p>
          </p:txBody>
        </p:sp>
        <p:sp>
          <p:nvSpPr>
            <p:cNvPr id="141323" name="Rectangle 11"/>
            <p:cNvSpPr>
              <a:spLocks noChangeArrowheads="1"/>
            </p:cNvSpPr>
            <p:nvPr/>
          </p:nvSpPr>
          <p:spPr bwMode="auto">
            <a:xfrm>
              <a:off x="2015" y="7002"/>
              <a:ext cx="12718" cy="847"/>
            </a:xfrm>
            <a:prstGeom prst="rect">
              <a:avLst/>
            </a:prstGeom>
            <a:gradFill rotWithShape="1">
              <a:gsLst>
                <a:gs pos="0">
                  <a:srgbClr val="BBE0E3">
                    <a:gamma/>
                    <a:shade val="87843"/>
                    <a:invGamma/>
                  </a:srgbClr>
                </a:gs>
                <a:gs pos="50000">
                  <a:srgbClr val="BBE0E3"/>
                </a:gs>
                <a:gs pos="100000">
                  <a:srgbClr val="BBE0E3">
                    <a:gamma/>
                    <a:shade val="87843"/>
                    <a:invGamma/>
                  </a:srgbClr>
                </a:gs>
              </a:gsLst>
              <a:lin ang="5400000" scaled="1"/>
            </a:gra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BE0E3"/>
              </a:extrusionClr>
            </a:sp3d>
          </p:spPr>
          <p:txBody>
            <a:bodyPr anchor="ctr">
              <a:flatTx/>
            </a:bodyPr>
            <a:lstStyle/>
            <a:p>
              <a:endParaRPr lang="en-US" sz="800" b="1">
                <a:solidFill>
                  <a:srgbClr val="000000"/>
                </a:solidFill>
                <a:latin typeface="Arial" pitchFamily="34" charset="0"/>
              </a:endParaRPr>
            </a:p>
            <a:p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Change Management</a:t>
              </a:r>
              <a:endParaRPr lang="en-US"/>
            </a:p>
          </p:txBody>
        </p:sp>
        <p:sp>
          <p:nvSpPr>
            <p:cNvPr id="141324" name="Rectangle 12"/>
            <p:cNvSpPr>
              <a:spLocks noChangeArrowheads="1"/>
            </p:cNvSpPr>
            <p:nvPr/>
          </p:nvSpPr>
          <p:spPr bwMode="auto">
            <a:xfrm>
              <a:off x="4112" y="2591"/>
              <a:ext cx="1566" cy="1025"/>
            </a:xfrm>
            <a:prstGeom prst="rect">
              <a:avLst/>
            </a:prstGeom>
            <a:solidFill>
              <a:srgbClr val="99FF66"/>
            </a:soli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900" b="1">
                  <a:latin typeface="Arial" pitchFamily="34" charset="0"/>
                </a:rPr>
                <a:t>Finalise and Communicate Reference Models</a:t>
              </a:r>
              <a:endParaRPr lang="en-US"/>
            </a:p>
          </p:txBody>
        </p:sp>
        <p:sp>
          <p:nvSpPr>
            <p:cNvPr id="141325" name="Rectangle 13"/>
            <p:cNvSpPr>
              <a:spLocks noChangeArrowheads="1"/>
            </p:cNvSpPr>
            <p:nvPr/>
          </p:nvSpPr>
          <p:spPr bwMode="auto">
            <a:xfrm>
              <a:off x="5877" y="3798"/>
              <a:ext cx="1920" cy="1059"/>
            </a:xfrm>
            <a:prstGeom prst="rect">
              <a:avLst/>
            </a:prstGeom>
            <a:gradFill rotWithShape="1">
              <a:gsLst>
                <a:gs pos="0">
                  <a:srgbClr val="FFCC66">
                    <a:gamma/>
                    <a:shade val="94902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94902"/>
                    <a:invGamma/>
                  </a:srgbClr>
                </a:gs>
              </a:gsLst>
              <a:lin ang="5400000" scaled="1"/>
            </a:gradFill>
            <a:ln w="12700" cap="sq" algn="ctr">
              <a:miter lim="800000"/>
              <a:headEnd type="none" w="sm" len="sm"/>
              <a:tailEnd type="none" w="sm" len="sm"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900" b="1">
                  <a:latin typeface="Arial" pitchFamily="34" charset="0"/>
                </a:rPr>
                <a:t>Establish Interoperability Framework </a:t>
              </a:r>
              <a:endParaRPr lang="en-US"/>
            </a:p>
          </p:txBody>
        </p:sp>
        <p:sp>
          <p:nvSpPr>
            <p:cNvPr id="141326" name="Rectangle 14"/>
            <p:cNvSpPr>
              <a:spLocks noChangeArrowheads="1"/>
            </p:cNvSpPr>
            <p:nvPr/>
          </p:nvSpPr>
          <p:spPr bwMode="auto">
            <a:xfrm>
              <a:off x="4112" y="5026"/>
              <a:ext cx="3663" cy="809"/>
            </a:xfrm>
            <a:prstGeom prst="rect">
              <a:avLst/>
            </a:prstGeom>
            <a:solidFill>
              <a:srgbClr val="99FF66"/>
            </a:soli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900" b="1">
                  <a:latin typeface="Arial" pitchFamily="34" charset="0"/>
                </a:rPr>
                <a:t>Create a Metadata Repository and a Data Warehouse</a:t>
              </a:r>
              <a:endParaRPr lang="en-US"/>
            </a:p>
          </p:txBody>
        </p:sp>
        <p:sp>
          <p:nvSpPr>
            <p:cNvPr id="141327" name="Rectangle 15"/>
            <p:cNvSpPr>
              <a:spLocks noChangeArrowheads="1"/>
            </p:cNvSpPr>
            <p:nvPr/>
          </p:nvSpPr>
          <p:spPr bwMode="auto">
            <a:xfrm>
              <a:off x="4128" y="6022"/>
              <a:ext cx="6527" cy="809"/>
            </a:xfrm>
            <a:prstGeom prst="rect">
              <a:avLst/>
            </a:prstGeom>
            <a:solidFill>
              <a:srgbClr val="FFFB6B"/>
            </a:soli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B6B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900" b="1">
                  <a:latin typeface="Arial" pitchFamily="34" charset="0"/>
                </a:rPr>
                <a:t>Build Infrastructure for Communications, Server, Virtual Private Networks, Middleware, Security, Knowledge, Applications</a:t>
              </a:r>
              <a:endParaRPr lang="en-US"/>
            </a:p>
          </p:txBody>
        </p:sp>
        <p:sp>
          <p:nvSpPr>
            <p:cNvPr id="141328" name="Rectangle 16"/>
            <p:cNvSpPr>
              <a:spLocks noChangeArrowheads="1"/>
            </p:cNvSpPr>
            <p:nvPr/>
          </p:nvSpPr>
          <p:spPr bwMode="auto">
            <a:xfrm>
              <a:off x="4112" y="3831"/>
              <a:ext cx="1566" cy="1026"/>
            </a:xfrm>
            <a:prstGeom prst="rect">
              <a:avLst/>
            </a:prstGeom>
            <a:gradFill rotWithShape="1">
              <a:gsLst>
                <a:gs pos="0">
                  <a:srgbClr val="CC99FF">
                    <a:gamma/>
                    <a:shade val="87843"/>
                    <a:invGamma/>
                  </a:srgbClr>
                </a:gs>
                <a:gs pos="50000">
                  <a:srgbClr val="CC99FF"/>
                </a:gs>
                <a:gs pos="100000">
                  <a:srgbClr val="CC99FF">
                    <a:gamma/>
                    <a:shade val="87843"/>
                    <a:invGamma/>
                  </a:srgbClr>
                </a:gs>
              </a:gsLst>
              <a:lin ang="5400000" scaled="1"/>
            </a:gradFill>
            <a:ln w="12700" cap="sq" algn="ctr">
              <a:miter lim="800000"/>
              <a:headEnd type="none" w="sm" len="sm"/>
              <a:tailEnd type="none" w="sm" len="sm"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900" b="1">
                  <a:latin typeface="Arial" pitchFamily="34" charset="0"/>
                </a:rPr>
                <a:t>Create Disaster Recovery Sites</a:t>
              </a:r>
              <a:endParaRPr lang="en-US"/>
            </a:p>
          </p:txBody>
        </p:sp>
        <p:sp>
          <p:nvSpPr>
            <p:cNvPr id="141329" name="Rectangle 17"/>
            <p:cNvSpPr>
              <a:spLocks noChangeArrowheads="1"/>
            </p:cNvSpPr>
            <p:nvPr/>
          </p:nvSpPr>
          <p:spPr bwMode="auto">
            <a:xfrm>
              <a:off x="8015" y="4637"/>
              <a:ext cx="2640" cy="1198"/>
            </a:xfrm>
            <a:prstGeom prst="rect">
              <a:avLst/>
            </a:prstGeom>
            <a:gradFill rotWithShape="1">
              <a:gsLst>
                <a:gs pos="0">
                  <a:srgbClr val="FF9999">
                    <a:gamma/>
                    <a:shade val="94902"/>
                    <a:invGamma/>
                  </a:srgbClr>
                </a:gs>
                <a:gs pos="50000">
                  <a:srgbClr val="FF9999"/>
                </a:gs>
                <a:gs pos="100000">
                  <a:srgbClr val="FF9999">
                    <a:gamma/>
                    <a:shade val="94902"/>
                    <a:invGamma/>
                  </a:srgbClr>
                </a:gs>
              </a:gsLst>
              <a:lin ang="5400000" scaled="1"/>
            </a:gradFill>
            <a:ln w="12700" cap="sq" algn="ctr">
              <a:miter lim="800000"/>
              <a:headEnd type="none" w="sm" len="sm"/>
              <a:tailEnd type="none" w="sm" len="sm"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99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900" b="1">
                  <a:latin typeface="Arial" pitchFamily="34" charset="0"/>
                </a:rPr>
                <a:t>Deploy Electronic Procurement, Authentication Policy Framework and Implementation</a:t>
              </a:r>
              <a:endParaRPr lang="en-US"/>
            </a:p>
          </p:txBody>
        </p:sp>
        <p:sp>
          <p:nvSpPr>
            <p:cNvPr id="141330" name="Rectangle 18"/>
            <p:cNvSpPr>
              <a:spLocks noChangeArrowheads="1"/>
            </p:cNvSpPr>
            <p:nvPr/>
          </p:nvSpPr>
          <p:spPr bwMode="auto">
            <a:xfrm>
              <a:off x="10895" y="5100"/>
              <a:ext cx="3854" cy="735"/>
            </a:xfrm>
            <a:prstGeom prst="rect">
              <a:avLst/>
            </a:prstGeom>
            <a:gradFill rotWithShape="1">
              <a:gsLst>
                <a:gs pos="0">
                  <a:srgbClr val="CC99FF">
                    <a:gamma/>
                    <a:shade val="94902"/>
                    <a:invGamma/>
                  </a:srgbClr>
                </a:gs>
                <a:gs pos="50000">
                  <a:srgbClr val="CC99FF"/>
                </a:gs>
                <a:gs pos="100000">
                  <a:srgbClr val="CC99FF">
                    <a:gamma/>
                    <a:shade val="94902"/>
                    <a:invGamma/>
                  </a:srgbClr>
                </a:gs>
              </a:gsLst>
              <a:lin ang="5400000" scaled="1"/>
            </a:gra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900" b="1">
                  <a:latin typeface="Arial" pitchFamily="34" charset="0"/>
                </a:rPr>
                <a:t>Integrate Service Delivery and Governmental Processes</a:t>
              </a:r>
              <a:endParaRPr lang="en-US"/>
            </a:p>
          </p:txBody>
        </p:sp>
        <p:sp>
          <p:nvSpPr>
            <p:cNvPr id="141331" name="Rectangle 19"/>
            <p:cNvSpPr>
              <a:spLocks noChangeArrowheads="1"/>
            </p:cNvSpPr>
            <p:nvPr/>
          </p:nvSpPr>
          <p:spPr bwMode="auto">
            <a:xfrm>
              <a:off x="10895" y="6056"/>
              <a:ext cx="3854" cy="775"/>
            </a:xfrm>
            <a:prstGeom prst="rect">
              <a:avLst/>
            </a:prstGeom>
            <a:gradFill rotWithShape="1">
              <a:gsLst>
                <a:gs pos="0">
                  <a:srgbClr val="FFCC66">
                    <a:gamma/>
                    <a:shade val="94902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94902"/>
                    <a:invGamma/>
                  </a:srgbClr>
                </a:gs>
              </a:gsLst>
              <a:lin ang="5400000" scaled="1"/>
            </a:gradFill>
            <a:ln w="12700" cap="sq" algn="ctr">
              <a:miter lim="800000"/>
              <a:headEnd type="none" w="sm" len="sm"/>
              <a:tailEnd type="none" w="sm" len="sm"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900" b="1">
                  <a:latin typeface="Arial" pitchFamily="34" charset="0"/>
                </a:rPr>
                <a:t>Customise Information and Services to needs of individuals  and businesses</a:t>
              </a:r>
              <a:endParaRPr lang="en-US"/>
            </a:p>
          </p:txBody>
        </p:sp>
        <p:sp>
          <p:nvSpPr>
            <p:cNvPr id="141332" name="Rectangle 20"/>
            <p:cNvSpPr>
              <a:spLocks noChangeArrowheads="1"/>
            </p:cNvSpPr>
            <p:nvPr/>
          </p:nvSpPr>
          <p:spPr bwMode="auto">
            <a:xfrm>
              <a:off x="8015" y="2959"/>
              <a:ext cx="2623" cy="1467"/>
            </a:xfrm>
            <a:prstGeom prst="rect">
              <a:avLst/>
            </a:prstGeom>
            <a:solidFill>
              <a:srgbClr val="FFFC6F"/>
            </a:solidFill>
            <a:ln w="12700" cap="sq" algn="ctr">
              <a:miter lim="800000"/>
              <a:headEnd type="none" w="sm" len="sm"/>
              <a:tailEnd type="none" w="sm" len="sm"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C6F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900" b="1">
                  <a:latin typeface="Arial" pitchFamily="34" charset="0"/>
                </a:rPr>
                <a:t>Identify Service Migration and integration possibilities and Develop Business Process/Service Integration Techniques and Tools</a:t>
              </a:r>
              <a:endParaRPr lang="en-US"/>
            </a:p>
          </p:txBody>
        </p:sp>
        <p:sp>
          <p:nvSpPr>
            <p:cNvPr id="141333" name="Rectangle 21"/>
            <p:cNvSpPr>
              <a:spLocks noChangeArrowheads="1"/>
            </p:cNvSpPr>
            <p:nvPr/>
          </p:nvSpPr>
          <p:spPr bwMode="auto">
            <a:xfrm>
              <a:off x="10895" y="3606"/>
              <a:ext cx="3854" cy="1309"/>
            </a:xfrm>
            <a:prstGeom prst="rect">
              <a:avLst/>
            </a:prstGeom>
            <a:solidFill>
              <a:srgbClr val="99FF66"/>
            </a:solidFill>
            <a:ln w="12700" cap="sq" algn="ctr">
              <a:miter lim="800000"/>
              <a:headEnd type="none" w="sm" len="sm"/>
              <a:tailEnd type="none" w="sm" len="sm"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900" b="1">
                  <a:latin typeface="Arial" pitchFamily="34" charset="0"/>
                </a:rPr>
                <a:t>Enable an MDA Independent Single Point of Contact for Access to Information and Services</a:t>
              </a:r>
              <a:endParaRPr lang="en-US"/>
            </a:p>
          </p:txBody>
        </p:sp>
        <p:sp>
          <p:nvSpPr>
            <p:cNvPr id="141334" name="Rectangle 22"/>
            <p:cNvSpPr>
              <a:spLocks noChangeArrowheads="1"/>
            </p:cNvSpPr>
            <p:nvPr/>
          </p:nvSpPr>
          <p:spPr bwMode="auto">
            <a:xfrm>
              <a:off x="5893" y="2470"/>
              <a:ext cx="1920" cy="1141"/>
            </a:xfrm>
            <a:prstGeom prst="rect">
              <a:avLst/>
            </a:prstGeom>
            <a:gradFill rotWithShape="1">
              <a:gsLst>
                <a:gs pos="0">
                  <a:srgbClr val="FF9999">
                    <a:gamma/>
                    <a:shade val="94902"/>
                    <a:invGamma/>
                  </a:srgbClr>
                </a:gs>
                <a:gs pos="50000">
                  <a:srgbClr val="FF9999"/>
                </a:gs>
                <a:gs pos="100000">
                  <a:srgbClr val="FF9999">
                    <a:gamma/>
                    <a:shade val="94902"/>
                    <a:invGamma/>
                  </a:srgbClr>
                </a:gs>
              </a:gsLst>
              <a:lin ang="5400000" scaled="1"/>
            </a:gra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99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900" b="1">
                  <a:latin typeface="Arial" pitchFamily="34" charset="0"/>
                </a:rPr>
                <a:t>Identify and Deploy Common and Specific Applications</a:t>
              </a:r>
              <a:endParaRPr lang="en-US"/>
            </a:p>
          </p:txBody>
        </p:sp>
        <p:sp>
          <p:nvSpPr>
            <p:cNvPr id="141335" name="Rectangle 23"/>
            <p:cNvSpPr>
              <a:spLocks noChangeArrowheads="1"/>
            </p:cNvSpPr>
            <p:nvPr/>
          </p:nvSpPr>
          <p:spPr bwMode="auto">
            <a:xfrm>
              <a:off x="2015" y="6244"/>
              <a:ext cx="1830" cy="587"/>
            </a:xfrm>
            <a:prstGeom prst="rect">
              <a:avLst/>
            </a:prstGeom>
            <a:gradFill rotWithShape="1">
              <a:gsLst>
                <a:gs pos="0">
                  <a:srgbClr val="CC99FF">
                    <a:gamma/>
                    <a:shade val="94902"/>
                    <a:invGamma/>
                  </a:srgbClr>
                </a:gs>
                <a:gs pos="50000">
                  <a:srgbClr val="CC99FF"/>
                </a:gs>
                <a:gs pos="100000">
                  <a:srgbClr val="CC99FF">
                    <a:gamma/>
                    <a:shade val="94902"/>
                    <a:invGamma/>
                  </a:srgbClr>
                </a:gs>
              </a:gsLst>
              <a:lin ang="5400000" scaled="1"/>
            </a:gra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anchor="ctr">
              <a:flatTx/>
            </a:bodyPr>
            <a:lstStyle/>
            <a:p>
              <a:r>
                <a:rPr lang="en-US" sz="900" b="1">
                  <a:latin typeface="Arial" pitchFamily="34" charset="0"/>
                </a:rPr>
                <a:t>Select and Train CIOs</a:t>
              </a:r>
              <a:endParaRPr lang="en-US"/>
            </a:p>
          </p:txBody>
        </p:sp>
        <p:sp>
          <p:nvSpPr>
            <p:cNvPr id="141337" name="Line 25"/>
            <p:cNvSpPr>
              <a:spLocks noChangeShapeType="1"/>
            </p:cNvSpPr>
            <p:nvPr/>
          </p:nvSpPr>
          <p:spPr bwMode="auto">
            <a:xfrm>
              <a:off x="5822" y="2144"/>
              <a:ext cx="14" cy="684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prstDash val="dash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38" name="Line 26"/>
            <p:cNvSpPr>
              <a:spLocks noChangeShapeType="1"/>
            </p:cNvSpPr>
            <p:nvPr/>
          </p:nvSpPr>
          <p:spPr bwMode="auto">
            <a:xfrm>
              <a:off x="7952" y="2144"/>
              <a:ext cx="14" cy="684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prstDash val="dash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39" name="Line 27"/>
            <p:cNvSpPr>
              <a:spLocks noChangeShapeType="1"/>
            </p:cNvSpPr>
            <p:nvPr/>
          </p:nvSpPr>
          <p:spPr bwMode="auto">
            <a:xfrm>
              <a:off x="10813" y="2144"/>
              <a:ext cx="14" cy="684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prstDash val="dash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40" name="Line 28"/>
            <p:cNvSpPr>
              <a:spLocks noChangeShapeType="1"/>
            </p:cNvSpPr>
            <p:nvPr/>
          </p:nvSpPr>
          <p:spPr bwMode="auto">
            <a:xfrm>
              <a:off x="14853" y="7849"/>
              <a:ext cx="2" cy="1141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41" name="Text Box 29"/>
            <p:cNvSpPr txBox="1">
              <a:spLocks noChangeArrowheads="1"/>
            </p:cNvSpPr>
            <p:nvPr/>
          </p:nvSpPr>
          <p:spPr bwMode="auto">
            <a:xfrm>
              <a:off x="2788" y="8169"/>
              <a:ext cx="1560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 dirty="0">
                  <a:solidFill>
                    <a:srgbClr val="7030A0"/>
                  </a:solidFill>
                </a:rPr>
                <a:t>Phase 1</a:t>
              </a:r>
            </a:p>
            <a:p>
              <a:r>
                <a:rPr lang="en-US" sz="1200" b="1" dirty="0" smtClean="0">
                  <a:solidFill>
                    <a:srgbClr val="7030A0"/>
                  </a:solidFill>
                </a:rPr>
                <a:t>3 </a:t>
              </a:r>
              <a:r>
                <a:rPr lang="en-US" sz="1200" b="1" dirty="0">
                  <a:solidFill>
                    <a:srgbClr val="7030A0"/>
                  </a:solidFill>
                </a:rPr>
                <a:t>Years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141343" name="Text Box 31"/>
            <p:cNvSpPr txBox="1">
              <a:spLocks noChangeArrowheads="1"/>
            </p:cNvSpPr>
            <p:nvPr/>
          </p:nvSpPr>
          <p:spPr bwMode="auto">
            <a:xfrm>
              <a:off x="6095" y="8175"/>
              <a:ext cx="1560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 dirty="0">
                  <a:solidFill>
                    <a:srgbClr val="7030A0"/>
                  </a:solidFill>
                </a:rPr>
                <a:t>Phase </a:t>
              </a:r>
              <a:r>
                <a:rPr lang="en-US" sz="1200" b="1" dirty="0" smtClean="0">
                  <a:solidFill>
                    <a:srgbClr val="7030A0"/>
                  </a:solidFill>
                </a:rPr>
                <a:t>2</a:t>
              </a:r>
              <a:endParaRPr lang="en-US" sz="1200" b="1" dirty="0">
                <a:solidFill>
                  <a:srgbClr val="7030A0"/>
                </a:solidFill>
              </a:endParaRPr>
            </a:p>
            <a:p>
              <a:r>
                <a:rPr lang="en-US" sz="1200" b="1" dirty="0" smtClean="0">
                  <a:solidFill>
                    <a:srgbClr val="7030A0"/>
                  </a:solidFill>
                </a:rPr>
                <a:t>2 </a:t>
              </a:r>
              <a:r>
                <a:rPr lang="en-US" sz="1200" b="1" dirty="0">
                  <a:solidFill>
                    <a:srgbClr val="7030A0"/>
                  </a:solidFill>
                </a:rPr>
                <a:t>Years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141344" name="Text Box 32"/>
            <p:cNvSpPr txBox="1">
              <a:spLocks noChangeArrowheads="1"/>
            </p:cNvSpPr>
            <p:nvPr/>
          </p:nvSpPr>
          <p:spPr bwMode="auto">
            <a:xfrm>
              <a:off x="8495" y="8175"/>
              <a:ext cx="1560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 dirty="0">
                  <a:solidFill>
                    <a:srgbClr val="7030A0"/>
                  </a:solidFill>
                </a:rPr>
                <a:t>Phase </a:t>
              </a:r>
              <a:r>
                <a:rPr lang="en-US" sz="1200" b="1" dirty="0" smtClean="0">
                  <a:solidFill>
                    <a:srgbClr val="7030A0"/>
                  </a:solidFill>
                </a:rPr>
                <a:t>3</a:t>
              </a:r>
              <a:endParaRPr lang="en-US" sz="1200" b="1" dirty="0">
                <a:solidFill>
                  <a:srgbClr val="7030A0"/>
                </a:solidFill>
              </a:endParaRPr>
            </a:p>
            <a:p>
              <a:r>
                <a:rPr lang="en-US" sz="1200" b="1" dirty="0">
                  <a:solidFill>
                    <a:srgbClr val="7030A0"/>
                  </a:solidFill>
                </a:rPr>
                <a:t>3 Years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141345" name="Text Box 33"/>
            <p:cNvSpPr txBox="1">
              <a:spLocks noChangeArrowheads="1"/>
            </p:cNvSpPr>
            <p:nvPr/>
          </p:nvSpPr>
          <p:spPr bwMode="auto">
            <a:xfrm>
              <a:off x="12095" y="8175"/>
              <a:ext cx="1560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 dirty="0">
                  <a:solidFill>
                    <a:srgbClr val="7030A0"/>
                  </a:solidFill>
                </a:rPr>
                <a:t>Phase </a:t>
              </a:r>
              <a:r>
                <a:rPr lang="en-US" sz="1200" b="1" dirty="0" smtClean="0">
                  <a:solidFill>
                    <a:srgbClr val="7030A0"/>
                  </a:solidFill>
                </a:rPr>
                <a:t>4</a:t>
              </a:r>
              <a:endParaRPr lang="en-US" sz="1200" b="1" dirty="0">
                <a:solidFill>
                  <a:srgbClr val="7030A0"/>
                </a:solidFill>
              </a:endParaRPr>
            </a:p>
            <a:p>
              <a:r>
                <a:rPr lang="en-US" sz="1200" b="1" dirty="0">
                  <a:solidFill>
                    <a:srgbClr val="7030A0"/>
                  </a:solidFill>
                </a:rPr>
                <a:t>3 Years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smtClean="0">
              <a:solidFill>
                <a:schemeClr val="bg1"/>
              </a:solidFill>
            </a:endParaRPr>
          </a:p>
          <a:p>
            <a:endParaRPr lang="en-US" sz="160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685800" y="609600"/>
          <a:ext cx="7772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800100" y="1986454"/>
          <a:ext cx="7772400" cy="435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ASIStemplate3">
  <a:themeElements>
    <a:clrScheme name="OASIStemplate3.po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ASIStemplate3.po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ASIStemplate3.po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ASIStemplate3.po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ASIStemplate3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ASIStemplate3.po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ASIStemplate3.po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ASIStemplate3.po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ASIStemplate3.po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C:\OASIS\TRADE SHOWS\SLIDES\OASIStemplate3.pot</Template>
  <TotalTime>15437</TotalTime>
  <Words>1655</Words>
  <Application>Microsoft PowerPoint</Application>
  <PresentationFormat>On-screen Show (4:3)</PresentationFormat>
  <Paragraphs>246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OASIStemplate3</vt:lpstr>
      <vt:lpstr>Slide 1</vt:lpstr>
      <vt:lpstr>Slide 2</vt:lpstr>
      <vt:lpstr>Slide 3</vt:lpstr>
      <vt:lpstr>Slide 4</vt:lpstr>
      <vt:lpstr> </vt:lpstr>
      <vt:lpstr>Slide 6</vt:lpstr>
      <vt:lpstr>E-Government Roadmap</vt:lpstr>
      <vt:lpstr>E-Government Implementation Timeline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OASIS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OASIS: Integrating Standards for Web Services, Business Processes &amp; Remote Portals</dc:title>
  <dc:subject>Web Services</dc:subject>
  <dc:creator>Patrick Gannon</dc:creator>
  <dc:description>Delphi Summit - 10/29/02</dc:description>
  <cp:lastModifiedBy>S</cp:lastModifiedBy>
  <cp:revision>254</cp:revision>
  <cp:lastPrinted>2001-10-03T13:09:55Z</cp:lastPrinted>
  <dcterms:created xsi:type="dcterms:W3CDTF">2001-02-19T16:56:32Z</dcterms:created>
  <dcterms:modified xsi:type="dcterms:W3CDTF">2009-04-16T19:13:03Z</dcterms:modified>
</cp:coreProperties>
</file>