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14"/>
  </p:notesMasterIdLst>
  <p:handoutMasterIdLst>
    <p:handoutMasterId r:id="rId15"/>
  </p:handoutMasterIdLst>
  <p:sldIdLst>
    <p:sldId id="385" r:id="rId2"/>
    <p:sldId id="434" r:id="rId3"/>
    <p:sldId id="430" r:id="rId4"/>
    <p:sldId id="432" r:id="rId5"/>
    <p:sldId id="425" r:id="rId6"/>
    <p:sldId id="433" r:id="rId7"/>
    <p:sldId id="426" r:id="rId8"/>
    <p:sldId id="410" r:id="rId9"/>
    <p:sldId id="422" r:id="rId10"/>
    <p:sldId id="427" r:id="rId11"/>
    <p:sldId id="428" r:id="rId12"/>
    <p:sldId id="405" r:id="rId13"/>
  </p:sldIdLst>
  <p:sldSz cx="12188825" cy="6858000"/>
  <p:notesSz cx="6858000" cy="9144000"/>
  <p:custDataLst>
    <p:tags r:id="rId16"/>
  </p:custData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E497"/>
    <a:srgbClr val="FFE18B"/>
    <a:srgbClr val="FFDA71"/>
    <a:srgbClr val="FFD253"/>
    <a:srgbClr val="FFBE00"/>
    <a:srgbClr val="FCFCFC"/>
    <a:srgbClr val="FBFBFB"/>
    <a:srgbClr val="8CC600"/>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2" autoAdjust="0"/>
    <p:restoredTop sz="96633" autoAdjust="0"/>
  </p:normalViewPr>
  <p:slideViewPr>
    <p:cSldViewPr snapToGrid="0" snapToObjects="1">
      <p:cViewPr>
        <p:scale>
          <a:sx n="50" d="100"/>
          <a:sy n="50" d="100"/>
        </p:scale>
        <p:origin x="-816" y="-642"/>
      </p:cViewPr>
      <p:guideLst>
        <p:guide orient="horz" pos="144"/>
        <p:guide orient="horz" pos="1241"/>
        <p:guide orient="horz" pos="4218"/>
        <p:guide orient="horz" pos="922"/>
        <p:guide orient="horz" pos="3948"/>
        <p:guide orient="horz" pos="1068"/>
        <p:guide pos="327"/>
        <p:guide pos="735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3174"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24807-4496-4EEA-8ACC-ABDBA803C33F}" type="doc">
      <dgm:prSet loTypeId="urn:microsoft.com/office/officeart/2005/8/layout/cycle8" loCatId="cycle" qsTypeId="urn:microsoft.com/office/officeart/2005/8/quickstyle/simple1" qsCatId="simple" csTypeId="urn:microsoft.com/office/officeart/2005/8/colors/accent1_2" csCatId="accent1" phldr="1"/>
      <dgm:spPr/>
    </dgm:pt>
    <dgm:pt modelId="{CFD4981C-2D1B-49AB-BB70-999E17F5FB42}">
      <dgm:prSet phldrT="[Text]" custT="1"/>
      <dgm:spPr/>
      <dgm:t>
        <a:bodyPr/>
        <a:lstStyle/>
        <a:p>
          <a:r>
            <a:rPr lang="zh-CN" altLang="en-US" sz="1200" b="1" dirty="0" smtClean="0"/>
            <a:t>身份提供</a:t>
          </a:r>
          <a:endParaRPr lang="en-US" sz="1200" b="1" dirty="0"/>
        </a:p>
      </dgm:t>
    </dgm:pt>
    <dgm:pt modelId="{BB21A0FD-019B-4D41-B43A-6E4AC74FF9AE}" type="parTrans" cxnId="{7791BA52-B000-4C0D-846D-4960C9F98198}">
      <dgm:prSet/>
      <dgm:spPr/>
      <dgm:t>
        <a:bodyPr/>
        <a:lstStyle/>
        <a:p>
          <a:endParaRPr lang="en-US"/>
        </a:p>
      </dgm:t>
    </dgm:pt>
    <dgm:pt modelId="{2FEA458C-21E9-40A1-9FBA-664861FBE3C6}" type="sibTrans" cxnId="{7791BA52-B000-4C0D-846D-4960C9F98198}">
      <dgm:prSet/>
      <dgm:spPr/>
      <dgm:t>
        <a:bodyPr/>
        <a:lstStyle/>
        <a:p>
          <a:endParaRPr lang="en-US"/>
        </a:p>
      </dgm:t>
    </dgm:pt>
    <dgm:pt modelId="{999DE5F7-FD2E-44D3-8665-E3C3C4BEAC65}">
      <dgm:prSet phldrT="[Text]" custT="1"/>
      <dgm:spPr/>
      <dgm:t>
        <a:bodyPr/>
        <a:lstStyle/>
        <a:p>
          <a:r>
            <a:rPr lang="zh-CN" altLang="en-US" sz="1200" b="1" dirty="0" smtClean="0"/>
            <a:t>目录服务</a:t>
          </a:r>
          <a:endParaRPr lang="en-US" sz="1200" b="1" dirty="0"/>
        </a:p>
      </dgm:t>
    </dgm:pt>
    <dgm:pt modelId="{D09074E0-FD27-4358-8628-E99BA64DD74C}" type="parTrans" cxnId="{0E2FDED9-3364-4113-9AB6-97994991CCB6}">
      <dgm:prSet/>
      <dgm:spPr/>
      <dgm:t>
        <a:bodyPr/>
        <a:lstStyle/>
        <a:p>
          <a:endParaRPr lang="en-US"/>
        </a:p>
      </dgm:t>
    </dgm:pt>
    <dgm:pt modelId="{90BBD41B-645D-4060-9BEE-77A38C00487E}" type="sibTrans" cxnId="{0E2FDED9-3364-4113-9AB6-97994991CCB6}">
      <dgm:prSet/>
      <dgm:spPr/>
      <dgm:t>
        <a:bodyPr/>
        <a:lstStyle/>
        <a:p>
          <a:endParaRPr lang="en-US"/>
        </a:p>
      </dgm:t>
    </dgm:pt>
    <dgm:pt modelId="{AC69FDBF-B8D3-4CC9-A863-1D6E90EB2380}">
      <dgm:prSet phldrT="[Text]" custT="1"/>
      <dgm:spPr/>
      <dgm:t>
        <a:bodyPr/>
        <a:lstStyle/>
        <a:p>
          <a:r>
            <a:rPr lang="zh-CN" altLang="en-US" sz="1200" dirty="0" smtClean="0"/>
            <a:t>身份控制</a:t>
          </a:r>
          <a:endParaRPr lang="en-US" sz="1200" dirty="0"/>
        </a:p>
      </dgm:t>
    </dgm:pt>
    <dgm:pt modelId="{DD83F1A8-3FD9-447E-839A-166D7548307E}" type="parTrans" cxnId="{2A499F0D-F9DF-4269-9595-9E7E723772BA}">
      <dgm:prSet/>
      <dgm:spPr/>
      <dgm:t>
        <a:bodyPr/>
        <a:lstStyle/>
        <a:p>
          <a:endParaRPr lang="en-US"/>
        </a:p>
      </dgm:t>
    </dgm:pt>
    <dgm:pt modelId="{0246220F-DB67-42F6-89BD-AE6ADA1869D1}" type="sibTrans" cxnId="{2A499F0D-F9DF-4269-9595-9E7E723772BA}">
      <dgm:prSet/>
      <dgm:spPr/>
      <dgm:t>
        <a:bodyPr/>
        <a:lstStyle/>
        <a:p>
          <a:endParaRPr lang="en-US"/>
        </a:p>
      </dgm:t>
    </dgm:pt>
    <dgm:pt modelId="{ECEA9D86-0C09-4B36-B124-CE728ECA6E78}" type="pres">
      <dgm:prSet presAssocID="{9A624807-4496-4EEA-8ACC-ABDBA803C33F}" presName="compositeShape" presStyleCnt="0">
        <dgm:presLayoutVars>
          <dgm:chMax val="7"/>
          <dgm:dir/>
          <dgm:resizeHandles val="exact"/>
        </dgm:presLayoutVars>
      </dgm:prSet>
      <dgm:spPr/>
    </dgm:pt>
    <dgm:pt modelId="{90B79632-D0F3-4D19-93CD-E17FA7097B51}" type="pres">
      <dgm:prSet presAssocID="{9A624807-4496-4EEA-8ACC-ABDBA803C33F}" presName="wedge1" presStyleLbl="node1" presStyleIdx="0" presStyleCnt="3"/>
      <dgm:spPr/>
      <dgm:t>
        <a:bodyPr/>
        <a:lstStyle/>
        <a:p>
          <a:endParaRPr lang="en-US"/>
        </a:p>
      </dgm:t>
    </dgm:pt>
    <dgm:pt modelId="{A201F855-9EC3-44DE-80BD-26B18D44AFBA}" type="pres">
      <dgm:prSet presAssocID="{9A624807-4496-4EEA-8ACC-ABDBA803C33F}" presName="dummy1a" presStyleCnt="0"/>
      <dgm:spPr/>
    </dgm:pt>
    <dgm:pt modelId="{44B6DAB9-ABE3-4EC0-8753-4878CD91E6CE}" type="pres">
      <dgm:prSet presAssocID="{9A624807-4496-4EEA-8ACC-ABDBA803C33F}" presName="dummy1b" presStyleCnt="0"/>
      <dgm:spPr/>
    </dgm:pt>
    <dgm:pt modelId="{420C8BEC-EA8B-4498-B8D5-65D6C0710151}" type="pres">
      <dgm:prSet presAssocID="{9A624807-4496-4EEA-8ACC-ABDBA803C33F}" presName="wedge1Tx" presStyleLbl="node1" presStyleIdx="0" presStyleCnt="3">
        <dgm:presLayoutVars>
          <dgm:chMax val="0"/>
          <dgm:chPref val="0"/>
          <dgm:bulletEnabled val="1"/>
        </dgm:presLayoutVars>
      </dgm:prSet>
      <dgm:spPr/>
      <dgm:t>
        <a:bodyPr/>
        <a:lstStyle/>
        <a:p>
          <a:endParaRPr lang="en-US"/>
        </a:p>
      </dgm:t>
    </dgm:pt>
    <dgm:pt modelId="{0823B6C8-424A-4125-A6E3-C9CB9ACE96C0}" type="pres">
      <dgm:prSet presAssocID="{9A624807-4496-4EEA-8ACC-ABDBA803C33F}" presName="wedge2" presStyleLbl="node1" presStyleIdx="1" presStyleCnt="3"/>
      <dgm:spPr/>
      <dgm:t>
        <a:bodyPr/>
        <a:lstStyle/>
        <a:p>
          <a:endParaRPr lang="en-US"/>
        </a:p>
      </dgm:t>
    </dgm:pt>
    <dgm:pt modelId="{A5D34CEE-3721-41AE-AC0C-0DA0C11CD09D}" type="pres">
      <dgm:prSet presAssocID="{9A624807-4496-4EEA-8ACC-ABDBA803C33F}" presName="dummy2a" presStyleCnt="0"/>
      <dgm:spPr/>
    </dgm:pt>
    <dgm:pt modelId="{439A965D-BC12-4B75-A214-E1F0AF9C9096}" type="pres">
      <dgm:prSet presAssocID="{9A624807-4496-4EEA-8ACC-ABDBA803C33F}" presName="dummy2b" presStyleCnt="0"/>
      <dgm:spPr/>
    </dgm:pt>
    <dgm:pt modelId="{37426347-1FC4-4CC4-B12E-B1D07850A5EB}" type="pres">
      <dgm:prSet presAssocID="{9A624807-4496-4EEA-8ACC-ABDBA803C33F}" presName="wedge2Tx" presStyleLbl="node1" presStyleIdx="1" presStyleCnt="3">
        <dgm:presLayoutVars>
          <dgm:chMax val="0"/>
          <dgm:chPref val="0"/>
          <dgm:bulletEnabled val="1"/>
        </dgm:presLayoutVars>
      </dgm:prSet>
      <dgm:spPr/>
      <dgm:t>
        <a:bodyPr/>
        <a:lstStyle/>
        <a:p>
          <a:endParaRPr lang="en-US"/>
        </a:p>
      </dgm:t>
    </dgm:pt>
    <dgm:pt modelId="{A3E7AFF8-C53B-4C89-86F4-B59B6FA00CDD}" type="pres">
      <dgm:prSet presAssocID="{9A624807-4496-4EEA-8ACC-ABDBA803C33F}" presName="wedge3" presStyleLbl="node1" presStyleIdx="2" presStyleCnt="3"/>
      <dgm:spPr/>
      <dgm:t>
        <a:bodyPr/>
        <a:lstStyle/>
        <a:p>
          <a:endParaRPr lang="en-US"/>
        </a:p>
      </dgm:t>
    </dgm:pt>
    <dgm:pt modelId="{BC310C72-A225-4BD7-AC09-2034DC6BA0C1}" type="pres">
      <dgm:prSet presAssocID="{9A624807-4496-4EEA-8ACC-ABDBA803C33F}" presName="dummy3a" presStyleCnt="0"/>
      <dgm:spPr/>
    </dgm:pt>
    <dgm:pt modelId="{55A6001B-C85C-44CD-8C66-15AB928509CC}" type="pres">
      <dgm:prSet presAssocID="{9A624807-4496-4EEA-8ACC-ABDBA803C33F}" presName="dummy3b" presStyleCnt="0"/>
      <dgm:spPr/>
    </dgm:pt>
    <dgm:pt modelId="{478CDA61-1590-484F-9D1D-CA9A5B3574C9}" type="pres">
      <dgm:prSet presAssocID="{9A624807-4496-4EEA-8ACC-ABDBA803C33F}" presName="wedge3Tx" presStyleLbl="node1" presStyleIdx="2" presStyleCnt="3">
        <dgm:presLayoutVars>
          <dgm:chMax val="0"/>
          <dgm:chPref val="0"/>
          <dgm:bulletEnabled val="1"/>
        </dgm:presLayoutVars>
      </dgm:prSet>
      <dgm:spPr/>
      <dgm:t>
        <a:bodyPr/>
        <a:lstStyle/>
        <a:p>
          <a:endParaRPr lang="en-US"/>
        </a:p>
      </dgm:t>
    </dgm:pt>
    <dgm:pt modelId="{236C9BD2-EC53-4CB4-B532-E8314F9F57D3}" type="pres">
      <dgm:prSet presAssocID="{2FEA458C-21E9-40A1-9FBA-664861FBE3C6}" presName="arrowWedge1" presStyleLbl="fgSibTrans2D1" presStyleIdx="0" presStyleCnt="3"/>
      <dgm:spPr/>
    </dgm:pt>
    <dgm:pt modelId="{1B8EE415-4B62-46DF-9406-D931879E3AFB}" type="pres">
      <dgm:prSet presAssocID="{90BBD41B-645D-4060-9BEE-77A38C00487E}" presName="arrowWedge2" presStyleLbl="fgSibTrans2D1" presStyleIdx="1" presStyleCnt="3"/>
      <dgm:spPr/>
    </dgm:pt>
    <dgm:pt modelId="{784CDBDA-5107-4C87-9352-7836F1A5B7DB}" type="pres">
      <dgm:prSet presAssocID="{0246220F-DB67-42F6-89BD-AE6ADA1869D1}" presName="arrowWedge3" presStyleLbl="fgSibTrans2D1" presStyleIdx="2" presStyleCnt="3"/>
      <dgm:spPr/>
    </dgm:pt>
  </dgm:ptLst>
  <dgm:cxnLst>
    <dgm:cxn modelId="{75F70B3E-EFF5-4C58-8712-C1B13205F7ED}" type="presOf" srcId="{CFD4981C-2D1B-49AB-BB70-999E17F5FB42}" destId="{90B79632-D0F3-4D19-93CD-E17FA7097B51}" srcOrd="0" destOrd="0" presId="urn:microsoft.com/office/officeart/2005/8/layout/cycle8"/>
    <dgm:cxn modelId="{EABBD540-B404-43E8-8ECE-9315F5B956F2}" type="presOf" srcId="{9A624807-4496-4EEA-8ACC-ABDBA803C33F}" destId="{ECEA9D86-0C09-4B36-B124-CE728ECA6E78}" srcOrd="0" destOrd="0" presId="urn:microsoft.com/office/officeart/2005/8/layout/cycle8"/>
    <dgm:cxn modelId="{E263787B-C2A0-4924-899A-90EEAE8DB060}" type="presOf" srcId="{999DE5F7-FD2E-44D3-8665-E3C3C4BEAC65}" destId="{0823B6C8-424A-4125-A6E3-C9CB9ACE96C0}" srcOrd="0" destOrd="0" presId="urn:microsoft.com/office/officeart/2005/8/layout/cycle8"/>
    <dgm:cxn modelId="{8033AA3F-BCE1-4C1C-8B76-4A9F66C28E81}" type="presOf" srcId="{CFD4981C-2D1B-49AB-BB70-999E17F5FB42}" destId="{420C8BEC-EA8B-4498-B8D5-65D6C0710151}" srcOrd="1" destOrd="0" presId="urn:microsoft.com/office/officeart/2005/8/layout/cycle8"/>
    <dgm:cxn modelId="{0E2FDED9-3364-4113-9AB6-97994991CCB6}" srcId="{9A624807-4496-4EEA-8ACC-ABDBA803C33F}" destId="{999DE5F7-FD2E-44D3-8665-E3C3C4BEAC65}" srcOrd="1" destOrd="0" parTransId="{D09074E0-FD27-4358-8628-E99BA64DD74C}" sibTransId="{90BBD41B-645D-4060-9BEE-77A38C00487E}"/>
    <dgm:cxn modelId="{7791BA52-B000-4C0D-846D-4960C9F98198}" srcId="{9A624807-4496-4EEA-8ACC-ABDBA803C33F}" destId="{CFD4981C-2D1B-49AB-BB70-999E17F5FB42}" srcOrd="0" destOrd="0" parTransId="{BB21A0FD-019B-4D41-B43A-6E4AC74FF9AE}" sibTransId="{2FEA458C-21E9-40A1-9FBA-664861FBE3C6}"/>
    <dgm:cxn modelId="{183985AE-713C-4DDC-A777-449534B92BF1}" type="presOf" srcId="{999DE5F7-FD2E-44D3-8665-E3C3C4BEAC65}" destId="{37426347-1FC4-4CC4-B12E-B1D07850A5EB}" srcOrd="1" destOrd="0" presId="urn:microsoft.com/office/officeart/2005/8/layout/cycle8"/>
    <dgm:cxn modelId="{3F23384F-04A4-4293-B8DC-A01C399A5FD3}" type="presOf" srcId="{AC69FDBF-B8D3-4CC9-A863-1D6E90EB2380}" destId="{A3E7AFF8-C53B-4C89-86F4-B59B6FA00CDD}" srcOrd="0" destOrd="0" presId="urn:microsoft.com/office/officeart/2005/8/layout/cycle8"/>
    <dgm:cxn modelId="{2A499F0D-F9DF-4269-9595-9E7E723772BA}" srcId="{9A624807-4496-4EEA-8ACC-ABDBA803C33F}" destId="{AC69FDBF-B8D3-4CC9-A863-1D6E90EB2380}" srcOrd="2" destOrd="0" parTransId="{DD83F1A8-3FD9-447E-839A-166D7548307E}" sibTransId="{0246220F-DB67-42F6-89BD-AE6ADA1869D1}"/>
    <dgm:cxn modelId="{3B7D1E9F-3D6D-4695-BE88-CB7F70D69065}" type="presOf" srcId="{AC69FDBF-B8D3-4CC9-A863-1D6E90EB2380}" destId="{478CDA61-1590-484F-9D1D-CA9A5B3574C9}" srcOrd="1" destOrd="0" presId="urn:microsoft.com/office/officeart/2005/8/layout/cycle8"/>
    <dgm:cxn modelId="{355675EC-0B7C-4668-88F6-C97F811D074E}" type="presParOf" srcId="{ECEA9D86-0C09-4B36-B124-CE728ECA6E78}" destId="{90B79632-D0F3-4D19-93CD-E17FA7097B51}" srcOrd="0" destOrd="0" presId="urn:microsoft.com/office/officeart/2005/8/layout/cycle8"/>
    <dgm:cxn modelId="{9DDF4BA0-03D5-4E49-BC44-313FAE02945D}" type="presParOf" srcId="{ECEA9D86-0C09-4B36-B124-CE728ECA6E78}" destId="{A201F855-9EC3-44DE-80BD-26B18D44AFBA}" srcOrd="1" destOrd="0" presId="urn:microsoft.com/office/officeart/2005/8/layout/cycle8"/>
    <dgm:cxn modelId="{870B09D9-9E54-4F12-91BB-3405F7DFEBC5}" type="presParOf" srcId="{ECEA9D86-0C09-4B36-B124-CE728ECA6E78}" destId="{44B6DAB9-ABE3-4EC0-8753-4878CD91E6CE}" srcOrd="2" destOrd="0" presId="urn:microsoft.com/office/officeart/2005/8/layout/cycle8"/>
    <dgm:cxn modelId="{2AFE74AF-198B-44C9-9E64-39E8C75682DE}" type="presParOf" srcId="{ECEA9D86-0C09-4B36-B124-CE728ECA6E78}" destId="{420C8BEC-EA8B-4498-B8D5-65D6C0710151}" srcOrd="3" destOrd="0" presId="urn:microsoft.com/office/officeart/2005/8/layout/cycle8"/>
    <dgm:cxn modelId="{F3936F77-2720-4332-BF7C-F61C64A155F3}" type="presParOf" srcId="{ECEA9D86-0C09-4B36-B124-CE728ECA6E78}" destId="{0823B6C8-424A-4125-A6E3-C9CB9ACE96C0}" srcOrd="4" destOrd="0" presId="urn:microsoft.com/office/officeart/2005/8/layout/cycle8"/>
    <dgm:cxn modelId="{881B16E1-C0F7-4AD4-BEC6-CD9BA6FDDBFE}" type="presParOf" srcId="{ECEA9D86-0C09-4B36-B124-CE728ECA6E78}" destId="{A5D34CEE-3721-41AE-AC0C-0DA0C11CD09D}" srcOrd="5" destOrd="0" presId="urn:microsoft.com/office/officeart/2005/8/layout/cycle8"/>
    <dgm:cxn modelId="{729E67B1-CCFA-47A0-83E6-56669177A1FA}" type="presParOf" srcId="{ECEA9D86-0C09-4B36-B124-CE728ECA6E78}" destId="{439A965D-BC12-4B75-A214-E1F0AF9C9096}" srcOrd="6" destOrd="0" presId="urn:microsoft.com/office/officeart/2005/8/layout/cycle8"/>
    <dgm:cxn modelId="{DAF7293E-93E1-4667-9974-A9BA694262A6}" type="presParOf" srcId="{ECEA9D86-0C09-4B36-B124-CE728ECA6E78}" destId="{37426347-1FC4-4CC4-B12E-B1D07850A5EB}" srcOrd="7" destOrd="0" presId="urn:microsoft.com/office/officeart/2005/8/layout/cycle8"/>
    <dgm:cxn modelId="{9E720424-9605-4625-B570-310646C1C529}" type="presParOf" srcId="{ECEA9D86-0C09-4B36-B124-CE728ECA6E78}" destId="{A3E7AFF8-C53B-4C89-86F4-B59B6FA00CDD}" srcOrd="8" destOrd="0" presId="urn:microsoft.com/office/officeart/2005/8/layout/cycle8"/>
    <dgm:cxn modelId="{06607D29-E908-4BC6-8BC4-EE47564EFB25}" type="presParOf" srcId="{ECEA9D86-0C09-4B36-B124-CE728ECA6E78}" destId="{BC310C72-A225-4BD7-AC09-2034DC6BA0C1}" srcOrd="9" destOrd="0" presId="urn:microsoft.com/office/officeart/2005/8/layout/cycle8"/>
    <dgm:cxn modelId="{A3984CDD-EA9B-43A7-B55D-EB81980EA5C4}" type="presParOf" srcId="{ECEA9D86-0C09-4B36-B124-CE728ECA6E78}" destId="{55A6001B-C85C-44CD-8C66-15AB928509CC}" srcOrd="10" destOrd="0" presId="urn:microsoft.com/office/officeart/2005/8/layout/cycle8"/>
    <dgm:cxn modelId="{2D2E4917-DB30-4D71-91B6-A69FA949CE23}" type="presParOf" srcId="{ECEA9D86-0C09-4B36-B124-CE728ECA6E78}" destId="{478CDA61-1590-484F-9D1D-CA9A5B3574C9}" srcOrd="11" destOrd="0" presId="urn:microsoft.com/office/officeart/2005/8/layout/cycle8"/>
    <dgm:cxn modelId="{F104A1F7-A429-46EA-A629-B6B1F12BFAA6}" type="presParOf" srcId="{ECEA9D86-0C09-4B36-B124-CE728ECA6E78}" destId="{236C9BD2-EC53-4CB4-B532-E8314F9F57D3}" srcOrd="12" destOrd="0" presId="urn:microsoft.com/office/officeart/2005/8/layout/cycle8"/>
    <dgm:cxn modelId="{69F067AF-DFFE-47B2-8353-94C67DE70165}" type="presParOf" srcId="{ECEA9D86-0C09-4B36-B124-CE728ECA6E78}" destId="{1B8EE415-4B62-46DF-9406-D931879E3AFB}" srcOrd="13" destOrd="0" presId="urn:microsoft.com/office/officeart/2005/8/layout/cycle8"/>
    <dgm:cxn modelId="{19BF459D-EEBE-40E1-A075-0533276B3233}" type="presParOf" srcId="{ECEA9D86-0C09-4B36-B124-CE728ECA6E78}" destId="{784CDBDA-5107-4C87-9352-7836F1A5B7DB}" srcOrd="14" destOrd="0" presId="urn:microsoft.com/office/officeart/2005/8/layout/cycle8"/>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79632-D0F3-4D19-93CD-E17FA7097B51}">
      <dsp:nvSpPr>
        <dsp:cNvPr id="0" name=""/>
        <dsp:cNvSpPr/>
      </dsp:nvSpPr>
      <dsp:spPr>
        <a:xfrm>
          <a:off x="1152847" y="145007"/>
          <a:ext cx="1873945" cy="1873945"/>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身份提供</a:t>
          </a:r>
          <a:endParaRPr lang="en-US" sz="1200" b="1" kern="1200" dirty="0"/>
        </a:p>
      </dsp:txBody>
      <dsp:txXfrm>
        <a:off x="2140462" y="542105"/>
        <a:ext cx="669266" cy="557722"/>
      </dsp:txXfrm>
    </dsp:sp>
    <dsp:sp modelId="{0823B6C8-424A-4125-A6E3-C9CB9ACE96C0}">
      <dsp:nvSpPr>
        <dsp:cNvPr id="0" name=""/>
        <dsp:cNvSpPr/>
      </dsp:nvSpPr>
      <dsp:spPr>
        <a:xfrm>
          <a:off x="1114253" y="211934"/>
          <a:ext cx="1873945" cy="1873945"/>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目录服务</a:t>
          </a:r>
          <a:endParaRPr lang="en-US" sz="1200" b="1" kern="1200" dirty="0"/>
        </a:p>
      </dsp:txBody>
      <dsp:txXfrm>
        <a:off x="1560431" y="1427768"/>
        <a:ext cx="1003899" cy="490795"/>
      </dsp:txXfrm>
    </dsp:sp>
    <dsp:sp modelId="{A3E7AFF8-C53B-4C89-86F4-B59B6FA00CDD}">
      <dsp:nvSpPr>
        <dsp:cNvPr id="0" name=""/>
        <dsp:cNvSpPr/>
      </dsp:nvSpPr>
      <dsp:spPr>
        <a:xfrm>
          <a:off x="1075659" y="145007"/>
          <a:ext cx="1873945" cy="1873945"/>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身份控制</a:t>
          </a:r>
          <a:endParaRPr lang="en-US" sz="1200" kern="1200" dirty="0"/>
        </a:p>
      </dsp:txBody>
      <dsp:txXfrm>
        <a:off x="1292724" y="542105"/>
        <a:ext cx="669266" cy="557722"/>
      </dsp:txXfrm>
    </dsp:sp>
    <dsp:sp modelId="{236C9BD2-EC53-4CB4-B532-E8314F9F57D3}">
      <dsp:nvSpPr>
        <dsp:cNvPr id="0" name=""/>
        <dsp:cNvSpPr/>
      </dsp:nvSpPr>
      <dsp:spPr>
        <a:xfrm>
          <a:off x="1036996" y="29001"/>
          <a:ext cx="2105958" cy="210595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8EE415-4B62-46DF-9406-D931879E3AFB}">
      <dsp:nvSpPr>
        <dsp:cNvPr id="0" name=""/>
        <dsp:cNvSpPr/>
      </dsp:nvSpPr>
      <dsp:spPr>
        <a:xfrm>
          <a:off x="998247" y="95809"/>
          <a:ext cx="2105958" cy="210595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4CDBDA-5107-4C87-9352-7836F1A5B7DB}">
      <dsp:nvSpPr>
        <dsp:cNvPr id="0" name=""/>
        <dsp:cNvSpPr/>
      </dsp:nvSpPr>
      <dsp:spPr>
        <a:xfrm>
          <a:off x="959498" y="29001"/>
          <a:ext cx="2105958" cy="210595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3/25/2012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282901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3/25/2012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3124071592"/>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24.png"/></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3621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70" y="4295637"/>
            <a:ext cx="5117866" cy="210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899" y="6583023"/>
            <a:ext cx="5920260" cy="186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289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defRPr/>
            </a:pPr>
            <a:endParaRPr lang="en-US" sz="1000" dirty="0">
              <a:solidFill>
                <a:schemeClr val="bg1"/>
              </a:solidFill>
              <a:latin typeface="Arial" charset="0"/>
              <a:ea typeface="ＭＳ Ｐゴシック" pitchFamily="-96" charset="-128"/>
              <a:cs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290426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0369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27110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sz="12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27110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pPr/>
              <a:t>12</a:t>
            </a:fld>
            <a:endParaRPr lang="en-US" dirty="0"/>
          </a:p>
        </p:txBody>
      </p:sp>
    </p:spTree>
    <p:extLst>
      <p:ext uri="{BB962C8B-B14F-4D97-AF65-F5344CB8AC3E}">
        <p14:creationId xmlns:p14="http://schemas.microsoft.com/office/powerpoint/2010/main" val="2682193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113" y="2234114"/>
            <a:ext cx="8373521" cy="1359196"/>
          </a:xfrm>
        </p:spPr>
        <p:txBody>
          <a:bodyPr anchor="ctr" anchorCtr="0">
            <a:noAutofit/>
          </a:bodyPr>
          <a:lstStyle>
            <a:lvl1pPr>
              <a:lnSpc>
                <a:spcPct val="90000"/>
              </a:lnSpc>
              <a:defRPr sz="6600" baseline="0">
                <a:solidFill>
                  <a:schemeClr val="tx1"/>
                </a:solidFill>
                <a:latin typeface="Segoe UI Semibold" pitchFamily="34" charset="0"/>
                <a:cs typeface="Segoe UI Semibold"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19113" y="4612341"/>
            <a:ext cx="5454333" cy="1144929"/>
          </a:xfrm>
        </p:spPr>
        <p:txBody>
          <a:bodyPr/>
          <a:lstStyle>
            <a:lvl1pPr marL="0" indent="0">
              <a:buFont typeface="Arial" pitchFamily="34" charset="0"/>
              <a:buNone/>
              <a:defRPr sz="2400">
                <a:solidFill>
                  <a:schemeClr val="tx1"/>
                </a:solidFill>
                <a:latin typeface="+mj-lt"/>
              </a:defRPr>
            </a:lvl1pPr>
            <a:lvl2pPr marL="460375" indent="0">
              <a:buFont typeface="Arial" pitchFamily="34" charset="0"/>
              <a:buNone/>
              <a:defRPr/>
            </a:lvl2pPr>
            <a:lvl3pPr marL="855663" indent="0">
              <a:buFont typeface="Arial" pitchFamily="34" charset="0"/>
              <a:buNone/>
              <a:defRPr/>
            </a:lvl3pPr>
            <a:lvl4pPr marL="1258888" indent="0">
              <a:buFont typeface="Arial" pitchFamily="34" charset="0"/>
              <a:buNone/>
              <a:defRPr/>
            </a:lvl4pPr>
            <a:lvl5pPr marL="1604963"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spTree>
    <p:extLst>
      <p:ext uri="{BB962C8B-B14F-4D97-AF65-F5344CB8AC3E}">
        <p14:creationId xmlns:p14="http://schemas.microsoft.com/office/powerpoint/2010/main" val="381414734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sz="5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3175" indent="0">
              <a:spcBef>
                <a:spcPts val="0"/>
              </a:spcBef>
              <a:spcAft>
                <a:spcPts val="900"/>
              </a:spcAft>
              <a:buSzPct val="80000"/>
              <a:buFont typeface="Arial" pitchFamily="34" charset="0"/>
              <a:buNone/>
              <a:defRPr sz="4000" spc="-100" baseline="0">
                <a:gradFill>
                  <a:gsLst>
                    <a:gs pos="0">
                      <a:srgbClr val="595959"/>
                    </a:gs>
                    <a:gs pos="86000">
                      <a:srgbClr val="595959"/>
                    </a:gs>
                  </a:gsLst>
                  <a:lin ang="5400000" scaled="0"/>
                </a:gradFill>
                <a:latin typeface="Segoe UI Light" pitchFamily="34" charset="0"/>
              </a:defRPr>
            </a:lvl1pPr>
            <a:lvl2pPr marL="3175" indent="0">
              <a:spcBef>
                <a:spcPts val="0"/>
              </a:spcBef>
              <a:buSzPct val="80000"/>
              <a:buFont typeface="Arial" pitchFamily="34" charset="0"/>
              <a:buNone/>
              <a:defRPr sz="2000" spc="-50" baseline="0">
                <a:gradFill>
                  <a:gsLst>
                    <a:gs pos="0">
                      <a:srgbClr val="595959"/>
                    </a:gs>
                    <a:gs pos="86000">
                      <a:srgbClr val="595959"/>
                    </a:gs>
                  </a:gsLst>
                  <a:lin ang="5400000" scaled="0"/>
                </a:gra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2075455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lgn="l" defTabSz="914363" rtl="0" eaLnBrk="1" latinLnBrk="0" hangingPunct="1">
              <a:lnSpc>
                <a:spcPct val="90000"/>
              </a:lnSpc>
              <a:spcBef>
                <a:spcPct val="0"/>
              </a:spcBef>
              <a:buNone/>
              <a:defRPr lang="en-US" sz="5400"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99036"/>
          </a:xfrm>
        </p:spPr>
        <p:txBody>
          <a:bodyPr/>
          <a:lstStyle>
            <a:lvl1pPr marL="0" indent="0">
              <a:spcBef>
                <a:spcPts val="0"/>
              </a:spcBef>
              <a:spcAft>
                <a:spcPts val="0"/>
              </a:spcAft>
              <a:buFont typeface="Arial" pitchFamily="34" charset="0"/>
              <a:buNone/>
              <a:defRPr lang="en-US" sz="3200" kern="1200" dirty="0" smtClean="0">
                <a:gradFill>
                  <a:gsLst>
                    <a:gs pos="0">
                      <a:srgbClr val="595959"/>
                    </a:gs>
                    <a:gs pos="86000">
                      <a:srgbClr val="595959"/>
                    </a:gs>
                  </a:gsLst>
                  <a:lin ang="5400000" scaled="0"/>
                </a:gradFill>
                <a:latin typeface="+mn-lt"/>
                <a:ea typeface="+mn-ea"/>
                <a:cs typeface="+mn-cs"/>
              </a:defRPr>
            </a:lvl1pPr>
            <a:lvl2pPr marL="688975" indent="-342900">
              <a:spcBef>
                <a:spcPts val="0"/>
              </a:spcBef>
              <a:spcAft>
                <a:spcPts val="0"/>
              </a:spcAft>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0"/>
              </a:spcAft>
              <a:buNone/>
              <a:defRPr sz="2000"/>
            </a:lvl3pPr>
            <a:lvl4pPr marL="0" indent="0">
              <a:spcBef>
                <a:spcPts val="0"/>
              </a:spcBef>
              <a:spcAft>
                <a:spcPts val="400"/>
              </a:spcAft>
              <a:buNone/>
              <a:defRPr/>
            </a:lvl4pPr>
            <a:lvl5pPr marL="342900" indent="-342900">
              <a:spcBef>
                <a:spcPts val="0"/>
              </a:spcBef>
              <a:spcAft>
                <a:spcPts val="400"/>
              </a:spcAft>
              <a:buFont typeface="Arial" pitchFamily="34" charset="0"/>
              <a:buChar char="•"/>
              <a:defRPr/>
            </a:lvl5pPr>
            <a:lvl6pPr marL="1033462" indent="-342900">
              <a:buFont typeface="Arial" pitchFamily="34" charset="0"/>
              <a:buChar char="•"/>
              <a:defRPr sz="2400">
                <a:gradFill>
                  <a:gsLst>
                    <a:gs pos="0">
                      <a:srgbClr val="595959"/>
                    </a:gs>
                    <a:gs pos="86000">
                      <a:srgbClr val="595959"/>
                    </a:gs>
                  </a:gsLst>
                  <a:lin ang="5400000" scaled="0"/>
                </a:gradFill>
              </a:defRPr>
            </a:lvl6pPr>
            <a:lvl7pPr marL="1255713" indent="-225425">
              <a:defRPr>
                <a:gradFill>
                  <a:gsLst>
                    <a:gs pos="0">
                      <a:srgbClr val="595959"/>
                    </a:gs>
                    <a:gs pos="86000">
                      <a:srgbClr val="595959"/>
                    </a:gs>
                  </a:gsLst>
                  <a:lin ang="5400000" scaled="0"/>
                </a:gradFill>
              </a:defRPr>
            </a:lvl7pPr>
            <a:lvl8pPr marL="1487488" indent="-231775">
              <a:defRPr>
                <a:gradFill>
                  <a:gsLst>
                    <a:gs pos="0">
                      <a:srgbClr val="595959"/>
                    </a:gs>
                    <a:gs pos="86000">
                      <a:srgbClr val="595959"/>
                    </a:gs>
                  </a:gsLst>
                  <a:lin ang="5400000" scaled="0"/>
                </a:gradFill>
              </a:defRPr>
            </a:lvl8pPr>
          </a:lstStyle>
          <a:p>
            <a:pPr marL="346075" lvl="0" indent="-346075" algn="l" defTabSz="914363" rtl="0" eaLnBrk="1" latinLnBrk="0" hangingPunct="1">
              <a:lnSpc>
                <a:spcPct val="90000"/>
              </a:lnSpc>
              <a:spcBef>
                <a:spcPct val="20000"/>
              </a:spcBef>
              <a:buSzPct val="90000"/>
              <a:buFont typeface="Arial" pitchFamily="34" charset="0"/>
              <a:buChar char="•"/>
            </a:pPr>
            <a:r>
              <a:rPr lang="en-US" smtClean="0"/>
              <a:t>Click to edit Master text styles</a:t>
            </a:r>
          </a:p>
          <a:p>
            <a:pPr marL="346075" lvl="1" indent="-346075" algn="l" defTabSz="914363" rtl="0" eaLnBrk="1" latinLnBrk="0" hangingPunct="1">
              <a:lnSpc>
                <a:spcPct val="90000"/>
              </a:lnSpc>
              <a:spcBef>
                <a:spcPct val="20000"/>
              </a:spcBef>
              <a:buSzPct val="90000"/>
              <a:buFont typeface="Arial" pitchFamily="34" charset="0"/>
              <a:buChar char="•"/>
            </a:pPr>
            <a:r>
              <a:rPr lang="en-US" smtClean="0"/>
              <a:t>Second level</a:t>
            </a:r>
          </a:p>
          <a:p>
            <a:pPr marL="346075" lvl="2" indent="-346075" algn="l" defTabSz="914363" rtl="0" eaLnBrk="1" latinLnBrk="0" hangingPunct="1">
              <a:lnSpc>
                <a:spcPct val="90000"/>
              </a:lnSpc>
              <a:spcBef>
                <a:spcPct val="20000"/>
              </a:spcBef>
              <a:buSzPct val="90000"/>
              <a:buFont typeface="Arial" pitchFamily="34" charset="0"/>
              <a:buChar char="•"/>
            </a:pPr>
            <a:r>
              <a:rPr lang="en-US" smtClean="0"/>
              <a:t>Third level</a:t>
            </a:r>
          </a:p>
          <a:p>
            <a:pPr marL="346075" lvl="3" indent="-346075" algn="l" defTabSz="914363" rtl="0" eaLnBrk="1" latinLnBrk="0" hangingPunct="1">
              <a:lnSpc>
                <a:spcPct val="90000"/>
              </a:lnSpc>
              <a:spcBef>
                <a:spcPct val="20000"/>
              </a:spcBef>
              <a:buSzPct val="90000"/>
              <a:buFont typeface="Arial" pitchFamily="34" charset="0"/>
              <a:buChar char="•"/>
            </a:pPr>
            <a:r>
              <a:rPr lang="en-US" smtClean="0"/>
              <a:t>Fourth level</a:t>
            </a:r>
          </a:p>
          <a:p>
            <a:pPr marL="346075" lvl="4" indent="-346075" algn="l" defTabSz="914363"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spTree>
    <p:extLst>
      <p:ext uri="{BB962C8B-B14F-4D97-AF65-F5344CB8AC3E}">
        <p14:creationId xmlns:p14="http://schemas.microsoft.com/office/powerpoint/2010/main" val="40965770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sz="5400"/>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2443746"/>
          </a:xfrm>
        </p:spPr>
        <p:txBody>
          <a:bodyPr/>
          <a:lstStyle>
            <a:lvl1pPr marL="341313" indent="-341313">
              <a:lnSpc>
                <a:spcPct val="90000"/>
              </a:lnSpc>
              <a:buSzPct val="80000"/>
              <a:buFont typeface="Arial" pitchFamily="34" charset="0"/>
              <a:buChar char="•"/>
              <a:defRPr sz="3200"/>
            </a:lvl1pPr>
            <a:lvl2pPr marL="627063" indent="-285750">
              <a:lnSpc>
                <a:spcPct val="90000"/>
              </a:lnSpc>
              <a:buSzPct val="80000"/>
              <a:buFont typeface="Arial" pitchFamily="34" charset="0"/>
              <a:buChar char="•"/>
              <a:defRPr sz="2800"/>
            </a:lvl2pPr>
            <a:lvl3pPr marL="914400" indent="-287338">
              <a:lnSpc>
                <a:spcPct val="90000"/>
              </a:lnSpc>
              <a:buSzPct val="80000"/>
              <a:buFont typeface="Arial" pitchFamily="34" charset="0"/>
              <a:buChar char="•"/>
              <a:defRPr sz="2400"/>
            </a:lvl3pPr>
            <a:lvl4pPr marL="1712913" indent="-225425">
              <a:lnSpc>
                <a:spcPct val="90000"/>
              </a:lnSpc>
              <a:buSzPct val="80000"/>
              <a:buFont typeface="Arial" pitchFamily="34" charset="0"/>
              <a:buChar char="•"/>
              <a:defRPr sz="2000"/>
            </a:lvl4pPr>
            <a:lvl5pPr marL="1944688" indent="-231775">
              <a:lnSpc>
                <a:spcPct val="90000"/>
              </a:lnSpc>
              <a:buSzPct val="80000"/>
              <a:buFont typeface="Arial" pitchFamily="34" charset="0"/>
              <a:buChar cha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2443746"/>
          </a:xfrm>
        </p:spPr>
        <p:txBody>
          <a:bodyPr/>
          <a:lstStyle>
            <a:lvl1pPr marL="457200" indent="-457200">
              <a:lnSpc>
                <a:spcPct val="90000"/>
              </a:lnSpc>
              <a:buSzPct val="80000"/>
              <a:buFont typeface="Arial" pitchFamily="34" charset="0"/>
              <a:buChar char="•"/>
              <a:defRPr lang="en-US" sz="3200" kern="1200" dirty="0" smtClean="0">
                <a:gradFill>
                  <a:gsLst>
                    <a:gs pos="0">
                      <a:srgbClr val="595959"/>
                    </a:gs>
                    <a:gs pos="86000">
                      <a:srgbClr val="595959"/>
                    </a:gs>
                  </a:gsLst>
                  <a:lin ang="5400000" scaled="0"/>
                </a:gradFill>
                <a:latin typeface="+mn-lt"/>
                <a:ea typeface="+mn-ea"/>
                <a:cs typeface="+mn-cs"/>
              </a:defRPr>
            </a:lvl1pPr>
            <a:lvl2pPr marL="798513" indent="-457200">
              <a:lnSpc>
                <a:spcPct val="90000"/>
              </a:lnSpc>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969962" indent="-342900">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830388" indent="-342900">
              <a:lnSpc>
                <a:spcPct val="90000"/>
              </a:lnSpc>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2055813" indent="-342900">
              <a:lnSpc>
                <a:spcPct val="90000"/>
              </a:lnSpc>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a:defRPr sz="1800"/>
            </a:lvl6pPr>
            <a:lvl7pPr>
              <a:defRPr sz="1800"/>
            </a:lvl7pPr>
            <a:lvl8pPr>
              <a:defRPr sz="1800"/>
            </a:lvl8pPr>
            <a:lvl9pPr>
              <a:defRPr sz="1800"/>
            </a:lvl9pPr>
          </a:lstStyle>
          <a:p>
            <a:pPr marL="341313" lvl="0" indent="-341313" algn="l" defTabSz="914363" rtl="0" eaLnBrk="1" latinLnBrk="0" hangingPunct="1">
              <a:lnSpc>
                <a:spcPct val="90000"/>
              </a:lnSpc>
              <a:spcBef>
                <a:spcPct val="20000"/>
              </a:spcBef>
              <a:buSzPct val="80000"/>
              <a:buFont typeface="Arial" pitchFamily="34" charset="0"/>
              <a:buChar char="•"/>
            </a:pPr>
            <a:r>
              <a:rPr lang="en-US" smtClean="0"/>
              <a:t>Click to edit Master text styles</a:t>
            </a:r>
          </a:p>
          <a:p>
            <a:pPr marL="341313" lvl="1" indent="-341313" algn="l" defTabSz="914363" rtl="0" eaLnBrk="1" latinLnBrk="0" hangingPunct="1">
              <a:lnSpc>
                <a:spcPct val="90000"/>
              </a:lnSpc>
              <a:spcBef>
                <a:spcPct val="20000"/>
              </a:spcBef>
              <a:buSzPct val="80000"/>
              <a:buFont typeface="Arial" pitchFamily="34" charset="0"/>
              <a:buChar char="•"/>
            </a:pPr>
            <a:r>
              <a:rPr lang="en-US" smtClean="0"/>
              <a:t>Second level</a:t>
            </a:r>
          </a:p>
          <a:p>
            <a:pPr marL="341313" lvl="2" indent="-341313" algn="l" defTabSz="914363" rtl="0" eaLnBrk="1" latinLnBrk="0" hangingPunct="1">
              <a:lnSpc>
                <a:spcPct val="90000"/>
              </a:lnSpc>
              <a:spcBef>
                <a:spcPct val="20000"/>
              </a:spcBef>
              <a:buSzPct val="80000"/>
              <a:buFont typeface="Arial" pitchFamily="34" charset="0"/>
              <a:buChar char="•"/>
            </a:pPr>
            <a:r>
              <a:rPr lang="en-US" smtClean="0"/>
              <a:t>Third level</a:t>
            </a:r>
          </a:p>
          <a:p>
            <a:pPr marL="341313" lvl="3" indent="-341313" algn="l" defTabSz="914363" rtl="0" eaLnBrk="1" latinLnBrk="0" hangingPunct="1">
              <a:lnSpc>
                <a:spcPct val="90000"/>
              </a:lnSpc>
              <a:spcBef>
                <a:spcPct val="20000"/>
              </a:spcBef>
              <a:buSzPct val="80000"/>
              <a:buFont typeface="Arial" pitchFamily="34" charset="0"/>
              <a:buChar char="•"/>
            </a:pPr>
            <a:r>
              <a:rPr lang="en-US" smtClean="0"/>
              <a:t>Fourth level</a:t>
            </a:r>
          </a:p>
          <a:p>
            <a:pPr marL="341313" lvl="4" indent="-341313" algn="l" defTabSz="914363" rtl="0" eaLnBrk="1" latinLnBrk="0" hangingPunct="1">
              <a:lnSpc>
                <a:spcPct val="90000"/>
              </a:lnSpc>
              <a:spcBef>
                <a:spcPct val="20000"/>
              </a:spcBef>
              <a:buSzPct val="80000"/>
              <a:buFont typeface="Arial" pitchFamily="34" charset="0"/>
              <a:buChar char="•"/>
            </a:pPr>
            <a:r>
              <a:rPr lang="en-US" smtClean="0"/>
              <a:t>Fifth level</a:t>
            </a:r>
            <a:endParaRPr lang="en-US" dirty="0"/>
          </a:p>
        </p:txBody>
      </p:sp>
    </p:spTree>
    <p:extLst>
      <p:ext uri="{BB962C8B-B14F-4D97-AF65-F5344CB8AC3E}">
        <p14:creationId xmlns:p14="http://schemas.microsoft.com/office/powerpoint/2010/main" val="61620695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266796"/>
            <a:ext cx="5484971" cy="1945148"/>
          </a:xfrm>
        </p:spPr>
        <p:txBody>
          <a:bodyPr/>
          <a:lstStyle>
            <a:lvl1pPr marL="403225" indent="-403225">
              <a:buSzPct val="80000"/>
              <a:buFont typeface="Arial" pitchFamily="34" charset="0"/>
              <a:buChar char="•"/>
              <a:defRPr sz="2800"/>
            </a:lvl1pPr>
            <a:lvl2pPr marL="744538" indent="-322263">
              <a:buSzPct val="80000"/>
              <a:buFont typeface="Arial" pitchFamily="34" charset="0"/>
              <a:buChar char="•"/>
              <a:defRPr sz="2800"/>
            </a:lvl2pPr>
            <a:lvl3pPr marL="1027113" indent="-282575" defTabSz="1030288">
              <a:buSzPct val="80000"/>
              <a:buFont typeface="Arial" pitchFamily="34" charset="0"/>
              <a:buChar char="•"/>
              <a:defRPr sz="2400"/>
            </a:lvl3pPr>
            <a:lvl4pPr marL="1317625" indent="-287338">
              <a:buSzPct val="80000"/>
              <a:buFont typeface="Arial" pitchFamily="34" charset="0"/>
              <a:buChar char="•"/>
              <a:defRPr sz="2000"/>
            </a:lvl4pPr>
            <a:lvl5pPr marL="1541463" indent="-22383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266796"/>
            <a:ext cx="5486400" cy="1945148"/>
          </a:xfrm>
        </p:spPr>
        <p:txBody>
          <a:bodyPr/>
          <a:lstStyle>
            <a:lvl1pPr marL="296321" indent="-296321">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200" indent="-45720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5175" indent="-34290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3187" indent="-34290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438" indent="-34290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3187" indent="-342900">
              <a:defRPr sz="1600"/>
            </a:lvl6pPr>
            <a:lvl7pPr marL="1603375" indent="-285750">
              <a:defRPr sz="1600"/>
            </a:lvl7pPr>
            <a:lvl8pPr>
              <a:defRPr sz="1600"/>
            </a:lvl8pPr>
            <a:lvl9pPr>
              <a:defRPr sz="1600"/>
            </a:lvl9pPr>
          </a:lstStyle>
          <a:p>
            <a:pPr marL="403225" lvl="0" indent="-403225" algn="l" defTabSz="914363" rtl="0" eaLnBrk="1" latinLnBrk="0" hangingPunct="1">
              <a:lnSpc>
                <a:spcPct val="90000"/>
              </a:lnSpc>
              <a:spcBef>
                <a:spcPct val="20000"/>
              </a:spcBef>
              <a:buSzPct val="80000"/>
            </a:pPr>
            <a:r>
              <a:rPr lang="en-US" smtClean="0"/>
              <a:t>Click to edit Master text styles</a:t>
            </a:r>
          </a:p>
          <a:p>
            <a:pPr marL="403225" lvl="1" indent="-403225" algn="l" defTabSz="914363" rtl="0" eaLnBrk="1" latinLnBrk="0" hangingPunct="1">
              <a:lnSpc>
                <a:spcPct val="90000"/>
              </a:lnSpc>
              <a:spcBef>
                <a:spcPct val="20000"/>
              </a:spcBef>
              <a:buSzPct val="80000"/>
            </a:pPr>
            <a:r>
              <a:rPr lang="en-US" smtClean="0"/>
              <a:t>Second level</a:t>
            </a:r>
          </a:p>
          <a:p>
            <a:pPr marL="403225" lvl="2" indent="-403225" algn="l" defTabSz="914363" rtl="0" eaLnBrk="1" latinLnBrk="0" hangingPunct="1">
              <a:lnSpc>
                <a:spcPct val="90000"/>
              </a:lnSpc>
              <a:spcBef>
                <a:spcPct val="20000"/>
              </a:spcBef>
              <a:buSzPct val="80000"/>
            </a:pPr>
            <a:r>
              <a:rPr lang="en-US" smtClean="0"/>
              <a:t>Third level</a:t>
            </a:r>
          </a:p>
          <a:p>
            <a:pPr marL="403225" lvl="3" indent="-403225" algn="l" defTabSz="914363" rtl="0" eaLnBrk="1" latinLnBrk="0" hangingPunct="1">
              <a:lnSpc>
                <a:spcPct val="90000"/>
              </a:lnSpc>
              <a:spcBef>
                <a:spcPct val="20000"/>
              </a:spcBef>
              <a:buSzPct val="80000"/>
            </a:pPr>
            <a:r>
              <a:rPr lang="en-US" smtClean="0"/>
              <a:t>Fourth level</a:t>
            </a:r>
          </a:p>
          <a:p>
            <a:pPr marL="403225" lvl="4" indent="-403225" algn="l" defTabSz="914363" rtl="0" eaLnBrk="1" latinLnBrk="0" hangingPunct="1">
              <a:lnSpc>
                <a:spcPct val="90000"/>
              </a:lnSpc>
              <a:spcBef>
                <a:spcPct val="20000"/>
              </a:spcBef>
              <a:buSzPct val="80000"/>
            </a:pPr>
            <a:r>
              <a:rPr lang="en-US" smtClean="0"/>
              <a:t>Fifth level</a:t>
            </a:r>
            <a:endParaRPr lang="en-US" dirty="0"/>
          </a:p>
        </p:txBody>
      </p:sp>
    </p:spTree>
    <p:extLst>
      <p:ext uri="{BB962C8B-B14F-4D97-AF65-F5344CB8AC3E}">
        <p14:creationId xmlns:p14="http://schemas.microsoft.com/office/powerpoint/2010/main" val="10540626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sz="5400"/>
            </a:lvl1pPr>
          </a:lstStyle>
          <a:p>
            <a:r>
              <a:rPr lang="en-US" smtClean="0"/>
              <a:t>Click to edit Master title style</a:t>
            </a:r>
            <a:endParaRPr lang="en-US" dirty="0"/>
          </a:p>
        </p:txBody>
      </p:sp>
    </p:spTree>
    <p:extLst>
      <p:ext uri="{BB962C8B-B14F-4D97-AF65-F5344CB8AC3E}">
        <p14:creationId xmlns:p14="http://schemas.microsoft.com/office/powerpoint/2010/main" val="262349988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70436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black">
          <a:xfrm>
            <a:off x="4321174" y="3140274"/>
            <a:ext cx="3546476" cy="577452"/>
          </a:xfrm>
          <a:prstGeom prst="rect">
            <a:avLst/>
          </a:prstGeom>
          <a:noFill/>
          <a:ln>
            <a:noFill/>
          </a:ln>
        </p:spPr>
      </p:pic>
    </p:spTree>
    <p:extLst>
      <p:ext uri="{BB962C8B-B14F-4D97-AF65-F5344CB8AC3E}">
        <p14:creationId xmlns:p14="http://schemas.microsoft.com/office/powerpoint/2010/main" val="390474647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553998"/>
          </a:xfrm>
        </p:spPr>
        <p:txBody>
          <a:bodyPr/>
          <a:lstStyle>
            <a:lvl1pPr algn="l" defTabSz="914259" rtl="0" eaLnBrk="1" latinLnBrk="0" hangingPunct="1">
              <a:lnSpc>
                <a:spcPct val="90000"/>
              </a:lnSpc>
              <a:spcBef>
                <a:spcPct val="0"/>
              </a:spcBef>
              <a:buNone/>
              <a:defRPr lang="en-US" sz="4000" b="0" kern="1200" cap="none" spc="-100" baseline="0" dirty="0">
                <a:ln w="3175">
                  <a:noFill/>
                </a:ln>
                <a:solidFill>
                  <a:schemeClr val="tx2">
                    <a:alpha val="99000"/>
                  </a:schemeClr>
                </a:solidFill>
                <a:effectLst/>
                <a:latin typeface="Segoe UI Light" pitchFamily="34" charset="0"/>
                <a:ea typeface="+mn-ea"/>
                <a:cs typeface="Arial"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11766131" y="6458927"/>
            <a:ext cx="398607" cy="365125"/>
          </a:xfrm>
          <a:prstGeom prst="rect">
            <a:avLst/>
          </a:prstGeom>
        </p:spPr>
        <p:txBody>
          <a:bodyPr lIns="76179" tIns="38089" rIns="76179" bIns="38089"/>
          <a:lstStyle/>
          <a:p>
            <a:fld id="{B60359E2-F1E6-40F3-81C3-5A646FA87138}" type="slidenum">
              <a:rPr lang="en-US" smtClean="0"/>
              <a:pPr/>
              <a:t>‹#›</a:t>
            </a:fld>
            <a:endParaRPr lang="en-US" dirty="0"/>
          </a:p>
        </p:txBody>
      </p:sp>
    </p:spTree>
    <p:extLst>
      <p:ext uri="{BB962C8B-B14F-4D97-AF65-F5344CB8AC3E}">
        <p14:creationId xmlns:p14="http://schemas.microsoft.com/office/powerpoint/2010/main" val="42649363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pic>
        <p:nvPicPr>
          <p:cNvPr id="2050" name="Picture 2" descr="D:\Operations@MSFT FY12\31 Standard\OASIS Beijing Seminar 201203\Graph\OASIS-small.jp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Box 4"/>
          <p:cNvSpPr txBox="1">
            <a:spLocks noChangeArrowheads="1"/>
          </p:cNvSpPr>
          <p:nvPr userDrawn="1"/>
        </p:nvSpPr>
        <p:spPr bwMode="auto">
          <a:xfrm>
            <a:off x="9448800" y="60325"/>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600" b="1" i="0" dirty="0">
                <a:solidFill>
                  <a:schemeClr val="bg1"/>
                </a:solidFill>
                <a:latin typeface="Arial" charset="0"/>
              </a:rPr>
              <a:t>www.oasis-open.org</a:t>
            </a:r>
            <a:endParaRPr lang="en-US" altLang="en-US" dirty="0">
              <a:latin typeface="Times" charset="0"/>
            </a:endParaRPr>
          </a:p>
        </p:txBody>
      </p:sp>
      <p:grpSp>
        <p:nvGrpSpPr>
          <p:cNvPr id="6" name="Group 5"/>
          <p:cNvGrpSpPr/>
          <p:nvPr userDrawn="1"/>
        </p:nvGrpSpPr>
        <p:grpSpPr>
          <a:xfrm>
            <a:off x="0" y="6366560"/>
            <a:ext cx="12188825" cy="491439"/>
            <a:chOff x="0" y="6366560"/>
            <a:chExt cx="12188825" cy="491439"/>
          </a:xfrm>
        </p:grpSpPr>
        <p:pic>
          <p:nvPicPr>
            <p:cNvPr id="7" name="Picture 2" descr="C:\Users\Claudette\Documents\2009 jobs\amaxra\Kerry-Dori-PAC-APS\APS\job 2\graphics\aps-16x9-ppt-2010-gray-panel-and-logo.jpg"/>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0" y="6366560"/>
              <a:ext cx="12188825" cy="491439"/>
            </a:xfrm>
            <a:prstGeom prst="rect">
              <a:avLst/>
            </a:prstGeom>
            <a:noFill/>
          </p:spPr>
        </p:pic>
        <p:pic>
          <p:nvPicPr>
            <p:cNvPr id="8" name="Picture 3" descr="F:\2011 Jobs\APS-SOW 0597\cloud assets\CP_lockup_VW.png"/>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561974" y="6410104"/>
              <a:ext cx="1082676" cy="359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740085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9" r:id="rId8"/>
    <p:sldLayoutId id="2147483800" r:id="rId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6.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hyperlink" Target="http://www.prlsamp.org/what_is_prlsamp/Organizational%20Structure/images/virtual_organization.jpg" TargetMode="External"/><Relationship Id="rId7" Type="http://schemas.openxmlformats.org/officeDocument/2006/relationships/image" Target="../media/image13.jpeg"/><Relationship Id="rId12" Type="http://schemas.openxmlformats.org/officeDocument/2006/relationships/image" Target="../media/image18.gif"/><Relationship Id="rId2" Type="http://schemas.openxmlformats.org/officeDocument/2006/relationships/notesSlide" Target="../notesSlides/notesSlide2.xml"/><Relationship Id="rId16"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17.gif"/><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wmf"/><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0.wm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51.png"/><Relationship Id="rId17" Type="http://schemas.openxmlformats.org/officeDocument/2006/relationships/image" Target="../media/image65.png"/><Relationship Id="rId2" Type="http://schemas.openxmlformats.org/officeDocument/2006/relationships/notesSlide" Target="../notesSlides/notesSlide6.xml"/><Relationship Id="rId16" Type="http://schemas.microsoft.com/office/2007/relationships/hdphoto" Target="../media/hdphoto4.wdp"/><Relationship Id="rId1" Type="http://schemas.openxmlformats.org/officeDocument/2006/relationships/slideLayout" Target="../slideLayouts/slideLayout6.xml"/><Relationship Id="rId6" Type="http://schemas.openxmlformats.org/officeDocument/2006/relationships/image" Target="../media/image58.png"/><Relationship Id="rId11" Type="http://schemas.microsoft.com/office/2007/relationships/hdphoto" Target="../media/hdphoto3.wdp"/><Relationship Id="rId5" Type="http://schemas.openxmlformats.org/officeDocument/2006/relationships/image" Target="../media/image57.png"/><Relationship Id="rId15" Type="http://schemas.openxmlformats.org/officeDocument/2006/relationships/image" Target="../media/image64.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8163" y="1554516"/>
            <a:ext cx="9482137" cy="1359196"/>
          </a:xfrm>
        </p:spPr>
        <p:txBody>
          <a:bodyPr/>
          <a:lstStyle/>
          <a:p>
            <a:r>
              <a:rPr lang="zh-CN" altLang="en-US" dirty="0" smtClean="0"/>
              <a:t>云计算身份及访问控制</a:t>
            </a:r>
            <a:endParaRPr lang="en-US" dirty="0"/>
          </a:p>
        </p:txBody>
      </p:sp>
      <p:sp>
        <p:nvSpPr>
          <p:cNvPr id="6" name="Text Placeholder 5"/>
          <p:cNvSpPr>
            <a:spLocks noGrp="1"/>
          </p:cNvSpPr>
          <p:nvPr>
            <p:ph type="body" sz="quarter" idx="11"/>
          </p:nvPr>
        </p:nvSpPr>
        <p:spPr>
          <a:xfrm>
            <a:off x="519113" y="4612341"/>
            <a:ext cx="5454333" cy="1144929"/>
          </a:xfrm>
        </p:spPr>
        <p:txBody>
          <a:bodyPr/>
          <a:lstStyle/>
          <a:p>
            <a:pPr lvl="0"/>
            <a:r>
              <a:rPr lang="en-US" dirty="0">
                <a:solidFill>
                  <a:srgbClr val="FFFFFF">
                    <a:alpha val="98000"/>
                  </a:srgbClr>
                </a:solidFill>
              </a:rPr>
              <a:t>Name</a:t>
            </a:r>
          </a:p>
          <a:p>
            <a:pPr lvl="0"/>
            <a:r>
              <a:rPr lang="en-US" dirty="0">
                <a:solidFill>
                  <a:srgbClr val="FFFFFF">
                    <a:alpha val="98000"/>
                  </a:srgbClr>
                </a:solidFill>
              </a:rPr>
              <a:t>Title</a:t>
            </a:r>
          </a:p>
          <a:p>
            <a:pPr lvl="0"/>
            <a:r>
              <a:rPr lang="en-US" dirty="0">
                <a:solidFill>
                  <a:srgbClr val="FFFFFF">
                    <a:alpha val="98000"/>
                  </a:srgbClr>
                </a:solidFill>
              </a:rPr>
              <a:t>Microsoft </a:t>
            </a:r>
            <a:r>
              <a:rPr lang="en-US" dirty="0" smtClean="0">
                <a:solidFill>
                  <a:srgbClr val="FFFFFF">
                    <a:alpha val="98000"/>
                  </a:srgbClr>
                </a:solidFill>
              </a:rPr>
              <a:t>Corporation</a:t>
            </a:r>
            <a:endParaRPr lang="en-US" dirty="0">
              <a:solidFill>
                <a:srgbClr val="FFFFFF">
                  <a:alpha val="98000"/>
                </a:srgbClr>
              </a:solidFill>
            </a:endParaRPr>
          </a:p>
        </p:txBody>
      </p:sp>
      <p:sp>
        <p:nvSpPr>
          <p:cNvPr id="8" name="Subtitle 2"/>
          <p:cNvSpPr txBox="1">
            <a:spLocks/>
          </p:cNvSpPr>
          <p:nvPr/>
        </p:nvSpPr>
        <p:spPr>
          <a:xfrm>
            <a:off x="5879594" y="4972050"/>
            <a:ext cx="5134377" cy="1375770"/>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2400" kern="1200" spc="-50" baseline="0">
                <a:gradFill>
                  <a:gsLst>
                    <a:gs pos="0">
                      <a:schemeClr val="tx1"/>
                    </a:gs>
                    <a:gs pos="86000">
                      <a:schemeClr val="tx1"/>
                    </a:gs>
                  </a:gsLst>
                  <a:lin ang="5400000" scaled="0"/>
                </a:gradFill>
                <a:effectLst>
                  <a:outerShdw blurRad="63500" algn="ctr" rotWithShape="0">
                    <a:schemeClr val="tx1">
                      <a:alpha val="60000"/>
                    </a:schemeClr>
                  </a:outerShdw>
                </a:effectLst>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effectLst>
                  <a:outerShdw blurRad="63500" algn="ctr" rotWithShape="0">
                    <a:schemeClr val="tx1">
                      <a:alpha val="50000"/>
                    </a:schemeClr>
                  </a:outerShdw>
                </a:effectLst>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effectLst>
                  <a:outerShdw blurRad="63500" algn="ctr" rotWithShape="0">
                    <a:schemeClr val="tx1">
                      <a:alpha val="50000"/>
                    </a:schemeClr>
                  </a:outerShdw>
                </a:effectLst>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effectLst>
                  <a:outerShdw blurRad="63500" algn="ctr" rotWithShape="0">
                    <a:schemeClr val="tx1">
                      <a:alpha val="50000"/>
                    </a:schemeClr>
                  </a:outerShdw>
                </a:effectLst>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effectLst>
                  <a:outerShdw blurRad="63500" algn="ctr" rotWithShape="0">
                    <a:schemeClr val="tx1">
                      <a:alpha val="50000"/>
                    </a:schemeClr>
                  </a:outerShdw>
                </a:effectLst>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err="1"/>
              <a:t>Nevin</a:t>
            </a:r>
            <a:r>
              <a:rPr lang="en-US" sz="2800" dirty="0"/>
              <a:t> Dong</a:t>
            </a:r>
          </a:p>
          <a:p>
            <a:r>
              <a:rPr lang="en-US" sz="2800" dirty="0"/>
              <a:t>Platform Strategy Advisor (PSA)</a:t>
            </a:r>
          </a:p>
          <a:p>
            <a:r>
              <a:rPr lang="en-US" sz="2800" dirty="0"/>
              <a:t>Microsoft Corporation</a:t>
            </a:r>
          </a:p>
        </p:txBody>
      </p:sp>
      <p:sp>
        <p:nvSpPr>
          <p:cNvPr id="9" name="Subtitle 2"/>
          <p:cNvSpPr txBox="1">
            <a:spLocks/>
          </p:cNvSpPr>
          <p:nvPr/>
        </p:nvSpPr>
        <p:spPr>
          <a:xfrm>
            <a:off x="621794" y="4972050"/>
            <a:ext cx="5134377" cy="1375770"/>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2400" kern="1200" spc="-50" baseline="0">
                <a:gradFill>
                  <a:gsLst>
                    <a:gs pos="0">
                      <a:schemeClr val="tx1"/>
                    </a:gs>
                    <a:gs pos="86000">
                      <a:schemeClr val="tx1"/>
                    </a:gs>
                  </a:gsLst>
                  <a:lin ang="5400000" scaled="0"/>
                </a:gradFill>
                <a:effectLst>
                  <a:outerShdw blurRad="63500" algn="ctr" rotWithShape="0">
                    <a:schemeClr val="tx1">
                      <a:alpha val="60000"/>
                    </a:schemeClr>
                  </a:outerShdw>
                </a:effectLst>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effectLst>
                  <a:outerShdw blurRad="63500" algn="ctr" rotWithShape="0">
                    <a:schemeClr val="tx1">
                      <a:alpha val="50000"/>
                    </a:schemeClr>
                  </a:outerShdw>
                </a:effectLst>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effectLst>
                  <a:outerShdw blurRad="63500" algn="ctr" rotWithShape="0">
                    <a:schemeClr val="tx1">
                      <a:alpha val="50000"/>
                    </a:schemeClr>
                  </a:outerShdw>
                </a:effectLst>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effectLst>
                  <a:outerShdw blurRad="63500" algn="ctr" rotWithShape="0">
                    <a:schemeClr val="tx1">
                      <a:alpha val="50000"/>
                    </a:schemeClr>
                  </a:outerShdw>
                </a:effectLst>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effectLst>
                  <a:outerShdw blurRad="63500" algn="ctr" rotWithShape="0">
                    <a:schemeClr val="tx1">
                      <a:alpha val="50000"/>
                    </a:schemeClr>
                  </a:outerShdw>
                </a:effectLst>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err="1" smtClean="0"/>
              <a:t>Lanling</a:t>
            </a:r>
            <a:r>
              <a:rPr lang="en-US" sz="2800" dirty="0" smtClean="0"/>
              <a:t> Wen</a:t>
            </a:r>
            <a:endParaRPr lang="en-US" sz="2800" dirty="0"/>
          </a:p>
          <a:p>
            <a:r>
              <a:rPr lang="en-US" sz="2800" dirty="0" smtClean="0"/>
              <a:t>National Standard Officer</a:t>
            </a:r>
            <a:endParaRPr lang="en-US" sz="2800" dirty="0"/>
          </a:p>
          <a:p>
            <a:r>
              <a:rPr lang="en-US" sz="2800" dirty="0" smtClean="0"/>
              <a:t>Microsoft Corporation</a:t>
            </a:r>
            <a:endParaRPr lang="en-US" sz="2800" dirty="0"/>
          </a:p>
        </p:txBody>
      </p:sp>
    </p:spTree>
    <p:extLst>
      <p:ext uri="{BB962C8B-B14F-4D97-AF65-F5344CB8AC3E}">
        <p14:creationId xmlns:p14="http://schemas.microsoft.com/office/powerpoint/2010/main" val="287206101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609600"/>
            <a:ext cx="11149013" cy="747897"/>
          </a:xfrm>
        </p:spPr>
        <p:txBody>
          <a:bodyPr>
            <a:normAutofit/>
          </a:bodyPr>
          <a:lstStyle/>
          <a:p>
            <a:r>
              <a:rPr lang="zh-CN" altLang="en-US" sz="3600" b="1" dirty="0" smtClean="0"/>
              <a:t>云计算身份管理展望</a:t>
            </a:r>
            <a:endParaRPr lang="en-US" sz="3600" b="1" dirty="0"/>
          </a:p>
        </p:txBody>
      </p:sp>
      <p:pic>
        <p:nvPicPr>
          <p:cNvPr id="8" name="Picture 2" descr="C:\Users\chrisw\Desktop\87585402.jpg"/>
          <p:cNvPicPr>
            <a:picLocks noChangeAspect="1" noChangeArrowheads="1"/>
          </p:cNvPicPr>
          <p:nvPr/>
        </p:nvPicPr>
        <p:blipFill rotWithShape="1">
          <a:blip r:embed="rId2">
            <a:extLst>
              <a:ext uri="{28A0092B-C50C-407E-A947-70E740481C1C}">
                <a14:useLocalDpi xmlns:a14="http://schemas.microsoft.com/office/drawing/2010/main" val="0"/>
              </a:ext>
            </a:extLst>
          </a:blip>
          <a:srcRect l="28276" r="17593" b="18794"/>
          <a:stretch/>
        </p:blipFill>
        <p:spPr bwMode="auto">
          <a:xfrm>
            <a:off x="1625409" y="1101782"/>
            <a:ext cx="2444449" cy="24438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spect="1"/>
          </p:cNvSpPr>
          <p:nvPr/>
        </p:nvSpPr>
        <p:spPr bwMode="auto">
          <a:xfrm>
            <a:off x="1625409" y="3731288"/>
            <a:ext cx="2444449" cy="2443812"/>
          </a:xfrm>
          <a:prstGeom prst="rect">
            <a:avLst/>
          </a:prstGeom>
          <a:solidFill>
            <a:srgbClr val="8CC600"/>
          </a:solidFill>
          <a:effectLst/>
        </p:spPr>
        <p:txBody>
          <a:bodyPr lIns="219493" tIns="54873" rIns="164619" bIns="219493" anchor="b" anchorCtr="0">
            <a:noAutofit/>
          </a:bodyPr>
          <a:lstStyle/>
          <a:p>
            <a:pPr defTabSz="1097463">
              <a:lnSpc>
                <a:spcPct val="90000"/>
              </a:lnSpc>
              <a:spcBef>
                <a:spcPct val="0"/>
              </a:spcBef>
            </a:pPr>
            <a:endParaRPr lang="en-US" sz="3800" b="1" kern="0" dirty="0">
              <a:ln w="3175">
                <a:noFill/>
              </a:ln>
              <a:gradFill flip="none" rotWithShape="1">
                <a:gsLst>
                  <a:gs pos="4583">
                    <a:srgbClr val="FFFFFF"/>
                  </a:gs>
                  <a:gs pos="100000">
                    <a:srgbClr val="FFFFFF"/>
                  </a:gs>
                </a:gsLst>
                <a:lin ang="5400000" scaled="0"/>
                <a:tileRect/>
              </a:gradFill>
              <a:latin typeface="Segoe Light" pitchFamily="34" charset="0"/>
              <a:cs typeface="Arial" charset="0"/>
            </a:endParaRPr>
          </a:p>
        </p:txBody>
      </p:sp>
      <p:pic>
        <p:nvPicPr>
          <p:cNvPr id="10" name="Picture 2" descr="C:\Users\chrisw\Desktop\Cloud Services 3.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117857" y="4484686"/>
            <a:ext cx="1541766" cy="10627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4435743" y="1101778"/>
            <a:ext cx="6945971" cy="5073322"/>
          </a:xfrm>
          <a:prstGeom prst="rect">
            <a:avLst/>
          </a:prstGeom>
          <a:solidFill>
            <a:schemeClr val="accent1"/>
          </a:solidFill>
          <a:ln w="9525" cap="flat" cmpd="sng" algn="ctr">
            <a:noFill/>
            <a:prstDash val="solid"/>
            <a:headEnd type="none" w="med" len="med"/>
            <a:tailEnd type="none" w="med" len="med"/>
          </a:ln>
          <a:effectLst/>
        </p:spPr>
        <p:txBody>
          <a:bodyPr vert="horz" wrap="square" lIns="219493" tIns="219493" rIns="109746" bIns="54871" numCol="1" rtlCol="0" anchor="ctr" anchorCtr="0" compatLnSpc="1">
            <a:prstTxWarp prst="textNoShape">
              <a:avLst/>
            </a:prstTxWarp>
          </a:bodyPr>
          <a:lstStyle/>
          <a:p>
            <a:pPr>
              <a:spcAft>
                <a:spcPts val="2880"/>
              </a:spcAft>
              <a:buSzPct val="90000"/>
              <a:defRPr/>
            </a:pPr>
            <a:r>
              <a:rPr lang="zh-CN" altLang="en-US" sz="3200" dirty="0" smtClean="0">
                <a:solidFill>
                  <a:schemeClr val="bg1"/>
                </a:solidFill>
              </a:rPr>
              <a:t>将</a:t>
            </a:r>
            <a:r>
              <a:rPr lang="en-US" sz="3200" dirty="0" smtClean="0">
                <a:solidFill>
                  <a:schemeClr val="bg1"/>
                </a:solidFill>
              </a:rPr>
              <a:t> </a:t>
            </a:r>
            <a:r>
              <a:rPr lang="zh-CN" altLang="en-US" sz="3200" b="1" i="1" dirty="0" smtClean="0">
                <a:solidFill>
                  <a:schemeClr val="accent3"/>
                </a:solidFill>
              </a:rPr>
              <a:t>以用户为中心的身份</a:t>
            </a:r>
            <a:r>
              <a:rPr lang="en-US" sz="3200" b="1" i="1" dirty="0" smtClean="0">
                <a:solidFill>
                  <a:schemeClr val="bg1"/>
                </a:solidFill>
              </a:rPr>
              <a:t> </a:t>
            </a:r>
            <a:r>
              <a:rPr lang="zh-CN" altLang="en-US" sz="3200" b="1" i="1" dirty="0" smtClean="0">
                <a:solidFill>
                  <a:schemeClr val="bg1"/>
                </a:solidFill>
              </a:rPr>
              <a:t>（</a:t>
            </a:r>
            <a:r>
              <a:rPr lang="zh-CN" altLang="en-US" sz="3200" dirty="0" smtClean="0">
                <a:solidFill>
                  <a:schemeClr val="bg1"/>
                </a:solidFill>
              </a:rPr>
              <a:t>自控及隐私）与</a:t>
            </a:r>
            <a:r>
              <a:rPr lang="zh-CN" altLang="en-US" sz="3200" b="1" i="1" dirty="0" smtClean="0">
                <a:solidFill>
                  <a:schemeClr val="accent3"/>
                </a:solidFill>
              </a:rPr>
              <a:t>以业务为</a:t>
            </a:r>
            <a:r>
              <a:rPr lang="zh-CN" altLang="en-US" sz="3200" b="1" i="1" dirty="0">
                <a:solidFill>
                  <a:schemeClr val="accent3"/>
                </a:solidFill>
              </a:rPr>
              <a:t>中心的</a:t>
            </a:r>
            <a:r>
              <a:rPr lang="zh-CN" altLang="en-US" sz="3200" b="1" i="1" dirty="0" smtClean="0">
                <a:solidFill>
                  <a:schemeClr val="accent3"/>
                </a:solidFill>
              </a:rPr>
              <a:t>身份管理</a:t>
            </a:r>
            <a:r>
              <a:rPr lang="zh-CN" altLang="en-US" sz="3200" dirty="0" smtClean="0">
                <a:solidFill>
                  <a:schemeClr val="bg1"/>
                </a:solidFill>
              </a:rPr>
              <a:t>（</a:t>
            </a:r>
            <a:r>
              <a:rPr lang="zh-CN" altLang="en-US" sz="3200" dirty="0">
                <a:solidFill>
                  <a:schemeClr val="bg1"/>
                </a:solidFill>
              </a:rPr>
              <a:t>合法</a:t>
            </a:r>
            <a:r>
              <a:rPr lang="zh-CN" altLang="en-US" sz="3200" dirty="0" smtClean="0">
                <a:solidFill>
                  <a:schemeClr val="bg1"/>
                </a:solidFill>
              </a:rPr>
              <a:t>合规）融合，以使得用户可以在任何地方、在任何设备上可以无缝地访问所需要的资源，同时使得业务管理者可以更易于管控及保护资源的安全。</a:t>
            </a:r>
            <a:endParaRPr lang="en-US" sz="3200" dirty="0">
              <a:solidFill>
                <a:schemeClr val="bg1"/>
              </a:solidFill>
            </a:endParaRPr>
          </a:p>
        </p:txBody>
      </p:sp>
    </p:spTree>
    <p:extLst>
      <p:ext uri="{BB962C8B-B14F-4D97-AF65-F5344CB8AC3E}">
        <p14:creationId xmlns:p14="http://schemas.microsoft.com/office/powerpoint/2010/main" val="3544028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decel="59000"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ppt_x"/>
                                          </p:val>
                                        </p:tav>
                                        <p:tav tm="100000">
                                          <p:val>
                                            <p:strVal val="#ppt_x"/>
                                          </p:val>
                                        </p:tav>
                                      </p:tavLst>
                                    </p:anim>
                                    <p:anim calcmode="lin" valueType="num">
                                      <p:cBhvr additive="base">
                                        <p:cTn id="12" dur="1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9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250" fill="hold"/>
                                        <p:tgtEl>
                                          <p:spTgt spid="10"/>
                                        </p:tgtEl>
                                        <p:attrNameLst>
                                          <p:attrName>ppt_x</p:attrName>
                                        </p:attrNameLst>
                                      </p:cBhvr>
                                      <p:tavLst>
                                        <p:tav tm="0">
                                          <p:val>
                                            <p:strVal val="#ppt_x"/>
                                          </p:val>
                                        </p:tav>
                                        <p:tav tm="100000">
                                          <p:val>
                                            <p:strVal val="#ppt_x"/>
                                          </p:val>
                                        </p:tav>
                                      </p:tavLst>
                                    </p:anim>
                                    <p:anim calcmode="lin" valueType="num">
                                      <p:cBhvr additive="base">
                                        <p:cTn id="16"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600" fill="hold"/>
                                        <p:tgtEl>
                                          <p:spTgt spid="11"/>
                                        </p:tgtEl>
                                        <p:attrNameLst>
                                          <p:attrName>ppt_x</p:attrName>
                                        </p:attrNameLst>
                                      </p:cBhvr>
                                      <p:tavLst>
                                        <p:tav tm="0">
                                          <p:val>
                                            <p:strVal val="#ppt_x"/>
                                          </p:val>
                                        </p:tav>
                                        <p:tav tm="100000">
                                          <p:val>
                                            <p:strVal val="#ppt_x"/>
                                          </p:val>
                                        </p:tav>
                                      </p:tavLst>
                                    </p:anim>
                                    <p:anim calcmode="lin" valueType="num">
                                      <p:cBhvr additive="base">
                                        <p:cTn id="22" dur="16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6" name="Picture 46" descr="bedankt"/>
          <p:cNvPicPr>
            <a:picLocks noChangeAspect="1" noChangeArrowheads="1"/>
          </p:cNvPicPr>
          <p:nvPr/>
        </p:nvPicPr>
        <p:blipFill>
          <a:blip r:embed="rId3">
            <a:duotone>
              <a:prstClr val="black"/>
              <a:schemeClr val="accent5">
                <a:tint val="45000"/>
                <a:satMod val="400000"/>
              </a:schemeClr>
            </a:duotone>
          </a:blip>
          <a:srcRect/>
          <a:stretch>
            <a:fillRect/>
          </a:stretch>
        </p:blipFill>
        <p:spPr bwMode="auto">
          <a:xfrm>
            <a:off x="926543" y="4881113"/>
            <a:ext cx="1875954" cy="399108"/>
          </a:xfrm>
          <a:prstGeom prst="rect">
            <a:avLst/>
          </a:prstGeom>
          <a:noFill/>
          <a:ln>
            <a:noFill/>
          </a:ln>
        </p:spPr>
      </p:pic>
      <p:pic>
        <p:nvPicPr>
          <p:cNvPr id="829487" name="Picture 47" descr="danke"/>
          <p:cNvPicPr>
            <a:picLocks noChangeAspect="1" noChangeArrowheads="1"/>
          </p:cNvPicPr>
          <p:nvPr/>
        </p:nvPicPr>
        <p:blipFill>
          <a:blip r:embed="rId4">
            <a:duotone>
              <a:prstClr val="black"/>
              <a:schemeClr val="accent5">
                <a:tint val="45000"/>
                <a:satMod val="400000"/>
              </a:schemeClr>
            </a:duotone>
          </a:blip>
          <a:srcRect/>
          <a:stretch>
            <a:fillRect/>
          </a:stretch>
        </p:blipFill>
        <p:spPr bwMode="auto">
          <a:xfrm>
            <a:off x="7503658" y="3839955"/>
            <a:ext cx="1659473" cy="454401"/>
          </a:xfrm>
          <a:prstGeom prst="rect">
            <a:avLst/>
          </a:prstGeom>
          <a:noFill/>
          <a:ln>
            <a:noFill/>
          </a:ln>
        </p:spPr>
      </p:pic>
      <p:pic>
        <p:nvPicPr>
          <p:cNvPr id="829488" name="Picture 48" descr="Gracias"/>
          <p:cNvPicPr>
            <a:picLocks noChangeAspect="1" noChangeArrowheads="1"/>
          </p:cNvPicPr>
          <p:nvPr/>
        </p:nvPicPr>
        <p:blipFill>
          <a:blip r:embed="rId5">
            <a:duotone>
              <a:prstClr val="black"/>
              <a:schemeClr val="accent5">
                <a:tint val="45000"/>
                <a:satMod val="400000"/>
              </a:schemeClr>
            </a:duotone>
          </a:blip>
          <a:srcRect/>
          <a:stretch>
            <a:fillRect/>
          </a:stretch>
        </p:blipFill>
        <p:spPr bwMode="auto">
          <a:xfrm>
            <a:off x="6737783" y="4854283"/>
            <a:ext cx="1770035" cy="425938"/>
          </a:xfrm>
          <a:prstGeom prst="rect">
            <a:avLst/>
          </a:prstGeom>
          <a:noFill/>
          <a:ln>
            <a:noFill/>
          </a:ln>
        </p:spPr>
      </p:pic>
      <p:pic>
        <p:nvPicPr>
          <p:cNvPr id="829489" name="Picture 49" descr="Grazie"/>
          <p:cNvPicPr>
            <a:picLocks noChangeAspect="1" noChangeArrowheads="1"/>
          </p:cNvPicPr>
          <p:nvPr/>
        </p:nvPicPr>
        <p:blipFill>
          <a:blip r:embed="rId6">
            <a:duotone>
              <a:prstClr val="black"/>
              <a:schemeClr val="accent5">
                <a:tint val="45000"/>
                <a:satMod val="400000"/>
              </a:schemeClr>
            </a:duotone>
          </a:blip>
          <a:srcRect/>
          <a:stretch>
            <a:fillRect/>
          </a:stretch>
        </p:blipFill>
        <p:spPr bwMode="auto">
          <a:xfrm>
            <a:off x="5176459" y="3842940"/>
            <a:ext cx="1561324" cy="451417"/>
          </a:xfrm>
          <a:prstGeom prst="rect">
            <a:avLst/>
          </a:prstGeom>
          <a:noFill/>
          <a:ln>
            <a:noFill/>
          </a:ln>
        </p:spPr>
      </p:pic>
      <p:pic>
        <p:nvPicPr>
          <p:cNvPr id="829490" name="Picture 50" descr="merci"/>
          <p:cNvPicPr>
            <a:picLocks noChangeAspect="1" noChangeArrowheads="1"/>
          </p:cNvPicPr>
          <p:nvPr/>
        </p:nvPicPr>
        <p:blipFill>
          <a:blip r:embed="rId7">
            <a:duotone>
              <a:prstClr val="black"/>
              <a:schemeClr val="accent5">
                <a:tint val="45000"/>
                <a:satMod val="400000"/>
              </a:schemeClr>
            </a:duotone>
          </a:blip>
          <a:srcRect/>
          <a:stretch>
            <a:fillRect/>
          </a:stretch>
        </p:blipFill>
        <p:spPr bwMode="auto">
          <a:xfrm>
            <a:off x="542949" y="3880826"/>
            <a:ext cx="1346176" cy="456108"/>
          </a:xfrm>
          <a:prstGeom prst="rect">
            <a:avLst/>
          </a:prstGeom>
          <a:noFill/>
          <a:ln>
            <a:noFill/>
          </a:ln>
        </p:spPr>
      </p:pic>
      <p:pic>
        <p:nvPicPr>
          <p:cNvPr id="829491" name="Picture 51" descr="Obrigado"/>
          <p:cNvPicPr>
            <a:picLocks noChangeAspect="1" noChangeArrowheads="1"/>
          </p:cNvPicPr>
          <p:nvPr/>
        </p:nvPicPr>
        <p:blipFill>
          <a:blip r:embed="rId8">
            <a:duotone>
              <a:prstClr val="black"/>
              <a:schemeClr val="accent5">
                <a:tint val="45000"/>
                <a:satMod val="400000"/>
              </a:schemeClr>
            </a:duotone>
          </a:blip>
          <a:srcRect/>
          <a:stretch>
            <a:fillRect/>
          </a:stretch>
        </p:blipFill>
        <p:spPr bwMode="auto">
          <a:xfrm>
            <a:off x="3736489" y="4881113"/>
            <a:ext cx="1956945" cy="482243"/>
          </a:xfrm>
          <a:prstGeom prst="rect">
            <a:avLst/>
          </a:prstGeom>
          <a:noFill/>
          <a:ln>
            <a:noFill/>
          </a:ln>
        </p:spPr>
      </p:pic>
      <p:pic>
        <p:nvPicPr>
          <p:cNvPr id="829492" name="Picture 52" descr="Tak"/>
          <p:cNvPicPr>
            <a:picLocks noChangeAspect="1" noChangeArrowheads="1"/>
          </p:cNvPicPr>
          <p:nvPr/>
        </p:nvPicPr>
        <p:blipFill>
          <a:blip r:embed="rId9">
            <a:duotone>
              <a:prstClr val="black"/>
              <a:schemeClr val="accent5">
                <a:tint val="45000"/>
                <a:satMod val="400000"/>
              </a:schemeClr>
            </a:duotone>
          </a:blip>
          <a:srcRect/>
          <a:stretch>
            <a:fillRect/>
          </a:stretch>
        </p:blipFill>
        <p:spPr bwMode="auto">
          <a:xfrm>
            <a:off x="9668971" y="4881113"/>
            <a:ext cx="1099734" cy="399108"/>
          </a:xfrm>
          <a:prstGeom prst="rect">
            <a:avLst/>
          </a:prstGeom>
          <a:noFill/>
          <a:ln>
            <a:noFill/>
          </a:ln>
        </p:spPr>
      </p:pic>
      <p:pic>
        <p:nvPicPr>
          <p:cNvPr id="829493" name="Picture 53" descr="thanku2"/>
          <p:cNvPicPr>
            <a:picLocks noChangeAspect="1" noChangeArrowheads="1"/>
          </p:cNvPicPr>
          <p:nvPr/>
        </p:nvPicPr>
        <p:blipFill>
          <a:blip r:embed="rId10">
            <a:duotone>
              <a:prstClr val="black"/>
              <a:schemeClr val="accent5">
                <a:tint val="45000"/>
                <a:satMod val="400000"/>
              </a:schemeClr>
            </a:duotone>
          </a:blip>
          <a:srcRect/>
          <a:stretch>
            <a:fillRect/>
          </a:stretch>
        </p:blipFill>
        <p:spPr bwMode="auto">
          <a:xfrm>
            <a:off x="9929006" y="3733800"/>
            <a:ext cx="1757573" cy="559574"/>
          </a:xfrm>
          <a:prstGeom prst="rect">
            <a:avLst/>
          </a:prstGeom>
          <a:noFill/>
          <a:ln>
            <a:noFill/>
          </a:ln>
        </p:spPr>
      </p:pic>
      <p:sp>
        <p:nvSpPr>
          <p:cNvPr id="13" name="TextBox 12"/>
          <p:cNvSpPr txBox="1"/>
          <p:nvPr/>
        </p:nvSpPr>
        <p:spPr>
          <a:xfrm>
            <a:off x="367910" y="1349994"/>
            <a:ext cx="9118989" cy="1685073"/>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lIns="91436" tIns="45718" rIns="91436" bIns="45718" rtlCol="0">
            <a:spAutoFit/>
          </a:bodyPr>
          <a:lstStyle/>
          <a:p>
            <a:pPr>
              <a:lnSpc>
                <a:spcPct val="90000"/>
              </a:lnSpc>
            </a:pPr>
            <a:r>
              <a:rPr lang="en-US" sz="115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Segoe Light" pitchFamily="34" charset="0"/>
              </a:rPr>
              <a:t>Thank you!</a:t>
            </a:r>
          </a:p>
        </p:txBody>
      </p:sp>
      <p:pic>
        <p:nvPicPr>
          <p:cNvPr id="14" name="Picture 54" descr="thanku"/>
          <p:cNvPicPr>
            <a:picLocks noChangeAspect="1" noChangeArrowheads="1"/>
          </p:cNvPicPr>
          <p:nvPr/>
        </p:nvPicPr>
        <p:blipFill>
          <a:blip r:embed="rId11">
            <a:duotone>
              <a:prstClr val="black"/>
              <a:schemeClr val="accent5">
                <a:tint val="45000"/>
                <a:satMod val="400000"/>
              </a:schemeClr>
            </a:duotone>
          </a:blip>
          <a:srcRect/>
          <a:stretch>
            <a:fillRect/>
          </a:stretch>
        </p:blipFill>
        <p:spPr bwMode="auto">
          <a:xfrm>
            <a:off x="2655000" y="3775222"/>
            <a:ext cx="1755584" cy="559574"/>
          </a:xfrm>
          <a:prstGeom prst="rect">
            <a:avLst/>
          </a:prstGeom>
          <a:noFill/>
          <a:ln>
            <a:noFill/>
          </a:ln>
        </p:spPr>
      </p:pic>
    </p:spTree>
    <p:extLst>
      <p:ext uri="{BB962C8B-B14F-4D97-AF65-F5344CB8AC3E}">
        <p14:creationId xmlns:p14="http://schemas.microsoft.com/office/powerpoint/2010/main" val="1974946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29486"/>
                                        </p:tgtEl>
                                        <p:attrNameLst>
                                          <p:attrName>style.visibility</p:attrName>
                                        </p:attrNameLst>
                                      </p:cBhvr>
                                      <p:to>
                                        <p:strVal val="visible"/>
                                      </p:to>
                                    </p:set>
                                    <p:animEffect transition="in" filter="fade">
                                      <p:cBhvr>
                                        <p:cTn id="11" dur="500"/>
                                        <p:tgtEl>
                                          <p:spTgt spid="82948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29487"/>
                                        </p:tgtEl>
                                        <p:attrNameLst>
                                          <p:attrName>style.visibility</p:attrName>
                                        </p:attrNameLst>
                                      </p:cBhvr>
                                      <p:to>
                                        <p:strVal val="visible"/>
                                      </p:to>
                                    </p:set>
                                    <p:animEffect transition="in" filter="fade">
                                      <p:cBhvr>
                                        <p:cTn id="15" dur="500"/>
                                        <p:tgtEl>
                                          <p:spTgt spid="829487"/>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829488"/>
                                        </p:tgtEl>
                                        <p:attrNameLst>
                                          <p:attrName>style.visibility</p:attrName>
                                        </p:attrNameLst>
                                      </p:cBhvr>
                                      <p:to>
                                        <p:strVal val="visible"/>
                                      </p:to>
                                    </p:set>
                                    <p:animEffect transition="in" filter="fade">
                                      <p:cBhvr>
                                        <p:cTn id="19" dur="500"/>
                                        <p:tgtEl>
                                          <p:spTgt spid="829488"/>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29489"/>
                                        </p:tgtEl>
                                        <p:attrNameLst>
                                          <p:attrName>style.visibility</p:attrName>
                                        </p:attrNameLst>
                                      </p:cBhvr>
                                      <p:to>
                                        <p:strVal val="visible"/>
                                      </p:to>
                                    </p:set>
                                    <p:animEffect transition="in" filter="fade">
                                      <p:cBhvr>
                                        <p:cTn id="23" dur="500"/>
                                        <p:tgtEl>
                                          <p:spTgt spid="829489"/>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829490"/>
                                        </p:tgtEl>
                                        <p:attrNameLst>
                                          <p:attrName>style.visibility</p:attrName>
                                        </p:attrNameLst>
                                      </p:cBhvr>
                                      <p:to>
                                        <p:strVal val="visible"/>
                                      </p:to>
                                    </p:set>
                                    <p:animEffect transition="in" filter="fade">
                                      <p:cBhvr>
                                        <p:cTn id="27" dur="500"/>
                                        <p:tgtEl>
                                          <p:spTgt spid="829490"/>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829491"/>
                                        </p:tgtEl>
                                        <p:attrNameLst>
                                          <p:attrName>style.visibility</p:attrName>
                                        </p:attrNameLst>
                                      </p:cBhvr>
                                      <p:to>
                                        <p:strVal val="visible"/>
                                      </p:to>
                                    </p:set>
                                    <p:animEffect transition="in" filter="fade">
                                      <p:cBhvr>
                                        <p:cTn id="31" dur="500"/>
                                        <p:tgtEl>
                                          <p:spTgt spid="829491"/>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829492"/>
                                        </p:tgtEl>
                                        <p:attrNameLst>
                                          <p:attrName>style.visibility</p:attrName>
                                        </p:attrNameLst>
                                      </p:cBhvr>
                                      <p:to>
                                        <p:strVal val="visible"/>
                                      </p:to>
                                    </p:set>
                                    <p:animEffect transition="in" filter="fade">
                                      <p:cBhvr>
                                        <p:cTn id="35" dur="500"/>
                                        <p:tgtEl>
                                          <p:spTgt spid="829492"/>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829493"/>
                                        </p:tgtEl>
                                        <p:attrNameLst>
                                          <p:attrName>style.visibility</p:attrName>
                                        </p:attrNameLst>
                                      </p:cBhvr>
                                      <p:to>
                                        <p:strVal val="visible"/>
                                      </p:to>
                                    </p:set>
                                    <p:animEffect transition="in" filter="fade">
                                      <p:cBhvr>
                                        <p:cTn id="39" dur="500"/>
                                        <p:tgtEl>
                                          <p:spTgt spid="829493"/>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soft logo and tagline"/>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2710258" y="2975867"/>
            <a:ext cx="6547017" cy="1100831"/>
          </a:xfrm>
          <a:prstGeom prst="rect">
            <a:avLst/>
          </a:prstGeom>
          <a:noFill/>
          <a:ln>
            <a:noFill/>
          </a:ln>
        </p:spPr>
      </p:pic>
    </p:spTree>
    <p:extLst>
      <p:ext uri="{BB962C8B-B14F-4D97-AF65-F5344CB8AC3E}">
        <p14:creationId xmlns:p14="http://schemas.microsoft.com/office/powerpoint/2010/main" val="14847291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609600"/>
            <a:ext cx="11149013" cy="747897"/>
          </a:xfrm>
        </p:spPr>
        <p:txBody>
          <a:bodyPr>
            <a:normAutofit/>
          </a:bodyPr>
          <a:lstStyle/>
          <a:p>
            <a:r>
              <a:rPr lang="en-US" sz="3600" b="1" dirty="0" smtClean="0"/>
              <a:t>Microsoft </a:t>
            </a:r>
            <a:r>
              <a:rPr lang="en-US" sz="3600" b="1" dirty="0"/>
              <a:t>and OASIS </a:t>
            </a:r>
          </a:p>
        </p:txBody>
      </p:sp>
      <p:sp>
        <p:nvSpPr>
          <p:cNvPr id="11" name="Rectangle 10"/>
          <p:cNvSpPr/>
          <p:nvPr/>
        </p:nvSpPr>
        <p:spPr bwMode="auto">
          <a:xfrm>
            <a:off x="3940443" y="1158928"/>
            <a:ext cx="7489557" cy="5073322"/>
          </a:xfrm>
          <a:prstGeom prst="rect">
            <a:avLst/>
          </a:prstGeom>
          <a:solidFill>
            <a:schemeClr val="accent4">
              <a:lumMod val="40000"/>
              <a:lumOff val="60000"/>
            </a:schemeClr>
          </a:solidFill>
          <a:ln w="9525" cap="flat" cmpd="sng" algn="ctr">
            <a:noFill/>
            <a:prstDash val="solid"/>
            <a:headEnd type="none" w="med" len="med"/>
            <a:tailEnd type="none" w="med" len="med"/>
          </a:ln>
          <a:effectLst/>
        </p:spPr>
        <p:txBody>
          <a:bodyPr vert="horz" wrap="square" lIns="219493" tIns="219493" rIns="109746" bIns="54871" numCol="1" rtlCol="0" anchor="t" anchorCtr="0" compatLnSpc="1">
            <a:prstTxWarp prst="textNoShape">
              <a:avLst/>
            </a:prstTxWarp>
          </a:bodyPr>
          <a:lstStyle/>
          <a:p>
            <a:pPr marL="457200" indent="-457200">
              <a:buFont typeface="Arial" pitchFamily="34" charset="0"/>
              <a:buChar char="•"/>
            </a:pPr>
            <a:r>
              <a:rPr lang="en-US" sz="3200" dirty="0"/>
              <a:t>Microsoft is one of the 4 top-tier “Foundational Sponsors” at OASIS</a:t>
            </a:r>
          </a:p>
          <a:p>
            <a:pPr marL="457200" indent="-457200">
              <a:buFont typeface="Arial" pitchFamily="34" charset="0"/>
              <a:buChar char="•"/>
            </a:pPr>
            <a:r>
              <a:rPr lang="en-US" sz="3200" dirty="0"/>
              <a:t>Microsoft has chaired many OASIS technical committees and has a long history of board participation</a:t>
            </a:r>
          </a:p>
          <a:p>
            <a:pPr marL="457200" indent="-457200">
              <a:buFont typeface="Arial" pitchFamily="34" charset="0"/>
              <a:buChar char="•"/>
            </a:pPr>
            <a:r>
              <a:rPr lang="en-US" sz="3200" dirty="0"/>
              <a:t>Microsoft has very publicly committed to “cloud technologies”</a:t>
            </a:r>
          </a:p>
          <a:p>
            <a:pPr marL="457200" indent="-457200">
              <a:buFont typeface="Arial" pitchFamily="34" charset="0"/>
              <a:buChar char="•"/>
            </a:pPr>
            <a:r>
              <a:rPr lang="en-US" sz="3200" dirty="0"/>
              <a:t>We’re pleased to bring you this short report on Identity in the Cloud</a:t>
            </a:r>
          </a:p>
        </p:txBody>
      </p:sp>
      <p:grpSp>
        <p:nvGrpSpPr>
          <p:cNvPr id="3" name="Group 2"/>
          <p:cNvGrpSpPr/>
          <p:nvPr/>
        </p:nvGrpSpPr>
        <p:grpSpPr>
          <a:xfrm>
            <a:off x="1130109" y="3788438"/>
            <a:ext cx="2444449" cy="2443812"/>
            <a:chOff x="1130109" y="3788438"/>
            <a:chExt cx="2444449" cy="2443812"/>
          </a:xfrm>
        </p:grpSpPr>
        <p:sp>
          <p:nvSpPr>
            <p:cNvPr id="9" name="Rectangle 8"/>
            <p:cNvSpPr>
              <a:spLocks noChangeAspect="1"/>
            </p:cNvSpPr>
            <p:nvPr/>
          </p:nvSpPr>
          <p:spPr bwMode="auto">
            <a:xfrm>
              <a:off x="1130109" y="3788438"/>
              <a:ext cx="2444449" cy="2443812"/>
            </a:xfrm>
            <a:prstGeom prst="rect">
              <a:avLst/>
            </a:prstGeom>
            <a:solidFill>
              <a:schemeClr val="accent2">
                <a:lumMod val="75000"/>
              </a:schemeClr>
            </a:solidFill>
            <a:effectLst/>
          </p:spPr>
          <p:txBody>
            <a:bodyPr lIns="219493" tIns="54873" rIns="164619" bIns="219493" anchor="b" anchorCtr="0">
              <a:noAutofit/>
            </a:bodyPr>
            <a:lstStyle/>
            <a:p>
              <a:pPr defTabSz="1097463">
                <a:lnSpc>
                  <a:spcPct val="90000"/>
                </a:lnSpc>
                <a:spcBef>
                  <a:spcPct val="0"/>
                </a:spcBef>
              </a:pPr>
              <a:endParaRPr lang="en-US" sz="3800" b="1" kern="0" dirty="0">
                <a:ln w="3175">
                  <a:noFill/>
                </a:ln>
                <a:gradFill flip="none" rotWithShape="1">
                  <a:gsLst>
                    <a:gs pos="4583">
                      <a:srgbClr val="FFFFFF"/>
                    </a:gs>
                    <a:gs pos="100000">
                      <a:srgbClr val="FFFFFF"/>
                    </a:gs>
                  </a:gsLst>
                  <a:lin ang="5400000" scaled="0"/>
                  <a:tileRect/>
                </a:gradFill>
                <a:latin typeface="Segoe Light" pitchFamily="34" charset="0"/>
                <a:cs typeface="Arial" charset="0"/>
              </a:endParaRPr>
            </a:p>
          </p:txBody>
        </p:sp>
        <p:pic>
          <p:nvPicPr>
            <p:cNvPr id="12" name="Picture 2" descr="Microsoft logo and taglin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1320609" y="4712110"/>
              <a:ext cx="2144704" cy="355788"/>
            </a:xfrm>
            <a:prstGeom prst="rect">
              <a:avLst/>
            </a:prstGeom>
            <a:noFill/>
            <a:ln>
              <a:noFill/>
            </a:ln>
          </p:spPr>
        </p:pic>
      </p:grpSp>
      <p:grpSp>
        <p:nvGrpSpPr>
          <p:cNvPr id="4" name="Group 3"/>
          <p:cNvGrpSpPr/>
          <p:nvPr/>
        </p:nvGrpSpPr>
        <p:grpSpPr>
          <a:xfrm>
            <a:off x="1130109" y="1158928"/>
            <a:ext cx="2444449" cy="2443812"/>
            <a:chOff x="1130109" y="1158928"/>
            <a:chExt cx="2444449" cy="2443812"/>
          </a:xfrm>
        </p:grpSpPr>
        <p:sp>
          <p:nvSpPr>
            <p:cNvPr id="8" name="Rectangle 7"/>
            <p:cNvSpPr>
              <a:spLocks noChangeAspect="1"/>
            </p:cNvSpPr>
            <p:nvPr/>
          </p:nvSpPr>
          <p:spPr bwMode="auto">
            <a:xfrm>
              <a:off x="1130109" y="1158928"/>
              <a:ext cx="2444449" cy="2443812"/>
            </a:xfrm>
            <a:prstGeom prst="rect">
              <a:avLst/>
            </a:prstGeom>
            <a:solidFill>
              <a:schemeClr val="accent3">
                <a:lumMod val="20000"/>
                <a:lumOff val="80000"/>
              </a:schemeClr>
            </a:solidFill>
            <a:effectLst/>
          </p:spPr>
          <p:txBody>
            <a:bodyPr lIns="219493" tIns="54873" rIns="164619" bIns="219493" anchor="b" anchorCtr="0">
              <a:noAutofit/>
            </a:bodyPr>
            <a:lstStyle/>
            <a:p>
              <a:pPr defTabSz="1097463">
                <a:lnSpc>
                  <a:spcPct val="90000"/>
                </a:lnSpc>
                <a:spcBef>
                  <a:spcPct val="0"/>
                </a:spcBef>
              </a:pPr>
              <a:endParaRPr lang="en-US" sz="3800" b="1" kern="0" dirty="0">
                <a:ln w="3175">
                  <a:noFill/>
                </a:ln>
                <a:gradFill flip="none" rotWithShape="1">
                  <a:gsLst>
                    <a:gs pos="4583">
                      <a:srgbClr val="FFFFFF"/>
                    </a:gs>
                    <a:gs pos="100000">
                      <a:srgbClr val="FFFFFF"/>
                    </a:gs>
                  </a:gsLst>
                  <a:lin ang="5400000" scaled="0"/>
                  <a:tileRect/>
                </a:gradFill>
                <a:latin typeface="Segoe Light" pitchFamily="34" charset="0"/>
                <a:cs typeface="Arial" charset="0"/>
              </a:endParaRPr>
            </a:p>
          </p:txBody>
        </p:sp>
        <p:pic>
          <p:nvPicPr>
            <p:cNvPr id="1027" name="Picture 3" descr="oasi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5846" y="2123659"/>
              <a:ext cx="1933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16394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auto">
          <a:xfrm>
            <a:off x="524807" y="2886468"/>
            <a:ext cx="3169941" cy="778585"/>
          </a:xfrm>
          <a:prstGeom prst="rect">
            <a:avLst/>
          </a:prstGeom>
          <a:solidFill>
            <a:srgbClr val="0070C0"/>
          </a:solidFill>
          <a:ln w="9525" cap="flat" cmpd="sng" algn="ctr">
            <a:noFill/>
            <a:prstDash val="solid"/>
            <a:headEnd type="none" w="med" len="med"/>
            <a:tailEnd type="none" w="med" len="med"/>
          </a:ln>
          <a:effectLst/>
        </p:spPr>
        <p:txBody>
          <a:bodyPr vert="horz" wrap="square" lIns="182880" tIns="182880" rIns="91440" bIns="45718" numCol="1" rtlCol="0" anchor="ctr" anchorCtr="0" compatLnSpc="1">
            <a:prstTxWarp prst="textNoShape">
              <a:avLst/>
            </a:prstTxWarp>
          </a:bodyPr>
          <a:lstStyle/>
          <a:p>
            <a:pPr algn="ctr">
              <a:lnSpc>
                <a:spcPct val="90000"/>
              </a:lnSpc>
              <a:buSzPct val="90000"/>
            </a:pPr>
            <a:endParaRPr lang="en-US" sz="2900" dirty="0">
              <a:gradFill>
                <a:gsLst>
                  <a:gs pos="85000">
                    <a:srgbClr val="FFFFFF"/>
                  </a:gs>
                  <a:gs pos="0">
                    <a:srgbClr val="FFFFFF"/>
                  </a:gs>
                </a:gsLst>
                <a:lin ang="5400000" scaled="0"/>
              </a:gradFill>
            </a:endParaRPr>
          </a:p>
        </p:txBody>
      </p:sp>
      <p:sp>
        <p:nvSpPr>
          <p:cNvPr id="2" name="Title 1"/>
          <p:cNvSpPr>
            <a:spLocks noGrp="1"/>
          </p:cNvSpPr>
          <p:nvPr>
            <p:ph type="title"/>
          </p:nvPr>
        </p:nvSpPr>
        <p:spPr>
          <a:xfrm>
            <a:off x="519112" y="571500"/>
            <a:ext cx="11149013" cy="747897"/>
          </a:xfrm>
        </p:spPr>
        <p:txBody>
          <a:bodyPr>
            <a:normAutofit/>
          </a:bodyPr>
          <a:lstStyle/>
          <a:p>
            <a:r>
              <a:rPr lang="zh-CN" altLang="en-US" sz="3600" b="1" dirty="0" smtClean="0"/>
              <a:t>产业发展推动</a:t>
            </a:r>
            <a:r>
              <a:rPr lang="en-US" altLang="zh-CN" sz="3600" b="1" dirty="0" smtClean="0"/>
              <a:t>IT</a:t>
            </a:r>
            <a:r>
              <a:rPr lang="zh-CN" altLang="en-US" sz="3600" b="1" dirty="0" smtClean="0"/>
              <a:t>进步</a:t>
            </a:r>
            <a:endParaRPr lang="en-US" sz="3600" b="1" dirty="0"/>
          </a:p>
        </p:txBody>
      </p:sp>
      <p:sp>
        <p:nvSpPr>
          <p:cNvPr id="8" name="Content Placeholder 4"/>
          <p:cNvSpPr>
            <a:spLocks noGrp="1"/>
          </p:cNvSpPr>
          <p:nvPr>
            <p:ph idx="4294967295"/>
          </p:nvPr>
        </p:nvSpPr>
        <p:spPr>
          <a:xfrm>
            <a:off x="543857" y="3152776"/>
            <a:ext cx="3169941" cy="620713"/>
          </a:xfrm>
        </p:spPr>
        <p:txBody>
          <a:bodyPr>
            <a:normAutofit/>
          </a:bodyPr>
          <a:lstStyle/>
          <a:p>
            <a:pPr marL="0" indent="0">
              <a:lnSpc>
                <a:spcPct val="100000"/>
              </a:lnSpc>
              <a:spcBef>
                <a:spcPts val="0"/>
              </a:spcBef>
              <a:buNone/>
            </a:pPr>
            <a:r>
              <a:rPr lang="zh-CN" altLang="en-US" sz="1600" dirty="0" smtClean="0">
                <a:solidFill>
                  <a:schemeClr val="bg1"/>
                </a:solidFill>
                <a:latin typeface="Segoe" pitchFamily="34" charset="0"/>
              </a:rPr>
              <a:t>应用部署跨越本地、外包和云等的边界</a:t>
            </a:r>
            <a:endParaRPr lang="en-US" sz="1400" dirty="0">
              <a:solidFill>
                <a:schemeClr val="bg1"/>
              </a:solidFill>
            </a:endParaRPr>
          </a:p>
        </p:txBody>
      </p:sp>
      <p:sp>
        <p:nvSpPr>
          <p:cNvPr id="4" name="TextBox 3"/>
          <p:cNvSpPr txBox="1"/>
          <p:nvPr/>
        </p:nvSpPr>
        <p:spPr>
          <a:xfrm>
            <a:off x="561334" y="2914651"/>
            <a:ext cx="905697" cy="276999"/>
          </a:xfrm>
          <a:prstGeom prst="rect">
            <a:avLst/>
          </a:prstGeom>
          <a:noFill/>
        </p:spPr>
        <p:txBody>
          <a:bodyPr wrap="none" lIns="0" tIns="0" rIns="0" bIns="0" rtlCol="0">
            <a:spAutoFit/>
          </a:bodyPr>
          <a:lstStyle/>
          <a:p>
            <a:r>
              <a:rPr lang="en-US" sz="1800" b="1" dirty="0" smtClean="0">
                <a:solidFill>
                  <a:schemeClr val="bg1"/>
                </a:solidFill>
              </a:rPr>
              <a:t>IT</a:t>
            </a:r>
            <a:r>
              <a:rPr lang="zh-CN" altLang="en-US" sz="1800" b="1" dirty="0" smtClean="0">
                <a:solidFill>
                  <a:schemeClr val="bg1"/>
                </a:solidFill>
              </a:rPr>
              <a:t>外扩化</a:t>
            </a:r>
            <a:endParaRPr lang="en-US" sz="1800" b="1" dirty="0" smtClean="0">
              <a:solidFill>
                <a:schemeClr val="bg1"/>
              </a:solidFill>
            </a:endParaRPr>
          </a:p>
        </p:txBody>
      </p:sp>
      <p:grpSp>
        <p:nvGrpSpPr>
          <p:cNvPr id="30" name="Group 29"/>
          <p:cNvGrpSpPr/>
          <p:nvPr/>
        </p:nvGrpSpPr>
        <p:grpSpPr>
          <a:xfrm>
            <a:off x="8678290" y="1219200"/>
            <a:ext cx="2832740" cy="1627999"/>
            <a:chOff x="6482354" y="1295400"/>
            <a:chExt cx="1965325" cy="1627999"/>
          </a:xfrm>
        </p:grpSpPr>
        <p:sp>
          <p:nvSpPr>
            <p:cNvPr id="35" name="Rectangle 34"/>
            <p:cNvSpPr/>
            <p:nvPr/>
          </p:nvSpPr>
          <p:spPr bwMode="auto">
            <a:xfrm>
              <a:off x="6482354" y="1295400"/>
              <a:ext cx="1965325" cy="1627999"/>
            </a:xfrm>
            <a:prstGeom prst="rect">
              <a:avLst/>
            </a:prstGeom>
            <a:solidFill>
              <a:schemeClr val="tx1"/>
            </a:solid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Tx/>
                <a:buSzTx/>
                <a:buNone/>
                <a:tabLst/>
              </a:pPr>
              <a:endParaRPr kumimoji="0" lang="en-US" sz="2000" b="0" i="0" u="none" strike="noStrike" cap="none" normalizeH="0" baseline="0" dirty="0" smtClean="0">
                <a:ln>
                  <a:noFill/>
                </a:ln>
                <a:solidFill>
                  <a:schemeClr val="bg1"/>
                </a:solidFill>
                <a:effectLst/>
                <a:latin typeface="Trebuchet MS" pitchFamily="34" charset="0"/>
                <a:ea typeface="ＭＳ Ｐゴシック" pitchFamily="1" charset="-128"/>
              </a:endParaRPr>
            </a:p>
          </p:txBody>
        </p:sp>
        <p:pic>
          <p:nvPicPr>
            <p:cNvPr id="18" name="Picture 8" descr="http://www.prlsamp.org/what_is_prlsamp/Organizational%20Structure/images/organi1.jpg">
              <a:hlinkClick r:id="rId3"/>
            </p:cNvPr>
            <p:cNvPicPr>
              <a:picLocks noChangeAspect="1" noChangeArrowheads="1"/>
            </p:cNvPicPr>
            <p:nvPr/>
          </p:nvPicPr>
          <p:blipFill>
            <a:blip r:embed="rId4" cstate="print">
              <a:extLst/>
            </a:blip>
            <a:srcRect/>
            <a:stretch>
              <a:fillRect/>
            </a:stretch>
          </p:blipFill>
          <p:spPr bwMode="auto">
            <a:xfrm>
              <a:off x="6539298" y="1350244"/>
              <a:ext cx="1851436" cy="1518310"/>
            </a:xfrm>
            <a:prstGeom prst="rect">
              <a:avLst/>
            </a:prstGeom>
            <a:solidFill>
              <a:schemeClr val="tx1"/>
            </a:solidFill>
            <a:extLst/>
          </p:spPr>
        </p:pic>
      </p:grpSp>
      <p:grpSp>
        <p:nvGrpSpPr>
          <p:cNvPr id="14" name="Group 13"/>
          <p:cNvGrpSpPr/>
          <p:nvPr/>
        </p:nvGrpSpPr>
        <p:grpSpPr>
          <a:xfrm>
            <a:off x="4787417" y="5525396"/>
            <a:ext cx="3077072" cy="885179"/>
            <a:chOff x="4692167" y="5469666"/>
            <a:chExt cx="3077072" cy="885179"/>
          </a:xfrm>
        </p:grpSpPr>
        <p:sp>
          <p:nvSpPr>
            <p:cNvPr id="64" name="Rectangle 63"/>
            <p:cNvSpPr/>
            <p:nvPr/>
          </p:nvSpPr>
          <p:spPr bwMode="auto">
            <a:xfrm>
              <a:off x="4699715" y="5469666"/>
              <a:ext cx="2859974" cy="777240"/>
            </a:xfrm>
            <a:prstGeom prst="rect">
              <a:avLst/>
            </a:prstGeom>
            <a:solidFill>
              <a:srgbClr val="8CC600"/>
            </a:solidFill>
            <a:ln w="9525" cap="flat" cmpd="sng" algn="ctr">
              <a:noFill/>
              <a:prstDash val="solid"/>
              <a:headEnd type="none" w="med" len="med"/>
              <a:tailEnd type="none" w="med" len="med"/>
            </a:ln>
            <a:effectLst/>
          </p:spPr>
          <p:txBody>
            <a:bodyPr vert="horz" wrap="square" lIns="182880" tIns="182880" rIns="91440" bIns="45718" numCol="1" rtlCol="0" anchor="ctr" anchorCtr="1" compatLnSpc="1">
              <a:prstTxWarp prst="textNoShape">
                <a:avLst/>
              </a:prstTxWarp>
            </a:bodyPr>
            <a:lstStyle/>
            <a:p>
              <a:pPr>
                <a:lnSpc>
                  <a:spcPct val="90000"/>
                </a:lnSpc>
                <a:buSzPct val="90000"/>
              </a:pPr>
              <a:endParaRPr lang="en-US" sz="2900" dirty="0">
                <a:gradFill>
                  <a:gsLst>
                    <a:gs pos="85000">
                      <a:srgbClr val="FFFFFF"/>
                    </a:gs>
                    <a:gs pos="0">
                      <a:srgbClr val="FFFFFF"/>
                    </a:gs>
                  </a:gsLst>
                  <a:lin ang="5400000" scaled="0"/>
                </a:gradFill>
              </a:endParaRPr>
            </a:p>
          </p:txBody>
        </p:sp>
        <p:grpSp>
          <p:nvGrpSpPr>
            <p:cNvPr id="13" name="Group 12"/>
            <p:cNvGrpSpPr/>
            <p:nvPr/>
          </p:nvGrpSpPr>
          <p:grpSpPr>
            <a:xfrm>
              <a:off x="4692167" y="5487296"/>
              <a:ext cx="3077072" cy="867549"/>
              <a:chOff x="4692167" y="5487296"/>
              <a:chExt cx="3077072" cy="867549"/>
            </a:xfrm>
          </p:grpSpPr>
          <p:sp>
            <p:nvSpPr>
              <p:cNvPr id="61" name="Content Placeholder 4"/>
              <p:cNvSpPr txBox="1">
                <a:spLocks/>
              </p:cNvSpPr>
              <p:nvPr/>
            </p:nvSpPr>
            <p:spPr bwMode="auto">
              <a:xfrm>
                <a:off x="4692167" y="5734004"/>
                <a:ext cx="3077072" cy="620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50000"/>
                  </a:spcBef>
                  <a:spcAft>
                    <a:spcPct val="0"/>
                  </a:spcAft>
                  <a:buChar char="•"/>
                  <a:defRPr sz="3200">
                    <a:solidFill>
                      <a:schemeClr val="tx1"/>
                    </a:solidFill>
                    <a:latin typeface="+mn-lt"/>
                    <a:ea typeface="+mn-ea"/>
                    <a:cs typeface="ＭＳ Ｐゴシック"/>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0"/>
                  </a:spcBef>
                  <a:buFontTx/>
                  <a:buNone/>
                </a:pPr>
                <a:r>
                  <a:rPr lang="zh-CN" altLang="en-US" sz="1600" dirty="0" smtClean="0">
                    <a:solidFill>
                      <a:schemeClr val="bg1"/>
                    </a:solidFill>
                    <a:latin typeface="Segoe" pitchFamily="34" charset="0"/>
                  </a:rPr>
                  <a:t>政府推动数字化身份</a:t>
                </a:r>
                <a:endParaRPr lang="en-US" sz="1400" dirty="0">
                  <a:solidFill>
                    <a:schemeClr val="bg1"/>
                  </a:solidFill>
                </a:endParaRPr>
              </a:p>
            </p:txBody>
          </p:sp>
          <p:sp>
            <p:nvSpPr>
              <p:cNvPr id="21" name="TextBox 20"/>
              <p:cNvSpPr txBox="1"/>
              <p:nvPr/>
            </p:nvSpPr>
            <p:spPr>
              <a:xfrm>
                <a:off x="4786220" y="5487296"/>
                <a:ext cx="1162178" cy="276999"/>
              </a:xfrm>
              <a:prstGeom prst="rect">
                <a:avLst/>
              </a:prstGeom>
              <a:noFill/>
            </p:spPr>
            <p:txBody>
              <a:bodyPr wrap="none" lIns="0" tIns="0" rIns="0" bIns="0" rtlCol="0">
                <a:spAutoFit/>
              </a:bodyPr>
              <a:lstStyle/>
              <a:p>
                <a:r>
                  <a:rPr lang="zh-CN" altLang="en-US" b="1" dirty="0" smtClean="0">
                    <a:solidFill>
                      <a:schemeClr val="bg1"/>
                    </a:solidFill>
                  </a:rPr>
                  <a:t>身份标准化</a:t>
                </a:r>
                <a:endParaRPr lang="en-US" sz="1800" b="1" dirty="0" smtClean="0">
                  <a:solidFill>
                    <a:schemeClr val="bg1"/>
                  </a:solidFill>
                </a:endParaRPr>
              </a:p>
            </p:txBody>
          </p:sp>
        </p:grpSp>
      </p:grpSp>
      <p:grpSp>
        <p:nvGrpSpPr>
          <p:cNvPr id="36" name="Group 35"/>
          <p:cNvGrpSpPr/>
          <p:nvPr/>
        </p:nvGrpSpPr>
        <p:grpSpPr>
          <a:xfrm>
            <a:off x="4768427" y="1219200"/>
            <a:ext cx="2846288" cy="1627999"/>
            <a:chOff x="3292474" y="1267601"/>
            <a:chExt cx="1965325" cy="1627999"/>
          </a:xfrm>
        </p:grpSpPr>
        <p:sp>
          <p:nvSpPr>
            <p:cNvPr id="6" name="Rectangle 5"/>
            <p:cNvSpPr/>
            <p:nvPr/>
          </p:nvSpPr>
          <p:spPr bwMode="auto">
            <a:xfrm>
              <a:off x="3292474" y="1267601"/>
              <a:ext cx="1965325" cy="1627999"/>
            </a:xfrm>
            <a:prstGeom prst="rect">
              <a:avLst/>
            </a:prstGeom>
            <a:solidFill>
              <a:schemeClr val="tx1"/>
            </a:solid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Tx/>
                <a:buSzTx/>
                <a:buNone/>
                <a:tabLst/>
              </a:pPr>
              <a:endParaRPr kumimoji="0" lang="en-US" sz="2000" b="0" i="0" u="none" strike="noStrike" cap="none" normalizeH="0" baseline="0" dirty="0" smtClean="0">
                <a:ln>
                  <a:noFill/>
                </a:ln>
                <a:solidFill>
                  <a:schemeClr val="bg1"/>
                </a:solidFill>
                <a:effectLst/>
                <a:latin typeface="Trebuchet MS" pitchFamily="34" charset="0"/>
                <a:ea typeface="ＭＳ Ｐゴシック" pitchFamily="1" charset="-128"/>
              </a:endParaRPr>
            </a:p>
          </p:txBody>
        </p:sp>
        <p:grpSp>
          <p:nvGrpSpPr>
            <p:cNvPr id="31" name="Group 30"/>
            <p:cNvGrpSpPr/>
            <p:nvPr/>
          </p:nvGrpSpPr>
          <p:grpSpPr>
            <a:xfrm>
              <a:off x="3343789" y="1314544"/>
              <a:ext cx="1862692" cy="1534113"/>
              <a:chOff x="3352799" y="1313087"/>
              <a:chExt cx="1862692" cy="1534113"/>
            </a:xfrm>
          </p:grpSpPr>
          <p:pic>
            <p:nvPicPr>
              <p:cNvPr id="25" name="Picture 19" descr="http://xpstores.com/images/categories/netbooks08jpg.jpg"/>
              <p:cNvPicPr>
                <a:picLocks noChangeAspect="1" noChangeArrowheads="1"/>
              </p:cNvPicPr>
              <p:nvPr/>
            </p:nvPicPr>
            <p:blipFill>
              <a:blip r:embed="rId5" cstate="print"/>
              <a:srcRect/>
              <a:stretch>
                <a:fillRect/>
              </a:stretch>
            </p:blipFill>
            <p:spPr bwMode="auto">
              <a:xfrm>
                <a:off x="3352799" y="1313087"/>
                <a:ext cx="1862692" cy="1534113"/>
              </a:xfrm>
              <a:prstGeom prst="rect">
                <a:avLst/>
              </a:prstGeom>
              <a:solidFill>
                <a:schemeClr val="tx1"/>
              </a:solidFill>
            </p:spPr>
          </p:pic>
          <p:pic>
            <p:nvPicPr>
              <p:cNvPr id="26" name="Picture 13" descr="phone"/>
              <p:cNvPicPr>
                <a:picLocks noChangeAspect="1" noChangeArrowheads="1"/>
              </p:cNvPicPr>
              <p:nvPr/>
            </p:nvPicPr>
            <p:blipFill>
              <a:blip r:embed="rId6" cstate="print"/>
              <a:srcRect/>
              <a:stretch>
                <a:fillRect/>
              </a:stretch>
            </p:blipFill>
            <p:spPr bwMode="auto">
              <a:xfrm>
                <a:off x="3609975" y="1524000"/>
                <a:ext cx="1103201" cy="853890"/>
              </a:xfrm>
              <a:prstGeom prst="rect">
                <a:avLst/>
              </a:prstGeom>
              <a:noFill/>
            </p:spPr>
          </p:pic>
        </p:grpSp>
      </p:grpSp>
      <p:grpSp>
        <p:nvGrpSpPr>
          <p:cNvPr id="7" name="Group 6"/>
          <p:cNvGrpSpPr/>
          <p:nvPr/>
        </p:nvGrpSpPr>
        <p:grpSpPr>
          <a:xfrm>
            <a:off x="497207" y="1219200"/>
            <a:ext cx="3197541" cy="1676400"/>
            <a:chOff x="990600" y="1219200"/>
            <a:chExt cx="1905000" cy="1676400"/>
          </a:xfrm>
        </p:grpSpPr>
        <p:sp>
          <p:nvSpPr>
            <p:cNvPr id="29" name="Rectangle 28"/>
            <p:cNvSpPr/>
            <p:nvPr/>
          </p:nvSpPr>
          <p:spPr bwMode="auto">
            <a:xfrm>
              <a:off x="990600" y="1219200"/>
              <a:ext cx="1905000" cy="1676400"/>
            </a:xfrm>
            <a:prstGeom prst="rect">
              <a:avLst/>
            </a:prstGeom>
            <a:solidFill>
              <a:schemeClr val="tx1"/>
            </a:solid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Tx/>
                <a:buSzTx/>
                <a:buNone/>
                <a:tabLst/>
              </a:pPr>
              <a:endParaRPr kumimoji="0" lang="en-US" sz="2000" b="0" i="0" u="none" strike="noStrike" cap="none" normalizeH="0" baseline="0" dirty="0" smtClean="0">
                <a:ln>
                  <a:noFill/>
                </a:ln>
                <a:solidFill>
                  <a:schemeClr val="bg1"/>
                </a:solidFill>
                <a:effectLst/>
                <a:latin typeface="Trebuchet MS" pitchFamily="34" charset="0"/>
                <a:ea typeface="ＭＳ Ｐゴシック" pitchFamily="1" charset="-128"/>
              </a:endParaRPr>
            </a:p>
          </p:txBody>
        </p:sp>
        <p:pic>
          <p:nvPicPr>
            <p:cNvPr id="2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4100" y="1281500"/>
              <a:ext cx="1778000" cy="155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descr="http://collaborationstudios.com/images/security.jpg"/>
            <p:cNvPicPr>
              <a:picLocks noChangeAspect="1" noChangeArrowheads="1"/>
            </p:cNvPicPr>
            <p:nvPr/>
          </p:nvPicPr>
          <p:blipFill>
            <a:blip r:embed="rId8" cstate="print"/>
            <a:srcRect/>
            <a:stretch>
              <a:fillRect/>
            </a:stretch>
          </p:blipFill>
          <p:spPr bwMode="auto">
            <a:xfrm>
              <a:off x="1505189" y="1485670"/>
              <a:ext cx="871424" cy="1143461"/>
            </a:xfrm>
            <a:prstGeom prst="rect">
              <a:avLst/>
            </a:prstGeom>
            <a:solidFill>
              <a:schemeClr val="tx1"/>
            </a:solidFill>
          </p:spPr>
        </p:pic>
      </p:grpSp>
      <p:grpSp>
        <p:nvGrpSpPr>
          <p:cNvPr id="39" name="Group 38"/>
          <p:cNvGrpSpPr/>
          <p:nvPr/>
        </p:nvGrpSpPr>
        <p:grpSpPr>
          <a:xfrm>
            <a:off x="4768427" y="3830122"/>
            <a:ext cx="2886512" cy="1627999"/>
            <a:chOff x="816410" y="4007238"/>
            <a:chExt cx="1965325" cy="1627999"/>
          </a:xfrm>
        </p:grpSpPr>
        <p:sp>
          <p:nvSpPr>
            <p:cNvPr id="40" name="Rectangle 39"/>
            <p:cNvSpPr/>
            <p:nvPr/>
          </p:nvSpPr>
          <p:spPr bwMode="auto">
            <a:xfrm>
              <a:off x="816410" y="4007238"/>
              <a:ext cx="1965325" cy="1627999"/>
            </a:xfrm>
            <a:prstGeom prst="rect">
              <a:avLst/>
            </a:prstGeom>
            <a:solidFill>
              <a:schemeClr val="tx1"/>
            </a:solid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Tx/>
                <a:buSzTx/>
                <a:buNone/>
                <a:tabLst/>
              </a:pPr>
              <a:endParaRPr kumimoji="0" lang="en-US" sz="2000" b="0" i="0" u="none" strike="noStrike" cap="none" normalizeH="0" baseline="0" dirty="0" smtClean="0">
                <a:ln>
                  <a:noFill/>
                </a:ln>
                <a:solidFill>
                  <a:schemeClr val="bg1"/>
                </a:solidFill>
                <a:effectLst/>
                <a:latin typeface="Trebuchet MS" pitchFamily="34" charset="0"/>
                <a:ea typeface="ＭＳ Ｐゴシック" pitchFamily="1" charset="-128"/>
              </a:endParaRPr>
            </a:p>
          </p:txBody>
        </p:sp>
        <p:grpSp>
          <p:nvGrpSpPr>
            <p:cNvPr id="41" name="Group 40"/>
            <p:cNvGrpSpPr/>
            <p:nvPr/>
          </p:nvGrpSpPr>
          <p:grpSpPr>
            <a:xfrm>
              <a:off x="860831" y="4055979"/>
              <a:ext cx="1876482" cy="1530516"/>
              <a:chOff x="869194" y="4078433"/>
              <a:chExt cx="1876482" cy="1530516"/>
            </a:xfrm>
          </p:grpSpPr>
          <p:pic>
            <p:nvPicPr>
              <p:cNvPr id="42" name="Picture 14" descr="Government ID Cards"/>
              <p:cNvPicPr>
                <a:picLocks noChangeAspect="1" noChangeArrowheads="1"/>
              </p:cNvPicPr>
              <p:nvPr/>
            </p:nvPicPr>
            <p:blipFill>
              <a:blip r:embed="rId9" cstate="print">
                <a:extLst/>
              </a:blip>
              <a:srcRect/>
              <a:stretch>
                <a:fillRect/>
              </a:stretch>
            </p:blipFill>
            <p:spPr bwMode="auto">
              <a:xfrm>
                <a:off x="869194" y="4078433"/>
                <a:ext cx="1569206" cy="1530516"/>
              </a:xfrm>
              <a:prstGeom prst="rect">
                <a:avLst/>
              </a:prstGeom>
              <a:extLst/>
            </p:spPr>
          </p:pic>
          <p:pic>
            <p:nvPicPr>
              <p:cNvPr id="43" name="Picture 8" descr="http://blog.negonation.com/es/wp-content/uploads/2008/05/eid-belgium-front-medium.png"/>
              <p:cNvPicPr>
                <a:picLocks noChangeAspect="1" noChangeArrowheads="1"/>
              </p:cNvPicPr>
              <p:nvPr/>
            </p:nvPicPr>
            <p:blipFill>
              <a:blip r:embed="rId10" cstate="print"/>
              <a:srcRect/>
              <a:stretch>
                <a:fillRect/>
              </a:stretch>
            </p:blipFill>
            <p:spPr bwMode="auto">
              <a:xfrm>
                <a:off x="1605405" y="4120951"/>
                <a:ext cx="1113573" cy="755849"/>
              </a:xfrm>
              <a:prstGeom prst="rect">
                <a:avLst/>
              </a:prstGeom>
              <a:solidFill>
                <a:schemeClr val="tx1"/>
              </a:solidFill>
            </p:spPr>
          </p:pic>
          <p:pic>
            <p:nvPicPr>
              <p:cNvPr id="44" name="Picture 4" descr="http://blog.negonation.com/es/wp-content/uploads/2008/04/smarcard-eid.gif"/>
              <p:cNvPicPr>
                <a:picLocks noChangeAspect="1" noChangeArrowheads="1"/>
              </p:cNvPicPr>
              <p:nvPr/>
            </p:nvPicPr>
            <p:blipFill>
              <a:blip r:embed="rId11" cstate="print"/>
              <a:srcRect/>
              <a:stretch>
                <a:fillRect/>
              </a:stretch>
            </p:blipFill>
            <p:spPr bwMode="auto">
              <a:xfrm>
                <a:off x="1676400" y="4876800"/>
                <a:ext cx="1069276" cy="718049"/>
              </a:xfrm>
              <a:prstGeom prst="rect">
                <a:avLst/>
              </a:prstGeom>
              <a:solidFill>
                <a:schemeClr val="tx1"/>
              </a:solidFill>
            </p:spPr>
          </p:pic>
        </p:grpSp>
      </p:grpSp>
      <p:grpSp>
        <p:nvGrpSpPr>
          <p:cNvPr id="45" name="Group 44"/>
          <p:cNvGrpSpPr/>
          <p:nvPr/>
        </p:nvGrpSpPr>
        <p:grpSpPr>
          <a:xfrm>
            <a:off x="519112" y="3830122"/>
            <a:ext cx="3194686" cy="1627999"/>
            <a:chOff x="1447374" y="1828800"/>
            <a:chExt cx="1965325" cy="1627999"/>
          </a:xfrm>
        </p:grpSpPr>
        <p:sp>
          <p:nvSpPr>
            <p:cNvPr id="46" name="Rectangle 45"/>
            <p:cNvSpPr/>
            <p:nvPr/>
          </p:nvSpPr>
          <p:spPr bwMode="auto">
            <a:xfrm>
              <a:off x="1447374" y="1828800"/>
              <a:ext cx="1965325" cy="1627999"/>
            </a:xfrm>
            <a:prstGeom prst="rect">
              <a:avLst/>
            </a:prstGeom>
            <a:solidFill>
              <a:schemeClr val="tx1"/>
            </a:solid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Tx/>
                <a:buSzTx/>
                <a:buNone/>
                <a:tabLst/>
              </a:pPr>
              <a:endParaRPr kumimoji="0" lang="en-US" sz="2000" b="0" i="0" u="none" strike="noStrike" cap="none" normalizeH="0" baseline="0" dirty="0" smtClean="0">
                <a:ln>
                  <a:noFill/>
                </a:ln>
                <a:solidFill>
                  <a:schemeClr val="bg1"/>
                </a:solidFill>
                <a:effectLst/>
                <a:latin typeface="Trebuchet MS" pitchFamily="34" charset="0"/>
                <a:ea typeface="ＭＳ Ｐゴシック" pitchFamily="1" charset="-128"/>
              </a:endParaRPr>
            </a:p>
          </p:txBody>
        </p:sp>
        <p:grpSp>
          <p:nvGrpSpPr>
            <p:cNvPr id="47" name="Group 46"/>
            <p:cNvGrpSpPr/>
            <p:nvPr/>
          </p:nvGrpSpPr>
          <p:grpSpPr>
            <a:xfrm>
              <a:off x="1515636" y="1880799"/>
              <a:ext cx="1828800" cy="1524000"/>
              <a:chOff x="1524000" y="1905000"/>
              <a:chExt cx="1828800" cy="1524000"/>
            </a:xfrm>
          </p:grpSpPr>
          <p:pic>
            <p:nvPicPr>
              <p:cNvPr id="48" name="Picture 6" descr="http://thesituationist.files.wordpress.com/2007/07/do-it-or-else.gif"/>
              <p:cNvPicPr>
                <a:picLocks noChangeAspect="1" noChangeArrowheads="1"/>
              </p:cNvPicPr>
              <p:nvPr/>
            </p:nvPicPr>
            <p:blipFill>
              <a:blip r:embed="rId12" cstate="print"/>
              <a:srcRect/>
              <a:stretch>
                <a:fillRect/>
              </a:stretch>
            </p:blipFill>
            <p:spPr bwMode="auto">
              <a:xfrm>
                <a:off x="2186347" y="1905000"/>
                <a:ext cx="1166453" cy="1143118"/>
              </a:xfrm>
              <a:prstGeom prst="rect">
                <a:avLst/>
              </a:prstGeom>
              <a:noFill/>
            </p:spPr>
          </p:pic>
          <p:pic>
            <p:nvPicPr>
              <p:cNvPr id="49" name="Picture 2" descr="VisibilityLogo.jpg"/>
              <p:cNvPicPr>
                <a:picLocks noChangeAspect="1" noChangeArrowheads="1"/>
              </p:cNvPicPr>
              <p:nvPr/>
            </p:nvPicPr>
            <p:blipFill>
              <a:blip r:embed="rId13" cstate="print"/>
              <a:srcRect l="6000" r="18000"/>
              <a:stretch>
                <a:fillRect/>
              </a:stretch>
            </p:blipFill>
            <p:spPr bwMode="auto">
              <a:xfrm>
                <a:off x="1524000" y="2772424"/>
                <a:ext cx="1478511" cy="656576"/>
              </a:xfrm>
              <a:prstGeom prst="rect">
                <a:avLst/>
              </a:prstGeom>
              <a:noFill/>
            </p:spPr>
          </p:pic>
          <p:pic>
            <p:nvPicPr>
              <p:cNvPr id="50" name="Picture 14" descr="http://weblogs.newsday.com/entertainment/tv/blog/360px-US_Department_of_Homeland_Security_Seal.svg.png"/>
              <p:cNvPicPr>
                <a:picLocks noChangeAspect="1" noChangeArrowheads="1"/>
              </p:cNvPicPr>
              <p:nvPr/>
            </p:nvPicPr>
            <p:blipFill>
              <a:blip r:embed="rId14" cstate="print"/>
              <a:srcRect/>
              <a:stretch>
                <a:fillRect/>
              </a:stretch>
            </p:blipFill>
            <p:spPr bwMode="auto">
              <a:xfrm>
                <a:off x="1524424" y="1907540"/>
                <a:ext cx="761576" cy="759460"/>
              </a:xfrm>
              <a:prstGeom prst="rect">
                <a:avLst/>
              </a:prstGeom>
              <a:noFill/>
            </p:spPr>
          </p:pic>
        </p:grpSp>
      </p:grpSp>
      <p:grpSp>
        <p:nvGrpSpPr>
          <p:cNvPr id="51" name="Group 50"/>
          <p:cNvGrpSpPr/>
          <p:nvPr/>
        </p:nvGrpSpPr>
        <p:grpSpPr>
          <a:xfrm>
            <a:off x="8678289" y="3830122"/>
            <a:ext cx="2865289" cy="1627999"/>
            <a:chOff x="6329954" y="3940493"/>
            <a:chExt cx="1965325" cy="1627999"/>
          </a:xfrm>
        </p:grpSpPr>
        <p:sp>
          <p:nvSpPr>
            <p:cNvPr id="52" name="Rectangle 51"/>
            <p:cNvSpPr/>
            <p:nvPr/>
          </p:nvSpPr>
          <p:spPr bwMode="auto">
            <a:xfrm>
              <a:off x="6329954" y="3940493"/>
              <a:ext cx="1965325" cy="1627999"/>
            </a:xfrm>
            <a:prstGeom prst="rect">
              <a:avLst/>
            </a:prstGeom>
            <a:solidFill>
              <a:schemeClr val="tx1"/>
            </a:solid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Tx/>
                <a:buSzTx/>
                <a:buNone/>
                <a:tabLst/>
              </a:pPr>
              <a:endParaRPr kumimoji="0" lang="en-US" sz="2000" b="0" i="0" u="none" strike="noStrike" cap="none" normalizeH="0" baseline="0" dirty="0" smtClean="0">
                <a:ln>
                  <a:noFill/>
                </a:ln>
                <a:solidFill>
                  <a:schemeClr val="bg1"/>
                </a:solidFill>
                <a:effectLst/>
                <a:latin typeface="Trebuchet MS" pitchFamily="34" charset="0"/>
                <a:ea typeface="ＭＳ Ｐゴシック" pitchFamily="1" charset="-128"/>
              </a:endParaRPr>
            </a:p>
          </p:txBody>
        </p:sp>
        <p:grpSp>
          <p:nvGrpSpPr>
            <p:cNvPr id="53" name="Group 52"/>
            <p:cNvGrpSpPr/>
            <p:nvPr/>
          </p:nvGrpSpPr>
          <p:grpSpPr>
            <a:xfrm>
              <a:off x="6398216" y="3973642"/>
              <a:ext cx="1828800" cy="1561701"/>
              <a:chOff x="6400800" y="3973641"/>
              <a:chExt cx="1828800" cy="1561701"/>
            </a:xfrm>
          </p:grpSpPr>
          <p:pic>
            <p:nvPicPr>
              <p:cNvPr id="54" name="Picture 4" descr="http://www.enterprise-dashboard.com/img/emergency-response-center-dashboards.jpg"/>
              <p:cNvPicPr>
                <a:picLocks noChangeAspect="1" noChangeArrowheads="1"/>
              </p:cNvPicPr>
              <p:nvPr/>
            </p:nvPicPr>
            <p:blipFill>
              <a:blip r:embed="rId15" cstate="print"/>
              <a:srcRect/>
              <a:stretch>
                <a:fillRect/>
              </a:stretch>
            </p:blipFill>
            <p:spPr bwMode="auto">
              <a:xfrm>
                <a:off x="6400800" y="3973642"/>
                <a:ext cx="1749742" cy="1549748"/>
              </a:xfrm>
              <a:prstGeom prst="rect">
                <a:avLst/>
              </a:prstGeom>
              <a:noFill/>
            </p:spPr>
          </p:pic>
          <p:pic>
            <p:nvPicPr>
              <p:cNvPr id="55"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88201" y="3973641"/>
                <a:ext cx="1041399" cy="1561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 name="Group 2"/>
          <p:cNvGrpSpPr/>
          <p:nvPr/>
        </p:nvGrpSpPr>
        <p:grpSpPr>
          <a:xfrm>
            <a:off x="8678289" y="2886468"/>
            <a:ext cx="2832740" cy="777240"/>
            <a:chOff x="8678289" y="2848368"/>
            <a:chExt cx="2832740" cy="777240"/>
          </a:xfrm>
        </p:grpSpPr>
        <p:sp>
          <p:nvSpPr>
            <p:cNvPr id="62" name="Rectangle 61"/>
            <p:cNvSpPr/>
            <p:nvPr/>
          </p:nvSpPr>
          <p:spPr bwMode="auto">
            <a:xfrm>
              <a:off x="8678289" y="2848368"/>
              <a:ext cx="2826327" cy="777240"/>
            </a:xfrm>
            <a:prstGeom prst="rect">
              <a:avLst/>
            </a:prstGeom>
            <a:solidFill>
              <a:schemeClr val="accent5">
                <a:lumMod val="75000"/>
              </a:schemeClr>
            </a:solidFill>
            <a:ln w="9525" cap="flat" cmpd="sng" algn="ctr">
              <a:noFill/>
              <a:prstDash val="solid"/>
              <a:headEnd type="none" w="med" len="med"/>
              <a:tailEnd type="none" w="med" len="med"/>
            </a:ln>
            <a:effectLst/>
          </p:spPr>
          <p:txBody>
            <a:bodyPr vert="horz" wrap="square" lIns="182880" tIns="182880" rIns="91440" bIns="45718" numCol="1" rtlCol="0" anchor="ctr" anchorCtr="1" compatLnSpc="1">
              <a:prstTxWarp prst="textNoShape">
                <a:avLst/>
              </a:prstTxWarp>
            </a:bodyPr>
            <a:lstStyle/>
            <a:p>
              <a:pPr>
                <a:lnSpc>
                  <a:spcPct val="90000"/>
                </a:lnSpc>
                <a:buSzPct val="90000"/>
              </a:pPr>
              <a:endParaRPr lang="en-US" sz="2900" dirty="0">
                <a:gradFill>
                  <a:gsLst>
                    <a:gs pos="85000">
                      <a:srgbClr val="FFFFFF"/>
                    </a:gs>
                    <a:gs pos="0">
                      <a:srgbClr val="FFFFFF"/>
                    </a:gs>
                  </a:gsLst>
                  <a:lin ang="5400000" scaled="0"/>
                </a:gradFill>
              </a:endParaRPr>
            </a:p>
          </p:txBody>
        </p:sp>
        <p:sp>
          <p:nvSpPr>
            <p:cNvPr id="5" name="TextBox 4"/>
            <p:cNvSpPr txBox="1"/>
            <p:nvPr/>
          </p:nvSpPr>
          <p:spPr>
            <a:xfrm>
              <a:off x="8809809" y="2876551"/>
              <a:ext cx="905697" cy="276999"/>
            </a:xfrm>
            <a:prstGeom prst="rect">
              <a:avLst/>
            </a:prstGeom>
            <a:noFill/>
          </p:spPr>
          <p:txBody>
            <a:bodyPr wrap="none" lIns="0" tIns="0" rIns="0" bIns="0" rtlCol="0">
              <a:spAutoFit/>
            </a:bodyPr>
            <a:lstStyle/>
            <a:p>
              <a:r>
                <a:rPr lang="en-US" sz="1800" b="1" dirty="0" smtClean="0">
                  <a:solidFill>
                    <a:schemeClr val="bg1"/>
                  </a:solidFill>
                </a:rPr>
                <a:t>IT</a:t>
              </a:r>
              <a:r>
                <a:rPr lang="zh-CN" altLang="en-US" sz="1800" b="1" dirty="0" smtClean="0">
                  <a:solidFill>
                    <a:schemeClr val="bg1"/>
                  </a:solidFill>
                </a:rPr>
                <a:t>虚拟化</a:t>
              </a:r>
              <a:endParaRPr lang="en-US" sz="1800" b="1" dirty="0" smtClean="0">
                <a:solidFill>
                  <a:schemeClr val="bg1"/>
                </a:solidFill>
              </a:endParaRPr>
            </a:p>
          </p:txBody>
        </p:sp>
        <p:sp>
          <p:nvSpPr>
            <p:cNvPr id="38" name="Rectangle 37"/>
            <p:cNvSpPr/>
            <p:nvPr/>
          </p:nvSpPr>
          <p:spPr>
            <a:xfrm>
              <a:off x="8693900" y="3095602"/>
              <a:ext cx="2817129" cy="338554"/>
            </a:xfrm>
            <a:prstGeom prst="rect">
              <a:avLst/>
            </a:prstGeom>
          </p:spPr>
          <p:txBody>
            <a:bodyPr wrap="square">
              <a:spAutoFit/>
            </a:bodyPr>
            <a:lstStyle/>
            <a:p>
              <a:pPr fontAlgn="base">
                <a:spcAft>
                  <a:spcPct val="0"/>
                </a:spcAft>
              </a:pPr>
              <a:r>
                <a:rPr lang="zh-CN" altLang="en-US" sz="1600" dirty="0" smtClean="0">
                  <a:solidFill>
                    <a:schemeClr val="bg1"/>
                  </a:solidFill>
                  <a:latin typeface="Segoe" pitchFamily="34" charset="0"/>
                  <a:cs typeface="ＭＳ Ｐゴシック"/>
                </a:rPr>
                <a:t>协作产生虚拟化组织</a:t>
              </a:r>
              <a:endParaRPr lang="en-US" sz="1600" dirty="0">
                <a:solidFill>
                  <a:schemeClr val="bg1"/>
                </a:solidFill>
                <a:latin typeface="Segoe" pitchFamily="34" charset="0"/>
                <a:cs typeface="ＭＳ Ｐゴシック"/>
              </a:endParaRPr>
            </a:p>
          </p:txBody>
        </p:sp>
      </p:grpSp>
      <p:grpSp>
        <p:nvGrpSpPr>
          <p:cNvPr id="16" name="Group 15"/>
          <p:cNvGrpSpPr/>
          <p:nvPr/>
        </p:nvGrpSpPr>
        <p:grpSpPr>
          <a:xfrm>
            <a:off x="4787477" y="2886468"/>
            <a:ext cx="2826327" cy="858942"/>
            <a:chOff x="4692227" y="2933701"/>
            <a:chExt cx="2826327" cy="858942"/>
          </a:xfrm>
        </p:grpSpPr>
        <p:sp>
          <p:nvSpPr>
            <p:cNvPr id="57" name="Rectangle 56"/>
            <p:cNvSpPr/>
            <p:nvPr/>
          </p:nvSpPr>
          <p:spPr bwMode="auto">
            <a:xfrm>
              <a:off x="4692227" y="2935191"/>
              <a:ext cx="2826327" cy="777240"/>
            </a:xfrm>
            <a:prstGeom prst="rect">
              <a:avLst/>
            </a:prstGeom>
            <a:solidFill>
              <a:srgbClr val="FF6600"/>
            </a:solidFill>
            <a:ln w="9525" cap="flat" cmpd="sng" algn="ctr">
              <a:noFill/>
              <a:prstDash val="solid"/>
              <a:headEnd type="none" w="med" len="med"/>
              <a:tailEnd type="none" w="med" len="med"/>
            </a:ln>
            <a:effectLst/>
          </p:spPr>
          <p:txBody>
            <a:bodyPr vert="horz" wrap="square" lIns="182880" tIns="182880" rIns="91440" bIns="45718" numCol="1" rtlCol="0" anchor="ctr" anchorCtr="1" compatLnSpc="1">
              <a:prstTxWarp prst="textNoShape">
                <a:avLst/>
              </a:prstTxWarp>
            </a:bodyPr>
            <a:lstStyle/>
            <a:p>
              <a:pPr>
                <a:lnSpc>
                  <a:spcPct val="90000"/>
                </a:lnSpc>
                <a:buSzPct val="90000"/>
              </a:pPr>
              <a:endParaRPr lang="en-US" sz="2900" dirty="0">
                <a:gradFill>
                  <a:gsLst>
                    <a:gs pos="85000">
                      <a:srgbClr val="FFFFFF"/>
                    </a:gs>
                    <a:gs pos="0">
                      <a:srgbClr val="FFFFFF"/>
                    </a:gs>
                  </a:gsLst>
                  <a:lin ang="5400000" scaled="0"/>
                </a:gradFill>
              </a:endParaRPr>
            </a:p>
          </p:txBody>
        </p:sp>
        <p:grpSp>
          <p:nvGrpSpPr>
            <p:cNvPr id="9" name="Group 8"/>
            <p:cNvGrpSpPr/>
            <p:nvPr/>
          </p:nvGrpSpPr>
          <p:grpSpPr>
            <a:xfrm>
              <a:off x="4725684" y="2933701"/>
              <a:ext cx="2720882" cy="858942"/>
              <a:chOff x="4725684" y="2933701"/>
              <a:chExt cx="2720882" cy="858942"/>
            </a:xfrm>
          </p:grpSpPr>
          <p:sp>
            <p:nvSpPr>
              <p:cNvPr id="11" name="TextBox 10"/>
              <p:cNvSpPr txBox="1"/>
              <p:nvPr/>
            </p:nvSpPr>
            <p:spPr>
              <a:xfrm>
                <a:off x="4801884" y="2933701"/>
                <a:ext cx="905697" cy="276999"/>
              </a:xfrm>
              <a:prstGeom prst="rect">
                <a:avLst/>
              </a:prstGeom>
              <a:noFill/>
            </p:spPr>
            <p:txBody>
              <a:bodyPr wrap="none" lIns="0" tIns="0" rIns="0" bIns="0" rtlCol="0">
                <a:spAutoFit/>
              </a:bodyPr>
              <a:lstStyle/>
              <a:p>
                <a:r>
                  <a:rPr lang="en-US" sz="1800" b="1" dirty="0" smtClean="0">
                    <a:solidFill>
                      <a:schemeClr val="bg1"/>
                    </a:solidFill>
                  </a:rPr>
                  <a:t>IT</a:t>
                </a:r>
                <a:r>
                  <a:rPr lang="zh-CN" altLang="en-US" sz="1800" b="1" dirty="0" smtClean="0">
                    <a:solidFill>
                      <a:schemeClr val="bg1"/>
                    </a:solidFill>
                  </a:rPr>
                  <a:t>消费化</a:t>
                </a:r>
                <a:endParaRPr lang="en-US" sz="1800" b="1" dirty="0" smtClean="0">
                  <a:solidFill>
                    <a:schemeClr val="bg1"/>
                  </a:solidFill>
                </a:endParaRPr>
              </a:p>
            </p:txBody>
          </p:sp>
          <p:sp>
            <p:nvSpPr>
              <p:cNvPr id="58" name="Content Placeholder 4"/>
              <p:cNvSpPr txBox="1">
                <a:spLocks/>
              </p:cNvSpPr>
              <p:nvPr/>
            </p:nvSpPr>
            <p:spPr bwMode="auto">
              <a:xfrm>
                <a:off x="4725684" y="3171802"/>
                <a:ext cx="2720882" cy="620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50000"/>
                  </a:spcBef>
                  <a:spcAft>
                    <a:spcPct val="0"/>
                  </a:spcAft>
                  <a:buChar char="•"/>
                  <a:defRPr sz="3200">
                    <a:solidFill>
                      <a:schemeClr val="tx1"/>
                    </a:solidFill>
                    <a:latin typeface="+mn-lt"/>
                    <a:ea typeface="+mn-ea"/>
                    <a:cs typeface="ＭＳ Ｐゴシック"/>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0"/>
                  </a:spcBef>
                  <a:buFontTx/>
                  <a:buNone/>
                </a:pPr>
                <a:r>
                  <a:rPr lang="zh-CN" altLang="en-US" sz="1600" dirty="0" smtClean="0">
                    <a:solidFill>
                      <a:schemeClr val="bg1"/>
                    </a:solidFill>
                    <a:latin typeface="Segoe" pitchFamily="34" charset="0"/>
                  </a:rPr>
                  <a:t>用户需要随时随地在任何设备上访问</a:t>
                </a:r>
                <a:endParaRPr lang="en-US" sz="1400" dirty="0">
                  <a:solidFill>
                    <a:schemeClr val="bg1"/>
                  </a:solidFill>
                </a:endParaRPr>
              </a:p>
            </p:txBody>
          </p:sp>
        </p:grpSp>
      </p:grpSp>
      <p:grpSp>
        <p:nvGrpSpPr>
          <p:cNvPr id="10" name="Group 9"/>
          <p:cNvGrpSpPr/>
          <p:nvPr/>
        </p:nvGrpSpPr>
        <p:grpSpPr>
          <a:xfrm>
            <a:off x="484572" y="5525396"/>
            <a:ext cx="3229226" cy="886599"/>
            <a:chOff x="484572" y="5544446"/>
            <a:chExt cx="3229226" cy="886599"/>
          </a:xfrm>
        </p:grpSpPr>
        <p:sp>
          <p:nvSpPr>
            <p:cNvPr id="63" name="Rectangle 62"/>
            <p:cNvSpPr/>
            <p:nvPr/>
          </p:nvSpPr>
          <p:spPr bwMode="auto">
            <a:xfrm>
              <a:off x="497207" y="5545866"/>
              <a:ext cx="3197541" cy="777240"/>
            </a:xfrm>
            <a:prstGeom prst="rect">
              <a:avLst/>
            </a:prstGeom>
            <a:solidFill>
              <a:srgbClr val="9B07B9"/>
            </a:solidFill>
            <a:ln w="9525" cap="flat" cmpd="sng" algn="ctr">
              <a:noFill/>
              <a:prstDash val="solid"/>
              <a:headEnd type="none" w="med" len="med"/>
              <a:tailEnd type="none" w="med" len="med"/>
            </a:ln>
            <a:effectLst/>
          </p:spPr>
          <p:txBody>
            <a:bodyPr vert="horz" wrap="square" lIns="182880" tIns="182880" rIns="91440" bIns="45718" numCol="1" rtlCol="0" anchor="ctr" anchorCtr="1" compatLnSpc="1">
              <a:prstTxWarp prst="textNoShape">
                <a:avLst/>
              </a:prstTxWarp>
            </a:bodyPr>
            <a:lstStyle/>
            <a:p>
              <a:pPr>
                <a:lnSpc>
                  <a:spcPct val="90000"/>
                </a:lnSpc>
                <a:buSzPct val="90000"/>
              </a:pPr>
              <a:endParaRPr lang="en-US" sz="2900" dirty="0">
                <a:gradFill>
                  <a:gsLst>
                    <a:gs pos="85000">
                      <a:srgbClr val="FFFFFF"/>
                    </a:gs>
                    <a:gs pos="0">
                      <a:srgbClr val="FFFFFF"/>
                    </a:gs>
                  </a:gsLst>
                  <a:lin ang="5400000" scaled="0"/>
                </a:gradFill>
              </a:endParaRPr>
            </a:p>
          </p:txBody>
        </p:sp>
        <p:sp>
          <p:nvSpPr>
            <p:cNvPr id="20" name="TextBox 19"/>
            <p:cNvSpPr txBox="1"/>
            <p:nvPr/>
          </p:nvSpPr>
          <p:spPr>
            <a:xfrm>
              <a:off x="557115" y="5544446"/>
              <a:ext cx="905697" cy="276999"/>
            </a:xfrm>
            <a:prstGeom prst="rect">
              <a:avLst/>
            </a:prstGeom>
            <a:noFill/>
          </p:spPr>
          <p:txBody>
            <a:bodyPr wrap="none" lIns="0" tIns="0" rIns="0" bIns="0" rtlCol="0">
              <a:spAutoFit/>
            </a:bodyPr>
            <a:lstStyle/>
            <a:p>
              <a:r>
                <a:rPr lang="en-US" sz="1800" b="1" dirty="0" smtClean="0">
                  <a:solidFill>
                    <a:schemeClr val="bg1"/>
                  </a:solidFill>
                </a:rPr>
                <a:t>IT</a:t>
              </a:r>
              <a:r>
                <a:rPr lang="zh-CN" altLang="en-US" b="1" dirty="0">
                  <a:solidFill>
                    <a:schemeClr val="bg1"/>
                  </a:solidFill>
                </a:rPr>
                <a:t>合规</a:t>
              </a:r>
              <a:r>
                <a:rPr lang="zh-CN" altLang="en-US" sz="1800" b="1" dirty="0" smtClean="0">
                  <a:solidFill>
                    <a:schemeClr val="bg1"/>
                  </a:solidFill>
                </a:rPr>
                <a:t>化</a:t>
              </a:r>
              <a:endParaRPr lang="en-US" sz="1800" b="1" dirty="0" smtClean="0">
                <a:solidFill>
                  <a:schemeClr val="bg1"/>
                </a:solidFill>
              </a:endParaRPr>
            </a:p>
          </p:txBody>
        </p:sp>
        <p:sp>
          <p:nvSpPr>
            <p:cNvPr id="59" name="Content Placeholder 4"/>
            <p:cNvSpPr txBox="1">
              <a:spLocks/>
            </p:cNvSpPr>
            <p:nvPr/>
          </p:nvSpPr>
          <p:spPr bwMode="auto">
            <a:xfrm>
              <a:off x="484572" y="5810204"/>
              <a:ext cx="3229226" cy="6208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50000"/>
                </a:spcBef>
                <a:spcAft>
                  <a:spcPct val="0"/>
                </a:spcAft>
                <a:buChar char="•"/>
                <a:defRPr sz="3200">
                  <a:solidFill>
                    <a:schemeClr val="tx1"/>
                  </a:solidFill>
                  <a:latin typeface="+mn-lt"/>
                  <a:ea typeface="+mn-ea"/>
                  <a:cs typeface="ＭＳ Ｐゴシック"/>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Bef>
                  <a:spcPts val="0"/>
                </a:spcBef>
                <a:buFontTx/>
                <a:buNone/>
              </a:pPr>
              <a:r>
                <a:rPr lang="zh-CN" altLang="en-US" sz="1600" dirty="0" smtClean="0">
                  <a:solidFill>
                    <a:schemeClr val="bg1"/>
                  </a:solidFill>
                  <a:latin typeface="Segoe" pitchFamily="34" charset="0"/>
                </a:rPr>
                <a:t>合法合规，安全监管</a:t>
              </a:r>
              <a:endParaRPr lang="en-US" sz="1400" dirty="0">
                <a:solidFill>
                  <a:schemeClr val="bg1"/>
                </a:solidFill>
              </a:endParaRPr>
            </a:p>
          </p:txBody>
        </p:sp>
      </p:grpSp>
      <p:grpSp>
        <p:nvGrpSpPr>
          <p:cNvPr id="15" name="Group 14"/>
          <p:cNvGrpSpPr/>
          <p:nvPr/>
        </p:nvGrpSpPr>
        <p:grpSpPr>
          <a:xfrm>
            <a:off x="8678289" y="5525396"/>
            <a:ext cx="2989835" cy="873837"/>
            <a:chOff x="8678289" y="5483042"/>
            <a:chExt cx="2989835" cy="873837"/>
          </a:xfrm>
        </p:grpSpPr>
        <p:sp>
          <p:nvSpPr>
            <p:cNvPr id="65" name="Freeform 6"/>
            <p:cNvSpPr>
              <a:spLocks/>
            </p:cNvSpPr>
            <p:nvPr/>
          </p:nvSpPr>
          <p:spPr bwMode="auto">
            <a:xfrm>
              <a:off x="8678289" y="5512454"/>
              <a:ext cx="2826327" cy="777240"/>
            </a:xfrm>
            <a:prstGeom prst="rect">
              <a:avLst/>
            </a:prstGeom>
            <a:solidFill>
              <a:schemeClr val="accent1"/>
            </a:solidFill>
            <a:ln w="12700" cap="rnd">
              <a:noFill/>
              <a:prstDash val="solid"/>
              <a:headEnd type="oval"/>
            </a:ln>
            <a:effec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2000" kern="0" dirty="0">
                <a:solidFill>
                  <a:sysClr val="window" lastClr="FFFFFF"/>
                </a:solidFill>
              </a:endParaRPr>
            </a:p>
          </p:txBody>
        </p:sp>
        <p:grpSp>
          <p:nvGrpSpPr>
            <p:cNvPr id="12" name="Group 11"/>
            <p:cNvGrpSpPr/>
            <p:nvPr/>
          </p:nvGrpSpPr>
          <p:grpSpPr>
            <a:xfrm>
              <a:off x="8680401" y="5483042"/>
              <a:ext cx="2987723" cy="873837"/>
              <a:chOff x="8680401" y="5483042"/>
              <a:chExt cx="2987723" cy="873837"/>
            </a:xfrm>
          </p:grpSpPr>
          <p:sp>
            <p:nvSpPr>
              <p:cNvPr id="22" name="TextBox 21"/>
              <p:cNvSpPr txBox="1"/>
              <p:nvPr/>
            </p:nvSpPr>
            <p:spPr>
              <a:xfrm>
                <a:off x="8760367" y="5483042"/>
                <a:ext cx="1162178" cy="276999"/>
              </a:xfrm>
              <a:prstGeom prst="rect">
                <a:avLst/>
              </a:prstGeom>
              <a:noFill/>
            </p:spPr>
            <p:txBody>
              <a:bodyPr wrap="none" lIns="0" tIns="0" rIns="0" bIns="0" rtlCol="0">
                <a:spAutoFit/>
              </a:bodyPr>
              <a:lstStyle/>
              <a:p>
                <a:r>
                  <a:rPr lang="zh-CN" altLang="en-US" sz="1800" b="1" dirty="0" smtClean="0">
                    <a:solidFill>
                      <a:schemeClr val="bg1"/>
                    </a:solidFill>
                  </a:rPr>
                  <a:t>信息全球化</a:t>
                </a:r>
                <a:endParaRPr lang="en-US" sz="1800" b="1" dirty="0" smtClean="0">
                  <a:solidFill>
                    <a:schemeClr val="bg1"/>
                  </a:solidFill>
                </a:endParaRPr>
              </a:p>
            </p:txBody>
          </p:sp>
          <p:sp>
            <p:nvSpPr>
              <p:cNvPr id="60" name="Rectangle 59"/>
              <p:cNvSpPr/>
              <p:nvPr/>
            </p:nvSpPr>
            <p:spPr>
              <a:xfrm>
                <a:off x="8680401" y="5772104"/>
                <a:ext cx="2987723" cy="584775"/>
              </a:xfrm>
              <a:prstGeom prst="rect">
                <a:avLst/>
              </a:prstGeom>
            </p:spPr>
            <p:txBody>
              <a:bodyPr wrap="square">
                <a:spAutoFit/>
              </a:bodyPr>
              <a:lstStyle/>
              <a:p>
                <a:pPr fontAlgn="base">
                  <a:spcAft>
                    <a:spcPct val="0"/>
                  </a:spcAft>
                </a:pPr>
                <a:r>
                  <a:rPr lang="zh-CN" altLang="en-US" sz="1600" dirty="0" smtClean="0">
                    <a:solidFill>
                      <a:schemeClr val="bg1"/>
                    </a:solidFill>
                    <a:latin typeface="Segoe" pitchFamily="34" charset="0"/>
                    <a:cs typeface="ＭＳ Ｐゴシック"/>
                  </a:rPr>
                  <a:t>信息全球爆炸性增长，数据安全性面临新挑战</a:t>
                </a:r>
                <a:endParaRPr lang="en-US" sz="1600" dirty="0">
                  <a:solidFill>
                    <a:schemeClr val="bg1"/>
                  </a:solidFill>
                  <a:latin typeface="Segoe" pitchFamily="34" charset="0"/>
                  <a:cs typeface="ＭＳ Ｐゴシック"/>
                </a:endParaRPr>
              </a:p>
            </p:txBody>
          </p:sp>
        </p:grpSp>
      </p:grpSp>
    </p:spTree>
    <p:extLst>
      <p:ext uri="{BB962C8B-B14F-4D97-AF65-F5344CB8AC3E}">
        <p14:creationId xmlns:p14="http://schemas.microsoft.com/office/powerpoint/2010/main" val="180721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anim calcmode="lin" valueType="num">
                                      <p:cBhvr>
                                        <p:cTn id="1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anim calcmode="lin" valueType="num">
                                      <p:cBhvr>
                                        <p:cTn id="70" dur="1000" fill="hold"/>
                                        <p:tgtEl>
                                          <p:spTgt spid="39"/>
                                        </p:tgtEl>
                                        <p:attrNameLst>
                                          <p:attrName>ppt_x</p:attrName>
                                        </p:attrNameLst>
                                      </p:cBhvr>
                                      <p:tavLst>
                                        <p:tav tm="0">
                                          <p:val>
                                            <p:strVal val="#ppt_x"/>
                                          </p:val>
                                        </p:tav>
                                        <p:tav tm="100000">
                                          <p:val>
                                            <p:strVal val="#ppt_x"/>
                                          </p:val>
                                        </p:tav>
                                      </p:tavLst>
                                    </p:anim>
                                    <p:anim calcmode="lin" valueType="num">
                                      <p:cBhvr>
                                        <p:cTn id="71" dur="1000" fill="hold"/>
                                        <p:tgtEl>
                                          <p:spTgt spid="39"/>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2" presetClass="entr" presetSubtype="0"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anim calcmode="lin" valueType="num">
                                      <p:cBhvr>
                                        <p:cTn id="83" dur="1000" fill="hold"/>
                                        <p:tgtEl>
                                          <p:spTgt spid="51"/>
                                        </p:tgtEl>
                                        <p:attrNameLst>
                                          <p:attrName>ppt_x</p:attrName>
                                        </p:attrNameLst>
                                      </p:cBhvr>
                                      <p:tavLst>
                                        <p:tav tm="0">
                                          <p:val>
                                            <p:strVal val="#ppt_x"/>
                                          </p:val>
                                        </p:tav>
                                        <p:tav tm="100000">
                                          <p:val>
                                            <p:strVal val="#ppt_x"/>
                                          </p:val>
                                        </p:tav>
                                      </p:tavLst>
                                    </p:anim>
                                    <p:anim calcmode="lin" valueType="num">
                                      <p:cBhvr>
                                        <p:cTn id="84" dur="1000" fill="hold"/>
                                        <p:tgtEl>
                                          <p:spTgt spid="51"/>
                                        </p:tgtEl>
                                        <p:attrNameLst>
                                          <p:attrName>ppt_y</p:attrName>
                                        </p:attrNameLst>
                                      </p:cBhvr>
                                      <p:tavLst>
                                        <p:tav tm="0">
                                          <p:val>
                                            <p:strVal val="#ppt_y+.1"/>
                                          </p:val>
                                        </p:tav>
                                        <p:tav tm="100000">
                                          <p:val>
                                            <p:strVal val="#ppt_y"/>
                                          </p:val>
                                        </p:tav>
                                      </p:tavLst>
                                    </p:anim>
                                  </p:childTnLst>
                                </p:cTn>
                              </p:par>
                            </p:childTnLst>
                          </p:cTn>
                        </p:par>
                        <p:par>
                          <p:cTn id="85" fill="hold">
                            <p:stCondLst>
                              <p:cond delay="1000"/>
                            </p:stCondLst>
                            <p:childTnLst>
                              <p:par>
                                <p:cTn id="86" presetID="42" presetClass="entr" presetSubtype="0"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1000"/>
                                        <p:tgtEl>
                                          <p:spTgt spid="15"/>
                                        </p:tgtEl>
                                      </p:cBhvr>
                                    </p:animEffect>
                                    <p:anim calcmode="lin" valueType="num">
                                      <p:cBhvr>
                                        <p:cTn id="89" dur="1000" fill="hold"/>
                                        <p:tgtEl>
                                          <p:spTgt spid="15"/>
                                        </p:tgtEl>
                                        <p:attrNameLst>
                                          <p:attrName>ppt_x</p:attrName>
                                        </p:attrNameLst>
                                      </p:cBhvr>
                                      <p:tavLst>
                                        <p:tav tm="0">
                                          <p:val>
                                            <p:strVal val="#ppt_x"/>
                                          </p:val>
                                        </p:tav>
                                        <p:tav tm="100000">
                                          <p:val>
                                            <p:strVal val="#ppt_x"/>
                                          </p:val>
                                        </p:tav>
                                      </p:tavLst>
                                    </p:anim>
                                    <p:anim calcmode="lin" valueType="num">
                                      <p:cBhvr>
                                        <p:cTn id="9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8"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2350090" y="1068531"/>
            <a:ext cx="3636646" cy="5275119"/>
          </a:xfrm>
          <a:prstGeom prst="rect">
            <a:avLst/>
          </a:prstGeom>
          <a:solidFill>
            <a:srgbClr val="0070C0"/>
          </a:solidFill>
          <a:ln w="9525" cap="flat" cmpd="sng" algn="ctr">
            <a:noFill/>
            <a:prstDash val="solid"/>
            <a:headEnd type="none" w="med" len="med"/>
            <a:tailEnd type="none" w="med" len="med"/>
          </a:ln>
          <a:effectLst/>
        </p:spPr>
        <p:txBody>
          <a:bodyPr vert="horz" wrap="square" lIns="152357" tIns="152357" rIns="76179" bIns="38088" numCol="1" rtlCol="0" anchor="t" anchorCtr="0" compatLnSpc="1">
            <a:prstTxWarp prst="textNoShape">
              <a:avLst/>
            </a:prstTxWarp>
          </a:bodyPr>
          <a:lstStyle/>
          <a:p>
            <a:pPr marL="284130" indent="-284130">
              <a:spcAft>
                <a:spcPts val="400"/>
              </a:spcAft>
              <a:buSzPct val="90000"/>
              <a:buBlip>
                <a:blip r:embed="rId3"/>
              </a:buBlip>
              <a:defRPr/>
            </a:pPr>
            <a:r>
              <a:rPr lang="zh-CN" altLang="en-US" sz="1500" dirty="0" smtClean="0">
                <a:latin typeface="Arial" pitchFamily="34" charset="0"/>
                <a:cs typeface="Arial" pitchFamily="34" charset="0"/>
              </a:rPr>
              <a:t>公司资产在</a:t>
            </a:r>
            <a:r>
              <a:rPr lang="zh-CN" altLang="en-US" sz="1500" b="1" dirty="0">
                <a:solidFill>
                  <a:srgbClr val="C00000"/>
                </a:solidFill>
                <a:latin typeface="Arial" pitchFamily="34" charset="0"/>
                <a:cs typeface="Arial" pitchFamily="34" charset="0"/>
              </a:rPr>
              <a:t>明确边界</a:t>
            </a:r>
            <a:r>
              <a:rPr lang="zh-CN" altLang="en-US" sz="1500" b="1" dirty="0" smtClean="0">
                <a:solidFill>
                  <a:srgbClr val="C00000"/>
                </a:solidFill>
                <a:latin typeface="Arial" pitchFamily="34" charset="0"/>
                <a:cs typeface="Arial" pitchFamily="34" charset="0"/>
              </a:rPr>
              <a:t>内</a:t>
            </a:r>
            <a:r>
              <a:rPr lang="en-GB" sz="1500" dirty="0" smtClean="0">
                <a:latin typeface="Arial" pitchFamily="34" charset="0"/>
                <a:cs typeface="Arial" pitchFamily="34" charset="0"/>
              </a:rPr>
              <a:t>. </a:t>
            </a:r>
            <a:r>
              <a:rPr lang="zh-CN" altLang="en-US" sz="1500" dirty="0" smtClean="0">
                <a:latin typeface="Arial" pitchFamily="34" charset="0"/>
                <a:cs typeface="Arial" pitchFamily="34" charset="0"/>
              </a:rPr>
              <a:t>用户</a:t>
            </a:r>
            <a:r>
              <a:rPr lang="zh-CN" altLang="en-US" sz="1500" b="1" dirty="0" smtClean="0">
                <a:solidFill>
                  <a:srgbClr val="C00000"/>
                </a:solidFill>
                <a:latin typeface="Arial" pitchFamily="34" charset="0"/>
                <a:cs typeface="Arial" pitchFamily="34" charset="0"/>
              </a:rPr>
              <a:t>需进入边界</a:t>
            </a:r>
            <a:r>
              <a:rPr lang="zh-CN" altLang="en-US" sz="1500" dirty="0" smtClean="0">
                <a:latin typeface="Arial" pitchFamily="34" charset="0"/>
                <a:cs typeface="Arial" pitchFamily="34" charset="0"/>
              </a:rPr>
              <a:t>来访问资源</a:t>
            </a:r>
            <a:endParaRPr lang="en-US" sz="1500" dirty="0">
              <a:gradFill>
                <a:gsLst>
                  <a:gs pos="85000">
                    <a:srgbClr val="FFFFFF"/>
                  </a:gs>
                  <a:gs pos="0">
                    <a:srgbClr val="FFFFFF"/>
                  </a:gs>
                </a:gsLst>
                <a:lin ang="5400000" scaled="0"/>
              </a:gradFill>
            </a:endParaRPr>
          </a:p>
          <a:p>
            <a:pPr marL="284130" indent="-284130">
              <a:spcAft>
                <a:spcPts val="400"/>
              </a:spcAft>
              <a:buSzPct val="90000"/>
              <a:buBlip>
                <a:blip r:embed="rId3"/>
              </a:buBlip>
              <a:defRPr/>
            </a:pPr>
            <a:r>
              <a:rPr lang="en-US" sz="1500" dirty="0" smtClean="0">
                <a:latin typeface="Arial" pitchFamily="34" charset="0"/>
                <a:cs typeface="Arial" pitchFamily="34" charset="0"/>
              </a:rPr>
              <a:t>IT</a:t>
            </a:r>
            <a:r>
              <a:rPr lang="zh-CN" altLang="en-US" sz="1500" dirty="0" smtClean="0">
                <a:latin typeface="Arial" pitchFamily="34" charset="0"/>
                <a:cs typeface="Arial" pitchFamily="34" charset="0"/>
              </a:rPr>
              <a:t>对</a:t>
            </a:r>
            <a:r>
              <a:rPr lang="zh-CN" altLang="en-US" sz="1500" b="1" dirty="0">
                <a:solidFill>
                  <a:srgbClr val="C00000"/>
                </a:solidFill>
                <a:latin typeface="Arial" pitchFamily="34" charset="0"/>
                <a:cs typeface="Arial" pitchFamily="34" charset="0"/>
              </a:rPr>
              <a:t>公司</a:t>
            </a:r>
            <a:r>
              <a:rPr lang="zh-CN" altLang="en-US" sz="1500" b="1" dirty="0" smtClean="0">
                <a:solidFill>
                  <a:srgbClr val="C00000"/>
                </a:solidFill>
                <a:latin typeface="Arial" pitchFamily="34" charset="0"/>
                <a:cs typeface="Arial" pitchFamily="34" charset="0"/>
              </a:rPr>
              <a:t>数据</a:t>
            </a:r>
            <a:r>
              <a:rPr lang="zh-CN" altLang="en-US" sz="1500" dirty="0" smtClean="0">
                <a:latin typeface="Arial" pitchFamily="34" charset="0"/>
                <a:cs typeface="Arial" pitchFamily="34" charset="0"/>
              </a:rPr>
              <a:t>拥有物理或者合同（外包）</a:t>
            </a:r>
            <a:r>
              <a:rPr lang="zh-CN" altLang="en-US" sz="1500" b="1" dirty="0">
                <a:solidFill>
                  <a:srgbClr val="C00000"/>
                </a:solidFill>
                <a:latin typeface="Arial" pitchFamily="34" charset="0"/>
                <a:cs typeface="Arial" pitchFamily="34" charset="0"/>
              </a:rPr>
              <a:t>直接</a:t>
            </a:r>
            <a:r>
              <a:rPr lang="zh-CN" altLang="en-US" sz="1500" b="1" dirty="0" smtClean="0">
                <a:solidFill>
                  <a:srgbClr val="C00000"/>
                </a:solidFill>
                <a:latin typeface="Arial" pitchFamily="34" charset="0"/>
                <a:cs typeface="Arial" pitchFamily="34" charset="0"/>
              </a:rPr>
              <a:t>控制权</a:t>
            </a:r>
            <a:r>
              <a:rPr lang="zh-CN" altLang="en-US" sz="1500" dirty="0">
                <a:latin typeface="Arial" pitchFamily="34" charset="0"/>
                <a:cs typeface="Arial" pitchFamily="34" charset="0"/>
              </a:rPr>
              <a:t>。</a:t>
            </a:r>
            <a:endParaRPr lang="en-US" sz="1500" b="1" dirty="0" smtClean="0">
              <a:solidFill>
                <a:srgbClr val="C00000"/>
              </a:solidFill>
              <a:latin typeface="Arial" pitchFamily="34" charset="0"/>
              <a:cs typeface="Arial" pitchFamily="34" charset="0"/>
            </a:endParaRPr>
          </a:p>
          <a:p>
            <a:pPr marL="284130" indent="-284130">
              <a:spcAft>
                <a:spcPts val="400"/>
              </a:spcAft>
              <a:buSzPct val="90000"/>
              <a:buBlip>
                <a:blip r:embed="rId3"/>
              </a:buBlip>
              <a:defRPr/>
            </a:pPr>
            <a:r>
              <a:rPr lang="zh-CN" altLang="en-US" sz="1500" b="1" dirty="0" smtClean="0">
                <a:solidFill>
                  <a:srgbClr val="C00000"/>
                </a:solidFill>
                <a:latin typeface="Arial" pitchFamily="34" charset="0"/>
                <a:cs typeface="Arial" pitchFamily="34" charset="0"/>
              </a:rPr>
              <a:t>员工集中管理</a:t>
            </a:r>
            <a:r>
              <a:rPr lang="en-GB" sz="1500" dirty="0" smtClean="0">
                <a:latin typeface="Arial" pitchFamily="34" charset="0"/>
                <a:cs typeface="Arial" pitchFamily="34" charset="0"/>
              </a:rPr>
              <a:t>, </a:t>
            </a:r>
            <a:r>
              <a:rPr lang="zh-CN" altLang="en-US" sz="1500" dirty="0" smtClean="0">
                <a:latin typeface="Arial" pitchFamily="34" charset="0"/>
                <a:cs typeface="Arial" pitchFamily="34" charset="0"/>
              </a:rPr>
              <a:t>严格限制外部人员访问。</a:t>
            </a:r>
            <a:endParaRPr lang="en-US" sz="1500" dirty="0" smtClean="0">
              <a:gradFill>
                <a:gsLst>
                  <a:gs pos="85000">
                    <a:srgbClr val="FFFFFF"/>
                  </a:gs>
                  <a:gs pos="0">
                    <a:srgbClr val="FFFFFF"/>
                  </a:gs>
                </a:gsLst>
                <a:lin ang="5400000" scaled="0"/>
              </a:gradFill>
            </a:endParaRPr>
          </a:p>
          <a:p>
            <a:pPr marL="284130" indent="-284130">
              <a:spcAft>
                <a:spcPts val="400"/>
              </a:spcAft>
              <a:buSzPct val="90000"/>
              <a:buBlip>
                <a:blip r:embed="rId3"/>
              </a:buBlip>
              <a:defRPr/>
            </a:pPr>
            <a:r>
              <a:rPr lang="zh-CN" altLang="en-US" sz="1500" dirty="0" smtClean="0">
                <a:latin typeface="Arial" pitchFamily="34" charset="0"/>
                <a:cs typeface="Arial" pitchFamily="34" charset="0"/>
              </a:rPr>
              <a:t>可针对单项</a:t>
            </a:r>
            <a:r>
              <a:rPr lang="en-US" altLang="zh-CN" sz="1500" dirty="0" smtClean="0">
                <a:latin typeface="Arial" pitchFamily="34" charset="0"/>
                <a:cs typeface="Arial" pitchFamily="34" charset="0"/>
              </a:rPr>
              <a:t>IT</a:t>
            </a:r>
            <a:r>
              <a:rPr lang="zh-CN" altLang="en-US" sz="1500" dirty="0" smtClean="0">
                <a:latin typeface="Arial" pitchFamily="34" charset="0"/>
                <a:cs typeface="Arial" pitchFamily="34" charset="0"/>
              </a:rPr>
              <a:t>资产进行</a:t>
            </a:r>
            <a:r>
              <a:rPr lang="zh-CN" altLang="en-US" sz="1500" b="1" dirty="0" smtClean="0">
                <a:solidFill>
                  <a:srgbClr val="C00000"/>
                </a:solidFill>
                <a:latin typeface="Arial" pitchFamily="34" charset="0"/>
                <a:cs typeface="Arial" pitchFamily="34" charset="0"/>
              </a:rPr>
              <a:t>集中性权限管理</a:t>
            </a:r>
            <a:r>
              <a:rPr lang="zh-CN" altLang="en-US" sz="1500" dirty="0" smtClean="0">
                <a:latin typeface="Arial" pitchFamily="34" charset="0"/>
                <a:cs typeface="Arial" pitchFamily="34" charset="0"/>
              </a:rPr>
              <a:t>。</a:t>
            </a:r>
            <a:endParaRPr lang="en-US" sz="1500" dirty="0">
              <a:gradFill>
                <a:gsLst>
                  <a:gs pos="85000">
                    <a:srgbClr val="FFFFFF"/>
                  </a:gs>
                  <a:gs pos="0">
                    <a:srgbClr val="FFFFFF"/>
                  </a:gs>
                </a:gsLst>
                <a:lin ang="5400000" scaled="0"/>
              </a:gradFill>
            </a:endParaRPr>
          </a:p>
          <a:p>
            <a:pPr marL="284130" indent="-284130">
              <a:spcAft>
                <a:spcPts val="400"/>
              </a:spcAft>
              <a:buSzPct val="90000"/>
              <a:buBlip>
                <a:blip r:embed="rId3"/>
              </a:buBlip>
              <a:defRPr/>
            </a:pPr>
            <a:r>
              <a:rPr lang="zh-CN" altLang="en-US" sz="1500" dirty="0" smtClean="0">
                <a:latin typeface="Arial" pitchFamily="34" charset="0"/>
                <a:cs typeface="Arial" pitchFamily="34" charset="0"/>
              </a:rPr>
              <a:t>供应链相对稳定，</a:t>
            </a:r>
            <a:r>
              <a:rPr lang="zh-CN" altLang="en-US" sz="1500" b="1" dirty="0" smtClean="0">
                <a:solidFill>
                  <a:srgbClr val="C00000"/>
                </a:solidFill>
                <a:latin typeface="Arial" pitchFamily="34" charset="0"/>
                <a:cs typeface="Arial" pitchFamily="34" charset="0"/>
              </a:rPr>
              <a:t>易于采用内部账户进行管理</a:t>
            </a:r>
            <a:r>
              <a:rPr lang="zh-CN" altLang="en-US" sz="1500" dirty="0">
                <a:latin typeface="Arial" pitchFamily="34" charset="0"/>
                <a:cs typeface="Arial" pitchFamily="34" charset="0"/>
              </a:rPr>
              <a:t>。</a:t>
            </a:r>
            <a:endParaRPr lang="en-US" sz="1500" b="1" dirty="0">
              <a:solidFill>
                <a:srgbClr val="C00000"/>
              </a:solidFill>
              <a:latin typeface="Arial" pitchFamily="34" charset="0"/>
              <a:cs typeface="Arial" pitchFamily="34" charset="0"/>
            </a:endParaRPr>
          </a:p>
          <a:p>
            <a:pPr marL="284130" indent="-284130">
              <a:spcAft>
                <a:spcPts val="400"/>
              </a:spcAft>
              <a:buSzPct val="90000"/>
              <a:buBlip>
                <a:blip r:embed="rId3"/>
              </a:buBlip>
              <a:defRPr/>
            </a:pPr>
            <a:r>
              <a:rPr lang="zh-CN" altLang="en-US" sz="1500" dirty="0" smtClean="0">
                <a:latin typeface="Arial" pitchFamily="34" charset="0"/>
                <a:cs typeface="Arial" pitchFamily="34" charset="0"/>
              </a:rPr>
              <a:t>设备是</a:t>
            </a:r>
            <a:r>
              <a:rPr lang="zh-CN" altLang="en-US" sz="1500" b="1" dirty="0" smtClean="0">
                <a:solidFill>
                  <a:srgbClr val="C00000"/>
                </a:solidFill>
                <a:latin typeface="Arial" pitchFamily="34" charset="0"/>
                <a:cs typeface="Arial" pitchFamily="34" charset="0"/>
              </a:rPr>
              <a:t>受控</a:t>
            </a:r>
            <a:r>
              <a:rPr lang="en-US" sz="1500" b="1" dirty="0" smtClean="0">
                <a:solidFill>
                  <a:srgbClr val="C00000"/>
                </a:solidFill>
                <a:latin typeface="Arial" pitchFamily="34" charset="0"/>
                <a:cs typeface="Arial" pitchFamily="34" charset="0"/>
              </a:rPr>
              <a:t>PC</a:t>
            </a:r>
            <a:r>
              <a:rPr lang="en-US" sz="1500" dirty="0" smtClean="0">
                <a:latin typeface="Arial" pitchFamily="34" charset="0"/>
                <a:cs typeface="Arial" pitchFamily="34" charset="0"/>
              </a:rPr>
              <a:t>, </a:t>
            </a:r>
            <a:r>
              <a:rPr lang="zh-CN" altLang="en-US" sz="1500" dirty="0" smtClean="0">
                <a:latin typeface="Arial" pitchFamily="34" charset="0"/>
                <a:cs typeface="Arial" pitchFamily="34" charset="0"/>
              </a:rPr>
              <a:t>加入</a:t>
            </a:r>
            <a:r>
              <a:rPr lang="en-US" altLang="zh-CN" sz="1500" dirty="0" smtClean="0">
                <a:latin typeface="Arial" pitchFamily="34" charset="0"/>
                <a:cs typeface="Arial" pitchFamily="34" charset="0"/>
              </a:rPr>
              <a:t>IT</a:t>
            </a:r>
            <a:r>
              <a:rPr lang="zh-CN" altLang="en-US" sz="1500" dirty="0">
                <a:latin typeface="Arial" pitchFamily="34" charset="0"/>
                <a:cs typeface="Arial" pitchFamily="34" charset="0"/>
              </a:rPr>
              <a:t>域管理。</a:t>
            </a:r>
            <a:endParaRPr lang="en-US" sz="1500" dirty="0">
              <a:latin typeface="Arial" pitchFamily="34" charset="0"/>
              <a:cs typeface="Arial" pitchFamily="34" charset="0"/>
            </a:endParaRPr>
          </a:p>
          <a:p>
            <a:pPr marL="284130" indent="-284130">
              <a:spcAft>
                <a:spcPts val="400"/>
              </a:spcAft>
              <a:buSzPct val="90000"/>
              <a:buBlip>
                <a:blip r:embed="rId3"/>
              </a:buBlip>
              <a:defRPr/>
            </a:pPr>
            <a:r>
              <a:rPr lang="zh-CN" altLang="en-US" sz="1500" dirty="0" smtClean="0">
                <a:latin typeface="Arial" pitchFamily="34" charset="0"/>
                <a:cs typeface="Arial" pitchFamily="34" charset="0"/>
              </a:rPr>
              <a:t>合约控制基于</a:t>
            </a:r>
            <a:r>
              <a:rPr lang="zh-CN" altLang="en-US" sz="1500" b="1" dirty="0" smtClean="0">
                <a:solidFill>
                  <a:srgbClr val="C00000"/>
                </a:solidFill>
                <a:latin typeface="Arial" pitchFamily="34" charset="0"/>
                <a:cs typeface="Arial" pitchFamily="34" charset="0"/>
              </a:rPr>
              <a:t>边界</a:t>
            </a:r>
            <a:r>
              <a:rPr lang="zh-CN" altLang="en-US" sz="1500" dirty="0" smtClean="0">
                <a:latin typeface="Arial" pitchFamily="34" charset="0"/>
                <a:cs typeface="Arial" pitchFamily="34" charset="0"/>
              </a:rPr>
              <a:t>及</a:t>
            </a:r>
            <a:r>
              <a:rPr lang="zh-CN" altLang="en-US" sz="1500" b="1" dirty="0" smtClean="0">
                <a:solidFill>
                  <a:srgbClr val="C00000"/>
                </a:solidFill>
                <a:latin typeface="Arial" pitchFamily="34" charset="0"/>
                <a:cs typeface="Arial" pitchFamily="34" charset="0"/>
              </a:rPr>
              <a:t>集中管理的访问控制策略</a:t>
            </a:r>
            <a:r>
              <a:rPr lang="zh-CN" altLang="en-US" sz="1500" dirty="0">
                <a:latin typeface="Arial" pitchFamily="34" charset="0"/>
                <a:cs typeface="Arial" pitchFamily="34" charset="0"/>
              </a:rPr>
              <a:t>。</a:t>
            </a:r>
            <a:endParaRPr lang="en-GB" sz="1500" dirty="0">
              <a:latin typeface="Arial" pitchFamily="34" charset="0"/>
              <a:cs typeface="Arial" pitchFamily="34" charset="0"/>
            </a:endParaRPr>
          </a:p>
          <a:p>
            <a:pPr marL="284130" indent="-284130">
              <a:spcAft>
                <a:spcPts val="400"/>
              </a:spcAft>
              <a:buSzPct val="90000"/>
              <a:buBlip>
                <a:blip r:embed="rId3"/>
              </a:buBlip>
              <a:defRPr/>
            </a:pPr>
            <a:r>
              <a:rPr lang="en-GB" sz="1500" dirty="0" smtClean="0">
                <a:latin typeface="Arial" pitchFamily="34" charset="0"/>
                <a:cs typeface="Arial" pitchFamily="34" charset="0"/>
              </a:rPr>
              <a:t>IT</a:t>
            </a:r>
            <a:r>
              <a:rPr lang="zh-CN" altLang="en-US" sz="1500" dirty="0" smtClean="0">
                <a:latin typeface="Arial" pitchFamily="34" charset="0"/>
                <a:cs typeface="Arial" pitchFamily="34" charset="0"/>
              </a:rPr>
              <a:t>是</a:t>
            </a:r>
            <a:r>
              <a:rPr lang="zh-CN" altLang="en-US" sz="1500" b="1" dirty="0" smtClean="0">
                <a:solidFill>
                  <a:srgbClr val="C00000"/>
                </a:solidFill>
                <a:latin typeface="Arial" pitchFamily="34" charset="0"/>
                <a:cs typeface="Arial" pitchFamily="34" charset="0"/>
              </a:rPr>
              <a:t>成本中心</a:t>
            </a:r>
            <a:r>
              <a:rPr lang="en-GB" sz="1500" b="1" dirty="0" smtClean="0">
                <a:solidFill>
                  <a:srgbClr val="C00000"/>
                </a:solidFill>
                <a:latin typeface="Arial" pitchFamily="34" charset="0"/>
                <a:cs typeface="Arial" pitchFamily="34" charset="0"/>
              </a:rPr>
              <a:t>. </a:t>
            </a:r>
            <a:r>
              <a:rPr lang="zh-CN" altLang="en-US" sz="1500" dirty="0" smtClean="0">
                <a:latin typeface="Arial" pitchFamily="34" charset="0"/>
                <a:cs typeface="Arial" pitchFamily="34" charset="0"/>
              </a:rPr>
              <a:t>大量人员进行定制应用的开发即</a:t>
            </a:r>
            <a:r>
              <a:rPr lang="zh-CN" altLang="en-US" sz="1500" dirty="0">
                <a:latin typeface="Arial" pitchFamily="34" charset="0"/>
                <a:cs typeface="Arial" pitchFamily="34" charset="0"/>
              </a:rPr>
              <a:t>部署应用。</a:t>
            </a:r>
            <a:endParaRPr lang="en-US" sz="1500" dirty="0">
              <a:gradFill>
                <a:gsLst>
                  <a:gs pos="85000">
                    <a:srgbClr val="FFFFFF"/>
                  </a:gs>
                  <a:gs pos="0">
                    <a:srgbClr val="FFFFFF"/>
                  </a:gs>
                </a:gsLst>
                <a:lin ang="5400000" scaled="0"/>
              </a:gradFill>
            </a:endParaRPr>
          </a:p>
        </p:txBody>
      </p:sp>
      <p:pic>
        <p:nvPicPr>
          <p:cNvPr id="6147" name="Picture 3" descr="C:\My Documents\Microsoft Presentation Resources\DVD_Art_06-14-11\Artwork_Imagery\Brand Photos\Server Tools - No_exp\0091438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20" r="16720"/>
          <a:stretch/>
        </p:blipFill>
        <p:spPr bwMode="auto">
          <a:xfrm>
            <a:off x="463870" y="1068531"/>
            <a:ext cx="1810512" cy="181051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60642" y="3001639"/>
            <a:ext cx="1810512" cy="1810512"/>
            <a:chOff x="560663" y="4663673"/>
            <a:chExt cx="2173180" cy="2172614"/>
          </a:xfrm>
        </p:grpSpPr>
        <p:sp>
          <p:nvSpPr>
            <p:cNvPr id="16" name="Rectangle 15"/>
            <p:cNvSpPr/>
            <p:nvPr/>
          </p:nvSpPr>
          <p:spPr bwMode="auto">
            <a:xfrm>
              <a:off x="560663" y="4663673"/>
              <a:ext cx="2173180" cy="2172614"/>
            </a:xfrm>
            <a:prstGeom prst="rect">
              <a:avLst/>
            </a:prstGeom>
            <a:solidFill>
              <a:srgbClr val="0070C0"/>
            </a:solidFill>
            <a:ln w="9525" cap="flat" cmpd="sng" algn="ctr">
              <a:noFill/>
              <a:prstDash val="solid"/>
              <a:headEnd type="none" w="med" len="med"/>
              <a:tailEnd type="none" w="med" len="med"/>
            </a:ln>
            <a:effectLst/>
          </p:spPr>
          <p:txBody>
            <a:bodyPr vert="horz" wrap="square" lIns="182880" tIns="182880" rIns="91440" bIns="45718" numCol="1" rtlCol="0" anchor="t" anchorCtr="0" compatLnSpc="1">
              <a:prstTxWarp prst="textNoShape">
                <a:avLst/>
              </a:prstTxWarp>
            </a:bodyPr>
            <a:lstStyle/>
            <a:p>
              <a:pPr>
                <a:lnSpc>
                  <a:spcPct val="90000"/>
                </a:lnSpc>
                <a:buSzPct val="90000"/>
              </a:pPr>
              <a:endParaRPr lang="en-US" sz="2400" dirty="0">
                <a:gradFill>
                  <a:gsLst>
                    <a:gs pos="85000">
                      <a:srgbClr val="FFFFFF"/>
                    </a:gs>
                    <a:gs pos="0">
                      <a:srgbClr val="FFFFFF"/>
                    </a:gs>
                  </a:gsLst>
                  <a:lin ang="5400000" scaled="0"/>
                </a:gradFill>
              </a:endParaRPr>
            </a:p>
          </p:txBody>
        </p:sp>
        <p:sp>
          <p:nvSpPr>
            <p:cNvPr id="4" name="Rectangle 3"/>
            <p:cNvSpPr/>
            <p:nvPr/>
          </p:nvSpPr>
          <p:spPr>
            <a:xfrm>
              <a:off x="1222767" y="5058246"/>
              <a:ext cx="841219" cy="1218795"/>
            </a:xfrm>
            <a:prstGeom prst="rect">
              <a:avLst/>
            </a:prstGeom>
          </p:spPr>
          <p:txBody>
            <a:bodyPr wrap="none">
              <a:spAutoFit/>
            </a:bodyPr>
            <a:lstStyle/>
            <a:p>
              <a:pPr algn="ctr"/>
              <a:r>
                <a:rPr lang="zh-CN" altLang="en-US" sz="2000" b="1" dirty="0" smtClean="0">
                  <a:solidFill>
                    <a:schemeClr val="bg1"/>
                  </a:solidFill>
                  <a:latin typeface="Arial" pitchFamily="34" charset="0"/>
                  <a:cs typeface="Arial" pitchFamily="34" charset="0"/>
                </a:rPr>
                <a:t>现有</a:t>
              </a:r>
              <a:endParaRPr lang="en-US" sz="2000" b="1" dirty="0">
                <a:solidFill>
                  <a:schemeClr val="bg1"/>
                </a:solidFill>
                <a:latin typeface="Arial" pitchFamily="34" charset="0"/>
                <a:cs typeface="Arial" pitchFamily="34" charset="0"/>
              </a:endParaRPr>
            </a:p>
            <a:p>
              <a:pPr algn="ctr"/>
              <a:r>
                <a:rPr lang="en-US" sz="2000" b="1" dirty="0">
                  <a:solidFill>
                    <a:schemeClr val="bg1"/>
                  </a:solidFill>
                  <a:latin typeface="Arial" pitchFamily="34" charset="0"/>
                  <a:cs typeface="Arial" pitchFamily="34" charset="0"/>
                </a:rPr>
                <a:t>IT</a:t>
              </a:r>
            </a:p>
            <a:p>
              <a:pPr algn="ctr"/>
              <a:r>
                <a:rPr lang="zh-CN" altLang="en-US" sz="2000" b="1" dirty="0" smtClean="0">
                  <a:solidFill>
                    <a:schemeClr val="bg1"/>
                  </a:solidFill>
                  <a:latin typeface="Arial" pitchFamily="34" charset="0"/>
                  <a:cs typeface="Arial" pitchFamily="34" charset="0"/>
                </a:rPr>
                <a:t>实践</a:t>
              </a:r>
              <a:endParaRPr lang="en-US" dirty="0"/>
            </a:p>
          </p:txBody>
        </p:sp>
      </p:grpSp>
      <p:sp>
        <p:nvSpPr>
          <p:cNvPr id="27" name="Rectangle 26"/>
          <p:cNvSpPr/>
          <p:nvPr/>
        </p:nvSpPr>
        <p:spPr bwMode="auto">
          <a:xfrm>
            <a:off x="8090190" y="1068531"/>
            <a:ext cx="3930359" cy="5275119"/>
          </a:xfrm>
          <a:prstGeom prst="rect">
            <a:avLst/>
          </a:prstGeom>
          <a:solidFill>
            <a:srgbClr val="910091"/>
          </a:solidFill>
          <a:ln w="9525" cap="flat" cmpd="sng" algn="ctr">
            <a:noFill/>
            <a:prstDash val="solid"/>
            <a:headEnd type="none" w="med" len="med"/>
            <a:tailEnd type="none" w="med" len="med"/>
          </a:ln>
          <a:effectLst/>
          <a:extLst/>
        </p:spPr>
        <p:txBody>
          <a:bodyPr vert="horz" wrap="square" lIns="152357" tIns="152357" rIns="76179" bIns="38088" numCol="1" rtlCol="0" anchor="t" anchorCtr="0" compatLnSpc="1">
            <a:prstTxWarp prst="textNoShape">
              <a:avLst/>
            </a:prstTxWarp>
          </a:bodyPr>
          <a:lstStyle/>
          <a:p>
            <a:pPr marL="284130" indent="-284130">
              <a:spcAft>
                <a:spcPts val="200"/>
              </a:spcAft>
              <a:buSzPct val="90000"/>
              <a:buBlip>
                <a:blip r:embed="rId3"/>
              </a:buBlip>
              <a:defRPr/>
            </a:pPr>
            <a:r>
              <a:rPr lang="zh-CN" altLang="en-US" sz="1500" dirty="0" smtClean="0">
                <a:solidFill>
                  <a:schemeClr val="bg1">
                    <a:lumMod val="85000"/>
                  </a:schemeClr>
                </a:solidFill>
                <a:latin typeface="Arial" pitchFamily="34" charset="0"/>
                <a:cs typeface="Arial" pitchFamily="34" charset="0"/>
              </a:rPr>
              <a:t>公司</a:t>
            </a:r>
            <a:r>
              <a:rPr lang="zh-CN" altLang="en-US" sz="1500" b="1" dirty="0" smtClean="0">
                <a:solidFill>
                  <a:srgbClr val="FFFF00"/>
                </a:solidFill>
                <a:latin typeface="Arial" pitchFamily="34" charset="0"/>
                <a:cs typeface="Arial" pitchFamily="34" charset="0"/>
              </a:rPr>
              <a:t>资产广泛分布</a:t>
            </a:r>
            <a:r>
              <a:rPr lang="zh-CN" altLang="en-US" sz="1500" dirty="0">
                <a:solidFill>
                  <a:schemeClr val="bg1">
                    <a:lumMod val="85000"/>
                  </a:schemeClr>
                </a:solidFill>
                <a:latin typeface="Arial" pitchFamily="34" charset="0"/>
                <a:cs typeface="Arial" pitchFamily="34" charset="0"/>
              </a:rPr>
              <a:t>，</a:t>
            </a:r>
            <a:r>
              <a:rPr lang="zh-CN" altLang="en-US" sz="1500" dirty="0" smtClean="0">
                <a:solidFill>
                  <a:schemeClr val="bg1">
                    <a:lumMod val="85000"/>
                  </a:schemeClr>
                </a:solidFill>
                <a:latin typeface="Arial" pitchFamily="34" charset="0"/>
                <a:cs typeface="Arial" pitchFamily="34" charset="0"/>
              </a:rPr>
              <a:t>用户需要在</a:t>
            </a:r>
            <a:r>
              <a:rPr lang="zh-CN" altLang="en-US" sz="1500" b="1" dirty="0">
                <a:solidFill>
                  <a:srgbClr val="FFFF00"/>
                </a:solidFill>
                <a:latin typeface="Arial" pitchFamily="34" charset="0"/>
                <a:cs typeface="Arial" pitchFamily="34" charset="0"/>
              </a:rPr>
              <a:t>任何地方访问公司</a:t>
            </a:r>
            <a:r>
              <a:rPr lang="zh-CN" altLang="en-US" sz="1500" b="1" dirty="0" smtClean="0">
                <a:solidFill>
                  <a:srgbClr val="FFFF00"/>
                </a:solidFill>
                <a:latin typeface="Arial" pitchFamily="34" charset="0"/>
                <a:cs typeface="Arial" pitchFamily="34" charset="0"/>
              </a:rPr>
              <a:t>资源</a:t>
            </a:r>
            <a:r>
              <a:rPr lang="zh-CN" altLang="en-US" sz="1500" dirty="0">
                <a:solidFill>
                  <a:schemeClr val="bg1">
                    <a:lumMod val="85000"/>
                  </a:schemeClr>
                </a:solidFill>
                <a:latin typeface="Arial" pitchFamily="34" charset="0"/>
                <a:cs typeface="Arial" pitchFamily="34" charset="0"/>
              </a:rPr>
              <a:t>。</a:t>
            </a:r>
            <a:endParaRPr lang="en-US" sz="1500" dirty="0">
              <a:solidFill>
                <a:schemeClr val="bg1">
                  <a:lumMod val="85000"/>
                </a:schemeClr>
              </a:solidFill>
              <a:latin typeface="Arial" pitchFamily="34" charset="0"/>
              <a:cs typeface="Arial" pitchFamily="34" charset="0"/>
            </a:endParaRPr>
          </a:p>
          <a:p>
            <a:pPr marL="284130" indent="-284130">
              <a:spcAft>
                <a:spcPts val="200"/>
              </a:spcAft>
              <a:buSzPct val="90000"/>
              <a:buBlip>
                <a:blip r:embed="rId3"/>
              </a:buBlip>
              <a:defRPr/>
            </a:pPr>
            <a:r>
              <a:rPr lang="zh-CN" altLang="en-US" sz="1500" dirty="0" smtClean="0">
                <a:solidFill>
                  <a:schemeClr val="bg1">
                    <a:lumMod val="85000"/>
                  </a:schemeClr>
                </a:solidFill>
                <a:latin typeface="Arial" pitchFamily="34" charset="0"/>
                <a:cs typeface="Arial" pitchFamily="34" charset="0"/>
              </a:rPr>
              <a:t>虚拟组织及云应用要求</a:t>
            </a:r>
            <a:r>
              <a:rPr lang="zh-CN" altLang="en-US" sz="1500" b="1" dirty="0" smtClean="0">
                <a:solidFill>
                  <a:srgbClr val="FFFF00"/>
                </a:solidFill>
                <a:latin typeface="Arial" pitchFamily="34" charset="0"/>
                <a:cs typeface="Arial" pitchFamily="34" charset="0"/>
              </a:rPr>
              <a:t>在</a:t>
            </a:r>
            <a:r>
              <a:rPr lang="en-US" altLang="zh-CN" sz="1500" b="1" dirty="0" smtClean="0">
                <a:solidFill>
                  <a:srgbClr val="FFFF00"/>
                </a:solidFill>
                <a:latin typeface="Arial" pitchFamily="34" charset="0"/>
                <a:cs typeface="Arial" pitchFamily="34" charset="0"/>
              </a:rPr>
              <a:t>IT</a:t>
            </a:r>
            <a:r>
              <a:rPr lang="zh-CN" altLang="en-US" sz="1500" b="1" dirty="0" smtClean="0">
                <a:solidFill>
                  <a:srgbClr val="FFFF00"/>
                </a:solidFill>
                <a:latin typeface="Arial" pitchFamily="34" charset="0"/>
                <a:cs typeface="Arial" pitchFamily="34" charset="0"/>
              </a:rPr>
              <a:t>控制范围之外进行数据保护</a:t>
            </a:r>
            <a:r>
              <a:rPr lang="zh-CN" altLang="en-US" sz="1500" dirty="0">
                <a:solidFill>
                  <a:schemeClr val="bg1">
                    <a:lumMod val="85000"/>
                  </a:schemeClr>
                </a:solidFill>
                <a:latin typeface="Arial" pitchFamily="34" charset="0"/>
                <a:cs typeface="Arial" pitchFamily="34" charset="0"/>
              </a:rPr>
              <a:t>。</a:t>
            </a:r>
            <a:endParaRPr lang="en-US" sz="1500" b="1" dirty="0">
              <a:solidFill>
                <a:srgbClr val="FFFF00"/>
              </a:solidFill>
              <a:latin typeface="Arial" pitchFamily="34" charset="0"/>
              <a:cs typeface="Arial" pitchFamily="34" charset="0"/>
            </a:endParaRPr>
          </a:p>
          <a:p>
            <a:pPr marL="284130" indent="-284130">
              <a:spcAft>
                <a:spcPts val="200"/>
              </a:spcAft>
              <a:buSzPct val="90000"/>
              <a:buBlip>
                <a:blip r:embed="rId3"/>
              </a:buBlip>
              <a:defRPr/>
            </a:pPr>
            <a:r>
              <a:rPr lang="zh-CN" altLang="en-US" sz="1500" dirty="0" smtClean="0">
                <a:solidFill>
                  <a:schemeClr val="bg1">
                    <a:lumMod val="85000"/>
                  </a:schemeClr>
                </a:solidFill>
                <a:latin typeface="Arial" pitchFamily="34" charset="0"/>
                <a:cs typeface="Arial" pitchFamily="34" charset="0"/>
              </a:rPr>
              <a:t>并购及业务协同动态</a:t>
            </a:r>
            <a:r>
              <a:rPr lang="zh-CN" altLang="en-US" sz="1500" b="1" dirty="0">
                <a:solidFill>
                  <a:srgbClr val="FFFF00"/>
                </a:solidFill>
                <a:latin typeface="Arial" pitchFamily="34" charset="0"/>
                <a:cs typeface="Arial" pitchFamily="34" charset="0"/>
              </a:rPr>
              <a:t>改变信任关系及用户</a:t>
            </a:r>
            <a:r>
              <a:rPr lang="zh-CN" altLang="en-US" sz="1500" b="1" dirty="0" smtClean="0">
                <a:solidFill>
                  <a:srgbClr val="FFFF00"/>
                </a:solidFill>
                <a:latin typeface="Arial" pitchFamily="34" charset="0"/>
                <a:cs typeface="Arial" pitchFamily="34" charset="0"/>
              </a:rPr>
              <a:t>群体</a:t>
            </a:r>
            <a:r>
              <a:rPr lang="zh-CN" altLang="en-US" sz="1500" dirty="0">
                <a:solidFill>
                  <a:schemeClr val="bg1">
                    <a:lumMod val="85000"/>
                  </a:schemeClr>
                </a:solidFill>
                <a:latin typeface="Arial" pitchFamily="34" charset="0"/>
                <a:cs typeface="Arial" pitchFamily="34" charset="0"/>
              </a:rPr>
              <a:t>。</a:t>
            </a:r>
            <a:endParaRPr lang="en-US" sz="1500" dirty="0" smtClean="0">
              <a:solidFill>
                <a:srgbClr val="FFFF00"/>
              </a:solidFill>
            </a:endParaRPr>
          </a:p>
          <a:p>
            <a:pPr marL="284130" indent="-284130">
              <a:spcAft>
                <a:spcPts val="200"/>
              </a:spcAft>
              <a:buSzPct val="90000"/>
              <a:buBlip>
                <a:blip r:embed="rId3"/>
              </a:buBlip>
              <a:defRPr/>
            </a:pPr>
            <a:r>
              <a:rPr lang="zh-CN" altLang="en-US" sz="1500" dirty="0" smtClean="0">
                <a:solidFill>
                  <a:schemeClr val="bg1">
                    <a:lumMod val="85000"/>
                  </a:schemeClr>
                </a:solidFill>
                <a:latin typeface="Arial" pitchFamily="34" charset="0"/>
                <a:cs typeface="Arial" pitchFamily="34" charset="0"/>
              </a:rPr>
              <a:t>可由</a:t>
            </a:r>
            <a:r>
              <a:rPr lang="zh-CN" altLang="en-US" sz="1500" b="1" dirty="0">
                <a:solidFill>
                  <a:srgbClr val="FFFF00"/>
                </a:solidFill>
                <a:latin typeface="Arial" pitchFamily="34" charset="0"/>
                <a:cs typeface="Arial" pitchFamily="34" charset="0"/>
              </a:rPr>
              <a:t>业务管理员</a:t>
            </a:r>
            <a:r>
              <a:rPr lang="zh-CN" altLang="en-US" sz="1500" dirty="0" smtClean="0">
                <a:solidFill>
                  <a:schemeClr val="bg1">
                    <a:lumMod val="85000"/>
                  </a:schemeClr>
                </a:solidFill>
                <a:latin typeface="Arial" pitchFamily="34" charset="0"/>
                <a:cs typeface="Arial" pitchFamily="34" charset="0"/>
              </a:rPr>
              <a:t>进行</a:t>
            </a:r>
            <a:r>
              <a:rPr lang="zh-CN" altLang="en-US" sz="1500" b="1" dirty="0">
                <a:solidFill>
                  <a:srgbClr val="FFFF00"/>
                </a:solidFill>
                <a:latin typeface="Arial" pitchFamily="34" charset="0"/>
                <a:cs typeface="Arial" pitchFamily="34" charset="0"/>
              </a:rPr>
              <a:t>权限</a:t>
            </a:r>
            <a:r>
              <a:rPr lang="zh-CN" altLang="en-US" sz="1500" dirty="0" smtClean="0">
                <a:solidFill>
                  <a:schemeClr val="bg1">
                    <a:lumMod val="85000"/>
                  </a:schemeClr>
                </a:solidFill>
                <a:latin typeface="Arial" pitchFamily="34" charset="0"/>
                <a:cs typeface="Arial" pitchFamily="34" charset="0"/>
              </a:rPr>
              <a:t>管理，同时保证</a:t>
            </a:r>
            <a:r>
              <a:rPr lang="en-US" altLang="zh-CN" sz="1500" dirty="0" smtClean="0">
                <a:solidFill>
                  <a:schemeClr val="bg1">
                    <a:lumMod val="85000"/>
                  </a:schemeClr>
                </a:solidFill>
                <a:latin typeface="Arial" pitchFamily="34" charset="0"/>
                <a:cs typeface="Arial" pitchFamily="34" charset="0"/>
              </a:rPr>
              <a:t>IT</a:t>
            </a:r>
            <a:r>
              <a:rPr lang="zh-CN" altLang="en-US" sz="1500" dirty="0">
                <a:solidFill>
                  <a:schemeClr val="bg1">
                    <a:lumMod val="85000"/>
                  </a:schemeClr>
                </a:solidFill>
                <a:latin typeface="Arial" pitchFamily="34" charset="0"/>
                <a:cs typeface="Arial" pitchFamily="34" charset="0"/>
              </a:rPr>
              <a:t>合规。</a:t>
            </a:r>
            <a:endParaRPr lang="en-US" sz="1500" dirty="0" smtClean="0">
              <a:solidFill>
                <a:schemeClr val="bg1">
                  <a:lumMod val="85000"/>
                </a:schemeClr>
              </a:solidFill>
            </a:endParaRPr>
          </a:p>
          <a:p>
            <a:pPr marL="284130" indent="-284130">
              <a:spcAft>
                <a:spcPts val="200"/>
              </a:spcAft>
              <a:buSzPct val="90000"/>
              <a:buBlip>
                <a:blip r:embed="rId3"/>
              </a:buBlip>
              <a:defRPr/>
            </a:pPr>
            <a:r>
              <a:rPr lang="zh-CN" altLang="en-US" sz="1500" dirty="0" smtClean="0">
                <a:solidFill>
                  <a:schemeClr val="bg1">
                    <a:lumMod val="85000"/>
                  </a:schemeClr>
                </a:solidFill>
                <a:latin typeface="Arial" pitchFamily="34" charset="0"/>
                <a:cs typeface="Arial" pitchFamily="34" charset="0"/>
              </a:rPr>
              <a:t>伙伴、</a:t>
            </a:r>
            <a:r>
              <a:rPr lang="zh-CN" altLang="en-US" sz="1500" dirty="0" smtClean="0">
                <a:solidFill>
                  <a:schemeClr val="bg1">
                    <a:lumMod val="85000"/>
                  </a:schemeClr>
                </a:solidFill>
                <a:latin typeface="Arial" pitchFamily="34" charset="0"/>
                <a:cs typeface="Arial" pitchFamily="34" charset="0"/>
              </a:rPr>
              <a:t>客户</a:t>
            </a:r>
            <a:r>
              <a:rPr lang="zh-CN" altLang="en-US" sz="1500" b="1" dirty="0" smtClean="0">
                <a:solidFill>
                  <a:srgbClr val="FFFF00"/>
                </a:solidFill>
                <a:latin typeface="Arial" pitchFamily="34" charset="0"/>
                <a:cs typeface="Arial" pitchFamily="34" charset="0"/>
              </a:rPr>
              <a:t>可以识别信息来源</a:t>
            </a:r>
            <a:r>
              <a:rPr lang="en-GB" sz="1500" b="1" dirty="0" smtClean="0">
                <a:solidFill>
                  <a:srgbClr val="FFFF00"/>
                </a:solidFill>
                <a:latin typeface="Arial" pitchFamily="34" charset="0"/>
                <a:cs typeface="Arial" pitchFamily="34" charset="0"/>
              </a:rPr>
              <a:t>.</a:t>
            </a:r>
            <a:r>
              <a:rPr lang="zh-CN" altLang="en-US" sz="1500" dirty="0">
                <a:solidFill>
                  <a:schemeClr val="bg1">
                    <a:lumMod val="85000"/>
                  </a:schemeClr>
                </a:solidFill>
                <a:latin typeface="Arial" pitchFamily="34" charset="0"/>
                <a:cs typeface="Arial" pitchFamily="34" charset="0"/>
              </a:rPr>
              <a:t> 。</a:t>
            </a:r>
            <a:endParaRPr lang="en-US" sz="1500" dirty="0">
              <a:solidFill>
                <a:srgbClr val="FFFF00"/>
              </a:solidFill>
            </a:endParaRPr>
          </a:p>
          <a:p>
            <a:pPr marL="284130" indent="-284130">
              <a:spcAft>
                <a:spcPts val="200"/>
              </a:spcAft>
              <a:buSzPct val="90000"/>
              <a:buBlip>
                <a:blip r:embed="rId3"/>
              </a:buBlip>
              <a:defRPr/>
            </a:pPr>
            <a:r>
              <a:rPr lang="zh-CN" altLang="en-US" sz="1500" b="1" dirty="0" smtClean="0">
                <a:solidFill>
                  <a:srgbClr val="FFFF00"/>
                </a:solidFill>
                <a:latin typeface="Arial" pitchFamily="34" charset="0"/>
                <a:cs typeface="Arial" pitchFamily="34" charset="0"/>
              </a:rPr>
              <a:t>设备连续性</a:t>
            </a:r>
            <a:r>
              <a:rPr lang="en-US" sz="1500" dirty="0" smtClean="0">
                <a:solidFill>
                  <a:schemeClr val="bg1">
                    <a:lumMod val="85000"/>
                  </a:schemeClr>
                </a:solidFill>
                <a:latin typeface="Arial" pitchFamily="34" charset="0"/>
                <a:cs typeface="Arial" pitchFamily="34" charset="0"/>
              </a:rPr>
              <a:t>, </a:t>
            </a:r>
            <a:r>
              <a:rPr lang="zh-CN" altLang="en-US" sz="1500" dirty="0" smtClean="0">
                <a:solidFill>
                  <a:schemeClr val="bg1">
                    <a:lumMod val="85000"/>
                  </a:schemeClr>
                </a:solidFill>
                <a:latin typeface="Arial" pitchFamily="34" charset="0"/>
                <a:cs typeface="Arial" pitchFamily="34" charset="0"/>
              </a:rPr>
              <a:t>不管是组织或个人拥有、设备受控或非受控。</a:t>
            </a:r>
            <a:endParaRPr lang="en-US" sz="1500" dirty="0">
              <a:solidFill>
                <a:schemeClr val="bg1">
                  <a:lumMod val="85000"/>
                </a:schemeClr>
              </a:solidFill>
            </a:endParaRPr>
          </a:p>
          <a:p>
            <a:pPr marL="284130" indent="-284130">
              <a:spcAft>
                <a:spcPts val="200"/>
              </a:spcAft>
              <a:buSzPct val="90000"/>
              <a:buBlip>
                <a:blip r:embed="rId3"/>
              </a:buBlip>
              <a:defRPr/>
            </a:pPr>
            <a:r>
              <a:rPr lang="zh-CN" altLang="en-US" sz="1500" dirty="0" smtClean="0">
                <a:solidFill>
                  <a:schemeClr val="bg1">
                    <a:lumMod val="85000"/>
                  </a:schemeClr>
                </a:solidFill>
                <a:latin typeface="Arial" pitchFamily="34" charset="0"/>
                <a:cs typeface="Arial" pitchFamily="34" charset="0"/>
              </a:rPr>
              <a:t>在</a:t>
            </a:r>
            <a:r>
              <a:rPr lang="zh-CN" altLang="en-US" sz="1500" dirty="0">
                <a:solidFill>
                  <a:schemeClr val="bg1">
                    <a:lumMod val="85000"/>
                  </a:schemeClr>
                </a:solidFill>
                <a:latin typeface="Arial" pitchFamily="34" charset="0"/>
                <a:cs typeface="Arial" pitchFamily="34" charset="0"/>
              </a:rPr>
              <a:t>第三方有限</a:t>
            </a:r>
            <a:r>
              <a:rPr lang="zh-CN" altLang="en-US" sz="1500" dirty="0" smtClean="0">
                <a:solidFill>
                  <a:schemeClr val="bg1">
                    <a:lumMod val="85000"/>
                  </a:schemeClr>
                </a:solidFill>
                <a:latin typeface="Arial" pitchFamily="34" charset="0"/>
                <a:cs typeface="Arial" pitchFamily="34" charset="0"/>
              </a:rPr>
              <a:t>可视的基础设施上，确保</a:t>
            </a:r>
            <a:r>
              <a:rPr lang="zh-CN" altLang="en-US" sz="1500" b="1" dirty="0">
                <a:solidFill>
                  <a:srgbClr val="FFFF00"/>
                </a:solidFill>
                <a:latin typeface="Arial" pitchFamily="34" charset="0"/>
                <a:cs typeface="Arial" pitchFamily="34" charset="0"/>
              </a:rPr>
              <a:t>全部</a:t>
            </a:r>
            <a:r>
              <a:rPr lang="zh-CN" altLang="en-US" sz="1500" b="1" dirty="0" smtClean="0">
                <a:solidFill>
                  <a:srgbClr val="FFFF00"/>
                </a:solidFill>
                <a:latin typeface="Arial" pitchFamily="34" charset="0"/>
                <a:cs typeface="Arial" pitchFamily="34" charset="0"/>
              </a:rPr>
              <a:t>合规合法</a:t>
            </a:r>
            <a:r>
              <a:rPr lang="zh-CN" altLang="en-US" sz="1500" dirty="0">
                <a:solidFill>
                  <a:schemeClr val="bg1">
                    <a:lumMod val="85000"/>
                  </a:schemeClr>
                </a:solidFill>
                <a:latin typeface="Arial" pitchFamily="34" charset="0"/>
                <a:cs typeface="Arial" pitchFamily="34" charset="0"/>
              </a:rPr>
              <a:t>。</a:t>
            </a:r>
            <a:endParaRPr lang="en-GB" sz="1500" dirty="0">
              <a:solidFill>
                <a:schemeClr val="bg1">
                  <a:lumMod val="85000"/>
                </a:schemeClr>
              </a:solidFill>
              <a:latin typeface="Arial" pitchFamily="34" charset="0"/>
              <a:cs typeface="Arial" pitchFamily="34" charset="0"/>
            </a:endParaRPr>
          </a:p>
          <a:p>
            <a:pPr marL="284130" indent="-284130">
              <a:spcAft>
                <a:spcPts val="200"/>
              </a:spcAft>
              <a:buSzPct val="90000"/>
              <a:buBlip>
                <a:blip r:embed="rId3"/>
              </a:buBlip>
              <a:defRPr/>
            </a:pPr>
            <a:r>
              <a:rPr lang="en-US" sz="1500" dirty="0" smtClean="0">
                <a:solidFill>
                  <a:schemeClr val="bg1">
                    <a:lumMod val="85000"/>
                  </a:schemeClr>
                </a:solidFill>
                <a:latin typeface="Arial" pitchFamily="34" charset="0"/>
                <a:cs typeface="Arial" pitchFamily="34" charset="0"/>
              </a:rPr>
              <a:t>IT</a:t>
            </a:r>
            <a:r>
              <a:rPr lang="zh-CN" altLang="en-US" sz="1500" dirty="0" smtClean="0">
                <a:solidFill>
                  <a:schemeClr val="bg1">
                    <a:lumMod val="85000"/>
                  </a:schemeClr>
                </a:solidFill>
                <a:latin typeface="Arial" pitchFamily="34" charset="0"/>
                <a:cs typeface="Arial" pitchFamily="34" charset="0"/>
              </a:rPr>
              <a:t>必须</a:t>
            </a:r>
            <a:r>
              <a:rPr lang="zh-CN" altLang="en-US" sz="1500" b="1" dirty="0">
                <a:solidFill>
                  <a:srgbClr val="FFFF00"/>
                </a:solidFill>
                <a:latin typeface="Arial" pitchFamily="34" charset="0"/>
                <a:cs typeface="Arial" pitchFamily="34" charset="0"/>
              </a:rPr>
              <a:t>提高组织敏捷性</a:t>
            </a:r>
            <a:r>
              <a:rPr lang="zh-CN" altLang="en-US" sz="1500" dirty="0" smtClean="0">
                <a:solidFill>
                  <a:schemeClr val="bg1">
                    <a:lumMod val="85000"/>
                  </a:schemeClr>
                </a:solidFill>
                <a:latin typeface="Arial" pitchFamily="34" charset="0"/>
                <a:cs typeface="Arial" pitchFamily="34" charset="0"/>
              </a:rPr>
              <a:t>以为市场增加新的价值。</a:t>
            </a:r>
            <a:endParaRPr lang="en-US" sz="1500" dirty="0">
              <a:solidFill>
                <a:schemeClr val="bg1">
                  <a:lumMod val="85000"/>
                </a:schemeClr>
              </a:solidFill>
            </a:endParaRPr>
          </a:p>
        </p:txBody>
      </p:sp>
      <p:pic>
        <p:nvPicPr>
          <p:cNvPr id="6146" name="Picture 2" descr="\\sfp\Resources\Microsoft\Archive\Exec_Tier_Archive\Brand_Photography\MSC12_Marissa_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494" t="4199" r="26398" b="4110"/>
          <a:stretch/>
        </p:blipFill>
        <p:spPr bwMode="auto">
          <a:xfrm>
            <a:off x="6207197" y="3001639"/>
            <a:ext cx="1810512" cy="1810512"/>
          </a:xfrm>
          <a:prstGeom prst="rect">
            <a:avLst/>
          </a:prstGeom>
          <a:solidFill>
            <a:srgbClr val="0070C0"/>
          </a:solidFill>
          <a:ln w="9525" cap="flat" cmpd="sng" algn="ctr">
            <a:noFill/>
            <a:prstDash val="solid"/>
            <a:headEnd type="none" w="med" len="med"/>
            <a:tailEnd type="none" w="med" len="med"/>
          </a:ln>
          <a:effectLst/>
          <a:extLst/>
        </p:spPr>
      </p:pic>
      <p:grpSp>
        <p:nvGrpSpPr>
          <p:cNvPr id="9" name="Group 8"/>
          <p:cNvGrpSpPr/>
          <p:nvPr/>
        </p:nvGrpSpPr>
        <p:grpSpPr>
          <a:xfrm>
            <a:off x="6207197" y="1068531"/>
            <a:ext cx="1810512" cy="1810512"/>
            <a:chOff x="7450577" y="2183931"/>
            <a:chExt cx="2173180" cy="2172614"/>
          </a:xfrm>
        </p:grpSpPr>
        <p:sp>
          <p:nvSpPr>
            <p:cNvPr id="28" name="Rectangle 27"/>
            <p:cNvSpPr/>
            <p:nvPr/>
          </p:nvSpPr>
          <p:spPr bwMode="auto">
            <a:xfrm>
              <a:off x="7450577" y="2183931"/>
              <a:ext cx="2173180" cy="2172614"/>
            </a:xfrm>
            <a:prstGeom prst="rect">
              <a:avLst/>
            </a:prstGeom>
            <a:solidFill>
              <a:srgbClr val="910091"/>
            </a:solidFill>
            <a:effectLst/>
          </p:spPr>
          <p:txBody>
            <a:bodyPr lIns="182880" rIns="137160" bIns="182880" anchor="b" anchorCtr="0">
              <a:noAutofit/>
            </a:bodyPr>
            <a:lstStyle/>
            <a:p>
              <a:pPr defTabSz="914296">
                <a:lnSpc>
                  <a:spcPct val="90000"/>
                </a:lnSpc>
                <a:spcBef>
                  <a:spcPct val="0"/>
                </a:spcBef>
              </a:pPr>
              <a:endParaRPr lang="en-US" sz="3200" b="1" kern="0" dirty="0">
                <a:ln w="3175">
                  <a:noFill/>
                </a:ln>
                <a:gradFill flip="none" rotWithShape="1">
                  <a:gsLst>
                    <a:gs pos="4583">
                      <a:srgbClr val="FFFFFF"/>
                    </a:gs>
                    <a:gs pos="100000">
                      <a:srgbClr val="FFFFFF"/>
                    </a:gs>
                  </a:gsLst>
                  <a:lin ang="5400000" scaled="0"/>
                  <a:tileRect/>
                </a:gradFill>
                <a:latin typeface="Segoe Light" pitchFamily="34" charset="0"/>
                <a:cs typeface="Arial" charset="0"/>
              </a:endParaRPr>
            </a:p>
          </p:txBody>
        </p:sp>
        <p:sp>
          <p:nvSpPr>
            <p:cNvPr id="5" name="Rectangle 4"/>
            <p:cNvSpPr/>
            <p:nvPr/>
          </p:nvSpPr>
          <p:spPr>
            <a:xfrm>
              <a:off x="8092440" y="2624674"/>
              <a:ext cx="841219" cy="1218795"/>
            </a:xfrm>
            <a:prstGeom prst="rect">
              <a:avLst/>
            </a:prstGeom>
          </p:spPr>
          <p:txBody>
            <a:bodyPr wrap="none">
              <a:spAutoFit/>
            </a:bodyPr>
            <a:lstStyle/>
            <a:p>
              <a:pPr algn="ctr"/>
              <a:r>
                <a:rPr lang="zh-CN" altLang="en-US" sz="2000" b="1" dirty="0" smtClean="0">
                  <a:solidFill>
                    <a:schemeClr val="bg1"/>
                  </a:solidFill>
                  <a:latin typeface="Arial" pitchFamily="34" charset="0"/>
                  <a:cs typeface="Arial" pitchFamily="34" charset="0"/>
                </a:rPr>
                <a:t>未来</a:t>
              </a:r>
              <a:endParaRPr lang="en-US" sz="2000" b="1" dirty="0">
                <a:solidFill>
                  <a:schemeClr val="bg1"/>
                </a:solidFill>
                <a:latin typeface="Arial" pitchFamily="34" charset="0"/>
                <a:cs typeface="Arial" pitchFamily="34" charset="0"/>
              </a:endParaRPr>
            </a:p>
            <a:p>
              <a:pPr algn="ctr"/>
              <a:r>
                <a:rPr lang="en-US" sz="2000" b="1" dirty="0" smtClean="0">
                  <a:solidFill>
                    <a:schemeClr val="bg1"/>
                  </a:solidFill>
                  <a:latin typeface="Arial" pitchFamily="34" charset="0"/>
                  <a:cs typeface="Arial" pitchFamily="34" charset="0"/>
                </a:rPr>
                <a:t>IT</a:t>
              </a:r>
              <a:endParaRPr lang="en-US" sz="2000" b="1" dirty="0">
                <a:solidFill>
                  <a:schemeClr val="bg1"/>
                </a:solidFill>
                <a:latin typeface="Arial" pitchFamily="34" charset="0"/>
                <a:cs typeface="Arial" pitchFamily="34" charset="0"/>
              </a:endParaRPr>
            </a:p>
            <a:p>
              <a:pPr algn="ctr"/>
              <a:r>
                <a:rPr lang="zh-CN" altLang="en-US" sz="2000" b="1" dirty="0">
                  <a:solidFill>
                    <a:schemeClr val="bg1"/>
                  </a:solidFill>
                  <a:latin typeface="Arial" pitchFamily="34" charset="0"/>
                  <a:cs typeface="Arial" pitchFamily="34" charset="0"/>
                </a:rPr>
                <a:t>趋势</a:t>
              </a:r>
              <a:endParaRPr lang="en-US" sz="2000" b="1" dirty="0">
                <a:solidFill>
                  <a:schemeClr val="bg1"/>
                </a:solidFill>
                <a:latin typeface="Arial" pitchFamily="34" charset="0"/>
                <a:cs typeface="Arial" pitchFamily="34" charset="0"/>
              </a:endParaRPr>
            </a:p>
          </p:txBody>
        </p:sp>
      </p:grpSp>
      <p:sp>
        <p:nvSpPr>
          <p:cNvPr id="17" name="Title 1"/>
          <p:cNvSpPr>
            <a:spLocks noGrp="1"/>
          </p:cNvSpPr>
          <p:nvPr>
            <p:ph type="title"/>
          </p:nvPr>
        </p:nvSpPr>
        <p:spPr>
          <a:xfrm>
            <a:off x="507868" y="552450"/>
            <a:ext cx="11376237" cy="514350"/>
          </a:xfrm>
        </p:spPr>
        <p:txBody>
          <a:bodyPr>
            <a:normAutofit/>
          </a:bodyPr>
          <a:lstStyle/>
          <a:p>
            <a:r>
              <a:rPr lang="en-US" sz="3600" b="1" dirty="0" smtClean="0"/>
              <a:t>IT</a:t>
            </a:r>
            <a:r>
              <a:rPr lang="zh-CN" altLang="en-US" sz="3600" b="1" dirty="0" smtClean="0"/>
              <a:t>所面临的挑战性新需求</a:t>
            </a:r>
            <a:endParaRPr lang="en-US" sz="3600" b="1" dirty="0"/>
          </a:p>
        </p:txBody>
      </p:sp>
    </p:spTree>
    <p:extLst>
      <p:ext uri="{BB962C8B-B14F-4D97-AF65-F5344CB8AC3E}">
        <p14:creationId xmlns:p14="http://schemas.microsoft.com/office/powerpoint/2010/main" val="1503003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1000"/>
                                        <p:tgtEl>
                                          <p:spTgt spid="6146"/>
                                        </p:tgtEl>
                                      </p:cBhvr>
                                    </p:animEffect>
                                    <p:anim calcmode="lin" valueType="num">
                                      <p:cBhvr>
                                        <p:cTn id="32" dur="1000" fill="hold"/>
                                        <p:tgtEl>
                                          <p:spTgt spid="6146"/>
                                        </p:tgtEl>
                                        <p:attrNameLst>
                                          <p:attrName>ppt_x</p:attrName>
                                        </p:attrNameLst>
                                      </p:cBhvr>
                                      <p:tavLst>
                                        <p:tav tm="0">
                                          <p:val>
                                            <p:strVal val="#ppt_x"/>
                                          </p:val>
                                        </p:tav>
                                        <p:tav tm="100000">
                                          <p:val>
                                            <p:strVal val="#ppt_x"/>
                                          </p:val>
                                        </p:tav>
                                      </p:tavLst>
                                    </p:anim>
                                    <p:anim calcmode="lin" valueType="num">
                                      <p:cBhvr>
                                        <p:cTn id="33" dur="1000" fill="hold"/>
                                        <p:tgtEl>
                                          <p:spTgt spid="614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4012155" y="5156512"/>
            <a:ext cx="4164515" cy="1081087"/>
          </a:xfrm>
          <a:prstGeom prst="rect">
            <a:avLst/>
          </a:prstGeom>
          <a:solidFill>
            <a:srgbClr val="FFCC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marL="185738" indent="-185738"/>
            <a:r>
              <a:rPr lang="zh-CN" altLang="en-US" sz="1800" dirty="0" smtClean="0">
                <a:latin typeface="Calibri" pitchFamily="34" charset="0"/>
              </a:rPr>
              <a:t>治理</a:t>
            </a:r>
            <a:endParaRPr lang="en-GB" sz="1800" dirty="0">
              <a:latin typeface="Calibri" pitchFamily="34" charset="0"/>
            </a:endParaRPr>
          </a:p>
          <a:p>
            <a:pPr marL="185738" indent="-185738">
              <a:buFontTx/>
              <a:buChar char="•"/>
            </a:pPr>
            <a:r>
              <a:rPr lang="zh-CN" altLang="en-US" sz="1400" dirty="0" smtClean="0">
                <a:latin typeface="Calibri" pitchFamily="34" charset="0"/>
              </a:rPr>
              <a:t>信任框架</a:t>
            </a:r>
            <a:endParaRPr lang="en-GB" sz="1400" dirty="0">
              <a:latin typeface="Calibri" pitchFamily="34" charset="0"/>
            </a:endParaRPr>
          </a:p>
          <a:p>
            <a:pPr marL="185738" indent="-185738">
              <a:buFontTx/>
              <a:buChar char="•"/>
            </a:pPr>
            <a:r>
              <a:rPr lang="zh-CN" altLang="en-US" sz="1400" dirty="0" smtClean="0">
                <a:latin typeface="Calibri" pitchFamily="34" charset="0"/>
              </a:rPr>
              <a:t>认证与审计</a:t>
            </a:r>
            <a:endParaRPr lang="en-US" altLang="zh-CN" sz="1400" dirty="0" smtClean="0">
              <a:latin typeface="Calibri" pitchFamily="34" charset="0"/>
            </a:endParaRPr>
          </a:p>
          <a:p>
            <a:pPr marL="185738" indent="-185738">
              <a:buFontTx/>
              <a:buChar char="•"/>
            </a:pPr>
            <a:r>
              <a:rPr lang="zh-CN" altLang="en-US" sz="1400" dirty="0" smtClean="0">
                <a:latin typeface="Calibri" pitchFamily="34" charset="0"/>
              </a:rPr>
              <a:t>事件</a:t>
            </a:r>
            <a:r>
              <a:rPr lang="zh-CN" altLang="en-US" sz="1400" dirty="0" smtClean="0">
                <a:latin typeface="Calibri" pitchFamily="34" charset="0"/>
              </a:rPr>
              <a:t>报告</a:t>
            </a:r>
            <a:endParaRPr lang="en-GB" sz="1400" dirty="0">
              <a:latin typeface="Calibri" pitchFamily="34" charset="0"/>
            </a:endParaRPr>
          </a:p>
        </p:txBody>
      </p:sp>
      <p:sp>
        <p:nvSpPr>
          <p:cNvPr id="12292" name="Rectangle 3"/>
          <p:cNvSpPr>
            <a:spLocks noChangeArrowheads="1"/>
          </p:cNvSpPr>
          <p:nvPr/>
        </p:nvSpPr>
        <p:spPr bwMode="auto">
          <a:xfrm>
            <a:off x="336464" y="3143561"/>
            <a:ext cx="3100108" cy="2305051"/>
          </a:xfrm>
          <a:prstGeom prst="rect">
            <a:avLst/>
          </a:prstGeom>
          <a:solidFill>
            <a:srgbClr val="FFFFCC"/>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p>
            <a:pPr marL="185738" indent="-185738"/>
            <a:r>
              <a:rPr lang="zh-CN" altLang="en-US" sz="1800" dirty="0" smtClean="0">
                <a:latin typeface="Calibri" pitchFamily="34" charset="0"/>
              </a:rPr>
              <a:t>安全机制</a:t>
            </a:r>
            <a:r>
              <a:rPr lang="en-GB" sz="1800" dirty="0" smtClean="0">
                <a:latin typeface="Calibri" pitchFamily="34" charset="0"/>
              </a:rPr>
              <a:t>:</a:t>
            </a:r>
            <a:endParaRPr lang="en-GB" sz="1800" dirty="0">
              <a:latin typeface="Calibri" pitchFamily="34" charset="0"/>
            </a:endParaRPr>
          </a:p>
          <a:p>
            <a:pPr marL="185738" indent="-185738">
              <a:buFontTx/>
              <a:buChar char="•"/>
            </a:pPr>
            <a:r>
              <a:rPr lang="zh-CN" altLang="en-US" sz="1400" dirty="0" smtClean="0">
                <a:latin typeface="Calibri" pitchFamily="34" charset="0"/>
              </a:rPr>
              <a:t>强身份验证</a:t>
            </a:r>
            <a:endParaRPr lang="en-GB" sz="1400" dirty="0">
              <a:latin typeface="Calibri" pitchFamily="34" charset="0"/>
            </a:endParaRPr>
          </a:p>
          <a:p>
            <a:pPr marL="185738" indent="-185738">
              <a:buFontTx/>
              <a:buChar char="•"/>
            </a:pPr>
            <a:r>
              <a:rPr lang="zh-CN" altLang="en-US" sz="1400" dirty="0">
                <a:latin typeface="Calibri" pitchFamily="34" charset="0"/>
              </a:rPr>
              <a:t>组织</a:t>
            </a:r>
            <a:r>
              <a:rPr lang="zh-CN" altLang="en-US" sz="1400" dirty="0" smtClean="0">
                <a:latin typeface="Calibri" pitchFamily="34" charset="0"/>
              </a:rPr>
              <a:t>及个人设备上数据的保护</a:t>
            </a:r>
            <a:endParaRPr lang="en-GB" sz="1400" dirty="0">
              <a:latin typeface="Calibri" pitchFamily="34" charset="0"/>
            </a:endParaRPr>
          </a:p>
        </p:txBody>
      </p:sp>
      <p:sp>
        <p:nvSpPr>
          <p:cNvPr id="12293" name="Rectangle 4"/>
          <p:cNvSpPr>
            <a:spLocks noChangeArrowheads="1"/>
          </p:cNvSpPr>
          <p:nvPr/>
        </p:nvSpPr>
        <p:spPr bwMode="auto">
          <a:xfrm>
            <a:off x="507868" y="1085851"/>
            <a:ext cx="4875530" cy="1625911"/>
          </a:xfrm>
          <a:prstGeom prst="rect">
            <a:avLst/>
          </a:prstGeom>
          <a:solidFill>
            <a:schemeClr val="accent3">
              <a:lumMod val="20000"/>
              <a:lumOff val="80000"/>
            </a:schemeClr>
          </a:solidFill>
          <a:ln>
            <a:noFill/>
          </a:ln>
          <a:effectLst>
            <a:outerShdw dist="107763" dir="2700000" algn="ctr" rotWithShape="0">
              <a:schemeClr val="bg2">
                <a:alpha val="50000"/>
              </a:schemeClr>
            </a:outerShdw>
          </a:effectLst>
          <a:extLst/>
        </p:spPr>
        <p:txBody>
          <a:bodyPr wrap="none"/>
          <a:lstStyle/>
          <a:p>
            <a:r>
              <a:rPr lang="zh-CN" altLang="en-US" sz="1800" dirty="0" smtClean="0">
                <a:latin typeface="Calibri" pitchFamily="34" charset="0"/>
              </a:rPr>
              <a:t>可信数据源</a:t>
            </a:r>
            <a:r>
              <a:rPr lang="en-GB" sz="1800" dirty="0" smtClean="0">
                <a:latin typeface="Calibri" pitchFamily="34" charset="0"/>
              </a:rPr>
              <a:t>:</a:t>
            </a:r>
          </a:p>
          <a:p>
            <a:pPr marL="185738" indent="-185738">
              <a:buFontTx/>
              <a:buChar char="•"/>
            </a:pPr>
            <a:r>
              <a:rPr lang="zh-CN" altLang="en-US" sz="1400" dirty="0" smtClean="0">
                <a:latin typeface="Calibri" pitchFamily="34" charset="0"/>
              </a:rPr>
              <a:t>身份提供者</a:t>
            </a:r>
            <a:endParaRPr lang="en-GB" sz="1400" dirty="0" smtClean="0">
              <a:latin typeface="Calibri" pitchFamily="34" charset="0"/>
            </a:endParaRPr>
          </a:p>
          <a:p>
            <a:pPr marL="185738" indent="-185738">
              <a:buFontTx/>
              <a:buChar char="•"/>
            </a:pPr>
            <a:r>
              <a:rPr lang="zh-CN" altLang="en-US" sz="1400" dirty="0" smtClean="0">
                <a:latin typeface="Calibri" pitchFamily="34" charset="0"/>
              </a:rPr>
              <a:t>属性</a:t>
            </a:r>
            <a:r>
              <a:rPr lang="zh-CN" altLang="en-US" sz="1400" dirty="0" smtClean="0">
                <a:latin typeface="Calibri" pitchFamily="34" charset="0"/>
              </a:rPr>
              <a:t>管理机构</a:t>
            </a:r>
            <a:endParaRPr lang="en-GB" sz="1400" dirty="0">
              <a:latin typeface="Calibri" pitchFamily="34" charset="0"/>
            </a:endParaRPr>
          </a:p>
        </p:txBody>
      </p:sp>
      <p:sp>
        <p:nvSpPr>
          <p:cNvPr id="12298" name="AutoShape 9"/>
          <p:cNvSpPr>
            <a:spLocks noChangeArrowheads="1"/>
          </p:cNvSpPr>
          <p:nvPr/>
        </p:nvSpPr>
        <p:spPr bwMode="auto">
          <a:xfrm>
            <a:off x="828840" y="1918012"/>
            <a:ext cx="999484" cy="504825"/>
          </a:xfrm>
          <a:prstGeom prst="can">
            <a:avLst>
              <a:gd name="adj" fmla="val 25000"/>
            </a:avLst>
          </a:prstGeom>
          <a:solidFill>
            <a:srgbClr val="7EC5C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200" b="1" dirty="0"/>
          </a:p>
        </p:txBody>
      </p:sp>
      <p:sp>
        <p:nvSpPr>
          <p:cNvPr id="12299" name="AutoShape 10"/>
          <p:cNvSpPr>
            <a:spLocks noChangeArrowheads="1"/>
          </p:cNvSpPr>
          <p:nvPr/>
        </p:nvSpPr>
        <p:spPr bwMode="auto">
          <a:xfrm>
            <a:off x="1946149" y="1918012"/>
            <a:ext cx="999484" cy="504825"/>
          </a:xfrm>
          <a:prstGeom prst="can">
            <a:avLst>
              <a:gd name="adj" fmla="val 25000"/>
            </a:avLst>
          </a:prstGeom>
          <a:solidFill>
            <a:srgbClr val="7EC5C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200" b="1" dirty="0"/>
          </a:p>
        </p:txBody>
      </p:sp>
      <p:sp>
        <p:nvSpPr>
          <p:cNvPr id="12300" name="AutoShape 11"/>
          <p:cNvSpPr>
            <a:spLocks noChangeArrowheads="1"/>
          </p:cNvSpPr>
          <p:nvPr/>
        </p:nvSpPr>
        <p:spPr bwMode="auto">
          <a:xfrm>
            <a:off x="3063458" y="1918012"/>
            <a:ext cx="999484" cy="504825"/>
          </a:xfrm>
          <a:prstGeom prst="can">
            <a:avLst>
              <a:gd name="adj" fmla="val 25000"/>
            </a:avLst>
          </a:prstGeom>
          <a:solidFill>
            <a:srgbClr val="7EC5C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200" b="1" dirty="0"/>
          </a:p>
        </p:txBody>
      </p:sp>
      <p:sp>
        <p:nvSpPr>
          <p:cNvPr id="12301" name="AutoShape 12"/>
          <p:cNvSpPr>
            <a:spLocks noChangeArrowheads="1"/>
          </p:cNvSpPr>
          <p:nvPr/>
        </p:nvSpPr>
        <p:spPr bwMode="auto">
          <a:xfrm>
            <a:off x="4180767" y="1918012"/>
            <a:ext cx="999484" cy="504825"/>
          </a:xfrm>
          <a:prstGeom prst="can">
            <a:avLst>
              <a:gd name="adj" fmla="val 25000"/>
            </a:avLst>
          </a:prstGeom>
          <a:solidFill>
            <a:srgbClr val="7EC5C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1200" b="1" dirty="0"/>
          </a:p>
        </p:txBody>
      </p:sp>
      <p:sp>
        <p:nvSpPr>
          <p:cNvPr id="12302" name="Text Box 13"/>
          <p:cNvSpPr txBox="1">
            <a:spLocks noChangeArrowheads="1"/>
          </p:cNvSpPr>
          <p:nvPr/>
        </p:nvSpPr>
        <p:spPr bwMode="auto">
          <a:xfrm>
            <a:off x="4128594" y="4243698"/>
            <a:ext cx="54373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GB" sz="2800" dirty="0">
                <a:solidFill>
                  <a:srgbClr val="000080"/>
                </a:solidFill>
                <a:sym typeface="Webdings" pitchFamily="18" charset="2"/>
              </a:rPr>
              <a:t></a:t>
            </a:r>
          </a:p>
          <a:p>
            <a:pPr algn="ctr" eaLnBrk="1" hangingPunct="1"/>
            <a:r>
              <a:rPr lang="zh-CN" altLang="en-US" sz="1400" b="1" dirty="0" smtClean="0">
                <a:solidFill>
                  <a:srgbClr val="000080"/>
                </a:solidFill>
                <a:latin typeface="Calibri" pitchFamily="34" charset="0"/>
                <a:sym typeface="Webdings" pitchFamily="18" charset="2"/>
              </a:rPr>
              <a:t>用户</a:t>
            </a:r>
            <a:endParaRPr lang="en-GB" sz="1400" b="1" dirty="0">
              <a:solidFill>
                <a:srgbClr val="000080"/>
              </a:solidFill>
              <a:latin typeface="Calibri" pitchFamily="34" charset="0"/>
              <a:sym typeface="Webdings" pitchFamily="18" charset="2"/>
            </a:endParaRPr>
          </a:p>
        </p:txBody>
      </p:sp>
      <p:sp>
        <p:nvSpPr>
          <p:cNvPr id="12303" name="Text Box 14"/>
          <p:cNvSpPr txBox="1">
            <a:spLocks noChangeArrowheads="1"/>
          </p:cNvSpPr>
          <p:nvPr/>
        </p:nvSpPr>
        <p:spPr bwMode="auto">
          <a:xfrm>
            <a:off x="7226029" y="4237349"/>
            <a:ext cx="10823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GB" sz="2800" dirty="0">
                <a:solidFill>
                  <a:srgbClr val="CC0000"/>
                </a:solidFill>
                <a:sym typeface="Webdings" pitchFamily="18" charset="2"/>
              </a:rPr>
              <a:t></a:t>
            </a:r>
          </a:p>
          <a:p>
            <a:pPr algn="ctr" eaLnBrk="1" hangingPunct="1"/>
            <a:r>
              <a:rPr lang="zh-CN" altLang="en-US" sz="1400" b="1" dirty="0" smtClean="0">
                <a:solidFill>
                  <a:srgbClr val="CC0000"/>
                </a:solidFill>
                <a:latin typeface="Calibri" pitchFamily="34" charset="0"/>
                <a:sym typeface="Webdings" pitchFamily="18" charset="2"/>
              </a:rPr>
              <a:t>应用提供着</a:t>
            </a:r>
            <a:endParaRPr lang="en-GB" sz="1400" b="1" dirty="0">
              <a:solidFill>
                <a:srgbClr val="CC0000"/>
              </a:solidFill>
              <a:latin typeface="Calibri" pitchFamily="34" charset="0"/>
              <a:sym typeface="Webdings" pitchFamily="18" charset="2"/>
            </a:endParaRPr>
          </a:p>
        </p:txBody>
      </p:sp>
      <p:sp>
        <p:nvSpPr>
          <p:cNvPr id="12304" name="Text Box 15"/>
          <p:cNvSpPr txBox="1">
            <a:spLocks noChangeArrowheads="1"/>
          </p:cNvSpPr>
          <p:nvPr/>
        </p:nvSpPr>
        <p:spPr bwMode="auto">
          <a:xfrm>
            <a:off x="3865641" y="2999098"/>
            <a:ext cx="10823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GB" sz="2800" dirty="0">
                <a:solidFill>
                  <a:srgbClr val="000080"/>
                </a:solidFill>
                <a:sym typeface="Webdings" pitchFamily="18" charset="2"/>
              </a:rPr>
              <a:t></a:t>
            </a:r>
          </a:p>
          <a:p>
            <a:pPr algn="ctr" eaLnBrk="1" hangingPunct="1"/>
            <a:r>
              <a:rPr lang="zh-CN" altLang="en-US" sz="1400" b="1" dirty="0" smtClean="0">
                <a:solidFill>
                  <a:srgbClr val="000080"/>
                </a:solidFill>
                <a:latin typeface="Calibri" pitchFamily="34" charset="0"/>
                <a:sym typeface="Webdings" pitchFamily="18" charset="2"/>
              </a:rPr>
              <a:t>声明提供着</a:t>
            </a:r>
            <a:endParaRPr lang="en-GB" sz="1400" b="1" dirty="0">
              <a:solidFill>
                <a:srgbClr val="000080"/>
              </a:solidFill>
              <a:latin typeface="Calibri" pitchFamily="34" charset="0"/>
              <a:sym typeface="Webdings" pitchFamily="18" charset="2"/>
            </a:endParaRPr>
          </a:p>
        </p:txBody>
      </p:sp>
      <p:sp>
        <p:nvSpPr>
          <p:cNvPr id="12305" name="Text Box 16"/>
          <p:cNvSpPr txBox="1">
            <a:spLocks noChangeArrowheads="1"/>
          </p:cNvSpPr>
          <p:nvPr/>
        </p:nvSpPr>
        <p:spPr bwMode="auto">
          <a:xfrm>
            <a:off x="7133088" y="2999099"/>
            <a:ext cx="12618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en-GB" sz="2800" dirty="0">
                <a:solidFill>
                  <a:srgbClr val="CC0000"/>
                </a:solidFill>
                <a:sym typeface="Webdings" pitchFamily="18" charset="2"/>
              </a:rPr>
              <a:t></a:t>
            </a:r>
          </a:p>
          <a:p>
            <a:pPr algn="ctr" eaLnBrk="1" hangingPunct="1"/>
            <a:r>
              <a:rPr lang="zh-CN" altLang="en-US" sz="1400" b="1" dirty="0" smtClean="0">
                <a:solidFill>
                  <a:srgbClr val="CC0000"/>
                </a:solidFill>
                <a:latin typeface="Calibri" pitchFamily="34" charset="0"/>
                <a:sym typeface="Webdings" pitchFamily="18" charset="2"/>
              </a:rPr>
              <a:t>用户代理</a:t>
            </a:r>
            <a:endParaRPr lang="en-US" altLang="zh-CN" sz="1400" b="1" dirty="0" smtClean="0">
              <a:solidFill>
                <a:srgbClr val="CC0000"/>
              </a:solidFill>
              <a:latin typeface="Calibri" pitchFamily="34" charset="0"/>
              <a:sym typeface="Webdings" pitchFamily="18" charset="2"/>
            </a:endParaRPr>
          </a:p>
          <a:p>
            <a:pPr algn="ctr" eaLnBrk="1" hangingPunct="1"/>
            <a:r>
              <a:rPr lang="zh-CN" altLang="en-US" sz="1400" b="1" dirty="0" smtClean="0">
                <a:solidFill>
                  <a:srgbClr val="CC0000"/>
                </a:solidFill>
                <a:latin typeface="Calibri" pitchFamily="34" charset="0"/>
                <a:sym typeface="Webdings" pitchFamily="18" charset="2"/>
              </a:rPr>
              <a:t>受信组织代理</a:t>
            </a:r>
            <a:endParaRPr lang="en-GB" sz="1400" b="1" dirty="0">
              <a:solidFill>
                <a:srgbClr val="CC0000"/>
              </a:solidFill>
              <a:latin typeface="Calibri" pitchFamily="34" charset="0"/>
              <a:sym typeface="Webdings" pitchFamily="18" charset="2"/>
            </a:endParaRPr>
          </a:p>
        </p:txBody>
      </p:sp>
      <p:sp>
        <p:nvSpPr>
          <p:cNvPr id="12306" name="AutoShape 17"/>
          <p:cNvSpPr>
            <a:spLocks noChangeArrowheads="1"/>
          </p:cNvSpPr>
          <p:nvPr/>
        </p:nvSpPr>
        <p:spPr bwMode="auto">
          <a:xfrm>
            <a:off x="711015" y="2062474"/>
            <a:ext cx="1000923" cy="504825"/>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1" dirty="0" smtClean="0">
                <a:solidFill>
                  <a:schemeClr val="bg1"/>
                </a:solidFill>
              </a:rPr>
              <a:t>雇主</a:t>
            </a:r>
            <a:endParaRPr lang="en-GB" sz="1200" b="1" dirty="0">
              <a:solidFill>
                <a:schemeClr val="bg1"/>
              </a:solidFill>
            </a:endParaRPr>
          </a:p>
        </p:txBody>
      </p:sp>
      <p:sp>
        <p:nvSpPr>
          <p:cNvPr id="12307" name="AutoShape 18"/>
          <p:cNvSpPr>
            <a:spLocks noChangeArrowheads="1"/>
          </p:cNvSpPr>
          <p:nvPr/>
        </p:nvSpPr>
        <p:spPr bwMode="auto">
          <a:xfrm>
            <a:off x="1828324" y="2062474"/>
            <a:ext cx="999484" cy="504825"/>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1" dirty="0" smtClean="0">
                <a:solidFill>
                  <a:schemeClr val="bg1"/>
                </a:solidFill>
                <a:effectLst>
                  <a:outerShdw blurRad="38100" dist="38100" dir="2700000" algn="tl">
                    <a:srgbClr val="000000">
                      <a:alpha val="43137"/>
                    </a:srgbClr>
                  </a:outerShdw>
                </a:effectLst>
              </a:rPr>
              <a:t>政府</a:t>
            </a:r>
            <a:endParaRPr lang="en-GB" sz="1200" b="1" dirty="0" smtClean="0">
              <a:solidFill>
                <a:schemeClr val="bg1"/>
              </a:solidFill>
              <a:effectLst>
                <a:outerShdw blurRad="38100" dist="38100" dir="2700000" algn="tl">
                  <a:srgbClr val="000000">
                    <a:alpha val="43137"/>
                  </a:srgbClr>
                </a:outerShdw>
              </a:effectLst>
            </a:endParaRPr>
          </a:p>
        </p:txBody>
      </p:sp>
      <p:sp>
        <p:nvSpPr>
          <p:cNvPr id="12308" name="AutoShape 19"/>
          <p:cNvSpPr>
            <a:spLocks noChangeArrowheads="1"/>
          </p:cNvSpPr>
          <p:nvPr/>
        </p:nvSpPr>
        <p:spPr bwMode="auto">
          <a:xfrm>
            <a:off x="2945633" y="2062474"/>
            <a:ext cx="999484" cy="504825"/>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1" dirty="0" smtClean="0">
                <a:solidFill>
                  <a:schemeClr val="bg1"/>
                </a:solidFill>
                <a:effectLst>
                  <a:outerShdw blurRad="38100" dist="38100" dir="2700000" algn="tl">
                    <a:srgbClr val="000000">
                      <a:alpha val="43137"/>
                    </a:srgbClr>
                  </a:outerShdw>
                </a:effectLst>
              </a:rPr>
              <a:t>财政</a:t>
            </a:r>
            <a:endParaRPr lang="en-GB" sz="1200" b="1" dirty="0">
              <a:solidFill>
                <a:schemeClr val="bg1"/>
              </a:solidFill>
              <a:effectLst>
                <a:outerShdw blurRad="38100" dist="38100" dir="2700000" algn="tl">
                  <a:srgbClr val="000000">
                    <a:alpha val="43137"/>
                  </a:srgbClr>
                </a:outerShdw>
              </a:effectLst>
            </a:endParaRPr>
          </a:p>
        </p:txBody>
      </p:sp>
      <p:sp>
        <p:nvSpPr>
          <p:cNvPr id="12309" name="AutoShape 20"/>
          <p:cNvSpPr>
            <a:spLocks noChangeArrowheads="1"/>
          </p:cNvSpPr>
          <p:nvPr/>
        </p:nvSpPr>
        <p:spPr bwMode="auto">
          <a:xfrm>
            <a:off x="4062941" y="2062474"/>
            <a:ext cx="999484" cy="504825"/>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1" dirty="0" smtClean="0">
                <a:solidFill>
                  <a:schemeClr val="bg1"/>
                </a:solidFill>
                <a:effectLst>
                  <a:outerShdw blurRad="38100" dist="38100" dir="2700000" algn="tl">
                    <a:srgbClr val="000000">
                      <a:alpha val="43137"/>
                    </a:srgbClr>
                  </a:outerShdw>
                </a:effectLst>
              </a:rPr>
              <a:t>医疗</a:t>
            </a:r>
            <a:endParaRPr lang="en-GB" sz="1200" b="1" dirty="0">
              <a:solidFill>
                <a:schemeClr val="bg1"/>
              </a:solidFill>
              <a:effectLst>
                <a:outerShdw blurRad="38100" dist="38100" dir="2700000" algn="tl">
                  <a:srgbClr val="000000">
                    <a:alpha val="43137"/>
                  </a:srgbClr>
                </a:outerShdw>
              </a:effectLst>
            </a:endParaRPr>
          </a:p>
        </p:txBody>
      </p:sp>
      <p:cxnSp>
        <p:nvCxnSpPr>
          <p:cNvPr id="12310" name="AutoShape 21"/>
          <p:cNvCxnSpPr>
            <a:cxnSpLocks noChangeShapeType="1"/>
            <a:stCxn id="12332" idx="1"/>
            <a:endCxn id="12306" idx="3"/>
          </p:cNvCxnSpPr>
          <p:nvPr/>
        </p:nvCxnSpPr>
        <p:spPr bwMode="auto">
          <a:xfrm flipH="1" flipV="1">
            <a:off x="1211477" y="2567299"/>
            <a:ext cx="2914949" cy="728663"/>
          </a:xfrm>
          <a:prstGeom prst="straightConnector1">
            <a:avLst/>
          </a:prstGeom>
          <a:noFill/>
          <a:ln w="9525">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1" name="AutoShape 22"/>
          <p:cNvCxnSpPr>
            <a:cxnSpLocks noChangeShapeType="1"/>
            <a:stCxn id="12332" idx="1"/>
            <a:endCxn id="12307" idx="3"/>
          </p:cNvCxnSpPr>
          <p:nvPr/>
        </p:nvCxnSpPr>
        <p:spPr bwMode="auto">
          <a:xfrm flipH="1" flipV="1">
            <a:off x="2328066" y="2567299"/>
            <a:ext cx="1798360" cy="728663"/>
          </a:xfrm>
          <a:prstGeom prst="straightConnector1">
            <a:avLst/>
          </a:prstGeom>
          <a:noFill/>
          <a:ln w="9525">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2" name="AutoShape 23"/>
          <p:cNvCxnSpPr>
            <a:cxnSpLocks noChangeShapeType="1"/>
            <a:stCxn id="12332" idx="1"/>
            <a:endCxn id="12308" idx="3"/>
          </p:cNvCxnSpPr>
          <p:nvPr/>
        </p:nvCxnSpPr>
        <p:spPr bwMode="auto">
          <a:xfrm flipH="1" flipV="1">
            <a:off x="3445375" y="2567299"/>
            <a:ext cx="681051" cy="728663"/>
          </a:xfrm>
          <a:prstGeom prst="straightConnector1">
            <a:avLst/>
          </a:prstGeom>
          <a:noFill/>
          <a:ln w="9525">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3" name="AutoShape 24"/>
          <p:cNvCxnSpPr>
            <a:cxnSpLocks noChangeShapeType="1"/>
            <a:stCxn id="12332" idx="1"/>
            <a:endCxn id="12309" idx="3"/>
          </p:cNvCxnSpPr>
          <p:nvPr/>
        </p:nvCxnSpPr>
        <p:spPr bwMode="auto">
          <a:xfrm flipV="1">
            <a:off x="4126426" y="2567299"/>
            <a:ext cx="436258" cy="728663"/>
          </a:xfrm>
          <a:prstGeom prst="straightConnector1">
            <a:avLst/>
          </a:prstGeom>
          <a:noFill/>
          <a:ln w="9525">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314" name="Picture 25" descr="j04398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040" y="4916798"/>
            <a:ext cx="56500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26" descr="j04397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122" y="4558023"/>
            <a:ext cx="727944"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16" name="AutoShape 27"/>
          <p:cNvCxnSpPr>
            <a:cxnSpLocks noChangeShapeType="1"/>
            <a:stCxn id="12302" idx="1"/>
            <a:endCxn id="12314" idx="3"/>
          </p:cNvCxnSpPr>
          <p:nvPr/>
        </p:nvCxnSpPr>
        <p:spPr bwMode="auto">
          <a:xfrm flipH="1">
            <a:off x="2461043" y="4613030"/>
            <a:ext cx="1667551" cy="533162"/>
          </a:xfrm>
          <a:prstGeom prst="straightConnector1">
            <a:avLst/>
          </a:prstGeom>
          <a:noFill/>
          <a:ln w="9525">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7" name="AutoShape 28"/>
          <p:cNvCxnSpPr>
            <a:cxnSpLocks noChangeShapeType="1"/>
            <a:stCxn id="12302" idx="1"/>
            <a:endCxn id="12315" idx="3"/>
          </p:cNvCxnSpPr>
          <p:nvPr/>
        </p:nvCxnSpPr>
        <p:spPr bwMode="auto">
          <a:xfrm flipH="1">
            <a:off x="1860066" y="4613030"/>
            <a:ext cx="2268528" cy="240268"/>
          </a:xfrm>
          <a:prstGeom prst="straightConnector1">
            <a:avLst/>
          </a:prstGeom>
          <a:noFill/>
          <a:ln w="9525">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8" name="Rectangle 29"/>
          <p:cNvSpPr>
            <a:spLocks noChangeArrowheads="1"/>
          </p:cNvSpPr>
          <p:nvPr/>
        </p:nvSpPr>
        <p:spPr bwMode="auto">
          <a:xfrm>
            <a:off x="8442243" y="1238250"/>
            <a:ext cx="3543436" cy="2194728"/>
          </a:xfrm>
          <a:prstGeom prst="rect">
            <a:avLst/>
          </a:prstGeom>
          <a:solidFill>
            <a:schemeClr val="accent6">
              <a:lumMod val="20000"/>
              <a:lumOff val="80000"/>
            </a:schemeClr>
          </a:solidFill>
          <a:ln>
            <a:noFill/>
          </a:ln>
          <a:effectLst>
            <a:outerShdw dist="107763" dir="2700000" algn="ctr" rotWithShape="0">
              <a:schemeClr val="bg2">
                <a:alpha val="50000"/>
              </a:schemeClr>
            </a:outerShdw>
          </a:effectLst>
          <a:extLst/>
        </p:spPr>
        <p:txBody>
          <a:bodyPr/>
          <a:lstStyle/>
          <a:p>
            <a:pPr marL="185738" indent="-185738"/>
            <a:r>
              <a:rPr lang="zh-CN" altLang="en-US" dirty="0" smtClean="0">
                <a:latin typeface="Calibri" pitchFamily="34" charset="0"/>
              </a:rPr>
              <a:t>云身份服务</a:t>
            </a:r>
            <a:r>
              <a:rPr lang="en-GB" sz="1800" dirty="0" smtClean="0">
                <a:latin typeface="Calibri" pitchFamily="34" charset="0"/>
              </a:rPr>
              <a:t>:</a:t>
            </a:r>
          </a:p>
          <a:p>
            <a:pPr marL="185738" indent="-185738">
              <a:buFontTx/>
              <a:buChar char="•"/>
            </a:pPr>
            <a:r>
              <a:rPr lang="zh-CN" altLang="en-US" sz="1400" dirty="0" smtClean="0">
                <a:latin typeface="Calibri" pitchFamily="34" charset="0"/>
              </a:rPr>
              <a:t>为用户及受信组织提供服务</a:t>
            </a:r>
            <a:endParaRPr lang="en-GB" sz="1400" dirty="0">
              <a:latin typeface="Calibri" pitchFamily="34" charset="0"/>
            </a:endParaRPr>
          </a:p>
          <a:p>
            <a:pPr marL="185738" indent="-185738">
              <a:buFontTx/>
              <a:buChar char="•"/>
            </a:pPr>
            <a:r>
              <a:rPr lang="zh-CN" altLang="en-US" sz="1400" dirty="0" smtClean="0">
                <a:latin typeface="Calibri" pitchFamily="34" charset="0"/>
              </a:rPr>
              <a:t>对</a:t>
            </a:r>
            <a:r>
              <a:rPr lang="zh-CN" altLang="en-US" sz="1400" dirty="0" smtClean="0">
                <a:latin typeface="Calibri" pitchFamily="34" charset="0"/>
              </a:rPr>
              <a:t>用户概况信息运用</a:t>
            </a:r>
            <a:r>
              <a:rPr lang="zh-CN" altLang="en-US" sz="1400" dirty="0" smtClean="0">
                <a:latin typeface="Calibri" pitchFamily="34" charset="0"/>
              </a:rPr>
              <a:t>隐私增强技术</a:t>
            </a:r>
            <a:endParaRPr lang="en-GB" sz="1400" dirty="0">
              <a:latin typeface="Calibri" pitchFamily="34" charset="0"/>
            </a:endParaRPr>
          </a:p>
          <a:p>
            <a:pPr marL="185738" indent="-185738">
              <a:buFontTx/>
              <a:buChar char="•"/>
            </a:pPr>
            <a:r>
              <a:rPr lang="zh-CN" altLang="en-US" sz="1400" dirty="0" smtClean="0">
                <a:latin typeface="Calibri" pitchFamily="34" charset="0"/>
              </a:rPr>
              <a:t>声明格式化及互操作性</a:t>
            </a:r>
            <a:endParaRPr lang="en-GB" sz="1400" dirty="0" smtClean="0">
              <a:latin typeface="Calibri" pitchFamily="34" charset="0"/>
            </a:endParaRPr>
          </a:p>
          <a:p>
            <a:pPr marL="185738" indent="-185738">
              <a:buFontTx/>
              <a:buChar char="•"/>
            </a:pPr>
            <a:r>
              <a:rPr lang="zh-CN" altLang="en-US" sz="1400" dirty="0" smtClean="0">
                <a:latin typeface="Calibri" pitchFamily="34" charset="0"/>
              </a:rPr>
              <a:t>协调的访问控制</a:t>
            </a:r>
            <a:endParaRPr lang="en-GB" sz="1400" dirty="0">
              <a:latin typeface="Calibri" pitchFamily="34" charset="0"/>
            </a:endParaRPr>
          </a:p>
        </p:txBody>
      </p:sp>
      <p:sp>
        <p:nvSpPr>
          <p:cNvPr id="2" name="Title 1"/>
          <p:cNvSpPr>
            <a:spLocks noGrp="1"/>
          </p:cNvSpPr>
          <p:nvPr>
            <p:ph type="title"/>
          </p:nvPr>
        </p:nvSpPr>
        <p:spPr>
          <a:xfrm>
            <a:off x="519112" y="552450"/>
            <a:ext cx="11149013" cy="747897"/>
          </a:xfrm>
        </p:spPr>
        <p:txBody>
          <a:bodyPr>
            <a:noAutofit/>
          </a:bodyPr>
          <a:lstStyle/>
          <a:p>
            <a:r>
              <a:rPr lang="zh-CN" altLang="en-US" sz="3600" b="1" dirty="0" smtClean="0"/>
              <a:t>云计算中的身份管理</a:t>
            </a:r>
            <a:r>
              <a:rPr lang="zh-CN" altLang="en-US" sz="3600" b="1" dirty="0"/>
              <a:t>场景</a:t>
            </a:r>
            <a:endParaRPr lang="en-US" sz="3600" b="1" dirty="0"/>
          </a:p>
        </p:txBody>
      </p:sp>
      <p:pic>
        <p:nvPicPr>
          <p:cNvPr id="12320" name="Picture 31" descr="MCj04326320000[1]"/>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11289477" y="2724150"/>
            <a:ext cx="797775" cy="647700"/>
          </a:xfrm>
        </p:spPr>
      </p:pic>
      <p:pic>
        <p:nvPicPr>
          <p:cNvPr id="12321" name="Picture 32" descr="MCj04398360000[1]"/>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1789176" y="4123049"/>
            <a:ext cx="778730" cy="633413"/>
          </a:xfrm>
        </p:spPr>
      </p:pic>
      <p:pic>
        <p:nvPicPr>
          <p:cNvPr id="12324" name="Picture 35" descr="MCj04413940000[1]"/>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6838217" y="5348288"/>
            <a:ext cx="1130006" cy="919163"/>
          </a:xfrm>
          <a:noFill/>
        </p:spPr>
      </p:pic>
      <p:cxnSp>
        <p:nvCxnSpPr>
          <p:cNvPr id="12322" name="AutoShape 33"/>
          <p:cNvCxnSpPr>
            <a:cxnSpLocks noChangeShapeType="1"/>
            <a:stCxn id="12302" idx="1"/>
            <a:endCxn id="12321" idx="3"/>
          </p:cNvCxnSpPr>
          <p:nvPr/>
        </p:nvCxnSpPr>
        <p:spPr bwMode="auto">
          <a:xfrm flipH="1" flipV="1">
            <a:off x="2567906" y="4439756"/>
            <a:ext cx="1560688" cy="173274"/>
          </a:xfrm>
          <a:prstGeom prst="straightConnector1">
            <a:avLst/>
          </a:prstGeom>
          <a:noFill/>
          <a:ln w="9525">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23" name="Rectangle 34"/>
          <p:cNvSpPr>
            <a:spLocks noChangeArrowheads="1"/>
          </p:cNvSpPr>
          <p:nvPr/>
        </p:nvSpPr>
        <p:spPr bwMode="auto">
          <a:xfrm>
            <a:off x="8663377" y="4151623"/>
            <a:ext cx="3100110" cy="2006601"/>
          </a:xfrm>
          <a:prstGeom prst="rect">
            <a:avLst/>
          </a:prstGeom>
          <a:ln/>
          <a:extLst/>
        </p:spPr>
        <p:style>
          <a:lnRef idx="1">
            <a:schemeClr val="accent2"/>
          </a:lnRef>
          <a:fillRef idx="3">
            <a:schemeClr val="accent2"/>
          </a:fillRef>
          <a:effectRef idx="2">
            <a:schemeClr val="accent2"/>
          </a:effectRef>
          <a:fontRef idx="minor">
            <a:schemeClr val="lt1"/>
          </a:fontRef>
        </p:style>
        <p:txBody>
          <a:bodyPr/>
          <a:lstStyle/>
          <a:p>
            <a:pPr marL="185738" indent="-185738"/>
            <a:r>
              <a:rPr lang="zh-CN" altLang="en-US" sz="1800" dirty="0" smtClean="0">
                <a:latin typeface="Calibri" pitchFamily="34" charset="0"/>
              </a:rPr>
              <a:t>受信组织</a:t>
            </a:r>
            <a:r>
              <a:rPr lang="en-GB" sz="1800" dirty="0" smtClean="0">
                <a:latin typeface="Calibri" pitchFamily="34" charset="0"/>
              </a:rPr>
              <a:t>:</a:t>
            </a:r>
            <a:endParaRPr lang="en-GB" sz="1800" dirty="0">
              <a:latin typeface="Calibri" pitchFamily="34" charset="0"/>
            </a:endParaRPr>
          </a:p>
          <a:p>
            <a:pPr marL="185738" indent="-185738">
              <a:buFontTx/>
              <a:buChar char="•"/>
            </a:pPr>
            <a:r>
              <a:rPr lang="zh-CN" altLang="en-US" sz="1400" dirty="0" smtClean="0">
                <a:latin typeface="Calibri" pitchFamily="34" charset="0"/>
              </a:rPr>
              <a:t>所需用户数据及使用的政策</a:t>
            </a:r>
            <a:endParaRPr lang="en-GB" sz="1400" dirty="0">
              <a:latin typeface="Calibri" pitchFamily="34" charset="0"/>
            </a:endParaRPr>
          </a:p>
          <a:p>
            <a:pPr marL="185738" indent="-185738">
              <a:buFontTx/>
              <a:buChar char="•"/>
            </a:pPr>
            <a:r>
              <a:rPr lang="zh-CN" altLang="en-US" sz="1400" dirty="0" smtClean="0">
                <a:latin typeface="Calibri" pitchFamily="34" charset="0"/>
              </a:rPr>
              <a:t>组织数据报告的政策</a:t>
            </a:r>
            <a:endParaRPr lang="en-GB" sz="1400" dirty="0" smtClean="0">
              <a:latin typeface="Calibri" pitchFamily="34" charset="0"/>
            </a:endParaRPr>
          </a:p>
          <a:p>
            <a:pPr marL="185738" indent="-185738">
              <a:buFontTx/>
              <a:buChar char="•"/>
            </a:pPr>
            <a:r>
              <a:rPr lang="zh-CN" altLang="en-US" sz="1400" dirty="0" smtClean="0">
                <a:latin typeface="Calibri" pitchFamily="34" charset="0"/>
              </a:rPr>
              <a:t>审计</a:t>
            </a:r>
            <a:r>
              <a:rPr lang="en-GB" sz="1400" dirty="0" smtClean="0">
                <a:latin typeface="Calibri" pitchFamily="34" charset="0"/>
              </a:rPr>
              <a:t> </a:t>
            </a:r>
            <a:r>
              <a:rPr lang="en-GB" sz="1400" dirty="0">
                <a:latin typeface="Calibri" pitchFamily="34" charset="0"/>
              </a:rPr>
              <a:t>trails</a:t>
            </a:r>
          </a:p>
          <a:p>
            <a:pPr marL="185738" indent="-185738">
              <a:buFontTx/>
              <a:buChar char="•"/>
            </a:pPr>
            <a:r>
              <a:rPr lang="zh-CN" altLang="en-US" sz="1400" dirty="0" smtClean="0">
                <a:latin typeface="Calibri" pitchFamily="34" charset="0"/>
              </a:rPr>
              <a:t>历史授权分析</a:t>
            </a:r>
            <a:endParaRPr lang="en-GB" sz="1400" dirty="0">
              <a:latin typeface="Calibri" pitchFamily="34" charset="0"/>
            </a:endParaRPr>
          </a:p>
        </p:txBody>
      </p:sp>
      <p:pic>
        <p:nvPicPr>
          <p:cNvPr id="12325" name="Picture 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86872" y="5369235"/>
            <a:ext cx="795659"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6" name="Line 38"/>
          <p:cNvSpPr>
            <a:spLocks noChangeShapeType="1"/>
          </p:cNvSpPr>
          <p:nvPr/>
        </p:nvSpPr>
        <p:spPr bwMode="auto">
          <a:xfrm>
            <a:off x="7747099" y="3935723"/>
            <a:ext cx="0" cy="361950"/>
          </a:xfrm>
          <a:prstGeom prst="line">
            <a:avLst/>
          </a:prstGeom>
          <a:noFill/>
          <a:ln w="3810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27" name="Line 39"/>
          <p:cNvSpPr>
            <a:spLocks noChangeShapeType="1"/>
          </p:cNvSpPr>
          <p:nvPr/>
        </p:nvSpPr>
        <p:spPr bwMode="auto">
          <a:xfrm flipH="1" flipV="1">
            <a:off x="4409985" y="3791261"/>
            <a:ext cx="0" cy="431800"/>
          </a:xfrm>
          <a:prstGeom prst="line">
            <a:avLst/>
          </a:prstGeom>
          <a:noFill/>
          <a:ln w="3810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28" name="Line 40"/>
          <p:cNvSpPr>
            <a:spLocks noChangeShapeType="1"/>
          </p:cNvSpPr>
          <p:nvPr/>
        </p:nvSpPr>
        <p:spPr bwMode="auto">
          <a:xfrm rot="5400000">
            <a:off x="6049975" y="3615820"/>
            <a:ext cx="0" cy="1862182"/>
          </a:xfrm>
          <a:prstGeom prst="line">
            <a:avLst/>
          </a:prstGeom>
          <a:noFill/>
          <a:ln w="3810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29" name="Line 41"/>
          <p:cNvSpPr>
            <a:spLocks noChangeShapeType="1"/>
          </p:cNvSpPr>
          <p:nvPr/>
        </p:nvSpPr>
        <p:spPr bwMode="auto">
          <a:xfrm rot="16200000" flipH="1">
            <a:off x="6049975" y="2356932"/>
            <a:ext cx="0" cy="1862182"/>
          </a:xfrm>
          <a:prstGeom prst="line">
            <a:avLst/>
          </a:prstGeom>
          <a:noFill/>
          <a:ln w="38100">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30" name="Line 42"/>
          <p:cNvSpPr>
            <a:spLocks noChangeShapeType="1"/>
          </p:cNvSpPr>
          <p:nvPr/>
        </p:nvSpPr>
        <p:spPr bwMode="auto">
          <a:xfrm>
            <a:off x="8221110" y="4583424"/>
            <a:ext cx="442267" cy="144463"/>
          </a:xfrm>
          <a:prstGeom prst="line">
            <a:avLst/>
          </a:prstGeom>
          <a:noFill/>
          <a:ln w="9525">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31" name="Line 43"/>
          <p:cNvSpPr>
            <a:spLocks noChangeShapeType="1"/>
          </p:cNvSpPr>
          <p:nvPr/>
        </p:nvSpPr>
        <p:spPr bwMode="auto">
          <a:xfrm flipV="1">
            <a:off x="8132233" y="2999099"/>
            <a:ext cx="531144" cy="288925"/>
          </a:xfrm>
          <a:prstGeom prst="line">
            <a:avLst/>
          </a:prstGeom>
          <a:noFill/>
          <a:ln w="9525">
            <a:solidFill>
              <a:schemeClr val="bg2">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32" name="Rectangle 44"/>
          <p:cNvSpPr>
            <a:spLocks noChangeArrowheads="1"/>
          </p:cNvSpPr>
          <p:nvPr/>
        </p:nvSpPr>
        <p:spPr bwMode="auto">
          <a:xfrm>
            <a:off x="4126426" y="3227699"/>
            <a:ext cx="361856"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333" name="Text Box 45"/>
          <p:cNvSpPr txBox="1">
            <a:spLocks noChangeArrowheads="1"/>
          </p:cNvSpPr>
          <p:nvPr/>
        </p:nvSpPr>
        <p:spPr bwMode="auto">
          <a:xfrm>
            <a:off x="5462596" y="3721411"/>
            <a:ext cx="10118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eaLnBrk="1" hangingPunct="1"/>
            <a:r>
              <a:rPr lang="zh-CN" altLang="en-US" sz="1600" b="1" i="1" dirty="0" smtClean="0"/>
              <a:t>信任框架</a:t>
            </a:r>
            <a:endParaRPr lang="en-GB" sz="1600" b="1" i="1" dirty="0"/>
          </a:p>
        </p:txBody>
      </p:sp>
    </p:spTree>
    <p:extLst>
      <p:ext uri="{BB962C8B-B14F-4D97-AF65-F5344CB8AC3E}">
        <p14:creationId xmlns:p14="http://schemas.microsoft.com/office/powerpoint/2010/main" val="11889794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30984" y="3081128"/>
            <a:ext cx="666807" cy="384698"/>
          </a:xfrm>
          <a:prstGeom prst="rect">
            <a:avLst/>
          </a:prstGeom>
        </p:spPr>
        <p:txBody>
          <a:bodyPr wrap="none" lIns="76179" tIns="38089" rIns="76179" bIns="38089">
            <a:spAutoFit/>
          </a:bodyPr>
          <a:lstStyle/>
          <a:p>
            <a:r>
              <a:rPr lang="zh-CN" altLang="en-US" sz="2000" dirty="0" smtClean="0">
                <a:solidFill>
                  <a:schemeClr val="tx1">
                    <a:lumMod val="65000"/>
                    <a:lumOff val="35000"/>
                  </a:schemeClr>
                </a:solidFill>
              </a:rPr>
              <a:t>开发</a:t>
            </a:r>
            <a:endParaRPr lang="en-US" dirty="0">
              <a:solidFill>
                <a:schemeClr val="tx1">
                  <a:lumMod val="65000"/>
                  <a:lumOff val="35000"/>
                </a:schemeClr>
              </a:solidFill>
            </a:endParaRPr>
          </a:p>
        </p:txBody>
      </p:sp>
      <p:sp>
        <p:nvSpPr>
          <p:cNvPr id="20" name="Rectangle 19"/>
          <p:cNvSpPr/>
          <p:nvPr/>
        </p:nvSpPr>
        <p:spPr>
          <a:xfrm>
            <a:off x="6295302" y="3082764"/>
            <a:ext cx="737339" cy="384698"/>
          </a:xfrm>
          <a:prstGeom prst="rect">
            <a:avLst/>
          </a:prstGeom>
        </p:spPr>
        <p:txBody>
          <a:bodyPr wrap="none" lIns="76179" tIns="38089" rIns="76179" bIns="38089">
            <a:spAutoFit/>
          </a:bodyPr>
          <a:lstStyle/>
          <a:p>
            <a:r>
              <a:rPr lang="zh-CN" altLang="en-US" sz="2000" dirty="0" smtClean="0">
                <a:solidFill>
                  <a:schemeClr val="tx1">
                    <a:lumMod val="65000"/>
                    <a:lumOff val="35000"/>
                  </a:schemeClr>
                </a:solidFill>
              </a:rPr>
              <a:t>管理</a:t>
            </a:r>
            <a:r>
              <a:rPr lang="en-US" sz="2000" dirty="0" smtClean="0">
                <a:solidFill>
                  <a:schemeClr val="tx1">
                    <a:lumMod val="65000"/>
                    <a:lumOff val="35000"/>
                  </a:schemeClr>
                </a:solidFill>
              </a:rPr>
              <a:t> </a:t>
            </a:r>
            <a:endParaRPr lang="en-US" dirty="0">
              <a:solidFill>
                <a:schemeClr val="tx1">
                  <a:lumMod val="65000"/>
                  <a:lumOff val="35000"/>
                </a:schemeClr>
              </a:solidFill>
            </a:endParaRPr>
          </a:p>
        </p:txBody>
      </p:sp>
      <p:sp>
        <p:nvSpPr>
          <p:cNvPr id="47" name="Rectangle 46"/>
          <p:cNvSpPr/>
          <p:nvPr/>
        </p:nvSpPr>
        <p:spPr bwMode="auto">
          <a:xfrm>
            <a:off x="6224131" y="3071549"/>
            <a:ext cx="4280325" cy="382408"/>
          </a:xfrm>
          <a:prstGeom prst="rect">
            <a:avLst/>
          </a:prstGeom>
          <a:solidFill>
            <a:schemeClr val="bg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9" name="Rectangle 8"/>
          <p:cNvSpPr/>
          <p:nvPr/>
        </p:nvSpPr>
        <p:spPr>
          <a:xfrm>
            <a:off x="3696157" y="3082764"/>
            <a:ext cx="1064352" cy="384698"/>
          </a:xfrm>
          <a:prstGeom prst="rect">
            <a:avLst/>
          </a:prstGeom>
        </p:spPr>
        <p:txBody>
          <a:bodyPr wrap="none" lIns="76179" tIns="38089" rIns="76179" bIns="38089">
            <a:spAutoFit/>
          </a:bodyPr>
          <a:lstStyle/>
          <a:p>
            <a:r>
              <a:rPr lang="en-US" sz="2000" dirty="0">
                <a:solidFill>
                  <a:schemeClr val="tx1">
                    <a:lumMod val="65000"/>
                    <a:lumOff val="35000"/>
                  </a:schemeClr>
                </a:solidFill>
              </a:rPr>
              <a:t> </a:t>
            </a:r>
            <a:r>
              <a:rPr lang="zh-CN" altLang="en-US" sz="2000" dirty="0" smtClean="0">
                <a:solidFill>
                  <a:schemeClr val="tx1">
                    <a:lumMod val="65000"/>
                    <a:lumOff val="35000"/>
                  </a:schemeClr>
                </a:solidFill>
              </a:rPr>
              <a:t>虚拟化</a:t>
            </a:r>
            <a:r>
              <a:rPr lang="en-US" sz="2000" dirty="0" smtClean="0">
                <a:solidFill>
                  <a:schemeClr val="tx1">
                    <a:lumMod val="65000"/>
                    <a:lumOff val="35000"/>
                  </a:schemeClr>
                </a:solidFill>
              </a:rPr>
              <a:t> </a:t>
            </a:r>
            <a:endParaRPr lang="en-US" dirty="0">
              <a:solidFill>
                <a:schemeClr val="tx1">
                  <a:lumMod val="65000"/>
                  <a:lumOff val="35000"/>
                </a:schemeClr>
              </a:solidFill>
            </a:endParaRPr>
          </a:p>
        </p:txBody>
      </p:sp>
      <p:sp>
        <p:nvSpPr>
          <p:cNvPr id="4" name="Rectangle 3"/>
          <p:cNvSpPr/>
          <p:nvPr/>
        </p:nvSpPr>
        <p:spPr bwMode="auto">
          <a:xfrm>
            <a:off x="3696157" y="2949893"/>
            <a:ext cx="6936868" cy="641898"/>
          </a:xfrm>
          <a:prstGeom prst="rect">
            <a:avLst/>
          </a:prstGeom>
          <a:solidFill>
            <a:schemeClr val="bg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30" name="Rectangle 29"/>
          <p:cNvSpPr/>
          <p:nvPr/>
        </p:nvSpPr>
        <p:spPr bwMode="auto">
          <a:xfrm>
            <a:off x="492618" y="3683082"/>
            <a:ext cx="10944008" cy="1876168"/>
          </a:xfrm>
          <a:prstGeom prst="rect">
            <a:avLst/>
          </a:prstGeom>
          <a:solidFill>
            <a:schemeClr val="accent2">
              <a:lumMod val="60000"/>
              <a:lumOff val="40000"/>
            </a:schemeClr>
          </a:solidFill>
          <a:ln w="9525" cap="flat" cmpd="sng" algn="ctr">
            <a:solidFill>
              <a:srgbClr val="FFFFFF">
                <a:alpha val="63137"/>
              </a:srgbClr>
            </a:solidFill>
            <a:prstDash val="solid"/>
            <a:round/>
            <a:headEnd type="none" w="med" len="med"/>
            <a:tailEnd type="none" w="med" len="med"/>
          </a:ln>
          <a:effectLst/>
        </p:spPr>
        <p:txBody>
          <a:bodyPr vert="horz" wrap="square" lIns="0" tIns="31739" rIns="0" bIns="31739" numCol="1" rtlCol="0" anchor="ctr" anchorCtr="0" compatLnSpc="1">
            <a:prstTxWarp prst="textNoShape">
              <a:avLst/>
            </a:prstTxWarp>
          </a:bodyPr>
          <a:lstStyle/>
          <a:p>
            <a:pPr algn="ctr" defTabSz="761441" fontAlgn="base">
              <a:lnSpc>
                <a:spcPts val="1833"/>
              </a:lnSpc>
              <a:spcBef>
                <a:spcPct val="0"/>
              </a:spcBef>
              <a:spcAft>
                <a:spcPct val="0"/>
              </a:spcAft>
            </a:pPr>
            <a:endParaRPr lang="en-US" sz="1600" dirty="0"/>
          </a:p>
        </p:txBody>
      </p:sp>
      <p:sp>
        <p:nvSpPr>
          <p:cNvPr id="43" name="Rectangle 42"/>
          <p:cNvSpPr/>
          <p:nvPr/>
        </p:nvSpPr>
        <p:spPr bwMode="auto">
          <a:xfrm>
            <a:off x="492619" y="985183"/>
            <a:ext cx="10944008" cy="1907670"/>
          </a:xfrm>
          <a:prstGeom prst="rect">
            <a:avLst/>
          </a:prstGeom>
          <a:solidFill>
            <a:srgbClr val="00B0F0"/>
          </a:solidFill>
          <a:ln w="9525" cap="flat" cmpd="sng" algn="ctr">
            <a:solidFill>
              <a:srgbClr val="FFFFFF">
                <a:alpha val="63137"/>
              </a:srgbClr>
            </a:solidFill>
            <a:prstDash val="solid"/>
            <a:round/>
            <a:headEnd type="none" w="med" len="med"/>
            <a:tailEnd type="none" w="med" len="med"/>
          </a:ln>
          <a:effectLst/>
        </p:spPr>
        <p:txBody>
          <a:bodyPr vert="horz" wrap="square" lIns="0" tIns="31739" rIns="0" bIns="31739" numCol="1" rtlCol="0" anchor="ctr" anchorCtr="0" compatLnSpc="1">
            <a:prstTxWarp prst="textNoShape">
              <a:avLst/>
            </a:prstTxWarp>
          </a:bodyPr>
          <a:lstStyle/>
          <a:p>
            <a:pPr algn="ctr" defTabSz="761441" fontAlgn="base">
              <a:lnSpc>
                <a:spcPts val="1833"/>
              </a:lnSpc>
              <a:spcBef>
                <a:spcPct val="0"/>
              </a:spcBef>
              <a:spcAft>
                <a:spcPct val="0"/>
              </a:spcAft>
            </a:pPr>
            <a:endParaRPr lang="en-US" sz="1600" dirty="0"/>
          </a:p>
        </p:txBody>
      </p:sp>
      <p:sp>
        <p:nvSpPr>
          <p:cNvPr id="10" name="Rectangle 9"/>
          <p:cNvSpPr/>
          <p:nvPr/>
        </p:nvSpPr>
        <p:spPr bwMode="auto">
          <a:xfrm>
            <a:off x="0" y="820882"/>
            <a:ext cx="3696157" cy="5541818"/>
          </a:xfrm>
          <a:prstGeom prst="rect">
            <a:avLst/>
          </a:prstGeom>
          <a:solidFill>
            <a:schemeClr val="bg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64" name="TextBox 63"/>
          <p:cNvSpPr txBox="1"/>
          <p:nvPr/>
        </p:nvSpPr>
        <p:spPr>
          <a:xfrm>
            <a:off x="2051942" y="-1783892"/>
            <a:ext cx="9241689" cy="435973"/>
          </a:xfrm>
          <a:prstGeom prst="rect">
            <a:avLst/>
          </a:prstGeom>
          <a:noFill/>
        </p:spPr>
        <p:txBody>
          <a:bodyPr wrap="square" lIns="0" tIns="152357" rIns="0" bIns="0" rtlCol="0" anchor="ctr">
            <a:spAutoFit/>
          </a:bodyPr>
          <a:lstStyle/>
          <a:p>
            <a:pPr algn="ctr" fontAlgn="base">
              <a:lnSpc>
                <a:spcPts val="2166"/>
              </a:lnSpc>
              <a:spcBef>
                <a:spcPct val="0"/>
              </a:spcBef>
              <a:spcAft>
                <a:spcPct val="0"/>
              </a:spcAft>
            </a:pPr>
            <a:r>
              <a:rPr lang="en-US" sz="6700" spc="250" dirty="0">
                <a:solidFill>
                  <a:schemeClr val="bg1">
                    <a:lumMod val="95000"/>
                  </a:schemeClr>
                </a:solidFill>
              </a:rPr>
              <a:t>COMMON</a:t>
            </a:r>
          </a:p>
        </p:txBody>
      </p:sp>
      <p:sp>
        <p:nvSpPr>
          <p:cNvPr id="2" name="Title 1"/>
          <p:cNvSpPr>
            <a:spLocks noGrp="1"/>
          </p:cNvSpPr>
          <p:nvPr>
            <p:ph type="title"/>
          </p:nvPr>
        </p:nvSpPr>
        <p:spPr>
          <a:xfrm>
            <a:off x="422274" y="569767"/>
            <a:ext cx="11398251" cy="498598"/>
          </a:xfrm>
        </p:spPr>
        <p:txBody>
          <a:bodyPr/>
          <a:lstStyle/>
          <a:p>
            <a:r>
              <a:rPr lang="zh-CN" altLang="en-US" sz="3600" b="1" dirty="0" smtClean="0">
                <a:gradFill flip="none" rotWithShape="1">
                  <a:gsLst>
                    <a:gs pos="0">
                      <a:srgbClr val="595959"/>
                    </a:gs>
                    <a:gs pos="86000">
                      <a:srgbClr val="595959"/>
                    </a:gs>
                  </a:gsLst>
                  <a:lin ang="5400000" scaled="0"/>
                  <a:tileRect/>
                </a:gradFill>
              </a:rPr>
              <a:t>微软云平台</a:t>
            </a:r>
            <a:endParaRPr lang="en-US" sz="3600" b="1" dirty="0">
              <a:gradFill flip="none" rotWithShape="1">
                <a:gsLst>
                  <a:gs pos="0">
                    <a:srgbClr val="595959"/>
                  </a:gs>
                  <a:gs pos="86000">
                    <a:srgbClr val="595959"/>
                  </a:gs>
                </a:gsLst>
                <a:lin ang="5400000" scaled="0"/>
                <a:tileRect/>
              </a:gradFill>
            </a:endParaRPr>
          </a:p>
        </p:txBody>
      </p:sp>
      <p:sp>
        <p:nvSpPr>
          <p:cNvPr id="13" name="Rectangle 12"/>
          <p:cNvSpPr/>
          <p:nvPr/>
        </p:nvSpPr>
        <p:spPr bwMode="auto">
          <a:xfrm>
            <a:off x="1146778" y="2795458"/>
            <a:ext cx="10154709" cy="896598"/>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fontAlgn="base">
              <a:spcBef>
                <a:spcPct val="0"/>
              </a:spcBef>
              <a:spcAft>
                <a:spcPct val="0"/>
              </a:spcAft>
            </a:pPr>
            <a:endParaRPr lang="en-US" dirty="0">
              <a:solidFill>
                <a:schemeClr val="tx1"/>
              </a:solidFill>
            </a:endParaRPr>
          </a:p>
        </p:txBody>
      </p:sp>
      <p:sp>
        <p:nvSpPr>
          <p:cNvPr id="31" name="TextBox 30"/>
          <p:cNvSpPr txBox="1"/>
          <p:nvPr/>
        </p:nvSpPr>
        <p:spPr>
          <a:xfrm>
            <a:off x="1426729" y="4914733"/>
            <a:ext cx="9241689" cy="449375"/>
          </a:xfrm>
          <a:prstGeom prst="rect">
            <a:avLst/>
          </a:prstGeom>
          <a:noFill/>
        </p:spPr>
        <p:txBody>
          <a:bodyPr wrap="square" lIns="0" tIns="152357" rIns="0" bIns="0" rtlCol="0" anchor="ctr">
            <a:spAutoFit/>
          </a:bodyPr>
          <a:lstStyle/>
          <a:p>
            <a:pPr algn="ctr" fontAlgn="base">
              <a:lnSpc>
                <a:spcPts val="2166"/>
              </a:lnSpc>
              <a:spcBef>
                <a:spcPct val="0"/>
              </a:spcBef>
              <a:spcAft>
                <a:spcPct val="0"/>
              </a:spcAft>
            </a:pPr>
            <a:r>
              <a:rPr lang="zh-CN" altLang="en-US" sz="3000" spc="250" dirty="0" smtClean="0">
                <a:solidFill>
                  <a:schemeClr val="bg1"/>
                </a:solidFill>
              </a:rPr>
              <a:t>私有云</a:t>
            </a:r>
            <a:endParaRPr lang="en-US" sz="3000" spc="250" dirty="0">
              <a:solidFill>
                <a:schemeClr val="bg1"/>
              </a:solidFill>
            </a:endParaRPr>
          </a:p>
        </p:txBody>
      </p:sp>
      <p:cxnSp>
        <p:nvCxnSpPr>
          <p:cNvPr id="32" name="Straight Connector 31"/>
          <p:cNvCxnSpPr/>
          <p:nvPr/>
        </p:nvCxnSpPr>
        <p:spPr>
          <a:xfrm flipH="1">
            <a:off x="1462124" y="4848728"/>
            <a:ext cx="9170900" cy="0"/>
          </a:xfrm>
          <a:prstGeom prst="line">
            <a:avLst/>
          </a:prstGeom>
          <a:solidFill>
            <a:schemeClr val="accent3"/>
          </a:solidFill>
          <a:ln w="9525" cap="flat" cmpd="sng" algn="ctr">
            <a:gradFill>
              <a:gsLst>
                <a:gs pos="0">
                  <a:schemeClr val="accent1">
                    <a:tint val="66000"/>
                    <a:satMod val="160000"/>
                    <a:alpha val="0"/>
                  </a:schemeClr>
                </a:gs>
                <a:gs pos="50000">
                  <a:schemeClr val="bg1"/>
                </a:gs>
                <a:gs pos="100000">
                  <a:schemeClr val="accent1">
                    <a:tint val="23500"/>
                    <a:satMod val="160000"/>
                    <a:alpha val="0"/>
                  </a:schemeClr>
                </a:gs>
              </a:gsLst>
              <a:lin ang="4800000" scaled="0"/>
            </a:gra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08926" y="1123084"/>
            <a:ext cx="10277299" cy="452581"/>
          </a:xfrm>
          <a:prstGeom prst="rect">
            <a:avLst/>
          </a:prstGeom>
          <a:noFill/>
        </p:spPr>
        <p:txBody>
          <a:bodyPr wrap="square" lIns="0" tIns="152357" rIns="0" bIns="0" rtlCol="0" anchor="ctr">
            <a:spAutoFit/>
          </a:bodyPr>
          <a:lstStyle/>
          <a:p>
            <a:pPr algn="ctr" fontAlgn="base">
              <a:lnSpc>
                <a:spcPts val="2166"/>
              </a:lnSpc>
              <a:spcBef>
                <a:spcPct val="0"/>
              </a:spcBef>
              <a:spcAft>
                <a:spcPct val="0"/>
              </a:spcAft>
            </a:pPr>
            <a:r>
              <a:rPr lang="zh-CN" altLang="en-US" sz="3000" spc="250" dirty="0" smtClean="0">
                <a:solidFill>
                  <a:schemeClr val="bg1"/>
                </a:solidFill>
              </a:rPr>
              <a:t>公有云</a:t>
            </a:r>
            <a:endParaRPr lang="en-US" sz="3000" spc="250" dirty="0">
              <a:solidFill>
                <a:schemeClr val="bg1"/>
              </a:solidFill>
            </a:endParaRPr>
          </a:p>
        </p:txBody>
      </p:sp>
      <p:cxnSp>
        <p:nvCxnSpPr>
          <p:cNvPr id="45" name="Straight Connector 44"/>
          <p:cNvCxnSpPr/>
          <p:nvPr/>
        </p:nvCxnSpPr>
        <p:spPr>
          <a:xfrm flipH="1">
            <a:off x="1462124" y="1681384"/>
            <a:ext cx="9170901" cy="0"/>
          </a:xfrm>
          <a:prstGeom prst="line">
            <a:avLst/>
          </a:prstGeom>
          <a:solidFill>
            <a:schemeClr val="accent1"/>
          </a:solidFill>
          <a:ln w="9525" cap="flat" cmpd="sng" algn="ctr">
            <a:gradFill>
              <a:gsLst>
                <a:gs pos="0">
                  <a:schemeClr val="accent1">
                    <a:tint val="66000"/>
                    <a:satMod val="160000"/>
                    <a:alpha val="0"/>
                  </a:schemeClr>
                </a:gs>
                <a:gs pos="50000">
                  <a:schemeClr val="bg1"/>
                </a:gs>
                <a:gs pos="100000">
                  <a:schemeClr val="accent1">
                    <a:tint val="23500"/>
                    <a:satMod val="160000"/>
                    <a:alpha val="0"/>
                  </a:schemeClr>
                </a:gs>
              </a:gsLst>
              <a:lin ang="4800000" scaled="0"/>
            </a:gra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66" name="Picture 65" descr="\\MAGNUM\Projects\Microsoft\Cloud Power FY12\Design\ICONS_PNG\Application.png"/>
          <p:cNvPicPr>
            <a:picLocks noChangeAspect="1" noChangeArrowheads="1"/>
          </p:cNvPicPr>
          <p:nvPr/>
        </p:nvPicPr>
        <p:blipFill>
          <a:blip r:embed="rId3" cstate="print">
            <a:lum bright="100000"/>
          </a:blip>
          <a:srcRect/>
          <a:stretch>
            <a:fillRect/>
          </a:stretch>
        </p:blipFill>
        <p:spPr bwMode="auto">
          <a:xfrm>
            <a:off x="5305201" y="1548098"/>
            <a:ext cx="1401796" cy="1401795"/>
          </a:xfrm>
          <a:prstGeom prst="rect">
            <a:avLst/>
          </a:prstGeom>
          <a:noFill/>
        </p:spPr>
      </p:pic>
      <p:pic>
        <p:nvPicPr>
          <p:cNvPr id="67" name="Picture 66" descr="\\MAGNUM\Projects\Microsoft\Cloud Power FY12\Design\ICONS_PNG\Application.png"/>
          <p:cNvPicPr>
            <a:picLocks noChangeAspect="1" noChangeArrowheads="1"/>
          </p:cNvPicPr>
          <p:nvPr/>
        </p:nvPicPr>
        <p:blipFill>
          <a:blip r:embed="rId3" cstate="print">
            <a:lum bright="100000"/>
          </a:blip>
          <a:srcRect/>
          <a:stretch>
            <a:fillRect/>
          </a:stretch>
        </p:blipFill>
        <p:spPr bwMode="auto">
          <a:xfrm>
            <a:off x="5305201" y="3514289"/>
            <a:ext cx="1401796" cy="1401795"/>
          </a:xfrm>
          <a:prstGeom prst="rect">
            <a:avLst/>
          </a:prstGeom>
          <a:noFill/>
        </p:spPr>
      </p:pic>
      <p:pic>
        <p:nvPicPr>
          <p:cNvPr id="69" name="Picture 2"/>
          <p:cNvPicPr>
            <a:picLocks noChangeAspect="1" noChangeArrowheads="1"/>
          </p:cNvPicPr>
          <p:nvPr/>
        </p:nvPicPr>
        <p:blipFill>
          <a:blip r:embed="rId4" cstate="print">
            <a:grayscl/>
          </a:blip>
          <a:stretch>
            <a:fillRect/>
          </a:stretch>
        </p:blipFill>
        <p:spPr bwMode="auto">
          <a:xfrm>
            <a:off x="-127341" y="2458489"/>
            <a:ext cx="1893453" cy="1893946"/>
          </a:xfrm>
          <a:prstGeom prst="rect">
            <a:avLst/>
          </a:prstGeom>
          <a:noFill/>
          <a:ln>
            <a:noFill/>
          </a:ln>
        </p:spPr>
      </p:pic>
      <p:sp>
        <p:nvSpPr>
          <p:cNvPr id="24" name="Freeform 23"/>
          <p:cNvSpPr/>
          <p:nvPr/>
        </p:nvSpPr>
        <p:spPr bwMode="auto">
          <a:xfrm>
            <a:off x="2077641" y="2074844"/>
            <a:ext cx="3435033" cy="851928"/>
          </a:xfrm>
          <a:custGeom>
            <a:avLst/>
            <a:gdLst>
              <a:gd name="connsiteX0" fmla="*/ 0 w 4123113"/>
              <a:gd name="connsiteY0" fmla="*/ 1022314 h 1022314"/>
              <a:gd name="connsiteX1" fmla="*/ 1496291 w 4123113"/>
              <a:gd name="connsiteY1" fmla="*/ 58038 h 1022314"/>
              <a:gd name="connsiteX2" fmla="*/ 4123113 w 4123113"/>
              <a:gd name="connsiteY2" fmla="*/ 191042 h 1022314"/>
            </a:gdLst>
            <a:ahLst/>
            <a:cxnLst>
              <a:cxn ang="0">
                <a:pos x="connsiteX0" y="connsiteY0"/>
              </a:cxn>
              <a:cxn ang="0">
                <a:pos x="connsiteX1" y="connsiteY1"/>
              </a:cxn>
              <a:cxn ang="0">
                <a:pos x="connsiteX2" y="connsiteY2"/>
              </a:cxn>
            </a:cxnLst>
            <a:rect l="l" t="t" r="r" b="b"/>
            <a:pathLst>
              <a:path w="4123113" h="1022314">
                <a:moveTo>
                  <a:pt x="0" y="1022314"/>
                </a:moveTo>
                <a:cubicBezTo>
                  <a:pt x="404553" y="609448"/>
                  <a:pt x="809106" y="196583"/>
                  <a:pt x="1496291" y="58038"/>
                </a:cubicBezTo>
                <a:cubicBezTo>
                  <a:pt x="2183477" y="-80507"/>
                  <a:pt x="3153295" y="55267"/>
                  <a:pt x="4123113" y="191042"/>
                </a:cubicBezTo>
              </a:path>
            </a:pathLst>
          </a:custGeom>
          <a:noFill/>
          <a:ln w="38100">
            <a:solidFill>
              <a:schemeClr val="accent3">
                <a:lumMod val="40000"/>
                <a:lumOff val="60000"/>
              </a:schemeClr>
            </a:solidFill>
            <a:prstDash val="dash"/>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9" tIns="38089" rIns="76179" bIns="38089" rtlCol="0" anchor="ctr"/>
          <a:lstStyle/>
          <a:p>
            <a:pPr algn="ctr"/>
            <a:endParaRPr lang="en-US" dirty="0"/>
          </a:p>
        </p:txBody>
      </p:sp>
      <p:sp>
        <p:nvSpPr>
          <p:cNvPr id="74" name="Freeform 73"/>
          <p:cNvSpPr/>
          <p:nvPr/>
        </p:nvSpPr>
        <p:spPr bwMode="auto">
          <a:xfrm rot="12550605">
            <a:off x="2020192" y="3383930"/>
            <a:ext cx="3435033" cy="851928"/>
          </a:xfrm>
          <a:custGeom>
            <a:avLst/>
            <a:gdLst>
              <a:gd name="connsiteX0" fmla="*/ 0 w 4123113"/>
              <a:gd name="connsiteY0" fmla="*/ 1022314 h 1022314"/>
              <a:gd name="connsiteX1" fmla="*/ 1496291 w 4123113"/>
              <a:gd name="connsiteY1" fmla="*/ 58038 h 1022314"/>
              <a:gd name="connsiteX2" fmla="*/ 4123113 w 4123113"/>
              <a:gd name="connsiteY2" fmla="*/ 191042 h 1022314"/>
            </a:gdLst>
            <a:ahLst/>
            <a:cxnLst>
              <a:cxn ang="0">
                <a:pos x="connsiteX0" y="connsiteY0"/>
              </a:cxn>
              <a:cxn ang="0">
                <a:pos x="connsiteX1" y="connsiteY1"/>
              </a:cxn>
              <a:cxn ang="0">
                <a:pos x="connsiteX2" y="connsiteY2"/>
              </a:cxn>
            </a:cxnLst>
            <a:rect l="l" t="t" r="r" b="b"/>
            <a:pathLst>
              <a:path w="4123113" h="1022314">
                <a:moveTo>
                  <a:pt x="0" y="1022314"/>
                </a:moveTo>
                <a:cubicBezTo>
                  <a:pt x="404553" y="609448"/>
                  <a:pt x="809106" y="196583"/>
                  <a:pt x="1496291" y="58038"/>
                </a:cubicBezTo>
                <a:cubicBezTo>
                  <a:pt x="2183477" y="-80507"/>
                  <a:pt x="3153295" y="55267"/>
                  <a:pt x="4123113" y="191042"/>
                </a:cubicBezTo>
              </a:path>
            </a:pathLst>
          </a:custGeom>
          <a:noFill/>
          <a:ln w="38100">
            <a:solidFill>
              <a:schemeClr val="accent3">
                <a:lumMod val="40000"/>
                <a:lumOff val="60000"/>
              </a:schemeClr>
            </a:solidFill>
            <a:prstDash val="dash"/>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9" tIns="38089" rIns="76179" bIns="38089" rtlCol="0" anchor="ctr"/>
          <a:lstStyle/>
          <a:p>
            <a:pPr algn="ctr"/>
            <a:endParaRPr lang="en-US" dirty="0"/>
          </a:p>
        </p:txBody>
      </p:sp>
      <p:sp>
        <p:nvSpPr>
          <p:cNvPr id="14" name="TextBox 13"/>
          <p:cNvSpPr txBox="1"/>
          <p:nvPr/>
        </p:nvSpPr>
        <p:spPr>
          <a:xfrm>
            <a:off x="1766112" y="3082764"/>
            <a:ext cx="1126758" cy="384721"/>
          </a:xfrm>
          <a:prstGeom prst="rect">
            <a:avLst/>
          </a:prstGeom>
          <a:noFill/>
        </p:spPr>
        <p:txBody>
          <a:bodyPr wrap="square" lIns="76179" tIns="38089" rIns="76179" bIns="38089" rtlCol="0">
            <a:spAutoFit/>
          </a:bodyPr>
          <a:lstStyle/>
          <a:p>
            <a:pPr algn="ctr"/>
            <a:r>
              <a:rPr lang="zh-CN" altLang="en-US" sz="2000" dirty="0" smtClean="0">
                <a:solidFill>
                  <a:schemeClr val="tx1">
                    <a:lumMod val="65000"/>
                    <a:lumOff val="35000"/>
                  </a:schemeClr>
                </a:solidFill>
              </a:rPr>
              <a:t>身份</a:t>
            </a:r>
            <a:endParaRPr lang="en-US" sz="2000" dirty="0">
              <a:solidFill>
                <a:schemeClr val="tx1">
                  <a:lumMod val="65000"/>
                  <a:lumOff val="35000"/>
                </a:schemeClr>
              </a:solidFill>
            </a:endParaRPr>
          </a:p>
        </p:txBody>
      </p:sp>
      <p:sp>
        <p:nvSpPr>
          <p:cNvPr id="5" name="Rectangle 4"/>
          <p:cNvSpPr/>
          <p:nvPr/>
        </p:nvSpPr>
        <p:spPr bwMode="auto">
          <a:xfrm>
            <a:off x="1692457" y="3081128"/>
            <a:ext cx="1468443" cy="510663"/>
          </a:xfrm>
          <a:prstGeom prst="rect">
            <a:avLst/>
          </a:prstGeom>
          <a:solidFill>
            <a:schemeClr val="bg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grpSp>
        <p:nvGrpSpPr>
          <p:cNvPr id="8" name="Group 7"/>
          <p:cNvGrpSpPr/>
          <p:nvPr/>
        </p:nvGrpSpPr>
        <p:grpSpPr>
          <a:xfrm>
            <a:off x="-22309" y="3979116"/>
            <a:ext cx="1897752" cy="2061378"/>
            <a:chOff x="-26778" y="5369297"/>
            <a:chExt cx="2277896" cy="2473653"/>
          </a:xfrm>
        </p:grpSpPr>
        <p:pic>
          <p:nvPicPr>
            <p:cNvPr id="50" name="Picture 2" descr="\\MAGNUM\Projects\Microsoft\Cloud Power FY12\Design\ICONS_PNG\Building.png"/>
            <p:cNvPicPr>
              <a:picLocks noChangeAspect="1" noChangeArrowheads="1"/>
            </p:cNvPicPr>
            <p:nvPr/>
          </p:nvPicPr>
          <p:blipFill>
            <a:blip r:embed="rId5" cstate="print">
              <a:grayscl/>
            </a:blip>
            <a:srcRect/>
            <a:stretch>
              <a:fillRect/>
            </a:stretch>
          </p:blipFill>
          <p:spPr bwMode="auto">
            <a:xfrm>
              <a:off x="-26778" y="5369297"/>
              <a:ext cx="2277797" cy="2087072"/>
            </a:xfrm>
            <a:prstGeom prst="rect">
              <a:avLst/>
            </a:prstGeom>
            <a:noFill/>
          </p:spPr>
        </p:pic>
        <p:sp>
          <p:nvSpPr>
            <p:cNvPr id="54" name="Rectangle 53"/>
            <p:cNvSpPr/>
            <p:nvPr/>
          </p:nvSpPr>
          <p:spPr>
            <a:xfrm>
              <a:off x="119104" y="7104294"/>
              <a:ext cx="2132014" cy="738656"/>
            </a:xfrm>
            <a:prstGeom prst="rect">
              <a:avLst/>
            </a:prstGeom>
          </p:spPr>
          <p:txBody>
            <a:bodyPr wrap="square" lIns="91433" tIns="45717" rIns="91433" bIns="45717">
              <a:spAutoFit/>
            </a:bodyPr>
            <a:lstStyle/>
            <a:p>
              <a:pPr algn="ctr"/>
              <a:r>
                <a:rPr lang="zh-CN" altLang="en-US" sz="1700" dirty="0" smtClean="0">
                  <a:solidFill>
                    <a:schemeClr val="tx1">
                      <a:lumMod val="50000"/>
                      <a:lumOff val="50000"/>
                    </a:schemeClr>
                  </a:solidFill>
                  <a:latin typeface="+mj-lt"/>
                </a:rPr>
                <a:t>常规</a:t>
              </a:r>
              <a:endParaRPr lang="en-US" altLang="zh-CN" sz="1700" dirty="0" smtClean="0">
                <a:solidFill>
                  <a:schemeClr val="tx1">
                    <a:lumMod val="50000"/>
                    <a:lumOff val="50000"/>
                  </a:schemeClr>
                </a:solidFill>
                <a:latin typeface="+mj-lt"/>
              </a:endParaRPr>
            </a:p>
            <a:p>
              <a:pPr algn="ctr"/>
              <a:r>
                <a:rPr lang="zh-CN" altLang="en-US" sz="1700" dirty="0" smtClean="0">
                  <a:solidFill>
                    <a:schemeClr val="tx1">
                      <a:lumMod val="50000"/>
                      <a:lumOff val="50000"/>
                    </a:schemeClr>
                  </a:solidFill>
                  <a:latin typeface="+mj-lt"/>
                </a:rPr>
                <a:t>数据中心</a:t>
              </a:r>
              <a:endParaRPr lang="en-US" sz="1700" dirty="0">
                <a:solidFill>
                  <a:schemeClr val="tx1">
                    <a:lumMod val="50000"/>
                    <a:lumOff val="50000"/>
                  </a:schemeClr>
                </a:solidFill>
                <a:latin typeface="+mj-lt"/>
              </a:endParaRPr>
            </a:p>
          </p:txBody>
        </p:sp>
      </p:grpSp>
      <p:grpSp>
        <p:nvGrpSpPr>
          <p:cNvPr id="16" name="Group 15"/>
          <p:cNvGrpSpPr/>
          <p:nvPr/>
        </p:nvGrpSpPr>
        <p:grpSpPr>
          <a:xfrm>
            <a:off x="1614652" y="4171374"/>
            <a:ext cx="2081505" cy="1869119"/>
            <a:chOff x="1938087" y="5600008"/>
            <a:chExt cx="2498457" cy="2242942"/>
          </a:xfrm>
        </p:grpSpPr>
        <p:pic>
          <p:nvPicPr>
            <p:cNvPr id="53" name="Picture 2"/>
            <p:cNvPicPr>
              <a:picLocks noChangeAspect="1" noChangeArrowheads="1"/>
            </p:cNvPicPr>
            <p:nvPr/>
          </p:nvPicPr>
          <p:blipFill>
            <a:blip r:embed="rId6" cstate="print">
              <a:grayscl/>
            </a:blip>
            <a:srcRect/>
            <a:stretch>
              <a:fillRect/>
            </a:stretch>
          </p:blipFill>
          <p:spPr bwMode="auto">
            <a:xfrm>
              <a:off x="2390514" y="5600008"/>
              <a:ext cx="1774209" cy="1625650"/>
            </a:xfrm>
            <a:prstGeom prst="rect">
              <a:avLst/>
            </a:prstGeom>
            <a:noFill/>
            <a:ln w="9525">
              <a:noFill/>
              <a:miter lim="800000"/>
              <a:headEnd/>
              <a:tailEnd/>
            </a:ln>
            <a:effectLst/>
          </p:spPr>
        </p:pic>
        <p:sp>
          <p:nvSpPr>
            <p:cNvPr id="55" name="Rectangle 54"/>
            <p:cNvSpPr/>
            <p:nvPr/>
          </p:nvSpPr>
          <p:spPr>
            <a:xfrm>
              <a:off x="1938087" y="7104294"/>
              <a:ext cx="2498457" cy="738656"/>
            </a:xfrm>
            <a:prstGeom prst="rect">
              <a:avLst/>
            </a:prstGeom>
          </p:spPr>
          <p:txBody>
            <a:bodyPr wrap="square" lIns="91433" tIns="45717" rIns="91433" bIns="45717">
              <a:spAutoFit/>
            </a:bodyPr>
            <a:lstStyle/>
            <a:p>
              <a:pPr algn="ctr"/>
              <a:r>
                <a:rPr lang="zh-CN" altLang="en-US" sz="1700" dirty="0" smtClean="0">
                  <a:solidFill>
                    <a:schemeClr val="tx1">
                      <a:lumMod val="50000"/>
                      <a:lumOff val="50000"/>
                    </a:schemeClr>
                  </a:solidFill>
                  <a:latin typeface="+mj-lt"/>
                </a:rPr>
                <a:t>高度虚拟化</a:t>
              </a:r>
              <a:endParaRPr lang="en-US" altLang="zh-CN" sz="1700" dirty="0" smtClean="0">
                <a:solidFill>
                  <a:schemeClr val="tx1">
                    <a:lumMod val="50000"/>
                    <a:lumOff val="50000"/>
                  </a:schemeClr>
                </a:solidFill>
                <a:latin typeface="+mj-lt"/>
              </a:endParaRPr>
            </a:p>
            <a:p>
              <a:pPr algn="ctr"/>
              <a:r>
                <a:rPr lang="zh-CN" altLang="en-US" sz="1700" dirty="0">
                  <a:solidFill>
                    <a:schemeClr val="tx1">
                      <a:lumMod val="50000"/>
                      <a:lumOff val="50000"/>
                    </a:schemeClr>
                  </a:solidFill>
                  <a:latin typeface="+mj-lt"/>
                </a:rPr>
                <a:t>数据中心</a:t>
              </a:r>
              <a:endParaRPr lang="en-US" sz="1700" dirty="0">
                <a:solidFill>
                  <a:schemeClr val="tx1">
                    <a:lumMod val="50000"/>
                    <a:lumOff val="50000"/>
                  </a:schemeClr>
                </a:solidFill>
                <a:latin typeface="+mj-lt"/>
              </a:endParaRPr>
            </a:p>
          </p:txBody>
        </p:sp>
      </p:grpSp>
      <p:sp>
        <p:nvSpPr>
          <p:cNvPr id="17" name="Freeform 16"/>
          <p:cNvSpPr/>
          <p:nvPr/>
        </p:nvSpPr>
        <p:spPr bwMode="auto">
          <a:xfrm>
            <a:off x="1108075" y="2331028"/>
            <a:ext cx="4925099" cy="1898073"/>
          </a:xfrm>
          <a:custGeom>
            <a:avLst/>
            <a:gdLst>
              <a:gd name="connsiteX0" fmla="*/ 0 w 5911658"/>
              <a:gd name="connsiteY0" fmla="*/ 2277687 h 2277687"/>
              <a:gd name="connsiteX1" fmla="*/ 914400 w 5911658"/>
              <a:gd name="connsiteY1" fmla="*/ 1712422 h 2277687"/>
              <a:gd name="connsiteX2" fmla="*/ 1845426 w 5911658"/>
              <a:gd name="connsiteY2" fmla="*/ 2261062 h 2277687"/>
              <a:gd name="connsiteX3" fmla="*/ 3507971 w 5911658"/>
              <a:gd name="connsiteY3" fmla="*/ 1546167 h 2277687"/>
              <a:gd name="connsiteX4" fmla="*/ 5752408 w 5911658"/>
              <a:gd name="connsiteY4" fmla="*/ 2211185 h 2277687"/>
              <a:gd name="connsiteX5" fmla="*/ 5802284 w 5911658"/>
              <a:gd name="connsiteY5" fmla="*/ 0 h 22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1658" h="2277687">
                <a:moveTo>
                  <a:pt x="0" y="2277687"/>
                </a:moveTo>
                <a:cubicBezTo>
                  <a:pt x="303414" y="1996440"/>
                  <a:pt x="606829" y="1715193"/>
                  <a:pt x="914400" y="1712422"/>
                </a:cubicBezTo>
                <a:cubicBezTo>
                  <a:pt x="1221971" y="1709651"/>
                  <a:pt x="1413164" y="2288771"/>
                  <a:pt x="1845426" y="2261062"/>
                </a:cubicBezTo>
                <a:cubicBezTo>
                  <a:pt x="2277688" y="2233353"/>
                  <a:pt x="2856807" y="1554480"/>
                  <a:pt x="3507971" y="1546167"/>
                </a:cubicBezTo>
                <a:cubicBezTo>
                  <a:pt x="4159135" y="1537854"/>
                  <a:pt x="5370023" y="2468879"/>
                  <a:pt x="5752408" y="2211185"/>
                </a:cubicBezTo>
                <a:cubicBezTo>
                  <a:pt x="6134793" y="1953491"/>
                  <a:pt x="5694219" y="279862"/>
                  <a:pt x="5802284" y="0"/>
                </a:cubicBezTo>
              </a:path>
            </a:pathLst>
          </a:custGeom>
          <a:noFill/>
          <a:ln w="28575">
            <a:solidFill>
              <a:schemeClr val="accent2">
                <a:lumMod val="90000"/>
              </a:schemeClr>
            </a:solidFill>
            <a:prstDash val="lgDash"/>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9" tIns="38089" rIns="76179" bIns="38089" rtlCol="0" anchor="ctr"/>
          <a:lstStyle/>
          <a:p>
            <a:pPr algn="ctr"/>
            <a:endParaRPr lang="en-US" dirty="0"/>
          </a:p>
        </p:txBody>
      </p:sp>
      <p:sp>
        <p:nvSpPr>
          <p:cNvPr id="18" name="Rectangle 17"/>
          <p:cNvSpPr/>
          <p:nvPr/>
        </p:nvSpPr>
        <p:spPr bwMode="auto">
          <a:xfrm>
            <a:off x="8794271" y="3063098"/>
            <a:ext cx="1733756" cy="562915"/>
          </a:xfrm>
          <a:prstGeom prst="rect">
            <a:avLst/>
          </a:prstGeom>
          <a:solidFill>
            <a:schemeClr val="bg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59" name="Rectangle 58"/>
          <p:cNvSpPr/>
          <p:nvPr/>
        </p:nvSpPr>
        <p:spPr bwMode="auto">
          <a:xfrm>
            <a:off x="1692974" y="3055153"/>
            <a:ext cx="3651632" cy="562915"/>
          </a:xfrm>
          <a:prstGeom prst="rect">
            <a:avLst/>
          </a:prstGeom>
          <a:solidFill>
            <a:schemeClr val="bg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63" name="Isosceles Triangle 62"/>
          <p:cNvSpPr/>
          <p:nvPr/>
        </p:nvSpPr>
        <p:spPr bwMode="auto">
          <a:xfrm rot="16200000">
            <a:off x="2449481" y="1128283"/>
            <a:ext cx="3429652" cy="4172191"/>
          </a:xfrm>
          <a:prstGeom prst="triangle">
            <a:avLst>
              <a:gd name="adj" fmla="val 48867"/>
            </a:avLst>
          </a:prstGeom>
          <a:gradFill>
            <a:gsLst>
              <a:gs pos="53350">
                <a:schemeClr val="accent2"/>
              </a:gs>
              <a:gs pos="1000">
                <a:schemeClr val="accent2">
                  <a:lumMod val="90000"/>
                  <a:alpha val="65000"/>
                </a:schemeClr>
              </a:gs>
              <a:gs pos="100000">
                <a:schemeClr val="bg1">
                  <a:alpha val="0"/>
                </a:schemeClr>
              </a:gs>
            </a:gsLst>
            <a:lin ang="5400000" scaled="0"/>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22" name="Rectangle 21"/>
          <p:cNvSpPr/>
          <p:nvPr/>
        </p:nvSpPr>
        <p:spPr bwMode="auto">
          <a:xfrm>
            <a:off x="1766113" y="2915774"/>
            <a:ext cx="3578494" cy="598516"/>
          </a:xfrm>
          <a:prstGeom prst="rect">
            <a:avLst/>
          </a:prstGeom>
          <a:solidFill>
            <a:schemeClr val="bg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76175" tIns="38088" rIns="76175" bIns="3808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pic>
        <p:nvPicPr>
          <p:cNvPr id="68" name="Picture 67" descr="\\MAGNUM\Projects\Microsoft\Cloud Power FY12\Design\ICONS_PNG\Application.png"/>
          <p:cNvPicPr>
            <a:picLocks noChangeAspect="1" noChangeArrowheads="1"/>
          </p:cNvPicPr>
          <p:nvPr/>
        </p:nvPicPr>
        <p:blipFill>
          <a:blip r:embed="rId7" cstate="print">
            <a:lum bright="70000" contrast="-70000"/>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Lst>
          </a:blip>
          <a:srcRect/>
          <a:stretch>
            <a:fillRect/>
          </a:stretch>
        </p:blipFill>
        <p:spPr bwMode="auto">
          <a:xfrm>
            <a:off x="2318972" y="2522522"/>
            <a:ext cx="1287373" cy="1287373"/>
          </a:xfrm>
          <a:prstGeom prst="rect">
            <a:avLst/>
          </a:prstGeom>
          <a:noFill/>
          <a:effectLst>
            <a:outerShdw blurRad="50800" dist="38100" dir="2700000" algn="tl" rotWithShape="0">
              <a:prstClr val="black">
                <a:alpha val="40000"/>
              </a:prstClr>
            </a:outerShdw>
          </a:effectLst>
        </p:spPr>
      </p:pic>
      <p:pic>
        <p:nvPicPr>
          <p:cNvPr id="73" name="Picture 72" descr="\\MAGNUM\Projects\Microsoft\Cloud Power FY12\Design\ICONS_PNG\Application.png"/>
          <p:cNvPicPr>
            <a:picLocks noChangeAspect="1" noChangeArrowheads="1"/>
          </p:cNvPicPr>
          <p:nvPr/>
        </p:nvPicPr>
        <p:blipFill>
          <a:blip r:embed="rId7" cstate="print">
            <a:lum bright="70000" contrast="-70000"/>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Lst>
          </a:blip>
          <a:srcRect/>
          <a:stretch>
            <a:fillRect/>
          </a:stretch>
        </p:blipFill>
        <p:spPr bwMode="auto">
          <a:xfrm>
            <a:off x="2320865" y="2524415"/>
            <a:ext cx="1287373" cy="1287373"/>
          </a:xfrm>
          <a:prstGeom prst="rect">
            <a:avLst/>
          </a:prstGeom>
          <a:noFill/>
          <a:effectLst>
            <a:outerShdw blurRad="50800" dist="38100" dir="2700000" algn="tl" rotWithShape="0">
              <a:prstClr val="black">
                <a:alpha val="40000"/>
              </a:prstClr>
            </a:outerShdw>
          </a:effectLst>
        </p:spPr>
      </p:pic>
      <p:grpSp>
        <p:nvGrpSpPr>
          <p:cNvPr id="19" name="Group 18"/>
          <p:cNvGrpSpPr/>
          <p:nvPr/>
        </p:nvGrpSpPr>
        <p:grpSpPr>
          <a:xfrm>
            <a:off x="1146777" y="2649908"/>
            <a:ext cx="1092395" cy="1187695"/>
            <a:chOff x="1376491" y="3774250"/>
            <a:chExt cx="1311215" cy="1425234"/>
          </a:xfrm>
        </p:grpSpPr>
        <p:pic>
          <p:nvPicPr>
            <p:cNvPr id="70" name="Picture 2" descr="\\MAGNUM\Projects\Microsoft\Cloud Power FY12\Design\ICONS_PNG\Devices.png"/>
            <p:cNvPicPr>
              <a:picLocks noChangeAspect="1" noChangeArrowheads="1"/>
            </p:cNvPicPr>
            <p:nvPr/>
          </p:nvPicPr>
          <p:blipFill>
            <a:blip r:embed="rId9" cstate="print">
              <a:grayscl/>
            </a:blip>
            <a:srcRect r="54000" b="50000"/>
            <a:stretch>
              <a:fillRect/>
            </a:stretch>
          </p:blipFill>
          <p:spPr bwMode="auto">
            <a:xfrm>
              <a:off x="1376491" y="3774250"/>
              <a:ext cx="1311215" cy="1425234"/>
            </a:xfrm>
            <a:prstGeom prst="rect">
              <a:avLst/>
            </a:prstGeom>
            <a:noFill/>
            <a:ln>
              <a:noFill/>
            </a:ln>
          </p:spPr>
        </p:pic>
        <p:sp>
          <p:nvSpPr>
            <p:cNvPr id="72" name="Freeform 92"/>
            <p:cNvSpPr>
              <a:spLocks noEditPoints="1"/>
            </p:cNvSpPr>
            <p:nvPr/>
          </p:nvSpPr>
          <p:spPr bwMode="black">
            <a:xfrm rot="510586">
              <a:off x="1847084" y="4112366"/>
              <a:ext cx="368787" cy="502472"/>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4"/>
          <p:cNvGrpSpPr/>
          <p:nvPr/>
        </p:nvGrpSpPr>
        <p:grpSpPr>
          <a:xfrm>
            <a:off x="93225" y="3504664"/>
            <a:ext cx="656111" cy="710523"/>
            <a:chOff x="-3235036" y="4476478"/>
            <a:chExt cx="787538" cy="852627"/>
          </a:xfrm>
        </p:grpSpPr>
        <p:sp>
          <p:nvSpPr>
            <p:cNvPr id="11" name="Rounded Rectangle 10"/>
            <p:cNvSpPr/>
            <p:nvPr/>
          </p:nvSpPr>
          <p:spPr bwMode="auto">
            <a:xfrm>
              <a:off x="-3173471" y="4476478"/>
              <a:ext cx="651123" cy="852627"/>
            </a:xfrm>
            <a:prstGeom prst="roundRect">
              <a:avLst/>
            </a:prstGeom>
            <a:solidFill>
              <a:schemeClr val="bg1"/>
            </a:solidFill>
            <a:ln w="38100">
              <a:solidFill>
                <a:schemeClr val="tx1">
                  <a:lumMod val="50000"/>
                  <a:lumOff val="50000"/>
                </a:schemeClr>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sp>
          <p:nvSpPr>
            <p:cNvPr id="12" name="Rectangle 11"/>
            <p:cNvSpPr/>
            <p:nvPr/>
          </p:nvSpPr>
          <p:spPr bwMode="auto">
            <a:xfrm>
              <a:off x="-3075984" y="4620289"/>
              <a:ext cx="469434" cy="393769"/>
            </a:xfrm>
            <a:prstGeom prst="rect">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536"/>
              <a:endParaRPr lang="en-US" sz="1500" dirty="0">
                <a:gradFill>
                  <a:gsLst>
                    <a:gs pos="0">
                      <a:srgbClr val="FFFFFF"/>
                    </a:gs>
                    <a:gs pos="100000">
                      <a:srgbClr val="FFFFFF"/>
                    </a:gs>
                  </a:gsLst>
                  <a:lin ang="5400000" scaled="0"/>
                </a:gradFill>
              </a:endParaRPr>
            </a:p>
          </p:txBody>
        </p:sp>
        <p:pic>
          <p:nvPicPr>
            <p:cNvPr id="71" name="Picture 2"/>
            <p:cNvPicPr>
              <a:picLocks noChangeAspect="1" noChangeArrowheads="1"/>
            </p:cNvPicPr>
            <p:nvPr/>
          </p:nvPicPr>
          <p:blipFill rotWithShape="1">
            <a:blip r:embed="rId4" cstate="print">
              <a:grayscl/>
            </a:blip>
            <a:srcRect b="50000"/>
            <a:stretch/>
          </p:blipFill>
          <p:spPr bwMode="auto">
            <a:xfrm>
              <a:off x="-3235036" y="4620288"/>
              <a:ext cx="787538" cy="393769"/>
            </a:xfrm>
            <a:prstGeom prst="rect">
              <a:avLst/>
            </a:prstGeom>
            <a:noFill/>
            <a:ln>
              <a:noFill/>
            </a:ln>
          </p:spPr>
        </p:pic>
      </p:grpSp>
      <p:grpSp>
        <p:nvGrpSpPr>
          <p:cNvPr id="21" name="Group 20"/>
          <p:cNvGrpSpPr/>
          <p:nvPr/>
        </p:nvGrpSpPr>
        <p:grpSpPr>
          <a:xfrm>
            <a:off x="1146259" y="2649908"/>
            <a:ext cx="1092395" cy="1187695"/>
            <a:chOff x="-1996217" y="7516983"/>
            <a:chExt cx="1311215" cy="1425234"/>
          </a:xfrm>
        </p:grpSpPr>
        <p:pic>
          <p:nvPicPr>
            <p:cNvPr id="60" name="Picture 2" descr="\\MAGNUM\Projects\Microsoft\Cloud Power FY12\Design\ICONS_PNG\Devices.png"/>
            <p:cNvPicPr>
              <a:picLocks noChangeAspect="1" noChangeArrowheads="1"/>
            </p:cNvPicPr>
            <p:nvPr/>
          </p:nvPicPr>
          <p:blipFill>
            <a:blip r:embed="rId9" cstate="print">
              <a:grayscl/>
            </a:blip>
            <a:srcRect r="54000" b="50000"/>
            <a:stretch>
              <a:fillRect/>
            </a:stretch>
          </p:blipFill>
          <p:spPr bwMode="auto">
            <a:xfrm>
              <a:off x="-1996217" y="7516983"/>
              <a:ext cx="1311215" cy="1425234"/>
            </a:xfrm>
            <a:prstGeom prst="rect">
              <a:avLst/>
            </a:prstGeom>
            <a:noFill/>
            <a:ln>
              <a:noFill/>
            </a:ln>
          </p:spPr>
        </p:pic>
        <p:pic>
          <p:nvPicPr>
            <p:cNvPr id="61" name="Picture 2"/>
            <p:cNvPicPr>
              <a:picLocks noChangeAspect="1" noChangeArrowheads="1"/>
            </p:cNvPicPr>
            <p:nvPr/>
          </p:nvPicPr>
          <p:blipFill rotWithShape="1">
            <a:blip r:embed="rId10" cstate="print">
              <a:duotone>
                <a:prstClr val="black"/>
                <a:schemeClr val="tx2">
                  <a:tint val="45000"/>
                  <a:satMod val="400000"/>
                </a:schemeClr>
              </a:duotone>
              <a:extLst>
                <a:ext uri="{28A0092B-C50C-407E-A947-70E740481C1C}">
                  <a14:useLocalDpi xmlns:a14="http://schemas.microsoft.com/office/drawing/2010/main" val="0"/>
                </a:ext>
              </a:extLst>
            </a:blip>
            <a:srcRect r="81488"/>
            <a:stretch/>
          </p:blipFill>
          <p:spPr bwMode="auto">
            <a:xfrm>
              <a:off x="-1568818" y="7827632"/>
              <a:ext cx="511007" cy="56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 name="Picture 2" descr="\\MAGNUM\Projects\Microsoft\Cloud Power FY12\Design\ICONS_PNG\Devices.png"/>
          <p:cNvPicPr>
            <a:picLocks noChangeAspect="1" noChangeArrowheads="1"/>
          </p:cNvPicPr>
          <p:nvPr/>
        </p:nvPicPr>
        <p:blipFill>
          <a:blip r:embed="rId9" cstate="print">
            <a:grayscl/>
          </a:blip>
          <a:srcRect r="54000" b="50000"/>
          <a:stretch>
            <a:fillRect/>
          </a:stretch>
        </p:blipFill>
        <p:spPr bwMode="auto">
          <a:xfrm>
            <a:off x="1148203" y="2635466"/>
            <a:ext cx="1092395" cy="1187695"/>
          </a:xfrm>
          <a:prstGeom prst="rect">
            <a:avLst/>
          </a:prstGeom>
          <a:noFill/>
          <a:ln>
            <a:noFill/>
          </a:ln>
        </p:spPr>
      </p:pic>
      <p:sp>
        <p:nvSpPr>
          <p:cNvPr id="23" name="Freeform 22"/>
          <p:cNvSpPr/>
          <p:nvPr/>
        </p:nvSpPr>
        <p:spPr bwMode="auto">
          <a:xfrm>
            <a:off x="2019758" y="3221224"/>
            <a:ext cx="517343" cy="205148"/>
          </a:xfrm>
          <a:custGeom>
            <a:avLst/>
            <a:gdLst>
              <a:gd name="connsiteX0" fmla="*/ 0 w 1241946"/>
              <a:gd name="connsiteY0" fmla="*/ 0 h 246177"/>
              <a:gd name="connsiteX1" fmla="*/ 341194 w 1241946"/>
              <a:gd name="connsiteY1" fmla="*/ 245660 h 246177"/>
              <a:gd name="connsiteX2" fmla="*/ 655092 w 1241946"/>
              <a:gd name="connsiteY2" fmla="*/ 68239 h 246177"/>
              <a:gd name="connsiteX3" fmla="*/ 996286 w 1241946"/>
              <a:gd name="connsiteY3" fmla="*/ 191069 h 246177"/>
              <a:gd name="connsiteX4" fmla="*/ 1241946 w 1241946"/>
              <a:gd name="connsiteY4" fmla="*/ 95535 h 246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946" h="246177">
                <a:moveTo>
                  <a:pt x="0" y="0"/>
                </a:moveTo>
                <a:cubicBezTo>
                  <a:pt x="116006" y="117143"/>
                  <a:pt x="232012" y="234287"/>
                  <a:pt x="341194" y="245660"/>
                </a:cubicBezTo>
                <a:cubicBezTo>
                  <a:pt x="450376" y="257033"/>
                  <a:pt x="545910" y="77338"/>
                  <a:pt x="655092" y="68239"/>
                </a:cubicBezTo>
                <a:cubicBezTo>
                  <a:pt x="764274" y="59140"/>
                  <a:pt x="898477" y="186520"/>
                  <a:pt x="996286" y="191069"/>
                </a:cubicBezTo>
                <a:cubicBezTo>
                  <a:pt x="1094095" y="195618"/>
                  <a:pt x="1207827" y="100084"/>
                  <a:pt x="1241946" y="95535"/>
                </a:cubicBezTo>
              </a:path>
            </a:pathLst>
          </a:custGeom>
          <a:noFill/>
          <a:ln w="57150">
            <a:solidFill>
              <a:schemeClr val="accent2">
                <a:lumMod val="90000"/>
              </a:schemeClr>
            </a:solidFill>
            <a:prstDash val="sysDot"/>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76179" tIns="38089" rIns="76179" bIns="38089" rtlCol="0" anchor="ctr"/>
          <a:lstStyle/>
          <a:p>
            <a:pPr algn="ctr"/>
            <a:endParaRPr lang="en-US" dirty="0"/>
          </a:p>
        </p:txBody>
      </p:sp>
      <p:pic>
        <p:nvPicPr>
          <p:cNvPr id="56" name="Picture 55" descr="\\MAGNUM\Projects\Microsoft\Cloud Power FY12\Design\ICONS_PNG\Application.png"/>
          <p:cNvPicPr>
            <a:picLocks noChangeAspect="1" noChangeArrowheads="1"/>
          </p:cNvPicPr>
          <p:nvPr/>
        </p:nvPicPr>
        <p:blipFill>
          <a:blip r:embed="rId7" cstate="print">
            <a:lum bright="70000" contrast="-70000"/>
            <a:extLst>
              <a:ext uri="{BEBA8EAE-BF5A-486C-A8C5-ECC9F3942E4B}">
                <a14:imgProps xmlns:a14="http://schemas.microsoft.com/office/drawing/2010/main">
                  <a14:imgLayer r:embed="rId8">
                    <a14:imgEffect>
                      <a14:colorTemperature colorTemp="11200"/>
                    </a14:imgEffect>
                    <a14:imgEffect>
                      <a14:saturation sat="400000"/>
                    </a14:imgEffect>
                  </a14:imgLayer>
                </a14:imgProps>
              </a:ext>
            </a:extLst>
          </a:blip>
          <a:srcRect/>
          <a:stretch>
            <a:fillRect/>
          </a:stretch>
        </p:blipFill>
        <p:spPr bwMode="auto">
          <a:xfrm>
            <a:off x="478739" y="3273488"/>
            <a:ext cx="1287373" cy="1287373"/>
          </a:xfrm>
          <a:prstGeom prst="rect">
            <a:avLst/>
          </a:prstGeom>
          <a:noFill/>
          <a:effectLst>
            <a:outerShdw blurRad="50800" dist="38100" dir="2700000" algn="tl" rotWithShape="0">
              <a:prstClr val="black">
                <a:alpha val="40000"/>
              </a:prstClr>
            </a:outerShdw>
          </a:effectLst>
        </p:spPr>
      </p:pic>
      <p:pic>
        <p:nvPicPr>
          <p:cNvPr id="62" name="Picture 2"/>
          <p:cNvPicPr>
            <a:picLocks noChangeAspect="1" noChangeArrowheads="1"/>
          </p:cNvPicPr>
          <p:nvPr/>
        </p:nvPicPr>
        <p:blipFill>
          <a:blip r:embed="rId11" cstate="print">
            <a:lum bright="100000"/>
          </a:blip>
          <a:stretch>
            <a:fillRect/>
          </a:stretch>
        </p:blipFill>
        <p:spPr bwMode="auto">
          <a:xfrm>
            <a:off x="4794451" y="3952647"/>
            <a:ext cx="2690295" cy="730221"/>
          </a:xfrm>
          <a:prstGeom prst="rect">
            <a:avLst/>
          </a:prstGeom>
          <a:noFill/>
          <a:ln w="9525">
            <a:noFill/>
            <a:miter lim="800000"/>
            <a:headEnd/>
            <a:tailEnd/>
          </a:ln>
          <a:effectLst/>
        </p:spPr>
      </p:pic>
      <p:pic>
        <p:nvPicPr>
          <p:cNvPr id="65" name="Picture 18" descr="https://mediabank.partners.extranet.microsoft.com/Assets/Active/U-Z/Windows_Server/Windows_Server_2003/Windows_Server_2003_Active_Directory/Logos+Logotypes/Horizontal/ws03-active_h_bL_r.png"/>
          <p:cNvPicPr>
            <a:picLocks noChangeAspect="1" noChangeArrowheads="1"/>
          </p:cNvPicPr>
          <p:nvPr/>
        </p:nvPicPr>
        <p:blipFill rotWithShape="1">
          <a:blip r:embed="rId12" cstate="print">
            <a:duotone>
              <a:prstClr val="black"/>
              <a:schemeClr val="tx2">
                <a:lumMod val="50000"/>
                <a:tint val="45000"/>
                <a:satMod val="400000"/>
              </a:schemeClr>
            </a:duotone>
            <a:extLst>
              <a:ext uri="{28A0092B-C50C-407E-A947-70E740481C1C}">
                <a14:useLocalDpi xmlns:a14="http://schemas.microsoft.com/office/drawing/2010/main" val="0"/>
              </a:ext>
            </a:extLst>
          </a:blip>
          <a:srcRect r="14196"/>
          <a:stretch/>
        </p:blipFill>
        <p:spPr bwMode="auto">
          <a:xfrm>
            <a:off x="541302" y="4352434"/>
            <a:ext cx="2668282" cy="69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6" descr="https://mediabank.partners.extranet.microsoft.com/Assets/Active/U-Z/Windows_Azure/Windows_Azure/Logos+Logotypes/Horizontal/black-line-art/WinAzure_bL.png"/>
          <p:cNvPicPr>
            <a:picLocks noChangeAspect="1" noChangeArrowheads="1"/>
          </p:cNvPicPr>
          <p:nvPr/>
        </p:nvPicPr>
        <p:blipFill>
          <a:blip r:embed="rId13" cstate="print">
            <a:lum bright="100000" contrast="100000"/>
          </a:blip>
          <a:stretch>
            <a:fillRect/>
          </a:stretch>
        </p:blipFill>
        <p:spPr bwMode="auto">
          <a:xfrm>
            <a:off x="4606656" y="2121928"/>
            <a:ext cx="3148988" cy="366122"/>
          </a:xfrm>
          <a:prstGeom prst="rect">
            <a:avLst/>
          </a:prstGeom>
          <a:noFill/>
        </p:spPr>
      </p:pic>
      <p:pic>
        <p:nvPicPr>
          <p:cNvPr id="78" name="Picture 2"/>
          <p:cNvPicPr>
            <a:picLocks noChangeAspect="1" noChangeArrowheads="1"/>
          </p:cNvPicPr>
          <p:nvPr/>
        </p:nvPicPr>
        <p:blipFill>
          <a:blip r:embed="rId11" cstate="print">
            <a:lum bright="100000"/>
          </a:blip>
          <a:stretch>
            <a:fillRect/>
          </a:stretch>
        </p:blipFill>
        <p:spPr bwMode="auto">
          <a:xfrm>
            <a:off x="6936701" y="3942773"/>
            <a:ext cx="2690295" cy="730221"/>
          </a:xfrm>
          <a:prstGeom prst="rect">
            <a:avLst/>
          </a:prstGeom>
          <a:noFill/>
          <a:ln w="9525">
            <a:noFill/>
            <a:miter lim="800000"/>
            <a:headEnd/>
            <a:tailEnd/>
          </a:ln>
          <a:effectLst/>
        </p:spPr>
      </p:pic>
      <p:pic>
        <p:nvPicPr>
          <p:cNvPr id="79" name="Picture 6" descr="https://mediabank.partners.extranet.microsoft.com/Assets/Active/U-Z/Windows_Azure/Windows_Azure/Logos+Logotypes/Horizontal/black-line-art/WinAzure_bL.png"/>
          <p:cNvPicPr>
            <a:picLocks noChangeAspect="1" noChangeArrowheads="1"/>
          </p:cNvPicPr>
          <p:nvPr/>
        </p:nvPicPr>
        <p:blipFill>
          <a:blip r:embed="rId13" cstate="print">
            <a:lum bright="100000" contrast="100000"/>
          </a:blip>
          <a:stretch>
            <a:fillRect/>
          </a:stretch>
        </p:blipFill>
        <p:spPr bwMode="auto">
          <a:xfrm>
            <a:off x="6936701" y="2121929"/>
            <a:ext cx="3064051" cy="356247"/>
          </a:xfrm>
          <a:prstGeom prst="rect">
            <a:avLst/>
          </a:prstGeom>
          <a:noFill/>
        </p:spPr>
      </p:pic>
      <p:pic>
        <p:nvPicPr>
          <p:cNvPr id="80" name="Picture 8" descr="https://mediabank.partners.extranet.microsoft.com/Assets/Active/R-T/System_Center/Brand_Logos+Elements/Logos+Logotypes/Horizontal/SysCnt_h_bL.png"/>
          <p:cNvPicPr>
            <a:picLocks noChangeAspect="1" noChangeArrowheads="1"/>
          </p:cNvPicPr>
          <p:nvPr/>
        </p:nvPicPr>
        <p:blipFill>
          <a:blip r:embed="rId14" cstate="print">
            <a:duotone>
              <a:schemeClr val="bg2">
                <a:shade val="45000"/>
                <a:satMod val="135000"/>
              </a:schemeClr>
              <a:prstClr val="white"/>
            </a:duotone>
          </a:blip>
          <a:stretch>
            <a:fillRect/>
          </a:stretch>
        </p:blipFill>
        <p:spPr bwMode="auto">
          <a:xfrm>
            <a:off x="272266" y="4307882"/>
            <a:ext cx="2885859" cy="611477"/>
          </a:xfrm>
          <a:prstGeom prst="rect">
            <a:avLst/>
          </a:prstGeom>
          <a:noFill/>
        </p:spPr>
      </p:pic>
      <p:grpSp>
        <p:nvGrpSpPr>
          <p:cNvPr id="26" name="Group 25"/>
          <p:cNvGrpSpPr/>
          <p:nvPr/>
        </p:nvGrpSpPr>
        <p:grpSpPr>
          <a:xfrm>
            <a:off x="312571" y="1830463"/>
            <a:ext cx="3058812" cy="3594483"/>
            <a:chOff x="375182" y="2790915"/>
            <a:chExt cx="3671531" cy="4313379"/>
          </a:xfrm>
        </p:grpSpPr>
        <p:grpSp>
          <p:nvGrpSpPr>
            <p:cNvPr id="25" name="Group 24"/>
            <p:cNvGrpSpPr/>
            <p:nvPr/>
          </p:nvGrpSpPr>
          <p:grpSpPr>
            <a:xfrm>
              <a:off x="375182" y="2790915"/>
              <a:ext cx="3312587" cy="3636022"/>
              <a:chOff x="375182" y="2790915"/>
              <a:chExt cx="3312587" cy="3636022"/>
            </a:xfrm>
          </p:grpSpPr>
          <p:grpSp>
            <p:nvGrpSpPr>
              <p:cNvPr id="7" name="Group 6"/>
              <p:cNvGrpSpPr/>
              <p:nvPr/>
            </p:nvGrpSpPr>
            <p:grpSpPr>
              <a:xfrm>
                <a:off x="375182" y="2790915"/>
                <a:ext cx="3312587" cy="600678"/>
                <a:chOff x="9190483" y="816362"/>
                <a:chExt cx="3312587" cy="600678"/>
              </a:xfrm>
            </p:grpSpPr>
            <p:pic>
              <p:nvPicPr>
                <p:cNvPr id="52" name="Picture 4" descr="http://www.jbase.com/new/products/images/java.png"/>
                <p:cNvPicPr>
                  <a:picLocks noChangeAspect="1" noChangeArrowheads="1"/>
                </p:cNvPicPr>
                <p:nvPr/>
              </p:nvPicPr>
              <p:blipFill>
                <a:blip r:embed="rId15" cstate="print">
                  <a:duotone>
                    <a:prstClr val="black"/>
                    <a:schemeClr val="tx2">
                      <a:tint val="45000"/>
                      <a:satMod val="400000"/>
                    </a:schemeClr>
                  </a:duotone>
                </a:blip>
                <a:srcRect/>
                <a:stretch>
                  <a:fillRect/>
                </a:stretch>
              </p:blipFill>
              <p:spPr bwMode="auto">
                <a:xfrm>
                  <a:off x="11103027" y="816362"/>
                  <a:ext cx="322024" cy="600678"/>
                </a:xfrm>
                <a:prstGeom prst="rect">
                  <a:avLst/>
                </a:prstGeom>
                <a:noFill/>
              </p:spPr>
            </p:pic>
            <p:pic>
              <p:nvPicPr>
                <p:cNvPr id="57" name="Picture 56" descr="PHP.png"/>
                <p:cNvPicPr>
                  <a:picLocks noChangeAspect="1"/>
                </p:cNvPicPr>
                <p:nvPr/>
              </p:nvPicPr>
              <p:blipFill>
                <a:blip r:embed="rId16" cstate="print">
                  <a:duotone>
                    <a:prstClr val="black"/>
                    <a:schemeClr val="tx1">
                      <a:tint val="45000"/>
                      <a:satMod val="400000"/>
                    </a:schemeClr>
                  </a:duotone>
                </a:blip>
                <a:stretch>
                  <a:fillRect/>
                </a:stretch>
              </p:blipFill>
              <p:spPr>
                <a:xfrm>
                  <a:off x="11809792" y="1052514"/>
                  <a:ext cx="693278" cy="364526"/>
                </a:xfrm>
                <a:prstGeom prst="rect">
                  <a:avLst/>
                </a:prstGeom>
                <a:noFill/>
              </p:spPr>
            </p:pic>
            <p:pic>
              <p:nvPicPr>
                <p:cNvPr id="58" name="Picture 2" descr="https://mediabank.partners.extranet.microsoft.com/Assets/Active/M-Q/Microsoft_.NET/Microsoft_NET_ADO_.NET/Logos+Logotypes/NET-ADO_bL.png"/>
                <p:cNvPicPr>
                  <a:picLocks noChangeAspect="1" noChangeArrowheads="1"/>
                </p:cNvPicPr>
                <p:nvPr/>
              </p:nvPicPr>
              <p:blipFill>
                <a:blip r:embed="rId17" cstate="print">
                  <a:alphaModFix/>
                  <a:duotone>
                    <a:schemeClr val="bg2">
                      <a:shade val="45000"/>
                      <a:satMod val="135000"/>
                    </a:schemeClr>
                    <a:prstClr val="white"/>
                  </a:duotone>
                </a:blip>
                <a:srcRect r="31488"/>
                <a:stretch>
                  <a:fillRect/>
                </a:stretch>
              </p:blipFill>
              <p:spPr bwMode="auto">
                <a:xfrm>
                  <a:off x="9190483" y="983445"/>
                  <a:ext cx="1500645" cy="433595"/>
                </a:xfrm>
                <a:prstGeom prst="rect">
                  <a:avLst/>
                </a:prstGeom>
                <a:noFill/>
              </p:spPr>
            </p:pic>
          </p:grpSp>
          <p:pic>
            <p:nvPicPr>
              <p:cNvPr id="82" name="Picture 3" descr="\\eventsql\dvd\Online_ART\DVD_Art_Sept-2-2010\Logos\Visual Studio\_Visual Studio (Brand)\VS_h_rgb_r.png"/>
              <p:cNvPicPr>
                <a:picLocks noChangeAspect="1" noChangeArrowheads="1"/>
              </p:cNvPicPr>
              <p:nvPr/>
            </p:nvPicPr>
            <p:blipFill rotWithShape="1">
              <a:blip r:embed="rId18" cstate="print">
                <a:duotone>
                  <a:prstClr val="black"/>
                  <a:schemeClr val="tx1">
                    <a:tint val="45000"/>
                    <a:satMod val="400000"/>
                  </a:schemeClr>
                </a:duotone>
                <a:extLst>
                  <a:ext uri="{28A0092B-C50C-407E-A947-70E740481C1C}">
                    <a14:useLocalDpi xmlns:a14="http://schemas.microsoft.com/office/drawing/2010/main" val="0"/>
                  </a:ext>
                </a:extLst>
              </a:blip>
              <a:srcRect l="30408"/>
              <a:stretch/>
            </p:blipFill>
            <p:spPr bwMode="auto">
              <a:xfrm>
                <a:off x="391298" y="6059124"/>
                <a:ext cx="1728589" cy="367813"/>
              </a:xfrm>
              <a:prstGeom prst="rect">
                <a:avLst/>
              </a:prstGeom>
              <a:noFill/>
              <a:ln>
                <a:noFill/>
              </a:ln>
              <a:extLst/>
            </p:spPr>
          </p:pic>
        </p:grpSp>
        <p:pic>
          <p:nvPicPr>
            <p:cNvPr id="83" name="Picture 9" descr="\\magnum\Projects\Microsoft\Cloud Power FY12\Design\Icons\PNGs\Eclipse.png"/>
            <p:cNvPicPr>
              <a:picLocks noChangeAspect="1" noChangeArrowheads="1"/>
            </p:cNvPicPr>
            <p:nvPr/>
          </p:nvPicPr>
          <p:blipFill>
            <a:blip r:embed="rId19" cstate="print">
              <a:grayscl/>
            </a:blip>
            <a:stretch>
              <a:fillRect/>
            </a:stretch>
          </p:blipFill>
          <p:spPr bwMode="auto">
            <a:xfrm>
              <a:off x="2371618" y="5429199"/>
              <a:ext cx="1675095" cy="1675095"/>
            </a:xfrm>
            <a:prstGeom prst="rect">
              <a:avLst/>
            </a:prstGeom>
            <a:noFill/>
            <a:ln>
              <a:noFill/>
            </a:ln>
          </p:spPr>
        </p:pic>
      </p:grpSp>
      <p:pic>
        <p:nvPicPr>
          <p:cNvPr id="85" name="Picture 3" descr="\\eventsql\dvd\Online_ART\DVD_Art_Sept-2-2010\Logos\Visual Studio\_Visual Studio (Brand)\VS_h_rgb_r.png"/>
          <p:cNvPicPr>
            <a:picLocks noChangeAspect="1" noChangeArrowheads="1"/>
          </p:cNvPicPr>
          <p:nvPr/>
        </p:nvPicPr>
        <p:blipFill rotWithShape="1">
          <a:blip r:embed="rId18" cstate="print">
            <a:duotone>
              <a:prstClr val="black"/>
              <a:schemeClr val="tx1">
                <a:tint val="45000"/>
                <a:satMod val="400000"/>
              </a:schemeClr>
            </a:duotone>
            <a:extLst>
              <a:ext uri="{28A0092B-C50C-407E-A947-70E740481C1C}">
                <a14:useLocalDpi xmlns:a14="http://schemas.microsoft.com/office/drawing/2010/main" val="0"/>
              </a:ext>
            </a:extLst>
          </a:blip>
          <a:srcRect r="68981"/>
          <a:stretch/>
        </p:blipFill>
        <p:spPr bwMode="auto">
          <a:xfrm>
            <a:off x="1414803" y="3047364"/>
            <a:ext cx="497770" cy="237687"/>
          </a:xfrm>
          <a:prstGeom prst="rect">
            <a:avLst/>
          </a:prstGeom>
          <a:noFill/>
          <a:ln>
            <a:noFill/>
          </a:ln>
          <a:extLst/>
        </p:spPr>
      </p:pic>
    </p:spTree>
    <p:extLst>
      <p:ext uri="{BB962C8B-B14F-4D97-AF65-F5344CB8AC3E}">
        <p14:creationId xmlns:p14="http://schemas.microsoft.com/office/powerpoint/2010/main" val="175038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62"/>
                                        </p:tgtEl>
                                      </p:cBhvr>
                                    </p:animEffect>
                                    <p:set>
                                      <p:cBhvr>
                                        <p:cTn id="7" dur="1" fill="hold">
                                          <p:stCondLst>
                                            <p:cond delay="1499"/>
                                          </p:stCondLst>
                                        </p:cTn>
                                        <p:tgtEl>
                                          <p:spTgt spid="6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77"/>
                                        </p:tgtEl>
                                      </p:cBhvr>
                                    </p:animEffect>
                                    <p:set>
                                      <p:cBhvr>
                                        <p:cTn id="10" dur="1" fill="hold">
                                          <p:stCondLst>
                                            <p:cond delay="1999"/>
                                          </p:stCondLst>
                                        </p:cTn>
                                        <p:tgtEl>
                                          <p:spTgt spid="7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42" presetClass="path" presetSubtype="0" accel="50000" decel="50000" fill="hold" grpId="0" nodeType="withEffect">
                                  <p:stCondLst>
                                    <p:cond delay="0"/>
                                  </p:stCondLst>
                                  <p:childTnLst>
                                    <p:animMotion origin="layout" path="M -7.29167E-7 1.48148E-6 L 0.29547 -0.00058 " pathEditMode="relative" rAng="0" ptsTypes="AA">
                                      <p:cBhvr>
                                        <p:cTn id="15" dur="1000" fill="hold"/>
                                        <p:tgtEl>
                                          <p:spTgt spid="14"/>
                                        </p:tgtEl>
                                        <p:attrNameLst>
                                          <p:attrName>ppt_x</p:attrName>
                                          <p:attrName>ppt_y</p:attrName>
                                        </p:attrNameLst>
                                      </p:cBhvr>
                                      <p:rCtr x="14768" y="-3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par>
                                <p:cTn id="26" presetID="10" presetClass="entr" presetSubtype="0" fill="hold"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10"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37" presetClass="path" presetSubtype="0" accel="50000" decel="50000" fill="hold" nodeType="withEffect">
                                  <p:stCondLst>
                                    <p:cond delay="0"/>
                                  </p:stCondLst>
                                  <p:childTnLst>
                                    <p:animMotion origin="layout" path="M -3.64583E-6 -1.48148E-6 L 0.03049 0.02026 C 0.03711 0.02508 0.04514 0.0245 0.0523 0.0191 C 0.06044 0.01293 0.06565 0.00347 0.06847 -0.00849 L 0.08149 -0.06173 " pathEditMode="relative" rAng="-1383409" ptsTypes="FffFF">
                                      <p:cBhvr>
                                        <p:cTn id="40" dur="500" fill="hold"/>
                                        <p:tgtEl>
                                          <p:spTgt spid="15"/>
                                        </p:tgtEl>
                                        <p:attrNameLst>
                                          <p:attrName>ppt_x</p:attrName>
                                          <p:attrName>ppt_y</p:attrName>
                                        </p:attrNameLst>
                                      </p:cBhvr>
                                      <p:rCtr x="4666" y="-598"/>
                                    </p:animMotion>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9"/>
                                        </p:tgtEl>
                                      </p:cBhvr>
                                    </p:animEffect>
                                    <p:set>
                                      <p:cBhvr>
                                        <p:cTn id="52" dur="1" fill="hold">
                                          <p:stCondLst>
                                            <p:cond delay="499"/>
                                          </p:stCondLst>
                                        </p:cTn>
                                        <p:tgtEl>
                                          <p:spTgt spid="6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66"/>
                                        </p:tgtEl>
                                      </p:cBhvr>
                                    </p:animEffect>
                                    <p:set>
                                      <p:cBhvr>
                                        <p:cTn id="55" dur="1" fill="hold">
                                          <p:stCondLst>
                                            <p:cond delay="499"/>
                                          </p:stCondLst>
                                        </p:cTn>
                                        <p:tgtEl>
                                          <p:spTgt spid="6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65"/>
                                        </p:tgtEl>
                                      </p:cBhvr>
                                    </p:animEffect>
                                    <p:set>
                                      <p:cBhvr>
                                        <p:cTn id="58" dur="1" fill="hold">
                                          <p:stCondLst>
                                            <p:cond delay="499"/>
                                          </p:stCondLst>
                                        </p:cTn>
                                        <p:tgtEl>
                                          <p:spTgt spid="6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67"/>
                                        </p:tgtEl>
                                      </p:cBhvr>
                                    </p:animEffect>
                                    <p:set>
                                      <p:cBhvr>
                                        <p:cTn id="61" dur="1" fill="hold">
                                          <p:stCondLst>
                                            <p:cond delay="499"/>
                                          </p:stCondLst>
                                        </p:cTn>
                                        <p:tgtEl>
                                          <p:spTgt spid="6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5"/>
                                        </p:tgtEl>
                                      </p:cBhvr>
                                    </p:animEffect>
                                    <p:set>
                                      <p:cBhvr>
                                        <p:cTn id="67" dur="1" fill="hold">
                                          <p:stCondLst>
                                            <p:cond delay="499"/>
                                          </p:stCondLst>
                                        </p:cTn>
                                        <p:tgtEl>
                                          <p:spTgt spid="1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4"/>
                                        </p:tgtEl>
                                      </p:cBhvr>
                                    </p:animEffect>
                                    <p:set>
                                      <p:cBhvr>
                                        <p:cTn id="70" dur="1" fill="hold">
                                          <p:stCondLst>
                                            <p:cond delay="499"/>
                                          </p:stCondLst>
                                        </p:cTn>
                                        <p:tgtEl>
                                          <p:spTgt spid="2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74"/>
                                        </p:tgtEl>
                                      </p:cBhvr>
                                    </p:animEffect>
                                    <p:set>
                                      <p:cBhvr>
                                        <p:cTn id="73" dur="1" fill="hold">
                                          <p:stCondLst>
                                            <p:cond delay="499"/>
                                          </p:stCondLst>
                                        </p:cTn>
                                        <p:tgtEl>
                                          <p:spTgt spid="74"/>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0"/>
                                        </p:tgtEl>
                                      </p:cBhvr>
                                    </p:animEffect>
                                    <p:set>
                                      <p:cBhvr>
                                        <p:cTn id="76" dur="1" fill="hold">
                                          <p:stCondLst>
                                            <p:cond delay="499"/>
                                          </p:stCondLst>
                                        </p:cTn>
                                        <p:tgtEl>
                                          <p:spTgt spid="10"/>
                                        </p:tgtEl>
                                        <p:attrNameLst>
                                          <p:attrName>style.visibility</p:attrName>
                                        </p:attrNameLst>
                                      </p:cBhvr>
                                      <p:to>
                                        <p:strVal val="hidden"/>
                                      </p:to>
                                    </p:set>
                                  </p:childTnLst>
                                </p:cTn>
                              </p:par>
                              <p:par>
                                <p:cTn id="77" presetID="42" presetClass="entr" presetSubtype="0" fill="hold" grpId="1"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anim calcmode="lin" valueType="num">
                                      <p:cBhvr>
                                        <p:cTn id="80" dur="500" fill="hold"/>
                                        <p:tgtEl>
                                          <p:spTgt spid="14"/>
                                        </p:tgtEl>
                                        <p:attrNameLst>
                                          <p:attrName>ppt_x</p:attrName>
                                        </p:attrNameLst>
                                      </p:cBhvr>
                                      <p:tavLst>
                                        <p:tav tm="0">
                                          <p:val>
                                            <p:strVal val="#ppt_x"/>
                                          </p:val>
                                        </p:tav>
                                        <p:tav tm="100000">
                                          <p:val>
                                            <p:strVal val="#ppt_x"/>
                                          </p:val>
                                        </p:tav>
                                      </p:tavLst>
                                    </p:anim>
                                    <p:anim calcmode="lin" valueType="num">
                                      <p:cBhvr>
                                        <p:cTn id="81" dur="500" fill="hold"/>
                                        <p:tgtEl>
                                          <p:spTgt spid="14"/>
                                        </p:tgtEl>
                                        <p:attrNameLst>
                                          <p:attrName>ppt_y</p:attrName>
                                        </p:attrNameLst>
                                      </p:cBhvr>
                                      <p:tavLst>
                                        <p:tav tm="0">
                                          <p:val>
                                            <p:strVal val="#ppt_y+.1"/>
                                          </p:val>
                                        </p:tav>
                                        <p:tav tm="100000">
                                          <p:val>
                                            <p:strVal val="#ppt_y"/>
                                          </p:val>
                                        </p:tav>
                                      </p:tavLst>
                                    </p:anim>
                                  </p:childTnLst>
                                </p:cTn>
                              </p:par>
                              <p:par>
                                <p:cTn id="82" presetID="10" presetClass="exit" presetSubtype="0" fill="hold" grpId="1" nodeType="withEffect">
                                  <p:stCondLst>
                                    <p:cond delay="0"/>
                                  </p:stCondLst>
                                  <p:childTnLst>
                                    <p:animEffect transition="out" filter="fade">
                                      <p:cBhvr>
                                        <p:cTn id="83" dur="500"/>
                                        <p:tgtEl>
                                          <p:spTgt spid="4"/>
                                        </p:tgtEl>
                                      </p:cBhvr>
                                    </p:animEffect>
                                    <p:set>
                                      <p:cBhvr>
                                        <p:cTn id="84" dur="1" fill="hold">
                                          <p:stCondLst>
                                            <p:cond delay="499"/>
                                          </p:stCondLst>
                                        </p:cTn>
                                        <p:tgtEl>
                                          <p:spTgt spid="4"/>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500"/>
                                        <p:tgtEl>
                                          <p:spTgt spid="5"/>
                                        </p:tgtEl>
                                      </p:cBhvr>
                                    </p:animEffect>
                                  </p:childTnLst>
                                </p:cTn>
                              </p:par>
                              <p:par>
                                <p:cTn id="92" presetID="42" presetClass="path" presetSubtype="0" accel="50000" decel="50000" fill="hold" grpId="0" nodeType="withEffect">
                                  <p:stCondLst>
                                    <p:cond delay="0"/>
                                  </p:stCondLst>
                                  <p:childTnLst>
                                    <p:animMotion origin="layout" path="M -3.125E-6 1.48148E-6 L 0.10688 -0.00039 " pathEditMode="relative" rAng="0" ptsTypes="AA">
                                      <p:cBhvr>
                                        <p:cTn id="93" dur="1000" fill="hold"/>
                                        <p:tgtEl>
                                          <p:spTgt spid="9"/>
                                        </p:tgtEl>
                                        <p:attrNameLst>
                                          <p:attrName>ppt_x</p:attrName>
                                          <p:attrName>ppt_y</p:attrName>
                                        </p:attrNameLst>
                                      </p:cBhvr>
                                      <p:rCtr x="5339" y="-19"/>
                                    </p:animMotion>
                                  </p:childTnLst>
                                </p:cTn>
                              </p:par>
                            </p:childTnLst>
                          </p:cTn>
                        </p:par>
                        <p:par>
                          <p:cTn id="94" fill="hold">
                            <p:stCondLst>
                              <p:cond delay="1500"/>
                            </p:stCondLst>
                            <p:childTnLst>
                              <p:par>
                                <p:cTn id="95" presetID="10" presetClass="entr" presetSubtype="0" fill="hold" grpId="2"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par>
                                <p:cTn id="98" presetID="10" presetClass="entr" presetSubtype="0" fill="hold" nodeType="with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fade">
                                      <p:cBhvr>
                                        <p:cTn id="100" dur="500"/>
                                        <p:tgtEl>
                                          <p:spTgt spid="8"/>
                                        </p:tgtEl>
                                      </p:cBhvr>
                                    </p:animEffect>
                                  </p:childTnLst>
                                </p:cTn>
                              </p:par>
                              <p:par>
                                <p:cTn id="101" presetID="10"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500"/>
                                        <p:tgtEl>
                                          <p:spTgt spid="16"/>
                                        </p:tgtEl>
                                      </p:cBhvr>
                                    </p:animEffect>
                                  </p:childTnLst>
                                </p:cTn>
                              </p:par>
                            </p:childTnLst>
                          </p:cTn>
                        </p:par>
                        <p:par>
                          <p:cTn id="104" fill="hold">
                            <p:stCondLst>
                              <p:cond delay="2000"/>
                            </p:stCondLst>
                            <p:childTnLst>
                              <p:par>
                                <p:cTn id="105" presetID="10" presetClass="entr" presetSubtype="0" fill="hold"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fade">
                                      <p:cBhvr>
                                        <p:cTn id="110" dur="500"/>
                                        <p:tgtEl>
                                          <p:spTgt spid="79"/>
                                        </p:tgtEl>
                                      </p:cBhvr>
                                    </p:animEffect>
                                  </p:childTnLst>
                                </p:cTn>
                              </p:par>
                              <p:par>
                                <p:cTn id="111" presetID="10" presetClass="entr" presetSubtype="0" fill="hold" nodeType="with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fade">
                                      <p:cBhvr>
                                        <p:cTn id="113" dur="500"/>
                                        <p:tgtEl>
                                          <p:spTgt spid="78"/>
                                        </p:tgtEl>
                                      </p:cBhvr>
                                    </p:animEffect>
                                  </p:childTnLst>
                                </p:cTn>
                              </p:par>
                            </p:childTnLst>
                          </p:cTn>
                        </p:par>
                        <p:par>
                          <p:cTn id="114" fill="hold">
                            <p:stCondLst>
                              <p:cond delay="2500"/>
                            </p:stCondLst>
                            <p:childTnLst>
                              <p:par>
                                <p:cTn id="115" presetID="0" presetClass="path" presetSubtype="0" accel="50000" decel="50000" fill="hold" nodeType="afterEffect">
                                  <p:stCondLst>
                                    <p:cond delay="0"/>
                                  </p:stCondLst>
                                  <p:childTnLst>
                                    <p:animMotion origin="layout" path="M 1.35417E-6 -9.19753E-6 L 0.05914 -0.03222 L 0.1262 0.02623 L 0.23872 -0.04649 L 0.38976 0.03433 L 0.39095 -0.25656 " pathEditMode="relative" ptsTypes="AAAAAA">
                                      <p:cBhvr>
                                        <p:cTn id="116" dur="5000" fill="hold"/>
                                        <p:tgtEl>
                                          <p:spTgt spid="56"/>
                                        </p:tgtEl>
                                        <p:attrNameLst>
                                          <p:attrName>ppt_x</p:attrName>
                                          <p:attrName>ppt_y</p:attrName>
                                        </p:attrNameLst>
                                      </p:cBhvr>
                                    </p:animMotion>
                                  </p:childTnLst>
                                </p:cTn>
                              </p:par>
                              <p:par>
                                <p:cTn id="117" presetID="22" presetClass="entr" presetSubtype="8"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left)">
                                      <p:cBhvr>
                                        <p:cTn id="119" dur="500"/>
                                        <p:tgtEl>
                                          <p:spTgt spid="17"/>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nodeType="clickEffect">
                                  <p:stCondLst>
                                    <p:cond delay="0"/>
                                  </p:stCondLst>
                                  <p:childTnLst>
                                    <p:animEffect transition="out" filter="fade">
                                      <p:cBhvr>
                                        <p:cTn id="123" dur="500"/>
                                        <p:tgtEl>
                                          <p:spTgt spid="8"/>
                                        </p:tgtEl>
                                      </p:cBhvr>
                                    </p:animEffect>
                                    <p:set>
                                      <p:cBhvr>
                                        <p:cTn id="124" dur="1" fill="hold">
                                          <p:stCondLst>
                                            <p:cond delay="499"/>
                                          </p:stCondLst>
                                        </p:cTn>
                                        <p:tgtEl>
                                          <p:spTgt spid="8"/>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79"/>
                                        </p:tgtEl>
                                      </p:cBhvr>
                                    </p:animEffect>
                                    <p:set>
                                      <p:cBhvr>
                                        <p:cTn id="127" dur="1" fill="hold">
                                          <p:stCondLst>
                                            <p:cond delay="499"/>
                                          </p:stCondLst>
                                        </p:cTn>
                                        <p:tgtEl>
                                          <p:spTgt spid="79"/>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78"/>
                                        </p:tgtEl>
                                      </p:cBhvr>
                                    </p:animEffect>
                                    <p:set>
                                      <p:cBhvr>
                                        <p:cTn id="130" dur="1" fill="hold">
                                          <p:stCondLst>
                                            <p:cond delay="499"/>
                                          </p:stCondLst>
                                        </p:cTn>
                                        <p:tgtEl>
                                          <p:spTgt spid="78"/>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16"/>
                                        </p:tgtEl>
                                      </p:cBhvr>
                                    </p:animEffect>
                                    <p:set>
                                      <p:cBhvr>
                                        <p:cTn id="133" dur="1" fill="hold">
                                          <p:stCondLst>
                                            <p:cond delay="499"/>
                                          </p:stCondLst>
                                        </p:cTn>
                                        <p:tgtEl>
                                          <p:spTgt spid="16"/>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56"/>
                                        </p:tgtEl>
                                      </p:cBhvr>
                                    </p:animEffect>
                                    <p:set>
                                      <p:cBhvr>
                                        <p:cTn id="136" dur="1" fill="hold">
                                          <p:stCondLst>
                                            <p:cond delay="499"/>
                                          </p:stCondLst>
                                        </p:cTn>
                                        <p:tgtEl>
                                          <p:spTgt spid="56"/>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17"/>
                                        </p:tgtEl>
                                      </p:cBhvr>
                                    </p:animEffect>
                                    <p:set>
                                      <p:cBhvr>
                                        <p:cTn id="139" dur="1" fill="hold">
                                          <p:stCondLst>
                                            <p:cond delay="499"/>
                                          </p:stCondLst>
                                        </p:cTn>
                                        <p:tgtEl>
                                          <p:spTgt spid="17"/>
                                        </p:tgtEl>
                                        <p:attrNameLst>
                                          <p:attrName>style.visibility</p:attrName>
                                        </p:attrNameLst>
                                      </p:cBhvr>
                                      <p:to>
                                        <p:strVal val="hidden"/>
                                      </p:to>
                                    </p:set>
                                  </p:childTnLst>
                                </p:cTn>
                              </p:par>
                              <p:par>
                                <p:cTn id="140" presetID="10" presetClass="exit" presetSubtype="0" fill="hold" grpId="3" nodeType="withEffect">
                                  <p:stCondLst>
                                    <p:cond delay="0"/>
                                  </p:stCondLst>
                                  <p:childTnLst>
                                    <p:animEffect transition="out" filter="fade">
                                      <p:cBhvr>
                                        <p:cTn id="141" dur="500"/>
                                        <p:tgtEl>
                                          <p:spTgt spid="10"/>
                                        </p:tgtEl>
                                      </p:cBhvr>
                                    </p:animEffect>
                                    <p:set>
                                      <p:cBhvr>
                                        <p:cTn id="142" dur="1" fill="hold">
                                          <p:stCondLst>
                                            <p:cond delay="499"/>
                                          </p:stCondLst>
                                        </p:cTn>
                                        <p:tgtEl>
                                          <p:spTgt spid="10"/>
                                        </p:tgtEl>
                                        <p:attrNameLst>
                                          <p:attrName>style.visibility</p:attrName>
                                        </p:attrNameLst>
                                      </p:cBhvr>
                                      <p:to>
                                        <p:strVal val="hidden"/>
                                      </p:to>
                                    </p:set>
                                  </p:childTnLst>
                                </p:cTn>
                              </p:par>
                              <p:par>
                                <p:cTn id="143" presetID="10" presetClass="exit" presetSubtype="0" fill="hold" grpId="2" nodeType="withEffect">
                                  <p:stCondLst>
                                    <p:cond delay="0"/>
                                  </p:stCondLst>
                                  <p:childTnLst>
                                    <p:animEffect transition="out" filter="fade">
                                      <p:cBhvr>
                                        <p:cTn id="144" dur="500"/>
                                        <p:tgtEl>
                                          <p:spTgt spid="4"/>
                                        </p:tgtEl>
                                      </p:cBhvr>
                                    </p:animEffect>
                                    <p:set>
                                      <p:cBhvr>
                                        <p:cTn id="145" dur="1" fill="hold">
                                          <p:stCondLst>
                                            <p:cond delay="499"/>
                                          </p:stCondLst>
                                        </p:cTn>
                                        <p:tgtEl>
                                          <p:spTgt spid="4"/>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5"/>
                                        </p:tgtEl>
                                      </p:cBhvr>
                                    </p:animEffect>
                                    <p:set>
                                      <p:cBhvr>
                                        <p:cTn id="148" dur="1" fill="hold">
                                          <p:stCondLst>
                                            <p:cond delay="499"/>
                                          </p:stCondLst>
                                        </p:cTn>
                                        <p:tgtEl>
                                          <p:spTgt spid="5"/>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47"/>
                                        </p:tgtEl>
                                      </p:cBhvr>
                                    </p:animEffect>
                                    <p:set>
                                      <p:cBhvr>
                                        <p:cTn id="151" dur="1" fill="hold">
                                          <p:stCondLst>
                                            <p:cond delay="499"/>
                                          </p:stCondLst>
                                        </p:cTn>
                                        <p:tgtEl>
                                          <p:spTgt spid="47"/>
                                        </p:tgtEl>
                                        <p:attrNameLst>
                                          <p:attrName>style.visibility</p:attrName>
                                        </p:attrNameLst>
                                      </p:cBhvr>
                                      <p:to>
                                        <p:strVal val="hidden"/>
                                      </p:to>
                                    </p:set>
                                  </p:childTnLst>
                                </p:cTn>
                              </p:par>
                              <p:par>
                                <p:cTn id="152" presetID="42" presetClass="entr" presetSubtype="0" fill="hold" grpId="1" nodeType="withEffect">
                                  <p:stCondLst>
                                    <p:cond delay="0"/>
                                  </p:stCondLst>
                                  <p:childTnLst>
                                    <p:set>
                                      <p:cBhvr>
                                        <p:cTn id="153" dur="1" fill="hold">
                                          <p:stCondLst>
                                            <p:cond delay="0"/>
                                          </p:stCondLst>
                                        </p:cTn>
                                        <p:tgtEl>
                                          <p:spTgt spid="9"/>
                                        </p:tgtEl>
                                        <p:attrNameLst>
                                          <p:attrName>style.visibility</p:attrName>
                                        </p:attrNameLst>
                                      </p:cBhvr>
                                      <p:to>
                                        <p:strVal val="visible"/>
                                      </p:to>
                                    </p:set>
                                    <p:animEffect transition="in" filter="fade">
                                      <p:cBhvr>
                                        <p:cTn id="154" dur="500"/>
                                        <p:tgtEl>
                                          <p:spTgt spid="9"/>
                                        </p:tgtEl>
                                      </p:cBhvr>
                                    </p:animEffect>
                                    <p:anim calcmode="lin" valueType="num">
                                      <p:cBhvr>
                                        <p:cTn id="155" dur="500" fill="hold"/>
                                        <p:tgtEl>
                                          <p:spTgt spid="9"/>
                                        </p:tgtEl>
                                        <p:attrNameLst>
                                          <p:attrName>ppt_x</p:attrName>
                                        </p:attrNameLst>
                                      </p:cBhvr>
                                      <p:tavLst>
                                        <p:tav tm="0">
                                          <p:val>
                                            <p:strVal val="#ppt_x"/>
                                          </p:val>
                                        </p:tav>
                                        <p:tav tm="100000">
                                          <p:val>
                                            <p:strVal val="#ppt_x"/>
                                          </p:val>
                                        </p:tav>
                                      </p:tavLst>
                                    </p:anim>
                                    <p:anim calcmode="lin" valueType="num">
                                      <p:cBhvr>
                                        <p:cTn id="156" dur="500" fill="hold"/>
                                        <p:tgtEl>
                                          <p:spTgt spid="9"/>
                                        </p:tgtEl>
                                        <p:attrNameLst>
                                          <p:attrName>ppt_y</p:attrName>
                                        </p:attrNameLst>
                                      </p:cBhvr>
                                      <p:tavLst>
                                        <p:tav tm="0">
                                          <p:val>
                                            <p:strVal val="#ppt_y+.1"/>
                                          </p:val>
                                        </p:tav>
                                        <p:tav tm="100000">
                                          <p:val>
                                            <p:strVal val="#ppt_y"/>
                                          </p:val>
                                        </p:tav>
                                      </p:tavLst>
                                    </p:anim>
                                  </p:childTnLst>
                                </p:cTn>
                              </p:par>
                            </p:childTnLst>
                          </p:cTn>
                        </p:par>
                        <p:par>
                          <p:cTn id="157" fill="hold">
                            <p:stCondLst>
                              <p:cond delay="500"/>
                            </p:stCondLst>
                            <p:childTnLst>
                              <p:par>
                                <p:cTn id="158" presetID="10" presetClass="entr" presetSubtype="0" fill="hold" grpId="0" nodeType="afterEffect">
                                  <p:stCondLst>
                                    <p:cond delay="0"/>
                                  </p:stCondLst>
                                  <p:childTnLst>
                                    <p:set>
                                      <p:cBhvr>
                                        <p:cTn id="159" dur="1" fill="hold">
                                          <p:stCondLst>
                                            <p:cond delay="0"/>
                                          </p:stCondLst>
                                        </p:cTn>
                                        <p:tgtEl>
                                          <p:spTgt spid="18"/>
                                        </p:tgtEl>
                                        <p:attrNameLst>
                                          <p:attrName>style.visibility</p:attrName>
                                        </p:attrNameLst>
                                      </p:cBhvr>
                                      <p:to>
                                        <p:strVal val="visible"/>
                                      </p:to>
                                    </p:set>
                                    <p:animEffect transition="in" filter="fade">
                                      <p:cBhvr>
                                        <p:cTn id="160" dur="500"/>
                                        <p:tgtEl>
                                          <p:spTgt spid="1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fade">
                                      <p:cBhvr>
                                        <p:cTn id="163" dur="500"/>
                                        <p:tgtEl>
                                          <p:spTgt spid="59"/>
                                        </p:tgtEl>
                                      </p:cBhvr>
                                    </p:animEffect>
                                  </p:childTnLst>
                                </p:cTn>
                              </p:par>
                              <p:par>
                                <p:cTn id="164" presetID="42" presetClass="path" presetSubtype="0" accel="50000" decel="50000" fill="hold" grpId="0" nodeType="withEffect">
                                  <p:stCondLst>
                                    <p:cond delay="0"/>
                                  </p:stCondLst>
                                  <p:childTnLst>
                                    <p:animMotion origin="layout" path="M 4.89583E-6 1.48148E-6 L -0.0765 -0.00097 " pathEditMode="relative" rAng="0" ptsTypes="AA">
                                      <p:cBhvr>
                                        <p:cTn id="165" dur="1000" fill="hold"/>
                                        <p:tgtEl>
                                          <p:spTgt spid="20"/>
                                        </p:tgtEl>
                                        <p:attrNameLst>
                                          <p:attrName>ppt_x</p:attrName>
                                          <p:attrName>ppt_y</p:attrName>
                                        </p:attrNameLst>
                                      </p:cBhvr>
                                      <p:rCtr x="-3830" y="-58"/>
                                    </p:animMotion>
                                  </p:childTnLst>
                                </p:cTn>
                              </p:par>
                            </p:childTnLst>
                          </p:cTn>
                        </p:par>
                        <p:par>
                          <p:cTn id="166" fill="hold">
                            <p:stCondLst>
                              <p:cond delay="1500"/>
                            </p:stCondLst>
                            <p:childTnLst>
                              <p:par>
                                <p:cTn id="167" presetID="10" presetClass="entr" presetSubtype="0" fill="hold" grpId="4" nodeType="afterEffect">
                                  <p:stCondLst>
                                    <p:cond delay="0"/>
                                  </p:stCondLst>
                                  <p:childTnLst>
                                    <p:set>
                                      <p:cBhvr>
                                        <p:cTn id="168" dur="1" fill="hold">
                                          <p:stCondLst>
                                            <p:cond delay="0"/>
                                          </p:stCondLst>
                                        </p:cTn>
                                        <p:tgtEl>
                                          <p:spTgt spid="10"/>
                                        </p:tgtEl>
                                        <p:attrNameLst>
                                          <p:attrName>style.visibility</p:attrName>
                                        </p:attrNameLst>
                                      </p:cBhvr>
                                      <p:to>
                                        <p:strVal val="visible"/>
                                      </p:to>
                                    </p:set>
                                    <p:animEffect transition="in" filter="fade">
                                      <p:cBhvr>
                                        <p:cTn id="169" dur="500"/>
                                        <p:tgtEl>
                                          <p:spTgt spid="10"/>
                                        </p:tgtEl>
                                      </p:cBhvr>
                                    </p:animEffect>
                                  </p:childTnLst>
                                </p:cTn>
                              </p:par>
                              <p:par>
                                <p:cTn id="170" presetID="10" presetClass="entr" presetSubtype="0" fill="hold" nodeType="withEffect">
                                  <p:stCondLst>
                                    <p:cond delay="0"/>
                                  </p:stCondLst>
                                  <p:childTnLst>
                                    <p:set>
                                      <p:cBhvr>
                                        <p:cTn id="171" dur="1" fill="hold">
                                          <p:stCondLst>
                                            <p:cond delay="0"/>
                                          </p:stCondLst>
                                        </p:cTn>
                                        <p:tgtEl>
                                          <p:spTgt spid="69"/>
                                        </p:tgtEl>
                                        <p:attrNameLst>
                                          <p:attrName>style.visibility</p:attrName>
                                        </p:attrNameLst>
                                      </p:cBhvr>
                                      <p:to>
                                        <p:strVal val="visible"/>
                                      </p:to>
                                    </p:set>
                                    <p:animEffect transition="in" filter="fade">
                                      <p:cBhvr>
                                        <p:cTn id="172" dur="500"/>
                                        <p:tgtEl>
                                          <p:spTgt spid="69"/>
                                        </p:tgtEl>
                                      </p:cBhvr>
                                    </p:animEffect>
                                  </p:childTnLst>
                                </p:cTn>
                              </p:par>
                              <p:par>
                                <p:cTn id="173" presetID="10" presetClass="entr" presetSubtype="0" fill="hold" nodeType="withEffect">
                                  <p:stCondLst>
                                    <p:cond delay="0"/>
                                  </p:stCondLst>
                                  <p:childTnLst>
                                    <p:set>
                                      <p:cBhvr>
                                        <p:cTn id="174" dur="1" fill="hold">
                                          <p:stCondLst>
                                            <p:cond delay="0"/>
                                          </p:stCondLst>
                                        </p:cTn>
                                        <p:tgtEl>
                                          <p:spTgt spid="80"/>
                                        </p:tgtEl>
                                        <p:attrNameLst>
                                          <p:attrName>style.visibility</p:attrName>
                                        </p:attrNameLst>
                                      </p:cBhvr>
                                      <p:to>
                                        <p:strVal val="visible"/>
                                      </p:to>
                                    </p:set>
                                    <p:animEffect transition="in" filter="fade">
                                      <p:cBhvr>
                                        <p:cTn id="175" dur="500"/>
                                        <p:tgtEl>
                                          <p:spTgt spid="80"/>
                                        </p:tgtEl>
                                      </p:cBhvr>
                                    </p:animEffect>
                                  </p:childTnLst>
                                </p:cTn>
                              </p:par>
                              <p:par>
                                <p:cTn id="176" presetID="1" presetClass="entr" presetSubtype="0" fill="hold" nodeType="withEffect">
                                  <p:stCondLst>
                                    <p:cond delay="0"/>
                                  </p:stCondLst>
                                  <p:childTnLst>
                                    <p:set>
                                      <p:cBhvr>
                                        <p:cTn id="177" dur="1" fill="hold">
                                          <p:stCondLst>
                                            <p:cond delay="0"/>
                                          </p:stCondLst>
                                        </p:cTn>
                                        <p:tgtEl>
                                          <p:spTgt spid="21"/>
                                        </p:tgtEl>
                                        <p:attrNameLst>
                                          <p:attrName>style.visibility</p:attrName>
                                        </p:attrNameLst>
                                      </p:cBhvr>
                                      <p:to>
                                        <p:strVal val="visible"/>
                                      </p:to>
                                    </p:set>
                                  </p:childTnLst>
                                </p:cTn>
                              </p:par>
                              <p:par>
                                <p:cTn id="178" presetID="10" presetClass="entr" presetSubtype="0" fill="hold" nodeType="with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500"/>
                                        <p:tgtEl>
                                          <p:spTgt spid="66"/>
                                        </p:tgtEl>
                                      </p:cBhvr>
                                    </p:animEffect>
                                  </p:childTnLst>
                                </p:cTn>
                              </p:par>
                              <p:par>
                                <p:cTn id="181" presetID="10" presetClass="entr" presetSubtype="0" fill="hold" nodeType="with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500"/>
                                        <p:tgtEl>
                                          <p:spTgt spid="67"/>
                                        </p:tgtEl>
                                      </p:cBhvr>
                                    </p:animEffect>
                                  </p:childTnLst>
                                </p:cTn>
                              </p:par>
                            </p:childTnLst>
                          </p:cTn>
                        </p:par>
                        <p:par>
                          <p:cTn id="184" fill="hold">
                            <p:stCondLst>
                              <p:cond delay="2000"/>
                            </p:stCondLst>
                            <p:childTnLst>
                              <p:par>
                                <p:cTn id="185" presetID="22" presetClass="entr" presetSubtype="8"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left)">
                                      <p:cBhvr>
                                        <p:cTn id="187" dur="1000"/>
                                        <p:tgtEl>
                                          <p:spTgt spid="63"/>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xit" presetSubtype="0" fill="hold" nodeType="clickEffect">
                                  <p:stCondLst>
                                    <p:cond delay="0"/>
                                  </p:stCondLst>
                                  <p:childTnLst>
                                    <p:animEffect transition="out" filter="fade">
                                      <p:cBhvr>
                                        <p:cTn id="191" dur="500"/>
                                        <p:tgtEl>
                                          <p:spTgt spid="69"/>
                                        </p:tgtEl>
                                      </p:cBhvr>
                                    </p:animEffect>
                                    <p:set>
                                      <p:cBhvr>
                                        <p:cTn id="192" dur="1" fill="hold">
                                          <p:stCondLst>
                                            <p:cond delay="499"/>
                                          </p:stCondLst>
                                        </p:cTn>
                                        <p:tgtEl>
                                          <p:spTgt spid="69"/>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80"/>
                                        </p:tgtEl>
                                      </p:cBhvr>
                                    </p:animEffect>
                                    <p:set>
                                      <p:cBhvr>
                                        <p:cTn id="195" dur="1" fill="hold">
                                          <p:stCondLst>
                                            <p:cond delay="499"/>
                                          </p:stCondLst>
                                        </p:cTn>
                                        <p:tgtEl>
                                          <p:spTgt spid="80"/>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500"/>
                                        <p:tgtEl>
                                          <p:spTgt spid="66"/>
                                        </p:tgtEl>
                                      </p:cBhvr>
                                    </p:animEffect>
                                    <p:set>
                                      <p:cBhvr>
                                        <p:cTn id="198" dur="1" fill="hold">
                                          <p:stCondLst>
                                            <p:cond delay="499"/>
                                          </p:stCondLst>
                                        </p:cTn>
                                        <p:tgtEl>
                                          <p:spTgt spid="66"/>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500"/>
                                        <p:tgtEl>
                                          <p:spTgt spid="67"/>
                                        </p:tgtEl>
                                      </p:cBhvr>
                                    </p:animEffect>
                                    <p:set>
                                      <p:cBhvr>
                                        <p:cTn id="201" dur="1" fill="hold">
                                          <p:stCondLst>
                                            <p:cond delay="499"/>
                                          </p:stCondLst>
                                        </p:cTn>
                                        <p:tgtEl>
                                          <p:spTgt spid="67"/>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21"/>
                                        </p:tgtEl>
                                      </p:cBhvr>
                                    </p:animEffect>
                                    <p:set>
                                      <p:cBhvr>
                                        <p:cTn id="204" dur="1" fill="hold">
                                          <p:stCondLst>
                                            <p:cond delay="499"/>
                                          </p:stCondLst>
                                        </p:cTn>
                                        <p:tgtEl>
                                          <p:spTgt spid="21"/>
                                        </p:tgtEl>
                                        <p:attrNameLst>
                                          <p:attrName>style.visibility</p:attrName>
                                        </p:attrNameLst>
                                      </p:cBhvr>
                                      <p:to>
                                        <p:strVal val="hidden"/>
                                      </p:to>
                                    </p:set>
                                  </p:childTnLst>
                                </p:cTn>
                              </p:par>
                              <p:par>
                                <p:cTn id="205" presetID="10" presetClass="exit" presetSubtype="0" fill="hold" grpId="1" nodeType="withEffect">
                                  <p:stCondLst>
                                    <p:cond delay="0"/>
                                  </p:stCondLst>
                                  <p:childTnLst>
                                    <p:animEffect transition="out" filter="fade">
                                      <p:cBhvr>
                                        <p:cTn id="206" dur="500"/>
                                        <p:tgtEl>
                                          <p:spTgt spid="63"/>
                                        </p:tgtEl>
                                      </p:cBhvr>
                                    </p:animEffect>
                                    <p:set>
                                      <p:cBhvr>
                                        <p:cTn id="207" dur="1" fill="hold">
                                          <p:stCondLst>
                                            <p:cond delay="499"/>
                                          </p:stCondLst>
                                        </p:cTn>
                                        <p:tgtEl>
                                          <p:spTgt spid="63"/>
                                        </p:tgtEl>
                                        <p:attrNameLst>
                                          <p:attrName>style.visibility</p:attrName>
                                        </p:attrNameLst>
                                      </p:cBhvr>
                                      <p:to>
                                        <p:strVal val="hidden"/>
                                      </p:to>
                                    </p:set>
                                  </p:childTnLst>
                                </p:cTn>
                              </p:par>
                              <p:par>
                                <p:cTn id="208" presetID="10" presetClass="exit" presetSubtype="0" fill="hold" grpId="5" nodeType="withEffect">
                                  <p:stCondLst>
                                    <p:cond delay="0"/>
                                  </p:stCondLst>
                                  <p:childTnLst>
                                    <p:animEffect transition="out" filter="fade">
                                      <p:cBhvr>
                                        <p:cTn id="209" dur="500"/>
                                        <p:tgtEl>
                                          <p:spTgt spid="10"/>
                                        </p:tgtEl>
                                      </p:cBhvr>
                                    </p:animEffect>
                                    <p:set>
                                      <p:cBhvr>
                                        <p:cTn id="210" dur="1" fill="hold">
                                          <p:stCondLst>
                                            <p:cond delay="499"/>
                                          </p:stCondLst>
                                        </p:cTn>
                                        <p:tgtEl>
                                          <p:spTgt spid="10"/>
                                        </p:tgtEl>
                                        <p:attrNameLst>
                                          <p:attrName>style.visibility</p:attrName>
                                        </p:attrNameLst>
                                      </p:cBhvr>
                                      <p:to>
                                        <p:strVal val="hidden"/>
                                      </p:to>
                                    </p:set>
                                  </p:childTnLst>
                                </p:cTn>
                              </p:par>
                              <p:par>
                                <p:cTn id="211" presetID="10" presetClass="exit" presetSubtype="0" fill="hold" grpId="1" nodeType="withEffect">
                                  <p:stCondLst>
                                    <p:cond delay="0"/>
                                  </p:stCondLst>
                                  <p:childTnLst>
                                    <p:animEffect transition="out" filter="fade">
                                      <p:cBhvr>
                                        <p:cTn id="212" dur="500"/>
                                        <p:tgtEl>
                                          <p:spTgt spid="18"/>
                                        </p:tgtEl>
                                      </p:cBhvr>
                                    </p:animEffect>
                                    <p:set>
                                      <p:cBhvr>
                                        <p:cTn id="213" dur="1" fill="hold">
                                          <p:stCondLst>
                                            <p:cond delay="499"/>
                                          </p:stCondLst>
                                        </p:cTn>
                                        <p:tgtEl>
                                          <p:spTgt spid="18"/>
                                        </p:tgtEl>
                                        <p:attrNameLst>
                                          <p:attrName>style.visibility</p:attrName>
                                        </p:attrNameLst>
                                      </p:cBhvr>
                                      <p:to>
                                        <p:strVal val="hidden"/>
                                      </p:to>
                                    </p:set>
                                  </p:childTnLst>
                                </p:cTn>
                              </p:par>
                              <p:par>
                                <p:cTn id="214" presetID="10" presetClass="exit" presetSubtype="0" fill="hold" grpId="1" nodeType="withEffect">
                                  <p:stCondLst>
                                    <p:cond delay="0"/>
                                  </p:stCondLst>
                                  <p:childTnLst>
                                    <p:animEffect transition="out" filter="fade">
                                      <p:cBhvr>
                                        <p:cTn id="215" dur="500"/>
                                        <p:tgtEl>
                                          <p:spTgt spid="59"/>
                                        </p:tgtEl>
                                      </p:cBhvr>
                                    </p:animEffect>
                                    <p:set>
                                      <p:cBhvr>
                                        <p:cTn id="216" dur="1" fill="hold">
                                          <p:stCondLst>
                                            <p:cond delay="499"/>
                                          </p:stCondLst>
                                        </p:cTn>
                                        <p:tgtEl>
                                          <p:spTgt spid="59"/>
                                        </p:tgtEl>
                                        <p:attrNameLst>
                                          <p:attrName>style.visibility</p:attrName>
                                        </p:attrNameLst>
                                      </p:cBhvr>
                                      <p:to>
                                        <p:strVal val="hidden"/>
                                      </p:to>
                                    </p:set>
                                  </p:childTnLst>
                                </p:cTn>
                              </p:par>
                              <p:par>
                                <p:cTn id="217" presetID="42" presetClass="entr" presetSubtype="0" fill="hold" grpId="1" nodeType="withEffect">
                                  <p:stCondLst>
                                    <p:cond delay="0"/>
                                  </p:stCondLst>
                                  <p:childTnLst>
                                    <p:set>
                                      <p:cBhvr>
                                        <p:cTn id="218" dur="1" fill="hold">
                                          <p:stCondLst>
                                            <p:cond delay="0"/>
                                          </p:stCondLst>
                                        </p:cTn>
                                        <p:tgtEl>
                                          <p:spTgt spid="20"/>
                                        </p:tgtEl>
                                        <p:attrNameLst>
                                          <p:attrName>style.visibility</p:attrName>
                                        </p:attrNameLst>
                                      </p:cBhvr>
                                      <p:to>
                                        <p:strVal val="visible"/>
                                      </p:to>
                                    </p:set>
                                    <p:animEffect transition="in" filter="fade">
                                      <p:cBhvr>
                                        <p:cTn id="219" dur="500"/>
                                        <p:tgtEl>
                                          <p:spTgt spid="20"/>
                                        </p:tgtEl>
                                      </p:cBhvr>
                                    </p:animEffect>
                                    <p:anim calcmode="lin" valueType="num">
                                      <p:cBhvr>
                                        <p:cTn id="220" dur="500" fill="hold"/>
                                        <p:tgtEl>
                                          <p:spTgt spid="20"/>
                                        </p:tgtEl>
                                        <p:attrNameLst>
                                          <p:attrName>ppt_x</p:attrName>
                                        </p:attrNameLst>
                                      </p:cBhvr>
                                      <p:tavLst>
                                        <p:tav tm="0">
                                          <p:val>
                                            <p:strVal val="#ppt_x"/>
                                          </p:val>
                                        </p:tav>
                                        <p:tav tm="100000">
                                          <p:val>
                                            <p:strVal val="#ppt_x"/>
                                          </p:val>
                                        </p:tav>
                                      </p:tavLst>
                                    </p:anim>
                                    <p:anim calcmode="lin" valueType="num">
                                      <p:cBhvr>
                                        <p:cTn id="221" dur="500" fill="hold"/>
                                        <p:tgtEl>
                                          <p:spTgt spid="20"/>
                                        </p:tgtEl>
                                        <p:attrNameLst>
                                          <p:attrName>ppt_y</p:attrName>
                                        </p:attrNameLst>
                                      </p:cBhvr>
                                      <p:tavLst>
                                        <p:tav tm="0">
                                          <p:val>
                                            <p:strVal val="#ppt_y+.1"/>
                                          </p:val>
                                        </p:tav>
                                        <p:tav tm="100000">
                                          <p:val>
                                            <p:strVal val="#ppt_y"/>
                                          </p:val>
                                        </p:tav>
                                      </p:tavLst>
                                    </p:anim>
                                  </p:childTnLst>
                                </p:cTn>
                              </p:par>
                            </p:childTnLst>
                          </p:cTn>
                        </p:par>
                        <p:par>
                          <p:cTn id="222" fill="hold">
                            <p:stCondLst>
                              <p:cond delay="500"/>
                            </p:stCondLst>
                            <p:childTnLst>
                              <p:par>
                                <p:cTn id="223" presetID="10" presetClass="entr" presetSubtype="0" fill="hold" grpId="0" nodeType="afterEffect">
                                  <p:stCondLst>
                                    <p:cond delay="0"/>
                                  </p:stCondLst>
                                  <p:childTnLst>
                                    <p:set>
                                      <p:cBhvr>
                                        <p:cTn id="224" dur="1" fill="hold">
                                          <p:stCondLst>
                                            <p:cond delay="0"/>
                                          </p:stCondLst>
                                        </p:cTn>
                                        <p:tgtEl>
                                          <p:spTgt spid="22"/>
                                        </p:tgtEl>
                                        <p:attrNameLst>
                                          <p:attrName>style.visibility</p:attrName>
                                        </p:attrNameLst>
                                      </p:cBhvr>
                                      <p:to>
                                        <p:strVal val="visible"/>
                                      </p:to>
                                    </p:set>
                                    <p:animEffect transition="in" filter="fade">
                                      <p:cBhvr>
                                        <p:cTn id="225" dur="500"/>
                                        <p:tgtEl>
                                          <p:spTgt spid="22"/>
                                        </p:tgtEl>
                                      </p:cBhvr>
                                    </p:animEffect>
                                  </p:childTnLst>
                                </p:cTn>
                              </p:par>
                              <p:par>
                                <p:cTn id="226" presetID="10" presetClass="exit" presetSubtype="0" fill="hold" grpId="2" nodeType="withEffect">
                                  <p:stCondLst>
                                    <p:cond delay="0"/>
                                  </p:stCondLst>
                                  <p:childTnLst>
                                    <p:animEffect transition="out" filter="fade">
                                      <p:cBhvr>
                                        <p:cTn id="227" dur="500"/>
                                        <p:tgtEl>
                                          <p:spTgt spid="20"/>
                                        </p:tgtEl>
                                      </p:cBhvr>
                                    </p:animEffect>
                                    <p:set>
                                      <p:cBhvr>
                                        <p:cTn id="228" dur="1" fill="hold">
                                          <p:stCondLst>
                                            <p:cond delay="499"/>
                                          </p:stCondLst>
                                        </p:cTn>
                                        <p:tgtEl>
                                          <p:spTgt spid="20"/>
                                        </p:tgtEl>
                                        <p:attrNameLst>
                                          <p:attrName>style.visibility</p:attrName>
                                        </p:attrNameLst>
                                      </p:cBhvr>
                                      <p:to>
                                        <p:strVal val="hidden"/>
                                      </p:to>
                                    </p:set>
                                  </p:childTnLst>
                                </p:cTn>
                              </p:par>
                              <p:par>
                                <p:cTn id="229" presetID="42" presetClass="path" presetSubtype="0" accel="50000" decel="50000" fill="hold" grpId="0" nodeType="withEffect">
                                  <p:stCondLst>
                                    <p:cond delay="0"/>
                                  </p:stCondLst>
                                  <p:childTnLst>
                                    <p:animMotion origin="layout" path="M 2.74306E-6 -2.71605E-6 L -0.28917 -0.00038 " pathEditMode="relative" rAng="0" ptsTypes="AA">
                                      <p:cBhvr>
                                        <p:cTn id="230" dur="1000" fill="hold"/>
                                        <p:tgtEl>
                                          <p:spTgt spid="6"/>
                                        </p:tgtEl>
                                        <p:attrNameLst>
                                          <p:attrName>ppt_x</p:attrName>
                                          <p:attrName>ppt_y</p:attrName>
                                        </p:attrNameLst>
                                      </p:cBhvr>
                                      <p:rCtr x="-14464" y="-19"/>
                                    </p:animMotion>
                                  </p:childTnLst>
                                </p:cTn>
                              </p:par>
                            </p:childTnLst>
                          </p:cTn>
                        </p:par>
                        <p:par>
                          <p:cTn id="231" fill="hold">
                            <p:stCondLst>
                              <p:cond delay="1500"/>
                            </p:stCondLst>
                            <p:childTnLst>
                              <p:par>
                                <p:cTn id="232" presetID="10" presetClass="entr" presetSubtype="0" fill="hold" grpId="6" nodeType="afterEffect">
                                  <p:stCondLst>
                                    <p:cond delay="0"/>
                                  </p:stCondLst>
                                  <p:childTnLst>
                                    <p:set>
                                      <p:cBhvr>
                                        <p:cTn id="233" dur="1" fill="hold">
                                          <p:stCondLst>
                                            <p:cond delay="0"/>
                                          </p:stCondLst>
                                        </p:cTn>
                                        <p:tgtEl>
                                          <p:spTgt spid="10"/>
                                        </p:tgtEl>
                                        <p:attrNameLst>
                                          <p:attrName>style.visibility</p:attrName>
                                        </p:attrNameLst>
                                      </p:cBhvr>
                                      <p:to>
                                        <p:strVal val="visible"/>
                                      </p:to>
                                    </p:set>
                                    <p:animEffect transition="in" filter="fade">
                                      <p:cBhvr>
                                        <p:cTn id="234" dur="500"/>
                                        <p:tgtEl>
                                          <p:spTgt spid="10"/>
                                        </p:tgtEl>
                                      </p:cBhvr>
                                    </p:animEffect>
                                  </p:childTnLst>
                                </p:cTn>
                              </p:par>
                              <p:par>
                                <p:cTn id="235" presetID="10" presetClass="entr" presetSubtype="0" fill="hold" nodeType="withEffect">
                                  <p:stCondLst>
                                    <p:cond delay="0"/>
                                  </p:stCondLst>
                                  <p:childTnLst>
                                    <p:set>
                                      <p:cBhvr>
                                        <p:cTn id="236" dur="1" fill="hold">
                                          <p:stCondLst>
                                            <p:cond delay="0"/>
                                          </p:stCondLst>
                                        </p:cTn>
                                        <p:tgtEl>
                                          <p:spTgt spid="69"/>
                                        </p:tgtEl>
                                        <p:attrNameLst>
                                          <p:attrName>style.visibility</p:attrName>
                                        </p:attrNameLst>
                                      </p:cBhvr>
                                      <p:to>
                                        <p:strVal val="visible"/>
                                      </p:to>
                                    </p:set>
                                    <p:animEffect transition="in" filter="fade">
                                      <p:cBhvr>
                                        <p:cTn id="237" dur="500"/>
                                        <p:tgtEl>
                                          <p:spTgt spid="69"/>
                                        </p:tgtEl>
                                      </p:cBhvr>
                                    </p:animEffect>
                                  </p:childTnLst>
                                </p:cTn>
                              </p:par>
                              <p:par>
                                <p:cTn id="238" presetID="10" presetClass="entr" presetSubtype="0" fill="hold" nodeType="withEffect">
                                  <p:stCondLst>
                                    <p:cond delay="0"/>
                                  </p:stCondLst>
                                  <p:childTnLst>
                                    <p:set>
                                      <p:cBhvr>
                                        <p:cTn id="239" dur="1" fill="hold">
                                          <p:stCondLst>
                                            <p:cond delay="0"/>
                                          </p:stCondLst>
                                        </p:cTn>
                                        <p:tgtEl>
                                          <p:spTgt spid="26"/>
                                        </p:tgtEl>
                                        <p:attrNameLst>
                                          <p:attrName>style.visibility</p:attrName>
                                        </p:attrNameLst>
                                      </p:cBhvr>
                                      <p:to>
                                        <p:strVal val="visible"/>
                                      </p:to>
                                    </p:set>
                                    <p:animEffect transition="in" filter="fade">
                                      <p:cBhvr>
                                        <p:cTn id="240" dur="500"/>
                                        <p:tgtEl>
                                          <p:spTgt spid="26"/>
                                        </p:tgtEl>
                                      </p:cBhvr>
                                    </p:animEffect>
                                  </p:childTnLst>
                                </p:cTn>
                              </p:par>
                              <p:par>
                                <p:cTn id="241" presetID="10" presetClass="entr" presetSubtype="0" fill="hold" nodeType="withEffect">
                                  <p:stCondLst>
                                    <p:cond delay="0"/>
                                  </p:stCondLst>
                                  <p:childTnLst>
                                    <p:set>
                                      <p:cBhvr>
                                        <p:cTn id="242" dur="1" fill="hold">
                                          <p:stCondLst>
                                            <p:cond delay="0"/>
                                          </p:stCondLst>
                                        </p:cTn>
                                        <p:tgtEl>
                                          <p:spTgt spid="76"/>
                                        </p:tgtEl>
                                        <p:attrNameLst>
                                          <p:attrName>style.visibility</p:attrName>
                                        </p:attrNameLst>
                                      </p:cBhvr>
                                      <p:to>
                                        <p:strVal val="visible"/>
                                      </p:to>
                                    </p:set>
                                    <p:animEffect transition="in" filter="fade">
                                      <p:cBhvr>
                                        <p:cTn id="243" dur="500"/>
                                        <p:tgtEl>
                                          <p:spTgt spid="76"/>
                                        </p:tgtEl>
                                      </p:cBhvr>
                                    </p:animEffect>
                                  </p:childTnLst>
                                </p:cTn>
                              </p:par>
                              <p:par>
                                <p:cTn id="244" presetID="10" presetClass="entr" presetSubtype="0" fill="hold" nodeType="withEffect">
                                  <p:stCondLst>
                                    <p:cond delay="0"/>
                                  </p:stCondLst>
                                  <p:childTnLst>
                                    <p:set>
                                      <p:cBhvr>
                                        <p:cTn id="245" dur="1" fill="hold">
                                          <p:stCondLst>
                                            <p:cond delay="0"/>
                                          </p:stCondLst>
                                        </p:cTn>
                                        <p:tgtEl>
                                          <p:spTgt spid="85"/>
                                        </p:tgtEl>
                                        <p:attrNameLst>
                                          <p:attrName>style.visibility</p:attrName>
                                        </p:attrNameLst>
                                      </p:cBhvr>
                                      <p:to>
                                        <p:strVal val="visible"/>
                                      </p:to>
                                    </p:set>
                                    <p:animEffect transition="in" filter="fade">
                                      <p:cBhvr>
                                        <p:cTn id="246" dur="500"/>
                                        <p:tgtEl>
                                          <p:spTgt spid="85"/>
                                        </p:tgtEl>
                                      </p:cBhvr>
                                    </p:animEffect>
                                  </p:childTnLst>
                                </p:cTn>
                              </p:par>
                            </p:childTnLst>
                          </p:cTn>
                        </p:par>
                        <p:par>
                          <p:cTn id="247" fill="hold">
                            <p:stCondLst>
                              <p:cond delay="2000"/>
                            </p:stCondLst>
                            <p:childTnLst>
                              <p:par>
                                <p:cTn id="248" presetID="22" presetClass="entr" presetSubtype="8" fill="hold" grpId="0" nodeType="afterEffect">
                                  <p:stCondLst>
                                    <p:cond delay="0"/>
                                  </p:stCondLst>
                                  <p:childTnLst>
                                    <p:set>
                                      <p:cBhvr>
                                        <p:cTn id="249" dur="1" fill="hold">
                                          <p:stCondLst>
                                            <p:cond delay="0"/>
                                          </p:stCondLst>
                                        </p:cTn>
                                        <p:tgtEl>
                                          <p:spTgt spid="23"/>
                                        </p:tgtEl>
                                        <p:attrNameLst>
                                          <p:attrName>style.visibility</p:attrName>
                                        </p:attrNameLst>
                                      </p:cBhvr>
                                      <p:to>
                                        <p:strVal val="visible"/>
                                      </p:to>
                                    </p:set>
                                    <p:animEffect transition="in" filter="wipe(left)">
                                      <p:cBhvr>
                                        <p:cTn id="250" dur="500"/>
                                        <p:tgtEl>
                                          <p:spTgt spid="23"/>
                                        </p:tgtEl>
                                      </p:cBhvr>
                                    </p:animEffect>
                                  </p:childTnLst>
                                </p:cTn>
                              </p:par>
                              <p:par>
                                <p:cTn id="251" presetID="21" presetClass="entr" presetSubtype="1" fill="hold" nodeType="withEffect">
                                  <p:stCondLst>
                                    <p:cond delay="0"/>
                                  </p:stCondLst>
                                  <p:childTnLst>
                                    <p:set>
                                      <p:cBhvr>
                                        <p:cTn id="252" dur="1" fill="hold">
                                          <p:stCondLst>
                                            <p:cond delay="0"/>
                                          </p:stCondLst>
                                        </p:cTn>
                                        <p:tgtEl>
                                          <p:spTgt spid="68"/>
                                        </p:tgtEl>
                                        <p:attrNameLst>
                                          <p:attrName>style.visibility</p:attrName>
                                        </p:attrNameLst>
                                      </p:cBhvr>
                                      <p:to>
                                        <p:strVal val="visible"/>
                                      </p:to>
                                    </p:set>
                                    <p:animEffect transition="in" filter="wheel(1)">
                                      <p:cBhvr>
                                        <p:cTn id="253" dur="500"/>
                                        <p:tgtEl>
                                          <p:spTgt spid="68"/>
                                        </p:tgtEl>
                                      </p:cBhvr>
                                    </p:animEffect>
                                  </p:childTnLst>
                                </p:cTn>
                              </p:par>
                            </p:childTnLst>
                          </p:cTn>
                        </p:par>
                        <p:par>
                          <p:cTn id="254" fill="hold">
                            <p:stCondLst>
                              <p:cond delay="2500"/>
                            </p:stCondLst>
                            <p:childTnLst>
                              <p:par>
                                <p:cTn id="255" presetID="1" presetClass="entr" presetSubtype="0" fill="hold" nodeType="afterEffect">
                                  <p:stCondLst>
                                    <p:cond delay="0"/>
                                  </p:stCondLst>
                                  <p:childTnLst>
                                    <p:set>
                                      <p:cBhvr>
                                        <p:cTn id="256" dur="1" fill="hold">
                                          <p:stCondLst>
                                            <p:cond delay="0"/>
                                          </p:stCondLst>
                                        </p:cTn>
                                        <p:tgtEl>
                                          <p:spTgt spid="73"/>
                                        </p:tgtEl>
                                        <p:attrNameLst>
                                          <p:attrName>style.visibility</p:attrName>
                                        </p:attrNameLst>
                                      </p:cBhvr>
                                      <p:to>
                                        <p:strVal val="visible"/>
                                      </p:to>
                                    </p:set>
                                  </p:childTnLst>
                                </p:cTn>
                              </p:par>
                            </p:childTnLst>
                          </p:cTn>
                        </p:par>
                        <p:par>
                          <p:cTn id="257" fill="hold">
                            <p:stCondLst>
                              <p:cond delay="2500"/>
                            </p:stCondLst>
                            <p:childTnLst>
                              <p:par>
                                <p:cTn id="258" presetID="42" presetClass="path" presetSubtype="0" accel="50000" decel="50000" fill="hold" nodeType="afterEffect">
                                  <p:stCondLst>
                                    <p:cond delay="0"/>
                                  </p:stCondLst>
                                  <p:childTnLst>
                                    <p:animMotion origin="layout" path="M -4.0625E-6 -3.51852E-6 L 0.24165 -0.15142 " pathEditMode="relative" rAng="0" ptsTypes="AA">
                                      <p:cBhvr>
                                        <p:cTn id="259" dur="2000" fill="hold"/>
                                        <p:tgtEl>
                                          <p:spTgt spid="73"/>
                                        </p:tgtEl>
                                        <p:attrNameLst>
                                          <p:attrName>ppt_x</p:attrName>
                                          <p:attrName>ppt_y</p:attrName>
                                        </p:attrNameLst>
                                      </p:cBhvr>
                                      <p:rCtr x="12077" y="-7581"/>
                                    </p:animMotion>
                                  </p:childTnLst>
                                </p:cTn>
                              </p:par>
                              <p:par>
                                <p:cTn id="260" presetID="42" presetClass="path" presetSubtype="0" accel="50000" decel="50000" fill="hold" nodeType="withEffect">
                                  <p:stCondLst>
                                    <p:cond delay="0"/>
                                  </p:stCondLst>
                                  <p:childTnLst>
                                    <p:animMotion origin="layout" path="M 4.44444E-6 2.28395E-6 L 0.24349 0.14564 " pathEditMode="relative" rAng="0" ptsTypes="AA">
                                      <p:cBhvr>
                                        <p:cTn id="261" dur="2000" fill="hold"/>
                                        <p:tgtEl>
                                          <p:spTgt spid="68"/>
                                        </p:tgtEl>
                                        <p:attrNameLst>
                                          <p:attrName>ppt_x</p:attrName>
                                          <p:attrName>ppt_y</p:attrName>
                                        </p:attrNameLst>
                                      </p:cBhvr>
                                      <p:rCtr x="12174" y="7272"/>
                                    </p:animMotion>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nodeType="clickEffect">
                                  <p:stCondLst>
                                    <p:cond delay="0"/>
                                  </p:stCondLst>
                                  <p:childTnLst>
                                    <p:animEffect transition="out" filter="fade">
                                      <p:cBhvr>
                                        <p:cTn id="265" dur="500"/>
                                        <p:tgtEl>
                                          <p:spTgt spid="69"/>
                                        </p:tgtEl>
                                      </p:cBhvr>
                                    </p:animEffect>
                                    <p:set>
                                      <p:cBhvr>
                                        <p:cTn id="266" dur="1" fill="hold">
                                          <p:stCondLst>
                                            <p:cond delay="499"/>
                                          </p:stCondLst>
                                        </p:cTn>
                                        <p:tgtEl>
                                          <p:spTgt spid="69"/>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500"/>
                                        <p:tgtEl>
                                          <p:spTgt spid="26"/>
                                        </p:tgtEl>
                                      </p:cBhvr>
                                    </p:animEffect>
                                    <p:set>
                                      <p:cBhvr>
                                        <p:cTn id="269" dur="1" fill="hold">
                                          <p:stCondLst>
                                            <p:cond delay="499"/>
                                          </p:stCondLst>
                                        </p:cTn>
                                        <p:tgtEl>
                                          <p:spTgt spid="26"/>
                                        </p:tgtEl>
                                        <p:attrNameLst>
                                          <p:attrName>style.visibility</p:attrName>
                                        </p:attrNameLst>
                                      </p:cBhvr>
                                      <p:to>
                                        <p:strVal val="hidden"/>
                                      </p:to>
                                    </p:set>
                                  </p:childTnLst>
                                </p:cTn>
                              </p:par>
                              <p:par>
                                <p:cTn id="270" presetID="10" presetClass="exit" presetSubtype="0" fill="hold" nodeType="withEffect">
                                  <p:stCondLst>
                                    <p:cond delay="0"/>
                                  </p:stCondLst>
                                  <p:childTnLst>
                                    <p:animEffect transition="out" filter="fade">
                                      <p:cBhvr>
                                        <p:cTn id="271" dur="500"/>
                                        <p:tgtEl>
                                          <p:spTgt spid="85"/>
                                        </p:tgtEl>
                                      </p:cBhvr>
                                    </p:animEffect>
                                    <p:set>
                                      <p:cBhvr>
                                        <p:cTn id="272" dur="1" fill="hold">
                                          <p:stCondLst>
                                            <p:cond delay="499"/>
                                          </p:stCondLst>
                                        </p:cTn>
                                        <p:tgtEl>
                                          <p:spTgt spid="85"/>
                                        </p:tgtEl>
                                        <p:attrNameLst>
                                          <p:attrName>style.visibility</p:attrName>
                                        </p:attrNameLst>
                                      </p:cBhvr>
                                      <p:to>
                                        <p:strVal val="hidden"/>
                                      </p:to>
                                    </p:set>
                                  </p:childTnLst>
                                </p:cTn>
                              </p:par>
                              <p:par>
                                <p:cTn id="273" presetID="10" presetClass="exit" presetSubtype="0" fill="hold" nodeType="withEffect">
                                  <p:stCondLst>
                                    <p:cond delay="0"/>
                                  </p:stCondLst>
                                  <p:childTnLst>
                                    <p:animEffect transition="out" filter="fade">
                                      <p:cBhvr>
                                        <p:cTn id="274" dur="500"/>
                                        <p:tgtEl>
                                          <p:spTgt spid="76"/>
                                        </p:tgtEl>
                                      </p:cBhvr>
                                    </p:animEffect>
                                    <p:set>
                                      <p:cBhvr>
                                        <p:cTn id="275" dur="1" fill="hold">
                                          <p:stCondLst>
                                            <p:cond delay="499"/>
                                          </p:stCondLst>
                                        </p:cTn>
                                        <p:tgtEl>
                                          <p:spTgt spid="76"/>
                                        </p:tgtEl>
                                        <p:attrNameLst>
                                          <p:attrName>style.visibility</p:attrName>
                                        </p:attrNameLst>
                                      </p:cBhvr>
                                      <p:to>
                                        <p:strVal val="hidden"/>
                                      </p:to>
                                    </p:set>
                                  </p:childTnLst>
                                </p:cTn>
                              </p:par>
                              <p:par>
                                <p:cTn id="276" presetID="10" presetClass="exit" presetSubtype="0" fill="hold" grpId="1" nodeType="withEffect">
                                  <p:stCondLst>
                                    <p:cond delay="0"/>
                                  </p:stCondLst>
                                  <p:childTnLst>
                                    <p:animEffect transition="out" filter="fade">
                                      <p:cBhvr>
                                        <p:cTn id="277" dur="500"/>
                                        <p:tgtEl>
                                          <p:spTgt spid="23"/>
                                        </p:tgtEl>
                                      </p:cBhvr>
                                    </p:animEffect>
                                    <p:set>
                                      <p:cBhvr>
                                        <p:cTn id="278" dur="1" fill="hold">
                                          <p:stCondLst>
                                            <p:cond delay="499"/>
                                          </p:stCondLst>
                                        </p:cTn>
                                        <p:tgtEl>
                                          <p:spTgt spid="23"/>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68"/>
                                        </p:tgtEl>
                                      </p:cBhvr>
                                    </p:animEffect>
                                    <p:set>
                                      <p:cBhvr>
                                        <p:cTn id="281" dur="1" fill="hold">
                                          <p:stCondLst>
                                            <p:cond delay="499"/>
                                          </p:stCondLst>
                                        </p:cTn>
                                        <p:tgtEl>
                                          <p:spTgt spid="68"/>
                                        </p:tgtEl>
                                        <p:attrNameLst>
                                          <p:attrName>style.visibility</p:attrName>
                                        </p:attrNameLst>
                                      </p:cBhvr>
                                      <p:to>
                                        <p:strVal val="hidden"/>
                                      </p:to>
                                    </p:set>
                                  </p:childTnLst>
                                </p:cTn>
                              </p:par>
                              <p:par>
                                <p:cTn id="282" presetID="10" presetClass="exit" presetSubtype="0" fill="hold" nodeType="withEffect">
                                  <p:stCondLst>
                                    <p:cond delay="0"/>
                                  </p:stCondLst>
                                  <p:childTnLst>
                                    <p:animEffect transition="out" filter="fade">
                                      <p:cBhvr>
                                        <p:cTn id="283" dur="500"/>
                                        <p:tgtEl>
                                          <p:spTgt spid="73"/>
                                        </p:tgtEl>
                                      </p:cBhvr>
                                    </p:animEffect>
                                    <p:set>
                                      <p:cBhvr>
                                        <p:cTn id="284" dur="1" fill="hold">
                                          <p:stCondLst>
                                            <p:cond delay="499"/>
                                          </p:stCondLst>
                                        </p:cTn>
                                        <p:tgtEl>
                                          <p:spTgt spid="73"/>
                                        </p:tgtEl>
                                        <p:attrNameLst>
                                          <p:attrName>style.visibility</p:attrName>
                                        </p:attrNameLst>
                                      </p:cBhvr>
                                      <p:to>
                                        <p:strVal val="hidden"/>
                                      </p:to>
                                    </p:set>
                                  </p:childTnLst>
                                </p:cTn>
                              </p:par>
                              <p:par>
                                <p:cTn id="285" presetID="10" presetClass="exit" presetSubtype="0" fill="hold" grpId="7" nodeType="withEffect">
                                  <p:stCondLst>
                                    <p:cond delay="0"/>
                                  </p:stCondLst>
                                  <p:childTnLst>
                                    <p:animEffect transition="out" filter="fade">
                                      <p:cBhvr>
                                        <p:cTn id="286" dur="500"/>
                                        <p:tgtEl>
                                          <p:spTgt spid="10"/>
                                        </p:tgtEl>
                                      </p:cBhvr>
                                    </p:animEffect>
                                    <p:set>
                                      <p:cBhvr>
                                        <p:cTn id="287" dur="1" fill="hold">
                                          <p:stCondLst>
                                            <p:cond delay="499"/>
                                          </p:stCondLst>
                                        </p:cTn>
                                        <p:tgtEl>
                                          <p:spTgt spid="10"/>
                                        </p:tgtEl>
                                        <p:attrNameLst>
                                          <p:attrName>style.visibility</p:attrName>
                                        </p:attrNameLst>
                                      </p:cBhvr>
                                      <p:to>
                                        <p:strVal val="hidden"/>
                                      </p:to>
                                    </p:set>
                                  </p:childTnLst>
                                </p:cTn>
                              </p:par>
                              <p:par>
                                <p:cTn id="288" presetID="10" presetClass="exit" presetSubtype="0" fill="hold" grpId="1" nodeType="withEffect">
                                  <p:stCondLst>
                                    <p:cond delay="0"/>
                                  </p:stCondLst>
                                  <p:childTnLst>
                                    <p:animEffect transition="out" filter="fade">
                                      <p:cBhvr>
                                        <p:cTn id="289" dur="500"/>
                                        <p:tgtEl>
                                          <p:spTgt spid="22"/>
                                        </p:tgtEl>
                                      </p:cBhvr>
                                    </p:animEffect>
                                    <p:set>
                                      <p:cBhvr>
                                        <p:cTn id="290" dur="1" fill="hold">
                                          <p:stCondLst>
                                            <p:cond delay="499"/>
                                          </p:stCondLst>
                                        </p:cTn>
                                        <p:tgtEl>
                                          <p:spTgt spid="22"/>
                                        </p:tgtEl>
                                        <p:attrNameLst>
                                          <p:attrName>style.visibility</p:attrName>
                                        </p:attrNameLst>
                                      </p:cBhvr>
                                      <p:to>
                                        <p:strVal val="hidden"/>
                                      </p:to>
                                    </p:set>
                                  </p:childTnLst>
                                </p:cTn>
                              </p:par>
                              <p:par>
                                <p:cTn id="291" presetID="10" presetClass="entr" presetSubtype="0" fill="hold" grpId="3" nodeType="withEffect">
                                  <p:stCondLst>
                                    <p:cond delay="0"/>
                                  </p:stCondLst>
                                  <p:childTnLst>
                                    <p:set>
                                      <p:cBhvr>
                                        <p:cTn id="292" dur="1" fill="hold">
                                          <p:stCondLst>
                                            <p:cond delay="0"/>
                                          </p:stCondLst>
                                        </p:cTn>
                                        <p:tgtEl>
                                          <p:spTgt spid="20"/>
                                        </p:tgtEl>
                                        <p:attrNameLst>
                                          <p:attrName>style.visibility</p:attrName>
                                        </p:attrNameLst>
                                      </p:cBhvr>
                                      <p:to>
                                        <p:strVal val="visible"/>
                                      </p:to>
                                    </p:set>
                                    <p:animEffect transition="in" filter="fade">
                                      <p:cBhvr>
                                        <p:cTn id="293" dur="500"/>
                                        <p:tgtEl>
                                          <p:spTgt spid="20"/>
                                        </p:tgtEl>
                                      </p:cBhvr>
                                    </p:animEffect>
                                  </p:childTnLst>
                                </p:cTn>
                              </p:par>
                              <p:par>
                                <p:cTn id="294" presetID="2" presetClass="entr" presetSubtype="4" fill="hold" grpId="1" nodeType="withEffect">
                                  <p:stCondLst>
                                    <p:cond delay="0"/>
                                  </p:stCondLst>
                                  <p:childTnLst>
                                    <p:set>
                                      <p:cBhvr>
                                        <p:cTn id="295" dur="1" fill="hold">
                                          <p:stCondLst>
                                            <p:cond delay="0"/>
                                          </p:stCondLst>
                                        </p:cTn>
                                        <p:tgtEl>
                                          <p:spTgt spid="6"/>
                                        </p:tgtEl>
                                        <p:attrNameLst>
                                          <p:attrName>style.visibility</p:attrName>
                                        </p:attrNameLst>
                                      </p:cBhvr>
                                      <p:to>
                                        <p:strVal val="visible"/>
                                      </p:to>
                                    </p:set>
                                    <p:anim calcmode="lin" valueType="num">
                                      <p:cBhvr additive="base">
                                        <p:cTn id="296" dur="500" fill="hold"/>
                                        <p:tgtEl>
                                          <p:spTgt spid="6"/>
                                        </p:tgtEl>
                                        <p:attrNameLst>
                                          <p:attrName>ppt_x</p:attrName>
                                        </p:attrNameLst>
                                      </p:cBhvr>
                                      <p:tavLst>
                                        <p:tav tm="0">
                                          <p:val>
                                            <p:strVal val="#ppt_x"/>
                                          </p:val>
                                        </p:tav>
                                        <p:tav tm="100000">
                                          <p:val>
                                            <p:strVal val="#ppt_x"/>
                                          </p:val>
                                        </p:tav>
                                      </p:tavLst>
                                    </p:anim>
                                    <p:anim calcmode="lin" valueType="num">
                                      <p:cBhvr additive="base">
                                        <p:cTn id="297" dur="500" fill="hold"/>
                                        <p:tgtEl>
                                          <p:spTgt spid="6"/>
                                        </p:tgtEl>
                                        <p:attrNameLst>
                                          <p:attrName>ppt_y</p:attrName>
                                        </p:attrNameLst>
                                      </p:cBhvr>
                                      <p:tavLst>
                                        <p:tav tm="0">
                                          <p:val>
                                            <p:strVal val="1+#ppt_h/2"/>
                                          </p:val>
                                        </p:tav>
                                        <p:tav tm="100000">
                                          <p:val>
                                            <p:strVal val="#ppt_y"/>
                                          </p:val>
                                        </p:tav>
                                      </p:tavLst>
                                    </p:anim>
                                  </p:childTnLst>
                                </p:cTn>
                              </p:par>
                              <p:par>
                                <p:cTn id="298" presetID="42" presetClass="entr" presetSubtype="0" fill="hold" grpId="2" nodeType="withEffect">
                                  <p:stCondLst>
                                    <p:cond delay="0"/>
                                  </p:stCondLst>
                                  <p:childTnLst>
                                    <p:set>
                                      <p:cBhvr>
                                        <p:cTn id="299" dur="1" fill="hold">
                                          <p:stCondLst>
                                            <p:cond delay="0"/>
                                          </p:stCondLst>
                                        </p:cTn>
                                        <p:tgtEl>
                                          <p:spTgt spid="6"/>
                                        </p:tgtEl>
                                        <p:attrNameLst>
                                          <p:attrName>style.visibility</p:attrName>
                                        </p:attrNameLst>
                                      </p:cBhvr>
                                      <p:to>
                                        <p:strVal val="visible"/>
                                      </p:to>
                                    </p:set>
                                    <p:animEffect transition="in" filter="fade">
                                      <p:cBhvr>
                                        <p:cTn id="300" dur="500"/>
                                        <p:tgtEl>
                                          <p:spTgt spid="6"/>
                                        </p:tgtEl>
                                      </p:cBhvr>
                                    </p:animEffect>
                                    <p:anim calcmode="lin" valueType="num">
                                      <p:cBhvr>
                                        <p:cTn id="301" dur="500" fill="hold"/>
                                        <p:tgtEl>
                                          <p:spTgt spid="6"/>
                                        </p:tgtEl>
                                        <p:attrNameLst>
                                          <p:attrName>ppt_x</p:attrName>
                                        </p:attrNameLst>
                                      </p:cBhvr>
                                      <p:tavLst>
                                        <p:tav tm="0">
                                          <p:val>
                                            <p:strVal val="#ppt_x"/>
                                          </p:val>
                                        </p:tav>
                                        <p:tav tm="100000">
                                          <p:val>
                                            <p:strVal val="#ppt_x"/>
                                          </p:val>
                                        </p:tav>
                                      </p:tavLst>
                                    </p:anim>
                                    <p:anim calcmode="lin" valueType="num">
                                      <p:cBhvr>
                                        <p:cTn id="302" dur="500" fill="hold"/>
                                        <p:tgtEl>
                                          <p:spTgt spid="6"/>
                                        </p:tgtEl>
                                        <p:attrNameLst>
                                          <p:attrName>ppt_y</p:attrName>
                                        </p:attrNameLst>
                                      </p:cBhvr>
                                      <p:tavLst>
                                        <p:tav tm="0">
                                          <p:val>
                                            <p:strVal val="#ppt_y+.1"/>
                                          </p:val>
                                        </p:tav>
                                        <p:tav tm="100000">
                                          <p:val>
                                            <p:strVal val="#ppt_y"/>
                                          </p:val>
                                        </p:tav>
                                      </p:tavLst>
                                    </p:anim>
                                  </p:childTnLst>
                                </p:cTn>
                              </p:par>
                              <p:par>
                                <p:cTn id="303" presetID="10" presetClass="entr" presetSubtype="0" fill="hold" nodeType="withEffect">
                                  <p:stCondLst>
                                    <p:cond delay="0"/>
                                  </p:stCondLst>
                                  <p:childTnLst>
                                    <p:set>
                                      <p:cBhvr>
                                        <p:cTn id="304" dur="1" fill="hold">
                                          <p:stCondLst>
                                            <p:cond delay="0"/>
                                          </p:stCondLst>
                                        </p:cTn>
                                        <p:tgtEl>
                                          <p:spTgt spid="62"/>
                                        </p:tgtEl>
                                        <p:attrNameLst>
                                          <p:attrName>style.visibility</p:attrName>
                                        </p:attrNameLst>
                                      </p:cBhvr>
                                      <p:to>
                                        <p:strVal val="visible"/>
                                      </p:to>
                                    </p:set>
                                    <p:animEffect transition="in" filter="fade">
                                      <p:cBhvr>
                                        <p:cTn id="305" dur="500"/>
                                        <p:tgtEl>
                                          <p:spTgt spid="62"/>
                                        </p:tgtEl>
                                      </p:cBhvr>
                                    </p:animEffect>
                                  </p:childTnLst>
                                </p:cTn>
                              </p:par>
                              <p:par>
                                <p:cTn id="306" presetID="10" presetClass="entr" presetSubtype="0" fill="hold" nodeType="withEffect">
                                  <p:stCondLst>
                                    <p:cond delay="0"/>
                                  </p:stCondLst>
                                  <p:childTnLst>
                                    <p:set>
                                      <p:cBhvr>
                                        <p:cTn id="307" dur="1" fill="hold">
                                          <p:stCondLst>
                                            <p:cond delay="0"/>
                                          </p:stCondLst>
                                        </p:cTn>
                                        <p:tgtEl>
                                          <p:spTgt spid="77"/>
                                        </p:tgtEl>
                                        <p:attrNameLst>
                                          <p:attrName>style.visibility</p:attrName>
                                        </p:attrNameLst>
                                      </p:cBhvr>
                                      <p:to>
                                        <p:strVal val="visible"/>
                                      </p:to>
                                    </p:set>
                                    <p:animEffect transition="in" filter="fade">
                                      <p:cBhvr>
                                        <p:cTn id="30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20" grpId="0"/>
      <p:bldP spid="20" grpId="1"/>
      <p:bldP spid="20" grpId="2"/>
      <p:bldP spid="20" grpId="3"/>
      <p:bldP spid="47" grpId="0" animBg="1"/>
      <p:bldP spid="47" grpId="1" animBg="1"/>
      <p:bldP spid="9" grpId="0"/>
      <p:bldP spid="9" grpId="1"/>
      <p:bldP spid="4" grpId="0" animBg="1"/>
      <p:bldP spid="4" grpId="1" animBg="1"/>
      <p:bldP spid="4" grpId="2" animBg="1"/>
      <p:bldP spid="10" grpId="0" animBg="1"/>
      <p:bldP spid="10" grpId="1" animBg="1"/>
      <p:bldP spid="10" grpId="2" animBg="1"/>
      <p:bldP spid="10" grpId="3" animBg="1"/>
      <p:bldP spid="10" grpId="4" animBg="1"/>
      <p:bldP spid="10" grpId="5" animBg="1"/>
      <p:bldP spid="10" grpId="6" animBg="1"/>
      <p:bldP spid="10" grpId="7" animBg="1"/>
      <p:bldP spid="24" grpId="0" animBg="1"/>
      <p:bldP spid="24" grpId="1" animBg="1"/>
      <p:bldP spid="74" grpId="0" animBg="1"/>
      <p:bldP spid="74" grpId="1" animBg="1"/>
      <p:bldP spid="14" grpId="0"/>
      <p:bldP spid="14" grpId="1"/>
      <p:bldP spid="5" grpId="0" animBg="1"/>
      <p:bldP spid="5" grpId="1" animBg="1"/>
      <p:bldP spid="17" grpId="0" animBg="1"/>
      <p:bldP spid="17" grpId="1" animBg="1"/>
      <p:bldP spid="18" grpId="0" animBg="1"/>
      <p:bldP spid="18" grpId="1" animBg="1"/>
      <p:bldP spid="59" grpId="0" animBg="1"/>
      <p:bldP spid="59" grpId="1" animBg="1"/>
      <p:bldP spid="63" grpId="0" animBg="1"/>
      <p:bldP spid="63" grpId="1" animBg="1"/>
      <p:bldP spid="22" grpId="0" animBg="1"/>
      <p:bldP spid="22" grpId="1" animBg="1"/>
      <p:bldP spid="23" grpId="0" animBg="1"/>
      <p:bldP spid="2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6" name="Straight Connector 155"/>
          <p:cNvCxnSpPr>
            <a:endCxn id="153" idx="2"/>
          </p:cNvCxnSpPr>
          <p:nvPr/>
        </p:nvCxnSpPr>
        <p:spPr>
          <a:xfrm flipH="1" flipV="1">
            <a:off x="4875530" y="1562412"/>
            <a:ext cx="898974" cy="1438182"/>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a:endCxn id="154" idx="2"/>
          </p:cNvCxnSpPr>
          <p:nvPr/>
        </p:nvCxnSpPr>
        <p:spPr>
          <a:xfrm flipV="1">
            <a:off x="5826268" y="1562412"/>
            <a:ext cx="979160" cy="1517782"/>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a:off x="3007300" y="4194011"/>
            <a:ext cx="1454223" cy="1036602"/>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H="1" flipV="1">
            <a:off x="3351788" y="3137416"/>
            <a:ext cx="1166416" cy="23814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10800000" flipV="1">
            <a:off x="2856756" y="3676651"/>
            <a:ext cx="1709821" cy="696913"/>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357355" y="3766081"/>
            <a:ext cx="1276396" cy="39169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a:endCxn id="131" idx="1"/>
          </p:cNvCxnSpPr>
          <p:nvPr/>
        </p:nvCxnSpPr>
        <p:spPr>
          <a:xfrm>
            <a:off x="7666297" y="3446613"/>
            <a:ext cx="1105177" cy="199611"/>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a:endCxn id="149" idx="1"/>
          </p:cNvCxnSpPr>
          <p:nvPr/>
        </p:nvCxnSpPr>
        <p:spPr>
          <a:xfrm>
            <a:off x="7666297" y="3974128"/>
            <a:ext cx="1105177" cy="611044"/>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12" name="Rounded Rectangle 111"/>
          <p:cNvSpPr/>
          <p:nvPr/>
        </p:nvSpPr>
        <p:spPr bwMode="auto">
          <a:xfrm>
            <a:off x="8204090" y="3480668"/>
            <a:ext cx="3883162" cy="2291482"/>
          </a:xfrm>
          <a:prstGeom prst="roundRect">
            <a:avLst/>
          </a:prstGeom>
          <a:solidFill>
            <a:schemeClr val="accent3">
              <a:lumMod val="60000"/>
              <a:lumOff val="40000"/>
            </a:scheme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Tx/>
              <a:buSzTx/>
              <a:buNone/>
              <a:tabLst/>
            </a:pPr>
            <a:endParaRPr kumimoji="0" lang="en-US" sz="2000" b="0" i="0" u="none" strike="noStrike" cap="none" normalizeH="0" baseline="0" dirty="0" smtClean="0">
              <a:ln>
                <a:noFill/>
              </a:ln>
              <a:solidFill>
                <a:schemeClr val="bg1"/>
              </a:solidFill>
              <a:effectLst/>
              <a:latin typeface="Trebuchet MS" pitchFamily="34" charset="0"/>
              <a:ea typeface="ＭＳ Ｐゴシック" pitchFamily="1" charset="-128"/>
            </a:endParaRPr>
          </a:p>
        </p:txBody>
      </p:sp>
      <p:sp>
        <p:nvSpPr>
          <p:cNvPr id="116" name="Title 115"/>
          <p:cNvSpPr>
            <a:spLocks noGrp="1"/>
          </p:cNvSpPr>
          <p:nvPr>
            <p:ph type="title"/>
          </p:nvPr>
        </p:nvSpPr>
        <p:spPr>
          <a:xfrm>
            <a:off x="519112" y="609600"/>
            <a:ext cx="11149013" cy="747897"/>
          </a:xfrm>
        </p:spPr>
        <p:txBody>
          <a:bodyPr>
            <a:noAutofit/>
          </a:bodyPr>
          <a:lstStyle/>
          <a:p>
            <a:r>
              <a:rPr lang="en-US" sz="3600" b="1" dirty="0"/>
              <a:t>Windows Azure </a:t>
            </a:r>
            <a:r>
              <a:rPr lang="zh-CN" altLang="en-US" sz="3600" b="1" dirty="0" smtClean="0"/>
              <a:t>活动目录</a:t>
            </a:r>
            <a:endParaRPr lang="en-US" sz="3600" b="1" dirty="0"/>
          </a:p>
        </p:txBody>
      </p:sp>
      <p:cxnSp>
        <p:nvCxnSpPr>
          <p:cNvPr id="101" name="Straight Connector 100"/>
          <p:cNvCxnSpPr>
            <a:endCxn id="155" idx="2"/>
          </p:cNvCxnSpPr>
          <p:nvPr/>
        </p:nvCxnSpPr>
        <p:spPr>
          <a:xfrm flipV="1">
            <a:off x="5826268" y="1562412"/>
            <a:ext cx="2909057" cy="1438182"/>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a:endCxn id="152" idx="2"/>
          </p:cNvCxnSpPr>
          <p:nvPr/>
        </p:nvCxnSpPr>
        <p:spPr>
          <a:xfrm flipH="1" flipV="1">
            <a:off x="2940810" y="1569482"/>
            <a:ext cx="2630548" cy="127871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160309" y="3128931"/>
            <a:ext cx="1217449" cy="369332"/>
          </a:xfrm>
          <a:prstGeom prst="rect">
            <a:avLst/>
          </a:prstGeom>
          <a:noFill/>
        </p:spPr>
        <p:txBody>
          <a:bodyPr wrap="none" rtlCol="0">
            <a:spAutoFit/>
          </a:bodyPr>
          <a:lstStyle/>
          <a:p>
            <a:r>
              <a:rPr lang="en-US" b="1" dirty="0" smtClean="0">
                <a:solidFill>
                  <a:schemeClr val="bg1"/>
                </a:solidFill>
              </a:rPr>
              <a:t>Raytheon</a:t>
            </a:r>
            <a:endParaRPr lang="en-US" b="1" dirty="0">
              <a:solidFill>
                <a:schemeClr val="bg1"/>
              </a:solidFill>
            </a:endParaRPr>
          </a:p>
        </p:txBody>
      </p:sp>
      <p:grpSp>
        <p:nvGrpSpPr>
          <p:cNvPr id="9" name="Group 8"/>
          <p:cNvGrpSpPr/>
          <p:nvPr/>
        </p:nvGrpSpPr>
        <p:grpSpPr>
          <a:xfrm>
            <a:off x="297295" y="3867150"/>
            <a:ext cx="3260112" cy="964312"/>
            <a:chOff x="381000" y="4419600"/>
            <a:chExt cx="2445721" cy="964312"/>
          </a:xfrm>
        </p:grpSpPr>
        <p:sp>
          <p:nvSpPr>
            <p:cNvPr id="51" name="Oval 50"/>
            <p:cNvSpPr/>
            <p:nvPr/>
          </p:nvSpPr>
          <p:spPr bwMode="auto">
            <a:xfrm>
              <a:off x="381000" y="4419600"/>
              <a:ext cx="2445721" cy="964312"/>
            </a:xfrm>
            <a:prstGeom prst="ellipse">
              <a:avLst/>
            </a:prstGeom>
            <a:solidFill>
              <a:schemeClr val="accent5">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600" dirty="0">
                <a:solidFill>
                  <a:prstClr val="white"/>
                </a:solidFill>
              </a:endParaRPr>
            </a:p>
            <a:p>
              <a:pPr algn="ctr" defTabSz="457200" fontAlgn="auto">
                <a:spcBef>
                  <a:spcPts val="0"/>
                </a:spcBef>
                <a:spcAft>
                  <a:spcPts val="0"/>
                </a:spcAft>
                <a:defRPr/>
              </a:pPr>
              <a:r>
                <a:rPr lang="zh-CN" altLang="en-US" sz="1600" dirty="0" smtClean="0">
                  <a:solidFill>
                    <a:prstClr val="white"/>
                  </a:solidFill>
                </a:rPr>
                <a:t>身份提供着</a:t>
              </a:r>
              <a:endParaRPr lang="en-US" sz="1600" dirty="0">
                <a:solidFill>
                  <a:prstClr val="white"/>
                </a:solidFill>
              </a:endParaRPr>
            </a:p>
          </p:txBody>
        </p:sp>
        <p:sp>
          <p:nvSpPr>
            <p:cNvPr id="132" name="TextBox 131"/>
            <p:cNvSpPr txBox="1"/>
            <p:nvPr/>
          </p:nvSpPr>
          <p:spPr>
            <a:xfrm>
              <a:off x="665142" y="4563527"/>
              <a:ext cx="1388001" cy="369332"/>
            </a:xfrm>
            <a:prstGeom prst="rect">
              <a:avLst/>
            </a:prstGeom>
            <a:noFill/>
            <a:scene3d>
              <a:camera prst="orthographicFront"/>
              <a:lightRig rig="threePt" dir="t"/>
            </a:scene3d>
            <a:sp3d>
              <a:bevelT/>
            </a:sp3d>
          </p:spPr>
          <p:txBody>
            <a:bodyPr wrap="none" rtlCol="0">
              <a:spAutoFit/>
            </a:bodyPr>
            <a:lstStyle/>
            <a:p>
              <a:r>
                <a:rPr lang="en-US" b="1" dirty="0" smtClean="0">
                  <a:solidFill>
                    <a:schemeClr val="bg1"/>
                  </a:solidFill>
                </a:rPr>
                <a:t>Identity365.net</a:t>
              </a:r>
              <a:endParaRPr lang="en-US" b="1" dirty="0">
                <a:solidFill>
                  <a:schemeClr val="bg1"/>
                </a:solidFill>
              </a:endParaRPr>
            </a:p>
          </p:txBody>
        </p:sp>
      </p:grpSp>
      <p:grpSp>
        <p:nvGrpSpPr>
          <p:cNvPr id="6" name="Group 5"/>
          <p:cNvGrpSpPr/>
          <p:nvPr/>
        </p:nvGrpSpPr>
        <p:grpSpPr>
          <a:xfrm>
            <a:off x="507868" y="5113057"/>
            <a:ext cx="4039897" cy="1126025"/>
            <a:chOff x="381000" y="5436906"/>
            <a:chExt cx="3030712" cy="1126025"/>
          </a:xfrm>
          <a:solidFill>
            <a:schemeClr val="accent1">
              <a:lumMod val="40000"/>
              <a:lumOff val="60000"/>
            </a:schemeClr>
          </a:solidFill>
        </p:grpSpPr>
        <p:sp>
          <p:nvSpPr>
            <p:cNvPr id="34" name="Oval 33"/>
            <p:cNvSpPr/>
            <p:nvPr/>
          </p:nvSpPr>
          <p:spPr bwMode="auto">
            <a:xfrm>
              <a:off x="381000" y="5436906"/>
              <a:ext cx="3030712" cy="1126025"/>
            </a:xfrm>
            <a:prstGeom prst="ellipse">
              <a:avLst/>
            </a:prstGeom>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nchor="ctr"/>
            <a:lstStyle/>
            <a:p>
              <a:pPr algn="ctr" defTabSz="457200" fontAlgn="auto">
                <a:spcBef>
                  <a:spcPts val="0"/>
                </a:spcBef>
                <a:spcAft>
                  <a:spcPts val="0"/>
                </a:spcAft>
                <a:defRPr/>
              </a:pPr>
              <a:endParaRPr lang="en-US" sz="1600" dirty="0">
                <a:solidFill>
                  <a:prstClr val="white"/>
                </a:solidFill>
              </a:endParaRPr>
            </a:p>
            <a:p>
              <a:pPr algn="ctr" defTabSz="457200" fontAlgn="auto">
                <a:spcBef>
                  <a:spcPts val="0"/>
                </a:spcBef>
                <a:spcAft>
                  <a:spcPts val="0"/>
                </a:spcAft>
                <a:defRPr/>
              </a:pPr>
              <a:r>
                <a:rPr lang="zh-CN" altLang="en-US" sz="1600" dirty="0">
                  <a:solidFill>
                    <a:prstClr val="white"/>
                  </a:solidFill>
                </a:rPr>
                <a:t>身份提供者</a:t>
              </a:r>
              <a:endParaRPr lang="en-US" sz="1600" dirty="0" smtClean="0">
                <a:solidFill>
                  <a:prstClr val="white"/>
                </a:solidFill>
              </a:endParaRPr>
            </a:p>
            <a:p>
              <a:pPr algn="ctr" defTabSz="457200" fontAlgn="auto">
                <a:spcBef>
                  <a:spcPts val="0"/>
                </a:spcBef>
                <a:spcAft>
                  <a:spcPts val="0"/>
                </a:spcAft>
                <a:defRPr/>
              </a:pPr>
              <a:r>
                <a:rPr lang="zh-CN" altLang="en-US" sz="1600" dirty="0" smtClean="0">
                  <a:solidFill>
                    <a:prstClr val="white"/>
                  </a:solidFill>
                </a:rPr>
                <a:t>本地化应用</a:t>
              </a:r>
              <a:endParaRPr lang="en-US" sz="1600" dirty="0">
                <a:solidFill>
                  <a:prstClr val="white"/>
                </a:solidFill>
              </a:endParaRPr>
            </a:p>
          </p:txBody>
        </p:sp>
        <p:sp>
          <p:nvSpPr>
            <p:cNvPr id="133" name="TextBox 132"/>
            <p:cNvSpPr txBox="1"/>
            <p:nvPr/>
          </p:nvSpPr>
          <p:spPr>
            <a:xfrm>
              <a:off x="1326219" y="5486400"/>
              <a:ext cx="1140272" cy="369332"/>
            </a:xfrm>
            <a:prstGeom prst="rect">
              <a:avLst/>
            </a:prstGeom>
            <a:ln>
              <a:noFill/>
            </a:ln>
          </p:spPr>
          <p:style>
            <a:lnRef idx="1">
              <a:schemeClr val="accent6"/>
            </a:lnRef>
            <a:fillRef idx="3">
              <a:schemeClr val="accent6"/>
            </a:fillRef>
            <a:effectRef idx="2">
              <a:schemeClr val="accent6"/>
            </a:effectRef>
            <a:fontRef idx="minor">
              <a:schemeClr val="lt1"/>
            </a:fontRef>
          </p:style>
          <p:txBody>
            <a:bodyPr wrap="none" rtlCol="0">
              <a:spAutoFit/>
            </a:bodyPr>
            <a:lstStyle/>
            <a:p>
              <a:pPr algn="ctr"/>
              <a:r>
                <a:rPr lang="en-US" b="1" dirty="0" smtClean="0">
                  <a:solidFill>
                    <a:schemeClr val="bg1"/>
                  </a:solidFill>
                </a:rPr>
                <a:t>Ida-fit1.com</a:t>
              </a:r>
              <a:endParaRPr lang="en-US" b="1" dirty="0">
                <a:solidFill>
                  <a:schemeClr val="bg1"/>
                </a:solidFill>
              </a:endParaRPr>
            </a:p>
          </p:txBody>
        </p:sp>
      </p:grpSp>
      <p:sp>
        <p:nvSpPr>
          <p:cNvPr id="135" name="TextBox 134"/>
          <p:cNvSpPr txBox="1"/>
          <p:nvPr/>
        </p:nvSpPr>
        <p:spPr>
          <a:xfrm>
            <a:off x="9638802" y="3189843"/>
            <a:ext cx="946093" cy="369332"/>
          </a:xfrm>
          <a:prstGeom prst="rect">
            <a:avLst/>
          </a:prstGeom>
          <a:noFill/>
        </p:spPr>
        <p:txBody>
          <a:bodyPr wrap="none" rtlCol="0">
            <a:spAutoFit/>
          </a:bodyPr>
          <a:lstStyle/>
          <a:p>
            <a:pPr algn="ctr"/>
            <a:r>
              <a:rPr lang="en-US" b="1" dirty="0" smtClean="0">
                <a:solidFill>
                  <a:schemeClr val="bg1"/>
                </a:solidFill>
              </a:rPr>
              <a:t>Boeing</a:t>
            </a:r>
            <a:endParaRPr lang="en-US" b="1" dirty="0">
              <a:solidFill>
                <a:schemeClr val="bg1"/>
              </a:solidFill>
            </a:endParaRPr>
          </a:p>
        </p:txBody>
      </p:sp>
      <p:sp>
        <p:nvSpPr>
          <p:cNvPr id="138" name="TextBox 137"/>
          <p:cNvSpPr txBox="1"/>
          <p:nvPr/>
        </p:nvSpPr>
        <p:spPr>
          <a:xfrm>
            <a:off x="8686762" y="4194011"/>
            <a:ext cx="2018758" cy="369332"/>
          </a:xfrm>
          <a:prstGeom prst="rect">
            <a:avLst/>
          </a:prstGeom>
          <a:noFill/>
        </p:spPr>
        <p:txBody>
          <a:bodyPr wrap="none" rtlCol="0">
            <a:spAutoFit/>
          </a:bodyPr>
          <a:lstStyle/>
          <a:p>
            <a:pPr algn="ctr"/>
            <a:r>
              <a:rPr lang="en-US" b="1" dirty="0" smtClean="0">
                <a:solidFill>
                  <a:schemeClr val="bg1"/>
                </a:solidFill>
              </a:rPr>
              <a:t>Lockheed Martin</a:t>
            </a:r>
            <a:endParaRPr lang="en-US" b="1" dirty="0">
              <a:solidFill>
                <a:schemeClr val="bg1"/>
              </a:solidFill>
            </a:endParaRPr>
          </a:p>
        </p:txBody>
      </p:sp>
      <p:sp>
        <p:nvSpPr>
          <p:cNvPr id="139" name="TextBox 138"/>
          <p:cNvSpPr txBox="1"/>
          <p:nvPr/>
        </p:nvSpPr>
        <p:spPr>
          <a:xfrm>
            <a:off x="5336775" y="2970058"/>
            <a:ext cx="978986" cy="369332"/>
          </a:xfrm>
          <a:prstGeom prst="rect">
            <a:avLst/>
          </a:prstGeom>
          <a:noFill/>
        </p:spPr>
        <p:txBody>
          <a:bodyPr wrap="none" rtlCol="0">
            <a:spAutoFit/>
          </a:bodyPr>
          <a:lstStyle/>
          <a:p>
            <a:pPr algn="ctr"/>
            <a:r>
              <a:rPr lang="en-US" b="1" dirty="0" smtClean="0">
                <a:solidFill>
                  <a:schemeClr val="bg1"/>
                </a:solidFill>
              </a:rPr>
              <a:t>Exostar</a:t>
            </a:r>
            <a:endParaRPr lang="en-US" b="1" dirty="0">
              <a:solidFill>
                <a:schemeClr val="bg1"/>
              </a:solidFill>
            </a:endParaRPr>
          </a:p>
        </p:txBody>
      </p:sp>
      <p:sp>
        <p:nvSpPr>
          <p:cNvPr id="122" name="TextBox 121"/>
          <p:cNvSpPr txBox="1"/>
          <p:nvPr/>
        </p:nvSpPr>
        <p:spPr>
          <a:xfrm>
            <a:off x="4862696" y="4019550"/>
            <a:ext cx="2278894" cy="369332"/>
          </a:xfrm>
          <a:prstGeom prst="rect">
            <a:avLst/>
          </a:prstGeom>
          <a:noFill/>
        </p:spPr>
        <p:txBody>
          <a:bodyPr wrap="none" rtlCol="0">
            <a:spAutoFit/>
          </a:bodyPr>
          <a:lstStyle/>
          <a:p>
            <a:pPr algn="ctr"/>
            <a:r>
              <a:rPr lang="en-US" b="1" dirty="0" smtClean="0">
                <a:solidFill>
                  <a:schemeClr val="bg1"/>
                </a:solidFill>
              </a:rPr>
              <a:t>Windows Azure AD</a:t>
            </a:r>
            <a:endParaRPr lang="en-US" b="1" dirty="0">
              <a:solidFill>
                <a:schemeClr val="bg1"/>
              </a:solidFill>
            </a:endParaRPr>
          </a:p>
        </p:txBody>
      </p:sp>
      <p:sp>
        <p:nvSpPr>
          <p:cNvPr id="85" name="Oval 84"/>
          <p:cNvSpPr/>
          <p:nvPr/>
        </p:nvSpPr>
        <p:spPr bwMode="auto">
          <a:xfrm>
            <a:off x="242843" y="2598038"/>
            <a:ext cx="3260112" cy="964312"/>
          </a:xfrm>
          <a:prstGeom prst="ellipse">
            <a:avLst/>
          </a:prstGeom>
          <a:solidFill>
            <a:schemeClr val="accent5">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b="1" dirty="0" smtClean="0">
                <a:solidFill>
                  <a:prstClr val="white"/>
                </a:solidFill>
              </a:rPr>
              <a:t>TSCPLab.org</a:t>
            </a:r>
            <a:endParaRPr lang="en-US" b="1" dirty="0">
              <a:solidFill>
                <a:prstClr val="white"/>
              </a:solidFill>
            </a:endParaRPr>
          </a:p>
          <a:p>
            <a:pPr algn="ctr" defTabSz="457200" fontAlgn="auto">
              <a:spcBef>
                <a:spcPts val="0"/>
              </a:spcBef>
              <a:spcAft>
                <a:spcPts val="0"/>
              </a:spcAft>
              <a:defRPr/>
            </a:pPr>
            <a:r>
              <a:rPr lang="zh-CN" altLang="en-US" sz="1600" dirty="0" smtClean="0">
                <a:solidFill>
                  <a:prstClr val="white"/>
                </a:solidFill>
              </a:rPr>
              <a:t>身份提供着</a:t>
            </a:r>
            <a:endParaRPr lang="en-US" sz="1600" dirty="0">
              <a:solidFill>
                <a:prstClr val="white"/>
              </a:solidFill>
            </a:endParaRPr>
          </a:p>
        </p:txBody>
      </p:sp>
      <p:sp>
        <p:nvSpPr>
          <p:cNvPr id="108" name="Rounded Rectangle 107"/>
          <p:cNvSpPr/>
          <p:nvPr/>
        </p:nvSpPr>
        <p:spPr bwMode="auto">
          <a:xfrm>
            <a:off x="3974319" y="1885950"/>
            <a:ext cx="3883162" cy="2524832"/>
          </a:xfrm>
          <a:prstGeom prst="roundRect">
            <a:avLst/>
          </a:prstGeom>
          <a:ln>
            <a:headEnd type="none" w="med" len="med"/>
            <a:tailEnd type="none" w="med" len="med"/>
          </a:ln>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Tx/>
              <a:buSzTx/>
              <a:buNone/>
              <a:tabLst/>
            </a:pPr>
            <a:endParaRPr kumimoji="0" lang="en-US" sz="2000" b="0" i="0" u="none" strike="noStrike" cap="none" normalizeH="0" baseline="0" dirty="0" smtClean="0">
              <a:ln>
                <a:noFill/>
              </a:ln>
              <a:solidFill>
                <a:schemeClr val="bg1"/>
              </a:solidFill>
              <a:effectLst/>
              <a:latin typeface="Trebuchet MS" pitchFamily="34" charset="0"/>
              <a:ea typeface="ＭＳ Ｐゴシック" pitchFamily="1" charset="-128"/>
            </a:endParaRPr>
          </a:p>
        </p:txBody>
      </p:sp>
      <p:graphicFrame>
        <p:nvGraphicFramePr>
          <p:cNvPr id="109" name="Diagram 108"/>
          <p:cNvGraphicFramePr/>
          <p:nvPr>
            <p:extLst>
              <p:ext uri="{D42A27DB-BD31-4B8C-83A1-F6EECF244321}">
                <p14:modId xmlns:p14="http://schemas.microsoft.com/office/powerpoint/2010/main" val="3244483404"/>
              </p:ext>
            </p:extLst>
          </p:nvPr>
        </p:nvGraphicFramePr>
        <p:xfrm>
          <a:off x="3767980" y="1962150"/>
          <a:ext cx="4102453" cy="223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0" name="TextBox 109"/>
          <p:cNvSpPr txBox="1"/>
          <p:nvPr/>
        </p:nvSpPr>
        <p:spPr>
          <a:xfrm>
            <a:off x="4776453" y="4057650"/>
            <a:ext cx="2278894" cy="369332"/>
          </a:xfrm>
          <a:prstGeom prst="rect">
            <a:avLst/>
          </a:prstGeom>
          <a:noFill/>
        </p:spPr>
        <p:txBody>
          <a:bodyPr wrap="none" rtlCol="0">
            <a:spAutoFit/>
          </a:bodyPr>
          <a:lstStyle/>
          <a:p>
            <a:pPr algn="ctr"/>
            <a:r>
              <a:rPr lang="en-US" b="1" dirty="0" smtClean="0">
                <a:solidFill>
                  <a:schemeClr val="bg1"/>
                </a:solidFill>
              </a:rPr>
              <a:t>Windows Azure AD</a:t>
            </a:r>
            <a:endParaRPr lang="en-US" b="1" dirty="0">
              <a:solidFill>
                <a:schemeClr val="bg1"/>
              </a:solidFill>
            </a:endParaRPr>
          </a:p>
        </p:txBody>
      </p:sp>
      <p:sp>
        <p:nvSpPr>
          <p:cNvPr id="120" name="Rounded Rectangle 119"/>
          <p:cNvSpPr/>
          <p:nvPr/>
        </p:nvSpPr>
        <p:spPr bwMode="auto">
          <a:xfrm>
            <a:off x="8089565" y="2848194"/>
            <a:ext cx="3883162" cy="2619157"/>
          </a:xfrm>
          <a:prstGeom prst="roundRect">
            <a:avLst/>
          </a:prstGeom>
          <a:solidFill>
            <a:schemeClr val="accent6">
              <a:lumMod val="40000"/>
              <a:lumOff val="60000"/>
            </a:schemeClr>
          </a:solidFill>
          <a:ln w="1270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Tx/>
              <a:buSzTx/>
              <a:buNone/>
              <a:tabLst/>
            </a:pPr>
            <a:endParaRPr kumimoji="0" lang="en-US" sz="2000" b="0" i="0" u="none" strike="noStrike" cap="none" normalizeH="0" baseline="0" dirty="0" smtClean="0">
              <a:ln>
                <a:noFill/>
              </a:ln>
              <a:solidFill>
                <a:schemeClr val="bg1"/>
              </a:solidFill>
              <a:effectLst/>
              <a:latin typeface="Trebuchet MS" pitchFamily="34" charset="0"/>
              <a:ea typeface="ＭＳ Ｐゴシック" pitchFamily="1" charset="-128"/>
            </a:endParaRPr>
          </a:p>
        </p:txBody>
      </p:sp>
      <p:sp>
        <p:nvSpPr>
          <p:cNvPr id="124" name="TextBox 123"/>
          <p:cNvSpPr txBox="1"/>
          <p:nvPr/>
        </p:nvSpPr>
        <p:spPr>
          <a:xfrm>
            <a:off x="9057610" y="5021818"/>
            <a:ext cx="1947071" cy="369332"/>
          </a:xfrm>
          <a:prstGeom prst="rect">
            <a:avLst/>
          </a:prstGeom>
          <a:noFill/>
        </p:spPr>
        <p:txBody>
          <a:bodyPr wrap="none" rtlCol="0">
            <a:spAutoFit/>
          </a:bodyPr>
          <a:lstStyle/>
          <a:p>
            <a:pPr algn="ctr"/>
            <a:r>
              <a:rPr lang="en-US" b="1" dirty="0" smtClean="0">
                <a:solidFill>
                  <a:schemeClr val="bg1"/>
                </a:solidFill>
              </a:rPr>
              <a:t>Windows Azure </a:t>
            </a:r>
            <a:endParaRPr lang="en-US" b="1" dirty="0">
              <a:solidFill>
                <a:schemeClr val="bg1"/>
              </a:solidFill>
            </a:endParaRPr>
          </a:p>
        </p:txBody>
      </p:sp>
      <p:sp>
        <p:nvSpPr>
          <p:cNvPr id="118" name="TextBox 117"/>
          <p:cNvSpPr txBox="1"/>
          <p:nvPr/>
        </p:nvSpPr>
        <p:spPr>
          <a:xfrm>
            <a:off x="9160772" y="5402818"/>
            <a:ext cx="1537600" cy="369332"/>
          </a:xfrm>
          <a:prstGeom prst="rect">
            <a:avLst/>
          </a:prstGeom>
          <a:noFill/>
        </p:spPr>
        <p:txBody>
          <a:bodyPr wrap="none" rtlCol="0">
            <a:spAutoFit/>
          </a:bodyPr>
          <a:lstStyle/>
          <a:p>
            <a:pPr algn="ctr"/>
            <a:r>
              <a:rPr lang="en-US" b="1" dirty="0" smtClean="0">
                <a:solidFill>
                  <a:schemeClr val="bg1"/>
                </a:solidFill>
              </a:rPr>
              <a:t>Amazon EC2</a:t>
            </a:r>
            <a:endParaRPr lang="en-US" b="1" dirty="0">
              <a:solidFill>
                <a:schemeClr val="bg1"/>
              </a:solidFill>
            </a:endParaRPr>
          </a:p>
        </p:txBody>
      </p:sp>
      <p:sp>
        <p:nvSpPr>
          <p:cNvPr id="59" name="Rounded Rectangle 58"/>
          <p:cNvSpPr/>
          <p:nvPr/>
        </p:nvSpPr>
        <p:spPr bwMode="auto">
          <a:xfrm>
            <a:off x="8204090" y="3116818"/>
            <a:ext cx="3565142" cy="1806900"/>
          </a:xfrm>
          <a:prstGeom prst="roundRect">
            <a:avLst/>
          </a:prstGeom>
          <a:solidFill>
            <a:schemeClr val="accent1">
              <a:lumMod val="75000"/>
            </a:schemeClr>
          </a:solidFill>
          <a:ln w="127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90000"/>
              </a:lnSpc>
              <a:spcBef>
                <a:spcPct val="20000"/>
              </a:spcBef>
              <a:spcAft>
                <a:spcPct val="0"/>
              </a:spcAft>
              <a:buClrTx/>
              <a:buSzTx/>
              <a:buNone/>
              <a:tabLst/>
            </a:pPr>
            <a:endParaRPr kumimoji="0" lang="en-US" sz="2000" b="0" i="0" u="none" strike="noStrike" cap="none" normalizeH="0" baseline="0" dirty="0" smtClean="0">
              <a:ln>
                <a:noFill/>
              </a:ln>
              <a:solidFill>
                <a:schemeClr val="bg1"/>
              </a:solidFill>
              <a:effectLst/>
              <a:latin typeface="Trebuchet MS" pitchFamily="34" charset="0"/>
              <a:ea typeface="ＭＳ Ｐゴシック" pitchFamily="1" charset="-128"/>
            </a:endParaRPr>
          </a:p>
        </p:txBody>
      </p:sp>
      <p:sp>
        <p:nvSpPr>
          <p:cNvPr id="125" name="TextBox 124"/>
          <p:cNvSpPr txBox="1"/>
          <p:nvPr/>
        </p:nvSpPr>
        <p:spPr>
          <a:xfrm>
            <a:off x="9224372" y="3116818"/>
            <a:ext cx="2019848" cy="369332"/>
          </a:xfrm>
          <a:prstGeom prst="rect">
            <a:avLst/>
          </a:prstGeom>
          <a:noFill/>
        </p:spPr>
        <p:txBody>
          <a:bodyPr wrap="none" rtlCol="0">
            <a:spAutoFit/>
          </a:bodyPr>
          <a:lstStyle/>
          <a:p>
            <a:pPr algn="ctr"/>
            <a:r>
              <a:rPr lang="en-US" b="1" dirty="0" smtClean="0">
                <a:solidFill>
                  <a:schemeClr val="bg1"/>
                </a:solidFill>
              </a:rPr>
              <a:t>Ida-fit1 ACS </a:t>
            </a:r>
            <a:r>
              <a:rPr lang="zh-CN" altLang="en-US" b="1" dirty="0" smtClean="0">
                <a:solidFill>
                  <a:schemeClr val="bg1"/>
                </a:solidFill>
              </a:rPr>
              <a:t>租户</a:t>
            </a:r>
            <a:endParaRPr lang="en-US" b="1" dirty="0">
              <a:solidFill>
                <a:schemeClr val="bg1"/>
              </a:solidFill>
            </a:endParaRPr>
          </a:p>
        </p:txBody>
      </p:sp>
      <p:pic>
        <p:nvPicPr>
          <p:cNvPr id="130" name="Picture 3" descr="C:\Documents and Settings\mcconnelld\Local Settings\Temporary Internet Files\Content.IE5\4ZO3K720\MCj042479000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534" y="3486150"/>
            <a:ext cx="409743" cy="320144"/>
          </a:xfrm>
          <a:prstGeom prst="rect">
            <a:avLst/>
          </a:prstGeom>
          <a:noFill/>
          <a:ln w="9525">
            <a:solidFill>
              <a:schemeClr val="tx1"/>
            </a:solidFill>
            <a:miter lim="800000"/>
            <a:headEnd/>
            <a:tailEnd/>
          </a:ln>
        </p:spPr>
      </p:pic>
      <p:sp>
        <p:nvSpPr>
          <p:cNvPr id="131" name="TextBox 130"/>
          <p:cNvSpPr txBox="1"/>
          <p:nvPr/>
        </p:nvSpPr>
        <p:spPr>
          <a:xfrm>
            <a:off x="8771474" y="3507723"/>
            <a:ext cx="3296503" cy="276999"/>
          </a:xfrm>
          <a:prstGeom prst="rect">
            <a:avLst/>
          </a:prstGeom>
          <a:noFill/>
        </p:spPr>
        <p:txBody>
          <a:bodyPr wrap="square" rtlCol="0">
            <a:spAutoFit/>
          </a:bodyPr>
          <a:lstStyle/>
          <a:p>
            <a:r>
              <a:rPr lang="zh-CN" altLang="en-US" sz="1200" b="1" dirty="0" smtClean="0">
                <a:solidFill>
                  <a:schemeClr val="bg1"/>
                </a:solidFill>
              </a:rPr>
              <a:t>企业发货应用</a:t>
            </a:r>
            <a:endParaRPr lang="en-US" sz="1200" b="1" dirty="0">
              <a:solidFill>
                <a:schemeClr val="bg1"/>
              </a:solidFill>
            </a:endParaRPr>
          </a:p>
        </p:txBody>
      </p:sp>
      <p:pic>
        <p:nvPicPr>
          <p:cNvPr id="145" name="Picture 3" descr="C:\Documents and Settings\mcconnelld\Local Settings\Temporary Internet Files\Content.IE5\4ZO3K720\MCj042479000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534" y="3952555"/>
            <a:ext cx="409743" cy="320144"/>
          </a:xfrm>
          <a:prstGeom prst="rect">
            <a:avLst/>
          </a:prstGeom>
          <a:noFill/>
          <a:ln w="9525">
            <a:solidFill>
              <a:schemeClr val="tx1"/>
            </a:solidFill>
            <a:miter lim="800000"/>
            <a:headEnd/>
            <a:tailEnd/>
          </a:ln>
        </p:spPr>
      </p:pic>
      <p:sp>
        <p:nvSpPr>
          <p:cNvPr id="146" name="TextBox 145"/>
          <p:cNvSpPr txBox="1"/>
          <p:nvPr/>
        </p:nvSpPr>
        <p:spPr>
          <a:xfrm>
            <a:off x="8771474" y="3974129"/>
            <a:ext cx="3296503" cy="276999"/>
          </a:xfrm>
          <a:prstGeom prst="rect">
            <a:avLst/>
          </a:prstGeom>
          <a:noFill/>
        </p:spPr>
        <p:txBody>
          <a:bodyPr wrap="square" rtlCol="0">
            <a:spAutoFit/>
          </a:bodyPr>
          <a:lstStyle/>
          <a:p>
            <a:r>
              <a:rPr lang="zh-CN" altLang="en-US" sz="1200" b="1" dirty="0" smtClean="0">
                <a:solidFill>
                  <a:schemeClr val="bg1"/>
                </a:solidFill>
              </a:rPr>
              <a:t>小企业注册应用</a:t>
            </a:r>
            <a:endParaRPr lang="en-US" sz="1200" b="1" dirty="0">
              <a:solidFill>
                <a:schemeClr val="bg1"/>
              </a:solidFill>
            </a:endParaRPr>
          </a:p>
        </p:txBody>
      </p:sp>
      <p:pic>
        <p:nvPicPr>
          <p:cNvPr id="148" name="Picture 3" descr="C:\Documents and Settings\mcconnelld\Local Settings\Temporary Internet Files\Content.IE5\4ZO3K720\MCj042479000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8534" y="4425099"/>
            <a:ext cx="409743" cy="320144"/>
          </a:xfrm>
          <a:prstGeom prst="rect">
            <a:avLst/>
          </a:prstGeom>
          <a:noFill/>
          <a:ln w="9525">
            <a:solidFill>
              <a:schemeClr val="tx1"/>
            </a:solidFill>
            <a:miter lim="800000"/>
            <a:headEnd/>
            <a:tailEnd/>
          </a:ln>
        </p:spPr>
      </p:pic>
      <p:sp>
        <p:nvSpPr>
          <p:cNvPr id="149" name="TextBox 148"/>
          <p:cNvSpPr txBox="1"/>
          <p:nvPr/>
        </p:nvSpPr>
        <p:spPr>
          <a:xfrm>
            <a:off x="8771474" y="4446673"/>
            <a:ext cx="3296503" cy="276999"/>
          </a:xfrm>
          <a:prstGeom prst="rect">
            <a:avLst/>
          </a:prstGeom>
          <a:noFill/>
        </p:spPr>
        <p:txBody>
          <a:bodyPr wrap="square" rtlCol="0">
            <a:spAutoFit/>
          </a:bodyPr>
          <a:lstStyle/>
          <a:p>
            <a:r>
              <a:rPr lang="zh-CN" altLang="en-US" sz="1200" b="1" dirty="0" smtClean="0">
                <a:solidFill>
                  <a:schemeClr val="bg1"/>
                </a:solidFill>
              </a:rPr>
              <a:t>小企业发货应用</a:t>
            </a:r>
            <a:endParaRPr lang="en-US" sz="1200" b="1" dirty="0">
              <a:solidFill>
                <a:schemeClr val="bg1"/>
              </a:solidFill>
            </a:endParaRPr>
          </a:p>
        </p:txBody>
      </p:sp>
      <p:sp>
        <p:nvSpPr>
          <p:cNvPr id="152" name="TextBox 151"/>
          <p:cNvSpPr txBox="1"/>
          <p:nvPr/>
        </p:nvSpPr>
        <p:spPr>
          <a:xfrm>
            <a:off x="2332534" y="1200150"/>
            <a:ext cx="1216551" cy="369332"/>
          </a:xfrm>
          <a:prstGeom prst="rect">
            <a:avLst/>
          </a:prstGeom>
          <a:noFill/>
        </p:spPr>
        <p:txBody>
          <a:bodyPr wrap="none" rtlCol="0">
            <a:spAutoFit/>
          </a:bodyPr>
          <a:lstStyle/>
          <a:p>
            <a:pPr algn="ctr"/>
            <a:r>
              <a:rPr lang="en-US" b="1" dirty="0" smtClean="0">
                <a:solidFill>
                  <a:schemeClr val="bg1"/>
                </a:solidFill>
              </a:rPr>
              <a:t>FaceBook</a:t>
            </a:r>
            <a:endParaRPr lang="en-US" b="1" dirty="0">
              <a:solidFill>
                <a:schemeClr val="bg1"/>
              </a:solidFill>
            </a:endParaRPr>
          </a:p>
        </p:txBody>
      </p:sp>
      <p:sp>
        <p:nvSpPr>
          <p:cNvPr id="68" name="TextBox 67"/>
          <p:cNvSpPr txBox="1"/>
          <p:nvPr/>
        </p:nvSpPr>
        <p:spPr>
          <a:xfrm>
            <a:off x="2133044" y="1193080"/>
            <a:ext cx="1625177" cy="369332"/>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b="1" dirty="0" smtClean="0">
                <a:solidFill>
                  <a:schemeClr val="bg1"/>
                </a:solidFill>
              </a:rPr>
              <a:t>Facebook</a:t>
            </a:r>
            <a:endParaRPr lang="en-US" b="1" dirty="0">
              <a:solidFill>
                <a:schemeClr val="bg1"/>
              </a:solidFill>
            </a:endParaRPr>
          </a:p>
        </p:txBody>
      </p:sp>
      <p:sp>
        <p:nvSpPr>
          <p:cNvPr id="153" name="TextBox 152"/>
          <p:cNvSpPr txBox="1"/>
          <p:nvPr/>
        </p:nvSpPr>
        <p:spPr>
          <a:xfrm>
            <a:off x="4062942" y="1193080"/>
            <a:ext cx="1625177" cy="369332"/>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b="1" dirty="0" smtClean="0">
                <a:solidFill>
                  <a:schemeClr val="bg1"/>
                </a:solidFill>
              </a:rPr>
              <a:t>Google</a:t>
            </a:r>
            <a:endParaRPr lang="en-US" b="1" dirty="0">
              <a:solidFill>
                <a:schemeClr val="bg1"/>
              </a:solidFill>
            </a:endParaRPr>
          </a:p>
        </p:txBody>
      </p:sp>
      <p:sp>
        <p:nvSpPr>
          <p:cNvPr id="154" name="TextBox 153"/>
          <p:cNvSpPr txBox="1"/>
          <p:nvPr/>
        </p:nvSpPr>
        <p:spPr>
          <a:xfrm>
            <a:off x="5992839" y="1193080"/>
            <a:ext cx="1625177" cy="369332"/>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b="1" dirty="0" smtClean="0">
                <a:solidFill>
                  <a:schemeClr val="bg1"/>
                </a:solidFill>
              </a:rPr>
              <a:t>Yahoo</a:t>
            </a:r>
            <a:endParaRPr lang="en-US" b="1" dirty="0">
              <a:solidFill>
                <a:schemeClr val="bg1"/>
              </a:solidFill>
            </a:endParaRPr>
          </a:p>
        </p:txBody>
      </p:sp>
      <p:sp>
        <p:nvSpPr>
          <p:cNvPr id="155" name="TextBox 154"/>
          <p:cNvSpPr txBox="1"/>
          <p:nvPr/>
        </p:nvSpPr>
        <p:spPr>
          <a:xfrm>
            <a:off x="7922736" y="1193080"/>
            <a:ext cx="1625177" cy="369332"/>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b="1" dirty="0" smtClean="0">
                <a:solidFill>
                  <a:schemeClr val="bg1"/>
                </a:solidFill>
              </a:rPr>
              <a:t>Live ID</a:t>
            </a:r>
            <a:endParaRPr lang="en-US" b="1" dirty="0">
              <a:solidFill>
                <a:schemeClr val="bg1"/>
              </a:solidFill>
            </a:endParaRPr>
          </a:p>
        </p:txBody>
      </p:sp>
    </p:spTree>
    <p:extLst>
      <p:ext uri="{BB962C8B-B14F-4D97-AF65-F5344CB8AC3E}">
        <p14:creationId xmlns:p14="http://schemas.microsoft.com/office/powerpoint/2010/main" val="14504353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ight Arrow 80"/>
          <p:cNvSpPr/>
          <p:nvPr/>
        </p:nvSpPr>
        <p:spPr bwMode="auto">
          <a:xfrm rot="20730103">
            <a:off x="2112068" y="4153924"/>
            <a:ext cx="5126183" cy="435526"/>
          </a:xfrm>
          <a:prstGeom prst="rightArrow">
            <a:avLst>
              <a:gd name="adj1" fmla="val 50000"/>
              <a:gd name="adj2" fmla="val 61111"/>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ln>
                <a:solidFill>
                  <a:schemeClr val="bg1">
                    <a:alpha val="0"/>
                  </a:schemeClr>
                </a:solidFill>
              </a:ln>
              <a:solidFill>
                <a:schemeClr val="tx1">
                  <a:lumMod val="75000"/>
                  <a:lumOff val="25000"/>
                </a:schemeClr>
              </a:solidFill>
            </a:endParaRPr>
          </a:p>
        </p:txBody>
      </p:sp>
      <p:sp>
        <p:nvSpPr>
          <p:cNvPr id="141" name="Right Arrow 140"/>
          <p:cNvSpPr/>
          <p:nvPr/>
        </p:nvSpPr>
        <p:spPr bwMode="auto">
          <a:xfrm rot="20140915">
            <a:off x="2010228" y="3897491"/>
            <a:ext cx="3334718" cy="435526"/>
          </a:xfrm>
          <a:prstGeom prst="rightArrow">
            <a:avLst>
              <a:gd name="adj1" fmla="val 50000"/>
              <a:gd name="adj2" fmla="val 61111"/>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ln>
                <a:solidFill>
                  <a:schemeClr val="bg1">
                    <a:alpha val="0"/>
                  </a:schemeClr>
                </a:solidFill>
              </a:ln>
              <a:solidFill>
                <a:schemeClr val="tx1">
                  <a:lumMod val="75000"/>
                  <a:lumOff val="25000"/>
                </a:schemeClr>
              </a:solidFill>
            </a:endParaRPr>
          </a:p>
        </p:txBody>
      </p:sp>
      <p:sp>
        <p:nvSpPr>
          <p:cNvPr id="105" name="Oval Blue"/>
          <p:cNvSpPr>
            <a:spLocks noChangeAspect="1"/>
          </p:cNvSpPr>
          <p:nvPr/>
        </p:nvSpPr>
        <p:spPr bwMode="auto">
          <a:xfrm rot="5400000">
            <a:off x="1192287" y="5108386"/>
            <a:ext cx="568284" cy="1938386"/>
          </a:xfrm>
          <a:prstGeom prst="rect">
            <a:avLst/>
          </a:prstGeom>
          <a:solidFill>
            <a:schemeClr val="bg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kern="0" dirty="0">
                <a:solidFill>
                  <a:srgbClr val="FF0000"/>
                </a:solidFill>
                <a:latin typeface="Segoe Condensed"/>
              </a:rPr>
              <a:t> </a:t>
            </a:r>
          </a:p>
        </p:txBody>
      </p:sp>
      <p:sp>
        <p:nvSpPr>
          <p:cNvPr id="30" name="Oval 40"/>
          <p:cNvSpPr/>
          <p:nvPr/>
        </p:nvSpPr>
        <p:spPr bwMode="auto">
          <a:xfrm rot="16200000">
            <a:off x="7318414" y="2702619"/>
            <a:ext cx="878275" cy="1322189"/>
          </a:xfrm>
          <a:custGeom>
            <a:avLst/>
            <a:gdLst/>
            <a:ahLst/>
            <a:cxnLst/>
            <a:rect l="l" t="t" r="r" b="b"/>
            <a:pathLst>
              <a:path w="1722466" h="2062880">
                <a:moveTo>
                  <a:pt x="861233" y="1937150"/>
                </a:moveTo>
                <a:cubicBezTo>
                  <a:pt x="747514" y="1937150"/>
                  <a:pt x="655327" y="1960701"/>
                  <a:pt x="655327" y="1989752"/>
                </a:cubicBezTo>
                <a:cubicBezTo>
                  <a:pt x="655327" y="2018803"/>
                  <a:pt x="747514" y="2042354"/>
                  <a:pt x="861233" y="2042354"/>
                </a:cubicBezTo>
                <a:cubicBezTo>
                  <a:pt x="974952" y="2042354"/>
                  <a:pt x="1067139" y="2018803"/>
                  <a:pt x="1067139" y="1989752"/>
                </a:cubicBezTo>
                <a:cubicBezTo>
                  <a:pt x="1067139" y="1960701"/>
                  <a:pt x="974952" y="1937150"/>
                  <a:pt x="861233" y="1937150"/>
                </a:cubicBezTo>
                <a:close/>
                <a:moveTo>
                  <a:pt x="474194" y="1595858"/>
                </a:moveTo>
                <a:lnTo>
                  <a:pt x="472390" y="1600429"/>
                </a:lnTo>
                <a:cubicBezTo>
                  <a:pt x="472390" y="1654797"/>
                  <a:pt x="644910" y="1698870"/>
                  <a:pt x="857725" y="1698870"/>
                </a:cubicBezTo>
                <a:cubicBezTo>
                  <a:pt x="1070539" y="1698870"/>
                  <a:pt x="1243059" y="1654797"/>
                  <a:pt x="1243059" y="1600429"/>
                </a:cubicBezTo>
                <a:cubicBezTo>
                  <a:pt x="1243059" y="1598811"/>
                  <a:pt x="1242906" y="1597202"/>
                  <a:pt x="1241255" y="1595858"/>
                </a:cubicBezTo>
                <a:cubicBezTo>
                  <a:pt x="1232698" y="1645845"/>
                  <a:pt x="1064171" y="1685414"/>
                  <a:pt x="857725" y="1685414"/>
                </a:cubicBezTo>
                <a:cubicBezTo>
                  <a:pt x="651278" y="1685414"/>
                  <a:pt x="482751" y="1645845"/>
                  <a:pt x="474194" y="1595858"/>
                </a:cubicBezTo>
                <a:close/>
                <a:moveTo>
                  <a:pt x="861233" y="20523"/>
                </a:moveTo>
                <a:cubicBezTo>
                  <a:pt x="446350" y="20523"/>
                  <a:pt x="110021" y="102497"/>
                  <a:pt x="110021" y="203617"/>
                </a:cubicBezTo>
                <a:cubicBezTo>
                  <a:pt x="110021" y="304737"/>
                  <a:pt x="446350" y="386711"/>
                  <a:pt x="861233" y="386711"/>
                </a:cubicBezTo>
                <a:cubicBezTo>
                  <a:pt x="1276116" y="386711"/>
                  <a:pt x="1612445" y="304737"/>
                  <a:pt x="1612445" y="203617"/>
                </a:cubicBezTo>
                <a:cubicBezTo>
                  <a:pt x="1612445" y="102497"/>
                  <a:pt x="1276116" y="20523"/>
                  <a:pt x="861233" y="20523"/>
                </a:cubicBezTo>
                <a:close/>
                <a:moveTo>
                  <a:pt x="861233" y="0"/>
                </a:moveTo>
                <a:cubicBezTo>
                  <a:pt x="1336879" y="0"/>
                  <a:pt x="1722466" y="98506"/>
                  <a:pt x="1722466" y="220019"/>
                </a:cubicBezTo>
                <a:lnTo>
                  <a:pt x="1720940" y="227742"/>
                </a:lnTo>
                <a:lnTo>
                  <a:pt x="1722465" y="227742"/>
                </a:lnTo>
                <a:lnTo>
                  <a:pt x="1718849" y="238319"/>
                </a:lnTo>
                <a:cubicBezTo>
                  <a:pt x="1718753" y="240702"/>
                  <a:pt x="1717917" y="242876"/>
                  <a:pt x="1716605" y="244883"/>
                </a:cubicBezTo>
                <a:lnTo>
                  <a:pt x="1572468" y="666477"/>
                </a:lnTo>
                <a:lnTo>
                  <a:pt x="1570303" y="660990"/>
                </a:lnTo>
                <a:cubicBezTo>
                  <a:pt x="1554590" y="752777"/>
                  <a:pt x="1245138" y="825435"/>
                  <a:pt x="866059" y="825435"/>
                </a:cubicBezTo>
                <a:cubicBezTo>
                  <a:pt x="486980" y="825435"/>
                  <a:pt x="177528" y="752777"/>
                  <a:pt x="161815" y="660990"/>
                </a:cubicBezTo>
                <a:lnTo>
                  <a:pt x="158503" y="669384"/>
                </a:lnTo>
                <a:cubicBezTo>
                  <a:pt x="158503" y="769214"/>
                  <a:pt x="475287" y="850143"/>
                  <a:pt x="866059" y="850143"/>
                </a:cubicBezTo>
                <a:cubicBezTo>
                  <a:pt x="1207565" y="850143"/>
                  <a:pt x="1492563" y="788334"/>
                  <a:pt x="1558933" y="706066"/>
                </a:cubicBezTo>
                <a:lnTo>
                  <a:pt x="1400536" y="1169371"/>
                </a:lnTo>
                <a:lnTo>
                  <a:pt x="1400092" y="1168244"/>
                </a:lnTo>
                <a:cubicBezTo>
                  <a:pt x="1388176" y="1237847"/>
                  <a:pt x="1153517" y="1292944"/>
                  <a:pt x="866059" y="1292944"/>
                </a:cubicBezTo>
                <a:cubicBezTo>
                  <a:pt x="578601" y="1292944"/>
                  <a:pt x="343942" y="1237847"/>
                  <a:pt x="332027" y="1168244"/>
                </a:cubicBezTo>
                <a:lnTo>
                  <a:pt x="329515" y="1174609"/>
                </a:lnTo>
                <a:cubicBezTo>
                  <a:pt x="329515" y="1250311"/>
                  <a:pt x="569734" y="1311680"/>
                  <a:pt x="866059" y="1311680"/>
                </a:cubicBezTo>
                <a:cubicBezTo>
                  <a:pt x="1120811" y="1311680"/>
                  <a:pt x="1334096" y="1266323"/>
                  <a:pt x="1388360" y="1204984"/>
                </a:cubicBezTo>
                <a:lnTo>
                  <a:pt x="1118504" y="1994302"/>
                </a:lnTo>
                <a:cubicBezTo>
                  <a:pt x="1119455" y="1995076"/>
                  <a:pt x="1119527" y="1995983"/>
                  <a:pt x="1119527" y="1996894"/>
                </a:cubicBezTo>
                <a:cubicBezTo>
                  <a:pt x="1119527" y="2033337"/>
                  <a:pt x="1003885" y="2062880"/>
                  <a:pt x="861233" y="2062880"/>
                </a:cubicBezTo>
                <a:cubicBezTo>
                  <a:pt x="718581" y="2062880"/>
                  <a:pt x="602939" y="2033337"/>
                  <a:pt x="602939" y="1996894"/>
                </a:cubicBezTo>
                <a:lnTo>
                  <a:pt x="603961" y="1994304"/>
                </a:lnTo>
                <a:lnTo>
                  <a:pt x="5859" y="244879"/>
                </a:lnTo>
                <a:cubicBezTo>
                  <a:pt x="4549" y="242875"/>
                  <a:pt x="3714" y="240705"/>
                  <a:pt x="3619" y="238326"/>
                </a:cubicBezTo>
                <a:lnTo>
                  <a:pt x="0" y="227742"/>
                </a:lnTo>
                <a:lnTo>
                  <a:pt x="1526" y="227742"/>
                </a:lnTo>
                <a:cubicBezTo>
                  <a:pt x="181" y="225270"/>
                  <a:pt x="0" y="222650"/>
                  <a:pt x="0" y="220019"/>
                </a:cubicBezTo>
                <a:cubicBezTo>
                  <a:pt x="0" y="98506"/>
                  <a:pt x="385587" y="0"/>
                  <a:pt x="861233" y="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ts val="200"/>
              </a:spcBef>
              <a:spcAft>
                <a:spcPct val="0"/>
              </a:spcAft>
            </a:pPr>
            <a:endParaRPr lang="en-US" sz="2800" dirty="0">
              <a:ln>
                <a:solidFill>
                  <a:schemeClr val="bg1">
                    <a:alpha val="0"/>
                  </a:schemeClr>
                </a:solidFill>
              </a:ln>
              <a:solidFill>
                <a:schemeClr val="bg1"/>
              </a:solidFill>
            </a:endParaRPr>
          </a:p>
        </p:txBody>
      </p:sp>
      <p:sp>
        <p:nvSpPr>
          <p:cNvPr id="2" name="Title 1"/>
          <p:cNvSpPr>
            <a:spLocks noGrp="1"/>
          </p:cNvSpPr>
          <p:nvPr>
            <p:ph type="title"/>
          </p:nvPr>
        </p:nvSpPr>
        <p:spPr>
          <a:xfrm>
            <a:off x="519112" y="590550"/>
            <a:ext cx="11669713" cy="498598"/>
          </a:xfrm>
        </p:spPr>
        <p:txBody>
          <a:bodyPr/>
          <a:lstStyle/>
          <a:p>
            <a:r>
              <a:rPr lang="zh-CN" altLang="en-US" sz="3600" b="1" dirty="0" smtClean="0"/>
              <a:t>多源（</a:t>
            </a:r>
            <a:r>
              <a:rPr lang="en-US" altLang="zh-CN" sz="3600" b="1" dirty="0" smtClean="0"/>
              <a:t>Web</a:t>
            </a:r>
            <a:r>
              <a:rPr lang="zh-CN" altLang="en-US" sz="3600" b="1" dirty="0" smtClean="0"/>
              <a:t>及社会化提供商）验证用户</a:t>
            </a:r>
            <a:endParaRPr lang="en-US" sz="3600" b="1" dirty="0"/>
          </a:p>
        </p:txBody>
      </p:sp>
      <p:grpSp>
        <p:nvGrpSpPr>
          <p:cNvPr id="14" name="Group 13"/>
          <p:cNvGrpSpPr/>
          <p:nvPr/>
        </p:nvGrpSpPr>
        <p:grpSpPr>
          <a:xfrm>
            <a:off x="5086299" y="3718617"/>
            <a:ext cx="3693175" cy="2110756"/>
            <a:chOff x="5086299" y="4194867"/>
            <a:chExt cx="3693175" cy="2110756"/>
          </a:xfrm>
        </p:grpSpPr>
        <p:sp>
          <p:nvSpPr>
            <p:cNvPr id="152" name="Rectangle 151"/>
            <p:cNvSpPr/>
            <p:nvPr/>
          </p:nvSpPr>
          <p:spPr bwMode="auto">
            <a:xfrm>
              <a:off x="5086299" y="5314320"/>
              <a:ext cx="3693175" cy="991303"/>
            </a:xfrm>
            <a:prstGeom prst="rect">
              <a:avLst/>
            </a:prstGeom>
            <a:solidFill>
              <a:schemeClr val="bg1">
                <a:lumMod val="85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noAutofit/>
            </a:bodyPr>
            <a:lstStyle/>
            <a:p>
              <a:pPr algn="ctr" defTabSz="914099" fontAlgn="base">
                <a:spcBef>
                  <a:spcPct val="0"/>
                </a:spcBef>
                <a:spcAft>
                  <a:spcPct val="0"/>
                </a:spcAft>
              </a:pPr>
              <a:endParaRPr lang="en-US" sz="1600" dirty="0">
                <a:solidFill>
                  <a:schemeClr val="bg2">
                    <a:lumMod val="50000"/>
                    <a:alpha val="99000"/>
                  </a:schemeClr>
                </a:solidFill>
              </a:endParaRPr>
            </a:p>
          </p:txBody>
        </p:sp>
        <p:sp>
          <p:nvSpPr>
            <p:cNvPr id="16" name="Down Arrow 15"/>
            <p:cNvSpPr/>
            <p:nvPr/>
          </p:nvSpPr>
          <p:spPr bwMode="auto">
            <a:xfrm flipV="1">
              <a:off x="5639571" y="4194867"/>
              <a:ext cx="484632" cy="1119453"/>
            </a:xfrm>
            <a:prstGeom prst="downArrow">
              <a:avLst/>
            </a:prstGeom>
            <a:solidFill>
              <a:schemeClr val="bg1">
                <a:lumMod val="85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a:solidFill>
                  <a:schemeClr val="bg2">
                    <a:lumMod val="50000"/>
                    <a:alpha val="99000"/>
                  </a:schemeClr>
                </a:solidFill>
              </a:endParaRPr>
            </a:p>
          </p:txBody>
        </p:sp>
        <p:sp>
          <p:nvSpPr>
            <p:cNvPr id="71" name="Down Arrow 70"/>
            <p:cNvSpPr/>
            <p:nvPr/>
          </p:nvSpPr>
          <p:spPr bwMode="auto">
            <a:xfrm flipV="1">
              <a:off x="7515235" y="4194867"/>
              <a:ext cx="484632" cy="1119452"/>
            </a:xfrm>
            <a:prstGeom prst="downArrow">
              <a:avLst/>
            </a:prstGeom>
            <a:solidFill>
              <a:schemeClr val="bg1">
                <a:lumMod val="85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a:solidFill>
                  <a:schemeClr val="bg2">
                    <a:lumMod val="50000"/>
                    <a:alpha val="99000"/>
                  </a:schemeClr>
                </a:solidFill>
              </a:endParaRPr>
            </a:p>
          </p:txBody>
        </p:sp>
        <p:sp>
          <p:nvSpPr>
            <p:cNvPr id="17" name="TextBox 16"/>
            <p:cNvSpPr txBox="1"/>
            <p:nvPr/>
          </p:nvSpPr>
          <p:spPr>
            <a:xfrm>
              <a:off x="5086299" y="5314320"/>
              <a:ext cx="3326552" cy="627864"/>
            </a:xfrm>
            <a:prstGeom prst="rect">
              <a:avLst/>
            </a:prstGeom>
            <a:noFill/>
          </p:spPr>
          <p:txBody>
            <a:bodyPr wrap="none" lIns="91440" tIns="91440" rIns="91440" bIns="91440" rtlCol="0">
              <a:spAutoFit/>
            </a:bodyPr>
            <a:lstStyle/>
            <a:p>
              <a:pPr>
                <a:lnSpc>
                  <a:spcPct val="80000"/>
                </a:lnSpc>
              </a:pPr>
              <a:r>
                <a:rPr lang="zh-CN" altLang="en-US" sz="3600" spc="-100" dirty="0" smtClean="0">
                  <a:ln>
                    <a:solidFill>
                      <a:schemeClr val="bg1">
                        <a:alpha val="0"/>
                      </a:schemeClr>
                    </a:solidFill>
                  </a:ln>
                  <a:solidFill>
                    <a:schemeClr val="accent2">
                      <a:lumMod val="75000"/>
                      <a:alpha val="99000"/>
                    </a:schemeClr>
                  </a:solidFill>
                  <a:latin typeface="Segoe UI Light" pitchFamily="34" charset="0"/>
                </a:rPr>
                <a:t>登陆及</a:t>
              </a:r>
              <a:r>
                <a:rPr lang="zh-CN" altLang="en-US" sz="3600" spc="-100" dirty="0" smtClean="0">
                  <a:ln>
                    <a:solidFill>
                      <a:schemeClr val="bg1">
                        <a:alpha val="0"/>
                      </a:schemeClr>
                    </a:solidFill>
                  </a:ln>
                  <a:solidFill>
                    <a:schemeClr val="accent2">
                      <a:lumMod val="75000"/>
                      <a:alpha val="99000"/>
                    </a:schemeClr>
                  </a:solidFill>
                  <a:latin typeface="Segoe UI Light" pitchFamily="34" charset="0"/>
                </a:rPr>
                <a:t>声明</a:t>
              </a:r>
              <a:r>
                <a:rPr lang="zh-CN" altLang="en-US" sz="3600" spc="-100" dirty="0">
                  <a:ln>
                    <a:solidFill>
                      <a:schemeClr val="bg1">
                        <a:alpha val="0"/>
                      </a:schemeClr>
                    </a:solidFill>
                  </a:ln>
                  <a:solidFill>
                    <a:schemeClr val="accent2">
                      <a:lumMod val="75000"/>
                      <a:alpha val="99000"/>
                    </a:schemeClr>
                  </a:solidFill>
                  <a:latin typeface="Segoe UI Light" pitchFamily="34" charset="0"/>
                </a:rPr>
                <a:t>强化</a:t>
              </a:r>
              <a:endParaRPr lang="en-US" sz="3600" spc="-100" dirty="0">
                <a:ln>
                  <a:solidFill>
                    <a:schemeClr val="bg1">
                      <a:alpha val="0"/>
                    </a:schemeClr>
                  </a:solidFill>
                </a:ln>
                <a:solidFill>
                  <a:schemeClr val="accent2">
                    <a:lumMod val="75000"/>
                    <a:alpha val="99000"/>
                  </a:schemeClr>
                </a:solidFill>
                <a:latin typeface="Segoe UI Light" pitchFamily="34" charset="0"/>
              </a:endParaRPr>
            </a:p>
          </p:txBody>
        </p:sp>
      </p:grpSp>
      <p:grpSp>
        <p:nvGrpSpPr>
          <p:cNvPr id="54" name="Group 53"/>
          <p:cNvGrpSpPr/>
          <p:nvPr/>
        </p:nvGrpSpPr>
        <p:grpSpPr>
          <a:xfrm>
            <a:off x="519110" y="1436677"/>
            <a:ext cx="986817" cy="986816"/>
            <a:chOff x="1546018" y="1304764"/>
            <a:chExt cx="763524" cy="763524"/>
          </a:xfrm>
        </p:grpSpPr>
        <p:sp>
          <p:nvSpPr>
            <p:cNvPr id="55" name="Oval Blue"/>
            <p:cNvSpPr>
              <a:spLocks noChangeAspect="1"/>
            </p:cNvSpPr>
            <p:nvPr/>
          </p:nvSpPr>
          <p:spPr bwMode="auto">
            <a:xfrm>
              <a:off x="1546018" y="1304764"/>
              <a:ext cx="763524" cy="763524"/>
            </a:xfrm>
            <a:prstGeom prst="rect">
              <a:avLst/>
            </a:prstGeom>
            <a:solidFill>
              <a:schemeClr val="bg1">
                <a:lumMod val="85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kern="0" dirty="0" smtClean="0">
                  <a:gradFill>
                    <a:gsLst>
                      <a:gs pos="0">
                        <a:srgbClr val="FFFFFF"/>
                      </a:gs>
                      <a:gs pos="100000">
                        <a:srgbClr val="FFFFFF"/>
                      </a:gs>
                    </a:gsLst>
                    <a:lin ang="5400000" scaled="0"/>
                  </a:gradFill>
                  <a:latin typeface="Segoe Condensed"/>
                </a:rPr>
                <a:t> </a:t>
              </a:r>
              <a:endParaRPr lang="en-US" sz="2200" kern="0" dirty="0">
                <a:gradFill>
                  <a:gsLst>
                    <a:gs pos="0">
                      <a:srgbClr val="FFFFFF"/>
                    </a:gs>
                    <a:gs pos="100000">
                      <a:srgbClr val="FFFFFF"/>
                    </a:gs>
                  </a:gsLst>
                  <a:lin ang="5400000" scaled="0"/>
                </a:gradFill>
                <a:latin typeface="Segoe Condensed"/>
              </a:endParaRPr>
            </a:p>
          </p:txBody>
        </p:sp>
        <p:grpSp>
          <p:nvGrpSpPr>
            <p:cNvPr id="57" name="Group 56"/>
            <p:cNvGrpSpPr/>
            <p:nvPr/>
          </p:nvGrpSpPr>
          <p:grpSpPr bwMode="black">
            <a:xfrm>
              <a:off x="1729258" y="1488056"/>
              <a:ext cx="397044" cy="396940"/>
              <a:chOff x="3249834" y="963808"/>
              <a:chExt cx="1000896" cy="1000896"/>
            </a:xfrm>
          </p:grpSpPr>
          <p:sp>
            <p:nvSpPr>
              <p:cNvPr id="60" name="Freeform 6"/>
              <p:cNvSpPr>
                <a:spLocks/>
              </p:cNvSpPr>
              <p:nvPr/>
            </p:nvSpPr>
            <p:spPr bwMode="black">
              <a:xfrm>
                <a:off x="3249834" y="963808"/>
                <a:ext cx="1000896" cy="1000896"/>
              </a:xfrm>
              <a:custGeom>
                <a:avLst/>
                <a:gdLst>
                  <a:gd name="T0" fmla="*/ 0 w 1550"/>
                  <a:gd name="T1" fmla="*/ 278 h 1550"/>
                  <a:gd name="T2" fmla="*/ 0 w 1550"/>
                  <a:gd name="T3" fmla="*/ 1272 h 1550"/>
                  <a:gd name="T4" fmla="*/ 278 w 1550"/>
                  <a:gd name="T5" fmla="*/ 1550 h 1550"/>
                  <a:gd name="T6" fmla="*/ 1272 w 1550"/>
                  <a:gd name="T7" fmla="*/ 1550 h 1550"/>
                  <a:gd name="T8" fmla="*/ 1550 w 1550"/>
                  <a:gd name="T9" fmla="*/ 1272 h 1550"/>
                  <a:gd name="T10" fmla="*/ 1550 w 1550"/>
                  <a:gd name="T11" fmla="*/ 278 h 1550"/>
                  <a:gd name="T12" fmla="*/ 1272 w 1550"/>
                  <a:gd name="T13" fmla="*/ 0 h 1550"/>
                  <a:gd name="T14" fmla="*/ 278 w 1550"/>
                  <a:gd name="T15" fmla="*/ 0 h 1550"/>
                  <a:gd name="T16" fmla="*/ 0 w 1550"/>
                  <a:gd name="T17" fmla="*/ 278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550">
                    <a:moveTo>
                      <a:pt x="0" y="278"/>
                    </a:moveTo>
                    <a:cubicBezTo>
                      <a:pt x="0" y="1272"/>
                      <a:pt x="0" y="1272"/>
                      <a:pt x="0" y="1272"/>
                    </a:cubicBezTo>
                    <a:cubicBezTo>
                      <a:pt x="0" y="1425"/>
                      <a:pt x="125" y="1550"/>
                      <a:pt x="278" y="1550"/>
                    </a:cubicBezTo>
                    <a:cubicBezTo>
                      <a:pt x="1272" y="1550"/>
                      <a:pt x="1272" y="1550"/>
                      <a:pt x="1272" y="1550"/>
                    </a:cubicBezTo>
                    <a:cubicBezTo>
                      <a:pt x="1425" y="1550"/>
                      <a:pt x="1550" y="1425"/>
                      <a:pt x="1550" y="1272"/>
                    </a:cubicBezTo>
                    <a:cubicBezTo>
                      <a:pt x="1550" y="278"/>
                      <a:pt x="1550" y="278"/>
                      <a:pt x="1550" y="278"/>
                    </a:cubicBezTo>
                    <a:cubicBezTo>
                      <a:pt x="1550" y="125"/>
                      <a:pt x="1425" y="0"/>
                      <a:pt x="1272" y="0"/>
                    </a:cubicBezTo>
                    <a:cubicBezTo>
                      <a:pt x="278" y="0"/>
                      <a:pt x="278" y="0"/>
                      <a:pt x="278" y="0"/>
                    </a:cubicBezTo>
                    <a:cubicBezTo>
                      <a:pt x="125" y="0"/>
                      <a:pt x="0" y="125"/>
                      <a:pt x="0" y="278"/>
                    </a:cubicBezTo>
                  </a:path>
                </a:pathLst>
              </a:custGeom>
              <a:solidFill>
                <a:schemeClr val="accent6"/>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61" name="Freeform 7"/>
              <p:cNvSpPr>
                <a:spLocks/>
              </p:cNvSpPr>
              <p:nvPr/>
            </p:nvSpPr>
            <p:spPr bwMode="black">
              <a:xfrm>
                <a:off x="3678126" y="1087075"/>
                <a:ext cx="420912" cy="796726"/>
              </a:xfrm>
              <a:custGeom>
                <a:avLst/>
                <a:gdLst>
                  <a:gd name="T0" fmla="*/ 548 w 652"/>
                  <a:gd name="T1" fmla="*/ 211 h 1234"/>
                  <a:gd name="T2" fmla="*/ 652 w 652"/>
                  <a:gd name="T3" fmla="*/ 211 h 1234"/>
                  <a:gd name="T4" fmla="*/ 652 w 652"/>
                  <a:gd name="T5" fmla="*/ 0 h 1234"/>
                  <a:gd name="T6" fmla="*/ 426 w 652"/>
                  <a:gd name="T7" fmla="*/ 0 h 1234"/>
                  <a:gd name="T8" fmla="*/ 178 w 652"/>
                  <a:gd name="T9" fmla="*/ 248 h 1234"/>
                  <a:gd name="T10" fmla="*/ 178 w 652"/>
                  <a:gd name="T11" fmla="*/ 374 h 1234"/>
                  <a:gd name="T12" fmla="*/ 0 w 652"/>
                  <a:gd name="T13" fmla="*/ 374 h 1234"/>
                  <a:gd name="T14" fmla="*/ 0 w 652"/>
                  <a:gd name="T15" fmla="*/ 585 h 1234"/>
                  <a:gd name="T16" fmla="*/ 178 w 652"/>
                  <a:gd name="T17" fmla="*/ 585 h 1234"/>
                  <a:gd name="T18" fmla="*/ 178 w 652"/>
                  <a:gd name="T19" fmla="*/ 1234 h 1234"/>
                  <a:gd name="T20" fmla="*/ 455 w 652"/>
                  <a:gd name="T21" fmla="*/ 1234 h 1234"/>
                  <a:gd name="T22" fmla="*/ 455 w 652"/>
                  <a:gd name="T23" fmla="*/ 585 h 1234"/>
                  <a:gd name="T24" fmla="*/ 652 w 652"/>
                  <a:gd name="T25" fmla="*/ 585 h 1234"/>
                  <a:gd name="T26" fmla="*/ 652 w 652"/>
                  <a:gd name="T27" fmla="*/ 374 h 1234"/>
                  <a:gd name="T28" fmla="*/ 455 w 652"/>
                  <a:gd name="T29" fmla="*/ 374 h 1234"/>
                  <a:gd name="T30" fmla="*/ 455 w 652"/>
                  <a:gd name="T31" fmla="*/ 304 h 1234"/>
                  <a:gd name="T32" fmla="*/ 548 w 652"/>
                  <a:gd name="T33" fmla="*/ 21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2" h="1234">
                    <a:moveTo>
                      <a:pt x="548" y="211"/>
                    </a:moveTo>
                    <a:cubicBezTo>
                      <a:pt x="652" y="211"/>
                      <a:pt x="652" y="211"/>
                      <a:pt x="652" y="211"/>
                    </a:cubicBezTo>
                    <a:cubicBezTo>
                      <a:pt x="652" y="0"/>
                      <a:pt x="652" y="0"/>
                      <a:pt x="652" y="0"/>
                    </a:cubicBezTo>
                    <a:cubicBezTo>
                      <a:pt x="426" y="0"/>
                      <a:pt x="426" y="0"/>
                      <a:pt x="426" y="0"/>
                    </a:cubicBezTo>
                    <a:cubicBezTo>
                      <a:pt x="289" y="0"/>
                      <a:pt x="178" y="111"/>
                      <a:pt x="178" y="248"/>
                    </a:cubicBezTo>
                    <a:cubicBezTo>
                      <a:pt x="178" y="374"/>
                      <a:pt x="178" y="374"/>
                      <a:pt x="178" y="374"/>
                    </a:cubicBezTo>
                    <a:cubicBezTo>
                      <a:pt x="0" y="374"/>
                      <a:pt x="0" y="374"/>
                      <a:pt x="0" y="374"/>
                    </a:cubicBezTo>
                    <a:cubicBezTo>
                      <a:pt x="0" y="585"/>
                      <a:pt x="0" y="585"/>
                      <a:pt x="0" y="585"/>
                    </a:cubicBezTo>
                    <a:cubicBezTo>
                      <a:pt x="178" y="585"/>
                      <a:pt x="178" y="585"/>
                      <a:pt x="178" y="585"/>
                    </a:cubicBezTo>
                    <a:cubicBezTo>
                      <a:pt x="178" y="1234"/>
                      <a:pt x="178" y="1234"/>
                      <a:pt x="178" y="1234"/>
                    </a:cubicBezTo>
                    <a:cubicBezTo>
                      <a:pt x="455" y="1234"/>
                      <a:pt x="455" y="1234"/>
                      <a:pt x="455" y="1234"/>
                    </a:cubicBezTo>
                    <a:cubicBezTo>
                      <a:pt x="455" y="585"/>
                      <a:pt x="455" y="585"/>
                      <a:pt x="455" y="585"/>
                    </a:cubicBezTo>
                    <a:cubicBezTo>
                      <a:pt x="652" y="585"/>
                      <a:pt x="652" y="585"/>
                      <a:pt x="652" y="585"/>
                    </a:cubicBezTo>
                    <a:cubicBezTo>
                      <a:pt x="652" y="374"/>
                      <a:pt x="652" y="374"/>
                      <a:pt x="652" y="374"/>
                    </a:cubicBezTo>
                    <a:cubicBezTo>
                      <a:pt x="455" y="374"/>
                      <a:pt x="455" y="374"/>
                      <a:pt x="455" y="374"/>
                    </a:cubicBezTo>
                    <a:cubicBezTo>
                      <a:pt x="455" y="304"/>
                      <a:pt x="455" y="304"/>
                      <a:pt x="455" y="304"/>
                    </a:cubicBezTo>
                    <a:cubicBezTo>
                      <a:pt x="455" y="252"/>
                      <a:pt x="496" y="211"/>
                      <a:pt x="548" y="211"/>
                    </a:cubicBezTo>
                  </a:path>
                </a:pathLst>
              </a:custGeom>
              <a:solidFill>
                <a:schemeClr val="bg1"/>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781" fontAlgn="base">
                  <a:spcBef>
                    <a:spcPct val="0"/>
                  </a:spcBef>
                  <a:spcAft>
                    <a:spcPct val="0"/>
                  </a:spcAft>
                </a:pPr>
                <a:endParaRPr lang="en-US" sz="1200">
                  <a:gradFill>
                    <a:gsLst>
                      <a:gs pos="0">
                        <a:srgbClr val="FFFFFF"/>
                      </a:gs>
                      <a:gs pos="100000">
                        <a:srgbClr val="FFFFFF"/>
                      </a:gs>
                    </a:gsLst>
                    <a:lin ang="5400000" scaled="0"/>
                  </a:gradFill>
                </a:endParaRPr>
              </a:p>
            </p:txBody>
          </p:sp>
        </p:grpSp>
      </p:grpSp>
      <p:grpSp>
        <p:nvGrpSpPr>
          <p:cNvPr id="63" name="Group 62"/>
          <p:cNvGrpSpPr/>
          <p:nvPr/>
        </p:nvGrpSpPr>
        <p:grpSpPr>
          <a:xfrm>
            <a:off x="1643441" y="1436677"/>
            <a:ext cx="986817" cy="986816"/>
            <a:chOff x="4079927" y="1556792"/>
            <a:chExt cx="763524" cy="763524"/>
          </a:xfrm>
        </p:grpSpPr>
        <p:sp>
          <p:nvSpPr>
            <p:cNvPr id="68" name="Oval Blue"/>
            <p:cNvSpPr>
              <a:spLocks noChangeAspect="1"/>
            </p:cNvSpPr>
            <p:nvPr/>
          </p:nvSpPr>
          <p:spPr bwMode="auto">
            <a:xfrm>
              <a:off x="4079927" y="1556792"/>
              <a:ext cx="763524" cy="763524"/>
            </a:xfrm>
            <a:prstGeom prst="rect">
              <a:avLst/>
            </a:prstGeom>
            <a:solidFill>
              <a:schemeClr val="bg1">
                <a:lumMod val="85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kern="0" dirty="0" smtClean="0">
                  <a:gradFill>
                    <a:gsLst>
                      <a:gs pos="0">
                        <a:srgbClr val="FFFFFF"/>
                      </a:gs>
                      <a:gs pos="100000">
                        <a:srgbClr val="FFFFFF"/>
                      </a:gs>
                    </a:gsLst>
                    <a:lin ang="5400000" scaled="0"/>
                  </a:gradFill>
                  <a:latin typeface="Segoe Condensed"/>
                </a:rPr>
                <a:t> </a:t>
              </a:r>
              <a:endParaRPr lang="en-US" sz="2200" kern="0" dirty="0">
                <a:gradFill>
                  <a:gsLst>
                    <a:gs pos="0">
                      <a:srgbClr val="FFFFFF"/>
                    </a:gs>
                    <a:gs pos="100000">
                      <a:srgbClr val="FFFFFF"/>
                    </a:gs>
                  </a:gsLst>
                  <a:lin ang="5400000" scaled="0"/>
                </a:gradFill>
                <a:latin typeface="Segoe Condensed"/>
              </a:endParaRPr>
            </a:p>
          </p:txBody>
        </p:sp>
        <p:grpSp>
          <p:nvGrpSpPr>
            <p:cNvPr id="69" name="Group 68"/>
            <p:cNvGrpSpPr/>
            <p:nvPr/>
          </p:nvGrpSpPr>
          <p:grpSpPr>
            <a:xfrm>
              <a:off x="4146687" y="1706533"/>
              <a:ext cx="505841" cy="476163"/>
              <a:chOff x="4985657" y="7068129"/>
              <a:chExt cx="592808" cy="558028"/>
            </a:xfrm>
          </p:grpSpPr>
          <p:sp>
            <p:nvSpPr>
              <p:cNvPr id="70" name="Freeform 79"/>
              <p:cNvSpPr>
                <a:spLocks noEditPoints="1"/>
              </p:cNvSpPr>
              <p:nvPr/>
            </p:nvSpPr>
            <p:spPr bwMode="black">
              <a:xfrm>
                <a:off x="5128768" y="7068129"/>
                <a:ext cx="449697" cy="558028"/>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accent6"/>
              </a:solidFill>
              <a:ln>
                <a:noFill/>
              </a:ln>
              <a:extLst/>
            </p:spPr>
            <p:txBody>
              <a:bodyPr vert="horz" wrap="square" lIns="82305" tIns="41153" rIns="82305" bIns="41153" numCol="1" anchor="t" anchorCtr="0" compatLnSpc="1">
                <a:prstTxWarp prst="textNoShape">
                  <a:avLst/>
                </a:prstTxWarp>
              </a:bodyPr>
              <a:lstStyle/>
              <a:p>
                <a:endParaRPr lang="en-US" sz="1600"/>
              </a:p>
            </p:txBody>
          </p:sp>
          <p:sp>
            <p:nvSpPr>
              <p:cNvPr id="72" name="Right Arrow 71"/>
              <p:cNvSpPr/>
              <p:nvPr/>
            </p:nvSpPr>
            <p:spPr bwMode="auto">
              <a:xfrm>
                <a:off x="4985657" y="7206343"/>
                <a:ext cx="370114" cy="261257"/>
              </a:xfrm>
              <a:prstGeom prst="rightArrow">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grpSp>
        <p:nvGrpSpPr>
          <p:cNvPr id="73" name="Group 72"/>
          <p:cNvGrpSpPr/>
          <p:nvPr/>
        </p:nvGrpSpPr>
        <p:grpSpPr>
          <a:xfrm>
            <a:off x="3892103" y="1436677"/>
            <a:ext cx="986817" cy="986816"/>
            <a:chOff x="9928721" y="1628800"/>
            <a:chExt cx="763524" cy="763524"/>
          </a:xfrm>
        </p:grpSpPr>
        <p:sp>
          <p:nvSpPr>
            <p:cNvPr id="74" name="Oval Blue"/>
            <p:cNvSpPr>
              <a:spLocks noChangeAspect="1"/>
            </p:cNvSpPr>
            <p:nvPr/>
          </p:nvSpPr>
          <p:spPr bwMode="auto">
            <a:xfrm>
              <a:off x="9928721" y="1628800"/>
              <a:ext cx="763524" cy="763524"/>
            </a:xfrm>
            <a:prstGeom prst="rect">
              <a:avLst/>
            </a:prstGeom>
            <a:solidFill>
              <a:schemeClr val="bg1">
                <a:lumMod val="85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kern="0" dirty="0" smtClean="0">
                  <a:gradFill>
                    <a:gsLst>
                      <a:gs pos="0">
                        <a:srgbClr val="FFFFFF"/>
                      </a:gs>
                      <a:gs pos="100000">
                        <a:srgbClr val="FFFFFF"/>
                      </a:gs>
                    </a:gsLst>
                    <a:lin ang="5400000" scaled="0"/>
                  </a:gradFill>
                  <a:latin typeface="Segoe Condensed"/>
                </a:rPr>
                <a:t> </a:t>
              </a:r>
              <a:endParaRPr lang="en-US" sz="2200" kern="0" dirty="0">
                <a:gradFill>
                  <a:gsLst>
                    <a:gs pos="0">
                      <a:srgbClr val="FFFFFF"/>
                    </a:gs>
                    <a:gs pos="100000">
                      <a:srgbClr val="FFFFFF"/>
                    </a:gs>
                  </a:gsLst>
                  <a:lin ang="5400000" scaled="0"/>
                </a:gradFill>
                <a:latin typeface="Segoe Condensed"/>
              </a:endParaRPr>
            </a:p>
          </p:txBody>
        </p:sp>
        <p:pic>
          <p:nvPicPr>
            <p:cNvPr id="75" name="Yaho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60522" y="1830246"/>
              <a:ext cx="569373" cy="360632"/>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76" name="Group 75"/>
          <p:cNvGrpSpPr/>
          <p:nvPr/>
        </p:nvGrpSpPr>
        <p:grpSpPr>
          <a:xfrm>
            <a:off x="2767772" y="1436677"/>
            <a:ext cx="986817" cy="986816"/>
            <a:chOff x="9928721" y="1088740"/>
            <a:chExt cx="763524" cy="763524"/>
          </a:xfrm>
        </p:grpSpPr>
        <p:sp>
          <p:nvSpPr>
            <p:cNvPr id="77" name="Oval Blue"/>
            <p:cNvSpPr>
              <a:spLocks noChangeAspect="1"/>
            </p:cNvSpPr>
            <p:nvPr/>
          </p:nvSpPr>
          <p:spPr bwMode="auto">
            <a:xfrm>
              <a:off x="9928721" y="1088740"/>
              <a:ext cx="763524" cy="763524"/>
            </a:xfrm>
            <a:prstGeom prst="rect">
              <a:avLst/>
            </a:prstGeom>
            <a:solidFill>
              <a:schemeClr val="bg1">
                <a:lumMod val="85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kern="0" dirty="0" smtClean="0">
                  <a:gradFill>
                    <a:gsLst>
                      <a:gs pos="0">
                        <a:srgbClr val="FFFFFF"/>
                      </a:gs>
                      <a:gs pos="100000">
                        <a:srgbClr val="FFFFFF"/>
                      </a:gs>
                    </a:gsLst>
                    <a:lin ang="5400000" scaled="0"/>
                  </a:gradFill>
                  <a:latin typeface="Segoe Condensed"/>
                </a:rPr>
                <a:t> </a:t>
              </a:r>
              <a:endParaRPr lang="en-US" sz="2200" kern="0" dirty="0">
                <a:gradFill>
                  <a:gsLst>
                    <a:gs pos="0">
                      <a:srgbClr val="FFFFFF"/>
                    </a:gs>
                    <a:gs pos="100000">
                      <a:srgbClr val="FFFFFF"/>
                    </a:gs>
                  </a:gsLst>
                  <a:lin ang="5400000" scaled="0"/>
                </a:gradFill>
                <a:latin typeface="Segoe Condensed"/>
              </a:endParaRPr>
            </a:p>
          </p:txBody>
        </p:sp>
        <p:pic>
          <p:nvPicPr>
            <p:cNvPr id="78" name="Google" descr="C:\Users\vittorib\Pictures\118003-matte-blue-and-white-square-icon-social-media-logos-google-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9090" y="1199109"/>
              <a:ext cx="542787" cy="542787"/>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79" name="Rectangle 78"/>
          <p:cNvSpPr/>
          <p:nvPr/>
        </p:nvSpPr>
        <p:spPr bwMode="auto">
          <a:xfrm>
            <a:off x="519112" y="3726254"/>
            <a:ext cx="2103120" cy="2103120"/>
          </a:xfrm>
          <a:prstGeom prst="rect">
            <a:avLst/>
          </a:prstGeom>
          <a:solidFill>
            <a:schemeClr val="bg1">
              <a:lumMod val="85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600" dirty="0">
              <a:solidFill>
                <a:schemeClr val="bg2">
                  <a:lumMod val="50000"/>
                  <a:alpha val="99000"/>
                </a:schemeClr>
              </a:solidFill>
            </a:endParaRPr>
          </a:p>
        </p:txBody>
      </p:sp>
      <p:sp>
        <p:nvSpPr>
          <p:cNvPr id="82" name="Right Arrow 81"/>
          <p:cNvSpPr/>
          <p:nvPr/>
        </p:nvSpPr>
        <p:spPr bwMode="auto">
          <a:xfrm rot="16200000">
            <a:off x="456642" y="3111989"/>
            <a:ext cx="1812514" cy="435526"/>
          </a:xfrm>
          <a:prstGeom prst="rightArrow">
            <a:avLst>
              <a:gd name="adj1" fmla="val 50000"/>
              <a:gd name="adj2" fmla="val 6111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ln>
                <a:solidFill>
                  <a:schemeClr val="bg1">
                    <a:alpha val="0"/>
                  </a:schemeClr>
                </a:solidFill>
              </a:ln>
              <a:solidFill>
                <a:schemeClr val="tx1">
                  <a:lumMod val="75000"/>
                  <a:lumOff val="25000"/>
                </a:schemeClr>
              </a:solidFill>
            </a:endParaRPr>
          </a:p>
        </p:txBody>
      </p:sp>
      <p:grpSp>
        <p:nvGrpSpPr>
          <p:cNvPr id="83" name="Group 82"/>
          <p:cNvGrpSpPr/>
          <p:nvPr/>
        </p:nvGrpSpPr>
        <p:grpSpPr>
          <a:xfrm>
            <a:off x="1211943" y="4213591"/>
            <a:ext cx="1043866" cy="771107"/>
            <a:chOff x="-649698" y="1228115"/>
            <a:chExt cx="1168810" cy="863403"/>
          </a:xfrm>
        </p:grpSpPr>
        <p:grpSp>
          <p:nvGrpSpPr>
            <p:cNvPr id="84" name="Group 83"/>
            <p:cNvGrpSpPr/>
            <p:nvPr/>
          </p:nvGrpSpPr>
          <p:grpSpPr>
            <a:xfrm>
              <a:off x="-649698" y="1228115"/>
              <a:ext cx="1168810" cy="863403"/>
              <a:chOff x="-1631694" y="803378"/>
              <a:chExt cx="1168810" cy="863403"/>
            </a:xfrm>
          </p:grpSpPr>
          <p:sp>
            <p:nvSpPr>
              <p:cNvPr id="86" name="Rectangle 85"/>
              <p:cNvSpPr/>
              <p:nvPr/>
            </p:nvSpPr>
            <p:spPr bwMode="auto">
              <a:xfrm>
                <a:off x="-1595493" y="940789"/>
                <a:ext cx="1109718" cy="71342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7" name="Freeform 6"/>
              <p:cNvSpPr>
                <a:spLocks noEditPoints="1"/>
              </p:cNvSpPr>
              <p:nvPr/>
            </p:nvSpPr>
            <p:spPr bwMode="auto">
              <a:xfrm>
                <a:off x="-1631694" y="803378"/>
                <a:ext cx="1168810" cy="863403"/>
              </a:xfrm>
              <a:custGeom>
                <a:avLst/>
                <a:gdLst>
                  <a:gd name="T0" fmla="*/ 917 w 946"/>
                  <a:gd name="T1" fmla="*/ 0 h 699"/>
                  <a:gd name="T2" fmla="*/ 29 w 946"/>
                  <a:gd name="T3" fmla="*/ 0 h 699"/>
                  <a:gd name="T4" fmla="*/ 0 w 946"/>
                  <a:gd name="T5" fmla="*/ 29 h 699"/>
                  <a:gd name="T6" fmla="*/ 0 w 946"/>
                  <a:gd name="T7" fmla="*/ 670 h 699"/>
                  <a:gd name="T8" fmla="*/ 29 w 946"/>
                  <a:gd name="T9" fmla="*/ 699 h 699"/>
                  <a:gd name="T10" fmla="*/ 917 w 946"/>
                  <a:gd name="T11" fmla="*/ 699 h 699"/>
                  <a:gd name="T12" fmla="*/ 946 w 946"/>
                  <a:gd name="T13" fmla="*/ 670 h 699"/>
                  <a:gd name="T14" fmla="*/ 946 w 946"/>
                  <a:gd name="T15" fmla="*/ 29 h 699"/>
                  <a:gd name="T16" fmla="*/ 917 w 946"/>
                  <a:gd name="T17" fmla="*/ 0 h 699"/>
                  <a:gd name="T18" fmla="*/ 910 w 946"/>
                  <a:gd name="T19" fmla="*/ 668 h 699"/>
                  <a:gd name="T20" fmla="*/ 36 w 946"/>
                  <a:gd name="T21" fmla="*/ 668 h 699"/>
                  <a:gd name="T22" fmla="*/ 36 w 946"/>
                  <a:gd name="T23" fmla="*/ 134 h 699"/>
                  <a:gd name="T24" fmla="*/ 910 w 946"/>
                  <a:gd name="T25" fmla="*/ 134 h 699"/>
                  <a:gd name="T26" fmla="*/ 910 w 946"/>
                  <a:gd name="T27" fmla="*/ 66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6" h="699">
                    <a:moveTo>
                      <a:pt x="917" y="0"/>
                    </a:moveTo>
                    <a:cubicBezTo>
                      <a:pt x="29" y="0"/>
                      <a:pt x="29" y="0"/>
                      <a:pt x="29" y="0"/>
                    </a:cubicBezTo>
                    <a:cubicBezTo>
                      <a:pt x="13" y="0"/>
                      <a:pt x="0" y="13"/>
                      <a:pt x="0" y="29"/>
                    </a:cubicBezTo>
                    <a:cubicBezTo>
                      <a:pt x="0" y="670"/>
                      <a:pt x="0" y="670"/>
                      <a:pt x="0" y="670"/>
                    </a:cubicBezTo>
                    <a:cubicBezTo>
                      <a:pt x="0" y="686"/>
                      <a:pt x="13" y="699"/>
                      <a:pt x="29" y="699"/>
                    </a:cubicBezTo>
                    <a:cubicBezTo>
                      <a:pt x="917" y="699"/>
                      <a:pt x="917" y="699"/>
                      <a:pt x="917" y="699"/>
                    </a:cubicBezTo>
                    <a:cubicBezTo>
                      <a:pt x="933" y="699"/>
                      <a:pt x="946" y="686"/>
                      <a:pt x="946" y="670"/>
                    </a:cubicBezTo>
                    <a:cubicBezTo>
                      <a:pt x="946" y="29"/>
                      <a:pt x="946" y="29"/>
                      <a:pt x="946" y="29"/>
                    </a:cubicBezTo>
                    <a:cubicBezTo>
                      <a:pt x="946" y="13"/>
                      <a:pt x="933" y="0"/>
                      <a:pt x="917" y="0"/>
                    </a:cubicBezTo>
                    <a:close/>
                    <a:moveTo>
                      <a:pt x="910" y="668"/>
                    </a:moveTo>
                    <a:cubicBezTo>
                      <a:pt x="36" y="668"/>
                      <a:pt x="36" y="668"/>
                      <a:pt x="36" y="668"/>
                    </a:cubicBezTo>
                    <a:cubicBezTo>
                      <a:pt x="36" y="134"/>
                      <a:pt x="36" y="134"/>
                      <a:pt x="36" y="134"/>
                    </a:cubicBezTo>
                    <a:cubicBezTo>
                      <a:pt x="910" y="134"/>
                      <a:pt x="910" y="134"/>
                      <a:pt x="910" y="134"/>
                    </a:cubicBezTo>
                    <a:lnTo>
                      <a:pt x="910" y="6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85" name="Picture 3"/>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84368" y="1502379"/>
              <a:ext cx="552450" cy="4684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380759" y="4452518"/>
            <a:ext cx="1043866" cy="771107"/>
            <a:chOff x="1380759" y="4928768"/>
            <a:chExt cx="1043866" cy="771107"/>
          </a:xfrm>
        </p:grpSpPr>
        <p:grpSp>
          <p:nvGrpSpPr>
            <p:cNvPr id="107" name="Group 106"/>
            <p:cNvGrpSpPr/>
            <p:nvPr/>
          </p:nvGrpSpPr>
          <p:grpSpPr>
            <a:xfrm>
              <a:off x="1380759" y="4928768"/>
              <a:ext cx="1043866" cy="771107"/>
              <a:chOff x="-1631694" y="803378"/>
              <a:chExt cx="1168810" cy="863403"/>
            </a:xfrm>
          </p:grpSpPr>
          <p:sp>
            <p:nvSpPr>
              <p:cNvPr id="109" name="Rectangle 108"/>
              <p:cNvSpPr/>
              <p:nvPr/>
            </p:nvSpPr>
            <p:spPr bwMode="auto">
              <a:xfrm>
                <a:off x="-1595493" y="940789"/>
                <a:ext cx="1109718" cy="71342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0" name="Freeform 6"/>
              <p:cNvSpPr>
                <a:spLocks noEditPoints="1"/>
              </p:cNvSpPr>
              <p:nvPr/>
            </p:nvSpPr>
            <p:spPr bwMode="auto">
              <a:xfrm>
                <a:off x="-1631694" y="803378"/>
                <a:ext cx="1168810" cy="863403"/>
              </a:xfrm>
              <a:custGeom>
                <a:avLst/>
                <a:gdLst>
                  <a:gd name="T0" fmla="*/ 917 w 946"/>
                  <a:gd name="T1" fmla="*/ 0 h 699"/>
                  <a:gd name="T2" fmla="*/ 29 w 946"/>
                  <a:gd name="T3" fmla="*/ 0 h 699"/>
                  <a:gd name="T4" fmla="*/ 0 w 946"/>
                  <a:gd name="T5" fmla="*/ 29 h 699"/>
                  <a:gd name="T6" fmla="*/ 0 w 946"/>
                  <a:gd name="T7" fmla="*/ 670 h 699"/>
                  <a:gd name="T8" fmla="*/ 29 w 946"/>
                  <a:gd name="T9" fmla="*/ 699 h 699"/>
                  <a:gd name="T10" fmla="*/ 917 w 946"/>
                  <a:gd name="T11" fmla="*/ 699 h 699"/>
                  <a:gd name="T12" fmla="*/ 946 w 946"/>
                  <a:gd name="T13" fmla="*/ 670 h 699"/>
                  <a:gd name="T14" fmla="*/ 946 w 946"/>
                  <a:gd name="T15" fmla="*/ 29 h 699"/>
                  <a:gd name="T16" fmla="*/ 917 w 946"/>
                  <a:gd name="T17" fmla="*/ 0 h 699"/>
                  <a:gd name="T18" fmla="*/ 910 w 946"/>
                  <a:gd name="T19" fmla="*/ 668 h 699"/>
                  <a:gd name="T20" fmla="*/ 36 w 946"/>
                  <a:gd name="T21" fmla="*/ 668 h 699"/>
                  <a:gd name="T22" fmla="*/ 36 w 946"/>
                  <a:gd name="T23" fmla="*/ 134 h 699"/>
                  <a:gd name="T24" fmla="*/ 910 w 946"/>
                  <a:gd name="T25" fmla="*/ 134 h 699"/>
                  <a:gd name="T26" fmla="*/ 910 w 946"/>
                  <a:gd name="T27" fmla="*/ 66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6" h="699">
                    <a:moveTo>
                      <a:pt x="917" y="0"/>
                    </a:moveTo>
                    <a:cubicBezTo>
                      <a:pt x="29" y="0"/>
                      <a:pt x="29" y="0"/>
                      <a:pt x="29" y="0"/>
                    </a:cubicBezTo>
                    <a:cubicBezTo>
                      <a:pt x="13" y="0"/>
                      <a:pt x="0" y="13"/>
                      <a:pt x="0" y="29"/>
                    </a:cubicBezTo>
                    <a:cubicBezTo>
                      <a:pt x="0" y="670"/>
                      <a:pt x="0" y="670"/>
                      <a:pt x="0" y="670"/>
                    </a:cubicBezTo>
                    <a:cubicBezTo>
                      <a:pt x="0" y="686"/>
                      <a:pt x="13" y="699"/>
                      <a:pt x="29" y="699"/>
                    </a:cubicBezTo>
                    <a:cubicBezTo>
                      <a:pt x="917" y="699"/>
                      <a:pt x="917" y="699"/>
                      <a:pt x="917" y="699"/>
                    </a:cubicBezTo>
                    <a:cubicBezTo>
                      <a:pt x="933" y="699"/>
                      <a:pt x="946" y="686"/>
                      <a:pt x="946" y="670"/>
                    </a:cubicBezTo>
                    <a:cubicBezTo>
                      <a:pt x="946" y="29"/>
                      <a:pt x="946" y="29"/>
                      <a:pt x="946" y="29"/>
                    </a:cubicBezTo>
                    <a:cubicBezTo>
                      <a:pt x="946" y="13"/>
                      <a:pt x="933" y="0"/>
                      <a:pt x="917" y="0"/>
                    </a:cubicBezTo>
                    <a:close/>
                    <a:moveTo>
                      <a:pt x="910" y="668"/>
                    </a:moveTo>
                    <a:cubicBezTo>
                      <a:pt x="36" y="668"/>
                      <a:pt x="36" y="668"/>
                      <a:pt x="36" y="668"/>
                    </a:cubicBezTo>
                    <a:cubicBezTo>
                      <a:pt x="36" y="134"/>
                      <a:pt x="36" y="134"/>
                      <a:pt x="36" y="134"/>
                    </a:cubicBezTo>
                    <a:cubicBezTo>
                      <a:pt x="910" y="134"/>
                      <a:pt x="910" y="134"/>
                      <a:pt x="910" y="134"/>
                    </a:cubicBezTo>
                    <a:lnTo>
                      <a:pt x="910" y="6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5" name="Group 124"/>
            <p:cNvGrpSpPr/>
            <p:nvPr/>
          </p:nvGrpSpPr>
          <p:grpSpPr bwMode="black">
            <a:xfrm>
              <a:off x="1558054" y="5119916"/>
              <a:ext cx="236079" cy="236017"/>
              <a:chOff x="3249834" y="963808"/>
              <a:chExt cx="1000896" cy="1000896"/>
            </a:xfrm>
          </p:grpSpPr>
          <p:sp>
            <p:nvSpPr>
              <p:cNvPr id="126" name="Freeform 6"/>
              <p:cNvSpPr>
                <a:spLocks/>
              </p:cNvSpPr>
              <p:nvPr/>
            </p:nvSpPr>
            <p:spPr bwMode="black">
              <a:xfrm>
                <a:off x="3249834" y="963808"/>
                <a:ext cx="1000896" cy="1000896"/>
              </a:xfrm>
              <a:custGeom>
                <a:avLst/>
                <a:gdLst>
                  <a:gd name="T0" fmla="*/ 0 w 1550"/>
                  <a:gd name="T1" fmla="*/ 278 h 1550"/>
                  <a:gd name="T2" fmla="*/ 0 w 1550"/>
                  <a:gd name="T3" fmla="*/ 1272 h 1550"/>
                  <a:gd name="T4" fmla="*/ 278 w 1550"/>
                  <a:gd name="T5" fmla="*/ 1550 h 1550"/>
                  <a:gd name="T6" fmla="*/ 1272 w 1550"/>
                  <a:gd name="T7" fmla="*/ 1550 h 1550"/>
                  <a:gd name="T8" fmla="*/ 1550 w 1550"/>
                  <a:gd name="T9" fmla="*/ 1272 h 1550"/>
                  <a:gd name="T10" fmla="*/ 1550 w 1550"/>
                  <a:gd name="T11" fmla="*/ 278 h 1550"/>
                  <a:gd name="T12" fmla="*/ 1272 w 1550"/>
                  <a:gd name="T13" fmla="*/ 0 h 1550"/>
                  <a:gd name="T14" fmla="*/ 278 w 1550"/>
                  <a:gd name="T15" fmla="*/ 0 h 1550"/>
                  <a:gd name="T16" fmla="*/ 0 w 1550"/>
                  <a:gd name="T17" fmla="*/ 278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550">
                    <a:moveTo>
                      <a:pt x="0" y="278"/>
                    </a:moveTo>
                    <a:cubicBezTo>
                      <a:pt x="0" y="1272"/>
                      <a:pt x="0" y="1272"/>
                      <a:pt x="0" y="1272"/>
                    </a:cubicBezTo>
                    <a:cubicBezTo>
                      <a:pt x="0" y="1425"/>
                      <a:pt x="125" y="1550"/>
                      <a:pt x="278" y="1550"/>
                    </a:cubicBezTo>
                    <a:cubicBezTo>
                      <a:pt x="1272" y="1550"/>
                      <a:pt x="1272" y="1550"/>
                      <a:pt x="1272" y="1550"/>
                    </a:cubicBezTo>
                    <a:cubicBezTo>
                      <a:pt x="1425" y="1550"/>
                      <a:pt x="1550" y="1425"/>
                      <a:pt x="1550" y="1272"/>
                    </a:cubicBezTo>
                    <a:cubicBezTo>
                      <a:pt x="1550" y="278"/>
                      <a:pt x="1550" y="278"/>
                      <a:pt x="1550" y="278"/>
                    </a:cubicBezTo>
                    <a:cubicBezTo>
                      <a:pt x="1550" y="125"/>
                      <a:pt x="1425" y="0"/>
                      <a:pt x="1272" y="0"/>
                    </a:cubicBezTo>
                    <a:cubicBezTo>
                      <a:pt x="278" y="0"/>
                      <a:pt x="278" y="0"/>
                      <a:pt x="278" y="0"/>
                    </a:cubicBezTo>
                    <a:cubicBezTo>
                      <a:pt x="125" y="0"/>
                      <a:pt x="0" y="125"/>
                      <a:pt x="0" y="278"/>
                    </a:cubicBezTo>
                  </a:path>
                </a:pathLst>
              </a:custGeom>
              <a:solidFill>
                <a:schemeClr val="accent6"/>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a:solidFill>
                    <a:schemeClr val="tx1">
                      <a:lumMod val="50000"/>
                    </a:schemeClr>
                  </a:solidFill>
                  <a:latin typeface="Segoe Light" pitchFamily="34" charset="0"/>
                </a:endParaRPr>
              </a:p>
            </p:txBody>
          </p:sp>
          <p:sp>
            <p:nvSpPr>
              <p:cNvPr id="127" name="Freeform 7"/>
              <p:cNvSpPr>
                <a:spLocks/>
              </p:cNvSpPr>
              <p:nvPr/>
            </p:nvSpPr>
            <p:spPr bwMode="black">
              <a:xfrm>
                <a:off x="3678126" y="1087075"/>
                <a:ext cx="420912" cy="796726"/>
              </a:xfrm>
              <a:custGeom>
                <a:avLst/>
                <a:gdLst>
                  <a:gd name="T0" fmla="*/ 548 w 652"/>
                  <a:gd name="T1" fmla="*/ 211 h 1234"/>
                  <a:gd name="T2" fmla="*/ 652 w 652"/>
                  <a:gd name="T3" fmla="*/ 211 h 1234"/>
                  <a:gd name="T4" fmla="*/ 652 w 652"/>
                  <a:gd name="T5" fmla="*/ 0 h 1234"/>
                  <a:gd name="T6" fmla="*/ 426 w 652"/>
                  <a:gd name="T7" fmla="*/ 0 h 1234"/>
                  <a:gd name="T8" fmla="*/ 178 w 652"/>
                  <a:gd name="T9" fmla="*/ 248 h 1234"/>
                  <a:gd name="T10" fmla="*/ 178 w 652"/>
                  <a:gd name="T11" fmla="*/ 374 h 1234"/>
                  <a:gd name="T12" fmla="*/ 0 w 652"/>
                  <a:gd name="T13" fmla="*/ 374 h 1234"/>
                  <a:gd name="T14" fmla="*/ 0 w 652"/>
                  <a:gd name="T15" fmla="*/ 585 h 1234"/>
                  <a:gd name="T16" fmla="*/ 178 w 652"/>
                  <a:gd name="T17" fmla="*/ 585 h 1234"/>
                  <a:gd name="T18" fmla="*/ 178 w 652"/>
                  <a:gd name="T19" fmla="*/ 1234 h 1234"/>
                  <a:gd name="T20" fmla="*/ 455 w 652"/>
                  <a:gd name="T21" fmla="*/ 1234 h 1234"/>
                  <a:gd name="T22" fmla="*/ 455 w 652"/>
                  <a:gd name="T23" fmla="*/ 585 h 1234"/>
                  <a:gd name="T24" fmla="*/ 652 w 652"/>
                  <a:gd name="T25" fmla="*/ 585 h 1234"/>
                  <a:gd name="T26" fmla="*/ 652 w 652"/>
                  <a:gd name="T27" fmla="*/ 374 h 1234"/>
                  <a:gd name="T28" fmla="*/ 455 w 652"/>
                  <a:gd name="T29" fmla="*/ 374 h 1234"/>
                  <a:gd name="T30" fmla="*/ 455 w 652"/>
                  <a:gd name="T31" fmla="*/ 304 h 1234"/>
                  <a:gd name="T32" fmla="*/ 548 w 652"/>
                  <a:gd name="T33" fmla="*/ 211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2" h="1234">
                    <a:moveTo>
                      <a:pt x="548" y="211"/>
                    </a:moveTo>
                    <a:cubicBezTo>
                      <a:pt x="652" y="211"/>
                      <a:pt x="652" y="211"/>
                      <a:pt x="652" y="211"/>
                    </a:cubicBezTo>
                    <a:cubicBezTo>
                      <a:pt x="652" y="0"/>
                      <a:pt x="652" y="0"/>
                      <a:pt x="652" y="0"/>
                    </a:cubicBezTo>
                    <a:cubicBezTo>
                      <a:pt x="426" y="0"/>
                      <a:pt x="426" y="0"/>
                      <a:pt x="426" y="0"/>
                    </a:cubicBezTo>
                    <a:cubicBezTo>
                      <a:pt x="289" y="0"/>
                      <a:pt x="178" y="111"/>
                      <a:pt x="178" y="248"/>
                    </a:cubicBezTo>
                    <a:cubicBezTo>
                      <a:pt x="178" y="374"/>
                      <a:pt x="178" y="374"/>
                      <a:pt x="178" y="374"/>
                    </a:cubicBezTo>
                    <a:cubicBezTo>
                      <a:pt x="0" y="374"/>
                      <a:pt x="0" y="374"/>
                      <a:pt x="0" y="374"/>
                    </a:cubicBezTo>
                    <a:cubicBezTo>
                      <a:pt x="0" y="585"/>
                      <a:pt x="0" y="585"/>
                      <a:pt x="0" y="585"/>
                    </a:cubicBezTo>
                    <a:cubicBezTo>
                      <a:pt x="178" y="585"/>
                      <a:pt x="178" y="585"/>
                      <a:pt x="178" y="585"/>
                    </a:cubicBezTo>
                    <a:cubicBezTo>
                      <a:pt x="178" y="1234"/>
                      <a:pt x="178" y="1234"/>
                      <a:pt x="178" y="1234"/>
                    </a:cubicBezTo>
                    <a:cubicBezTo>
                      <a:pt x="455" y="1234"/>
                      <a:pt x="455" y="1234"/>
                      <a:pt x="455" y="1234"/>
                    </a:cubicBezTo>
                    <a:cubicBezTo>
                      <a:pt x="455" y="585"/>
                      <a:pt x="455" y="585"/>
                      <a:pt x="455" y="585"/>
                    </a:cubicBezTo>
                    <a:cubicBezTo>
                      <a:pt x="652" y="585"/>
                      <a:pt x="652" y="585"/>
                      <a:pt x="652" y="585"/>
                    </a:cubicBezTo>
                    <a:cubicBezTo>
                      <a:pt x="652" y="374"/>
                      <a:pt x="652" y="374"/>
                      <a:pt x="652" y="374"/>
                    </a:cubicBezTo>
                    <a:cubicBezTo>
                      <a:pt x="455" y="374"/>
                      <a:pt x="455" y="374"/>
                      <a:pt x="455" y="374"/>
                    </a:cubicBezTo>
                    <a:cubicBezTo>
                      <a:pt x="455" y="304"/>
                      <a:pt x="455" y="304"/>
                      <a:pt x="455" y="304"/>
                    </a:cubicBezTo>
                    <a:cubicBezTo>
                      <a:pt x="455" y="252"/>
                      <a:pt x="496" y="211"/>
                      <a:pt x="548" y="211"/>
                    </a:cubicBezTo>
                  </a:path>
                </a:pathLst>
              </a:custGeom>
              <a:solidFill>
                <a:schemeClr val="bg1"/>
              </a:solid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781" fontAlgn="base">
                  <a:spcBef>
                    <a:spcPct val="0"/>
                  </a:spcBef>
                  <a:spcAft>
                    <a:spcPct val="0"/>
                  </a:spcAft>
                </a:pPr>
                <a:endParaRPr lang="en-US" sz="1200">
                  <a:gradFill>
                    <a:gsLst>
                      <a:gs pos="0">
                        <a:srgbClr val="FFFFFF"/>
                      </a:gs>
                      <a:gs pos="100000">
                        <a:srgbClr val="FFFFFF"/>
                      </a:gs>
                    </a:gsLst>
                    <a:lin ang="5400000" scaled="0"/>
                  </a:gradFill>
                </a:endParaRPr>
              </a:p>
            </p:txBody>
          </p:sp>
        </p:grpSp>
        <p:grpSp>
          <p:nvGrpSpPr>
            <p:cNvPr id="121" name="Group 120"/>
            <p:cNvGrpSpPr/>
            <p:nvPr/>
          </p:nvGrpSpPr>
          <p:grpSpPr>
            <a:xfrm>
              <a:off x="1934597" y="5099967"/>
              <a:ext cx="300768" cy="283121"/>
              <a:chOff x="4985657" y="7068129"/>
              <a:chExt cx="592808" cy="558028"/>
            </a:xfrm>
          </p:grpSpPr>
          <p:sp>
            <p:nvSpPr>
              <p:cNvPr id="122" name="Freeform 79"/>
              <p:cNvSpPr>
                <a:spLocks noEditPoints="1"/>
              </p:cNvSpPr>
              <p:nvPr/>
            </p:nvSpPr>
            <p:spPr bwMode="black">
              <a:xfrm>
                <a:off x="5128768" y="7068129"/>
                <a:ext cx="449697" cy="558028"/>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accent6"/>
              </a:solidFill>
              <a:ln>
                <a:noFill/>
              </a:ln>
              <a:extLst/>
            </p:spPr>
            <p:txBody>
              <a:bodyPr vert="horz" wrap="square" lIns="82305" tIns="41153" rIns="82305" bIns="41153" numCol="1" anchor="t" anchorCtr="0" compatLnSpc="1">
                <a:prstTxWarp prst="textNoShape">
                  <a:avLst/>
                </a:prstTxWarp>
              </a:bodyPr>
              <a:lstStyle/>
              <a:p>
                <a:endParaRPr lang="en-US" sz="1600"/>
              </a:p>
            </p:txBody>
          </p:sp>
          <p:sp>
            <p:nvSpPr>
              <p:cNvPr id="123" name="Right Arrow 122"/>
              <p:cNvSpPr/>
              <p:nvPr/>
            </p:nvSpPr>
            <p:spPr bwMode="auto">
              <a:xfrm>
                <a:off x="4985657" y="7206343"/>
                <a:ext cx="370114" cy="261257"/>
              </a:xfrm>
              <a:prstGeom prst="righ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pic>
          <p:nvPicPr>
            <p:cNvPr id="119" name="Yaho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42891" y="5420071"/>
              <a:ext cx="338544" cy="21442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7" name="Google" descr="C:\Users\vittorib\Pictures\118003-matte-blue-and-white-square-icon-social-media-logos-google-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1164" y="5348538"/>
              <a:ext cx="349773" cy="349773"/>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88" name="Group 87"/>
          <p:cNvGrpSpPr/>
          <p:nvPr/>
        </p:nvGrpSpPr>
        <p:grpSpPr>
          <a:xfrm>
            <a:off x="643265" y="4223239"/>
            <a:ext cx="1032829" cy="1043779"/>
            <a:chOff x="4309069" y="4226808"/>
            <a:chExt cx="1032829" cy="1043779"/>
          </a:xfrm>
        </p:grpSpPr>
        <p:sp>
          <p:nvSpPr>
            <p:cNvPr id="89" name="Freeform 6"/>
            <p:cNvSpPr>
              <a:spLocks/>
            </p:cNvSpPr>
            <p:nvPr/>
          </p:nvSpPr>
          <p:spPr bwMode="auto">
            <a:xfrm>
              <a:off x="4309069" y="4578993"/>
              <a:ext cx="306564" cy="478095"/>
            </a:xfrm>
            <a:custGeom>
              <a:avLst/>
              <a:gdLst>
                <a:gd name="T0" fmla="*/ 945 w 945"/>
                <a:gd name="T1" fmla="*/ 0 h 1472"/>
                <a:gd name="T2" fmla="*/ 945 w 945"/>
                <a:gd name="T3" fmla="*/ 0 h 1472"/>
                <a:gd name="T4" fmla="*/ 243 w 945"/>
                <a:gd name="T5" fmla="*/ 709 h 1472"/>
                <a:gd name="T6" fmla="*/ 486 w 945"/>
                <a:gd name="T7" fmla="*/ 1445 h 1472"/>
                <a:gd name="T8" fmla="*/ 486 w 945"/>
                <a:gd name="T9" fmla="*/ 927 h 1472"/>
                <a:gd name="T10" fmla="*/ 945 w 945"/>
                <a:gd name="T11" fmla="*/ 0 h 1472"/>
              </a:gdLst>
              <a:ahLst/>
              <a:cxnLst>
                <a:cxn ang="0">
                  <a:pos x="T0" y="T1"/>
                </a:cxn>
                <a:cxn ang="0">
                  <a:pos x="T2" y="T3"/>
                </a:cxn>
                <a:cxn ang="0">
                  <a:pos x="T4" y="T5"/>
                </a:cxn>
                <a:cxn ang="0">
                  <a:pos x="T6" y="T7"/>
                </a:cxn>
                <a:cxn ang="0">
                  <a:pos x="T8" y="T9"/>
                </a:cxn>
                <a:cxn ang="0">
                  <a:pos x="T10" y="T11"/>
                </a:cxn>
              </a:cxnLst>
              <a:rect l="0" t="0" r="r" b="b"/>
              <a:pathLst>
                <a:path w="945" h="1472">
                  <a:moveTo>
                    <a:pt x="945" y="0"/>
                  </a:moveTo>
                  <a:cubicBezTo>
                    <a:pt x="945" y="0"/>
                    <a:pt x="945" y="0"/>
                    <a:pt x="945" y="0"/>
                  </a:cubicBezTo>
                  <a:cubicBezTo>
                    <a:pt x="783" y="55"/>
                    <a:pt x="459" y="191"/>
                    <a:pt x="243" y="709"/>
                  </a:cubicBezTo>
                  <a:cubicBezTo>
                    <a:pt x="0" y="1200"/>
                    <a:pt x="270" y="1472"/>
                    <a:pt x="486" y="1445"/>
                  </a:cubicBezTo>
                  <a:cubicBezTo>
                    <a:pt x="486" y="927"/>
                    <a:pt x="486" y="927"/>
                    <a:pt x="486" y="927"/>
                  </a:cubicBezTo>
                  <a:cubicBezTo>
                    <a:pt x="486" y="545"/>
                    <a:pt x="675" y="191"/>
                    <a:pt x="945"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7"/>
            <p:cNvSpPr>
              <a:spLocks/>
            </p:cNvSpPr>
            <p:nvPr/>
          </p:nvSpPr>
          <p:spPr bwMode="auto">
            <a:xfrm>
              <a:off x="5031684" y="4578993"/>
              <a:ext cx="310214" cy="478095"/>
            </a:xfrm>
            <a:custGeom>
              <a:avLst/>
              <a:gdLst>
                <a:gd name="T0" fmla="*/ 0 w 956"/>
                <a:gd name="T1" fmla="*/ 0 h 1472"/>
                <a:gd name="T2" fmla="*/ 0 w 956"/>
                <a:gd name="T3" fmla="*/ 0 h 1472"/>
                <a:gd name="T4" fmla="*/ 711 w 956"/>
                <a:gd name="T5" fmla="*/ 709 h 1472"/>
                <a:gd name="T6" fmla="*/ 465 w 956"/>
                <a:gd name="T7" fmla="*/ 1445 h 1472"/>
                <a:gd name="T8" fmla="*/ 465 w 956"/>
                <a:gd name="T9" fmla="*/ 927 h 1472"/>
                <a:gd name="T10" fmla="*/ 0 w 956"/>
                <a:gd name="T11" fmla="*/ 0 h 1472"/>
              </a:gdLst>
              <a:ahLst/>
              <a:cxnLst>
                <a:cxn ang="0">
                  <a:pos x="T0" y="T1"/>
                </a:cxn>
                <a:cxn ang="0">
                  <a:pos x="T2" y="T3"/>
                </a:cxn>
                <a:cxn ang="0">
                  <a:pos x="T4" y="T5"/>
                </a:cxn>
                <a:cxn ang="0">
                  <a:pos x="T6" y="T7"/>
                </a:cxn>
                <a:cxn ang="0">
                  <a:pos x="T8" y="T9"/>
                </a:cxn>
                <a:cxn ang="0">
                  <a:pos x="T10" y="T11"/>
                </a:cxn>
              </a:cxnLst>
              <a:rect l="0" t="0" r="r" b="b"/>
              <a:pathLst>
                <a:path w="956" h="1472">
                  <a:moveTo>
                    <a:pt x="0" y="0"/>
                  </a:moveTo>
                  <a:cubicBezTo>
                    <a:pt x="0" y="0"/>
                    <a:pt x="0" y="0"/>
                    <a:pt x="0" y="0"/>
                  </a:cubicBezTo>
                  <a:cubicBezTo>
                    <a:pt x="164" y="55"/>
                    <a:pt x="492" y="191"/>
                    <a:pt x="711" y="709"/>
                  </a:cubicBezTo>
                  <a:cubicBezTo>
                    <a:pt x="956" y="1200"/>
                    <a:pt x="683" y="1472"/>
                    <a:pt x="465" y="1445"/>
                  </a:cubicBezTo>
                  <a:cubicBezTo>
                    <a:pt x="465" y="927"/>
                    <a:pt x="465" y="927"/>
                    <a:pt x="465" y="927"/>
                  </a:cubicBezTo>
                  <a:cubicBezTo>
                    <a:pt x="465" y="545"/>
                    <a:pt x="274" y="191"/>
                    <a:pt x="0"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
            <p:cNvSpPr>
              <a:spLocks/>
            </p:cNvSpPr>
            <p:nvPr/>
          </p:nvSpPr>
          <p:spPr bwMode="auto">
            <a:xfrm>
              <a:off x="4518920" y="4602714"/>
              <a:ext cx="611304" cy="667873"/>
            </a:xfrm>
            <a:custGeom>
              <a:avLst/>
              <a:gdLst>
                <a:gd name="T0" fmla="*/ 1877 w 1877"/>
                <a:gd name="T1" fmla="*/ 794 h 2053"/>
                <a:gd name="T2" fmla="*/ 1577 w 1877"/>
                <a:gd name="T3" fmla="*/ 0 h 2053"/>
                <a:gd name="T4" fmla="*/ 952 w 1877"/>
                <a:gd name="T5" fmla="*/ 274 h 2053"/>
                <a:gd name="T6" fmla="*/ 353 w 1877"/>
                <a:gd name="T7" fmla="*/ 0 h 2053"/>
                <a:gd name="T8" fmla="*/ 0 w 1877"/>
                <a:gd name="T9" fmla="*/ 794 h 2053"/>
                <a:gd name="T10" fmla="*/ 0 w 1877"/>
                <a:gd name="T11" fmla="*/ 1615 h 2053"/>
                <a:gd name="T12" fmla="*/ 380 w 1877"/>
                <a:gd name="T13" fmla="*/ 2053 h 2053"/>
                <a:gd name="T14" fmla="*/ 1550 w 1877"/>
                <a:gd name="T15" fmla="*/ 2053 h 2053"/>
                <a:gd name="T16" fmla="*/ 1550 w 1877"/>
                <a:gd name="T17" fmla="*/ 2053 h 2053"/>
                <a:gd name="T18" fmla="*/ 1877 w 1877"/>
                <a:gd name="T19" fmla="*/ 1013 h 2053"/>
                <a:gd name="T20" fmla="*/ 1877 w 1877"/>
                <a:gd name="T21" fmla="*/ 794 h 2053"/>
                <a:gd name="T22" fmla="*/ 1877 w 1877"/>
                <a:gd name="T23" fmla="*/ 794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7" h="2053">
                  <a:moveTo>
                    <a:pt x="1877" y="794"/>
                  </a:moveTo>
                  <a:cubicBezTo>
                    <a:pt x="1877" y="493"/>
                    <a:pt x="1768" y="192"/>
                    <a:pt x="1577" y="0"/>
                  </a:cubicBezTo>
                  <a:cubicBezTo>
                    <a:pt x="1414" y="165"/>
                    <a:pt x="1196" y="274"/>
                    <a:pt x="952" y="274"/>
                  </a:cubicBezTo>
                  <a:cubicBezTo>
                    <a:pt x="707" y="274"/>
                    <a:pt x="489" y="165"/>
                    <a:pt x="353" y="0"/>
                  </a:cubicBezTo>
                  <a:cubicBezTo>
                    <a:pt x="136" y="192"/>
                    <a:pt x="0" y="493"/>
                    <a:pt x="0" y="794"/>
                  </a:cubicBezTo>
                  <a:cubicBezTo>
                    <a:pt x="0" y="1615"/>
                    <a:pt x="0" y="1615"/>
                    <a:pt x="0" y="1615"/>
                  </a:cubicBezTo>
                  <a:cubicBezTo>
                    <a:pt x="0" y="1862"/>
                    <a:pt x="190" y="2053"/>
                    <a:pt x="380" y="2053"/>
                  </a:cubicBezTo>
                  <a:cubicBezTo>
                    <a:pt x="1550" y="2053"/>
                    <a:pt x="1550" y="2053"/>
                    <a:pt x="1550" y="2053"/>
                  </a:cubicBezTo>
                  <a:cubicBezTo>
                    <a:pt x="1550" y="2053"/>
                    <a:pt x="1550" y="2053"/>
                    <a:pt x="1550" y="2053"/>
                  </a:cubicBezTo>
                  <a:cubicBezTo>
                    <a:pt x="1740" y="2053"/>
                    <a:pt x="1877" y="1944"/>
                    <a:pt x="1877" y="1013"/>
                  </a:cubicBezTo>
                  <a:cubicBezTo>
                    <a:pt x="1877" y="794"/>
                    <a:pt x="1877" y="794"/>
                    <a:pt x="1877" y="794"/>
                  </a:cubicBezTo>
                  <a:cubicBezTo>
                    <a:pt x="1877" y="794"/>
                    <a:pt x="1877" y="794"/>
                    <a:pt x="1877" y="79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Oval 9"/>
            <p:cNvSpPr>
              <a:spLocks noChangeArrowheads="1"/>
            </p:cNvSpPr>
            <p:nvPr/>
          </p:nvSpPr>
          <p:spPr bwMode="auto">
            <a:xfrm>
              <a:off x="4626582" y="4226808"/>
              <a:ext cx="405103" cy="403278"/>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8" name="Freeform 11"/>
          <p:cNvSpPr>
            <a:spLocks noEditPoints="1"/>
          </p:cNvSpPr>
          <p:nvPr/>
        </p:nvSpPr>
        <p:spPr bwMode="auto">
          <a:xfrm>
            <a:off x="5001232" y="2423495"/>
            <a:ext cx="1761309" cy="1268347"/>
          </a:xfrm>
          <a:custGeom>
            <a:avLst/>
            <a:gdLst>
              <a:gd name="T0" fmla="*/ 870 w 882"/>
              <a:gd name="T1" fmla="*/ 426 h 635"/>
              <a:gd name="T2" fmla="*/ 826 w 882"/>
              <a:gd name="T3" fmla="*/ 415 h 635"/>
              <a:gd name="T4" fmla="*/ 842 w 882"/>
              <a:gd name="T5" fmla="*/ 371 h 635"/>
              <a:gd name="T6" fmla="*/ 814 w 882"/>
              <a:gd name="T7" fmla="*/ 354 h 635"/>
              <a:gd name="T8" fmla="*/ 773 w 882"/>
              <a:gd name="T9" fmla="*/ 375 h 635"/>
              <a:gd name="T10" fmla="*/ 757 w 882"/>
              <a:gd name="T11" fmla="*/ 325 h 635"/>
              <a:gd name="T12" fmla="*/ 724 w 882"/>
              <a:gd name="T13" fmla="*/ 331 h 635"/>
              <a:gd name="T14" fmla="*/ 705 w 882"/>
              <a:gd name="T15" fmla="*/ 379 h 635"/>
              <a:gd name="T16" fmla="*/ 665 w 882"/>
              <a:gd name="T17" fmla="*/ 354 h 635"/>
              <a:gd name="T18" fmla="*/ 643 w 882"/>
              <a:gd name="T19" fmla="*/ 380 h 635"/>
              <a:gd name="T20" fmla="*/ 656 w 882"/>
              <a:gd name="T21" fmla="*/ 424 h 635"/>
              <a:gd name="T22" fmla="*/ 610 w 882"/>
              <a:gd name="T23" fmla="*/ 432 h 635"/>
              <a:gd name="T24" fmla="*/ 609 w 882"/>
              <a:gd name="T25" fmla="*/ 465 h 635"/>
              <a:gd name="T26" fmla="*/ 648 w 882"/>
              <a:gd name="T27" fmla="*/ 491 h 635"/>
              <a:gd name="T28" fmla="*/ 618 w 882"/>
              <a:gd name="T29" fmla="*/ 526 h 635"/>
              <a:gd name="T30" fmla="*/ 639 w 882"/>
              <a:gd name="T31" fmla="*/ 552 h 635"/>
              <a:gd name="T32" fmla="*/ 685 w 882"/>
              <a:gd name="T33" fmla="*/ 547 h 635"/>
              <a:gd name="T34" fmla="*/ 684 w 882"/>
              <a:gd name="T35" fmla="*/ 593 h 635"/>
              <a:gd name="T36" fmla="*/ 717 w 882"/>
              <a:gd name="T37" fmla="*/ 600 h 635"/>
              <a:gd name="T38" fmla="*/ 744 w 882"/>
              <a:gd name="T39" fmla="*/ 567 h 635"/>
              <a:gd name="T40" fmla="*/ 770 w 882"/>
              <a:gd name="T41" fmla="*/ 600 h 635"/>
              <a:gd name="T42" fmla="*/ 803 w 882"/>
              <a:gd name="T43" fmla="*/ 593 h 635"/>
              <a:gd name="T44" fmla="*/ 802 w 882"/>
              <a:gd name="T45" fmla="*/ 547 h 635"/>
              <a:gd name="T46" fmla="*/ 849 w 882"/>
              <a:gd name="T47" fmla="*/ 552 h 635"/>
              <a:gd name="T48" fmla="*/ 869 w 882"/>
              <a:gd name="T49" fmla="*/ 526 h 635"/>
              <a:gd name="T50" fmla="*/ 839 w 882"/>
              <a:gd name="T51" fmla="*/ 491 h 635"/>
              <a:gd name="T52" fmla="*/ 878 w 882"/>
              <a:gd name="T53" fmla="*/ 465 h 635"/>
              <a:gd name="T54" fmla="*/ 877 w 882"/>
              <a:gd name="T55" fmla="*/ 432 h 635"/>
              <a:gd name="T56" fmla="*/ 744 w 882"/>
              <a:gd name="T57" fmla="*/ 523 h 635"/>
              <a:gd name="T58" fmla="*/ 689 w 882"/>
              <a:gd name="T59" fmla="*/ 468 h 635"/>
              <a:gd name="T60" fmla="*/ 744 w 882"/>
              <a:gd name="T61" fmla="*/ 414 h 635"/>
              <a:gd name="T62" fmla="*/ 799 w 882"/>
              <a:gd name="T63" fmla="*/ 468 h 635"/>
              <a:gd name="T64" fmla="*/ 624 w 882"/>
              <a:gd name="T65" fmla="*/ 219 h 635"/>
              <a:gd name="T66" fmla="*/ 427 w 882"/>
              <a:gd name="T67" fmla="*/ 187 h 635"/>
              <a:gd name="T68" fmla="*/ 298 w 882"/>
              <a:gd name="T69" fmla="*/ 14 h 635"/>
              <a:gd name="T70" fmla="*/ 32 w 882"/>
              <a:gd name="T71" fmla="*/ 187 h 635"/>
              <a:gd name="T72" fmla="*/ 32 w 882"/>
              <a:gd name="T73" fmla="*/ 251 h 635"/>
              <a:gd name="T74" fmla="*/ 68 w 882"/>
              <a:gd name="T75" fmla="*/ 412 h 635"/>
              <a:gd name="T76" fmla="*/ 280 w 882"/>
              <a:gd name="T77" fmla="*/ 437 h 635"/>
              <a:gd name="T78" fmla="*/ 312 w 882"/>
              <a:gd name="T79" fmla="*/ 635 h 635"/>
              <a:gd name="T80" fmla="*/ 344 w 882"/>
              <a:gd name="T81" fmla="*/ 437 h 635"/>
              <a:gd name="T82" fmla="*/ 557 w 882"/>
              <a:gd name="T83" fmla="*/ 412 h 635"/>
              <a:gd name="T84" fmla="*/ 592 w 882"/>
              <a:gd name="T85" fmla="*/ 251 h 635"/>
              <a:gd name="T86" fmla="*/ 194 w 882"/>
              <a:gd name="T87" fmla="*/ 365 h 635"/>
              <a:gd name="T88" fmla="*/ 431 w 882"/>
              <a:gd name="T89" fmla="*/ 36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2" h="635">
                <a:moveTo>
                  <a:pt x="877" y="432"/>
                </a:moveTo>
                <a:cubicBezTo>
                  <a:pt x="876" y="429"/>
                  <a:pt x="874" y="427"/>
                  <a:pt x="870" y="426"/>
                </a:cubicBezTo>
                <a:cubicBezTo>
                  <a:pt x="832" y="424"/>
                  <a:pt x="832" y="424"/>
                  <a:pt x="832" y="424"/>
                </a:cubicBezTo>
                <a:cubicBezTo>
                  <a:pt x="830" y="421"/>
                  <a:pt x="828" y="417"/>
                  <a:pt x="826" y="415"/>
                </a:cubicBezTo>
                <a:cubicBezTo>
                  <a:pt x="844" y="380"/>
                  <a:pt x="844" y="380"/>
                  <a:pt x="844" y="380"/>
                </a:cubicBezTo>
                <a:cubicBezTo>
                  <a:pt x="846" y="377"/>
                  <a:pt x="845" y="373"/>
                  <a:pt x="842" y="371"/>
                </a:cubicBezTo>
                <a:cubicBezTo>
                  <a:pt x="822" y="355"/>
                  <a:pt x="822" y="355"/>
                  <a:pt x="822" y="355"/>
                </a:cubicBezTo>
                <a:cubicBezTo>
                  <a:pt x="820" y="352"/>
                  <a:pt x="816" y="352"/>
                  <a:pt x="814" y="354"/>
                </a:cubicBezTo>
                <a:cubicBezTo>
                  <a:pt x="782" y="379"/>
                  <a:pt x="782" y="379"/>
                  <a:pt x="782" y="379"/>
                </a:cubicBezTo>
                <a:cubicBezTo>
                  <a:pt x="780" y="377"/>
                  <a:pt x="777" y="376"/>
                  <a:pt x="773" y="375"/>
                </a:cubicBezTo>
                <a:cubicBezTo>
                  <a:pt x="764" y="331"/>
                  <a:pt x="764" y="331"/>
                  <a:pt x="764" y="331"/>
                </a:cubicBezTo>
                <a:cubicBezTo>
                  <a:pt x="763" y="328"/>
                  <a:pt x="760" y="325"/>
                  <a:pt x="757" y="325"/>
                </a:cubicBezTo>
                <a:cubicBezTo>
                  <a:pt x="730" y="325"/>
                  <a:pt x="730" y="325"/>
                  <a:pt x="730" y="325"/>
                </a:cubicBezTo>
                <a:cubicBezTo>
                  <a:pt x="728" y="325"/>
                  <a:pt x="725" y="328"/>
                  <a:pt x="724" y="331"/>
                </a:cubicBezTo>
                <a:cubicBezTo>
                  <a:pt x="714" y="375"/>
                  <a:pt x="714" y="375"/>
                  <a:pt x="714" y="375"/>
                </a:cubicBezTo>
                <a:cubicBezTo>
                  <a:pt x="711" y="376"/>
                  <a:pt x="708" y="377"/>
                  <a:pt x="705" y="379"/>
                </a:cubicBezTo>
                <a:cubicBezTo>
                  <a:pt x="674" y="354"/>
                  <a:pt x="674" y="354"/>
                  <a:pt x="674" y="354"/>
                </a:cubicBezTo>
                <a:cubicBezTo>
                  <a:pt x="671" y="352"/>
                  <a:pt x="667" y="352"/>
                  <a:pt x="665" y="354"/>
                </a:cubicBezTo>
                <a:cubicBezTo>
                  <a:pt x="645" y="371"/>
                  <a:pt x="645" y="371"/>
                  <a:pt x="645" y="371"/>
                </a:cubicBezTo>
                <a:cubicBezTo>
                  <a:pt x="642" y="373"/>
                  <a:pt x="642" y="377"/>
                  <a:pt x="643" y="380"/>
                </a:cubicBezTo>
                <a:cubicBezTo>
                  <a:pt x="661" y="415"/>
                  <a:pt x="661" y="415"/>
                  <a:pt x="661" y="415"/>
                </a:cubicBezTo>
                <a:cubicBezTo>
                  <a:pt x="659" y="417"/>
                  <a:pt x="658" y="421"/>
                  <a:pt x="656" y="424"/>
                </a:cubicBezTo>
                <a:cubicBezTo>
                  <a:pt x="617" y="426"/>
                  <a:pt x="617" y="426"/>
                  <a:pt x="617" y="426"/>
                </a:cubicBezTo>
                <a:cubicBezTo>
                  <a:pt x="613" y="426"/>
                  <a:pt x="611" y="429"/>
                  <a:pt x="610" y="432"/>
                </a:cubicBezTo>
                <a:cubicBezTo>
                  <a:pt x="606" y="457"/>
                  <a:pt x="606" y="457"/>
                  <a:pt x="606" y="457"/>
                </a:cubicBezTo>
                <a:cubicBezTo>
                  <a:pt x="606" y="460"/>
                  <a:pt x="607" y="464"/>
                  <a:pt x="609" y="465"/>
                </a:cubicBezTo>
                <a:cubicBezTo>
                  <a:pt x="646" y="480"/>
                  <a:pt x="646" y="480"/>
                  <a:pt x="646" y="480"/>
                </a:cubicBezTo>
                <a:cubicBezTo>
                  <a:pt x="647" y="484"/>
                  <a:pt x="647" y="487"/>
                  <a:pt x="648" y="491"/>
                </a:cubicBezTo>
                <a:cubicBezTo>
                  <a:pt x="619" y="518"/>
                  <a:pt x="619" y="518"/>
                  <a:pt x="619" y="518"/>
                </a:cubicBezTo>
                <a:cubicBezTo>
                  <a:pt x="617" y="519"/>
                  <a:pt x="616" y="523"/>
                  <a:pt x="618" y="526"/>
                </a:cubicBezTo>
                <a:cubicBezTo>
                  <a:pt x="631" y="549"/>
                  <a:pt x="631" y="549"/>
                  <a:pt x="631" y="549"/>
                </a:cubicBezTo>
                <a:cubicBezTo>
                  <a:pt x="632" y="551"/>
                  <a:pt x="636" y="553"/>
                  <a:pt x="639" y="552"/>
                </a:cubicBezTo>
                <a:cubicBezTo>
                  <a:pt x="677" y="539"/>
                  <a:pt x="677" y="539"/>
                  <a:pt x="677" y="539"/>
                </a:cubicBezTo>
                <a:cubicBezTo>
                  <a:pt x="679" y="542"/>
                  <a:pt x="682" y="545"/>
                  <a:pt x="685" y="547"/>
                </a:cubicBezTo>
                <a:cubicBezTo>
                  <a:pt x="680" y="586"/>
                  <a:pt x="680" y="586"/>
                  <a:pt x="680" y="586"/>
                </a:cubicBezTo>
                <a:cubicBezTo>
                  <a:pt x="679" y="589"/>
                  <a:pt x="681" y="592"/>
                  <a:pt x="684" y="593"/>
                </a:cubicBezTo>
                <a:cubicBezTo>
                  <a:pt x="709" y="602"/>
                  <a:pt x="709" y="602"/>
                  <a:pt x="709" y="602"/>
                </a:cubicBezTo>
                <a:cubicBezTo>
                  <a:pt x="712" y="603"/>
                  <a:pt x="715" y="602"/>
                  <a:pt x="717" y="600"/>
                </a:cubicBezTo>
                <a:cubicBezTo>
                  <a:pt x="738" y="566"/>
                  <a:pt x="738" y="566"/>
                  <a:pt x="738" y="566"/>
                </a:cubicBezTo>
                <a:cubicBezTo>
                  <a:pt x="740" y="566"/>
                  <a:pt x="742" y="567"/>
                  <a:pt x="744" y="567"/>
                </a:cubicBezTo>
                <a:cubicBezTo>
                  <a:pt x="746" y="567"/>
                  <a:pt x="747" y="566"/>
                  <a:pt x="749" y="566"/>
                </a:cubicBezTo>
                <a:cubicBezTo>
                  <a:pt x="770" y="600"/>
                  <a:pt x="770" y="600"/>
                  <a:pt x="770" y="600"/>
                </a:cubicBezTo>
                <a:cubicBezTo>
                  <a:pt x="772" y="602"/>
                  <a:pt x="776" y="603"/>
                  <a:pt x="779" y="602"/>
                </a:cubicBezTo>
                <a:cubicBezTo>
                  <a:pt x="803" y="593"/>
                  <a:pt x="803" y="593"/>
                  <a:pt x="803" y="593"/>
                </a:cubicBezTo>
                <a:cubicBezTo>
                  <a:pt x="806" y="592"/>
                  <a:pt x="808" y="589"/>
                  <a:pt x="807" y="586"/>
                </a:cubicBezTo>
                <a:cubicBezTo>
                  <a:pt x="802" y="547"/>
                  <a:pt x="802" y="547"/>
                  <a:pt x="802" y="547"/>
                </a:cubicBezTo>
                <a:cubicBezTo>
                  <a:pt x="805" y="544"/>
                  <a:pt x="808" y="542"/>
                  <a:pt x="811" y="539"/>
                </a:cubicBezTo>
                <a:cubicBezTo>
                  <a:pt x="849" y="552"/>
                  <a:pt x="849" y="552"/>
                  <a:pt x="849" y="552"/>
                </a:cubicBezTo>
                <a:cubicBezTo>
                  <a:pt x="851" y="553"/>
                  <a:pt x="855" y="551"/>
                  <a:pt x="856" y="549"/>
                </a:cubicBezTo>
                <a:cubicBezTo>
                  <a:pt x="869" y="526"/>
                  <a:pt x="869" y="526"/>
                  <a:pt x="869" y="526"/>
                </a:cubicBezTo>
                <a:cubicBezTo>
                  <a:pt x="871" y="523"/>
                  <a:pt x="870" y="519"/>
                  <a:pt x="869" y="518"/>
                </a:cubicBezTo>
                <a:cubicBezTo>
                  <a:pt x="839" y="491"/>
                  <a:pt x="839" y="491"/>
                  <a:pt x="839" y="491"/>
                </a:cubicBezTo>
                <a:cubicBezTo>
                  <a:pt x="840" y="487"/>
                  <a:pt x="840" y="484"/>
                  <a:pt x="841" y="480"/>
                </a:cubicBezTo>
                <a:cubicBezTo>
                  <a:pt x="878" y="465"/>
                  <a:pt x="878" y="465"/>
                  <a:pt x="878" y="465"/>
                </a:cubicBezTo>
                <a:cubicBezTo>
                  <a:pt x="881" y="464"/>
                  <a:pt x="882" y="461"/>
                  <a:pt x="882" y="457"/>
                </a:cubicBezTo>
                <a:cubicBezTo>
                  <a:pt x="877" y="432"/>
                  <a:pt x="877" y="432"/>
                  <a:pt x="877" y="432"/>
                </a:cubicBezTo>
                <a:close/>
                <a:moveTo>
                  <a:pt x="782" y="507"/>
                </a:moveTo>
                <a:cubicBezTo>
                  <a:pt x="772" y="517"/>
                  <a:pt x="759" y="523"/>
                  <a:pt x="744" y="523"/>
                </a:cubicBezTo>
                <a:cubicBezTo>
                  <a:pt x="729" y="523"/>
                  <a:pt x="715" y="517"/>
                  <a:pt x="705" y="507"/>
                </a:cubicBezTo>
                <a:cubicBezTo>
                  <a:pt x="695" y="497"/>
                  <a:pt x="689" y="484"/>
                  <a:pt x="689" y="468"/>
                </a:cubicBezTo>
                <a:cubicBezTo>
                  <a:pt x="689" y="453"/>
                  <a:pt x="695" y="439"/>
                  <a:pt x="705" y="430"/>
                </a:cubicBezTo>
                <a:cubicBezTo>
                  <a:pt x="715" y="419"/>
                  <a:pt x="729" y="414"/>
                  <a:pt x="744" y="414"/>
                </a:cubicBezTo>
                <a:cubicBezTo>
                  <a:pt x="759" y="414"/>
                  <a:pt x="772" y="419"/>
                  <a:pt x="782" y="430"/>
                </a:cubicBezTo>
                <a:cubicBezTo>
                  <a:pt x="792" y="439"/>
                  <a:pt x="799" y="453"/>
                  <a:pt x="799" y="468"/>
                </a:cubicBezTo>
                <a:cubicBezTo>
                  <a:pt x="799" y="484"/>
                  <a:pt x="792" y="497"/>
                  <a:pt x="782" y="507"/>
                </a:cubicBezTo>
                <a:close/>
                <a:moveTo>
                  <a:pt x="624" y="219"/>
                </a:moveTo>
                <a:cubicBezTo>
                  <a:pt x="624" y="201"/>
                  <a:pt x="610" y="187"/>
                  <a:pt x="592" y="187"/>
                </a:cubicBezTo>
                <a:cubicBezTo>
                  <a:pt x="427" y="187"/>
                  <a:pt x="427" y="187"/>
                  <a:pt x="427" y="187"/>
                </a:cubicBezTo>
                <a:cubicBezTo>
                  <a:pt x="327" y="14"/>
                  <a:pt x="327" y="14"/>
                  <a:pt x="327" y="14"/>
                </a:cubicBezTo>
                <a:cubicBezTo>
                  <a:pt x="319" y="0"/>
                  <a:pt x="306" y="0"/>
                  <a:pt x="298" y="14"/>
                </a:cubicBezTo>
                <a:cubicBezTo>
                  <a:pt x="198" y="187"/>
                  <a:pt x="198" y="187"/>
                  <a:pt x="198" y="187"/>
                </a:cubicBezTo>
                <a:cubicBezTo>
                  <a:pt x="32" y="187"/>
                  <a:pt x="32" y="187"/>
                  <a:pt x="32" y="187"/>
                </a:cubicBezTo>
                <a:cubicBezTo>
                  <a:pt x="15" y="187"/>
                  <a:pt x="0" y="201"/>
                  <a:pt x="0" y="219"/>
                </a:cubicBezTo>
                <a:cubicBezTo>
                  <a:pt x="0" y="237"/>
                  <a:pt x="15" y="251"/>
                  <a:pt x="32" y="251"/>
                </a:cubicBezTo>
                <a:cubicBezTo>
                  <a:pt x="161" y="251"/>
                  <a:pt x="161" y="251"/>
                  <a:pt x="161" y="251"/>
                </a:cubicBezTo>
                <a:cubicBezTo>
                  <a:pt x="68" y="412"/>
                  <a:pt x="68" y="412"/>
                  <a:pt x="68" y="412"/>
                </a:cubicBezTo>
                <a:cubicBezTo>
                  <a:pt x="60" y="426"/>
                  <a:pt x="67" y="437"/>
                  <a:pt x="83" y="437"/>
                </a:cubicBezTo>
                <a:cubicBezTo>
                  <a:pt x="280" y="437"/>
                  <a:pt x="280" y="437"/>
                  <a:pt x="280" y="437"/>
                </a:cubicBezTo>
                <a:cubicBezTo>
                  <a:pt x="280" y="603"/>
                  <a:pt x="280" y="603"/>
                  <a:pt x="280" y="603"/>
                </a:cubicBezTo>
                <a:cubicBezTo>
                  <a:pt x="280" y="621"/>
                  <a:pt x="295" y="635"/>
                  <a:pt x="312" y="635"/>
                </a:cubicBezTo>
                <a:cubicBezTo>
                  <a:pt x="330" y="635"/>
                  <a:pt x="344" y="621"/>
                  <a:pt x="344" y="603"/>
                </a:cubicBezTo>
                <a:cubicBezTo>
                  <a:pt x="344" y="437"/>
                  <a:pt x="344" y="437"/>
                  <a:pt x="344" y="437"/>
                </a:cubicBezTo>
                <a:cubicBezTo>
                  <a:pt x="542" y="437"/>
                  <a:pt x="542" y="437"/>
                  <a:pt x="542" y="437"/>
                </a:cubicBezTo>
                <a:cubicBezTo>
                  <a:pt x="558" y="437"/>
                  <a:pt x="564" y="426"/>
                  <a:pt x="557" y="412"/>
                </a:cubicBezTo>
                <a:cubicBezTo>
                  <a:pt x="464" y="251"/>
                  <a:pt x="464" y="251"/>
                  <a:pt x="464" y="251"/>
                </a:cubicBezTo>
                <a:cubicBezTo>
                  <a:pt x="592" y="251"/>
                  <a:pt x="592" y="251"/>
                  <a:pt x="592" y="251"/>
                </a:cubicBezTo>
                <a:cubicBezTo>
                  <a:pt x="610" y="251"/>
                  <a:pt x="624" y="237"/>
                  <a:pt x="624" y="219"/>
                </a:cubicBezTo>
                <a:close/>
                <a:moveTo>
                  <a:pt x="194" y="365"/>
                </a:moveTo>
                <a:cubicBezTo>
                  <a:pt x="312" y="160"/>
                  <a:pt x="312" y="160"/>
                  <a:pt x="312" y="160"/>
                </a:cubicBezTo>
                <a:cubicBezTo>
                  <a:pt x="431" y="365"/>
                  <a:pt x="431" y="365"/>
                  <a:pt x="431" y="365"/>
                </a:cubicBezTo>
                <a:lnTo>
                  <a:pt x="194" y="36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0" name="Group 129"/>
          <p:cNvGrpSpPr/>
          <p:nvPr/>
        </p:nvGrpSpPr>
        <p:grpSpPr>
          <a:xfrm>
            <a:off x="8295034" y="2161322"/>
            <a:ext cx="3373091" cy="1724548"/>
            <a:chOff x="8295034" y="1343838"/>
            <a:chExt cx="3373091" cy="1724548"/>
          </a:xfrm>
        </p:grpSpPr>
        <p:grpSp>
          <p:nvGrpSpPr>
            <p:cNvPr id="131" name="Group 130"/>
            <p:cNvGrpSpPr/>
            <p:nvPr/>
          </p:nvGrpSpPr>
          <p:grpSpPr>
            <a:xfrm>
              <a:off x="9095117" y="1343838"/>
              <a:ext cx="2573008" cy="1724548"/>
              <a:chOff x="9408951" y="-890895"/>
              <a:chExt cx="2573008" cy="1724548"/>
            </a:xfrm>
          </p:grpSpPr>
          <p:sp>
            <p:nvSpPr>
              <p:cNvPr id="136" name="Freeform 6"/>
              <p:cNvSpPr>
                <a:spLocks/>
              </p:cNvSpPr>
              <p:nvPr/>
            </p:nvSpPr>
            <p:spPr bwMode="auto">
              <a:xfrm>
                <a:off x="9408951" y="-890895"/>
                <a:ext cx="2573008" cy="1724548"/>
              </a:xfrm>
              <a:custGeom>
                <a:avLst/>
                <a:gdLst>
                  <a:gd name="T0" fmla="*/ 239 w 276"/>
                  <a:gd name="T1" fmla="*/ 77 h 185"/>
                  <a:gd name="T2" fmla="*/ 240 w 276"/>
                  <a:gd name="T3" fmla="*/ 65 h 185"/>
                  <a:gd name="T4" fmla="*/ 175 w 276"/>
                  <a:gd name="T5" fmla="*/ 0 h 185"/>
                  <a:gd name="T6" fmla="*/ 116 w 276"/>
                  <a:gd name="T7" fmla="*/ 39 h 185"/>
                  <a:gd name="T8" fmla="*/ 81 w 276"/>
                  <a:gd name="T9" fmla="*/ 24 h 185"/>
                  <a:gd name="T10" fmla="*/ 34 w 276"/>
                  <a:gd name="T11" fmla="*/ 71 h 185"/>
                  <a:gd name="T12" fmla="*/ 35 w 276"/>
                  <a:gd name="T13" fmla="*/ 81 h 185"/>
                  <a:gd name="T14" fmla="*/ 0 w 276"/>
                  <a:gd name="T15" fmla="*/ 131 h 185"/>
                  <a:gd name="T16" fmla="*/ 54 w 276"/>
                  <a:gd name="T17" fmla="*/ 185 h 185"/>
                  <a:gd name="T18" fmla="*/ 220 w 276"/>
                  <a:gd name="T19" fmla="*/ 185 h 185"/>
                  <a:gd name="T20" fmla="*/ 276 w 276"/>
                  <a:gd name="T21" fmla="*/ 129 h 185"/>
                  <a:gd name="T22" fmla="*/ 239 w 276"/>
                  <a:gd name="T23"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 h="185">
                    <a:moveTo>
                      <a:pt x="239" y="77"/>
                    </a:moveTo>
                    <a:cubicBezTo>
                      <a:pt x="239" y="73"/>
                      <a:pt x="240" y="69"/>
                      <a:pt x="240" y="65"/>
                    </a:cubicBezTo>
                    <a:cubicBezTo>
                      <a:pt x="240" y="29"/>
                      <a:pt x="211" y="0"/>
                      <a:pt x="175" y="0"/>
                    </a:cubicBezTo>
                    <a:cubicBezTo>
                      <a:pt x="148" y="0"/>
                      <a:pt x="126" y="16"/>
                      <a:pt x="116" y="39"/>
                    </a:cubicBezTo>
                    <a:cubicBezTo>
                      <a:pt x="107" y="30"/>
                      <a:pt x="95" y="24"/>
                      <a:pt x="81" y="24"/>
                    </a:cubicBezTo>
                    <a:cubicBezTo>
                      <a:pt x="55" y="24"/>
                      <a:pt x="34" y="45"/>
                      <a:pt x="34" y="71"/>
                    </a:cubicBezTo>
                    <a:cubicBezTo>
                      <a:pt x="34" y="74"/>
                      <a:pt x="34" y="78"/>
                      <a:pt x="35" y="81"/>
                    </a:cubicBezTo>
                    <a:cubicBezTo>
                      <a:pt x="14" y="88"/>
                      <a:pt x="0" y="108"/>
                      <a:pt x="0" y="131"/>
                    </a:cubicBezTo>
                    <a:cubicBezTo>
                      <a:pt x="0" y="161"/>
                      <a:pt x="24" y="185"/>
                      <a:pt x="54" y="185"/>
                    </a:cubicBezTo>
                    <a:cubicBezTo>
                      <a:pt x="220" y="185"/>
                      <a:pt x="220" y="185"/>
                      <a:pt x="220" y="185"/>
                    </a:cubicBezTo>
                    <a:cubicBezTo>
                      <a:pt x="251" y="185"/>
                      <a:pt x="276" y="160"/>
                      <a:pt x="276" y="129"/>
                    </a:cubicBezTo>
                    <a:cubicBezTo>
                      <a:pt x="276" y="105"/>
                      <a:pt x="260" y="84"/>
                      <a:pt x="239" y="77"/>
                    </a:cubicBezTo>
                    <a:close/>
                  </a:path>
                </a:pathLst>
              </a:custGeom>
              <a:solidFill>
                <a:schemeClr val="accent2"/>
              </a:solidFill>
              <a:ln>
                <a:noFill/>
              </a:ln>
            </p:spPr>
            <p:txBody>
              <a:bodyPr vert="horz" wrap="square" lIns="82305" tIns="457200" rIns="82305" bIns="41153" numCol="1" anchor="t" anchorCtr="0" compatLnSpc="1">
                <a:prstTxWarp prst="textNoShape">
                  <a:avLst/>
                </a:prstTxWarp>
              </a:bodyPr>
              <a:lstStyle/>
              <a:p>
                <a:pPr algn="ctr"/>
                <a:endParaRPr lang="en-US" sz="1600" dirty="0">
                  <a:solidFill>
                    <a:schemeClr val="bg1">
                      <a:alpha val="99000"/>
                    </a:schemeClr>
                  </a:solidFill>
                </a:endParaRPr>
              </a:p>
            </p:txBody>
          </p:sp>
          <p:sp>
            <p:nvSpPr>
              <p:cNvPr id="137" name="Rectangle 136"/>
              <p:cNvSpPr/>
              <p:nvPr/>
            </p:nvSpPr>
            <p:spPr>
              <a:xfrm>
                <a:off x="9763148" y="-228095"/>
                <a:ext cx="1864613" cy="978729"/>
              </a:xfrm>
              <a:prstGeom prst="rect">
                <a:avLst/>
              </a:prstGeom>
            </p:spPr>
            <p:txBody>
              <a:bodyPr wrap="none">
                <a:spAutoFit/>
              </a:bodyPr>
              <a:lstStyle/>
              <a:p>
                <a:pPr lvl="0" algn="ctr">
                  <a:lnSpc>
                    <a:spcPct val="90000"/>
                  </a:lnSpc>
                </a:pPr>
                <a:r>
                  <a:rPr lang="en-US" sz="3200" dirty="0">
                    <a:solidFill>
                      <a:srgbClr val="FFFFFF">
                        <a:alpha val="99000"/>
                      </a:srgbClr>
                    </a:solidFill>
                    <a:latin typeface="Segoe UI Light" pitchFamily="34" charset="0"/>
                  </a:rPr>
                  <a:t>Windows </a:t>
                </a:r>
                <a:r>
                  <a:rPr lang="en-US" sz="3200" dirty="0" smtClean="0">
                    <a:solidFill>
                      <a:srgbClr val="FFFFFF">
                        <a:alpha val="99000"/>
                      </a:srgbClr>
                    </a:solidFill>
                    <a:latin typeface="Segoe UI Light" pitchFamily="34" charset="0"/>
                  </a:rPr>
                  <a:t/>
                </a:r>
                <a:br>
                  <a:rPr lang="en-US" sz="3200" dirty="0" smtClean="0">
                    <a:solidFill>
                      <a:srgbClr val="FFFFFF">
                        <a:alpha val="99000"/>
                      </a:srgbClr>
                    </a:solidFill>
                    <a:latin typeface="Segoe UI Light" pitchFamily="34" charset="0"/>
                  </a:rPr>
                </a:br>
                <a:r>
                  <a:rPr lang="en-US" sz="3200" dirty="0" smtClean="0">
                    <a:solidFill>
                      <a:srgbClr val="FFFFFF">
                        <a:alpha val="99000"/>
                      </a:srgbClr>
                    </a:solidFill>
                    <a:latin typeface="Segoe UI Light" pitchFamily="34" charset="0"/>
                  </a:rPr>
                  <a:t>Azure</a:t>
                </a:r>
                <a:endParaRPr lang="en-US" sz="3200" dirty="0">
                  <a:solidFill>
                    <a:srgbClr val="FFFFFF">
                      <a:alpha val="99000"/>
                    </a:srgbClr>
                  </a:solidFill>
                  <a:latin typeface="Segoe UI Light" pitchFamily="34" charset="0"/>
                </a:endParaRPr>
              </a:p>
            </p:txBody>
          </p:sp>
        </p:grpSp>
        <p:grpSp>
          <p:nvGrpSpPr>
            <p:cNvPr id="132" name="Group 131"/>
            <p:cNvGrpSpPr/>
            <p:nvPr/>
          </p:nvGrpSpPr>
          <p:grpSpPr>
            <a:xfrm>
              <a:off x="8295034" y="1908815"/>
              <a:ext cx="1119305" cy="910604"/>
              <a:chOff x="8126216" y="-1012633"/>
              <a:chExt cx="1119305" cy="910604"/>
            </a:xfrm>
          </p:grpSpPr>
          <p:sp>
            <p:nvSpPr>
              <p:cNvPr id="133" name="Freeform 86"/>
              <p:cNvSpPr>
                <a:spLocks noEditPoints="1"/>
              </p:cNvSpPr>
              <p:nvPr/>
            </p:nvSpPr>
            <p:spPr bwMode="black">
              <a:xfrm>
                <a:off x="8126216" y="-923822"/>
                <a:ext cx="817270" cy="821793"/>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4" name="Oval 87"/>
              <p:cNvSpPr>
                <a:spLocks noChangeArrowheads="1"/>
              </p:cNvSpPr>
              <p:nvPr/>
            </p:nvSpPr>
            <p:spPr bwMode="black">
              <a:xfrm>
                <a:off x="8459047" y="-574501"/>
                <a:ext cx="151610" cy="15157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5" name="Freeform 88"/>
              <p:cNvSpPr>
                <a:spLocks noEditPoints="1"/>
              </p:cNvSpPr>
              <p:nvPr/>
            </p:nvSpPr>
            <p:spPr bwMode="black">
              <a:xfrm>
                <a:off x="8830964" y="-1012633"/>
                <a:ext cx="414557" cy="44642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138" name="green id"/>
          <p:cNvGrpSpPr/>
          <p:nvPr/>
        </p:nvGrpSpPr>
        <p:grpSpPr>
          <a:xfrm>
            <a:off x="5205630" y="2599477"/>
            <a:ext cx="848238" cy="848238"/>
            <a:chOff x="2713130" y="2800130"/>
            <a:chExt cx="848238" cy="848238"/>
          </a:xfrm>
        </p:grpSpPr>
        <p:sp>
          <p:nvSpPr>
            <p:cNvPr id="139" name="Oval Blue"/>
            <p:cNvSpPr>
              <a:spLocks noChangeAspect="1"/>
            </p:cNvSpPr>
            <p:nvPr/>
          </p:nvSpPr>
          <p:spPr bwMode="auto">
            <a:xfrm>
              <a:off x="2713130" y="2800130"/>
              <a:ext cx="848238" cy="848238"/>
            </a:xfrm>
            <a:prstGeom prst="rect">
              <a:avLst/>
            </a:prstGeom>
            <a:solidFill>
              <a:schemeClr val="accent4">
                <a:alpha val="90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kern="0" dirty="0" smtClean="0">
                  <a:gradFill>
                    <a:gsLst>
                      <a:gs pos="0">
                        <a:srgbClr val="FFFFFF"/>
                      </a:gs>
                      <a:gs pos="100000">
                        <a:srgbClr val="FFFFFF"/>
                      </a:gs>
                    </a:gsLst>
                    <a:lin ang="5400000" scaled="0"/>
                  </a:gradFill>
                  <a:latin typeface="Segoe Condensed"/>
                </a:rPr>
                <a:t> </a:t>
              </a:r>
              <a:endParaRPr lang="en-US" sz="2200" kern="0" dirty="0">
                <a:gradFill>
                  <a:gsLst>
                    <a:gs pos="0">
                      <a:srgbClr val="FFFFFF"/>
                    </a:gs>
                    <a:gs pos="100000">
                      <a:srgbClr val="FFFFFF"/>
                    </a:gs>
                  </a:gsLst>
                  <a:lin ang="5400000" scaled="0"/>
                </a:gradFill>
                <a:latin typeface="Segoe Condensed"/>
              </a:endParaRPr>
            </a:p>
          </p:txBody>
        </p:sp>
        <p:sp>
          <p:nvSpPr>
            <p:cNvPr id="140" name="Freeform 164"/>
            <p:cNvSpPr>
              <a:spLocks noEditPoints="1"/>
            </p:cNvSpPr>
            <p:nvPr/>
          </p:nvSpPr>
          <p:spPr bwMode="black">
            <a:xfrm>
              <a:off x="2926384" y="2931905"/>
              <a:ext cx="421730" cy="584689"/>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bg1"/>
            </a:solidFill>
            <a:ln>
              <a:noFill/>
            </a:ln>
            <a:extLst/>
          </p:spPr>
          <p:txBody>
            <a:bodyPr vert="horz" wrap="square" lIns="82305" tIns="41153" rIns="82305" bIns="41153" numCol="1" anchor="t" anchorCtr="0" compatLnSpc="1">
              <a:prstTxWarp prst="textNoShape">
                <a:avLst/>
              </a:prstTxWarp>
            </a:bodyPr>
            <a:lstStyle/>
            <a:p>
              <a:endParaRPr lang="en-US" sz="1600"/>
            </a:p>
          </p:txBody>
        </p:sp>
      </p:grpSp>
      <p:pic>
        <p:nvPicPr>
          <p:cNvPr id="4120" name="Picture 6" descr="C:\Users\vittorib\Desktop\PDCPics\96. FshippingHom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8674" y="1598125"/>
            <a:ext cx="1885894" cy="107118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773994" y="2599477"/>
            <a:ext cx="848238" cy="848238"/>
            <a:chOff x="2818048" y="3075727"/>
            <a:chExt cx="848238" cy="848238"/>
          </a:xfrm>
        </p:grpSpPr>
        <p:sp>
          <p:nvSpPr>
            <p:cNvPr id="143" name="Oval Blue"/>
            <p:cNvSpPr>
              <a:spLocks noChangeAspect="1"/>
            </p:cNvSpPr>
            <p:nvPr/>
          </p:nvSpPr>
          <p:spPr bwMode="auto">
            <a:xfrm>
              <a:off x="2818048" y="3075727"/>
              <a:ext cx="848238" cy="848238"/>
            </a:xfrm>
            <a:prstGeom prst="rect">
              <a:avLst/>
            </a:prstGeom>
            <a:solidFill>
              <a:schemeClr val="accent1">
                <a:alpha val="90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kern="0" dirty="0" smtClean="0">
                  <a:gradFill>
                    <a:gsLst>
                      <a:gs pos="0">
                        <a:srgbClr val="FFFFFF"/>
                      </a:gs>
                      <a:gs pos="100000">
                        <a:srgbClr val="FFFFFF"/>
                      </a:gs>
                    </a:gsLst>
                    <a:lin ang="5400000" scaled="0"/>
                  </a:gradFill>
                  <a:latin typeface="Segoe Condensed"/>
                </a:rPr>
                <a:t> </a:t>
              </a:r>
              <a:endParaRPr lang="en-US" sz="2200" kern="0" dirty="0">
                <a:gradFill>
                  <a:gsLst>
                    <a:gs pos="0">
                      <a:srgbClr val="FFFFFF"/>
                    </a:gs>
                    <a:gs pos="100000">
                      <a:srgbClr val="FFFFFF"/>
                    </a:gs>
                  </a:gsLst>
                  <a:lin ang="5400000" scaled="0"/>
                </a:gradFill>
                <a:latin typeface="Segoe Condensed"/>
              </a:endParaRPr>
            </a:p>
          </p:txBody>
        </p:sp>
        <p:sp>
          <p:nvSpPr>
            <p:cNvPr id="145" name="Octagon 144"/>
            <p:cNvSpPr/>
            <p:nvPr/>
          </p:nvSpPr>
          <p:spPr bwMode="auto">
            <a:xfrm>
              <a:off x="2940149" y="3219989"/>
              <a:ext cx="604037" cy="559714"/>
            </a:xfrm>
            <a:prstGeom prst="octagon">
              <a:avLst/>
            </a:prstGeom>
            <a:solidFill>
              <a:schemeClr val="bg1"/>
            </a:solidFill>
            <a:ln>
              <a:headEnd type="none" w="med" len="med"/>
              <a:tailEnd type="none" w="med" len="med"/>
            </a:ln>
            <a:effectLst/>
            <a:scene3d>
              <a:camera prst="orthographicFront">
                <a:rot lat="0" lon="0" rev="0"/>
              </a:camera>
              <a:lightRig rig="threePt" dir="t">
                <a:rot lat="0" lon="0" rev="20400000"/>
              </a:lightRig>
            </a:scene3d>
            <a:sp3d>
              <a:contourClr>
                <a:schemeClr val="accent1">
                  <a:shade val="25000"/>
                  <a:satMod val="15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spTree>
    <p:extLst>
      <p:ext uri="{BB962C8B-B14F-4D97-AF65-F5344CB8AC3E}">
        <p14:creationId xmlns:p14="http://schemas.microsoft.com/office/powerpoint/2010/main" val="2895489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left)">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wipe(left)">
                                      <p:cBhvr>
                                        <p:cTn id="29" dur="500"/>
                                        <p:tgtEl>
                                          <p:spTgt spid="1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down)">
                                      <p:cBhvr>
                                        <p:cTn id="39" dur="500"/>
                                        <p:tgtEl>
                                          <p:spTgt spid="82"/>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fill="hold" nodeType="clickEffect">
                                  <p:stCondLst>
                                    <p:cond delay="0"/>
                                  </p:stCondLst>
                                  <p:childTnLst>
                                    <p:animMotion origin="layout" path="M 1.66667E-6 4.81481E-6 L 1.66667E-6 0.23541 " pathEditMode="relative" rAng="0" ptsTypes="AA">
                                      <p:cBhvr>
                                        <p:cTn id="47" dur="500" fill="hold"/>
                                        <p:tgtEl>
                                          <p:spTgt spid="13"/>
                                        </p:tgtEl>
                                        <p:attrNameLst>
                                          <p:attrName>ppt_x</p:attrName>
                                          <p:attrName>ppt_y</p:attrName>
                                        </p:attrNameLst>
                                      </p:cBhvr>
                                      <p:rCtr x="0" y="11759"/>
                                    </p:animMotion>
                                  </p:childTnLst>
                                </p:cTn>
                              </p:par>
                              <p:par>
                                <p:cTn id="48" presetID="63" presetClass="path" presetSubtype="0" decel="100000" fill="hold" nodeType="withEffect">
                                  <p:stCondLst>
                                    <p:cond delay="500"/>
                                  </p:stCondLst>
                                  <p:childTnLst>
                                    <p:animMotion origin="layout" path="M 1.66667E-6 0.23541 L 0.28151 4.81481E-6 " pathEditMode="relative" rAng="0" ptsTypes="AA">
                                      <p:cBhvr>
                                        <p:cTn id="49" dur="1500" fill="hold"/>
                                        <p:tgtEl>
                                          <p:spTgt spid="13"/>
                                        </p:tgtEl>
                                        <p:attrNameLst>
                                          <p:attrName>ppt_x</p:attrName>
                                          <p:attrName>ppt_y</p:attrName>
                                        </p:attrNameLst>
                                      </p:cBhvr>
                                      <p:rCtr x="14076" y="-11782"/>
                                    </p:animMotion>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1000"/>
                                        <p:tgtEl>
                                          <p:spTgt spid="13"/>
                                        </p:tgtEl>
                                      </p:cBhvr>
                                    </p:animEffect>
                                    <p:set>
                                      <p:cBhvr>
                                        <p:cTn id="54" dur="1" fill="hold">
                                          <p:stCondLst>
                                            <p:cond delay="999"/>
                                          </p:stCondLst>
                                        </p:cTn>
                                        <p:tgtEl>
                                          <p:spTgt spid="13"/>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1000"/>
                                        <p:tgtEl>
                                          <p:spTgt spid="138"/>
                                        </p:tgtEl>
                                      </p:cBhvr>
                                    </p:animEffect>
                                  </p:childTnLst>
                                </p:cTn>
                              </p:par>
                            </p:childTnLst>
                          </p:cTn>
                        </p:par>
                      </p:childTnLst>
                    </p:cTn>
                  </p:par>
                  <p:par>
                    <p:cTn id="58" fill="hold">
                      <p:stCondLst>
                        <p:cond delay="indefinite"/>
                      </p:stCondLst>
                      <p:childTnLst>
                        <p:par>
                          <p:cTn id="59" fill="hold">
                            <p:stCondLst>
                              <p:cond delay="0"/>
                            </p:stCondLst>
                            <p:childTnLst>
                              <p:par>
                                <p:cTn id="60" presetID="64" presetClass="path" presetSubtype="0" fill="hold" nodeType="clickEffect">
                                  <p:stCondLst>
                                    <p:cond delay="0"/>
                                  </p:stCondLst>
                                  <p:childTnLst>
                                    <p:animMotion origin="layout" path="M 1.25E-6 4.81481E-6 L -0.28151 0.23541 " pathEditMode="relative" rAng="0" ptsTypes="AA">
                                      <p:cBhvr>
                                        <p:cTn id="61" dur="1250" fill="hold"/>
                                        <p:tgtEl>
                                          <p:spTgt spid="138"/>
                                        </p:tgtEl>
                                        <p:attrNameLst>
                                          <p:attrName>ppt_x</p:attrName>
                                          <p:attrName>ppt_y</p:attrName>
                                        </p:attrNameLst>
                                      </p:cBhvr>
                                      <p:rCtr x="-14076" y="11759"/>
                                    </p:animMotion>
                                  </p:childTnLst>
                                </p:cTn>
                              </p:par>
                              <p:par>
                                <p:cTn id="62" presetID="63" presetClass="path" presetSubtype="0" decel="100000" fill="hold" nodeType="withEffect">
                                  <p:stCondLst>
                                    <p:cond delay="1250"/>
                                  </p:stCondLst>
                                  <p:childTnLst>
                                    <p:animMotion origin="layout" path="M -0.28151 0.23541 L 0.13307 0.04907 " pathEditMode="relative" rAng="0" ptsTypes="AA">
                                      <p:cBhvr>
                                        <p:cTn id="63" dur="2000" fill="hold"/>
                                        <p:tgtEl>
                                          <p:spTgt spid="138"/>
                                        </p:tgtEl>
                                        <p:attrNameLst>
                                          <p:attrName>ppt_x</p:attrName>
                                          <p:attrName>ppt_y</p:attrName>
                                        </p:attrNameLst>
                                      </p:cBhvr>
                                      <p:rCtr x="20729" y="-9329"/>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120"/>
                                        </p:tgtEl>
                                        <p:attrNameLst>
                                          <p:attrName>style.visibility</p:attrName>
                                        </p:attrNameLst>
                                      </p:cBhvr>
                                      <p:to>
                                        <p:strVal val="visible"/>
                                      </p:to>
                                    </p:set>
                                    <p:animEffect transition="in" filter="fade">
                                      <p:cBhvr>
                                        <p:cTn id="73" dur="500"/>
                                        <p:tgtEl>
                                          <p:spTgt spid="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41" grpId="0" animBg="1"/>
      <p:bldP spid="8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loud 2"/>
          <p:cNvSpPr/>
          <p:nvPr/>
        </p:nvSpPr>
        <p:spPr bwMode="auto">
          <a:xfrm>
            <a:off x="8601338" y="2957526"/>
            <a:ext cx="3369939" cy="1435566"/>
          </a:xfrm>
          <a:prstGeom prst="cloud">
            <a:avLst/>
          </a:prstGeom>
          <a:solidFill>
            <a:schemeClr val="accent2">
              <a:lumMod val="20000"/>
              <a:lumOff val="80000"/>
            </a:schemeClr>
          </a:solidFill>
          <a:ln>
            <a:solidFill>
              <a:schemeClr val="accent2">
                <a:shade val="95000"/>
                <a:satMod val="105000"/>
                <a:alpha val="15000"/>
              </a:schemeClr>
            </a:solidFill>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ts val="200"/>
              </a:spcBef>
              <a:spcAft>
                <a:spcPct val="0"/>
              </a:spcAft>
            </a:pPr>
            <a:endParaRPr lang="en-US" sz="2800" dirty="0" smtClean="0">
              <a:ln>
                <a:solidFill>
                  <a:schemeClr val="bg1">
                    <a:alpha val="0"/>
                  </a:schemeClr>
                </a:solidFill>
              </a:ln>
              <a:solidFill>
                <a:schemeClr val="bg1"/>
              </a:solidFill>
            </a:endParaRPr>
          </a:p>
        </p:txBody>
      </p:sp>
      <p:sp>
        <p:nvSpPr>
          <p:cNvPr id="30" name="Oval 40"/>
          <p:cNvSpPr/>
          <p:nvPr/>
        </p:nvSpPr>
        <p:spPr bwMode="auto">
          <a:xfrm rot="16200000">
            <a:off x="8353337" y="2970701"/>
            <a:ext cx="766740" cy="1322189"/>
          </a:xfrm>
          <a:custGeom>
            <a:avLst/>
            <a:gdLst/>
            <a:ahLst/>
            <a:cxnLst/>
            <a:rect l="l" t="t" r="r" b="b"/>
            <a:pathLst>
              <a:path w="1722466" h="2062880">
                <a:moveTo>
                  <a:pt x="861233" y="1937150"/>
                </a:moveTo>
                <a:cubicBezTo>
                  <a:pt x="747514" y="1937150"/>
                  <a:pt x="655327" y="1960701"/>
                  <a:pt x="655327" y="1989752"/>
                </a:cubicBezTo>
                <a:cubicBezTo>
                  <a:pt x="655327" y="2018803"/>
                  <a:pt x="747514" y="2042354"/>
                  <a:pt x="861233" y="2042354"/>
                </a:cubicBezTo>
                <a:cubicBezTo>
                  <a:pt x="974952" y="2042354"/>
                  <a:pt x="1067139" y="2018803"/>
                  <a:pt x="1067139" y="1989752"/>
                </a:cubicBezTo>
                <a:cubicBezTo>
                  <a:pt x="1067139" y="1960701"/>
                  <a:pt x="974952" y="1937150"/>
                  <a:pt x="861233" y="1937150"/>
                </a:cubicBezTo>
                <a:close/>
                <a:moveTo>
                  <a:pt x="474194" y="1595858"/>
                </a:moveTo>
                <a:lnTo>
                  <a:pt x="472390" y="1600429"/>
                </a:lnTo>
                <a:cubicBezTo>
                  <a:pt x="472390" y="1654797"/>
                  <a:pt x="644910" y="1698870"/>
                  <a:pt x="857725" y="1698870"/>
                </a:cubicBezTo>
                <a:cubicBezTo>
                  <a:pt x="1070539" y="1698870"/>
                  <a:pt x="1243059" y="1654797"/>
                  <a:pt x="1243059" y="1600429"/>
                </a:cubicBezTo>
                <a:cubicBezTo>
                  <a:pt x="1243059" y="1598811"/>
                  <a:pt x="1242906" y="1597202"/>
                  <a:pt x="1241255" y="1595858"/>
                </a:cubicBezTo>
                <a:cubicBezTo>
                  <a:pt x="1232698" y="1645845"/>
                  <a:pt x="1064171" y="1685414"/>
                  <a:pt x="857725" y="1685414"/>
                </a:cubicBezTo>
                <a:cubicBezTo>
                  <a:pt x="651278" y="1685414"/>
                  <a:pt x="482751" y="1645845"/>
                  <a:pt x="474194" y="1595858"/>
                </a:cubicBezTo>
                <a:close/>
                <a:moveTo>
                  <a:pt x="861233" y="20523"/>
                </a:moveTo>
                <a:cubicBezTo>
                  <a:pt x="446350" y="20523"/>
                  <a:pt x="110021" y="102497"/>
                  <a:pt x="110021" y="203617"/>
                </a:cubicBezTo>
                <a:cubicBezTo>
                  <a:pt x="110021" y="304737"/>
                  <a:pt x="446350" y="386711"/>
                  <a:pt x="861233" y="386711"/>
                </a:cubicBezTo>
                <a:cubicBezTo>
                  <a:pt x="1276116" y="386711"/>
                  <a:pt x="1612445" y="304737"/>
                  <a:pt x="1612445" y="203617"/>
                </a:cubicBezTo>
                <a:cubicBezTo>
                  <a:pt x="1612445" y="102497"/>
                  <a:pt x="1276116" y="20523"/>
                  <a:pt x="861233" y="20523"/>
                </a:cubicBezTo>
                <a:close/>
                <a:moveTo>
                  <a:pt x="861233" y="0"/>
                </a:moveTo>
                <a:cubicBezTo>
                  <a:pt x="1336879" y="0"/>
                  <a:pt x="1722466" y="98506"/>
                  <a:pt x="1722466" y="220019"/>
                </a:cubicBezTo>
                <a:lnTo>
                  <a:pt x="1720940" y="227742"/>
                </a:lnTo>
                <a:lnTo>
                  <a:pt x="1722465" y="227742"/>
                </a:lnTo>
                <a:lnTo>
                  <a:pt x="1718849" y="238319"/>
                </a:lnTo>
                <a:cubicBezTo>
                  <a:pt x="1718753" y="240702"/>
                  <a:pt x="1717917" y="242876"/>
                  <a:pt x="1716605" y="244883"/>
                </a:cubicBezTo>
                <a:lnTo>
                  <a:pt x="1572468" y="666477"/>
                </a:lnTo>
                <a:lnTo>
                  <a:pt x="1570303" y="660990"/>
                </a:lnTo>
                <a:cubicBezTo>
                  <a:pt x="1554590" y="752777"/>
                  <a:pt x="1245138" y="825435"/>
                  <a:pt x="866059" y="825435"/>
                </a:cubicBezTo>
                <a:cubicBezTo>
                  <a:pt x="486980" y="825435"/>
                  <a:pt x="177528" y="752777"/>
                  <a:pt x="161815" y="660990"/>
                </a:cubicBezTo>
                <a:lnTo>
                  <a:pt x="158503" y="669384"/>
                </a:lnTo>
                <a:cubicBezTo>
                  <a:pt x="158503" y="769214"/>
                  <a:pt x="475287" y="850143"/>
                  <a:pt x="866059" y="850143"/>
                </a:cubicBezTo>
                <a:cubicBezTo>
                  <a:pt x="1207565" y="850143"/>
                  <a:pt x="1492563" y="788334"/>
                  <a:pt x="1558933" y="706066"/>
                </a:cubicBezTo>
                <a:lnTo>
                  <a:pt x="1400536" y="1169371"/>
                </a:lnTo>
                <a:lnTo>
                  <a:pt x="1400092" y="1168244"/>
                </a:lnTo>
                <a:cubicBezTo>
                  <a:pt x="1388176" y="1237847"/>
                  <a:pt x="1153517" y="1292944"/>
                  <a:pt x="866059" y="1292944"/>
                </a:cubicBezTo>
                <a:cubicBezTo>
                  <a:pt x="578601" y="1292944"/>
                  <a:pt x="343942" y="1237847"/>
                  <a:pt x="332027" y="1168244"/>
                </a:cubicBezTo>
                <a:lnTo>
                  <a:pt x="329515" y="1174609"/>
                </a:lnTo>
                <a:cubicBezTo>
                  <a:pt x="329515" y="1250311"/>
                  <a:pt x="569734" y="1311680"/>
                  <a:pt x="866059" y="1311680"/>
                </a:cubicBezTo>
                <a:cubicBezTo>
                  <a:pt x="1120811" y="1311680"/>
                  <a:pt x="1334096" y="1266323"/>
                  <a:pt x="1388360" y="1204984"/>
                </a:cubicBezTo>
                <a:lnTo>
                  <a:pt x="1118504" y="1994302"/>
                </a:lnTo>
                <a:cubicBezTo>
                  <a:pt x="1119455" y="1995076"/>
                  <a:pt x="1119527" y="1995983"/>
                  <a:pt x="1119527" y="1996894"/>
                </a:cubicBezTo>
                <a:cubicBezTo>
                  <a:pt x="1119527" y="2033337"/>
                  <a:pt x="1003885" y="2062880"/>
                  <a:pt x="861233" y="2062880"/>
                </a:cubicBezTo>
                <a:cubicBezTo>
                  <a:pt x="718581" y="2062880"/>
                  <a:pt x="602939" y="2033337"/>
                  <a:pt x="602939" y="1996894"/>
                </a:cubicBezTo>
                <a:lnTo>
                  <a:pt x="603961" y="1994304"/>
                </a:lnTo>
                <a:lnTo>
                  <a:pt x="5859" y="244879"/>
                </a:lnTo>
                <a:cubicBezTo>
                  <a:pt x="4549" y="242875"/>
                  <a:pt x="3714" y="240705"/>
                  <a:pt x="3619" y="238326"/>
                </a:cubicBezTo>
                <a:lnTo>
                  <a:pt x="0" y="227742"/>
                </a:lnTo>
                <a:lnTo>
                  <a:pt x="1526" y="227742"/>
                </a:lnTo>
                <a:cubicBezTo>
                  <a:pt x="181" y="225270"/>
                  <a:pt x="0" y="222650"/>
                  <a:pt x="0" y="220019"/>
                </a:cubicBezTo>
                <a:cubicBezTo>
                  <a:pt x="0" y="98506"/>
                  <a:pt x="385587" y="0"/>
                  <a:pt x="861233" y="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ts val="200"/>
              </a:spcBef>
              <a:spcAft>
                <a:spcPct val="0"/>
              </a:spcAft>
            </a:pPr>
            <a:endParaRPr lang="en-US" sz="2800" dirty="0">
              <a:ln>
                <a:solidFill>
                  <a:schemeClr val="bg1">
                    <a:alpha val="0"/>
                  </a:schemeClr>
                </a:solidFill>
              </a:ln>
              <a:solidFill>
                <a:schemeClr val="bg1"/>
              </a:solidFill>
            </a:endParaRPr>
          </a:p>
        </p:txBody>
      </p:sp>
      <p:cxnSp>
        <p:nvCxnSpPr>
          <p:cNvPr id="62" name="arrow 3"/>
          <p:cNvCxnSpPr>
            <a:endCxn id="4098" idx="2"/>
          </p:cNvCxnSpPr>
          <p:nvPr/>
        </p:nvCxnSpPr>
        <p:spPr>
          <a:xfrm rot="16200000" flipV="1">
            <a:off x="-331920" y="3164895"/>
            <a:ext cx="3497890" cy="988706"/>
          </a:xfrm>
          <a:prstGeom prst="bentConnector3">
            <a:avLst>
              <a:gd name="adj1" fmla="val 50000"/>
            </a:avLst>
          </a:prstGeom>
          <a:ln w="57150">
            <a:solidFill>
              <a:schemeClr val="accent1"/>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9112" y="609600"/>
            <a:ext cx="11669713" cy="498598"/>
          </a:xfrm>
        </p:spPr>
        <p:txBody>
          <a:bodyPr/>
          <a:lstStyle/>
          <a:p>
            <a:r>
              <a:rPr lang="zh-CN" altLang="en-US" sz="3600" b="1" dirty="0"/>
              <a:t>多源（</a:t>
            </a:r>
            <a:r>
              <a:rPr lang="en-US" altLang="zh-CN" sz="3600" b="1" dirty="0"/>
              <a:t>Web</a:t>
            </a:r>
            <a:r>
              <a:rPr lang="zh-CN" altLang="en-US" sz="3600" b="1" dirty="0"/>
              <a:t>及社会化提供商）验证用户</a:t>
            </a:r>
            <a:endParaRPr lang="en-US" sz="3600" b="1" dirty="0"/>
          </a:p>
        </p:txBody>
      </p:sp>
      <p:pic>
        <p:nvPicPr>
          <p:cNvPr id="4098" name="Picture 2" descr="C:\Users\vittorib\Desktop\PDCPics\95. logo F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56" y="1400272"/>
            <a:ext cx="510031" cy="51003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ittorib\Desktop\PDCPics\95. logo 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090" y="1318718"/>
            <a:ext cx="673139" cy="6731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vittorib\Desktop\PDCPics\95. logo wli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085" y="1403494"/>
            <a:ext cx="479607" cy="503587"/>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browser"/>
          <p:cNvGrpSpPr/>
          <p:nvPr/>
        </p:nvGrpSpPr>
        <p:grpSpPr>
          <a:xfrm>
            <a:off x="912812" y="4738687"/>
            <a:ext cx="1195388" cy="976313"/>
            <a:chOff x="4899025" y="2452687"/>
            <a:chExt cx="2390775" cy="1952625"/>
          </a:xfrm>
          <a:scene3d>
            <a:camera prst="perspectiveHeroicExtremeLeftFacing"/>
            <a:lightRig rig="threePt" dir="t"/>
          </a:scene3d>
        </p:grpSpPr>
        <p:pic>
          <p:nvPicPr>
            <p:cNvPr id="34" name="Picture 2" descr="C:\DVD_Art_Sept-2-2010\Artwork_Imagery\Icons - Illustrations\_ WINDOWS SERVER ICONS\Documents\Window Application progra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9025" y="2452687"/>
              <a:ext cx="239077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DVD_Art_Sept-2-2010\Artwork_Imagery\Icons - Illustrations\_ WINDOWS SERVER ICONS\Search\Globe earth internet world web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1962" y="2824162"/>
              <a:ext cx="1104900" cy="1209675"/>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Use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flipH="1">
            <a:off x="376911" y="4864098"/>
            <a:ext cx="922098" cy="1086758"/>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arrow 3"/>
          <p:cNvCxnSpPr/>
          <p:nvPr/>
        </p:nvCxnSpPr>
        <p:spPr>
          <a:xfrm flipV="1">
            <a:off x="1606574" y="3739003"/>
            <a:ext cx="6540950" cy="1074107"/>
          </a:xfrm>
          <a:prstGeom prst="bentConnector3">
            <a:avLst>
              <a:gd name="adj1" fmla="val 87429"/>
            </a:avLst>
          </a:prstGeom>
          <a:ln w="57150">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pic>
        <p:nvPicPr>
          <p:cNvPr id="56" name="Picture 3" descr="C:\Users\vittorib\Desktop\TEChinaPics\93. STS-R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8612" y="2925711"/>
            <a:ext cx="1362693" cy="1412176"/>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arrow 3"/>
          <p:cNvCxnSpPr>
            <a:endCxn id="56" idx="1"/>
          </p:cNvCxnSpPr>
          <p:nvPr/>
        </p:nvCxnSpPr>
        <p:spPr>
          <a:xfrm flipV="1">
            <a:off x="1758974" y="3631799"/>
            <a:ext cx="3649638" cy="1333712"/>
          </a:xfrm>
          <a:prstGeom prst="bentConnector3">
            <a:avLst>
              <a:gd name="adj1" fmla="val 73438"/>
            </a:avLst>
          </a:prstGeom>
          <a:ln w="57150">
            <a:solidFill>
              <a:srgbClr val="FF0000"/>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pic>
        <p:nvPicPr>
          <p:cNvPr id="59" name="Token" descr="C:\Users\vittorib\Desktop\PDCPics\6. Token.png"/>
          <p:cNvPicPr>
            <a:picLocks noChangeAspect="1" noChangeArrowheads="1"/>
          </p:cNvPicPr>
          <p:nvPr/>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513437" y="3631797"/>
            <a:ext cx="1126134" cy="103784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198627" y="1411329"/>
            <a:ext cx="770331" cy="487916"/>
          </a:xfrm>
          <a:prstGeom prst="rect">
            <a:avLst/>
          </a:prstGeom>
          <a:noFill/>
          <a:extLst>
            <a:ext uri="{909E8E84-426E-40DD-AFC4-6F175D3DCCD1}">
              <a14:hiddenFill xmlns:a14="http://schemas.microsoft.com/office/drawing/2010/main">
                <a:solidFill>
                  <a:srgbClr val="FFFFFF"/>
                </a:solidFill>
              </a14:hiddenFill>
            </a:ext>
          </a:extLst>
        </p:spPr>
      </p:pic>
      <p:sp>
        <p:nvSpPr>
          <p:cNvPr id="12" name="Octagon 11"/>
          <p:cNvSpPr/>
          <p:nvPr/>
        </p:nvSpPr>
        <p:spPr bwMode="auto">
          <a:xfrm>
            <a:off x="1024731" y="2479553"/>
            <a:ext cx="762000" cy="706086"/>
          </a:xfrm>
          <a:prstGeom prst="octagon">
            <a:avLst/>
          </a:prstGeom>
          <a:solidFill>
            <a:schemeClr val="accent1"/>
          </a:solidFill>
          <a:ln>
            <a:headEnd type="none" w="med" len="med"/>
            <a:tailEnd type="none" w="med" len="med"/>
          </a:ln>
          <a:effectLst/>
          <a:scene3d>
            <a:camera prst="orthographicFront">
              <a:rot lat="0" lon="0" rev="0"/>
            </a:camera>
            <a:lightRig rig="threePt" dir="t">
              <a:rot lat="0" lon="0" rev="20400000"/>
            </a:lightRig>
          </a:scene3d>
          <a:sp3d>
            <a:contourClr>
              <a:schemeClr val="accent1">
                <a:shade val="25000"/>
                <a:satMod val="15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grpSp>
        <p:nvGrpSpPr>
          <p:cNvPr id="15" name="Group 14"/>
          <p:cNvGrpSpPr/>
          <p:nvPr/>
        </p:nvGrpSpPr>
        <p:grpSpPr>
          <a:xfrm>
            <a:off x="1141412" y="4949418"/>
            <a:ext cx="1195388" cy="994182"/>
            <a:chOff x="4166248" y="5364905"/>
            <a:chExt cx="1195388" cy="994182"/>
          </a:xfrm>
          <a:scene3d>
            <a:camera prst="perspectiveHeroicExtremeLeftFacing"/>
            <a:lightRig rig="threePt" dir="t"/>
          </a:scene3d>
        </p:grpSpPr>
        <p:pic>
          <p:nvPicPr>
            <p:cNvPr id="48" name="Picture 2" descr="C:\DVD_Art_Sept-2-2010\Artwork_Imagery\Icons - Illustrations\_ WINDOWS SERVER ICONS\Documents\Window Application progra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6248" y="5364905"/>
              <a:ext cx="1195388" cy="97631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vittorib\Desktop\PDCPics\95. logo F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521" y="5511317"/>
              <a:ext cx="355091" cy="35509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 descr="C:\Users\vittorib\Desktop\PDCPics\95. logo 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5612" y="5831100"/>
              <a:ext cx="527987" cy="52798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C:\Users\vittorib\Desktop\PDCPics\95. logo wli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134" y="5518146"/>
              <a:ext cx="331678" cy="34826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vittorib\Desktop\PDCPics\95. logo Y.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2812" y="5902266"/>
              <a:ext cx="565132" cy="331650"/>
            </a:xfrm>
            <a:prstGeom prst="rect">
              <a:avLst/>
            </a:prstGeom>
            <a:noFill/>
            <a:extLst>
              <a:ext uri="{909E8E84-426E-40DD-AFC4-6F175D3DCCD1}">
                <a14:hiddenFill xmlns:a14="http://schemas.microsoft.com/office/drawing/2010/main">
                  <a:solidFill>
                    <a:srgbClr val="FFFFFF"/>
                  </a:solidFill>
                </a14:hiddenFill>
              </a:ext>
            </a:extLst>
          </p:spPr>
        </p:pic>
      </p:grpSp>
      <p:pic>
        <p:nvPicPr>
          <p:cNvPr id="4120" name="Picture 6" descr="C:\Users\vittorib\Desktop\PDCPics\96. FshippingHom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7882" y="1981200"/>
            <a:ext cx="2509130" cy="1425186"/>
          </a:xfrm>
          <a:prstGeom prst="rect">
            <a:avLst/>
          </a:prstGeom>
          <a:noFill/>
          <a:extLst>
            <a:ext uri="{909E8E84-426E-40DD-AFC4-6F175D3DCCD1}">
              <a14:hiddenFill xmlns:a14="http://schemas.microsoft.com/office/drawing/2010/main">
                <a:solidFill>
                  <a:srgbClr val="FFFFFF"/>
                </a:solidFill>
              </a14:hiddenFill>
            </a:ext>
          </a:extLst>
        </p:spPr>
      </p:pic>
      <p:pic>
        <p:nvPicPr>
          <p:cNvPr id="32" name="App" descr="C:\Users\vittorib\Desktop\PDCPics\3. Application.png"/>
          <p:cNvPicPr>
            <a:picLocks noChangeAspect="1" noChangeArrowheads="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90012" y="3045570"/>
            <a:ext cx="1045703" cy="1172456"/>
          </a:xfrm>
          <a:prstGeom prst="rect">
            <a:avLst/>
          </a:prstGeom>
          <a:noFill/>
          <a:extLst>
            <a:ext uri="{909E8E84-426E-40DD-AFC4-6F175D3DCCD1}">
              <a14:hiddenFill xmlns:a14="http://schemas.microsoft.com/office/drawing/2010/main">
                <a:solidFill>
                  <a:srgbClr val="FFFFFF"/>
                </a:solidFill>
              </a14:hiddenFill>
            </a:ext>
          </a:extLst>
        </p:spPr>
      </p:pic>
      <p:sp>
        <p:nvSpPr>
          <p:cNvPr id="16" name="Down Arrow 15"/>
          <p:cNvSpPr/>
          <p:nvPr/>
        </p:nvSpPr>
        <p:spPr bwMode="auto">
          <a:xfrm flipV="1">
            <a:off x="5639571" y="4191000"/>
            <a:ext cx="484632" cy="978408"/>
          </a:xfrm>
          <a:prstGeom prst="downArrow">
            <a:avLst/>
          </a:prstGeom>
          <a:solidFill>
            <a:schemeClr val="bg1">
              <a:lumMod val="75000"/>
            </a:schemeClr>
          </a:solidFill>
          <a:ln>
            <a:headEnd type="none" w="med" len="med"/>
            <a:tailEnd type="none" w="med" len="med"/>
          </a:ln>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a:gradFill>
                <a:gsLst>
                  <a:gs pos="0">
                    <a:srgbClr val="000000"/>
                  </a:gs>
                  <a:gs pos="100000">
                    <a:srgbClr val="000000"/>
                  </a:gs>
                </a:gsLst>
                <a:lin ang="5400000" scaled="0"/>
              </a:gradFill>
            </a:endParaRPr>
          </a:p>
        </p:txBody>
      </p:sp>
      <p:sp>
        <p:nvSpPr>
          <p:cNvPr id="71" name="Down Arrow 70"/>
          <p:cNvSpPr/>
          <p:nvPr/>
        </p:nvSpPr>
        <p:spPr bwMode="auto">
          <a:xfrm flipV="1">
            <a:off x="8368232" y="4042469"/>
            <a:ext cx="484632" cy="978408"/>
          </a:xfrm>
          <a:prstGeom prst="downArrow">
            <a:avLst/>
          </a:prstGeom>
          <a:solidFill>
            <a:schemeClr val="bg1">
              <a:lumMod val="75000"/>
            </a:schemeClr>
          </a:solidFill>
          <a:ln>
            <a:headEnd type="none" w="med" len="med"/>
            <a:tailEnd type="none" w="med" len="med"/>
          </a:ln>
          <a:effectLst/>
          <a:scene3d>
            <a:camera prst="orthographicFront">
              <a:rot lat="0" lon="0" rev="0"/>
            </a:camera>
            <a:lightRig rig="threePt" dir="tl"/>
          </a:scene3d>
          <a:sp3d prstMaterial="matte"/>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spc="-50" dirty="0" smtClean="0">
              <a:gradFill>
                <a:gsLst>
                  <a:gs pos="0">
                    <a:srgbClr val="000000"/>
                  </a:gs>
                  <a:gs pos="100000">
                    <a:srgbClr val="000000"/>
                  </a:gs>
                </a:gsLst>
                <a:lin ang="5400000" scaled="0"/>
              </a:gradFill>
            </a:endParaRPr>
          </a:p>
        </p:txBody>
      </p:sp>
      <p:sp>
        <p:nvSpPr>
          <p:cNvPr id="17" name="TextBox 16"/>
          <p:cNvSpPr txBox="1"/>
          <p:nvPr/>
        </p:nvSpPr>
        <p:spPr>
          <a:xfrm>
            <a:off x="4949891" y="5119394"/>
            <a:ext cx="4692595" cy="553998"/>
          </a:xfrm>
          <a:prstGeom prst="rect">
            <a:avLst/>
          </a:prstGeom>
          <a:noFill/>
        </p:spPr>
        <p:txBody>
          <a:bodyPr wrap="square" lIns="0" tIns="0" rIns="0" bIns="0" rtlCol="0">
            <a:spAutoFit/>
          </a:bodyPr>
          <a:lstStyle/>
          <a:p>
            <a:r>
              <a:rPr lang="zh-CN" altLang="en-US" sz="3600" spc="-100" dirty="0" smtClean="0">
                <a:ln>
                  <a:solidFill>
                    <a:schemeClr val="bg1">
                      <a:alpha val="0"/>
                    </a:schemeClr>
                  </a:solidFill>
                </a:ln>
                <a:solidFill>
                  <a:schemeClr val="accent2"/>
                </a:solidFill>
                <a:latin typeface="Segoe UI Light" pitchFamily="34" charset="0"/>
              </a:rPr>
              <a:t>登录</a:t>
            </a:r>
            <a:r>
              <a:rPr lang="zh-CN" altLang="en-US" sz="3600" spc="-100" smtClean="0">
                <a:ln>
                  <a:solidFill>
                    <a:schemeClr val="bg1">
                      <a:alpha val="0"/>
                    </a:schemeClr>
                  </a:solidFill>
                </a:ln>
                <a:solidFill>
                  <a:schemeClr val="accent2"/>
                </a:solidFill>
                <a:latin typeface="Segoe UI Light" pitchFamily="34" charset="0"/>
              </a:rPr>
              <a:t>及</a:t>
            </a:r>
            <a:r>
              <a:rPr lang="zh-CN" altLang="en-US" sz="3600" spc="-100" smtClean="0">
                <a:ln>
                  <a:solidFill>
                    <a:schemeClr val="bg1">
                      <a:alpha val="0"/>
                    </a:schemeClr>
                  </a:solidFill>
                </a:ln>
                <a:solidFill>
                  <a:schemeClr val="accent2"/>
                </a:solidFill>
                <a:latin typeface="Segoe UI Light" pitchFamily="34" charset="0"/>
              </a:rPr>
              <a:t>声明强化</a:t>
            </a:r>
            <a:endParaRPr lang="en-US" sz="3600" spc="-100" dirty="0">
              <a:ln>
                <a:solidFill>
                  <a:schemeClr val="bg1">
                    <a:alpha val="0"/>
                  </a:schemeClr>
                </a:solidFill>
              </a:ln>
              <a:solidFill>
                <a:schemeClr val="accent2"/>
              </a:solidFill>
              <a:latin typeface="Segoe UI Light" pitchFamily="34" charset="0"/>
            </a:endParaRPr>
          </a:p>
        </p:txBody>
      </p:sp>
      <p:pic>
        <p:nvPicPr>
          <p:cNvPr id="102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642486" y="3618469"/>
            <a:ext cx="1936751" cy="93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989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500"/>
                                        <p:tgtEl>
                                          <p:spTgt spid="409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down)">
                                      <p:cBhvr>
                                        <p:cTn id="41" dur="500"/>
                                        <p:tgtEl>
                                          <p:spTgt spid="62"/>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1" nodeType="clickEffect">
                                  <p:stCondLst>
                                    <p:cond delay="0"/>
                                  </p:stCondLst>
                                  <p:childTnLst>
                                    <p:animMotion origin="layout" path="M 0 0 L 0.0069 0.28538 L 0.02241 0.36332 L 0.01759 0.28191 L 0.30215 0.20236 " pathEditMode="relative" ptsTypes="AAAAA">
                                      <p:cBhvr>
                                        <p:cTn id="51" dur="2000" fill="hold"/>
                                        <p:tgtEl>
                                          <p:spTgt spid="12"/>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2" nodeType="clickEffect">
                                  <p:stCondLst>
                                    <p:cond delay="0"/>
                                  </p:stCondLst>
                                  <p:childTnLst>
                                    <p:animEffect transition="out" filter="randombar(horizontal)">
                                      <p:cBhvr>
                                        <p:cTn id="55" dur="1250"/>
                                        <p:tgtEl>
                                          <p:spTgt spid="12"/>
                                        </p:tgtEl>
                                      </p:cBhvr>
                                    </p:animEffect>
                                    <p:set>
                                      <p:cBhvr>
                                        <p:cTn id="56" dur="1" fill="hold">
                                          <p:stCondLst>
                                            <p:cond delay="1249"/>
                                          </p:stCondLst>
                                        </p:cTn>
                                        <p:tgtEl>
                                          <p:spTgt spid="12"/>
                                        </p:tgtEl>
                                        <p:attrNameLst>
                                          <p:attrName>style.visibility</p:attrName>
                                        </p:attrNameLst>
                                      </p:cBhvr>
                                      <p:to>
                                        <p:strVal val="hidden"/>
                                      </p:to>
                                    </p:set>
                                  </p:childTnLst>
                                </p:cTn>
                              </p:par>
                              <p:par>
                                <p:cTn id="57" presetID="14" presetClass="entr" presetSubtype="1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randombar(horizontal)">
                                      <p:cBhvr>
                                        <p:cTn id="59" dur="1750"/>
                                        <p:tgtEl>
                                          <p:spTgt spid="59"/>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4.72313E-6 -5.20814E-6 L -0.29133 0.15216 L 0.21733 0.02589 " pathEditMode="relative" ptsTypes="AAA">
                                      <p:cBhvr>
                                        <p:cTn id="63" dur="2000" fill="hold"/>
                                        <p:tgtEl>
                                          <p:spTgt spid="59"/>
                                        </p:tgtEl>
                                        <p:attrNameLst>
                                          <p:attrName>ppt_x</p:attrName>
                                          <p:attrName>ppt_y</p:attrName>
                                        </p:attrNameLst>
                                      </p:cBhvr>
                                    </p:animMotion>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00"/>
                                        <p:tgtEl>
                                          <p:spTgt spid="17"/>
                                        </p:tgtEl>
                                      </p:cBhvr>
                                    </p:animEffect>
                                  </p:childTnLst>
                                </p:cTn>
                              </p:par>
                              <p:par>
                                <p:cTn id="69" presetID="22" presetClass="entr" presetSubtype="4" fill="hold" grpId="0" nodeType="withEffect" nodePh="1">
                                  <p:stCondLst>
                                    <p:cond delay="0"/>
                                  </p:stCondLst>
                                  <p:endCondLst>
                                    <p:cond evt="begin" delay="0">
                                      <p:tn val="69"/>
                                    </p:cond>
                                  </p:end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00"/>
                                        <p:tgtEl>
                                          <p:spTgt spid="1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down)">
                                      <p:cBhvr>
                                        <p:cTn id="74" dur="500"/>
                                        <p:tgtEl>
                                          <p:spTgt spid="7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4120"/>
                                        </p:tgtEl>
                                        <p:attrNameLst>
                                          <p:attrName>style.visibility</p:attrName>
                                        </p:attrNameLst>
                                      </p:cBhvr>
                                      <p:to>
                                        <p:strVal val="visible"/>
                                      </p:to>
                                    </p:set>
                                    <p:anim calcmode="lin" valueType="num">
                                      <p:cBhvr>
                                        <p:cTn id="79" dur="500" fill="hold"/>
                                        <p:tgtEl>
                                          <p:spTgt spid="4120"/>
                                        </p:tgtEl>
                                        <p:attrNameLst>
                                          <p:attrName>ppt_w</p:attrName>
                                        </p:attrNameLst>
                                      </p:cBhvr>
                                      <p:tavLst>
                                        <p:tav tm="0">
                                          <p:val>
                                            <p:fltVal val="0"/>
                                          </p:val>
                                        </p:tav>
                                        <p:tav tm="100000">
                                          <p:val>
                                            <p:strVal val="#ppt_w"/>
                                          </p:val>
                                        </p:tav>
                                      </p:tavLst>
                                    </p:anim>
                                    <p:anim calcmode="lin" valueType="num">
                                      <p:cBhvr>
                                        <p:cTn id="80" dur="500" fill="hold"/>
                                        <p:tgtEl>
                                          <p:spTgt spid="4120"/>
                                        </p:tgtEl>
                                        <p:attrNameLst>
                                          <p:attrName>ppt_h</p:attrName>
                                        </p:attrNameLst>
                                      </p:cBhvr>
                                      <p:tavLst>
                                        <p:tav tm="0">
                                          <p:val>
                                            <p:fltVal val="0"/>
                                          </p:val>
                                        </p:tav>
                                        <p:tav tm="100000">
                                          <p:val>
                                            <p:strVal val="#ppt_h"/>
                                          </p:val>
                                        </p:tav>
                                      </p:tavLst>
                                    </p:anim>
                                    <p:animEffect transition="in" filter="fade">
                                      <p:cBhvr>
                                        <p:cTn id="81" dur="500"/>
                                        <p:tgtEl>
                                          <p:spTgt spid="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6" grpId="0" animBg="1"/>
      <p:bldP spid="71"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9"/>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MS1444_Windows Azure Template 16x9_r08b">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MS1444_Windows Azure Template 16x9_r08b</Template>
  <TotalTime>2170</TotalTime>
  <Words>678</Words>
  <Application>Microsoft Office PowerPoint</Application>
  <PresentationFormat>Custom</PresentationFormat>
  <Paragraphs>151</Paragraphs>
  <Slides>12</Slides>
  <Notes>8</Notes>
  <HiddenSlides>1</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1_MS1444_Windows Azure Template 16x9_r08b</vt:lpstr>
      <vt:lpstr>云计算身份及访问控制</vt:lpstr>
      <vt:lpstr>Microsoft and OASIS </vt:lpstr>
      <vt:lpstr>产业发展推动IT进步</vt:lpstr>
      <vt:lpstr>IT所面临的挑战性新需求</vt:lpstr>
      <vt:lpstr>云计算中的身份管理场景</vt:lpstr>
      <vt:lpstr>微软云平台</vt:lpstr>
      <vt:lpstr>Windows Azure 活动目录</vt:lpstr>
      <vt:lpstr>多源（Web及社会化提供商）验证用户</vt:lpstr>
      <vt:lpstr>多源（Web及社会化提供商）验证用户</vt:lpstr>
      <vt:lpstr>云计算身份管理展望</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and Access Control</dc:title>
  <dc:subject>&lt;Event Name Here&gt;</dc:subject>
  <dc:creator>wwegner</dc:creator>
  <dc:description>This presentation provides an overview of the claims-based identity approach to identity and access control for cloud applications. Windows Identity Foundation and Access Control service are discussed.
by wwegner</dc:description>
  <cp:lastModifiedBy>Nevin Dong</cp:lastModifiedBy>
  <cp:revision>323</cp:revision>
  <dcterms:created xsi:type="dcterms:W3CDTF">2011-12-07T03:47:39Z</dcterms:created>
  <dcterms:modified xsi:type="dcterms:W3CDTF">2012-03-25T15:41:58Z</dcterms:modified>
  <cp:version>1.0.0</cp:version>
</cp:coreProperties>
</file>