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375" r:id="rId2"/>
    <p:sldId id="384" r:id="rId3"/>
    <p:sldId id="385" r:id="rId4"/>
    <p:sldId id="38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99"/>
    <a:srgbClr val="0A0005"/>
    <a:srgbClr val="471F33"/>
    <a:srgbClr val="A00050"/>
    <a:srgbClr val="8C0046"/>
    <a:srgbClr val="32804A"/>
    <a:srgbClr val="46B267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208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25CA724-86FD-4566-BEFE-5A4E4D8BB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7C847062-DD51-46E0-B4C1-723FC78CE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219200" y="19812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80000"/>
              </a:lnSpc>
              <a:defRPr/>
            </a:pPr>
            <a:r>
              <a:rPr kumimoji="1" lang="en-US" altLang="en-US" sz="3600" i="0">
                <a:solidFill>
                  <a:srgbClr val="333399"/>
                </a:solidFill>
                <a:latin typeface="Arial Black" pitchFamily="34" charset="0"/>
              </a:rPr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914400"/>
            <a:ext cx="1790700" cy="5467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219700" cy="5467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fld id="{5FF1EBB2-4773-4785-9992-2ED4D43F144B}" type="datetimeFigureOut">
              <a:rPr lang="en-US"/>
              <a:pPr>
                <a:defRPr/>
              </a:pPr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fld id="{1DDD07F7-F55E-49B1-B325-0DD1B280D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505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209800"/>
            <a:ext cx="3505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162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</p:sldLayoutIdLst>
  <p:transition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vents.oasis-open.org/home/cloud/2011/home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vents.oasis-open.org/home/cloud/2011/home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vents.oasis-open.org/home/cloud/2011/home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vents.oasis-open.org/home/cloud/2011/home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40386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GB" b="1" dirty="0" smtClean="0"/>
              <a:t>Session #5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US" b="1" dirty="0" smtClean="0"/>
              <a:t> LEGAL IMPEDIMENTS TO SUCCESSFUL CLOUD IMPLEMENTATIONS</a:t>
            </a:r>
            <a:br>
              <a:rPr lang="en-US" b="1" dirty="0" smtClean="0"/>
            </a:br>
            <a:r>
              <a:rPr lang="en-US" sz="2000" b="1" dirty="0" smtClean="0"/>
              <a:t> </a:t>
            </a:r>
            <a:br>
              <a:rPr lang="en-US" sz="20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b="1" dirty="0" smtClean="0"/>
              <a:t>Chair: John Borras, Chair OASIS eGov Member Section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  <p:pic>
        <p:nvPicPr>
          <p:cNvPr id="17410" name="Picture 2" descr="2011 Cloud Symposiu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410200"/>
            <a:ext cx="7467600" cy="1155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077200" cy="863600"/>
          </a:xfrm>
        </p:spPr>
        <p:txBody>
          <a:bodyPr/>
          <a:lstStyle/>
          <a:p>
            <a:pPr algn="ctr"/>
            <a:r>
              <a:rPr lang="en-GB" sz="3200" b="1" dirty="0" smtClean="0"/>
              <a:t>Legal Impediments – the concern</a:t>
            </a:r>
            <a:endParaRPr lang="en-US" sz="3200" b="1" dirty="0" smtClean="0"/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823200" cy="4103688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en-US" sz="2400" dirty="0" smtClean="0">
                <a:solidFill>
                  <a:srgbClr val="333399"/>
                </a:solidFill>
              </a:rPr>
              <a:t>Customers and potential customers of Cloud provider services need to have regard to their respective national and supra-national obligations for compliance with regulatory frameworks and ensure that any such obligations are appropriately complied with. </a:t>
            </a:r>
          </a:p>
          <a:p>
            <a:pPr algn="just"/>
            <a:r>
              <a:rPr lang="en-US" sz="2400" dirty="0" smtClean="0">
                <a:solidFill>
                  <a:srgbClr val="333399"/>
                </a:solidFill>
              </a:rPr>
              <a:t>What are the most common legal aspects that need attention in the development and operation of Cloud based services? </a:t>
            </a:r>
          </a:p>
          <a:p>
            <a:pPr marL="355600" indent="-355600"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</a:pPr>
            <a:r>
              <a:rPr lang="en-US" sz="2000" b="1" dirty="0" smtClean="0">
                <a:solidFill>
                  <a:srgbClr val="333399"/>
                </a:solidFill>
              </a:rPr>
              <a:t/>
            </a:r>
            <a:br>
              <a:rPr lang="en-US" sz="2000" b="1" dirty="0" smtClean="0">
                <a:solidFill>
                  <a:srgbClr val="333399"/>
                </a:solidFill>
              </a:rPr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rgbClr val="333399"/>
                </a:solidFill>
              </a:rPr>
              <a:t>  </a:t>
            </a:r>
            <a:endParaRPr lang="en-US" sz="1800" dirty="0" smtClean="0">
              <a:solidFill>
                <a:srgbClr val="333399"/>
              </a:solidFill>
            </a:endParaRPr>
          </a:p>
        </p:txBody>
      </p:sp>
      <p:pic>
        <p:nvPicPr>
          <p:cNvPr id="4" name="Picture 2" descr="2011 Cloud Symposiu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410200"/>
            <a:ext cx="7620000" cy="11792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696200" cy="863600"/>
          </a:xfrm>
        </p:spPr>
        <p:txBody>
          <a:bodyPr/>
          <a:lstStyle/>
          <a:p>
            <a:pPr algn="ctr"/>
            <a:r>
              <a:rPr lang="en-GB" sz="3200" b="1" dirty="0" smtClean="0"/>
              <a:t>Legal Impediments – the issues</a:t>
            </a:r>
            <a:endParaRPr lang="en-US" sz="3200" b="1" dirty="0" smtClean="0"/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990600" y="1828800"/>
            <a:ext cx="7823200" cy="4103688"/>
          </a:xfrm>
        </p:spPr>
        <p:txBody>
          <a:bodyPr/>
          <a:lstStyle/>
          <a:p>
            <a:pPr marL="355600" indent="-355600"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333399"/>
                </a:solidFill>
              </a:rPr>
              <a:t>Contracts </a:t>
            </a:r>
          </a:p>
          <a:p>
            <a:pPr marL="355600" indent="-355600"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333399"/>
                </a:solidFill>
              </a:rPr>
              <a:t>Service Level Agreements </a:t>
            </a:r>
          </a:p>
          <a:p>
            <a:pPr marL="355600" indent="-355600"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333399"/>
                </a:solidFill>
              </a:rPr>
              <a:t>Intellectual Property </a:t>
            </a:r>
          </a:p>
          <a:p>
            <a:pPr marL="355600" indent="-355600"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333399"/>
                </a:solidFill>
              </a:rPr>
              <a:t>Liability and Taxation Issues </a:t>
            </a:r>
            <a:endParaRPr lang="en-US" sz="2000" b="1" dirty="0" smtClean="0">
              <a:solidFill>
                <a:srgbClr val="333399"/>
              </a:solidFill>
            </a:endParaRPr>
          </a:p>
          <a:p>
            <a:pPr marL="355600" indent="-355600"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333399"/>
                </a:solidFill>
              </a:rPr>
              <a:t>Others?</a:t>
            </a:r>
            <a:r>
              <a:rPr lang="en-US" sz="2000" b="1" dirty="0" smtClean="0">
                <a:solidFill>
                  <a:srgbClr val="333399"/>
                </a:solidFill>
              </a:rPr>
              <a:t> </a:t>
            </a:r>
            <a:br>
              <a:rPr lang="en-US" sz="2000" b="1" dirty="0" smtClean="0">
                <a:solidFill>
                  <a:srgbClr val="333399"/>
                </a:solidFill>
              </a:rPr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rgbClr val="333399"/>
                </a:solidFill>
              </a:rPr>
              <a:t>  </a:t>
            </a:r>
            <a:endParaRPr lang="en-US" sz="1800" dirty="0" smtClean="0">
              <a:solidFill>
                <a:srgbClr val="333399"/>
              </a:solidFill>
            </a:endParaRPr>
          </a:p>
        </p:txBody>
      </p:sp>
      <p:pic>
        <p:nvPicPr>
          <p:cNvPr id="4" name="Picture 2" descr="2011 Cloud Symposiu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410200"/>
            <a:ext cx="7620000" cy="11792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1981200" y="609600"/>
            <a:ext cx="5040313" cy="863600"/>
          </a:xfrm>
        </p:spPr>
        <p:txBody>
          <a:bodyPr/>
          <a:lstStyle/>
          <a:p>
            <a:pPr algn="ctr"/>
            <a:r>
              <a:rPr lang="en-GB" b="1" dirty="0" smtClean="0"/>
              <a:t>Panellists</a:t>
            </a:r>
            <a:endParaRPr lang="en-US" b="1" dirty="0" smtClean="0"/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823200" cy="4103688"/>
          </a:xfrm>
        </p:spPr>
        <p:txBody>
          <a:bodyPr/>
          <a:lstStyle/>
          <a:p>
            <a:pPr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</a:pPr>
            <a:r>
              <a:rPr lang="en-US" sz="2400" b="1" dirty="0" smtClean="0">
                <a:solidFill>
                  <a:srgbClr val="333399"/>
                </a:solidFill>
              </a:rPr>
              <a:t>Tim Cowen</a:t>
            </a:r>
            <a:r>
              <a:rPr lang="en-US" sz="2400" dirty="0" smtClean="0">
                <a:solidFill>
                  <a:srgbClr val="333399"/>
                </a:solidFill>
              </a:rPr>
              <a:t>, Partner, Sidley Austin</a:t>
            </a:r>
          </a:p>
          <a:p>
            <a:pPr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</a:pPr>
            <a:r>
              <a:rPr lang="en-US" sz="2400" b="1" dirty="0" smtClean="0">
                <a:solidFill>
                  <a:srgbClr val="333399"/>
                </a:solidFill>
              </a:rPr>
              <a:t>James Bryce Clark</a:t>
            </a:r>
            <a:r>
              <a:rPr lang="en-US" sz="2400" dirty="0" smtClean="0">
                <a:solidFill>
                  <a:srgbClr val="333399"/>
                </a:solidFill>
              </a:rPr>
              <a:t>, General Counsel, OASIS</a:t>
            </a:r>
          </a:p>
          <a:p>
            <a:pPr algn="l">
              <a:spcBef>
                <a:spcPct val="25000"/>
              </a:spcBef>
              <a:spcAft>
                <a:spcPct val="25000"/>
              </a:spcAft>
              <a:buClr>
                <a:srgbClr val="333399"/>
              </a:buClr>
              <a:buSzPct val="100000"/>
            </a:pPr>
            <a:r>
              <a:rPr lang="en-US" sz="2400" b="1" dirty="0" smtClean="0">
                <a:solidFill>
                  <a:srgbClr val="333399"/>
                </a:solidFill>
              </a:rPr>
              <a:t>Steve Mutkoski</a:t>
            </a:r>
            <a:r>
              <a:rPr lang="en-US" sz="2400" dirty="0" smtClean="0">
                <a:solidFill>
                  <a:srgbClr val="333399"/>
                </a:solidFill>
              </a:rPr>
              <a:t>, Worldwide Policy Director, Microsoft  </a:t>
            </a:r>
          </a:p>
        </p:txBody>
      </p:sp>
      <p:pic>
        <p:nvPicPr>
          <p:cNvPr id="4" name="Picture 2" descr="2011 Cloud Symposiu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410200"/>
            <a:ext cx="7620000" cy="11792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ASIStemplate3">
  <a:themeElements>
    <a:clrScheme name="OASIStemplate3.po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OASIStemplate3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ASIStemplate3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C:\OASIS\TRADE SHOWS\SLIDES\OASIStemplate3.pot</Template>
  <TotalTime>5881</TotalTime>
  <Words>104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OASIStemplate3</vt:lpstr>
      <vt:lpstr>Session #5   LEGAL IMPEDIMENTS TO SUCCESSFUL CLOUD IMPLEMENTATIONS    Chair: John Borras, Chair OASIS eGov Member Section  </vt:lpstr>
      <vt:lpstr>Legal Impediments – the concern</vt:lpstr>
      <vt:lpstr>Legal Impediments – the issues</vt:lpstr>
      <vt:lpstr>Panellists</vt:lpstr>
    </vt:vector>
  </TitlesOfParts>
  <Company>OASIS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OASIS: Integrating Standards for Web Services, Business Processes &amp; Remote Portals</dc:title>
  <dc:subject>Web Services</dc:subject>
  <dc:creator>Patrick Gannon</dc:creator>
  <dc:description>Delphi Summit - 10/29/02_x000d_
</dc:description>
  <cp:lastModifiedBy>John Borras</cp:lastModifiedBy>
  <cp:revision>259</cp:revision>
  <cp:lastPrinted>2001-10-03T13:09:55Z</cp:lastPrinted>
  <dcterms:created xsi:type="dcterms:W3CDTF">2001-02-19T16:56:32Z</dcterms:created>
  <dcterms:modified xsi:type="dcterms:W3CDTF">2011-10-07T09:26:12Z</dcterms:modified>
</cp:coreProperties>
</file>