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6"/>
  </p:notesMasterIdLst>
  <p:handoutMasterIdLst>
    <p:handoutMasterId r:id="rId7"/>
  </p:handoutMasterIdLst>
  <p:sldIdLst>
    <p:sldId id="375" r:id="rId2"/>
    <p:sldId id="384" r:id="rId3"/>
    <p:sldId id="385" r:id="rId4"/>
    <p:sldId id="383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333399"/>
    <a:srgbClr val="0A0005"/>
    <a:srgbClr val="471F33"/>
    <a:srgbClr val="A00050"/>
    <a:srgbClr val="8C0046"/>
    <a:srgbClr val="32804A"/>
    <a:srgbClr val="46B267"/>
    <a:srgbClr val="66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08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2088" y="-10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19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925CA724-86FD-4566-BEFE-5A4E4D8BB3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7C847062-DD51-46E0-B4C1-723FC78CE4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ChangeArrowheads="1"/>
          </p:cNvSpPr>
          <p:nvPr/>
        </p:nvSpPr>
        <p:spPr bwMode="auto">
          <a:xfrm>
            <a:off x="1219200" y="1981200"/>
            <a:ext cx="7010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lnSpc>
                <a:spcPct val="80000"/>
              </a:lnSpc>
              <a:defRPr/>
            </a:pPr>
            <a:r>
              <a:rPr kumimoji="1" lang="en-US" altLang="en-US" sz="3600" i="0">
                <a:solidFill>
                  <a:srgbClr val="333399"/>
                </a:solidFill>
                <a:latin typeface="Arial Black" pitchFamily="34" charset="0"/>
              </a:rPr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57900" y="914400"/>
            <a:ext cx="1790700" cy="5467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914400"/>
            <a:ext cx="5219700" cy="5467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charset="0"/>
              </a:defRPr>
            </a:lvl1pPr>
          </a:lstStyle>
          <a:p>
            <a:pPr>
              <a:defRPr/>
            </a:pPr>
            <a:fld id="{5FF1EBB2-4773-4785-9992-2ED4D43F144B}" type="datetimeFigureOut">
              <a:rPr lang="en-US"/>
              <a:pPr>
                <a:defRPr/>
              </a:pPr>
              <a:t>10/7/2011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charset="0"/>
              </a:defRPr>
            </a:lvl1pPr>
          </a:lstStyle>
          <a:p>
            <a:pPr>
              <a:defRPr/>
            </a:pPr>
            <a:fld id="{1DDD07F7-F55E-49B1-B325-0DD1B280D8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0"/>
            <a:ext cx="3505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2209800"/>
            <a:ext cx="3505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14400"/>
            <a:ext cx="7010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09800"/>
            <a:ext cx="71628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</p:sldLayoutIdLst>
  <p:transition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3600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3600">
          <a:solidFill>
            <a:srgbClr val="333399"/>
          </a:solidFill>
          <a:latin typeface="Arial Black" pitchFamily="34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3600">
          <a:solidFill>
            <a:srgbClr val="333399"/>
          </a:solidFill>
          <a:latin typeface="Arial Black" pitchFamily="34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3600">
          <a:solidFill>
            <a:srgbClr val="333399"/>
          </a:solidFill>
          <a:latin typeface="Arial Black" pitchFamily="34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3600">
          <a:solidFill>
            <a:srgbClr val="333399"/>
          </a:solidFill>
          <a:latin typeface="Arial Black" pitchFamily="34" charset="0"/>
        </a:defRPr>
      </a:lvl5pPr>
      <a:lvl6pPr marL="4572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3600">
          <a:solidFill>
            <a:srgbClr val="333399"/>
          </a:solidFill>
          <a:latin typeface="Arial Black" pitchFamily="34" charset="0"/>
        </a:defRPr>
      </a:lvl6pPr>
      <a:lvl7pPr marL="9144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3600">
          <a:solidFill>
            <a:srgbClr val="333399"/>
          </a:solidFill>
          <a:latin typeface="Arial Black" pitchFamily="34" charset="0"/>
        </a:defRPr>
      </a:lvl7pPr>
      <a:lvl8pPr marL="13716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3600">
          <a:solidFill>
            <a:srgbClr val="333399"/>
          </a:solidFill>
          <a:latin typeface="Arial Black" pitchFamily="34" charset="0"/>
        </a:defRPr>
      </a:lvl8pPr>
      <a:lvl9pPr marL="18288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3600">
          <a:solidFill>
            <a:srgbClr val="333399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Monotype Sort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Monotype Sorts" pitchFamily="2" charset="2"/>
        <a:buChar char="l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Monotype Sorts" pitchFamily="2" charset="2"/>
        <a:buChar char="n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events.oasis-open.org/home/cloud/2011/home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events.oasis-open.org/home/cloud/2011/home" TargetMode="Externa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events.oasis-open.org/home/cloud/2011/home" TargetMode="Externa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events.oasis-open.org/home/cloud/2011/home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4038600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GB" b="1" dirty="0" smtClean="0"/>
              <a:t>Session #1</a:t>
            </a:r>
            <a:br>
              <a:rPr lang="en-GB" b="1" dirty="0" smtClean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US" b="1" dirty="0" smtClean="0"/>
              <a:t>GOVERNANCE:  </a:t>
            </a:r>
            <a:br>
              <a:rPr lang="en-US" b="1" dirty="0" smtClean="0"/>
            </a:br>
            <a:r>
              <a:rPr lang="en-US" b="1" dirty="0" smtClean="0"/>
              <a:t>RETAINING CONTROL IN A CLOUD ENVIRONMENT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000" b="1" dirty="0" smtClean="0"/>
              <a:t>Chair: John Borras, Chair OASIS eGov Member Section 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 smtClean="0"/>
          </a:p>
        </p:txBody>
      </p:sp>
      <p:pic>
        <p:nvPicPr>
          <p:cNvPr id="17410" name="Picture 2" descr="2011 Cloud Symposium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5410200"/>
            <a:ext cx="7467600" cy="11557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ctrTitle"/>
          </p:nvPr>
        </p:nvSpPr>
        <p:spPr>
          <a:xfrm>
            <a:off x="1066800" y="457200"/>
            <a:ext cx="6934200" cy="863600"/>
          </a:xfrm>
        </p:spPr>
        <p:txBody>
          <a:bodyPr/>
          <a:lstStyle/>
          <a:p>
            <a:pPr algn="ctr"/>
            <a:r>
              <a:rPr lang="en-GB" b="1" dirty="0" smtClean="0"/>
              <a:t>Governance – the concern</a:t>
            </a:r>
            <a:endParaRPr lang="en-US" b="1" dirty="0" smtClean="0"/>
          </a:p>
        </p:txBody>
      </p:sp>
      <p:sp>
        <p:nvSpPr>
          <p:cNvPr id="18435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823200" cy="4103688"/>
          </a:xfrm>
        </p:spPr>
        <p:txBody>
          <a:bodyPr/>
          <a:lstStyle/>
          <a:p>
            <a:pPr algn="just">
              <a:spcAft>
                <a:spcPts val="1200"/>
              </a:spcAft>
            </a:pPr>
            <a:r>
              <a:rPr lang="en-US" sz="2400" dirty="0" smtClean="0">
                <a:solidFill>
                  <a:srgbClr val="333399"/>
                </a:solidFill>
              </a:rPr>
              <a:t>In using Cloud infrastructures, the client necessarily cedes control to the Cloud Provider (CP) on a number of issues. This loss of governance and control could have a potentially severe impact on the </a:t>
            </a:r>
            <a:r>
              <a:rPr lang="en-US" sz="2400" dirty="0" err="1" smtClean="0">
                <a:solidFill>
                  <a:srgbClr val="333399"/>
                </a:solidFill>
              </a:rPr>
              <a:t>organisation’s</a:t>
            </a:r>
            <a:r>
              <a:rPr lang="en-US" sz="2400" dirty="0" smtClean="0">
                <a:solidFill>
                  <a:srgbClr val="333399"/>
                </a:solidFill>
              </a:rPr>
              <a:t> strategy and therefore on the capacity to meet its mission and goals. </a:t>
            </a:r>
          </a:p>
          <a:p>
            <a:pPr algn="just"/>
            <a:r>
              <a:rPr lang="en-US" sz="2400" dirty="0" smtClean="0">
                <a:solidFill>
                  <a:srgbClr val="333399"/>
                </a:solidFill>
              </a:rPr>
              <a:t>What are these concerns and how can the client remain in control of its assets?</a:t>
            </a:r>
          </a:p>
          <a:p>
            <a:pPr marL="355600" indent="-355600" algn="l">
              <a:spcBef>
                <a:spcPct val="25000"/>
              </a:spcBef>
              <a:spcAft>
                <a:spcPct val="25000"/>
              </a:spcAft>
              <a:buClr>
                <a:srgbClr val="333399"/>
              </a:buClr>
              <a:buSzPct val="100000"/>
            </a:pPr>
            <a:r>
              <a:rPr lang="en-US" sz="2000" b="1" dirty="0" smtClean="0">
                <a:solidFill>
                  <a:srgbClr val="333399"/>
                </a:solidFill>
              </a:rPr>
              <a:t/>
            </a:r>
            <a:br>
              <a:rPr lang="en-US" sz="2000" b="1" dirty="0" smtClean="0">
                <a:solidFill>
                  <a:srgbClr val="333399"/>
                </a:solidFill>
              </a:rPr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>
                <a:solidFill>
                  <a:srgbClr val="333399"/>
                </a:solidFill>
              </a:rPr>
              <a:t>  </a:t>
            </a:r>
            <a:endParaRPr lang="en-US" sz="1800" dirty="0" smtClean="0">
              <a:solidFill>
                <a:srgbClr val="333399"/>
              </a:solidFill>
            </a:endParaRPr>
          </a:p>
        </p:txBody>
      </p:sp>
      <p:pic>
        <p:nvPicPr>
          <p:cNvPr id="4" name="Picture 2" descr="2011 Cloud Symposium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5410200"/>
            <a:ext cx="7620000" cy="117928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ctrTitle"/>
          </p:nvPr>
        </p:nvSpPr>
        <p:spPr>
          <a:xfrm>
            <a:off x="838200" y="457200"/>
            <a:ext cx="7086600" cy="863600"/>
          </a:xfrm>
        </p:spPr>
        <p:txBody>
          <a:bodyPr/>
          <a:lstStyle/>
          <a:p>
            <a:pPr algn="ctr"/>
            <a:r>
              <a:rPr lang="en-GB" b="1" dirty="0" smtClean="0"/>
              <a:t>Governance – the issues</a:t>
            </a:r>
            <a:endParaRPr lang="en-US" b="1" dirty="0" smtClean="0"/>
          </a:p>
        </p:txBody>
      </p:sp>
      <p:sp>
        <p:nvSpPr>
          <p:cNvPr id="18435" name="Subtitle 2"/>
          <p:cNvSpPr>
            <a:spLocks noGrp="1"/>
          </p:cNvSpPr>
          <p:nvPr>
            <p:ph type="subTitle" idx="1"/>
          </p:nvPr>
        </p:nvSpPr>
        <p:spPr>
          <a:xfrm>
            <a:off x="914400" y="1524000"/>
            <a:ext cx="7823200" cy="4103688"/>
          </a:xfrm>
        </p:spPr>
        <p:txBody>
          <a:bodyPr/>
          <a:lstStyle/>
          <a:p>
            <a:pPr marL="355600" indent="-355600" algn="l">
              <a:spcBef>
                <a:spcPct val="25000"/>
              </a:spcBef>
              <a:spcAft>
                <a:spcPct val="25000"/>
              </a:spcAft>
              <a:buClr>
                <a:srgbClr val="333399"/>
              </a:buClr>
              <a:buSzPct val="100000"/>
              <a:buFont typeface="Wingdings" pitchFamily="2" charset="2"/>
              <a:buChar char="Ø"/>
            </a:pPr>
            <a:r>
              <a:rPr lang="en-US" sz="2000" b="1" i="1" dirty="0" smtClean="0">
                <a:solidFill>
                  <a:srgbClr val="333399"/>
                </a:solidFill>
              </a:rPr>
              <a:t>Governance Policies and Structures</a:t>
            </a:r>
            <a:r>
              <a:rPr lang="en-US" sz="2000" b="1" dirty="0" smtClean="0">
                <a:solidFill>
                  <a:srgbClr val="333399"/>
                </a:solidFill>
              </a:rPr>
              <a:t> </a:t>
            </a:r>
          </a:p>
          <a:p>
            <a:pPr marL="355600" indent="-355600" algn="l">
              <a:spcBef>
                <a:spcPct val="25000"/>
              </a:spcBef>
              <a:spcAft>
                <a:spcPct val="25000"/>
              </a:spcAft>
              <a:buClr>
                <a:srgbClr val="333399"/>
              </a:buClr>
              <a:buSzPct val="100000"/>
              <a:buFont typeface="Wingdings" pitchFamily="2" charset="2"/>
              <a:buChar char="Ø"/>
            </a:pPr>
            <a:r>
              <a:rPr lang="en-US" sz="2000" b="1" i="1" dirty="0" smtClean="0">
                <a:solidFill>
                  <a:srgbClr val="333399"/>
                </a:solidFill>
              </a:rPr>
              <a:t>Loss of Control </a:t>
            </a:r>
          </a:p>
          <a:p>
            <a:pPr marL="355600" indent="-355600" algn="l">
              <a:spcBef>
                <a:spcPct val="25000"/>
              </a:spcBef>
              <a:spcAft>
                <a:spcPct val="25000"/>
              </a:spcAft>
              <a:buClr>
                <a:srgbClr val="333399"/>
              </a:buClr>
              <a:buSzPct val="100000"/>
              <a:buFont typeface="Wingdings" pitchFamily="2" charset="2"/>
              <a:buChar char="Ø"/>
            </a:pPr>
            <a:r>
              <a:rPr lang="en-US" sz="2000" b="1" i="1" dirty="0" smtClean="0">
                <a:solidFill>
                  <a:srgbClr val="333399"/>
                </a:solidFill>
              </a:rPr>
              <a:t>Governance Standards</a:t>
            </a:r>
            <a:r>
              <a:rPr lang="en-US" sz="2000" b="1" dirty="0" smtClean="0">
                <a:solidFill>
                  <a:srgbClr val="333399"/>
                </a:solidFill>
              </a:rPr>
              <a:t> </a:t>
            </a:r>
          </a:p>
          <a:p>
            <a:pPr marL="355600" indent="-355600" algn="l">
              <a:spcBef>
                <a:spcPct val="25000"/>
              </a:spcBef>
              <a:spcAft>
                <a:spcPct val="25000"/>
              </a:spcAft>
              <a:buClr>
                <a:srgbClr val="333399"/>
              </a:buClr>
              <a:buSzPct val="100000"/>
              <a:buFont typeface="Wingdings" pitchFamily="2" charset="2"/>
              <a:buChar char="Ø"/>
            </a:pPr>
            <a:r>
              <a:rPr lang="en-US" sz="2000" b="1" i="1" dirty="0" smtClean="0">
                <a:solidFill>
                  <a:srgbClr val="333399"/>
                </a:solidFill>
              </a:rPr>
              <a:t>Risk Management</a:t>
            </a:r>
            <a:r>
              <a:rPr lang="en-US" sz="2000" b="1" dirty="0" smtClean="0">
                <a:solidFill>
                  <a:srgbClr val="333399"/>
                </a:solidFill>
              </a:rPr>
              <a:t> </a:t>
            </a:r>
          </a:p>
          <a:p>
            <a:pPr marL="355600" indent="-355600" algn="l">
              <a:spcBef>
                <a:spcPct val="25000"/>
              </a:spcBef>
              <a:spcAft>
                <a:spcPct val="25000"/>
              </a:spcAft>
              <a:buClr>
                <a:srgbClr val="333399"/>
              </a:buClr>
              <a:buSzPct val="100000"/>
              <a:buFont typeface="Wingdings" pitchFamily="2" charset="2"/>
              <a:buChar char="Ø"/>
            </a:pPr>
            <a:r>
              <a:rPr lang="en-US" sz="2000" b="1" i="1" dirty="0" smtClean="0">
                <a:solidFill>
                  <a:srgbClr val="333399"/>
                </a:solidFill>
              </a:rPr>
              <a:t>Lock-in</a:t>
            </a:r>
            <a:r>
              <a:rPr lang="en-US" sz="2000" b="1" dirty="0" smtClean="0">
                <a:solidFill>
                  <a:srgbClr val="333399"/>
                </a:solidFill>
              </a:rPr>
              <a:t> </a:t>
            </a:r>
          </a:p>
          <a:p>
            <a:pPr marL="355600" indent="-355600" algn="l">
              <a:spcBef>
                <a:spcPct val="25000"/>
              </a:spcBef>
              <a:spcAft>
                <a:spcPct val="25000"/>
              </a:spcAft>
              <a:buClr>
                <a:srgbClr val="333399"/>
              </a:buClr>
              <a:buSzPct val="100000"/>
              <a:buFont typeface="Wingdings" pitchFamily="2" charset="2"/>
              <a:buChar char="Ø"/>
            </a:pPr>
            <a:r>
              <a:rPr lang="en-US" sz="2000" b="1" i="1" dirty="0" smtClean="0">
                <a:solidFill>
                  <a:srgbClr val="333399"/>
                </a:solidFill>
              </a:rPr>
              <a:t>Business Continuity</a:t>
            </a:r>
            <a:r>
              <a:rPr lang="en-US" sz="2000" b="1" dirty="0" smtClean="0">
                <a:solidFill>
                  <a:srgbClr val="333399"/>
                </a:solidFill>
              </a:rPr>
              <a:t> </a:t>
            </a:r>
          </a:p>
          <a:p>
            <a:pPr marL="355600" indent="-355600" algn="l">
              <a:spcBef>
                <a:spcPct val="25000"/>
              </a:spcBef>
              <a:spcAft>
                <a:spcPct val="25000"/>
              </a:spcAft>
              <a:buClr>
                <a:srgbClr val="333399"/>
              </a:buClr>
              <a:buSzPct val="100000"/>
              <a:buFont typeface="Wingdings" pitchFamily="2" charset="2"/>
              <a:buChar char="Ø"/>
            </a:pPr>
            <a:r>
              <a:rPr lang="en-US" sz="2000" b="1" i="1" dirty="0" smtClean="0">
                <a:solidFill>
                  <a:srgbClr val="333399"/>
                </a:solidFill>
              </a:rPr>
              <a:t>Impact on Policy and Business Objectives</a:t>
            </a:r>
          </a:p>
          <a:p>
            <a:pPr marL="355600" indent="-355600" algn="l">
              <a:spcBef>
                <a:spcPct val="25000"/>
              </a:spcBef>
              <a:spcAft>
                <a:spcPct val="25000"/>
              </a:spcAft>
              <a:buClr>
                <a:srgbClr val="333399"/>
              </a:buClr>
              <a:buSzPct val="100000"/>
              <a:buFont typeface="Wingdings" pitchFamily="2" charset="2"/>
              <a:buChar char="Ø"/>
            </a:pPr>
            <a:r>
              <a:rPr lang="en-US" sz="2000" b="1" i="1" dirty="0" smtClean="0">
                <a:solidFill>
                  <a:srgbClr val="333399"/>
                </a:solidFill>
              </a:rPr>
              <a:t>Others?</a:t>
            </a:r>
            <a:r>
              <a:rPr lang="en-US" sz="2000" b="1" dirty="0" smtClean="0">
                <a:solidFill>
                  <a:srgbClr val="333399"/>
                </a:solidFill>
              </a:rPr>
              <a:t> </a:t>
            </a:r>
            <a:br>
              <a:rPr lang="en-US" sz="2000" b="1" dirty="0" smtClean="0">
                <a:solidFill>
                  <a:srgbClr val="333399"/>
                </a:solidFill>
              </a:rPr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>
                <a:solidFill>
                  <a:srgbClr val="333399"/>
                </a:solidFill>
              </a:rPr>
              <a:t>  </a:t>
            </a:r>
            <a:endParaRPr lang="en-US" sz="1800" dirty="0" smtClean="0">
              <a:solidFill>
                <a:srgbClr val="333399"/>
              </a:solidFill>
            </a:endParaRPr>
          </a:p>
        </p:txBody>
      </p:sp>
      <p:pic>
        <p:nvPicPr>
          <p:cNvPr id="4" name="Picture 2" descr="2011 Cloud Symposium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5410200"/>
            <a:ext cx="7620000" cy="117928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ctrTitle"/>
          </p:nvPr>
        </p:nvSpPr>
        <p:spPr>
          <a:xfrm>
            <a:off x="1981200" y="609600"/>
            <a:ext cx="5040313" cy="863600"/>
          </a:xfrm>
        </p:spPr>
        <p:txBody>
          <a:bodyPr/>
          <a:lstStyle/>
          <a:p>
            <a:pPr algn="ctr"/>
            <a:r>
              <a:rPr lang="en-GB" b="1" dirty="0" smtClean="0"/>
              <a:t>Panellists</a:t>
            </a:r>
            <a:endParaRPr lang="en-US" b="1" dirty="0" smtClean="0"/>
          </a:p>
        </p:txBody>
      </p:sp>
      <p:sp>
        <p:nvSpPr>
          <p:cNvPr id="18435" name="Subtitle 2"/>
          <p:cNvSpPr>
            <a:spLocks noGrp="1"/>
          </p:cNvSpPr>
          <p:nvPr>
            <p:ph type="subTitle" idx="1"/>
          </p:nvPr>
        </p:nvSpPr>
        <p:spPr>
          <a:xfrm>
            <a:off x="533400" y="1905000"/>
            <a:ext cx="8280400" cy="4103688"/>
          </a:xfrm>
        </p:spPr>
        <p:txBody>
          <a:bodyPr/>
          <a:lstStyle/>
          <a:p>
            <a:pPr algn="l">
              <a:spcBef>
                <a:spcPct val="25000"/>
              </a:spcBef>
              <a:spcAft>
                <a:spcPct val="25000"/>
              </a:spcAft>
              <a:buClr>
                <a:srgbClr val="333399"/>
              </a:buClr>
              <a:buSzPct val="100000"/>
            </a:pPr>
            <a:r>
              <a:rPr lang="en-US" sz="2400" b="1" dirty="0" smtClean="0">
                <a:solidFill>
                  <a:srgbClr val="333399"/>
                </a:solidFill>
              </a:rPr>
              <a:t>Chris Parker</a:t>
            </a:r>
            <a:r>
              <a:rPr lang="en-US" sz="2400" dirty="0" smtClean="0">
                <a:solidFill>
                  <a:srgbClr val="333399"/>
                </a:solidFill>
              </a:rPr>
              <a:t>, Managing Director, CS Transform </a:t>
            </a:r>
          </a:p>
          <a:p>
            <a:pPr algn="l">
              <a:spcBef>
                <a:spcPct val="25000"/>
              </a:spcBef>
              <a:spcAft>
                <a:spcPct val="25000"/>
              </a:spcAft>
              <a:buClr>
                <a:srgbClr val="333399"/>
              </a:buClr>
              <a:buSzPct val="100000"/>
            </a:pPr>
            <a:r>
              <a:rPr lang="en-US" sz="2400" b="1" dirty="0" smtClean="0">
                <a:solidFill>
                  <a:srgbClr val="333399"/>
                </a:solidFill>
              </a:rPr>
              <a:t>Andy MacLeod,</a:t>
            </a:r>
            <a:r>
              <a:rPr lang="en-US" sz="2400" dirty="0" smtClean="0">
                <a:solidFill>
                  <a:srgbClr val="333399"/>
                </a:solidFill>
              </a:rPr>
              <a:t> Head of Policy and Strategy Public Sector, Cisco Systems </a:t>
            </a:r>
          </a:p>
          <a:p>
            <a:pPr algn="l">
              <a:spcBef>
                <a:spcPct val="25000"/>
              </a:spcBef>
              <a:spcAft>
                <a:spcPct val="25000"/>
              </a:spcAft>
              <a:buClr>
                <a:srgbClr val="333399"/>
              </a:buClr>
              <a:buSzPct val="100000"/>
            </a:pPr>
            <a:r>
              <a:rPr lang="en-US" sz="2400" b="1" dirty="0" smtClean="0">
                <a:solidFill>
                  <a:srgbClr val="333399"/>
                </a:solidFill>
              </a:rPr>
              <a:t>Joe Baguley</a:t>
            </a:r>
            <a:r>
              <a:rPr lang="en-US" sz="2400" dirty="0" smtClean="0">
                <a:solidFill>
                  <a:srgbClr val="333399"/>
                </a:solidFill>
              </a:rPr>
              <a:t>, Chief Technology Officer, EMEA, </a:t>
            </a:r>
            <a:r>
              <a:rPr lang="en-US" sz="2400" dirty="0" err="1" smtClean="0">
                <a:solidFill>
                  <a:srgbClr val="333399"/>
                </a:solidFill>
              </a:rPr>
              <a:t>VMWare</a:t>
            </a:r>
            <a:r>
              <a:rPr lang="en-US" sz="2400" dirty="0" smtClean="0">
                <a:solidFill>
                  <a:srgbClr val="333399"/>
                </a:solidFill>
              </a:rPr>
              <a:t> </a:t>
            </a:r>
          </a:p>
          <a:p>
            <a:pPr algn="l">
              <a:spcBef>
                <a:spcPct val="25000"/>
              </a:spcBef>
              <a:spcAft>
                <a:spcPct val="25000"/>
              </a:spcAft>
              <a:buClr>
                <a:srgbClr val="333399"/>
              </a:buClr>
              <a:buSzPct val="100000"/>
            </a:pPr>
            <a:r>
              <a:rPr lang="en-US" sz="2400" b="1" dirty="0" smtClean="0">
                <a:solidFill>
                  <a:srgbClr val="333399"/>
                </a:solidFill>
              </a:rPr>
              <a:t>Marnix Dekker</a:t>
            </a:r>
            <a:r>
              <a:rPr lang="en-US" sz="2400" dirty="0" smtClean="0">
                <a:solidFill>
                  <a:srgbClr val="333399"/>
                </a:solidFill>
              </a:rPr>
              <a:t>, Application Security Officer, European Network and Information Security Agency (ENISA</a:t>
            </a:r>
            <a:r>
              <a:rPr lang="en-US" sz="2400" dirty="0" smtClean="0"/>
              <a:t>)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>
                <a:solidFill>
                  <a:srgbClr val="333399"/>
                </a:solidFill>
              </a:rPr>
              <a:t>  </a:t>
            </a:r>
            <a:endParaRPr lang="en-US" sz="1800" dirty="0" smtClean="0">
              <a:solidFill>
                <a:srgbClr val="333399"/>
              </a:solidFill>
            </a:endParaRPr>
          </a:p>
        </p:txBody>
      </p:sp>
      <p:pic>
        <p:nvPicPr>
          <p:cNvPr id="4" name="Picture 2" descr="2011 Cloud Symposium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5410200"/>
            <a:ext cx="7620000" cy="117928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ASIStemplate3">
  <a:themeElements>
    <a:clrScheme name="OASIStemplate3.po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OASIStemplate3.po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OASIStemplate3.po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ASIStemplate3.po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ASIStemplate3.po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ASIStemplate3.po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ASIStemplate3.po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ASIStemplate3.po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ASIStemplate3.po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C:\OASIS\TRADE SHOWS\SLIDES\OASIStemplate3.pot</Template>
  <TotalTime>5862</TotalTime>
  <Words>109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OASIStemplate3</vt:lpstr>
      <vt:lpstr>Session #1  GOVERNANCE:   RETAINING CONTROL IN A CLOUD ENVIRONMENT  Chair: John Borras, Chair OASIS eGov Member Section  </vt:lpstr>
      <vt:lpstr>Governance – the concern</vt:lpstr>
      <vt:lpstr>Governance – the issues</vt:lpstr>
      <vt:lpstr>Panellists</vt:lpstr>
    </vt:vector>
  </TitlesOfParts>
  <Company>OASIS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OASIS: Integrating Standards for Web Services, Business Processes &amp; Remote Portals</dc:title>
  <dc:subject>Web Services</dc:subject>
  <dc:creator>Patrick Gannon</dc:creator>
  <dc:description>Delphi Summit - 10/29/02_x000d_
</dc:description>
  <cp:lastModifiedBy>John Borras</cp:lastModifiedBy>
  <cp:revision>258</cp:revision>
  <cp:lastPrinted>2001-10-03T13:09:55Z</cp:lastPrinted>
  <dcterms:created xsi:type="dcterms:W3CDTF">2001-02-19T16:56:32Z</dcterms:created>
  <dcterms:modified xsi:type="dcterms:W3CDTF">2011-10-07T09:08:17Z</dcterms:modified>
</cp:coreProperties>
</file>