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3" r:id="rId3"/>
    <p:sldId id="284" r:id="rId4"/>
    <p:sldId id="285" r:id="rId5"/>
    <p:sldId id="286" r:id="rId6"/>
    <p:sldId id="287" r:id="rId7"/>
    <p:sldId id="288" r:id="rId8"/>
    <p:sldId id="289" r:id="rId9"/>
    <p:sldId id="290" r:id="rId10"/>
    <p:sldId id="291" r:id="rId11"/>
    <p:sldId id="292" r:id="rId12"/>
    <p:sldId id="282" r:id="rId13"/>
    <p:sldId id="293" r:id="rId14"/>
    <p:sldId id="27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2684"/>
    <a:srgbClr val="E8AE10"/>
    <a:srgbClr val="A1985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6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46AF636-9D58-4CF2-B4AF-4DF6240A4F98}" type="datetimeFigureOut">
              <a:rPr lang="en-US"/>
              <a:pPr>
                <a:defRPr/>
              </a:pPr>
              <a:t>10/19/2011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DE1810D-43A0-4ADD-B5C6-CC8A88AD8C1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270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B68F651-1120-4101-93D1-B66C52B86A1B}" type="slidenum">
              <a:rPr lang="en-US" sz="1200">
                <a:latin typeface="Calibri" pitchFamily="34" charset="0"/>
              </a:rPr>
              <a:pPr algn="r"/>
              <a:t>2</a:t>
            </a:fld>
            <a:endParaRPr 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11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FAEE8AB-03BE-4D7E-9271-561BF60C84E3}" type="slidenum">
              <a:rPr lang="en-US" sz="1200">
                <a:latin typeface="Calibri" pitchFamily="34" charset="0"/>
              </a:rPr>
              <a:pPr algn="r"/>
              <a:t>11</a:t>
            </a:fld>
            <a:endParaRPr lang="en-US"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FA02F53-0FDF-4075-898A-5CCB19F5AC5C}" type="slidenum">
              <a:rPr lang="en-US" sz="1200">
                <a:latin typeface="Calibri" pitchFamily="34" charset="0"/>
              </a:rPr>
              <a:pPr algn="r"/>
              <a:t>12</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31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1992C0A-95AF-4437-8B0F-1397FB6E0CEB}" type="slidenum">
              <a:rPr lang="en-US" sz="1200">
                <a:latin typeface="Calibri" pitchFamily="34" charset="0"/>
              </a:rPr>
              <a:pPr algn="r"/>
              <a:t>13</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C2AC5F-DF9F-464C-A227-EE6E7D6FCFD2}" type="slidenum">
              <a:rPr lang="en-US"/>
              <a:pPr fontAlgn="base">
                <a:spcBef>
                  <a:spcPct val="0"/>
                </a:spcBef>
                <a:spcAft>
                  <a:spcPct val="0"/>
                </a:spcAft>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47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F814DE-66BA-4A50-B87B-332E81D3778E}" type="slidenum">
              <a:rPr lang="en-US" sz="1200">
                <a:latin typeface="Calibri" pitchFamily="34" charset="0"/>
              </a:rPr>
              <a:pPr algn="r"/>
              <a:t>3</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680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46185A5-9F4B-4E25-88AD-FA928401592A}" type="slidenum">
              <a:rPr lang="en-US" sz="1200">
                <a:latin typeface="Calibri" pitchFamily="34" charset="0"/>
              </a:rPr>
              <a:pPr algn="r"/>
              <a:t>4</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88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8ADB9FE-41AD-49C4-B4D0-601EDE8456AA}"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940E62C-1FCB-4756-B3E5-DD28C0BFA0DF}" type="slidenum">
              <a:rPr lang="en-US" sz="1200">
                <a:latin typeface="Calibri" pitchFamily="34" charset="0"/>
              </a:rPr>
              <a:pPr algn="r"/>
              <a:t>6</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C2A238C-3047-47BD-8B3C-204272489239}" type="slidenum">
              <a:rPr lang="en-US" sz="1200">
                <a:latin typeface="Calibri" pitchFamily="34" charset="0"/>
              </a:rPr>
              <a:pPr algn="r"/>
              <a:t>7</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49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66DB3C0-750C-4DC5-BC65-97ADEF108E1D}" type="slidenum">
              <a:rPr lang="en-US" sz="1200">
                <a:latin typeface="Calibri" pitchFamily="34" charset="0"/>
              </a:rPr>
              <a:pPr algn="r"/>
              <a:t>8</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70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4C7AEA4-505D-4131-9C86-C3F82352B276}" type="slidenum">
              <a:rPr lang="en-US" sz="1200">
                <a:latin typeface="Calibri" pitchFamily="34" charset="0"/>
              </a:rPr>
              <a:pPr algn="r"/>
              <a:t>9</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90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82461F6-854E-4194-B5D3-359BCC7DD4E2}" type="slidenum">
              <a:rPr lang="en-US" sz="1200">
                <a:latin typeface="Calibri" pitchFamily="34" charset="0"/>
              </a:rPr>
              <a:pPr algn="r"/>
              <a:t>10</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7B77288-E438-485E-8B68-696C9120F16D}" type="datetimeFigureOut">
              <a:rPr lang="en-US"/>
              <a:pPr>
                <a:defRPr/>
              </a:pPr>
              <a:t>10/19/2011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6A78D6-0419-465B-9040-E0C135FF60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530CE2-380B-467B-A40C-B7A20F403BA0}" type="datetimeFigureOut">
              <a:rPr lang="en-US"/>
              <a:pPr>
                <a:defRPr/>
              </a:pPr>
              <a:t>10/19/2011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0E21E9-4A2A-4035-9DEC-C3F4B2C15E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1A02E0-4AAA-4D21-A039-10F00822C0B8}" type="datetimeFigureOut">
              <a:rPr lang="en-US"/>
              <a:pPr>
                <a:defRPr/>
              </a:pPr>
              <a:t>10/19/2011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449933-B81D-4AD5-BD4D-645602BCB5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38834D-44D2-4789-8CAA-673679E5DFA4}" type="datetimeFigureOut">
              <a:rPr lang="en-US"/>
              <a:pPr>
                <a:defRPr/>
              </a:pPr>
              <a:t>10/19/2011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1C9F38-A45D-4AE8-8C37-79944DA2228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8F24ABC-0F1C-4AC0-BAF1-E59B584FA421}" type="datetimeFigureOut">
              <a:rPr lang="en-US"/>
              <a:pPr>
                <a:defRPr/>
              </a:pPr>
              <a:t>10/19/2011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368353-E980-49C1-AFC6-0BB6D9FCFF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ACA93EB-27CD-4AB3-A90C-81904BBBAAB1}" type="datetimeFigureOut">
              <a:rPr lang="en-US"/>
              <a:pPr>
                <a:defRPr/>
              </a:pPr>
              <a:t>10/19/2011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79DF0C-4EC5-4CD2-88A6-4552E0213A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BA4365B-3F26-402F-BBC1-24E8DDAED5FF}" type="datetimeFigureOut">
              <a:rPr lang="en-US"/>
              <a:pPr>
                <a:defRPr/>
              </a:pPr>
              <a:t>10/19/2011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BB6E95D-6B39-4265-A183-C5DC3898E9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DC6D834-B341-4272-866B-24B8A49E7ED3}" type="datetimeFigureOut">
              <a:rPr lang="en-US"/>
              <a:pPr>
                <a:defRPr/>
              </a:pPr>
              <a:t>10/19/2011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B785DF9-E812-41D4-9976-6BADA2DF32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F918F73-9E81-4B01-B842-05E2AC6AFC72}" type="datetimeFigureOut">
              <a:rPr lang="en-US"/>
              <a:pPr>
                <a:defRPr/>
              </a:pPr>
              <a:t>10/19/2011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209E9AA-BA0B-461E-8E43-415CD0888D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9FEEFF-88B5-45EA-8DFC-9777351246FA}" type="datetimeFigureOut">
              <a:rPr lang="en-US"/>
              <a:pPr>
                <a:defRPr/>
              </a:pPr>
              <a:t>10/19/2011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EEC62B-1DFB-4FB8-AB62-5B0793E60D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B3E38A-DEF6-44BC-B5C3-57E3A5276547}" type="datetimeFigureOut">
              <a:rPr lang="en-US"/>
              <a:pPr>
                <a:defRPr/>
              </a:pPr>
              <a:t>10/19/2011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32EC59-41AA-4E3C-80DB-F3124003C3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90C4626-784F-4C5C-8BF9-EADA406AAEBD}" type="datetimeFigureOut">
              <a:rPr lang="en-US"/>
              <a:pPr>
                <a:defRPr/>
              </a:pPr>
              <a:t>10/19/2011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55D16F9-A3D6-40C4-A3DF-079D90E965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oasis-open.org/"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gershon.janssen@gmail.com" TargetMode="External"/><Relationship Id="rId5" Type="http://schemas.openxmlformats.org/officeDocument/2006/relationships/hyperlink" Target="http://www.oasis-open.org/committees/pmrm/" TargetMode="External"/><Relationship Id="rId4" Type="http://schemas.openxmlformats.org/officeDocument/2006/relationships/hyperlink" Target="http://www.oasis-idtrust.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786563" y="4357688"/>
            <a:ext cx="1714500" cy="1714500"/>
          </a:xfrm>
          <a:prstGeom prst="roundRect">
            <a:avLst>
              <a:gd name="adj" fmla="val 0"/>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sz="1600" b="1" dirty="0">
              <a:solidFill>
                <a:srgbClr val="562684"/>
              </a:solidFill>
            </a:endParaRPr>
          </a:p>
          <a:p>
            <a:pPr algn="ctr" fontAlgn="auto">
              <a:spcBef>
                <a:spcPts val="0"/>
              </a:spcBef>
              <a:spcAft>
                <a:spcPts val="0"/>
              </a:spcAft>
              <a:defRPr/>
            </a:pPr>
            <a:endParaRPr lang="en-US" sz="1600" b="1" dirty="0">
              <a:solidFill>
                <a:srgbClr val="562684"/>
              </a:solidFill>
            </a:endParaRPr>
          </a:p>
          <a:p>
            <a:pPr algn="ctr" fontAlgn="auto">
              <a:spcBef>
                <a:spcPts val="0"/>
              </a:spcBef>
              <a:spcAft>
                <a:spcPts val="0"/>
              </a:spcAft>
              <a:defRPr/>
            </a:pPr>
            <a:endParaRPr lang="en-US" sz="1600" b="1" dirty="0">
              <a:solidFill>
                <a:srgbClr val="562684"/>
              </a:solidFill>
            </a:endParaRPr>
          </a:p>
          <a:p>
            <a:pPr algn="ctr" fontAlgn="auto">
              <a:spcBef>
                <a:spcPts val="0"/>
              </a:spcBef>
              <a:spcAft>
                <a:spcPts val="0"/>
              </a:spcAft>
              <a:defRPr/>
            </a:pPr>
            <a:endParaRPr lang="en-US" sz="1600" b="1" dirty="0">
              <a:solidFill>
                <a:srgbClr val="562684"/>
              </a:solidFill>
            </a:endParaRPr>
          </a:p>
          <a:p>
            <a:pPr algn="ctr" fontAlgn="auto">
              <a:spcBef>
                <a:spcPts val="0"/>
              </a:spcBef>
              <a:spcAft>
                <a:spcPts val="0"/>
              </a:spcAft>
              <a:defRPr/>
            </a:pPr>
            <a:endParaRPr lang="en-US" sz="1600" b="1" dirty="0">
              <a:solidFill>
                <a:srgbClr val="562684"/>
              </a:solidFill>
            </a:endParaRPr>
          </a:p>
          <a:p>
            <a:pPr algn="ctr" fontAlgn="auto">
              <a:spcBef>
                <a:spcPts val="0"/>
              </a:spcBef>
              <a:spcAft>
                <a:spcPts val="0"/>
              </a:spcAft>
              <a:defRPr/>
            </a:pPr>
            <a:r>
              <a:rPr lang="en-US" sz="1600" i="1" dirty="0">
                <a:solidFill>
                  <a:srgbClr val="562684"/>
                </a:solidFill>
              </a:rPr>
              <a:t>Gershon Janssen</a:t>
            </a:r>
            <a:endParaRPr lang="en-US" sz="1600" i="1" dirty="0">
              <a:solidFill>
                <a:srgbClr val="562684"/>
              </a:solidFill>
            </a:endParaRPr>
          </a:p>
        </p:txBody>
      </p:sp>
      <p:sp>
        <p:nvSpPr>
          <p:cNvPr id="7" name="Rounded Rectangle 6"/>
          <p:cNvSpPr/>
          <p:nvPr/>
        </p:nvSpPr>
        <p:spPr>
          <a:xfrm>
            <a:off x="4929188" y="4357688"/>
            <a:ext cx="1714500" cy="1714500"/>
          </a:xfrm>
          <a:prstGeom prst="roundRect">
            <a:avLst>
              <a:gd name="adj" fmla="val 0"/>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a:endParaRPr lang="en-US" sz="1400">
              <a:solidFill>
                <a:srgbClr val="562684"/>
              </a:solidFill>
            </a:endParaRPr>
          </a:p>
          <a:p>
            <a:pPr algn="ctr"/>
            <a:endParaRPr lang="en-US" sz="1400">
              <a:solidFill>
                <a:srgbClr val="562684"/>
              </a:solidFill>
            </a:endParaRPr>
          </a:p>
          <a:p>
            <a:pPr algn="ctr"/>
            <a:endParaRPr lang="en-US" sz="1400">
              <a:solidFill>
                <a:srgbClr val="562684"/>
              </a:solidFill>
            </a:endParaRPr>
          </a:p>
          <a:p>
            <a:pPr algn="ctr"/>
            <a:endParaRPr lang="en-US" sz="1400">
              <a:solidFill>
                <a:srgbClr val="562684"/>
              </a:solidFill>
            </a:endParaRPr>
          </a:p>
          <a:p>
            <a:pPr algn="ctr"/>
            <a:endParaRPr lang="en-US" sz="1400">
              <a:solidFill>
                <a:srgbClr val="562684"/>
              </a:solidFill>
            </a:endParaRPr>
          </a:p>
          <a:p>
            <a:pPr algn="ctr"/>
            <a:r>
              <a:rPr lang="en-US" sz="1400" i="1">
                <a:solidFill>
                  <a:srgbClr val="562684"/>
                </a:solidFill>
              </a:rPr>
              <a:t>11</a:t>
            </a:r>
            <a:r>
              <a:rPr lang="en-US" sz="1400" i="1" baseline="30000">
                <a:solidFill>
                  <a:srgbClr val="562684"/>
                </a:solidFill>
              </a:rPr>
              <a:t>th</a:t>
            </a:r>
            <a:r>
              <a:rPr lang="en-US" sz="1400" i="1">
                <a:solidFill>
                  <a:srgbClr val="562684"/>
                </a:solidFill>
              </a:rPr>
              <a:t> October 2011</a:t>
            </a:r>
          </a:p>
          <a:p>
            <a:pPr algn="ctr"/>
            <a:r>
              <a:rPr lang="en-US" sz="1400" i="1">
                <a:solidFill>
                  <a:srgbClr val="562684"/>
                </a:solidFill>
              </a:rPr>
              <a:t>London</a:t>
            </a:r>
          </a:p>
        </p:txBody>
      </p:sp>
      <p:sp>
        <p:nvSpPr>
          <p:cNvPr id="8" name="Rounded Rectangle 7"/>
          <p:cNvSpPr/>
          <p:nvPr/>
        </p:nvSpPr>
        <p:spPr>
          <a:xfrm>
            <a:off x="6786563" y="2500313"/>
            <a:ext cx="1714500" cy="1714500"/>
          </a:xfrm>
          <a:prstGeom prst="roundRect">
            <a:avLst>
              <a:gd name="adj" fmla="val 0"/>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a:r>
              <a:rPr lang="en-US" b="1">
                <a:solidFill>
                  <a:srgbClr val="562684"/>
                </a:solidFill>
              </a:rPr>
              <a:t>Privacy Management Reference Model</a:t>
            </a:r>
          </a:p>
        </p:txBody>
      </p:sp>
      <p:sp>
        <p:nvSpPr>
          <p:cNvPr id="9" name="Rounded Rectangle 8"/>
          <p:cNvSpPr/>
          <p:nvPr/>
        </p:nvSpPr>
        <p:spPr>
          <a:xfrm>
            <a:off x="4929188" y="2500313"/>
            <a:ext cx="1714500" cy="1714500"/>
          </a:xfrm>
          <a:prstGeom prst="roundRect">
            <a:avLst>
              <a:gd name="adj" fmla="val 0"/>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a:r>
              <a:rPr lang="en-US" b="1">
                <a:solidFill>
                  <a:srgbClr val="562684"/>
                </a:solidFill>
              </a:rPr>
              <a:t>International Cloud Symposium 2011</a:t>
            </a:r>
          </a:p>
        </p:txBody>
      </p:sp>
      <p:pic>
        <p:nvPicPr>
          <p:cNvPr id="2054" name="Picture 2"/>
          <p:cNvPicPr>
            <a:picLocks noChangeAspect="1" noChangeArrowheads="1"/>
          </p:cNvPicPr>
          <p:nvPr/>
        </p:nvPicPr>
        <p:blipFill>
          <a:blip r:embed="rId2" cstate="print"/>
          <a:srcRect/>
          <a:stretch>
            <a:fillRect/>
          </a:stretch>
        </p:blipFill>
        <p:spPr bwMode="auto">
          <a:xfrm>
            <a:off x="214313" y="142875"/>
            <a:ext cx="3238500" cy="552450"/>
          </a:xfrm>
          <a:prstGeom prst="rect">
            <a:avLst/>
          </a:prstGeom>
          <a:noFill/>
          <a:ln w="9525">
            <a:noFill/>
            <a:miter lim="800000"/>
            <a:headEnd/>
            <a:tailEnd/>
          </a:ln>
        </p:spPr>
      </p:pic>
      <p:cxnSp>
        <p:nvCxnSpPr>
          <p:cNvPr id="12" name="Straight Connector 11"/>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4" name="L-Shape 13"/>
          <p:cNvSpPr/>
          <p:nvPr/>
        </p:nvSpPr>
        <p:spPr>
          <a:xfrm rot="13400199">
            <a:off x="1054100" y="3233738"/>
            <a:ext cx="2214563" cy="2286000"/>
          </a:xfrm>
          <a:prstGeom prst="corner">
            <a:avLst>
              <a:gd name="adj1" fmla="val 27852"/>
              <a:gd name="adj2" fmla="val 27704"/>
            </a:avLst>
          </a:prstGeom>
          <a:solidFill>
            <a:srgbClr val="5626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idx="4294967295"/>
          </p:nvPr>
        </p:nvSpPr>
        <p:spPr>
          <a:xfrm>
            <a:off x="457200" y="785813"/>
            <a:ext cx="8229600" cy="631825"/>
          </a:xfrm>
        </p:spPr>
        <p:txBody>
          <a:bodyPr/>
          <a:lstStyle/>
          <a:p>
            <a:pPr algn="l"/>
            <a:r>
              <a:rPr lang="en-US" sz="2400" b="1" smtClean="0">
                <a:solidFill>
                  <a:srgbClr val="562684"/>
                </a:solidFill>
                <a:latin typeface="Cambria" pitchFamily="18" charset="0"/>
              </a:rPr>
              <a:t>Use Case analysis</a:t>
            </a:r>
          </a:p>
        </p:txBody>
      </p:sp>
      <p:sp>
        <p:nvSpPr>
          <p:cNvPr id="88067" name="Content Placeholder 2"/>
          <p:cNvSpPr>
            <a:spLocks noGrp="1"/>
          </p:cNvSpPr>
          <p:nvPr>
            <p:ph idx="4294967295"/>
          </p:nvPr>
        </p:nvSpPr>
        <p:spPr/>
        <p:txBody>
          <a:bodyPr/>
          <a:lstStyle/>
          <a:p>
            <a:pPr>
              <a:buClr>
                <a:srgbClr val="E8AE10"/>
              </a:buClr>
              <a:buFont typeface="Wingdings" pitchFamily="2" charset="2"/>
              <a:buChar char="§"/>
            </a:pPr>
            <a:r>
              <a:rPr lang="en-US" sz="2000" smtClean="0"/>
              <a:t>The methodology consists of two parts:</a:t>
            </a:r>
          </a:p>
          <a:p>
            <a:pPr lvl="1">
              <a:buClr>
                <a:srgbClr val="E8AE10"/>
              </a:buClr>
              <a:buFont typeface="Wingdings" pitchFamily="2" charset="2"/>
              <a:buChar char="§"/>
            </a:pPr>
            <a:r>
              <a:rPr lang="en-US" sz="1800" smtClean="0"/>
              <a:t>The High Level Privacy Analysis</a:t>
            </a:r>
          </a:p>
          <a:p>
            <a:pPr lvl="2">
              <a:buClr>
                <a:srgbClr val="E8AE10"/>
              </a:buClr>
              <a:buFont typeface="Wingdings" pitchFamily="2" charset="2"/>
              <a:buChar char="§"/>
            </a:pPr>
            <a:r>
              <a:rPr lang="en-US" sz="1600" smtClean="0"/>
              <a:t>Descriptions of Applications and Business Processes</a:t>
            </a:r>
          </a:p>
          <a:p>
            <a:pPr lvl="2">
              <a:buClr>
                <a:srgbClr val="E8AE10"/>
              </a:buClr>
              <a:buFont typeface="Wingdings" pitchFamily="2" charset="2"/>
              <a:buChar char="§"/>
            </a:pPr>
            <a:r>
              <a:rPr lang="en-US" sz="1600" smtClean="0"/>
              <a:t>Statutory, Regulatory and Other Applicable Privacy Requirements</a:t>
            </a:r>
          </a:p>
          <a:p>
            <a:pPr lvl="1">
              <a:buClr>
                <a:srgbClr val="E8AE10"/>
              </a:buClr>
              <a:buFont typeface="Wingdings" pitchFamily="2" charset="2"/>
              <a:buChar char="§"/>
            </a:pPr>
            <a:r>
              <a:rPr lang="en-US" sz="1800" smtClean="0"/>
              <a:t>The Detailed Privacy Management Reference Model Description</a:t>
            </a:r>
          </a:p>
          <a:p>
            <a:pPr lvl="2">
              <a:buClr>
                <a:srgbClr val="E8AE10"/>
              </a:buClr>
              <a:buFont typeface="Wingdings" pitchFamily="2" charset="2"/>
              <a:buChar char="§"/>
            </a:pPr>
            <a:r>
              <a:rPr lang="en-US" sz="1600" smtClean="0"/>
              <a:t>Privacy Domains</a:t>
            </a:r>
          </a:p>
          <a:p>
            <a:pPr lvl="2">
              <a:buClr>
                <a:srgbClr val="E8AE10"/>
              </a:buClr>
              <a:buFont typeface="Wingdings" pitchFamily="2" charset="2"/>
              <a:buChar char="§"/>
            </a:pPr>
            <a:r>
              <a:rPr lang="en-US" sz="1600" smtClean="0"/>
              <a:t>Domain Owners</a:t>
            </a:r>
          </a:p>
          <a:p>
            <a:pPr lvl="2">
              <a:buClr>
                <a:srgbClr val="E8AE10"/>
              </a:buClr>
              <a:buFont typeface="Wingdings" pitchFamily="2" charset="2"/>
              <a:buChar char="§"/>
            </a:pPr>
            <a:r>
              <a:rPr lang="en-US" sz="1600" smtClean="0"/>
              <a:t>Data Flows</a:t>
            </a:r>
          </a:p>
          <a:p>
            <a:pPr lvl="2">
              <a:buClr>
                <a:srgbClr val="E8AE10"/>
              </a:buClr>
              <a:buFont typeface="Wingdings" pitchFamily="2" charset="2"/>
              <a:buChar char="§"/>
            </a:pPr>
            <a:r>
              <a:rPr lang="en-US" sz="1600" smtClean="0"/>
              <a:t>Touch Points</a:t>
            </a:r>
          </a:p>
          <a:p>
            <a:pPr lvl="2">
              <a:buClr>
                <a:srgbClr val="E8AE10"/>
              </a:buClr>
              <a:buFont typeface="Wingdings" pitchFamily="2" charset="2"/>
              <a:buChar char="§"/>
            </a:pPr>
            <a:r>
              <a:rPr lang="en-US" sz="1600" smtClean="0"/>
              <a:t>Systems and Subsystems</a:t>
            </a:r>
          </a:p>
          <a:p>
            <a:pPr lvl="2">
              <a:buClr>
                <a:srgbClr val="E8AE10"/>
              </a:buClr>
              <a:buFont typeface="Wingdings" pitchFamily="2" charset="2"/>
              <a:buChar char="§"/>
            </a:pPr>
            <a:r>
              <a:rPr lang="en-US" sz="1600" smtClean="0"/>
              <a:t>Actors</a:t>
            </a:r>
          </a:p>
          <a:p>
            <a:pPr lvl="2">
              <a:buClr>
                <a:srgbClr val="E8AE10"/>
              </a:buClr>
              <a:buFont typeface="Wingdings" pitchFamily="2" charset="2"/>
              <a:buChar char="§"/>
            </a:pPr>
            <a:r>
              <a:rPr lang="en-US" sz="1600" smtClean="0"/>
              <a:t>PI in Use Case Systems (collected, communicated, processed; incoming, internally generated and outgoing)</a:t>
            </a:r>
          </a:p>
          <a:p>
            <a:pPr lvl="2">
              <a:buClr>
                <a:srgbClr val="E8AE10"/>
              </a:buClr>
              <a:buFont typeface="Wingdings" pitchFamily="2" charset="2"/>
              <a:buChar char="§"/>
            </a:pPr>
            <a:r>
              <a:rPr lang="en-US" sz="1600" smtClean="0"/>
              <a:t>Operational Privacy Controls (inherited, internal and exported controls)</a:t>
            </a:r>
          </a:p>
          <a:p>
            <a:pPr>
              <a:buClr>
                <a:srgbClr val="E8AE10"/>
              </a:buClr>
              <a:buFont typeface="Wingdings" pitchFamily="2" charset="2"/>
              <a:buChar char="§"/>
            </a:pPr>
            <a:r>
              <a:rPr lang="en-US" sz="2000" smtClean="0">
                <a:sym typeface="Wingdings" pitchFamily="2" charset="2"/>
              </a:rPr>
              <a:t> </a:t>
            </a:r>
            <a:r>
              <a:rPr lang="en-US" sz="2000" smtClean="0"/>
              <a:t>Select Privacy Management Services</a:t>
            </a:r>
          </a:p>
          <a:p>
            <a:pPr lvl="1">
              <a:buClr>
                <a:srgbClr val="E8AE10"/>
              </a:buClr>
              <a:buFont typeface="Wingdings" pitchFamily="2" charset="2"/>
              <a:buChar char="§"/>
            </a:pPr>
            <a:endParaRPr lang="en-US" sz="1800" smtClean="0"/>
          </a:p>
        </p:txBody>
      </p:sp>
      <p:pic>
        <p:nvPicPr>
          <p:cNvPr id="88068"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88072"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290217B4-160B-4FF8-9C40-F290462023BC}" type="slidenum">
              <a:rPr lang="en-US" sz="1200">
                <a:solidFill>
                  <a:srgbClr val="562684"/>
                </a:solidFill>
                <a:latin typeface="Calibri" pitchFamily="34" charset="0"/>
              </a:rPr>
              <a:pPr algn="r"/>
              <a:t>10</a:t>
            </a:fld>
            <a:endParaRPr lang="en-US" sz="1200">
              <a:solidFill>
                <a:srgbClr val="562684"/>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idx="4294967295"/>
          </p:nvPr>
        </p:nvSpPr>
        <p:spPr>
          <a:xfrm>
            <a:off x="457200" y="785813"/>
            <a:ext cx="8229600" cy="631825"/>
          </a:xfrm>
        </p:spPr>
        <p:txBody>
          <a:bodyPr/>
          <a:lstStyle/>
          <a:p>
            <a:pPr algn="l"/>
            <a:r>
              <a:rPr lang="en-US" sz="2800" b="1" smtClean="0">
                <a:solidFill>
                  <a:srgbClr val="562684"/>
                </a:solidFill>
                <a:latin typeface="Cambria" pitchFamily="18" charset="0"/>
              </a:rPr>
              <a:t>Emergency Responder Use Case: On Site Care</a:t>
            </a:r>
          </a:p>
        </p:txBody>
      </p:sp>
      <p:sp>
        <p:nvSpPr>
          <p:cNvPr id="90115" name="Content Placeholder 2"/>
          <p:cNvSpPr>
            <a:spLocks noGrp="1"/>
          </p:cNvSpPr>
          <p:nvPr>
            <p:ph idx="4294967295"/>
          </p:nvPr>
        </p:nvSpPr>
        <p:spPr/>
        <p:txBody>
          <a:bodyPr/>
          <a:lstStyle/>
          <a:p>
            <a:pPr>
              <a:buClr>
                <a:srgbClr val="E8AE10"/>
              </a:buClr>
              <a:buFont typeface="Wingdings" pitchFamily="2" charset="2"/>
              <a:buChar char="§"/>
            </a:pPr>
            <a:endParaRPr lang="en-US" sz="2000" smtClean="0"/>
          </a:p>
          <a:p>
            <a:pPr>
              <a:buClr>
                <a:srgbClr val="E8AE10"/>
              </a:buClr>
              <a:buFont typeface="Wingdings" pitchFamily="2" charset="2"/>
              <a:buChar char="§"/>
            </a:pPr>
            <a:endParaRPr lang="en-US" sz="2000" smtClean="0"/>
          </a:p>
          <a:p>
            <a:pPr>
              <a:buClr>
                <a:srgbClr val="E8AE10"/>
              </a:buClr>
              <a:buFont typeface="Wingdings" pitchFamily="2" charset="2"/>
              <a:buChar char="§"/>
            </a:pPr>
            <a:endParaRPr lang="en-US" sz="2000" smtClean="0"/>
          </a:p>
          <a:p>
            <a:pPr lvl="1">
              <a:buClr>
                <a:srgbClr val="E8AE10"/>
              </a:buClr>
              <a:buFont typeface="Wingdings" pitchFamily="2" charset="2"/>
              <a:buChar char="§"/>
            </a:pPr>
            <a:endParaRPr lang="en-US" sz="1800" smtClean="0"/>
          </a:p>
        </p:txBody>
      </p:sp>
      <p:pic>
        <p:nvPicPr>
          <p:cNvPr id="90116"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90120"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0CD48626-5825-4B74-A2B1-BBE77882AD93}" type="slidenum">
              <a:rPr lang="en-US" sz="1200">
                <a:solidFill>
                  <a:srgbClr val="562684"/>
                </a:solidFill>
                <a:latin typeface="Calibri" pitchFamily="34" charset="0"/>
              </a:rPr>
              <a:pPr algn="r"/>
              <a:t>11</a:t>
            </a:fld>
            <a:endParaRPr lang="en-US" sz="1200">
              <a:solidFill>
                <a:srgbClr val="562684"/>
              </a:solidFill>
              <a:latin typeface="Calibri" pitchFamily="34" charset="0"/>
            </a:endParaRPr>
          </a:p>
        </p:txBody>
      </p:sp>
      <p:pic>
        <p:nvPicPr>
          <p:cNvPr id="90122" name="Picture 1"/>
          <p:cNvPicPr>
            <a:picLocks noChangeAspect="1" noChangeArrowheads="1"/>
          </p:cNvPicPr>
          <p:nvPr/>
        </p:nvPicPr>
        <p:blipFill>
          <a:blip r:embed="rId4" cstate="print"/>
          <a:srcRect/>
          <a:stretch>
            <a:fillRect/>
          </a:stretch>
        </p:blipFill>
        <p:spPr bwMode="auto">
          <a:xfrm>
            <a:off x="971550" y="1412875"/>
            <a:ext cx="7200900" cy="4741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a:xfrm>
            <a:off x="457200" y="785813"/>
            <a:ext cx="8229600" cy="631825"/>
          </a:xfrm>
        </p:spPr>
        <p:txBody>
          <a:bodyPr/>
          <a:lstStyle/>
          <a:p>
            <a:pPr algn="l"/>
            <a:r>
              <a:rPr lang="en-US" sz="3600" b="1" smtClean="0">
                <a:solidFill>
                  <a:srgbClr val="562684"/>
                </a:solidFill>
                <a:latin typeface="Cambria" pitchFamily="18" charset="0"/>
              </a:rPr>
              <a:t>Where are we now?</a:t>
            </a:r>
            <a:endParaRPr lang="en-US" sz="2800" smtClean="0"/>
          </a:p>
        </p:txBody>
      </p:sp>
      <p:sp>
        <p:nvSpPr>
          <p:cNvPr id="66563" name="Content Placeholder 2"/>
          <p:cNvSpPr>
            <a:spLocks noGrp="1"/>
          </p:cNvSpPr>
          <p:nvPr>
            <p:ph idx="4294967295"/>
          </p:nvPr>
        </p:nvSpPr>
        <p:spPr/>
        <p:txBody>
          <a:bodyPr/>
          <a:lstStyle/>
          <a:p>
            <a:pPr>
              <a:buClr>
                <a:srgbClr val="E8AE10"/>
              </a:buClr>
              <a:buFont typeface="Wingdings" pitchFamily="2" charset="2"/>
              <a:buChar char="§"/>
            </a:pPr>
            <a:r>
              <a:rPr lang="en-US" sz="2400" smtClean="0"/>
              <a:t>Steps in the development of the Privacy Management Reference Model:</a:t>
            </a:r>
          </a:p>
          <a:p>
            <a:pPr lvl="1">
              <a:buClr>
                <a:srgbClr val="E8AE10"/>
              </a:buClr>
              <a:buFont typeface="Wingdings" pitchFamily="2" charset="2"/>
              <a:buChar char="§"/>
            </a:pPr>
            <a:r>
              <a:rPr lang="en-US" sz="2000" smtClean="0"/>
              <a:t>First meeting September 2010</a:t>
            </a:r>
          </a:p>
          <a:p>
            <a:pPr lvl="1">
              <a:buClr>
                <a:srgbClr val="E8AE10"/>
              </a:buClr>
              <a:buFont typeface="Wingdings" pitchFamily="2" charset="2"/>
              <a:buChar char="§"/>
            </a:pPr>
            <a:r>
              <a:rPr lang="en-US" sz="2000" smtClean="0"/>
              <a:t>The ISTPA has donated the PMRM v2.0 to the Technical Committee</a:t>
            </a:r>
          </a:p>
          <a:p>
            <a:pPr lvl="1">
              <a:buClr>
                <a:srgbClr val="E8AE10"/>
              </a:buClr>
              <a:buFont typeface="Wingdings" pitchFamily="2" charset="2"/>
              <a:buChar char="§"/>
            </a:pPr>
            <a:r>
              <a:rPr lang="en-US" sz="2000" smtClean="0"/>
              <a:t>Initial Deliverables:</a:t>
            </a:r>
          </a:p>
          <a:p>
            <a:pPr lvl="2">
              <a:buClr>
                <a:srgbClr val="E8AE10"/>
              </a:buClr>
              <a:buFont typeface="Wingdings" pitchFamily="2" charset="2"/>
              <a:buChar char="§"/>
            </a:pPr>
            <a:r>
              <a:rPr lang="en-US" sz="1800" smtClean="0"/>
              <a:t>the Reference Model</a:t>
            </a:r>
          </a:p>
          <a:p>
            <a:pPr lvl="2">
              <a:buClr>
                <a:srgbClr val="E8AE10"/>
              </a:buClr>
              <a:buFont typeface="Wingdings" pitchFamily="2" charset="2"/>
              <a:buChar char="§"/>
            </a:pPr>
            <a:r>
              <a:rPr lang="en-US" sz="1800" smtClean="0"/>
              <a:t>a formal methodology for applying the model and expressing use cases</a:t>
            </a:r>
          </a:p>
          <a:p>
            <a:pPr lvl="2">
              <a:buClr>
                <a:srgbClr val="E8AE10"/>
              </a:buClr>
              <a:buFont typeface="Wingdings" pitchFamily="2" charset="2"/>
              <a:buChar char="§"/>
            </a:pPr>
            <a:r>
              <a:rPr lang="en-US" sz="1800" smtClean="0"/>
              <a:t>one or more use cases showing how to utilize the PMRM</a:t>
            </a:r>
          </a:p>
          <a:p>
            <a:pPr>
              <a:buClr>
                <a:srgbClr val="E8AE10"/>
              </a:buClr>
              <a:buFont typeface="Wingdings" pitchFamily="2" charset="2"/>
              <a:buChar char="§"/>
            </a:pPr>
            <a:r>
              <a:rPr lang="en-US" sz="2400" smtClean="0"/>
              <a:t>Standards-based technical privacy framework which enable development and implementation of privacy and associated security requirements</a:t>
            </a:r>
          </a:p>
        </p:txBody>
      </p:sp>
      <p:pic>
        <p:nvPicPr>
          <p:cNvPr id="66564"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66568"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52F2C813-8E99-4C45-ABEB-2656D3993430}" type="slidenum">
              <a:rPr lang="en-US" sz="1200">
                <a:solidFill>
                  <a:srgbClr val="562684"/>
                </a:solidFill>
                <a:latin typeface="Calibri" pitchFamily="34" charset="0"/>
              </a:rPr>
              <a:pPr algn="r"/>
              <a:t>12</a:t>
            </a:fld>
            <a:endParaRPr lang="en-US" sz="1200">
              <a:solidFill>
                <a:srgbClr val="562684"/>
              </a:solidFill>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idx="4294967295"/>
          </p:nvPr>
        </p:nvSpPr>
        <p:spPr>
          <a:xfrm>
            <a:off x="457200" y="785813"/>
            <a:ext cx="8229600" cy="631825"/>
          </a:xfrm>
        </p:spPr>
        <p:txBody>
          <a:bodyPr/>
          <a:lstStyle/>
          <a:p>
            <a:pPr algn="l"/>
            <a:r>
              <a:rPr lang="en-US" sz="3600" b="1" smtClean="0">
                <a:solidFill>
                  <a:srgbClr val="562684"/>
                </a:solidFill>
                <a:latin typeface="Cambria" pitchFamily="18" charset="0"/>
              </a:rPr>
              <a:t>Summary</a:t>
            </a:r>
            <a:endParaRPr lang="en-US" sz="2800" smtClean="0"/>
          </a:p>
        </p:txBody>
      </p:sp>
      <p:sp>
        <p:nvSpPr>
          <p:cNvPr id="92163" name="Content Placeholder 2"/>
          <p:cNvSpPr>
            <a:spLocks noGrp="1"/>
          </p:cNvSpPr>
          <p:nvPr>
            <p:ph idx="4294967295"/>
          </p:nvPr>
        </p:nvSpPr>
        <p:spPr/>
        <p:txBody>
          <a:bodyPr/>
          <a:lstStyle/>
          <a:p>
            <a:pPr>
              <a:buClr>
                <a:srgbClr val="E8AE10"/>
              </a:buClr>
              <a:buFont typeface="Wingdings" pitchFamily="2" charset="2"/>
              <a:buChar char="§"/>
            </a:pPr>
            <a:r>
              <a:rPr lang="en-US" sz="2400" smtClean="0"/>
              <a:t>PMRM delivers a standards-based technical privacy framework which enable development and implementation of privacy and associated security requirements</a:t>
            </a:r>
          </a:p>
          <a:p>
            <a:pPr>
              <a:buClr>
                <a:srgbClr val="E8AE10"/>
              </a:buClr>
              <a:buFont typeface="Wingdings" pitchFamily="2" charset="2"/>
              <a:buChar char="§"/>
            </a:pPr>
            <a:endParaRPr lang="en-US" sz="2400" smtClean="0"/>
          </a:p>
          <a:p>
            <a:pPr>
              <a:buClr>
                <a:srgbClr val="E8AE10"/>
              </a:buClr>
              <a:buFont typeface="Wingdings" pitchFamily="2" charset="2"/>
              <a:buChar char="§"/>
            </a:pPr>
            <a:r>
              <a:rPr lang="en-US" sz="2400" smtClean="0"/>
              <a:t>for both enterprise and cloud-based environments</a:t>
            </a:r>
          </a:p>
        </p:txBody>
      </p:sp>
      <p:pic>
        <p:nvPicPr>
          <p:cNvPr id="92164"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92168"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F91F26AE-7609-4B39-B774-A74AE3B702D2}" type="slidenum">
              <a:rPr lang="en-US" sz="1200">
                <a:solidFill>
                  <a:srgbClr val="562684"/>
                </a:solidFill>
                <a:latin typeface="Calibri" pitchFamily="34" charset="0"/>
              </a:rPr>
              <a:pPr algn="r"/>
              <a:t>13</a:t>
            </a:fld>
            <a:endParaRPr lang="en-US" sz="1200">
              <a:solidFill>
                <a:srgbClr val="562684"/>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785813"/>
            <a:ext cx="8229600" cy="631825"/>
          </a:xfrm>
        </p:spPr>
        <p:txBody>
          <a:bodyPr/>
          <a:lstStyle/>
          <a:p>
            <a:pPr algn="l"/>
            <a:r>
              <a:rPr lang="en-US" sz="3200" b="1" smtClean="0">
                <a:solidFill>
                  <a:srgbClr val="562684"/>
                </a:solidFill>
                <a:latin typeface="Cambria" pitchFamily="18" charset="0"/>
              </a:rPr>
              <a:t>Links and References</a:t>
            </a:r>
          </a:p>
        </p:txBody>
      </p:sp>
      <p:sp>
        <p:nvSpPr>
          <p:cNvPr id="23555" name="Content Placeholder 2"/>
          <p:cNvSpPr>
            <a:spLocks noGrp="1"/>
          </p:cNvSpPr>
          <p:nvPr>
            <p:ph idx="1"/>
          </p:nvPr>
        </p:nvSpPr>
        <p:spPr/>
        <p:txBody>
          <a:bodyPr/>
          <a:lstStyle/>
          <a:p>
            <a:pPr>
              <a:buClr>
                <a:srgbClr val="E8AE10"/>
              </a:buClr>
              <a:buFont typeface="Wingdings" pitchFamily="2" charset="2"/>
              <a:buChar char="§"/>
            </a:pPr>
            <a:r>
              <a:rPr lang="en-US" sz="2000" smtClean="0"/>
              <a:t>OASIS website:</a:t>
            </a:r>
          </a:p>
          <a:p>
            <a:pPr lvl="1">
              <a:buClr>
                <a:srgbClr val="E8AE10"/>
              </a:buClr>
              <a:buFont typeface="Wingdings" pitchFamily="2" charset="2"/>
              <a:buNone/>
            </a:pPr>
            <a:r>
              <a:rPr lang="en-US" sz="1800" smtClean="0">
                <a:hlinkClick r:id="rId3"/>
              </a:rPr>
              <a:t>www.oasis-open.org</a:t>
            </a:r>
            <a:endParaRPr lang="en-US" sz="1800" smtClean="0"/>
          </a:p>
          <a:p>
            <a:pPr>
              <a:buClr>
                <a:srgbClr val="E8AE10"/>
              </a:buClr>
              <a:buFont typeface="Wingdings" pitchFamily="2" charset="2"/>
              <a:buChar char="§"/>
            </a:pPr>
            <a:endParaRPr lang="en-US" sz="2000" smtClean="0"/>
          </a:p>
          <a:p>
            <a:pPr>
              <a:buClr>
                <a:srgbClr val="E8AE10"/>
              </a:buClr>
              <a:buFont typeface="Wingdings" pitchFamily="2" charset="2"/>
              <a:buChar char="§"/>
            </a:pPr>
            <a:r>
              <a:rPr lang="en-US" sz="2000" smtClean="0"/>
              <a:t>IDtrust Member Section: </a:t>
            </a:r>
          </a:p>
          <a:p>
            <a:pPr lvl="1">
              <a:buClr>
                <a:srgbClr val="E8AE10"/>
              </a:buClr>
              <a:buFont typeface="Wingdings" pitchFamily="2" charset="2"/>
              <a:buNone/>
            </a:pPr>
            <a:r>
              <a:rPr lang="en-US" sz="1800" smtClean="0">
                <a:hlinkClick r:id="rId4"/>
              </a:rPr>
              <a:t>www.oasis-idtrust.org</a:t>
            </a:r>
            <a:endParaRPr lang="en-US" sz="1800" smtClean="0"/>
          </a:p>
          <a:p>
            <a:pPr lvl="1">
              <a:buClr>
                <a:srgbClr val="E8AE10"/>
              </a:buClr>
              <a:buFont typeface="Wingdings" pitchFamily="2" charset="2"/>
              <a:buNone/>
            </a:pPr>
            <a:endParaRPr lang="en-US" sz="1800" smtClean="0"/>
          </a:p>
          <a:p>
            <a:pPr>
              <a:buClr>
                <a:srgbClr val="E8AE10"/>
              </a:buClr>
              <a:buFont typeface="Wingdings" pitchFamily="2" charset="2"/>
              <a:buChar char="§"/>
            </a:pPr>
            <a:r>
              <a:rPr lang="en-US" sz="2000" smtClean="0"/>
              <a:t>OASIS Technical Committee Homepage</a:t>
            </a:r>
          </a:p>
          <a:p>
            <a:pPr>
              <a:buClr>
                <a:srgbClr val="E8AE10"/>
              </a:buClr>
              <a:buFont typeface="Wingdings" pitchFamily="2" charset="2"/>
              <a:buNone/>
            </a:pPr>
            <a:r>
              <a:rPr lang="en-US" sz="2000" smtClean="0"/>
              <a:t>	  </a:t>
            </a:r>
            <a:r>
              <a:rPr lang="en-US" sz="2000" smtClean="0">
                <a:hlinkClick r:id="rId5"/>
              </a:rPr>
              <a:t>http://www.oasis-open.org/committees/pmrm/</a:t>
            </a:r>
            <a:endParaRPr lang="en-US" sz="2000" smtClean="0"/>
          </a:p>
          <a:p>
            <a:pPr>
              <a:buClr>
                <a:srgbClr val="E8AE10"/>
              </a:buClr>
              <a:buFont typeface="Wingdings" pitchFamily="2" charset="2"/>
              <a:buNone/>
            </a:pPr>
            <a:endParaRPr lang="en-US" sz="2000" smtClean="0"/>
          </a:p>
          <a:p>
            <a:pPr>
              <a:buClr>
                <a:srgbClr val="E8AE10"/>
              </a:buClr>
              <a:buFont typeface="Wingdings" pitchFamily="2" charset="2"/>
              <a:buChar char="§"/>
            </a:pPr>
            <a:r>
              <a:rPr lang="en-US" sz="2000" smtClean="0"/>
              <a:t>Gershon Janssen</a:t>
            </a:r>
          </a:p>
          <a:p>
            <a:pPr lvl="1">
              <a:buClr>
                <a:srgbClr val="E8AE10"/>
              </a:buClr>
              <a:buFont typeface="Arial" charset="0"/>
              <a:buNone/>
            </a:pPr>
            <a:r>
              <a:rPr lang="en-US" sz="1600" smtClean="0">
                <a:hlinkClick r:id="rId6"/>
              </a:rPr>
              <a:t>gershon.janssen@gmail.com</a:t>
            </a:r>
            <a:endParaRPr lang="en-US" sz="1600" smtClean="0"/>
          </a:p>
          <a:p>
            <a:pPr lvl="1">
              <a:buClr>
                <a:srgbClr val="E8AE10"/>
              </a:buClr>
              <a:buFont typeface="Arial" charset="0"/>
              <a:buNone/>
            </a:pPr>
            <a:r>
              <a:rPr lang="en-US" sz="1600" smtClean="0"/>
              <a:t>www.gershonjanssen.com</a:t>
            </a:r>
            <a:endParaRPr lang="en-US" sz="1800" smtClean="0"/>
          </a:p>
        </p:txBody>
      </p:sp>
      <p:pic>
        <p:nvPicPr>
          <p:cNvPr id="23556" name="Picture 2"/>
          <p:cNvPicPr>
            <a:picLocks noChangeAspect="1" noChangeArrowheads="1"/>
          </p:cNvPicPr>
          <p:nvPr/>
        </p:nvPicPr>
        <p:blipFill>
          <a:blip r:embed="rId7"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23560" name="Slide Number Placeholder 10"/>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C0E437-65DA-4A8E-BD21-D45B6E2CAAC1}" type="slidenum">
              <a:rPr lang="en-US">
                <a:solidFill>
                  <a:srgbClr val="562684"/>
                </a:solidFill>
              </a:rPr>
              <a:pPr fontAlgn="base">
                <a:spcBef>
                  <a:spcPct val="0"/>
                </a:spcBef>
                <a:spcAft>
                  <a:spcPct val="0"/>
                </a:spcAft>
              </a:pPr>
              <a:t>14</a:t>
            </a:fld>
            <a:endParaRPr lang="en-US">
              <a:solidFill>
                <a:srgbClr val="56268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a:xfrm>
            <a:off x="457200" y="785813"/>
            <a:ext cx="8229600" cy="631825"/>
          </a:xfrm>
        </p:spPr>
        <p:txBody>
          <a:bodyPr/>
          <a:lstStyle/>
          <a:p>
            <a:pPr algn="l"/>
            <a:r>
              <a:rPr lang="en-US" sz="3200" b="1" smtClean="0">
                <a:solidFill>
                  <a:srgbClr val="562684"/>
                </a:solidFill>
                <a:latin typeface="Cambria" pitchFamily="18" charset="0"/>
              </a:rPr>
              <a:t>Privacy Management Reference Model</a:t>
            </a:r>
          </a:p>
        </p:txBody>
      </p:sp>
      <p:sp>
        <p:nvSpPr>
          <p:cNvPr id="71683" name="Content Placeholder 2"/>
          <p:cNvSpPr>
            <a:spLocks noGrp="1"/>
          </p:cNvSpPr>
          <p:nvPr>
            <p:ph idx="4294967295"/>
          </p:nvPr>
        </p:nvSpPr>
        <p:spPr/>
        <p:txBody>
          <a:bodyPr/>
          <a:lstStyle/>
          <a:p>
            <a:pPr>
              <a:buClr>
                <a:srgbClr val="E8AE10"/>
              </a:buClr>
              <a:buFont typeface="Wingdings" pitchFamily="2" charset="2"/>
              <a:buChar char="§"/>
            </a:pPr>
            <a:r>
              <a:rPr lang="en-US" sz="2400" smtClean="0"/>
              <a:t>A </a:t>
            </a:r>
            <a:r>
              <a:rPr lang="pt-BR" sz="2400" smtClean="0"/>
              <a:t>formal Reference Model for data privacy</a:t>
            </a:r>
          </a:p>
          <a:p>
            <a:pPr>
              <a:buClr>
                <a:srgbClr val="E8AE10"/>
              </a:buClr>
              <a:buFont typeface="Wingdings" pitchFamily="2" charset="2"/>
              <a:buChar char="§"/>
            </a:pPr>
            <a:endParaRPr lang="pt-BR" sz="2400" smtClean="0"/>
          </a:p>
          <a:p>
            <a:pPr>
              <a:buClr>
                <a:srgbClr val="E8AE10"/>
              </a:buClr>
              <a:buFont typeface="Wingdings" pitchFamily="2" charset="2"/>
              <a:buChar char="§"/>
            </a:pPr>
            <a:endParaRPr lang="en-US" sz="2400" smtClean="0"/>
          </a:p>
          <a:p>
            <a:pPr>
              <a:buClr>
                <a:srgbClr val="E8AE10"/>
              </a:buClr>
              <a:buFont typeface="Wingdings" pitchFamily="2" charset="2"/>
              <a:buChar char="§"/>
            </a:pPr>
            <a:endParaRPr lang="en-US" sz="2400" smtClean="0"/>
          </a:p>
          <a:p>
            <a:pPr>
              <a:buClr>
                <a:srgbClr val="E8AE10"/>
              </a:buClr>
              <a:buFont typeface="Wingdings" pitchFamily="2" charset="2"/>
              <a:buChar char="§"/>
            </a:pPr>
            <a:endParaRPr lang="en-US" sz="2400" smtClean="0"/>
          </a:p>
          <a:p>
            <a:pPr>
              <a:buClr>
                <a:srgbClr val="E8AE10"/>
              </a:buClr>
              <a:buFont typeface="Wingdings" pitchFamily="2" charset="2"/>
              <a:buChar char="§"/>
            </a:pPr>
            <a:r>
              <a:rPr lang="en-US" sz="2000" i="1" smtClean="0"/>
              <a:t>Why are </a:t>
            </a:r>
            <a:r>
              <a:rPr lang="en-US" sz="2000" b="1" i="1" smtClean="0"/>
              <a:t>standard</a:t>
            </a:r>
            <a:r>
              <a:rPr lang="en-US" sz="2000" i="1" smtClean="0"/>
              <a:t> privacy methods and tools needed</a:t>
            </a:r>
          </a:p>
          <a:p>
            <a:pPr>
              <a:buClr>
                <a:srgbClr val="E8AE10"/>
              </a:buClr>
              <a:buFont typeface="Wingdings" pitchFamily="2" charset="2"/>
              <a:buChar char="§"/>
            </a:pPr>
            <a:r>
              <a:rPr lang="en-US" sz="2000" i="1" smtClean="0"/>
              <a:t>Why its difficult</a:t>
            </a:r>
          </a:p>
          <a:p>
            <a:pPr>
              <a:buClr>
                <a:srgbClr val="E8AE10"/>
              </a:buClr>
              <a:buFont typeface="Wingdings" pitchFamily="2" charset="2"/>
              <a:buChar char="§"/>
            </a:pPr>
            <a:r>
              <a:rPr lang="en-US" sz="2000" i="1" smtClean="0"/>
              <a:t>What is the PMRM</a:t>
            </a:r>
          </a:p>
          <a:p>
            <a:pPr>
              <a:buClr>
                <a:srgbClr val="E8AE10"/>
              </a:buClr>
              <a:buFont typeface="Wingdings" pitchFamily="2" charset="2"/>
              <a:buChar char="§"/>
            </a:pPr>
            <a:r>
              <a:rPr lang="en-US" sz="2000" i="1" smtClean="0"/>
              <a:t>Use case analysis</a:t>
            </a:r>
          </a:p>
          <a:p>
            <a:pPr>
              <a:buClr>
                <a:srgbClr val="E8AE10"/>
              </a:buClr>
              <a:buFont typeface="Wingdings" pitchFamily="2" charset="2"/>
              <a:buChar char="§"/>
            </a:pPr>
            <a:r>
              <a:rPr lang="en-US" sz="2000" i="1" smtClean="0"/>
              <a:t>Current status of TC work</a:t>
            </a:r>
          </a:p>
          <a:p>
            <a:pPr>
              <a:buClr>
                <a:srgbClr val="E8AE10"/>
              </a:buClr>
              <a:buFont typeface="Wingdings" pitchFamily="2" charset="2"/>
              <a:buChar char="§"/>
            </a:pPr>
            <a:endParaRPr lang="en-US" sz="2400" i="1" smtClean="0"/>
          </a:p>
        </p:txBody>
      </p:sp>
      <p:pic>
        <p:nvPicPr>
          <p:cNvPr id="71684"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71688"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A729D87E-851B-47A7-94D0-C0AF855E7D7F}" type="slidenum">
              <a:rPr lang="en-US" sz="1200">
                <a:solidFill>
                  <a:srgbClr val="562684"/>
                </a:solidFill>
                <a:latin typeface="Calibri" pitchFamily="34" charset="0"/>
              </a:rPr>
              <a:pPr algn="r"/>
              <a:t>2</a:t>
            </a:fld>
            <a:endParaRPr lang="en-US" sz="1200">
              <a:solidFill>
                <a:srgbClr val="562684"/>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idx="4294967295"/>
          </p:nvPr>
        </p:nvSpPr>
        <p:spPr>
          <a:xfrm>
            <a:off x="457200" y="785813"/>
            <a:ext cx="8229600" cy="631825"/>
          </a:xfrm>
        </p:spPr>
        <p:txBody>
          <a:bodyPr/>
          <a:lstStyle/>
          <a:p>
            <a:pPr algn="l"/>
            <a:r>
              <a:rPr lang="en-US" sz="3200" b="1" smtClean="0">
                <a:solidFill>
                  <a:srgbClr val="562684"/>
                </a:solidFill>
                <a:latin typeface="Cambria" pitchFamily="18" charset="0"/>
              </a:rPr>
              <a:t>Why standard privacy methods and tools?</a:t>
            </a:r>
          </a:p>
        </p:txBody>
      </p:sp>
      <p:sp>
        <p:nvSpPr>
          <p:cNvPr id="73731" name="Content Placeholder 2"/>
          <p:cNvSpPr>
            <a:spLocks noGrp="1"/>
          </p:cNvSpPr>
          <p:nvPr>
            <p:ph idx="4294967295"/>
          </p:nvPr>
        </p:nvSpPr>
        <p:spPr/>
        <p:txBody>
          <a:bodyPr/>
          <a:lstStyle/>
          <a:p>
            <a:pPr>
              <a:buClr>
                <a:srgbClr val="E8AE10"/>
              </a:buClr>
              <a:buFont typeface="Wingdings" pitchFamily="2" charset="2"/>
              <a:buChar char="§"/>
            </a:pPr>
            <a:r>
              <a:rPr lang="en-US" sz="2000" smtClean="0"/>
              <a:t>Why are </a:t>
            </a:r>
            <a:r>
              <a:rPr lang="en-US" sz="2000" b="1" smtClean="0"/>
              <a:t>standard</a:t>
            </a:r>
            <a:r>
              <a:rPr lang="en-US" sz="2000" smtClean="0"/>
              <a:t> privacy methods and tools needed by architects, designers and implementers of systems and processes?</a:t>
            </a:r>
          </a:p>
          <a:p>
            <a:pPr lvl="1">
              <a:buClr>
                <a:srgbClr val="E8AE10"/>
              </a:buClr>
              <a:buFont typeface="Wingdings" pitchFamily="2" charset="2"/>
              <a:buChar char="§"/>
            </a:pPr>
            <a:r>
              <a:rPr lang="en-US" sz="1800" smtClean="0"/>
              <a:t>Privacy principles and practices (such as notice, consent, collection limitation, etc) and policies provide the verbal description for the privacy requirements that apply in a given context (Use Case)</a:t>
            </a:r>
          </a:p>
          <a:p>
            <a:pPr lvl="1">
              <a:buClr>
                <a:srgbClr val="E8AE10"/>
              </a:buClr>
              <a:buFont typeface="Wingdings" pitchFamily="2" charset="2"/>
              <a:buChar char="§"/>
            </a:pPr>
            <a:r>
              <a:rPr lang="en-US" sz="1800" smtClean="0"/>
              <a:t>These verbal statements provide little or no clue as to HOW a system designer should build these requirements into a privacy management system.</a:t>
            </a:r>
          </a:p>
          <a:p>
            <a:pPr lvl="1">
              <a:buClr>
                <a:srgbClr val="E8AE10"/>
              </a:buClr>
              <a:buFont typeface="Wingdings" pitchFamily="2" charset="2"/>
              <a:buChar char="§"/>
            </a:pPr>
            <a:r>
              <a:rPr lang="en-US" sz="1800" smtClean="0"/>
              <a:t>Privacy requirements tend to be non-operational and typically describe the desired OUTCOME, but not the HOW.</a:t>
            </a:r>
          </a:p>
          <a:p>
            <a:pPr lvl="1">
              <a:buClr>
                <a:srgbClr val="E8AE10"/>
              </a:buClr>
              <a:buFont typeface="Wingdings" pitchFamily="2" charset="2"/>
              <a:buChar char="§"/>
            </a:pPr>
            <a:r>
              <a:rPr lang="en-US" sz="1800" smtClean="0"/>
              <a:t>What is needed is a complete set of privacy services that can be implemented into systems and invoked on command.</a:t>
            </a:r>
          </a:p>
          <a:p>
            <a:pPr lvl="1">
              <a:buClr>
                <a:srgbClr val="E8AE10"/>
              </a:buClr>
              <a:buFont typeface="Wingdings" pitchFamily="2" charset="2"/>
              <a:buChar char="§"/>
            </a:pPr>
            <a:r>
              <a:rPr lang="en-US" sz="1800" smtClean="0"/>
              <a:t>The system designer would then need to map a given set of privacy requirements into these operational services.</a:t>
            </a:r>
          </a:p>
          <a:p>
            <a:pPr lvl="1">
              <a:buClr>
                <a:srgbClr val="E8AE10"/>
              </a:buClr>
              <a:buFont typeface="Wingdings" pitchFamily="2" charset="2"/>
              <a:buChar char="§"/>
            </a:pPr>
            <a:r>
              <a:rPr lang="en-US" sz="1800" b="1" smtClean="0"/>
              <a:t>The PMRM provides the HOW.</a:t>
            </a:r>
          </a:p>
          <a:p>
            <a:pPr>
              <a:buClr>
                <a:srgbClr val="E8AE10"/>
              </a:buClr>
              <a:buFont typeface="Wingdings" pitchFamily="2" charset="2"/>
              <a:buChar char="§"/>
            </a:pPr>
            <a:endParaRPr lang="en-US" sz="2000" smtClean="0"/>
          </a:p>
          <a:p>
            <a:pPr>
              <a:buClr>
                <a:srgbClr val="E8AE10"/>
              </a:buClr>
              <a:buFont typeface="Wingdings" pitchFamily="2" charset="2"/>
              <a:buChar char="§"/>
            </a:pPr>
            <a:endParaRPr lang="en-US" sz="2400" smtClean="0"/>
          </a:p>
          <a:p>
            <a:pPr>
              <a:buClr>
                <a:srgbClr val="E8AE10"/>
              </a:buClr>
              <a:buFont typeface="Wingdings" pitchFamily="2" charset="2"/>
              <a:buChar char="§"/>
            </a:pPr>
            <a:endParaRPr lang="en-US" sz="2400" smtClean="0"/>
          </a:p>
          <a:p>
            <a:pPr>
              <a:buClr>
                <a:srgbClr val="E8AE10"/>
              </a:buClr>
              <a:buFont typeface="Wingdings" pitchFamily="2" charset="2"/>
              <a:buChar char="§"/>
            </a:pPr>
            <a:endParaRPr lang="en-US" sz="2400" smtClean="0"/>
          </a:p>
          <a:p>
            <a:pPr>
              <a:buClr>
                <a:srgbClr val="E8AE10"/>
              </a:buClr>
              <a:buFont typeface="Wingdings" pitchFamily="2" charset="2"/>
              <a:buChar char="§"/>
            </a:pPr>
            <a:endParaRPr lang="en-US" sz="2400" smtClean="0"/>
          </a:p>
          <a:p>
            <a:pPr>
              <a:buClr>
                <a:srgbClr val="E8AE10"/>
              </a:buClr>
              <a:buFont typeface="Wingdings" pitchFamily="2" charset="2"/>
              <a:buChar char="§"/>
            </a:pPr>
            <a:endParaRPr lang="en-US" sz="2400" smtClean="0"/>
          </a:p>
          <a:p>
            <a:pPr>
              <a:buClr>
                <a:srgbClr val="E8AE10"/>
              </a:buClr>
              <a:buFont typeface="Wingdings" pitchFamily="2" charset="2"/>
              <a:buChar char="§"/>
            </a:pPr>
            <a:endParaRPr lang="en-US" sz="2400" smtClean="0"/>
          </a:p>
        </p:txBody>
      </p:sp>
      <p:pic>
        <p:nvPicPr>
          <p:cNvPr id="73732"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73736"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C637044F-DABA-4108-A3A9-1579AE44DA6B}" type="slidenum">
              <a:rPr lang="en-US" sz="1200">
                <a:solidFill>
                  <a:srgbClr val="562684"/>
                </a:solidFill>
                <a:latin typeface="Calibri" pitchFamily="34" charset="0"/>
              </a:rPr>
              <a:pPr algn="r"/>
              <a:t>3</a:t>
            </a:fld>
            <a:endParaRPr lang="en-US" sz="1200">
              <a:solidFill>
                <a:srgbClr val="562684"/>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a:xfrm>
            <a:off x="457200" y="785813"/>
            <a:ext cx="8229600" cy="631825"/>
          </a:xfrm>
        </p:spPr>
        <p:txBody>
          <a:bodyPr/>
          <a:lstStyle/>
          <a:p>
            <a:pPr algn="l"/>
            <a:r>
              <a:rPr lang="en-US" sz="2800" b="1" smtClean="0">
                <a:solidFill>
                  <a:srgbClr val="562684"/>
                </a:solidFill>
                <a:latin typeface="Cambria" pitchFamily="18" charset="0"/>
              </a:rPr>
              <a:t>Security standards exist; why is privacy difficult?</a:t>
            </a:r>
          </a:p>
        </p:txBody>
      </p:sp>
      <p:sp>
        <p:nvSpPr>
          <p:cNvPr id="75779" name="Content Placeholder 2"/>
          <p:cNvSpPr>
            <a:spLocks noGrp="1"/>
          </p:cNvSpPr>
          <p:nvPr>
            <p:ph idx="4294967295"/>
          </p:nvPr>
        </p:nvSpPr>
        <p:spPr/>
        <p:txBody>
          <a:bodyPr/>
          <a:lstStyle/>
          <a:p>
            <a:pPr>
              <a:buClr>
                <a:srgbClr val="E8AE10"/>
              </a:buClr>
              <a:buFont typeface="Wingdings" pitchFamily="2" charset="2"/>
              <a:buChar char="§"/>
            </a:pPr>
            <a:r>
              <a:rPr lang="en-US" sz="2000" smtClean="0"/>
              <a:t>Standard security methods and tools exist. Why is it so difficult to develop privacy parallels?</a:t>
            </a:r>
          </a:p>
          <a:p>
            <a:pPr lvl="1">
              <a:buClr>
                <a:srgbClr val="E8AE10"/>
              </a:buClr>
              <a:buFont typeface="Wingdings" pitchFamily="2" charset="2"/>
              <a:buChar char="§"/>
            </a:pPr>
            <a:r>
              <a:rPr lang="en-US" sz="1800" smtClean="0"/>
              <a:t>Security is a technically mature discipline: algorithms and operational implementations have been around for some time and maturity models exist. Also standards for operational security mechanisms and tools exist and offer complete coverage of security requirements.</a:t>
            </a:r>
          </a:p>
          <a:p>
            <a:pPr lvl="1">
              <a:buClr>
                <a:srgbClr val="E8AE10"/>
              </a:buClr>
              <a:buFont typeface="Wingdings" pitchFamily="2" charset="2"/>
              <a:buChar char="§"/>
            </a:pPr>
            <a:r>
              <a:rPr lang="en-US" sz="1800" smtClean="0"/>
              <a:t>Not so for privacy. Privacy requirements are not as well-defined and certainly not as codified as for security.</a:t>
            </a:r>
          </a:p>
          <a:p>
            <a:pPr lvl="1">
              <a:buClr>
                <a:srgbClr val="E8AE10"/>
              </a:buClr>
              <a:buFont typeface="Wingdings" pitchFamily="2" charset="2"/>
              <a:buChar char="§"/>
            </a:pPr>
            <a:r>
              <a:rPr lang="en-US" sz="1800" smtClean="0"/>
              <a:t>Privacy has remained largely in the policy domain, with legislation, best practices, and principles defining the requirements for privacy.</a:t>
            </a:r>
          </a:p>
          <a:p>
            <a:pPr lvl="1">
              <a:buClr>
                <a:srgbClr val="E8AE10"/>
              </a:buClr>
              <a:buFont typeface="Wingdings" pitchFamily="2" charset="2"/>
              <a:buChar char="§"/>
            </a:pPr>
            <a:r>
              <a:rPr lang="en-US" sz="1800" smtClean="0"/>
              <a:t>Since privacy deals with the life-cycle management of PI, privacy management goes well beyond standard security controls; e.g., even after gaining access to PI, privacy deals with what can be done with the PI. </a:t>
            </a:r>
          </a:p>
          <a:p>
            <a:pPr lvl="1">
              <a:buClr>
                <a:srgbClr val="E8AE10"/>
              </a:buClr>
              <a:buFont typeface="Wingdings" pitchFamily="2" charset="2"/>
              <a:buChar char="§"/>
            </a:pPr>
            <a:r>
              <a:rPr lang="en-US" sz="1800" b="1" smtClean="0"/>
              <a:t>PMRM helps to move privacy management from the policy domain to operations.</a:t>
            </a:r>
            <a:endParaRPr lang="en-US" sz="2000" smtClean="0"/>
          </a:p>
        </p:txBody>
      </p:sp>
      <p:pic>
        <p:nvPicPr>
          <p:cNvPr id="75780"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75784"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8DA61754-C3B2-4AA1-9D7D-BA9D835DBF90}" type="slidenum">
              <a:rPr lang="en-US" sz="1200">
                <a:solidFill>
                  <a:srgbClr val="562684"/>
                </a:solidFill>
                <a:latin typeface="Calibri" pitchFamily="34" charset="0"/>
              </a:rPr>
              <a:pPr algn="r"/>
              <a:t>4</a:t>
            </a:fld>
            <a:endParaRPr lang="en-US" sz="1200">
              <a:solidFill>
                <a:srgbClr val="562684"/>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idx="4294967295"/>
          </p:nvPr>
        </p:nvSpPr>
        <p:spPr>
          <a:xfrm>
            <a:off x="457200" y="785813"/>
            <a:ext cx="8229600" cy="631825"/>
          </a:xfrm>
        </p:spPr>
        <p:txBody>
          <a:bodyPr/>
          <a:lstStyle/>
          <a:p>
            <a:pPr algn="l"/>
            <a:r>
              <a:rPr lang="en-US" sz="2400" b="1" smtClean="0">
                <a:solidFill>
                  <a:srgbClr val="562684"/>
                </a:solidFill>
                <a:latin typeface="Cambria" pitchFamily="18" charset="0"/>
              </a:rPr>
              <a:t>What is the Privacy Management Reference Model?</a:t>
            </a:r>
          </a:p>
        </p:txBody>
      </p:sp>
      <p:sp>
        <p:nvSpPr>
          <p:cNvPr id="77827" name="Content Placeholder 2"/>
          <p:cNvSpPr>
            <a:spLocks noGrp="1"/>
          </p:cNvSpPr>
          <p:nvPr>
            <p:ph idx="4294967295"/>
          </p:nvPr>
        </p:nvSpPr>
        <p:spPr/>
        <p:txBody>
          <a:bodyPr/>
          <a:lstStyle/>
          <a:p>
            <a:pPr>
              <a:buClr>
                <a:srgbClr val="E8AE10"/>
              </a:buClr>
              <a:buFont typeface="Wingdings" pitchFamily="2" charset="2"/>
              <a:buChar char="§"/>
            </a:pPr>
            <a:r>
              <a:rPr lang="pt-BR" sz="2000" smtClean="0"/>
              <a:t>PMRM is a formal reference model for data privacy</a:t>
            </a:r>
          </a:p>
          <a:p>
            <a:pPr lvl="1">
              <a:buClr>
                <a:srgbClr val="E8AE10"/>
              </a:buClr>
              <a:buFont typeface="Wingdings" pitchFamily="2" charset="2"/>
              <a:buChar char="§"/>
            </a:pPr>
            <a:r>
              <a:rPr lang="en-US" sz="1800" smtClean="0"/>
              <a:t>where we move away from the terminology as used in high level Privacy Principles and Guidelines</a:t>
            </a:r>
          </a:p>
          <a:p>
            <a:pPr lvl="1">
              <a:buClr>
                <a:srgbClr val="E8AE10"/>
              </a:buClr>
              <a:buFont typeface="Wingdings" pitchFamily="2" charset="2"/>
              <a:buChar char="§"/>
            </a:pPr>
            <a:r>
              <a:rPr lang="en-US" sz="1800" smtClean="0"/>
              <a:t>and define a set of operationally-focused privacy management Services</a:t>
            </a:r>
          </a:p>
          <a:p>
            <a:pPr>
              <a:buClr>
                <a:srgbClr val="E8AE10"/>
              </a:buClr>
              <a:buFont typeface="Wingdings" pitchFamily="2" charset="2"/>
              <a:buChar char="§"/>
            </a:pPr>
            <a:r>
              <a:rPr lang="en-US" sz="2000" smtClean="0"/>
              <a:t>Background for this is that when working towards an operational definition of privacy management, one finds that the language used to express privacy policy, principles, and practices is far from standardized.</a:t>
            </a:r>
          </a:p>
          <a:p>
            <a:pPr lvl="1">
              <a:buClr>
                <a:srgbClr val="E8AE10"/>
              </a:buClr>
              <a:buFont typeface="Wingdings" pitchFamily="2" charset="2"/>
              <a:buChar char="§"/>
            </a:pPr>
            <a:r>
              <a:rPr lang="en-US" sz="1800" smtClean="0"/>
              <a:t>Even the simple-sounding requirement for Notice has many different meanings, depending on context and jurisdiction.</a:t>
            </a:r>
          </a:p>
          <a:p>
            <a:pPr lvl="1">
              <a:buClr>
                <a:srgbClr val="E8AE10"/>
              </a:buClr>
              <a:buFont typeface="Wingdings" pitchFamily="2" charset="2"/>
              <a:buChar char="§"/>
            </a:pPr>
            <a:r>
              <a:rPr lang="en-US" sz="1800" smtClean="0"/>
              <a:t>Understandable: policies, practices, and principles are requirements for OUTCOME (and represent the sometimes ambiguous “voice of the customer”)</a:t>
            </a:r>
          </a:p>
          <a:p>
            <a:pPr>
              <a:buClr>
                <a:srgbClr val="E8AE10"/>
              </a:buClr>
              <a:buFont typeface="Wingdings" pitchFamily="2" charset="2"/>
              <a:buChar char="§"/>
            </a:pPr>
            <a:r>
              <a:rPr lang="en-US" sz="2000" smtClean="0"/>
              <a:t>With PMRM we are taking any set of privacy requirements and map those requirements into a well-defined set of privacy Services</a:t>
            </a:r>
            <a:endParaRPr lang="en-US" sz="2400" smtClean="0"/>
          </a:p>
        </p:txBody>
      </p:sp>
      <p:pic>
        <p:nvPicPr>
          <p:cNvPr id="77828"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77832"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3CF97F57-3285-4174-86B9-83BA4049A74F}" type="slidenum">
              <a:rPr lang="en-US" sz="1200">
                <a:solidFill>
                  <a:srgbClr val="562684"/>
                </a:solidFill>
                <a:latin typeface="Calibri" pitchFamily="34" charset="0"/>
              </a:rPr>
              <a:pPr algn="r"/>
              <a:t>5</a:t>
            </a:fld>
            <a:endParaRPr lang="en-US" sz="1200">
              <a:solidFill>
                <a:srgbClr val="562684"/>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idx="4294967295"/>
          </p:nvPr>
        </p:nvSpPr>
        <p:spPr>
          <a:xfrm>
            <a:off x="457200" y="785813"/>
            <a:ext cx="8229600" cy="631825"/>
          </a:xfrm>
        </p:spPr>
        <p:txBody>
          <a:bodyPr/>
          <a:lstStyle/>
          <a:p>
            <a:pPr algn="l"/>
            <a:r>
              <a:rPr lang="en-US" sz="2400" b="1" smtClean="0">
                <a:solidFill>
                  <a:srgbClr val="562684"/>
                </a:solidFill>
                <a:latin typeface="Cambria" pitchFamily="18" charset="0"/>
              </a:rPr>
              <a:t>PMRM risk mitigation and controls</a:t>
            </a:r>
          </a:p>
        </p:txBody>
      </p:sp>
      <p:sp>
        <p:nvSpPr>
          <p:cNvPr id="79875" name="Content Placeholder 2"/>
          <p:cNvSpPr>
            <a:spLocks noGrp="1"/>
          </p:cNvSpPr>
          <p:nvPr>
            <p:ph idx="4294967295"/>
          </p:nvPr>
        </p:nvSpPr>
        <p:spPr/>
        <p:txBody>
          <a:bodyPr/>
          <a:lstStyle/>
          <a:p>
            <a:pPr>
              <a:buClr>
                <a:srgbClr val="E8AE10"/>
              </a:buClr>
              <a:buFont typeface="Wingdings" pitchFamily="2" charset="2"/>
              <a:buChar char="§"/>
            </a:pPr>
            <a:r>
              <a:rPr lang="en-US" sz="2000" smtClean="0"/>
              <a:t>What privacy risks is the Privacy Management Reference Model intended to mitigate? What controls is it intended to put in place?</a:t>
            </a:r>
          </a:p>
          <a:p>
            <a:pPr lvl="1">
              <a:buClr>
                <a:srgbClr val="E8AE10"/>
              </a:buClr>
              <a:buFont typeface="Wingdings" pitchFamily="2" charset="2"/>
              <a:buChar char="§"/>
            </a:pPr>
            <a:r>
              <a:rPr lang="en-US" sz="1800" smtClean="0"/>
              <a:t>The operational definition of privacy is: the assured, proper, and consistent collection, processing, sharing, transmission, minimization, use, retention, and disposition of Personal Information (PI) throughout its life cycle, consistent with information protection principles, policy requirements, regulations, and the preferences of the individual.</a:t>
            </a:r>
          </a:p>
          <a:p>
            <a:pPr lvl="1">
              <a:buClr>
                <a:srgbClr val="E8AE10"/>
              </a:buClr>
              <a:buFont typeface="Wingdings" pitchFamily="2" charset="2"/>
              <a:buChar char="§"/>
            </a:pPr>
            <a:r>
              <a:rPr lang="en-US" sz="1800" smtClean="0"/>
              <a:t>The 10 operational Services of the PMRM have been derived by examining this definition in lengthy detail. “Risks” result from potential violations of any tenet of the definition; e.g, improper actions, inconsistent with individual preferences, etc. The “controls” result from implementing the appropriate functions under each selected Service.</a:t>
            </a:r>
          </a:p>
        </p:txBody>
      </p:sp>
      <p:pic>
        <p:nvPicPr>
          <p:cNvPr id="79876"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79880"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AE3C1878-5D63-4099-BF34-6A6A69896FEC}" type="slidenum">
              <a:rPr lang="en-US" sz="1200">
                <a:solidFill>
                  <a:srgbClr val="562684"/>
                </a:solidFill>
                <a:latin typeface="Calibri" pitchFamily="34" charset="0"/>
              </a:rPr>
              <a:pPr algn="r"/>
              <a:t>6</a:t>
            </a:fld>
            <a:endParaRPr lang="en-US" sz="1200">
              <a:solidFill>
                <a:srgbClr val="562684"/>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idx="4294967295"/>
          </p:nvPr>
        </p:nvSpPr>
        <p:spPr>
          <a:xfrm>
            <a:off x="457200" y="785813"/>
            <a:ext cx="8229600" cy="631825"/>
          </a:xfrm>
        </p:spPr>
        <p:txBody>
          <a:bodyPr/>
          <a:lstStyle/>
          <a:p>
            <a:pPr algn="l"/>
            <a:r>
              <a:rPr lang="en-US" sz="2400" b="1" smtClean="0">
                <a:solidFill>
                  <a:srgbClr val="562684"/>
                </a:solidFill>
                <a:latin typeface="Cambria" pitchFamily="18" charset="0"/>
              </a:rPr>
              <a:t>PMRM outline</a:t>
            </a:r>
          </a:p>
        </p:txBody>
      </p:sp>
      <p:sp>
        <p:nvSpPr>
          <p:cNvPr id="81923" name="Content Placeholder 2"/>
          <p:cNvSpPr>
            <a:spLocks noGrp="1"/>
          </p:cNvSpPr>
          <p:nvPr>
            <p:ph idx="4294967295"/>
          </p:nvPr>
        </p:nvSpPr>
        <p:spPr/>
        <p:txBody>
          <a:bodyPr/>
          <a:lstStyle/>
          <a:p>
            <a:pPr>
              <a:buClr>
                <a:srgbClr val="E8AE10"/>
              </a:buClr>
              <a:buFont typeface="Wingdings" pitchFamily="2" charset="2"/>
              <a:buChar char="§"/>
            </a:pPr>
            <a:r>
              <a:rPr lang="en-US" sz="2000" smtClean="0"/>
              <a:t>PMRM consists of:</a:t>
            </a:r>
          </a:p>
          <a:p>
            <a:pPr lvl="1">
              <a:buClr>
                <a:srgbClr val="E8AE10"/>
              </a:buClr>
              <a:buFont typeface="Wingdings" pitchFamily="2" charset="2"/>
              <a:buChar char="§"/>
            </a:pPr>
            <a:r>
              <a:rPr lang="en-US" sz="1800" smtClean="0"/>
              <a:t>the Reference Model</a:t>
            </a:r>
          </a:p>
          <a:p>
            <a:pPr lvl="1">
              <a:buClr>
                <a:srgbClr val="E8AE10"/>
              </a:buClr>
              <a:buFont typeface="Wingdings" pitchFamily="2" charset="2"/>
              <a:buChar char="§"/>
            </a:pPr>
            <a:r>
              <a:rPr lang="en-US" sz="1800" smtClean="0"/>
              <a:t>a formal methodology for applying the model and expressing use cases</a:t>
            </a:r>
          </a:p>
          <a:p>
            <a:pPr lvl="1">
              <a:buClr>
                <a:srgbClr val="E8AE10"/>
              </a:buClr>
              <a:buFont typeface="Wingdings" pitchFamily="2" charset="2"/>
              <a:buChar char="§"/>
            </a:pPr>
            <a:r>
              <a:rPr lang="en-US" sz="1800" smtClean="0"/>
              <a:t>one or more use cases showing how to utilize the PMRM</a:t>
            </a:r>
          </a:p>
          <a:p>
            <a:pPr>
              <a:buClr>
                <a:srgbClr val="E8AE10"/>
              </a:buClr>
              <a:buFont typeface="Wingdings" pitchFamily="2" charset="2"/>
              <a:buChar char="§"/>
            </a:pPr>
            <a:endParaRPr lang="en-US" sz="2000" smtClean="0"/>
          </a:p>
          <a:p>
            <a:pPr>
              <a:buClr>
                <a:srgbClr val="E8AE10"/>
              </a:buClr>
              <a:buFont typeface="Wingdings" pitchFamily="2" charset="2"/>
              <a:buChar char="§"/>
            </a:pPr>
            <a:r>
              <a:rPr lang="en-US" sz="2000" smtClean="0"/>
              <a:t>Reference Model describes Privacy Services and Functions</a:t>
            </a:r>
          </a:p>
          <a:p>
            <a:pPr>
              <a:buClr>
                <a:srgbClr val="E8AE10"/>
              </a:buClr>
              <a:buFont typeface="Wingdings" pitchFamily="2" charset="2"/>
              <a:buChar char="§"/>
            </a:pPr>
            <a:r>
              <a:rPr lang="en-US" sz="2000" smtClean="0"/>
              <a:t>The Methodology is for analyzing the uses of Personal Information and applicable rule-sets within a Use Case context</a:t>
            </a:r>
          </a:p>
          <a:p>
            <a:pPr>
              <a:buClr>
                <a:srgbClr val="E8AE10"/>
              </a:buClr>
              <a:buFont typeface="Wingdings" pitchFamily="2" charset="2"/>
              <a:buChar char="§"/>
            </a:pPr>
            <a:endParaRPr lang="en-US" sz="2000" smtClean="0"/>
          </a:p>
          <a:p>
            <a:pPr>
              <a:buClr>
                <a:srgbClr val="E8AE10"/>
              </a:buClr>
              <a:buFont typeface="Wingdings" pitchFamily="2" charset="2"/>
              <a:buChar char="§"/>
            </a:pPr>
            <a:endParaRPr lang="en-US" sz="2000" smtClean="0"/>
          </a:p>
          <a:p>
            <a:pPr>
              <a:buClr>
                <a:srgbClr val="E8AE10"/>
              </a:buClr>
              <a:buFont typeface="Wingdings" pitchFamily="2" charset="2"/>
              <a:buChar char="§"/>
            </a:pPr>
            <a:endParaRPr lang="en-US" sz="2000" smtClean="0"/>
          </a:p>
          <a:p>
            <a:pPr lvl="1">
              <a:buClr>
                <a:srgbClr val="E8AE10"/>
              </a:buClr>
              <a:buFont typeface="Wingdings" pitchFamily="2" charset="2"/>
              <a:buChar char="§"/>
            </a:pPr>
            <a:endParaRPr lang="en-US" sz="1800" smtClean="0"/>
          </a:p>
        </p:txBody>
      </p:sp>
      <p:pic>
        <p:nvPicPr>
          <p:cNvPr id="81924"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81928"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F86F67C8-AACF-4851-B47E-FA7E2C883B0F}" type="slidenum">
              <a:rPr lang="en-US" sz="1200">
                <a:solidFill>
                  <a:srgbClr val="562684"/>
                </a:solidFill>
                <a:latin typeface="Calibri" pitchFamily="34" charset="0"/>
              </a:rPr>
              <a:pPr algn="r"/>
              <a:t>7</a:t>
            </a:fld>
            <a:endParaRPr lang="en-US" sz="1200">
              <a:solidFill>
                <a:srgbClr val="562684"/>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idx="4294967295"/>
          </p:nvPr>
        </p:nvSpPr>
        <p:spPr>
          <a:xfrm>
            <a:off x="457200" y="785813"/>
            <a:ext cx="8229600" cy="631825"/>
          </a:xfrm>
        </p:spPr>
        <p:txBody>
          <a:bodyPr/>
          <a:lstStyle/>
          <a:p>
            <a:pPr algn="l"/>
            <a:r>
              <a:rPr lang="en-US" sz="2400" b="1" smtClean="0">
                <a:solidFill>
                  <a:srgbClr val="562684"/>
                </a:solidFill>
                <a:latin typeface="Cambria" pitchFamily="18" charset="0"/>
              </a:rPr>
              <a:t>Where does the Reference Model fit in?</a:t>
            </a:r>
          </a:p>
        </p:txBody>
      </p:sp>
      <p:sp>
        <p:nvSpPr>
          <p:cNvPr id="83971" name="Content Placeholder 2"/>
          <p:cNvSpPr>
            <a:spLocks noGrp="1"/>
          </p:cNvSpPr>
          <p:nvPr>
            <p:ph idx="4294967295"/>
          </p:nvPr>
        </p:nvSpPr>
        <p:spPr/>
        <p:txBody>
          <a:bodyPr/>
          <a:lstStyle/>
          <a:p>
            <a:pPr>
              <a:buClr>
                <a:srgbClr val="E8AE10"/>
              </a:buClr>
              <a:buFont typeface="Wingdings" pitchFamily="2" charset="2"/>
              <a:buChar char="§"/>
            </a:pPr>
            <a:endParaRPr lang="en-US" sz="2000" smtClean="0"/>
          </a:p>
          <a:p>
            <a:pPr>
              <a:buClr>
                <a:srgbClr val="E8AE10"/>
              </a:buClr>
              <a:buFont typeface="Wingdings" pitchFamily="2" charset="2"/>
              <a:buChar char="§"/>
            </a:pPr>
            <a:endParaRPr lang="en-US" sz="2000" smtClean="0"/>
          </a:p>
          <a:p>
            <a:pPr>
              <a:buClr>
                <a:srgbClr val="E8AE10"/>
              </a:buClr>
              <a:buFont typeface="Wingdings" pitchFamily="2" charset="2"/>
              <a:buChar char="§"/>
            </a:pPr>
            <a:endParaRPr lang="en-US" sz="2000" smtClean="0"/>
          </a:p>
          <a:p>
            <a:pPr lvl="1">
              <a:buClr>
                <a:srgbClr val="E8AE10"/>
              </a:buClr>
              <a:buFont typeface="Wingdings" pitchFamily="2" charset="2"/>
              <a:buChar char="§"/>
            </a:pPr>
            <a:endParaRPr lang="en-US" sz="1800" smtClean="0"/>
          </a:p>
        </p:txBody>
      </p:sp>
      <p:pic>
        <p:nvPicPr>
          <p:cNvPr id="83972"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83976"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A579C8C7-BDBE-4CC7-B72E-722316C4F773}" type="slidenum">
              <a:rPr lang="en-US" sz="1200">
                <a:solidFill>
                  <a:srgbClr val="562684"/>
                </a:solidFill>
                <a:latin typeface="Calibri" pitchFamily="34" charset="0"/>
              </a:rPr>
              <a:pPr algn="r"/>
              <a:t>8</a:t>
            </a:fld>
            <a:endParaRPr lang="en-US" sz="1200">
              <a:solidFill>
                <a:srgbClr val="562684"/>
              </a:solidFill>
              <a:latin typeface="Calibri" pitchFamily="34" charset="0"/>
            </a:endParaRPr>
          </a:p>
        </p:txBody>
      </p:sp>
      <p:pic>
        <p:nvPicPr>
          <p:cNvPr id="83977" name="Object 1"/>
          <p:cNvPicPr>
            <a:picLocks noChangeArrowheads="1"/>
          </p:cNvPicPr>
          <p:nvPr/>
        </p:nvPicPr>
        <p:blipFill>
          <a:blip r:embed="rId4" cstate="print"/>
          <a:srcRect l="-1698" t="-349" r="-1588" b="-1250"/>
          <a:stretch>
            <a:fillRect/>
          </a:stretch>
        </p:blipFill>
        <p:spPr bwMode="auto">
          <a:xfrm>
            <a:off x="539750" y="1557338"/>
            <a:ext cx="8077200" cy="4572000"/>
          </a:xfrm>
          <a:prstGeom prst="rect">
            <a:avLst/>
          </a:prstGeom>
          <a:noFill/>
          <a:ln w="9525">
            <a:noFill/>
            <a:miter lim="800000"/>
            <a:headEnd/>
            <a:tailEnd/>
          </a:ln>
        </p:spPr>
      </p:pic>
      <p:sp>
        <p:nvSpPr>
          <p:cNvPr id="83978" name="Oval 7"/>
          <p:cNvSpPr>
            <a:spLocks noChangeArrowheads="1"/>
          </p:cNvSpPr>
          <p:nvPr/>
        </p:nvSpPr>
        <p:spPr bwMode="auto">
          <a:xfrm>
            <a:off x="2362200" y="1447800"/>
            <a:ext cx="2590800" cy="4876800"/>
          </a:xfrm>
          <a:prstGeom prst="ellipse">
            <a:avLst/>
          </a:prstGeom>
          <a:noFill/>
          <a:ln w="38100" algn="ctr">
            <a:solidFill>
              <a:srgbClr val="00B050"/>
            </a:solidFill>
            <a:round/>
            <a:headEnd/>
            <a:tailEnd/>
          </a:ln>
        </p:spPr>
        <p:txBody>
          <a:bodyPr anchor="ctr"/>
          <a:lstStyle/>
          <a:p>
            <a:endParaRPr lang="en-US" i="1">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457200" y="785813"/>
            <a:ext cx="8229600" cy="631825"/>
          </a:xfrm>
        </p:spPr>
        <p:txBody>
          <a:bodyPr/>
          <a:lstStyle/>
          <a:p>
            <a:pPr algn="l"/>
            <a:r>
              <a:rPr lang="en-US" sz="2400" b="1" smtClean="0">
                <a:solidFill>
                  <a:srgbClr val="562684"/>
                </a:solidFill>
                <a:latin typeface="Cambria" pitchFamily="18" charset="0"/>
              </a:rPr>
              <a:t>The Privacy Reference Model</a:t>
            </a:r>
          </a:p>
        </p:txBody>
      </p:sp>
      <p:sp>
        <p:nvSpPr>
          <p:cNvPr id="86019" name="Content Placeholder 2"/>
          <p:cNvSpPr>
            <a:spLocks noGrp="1"/>
          </p:cNvSpPr>
          <p:nvPr>
            <p:ph idx="4294967295"/>
          </p:nvPr>
        </p:nvSpPr>
        <p:spPr/>
        <p:txBody>
          <a:bodyPr/>
          <a:lstStyle/>
          <a:p>
            <a:pPr>
              <a:buClr>
                <a:srgbClr val="E8AE10"/>
              </a:buClr>
              <a:buFont typeface="Wingdings" pitchFamily="2" charset="2"/>
              <a:buChar char="§"/>
            </a:pPr>
            <a:endParaRPr lang="en-US" sz="2000" smtClean="0"/>
          </a:p>
          <a:p>
            <a:pPr>
              <a:buClr>
                <a:srgbClr val="E8AE10"/>
              </a:buClr>
              <a:buFont typeface="Wingdings" pitchFamily="2" charset="2"/>
              <a:buChar char="§"/>
            </a:pPr>
            <a:endParaRPr lang="en-US" sz="2000" smtClean="0"/>
          </a:p>
          <a:p>
            <a:pPr>
              <a:buClr>
                <a:srgbClr val="E8AE10"/>
              </a:buClr>
              <a:buFont typeface="Wingdings" pitchFamily="2" charset="2"/>
              <a:buChar char="§"/>
            </a:pPr>
            <a:endParaRPr lang="en-US" sz="2000" smtClean="0"/>
          </a:p>
          <a:p>
            <a:pPr lvl="1">
              <a:buClr>
                <a:srgbClr val="E8AE10"/>
              </a:buClr>
              <a:buFont typeface="Wingdings" pitchFamily="2" charset="2"/>
              <a:buChar char="§"/>
            </a:pPr>
            <a:endParaRPr lang="en-US" sz="1800" smtClean="0"/>
          </a:p>
        </p:txBody>
      </p:sp>
      <p:pic>
        <p:nvPicPr>
          <p:cNvPr id="86020" name="Picture 2"/>
          <p:cNvPicPr>
            <a:picLocks noChangeAspect="1" noChangeArrowheads="1"/>
          </p:cNvPicPr>
          <p:nvPr/>
        </p:nvPicPr>
        <p:blipFill>
          <a:blip r:embed="rId3" cstate="print"/>
          <a:srcRect/>
          <a:stretch>
            <a:fillRect/>
          </a:stretch>
        </p:blipFill>
        <p:spPr bwMode="auto">
          <a:xfrm>
            <a:off x="214313" y="142875"/>
            <a:ext cx="3238500" cy="552450"/>
          </a:xfrm>
          <a:prstGeom prst="rect">
            <a:avLst/>
          </a:prstGeom>
          <a:noFill/>
          <a:ln w="9525">
            <a:noFill/>
            <a:miter lim="800000"/>
            <a:headEnd/>
            <a:tailEnd/>
          </a:ln>
        </p:spPr>
      </p:pic>
      <p:cxnSp>
        <p:nvCxnSpPr>
          <p:cNvPr id="7" name="Straight Connector 6"/>
          <p:cNvCxnSpPr/>
          <p:nvPr/>
        </p:nvCxnSpPr>
        <p:spPr>
          <a:xfrm>
            <a:off x="214313" y="714375"/>
            <a:ext cx="8643937"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5750" y="6286500"/>
            <a:ext cx="8643938" cy="1588"/>
          </a:xfrm>
          <a:prstGeom prst="line">
            <a:avLst/>
          </a:prstGeom>
          <a:ln w="28575">
            <a:solidFill>
              <a:srgbClr val="E8AE10"/>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8385175" y="6411913"/>
            <a:ext cx="285750" cy="285750"/>
          </a:xfrm>
          <a:prstGeom prst="roundRect">
            <a:avLst/>
          </a:prstGeom>
          <a:solidFill>
            <a:srgbClr val="E8AE10"/>
          </a:solidFill>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86024" name="Slide Number Placeholder 10"/>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A244A2A9-B116-4AA7-988D-07277E885FBE}" type="slidenum">
              <a:rPr lang="en-US" sz="1200">
                <a:solidFill>
                  <a:srgbClr val="562684"/>
                </a:solidFill>
                <a:latin typeface="Calibri" pitchFamily="34" charset="0"/>
              </a:rPr>
              <a:pPr algn="r"/>
              <a:t>9</a:t>
            </a:fld>
            <a:endParaRPr lang="en-US" sz="1200">
              <a:solidFill>
                <a:srgbClr val="562684"/>
              </a:solidFill>
              <a:latin typeface="Calibri" pitchFamily="34" charset="0"/>
            </a:endParaRPr>
          </a:p>
        </p:txBody>
      </p:sp>
      <p:pic>
        <p:nvPicPr>
          <p:cNvPr id="86027" name="Picture 2" descr="ReferenceModel Image1.png"/>
          <p:cNvPicPr>
            <a:picLocks noChangeAspect="1"/>
          </p:cNvPicPr>
          <p:nvPr/>
        </p:nvPicPr>
        <p:blipFill>
          <a:blip r:embed="rId4" cstate="print"/>
          <a:srcRect/>
          <a:stretch>
            <a:fillRect/>
          </a:stretch>
        </p:blipFill>
        <p:spPr bwMode="auto">
          <a:xfrm>
            <a:off x="1331913" y="1484313"/>
            <a:ext cx="6770687" cy="4722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943</Words>
  <Application>Microsoft Office PowerPoint</Application>
  <PresentationFormat>On-screen Show (4:3)</PresentationFormat>
  <Paragraphs>144</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Arial</vt:lpstr>
      <vt:lpstr>Cambria</vt:lpstr>
      <vt:lpstr>Wingdings</vt:lpstr>
      <vt:lpstr>Times New Roman</vt:lpstr>
      <vt:lpstr>Office Theme</vt:lpstr>
      <vt:lpstr>Slide 1</vt:lpstr>
      <vt:lpstr>Privacy Management Reference Model</vt:lpstr>
      <vt:lpstr>Why standard privacy methods and tools?</vt:lpstr>
      <vt:lpstr>Security standards exist; why is privacy difficult?</vt:lpstr>
      <vt:lpstr>What is the Privacy Management Reference Model?</vt:lpstr>
      <vt:lpstr>PMRM risk mitigation and controls</vt:lpstr>
      <vt:lpstr>PMRM outline</vt:lpstr>
      <vt:lpstr>Where does the Reference Model fit in?</vt:lpstr>
      <vt:lpstr>The Privacy Reference Model</vt:lpstr>
      <vt:lpstr>Use Case analysis</vt:lpstr>
      <vt:lpstr>Emergency Responder Use Case: On Site Care</vt:lpstr>
      <vt:lpstr>Where are we now?</vt:lpstr>
      <vt:lpstr>Summary</vt:lpstr>
      <vt:lpstr>Links and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OASIS ICS 2011 - PMRM - 11 October 2011</dc:title>
  <dc:creator>Gershon Janssen</dc:creator>
  <cp:lastModifiedBy>Jane Harnad</cp:lastModifiedBy>
  <cp:revision>39</cp:revision>
  <dcterms:created xsi:type="dcterms:W3CDTF">2011-05-03T22:29:33Z</dcterms:created>
  <dcterms:modified xsi:type="dcterms:W3CDTF">2011-10-19T16:40:32Z</dcterms:modified>
</cp:coreProperties>
</file>