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5" r:id="rId2"/>
    <p:sldId id="289" r:id="rId3"/>
    <p:sldId id="277" r:id="rId4"/>
    <p:sldId id="290" r:id="rId5"/>
    <p:sldId id="278" r:id="rId6"/>
    <p:sldId id="286" r:id="rId7"/>
    <p:sldId id="287" r:id="rId8"/>
    <p:sldId id="268" r:id="rId9"/>
    <p:sldId id="283" r:id="rId10"/>
    <p:sldId id="288" r:id="rId11"/>
    <p:sldId id="285" r:id="rId12"/>
    <p:sldId id="282" r:id="rId13"/>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BFD9"/>
    <a:srgbClr val="D5C9C3"/>
    <a:srgbClr val="C1D7C1"/>
    <a:srgbClr val="00FF00"/>
    <a:srgbClr val="CC99FF"/>
    <a:srgbClr val="FF6600"/>
    <a:srgbClr val="0033CC"/>
    <a:srgbClr val="07011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19" autoAdjust="0"/>
  </p:normalViewPr>
  <p:slideViewPr>
    <p:cSldViewPr>
      <p:cViewPr varScale="1">
        <p:scale>
          <a:sx n="54" d="100"/>
          <a:sy n="54" d="100"/>
        </p:scale>
        <p:origin x="-18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CA"/>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CA"/>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CA"/>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03A7125-4D12-4B62-B862-DA6E200D417E}"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836DEBB-A119-4D4F-82AD-6B8CC4080FED}" type="slidenum">
              <a:rPr lang="en-CA" smtClean="0"/>
              <a:pPr/>
              <a:t>1</a:t>
            </a:fld>
            <a:endParaRPr lang="en-CA" smtClean="0"/>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CA" dirty="0" smtClean="0"/>
              <a:t>Thank </a:t>
            </a:r>
            <a:r>
              <a:rPr lang="en-CA" dirty="0" err="1" smtClean="0"/>
              <a:t>you’s</a:t>
            </a:r>
            <a:endParaRPr lang="en-CA" dirty="0" smtClean="0"/>
          </a:p>
          <a:p>
            <a:r>
              <a:rPr lang="en-CA" dirty="0" smtClean="0"/>
              <a:t>Washrooms</a:t>
            </a:r>
          </a:p>
          <a:p>
            <a:r>
              <a:rPr lang="en-CA" dirty="0" err="1" smtClean="0"/>
              <a:t>Lunchs</a:t>
            </a:r>
            <a:r>
              <a:rPr lang="en-CA" dirty="0" smtClean="0"/>
              <a:t> and Dinner</a:t>
            </a:r>
          </a:p>
          <a:p>
            <a:r>
              <a:rPr lang="en-CA" dirty="0" smtClean="0"/>
              <a:t>Montreal student protest</a:t>
            </a:r>
          </a:p>
          <a:p>
            <a:r>
              <a:rPr lang="en-CA" dirty="0" smtClean="0"/>
              <a:t>Microphone’s / Interpretation</a:t>
            </a:r>
          </a:p>
          <a:p>
            <a:pPr eaLnBrk="1" hangingPunct="1"/>
            <a:r>
              <a:rPr lang="en-CA" b="1" dirty="0" smtClean="0"/>
              <a:t>	</a:t>
            </a:r>
            <a:endParaRPr lang="en-CA" dirty="0" smtClean="0"/>
          </a:p>
        </p:txBody>
      </p:sp>
      <p:sp>
        <p:nvSpPr>
          <p:cNvPr id="17413" name="Text Box 4"/>
          <p:cNvSpPr txBox="1">
            <a:spLocks noChangeArrowheads="1"/>
          </p:cNvSpPr>
          <p:nvPr/>
        </p:nvSpPr>
        <p:spPr bwMode="auto">
          <a:xfrm>
            <a:off x="981075" y="4427538"/>
            <a:ext cx="5111750" cy="271462"/>
          </a:xfrm>
          <a:prstGeom prst="rect">
            <a:avLst/>
          </a:prstGeom>
          <a:noFill/>
          <a:ln w="9525">
            <a:noFill/>
            <a:miter lim="800000"/>
            <a:headEnd/>
            <a:tailEnd/>
          </a:ln>
        </p:spPr>
        <p:txBody>
          <a:bodyPr lIns="91433" tIns="45717" rIns="91433" bIns="45717">
            <a:spAutoFit/>
          </a:bodyPr>
          <a:lstStyle/>
          <a:p>
            <a:pPr>
              <a:spcBef>
                <a:spcPct val="50000"/>
              </a:spcBef>
            </a:pPr>
            <a:endParaRPr kumimoji="1" lang="en-US" sz="1200">
              <a:latin typeface="Comic Sans MS" pitchFamily="66" charset="0"/>
              <a:ea typeface="Arial Unicode MS" pitchFamily="34" charset="-128"/>
              <a:cs typeface="Arial Unicode MS"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82EFA3A-275D-4EC5-87E9-B52B9BA1020F}" type="slidenum">
              <a:rPr lang="en-CA" sz="1200"/>
              <a:pPr algn="r"/>
              <a:t>12</a:t>
            </a:fld>
            <a:endParaRPr lang="en-CA" sz="1200"/>
          </a:p>
        </p:txBody>
      </p:sp>
      <p:sp>
        <p:nvSpPr>
          <p:cNvPr id="276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F93E25-C0CD-445D-93D6-517B9348BD43}" type="slidenum">
              <a:rPr kumimoji="1" lang="en-US" sz="1200">
                <a:ea typeface="Arial Unicode MS" pitchFamily="34" charset="-128"/>
                <a:cs typeface="Arial Unicode MS" pitchFamily="34" charset="-128"/>
              </a:rPr>
              <a:pPr algn="r"/>
              <a:t>12</a:t>
            </a:fld>
            <a:endParaRPr kumimoji="1" lang="en-US" sz="1200">
              <a:ea typeface="Arial Unicode MS" pitchFamily="34" charset="-128"/>
              <a:cs typeface="Arial Unicode MS" pitchFamily="34" charset="-128"/>
            </a:endParaRPr>
          </a:p>
        </p:txBody>
      </p:sp>
      <p:sp>
        <p:nvSpPr>
          <p:cNvPr id="27652" name="Slide Image Placeholder 1"/>
          <p:cNvSpPr>
            <a:spLocks noGrp="1" noRot="1" noChangeAspect="1" noTextEdit="1"/>
          </p:cNvSpPr>
          <p:nvPr>
            <p:ph type="sldImg"/>
          </p:nvPr>
        </p:nvSpPr>
        <p:spPr>
          <a:ln/>
        </p:spPr>
      </p:sp>
      <p:sp>
        <p:nvSpPr>
          <p:cNvPr id="27653" name="Notes Placeholder 2"/>
          <p:cNvSpPr>
            <a:spLocks noGrp="1"/>
          </p:cNvSpPr>
          <p:nvPr>
            <p:ph type="body" idx="1"/>
          </p:nvPr>
        </p:nvSpPr>
        <p:spPr>
          <a:noFill/>
          <a:ln/>
        </p:spPr>
        <p:txBody>
          <a:bodyPr/>
          <a:lstStyle/>
          <a:p>
            <a:r>
              <a:rPr lang="en-GB" smtClean="0"/>
              <a:t>MASAS &amp; ESRI</a:t>
            </a:r>
          </a:p>
          <a:p>
            <a:r>
              <a:rPr lang="en-GB" smtClean="0"/>
              <a:t>IPAWS &amp; ALERTSENSE/MYSTATEUSA</a:t>
            </a:r>
          </a:p>
          <a:p>
            <a:r>
              <a:rPr lang="en-GB" smtClean="0"/>
              <a:t>GOOGLE</a:t>
            </a:r>
            <a:br>
              <a:rPr lang="en-GB" smtClean="0"/>
            </a:br>
            <a:r>
              <a:rPr lang="en-GB" smtClean="0"/>
              <a:t>CELLCAST</a:t>
            </a:r>
          </a:p>
          <a:p>
            <a:endParaRPr lang="en-CA" smtClean="0"/>
          </a:p>
        </p:txBody>
      </p:sp>
      <p:sp>
        <p:nvSpPr>
          <p:cNvPr id="2765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BC2A24D-7874-410D-AA1C-864F3C85B6BB}" type="slidenum">
              <a:rPr lang="en-CA" sz="1200">
                <a:ea typeface="Arial Unicode MS" pitchFamily="34" charset="-128"/>
                <a:cs typeface="Arial" charset="0"/>
              </a:rPr>
              <a:pPr algn="r"/>
              <a:t>12</a:t>
            </a:fld>
            <a:endParaRPr lang="en-CA" sz="1200">
              <a:ea typeface="Arial Unicode MS" pitchFamily="34"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8D2823-2CD7-423D-9DA0-953C39EE6857}" type="slidenum">
              <a:rPr lang="en-CA" sz="1200"/>
              <a:pPr algn="r"/>
              <a:t>2</a:t>
            </a:fld>
            <a:endParaRPr lang="en-CA" sz="120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buFontTx/>
              <a:buChar char="-"/>
            </a:pPr>
            <a:r>
              <a:rPr lang="en-CA" dirty="0" smtClean="0"/>
              <a:t>All presenters</a:t>
            </a:r>
            <a:r>
              <a:rPr lang="en-CA" baseline="0" dirty="0" smtClean="0"/>
              <a:t> for a session come up and be seated before the session starts</a:t>
            </a:r>
            <a:endParaRPr lang="en-CA" dirty="0" smtClean="0"/>
          </a:p>
          <a:p>
            <a:pPr eaLnBrk="1" hangingPunct="1">
              <a:buFontTx/>
              <a:buChar char="-"/>
            </a:pPr>
            <a:r>
              <a:rPr lang="en-CA" dirty="0" smtClean="0"/>
              <a:t>Speak from the podium</a:t>
            </a:r>
          </a:p>
          <a:p>
            <a:pPr eaLnBrk="1" hangingPunct="1">
              <a:buFontTx/>
              <a:buChar char="-"/>
            </a:pPr>
            <a:r>
              <a:rPr lang="en-CA" dirty="0" smtClean="0"/>
              <a:t>Hopefully</a:t>
            </a:r>
            <a:r>
              <a:rPr lang="en-CA" baseline="0" dirty="0" smtClean="0"/>
              <a:t> talk about challenges </a:t>
            </a:r>
            <a:endParaRPr lang="en-CA" dirty="0" smtClean="0"/>
          </a:p>
          <a:p>
            <a:pPr eaLnBrk="1" hangingPunct="1">
              <a:buFontTx/>
              <a:buChar char="-"/>
            </a:pPr>
            <a:r>
              <a:rPr lang="en-CA" dirty="0" smtClean="0"/>
              <a:t>Won’t </a:t>
            </a:r>
            <a:r>
              <a:rPr lang="en-CA" dirty="0" smtClean="0"/>
              <a:t>be able to control where all the presentations </a:t>
            </a:r>
            <a:r>
              <a:rPr lang="en-CA" dirty="0" smtClean="0"/>
              <a:t>go</a:t>
            </a:r>
          </a:p>
          <a:p>
            <a:pPr eaLnBrk="1" hangingPunct="1">
              <a:buFontTx/>
              <a:buChar char="-"/>
            </a:pPr>
            <a:endParaRPr lang="en-CA"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6B4A11C-6CFA-4E36-BF96-5055C041B620}" type="slidenum">
              <a:rPr lang="en-CA" smtClean="0"/>
              <a:pPr/>
              <a:t>3</a:t>
            </a:fld>
            <a:endParaRPr lang="en-CA" smtClean="0"/>
          </a:p>
        </p:txBody>
      </p:sp>
      <p:sp>
        <p:nvSpPr>
          <p:cNvPr id="19459" name="Slide Image Placeholder 1"/>
          <p:cNvSpPr>
            <a:spLocks noGrp="1" noRot="1" noChangeAspect="1" noTextEdit="1"/>
          </p:cNvSpPr>
          <p:nvPr>
            <p:ph type="sldImg"/>
          </p:nvPr>
        </p:nvSpPr>
        <p:spPr>
          <a:ln/>
        </p:spPr>
      </p:sp>
      <p:sp>
        <p:nvSpPr>
          <p:cNvPr id="19460" name="Notes Placeholder 2"/>
          <p:cNvSpPr>
            <a:spLocks noGrp="1"/>
          </p:cNvSpPr>
          <p:nvPr>
            <p:ph type="body" idx="1"/>
          </p:nvPr>
        </p:nvSpPr>
        <p:spPr>
          <a:noFill/>
          <a:ln/>
        </p:spPr>
        <p:txBody>
          <a:bodyPr/>
          <a:lstStyle/>
          <a:p>
            <a:pPr eaLnBrk="1" hangingPunct="1"/>
            <a:endParaRPr lang="en-US" smtClean="0"/>
          </a:p>
        </p:txBody>
      </p:sp>
      <p:sp>
        <p:nvSpPr>
          <p:cNvPr id="1946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3899A11-3436-49B5-8972-01FBDA2A4A30}" type="slidenum">
              <a:rPr lang="en-CA" sz="1200"/>
              <a:pPr algn="r"/>
              <a:t>3</a:t>
            </a:fld>
            <a:endParaRPr lang="en-CA"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B834B66-90D8-4DCA-8EAA-88DCB1383CE8}" type="slidenum">
              <a:rPr lang="en-CA" smtClean="0"/>
              <a:pPr/>
              <a:t>5</a:t>
            </a:fld>
            <a:endParaRPr lang="en-CA" smtClean="0"/>
          </a:p>
        </p:txBody>
      </p:sp>
      <p:sp>
        <p:nvSpPr>
          <p:cNvPr id="204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A0143E7-5293-41D2-BA5C-898BB1A4C3AC}" type="slidenum">
              <a:rPr lang="en-CA" sz="1200"/>
              <a:pPr algn="r"/>
              <a:t>5</a:t>
            </a:fld>
            <a:endParaRPr lang="en-CA" sz="1200"/>
          </a:p>
        </p:txBody>
      </p:sp>
      <p:sp>
        <p:nvSpPr>
          <p:cNvPr id="20484" name="Rectangle 2"/>
          <p:cNvSpPr>
            <a:spLocks noRot="1" noChangeArrowheads="1" noTextEdit="1"/>
          </p:cNvSpPr>
          <p:nvPr>
            <p:ph type="sldImg"/>
          </p:nvPr>
        </p:nvSpPr>
        <p:spPr>
          <a:ln/>
        </p:spPr>
      </p:sp>
      <p:sp>
        <p:nvSpPr>
          <p:cNvPr id="20485" name="Rectangle 3"/>
          <p:cNvSpPr>
            <a:spLocks noGrp="1" noChangeArrowheads="1"/>
          </p:cNvSpPr>
          <p:nvPr>
            <p:ph type="body" idx="1"/>
          </p:nvPr>
        </p:nvSpPr>
        <p:spPr>
          <a:noFill/>
          <a:ln/>
        </p:spPr>
        <p:txBody>
          <a:bodyPr/>
          <a:lstStyle/>
          <a:p>
            <a:pPr eaLnBrk="1" hangingPunct="1"/>
            <a:r>
              <a:rPr lang="en-CA" dirty="0" smtClean="0"/>
              <a:t>Several mediums?</a:t>
            </a:r>
          </a:p>
          <a:p>
            <a:pPr eaLnBrk="1" hangingPunct="1"/>
            <a:r>
              <a:rPr lang="en-CA" dirty="0" smtClean="0"/>
              <a:t>So </a:t>
            </a:r>
            <a:r>
              <a:rPr lang="en-CA" dirty="0" smtClean="0"/>
              <a:t>who has authority to issue an alert?</a:t>
            </a:r>
          </a:p>
          <a:p>
            <a:pPr eaLnBrk="1" hangingPunct="1"/>
            <a:r>
              <a:rPr lang="en-CA" dirty="0" smtClean="0"/>
              <a:t>How do we recognize authority?</a:t>
            </a:r>
          </a:p>
          <a:p>
            <a:pPr eaLnBrk="1" hangingPunct="1"/>
            <a:r>
              <a:rPr lang="en-CA" dirty="0" smtClean="0"/>
              <a:t>Alert by </a:t>
            </a:r>
            <a:r>
              <a:rPr lang="en-CA" dirty="0" smtClean="0"/>
              <a:t>definition, </a:t>
            </a:r>
            <a:r>
              <a:rPr lang="en-CA" dirty="0" smtClean="0"/>
              <a:t>and </a:t>
            </a:r>
            <a:r>
              <a:rPr lang="en-CA" dirty="0" smtClean="0"/>
              <a:t>Alert </a:t>
            </a:r>
            <a:r>
              <a:rPr lang="en-CA" dirty="0" smtClean="0"/>
              <a:t>as defined by all parties in the Business</a:t>
            </a:r>
            <a:r>
              <a:rPr lang="en-CA" dirty="0" smtClean="0"/>
              <a:t>?</a:t>
            </a:r>
          </a:p>
          <a:p>
            <a:pPr eaLnBrk="1" hangingPunct="1"/>
            <a:r>
              <a:rPr lang="en-CA" sz="1200" dirty="0" smtClean="0"/>
              <a:t>From a business of Alerting context, a CAP Alert implies a hazardous event with declared risks and associated impacts</a:t>
            </a:r>
            <a:endParaRPr lang="en-CA" dirty="0" smtClean="0"/>
          </a:p>
          <a:p>
            <a:pPr eaLnBrk="1" hangingPunct="1"/>
            <a:r>
              <a:rPr lang="en-CA" dirty="0" smtClean="0"/>
              <a:t>Defining Partnerships?</a:t>
            </a:r>
          </a:p>
          <a:p>
            <a:pPr eaLnBrk="1" hangingPunct="1"/>
            <a:endParaRPr lang="en-CA"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89318F-6518-4B8E-A637-CC46D298B851}" type="slidenum">
              <a:rPr lang="en-CA" sz="1200"/>
              <a:pPr algn="r"/>
              <a:t>6</a:t>
            </a:fld>
            <a:endParaRPr lang="en-CA" sz="120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CA" dirty="0" smtClean="0"/>
              <a:t>In Alerting,</a:t>
            </a:r>
            <a:r>
              <a:rPr lang="en-CA" baseline="0" dirty="0" smtClean="0"/>
              <a:t> we tend to report on the current state immediately after a transaction</a:t>
            </a:r>
            <a:endParaRPr lang="en-CA" dirty="0" smtClean="0"/>
          </a:p>
          <a:p>
            <a:pPr eaLnBrk="1" hangingPunct="1"/>
            <a:r>
              <a:rPr lang="en-CA" dirty="0" smtClean="0"/>
              <a:t>Which </a:t>
            </a:r>
            <a:r>
              <a:rPr lang="en-CA" dirty="0" smtClean="0"/>
              <a:t>practices are preferred?</a:t>
            </a:r>
          </a:p>
          <a:p>
            <a:pPr eaLnBrk="1" hangingPunct="1"/>
            <a:r>
              <a:rPr lang="en-CA" dirty="0" smtClean="0"/>
              <a:t>What are the constraints and why?</a:t>
            </a:r>
          </a:p>
          <a:p>
            <a:pPr eaLnBrk="1" hangingPunct="1"/>
            <a:r>
              <a:rPr lang="en-CA" dirty="0" smtClean="0"/>
              <a:t>What goes into the reports</a:t>
            </a:r>
            <a:r>
              <a:rPr lang="en-CA" dirty="0" smtClean="0"/>
              <a:t>?</a:t>
            </a:r>
            <a:endParaRPr lang="en-CA" dirty="0" smtClean="0"/>
          </a:p>
          <a:p>
            <a:pPr eaLnBrk="1" hangingPunct="1"/>
            <a:r>
              <a:rPr lang="en-CA" dirty="0" smtClean="0"/>
              <a:t>USGS accounts are more like savings bonds (no transactions, and end at a pre-described point in time without modification)</a:t>
            </a:r>
          </a:p>
          <a:p>
            <a:pPr eaLnBrk="1" hangingPunct="1"/>
            <a:endParaRPr lang="en-CA"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67CCD1D-CEC4-447A-A66C-5840395AD852}" type="slidenum">
              <a:rPr lang="en-CA" sz="1200"/>
              <a:pPr algn="r"/>
              <a:t>7</a:t>
            </a:fld>
            <a:endParaRPr lang="en-CA" sz="120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CA" smtClean="0"/>
              <a:t>Customized reports?</a:t>
            </a:r>
          </a:p>
          <a:p>
            <a:pPr eaLnBrk="1" hangingPunct="1"/>
            <a:r>
              <a:rPr lang="en-CA" smtClean="0"/>
              <a:t>Language of the reports?</a:t>
            </a:r>
          </a:p>
          <a:p>
            <a:pPr eaLnBrk="1" hangingPunct="1"/>
            <a:r>
              <a:rPr lang="en-CA" smtClean="0"/>
              <a:t>Added value in the reports?</a:t>
            </a:r>
          </a:p>
          <a:p>
            <a:pPr eaLnBrk="1" hangingPunct="1"/>
            <a:r>
              <a:rPr lang="en-CA" smtClean="0"/>
              <a:t>Responsibilities of the Issuer?</a:t>
            </a:r>
          </a:p>
          <a:p>
            <a:pPr eaLnBrk="1" hangingPunct="1"/>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2D13984-86E6-4BE5-B902-421FAA7792E4}" type="slidenum">
              <a:rPr lang="en-CA" smtClean="0"/>
              <a:pPr/>
              <a:t>8</a:t>
            </a:fld>
            <a:endParaRPr lang="en-CA" smtClean="0"/>
          </a:p>
        </p:txBody>
      </p:sp>
      <p:sp>
        <p:nvSpPr>
          <p:cNvPr id="235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3552568-E113-4200-A081-53FC86C09C9A}" type="slidenum">
              <a:rPr kumimoji="1" lang="en-US" sz="1200">
                <a:ea typeface="Arial Unicode MS" pitchFamily="34" charset="-128"/>
                <a:cs typeface="Arial Unicode MS" pitchFamily="34" charset="-128"/>
              </a:rPr>
              <a:pPr algn="r"/>
              <a:t>8</a:t>
            </a:fld>
            <a:endParaRPr kumimoji="1" lang="en-US" sz="1200">
              <a:ea typeface="Arial Unicode MS" pitchFamily="34" charset="-128"/>
              <a:cs typeface="Arial Unicode MS" pitchFamily="34" charset="-128"/>
            </a:endParaRPr>
          </a:p>
        </p:txBody>
      </p:sp>
      <p:sp>
        <p:nvSpPr>
          <p:cNvPr id="23556" name="Slide Image Placeholder 1"/>
          <p:cNvSpPr>
            <a:spLocks noGrp="1" noRot="1" noChangeAspect="1" noTextEdit="1"/>
          </p:cNvSpPr>
          <p:nvPr>
            <p:ph type="sldImg"/>
          </p:nvPr>
        </p:nvSpPr>
        <p:spPr>
          <a:ln/>
        </p:spPr>
      </p:sp>
      <p:sp>
        <p:nvSpPr>
          <p:cNvPr id="23557" name="Notes Placeholder 2"/>
          <p:cNvSpPr>
            <a:spLocks noGrp="1"/>
          </p:cNvSpPr>
          <p:nvPr>
            <p:ph type="body" idx="1"/>
          </p:nvPr>
        </p:nvSpPr>
        <p:spPr>
          <a:noFill/>
          <a:ln/>
        </p:spPr>
        <p:txBody>
          <a:bodyPr/>
          <a:lstStyle/>
          <a:p>
            <a:pPr eaLnBrk="1" hangingPunct="1">
              <a:spcBef>
                <a:spcPct val="0"/>
              </a:spcBef>
              <a:buFontTx/>
              <a:buChar char="-"/>
            </a:pPr>
            <a:r>
              <a:rPr lang="en-CA" smtClean="0"/>
              <a:t>Roles of each</a:t>
            </a:r>
          </a:p>
          <a:p>
            <a:pPr eaLnBrk="1" hangingPunct="1">
              <a:spcBef>
                <a:spcPct val="0"/>
              </a:spcBef>
              <a:buFontTx/>
              <a:buChar char="-"/>
            </a:pPr>
            <a:r>
              <a:rPr lang="en-CA" smtClean="0"/>
              <a:t>Declare constraints</a:t>
            </a:r>
          </a:p>
          <a:p>
            <a:pPr eaLnBrk="1" hangingPunct="1">
              <a:spcBef>
                <a:spcPct val="0"/>
              </a:spcBef>
              <a:buFontTx/>
              <a:buChar char="-"/>
            </a:pPr>
            <a:r>
              <a:rPr lang="en-CA" smtClean="0"/>
              <a:t>Scope, global threats</a:t>
            </a:r>
          </a:p>
          <a:p>
            <a:pPr eaLnBrk="1" hangingPunct="1">
              <a:spcBef>
                <a:spcPct val="0"/>
              </a:spcBef>
              <a:buFontTx/>
              <a:buChar char="-"/>
            </a:pPr>
            <a:r>
              <a:rPr lang="en-CA" smtClean="0"/>
              <a:t>Cancel messages, Test Messages</a:t>
            </a:r>
          </a:p>
        </p:txBody>
      </p:sp>
      <p:sp>
        <p:nvSpPr>
          <p:cNvPr id="2355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133F6A9-0BCC-4EFC-A89A-14666D809E16}" type="slidenum">
              <a:rPr lang="en-CA" sz="1200">
                <a:ea typeface="Arial Unicode MS" pitchFamily="34" charset="-128"/>
                <a:cs typeface="Arial" charset="0"/>
              </a:rPr>
              <a:pPr algn="r"/>
              <a:t>8</a:t>
            </a:fld>
            <a:endParaRPr lang="en-CA" sz="1200">
              <a:ea typeface="Arial Unicode MS" pitchFamily="34" charset="-128"/>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B03A7125-4D12-4B62-B862-DA6E200D417E}" type="slidenum">
              <a:rPr lang="en-CA" smtClean="0"/>
              <a:pPr>
                <a:defRPr/>
              </a:pPr>
              <a:t>10</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43E054A-2BB0-411F-8079-FC6F94D947D5}" type="slidenum">
              <a:rPr lang="en-CA" sz="1200"/>
              <a:pPr algn="r"/>
              <a:t>11</a:t>
            </a:fld>
            <a:endParaRPr lang="en-CA" sz="120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CA" smtClean="0"/>
              <a:t>- Moderator will control the floor for Q&amp;A</a:t>
            </a:r>
          </a:p>
          <a:p>
            <a:pPr eaLnBrk="1" hangingPunct="1"/>
            <a:r>
              <a:rPr lang="en-CA" smtClean="0"/>
              <a:t>- Interpretation considerations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87B99434-B7F4-4AAB-81A8-A42DF48258C6}"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3DF35EAC-3FC2-4A8A-AE0F-FA02035B8C3B}"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46A46045-4452-4E95-B4CB-DAF049396816}"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47B20B85-7ADD-4781-9447-C052F2D1571A}"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D14CA80-2C0D-47A3-9D58-7EB2F4B15CE7}"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8AFE4317-53B4-42AE-9440-E4826F1B5ED7}"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1638A77D-4BDA-4B13-936E-91A9CF7310A3}"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FC57EE2F-12B5-4F88-BE04-124E709E9C24}"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9DF88A4A-169F-4E1C-82B2-A55F32F998A6}"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17F258B4-ED3D-40CC-9390-0868454C0A5A}"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963F1844-7894-4961-86B0-2EE3E1AA1C09}"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4440EF7-5E15-4272-92EE-1324668B1421}"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34.png"/><Relationship Id="rId4" Type="http://schemas.openxmlformats.org/officeDocument/2006/relationships/image" Target="../media/image11.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top_banner"/>
          <p:cNvPicPr>
            <a:picLocks noChangeAspect="1" noChangeArrowheads="1"/>
          </p:cNvPicPr>
          <p:nvPr/>
        </p:nvPicPr>
        <p:blipFill>
          <a:blip r:embed="rId3" cstate="print"/>
          <a:srcRect/>
          <a:stretch>
            <a:fillRect/>
          </a:stretch>
        </p:blipFill>
        <p:spPr bwMode="auto">
          <a:xfrm>
            <a:off x="0" y="836613"/>
            <a:ext cx="9144000" cy="1381125"/>
          </a:xfrm>
          <a:prstGeom prst="rect">
            <a:avLst/>
          </a:prstGeom>
          <a:noFill/>
          <a:ln w="9525">
            <a:noFill/>
            <a:miter lim="800000"/>
            <a:headEnd/>
            <a:tailEnd/>
          </a:ln>
        </p:spPr>
      </p:pic>
      <p:pic>
        <p:nvPicPr>
          <p:cNvPr id="2051" name="Picture 5" descr="fip_can_e"/>
          <p:cNvPicPr>
            <a:picLocks noChangeAspect="1" noChangeArrowheads="1"/>
          </p:cNvPicPr>
          <p:nvPr/>
        </p:nvPicPr>
        <p:blipFill>
          <a:blip r:embed="rId4" cstate="print"/>
          <a:srcRect/>
          <a:stretch>
            <a:fillRect/>
          </a:stretch>
        </p:blipFill>
        <p:spPr bwMode="auto">
          <a:xfrm>
            <a:off x="0" y="0"/>
            <a:ext cx="9144000" cy="795338"/>
          </a:xfrm>
          <a:prstGeom prst="rect">
            <a:avLst/>
          </a:prstGeom>
          <a:noFill/>
          <a:ln w="9525">
            <a:noFill/>
            <a:miter lim="800000"/>
            <a:headEnd/>
            <a:tailEnd/>
          </a:ln>
        </p:spPr>
      </p:pic>
      <p:sp>
        <p:nvSpPr>
          <p:cNvPr id="2052" name="Rectangle 6"/>
          <p:cNvSpPr>
            <a:spLocks noChangeArrowheads="1"/>
          </p:cNvSpPr>
          <p:nvPr/>
        </p:nvSpPr>
        <p:spPr bwMode="auto">
          <a:xfrm>
            <a:off x="4968875" y="5157788"/>
            <a:ext cx="3995738" cy="1511300"/>
          </a:xfrm>
          <a:prstGeom prst="rect">
            <a:avLst/>
          </a:prstGeom>
          <a:noFill/>
          <a:ln w="9525">
            <a:noFill/>
            <a:miter lim="800000"/>
            <a:headEnd/>
            <a:tailEnd/>
          </a:ln>
        </p:spPr>
        <p:txBody>
          <a:bodyPr/>
          <a:lstStyle/>
          <a:p>
            <a:pPr marL="342900" indent="-342900">
              <a:spcBef>
                <a:spcPct val="20000"/>
              </a:spcBef>
            </a:pPr>
            <a:r>
              <a:rPr lang="en-CA" altLang="zh-TW" sz="2400" dirty="0">
                <a:solidFill>
                  <a:srgbClr val="3A601B"/>
                </a:solidFill>
                <a:ea typeface="新細明體" charset="-120"/>
              </a:rPr>
              <a:t>Presenter: Norm Paulsen</a:t>
            </a:r>
          </a:p>
          <a:p>
            <a:pPr marL="342900" indent="-342900">
              <a:spcBef>
                <a:spcPct val="20000"/>
              </a:spcBef>
            </a:pPr>
            <a:r>
              <a:rPr lang="en-CA" altLang="zh-TW" sz="2400" dirty="0">
                <a:solidFill>
                  <a:srgbClr val="3A601B"/>
                </a:solidFill>
                <a:ea typeface="新細明體" charset="-120"/>
              </a:rPr>
              <a:t>Date: May </a:t>
            </a:r>
            <a:r>
              <a:rPr lang="en-CA" altLang="zh-TW" sz="2400" dirty="0" smtClean="0">
                <a:solidFill>
                  <a:srgbClr val="3A601B"/>
                </a:solidFill>
                <a:ea typeface="新細明體" charset="-120"/>
              </a:rPr>
              <a:t>1, 2012</a:t>
            </a:r>
            <a:endParaRPr lang="en-CA" altLang="zh-TW" sz="2400" dirty="0">
              <a:solidFill>
                <a:srgbClr val="3A601B"/>
              </a:solidFill>
              <a:ea typeface="新細明體" charset="-120"/>
            </a:endParaRPr>
          </a:p>
          <a:p>
            <a:pPr marL="342900" indent="-342900">
              <a:spcBef>
                <a:spcPct val="20000"/>
              </a:spcBef>
            </a:pPr>
            <a:r>
              <a:rPr lang="en-CA" altLang="zh-TW" sz="2400" dirty="0">
                <a:solidFill>
                  <a:srgbClr val="3A601B"/>
                </a:solidFill>
                <a:ea typeface="新細明體" charset="-120"/>
              </a:rPr>
              <a:t>Session: 1</a:t>
            </a:r>
          </a:p>
        </p:txBody>
      </p:sp>
      <p:pic>
        <p:nvPicPr>
          <p:cNvPr id="2053" name="Picture 7" descr="Workshop"/>
          <p:cNvPicPr>
            <a:picLocks noChangeAspect="1" noChangeArrowheads="1"/>
          </p:cNvPicPr>
          <p:nvPr/>
        </p:nvPicPr>
        <p:blipFill>
          <a:blip r:embed="rId5" cstate="print"/>
          <a:srcRect/>
          <a:stretch>
            <a:fillRect/>
          </a:stretch>
        </p:blipFill>
        <p:spPr bwMode="auto">
          <a:xfrm>
            <a:off x="1371600" y="2362200"/>
            <a:ext cx="6172200" cy="1789113"/>
          </a:xfrm>
          <a:prstGeom prst="rect">
            <a:avLst/>
          </a:prstGeom>
          <a:noFill/>
          <a:ln w="9525">
            <a:noFill/>
            <a:miter lim="800000"/>
            <a:headEnd/>
            <a:tailEnd/>
          </a:ln>
        </p:spPr>
      </p:pic>
      <p:sp>
        <p:nvSpPr>
          <p:cNvPr id="2054" name="Text Box 10"/>
          <p:cNvSpPr txBox="1">
            <a:spLocks noChangeArrowheads="1"/>
          </p:cNvSpPr>
          <p:nvPr/>
        </p:nvSpPr>
        <p:spPr bwMode="auto">
          <a:xfrm>
            <a:off x="1828800" y="4114800"/>
            <a:ext cx="5257800" cy="579438"/>
          </a:xfrm>
          <a:prstGeom prst="rect">
            <a:avLst/>
          </a:prstGeom>
          <a:noFill/>
          <a:ln w="9525">
            <a:noFill/>
            <a:miter lim="800000"/>
            <a:headEnd/>
            <a:tailEnd/>
          </a:ln>
        </p:spPr>
        <p:txBody>
          <a:bodyPr>
            <a:spAutoFit/>
          </a:bodyPr>
          <a:lstStyle/>
          <a:p>
            <a:pPr>
              <a:spcBef>
                <a:spcPct val="50000"/>
              </a:spcBef>
            </a:pPr>
            <a:r>
              <a:rPr lang="en-CA" sz="3200"/>
              <a:t>Framing the Policy Exercise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C:\Documents and Settings\antonk\Local Settings\Temporary Internet Files\Content.IE5\32FABMFJ\MC900433915[1].png"/>
          <p:cNvPicPr>
            <a:picLocks noChangeAspect="1" noChangeArrowheads="1"/>
          </p:cNvPicPr>
          <p:nvPr/>
        </p:nvPicPr>
        <p:blipFill>
          <a:blip r:embed="rId3" cstate="print"/>
          <a:srcRect/>
          <a:stretch>
            <a:fillRect/>
          </a:stretch>
        </p:blipFill>
        <p:spPr bwMode="auto">
          <a:xfrm>
            <a:off x="6746875" y="1989138"/>
            <a:ext cx="2016125" cy="2016125"/>
          </a:xfrm>
          <a:prstGeom prst="rect">
            <a:avLst/>
          </a:prstGeom>
          <a:noFill/>
          <a:ln w="9525">
            <a:noFill/>
            <a:miter lim="800000"/>
            <a:headEnd/>
            <a:tailEnd/>
          </a:ln>
        </p:spPr>
      </p:pic>
      <p:cxnSp>
        <p:nvCxnSpPr>
          <p:cNvPr id="18" name="Straight Connector 17"/>
          <p:cNvCxnSpPr/>
          <p:nvPr/>
        </p:nvCxnSpPr>
        <p:spPr>
          <a:xfrm>
            <a:off x="3132138" y="0"/>
            <a:ext cx="0"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1863" y="0"/>
            <a:ext cx="0"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245" name="TextBox 22"/>
          <p:cNvSpPr txBox="1">
            <a:spLocks noChangeArrowheads="1"/>
          </p:cNvSpPr>
          <p:nvPr/>
        </p:nvSpPr>
        <p:spPr bwMode="auto">
          <a:xfrm>
            <a:off x="-76200" y="333375"/>
            <a:ext cx="3270250" cy="646113"/>
          </a:xfrm>
          <a:prstGeom prst="rect">
            <a:avLst/>
          </a:prstGeom>
          <a:noFill/>
          <a:ln w="9525">
            <a:noFill/>
            <a:miter lim="800000"/>
            <a:headEnd/>
            <a:tailEnd/>
          </a:ln>
        </p:spPr>
        <p:txBody>
          <a:bodyPr wrap="none">
            <a:spAutoFit/>
          </a:bodyPr>
          <a:lstStyle/>
          <a:p>
            <a:pPr algn="ctr"/>
            <a:r>
              <a:rPr lang="en-CA"/>
              <a:t>Environment Canada</a:t>
            </a:r>
          </a:p>
          <a:p>
            <a:pPr algn="ctr"/>
            <a:r>
              <a:rPr lang="en-CA"/>
              <a:t>(manufactures CAP message)</a:t>
            </a:r>
          </a:p>
        </p:txBody>
      </p:sp>
      <p:sp>
        <p:nvSpPr>
          <p:cNvPr id="10246" name="TextBox 23"/>
          <p:cNvSpPr txBox="1">
            <a:spLocks noChangeArrowheads="1"/>
          </p:cNvSpPr>
          <p:nvPr/>
        </p:nvSpPr>
        <p:spPr bwMode="auto">
          <a:xfrm>
            <a:off x="6538913" y="333375"/>
            <a:ext cx="2300287" cy="922338"/>
          </a:xfrm>
          <a:prstGeom prst="rect">
            <a:avLst/>
          </a:prstGeom>
          <a:noFill/>
          <a:ln w="9525">
            <a:noFill/>
            <a:miter lim="800000"/>
            <a:headEnd/>
            <a:tailEnd/>
          </a:ln>
        </p:spPr>
        <p:txBody>
          <a:bodyPr wrap="none">
            <a:spAutoFit/>
          </a:bodyPr>
          <a:lstStyle/>
          <a:p>
            <a:pPr algn="ctr"/>
            <a:r>
              <a:rPr lang="en-CA"/>
              <a:t>Last mile distributor</a:t>
            </a:r>
          </a:p>
          <a:p>
            <a:pPr algn="ctr"/>
            <a:r>
              <a:rPr lang="en-CA"/>
              <a:t>(presents final</a:t>
            </a:r>
          </a:p>
          <a:p>
            <a:pPr algn="ctr"/>
            <a:r>
              <a:rPr lang="en-CA"/>
              <a:t> formatted message)</a:t>
            </a:r>
          </a:p>
        </p:txBody>
      </p:sp>
      <p:pic>
        <p:nvPicPr>
          <p:cNvPr id="1030" name="Picture 6" descr="C:\Documents and Settings\antonk\Desktop\Montreal\Truck edited.jpg"/>
          <p:cNvPicPr>
            <a:picLocks noChangeAspect="1" noChangeArrowheads="1"/>
          </p:cNvPicPr>
          <p:nvPr/>
        </p:nvPicPr>
        <p:blipFill>
          <a:blip r:embed="rId4" cstate="print"/>
          <a:srcRect/>
          <a:stretch>
            <a:fillRect/>
          </a:stretch>
        </p:blipFill>
        <p:spPr bwMode="auto">
          <a:xfrm>
            <a:off x="3276600" y="188913"/>
            <a:ext cx="2722563" cy="1944687"/>
          </a:xfrm>
          <a:prstGeom prst="rect">
            <a:avLst/>
          </a:prstGeom>
          <a:noFill/>
          <a:ln w="9525">
            <a:noFill/>
            <a:miter lim="800000"/>
            <a:headEnd/>
            <a:tailEnd/>
          </a:ln>
        </p:spPr>
      </p:pic>
      <p:pic>
        <p:nvPicPr>
          <p:cNvPr id="1032" name="Picture 8" descr="C:\Documents and Settings\antonk\Desktop\Montreal\chair.png"/>
          <p:cNvPicPr>
            <a:picLocks noChangeAspect="1" noChangeArrowheads="1"/>
          </p:cNvPicPr>
          <p:nvPr/>
        </p:nvPicPr>
        <p:blipFill>
          <a:blip r:embed="rId5" cstate="print"/>
          <a:srcRect/>
          <a:stretch>
            <a:fillRect/>
          </a:stretch>
        </p:blipFill>
        <p:spPr bwMode="auto">
          <a:xfrm>
            <a:off x="3733800" y="4794250"/>
            <a:ext cx="1774825" cy="1530350"/>
          </a:xfrm>
          <a:prstGeom prst="rect">
            <a:avLst/>
          </a:prstGeom>
          <a:noFill/>
          <a:ln w="9525">
            <a:noFill/>
            <a:miter lim="800000"/>
            <a:headEnd/>
            <a:tailEnd/>
          </a:ln>
        </p:spPr>
      </p:pic>
      <p:pic>
        <p:nvPicPr>
          <p:cNvPr id="10249" name="Picture 9" descr="C:\Documents and Settings\antonk\Desktop\Montreal\office-chair-manual1.png"/>
          <p:cNvPicPr>
            <a:picLocks noChangeAspect="1" noChangeArrowheads="1"/>
          </p:cNvPicPr>
          <p:nvPr/>
        </p:nvPicPr>
        <p:blipFill>
          <a:blip r:embed="rId6" cstate="print"/>
          <a:srcRect/>
          <a:stretch>
            <a:fillRect/>
          </a:stretch>
        </p:blipFill>
        <p:spPr bwMode="auto">
          <a:xfrm>
            <a:off x="3716338" y="2590800"/>
            <a:ext cx="1792287" cy="1584325"/>
          </a:xfrm>
          <a:prstGeom prst="rect">
            <a:avLst/>
          </a:prstGeom>
          <a:noFill/>
          <a:ln w="9525">
            <a:noFill/>
            <a:miter lim="800000"/>
            <a:headEnd/>
            <a:tailEnd/>
          </a:ln>
        </p:spPr>
      </p:pic>
      <p:cxnSp>
        <p:nvCxnSpPr>
          <p:cNvPr id="21" name="Straight Arrow Connector 20"/>
          <p:cNvCxnSpPr/>
          <p:nvPr/>
        </p:nvCxnSpPr>
        <p:spPr>
          <a:xfrm>
            <a:off x="4572000" y="4495800"/>
            <a:ext cx="0" cy="2174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72000" y="2420938"/>
            <a:ext cx="0" cy="215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52" name="Picture 2" descr="C:\Documents and Settings\antonk\Desktop\Montreal\Untitled-1.png"/>
          <p:cNvPicPr>
            <a:picLocks noChangeAspect="1" noChangeArrowheads="1"/>
          </p:cNvPicPr>
          <p:nvPr/>
        </p:nvPicPr>
        <p:blipFill>
          <a:blip r:embed="rId7" cstate="print"/>
          <a:srcRect/>
          <a:stretch>
            <a:fillRect/>
          </a:stretch>
        </p:blipFill>
        <p:spPr bwMode="auto">
          <a:xfrm>
            <a:off x="762000" y="2060575"/>
            <a:ext cx="1682750" cy="1773238"/>
          </a:xfrm>
          <a:prstGeom prst="rect">
            <a:avLst/>
          </a:prstGeom>
          <a:noFill/>
          <a:ln w="9525">
            <a:noFill/>
            <a:miter lim="800000"/>
            <a:headEnd/>
            <a:tailEnd/>
          </a:ln>
        </p:spPr>
      </p:pic>
      <p:sp>
        <p:nvSpPr>
          <p:cNvPr id="15" name="TextBox 14"/>
          <p:cNvSpPr txBox="1">
            <a:spLocks noChangeArrowheads="1"/>
          </p:cNvSpPr>
          <p:nvPr/>
        </p:nvSpPr>
        <p:spPr bwMode="auto">
          <a:xfrm>
            <a:off x="4067175" y="1989138"/>
            <a:ext cx="1135063" cy="368300"/>
          </a:xfrm>
          <a:prstGeom prst="rect">
            <a:avLst/>
          </a:prstGeom>
          <a:noFill/>
          <a:ln w="9525">
            <a:noFill/>
            <a:miter lim="800000"/>
            <a:headEnd/>
            <a:tailEnd/>
          </a:ln>
        </p:spPr>
        <p:txBody>
          <a:bodyPr wrap="none">
            <a:spAutoFit/>
          </a:bodyPr>
          <a:lstStyle/>
          <a:p>
            <a:r>
              <a:rPr lang="en-CA"/>
              <a:t>(delivery)</a:t>
            </a:r>
          </a:p>
        </p:txBody>
      </p:sp>
      <p:sp>
        <p:nvSpPr>
          <p:cNvPr id="10254" name="TextBox 15"/>
          <p:cNvSpPr txBox="1">
            <a:spLocks noChangeArrowheads="1"/>
          </p:cNvSpPr>
          <p:nvPr/>
        </p:nvSpPr>
        <p:spPr bwMode="auto">
          <a:xfrm>
            <a:off x="3762375" y="4038600"/>
            <a:ext cx="1724025" cy="369888"/>
          </a:xfrm>
          <a:prstGeom prst="rect">
            <a:avLst/>
          </a:prstGeom>
          <a:noFill/>
          <a:ln w="9525">
            <a:noFill/>
            <a:miter lim="800000"/>
            <a:headEnd/>
            <a:tailEnd/>
          </a:ln>
        </p:spPr>
        <p:txBody>
          <a:bodyPr wrap="none">
            <a:spAutoFit/>
          </a:bodyPr>
          <a:lstStyle/>
          <a:p>
            <a:r>
              <a:rPr lang="en-CA"/>
              <a:t>(pre-assembly)</a:t>
            </a:r>
          </a:p>
        </p:txBody>
      </p:sp>
      <p:sp>
        <p:nvSpPr>
          <p:cNvPr id="22" name="TextBox 21"/>
          <p:cNvSpPr txBox="1">
            <a:spLocks noChangeArrowheads="1"/>
          </p:cNvSpPr>
          <p:nvPr/>
        </p:nvSpPr>
        <p:spPr bwMode="auto">
          <a:xfrm>
            <a:off x="3276600" y="1992313"/>
            <a:ext cx="2724150" cy="369887"/>
          </a:xfrm>
          <a:prstGeom prst="rect">
            <a:avLst/>
          </a:prstGeom>
          <a:noFill/>
          <a:ln w="9525">
            <a:noFill/>
            <a:miter lim="800000"/>
            <a:headEnd/>
            <a:tailEnd/>
          </a:ln>
        </p:spPr>
        <p:txBody>
          <a:bodyPr wrap="none">
            <a:spAutoFit/>
          </a:bodyPr>
          <a:lstStyle/>
          <a:p>
            <a:r>
              <a:rPr lang="en-CA"/>
              <a:t>Aggregator/Re-originator</a:t>
            </a:r>
          </a:p>
        </p:txBody>
      </p:sp>
      <p:sp>
        <p:nvSpPr>
          <p:cNvPr id="26" name="TextBox 25"/>
          <p:cNvSpPr txBox="1">
            <a:spLocks noChangeArrowheads="1"/>
          </p:cNvSpPr>
          <p:nvPr/>
        </p:nvSpPr>
        <p:spPr bwMode="auto">
          <a:xfrm>
            <a:off x="3733800" y="6324600"/>
            <a:ext cx="1800225" cy="369888"/>
          </a:xfrm>
          <a:prstGeom prst="rect">
            <a:avLst/>
          </a:prstGeom>
          <a:noFill/>
          <a:ln w="9525">
            <a:noFill/>
            <a:miter lim="800000"/>
            <a:headEnd/>
            <a:tailEnd/>
          </a:ln>
        </p:spPr>
        <p:txBody>
          <a:bodyPr wrap="none">
            <a:spAutoFit/>
          </a:bodyPr>
          <a:lstStyle/>
          <a:p>
            <a:r>
              <a:rPr lang="en-CA"/>
              <a:t>(final assembly)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1.85185E-6 L -0.33177 0.56088 " pathEditMode="relative" rAng="0" ptsTypes="AA">
                                      <p:cBhvr>
                                        <p:cTn id="6" dur="2000" fill="hold"/>
                                        <p:tgtEl>
                                          <p:spTgt spid="15"/>
                                        </p:tgtEl>
                                        <p:attrNameLst>
                                          <p:attrName>ppt_x</p:attrName>
                                          <p:attrName>ppt_y</p:attrName>
                                        </p:attrNameLst>
                                      </p:cBhvr>
                                      <p:rCtr x="-166" y="280"/>
                                    </p:animMotion>
                                  </p:childTnLst>
                                </p:cTn>
                              </p:par>
                              <p:par>
                                <p:cTn id="7" presetID="42" presetClass="path" presetSubtype="0" accel="50000" decel="50000" fill="hold" nodeType="withEffect">
                                  <p:stCondLst>
                                    <p:cond delay="0"/>
                                  </p:stCondLst>
                                  <p:childTnLst>
                                    <p:animMotion origin="layout" path="M 1.94444E-6 -2.96296E-6 L -0.33212 0.57523 " pathEditMode="relative" rAng="0" ptsTypes="AA">
                                      <p:cBhvr>
                                        <p:cTn id="8" dur="2000" fill="hold"/>
                                        <p:tgtEl>
                                          <p:spTgt spid="1030"/>
                                        </p:tgtEl>
                                        <p:attrNameLst>
                                          <p:attrName>ppt_x</p:attrName>
                                          <p:attrName>ppt_y</p:attrName>
                                        </p:attrNameLst>
                                      </p:cBhvr>
                                      <p:rCtr x="-166" y="287"/>
                                    </p:animMotion>
                                  </p:childTnLst>
                                </p:cTn>
                              </p:par>
                              <p:par>
                                <p:cTn id="9" presetID="1" presetClass="exit" presetSubtype="0" fill="hold" nodeType="withEffect">
                                  <p:stCondLst>
                                    <p:cond delay="0"/>
                                  </p:stCondLst>
                                  <p:childTnLst>
                                    <p:set>
                                      <p:cBhvr>
                                        <p:cTn id="10" dur="1" fill="hold">
                                          <p:stCondLst>
                                            <p:cond delay="0"/>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8.33333E-7 -4.07407E-6 L 0.30156 -0.00463 " pathEditMode="relative" rAng="0" ptsTypes="AA">
                                      <p:cBhvr>
                                        <p:cTn id="14" dur="2000" fill="hold"/>
                                        <p:tgtEl>
                                          <p:spTgt spid="26"/>
                                        </p:tgtEl>
                                        <p:attrNameLst>
                                          <p:attrName>ppt_x</p:attrName>
                                          <p:attrName>ppt_y</p:attrName>
                                        </p:attrNameLst>
                                      </p:cBhvr>
                                      <p:rCtr x="151" y="-2"/>
                                    </p:animMotion>
                                  </p:childTnLst>
                                </p:cTn>
                              </p:par>
                              <p:par>
                                <p:cTn id="15" presetID="63" presetClass="path" presetSubtype="0" accel="50000" decel="50000" fill="hold" nodeType="withEffect">
                                  <p:stCondLst>
                                    <p:cond delay="0"/>
                                  </p:stCondLst>
                                  <p:childTnLst>
                                    <p:animMotion origin="layout" path="M -1.94444E-6 1.85185E-6 L 0.30295 0.00046 " pathEditMode="relative" rAng="0" ptsTypes="AA">
                                      <p:cBhvr>
                                        <p:cTn id="16" dur="2000" fill="hold"/>
                                        <p:tgtEl>
                                          <p:spTgt spid="1032"/>
                                        </p:tgtEl>
                                        <p:attrNameLst>
                                          <p:attrName>ppt_x</p:attrName>
                                          <p:attrName>ppt_y</p:attrName>
                                        </p:attrNameLst>
                                      </p:cBhvr>
                                      <p:rCtr x="151" y="0"/>
                                    </p:animMotion>
                                  </p:childTnLst>
                                </p:cTn>
                              </p:par>
                              <p:par>
                                <p:cTn id="17" presetID="1" presetClass="exit" presetSubtype="0" fill="hold"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r>
              <a:rPr lang="en-CA" smtClean="0"/>
              <a:t>Question and Answers</a:t>
            </a:r>
          </a:p>
        </p:txBody>
      </p:sp>
      <p:sp>
        <p:nvSpPr>
          <p:cNvPr id="14339" name="Rectangle 3"/>
          <p:cNvSpPr>
            <a:spLocks noGrp="1" noChangeArrowheads="1"/>
          </p:cNvSpPr>
          <p:nvPr>
            <p:ph type="body" idx="4294967295"/>
          </p:nvPr>
        </p:nvSpPr>
        <p:spPr/>
        <p:txBody>
          <a:bodyPr/>
          <a:lstStyle/>
          <a:p>
            <a:pPr eaLnBrk="1" hangingPunct="1"/>
            <a:endParaRPr lang="en-US" dirty="0" smtClean="0"/>
          </a:p>
        </p:txBody>
      </p:sp>
      <p:pic>
        <p:nvPicPr>
          <p:cNvPr id="14340" name="Picture 3" descr="C:\Documents and Settings\antonk\Local Settings\Temporary Internet Files\Content.IE5\H33QMNCK\MC900433953[1].png"/>
          <p:cNvPicPr>
            <a:picLocks noChangeAspect="1" noChangeArrowheads="1"/>
          </p:cNvPicPr>
          <p:nvPr/>
        </p:nvPicPr>
        <p:blipFill>
          <a:blip r:embed="rId3" cstate="print"/>
          <a:srcRect/>
          <a:stretch>
            <a:fillRect/>
          </a:stretch>
        </p:blipFill>
        <p:spPr bwMode="auto">
          <a:xfrm>
            <a:off x="684213" y="4941888"/>
            <a:ext cx="1714500" cy="1714500"/>
          </a:xfrm>
          <a:prstGeom prst="rect">
            <a:avLst/>
          </a:prstGeom>
          <a:noFill/>
          <a:ln w="9525">
            <a:noFill/>
            <a:miter lim="800000"/>
            <a:headEnd/>
            <a:tailEnd/>
          </a:ln>
        </p:spPr>
      </p:pic>
      <p:pic>
        <p:nvPicPr>
          <p:cNvPr id="14341" name="Picture 4" descr="C:\Documents and Settings\antonk\Local Settings\Temporary Internet Files\Content.IE5\U1FQX5FX\MC900432622[1].png"/>
          <p:cNvPicPr>
            <a:picLocks noChangeAspect="1" noChangeArrowheads="1"/>
          </p:cNvPicPr>
          <p:nvPr/>
        </p:nvPicPr>
        <p:blipFill>
          <a:blip r:embed="rId4" cstate="print"/>
          <a:srcRect/>
          <a:stretch>
            <a:fillRect/>
          </a:stretch>
        </p:blipFill>
        <p:spPr bwMode="auto">
          <a:xfrm>
            <a:off x="2411413" y="5013325"/>
            <a:ext cx="1584325" cy="1584325"/>
          </a:xfrm>
          <a:prstGeom prst="rect">
            <a:avLst/>
          </a:prstGeom>
          <a:noFill/>
          <a:ln w="9525">
            <a:noFill/>
            <a:miter lim="800000"/>
            <a:headEnd/>
            <a:tailEnd/>
          </a:ln>
        </p:spPr>
      </p:pic>
      <p:pic>
        <p:nvPicPr>
          <p:cNvPr id="14342" name="Picture 5" descr="C:\Documents and Settings\antonk\Local Settings\Temporary Internet Files\Content.IE5\ZEUE4A8G\MC900432626[1].png"/>
          <p:cNvPicPr>
            <a:picLocks noChangeAspect="1" noChangeArrowheads="1"/>
          </p:cNvPicPr>
          <p:nvPr/>
        </p:nvPicPr>
        <p:blipFill>
          <a:blip r:embed="rId5" cstate="print"/>
          <a:srcRect/>
          <a:stretch>
            <a:fillRect/>
          </a:stretch>
        </p:blipFill>
        <p:spPr bwMode="auto">
          <a:xfrm>
            <a:off x="3851275" y="4941888"/>
            <a:ext cx="1657350" cy="1655762"/>
          </a:xfrm>
          <a:prstGeom prst="rect">
            <a:avLst/>
          </a:prstGeom>
          <a:noFill/>
          <a:ln w="9525">
            <a:noFill/>
            <a:miter lim="800000"/>
            <a:headEnd/>
            <a:tailEnd/>
          </a:ln>
        </p:spPr>
      </p:pic>
      <p:pic>
        <p:nvPicPr>
          <p:cNvPr id="14343" name="Picture 6" descr="C:\Documents and Settings\antonk\Local Settings\Temporary Internet Files\Content.IE5\YBYB1B8G\MC900432625[1].png"/>
          <p:cNvPicPr>
            <a:picLocks noChangeAspect="1" noChangeArrowheads="1"/>
          </p:cNvPicPr>
          <p:nvPr/>
        </p:nvPicPr>
        <p:blipFill>
          <a:blip r:embed="rId6" cstate="print"/>
          <a:srcRect/>
          <a:stretch>
            <a:fillRect/>
          </a:stretch>
        </p:blipFill>
        <p:spPr bwMode="auto">
          <a:xfrm>
            <a:off x="5435600" y="5013325"/>
            <a:ext cx="1584325" cy="1584325"/>
          </a:xfrm>
          <a:prstGeom prst="rect">
            <a:avLst/>
          </a:prstGeom>
          <a:noFill/>
          <a:ln w="9525">
            <a:noFill/>
            <a:miter lim="800000"/>
            <a:headEnd/>
            <a:tailEnd/>
          </a:ln>
        </p:spPr>
      </p:pic>
      <p:pic>
        <p:nvPicPr>
          <p:cNvPr id="14344" name="Picture 7" descr="C:\Documents and Settings\antonk\Local Settings\Temporary Internet Files\Content.IE5\UXT06UEF\MC900432623[1].png"/>
          <p:cNvPicPr>
            <a:picLocks noChangeAspect="1" noChangeArrowheads="1"/>
          </p:cNvPicPr>
          <p:nvPr/>
        </p:nvPicPr>
        <p:blipFill>
          <a:blip r:embed="rId7" cstate="print"/>
          <a:srcRect/>
          <a:stretch>
            <a:fillRect/>
          </a:stretch>
        </p:blipFill>
        <p:spPr bwMode="auto">
          <a:xfrm>
            <a:off x="6911975" y="4941888"/>
            <a:ext cx="1727200" cy="1727200"/>
          </a:xfrm>
          <a:prstGeom prst="rect">
            <a:avLst/>
          </a:prstGeom>
          <a:noFill/>
          <a:ln w="9525">
            <a:noFill/>
            <a:miter lim="800000"/>
            <a:headEnd/>
            <a:tailEnd/>
          </a:ln>
        </p:spPr>
      </p:pic>
      <p:pic>
        <p:nvPicPr>
          <p:cNvPr id="13" name="Picture 12" descr="C:\Documents and Settings\antonk\Desktop\Montreal\orange-chat-bubble.jpg"/>
          <p:cNvPicPr>
            <a:picLocks noChangeAspect="1" noChangeArrowheads="1"/>
          </p:cNvPicPr>
          <p:nvPr/>
        </p:nvPicPr>
        <p:blipFill>
          <a:blip r:embed="rId8" cstate="print"/>
          <a:srcRect/>
          <a:stretch>
            <a:fillRect/>
          </a:stretch>
        </p:blipFill>
        <p:spPr bwMode="auto">
          <a:xfrm>
            <a:off x="1295400" y="1371600"/>
            <a:ext cx="1511300" cy="1511300"/>
          </a:xfrm>
          <a:prstGeom prst="rect">
            <a:avLst/>
          </a:prstGeom>
          <a:noFill/>
          <a:ln w="9525">
            <a:noFill/>
            <a:miter lim="800000"/>
            <a:headEnd/>
            <a:tailEnd/>
          </a:ln>
        </p:spPr>
      </p:pic>
      <p:pic>
        <p:nvPicPr>
          <p:cNvPr id="23556" name="Picture 4"/>
          <p:cNvPicPr>
            <a:picLocks noChangeAspect="1" noChangeArrowheads="1"/>
          </p:cNvPicPr>
          <p:nvPr/>
        </p:nvPicPr>
        <p:blipFill>
          <a:blip r:embed="rId9" cstate="print"/>
          <a:srcRect/>
          <a:stretch>
            <a:fillRect/>
          </a:stretch>
        </p:blipFill>
        <p:spPr bwMode="auto">
          <a:xfrm>
            <a:off x="914400" y="2905125"/>
            <a:ext cx="2305050" cy="1895475"/>
          </a:xfrm>
          <a:prstGeom prst="rect">
            <a:avLst/>
          </a:prstGeom>
          <a:noFill/>
          <a:ln w="9525">
            <a:noFill/>
            <a:miter lim="800000"/>
            <a:headEnd/>
            <a:tailEnd/>
          </a:ln>
        </p:spPr>
      </p:pic>
      <p:pic>
        <p:nvPicPr>
          <p:cNvPr id="23558" name="Picture 6" descr="C:\Documents and Settings\antonk\Desktop\Montreal\Untitled-10.png"/>
          <p:cNvPicPr>
            <a:picLocks noChangeAspect="1" noChangeArrowheads="1"/>
          </p:cNvPicPr>
          <p:nvPr/>
        </p:nvPicPr>
        <p:blipFill>
          <a:blip r:embed="rId10" cstate="print"/>
          <a:srcRect/>
          <a:stretch>
            <a:fillRect/>
          </a:stretch>
        </p:blipFill>
        <p:spPr bwMode="auto">
          <a:xfrm>
            <a:off x="6400800" y="2895600"/>
            <a:ext cx="1905000" cy="1905000"/>
          </a:xfrm>
          <a:prstGeom prst="rect">
            <a:avLst/>
          </a:prstGeom>
          <a:noFill/>
          <a:ln w="9525">
            <a:noFill/>
            <a:miter lim="800000"/>
            <a:headEnd/>
            <a:tailEnd/>
          </a:ln>
        </p:spPr>
      </p:pic>
      <p:pic>
        <p:nvPicPr>
          <p:cNvPr id="12" name="Picture 3" descr="C:\Documents and Settings\antonk\Desktop\Montreal\comment_stage_5.png"/>
          <p:cNvPicPr>
            <a:picLocks noChangeAspect="1" noChangeArrowheads="1"/>
          </p:cNvPicPr>
          <p:nvPr/>
        </p:nvPicPr>
        <p:blipFill>
          <a:blip r:embed="rId11" cstate="print"/>
          <a:srcRect/>
          <a:stretch>
            <a:fillRect/>
          </a:stretch>
        </p:blipFill>
        <p:spPr bwMode="auto">
          <a:xfrm>
            <a:off x="5943600" y="1295400"/>
            <a:ext cx="2438400" cy="1787525"/>
          </a:xfrm>
          <a:prstGeom prst="rect">
            <a:avLst/>
          </a:prstGeom>
          <a:noFill/>
          <a:ln w="9525">
            <a:noFill/>
            <a:miter lim="800000"/>
            <a:headEnd/>
            <a:tailEnd/>
          </a:ln>
        </p:spPr>
      </p:pic>
      <p:sp>
        <p:nvSpPr>
          <p:cNvPr id="14" name="TextBox 13"/>
          <p:cNvSpPr txBox="1">
            <a:spLocks noChangeArrowheads="1"/>
          </p:cNvSpPr>
          <p:nvPr/>
        </p:nvSpPr>
        <p:spPr bwMode="auto">
          <a:xfrm>
            <a:off x="1600200" y="1676400"/>
            <a:ext cx="990600" cy="646331"/>
          </a:xfrm>
          <a:prstGeom prst="rect">
            <a:avLst/>
          </a:prstGeom>
          <a:noFill/>
          <a:ln w="9525">
            <a:noFill/>
            <a:miter lim="800000"/>
            <a:headEnd/>
            <a:tailEnd/>
          </a:ln>
        </p:spPr>
        <p:txBody>
          <a:bodyPr wrap="square">
            <a:spAutoFit/>
          </a:bodyPr>
          <a:lstStyle/>
          <a:p>
            <a:r>
              <a:rPr lang="en-CA" dirty="0" smtClean="0"/>
              <a:t>Is it</a:t>
            </a:r>
            <a:br>
              <a:rPr lang="en-CA" dirty="0" smtClean="0"/>
            </a:br>
            <a:r>
              <a:rPr lang="en-CA" dirty="0" smtClean="0"/>
              <a:t>ready?</a:t>
            </a:r>
            <a:endParaRPr lang="en-CA" dirty="0"/>
          </a:p>
        </p:txBody>
      </p:sp>
      <p:sp>
        <p:nvSpPr>
          <p:cNvPr id="15" name="TextBox 14"/>
          <p:cNvSpPr txBox="1">
            <a:spLocks noChangeArrowheads="1"/>
          </p:cNvSpPr>
          <p:nvPr/>
        </p:nvSpPr>
        <p:spPr bwMode="auto">
          <a:xfrm>
            <a:off x="1371600" y="3124200"/>
            <a:ext cx="1524000" cy="646331"/>
          </a:xfrm>
          <a:prstGeom prst="rect">
            <a:avLst/>
          </a:prstGeom>
          <a:noFill/>
          <a:ln w="9525">
            <a:noFill/>
            <a:miter lim="800000"/>
            <a:headEnd/>
            <a:tailEnd/>
          </a:ln>
        </p:spPr>
        <p:txBody>
          <a:bodyPr wrap="square">
            <a:spAutoFit/>
          </a:bodyPr>
          <a:lstStyle/>
          <a:p>
            <a:r>
              <a:rPr lang="en-CA" dirty="0" smtClean="0"/>
              <a:t>Sources of funding?</a:t>
            </a:r>
            <a:endParaRPr lang="en-CA" dirty="0"/>
          </a:p>
        </p:txBody>
      </p:sp>
      <p:sp>
        <p:nvSpPr>
          <p:cNvPr id="16" name="TextBox 15"/>
          <p:cNvSpPr txBox="1">
            <a:spLocks noChangeArrowheads="1"/>
          </p:cNvSpPr>
          <p:nvPr/>
        </p:nvSpPr>
        <p:spPr bwMode="auto">
          <a:xfrm>
            <a:off x="6629400" y="1600200"/>
            <a:ext cx="1295400" cy="1200329"/>
          </a:xfrm>
          <a:prstGeom prst="rect">
            <a:avLst/>
          </a:prstGeom>
          <a:noFill/>
          <a:ln w="9525">
            <a:noFill/>
            <a:miter lim="800000"/>
            <a:headEnd/>
            <a:tailEnd/>
          </a:ln>
        </p:spPr>
        <p:txBody>
          <a:bodyPr wrap="square">
            <a:spAutoFit/>
          </a:bodyPr>
          <a:lstStyle/>
          <a:p>
            <a:r>
              <a:rPr lang="en-CA" dirty="0" smtClean="0"/>
              <a:t>How can I know if the alert is authentic?</a:t>
            </a:r>
            <a:endParaRPr lang="en-CA" dirty="0"/>
          </a:p>
        </p:txBody>
      </p:sp>
      <p:sp>
        <p:nvSpPr>
          <p:cNvPr id="17" name="TextBox 16"/>
          <p:cNvSpPr txBox="1">
            <a:spLocks noChangeArrowheads="1"/>
          </p:cNvSpPr>
          <p:nvPr/>
        </p:nvSpPr>
        <p:spPr bwMode="auto">
          <a:xfrm>
            <a:off x="6705600" y="3352800"/>
            <a:ext cx="1447800" cy="646331"/>
          </a:xfrm>
          <a:prstGeom prst="rect">
            <a:avLst/>
          </a:prstGeom>
          <a:noFill/>
          <a:ln w="9525">
            <a:noFill/>
            <a:miter lim="800000"/>
            <a:headEnd/>
            <a:tailEnd/>
          </a:ln>
        </p:spPr>
        <p:txBody>
          <a:bodyPr wrap="square">
            <a:spAutoFit/>
          </a:bodyPr>
          <a:lstStyle/>
          <a:p>
            <a:r>
              <a:rPr lang="en-CA" dirty="0" smtClean="0"/>
              <a:t>Where’s the donuts?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pPr eaLnBrk="1" hangingPunct="1"/>
            <a:r>
              <a:rPr lang="en-CA" sz="4000" smtClean="0">
                <a:solidFill>
                  <a:srgbClr val="0033CC"/>
                </a:solidFill>
              </a:rPr>
              <a:t>Demonstrations</a:t>
            </a:r>
          </a:p>
        </p:txBody>
      </p:sp>
      <p:sp>
        <p:nvSpPr>
          <p:cNvPr id="5" name="Slide Number Placeholder 3"/>
          <p:cNvSpPr txBox="1">
            <a:spLocks/>
          </p:cNvSpPr>
          <p:nvPr/>
        </p:nvSpPr>
        <p:spPr>
          <a:xfrm>
            <a:off x="8229600" y="6400800"/>
            <a:ext cx="685800" cy="228600"/>
          </a:xfrm>
          <a:prstGeom prst="rect">
            <a:avLst/>
          </a:prstGeom>
          <a:noFill/>
        </p:spPr>
        <p:txBody>
          <a:bodyPr anchor="ctr"/>
          <a:lstStyle/>
          <a:p>
            <a:pPr fontAlgn="auto">
              <a:spcBef>
                <a:spcPts val="0"/>
              </a:spcBef>
              <a:spcAft>
                <a:spcPts val="0"/>
              </a:spcAft>
              <a:defRPr/>
            </a:pPr>
            <a:fld id="{B7599301-23B8-42CF-A744-CA62916514BD}" type="slidenum">
              <a:rPr lang="en-CA" sz="1200">
                <a:solidFill>
                  <a:schemeClr val="tx1">
                    <a:tint val="75000"/>
                  </a:schemeClr>
                </a:solidFill>
                <a:latin typeface="+mn-lt"/>
                <a:cs typeface="Arial" charset="0"/>
              </a:rPr>
              <a:pPr fontAlgn="auto">
                <a:spcBef>
                  <a:spcPts val="0"/>
                </a:spcBef>
                <a:spcAft>
                  <a:spcPts val="0"/>
                </a:spcAft>
                <a:defRPr/>
              </a:pPr>
              <a:t>12</a:t>
            </a:fld>
            <a:endParaRPr lang="en-CA" sz="1200">
              <a:solidFill>
                <a:schemeClr val="tx1">
                  <a:tint val="75000"/>
                </a:schemeClr>
              </a:solidFill>
              <a:latin typeface="+mn-lt"/>
              <a:cs typeface="Arial" charset="0"/>
            </a:endParaRPr>
          </a:p>
        </p:txBody>
      </p:sp>
      <p:sp>
        <p:nvSpPr>
          <p:cNvPr id="7" name="Right Arrow 6"/>
          <p:cNvSpPr/>
          <p:nvPr/>
        </p:nvSpPr>
        <p:spPr>
          <a:xfrm>
            <a:off x="1317625" y="1524000"/>
            <a:ext cx="6921500" cy="3733800"/>
          </a:xfrm>
          <a:prstGeom prst="rightArrow">
            <a:avLst/>
          </a:prstGeom>
          <a:solidFill>
            <a:schemeClr val="bg1">
              <a:lumMod val="50000"/>
              <a:alpha val="60000"/>
            </a:schemeClr>
          </a:solidFill>
          <a:ln w="101600">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1905000" y="2652713"/>
            <a:ext cx="1828800" cy="1538287"/>
          </a:xfrm>
          <a:custGeom>
            <a:avLst/>
            <a:gdLst>
              <a:gd name="connsiteX0" fmla="*/ 0 w 1436322"/>
              <a:gd name="connsiteY0" fmla="*/ 239392 h 1625600"/>
              <a:gd name="connsiteX1" fmla="*/ 70117 w 1436322"/>
              <a:gd name="connsiteY1" fmla="*/ 70116 h 1625600"/>
              <a:gd name="connsiteX2" fmla="*/ 239393 w 1436322"/>
              <a:gd name="connsiteY2" fmla="*/ 0 h 1625600"/>
              <a:gd name="connsiteX3" fmla="*/ 1196930 w 1436322"/>
              <a:gd name="connsiteY3" fmla="*/ 0 h 1625600"/>
              <a:gd name="connsiteX4" fmla="*/ 1366206 w 1436322"/>
              <a:gd name="connsiteY4" fmla="*/ 70117 h 1625600"/>
              <a:gd name="connsiteX5" fmla="*/ 1436322 w 1436322"/>
              <a:gd name="connsiteY5" fmla="*/ 239393 h 1625600"/>
              <a:gd name="connsiteX6" fmla="*/ 1436322 w 1436322"/>
              <a:gd name="connsiteY6" fmla="*/ 1386208 h 1625600"/>
              <a:gd name="connsiteX7" fmla="*/ 1366206 w 1436322"/>
              <a:gd name="connsiteY7" fmla="*/ 1555484 h 1625600"/>
              <a:gd name="connsiteX8" fmla="*/ 1196930 w 1436322"/>
              <a:gd name="connsiteY8" fmla="*/ 1625600 h 1625600"/>
              <a:gd name="connsiteX9" fmla="*/ 239392 w 1436322"/>
              <a:gd name="connsiteY9" fmla="*/ 1625600 h 1625600"/>
              <a:gd name="connsiteX10" fmla="*/ 70116 w 1436322"/>
              <a:gd name="connsiteY10" fmla="*/ 1555484 h 1625600"/>
              <a:gd name="connsiteX11" fmla="*/ 0 w 1436322"/>
              <a:gd name="connsiteY11" fmla="*/ 1386208 h 1625600"/>
              <a:gd name="connsiteX12" fmla="*/ 0 w 1436322"/>
              <a:gd name="connsiteY12" fmla="*/ 2393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6322" h="1625600">
                <a:moveTo>
                  <a:pt x="0" y="239392"/>
                </a:moveTo>
                <a:cubicBezTo>
                  <a:pt x="0" y="175901"/>
                  <a:pt x="25222" y="115011"/>
                  <a:pt x="70117" y="70116"/>
                </a:cubicBezTo>
                <a:cubicBezTo>
                  <a:pt x="115012" y="25221"/>
                  <a:pt x="175902" y="0"/>
                  <a:pt x="239393" y="0"/>
                </a:cubicBezTo>
                <a:lnTo>
                  <a:pt x="1196930" y="0"/>
                </a:lnTo>
                <a:cubicBezTo>
                  <a:pt x="1260421" y="0"/>
                  <a:pt x="1321311" y="25222"/>
                  <a:pt x="1366206" y="70117"/>
                </a:cubicBezTo>
                <a:cubicBezTo>
                  <a:pt x="1411101" y="115012"/>
                  <a:pt x="1436322" y="175902"/>
                  <a:pt x="1436322" y="239393"/>
                </a:cubicBezTo>
                <a:lnTo>
                  <a:pt x="1436322" y="1386208"/>
                </a:lnTo>
                <a:cubicBezTo>
                  <a:pt x="1436322" y="1449699"/>
                  <a:pt x="1411100" y="1510589"/>
                  <a:pt x="1366206" y="1555484"/>
                </a:cubicBezTo>
                <a:cubicBezTo>
                  <a:pt x="1321311" y="1600379"/>
                  <a:pt x="1260421" y="1625600"/>
                  <a:pt x="1196930" y="1625600"/>
                </a:cubicBezTo>
                <a:lnTo>
                  <a:pt x="239392" y="1625600"/>
                </a:lnTo>
                <a:cubicBezTo>
                  <a:pt x="175901" y="1625600"/>
                  <a:pt x="115011" y="1600378"/>
                  <a:pt x="70116" y="1555484"/>
                </a:cubicBezTo>
                <a:cubicBezTo>
                  <a:pt x="25221" y="1510589"/>
                  <a:pt x="0" y="1449699"/>
                  <a:pt x="0" y="1386208"/>
                </a:cubicBezTo>
                <a:lnTo>
                  <a:pt x="0" y="239392"/>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8695" tIns="138695" rIns="138695" bIns="138695"/>
          <a:lstStyle/>
          <a:p>
            <a:pPr algn="ctr" defTabSz="800100">
              <a:lnSpc>
                <a:spcPct val="90000"/>
              </a:lnSpc>
              <a:defRPr/>
            </a:pPr>
            <a:r>
              <a:rPr lang="en-CA" sz="1600" b="1">
                <a:solidFill>
                  <a:schemeClr val="tx1"/>
                </a:solidFill>
              </a:rPr>
              <a:t>Issuing System</a:t>
            </a:r>
          </a:p>
          <a:p>
            <a:pPr algn="ctr" defTabSz="800100">
              <a:lnSpc>
                <a:spcPct val="90000"/>
              </a:lnSpc>
              <a:defRPr/>
            </a:pPr>
            <a:r>
              <a:rPr lang="en-CA" sz="1600" b="1">
                <a:solidFill>
                  <a:schemeClr val="tx1"/>
                </a:solidFill>
              </a:rPr>
              <a:t/>
            </a:r>
            <a:br>
              <a:rPr lang="en-CA" sz="1600" b="1">
                <a:solidFill>
                  <a:schemeClr val="tx1"/>
                </a:solidFill>
              </a:rPr>
            </a:br>
            <a:r>
              <a:rPr lang="en-CA" sz="1600" b="1">
                <a:solidFill>
                  <a:srgbClr val="0033CC"/>
                </a:solidFill>
              </a:rPr>
              <a:t>MASAS (ESRI)</a:t>
            </a:r>
            <a:br>
              <a:rPr lang="en-CA" sz="1600" b="1">
                <a:solidFill>
                  <a:srgbClr val="0033CC"/>
                </a:solidFill>
              </a:rPr>
            </a:br>
            <a:r>
              <a:rPr lang="en-CA" sz="1600" b="1">
                <a:solidFill>
                  <a:srgbClr val="0033CC"/>
                </a:solidFill>
              </a:rPr>
              <a:t>IPAWS</a:t>
            </a:r>
          </a:p>
          <a:p>
            <a:pPr algn="ctr" defTabSz="800100">
              <a:lnSpc>
                <a:spcPct val="90000"/>
              </a:lnSpc>
              <a:defRPr/>
            </a:pPr>
            <a:r>
              <a:rPr lang="en-CA" sz="1600" b="1">
                <a:solidFill>
                  <a:srgbClr val="0033CC"/>
                </a:solidFill>
              </a:rPr>
              <a:t>MYSTATE</a:t>
            </a:r>
          </a:p>
          <a:p>
            <a:pPr algn="ctr" defTabSz="800100">
              <a:lnSpc>
                <a:spcPct val="90000"/>
              </a:lnSpc>
              <a:defRPr/>
            </a:pPr>
            <a:endParaRPr lang="en-CA" sz="1600" b="1">
              <a:solidFill>
                <a:srgbClr val="0033CC"/>
              </a:solidFill>
            </a:endParaRPr>
          </a:p>
          <a:p>
            <a:pPr algn="ctr" defTabSz="800100">
              <a:lnSpc>
                <a:spcPct val="90000"/>
              </a:lnSpc>
              <a:defRPr/>
            </a:pPr>
            <a:endParaRPr lang="en-CA" sz="1400" b="1">
              <a:solidFill>
                <a:schemeClr val="tx1"/>
              </a:solidFill>
            </a:endParaRPr>
          </a:p>
        </p:txBody>
      </p:sp>
      <p:sp>
        <p:nvSpPr>
          <p:cNvPr id="10" name="Freeform 9"/>
          <p:cNvSpPr/>
          <p:nvPr/>
        </p:nvSpPr>
        <p:spPr>
          <a:xfrm>
            <a:off x="3733800" y="2652713"/>
            <a:ext cx="1905000" cy="1538287"/>
          </a:xfrm>
          <a:custGeom>
            <a:avLst/>
            <a:gdLst>
              <a:gd name="connsiteX0" fmla="*/ 0 w 1436322"/>
              <a:gd name="connsiteY0" fmla="*/ 239392 h 1625600"/>
              <a:gd name="connsiteX1" fmla="*/ 70117 w 1436322"/>
              <a:gd name="connsiteY1" fmla="*/ 70116 h 1625600"/>
              <a:gd name="connsiteX2" fmla="*/ 239393 w 1436322"/>
              <a:gd name="connsiteY2" fmla="*/ 0 h 1625600"/>
              <a:gd name="connsiteX3" fmla="*/ 1196930 w 1436322"/>
              <a:gd name="connsiteY3" fmla="*/ 0 h 1625600"/>
              <a:gd name="connsiteX4" fmla="*/ 1366206 w 1436322"/>
              <a:gd name="connsiteY4" fmla="*/ 70117 h 1625600"/>
              <a:gd name="connsiteX5" fmla="*/ 1436322 w 1436322"/>
              <a:gd name="connsiteY5" fmla="*/ 239393 h 1625600"/>
              <a:gd name="connsiteX6" fmla="*/ 1436322 w 1436322"/>
              <a:gd name="connsiteY6" fmla="*/ 1386208 h 1625600"/>
              <a:gd name="connsiteX7" fmla="*/ 1366206 w 1436322"/>
              <a:gd name="connsiteY7" fmla="*/ 1555484 h 1625600"/>
              <a:gd name="connsiteX8" fmla="*/ 1196930 w 1436322"/>
              <a:gd name="connsiteY8" fmla="*/ 1625600 h 1625600"/>
              <a:gd name="connsiteX9" fmla="*/ 239392 w 1436322"/>
              <a:gd name="connsiteY9" fmla="*/ 1625600 h 1625600"/>
              <a:gd name="connsiteX10" fmla="*/ 70116 w 1436322"/>
              <a:gd name="connsiteY10" fmla="*/ 1555484 h 1625600"/>
              <a:gd name="connsiteX11" fmla="*/ 0 w 1436322"/>
              <a:gd name="connsiteY11" fmla="*/ 1386208 h 1625600"/>
              <a:gd name="connsiteX12" fmla="*/ 0 w 1436322"/>
              <a:gd name="connsiteY12" fmla="*/ 2393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6322" h="1625600">
                <a:moveTo>
                  <a:pt x="0" y="239392"/>
                </a:moveTo>
                <a:cubicBezTo>
                  <a:pt x="0" y="175901"/>
                  <a:pt x="25222" y="115011"/>
                  <a:pt x="70117" y="70116"/>
                </a:cubicBezTo>
                <a:cubicBezTo>
                  <a:pt x="115012" y="25221"/>
                  <a:pt x="175902" y="0"/>
                  <a:pt x="239393" y="0"/>
                </a:cubicBezTo>
                <a:lnTo>
                  <a:pt x="1196930" y="0"/>
                </a:lnTo>
                <a:cubicBezTo>
                  <a:pt x="1260421" y="0"/>
                  <a:pt x="1321311" y="25222"/>
                  <a:pt x="1366206" y="70117"/>
                </a:cubicBezTo>
                <a:cubicBezTo>
                  <a:pt x="1411101" y="115012"/>
                  <a:pt x="1436322" y="175902"/>
                  <a:pt x="1436322" y="239393"/>
                </a:cubicBezTo>
                <a:lnTo>
                  <a:pt x="1436322" y="1386208"/>
                </a:lnTo>
                <a:cubicBezTo>
                  <a:pt x="1436322" y="1449699"/>
                  <a:pt x="1411100" y="1510589"/>
                  <a:pt x="1366206" y="1555484"/>
                </a:cubicBezTo>
                <a:cubicBezTo>
                  <a:pt x="1321311" y="1600379"/>
                  <a:pt x="1260421" y="1625600"/>
                  <a:pt x="1196930" y="1625600"/>
                </a:cubicBezTo>
                <a:lnTo>
                  <a:pt x="239392" y="1625600"/>
                </a:lnTo>
                <a:cubicBezTo>
                  <a:pt x="175901" y="1625600"/>
                  <a:pt x="115011" y="1600378"/>
                  <a:pt x="70116" y="1555484"/>
                </a:cubicBezTo>
                <a:cubicBezTo>
                  <a:pt x="25221" y="1510589"/>
                  <a:pt x="0" y="1449699"/>
                  <a:pt x="0" y="1386208"/>
                </a:cubicBezTo>
                <a:lnTo>
                  <a:pt x="0" y="239392"/>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8695" tIns="138695" rIns="138695" bIns="138695"/>
          <a:lstStyle/>
          <a:p>
            <a:pPr algn="ctr" defTabSz="800100">
              <a:lnSpc>
                <a:spcPct val="90000"/>
              </a:lnSpc>
              <a:defRPr/>
            </a:pPr>
            <a:r>
              <a:rPr lang="en-CA" sz="1600" b="1">
                <a:solidFill>
                  <a:schemeClr val="tx1"/>
                </a:solidFill>
                <a:ea typeface="Arial Unicode MS" pitchFamily="34" charset="-128"/>
                <a:cs typeface="Arial Unicode MS" pitchFamily="34" charset="-128"/>
              </a:rPr>
              <a:t>Aggregators/</a:t>
            </a:r>
            <a:br>
              <a:rPr lang="en-CA" sz="1600" b="1">
                <a:solidFill>
                  <a:schemeClr val="tx1"/>
                </a:solidFill>
                <a:ea typeface="Arial Unicode MS" pitchFamily="34" charset="-128"/>
                <a:cs typeface="Arial Unicode MS" pitchFamily="34" charset="-128"/>
              </a:rPr>
            </a:br>
            <a:r>
              <a:rPr lang="en-CA" sz="1600" b="1">
                <a:solidFill>
                  <a:schemeClr val="tx1"/>
                </a:solidFill>
                <a:ea typeface="Arial Unicode MS" pitchFamily="34" charset="-128"/>
                <a:cs typeface="Arial Unicode MS" pitchFamily="34" charset="-128"/>
              </a:rPr>
              <a:t>Re-originators</a:t>
            </a:r>
          </a:p>
          <a:p>
            <a:pPr algn="ctr" defTabSz="800100">
              <a:lnSpc>
                <a:spcPct val="90000"/>
              </a:lnSpc>
              <a:defRPr/>
            </a:pPr>
            <a:endParaRPr lang="en-CA" sz="1600" b="1">
              <a:solidFill>
                <a:schemeClr val="tx1"/>
              </a:solidFill>
              <a:ea typeface="Arial Unicode MS" pitchFamily="34" charset="-128"/>
              <a:cs typeface="Arial Unicode MS" pitchFamily="34" charset="-128"/>
            </a:endParaRPr>
          </a:p>
          <a:p>
            <a:pPr algn="ctr" defTabSz="800100">
              <a:lnSpc>
                <a:spcPct val="90000"/>
              </a:lnSpc>
              <a:defRPr/>
            </a:pPr>
            <a:r>
              <a:rPr lang="en-CA" sz="1600" b="1">
                <a:solidFill>
                  <a:srgbClr val="0033CC"/>
                </a:solidFill>
                <a:ea typeface="Arial Unicode MS" pitchFamily="34" charset="-128"/>
                <a:cs typeface="Arial Unicode MS" pitchFamily="34" charset="-128"/>
              </a:rPr>
              <a:t>MASAS</a:t>
            </a:r>
            <a:br>
              <a:rPr lang="en-CA" sz="1600" b="1">
                <a:solidFill>
                  <a:srgbClr val="0033CC"/>
                </a:solidFill>
                <a:ea typeface="Arial Unicode MS" pitchFamily="34" charset="-128"/>
                <a:cs typeface="Arial Unicode MS" pitchFamily="34" charset="-128"/>
              </a:rPr>
            </a:br>
            <a:r>
              <a:rPr lang="en-CA" sz="1600" b="1">
                <a:solidFill>
                  <a:srgbClr val="0033CC"/>
                </a:solidFill>
                <a:ea typeface="Arial Unicode MS" pitchFamily="34" charset="-128"/>
                <a:cs typeface="Arial Unicode MS" pitchFamily="34" charset="-128"/>
              </a:rPr>
              <a:t>IPAWS</a:t>
            </a:r>
            <a:br>
              <a:rPr lang="en-CA" sz="1600" b="1">
                <a:solidFill>
                  <a:srgbClr val="0033CC"/>
                </a:solidFill>
                <a:ea typeface="Arial Unicode MS" pitchFamily="34" charset="-128"/>
                <a:cs typeface="Arial Unicode MS" pitchFamily="34" charset="-128"/>
              </a:rPr>
            </a:br>
            <a:r>
              <a:rPr lang="en-CA" sz="1600" b="1">
                <a:solidFill>
                  <a:srgbClr val="0033CC"/>
                </a:solidFill>
                <a:ea typeface="Arial Unicode MS" pitchFamily="34" charset="-128"/>
                <a:cs typeface="Arial Unicode MS" pitchFamily="34" charset="-128"/>
              </a:rPr>
              <a:t> </a:t>
            </a:r>
            <a:r>
              <a:rPr lang="en-CA" sz="1600" b="1">
                <a:solidFill>
                  <a:srgbClr val="0033CC"/>
                </a:solidFill>
              </a:rPr>
              <a:t>MYSTATE</a:t>
            </a:r>
          </a:p>
        </p:txBody>
      </p:sp>
      <p:sp>
        <p:nvSpPr>
          <p:cNvPr id="11" name="Freeform 10"/>
          <p:cNvSpPr/>
          <p:nvPr/>
        </p:nvSpPr>
        <p:spPr>
          <a:xfrm>
            <a:off x="5638800" y="2652713"/>
            <a:ext cx="1752600" cy="1538287"/>
          </a:xfrm>
          <a:custGeom>
            <a:avLst/>
            <a:gdLst>
              <a:gd name="connsiteX0" fmla="*/ 0 w 1436322"/>
              <a:gd name="connsiteY0" fmla="*/ 239392 h 1625600"/>
              <a:gd name="connsiteX1" fmla="*/ 70117 w 1436322"/>
              <a:gd name="connsiteY1" fmla="*/ 70116 h 1625600"/>
              <a:gd name="connsiteX2" fmla="*/ 239393 w 1436322"/>
              <a:gd name="connsiteY2" fmla="*/ 0 h 1625600"/>
              <a:gd name="connsiteX3" fmla="*/ 1196930 w 1436322"/>
              <a:gd name="connsiteY3" fmla="*/ 0 h 1625600"/>
              <a:gd name="connsiteX4" fmla="*/ 1366206 w 1436322"/>
              <a:gd name="connsiteY4" fmla="*/ 70117 h 1625600"/>
              <a:gd name="connsiteX5" fmla="*/ 1436322 w 1436322"/>
              <a:gd name="connsiteY5" fmla="*/ 239393 h 1625600"/>
              <a:gd name="connsiteX6" fmla="*/ 1436322 w 1436322"/>
              <a:gd name="connsiteY6" fmla="*/ 1386208 h 1625600"/>
              <a:gd name="connsiteX7" fmla="*/ 1366206 w 1436322"/>
              <a:gd name="connsiteY7" fmla="*/ 1555484 h 1625600"/>
              <a:gd name="connsiteX8" fmla="*/ 1196930 w 1436322"/>
              <a:gd name="connsiteY8" fmla="*/ 1625600 h 1625600"/>
              <a:gd name="connsiteX9" fmla="*/ 239392 w 1436322"/>
              <a:gd name="connsiteY9" fmla="*/ 1625600 h 1625600"/>
              <a:gd name="connsiteX10" fmla="*/ 70116 w 1436322"/>
              <a:gd name="connsiteY10" fmla="*/ 1555484 h 1625600"/>
              <a:gd name="connsiteX11" fmla="*/ 0 w 1436322"/>
              <a:gd name="connsiteY11" fmla="*/ 1386208 h 1625600"/>
              <a:gd name="connsiteX12" fmla="*/ 0 w 1436322"/>
              <a:gd name="connsiteY12" fmla="*/ 2393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6322" h="1625600">
                <a:moveTo>
                  <a:pt x="0" y="239392"/>
                </a:moveTo>
                <a:cubicBezTo>
                  <a:pt x="0" y="175901"/>
                  <a:pt x="25222" y="115011"/>
                  <a:pt x="70117" y="70116"/>
                </a:cubicBezTo>
                <a:cubicBezTo>
                  <a:pt x="115012" y="25221"/>
                  <a:pt x="175902" y="0"/>
                  <a:pt x="239393" y="0"/>
                </a:cubicBezTo>
                <a:lnTo>
                  <a:pt x="1196930" y="0"/>
                </a:lnTo>
                <a:cubicBezTo>
                  <a:pt x="1260421" y="0"/>
                  <a:pt x="1321311" y="25222"/>
                  <a:pt x="1366206" y="70117"/>
                </a:cubicBezTo>
                <a:cubicBezTo>
                  <a:pt x="1411101" y="115012"/>
                  <a:pt x="1436322" y="175902"/>
                  <a:pt x="1436322" y="239393"/>
                </a:cubicBezTo>
                <a:lnTo>
                  <a:pt x="1436322" y="1386208"/>
                </a:lnTo>
                <a:cubicBezTo>
                  <a:pt x="1436322" y="1449699"/>
                  <a:pt x="1411100" y="1510589"/>
                  <a:pt x="1366206" y="1555484"/>
                </a:cubicBezTo>
                <a:cubicBezTo>
                  <a:pt x="1321311" y="1600379"/>
                  <a:pt x="1260421" y="1625600"/>
                  <a:pt x="1196930" y="1625600"/>
                </a:cubicBezTo>
                <a:lnTo>
                  <a:pt x="239392" y="1625600"/>
                </a:lnTo>
                <a:cubicBezTo>
                  <a:pt x="175901" y="1625600"/>
                  <a:pt x="115011" y="1600378"/>
                  <a:pt x="70116" y="1555484"/>
                </a:cubicBezTo>
                <a:cubicBezTo>
                  <a:pt x="25221" y="1510589"/>
                  <a:pt x="0" y="1449699"/>
                  <a:pt x="0" y="1386208"/>
                </a:cubicBezTo>
                <a:lnTo>
                  <a:pt x="0" y="239392"/>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8695" tIns="138695" rIns="138695" bIns="138695"/>
          <a:lstStyle/>
          <a:p>
            <a:pPr algn="ctr" defTabSz="800100">
              <a:lnSpc>
                <a:spcPct val="90000"/>
              </a:lnSpc>
              <a:defRPr/>
            </a:pPr>
            <a:r>
              <a:rPr lang="en-CA" sz="1600" b="1">
                <a:solidFill>
                  <a:schemeClr val="tx1"/>
                </a:solidFill>
                <a:ea typeface="Arial Unicode MS" pitchFamily="34" charset="-128"/>
                <a:cs typeface="Arial Unicode MS" pitchFamily="34" charset="-128"/>
              </a:rPr>
              <a:t>Distributor</a:t>
            </a:r>
          </a:p>
          <a:p>
            <a:pPr algn="ctr" defTabSz="800100">
              <a:lnSpc>
                <a:spcPct val="90000"/>
              </a:lnSpc>
              <a:defRPr/>
            </a:pPr>
            <a:endParaRPr lang="en-CA" sz="1600" b="1">
              <a:solidFill>
                <a:schemeClr val="tx1"/>
              </a:solidFill>
              <a:ea typeface="Arial Unicode MS" pitchFamily="34" charset="-128"/>
              <a:cs typeface="Arial Unicode MS" pitchFamily="34" charset="-128"/>
            </a:endParaRPr>
          </a:p>
          <a:p>
            <a:pPr algn="ctr" defTabSz="800100">
              <a:defRPr/>
            </a:pPr>
            <a:r>
              <a:rPr lang="en-CA" sz="1600" b="1">
                <a:solidFill>
                  <a:srgbClr val="0033CC"/>
                </a:solidFill>
                <a:ea typeface="Arial Unicode MS" pitchFamily="34" charset="-128"/>
                <a:cs typeface="Arial Unicode MS" pitchFamily="34" charset="-128"/>
              </a:rPr>
              <a:t>GOOGLE</a:t>
            </a:r>
            <a:br>
              <a:rPr lang="en-CA" sz="1600" b="1">
                <a:solidFill>
                  <a:srgbClr val="0033CC"/>
                </a:solidFill>
                <a:ea typeface="Arial Unicode MS" pitchFamily="34" charset="-128"/>
                <a:cs typeface="Arial Unicode MS" pitchFamily="34" charset="-128"/>
              </a:rPr>
            </a:br>
            <a:r>
              <a:rPr lang="en-CA" sz="1600" b="1">
                <a:solidFill>
                  <a:srgbClr val="0033CC"/>
                </a:solidFill>
                <a:ea typeface="Arial Unicode MS" pitchFamily="34" charset="-128"/>
                <a:cs typeface="Arial Unicode MS" pitchFamily="34" charset="-128"/>
              </a:rPr>
              <a:t>CELLCAST</a:t>
            </a:r>
            <a:br>
              <a:rPr lang="en-CA" sz="1600" b="1">
                <a:solidFill>
                  <a:srgbClr val="0033CC"/>
                </a:solidFill>
                <a:ea typeface="Arial Unicode MS" pitchFamily="34" charset="-128"/>
                <a:cs typeface="Arial Unicode MS" pitchFamily="34" charset="-128"/>
              </a:rPr>
            </a:br>
            <a:r>
              <a:rPr lang="en-CA" sz="1600" b="1">
                <a:solidFill>
                  <a:srgbClr val="0033CC"/>
                </a:solidFill>
                <a:ea typeface="Arial Unicode MS" pitchFamily="34" charset="-128"/>
                <a:cs typeface="Arial Unicode MS" pitchFamily="34" charset="-128"/>
              </a:rPr>
              <a:t> </a:t>
            </a:r>
            <a:r>
              <a:rPr lang="en-CA" sz="1600" b="1">
                <a:solidFill>
                  <a:srgbClr val="0033CC"/>
                </a:solidFill>
              </a:rPr>
              <a:t>MYSTATE</a:t>
            </a:r>
          </a:p>
        </p:txBody>
      </p:sp>
      <p:sp>
        <p:nvSpPr>
          <p:cNvPr id="12" name="Freeform 11"/>
          <p:cNvSpPr/>
          <p:nvPr/>
        </p:nvSpPr>
        <p:spPr>
          <a:xfrm>
            <a:off x="7391400" y="2652713"/>
            <a:ext cx="1752600" cy="1538287"/>
          </a:xfrm>
          <a:custGeom>
            <a:avLst/>
            <a:gdLst>
              <a:gd name="connsiteX0" fmla="*/ 0 w 1436322"/>
              <a:gd name="connsiteY0" fmla="*/ 239392 h 1625600"/>
              <a:gd name="connsiteX1" fmla="*/ 70117 w 1436322"/>
              <a:gd name="connsiteY1" fmla="*/ 70116 h 1625600"/>
              <a:gd name="connsiteX2" fmla="*/ 239393 w 1436322"/>
              <a:gd name="connsiteY2" fmla="*/ 0 h 1625600"/>
              <a:gd name="connsiteX3" fmla="*/ 1196930 w 1436322"/>
              <a:gd name="connsiteY3" fmla="*/ 0 h 1625600"/>
              <a:gd name="connsiteX4" fmla="*/ 1366206 w 1436322"/>
              <a:gd name="connsiteY4" fmla="*/ 70117 h 1625600"/>
              <a:gd name="connsiteX5" fmla="*/ 1436322 w 1436322"/>
              <a:gd name="connsiteY5" fmla="*/ 239393 h 1625600"/>
              <a:gd name="connsiteX6" fmla="*/ 1436322 w 1436322"/>
              <a:gd name="connsiteY6" fmla="*/ 1386208 h 1625600"/>
              <a:gd name="connsiteX7" fmla="*/ 1366206 w 1436322"/>
              <a:gd name="connsiteY7" fmla="*/ 1555484 h 1625600"/>
              <a:gd name="connsiteX8" fmla="*/ 1196930 w 1436322"/>
              <a:gd name="connsiteY8" fmla="*/ 1625600 h 1625600"/>
              <a:gd name="connsiteX9" fmla="*/ 239392 w 1436322"/>
              <a:gd name="connsiteY9" fmla="*/ 1625600 h 1625600"/>
              <a:gd name="connsiteX10" fmla="*/ 70116 w 1436322"/>
              <a:gd name="connsiteY10" fmla="*/ 1555484 h 1625600"/>
              <a:gd name="connsiteX11" fmla="*/ 0 w 1436322"/>
              <a:gd name="connsiteY11" fmla="*/ 1386208 h 1625600"/>
              <a:gd name="connsiteX12" fmla="*/ 0 w 1436322"/>
              <a:gd name="connsiteY12" fmla="*/ 2393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6322" h="1625600">
                <a:moveTo>
                  <a:pt x="0" y="239392"/>
                </a:moveTo>
                <a:cubicBezTo>
                  <a:pt x="0" y="175901"/>
                  <a:pt x="25222" y="115011"/>
                  <a:pt x="70117" y="70116"/>
                </a:cubicBezTo>
                <a:cubicBezTo>
                  <a:pt x="115012" y="25221"/>
                  <a:pt x="175902" y="0"/>
                  <a:pt x="239393" y="0"/>
                </a:cubicBezTo>
                <a:lnTo>
                  <a:pt x="1196930" y="0"/>
                </a:lnTo>
                <a:cubicBezTo>
                  <a:pt x="1260421" y="0"/>
                  <a:pt x="1321311" y="25222"/>
                  <a:pt x="1366206" y="70117"/>
                </a:cubicBezTo>
                <a:cubicBezTo>
                  <a:pt x="1411101" y="115012"/>
                  <a:pt x="1436322" y="175902"/>
                  <a:pt x="1436322" y="239393"/>
                </a:cubicBezTo>
                <a:lnTo>
                  <a:pt x="1436322" y="1386208"/>
                </a:lnTo>
                <a:cubicBezTo>
                  <a:pt x="1436322" y="1449699"/>
                  <a:pt x="1411100" y="1510589"/>
                  <a:pt x="1366206" y="1555484"/>
                </a:cubicBezTo>
                <a:cubicBezTo>
                  <a:pt x="1321311" y="1600379"/>
                  <a:pt x="1260421" y="1625600"/>
                  <a:pt x="1196930" y="1625600"/>
                </a:cubicBezTo>
                <a:lnTo>
                  <a:pt x="239392" y="1625600"/>
                </a:lnTo>
                <a:cubicBezTo>
                  <a:pt x="175901" y="1625600"/>
                  <a:pt x="115011" y="1600378"/>
                  <a:pt x="70116" y="1555484"/>
                </a:cubicBezTo>
                <a:cubicBezTo>
                  <a:pt x="25221" y="1510589"/>
                  <a:pt x="0" y="1449699"/>
                  <a:pt x="0" y="1386208"/>
                </a:cubicBezTo>
                <a:lnTo>
                  <a:pt x="0" y="239392"/>
                </a:lnTo>
                <a:close/>
              </a:path>
            </a:pathLst>
          </a:custGeom>
          <a:solidFill>
            <a:srgbClr val="FF99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8695" tIns="138695" rIns="138695" bIns="138695" spcCol="1270"/>
          <a:lstStyle/>
          <a:p>
            <a:pPr algn="ctr" defTabSz="800100" fontAlgn="auto">
              <a:lnSpc>
                <a:spcPct val="90000"/>
              </a:lnSpc>
              <a:spcBef>
                <a:spcPts val="0"/>
              </a:spcBef>
              <a:spcAft>
                <a:spcPts val="0"/>
              </a:spcAft>
              <a:defRPr/>
            </a:pPr>
            <a:r>
              <a:rPr lang="en-CA" b="1" dirty="0">
                <a:solidFill>
                  <a:schemeClr val="tx1"/>
                </a:solidFill>
              </a:rPr>
              <a:t>Recipient</a:t>
            </a:r>
          </a:p>
          <a:p>
            <a:pPr algn="ctr" defTabSz="800100" fontAlgn="auto">
              <a:lnSpc>
                <a:spcPct val="90000"/>
              </a:lnSpc>
              <a:spcBef>
                <a:spcPts val="0"/>
              </a:spcBef>
              <a:spcAft>
                <a:spcPct val="35000"/>
              </a:spcAft>
              <a:defRPr/>
            </a:pPr>
            <a:r>
              <a:rPr lang="en-CA" sz="1400" dirty="0">
                <a:solidFill>
                  <a:schemeClr val="tx1"/>
                </a:solidFill>
              </a:rPr>
              <a:t>interfaces with  common products and services. Ex. Email, map, RSS, TV</a:t>
            </a:r>
            <a:r>
              <a:rPr lang="en-CA" sz="1400">
                <a:solidFill>
                  <a:schemeClr val="tx1"/>
                </a:solidFill>
              </a:rPr>
              <a:t>, ...</a:t>
            </a:r>
            <a:endParaRPr lang="en-CA" sz="1050" b="1" dirty="0">
              <a:solidFill>
                <a:schemeClr val="tx1"/>
              </a:solidFill>
            </a:endParaRPr>
          </a:p>
        </p:txBody>
      </p:sp>
      <p:sp>
        <p:nvSpPr>
          <p:cNvPr id="8" name="Freeform 7"/>
          <p:cNvSpPr/>
          <p:nvPr/>
        </p:nvSpPr>
        <p:spPr>
          <a:xfrm>
            <a:off x="0" y="2667000"/>
            <a:ext cx="1905000" cy="1524000"/>
          </a:xfrm>
          <a:custGeom>
            <a:avLst/>
            <a:gdLst>
              <a:gd name="connsiteX0" fmla="*/ 0 w 1436322"/>
              <a:gd name="connsiteY0" fmla="*/ 239392 h 1625600"/>
              <a:gd name="connsiteX1" fmla="*/ 70117 w 1436322"/>
              <a:gd name="connsiteY1" fmla="*/ 70116 h 1625600"/>
              <a:gd name="connsiteX2" fmla="*/ 239393 w 1436322"/>
              <a:gd name="connsiteY2" fmla="*/ 0 h 1625600"/>
              <a:gd name="connsiteX3" fmla="*/ 1196930 w 1436322"/>
              <a:gd name="connsiteY3" fmla="*/ 0 h 1625600"/>
              <a:gd name="connsiteX4" fmla="*/ 1366206 w 1436322"/>
              <a:gd name="connsiteY4" fmla="*/ 70117 h 1625600"/>
              <a:gd name="connsiteX5" fmla="*/ 1436322 w 1436322"/>
              <a:gd name="connsiteY5" fmla="*/ 239393 h 1625600"/>
              <a:gd name="connsiteX6" fmla="*/ 1436322 w 1436322"/>
              <a:gd name="connsiteY6" fmla="*/ 1386208 h 1625600"/>
              <a:gd name="connsiteX7" fmla="*/ 1366206 w 1436322"/>
              <a:gd name="connsiteY7" fmla="*/ 1555484 h 1625600"/>
              <a:gd name="connsiteX8" fmla="*/ 1196930 w 1436322"/>
              <a:gd name="connsiteY8" fmla="*/ 1625600 h 1625600"/>
              <a:gd name="connsiteX9" fmla="*/ 239392 w 1436322"/>
              <a:gd name="connsiteY9" fmla="*/ 1625600 h 1625600"/>
              <a:gd name="connsiteX10" fmla="*/ 70116 w 1436322"/>
              <a:gd name="connsiteY10" fmla="*/ 1555484 h 1625600"/>
              <a:gd name="connsiteX11" fmla="*/ 0 w 1436322"/>
              <a:gd name="connsiteY11" fmla="*/ 1386208 h 1625600"/>
              <a:gd name="connsiteX12" fmla="*/ 0 w 1436322"/>
              <a:gd name="connsiteY12" fmla="*/ 2393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6322" h="1625600">
                <a:moveTo>
                  <a:pt x="0" y="239392"/>
                </a:moveTo>
                <a:cubicBezTo>
                  <a:pt x="0" y="175901"/>
                  <a:pt x="25222" y="115011"/>
                  <a:pt x="70117" y="70116"/>
                </a:cubicBezTo>
                <a:cubicBezTo>
                  <a:pt x="115012" y="25221"/>
                  <a:pt x="175902" y="0"/>
                  <a:pt x="239393" y="0"/>
                </a:cubicBezTo>
                <a:lnTo>
                  <a:pt x="1196930" y="0"/>
                </a:lnTo>
                <a:cubicBezTo>
                  <a:pt x="1260421" y="0"/>
                  <a:pt x="1321311" y="25222"/>
                  <a:pt x="1366206" y="70117"/>
                </a:cubicBezTo>
                <a:cubicBezTo>
                  <a:pt x="1411101" y="115012"/>
                  <a:pt x="1436322" y="175902"/>
                  <a:pt x="1436322" y="239393"/>
                </a:cubicBezTo>
                <a:lnTo>
                  <a:pt x="1436322" y="1386208"/>
                </a:lnTo>
                <a:cubicBezTo>
                  <a:pt x="1436322" y="1449699"/>
                  <a:pt x="1411100" y="1510589"/>
                  <a:pt x="1366206" y="1555484"/>
                </a:cubicBezTo>
                <a:cubicBezTo>
                  <a:pt x="1321311" y="1600379"/>
                  <a:pt x="1260421" y="1625600"/>
                  <a:pt x="1196930" y="1625600"/>
                </a:cubicBezTo>
                <a:lnTo>
                  <a:pt x="239392" y="1625600"/>
                </a:lnTo>
                <a:cubicBezTo>
                  <a:pt x="175901" y="1625600"/>
                  <a:pt x="115011" y="1600378"/>
                  <a:pt x="70116" y="1555484"/>
                </a:cubicBezTo>
                <a:cubicBezTo>
                  <a:pt x="25221" y="1510589"/>
                  <a:pt x="0" y="1449699"/>
                  <a:pt x="0" y="1386208"/>
                </a:cubicBezTo>
                <a:lnTo>
                  <a:pt x="0" y="239392"/>
                </a:lnTo>
                <a:close/>
              </a:path>
            </a:pathLst>
          </a:custGeom>
          <a:solidFill>
            <a:srgbClr val="FF99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8695" tIns="138695" rIns="138695" bIns="138695"/>
          <a:lstStyle/>
          <a:p>
            <a:pPr algn="ctr" defTabSz="800100">
              <a:lnSpc>
                <a:spcPct val="90000"/>
              </a:lnSpc>
              <a:defRPr/>
            </a:pPr>
            <a:r>
              <a:rPr lang="en-CA" b="1">
                <a:solidFill>
                  <a:schemeClr val="tx1"/>
                </a:solidFill>
                <a:latin typeface="Calibri" pitchFamily="34" charset="0"/>
              </a:rPr>
              <a:t>Issuer</a:t>
            </a:r>
          </a:p>
          <a:p>
            <a:pPr algn="ctr" defTabSz="800100">
              <a:lnSpc>
                <a:spcPct val="90000"/>
              </a:lnSpc>
              <a:defRPr/>
            </a:pPr>
            <a:r>
              <a:rPr lang="en-CA" sz="1400">
                <a:solidFill>
                  <a:schemeClr val="tx1"/>
                </a:solidFill>
                <a:latin typeface="Calibri" pitchFamily="34" charset="0"/>
              </a:rPr>
              <a:t>interfaces with</a:t>
            </a:r>
          </a:p>
          <a:p>
            <a:pPr algn="ctr" defTabSz="800100">
              <a:lnSpc>
                <a:spcPct val="90000"/>
              </a:lnSpc>
              <a:defRPr/>
            </a:pPr>
            <a:r>
              <a:rPr lang="en-CA" sz="1400">
                <a:solidFill>
                  <a:schemeClr val="tx1"/>
                </a:solidFill>
                <a:latin typeface="Calibri" pitchFamily="34" charset="0"/>
              </a:rPr>
              <a:t>input form, mapping application, etc.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r>
              <a:rPr lang="en-CA" dirty="0" smtClean="0"/>
              <a:t>Presentations</a:t>
            </a:r>
            <a:endParaRPr lang="en-CA" dirty="0" smtClean="0"/>
          </a:p>
        </p:txBody>
      </p:sp>
      <p:pic>
        <p:nvPicPr>
          <p:cNvPr id="13315" name="Picture 5" descr="C:\Documents and Settings\antonk\Desktop\Montreal\lectern.png"/>
          <p:cNvPicPr>
            <a:picLocks noChangeAspect="1" noChangeArrowheads="1"/>
          </p:cNvPicPr>
          <p:nvPr/>
        </p:nvPicPr>
        <p:blipFill>
          <a:blip r:embed="rId3" cstate="print"/>
          <a:srcRect/>
          <a:stretch>
            <a:fillRect/>
          </a:stretch>
        </p:blipFill>
        <p:spPr bwMode="auto">
          <a:xfrm>
            <a:off x="2265363" y="1524000"/>
            <a:ext cx="4287837" cy="4486275"/>
          </a:xfrm>
          <a:prstGeom prst="rect">
            <a:avLst/>
          </a:prstGeom>
          <a:noFill/>
          <a:ln w="9525">
            <a:noFill/>
            <a:miter lim="800000"/>
            <a:headEnd/>
            <a:tailEnd/>
          </a:ln>
        </p:spPr>
      </p:pic>
      <p:pic>
        <p:nvPicPr>
          <p:cNvPr id="22534" name="Picture 6"/>
          <p:cNvPicPr>
            <a:picLocks noChangeAspect="1" noChangeArrowheads="1"/>
          </p:cNvPicPr>
          <p:nvPr/>
        </p:nvPicPr>
        <p:blipFill>
          <a:blip r:embed="rId4" cstate="print"/>
          <a:srcRect/>
          <a:stretch>
            <a:fillRect/>
          </a:stretch>
        </p:blipFill>
        <p:spPr bwMode="auto">
          <a:xfrm>
            <a:off x="5715000" y="1066800"/>
            <a:ext cx="2971800" cy="2176463"/>
          </a:xfrm>
          <a:prstGeom prst="rect">
            <a:avLst/>
          </a:prstGeom>
          <a:noFill/>
          <a:ln w="9525">
            <a:noFill/>
            <a:miter lim="800000"/>
            <a:headEnd/>
            <a:tailEnd/>
          </a:ln>
        </p:spPr>
      </p:pic>
      <p:sp>
        <p:nvSpPr>
          <p:cNvPr id="22531" name="Rectangle 3"/>
          <p:cNvSpPr>
            <a:spLocks noGrp="1" noChangeArrowheads="1"/>
          </p:cNvSpPr>
          <p:nvPr>
            <p:ph type="body" idx="4294967295"/>
          </p:nvPr>
        </p:nvSpPr>
        <p:spPr>
          <a:xfrm>
            <a:off x="6096000" y="1600200"/>
            <a:ext cx="2133600" cy="1371600"/>
          </a:xfrm>
        </p:spPr>
        <p:txBody>
          <a:bodyPr/>
          <a:lstStyle/>
          <a:p>
            <a:pPr algn="just" eaLnBrk="1" hangingPunct="1">
              <a:buFontTx/>
              <a:buNone/>
            </a:pPr>
            <a:r>
              <a:rPr lang="en-US" sz="2500" smtClean="0"/>
              <a:t>We have no challenges!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0" y="1371600"/>
            <a:ext cx="9144000" cy="5486400"/>
          </a:xfrm>
          <a:prstGeom prst="rect">
            <a:avLst/>
          </a:prstGeom>
          <a:noFill/>
          <a:ln w="9525">
            <a:noFill/>
            <a:miter lim="800000"/>
            <a:headEnd/>
            <a:tailEnd/>
          </a:ln>
        </p:spPr>
      </p:pic>
      <p:sp>
        <p:nvSpPr>
          <p:cNvPr id="16387" name="Rectangle 3"/>
          <p:cNvSpPr>
            <a:spLocks noGrp="1" noChangeArrowheads="1"/>
          </p:cNvSpPr>
          <p:nvPr>
            <p:ph type="body" idx="4294967295"/>
          </p:nvPr>
        </p:nvSpPr>
        <p:spPr>
          <a:xfrm>
            <a:off x="457200" y="1752600"/>
            <a:ext cx="8229600" cy="4525963"/>
          </a:xfrm>
        </p:spPr>
        <p:txBody>
          <a:bodyPr/>
          <a:lstStyle/>
          <a:p>
            <a:pPr eaLnBrk="1" hangingPunct="1">
              <a:lnSpc>
                <a:spcPct val="90000"/>
              </a:lnSpc>
            </a:pPr>
            <a:r>
              <a:rPr lang="en-GB" sz="2400" dirty="0" smtClean="0"/>
              <a:t>To produce a vendor-neutral forum to identify and discuss the government policy aspects of alerting</a:t>
            </a:r>
            <a:r>
              <a:rPr lang="en-GB" sz="2400" dirty="0" smtClean="0">
                <a:solidFill>
                  <a:srgbClr val="0033CC"/>
                </a:solidFill>
              </a:rPr>
              <a:t/>
            </a:r>
            <a:br>
              <a:rPr lang="en-GB" sz="2400" dirty="0" smtClean="0">
                <a:solidFill>
                  <a:srgbClr val="0033CC"/>
                </a:solidFill>
              </a:rPr>
            </a:br>
            <a:r>
              <a:rPr lang="en-GB" sz="1600" dirty="0" smtClean="0">
                <a:solidFill>
                  <a:srgbClr val="0070C0"/>
                </a:solidFill>
              </a:rPr>
              <a:t>(with respect to the issues of authority and responsibilities) </a:t>
            </a:r>
          </a:p>
          <a:p>
            <a:pPr eaLnBrk="1" hangingPunct="1">
              <a:lnSpc>
                <a:spcPct val="90000"/>
              </a:lnSpc>
            </a:pPr>
            <a:r>
              <a:rPr lang="en-GB" sz="2400" dirty="0" smtClean="0"/>
              <a:t>To discuss the challenges of emergency management</a:t>
            </a:r>
            <a:r>
              <a:rPr lang="en-GB" sz="2400" dirty="0" smtClean="0">
                <a:solidFill>
                  <a:srgbClr val="0033CC"/>
                </a:solidFill>
              </a:rPr>
              <a:t/>
            </a:r>
            <a:br>
              <a:rPr lang="en-GB" sz="2400" dirty="0" smtClean="0">
                <a:solidFill>
                  <a:srgbClr val="0033CC"/>
                </a:solidFill>
              </a:rPr>
            </a:br>
            <a:r>
              <a:rPr lang="en-GB" sz="1600" dirty="0" smtClean="0">
                <a:solidFill>
                  <a:srgbClr val="0070C0"/>
                </a:solidFill>
              </a:rPr>
              <a:t>(with respect to the CAP Standard that makes it possible for jurisdictions involved with these concerns, to exchange such information on the national, cross-border and global scales)</a:t>
            </a:r>
          </a:p>
          <a:p>
            <a:pPr eaLnBrk="1" hangingPunct="1">
              <a:lnSpc>
                <a:spcPct val="90000"/>
              </a:lnSpc>
            </a:pPr>
            <a:r>
              <a:rPr lang="en-GB" sz="2400" dirty="0" smtClean="0"/>
              <a:t>To foster growth and open communication in a community of like minded organizations</a:t>
            </a:r>
            <a:r>
              <a:rPr lang="en-GB" sz="2400" dirty="0" smtClean="0">
                <a:solidFill>
                  <a:srgbClr val="0033CC"/>
                </a:solidFill>
              </a:rPr>
              <a:t/>
            </a:r>
            <a:br>
              <a:rPr lang="en-GB" sz="2400" dirty="0" smtClean="0">
                <a:solidFill>
                  <a:srgbClr val="0033CC"/>
                </a:solidFill>
              </a:rPr>
            </a:br>
            <a:r>
              <a:rPr lang="en-GB" sz="1600" dirty="0" smtClean="0">
                <a:solidFill>
                  <a:srgbClr val="0070C0"/>
                </a:solidFill>
              </a:rPr>
              <a:t>(recognition of need for interoperability between systems and countries)</a:t>
            </a:r>
          </a:p>
          <a:p>
            <a:pPr eaLnBrk="1" hangingPunct="1">
              <a:lnSpc>
                <a:spcPct val="90000"/>
              </a:lnSpc>
            </a:pPr>
            <a:r>
              <a:rPr lang="en-GB" sz="2400" dirty="0" smtClean="0"/>
              <a:t>To identify policy-related issues and resulting good practices</a:t>
            </a:r>
            <a:r>
              <a:rPr lang="en-GB" sz="2400" dirty="0" smtClean="0">
                <a:solidFill>
                  <a:srgbClr val="0033CC"/>
                </a:solidFill>
              </a:rPr>
              <a:t/>
            </a:r>
            <a:br>
              <a:rPr lang="en-GB" sz="2400" dirty="0" smtClean="0">
                <a:solidFill>
                  <a:srgbClr val="0033CC"/>
                </a:solidFill>
              </a:rPr>
            </a:br>
            <a:r>
              <a:rPr lang="en-GB" sz="1600" dirty="0" smtClean="0">
                <a:solidFill>
                  <a:srgbClr val="0070C0"/>
                </a:solidFill>
              </a:rPr>
              <a:t>(that could, but aren’t constrained to, being formalised using processes such as those created by OASIS for such purposes)</a:t>
            </a:r>
          </a:p>
          <a:p>
            <a:pPr eaLnBrk="1" hangingPunct="1">
              <a:lnSpc>
                <a:spcPct val="90000"/>
              </a:lnSpc>
            </a:pPr>
            <a:endParaRPr lang="en-CA" sz="1600" dirty="0" smtClean="0">
              <a:solidFill>
                <a:schemeClr val="hlink"/>
              </a:solidFill>
            </a:endParaRPr>
          </a:p>
        </p:txBody>
      </p:sp>
      <p:pic>
        <p:nvPicPr>
          <p:cNvPr id="4100" name="Picture 4" descr="Workshop"/>
          <p:cNvPicPr>
            <a:picLocks noChangeAspect="1" noChangeArrowheads="1"/>
          </p:cNvPicPr>
          <p:nvPr/>
        </p:nvPicPr>
        <p:blipFill>
          <a:blip r:embed="rId4" cstate="print"/>
          <a:srcRect/>
          <a:stretch>
            <a:fillRect/>
          </a:stretch>
        </p:blipFill>
        <p:spPr bwMode="auto">
          <a:xfrm>
            <a:off x="6400800" y="304800"/>
            <a:ext cx="2590800" cy="750888"/>
          </a:xfrm>
          <a:prstGeom prst="rect">
            <a:avLst/>
          </a:prstGeom>
          <a:noFill/>
          <a:ln w="9525">
            <a:noFill/>
            <a:miter lim="800000"/>
            <a:headEnd/>
            <a:tailEnd/>
          </a:ln>
        </p:spPr>
      </p:pic>
      <p:sp>
        <p:nvSpPr>
          <p:cNvPr id="4101" name="Text Box 5"/>
          <p:cNvSpPr txBox="1">
            <a:spLocks noChangeArrowheads="1"/>
          </p:cNvSpPr>
          <p:nvPr/>
        </p:nvSpPr>
        <p:spPr bwMode="auto">
          <a:xfrm>
            <a:off x="838200" y="381000"/>
            <a:ext cx="5334000" cy="366713"/>
          </a:xfrm>
          <a:prstGeom prst="rect">
            <a:avLst/>
          </a:prstGeom>
          <a:noFill/>
          <a:ln w="9525">
            <a:noFill/>
            <a:miter lim="800000"/>
            <a:headEnd/>
            <a:tailEnd/>
          </a:ln>
        </p:spPr>
        <p:txBody>
          <a:bodyPr>
            <a:spAutoFit/>
          </a:bodyPr>
          <a:lstStyle/>
          <a:p>
            <a:pPr>
              <a:spcBef>
                <a:spcPct val="50000"/>
              </a:spcBef>
            </a:pPr>
            <a:endParaRPr lang="en-US"/>
          </a:p>
        </p:txBody>
      </p:sp>
      <p:sp>
        <p:nvSpPr>
          <p:cNvPr id="4102" name="Text Box 6"/>
          <p:cNvSpPr txBox="1">
            <a:spLocks noChangeArrowheads="1"/>
          </p:cNvSpPr>
          <p:nvPr/>
        </p:nvSpPr>
        <p:spPr bwMode="auto">
          <a:xfrm>
            <a:off x="533400" y="381000"/>
            <a:ext cx="5410200" cy="579438"/>
          </a:xfrm>
          <a:prstGeom prst="rect">
            <a:avLst/>
          </a:prstGeom>
          <a:noFill/>
          <a:ln w="9525">
            <a:noFill/>
            <a:miter lim="800000"/>
            <a:headEnd/>
            <a:tailEnd/>
          </a:ln>
        </p:spPr>
        <p:txBody>
          <a:bodyPr>
            <a:spAutoFit/>
          </a:bodyPr>
          <a:lstStyle/>
          <a:p>
            <a:pPr>
              <a:spcBef>
                <a:spcPct val="50000"/>
              </a:spcBef>
            </a:pPr>
            <a:r>
              <a:rPr lang="en-CA" sz="3200"/>
              <a:t>Goals of the Workshop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6386"/>
                                        </p:tgtEl>
                                        <p:attrNameLst>
                                          <p:attrName>style.opacity</p:attrName>
                                        </p:attrNameLst>
                                      </p:cBhvr>
                                      <p:to>
                                        <p:strVal val="0.7"/>
                                      </p:to>
                                    </p:set>
                                    <p:animEffect filter="image" prLst="opacity: 0.7">
                                      <p:cBhvr rctx="IE">
                                        <p:cTn id="7" dur="indefinite"/>
                                        <p:tgtEl>
                                          <p:spTgt spid="16386"/>
                                        </p:tgtEl>
                                      </p:cBhvr>
                                    </p:animEffect>
                                  </p:childTnLst>
                                </p:cTn>
                              </p:par>
                            </p:childTnLst>
                          </p:cTn>
                        </p:par>
                        <p:par>
                          <p:cTn id="8" fill="hold">
                            <p:stCondLst>
                              <p:cond delay="0"/>
                            </p:stCondLst>
                            <p:childTnLst>
                              <p:par>
                                <p:cTn id="9" presetID="9" presetClass="emph" presetSubtype="0" nodeType="afterEffect">
                                  <p:stCondLst>
                                    <p:cond delay="100"/>
                                  </p:stCondLst>
                                  <p:childTnLst>
                                    <p:set>
                                      <p:cBhvr rctx="PPT">
                                        <p:cTn id="10" dur="indefinite"/>
                                        <p:tgtEl>
                                          <p:spTgt spid="16386"/>
                                        </p:tgtEl>
                                        <p:attrNameLst>
                                          <p:attrName>style.opacity</p:attrName>
                                        </p:attrNameLst>
                                      </p:cBhvr>
                                      <p:to>
                                        <p:strVal val="0.6"/>
                                      </p:to>
                                    </p:set>
                                    <p:animEffect filter="image" prLst="opacity: 0.6">
                                      <p:cBhvr rctx="IE">
                                        <p:cTn id="11" dur="indefinite"/>
                                        <p:tgtEl>
                                          <p:spTgt spid="16386"/>
                                        </p:tgtEl>
                                      </p:cBhvr>
                                    </p:animEffect>
                                  </p:childTnLst>
                                </p:cTn>
                              </p:par>
                            </p:childTnLst>
                          </p:cTn>
                        </p:par>
                        <p:par>
                          <p:cTn id="12" fill="hold">
                            <p:stCondLst>
                              <p:cond delay="100"/>
                            </p:stCondLst>
                            <p:childTnLst>
                              <p:par>
                                <p:cTn id="13" presetID="9" presetClass="emph" presetSubtype="0" nodeType="afterEffect">
                                  <p:stCondLst>
                                    <p:cond delay="100"/>
                                  </p:stCondLst>
                                  <p:childTnLst>
                                    <p:set>
                                      <p:cBhvr rctx="PPT">
                                        <p:cTn id="14" dur="indefinite"/>
                                        <p:tgtEl>
                                          <p:spTgt spid="16386"/>
                                        </p:tgtEl>
                                        <p:attrNameLst>
                                          <p:attrName>style.opacity</p:attrName>
                                        </p:attrNameLst>
                                      </p:cBhvr>
                                      <p:to>
                                        <p:strVal val="0.5"/>
                                      </p:to>
                                    </p:set>
                                    <p:animEffect filter="image" prLst="opacity: 0.5">
                                      <p:cBhvr rctx="IE">
                                        <p:cTn id="15" dur="indefinite"/>
                                        <p:tgtEl>
                                          <p:spTgt spid="16386"/>
                                        </p:tgtEl>
                                      </p:cBhvr>
                                    </p:animEffect>
                                  </p:childTnLst>
                                </p:cTn>
                              </p:par>
                            </p:childTnLst>
                          </p:cTn>
                        </p:par>
                        <p:par>
                          <p:cTn id="16" fill="hold">
                            <p:stCondLst>
                              <p:cond delay="200"/>
                            </p:stCondLst>
                            <p:childTnLst>
                              <p:par>
                                <p:cTn id="17" presetID="9" presetClass="emph" presetSubtype="0" nodeType="afterEffect">
                                  <p:stCondLst>
                                    <p:cond delay="100"/>
                                  </p:stCondLst>
                                  <p:childTnLst>
                                    <p:set>
                                      <p:cBhvr rctx="PPT">
                                        <p:cTn id="18" dur="indefinite"/>
                                        <p:tgtEl>
                                          <p:spTgt spid="16386"/>
                                        </p:tgtEl>
                                        <p:attrNameLst>
                                          <p:attrName>style.opacity</p:attrName>
                                        </p:attrNameLst>
                                      </p:cBhvr>
                                      <p:to>
                                        <p:strVal val="0.45"/>
                                      </p:to>
                                    </p:set>
                                    <p:animEffect filter="image" prLst="opacity: 0.45">
                                      <p:cBhvr rctx="IE">
                                        <p:cTn id="19" dur="indefinite"/>
                                        <p:tgtEl>
                                          <p:spTgt spid="16386"/>
                                        </p:tgtEl>
                                      </p:cBhvr>
                                    </p:animEffect>
                                  </p:childTnLst>
                                </p:cTn>
                              </p:par>
                            </p:childTnLst>
                          </p:cTn>
                        </p:par>
                        <p:par>
                          <p:cTn id="20" fill="hold">
                            <p:stCondLst>
                              <p:cond delay="300"/>
                            </p:stCondLst>
                            <p:childTnLst>
                              <p:par>
                                <p:cTn id="21" presetID="9" presetClass="emph" presetSubtype="0" nodeType="afterEffect">
                                  <p:stCondLst>
                                    <p:cond delay="100"/>
                                  </p:stCondLst>
                                  <p:childTnLst>
                                    <p:set>
                                      <p:cBhvr rctx="PPT">
                                        <p:cTn id="22" dur="indefinite"/>
                                        <p:tgtEl>
                                          <p:spTgt spid="16386"/>
                                        </p:tgtEl>
                                        <p:attrNameLst>
                                          <p:attrName>style.opacity</p:attrName>
                                        </p:attrNameLst>
                                      </p:cBhvr>
                                      <p:to>
                                        <p:strVal val="0.4"/>
                                      </p:to>
                                    </p:set>
                                    <p:animEffect filter="image" prLst="opacity: 0.4">
                                      <p:cBhvr rctx="IE">
                                        <p:cTn id="23" dur="indefinite"/>
                                        <p:tgtEl>
                                          <p:spTgt spid="16386"/>
                                        </p:tgtEl>
                                      </p:cBhvr>
                                    </p:animEffect>
                                  </p:childTnLst>
                                </p:cTn>
                              </p:par>
                            </p:childTnLst>
                          </p:cTn>
                        </p:par>
                        <p:par>
                          <p:cTn id="24" fill="hold">
                            <p:stCondLst>
                              <p:cond delay="400"/>
                            </p:stCondLst>
                            <p:childTnLst>
                              <p:par>
                                <p:cTn id="25" presetID="9" presetClass="emph" presetSubtype="0" nodeType="afterEffect">
                                  <p:stCondLst>
                                    <p:cond delay="100"/>
                                  </p:stCondLst>
                                  <p:childTnLst>
                                    <p:set>
                                      <p:cBhvr rctx="PPT">
                                        <p:cTn id="26" dur="indefinite"/>
                                        <p:tgtEl>
                                          <p:spTgt spid="16386"/>
                                        </p:tgtEl>
                                        <p:attrNameLst>
                                          <p:attrName>style.opacity</p:attrName>
                                        </p:attrNameLst>
                                      </p:cBhvr>
                                      <p:to>
                                        <p:strVal val="0.35"/>
                                      </p:to>
                                    </p:set>
                                    <p:animEffect filter="image" prLst="opacity: 0.35">
                                      <p:cBhvr rctx="IE">
                                        <p:cTn id="27" dur="indefinite"/>
                                        <p:tgtEl>
                                          <p:spTgt spid="16386"/>
                                        </p:tgtEl>
                                      </p:cBhvr>
                                    </p:animEffect>
                                  </p:childTnLst>
                                </p:cTn>
                              </p:par>
                            </p:childTnLst>
                          </p:cTn>
                        </p:par>
                        <p:par>
                          <p:cTn id="28" fill="hold">
                            <p:stCondLst>
                              <p:cond delay="500"/>
                            </p:stCondLst>
                            <p:childTnLst>
                              <p:par>
                                <p:cTn id="29" presetID="9" presetClass="emph" presetSubtype="0" nodeType="afterEffect">
                                  <p:stCondLst>
                                    <p:cond delay="0"/>
                                  </p:stCondLst>
                                  <p:childTnLst>
                                    <p:set>
                                      <p:cBhvr rctx="PPT">
                                        <p:cTn id="30" dur="indefinite"/>
                                        <p:tgtEl>
                                          <p:spTgt spid="16386"/>
                                        </p:tgtEl>
                                        <p:attrNameLst>
                                          <p:attrName>style.opacity</p:attrName>
                                        </p:attrNameLst>
                                      </p:cBhvr>
                                      <p:to>
                                        <p:strVal val="0.3"/>
                                      </p:to>
                                    </p:set>
                                    <p:animEffect filter="image" prLst="opacity: 0.3">
                                      <p:cBhvr rctx="IE">
                                        <p:cTn id="31" dur="indefinite"/>
                                        <p:tgtEl>
                                          <p:spTgt spid="16386"/>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C:\Documents and Settings\antonk\Desktop\Montreal\speechbubble_green.png"/>
          <p:cNvPicPr>
            <a:picLocks noChangeAspect="1" noChangeArrowheads="1"/>
          </p:cNvPicPr>
          <p:nvPr/>
        </p:nvPicPr>
        <p:blipFill>
          <a:blip r:embed="rId2" cstate="print"/>
          <a:srcRect/>
          <a:stretch>
            <a:fillRect/>
          </a:stretch>
        </p:blipFill>
        <p:spPr bwMode="auto">
          <a:xfrm>
            <a:off x="2590800" y="2667000"/>
            <a:ext cx="2438400" cy="2438400"/>
          </a:xfrm>
          <a:prstGeom prst="rect">
            <a:avLst/>
          </a:prstGeom>
          <a:noFill/>
          <a:ln w="9525">
            <a:noFill/>
            <a:miter lim="800000"/>
            <a:headEnd/>
            <a:tailEnd/>
          </a:ln>
        </p:spPr>
      </p:pic>
      <p:pic>
        <p:nvPicPr>
          <p:cNvPr id="36866" name="Picture 2"/>
          <p:cNvPicPr>
            <a:picLocks noChangeAspect="1" noChangeArrowheads="1"/>
          </p:cNvPicPr>
          <p:nvPr/>
        </p:nvPicPr>
        <p:blipFill>
          <a:blip r:embed="rId3" cstate="print"/>
          <a:srcRect/>
          <a:stretch>
            <a:fillRect/>
          </a:stretch>
        </p:blipFill>
        <p:spPr bwMode="auto">
          <a:xfrm>
            <a:off x="1600200" y="1160463"/>
            <a:ext cx="4648200" cy="3814762"/>
          </a:xfrm>
          <a:prstGeom prst="rect">
            <a:avLst/>
          </a:prstGeom>
          <a:noFill/>
          <a:ln w="9525">
            <a:noFill/>
            <a:miter lim="800000"/>
            <a:headEnd/>
            <a:tailEnd/>
          </a:ln>
        </p:spPr>
      </p:pic>
      <p:pic>
        <p:nvPicPr>
          <p:cNvPr id="36867" name="Picture 3" descr="C:\Documents and Settings\antonk\Desktop\Montreal\comment_stage_5.png"/>
          <p:cNvPicPr>
            <a:picLocks noChangeAspect="1" noChangeArrowheads="1"/>
          </p:cNvPicPr>
          <p:nvPr/>
        </p:nvPicPr>
        <p:blipFill>
          <a:blip r:embed="rId4" cstate="print"/>
          <a:srcRect/>
          <a:stretch>
            <a:fillRect/>
          </a:stretch>
        </p:blipFill>
        <p:spPr bwMode="auto">
          <a:xfrm>
            <a:off x="6019800" y="849313"/>
            <a:ext cx="2895600" cy="2122487"/>
          </a:xfrm>
          <a:prstGeom prst="rect">
            <a:avLst/>
          </a:prstGeom>
          <a:noFill/>
          <a:ln w="9525">
            <a:noFill/>
            <a:miter lim="800000"/>
            <a:headEnd/>
            <a:tailEnd/>
          </a:ln>
        </p:spPr>
      </p:pic>
      <p:sp>
        <p:nvSpPr>
          <p:cNvPr id="20"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defRPr/>
            </a:pPr>
            <a:r>
              <a:rPr lang="en-CA" sz="4400" kern="0" dirty="0">
                <a:solidFill>
                  <a:schemeClr val="tx2"/>
                </a:solidFill>
                <a:latin typeface="+mj-lt"/>
                <a:ea typeface="+mj-ea"/>
                <a:cs typeface="+mj-cs"/>
              </a:rPr>
              <a:t>Panel Sessions</a:t>
            </a:r>
          </a:p>
        </p:txBody>
      </p:sp>
      <p:sp>
        <p:nvSpPr>
          <p:cNvPr id="12294" name="Title 1"/>
          <p:cNvSpPr>
            <a:spLocks noGrp="1"/>
          </p:cNvSpPr>
          <p:nvPr>
            <p:ph type="ctrTitle"/>
          </p:nvPr>
        </p:nvSpPr>
        <p:spPr/>
        <p:txBody>
          <a:bodyPr/>
          <a:lstStyle/>
          <a:p>
            <a:pPr eaLnBrk="1" hangingPunct="1"/>
            <a:endParaRPr lang="en-US" smtClean="0"/>
          </a:p>
        </p:txBody>
      </p:sp>
      <p:sp>
        <p:nvSpPr>
          <p:cNvPr id="12295" name="Subtitle 2"/>
          <p:cNvSpPr>
            <a:spLocks noGrp="1"/>
          </p:cNvSpPr>
          <p:nvPr>
            <p:ph type="subTitle" idx="1"/>
          </p:nvPr>
        </p:nvSpPr>
        <p:spPr/>
        <p:txBody>
          <a:bodyPr/>
          <a:lstStyle/>
          <a:p>
            <a:pPr eaLnBrk="1" hangingPunct="1"/>
            <a:endParaRPr lang="en-US" smtClean="0"/>
          </a:p>
        </p:txBody>
      </p:sp>
      <p:pic>
        <p:nvPicPr>
          <p:cNvPr id="12296" name="Picture 3" descr="C:\Documents and Settings\antonk\Local Settings\Temporary Internet Files\Content.IE5\H33QMNCK\MC900433953[1].png"/>
          <p:cNvPicPr>
            <a:picLocks noChangeAspect="1" noChangeArrowheads="1"/>
          </p:cNvPicPr>
          <p:nvPr/>
        </p:nvPicPr>
        <p:blipFill>
          <a:blip r:embed="rId5" cstate="print"/>
          <a:srcRect/>
          <a:stretch>
            <a:fillRect/>
          </a:stretch>
        </p:blipFill>
        <p:spPr bwMode="auto">
          <a:xfrm>
            <a:off x="684213" y="4941888"/>
            <a:ext cx="1714500" cy="1714500"/>
          </a:xfrm>
          <a:prstGeom prst="rect">
            <a:avLst/>
          </a:prstGeom>
          <a:noFill/>
          <a:ln w="9525">
            <a:noFill/>
            <a:miter lim="800000"/>
            <a:headEnd/>
            <a:tailEnd/>
          </a:ln>
        </p:spPr>
      </p:pic>
      <p:pic>
        <p:nvPicPr>
          <p:cNvPr id="12297" name="Picture 4" descr="C:\Documents and Settings\antonk\Local Settings\Temporary Internet Files\Content.IE5\U1FQX5FX\MC900432622[1].png"/>
          <p:cNvPicPr>
            <a:picLocks noChangeAspect="1" noChangeArrowheads="1"/>
          </p:cNvPicPr>
          <p:nvPr/>
        </p:nvPicPr>
        <p:blipFill>
          <a:blip r:embed="rId6" cstate="print"/>
          <a:srcRect/>
          <a:stretch>
            <a:fillRect/>
          </a:stretch>
        </p:blipFill>
        <p:spPr bwMode="auto">
          <a:xfrm>
            <a:off x="2411413" y="5013325"/>
            <a:ext cx="1584325" cy="1584325"/>
          </a:xfrm>
          <a:prstGeom prst="rect">
            <a:avLst/>
          </a:prstGeom>
          <a:noFill/>
          <a:ln w="9525">
            <a:noFill/>
            <a:miter lim="800000"/>
            <a:headEnd/>
            <a:tailEnd/>
          </a:ln>
        </p:spPr>
      </p:pic>
      <p:pic>
        <p:nvPicPr>
          <p:cNvPr id="12298" name="Picture 5" descr="C:\Documents and Settings\antonk\Local Settings\Temporary Internet Files\Content.IE5\ZEUE4A8G\MC900432626[1].png"/>
          <p:cNvPicPr>
            <a:picLocks noChangeAspect="1" noChangeArrowheads="1"/>
          </p:cNvPicPr>
          <p:nvPr/>
        </p:nvPicPr>
        <p:blipFill>
          <a:blip r:embed="rId7" cstate="print"/>
          <a:srcRect/>
          <a:stretch>
            <a:fillRect/>
          </a:stretch>
        </p:blipFill>
        <p:spPr bwMode="auto">
          <a:xfrm>
            <a:off x="3851275" y="4941888"/>
            <a:ext cx="1657350" cy="1655762"/>
          </a:xfrm>
          <a:prstGeom prst="rect">
            <a:avLst/>
          </a:prstGeom>
          <a:noFill/>
          <a:ln w="9525">
            <a:noFill/>
            <a:miter lim="800000"/>
            <a:headEnd/>
            <a:tailEnd/>
          </a:ln>
        </p:spPr>
      </p:pic>
      <p:pic>
        <p:nvPicPr>
          <p:cNvPr id="12299" name="Picture 6" descr="C:\Documents and Settings\antonk\Local Settings\Temporary Internet Files\Content.IE5\YBYB1B8G\MC900432625[1].png"/>
          <p:cNvPicPr>
            <a:picLocks noChangeAspect="1" noChangeArrowheads="1"/>
          </p:cNvPicPr>
          <p:nvPr/>
        </p:nvPicPr>
        <p:blipFill>
          <a:blip r:embed="rId8" cstate="print"/>
          <a:srcRect/>
          <a:stretch>
            <a:fillRect/>
          </a:stretch>
        </p:blipFill>
        <p:spPr bwMode="auto">
          <a:xfrm>
            <a:off x="5435600" y="5013325"/>
            <a:ext cx="1584325" cy="1584325"/>
          </a:xfrm>
          <a:prstGeom prst="rect">
            <a:avLst/>
          </a:prstGeom>
          <a:noFill/>
          <a:ln w="9525">
            <a:noFill/>
            <a:miter lim="800000"/>
            <a:headEnd/>
            <a:tailEnd/>
          </a:ln>
        </p:spPr>
      </p:pic>
      <p:pic>
        <p:nvPicPr>
          <p:cNvPr id="12300" name="Picture 7" descr="C:\Documents and Settings\antonk\Local Settings\Temporary Internet Files\Content.IE5\UXT06UEF\MC900432623[1].png"/>
          <p:cNvPicPr>
            <a:picLocks noChangeAspect="1" noChangeArrowheads="1"/>
          </p:cNvPicPr>
          <p:nvPr/>
        </p:nvPicPr>
        <p:blipFill>
          <a:blip r:embed="rId9" cstate="print"/>
          <a:srcRect/>
          <a:stretch>
            <a:fillRect/>
          </a:stretch>
        </p:blipFill>
        <p:spPr bwMode="auto">
          <a:xfrm>
            <a:off x="6911975" y="4941888"/>
            <a:ext cx="1727200" cy="1727200"/>
          </a:xfrm>
          <a:prstGeom prst="rect">
            <a:avLst/>
          </a:prstGeom>
          <a:noFill/>
          <a:ln w="9525">
            <a:noFill/>
            <a:miter lim="800000"/>
            <a:headEnd/>
            <a:tailEnd/>
          </a:ln>
        </p:spPr>
      </p:pic>
      <p:sp>
        <p:nvSpPr>
          <p:cNvPr id="10" name="TextBox 9"/>
          <p:cNvSpPr txBox="1">
            <a:spLocks noChangeArrowheads="1"/>
          </p:cNvSpPr>
          <p:nvPr/>
        </p:nvSpPr>
        <p:spPr bwMode="auto">
          <a:xfrm>
            <a:off x="6705600" y="1458913"/>
            <a:ext cx="1531938" cy="646112"/>
          </a:xfrm>
          <a:prstGeom prst="rect">
            <a:avLst/>
          </a:prstGeom>
          <a:noFill/>
          <a:ln w="9525">
            <a:noFill/>
            <a:miter lim="800000"/>
            <a:headEnd/>
            <a:tailEnd/>
          </a:ln>
        </p:spPr>
        <p:txBody>
          <a:bodyPr wrap="none">
            <a:spAutoFit/>
          </a:bodyPr>
          <a:lstStyle/>
          <a:p>
            <a:r>
              <a:rPr lang="en-CA" dirty="0"/>
              <a:t>Should alerts</a:t>
            </a:r>
          </a:p>
          <a:p>
            <a:r>
              <a:rPr lang="en-CA" dirty="0"/>
              <a:t>be </a:t>
            </a:r>
            <a:r>
              <a:rPr lang="en-CA" dirty="0" smtClean="0"/>
              <a:t>pink?</a:t>
            </a:r>
            <a:endParaRPr lang="en-CA" dirty="0"/>
          </a:p>
        </p:txBody>
      </p:sp>
      <p:pic>
        <p:nvPicPr>
          <p:cNvPr id="5" name="Picture 4" descr="C:\Documents and Settings\antonk\Desktop\Montreal\orange-chat-bubble.jpg"/>
          <p:cNvPicPr>
            <a:picLocks noChangeAspect="1" noChangeArrowheads="1"/>
          </p:cNvPicPr>
          <p:nvPr/>
        </p:nvPicPr>
        <p:blipFill>
          <a:blip r:embed="rId10" cstate="print"/>
          <a:srcRect/>
          <a:stretch>
            <a:fillRect/>
          </a:stretch>
        </p:blipFill>
        <p:spPr bwMode="auto">
          <a:xfrm>
            <a:off x="1547813" y="3429000"/>
            <a:ext cx="1511300" cy="1511300"/>
          </a:xfrm>
          <a:prstGeom prst="rect">
            <a:avLst/>
          </a:prstGeom>
          <a:noFill/>
          <a:ln w="9525">
            <a:noFill/>
            <a:miter lim="800000"/>
            <a:headEnd/>
            <a:tailEnd/>
          </a:ln>
        </p:spPr>
      </p:pic>
      <p:sp>
        <p:nvSpPr>
          <p:cNvPr id="14" name="TextBox 13"/>
          <p:cNvSpPr txBox="1">
            <a:spLocks noChangeArrowheads="1"/>
          </p:cNvSpPr>
          <p:nvPr/>
        </p:nvSpPr>
        <p:spPr bwMode="auto">
          <a:xfrm>
            <a:off x="1979613" y="3933825"/>
            <a:ext cx="560387" cy="368300"/>
          </a:xfrm>
          <a:prstGeom prst="rect">
            <a:avLst/>
          </a:prstGeom>
          <a:noFill/>
          <a:ln w="9525">
            <a:noFill/>
            <a:miter lim="800000"/>
            <a:headEnd/>
            <a:tailEnd/>
          </a:ln>
        </p:spPr>
        <p:txBody>
          <a:bodyPr wrap="none">
            <a:spAutoFit/>
          </a:bodyPr>
          <a:lstStyle/>
          <a:p>
            <a:r>
              <a:rPr lang="en-CA" dirty="0"/>
              <a:t>Yes</a:t>
            </a:r>
          </a:p>
        </p:txBody>
      </p:sp>
      <p:pic>
        <p:nvPicPr>
          <p:cNvPr id="7" name="Picture 6" descr="C:\Documents and Settings\antonk\Desktop\Montreal\speechbubble_pink.png"/>
          <p:cNvPicPr>
            <a:picLocks noChangeAspect="1" noChangeArrowheads="1"/>
          </p:cNvPicPr>
          <p:nvPr/>
        </p:nvPicPr>
        <p:blipFill>
          <a:blip r:embed="rId11" cstate="print"/>
          <a:srcRect/>
          <a:stretch>
            <a:fillRect/>
          </a:stretch>
        </p:blipFill>
        <p:spPr bwMode="auto">
          <a:xfrm>
            <a:off x="2627313" y="3357563"/>
            <a:ext cx="1827212" cy="1825625"/>
          </a:xfrm>
          <a:prstGeom prst="rect">
            <a:avLst/>
          </a:prstGeom>
          <a:noFill/>
          <a:ln w="9525">
            <a:noFill/>
            <a:miter lim="800000"/>
            <a:headEnd/>
            <a:tailEnd/>
          </a:ln>
        </p:spPr>
      </p:pic>
      <p:sp>
        <p:nvSpPr>
          <p:cNvPr id="16" name="TextBox 15"/>
          <p:cNvSpPr txBox="1">
            <a:spLocks noChangeArrowheads="1"/>
          </p:cNvSpPr>
          <p:nvPr/>
        </p:nvSpPr>
        <p:spPr bwMode="auto">
          <a:xfrm>
            <a:off x="3300413" y="4005263"/>
            <a:ext cx="479425" cy="369887"/>
          </a:xfrm>
          <a:prstGeom prst="rect">
            <a:avLst/>
          </a:prstGeom>
          <a:noFill/>
          <a:ln w="9525">
            <a:noFill/>
            <a:miter lim="800000"/>
            <a:headEnd/>
            <a:tailEnd/>
          </a:ln>
        </p:spPr>
        <p:txBody>
          <a:bodyPr wrap="none">
            <a:spAutoFit/>
          </a:bodyPr>
          <a:lstStyle/>
          <a:p>
            <a:r>
              <a:rPr lang="en-CA"/>
              <a:t>No</a:t>
            </a:r>
          </a:p>
        </p:txBody>
      </p:sp>
      <p:sp>
        <p:nvSpPr>
          <p:cNvPr id="17" name="TextBox 16"/>
          <p:cNvSpPr txBox="1">
            <a:spLocks noChangeArrowheads="1"/>
          </p:cNvSpPr>
          <p:nvPr/>
        </p:nvSpPr>
        <p:spPr bwMode="auto">
          <a:xfrm>
            <a:off x="3203575" y="3573463"/>
            <a:ext cx="1262063" cy="368300"/>
          </a:xfrm>
          <a:prstGeom prst="rect">
            <a:avLst/>
          </a:prstGeom>
          <a:noFill/>
          <a:ln w="9525">
            <a:noFill/>
            <a:miter lim="800000"/>
            <a:headEnd/>
            <a:tailEnd/>
          </a:ln>
        </p:spPr>
        <p:txBody>
          <a:bodyPr wrap="none">
            <a:spAutoFit/>
          </a:bodyPr>
          <a:lstStyle/>
          <a:p>
            <a:r>
              <a:rPr lang="en-CA"/>
              <a:t>It depends</a:t>
            </a:r>
          </a:p>
        </p:txBody>
      </p:sp>
      <p:sp>
        <p:nvSpPr>
          <p:cNvPr id="19" name="TextBox 18"/>
          <p:cNvSpPr txBox="1">
            <a:spLocks noChangeArrowheads="1"/>
          </p:cNvSpPr>
          <p:nvPr/>
        </p:nvSpPr>
        <p:spPr bwMode="auto">
          <a:xfrm>
            <a:off x="2819400" y="1711325"/>
            <a:ext cx="2209800" cy="1108075"/>
          </a:xfrm>
          <a:prstGeom prst="rect">
            <a:avLst/>
          </a:prstGeom>
          <a:noFill/>
          <a:ln w="9525">
            <a:noFill/>
            <a:miter lim="800000"/>
            <a:headEnd/>
            <a:tailEnd/>
          </a:ln>
        </p:spPr>
        <p:txBody>
          <a:bodyPr>
            <a:spAutoFit/>
          </a:bodyPr>
          <a:lstStyle/>
          <a:p>
            <a:r>
              <a:rPr lang="en-CA" sz="300"/>
              <a:t>something that is frowned upon in most, actually virtually all Internet societies, including forums, chat boards, and Uncyclopedia. You should not make walls of text because it can get you banned anywhere unless it is a place that encourages walls of text. I highly doubt any place does support something so irritating and annoying, but anything can exist, but not really because unless you are in heaven then that can happen. But no one actually knows that was just a hypothesis, a lame one that is. Actually not really lame. You can create a wall of text supporting site, but you would be hated if you do that, so do not. But you can if you like, but I discourage that. Now on to the actual information of walls of texts. The wall of text was invented when the Internet was invented, but actually it was slow at that time. So whenever it became fast. But there would need to be some free or not free community for people, and that community would be able to have walls of text. But that community probably wouldn't have actually invented the wall of text. So basically, no one except God and Al Gore knows when or where or how the wall of text existed/was invented. Noobs probably invented, but probably not. Who knows. Walls of texts are usually filled with a lot of useless information and junk. Information and junk can be. ans. These are boring and patient people who have no life or have all the time in their hands, which are the same, but not really. The punishment of what making walls of text varies of the strictness of the community. But it doesn't really matter. Nobody cares. Walls of texts should be free of links, different font colors, strange characters, which are those other symbols used in society, and capital letters because it ruins the whole purpose of the infamy of walls of texts. It makes them look fucking dumb and weird. Walls of texts are obviously free of huge spaces and outstanding things like capital letters. Of course, paragraphs should never be in a wall of text. Walls of text are known to create nausea, confusion, head explosion, and others. The others being something I can not think of either because I am lazy or if I do not feel like it or I can not actually think of anything. Like what the fuck? That was a rhetorical question right there. What the fuck? You are actually not requesting a satisfactory answer, you just say that because you try to be funny or you feel like it or if you are pissed off. You must get a proper bitch-slapping to stop making walls of text, but if you are weird then that doesn't apply to you. Walls of text are defeated by deleting them or splitting them into paragraphs.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6"/>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8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6868"/>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4" grpId="1"/>
      <p:bldP spid="16" grpId="0"/>
      <p:bldP spid="16" grpId="1"/>
      <p:bldP spid="17" grpId="0"/>
      <p:bldP spid="17" grpId="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CA" smtClean="0"/>
              <a:t>Short Primer on Alerts</a:t>
            </a:r>
          </a:p>
        </p:txBody>
      </p:sp>
      <p:sp>
        <p:nvSpPr>
          <p:cNvPr id="3075" name="Rectangle 3"/>
          <p:cNvSpPr>
            <a:spLocks noGrp="1" noChangeArrowheads="1"/>
          </p:cNvSpPr>
          <p:nvPr>
            <p:ph type="body" idx="4294967295"/>
          </p:nvPr>
        </p:nvSpPr>
        <p:spPr/>
        <p:txBody>
          <a:bodyPr/>
          <a:lstStyle/>
          <a:p>
            <a:pPr eaLnBrk="1" hangingPunct="1"/>
            <a:r>
              <a:rPr lang="en-CA" sz="2800" dirty="0" smtClean="0"/>
              <a:t>An Alert is a </a:t>
            </a:r>
            <a:r>
              <a:rPr lang="en-CA" sz="2800" dirty="0" smtClean="0"/>
              <a:t>Signal; from </a:t>
            </a:r>
            <a:r>
              <a:rPr lang="en-CA" sz="2800" dirty="0" smtClean="0"/>
              <a:t>one party to another </a:t>
            </a:r>
            <a:r>
              <a:rPr lang="en-CA" sz="2000" dirty="0" smtClean="0"/>
              <a:t>(about </a:t>
            </a:r>
            <a:r>
              <a:rPr lang="en-CA" sz="2000" dirty="0" smtClean="0"/>
              <a:t>something both parties deem </a:t>
            </a:r>
            <a:r>
              <a:rPr lang="en-CA" sz="2000" dirty="0" smtClean="0"/>
              <a:t>significant)</a:t>
            </a:r>
            <a:endParaRPr lang="en-CA" sz="2000" dirty="0" smtClean="0"/>
          </a:p>
          <a:p>
            <a:pPr eaLnBrk="1" hangingPunct="1"/>
            <a:r>
              <a:rPr lang="en-CA" sz="2800" dirty="0" smtClean="0"/>
              <a:t>A Signal </a:t>
            </a:r>
            <a:r>
              <a:rPr lang="en-CA" sz="2800" dirty="0" smtClean="0"/>
              <a:t>can also be continuous</a:t>
            </a:r>
            <a:br>
              <a:rPr lang="en-CA" sz="2800" dirty="0" smtClean="0"/>
            </a:br>
            <a:r>
              <a:rPr lang="en-CA" sz="2000" dirty="0" smtClean="0"/>
              <a:t>(and even change from one form to another)</a:t>
            </a:r>
          </a:p>
          <a:p>
            <a:pPr eaLnBrk="1" hangingPunct="1"/>
            <a:endParaRPr lang="en-CA" sz="2800" dirty="0" smtClean="0"/>
          </a:p>
        </p:txBody>
      </p:sp>
      <p:pic>
        <p:nvPicPr>
          <p:cNvPr id="6" name="Picture 7" descr="C:\Documents and Settings\antonk\Desktop\Montreal\Untitled-2.png"/>
          <p:cNvPicPr>
            <a:picLocks noChangeAspect="1" noChangeArrowheads="1"/>
          </p:cNvPicPr>
          <p:nvPr/>
        </p:nvPicPr>
        <p:blipFill>
          <a:blip r:embed="rId3" cstate="print"/>
          <a:srcRect/>
          <a:stretch>
            <a:fillRect/>
          </a:stretch>
        </p:blipFill>
        <p:spPr bwMode="auto">
          <a:xfrm>
            <a:off x="3048000" y="3810000"/>
            <a:ext cx="2089150" cy="1839913"/>
          </a:xfrm>
          <a:prstGeom prst="rect">
            <a:avLst/>
          </a:prstGeom>
          <a:noFill/>
          <a:ln w="9525">
            <a:noFill/>
            <a:miter lim="800000"/>
            <a:headEnd/>
            <a:tailEnd/>
          </a:ln>
        </p:spPr>
      </p:pic>
      <p:sp>
        <p:nvSpPr>
          <p:cNvPr id="7" name="Subtitle 2"/>
          <p:cNvSpPr txBox="1">
            <a:spLocks/>
          </p:cNvSpPr>
          <p:nvPr/>
        </p:nvSpPr>
        <p:spPr bwMode="auto">
          <a:xfrm>
            <a:off x="5334000" y="3886200"/>
            <a:ext cx="6400800" cy="1752600"/>
          </a:xfrm>
          <a:prstGeom prst="rect">
            <a:avLst/>
          </a:prstGeom>
          <a:noFill/>
          <a:ln w="9525">
            <a:noFill/>
            <a:miter lim="800000"/>
            <a:headEnd/>
            <a:tailEnd/>
          </a:ln>
          <a:effectLst/>
        </p:spPr>
        <p:txBody>
          <a:bodyPr>
            <a:normAutofit/>
          </a:bodyPr>
          <a:lstStyle/>
          <a:p>
            <a:pPr marL="342900" indent="-342900">
              <a:spcBef>
                <a:spcPct val="20000"/>
              </a:spcBef>
              <a:defRPr/>
            </a:pPr>
            <a:r>
              <a:rPr lang="en-US" sz="2200" kern="0" dirty="0">
                <a:latin typeface="+mn-lt"/>
              </a:rPr>
              <a:t>beep</a:t>
            </a:r>
          </a:p>
        </p:txBody>
      </p:sp>
      <p:pic>
        <p:nvPicPr>
          <p:cNvPr id="12" name="Picture 3" descr="C:\Documents and Settings\antonk\Desktop\Montreal\speaker-icon-volume-psd.png"/>
          <p:cNvPicPr>
            <a:picLocks noChangeAspect="1" noChangeArrowheads="1"/>
          </p:cNvPicPr>
          <p:nvPr/>
        </p:nvPicPr>
        <p:blipFill>
          <a:blip r:embed="rId4" cstate="print"/>
          <a:srcRect/>
          <a:stretch>
            <a:fillRect/>
          </a:stretch>
        </p:blipFill>
        <p:spPr bwMode="auto">
          <a:xfrm>
            <a:off x="3429000" y="3886200"/>
            <a:ext cx="2625725" cy="2239963"/>
          </a:xfrm>
          <a:prstGeom prst="rect">
            <a:avLst/>
          </a:prstGeom>
          <a:noFill/>
          <a:ln w="9525">
            <a:noFill/>
            <a:miter lim="800000"/>
            <a:headEnd/>
            <a:tailEnd/>
          </a:ln>
        </p:spPr>
      </p:pic>
      <p:pic>
        <p:nvPicPr>
          <p:cNvPr id="13" name="Picture 4" descr="C:\Documents and Settings\antonk\Desktop\Montreal\wave 1.png"/>
          <p:cNvPicPr>
            <a:picLocks noChangeAspect="1" noChangeArrowheads="1"/>
          </p:cNvPicPr>
          <p:nvPr/>
        </p:nvPicPr>
        <p:blipFill>
          <a:blip r:embed="rId5" cstate="print"/>
          <a:srcRect/>
          <a:stretch>
            <a:fillRect/>
          </a:stretch>
        </p:blipFill>
        <p:spPr bwMode="auto">
          <a:xfrm rot="-169717">
            <a:off x="4973638" y="4110038"/>
            <a:ext cx="463550" cy="1728787"/>
          </a:xfrm>
          <a:prstGeom prst="rect">
            <a:avLst/>
          </a:prstGeom>
          <a:noFill/>
          <a:ln w="9525">
            <a:noFill/>
            <a:miter lim="800000"/>
            <a:headEnd/>
            <a:tailEnd/>
          </a:ln>
        </p:spPr>
      </p:pic>
      <p:pic>
        <p:nvPicPr>
          <p:cNvPr id="14" name="Picture 5" descr="C:\Documents and Settings\antonk\Desktop\Montreal\Wave 3.png"/>
          <p:cNvPicPr>
            <a:picLocks noChangeAspect="1" noChangeArrowheads="1"/>
          </p:cNvPicPr>
          <p:nvPr/>
        </p:nvPicPr>
        <p:blipFill>
          <a:blip r:embed="rId6" cstate="print"/>
          <a:srcRect/>
          <a:stretch>
            <a:fillRect/>
          </a:stretch>
        </p:blipFill>
        <p:spPr bwMode="auto">
          <a:xfrm rot="-216878">
            <a:off x="5262563" y="3822700"/>
            <a:ext cx="573087" cy="2232025"/>
          </a:xfrm>
          <a:prstGeom prst="rect">
            <a:avLst/>
          </a:prstGeom>
          <a:noFill/>
          <a:ln w="9525">
            <a:noFill/>
            <a:miter lim="800000"/>
            <a:headEnd/>
            <a:tailEnd/>
          </a:ln>
        </p:spPr>
      </p:pic>
      <p:pic>
        <p:nvPicPr>
          <p:cNvPr id="15" name="Picture 6" descr="C:\Documents and Settings\antonk\Desktop\Montreal\Wave 2.png"/>
          <p:cNvPicPr>
            <a:picLocks noChangeAspect="1" noChangeArrowheads="1"/>
          </p:cNvPicPr>
          <p:nvPr/>
        </p:nvPicPr>
        <p:blipFill>
          <a:blip r:embed="rId7" cstate="print"/>
          <a:srcRect/>
          <a:stretch>
            <a:fillRect/>
          </a:stretch>
        </p:blipFill>
        <p:spPr bwMode="auto">
          <a:xfrm>
            <a:off x="4757738" y="4397375"/>
            <a:ext cx="279400" cy="1152525"/>
          </a:xfrm>
          <a:prstGeom prst="rect">
            <a:avLst/>
          </a:prstGeom>
          <a:noFill/>
          <a:ln w="9525">
            <a:noFill/>
            <a:miter lim="800000"/>
            <a:headEnd/>
            <a:tailEnd/>
          </a:ln>
        </p:spPr>
      </p:pic>
      <p:cxnSp>
        <p:nvCxnSpPr>
          <p:cNvPr id="16" name="Straight Connector 15"/>
          <p:cNvCxnSpPr/>
          <p:nvPr/>
        </p:nvCxnSpPr>
        <p:spPr>
          <a:xfrm>
            <a:off x="4724400" y="4038600"/>
            <a:ext cx="43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868863" y="4110038"/>
            <a:ext cx="360362" cy="144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084763" y="4254500"/>
            <a:ext cx="287337" cy="1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253038" y="4325938"/>
            <a:ext cx="192087" cy="241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5"/>
          <p:cNvSpPr txBox="1">
            <a:spLocks noChangeArrowheads="1"/>
          </p:cNvSpPr>
          <p:nvPr/>
        </p:nvSpPr>
        <p:spPr bwMode="auto">
          <a:xfrm>
            <a:off x="5105400" y="3200400"/>
            <a:ext cx="3687763" cy="5140325"/>
          </a:xfrm>
          <a:prstGeom prst="rect">
            <a:avLst/>
          </a:prstGeom>
          <a:noFill/>
          <a:ln w="9525">
            <a:noFill/>
            <a:miter lim="800000"/>
            <a:headEnd/>
            <a:tailEnd/>
          </a:ln>
        </p:spPr>
        <p:txBody>
          <a:bodyPr>
            <a:spAutoFit/>
          </a:bodyPr>
          <a:lstStyle/>
          <a:p>
            <a:r>
              <a:rPr lang="en-CA" sz="800">
                <a:solidFill>
                  <a:srgbClr val="0070C0"/>
                </a:solidFill>
                <a:ea typeface="Arial Unicode MS" pitchFamily="34" charset="-128"/>
                <a:cs typeface="Arial Unicode MS" pitchFamily="34" charset="-128"/>
              </a:rPr>
              <a:t>&lt;?xml version="1.0" encoding="UTF-8" ?&gt;  </a:t>
            </a:r>
          </a:p>
          <a:p>
            <a:r>
              <a:rPr lang="en-CA" sz="800">
                <a:solidFill>
                  <a:srgbClr val="0070C0"/>
                </a:solidFill>
                <a:ea typeface="Arial Unicode MS" pitchFamily="34" charset="-128"/>
                <a:cs typeface="Arial Unicode MS" pitchFamily="34" charset="-128"/>
              </a:rPr>
              <a:t>&lt;alert xmlns="urn:oasis:names:tc:emergency:cap:1.2"&gt;  </a:t>
            </a:r>
          </a:p>
          <a:p>
            <a:r>
              <a:rPr lang="en-CA" sz="800">
                <a:solidFill>
                  <a:srgbClr val="0070C0"/>
                </a:solidFill>
                <a:ea typeface="Arial Unicode MS" pitchFamily="34" charset="-128"/>
                <a:cs typeface="Arial Unicode MS" pitchFamily="34" charset="-128"/>
              </a:rPr>
              <a:t>      &lt;identifier&gt;CA-EC-CWTO-2008-7&lt;/identifier&gt;  </a:t>
            </a:r>
          </a:p>
          <a:p>
            <a:r>
              <a:rPr lang="en-CA" sz="800">
                <a:solidFill>
                  <a:srgbClr val="0070C0"/>
                </a:solidFill>
                <a:ea typeface="Arial Unicode MS" pitchFamily="34" charset="-128"/>
                <a:cs typeface="Arial Unicode MS" pitchFamily="34" charset="-128"/>
              </a:rPr>
              <a:t>      &lt;sender&gt;Toronto@MSC@ec.gc.ca&lt;/sender&gt;  </a:t>
            </a:r>
          </a:p>
          <a:p>
            <a:r>
              <a:rPr lang="en-CA" sz="800">
                <a:solidFill>
                  <a:srgbClr val="0070C0"/>
                </a:solidFill>
                <a:ea typeface="Arial Unicode MS" pitchFamily="34" charset="-128"/>
                <a:cs typeface="Arial Unicode MS" pitchFamily="34" charset="-128"/>
              </a:rPr>
              <a:t>      &lt;sent&gt;2010-07-17T20:00:00-00:00&lt;/sent&gt;  </a:t>
            </a:r>
          </a:p>
          <a:p>
            <a:r>
              <a:rPr lang="en-CA" sz="800">
                <a:solidFill>
                  <a:srgbClr val="0070C0"/>
                </a:solidFill>
                <a:ea typeface="Arial Unicode MS" pitchFamily="34" charset="-128"/>
                <a:cs typeface="Arial Unicode MS" pitchFamily="34" charset="-128"/>
              </a:rPr>
              <a:t>      &lt;status&gt;Actual&lt;/status&gt;  </a:t>
            </a:r>
          </a:p>
          <a:p>
            <a:r>
              <a:rPr lang="en-CA" sz="800">
                <a:solidFill>
                  <a:srgbClr val="0070C0"/>
                </a:solidFill>
                <a:ea typeface="Arial Unicode MS" pitchFamily="34" charset="-128"/>
                <a:cs typeface="Arial Unicode MS" pitchFamily="34" charset="-128"/>
              </a:rPr>
              <a:t>      &lt;msgType&gt;Alert&lt;/msgType&gt;  </a:t>
            </a:r>
          </a:p>
          <a:p>
            <a:r>
              <a:rPr lang="en-CA" sz="800">
                <a:solidFill>
                  <a:srgbClr val="0070C0"/>
                </a:solidFill>
                <a:ea typeface="Arial Unicode MS" pitchFamily="34" charset="-128"/>
                <a:cs typeface="Arial Unicode MS" pitchFamily="34" charset="-128"/>
              </a:rPr>
              <a:t>      &lt;scope&gt;Public&lt;/scope&gt;  </a:t>
            </a:r>
          </a:p>
          <a:p>
            <a:r>
              <a:rPr lang="en-CA" sz="800">
                <a:solidFill>
                  <a:srgbClr val="0070C0"/>
                </a:solidFill>
                <a:ea typeface="Arial Unicode MS" pitchFamily="34" charset="-128"/>
                <a:cs typeface="Arial Unicode MS" pitchFamily="34" charset="-128"/>
              </a:rPr>
              <a:t>      &lt;code&gt;profile:CAP-CP:0.4&lt;/code&gt;  </a:t>
            </a:r>
          </a:p>
          <a:p>
            <a:r>
              <a:rPr lang="en-CA" sz="800">
                <a:solidFill>
                  <a:srgbClr val="0070C0"/>
                </a:solidFill>
                <a:ea typeface="Arial Unicode MS" pitchFamily="34" charset="-128"/>
                <a:cs typeface="Arial Unicode MS" pitchFamily="34" charset="-128"/>
              </a:rPr>
              <a:t>      &lt;info&gt;  </a:t>
            </a:r>
          </a:p>
          <a:p>
            <a:r>
              <a:rPr lang="en-CA" sz="800">
                <a:solidFill>
                  <a:srgbClr val="0070C0"/>
                </a:solidFill>
                <a:ea typeface="Arial Unicode MS" pitchFamily="34" charset="-128"/>
                <a:cs typeface="Arial Unicode MS" pitchFamily="34" charset="-128"/>
              </a:rPr>
              <a:t>           &lt;language&gt;en-CA&lt;/language&gt;  </a:t>
            </a:r>
          </a:p>
          <a:p>
            <a:r>
              <a:rPr lang="en-CA" sz="800">
                <a:solidFill>
                  <a:srgbClr val="0070C0"/>
                </a:solidFill>
                <a:ea typeface="Arial Unicode MS" pitchFamily="34" charset="-128"/>
                <a:cs typeface="Arial Unicode MS" pitchFamily="34" charset="-128"/>
              </a:rPr>
              <a:t>           &lt;category&gt;Met&lt;/category&gt;  </a:t>
            </a:r>
          </a:p>
          <a:p>
            <a:r>
              <a:rPr lang="en-CA" sz="800">
                <a:solidFill>
                  <a:srgbClr val="0070C0"/>
                </a:solidFill>
                <a:ea typeface="Arial Unicode MS" pitchFamily="34" charset="-128"/>
                <a:cs typeface="Arial Unicode MS" pitchFamily="34" charset="-128"/>
              </a:rPr>
              <a:t>           &lt;category&gt;Env&lt;/category&gt;  </a:t>
            </a:r>
          </a:p>
          <a:p>
            <a:r>
              <a:rPr lang="en-CA" sz="800">
                <a:solidFill>
                  <a:srgbClr val="0070C0"/>
                </a:solidFill>
                <a:ea typeface="Arial Unicode MS" pitchFamily="34" charset="-128"/>
                <a:cs typeface="Arial Unicode MS" pitchFamily="34" charset="-128"/>
              </a:rPr>
              <a:t>           &lt;category&gt;Health&lt;/category&gt;  </a:t>
            </a:r>
          </a:p>
          <a:p>
            <a:r>
              <a:rPr lang="en-CA" sz="800">
                <a:solidFill>
                  <a:srgbClr val="0070C0"/>
                </a:solidFill>
                <a:ea typeface="Arial Unicode MS" pitchFamily="34" charset="-128"/>
                <a:cs typeface="Arial Unicode MS" pitchFamily="34" charset="-128"/>
              </a:rPr>
              <a:t>           &lt;event&gt;air quality&lt;/event&gt;  </a:t>
            </a:r>
          </a:p>
          <a:p>
            <a:r>
              <a:rPr lang="en-CA" sz="800">
                <a:solidFill>
                  <a:srgbClr val="0070C0"/>
                </a:solidFill>
                <a:ea typeface="Arial Unicode MS" pitchFamily="34" charset="-128"/>
                <a:cs typeface="Arial Unicode MS" pitchFamily="34" charset="-128"/>
              </a:rPr>
              <a:t>           &lt;eventCode&gt;  </a:t>
            </a:r>
          </a:p>
          <a:p>
            <a:r>
              <a:rPr lang="en-CA" sz="800">
                <a:solidFill>
                  <a:srgbClr val="0070C0"/>
                </a:solidFill>
                <a:ea typeface="Arial Unicode MS" pitchFamily="34" charset="-128"/>
                <a:cs typeface="Arial Unicode MS" pitchFamily="34" charset="-128"/>
              </a:rPr>
              <a:t>                  &lt;valueName&gt;profile:CAP-CP:Event:0.4&lt;/valueName&gt;  </a:t>
            </a:r>
          </a:p>
          <a:p>
            <a:r>
              <a:rPr lang="en-CA" sz="800">
                <a:solidFill>
                  <a:srgbClr val="0070C0"/>
                </a:solidFill>
                <a:ea typeface="Arial Unicode MS" pitchFamily="34" charset="-128"/>
                <a:cs typeface="Arial Unicode MS" pitchFamily="34" charset="-128"/>
              </a:rPr>
              <a:t>                  &lt;value&gt;airQuality&lt;/value&gt;  </a:t>
            </a:r>
          </a:p>
          <a:p>
            <a:r>
              <a:rPr lang="en-CA" sz="800">
                <a:solidFill>
                  <a:srgbClr val="0070C0"/>
                </a:solidFill>
                <a:ea typeface="Arial Unicode MS" pitchFamily="34" charset="-128"/>
                <a:cs typeface="Arial Unicode MS" pitchFamily="34" charset="-128"/>
              </a:rPr>
              <a:t>           &lt;/eventCode&gt;  </a:t>
            </a:r>
          </a:p>
          <a:p>
            <a:r>
              <a:rPr lang="en-CA" sz="800">
                <a:solidFill>
                  <a:srgbClr val="0070C0"/>
                </a:solidFill>
                <a:ea typeface="Arial Unicode MS" pitchFamily="34" charset="-128"/>
                <a:cs typeface="Arial Unicode MS" pitchFamily="34" charset="-128"/>
              </a:rPr>
              <a:t>           &lt;expires&gt;2010-07-18T01:00:00-00:00&lt;/expires&gt;  </a:t>
            </a:r>
          </a:p>
          <a:p>
            <a:r>
              <a:rPr lang="en-CA" sz="800">
                <a:solidFill>
                  <a:srgbClr val="0070C0"/>
                </a:solidFill>
                <a:ea typeface="Arial Unicode MS" pitchFamily="34" charset="-128"/>
                <a:cs typeface="Arial Unicode MS" pitchFamily="34" charset="-128"/>
              </a:rPr>
              <a:t>           &lt;senderName&gt;Environment Canada&lt;/senderName&gt;  </a:t>
            </a:r>
          </a:p>
          <a:p>
            <a:r>
              <a:rPr lang="en-CA" sz="800">
                <a:solidFill>
                  <a:srgbClr val="0070C0"/>
                </a:solidFill>
                <a:ea typeface="Arial Unicode MS" pitchFamily="34" charset="-128"/>
                <a:cs typeface="Arial Unicode MS" pitchFamily="34" charset="-128"/>
              </a:rPr>
              <a:t>           &lt;headline&gt;air quality alert&lt;/headline&gt;  </a:t>
            </a:r>
          </a:p>
          <a:p>
            <a:r>
              <a:rPr lang="en-CA" sz="800">
                <a:solidFill>
                  <a:srgbClr val="0070C0"/>
                </a:solidFill>
                <a:ea typeface="Arial Unicode MS" pitchFamily="34" charset="-128"/>
                <a:cs typeface="Arial Unicode MS" pitchFamily="34" charset="-128"/>
              </a:rPr>
              <a:t>           &lt;urgency&gt;Immediate&lt;/urgency&gt;  </a:t>
            </a:r>
          </a:p>
          <a:p>
            <a:r>
              <a:rPr lang="en-CA" sz="800">
                <a:solidFill>
                  <a:srgbClr val="0070C0"/>
                </a:solidFill>
                <a:ea typeface="Arial Unicode MS" pitchFamily="34" charset="-128"/>
                <a:cs typeface="Arial Unicode MS" pitchFamily="34" charset="-128"/>
              </a:rPr>
              <a:t>           &lt;severity&gt;Moderate&lt;/severity&gt;  </a:t>
            </a:r>
          </a:p>
          <a:p>
            <a:r>
              <a:rPr lang="en-CA" sz="800">
                <a:solidFill>
                  <a:srgbClr val="0070C0"/>
                </a:solidFill>
                <a:ea typeface="Arial Unicode MS" pitchFamily="34" charset="-128"/>
                <a:cs typeface="Arial Unicode MS" pitchFamily="34" charset="-128"/>
              </a:rPr>
              <a:t>           &lt;certainty&gt;Observed&lt;/certainty&gt;  </a:t>
            </a:r>
          </a:p>
          <a:p>
            <a:r>
              <a:rPr lang="en-CA" sz="800">
                <a:solidFill>
                  <a:srgbClr val="0070C0"/>
                </a:solidFill>
                <a:ea typeface="Arial Unicode MS" pitchFamily="34" charset="-128"/>
                <a:cs typeface="Arial Unicode MS" pitchFamily="34" charset="-128"/>
              </a:rPr>
              <a:t>           &lt;area&gt;  </a:t>
            </a:r>
          </a:p>
          <a:p>
            <a:r>
              <a:rPr lang="en-CA" sz="800">
                <a:solidFill>
                  <a:srgbClr val="0070C0"/>
                </a:solidFill>
                <a:ea typeface="Arial Unicode MS" pitchFamily="34" charset="-128"/>
                <a:cs typeface="Arial Unicode MS" pitchFamily="34" charset="-128"/>
              </a:rPr>
              <a:t>                &lt;areaDesc&gt;Misssissauga&lt;/areaDesc&gt;  </a:t>
            </a:r>
          </a:p>
          <a:p>
            <a:r>
              <a:rPr lang="en-CA" sz="800">
                <a:solidFill>
                  <a:srgbClr val="0070C0"/>
                </a:solidFill>
                <a:ea typeface="Arial Unicode MS" pitchFamily="34" charset="-128"/>
                <a:cs typeface="Arial Unicode MS" pitchFamily="34" charset="-128"/>
              </a:rPr>
              <a:t>                &lt;geocode&gt;  </a:t>
            </a:r>
          </a:p>
          <a:p>
            <a:r>
              <a:rPr lang="en-CA" sz="800">
                <a:solidFill>
                  <a:srgbClr val="0070C0"/>
                </a:solidFill>
                <a:ea typeface="Arial Unicode MS" pitchFamily="34" charset="-128"/>
                <a:cs typeface="Arial Unicode MS" pitchFamily="34" charset="-128"/>
              </a:rPr>
              <a:t>                        &lt;valueName&gt;profile:CAP-CP:Location:0.3&lt;/valueName&gt;  </a:t>
            </a:r>
          </a:p>
          <a:p>
            <a:r>
              <a:rPr lang="en-CA" sz="800">
                <a:solidFill>
                  <a:srgbClr val="0070C0"/>
                </a:solidFill>
                <a:ea typeface="Arial Unicode MS" pitchFamily="34" charset="-128"/>
                <a:cs typeface="Arial Unicode MS" pitchFamily="34" charset="-128"/>
              </a:rPr>
              <a:t>                        &lt;value&gt;3521005&lt;/value&gt;  </a:t>
            </a:r>
          </a:p>
          <a:p>
            <a:r>
              <a:rPr lang="en-CA" sz="800">
                <a:solidFill>
                  <a:srgbClr val="0070C0"/>
                </a:solidFill>
                <a:ea typeface="Arial Unicode MS" pitchFamily="34" charset="-128"/>
                <a:cs typeface="Arial Unicode MS" pitchFamily="34" charset="-128"/>
              </a:rPr>
              <a:t>                &lt;/geocode&gt;  </a:t>
            </a:r>
          </a:p>
          <a:p>
            <a:r>
              <a:rPr lang="en-CA" sz="800">
                <a:solidFill>
                  <a:srgbClr val="0070C0"/>
                </a:solidFill>
                <a:ea typeface="Arial Unicode MS" pitchFamily="34" charset="-128"/>
                <a:cs typeface="Arial Unicode MS" pitchFamily="34" charset="-128"/>
              </a:rPr>
              <a:t>           &lt;/area&gt;  </a:t>
            </a:r>
          </a:p>
          <a:p>
            <a:r>
              <a:rPr lang="en-CA" sz="800">
                <a:solidFill>
                  <a:srgbClr val="0070C0"/>
                </a:solidFill>
                <a:ea typeface="Arial Unicode MS" pitchFamily="34" charset="-128"/>
                <a:cs typeface="Arial Unicode MS" pitchFamily="34" charset="-128"/>
              </a:rPr>
              <a:t>           &lt;area&gt;  </a:t>
            </a:r>
          </a:p>
          <a:p>
            <a:r>
              <a:rPr lang="en-CA" sz="800">
                <a:solidFill>
                  <a:srgbClr val="0070C0"/>
                </a:solidFill>
                <a:ea typeface="Arial Unicode MS" pitchFamily="34" charset="-128"/>
                <a:cs typeface="Arial Unicode MS" pitchFamily="34" charset="-128"/>
              </a:rPr>
              <a:t>                &lt;areaDesc&gt;Oakville&lt;/areaDesc&gt;  </a:t>
            </a:r>
          </a:p>
          <a:p>
            <a:r>
              <a:rPr lang="en-CA" sz="800">
                <a:solidFill>
                  <a:srgbClr val="0070C0"/>
                </a:solidFill>
                <a:ea typeface="Arial Unicode MS" pitchFamily="34" charset="-128"/>
                <a:cs typeface="Arial Unicode MS" pitchFamily="34" charset="-128"/>
              </a:rPr>
              <a:t>                &lt;geocode&gt;  </a:t>
            </a:r>
          </a:p>
          <a:p>
            <a:r>
              <a:rPr lang="en-CA" sz="800">
                <a:solidFill>
                  <a:srgbClr val="0070C0"/>
                </a:solidFill>
                <a:ea typeface="Arial Unicode MS" pitchFamily="34" charset="-128"/>
                <a:cs typeface="Arial Unicode MS" pitchFamily="34" charset="-128"/>
              </a:rPr>
              <a:t>                        &lt;valueName&gt;profile:CAP-CP:Location:0.3&lt;/valueName&gt;  </a:t>
            </a:r>
          </a:p>
          <a:p>
            <a:r>
              <a:rPr lang="en-CA" sz="800">
                <a:solidFill>
                  <a:srgbClr val="0070C0"/>
                </a:solidFill>
                <a:ea typeface="Arial Unicode MS" pitchFamily="34" charset="-128"/>
                <a:cs typeface="Arial Unicode MS" pitchFamily="34" charset="-128"/>
              </a:rPr>
              <a:t>                        &lt;value&gt;3524001&lt;/value&gt;  </a:t>
            </a:r>
          </a:p>
          <a:p>
            <a:r>
              <a:rPr lang="en-CA" sz="800">
                <a:solidFill>
                  <a:srgbClr val="0070C0"/>
                </a:solidFill>
                <a:ea typeface="Arial Unicode MS" pitchFamily="34" charset="-128"/>
                <a:cs typeface="Arial Unicode MS" pitchFamily="34" charset="-128"/>
              </a:rPr>
              <a:t>                &lt;/geocode&gt;  </a:t>
            </a:r>
          </a:p>
          <a:p>
            <a:r>
              <a:rPr lang="en-CA" sz="800">
                <a:solidFill>
                  <a:srgbClr val="0070C0"/>
                </a:solidFill>
                <a:ea typeface="Arial Unicode MS" pitchFamily="34" charset="-128"/>
                <a:cs typeface="Arial Unicode MS" pitchFamily="34" charset="-128"/>
              </a:rPr>
              <a:t>           &lt;/area&gt;  </a:t>
            </a:r>
          </a:p>
          <a:p>
            <a:r>
              <a:rPr lang="en-CA" sz="800">
                <a:solidFill>
                  <a:srgbClr val="0070C0"/>
                </a:solidFill>
                <a:ea typeface="Arial Unicode MS" pitchFamily="34" charset="-128"/>
                <a:cs typeface="Arial Unicode MS" pitchFamily="34" charset="-128"/>
              </a:rPr>
              <a:t>      &lt;/info&gt;  </a:t>
            </a:r>
          </a:p>
          <a:p>
            <a:r>
              <a:rPr lang="en-CA" sz="800">
                <a:solidFill>
                  <a:srgbClr val="0070C0"/>
                </a:solidFill>
                <a:ea typeface="Arial Unicode MS" pitchFamily="34" charset="-128"/>
                <a:cs typeface="Arial Unicode MS" pitchFamily="34" charset="-128"/>
              </a:rPr>
              <a:t> &lt;/alert&gt;</a:t>
            </a:r>
          </a:p>
        </p:txBody>
      </p:sp>
      <p:sp>
        <p:nvSpPr>
          <p:cNvPr id="21" name="TextBox 20"/>
          <p:cNvSpPr txBox="1">
            <a:spLocks noChangeArrowheads="1"/>
          </p:cNvSpPr>
          <p:nvPr/>
        </p:nvSpPr>
        <p:spPr bwMode="auto">
          <a:xfrm>
            <a:off x="457200" y="3200400"/>
            <a:ext cx="3733800" cy="3446463"/>
          </a:xfrm>
          <a:prstGeom prst="rect">
            <a:avLst/>
          </a:prstGeom>
          <a:noFill/>
          <a:ln w="9525">
            <a:noFill/>
            <a:miter lim="800000"/>
            <a:headEnd/>
            <a:tailEnd/>
          </a:ln>
        </p:spPr>
        <p:txBody>
          <a:bodyPr wrap="square">
            <a:spAutoFit/>
          </a:bodyPr>
          <a:lstStyle/>
          <a:p>
            <a:pPr>
              <a:buFont typeface="Arial" charset="0"/>
              <a:buChar char="•"/>
            </a:pPr>
            <a:r>
              <a:rPr lang="en-CA" sz="2800" dirty="0"/>
              <a:t> </a:t>
            </a:r>
            <a:r>
              <a:rPr lang="en-CA" sz="3200" dirty="0"/>
              <a:t> </a:t>
            </a:r>
            <a:r>
              <a:rPr lang="en-CA" sz="2800" dirty="0"/>
              <a:t>In the context of CAP (Common Alerting Protocol</a:t>
            </a:r>
            <a:r>
              <a:rPr lang="en-CA" sz="2800" dirty="0" smtClean="0"/>
              <a:t>), an </a:t>
            </a:r>
            <a:r>
              <a:rPr lang="en-CA" sz="2800" dirty="0"/>
              <a:t>Alert is a formalized electronic version of an Alert (a digital file set to Standards)</a:t>
            </a:r>
          </a:p>
          <a:p>
            <a:endParaRPr lang="en-CA" dirty="0"/>
          </a:p>
        </p:txBody>
      </p:sp>
      <p:sp>
        <p:nvSpPr>
          <p:cNvPr id="22" name="TextBox 21"/>
          <p:cNvSpPr txBox="1">
            <a:spLocks noChangeArrowheads="1"/>
          </p:cNvSpPr>
          <p:nvPr/>
        </p:nvSpPr>
        <p:spPr bwMode="auto">
          <a:xfrm>
            <a:off x="4800600" y="3352800"/>
            <a:ext cx="4114800" cy="3385542"/>
          </a:xfrm>
          <a:prstGeom prst="rect">
            <a:avLst/>
          </a:prstGeom>
          <a:noFill/>
          <a:ln w="9525">
            <a:noFill/>
            <a:miter lim="800000"/>
            <a:headEnd/>
            <a:tailEnd/>
          </a:ln>
        </p:spPr>
        <p:txBody>
          <a:bodyPr wrap="square">
            <a:spAutoFit/>
          </a:bodyPr>
          <a:lstStyle/>
          <a:p>
            <a:pPr>
              <a:buFont typeface="Arial" charset="0"/>
              <a:buChar char="•"/>
            </a:pPr>
            <a:r>
              <a:rPr lang="en-CA" sz="2800" dirty="0" smtClean="0"/>
              <a:t> The understanding is that the form the signal takes is contingent upon the characteristics of the medium employed to grab the attention of the audience</a:t>
            </a:r>
            <a:endParaRPr lang="en-CA" sz="2800" dirty="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20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6"/>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7">
                                            <p:txEl>
                                              <p:pRg st="0" end="0"/>
                                            </p:txEl>
                                          </p:spTgt>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9"/>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8"/>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7"/>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6"/>
                                        </p:tgtEl>
                                        <p:attrNameLst>
                                          <p:attrName>style.visibility</p:attrName>
                                        </p:attrNameLst>
                                      </p:cBhvr>
                                      <p:to>
                                        <p:strVal val="hidden"/>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3075">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par>
                          <p:cTn id="43" fill="hold">
                            <p:stCondLst>
                              <p:cond delay="0"/>
                            </p:stCondLst>
                            <p:childTnLst>
                              <p:par>
                                <p:cTn id="44" presetID="10"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childTnLst>
                                </p:cTn>
                              </p:par>
                            </p:childTnLst>
                          </p:cTn>
                        </p:par>
                        <p:par>
                          <p:cTn id="55" fill="hold">
                            <p:stCondLst>
                              <p:cond delay="3000"/>
                            </p:stCondLst>
                            <p:childTnLst>
                              <p:par>
                                <p:cTn id="56" presetID="35" presetClass="emph" presetSubtype="0" fill="hold" nodeType="afterEffect">
                                  <p:stCondLst>
                                    <p:cond delay="0"/>
                                  </p:stCondLst>
                                  <p:childTnLst>
                                    <p:anim calcmode="discrete" valueType="str">
                                      <p:cBhvr>
                                        <p:cTn id="57" dur="1000" fill="hold"/>
                                        <p:tgtEl>
                                          <p:spTgt spid="14"/>
                                        </p:tgtEl>
                                        <p:attrNameLst>
                                          <p:attrName>style.visibility</p:attrName>
                                        </p:attrNameLst>
                                      </p:cBhvr>
                                      <p:tavLst>
                                        <p:tav tm="0">
                                          <p:val>
                                            <p:strVal val="hidden"/>
                                          </p:val>
                                        </p:tav>
                                        <p:tav tm="50000">
                                          <p:val>
                                            <p:strVal val="visible"/>
                                          </p:val>
                                        </p:tav>
                                      </p:tavLst>
                                    </p:anim>
                                  </p:childTnLst>
                                </p:cTn>
                              </p:par>
                              <p:par>
                                <p:cTn id="58" presetID="35" presetClass="emph" presetSubtype="0" fill="hold" nodeType="withEffect">
                                  <p:stCondLst>
                                    <p:cond delay="0"/>
                                  </p:stCondLst>
                                  <p:childTnLst>
                                    <p:anim calcmode="discrete" valueType="str">
                                      <p:cBhvr>
                                        <p:cTn id="59" dur="1000" fill="hold"/>
                                        <p:tgtEl>
                                          <p:spTgt spid="13"/>
                                        </p:tgtEl>
                                        <p:attrNameLst>
                                          <p:attrName>style.visibility</p:attrName>
                                        </p:attrNameLst>
                                      </p:cBhvr>
                                      <p:tavLst>
                                        <p:tav tm="0">
                                          <p:val>
                                            <p:strVal val="hidden"/>
                                          </p:val>
                                        </p:tav>
                                        <p:tav tm="50000">
                                          <p:val>
                                            <p:strVal val="visible"/>
                                          </p:val>
                                        </p:tav>
                                      </p:tavLst>
                                    </p:anim>
                                  </p:childTnLst>
                                </p:cTn>
                              </p:par>
                              <p:par>
                                <p:cTn id="60" presetID="35" presetClass="emph" presetSubtype="0" fill="hold" nodeType="withEffect">
                                  <p:stCondLst>
                                    <p:cond delay="0"/>
                                  </p:stCondLst>
                                  <p:childTnLst>
                                    <p:anim calcmode="discrete" valueType="str">
                                      <p:cBhvr>
                                        <p:cTn id="61" dur="1000" fill="hold"/>
                                        <p:tgtEl>
                                          <p:spTgt spid="15"/>
                                        </p:tgtEl>
                                        <p:attrNameLst>
                                          <p:attrName>style.visibility</p:attrName>
                                        </p:attrNameLst>
                                      </p:cBhvr>
                                      <p:tavLst>
                                        <p:tav tm="0">
                                          <p:val>
                                            <p:strVal val="hidden"/>
                                          </p:val>
                                        </p:tav>
                                        <p:tav tm="50000">
                                          <p:val>
                                            <p:strVal val="visible"/>
                                          </p:val>
                                        </p:tav>
                                      </p:tavLst>
                                    </p:anim>
                                  </p:childTnLst>
                                </p:cTn>
                              </p:par>
                            </p:childTnLst>
                          </p:cTn>
                        </p:par>
                        <p:par>
                          <p:cTn id="62" fill="hold">
                            <p:stCondLst>
                              <p:cond delay="4000"/>
                            </p:stCondLst>
                            <p:childTnLst>
                              <p:par>
                                <p:cTn id="63" presetID="35" presetClass="emph" presetSubtype="0" fill="hold" nodeType="afterEffect">
                                  <p:stCondLst>
                                    <p:cond delay="0"/>
                                  </p:stCondLst>
                                  <p:childTnLst>
                                    <p:anim calcmode="discrete" valueType="str">
                                      <p:cBhvr>
                                        <p:cTn id="64" dur="1000" fill="hold"/>
                                        <p:tgtEl>
                                          <p:spTgt spid="14"/>
                                        </p:tgtEl>
                                        <p:attrNameLst>
                                          <p:attrName>style.visibility</p:attrName>
                                        </p:attrNameLst>
                                      </p:cBhvr>
                                      <p:tavLst>
                                        <p:tav tm="0">
                                          <p:val>
                                            <p:strVal val="hidden"/>
                                          </p:val>
                                        </p:tav>
                                        <p:tav tm="50000">
                                          <p:val>
                                            <p:strVal val="visible"/>
                                          </p:val>
                                        </p:tav>
                                      </p:tavLst>
                                    </p:anim>
                                  </p:childTnLst>
                                </p:cTn>
                              </p:par>
                              <p:par>
                                <p:cTn id="65" presetID="35" presetClass="emph" presetSubtype="0" fill="hold" nodeType="withEffect">
                                  <p:stCondLst>
                                    <p:cond delay="0"/>
                                  </p:stCondLst>
                                  <p:childTnLst>
                                    <p:anim calcmode="discrete" valueType="str">
                                      <p:cBhvr>
                                        <p:cTn id="66" dur="1000" fill="hold"/>
                                        <p:tgtEl>
                                          <p:spTgt spid="13"/>
                                        </p:tgtEl>
                                        <p:attrNameLst>
                                          <p:attrName>style.visibility</p:attrName>
                                        </p:attrNameLst>
                                      </p:cBhvr>
                                      <p:tavLst>
                                        <p:tav tm="0">
                                          <p:val>
                                            <p:strVal val="hidden"/>
                                          </p:val>
                                        </p:tav>
                                        <p:tav tm="50000">
                                          <p:val>
                                            <p:strVal val="visible"/>
                                          </p:val>
                                        </p:tav>
                                      </p:tavLst>
                                    </p:anim>
                                  </p:childTnLst>
                                </p:cTn>
                              </p:par>
                              <p:par>
                                <p:cTn id="67" presetID="35" presetClass="emph" presetSubtype="0" fill="hold" nodeType="withEffect">
                                  <p:stCondLst>
                                    <p:cond delay="0"/>
                                  </p:stCondLst>
                                  <p:childTnLst>
                                    <p:anim calcmode="discrete" valueType="str">
                                      <p:cBhvr>
                                        <p:cTn id="68" dur="1000" fill="hold"/>
                                        <p:tgtEl>
                                          <p:spTgt spid="15"/>
                                        </p:tgtEl>
                                        <p:attrNameLst>
                                          <p:attrName>style.visibility</p:attrName>
                                        </p:attrNameLst>
                                      </p:cBhvr>
                                      <p:tavLst>
                                        <p:tav tm="0">
                                          <p:val>
                                            <p:strVal val="hidden"/>
                                          </p:val>
                                        </p:tav>
                                        <p:tav tm="50000">
                                          <p:val>
                                            <p:strVal val="visible"/>
                                          </p:val>
                                        </p:tav>
                                      </p:tavLst>
                                    </p:anim>
                                  </p:childTnLst>
                                </p:cTn>
                              </p:par>
                            </p:childTnLst>
                          </p:cTn>
                        </p:par>
                        <p:par>
                          <p:cTn id="69" fill="hold">
                            <p:stCondLst>
                              <p:cond delay="5000"/>
                            </p:stCondLst>
                            <p:childTnLst>
                              <p:par>
                                <p:cTn id="70" presetID="35" presetClass="emph" presetSubtype="0" fill="hold" nodeType="afterEffect">
                                  <p:stCondLst>
                                    <p:cond delay="0"/>
                                  </p:stCondLst>
                                  <p:childTnLst>
                                    <p:anim calcmode="discrete" valueType="str">
                                      <p:cBhvr>
                                        <p:cTn id="71" dur="1000" fill="hold"/>
                                        <p:tgtEl>
                                          <p:spTgt spid="14"/>
                                        </p:tgtEl>
                                        <p:attrNameLst>
                                          <p:attrName>style.visibility</p:attrName>
                                        </p:attrNameLst>
                                      </p:cBhvr>
                                      <p:tavLst>
                                        <p:tav tm="0">
                                          <p:val>
                                            <p:strVal val="hidden"/>
                                          </p:val>
                                        </p:tav>
                                        <p:tav tm="50000">
                                          <p:val>
                                            <p:strVal val="visible"/>
                                          </p:val>
                                        </p:tav>
                                      </p:tavLst>
                                    </p:anim>
                                  </p:childTnLst>
                                </p:cTn>
                              </p:par>
                              <p:par>
                                <p:cTn id="72" presetID="35" presetClass="emph" presetSubtype="0" fill="hold" nodeType="withEffect">
                                  <p:stCondLst>
                                    <p:cond delay="0"/>
                                  </p:stCondLst>
                                  <p:childTnLst>
                                    <p:anim calcmode="discrete" valueType="str">
                                      <p:cBhvr>
                                        <p:cTn id="73" dur="1000" fill="hold"/>
                                        <p:tgtEl>
                                          <p:spTgt spid="13"/>
                                        </p:tgtEl>
                                        <p:attrNameLst>
                                          <p:attrName>style.visibility</p:attrName>
                                        </p:attrNameLst>
                                      </p:cBhvr>
                                      <p:tavLst>
                                        <p:tav tm="0">
                                          <p:val>
                                            <p:strVal val="hidden"/>
                                          </p:val>
                                        </p:tav>
                                        <p:tav tm="50000">
                                          <p:val>
                                            <p:strVal val="visible"/>
                                          </p:val>
                                        </p:tav>
                                      </p:tavLst>
                                    </p:anim>
                                  </p:childTnLst>
                                </p:cTn>
                              </p:par>
                              <p:par>
                                <p:cTn id="74" presetID="35" presetClass="emph" presetSubtype="0" fill="hold" nodeType="withEffect">
                                  <p:stCondLst>
                                    <p:cond delay="0"/>
                                  </p:stCondLst>
                                  <p:childTnLst>
                                    <p:anim calcmode="discrete" valueType="str">
                                      <p:cBhvr>
                                        <p:cTn id="75" dur="1000" fill="hold"/>
                                        <p:tgtEl>
                                          <p:spTgt spid="15"/>
                                        </p:tgtEl>
                                        <p:attrNameLst>
                                          <p:attrName>style.visibility</p:attrName>
                                        </p:attrNameLst>
                                      </p:cBhvr>
                                      <p:tavLst>
                                        <p:tav tm="0">
                                          <p:val>
                                            <p:strVal val="hidden"/>
                                          </p:val>
                                        </p:tav>
                                        <p:tav tm="50000">
                                          <p:val>
                                            <p:strVal val="visible"/>
                                          </p:val>
                                        </p:tav>
                                      </p:tavLst>
                                    </p:anim>
                                  </p:childTnLst>
                                </p:cTn>
                              </p:par>
                            </p:childTnLst>
                          </p:cTn>
                        </p:par>
                        <p:par>
                          <p:cTn id="76" fill="hold">
                            <p:stCondLst>
                              <p:cond delay="6000"/>
                            </p:stCondLst>
                            <p:childTnLst>
                              <p:par>
                                <p:cTn id="77" presetID="35" presetClass="emph" presetSubtype="0" fill="hold" nodeType="afterEffect">
                                  <p:stCondLst>
                                    <p:cond delay="0"/>
                                  </p:stCondLst>
                                  <p:childTnLst>
                                    <p:anim calcmode="discrete" valueType="str">
                                      <p:cBhvr>
                                        <p:cTn id="78" dur="1000" fill="hold"/>
                                        <p:tgtEl>
                                          <p:spTgt spid="15"/>
                                        </p:tgtEl>
                                        <p:attrNameLst>
                                          <p:attrName>style.visibility</p:attrName>
                                        </p:attrNameLst>
                                      </p:cBhvr>
                                      <p:tavLst>
                                        <p:tav tm="0">
                                          <p:val>
                                            <p:strVal val="hidden"/>
                                          </p:val>
                                        </p:tav>
                                        <p:tav tm="50000">
                                          <p:val>
                                            <p:strVal val="visible"/>
                                          </p:val>
                                        </p:tav>
                                      </p:tavLst>
                                    </p:anim>
                                  </p:childTnLst>
                                </p:cTn>
                              </p:par>
                              <p:par>
                                <p:cTn id="79" presetID="35" presetClass="emph" presetSubtype="0" fill="hold" nodeType="withEffect">
                                  <p:stCondLst>
                                    <p:cond delay="0"/>
                                  </p:stCondLst>
                                  <p:childTnLst>
                                    <p:anim calcmode="discrete" valueType="str">
                                      <p:cBhvr>
                                        <p:cTn id="80" dur="1000" fill="hold"/>
                                        <p:tgtEl>
                                          <p:spTgt spid="13"/>
                                        </p:tgtEl>
                                        <p:attrNameLst>
                                          <p:attrName>style.visibility</p:attrName>
                                        </p:attrNameLst>
                                      </p:cBhvr>
                                      <p:tavLst>
                                        <p:tav tm="0">
                                          <p:val>
                                            <p:strVal val="hidden"/>
                                          </p:val>
                                        </p:tav>
                                        <p:tav tm="50000">
                                          <p:val>
                                            <p:strVal val="visible"/>
                                          </p:val>
                                        </p:tav>
                                      </p:tavLst>
                                    </p:anim>
                                  </p:childTnLst>
                                </p:cTn>
                              </p:par>
                              <p:par>
                                <p:cTn id="81" presetID="35" presetClass="emph" presetSubtype="0" fill="hold" nodeType="withEffect">
                                  <p:stCondLst>
                                    <p:cond delay="0"/>
                                  </p:stCondLst>
                                  <p:childTnLst>
                                    <p:anim calcmode="discrete" valueType="str">
                                      <p:cBhvr>
                                        <p:cTn id="82" dur="1000" fill="hold"/>
                                        <p:tgtEl>
                                          <p:spTgt spid="14"/>
                                        </p:tgtEl>
                                        <p:attrNameLst>
                                          <p:attrName>style.visibility</p:attrName>
                                        </p:attrNameLst>
                                      </p:cBhvr>
                                      <p:tavLst>
                                        <p:tav tm="0">
                                          <p:val>
                                            <p:strVal val="hidden"/>
                                          </p:val>
                                        </p:tav>
                                        <p:tav tm="50000">
                                          <p:val>
                                            <p:strVal val="visible"/>
                                          </p:val>
                                        </p:tav>
                                      </p:tavLst>
                                    </p:anim>
                                  </p:childTnLst>
                                </p:cTn>
                              </p:par>
                            </p:childTnLst>
                          </p:cTn>
                        </p:par>
                        <p:par>
                          <p:cTn id="83" fill="hold">
                            <p:stCondLst>
                              <p:cond delay="7000"/>
                            </p:stCondLst>
                            <p:childTnLst>
                              <p:par>
                                <p:cTn id="84" presetID="35" presetClass="emph" presetSubtype="0" fill="hold" nodeType="afterEffect">
                                  <p:stCondLst>
                                    <p:cond delay="0"/>
                                  </p:stCondLst>
                                  <p:childTnLst>
                                    <p:anim calcmode="discrete" valueType="str">
                                      <p:cBhvr>
                                        <p:cTn id="85" dur="1000" fill="hold"/>
                                        <p:tgtEl>
                                          <p:spTgt spid="15"/>
                                        </p:tgtEl>
                                        <p:attrNameLst>
                                          <p:attrName>style.visibility</p:attrName>
                                        </p:attrNameLst>
                                      </p:cBhvr>
                                      <p:tavLst>
                                        <p:tav tm="0">
                                          <p:val>
                                            <p:strVal val="hidden"/>
                                          </p:val>
                                        </p:tav>
                                        <p:tav tm="50000">
                                          <p:val>
                                            <p:strVal val="visible"/>
                                          </p:val>
                                        </p:tav>
                                      </p:tavLst>
                                    </p:anim>
                                  </p:childTnLst>
                                </p:cTn>
                              </p:par>
                              <p:par>
                                <p:cTn id="86" presetID="35" presetClass="emph" presetSubtype="0" fill="hold" nodeType="withEffect">
                                  <p:stCondLst>
                                    <p:cond delay="0"/>
                                  </p:stCondLst>
                                  <p:childTnLst>
                                    <p:anim calcmode="discrete" valueType="str">
                                      <p:cBhvr>
                                        <p:cTn id="87" dur="1000" fill="hold"/>
                                        <p:tgtEl>
                                          <p:spTgt spid="13"/>
                                        </p:tgtEl>
                                        <p:attrNameLst>
                                          <p:attrName>style.visibility</p:attrName>
                                        </p:attrNameLst>
                                      </p:cBhvr>
                                      <p:tavLst>
                                        <p:tav tm="0">
                                          <p:val>
                                            <p:strVal val="hidden"/>
                                          </p:val>
                                        </p:tav>
                                        <p:tav tm="50000">
                                          <p:val>
                                            <p:strVal val="visible"/>
                                          </p:val>
                                        </p:tav>
                                      </p:tavLst>
                                    </p:anim>
                                  </p:childTnLst>
                                </p:cTn>
                              </p:par>
                              <p:par>
                                <p:cTn id="88" presetID="35" presetClass="emph" presetSubtype="0" fill="hold" nodeType="withEffect">
                                  <p:stCondLst>
                                    <p:cond delay="0"/>
                                  </p:stCondLst>
                                  <p:childTnLst>
                                    <p:anim calcmode="discrete" valueType="str">
                                      <p:cBhvr>
                                        <p:cTn id="89" dur="1000" fill="hold"/>
                                        <p:tgtEl>
                                          <p:spTgt spid="14"/>
                                        </p:tgtEl>
                                        <p:attrNameLst>
                                          <p:attrName>style.visibility</p:attrName>
                                        </p:attrNameLst>
                                      </p:cBhvr>
                                      <p:tavLst>
                                        <p:tav tm="0">
                                          <p:val>
                                            <p:strVal val="hidden"/>
                                          </p:val>
                                        </p:tav>
                                        <p:tav tm="50000">
                                          <p:val>
                                            <p:strVal val="visible"/>
                                          </p:val>
                                        </p:tav>
                                      </p:tavLst>
                                    </p:anim>
                                  </p:childTnLst>
                                </p:cTn>
                              </p:par>
                            </p:childTnLst>
                          </p:cTn>
                        </p:par>
                        <p:par>
                          <p:cTn id="90" fill="hold">
                            <p:stCondLst>
                              <p:cond delay="8000"/>
                            </p:stCondLst>
                            <p:childTnLst>
                              <p:par>
                                <p:cTn id="91" presetID="35" presetClass="emph" presetSubtype="0" fill="hold" nodeType="afterEffect">
                                  <p:stCondLst>
                                    <p:cond delay="0"/>
                                  </p:stCondLst>
                                  <p:childTnLst>
                                    <p:anim calcmode="discrete" valueType="str">
                                      <p:cBhvr>
                                        <p:cTn id="92" dur="1000" fill="hold"/>
                                        <p:tgtEl>
                                          <p:spTgt spid="15"/>
                                        </p:tgtEl>
                                        <p:attrNameLst>
                                          <p:attrName>style.visibility</p:attrName>
                                        </p:attrNameLst>
                                      </p:cBhvr>
                                      <p:tavLst>
                                        <p:tav tm="0">
                                          <p:val>
                                            <p:strVal val="hidden"/>
                                          </p:val>
                                        </p:tav>
                                        <p:tav tm="50000">
                                          <p:val>
                                            <p:strVal val="visible"/>
                                          </p:val>
                                        </p:tav>
                                      </p:tavLst>
                                    </p:anim>
                                  </p:childTnLst>
                                </p:cTn>
                              </p:par>
                              <p:par>
                                <p:cTn id="93" presetID="35" presetClass="emph" presetSubtype="0" fill="hold" nodeType="withEffect">
                                  <p:stCondLst>
                                    <p:cond delay="0"/>
                                  </p:stCondLst>
                                  <p:childTnLst>
                                    <p:anim calcmode="discrete" valueType="str">
                                      <p:cBhvr>
                                        <p:cTn id="94" dur="1000" fill="hold"/>
                                        <p:tgtEl>
                                          <p:spTgt spid="13"/>
                                        </p:tgtEl>
                                        <p:attrNameLst>
                                          <p:attrName>style.visibility</p:attrName>
                                        </p:attrNameLst>
                                      </p:cBhvr>
                                      <p:tavLst>
                                        <p:tav tm="0">
                                          <p:val>
                                            <p:strVal val="hidden"/>
                                          </p:val>
                                        </p:tav>
                                        <p:tav tm="50000">
                                          <p:val>
                                            <p:strVal val="visible"/>
                                          </p:val>
                                        </p:tav>
                                      </p:tavLst>
                                    </p:anim>
                                  </p:childTnLst>
                                </p:cTn>
                              </p:par>
                              <p:par>
                                <p:cTn id="95" presetID="35" presetClass="emph" presetSubtype="0" fill="hold" nodeType="withEffect">
                                  <p:stCondLst>
                                    <p:cond delay="0"/>
                                  </p:stCondLst>
                                  <p:childTnLst>
                                    <p:anim calcmode="discrete" valueType="str">
                                      <p:cBhvr>
                                        <p:cTn id="96" dur="1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12"/>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5"/>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3"/>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4"/>
                                        </p:tgtEl>
                                        <p:attrNameLst>
                                          <p:attrName>style.visibility</p:attrName>
                                        </p:attrNameLst>
                                      </p:cBhvr>
                                      <p:to>
                                        <p:strVal val="hidden"/>
                                      </p:to>
                                    </p:set>
                                  </p:childTnLst>
                                </p:cTn>
                              </p:par>
                            </p:childTnLst>
                          </p:cTn>
                        </p:par>
                        <p:par>
                          <p:cTn id="107" fill="hold">
                            <p:stCondLst>
                              <p:cond delay="0"/>
                            </p:stCondLst>
                            <p:childTnLst>
                              <p:par>
                                <p:cTn id="108" presetID="1" presetClass="entr" presetSubtype="0" fill="hold" grpId="0" nodeType="afterEffect">
                                  <p:stCondLst>
                                    <p:cond delay="0"/>
                                  </p:stCondLst>
                                  <p:childTnLst>
                                    <p:set>
                                      <p:cBhvr>
                                        <p:cTn id="109" dur="1" fill="hold">
                                          <p:stCondLst>
                                            <p:cond delay="0"/>
                                          </p:stCondLst>
                                        </p:cTn>
                                        <p:tgtEl>
                                          <p:spTgt spid="21"/>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grpId="1" nodeType="clickEffect">
                                  <p:stCondLst>
                                    <p:cond delay="0"/>
                                  </p:stCondLst>
                                  <p:childTnLst>
                                    <p:set>
                                      <p:cBhvr>
                                        <p:cTn id="115" dur="1" fill="hold">
                                          <p:stCondLst>
                                            <p:cond delay="0"/>
                                          </p:stCondLst>
                                        </p:cTn>
                                        <p:tgtEl>
                                          <p:spTgt spid="20"/>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grpId="0" nodeType="afterEffect">
                                  <p:stCondLst>
                                    <p:cond delay="0"/>
                                  </p:stCondLst>
                                  <p:childTnLst>
                                    <p:set>
                                      <p:cBhvr>
                                        <p:cTn id="1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7" grpId="0" build="p"/>
      <p:bldP spid="7" grpId="1" build="allAtOnce"/>
      <p:bldP spid="20" grpId="0"/>
      <p:bldP spid="20" grpId="1"/>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152400"/>
            <a:ext cx="8229600" cy="1143000"/>
          </a:xfrm>
        </p:spPr>
        <p:txBody>
          <a:bodyPr/>
          <a:lstStyle/>
          <a:p>
            <a:pPr eaLnBrk="1" hangingPunct="1"/>
            <a:r>
              <a:rPr lang="en-CA" smtClean="0"/>
              <a:t>Alerts are Alive</a:t>
            </a:r>
          </a:p>
        </p:txBody>
      </p:sp>
      <p:sp>
        <p:nvSpPr>
          <p:cNvPr id="4099" name="Rectangle 3"/>
          <p:cNvSpPr>
            <a:spLocks noGrp="1" noChangeArrowheads="1"/>
          </p:cNvSpPr>
          <p:nvPr>
            <p:ph type="body" idx="4294967295"/>
          </p:nvPr>
        </p:nvSpPr>
        <p:spPr>
          <a:xfrm>
            <a:off x="0" y="1143000"/>
            <a:ext cx="8686800" cy="1828800"/>
          </a:xfrm>
        </p:spPr>
        <p:txBody>
          <a:bodyPr/>
          <a:lstStyle/>
          <a:p>
            <a:pPr eaLnBrk="1" hangingPunct="1">
              <a:lnSpc>
                <a:spcPct val="90000"/>
              </a:lnSpc>
              <a:buFontTx/>
              <a:buChar char="-"/>
            </a:pPr>
            <a:r>
              <a:rPr lang="en-CA" sz="2800" dirty="0" smtClean="0"/>
              <a:t>At any given time, the current state of the Alert is known and can be reported on (much like a bank account statement showing a current balance)</a:t>
            </a:r>
          </a:p>
          <a:p>
            <a:pPr eaLnBrk="1" hangingPunct="1">
              <a:lnSpc>
                <a:spcPct val="90000"/>
              </a:lnSpc>
              <a:buFontTx/>
              <a:buNone/>
            </a:pPr>
            <a:endParaRPr lang="en-CA" dirty="0" smtClean="0"/>
          </a:p>
        </p:txBody>
      </p:sp>
      <p:sp>
        <p:nvSpPr>
          <p:cNvPr id="9" name="TextBox 8"/>
          <p:cNvSpPr txBox="1">
            <a:spLocks noChangeArrowheads="1"/>
          </p:cNvSpPr>
          <p:nvPr/>
        </p:nvSpPr>
        <p:spPr bwMode="auto">
          <a:xfrm>
            <a:off x="0" y="1143000"/>
            <a:ext cx="8610600" cy="1360372"/>
          </a:xfrm>
          <a:prstGeom prst="rect">
            <a:avLst/>
          </a:prstGeom>
          <a:noFill/>
          <a:ln w="9525">
            <a:noFill/>
            <a:miter lim="800000"/>
            <a:headEnd/>
            <a:tailEnd/>
          </a:ln>
        </p:spPr>
        <p:txBody>
          <a:bodyPr>
            <a:spAutoFit/>
          </a:bodyPr>
          <a:lstStyle/>
          <a:p>
            <a:pPr marL="342900" indent="-342900">
              <a:lnSpc>
                <a:spcPct val="90000"/>
              </a:lnSpc>
              <a:spcBef>
                <a:spcPct val="20000"/>
              </a:spcBef>
              <a:buFontTx/>
              <a:buChar char="-"/>
            </a:pPr>
            <a:r>
              <a:rPr lang="en-CA" sz="2800" dirty="0">
                <a:latin typeface="+mn-lt"/>
              </a:rPr>
              <a:t> </a:t>
            </a:r>
            <a:r>
              <a:rPr lang="en-CA" sz="2800" dirty="0" smtClean="0">
                <a:latin typeface="+mn-lt"/>
              </a:rPr>
              <a:t>Alerts </a:t>
            </a:r>
            <a:r>
              <a:rPr lang="en-CA" sz="2800" dirty="0">
                <a:latin typeface="+mn-lt"/>
              </a:rPr>
              <a:t>are instantiated, live for a period of time, and then end (much like a bank account)</a:t>
            </a:r>
          </a:p>
          <a:p>
            <a:endParaRPr lang="en-CA" sz="3200" dirty="0"/>
          </a:p>
        </p:txBody>
      </p:sp>
      <p:sp>
        <p:nvSpPr>
          <p:cNvPr id="10" name="TextBox 9"/>
          <p:cNvSpPr txBox="1">
            <a:spLocks noChangeArrowheads="1"/>
          </p:cNvSpPr>
          <p:nvPr/>
        </p:nvSpPr>
        <p:spPr bwMode="auto">
          <a:xfrm>
            <a:off x="0" y="1143000"/>
            <a:ext cx="8686800" cy="1803571"/>
          </a:xfrm>
          <a:prstGeom prst="rect">
            <a:avLst/>
          </a:prstGeom>
          <a:noFill/>
          <a:ln w="9525">
            <a:noFill/>
            <a:miter lim="800000"/>
            <a:headEnd/>
            <a:tailEnd/>
          </a:ln>
        </p:spPr>
        <p:txBody>
          <a:bodyPr>
            <a:spAutoFit/>
          </a:bodyPr>
          <a:lstStyle/>
          <a:p>
            <a:pPr marL="342900" indent="-342900">
              <a:lnSpc>
                <a:spcPct val="90000"/>
              </a:lnSpc>
              <a:spcBef>
                <a:spcPct val="20000"/>
              </a:spcBef>
              <a:buFontTx/>
              <a:buChar char="-"/>
            </a:pPr>
            <a:r>
              <a:rPr lang="en-CA" sz="2800" dirty="0" smtClean="0">
                <a:latin typeface="+mn-lt"/>
              </a:rPr>
              <a:t>The </a:t>
            </a:r>
            <a:r>
              <a:rPr lang="en-CA" sz="2800" dirty="0">
                <a:latin typeface="+mn-lt"/>
              </a:rPr>
              <a:t>state of an Alert can change while its alive (much like when posting a transaction to a bank account)</a:t>
            </a:r>
          </a:p>
          <a:p>
            <a:endParaRPr lang="en-CA" sz="3200" dirty="0"/>
          </a:p>
        </p:txBody>
      </p:sp>
      <p:pic>
        <p:nvPicPr>
          <p:cNvPr id="4103" name="Picture 7" descr="C:\Documents and Settings\antonk\Desktop\Montreal\Statement.png"/>
          <p:cNvPicPr>
            <a:picLocks noChangeAspect="1" noChangeArrowheads="1"/>
          </p:cNvPicPr>
          <p:nvPr/>
        </p:nvPicPr>
        <p:blipFill>
          <a:blip r:embed="rId3" cstate="print"/>
          <a:srcRect/>
          <a:stretch>
            <a:fillRect/>
          </a:stretch>
        </p:blipFill>
        <p:spPr bwMode="auto">
          <a:xfrm>
            <a:off x="5880100" y="2828925"/>
            <a:ext cx="2773363" cy="3876675"/>
          </a:xfrm>
          <a:prstGeom prst="rect">
            <a:avLst/>
          </a:prstGeom>
          <a:noFill/>
          <a:ln w="9525">
            <a:noFill/>
            <a:miter lim="800000"/>
            <a:headEnd/>
            <a:tailEnd/>
          </a:ln>
        </p:spPr>
      </p:pic>
      <p:pic>
        <p:nvPicPr>
          <p:cNvPr id="4104" name="Picture 8" descr="C:\Documents and Settings\antonk\Desktop\Montreal\withdrawal.png"/>
          <p:cNvPicPr>
            <a:picLocks noChangeAspect="1" noChangeArrowheads="1"/>
          </p:cNvPicPr>
          <p:nvPr/>
        </p:nvPicPr>
        <p:blipFill>
          <a:blip r:embed="rId4" cstate="print"/>
          <a:srcRect/>
          <a:stretch>
            <a:fillRect/>
          </a:stretch>
        </p:blipFill>
        <p:spPr bwMode="auto">
          <a:xfrm>
            <a:off x="3124200" y="2776538"/>
            <a:ext cx="2819400" cy="3929062"/>
          </a:xfrm>
          <a:prstGeom prst="rect">
            <a:avLst/>
          </a:prstGeom>
          <a:noFill/>
          <a:ln w="9525">
            <a:noFill/>
            <a:miter lim="800000"/>
            <a:headEnd/>
            <a:tailEnd/>
          </a:ln>
        </p:spPr>
      </p:pic>
      <p:pic>
        <p:nvPicPr>
          <p:cNvPr id="4105" name="Picture 9" descr="C:\Documents and Settings\antonk\Desktop\Montreal\Savings Account.png"/>
          <p:cNvPicPr>
            <a:picLocks noChangeAspect="1" noChangeArrowheads="1"/>
          </p:cNvPicPr>
          <p:nvPr/>
        </p:nvPicPr>
        <p:blipFill>
          <a:blip r:embed="rId5" cstate="print"/>
          <a:srcRect/>
          <a:stretch>
            <a:fillRect/>
          </a:stretch>
        </p:blipFill>
        <p:spPr bwMode="auto">
          <a:xfrm>
            <a:off x="533400" y="2895600"/>
            <a:ext cx="2743200" cy="3822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5"/>
                                        </p:tgtEl>
                                        <p:attrNameLst>
                                          <p:attrName>style.visibility</p:attrName>
                                        </p:attrNameLst>
                                      </p:cBhvr>
                                      <p:to>
                                        <p:strVal val="visible"/>
                                      </p:to>
                                    </p:set>
                                    <p:animEffect transition="in" filter="fade">
                                      <p:cBhvr>
                                        <p:cTn id="9" dur="2000"/>
                                        <p:tgtEl>
                                          <p:spTgt spid="410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nodeType="afterEffect">
                                  <p:stCondLst>
                                    <p:cond delay="0"/>
                                  </p:stCondLst>
                                  <p:childTnLst>
                                    <p:set>
                                      <p:cBhvr>
                                        <p:cTn id="19" dur="1" fill="hold">
                                          <p:stCondLst>
                                            <p:cond delay="0"/>
                                          </p:stCondLst>
                                        </p:cTn>
                                        <p:tgtEl>
                                          <p:spTgt spid="4104"/>
                                        </p:tgtEl>
                                        <p:attrNameLst>
                                          <p:attrName>style.visibility</p:attrName>
                                        </p:attrNameLst>
                                      </p:cBhvr>
                                      <p:to>
                                        <p:strVal val="visible"/>
                                      </p:to>
                                    </p:set>
                                    <p:animEffect transition="in" filter="fade">
                                      <p:cBhvr>
                                        <p:cTn id="20" dur="2000"/>
                                        <p:tgtEl>
                                          <p:spTgt spid="410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4099">
                                            <p:txEl>
                                              <p:pRg st="0" end="0"/>
                                            </p:txEl>
                                          </p:spTgt>
                                        </p:tgtEl>
                                        <p:attrNameLst>
                                          <p:attrName>style.visibility</p:attrName>
                                        </p:attrNameLst>
                                      </p:cBhvr>
                                      <p:to>
                                        <p:strVal val="visible"/>
                                      </p:to>
                                    </p:set>
                                  </p:childTnLst>
                                </p:cTn>
                              </p:par>
                            </p:childTnLst>
                          </p:cTn>
                        </p:par>
                        <p:par>
                          <p:cTn id="28" fill="hold">
                            <p:stCondLst>
                              <p:cond delay="0"/>
                            </p:stCondLst>
                            <p:childTnLst>
                              <p:par>
                                <p:cTn id="29" presetID="10" presetClass="entr" presetSubtype="0" fill="hold"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fade">
                                      <p:cBhvr>
                                        <p:cTn id="31"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9" grpId="0"/>
      <p:bldP spid="9" grpId="1"/>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eaLnBrk="1" hangingPunct="1"/>
            <a:r>
              <a:rPr lang="en-CA" dirty="0" smtClean="0"/>
              <a:t>So what is a Message?</a:t>
            </a:r>
            <a:endParaRPr lang="en-CA" dirty="0" smtClean="0"/>
          </a:p>
        </p:txBody>
      </p:sp>
      <p:sp>
        <p:nvSpPr>
          <p:cNvPr id="6" name="TextBox 5"/>
          <p:cNvSpPr txBox="1">
            <a:spLocks noChangeArrowheads="1"/>
          </p:cNvSpPr>
          <p:nvPr/>
        </p:nvSpPr>
        <p:spPr bwMode="auto">
          <a:xfrm>
            <a:off x="381000" y="1447800"/>
            <a:ext cx="8229600" cy="1446212"/>
          </a:xfrm>
          <a:prstGeom prst="rect">
            <a:avLst/>
          </a:prstGeom>
          <a:noFill/>
          <a:ln w="9525">
            <a:noFill/>
            <a:miter lim="800000"/>
            <a:headEnd/>
            <a:tailEnd/>
          </a:ln>
        </p:spPr>
        <p:txBody>
          <a:bodyPr>
            <a:spAutoFit/>
          </a:bodyPr>
          <a:lstStyle/>
          <a:p>
            <a:r>
              <a:rPr lang="en-CA" sz="3200" dirty="0"/>
              <a:t>CAP Messages are </a:t>
            </a:r>
            <a:r>
              <a:rPr lang="en-CA" sz="3200" dirty="0" smtClean="0"/>
              <a:t>statement reports </a:t>
            </a:r>
            <a:r>
              <a:rPr lang="en-CA" sz="3200" dirty="0"/>
              <a:t>showing the current state of an Alert</a:t>
            </a:r>
          </a:p>
          <a:p>
            <a:endParaRPr lang="en-CA" sz="2400" dirty="0"/>
          </a:p>
        </p:txBody>
      </p:sp>
      <p:sp>
        <p:nvSpPr>
          <p:cNvPr id="7" name="TextBox 6"/>
          <p:cNvSpPr txBox="1">
            <a:spLocks noChangeArrowheads="1"/>
          </p:cNvSpPr>
          <p:nvPr/>
        </p:nvSpPr>
        <p:spPr bwMode="auto">
          <a:xfrm>
            <a:off x="381000" y="1143000"/>
            <a:ext cx="7162800" cy="2554545"/>
          </a:xfrm>
          <a:prstGeom prst="rect">
            <a:avLst/>
          </a:prstGeom>
          <a:noFill/>
          <a:ln w="9525">
            <a:noFill/>
            <a:miter lim="800000"/>
            <a:headEnd/>
            <a:tailEnd/>
          </a:ln>
        </p:spPr>
        <p:txBody>
          <a:bodyPr>
            <a:spAutoFit/>
          </a:bodyPr>
          <a:lstStyle/>
          <a:p>
            <a:r>
              <a:rPr lang="en-CA" sz="3200" dirty="0" smtClean="0"/>
              <a:t>CAP Messages </a:t>
            </a:r>
            <a:r>
              <a:rPr lang="en-CA" sz="3200" dirty="0"/>
              <a:t>are primarily sent out after an Alert has been initiated, or has had a </a:t>
            </a:r>
            <a:r>
              <a:rPr lang="en-CA" sz="3200" dirty="0" smtClean="0"/>
              <a:t>change posted to it, or it has been cancelled</a:t>
            </a:r>
            <a:endParaRPr lang="en-CA" sz="3200" dirty="0"/>
          </a:p>
          <a:p>
            <a:endParaRPr lang="en-CA" sz="3200" dirty="0"/>
          </a:p>
        </p:txBody>
      </p:sp>
      <p:sp>
        <p:nvSpPr>
          <p:cNvPr id="8" name="TextBox 7"/>
          <p:cNvSpPr txBox="1">
            <a:spLocks noChangeArrowheads="1"/>
          </p:cNvSpPr>
          <p:nvPr/>
        </p:nvSpPr>
        <p:spPr bwMode="auto">
          <a:xfrm>
            <a:off x="304800" y="1371600"/>
            <a:ext cx="7467600" cy="2062162"/>
          </a:xfrm>
          <a:prstGeom prst="rect">
            <a:avLst/>
          </a:prstGeom>
          <a:noFill/>
          <a:ln w="9525">
            <a:noFill/>
            <a:miter lim="800000"/>
            <a:headEnd/>
            <a:tailEnd/>
          </a:ln>
        </p:spPr>
        <p:txBody>
          <a:bodyPr>
            <a:spAutoFit/>
          </a:bodyPr>
          <a:lstStyle/>
          <a:p>
            <a:r>
              <a:rPr lang="en-CA" sz="3200" dirty="0"/>
              <a:t>A CAP message contains structured information about an alert allowing for automated processing of the </a:t>
            </a:r>
            <a:r>
              <a:rPr lang="en-CA" sz="3200" dirty="0" smtClean="0"/>
              <a:t>alert</a:t>
            </a:r>
            <a:endParaRPr lang="en-CA" sz="3200" dirty="0"/>
          </a:p>
          <a:p>
            <a:endParaRPr lang="en-CA" sz="3200" dirty="0"/>
          </a:p>
        </p:txBody>
      </p:sp>
      <p:pic>
        <p:nvPicPr>
          <p:cNvPr id="5125" name="Picture 5" descr="C:\Documents and Settings\antonk\Desktop\Montreal\Alert Type.png"/>
          <p:cNvPicPr>
            <a:picLocks noChangeAspect="1" noChangeArrowheads="1"/>
          </p:cNvPicPr>
          <p:nvPr/>
        </p:nvPicPr>
        <p:blipFill>
          <a:blip r:embed="rId3" cstate="print"/>
          <a:srcRect/>
          <a:stretch>
            <a:fillRect/>
          </a:stretch>
        </p:blipFill>
        <p:spPr bwMode="auto">
          <a:xfrm>
            <a:off x="2967038" y="2819400"/>
            <a:ext cx="2671762" cy="3733800"/>
          </a:xfrm>
          <a:prstGeom prst="rect">
            <a:avLst/>
          </a:prstGeom>
          <a:noFill/>
          <a:ln w="9525">
            <a:noFill/>
            <a:miter lim="800000"/>
            <a:headEnd/>
            <a:tailEnd/>
          </a:ln>
        </p:spPr>
      </p:pic>
      <p:pic>
        <p:nvPicPr>
          <p:cNvPr id="5126" name="Picture 6" descr="C:\Documents and Settings\antonk\Desktop\Montreal\change in severity.png"/>
          <p:cNvPicPr>
            <a:picLocks noChangeAspect="1" noChangeArrowheads="1"/>
          </p:cNvPicPr>
          <p:nvPr/>
        </p:nvPicPr>
        <p:blipFill>
          <a:blip r:embed="rId4" cstate="print"/>
          <a:srcRect/>
          <a:stretch>
            <a:fillRect/>
          </a:stretch>
        </p:blipFill>
        <p:spPr bwMode="auto">
          <a:xfrm>
            <a:off x="2898775" y="2819400"/>
            <a:ext cx="2740025" cy="3819525"/>
          </a:xfrm>
          <a:prstGeom prst="rect">
            <a:avLst/>
          </a:prstGeom>
          <a:noFill/>
          <a:ln w="9525">
            <a:noFill/>
            <a:miter lim="800000"/>
            <a:headEnd/>
            <a:tailEnd/>
          </a:ln>
        </p:spPr>
      </p:pic>
      <p:pic>
        <p:nvPicPr>
          <p:cNvPr id="5127" name="Picture 7" descr="C:\Documents and Settings\antonk\Desktop\Montreal\alert message.png"/>
          <p:cNvPicPr>
            <a:picLocks noChangeAspect="1" noChangeArrowheads="1"/>
          </p:cNvPicPr>
          <p:nvPr/>
        </p:nvPicPr>
        <p:blipFill>
          <a:blip r:embed="rId5" cstate="print"/>
          <a:srcRect/>
          <a:stretch>
            <a:fillRect/>
          </a:stretch>
        </p:blipFill>
        <p:spPr bwMode="auto">
          <a:xfrm>
            <a:off x="2825750" y="2819400"/>
            <a:ext cx="288925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5"/>
                                        </p:tgtEl>
                                        <p:attrNameLst>
                                          <p:attrName>style.visibility</p:attrName>
                                        </p:attrNameLst>
                                      </p:cBhvr>
                                      <p:to>
                                        <p:strVal val="visible"/>
                                      </p:to>
                                    </p:set>
                                    <p:animEffect transition="in" filter="fade">
                                      <p:cBhvr>
                                        <p:cTn id="9" dur="2000"/>
                                        <p:tgtEl>
                                          <p:spTgt spid="512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5125"/>
                                        </p:tgtEl>
                                        <p:attrNameLst>
                                          <p:attrName>style.visibility</p:attrName>
                                        </p:attrNameLst>
                                      </p:cBhvr>
                                      <p:to>
                                        <p:strVal val="hidden"/>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126"/>
                                        </p:tgtEl>
                                        <p:attrNameLst>
                                          <p:attrName>style.visibility</p:attrName>
                                        </p:attrNameLst>
                                      </p:cBhvr>
                                      <p:to>
                                        <p:strVal val="visible"/>
                                      </p:to>
                                    </p:set>
                                    <p:animEffect transition="in" filter="fade">
                                      <p:cBhvr>
                                        <p:cTn id="21" dur="2000"/>
                                        <p:tgtEl>
                                          <p:spTgt spid="512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5126"/>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5127"/>
                                        </p:tgtEl>
                                        <p:attrNameLst>
                                          <p:attrName>style.visibility</p:attrName>
                                        </p:attrNameLst>
                                      </p:cBhvr>
                                      <p:to>
                                        <p:strVal val="visible"/>
                                      </p:to>
                                    </p:set>
                                    <p:animEffect transition="in" filter="fade">
                                      <p:cBhvr>
                                        <p:cTn id="33"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eaLnBrk="1" hangingPunct="1"/>
            <a:r>
              <a:rPr lang="en-CA" sz="4000" smtClean="0"/>
              <a:t>The Alerting Community</a:t>
            </a:r>
          </a:p>
        </p:txBody>
      </p:sp>
      <p:sp>
        <p:nvSpPr>
          <p:cNvPr id="5" name="Slide Number Placeholder 3"/>
          <p:cNvSpPr txBox="1">
            <a:spLocks/>
          </p:cNvSpPr>
          <p:nvPr/>
        </p:nvSpPr>
        <p:spPr>
          <a:xfrm>
            <a:off x="8229600" y="6400800"/>
            <a:ext cx="685800" cy="228600"/>
          </a:xfrm>
          <a:prstGeom prst="rect">
            <a:avLst/>
          </a:prstGeom>
          <a:noFill/>
        </p:spPr>
        <p:txBody>
          <a:bodyPr anchor="ctr"/>
          <a:lstStyle/>
          <a:p>
            <a:pPr fontAlgn="auto">
              <a:spcBef>
                <a:spcPts val="0"/>
              </a:spcBef>
              <a:spcAft>
                <a:spcPts val="0"/>
              </a:spcAft>
              <a:defRPr/>
            </a:pPr>
            <a:fld id="{B0DDE37A-65C9-458E-919C-32FA94F931B8}" type="slidenum">
              <a:rPr lang="en-CA" sz="1200">
                <a:solidFill>
                  <a:schemeClr val="tx1">
                    <a:tint val="75000"/>
                  </a:schemeClr>
                </a:solidFill>
                <a:latin typeface="+mn-lt"/>
                <a:cs typeface="Arial" charset="0"/>
              </a:rPr>
              <a:pPr fontAlgn="auto">
                <a:spcBef>
                  <a:spcPts val="0"/>
                </a:spcBef>
                <a:spcAft>
                  <a:spcPts val="0"/>
                </a:spcAft>
                <a:defRPr/>
              </a:pPr>
              <a:t>8</a:t>
            </a:fld>
            <a:endParaRPr lang="en-CA" sz="1200">
              <a:solidFill>
                <a:schemeClr val="tx1">
                  <a:tint val="75000"/>
                </a:schemeClr>
              </a:solidFill>
              <a:latin typeface="+mn-lt"/>
              <a:cs typeface="Arial" charset="0"/>
            </a:endParaRPr>
          </a:p>
        </p:txBody>
      </p:sp>
      <p:sp>
        <p:nvSpPr>
          <p:cNvPr id="8196" name="TextBox 5"/>
          <p:cNvSpPr txBox="1">
            <a:spLocks noChangeArrowheads="1"/>
          </p:cNvSpPr>
          <p:nvPr/>
        </p:nvSpPr>
        <p:spPr bwMode="auto">
          <a:xfrm>
            <a:off x="2484438" y="1268413"/>
            <a:ext cx="4319587" cy="5103812"/>
          </a:xfrm>
          <a:prstGeom prst="rect">
            <a:avLst/>
          </a:prstGeom>
          <a:noFill/>
          <a:ln w="9525">
            <a:noFill/>
            <a:miter lim="800000"/>
            <a:headEnd/>
            <a:tailEnd/>
          </a:ln>
        </p:spPr>
        <p:txBody>
          <a:bodyPr>
            <a:spAutoFit/>
          </a:bodyPr>
          <a:lstStyle/>
          <a:p>
            <a:r>
              <a:rPr lang="en-CA" sz="800">
                <a:solidFill>
                  <a:srgbClr val="C0C0C0"/>
                </a:solidFill>
                <a:ea typeface="Arial Unicode MS" pitchFamily="34" charset="-128"/>
                <a:cs typeface="Arial Unicode MS" pitchFamily="34" charset="-128"/>
              </a:rPr>
              <a:t>&lt;?xml version="1.0" encoding="UTF-8" ?&gt;  </a:t>
            </a:r>
          </a:p>
          <a:p>
            <a:r>
              <a:rPr lang="en-CA" sz="800">
                <a:solidFill>
                  <a:srgbClr val="C0C0C0"/>
                </a:solidFill>
                <a:ea typeface="Arial Unicode MS" pitchFamily="34" charset="-128"/>
                <a:cs typeface="Arial Unicode MS" pitchFamily="34" charset="-128"/>
              </a:rPr>
              <a:t>&lt;alert xmlns="urn:oasis:names:tc:emergency:cap:1.2"&gt;  </a:t>
            </a:r>
          </a:p>
          <a:p>
            <a:r>
              <a:rPr lang="en-CA" sz="800">
                <a:solidFill>
                  <a:srgbClr val="C0C0C0"/>
                </a:solidFill>
                <a:ea typeface="Arial Unicode MS" pitchFamily="34" charset="-128"/>
                <a:cs typeface="Arial Unicode MS" pitchFamily="34" charset="-128"/>
              </a:rPr>
              <a:t>      &lt;identifier&gt;CA-EC-CWTO-2008-7&lt;/identifier&gt;  </a:t>
            </a:r>
          </a:p>
          <a:p>
            <a:r>
              <a:rPr lang="en-CA" sz="800">
                <a:solidFill>
                  <a:srgbClr val="C0C0C0"/>
                </a:solidFill>
                <a:ea typeface="Arial Unicode MS" pitchFamily="34" charset="-128"/>
                <a:cs typeface="Arial Unicode MS" pitchFamily="34" charset="-128"/>
              </a:rPr>
              <a:t>      &lt;sender&gt;Toronto@MSC@ec.gc.ca&lt;/sender&gt;  </a:t>
            </a:r>
          </a:p>
          <a:p>
            <a:r>
              <a:rPr lang="en-CA" sz="800">
                <a:solidFill>
                  <a:srgbClr val="C0C0C0"/>
                </a:solidFill>
                <a:ea typeface="Arial Unicode MS" pitchFamily="34" charset="-128"/>
                <a:cs typeface="Arial Unicode MS" pitchFamily="34" charset="-128"/>
              </a:rPr>
              <a:t>      &lt;sent&gt;2010-07-17T20:00:00-00:00&lt;/sent&gt;  </a:t>
            </a:r>
          </a:p>
          <a:p>
            <a:r>
              <a:rPr lang="en-CA" sz="800">
                <a:solidFill>
                  <a:srgbClr val="C0C0C0"/>
                </a:solidFill>
                <a:ea typeface="Arial Unicode MS" pitchFamily="34" charset="-128"/>
                <a:cs typeface="Arial Unicode MS" pitchFamily="34" charset="-128"/>
              </a:rPr>
              <a:t>      &lt;status&gt;Actual&lt;/status&gt;  </a:t>
            </a:r>
          </a:p>
          <a:p>
            <a:r>
              <a:rPr lang="en-CA" sz="800">
                <a:solidFill>
                  <a:srgbClr val="C0C0C0"/>
                </a:solidFill>
                <a:ea typeface="Arial Unicode MS" pitchFamily="34" charset="-128"/>
                <a:cs typeface="Arial Unicode MS" pitchFamily="34" charset="-128"/>
              </a:rPr>
              <a:t>      &lt;msgType&gt;Alert&lt;/msgType&gt;  </a:t>
            </a:r>
          </a:p>
          <a:p>
            <a:r>
              <a:rPr lang="en-CA" sz="800">
                <a:solidFill>
                  <a:srgbClr val="C0C0C0"/>
                </a:solidFill>
                <a:ea typeface="Arial Unicode MS" pitchFamily="34" charset="-128"/>
                <a:cs typeface="Arial Unicode MS" pitchFamily="34" charset="-128"/>
              </a:rPr>
              <a:t>      &lt;scope&gt;Public&lt;/scope&gt;  </a:t>
            </a:r>
          </a:p>
          <a:p>
            <a:r>
              <a:rPr lang="en-CA" sz="800">
                <a:solidFill>
                  <a:srgbClr val="C0C0C0"/>
                </a:solidFill>
                <a:ea typeface="Arial Unicode MS" pitchFamily="34" charset="-128"/>
                <a:cs typeface="Arial Unicode MS" pitchFamily="34" charset="-128"/>
              </a:rPr>
              <a:t>      &lt;code&gt;profile:CAP-CP:0.4&lt;/code&gt;  </a:t>
            </a:r>
          </a:p>
          <a:p>
            <a:r>
              <a:rPr lang="en-CA" sz="800">
                <a:solidFill>
                  <a:srgbClr val="C0C0C0"/>
                </a:solidFill>
                <a:ea typeface="Arial Unicode MS" pitchFamily="34" charset="-128"/>
                <a:cs typeface="Arial Unicode MS" pitchFamily="34" charset="-128"/>
              </a:rPr>
              <a:t>      &lt;info&gt;  </a:t>
            </a:r>
          </a:p>
          <a:p>
            <a:r>
              <a:rPr lang="en-CA" sz="800">
                <a:solidFill>
                  <a:srgbClr val="C0C0C0"/>
                </a:solidFill>
                <a:ea typeface="Arial Unicode MS" pitchFamily="34" charset="-128"/>
                <a:cs typeface="Arial Unicode MS" pitchFamily="34" charset="-128"/>
              </a:rPr>
              <a:t>           &lt;language&gt;en-CA&lt;/language&gt;  </a:t>
            </a:r>
          </a:p>
          <a:p>
            <a:r>
              <a:rPr lang="en-CA" sz="800">
                <a:solidFill>
                  <a:srgbClr val="C0C0C0"/>
                </a:solidFill>
                <a:ea typeface="Arial Unicode MS" pitchFamily="34" charset="-128"/>
                <a:cs typeface="Arial Unicode MS" pitchFamily="34" charset="-128"/>
              </a:rPr>
              <a:t>           &lt;category&gt;Met&lt;/category&gt;  </a:t>
            </a:r>
          </a:p>
          <a:p>
            <a:r>
              <a:rPr lang="en-CA" sz="800">
                <a:solidFill>
                  <a:srgbClr val="C0C0C0"/>
                </a:solidFill>
                <a:ea typeface="Arial Unicode MS" pitchFamily="34" charset="-128"/>
                <a:cs typeface="Arial Unicode MS" pitchFamily="34" charset="-128"/>
              </a:rPr>
              <a:t>           &lt;category&gt;Env&lt;/category&gt;  </a:t>
            </a:r>
          </a:p>
          <a:p>
            <a:r>
              <a:rPr lang="en-CA" sz="800">
                <a:solidFill>
                  <a:srgbClr val="C0C0C0"/>
                </a:solidFill>
                <a:ea typeface="Arial Unicode MS" pitchFamily="34" charset="-128"/>
                <a:cs typeface="Arial Unicode MS" pitchFamily="34" charset="-128"/>
              </a:rPr>
              <a:t>           &lt;category&gt;Health&lt;/category&gt;  </a:t>
            </a:r>
          </a:p>
          <a:p>
            <a:r>
              <a:rPr lang="en-CA" sz="800">
                <a:solidFill>
                  <a:srgbClr val="C0C0C0"/>
                </a:solidFill>
                <a:ea typeface="Arial Unicode MS" pitchFamily="34" charset="-128"/>
                <a:cs typeface="Arial Unicode MS" pitchFamily="34" charset="-128"/>
              </a:rPr>
              <a:t>           &lt;event&gt;air quality&lt;/event&gt;  </a:t>
            </a:r>
          </a:p>
          <a:p>
            <a:r>
              <a:rPr lang="en-CA" sz="800">
                <a:solidFill>
                  <a:srgbClr val="C0C0C0"/>
                </a:solidFill>
                <a:ea typeface="Arial Unicode MS" pitchFamily="34" charset="-128"/>
                <a:cs typeface="Arial Unicode MS" pitchFamily="34" charset="-128"/>
              </a:rPr>
              <a:t>           &lt;eventCode&gt;  </a:t>
            </a:r>
          </a:p>
          <a:p>
            <a:r>
              <a:rPr lang="en-CA" sz="800">
                <a:solidFill>
                  <a:srgbClr val="C0C0C0"/>
                </a:solidFill>
                <a:ea typeface="Arial Unicode MS" pitchFamily="34" charset="-128"/>
                <a:cs typeface="Arial Unicode MS" pitchFamily="34" charset="-128"/>
              </a:rPr>
              <a:t>                  &lt;valueName&gt;profile:CAP-CP:Event:0.4&lt;/valueName&gt;  </a:t>
            </a:r>
          </a:p>
          <a:p>
            <a:r>
              <a:rPr lang="en-CA" sz="800">
                <a:solidFill>
                  <a:srgbClr val="C0C0C0"/>
                </a:solidFill>
                <a:ea typeface="Arial Unicode MS" pitchFamily="34" charset="-128"/>
                <a:cs typeface="Arial Unicode MS" pitchFamily="34" charset="-128"/>
              </a:rPr>
              <a:t>                  &lt;value&gt;airQuality&lt;/value&gt;  </a:t>
            </a:r>
          </a:p>
          <a:p>
            <a:r>
              <a:rPr lang="en-CA" sz="800">
                <a:solidFill>
                  <a:srgbClr val="C0C0C0"/>
                </a:solidFill>
                <a:ea typeface="Arial Unicode MS" pitchFamily="34" charset="-128"/>
                <a:cs typeface="Arial Unicode MS" pitchFamily="34" charset="-128"/>
              </a:rPr>
              <a:t>           &lt;/eventCode&gt;  </a:t>
            </a:r>
          </a:p>
          <a:p>
            <a:r>
              <a:rPr lang="en-CA" sz="800">
                <a:solidFill>
                  <a:srgbClr val="C0C0C0"/>
                </a:solidFill>
                <a:ea typeface="Arial Unicode MS" pitchFamily="34" charset="-128"/>
                <a:cs typeface="Arial Unicode MS" pitchFamily="34" charset="-128"/>
              </a:rPr>
              <a:t>           &lt;expires&gt;2010-07-18T01:00:00-00:00&lt;/expires&gt;  </a:t>
            </a:r>
          </a:p>
          <a:p>
            <a:r>
              <a:rPr lang="en-CA" sz="800">
                <a:solidFill>
                  <a:srgbClr val="C0C0C0"/>
                </a:solidFill>
                <a:ea typeface="Arial Unicode MS" pitchFamily="34" charset="-128"/>
                <a:cs typeface="Arial Unicode MS" pitchFamily="34" charset="-128"/>
              </a:rPr>
              <a:t>           &lt;senderName&gt;Environment Canada&lt;/senderName&gt;  </a:t>
            </a:r>
          </a:p>
          <a:p>
            <a:r>
              <a:rPr lang="en-CA" sz="800">
                <a:solidFill>
                  <a:srgbClr val="C0C0C0"/>
                </a:solidFill>
                <a:ea typeface="Arial Unicode MS" pitchFamily="34" charset="-128"/>
                <a:cs typeface="Arial Unicode MS" pitchFamily="34" charset="-128"/>
              </a:rPr>
              <a:t>           &lt;headline&gt;air quality alert&lt;/headline&gt;  </a:t>
            </a:r>
          </a:p>
          <a:p>
            <a:r>
              <a:rPr lang="en-CA" sz="800">
                <a:solidFill>
                  <a:srgbClr val="C0C0C0"/>
                </a:solidFill>
                <a:ea typeface="Arial Unicode MS" pitchFamily="34" charset="-128"/>
                <a:cs typeface="Arial Unicode MS" pitchFamily="34" charset="-128"/>
              </a:rPr>
              <a:t>           &lt;urgency&gt;Immediate&lt;/urgency&gt;  </a:t>
            </a:r>
          </a:p>
          <a:p>
            <a:r>
              <a:rPr lang="en-CA" sz="800">
                <a:solidFill>
                  <a:srgbClr val="C0C0C0"/>
                </a:solidFill>
                <a:ea typeface="Arial Unicode MS" pitchFamily="34" charset="-128"/>
                <a:cs typeface="Arial Unicode MS" pitchFamily="34" charset="-128"/>
              </a:rPr>
              <a:t>           &lt;severity&gt;Moderate&lt;/severity&gt;  </a:t>
            </a:r>
          </a:p>
          <a:p>
            <a:r>
              <a:rPr lang="en-CA" sz="800">
                <a:solidFill>
                  <a:srgbClr val="C0C0C0"/>
                </a:solidFill>
                <a:ea typeface="Arial Unicode MS" pitchFamily="34" charset="-128"/>
                <a:cs typeface="Arial Unicode MS" pitchFamily="34" charset="-128"/>
              </a:rPr>
              <a:t>           &lt;certainty&gt;Observed&lt;/certainty&gt;  </a:t>
            </a:r>
          </a:p>
          <a:p>
            <a:r>
              <a:rPr lang="en-CA" sz="800">
                <a:solidFill>
                  <a:srgbClr val="C0C0C0"/>
                </a:solidFill>
                <a:ea typeface="Arial Unicode MS" pitchFamily="34" charset="-128"/>
                <a:cs typeface="Arial Unicode MS" pitchFamily="34" charset="-128"/>
              </a:rPr>
              <a:t>           &lt;area&gt;  </a:t>
            </a:r>
          </a:p>
          <a:p>
            <a:r>
              <a:rPr lang="en-CA" sz="800">
                <a:solidFill>
                  <a:srgbClr val="C0C0C0"/>
                </a:solidFill>
                <a:ea typeface="Arial Unicode MS" pitchFamily="34" charset="-128"/>
                <a:cs typeface="Arial Unicode MS" pitchFamily="34" charset="-128"/>
              </a:rPr>
              <a:t>                &lt;areaDesc&gt;Misssissauga&lt;/areaDesc&gt;  </a:t>
            </a:r>
          </a:p>
          <a:p>
            <a:r>
              <a:rPr lang="en-CA" sz="800">
                <a:solidFill>
                  <a:srgbClr val="C0C0C0"/>
                </a:solidFill>
                <a:ea typeface="Arial Unicode MS" pitchFamily="34" charset="-128"/>
                <a:cs typeface="Arial Unicode MS" pitchFamily="34" charset="-128"/>
              </a:rPr>
              <a:t>                &lt;geocode&gt;  </a:t>
            </a:r>
          </a:p>
          <a:p>
            <a:r>
              <a:rPr lang="en-CA" sz="800">
                <a:solidFill>
                  <a:srgbClr val="C0C0C0"/>
                </a:solidFill>
                <a:ea typeface="Arial Unicode MS" pitchFamily="34" charset="-128"/>
                <a:cs typeface="Arial Unicode MS" pitchFamily="34" charset="-128"/>
              </a:rPr>
              <a:t>                        &lt;valueName&gt;profile:CAP-CP:Location:0.3&lt;/valueName&gt;  </a:t>
            </a:r>
          </a:p>
          <a:p>
            <a:r>
              <a:rPr lang="en-CA" sz="800">
                <a:solidFill>
                  <a:srgbClr val="C0C0C0"/>
                </a:solidFill>
                <a:ea typeface="Arial Unicode MS" pitchFamily="34" charset="-128"/>
                <a:cs typeface="Arial Unicode MS" pitchFamily="34" charset="-128"/>
              </a:rPr>
              <a:t>                        &lt;value&gt;3521005&lt;/value&gt;  </a:t>
            </a:r>
          </a:p>
          <a:p>
            <a:r>
              <a:rPr lang="en-CA" sz="800">
                <a:solidFill>
                  <a:srgbClr val="C0C0C0"/>
                </a:solidFill>
                <a:ea typeface="Arial Unicode MS" pitchFamily="34" charset="-128"/>
                <a:cs typeface="Arial Unicode MS" pitchFamily="34" charset="-128"/>
              </a:rPr>
              <a:t>                &lt;/geocode&gt;  </a:t>
            </a:r>
          </a:p>
          <a:p>
            <a:r>
              <a:rPr lang="en-CA" sz="800">
                <a:solidFill>
                  <a:srgbClr val="C0C0C0"/>
                </a:solidFill>
                <a:ea typeface="Arial Unicode MS" pitchFamily="34" charset="-128"/>
                <a:cs typeface="Arial Unicode MS" pitchFamily="34" charset="-128"/>
              </a:rPr>
              <a:t>           &lt;/area&gt;  </a:t>
            </a:r>
          </a:p>
          <a:p>
            <a:r>
              <a:rPr lang="en-CA" sz="800">
                <a:solidFill>
                  <a:srgbClr val="C0C0C0"/>
                </a:solidFill>
                <a:ea typeface="Arial Unicode MS" pitchFamily="34" charset="-128"/>
                <a:cs typeface="Arial Unicode MS" pitchFamily="34" charset="-128"/>
              </a:rPr>
              <a:t>           &lt;area&gt;  </a:t>
            </a:r>
          </a:p>
          <a:p>
            <a:r>
              <a:rPr lang="en-CA" sz="800">
                <a:solidFill>
                  <a:srgbClr val="C0C0C0"/>
                </a:solidFill>
                <a:ea typeface="Arial Unicode MS" pitchFamily="34" charset="-128"/>
                <a:cs typeface="Arial Unicode MS" pitchFamily="34" charset="-128"/>
              </a:rPr>
              <a:t>                &lt;areaDesc&gt;Oakville&lt;/areaDesc&gt;  </a:t>
            </a:r>
          </a:p>
          <a:p>
            <a:r>
              <a:rPr lang="en-CA" sz="800">
                <a:solidFill>
                  <a:srgbClr val="C0C0C0"/>
                </a:solidFill>
                <a:ea typeface="Arial Unicode MS" pitchFamily="34" charset="-128"/>
                <a:cs typeface="Arial Unicode MS" pitchFamily="34" charset="-128"/>
              </a:rPr>
              <a:t>                &lt;geocode&gt;  </a:t>
            </a:r>
          </a:p>
          <a:p>
            <a:r>
              <a:rPr lang="en-CA" sz="800">
                <a:solidFill>
                  <a:srgbClr val="C0C0C0"/>
                </a:solidFill>
                <a:ea typeface="Arial Unicode MS" pitchFamily="34" charset="-128"/>
                <a:cs typeface="Arial Unicode MS" pitchFamily="34" charset="-128"/>
              </a:rPr>
              <a:t>                        &lt;valueName&gt;profile:CAP-CP:Location:0.3&lt;/valueName&gt;  </a:t>
            </a:r>
          </a:p>
          <a:p>
            <a:r>
              <a:rPr lang="en-CA" sz="800">
                <a:solidFill>
                  <a:srgbClr val="C0C0C0"/>
                </a:solidFill>
                <a:ea typeface="Arial Unicode MS" pitchFamily="34" charset="-128"/>
                <a:cs typeface="Arial Unicode MS" pitchFamily="34" charset="-128"/>
              </a:rPr>
              <a:t>                        &lt;value&gt;3524001&lt;/value&gt;  </a:t>
            </a:r>
          </a:p>
          <a:p>
            <a:r>
              <a:rPr lang="en-CA" sz="800">
                <a:solidFill>
                  <a:srgbClr val="C0C0C0"/>
                </a:solidFill>
                <a:ea typeface="Arial Unicode MS" pitchFamily="34" charset="-128"/>
                <a:cs typeface="Arial Unicode MS" pitchFamily="34" charset="-128"/>
              </a:rPr>
              <a:t>                &lt;/geocode&gt;  </a:t>
            </a:r>
          </a:p>
          <a:p>
            <a:r>
              <a:rPr lang="en-CA" sz="800">
                <a:solidFill>
                  <a:srgbClr val="C0C0C0"/>
                </a:solidFill>
                <a:ea typeface="Arial Unicode MS" pitchFamily="34" charset="-128"/>
                <a:cs typeface="Arial Unicode MS" pitchFamily="34" charset="-128"/>
              </a:rPr>
              <a:t>           &lt;/area&gt;  </a:t>
            </a:r>
          </a:p>
          <a:p>
            <a:r>
              <a:rPr lang="en-CA" sz="800">
                <a:solidFill>
                  <a:srgbClr val="C0C0C0"/>
                </a:solidFill>
                <a:ea typeface="Arial Unicode MS" pitchFamily="34" charset="-128"/>
                <a:cs typeface="Arial Unicode MS" pitchFamily="34" charset="-128"/>
              </a:rPr>
              <a:t>      &lt;/info&gt;  </a:t>
            </a:r>
          </a:p>
          <a:p>
            <a:r>
              <a:rPr lang="en-CA" sz="800">
                <a:solidFill>
                  <a:srgbClr val="C0C0C0"/>
                </a:solidFill>
                <a:ea typeface="Arial Unicode MS" pitchFamily="34" charset="-128"/>
                <a:cs typeface="Arial Unicode MS" pitchFamily="34" charset="-128"/>
              </a:rPr>
              <a:t> &lt;/alert&gt;</a:t>
            </a:r>
          </a:p>
        </p:txBody>
      </p:sp>
      <p:sp>
        <p:nvSpPr>
          <p:cNvPr id="7" name="Right Arrow 6"/>
          <p:cNvSpPr/>
          <p:nvPr/>
        </p:nvSpPr>
        <p:spPr>
          <a:xfrm>
            <a:off x="1317625" y="1785938"/>
            <a:ext cx="6921500" cy="4064000"/>
          </a:xfrm>
          <a:prstGeom prst="rightArrow">
            <a:avLst/>
          </a:prstGeom>
          <a:solidFill>
            <a:schemeClr val="bg1">
              <a:lumMod val="50000"/>
              <a:alpha val="60000"/>
            </a:schemeClr>
          </a:solidFill>
          <a:ln w="101600">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152400" y="2971800"/>
            <a:ext cx="1762125" cy="1625600"/>
          </a:xfrm>
          <a:custGeom>
            <a:avLst/>
            <a:gdLst>
              <a:gd name="connsiteX0" fmla="*/ 0 w 1436322"/>
              <a:gd name="connsiteY0" fmla="*/ 239392 h 1625600"/>
              <a:gd name="connsiteX1" fmla="*/ 70117 w 1436322"/>
              <a:gd name="connsiteY1" fmla="*/ 70116 h 1625600"/>
              <a:gd name="connsiteX2" fmla="*/ 239393 w 1436322"/>
              <a:gd name="connsiteY2" fmla="*/ 0 h 1625600"/>
              <a:gd name="connsiteX3" fmla="*/ 1196930 w 1436322"/>
              <a:gd name="connsiteY3" fmla="*/ 0 h 1625600"/>
              <a:gd name="connsiteX4" fmla="*/ 1366206 w 1436322"/>
              <a:gd name="connsiteY4" fmla="*/ 70117 h 1625600"/>
              <a:gd name="connsiteX5" fmla="*/ 1436322 w 1436322"/>
              <a:gd name="connsiteY5" fmla="*/ 239393 h 1625600"/>
              <a:gd name="connsiteX6" fmla="*/ 1436322 w 1436322"/>
              <a:gd name="connsiteY6" fmla="*/ 1386208 h 1625600"/>
              <a:gd name="connsiteX7" fmla="*/ 1366206 w 1436322"/>
              <a:gd name="connsiteY7" fmla="*/ 1555484 h 1625600"/>
              <a:gd name="connsiteX8" fmla="*/ 1196930 w 1436322"/>
              <a:gd name="connsiteY8" fmla="*/ 1625600 h 1625600"/>
              <a:gd name="connsiteX9" fmla="*/ 239392 w 1436322"/>
              <a:gd name="connsiteY9" fmla="*/ 1625600 h 1625600"/>
              <a:gd name="connsiteX10" fmla="*/ 70116 w 1436322"/>
              <a:gd name="connsiteY10" fmla="*/ 1555484 h 1625600"/>
              <a:gd name="connsiteX11" fmla="*/ 0 w 1436322"/>
              <a:gd name="connsiteY11" fmla="*/ 1386208 h 1625600"/>
              <a:gd name="connsiteX12" fmla="*/ 0 w 1436322"/>
              <a:gd name="connsiteY12" fmla="*/ 2393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6322" h="1625600">
                <a:moveTo>
                  <a:pt x="0" y="239392"/>
                </a:moveTo>
                <a:cubicBezTo>
                  <a:pt x="0" y="175901"/>
                  <a:pt x="25222" y="115011"/>
                  <a:pt x="70117" y="70116"/>
                </a:cubicBezTo>
                <a:cubicBezTo>
                  <a:pt x="115012" y="25221"/>
                  <a:pt x="175902" y="0"/>
                  <a:pt x="239393" y="0"/>
                </a:cubicBezTo>
                <a:lnTo>
                  <a:pt x="1196930" y="0"/>
                </a:lnTo>
                <a:cubicBezTo>
                  <a:pt x="1260421" y="0"/>
                  <a:pt x="1321311" y="25222"/>
                  <a:pt x="1366206" y="70117"/>
                </a:cubicBezTo>
                <a:cubicBezTo>
                  <a:pt x="1411101" y="115012"/>
                  <a:pt x="1436322" y="175902"/>
                  <a:pt x="1436322" y="239393"/>
                </a:cubicBezTo>
                <a:lnTo>
                  <a:pt x="1436322" y="1386208"/>
                </a:lnTo>
                <a:cubicBezTo>
                  <a:pt x="1436322" y="1449699"/>
                  <a:pt x="1411100" y="1510589"/>
                  <a:pt x="1366206" y="1555484"/>
                </a:cubicBezTo>
                <a:cubicBezTo>
                  <a:pt x="1321311" y="1600379"/>
                  <a:pt x="1260421" y="1625600"/>
                  <a:pt x="1196930" y="1625600"/>
                </a:cubicBezTo>
                <a:lnTo>
                  <a:pt x="239392" y="1625600"/>
                </a:lnTo>
                <a:cubicBezTo>
                  <a:pt x="175901" y="1625600"/>
                  <a:pt x="115011" y="1600378"/>
                  <a:pt x="70116" y="1555484"/>
                </a:cubicBezTo>
                <a:cubicBezTo>
                  <a:pt x="25221" y="1510589"/>
                  <a:pt x="0" y="1449699"/>
                  <a:pt x="0" y="1386208"/>
                </a:cubicBezTo>
                <a:lnTo>
                  <a:pt x="0" y="239392"/>
                </a:lnTo>
                <a:close/>
              </a:path>
            </a:pathLst>
          </a:custGeom>
          <a:solidFill>
            <a:srgbClr val="FF99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8695" tIns="138695" rIns="138695" bIns="138695"/>
          <a:lstStyle/>
          <a:p>
            <a:pPr algn="ctr" defTabSz="800100">
              <a:lnSpc>
                <a:spcPct val="90000"/>
              </a:lnSpc>
              <a:defRPr/>
            </a:pPr>
            <a:r>
              <a:rPr lang="en-CA" b="1">
                <a:solidFill>
                  <a:schemeClr val="tx1"/>
                </a:solidFill>
                <a:latin typeface="Calibri" pitchFamily="34" charset="0"/>
              </a:rPr>
              <a:t>Issuer</a:t>
            </a:r>
          </a:p>
          <a:p>
            <a:pPr algn="ctr" defTabSz="800100">
              <a:lnSpc>
                <a:spcPct val="90000"/>
              </a:lnSpc>
              <a:defRPr/>
            </a:pPr>
            <a:r>
              <a:rPr lang="en-CA" sz="1400">
                <a:solidFill>
                  <a:schemeClr val="tx1"/>
                </a:solidFill>
                <a:latin typeface="Calibri" pitchFamily="34" charset="0"/>
              </a:rPr>
              <a:t>interfaces with</a:t>
            </a:r>
          </a:p>
          <a:p>
            <a:pPr algn="ctr" defTabSz="800100">
              <a:lnSpc>
                <a:spcPct val="90000"/>
              </a:lnSpc>
              <a:defRPr/>
            </a:pPr>
            <a:r>
              <a:rPr lang="en-CA" sz="1400">
                <a:solidFill>
                  <a:schemeClr val="tx1"/>
                </a:solidFill>
                <a:latin typeface="Calibri" pitchFamily="34" charset="0"/>
              </a:rPr>
              <a:t>input form, mapping application, etc.</a:t>
            </a:r>
          </a:p>
        </p:txBody>
      </p:sp>
      <p:sp>
        <p:nvSpPr>
          <p:cNvPr id="9" name="Freeform 8"/>
          <p:cNvSpPr/>
          <p:nvPr/>
        </p:nvSpPr>
        <p:spPr>
          <a:xfrm>
            <a:off x="1905000" y="2971800"/>
            <a:ext cx="1828800" cy="1625600"/>
          </a:xfrm>
          <a:custGeom>
            <a:avLst/>
            <a:gdLst>
              <a:gd name="connsiteX0" fmla="*/ 0 w 1436322"/>
              <a:gd name="connsiteY0" fmla="*/ 239392 h 1625600"/>
              <a:gd name="connsiteX1" fmla="*/ 70117 w 1436322"/>
              <a:gd name="connsiteY1" fmla="*/ 70116 h 1625600"/>
              <a:gd name="connsiteX2" fmla="*/ 239393 w 1436322"/>
              <a:gd name="connsiteY2" fmla="*/ 0 h 1625600"/>
              <a:gd name="connsiteX3" fmla="*/ 1196930 w 1436322"/>
              <a:gd name="connsiteY3" fmla="*/ 0 h 1625600"/>
              <a:gd name="connsiteX4" fmla="*/ 1366206 w 1436322"/>
              <a:gd name="connsiteY4" fmla="*/ 70117 h 1625600"/>
              <a:gd name="connsiteX5" fmla="*/ 1436322 w 1436322"/>
              <a:gd name="connsiteY5" fmla="*/ 239393 h 1625600"/>
              <a:gd name="connsiteX6" fmla="*/ 1436322 w 1436322"/>
              <a:gd name="connsiteY6" fmla="*/ 1386208 h 1625600"/>
              <a:gd name="connsiteX7" fmla="*/ 1366206 w 1436322"/>
              <a:gd name="connsiteY7" fmla="*/ 1555484 h 1625600"/>
              <a:gd name="connsiteX8" fmla="*/ 1196930 w 1436322"/>
              <a:gd name="connsiteY8" fmla="*/ 1625600 h 1625600"/>
              <a:gd name="connsiteX9" fmla="*/ 239392 w 1436322"/>
              <a:gd name="connsiteY9" fmla="*/ 1625600 h 1625600"/>
              <a:gd name="connsiteX10" fmla="*/ 70116 w 1436322"/>
              <a:gd name="connsiteY10" fmla="*/ 1555484 h 1625600"/>
              <a:gd name="connsiteX11" fmla="*/ 0 w 1436322"/>
              <a:gd name="connsiteY11" fmla="*/ 1386208 h 1625600"/>
              <a:gd name="connsiteX12" fmla="*/ 0 w 1436322"/>
              <a:gd name="connsiteY12" fmla="*/ 2393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6322" h="1625600">
                <a:moveTo>
                  <a:pt x="0" y="239392"/>
                </a:moveTo>
                <a:cubicBezTo>
                  <a:pt x="0" y="175901"/>
                  <a:pt x="25222" y="115011"/>
                  <a:pt x="70117" y="70116"/>
                </a:cubicBezTo>
                <a:cubicBezTo>
                  <a:pt x="115012" y="25221"/>
                  <a:pt x="175902" y="0"/>
                  <a:pt x="239393" y="0"/>
                </a:cubicBezTo>
                <a:lnTo>
                  <a:pt x="1196930" y="0"/>
                </a:lnTo>
                <a:cubicBezTo>
                  <a:pt x="1260421" y="0"/>
                  <a:pt x="1321311" y="25222"/>
                  <a:pt x="1366206" y="70117"/>
                </a:cubicBezTo>
                <a:cubicBezTo>
                  <a:pt x="1411101" y="115012"/>
                  <a:pt x="1436322" y="175902"/>
                  <a:pt x="1436322" y="239393"/>
                </a:cubicBezTo>
                <a:lnTo>
                  <a:pt x="1436322" y="1386208"/>
                </a:lnTo>
                <a:cubicBezTo>
                  <a:pt x="1436322" y="1449699"/>
                  <a:pt x="1411100" y="1510589"/>
                  <a:pt x="1366206" y="1555484"/>
                </a:cubicBezTo>
                <a:cubicBezTo>
                  <a:pt x="1321311" y="1600379"/>
                  <a:pt x="1260421" y="1625600"/>
                  <a:pt x="1196930" y="1625600"/>
                </a:cubicBezTo>
                <a:lnTo>
                  <a:pt x="239392" y="1625600"/>
                </a:lnTo>
                <a:cubicBezTo>
                  <a:pt x="175901" y="1625600"/>
                  <a:pt x="115011" y="1600378"/>
                  <a:pt x="70116" y="1555484"/>
                </a:cubicBezTo>
                <a:cubicBezTo>
                  <a:pt x="25221" y="1510589"/>
                  <a:pt x="0" y="1449699"/>
                  <a:pt x="0" y="1386208"/>
                </a:cubicBezTo>
                <a:lnTo>
                  <a:pt x="0" y="239392"/>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8695" tIns="138695" rIns="138695" bIns="138695"/>
          <a:lstStyle/>
          <a:p>
            <a:pPr algn="ctr" defTabSz="800100">
              <a:lnSpc>
                <a:spcPct val="90000"/>
              </a:lnSpc>
              <a:defRPr/>
            </a:pPr>
            <a:r>
              <a:rPr lang="en-CA" sz="1600" b="1">
                <a:solidFill>
                  <a:schemeClr val="tx1"/>
                </a:solidFill>
              </a:rPr>
              <a:t>Issuing System</a:t>
            </a:r>
          </a:p>
          <a:p>
            <a:pPr algn="ctr" defTabSz="800100">
              <a:lnSpc>
                <a:spcPct val="90000"/>
              </a:lnSpc>
              <a:defRPr/>
            </a:pPr>
            <a:r>
              <a:rPr lang="en-CA" sz="1400">
                <a:solidFill>
                  <a:schemeClr val="tx1"/>
                </a:solidFill>
              </a:rPr>
              <a:t>produces</a:t>
            </a:r>
          </a:p>
          <a:p>
            <a:pPr algn="ctr" defTabSz="800100">
              <a:lnSpc>
                <a:spcPct val="90000"/>
              </a:lnSpc>
              <a:defRPr/>
            </a:pPr>
            <a:r>
              <a:rPr lang="en-CA" sz="1400">
                <a:solidFill>
                  <a:schemeClr val="tx1"/>
                </a:solidFill>
              </a:rPr>
              <a:t>CAP-CP</a:t>
            </a:r>
          </a:p>
        </p:txBody>
      </p:sp>
      <p:sp>
        <p:nvSpPr>
          <p:cNvPr id="10" name="Freeform 9"/>
          <p:cNvSpPr/>
          <p:nvPr/>
        </p:nvSpPr>
        <p:spPr>
          <a:xfrm>
            <a:off x="3733800" y="2971800"/>
            <a:ext cx="1905000" cy="1625600"/>
          </a:xfrm>
          <a:custGeom>
            <a:avLst/>
            <a:gdLst>
              <a:gd name="connsiteX0" fmla="*/ 0 w 1436322"/>
              <a:gd name="connsiteY0" fmla="*/ 239392 h 1625600"/>
              <a:gd name="connsiteX1" fmla="*/ 70117 w 1436322"/>
              <a:gd name="connsiteY1" fmla="*/ 70116 h 1625600"/>
              <a:gd name="connsiteX2" fmla="*/ 239393 w 1436322"/>
              <a:gd name="connsiteY2" fmla="*/ 0 h 1625600"/>
              <a:gd name="connsiteX3" fmla="*/ 1196930 w 1436322"/>
              <a:gd name="connsiteY3" fmla="*/ 0 h 1625600"/>
              <a:gd name="connsiteX4" fmla="*/ 1366206 w 1436322"/>
              <a:gd name="connsiteY4" fmla="*/ 70117 h 1625600"/>
              <a:gd name="connsiteX5" fmla="*/ 1436322 w 1436322"/>
              <a:gd name="connsiteY5" fmla="*/ 239393 h 1625600"/>
              <a:gd name="connsiteX6" fmla="*/ 1436322 w 1436322"/>
              <a:gd name="connsiteY6" fmla="*/ 1386208 h 1625600"/>
              <a:gd name="connsiteX7" fmla="*/ 1366206 w 1436322"/>
              <a:gd name="connsiteY7" fmla="*/ 1555484 h 1625600"/>
              <a:gd name="connsiteX8" fmla="*/ 1196930 w 1436322"/>
              <a:gd name="connsiteY8" fmla="*/ 1625600 h 1625600"/>
              <a:gd name="connsiteX9" fmla="*/ 239392 w 1436322"/>
              <a:gd name="connsiteY9" fmla="*/ 1625600 h 1625600"/>
              <a:gd name="connsiteX10" fmla="*/ 70116 w 1436322"/>
              <a:gd name="connsiteY10" fmla="*/ 1555484 h 1625600"/>
              <a:gd name="connsiteX11" fmla="*/ 0 w 1436322"/>
              <a:gd name="connsiteY11" fmla="*/ 1386208 h 1625600"/>
              <a:gd name="connsiteX12" fmla="*/ 0 w 1436322"/>
              <a:gd name="connsiteY12" fmla="*/ 2393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6322" h="1625600">
                <a:moveTo>
                  <a:pt x="0" y="239392"/>
                </a:moveTo>
                <a:cubicBezTo>
                  <a:pt x="0" y="175901"/>
                  <a:pt x="25222" y="115011"/>
                  <a:pt x="70117" y="70116"/>
                </a:cubicBezTo>
                <a:cubicBezTo>
                  <a:pt x="115012" y="25221"/>
                  <a:pt x="175902" y="0"/>
                  <a:pt x="239393" y="0"/>
                </a:cubicBezTo>
                <a:lnTo>
                  <a:pt x="1196930" y="0"/>
                </a:lnTo>
                <a:cubicBezTo>
                  <a:pt x="1260421" y="0"/>
                  <a:pt x="1321311" y="25222"/>
                  <a:pt x="1366206" y="70117"/>
                </a:cubicBezTo>
                <a:cubicBezTo>
                  <a:pt x="1411101" y="115012"/>
                  <a:pt x="1436322" y="175902"/>
                  <a:pt x="1436322" y="239393"/>
                </a:cubicBezTo>
                <a:lnTo>
                  <a:pt x="1436322" y="1386208"/>
                </a:lnTo>
                <a:cubicBezTo>
                  <a:pt x="1436322" y="1449699"/>
                  <a:pt x="1411100" y="1510589"/>
                  <a:pt x="1366206" y="1555484"/>
                </a:cubicBezTo>
                <a:cubicBezTo>
                  <a:pt x="1321311" y="1600379"/>
                  <a:pt x="1260421" y="1625600"/>
                  <a:pt x="1196930" y="1625600"/>
                </a:cubicBezTo>
                <a:lnTo>
                  <a:pt x="239392" y="1625600"/>
                </a:lnTo>
                <a:cubicBezTo>
                  <a:pt x="175901" y="1625600"/>
                  <a:pt x="115011" y="1600378"/>
                  <a:pt x="70116" y="1555484"/>
                </a:cubicBezTo>
                <a:cubicBezTo>
                  <a:pt x="25221" y="1510589"/>
                  <a:pt x="0" y="1449699"/>
                  <a:pt x="0" y="1386208"/>
                </a:cubicBezTo>
                <a:lnTo>
                  <a:pt x="0" y="239392"/>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8695" tIns="138695" rIns="138695" bIns="138695"/>
          <a:lstStyle/>
          <a:p>
            <a:pPr algn="ctr" defTabSz="800100">
              <a:lnSpc>
                <a:spcPct val="90000"/>
              </a:lnSpc>
              <a:defRPr/>
            </a:pPr>
            <a:r>
              <a:rPr lang="en-CA" sz="1600" b="1">
                <a:solidFill>
                  <a:schemeClr val="tx1"/>
                </a:solidFill>
                <a:ea typeface="Arial Unicode MS" pitchFamily="34" charset="-128"/>
                <a:cs typeface="Arial Unicode MS" pitchFamily="34" charset="-128"/>
              </a:rPr>
              <a:t>Aggregators/</a:t>
            </a:r>
            <a:br>
              <a:rPr lang="en-CA" sz="1600" b="1">
                <a:solidFill>
                  <a:schemeClr val="tx1"/>
                </a:solidFill>
                <a:ea typeface="Arial Unicode MS" pitchFamily="34" charset="-128"/>
                <a:cs typeface="Arial Unicode MS" pitchFamily="34" charset="-128"/>
              </a:rPr>
            </a:br>
            <a:r>
              <a:rPr lang="en-CA" sz="1600" b="1">
                <a:solidFill>
                  <a:schemeClr val="tx1"/>
                </a:solidFill>
                <a:ea typeface="Arial Unicode MS" pitchFamily="34" charset="-128"/>
                <a:cs typeface="Arial Unicode MS" pitchFamily="34" charset="-128"/>
              </a:rPr>
              <a:t>Re-originators</a:t>
            </a:r>
          </a:p>
          <a:p>
            <a:pPr algn="ctr" defTabSz="800100">
              <a:lnSpc>
                <a:spcPct val="90000"/>
              </a:lnSpc>
              <a:defRPr/>
            </a:pPr>
            <a:r>
              <a:rPr lang="en-CA" sz="1400">
                <a:solidFill>
                  <a:schemeClr val="tx1"/>
                </a:solidFill>
                <a:ea typeface="Arial Unicode MS" pitchFamily="34" charset="-128"/>
                <a:cs typeface="Arial Unicode MS" pitchFamily="34" charset="-128"/>
              </a:rPr>
              <a:t>Collects, (modifies?), (filters?), and shares</a:t>
            </a:r>
          </a:p>
          <a:p>
            <a:pPr algn="ctr" defTabSz="800100">
              <a:lnSpc>
                <a:spcPct val="90000"/>
              </a:lnSpc>
              <a:defRPr/>
            </a:pPr>
            <a:r>
              <a:rPr lang="en-CA" sz="1400">
                <a:solidFill>
                  <a:schemeClr val="tx1"/>
                </a:solidFill>
                <a:ea typeface="Arial Unicode MS" pitchFamily="34" charset="-128"/>
                <a:cs typeface="Arial Unicode MS" pitchFamily="34" charset="-128"/>
              </a:rPr>
              <a:t> CAP-CP</a:t>
            </a:r>
          </a:p>
        </p:txBody>
      </p:sp>
      <p:sp>
        <p:nvSpPr>
          <p:cNvPr id="11" name="Freeform 10"/>
          <p:cNvSpPr/>
          <p:nvPr/>
        </p:nvSpPr>
        <p:spPr>
          <a:xfrm>
            <a:off x="5638800" y="2971800"/>
            <a:ext cx="1752600" cy="1625600"/>
          </a:xfrm>
          <a:custGeom>
            <a:avLst/>
            <a:gdLst>
              <a:gd name="connsiteX0" fmla="*/ 0 w 1436322"/>
              <a:gd name="connsiteY0" fmla="*/ 239392 h 1625600"/>
              <a:gd name="connsiteX1" fmla="*/ 70117 w 1436322"/>
              <a:gd name="connsiteY1" fmla="*/ 70116 h 1625600"/>
              <a:gd name="connsiteX2" fmla="*/ 239393 w 1436322"/>
              <a:gd name="connsiteY2" fmla="*/ 0 h 1625600"/>
              <a:gd name="connsiteX3" fmla="*/ 1196930 w 1436322"/>
              <a:gd name="connsiteY3" fmla="*/ 0 h 1625600"/>
              <a:gd name="connsiteX4" fmla="*/ 1366206 w 1436322"/>
              <a:gd name="connsiteY4" fmla="*/ 70117 h 1625600"/>
              <a:gd name="connsiteX5" fmla="*/ 1436322 w 1436322"/>
              <a:gd name="connsiteY5" fmla="*/ 239393 h 1625600"/>
              <a:gd name="connsiteX6" fmla="*/ 1436322 w 1436322"/>
              <a:gd name="connsiteY6" fmla="*/ 1386208 h 1625600"/>
              <a:gd name="connsiteX7" fmla="*/ 1366206 w 1436322"/>
              <a:gd name="connsiteY7" fmla="*/ 1555484 h 1625600"/>
              <a:gd name="connsiteX8" fmla="*/ 1196930 w 1436322"/>
              <a:gd name="connsiteY8" fmla="*/ 1625600 h 1625600"/>
              <a:gd name="connsiteX9" fmla="*/ 239392 w 1436322"/>
              <a:gd name="connsiteY9" fmla="*/ 1625600 h 1625600"/>
              <a:gd name="connsiteX10" fmla="*/ 70116 w 1436322"/>
              <a:gd name="connsiteY10" fmla="*/ 1555484 h 1625600"/>
              <a:gd name="connsiteX11" fmla="*/ 0 w 1436322"/>
              <a:gd name="connsiteY11" fmla="*/ 1386208 h 1625600"/>
              <a:gd name="connsiteX12" fmla="*/ 0 w 1436322"/>
              <a:gd name="connsiteY12" fmla="*/ 2393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6322" h="1625600">
                <a:moveTo>
                  <a:pt x="0" y="239392"/>
                </a:moveTo>
                <a:cubicBezTo>
                  <a:pt x="0" y="175901"/>
                  <a:pt x="25222" y="115011"/>
                  <a:pt x="70117" y="70116"/>
                </a:cubicBezTo>
                <a:cubicBezTo>
                  <a:pt x="115012" y="25221"/>
                  <a:pt x="175902" y="0"/>
                  <a:pt x="239393" y="0"/>
                </a:cubicBezTo>
                <a:lnTo>
                  <a:pt x="1196930" y="0"/>
                </a:lnTo>
                <a:cubicBezTo>
                  <a:pt x="1260421" y="0"/>
                  <a:pt x="1321311" y="25222"/>
                  <a:pt x="1366206" y="70117"/>
                </a:cubicBezTo>
                <a:cubicBezTo>
                  <a:pt x="1411101" y="115012"/>
                  <a:pt x="1436322" y="175902"/>
                  <a:pt x="1436322" y="239393"/>
                </a:cubicBezTo>
                <a:lnTo>
                  <a:pt x="1436322" y="1386208"/>
                </a:lnTo>
                <a:cubicBezTo>
                  <a:pt x="1436322" y="1449699"/>
                  <a:pt x="1411100" y="1510589"/>
                  <a:pt x="1366206" y="1555484"/>
                </a:cubicBezTo>
                <a:cubicBezTo>
                  <a:pt x="1321311" y="1600379"/>
                  <a:pt x="1260421" y="1625600"/>
                  <a:pt x="1196930" y="1625600"/>
                </a:cubicBezTo>
                <a:lnTo>
                  <a:pt x="239392" y="1625600"/>
                </a:lnTo>
                <a:cubicBezTo>
                  <a:pt x="175901" y="1625600"/>
                  <a:pt x="115011" y="1600378"/>
                  <a:pt x="70116" y="1555484"/>
                </a:cubicBezTo>
                <a:cubicBezTo>
                  <a:pt x="25221" y="1510589"/>
                  <a:pt x="0" y="1449699"/>
                  <a:pt x="0" y="1386208"/>
                </a:cubicBezTo>
                <a:lnTo>
                  <a:pt x="0" y="239392"/>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8695" tIns="138695" rIns="138695" bIns="138695"/>
          <a:lstStyle/>
          <a:p>
            <a:pPr algn="ctr" defTabSz="800100">
              <a:lnSpc>
                <a:spcPct val="90000"/>
              </a:lnSpc>
              <a:defRPr/>
            </a:pPr>
            <a:r>
              <a:rPr lang="en-CA" sz="1600" b="1">
                <a:solidFill>
                  <a:schemeClr val="tx1"/>
                </a:solidFill>
                <a:ea typeface="Arial Unicode MS" pitchFamily="34" charset="-128"/>
                <a:cs typeface="Arial Unicode MS" pitchFamily="34" charset="-128"/>
              </a:rPr>
              <a:t>Distributor</a:t>
            </a:r>
          </a:p>
          <a:p>
            <a:pPr algn="ctr" defTabSz="800100">
              <a:defRPr/>
            </a:pPr>
            <a:r>
              <a:rPr lang="en-CA" sz="1200">
                <a:solidFill>
                  <a:schemeClr val="tx1"/>
                </a:solidFill>
                <a:ea typeface="Arial Unicode MS" pitchFamily="34" charset="-128"/>
                <a:cs typeface="Arial Unicode MS" pitchFamily="34" charset="-128"/>
              </a:rPr>
              <a:t>(filters?) and converts CAP-CP to common and proprietary protocols</a:t>
            </a:r>
          </a:p>
        </p:txBody>
      </p:sp>
      <p:sp>
        <p:nvSpPr>
          <p:cNvPr id="12" name="Freeform 11"/>
          <p:cNvSpPr/>
          <p:nvPr/>
        </p:nvSpPr>
        <p:spPr>
          <a:xfrm>
            <a:off x="7391400" y="2971800"/>
            <a:ext cx="1752600" cy="1625600"/>
          </a:xfrm>
          <a:custGeom>
            <a:avLst/>
            <a:gdLst>
              <a:gd name="connsiteX0" fmla="*/ 0 w 1436322"/>
              <a:gd name="connsiteY0" fmla="*/ 239392 h 1625600"/>
              <a:gd name="connsiteX1" fmla="*/ 70117 w 1436322"/>
              <a:gd name="connsiteY1" fmla="*/ 70116 h 1625600"/>
              <a:gd name="connsiteX2" fmla="*/ 239393 w 1436322"/>
              <a:gd name="connsiteY2" fmla="*/ 0 h 1625600"/>
              <a:gd name="connsiteX3" fmla="*/ 1196930 w 1436322"/>
              <a:gd name="connsiteY3" fmla="*/ 0 h 1625600"/>
              <a:gd name="connsiteX4" fmla="*/ 1366206 w 1436322"/>
              <a:gd name="connsiteY4" fmla="*/ 70117 h 1625600"/>
              <a:gd name="connsiteX5" fmla="*/ 1436322 w 1436322"/>
              <a:gd name="connsiteY5" fmla="*/ 239393 h 1625600"/>
              <a:gd name="connsiteX6" fmla="*/ 1436322 w 1436322"/>
              <a:gd name="connsiteY6" fmla="*/ 1386208 h 1625600"/>
              <a:gd name="connsiteX7" fmla="*/ 1366206 w 1436322"/>
              <a:gd name="connsiteY7" fmla="*/ 1555484 h 1625600"/>
              <a:gd name="connsiteX8" fmla="*/ 1196930 w 1436322"/>
              <a:gd name="connsiteY8" fmla="*/ 1625600 h 1625600"/>
              <a:gd name="connsiteX9" fmla="*/ 239392 w 1436322"/>
              <a:gd name="connsiteY9" fmla="*/ 1625600 h 1625600"/>
              <a:gd name="connsiteX10" fmla="*/ 70116 w 1436322"/>
              <a:gd name="connsiteY10" fmla="*/ 1555484 h 1625600"/>
              <a:gd name="connsiteX11" fmla="*/ 0 w 1436322"/>
              <a:gd name="connsiteY11" fmla="*/ 1386208 h 1625600"/>
              <a:gd name="connsiteX12" fmla="*/ 0 w 1436322"/>
              <a:gd name="connsiteY12" fmla="*/ 239392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6322" h="1625600">
                <a:moveTo>
                  <a:pt x="0" y="239392"/>
                </a:moveTo>
                <a:cubicBezTo>
                  <a:pt x="0" y="175901"/>
                  <a:pt x="25222" y="115011"/>
                  <a:pt x="70117" y="70116"/>
                </a:cubicBezTo>
                <a:cubicBezTo>
                  <a:pt x="115012" y="25221"/>
                  <a:pt x="175902" y="0"/>
                  <a:pt x="239393" y="0"/>
                </a:cubicBezTo>
                <a:lnTo>
                  <a:pt x="1196930" y="0"/>
                </a:lnTo>
                <a:cubicBezTo>
                  <a:pt x="1260421" y="0"/>
                  <a:pt x="1321311" y="25222"/>
                  <a:pt x="1366206" y="70117"/>
                </a:cubicBezTo>
                <a:cubicBezTo>
                  <a:pt x="1411101" y="115012"/>
                  <a:pt x="1436322" y="175902"/>
                  <a:pt x="1436322" y="239393"/>
                </a:cubicBezTo>
                <a:lnTo>
                  <a:pt x="1436322" y="1386208"/>
                </a:lnTo>
                <a:cubicBezTo>
                  <a:pt x="1436322" y="1449699"/>
                  <a:pt x="1411100" y="1510589"/>
                  <a:pt x="1366206" y="1555484"/>
                </a:cubicBezTo>
                <a:cubicBezTo>
                  <a:pt x="1321311" y="1600379"/>
                  <a:pt x="1260421" y="1625600"/>
                  <a:pt x="1196930" y="1625600"/>
                </a:cubicBezTo>
                <a:lnTo>
                  <a:pt x="239392" y="1625600"/>
                </a:lnTo>
                <a:cubicBezTo>
                  <a:pt x="175901" y="1625600"/>
                  <a:pt x="115011" y="1600378"/>
                  <a:pt x="70116" y="1555484"/>
                </a:cubicBezTo>
                <a:cubicBezTo>
                  <a:pt x="25221" y="1510589"/>
                  <a:pt x="0" y="1449699"/>
                  <a:pt x="0" y="1386208"/>
                </a:cubicBezTo>
                <a:lnTo>
                  <a:pt x="0" y="239392"/>
                </a:lnTo>
                <a:close/>
              </a:path>
            </a:pathLst>
          </a:custGeom>
          <a:solidFill>
            <a:srgbClr val="FF99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8695" tIns="138695" rIns="138695" bIns="138695" spcCol="1270"/>
          <a:lstStyle/>
          <a:p>
            <a:pPr algn="ctr" defTabSz="800100" fontAlgn="auto">
              <a:lnSpc>
                <a:spcPct val="90000"/>
              </a:lnSpc>
              <a:spcBef>
                <a:spcPts val="0"/>
              </a:spcBef>
              <a:spcAft>
                <a:spcPts val="0"/>
              </a:spcAft>
              <a:defRPr/>
            </a:pPr>
            <a:r>
              <a:rPr lang="en-CA" b="1" dirty="0">
                <a:solidFill>
                  <a:schemeClr val="tx1"/>
                </a:solidFill>
              </a:rPr>
              <a:t>Recipient</a:t>
            </a:r>
          </a:p>
          <a:p>
            <a:pPr algn="ctr" defTabSz="800100" fontAlgn="auto">
              <a:lnSpc>
                <a:spcPct val="90000"/>
              </a:lnSpc>
              <a:spcBef>
                <a:spcPts val="0"/>
              </a:spcBef>
              <a:spcAft>
                <a:spcPct val="35000"/>
              </a:spcAft>
              <a:defRPr/>
            </a:pPr>
            <a:r>
              <a:rPr lang="en-CA" sz="1400" dirty="0">
                <a:solidFill>
                  <a:schemeClr val="tx1"/>
                </a:solidFill>
              </a:rPr>
              <a:t>interfaces with  common products and services. Ex. Email, map, RSS, TV</a:t>
            </a:r>
            <a:r>
              <a:rPr lang="en-CA" sz="1400">
                <a:solidFill>
                  <a:schemeClr val="tx1"/>
                </a:solidFill>
              </a:rPr>
              <a:t>, ...</a:t>
            </a:r>
            <a:endParaRPr lang="en-CA" sz="1050"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0" y="-26988"/>
            <a:ext cx="0" cy="68849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7" descr="C:\Documents and Settings\antonk\Local Settings\Temporary Internet Files\Content.IE5\32FABMFJ\MC900433915[1].png"/>
          <p:cNvPicPr>
            <a:picLocks noChangeAspect="1" noChangeArrowheads="1"/>
          </p:cNvPicPr>
          <p:nvPr/>
        </p:nvPicPr>
        <p:blipFill>
          <a:blip r:embed="rId2" cstate="print"/>
          <a:srcRect/>
          <a:stretch>
            <a:fillRect/>
          </a:stretch>
        </p:blipFill>
        <p:spPr bwMode="auto">
          <a:xfrm>
            <a:off x="6084888" y="1989138"/>
            <a:ext cx="2016125" cy="2016125"/>
          </a:xfrm>
          <a:prstGeom prst="rect">
            <a:avLst/>
          </a:prstGeom>
          <a:noFill/>
          <a:ln w="9525">
            <a:noFill/>
            <a:miter lim="800000"/>
            <a:headEnd/>
            <a:tailEnd/>
          </a:ln>
        </p:spPr>
      </p:pic>
      <p:cxnSp>
        <p:nvCxnSpPr>
          <p:cNvPr id="18" name="Straight Connector 17"/>
          <p:cNvCxnSpPr/>
          <p:nvPr/>
        </p:nvCxnSpPr>
        <p:spPr>
          <a:xfrm>
            <a:off x="3132138" y="0"/>
            <a:ext cx="0"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1863" y="0"/>
            <a:ext cx="0"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609600" y="457200"/>
            <a:ext cx="3270250" cy="646113"/>
          </a:xfrm>
          <a:prstGeom prst="rect">
            <a:avLst/>
          </a:prstGeom>
          <a:noFill/>
          <a:ln w="9525">
            <a:noFill/>
            <a:miter lim="800000"/>
            <a:headEnd/>
            <a:tailEnd/>
          </a:ln>
        </p:spPr>
        <p:txBody>
          <a:bodyPr wrap="none">
            <a:spAutoFit/>
          </a:bodyPr>
          <a:lstStyle/>
          <a:p>
            <a:pPr algn="ctr"/>
            <a:r>
              <a:rPr lang="en-CA" dirty="0"/>
              <a:t>Environment Canada</a:t>
            </a:r>
          </a:p>
          <a:p>
            <a:pPr algn="ctr"/>
            <a:r>
              <a:rPr lang="en-CA" dirty="0"/>
              <a:t>(manufactures CAP message)</a:t>
            </a:r>
          </a:p>
        </p:txBody>
      </p:sp>
      <p:sp>
        <p:nvSpPr>
          <p:cNvPr id="24" name="TextBox 23"/>
          <p:cNvSpPr txBox="1">
            <a:spLocks noChangeArrowheads="1"/>
          </p:cNvSpPr>
          <p:nvPr/>
        </p:nvSpPr>
        <p:spPr bwMode="auto">
          <a:xfrm>
            <a:off x="5918200" y="333375"/>
            <a:ext cx="2300288" cy="922338"/>
          </a:xfrm>
          <a:prstGeom prst="rect">
            <a:avLst/>
          </a:prstGeom>
          <a:noFill/>
          <a:ln w="9525">
            <a:noFill/>
            <a:miter lim="800000"/>
            <a:headEnd/>
            <a:tailEnd/>
          </a:ln>
        </p:spPr>
        <p:txBody>
          <a:bodyPr wrap="none">
            <a:spAutoFit/>
          </a:bodyPr>
          <a:lstStyle/>
          <a:p>
            <a:pPr algn="ctr"/>
            <a:r>
              <a:rPr lang="en-CA" dirty="0"/>
              <a:t>Last mile distributor</a:t>
            </a:r>
          </a:p>
          <a:p>
            <a:pPr algn="ctr"/>
            <a:r>
              <a:rPr lang="en-CA" dirty="0"/>
              <a:t>(presents final</a:t>
            </a:r>
          </a:p>
          <a:p>
            <a:pPr algn="ctr"/>
            <a:r>
              <a:rPr lang="en-CA" dirty="0"/>
              <a:t> formatted message)</a:t>
            </a:r>
          </a:p>
        </p:txBody>
      </p:sp>
      <p:pic>
        <p:nvPicPr>
          <p:cNvPr id="1030" name="Picture 6" descr="C:\Documents and Settings\antonk\Desktop\Montreal\Truck edited.jpg"/>
          <p:cNvPicPr>
            <a:picLocks noChangeAspect="1" noChangeArrowheads="1"/>
          </p:cNvPicPr>
          <p:nvPr/>
        </p:nvPicPr>
        <p:blipFill>
          <a:blip r:embed="rId3" cstate="print"/>
          <a:srcRect/>
          <a:stretch>
            <a:fillRect/>
          </a:stretch>
        </p:blipFill>
        <p:spPr bwMode="auto">
          <a:xfrm>
            <a:off x="3276600" y="188913"/>
            <a:ext cx="2722563" cy="1944687"/>
          </a:xfrm>
          <a:prstGeom prst="rect">
            <a:avLst/>
          </a:prstGeom>
          <a:noFill/>
          <a:ln w="9525">
            <a:noFill/>
            <a:miter lim="800000"/>
            <a:headEnd/>
            <a:tailEnd/>
          </a:ln>
        </p:spPr>
      </p:pic>
      <p:pic>
        <p:nvPicPr>
          <p:cNvPr id="1032" name="Picture 8" descr="C:\Documents and Settings\antonk\Desktop\Montreal\chair.png"/>
          <p:cNvPicPr>
            <a:picLocks noChangeAspect="1" noChangeArrowheads="1"/>
          </p:cNvPicPr>
          <p:nvPr/>
        </p:nvPicPr>
        <p:blipFill>
          <a:blip r:embed="rId4" cstate="print"/>
          <a:srcRect/>
          <a:stretch>
            <a:fillRect/>
          </a:stretch>
        </p:blipFill>
        <p:spPr bwMode="auto">
          <a:xfrm>
            <a:off x="3733800" y="5084763"/>
            <a:ext cx="1774825" cy="1530350"/>
          </a:xfrm>
          <a:prstGeom prst="rect">
            <a:avLst/>
          </a:prstGeom>
          <a:noFill/>
          <a:ln w="9525">
            <a:noFill/>
            <a:miter lim="800000"/>
            <a:headEnd/>
            <a:tailEnd/>
          </a:ln>
        </p:spPr>
      </p:pic>
      <p:pic>
        <p:nvPicPr>
          <p:cNvPr id="3" name="Picture 9" descr="C:\Documents and Settings\antonk\Desktop\Montreal\office-chair-manual1.png"/>
          <p:cNvPicPr>
            <a:picLocks noChangeAspect="1" noChangeArrowheads="1"/>
          </p:cNvPicPr>
          <p:nvPr/>
        </p:nvPicPr>
        <p:blipFill>
          <a:blip r:embed="rId5" cstate="print"/>
          <a:srcRect/>
          <a:stretch>
            <a:fillRect/>
          </a:stretch>
        </p:blipFill>
        <p:spPr bwMode="auto">
          <a:xfrm>
            <a:off x="3716338" y="2708275"/>
            <a:ext cx="1792287" cy="1584325"/>
          </a:xfrm>
          <a:prstGeom prst="rect">
            <a:avLst/>
          </a:prstGeom>
          <a:noFill/>
          <a:ln w="9525">
            <a:noFill/>
            <a:miter lim="800000"/>
            <a:headEnd/>
            <a:tailEnd/>
          </a:ln>
        </p:spPr>
      </p:pic>
      <p:cxnSp>
        <p:nvCxnSpPr>
          <p:cNvPr id="21" name="Straight Arrow Connector 20"/>
          <p:cNvCxnSpPr/>
          <p:nvPr/>
        </p:nvCxnSpPr>
        <p:spPr>
          <a:xfrm>
            <a:off x="4572000" y="4724400"/>
            <a:ext cx="0" cy="2174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72000" y="2420938"/>
            <a:ext cx="0" cy="215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Documents and Settings\antonk\Desktop\Montreal\Untitled-1.png"/>
          <p:cNvPicPr>
            <a:picLocks noChangeAspect="1" noChangeArrowheads="1"/>
          </p:cNvPicPr>
          <p:nvPr/>
        </p:nvPicPr>
        <p:blipFill>
          <a:blip r:embed="rId6" cstate="print"/>
          <a:srcRect/>
          <a:stretch>
            <a:fillRect/>
          </a:stretch>
        </p:blipFill>
        <p:spPr bwMode="auto">
          <a:xfrm>
            <a:off x="1449388" y="2060575"/>
            <a:ext cx="1682750" cy="1773238"/>
          </a:xfrm>
          <a:prstGeom prst="rect">
            <a:avLst/>
          </a:prstGeom>
          <a:noFill/>
          <a:ln w="9525">
            <a:noFill/>
            <a:miter lim="800000"/>
            <a:headEnd/>
            <a:tailEnd/>
          </a:ln>
        </p:spPr>
      </p:pic>
      <p:sp>
        <p:nvSpPr>
          <p:cNvPr id="15" name="TextBox 14"/>
          <p:cNvSpPr txBox="1">
            <a:spLocks noChangeArrowheads="1"/>
          </p:cNvSpPr>
          <p:nvPr/>
        </p:nvSpPr>
        <p:spPr bwMode="auto">
          <a:xfrm>
            <a:off x="4067175" y="1989138"/>
            <a:ext cx="1135063" cy="368300"/>
          </a:xfrm>
          <a:prstGeom prst="rect">
            <a:avLst/>
          </a:prstGeom>
          <a:noFill/>
          <a:ln w="9525">
            <a:noFill/>
            <a:miter lim="800000"/>
            <a:headEnd/>
            <a:tailEnd/>
          </a:ln>
        </p:spPr>
        <p:txBody>
          <a:bodyPr wrap="none">
            <a:spAutoFit/>
          </a:bodyPr>
          <a:lstStyle/>
          <a:p>
            <a:r>
              <a:rPr lang="en-CA"/>
              <a:t>(delivery)</a:t>
            </a:r>
          </a:p>
        </p:txBody>
      </p:sp>
      <p:sp>
        <p:nvSpPr>
          <p:cNvPr id="16" name="TextBox 15"/>
          <p:cNvSpPr txBox="1">
            <a:spLocks noChangeArrowheads="1"/>
          </p:cNvSpPr>
          <p:nvPr/>
        </p:nvSpPr>
        <p:spPr bwMode="auto">
          <a:xfrm>
            <a:off x="3995738" y="4283075"/>
            <a:ext cx="1312862" cy="369888"/>
          </a:xfrm>
          <a:prstGeom prst="rect">
            <a:avLst/>
          </a:prstGeom>
          <a:noFill/>
          <a:ln w="9525">
            <a:noFill/>
            <a:miter lim="800000"/>
            <a:headEnd/>
            <a:tailEnd/>
          </a:ln>
        </p:spPr>
        <p:txBody>
          <a:bodyPr wrap="none">
            <a:spAutoFit/>
          </a:bodyPr>
          <a:lstStyle/>
          <a:p>
            <a:r>
              <a:rPr lang="en-CA"/>
              <a:t>(assembly)</a:t>
            </a:r>
          </a:p>
        </p:txBody>
      </p:sp>
      <p:sp>
        <p:nvSpPr>
          <p:cNvPr id="19" name="Rectangle 18"/>
          <p:cNvSpPr/>
          <p:nvPr/>
        </p:nvSpPr>
        <p:spPr>
          <a:xfrm>
            <a:off x="2411413" y="1268413"/>
            <a:ext cx="4321175" cy="36004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en-CA" dirty="0"/>
              <a:t>SHIP TO:</a:t>
            </a:r>
          </a:p>
          <a:p>
            <a:pPr>
              <a:defRPr/>
            </a:pPr>
            <a:endParaRPr lang="en-CA" dirty="0"/>
          </a:p>
          <a:p>
            <a:pPr>
              <a:defRPr/>
            </a:pPr>
            <a:r>
              <a:rPr lang="en-CA" dirty="0"/>
              <a:t>Name: Norm Paulsen</a:t>
            </a:r>
          </a:p>
          <a:p>
            <a:pPr>
              <a:defRPr/>
            </a:pPr>
            <a:r>
              <a:rPr lang="en-CA" dirty="0"/>
              <a:t>Address: 4905 </a:t>
            </a:r>
            <a:r>
              <a:rPr lang="en-CA" dirty="0" err="1"/>
              <a:t>Dufferin</a:t>
            </a:r>
            <a:r>
              <a:rPr lang="en-CA" dirty="0"/>
              <a:t> Street</a:t>
            </a:r>
          </a:p>
          <a:p>
            <a:pPr>
              <a:defRPr/>
            </a:pPr>
            <a:r>
              <a:rPr lang="en-CA" dirty="0"/>
              <a:t>City: Toronto</a:t>
            </a:r>
          </a:p>
          <a:p>
            <a:pPr>
              <a:defRPr/>
            </a:pPr>
            <a:r>
              <a:rPr lang="en-CA" dirty="0"/>
              <a:t>Country: Canada</a:t>
            </a:r>
          </a:p>
          <a:p>
            <a:pPr>
              <a:defRPr/>
            </a:pPr>
            <a:r>
              <a:rPr lang="en-CA" dirty="0"/>
              <a:t>Postal/Zip: M3H5T4</a:t>
            </a:r>
          </a:p>
        </p:txBody>
      </p:sp>
      <p:sp>
        <p:nvSpPr>
          <p:cNvPr id="17" name="TextBox 16"/>
          <p:cNvSpPr txBox="1">
            <a:spLocks noChangeArrowheads="1"/>
          </p:cNvSpPr>
          <p:nvPr/>
        </p:nvSpPr>
        <p:spPr bwMode="auto">
          <a:xfrm>
            <a:off x="5029200" y="1382713"/>
            <a:ext cx="1671638" cy="3416300"/>
          </a:xfrm>
          <a:prstGeom prst="rect">
            <a:avLst/>
          </a:prstGeom>
          <a:noFill/>
          <a:ln w="9525">
            <a:noFill/>
            <a:miter lim="800000"/>
            <a:headEnd/>
            <a:tailEnd/>
          </a:ln>
        </p:spPr>
        <p:txBody>
          <a:bodyPr wrap="none">
            <a:spAutoFit/>
          </a:bodyPr>
          <a:lstStyle/>
          <a:p>
            <a:r>
              <a:rPr lang="en-CA">
                <a:solidFill>
                  <a:schemeClr val="bg1"/>
                </a:solidFill>
              </a:rPr>
              <a:t>Shipping label</a:t>
            </a:r>
          </a:p>
          <a:p>
            <a:endParaRPr lang="en-CA">
              <a:solidFill>
                <a:schemeClr val="bg1"/>
              </a:solidFill>
            </a:endParaRPr>
          </a:p>
          <a:p>
            <a:endParaRPr lang="en-CA">
              <a:solidFill>
                <a:schemeClr val="bg1"/>
              </a:solidFill>
            </a:endParaRPr>
          </a:p>
          <a:p>
            <a:endParaRPr lang="en-CA">
              <a:solidFill>
                <a:schemeClr val="bg1"/>
              </a:solidFill>
            </a:endParaRPr>
          </a:p>
          <a:p>
            <a:endParaRPr lang="en-CA">
              <a:solidFill>
                <a:schemeClr val="bg1"/>
              </a:solidFill>
            </a:endParaRPr>
          </a:p>
          <a:p>
            <a:endParaRPr lang="en-CA">
              <a:solidFill>
                <a:schemeClr val="bg1"/>
              </a:solidFill>
            </a:endParaRPr>
          </a:p>
          <a:p>
            <a:endParaRPr lang="en-CA">
              <a:solidFill>
                <a:schemeClr val="bg1"/>
              </a:solidFill>
            </a:endParaRPr>
          </a:p>
          <a:p>
            <a:endParaRPr lang="en-CA">
              <a:solidFill>
                <a:schemeClr val="bg1"/>
              </a:solidFill>
            </a:endParaRPr>
          </a:p>
          <a:p>
            <a:endParaRPr lang="en-CA">
              <a:solidFill>
                <a:schemeClr val="bg1"/>
              </a:solidFill>
            </a:endParaRPr>
          </a:p>
          <a:p>
            <a:endParaRPr lang="en-CA">
              <a:solidFill>
                <a:schemeClr val="bg1"/>
              </a:solidFill>
            </a:endParaRPr>
          </a:p>
          <a:p>
            <a:endParaRPr lang="en-CA">
              <a:solidFill>
                <a:schemeClr val="bg1"/>
              </a:solidFill>
            </a:endParaRPr>
          </a:p>
          <a:p>
            <a:r>
              <a:rPr lang="en-CA">
                <a:solidFill>
                  <a:schemeClr val="bg1"/>
                </a:solidFill>
              </a:rPr>
              <a:t>        URGENT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63" presetClass="path" presetSubtype="0" accel="50000" decel="50000" fill="hold" nodeType="withEffect">
                                  <p:stCondLst>
                                    <p:cond delay="0"/>
                                  </p:stCondLst>
                                  <p:childTnLst>
                                    <p:animMotion origin="layout" path="M -4.44444E-6 2.96296E-6 L 0.06285 2.96296E-6 " pathEditMode="relative" rAng="0" ptsTypes="AA">
                                      <p:cBhvr>
                                        <p:cTn id="9" dur="2000" fill="hold"/>
                                        <p:tgtEl>
                                          <p:spTgt spid="1031"/>
                                        </p:tgtEl>
                                        <p:attrNameLst>
                                          <p:attrName>ppt_x</p:attrName>
                                          <p:attrName>ppt_y</p:attrName>
                                        </p:attrNameLst>
                                      </p:cBhvr>
                                      <p:rCtr x="31" y="0"/>
                                    </p:animMotion>
                                  </p:childTnLst>
                                </p:cTn>
                              </p:par>
                              <p:par>
                                <p:cTn id="10" presetID="35" presetClass="path" presetSubtype="0" accel="50000" decel="50000" fill="hold" nodeType="withEffect">
                                  <p:stCondLst>
                                    <p:cond delay="0"/>
                                  </p:stCondLst>
                                  <p:childTnLst>
                                    <p:animMotion origin="layout" path="M -8.33333E-7 3.7037E-7 L -0.07344 -0.00324 " pathEditMode="relative" rAng="0" ptsTypes="AA">
                                      <p:cBhvr>
                                        <p:cTn id="11" dur="2000" fill="hold"/>
                                        <p:tgtEl>
                                          <p:spTgt spid="1026"/>
                                        </p:tgtEl>
                                        <p:attrNameLst>
                                          <p:attrName>ppt_x</p:attrName>
                                          <p:attrName>ppt_y</p:attrName>
                                        </p:attrNameLst>
                                      </p:cBhvr>
                                      <p:rCtr x="-37" y="-2"/>
                                    </p:animMotion>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30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3000"/>
                                        <p:tgtEl>
                                          <p:spTgt spid="18"/>
                                        </p:tgtEl>
                                      </p:cBhvr>
                                    </p:animEffect>
                                  </p:childTnLst>
                                </p:cTn>
                              </p:par>
                              <p:par>
                                <p:cTn id="18" presetID="35" presetClass="path" presetSubtype="0" accel="50000" decel="50000" fill="hold" grpId="0" nodeType="withEffect">
                                  <p:stCondLst>
                                    <p:cond delay="0"/>
                                  </p:stCondLst>
                                  <p:childTnLst>
                                    <p:animMotion origin="layout" path="M 4.44444E-6 -1.11111E-6 L -0.08473 0.00463 " pathEditMode="relative" rAng="0" ptsTypes="AA">
                                      <p:cBhvr>
                                        <p:cTn id="19" dur="2000" fill="hold"/>
                                        <p:tgtEl>
                                          <p:spTgt spid="23"/>
                                        </p:tgtEl>
                                        <p:attrNameLst>
                                          <p:attrName>ppt_x</p:attrName>
                                          <p:attrName>ppt_y</p:attrName>
                                        </p:attrNameLst>
                                      </p:cBhvr>
                                      <p:rCtr x="-42" y="2"/>
                                    </p:animMotion>
                                  </p:childTnLst>
                                </p:cTn>
                              </p:par>
                              <p:par>
                                <p:cTn id="20" presetID="63" presetClass="path" presetSubtype="0" accel="50000" decel="50000" fill="hold" grpId="0" nodeType="withEffect">
                                  <p:stCondLst>
                                    <p:cond delay="0"/>
                                  </p:stCondLst>
                                  <p:childTnLst>
                                    <p:animMotion origin="layout" path="M -4.72222E-6 -1.11111E-6 L 0.05539 0.00463 " pathEditMode="relative" rAng="0" ptsTypes="AA">
                                      <p:cBhvr>
                                        <p:cTn id="21" dur="2000" fill="hold"/>
                                        <p:tgtEl>
                                          <p:spTgt spid="24"/>
                                        </p:tgtEl>
                                        <p:attrNameLst>
                                          <p:attrName>ppt_x</p:attrName>
                                          <p:attrName>ppt_y</p:attrName>
                                        </p:attrNameLst>
                                      </p:cBhvr>
                                      <p:rCtr x="28" y="2"/>
                                    </p:animMotion>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fade">
                                      <p:cBhvr>
                                        <p:cTn id="25" dur="2000"/>
                                        <p:tgtEl>
                                          <p:spTgt spid="10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1032"/>
                                        </p:tgtEl>
                                        <p:attrNameLst>
                                          <p:attrName>style.visibility</p:attrName>
                                        </p:attrNameLst>
                                      </p:cBhvr>
                                      <p:to>
                                        <p:strVal val="visible"/>
                                      </p:to>
                                    </p:set>
                                    <p:animEffect transition="in" filter="fade">
                                      <p:cBhvr>
                                        <p:cTn id="36" dur="1000"/>
                                        <p:tgtEl>
                                          <p:spTgt spid="1032"/>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mph" presetSubtype="0" nodeType="clickEffect">
                                  <p:stCondLst>
                                    <p:cond delay="0"/>
                                  </p:stCondLst>
                                  <p:childTnLst>
                                    <p:set>
                                      <p:cBhvr rctx="PPT">
                                        <p:cTn id="49" dur="indefinite"/>
                                        <p:tgtEl>
                                          <p:spTgt spid="5"/>
                                        </p:tgtEl>
                                        <p:attrNameLst>
                                          <p:attrName>style.opacity</p:attrName>
                                        </p:attrNameLst>
                                      </p:cBhvr>
                                      <p:to>
                                        <p:strVal val="0.25"/>
                                      </p:to>
                                    </p:set>
                                    <p:animEffect filter="image" prLst="opacity: 0.25">
                                      <p:cBhvr rctx="IE">
                                        <p:cTn id="50" dur="indefinite"/>
                                        <p:tgtEl>
                                          <p:spTgt spid="5"/>
                                        </p:tgtEl>
                                      </p:cBhvr>
                                    </p:animEffect>
                                  </p:childTnLst>
                                </p:cTn>
                              </p:par>
                              <p:par>
                                <p:cTn id="51" presetID="9" presetClass="emph" presetSubtype="0" nodeType="withEffect">
                                  <p:stCondLst>
                                    <p:cond delay="0"/>
                                  </p:stCondLst>
                                  <p:childTnLst>
                                    <p:set>
                                      <p:cBhvr rctx="PPT">
                                        <p:cTn id="52" dur="indefinite"/>
                                        <p:tgtEl>
                                          <p:spTgt spid="1031"/>
                                        </p:tgtEl>
                                        <p:attrNameLst>
                                          <p:attrName>style.opacity</p:attrName>
                                        </p:attrNameLst>
                                      </p:cBhvr>
                                      <p:to>
                                        <p:strVal val="0.25"/>
                                      </p:to>
                                    </p:set>
                                    <p:animEffect filter="image" prLst="opacity: 0.25">
                                      <p:cBhvr rctx="IE">
                                        <p:cTn id="53" dur="indefinite"/>
                                        <p:tgtEl>
                                          <p:spTgt spid="1031"/>
                                        </p:tgtEl>
                                      </p:cBhvr>
                                    </p:animEffect>
                                  </p:childTnLst>
                                </p:cTn>
                              </p:par>
                              <p:par>
                                <p:cTn id="54" presetID="9" presetClass="emph" presetSubtype="0" nodeType="withEffect">
                                  <p:stCondLst>
                                    <p:cond delay="0"/>
                                  </p:stCondLst>
                                  <p:childTnLst>
                                    <p:set>
                                      <p:cBhvr rctx="PPT">
                                        <p:cTn id="55" dur="indefinite"/>
                                        <p:tgtEl>
                                          <p:spTgt spid="18"/>
                                        </p:tgtEl>
                                        <p:attrNameLst>
                                          <p:attrName>style.opacity</p:attrName>
                                        </p:attrNameLst>
                                      </p:cBhvr>
                                      <p:to>
                                        <p:strVal val="0.25"/>
                                      </p:to>
                                    </p:set>
                                    <p:animEffect filter="image" prLst="opacity: 0.25">
                                      <p:cBhvr rctx="IE">
                                        <p:cTn id="56" dur="indefinite"/>
                                        <p:tgtEl>
                                          <p:spTgt spid="18"/>
                                        </p:tgtEl>
                                      </p:cBhvr>
                                    </p:animEffect>
                                  </p:childTnLst>
                                </p:cTn>
                              </p:par>
                              <p:par>
                                <p:cTn id="57" presetID="9" presetClass="emph" presetSubtype="0" nodeType="withEffect">
                                  <p:stCondLst>
                                    <p:cond delay="0"/>
                                  </p:stCondLst>
                                  <p:childTnLst>
                                    <p:set>
                                      <p:cBhvr rctx="PPT">
                                        <p:cTn id="58" dur="indefinite"/>
                                        <p:tgtEl>
                                          <p:spTgt spid="20"/>
                                        </p:tgtEl>
                                        <p:attrNameLst>
                                          <p:attrName>style.opacity</p:attrName>
                                        </p:attrNameLst>
                                      </p:cBhvr>
                                      <p:to>
                                        <p:strVal val="0.25"/>
                                      </p:to>
                                    </p:set>
                                    <p:animEffect filter="image" prLst="opacity: 0.25">
                                      <p:cBhvr rctx="IE">
                                        <p:cTn id="59" dur="indefinite"/>
                                        <p:tgtEl>
                                          <p:spTgt spid="20"/>
                                        </p:tgtEl>
                                      </p:cBhvr>
                                    </p:animEffect>
                                  </p:childTnLst>
                                </p:cTn>
                              </p:par>
                              <p:par>
                                <p:cTn id="60" presetID="9" presetClass="emph" presetSubtype="0" grpId="1" nodeType="withEffect">
                                  <p:stCondLst>
                                    <p:cond delay="0"/>
                                  </p:stCondLst>
                                  <p:childTnLst>
                                    <p:set>
                                      <p:cBhvr rctx="PPT">
                                        <p:cTn id="61" dur="indefinite"/>
                                        <p:tgtEl>
                                          <p:spTgt spid="23"/>
                                        </p:tgtEl>
                                        <p:attrNameLst>
                                          <p:attrName>style.opacity</p:attrName>
                                        </p:attrNameLst>
                                      </p:cBhvr>
                                      <p:to>
                                        <p:strVal val="0.25"/>
                                      </p:to>
                                    </p:set>
                                    <p:animEffect filter="image" prLst="opacity: 0.25">
                                      <p:cBhvr rctx="IE">
                                        <p:cTn id="62" dur="indefinite"/>
                                        <p:tgtEl>
                                          <p:spTgt spid="23"/>
                                        </p:tgtEl>
                                      </p:cBhvr>
                                    </p:animEffect>
                                  </p:childTnLst>
                                </p:cTn>
                              </p:par>
                              <p:par>
                                <p:cTn id="63" presetID="9" presetClass="emph" presetSubtype="0" grpId="1" nodeType="withEffect">
                                  <p:stCondLst>
                                    <p:cond delay="0"/>
                                  </p:stCondLst>
                                  <p:childTnLst>
                                    <p:set>
                                      <p:cBhvr rctx="PPT">
                                        <p:cTn id="64" dur="indefinite"/>
                                        <p:tgtEl>
                                          <p:spTgt spid="24"/>
                                        </p:tgtEl>
                                        <p:attrNameLst>
                                          <p:attrName>style.opacity</p:attrName>
                                        </p:attrNameLst>
                                      </p:cBhvr>
                                      <p:to>
                                        <p:strVal val="0.25"/>
                                      </p:to>
                                    </p:set>
                                    <p:animEffect filter="image" prLst="opacity: 0.25">
                                      <p:cBhvr rctx="IE">
                                        <p:cTn id="65" dur="indefinite"/>
                                        <p:tgtEl>
                                          <p:spTgt spid="24"/>
                                        </p:tgtEl>
                                      </p:cBhvr>
                                    </p:animEffect>
                                  </p:childTnLst>
                                </p:cTn>
                              </p:par>
                              <p:par>
                                <p:cTn id="66" presetID="9" presetClass="emph" presetSubtype="0" nodeType="withEffect">
                                  <p:stCondLst>
                                    <p:cond delay="0"/>
                                  </p:stCondLst>
                                  <p:childTnLst>
                                    <p:set>
                                      <p:cBhvr rctx="PPT">
                                        <p:cTn id="67" dur="indefinite"/>
                                        <p:tgtEl>
                                          <p:spTgt spid="1030"/>
                                        </p:tgtEl>
                                        <p:attrNameLst>
                                          <p:attrName>style.opacity</p:attrName>
                                        </p:attrNameLst>
                                      </p:cBhvr>
                                      <p:to>
                                        <p:strVal val="0.25"/>
                                      </p:to>
                                    </p:set>
                                    <p:animEffect filter="image" prLst="opacity: 0.25">
                                      <p:cBhvr rctx="IE">
                                        <p:cTn id="68" dur="indefinite"/>
                                        <p:tgtEl>
                                          <p:spTgt spid="1030"/>
                                        </p:tgtEl>
                                      </p:cBhvr>
                                    </p:animEffect>
                                  </p:childTnLst>
                                </p:cTn>
                              </p:par>
                              <p:par>
                                <p:cTn id="69" presetID="9" presetClass="emph" presetSubtype="0" nodeType="withEffect">
                                  <p:stCondLst>
                                    <p:cond delay="0"/>
                                  </p:stCondLst>
                                  <p:childTnLst>
                                    <p:set>
                                      <p:cBhvr rctx="PPT">
                                        <p:cTn id="70" dur="indefinite"/>
                                        <p:tgtEl>
                                          <p:spTgt spid="1032"/>
                                        </p:tgtEl>
                                        <p:attrNameLst>
                                          <p:attrName>style.opacity</p:attrName>
                                        </p:attrNameLst>
                                      </p:cBhvr>
                                      <p:to>
                                        <p:strVal val="0.25"/>
                                      </p:to>
                                    </p:set>
                                    <p:animEffect filter="image" prLst="opacity: 0.25">
                                      <p:cBhvr rctx="IE">
                                        <p:cTn id="71" dur="indefinite"/>
                                        <p:tgtEl>
                                          <p:spTgt spid="1032"/>
                                        </p:tgtEl>
                                      </p:cBhvr>
                                    </p:animEffect>
                                  </p:childTnLst>
                                </p:cTn>
                              </p:par>
                              <p:par>
                                <p:cTn id="72" presetID="9" presetClass="emph" presetSubtype="0" nodeType="withEffect">
                                  <p:stCondLst>
                                    <p:cond delay="0"/>
                                  </p:stCondLst>
                                  <p:childTnLst>
                                    <p:set>
                                      <p:cBhvr rctx="PPT">
                                        <p:cTn id="73" dur="indefinite"/>
                                        <p:tgtEl>
                                          <p:spTgt spid="3"/>
                                        </p:tgtEl>
                                        <p:attrNameLst>
                                          <p:attrName>style.opacity</p:attrName>
                                        </p:attrNameLst>
                                      </p:cBhvr>
                                      <p:to>
                                        <p:strVal val="0.25"/>
                                      </p:to>
                                    </p:set>
                                    <p:animEffect filter="image" prLst="opacity: 0.25">
                                      <p:cBhvr rctx="IE">
                                        <p:cTn id="74" dur="indefinite"/>
                                        <p:tgtEl>
                                          <p:spTgt spid="3"/>
                                        </p:tgtEl>
                                      </p:cBhvr>
                                    </p:animEffect>
                                  </p:childTnLst>
                                </p:cTn>
                              </p:par>
                              <p:par>
                                <p:cTn id="75" presetID="9" presetClass="emph" presetSubtype="0" nodeType="withEffect">
                                  <p:stCondLst>
                                    <p:cond delay="0"/>
                                  </p:stCondLst>
                                  <p:childTnLst>
                                    <p:set>
                                      <p:cBhvr rctx="PPT">
                                        <p:cTn id="76" dur="indefinite"/>
                                        <p:tgtEl>
                                          <p:spTgt spid="21"/>
                                        </p:tgtEl>
                                        <p:attrNameLst>
                                          <p:attrName>style.opacity</p:attrName>
                                        </p:attrNameLst>
                                      </p:cBhvr>
                                      <p:to>
                                        <p:strVal val="0.25"/>
                                      </p:to>
                                    </p:set>
                                    <p:animEffect filter="image" prLst="opacity: 0.25">
                                      <p:cBhvr rctx="IE">
                                        <p:cTn id="77" dur="indefinite"/>
                                        <p:tgtEl>
                                          <p:spTgt spid="21"/>
                                        </p:tgtEl>
                                      </p:cBhvr>
                                    </p:animEffect>
                                  </p:childTnLst>
                                </p:cTn>
                              </p:par>
                              <p:par>
                                <p:cTn id="78" presetID="9" presetClass="emph" presetSubtype="0" nodeType="withEffect">
                                  <p:stCondLst>
                                    <p:cond delay="0"/>
                                  </p:stCondLst>
                                  <p:childTnLst>
                                    <p:set>
                                      <p:cBhvr rctx="PPT">
                                        <p:cTn id="79" dur="indefinite"/>
                                        <p:tgtEl>
                                          <p:spTgt spid="25"/>
                                        </p:tgtEl>
                                        <p:attrNameLst>
                                          <p:attrName>style.opacity</p:attrName>
                                        </p:attrNameLst>
                                      </p:cBhvr>
                                      <p:to>
                                        <p:strVal val="0.25"/>
                                      </p:to>
                                    </p:set>
                                    <p:animEffect filter="image" prLst="opacity: 0.25">
                                      <p:cBhvr rctx="IE">
                                        <p:cTn id="80" dur="indefinite"/>
                                        <p:tgtEl>
                                          <p:spTgt spid="25"/>
                                        </p:tgtEl>
                                      </p:cBhvr>
                                    </p:animEffect>
                                  </p:childTnLst>
                                </p:cTn>
                              </p:par>
                              <p:par>
                                <p:cTn id="81" presetID="9" presetClass="emph" presetSubtype="0" nodeType="withEffect">
                                  <p:stCondLst>
                                    <p:cond delay="0"/>
                                  </p:stCondLst>
                                  <p:childTnLst>
                                    <p:set>
                                      <p:cBhvr rctx="PPT">
                                        <p:cTn id="82" dur="indefinite"/>
                                        <p:tgtEl>
                                          <p:spTgt spid="1026"/>
                                        </p:tgtEl>
                                        <p:attrNameLst>
                                          <p:attrName>style.opacity</p:attrName>
                                        </p:attrNameLst>
                                      </p:cBhvr>
                                      <p:to>
                                        <p:strVal val="0.25"/>
                                      </p:to>
                                    </p:set>
                                    <p:animEffect filter="image" prLst="opacity: 0.25">
                                      <p:cBhvr rctx="IE">
                                        <p:cTn id="83" dur="indefinite"/>
                                        <p:tgtEl>
                                          <p:spTgt spid="1026"/>
                                        </p:tgtEl>
                                      </p:cBhvr>
                                    </p:animEffect>
                                  </p:childTnLst>
                                </p:cTn>
                              </p:par>
                              <p:par>
                                <p:cTn id="84" presetID="9" presetClass="emph" presetSubtype="0" grpId="1" nodeType="withEffect">
                                  <p:stCondLst>
                                    <p:cond delay="0"/>
                                  </p:stCondLst>
                                  <p:childTnLst>
                                    <p:set>
                                      <p:cBhvr rctx="PPT">
                                        <p:cTn id="85" dur="indefinite"/>
                                        <p:tgtEl>
                                          <p:spTgt spid="15"/>
                                        </p:tgtEl>
                                        <p:attrNameLst>
                                          <p:attrName>style.opacity</p:attrName>
                                        </p:attrNameLst>
                                      </p:cBhvr>
                                      <p:to>
                                        <p:strVal val="0.25"/>
                                      </p:to>
                                    </p:set>
                                    <p:animEffect filter="image" prLst="opacity: 0.25">
                                      <p:cBhvr rctx="IE">
                                        <p:cTn id="86" dur="indefinite"/>
                                        <p:tgtEl>
                                          <p:spTgt spid="15"/>
                                        </p:tgtEl>
                                      </p:cBhvr>
                                    </p:animEffect>
                                  </p:childTnLst>
                                </p:cTn>
                              </p:par>
                              <p:par>
                                <p:cTn id="87" presetID="9" presetClass="emph" presetSubtype="0" grpId="1" nodeType="withEffect">
                                  <p:stCondLst>
                                    <p:cond delay="0"/>
                                  </p:stCondLst>
                                  <p:childTnLst>
                                    <p:set>
                                      <p:cBhvr rctx="PPT">
                                        <p:cTn id="88" dur="indefinite"/>
                                        <p:tgtEl>
                                          <p:spTgt spid="16"/>
                                        </p:tgtEl>
                                        <p:attrNameLst>
                                          <p:attrName>style.opacity</p:attrName>
                                        </p:attrNameLst>
                                      </p:cBhvr>
                                      <p:to>
                                        <p:strVal val="0.25"/>
                                      </p:to>
                                    </p:set>
                                    <p:animEffect filter="image" prLst="opacity: 0.25">
                                      <p:cBhvr rctx="IE">
                                        <p:cTn id="89" dur="indefinite"/>
                                        <p:tgtEl>
                                          <p:spTgt spid="16"/>
                                        </p:tgtEl>
                                      </p:cBhvr>
                                    </p:animEffect>
                                  </p:childTnLst>
                                </p:cTn>
                              </p:par>
                            </p:childTnLst>
                          </p:cTn>
                        </p:par>
                        <p:par>
                          <p:cTn id="90" fill="hold">
                            <p:stCondLst>
                              <p:cond delay="0"/>
                            </p:stCondLst>
                            <p:childTnLst>
                              <p:par>
                                <p:cTn id="91" presetID="10"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2000"/>
                                        <p:tgtEl>
                                          <p:spTgt spid="1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15" grpId="0"/>
      <p:bldP spid="15" grpId="1"/>
      <p:bldP spid="16" grpId="0"/>
      <p:bldP spid="16" grpId="1"/>
      <p:bldP spid="19" grpId="0" animBg="1"/>
      <p:bldP spid="1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4336</TotalTime>
  <Words>1686</Words>
  <Application>Microsoft Office PowerPoint</Application>
  <PresentationFormat>On-screen Show (4:3)</PresentationFormat>
  <Paragraphs>235</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新細明體</vt:lpstr>
      <vt:lpstr>Arial Unicode MS</vt:lpstr>
      <vt:lpstr>Calibri</vt:lpstr>
      <vt:lpstr>Comic Sans MS</vt:lpstr>
      <vt:lpstr>Default Design</vt:lpstr>
      <vt:lpstr>Slide 1</vt:lpstr>
      <vt:lpstr>Presentations</vt:lpstr>
      <vt:lpstr>Slide 3</vt:lpstr>
      <vt:lpstr>Slide 4</vt:lpstr>
      <vt:lpstr>Short Primer on Alerts</vt:lpstr>
      <vt:lpstr>Alerts are Alive</vt:lpstr>
      <vt:lpstr>So what is a Message?</vt:lpstr>
      <vt:lpstr>The Alerting Community</vt:lpstr>
      <vt:lpstr>Slide 9</vt:lpstr>
      <vt:lpstr>Slide 10</vt:lpstr>
      <vt:lpstr>Question and Answers</vt:lpstr>
      <vt:lpstr>Demonstrations</vt:lpstr>
    </vt:vector>
  </TitlesOfParts>
  <Company>Environment Canada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normanp</dc:creator>
  <cp:lastModifiedBy>Erin Paulsen</cp:lastModifiedBy>
  <cp:revision>50</cp:revision>
  <dcterms:created xsi:type="dcterms:W3CDTF">2012-04-24T18:37:50Z</dcterms:created>
  <dcterms:modified xsi:type="dcterms:W3CDTF">2012-05-01T05:38:30Z</dcterms:modified>
</cp:coreProperties>
</file>