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60" r:id="rId4"/>
    <p:sldId id="263" r:id="rId5"/>
    <p:sldId id="261" r:id="rId6"/>
    <p:sldId id="277" r:id="rId7"/>
    <p:sldId id="278" r:id="rId8"/>
    <p:sldId id="279" r:id="rId9"/>
    <p:sldId id="262" r:id="rId10"/>
    <p:sldId id="274" r:id="rId11"/>
    <p:sldId id="273" r:id="rId12"/>
    <p:sldId id="264" r:id="rId13"/>
    <p:sldId id="266" r:id="rId14"/>
    <p:sldId id="267" r:id="rId15"/>
    <p:sldId id="268" r:id="rId16"/>
    <p:sldId id="269" r:id="rId17"/>
    <p:sldId id="270" r:id="rId18"/>
    <p:sldId id="271" r:id="rId19"/>
    <p:sldId id="272" r:id="rId20"/>
    <p:sldId id="280" r:id="rId21"/>
    <p:sldId id="283"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374" y="-606"/>
      </p:cViewPr>
      <p:guideLst>
        <p:guide orient="horz" pos="2160"/>
        <p:guide pos="2880"/>
      </p:guideLst>
    </p:cSldViewPr>
  </p:slideViewPr>
  <p:notesTextViewPr>
    <p:cViewPr>
      <p:scale>
        <a:sx n="1" d="1"/>
        <a:sy n="1" d="1"/>
      </p:scale>
      <p:origin x="0" y="0"/>
    </p:cViewPr>
  </p:notesTextViewPr>
  <p:sorterViewPr>
    <p:cViewPr>
      <p:scale>
        <a:sx n="100" d="100"/>
        <a:sy n="100" d="100"/>
      </p:scale>
      <p:origin x="0" y="652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70174-25EA-49E5-A6A5-3BAD8875AF75}" type="datetimeFigureOut">
              <a:rPr lang="en-US" smtClean="0"/>
              <a:pPr/>
              <a:t>12/8/2010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38E68-CBA4-4078-9820-0C7254AB1D09}" type="slidenum">
              <a:rPr lang="en-US" smtClean="0"/>
              <a:pPr/>
              <a:t>‹#›</a:t>
            </a:fld>
            <a:endParaRPr lang="en-US"/>
          </a:p>
        </p:txBody>
      </p:sp>
    </p:spTree>
    <p:extLst>
      <p:ext uri="{BB962C8B-B14F-4D97-AF65-F5344CB8AC3E}">
        <p14:creationId xmlns:p14="http://schemas.microsoft.com/office/powerpoint/2010/main" xmlns="" val="210512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ia.gov/library/publications/the-world-factbook/docs/flagsoftheworld.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ia.gov/library/publications/the-world-factbook/docs/flagsoftheworld.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ia.gov/library/publications/the-world-factbook/docs/flagsoftheworld.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ia.gov/library/publications/the-world-factbook/docs/flagsoftheworld.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http://www.teachengineering.org/collection/cub_/lessons/cub_images/cub_air_lesson08_activity2_image1.jpg</a:t>
            </a:r>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1</a:t>
            </a:fld>
            <a:endParaRPr lang="en-US"/>
          </a:p>
        </p:txBody>
      </p:sp>
    </p:spTree>
    <p:extLst>
      <p:ext uri="{BB962C8B-B14F-4D97-AF65-F5344CB8AC3E}">
        <p14:creationId xmlns:p14="http://schemas.microsoft.com/office/powerpoint/2010/main" xmlns="" val="362981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https://www.cia.gov/library/publications/the-world-factbook/docs/flagsoftheworld.html</a:t>
            </a:r>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17</a:t>
            </a:fld>
            <a:endParaRPr lang="en-US"/>
          </a:p>
        </p:txBody>
      </p:sp>
    </p:spTree>
    <p:extLst>
      <p:ext uri="{BB962C8B-B14F-4D97-AF65-F5344CB8AC3E}">
        <p14:creationId xmlns:p14="http://schemas.microsoft.com/office/powerpoint/2010/main" xmlns="" val="337305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https://www.cia.gov/library/publications/the-world-factbook/docs/flagsoftheworld.html</a:t>
            </a:r>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18</a:t>
            </a:fld>
            <a:endParaRPr lang="en-US"/>
          </a:p>
        </p:txBody>
      </p:sp>
    </p:spTree>
    <p:extLst>
      <p:ext uri="{BB962C8B-B14F-4D97-AF65-F5344CB8AC3E}">
        <p14:creationId xmlns:p14="http://schemas.microsoft.com/office/powerpoint/2010/main" xmlns="" val="3949001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http://www.dfas.mil/careers/benefits/healthbenefits/healthben.jpg</a:t>
            </a:r>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19</a:t>
            </a:fld>
            <a:endParaRPr lang="en-US"/>
          </a:p>
        </p:txBody>
      </p:sp>
    </p:spTree>
    <p:extLst>
      <p:ext uri="{BB962C8B-B14F-4D97-AF65-F5344CB8AC3E}">
        <p14:creationId xmlns:p14="http://schemas.microsoft.com/office/powerpoint/2010/main" xmlns="" val="277463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4A8F7D-B3A6-49E3-BB46-9B39FA39812C}"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http://www.strawberryearth.com/wonderland/images/news/Thank-you-2.png</a:t>
            </a:r>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22</a:t>
            </a:fld>
            <a:endParaRPr lang="en-US"/>
          </a:p>
        </p:txBody>
      </p:sp>
    </p:spTree>
    <p:extLst>
      <p:ext uri="{BB962C8B-B14F-4D97-AF65-F5344CB8AC3E}">
        <p14:creationId xmlns:p14="http://schemas.microsoft.com/office/powerpoint/2010/main" xmlns="" val="308572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http://img.brothersoft.com/screenshots/softimage/f/free_3d_abstract_screensaver-196213-1228457499.jpeg</a:t>
            </a:r>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4</a:t>
            </a:fld>
            <a:endParaRPr lang="en-US"/>
          </a:p>
        </p:txBody>
      </p:sp>
    </p:spTree>
    <p:extLst>
      <p:ext uri="{BB962C8B-B14F-4D97-AF65-F5344CB8AC3E}">
        <p14:creationId xmlns:p14="http://schemas.microsoft.com/office/powerpoint/2010/main" xmlns="" val="161707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http://fortunetechland.files.wordpress.com/2008/10/storm_front.jpg</a:t>
            </a:r>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5</a:t>
            </a:fld>
            <a:endParaRPr lang="en-US"/>
          </a:p>
        </p:txBody>
      </p:sp>
    </p:spTree>
    <p:extLst>
      <p:ext uri="{BB962C8B-B14F-4D97-AF65-F5344CB8AC3E}">
        <p14:creationId xmlns:p14="http://schemas.microsoft.com/office/powerpoint/2010/main" xmlns="" val="98530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http://www.infovark.com/blog/wp-content/uploads/2008/10/social-network.jpg</a:t>
            </a:r>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6</a:t>
            </a:fld>
            <a:endParaRPr lang="en-US"/>
          </a:p>
        </p:txBody>
      </p:sp>
    </p:spTree>
    <p:extLst>
      <p:ext uri="{BB962C8B-B14F-4D97-AF65-F5344CB8AC3E}">
        <p14:creationId xmlns:p14="http://schemas.microsoft.com/office/powerpoint/2010/main" xmlns="" val="50808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a:t>
            </a:r>
            <a:r>
              <a:rPr lang="en-US" dirty="0" smtClean="0"/>
              <a:t>://www.free-pictures-photos.com/clouds/cloud-10.jpg</a:t>
            </a:r>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7</a:t>
            </a:fld>
            <a:endParaRPr lang="en-US"/>
          </a:p>
        </p:txBody>
      </p:sp>
    </p:spTree>
    <p:extLst>
      <p:ext uri="{BB962C8B-B14F-4D97-AF65-F5344CB8AC3E}">
        <p14:creationId xmlns:p14="http://schemas.microsoft.com/office/powerpoint/2010/main" xmlns="" val="135867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http://mandalatherapy.files.wordpress.com/2010/02/bands.jpg</a:t>
            </a:r>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9</a:t>
            </a:fld>
            <a:endParaRPr lang="en-US"/>
          </a:p>
        </p:txBody>
      </p:sp>
    </p:spTree>
    <p:extLst>
      <p:ext uri="{BB962C8B-B14F-4D97-AF65-F5344CB8AC3E}">
        <p14:creationId xmlns:p14="http://schemas.microsoft.com/office/powerpoint/2010/main" xmlns="" val="2586258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http://www.ifca.unican.es/Imagenes/SC07/ibm_negativo.jpg</a:t>
            </a:r>
          </a:p>
          <a:p>
            <a:r>
              <a:rPr lang="en-US" dirty="0" smtClean="0"/>
              <a:t>http://www.rdribitzky.com/ribitzky/images/stories/intel-logo.jpg</a:t>
            </a:r>
          </a:p>
          <a:p>
            <a:r>
              <a:rPr lang="en-US" dirty="0" smtClean="0"/>
              <a:t>http://vhirsch.com/blog/wp-content/uploads/2010/01/gemalto_logo.jpg</a:t>
            </a:r>
          </a:p>
          <a:p>
            <a:r>
              <a:rPr lang="en-US" dirty="0" smtClean="0"/>
              <a:t>http://www.thesecurityanalyst.com/images/L-1IDS_Logo_rgb_300dpi%20(2).jpg</a:t>
            </a:r>
          </a:p>
          <a:p>
            <a:r>
              <a:rPr lang="en-US" dirty="0" smtClean="0"/>
              <a:t>http://www.aiesec.org/australia/images/Partnerlogo/microsoft.jpg</a:t>
            </a:r>
          </a:p>
          <a:p>
            <a:r>
              <a:rPr lang="en-US" dirty="0" smtClean="0"/>
              <a:t>http://www.epilepsyfoundation.org/local/massri/images/Pfizer_5.gif</a:t>
            </a:r>
          </a:p>
          <a:p>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10</a:t>
            </a:fld>
            <a:endParaRPr lang="en-US"/>
          </a:p>
        </p:txBody>
      </p:sp>
    </p:spTree>
    <p:extLst>
      <p:ext uri="{BB962C8B-B14F-4D97-AF65-F5344CB8AC3E}">
        <p14:creationId xmlns:p14="http://schemas.microsoft.com/office/powerpoint/2010/main" xmlns="" val="383435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https://www.cia.gov/library/publications/the-world-factbook/docs/flagsoftheworld.html</a:t>
            </a:r>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11</a:t>
            </a:fld>
            <a:endParaRPr lang="en-US"/>
          </a:p>
        </p:txBody>
      </p:sp>
    </p:spTree>
    <p:extLst>
      <p:ext uri="{BB962C8B-B14F-4D97-AF65-F5344CB8AC3E}">
        <p14:creationId xmlns:p14="http://schemas.microsoft.com/office/powerpoint/2010/main" xmlns="" val="3845891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https://www.cia.gov/library/publications/the-world-factbook/docs/flagsoftheworld.html</a:t>
            </a:r>
            <a:endParaRPr lang="en-US" dirty="0"/>
          </a:p>
        </p:txBody>
      </p:sp>
      <p:sp>
        <p:nvSpPr>
          <p:cNvPr id="4" name="Slide Number Placeholder 3"/>
          <p:cNvSpPr>
            <a:spLocks noGrp="1"/>
          </p:cNvSpPr>
          <p:nvPr>
            <p:ph type="sldNum" sz="quarter" idx="10"/>
          </p:nvPr>
        </p:nvSpPr>
        <p:spPr/>
        <p:txBody>
          <a:bodyPr/>
          <a:lstStyle/>
          <a:p>
            <a:fld id="{DB438E68-CBA4-4078-9820-0C7254AB1D09}" type="slidenum">
              <a:rPr lang="en-US" smtClean="0"/>
              <a:pPr/>
              <a:t>12</a:t>
            </a:fld>
            <a:endParaRPr lang="en-US"/>
          </a:p>
        </p:txBody>
      </p:sp>
    </p:spTree>
    <p:extLst>
      <p:ext uri="{BB962C8B-B14F-4D97-AF65-F5344CB8AC3E}">
        <p14:creationId xmlns:p14="http://schemas.microsoft.com/office/powerpoint/2010/main" xmlns="" val="61653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DA6441-2C13-4F88-B6E5-B1A6C6E45D77}"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D20D6-838F-456A-8877-EAAAF466B47C}" type="slidenum">
              <a:rPr lang="en-US" smtClean="0"/>
              <a:pPr/>
              <a:t>‹#›</a:t>
            </a:fld>
            <a:endParaRPr lang="en-US"/>
          </a:p>
        </p:txBody>
      </p:sp>
    </p:spTree>
    <p:extLst>
      <p:ext uri="{BB962C8B-B14F-4D97-AF65-F5344CB8AC3E}">
        <p14:creationId xmlns:p14="http://schemas.microsoft.com/office/powerpoint/2010/main" xmlns="" val="187404728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A6441-2C13-4F88-B6E5-B1A6C6E45D77}"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D20D6-838F-456A-8877-EAAAF466B47C}" type="slidenum">
              <a:rPr lang="en-US" smtClean="0"/>
              <a:pPr/>
              <a:t>‹#›</a:t>
            </a:fld>
            <a:endParaRPr lang="en-US"/>
          </a:p>
        </p:txBody>
      </p:sp>
    </p:spTree>
    <p:extLst>
      <p:ext uri="{BB962C8B-B14F-4D97-AF65-F5344CB8AC3E}">
        <p14:creationId xmlns:p14="http://schemas.microsoft.com/office/powerpoint/2010/main" xmlns="" val="72922941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A6441-2C13-4F88-B6E5-B1A6C6E45D77}"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D20D6-838F-456A-8877-EAAAF466B47C}" type="slidenum">
              <a:rPr lang="en-US" smtClean="0"/>
              <a:pPr/>
              <a:t>‹#›</a:t>
            </a:fld>
            <a:endParaRPr lang="en-US"/>
          </a:p>
        </p:txBody>
      </p:sp>
    </p:spTree>
    <p:extLst>
      <p:ext uri="{BB962C8B-B14F-4D97-AF65-F5344CB8AC3E}">
        <p14:creationId xmlns:p14="http://schemas.microsoft.com/office/powerpoint/2010/main" xmlns="" val="199804137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2" cstate="print"/>
          <a:srcRect l="25688"/>
          <a:stretch>
            <a:fillRect/>
          </a:stretch>
        </p:blipFill>
        <p:spPr bwMode="auto">
          <a:xfrm>
            <a:off x="228600" y="0"/>
            <a:ext cx="8896350" cy="6853257"/>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AAFAD-39B0-4824-9E8F-3EC5D5B1B082}"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5EE73-8BAC-4E2D-A4B7-5295D140EAC0}" type="slidenum">
              <a:rPr lang="en-US" smtClean="0"/>
              <a:pPr/>
              <a:t>‹#›</a:t>
            </a:fld>
            <a:endParaRPr lang="en-US"/>
          </a:p>
        </p:txBody>
      </p:sp>
      <p:sp>
        <p:nvSpPr>
          <p:cNvPr id="10" name="Rectangle 9"/>
          <p:cNvSpPr/>
          <p:nvPr userDrawn="1"/>
        </p:nvSpPr>
        <p:spPr>
          <a:xfrm>
            <a:off x="152400" y="1143000"/>
            <a:ext cx="8839200" cy="5562600"/>
          </a:xfrm>
          <a:prstGeom prst="rect">
            <a:avLst/>
          </a:prstGeom>
          <a:gradFill flip="none" rotWithShape="1">
            <a:gsLst>
              <a:gs pos="0">
                <a:schemeClr val="bg1"/>
              </a:gs>
              <a:gs pos="0">
                <a:schemeClr val="bg1"/>
              </a:gs>
              <a:gs pos="53000">
                <a:srgbClr val="D4DEFF"/>
              </a:gs>
              <a:gs pos="83000">
                <a:srgbClr val="D4DEFF"/>
              </a:gs>
              <a:gs pos="100000">
                <a:srgbClr val="96AB9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353" name="Picture 1"/>
          <p:cNvPicPr>
            <a:picLocks noChangeAspect="1" noChangeArrowheads="1"/>
          </p:cNvPicPr>
          <p:nvPr userDrawn="1"/>
        </p:nvPicPr>
        <p:blipFill>
          <a:blip r:embed="rId3" cstate="print">
            <a:clrChange>
              <a:clrFrom>
                <a:srgbClr val="FFFFFF"/>
              </a:clrFrom>
              <a:clrTo>
                <a:srgbClr val="FFFFFF">
                  <a:alpha val="0"/>
                </a:srgbClr>
              </a:clrTo>
            </a:clrChange>
          </a:blip>
          <a:srcRect l="6667" r="6667"/>
          <a:stretch>
            <a:fillRect/>
          </a:stretch>
        </p:blipFill>
        <p:spPr bwMode="auto">
          <a:xfrm>
            <a:off x="228600" y="152400"/>
            <a:ext cx="990600" cy="1096028"/>
          </a:xfrm>
          <a:prstGeom prst="rect">
            <a:avLst/>
          </a:prstGeom>
          <a:noFill/>
          <a:ln w="9525">
            <a:noFill/>
            <a:miter lim="800000"/>
            <a:headEnd/>
            <a:tailEnd/>
          </a:ln>
        </p:spPr>
      </p:pic>
      <p:pic>
        <p:nvPicPr>
          <p:cNvPr id="12" name="Picture 2"/>
          <p:cNvPicPr>
            <a:picLocks noChangeAspect="1" noChangeArrowheads="1"/>
          </p:cNvPicPr>
          <p:nvPr userDrawn="1"/>
        </p:nvPicPr>
        <p:blipFill>
          <a:blip r:embed="rId4" cstate="print"/>
          <a:srcRect t="1709"/>
          <a:stretch>
            <a:fillRect/>
          </a:stretch>
        </p:blipFill>
        <p:spPr bwMode="auto">
          <a:xfrm>
            <a:off x="-1" y="0"/>
            <a:ext cx="9144001" cy="1143000"/>
          </a:xfrm>
          <a:prstGeom prst="rect">
            <a:avLst/>
          </a:prstGeom>
          <a:noFill/>
          <a:ln w="9525">
            <a:noFill/>
            <a:miter lim="800000"/>
            <a:headEnd/>
            <a:tailEnd/>
          </a:ln>
        </p:spPr>
      </p:pic>
      <p:sp>
        <p:nvSpPr>
          <p:cNvPr id="90114" name="Oval 2" descr="images"/>
          <p:cNvSpPr>
            <a:spLocks noChangeArrowheads="1"/>
          </p:cNvSpPr>
          <p:nvPr userDrawn="1"/>
        </p:nvSpPr>
        <p:spPr bwMode="auto">
          <a:xfrm>
            <a:off x="51080" y="11218"/>
            <a:ext cx="1143000" cy="1121734"/>
          </a:xfrm>
          <a:prstGeom prst="ellipse">
            <a:avLst/>
          </a:prstGeom>
          <a:blipFill dpi="0" rotWithShape="1">
            <a:blip r:embed="rId5" cstate="print"/>
            <a:srcRect/>
            <a:stretch>
              <a:fillRect/>
            </a:stretch>
          </a:blip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57345" name="Picture 1"/>
          <p:cNvPicPr>
            <a:picLocks noChangeAspect="1" noChangeArrowheads="1"/>
          </p:cNvPicPr>
          <p:nvPr userDrawn="1"/>
        </p:nvPicPr>
        <p:blipFill>
          <a:blip r:embed="rId6" cstate="print"/>
          <a:srcRect b="17647"/>
          <a:stretch>
            <a:fillRect/>
          </a:stretch>
        </p:blipFill>
        <p:spPr bwMode="auto">
          <a:xfrm>
            <a:off x="-1" y="0"/>
            <a:ext cx="1556555" cy="1143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799" cy="868362"/>
          </a:xfrm>
        </p:spPr>
        <p:txBody>
          <a:bodyPr/>
          <a:lstStyle/>
          <a:p>
            <a:r>
              <a:rPr lang="en-US" smtClean="0"/>
              <a:t>Click to edit Master title style</a:t>
            </a:r>
            <a:endParaRPr lang="en-US"/>
          </a:p>
        </p:txBody>
      </p:sp>
      <p:sp>
        <p:nvSpPr>
          <p:cNvPr id="3" name="Content Placeholder 2"/>
          <p:cNvSpPr>
            <a:spLocks noGrp="1"/>
          </p:cNvSpPr>
          <p:nvPr>
            <p:ph idx="1"/>
          </p:nvPr>
        </p:nvSpPr>
        <p:spPr>
          <a:xfrm>
            <a:off x="381000" y="1600200"/>
            <a:ext cx="8305799"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81000" y="6356350"/>
            <a:ext cx="2209799" cy="365125"/>
          </a:xfrm>
        </p:spPr>
        <p:txBody>
          <a:bodyPr/>
          <a:lstStyle/>
          <a:p>
            <a:fld id="{6DDA6441-2C13-4F88-B6E5-B1A6C6E45D77}"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D20D6-838F-456A-8877-EAAAF466B47C}" type="slidenum">
              <a:rPr lang="en-US" smtClean="0"/>
              <a:pPr/>
              <a:t>‹#›</a:t>
            </a:fld>
            <a:endParaRPr lang="en-US"/>
          </a:p>
        </p:txBody>
      </p:sp>
    </p:spTree>
    <p:extLst>
      <p:ext uri="{BB962C8B-B14F-4D97-AF65-F5344CB8AC3E}">
        <p14:creationId xmlns:p14="http://schemas.microsoft.com/office/powerpoint/2010/main" xmlns="" val="166038018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A6441-2C13-4F88-B6E5-B1A6C6E45D77}"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D20D6-838F-456A-8877-EAAAF466B47C}" type="slidenum">
              <a:rPr lang="en-US" smtClean="0"/>
              <a:pPr/>
              <a:t>‹#›</a:t>
            </a:fld>
            <a:endParaRPr lang="en-US"/>
          </a:p>
        </p:txBody>
      </p:sp>
    </p:spTree>
    <p:extLst>
      <p:ext uri="{BB962C8B-B14F-4D97-AF65-F5344CB8AC3E}">
        <p14:creationId xmlns:p14="http://schemas.microsoft.com/office/powerpoint/2010/main" xmlns="" val="279169782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DA6441-2C13-4F88-B6E5-B1A6C6E45D77}" type="datetimeFigureOut">
              <a:rPr lang="en-US" smtClean="0"/>
              <a:pPr/>
              <a:t>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D20D6-838F-456A-8877-EAAAF466B47C}" type="slidenum">
              <a:rPr lang="en-US" smtClean="0"/>
              <a:pPr/>
              <a:t>‹#›</a:t>
            </a:fld>
            <a:endParaRPr lang="en-US"/>
          </a:p>
        </p:txBody>
      </p:sp>
    </p:spTree>
    <p:extLst>
      <p:ext uri="{BB962C8B-B14F-4D97-AF65-F5344CB8AC3E}">
        <p14:creationId xmlns:p14="http://schemas.microsoft.com/office/powerpoint/2010/main" xmlns="" val="117633058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A6441-2C13-4F88-B6E5-B1A6C6E45D77}" type="datetimeFigureOut">
              <a:rPr lang="en-US" smtClean="0"/>
              <a:pPr/>
              <a:t>12/8/2010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AD20D6-838F-456A-8877-EAAAF466B47C}" type="slidenum">
              <a:rPr lang="en-US" smtClean="0"/>
              <a:pPr/>
              <a:t>‹#›</a:t>
            </a:fld>
            <a:endParaRPr lang="en-US"/>
          </a:p>
        </p:txBody>
      </p:sp>
    </p:spTree>
    <p:extLst>
      <p:ext uri="{BB962C8B-B14F-4D97-AF65-F5344CB8AC3E}">
        <p14:creationId xmlns:p14="http://schemas.microsoft.com/office/powerpoint/2010/main" xmlns="" val="308072315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DA6441-2C13-4F88-B6E5-B1A6C6E45D77}" type="datetimeFigureOut">
              <a:rPr lang="en-US" smtClean="0"/>
              <a:pPr/>
              <a:t>12/8/2010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AD20D6-838F-456A-8877-EAAAF466B47C}" type="slidenum">
              <a:rPr lang="en-US" smtClean="0"/>
              <a:pPr/>
              <a:t>‹#›</a:t>
            </a:fld>
            <a:endParaRPr lang="en-US"/>
          </a:p>
        </p:txBody>
      </p:sp>
    </p:spTree>
    <p:extLst>
      <p:ext uri="{BB962C8B-B14F-4D97-AF65-F5344CB8AC3E}">
        <p14:creationId xmlns:p14="http://schemas.microsoft.com/office/powerpoint/2010/main" xmlns="" val="258544355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A6441-2C13-4F88-B6E5-B1A6C6E45D77}" type="datetimeFigureOut">
              <a:rPr lang="en-US" smtClean="0"/>
              <a:pPr/>
              <a:t>12/8/2010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AD20D6-838F-456A-8877-EAAAF466B47C}" type="slidenum">
              <a:rPr lang="en-US" smtClean="0"/>
              <a:pPr/>
              <a:t>‹#›</a:t>
            </a:fld>
            <a:endParaRPr lang="en-US"/>
          </a:p>
        </p:txBody>
      </p:sp>
    </p:spTree>
    <p:extLst>
      <p:ext uri="{BB962C8B-B14F-4D97-AF65-F5344CB8AC3E}">
        <p14:creationId xmlns:p14="http://schemas.microsoft.com/office/powerpoint/2010/main" xmlns="" val="44094461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A6441-2C13-4F88-B6E5-B1A6C6E45D77}" type="datetimeFigureOut">
              <a:rPr lang="en-US" smtClean="0"/>
              <a:pPr/>
              <a:t>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D20D6-838F-456A-8877-EAAAF466B47C}" type="slidenum">
              <a:rPr lang="en-US" smtClean="0"/>
              <a:pPr/>
              <a:t>‹#›</a:t>
            </a:fld>
            <a:endParaRPr lang="en-US"/>
          </a:p>
        </p:txBody>
      </p:sp>
    </p:spTree>
    <p:extLst>
      <p:ext uri="{BB962C8B-B14F-4D97-AF65-F5344CB8AC3E}">
        <p14:creationId xmlns:p14="http://schemas.microsoft.com/office/powerpoint/2010/main" xmlns="" val="191927751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A6441-2C13-4F88-B6E5-B1A6C6E45D77}" type="datetimeFigureOut">
              <a:rPr lang="en-US" smtClean="0"/>
              <a:pPr/>
              <a:t>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D20D6-838F-456A-8877-EAAAF466B47C}" type="slidenum">
              <a:rPr lang="en-US" smtClean="0"/>
              <a:pPr/>
              <a:t>‹#›</a:t>
            </a:fld>
            <a:endParaRPr lang="en-US"/>
          </a:p>
        </p:txBody>
      </p:sp>
    </p:spTree>
    <p:extLst>
      <p:ext uri="{BB962C8B-B14F-4D97-AF65-F5344CB8AC3E}">
        <p14:creationId xmlns:p14="http://schemas.microsoft.com/office/powerpoint/2010/main" xmlns="" val="96591006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74638"/>
            <a:ext cx="8305799" cy="8683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600200"/>
            <a:ext cx="830579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1000" y="6356350"/>
            <a:ext cx="2209799" cy="365125"/>
          </a:xfrm>
          <a:prstGeom prst="rect">
            <a:avLst/>
          </a:prstGeom>
        </p:spPr>
        <p:txBody>
          <a:bodyPr vert="horz" lIns="91440" tIns="45720" rIns="91440" bIns="45720" rtlCol="0" anchor="ctr"/>
          <a:lstStyle>
            <a:lvl1pPr algn="l">
              <a:defRPr sz="1050">
                <a:solidFill>
                  <a:schemeClr val="bg1"/>
                </a:solidFill>
              </a:defRPr>
            </a:lvl1pPr>
          </a:lstStyle>
          <a:p>
            <a:fld id="{6DDA6441-2C13-4F88-B6E5-B1A6C6E45D77}" type="datetimeFigureOut">
              <a:rPr lang="en-US" smtClean="0"/>
              <a:pPr/>
              <a:t>12/8/2010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50">
                <a:solidFill>
                  <a:schemeClr val="bg1"/>
                </a:solidFill>
              </a:defRPr>
            </a:lvl1pPr>
          </a:lstStyle>
          <a:p>
            <a:fld id="{F8AD20D6-838F-456A-8877-EAAAF466B47C}" type="slidenum">
              <a:rPr lang="en-US" smtClean="0"/>
              <a:pPr/>
              <a:t>‹#›</a:t>
            </a:fld>
            <a:endParaRPr lang="en-US"/>
          </a:p>
        </p:txBody>
      </p:sp>
      <p:cxnSp>
        <p:nvCxnSpPr>
          <p:cNvPr id="8" name="Straight Connector 7"/>
          <p:cNvCxnSpPr/>
          <p:nvPr userDrawn="1"/>
        </p:nvCxnSpPr>
        <p:spPr>
          <a:xfrm>
            <a:off x="381000" y="1143000"/>
            <a:ext cx="8305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72520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xStyles>
    <p:titleStyle>
      <a:lvl1pPr algn="ctr" defTabSz="914400" rtl="0" eaLnBrk="1" latinLnBrk="0" hangingPunct="1">
        <a:spcBef>
          <a:spcPct val="0"/>
        </a:spcBef>
        <a:buNone/>
        <a:defRPr sz="3600" kern="1200">
          <a:solidFill>
            <a:schemeClr val="tx2">
              <a:lumMod val="40000"/>
              <a:lumOff val="6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838200"/>
            <a:ext cx="4048125" cy="404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descr="etransfor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95600" y="5562600"/>
            <a:ext cx="3416300" cy="664517"/>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325000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712" t="30158" r="17284" b="29855"/>
          <a:stretch/>
        </p:blipFill>
        <p:spPr bwMode="auto">
          <a:xfrm rot="20852701">
            <a:off x="1562908" y="1770715"/>
            <a:ext cx="2521776" cy="1060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0" name="Picture 4" descr="http://www.rdribitzky.com/ribitzky/images/stories/intel-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908132">
            <a:off x="2105244" y="3498500"/>
            <a:ext cx="1801469" cy="1189479"/>
          </a:xfrm>
          <a:prstGeom prst="rect">
            <a:avLst/>
          </a:prstGeom>
          <a:noFill/>
          <a:extLst>
            <a:ext uri="{909E8E84-426E-40DD-AFC4-6F175D3DCCD1}">
              <a14:hiddenFill xmlns:a14="http://schemas.microsoft.com/office/drawing/2010/main" xmlns="">
                <a:solidFill>
                  <a:srgbClr val="FFFFFF"/>
                </a:solidFill>
              </a14:hiddenFill>
            </a:ext>
          </a:extLst>
        </p:spPr>
      </p:pic>
      <p:pic>
        <p:nvPicPr>
          <p:cNvPr id="1946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1203668">
            <a:off x="526364" y="753348"/>
            <a:ext cx="2533650" cy="77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26133">
            <a:off x="5368428" y="2295181"/>
            <a:ext cx="1571542" cy="1010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636638">
            <a:off x="5215083" y="1076335"/>
            <a:ext cx="3337775" cy="80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4"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20749960">
            <a:off x="4298519" y="3744248"/>
            <a:ext cx="2004170" cy="1162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3016125" y="5410200"/>
            <a:ext cx="3457887" cy="954107"/>
          </a:xfrm>
          <a:prstGeom prst="rect">
            <a:avLst/>
          </a:prstGeom>
          <a:noFill/>
        </p:spPr>
        <p:txBody>
          <a:bodyPr wrap="square" rtlCol="0">
            <a:spAutoFit/>
          </a:bodyPr>
          <a:lstStyle/>
          <a:p>
            <a:r>
              <a:rPr lang="en-US" sz="3200" dirty="0" err="1" smtClean="0">
                <a:solidFill>
                  <a:schemeClr val="bg2">
                    <a:lumMod val="90000"/>
                  </a:schemeClr>
                </a:solidFill>
              </a:rPr>
              <a:t>MoUs</a:t>
            </a:r>
            <a:endParaRPr lang="en-US" sz="3200" dirty="0" smtClean="0">
              <a:solidFill>
                <a:schemeClr val="bg2">
                  <a:lumMod val="90000"/>
                </a:schemeClr>
              </a:solidFill>
            </a:endParaRPr>
          </a:p>
          <a:p>
            <a:r>
              <a:rPr lang="en-US" sz="2400" dirty="0" smtClean="0">
                <a:solidFill>
                  <a:schemeClr val="bg1"/>
                </a:solidFill>
              </a:rPr>
              <a:t>Private Sector partners</a:t>
            </a:r>
            <a:endParaRPr lang="en-US" sz="2400" dirty="0">
              <a:solidFill>
                <a:schemeClr val="bg1"/>
              </a:solidFill>
            </a:endParaRPr>
          </a:p>
        </p:txBody>
      </p:sp>
    </p:spTree>
    <p:extLst>
      <p:ext uri="{BB962C8B-B14F-4D97-AF65-F5344CB8AC3E}">
        <p14:creationId xmlns:p14="http://schemas.microsoft.com/office/powerpoint/2010/main" xmlns="" val="387209695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4588" y="1990725"/>
            <a:ext cx="4314825" cy="287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11629" y="5229761"/>
            <a:ext cx="8382000" cy="1323439"/>
          </a:xfrm>
          <a:prstGeom prst="rect">
            <a:avLst/>
          </a:prstGeom>
          <a:noFill/>
        </p:spPr>
        <p:txBody>
          <a:bodyPr wrap="square" rtlCol="0">
            <a:spAutoFit/>
          </a:bodyPr>
          <a:lstStyle/>
          <a:p>
            <a:r>
              <a:rPr lang="en-US" sz="3200" dirty="0" smtClean="0">
                <a:solidFill>
                  <a:schemeClr val="bg2">
                    <a:lumMod val="90000"/>
                  </a:schemeClr>
                </a:solidFill>
              </a:rPr>
              <a:t>Strategic Technology Accelerator Program</a:t>
            </a:r>
          </a:p>
          <a:p>
            <a:r>
              <a:rPr lang="en-US" sz="2400" dirty="0" smtClean="0">
                <a:solidFill>
                  <a:schemeClr val="bg1"/>
                </a:solidFill>
              </a:rPr>
              <a:t>Partnership with Singapore for technical assistance to developing countries</a:t>
            </a:r>
            <a:endParaRPr lang="en-US" sz="2400" dirty="0">
              <a:solidFill>
                <a:schemeClr val="bg1"/>
              </a:solidFill>
            </a:endParaRPr>
          </a:p>
        </p:txBody>
      </p:sp>
    </p:spTree>
    <p:extLst>
      <p:ext uri="{BB962C8B-B14F-4D97-AF65-F5344CB8AC3E}">
        <p14:creationId xmlns:p14="http://schemas.microsoft.com/office/powerpoint/2010/main" xmlns="" val="109508580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850820"/>
            <a:ext cx="933971" cy="490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8787" y="1981200"/>
            <a:ext cx="784717" cy="525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23646" y="1143000"/>
            <a:ext cx="925849" cy="465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2933517"/>
            <a:ext cx="910002" cy="455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06053" y="2895600"/>
            <a:ext cx="727177" cy="4929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18787" y="3810000"/>
            <a:ext cx="738564" cy="4929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27806" y="5638800"/>
            <a:ext cx="755538" cy="503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90214" y="152400"/>
            <a:ext cx="1028493" cy="51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b="10000"/>
          <a:stretch/>
        </p:blipFill>
        <p:spPr bwMode="auto">
          <a:xfrm>
            <a:off x="934130" y="4734232"/>
            <a:ext cx="727178" cy="523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981200" y="381000"/>
            <a:ext cx="2600135" cy="400110"/>
          </a:xfrm>
          <a:prstGeom prst="rect">
            <a:avLst/>
          </a:prstGeom>
          <a:noFill/>
        </p:spPr>
        <p:txBody>
          <a:bodyPr wrap="none" rtlCol="0">
            <a:spAutoFit/>
          </a:bodyPr>
          <a:lstStyle/>
          <a:p>
            <a:r>
              <a:rPr lang="en-US" sz="2000" dirty="0" smtClean="0">
                <a:solidFill>
                  <a:schemeClr val="bg2">
                    <a:lumMod val="90000"/>
                  </a:schemeClr>
                </a:solidFill>
              </a:rPr>
              <a:t>Australia</a:t>
            </a:r>
            <a:r>
              <a:rPr lang="en-US" dirty="0" smtClean="0">
                <a:solidFill>
                  <a:schemeClr val="bg1"/>
                </a:solidFill>
              </a:rPr>
              <a:t>: Jane Treadwell</a:t>
            </a:r>
            <a:endParaRPr lang="en-US" dirty="0">
              <a:solidFill>
                <a:schemeClr val="bg1"/>
              </a:solidFill>
            </a:endParaRPr>
          </a:p>
        </p:txBody>
      </p:sp>
      <p:sp>
        <p:nvSpPr>
          <p:cNvPr id="15" name="TextBox 14"/>
          <p:cNvSpPr txBox="1"/>
          <p:nvPr/>
        </p:nvSpPr>
        <p:spPr>
          <a:xfrm>
            <a:off x="1907821" y="1238904"/>
            <a:ext cx="2676951" cy="400110"/>
          </a:xfrm>
          <a:prstGeom prst="rect">
            <a:avLst/>
          </a:prstGeom>
          <a:noFill/>
        </p:spPr>
        <p:txBody>
          <a:bodyPr wrap="none" rtlCol="0">
            <a:spAutoFit/>
          </a:bodyPr>
          <a:lstStyle/>
          <a:p>
            <a:r>
              <a:rPr lang="en-US" sz="2000" dirty="0" smtClean="0">
                <a:solidFill>
                  <a:schemeClr val="bg2">
                    <a:lumMod val="90000"/>
                  </a:schemeClr>
                </a:solidFill>
              </a:rPr>
              <a:t>Canada</a:t>
            </a:r>
            <a:r>
              <a:rPr lang="en-US" dirty="0" smtClean="0">
                <a:solidFill>
                  <a:schemeClr val="bg1"/>
                </a:solidFill>
              </a:rPr>
              <a:t>: Corinne </a:t>
            </a:r>
            <a:r>
              <a:rPr lang="en-US" dirty="0" err="1" smtClean="0">
                <a:solidFill>
                  <a:schemeClr val="bg1"/>
                </a:solidFill>
              </a:rPr>
              <a:t>Charette</a:t>
            </a:r>
            <a:endParaRPr lang="en-US" dirty="0">
              <a:solidFill>
                <a:schemeClr val="bg1"/>
              </a:solidFill>
            </a:endParaRPr>
          </a:p>
        </p:txBody>
      </p:sp>
      <p:sp>
        <p:nvSpPr>
          <p:cNvPr id="16" name="TextBox 15"/>
          <p:cNvSpPr txBox="1"/>
          <p:nvPr/>
        </p:nvSpPr>
        <p:spPr>
          <a:xfrm>
            <a:off x="1805016" y="2145268"/>
            <a:ext cx="1854354" cy="400110"/>
          </a:xfrm>
          <a:prstGeom prst="rect">
            <a:avLst/>
          </a:prstGeom>
          <a:noFill/>
        </p:spPr>
        <p:txBody>
          <a:bodyPr wrap="none" rtlCol="0">
            <a:spAutoFit/>
          </a:bodyPr>
          <a:lstStyle/>
          <a:p>
            <a:r>
              <a:rPr lang="en-US" sz="2000" dirty="0" smtClean="0">
                <a:solidFill>
                  <a:schemeClr val="bg2">
                    <a:lumMod val="90000"/>
                  </a:schemeClr>
                </a:solidFill>
              </a:rPr>
              <a:t>Estonia</a:t>
            </a:r>
            <a:r>
              <a:rPr lang="en-US" dirty="0" smtClean="0">
                <a:solidFill>
                  <a:schemeClr val="bg1"/>
                </a:solidFill>
              </a:rPr>
              <a:t>: </a:t>
            </a:r>
            <a:r>
              <a:rPr lang="en-US" dirty="0" err="1" smtClean="0">
                <a:solidFill>
                  <a:schemeClr val="bg1"/>
                </a:solidFill>
              </a:rPr>
              <a:t>Arvo</a:t>
            </a:r>
            <a:r>
              <a:rPr lang="en-US" dirty="0" smtClean="0">
                <a:solidFill>
                  <a:schemeClr val="bg1"/>
                </a:solidFill>
              </a:rPr>
              <a:t> </a:t>
            </a:r>
            <a:r>
              <a:rPr lang="en-US" dirty="0" err="1" smtClean="0">
                <a:solidFill>
                  <a:schemeClr val="bg1"/>
                </a:solidFill>
              </a:rPr>
              <a:t>Ott</a:t>
            </a:r>
            <a:endParaRPr lang="en-US" dirty="0">
              <a:solidFill>
                <a:schemeClr val="bg1"/>
              </a:solidFill>
            </a:endParaRPr>
          </a:p>
        </p:txBody>
      </p:sp>
      <p:sp>
        <p:nvSpPr>
          <p:cNvPr id="17" name="TextBox 16"/>
          <p:cNvSpPr txBox="1"/>
          <p:nvPr/>
        </p:nvSpPr>
        <p:spPr>
          <a:xfrm>
            <a:off x="1828800" y="3059668"/>
            <a:ext cx="2806794" cy="400110"/>
          </a:xfrm>
          <a:prstGeom prst="rect">
            <a:avLst/>
          </a:prstGeom>
          <a:noFill/>
        </p:spPr>
        <p:txBody>
          <a:bodyPr wrap="none" rtlCol="0">
            <a:spAutoFit/>
          </a:bodyPr>
          <a:lstStyle/>
          <a:p>
            <a:r>
              <a:rPr lang="en-US" sz="2000" dirty="0" smtClean="0">
                <a:solidFill>
                  <a:schemeClr val="bg2">
                    <a:lumMod val="90000"/>
                  </a:schemeClr>
                </a:solidFill>
              </a:rPr>
              <a:t>EU</a:t>
            </a:r>
            <a:r>
              <a:rPr lang="en-US" dirty="0" smtClean="0">
                <a:solidFill>
                  <a:schemeClr val="bg1"/>
                </a:solidFill>
              </a:rPr>
              <a:t>: Francisco Garcia-Moran</a:t>
            </a:r>
            <a:endParaRPr lang="en-US" dirty="0">
              <a:solidFill>
                <a:schemeClr val="bg1"/>
              </a:solidFill>
            </a:endParaRPr>
          </a:p>
        </p:txBody>
      </p:sp>
      <p:sp>
        <p:nvSpPr>
          <p:cNvPr id="18" name="TextBox 17"/>
          <p:cNvSpPr txBox="1"/>
          <p:nvPr/>
        </p:nvSpPr>
        <p:spPr>
          <a:xfrm>
            <a:off x="1828800" y="3974068"/>
            <a:ext cx="2399375" cy="400110"/>
          </a:xfrm>
          <a:prstGeom prst="rect">
            <a:avLst/>
          </a:prstGeom>
          <a:noFill/>
        </p:spPr>
        <p:txBody>
          <a:bodyPr wrap="none" rtlCol="0">
            <a:spAutoFit/>
          </a:bodyPr>
          <a:lstStyle/>
          <a:p>
            <a:r>
              <a:rPr lang="en-US" sz="2000" dirty="0" smtClean="0">
                <a:solidFill>
                  <a:schemeClr val="bg2">
                    <a:lumMod val="90000"/>
                  </a:schemeClr>
                </a:solidFill>
              </a:rPr>
              <a:t>India</a:t>
            </a:r>
            <a:r>
              <a:rPr lang="en-US" dirty="0" smtClean="0">
                <a:solidFill>
                  <a:schemeClr val="bg1"/>
                </a:solidFill>
              </a:rPr>
              <a:t>: </a:t>
            </a:r>
            <a:r>
              <a:rPr lang="en-US" dirty="0" err="1" smtClean="0">
                <a:solidFill>
                  <a:schemeClr val="bg1"/>
                </a:solidFill>
              </a:rPr>
              <a:t>R.Chandrashekar</a:t>
            </a:r>
            <a:endParaRPr lang="en-US" dirty="0">
              <a:solidFill>
                <a:schemeClr val="bg1"/>
              </a:solidFill>
            </a:endParaRPr>
          </a:p>
        </p:txBody>
      </p:sp>
      <p:sp>
        <p:nvSpPr>
          <p:cNvPr id="19" name="TextBox 18"/>
          <p:cNvSpPr txBox="1"/>
          <p:nvPr/>
        </p:nvSpPr>
        <p:spPr>
          <a:xfrm>
            <a:off x="1828800" y="4888468"/>
            <a:ext cx="2578142" cy="400110"/>
          </a:xfrm>
          <a:prstGeom prst="rect">
            <a:avLst/>
          </a:prstGeom>
          <a:noFill/>
        </p:spPr>
        <p:txBody>
          <a:bodyPr wrap="none" rtlCol="0">
            <a:spAutoFit/>
          </a:bodyPr>
          <a:lstStyle/>
          <a:p>
            <a:r>
              <a:rPr lang="en-US" sz="2000" dirty="0" smtClean="0">
                <a:solidFill>
                  <a:schemeClr val="bg2">
                    <a:lumMod val="90000"/>
                  </a:schemeClr>
                </a:solidFill>
              </a:rPr>
              <a:t>Gartner</a:t>
            </a:r>
            <a:r>
              <a:rPr lang="en-US" dirty="0" smtClean="0">
                <a:solidFill>
                  <a:schemeClr val="bg1"/>
                </a:solidFill>
              </a:rPr>
              <a:t>: Andrea Di </a:t>
            </a:r>
            <a:r>
              <a:rPr lang="en-US" dirty="0" err="1" smtClean="0">
                <a:solidFill>
                  <a:schemeClr val="bg1"/>
                </a:solidFill>
              </a:rPr>
              <a:t>Maio</a:t>
            </a:r>
            <a:endParaRPr lang="en-US" dirty="0">
              <a:solidFill>
                <a:schemeClr val="bg1"/>
              </a:solidFill>
            </a:endParaRPr>
          </a:p>
        </p:txBody>
      </p:sp>
      <p:sp>
        <p:nvSpPr>
          <p:cNvPr id="20" name="TextBox 19"/>
          <p:cNvSpPr txBox="1"/>
          <p:nvPr/>
        </p:nvSpPr>
        <p:spPr>
          <a:xfrm>
            <a:off x="1828800" y="5802868"/>
            <a:ext cx="2420086" cy="400110"/>
          </a:xfrm>
          <a:prstGeom prst="rect">
            <a:avLst/>
          </a:prstGeom>
          <a:noFill/>
        </p:spPr>
        <p:txBody>
          <a:bodyPr wrap="none" rtlCol="0">
            <a:spAutoFit/>
          </a:bodyPr>
          <a:lstStyle/>
          <a:p>
            <a:r>
              <a:rPr lang="en-US" sz="2000" dirty="0" smtClean="0">
                <a:solidFill>
                  <a:schemeClr val="bg2">
                    <a:lumMod val="90000"/>
                  </a:schemeClr>
                </a:solidFill>
              </a:rPr>
              <a:t>Singapore</a:t>
            </a:r>
            <a:r>
              <a:rPr lang="en-US" dirty="0" smtClean="0">
                <a:solidFill>
                  <a:schemeClr val="bg1"/>
                </a:solidFill>
              </a:rPr>
              <a:t>: James Kang</a:t>
            </a:r>
            <a:endParaRPr lang="en-US" dirty="0">
              <a:solidFill>
                <a:schemeClr val="bg1"/>
              </a:solidFill>
            </a:endParaRPr>
          </a:p>
        </p:txBody>
      </p:sp>
      <p:sp>
        <p:nvSpPr>
          <p:cNvPr id="21" name="TextBox 20"/>
          <p:cNvSpPr txBox="1"/>
          <p:nvPr/>
        </p:nvSpPr>
        <p:spPr>
          <a:xfrm>
            <a:off x="5486400" y="3059668"/>
            <a:ext cx="1730858" cy="400110"/>
          </a:xfrm>
          <a:prstGeom prst="rect">
            <a:avLst/>
          </a:prstGeom>
          <a:noFill/>
        </p:spPr>
        <p:txBody>
          <a:bodyPr wrap="none" rtlCol="0">
            <a:spAutoFit/>
          </a:bodyPr>
          <a:lstStyle/>
          <a:p>
            <a:r>
              <a:rPr lang="en-US" sz="2000" dirty="0" smtClean="0">
                <a:solidFill>
                  <a:schemeClr val="bg2">
                    <a:lumMod val="90000"/>
                  </a:schemeClr>
                </a:solidFill>
              </a:rPr>
              <a:t>UK</a:t>
            </a:r>
            <a:r>
              <a:rPr lang="en-US" dirty="0" smtClean="0">
                <a:solidFill>
                  <a:schemeClr val="bg1"/>
                </a:solidFill>
              </a:rPr>
              <a:t>: John Suffolk</a:t>
            </a:r>
            <a:endParaRPr lang="en-US" dirty="0">
              <a:solidFill>
                <a:schemeClr val="bg1"/>
              </a:solidFill>
            </a:endParaRPr>
          </a:p>
        </p:txBody>
      </p:sp>
      <p:sp>
        <p:nvSpPr>
          <p:cNvPr id="22" name="TextBox 21"/>
          <p:cNvSpPr txBox="1"/>
          <p:nvPr/>
        </p:nvSpPr>
        <p:spPr>
          <a:xfrm>
            <a:off x="5486400" y="3974068"/>
            <a:ext cx="2322687" cy="400110"/>
          </a:xfrm>
          <a:prstGeom prst="rect">
            <a:avLst/>
          </a:prstGeom>
          <a:noFill/>
        </p:spPr>
        <p:txBody>
          <a:bodyPr wrap="none" rtlCol="0">
            <a:spAutoFit/>
          </a:bodyPr>
          <a:lstStyle/>
          <a:p>
            <a:r>
              <a:rPr lang="en-US" sz="2000" dirty="0" smtClean="0">
                <a:solidFill>
                  <a:schemeClr val="bg2">
                    <a:lumMod val="90000"/>
                  </a:schemeClr>
                </a:solidFill>
              </a:rPr>
              <a:t>USA</a:t>
            </a:r>
            <a:r>
              <a:rPr lang="en-US" dirty="0" smtClean="0">
                <a:solidFill>
                  <a:schemeClr val="bg1"/>
                </a:solidFill>
              </a:rPr>
              <a:t>: Stephen Fletcher</a:t>
            </a:r>
            <a:endParaRPr lang="en-US" dirty="0">
              <a:solidFill>
                <a:schemeClr val="bg1"/>
              </a:solidFill>
            </a:endParaRPr>
          </a:p>
        </p:txBody>
      </p:sp>
    </p:spTree>
    <p:extLst>
      <p:ext uri="{BB962C8B-B14F-4D97-AF65-F5344CB8AC3E}">
        <p14:creationId xmlns:p14="http://schemas.microsoft.com/office/powerpoint/2010/main" xmlns="" val="372481065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7350" y="1990725"/>
            <a:ext cx="5829300" cy="287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1403218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14400" y="1273314"/>
            <a:ext cx="6486006" cy="1015663"/>
          </a:xfrm>
          <a:prstGeom prst="rect">
            <a:avLst/>
          </a:prstGeom>
          <a:noFill/>
        </p:spPr>
        <p:txBody>
          <a:bodyPr wrap="none" rtlCol="0">
            <a:spAutoFit/>
          </a:bodyPr>
          <a:lstStyle/>
          <a:p>
            <a:r>
              <a:rPr lang="en-US" sz="6000" dirty="0" smtClean="0">
                <a:solidFill>
                  <a:schemeClr val="bg1">
                    <a:lumMod val="50000"/>
                  </a:schemeClr>
                </a:solidFill>
              </a:rPr>
              <a:t>1. </a:t>
            </a:r>
            <a:r>
              <a:rPr lang="en-US" sz="2400" dirty="0" smtClean="0">
                <a:solidFill>
                  <a:schemeClr val="bg1"/>
                </a:solidFill>
              </a:rPr>
              <a:t>Institutional arrangements for </a:t>
            </a:r>
            <a:r>
              <a:rPr lang="en-US" sz="2400" dirty="0" err="1" smtClean="0">
                <a:solidFill>
                  <a:schemeClr val="bg1"/>
                </a:solidFill>
              </a:rPr>
              <a:t>eGovernment</a:t>
            </a:r>
            <a:endParaRPr lang="en-US" sz="2400" dirty="0">
              <a:solidFill>
                <a:schemeClr val="bg1"/>
              </a:solidFill>
            </a:endParaRPr>
          </a:p>
        </p:txBody>
      </p:sp>
      <p:sp>
        <p:nvSpPr>
          <p:cNvPr id="4" name="TextBox 3"/>
          <p:cNvSpPr txBox="1"/>
          <p:nvPr/>
        </p:nvSpPr>
        <p:spPr>
          <a:xfrm>
            <a:off x="914400" y="2187714"/>
            <a:ext cx="3069110" cy="1015663"/>
          </a:xfrm>
          <a:prstGeom prst="rect">
            <a:avLst/>
          </a:prstGeom>
          <a:noFill/>
        </p:spPr>
        <p:txBody>
          <a:bodyPr wrap="none" rtlCol="0">
            <a:spAutoFit/>
          </a:bodyPr>
          <a:lstStyle/>
          <a:p>
            <a:r>
              <a:rPr lang="en-US" sz="6000" dirty="0" smtClean="0">
                <a:solidFill>
                  <a:schemeClr val="bg1">
                    <a:lumMod val="50000"/>
                  </a:schemeClr>
                </a:solidFill>
              </a:rPr>
              <a:t>2. </a:t>
            </a:r>
            <a:r>
              <a:rPr lang="en-US" sz="2400" dirty="0" smtClean="0">
                <a:solidFill>
                  <a:schemeClr val="bg1"/>
                </a:solidFill>
              </a:rPr>
              <a:t>Cloud computing</a:t>
            </a:r>
            <a:endParaRPr lang="en-US" sz="2400" dirty="0">
              <a:solidFill>
                <a:schemeClr val="bg1"/>
              </a:solidFill>
            </a:endParaRPr>
          </a:p>
        </p:txBody>
      </p:sp>
      <p:sp>
        <p:nvSpPr>
          <p:cNvPr id="5" name="TextBox 4"/>
          <p:cNvSpPr txBox="1"/>
          <p:nvPr/>
        </p:nvSpPr>
        <p:spPr>
          <a:xfrm>
            <a:off x="914400" y="3102114"/>
            <a:ext cx="2273123" cy="1015663"/>
          </a:xfrm>
          <a:prstGeom prst="rect">
            <a:avLst/>
          </a:prstGeom>
          <a:noFill/>
        </p:spPr>
        <p:txBody>
          <a:bodyPr wrap="none" rtlCol="0">
            <a:spAutoFit/>
          </a:bodyPr>
          <a:lstStyle/>
          <a:p>
            <a:r>
              <a:rPr lang="en-US" sz="6000" dirty="0" smtClean="0">
                <a:solidFill>
                  <a:schemeClr val="bg1">
                    <a:lumMod val="50000"/>
                  </a:schemeClr>
                </a:solidFill>
              </a:rPr>
              <a:t>3. </a:t>
            </a:r>
            <a:r>
              <a:rPr lang="en-US" sz="2400" dirty="0" smtClean="0">
                <a:solidFill>
                  <a:schemeClr val="bg1"/>
                </a:solidFill>
              </a:rPr>
              <a:t>Open Data</a:t>
            </a:r>
            <a:endParaRPr lang="en-US" sz="2400" dirty="0">
              <a:solidFill>
                <a:schemeClr val="bg1"/>
              </a:solidFill>
            </a:endParaRPr>
          </a:p>
        </p:txBody>
      </p:sp>
      <p:sp>
        <p:nvSpPr>
          <p:cNvPr id="6" name="TextBox 5"/>
          <p:cNvSpPr txBox="1"/>
          <p:nvPr/>
        </p:nvSpPr>
        <p:spPr>
          <a:xfrm>
            <a:off x="914400" y="4016514"/>
            <a:ext cx="5440335" cy="1015663"/>
          </a:xfrm>
          <a:prstGeom prst="rect">
            <a:avLst/>
          </a:prstGeom>
          <a:noFill/>
        </p:spPr>
        <p:txBody>
          <a:bodyPr wrap="none" rtlCol="0">
            <a:spAutoFit/>
          </a:bodyPr>
          <a:lstStyle/>
          <a:p>
            <a:r>
              <a:rPr lang="en-US" sz="6000" dirty="0" smtClean="0">
                <a:solidFill>
                  <a:schemeClr val="bg1">
                    <a:lumMod val="50000"/>
                  </a:schemeClr>
                </a:solidFill>
              </a:rPr>
              <a:t>4. </a:t>
            </a:r>
            <a:r>
              <a:rPr lang="en-US" sz="2400" dirty="0" smtClean="0">
                <a:solidFill>
                  <a:schemeClr val="bg1"/>
                </a:solidFill>
              </a:rPr>
              <a:t>First 100 days for a Government CIO</a:t>
            </a:r>
            <a:endParaRPr lang="en-US" sz="2400" dirty="0">
              <a:solidFill>
                <a:schemeClr val="bg1"/>
              </a:solidFill>
            </a:endParaRPr>
          </a:p>
        </p:txBody>
      </p:sp>
    </p:spTree>
    <p:extLst>
      <p:ext uri="{BB962C8B-B14F-4D97-AF65-F5344CB8AC3E}">
        <p14:creationId xmlns:p14="http://schemas.microsoft.com/office/powerpoint/2010/main" xmlns="" val="58575845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wb213394\Pictures\Moldova2.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1770402"/>
            <a:ext cx="3657600" cy="2430463"/>
          </a:xfrm>
          <a:prstGeom prst="rect">
            <a:avLst/>
          </a:prstGeom>
          <a:noFill/>
          <a:ln w="9525">
            <a:solidFill>
              <a:srgbClr val="000000"/>
            </a:solidFill>
            <a:miter lim="800000"/>
            <a:headEnd/>
            <a:tailEnd/>
          </a:ln>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42250" y="5105400"/>
            <a:ext cx="8811899" cy="1692771"/>
          </a:xfrm>
          <a:prstGeom prst="rect">
            <a:avLst/>
          </a:prstGeom>
          <a:noFill/>
        </p:spPr>
        <p:txBody>
          <a:bodyPr wrap="none" rtlCol="0">
            <a:spAutoFit/>
          </a:bodyPr>
          <a:lstStyle/>
          <a:p>
            <a:r>
              <a:rPr lang="en-US" sz="3200" dirty="0" smtClean="0">
                <a:solidFill>
                  <a:schemeClr val="bg1">
                    <a:lumMod val="50000"/>
                  </a:schemeClr>
                </a:solidFill>
              </a:rPr>
              <a:t>Chisinau: August 12, 2010</a:t>
            </a:r>
          </a:p>
          <a:p>
            <a:r>
              <a:rPr lang="en-US" sz="2400" dirty="0" smtClean="0">
                <a:solidFill>
                  <a:schemeClr val="bg1"/>
                </a:solidFill>
              </a:rPr>
              <a:t>PM </a:t>
            </a:r>
            <a:r>
              <a:rPr lang="en-US" sz="2400" dirty="0" err="1" smtClean="0">
                <a:solidFill>
                  <a:schemeClr val="bg1"/>
                </a:solidFill>
              </a:rPr>
              <a:t>Filat</a:t>
            </a:r>
            <a:r>
              <a:rPr lang="en-US" sz="2400" dirty="0" smtClean="0">
                <a:solidFill>
                  <a:schemeClr val="bg1"/>
                </a:solidFill>
              </a:rPr>
              <a:t>, Robert </a:t>
            </a:r>
            <a:r>
              <a:rPr lang="en-US" sz="2400" dirty="0" err="1" smtClean="0">
                <a:solidFill>
                  <a:schemeClr val="bg1"/>
                </a:solidFill>
              </a:rPr>
              <a:t>Zoellick</a:t>
            </a:r>
            <a:r>
              <a:rPr lang="en-US" sz="2400" dirty="0" smtClean="0">
                <a:solidFill>
                  <a:schemeClr val="bg1"/>
                </a:solidFill>
              </a:rPr>
              <a:t>, Mart </a:t>
            </a:r>
            <a:r>
              <a:rPr lang="en-US" sz="2400" dirty="0" err="1" smtClean="0">
                <a:solidFill>
                  <a:schemeClr val="bg1"/>
                </a:solidFill>
              </a:rPr>
              <a:t>Laar</a:t>
            </a:r>
            <a:r>
              <a:rPr lang="en-US" sz="2400" dirty="0" smtClean="0">
                <a:solidFill>
                  <a:schemeClr val="bg1"/>
                </a:solidFill>
              </a:rPr>
              <a:t>, John Suffolk, Anthony Townsend,</a:t>
            </a:r>
          </a:p>
          <a:p>
            <a:r>
              <a:rPr lang="en-US" sz="2400" dirty="0" smtClean="0">
                <a:solidFill>
                  <a:schemeClr val="bg1"/>
                </a:solidFill>
              </a:rPr>
              <a:t>Andrea Di </a:t>
            </a:r>
            <a:r>
              <a:rPr lang="en-US" sz="2400" dirty="0" err="1" smtClean="0">
                <a:solidFill>
                  <a:schemeClr val="bg1"/>
                </a:solidFill>
              </a:rPr>
              <a:t>Maio</a:t>
            </a:r>
            <a:r>
              <a:rPr lang="en-US" sz="2400" dirty="0" smtClean="0">
                <a:solidFill>
                  <a:schemeClr val="bg1"/>
                </a:solidFill>
              </a:rPr>
              <a:t>, Chin </a:t>
            </a:r>
            <a:r>
              <a:rPr lang="en-US" sz="2400" dirty="0" err="1" smtClean="0">
                <a:solidFill>
                  <a:schemeClr val="bg1"/>
                </a:solidFill>
              </a:rPr>
              <a:t>Siong</a:t>
            </a:r>
            <a:r>
              <a:rPr lang="en-US" sz="2400" dirty="0" smtClean="0">
                <a:solidFill>
                  <a:schemeClr val="bg1"/>
                </a:solidFill>
              </a:rPr>
              <a:t> </a:t>
            </a:r>
            <a:r>
              <a:rPr lang="en-US" sz="2400" dirty="0" err="1" smtClean="0">
                <a:solidFill>
                  <a:schemeClr val="bg1"/>
                </a:solidFill>
              </a:rPr>
              <a:t>Seah</a:t>
            </a:r>
            <a:r>
              <a:rPr lang="en-US" sz="2400" dirty="0" smtClean="0">
                <a:solidFill>
                  <a:schemeClr val="bg1"/>
                </a:solidFill>
              </a:rPr>
              <a:t>, Cabinet of Ministers</a:t>
            </a:r>
          </a:p>
          <a:p>
            <a:endParaRPr lang="en-US" sz="2400" dirty="0">
              <a:solidFill>
                <a:schemeClr val="bg1"/>
              </a:solidFill>
            </a:endParaRPr>
          </a:p>
        </p:txBody>
      </p:sp>
    </p:spTree>
    <p:extLst>
      <p:ext uri="{BB962C8B-B14F-4D97-AF65-F5344CB8AC3E}">
        <p14:creationId xmlns:p14="http://schemas.microsoft.com/office/powerpoint/2010/main" xmlns="" val="217158675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8713" y="1143000"/>
            <a:ext cx="7973683" cy="4495800"/>
          </a:xfrm>
          <a:prstGeom prst="rect">
            <a:avLst/>
          </a:prstGeom>
          <a:noFill/>
          <a:ln>
            <a:noFill/>
          </a:ln>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3158881" y="5943600"/>
            <a:ext cx="2853345" cy="830997"/>
          </a:xfrm>
          <a:prstGeom prst="rect">
            <a:avLst/>
          </a:prstGeom>
          <a:noFill/>
        </p:spPr>
        <p:txBody>
          <a:bodyPr wrap="none" rtlCol="0">
            <a:spAutoFit/>
          </a:bodyPr>
          <a:lstStyle/>
          <a:p>
            <a:r>
              <a:rPr lang="en-US" sz="2400" dirty="0" smtClean="0">
                <a:solidFill>
                  <a:schemeClr val="bg1"/>
                </a:solidFill>
              </a:rPr>
              <a:t>Capturing Knowledge</a:t>
            </a:r>
          </a:p>
          <a:p>
            <a:endParaRPr lang="en-US" sz="2400" dirty="0">
              <a:solidFill>
                <a:schemeClr val="bg1"/>
              </a:solidFill>
            </a:endParaRPr>
          </a:p>
        </p:txBody>
      </p:sp>
    </p:spTree>
    <p:extLst>
      <p:ext uri="{BB962C8B-B14F-4D97-AF65-F5344CB8AC3E}">
        <p14:creationId xmlns:p14="http://schemas.microsoft.com/office/powerpoint/2010/main" xmlns="" val="335627085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09825" y="1981200"/>
            <a:ext cx="432435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133600" y="5562600"/>
            <a:ext cx="5099281" cy="954107"/>
          </a:xfrm>
          <a:prstGeom prst="rect">
            <a:avLst/>
          </a:prstGeom>
          <a:noFill/>
        </p:spPr>
        <p:txBody>
          <a:bodyPr wrap="none" rtlCol="0">
            <a:spAutoFit/>
          </a:bodyPr>
          <a:lstStyle/>
          <a:p>
            <a:r>
              <a:rPr lang="en-US" sz="3200" dirty="0" smtClean="0">
                <a:solidFill>
                  <a:schemeClr val="bg2">
                    <a:lumMod val="90000"/>
                  </a:schemeClr>
                </a:solidFill>
              </a:rPr>
              <a:t>Korean Trust Fund</a:t>
            </a:r>
          </a:p>
          <a:p>
            <a:r>
              <a:rPr lang="en-US" sz="2400" dirty="0" smtClean="0">
                <a:solidFill>
                  <a:schemeClr val="bg1"/>
                </a:solidFill>
              </a:rPr>
              <a:t>$15 million for innovative ICT initiatives</a:t>
            </a:r>
            <a:endParaRPr lang="en-US" sz="2400" dirty="0">
              <a:solidFill>
                <a:schemeClr val="bg1"/>
              </a:solidFill>
            </a:endParaRPr>
          </a:p>
        </p:txBody>
      </p:sp>
    </p:spTree>
    <p:extLst>
      <p:ext uri="{BB962C8B-B14F-4D97-AF65-F5344CB8AC3E}">
        <p14:creationId xmlns:p14="http://schemas.microsoft.com/office/powerpoint/2010/main" xmlns="" val="53892833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24088" y="1228725"/>
            <a:ext cx="4695825" cy="288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511629" y="4784229"/>
            <a:ext cx="8382000" cy="1323439"/>
          </a:xfrm>
          <a:prstGeom prst="rect">
            <a:avLst/>
          </a:prstGeom>
          <a:noFill/>
        </p:spPr>
        <p:txBody>
          <a:bodyPr wrap="square" rtlCol="0">
            <a:spAutoFit/>
          </a:bodyPr>
          <a:lstStyle/>
          <a:p>
            <a:r>
              <a:rPr lang="en-US" sz="3200" dirty="0" smtClean="0">
                <a:solidFill>
                  <a:schemeClr val="bg2">
                    <a:lumMod val="90000"/>
                  </a:schemeClr>
                </a:solidFill>
              </a:rPr>
              <a:t>Finland, Nokia, infoDev Partnership</a:t>
            </a:r>
          </a:p>
          <a:p>
            <a:r>
              <a:rPr lang="en-US" sz="2400" dirty="0" smtClean="0">
                <a:solidFill>
                  <a:schemeClr val="bg1"/>
                </a:solidFill>
              </a:rPr>
              <a:t>€11.9 million for enhancing </a:t>
            </a:r>
            <a:r>
              <a:rPr lang="en-US" sz="2400" dirty="0">
                <a:solidFill>
                  <a:schemeClr val="bg1"/>
                </a:solidFill>
              </a:rPr>
              <a:t>the competitiveness of emerging market SMEs in the </a:t>
            </a:r>
            <a:r>
              <a:rPr lang="en-US" sz="2400" dirty="0" smtClean="0">
                <a:solidFill>
                  <a:schemeClr val="bg1"/>
                </a:solidFill>
              </a:rPr>
              <a:t> ICT and </a:t>
            </a:r>
            <a:r>
              <a:rPr lang="en-US" sz="2400" dirty="0">
                <a:solidFill>
                  <a:schemeClr val="bg1"/>
                </a:solidFill>
              </a:rPr>
              <a:t>agribusiness </a:t>
            </a:r>
            <a:r>
              <a:rPr lang="en-US" sz="2400" dirty="0" smtClean="0">
                <a:solidFill>
                  <a:schemeClr val="bg1"/>
                </a:solidFill>
              </a:rPr>
              <a:t>sectors</a:t>
            </a:r>
            <a:endParaRPr lang="en-US" sz="2400" dirty="0">
              <a:solidFill>
                <a:schemeClr val="bg1"/>
              </a:solidFill>
            </a:endParaRPr>
          </a:p>
        </p:txBody>
      </p:sp>
    </p:spTree>
    <p:extLst>
      <p:ext uri="{BB962C8B-B14F-4D97-AF65-F5344CB8AC3E}">
        <p14:creationId xmlns:p14="http://schemas.microsoft.com/office/powerpoint/2010/main" xmlns="" val="41883768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219200" y="5276357"/>
            <a:ext cx="7032171" cy="954107"/>
          </a:xfrm>
          <a:prstGeom prst="rect">
            <a:avLst/>
          </a:prstGeom>
          <a:noFill/>
        </p:spPr>
        <p:txBody>
          <a:bodyPr wrap="square" rtlCol="0">
            <a:spAutoFit/>
          </a:bodyPr>
          <a:lstStyle/>
          <a:p>
            <a:r>
              <a:rPr lang="en-US" sz="3200" dirty="0" smtClean="0">
                <a:solidFill>
                  <a:schemeClr val="bg2">
                    <a:lumMod val="90000"/>
                  </a:schemeClr>
                </a:solidFill>
              </a:rPr>
              <a:t>Pfizer </a:t>
            </a:r>
          </a:p>
          <a:p>
            <a:r>
              <a:rPr lang="en-US" sz="2400" dirty="0" smtClean="0">
                <a:solidFill>
                  <a:schemeClr val="bg1"/>
                </a:solidFill>
              </a:rPr>
              <a:t>$600,000 for designing e-health projects in Africa</a:t>
            </a:r>
            <a:endParaRPr lang="en-US" sz="2400" dirty="0">
              <a:solidFill>
                <a:schemeClr val="bg1"/>
              </a:solidFill>
            </a:endParaRPr>
          </a:p>
        </p:txBody>
      </p:sp>
      <p:pic>
        <p:nvPicPr>
          <p:cNvPr id="1331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12471" y="1032046"/>
            <a:ext cx="5502729" cy="3667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0940470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200400"/>
            <a:ext cx="8610600" cy="533400"/>
          </a:xfrm>
        </p:spPr>
        <p:txBody>
          <a:bodyPr/>
          <a:lstStyle/>
          <a:p>
            <a:pPr marL="0" indent="0" algn="ctr">
              <a:buNone/>
            </a:pPr>
            <a:r>
              <a:rPr lang="en-US" dirty="0" smtClean="0"/>
              <a:t>“Our mission is to fight poverty with passion and professionalism…”</a:t>
            </a:r>
            <a:endParaRPr lang="en-US" dirty="0"/>
          </a:p>
        </p:txBody>
      </p:sp>
    </p:spTree>
    <p:extLst>
      <p:ext uri="{BB962C8B-B14F-4D97-AF65-F5344CB8AC3E}">
        <p14:creationId xmlns:p14="http://schemas.microsoft.com/office/powerpoint/2010/main" xmlns="" val="154986592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474108" y="1273314"/>
            <a:ext cx="4381456" cy="1015663"/>
          </a:xfrm>
          <a:prstGeom prst="rect">
            <a:avLst/>
          </a:prstGeom>
          <a:noFill/>
        </p:spPr>
        <p:txBody>
          <a:bodyPr wrap="none" rtlCol="0">
            <a:spAutoFit/>
          </a:bodyPr>
          <a:lstStyle/>
          <a:p>
            <a:r>
              <a:rPr lang="en-US" sz="6000" dirty="0" smtClean="0">
                <a:solidFill>
                  <a:schemeClr val="bg1">
                    <a:lumMod val="50000"/>
                  </a:schemeClr>
                </a:solidFill>
              </a:rPr>
              <a:t>1. </a:t>
            </a:r>
            <a:r>
              <a:rPr lang="en-US" sz="2400" dirty="0" smtClean="0">
                <a:solidFill>
                  <a:schemeClr val="bg1"/>
                </a:solidFill>
              </a:rPr>
              <a:t>Participate in expert groups</a:t>
            </a:r>
            <a:endParaRPr lang="en-US" sz="2400" dirty="0">
              <a:solidFill>
                <a:schemeClr val="bg1"/>
              </a:solidFill>
            </a:endParaRPr>
          </a:p>
        </p:txBody>
      </p:sp>
      <p:sp>
        <p:nvSpPr>
          <p:cNvPr id="4" name="TextBox 3"/>
          <p:cNvSpPr txBox="1"/>
          <p:nvPr/>
        </p:nvSpPr>
        <p:spPr>
          <a:xfrm>
            <a:off x="2474108" y="2187714"/>
            <a:ext cx="4383892" cy="1015663"/>
          </a:xfrm>
          <a:prstGeom prst="rect">
            <a:avLst/>
          </a:prstGeom>
          <a:noFill/>
        </p:spPr>
        <p:txBody>
          <a:bodyPr wrap="none" rtlCol="0">
            <a:spAutoFit/>
          </a:bodyPr>
          <a:lstStyle/>
          <a:p>
            <a:r>
              <a:rPr lang="en-US" sz="6000" dirty="0" smtClean="0">
                <a:solidFill>
                  <a:schemeClr val="bg1">
                    <a:lumMod val="50000"/>
                  </a:schemeClr>
                </a:solidFill>
              </a:rPr>
              <a:t>2. </a:t>
            </a:r>
            <a:r>
              <a:rPr lang="en-US" sz="2400" dirty="0" smtClean="0">
                <a:solidFill>
                  <a:schemeClr val="bg1"/>
                </a:solidFill>
              </a:rPr>
              <a:t>Connect country expertise</a:t>
            </a:r>
            <a:endParaRPr lang="en-US" sz="2400" dirty="0">
              <a:solidFill>
                <a:schemeClr val="bg1"/>
              </a:solidFill>
            </a:endParaRPr>
          </a:p>
        </p:txBody>
      </p:sp>
      <p:sp>
        <p:nvSpPr>
          <p:cNvPr id="5" name="TextBox 4"/>
          <p:cNvSpPr txBox="1"/>
          <p:nvPr/>
        </p:nvSpPr>
        <p:spPr>
          <a:xfrm>
            <a:off x="2474108" y="3102114"/>
            <a:ext cx="4047711" cy="1015663"/>
          </a:xfrm>
          <a:prstGeom prst="rect">
            <a:avLst/>
          </a:prstGeom>
          <a:noFill/>
        </p:spPr>
        <p:txBody>
          <a:bodyPr wrap="none" rtlCol="0">
            <a:spAutoFit/>
          </a:bodyPr>
          <a:lstStyle/>
          <a:p>
            <a:r>
              <a:rPr lang="en-US" sz="6000" dirty="0" smtClean="0">
                <a:solidFill>
                  <a:schemeClr val="bg1">
                    <a:lumMod val="50000"/>
                  </a:schemeClr>
                </a:solidFill>
              </a:rPr>
              <a:t>3. </a:t>
            </a:r>
            <a:r>
              <a:rPr lang="en-US" sz="2400" dirty="0" smtClean="0">
                <a:solidFill>
                  <a:schemeClr val="bg1"/>
                </a:solidFill>
              </a:rPr>
              <a:t>Contribute to knowledge</a:t>
            </a:r>
            <a:endParaRPr lang="en-US" sz="2400" dirty="0">
              <a:solidFill>
                <a:schemeClr val="bg1"/>
              </a:solidFill>
            </a:endParaRPr>
          </a:p>
        </p:txBody>
      </p:sp>
      <p:sp>
        <p:nvSpPr>
          <p:cNvPr id="6" name="TextBox 5"/>
          <p:cNvSpPr txBox="1"/>
          <p:nvPr/>
        </p:nvSpPr>
        <p:spPr>
          <a:xfrm>
            <a:off x="2474108" y="4016514"/>
            <a:ext cx="3669081" cy="1015663"/>
          </a:xfrm>
          <a:prstGeom prst="rect">
            <a:avLst/>
          </a:prstGeom>
          <a:noFill/>
        </p:spPr>
        <p:txBody>
          <a:bodyPr wrap="none" rtlCol="0">
            <a:spAutoFit/>
          </a:bodyPr>
          <a:lstStyle/>
          <a:p>
            <a:r>
              <a:rPr lang="en-US" sz="6000" dirty="0" smtClean="0">
                <a:solidFill>
                  <a:schemeClr val="bg1">
                    <a:lumMod val="50000"/>
                  </a:schemeClr>
                </a:solidFill>
              </a:rPr>
              <a:t>4. </a:t>
            </a:r>
            <a:r>
              <a:rPr lang="en-US" sz="2400" dirty="0" smtClean="0">
                <a:solidFill>
                  <a:schemeClr val="bg1"/>
                </a:solidFill>
              </a:rPr>
              <a:t>Help access resources</a:t>
            </a:r>
            <a:endParaRPr lang="en-US" sz="2400" dirty="0">
              <a:solidFill>
                <a:schemeClr val="bg1"/>
              </a:solidFill>
            </a:endParaRPr>
          </a:p>
        </p:txBody>
      </p:sp>
    </p:spTree>
    <p:extLst>
      <p:ext uri="{BB962C8B-B14F-4D97-AF65-F5344CB8AC3E}">
        <p14:creationId xmlns:p14="http://schemas.microsoft.com/office/powerpoint/2010/main" xmlns="" val="239608818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ntresources.worldbank.org/INTRANETHOME/Images/cached30/IC/story093010_zoelick_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 y="1752600"/>
            <a:ext cx="2913887" cy="3657600"/>
          </a:xfrm>
          <a:prstGeom prst="rect">
            <a:avLst/>
          </a:prstGeom>
          <a:noFill/>
        </p:spPr>
      </p:pic>
      <p:sp>
        <p:nvSpPr>
          <p:cNvPr id="4" name="Rectangle 3"/>
          <p:cNvSpPr/>
          <p:nvPr/>
        </p:nvSpPr>
        <p:spPr>
          <a:xfrm>
            <a:off x="3733800" y="1600200"/>
            <a:ext cx="5257800" cy="3693319"/>
          </a:xfrm>
          <a:prstGeom prst="rect">
            <a:avLst/>
          </a:prstGeom>
        </p:spPr>
        <p:txBody>
          <a:bodyPr wrap="square">
            <a:spAutoFit/>
          </a:bodyPr>
          <a:lstStyle/>
          <a:p>
            <a:r>
              <a:rPr lang="en-US" dirty="0" smtClean="0"/>
              <a:t>“Imagine this: A health care worker or parent in a village, with a laptop or mobile device, can access development knowledge in real time through </a:t>
            </a:r>
            <a:r>
              <a:rPr lang="en-US" b="1" dirty="0" smtClean="0"/>
              <a:t>geo coding </a:t>
            </a:r>
            <a:r>
              <a:rPr lang="en-US" dirty="0" smtClean="0"/>
              <a:t>and </a:t>
            </a:r>
            <a:r>
              <a:rPr lang="en-US" b="1" dirty="0" smtClean="0"/>
              <a:t>geo mapping</a:t>
            </a:r>
            <a:r>
              <a:rPr lang="en-US" dirty="0" smtClean="0"/>
              <a:t>. She can see which schools have feeding programs and which go without, and what is happening to local health. She can access 20 years of data on infant mortality for her country and its neighbors. She can dig deeply and compare her village with others. She can </a:t>
            </a:r>
            <a:r>
              <a:rPr lang="en-US" b="1" dirty="0" smtClean="0"/>
              <a:t>upload her own data</a:t>
            </a:r>
            <a:r>
              <a:rPr lang="en-US" dirty="0" smtClean="0"/>
              <a:t>, throw light on the likely effect of new interventions, and mobilize the community to demand better or more targeted health programs.”</a:t>
            </a:r>
            <a:br>
              <a:rPr lang="en-US" dirty="0" smtClean="0"/>
            </a:br>
            <a:endParaRPr lang="en-US" dirty="0"/>
          </a:p>
        </p:txBody>
      </p:sp>
      <p:sp>
        <p:nvSpPr>
          <p:cNvPr id="5" name="Title 1"/>
          <p:cNvSpPr txBox="1">
            <a:spLocks/>
          </p:cNvSpPr>
          <p:nvPr/>
        </p:nvSpPr>
        <p:spPr>
          <a:xfrm>
            <a:off x="2286000" y="152400"/>
            <a:ext cx="68580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n-lt"/>
                <a:ea typeface="+mj-ea"/>
                <a:cs typeface="Times New Roman" pitchFamily="18" charset="0"/>
              </a:rPr>
              <a:t>The Bank’s Vision</a:t>
            </a:r>
            <a:endParaRPr kumimoji="0" lang="en-US" sz="4400" b="0" i="0" u="none" strike="noStrike" kern="1200" cap="none" spc="0" normalizeH="0" baseline="0" noProof="0" dirty="0">
              <a:ln>
                <a:noFill/>
              </a:ln>
              <a:solidFill>
                <a:schemeClr val="tx1"/>
              </a:solidFill>
              <a:effectLst/>
              <a:uLnTx/>
              <a:uFillTx/>
              <a:latin typeface="+mn-lt"/>
              <a:ea typeface="+mj-ea"/>
              <a:cs typeface="Times New Roman" pitchFamily="18" charset="0"/>
            </a:endParaRPr>
          </a:p>
        </p:txBody>
      </p:sp>
      <p:sp>
        <p:nvSpPr>
          <p:cNvPr id="6" name="Rectangle 5"/>
          <p:cNvSpPr/>
          <p:nvPr/>
        </p:nvSpPr>
        <p:spPr>
          <a:xfrm>
            <a:off x="0" y="6676104"/>
            <a:ext cx="9144000" cy="246221"/>
          </a:xfrm>
          <a:prstGeom prst="rect">
            <a:avLst/>
          </a:prstGeom>
        </p:spPr>
        <p:txBody>
          <a:bodyPr wrap="square">
            <a:spAutoFit/>
          </a:bodyPr>
          <a:lstStyle/>
          <a:p>
            <a:r>
              <a:rPr lang="en-US" sz="1000" dirty="0" smtClean="0"/>
              <a:t>http://intranet.worldbank.org/WBSITE/INTRANET/INTRANETHOME/0,,contentMDK:22717873~menuPK:6513437~pagePK:6426483~piPK:6402841~theSitePK:86048,00.html</a:t>
            </a:r>
            <a:endParaRPr lang="en-US" sz="1000" dirty="0"/>
          </a:p>
        </p:txBody>
      </p:sp>
      <p:sp>
        <p:nvSpPr>
          <p:cNvPr id="7" name="Rectangle 6"/>
          <p:cNvSpPr/>
          <p:nvPr/>
        </p:nvSpPr>
        <p:spPr>
          <a:xfrm>
            <a:off x="3733800" y="5103674"/>
            <a:ext cx="5105400" cy="1754326"/>
          </a:xfrm>
          <a:prstGeom prst="rect">
            <a:avLst/>
          </a:prstGeom>
        </p:spPr>
        <p:txBody>
          <a:bodyPr wrap="square">
            <a:spAutoFit/>
          </a:bodyPr>
          <a:lstStyle/>
          <a:p>
            <a:r>
              <a:rPr lang="en-US" dirty="0" smtClean="0"/>
              <a:t>“Our aim is for </a:t>
            </a:r>
            <a:r>
              <a:rPr lang="en-US" i="1" dirty="0" smtClean="0"/>
              <a:t>Open Data, Open Knowledge, and Open Solutions</a:t>
            </a:r>
            <a:r>
              <a:rPr lang="en-US" dirty="0" smtClean="0"/>
              <a:t>.” </a:t>
            </a:r>
            <a:r>
              <a:rPr lang="en-US" i="1" dirty="0" smtClean="0"/>
              <a:t>RBZ, Sept 28, 2010</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1676400"/>
            <a:ext cx="381000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272442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2971800"/>
            <a:ext cx="8305799" cy="914400"/>
          </a:xfrm>
        </p:spPr>
        <p:txBody>
          <a:bodyPr/>
          <a:lstStyle/>
          <a:p>
            <a:pPr marL="0" indent="0">
              <a:buNone/>
            </a:pPr>
            <a:r>
              <a:rPr lang="en-US" dirty="0" smtClean="0"/>
              <a:t>Last year donor agencies funded $5 billion for ICTs – roughly half by the World Bank. World Bank’s ICT portfolio nearly $8 billion.</a:t>
            </a:r>
            <a:endParaRPr lang="en-US" dirty="0"/>
          </a:p>
        </p:txBody>
      </p:sp>
      <p:sp>
        <p:nvSpPr>
          <p:cNvPr id="5" name="TextBox 4"/>
          <p:cNvSpPr txBox="1"/>
          <p:nvPr/>
        </p:nvSpPr>
        <p:spPr>
          <a:xfrm>
            <a:off x="457200" y="6412468"/>
            <a:ext cx="2889765" cy="276999"/>
          </a:xfrm>
          <a:prstGeom prst="rect">
            <a:avLst/>
          </a:prstGeom>
          <a:noFill/>
        </p:spPr>
        <p:txBody>
          <a:bodyPr wrap="none" rtlCol="0">
            <a:spAutoFit/>
          </a:bodyPr>
          <a:lstStyle/>
          <a:p>
            <a:r>
              <a:rPr lang="en-US" sz="1200" dirty="0" smtClean="0">
                <a:solidFill>
                  <a:schemeClr val="bg1"/>
                </a:solidFill>
              </a:rPr>
              <a:t>Source: Development Finance International</a:t>
            </a:r>
            <a:endParaRPr lang="en-US" sz="1200" dirty="0">
              <a:solidFill>
                <a:schemeClr val="bg1"/>
              </a:solidFill>
            </a:endParaRPr>
          </a:p>
        </p:txBody>
      </p:sp>
    </p:spTree>
    <p:extLst>
      <p:ext uri="{BB962C8B-B14F-4D97-AF65-F5344CB8AC3E}">
        <p14:creationId xmlns:p14="http://schemas.microsoft.com/office/powerpoint/2010/main" xmlns="" val="363703450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125" r="7303" b="9078"/>
          <a:stretch/>
        </p:blipFill>
        <p:spPr bwMode="auto">
          <a:xfrm>
            <a:off x="0" y="18089"/>
            <a:ext cx="8152514"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240123" y="5798403"/>
            <a:ext cx="6334683" cy="830997"/>
          </a:xfrm>
          <a:prstGeom prst="rect">
            <a:avLst/>
          </a:prstGeom>
          <a:noFill/>
        </p:spPr>
        <p:txBody>
          <a:bodyPr wrap="none" rtlCol="0">
            <a:spAutoFit/>
          </a:bodyPr>
          <a:lstStyle/>
          <a:p>
            <a:r>
              <a:rPr lang="en-US" sz="2400" dirty="0" smtClean="0">
                <a:solidFill>
                  <a:schemeClr val="bg1"/>
                </a:solidFill>
              </a:rPr>
              <a:t>The fast pace of change brings new opportunities</a:t>
            </a:r>
          </a:p>
          <a:p>
            <a:endParaRPr lang="en-US" sz="2400" dirty="0">
              <a:solidFill>
                <a:schemeClr val="bg1"/>
              </a:solidFill>
            </a:endParaRPr>
          </a:p>
        </p:txBody>
      </p:sp>
    </p:spTree>
    <p:extLst>
      <p:ext uri="{BB962C8B-B14F-4D97-AF65-F5344CB8AC3E}">
        <p14:creationId xmlns:p14="http://schemas.microsoft.com/office/powerpoint/2010/main" xmlns="" val="198352169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197" t="19508" r="16095" b="20378"/>
          <a:stretch/>
        </p:blipFill>
        <p:spPr bwMode="auto">
          <a:xfrm>
            <a:off x="3167743" y="1371600"/>
            <a:ext cx="2775857" cy="3853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838200" y="5715000"/>
            <a:ext cx="7490833" cy="830997"/>
          </a:xfrm>
          <a:prstGeom prst="rect">
            <a:avLst/>
          </a:prstGeom>
          <a:noFill/>
        </p:spPr>
        <p:txBody>
          <a:bodyPr wrap="none" rtlCol="0">
            <a:spAutoFit/>
          </a:bodyPr>
          <a:lstStyle/>
          <a:p>
            <a:r>
              <a:rPr lang="en-US" sz="2400" dirty="0" smtClean="0">
                <a:solidFill>
                  <a:schemeClr val="bg1"/>
                </a:solidFill>
              </a:rPr>
              <a:t>5bn mobile phones globally (&gt;3bn in developing countries)</a:t>
            </a:r>
          </a:p>
          <a:p>
            <a:endParaRPr lang="en-US" sz="2400" dirty="0">
              <a:solidFill>
                <a:schemeClr val="bg1"/>
              </a:solidFill>
            </a:endParaRPr>
          </a:p>
        </p:txBody>
      </p:sp>
    </p:spTree>
    <p:extLst>
      <p:ext uri="{BB962C8B-B14F-4D97-AF65-F5344CB8AC3E}">
        <p14:creationId xmlns:p14="http://schemas.microsoft.com/office/powerpoint/2010/main" xmlns="" val="331156275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576943"/>
            <a:ext cx="6629400" cy="497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066800" y="5798403"/>
            <a:ext cx="7005508" cy="1323439"/>
          </a:xfrm>
          <a:prstGeom prst="rect">
            <a:avLst/>
          </a:prstGeom>
          <a:noFill/>
        </p:spPr>
        <p:txBody>
          <a:bodyPr wrap="none" rtlCol="0">
            <a:spAutoFit/>
          </a:bodyPr>
          <a:lstStyle/>
          <a:p>
            <a:r>
              <a:rPr lang="en-US" sz="3200" dirty="0" smtClean="0">
                <a:solidFill>
                  <a:schemeClr val="bg2">
                    <a:lumMod val="90000"/>
                  </a:schemeClr>
                </a:solidFill>
              </a:rPr>
              <a:t>Social Networking</a:t>
            </a:r>
          </a:p>
          <a:p>
            <a:r>
              <a:rPr lang="en-US" sz="2400" dirty="0" smtClean="0">
                <a:solidFill>
                  <a:schemeClr val="bg1"/>
                </a:solidFill>
              </a:rPr>
              <a:t>The rise of collaborative and participative technologies</a:t>
            </a:r>
          </a:p>
          <a:p>
            <a:endParaRPr lang="en-US" sz="2400" dirty="0">
              <a:solidFill>
                <a:schemeClr val="bg1"/>
              </a:solidFill>
            </a:endParaRPr>
          </a:p>
        </p:txBody>
      </p:sp>
    </p:spTree>
    <p:extLst>
      <p:ext uri="{BB962C8B-B14F-4D97-AF65-F5344CB8AC3E}">
        <p14:creationId xmlns:p14="http://schemas.microsoft.com/office/powerpoint/2010/main" xmlns="" val="45723695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8" name="Picture 4" descr="http://www.free-pictures-photos.com/clouds/cloud-10.jpg"/>
          <p:cNvPicPr>
            <a:picLocks noChangeAspect="1" noChangeArrowheads="1"/>
          </p:cNvPicPr>
          <p:nvPr/>
        </p:nvPicPr>
        <p:blipFill>
          <a:blip r:embed="rId3" cstate="print"/>
          <a:srcRect l="5402" t="7824" r="30541" b="18310"/>
          <a:stretch>
            <a:fillRect/>
          </a:stretch>
        </p:blipFill>
        <p:spPr bwMode="auto">
          <a:xfrm>
            <a:off x="0" y="0"/>
            <a:ext cx="9144000" cy="6858000"/>
          </a:xfrm>
          <a:prstGeom prst="rect">
            <a:avLst/>
          </a:prstGeom>
          <a:noFill/>
        </p:spPr>
      </p:pic>
      <p:sp>
        <p:nvSpPr>
          <p:cNvPr id="5" name="TextBox 4"/>
          <p:cNvSpPr txBox="1"/>
          <p:nvPr/>
        </p:nvSpPr>
        <p:spPr>
          <a:xfrm>
            <a:off x="2590800" y="5334000"/>
            <a:ext cx="4227439" cy="769441"/>
          </a:xfrm>
          <a:prstGeom prst="rect">
            <a:avLst/>
          </a:prstGeom>
          <a:noFill/>
        </p:spPr>
        <p:txBody>
          <a:bodyPr wrap="none" rtlCol="0">
            <a:spAutoFit/>
          </a:bodyPr>
          <a:lstStyle/>
          <a:p>
            <a:r>
              <a:rPr lang="en-US" sz="4400" b="1" dirty="0" smtClean="0"/>
              <a:t>Cloud Computing</a:t>
            </a:r>
            <a:endParaRPr lang="en-US" sz="4400" b="1" dirty="0"/>
          </a:p>
        </p:txBody>
      </p:sp>
    </p:spTree>
    <p:extLst>
      <p:ext uri="{BB962C8B-B14F-4D97-AF65-F5344CB8AC3E}">
        <p14:creationId xmlns:p14="http://schemas.microsoft.com/office/powerpoint/2010/main" xmlns="" val="234157666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0" y="1066800"/>
            <a:ext cx="2970813" cy="1015663"/>
          </a:xfrm>
          <a:prstGeom prst="rect">
            <a:avLst/>
          </a:prstGeom>
          <a:noFill/>
        </p:spPr>
        <p:txBody>
          <a:bodyPr wrap="none" rtlCol="0">
            <a:spAutoFit/>
          </a:bodyPr>
          <a:lstStyle/>
          <a:p>
            <a:r>
              <a:rPr lang="en-US" sz="6000" dirty="0" smtClean="0">
                <a:solidFill>
                  <a:schemeClr val="bg1">
                    <a:lumMod val="50000"/>
                  </a:schemeClr>
                </a:solidFill>
              </a:rPr>
              <a:t>1. </a:t>
            </a:r>
            <a:r>
              <a:rPr lang="en-US" sz="2400" dirty="0" smtClean="0">
                <a:solidFill>
                  <a:schemeClr val="bg1"/>
                </a:solidFill>
              </a:rPr>
              <a:t>Global expertise</a:t>
            </a:r>
            <a:endParaRPr lang="en-US" sz="2400" dirty="0">
              <a:solidFill>
                <a:schemeClr val="bg1"/>
              </a:solidFill>
            </a:endParaRPr>
          </a:p>
        </p:txBody>
      </p:sp>
      <p:sp>
        <p:nvSpPr>
          <p:cNvPr id="4" name="TextBox 3"/>
          <p:cNvSpPr txBox="1"/>
          <p:nvPr/>
        </p:nvSpPr>
        <p:spPr>
          <a:xfrm>
            <a:off x="3048000" y="1981200"/>
            <a:ext cx="2391424" cy="1015663"/>
          </a:xfrm>
          <a:prstGeom prst="rect">
            <a:avLst/>
          </a:prstGeom>
          <a:noFill/>
        </p:spPr>
        <p:txBody>
          <a:bodyPr wrap="none" rtlCol="0">
            <a:spAutoFit/>
          </a:bodyPr>
          <a:lstStyle/>
          <a:p>
            <a:r>
              <a:rPr lang="en-US" sz="6000" dirty="0" smtClean="0">
                <a:solidFill>
                  <a:schemeClr val="bg1">
                    <a:lumMod val="50000"/>
                  </a:schemeClr>
                </a:solidFill>
              </a:rPr>
              <a:t>2. </a:t>
            </a:r>
            <a:r>
              <a:rPr lang="en-US" sz="2400" dirty="0" smtClean="0">
                <a:solidFill>
                  <a:schemeClr val="bg1"/>
                </a:solidFill>
              </a:rPr>
              <a:t>Knowledge </a:t>
            </a:r>
            <a:endParaRPr lang="en-US" sz="2400" dirty="0">
              <a:solidFill>
                <a:schemeClr val="bg1"/>
              </a:solidFill>
            </a:endParaRPr>
          </a:p>
        </p:txBody>
      </p:sp>
      <p:sp>
        <p:nvSpPr>
          <p:cNvPr id="5" name="TextBox 4"/>
          <p:cNvSpPr txBox="1"/>
          <p:nvPr/>
        </p:nvSpPr>
        <p:spPr>
          <a:xfrm>
            <a:off x="3048000" y="2895600"/>
            <a:ext cx="3020763" cy="1015663"/>
          </a:xfrm>
          <a:prstGeom prst="rect">
            <a:avLst/>
          </a:prstGeom>
          <a:noFill/>
        </p:spPr>
        <p:txBody>
          <a:bodyPr wrap="none" rtlCol="0">
            <a:spAutoFit/>
          </a:bodyPr>
          <a:lstStyle/>
          <a:p>
            <a:r>
              <a:rPr lang="en-US" sz="6000" dirty="0" smtClean="0">
                <a:solidFill>
                  <a:schemeClr val="bg1">
                    <a:lumMod val="50000"/>
                  </a:schemeClr>
                </a:solidFill>
              </a:rPr>
              <a:t>3. </a:t>
            </a:r>
            <a:r>
              <a:rPr lang="en-US" sz="2400" dirty="0" smtClean="0">
                <a:solidFill>
                  <a:schemeClr val="bg1"/>
                </a:solidFill>
              </a:rPr>
              <a:t>Financing facility</a:t>
            </a:r>
            <a:endParaRPr lang="en-US" sz="2400" dirty="0">
              <a:solidFill>
                <a:schemeClr val="bg1"/>
              </a:solidFill>
            </a:endParaRPr>
          </a:p>
        </p:txBody>
      </p:sp>
      <p:sp>
        <p:nvSpPr>
          <p:cNvPr id="6" name="TextBox 5"/>
          <p:cNvSpPr txBox="1"/>
          <p:nvPr/>
        </p:nvSpPr>
        <p:spPr>
          <a:xfrm>
            <a:off x="3048000" y="3810000"/>
            <a:ext cx="2631426" cy="1015663"/>
          </a:xfrm>
          <a:prstGeom prst="rect">
            <a:avLst/>
          </a:prstGeom>
          <a:noFill/>
        </p:spPr>
        <p:txBody>
          <a:bodyPr wrap="none" rtlCol="0">
            <a:spAutoFit/>
          </a:bodyPr>
          <a:lstStyle/>
          <a:p>
            <a:r>
              <a:rPr lang="en-US" sz="6000" dirty="0" smtClean="0">
                <a:solidFill>
                  <a:schemeClr val="bg1">
                    <a:lumMod val="50000"/>
                  </a:schemeClr>
                </a:solidFill>
              </a:rPr>
              <a:t>4. </a:t>
            </a:r>
            <a:r>
              <a:rPr lang="en-US" sz="2400" dirty="0" smtClean="0">
                <a:solidFill>
                  <a:schemeClr val="bg1"/>
                </a:solidFill>
              </a:rPr>
              <a:t>Global Forum</a:t>
            </a:r>
            <a:endParaRPr lang="en-US" sz="2400" dirty="0">
              <a:solidFill>
                <a:schemeClr val="bg1"/>
              </a:solidFill>
            </a:endParaRPr>
          </a:p>
        </p:txBody>
      </p:sp>
      <p:pic>
        <p:nvPicPr>
          <p:cNvPr id="7" name="Picture 7" descr="ebleu.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6596" y="5410200"/>
            <a:ext cx="4583861"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5544923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4100" y="1066800"/>
            <a:ext cx="4648200" cy="4282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752600" y="5838263"/>
            <a:ext cx="5593454" cy="830997"/>
          </a:xfrm>
          <a:prstGeom prst="rect">
            <a:avLst/>
          </a:prstGeom>
          <a:noFill/>
        </p:spPr>
        <p:txBody>
          <a:bodyPr wrap="none" rtlCol="0">
            <a:spAutoFit/>
          </a:bodyPr>
          <a:lstStyle/>
          <a:p>
            <a:r>
              <a:rPr lang="en-US" sz="2400" dirty="0" smtClean="0">
                <a:solidFill>
                  <a:schemeClr val="bg1"/>
                </a:solidFill>
              </a:rPr>
              <a:t>Communities of Practice and global experts</a:t>
            </a:r>
          </a:p>
          <a:p>
            <a:endParaRPr lang="en-US" sz="2400" dirty="0">
              <a:solidFill>
                <a:schemeClr val="bg1"/>
              </a:solidFill>
            </a:endParaRPr>
          </a:p>
        </p:txBody>
      </p:sp>
    </p:spTree>
    <p:extLst>
      <p:ext uri="{BB962C8B-B14F-4D97-AF65-F5344CB8AC3E}">
        <p14:creationId xmlns:p14="http://schemas.microsoft.com/office/powerpoint/2010/main" xmlns="" val="199882539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2985</TotalTime>
  <Words>484</Words>
  <Application>Microsoft Office PowerPoint</Application>
  <PresentationFormat>On-screen Show (4:3)</PresentationFormat>
  <Paragraphs>80</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Randeep</dc:creator>
  <cp:lastModifiedBy>Jane Harnad</cp:lastModifiedBy>
  <cp:revision>75</cp:revision>
  <dcterms:created xsi:type="dcterms:W3CDTF">2010-11-07T03:11:44Z</dcterms:created>
  <dcterms:modified xsi:type="dcterms:W3CDTF">2010-12-09T02:52:04Z</dcterms:modified>
</cp:coreProperties>
</file>