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731" r:id="rId1"/>
    <p:sldMasterId id="2147483768" r:id="rId2"/>
    <p:sldMasterId id="2147483739" r:id="rId3"/>
    <p:sldMasterId id="2147483776" r:id="rId4"/>
  </p:sldMasterIdLst>
  <p:notesMasterIdLst>
    <p:notesMasterId r:id="rId24"/>
  </p:notesMasterIdLst>
  <p:handoutMasterIdLst>
    <p:handoutMasterId r:id="rId25"/>
  </p:handoutMasterIdLst>
  <p:sldIdLst>
    <p:sldId id="423" r:id="rId5"/>
    <p:sldId id="428" r:id="rId6"/>
    <p:sldId id="429" r:id="rId7"/>
    <p:sldId id="430" r:id="rId8"/>
    <p:sldId id="440" r:id="rId9"/>
    <p:sldId id="432" r:id="rId10"/>
    <p:sldId id="441" r:id="rId11"/>
    <p:sldId id="439" r:id="rId12"/>
    <p:sldId id="445" r:id="rId13"/>
    <p:sldId id="438" r:id="rId14"/>
    <p:sldId id="437" r:id="rId15"/>
    <p:sldId id="431" r:id="rId16"/>
    <p:sldId id="433" r:id="rId17"/>
    <p:sldId id="434" r:id="rId18"/>
    <p:sldId id="435" r:id="rId19"/>
    <p:sldId id="436" r:id="rId20"/>
    <p:sldId id="442" r:id="rId21"/>
    <p:sldId id="443" r:id="rId22"/>
    <p:sldId id="444" r:id="rId23"/>
  </p:sldIdLst>
  <p:sldSz cx="9144000" cy="7315200"/>
  <p:notesSz cx="7010400" cy="92964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00"/>
    <a:srgbClr val="996633"/>
    <a:srgbClr val="FFFFFF"/>
    <a:srgbClr val="822B00"/>
    <a:srgbClr val="993300"/>
    <a:srgbClr val="99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242" autoAdjust="0"/>
  </p:normalViewPr>
  <p:slideViewPr>
    <p:cSldViewPr snapToGrid="0">
      <p:cViewPr varScale="1">
        <p:scale>
          <a:sx n="107" d="100"/>
          <a:sy n="107" d="100"/>
        </p:scale>
        <p:origin x="-858" y="-90"/>
      </p:cViewPr>
      <p:guideLst>
        <p:guide orient="horz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40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375" y="77788"/>
            <a:ext cx="1974850" cy="2492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4356" tIns="47177" rIns="94356" bIns="47177">
            <a:spAutoFit/>
          </a:bodyPr>
          <a:lstStyle/>
          <a:p>
            <a:pPr defTabSz="944405" eaLnBrk="0" hangingPunct="0">
              <a:defRPr/>
            </a:pPr>
            <a:r>
              <a:rPr lang="en-US" sz="1000" b="1" dirty="0">
                <a:latin typeface="Arial" pitchFamily="34" charset="0"/>
              </a:rPr>
              <a:t>NIEM National Training Event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7788" y="325438"/>
            <a:ext cx="6773862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4934" tIns="47468" rIns="94934" bIns="47468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7788" y="8974138"/>
            <a:ext cx="6773862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4934" tIns="47468" rIns="94934" bIns="47468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332163" y="8988425"/>
            <a:ext cx="346075" cy="249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4356" tIns="47177" rIns="94356" bIns="47177">
            <a:spAutoFit/>
          </a:bodyPr>
          <a:lstStyle/>
          <a:p>
            <a:pPr defTabSz="944405" eaLnBrk="0" hangingPunct="0">
              <a:defRPr/>
            </a:pPr>
            <a:fld id="{5745B43C-D95C-4245-981A-2D0BA3CF9BBE}" type="slidenum">
              <a:rPr lang="en-US" sz="1000" b="1">
                <a:latin typeface="Arial" pitchFamily="34" charset="0"/>
              </a:rPr>
              <a:pPr defTabSz="944405" eaLnBrk="0" hangingPunct="0">
                <a:defRPr/>
              </a:pPr>
              <a:t>‹#›</a:t>
            </a:fld>
            <a:endParaRPr lang="en-US" sz="1000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5563" y="698500"/>
            <a:ext cx="43592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3513" y="165100"/>
            <a:ext cx="2314575" cy="246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961" tIns="45481" rIns="90961" bIns="45481">
            <a:spAutoFit/>
          </a:bodyPr>
          <a:lstStyle/>
          <a:p>
            <a:pPr defTabSz="910434">
              <a:defRPr/>
            </a:pPr>
            <a:r>
              <a:rPr lang="en-US" sz="1000" b="1" dirty="0"/>
              <a:t>Intelligence Commander’s Training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63513" y="404813"/>
            <a:ext cx="6491287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519" tIns="45760" rIns="91519" bIns="45760"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63513" y="8997950"/>
            <a:ext cx="6491287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519" tIns="45760" rIns="91519" bIns="45760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3513" y="8985250"/>
            <a:ext cx="294957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961" tIns="45481" rIns="90961" bIns="45481">
            <a:spAutoFit/>
          </a:bodyPr>
          <a:lstStyle/>
          <a:p>
            <a:pPr defTabSz="910434">
              <a:defRPr/>
            </a:pPr>
            <a:r>
              <a:rPr lang="en-US" sz="1000" b="1" dirty="0"/>
              <a:t>Foundations of Law Enforcement Intelligence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Intelligence Commanders Training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Foundations of Intelligence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653F29C-6EB4-4ECD-A595-2F8959595C9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Interoperable content for emergency situations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NIEM</a:t>
            </a:r>
            <a:r>
              <a:rPr lang="en-US" baseline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UCORE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Secure policy-based distribution of any content type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XML based documents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Non-XML based content including still and streaming</a:t>
            </a:r>
            <a:r>
              <a:rPr lang="en-US" baseline="0" dirty="0" smtClean="0"/>
              <a:t> picture, videos, sensor tracks and VOIP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The EDXL-DE is designed to uses by SOA-based publish/subscribed software on jurisdiction controlled routing hardware to create a communications Grid to accomplish diverse interoperability solutions.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FEMA IPAWS</a:t>
            </a:r>
            <a:r>
              <a:rPr lang="en-US" baseline="0" dirty="0" smtClean="0"/>
              <a:t> Spiral One (delivered CAP messages, VOIP and other content)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DNDO SETCP (delivered policy-based N25 and e-mail alerts of sensor, image and XML encoded assistance requests to state and federal agencies.)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4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685800" y="3007360"/>
            <a:ext cx="7772400" cy="1219200"/>
          </a:xfrm>
        </p:spPr>
        <p:txBody>
          <a:bodyPr/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" y="1334899"/>
            <a:ext cx="4305300" cy="556361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334899"/>
            <a:ext cx="4305300" cy="556361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6"/>
            <a:ext cx="7772400" cy="1568027"/>
          </a:xfrm>
          <a:noFill/>
        </p:spPr>
        <p:txBody>
          <a:bodyPr/>
          <a:lstStyle>
            <a:lvl1pPr algn="ctr">
              <a:defRPr sz="4000">
                <a:solidFill>
                  <a:srgbClr val="6633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4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685800" y="3007360"/>
            <a:ext cx="7772400" cy="1219200"/>
          </a:xfrm>
        </p:spPr>
        <p:txBody>
          <a:bodyPr/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" y="2503974"/>
            <a:ext cx="4305300" cy="4368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2503974"/>
            <a:ext cx="4305300" cy="4368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6"/>
            <a:ext cx="7772400" cy="156802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700" y="2520732"/>
            <a:ext cx="4038600" cy="4115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700" y="2520732"/>
            <a:ext cx="4038600" cy="4115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4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685800" y="3007360"/>
            <a:ext cx="7772400" cy="1219200"/>
          </a:xfrm>
        </p:spPr>
        <p:txBody>
          <a:bodyPr/>
          <a:lstStyle>
            <a:lvl1pPr algn="ctr">
              <a:lnSpc>
                <a:spcPct val="100000"/>
              </a:lnSpc>
              <a:defRPr sz="4000">
                <a:solidFill>
                  <a:srgbClr val="6633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" y="1253874"/>
            <a:ext cx="4305300" cy="555204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253874"/>
            <a:ext cx="4305300" cy="555204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6"/>
            <a:ext cx="7772400" cy="1568027"/>
          </a:xfrm>
        </p:spPr>
        <p:txBody>
          <a:bodyPr/>
          <a:lstStyle>
            <a:lvl1pPr algn="ctr">
              <a:defRPr sz="4000">
                <a:solidFill>
                  <a:srgbClr val="6633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" y="2503974"/>
            <a:ext cx="4305300" cy="4368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2503974"/>
            <a:ext cx="4305300" cy="4368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6"/>
            <a:ext cx="7772400" cy="156802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700" y="2520732"/>
            <a:ext cx="4038600" cy="4115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700" y="2520732"/>
            <a:ext cx="4038600" cy="4115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4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685800" y="3007360"/>
            <a:ext cx="7772400" cy="12192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4000">
                <a:solidFill>
                  <a:srgbClr val="6633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2238375"/>
            <a:ext cx="8763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1176338"/>
            <a:ext cx="8763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8750" y="7023100"/>
            <a:ext cx="34131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C1EEC66F-136A-4D28-8E2A-8F1E70DEFBD9}" type="slidenum">
              <a:rPr lang="en-US" sz="1000">
                <a:solidFill>
                  <a:srgbClr val="000000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9" name="Picture 5" descr="logobold black text only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9088" y="220663"/>
            <a:ext cx="17065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60338" y="7013575"/>
            <a:ext cx="3413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AA8746F7-F3F1-47CC-ABB9-989570B00434}" type="slidenum">
              <a:rPr lang="en-US" sz="1000">
                <a:solidFill>
                  <a:srgbClr val="FFFFFF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+mj-lt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Arial" charset="0"/>
          <a:cs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1249363"/>
            <a:ext cx="8763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5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2233613" y="369888"/>
            <a:ext cx="69103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8750" y="7023100"/>
            <a:ext cx="34131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1A30DA74-C977-4573-A628-E15947D4F08C}" type="slidenum">
              <a:rPr lang="en-US" sz="1000">
                <a:solidFill>
                  <a:srgbClr val="000000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3" name="Picture 5" descr="logobold black text only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9088" y="220663"/>
            <a:ext cx="17065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60338" y="7013575"/>
            <a:ext cx="3413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F42E4632-7D2B-40B4-9327-D95DE06AE789}" type="slidenum">
              <a:rPr lang="en-US" sz="1000">
                <a:solidFill>
                  <a:srgbClr val="FFFFFF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cs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2238375"/>
            <a:ext cx="8763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5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1176338"/>
            <a:ext cx="8763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8750" y="7023100"/>
            <a:ext cx="34131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E82D10C4-548E-40E4-BE00-847FF76E7262}" type="slidenum">
              <a:rPr lang="en-US" sz="1000">
                <a:solidFill>
                  <a:srgbClr val="000000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7" name="Picture 5" descr="logobold black text only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3" y="309563"/>
            <a:ext cx="1277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60338" y="7013575"/>
            <a:ext cx="3413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9936AFAE-D2CB-4A92-992E-673681DC0ACA}" type="slidenum">
              <a:rPr lang="en-US" sz="1000">
                <a:solidFill>
                  <a:srgbClr val="FFFFFF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+mj-lt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663300"/>
          </a:solidFill>
          <a:latin typeface="Arial" charset="0"/>
          <a:cs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1203325"/>
            <a:ext cx="87630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84325" y="242888"/>
            <a:ext cx="755967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8750" y="7023100"/>
            <a:ext cx="34131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02594F27-1E0F-4966-8D1D-87BFC7B2D641}" type="slidenum">
              <a:rPr lang="en-US" sz="1000">
                <a:solidFill>
                  <a:srgbClr val="000000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101" name="Picture 5" descr="logobold black text only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3" y="309563"/>
            <a:ext cx="1277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60338" y="7013575"/>
            <a:ext cx="3413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6D25CE7A-533A-4087-B31F-C7F7285811B9}" type="slidenum">
              <a:rPr lang="en-US" sz="1000">
                <a:solidFill>
                  <a:srgbClr val="FFFFFF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ts val="300"/>
        </a:spcBef>
        <a:spcAft>
          <a:spcPts val="300"/>
        </a:spcAft>
        <a:buClr>
          <a:srgbClr val="993300"/>
        </a:buClr>
        <a:buSzPct val="11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ctrTitle"/>
          </p:nvPr>
        </p:nvSpPr>
        <p:spPr>
          <a:xfrm>
            <a:off x="347241" y="2271713"/>
            <a:ext cx="8437943" cy="1568450"/>
          </a:xfrm>
        </p:spPr>
        <p:txBody>
          <a:bodyPr/>
          <a:lstStyle/>
          <a:p>
            <a:r>
              <a:rPr lang="en-US" sz="3600" dirty="0" smtClean="0"/>
              <a:t>Emergency Data Exchange Language – Distribution Element (EDXL-DE)</a:t>
            </a:r>
          </a:p>
        </p:txBody>
      </p:sp>
      <p:sp>
        <p:nvSpPr>
          <p:cNvPr id="7171" name="Subtitle 3"/>
          <p:cNvSpPr>
            <a:spLocks noGrp="1"/>
          </p:cNvSpPr>
          <p:nvPr>
            <p:ph type="subTitle" idx="1"/>
          </p:nvPr>
        </p:nvSpPr>
        <p:spPr>
          <a:xfrm>
            <a:off x="1371600" y="4144963"/>
            <a:ext cx="6400800" cy="1870075"/>
          </a:xfrm>
        </p:spPr>
        <p:txBody>
          <a:bodyPr/>
          <a:lstStyle/>
          <a:p>
            <a:r>
              <a:rPr lang="en-US" dirty="0" smtClean="0"/>
              <a:t>David E. Ellis</a:t>
            </a:r>
            <a:br>
              <a:rPr lang="en-US" dirty="0" smtClean="0"/>
            </a:br>
            <a:r>
              <a:rPr lang="en-US" dirty="0" smtClean="0"/>
              <a:t>Sandia National Laboratories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SETCP </a:t>
            </a:r>
            <a:r>
              <a:rPr lang="en-US" dirty="0" smtClean="0"/>
              <a:t>and Usage Backup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South-east Transportation Corridor Pilot Coverage</a:t>
            </a:r>
          </a:p>
          <a:p>
            <a:pPr lvl="1"/>
            <a:r>
              <a:rPr lang="en-US" sz="2800" dirty="0" smtClean="0"/>
              <a:t>These are some content type from SETCP</a:t>
            </a:r>
          </a:p>
          <a:p>
            <a:pPr lvl="2"/>
            <a:r>
              <a:rPr lang="en-US" sz="2400" dirty="0" smtClean="0"/>
              <a:t>Columbia County, GA – 35 Attachments</a:t>
            </a:r>
          </a:p>
          <a:p>
            <a:pPr lvl="2"/>
            <a:r>
              <a:rPr lang="en-US" sz="2400" dirty="0" smtClean="0"/>
              <a:t>Weigh Station Camera</a:t>
            </a:r>
          </a:p>
          <a:p>
            <a:pPr lvl="2"/>
            <a:r>
              <a:rPr lang="en-US" sz="2400" dirty="0" smtClean="0"/>
              <a:t>Gamma and Neutron Location</a:t>
            </a:r>
          </a:p>
          <a:p>
            <a:pPr lvl="2"/>
            <a:r>
              <a:rPr lang="en-US" sz="2400" dirty="0" smtClean="0"/>
              <a:t>Detection Information</a:t>
            </a:r>
          </a:p>
          <a:p>
            <a:pPr lvl="2"/>
            <a:r>
              <a:rPr lang="en-US" sz="2400" dirty="0" smtClean="0"/>
              <a:t>Uniform Hazard Waste Manifest</a:t>
            </a:r>
          </a:p>
          <a:p>
            <a:r>
              <a:rPr lang="en-US" sz="2800" dirty="0" smtClean="0"/>
              <a:t>XML Element Usage</a:t>
            </a:r>
          </a:p>
          <a:p>
            <a:pPr lvl="1"/>
            <a:r>
              <a:rPr lang="en-US" sz="2800" dirty="0" smtClean="0"/>
              <a:t>EDXL Header Usage</a:t>
            </a:r>
          </a:p>
          <a:p>
            <a:pPr lvl="1"/>
            <a:r>
              <a:rPr lang="en-US" sz="2800" dirty="0" err="1" smtClean="0"/>
              <a:t>contentObject</a:t>
            </a:r>
            <a:r>
              <a:rPr lang="en-US" sz="2800" dirty="0" smtClean="0"/>
              <a:t> Elements Usage</a:t>
            </a:r>
          </a:p>
          <a:p>
            <a:pPr lvl="1"/>
            <a:r>
              <a:rPr lang="en-US" sz="2800" dirty="0" smtClean="0"/>
              <a:t>Payload Element Usage 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SETCP Coverage</a:t>
            </a:r>
            <a:endParaRPr lang="en-US" dirty="0"/>
          </a:p>
        </p:txBody>
      </p:sp>
      <p:pic>
        <p:nvPicPr>
          <p:cNvPr id="78850" name="Picture 2" descr="C:\Users\David\Pictures\SET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83" y="1088646"/>
            <a:ext cx="6284738" cy="5809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25" y="277792"/>
            <a:ext cx="7559675" cy="590309"/>
          </a:xfrm>
        </p:spPr>
        <p:txBody>
          <a:bodyPr/>
          <a:lstStyle/>
          <a:p>
            <a:r>
              <a:rPr lang="en-US" sz="2800" dirty="0" smtClean="0"/>
              <a:t>Columbia County, GA – 35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/>
              <a:t>Caller Information:</a:t>
            </a:r>
          </a:p>
          <a:p>
            <a:pPr lvl="1"/>
            <a:r>
              <a:rPr lang="en-US" sz="1400" dirty="0" smtClean="0"/>
              <a:t>Officer Name: </a:t>
            </a:r>
          </a:p>
          <a:p>
            <a:pPr lvl="1"/>
            <a:r>
              <a:rPr lang="en-US" sz="1400" dirty="0" smtClean="0"/>
              <a:t>Agency: </a:t>
            </a:r>
          </a:p>
          <a:p>
            <a:pPr lvl="1"/>
            <a:r>
              <a:rPr lang="en-US" sz="1400" dirty="0" smtClean="0"/>
              <a:t>Call Back #: ( ) – </a:t>
            </a:r>
          </a:p>
          <a:p>
            <a:r>
              <a:rPr lang="en-US" sz="1600" b="1" dirty="0" smtClean="0"/>
              <a:t>Incident Information:</a:t>
            </a:r>
          </a:p>
          <a:p>
            <a:pPr lvl="1"/>
            <a:r>
              <a:rPr lang="en-US" sz="1400" dirty="0" smtClean="0"/>
              <a:t>Case ID: A9d93d5de-9665-4d07-bc05-c11d96212a3e</a:t>
            </a:r>
          </a:p>
          <a:p>
            <a:pPr lvl="1"/>
            <a:r>
              <a:rPr lang="en-US" sz="1400" dirty="0" smtClean="0"/>
              <a:t>Time: 2008-10-31T20:31:32.948Z </a:t>
            </a:r>
          </a:p>
          <a:p>
            <a:pPr lvl="1"/>
            <a:r>
              <a:rPr lang="en-US" sz="1400" dirty="0" smtClean="0"/>
              <a:t>How may JAC assist you? </a:t>
            </a:r>
          </a:p>
          <a:p>
            <a:r>
              <a:rPr lang="en-US" sz="1600" b="1" dirty="0" smtClean="0"/>
              <a:t>Alarm Information:</a:t>
            </a:r>
          </a:p>
          <a:p>
            <a:pPr lvl="1"/>
            <a:r>
              <a:rPr lang="en-US" sz="1400" dirty="0" smtClean="0"/>
              <a:t>Radiation Type: Gamma &amp; Neutron Primary Screen</a:t>
            </a:r>
          </a:p>
          <a:p>
            <a:pPr lvl="1"/>
            <a:r>
              <a:rPr lang="en-US" sz="1400" dirty="0" smtClean="0"/>
              <a:t>Equipment: SAIC RPM PRD </a:t>
            </a:r>
          </a:p>
          <a:p>
            <a:pPr lvl="1"/>
            <a:r>
              <a:rPr lang="en-US" sz="1400" dirty="0" smtClean="0"/>
              <a:t>Reading: </a:t>
            </a:r>
          </a:p>
          <a:p>
            <a:pPr lvl="1"/>
            <a:r>
              <a:rPr lang="en-US" sz="1400" dirty="0" smtClean="0"/>
              <a:t>Secondary Screen </a:t>
            </a:r>
          </a:p>
          <a:p>
            <a:pPr lvl="1"/>
            <a:r>
              <a:rPr lang="en-US" sz="1400" dirty="0" smtClean="0"/>
              <a:t>Equipment: n/a </a:t>
            </a:r>
          </a:p>
          <a:p>
            <a:pPr lvl="1"/>
            <a:r>
              <a:rPr lang="en-US" sz="1400" dirty="0" smtClean="0"/>
              <a:t>Distance From Source: </a:t>
            </a:r>
          </a:p>
          <a:p>
            <a:r>
              <a:rPr lang="en-US" sz="1600" b="1" dirty="0" smtClean="0"/>
              <a:t>Additional Information:</a:t>
            </a:r>
          </a:p>
          <a:p>
            <a:pPr lvl="1"/>
            <a:r>
              <a:rPr lang="en-US" sz="1400" dirty="0" smtClean="0"/>
              <a:t>Narrative: </a:t>
            </a:r>
          </a:p>
          <a:p>
            <a:pPr lvl="1"/>
            <a:r>
              <a:rPr lang="en-US" sz="1400" dirty="0" smtClean="0"/>
              <a:t>Comments: </a:t>
            </a:r>
          </a:p>
          <a:p>
            <a:pPr lvl="1"/>
            <a:r>
              <a:rPr lang="en-US" sz="1400" dirty="0" smtClean="0"/>
              <a:t>Spectroscopic Findings: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 Station Camera</a:t>
            </a:r>
            <a:endParaRPr lang="en-US" dirty="0"/>
          </a:p>
        </p:txBody>
      </p:sp>
      <p:sp>
        <p:nvSpPr>
          <p:cNvPr id="75780" name="AutoShape 4" descr="https://state-eoc.sen.sandia.gov/EdxlDisplayClient/attachments/5190ad0f-b71c-465f-a96a-9cdd5d15ea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5190ad0f-b71c-465f-a96a-9cdd5d15ea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057" y="1083390"/>
            <a:ext cx="7361498" cy="58891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and Neutron Location</a:t>
            </a:r>
            <a:endParaRPr lang="en-US" dirty="0"/>
          </a:p>
        </p:txBody>
      </p:sp>
      <p:pic>
        <p:nvPicPr>
          <p:cNvPr id="3" name="Picture 2" descr="f3be9a58-a672-4a26-b803-e2cdafb78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44" y="2338086"/>
            <a:ext cx="8646288" cy="30209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Information</a:t>
            </a:r>
            <a:endParaRPr lang="en-US" dirty="0"/>
          </a:p>
        </p:txBody>
      </p:sp>
      <p:pic>
        <p:nvPicPr>
          <p:cNvPr id="3" name="Picture 2" descr="8bf3cf51-61d0-416e-8396-ac58d49fa9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4871"/>
            <a:ext cx="9144000" cy="58915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25" y="150290"/>
            <a:ext cx="7559675" cy="814387"/>
          </a:xfrm>
        </p:spPr>
        <p:txBody>
          <a:bodyPr/>
          <a:lstStyle/>
          <a:p>
            <a:r>
              <a:rPr lang="en-US" dirty="0" smtClean="0"/>
              <a:t>Uniform Hazard Waste Manifest</a:t>
            </a:r>
            <a:endParaRPr lang="en-US" dirty="0"/>
          </a:p>
        </p:txBody>
      </p:sp>
      <p:pic>
        <p:nvPicPr>
          <p:cNvPr id="3" name="Picture 2" descr="4d558f0d-0509-4891-a9e8-4a698e40d9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3524" y="1062217"/>
            <a:ext cx="4305781" cy="5921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EDXL Header Usage</a:t>
            </a:r>
            <a:endParaRPr lang="en-US" dirty="0"/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266218" y="1238492"/>
          <a:ext cx="8669438" cy="5312778"/>
        </p:xfrm>
        <a:graphic>
          <a:graphicData uri="http://schemas.openxmlformats.org/drawingml/2006/table">
            <a:tbl>
              <a:tblPr/>
              <a:tblGrid>
                <a:gridCol w="2287768"/>
                <a:gridCol w="2210840"/>
                <a:gridCol w="2344629"/>
                <a:gridCol w="1826201"/>
              </a:tblGrid>
              <a:tr h="7941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 Purpose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Core Message Routing  Usage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Delivery Selection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</a:tr>
              <a:tr h="379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distributionID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Identification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</a:tr>
              <a:tr h="379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senderID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Identification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</a:tr>
              <a:tr h="379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dateTimeSent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Identification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</a:tr>
              <a:tr h="379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distributionStatus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Action Level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- TBD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Application Filtering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379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distributionType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Functional Type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- TBD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Application Filtering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379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combinedConfidentiality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Security Filtering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</a:tr>
              <a:tr h="379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language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Nationality Filtering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3686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senderRole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Functional Role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Exp/Imp Pub/Sub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COI Filtering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</a:tr>
              <a:tr h="3704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recipientRole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Functional Role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Exp/Imp Pub/Sub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COI Filtering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</a:tr>
              <a:tr h="3704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keyword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Content Identification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Exp/Imp Pub/Sub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COI Filtering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</a:tr>
              <a:tr h="379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distributionReference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Identification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Experimenting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Fixed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5A"/>
                    </a:solidFill>
                  </a:tcPr>
                </a:tc>
              </a:tr>
              <a:tr h="3704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explicitAddress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External delivery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Explicit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Fixed 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contentObject</a:t>
            </a:r>
            <a:r>
              <a:rPr lang="en-US" sz="3600" dirty="0" smtClean="0"/>
              <a:t> Elements Usage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312515" y="1273220"/>
          <a:ext cx="8588417" cy="5474820"/>
        </p:xfrm>
        <a:graphic>
          <a:graphicData uri="http://schemas.openxmlformats.org/drawingml/2006/table">
            <a:tbl>
              <a:tblPr/>
              <a:tblGrid>
                <a:gridCol w="2152075"/>
                <a:gridCol w="2152074"/>
                <a:gridCol w="2152075"/>
                <a:gridCol w="2132193"/>
              </a:tblGrid>
              <a:tr h="10082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contentObject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 Purpose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Core Message Routing  Usage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Delivery Selection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</a:tr>
              <a:tr h="5405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contentDescription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 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6823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contentKeyword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Content Identification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Exp/Imp Pub/Sub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COI Filtering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</a:tr>
              <a:tr h="5405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incidentID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5405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incidentDescription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5405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originatorRole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Functional Role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Exp/Imp Pub/Sub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COI Filtering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</a:tr>
              <a:tr h="5405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cosumerRole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Functional Role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Exp/Imp Pub/Sub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COI Filtering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</a:tr>
              <a:tr h="5405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confidentiality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Security Filtering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</a:tr>
              <a:tr h="5405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any*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Security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Certificate Holders 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Element Usage</a:t>
            </a:r>
            <a:endParaRPr lang="en-US" dirty="0"/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358815" y="1157469"/>
          <a:ext cx="8391646" cy="5741042"/>
        </p:xfrm>
        <a:graphic>
          <a:graphicData uri="http://schemas.openxmlformats.org/drawingml/2006/table">
            <a:tbl>
              <a:tblPr/>
              <a:tblGrid>
                <a:gridCol w="2243599"/>
                <a:gridCol w="1966793"/>
                <a:gridCol w="2199893"/>
                <a:gridCol w="1981361"/>
              </a:tblGrid>
              <a:tr h="7992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nonXMLContent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 Purpose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Core Message Routing  Usage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Delivery Selection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</a:tr>
              <a:tr h="6602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mimeType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Content Identification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Application Filtering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6602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Distribution Filtering 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5574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digest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Security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7E5D"/>
                    </a:solidFill>
                  </a:tcPr>
                </a:tc>
              </a:tr>
              <a:tr h="559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66E"/>
                    </a:solidFill>
                  </a:tcPr>
                </a:tc>
              </a:tr>
              <a:tr h="5574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contentData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Payload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3F3"/>
                    </a:solidFill>
                  </a:tcPr>
                </a:tc>
              </a:tr>
              <a:tr h="7992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xmlContent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 Purpose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Routing  Usage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Delivery Selection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</a:tr>
              <a:tr h="5907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keyXMLContent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Expose specific Payload elements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COI Filtering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F1"/>
                    </a:solidFill>
                  </a:tcPr>
                </a:tc>
              </a:tr>
              <a:tr h="5574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embeddedXMLContent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Payload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Overview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Emergency Data Exchange Language is a Family of Standards which addresses two fundamental needs.</a:t>
            </a:r>
          </a:p>
          <a:p>
            <a:pPr lvl="1"/>
            <a:r>
              <a:rPr lang="en-US" sz="2000" dirty="0" smtClean="0"/>
              <a:t>Interoperable content for emergency situations</a:t>
            </a:r>
          </a:p>
          <a:p>
            <a:pPr lvl="1"/>
            <a:r>
              <a:rPr lang="en-US" sz="2000" dirty="0" smtClean="0"/>
              <a:t>Secure policy-based distribution of any content type</a:t>
            </a:r>
          </a:p>
          <a:p>
            <a:r>
              <a:rPr lang="en-US" sz="2400" dirty="0" smtClean="0"/>
              <a:t>Most advanced </a:t>
            </a:r>
            <a:r>
              <a:rPr lang="en-US" sz="2400" dirty="0" smtClean="0"/>
              <a:t>EDXL-DE capacities use SOA-based </a:t>
            </a:r>
            <a:r>
              <a:rPr lang="en-US" sz="2400" dirty="0" smtClean="0"/>
              <a:t>publish/subscribed software on </a:t>
            </a:r>
            <a:r>
              <a:rPr lang="en-US" sz="2400" dirty="0" smtClean="0"/>
              <a:t>jurisdictionally </a:t>
            </a:r>
            <a:r>
              <a:rPr lang="en-US" sz="2400" dirty="0" smtClean="0"/>
              <a:t>controlled routing hardware to create a communications grid to accomplish diverse interoperability </a:t>
            </a:r>
            <a:r>
              <a:rPr lang="en-US" sz="2400" dirty="0" smtClean="0"/>
              <a:t>solutions for both now and for the future.</a:t>
            </a:r>
            <a:endParaRPr lang="en-US" sz="2400" dirty="0" smtClean="0"/>
          </a:p>
          <a:p>
            <a:r>
              <a:rPr lang="en-US" sz="2400" dirty="0" smtClean="0"/>
              <a:t>Today’s discussion will cover the basic capabilities of EDXL-DE distribution with emphasis of the versatility of non-emergency information delivery.</a:t>
            </a:r>
          </a:p>
          <a:p>
            <a:r>
              <a:rPr lang="en-US" sz="2400" dirty="0" smtClean="0"/>
              <a:t>Please hold questions to panel discussion or contact me after is session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EDXL-DE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EDXL-DE is designed to encapsulate multiple content objects with metadata allowing policy-based distribution to recipients regardless of network or reception technology</a:t>
            </a:r>
          </a:p>
          <a:p>
            <a:r>
              <a:rPr lang="en-US" dirty="0" smtClean="0"/>
              <a:t>EDXL-DE is an XML schema which has the following:</a:t>
            </a:r>
          </a:p>
          <a:p>
            <a:pPr lvl="1"/>
            <a:r>
              <a:rPr lang="en-US" dirty="0" smtClean="0"/>
              <a:t>Header section &lt;</a:t>
            </a:r>
            <a:r>
              <a:rPr lang="en-US" dirty="0" err="1" smtClean="0"/>
              <a:t>EDXLDistribution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One or more target sections &lt;</a:t>
            </a:r>
            <a:r>
              <a:rPr lang="en-US" dirty="0" err="1" smtClean="0"/>
              <a:t>targetArea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One or more content sections &lt;</a:t>
            </a:r>
            <a:r>
              <a:rPr lang="en-US" dirty="0" err="1" smtClean="0"/>
              <a:t>contentObject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Each content section has the following:</a:t>
            </a:r>
          </a:p>
          <a:p>
            <a:pPr lvl="1"/>
            <a:r>
              <a:rPr lang="en-US" dirty="0" smtClean="0"/>
              <a:t>Header section with either</a:t>
            </a:r>
          </a:p>
          <a:p>
            <a:pPr lvl="2"/>
            <a:r>
              <a:rPr lang="en-US" dirty="0" err="1" smtClean="0"/>
              <a:t>xmlContent</a:t>
            </a:r>
            <a:r>
              <a:rPr lang="en-US" dirty="0" smtClean="0"/>
              <a:t> (using schema and namespace of content) or</a:t>
            </a:r>
          </a:p>
          <a:p>
            <a:pPr lvl="2"/>
            <a:r>
              <a:rPr lang="en-US" dirty="0" err="1" smtClean="0"/>
              <a:t>nonXMLContent</a:t>
            </a:r>
            <a:r>
              <a:rPr lang="en-US" dirty="0" smtClean="0"/>
              <a:t> ( embedded or referenced elsewhere)</a:t>
            </a:r>
          </a:p>
          <a:p>
            <a:r>
              <a:rPr lang="en-US" dirty="0" smtClean="0"/>
              <a:t>Signing and/or encrypting of document and/or content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8355" y="1221248"/>
            <a:ext cx="8009118" cy="5319714"/>
            <a:chOff x="1377950" y="1209674"/>
            <a:chExt cx="7110413" cy="5319714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377950" y="1209674"/>
              <a:ext cx="2073275" cy="25517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u="sng" dirty="0" err="1">
                  <a:solidFill>
                    <a:srgbClr val="000000"/>
                  </a:solidFill>
                  <a:latin typeface="Tahoma" pitchFamily="34" charset="0"/>
                </a:rPr>
                <a:t>EDXLDistribution</a:t>
              </a:r>
              <a:endParaRPr lang="en-US" sz="1600" u="sng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b="1" dirty="0" err="1">
                  <a:solidFill>
                    <a:srgbClr val="000000"/>
                  </a:solidFill>
                  <a:latin typeface="Tahoma" pitchFamily="34" charset="0"/>
                </a:rPr>
                <a:t>distributionID</a:t>
              </a: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b="1" dirty="0" err="1">
                  <a:solidFill>
                    <a:srgbClr val="000000"/>
                  </a:solidFill>
                  <a:latin typeface="Tahoma" pitchFamily="34" charset="0"/>
                </a:rPr>
                <a:t>senderID</a:t>
              </a: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b="1" dirty="0" err="1">
                  <a:solidFill>
                    <a:srgbClr val="000000"/>
                  </a:solidFill>
                  <a:latin typeface="Tahoma" pitchFamily="34" charset="0"/>
                </a:rPr>
                <a:t>dateTimeSent</a:t>
              </a: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b="1" dirty="0" err="1">
                  <a:solidFill>
                    <a:srgbClr val="000000"/>
                  </a:solidFill>
                  <a:latin typeface="Tahoma" pitchFamily="34" charset="0"/>
                </a:rPr>
                <a:t>distributionStatus</a:t>
              </a: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b="1" dirty="0" err="1">
                  <a:solidFill>
                    <a:srgbClr val="000000"/>
                  </a:solidFill>
                  <a:latin typeface="Tahoma" pitchFamily="34" charset="0"/>
                </a:rPr>
                <a:t>distributionType</a:t>
              </a: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b="1" dirty="0" err="1">
                  <a:solidFill>
                    <a:srgbClr val="000000"/>
                  </a:solidFill>
                  <a:latin typeface="Tahoma" pitchFamily="34" charset="0"/>
                </a:rPr>
                <a:t>combinedConfidentiality</a:t>
              </a: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dirty="0" smtClean="0"/>
                <a:t>l</a:t>
              </a:r>
              <a:r>
                <a:rPr lang="en-US" sz="1200" dirty="0" smtClean="0"/>
                <a:t>anguage</a:t>
              </a: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Tahoma" pitchFamily="34" charset="0"/>
                </a:rPr>
                <a:t>senderRole</a:t>
              </a:r>
              <a:r>
                <a:rPr lang="en-US" sz="1200" dirty="0" smtClean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*</a:t>
              </a: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recipientRole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 *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keyword *</a:t>
              </a: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distributionReference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 *</a:t>
              </a: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explicitAddress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 *</a:t>
              </a:r>
              <a:endParaRPr lang="en-US" sz="16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648200" y="1524000"/>
              <a:ext cx="1825625" cy="12541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u="sng" dirty="0" err="1">
                  <a:solidFill>
                    <a:srgbClr val="000000"/>
                  </a:solidFill>
                  <a:latin typeface="Tahoma" pitchFamily="34" charset="0"/>
                </a:rPr>
                <a:t>targetArea</a:t>
              </a:r>
              <a:endParaRPr lang="en-US" sz="1600" b="1" u="sng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circle *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polygon *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country *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subdivision *</a:t>
              </a: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locCodeUN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 *</a:t>
              </a: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800600" y="3419475"/>
              <a:ext cx="2012950" cy="3109913"/>
              <a:chOff x="3024" y="2154"/>
              <a:chExt cx="1268" cy="1959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024" y="2154"/>
                <a:ext cx="1268" cy="1959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3125" y="2232"/>
                <a:ext cx="1093" cy="7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u="sng" dirty="0" err="1">
                    <a:solidFill>
                      <a:srgbClr val="000000"/>
                    </a:solidFill>
                    <a:latin typeface="Tahoma" pitchFamily="34" charset="0"/>
                  </a:rPr>
                  <a:t>nonXMLContent</a:t>
                </a:r>
                <a:endParaRPr lang="en-US" sz="12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r>
                  <a:rPr lang="en-US" sz="1200" b="1" dirty="0" err="1">
                    <a:solidFill>
                      <a:srgbClr val="000000"/>
                    </a:solidFill>
                    <a:latin typeface="Tahoma" pitchFamily="34" charset="0"/>
                  </a:rPr>
                  <a:t>mimeType</a:t>
                </a:r>
                <a:endParaRPr lang="en-US" sz="1200" b="1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r>
                  <a:rPr lang="en-US" sz="1200" dirty="0">
                    <a:solidFill>
                      <a:srgbClr val="000000"/>
                    </a:solidFill>
                    <a:latin typeface="Tahoma" pitchFamily="34" charset="0"/>
                  </a:rPr>
                  <a:t>size</a:t>
                </a:r>
              </a:p>
              <a:p>
                <a:r>
                  <a:rPr lang="en-US" sz="1200" dirty="0">
                    <a:solidFill>
                      <a:srgbClr val="000000"/>
                    </a:solidFill>
                    <a:latin typeface="Tahoma" pitchFamily="34" charset="0"/>
                  </a:rPr>
                  <a:t>digest</a:t>
                </a:r>
              </a:p>
              <a:p>
                <a:r>
                  <a:rPr lang="en-US" sz="1200" dirty="0" err="1">
                    <a:solidFill>
                      <a:srgbClr val="000000"/>
                    </a:solidFill>
                    <a:latin typeface="Tahoma" pitchFamily="34" charset="0"/>
                  </a:rPr>
                  <a:t>uri</a:t>
                </a:r>
                <a:endParaRPr lang="en-US" sz="1200" dirty="0">
                  <a:solidFill>
                    <a:srgbClr val="000000"/>
                  </a:solidFill>
                  <a:latin typeface="Tahoma" pitchFamily="34" charset="0"/>
                </a:endParaRPr>
              </a:p>
              <a:p>
                <a:r>
                  <a:rPr lang="en-US" sz="1200" dirty="0" err="1" smtClean="0">
                    <a:solidFill>
                      <a:srgbClr val="000000"/>
                    </a:solidFill>
                    <a:latin typeface="Tahoma" pitchFamily="34" charset="0"/>
                  </a:rPr>
                  <a:t>derefUri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3125" y="3588"/>
                <a:ext cx="1107" cy="4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u="sng">
                    <a:solidFill>
                      <a:srgbClr val="000000"/>
                    </a:solidFill>
                    <a:latin typeface="Tahoma" pitchFamily="34" charset="0"/>
                  </a:rPr>
                  <a:t>xmlContent</a:t>
                </a:r>
              </a:p>
              <a:p>
                <a:r>
                  <a:rPr lang="en-US" sz="1200" u="sng">
                    <a:solidFill>
                      <a:srgbClr val="000000"/>
                    </a:solidFill>
                    <a:latin typeface="Tahoma" pitchFamily="34" charset="0"/>
                  </a:rPr>
                  <a:t>keyXMLContent</a:t>
                </a:r>
              </a:p>
              <a:p>
                <a:r>
                  <a:rPr lang="en-US" sz="1200" u="sng">
                    <a:solidFill>
                      <a:srgbClr val="000000"/>
                    </a:solidFill>
                    <a:latin typeface="Tahoma" pitchFamily="34" charset="0"/>
                  </a:rPr>
                  <a:t>embeddedXMLContent</a:t>
                </a:r>
                <a:endParaRPr lang="en-US" sz="1200">
                  <a:latin typeface="Tahoma" pitchFamily="34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438" y="3189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OR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676400" y="4800600"/>
              <a:ext cx="1828800" cy="16240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u="sng" dirty="0" err="1">
                  <a:solidFill>
                    <a:srgbClr val="000000"/>
                  </a:solidFill>
                  <a:latin typeface="Tahoma" pitchFamily="34" charset="0"/>
                </a:rPr>
                <a:t>contentObject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endParaRPr lang="en-US" sz="1600" u="sng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contentDescription</a:t>
              </a:r>
              <a:endParaRPr lang="en-US" sz="1200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contentKeyword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 *</a:t>
              </a: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incidentIdentifier</a:t>
              </a:r>
              <a:endParaRPr lang="en-US" sz="1200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incidentDescription</a:t>
              </a: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originatorRole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*</a:t>
              </a:r>
              <a:endParaRPr lang="en-US" sz="12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r>
                <a:rPr lang="en-US" sz="1200" dirty="0" err="1">
                  <a:solidFill>
                    <a:srgbClr val="000000"/>
                  </a:solidFill>
                  <a:latin typeface="Tahoma" pitchFamily="34" charset="0"/>
                </a:rPr>
                <a:t>consumerRole</a:t>
              </a: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 *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confidentiality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2447923" y="3761436"/>
              <a:ext cx="6998" cy="1039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3429000" y="2133600"/>
              <a:ext cx="121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3505200" y="5257800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259263" y="4868863"/>
              <a:ext cx="5270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0..1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092575" y="2143125"/>
              <a:ext cx="5349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0..*</a:t>
              </a: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7092950" y="1520825"/>
              <a:ext cx="1395413" cy="4410075"/>
            </a:xfrm>
            <a:prstGeom prst="wedgeRoundRectCallout">
              <a:avLst>
                <a:gd name="adj1" fmla="val -92093"/>
                <a:gd name="adj2" fmla="val 42116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FF3300"/>
                  </a:solidFill>
                </a:rPr>
                <a:t>Specific</a:t>
              </a:r>
            </a:p>
            <a:p>
              <a:pPr algn="ctr"/>
              <a:r>
                <a:rPr lang="en-US" b="1" dirty="0">
                  <a:solidFill>
                    <a:srgbClr val="FF3300"/>
                  </a:solidFill>
                </a:rPr>
                <a:t>Message Content</a:t>
              </a:r>
            </a:p>
            <a:p>
              <a:pPr>
                <a:buFontTx/>
                <a:buChar char="-"/>
              </a:pPr>
              <a:r>
                <a:rPr lang="en-US" dirty="0"/>
                <a:t> CAP 1.0</a:t>
              </a:r>
            </a:p>
            <a:p>
              <a:pPr>
                <a:buFontTx/>
                <a:buChar char="-"/>
              </a:pPr>
              <a:r>
                <a:rPr lang="en-US" dirty="0"/>
                <a:t> CAP 1.1</a:t>
              </a:r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EDLX-RM</a:t>
              </a:r>
              <a:endParaRPr lang="en-US" dirty="0"/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HAVE</a:t>
              </a:r>
              <a:endParaRPr lang="en-US" dirty="0"/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N25</a:t>
              </a:r>
              <a:endParaRPr lang="en-US" dirty="0"/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EDXL-SA</a:t>
              </a:r>
              <a:endParaRPr lang="en-US" dirty="0"/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VOIP</a:t>
              </a:r>
              <a:endParaRPr lang="en-US" dirty="0"/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Images</a:t>
              </a:r>
              <a:endParaRPr lang="en-US" dirty="0"/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Sensor</a:t>
              </a:r>
              <a:br>
                <a:rPr lang="en-US" dirty="0" smtClean="0"/>
              </a:br>
              <a:r>
                <a:rPr lang="en-US" dirty="0" smtClean="0"/>
                <a:t>  track data</a:t>
              </a:r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etc</a:t>
              </a:r>
              <a:r>
                <a:rPr lang="en-US" dirty="0"/>
                <a:t>.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455863" y="4413250"/>
              <a:ext cx="534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0..*</a:t>
              </a:r>
            </a:p>
          </p:txBody>
        </p:sp>
      </p:grp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354501" y="6146157"/>
            <a:ext cx="27894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 bmk="A3-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Bold</a:t>
            </a:r>
            <a:r>
              <a:rPr kumimoji="0" lang="en-US" sz="1200" b="0" i="0" u="none" strike="noStrike" cap="none" normalizeH="0" baseline="0" dirty="0" smtClean="0" bmk="A3-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indicates required element.</a:t>
            </a:r>
            <a:br>
              <a:rPr kumimoji="0" lang="en-US" sz="1200" b="0" i="0" u="none" strike="noStrike" cap="none" normalizeH="0" baseline="0" dirty="0" smtClean="0" bmk="A3-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200" b="1" i="0" u="none" strike="noStrike" cap="none" normalizeH="0" baseline="0" dirty="0" smtClean="0" bmk="A3-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*</a:t>
            </a:r>
            <a:r>
              <a:rPr kumimoji="0" lang="en-US" sz="1200" b="0" i="0" u="none" strike="noStrike" cap="none" normalizeH="0" baseline="0" dirty="0" smtClean="0" bmk="A3-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indicates multiple instances allowed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EDXL-DE Schema Structure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Delivery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EDXL-DE delivery solution will tailor the requirements for distribution grid based on publisher injection capability and potential recipient capability.</a:t>
            </a:r>
          </a:p>
          <a:p>
            <a:pPr lvl="1"/>
            <a:r>
              <a:rPr lang="en-US" dirty="0" smtClean="0"/>
              <a:t>Human created EDXL-DE documents can tailor content</a:t>
            </a:r>
          </a:p>
          <a:p>
            <a:pPr lvl="1"/>
            <a:r>
              <a:rPr lang="en-US" dirty="0" smtClean="0"/>
              <a:t>Sensor and other fixed content sources need adapters</a:t>
            </a:r>
          </a:p>
          <a:p>
            <a:r>
              <a:rPr lang="en-US" dirty="0" smtClean="0"/>
              <a:t>For non-trivial point-to-point information exchanges,</a:t>
            </a:r>
            <a:br>
              <a:rPr lang="en-US" dirty="0" smtClean="0"/>
            </a:br>
            <a:r>
              <a:rPr lang="en-US" dirty="0" smtClean="0"/>
              <a:t>the EDXL-DE document acts like an IP Packet where:</a:t>
            </a:r>
          </a:p>
          <a:p>
            <a:pPr lvl="1"/>
            <a:r>
              <a:rPr lang="en-US" dirty="0" smtClean="0"/>
              <a:t>EDXL-DE documents are network agnostic</a:t>
            </a:r>
          </a:p>
          <a:p>
            <a:pPr lvl="1"/>
            <a:r>
              <a:rPr lang="en-US" dirty="0" smtClean="0"/>
              <a:t>EDXL-DE document elements must conform to COI and grid specific syntax and semantics</a:t>
            </a:r>
          </a:p>
          <a:p>
            <a:pPr lvl="1"/>
            <a:r>
              <a:rPr lang="en-US" dirty="0" smtClean="0"/>
              <a:t>Mediation hardware and software must:</a:t>
            </a:r>
          </a:p>
          <a:p>
            <a:pPr lvl="2"/>
            <a:r>
              <a:rPr lang="en-US" dirty="0" smtClean="0"/>
              <a:t>understand EDXL-DE structure</a:t>
            </a:r>
          </a:p>
          <a:p>
            <a:pPr lvl="2"/>
            <a:r>
              <a:rPr lang="en-US" dirty="0" smtClean="0"/>
              <a:t>Implement policies on transiting EDXL–DE document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EDXL-DE Element Usage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0471" y="1323324"/>
            <a:ext cx="4524375" cy="5563612"/>
          </a:xfrm>
        </p:spPr>
        <p:txBody>
          <a:bodyPr/>
          <a:lstStyle/>
          <a:p>
            <a:pPr lvl="0"/>
            <a:r>
              <a:rPr lang="en-US" u="sng" dirty="0" smtClean="0">
                <a:latin typeface="Arial" charset="0"/>
                <a:cs typeface="Arial" charset="0"/>
              </a:rPr>
              <a:t>Message Identification 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distributionID</a:t>
            </a:r>
            <a:endParaRPr lang="en-US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senderID</a:t>
            </a:r>
            <a:endParaRPr lang="en-US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dateTimeSent</a:t>
            </a:r>
            <a:endParaRPr lang="en-US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Tahoma" pitchFamily="34" charset="0"/>
              </a:rPr>
              <a:t>distributionReference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r>
              <a:rPr lang="en-US" u="sng" dirty="0" smtClean="0">
                <a:solidFill>
                  <a:srgbClr val="000000"/>
                </a:solidFill>
                <a:latin typeface="Tahoma" pitchFamily="34" charset="0"/>
              </a:rPr>
              <a:t>Delivery Filtering</a:t>
            </a:r>
            <a:endParaRPr lang="en-US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distributionStatus</a:t>
            </a:r>
            <a:endParaRPr lang="en-US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distributionType</a:t>
            </a:r>
            <a:endParaRPr lang="en-US" b="1" dirty="0" smtClean="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u="sng" dirty="0" smtClean="0">
                <a:solidFill>
                  <a:srgbClr val="000000"/>
                </a:solidFill>
                <a:latin typeface="Tahoma" pitchFamily="34" charset="0"/>
              </a:rPr>
              <a:t>Security Filtering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combinedConfidentiality</a:t>
            </a:r>
            <a:endParaRPr lang="en-US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onfidentiality</a:t>
            </a:r>
            <a:endParaRPr lang="en-US" dirty="0" smtClean="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u="sng" dirty="0" smtClean="0">
                <a:solidFill>
                  <a:srgbClr val="000000"/>
                </a:solidFill>
                <a:latin typeface="Tahoma" pitchFamily="34" charset="0"/>
              </a:rPr>
              <a:t>Redistribution Routing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Tahoma" pitchFamily="34" charset="0"/>
              </a:rPr>
              <a:t>explicitAddress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3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Complex Policy Formation 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Tahoma" pitchFamily="34" charset="0"/>
              </a:rPr>
              <a:t>senderRole</a:t>
            </a:r>
            <a:endParaRPr lang="en-US" dirty="0" smtClean="0">
              <a:solidFill>
                <a:srgbClr val="0070C0"/>
              </a:solidFill>
              <a:latin typeface="Tahoma" pitchFamily="34" charset="0"/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Tahoma" pitchFamily="34" charset="0"/>
              </a:rPr>
              <a:t>recipientRole</a:t>
            </a:r>
            <a:endParaRPr lang="en-US" dirty="0" smtClean="0">
              <a:solidFill>
                <a:srgbClr val="0070C0"/>
              </a:solidFill>
              <a:latin typeface="Tahoma" pitchFamily="34" charset="0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Tahoma" pitchFamily="34" charset="0"/>
              </a:rPr>
              <a:t>keyword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Tahoma" pitchFamily="34" charset="0"/>
              </a:rPr>
              <a:t>contentKeyword</a:t>
            </a:r>
            <a:endParaRPr lang="en-US" dirty="0" smtClean="0">
              <a:solidFill>
                <a:srgbClr val="0070C0"/>
              </a:solidFill>
              <a:latin typeface="Tahoma" pitchFamily="34" charset="0"/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Tahoma" pitchFamily="34" charset="0"/>
              </a:rPr>
              <a:t>originatorRole</a:t>
            </a:r>
            <a:endParaRPr lang="en-US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Tahoma" pitchFamily="34" charset="0"/>
              </a:rPr>
              <a:t>consumerRole</a:t>
            </a:r>
            <a:endParaRPr lang="en-US" dirty="0" smtClean="0">
              <a:solidFill>
                <a:srgbClr val="0070C0"/>
              </a:solidFill>
              <a:latin typeface="Tahoma" pitchFamily="34" charset="0"/>
            </a:endParaRPr>
          </a:p>
          <a:p>
            <a:r>
              <a:rPr lang="en-US" u="sng" dirty="0" smtClean="0">
                <a:solidFill>
                  <a:srgbClr val="000000"/>
                </a:solidFill>
                <a:latin typeface="Tahoma" pitchFamily="34" charset="0"/>
              </a:rPr>
              <a:t>Area for Content delivery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circle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polygon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country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subdivision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Tahoma" pitchFamily="34" charset="0"/>
              </a:rPr>
              <a:t>locCodeUN</a:t>
            </a:r>
            <a:endParaRPr lang="en-US" sz="4200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Notional Layout of Grid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19501"/>
          <a:stretch>
            <a:fillRect/>
          </a:stretch>
        </p:blipFill>
        <p:spPr bwMode="auto">
          <a:xfrm>
            <a:off x="497711" y="1273215"/>
            <a:ext cx="8287473" cy="55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844950" y="1076445"/>
          <a:ext cx="7793498" cy="5891514"/>
        </p:xfrm>
        <a:graphic>
          <a:graphicData uri="http://schemas.openxmlformats.org/presentationml/2006/ole">
            <p:oleObj spid="_x0000_s79873" name="Slide" r:id="rId3" imgW="4565925" imgH="3424543" progId="PowerPoint.Slide.12">
              <p:embed/>
            </p:oleObj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Sender - Receiver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EDXL-DE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EDXL-DE enables unprecedented  XML and </a:t>
            </a:r>
            <a:r>
              <a:rPr lang="en-US" dirty="0" err="1" smtClean="0"/>
              <a:t>nonXML</a:t>
            </a:r>
            <a:r>
              <a:rPr lang="en-US" dirty="0" smtClean="0"/>
              <a:t> document-based information exchange flexibility</a:t>
            </a:r>
          </a:p>
          <a:p>
            <a:r>
              <a:rPr lang="en-US" dirty="0" smtClean="0"/>
              <a:t>Distribution can include diverse content and even translate synchronous to asynchronous protocol</a:t>
            </a:r>
          </a:p>
          <a:p>
            <a:r>
              <a:rPr lang="en-US" dirty="0" smtClean="0"/>
              <a:t>Grid communities can develop solution specific delivery policies, topologies and EDXL-DE semantics and syntax</a:t>
            </a:r>
          </a:p>
          <a:p>
            <a:r>
              <a:rPr lang="en-US" dirty="0" smtClean="0"/>
              <a:t>OASIS Infrastructure sub-committee is developing next generation of the EDXL-DE based on developmental pilots like:</a:t>
            </a:r>
          </a:p>
          <a:p>
            <a:pPr lvl="1"/>
            <a:r>
              <a:rPr lang="en-US" dirty="0" smtClean="0"/>
              <a:t>Integrated Public Alert and Warning System (IPAWS) Spiral One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South-east Transportation Corridor Pilot (SETCP) 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0&quot;&gt;&lt;property id=&quot;20148&quot; value=&quot;5&quot;/&gt;&lt;property id=&quot;20300&quot; value=&quot;Slide 1&quot;/&gt;&lt;property id=&quot;20307&quot; value=&quot;422&quot;/&gt;&lt;/object&gt;&lt;object type=&quot;3&quot; unique_id=&quot;10071&quot;&gt;&lt;property id=&quot;20148&quot; value=&quot;5&quot;/&gt;&lt;property id=&quot;20300&quot; value=&quot;Slide 3&quot;/&gt;&lt;property id=&quot;20307&quot; value=&quot;423&quot;/&gt;&lt;/object&gt;&lt;object type=&quot;3&quot; unique_id=&quot;10082&quot;&gt;&lt;property id=&quot;20148&quot; value=&quot;5&quot;/&gt;&lt;property id=&quot;20300&quot; value=&quot;Slide 2&quot;/&gt;&lt;property id=&quot;20307&quot; value=&quot;424&quot;/&gt;&lt;/object&gt;&lt;object type=&quot;3&quot; unique_id=&quot;10083&quot;&gt;&lt;property id=&quot;20148&quot; value=&quot;5&quot;/&gt;&lt;property id=&quot;20300&quot; value=&quot;Slide 4&quot;/&gt;&lt;property id=&quot;20307&quot; value=&quot;42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891</Words>
  <Application>Microsoft Office PowerPoint</Application>
  <PresentationFormat>Custom</PresentationFormat>
  <Paragraphs>301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3_Default Design</vt:lpstr>
      <vt:lpstr>5_Default Design</vt:lpstr>
      <vt:lpstr>4_Default Design</vt:lpstr>
      <vt:lpstr>6_Default Design</vt:lpstr>
      <vt:lpstr>Slide</vt:lpstr>
      <vt:lpstr>Emergency Data Exchange Language – Distribution Element (EDXL-DE)</vt:lpstr>
      <vt:lpstr>Overview</vt:lpstr>
      <vt:lpstr>Structure of EDXL-DE</vt:lpstr>
      <vt:lpstr>EDXL-DE Schema Structure</vt:lpstr>
      <vt:lpstr>Delivery Concepts</vt:lpstr>
      <vt:lpstr>EDXL-DE Element Usage</vt:lpstr>
      <vt:lpstr>Notional Layout of Grid</vt:lpstr>
      <vt:lpstr>Decoupling Sender - Receiver</vt:lpstr>
      <vt:lpstr>EDXL-DE Conclusion</vt:lpstr>
      <vt:lpstr>SETCP and Usage Backup Slides</vt:lpstr>
      <vt:lpstr>SETCP Coverage</vt:lpstr>
      <vt:lpstr>Columbia County, GA – 35 Attachments</vt:lpstr>
      <vt:lpstr>Weigh Station Camera</vt:lpstr>
      <vt:lpstr>Gamma and Neutron Location</vt:lpstr>
      <vt:lpstr>Detection Information</vt:lpstr>
      <vt:lpstr>Uniform Hazard Waste Manifest</vt:lpstr>
      <vt:lpstr>EDXL Header Usage</vt:lpstr>
      <vt:lpstr>contentObject Elements Usage</vt:lpstr>
      <vt:lpstr>Payload Element Usage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5</cp:revision>
  <dcterms:created xsi:type="dcterms:W3CDTF">2009-06-03T20:03:13Z</dcterms:created>
  <dcterms:modified xsi:type="dcterms:W3CDTF">2009-09-12T21:21:41Z</dcterms:modified>
</cp:coreProperties>
</file>