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9" r:id="rId2"/>
    <p:sldId id="411" r:id="rId3"/>
    <p:sldId id="395" r:id="rId4"/>
    <p:sldId id="387" r:id="rId5"/>
    <p:sldId id="398" r:id="rId6"/>
    <p:sldId id="393" r:id="rId7"/>
    <p:sldId id="390" r:id="rId8"/>
    <p:sldId id="425" r:id="rId9"/>
    <p:sldId id="401" r:id="rId10"/>
    <p:sldId id="428" r:id="rId11"/>
    <p:sldId id="429" r:id="rId12"/>
    <p:sldId id="368" r:id="rId13"/>
    <p:sldId id="399" r:id="rId14"/>
    <p:sldId id="418" r:id="rId15"/>
    <p:sldId id="419" r:id="rId16"/>
    <p:sldId id="413" r:id="rId17"/>
    <p:sldId id="426" r:id="rId18"/>
    <p:sldId id="414" r:id="rId19"/>
    <p:sldId id="423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9696"/>
    <a:srgbClr val="FFFFFF"/>
    <a:srgbClr val="B2B2B2"/>
    <a:srgbClr val="000000"/>
    <a:srgbClr val="F8F8F8"/>
    <a:srgbClr val="777777"/>
    <a:srgbClr val="E5AF01"/>
    <a:srgbClr val="C0C0C0"/>
    <a:srgbClr val="FFCC66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70504" autoAdjust="0"/>
  </p:normalViewPr>
  <p:slideViewPr>
    <p:cSldViewPr snapToGrid="0" showGuides="1">
      <p:cViewPr>
        <p:scale>
          <a:sx n="70" d="100"/>
          <a:sy n="70" d="100"/>
        </p:scale>
        <p:origin x="-1218" y="-78"/>
      </p:cViewPr>
      <p:guideLst>
        <p:guide orient="horz" pos="1003"/>
        <p:guide pos="19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1439-EF0C-48E2-A8CD-80FEDAEA20C2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C3379-9704-495A-B764-319808B58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6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5CB22C0-6E96-4CBB-87B8-9E285315BAC1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69CDAB-B097-4C1B-A2A6-EC7862FB0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26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95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CDAB-B097-4C1B-A2A6-EC7862FB0D9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4" y="112264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1371595"/>
            <a:ext cx="9144000" cy="3886200"/>
          </a:xfrm>
          <a:prstGeom prst="round1Rect">
            <a:avLst>
              <a:gd name="adj" fmla="val 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229600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1381125"/>
            <a:ext cx="9144000" cy="5082546"/>
          </a:xfrm>
          <a:prstGeom prst="round1Rect">
            <a:avLst>
              <a:gd name="adj" fmla="val 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510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5D7E-1385-4A5E-B07C-86E2F76C5A7F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4BDB-2666-46DA-9868-747152C4D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s-logo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7958666" y="6582490"/>
            <a:ext cx="1014950" cy="177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IT08_Freb+Pearl_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80" t="16304" r="2878"/>
          <a:stretch>
            <a:fillRect/>
          </a:stretch>
        </p:blipFill>
        <p:spPr>
          <a:xfrm>
            <a:off x="53789" y="1413863"/>
            <a:ext cx="4322618" cy="2580633"/>
          </a:xfrm>
          <a:prstGeom prst="roundRect">
            <a:avLst>
              <a:gd name="adj" fmla="val 2605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53379" y="1882504"/>
            <a:ext cx="41577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 Harmony, </a:t>
            </a:r>
            <a:b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 the Cloud: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Harmonizing Data Protection Rules In a Cross-Border World</a:t>
            </a:r>
          </a:p>
          <a:p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Steve Mutkoski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Worldwide Director Policy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Microsoft Corporation 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75" t="7993" r="26894" b="52294"/>
          <a:stretch>
            <a:fillRect/>
          </a:stretch>
        </p:blipFill>
        <p:spPr bwMode="auto">
          <a:xfrm>
            <a:off x="53788" y="4026434"/>
            <a:ext cx="1425515" cy="1207090"/>
          </a:xfrm>
          <a:prstGeom prst="roundRect">
            <a:avLst>
              <a:gd name="adj" fmla="val 4235"/>
            </a:avLst>
          </a:prstGeom>
          <a:noFill/>
        </p:spPr>
      </p:pic>
      <p:pic>
        <p:nvPicPr>
          <p:cNvPr id="9" name="Picture 8" descr="C:\Users\Kato\AppData\Local\Microsoft\Windows\Temporary Internet Files\Content.IE5\5QPJ1P43\MP900443249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7940" t="30372" r="24902" b="34999"/>
          <a:stretch>
            <a:fillRect/>
          </a:stretch>
        </p:blipFill>
        <p:spPr bwMode="auto">
          <a:xfrm>
            <a:off x="2958353" y="4026434"/>
            <a:ext cx="1424094" cy="1207008"/>
          </a:xfrm>
          <a:prstGeom prst="roundRect">
            <a:avLst>
              <a:gd name="adj" fmla="val 6203"/>
            </a:avLst>
          </a:prstGeom>
          <a:noFill/>
        </p:spPr>
      </p:pic>
      <p:pic>
        <p:nvPicPr>
          <p:cNvPr id="10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-1297" r="26361" b="7920"/>
          <a:stretch>
            <a:fillRect/>
          </a:stretch>
        </p:blipFill>
        <p:spPr bwMode="auto">
          <a:xfrm flipH="1">
            <a:off x="1503804" y="4026434"/>
            <a:ext cx="1430047" cy="1207008"/>
          </a:xfrm>
          <a:prstGeom prst="roundRect">
            <a:avLst>
              <a:gd name="adj" fmla="val 4758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Legal Interoperability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208" y="1461976"/>
            <a:ext cx="869244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Growing consensus for harmonized regulatory regimes to promote innovation and growth, but how?</a:t>
            </a: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Drawbacks of other attempts to directly harmonize laws through constructing “model legislation”</a:t>
            </a: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What role can standards play?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Separating legal from technical aspects of data sovereignty in the cloud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Codifying taxonomy of categories that allows easier review and understanding by vendors and customers alike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Codifying good practice/ best practices around category requirements </a:t>
            </a:r>
          </a:p>
        </p:txBody>
      </p:sp>
    </p:spTree>
    <p:extLst>
      <p:ext uri="{BB962C8B-B14F-4D97-AF65-F5344CB8AC3E}">
        <p14:creationId xmlns:p14="http://schemas.microsoft.com/office/powerpoint/2010/main" xmlns="" val="40888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Data Protection Regulation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208" y="1380088"/>
            <a:ext cx="8692448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ommon </a:t>
            </a:r>
            <a:r>
              <a:rPr lang="en-US" altLang="ja-JP" sz="20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categories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emerge from regulations across geographies 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Physical 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access, Technical access, Use</a:t>
            </a:r>
            <a:r>
              <a:rPr lang="en-US" altLang="ja-JP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Distribution,  Input</a:t>
            </a:r>
            <a:r>
              <a:rPr lang="en-US" altLang="ja-JP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Purpose, 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Availability, Administration and Training</a:t>
            </a:r>
            <a:endParaRPr lang="en-US" altLang="ja-JP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Within these </a:t>
            </a:r>
            <a:r>
              <a:rPr lang="en-US" altLang="ja-JP" sz="20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categories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regional and national governments will of course have their own </a:t>
            </a:r>
            <a:r>
              <a:rPr lang="en-US" altLang="ja-JP" sz="20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requirements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(and these may well vary)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Examples: Physical access requirement- change password within identified period;  </a:t>
            </a:r>
            <a:r>
              <a:rPr lang="en-US" altLang="ja-JP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Availability requirement- procedures </a:t>
            </a: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 backing up data and within an identified period</a:t>
            </a: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Common taxonomy would be a good first step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Allow easier “apples to apples“ comparison across geographies</a:t>
            </a: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Would also encourage discussion of requirements “good practice”</a:t>
            </a: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endParaRPr lang="en-US" altLang="ja-JP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690563" lvl="1" indent="-223838">
              <a:spcAft>
                <a:spcPts val="1800"/>
              </a:spcAft>
              <a:buFont typeface="Arial" pitchFamily="34" charset="0"/>
              <a:buChar char="•"/>
            </a:pPr>
            <a:endParaRPr lang="en-US" altLang="ja-JP" sz="20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3363" indent="-223838">
              <a:spcAft>
                <a:spcPts val="1800"/>
              </a:spcAft>
              <a:buFont typeface="Arial" pitchFamily="34" charset="0"/>
              <a:buChar char="•"/>
            </a:pPr>
            <a:endParaRPr lang="en-US" altLang="ja-JP" sz="2000" dirty="0" smtClean="0">
              <a:solidFill>
                <a:schemeClr val="bg1"/>
              </a:solidFill>
              <a:latin typeface="Segoe UI" pitchFamily="34" charset="0"/>
              <a:ea typeface="MS Mincho" pitchFamily="49" charset="-128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678380" cy="1143000"/>
          </a:xfrm>
        </p:spPr>
        <p:txBody>
          <a:bodyPr/>
          <a:lstStyle/>
          <a:p>
            <a:r>
              <a:rPr lang="en-US" dirty="0" smtClean="0"/>
              <a:t>Benefits of Harmonization Are Widespread</a:t>
            </a:r>
            <a:endParaRPr lang="en-US" dirty="0"/>
          </a:p>
        </p:txBody>
      </p:sp>
      <p:pic>
        <p:nvPicPr>
          <p:cNvPr id="7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3377" r="17585" b="37744"/>
          <a:stretch>
            <a:fillRect/>
          </a:stretch>
        </p:blipFill>
        <p:spPr bwMode="auto">
          <a:xfrm>
            <a:off x="304909" y="1714500"/>
            <a:ext cx="2011680" cy="1672125"/>
          </a:xfrm>
          <a:prstGeom prst="round2SameRect">
            <a:avLst>
              <a:gd name="adj1" fmla="val 9341"/>
              <a:gd name="adj2" fmla="val 0"/>
            </a:avLst>
          </a:prstGeom>
          <a:noFill/>
        </p:spPr>
      </p:pic>
      <p:sp>
        <p:nvSpPr>
          <p:cNvPr id="15" name="Round Same Side Corner Rectangle 14"/>
          <p:cNvSpPr/>
          <p:nvPr/>
        </p:nvSpPr>
        <p:spPr>
          <a:xfrm flipV="1">
            <a:off x="297740" y="4089921"/>
            <a:ext cx="2011680" cy="1828800"/>
          </a:xfrm>
          <a:prstGeom prst="round2SameRect">
            <a:avLst>
              <a:gd name="adj1" fmla="val 9592"/>
              <a:gd name="adj2" fmla="val 0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783" y="4225635"/>
            <a:ext cx="2018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Improved privacy environment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Increased compliance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Lower regulatory cost burden</a:t>
            </a:r>
          </a:p>
        </p:txBody>
      </p:sp>
      <p:pic>
        <p:nvPicPr>
          <p:cNvPr id="4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-580" r="23758" b="11155"/>
          <a:stretch>
            <a:fillRect/>
          </a:stretch>
        </p:blipFill>
        <p:spPr bwMode="auto">
          <a:xfrm flipH="1">
            <a:off x="2496525" y="1708651"/>
            <a:ext cx="2011680" cy="1570557"/>
          </a:xfrm>
          <a:prstGeom prst="round2SameRect">
            <a:avLst>
              <a:gd name="adj1" fmla="val 8761"/>
              <a:gd name="adj2" fmla="val 0"/>
            </a:avLst>
          </a:prstGeom>
          <a:noFill/>
        </p:spPr>
      </p:pic>
      <p:sp>
        <p:nvSpPr>
          <p:cNvPr id="14" name="Round Same Side Corner Rectangle 13"/>
          <p:cNvSpPr/>
          <p:nvPr/>
        </p:nvSpPr>
        <p:spPr>
          <a:xfrm flipV="1">
            <a:off x="2489116" y="4089921"/>
            <a:ext cx="2011680" cy="1828800"/>
          </a:xfrm>
          <a:prstGeom prst="round2SameRect">
            <a:avLst>
              <a:gd name="adj1" fmla="val 10063"/>
              <a:gd name="adj2" fmla="val 0"/>
            </a:avLst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152" y="4225635"/>
            <a:ext cx="19594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Greater certainty of data privacy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Lower prices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Reduced liability due to non-compliance</a:t>
            </a:r>
          </a:p>
          <a:p>
            <a:pPr marL="119063" indent="-119063">
              <a:spcAft>
                <a:spcPts val="1200"/>
              </a:spcAft>
            </a:pPr>
            <a:endParaRPr lang="en-US" sz="14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116" y="3266421"/>
            <a:ext cx="2011680" cy="8229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Cloud </a:t>
            </a:r>
            <a:b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Customers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75623" y="1716657"/>
            <a:ext cx="2035834" cy="4355637"/>
            <a:chOff x="6875253" y="1716657"/>
            <a:chExt cx="2035834" cy="4355637"/>
          </a:xfrm>
        </p:grpSpPr>
        <p:pic>
          <p:nvPicPr>
            <p:cNvPr id="11" name="Picture 10" descr="MSIT08_Freb+Pearl_01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0730" t="11645" r="12775" b="12877"/>
            <a:stretch>
              <a:fillRect/>
            </a:stretch>
          </p:blipFill>
          <p:spPr>
            <a:xfrm>
              <a:off x="6875253" y="1716657"/>
              <a:ext cx="2009955" cy="1549953"/>
            </a:xfrm>
            <a:prstGeom prst="round2SameRect">
              <a:avLst>
                <a:gd name="adj1" fmla="val 8875"/>
                <a:gd name="adj2" fmla="val 0"/>
              </a:avLst>
            </a:prstGeom>
            <a:noFill/>
            <a:ln>
              <a:noFill/>
            </a:ln>
          </p:spPr>
        </p:pic>
        <p:sp>
          <p:nvSpPr>
            <p:cNvPr id="13" name="Round Same Side Corner Rectangle 12"/>
            <p:cNvSpPr/>
            <p:nvPr/>
          </p:nvSpPr>
          <p:spPr>
            <a:xfrm flipV="1">
              <a:off x="6884250" y="4089921"/>
              <a:ext cx="2011680" cy="1828800"/>
            </a:xfrm>
            <a:prstGeom prst="round2SameRect">
              <a:avLst>
                <a:gd name="adj1" fmla="val 11007"/>
                <a:gd name="adj2" fmla="val 0"/>
              </a:avLst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98481" y="4225635"/>
              <a:ext cx="2012606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63" indent="-119063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Reduced risk of non-compliance</a:t>
              </a:r>
            </a:p>
            <a:p>
              <a:pPr marL="119063" indent="-119063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Lower delivery costs</a:t>
              </a:r>
            </a:p>
            <a:p>
              <a:pPr marL="119063" indent="-119063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Lower barriers to entry and growth</a:t>
              </a:r>
            </a:p>
            <a:p>
              <a:pPr marL="119063" indent="-119063">
                <a:spcAft>
                  <a:spcPts val="1200"/>
                </a:spcAft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84250" y="3266421"/>
              <a:ext cx="2011680" cy="8229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Cloud </a:t>
              </a:r>
              <a:b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Providers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" name="Round Same Side Corner Rectangle 15"/>
          <p:cNvSpPr/>
          <p:nvPr/>
        </p:nvSpPr>
        <p:spPr>
          <a:xfrm flipV="1">
            <a:off x="6849582" y="4082613"/>
            <a:ext cx="2011680" cy="1828800"/>
          </a:xfrm>
          <a:prstGeom prst="round2SameRect">
            <a:avLst>
              <a:gd name="adj1" fmla="val 9591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Picture 26" descr="C:\Users\Kato\AppData\Local\Microsoft\Windows\Temporary Internet Files\Content.IE5\ZK2HBYZB\MP900431118[1].jp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0000"/>
          </a:blip>
          <a:srcRect t="10385" b="11001"/>
          <a:stretch>
            <a:fillRect/>
          </a:stretch>
        </p:blipFill>
        <p:spPr bwMode="auto">
          <a:xfrm>
            <a:off x="6854493" y="1715130"/>
            <a:ext cx="2011680" cy="1581479"/>
          </a:xfrm>
          <a:prstGeom prst="round2SameRect">
            <a:avLst>
              <a:gd name="adj1" fmla="val 7940"/>
              <a:gd name="adj2" fmla="val 0"/>
            </a:avLst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49582" y="3259113"/>
            <a:ext cx="2011680" cy="822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rgbClr val="9696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Auditors &amp; Certifiers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8356" y="4218327"/>
            <a:ext cx="20295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Expanded, global market opportunity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Greater consistency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40" y="3266421"/>
            <a:ext cx="2011680" cy="8229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45720" rIns="4572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Data Protection Agencies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87" y="104510"/>
            <a:ext cx="8600400" cy="1143000"/>
          </a:xfrm>
        </p:spPr>
        <p:txBody>
          <a:bodyPr/>
          <a:lstStyle/>
          <a:p>
            <a:r>
              <a:rPr lang="en-US" dirty="0" smtClean="0"/>
              <a:t>Cloud Success Drives Economic Success</a:t>
            </a:r>
            <a:endParaRPr lang="en-US" dirty="0"/>
          </a:p>
        </p:txBody>
      </p:sp>
      <p:pic>
        <p:nvPicPr>
          <p:cNvPr id="14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3035" r="14060"/>
          <a:stretch>
            <a:fillRect/>
          </a:stretch>
        </p:blipFill>
        <p:spPr bwMode="auto">
          <a:xfrm flipH="1">
            <a:off x="1828135" y="2039815"/>
            <a:ext cx="5774700" cy="4476297"/>
          </a:xfrm>
          <a:prstGeom prst="pie">
            <a:avLst>
              <a:gd name="adj1" fmla="val 16167680"/>
              <a:gd name="adj2" fmla="val 21594823"/>
            </a:avLst>
          </a:prstGeom>
          <a:noFill/>
        </p:spPr>
      </p:pic>
      <p:pic>
        <p:nvPicPr>
          <p:cNvPr id="22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75" t="7993" r="26894" b="52294"/>
          <a:stretch>
            <a:fillRect/>
          </a:stretch>
        </p:blipFill>
        <p:spPr bwMode="auto">
          <a:xfrm>
            <a:off x="1823116" y="1998878"/>
            <a:ext cx="5491417" cy="4402262"/>
          </a:xfrm>
          <a:prstGeom prst="pie">
            <a:avLst>
              <a:gd name="adj1" fmla="val 16161855"/>
              <a:gd name="adj2" fmla="val 21599851"/>
            </a:avLst>
          </a:prstGeom>
          <a:noFill/>
        </p:spPr>
      </p:pic>
      <p:pic>
        <p:nvPicPr>
          <p:cNvPr id="51221" name="Picture 21" descr="C:\Users\Kato\AppData\Local\Microsoft\Windows\Temporary Internet Files\Content.IE5\ZK2HBYZB\MP900401590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080" b="44436"/>
          <a:stretch>
            <a:fillRect/>
          </a:stretch>
        </p:blipFill>
        <p:spPr bwMode="auto">
          <a:xfrm flipH="1">
            <a:off x="1949256" y="1934308"/>
            <a:ext cx="5239138" cy="3808357"/>
          </a:xfrm>
          <a:prstGeom prst="pie">
            <a:avLst>
              <a:gd name="adj1" fmla="val 0"/>
              <a:gd name="adj2" fmla="val 5393431"/>
            </a:avLst>
          </a:prstGeom>
          <a:noFill/>
          <a:ln>
            <a:noFill/>
          </a:ln>
        </p:spPr>
      </p:pic>
      <p:pic>
        <p:nvPicPr>
          <p:cNvPr id="51224" name="Picture 24" descr="C:\Users\Kato\AppData\Local\Microsoft\Windows\Temporary Internet Files\Content.IE5\ZW296HX8\MP900423619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916" t="28791"/>
          <a:stretch>
            <a:fillRect/>
          </a:stretch>
        </p:blipFill>
        <p:spPr bwMode="auto">
          <a:xfrm>
            <a:off x="1890512" y="2022231"/>
            <a:ext cx="5362285" cy="3630833"/>
          </a:xfrm>
          <a:prstGeom prst="pie">
            <a:avLst>
              <a:gd name="adj1" fmla="val 0"/>
              <a:gd name="adj2" fmla="val 5442057"/>
            </a:avLst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noFill/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376246" y="3012341"/>
            <a:ext cx="2676455" cy="1395175"/>
            <a:chOff x="2735072" y="2763760"/>
            <a:chExt cx="3769356" cy="1848925"/>
          </a:xfrm>
        </p:grpSpPr>
        <p:pic>
          <p:nvPicPr>
            <p:cNvPr id="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44355" y="2878480"/>
              <a:ext cx="2660073" cy="1491929"/>
            </a:xfrm>
            <a:prstGeom prst="rect">
              <a:avLst/>
            </a:prstGeom>
            <a:noFill/>
          </p:spPr>
        </p:pic>
        <p:pic>
          <p:nvPicPr>
            <p:cNvPr id="4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5072" y="2763760"/>
              <a:ext cx="3296587" cy="1848925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349870" y="3518079"/>
            <a:ext cx="240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Growth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Engine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98938" y="3209026"/>
            <a:ext cx="2549230" cy="2769739"/>
          </a:xfrm>
          <a:prstGeom prst="upArrow">
            <a:avLst>
              <a:gd name="adj1" fmla="val 78428"/>
              <a:gd name="adj2" fmla="val 278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6333381" y="1663828"/>
            <a:ext cx="2549230" cy="3189532"/>
          </a:xfrm>
          <a:prstGeom prst="upArrow">
            <a:avLst>
              <a:gd name="adj1" fmla="val 78428"/>
              <a:gd name="adj2" fmla="val 278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82142" y="2272751"/>
            <a:ext cx="19701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5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Cloud computing could contribute </a:t>
            </a:r>
            <a:r>
              <a:rPr lang="en-US" altLang="ja-JP" b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€763 billion </a:t>
            </a:r>
            <a:r>
              <a:rPr lang="en-US" altLang="ja-JP" sz="1500" b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/>
            </a:r>
            <a:br>
              <a:rPr lang="en-US" altLang="ja-JP" sz="1500" b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US" altLang="ja-JP" sz="1500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to the major economies of the European Union over the next five years. </a:t>
            </a:r>
            <a:endParaRPr lang="en-US" altLang="ja-JP" sz="15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4255" y="3848081"/>
            <a:ext cx="1943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environment designed to benefit cloud computing would contribute… “about a </a:t>
            </a:r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million new jobs</a:t>
            </a:r>
            <a:r>
              <a:rPr lang="en-US" sz="15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.” </a:t>
            </a:r>
            <a:endParaRPr lang="en-US" sz="15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4785" y="5424824"/>
            <a:ext cx="166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Federico Etro 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University of Milan</a:t>
            </a:r>
            <a:endParaRPr lang="en-US" sz="1400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64558" y="4125752"/>
            <a:ext cx="210136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50" i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The Centre for </a:t>
            </a:r>
            <a:br>
              <a:rPr lang="en-US" altLang="ja-JP" sz="1350" i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</a:br>
            <a:r>
              <a:rPr lang="en-US" altLang="ja-JP" sz="1350" i="1" dirty="0" smtClean="0">
                <a:solidFill>
                  <a:schemeClr val="bg1"/>
                </a:solidFill>
                <a:latin typeface="Segoe UI" pitchFamily="34" charset="0"/>
                <a:ea typeface="MS Mincho" pitchFamily="49" charset="-128"/>
                <a:cs typeface="Segoe UI" pitchFamily="34" charset="0"/>
              </a:rPr>
              <a:t>Economics and Business Research (CEBR)</a:t>
            </a:r>
            <a:endParaRPr lang="en-US" sz="1350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" y="6435917"/>
            <a:ext cx="7763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rPr>
              <a:t>F. Etro, “The Economic Impact of Cloud Computing on Business Creation, Employment and Output in Europe,” </a:t>
            </a: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rPr>
              <a:t>Review of Business and Economics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rPr>
              <a:t>, 2009/2, pp. 191, 192; Centre for Economics and Business Research, “The Cloud Dividend: Part One: The Economic Benefits of Cloud Computing to Business and the Wider EMEA Economy: France, Germany, Italy, Spain and the UK,” December 2010.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IT08_Freb+Pearl_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80" t="16304" r="2878"/>
          <a:stretch>
            <a:fillRect/>
          </a:stretch>
        </p:blipFill>
        <p:spPr>
          <a:xfrm>
            <a:off x="53789" y="1413863"/>
            <a:ext cx="4322618" cy="2580633"/>
          </a:xfrm>
          <a:prstGeom prst="roundRect">
            <a:avLst>
              <a:gd name="adj" fmla="val 2605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53379" y="2647205"/>
            <a:ext cx="4157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Questions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&amp; Answers</a:t>
            </a:r>
          </a:p>
          <a:p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75" t="7993" r="26894" b="52294"/>
          <a:stretch>
            <a:fillRect/>
          </a:stretch>
        </p:blipFill>
        <p:spPr bwMode="auto">
          <a:xfrm>
            <a:off x="53788" y="4026434"/>
            <a:ext cx="1425515" cy="1207090"/>
          </a:xfrm>
          <a:prstGeom prst="roundRect">
            <a:avLst>
              <a:gd name="adj" fmla="val 4235"/>
            </a:avLst>
          </a:prstGeom>
          <a:noFill/>
        </p:spPr>
      </p:pic>
      <p:pic>
        <p:nvPicPr>
          <p:cNvPr id="9" name="Picture 8" descr="C:\Users\Kato\AppData\Local\Microsoft\Windows\Temporary Internet Files\Content.IE5\5QPJ1P43\MP900443249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7940" t="30372" r="24902" b="34999"/>
          <a:stretch>
            <a:fillRect/>
          </a:stretch>
        </p:blipFill>
        <p:spPr bwMode="auto">
          <a:xfrm>
            <a:off x="2958353" y="4026434"/>
            <a:ext cx="1424094" cy="1207008"/>
          </a:xfrm>
          <a:prstGeom prst="roundRect">
            <a:avLst>
              <a:gd name="adj" fmla="val 6203"/>
            </a:avLst>
          </a:prstGeom>
          <a:noFill/>
        </p:spPr>
      </p:pic>
      <p:pic>
        <p:nvPicPr>
          <p:cNvPr id="10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-1297" r="26361" b="7920"/>
          <a:stretch>
            <a:fillRect/>
          </a:stretch>
        </p:blipFill>
        <p:spPr bwMode="auto">
          <a:xfrm flipH="1">
            <a:off x="1503804" y="4026434"/>
            <a:ext cx="1430047" cy="1207008"/>
          </a:xfrm>
          <a:prstGeom prst="roundRect">
            <a:avLst>
              <a:gd name="adj" fmla="val 4758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IT08_Freb+Pearl_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80" t="16304" r="2878"/>
          <a:stretch>
            <a:fillRect/>
          </a:stretch>
        </p:blipFill>
        <p:spPr>
          <a:xfrm>
            <a:off x="53789" y="1413863"/>
            <a:ext cx="4322618" cy="2580633"/>
          </a:xfrm>
          <a:prstGeom prst="roundRect">
            <a:avLst>
              <a:gd name="adj" fmla="val 2605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53379" y="2647205"/>
            <a:ext cx="41577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  <a:p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75" t="7993" r="26894" b="52294"/>
          <a:stretch>
            <a:fillRect/>
          </a:stretch>
        </p:blipFill>
        <p:spPr bwMode="auto">
          <a:xfrm>
            <a:off x="53788" y="4026434"/>
            <a:ext cx="1425515" cy="1207090"/>
          </a:xfrm>
          <a:prstGeom prst="roundRect">
            <a:avLst>
              <a:gd name="adj" fmla="val 4235"/>
            </a:avLst>
          </a:prstGeom>
          <a:noFill/>
        </p:spPr>
      </p:pic>
      <p:pic>
        <p:nvPicPr>
          <p:cNvPr id="9" name="Picture 8" descr="C:\Users\Kato\AppData\Local\Microsoft\Windows\Temporary Internet Files\Content.IE5\5QPJ1P43\MP900443249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7940" t="30372" r="24902" b="34999"/>
          <a:stretch>
            <a:fillRect/>
          </a:stretch>
        </p:blipFill>
        <p:spPr bwMode="auto">
          <a:xfrm>
            <a:off x="2958353" y="4026434"/>
            <a:ext cx="1424094" cy="1207008"/>
          </a:xfrm>
          <a:prstGeom prst="roundRect">
            <a:avLst>
              <a:gd name="adj" fmla="val 6203"/>
            </a:avLst>
          </a:prstGeom>
          <a:noFill/>
        </p:spPr>
      </p:pic>
      <p:pic>
        <p:nvPicPr>
          <p:cNvPr id="10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1297" r="26361" b="7920"/>
          <a:stretch>
            <a:fillRect/>
          </a:stretch>
        </p:blipFill>
        <p:spPr bwMode="auto">
          <a:xfrm flipH="1">
            <a:off x="1503804" y="4026434"/>
            <a:ext cx="1430047" cy="1207008"/>
          </a:xfrm>
          <a:prstGeom prst="roundRect">
            <a:avLst>
              <a:gd name="adj" fmla="val 4758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284" y="304811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Slides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for Data Protection Agencies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075" y="1708029"/>
            <a:ext cx="3937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Create regulatory environment favorable to cloud-based growth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Strengthen data protection while reducing complexity and costs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Enhance transparency and certainty for cloud customers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8137" y="1708029"/>
            <a:ext cx="379711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Separate legal from technical requirements to achieve durable regulations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Leverage third-party compliance audits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Facilitate cross-border data flows</a:t>
            </a:r>
            <a:endParaRPr lang="en-US" sz="21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8159"/>
            <a:ext cx="9144000" cy="914400"/>
          </a:xfrm>
          <a:prstGeom prst="rect">
            <a:avLst/>
          </a:prstGeom>
          <a:gradFill flip="none" rotWithShape="1">
            <a:lin ang="108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45720" rIns="45720" anchor="ctr" anchorCtr="0"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3377" r="17585" b="37744"/>
          <a:stretch>
            <a:fillRect/>
          </a:stretch>
        </p:blipFill>
        <p:spPr bwMode="auto">
          <a:xfrm>
            <a:off x="526212" y="4888954"/>
            <a:ext cx="1656270" cy="1376704"/>
          </a:xfrm>
          <a:prstGeom prst="roundRect">
            <a:avLst>
              <a:gd name="adj" fmla="val 6753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95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for Cloud Customers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075" y="1708029"/>
            <a:ext cx="3937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Lower costs due to reduced regulatory overhead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Expand choice of service providers and services available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Reduce potential liability due to compliance to international standards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8137" y="1708029"/>
            <a:ext cx="379711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Develop higher level of trust with service providers 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Enhance consistency and certainty of data in services that span multiple locations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Gain greater visibility through compliance audit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38159"/>
            <a:ext cx="91440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anchor="ctr" anchorCtr="0"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-580" r="23758" b="11155"/>
          <a:stretch>
            <a:fillRect/>
          </a:stretch>
        </p:blipFill>
        <p:spPr bwMode="auto">
          <a:xfrm flipH="1">
            <a:off x="553375" y="4876477"/>
            <a:ext cx="1873964" cy="1463040"/>
          </a:xfrm>
          <a:prstGeom prst="round2SameRect">
            <a:avLst>
              <a:gd name="adj1" fmla="val 8761"/>
              <a:gd name="adj2" fmla="val 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for Cloud Auditors and Certifiers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538159"/>
            <a:ext cx="91440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45720" rIns="45720" anchor="ctr" anchorCtr="0"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26" descr="C:\Users\Kato\AppData\Local\Microsoft\Windows\Temporary Internet Files\Content.IE5\ZK2HBYZB\MP900431118[1]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10000"/>
          </a:blip>
          <a:srcRect t="10385" b="11001"/>
          <a:stretch>
            <a:fillRect/>
          </a:stretch>
        </p:blipFill>
        <p:spPr bwMode="auto">
          <a:xfrm>
            <a:off x="558870" y="4884914"/>
            <a:ext cx="1756340" cy="1380744"/>
          </a:xfrm>
          <a:prstGeom prst="round2SameRect">
            <a:avLst>
              <a:gd name="adj1" fmla="val 7940"/>
              <a:gd name="adj2" fmla="val 0"/>
            </a:avLst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1075" y="1708029"/>
            <a:ext cx="829673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Expand global market opportunity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Increase revenue streams by developing new service lines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Target and market services to multinational clients should certification against it become globally required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Increase consistency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Create more efficient and globally scalable auditing engagements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Drive adoption of and compliance with the new standard</a:t>
            </a:r>
          </a:p>
        </p:txBody>
      </p:sp>
    </p:spTree>
    <p:extLst>
      <p:ext uri="{BB962C8B-B14F-4D97-AF65-F5344CB8AC3E}">
        <p14:creationId xmlns:p14="http://schemas.microsoft.com/office/powerpoint/2010/main" xmlns="" val="18797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87" y="104510"/>
            <a:ext cx="8600400" cy="1143000"/>
          </a:xfrm>
        </p:spPr>
        <p:txBody>
          <a:bodyPr/>
          <a:lstStyle/>
          <a:p>
            <a:r>
              <a:rPr lang="en-US" dirty="0" smtClean="0"/>
              <a:t>Cloud Computing Creates New Opportunities </a:t>
            </a:r>
            <a:br>
              <a:rPr lang="en-US" dirty="0" smtClean="0"/>
            </a:br>
            <a:r>
              <a:rPr lang="en-US" dirty="0" smtClean="0"/>
              <a:t>for Business &amp; Government</a:t>
            </a:r>
            <a:endParaRPr lang="en-US" dirty="0"/>
          </a:p>
        </p:txBody>
      </p:sp>
      <p:pic>
        <p:nvPicPr>
          <p:cNvPr id="14" name="Picture 9" descr="C:\Users\Kato\AppData\Local\Microsoft\Windows\Temporary Internet Files\Content.IE5\6H7H30A9\MP900409734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3035" r="14060"/>
          <a:stretch>
            <a:fillRect/>
          </a:stretch>
        </p:blipFill>
        <p:spPr bwMode="auto">
          <a:xfrm flipH="1">
            <a:off x="1828135" y="2039815"/>
            <a:ext cx="5774700" cy="4476297"/>
          </a:xfrm>
          <a:prstGeom prst="pie">
            <a:avLst>
              <a:gd name="adj1" fmla="val 16167680"/>
              <a:gd name="adj2" fmla="val 21594823"/>
            </a:avLst>
          </a:prstGeom>
          <a:noFill/>
        </p:spPr>
      </p:pic>
      <p:pic>
        <p:nvPicPr>
          <p:cNvPr id="22" name="Picture 2" descr="C:\Users\Kato\AppData\Local\Microsoft\Windows\Temporary Internet Files\Content.IE5\BZ6SOI6H\MP900289007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75" t="7993" r="26894" b="52294"/>
          <a:stretch>
            <a:fillRect/>
          </a:stretch>
        </p:blipFill>
        <p:spPr bwMode="auto">
          <a:xfrm>
            <a:off x="1823116" y="1998878"/>
            <a:ext cx="5491417" cy="4402262"/>
          </a:xfrm>
          <a:prstGeom prst="pie">
            <a:avLst>
              <a:gd name="adj1" fmla="val 16161855"/>
              <a:gd name="adj2" fmla="val 21599851"/>
            </a:avLst>
          </a:prstGeom>
          <a:noFill/>
        </p:spPr>
      </p:pic>
      <p:pic>
        <p:nvPicPr>
          <p:cNvPr id="51221" name="Picture 21" descr="C:\Users\Kato\AppData\Local\Microsoft\Windows\Temporary Internet Files\Content.IE5\ZK2HBYZB\MP900401590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080" b="44436"/>
          <a:stretch>
            <a:fillRect/>
          </a:stretch>
        </p:blipFill>
        <p:spPr bwMode="auto">
          <a:xfrm flipH="1">
            <a:off x="1949256" y="1934308"/>
            <a:ext cx="5239138" cy="3808357"/>
          </a:xfrm>
          <a:prstGeom prst="pie">
            <a:avLst>
              <a:gd name="adj1" fmla="val 0"/>
              <a:gd name="adj2" fmla="val 5393431"/>
            </a:avLst>
          </a:prstGeom>
          <a:noFill/>
          <a:ln>
            <a:noFill/>
          </a:ln>
        </p:spPr>
      </p:pic>
      <p:pic>
        <p:nvPicPr>
          <p:cNvPr id="51224" name="Picture 24" descr="C:\Users\Kato\AppData\Local\Microsoft\Windows\Temporary Internet Files\Content.IE5\ZW296HX8\MP900423619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916" t="28791"/>
          <a:stretch>
            <a:fillRect/>
          </a:stretch>
        </p:blipFill>
        <p:spPr bwMode="auto">
          <a:xfrm>
            <a:off x="1890512" y="2022231"/>
            <a:ext cx="5362285" cy="3630833"/>
          </a:xfrm>
          <a:prstGeom prst="pie">
            <a:avLst>
              <a:gd name="adj1" fmla="val 0"/>
              <a:gd name="adj2" fmla="val 5442057"/>
            </a:avLst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noFill/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376246" y="3012341"/>
            <a:ext cx="2676455" cy="1395175"/>
            <a:chOff x="2735072" y="2763760"/>
            <a:chExt cx="3769356" cy="1848925"/>
          </a:xfrm>
        </p:grpSpPr>
        <p:pic>
          <p:nvPicPr>
            <p:cNvPr id="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44355" y="2878480"/>
              <a:ext cx="2660073" cy="1491929"/>
            </a:xfrm>
            <a:prstGeom prst="rect">
              <a:avLst/>
            </a:prstGeom>
            <a:noFill/>
          </p:spPr>
        </p:pic>
        <p:pic>
          <p:nvPicPr>
            <p:cNvPr id="4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5072" y="2763760"/>
              <a:ext cx="3296587" cy="1848925"/>
            </a:xfrm>
            <a:prstGeom prst="rect">
              <a:avLst/>
            </a:prstGeom>
            <a:noFill/>
          </p:spPr>
        </p:pic>
      </p:grpSp>
      <p:sp>
        <p:nvSpPr>
          <p:cNvPr id="7" name="Rounded Rectangle 6"/>
          <p:cNvSpPr/>
          <p:nvPr/>
        </p:nvSpPr>
        <p:spPr>
          <a:xfrm>
            <a:off x="6562715" y="2218614"/>
            <a:ext cx="192024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Agility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5155" y="4564229"/>
            <a:ext cx="192024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Innovation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68650" y="4564229"/>
            <a:ext cx="192024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Economic Growth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5155" y="2218614"/>
            <a:ext cx="192024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Cost Efficiency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9870" y="3518079"/>
            <a:ext cx="240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Cloud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Computing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1000">
                <a:schemeClr val="accent1">
                  <a:lumMod val="75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514478" cy="1143000"/>
          </a:xfrm>
        </p:spPr>
        <p:txBody>
          <a:bodyPr/>
          <a:lstStyle/>
          <a:p>
            <a:r>
              <a:rPr lang="en-US" dirty="0" smtClean="0"/>
              <a:t>Data Protection is Critical to Cloud Computing</a:t>
            </a:r>
            <a:endParaRPr lang="en-US" dirty="0"/>
          </a:p>
        </p:txBody>
      </p:sp>
      <p:pic>
        <p:nvPicPr>
          <p:cNvPr id="5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981" y="2878480"/>
            <a:ext cx="2660073" cy="1491929"/>
          </a:xfrm>
          <a:prstGeom prst="rect">
            <a:avLst/>
          </a:prstGeom>
          <a:noFill/>
        </p:spPr>
      </p:pic>
      <p:pic>
        <p:nvPicPr>
          <p:cNvPr id="4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698" y="2763760"/>
            <a:ext cx="3296587" cy="1848925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20486" y="4985264"/>
            <a:ext cx="7689624" cy="11869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Data protection rules are crucial to ensuring the privacy and security of the data that customers entrust to cloud service providers.</a:t>
            </a:r>
          </a:p>
        </p:txBody>
      </p:sp>
      <p:pic>
        <p:nvPicPr>
          <p:cNvPr id="12" name="Picture 2" descr="C:\Users\Kato\AppData\Local\Microsoft\Windows\Temporary Internet Files\Content.IE5\6H7H30A9\MC9004415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215" y="1783100"/>
            <a:ext cx="1427190" cy="1407368"/>
          </a:xfrm>
          <a:prstGeom prst="rect">
            <a:avLst/>
          </a:prstGeom>
          <a:noFill/>
        </p:spPr>
      </p:pic>
      <p:pic>
        <p:nvPicPr>
          <p:cNvPr id="14" name="Picture 3" descr="C:\Users\Kato\AppData\Local\Microsoft\Windows\Temporary Internet Files\Content.IE5\E916LW85\MC90044153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60602" y="1797050"/>
            <a:ext cx="1349014" cy="133027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14819" y="3665263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01001110011110100010111111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9768" y="393236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1100100010100111001100010001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1442" y="2863969"/>
            <a:ext cx="158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100110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20774649">
            <a:off x="5441727" y="2757354"/>
            <a:ext cx="1792814" cy="687358"/>
          </a:xfrm>
          <a:prstGeom prst="arc">
            <a:avLst>
              <a:gd name="adj1" fmla="val 12051517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/>
          <p:cNvSpPr/>
          <p:nvPr/>
        </p:nvSpPr>
        <p:spPr>
          <a:xfrm rot="864036" flipH="1">
            <a:off x="1563542" y="2761415"/>
            <a:ext cx="2376894" cy="687358"/>
          </a:xfrm>
          <a:prstGeom prst="arc">
            <a:avLst>
              <a:gd name="adj1" fmla="val 11825313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68537" y="4199459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001010111101100010001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019" y="3398165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110010001010011100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7463" y="313106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101011110011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56428" y="2628182"/>
            <a:ext cx="304917" cy="3622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8603" y="286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0011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6063" y="2636808"/>
            <a:ext cx="304917" cy="36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1000">
                <a:schemeClr val="accent1">
                  <a:lumMod val="75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072" y="2763760"/>
            <a:ext cx="3296587" cy="1848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350016" cy="1143000"/>
          </a:xfrm>
        </p:spPr>
        <p:txBody>
          <a:bodyPr/>
          <a:lstStyle/>
          <a:p>
            <a:r>
              <a:rPr lang="en-US" dirty="0" smtClean="0"/>
              <a:t>The Compliance Challenge-</a:t>
            </a:r>
            <a:br>
              <a:rPr lang="en-US" dirty="0" smtClean="0"/>
            </a:br>
            <a:r>
              <a:rPr lang="en-US" dirty="0" smtClean="0"/>
              <a:t>Legal Interoperability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20486" y="4989513"/>
            <a:ext cx="7611718" cy="11956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Compliance is made difficult by the patchwork of </a:t>
            </a:r>
            <a:b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data protection controls arising from rules across regional, national, and local jurisdictions.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3844355" y="2878480"/>
            <a:ext cx="2663250" cy="1491929"/>
            <a:chOff x="3680461" y="2878480"/>
            <a:chExt cx="2663250" cy="1491929"/>
          </a:xfrm>
        </p:grpSpPr>
        <p:pic>
          <p:nvPicPr>
            <p:cNvPr id="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80461" y="2878480"/>
              <a:ext cx="2660073" cy="1491929"/>
            </a:xfrm>
            <a:prstGeom prst="rect">
              <a:avLst/>
            </a:prstGeom>
            <a:noFill/>
          </p:spPr>
        </p:pic>
        <p:pic>
          <p:nvPicPr>
            <p:cNvPr id="41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81140" t="50627"/>
            <a:stretch>
              <a:fillRect/>
            </a:stretch>
          </p:blipFill>
          <p:spPr bwMode="auto">
            <a:xfrm>
              <a:off x="5829300" y="3624263"/>
              <a:ext cx="501692" cy="736604"/>
            </a:xfrm>
            <a:prstGeom prst="rect">
              <a:avLst/>
            </a:prstGeom>
            <a:noFill/>
          </p:spPr>
        </p:pic>
        <p:pic>
          <p:nvPicPr>
            <p:cNvPr id="42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58640" t="50945" r="18682"/>
            <a:stretch>
              <a:fillRect/>
            </a:stretch>
          </p:blipFill>
          <p:spPr bwMode="auto">
            <a:xfrm>
              <a:off x="5245100" y="3638550"/>
              <a:ext cx="603250" cy="731854"/>
            </a:xfrm>
            <a:prstGeom prst="rect">
              <a:avLst/>
            </a:prstGeom>
            <a:noFill/>
          </p:spPr>
        </p:pic>
        <p:pic>
          <p:nvPicPr>
            <p:cNvPr id="44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</a:blip>
            <a:srcRect l="55597" b="48735"/>
            <a:stretch>
              <a:fillRect/>
            </a:stretch>
          </p:blipFill>
          <p:spPr bwMode="auto">
            <a:xfrm>
              <a:off x="5162550" y="2882338"/>
              <a:ext cx="1181161" cy="764838"/>
            </a:xfrm>
            <a:prstGeom prst="rect">
              <a:avLst/>
            </a:prstGeom>
            <a:noFill/>
          </p:spPr>
        </p:pic>
      </p:grpSp>
      <p:grpSp>
        <p:nvGrpSpPr>
          <p:cNvPr id="6" name="Group 39"/>
          <p:cNvGrpSpPr/>
          <p:nvPr/>
        </p:nvGrpSpPr>
        <p:grpSpPr>
          <a:xfrm>
            <a:off x="2740825" y="2760885"/>
            <a:ext cx="3290818" cy="1857558"/>
            <a:chOff x="2576931" y="2760885"/>
            <a:chExt cx="3290818" cy="1857558"/>
          </a:xfrm>
        </p:grpSpPr>
        <p:pic>
          <p:nvPicPr>
            <p:cNvPr id="31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lumMod val="50000"/>
                  <a:tint val="45000"/>
                  <a:satMod val="400000"/>
                </a:schemeClr>
              </a:duotone>
            </a:blip>
            <a:srcRect r="72564" b="44503"/>
            <a:stretch>
              <a:fillRect/>
            </a:stretch>
          </p:blipFill>
          <p:spPr bwMode="auto">
            <a:xfrm>
              <a:off x="2576936" y="2769518"/>
              <a:ext cx="904452" cy="1026105"/>
            </a:xfrm>
            <a:prstGeom prst="rect">
              <a:avLst/>
            </a:prstGeom>
            <a:noFill/>
          </p:spPr>
        </p:pic>
        <p:pic>
          <p:nvPicPr>
            <p:cNvPr id="32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52928" r="72709"/>
            <a:stretch>
              <a:fillRect/>
            </a:stretch>
          </p:blipFill>
          <p:spPr bwMode="auto">
            <a:xfrm>
              <a:off x="2576931" y="3748088"/>
              <a:ext cx="899694" cy="870346"/>
            </a:xfrm>
            <a:prstGeom prst="rect">
              <a:avLst/>
            </a:prstGeom>
            <a:noFill/>
          </p:spPr>
        </p:pic>
        <p:pic>
          <p:nvPicPr>
            <p:cNvPr id="34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27699" r="46876" b="44036"/>
            <a:stretch>
              <a:fillRect/>
            </a:stretch>
          </p:blipFill>
          <p:spPr bwMode="auto">
            <a:xfrm>
              <a:off x="3481388" y="2760885"/>
              <a:ext cx="838200" cy="1034738"/>
            </a:xfrm>
            <a:prstGeom prst="rect">
              <a:avLst/>
            </a:prstGeom>
            <a:noFill/>
          </p:spPr>
        </p:pic>
        <p:pic>
          <p:nvPicPr>
            <p:cNvPr id="3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</a:blip>
            <a:srcRect l="27815" t="52670" r="46615"/>
            <a:stretch>
              <a:fillRect/>
            </a:stretch>
          </p:blipFill>
          <p:spPr bwMode="auto">
            <a:xfrm>
              <a:off x="3476625" y="3743325"/>
              <a:ext cx="842963" cy="875118"/>
            </a:xfrm>
            <a:prstGeom prst="rect">
              <a:avLst/>
            </a:prstGeom>
            <a:noFill/>
          </p:spPr>
        </p:pic>
        <p:pic>
          <p:nvPicPr>
            <p:cNvPr id="36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lumMod val="50000"/>
                  <a:tint val="45000"/>
                  <a:satMod val="400000"/>
                </a:schemeClr>
              </a:duotone>
            </a:blip>
            <a:srcRect l="53163" r="18763" b="44079"/>
            <a:stretch>
              <a:fillRect/>
            </a:stretch>
          </p:blipFill>
          <p:spPr bwMode="auto">
            <a:xfrm>
              <a:off x="4319588" y="2761788"/>
              <a:ext cx="925512" cy="1033926"/>
            </a:xfrm>
            <a:prstGeom prst="rect">
              <a:avLst/>
            </a:prstGeom>
            <a:noFill/>
          </p:spPr>
        </p:pic>
        <p:pic>
          <p:nvPicPr>
            <p:cNvPr id="38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lumMod val="40000"/>
                  <a:lumOff val="60000"/>
                  <a:tint val="45000"/>
                  <a:satMod val="400000"/>
                </a:schemeClr>
              </a:duotone>
            </a:blip>
            <a:srcRect l="53269" t="53860" r="18656"/>
            <a:stretch>
              <a:fillRect/>
            </a:stretch>
          </p:blipFill>
          <p:spPr bwMode="auto">
            <a:xfrm>
              <a:off x="4319588" y="3748088"/>
              <a:ext cx="925512" cy="853103"/>
            </a:xfrm>
            <a:prstGeom prst="rect">
              <a:avLst/>
            </a:prstGeom>
            <a:noFill/>
          </p:spPr>
        </p:pic>
        <p:pic>
          <p:nvPicPr>
            <p:cNvPr id="39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1112" t="49890"/>
            <a:stretch>
              <a:fillRect/>
            </a:stretch>
          </p:blipFill>
          <p:spPr bwMode="auto">
            <a:xfrm>
              <a:off x="5245100" y="3681413"/>
              <a:ext cx="622649" cy="926493"/>
            </a:xfrm>
            <a:prstGeom prst="rect">
              <a:avLst/>
            </a:prstGeom>
            <a:noFill/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1492" y="3968150"/>
            <a:ext cx="283134" cy="3363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2246" y="3968150"/>
            <a:ext cx="283134" cy="3363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2009" y="3968150"/>
            <a:ext cx="283134" cy="3363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64139" y="3968150"/>
            <a:ext cx="283134" cy="3363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61596" y="3784120"/>
            <a:ext cx="283134" cy="3363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3877" y="3194646"/>
            <a:ext cx="283134" cy="3363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86763" y="3321170"/>
            <a:ext cx="283134" cy="3363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95103" y="3194646"/>
            <a:ext cx="283134" cy="33637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32503" y="3203278"/>
            <a:ext cx="283134" cy="33637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0386" y="2863975"/>
            <a:ext cx="283134" cy="336379"/>
          </a:xfrm>
          <a:prstGeom prst="rect">
            <a:avLst/>
          </a:prstGeom>
        </p:spPr>
      </p:pic>
      <p:pic>
        <p:nvPicPr>
          <p:cNvPr id="46" name="Picture 2" descr="C:\Users\Kato\AppData\Local\Microsoft\Windows\Temporary Internet Files\Content.IE5\6H7H30A9\MC9004415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215" y="1783100"/>
            <a:ext cx="1427190" cy="1407368"/>
          </a:xfrm>
          <a:prstGeom prst="rect">
            <a:avLst/>
          </a:prstGeom>
          <a:noFill/>
        </p:spPr>
      </p:pic>
      <p:pic>
        <p:nvPicPr>
          <p:cNvPr id="47" name="Picture 3" descr="C:\Users\Kato\AppData\Local\Microsoft\Windows\Temporary Internet Files\Content.IE5\E916LW85\MC90044153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60602" y="1797050"/>
            <a:ext cx="1349014" cy="1330278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20774649">
            <a:off x="5441727" y="2757354"/>
            <a:ext cx="1792814" cy="687358"/>
          </a:xfrm>
          <a:prstGeom prst="arc">
            <a:avLst>
              <a:gd name="adj1" fmla="val 12051517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656130" y="4998139"/>
            <a:ext cx="7576073" cy="1195625"/>
            <a:chOff x="868408" y="4998139"/>
            <a:chExt cx="7360920" cy="1195625"/>
          </a:xfrm>
        </p:grpSpPr>
        <p:sp>
          <p:nvSpPr>
            <p:cNvPr id="58" name="Rounded Rectangle 57"/>
            <p:cNvSpPr/>
            <p:nvPr/>
          </p:nvSpPr>
          <p:spPr>
            <a:xfrm>
              <a:off x="868408" y="4998139"/>
              <a:ext cx="7360920" cy="119562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73939" y="5070721"/>
              <a:ext cx="14680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Distribution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Input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Purpose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05174" y="5070721"/>
              <a:ext cx="208759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Physical access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Technical access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Use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54897" y="5070721"/>
              <a:ext cx="18660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Availability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Administration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Training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20153" y="5070721"/>
              <a:ext cx="14521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Variability in Rules 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For: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Arc 48"/>
          <p:cNvSpPr/>
          <p:nvPr/>
        </p:nvSpPr>
        <p:spPr>
          <a:xfrm rot="864036" flipH="1">
            <a:off x="1563542" y="2761415"/>
            <a:ext cx="2376894" cy="687358"/>
          </a:xfrm>
          <a:prstGeom prst="arc">
            <a:avLst>
              <a:gd name="adj1" fmla="val 11825313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1000">
                <a:schemeClr val="accent1">
                  <a:lumMod val="75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350016" cy="1143000"/>
          </a:xfrm>
        </p:spPr>
        <p:txBody>
          <a:bodyPr/>
          <a:lstStyle/>
          <a:p>
            <a:r>
              <a:rPr lang="en-US" dirty="0" smtClean="0"/>
              <a:t>Fragmented Rules Create Obstacles, Stifle Growth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5155" y="2218614"/>
            <a:ext cx="192024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62715" y="2218614"/>
            <a:ext cx="192024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Complexity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5155" y="4564229"/>
            <a:ext cx="192024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Confusion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68650" y="4564229"/>
            <a:ext cx="192024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Non-Compliance</a:t>
            </a:r>
          </a:p>
        </p:txBody>
      </p:sp>
      <p:pic>
        <p:nvPicPr>
          <p:cNvPr id="12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072" y="2763760"/>
            <a:ext cx="3296587" cy="1848925"/>
          </a:xfrm>
          <a:prstGeom prst="rect">
            <a:avLst/>
          </a:prstGeom>
          <a:noFill/>
        </p:spPr>
      </p:pic>
      <p:grpSp>
        <p:nvGrpSpPr>
          <p:cNvPr id="3" name="Group 44"/>
          <p:cNvGrpSpPr/>
          <p:nvPr/>
        </p:nvGrpSpPr>
        <p:grpSpPr>
          <a:xfrm>
            <a:off x="3844355" y="2878480"/>
            <a:ext cx="2663250" cy="1491929"/>
            <a:chOff x="3680461" y="2878480"/>
            <a:chExt cx="2663250" cy="1491929"/>
          </a:xfrm>
        </p:grpSpPr>
        <p:pic>
          <p:nvPicPr>
            <p:cNvPr id="1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80461" y="2878480"/>
              <a:ext cx="2660073" cy="1491929"/>
            </a:xfrm>
            <a:prstGeom prst="rect">
              <a:avLst/>
            </a:prstGeom>
            <a:noFill/>
          </p:spPr>
        </p:pic>
        <p:pic>
          <p:nvPicPr>
            <p:cNvPr id="16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81140" t="50627"/>
            <a:stretch>
              <a:fillRect/>
            </a:stretch>
          </p:blipFill>
          <p:spPr bwMode="auto">
            <a:xfrm>
              <a:off x="5829300" y="3624263"/>
              <a:ext cx="501692" cy="736604"/>
            </a:xfrm>
            <a:prstGeom prst="rect">
              <a:avLst/>
            </a:prstGeom>
            <a:noFill/>
          </p:spPr>
        </p:pic>
        <p:pic>
          <p:nvPicPr>
            <p:cNvPr id="17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58640" t="50945" r="18682"/>
            <a:stretch>
              <a:fillRect/>
            </a:stretch>
          </p:blipFill>
          <p:spPr bwMode="auto">
            <a:xfrm>
              <a:off x="5245100" y="3638550"/>
              <a:ext cx="603250" cy="731854"/>
            </a:xfrm>
            <a:prstGeom prst="rect">
              <a:avLst/>
            </a:prstGeom>
            <a:noFill/>
          </p:spPr>
        </p:pic>
        <p:pic>
          <p:nvPicPr>
            <p:cNvPr id="18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</a:blip>
            <a:srcRect l="55597" b="48735"/>
            <a:stretch>
              <a:fillRect/>
            </a:stretch>
          </p:blipFill>
          <p:spPr bwMode="auto">
            <a:xfrm>
              <a:off x="5162550" y="2882338"/>
              <a:ext cx="1181161" cy="764838"/>
            </a:xfrm>
            <a:prstGeom prst="rect">
              <a:avLst/>
            </a:prstGeom>
            <a:noFill/>
          </p:spPr>
        </p:pic>
      </p:grpSp>
      <p:grpSp>
        <p:nvGrpSpPr>
          <p:cNvPr id="4" name="Group 39"/>
          <p:cNvGrpSpPr/>
          <p:nvPr/>
        </p:nvGrpSpPr>
        <p:grpSpPr>
          <a:xfrm>
            <a:off x="2740825" y="2760885"/>
            <a:ext cx="3290818" cy="1857558"/>
            <a:chOff x="2576931" y="2760885"/>
            <a:chExt cx="3290818" cy="1857558"/>
          </a:xfrm>
        </p:grpSpPr>
        <p:pic>
          <p:nvPicPr>
            <p:cNvPr id="20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lumMod val="50000"/>
                  <a:tint val="45000"/>
                  <a:satMod val="400000"/>
                </a:schemeClr>
              </a:duotone>
            </a:blip>
            <a:srcRect r="72564" b="44503"/>
            <a:stretch>
              <a:fillRect/>
            </a:stretch>
          </p:blipFill>
          <p:spPr bwMode="auto">
            <a:xfrm>
              <a:off x="2576936" y="2769518"/>
              <a:ext cx="904452" cy="1026105"/>
            </a:xfrm>
            <a:prstGeom prst="rect">
              <a:avLst/>
            </a:prstGeom>
            <a:noFill/>
          </p:spPr>
        </p:pic>
        <p:pic>
          <p:nvPicPr>
            <p:cNvPr id="21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52928" r="72709"/>
            <a:stretch>
              <a:fillRect/>
            </a:stretch>
          </p:blipFill>
          <p:spPr bwMode="auto">
            <a:xfrm>
              <a:off x="2576931" y="3748088"/>
              <a:ext cx="899694" cy="870346"/>
            </a:xfrm>
            <a:prstGeom prst="rect">
              <a:avLst/>
            </a:prstGeom>
            <a:noFill/>
          </p:spPr>
        </p:pic>
        <p:pic>
          <p:nvPicPr>
            <p:cNvPr id="22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27699" r="46876" b="44036"/>
            <a:stretch>
              <a:fillRect/>
            </a:stretch>
          </p:blipFill>
          <p:spPr bwMode="auto">
            <a:xfrm>
              <a:off x="3481388" y="2760885"/>
              <a:ext cx="838200" cy="1034738"/>
            </a:xfrm>
            <a:prstGeom prst="rect">
              <a:avLst/>
            </a:prstGeom>
            <a:noFill/>
          </p:spPr>
        </p:pic>
        <p:pic>
          <p:nvPicPr>
            <p:cNvPr id="23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</a:blip>
            <a:srcRect l="27815" t="52670" r="46615"/>
            <a:stretch>
              <a:fillRect/>
            </a:stretch>
          </p:blipFill>
          <p:spPr bwMode="auto">
            <a:xfrm>
              <a:off x="3476625" y="3743325"/>
              <a:ext cx="842963" cy="875118"/>
            </a:xfrm>
            <a:prstGeom prst="rect">
              <a:avLst/>
            </a:prstGeom>
            <a:noFill/>
          </p:spPr>
        </p:pic>
        <p:pic>
          <p:nvPicPr>
            <p:cNvPr id="24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lumMod val="50000"/>
                  <a:tint val="45000"/>
                  <a:satMod val="400000"/>
                </a:schemeClr>
              </a:duotone>
            </a:blip>
            <a:srcRect l="53163" r="18763" b="44079"/>
            <a:stretch>
              <a:fillRect/>
            </a:stretch>
          </p:blipFill>
          <p:spPr bwMode="auto">
            <a:xfrm>
              <a:off x="4319588" y="2761788"/>
              <a:ext cx="925512" cy="1033926"/>
            </a:xfrm>
            <a:prstGeom prst="rect">
              <a:avLst/>
            </a:prstGeom>
            <a:noFill/>
          </p:spPr>
        </p:pic>
        <p:pic>
          <p:nvPicPr>
            <p:cNvPr id="25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lumMod val="40000"/>
                  <a:lumOff val="60000"/>
                  <a:tint val="45000"/>
                  <a:satMod val="400000"/>
                </a:schemeClr>
              </a:duotone>
            </a:blip>
            <a:srcRect l="53269" t="53860" r="18656"/>
            <a:stretch>
              <a:fillRect/>
            </a:stretch>
          </p:blipFill>
          <p:spPr bwMode="auto">
            <a:xfrm>
              <a:off x="4319588" y="3748088"/>
              <a:ext cx="925512" cy="853103"/>
            </a:xfrm>
            <a:prstGeom prst="rect">
              <a:avLst/>
            </a:prstGeom>
            <a:noFill/>
          </p:spPr>
        </p:pic>
        <p:pic>
          <p:nvPicPr>
            <p:cNvPr id="26" name="Picture 8" descr="http://www-03.ibm.com/software/lotus/symphony/gallery.nsf/GalleryClipArtAll/7820CC79C7DC79BC8525759600346010/$File/Clou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1112" t="49890"/>
            <a:stretch>
              <a:fillRect/>
            </a:stretch>
          </p:blipFill>
          <p:spPr bwMode="auto">
            <a:xfrm>
              <a:off x="5245100" y="3681413"/>
              <a:ext cx="622649" cy="926493"/>
            </a:xfrm>
            <a:prstGeom prst="rect">
              <a:avLst/>
            </a:prstGeom>
            <a:noFill/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61596" y="3784120"/>
            <a:ext cx="283134" cy="3363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86763" y="3321170"/>
            <a:ext cx="283134" cy="3363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32503" y="3203278"/>
            <a:ext cx="283134" cy="3363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0386" y="2863975"/>
            <a:ext cx="283134" cy="3363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1492" y="3968150"/>
            <a:ext cx="283134" cy="3363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2246" y="3968150"/>
            <a:ext cx="283134" cy="3363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2009" y="3968150"/>
            <a:ext cx="283134" cy="3363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64139" y="3968150"/>
            <a:ext cx="283134" cy="3363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3877" y="3194646"/>
            <a:ext cx="283134" cy="3363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95103" y="3194646"/>
            <a:ext cx="283134" cy="3363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606593" y="2544788"/>
            <a:ext cx="1924464" cy="43088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20661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Patchwork of</a:t>
            </a:r>
            <a:endParaRPr lang="en-US" sz="24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32526" y="4586373"/>
            <a:ext cx="2872598" cy="43088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32134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Protection Rules</a:t>
            </a:r>
            <a:endParaRPr lang="en-US" sz="24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V="1">
            <a:off x="8316688" y="3814236"/>
            <a:ext cx="8273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“</a:t>
            </a:r>
            <a:endParaRPr lang="en-US" sz="16600" b="1" i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0554" y="1691765"/>
            <a:ext cx="4297680" cy="2673201"/>
          </a:xfrm>
          <a:prstGeom prst="roundRect">
            <a:avLst>
              <a:gd name="adj" fmla="val 89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U.K. Cloud Services Provider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8396" y="5654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Justin Pirie, Cloud Strategist, Mimecast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14" y="3557297"/>
            <a:ext cx="435824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UK-based provider of “email in the cloud”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</a:t>
            </a:r>
            <a:r>
              <a:rPr lang="en-US" sz="1600" baseline="30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fastest-growing company in Europe</a:t>
            </a:r>
            <a:r>
              <a:rPr lang="en-US" sz="1200" baseline="30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</a:t>
            </a:r>
            <a:endParaRPr lang="en-US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402" name="Picture 2" descr="Mimec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224" y="1774898"/>
            <a:ext cx="2682341" cy="703964"/>
          </a:xfrm>
          <a:prstGeom prst="rect">
            <a:avLst/>
          </a:prstGeom>
          <a:noFill/>
        </p:spPr>
      </p:pic>
      <p:pic>
        <p:nvPicPr>
          <p:cNvPr id="102406" name="Picture 6" descr="http://www.mimecast.com/Global/Images/Illustrations%20and%20Diagrams/Business/Complexity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4348" y="2415397"/>
            <a:ext cx="2538630" cy="1080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481608" y="1988648"/>
            <a:ext cx="182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Impact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4476" y="1691765"/>
            <a:ext cx="3450566" cy="2673201"/>
          </a:xfrm>
          <a:prstGeom prst="roundRect">
            <a:avLst>
              <a:gd name="adj" fmla="val 901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0790" y="1893423"/>
            <a:ext cx="2028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impact</a:t>
            </a:r>
            <a:endParaRPr lang="en-US" sz="1400" b="1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6255" y="2591792"/>
            <a:ext cx="34056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Higher operating costs</a:t>
            </a:r>
          </a:p>
          <a:p>
            <a:pPr marL="233363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Higher customer prices</a:t>
            </a:r>
          </a:p>
          <a:p>
            <a:pPr marL="233363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Investment diverted to non-European countries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18750" y="3982479"/>
            <a:ext cx="8273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“</a:t>
            </a:r>
            <a:endParaRPr lang="en-US" sz="16600" b="1" i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020" y="4842579"/>
            <a:ext cx="76714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rPr>
              <a:t>It’s counter-productive that we do not have a Single Digital Market in place. Because of the added costs of operating multiple resources in multiple European countries, we have decided to look elsewhere for growth opportunities.</a:t>
            </a:r>
            <a:endParaRPr lang="en-US" sz="1700" i="1" dirty="0">
              <a:solidFill>
                <a:schemeClr val="accent1">
                  <a:lumMod val="20000"/>
                  <a:lumOff val="8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2" y="6471084"/>
            <a:ext cx="22508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Deloitte Technology Fast 500 EMEA 2010</a:t>
            </a:r>
            <a:endParaRPr lang="en-US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790930" y="2030797"/>
            <a:ext cx="5513832" cy="3611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1000">
                <a:schemeClr val="accent1">
                  <a:lumMod val="75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1" y="104510"/>
            <a:ext cx="8350016" cy="1143000"/>
          </a:xfrm>
        </p:spPr>
        <p:txBody>
          <a:bodyPr/>
          <a:lstStyle/>
          <a:p>
            <a:r>
              <a:rPr lang="en-US" dirty="0" smtClean="0"/>
              <a:t>Growing Consensus for Consistency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71284" y="4989513"/>
            <a:ext cx="7360920" cy="11956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What’s needed is a harmonized set of rules </a:t>
            </a:r>
            <a:b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across jurisdictions that protect the privacy and enable the free, secure flow of data in the cloud.</a:t>
            </a:r>
          </a:p>
        </p:txBody>
      </p:sp>
      <p:pic>
        <p:nvPicPr>
          <p:cNvPr id="5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44355" y="2878480"/>
            <a:ext cx="2660073" cy="1491929"/>
          </a:xfrm>
          <a:prstGeom prst="rect">
            <a:avLst/>
          </a:prstGeom>
          <a:noFill/>
        </p:spPr>
      </p:pic>
      <p:pic>
        <p:nvPicPr>
          <p:cNvPr id="4" name="Picture 8" descr="http://www-03.ibm.com/software/lotus/symphony/gallery.nsf/GalleryClipArtAll/7820CC79C7DC79BC8525759600346010/$File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072" y="2763760"/>
            <a:ext cx="3296587" cy="1848925"/>
          </a:xfrm>
          <a:prstGeom prst="rect">
            <a:avLst/>
          </a:prstGeom>
          <a:noFill/>
        </p:spPr>
      </p:pic>
      <p:pic>
        <p:nvPicPr>
          <p:cNvPr id="46" name="Picture 2" descr="C:\Users\Kato\AppData\Local\Microsoft\Windows\Temporary Internet Files\Content.IE5\6H7H30A9\MC9004415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215" y="1783100"/>
            <a:ext cx="1427190" cy="1407368"/>
          </a:xfrm>
          <a:prstGeom prst="rect">
            <a:avLst/>
          </a:prstGeom>
          <a:noFill/>
        </p:spPr>
      </p:pic>
      <p:pic>
        <p:nvPicPr>
          <p:cNvPr id="47" name="Picture 3" descr="C:\Users\Kato\AppData\Local\Microsoft\Windows\Temporary Internet Files\Content.IE5\E916LW85\MC90044153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60602" y="1797050"/>
            <a:ext cx="1349014" cy="1330278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20774649">
            <a:off x="5441727" y="2757354"/>
            <a:ext cx="1792814" cy="687358"/>
          </a:xfrm>
          <a:prstGeom prst="arc">
            <a:avLst>
              <a:gd name="adj1" fmla="val 12051517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c 48"/>
          <p:cNvSpPr/>
          <p:nvPr/>
        </p:nvSpPr>
        <p:spPr>
          <a:xfrm rot="864036" flipH="1">
            <a:off x="1563542" y="2761415"/>
            <a:ext cx="2376894" cy="687358"/>
          </a:xfrm>
          <a:prstGeom prst="arc">
            <a:avLst>
              <a:gd name="adj1" fmla="val 11825313"/>
              <a:gd name="adj2" fmla="val 18336651"/>
            </a:avLst>
          </a:prstGeom>
          <a:ln w="38100">
            <a:solidFill>
              <a:schemeClr val="accent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14819" y="3665263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010011010111111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253" y="39235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1100110001000001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1443" y="2863969"/>
            <a:ext cx="83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10110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3651" y="419945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100111100010001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6019" y="339816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110010001010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4647" y="313106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10101011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8603" y="286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0011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242" y="3930770"/>
            <a:ext cx="158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10011110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3602" y="3632229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101011110011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27295" y="3312543"/>
            <a:ext cx="864010" cy="102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307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4.07407E-6 L -0.16042 -4.07407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139 L 0.15191 0.0011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9705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3.33333E-6 L -0.09584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704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4.44444E-6 L 0.08472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1.48148E-6 L -0.21997 -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07896" y="1909480"/>
            <a:ext cx="2560320" cy="3415555"/>
          </a:xfrm>
          <a:prstGeom prst="roundRect">
            <a:avLst>
              <a:gd name="adj" fmla="val 931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6683" y="1909480"/>
            <a:ext cx="2560320" cy="3415555"/>
          </a:xfrm>
          <a:prstGeom prst="roundRect">
            <a:avLst>
              <a:gd name="adj" fmla="val 79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1671" y="1909480"/>
            <a:ext cx="2560320" cy="3415555"/>
          </a:xfrm>
          <a:prstGeom prst="roundRect">
            <a:avLst>
              <a:gd name="adj" fmla="val 896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Among Policymakers and Industry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2082" y="2081140"/>
            <a:ext cx="246888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“It is therefore clear that we need to provide further harmonisation and approximation of data protection rules at the EU level.” </a:t>
            </a:r>
            <a:endParaRPr lang="en-US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6477" y="2081140"/>
            <a:ext cx="248204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“There is a need to harmonise regulations on data protection, between the States forming the Latin American community.”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2829" y="2081140"/>
            <a:ext cx="246888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“For cloud computing services to develop to their full potential, harmonised rules implemented consistently across the EU are essential.” </a:t>
            </a:r>
            <a:endParaRPr lang="en-US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082" y="4329024"/>
            <a:ext cx="242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Viviane Reding,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Vice-President of the European Commission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print"/>
          <a:srcRect r="2941" b="16968"/>
          <a:stretch>
            <a:fillRect/>
          </a:stretch>
        </p:blipFill>
        <p:spPr bwMode="auto">
          <a:xfrm>
            <a:off x="3510617" y="4483222"/>
            <a:ext cx="2373406" cy="676799"/>
          </a:xfrm>
          <a:prstGeom prst="roundRect">
            <a:avLst>
              <a:gd name="adj" fmla="val 23290"/>
            </a:avLst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113" y="4482130"/>
            <a:ext cx="2024744" cy="688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23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383406" y="2263711"/>
            <a:ext cx="4351788" cy="3257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1000">
                <a:schemeClr val="accent1">
                  <a:lumMod val="75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Stakeholders in Solution</a:t>
            </a:r>
            <a:endParaRPr lang="en-US" dirty="0"/>
          </a:p>
        </p:txBody>
      </p:sp>
      <p:grpSp>
        <p:nvGrpSpPr>
          <p:cNvPr id="4" name="Group 40"/>
          <p:cNvGrpSpPr/>
          <p:nvPr/>
        </p:nvGrpSpPr>
        <p:grpSpPr>
          <a:xfrm>
            <a:off x="1099915" y="1920180"/>
            <a:ext cx="2963128" cy="823684"/>
            <a:chOff x="1099915" y="1920180"/>
            <a:chExt cx="2963128" cy="8236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Picture 2" descr="C:\Users\Kato\AppData\Local\Microsoft\Windows\Temporary Internet Files\Content.IE5\BZ6SOI6H\MP900289007[1]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9027" r="17585" b="37744"/>
            <a:stretch>
              <a:fillRect/>
            </a:stretch>
          </p:blipFill>
          <p:spPr bwMode="auto">
            <a:xfrm>
              <a:off x="1099915" y="1920904"/>
              <a:ext cx="909168" cy="822960"/>
            </a:xfrm>
            <a:prstGeom prst="roundRect">
              <a:avLst>
                <a:gd name="adj" fmla="val 11426"/>
              </a:avLst>
            </a:prstGeom>
            <a:noFill/>
          </p:spPr>
        </p:pic>
        <p:sp>
          <p:nvSpPr>
            <p:cNvPr id="6" name="Round Same Side Corner Rectangle 5"/>
            <p:cNvSpPr/>
            <p:nvPr/>
          </p:nvSpPr>
          <p:spPr>
            <a:xfrm rot="5400000">
              <a:off x="2600003" y="1280100"/>
              <a:ext cx="822960" cy="2103120"/>
            </a:xfrm>
            <a:prstGeom prst="round2Same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Data Protection Agencies</a:t>
              </a:r>
            </a:p>
          </p:txBody>
        </p:sp>
      </p:grpSp>
      <p:grpSp>
        <p:nvGrpSpPr>
          <p:cNvPr id="8" name="Group 50"/>
          <p:cNvGrpSpPr/>
          <p:nvPr/>
        </p:nvGrpSpPr>
        <p:grpSpPr>
          <a:xfrm>
            <a:off x="5075238" y="4943068"/>
            <a:ext cx="2999086" cy="822961"/>
            <a:chOff x="5075238" y="4968819"/>
            <a:chExt cx="2999086" cy="8229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71" name="Picture 23" descr="http://www.visualphotos.com/photo/2x2532858/professor_lecturing_fan2012381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137632" y="4968819"/>
              <a:ext cx="936692" cy="822960"/>
            </a:xfrm>
            <a:prstGeom prst="roundRect">
              <a:avLst>
                <a:gd name="adj" fmla="val 8281"/>
              </a:avLst>
            </a:prstGeom>
            <a:noFill/>
          </p:spPr>
        </p:pic>
        <p:sp>
          <p:nvSpPr>
            <p:cNvPr id="50" name="Round Same Side Corner Rectangle 49"/>
            <p:cNvSpPr/>
            <p:nvPr/>
          </p:nvSpPr>
          <p:spPr>
            <a:xfrm rot="16200000">
              <a:off x="5715318" y="4328740"/>
              <a:ext cx="822960" cy="2103120"/>
            </a:xfrm>
            <a:prstGeom prst="round2SameRect">
              <a:avLst>
                <a:gd name="adj1" fmla="val 13522"/>
                <a:gd name="adj2" fmla="val 0"/>
              </a:avLst>
            </a:prstGeom>
            <a:solidFill>
              <a:srgbClr val="E5AF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Academics</a:t>
              </a: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5076825" y="1920875"/>
            <a:ext cx="2993520" cy="822960"/>
            <a:chOff x="818249" y="4977413"/>
            <a:chExt cx="2993520" cy="8229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4" name="Picture 26" descr="C:\Users\Kato\AppData\Local\Microsoft\Windows\Temporary Internet Files\Content.IE5\ZK2HBYZB\MP900431118[1]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-10000"/>
            </a:blip>
            <a:srcRect l="5924" t="3859" b="13808"/>
            <a:stretch>
              <a:fillRect/>
            </a:stretch>
          </p:blipFill>
          <p:spPr bwMode="auto">
            <a:xfrm>
              <a:off x="2871428" y="4977413"/>
              <a:ext cx="940341" cy="822960"/>
            </a:xfrm>
            <a:prstGeom prst="roundRect">
              <a:avLst>
                <a:gd name="adj" fmla="val 8176"/>
              </a:avLst>
            </a:prstGeom>
            <a:noFill/>
          </p:spPr>
        </p:pic>
        <p:sp>
          <p:nvSpPr>
            <p:cNvPr id="55" name="Round Same Side Corner Rectangle 54"/>
            <p:cNvSpPr/>
            <p:nvPr/>
          </p:nvSpPr>
          <p:spPr>
            <a:xfrm rot="16200000">
              <a:off x="1458329" y="4337333"/>
              <a:ext cx="822960" cy="2103120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Auditors &amp; Certifiers</a:t>
              </a: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1085655" y="4943068"/>
            <a:ext cx="2978909" cy="822960"/>
            <a:chOff x="4922897" y="891540"/>
            <a:chExt cx="2978909" cy="8229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 descr="C:\Users\Kato\AppData\Local\Microsoft\Windows\Temporary Internet Files\Content.IE5\5QPJ1P43\MP900443249[1]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47940" t="30372" r="24902" b="34999"/>
            <a:stretch>
              <a:fillRect/>
            </a:stretch>
          </p:blipFill>
          <p:spPr bwMode="auto">
            <a:xfrm>
              <a:off x="4922897" y="891540"/>
              <a:ext cx="970974" cy="822960"/>
            </a:xfrm>
            <a:prstGeom prst="roundRect">
              <a:avLst>
                <a:gd name="adj" fmla="val 6203"/>
              </a:avLst>
            </a:prstGeom>
            <a:noFill/>
          </p:spPr>
        </p:pic>
        <p:sp>
          <p:nvSpPr>
            <p:cNvPr id="44" name="Round Same Side Corner Rectangle 43"/>
            <p:cNvSpPr/>
            <p:nvPr/>
          </p:nvSpPr>
          <p:spPr>
            <a:xfrm rot="5400000">
              <a:off x="6438766" y="251460"/>
              <a:ext cx="822960" cy="2103120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Standards Organizations</a:t>
              </a:r>
            </a:p>
          </p:txBody>
        </p:sp>
      </p:grpSp>
      <p:pic>
        <p:nvPicPr>
          <p:cNvPr id="1030" name="Picture 6" descr="C:\Users\Kato\AppData\Local\Microsoft\Windows\Temporary Internet Files\Content.IE5\CAVRYYGQ\MP900410080[1]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893" b="31950"/>
          <a:stretch>
            <a:fillRect/>
          </a:stretch>
        </p:blipFill>
        <p:spPr bwMode="auto">
          <a:xfrm>
            <a:off x="2380584" y="2691441"/>
            <a:ext cx="4360607" cy="2423544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5" name="Group 41"/>
          <p:cNvGrpSpPr/>
          <p:nvPr/>
        </p:nvGrpSpPr>
        <p:grpSpPr>
          <a:xfrm>
            <a:off x="465910" y="3431985"/>
            <a:ext cx="3070428" cy="822961"/>
            <a:chOff x="4839516" y="1913889"/>
            <a:chExt cx="3070428" cy="8229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Picture 9" descr="C:\Users\Kato\AppData\Local\Microsoft\Windows\Temporary Internet Files\Content.IE5\6H7H30A9\MP900409734[1]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r="16217"/>
            <a:stretch>
              <a:fillRect/>
            </a:stretch>
          </p:blipFill>
          <p:spPr bwMode="auto">
            <a:xfrm flipH="1">
              <a:off x="4839516" y="1913889"/>
              <a:ext cx="1035871" cy="822960"/>
            </a:xfrm>
            <a:prstGeom prst="roundRect">
              <a:avLst>
                <a:gd name="adj" fmla="val 6185"/>
              </a:avLst>
            </a:prstGeom>
            <a:noFill/>
          </p:spPr>
        </p:pic>
        <p:sp>
          <p:nvSpPr>
            <p:cNvPr id="10" name="Round Same Side Corner Rectangle 9"/>
            <p:cNvSpPr/>
            <p:nvPr/>
          </p:nvSpPr>
          <p:spPr>
            <a:xfrm rot="5400000">
              <a:off x="6446904" y="1273810"/>
              <a:ext cx="822960" cy="2103120"/>
            </a:xfrm>
            <a:prstGeom prst="round2SameRect">
              <a:avLst>
                <a:gd name="adj1" fmla="val 13522"/>
                <a:gd name="adj2" fmla="val 0"/>
              </a:avLst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Cloud Customers</a:t>
              </a:r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5829848" y="3431623"/>
            <a:ext cx="2986348" cy="822961"/>
            <a:chOff x="5829848" y="3519577"/>
            <a:chExt cx="2986348" cy="8229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 descr="MSIT08_Freb+Pearl_01.jp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6141" t="28983" r="18210" b="21609"/>
            <a:stretch>
              <a:fillRect/>
            </a:stretch>
          </p:blipFill>
          <p:spPr>
            <a:xfrm>
              <a:off x="7451799" y="3519577"/>
              <a:ext cx="1364397" cy="822960"/>
            </a:xfrm>
            <a:prstGeom prst="roundRect">
              <a:avLst>
                <a:gd name="adj" fmla="val 8671"/>
              </a:avLst>
            </a:prstGeom>
            <a:noFill/>
            <a:ln>
              <a:noFill/>
            </a:ln>
            <a:effectLst/>
          </p:spPr>
        </p:pic>
        <p:sp>
          <p:nvSpPr>
            <p:cNvPr id="49" name="Round Same Side Corner Rectangle 48"/>
            <p:cNvSpPr/>
            <p:nvPr/>
          </p:nvSpPr>
          <p:spPr>
            <a:xfrm rot="16200000">
              <a:off x="6469928" y="2879498"/>
              <a:ext cx="822960" cy="2103120"/>
            </a:xfrm>
            <a:prstGeom prst="round2SameRect">
              <a:avLst>
                <a:gd name="adj1" fmla="val 13522"/>
                <a:gd name="adj2" fmla="val 0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Cloud Providers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vac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94CE"/>
      </a:accent1>
      <a:accent2>
        <a:srgbClr val="E89222"/>
      </a:accent2>
      <a:accent3>
        <a:srgbClr val="7C418E"/>
      </a:accent3>
      <a:accent4>
        <a:srgbClr val="74BE63"/>
      </a:accent4>
      <a:accent5>
        <a:srgbClr val="FEC61D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200" dirty="0" smtClean="0">
            <a:solidFill>
              <a:schemeClr val="bg1"/>
            </a:solidFill>
            <a:latin typeface="Segoe UI" pitchFamily="34" charset="0"/>
            <a:cs typeface="Segoe UI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812</Words>
  <Application>Microsoft Office PowerPoint</Application>
  <PresentationFormat>On-screen Show (4:3)</PresentationFormat>
  <Paragraphs>158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Cloud Computing Creates New Opportunities  for Business &amp; Government</vt:lpstr>
      <vt:lpstr>Data Protection is Critical to Cloud Computing</vt:lpstr>
      <vt:lpstr>The Compliance Challenge- Legal Interoperability</vt:lpstr>
      <vt:lpstr>Fragmented Rules Create Obstacles, Stifle Growth</vt:lpstr>
      <vt:lpstr>Example: U.K. Cloud Services Provider</vt:lpstr>
      <vt:lpstr>Growing Consensus for Consistency</vt:lpstr>
      <vt:lpstr>Support Among Policymakers and Industry</vt:lpstr>
      <vt:lpstr>Many Stakeholders in Solution</vt:lpstr>
      <vt:lpstr>Advancing Legal Interoperability </vt:lpstr>
      <vt:lpstr>Taxonomy of Data Protection Regulation</vt:lpstr>
      <vt:lpstr>Benefits of Harmonization Are Widespread</vt:lpstr>
      <vt:lpstr>Cloud Success Drives Economic Success</vt:lpstr>
      <vt:lpstr>Slide 14</vt:lpstr>
      <vt:lpstr>Slide 15</vt:lpstr>
      <vt:lpstr>Slide 16</vt:lpstr>
      <vt:lpstr>Value for Data Protection Agencies</vt:lpstr>
      <vt:lpstr>Value for Cloud Customers</vt:lpstr>
      <vt:lpstr>Value for Cloud Auditors and Certifiers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2011-10-11T00:28:56Z</dcterms:created>
  <dcterms:modified xsi:type="dcterms:W3CDTF">2011-10-11T15:58:20Z</dcterms:modified>
</cp:coreProperties>
</file>