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85" r:id="rId3"/>
    <p:sldId id="386" r:id="rId4"/>
    <p:sldId id="260" r:id="rId5"/>
    <p:sldId id="381" r:id="rId6"/>
    <p:sldId id="383" r:id="rId7"/>
    <p:sldId id="346" r:id="rId8"/>
    <p:sldId id="352" r:id="rId9"/>
    <p:sldId id="388" r:id="rId10"/>
    <p:sldId id="389" r:id="rId11"/>
    <p:sldId id="378" r:id="rId12"/>
  </p:sldIdLst>
  <p:sldSz cx="9144000" cy="6858000" type="screen4x3"/>
  <p:notesSz cx="6662738" cy="9926638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EFD"/>
    <a:srgbClr val="D7FEFD"/>
    <a:srgbClr val="BAFCFC"/>
    <a:srgbClr val="D4FCED"/>
    <a:srgbClr val="F5DDAD"/>
    <a:srgbClr val="E4D5AE"/>
    <a:srgbClr val="E2DEB0"/>
    <a:srgbClr val="E6D8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6376" autoAdjust="0"/>
  </p:normalViewPr>
  <p:slideViewPr>
    <p:cSldViewPr>
      <p:cViewPr>
        <p:scale>
          <a:sx n="75" d="100"/>
          <a:sy n="75" d="100"/>
        </p:scale>
        <p:origin x="-41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EA9D6E-C2D1-4E07-B3FE-A50075DB7B5B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554748-362C-4937-A3B0-851E1164412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3F362-34C7-4C5E-8BE1-5A83CB4C4BA8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B9BE8-4EEB-4ACC-A6FD-FC48BF1A927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02215-7685-44C9-B42A-A97E6BA25D70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0D8A-BD6A-4DFD-AA17-F57E8E324DC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FA6C-652F-4C39-ADBC-E7964250AF59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BF27-0ABB-4DE9-841B-A5522A3E211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885-AC9A-4930-83E9-EEF33690397B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BC82-85E9-4383-AC7E-C48566576F8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0F99-0BDE-4F66-B474-7BA1A3745BD2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5DC9-64A3-403C-98F2-147DBF069B7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6E792-EA0C-4236-98D9-BBA5C012C047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5EC1-1DEA-4F2A-8B1E-C6AD1EFC69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0007-2376-494B-B592-38DFF7AFA272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A2D4-7004-4685-91E8-7D9BC6CF05A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C321-F8EC-4DEE-ACF6-C0AEED056043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C04B-A221-4C8D-9461-95F0D4D87EB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06684-3463-4D0A-8557-C6F81C250CA5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7A89-431F-4B6F-9DC9-FC6CE4AC741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FC80-A58C-4640-A6F2-23F7C1120861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DEB79-1C2A-42B2-957C-2A6DBCCC36B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E1CB-2650-45C4-B157-FF719B36DEC1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BAE7-2E38-404B-BF85-ED3702D58C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2" tIns="45680" rIns="91352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2" tIns="45680" rIns="91352" bIns="4568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377199-6424-4832-87AA-A1B740982B10}" type="datetimeFigureOut">
              <a:rPr lang="en-US"/>
              <a:pPr>
                <a:defRPr/>
              </a:pPr>
              <a:t>12/9/2010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2" tIns="45680" rIns="91352" bIns="4568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2" tIns="45680" rIns="91352" bIns="4568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D9A8D-4AD0-4951-826F-D605EB3322F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olin.wallis@dia.govt.n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butterf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9438"/>
            <a:ext cx="10287000" cy="870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3" y="4786313"/>
            <a:ext cx="8929687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N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‘NZ Gov’ </a:t>
            </a:r>
            <a:br>
              <a:rPr lang="en-N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the  Transformational Government Framework</a:t>
            </a:r>
            <a:r>
              <a:rPr lang="en-N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400" b="1" dirty="0" smtClean="0">
                <a:solidFill>
                  <a:srgbClr val="0070C0"/>
                </a:solidFill>
              </a:rPr>
              <a:t/>
            </a:r>
            <a:br>
              <a:rPr lang="en-NZ" sz="2400" b="1" dirty="0" smtClean="0">
                <a:solidFill>
                  <a:srgbClr val="0070C0"/>
                </a:solidFill>
              </a:rPr>
            </a:br>
            <a:endParaRPr lang="en-NZ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29600" cy="1143000"/>
          </a:xfrm>
        </p:spPr>
        <p:txBody>
          <a:bodyPr/>
          <a:lstStyle/>
          <a:p>
            <a:r>
              <a:rPr lang="en-NZ" sz="4000" smtClean="0">
                <a:solidFill>
                  <a:srgbClr val="0070C0"/>
                </a:solidFill>
              </a:rPr>
              <a:t>..and the ‘planets’ began to align…</a:t>
            </a:r>
            <a:r>
              <a:rPr lang="en-NZ" sz="4000" smtClean="0"/>
              <a:t/>
            </a:r>
            <a:br>
              <a:rPr lang="en-NZ" sz="4000" smtClean="0"/>
            </a:br>
            <a:endParaRPr lang="en-NZ" sz="4000" smtClean="0"/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00813" y="3143250"/>
            <a:ext cx="2232025" cy="1471613"/>
          </a:xfrm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143125"/>
            <a:ext cx="25193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treasury 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3214688"/>
            <a:ext cx="18716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DIA 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5300663"/>
            <a:ext cx="57832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7"/>
          <p:cNvSpPr>
            <a:spLocks noChangeArrowheads="1"/>
          </p:cNvSpPr>
          <p:nvPr/>
        </p:nvSpPr>
        <p:spPr bwMode="auto">
          <a:xfrm rot="-2949456">
            <a:off x="5598318" y="4355307"/>
            <a:ext cx="1223963" cy="628650"/>
          </a:xfrm>
          <a:prstGeom prst="leftRightArrow">
            <a:avLst>
              <a:gd name="adj1" fmla="val 50000"/>
              <a:gd name="adj2" fmla="val 389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143125"/>
            <a:ext cx="8229600" cy="1143000"/>
          </a:xfrm>
        </p:spPr>
        <p:txBody>
          <a:bodyPr lIns="91440" tIns="45720" rIns="91440" bIns="45720" anchor="b"/>
          <a:lstStyle/>
          <a:p>
            <a:r>
              <a:rPr lang="en-NZ" sz="4000" dirty="0" smtClean="0">
                <a:solidFill>
                  <a:srgbClr val="0070C0"/>
                </a:solidFill>
              </a:rPr>
              <a:t>Thank you!</a:t>
            </a:r>
            <a:br>
              <a:rPr lang="en-NZ" sz="4000" dirty="0" smtClean="0">
                <a:solidFill>
                  <a:srgbClr val="0070C0"/>
                </a:solidFill>
              </a:rPr>
            </a:br>
            <a:r>
              <a:rPr lang="en-NZ" sz="4000" dirty="0" smtClean="0">
                <a:solidFill>
                  <a:srgbClr val="0070C0"/>
                </a:solidFill>
              </a:rPr>
              <a:t/>
            </a:r>
            <a:br>
              <a:rPr lang="en-NZ" sz="4000" dirty="0" smtClean="0">
                <a:solidFill>
                  <a:srgbClr val="0070C0"/>
                </a:solidFill>
              </a:rPr>
            </a:br>
            <a:r>
              <a:rPr lang="en-NZ" sz="2000" dirty="0" smtClean="0">
                <a:solidFill>
                  <a:srgbClr val="0070C0"/>
                </a:solidFill>
              </a:rPr>
              <a:t>For more detail on some of these points see Karen </a:t>
            </a:r>
            <a:r>
              <a:rPr lang="en-NZ" sz="2000" dirty="0" smtClean="0">
                <a:solidFill>
                  <a:srgbClr val="0070C0"/>
                </a:solidFill>
              </a:rPr>
              <a:t>Burns or myself </a:t>
            </a:r>
            <a:r>
              <a:rPr lang="en-NZ" sz="4000" dirty="0" smtClean="0">
                <a:solidFill>
                  <a:srgbClr val="0070C0"/>
                </a:solidFill>
              </a:rPr>
              <a:t> </a:t>
            </a:r>
            <a:endParaRPr lang="en-GB" sz="4000" dirty="0" smtClean="0">
              <a:solidFill>
                <a:srgbClr val="0070C0"/>
              </a:solidFill>
            </a:endParaRP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3071813" y="5214938"/>
            <a:ext cx="30972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>
                <a:hlinkClick r:id="rId2"/>
              </a:rPr>
              <a:t>Colin.wallis@dia.govt.nz</a:t>
            </a:r>
            <a:endParaRPr lang="en-NZ"/>
          </a:p>
          <a:p>
            <a:pPr algn="ctr">
              <a:spcBef>
                <a:spcPct val="50000"/>
              </a:spcBef>
            </a:pPr>
            <a:r>
              <a:rPr lang="en-NZ"/>
              <a:t>Colin_wallis@hotmail.com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smtClean="0">
                <a:solidFill>
                  <a:srgbClr val="0070C0"/>
                </a:solidFill>
              </a:rPr>
              <a:t>The ‘many houses’ of NZ government.</a:t>
            </a:r>
            <a:r>
              <a:rPr lang="en-NZ" sz="4000" smtClean="0"/>
              <a:t/>
            </a:r>
            <a:br>
              <a:rPr lang="en-NZ" sz="4000" smtClean="0"/>
            </a:br>
            <a:endParaRPr lang="en-NZ" sz="4000" smtClean="0"/>
          </a:p>
        </p:txBody>
      </p:sp>
      <p:pic>
        <p:nvPicPr>
          <p:cNvPr id="15362" name="Picture 5" descr="NZ Govt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659447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r>
              <a:rPr lang="en-NZ" sz="4000" smtClean="0">
                <a:solidFill>
                  <a:srgbClr val="0070C0"/>
                </a:solidFill>
              </a:rPr>
              <a:t>Several playing a central role in strategy and/or implementation..</a:t>
            </a:r>
            <a:r>
              <a:rPr lang="en-NZ" sz="4000" smtClean="0"/>
              <a:t/>
            </a:r>
            <a:br>
              <a:rPr lang="en-NZ" sz="4000" smtClean="0"/>
            </a:br>
            <a:endParaRPr lang="en-NZ" sz="4000" smtClean="0"/>
          </a:p>
        </p:txBody>
      </p:sp>
      <p:pic>
        <p:nvPicPr>
          <p:cNvPr id="163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72188" y="3429000"/>
            <a:ext cx="2016125" cy="1328738"/>
          </a:xfrm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 r="2609"/>
          <a:stretch>
            <a:fillRect/>
          </a:stretch>
        </p:blipFill>
        <p:spPr bwMode="auto">
          <a:xfrm>
            <a:off x="2786063" y="2071688"/>
            <a:ext cx="343693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treasury 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357563"/>
            <a:ext cx="25796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DIA 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29188"/>
            <a:ext cx="3838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DIA 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5929313"/>
            <a:ext cx="3838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929437" cy="993775"/>
          </a:xfrm>
        </p:spPr>
        <p:txBody>
          <a:bodyPr/>
          <a:lstStyle/>
          <a:p>
            <a:pPr eaLnBrk="1" hangingPunct="1"/>
            <a:r>
              <a:rPr lang="en-NZ" sz="4000" smtClean="0">
                <a:solidFill>
                  <a:srgbClr val="0070C0"/>
                </a:solidFill>
              </a:rPr>
              <a:t>The Dept of Internal Affairs is..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771775" y="1290638"/>
            <a:ext cx="590550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2" tIns="45680" rIns="91352" bIns="45680">
            <a:spAutoFit/>
          </a:bodyPr>
          <a:lstStyle/>
          <a:p>
            <a:pPr>
              <a:spcBef>
                <a:spcPct val="50000"/>
              </a:spcBef>
            </a:pPr>
            <a:endParaRPr lang="en-NZ"/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NZ" sz="2000" b="1">
                <a:latin typeface="Calibri" pitchFamily="34" charset="0"/>
              </a:rPr>
              <a:t>Processor and Holder of authoritative information on New Zealand citizens</a:t>
            </a:r>
            <a:r>
              <a:rPr lang="en-NZ" sz="2000">
                <a:latin typeface="Calibri" pitchFamily="34" charset="0"/>
              </a:rPr>
              <a:t> – registers for births deaths, marriages, issues passports, citizenship 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NZ" sz="2000" b="1">
                <a:latin typeface="Calibri" pitchFamily="34" charset="0"/>
              </a:rPr>
              <a:t>The home of Government Technology Services (GTS),</a:t>
            </a:r>
            <a:r>
              <a:rPr lang="en-NZ" sz="2000">
                <a:latin typeface="Calibri" pitchFamily="34" charset="0"/>
              </a:rPr>
              <a:t> the designer and implementer of most All of Government IT initiatives…</a:t>
            </a:r>
          </a:p>
          <a:p>
            <a:pPr marL="742950" lvl="1" indent="-285750">
              <a:spcBef>
                <a:spcPct val="50000"/>
              </a:spcBef>
            </a:pPr>
            <a:r>
              <a:rPr lang="en-NZ" sz="2000">
                <a:latin typeface="Calibri" pitchFamily="34" charset="0"/>
              </a:rPr>
              <a:t>	..from service desk, project management, inter-networking &amp; hosting through architecture, web development &amp; Cloud development to centralised Authentication &amp; Identity Verification Services – and a bit of strategy too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endParaRPr lang="en-NZ" sz="2000">
              <a:latin typeface="Calibri" pitchFamily="34" charset="0"/>
            </a:endParaRPr>
          </a:p>
          <a:p>
            <a:pPr marL="742950" lvl="1" indent="-285750">
              <a:spcBef>
                <a:spcPct val="50000"/>
              </a:spcBef>
            </a:pPr>
            <a:endParaRPr lang="en-GB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flag n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450850"/>
            <a:ext cx="5583238" cy="730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Rectangle 4"/>
          <p:cNvGrpSpPr>
            <a:grpSpLocks/>
          </p:cNvGrpSpPr>
          <p:nvPr/>
        </p:nvGrpSpPr>
        <p:grpSpPr bwMode="auto">
          <a:xfrm>
            <a:off x="2771800" y="-315416"/>
            <a:ext cx="7010400" cy="8015288"/>
            <a:chOff x="1751" y="-184"/>
            <a:chExt cx="4416" cy="5049"/>
          </a:xfrm>
        </p:grpSpPr>
        <p:pic>
          <p:nvPicPr>
            <p:cNvPr id="18434" name="Rectangl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1" y="-184"/>
              <a:ext cx="4416" cy="5049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755" y="-180"/>
              <a:ext cx="441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NZ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437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NZ" dirty="0" smtClean="0">
                <a:solidFill>
                  <a:srgbClr val="0070C0"/>
                </a:solidFill>
              </a:rPr>
              <a:t>NZ Gov has a range of plays…</a:t>
            </a: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18438" name="Rectangle 3"/>
          <p:cNvSpPr>
            <a:spLocks noGrp="1"/>
          </p:cNvSpPr>
          <p:nvPr>
            <p:ph type="body" idx="4294967295"/>
          </p:nvPr>
        </p:nvSpPr>
        <p:spPr>
          <a:xfrm>
            <a:off x="2843213" y="1857375"/>
            <a:ext cx="6300787" cy="426878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NZ" sz="2400" dirty="0" smtClean="0"/>
              <a:t>NZ’s School of </a:t>
            </a:r>
            <a:r>
              <a:rPr lang="en-NZ" sz="2400" dirty="0" err="1" smtClean="0"/>
              <a:t>eGovernment</a:t>
            </a: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NZ" sz="2400" dirty="0" smtClean="0"/>
              <a:t>Govt CIO and (recently) Govt Tech Services (GTS)</a:t>
            </a:r>
          </a:p>
          <a:p>
            <a:pPr>
              <a:lnSpc>
                <a:spcPct val="80000"/>
              </a:lnSpc>
            </a:pPr>
            <a:r>
              <a:rPr lang="en-NZ" sz="2400" dirty="0" smtClean="0"/>
              <a:t>Directions &amp; Priorities for Government ICT</a:t>
            </a:r>
          </a:p>
          <a:p>
            <a:pPr>
              <a:lnSpc>
                <a:spcPct val="80000"/>
              </a:lnSpc>
            </a:pPr>
            <a:r>
              <a:rPr lang="en-NZ" sz="2400" dirty="0" smtClean="0"/>
              <a:t>Common ICT Roadmap</a:t>
            </a:r>
          </a:p>
          <a:p>
            <a:pPr>
              <a:lnSpc>
                <a:spcPct val="80000"/>
              </a:lnSpc>
            </a:pPr>
            <a:r>
              <a:rPr lang="en-NZ" sz="2400" dirty="0" smtClean="0"/>
              <a:t>‘Systems thinking’ </a:t>
            </a:r>
            <a:r>
              <a:rPr lang="en-NZ" sz="1600" dirty="0" smtClean="0"/>
              <a:t>(John </a:t>
            </a:r>
            <a:r>
              <a:rPr lang="en-NZ" sz="1600" dirty="0" err="1" smtClean="0"/>
              <a:t>Seddon</a:t>
            </a:r>
            <a:r>
              <a:rPr lang="en-NZ" sz="1600" dirty="0" smtClean="0"/>
              <a:t> Vanguard, UK)</a:t>
            </a:r>
          </a:p>
          <a:p>
            <a:pPr>
              <a:lnSpc>
                <a:spcPct val="80000"/>
              </a:lnSpc>
            </a:pPr>
            <a:r>
              <a:rPr lang="en-NZ" sz="2400" dirty="0" smtClean="0"/>
              <a:t>‘Service Link’ - the Service Transformation Project </a:t>
            </a:r>
          </a:p>
          <a:p>
            <a:pPr>
              <a:lnSpc>
                <a:spcPct val="80000"/>
              </a:lnSpc>
            </a:pPr>
            <a:r>
              <a:rPr lang="en-NZ" sz="2400" dirty="0" err="1" smtClean="0"/>
              <a:t>eGIFs</a:t>
            </a:r>
            <a:r>
              <a:rPr lang="en-NZ" sz="2400" dirty="0" smtClean="0"/>
              <a:t> old and </a:t>
            </a:r>
            <a:r>
              <a:rPr lang="en-NZ" sz="1600" dirty="0" smtClean="0"/>
              <a:t>(soon) </a:t>
            </a:r>
            <a:r>
              <a:rPr lang="en-NZ" sz="2400" dirty="0" smtClean="0"/>
              <a:t>new </a:t>
            </a:r>
            <a:endParaRPr lang="en-NZ" sz="1600" dirty="0" smtClean="0"/>
          </a:p>
          <a:p>
            <a:pPr>
              <a:lnSpc>
                <a:spcPct val="80000"/>
              </a:lnSpc>
            </a:pPr>
            <a:r>
              <a:rPr lang="en-NZ" sz="2400" dirty="0" smtClean="0"/>
              <a:t>Keeping an eye on what Australia’s doing </a:t>
            </a:r>
            <a:r>
              <a:rPr lang="en-NZ" sz="1600" dirty="0" smtClean="0"/>
              <a:t>(different eyes see different things to mimic)</a:t>
            </a:r>
          </a:p>
          <a:p>
            <a:pPr>
              <a:lnSpc>
                <a:spcPct val="80000"/>
              </a:lnSpc>
            </a:pPr>
            <a:r>
              <a:rPr lang="en-NZ" sz="2400" dirty="0" smtClean="0"/>
              <a:t>Keeping an eye on what the ROW is doing</a:t>
            </a:r>
          </a:p>
          <a:p>
            <a:pPr>
              <a:lnSpc>
                <a:spcPct val="80000"/>
              </a:lnSpc>
            </a:pPr>
            <a:endParaRPr lang="en-N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j0438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323850"/>
            <a:ext cx="9156700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857375"/>
            <a:ext cx="8137525" cy="1944688"/>
          </a:xfrm>
        </p:spPr>
        <p:txBody>
          <a:bodyPr/>
          <a:lstStyle/>
          <a:p>
            <a:pPr>
              <a:defRPr/>
            </a:pPr>
            <a:r>
              <a:rPr lang="en-NZ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..but no framework to contextualise them…</a:t>
            </a:r>
            <a:endParaRPr lang="en-GB" sz="6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>
          <a:xfrm>
            <a:off x="179388" y="2636838"/>
            <a:ext cx="8229600" cy="1282700"/>
          </a:xfrm>
        </p:spPr>
        <p:txBody>
          <a:bodyPr/>
          <a:lstStyle/>
          <a:p>
            <a:r>
              <a:rPr lang="en-NZ" sz="4000" smtClean="0">
                <a:solidFill>
                  <a:srgbClr val="0070C0"/>
                </a:solidFill>
              </a:rPr>
              <a:t/>
            </a:r>
            <a:br>
              <a:rPr lang="en-NZ" sz="4000" smtClean="0">
                <a:solidFill>
                  <a:srgbClr val="0070C0"/>
                </a:solidFill>
              </a:rPr>
            </a:br>
            <a:r>
              <a:rPr lang="en-NZ" sz="4000" smtClean="0">
                <a:solidFill>
                  <a:srgbClr val="0070C0"/>
                </a:solidFill>
              </a:rPr>
              <a:t/>
            </a:r>
            <a:br>
              <a:rPr lang="en-NZ" sz="4000" smtClean="0">
                <a:solidFill>
                  <a:srgbClr val="0070C0"/>
                </a:solidFill>
              </a:rPr>
            </a:br>
            <a:r>
              <a:rPr lang="en-NZ" sz="4000" smtClean="0">
                <a:solidFill>
                  <a:srgbClr val="0070C0"/>
                </a:solidFill>
              </a:rPr>
              <a:t>..until the </a:t>
            </a:r>
            <a:br>
              <a:rPr lang="en-NZ" sz="4000" smtClean="0">
                <a:solidFill>
                  <a:srgbClr val="0070C0"/>
                </a:solidFill>
              </a:rPr>
            </a:br>
            <a:r>
              <a:rPr lang="en-NZ" sz="4000" smtClean="0">
                <a:solidFill>
                  <a:srgbClr val="0070C0"/>
                </a:solidFill>
              </a:rPr>
              <a:t/>
            </a:r>
            <a:br>
              <a:rPr lang="en-NZ" sz="4000" smtClean="0">
                <a:solidFill>
                  <a:srgbClr val="0070C0"/>
                </a:solidFill>
              </a:rPr>
            </a:br>
            <a:r>
              <a:rPr lang="en-NZ" sz="4000" smtClean="0">
                <a:solidFill>
                  <a:srgbClr val="0070C0"/>
                </a:solidFill>
              </a:rPr>
              <a:t/>
            </a:r>
            <a:br>
              <a:rPr lang="en-NZ" sz="4000" smtClean="0">
                <a:solidFill>
                  <a:srgbClr val="0070C0"/>
                </a:solidFill>
              </a:rPr>
            </a:br>
            <a:r>
              <a:rPr lang="en-NZ" sz="4000" smtClean="0">
                <a:solidFill>
                  <a:srgbClr val="0070C0"/>
                </a:solidFill>
              </a:rPr>
              <a:t/>
            </a:r>
            <a:br>
              <a:rPr lang="en-NZ" sz="4000" smtClean="0">
                <a:solidFill>
                  <a:srgbClr val="0070C0"/>
                </a:solidFill>
              </a:rPr>
            </a:br>
            <a:r>
              <a:rPr lang="en-NZ" sz="4000" smtClean="0">
                <a:solidFill>
                  <a:srgbClr val="0070C0"/>
                </a:solidFill>
              </a:rPr>
              <a:t>Transformational Government TC was proposed...</a:t>
            </a:r>
            <a:r>
              <a:rPr lang="en-NZ" sz="4000" smtClean="0"/>
              <a:t/>
            </a:r>
            <a:br>
              <a:rPr lang="en-NZ" sz="4000" smtClean="0"/>
            </a:br>
            <a:endParaRPr lang="en-NZ" sz="4000" smtClean="0"/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997200"/>
            <a:ext cx="2411413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275" y="1633538"/>
            <a:ext cx="8132763" cy="1296987"/>
          </a:xfrm>
        </p:spPr>
        <p:txBody>
          <a:bodyPr/>
          <a:lstStyle/>
          <a:p>
            <a:r>
              <a:rPr lang="en-NZ" sz="4000" smtClean="0">
                <a:solidFill>
                  <a:srgbClr val="0070C0"/>
                </a:solidFill>
              </a:rPr>
              <a:t>..whereupon Internal Affairs said..</a:t>
            </a:r>
            <a:br>
              <a:rPr lang="en-NZ" sz="4000" smtClean="0">
                <a:solidFill>
                  <a:srgbClr val="0070C0"/>
                </a:solidFill>
              </a:rPr>
            </a:br>
            <a:endParaRPr lang="en-GB" sz="4000" smtClean="0">
              <a:solidFill>
                <a:srgbClr val="0070C0"/>
              </a:solidFill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subTitle" idx="1"/>
          </p:nvPr>
        </p:nvSpPr>
        <p:spPr>
          <a:xfrm>
            <a:off x="1357313" y="2420938"/>
            <a:ext cx="6400800" cy="41767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NZ" sz="2800" smtClean="0"/>
              <a:t>“The Department supports this initiative because it’s strategically smack dead centre in what we are trying to do’ </a:t>
            </a:r>
          </a:p>
          <a:p>
            <a:pPr marL="0" indent="0" algn="ctr">
              <a:buFont typeface="Arial" charset="0"/>
              <a:buNone/>
            </a:pPr>
            <a:endParaRPr lang="en-NZ" sz="2800" smtClean="0"/>
          </a:p>
          <a:p>
            <a:pPr marL="0" indent="0" algn="ctr">
              <a:buFont typeface="Arial" charset="0"/>
              <a:buNone/>
            </a:pPr>
            <a:endParaRPr lang="en-NZ" sz="2800" smtClean="0"/>
          </a:p>
          <a:p>
            <a:pPr marL="0" indent="0" algn="ctr">
              <a:buFont typeface="Arial" charset="0"/>
              <a:buNone/>
            </a:pPr>
            <a:endParaRPr lang="en-NZ" sz="2800" smtClean="0"/>
          </a:p>
          <a:p>
            <a:pPr marL="0" indent="0" algn="ctr">
              <a:buFont typeface="Arial" charset="0"/>
              <a:buNone/>
            </a:pPr>
            <a:endParaRPr lang="en-NZ" sz="2800" smtClean="0"/>
          </a:p>
          <a:p>
            <a:pPr marL="0" indent="0" algn="ctr">
              <a:buFont typeface="Arial" charset="0"/>
              <a:buNone/>
            </a:pPr>
            <a:r>
              <a:rPr lang="en-NZ" sz="1600" smtClean="0"/>
              <a:t>(and closer to SA’s ‘Just Ask once’ which GTS passed over in favour of Vic’s ‘CenITex’ as a start point)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38" y="1990725"/>
            <a:ext cx="8132762" cy="1296988"/>
          </a:xfrm>
        </p:spPr>
        <p:txBody>
          <a:bodyPr/>
          <a:lstStyle/>
          <a:p>
            <a:r>
              <a:rPr lang="en-NZ" sz="4000" smtClean="0">
                <a:solidFill>
                  <a:srgbClr val="0070C0"/>
                </a:solidFill>
              </a:rPr>
              <a:t>..and State Services said...</a:t>
            </a:r>
            <a:br>
              <a:rPr lang="en-NZ" sz="4000" smtClean="0">
                <a:solidFill>
                  <a:srgbClr val="0070C0"/>
                </a:solidFill>
              </a:rPr>
            </a:br>
            <a:endParaRPr lang="en-GB" sz="4000" smtClean="0">
              <a:solidFill>
                <a:srgbClr val="0070C0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subTitle" idx="1"/>
          </p:nvPr>
        </p:nvSpPr>
        <p:spPr>
          <a:xfrm>
            <a:off x="1285875" y="3214688"/>
            <a:ext cx="6400800" cy="1752600"/>
          </a:xfrm>
        </p:spPr>
        <p:txBody>
          <a:bodyPr/>
          <a:lstStyle/>
          <a:p>
            <a:r>
              <a:rPr lang="en-NZ" smtClean="0">
                <a:solidFill>
                  <a:schemeClr val="tx1"/>
                </a:solidFill>
              </a:rPr>
              <a:t>“this is what we saw in Australia’ </a:t>
            </a:r>
            <a:endParaRPr lang="en-GB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23404</TotalTime>
  <Words>249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Why ‘NZ Gov’  needs the  Transformational Government Framework  </vt:lpstr>
      <vt:lpstr>The ‘many houses’ of NZ government. </vt:lpstr>
      <vt:lpstr>Several playing a central role in strategy and/or implementation.. </vt:lpstr>
      <vt:lpstr>The Dept of Internal Affairs is..</vt:lpstr>
      <vt:lpstr>NZ Gov has a range of plays…</vt:lpstr>
      <vt:lpstr>..but no framework to contextualise them…</vt:lpstr>
      <vt:lpstr>  ..until the     Transformational Government TC was proposed... </vt:lpstr>
      <vt:lpstr>..whereupon Internal Affairs said.. </vt:lpstr>
      <vt:lpstr>..and State Services said... </vt:lpstr>
      <vt:lpstr>..and the ‘planets’ began to align… </vt:lpstr>
      <vt:lpstr>Thank you!  For more detail on some of these points see Karen Burns or myself  </vt:lpstr>
    </vt:vector>
  </TitlesOfParts>
  <Company>Identity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Online Identity Verification</dc:title>
  <dc:creator>Katy Nicholls</dc:creator>
  <cp:lastModifiedBy>Jane Harnad</cp:lastModifiedBy>
  <cp:revision>100</cp:revision>
  <dcterms:created xsi:type="dcterms:W3CDTF">2010-07-19T21:22:55Z</dcterms:created>
  <dcterms:modified xsi:type="dcterms:W3CDTF">2010-12-09T16:28:39Z</dcterms:modified>
</cp:coreProperties>
</file>