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47" r:id="rId2"/>
  </p:sldMasterIdLst>
  <p:notesMasterIdLst>
    <p:notesMasterId r:id="rId26"/>
  </p:notesMasterIdLst>
  <p:handoutMasterIdLst>
    <p:handoutMasterId r:id="rId27"/>
  </p:handoutMasterIdLst>
  <p:sldIdLst>
    <p:sldId id="637" r:id="rId3"/>
    <p:sldId id="676" r:id="rId4"/>
    <p:sldId id="388" r:id="rId5"/>
    <p:sldId id="677" r:id="rId6"/>
    <p:sldId id="678" r:id="rId7"/>
    <p:sldId id="679" r:id="rId8"/>
    <p:sldId id="680" r:id="rId9"/>
    <p:sldId id="681" r:id="rId10"/>
    <p:sldId id="392" r:id="rId11"/>
    <p:sldId id="393" r:id="rId12"/>
    <p:sldId id="682" r:id="rId13"/>
    <p:sldId id="395" r:id="rId14"/>
    <p:sldId id="396" r:id="rId15"/>
    <p:sldId id="397" r:id="rId16"/>
    <p:sldId id="398" r:id="rId17"/>
    <p:sldId id="399" r:id="rId18"/>
    <p:sldId id="400" r:id="rId19"/>
    <p:sldId id="401" r:id="rId20"/>
    <p:sldId id="402" r:id="rId21"/>
    <p:sldId id="403" r:id="rId22"/>
    <p:sldId id="404" r:id="rId23"/>
    <p:sldId id="683" r:id="rId24"/>
    <p:sldId id="684" r:id="rId25"/>
  </p:sldIdLst>
  <p:sldSz cx="9144000" cy="6858000" type="screen4x3"/>
  <p:notesSz cx="6858000" cy="9144000"/>
  <p:defaultTextStyle>
    <a:defPPr>
      <a:defRPr lang="en-GB"/>
    </a:defPPr>
    <a:lvl1pPr algn="ctr" rtl="0" eaLnBrk="0" fontAlgn="base" hangingPunct="0">
      <a:spcBef>
        <a:spcPct val="0"/>
      </a:spcBef>
      <a:spcAft>
        <a:spcPct val="0"/>
      </a:spcAft>
      <a:defRPr sz="2400" b="1" kern="1200">
        <a:solidFill>
          <a:schemeClr val="bg1"/>
        </a:solidFill>
        <a:latin typeface="Gill Sans MT" pitchFamily="34" charset="0"/>
        <a:ea typeface="+mn-ea"/>
        <a:cs typeface="Arial" charset="0"/>
      </a:defRPr>
    </a:lvl1pPr>
    <a:lvl2pPr marL="457200" algn="ctr" rtl="0" eaLnBrk="0" fontAlgn="base" hangingPunct="0">
      <a:spcBef>
        <a:spcPct val="0"/>
      </a:spcBef>
      <a:spcAft>
        <a:spcPct val="0"/>
      </a:spcAft>
      <a:defRPr sz="2400" b="1" kern="1200">
        <a:solidFill>
          <a:schemeClr val="bg1"/>
        </a:solidFill>
        <a:latin typeface="Gill Sans MT" pitchFamily="34" charset="0"/>
        <a:ea typeface="+mn-ea"/>
        <a:cs typeface="Arial" charset="0"/>
      </a:defRPr>
    </a:lvl2pPr>
    <a:lvl3pPr marL="914400" algn="ctr" rtl="0" eaLnBrk="0" fontAlgn="base" hangingPunct="0">
      <a:spcBef>
        <a:spcPct val="0"/>
      </a:spcBef>
      <a:spcAft>
        <a:spcPct val="0"/>
      </a:spcAft>
      <a:defRPr sz="2400" b="1" kern="1200">
        <a:solidFill>
          <a:schemeClr val="bg1"/>
        </a:solidFill>
        <a:latin typeface="Gill Sans MT" pitchFamily="34" charset="0"/>
        <a:ea typeface="+mn-ea"/>
        <a:cs typeface="Arial" charset="0"/>
      </a:defRPr>
    </a:lvl3pPr>
    <a:lvl4pPr marL="1371600" algn="ctr" rtl="0" eaLnBrk="0" fontAlgn="base" hangingPunct="0">
      <a:spcBef>
        <a:spcPct val="0"/>
      </a:spcBef>
      <a:spcAft>
        <a:spcPct val="0"/>
      </a:spcAft>
      <a:defRPr sz="2400" b="1" kern="1200">
        <a:solidFill>
          <a:schemeClr val="bg1"/>
        </a:solidFill>
        <a:latin typeface="Gill Sans MT" pitchFamily="34" charset="0"/>
        <a:ea typeface="+mn-ea"/>
        <a:cs typeface="Arial" charset="0"/>
      </a:defRPr>
    </a:lvl4pPr>
    <a:lvl5pPr marL="1828800" algn="ctr" rtl="0" eaLnBrk="0" fontAlgn="base" hangingPunct="0">
      <a:spcBef>
        <a:spcPct val="0"/>
      </a:spcBef>
      <a:spcAft>
        <a:spcPct val="0"/>
      </a:spcAft>
      <a:defRPr sz="2400" b="1" kern="1200">
        <a:solidFill>
          <a:schemeClr val="bg1"/>
        </a:solidFill>
        <a:latin typeface="Gill Sans MT" pitchFamily="34" charset="0"/>
        <a:ea typeface="+mn-ea"/>
        <a:cs typeface="Arial" charset="0"/>
      </a:defRPr>
    </a:lvl5pPr>
    <a:lvl6pPr marL="2286000" algn="l" defTabSz="914400" rtl="0" eaLnBrk="1" latinLnBrk="0" hangingPunct="1">
      <a:defRPr sz="2400" b="1" kern="1200">
        <a:solidFill>
          <a:schemeClr val="bg1"/>
        </a:solidFill>
        <a:latin typeface="Gill Sans MT" pitchFamily="34" charset="0"/>
        <a:ea typeface="+mn-ea"/>
        <a:cs typeface="Arial" charset="0"/>
      </a:defRPr>
    </a:lvl6pPr>
    <a:lvl7pPr marL="2743200" algn="l" defTabSz="914400" rtl="0" eaLnBrk="1" latinLnBrk="0" hangingPunct="1">
      <a:defRPr sz="2400" b="1" kern="1200">
        <a:solidFill>
          <a:schemeClr val="bg1"/>
        </a:solidFill>
        <a:latin typeface="Gill Sans MT" pitchFamily="34" charset="0"/>
        <a:ea typeface="+mn-ea"/>
        <a:cs typeface="Arial" charset="0"/>
      </a:defRPr>
    </a:lvl7pPr>
    <a:lvl8pPr marL="3200400" algn="l" defTabSz="914400" rtl="0" eaLnBrk="1" latinLnBrk="0" hangingPunct="1">
      <a:defRPr sz="2400" b="1" kern="1200">
        <a:solidFill>
          <a:schemeClr val="bg1"/>
        </a:solidFill>
        <a:latin typeface="Gill Sans MT" pitchFamily="34" charset="0"/>
        <a:ea typeface="+mn-ea"/>
        <a:cs typeface="Arial" charset="0"/>
      </a:defRPr>
    </a:lvl8pPr>
    <a:lvl9pPr marL="3657600" algn="l" defTabSz="914400" rtl="0" eaLnBrk="1" latinLnBrk="0" hangingPunct="1">
      <a:defRPr sz="2400" b="1" kern="1200">
        <a:solidFill>
          <a:schemeClr val="bg1"/>
        </a:solidFill>
        <a:latin typeface="Gill Sans MT"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 initials="B"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999FF"/>
    <a:srgbClr val="666699"/>
    <a:srgbClr val="000099"/>
    <a:srgbClr val="336699"/>
    <a:srgbClr val="6666FF"/>
    <a:srgbClr val="99CCFF"/>
    <a:srgbClr val="CCECFF"/>
    <a:srgbClr val="C00000"/>
    <a:srgbClr val="00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57" autoAdjust="0"/>
    <p:restoredTop sz="95462" autoAdjust="0"/>
  </p:normalViewPr>
  <p:slideViewPr>
    <p:cSldViewPr>
      <p:cViewPr>
        <p:scale>
          <a:sx n="80" d="100"/>
          <a:sy n="80" d="100"/>
        </p:scale>
        <p:origin x="-174"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7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02230A-1EF8-4EAB-9D05-3F4021ACD71D}" type="datetimeFigureOut">
              <a:rPr lang="en-US" smtClean="0"/>
              <a:pPr/>
              <a:t>12/9/2010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B45224-0C25-4E6F-AB14-84ED020B33B4}"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cs typeface="Arial" charset="0"/>
              </a:defRPr>
            </a:lvl1pPr>
          </a:lstStyle>
          <a:p>
            <a:pPr>
              <a:defRPr/>
            </a:pPr>
            <a:endParaRPr lang="en-US" dirty="0"/>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8BC91DDB-04D2-4791-B622-957DD7EFF995}" type="datetimeFigureOut">
              <a:rPr lang="en-US"/>
              <a:pPr>
                <a:defRPr/>
              </a:pPr>
              <a:t>12/9/2010</a:t>
            </a:fld>
            <a:endParaRPr lang="en-US"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cs typeface="Arial" charset="0"/>
              </a:defRPr>
            </a:lvl1pPr>
          </a:lstStyle>
          <a:p>
            <a:pPr>
              <a:defRPr/>
            </a:pPr>
            <a:endParaRPr lang="en-US" dirty="0"/>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68FD658D-90F7-4880-A6B2-B32986E133D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10</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10</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11</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11</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12</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12</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13</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13</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14</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14</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15</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15</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16</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16</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17</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17</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18</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18</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19</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19</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8FD658D-90F7-4880-A6B2-B32986E133DF}"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20</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20</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F7470139-EDD3-4C6E-A106-4149B7A0B177}" type="slidenum">
              <a:rPr lang="en-US" smtClean="0">
                <a:cs typeface="Arial" pitchFamily="34" charset="0"/>
              </a:rPr>
              <a:pPr/>
              <a:t>21</a:t>
            </a:fld>
            <a:endParaRPr lang="en-US" dirty="0" smtClean="0">
              <a:cs typeface="Arial" pitchFamily="34"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8FD658D-90F7-4880-A6B2-B32986E133DF}"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3</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3</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4</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4</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5</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5</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6</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6</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7</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7</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8</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8</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1F8019-DCCB-4350-B2C9-93766429BF1D}" type="slidenum">
              <a:rPr lang="en-US"/>
              <a:pPr/>
              <a:t>9</a:t>
            </a:fld>
            <a:endParaRPr lang="en-US" dirty="0"/>
          </a:p>
        </p:txBody>
      </p:sp>
      <p:sp>
        <p:nvSpPr>
          <p:cNvPr id="732162" name="Rectangle 7"/>
          <p:cNvSpPr txBox="1">
            <a:spLocks noGrp="1" noChangeArrowheads="1"/>
          </p:cNvSpPr>
          <p:nvPr/>
        </p:nvSpPr>
        <p:spPr bwMode="auto">
          <a:xfrm>
            <a:off x="3885996" y="8687297"/>
            <a:ext cx="2972004" cy="456704"/>
          </a:xfrm>
          <a:prstGeom prst="rect">
            <a:avLst/>
          </a:prstGeom>
          <a:noFill/>
          <a:ln w="9525">
            <a:noFill/>
            <a:miter lim="800000"/>
            <a:headEnd/>
            <a:tailEnd/>
          </a:ln>
        </p:spPr>
        <p:txBody>
          <a:bodyPr lIns="88694" tIns="44347" rIns="88694" bIns="44347" anchor="b"/>
          <a:lstStyle/>
          <a:p>
            <a:pPr algn="r" defTabSz="886580"/>
            <a:fld id="{C77EE554-C77D-4EC7-A87B-EACE7144FBD5}" type="slidenum">
              <a:rPr lang="en-US" sz="1100">
                <a:ea typeface="MS PGothic" pitchFamily="34" charset="-128"/>
              </a:rPr>
              <a:pPr algn="r" defTabSz="886580"/>
              <a:t>9</a:t>
            </a:fld>
            <a:endParaRPr lang="en-US" sz="1100" dirty="0">
              <a:ea typeface="MS PGothic" pitchFamily="34" charset="-128"/>
            </a:endParaRPr>
          </a:p>
        </p:txBody>
      </p:sp>
      <p:sp>
        <p:nvSpPr>
          <p:cNvPr id="732163" name="Rectangle 2"/>
          <p:cNvSpPr>
            <a:spLocks noGrp="1" noRot="1" noChangeAspect="1" noChangeArrowheads="1" noTextEdit="1"/>
          </p:cNvSpPr>
          <p:nvPr>
            <p:ph type="sldImg"/>
          </p:nvPr>
        </p:nvSpPr>
        <p:spPr>
          <a:ln/>
        </p:spPr>
      </p:sp>
      <p:sp>
        <p:nvSpPr>
          <p:cNvPr id="732164" name="Rectangle 3"/>
          <p:cNvSpPr>
            <a:spLocks noGrp="1" noChangeArrowheads="1"/>
          </p:cNvSpPr>
          <p:nvPr>
            <p:ph type="body" idx="1"/>
          </p:nvPr>
        </p:nvSpPr>
        <p:spPr/>
        <p:txBody>
          <a:bodyPr/>
          <a:lstStyle/>
          <a:p>
            <a:pPr>
              <a:lnSpc>
                <a:spcPct val="80000"/>
              </a:lnSpc>
            </a:pPr>
            <a:endParaRPr lang="en-US" sz="700"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076325"/>
            <a:ext cx="9144000" cy="3171825"/>
          </a:xfrm>
          <a:prstGeom prst="rect">
            <a:avLst/>
          </a:prstGeom>
          <a:gradFill rotWithShape="1">
            <a:gsLst>
              <a:gs pos="0">
                <a:srgbClr val="1D6AAE"/>
              </a:gs>
              <a:gs pos="100000">
                <a:srgbClr val="2481D6"/>
              </a:gs>
            </a:gsLst>
            <a:lin ang="5400000" scaled="1"/>
          </a:gradFill>
          <a:ln w="9525">
            <a:noFill/>
            <a:miter lim="800000"/>
            <a:headEnd/>
            <a:tailEnd/>
          </a:ln>
          <a:effectLst/>
        </p:spPr>
        <p:txBody>
          <a:bodyPr wrap="none" anchor="ctr"/>
          <a:lstStyle/>
          <a:p>
            <a:pPr>
              <a:defRPr/>
            </a:pPr>
            <a:endParaRPr lang="en-GB" dirty="0"/>
          </a:p>
        </p:txBody>
      </p:sp>
      <p:sp>
        <p:nvSpPr>
          <p:cNvPr id="5" name="AutoShape 5"/>
          <p:cNvSpPr>
            <a:spLocks noChangeArrowheads="1"/>
          </p:cNvSpPr>
          <p:nvPr/>
        </p:nvSpPr>
        <p:spPr bwMode="auto">
          <a:xfrm rot="10800000">
            <a:off x="7096125" y="1558925"/>
            <a:ext cx="1663700" cy="1511300"/>
          </a:xfrm>
          <a:prstGeom prst="rtTriangle">
            <a:avLst/>
          </a:prstGeom>
          <a:solidFill>
            <a:schemeClr val="bg1">
              <a:alpha val="16000"/>
            </a:schemeClr>
          </a:solidFill>
          <a:ln w="9525">
            <a:noFill/>
            <a:miter lim="800000"/>
            <a:headEnd/>
            <a:tailEnd/>
          </a:ln>
          <a:effectLst/>
        </p:spPr>
        <p:txBody>
          <a:bodyPr wrap="none" anchor="ctr"/>
          <a:lstStyle/>
          <a:p>
            <a:pPr>
              <a:defRPr/>
            </a:pPr>
            <a:endParaRPr lang="en-GB" dirty="0"/>
          </a:p>
        </p:txBody>
      </p:sp>
      <p:sp>
        <p:nvSpPr>
          <p:cNvPr id="6" name="AutoShape 6"/>
          <p:cNvSpPr>
            <a:spLocks noChangeArrowheads="1"/>
          </p:cNvSpPr>
          <p:nvPr/>
        </p:nvSpPr>
        <p:spPr bwMode="auto">
          <a:xfrm rot="10800000">
            <a:off x="6978650" y="1690688"/>
            <a:ext cx="1663700" cy="1511300"/>
          </a:xfrm>
          <a:prstGeom prst="rtTriangle">
            <a:avLst/>
          </a:prstGeom>
          <a:solidFill>
            <a:schemeClr val="bg1">
              <a:alpha val="16000"/>
            </a:schemeClr>
          </a:solidFill>
          <a:ln w="9525">
            <a:noFill/>
            <a:miter lim="800000"/>
            <a:headEnd/>
            <a:tailEnd/>
          </a:ln>
          <a:effectLst/>
        </p:spPr>
        <p:txBody>
          <a:bodyPr wrap="none" anchor="ctr"/>
          <a:lstStyle/>
          <a:p>
            <a:pPr>
              <a:defRPr/>
            </a:pPr>
            <a:endParaRPr lang="en-GB" dirty="0"/>
          </a:p>
        </p:txBody>
      </p:sp>
      <p:sp>
        <p:nvSpPr>
          <p:cNvPr id="7" name="AutoShape 7"/>
          <p:cNvSpPr>
            <a:spLocks noChangeArrowheads="1"/>
          </p:cNvSpPr>
          <p:nvPr/>
        </p:nvSpPr>
        <p:spPr bwMode="auto">
          <a:xfrm rot="10800000">
            <a:off x="6861175" y="1812925"/>
            <a:ext cx="1663700" cy="1511300"/>
          </a:xfrm>
          <a:prstGeom prst="rtTriangle">
            <a:avLst/>
          </a:prstGeom>
          <a:solidFill>
            <a:schemeClr val="bg1">
              <a:alpha val="16000"/>
            </a:schemeClr>
          </a:solidFill>
          <a:ln w="9525">
            <a:noFill/>
            <a:miter lim="800000"/>
            <a:headEnd/>
            <a:tailEnd/>
          </a:ln>
          <a:effectLst/>
        </p:spPr>
        <p:txBody>
          <a:bodyPr wrap="none" anchor="ctr"/>
          <a:lstStyle/>
          <a:p>
            <a:pPr>
              <a:defRPr/>
            </a:pPr>
            <a:endParaRPr lang="en-GB" dirty="0"/>
          </a:p>
        </p:txBody>
      </p:sp>
      <p:sp>
        <p:nvSpPr>
          <p:cNvPr id="8" name="Rectangle 8"/>
          <p:cNvSpPr>
            <a:spLocks noChangeArrowheads="1"/>
          </p:cNvSpPr>
          <p:nvPr/>
        </p:nvSpPr>
        <p:spPr bwMode="auto">
          <a:xfrm>
            <a:off x="0" y="3905250"/>
            <a:ext cx="8763000" cy="457200"/>
          </a:xfrm>
          <a:prstGeom prst="rect">
            <a:avLst/>
          </a:prstGeom>
          <a:solidFill>
            <a:schemeClr val="bg1"/>
          </a:solidFill>
          <a:ln w="9525">
            <a:noFill/>
            <a:miter lim="800000"/>
            <a:headEnd/>
            <a:tailEnd/>
          </a:ln>
          <a:effectLst/>
        </p:spPr>
        <p:txBody>
          <a:bodyPr wrap="none" anchor="ctr"/>
          <a:lstStyle/>
          <a:p>
            <a:pPr>
              <a:defRPr/>
            </a:pPr>
            <a:endParaRPr lang="en-GB" dirty="0"/>
          </a:p>
        </p:txBody>
      </p:sp>
      <p:pic>
        <p:nvPicPr>
          <p:cNvPr id="9" name="Picture 9" descr="CST-White-Transp"/>
          <p:cNvPicPr>
            <a:picLocks noChangeAspect="1" noChangeArrowheads="1"/>
          </p:cNvPicPr>
          <p:nvPr/>
        </p:nvPicPr>
        <p:blipFill>
          <a:blip r:embed="rId2" cstate="print"/>
          <a:srcRect/>
          <a:stretch>
            <a:fillRect/>
          </a:stretch>
        </p:blipFill>
        <p:spPr bwMode="auto">
          <a:xfrm>
            <a:off x="6492875" y="238125"/>
            <a:ext cx="2613025" cy="449263"/>
          </a:xfrm>
          <a:prstGeom prst="rect">
            <a:avLst/>
          </a:prstGeom>
          <a:noFill/>
          <a:ln w="9525">
            <a:noFill/>
            <a:miter lim="800000"/>
            <a:headEnd/>
            <a:tailEnd/>
          </a:ln>
        </p:spPr>
      </p:pic>
      <p:sp>
        <p:nvSpPr>
          <p:cNvPr id="10" name="AutoShape 11"/>
          <p:cNvSpPr>
            <a:spLocks noChangeArrowheads="1"/>
          </p:cNvSpPr>
          <p:nvPr/>
        </p:nvSpPr>
        <p:spPr bwMode="auto">
          <a:xfrm>
            <a:off x="8763000" y="3908425"/>
            <a:ext cx="381000" cy="346075"/>
          </a:xfrm>
          <a:prstGeom prst="rtTriangle">
            <a:avLst/>
          </a:prstGeom>
          <a:solidFill>
            <a:schemeClr val="bg1"/>
          </a:solidFill>
          <a:ln w="9525">
            <a:noFill/>
            <a:miter lim="800000"/>
            <a:headEnd/>
            <a:tailEnd/>
          </a:ln>
          <a:effectLst/>
        </p:spPr>
        <p:txBody>
          <a:bodyPr wrap="none" anchor="ctr"/>
          <a:lstStyle/>
          <a:p>
            <a:pPr>
              <a:defRPr/>
            </a:pPr>
            <a:endParaRPr lang="en-GB" dirty="0"/>
          </a:p>
        </p:txBody>
      </p:sp>
      <p:pic>
        <p:nvPicPr>
          <p:cNvPr id="11" name="Picture 9" descr="cstransform-tiff.tif"/>
          <p:cNvPicPr>
            <a:picLocks noChangeAspect="1"/>
          </p:cNvPicPr>
          <p:nvPr userDrawn="1"/>
        </p:nvPicPr>
        <p:blipFill>
          <a:blip r:embed="rId3" cstate="print"/>
          <a:srcRect/>
          <a:stretch>
            <a:fillRect/>
          </a:stretch>
        </p:blipFill>
        <p:spPr bwMode="auto">
          <a:xfrm>
            <a:off x="4724400" y="457200"/>
            <a:ext cx="4029075" cy="530225"/>
          </a:xfrm>
          <a:prstGeom prst="rect">
            <a:avLst/>
          </a:prstGeom>
          <a:noFill/>
          <a:ln w="9525">
            <a:noFill/>
            <a:miter lim="800000"/>
            <a:headEnd/>
            <a:tailEnd/>
          </a:ln>
        </p:spPr>
      </p:pic>
      <p:sp>
        <p:nvSpPr>
          <p:cNvPr id="795651" name="Rectangle 3"/>
          <p:cNvSpPr>
            <a:spLocks noGrp="1" noChangeArrowheads="1"/>
          </p:cNvSpPr>
          <p:nvPr>
            <p:ph type="ctrTitle" sz="quarter"/>
          </p:nvPr>
        </p:nvSpPr>
        <p:spPr>
          <a:xfrm>
            <a:off x="600075" y="1489075"/>
            <a:ext cx="5681663" cy="1470025"/>
          </a:xfrm>
        </p:spPr>
        <p:txBody>
          <a:bodyPr anchor="t"/>
          <a:lstStyle>
            <a:lvl1pPr>
              <a:defRPr sz="5200">
                <a:solidFill>
                  <a:schemeClr val="bg1"/>
                </a:solidFill>
              </a:defRPr>
            </a:lvl1pPr>
          </a:lstStyle>
          <a:p>
            <a:r>
              <a:rPr lang="en-US" smtClean="0"/>
              <a:t>Click to edit Master title style</a:t>
            </a:r>
            <a:endParaRPr lang="en-GB"/>
          </a:p>
        </p:txBody>
      </p:sp>
      <p:sp>
        <p:nvSpPr>
          <p:cNvPr id="795652" name="Rectangle 4"/>
          <p:cNvSpPr>
            <a:spLocks noGrp="1" noChangeArrowheads="1"/>
          </p:cNvSpPr>
          <p:nvPr>
            <p:ph type="subTitle" sz="quarter" idx="1"/>
          </p:nvPr>
        </p:nvSpPr>
        <p:spPr>
          <a:xfrm>
            <a:off x="638175" y="2943225"/>
            <a:ext cx="5468938" cy="742950"/>
          </a:xfrm>
        </p:spPr>
        <p:txBody>
          <a:bodyPr/>
          <a:lstStyle>
            <a:lvl1pPr indent="0">
              <a:buFontTx/>
              <a:buNone/>
              <a:tabLst>
                <a:tab pos="0" algn="l"/>
              </a:tabLst>
              <a:defRPr sz="2000">
                <a:solidFill>
                  <a:schemeClr val="bg1"/>
                </a:solidFill>
              </a:defRPr>
            </a:lvl1pPr>
          </a:lstStyle>
          <a:p>
            <a:r>
              <a:rPr lang="en-US" smtClean="0"/>
              <a:t>Click to edit Master subtitle style</a:t>
            </a:r>
            <a:endParaRPr lang="en-GB"/>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30238" y="76200"/>
            <a:ext cx="8132762" cy="639762"/>
          </a:xfr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slow"/>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1000" y="681038"/>
            <a:ext cx="2032000" cy="50053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30238" y="681038"/>
            <a:ext cx="5948362" cy="5005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slow"/>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1_Blank">
    <p:spTree>
      <p:nvGrpSpPr>
        <p:cNvPr id="1" name=""/>
        <p:cNvGrpSpPr/>
        <p:nvPr/>
      </p:nvGrpSpPr>
      <p:grpSpPr>
        <a:xfrm>
          <a:off x="0" y="0"/>
          <a:ext cx="0" cy="0"/>
          <a:chOff x="0" y="0"/>
          <a:chExt cx="0" cy="0"/>
        </a:xfrm>
      </p:grpSpPr>
      <p:pic>
        <p:nvPicPr>
          <p:cNvPr id="6" name="Picture 7" descr="just csp stripe.jpg"/>
          <p:cNvPicPr>
            <a:picLocks noChangeAspect="1"/>
          </p:cNvPicPr>
          <p:nvPr/>
        </p:nvPicPr>
        <p:blipFill>
          <a:blip r:embed="rId2" cstate="print"/>
          <a:srcRect/>
          <a:stretch>
            <a:fillRect/>
          </a:stretch>
        </p:blipFill>
        <p:spPr bwMode="auto">
          <a:xfrm>
            <a:off x="0" y="0"/>
            <a:ext cx="9144000" cy="706438"/>
          </a:xfrm>
          <a:prstGeom prst="rect">
            <a:avLst/>
          </a:prstGeom>
          <a:noFill/>
          <a:ln w="9525">
            <a:noFill/>
            <a:miter lim="800000"/>
            <a:headEnd/>
            <a:tailEnd/>
          </a:ln>
        </p:spPr>
      </p:pic>
      <p:sp>
        <p:nvSpPr>
          <p:cNvPr id="4" name="Content Placeholder 2"/>
          <p:cNvSpPr>
            <a:spLocks noGrp="1"/>
          </p:cNvSpPr>
          <p:nvPr>
            <p:ph idx="1"/>
          </p:nvPr>
        </p:nvSpPr>
        <p:spPr>
          <a:xfrm>
            <a:off x="533400" y="1066800"/>
            <a:ext cx="8229600" cy="4525963"/>
          </a:xfrm>
          <a:prstGeom prst="rect">
            <a:avLst/>
          </a:prstGeom>
        </p:spPr>
        <p:txBody>
          <a:bodyPr/>
          <a:lstStyle>
            <a:lvl1pPr>
              <a:buFontTx/>
              <a:buBlip>
                <a:blip r:embed="rId3"/>
              </a:buBlip>
              <a:defRPr>
                <a:solidFill>
                  <a:schemeClr val="tx1"/>
                </a:solidFill>
              </a:defRPr>
            </a:lvl1pPr>
            <a:lvl2pPr>
              <a:buFontTx/>
              <a:buBlip>
                <a:blip r:embed="rId4"/>
              </a:buBlip>
              <a:defRPr>
                <a:solidFill>
                  <a:schemeClr val="tx1"/>
                </a:solidFill>
              </a:defRPr>
            </a:lvl2pPr>
            <a:lvl3pPr>
              <a:buFontTx/>
              <a:buBlip>
                <a:blip r:embed="rId5"/>
              </a:buBlip>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p:nvPr>
        </p:nvSpPr>
        <p:spPr>
          <a:xfrm>
            <a:off x="179388" y="-100013"/>
            <a:ext cx="8229600" cy="808038"/>
          </a:xfrm>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1076325"/>
            <a:ext cx="9144000" cy="1936750"/>
          </a:xfrm>
          <a:prstGeom prst="rect">
            <a:avLst/>
          </a:prstGeom>
          <a:gradFill rotWithShape="1">
            <a:gsLst>
              <a:gs pos="0">
                <a:srgbClr val="1D6AAE"/>
              </a:gs>
              <a:gs pos="100000">
                <a:srgbClr val="2481D6"/>
              </a:gs>
            </a:gsLst>
            <a:lin ang="5400000" scaled="1"/>
          </a:gradFill>
          <a:ln w="9525">
            <a:noFill/>
            <a:miter lim="800000"/>
            <a:headEnd/>
            <a:tailEnd/>
          </a:ln>
          <a:effectLst/>
        </p:spPr>
        <p:txBody>
          <a:bodyPr wrap="none" anchor="ctr"/>
          <a:lstStyle/>
          <a:p>
            <a:pPr>
              <a:defRPr/>
            </a:pPr>
            <a:endParaRPr lang="en-GB" dirty="0"/>
          </a:p>
        </p:txBody>
      </p:sp>
      <p:pic>
        <p:nvPicPr>
          <p:cNvPr id="4" name="Picture 9" descr="CST-White-Transp"/>
          <p:cNvPicPr>
            <a:picLocks noChangeAspect="1" noChangeArrowheads="1"/>
          </p:cNvPicPr>
          <p:nvPr userDrawn="1"/>
        </p:nvPicPr>
        <p:blipFill>
          <a:blip r:embed="rId2" cstate="print"/>
          <a:srcRect/>
          <a:stretch>
            <a:fillRect/>
          </a:stretch>
        </p:blipFill>
        <p:spPr bwMode="auto">
          <a:xfrm>
            <a:off x="6492875" y="238125"/>
            <a:ext cx="2613025" cy="449263"/>
          </a:xfrm>
          <a:prstGeom prst="rect">
            <a:avLst/>
          </a:prstGeom>
          <a:noFill/>
          <a:ln w="9525">
            <a:noFill/>
            <a:miter lim="800000"/>
            <a:headEnd/>
            <a:tailEnd/>
          </a:ln>
        </p:spPr>
      </p:pic>
      <p:grpSp>
        <p:nvGrpSpPr>
          <p:cNvPr id="5" name="Group 20"/>
          <p:cNvGrpSpPr>
            <a:grpSpLocks/>
          </p:cNvGrpSpPr>
          <p:nvPr userDrawn="1"/>
        </p:nvGrpSpPr>
        <p:grpSpPr bwMode="auto">
          <a:xfrm>
            <a:off x="0" y="2670175"/>
            <a:ext cx="9147175" cy="349250"/>
            <a:chOff x="0" y="1434"/>
            <a:chExt cx="5762" cy="220"/>
          </a:xfrm>
        </p:grpSpPr>
        <p:sp>
          <p:nvSpPr>
            <p:cNvPr id="6" name="Rectangle 8"/>
            <p:cNvSpPr>
              <a:spLocks noChangeArrowheads="1"/>
            </p:cNvSpPr>
            <p:nvPr userDrawn="1"/>
          </p:nvSpPr>
          <p:spPr bwMode="auto">
            <a:xfrm>
              <a:off x="0" y="1434"/>
              <a:ext cx="5520" cy="216"/>
            </a:xfrm>
            <a:prstGeom prst="rect">
              <a:avLst/>
            </a:prstGeom>
            <a:solidFill>
              <a:schemeClr val="bg1"/>
            </a:solidFill>
            <a:ln w="9525">
              <a:noFill/>
              <a:miter lim="800000"/>
              <a:headEnd/>
              <a:tailEnd/>
            </a:ln>
            <a:effectLst/>
          </p:spPr>
          <p:txBody>
            <a:bodyPr wrap="none" anchor="ctr"/>
            <a:lstStyle/>
            <a:p>
              <a:pPr>
                <a:defRPr/>
              </a:pPr>
              <a:endParaRPr lang="en-GB" dirty="0"/>
            </a:p>
          </p:txBody>
        </p:sp>
        <p:sp>
          <p:nvSpPr>
            <p:cNvPr id="7" name="AutoShape 11"/>
            <p:cNvSpPr>
              <a:spLocks noChangeArrowheads="1"/>
            </p:cNvSpPr>
            <p:nvPr userDrawn="1"/>
          </p:nvSpPr>
          <p:spPr bwMode="auto">
            <a:xfrm>
              <a:off x="5520" y="1436"/>
              <a:ext cx="242" cy="218"/>
            </a:xfrm>
            <a:prstGeom prst="rtTriangle">
              <a:avLst/>
            </a:prstGeom>
            <a:solidFill>
              <a:schemeClr val="bg1"/>
            </a:solidFill>
            <a:ln w="9525">
              <a:noFill/>
              <a:miter lim="800000"/>
              <a:headEnd/>
              <a:tailEnd/>
            </a:ln>
            <a:effectLst/>
          </p:spPr>
          <p:txBody>
            <a:bodyPr wrap="none" anchor="ctr"/>
            <a:lstStyle/>
            <a:p>
              <a:pPr>
                <a:defRPr/>
              </a:pPr>
              <a:endParaRPr lang="en-GB" dirty="0"/>
            </a:p>
          </p:txBody>
        </p:sp>
      </p:grpSp>
      <p:pic>
        <p:nvPicPr>
          <p:cNvPr id="8" name="Picture 13" descr="cstransform-logo-colour"/>
          <p:cNvPicPr>
            <a:picLocks noChangeAspect="1" noChangeArrowheads="1"/>
          </p:cNvPicPr>
          <p:nvPr userDrawn="1"/>
        </p:nvPicPr>
        <p:blipFill>
          <a:blip r:embed="rId3" cstate="print"/>
          <a:srcRect/>
          <a:stretch>
            <a:fillRect/>
          </a:stretch>
        </p:blipFill>
        <p:spPr bwMode="auto">
          <a:xfrm>
            <a:off x="6597650" y="193675"/>
            <a:ext cx="2368550" cy="549275"/>
          </a:xfrm>
          <a:prstGeom prst="rect">
            <a:avLst/>
          </a:prstGeom>
          <a:noFill/>
          <a:ln w="9525">
            <a:noFill/>
            <a:miter lim="800000"/>
            <a:headEnd/>
            <a:tailEnd/>
          </a:ln>
        </p:spPr>
      </p:pic>
      <p:grpSp>
        <p:nvGrpSpPr>
          <p:cNvPr id="9" name="Group 19"/>
          <p:cNvGrpSpPr>
            <a:grpSpLocks/>
          </p:cNvGrpSpPr>
          <p:nvPr userDrawn="1"/>
        </p:nvGrpSpPr>
        <p:grpSpPr bwMode="auto">
          <a:xfrm>
            <a:off x="7661275" y="1438275"/>
            <a:ext cx="1095375" cy="1017588"/>
            <a:chOff x="4322" y="982"/>
            <a:chExt cx="1196" cy="1112"/>
          </a:xfrm>
        </p:grpSpPr>
        <p:sp>
          <p:nvSpPr>
            <p:cNvPr id="10" name="AutoShape 16"/>
            <p:cNvSpPr>
              <a:spLocks noChangeArrowheads="1"/>
            </p:cNvSpPr>
            <p:nvPr userDrawn="1"/>
          </p:nvSpPr>
          <p:spPr bwMode="auto">
            <a:xfrm rot="10800000">
              <a:off x="4469" y="982"/>
              <a:ext cx="1049" cy="952"/>
            </a:xfrm>
            <a:prstGeom prst="rtTriangle">
              <a:avLst/>
            </a:prstGeom>
            <a:solidFill>
              <a:schemeClr val="bg1">
                <a:alpha val="16000"/>
              </a:schemeClr>
            </a:solidFill>
            <a:ln w="9525">
              <a:noFill/>
              <a:miter lim="800000"/>
              <a:headEnd/>
              <a:tailEnd/>
            </a:ln>
            <a:effectLst/>
          </p:spPr>
          <p:txBody>
            <a:bodyPr wrap="none" anchor="ctr"/>
            <a:lstStyle/>
            <a:p>
              <a:pPr>
                <a:defRPr/>
              </a:pPr>
              <a:endParaRPr lang="en-GB" dirty="0"/>
            </a:p>
          </p:txBody>
        </p:sp>
        <p:sp>
          <p:nvSpPr>
            <p:cNvPr id="11" name="AutoShape 17"/>
            <p:cNvSpPr>
              <a:spLocks noChangeArrowheads="1"/>
            </p:cNvSpPr>
            <p:nvPr userDrawn="1"/>
          </p:nvSpPr>
          <p:spPr bwMode="auto">
            <a:xfrm rot="10800000">
              <a:off x="4397" y="1065"/>
              <a:ext cx="1047" cy="952"/>
            </a:xfrm>
            <a:prstGeom prst="rtTriangle">
              <a:avLst/>
            </a:prstGeom>
            <a:solidFill>
              <a:schemeClr val="bg1">
                <a:alpha val="16000"/>
              </a:schemeClr>
            </a:solidFill>
            <a:ln w="9525">
              <a:noFill/>
              <a:miter lim="800000"/>
              <a:headEnd/>
              <a:tailEnd/>
            </a:ln>
            <a:effectLst/>
          </p:spPr>
          <p:txBody>
            <a:bodyPr wrap="none" anchor="ctr"/>
            <a:lstStyle/>
            <a:p>
              <a:pPr>
                <a:defRPr/>
              </a:pPr>
              <a:endParaRPr lang="en-GB" dirty="0"/>
            </a:p>
          </p:txBody>
        </p:sp>
        <p:sp>
          <p:nvSpPr>
            <p:cNvPr id="12" name="AutoShape 18"/>
            <p:cNvSpPr>
              <a:spLocks noChangeArrowheads="1"/>
            </p:cNvSpPr>
            <p:nvPr userDrawn="1"/>
          </p:nvSpPr>
          <p:spPr bwMode="auto">
            <a:xfrm rot="10800000">
              <a:off x="4322" y="1142"/>
              <a:ext cx="1049" cy="952"/>
            </a:xfrm>
            <a:prstGeom prst="rtTriangle">
              <a:avLst/>
            </a:prstGeom>
            <a:solidFill>
              <a:schemeClr val="bg1">
                <a:alpha val="16000"/>
              </a:schemeClr>
            </a:solidFill>
            <a:ln w="9525">
              <a:noFill/>
              <a:miter lim="800000"/>
              <a:headEnd/>
              <a:tailEnd/>
            </a:ln>
            <a:effectLst/>
          </p:spPr>
          <p:txBody>
            <a:bodyPr wrap="none" anchor="ctr"/>
            <a:lstStyle/>
            <a:p>
              <a:pPr>
                <a:defRPr/>
              </a:pPr>
              <a:endParaRPr lang="en-GB" dirty="0"/>
            </a:p>
          </p:txBody>
        </p:sp>
      </p:grpSp>
      <p:sp>
        <p:nvSpPr>
          <p:cNvPr id="803843" name="Rectangle 3"/>
          <p:cNvSpPr>
            <a:spLocks noGrp="1" noChangeArrowheads="1"/>
          </p:cNvSpPr>
          <p:nvPr>
            <p:ph type="ctrTitle" sz="quarter"/>
          </p:nvPr>
        </p:nvSpPr>
        <p:spPr>
          <a:xfrm>
            <a:off x="600075" y="1377950"/>
            <a:ext cx="6372225" cy="1155700"/>
          </a:xfrm>
        </p:spPr>
        <p:txBody>
          <a:bodyPr anchor="t"/>
          <a:lstStyle>
            <a:lvl1pPr>
              <a:defRPr sz="4400">
                <a:solidFill>
                  <a:schemeClr val="bg1"/>
                </a:solidFill>
              </a:defRPr>
            </a:lvl1pPr>
          </a:lstStyle>
          <a:p>
            <a:r>
              <a:rPr lang="en-US" smtClean="0"/>
              <a:t>Click to edit Master title style</a:t>
            </a:r>
            <a:endParaRPr lang="en-GB"/>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36588" y="1516063"/>
            <a:ext cx="3986212" cy="4170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75200" y="1516063"/>
            <a:ext cx="3987800" cy="4170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0238" y="350838"/>
            <a:ext cx="8132762" cy="639762"/>
          </a:xfrm>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slow"/>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1000" y="681038"/>
            <a:ext cx="2032000" cy="50053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30238" y="681038"/>
            <a:ext cx="5948362" cy="5005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36588" y="1516063"/>
            <a:ext cx="3986212" cy="4170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75200" y="1516063"/>
            <a:ext cx="3987800" cy="4170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stransform-logo-colour"/>
          <p:cNvPicPr>
            <a:picLocks noChangeAspect="1" noChangeArrowheads="1"/>
          </p:cNvPicPr>
          <p:nvPr userDrawn="1"/>
        </p:nvPicPr>
        <p:blipFill>
          <a:blip r:embed="rId14" cstate="print"/>
          <a:srcRect/>
          <a:stretch>
            <a:fillRect/>
          </a:stretch>
        </p:blipFill>
        <p:spPr bwMode="auto">
          <a:xfrm>
            <a:off x="6597650" y="193675"/>
            <a:ext cx="2368550" cy="549275"/>
          </a:xfrm>
          <a:prstGeom prst="rect">
            <a:avLst/>
          </a:prstGeom>
          <a:noFill/>
          <a:ln w="9525">
            <a:noFill/>
            <a:miter lim="800000"/>
            <a:headEnd/>
            <a:tailEnd/>
          </a:ln>
        </p:spPr>
      </p:pic>
      <p:sp>
        <p:nvSpPr>
          <p:cNvPr id="794627" name="AutoShape 3"/>
          <p:cNvSpPr>
            <a:spLocks noChangeArrowheads="1"/>
          </p:cNvSpPr>
          <p:nvPr/>
        </p:nvSpPr>
        <p:spPr bwMode="auto">
          <a:xfrm>
            <a:off x="0" y="5676900"/>
            <a:ext cx="1416050" cy="1184275"/>
          </a:xfrm>
          <a:prstGeom prst="rtTriangle">
            <a:avLst/>
          </a:prstGeom>
          <a:solidFill>
            <a:srgbClr val="1D6AAE"/>
          </a:solidFill>
          <a:ln w="9525">
            <a:solidFill>
              <a:srgbClr val="1D6AAE"/>
            </a:solidFill>
            <a:miter lim="800000"/>
            <a:headEnd/>
            <a:tailEnd/>
          </a:ln>
          <a:effectLst/>
        </p:spPr>
        <p:txBody>
          <a:bodyPr wrap="none" anchor="ctr"/>
          <a:lstStyle/>
          <a:p>
            <a:pPr>
              <a:defRPr/>
            </a:pPr>
            <a:endParaRPr lang="en-GB" dirty="0"/>
          </a:p>
        </p:txBody>
      </p:sp>
      <p:sp>
        <p:nvSpPr>
          <p:cNvPr id="1028" name="Rectangle 4"/>
          <p:cNvSpPr>
            <a:spLocks noGrp="1" noChangeArrowheads="1"/>
          </p:cNvSpPr>
          <p:nvPr>
            <p:ph type="title"/>
          </p:nvPr>
        </p:nvSpPr>
        <p:spPr bwMode="auto">
          <a:xfrm>
            <a:off x="630238" y="76200"/>
            <a:ext cx="8132762" cy="63976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endParaRPr lang="en-GB" smtClean="0"/>
          </a:p>
        </p:txBody>
      </p:sp>
      <p:sp>
        <p:nvSpPr>
          <p:cNvPr id="794629" name="Text Box 5"/>
          <p:cNvSpPr txBox="1">
            <a:spLocks noChangeArrowheads="1"/>
          </p:cNvSpPr>
          <p:nvPr/>
        </p:nvSpPr>
        <p:spPr bwMode="auto">
          <a:xfrm>
            <a:off x="812800" y="3629025"/>
            <a:ext cx="4513263" cy="519113"/>
          </a:xfrm>
          <a:prstGeom prst="rect">
            <a:avLst/>
          </a:prstGeom>
          <a:noFill/>
          <a:ln w="9525">
            <a:noFill/>
            <a:miter lim="800000"/>
            <a:headEnd/>
            <a:tailEnd/>
          </a:ln>
          <a:effectLst/>
        </p:spPr>
        <p:txBody>
          <a:bodyPr>
            <a:spAutoFit/>
          </a:bodyPr>
          <a:lstStyle/>
          <a:p>
            <a:pPr>
              <a:spcBef>
                <a:spcPct val="50000"/>
              </a:spcBef>
              <a:defRPr/>
            </a:pPr>
            <a:endParaRPr lang="en-US" dirty="0"/>
          </a:p>
        </p:txBody>
      </p:sp>
      <p:sp>
        <p:nvSpPr>
          <p:cNvPr id="1030" name="Rectangle 6"/>
          <p:cNvSpPr>
            <a:spLocks noGrp="1" noChangeArrowheads="1"/>
          </p:cNvSpPr>
          <p:nvPr>
            <p:ph type="body" idx="1"/>
          </p:nvPr>
        </p:nvSpPr>
        <p:spPr bwMode="auto">
          <a:xfrm>
            <a:off x="636588" y="1516063"/>
            <a:ext cx="8126412" cy="41703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94631" name="Text Box 7"/>
          <p:cNvSpPr txBox="1">
            <a:spLocks noChangeArrowheads="1"/>
          </p:cNvSpPr>
          <p:nvPr/>
        </p:nvSpPr>
        <p:spPr bwMode="auto">
          <a:xfrm>
            <a:off x="98425" y="6223000"/>
            <a:ext cx="1071563" cy="504825"/>
          </a:xfrm>
          <a:prstGeom prst="rect">
            <a:avLst/>
          </a:prstGeom>
          <a:noFill/>
          <a:ln w="9525">
            <a:noFill/>
            <a:miter lim="800000"/>
            <a:headEnd/>
            <a:tailEnd/>
          </a:ln>
          <a:effectLst/>
        </p:spPr>
        <p:txBody>
          <a:bodyPr lIns="0" tIns="0" rIns="0" bIns="0">
            <a:spAutoFit/>
          </a:bodyPr>
          <a:lstStyle/>
          <a:p>
            <a:pPr algn="l">
              <a:defRPr/>
            </a:pPr>
            <a:r>
              <a:rPr lang="en-GB" sz="1100" dirty="0">
                <a:latin typeface="Arial" charset="0"/>
              </a:rPr>
              <a:t>Citizen </a:t>
            </a:r>
          </a:p>
          <a:p>
            <a:pPr algn="l">
              <a:defRPr/>
            </a:pPr>
            <a:r>
              <a:rPr lang="en-GB" sz="1100" dirty="0">
                <a:latin typeface="Arial" charset="0"/>
              </a:rPr>
              <a:t>Service Transformation</a:t>
            </a:r>
          </a:p>
        </p:txBody>
      </p:sp>
    </p:spTree>
  </p:cSld>
  <p:clrMap bg1="lt1" tx1="dk1" bg2="lt2" tx2="dk2" accent1="accent1" accent2="accent2" accent3="accent3" accent4="accent4" accent5="accent5" accent6="accent6" hlink="hlink" folHlink="folHlink"/>
  <p:sldLayoutIdLst>
    <p:sldLayoutId id="2147484423" r:id="rId1"/>
    <p:sldLayoutId id="2147484403" r:id="rId2"/>
    <p:sldLayoutId id="2147484404" r:id="rId3"/>
    <p:sldLayoutId id="2147484405" r:id="rId4"/>
    <p:sldLayoutId id="2147484406" r:id="rId5"/>
    <p:sldLayoutId id="2147484407" r:id="rId6"/>
    <p:sldLayoutId id="2147484408" r:id="rId7"/>
    <p:sldLayoutId id="2147484409" r:id="rId8"/>
    <p:sldLayoutId id="2147484410" r:id="rId9"/>
    <p:sldLayoutId id="2147484411" r:id="rId10"/>
    <p:sldLayoutId id="2147484412" r:id="rId11"/>
    <p:sldLayoutId id="2147484424" r:id="rId12"/>
  </p:sldLayoutIdLst>
  <p:transition spd="slow"/>
  <p:txStyles>
    <p:titleStyle>
      <a:lvl1pPr algn="l" rtl="0" eaLnBrk="0" fontAlgn="base" hangingPunct="0">
        <a:lnSpc>
          <a:spcPct val="85000"/>
        </a:lnSpc>
        <a:spcBef>
          <a:spcPct val="0"/>
        </a:spcBef>
        <a:spcAft>
          <a:spcPct val="0"/>
        </a:spcAft>
        <a:defRPr sz="2800">
          <a:solidFill>
            <a:srgbClr val="1D6AAE"/>
          </a:solidFill>
          <a:latin typeface="+mj-lt"/>
          <a:ea typeface="+mj-ea"/>
          <a:cs typeface="+mj-cs"/>
        </a:defRPr>
      </a:lvl1pPr>
      <a:lvl2pPr algn="l" rtl="0" eaLnBrk="0" fontAlgn="base" hangingPunct="0">
        <a:lnSpc>
          <a:spcPct val="85000"/>
        </a:lnSpc>
        <a:spcBef>
          <a:spcPct val="0"/>
        </a:spcBef>
        <a:spcAft>
          <a:spcPct val="0"/>
        </a:spcAft>
        <a:defRPr sz="2800">
          <a:solidFill>
            <a:srgbClr val="1D6AAE"/>
          </a:solidFill>
          <a:latin typeface="Arial" charset="0"/>
        </a:defRPr>
      </a:lvl2pPr>
      <a:lvl3pPr algn="l" rtl="0" eaLnBrk="0" fontAlgn="base" hangingPunct="0">
        <a:lnSpc>
          <a:spcPct val="85000"/>
        </a:lnSpc>
        <a:spcBef>
          <a:spcPct val="0"/>
        </a:spcBef>
        <a:spcAft>
          <a:spcPct val="0"/>
        </a:spcAft>
        <a:defRPr sz="2800">
          <a:solidFill>
            <a:srgbClr val="1D6AAE"/>
          </a:solidFill>
          <a:latin typeface="Arial" charset="0"/>
        </a:defRPr>
      </a:lvl3pPr>
      <a:lvl4pPr algn="l" rtl="0" eaLnBrk="0" fontAlgn="base" hangingPunct="0">
        <a:lnSpc>
          <a:spcPct val="85000"/>
        </a:lnSpc>
        <a:spcBef>
          <a:spcPct val="0"/>
        </a:spcBef>
        <a:spcAft>
          <a:spcPct val="0"/>
        </a:spcAft>
        <a:defRPr sz="2800">
          <a:solidFill>
            <a:srgbClr val="1D6AAE"/>
          </a:solidFill>
          <a:latin typeface="Arial" charset="0"/>
        </a:defRPr>
      </a:lvl4pPr>
      <a:lvl5pPr algn="l" rtl="0" eaLnBrk="0" fontAlgn="base" hangingPunct="0">
        <a:lnSpc>
          <a:spcPct val="85000"/>
        </a:lnSpc>
        <a:spcBef>
          <a:spcPct val="0"/>
        </a:spcBef>
        <a:spcAft>
          <a:spcPct val="0"/>
        </a:spcAft>
        <a:defRPr sz="2800">
          <a:solidFill>
            <a:srgbClr val="1D6AAE"/>
          </a:solidFill>
          <a:latin typeface="Arial" charset="0"/>
        </a:defRPr>
      </a:lvl5pPr>
      <a:lvl6pPr marL="457200" algn="l" rtl="0" eaLnBrk="1" fontAlgn="base" hangingPunct="1">
        <a:lnSpc>
          <a:spcPct val="85000"/>
        </a:lnSpc>
        <a:spcBef>
          <a:spcPct val="0"/>
        </a:spcBef>
        <a:spcAft>
          <a:spcPct val="0"/>
        </a:spcAft>
        <a:defRPr sz="2800">
          <a:solidFill>
            <a:srgbClr val="1D6AAE"/>
          </a:solidFill>
          <a:latin typeface="Arial" charset="0"/>
        </a:defRPr>
      </a:lvl6pPr>
      <a:lvl7pPr marL="914400" algn="l" rtl="0" eaLnBrk="1" fontAlgn="base" hangingPunct="1">
        <a:lnSpc>
          <a:spcPct val="85000"/>
        </a:lnSpc>
        <a:spcBef>
          <a:spcPct val="0"/>
        </a:spcBef>
        <a:spcAft>
          <a:spcPct val="0"/>
        </a:spcAft>
        <a:defRPr sz="2800">
          <a:solidFill>
            <a:srgbClr val="1D6AAE"/>
          </a:solidFill>
          <a:latin typeface="Arial" charset="0"/>
        </a:defRPr>
      </a:lvl7pPr>
      <a:lvl8pPr marL="1371600" algn="l" rtl="0" eaLnBrk="1" fontAlgn="base" hangingPunct="1">
        <a:lnSpc>
          <a:spcPct val="85000"/>
        </a:lnSpc>
        <a:spcBef>
          <a:spcPct val="0"/>
        </a:spcBef>
        <a:spcAft>
          <a:spcPct val="0"/>
        </a:spcAft>
        <a:defRPr sz="2800">
          <a:solidFill>
            <a:srgbClr val="1D6AAE"/>
          </a:solidFill>
          <a:latin typeface="Arial" charset="0"/>
        </a:defRPr>
      </a:lvl8pPr>
      <a:lvl9pPr marL="1828800" algn="l" rtl="0" eaLnBrk="1" fontAlgn="base" hangingPunct="1">
        <a:lnSpc>
          <a:spcPct val="85000"/>
        </a:lnSpc>
        <a:spcBef>
          <a:spcPct val="0"/>
        </a:spcBef>
        <a:spcAft>
          <a:spcPct val="0"/>
        </a:spcAft>
        <a:defRPr sz="2800">
          <a:solidFill>
            <a:srgbClr val="1D6AAE"/>
          </a:solidFill>
          <a:latin typeface="Arial" charset="0"/>
        </a:defRPr>
      </a:lvl9pPr>
    </p:titleStyle>
    <p:bodyStyle>
      <a:lvl1pPr marL="342900" indent="-80963" algn="l" defTabSz="622300" rtl="0" eaLnBrk="0" fontAlgn="base" hangingPunct="0">
        <a:lnSpc>
          <a:spcPct val="130000"/>
        </a:lnSpc>
        <a:spcBef>
          <a:spcPct val="20000"/>
        </a:spcBef>
        <a:spcAft>
          <a:spcPct val="0"/>
        </a:spcAft>
        <a:buChar char="•"/>
        <a:tabLst>
          <a:tab pos="261938" algn="l"/>
        </a:tabLst>
        <a:defRPr sz="3200">
          <a:solidFill>
            <a:srgbClr val="66656A"/>
          </a:solidFill>
          <a:latin typeface="+mn-lt"/>
          <a:ea typeface="+mn-ea"/>
          <a:cs typeface="+mn-cs"/>
        </a:defRPr>
      </a:lvl1pPr>
      <a:lvl2pPr marL="441325" indent="15875" algn="l" defTabSz="622300" rtl="0" eaLnBrk="0" fontAlgn="base" hangingPunct="0">
        <a:spcBef>
          <a:spcPct val="20000"/>
        </a:spcBef>
        <a:spcAft>
          <a:spcPct val="0"/>
        </a:spcAft>
        <a:buChar char="–"/>
        <a:tabLst>
          <a:tab pos="261938" algn="l"/>
        </a:tabLst>
        <a:defRPr sz="1500">
          <a:solidFill>
            <a:srgbClr val="3A5D9E"/>
          </a:solidFill>
          <a:latin typeface="+mn-lt"/>
        </a:defRPr>
      </a:lvl2pPr>
      <a:lvl3pPr marL="620713" indent="293688" algn="l" defTabSz="622300" rtl="0" eaLnBrk="0" fontAlgn="base" hangingPunct="0">
        <a:spcBef>
          <a:spcPct val="20000"/>
        </a:spcBef>
        <a:spcAft>
          <a:spcPct val="0"/>
        </a:spcAft>
        <a:buChar char="•"/>
        <a:tabLst>
          <a:tab pos="261938" algn="l"/>
        </a:tabLst>
        <a:defRPr sz="1500">
          <a:solidFill>
            <a:srgbClr val="3A5D9E"/>
          </a:solidFill>
          <a:latin typeface="+mn-lt"/>
        </a:defRPr>
      </a:lvl3pPr>
      <a:lvl4pPr marL="800100" indent="11113" algn="l" defTabSz="622300" rtl="0" eaLnBrk="0" fontAlgn="base" hangingPunct="0">
        <a:spcBef>
          <a:spcPct val="20000"/>
        </a:spcBef>
        <a:spcAft>
          <a:spcPct val="0"/>
        </a:spcAft>
        <a:buChar char="–"/>
        <a:tabLst>
          <a:tab pos="261938" algn="l"/>
        </a:tabLst>
        <a:defRPr sz="1500">
          <a:solidFill>
            <a:srgbClr val="3A5D9E"/>
          </a:solidFill>
          <a:latin typeface="+mn-lt"/>
        </a:defRPr>
      </a:lvl4pPr>
      <a:lvl5pPr marL="990600" indent="838200" algn="l" defTabSz="622300" rtl="0" eaLnBrk="0" fontAlgn="base" hangingPunct="0">
        <a:spcBef>
          <a:spcPct val="20000"/>
        </a:spcBef>
        <a:spcAft>
          <a:spcPct val="0"/>
        </a:spcAft>
        <a:buChar char="»"/>
        <a:tabLst>
          <a:tab pos="261938" algn="l"/>
        </a:tabLst>
        <a:defRPr sz="1500">
          <a:solidFill>
            <a:srgbClr val="3A5D9E"/>
          </a:solidFill>
          <a:latin typeface="+mn-lt"/>
        </a:defRPr>
      </a:lvl5pPr>
      <a:lvl6pPr marL="1447800" algn="l" defTabSz="622300" rtl="0" eaLnBrk="1" fontAlgn="base" hangingPunct="1">
        <a:spcBef>
          <a:spcPct val="20000"/>
        </a:spcBef>
        <a:spcAft>
          <a:spcPct val="0"/>
        </a:spcAft>
        <a:tabLst>
          <a:tab pos="261938" algn="l"/>
        </a:tabLst>
        <a:defRPr sz="1500">
          <a:solidFill>
            <a:srgbClr val="3A5D9E"/>
          </a:solidFill>
          <a:latin typeface="+mn-lt"/>
        </a:defRPr>
      </a:lvl6pPr>
      <a:lvl7pPr marL="1905000" algn="l" defTabSz="622300" rtl="0" eaLnBrk="1" fontAlgn="base" hangingPunct="1">
        <a:spcBef>
          <a:spcPct val="20000"/>
        </a:spcBef>
        <a:spcAft>
          <a:spcPct val="0"/>
        </a:spcAft>
        <a:tabLst>
          <a:tab pos="261938" algn="l"/>
        </a:tabLst>
        <a:defRPr sz="1500">
          <a:solidFill>
            <a:srgbClr val="3A5D9E"/>
          </a:solidFill>
          <a:latin typeface="+mn-lt"/>
        </a:defRPr>
      </a:lvl7pPr>
      <a:lvl8pPr marL="2362200" algn="l" defTabSz="622300" rtl="0" eaLnBrk="1" fontAlgn="base" hangingPunct="1">
        <a:spcBef>
          <a:spcPct val="20000"/>
        </a:spcBef>
        <a:spcAft>
          <a:spcPct val="0"/>
        </a:spcAft>
        <a:tabLst>
          <a:tab pos="261938" algn="l"/>
        </a:tabLst>
        <a:defRPr sz="1500">
          <a:solidFill>
            <a:srgbClr val="3A5D9E"/>
          </a:solidFill>
          <a:latin typeface="+mn-lt"/>
        </a:defRPr>
      </a:lvl8pPr>
      <a:lvl9pPr marL="2819400" algn="l" defTabSz="622300" rtl="0" eaLnBrk="1" fontAlgn="base" hangingPunct="1">
        <a:spcBef>
          <a:spcPct val="20000"/>
        </a:spcBef>
        <a:spcAft>
          <a:spcPct val="0"/>
        </a:spcAft>
        <a:tabLst>
          <a:tab pos="261938" algn="l"/>
        </a:tabLst>
        <a:defRPr sz="1500">
          <a:solidFill>
            <a:srgbClr val="3A5D9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cstransform-logo-colour"/>
          <p:cNvPicPr>
            <a:picLocks noChangeAspect="1" noChangeArrowheads="1"/>
          </p:cNvPicPr>
          <p:nvPr/>
        </p:nvPicPr>
        <p:blipFill>
          <a:blip r:embed="rId13" cstate="print"/>
          <a:srcRect/>
          <a:stretch>
            <a:fillRect/>
          </a:stretch>
        </p:blipFill>
        <p:spPr bwMode="auto">
          <a:xfrm>
            <a:off x="6597650" y="193675"/>
            <a:ext cx="2368550" cy="549275"/>
          </a:xfrm>
          <a:prstGeom prst="rect">
            <a:avLst/>
          </a:prstGeom>
          <a:noFill/>
          <a:ln w="9525">
            <a:noFill/>
            <a:miter lim="800000"/>
            <a:headEnd/>
            <a:tailEnd/>
          </a:ln>
        </p:spPr>
      </p:pic>
      <p:sp>
        <p:nvSpPr>
          <p:cNvPr id="802819" name="AutoShape 3"/>
          <p:cNvSpPr>
            <a:spLocks noChangeArrowheads="1"/>
          </p:cNvSpPr>
          <p:nvPr/>
        </p:nvSpPr>
        <p:spPr bwMode="auto">
          <a:xfrm>
            <a:off x="0" y="5676900"/>
            <a:ext cx="1416050" cy="1184275"/>
          </a:xfrm>
          <a:prstGeom prst="rtTriangle">
            <a:avLst/>
          </a:prstGeom>
          <a:solidFill>
            <a:srgbClr val="1D6AAE"/>
          </a:solidFill>
          <a:ln w="9525">
            <a:solidFill>
              <a:srgbClr val="1D6AAE"/>
            </a:solidFill>
            <a:miter lim="800000"/>
            <a:headEnd/>
            <a:tailEnd/>
          </a:ln>
          <a:effectLst/>
        </p:spPr>
        <p:txBody>
          <a:bodyPr wrap="none" anchor="ctr"/>
          <a:lstStyle/>
          <a:p>
            <a:pPr>
              <a:defRPr/>
            </a:pPr>
            <a:endParaRPr lang="en-GB" dirty="0"/>
          </a:p>
        </p:txBody>
      </p:sp>
      <p:sp>
        <p:nvSpPr>
          <p:cNvPr id="2052" name="Rectangle 4"/>
          <p:cNvSpPr>
            <a:spLocks noGrp="1" noChangeArrowheads="1"/>
          </p:cNvSpPr>
          <p:nvPr>
            <p:ph type="title"/>
          </p:nvPr>
        </p:nvSpPr>
        <p:spPr bwMode="auto">
          <a:xfrm>
            <a:off x="630238" y="681038"/>
            <a:ext cx="8132762" cy="63976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endParaRPr lang="en-GB" smtClean="0"/>
          </a:p>
        </p:txBody>
      </p:sp>
      <p:sp>
        <p:nvSpPr>
          <p:cNvPr id="802821" name="Text Box 5"/>
          <p:cNvSpPr txBox="1">
            <a:spLocks noChangeArrowheads="1"/>
          </p:cNvSpPr>
          <p:nvPr/>
        </p:nvSpPr>
        <p:spPr bwMode="auto">
          <a:xfrm>
            <a:off x="812800" y="3629025"/>
            <a:ext cx="4513263" cy="519113"/>
          </a:xfrm>
          <a:prstGeom prst="rect">
            <a:avLst/>
          </a:prstGeom>
          <a:noFill/>
          <a:ln w="9525">
            <a:noFill/>
            <a:miter lim="800000"/>
            <a:headEnd/>
            <a:tailEnd/>
          </a:ln>
          <a:effectLst/>
        </p:spPr>
        <p:txBody>
          <a:bodyPr>
            <a:spAutoFit/>
          </a:bodyPr>
          <a:lstStyle/>
          <a:p>
            <a:pPr>
              <a:spcBef>
                <a:spcPct val="50000"/>
              </a:spcBef>
              <a:defRPr/>
            </a:pPr>
            <a:endParaRPr lang="en-US" dirty="0"/>
          </a:p>
        </p:txBody>
      </p:sp>
      <p:sp>
        <p:nvSpPr>
          <p:cNvPr id="2054" name="Rectangle 6"/>
          <p:cNvSpPr>
            <a:spLocks noGrp="1" noChangeArrowheads="1"/>
          </p:cNvSpPr>
          <p:nvPr>
            <p:ph type="body" idx="1"/>
          </p:nvPr>
        </p:nvSpPr>
        <p:spPr bwMode="auto">
          <a:xfrm>
            <a:off x="636588" y="1516063"/>
            <a:ext cx="8126412" cy="41703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802823" name="Text Box 7"/>
          <p:cNvSpPr txBox="1">
            <a:spLocks noChangeArrowheads="1"/>
          </p:cNvSpPr>
          <p:nvPr/>
        </p:nvSpPr>
        <p:spPr bwMode="auto">
          <a:xfrm>
            <a:off x="98425" y="6223000"/>
            <a:ext cx="1071563" cy="504825"/>
          </a:xfrm>
          <a:prstGeom prst="rect">
            <a:avLst/>
          </a:prstGeom>
          <a:noFill/>
          <a:ln w="9525">
            <a:noFill/>
            <a:miter lim="800000"/>
            <a:headEnd/>
            <a:tailEnd/>
          </a:ln>
          <a:effectLst/>
        </p:spPr>
        <p:txBody>
          <a:bodyPr lIns="0" tIns="0" rIns="0" bIns="0">
            <a:spAutoFit/>
          </a:bodyPr>
          <a:lstStyle/>
          <a:p>
            <a:pPr algn="l">
              <a:defRPr/>
            </a:pPr>
            <a:r>
              <a:rPr lang="en-GB" sz="1100" dirty="0">
                <a:latin typeface="Arial" charset="0"/>
              </a:rPr>
              <a:t>Citizen </a:t>
            </a:r>
          </a:p>
          <a:p>
            <a:pPr algn="l">
              <a:defRPr/>
            </a:pPr>
            <a:r>
              <a:rPr lang="en-GB" sz="1100" dirty="0">
                <a:latin typeface="Arial" charset="0"/>
              </a:rPr>
              <a:t>Service Transformation</a:t>
            </a:r>
          </a:p>
        </p:txBody>
      </p:sp>
    </p:spTree>
  </p:cSld>
  <p:clrMap bg1="lt1" tx1="dk1" bg2="lt2" tx2="dk2" accent1="accent1" accent2="accent2" accent3="accent3" accent4="accent4" accent5="accent5" accent6="accent6" hlink="hlink" folHlink="folHlink"/>
  <p:sldLayoutIdLst>
    <p:sldLayoutId id="2147484425" r:id="rId1"/>
    <p:sldLayoutId id="2147484413" r:id="rId2"/>
    <p:sldLayoutId id="2147484414" r:id="rId3"/>
    <p:sldLayoutId id="2147484415" r:id="rId4"/>
    <p:sldLayoutId id="2147484416" r:id="rId5"/>
    <p:sldLayoutId id="2147484417" r:id="rId6"/>
    <p:sldLayoutId id="2147484418" r:id="rId7"/>
    <p:sldLayoutId id="2147484419" r:id="rId8"/>
    <p:sldLayoutId id="2147484420" r:id="rId9"/>
    <p:sldLayoutId id="2147484421" r:id="rId10"/>
    <p:sldLayoutId id="2147484422" r:id="rId11"/>
  </p:sldLayoutIdLst>
  <p:transition spd="slow"/>
  <p:txStyles>
    <p:titleStyle>
      <a:lvl1pPr algn="l" rtl="0" eaLnBrk="0" fontAlgn="base" hangingPunct="0">
        <a:lnSpc>
          <a:spcPct val="85000"/>
        </a:lnSpc>
        <a:spcBef>
          <a:spcPct val="0"/>
        </a:spcBef>
        <a:spcAft>
          <a:spcPct val="0"/>
        </a:spcAft>
        <a:defRPr sz="2800">
          <a:solidFill>
            <a:srgbClr val="1D6AAE"/>
          </a:solidFill>
          <a:latin typeface="+mj-lt"/>
          <a:ea typeface="+mj-ea"/>
          <a:cs typeface="+mj-cs"/>
        </a:defRPr>
      </a:lvl1pPr>
      <a:lvl2pPr algn="l" rtl="0" eaLnBrk="0" fontAlgn="base" hangingPunct="0">
        <a:lnSpc>
          <a:spcPct val="85000"/>
        </a:lnSpc>
        <a:spcBef>
          <a:spcPct val="0"/>
        </a:spcBef>
        <a:spcAft>
          <a:spcPct val="0"/>
        </a:spcAft>
        <a:defRPr sz="2800">
          <a:solidFill>
            <a:srgbClr val="1D6AAE"/>
          </a:solidFill>
          <a:latin typeface="Arial" charset="0"/>
        </a:defRPr>
      </a:lvl2pPr>
      <a:lvl3pPr algn="l" rtl="0" eaLnBrk="0" fontAlgn="base" hangingPunct="0">
        <a:lnSpc>
          <a:spcPct val="85000"/>
        </a:lnSpc>
        <a:spcBef>
          <a:spcPct val="0"/>
        </a:spcBef>
        <a:spcAft>
          <a:spcPct val="0"/>
        </a:spcAft>
        <a:defRPr sz="2800">
          <a:solidFill>
            <a:srgbClr val="1D6AAE"/>
          </a:solidFill>
          <a:latin typeface="Arial" charset="0"/>
        </a:defRPr>
      </a:lvl3pPr>
      <a:lvl4pPr algn="l" rtl="0" eaLnBrk="0" fontAlgn="base" hangingPunct="0">
        <a:lnSpc>
          <a:spcPct val="85000"/>
        </a:lnSpc>
        <a:spcBef>
          <a:spcPct val="0"/>
        </a:spcBef>
        <a:spcAft>
          <a:spcPct val="0"/>
        </a:spcAft>
        <a:defRPr sz="2800">
          <a:solidFill>
            <a:srgbClr val="1D6AAE"/>
          </a:solidFill>
          <a:latin typeface="Arial" charset="0"/>
        </a:defRPr>
      </a:lvl4pPr>
      <a:lvl5pPr algn="l" rtl="0" eaLnBrk="0" fontAlgn="base" hangingPunct="0">
        <a:lnSpc>
          <a:spcPct val="85000"/>
        </a:lnSpc>
        <a:spcBef>
          <a:spcPct val="0"/>
        </a:spcBef>
        <a:spcAft>
          <a:spcPct val="0"/>
        </a:spcAft>
        <a:defRPr sz="2800">
          <a:solidFill>
            <a:srgbClr val="1D6AAE"/>
          </a:solidFill>
          <a:latin typeface="Arial" charset="0"/>
        </a:defRPr>
      </a:lvl5pPr>
      <a:lvl6pPr marL="457200" algn="l" rtl="0" eaLnBrk="1" fontAlgn="base" hangingPunct="1">
        <a:lnSpc>
          <a:spcPct val="85000"/>
        </a:lnSpc>
        <a:spcBef>
          <a:spcPct val="0"/>
        </a:spcBef>
        <a:spcAft>
          <a:spcPct val="0"/>
        </a:spcAft>
        <a:defRPr sz="2800">
          <a:solidFill>
            <a:srgbClr val="1D6AAE"/>
          </a:solidFill>
          <a:latin typeface="Arial" charset="0"/>
        </a:defRPr>
      </a:lvl6pPr>
      <a:lvl7pPr marL="914400" algn="l" rtl="0" eaLnBrk="1" fontAlgn="base" hangingPunct="1">
        <a:lnSpc>
          <a:spcPct val="85000"/>
        </a:lnSpc>
        <a:spcBef>
          <a:spcPct val="0"/>
        </a:spcBef>
        <a:spcAft>
          <a:spcPct val="0"/>
        </a:spcAft>
        <a:defRPr sz="2800">
          <a:solidFill>
            <a:srgbClr val="1D6AAE"/>
          </a:solidFill>
          <a:latin typeface="Arial" charset="0"/>
        </a:defRPr>
      </a:lvl7pPr>
      <a:lvl8pPr marL="1371600" algn="l" rtl="0" eaLnBrk="1" fontAlgn="base" hangingPunct="1">
        <a:lnSpc>
          <a:spcPct val="85000"/>
        </a:lnSpc>
        <a:spcBef>
          <a:spcPct val="0"/>
        </a:spcBef>
        <a:spcAft>
          <a:spcPct val="0"/>
        </a:spcAft>
        <a:defRPr sz="2800">
          <a:solidFill>
            <a:srgbClr val="1D6AAE"/>
          </a:solidFill>
          <a:latin typeface="Arial" charset="0"/>
        </a:defRPr>
      </a:lvl8pPr>
      <a:lvl9pPr marL="1828800" algn="l" rtl="0" eaLnBrk="1" fontAlgn="base" hangingPunct="1">
        <a:lnSpc>
          <a:spcPct val="85000"/>
        </a:lnSpc>
        <a:spcBef>
          <a:spcPct val="0"/>
        </a:spcBef>
        <a:spcAft>
          <a:spcPct val="0"/>
        </a:spcAft>
        <a:defRPr sz="2800">
          <a:solidFill>
            <a:srgbClr val="1D6AAE"/>
          </a:solidFill>
          <a:latin typeface="Arial" charset="0"/>
        </a:defRPr>
      </a:lvl9pPr>
    </p:titleStyle>
    <p:bodyStyle>
      <a:lvl1pPr marL="342900" indent="-80963" algn="l" defTabSz="622300" rtl="0" eaLnBrk="0" fontAlgn="base" hangingPunct="0">
        <a:lnSpc>
          <a:spcPct val="130000"/>
        </a:lnSpc>
        <a:spcBef>
          <a:spcPct val="20000"/>
        </a:spcBef>
        <a:spcAft>
          <a:spcPct val="0"/>
        </a:spcAft>
        <a:buChar char="•"/>
        <a:tabLst>
          <a:tab pos="261938" algn="l"/>
        </a:tabLst>
        <a:defRPr sz="3200">
          <a:solidFill>
            <a:srgbClr val="66656A"/>
          </a:solidFill>
          <a:latin typeface="+mn-lt"/>
          <a:ea typeface="+mn-ea"/>
          <a:cs typeface="+mn-cs"/>
        </a:defRPr>
      </a:lvl1pPr>
      <a:lvl2pPr marL="441325" indent="15875" algn="l" defTabSz="622300" rtl="0" eaLnBrk="0" fontAlgn="base" hangingPunct="0">
        <a:spcBef>
          <a:spcPct val="20000"/>
        </a:spcBef>
        <a:spcAft>
          <a:spcPct val="0"/>
        </a:spcAft>
        <a:buChar char="–"/>
        <a:tabLst>
          <a:tab pos="261938" algn="l"/>
        </a:tabLst>
        <a:defRPr sz="1500">
          <a:solidFill>
            <a:srgbClr val="3A5D9E"/>
          </a:solidFill>
          <a:latin typeface="+mn-lt"/>
        </a:defRPr>
      </a:lvl2pPr>
      <a:lvl3pPr marL="620713" indent="293688" algn="l" defTabSz="622300" rtl="0" eaLnBrk="0" fontAlgn="base" hangingPunct="0">
        <a:spcBef>
          <a:spcPct val="20000"/>
        </a:spcBef>
        <a:spcAft>
          <a:spcPct val="0"/>
        </a:spcAft>
        <a:buChar char="•"/>
        <a:tabLst>
          <a:tab pos="261938" algn="l"/>
        </a:tabLst>
        <a:defRPr sz="1500">
          <a:solidFill>
            <a:srgbClr val="3A5D9E"/>
          </a:solidFill>
          <a:latin typeface="+mn-lt"/>
        </a:defRPr>
      </a:lvl3pPr>
      <a:lvl4pPr marL="800100" indent="11113" algn="l" defTabSz="622300" rtl="0" eaLnBrk="0" fontAlgn="base" hangingPunct="0">
        <a:spcBef>
          <a:spcPct val="20000"/>
        </a:spcBef>
        <a:spcAft>
          <a:spcPct val="0"/>
        </a:spcAft>
        <a:buChar char="–"/>
        <a:tabLst>
          <a:tab pos="261938" algn="l"/>
        </a:tabLst>
        <a:defRPr sz="1500">
          <a:solidFill>
            <a:srgbClr val="3A5D9E"/>
          </a:solidFill>
          <a:latin typeface="+mn-lt"/>
        </a:defRPr>
      </a:lvl4pPr>
      <a:lvl5pPr marL="990600" indent="838200" algn="l" defTabSz="622300" rtl="0" eaLnBrk="0" fontAlgn="base" hangingPunct="0">
        <a:spcBef>
          <a:spcPct val="20000"/>
        </a:spcBef>
        <a:spcAft>
          <a:spcPct val="0"/>
        </a:spcAft>
        <a:buChar char="»"/>
        <a:tabLst>
          <a:tab pos="261938" algn="l"/>
        </a:tabLst>
        <a:defRPr sz="1500">
          <a:solidFill>
            <a:srgbClr val="3A5D9E"/>
          </a:solidFill>
          <a:latin typeface="+mn-lt"/>
        </a:defRPr>
      </a:lvl5pPr>
      <a:lvl6pPr marL="1447800" algn="l" defTabSz="622300" rtl="0" eaLnBrk="1" fontAlgn="base" hangingPunct="1">
        <a:spcBef>
          <a:spcPct val="20000"/>
        </a:spcBef>
        <a:spcAft>
          <a:spcPct val="0"/>
        </a:spcAft>
        <a:tabLst>
          <a:tab pos="261938" algn="l"/>
        </a:tabLst>
        <a:defRPr sz="1500">
          <a:solidFill>
            <a:srgbClr val="3A5D9E"/>
          </a:solidFill>
          <a:latin typeface="+mn-lt"/>
        </a:defRPr>
      </a:lvl6pPr>
      <a:lvl7pPr marL="1905000" algn="l" defTabSz="622300" rtl="0" eaLnBrk="1" fontAlgn="base" hangingPunct="1">
        <a:spcBef>
          <a:spcPct val="20000"/>
        </a:spcBef>
        <a:spcAft>
          <a:spcPct val="0"/>
        </a:spcAft>
        <a:tabLst>
          <a:tab pos="261938" algn="l"/>
        </a:tabLst>
        <a:defRPr sz="1500">
          <a:solidFill>
            <a:srgbClr val="3A5D9E"/>
          </a:solidFill>
          <a:latin typeface="+mn-lt"/>
        </a:defRPr>
      </a:lvl7pPr>
      <a:lvl8pPr marL="2362200" algn="l" defTabSz="622300" rtl="0" eaLnBrk="1" fontAlgn="base" hangingPunct="1">
        <a:spcBef>
          <a:spcPct val="20000"/>
        </a:spcBef>
        <a:spcAft>
          <a:spcPct val="0"/>
        </a:spcAft>
        <a:tabLst>
          <a:tab pos="261938" algn="l"/>
        </a:tabLst>
        <a:defRPr sz="1500">
          <a:solidFill>
            <a:srgbClr val="3A5D9E"/>
          </a:solidFill>
          <a:latin typeface="+mn-lt"/>
        </a:defRPr>
      </a:lvl8pPr>
      <a:lvl9pPr marL="2819400" algn="l" defTabSz="622300" rtl="0" eaLnBrk="1" fontAlgn="base" hangingPunct="1">
        <a:spcBef>
          <a:spcPct val="20000"/>
        </a:spcBef>
        <a:spcAft>
          <a:spcPct val="0"/>
        </a:spcAft>
        <a:tabLst>
          <a:tab pos="261938" algn="l"/>
        </a:tabLst>
        <a:defRPr sz="1500">
          <a:solidFill>
            <a:srgbClr val="3A5D9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 Target="slide3.xml"/><Relationship Id="rId7"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slide" Target="slide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slide" Target="slide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slide" Target="slide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slide" Target="slide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slide" Target="slide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slide" Target="slide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slide" Target="slide3.xml"/></Relationships>
</file>

<file path=ppt/slides/_rels/slide2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ec.europa.eu/idabc/en/document/2319/5644" TargetMode="External"/><Relationship Id="rId7" Type="http://schemas.openxmlformats.org/officeDocument/2006/relationships/slide" Target="slide3.xml"/><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hyperlink" Target="http://www.whitehouse.gov/omb/e-gov/fea/" TargetMode="External"/><Relationship Id="rId5" Type="http://schemas.openxmlformats.org/officeDocument/2006/relationships/hyperlink" Target="http://zachmaninternational.com/index.php/home-article" TargetMode="External"/><Relationship Id="rId4" Type="http://schemas.openxmlformats.org/officeDocument/2006/relationships/hyperlink" Target="http://www.govtalk.gov.uk/"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1.xml"/><Relationship Id="rId3" Type="http://schemas.openxmlformats.org/officeDocument/2006/relationships/slide" Target="slide14.xml"/><Relationship Id="rId7" Type="http://schemas.openxmlformats.org/officeDocument/2006/relationships/slide" Target="slide15.xml"/><Relationship Id="rId12" Type="http://schemas.openxmlformats.org/officeDocument/2006/relationships/slide" Target="slide20.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slide" Target="slide13.xml"/><Relationship Id="rId11" Type="http://schemas.openxmlformats.org/officeDocument/2006/relationships/slide" Target="slide18.xml"/><Relationship Id="rId5" Type="http://schemas.openxmlformats.org/officeDocument/2006/relationships/slide" Target="slide12.xml"/><Relationship Id="rId10" Type="http://schemas.openxmlformats.org/officeDocument/2006/relationships/slide" Target="slide19.xml"/><Relationship Id="rId4" Type="http://schemas.openxmlformats.org/officeDocument/2006/relationships/slide" Target="slide9.xml"/><Relationship Id="rId9" Type="http://schemas.openxmlformats.org/officeDocument/2006/relationships/slide" Target="slide17.xml"/></Relationships>
</file>

<file path=ppt/slides/_rels/slide4.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1.xml"/><Relationship Id="rId3" Type="http://schemas.openxmlformats.org/officeDocument/2006/relationships/slide" Target="slide14.xml"/><Relationship Id="rId7" Type="http://schemas.openxmlformats.org/officeDocument/2006/relationships/slide" Target="slide15.xml"/><Relationship Id="rId12" Type="http://schemas.openxmlformats.org/officeDocument/2006/relationships/slide" Target="slide20.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slide" Target="slide13.xml"/><Relationship Id="rId11" Type="http://schemas.openxmlformats.org/officeDocument/2006/relationships/slide" Target="slide18.xml"/><Relationship Id="rId5" Type="http://schemas.openxmlformats.org/officeDocument/2006/relationships/slide" Target="slide12.xml"/><Relationship Id="rId10" Type="http://schemas.openxmlformats.org/officeDocument/2006/relationships/slide" Target="slide19.xml"/><Relationship Id="rId4" Type="http://schemas.openxmlformats.org/officeDocument/2006/relationships/slide" Target="slide9.xml"/><Relationship Id="rId9" Type="http://schemas.openxmlformats.org/officeDocument/2006/relationships/slide" Target="slide17.xml"/></Relationships>
</file>

<file path=ppt/slides/_rels/slide5.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1.xml"/><Relationship Id="rId3" Type="http://schemas.openxmlformats.org/officeDocument/2006/relationships/slide" Target="slide14.xml"/><Relationship Id="rId7" Type="http://schemas.openxmlformats.org/officeDocument/2006/relationships/slide" Target="slide15.xml"/><Relationship Id="rId12" Type="http://schemas.openxmlformats.org/officeDocument/2006/relationships/slide" Target="slide20.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slide" Target="slide13.xml"/><Relationship Id="rId11" Type="http://schemas.openxmlformats.org/officeDocument/2006/relationships/slide" Target="slide18.xml"/><Relationship Id="rId5" Type="http://schemas.openxmlformats.org/officeDocument/2006/relationships/slide" Target="slide12.xml"/><Relationship Id="rId10" Type="http://schemas.openxmlformats.org/officeDocument/2006/relationships/slide" Target="slide19.xml"/><Relationship Id="rId4" Type="http://schemas.openxmlformats.org/officeDocument/2006/relationships/slide" Target="slide9.xml"/><Relationship Id="rId9" Type="http://schemas.openxmlformats.org/officeDocument/2006/relationships/slide" Target="slide17.xml"/></Relationships>
</file>

<file path=ppt/slides/_rels/slide6.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1.xml"/><Relationship Id="rId3" Type="http://schemas.openxmlformats.org/officeDocument/2006/relationships/slide" Target="slide14.xml"/><Relationship Id="rId7" Type="http://schemas.openxmlformats.org/officeDocument/2006/relationships/slide" Target="slide15.xml"/><Relationship Id="rId12" Type="http://schemas.openxmlformats.org/officeDocument/2006/relationships/slide" Target="slide20.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slide" Target="slide13.xml"/><Relationship Id="rId11" Type="http://schemas.openxmlformats.org/officeDocument/2006/relationships/slide" Target="slide18.xml"/><Relationship Id="rId5" Type="http://schemas.openxmlformats.org/officeDocument/2006/relationships/slide" Target="slide12.xml"/><Relationship Id="rId10" Type="http://schemas.openxmlformats.org/officeDocument/2006/relationships/slide" Target="slide19.xml"/><Relationship Id="rId4" Type="http://schemas.openxmlformats.org/officeDocument/2006/relationships/slide" Target="slide9.xml"/><Relationship Id="rId9" Type="http://schemas.openxmlformats.org/officeDocument/2006/relationships/slide" Target="slide17.xml"/></Relationships>
</file>

<file path=ppt/slides/_rels/slide7.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1.xml"/><Relationship Id="rId3" Type="http://schemas.openxmlformats.org/officeDocument/2006/relationships/slide" Target="slide14.xml"/><Relationship Id="rId7" Type="http://schemas.openxmlformats.org/officeDocument/2006/relationships/slide" Target="slide15.xml"/><Relationship Id="rId12" Type="http://schemas.openxmlformats.org/officeDocument/2006/relationships/slide" Target="slide20.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slide" Target="slide13.xml"/><Relationship Id="rId11" Type="http://schemas.openxmlformats.org/officeDocument/2006/relationships/slide" Target="slide18.xml"/><Relationship Id="rId5" Type="http://schemas.openxmlformats.org/officeDocument/2006/relationships/slide" Target="slide12.xml"/><Relationship Id="rId10" Type="http://schemas.openxmlformats.org/officeDocument/2006/relationships/slide" Target="slide19.xml"/><Relationship Id="rId4" Type="http://schemas.openxmlformats.org/officeDocument/2006/relationships/slide" Target="slide9.xml"/><Relationship Id="rId9" Type="http://schemas.openxmlformats.org/officeDocument/2006/relationships/slide" Target="slide17.xml"/></Relationships>
</file>

<file path=ppt/slides/_rels/slide8.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1.xml"/><Relationship Id="rId3" Type="http://schemas.openxmlformats.org/officeDocument/2006/relationships/slide" Target="slide14.xml"/><Relationship Id="rId7" Type="http://schemas.openxmlformats.org/officeDocument/2006/relationships/slide" Target="slide15.xml"/><Relationship Id="rId12" Type="http://schemas.openxmlformats.org/officeDocument/2006/relationships/slide" Target="slide20.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slide" Target="slide13.xml"/><Relationship Id="rId11" Type="http://schemas.openxmlformats.org/officeDocument/2006/relationships/slide" Target="slide18.xml"/><Relationship Id="rId5" Type="http://schemas.openxmlformats.org/officeDocument/2006/relationships/slide" Target="slide12.xml"/><Relationship Id="rId10" Type="http://schemas.openxmlformats.org/officeDocument/2006/relationships/slide" Target="slide19.xml"/><Relationship Id="rId4" Type="http://schemas.openxmlformats.org/officeDocument/2006/relationships/slide" Target="slide9.xml"/><Relationship Id="rId9" Type="http://schemas.openxmlformats.org/officeDocument/2006/relationships/slide" Target="slide17.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sz="quarter"/>
          </p:nvPr>
        </p:nvSpPr>
        <p:spPr>
          <a:xfrm>
            <a:off x="533400" y="1752600"/>
            <a:ext cx="5343525" cy="1470025"/>
          </a:xfrm>
        </p:spPr>
        <p:txBody>
          <a:bodyPr/>
          <a:lstStyle/>
          <a:p>
            <a:pPr eaLnBrk="1" hangingPunct="1"/>
            <a:r>
              <a:rPr lang="en-GB" sz="3600" dirty="0" smtClean="0"/>
              <a:t>Introducing key elements of the proposed Transformational Government Framework</a:t>
            </a:r>
            <a:endParaRPr lang="en-GB" sz="2400" dirty="0" smtClean="0"/>
          </a:p>
        </p:txBody>
      </p:sp>
      <p:pic>
        <p:nvPicPr>
          <p:cNvPr id="3" name="Picture 1" descr="OASIS Member Logo"/>
          <p:cNvPicPr>
            <a:picLocks noChangeAspect="1" noChangeArrowheads="1"/>
          </p:cNvPicPr>
          <p:nvPr/>
        </p:nvPicPr>
        <p:blipFill>
          <a:blip r:embed="rId3" cstate="print"/>
          <a:srcRect/>
          <a:stretch>
            <a:fillRect/>
          </a:stretch>
        </p:blipFill>
        <p:spPr bwMode="auto">
          <a:xfrm>
            <a:off x="304800" y="6248400"/>
            <a:ext cx="1333500" cy="428625"/>
          </a:xfrm>
          <a:prstGeom prst="rect">
            <a:avLst/>
          </a:prstGeom>
          <a:noFill/>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823" name="Rectangle 687"/>
          <p:cNvSpPr>
            <a:spLocks noChangeArrowheads="1"/>
          </p:cNvSpPr>
          <p:nvPr/>
        </p:nvSpPr>
        <p:spPr bwMode="auto">
          <a:xfrm>
            <a:off x="1142246" y="4552871"/>
            <a:ext cx="177763" cy="18469"/>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13"/>
          <p:cNvSpPr>
            <a:spLocks/>
          </p:cNvSpPr>
          <p:nvPr/>
        </p:nvSpPr>
        <p:spPr bwMode="auto">
          <a:xfrm>
            <a:off x="1447800" y="1383221"/>
            <a:ext cx="5753068" cy="360144"/>
          </a:xfrm>
          <a:custGeom>
            <a:avLst/>
            <a:gdLst/>
            <a:ahLst/>
            <a:cxnLst>
              <a:cxn ang="0">
                <a:pos x="2492" y="53"/>
              </a:cxn>
              <a:cxn ang="0">
                <a:pos x="2490" y="37"/>
              </a:cxn>
              <a:cxn ang="0">
                <a:pos x="2485" y="22"/>
              </a:cxn>
              <a:cxn ang="0">
                <a:pos x="2476" y="12"/>
              </a:cxn>
              <a:cxn ang="0">
                <a:pos x="2466" y="6"/>
              </a:cxn>
              <a:cxn ang="0">
                <a:pos x="2453" y="1"/>
              </a:cxn>
              <a:cxn ang="0">
                <a:pos x="2437" y="0"/>
              </a:cxn>
              <a:cxn ang="0">
                <a:pos x="55" y="0"/>
              </a:cxn>
              <a:cxn ang="0">
                <a:pos x="40" y="1"/>
              </a:cxn>
              <a:cxn ang="0">
                <a:pos x="26" y="6"/>
              </a:cxn>
              <a:cxn ang="0">
                <a:pos x="15" y="12"/>
              </a:cxn>
              <a:cxn ang="0">
                <a:pos x="8" y="22"/>
              </a:cxn>
              <a:cxn ang="0">
                <a:pos x="2" y="36"/>
              </a:cxn>
              <a:cxn ang="0">
                <a:pos x="0" y="51"/>
              </a:cxn>
              <a:cxn ang="0">
                <a:pos x="0" y="156"/>
              </a:cxn>
              <a:cxn ang="0">
                <a:pos x="2492" y="156"/>
              </a:cxn>
              <a:cxn ang="0">
                <a:pos x="2492" y="53"/>
              </a:cxn>
            </a:cxnLst>
            <a:rect l="0" t="0" r="r" b="b"/>
            <a:pathLst>
              <a:path w="2492" h="156">
                <a:moveTo>
                  <a:pt x="2492" y="53"/>
                </a:moveTo>
                <a:lnTo>
                  <a:pt x="2490" y="37"/>
                </a:lnTo>
                <a:lnTo>
                  <a:pt x="2485" y="22"/>
                </a:lnTo>
                <a:lnTo>
                  <a:pt x="2476" y="12"/>
                </a:lnTo>
                <a:lnTo>
                  <a:pt x="2466" y="6"/>
                </a:lnTo>
                <a:lnTo>
                  <a:pt x="2453" y="1"/>
                </a:lnTo>
                <a:lnTo>
                  <a:pt x="2437" y="0"/>
                </a:lnTo>
                <a:lnTo>
                  <a:pt x="55" y="0"/>
                </a:lnTo>
                <a:lnTo>
                  <a:pt x="40" y="1"/>
                </a:lnTo>
                <a:lnTo>
                  <a:pt x="26" y="6"/>
                </a:lnTo>
                <a:lnTo>
                  <a:pt x="15" y="12"/>
                </a:lnTo>
                <a:lnTo>
                  <a:pt x="8" y="22"/>
                </a:lnTo>
                <a:lnTo>
                  <a:pt x="2" y="36"/>
                </a:lnTo>
                <a:lnTo>
                  <a:pt x="0" y="51"/>
                </a:lnTo>
                <a:lnTo>
                  <a:pt x="0" y="156"/>
                </a:lnTo>
                <a:lnTo>
                  <a:pt x="2492" y="156"/>
                </a:lnTo>
                <a:lnTo>
                  <a:pt x="2492" y="53"/>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48" name="Freeform 12"/>
          <p:cNvSpPr>
            <a:spLocks/>
          </p:cNvSpPr>
          <p:nvPr/>
        </p:nvSpPr>
        <p:spPr bwMode="auto">
          <a:xfrm>
            <a:off x="7257767" y="1482412"/>
            <a:ext cx="960384" cy="3973127"/>
          </a:xfrm>
          <a:custGeom>
            <a:avLst/>
            <a:gdLst/>
            <a:ahLst/>
            <a:cxnLst>
              <a:cxn ang="0">
                <a:pos x="0" y="0"/>
              </a:cxn>
              <a:cxn ang="0">
                <a:pos x="0" y="1721"/>
              </a:cxn>
              <a:cxn ang="0">
                <a:pos x="416" y="862"/>
              </a:cxn>
              <a:cxn ang="0">
                <a:pos x="0" y="0"/>
              </a:cxn>
            </a:cxnLst>
            <a:rect l="0" t="0" r="r" b="b"/>
            <a:pathLst>
              <a:path w="416" h="1721">
                <a:moveTo>
                  <a:pt x="0" y="0"/>
                </a:moveTo>
                <a:lnTo>
                  <a:pt x="0" y="1721"/>
                </a:lnTo>
                <a:lnTo>
                  <a:pt x="416" y="862"/>
                </a:lnTo>
                <a:lnTo>
                  <a:pt x="0" y="0"/>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0" name="Freeform 14"/>
          <p:cNvSpPr>
            <a:spLocks/>
          </p:cNvSpPr>
          <p:nvPr/>
        </p:nvSpPr>
        <p:spPr bwMode="auto">
          <a:xfrm>
            <a:off x="5302370" y="2075727"/>
            <a:ext cx="1911533" cy="2075445"/>
          </a:xfrm>
          <a:custGeom>
            <a:avLst/>
            <a:gdLst/>
            <a:ahLst/>
            <a:cxnLst>
              <a:cxn ang="0">
                <a:pos x="579" y="153"/>
              </a:cxn>
              <a:cxn ang="0">
                <a:pos x="579" y="2"/>
              </a:cxn>
              <a:cxn ang="0">
                <a:pos x="579" y="899"/>
              </a:cxn>
              <a:cxn ang="0">
                <a:pos x="828" y="899"/>
              </a:cxn>
              <a:cxn ang="0">
                <a:pos x="828" y="0"/>
              </a:cxn>
              <a:cxn ang="0">
                <a:pos x="1" y="0"/>
              </a:cxn>
              <a:cxn ang="0">
                <a:pos x="1" y="1"/>
              </a:cxn>
              <a:cxn ang="0">
                <a:pos x="0" y="1"/>
              </a:cxn>
              <a:cxn ang="0">
                <a:pos x="0" y="153"/>
              </a:cxn>
              <a:cxn ang="0">
                <a:pos x="579" y="153"/>
              </a:cxn>
            </a:cxnLst>
            <a:rect l="0" t="0" r="r" b="b"/>
            <a:pathLst>
              <a:path w="828" h="899">
                <a:moveTo>
                  <a:pt x="579" y="153"/>
                </a:moveTo>
                <a:lnTo>
                  <a:pt x="579" y="2"/>
                </a:lnTo>
                <a:lnTo>
                  <a:pt x="579" y="899"/>
                </a:lnTo>
                <a:lnTo>
                  <a:pt x="828" y="899"/>
                </a:lnTo>
                <a:lnTo>
                  <a:pt x="828" y="0"/>
                </a:lnTo>
                <a:lnTo>
                  <a:pt x="1" y="0"/>
                </a:lnTo>
                <a:lnTo>
                  <a:pt x="1" y="1"/>
                </a:lnTo>
                <a:lnTo>
                  <a:pt x="0" y="1"/>
                </a:lnTo>
                <a:lnTo>
                  <a:pt x="0" y="153"/>
                </a:lnTo>
                <a:lnTo>
                  <a:pt x="579" y="153"/>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1" name="Freeform 15"/>
          <p:cNvSpPr>
            <a:spLocks/>
          </p:cNvSpPr>
          <p:nvPr/>
        </p:nvSpPr>
        <p:spPr bwMode="auto">
          <a:xfrm>
            <a:off x="5304679" y="1736360"/>
            <a:ext cx="1909225" cy="339366"/>
          </a:xfrm>
          <a:custGeom>
            <a:avLst/>
            <a:gdLst/>
            <a:ahLst/>
            <a:cxnLst>
              <a:cxn ang="0">
                <a:pos x="827" y="147"/>
              </a:cxn>
              <a:cxn ang="0">
                <a:pos x="827" y="0"/>
              </a:cxn>
              <a:cxn ang="0">
                <a:pos x="0" y="0"/>
              </a:cxn>
              <a:cxn ang="0">
                <a:pos x="0" y="3"/>
              </a:cxn>
              <a:cxn ang="0">
                <a:pos x="823" y="3"/>
              </a:cxn>
              <a:cxn ang="0">
                <a:pos x="0" y="3"/>
              </a:cxn>
              <a:cxn ang="0">
                <a:pos x="0" y="147"/>
              </a:cxn>
              <a:cxn ang="0">
                <a:pos x="827" y="147"/>
              </a:cxn>
            </a:cxnLst>
            <a:rect l="0" t="0" r="r" b="b"/>
            <a:pathLst>
              <a:path w="827" h="147">
                <a:moveTo>
                  <a:pt x="827" y="147"/>
                </a:moveTo>
                <a:lnTo>
                  <a:pt x="827" y="0"/>
                </a:lnTo>
                <a:lnTo>
                  <a:pt x="0" y="0"/>
                </a:lnTo>
                <a:lnTo>
                  <a:pt x="0" y="3"/>
                </a:lnTo>
                <a:lnTo>
                  <a:pt x="823" y="3"/>
                </a:lnTo>
                <a:lnTo>
                  <a:pt x="0" y="3"/>
                </a:lnTo>
                <a:lnTo>
                  <a:pt x="0" y="147"/>
                </a:lnTo>
                <a:lnTo>
                  <a:pt x="827" y="147"/>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2" name="Rectangle 16"/>
          <p:cNvSpPr>
            <a:spLocks noChangeArrowheads="1"/>
          </p:cNvSpPr>
          <p:nvPr/>
        </p:nvSpPr>
        <p:spPr bwMode="auto">
          <a:xfrm>
            <a:off x="5302370" y="2775237"/>
            <a:ext cx="1336688" cy="346292"/>
          </a:xfrm>
          <a:prstGeom prst="rect">
            <a:avLst/>
          </a:prstGeom>
          <a:solidFill>
            <a:schemeClr val="bg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3" name="Rectangle 17"/>
          <p:cNvSpPr>
            <a:spLocks noChangeArrowheads="1"/>
          </p:cNvSpPr>
          <p:nvPr/>
        </p:nvSpPr>
        <p:spPr bwMode="auto">
          <a:xfrm>
            <a:off x="5302370" y="3467822"/>
            <a:ext cx="1336688" cy="346292"/>
          </a:xfrm>
          <a:prstGeom prst="rect">
            <a:avLst/>
          </a:prstGeom>
          <a:solidFill>
            <a:schemeClr val="bg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4" name="Rectangle 18"/>
          <p:cNvSpPr>
            <a:spLocks noChangeArrowheads="1"/>
          </p:cNvSpPr>
          <p:nvPr/>
        </p:nvSpPr>
        <p:spPr bwMode="auto">
          <a:xfrm>
            <a:off x="5302370" y="3121529"/>
            <a:ext cx="1336688" cy="346292"/>
          </a:xfrm>
          <a:prstGeom prst="rect">
            <a:avLst/>
          </a:prstGeom>
          <a:solidFill>
            <a:schemeClr val="bg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5" name="Rectangle 19"/>
          <p:cNvSpPr>
            <a:spLocks noChangeArrowheads="1"/>
          </p:cNvSpPr>
          <p:nvPr/>
        </p:nvSpPr>
        <p:spPr bwMode="auto">
          <a:xfrm>
            <a:off x="5302370" y="2428945"/>
            <a:ext cx="1336688" cy="346292"/>
          </a:xfrm>
          <a:prstGeom prst="rect">
            <a:avLst/>
          </a:prstGeom>
          <a:solidFill>
            <a:schemeClr val="bg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6" name="Rectangle 20"/>
          <p:cNvSpPr>
            <a:spLocks noChangeArrowheads="1"/>
          </p:cNvSpPr>
          <p:nvPr/>
        </p:nvSpPr>
        <p:spPr bwMode="auto">
          <a:xfrm>
            <a:off x="5302370" y="3814114"/>
            <a:ext cx="1336688" cy="337058"/>
          </a:xfrm>
          <a:prstGeom prst="rect">
            <a:avLst/>
          </a:prstGeom>
          <a:solidFill>
            <a:schemeClr val="bg2"/>
          </a:solidFill>
          <a:ln w="0">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7" name="Freeform 21"/>
          <p:cNvSpPr>
            <a:spLocks/>
          </p:cNvSpPr>
          <p:nvPr/>
        </p:nvSpPr>
        <p:spPr bwMode="auto">
          <a:xfrm>
            <a:off x="3376985" y="1743286"/>
            <a:ext cx="1927693" cy="332441"/>
          </a:xfrm>
          <a:custGeom>
            <a:avLst/>
            <a:gdLst/>
            <a:ahLst/>
            <a:cxnLst>
              <a:cxn ang="0">
                <a:pos x="835" y="8"/>
              </a:cxn>
              <a:cxn ang="0">
                <a:pos x="835" y="0"/>
              </a:cxn>
              <a:cxn ang="0">
                <a:pos x="0" y="0"/>
              </a:cxn>
              <a:cxn ang="0">
                <a:pos x="0" y="144"/>
              </a:cxn>
              <a:cxn ang="0">
                <a:pos x="834" y="144"/>
              </a:cxn>
              <a:cxn ang="0">
                <a:pos x="835" y="119"/>
              </a:cxn>
              <a:cxn ang="0">
                <a:pos x="835" y="8"/>
              </a:cxn>
            </a:cxnLst>
            <a:rect l="0" t="0" r="r" b="b"/>
            <a:pathLst>
              <a:path w="835" h="144">
                <a:moveTo>
                  <a:pt x="835" y="8"/>
                </a:moveTo>
                <a:lnTo>
                  <a:pt x="835" y="0"/>
                </a:lnTo>
                <a:lnTo>
                  <a:pt x="0" y="0"/>
                </a:lnTo>
                <a:lnTo>
                  <a:pt x="0" y="144"/>
                </a:lnTo>
                <a:lnTo>
                  <a:pt x="834" y="144"/>
                </a:lnTo>
                <a:lnTo>
                  <a:pt x="835" y="119"/>
                </a:lnTo>
                <a:lnTo>
                  <a:pt x="835" y="8"/>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8" name="Rectangle 22"/>
          <p:cNvSpPr>
            <a:spLocks noChangeArrowheads="1"/>
          </p:cNvSpPr>
          <p:nvPr/>
        </p:nvSpPr>
        <p:spPr bwMode="auto">
          <a:xfrm>
            <a:off x="3376985" y="1736360"/>
            <a:ext cx="1927693" cy="6926"/>
          </a:xfrm>
          <a:prstGeom prst="rect">
            <a:avLst/>
          </a:prstGeom>
          <a:solidFill>
            <a:srgbClr val="1B6098"/>
          </a:solidFill>
          <a:ln w="0">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9" name="Freeform 23"/>
          <p:cNvSpPr>
            <a:spLocks/>
          </p:cNvSpPr>
          <p:nvPr/>
        </p:nvSpPr>
        <p:spPr bwMode="auto">
          <a:xfrm>
            <a:off x="5302370" y="2018011"/>
            <a:ext cx="2309" cy="57715"/>
          </a:xfrm>
          <a:custGeom>
            <a:avLst/>
            <a:gdLst/>
            <a:ahLst/>
            <a:cxnLst>
              <a:cxn ang="0">
                <a:pos x="1" y="0"/>
              </a:cxn>
              <a:cxn ang="0">
                <a:pos x="0" y="25"/>
              </a:cxn>
              <a:cxn ang="0">
                <a:pos x="1" y="25"/>
              </a:cxn>
              <a:cxn ang="0">
                <a:pos x="1" y="0"/>
              </a:cxn>
            </a:cxnLst>
            <a:rect l="0" t="0" r="r" b="b"/>
            <a:pathLst>
              <a:path w="1" h="25">
                <a:moveTo>
                  <a:pt x="1" y="0"/>
                </a:moveTo>
                <a:lnTo>
                  <a:pt x="0" y="25"/>
                </a:lnTo>
                <a:lnTo>
                  <a:pt x="1" y="25"/>
                </a:lnTo>
                <a:lnTo>
                  <a:pt x="1" y="0"/>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0" name="Rectangle 24"/>
          <p:cNvSpPr>
            <a:spLocks noChangeArrowheads="1"/>
          </p:cNvSpPr>
          <p:nvPr/>
        </p:nvSpPr>
        <p:spPr bwMode="auto">
          <a:xfrm>
            <a:off x="5302370" y="2075727"/>
            <a:ext cx="2309" cy="2309"/>
          </a:xfrm>
          <a:prstGeom prst="rect">
            <a:avLst/>
          </a:prstGeom>
          <a:solidFill>
            <a:schemeClr val="bg2"/>
          </a:solidFill>
          <a:ln w="0">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1" name="Freeform 25"/>
          <p:cNvSpPr>
            <a:spLocks/>
          </p:cNvSpPr>
          <p:nvPr/>
        </p:nvSpPr>
        <p:spPr bwMode="auto">
          <a:xfrm>
            <a:off x="3372368" y="2075727"/>
            <a:ext cx="1930002" cy="2075445"/>
          </a:xfrm>
          <a:custGeom>
            <a:avLst/>
            <a:gdLst/>
            <a:ahLst/>
            <a:cxnLst>
              <a:cxn ang="0">
                <a:pos x="836" y="1"/>
              </a:cxn>
              <a:cxn ang="0">
                <a:pos x="836" y="0"/>
              </a:cxn>
              <a:cxn ang="0">
                <a:pos x="0" y="0"/>
              </a:cxn>
              <a:cxn ang="0">
                <a:pos x="0" y="899"/>
              </a:cxn>
              <a:cxn ang="0">
                <a:pos x="272" y="899"/>
              </a:cxn>
              <a:cxn ang="0">
                <a:pos x="272" y="8"/>
              </a:cxn>
              <a:cxn ang="0">
                <a:pos x="272" y="899"/>
              </a:cxn>
              <a:cxn ang="0">
                <a:pos x="561" y="899"/>
              </a:cxn>
              <a:cxn ang="0">
                <a:pos x="561" y="8"/>
              </a:cxn>
              <a:cxn ang="0">
                <a:pos x="561" y="899"/>
              </a:cxn>
              <a:cxn ang="0">
                <a:pos x="836" y="899"/>
              </a:cxn>
              <a:cxn ang="0">
                <a:pos x="836" y="1"/>
              </a:cxn>
            </a:cxnLst>
            <a:rect l="0" t="0" r="r" b="b"/>
            <a:pathLst>
              <a:path w="836" h="899">
                <a:moveTo>
                  <a:pt x="836" y="1"/>
                </a:moveTo>
                <a:lnTo>
                  <a:pt x="836" y="0"/>
                </a:lnTo>
                <a:lnTo>
                  <a:pt x="0" y="0"/>
                </a:lnTo>
                <a:lnTo>
                  <a:pt x="0" y="899"/>
                </a:lnTo>
                <a:lnTo>
                  <a:pt x="272" y="899"/>
                </a:lnTo>
                <a:lnTo>
                  <a:pt x="272" y="8"/>
                </a:lnTo>
                <a:lnTo>
                  <a:pt x="272" y="899"/>
                </a:lnTo>
                <a:lnTo>
                  <a:pt x="561" y="899"/>
                </a:lnTo>
                <a:lnTo>
                  <a:pt x="561" y="8"/>
                </a:lnTo>
                <a:lnTo>
                  <a:pt x="561" y="899"/>
                </a:lnTo>
                <a:lnTo>
                  <a:pt x="836" y="899"/>
                </a:lnTo>
                <a:lnTo>
                  <a:pt x="836" y="1"/>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2" name="Rectangle 26"/>
          <p:cNvSpPr>
            <a:spLocks noChangeArrowheads="1"/>
          </p:cNvSpPr>
          <p:nvPr/>
        </p:nvSpPr>
        <p:spPr bwMode="auto">
          <a:xfrm>
            <a:off x="1460835" y="1736360"/>
            <a:ext cx="1916150" cy="6926"/>
          </a:xfrm>
          <a:prstGeom prst="rect">
            <a:avLst/>
          </a:prstGeom>
          <a:solidFill>
            <a:srgbClr val="154B78"/>
          </a:solidFill>
          <a:ln w="0">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3" name="Freeform 27"/>
          <p:cNvSpPr>
            <a:spLocks/>
          </p:cNvSpPr>
          <p:nvPr/>
        </p:nvSpPr>
        <p:spPr bwMode="auto">
          <a:xfrm>
            <a:off x="3372368" y="1921049"/>
            <a:ext cx="4617" cy="154677"/>
          </a:xfrm>
          <a:custGeom>
            <a:avLst/>
            <a:gdLst/>
            <a:ahLst/>
            <a:cxnLst>
              <a:cxn ang="0">
                <a:pos x="0" y="67"/>
              </a:cxn>
              <a:cxn ang="0">
                <a:pos x="2" y="67"/>
              </a:cxn>
              <a:cxn ang="0">
                <a:pos x="2" y="0"/>
              </a:cxn>
              <a:cxn ang="0">
                <a:pos x="0" y="67"/>
              </a:cxn>
            </a:cxnLst>
            <a:rect l="0" t="0" r="r" b="b"/>
            <a:pathLst>
              <a:path w="2" h="67">
                <a:moveTo>
                  <a:pt x="0" y="67"/>
                </a:moveTo>
                <a:lnTo>
                  <a:pt x="2" y="67"/>
                </a:lnTo>
                <a:lnTo>
                  <a:pt x="2" y="0"/>
                </a:lnTo>
                <a:lnTo>
                  <a:pt x="0" y="67"/>
                </a:lnTo>
                <a:close/>
              </a:path>
            </a:pathLst>
          </a:custGeom>
          <a:solidFill>
            <a:srgbClr val="154B78"/>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4" name="Rectangle 28"/>
          <p:cNvSpPr>
            <a:spLocks noChangeArrowheads="1"/>
          </p:cNvSpPr>
          <p:nvPr/>
        </p:nvSpPr>
        <p:spPr bwMode="auto">
          <a:xfrm>
            <a:off x="1460835" y="4151172"/>
            <a:ext cx="5753068" cy="371687"/>
          </a:xfrm>
          <a:prstGeom prst="rect">
            <a:avLst/>
          </a:prstGeom>
          <a:solidFill>
            <a:schemeClr val="bg2"/>
          </a:solidFill>
          <a:ln w="0">
            <a:solidFill>
              <a:schemeClr val="bg1"/>
            </a:solidFill>
            <a:prstDash val="solid"/>
            <a:miter lim="800000"/>
            <a:headEnd/>
            <a:tailEnd/>
          </a:ln>
        </p:spPr>
        <p:txBody>
          <a:bodyPr vert="horz" wrap="square" lIns="91440" tIns="45720" rIns="91440" bIns="45720" numCol="1" anchor="ctr" anchorCtr="0" compatLnSpc="1">
            <a:prstTxWarp prst="textNoShape">
              <a:avLst/>
            </a:prstTxWarp>
          </a:bodyPr>
          <a:lstStyle/>
          <a:p>
            <a:r>
              <a:rPr lang="en-US" sz="1000" b="1" dirty="0" smtClean="0">
                <a:latin typeface="+mn-lt"/>
              </a:rPr>
              <a:t>Service-oriented IT architecture</a:t>
            </a:r>
            <a:endParaRPr lang="en-US" sz="1000" b="1" dirty="0">
              <a:latin typeface="+mn-lt"/>
            </a:endParaRPr>
          </a:p>
        </p:txBody>
      </p:sp>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6" name="Freeform 30"/>
          <p:cNvSpPr>
            <a:spLocks/>
          </p:cNvSpPr>
          <p:nvPr/>
        </p:nvSpPr>
        <p:spPr bwMode="auto">
          <a:xfrm>
            <a:off x="1460835" y="1743286"/>
            <a:ext cx="1916150" cy="2407886"/>
          </a:xfrm>
          <a:custGeom>
            <a:avLst/>
            <a:gdLst/>
            <a:ahLst/>
            <a:cxnLst>
              <a:cxn ang="0">
                <a:pos x="830" y="77"/>
              </a:cxn>
              <a:cxn ang="0">
                <a:pos x="830" y="0"/>
              </a:cxn>
              <a:cxn ang="0">
                <a:pos x="0" y="0"/>
              </a:cxn>
              <a:cxn ang="0">
                <a:pos x="0" y="1043"/>
              </a:cxn>
              <a:cxn ang="0">
                <a:pos x="270" y="1043"/>
              </a:cxn>
              <a:cxn ang="0">
                <a:pos x="270" y="152"/>
              </a:cxn>
              <a:cxn ang="0">
                <a:pos x="270" y="1043"/>
              </a:cxn>
              <a:cxn ang="0">
                <a:pos x="559" y="1043"/>
              </a:cxn>
              <a:cxn ang="0">
                <a:pos x="559" y="152"/>
              </a:cxn>
              <a:cxn ang="0">
                <a:pos x="559" y="1043"/>
              </a:cxn>
              <a:cxn ang="0">
                <a:pos x="828" y="1043"/>
              </a:cxn>
              <a:cxn ang="0">
                <a:pos x="828" y="144"/>
              </a:cxn>
              <a:cxn ang="0">
                <a:pos x="5" y="144"/>
              </a:cxn>
              <a:cxn ang="0">
                <a:pos x="828" y="144"/>
              </a:cxn>
              <a:cxn ang="0">
                <a:pos x="830" y="77"/>
              </a:cxn>
            </a:cxnLst>
            <a:rect l="0" t="0" r="r" b="b"/>
            <a:pathLst>
              <a:path w="830" h="1043">
                <a:moveTo>
                  <a:pt x="830" y="77"/>
                </a:moveTo>
                <a:lnTo>
                  <a:pt x="830" y="0"/>
                </a:lnTo>
                <a:lnTo>
                  <a:pt x="0" y="0"/>
                </a:lnTo>
                <a:lnTo>
                  <a:pt x="0" y="1043"/>
                </a:lnTo>
                <a:lnTo>
                  <a:pt x="270" y="1043"/>
                </a:lnTo>
                <a:lnTo>
                  <a:pt x="270" y="152"/>
                </a:lnTo>
                <a:lnTo>
                  <a:pt x="270" y="1043"/>
                </a:lnTo>
                <a:lnTo>
                  <a:pt x="559" y="1043"/>
                </a:lnTo>
                <a:lnTo>
                  <a:pt x="559" y="152"/>
                </a:lnTo>
                <a:lnTo>
                  <a:pt x="559" y="1043"/>
                </a:lnTo>
                <a:lnTo>
                  <a:pt x="828" y="1043"/>
                </a:lnTo>
                <a:lnTo>
                  <a:pt x="828" y="144"/>
                </a:lnTo>
                <a:lnTo>
                  <a:pt x="5" y="144"/>
                </a:lnTo>
                <a:lnTo>
                  <a:pt x="828" y="144"/>
                </a:lnTo>
                <a:lnTo>
                  <a:pt x="830" y="77"/>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7" name="Freeform 31"/>
          <p:cNvSpPr>
            <a:spLocks/>
          </p:cNvSpPr>
          <p:nvPr/>
        </p:nvSpPr>
        <p:spPr bwMode="auto">
          <a:xfrm>
            <a:off x="1460835" y="1376216"/>
            <a:ext cx="5753068" cy="699511"/>
          </a:xfrm>
          <a:custGeom>
            <a:avLst/>
            <a:gdLst/>
            <a:ahLst/>
            <a:cxnLst>
              <a:cxn ang="0">
                <a:pos x="0" y="159"/>
              </a:cxn>
              <a:cxn ang="0">
                <a:pos x="0" y="51"/>
              </a:cxn>
              <a:cxn ang="0">
                <a:pos x="2" y="36"/>
              </a:cxn>
              <a:cxn ang="0">
                <a:pos x="8" y="22"/>
              </a:cxn>
              <a:cxn ang="0">
                <a:pos x="15" y="12"/>
              </a:cxn>
              <a:cxn ang="0">
                <a:pos x="26" y="6"/>
              </a:cxn>
              <a:cxn ang="0">
                <a:pos x="40" y="1"/>
              </a:cxn>
              <a:cxn ang="0">
                <a:pos x="55" y="0"/>
              </a:cxn>
              <a:cxn ang="0">
                <a:pos x="2437" y="0"/>
              </a:cxn>
              <a:cxn ang="0">
                <a:pos x="2453" y="1"/>
              </a:cxn>
              <a:cxn ang="0">
                <a:pos x="2466" y="6"/>
              </a:cxn>
              <a:cxn ang="0">
                <a:pos x="2476" y="12"/>
              </a:cxn>
              <a:cxn ang="0">
                <a:pos x="2485" y="22"/>
              </a:cxn>
              <a:cxn ang="0">
                <a:pos x="2490" y="37"/>
              </a:cxn>
              <a:cxn ang="0">
                <a:pos x="2492" y="53"/>
              </a:cxn>
              <a:cxn ang="0">
                <a:pos x="2492" y="303"/>
              </a:cxn>
            </a:cxnLst>
            <a:rect l="0" t="0" r="r" b="b"/>
            <a:pathLst>
              <a:path w="2492" h="303">
                <a:moveTo>
                  <a:pt x="0" y="159"/>
                </a:moveTo>
                <a:lnTo>
                  <a:pt x="0" y="51"/>
                </a:lnTo>
                <a:lnTo>
                  <a:pt x="2" y="36"/>
                </a:lnTo>
                <a:lnTo>
                  <a:pt x="8" y="22"/>
                </a:lnTo>
                <a:lnTo>
                  <a:pt x="15" y="12"/>
                </a:lnTo>
                <a:lnTo>
                  <a:pt x="26" y="6"/>
                </a:lnTo>
                <a:lnTo>
                  <a:pt x="40" y="1"/>
                </a:lnTo>
                <a:lnTo>
                  <a:pt x="55" y="0"/>
                </a:lnTo>
                <a:lnTo>
                  <a:pt x="2437" y="0"/>
                </a:lnTo>
                <a:lnTo>
                  <a:pt x="2453" y="1"/>
                </a:lnTo>
                <a:lnTo>
                  <a:pt x="2466" y="6"/>
                </a:lnTo>
                <a:lnTo>
                  <a:pt x="2476" y="12"/>
                </a:lnTo>
                <a:lnTo>
                  <a:pt x="2485" y="22"/>
                </a:lnTo>
                <a:lnTo>
                  <a:pt x="2490" y="37"/>
                </a:lnTo>
                <a:lnTo>
                  <a:pt x="2492" y="53"/>
                </a:lnTo>
                <a:lnTo>
                  <a:pt x="2492" y="303"/>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8" name="Line 32"/>
          <p:cNvSpPr>
            <a:spLocks noChangeShapeType="1"/>
          </p:cNvSpPr>
          <p:nvPr/>
        </p:nvSpPr>
        <p:spPr bwMode="auto">
          <a:xfrm>
            <a:off x="6639058" y="2080344"/>
            <a:ext cx="2309" cy="348601"/>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9" name="Line 33"/>
          <p:cNvSpPr>
            <a:spLocks noChangeShapeType="1"/>
          </p:cNvSpPr>
          <p:nvPr/>
        </p:nvSpPr>
        <p:spPr bwMode="auto">
          <a:xfrm>
            <a:off x="6639058" y="2775237"/>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0" name="Line 34"/>
          <p:cNvSpPr>
            <a:spLocks noChangeShapeType="1"/>
          </p:cNvSpPr>
          <p:nvPr/>
        </p:nvSpPr>
        <p:spPr bwMode="auto">
          <a:xfrm>
            <a:off x="6639058" y="3467822"/>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1" name="Line 35"/>
          <p:cNvSpPr>
            <a:spLocks noChangeShapeType="1"/>
          </p:cNvSpPr>
          <p:nvPr/>
        </p:nvSpPr>
        <p:spPr bwMode="auto">
          <a:xfrm>
            <a:off x="6639058" y="3121529"/>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2" name="Line 36"/>
          <p:cNvSpPr>
            <a:spLocks noChangeShapeType="1"/>
          </p:cNvSpPr>
          <p:nvPr/>
        </p:nvSpPr>
        <p:spPr bwMode="auto">
          <a:xfrm>
            <a:off x="6639058" y="2428945"/>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3" name="Freeform 37"/>
          <p:cNvSpPr>
            <a:spLocks/>
          </p:cNvSpPr>
          <p:nvPr/>
        </p:nvSpPr>
        <p:spPr bwMode="auto">
          <a:xfrm>
            <a:off x="1460835" y="2075727"/>
            <a:ext cx="5753068" cy="3486009"/>
          </a:xfrm>
          <a:custGeom>
            <a:avLst/>
            <a:gdLst/>
            <a:ahLst/>
            <a:cxnLst>
              <a:cxn ang="0">
                <a:pos x="2492" y="0"/>
              </a:cxn>
              <a:cxn ang="0">
                <a:pos x="2492" y="1454"/>
              </a:cxn>
              <a:cxn ang="0">
                <a:pos x="2490" y="1474"/>
              </a:cxn>
              <a:cxn ang="0">
                <a:pos x="2484" y="1490"/>
              </a:cxn>
              <a:cxn ang="0">
                <a:pos x="2473" y="1501"/>
              </a:cxn>
              <a:cxn ang="0">
                <a:pos x="2457" y="1507"/>
              </a:cxn>
              <a:cxn ang="0">
                <a:pos x="2437" y="1510"/>
              </a:cxn>
              <a:cxn ang="0">
                <a:pos x="55" y="1510"/>
              </a:cxn>
              <a:cxn ang="0">
                <a:pos x="35" y="1507"/>
              </a:cxn>
              <a:cxn ang="0">
                <a:pos x="20" y="1501"/>
              </a:cxn>
              <a:cxn ang="0">
                <a:pos x="9" y="1490"/>
              </a:cxn>
              <a:cxn ang="0">
                <a:pos x="2" y="1474"/>
              </a:cxn>
              <a:cxn ang="0">
                <a:pos x="0" y="1454"/>
              </a:cxn>
              <a:cxn ang="0">
                <a:pos x="0" y="1060"/>
              </a:cxn>
            </a:cxnLst>
            <a:rect l="0" t="0" r="r" b="b"/>
            <a:pathLst>
              <a:path w="2492" h="1510">
                <a:moveTo>
                  <a:pt x="2492" y="0"/>
                </a:moveTo>
                <a:lnTo>
                  <a:pt x="2492" y="1454"/>
                </a:lnTo>
                <a:lnTo>
                  <a:pt x="2490" y="1474"/>
                </a:lnTo>
                <a:lnTo>
                  <a:pt x="2484" y="1490"/>
                </a:lnTo>
                <a:lnTo>
                  <a:pt x="2473" y="1501"/>
                </a:lnTo>
                <a:lnTo>
                  <a:pt x="2457" y="1507"/>
                </a:lnTo>
                <a:lnTo>
                  <a:pt x="2437" y="1510"/>
                </a:lnTo>
                <a:lnTo>
                  <a:pt x="55" y="1510"/>
                </a:lnTo>
                <a:lnTo>
                  <a:pt x="35" y="1507"/>
                </a:lnTo>
                <a:lnTo>
                  <a:pt x="20" y="1501"/>
                </a:lnTo>
                <a:lnTo>
                  <a:pt x="9" y="1490"/>
                </a:lnTo>
                <a:lnTo>
                  <a:pt x="2" y="1474"/>
                </a:lnTo>
                <a:lnTo>
                  <a:pt x="0" y="1454"/>
                </a:lnTo>
                <a:lnTo>
                  <a:pt x="0" y="1060"/>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4" name="Line 38"/>
          <p:cNvSpPr>
            <a:spLocks noChangeShapeType="1"/>
          </p:cNvSpPr>
          <p:nvPr/>
        </p:nvSpPr>
        <p:spPr bwMode="auto">
          <a:xfrm>
            <a:off x="6639058" y="4151172"/>
            <a:ext cx="567919"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5" name="Line 39"/>
          <p:cNvSpPr>
            <a:spLocks noChangeShapeType="1"/>
          </p:cNvSpPr>
          <p:nvPr/>
        </p:nvSpPr>
        <p:spPr bwMode="auto">
          <a:xfrm>
            <a:off x="6639058" y="3814114"/>
            <a:ext cx="2309" cy="337058"/>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6" name="Freeform 40"/>
          <p:cNvSpPr>
            <a:spLocks/>
          </p:cNvSpPr>
          <p:nvPr/>
        </p:nvSpPr>
        <p:spPr bwMode="auto">
          <a:xfrm>
            <a:off x="7257767" y="1482412"/>
            <a:ext cx="960384" cy="3973127"/>
          </a:xfrm>
          <a:custGeom>
            <a:avLst/>
            <a:gdLst/>
            <a:ahLst/>
            <a:cxnLst>
              <a:cxn ang="0">
                <a:pos x="0" y="0"/>
              </a:cxn>
              <a:cxn ang="0">
                <a:pos x="416" y="862"/>
              </a:cxn>
              <a:cxn ang="0">
                <a:pos x="0" y="1721"/>
              </a:cxn>
              <a:cxn ang="0">
                <a:pos x="0" y="0"/>
              </a:cxn>
            </a:cxnLst>
            <a:rect l="0" t="0" r="r" b="b"/>
            <a:pathLst>
              <a:path w="416" h="1721">
                <a:moveTo>
                  <a:pt x="0" y="0"/>
                </a:moveTo>
                <a:lnTo>
                  <a:pt x="416" y="862"/>
                </a:lnTo>
                <a:lnTo>
                  <a:pt x="0" y="1721"/>
                </a:lnTo>
                <a:lnTo>
                  <a:pt x="0" y="0"/>
                </a:lnTo>
              </a:path>
            </a:pathLst>
          </a:custGeom>
          <a:solidFill>
            <a:schemeClr val="bg2"/>
          </a:solid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7" name="Freeform 41"/>
          <p:cNvSpPr>
            <a:spLocks/>
          </p:cNvSpPr>
          <p:nvPr/>
        </p:nvSpPr>
        <p:spPr bwMode="auto">
          <a:xfrm>
            <a:off x="5302370" y="1761755"/>
            <a:ext cx="2309" cy="313972"/>
          </a:xfrm>
          <a:custGeom>
            <a:avLst/>
            <a:gdLst/>
            <a:ahLst/>
            <a:cxnLst>
              <a:cxn ang="0">
                <a:pos x="0" y="136"/>
              </a:cxn>
              <a:cxn ang="0">
                <a:pos x="1" y="111"/>
              </a:cxn>
              <a:cxn ang="0">
                <a:pos x="1" y="0"/>
              </a:cxn>
            </a:cxnLst>
            <a:rect l="0" t="0" r="r" b="b"/>
            <a:pathLst>
              <a:path w="1" h="136">
                <a:moveTo>
                  <a:pt x="0" y="136"/>
                </a:moveTo>
                <a:lnTo>
                  <a:pt x="1" y="111"/>
                </a:lnTo>
                <a:lnTo>
                  <a:pt x="1" y="0"/>
                </a:lnTo>
              </a:path>
            </a:pathLst>
          </a:custGeom>
          <a:solidFill>
            <a:schemeClr val="bg2"/>
          </a:solid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8" name="Line 42"/>
          <p:cNvSpPr>
            <a:spLocks noChangeShapeType="1"/>
          </p:cNvSpPr>
          <p:nvPr/>
        </p:nvSpPr>
        <p:spPr bwMode="auto">
          <a:xfrm flipH="1">
            <a:off x="5302370" y="2075727"/>
            <a:ext cx="1911533"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9" name="Line 43"/>
          <p:cNvSpPr>
            <a:spLocks noChangeShapeType="1"/>
          </p:cNvSpPr>
          <p:nvPr/>
        </p:nvSpPr>
        <p:spPr bwMode="auto">
          <a:xfrm flipV="1">
            <a:off x="5302370" y="2075727"/>
            <a:ext cx="2309" cy="353218"/>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0" name="Line 44"/>
          <p:cNvSpPr>
            <a:spLocks noChangeShapeType="1"/>
          </p:cNvSpPr>
          <p:nvPr/>
        </p:nvSpPr>
        <p:spPr bwMode="auto">
          <a:xfrm flipV="1">
            <a:off x="5302370" y="2775237"/>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1" name="Line 45"/>
          <p:cNvSpPr>
            <a:spLocks noChangeShapeType="1"/>
          </p:cNvSpPr>
          <p:nvPr/>
        </p:nvSpPr>
        <p:spPr bwMode="auto">
          <a:xfrm flipV="1">
            <a:off x="5302370" y="3467822"/>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2" name="Line 46"/>
          <p:cNvSpPr>
            <a:spLocks noChangeShapeType="1"/>
          </p:cNvSpPr>
          <p:nvPr/>
        </p:nvSpPr>
        <p:spPr bwMode="auto">
          <a:xfrm flipV="1">
            <a:off x="5302370" y="3121529"/>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3" name="Line 47"/>
          <p:cNvSpPr>
            <a:spLocks noChangeShapeType="1"/>
          </p:cNvSpPr>
          <p:nvPr/>
        </p:nvSpPr>
        <p:spPr bwMode="auto">
          <a:xfrm flipV="1">
            <a:off x="5302370" y="2428945"/>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4" name="Freeform 48"/>
          <p:cNvSpPr>
            <a:spLocks/>
          </p:cNvSpPr>
          <p:nvPr/>
        </p:nvSpPr>
        <p:spPr bwMode="auto">
          <a:xfrm>
            <a:off x="3372368" y="1761755"/>
            <a:ext cx="4617" cy="313972"/>
          </a:xfrm>
          <a:custGeom>
            <a:avLst/>
            <a:gdLst/>
            <a:ahLst/>
            <a:cxnLst>
              <a:cxn ang="0">
                <a:pos x="0" y="136"/>
              </a:cxn>
              <a:cxn ang="0">
                <a:pos x="2" y="69"/>
              </a:cxn>
              <a:cxn ang="0">
                <a:pos x="2" y="0"/>
              </a:cxn>
            </a:cxnLst>
            <a:rect l="0" t="0" r="r" b="b"/>
            <a:pathLst>
              <a:path w="2" h="136">
                <a:moveTo>
                  <a:pt x="0" y="136"/>
                </a:moveTo>
                <a:lnTo>
                  <a:pt x="2" y="69"/>
                </a:lnTo>
                <a:lnTo>
                  <a:pt x="2" y="0"/>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5" name="Line 49"/>
          <p:cNvSpPr>
            <a:spLocks noChangeShapeType="1"/>
          </p:cNvSpPr>
          <p:nvPr/>
        </p:nvSpPr>
        <p:spPr bwMode="auto">
          <a:xfrm flipH="1">
            <a:off x="3372368" y="2075727"/>
            <a:ext cx="1930002"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6" name="Line 50"/>
          <p:cNvSpPr>
            <a:spLocks noChangeShapeType="1"/>
          </p:cNvSpPr>
          <p:nvPr/>
        </p:nvSpPr>
        <p:spPr bwMode="auto">
          <a:xfrm flipH="1">
            <a:off x="1472378" y="2075727"/>
            <a:ext cx="1899990"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7" name="Line 51"/>
          <p:cNvSpPr>
            <a:spLocks noChangeShapeType="1"/>
          </p:cNvSpPr>
          <p:nvPr/>
        </p:nvSpPr>
        <p:spPr bwMode="auto">
          <a:xfrm>
            <a:off x="1460835" y="1743286"/>
            <a:ext cx="5743834"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8" name="Line 52"/>
          <p:cNvSpPr>
            <a:spLocks noChangeShapeType="1"/>
          </p:cNvSpPr>
          <p:nvPr/>
        </p:nvSpPr>
        <p:spPr bwMode="auto">
          <a:xfrm>
            <a:off x="2751351" y="4151172"/>
            <a:ext cx="1248961"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0" name="Line 54"/>
          <p:cNvSpPr>
            <a:spLocks noChangeShapeType="1"/>
          </p:cNvSpPr>
          <p:nvPr/>
        </p:nvSpPr>
        <p:spPr bwMode="auto">
          <a:xfrm>
            <a:off x="1460835" y="4151172"/>
            <a:ext cx="623326"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1" name="Line 55"/>
          <p:cNvSpPr>
            <a:spLocks noChangeShapeType="1"/>
          </p:cNvSpPr>
          <p:nvPr/>
        </p:nvSpPr>
        <p:spPr bwMode="auto">
          <a:xfrm>
            <a:off x="2084161" y="4151172"/>
            <a:ext cx="667190"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2" name="Line 56"/>
          <p:cNvSpPr>
            <a:spLocks noChangeShapeType="1"/>
          </p:cNvSpPr>
          <p:nvPr/>
        </p:nvSpPr>
        <p:spPr bwMode="auto">
          <a:xfrm>
            <a:off x="4667501" y="4151172"/>
            <a:ext cx="1971557"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3" name="Line 57"/>
          <p:cNvSpPr>
            <a:spLocks noChangeShapeType="1"/>
          </p:cNvSpPr>
          <p:nvPr/>
        </p:nvSpPr>
        <p:spPr bwMode="auto">
          <a:xfrm>
            <a:off x="4000311" y="4151172"/>
            <a:ext cx="667190"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4" name="Line 58"/>
          <p:cNvSpPr>
            <a:spLocks noChangeShapeType="1"/>
          </p:cNvSpPr>
          <p:nvPr/>
        </p:nvSpPr>
        <p:spPr bwMode="auto">
          <a:xfrm>
            <a:off x="4667501" y="2094195"/>
            <a:ext cx="2309" cy="2056976"/>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5" name="Line 59"/>
          <p:cNvSpPr>
            <a:spLocks noChangeShapeType="1"/>
          </p:cNvSpPr>
          <p:nvPr/>
        </p:nvSpPr>
        <p:spPr bwMode="auto">
          <a:xfrm flipV="1">
            <a:off x="5302370" y="3814114"/>
            <a:ext cx="2309" cy="332441"/>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6" name="Line 60"/>
          <p:cNvSpPr>
            <a:spLocks noChangeShapeType="1"/>
          </p:cNvSpPr>
          <p:nvPr/>
        </p:nvSpPr>
        <p:spPr bwMode="auto">
          <a:xfrm flipV="1">
            <a:off x="3372368" y="2075727"/>
            <a:ext cx="2309" cy="2070828"/>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7" name="Line 61"/>
          <p:cNvSpPr>
            <a:spLocks noChangeShapeType="1"/>
          </p:cNvSpPr>
          <p:nvPr/>
        </p:nvSpPr>
        <p:spPr bwMode="auto">
          <a:xfrm flipV="1">
            <a:off x="4000311" y="2094195"/>
            <a:ext cx="2309" cy="2056976"/>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8" name="Line 62"/>
          <p:cNvSpPr>
            <a:spLocks noChangeShapeType="1"/>
          </p:cNvSpPr>
          <p:nvPr/>
        </p:nvSpPr>
        <p:spPr bwMode="auto">
          <a:xfrm>
            <a:off x="2751351" y="2094195"/>
            <a:ext cx="2309" cy="2056976"/>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9" name="Line 63"/>
          <p:cNvSpPr>
            <a:spLocks noChangeShapeType="1"/>
          </p:cNvSpPr>
          <p:nvPr/>
        </p:nvSpPr>
        <p:spPr bwMode="auto">
          <a:xfrm>
            <a:off x="2084161" y="2094195"/>
            <a:ext cx="2309" cy="2056976"/>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0" name="Line 64"/>
          <p:cNvSpPr>
            <a:spLocks noChangeShapeType="1"/>
          </p:cNvSpPr>
          <p:nvPr/>
        </p:nvSpPr>
        <p:spPr bwMode="auto">
          <a:xfrm flipV="1">
            <a:off x="1460835" y="1743286"/>
            <a:ext cx="2309" cy="2407886"/>
          </a:xfrm>
          <a:prstGeom prst="line">
            <a:avLst/>
          </a:prstGeom>
          <a:noFill/>
          <a:ln w="5">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1" name="Line 65"/>
          <p:cNvSpPr>
            <a:spLocks noChangeShapeType="1"/>
          </p:cNvSpPr>
          <p:nvPr/>
        </p:nvSpPr>
        <p:spPr bwMode="auto">
          <a:xfrm flipH="1">
            <a:off x="1460835" y="4522859"/>
            <a:ext cx="5746143"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2" name="Line 66"/>
          <p:cNvSpPr>
            <a:spLocks noChangeShapeType="1"/>
          </p:cNvSpPr>
          <p:nvPr/>
        </p:nvSpPr>
        <p:spPr bwMode="auto">
          <a:xfrm>
            <a:off x="5302370" y="3467822"/>
            <a:ext cx="1336688" cy="2309"/>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3" name="Line 67"/>
          <p:cNvSpPr>
            <a:spLocks noChangeShapeType="1"/>
          </p:cNvSpPr>
          <p:nvPr/>
        </p:nvSpPr>
        <p:spPr bwMode="auto">
          <a:xfrm flipH="1">
            <a:off x="5302370" y="3814114"/>
            <a:ext cx="1336688" cy="2309"/>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4" name="Line 68"/>
          <p:cNvSpPr>
            <a:spLocks noChangeShapeType="1"/>
          </p:cNvSpPr>
          <p:nvPr/>
        </p:nvSpPr>
        <p:spPr bwMode="auto">
          <a:xfrm>
            <a:off x="5302370" y="2775237"/>
            <a:ext cx="1336688" cy="2309"/>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5" name="Line 69"/>
          <p:cNvSpPr>
            <a:spLocks noChangeShapeType="1"/>
          </p:cNvSpPr>
          <p:nvPr/>
        </p:nvSpPr>
        <p:spPr bwMode="auto">
          <a:xfrm flipH="1">
            <a:off x="5302370" y="3121529"/>
            <a:ext cx="1336688" cy="2309"/>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6" name="Line 70"/>
          <p:cNvSpPr>
            <a:spLocks noChangeShapeType="1"/>
          </p:cNvSpPr>
          <p:nvPr/>
        </p:nvSpPr>
        <p:spPr bwMode="auto">
          <a:xfrm flipH="1">
            <a:off x="5302370" y="2428945"/>
            <a:ext cx="1336688" cy="2309"/>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3" name="Freeform 77"/>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19" name="Rectangle 683"/>
          <p:cNvSpPr>
            <a:spLocks noChangeArrowheads="1"/>
          </p:cNvSpPr>
          <p:nvPr/>
        </p:nvSpPr>
        <p:spPr bwMode="auto">
          <a:xfrm>
            <a:off x="1142246" y="1750212"/>
            <a:ext cx="177763" cy="16160"/>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0" name="Rectangle 684"/>
          <p:cNvSpPr>
            <a:spLocks noChangeArrowheads="1"/>
          </p:cNvSpPr>
          <p:nvPr/>
        </p:nvSpPr>
        <p:spPr bwMode="auto">
          <a:xfrm>
            <a:off x="1142246" y="1757138"/>
            <a:ext cx="18469" cy="2765721"/>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2" name="Rectangle 686"/>
          <p:cNvSpPr>
            <a:spLocks noChangeArrowheads="1"/>
          </p:cNvSpPr>
          <p:nvPr/>
        </p:nvSpPr>
        <p:spPr bwMode="auto">
          <a:xfrm>
            <a:off x="971408" y="2964544"/>
            <a:ext cx="177763" cy="18469"/>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bg2"/>
              </a:solidFill>
            </a:endParaRPr>
          </a:p>
        </p:txBody>
      </p:sp>
      <p:sp>
        <p:nvSpPr>
          <p:cNvPr id="731824" name="Rectangle 688"/>
          <p:cNvSpPr>
            <a:spLocks noChangeArrowheads="1"/>
          </p:cNvSpPr>
          <p:nvPr/>
        </p:nvSpPr>
        <p:spPr bwMode="auto">
          <a:xfrm>
            <a:off x="1142246" y="5543267"/>
            <a:ext cx="177763" cy="18469"/>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5" name="Rectangle 689"/>
          <p:cNvSpPr>
            <a:spLocks noChangeArrowheads="1"/>
          </p:cNvSpPr>
          <p:nvPr/>
        </p:nvSpPr>
        <p:spPr bwMode="auto">
          <a:xfrm>
            <a:off x="966791" y="5046915"/>
            <a:ext cx="177763" cy="18469"/>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bg2"/>
              </a:solidFill>
            </a:endParaRPr>
          </a:p>
        </p:txBody>
      </p:sp>
      <p:sp>
        <p:nvSpPr>
          <p:cNvPr id="731826" name="Rectangle 690"/>
          <p:cNvSpPr>
            <a:spLocks noChangeArrowheads="1"/>
          </p:cNvSpPr>
          <p:nvPr/>
        </p:nvSpPr>
        <p:spPr bwMode="auto">
          <a:xfrm>
            <a:off x="1142246" y="4562105"/>
            <a:ext cx="18469" cy="990396"/>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bg2"/>
              </a:solidFill>
            </a:endParaRPr>
          </a:p>
        </p:txBody>
      </p:sp>
      <p:sp>
        <p:nvSpPr>
          <p:cNvPr id="731827" name="Freeform 691"/>
          <p:cNvSpPr>
            <a:spLocks noEditPoints="1"/>
          </p:cNvSpPr>
          <p:nvPr/>
        </p:nvSpPr>
        <p:spPr bwMode="auto">
          <a:xfrm>
            <a:off x="8363594" y="3112295"/>
            <a:ext cx="323206" cy="687967"/>
          </a:xfrm>
          <a:custGeom>
            <a:avLst/>
            <a:gdLst/>
            <a:ahLst/>
            <a:cxnLst>
              <a:cxn ang="0">
                <a:pos x="2" y="180"/>
              </a:cxn>
              <a:cxn ang="0">
                <a:pos x="14" y="194"/>
              </a:cxn>
              <a:cxn ang="0">
                <a:pos x="27" y="194"/>
              </a:cxn>
              <a:cxn ang="0">
                <a:pos x="31" y="284"/>
              </a:cxn>
              <a:cxn ang="0">
                <a:pos x="40" y="294"/>
              </a:cxn>
              <a:cxn ang="0">
                <a:pos x="53" y="298"/>
              </a:cxn>
              <a:cxn ang="0">
                <a:pos x="70" y="290"/>
              </a:cxn>
              <a:cxn ang="0">
                <a:pos x="75" y="292"/>
              </a:cxn>
              <a:cxn ang="0">
                <a:pos x="87" y="298"/>
              </a:cxn>
              <a:cxn ang="0">
                <a:pos x="107" y="292"/>
              </a:cxn>
              <a:cxn ang="0">
                <a:pos x="115" y="280"/>
              </a:cxn>
              <a:cxn ang="0">
                <a:pos x="114" y="195"/>
              </a:cxn>
              <a:cxn ang="0">
                <a:pos x="130" y="192"/>
              </a:cxn>
              <a:cxn ang="0">
                <a:pos x="140" y="176"/>
              </a:cxn>
              <a:cxn ang="0">
                <a:pos x="133" y="92"/>
              </a:cxn>
              <a:cxn ang="0">
                <a:pos x="105" y="72"/>
              </a:cxn>
              <a:cxn ang="0">
                <a:pos x="96" y="69"/>
              </a:cxn>
              <a:cxn ang="0">
                <a:pos x="109" y="39"/>
              </a:cxn>
              <a:cxn ang="0">
                <a:pos x="86" y="4"/>
              </a:cxn>
              <a:cxn ang="0">
                <a:pos x="52" y="6"/>
              </a:cxn>
              <a:cxn ang="0">
                <a:pos x="34" y="29"/>
              </a:cxn>
              <a:cxn ang="0">
                <a:pos x="38" y="58"/>
              </a:cxn>
              <a:cxn ang="0">
                <a:pos x="27" y="77"/>
              </a:cxn>
              <a:cxn ang="0">
                <a:pos x="3" y="104"/>
              </a:cxn>
              <a:cxn ang="0">
                <a:pos x="7" y="172"/>
              </a:cxn>
              <a:cxn ang="0">
                <a:pos x="8" y="107"/>
              </a:cxn>
              <a:cxn ang="0">
                <a:pos x="29" y="82"/>
              </a:cxn>
              <a:cxn ang="0">
                <a:pos x="53" y="73"/>
              </a:cxn>
              <a:cxn ang="0">
                <a:pos x="82" y="75"/>
              </a:cxn>
              <a:cxn ang="0">
                <a:pos x="93" y="73"/>
              </a:cxn>
              <a:cxn ang="0">
                <a:pos x="103" y="79"/>
              </a:cxn>
              <a:cxn ang="0">
                <a:pos x="120" y="88"/>
              </a:cxn>
              <a:cxn ang="0">
                <a:pos x="134" y="121"/>
              </a:cxn>
              <a:cxn ang="0">
                <a:pos x="129" y="184"/>
              </a:cxn>
              <a:cxn ang="0">
                <a:pos x="120" y="188"/>
              </a:cxn>
              <a:cxn ang="0">
                <a:pos x="112" y="113"/>
              </a:cxn>
              <a:cxn ang="0">
                <a:pos x="107" y="206"/>
              </a:cxn>
              <a:cxn ang="0">
                <a:pos x="107" y="281"/>
              </a:cxn>
              <a:cxn ang="0">
                <a:pos x="101" y="289"/>
              </a:cxn>
              <a:cxn ang="0">
                <a:pos x="92" y="292"/>
              </a:cxn>
              <a:cxn ang="0">
                <a:pos x="78" y="284"/>
              </a:cxn>
              <a:cxn ang="0">
                <a:pos x="75" y="187"/>
              </a:cxn>
              <a:cxn ang="0">
                <a:pos x="72" y="186"/>
              </a:cxn>
              <a:cxn ang="0">
                <a:pos x="69" y="280"/>
              </a:cxn>
              <a:cxn ang="0">
                <a:pos x="59" y="291"/>
              </a:cxn>
              <a:cxn ang="0">
                <a:pos x="46" y="291"/>
              </a:cxn>
              <a:cxn ang="0">
                <a:pos x="37" y="281"/>
              </a:cxn>
              <a:cxn ang="0">
                <a:pos x="34" y="115"/>
              </a:cxn>
              <a:cxn ang="0">
                <a:pos x="30" y="114"/>
              </a:cxn>
              <a:cxn ang="0">
                <a:pos x="29" y="187"/>
              </a:cxn>
              <a:cxn ang="0">
                <a:pos x="14" y="186"/>
              </a:cxn>
              <a:cxn ang="0">
                <a:pos x="7" y="175"/>
              </a:cxn>
              <a:cxn ang="0">
                <a:pos x="80" y="8"/>
              </a:cxn>
              <a:cxn ang="0">
                <a:pos x="101" y="27"/>
              </a:cxn>
              <a:cxn ang="0">
                <a:pos x="94" y="62"/>
              </a:cxn>
              <a:cxn ang="0">
                <a:pos x="81" y="70"/>
              </a:cxn>
              <a:cxn ang="0">
                <a:pos x="54" y="67"/>
              </a:cxn>
              <a:cxn ang="0">
                <a:pos x="49" y="62"/>
              </a:cxn>
              <a:cxn ang="0">
                <a:pos x="41" y="27"/>
              </a:cxn>
              <a:cxn ang="0">
                <a:pos x="72" y="7"/>
              </a:cxn>
            </a:cxnLst>
            <a:rect l="0" t="0" r="r" b="b"/>
            <a:pathLst>
              <a:path w="140" h="298">
                <a:moveTo>
                  <a:pt x="0" y="122"/>
                </a:moveTo>
                <a:lnTo>
                  <a:pt x="0" y="176"/>
                </a:lnTo>
                <a:lnTo>
                  <a:pt x="2" y="180"/>
                </a:lnTo>
                <a:lnTo>
                  <a:pt x="3" y="185"/>
                </a:lnTo>
                <a:lnTo>
                  <a:pt x="10" y="192"/>
                </a:lnTo>
                <a:lnTo>
                  <a:pt x="14" y="194"/>
                </a:lnTo>
                <a:lnTo>
                  <a:pt x="19" y="195"/>
                </a:lnTo>
                <a:lnTo>
                  <a:pt x="25" y="195"/>
                </a:lnTo>
                <a:lnTo>
                  <a:pt x="27" y="194"/>
                </a:lnTo>
                <a:lnTo>
                  <a:pt x="29" y="194"/>
                </a:lnTo>
                <a:lnTo>
                  <a:pt x="29" y="276"/>
                </a:lnTo>
                <a:lnTo>
                  <a:pt x="31" y="284"/>
                </a:lnTo>
                <a:lnTo>
                  <a:pt x="33" y="288"/>
                </a:lnTo>
                <a:lnTo>
                  <a:pt x="37" y="292"/>
                </a:lnTo>
                <a:lnTo>
                  <a:pt x="40" y="294"/>
                </a:lnTo>
                <a:lnTo>
                  <a:pt x="44" y="297"/>
                </a:lnTo>
                <a:lnTo>
                  <a:pt x="49" y="298"/>
                </a:lnTo>
                <a:lnTo>
                  <a:pt x="53" y="298"/>
                </a:lnTo>
                <a:lnTo>
                  <a:pt x="64" y="295"/>
                </a:lnTo>
                <a:lnTo>
                  <a:pt x="69" y="292"/>
                </a:lnTo>
                <a:lnTo>
                  <a:pt x="70" y="290"/>
                </a:lnTo>
                <a:lnTo>
                  <a:pt x="73" y="287"/>
                </a:lnTo>
                <a:lnTo>
                  <a:pt x="73" y="288"/>
                </a:lnTo>
                <a:lnTo>
                  <a:pt x="75" y="292"/>
                </a:lnTo>
                <a:lnTo>
                  <a:pt x="78" y="294"/>
                </a:lnTo>
                <a:lnTo>
                  <a:pt x="83" y="297"/>
                </a:lnTo>
                <a:lnTo>
                  <a:pt x="87" y="298"/>
                </a:lnTo>
                <a:lnTo>
                  <a:pt x="96" y="298"/>
                </a:lnTo>
                <a:lnTo>
                  <a:pt x="101" y="297"/>
                </a:lnTo>
                <a:lnTo>
                  <a:pt x="107" y="292"/>
                </a:lnTo>
                <a:lnTo>
                  <a:pt x="110" y="288"/>
                </a:lnTo>
                <a:lnTo>
                  <a:pt x="113" y="284"/>
                </a:lnTo>
                <a:lnTo>
                  <a:pt x="115" y="280"/>
                </a:lnTo>
                <a:lnTo>
                  <a:pt x="115" y="206"/>
                </a:lnTo>
                <a:lnTo>
                  <a:pt x="114" y="205"/>
                </a:lnTo>
                <a:lnTo>
                  <a:pt x="114" y="195"/>
                </a:lnTo>
                <a:lnTo>
                  <a:pt x="121" y="195"/>
                </a:lnTo>
                <a:lnTo>
                  <a:pt x="126" y="194"/>
                </a:lnTo>
                <a:lnTo>
                  <a:pt x="130" y="192"/>
                </a:lnTo>
                <a:lnTo>
                  <a:pt x="137" y="185"/>
                </a:lnTo>
                <a:lnTo>
                  <a:pt x="139" y="180"/>
                </a:lnTo>
                <a:lnTo>
                  <a:pt x="140" y="176"/>
                </a:lnTo>
                <a:lnTo>
                  <a:pt x="140" y="120"/>
                </a:lnTo>
                <a:lnTo>
                  <a:pt x="137" y="104"/>
                </a:lnTo>
                <a:lnTo>
                  <a:pt x="133" y="92"/>
                </a:lnTo>
                <a:lnTo>
                  <a:pt x="124" y="83"/>
                </a:lnTo>
                <a:lnTo>
                  <a:pt x="114" y="77"/>
                </a:lnTo>
                <a:lnTo>
                  <a:pt x="105" y="72"/>
                </a:lnTo>
                <a:lnTo>
                  <a:pt x="102" y="71"/>
                </a:lnTo>
                <a:lnTo>
                  <a:pt x="97" y="70"/>
                </a:lnTo>
                <a:lnTo>
                  <a:pt x="96" y="69"/>
                </a:lnTo>
                <a:lnTo>
                  <a:pt x="99" y="65"/>
                </a:lnTo>
                <a:lnTo>
                  <a:pt x="107" y="53"/>
                </a:lnTo>
                <a:lnTo>
                  <a:pt x="109" y="39"/>
                </a:lnTo>
                <a:lnTo>
                  <a:pt x="107" y="25"/>
                </a:lnTo>
                <a:lnTo>
                  <a:pt x="99" y="11"/>
                </a:lnTo>
                <a:lnTo>
                  <a:pt x="86" y="4"/>
                </a:lnTo>
                <a:lnTo>
                  <a:pt x="72" y="0"/>
                </a:lnTo>
                <a:lnTo>
                  <a:pt x="62" y="1"/>
                </a:lnTo>
                <a:lnTo>
                  <a:pt x="52" y="6"/>
                </a:lnTo>
                <a:lnTo>
                  <a:pt x="44" y="11"/>
                </a:lnTo>
                <a:lnTo>
                  <a:pt x="38" y="20"/>
                </a:lnTo>
                <a:lnTo>
                  <a:pt x="34" y="29"/>
                </a:lnTo>
                <a:lnTo>
                  <a:pt x="33" y="39"/>
                </a:lnTo>
                <a:lnTo>
                  <a:pt x="34" y="49"/>
                </a:lnTo>
                <a:lnTo>
                  <a:pt x="38" y="58"/>
                </a:lnTo>
                <a:lnTo>
                  <a:pt x="44" y="65"/>
                </a:lnTo>
                <a:lnTo>
                  <a:pt x="46" y="68"/>
                </a:lnTo>
                <a:lnTo>
                  <a:pt x="27" y="77"/>
                </a:lnTo>
                <a:lnTo>
                  <a:pt x="17" y="83"/>
                </a:lnTo>
                <a:lnTo>
                  <a:pt x="9" y="92"/>
                </a:lnTo>
                <a:lnTo>
                  <a:pt x="3" y="104"/>
                </a:lnTo>
                <a:lnTo>
                  <a:pt x="0" y="120"/>
                </a:lnTo>
                <a:lnTo>
                  <a:pt x="0" y="122"/>
                </a:lnTo>
                <a:close/>
                <a:moveTo>
                  <a:pt x="7" y="172"/>
                </a:moveTo>
                <a:lnTo>
                  <a:pt x="6" y="122"/>
                </a:lnTo>
                <a:lnTo>
                  <a:pt x="6" y="121"/>
                </a:lnTo>
                <a:lnTo>
                  <a:pt x="8" y="107"/>
                </a:lnTo>
                <a:lnTo>
                  <a:pt x="13" y="96"/>
                </a:lnTo>
                <a:lnTo>
                  <a:pt x="20" y="88"/>
                </a:lnTo>
                <a:lnTo>
                  <a:pt x="29" y="82"/>
                </a:lnTo>
                <a:lnTo>
                  <a:pt x="40" y="77"/>
                </a:lnTo>
                <a:lnTo>
                  <a:pt x="51" y="73"/>
                </a:lnTo>
                <a:lnTo>
                  <a:pt x="53" y="73"/>
                </a:lnTo>
                <a:lnTo>
                  <a:pt x="62" y="75"/>
                </a:lnTo>
                <a:lnTo>
                  <a:pt x="72" y="77"/>
                </a:lnTo>
                <a:lnTo>
                  <a:pt x="82" y="75"/>
                </a:lnTo>
                <a:lnTo>
                  <a:pt x="92" y="72"/>
                </a:lnTo>
                <a:lnTo>
                  <a:pt x="92" y="73"/>
                </a:lnTo>
                <a:lnTo>
                  <a:pt x="93" y="73"/>
                </a:lnTo>
                <a:lnTo>
                  <a:pt x="95" y="75"/>
                </a:lnTo>
                <a:lnTo>
                  <a:pt x="98" y="77"/>
                </a:lnTo>
                <a:lnTo>
                  <a:pt x="103" y="79"/>
                </a:lnTo>
                <a:lnTo>
                  <a:pt x="107" y="80"/>
                </a:lnTo>
                <a:lnTo>
                  <a:pt x="112" y="82"/>
                </a:lnTo>
                <a:lnTo>
                  <a:pt x="120" y="88"/>
                </a:lnTo>
                <a:lnTo>
                  <a:pt x="127" y="96"/>
                </a:lnTo>
                <a:lnTo>
                  <a:pt x="131" y="107"/>
                </a:lnTo>
                <a:lnTo>
                  <a:pt x="134" y="121"/>
                </a:lnTo>
                <a:lnTo>
                  <a:pt x="134" y="175"/>
                </a:lnTo>
                <a:lnTo>
                  <a:pt x="131" y="182"/>
                </a:lnTo>
                <a:lnTo>
                  <a:pt x="129" y="184"/>
                </a:lnTo>
                <a:lnTo>
                  <a:pt x="127" y="185"/>
                </a:lnTo>
                <a:lnTo>
                  <a:pt x="124" y="187"/>
                </a:lnTo>
                <a:lnTo>
                  <a:pt x="120" y="188"/>
                </a:lnTo>
                <a:lnTo>
                  <a:pt x="114" y="188"/>
                </a:lnTo>
                <a:lnTo>
                  <a:pt x="114" y="115"/>
                </a:lnTo>
                <a:lnTo>
                  <a:pt x="112" y="113"/>
                </a:lnTo>
                <a:lnTo>
                  <a:pt x="109" y="115"/>
                </a:lnTo>
                <a:lnTo>
                  <a:pt x="107" y="116"/>
                </a:lnTo>
                <a:lnTo>
                  <a:pt x="107" y="206"/>
                </a:lnTo>
                <a:lnTo>
                  <a:pt x="109" y="208"/>
                </a:lnTo>
                <a:lnTo>
                  <a:pt x="109" y="279"/>
                </a:lnTo>
                <a:lnTo>
                  <a:pt x="107" y="281"/>
                </a:lnTo>
                <a:lnTo>
                  <a:pt x="106" y="284"/>
                </a:lnTo>
                <a:lnTo>
                  <a:pt x="104" y="287"/>
                </a:lnTo>
                <a:lnTo>
                  <a:pt x="101" y="289"/>
                </a:lnTo>
                <a:lnTo>
                  <a:pt x="98" y="291"/>
                </a:lnTo>
                <a:lnTo>
                  <a:pt x="95" y="292"/>
                </a:lnTo>
                <a:lnTo>
                  <a:pt x="92" y="292"/>
                </a:lnTo>
                <a:lnTo>
                  <a:pt x="83" y="290"/>
                </a:lnTo>
                <a:lnTo>
                  <a:pt x="80" y="287"/>
                </a:lnTo>
                <a:lnTo>
                  <a:pt x="78" y="284"/>
                </a:lnTo>
                <a:lnTo>
                  <a:pt x="76" y="281"/>
                </a:lnTo>
                <a:lnTo>
                  <a:pt x="75" y="279"/>
                </a:lnTo>
                <a:lnTo>
                  <a:pt x="75" y="187"/>
                </a:lnTo>
                <a:lnTo>
                  <a:pt x="74" y="187"/>
                </a:lnTo>
                <a:lnTo>
                  <a:pt x="73" y="186"/>
                </a:lnTo>
                <a:lnTo>
                  <a:pt x="72" y="186"/>
                </a:lnTo>
                <a:lnTo>
                  <a:pt x="70" y="187"/>
                </a:lnTo>
                <a:lnTo>
                  <a:pt x="69" y="188"/>
                </a:lnTo>
                <a:lnTo>
                  <a:pt x="69" y="280"/>
                </a:lnTo>
                <a:lnTo>
                  <a:pt x="64" y="287"/>
                </a:lnTo>
                <a:lnTo>
                  <a:pt x="62" y="289"/>
                </a:lnTo>
                <a:lnTo>
                  <a:pt x="59" y="291"/>
                </a:lnTo>
                <a:lnTo>
                  <a:pt x="56" y="292"/>
                </a:lnTo>
                <a:lnTo>
                  <a:pt x="50" y="292"/>
                </a:lnTo>
                <a:lnTo>
                  <a:pt x="46" y="291"/>
                </a:lnTo>
                <a:lnTo>
                  <a:pt x="43" y="289"/>
                </a:lnTo>
                <a:lnTo>
                  <a:pt x="39" y="284"/>
                </a:lnTo>
                <a:lnTo>
                  <a:pt x="37" y="281"/>
                </a:lnTo>
                <a:lnTo>
                  <a:pt x="35" y="279"/>
                </a:lnTo>
                <a:lnTo>
                  <a:pt x="35" y="115"/>
                </a:lnTo>
                <a:lnTo>
                  <a:pt x="34" y="115"/>
                </a:lnTo>
                <a:lnTo>
                  <a:pt x="32" y="113"/>
                </a:lnTo>
                <a:lnTo>
                  <a:pt x="31" y="114"/>
                </a:lnTo>
                <a:lnTo>
                  <a:pt x="30" y="114"/>
                </a:lnTo>
                <a:lnTo>
                  <a:pt x="30" y="115"/>
                </a:lnTo>
                <a:lnTo>
                  <a:pt x="29" y="115"/>
                </a:lnTo>
                <a:lnTo>
                  <a:pt x="29" y="187"/>
                </a:lnTo>
                <a:lnTo>
                  <a:pt x="27" y="188"/>
                </a:lnTo>
                <a:lnTo>
                  <a:pt x="23" y="188"/>
                </a:lnTo>
                <a:lnTo>
                  <a:pt x="14" y="186"/>
                </a:lnTo>
                <a:lnTo>
                  <a:pt x="11" y="184"/>
                </a:lnTo>
                <a:lnTo>
                  <a:pt x="9" y="182"/>
                </a:lnTo>
                <a:lnTo>
                  <a:pt x="7" y="175"/>
                </a:lnTo>
                <a:lnTo>
                  <a:pt x="7" y="172"/>
                </a:lnTo>
                <a:close/>
                <a:moveTo>
                  <a:pt x="72" y="7"/>
                </a:moveTo>
                <a:lnTo>
                  <a:pt x="80" y="8"/>
                </a:lnTo>
                <a:lnTo>
                  <a:pt x="87" y="11"/>
                </a:lnTo>
                <a:lnTo>
                  <a:pt x="94" y="17"/>
                </a:lnTo>
                <a:lnTo>
                  <a:pt x="101" y="27"/>
                </a:lnTo>
                <a:lnTo>
                  <a:pt x="104" y="39"/>
                </a:lnTo>
                <a:lnTo>
                  <a:pt x="101" y="51"/>
                </a:lnTo>
                <a:lnTo>
                  <a:pt x="94" y="62"/>
                </a:lnTo>
                <a:lnTo>
                  <a:pt x="92" y="63"/>
                </a:lnTo>
                <a:lnTo>
                  <a:pt x="89" y="65"/>
                </a:lnTo>
                <a:lnTo>
                  <a:pt x="81" y="70"/>
                </a:lnTo>
                <a:lnTo>
                  <a:pt x="72" y="71"/>
                </a:lnTo>
                <a:lnTo>
                  <a:pt x="62" y="70"/>
                </a:lnTo>
                <a:lnTo>
                  <a:pt x="54" y="67"/>
                </a:lnTo>
                <a:lnTo>
                  <a:pt x="54" y="65"/>
                </a:lnTo>
                <a:lnTo>
                  <a:pt x="51" y="63"/>
                </a:lnTo>
                <a:lnTo>
                  <a:pt x="49" y="62"/>
                </a:lnTo>
                <a:lnTo>
                  <a:pt x="41" y="51"/>
                </a:lnTo>
                <a:lnTo>
                  <a:pt x="39" y="39"/>
                </a:lnTo>
                <a:lnTo>
                  <a:pt x="41" y="27"/>
                </a:lnTo>
                <a:lnTo>
                  <a:pt x="49" y="17"/>
                </a:lnTo>
                <a:lnTo>
                  <a:pt x="59" y="9"/>
                </a:lnTo>
                <a:lnTo>
                  <a:pt x="72" y="7"/>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8" name="Freeform 692"/>
          <p:cNvSpPr>
            <a:spLocks/>
          </p:cNvSpPr>
          <p:nvPr/>
        </p:nvSpPr>
        <p:spPr bwMode="auto">
          <a:xfrm>
            <a:off x="8377446" y="3278515"/>
            <a:ext cx="295503" cy="507895"/>
          </a:xfrm>
          <a:custGeom>
            <a:avLst/>
            <a:gdLst/>
            <a:ahLst/>
            <a:cxnLst>
              <a:cxn ang="0">
                <a:pos x="1" y="100"/>
              </a:cxn>
              <a:cxn ang="0">
                <a:pos x="3" y="110"/>
              </a:cxn>
              <a:cxn ang="0">
                <a:pos x="8" y="114"/>
              </a:cxn>
              <a:cxn ang="0">
                <a:pos x="21" y="116"/>
              </a:cxn>
              <a:cxn ang="0">
                <a:pos x="23" y="43"/>
              </a:cxn>
              <a:cxn ang="0">
                <a:pos x="24" y="42"/>
              </a:cxn>
              <a:cxn ang="0">
                <a:pos x="26" y="41"/>
              </a:cxn>
              <a:cxn ang="0">
                <a:pos x="29" y="43"/>
              </a:cxn>
              <a:cxn ang="0">
                <a:pos x="31" y="209"/>
              </a:cxn>
              <a:cxn ang="0">
                <a:pos x="37" y="217"/>
              </a:cxn>
              <a:cxn ang="0">
                <a:pos x="44" y="220"/>
              </a:cxn>
              <a:cxn ang="0">
                <a:pos x="53" y="219"/>
              </a:cxn>
              <a:cxn ang="0">
                <a:pos x="58" y="215"/>
              </a:cxn>
              <a:cxn ang="0">
                <a:pos x="63" y="116"/>
              </a:cxn>
              <a:cxn ang="0">
                <a:pos x="66" y="114"/>
              </a:cxn>
              <a:cxn ang="0">
                <a:pos x="68" y="115"/>
              </a:cxn>
              <a:cxn ang="0">
                <a:pos x="69" y="207"/>
              </a:cxn>
              <a:cxn ang="0">
                <a:pos x="72" y="212"/>
              </a:cxn>
              <a:cxn ang="0">
                <a:pos x="77" y="218"/>
              </a:cxn>
              <a:cxn ang="0">
                <a:pos x="89" y="220"/>
              </a:cxn>
              <a:cxn ang="0">
                <a:pos x="95" y="217"/>
              </a:cxn>
              <a:cxn ang="0">
                <a:pos x="100" y="212"/>
              </a:cxn>
              <a:cxn ang="0">
                <a:pos x="103" y="207"/>
              </a:cxn>
              <a:cxn ang="0">
                <a:pos x="101" y="134"/>
              </a:cxn>
              <a:cxn ang="0">
                <a:pos x="103" y="43"/>
              </a:cxn>
              <a:cxn ang="0">
                <a:pos x="108" y="43"/>
              </a:cxn>
              <a:cxn ang="0">
                <a:pos x="114" y="116"/>
              </a:cxn>
              <a:cxn ang="0">
                <a:pos x="121" y="113"/>
              </a:cxn>
              <a:cxn ang="0">
                <a:pos x="125" y="110"/>
              </a:cxn>
              <a:cxn ang="0">
                <a:pos x="128" y="49"/>
              </a:cxn>
              <a:cxn ang="0">
                <a:pos x="121" y="24"/>
              </a:cxn>
              <a:cxn ang="0">
                <a:pos x="106" y="10"/>
              </a:cxn>
              <a:cxn ang="0">
                <a:pos x="97" y="7"/>
              </a:cxn>
              <a:cxn ang="0">
                <a:pos x="89" y="3"/>
              </a:cxn>
              <a:cxn ang="0">
                <a:pos x="86" y="1"/>
              </a:cxn>
              <a:cxn ang="0">
                <a:pos x="76" y="3"/>
              </a:cxn>
              <a:cxn ang="0">
                <a:pos x="56" y="3"/>
              </a:cxn>
              <a:cxn ang="0">
                <a:pos x="45" y="1"/>
              </a:cxn>
              <a:cxn ang="0">
                <a:pos x="23" y="10"/>
              </a:cxn>
              <a:cxn ang="0">
                <a:pos x="7" y="24"/>
              </a:cxn>
              <a:cxn ang="0">
                <a:pos x="0" y="49"/>
              </a:cxn>
            </a:cxnLst>
            <a:rect l="0" t="0" r="r" b="b"/>
            <a:pathLst>
              <a:path w="128" h="220">
                <a:moveTo>
                  <a:pt x="0" y="50"/>
                </a:moveTo>
                <a:lnTo>
                  <a:pt x="1" y="100"/>
                </a:lnTo>
                <a:lnTo>
                  <a:pt x="1" y="103"/>
                </a:lnTo>
                <a:lnTo>
                  <a:pt x="3" y="110"/>
                </a:lnTo>
                <a:lnTo>
                  <a:pt x="5" y="112"/>
                </a:lnTo>
                <a:lnTo>
                  <a:pt x="8" y="114"/>
                </a:lnTo>
                <a:lnTo>
                  <a:pt x="17" y="116"/>
                </a:lnTo>
                <a:lnTo>
                  <a:pt x="21" y="116"/>
                </a:lnTo>
                <a:lnTo>
                  <a:pt x="23" y="115"/>
                </a:lnTo>
                <a:lnTo>
                  <a:pt x="23" y="43"/>
                </a:lnTo>
                <a:lnTo>
                  <a:pt x="24" y="43"/>
                </a:lnTo>
                <a:lnTo>
                  <a:pt x="24" y="42"/>
                </a:lnTo>
                <a:lnTo>
                  <a:pt x="25" y="42"/>
                </a:lnTo>
                <a:lnTo>
                  <a:pt x="26" y="41"/>
                </a:lnTo>
                <a:lnTo>
                  <a:pt x="28" y="43"/>
                </a:lnTo>
                <a:lnTo>
                  <a:pt x="29" y="43"/>
                </a:lnTo>
                <a:lnTo>
                  <a:pt x="29" y="207"/>
                </a:lnTo>
                <a:lnTo>
                  <a:pt x="31" y="209"/>
                </a:lnTo>
                <a:lnTo>
                  <a:pt x="33" y="212"/>
                </a:lnTo>
                <a:lnTo>
                  <a:pt x="37" y="217"/>
                </a:lnTo>
                <a:lnTo>
                  <a:pt x="40" y="219"/>
                </a:lnTo>
                <a:lnTo>
                  <a:pt x="44" y="220"/>
                </a:lnTo>
                <a:lnTo>
                  <a:pt x="50" y="220"/>
                </a:lnTo>
                <a:lnTo>
                  <a:pt x="53" y="219"/>
                </a:lnTo>
                <a:lnTo>
                  <a:pt x="56" y="217"/>
                </a:lnTo>
                <a:lnTo>
                  <a:pt x="58" y="215"/>
                </a:lnTo>
                <a:lnTo>
                  <a:pt x="63" y="208"/>
                </a:lnTo>
                <a:lnTo>
                  <a:pt x="63" y="116"/>
                </a:lnTo>
                <a:lnTo>
                  <a:pt x="64" y="115"/>
                </a:lnTo>
                <a:lnTo>
                  <a:pt x="66" y="114"/>
                </a:lnTo>
                <a:lnTo>
                  <a:pt x="67" y="114"/>
                </a:lnTo>
                <a:lnTo>
                  <a:pt x="68" y="115"/>
                </a:lnTo>
                <a:lnTo>
                  <a:pt x="69" y="115"/>
                </a:lnTo>
                <a:lnTo>
                  <a:pt x="69" y="207"/>
                </a:lnTo>
                <a:lnTo>
                  <a:pt x="70" y="209"/>
                </a:lnTo>
                <a:lnTo>
                  <a:pt x="72" y="212"/>
                </a:lnTo>
                <a:lnTo>
                  <a:pt x="74" y="215"/>
                </a:lnTo>
                <a:lnTo>
                  <a:pt x="77" y="218"/>
                </a:lnTo>
                <a:lnTo>
                  <a:pt x="86" y="220"/>
                </a:lnTo>
                <a:lnTo>
                  <a:pt x="89" y="220"/>
                </a:lnTo>
                <a:lnTo>
                  <a:pt x="92" y="219"/>
                </a:lnTo>
                <a:lnTo>
                  <a:pt x="95" y="217"/>
                </a:lnTo>
                <a:lnTo>
                  <a:pt x="98" y="215"/>
                </a:lnTo>
                <a:lnTo>
                  <a:pt x="100" y="212"/>
                </a:lnTo>
                <a:lnTo>
                  <a:pt x="101" y="209"/>
                </a:lnTo>
                <a:lnTo>
                  <a:pt x="103" y="207"/>
                </a:lnTo>
                <a:lnTo>
                  <a:pt x="103" y="136"/>
                </a:lnTo>
                <a:lnTo>
                  <a:pt x="101" y="134"/>
                </a:lnTo>
                <a:lnTo>
                  <a:pt x="101" y="44"/>
                </a:lnTo>
                <a:lnTo>
                  <a:pt x="103" y="43"/>
                </a:lnTo>
                <a:lnTo>
                  <a:pt x="106" y="41"/>
                </a:lnTo>
                <a:lnTo>
                  <a:pt x="108" y="43"/>
                </a:lnTo>
                <a:lnTo>
                  <a:pt x="108" y="116"/>
                </a:lnTo>
                <a:lnTo>
                  <a:pt x="114" y="116"/>
                </a:lnTo>
                <a:lnTo>
                  <a:pt x="118" y="115"/>
                </a:lnTo>
                <a:lnTo>
                  <a:pt x="121" y="113"/>
                </a:lnTo>
                <a:lnTo>
                  <a:pt x="123" y="112"/>
                </a:lnTo>
                <a:lnTo>
                  <a:pt x="125" y="110"/>
                </a:lnTo>
                <a:lnTo>
                  <a:pt x="128" y="103"/>
                </a:lnTo>
                <a:lnTo>
                  <a:pt x="128" y="49"/>
                </a:lnTo>
                <a:lnTo>
                  <a:pt x="125" y="35"/>
                </a:lnTo>
                <a:lnTo>
                  <a:pt x="121" y="24"/>
                </a:lnTo>
                <a:lnTo>
                  <a:pt x="114" y="16"/>
                </a:lnTo>
                <a:lnTo>
                  <a:pt x="106" y="10"/>
                </a:lnTo>
                <a:lnTo>
                  <a:pt x="101" y="8"/>
                </a:lnTo>
                <a:lnTo>
                  <a:pt x="97" y="7"/>
                </a:lnTo>
                <a:lnTo>
                  <a:pt x="92" y="5"/>
                </a:lnTo>
                <a:lnTo>
                  <a:pt x="89" y="3"/>
                </a:lnTo>
                <a:lnTo>
                  <a:pt x="87" y="1"/>
                </a:lnTo>
                <a:lnTo>
                  <a:pt x="86" y="1"/>
                </a:lnTo>
                <a:lnTo>
                  <a:pt x="86" y="0"/>
                </a:lnTo>
                <a:lnTo>
                  <a:pt x="76" y="3"/>
                </a:lnTo>
                <a:lnTo>
                  <a:pt x="66" y="5"/>
                </a:lnTo>
                <a:lnTo>
                  <a:pt x="56" y="3"/>
                </a:lnTo>
                <a:lnTo>
                  <a:pt x="47" y="1"/>
                </a:lnTo>
                <a:lnTo>
                  <a:pt x="45" y="1"/>
                </a:lnTo>
                <a:lnTo>
                  <a:pt x="34" y="5"/>
                </a:lnTo>
                <a:lnTo>
                  <a:pt x="23" y="10"/>
                </a:lnTo>
                <a:lnTo>
                  <a:pt x="14" y="16"/>
                </a:lnTo>
                <a:lnTo>
                  <a:pt x="7" y="24"/>
                </a:lnTo>
                <a:lnTo>
                  <a:pt x="2" y="35"/>
                </a:lnTo>
                <a:lnTo>
                  <a:pt x="0" y="49"/>
                </a:lnTo>
                <a:lnTo>
                  <a:pt x="0" y="5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9" name="Freeform 693"/>
          <p:cNvSpPr>
            <a:spLocks/>
          </p:cNvSpPr>
          <p:nvPr/>
        </p:nvSpPr>
        <p:spPr bwMode="auto">
          <a:xfrm>
            <a:off x="8458200" y="3128455"/>
            <a:ext cx="150060" cy="147751"/>
          </a:xfrm>
          <a:custGeom>
            <a:avLst/>
            <a:gdLst/>
            <a:ahLst/>
            <a:cxnLst>
              <a:cxn ang="0">
                <a:pos x="55" y="10"/>
              </a:cxn>
              <a:cxn ang="0">
                <a:pos x="48" y="4"/>
              </a:cxn>
              <a:cxn ang="0">
                <a:pos x="41" y="1"/>
              </a:cxn>
              <a:cxn ang="0">
                <a:pos x="33" y="0"/>
              </a:cxn>
              <a:cxn ang="0">
                <a:pos x="20" y="2"/>
              </a:cxn>
              <a:cxn ang="0">
                <a:pos x="10" y="10"/>
              </a:cxn>
              <a:cxn ang="0">
                <a:pos x="2" y="20"/>
              </a:cxn>
              <a:cxn ang="0">
                <a:pos x="0" y="32"/>
              </a:cxn>
              <a:cxn ang="0">
                <a:pos x="2" y="44"/>
              </a:cxn>
              <a:cxn ang="0">
                <a:pos x="10" y="55"/>
              </a:cxn>
              <a:cxn ang="0">
                <a:pos x="12" y="56"/>
              </a:cxn>
              <a:cxn ang="0">
                <a:pos x="15" y="58"/>
              </a:cxn>
              <a:cxn ang="0">
                <a:pos x="15" y="60"/>
              </a:cxn>
              <a:cxn ang="0">
                <a:pos x="23" y="63"/>
              </a:cxn>
              <a:cxn ang="0">
                <a:pos x="33" y="64"/>
              </a:cxn>
              <a:cxn ang="0">
                <a:pos x="42" y="63"/>
              </a:cxn>
              <a:cxn ang="0">
                <a:pos x="50" y="58"/>
              </a:cxn>
              <a:cxn ang="0">
                <a:pos x="53" y="56"/>
              </a:cxn>
              <a:cxn ang="0">
                <a:pos x="55" y="55"/>
              </a:cxn>
              <a:cxn ang="0">
                <a:pos x="62" y="44"/>
              </a:cxn>
              <a:cxn ang="0">
                <a:pos x="65" y="32"/>
              </a:cxn>
              <a:cxn ang="0">
                <a:pos x="62" y="20"/>
              </a:cxn>
              <a:cxn ang="0">
                <a:pos x="55" y="10"/>
              </a:cxn>
            </a:cxnLst>
            <a:rect l="0" t="0" r="r" b="b"/>
            <a:pathLst>
              <a:path w="65" h="64">
                <a:moveTo>
                  <a:pt x="55" y="10"/>
                </a:moveTo>
                <a:lnTo>
                  <a:pt x="48" y="4"/>
                </a:lnTo>
                <a:lnTo>
                  <a:pt x="41" y="1"/>
                </a:lnTo>
                <a:lnTo>
                  <a:pt x="33" y="0"/>
                </a:lnTo>
                <a:lnTo>
                  <a:pt x="20" y="2"/>
                </a:lnTo>
                <a:lnTo>
                  <a:pt x="10" y="10"/>
                </a:lnTo>
                <a:lnTo>
                  <a:pt x="2" y="20"/>
                </a:lnTo>
                <a:lnTo>
                  <a:pt x="0" y="32"/>
                </a:lnTo>
                <a:lnTo>
                  <a:pt x="2" y="44"/>
                </a:lnTo>
                <a:lnTo>
                  <a:pt x="10" y="55"/>
                </a:lnTo>
                <a:lnTo>
                  <a:pt x="12" y="56"/>
                </a:lnTo>
                <a:lnTo>
                  <a:pt x="15" y="58"/>
                </a:lnTo>
                <a:lnTo>
                  <a:pt x="15" y="60"/>
                </a:lnTo>
                <a:lnTo>
                  <a:pt x="23" y="63"/>
                </a:lnTo>
                <a:lnTo>
                  <a:pt x="33" y="64"/>
                </a:lnTo>
                <a:lnTo>
                  <a:pt x="42" y="63"/>
                </a:lnTo>
                <a:lnTo>
                  <a:pt x="50" y="58"/>
                </a:lnTo>
                <a:lnTo>
                  <a:pt x="53" y="56"/>
                </a:lnTo>
                <a:lnTo>
                  <a:pt x="55" y="55"/>
                </a:lnTo>
                <a:lnTo>
                  <a:pt x="62" y="44"/>
                </a:lnTo>
                <a:lnTo>
                  <a:pt x="65" y="32"/>
                </a:lnTo>
                <a:lnTo>
                  <a:pt x="62" y="20"/>
                </a:lnTo>
                <a:lnTo>
                  <a:pt x="55" y="1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65000"/>
                  <a:lumOff val="35000"/>
                </a:schemeClr>
              </a:solidFill>
            </a:endParaRPr>
          </a:p>
        </p:txBody>
      </p:sp>
      <p:sp>
        <p:nvSpPr>
          <p:cNvPr id="716" name="TextBox 715"/>
          <p:cNvSpPr txBox="1"/>
          <p:nvPr/>
        </p:nvSpPr>
        <p:spPr>
          <a:xfrm>
            <a:off x="2920996" y="1400175"/>
            <a:ext cx="2847975" cy="307777"/>
          </a:xfrm>
          <a:prstGeom prst="rect">
            <a:avLst/>
          </a:prstGeom>
          <a:noFill/>
          <a:ln>
            <a:noFill/>
          </a:ln>
        </p:spPr>
        <p:txBody>
          <a:bodyPr wrap="square" lIns="0" tIns="0" rIns="0" bIns="0" rtlCol="0">
            <a:spAutoFit/>
          </a:bodyPr>
          <a:lstStyle/>
          <a:p>
            <a:r>
              <a:rPr lang="en-US" sz="1000" b="1" dirty="0" smtClean="0">
                <a:latin typeface="+mn-lt"/>
              </a:rPr>
              <a:t>Guiding Principles for </a:t>
            </a:r>
          </a:p>
          <a:p>
            <a:r>
              <a:rPr lang="en-US" sz="1000" b="1" dirty="0" smtClean="0">
                <a:latin typeface="+mn-lt"/>
              </a:rPr>
              <a:t>Citizen </a:t>
            </a:r>
            <a:r>
              <a:rPr lang="en-US" sz="1000" b="1" dirty="0">
                <a:latin typeface="+mn-lt"/>
              </a:rPr>
              <a:t>Service Transformation</a:t>
            </a:r>
          </a:p>
        </p:txBody>
      </p:sp>
      <p:sp>
        <p:nvSpPr>
          <p:cNvPr id="717" name="TextBox 716"/>
          <p:cNvSpPr txBox="1"/>
          <p:nvPr/>
        </p:nvSpPr>
        <p:spPr>
          <a:xfrm>
            <a:off x="1501771" y="1752600"/>
            <a:ext cx="1895475" cy="307777"/>
          </a:xfrm>
          <a:prstGeom prst="rect">
            <a:avLst/>
          </a:prstGeom>
          <a:noFill/>
          <a:ln>
            <a:noFill/>
          </a:ln>
        </p:spPr>
        <p:txBody>
          <a:bodyPr wrap="square" lIns="0" tIns="0" rIns="0" bIns="0" rtlCol="0">
            <a:spAutoFit/>
          </a:bodyPr>
          <a:lstStyle/>
          <a:p>
            <a:r>
              <a:rPr lang="en-US" sz="1000" b="1" dirty="0" smtClean="0">
                <a:latin typeface="+mn-lt"/>
              </a:rPr>
              <a:t>Citizen-centric </a:t>
            </a:r>
          </a:p>
          <a:p>
            <a:r>
              <a:rPr lang="en-US" sz="1000" b="1" dirty="0" smtClean="0">
                <a:latin typeface="+mn-lt"/>
              </a:rPr>
              <a:t>business management</a:t>
            </a:r>
            <a:endParaRPr lang="en-US" sz="1000" b="1" dirty="0">
              <a:latin typeface="+mn-lt"/>
            </a:endParaRPr>
          </a:p>
        </p:txBody>
      </p:sp>
      <p:sp>
        <p:nvSpPr>
          <p:cNvPr id="719" name="TextBox 718"/>
          <p:cNvSpPr txBox="1"/>
          <p:nvPr/>
        </p:nvSpPr>
        <p:spPr>
          <a:xfrm>
            <a:off x="3378196" y="1762125"/>
            <a:ext cx="1895475" cy="307777"/>
          </a:xfrm>
          <a:prstGeom prst="rect">
            <a:avLst/>
          </a:prstGeom>
          <a:noFill/>
          <a:ln>
            <a:noFill/>
          </a:ln>
        </p:spPr>
        <p:txBody>
          <a:bodyPr wrap="square" lIns="0" tIns="0" rIns="0" bIns="0" rtlCol="0">
            <a:spAutoFit/>
          </a:bodyPr>
          <a:lstStyle/>
          <a:p>
            <a:r>
              <a:rPr lang="en-US" sz="1000" b="1" dirty="0" smtClean="0">
                <a:latin typeface="+mn-lt"/>
              </a:rPr>
              <a:t>Citizen-centric </a:t>
            </a:r>
          </a:p>
          <a:p>
            <a:r>
              <a:rPr lang="en-US" sz="1000" b="1" dirty="0" smtClean="0">
                <a:latin typeface="+mn-lt"/>
              </a:rPr>
              <a:t>customer management</a:t>
            </a:r>
            <a:endParaRPr lang="en-US" sz="1000" b="1" dirty="0">
              <a:latin typeface="+mn-lt"/>
            </a:endParaRPr>
          </a:p>
        </p:txBody>
      </p:sp>
      <p:sp>
        <p:nvSpPr>
          <p:cNvPr id="720" name="TextBox 719"/>
          <p:cNvSpPr txBox="1"/>
          <p:nvPr/>
        </p:nvSpPr>
        <p:spPr>
          <a:xfrm>
            <a:off x="5311771" y="1752600"/>
            <a:ext cx="1895475" cy="307777"/>
          </a:xfrm>
          <a:prstGeom prst="rect">
            <a:avLst/>
          </a:prstGeom>
          <a:noFill/>
          <a:ln>
            <a:solidFill>
              <a:schemeClr val="bg1"/>
            </a:solidFill>
          </a:ln>
        </p:spPr>
        <p:txBody>
          <a:bodyPr wrap="square" lIns="0" tIns="0" rIns="0" bIns="0" rtlCol="0">
            <a:spAutoFit/>
          </a:bodyPr>
          <a:lstStyle/>
          <a:p>
            <a:r>
              <a:rPr lang="en-US" sz="1000" b="1" dirty="0" smtClean="0">
                <a:latin typeface="+mn-lt"/>
              </a:rPr>
              <a:t>Citizen-centric </a:t>
            </a:r>
          </a:p>
          <a:p>
            <a:r>
              <a:rPr lang="en-US" sz="1000" b="1" dirty="0" smtClean="0">
                <a:latin typeface="+mn-lt"/>
              </a:rPr>
              <a:t>channel management</a:t>
            </a:r>
            <a:endParaRPr lang="en-US" sz="1000" b="1" dirty="0">
              <a:latin typeface="+mn-lt"/>
            </a:endParaRPr>
          </a:p>
        </p:txBody>
      </p:sp>
      <p:sp>
        <p:nvSpPr>
          <p:cNvPr id="721" name="TextBox 720"/>
          <p:cNvSpPr txBox="1"/>
          <p:nvPr/>
        </p:nvSpPr>
        <p:spPr>
          <a:xfrm rot="16200000">
            <a:off x="815971" y="2952750"/>
            <a:ext cx="1895475" cy="307777"/>
          </a:xfrm>
          <a:prstGeom prst="rect">
            <a:avLst/>
          </a:prstGeom>
          <a:noFill/>
          <a:ln>
            <a:noFill/>
          </a:ln>
        </p:spPr>
        <p:txBody>
          <a:bodyPr wrap="square" lIns="0" tIns="0" rIns="0" bIns="0" rtlCol="0">
            <a:spAutoFit/>
          </a:bodyPr>
          <a:lstStyle/>
          <a:p>
            <a:r>
              <a:rPr lang="en-US" sz="1000" b="1" dirty="0" smtClean="0">
                <a:latin typeface="+mn-lt"/>
              </a:rPr>
              <a:t>Vision &gt; strategy &gt;</a:t>
            </a:r>
          </a:p>
          <a:p>
            <a:r>
              <a:rPr lang="en-GB" sz="1000" b="1" dirty="0" smtClean="0">
                <a:latin typeface="+mn-lt"/>
              </a:rPr>
              <a:t>Business model</a:t>
            </a:r>
            <a:endParaRPr lang="en-US" sz="1000" b="1" dirty="0">
              <a:latin typeface="+mn-lt"/>
            </a:endParaRPr>
          </a:p>
        </p:txBody>
      </p:sp>
      <p:sp>
        <p:nvSpPr>
          <p:cNvPr id="722" name="TextBox 721"/>
          <p:cNvSpPr txBox="1"/>
          <p:nvPr/>
        </p:nvSpPr>
        <p:spPr>
          <a:xfrm rot="16200000">
            <a:off x="1491408" y="3077319"/>
            <a:ext cx="1895475" cy="153888"/>
          </a:xfrm>
          <a:prstGeom prst="rect">
            <a:avLst/>
          </a:prstGeom>
          <a:noFill/>
          <a:ln>
            <a:noFill/>
          </a:ln>
        </p:spPr>
        <p:txBody>
          <a:bodyPr wrap="square" lIns="0" tIns="0" rIns="0" bIns="0" rtlCol="0">
            <a:spAutoFit/>
          </a:bodyPr>
          <a:lstStyle/>
          <a:p>
            <a:r>
              <a:rPr lang="en-GB" sz="1000" b="1" dirty="0" smtClean="0">
                <a:latin typeface="+mn-lt"/>
              </a:rPr>
              <a:t>Policy Products</a:t>
            </a:r>
            <a:endParaRPr lang="en-US" sz="1000" b="1" dirty="0">
              <a:latin typeface="+mn-lt"/>
            </a:endParaRPr>
          </a:p>
        </p:txBody>
      </p:sp>
      <p:sp>
        <p:nvSpPr>
          <p:cNvPr id="723" name="TextBox 722"/>
          <p:cNvSpPr txBox="1"/>
          <p:nvPr/>
        </p:nvSpPr>
        <p:spPr>
          <a:xfrm rot="16200000">
            <a:off x="2139108" y="3048744"/>
            <a:ext cx="1895475" cy="153888"/>
          </a:xfrm>
          <a:prstGeom prst="rect">
            <a:avLst/>
          </a:prstGeom>
          <a:noFill/>
          <a:ln>
            <a:noFill/>
          </a:ln>
        </p:spPr>
        <p:txBody>
          <a:bodyPr wrap="square" lIns="0" tIns="0" rIns="0" bIns="0" rtlCol="0">
            <a:spAutoFit/>
          </a:bodyPr>
          <a:lstStyle/>
          <a:p>
            <a:r>
              <a:rPr lang="en-GB" sz="1000" b="1" dirty="0" smtClean="0">
                <a:latin typeface="+mn-lt"/>
              </a:rPr>
              <a:t>Delivery Roadmap</a:t>
            </a:r>
            <a:endParaRPr lang="en-US" sz="1000" b="1" dirty="0">
              <a:latin typeface="+mn-lt"/>
            </a:endParaRPr>
          </a:p>
        </p:txBody>
      </p:sp>
      <p:sp>
        <p:nvSpPr>
          <p:cNvPr id="724" name="TextBox 723"/>
          <p:cNvSpPr txBox="1"/>
          <p:nvPr/>
        </p:nvSpPr>
        <p:spPr>
          <a:xfrm rot="16200000">
            <a:off x="2758233" y="3048744"/>
            <a:ext cx="1895475" cy="153888"/>
          </a:xfrm>
          <a:prstGeom prst="rect">
            <a:avLst/>
          </a:prstGeom>
          <a:noFill/>
          <a:ln>
            <a:noFill/>
          </a:ln>
        </p:spPr>
        <p:txBody>
          <a:bodyPr wrap="square" lIns="0" tIns="0" rIns="0" bIns="0" rtlCol="0">
            <a:spAutoFit/>
          </a:bodyPr>
          <a:lstStyle/>
          <a:p>
            <a:r>
              <a:rPr lang="en-GB" sz="1000" b="1" dirty="0" smtClean="0">
                <a:latin typeface="+mn-lt"/>
              </a:rPr>
              <a:t>Marketing &amp; branding</a:t>
            </a:r>
            <a:endParaRPr lang="en-US" sz="1000" b="1" dirty="0">
              <a:latin typeface="+mn-lt"/>
            </a:endParaRPr>
          </a:p>
        </p:txBody>
      </p:sp>
      <p:sp>
        <p:nvSpPr>
          <p:cNvPr id="725" name="TextBox 724"/>
          <p:cNvSpPr txBox="1"/>
          <p:nvPr/>
        </p:nvSpPr>
        <p:spPr>
          <a:xfrm rot="16200000">
            <a:off x="3405933" y="3067794"/>
            <a:ext cx="1895475" cy="153888"/>
          </a:xfrm>
          <a:prstGeom prst="rect">
            <a:avLst/>
          </a:prstGeom>
          <a:noFill/>
          <a:ln>
            <a:noFill/>
          </a:ln>
        </p:spPr>
        <p:txBody>
          <a:bodyPr wrap="square" lIns="0" tIns="0" rIns="0" bIns="0" rtlCol="0">
            <a:spAutoFit/>
          </a:bodyPr>
          <a:lstStyle/>
          <a:p>
            <a:r>
              <a:rPr lang="en-GB" sz="1000" b="1" dirty="0" smtClean="0">
                <a:latin typeface="+mn-lt"/>
              </a:rPr>
              <a:t>Identity management</a:t>
            </a:r>
            <a:endParaRPr lang="en-US" sz="1000" b="1" dirty="0">
              <a:latin typeface="+mn-lt"/>
            </a:endParaRPr>
          </a:p>
        </p:txBody>
      </p:sp>
      <p:sp>
        <p:nvSpPr>
          <p:cNvPr id="726" name="TextBox 725"/>
          <p:cNvSpPr txBox="1"/>
          <p:nvPr/>
        </p:nvSpPr>
        <p:spPr>
          <a:xfrm rot="16200000">
            <a:off x="4053633" y="3058269"/>
            <a:ext cx="1895475" cy="153888"/>
          </a:xfrm>
          <a:prstGeom prst="rect">
            <a:avLst/>
          </a:prstGeom>
          <a:noFill/>
          <a:ln>
            <a:noFill/>
          </a:ln>
        </p:spPr>
        <p:txBody>
          <a:bodyPr wrap="square" lIns="0" tIns="0" rIns="0" bIns="0" rtlCol="0">
            <a:spAutoFit/>
          </a:bodyPr>
          <a:lstStyle/>
          <a:p>
            <a:r>
              <a:rPr lang="en-GB" sz="1000" b="1" dirty="0" smtClean="0">
                <a:latin typeface="+mn-lt"/>
              </a:rPr>
              <a:t>Citizen empowerment</a:t>
            </a:r>
            <a:endParaRPr lang="en-US" sz="1000" b="1" dirty="0">
              <a:latin typeface="+mn-lt"/>
            </a:endParaRPr>
          </a:p>
        </p:txBody>
      </p:sp>
      <p:sp>
        <p:nvSpPr>
          <p:cNvPr id="728" name="TextBox 727"/>
          <p:cNvSpPr txBox="1"/>
          <p:nvPr/>
        </p:nvSpPr>
        <p:spPr>
          <a:xfrm>
            <a:off x="5340345" y="2190749"/>
            <a:ext cx="1266825" cy="1885131"/>
          </a:xfrm>
          <a:prstGeom prst="rect">
            <a:avLst/>
          </a:prstGeom>
          <a:solidFill>
            <a:schemeClr val="bg2"/>
          </a:solidFill>
          <a:ln>
            <a:noFill/>
          </a:ln>
        </p:spPr>
        <p:txBody>
          <a:bodyPr wrap="square" lIns="0" tIns="0" rIns="0" bIns="0" rtlCol="0">
            <a:spAutoFit/>
          </a:bodyPr>
          <a:lstStyle/>
          <a:p>
            <a:pPr>
              <a:lnSpc>
                <a:spcPts val="1300"/>
              </a:lnSpc>
            </a:pPr>
            <a:r>
              <a:rPr lang="en-US" sz="1000" b="1" dirty="0" smtClean="0">
                <a:latin typeface="+mn-lt"/>
              </a:rPr>
              <a:t>Internet</a:t>
            </a:r>
          </a:p>
          <a:p>
            <a:pPr>
              <a:lnSpc>
                <a:spcPts val="1300"/>
              </a:lnSpc>
            </a:pPr>
            <a:endParaRPr lang="en-GB" sz="1000" b="1" dirty="0">
              <a:latin typeface="+mn-lt"/>
            </a:endParaRPr>
          </a:p>
          <a:p>
            <a:pPr>
              <a:lnSpc>
                <a:spcPts val="1300"/>
              </a:lnSpc>
            </a:pPr>
            <a:r>
              <a:rPr lang="en-GB" sz="1000" b="1" dirty="0" smtClean="0">
                <a:latin typeface="+mn-lt"/>
              </a:rPr>
              <a:t>Walk-in</a:t>
            </a:r>
          </a:p>
          <a:p>
            <a:pPr>
              <a:lnSpc>
                <a:spcPts val="1300"/>
              </a:lnSpc>
            </a:pPr>
            <a:endParaRPr lang="en-GB" sz="1000" b="1" dirty="0">
              <a:latin typeface="+mn-lt"/>
            </a:endParaRPr>
          </a:p>
          <a:p>
            <a:pPr>
              <a:lnSpc>
                <a:spcPts val="1100"/>
              </a:lnSpc>
            </a:pPr>
            <a:r>
              <a:rPr lang="en-GB" sz="1000" b="1" dirty="0" smtClean="0">
                <a:latin typeface="+mn-lt"/>
              </a:rPr>
              <a:t>DiTV</a:t>
            </a:r>
          </a:p>
          <a:p>
            <a:pPr>
              <a:lnSpc>
                <a:spcPts val="1200"/>
              </a:lnSpc>
            </a:pPr>
            <a:endParaRPr lang="en-GB" sz="1000" b="1" dirty="0">
              <a:latin typeface="+mn-lt"/>
            </a:endParaRPr>
          </a:p>
          <a:p>
            <a:r>
              <a:rPr lang="en-GB" sz="1000" b="1" dirty="0" smtClean="0">
                <a:latin typeface="+mn-lt"/>
              </a:rPr>
              <a:t>Phone</a:t>
            </a:r>
          </a:p>
          <a:p>
            <a:r>
              <a:rPr lang="en-GB" sz="1000" b="1" dirty="0" smtClean="0">
                <a:latin typeface="+mn-lt"/>
              </a:rPr>
              <a:t>(and mobile device)</a:t>
            </a:r>
          </a:p>
          <a:p>
            <a:pPr>
              <a:lnSpc>
                <a:spcPts val="1000"/>
              </a:lnSpc>
            </a:pPr>
            <a:endParaRPr lang="en-GB" sz="1000" b="1" dirty="0">
              <a:latin typeface="+mn-lt"/>
            </a:endParaRPr>
          </a:p>
          <a:p>
            <a:r>
              <a:rPr lang="en-GB" sz="1000" b="1" dirty="0" smtClean="0">
                <a:latin typeface="+mn-lt"/>
              </a:rPr>
              <a:t>Mail</a:t>
            </a:r>
          </a:p>
          <a:p>
            <a:endParaRPr lang="en-GB" sz="1000" b="1" dirty="0">
              <a:latin typeface="+mn-lt"/>
            </a:endParaRPr>
          </a:p>
          <a:p>
            <a:r>
              <a:rPr lang="en-GB" sz="1000" b="1" dirty="0" smtClean="0">
                <a:latin typeface="+mn-lt"/>
              </a:rPr>
              <a:t>Front-line staff</a:t>
            </a:r>
            <a:endParaRPr lang="en-US" sz="1000" b="1" dirty="0">
              <a:latin typeface="+mn-lt"/>
            </a:endParaRPr>
          </a:p>
        </p:txBody>
      </p:sp>
      <p:sp>
        <p:nvSpPr>
          <p:cNvPr id="730" name="TextBox 729"/>
          <p:cNvSpPr txBox="1"/>
          <p:nvPr/>
        </p:nvSpPr>
        <p:spPr>
          <a:xfrm>
            <a:off x="1577971" y="4686300"/>
            <a:ext cx="1009650" cy="153888"/>
          </a:xfrm>
          <a:prstGeom prst="rect">
            <a:avLst/>
          </a:prstGeom>
          <a:noFill/>
          <a:ln>
            <a:noFill/>
          </a:ln>
        </p:spPr>
        <p:txBody>
          <a:bodyPr wrap="square" lIns="0" tIns="0" rIns="0" bIns="0" rtlCol="0">
            <a:spAutoFit/>
          </a:bodyPr>
          <a:lstStyle/>
          <a:p>
            <a:r>
              <a:rPr lang="en-US" sz="1000" b="1" dirty="0" smtClean="0">
                <a:latin typeface="+mn-lt"/>
              </a:rPr>
              <a:t>Strategic clarity</a:t>
            </a:r>
            <a:endParaRPr lang="en-US" sz="1000" b="1" dirty="0">
              <a:latin typeface="+mn-lt"/>
            </a:endParaRPr>
          </a:p>
        </p:txBody>
      </p:sp>
      <p:sp>
        <p:nvSpPr>
          <p:cNvPr id="731" name="TextBox 730"/>
          <p:cNvSpPr txBox="1"/>
          <p:nvPr/>
        </p:nvSpPr>
        <p:spPr>
          <a:xfrm>
            <a:off x="1568446" y="5219700"/>
            <a:ext cx="1009650" cy="153888"/>
          </a:xfrm>
          <a:prstGeom prst="rect">
            <a:avLst/>
          </a:prstGeom>
          <a:noFill/>
          <a:ln>
            <a:noFill/>
          </a:ln>
        </p:spPr>
        <p:txBody>
          <a:bodyPr wrap="square" lIns="0" tIns="0" rIns="0" bIns="0" rtlCol="0">
            <a:spAutoFit/>
          </a:bodyPr>
          <a:lstStyle/>
          <a:p>
            <a:r>
              <a:rPr lang="en-US" sz="1000" b="1" dirty="0" smtClean="0">
                <a:latin typeface="+mn-lt"/>
              </a:rPr>
              <a:t>Leadership</a:t>
            </a:r>
            <a:endParaRPr lang="en-US" sz="1000" b="1" dirty="0">
              <a:latin typeface="+mn-lt"/>
            </a:endParaRPr>
          </a:p>
        </p:txBody>
      </p:sp>
      <p:sp>
        <p:nvSpPr>
          <p:cNvPr id="732" name="TextBox 731"/>
          <p:cNvSpPr txBox="1"/>
          <p:nvPr/>
        </p:nvSpPr>
        <p:spPr>
          <a:xfrm>
            <a:off x="2768596" y="4705350"/>
            <a:ext cx="1009650" cy="153888"/>
          </a:xfrm>
          <a:prstGeom prst="rect">
            <a:avLst/>
          </a:prstGeom>
          <a:noFill/>
          <a:ln>
            <a:noFill/>
          </a:ln>
        </p:spPr>
        <p:txBody>
          <a:bodyPr wrap="square" lIns="0" tIns="0" rIns="0" bIns="0" rtlCol="0">
            <a:spAutoFit/>
          </a:bodyPr>
          <a:lstStyle/>
          <a:p>
            <a:r>
              <a:rPr lang="en-US" sz="1000" b="1" dirty="0" smtClean="0">
                <a:latin typeface="+mn-lt"/>
              </a:rPr>
              <a:t>Skills</a:t>
            </a:r>
            <a:endParaRPr lang="en-US" sz="1000" b="1" dirty="0">
              <a:latin typeface="+mn-lt"/>
            </a:endParaRPr>
          </a:p>
        </p:txBody>
      </p:sp>
      <p:sp>
        <p:nvSpPr>
          <p:cNvPr id="733" name="TextBox 732"/>
          <p:cNvSpPr txBox="1"/>
          <p:nvPr/>
        </p:nvSpPr>
        <p:spPr>
          <a:xfrm>
            <a:off x="2768596" y="5219700"/>
            <a:ext cx="1009650" cy="153888"/>
          </a:xfrm>
          <a:prstGeom prst="rect">
            <a:avLst/>
          </a:prstGeom>
          <a:noFill/>
          <a:ln>
            <a:noFill/>
          </a:ln>
        </p:spPr>
        <p:txBody>
          <a:bodyPr wrap="square" lIns="0" tIns="0" rIns="0" bIns="0" rtlCol="0">
            <a:spAutoFit/>
          </a:bodyPr>
          <a:lstStyle/>
          <a:p>
            <a:r>
              <a:rPr lang="en-US" sz="1000" b="1" dirty="0" smtClean="0">
                <a:latin typeface="+mn-lt"/>
              </a:rPr>
              <a:t>User focus</a:t>
            </a:r>
            <a:endParaRPr lang="en-US" sz="1000" b="1" dirty="0">
              <a:latin typeface="+mn-lt"/>
            </a:endParaRPr>
          </a:p>
        </p:txBody>
      </p:sp>
      <p:sp>
        <p:nvSpPr>
          <p:cNvPr id="734" name="TextBox 733"/>
          <p:cNvSpPr txBox="1"/>
          <p:nvPr/>
        </p:nvSpPr>
        <p:spPr>
          <a:xfrm>
            <a:off x="3949696" y="4648200"/>
            <a:ext cx="1009650" cy="256480"/>
          </a:xfrm>
          <a:prstGeom prst="rect">
            <a:avLst/>
          </a:prstGeom>
          <a:solidFill>
            <a:schemeClr val="bg2"/>
          </a:solidFill>
          <a:ln>
            <a:noFill/>
          </a:ln>
        </p:spPr>
        <p:txBody>
          <a:bodyPr wrap="square" lIns="0" tIns="0" rIns="0" bIns="0" rtlCol="0">
            <a:spAutoFit/>
          </a:bodyPr>
          <a:lstStyle/>
          <a:p>
            <a:pPr>
              <a:lnSpc>
                <a:spcPts val="1000"/>
              </a:lnSpc>
            </a:pPr>
            <a:r>
              <a:rPr lang="en-US" sz="1000" b="1" dirty="0" smtClean="0">
                <a:latin typeface="+mn-lt"/>
              </a:rPr>
              <a:t>Stakeholder</a:t>
            </a:r>
          </a:p>
          <a:p>
            <a:pPr>
              <a:lnSpc>
                <a:spcPts val="1000"/>
              </a:lnSpc>
            </a:pPr>
            <a:r>
              <a:rPr lang="en-GB" sz="1000" b="1" dirty="0" smtClean="0">
                <a:latin typeface="+mn-lt"/>
              </a:rPr>
              <a:t>engagement</a:t>
            </a:r>
            <a:endParaRPr lang="en-US" sz="1000" b="1" dirty="0">
              <a:latin typeface="+mn-lt"/>
            </a:endParaRPr>
          </a:p>
        </p:txBody>
      </p:sp>
      <p:sp>
        <p:nvSpPr>
          <p:cNvPr id="735" name="TextBox 734"/>
          <p:cNvSpPr txBox="1"/>
          <p:nvPr/>
        </p:nvSpPr>
        <p:spPr>
          <a:xfrm>
            <a:off x="3940171" y="5172075"/>
            <a:ext cx="1009650" cy="256480"/>
          </a:xfrm>
          <a:prstGeom prst="rect">
            <a:avLst/>
          </a:prstGeom>
          <a:noFill/>
          <a:ln>
            <a:noFill/>
          </a:ln>
        </p:spPr>
        <p:txBody>
          <a:bodyPr wrap="square" lIns="0" tIns="0" rIns="0" bIns="0" rtlCol="0">
            <a:spAutoFit/>
          </a:bodyPr>
          <a:lstStyle/>
          <a:p>
            <a:pPr>
              <a:lnSpc>
                <a:spcPts val="1000"/>
              </a:lnSpc>
            </a:pPr>
            <a:r>
              <a:rPr lang="en-GB" sz="1000" b="1" dirty="0" smtClean="0">
                <a:latin typeface="+mn-lt"/>
              </a:rPr>
              <a:t>Supplier partnership</a:t>
            </a:r>
            <a:endParaRPr lang="en-US" sz="1000" b="1" dirty="0">
              <a:latin typeface="+mn-lt"/>
            </a:endParaRPr>
          </a:p>
        </p:txBody>
      </p:sp>
      <p:sp>
        <p:nvSpPr>
          <p:cNvPr id="736" name="TextBox 735"/>
          <p:cNvSpPr txBox="1"/>
          <p:nvPr/>
        </p:nvSpPr>
        <p:spPr>
          <a:xfrm>
            <a:off x="5121271" y="4714875"/>
            <a:ext cx="1009650" cy="128240"/>
          </a:xfrm>
          <a:prstGeom prst="rect">
            <a:avLst/>
          </a:prstGeom>
          <a:noFill/>
          <a:ln>
            <a:noFill/>
          </a:ln>
        </p:spPr>
        <p:txBody>
          <a:bodyPr wrap="square" lIns="0" tIns="0" rIns="0" bIns="0" rtlCol="0">
            <a:spAutoFit/>
          </a:bodyPr>
          <a:lstStyle/>
          <a:p>
            <a:pPr>
              <a:lnSpc>
                <a:spcPts val="1000"/>
              </a:lnSpc>
            </a:pPr>
            <a:r>
              <a:rPr lang="en-GB" sz="1000" b="1" dirty="0" smtClean="0">
                <a:latin typeface="+mn-lt"/>
              </a:rPr>
              <a:t>Future-proofing</a:t>
            </a:r>
            <a:endParaRPr lang="en-US" sz="1000" b="1" dirty="0">
              <a:latin typeface="+mn-lt"/>
            </a:endParaRPr>
          </a:p>
        </p:txBody>
      </p:sp>
      <p:sp>
        <p:nvSpPr>
          <p:cNvPr id="737" name="TextBox 736"/>
          <p:cNvSpPr txBox="1"/>
          <p:nvPr/>
        </p:nvSpPr>
        <p:spPr>
          <a:xfrm>
            <a:off x="5111746" y="5238750"/>
            <a:ext cx="1009650" cy="128240"/>
          </a:xfrm>
          <a:prstGeom prst="rect">
            <a:avLst/>
          </a:prstGeom>
          <a:noFill/>
          <a:ln>
            <a:noFill/>
          </a:ln>
        </p:spPr>
        <p:txBody>
          <a:bodyPr wrap="square" lIns="0" tIns="0" rIns="0" bIns="0" rtlCol="0">
            <a:spAutoFit/>
          </a:bodyPr>
          <a:lstStyle/>
          <a:p>
            <a:pPr>
              <a:lnSpc>
                <a:spcPts val="1000"/>
              </a:lnSpc>
            </a:pPr>
            <a:r>
              <a:rPr lang="en-GB" sz="1000" b="1" dirty="0" smtClean="0">
                <a:latin typeface="+mn-lt"/>
              </a:rPr>
              <a:t>Do-ability</a:t>
            </a:r>
            <a:endParaRPr lang="en-US" sz="1000" b="1" dirty="0">
              <a:latin typeface="+mn-lt"/>
            </a:endParaRPr>
          </a:p>
        </p:txBody>
      </p:sp>
      <p:sp>
        <p:nvSpPr>
          <p:cNvPr id="738" name="TextBox 737"/>
          <p:cNvSpPr txBox="1"/>
          <p:nvPr/>
        </p:nvSpPr>
        <p:spPr>
          <a:xfrm>
            <a:off x="6102346" y="4886325"/>
            <a:ext cx="1009650" cy="256480"/>
          </a:xfrm>
          <a:prstGeom prst="rect">
            <a:avLst/>
          </a:prstGeom>
          <a:noFill/>
          <a:ln>
            <a:noFill/>
          </a:ln>
        </p:spPr>
        <p:txBody>
          <a:bodyPr wrap="square" lIns="0" tIns="0" rIns="0" bIns="0" rtlCol="0">
            <a:spAutoFit/>
          </a:bodyPr>
          <a:lstStyle/>
          <a:p>
            <a:pPr>
              <a:lnSpc>
                <a:spcPts val="1000"/>
              </a:lnSpc>
            </a:pPr>
            <a:r>
              <a:rPr lang="en-GB" sz="900" b="1" dirty="0" smtClean="0">
                <a:latin typeface="+mn-lt"/>
              </a:rPr>
              <a:t>Benefit</a:t>
            </a:r>
          </a:p>
          <a:p>
            <a:pPr>
              <a:lnSpc>
                <a:spcPts val="1000"/>
              </a:lnSpc>
            </a:pPr>
            <a:r>
              <a:rPr lang="en-GB" sz="900" b="1" dirty="0" smtClean="0">
                <a:latin typeface="+mn-lt"/>
              </a:rPr>
              <a:t>realisation</a:t>
            </a:r>
            <a:endParaRPr lang="en-US" sz="900" b="1" dirty="0">
              <a:latin typeface="+mn-lt"/>
            </a:endParaRPr>
          </a:p>
        </p:txBody>
      </p:sp>
      <p:sp>
        <p:nvSpPr>
          <p:cNvPr id="739" name="TextBox 738"/>
          <p:cNvSpPr txBox="1"/>
          <p:nvPr/>
        </p:nvSpPr>
        <p:spPr>
          <a:xfrm>
            <a:off x="7010400" y="2419350"/>
            <a:ext cx="1009650" cy="256480"/>
          </a:xfrm>
          <a:prstGeom prst="rect">
            <a:avLst/>
          </a:prstGeom>
          <a:noFill/>
        </p:spPr>
        <p:txBody>
          <a:bodyPr wrap="square" lIns="0" tIns="0" rIns="0" bIns="0" rtlCol="0">
            <a:spAutoFit/>
          </a:bodyPr>
          <a:lstStyle/>
          <a:p>
            <a:pPr>
              <a:lnSpc>
                <a:spcPts val="1000"/>
              </a:lnSpc>
            </a:pPr>
            <a:r>
              <a:rPr lang="en-GB" sz="1000" b="1" dirty="0" smtClean="0">
                <a:latin typeface="+mn-lt"/>
              </a:rPr>
              <a:t>Lower</a:t>
            </a:r>
          </a:p>
          <a:p>
            <a:pPr>
              <a:lnSpc>
                <a:spcPts val="1000"/>
              </a:lnSpc>
            </a:pPr>
            <a:r>
              <a:rPr lang="en-GB" sz="1000" b="1" dirty="0" smtClean="0">
                <a:latin typeface="+mn-lt"/>
              </a:rPr>
              <a:t>cost</a:t>
            </a:r>
            <a:endParaRPr lang="en-US" sz="1000" b="1" dirty="0">
              <a:latin typeface="+mn-lt"/>
            </a:endParaRPr>
          </a:p>
        </p:txBody>
      </p:sp>
      <p:sp>
        <p:nvSpPr>
          <p:cNvPr id="740" name="TextBox 739"/>
          <p:cNvSpPr txBox="1"/>
          <p:nvPr/>
        </p:nvSpPr>
        <p:spPr>
          <a:xfrm>
            <a:off x="7143750" y="2895600"/>
            <a:ext cx="1009650" cy="256480"/>
          </a:xfrm>
          <a:prstGeom prst="rect">
            <a:avLst/>
          </a:prstGeom>
          <a:noFill/>
        </p:spPr>
        <p:txBody>
          <a:bodyPr wrap="square" lIns="0" tIns="0" rIns="0" bIns="0" rtlCol="0">
            <a:spAutoFit/>
          </a:bodyPr>
          <a:lstStyle/>
          <a:p>
            <a:pPr>
              <a:lnSpc>
                <a:spcPts val="1000"/>
              </a:lnSpc>
            </a:pPr>
            <a:r>
              <a:rPr lang="en-GB" sz="1000" b="1" dirty="0" smtClean="0">
                <a:latin typeface="+mn-lt"/>
              </a:rPr>
              <a:t>Policy</a:t>
            </a:r>
          </a:p>
          <a:p>
            <a:pPr>
              <a:lnSpc>
                <a:spcPts val="1000"/>
              </a:lnSpc>
            </a:pPr>
            <a:r>
              <a:rPr lang="en-GB" sz="1000" b="1" dirty="0" smtClean="0">
                <a:latin typeface="+mn-lt"/>
              </a:rPr>
              <a:t>outcomes</a:t>
            </a:r>
            <a:endParaRPr lang="en-US" sz="1000" b="1" dirty="0">
              <a:latin typeface="+mn-lt"/>
            </a:endParaRPr>
          </a:p>
        </p:txBody>
      </p:sp>
      <p:sp>
        <p:nvSpPr>
          <p:cNvPr id="741" name="TextBox 740"/>
          <p:cNvSpPr txBox="1"/>
          <p:nvPr/>
        </p:nvSpPr>
        <p:spPr>
          <a:xfrm>
            <a:off x="7210425" y="3352800"/>
            <a:ext cx="1009650" cy="137025"/>
          </a:xfrm>
          <a:prstGeom prst="rect">
            <a:avLst/>
          </a:prstGeom>
          <a:noFill/>
        </p:spPr>
        <p:txBody>
          <a:bodyPr wrap="square" lIns="0" tIns="0" rIns="0" bIns="0" rtlCol="0">
            <a:spAutoFit/>
          </a:bodyPr>
          <a:lstStyle/>
          <a:p>
            <a:pPr>
              <a:lnSpc>
                <a:spcPts val="1000"/>
              </a:lnSpc>
            </a:pPr>
            <a:r>
              <a:rPr lang="en-GB" sz="1400" b="1" dirty="0" smtClean="0">
                <a:latin typeface="+mn-lt"/>
              </a:rPr>
              <a:t>Impact</a:t>
            </a:r>
            <a:endParaRPr lang="en-US" sz="1400" b="1" dirty="0">
              <a:latin typeface="+mn-lt"/>
            </a:endParaRPr>
          </a:p>
        </p:txBody>
      </p:sp>
      <p:sp>
        <p:nvSpPr>
          <p:cNvPr id="742" name="TextBox 741"/>
          <p:cNvSpPr txBox="1"/>
          <p:nvPr/>
        </p:nvSpPr>
        <p:spPr>
          <a:xfrm>
            <a:off x="7153275" y="3648075"/>
            <a:ext cx="1009650" cy="384721"/>
          </a:xfrm>
          <a:prstGeom prst="rect">
            <a:avLst/>
          </a:prstGeom>
          <a:noFill/>
        </p:spPr>
        <p:txBody>
          <a:bodyPr wrap="square" lIns="0" tIns="0" rIns="0" bIns="0" rtlCol="0">
            <a:spAutoFit/>
          </a:bodyPr>
          <a:lstStyle/>
          <a:p>
            <a:pPr>
              <a:lnSpc>
                <a:spcPts val="1000"/>
              </a:lnSpc>
            </a:pPr>
            <a:r>
              <a:rPr lang="en-GB" sz="950" b="1" dirty="0" smtClean="0">
                <a:latin typeface="+mn-lt"/>
              </a:rPr>
              <a:t>Transformed</a:t>
            </a:r>
            <a:r>
              <a:rPr lang="en-US" sz="950" b="1" dirty="0" smtClean="0">
                <a:latin typeface="+mn-lt"/>
              </a:rPr>
              <a:t> customer experience</a:t>
            </a:r>
            <a:endParaRPr lang="en-GB" sz="950" b="1" dirty="0" smtClean="0">
              <a:latin typeface="+mn-lt"/>
            </a:endParaRPr>
          </a:p>
        </p:txBody>
      </p:sp>
      <p:sp>
        <p:nvSpPr>
          <p:cNvPr id="743" name="TextBox 742"/>
          <p:cNvSpPr txBox="1"/>
          <p:nvPr/>
        </p:nvSpPr>
        <p:spPr>
          <a:xfrm>
            <a:off x="177796" y="2724150"/>
            <a:ext cx="771525" cy="461665"/>
          </a:xfrm>
          <a:prstGeom prst="rect">
            <a:avLst/>
          </a:prstGeom>
          <a:noFill/>
        </p:spPr>
        <p:txBody>
          <a:bodyPr wrap="square" lIns="0" tIns="0" rIns="0" bIns="0" rtlCol="0">
            <a:spAutoFit/>
          </a:bodyPr>
          <a:lstStyle/>
          <a:p>
            <a:r>
              <a:rPr lang="en-US" sz="1000" b="1" dirty="0" smtClean="0">
                <a:solidFill>
                  <a:schemeClr val="bg2"/>
                </a:solidFill>
                <a:latin typeface="+mn-lt"/>
              </a:rPr>
              <a:t>Key service delivery process</a:t>
            </a:r>
            <a:endParaRPr lang="en-US" sz="1000" b="1" dirty="0">
              <a:solidFill>
                <a:schemeClr val="bg2"/>
              </a:solidFill>
              <a:latin typeface="+mn-lt"/>
            </a:endParaRPr>
          </a:p>
        </p:txBody>
      </p:sp>
      <p:sp>
        <p:nvSpPr>
          <p:cNvPr id="744" name="TextBox 743"/>
          <p:cNvSpPr txBox="1"/>
          <p:nvPr/>
        </p:nvSpPr>
        <p:spPr>
          <a:xfrm>
            <a:off x="215896" y="4810125"/>
            <a:ext cx="771525" cy="461665"/>
          </a:xfrm>
          <a:prstGeom prst="rect">
            <a:avLst/>
          </a:prstGeom>
          <a:noFill/>
        </p:spPr>
        <p:txBody>
          <a:bodyPr wrap="square" lIns="0" tIns="0" rIns="0" bIns="0" rtlCol="0">
            <a:spAutoFit/>
          </a:bodyPr>
          <a:lstStyle/>
          <a:p>
            <a:r>
              <a:rPr lang="en-US" sz="1000" b="1" dirty="0" smtClean="0">
                <a:solidFill>
                  <a:schemeClr val="bg2"/>
                </a:solidFill>
                <a:latin typeface="+mn-lt"/>
              </a:rPr>
              <a:t>Critical success factors</a:t>
            </a:r>
            <a:endParaRPr lang="en-US" sz="1000" b="1" dirty="0">
              <a:solidFill>
                <a:schemeClr val="bg2"/>
              </a:solidFill>
              <a:latin typeface="+mn-lt"/>
            </a:endParaRPr>
          </a:p>
        </p:txBody>
      </p:sp>
      <p:sp>
        <p:nvSpPr>
          <p:cNvPr id="745" name="TextBox 744"/>
          <p:cNvSpPr txBox="1"/>
          <p:nvPr/>
        </p:nvSpPr>
        <p:spPr>
          <a:xfrm rot="16200000">
            <a:off x="5997572" y="3039218"/>
            <a:ext cx="1895475" cy="153888"/>
          </a:xfrm>
          <a:prstGeom prst="rect">
            <a:avLst/>
          </a:prstGeom>
          <a:noFill/>
          <a:ln>
            <a:noFill/>
          </a:ln>
        </p:spPr>
        <p:txBody>
          <a:bodyPr wrap="square" lIns="0" tIns="0" rIns="0" bIns="0" rtlCol="0">
            <a:spAutoFit/>
          </a:bodyPr>
          <a:lstStyle/>
          <a:p>
            <a:r>
              <a:rPr lang="en-GB" sz="1000" b="1" dirty="0" smtClean="0">
                <a:latin typeface="+mn-lt"/>
              </a:rPr>
              <a:t>Channel management strategy</a:t>
            </a:r>
            <a:endParaRPr lang="en-US" sz="1000" b="1" dirty="0">
              <a:latin typeface="+mn-lt"/>
            </a:endParaRPr>
          </a:p>
        </p:txBody>
      </p:sp>
      <p:sp>
        <p:nvSpPr>
          <p:cNvPr id="122"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The Citizen Service </a:t>
            </a:r>
            <a:r>
              <a:rPr kumimoji="0" lang="en-GB" sz="2800" b="0" i="0" u="none" strike="noStrike" kern="0" cap="none" spc="0" normalizeH="0" baseline="0" noProof="0" dirty="0" smtClean="0">
                <a:ln>
                  <a:noFill/>
                </a:ln>
                <a:solidFill>
                  <a:srgbClr val="0070C0"/>
                </a:solidFill>
                <a:effectLst/>
                <a:uLnTx/>
                <a:uFillTx/>
                <a:latin typeface="+mj-lt"/>
                <a:ea typeface="+mj-ea"/>
                <a:cs typeface="+mj-cs"/>
              </a:rPr>
              <a:t>Transformation</a:t>
            </a:r>
            <a:r>
              <a:rPr kumimoji="0" lang="en-GB" sz="2800" b="0" i="0" u="none" strike="noStrike" kern="0" cap="none" spc="0" normalizeH="0" baseline="0" noProof="0" dirty="0" smtClean="0">
                <a:ln>
                  <a:noFill/>
                </a:ln>
                <a:solidFill>
                  <a:srgbClr val="1D6AAE"/>
                </a:solidFill>
                <a:effectLst/>
                <a:uLnTx/>
                <a:uFillTx/>
                <a:latin typeface="+mj-lt"/>
                <a:ea typeface="+mj-ea"/>
                <a:cs typeface="+mj-cs"/>
              </a:rPr>
              <a:t> Value Chain</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
        <p:nvSpPr>
          <p:cNvPr id="128" name="TextBox 127"/>
          <p:cNvSpPr txBox="1"/>
          <p:nvPr/>
        </p:nvSpPr>
        <p:spPr>
          <a:xfrm>
            <a:off x="2907961" y="1407180"/>
            <a:ext cx="2847975" cy="307777"/>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Guiding Principles for </a:t>
            </a:r>
          </a:p>
          <a:p>
            <a:r>
              <a:rPr lang="en-US" sz="1000" b="1" dirty="0" smtClean="0">
                <a:solidFill>
                  <a:schemeClr val="tx1">
                    <a:lumMod val="65000"/>
                    <a:lumOff val="35000"/>
                  </a:schemeClr>
                </a:solidFill>
                <a:latin typeface="+mn-lt"/>
              </a:rPr>
              <a:t>Citizen </a:t>
            </a:r>
            <a:r>
              <a:rPr lang="en-US" sz="1000" b="1" dirty="0">
                <a:solidFill>
                  <a:schemeClr val="tx1">
                    <a:lumMod val="65000"/>
                    <a:lumOff val="35000"/>
                  </a:schemeClr>
                </a:solidFill>
                <a:latin typeface="+mn-lt"/>
              </a:rPr>
              <a:t>Service Transformation</a:t>
            </a:r>
          </a:p>
        </p:txBody>
      </p:sp>
      <p:sp>
        <p:nvSpPr>
          <p:cNvPr id="125" name="Content Placeholder 4"/>
          <p:cNvSpPr txBox="1">
            <a:spLocks/>
          </p:cNvSpPr>
          <p:nvPr/>
        </p:nvSpPr>
        <p:spPr bwMode="auto">
          <a:xfrm>
            <a:off x="1524000" y="1752600"/>
            <a:ext cx="5638800" cy="3733800"/>
          </a:xfrm>
          <a:prstGeom prst="rect">
            <a:avLst/>
          </a:prstGeom>
          <a:solidFill>
            <a:schemeClr val="bg1">
              <a:lumMod val="85000"/>
            </a:schemeClr>
          </a:solidFill>
          <a:ln w="9525">
            <a:noFill/>
            <a:miter lim="800000"/>
            <a:headEnd/>
            <a:tailEnd/>
          </a:ln>
        </p:spPr>
        <p:txBody>
          <a:bodyPr/>
          <a:lstStyle/>
          <a:p>
            <a:pPr marL="342900" indent="-342900" algn="l">
              <a:spcAft>
                <a:spcPts val="0"/>
              </a:spcAft>
              <a:buFont typeface="+mj-lt"/>
              <a:buAutoNum type="arabicPeriod" startAt="3"/>
              <a:defRPr/>
            </a:pPr>
            <a:r>
              <a:rPr lang="en-GB" sz="1200" b="0" dirty="0">
                <a:solidFill>
                  <a:schemeClr val="tx1">
                    <a:lumMod val="65000"/>
                    <a:lumOff val="35000"/>
                  </a:schemeClr>
                </a:solidFill>
                <a:latin typeface="+mn-lt"/>
                <a:ea typeface="Times New Roman"/>
                <a:cs typeface="Arial" charset="0"/>
              </a:rPr>
              <a:t>Citizen service transformation is done with citizens, not to them</a:t>
            </a:r>
            <a:endParaRPr lang="en-GB" sz="1050" b="0" dirty="0">
              <a:solidFill>
                <a:schemeClr val="tx1">
                  <a:lumMod val="65000"/>
                  <a:lumOff val="35000"/>
                </a:schemeClr>
              </a:solidFill>
              <a:latin typeface="+mn-lt"/>
              <a:ea typeface="Times New Roman"/>
              <a:cs typeface="Arial" charset="0"/>
            </a:endParaRPr>
          </a:p>
          <a:p>
            <a:pPr marL="800100" lvl="1" indent="-342900" algn="l">
              <a:spcBef>
                <a:spcPts val="600"/>
              </a:spcBef>
              <a:spcAft>
                <a:spcPts val="0"/>
              </a:spcAft>
              <a:buFont typeface="Arial" pitchFamily="34" charset="0"/>
              <a:buChar char="•"/>
              <a:defRPr/>
            </a:pPr>
            <a:r>
              <a:rPr lang="en-GB" sz="1050" b="0" dirty="0">
                <a:solidFill>
                  <a:schemeClr val="tx1">
                    <a:lumMod val="65000"/>
                    <a:lumOff val="35000"/>
                  </a:schemeClr>
                </a:solidFill>
                <a:latin typeface="+mn-lt"/>
                <a:ea typeface="Times New Roman"/>
                <a:cs typeface="Arial" charset="0"/>
              </a:rPr>
              <a:t>Engage citizens directly in service design and delivery</a:t>
            </a:r>
          </a:p>
          <a:p>
            <a:pPr marL="800100" lvl="1" indent="-342900" algn="l">
              <a:spcBef>
                <a:spcPts val="600"/>
              </a:spcBef>
              <a:spcAft>
                <a:spcPts val="0"/>
              </a:spcAft>
              <a:buFont typeface="Arial" pitchFamily="34" charset="0"/>
              <a:buChar char="•"/>
              <a:defRPr/>
            </a:pPr>
            <a:r>
              <a:rPr lang="en-GB" sz="1050" b="0" dirty="0">
                <a:solidFill>
                  <a:schemeClr val="tx1">
                    <a:lumMod val="65000"/>
                    <a:lumOff val="35000"/>
                  </a:schemeClr>
                </a:solidFill>
                <a:latin typeface="+mn-lt"/>
                <a:ea typeface="Times New Roman"/>
                <a:cs typeface="Arial" charset="0"/>
              </a:rPr>
              <a:t>Give citizens the technology tools that enable them to create public value themselves </a:t>
            </a:r>
          </a:p>
          <a:p>
            <a:pPr marL="800100" lvl="1" indent="-342900" algn="l">
              <a:spcBef>
                <a:spcPts val="600"/>
              </a:spcBef>
              <a:spcAft>
                <a:spcPts val="0"/>
              </a:spcAft>
              <a:buFont typeface="Arial" pitchFamily="34" charset="0"/>
              <a:buChar char="•"/>
              <a:defRPr/>
            </a:pPr>
            <a:r>
              <a:rPr lang="en-GB" sz="1050" b="0" dirty="0">
                <a:solidFill>
                  <a:schemeClr val="tx1">
                    <a:lumMod val="65000"/>
                    <a:lumOff val="35000"/>
                  </a:schemeClr>
                </a:solidFill>
                <a:latin typeface="+mn-lt"/>
                <a:ea typeface="Times New Roman"/>
                <a:cs typeface="Arial" charset="0"/>
              </a:rPr>
              <a:t>Give citizens ownership and control of their personal </a:t>
            </a:r>
            <a:r>
              <a:rPr lang="en-GB" sz="1050" b="0" dirty="0" smtClean="0">
                <a:solidFill>
                  <a:schemeClr val="tx1">
                    <a:lumMod val="65000"/>
                    <a:lumOff val="35000"/>
                  </a:schemeClr>
                </a:solidFill>
                <a:latin typeface="+mn-lt"/>
                <a:ea typeface="Times New Roman"/>
                <a:cs typeface="Arial" charset="0"/>
              </a:rPr>
              <a:t>data</a:t>
            </a:r>
            <a:r>
              <a:rPr lang="en-GB" sz="1050" b="0" dirty="0" smtClean="0">
                <a:solidFill>
                  <a:schemeClr val="tx1">
                    <a:lumMod val="65000"/>
                    <a:lumOff val="35000"/>
                  </a:schemeClr>
                </a:solidFill>
                <a:latin typeface="Arial" pitchFamily="34" charset="0"/>
                <a:ea typeface="Times New Roman"/>
                <a:cs typeface="Arial" pitchFamily="34" charset="0"/>
              </a:rPr>
              <a:t> – and make all  non-personal data available for re-use and innovation by citizens and third parties</a:t>
            </a:r>
            <a:endParaRPr lang="en-GB" sz="1050" b="0" dirty="0">
              <a:solidFill>
                <a:schemeClr val="tx1">
                  <a:lumMod val="65000"/>
                  <a:lumOff val="35000"/>
                </a:schemeClr>
              </a:solidFill>
              <a:latin typeface="+mn-lt"/>
              <a:ea typeface="Times New Roman"/>
              <a:cs typeface="Arial" charset="0"/>
            </a:endParaRPr>
          </a:p>
          <a:p>
            <a:pPr lvl="1" algn="l">
              <a:buFont typeface="Arial" pitchFamily="34" charset="0"/>
              <a:buChar char="•"/>
              <a:defRPr/>
            </a:pPr>
            <a:endParaRPr lang="en-GB" sz="100" b="0" dirty="0">
              <a:solidFill>
                <a:schemeClr val="tx1">
                  <a:lumMod val="65000"/>
                  <a:lumOff val="35000"/>
                </a:schemeClr>
              </a:solidFill>
              <a:latin typeface="+mn-lt"/>
              <a:cs typeface="Arial" charset="0"/>
            </a:endParaRPr>
          </a:p>
          <a:p>
            <a:pPr marL="342900" indent="-342900" algn="l">
              <a:buFont typeface="+mj-lt"/>
              <a:buAutoNum type="arabicPeriod" startAt="4"/>
              <a:defRPr/>
            </a:pPr>
            <a:r>
              <a:rPr lang="en-GB" sz="1200" b="0" dirty="0">
                <a:solidFill>
                  <a:schemeClr val="tx1">
                    <a:lumMod val="65000"/>
                    <a:lumOff val="35000"/>
                  </a:schemeClr>
                </a:solidFill>
                <a:latin typeface="+mn-lt"/>
                <a:ea typeface="Times New Roman"/>
                <a:cs typeface="Arial" charset="0"/>
              </a:rPr>
              <a:t>Grow the market</a:t>
            </a:r>
          </a:p>
          <a:p>
            <a:pPr marL="800100" lvl="1" indent="-342900" algn="l">
              <a:spcBef>
                <a:spcPts val="600"/>
              </a:spcBef>
              <a:spcAft>
                <a:spcPts val="0"/>
              </a:spcAft>
              <a:buFont typeface="Arial" pitchFamily="34" charset="0"/>
              <a:buChar char="•"/>
              <a:tabLst>
                <a:tab pos="228600" algn="l"/>
              </a:tabLst>
              <a:defRPr/>
            </a:pPr>
            <a:r>
              <a:rPr lang="en-GB" sz="1050" b="0" dirty="0">
                <a:solidFill>
                  <a:schemeClr val="tx1">
                    <a:lumMod val="65000"/>
                    <a:lumOff val="35000"/>
                  </a:schemeClr>
                </a:solidFill>
                <a:latin typeface="+mn-lt"/>
                <a:ea typeface="Times New Roman"/>
                <a:cs typeface="Arial" charset="0"/>
              </a:rPr>
              <a:t>Ensure that your service transformation p</a:t>
            </a:r>
            <a:r>
              <a:rPr lang="en-US" sz="1050" b="0" dirty="0">
                <a:solidFill>
                  <a:schemeClr val="tx1">
                    <a:lumMod val="65000"/>
                    <a:lumOff val="35000"/>
                  </a:schemeClr>
                </a:solidFill>
                <a:latin typeface="+mn-lt"/>
                <a:ea typeface="Times New Roman"/>
                <a:cs typeface="Arial" charset="0"/>
              </a:rPr>
              <a:t>lans are integrated with an effective digital inclusion strategy to build access to and demand for e-services across society</a:t>
            </a:r>
            <a:endParaRPr lang="en-GB" sz="1050" b="0" dirty="0">
              <a:solidFill>
                <a:schemeClr val="tx1">
                  <a:lumMod val="65000"/>
                  <a:lumOff val="35000"/>
                </a:schemeClr>
              </a:solidFill>
              <a:latin typeface="+mn-lt"/>
              <a:ea typeface="Times New Roman"/>
              <a:cs typeface="Arial" charset="0"/>
            </a:endParaRPr>
          </a:p>
          <a:p>
            <a:pPr marL="800100" lvl="1" indent="-342900" algn="l">
              <a:spcBef>
                <a:spcPts val="600"/>
              </a:spcBef>
              <a:spcAft>
                <a:spcPts val="0"/>
              </a:spcAft>
              <a:buFont typeface="Arial" pitchFamily="34" charset="0"/>
              <a:buChar char="•"/>
              <a:defRPr/>
            </a:pPr>
            <a:r>
              <a:rPr lang="en-US" sz="1050" b="0" dirty="0">
                <a:solidFill>
                  <a:schemeClr val="tx1">
                    <a:lumMod val="65000"/>
                    <a:lumOff val="35000"/>
                  </a:schemeClr>
                </a:solidFill>
                <a:latin typeface="+mn-lt"/>
                <a:ea typeface="Times New Roman"/>
                <a:cs typeface="Arial" charset="0"/>
              </a:rPr>
              <a:t>Recognise that other market players often have much greater influence on citizen behaviour than government – so build partnerships which enable the market to deliver your objectives</a:t>
            </a:r>
          </a:p>
          <a:p>
            <a:pPr marL="800100" lvl="1" indent="-342900" algn="l">
              <a:spcBef>
                <a:spcPts val="600"/>
              </a:spcBef>
              <a:spcAft>
                <a:spcPts val="0"/>
              </a:spcAft>
              <a:buFont typeface="Arial" pitchFamily="34" charset="0"/>
              <a:buChar char="•"/>
              <a:defRPr/>
            </a:pPr>
            <a:endParaRPr lang="en-GB" sz="100" b="0" dirty="0">
              <a:solidFill>
                <a:schemeClr val="tx1">
                  <a:lumMod val="65000"/>
                  <a:lumOff val="35000"/>
                </a:schemeClr>
              </a:solidFill>
              <a:latin typeface="+mn-lt"/>
              <a:ea typeface="Times New Roman"/>
              <a:cs typeface="Arial" charset="0"/>
            </a:endParaRPr>
          </a:p>
          <a:p>
            <a:pPr marL="342900" indent="-342900" algn="l">
              <a:buFont typeface="+mj-lt"/>
              <a:buAutoNum type="arabicPeriod" startAt="5"/>
              <a:defRPr/>
            </a:pPr>
            <a:r>
              <a:rPr lang="en-GB" sz="1200" b="0" dirty="0">
                <a:solidFill>
                  <a:schemeClr val="tx1">
                    <a:lumMod val="65000"/>
                    <a:lumOff val="35000"/>
                  </a:schemeClr>
                </a:solidFill>
                <a:latin typeface="+mn-lt"/>
                <a:ea typeface="Times New Roman"/>
                <a:cs typeface="Arial" charset="0"/>
              </a:rPr>
              <a:t>Manage and measure the nine critical success factors</a:t>
            </a:r>
            <a:endParaRPr lang="cy-GB" sz="1100" kern="0" dirty="0">
              <a:solidFill>
                <a:schemeClr val="tx1">
                  <a:lumMod val="65000"/>
                  <a:lumOff val="35000"/>
                </a:schemeClr>
              </a:solidFill>
              <a:latin typeface="+mn-lt"/>
              <a:cs typeface="Arial" charset="0"/>
            </a:endParaRPr>
          </a:p>
        </p:txBody>
      </p:sp>
      <p:sp>
        <p:nvSpPr>
          <p:cNvPr id="126" name="Freeform 29"/>
          <p:cNvSpPr>
            <a:spLocks/>
          </p:cNvSpPr>
          <p:nvPr/>
        </p:nvSpPr>
        <p:spPr bwMode="auto">
          <a:xfrm>
            <a:off x="1485932" y="4572000"/>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 name="Line 65"/>
          <p:cNvSpPr>
            <a:spLocks noChangeShapeType="1"/>
          </p:cNvSpPr>
          <p:nvPr/>
        </p:nvSpPr>
        <p:spPr bwMode="auto">
          <a:xfrm flipH="1">
            <a:off x="1485932" y="4572000"/>
            <a:ext cx="5746143"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 name="Freeform 71"/>
          <p:cNvSpPr>
            <a:spLocks/>
          </p:cNvSpPr>
          <p:nvPr/>
        </p:nvSpPr>
        <p:spPr bwMode="auto">
          <a:xfrm>
            <a:off x="5131235" y="4659727"/>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 name="Freeform 72"/>
          <p:cNvSpPr>
            <a:spLocks/>
          </p:cNvSpPr>
          <p:nvPr/>
        </p:nvSpPr>
        <p:spPr bwMode="auto">
          <a:xfrm>
            <a:off x="5131235" y="5160697"/>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2" name="Freeform 73"/>
          <p:cNvSpPr>
            <a:spLocks/>
          </p:cNvSpPr>
          <p:nvPr/>
        </p:nvSpPr>
        <p:spPr bwMode="auto">
          <a:xfrm>
            <a:off x="6334023" y="4666653"/>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74"/>
          <p:cNvSpPr>
            <a:spLocks/>
          </p:cNvSpPr>
          <p:nvPr/>
        </p:nvSpPr>
        <p:spPr bwMode="auto">
          <a:xfrm>
            <a:off x="2774139" y="4659727"/>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75"/>
          <p:cNvSpPr>
            <a:spLocks/>
          </p:cNvSpPr>
          <p:nvPr/>
        </p:nvSpPr>
        <p:spPr bwMode="auto">
          <a:xfrm>
            <a:off x="1594437" y="4659727"/>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 name="Freeform 76"/>
          <p:cNvSpPr>
            <a:spLocks/>
          </p:cNvSpPr>
          <p:nvPr/>
        </p:nvSpPr>
        <p:spPr bwMode="auto">
          <a:xfrm>
            <a:off x="1594437" y="5160697"/>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6" name="Freeform 77"/>
          <p:cNvSpPr>
            <a:spLocks/>
          </p:cNvSpPr>
          <p:nvPr/>
        </p:nvSpPr>
        <p:spPr bwMode="auto">
          <a:xfrm>
            <a:off x="2774139" y="5160697"/>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 name="Freeform 78"/>
          <p:cNvSpPr>
            <a:spLocks/>
          </p:cNvSpPr>
          <p:nvPr/>
        </p:nvSpPr>
        <p:spPr bwMode="auto">
          <a:xfrm>
            <a:off x="3951533" y="4659727"/>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 name="Freeform 79"/>
          <p:cNvSpPr>
            <a:spLocks/>
          </p:cNvSpPr>
          <p:nvPr/>
        </p:nvSpPr>
        <p:spPr bwMode="auto">
          <a:xfrm>
            <a:off x="3951533" y="5160697"/>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 name="Freeform 80"/>
          <p:cNvSpPr>
            <a:spLocks/>
          </p:cNvSpPr>
          <p:nvPr/>
        </p:nvSpPr>
        <p:spPr bwMode="auto">
          <a:xfrm>
            <a:off x="1968433" y="4973699"/>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0" name="Freeform 81"/>
          <p:cNvSpPr>
            <a:spLocks/>
          </p:cNvSpPr>
          <p:nvPr/>
        </p:nvSpPr>
        <p:spPr bwMode="auto">
          <a:xfrm>
            <a:off x="1968433" y="5061426"/>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82"/>
          <p:cNvSpPr>
            <a:spLocks/>
          </p:cNvSpPr>
          <p:nvPr/>
        </p:nvSpPr>
        <p:spPr bwMode="auto">
          <a:xfrm>
            <a:off x="2605610" y="5199943"/>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 name="Freeform 83"/>
          <p:cNvSpPr>
            <a:spLocks/>
          </p:cNvSpPr>
          <p:nvPr/>
        </p:nvSpPr>
        <p:spPr bwMode="auto">
          <a:xfrm>
            <a:off x="2691029" y="5199943"/>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 name="Freeform 84"/>
          <p:cNvSpPr>
            <a:spLocks/>
          </p:cNvSpPr>
          <p:nvPr/>
        </p:nvSpPr>
        <p:spPr bwMode="auto">
          <a:xfrm>
            <a:off x="3159678" y="4973699"/>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4" name="Freeform 85"/>
          <p:cNvSpPr>
            <a:spLocks/>
          </p:cNvSpPr>
          <p:nvPr/>
        </p:nvSpPr>
        <p:spPr bwMode="auto">
          <a:xfrm>
            <a:off x="3159678" y="4973699"/>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5" name="Freeform 86"/>
          <p:cNvSpPr>
            <a:spLocks/>
          </p:cNvSpPr>
          <p:nvPr/>
        </p:nvSpPr>
        <p:spPr bwMode="auto">
          <a:xfrm>
            <a:off x="3778387" y="4696665"/>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87"/>
          <p:cNvSpPr>
            <a:spLocks/>
          </p:cNvSpPr>
          <p:nvPr/>
        </p:nvSpPr>
        <p:spPr bwMode="auto">
          <a:xfrm>
            <a:off x="3861497" y="4696665"/>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88"/>
          <p:cNvSpPr>
            <a:spLocks/>
          </p:cNvSpPr>
          <p:nvPr/>
        </p:nvSpPr>
        <p:spPr bwMode="auto">
          <a:xfrm>
            <a:off x="4320911" y="4973699"/>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8" name="Freeform 89"/>
          <p:cNvSpPr>
            <a:spLocks/>
          </p:cNvSpPr>
          <p:nvPr/>
        </p:nvSpPr>
        <p:spPr bwMode="auto">
          <a:xfrm>
            <a:off x="4320911" y="5061426"/>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9" name="Freeform 90"/>
          <p:cNvSpPr>
            <a:spLocks/>
          </p:cNvSpPr>
          <p:nvPr/>
        </p:nvSpPr>
        <p:spPr bwMode="auto">
          <a:xfrm>
            <a:off x="4965015" y="5199943"/>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0" name="Freeform 91"/>
          <p:cNvSpPr>
            <a:spLocks/>
          </p:cNvSpPr>
          <p:nvPr/>
        </p:nvSpPr>
        <p:spPr bwMode="auto">
          <a:xfrm>
            <a:off x="5052742" y="5199943"/>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1" name="Freeform 92"/>
          <p:cNvSpPr>
            <a:spLocks/>
          </p:cNvSpPr>
          <p:nvPr/>
        </p:nvSpPr>
        <p:spPr bwMode="auto">
          <a:xfrm>
            <a:off x="5507539" y="4973699"/>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2" name="Freeform 93"/>
          <p:cNvSpPr>
            <a:spLocks/>
          </p:cNvSpPr>
          <p:nvPr/>
        </p:nvSpPr>
        <p:spPr bwMode="auto">
          <a:xfrm>
            <a:off x="5507539" y="4973699"/>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4" name="TextBox 153"/>
          <p:cNvSpPr txBox="1"/>
          <p:nvPr/>
        </p:nvSpPr>
        <p:spPr>
          <a:xfrm>
            <a:off x="1603068" y="4735441"/>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Strategic clarity</a:t>
            </a:r>
            <a:endParaRPr lang="en-US" sz="1000" b="1" dirty="0">
              <a:solidFill>
                <a:schemeClr val="tx1">
                  <a:lumMod val="65000"/>
                  <a:lumOff val="35000"/>
                </a:schemeClr>
              </a:solidFill>
              <a:latin typeface="+mn-lt"/>
            </a:endParaRPr>
          </a:p>
        </p:txBody>
      </p:sp>
      <p:sp>
        <p:nvSpPr>
          <p:cNvPr id="155" name="TextBox 154"/>
          <p:cNvSpPr txBox="1"/>
          <p:nvPr/>
        </p:nvSpPr>
        <p:spPr>
          <a:xfrm>
            <a:off x="1593543" y="5268841"/>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Leadership</a:t>
            </a:r>
            <a:endParaRPr lang="en-US" sz="1000" b="1" dirty="0">
              <a:solidFill>
                <a:schemeClr val="tx1">
                  <a:lumMod val="65000"/>
                  <a:lumOff val="35000"/>
                </a:schemeClr>
              </a:solidFill>
              <a:latin typeface="+mn-lt"/>
            </a:endParaRPr>
          </a:p>
        </p:txBody>
      </p:sp>
      <p:sp>
        <p:nvSpPr>
          <p:cNvPr id="156" name="TextBox 155"/>
          <p:cNvSpPr txBox="1"/>
          <p:nvPr/>
        </p:nvSpPr>
        <p:spPr>
          <a:xfrm>
            <a:off x="2793693" y="4754491"/>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Skills</a:t>
            </a:r>
            <a:endParaRPr lang="en-US" sz="1000" b="1" dirty="0">
              <a:solidFill>
                <a:schemeClr val="tx1">
                  <a:lumMod val="65000"/>
                  <a:lumOff val="35000"/>
                </a:schemeClr>
              </a:solidFill>
              <a:latin typeface="+mn-lt"/>
            </a:endParaRPr>
          </a:p>
        </p:txBody>
      </p:sp>
      <p:sp>
        <p:nvSpPr>
          <p:cNvPr id="157" name="TextBox 156"/>
          <p:cNvSpPr txBox="1"/>
          <p:nvPr/>
        </p:nvSpPr>
        <p:spPr>
          <a:xfrm>
            <a:off x="2793693" y="5268841"/>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User focus</a:t>
            </a:r>
            <a:endParaRPr lang="en-US" sz="1000" b="1" dirty="0">
              <a:solidFill>
                <a:schemeClr val="tx1">
                  <a:lumMod val="65000"/>
                  <a:lumOff val="35000"/>
                </a:schemeClr>
              </a:solidFill>
              <a:latin typeface="+mn-lt"/>
            </a:endParaRPr>
          </a:p>
        </p:txBody>
      </p:sp>
      <p:sp>
        <p:nvSpPr>
          <p:cNvPr id="158" name="TextBox 157"/>
          <p:cNvSpPr txBox="1"/>
          <p:nvPr/>
        </p:nvSpPr>
        <p:spPr>
          <a:xfrm>
            <a:off x="3974793" y="4697341"/>
            <a:ext cx="1009650" cy="256480"/>
          </a:xfrm>
          <a:prstGeom prst="rect">
            <a:avLst/>
          </a:prstGeom>
          <a:noFill/>
        </p:spPr>
        <p:txBody>
          <a:bodyPr wrap="square" lIns="0" tIns="0" rIns="0" bIns="0" rtlCol="0">
            <a:spAutoFit/>
          </a:bodyPr>
          <a:lstStyle/>
          <a:p>
            <a:pPr>
              <a:lnSpc>
                <a:spcPts val="1000"/>
              </a:lnSpc>
            </a:pPr>
            <a:r>
              <a:rPr lang="en-US" sz="1000" b="1" dirty="0" smtClean="0">
                <a:solidFill>
                  <a:schemeClr val="tx1">
                    <a:lumMod val="65000"/>
                    <a:lumOff val="35000"/>
                  </a:schemeClr>
                </a:solidFill>
                <a:latin typeface="+mn-lt"/>
              </a:rPr>
              <a:t>Stakeholder</a:t>
            </a:r>
          </a:p>
          <a:p>
            <a:pPr>
              <a:lnSpc>
                <a:spcPts val="1000"/>
              </a:lnSpc>
            </a:pPr>
            <a:r>
              <a:rPr lang="en-GB" sz="1000" b="1" dirty="0" smtClean="0">
                <a:solidFill>
                  <a:schemeClr val="tx1">
                    <a:lumMod val="65000"/>
                    <a:lumOff val="35000"/>
                  </a:schemeClr>
                </a:solidFill>
                <a:latin typeface="+mn-lt"/>
              </a:rPr>
              <a:t>engagement</a:t>
            </a:r>
            <a:endParaRPr lang="en-US" sz="1000" b="1" dirty="0">
              <a:solidFill>
                <a:schemeClr val="tx1">
                  <a:lumMod val="65000"/>
                  <a:lumOff val="35000"/>
                </a:schemeClr>
              </a:solidFill>
              <a:latin typeface="+mn-lt"/>
            </a:endParaRPr>
          </a:p>
        </p:txBody>
      </p:sp>
      <p:sp>
        <p:nvSpPr>
          <p:cNvPr id="159" name="TextBox 158"/>
          <p:cNvSpPr txBox="1"/>
          <p:nvPr/>
        </p:nvSpPr>
        <p:spPr>
          <a:xfrm>
            <a:off x="3965268" y="5221216"/>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Supplier partnership</a:t>
            </a:r>
            <a:endParaRPr lang="en-US" sz="1000" b="1" dirty="0">
              <a:solidFill>
                <a:schemeClr val="tx1">
                  <a:lumMod val="65000"/>
                  <a:lumOff val="35000"/>
                </a:schemeClr>
              </a:solidFill>
              <a:latin typeface="+mn-lt"/>
            </a:endParaRPr>
          </a:p>
        </p:txBody>
      </p:sp>
      <p:sp>
        <p:nvSpPr>
          <p:cNvPr id="160" name="TextBox 159"/>
          <p:cNvSpPr txBox="1"/>
          <p:nvPr/>
        </p:nvSpPr>
        <p:spPr>
          <a:xfrm>
            <a:off x="5146368" y="4764016"/>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Future-proofing</a:t>
            </a:r>
            <a:endParaRPr lang="en-US" sz="1000" b="1" dirty="0">
              <a:solidFill>
                <a:schemeClr val="tx1">
                  <a:lumMod val="65000"/>
                  <a:lumOff val="35000"/>
                </a:schemeClr>
              </a:solidFill>
              <a:latin typeface="+mn-lt"/>
            </a:endParaRPr>
          </a:p>
        </p:txBody>
      </p:sp>
      <p:sp>
        <p:nvSpPr>
          <p:cNvPr id="161" name="TextBox 160"/>
          <p:cNvSpPr txBox="1"/>
          <p:nvPr/>
        </p:nvSpPr>
        <p:spPr>
          <a:xfrm>
            <a:off x="5136843" y="5287891"/>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Do-ability</a:t>
            </a:r>
            <a:endParaRPr lang="en-US" sz="1000" b="1" dirty="0">
              <a:solidFill>
                <a:schemeClr val="tx1">
                  <a:lumMod val="65000"/>
                  <a:lumOff val="35000"/>
                </a:schemeClr>
              </a:solidFill>
              <a:latin typeface="+mn-lt"/>
            </a:endParaRPr>
          </a:p>
        </p:txBody>
      </p:sp>
      <p:sp>
        <p:nvSpPr>
          <p:cNvPr id="162" name="TextBox 161"/>
          <p:cNvSpPr txBox="1"/>
          <p:nvPr/>
        </p:nvSpPr>
        <p:spPr>
          <a:xfrm>
            <a:off x="6127443" y="4935466"/>
            <a:ext cx="1009650" cy="256480"/>
          </a:xfrm>
          <a:prstGeom prst="rect">
            <a:avLst/>
          </a:prstGeom>
          <a:noFill/>
        </p:spPr>
        <p:txBody>
          <a:bodyPr wrap="square" lIns="0" tIns="0" rIns="0" bIns="0" rtlCol="0">
            <a:spAutoFit/>
          </a:bodyPr>
          <a:lstStyle/>
          <a:p>
            <a:pPr>
              <a:lnSpc>
                <a:spcPts val="1000"/>
              </a:lnSpc>
            </a:pPr>
            <a:r>
              <a:rPr lang="en-GB" sz="900" b="1" dirty="0" smtClean="0">
                <a:solidFill>
                  <a:schemeClr val="tx1">
                    <a:lumMod val="65000"/>
                    <a:lumOff val="35000"/>
                  </a:schemeClr>
                </a:solidFill>
                <a:latin typeface="+mn-lt"/>
              </a:rPr>
              <a:t>Benefit</a:t>
            </a:r>
          </a:p>
          <a:p>
            <a:pPr>
              <a:lnSpc>
                <a:spcPts val="1000"/>
              </a:lnSpc>
            </a:pPr>
            <a:r>
              <a:rPr lang="en-GB" sz="900" b="1" dirty="0" smtClean="0">
                <a:solidFill>
                  <a:schemeClr val="tx1">
                    <a:lumMod val="65000"/>
                    <a:lumOff val="35000"/>
                  </a:schemeClr>
                </a:solidFill>
                <a:latin typeface="+mn-lt"/>
              </a:rPr>
              <a:t>realisation</a:t>
            </a:r>
            <a:endParaRPr lang="en-US" sz="900" b="1" dirty="0">
              <a:solidFill>
                <a:schemeClr val="tx1">
                  <a:lumMod val="65000"/>
                  <a:lumOff val="35000"/>
                </a:schemeClr>
              </a:solidFill>
              <a:latin typeface="+mn-lt"/>
            </a:endParaRPr>
          </a:p>
        </p:txBody>
      </p:sp>
      <p:grpSp>
        <p:nvGrpSpPr>
          <p:cNvPr id="169" name="Group 168"/>
          <p:cNvGrpSpPr/>
          <p:nvPr/>
        </p:nvGrpSpPr>
        <p:grpSpPr>
          <a:xfrm>
            <a:off x="191287" y="4495800"/>
            <a:ext cx="1104113" cy="1066800"/>
            <a:chOff x="1639087" y="5791200"/>
            <a:chExt cx="1104113" cy="1066800"/>
          </a:xfrm>
        </p:grpSpPr>
        <p:sp>
          <p:nvSpPr>
            <p:cNvPr id="168" name="Rectangle 167"/>
            <p:cNvSpPr/>
            <p:nvPr/>
          </p:nvSpPr>
          <p:spPr bwMode="auto">
            <a:xfrm>
              <a:off x="1752600" y="5791200"/>
              <a:ext cx="990600" cy="1066800"/>
            </a:xfrm>
            <a:prstGeom prst="rect">
              <a:avLst/>
            </a:prstGeom>
            <a:solidFill>
              <a:schemeClr val="bg1"/>
            </a:solid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dirty="0" smtClean="0">
                <a:ln>
                  <a:noFill/>
                </a:ln>
                <a:solidFill>
                  <a:schemeClr val="tx1"/>
                </a:solidFill>
                <a:effectLst/>
                <a:latin typeface="Times" pitchFamily="100" charset="0"/>
              </a:endParaRPr>
            </a:p>
          </p:txBody>
        </p:sp>
        <p:sp>
          <p:nvSpPr>
            <p:cNvPr id="163" name="Rectangle 687"/>
            <p:cNvSpPr>
              <a:spLocks noChangeArrowheads="1"/>
            </p:cNvSpPr>
            <p:nvPr/>
          </p:nvSpPr>
          <p:spPr bwMode="auto">
            <a:xfrm>
              <a:off x="2565437" y="5849135"/>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Rectangle 688"/>
            <p:cNvSpPr>
              <a:spLocks noChangeArrowheads="1"/>
            </p:cNvSpPr>
            <p:nvPr/>
          </p:nvSpPr>
          <p:spPr bwMode="auto">
            <a:xfrm>
              <a:off x="2565437" y="6839531"/>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Rectangle 689"/>
            <p:cNvSpPr>
              <a:spLocks noChangeArrowheads="1"/>
            </p:cNvSpPr>
            <p:nvPr/>
          </p:nvSpPr>
          <p:spPr bwMode="auto">
            <a:xfrm>
              <a:off x="2389982" y="6343179"/>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Rectangle 690"/>
            <p:cNvSpPr>
              <a:spLocks noChangeArrowheads="1"/>
            </p:cNvSpPr>
            <p:nvPr/>
          </p:nvSpPr>
          <p:spPr bwMode="auto">
            <a:xfrm>
              <a:off x="2565437" y="5858369"/>
              <a:ext cx="18469" cy="990396"/>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67" name="TextBox 166"/>
            <p:cNvSpPr txBox="1"/>
            <p:nvPr/>
          </p:nvSpPr>
          <p:spPr>
            <a:xfrm>
              <a:off x="1639087" y="6106389"/>
              <a:ext cx="771525" cy="461665"/>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Critical success factors</a:t>
              </a:r>
              <a:endParaRPr lang="en-US" sz="1000" b="1" dirty="0">
                <a:solidFill>
                  <a:schemeClr val="tx1">
                    <a:lumMod val="65000"/>
                    <a:lumOff val="35000"/>
                  </a:schemeClr>
                </a:solidFill>
                <a:latin typeface="+mn-lt"/>
              </a:endParaRPr>
            </a:p>
          </p:txBody>
        </p:sp>
      </p:grpSp>
      <p:sp>
        <p:nvSpPr>
          <p:cNvPr id="731189" name="Line 53"/>
          <p:cNvSpPr>
            <a:spLocks noChangeShapeType="1"/>
          </p:cNvSpPr>
          <p:nvPr/>
        </p:nvSpPr>
        <p:spPr bwMode="auto">
          <a:xfrm flipV="1">
            <a:off x="1460835" y="4151172"/>
            <a:ext cx="2309" cy="371687"/>
          </a:xfrm>
          <a:prstGeom prst="line">
            <a:avLst/>
          </a:prstGeom>
          <a:noFill/>
          <a:ln w="5">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1" name="Rectangle 685"/>
          <p:cNvSpPr>
            <a:spLocks noChangeArrowheads="1"/>
          </p:cNvSpPr>
          <p:nvPr/>
        </p:nvSpPr>
        <p:spPr bwMode="auto">
          <a:xfrm>
            <a:off x="1144554" y="4506699"/>
            <a:ext cx="180072" cy="18469"/>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70" name="Picture 2" descr="cstransform-logo-colour">
            <a:hlinkClick r:id="rId3" action="ppaction://hlinksldjump"/>
          </p:cNvPr>
          <p:cNvPicPr>
            <a:picLocks noChangeAspect="1" noChangeArrowheads="1"/>
          </p:cNvPicPr>
          <p:nvPr/>
        </p:nvPicPr>
        <p:blipFill>
          <a:blip r:embed="rId4" cstate="print"/>
          <a:srcRect/>
          <a:stretch>
            <a:fillRect/>
          </a:stretch>
        </p:blipFill>
        <p:spPr bwMode="auto">
          <a:xfrm>
            <a:off x="6597650" y="193675"/>
            <a:ext cx="2368550" cy="549275"/>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5">
                                            <p:txEl>
                                              <p:pRg st="9" end="9"/>
                                            </p:txEl>
                                          </p:spTgt>
                                        </p:tgtEl>
                                        <p:attrNameLst>
                                          <p:attrName>style.visibility</p:attrName>
                                        </p:attrNameLst>
                                      </p:cBhvr>
                                      <p:to>
                                        <p:strVal val="visible"/>
                                      </p:to>
                                    </p:set>
                                  </p:childTnLst>
                                </p:cTn>
                              </p:par>
                              <p:par>
                                <p:cTn id="27" presetID="10" presetClass="entr" presetSubtype="0" fill="hold" grpId="0" nodeType="withEffect">
                                  <p:stCondLst>
                                    <p:cond delay="0"/>
                                  </p:stCondLst>
                                  <p:childTnLst>
                                    <p:set>
                                      <p:cBhvr>
                                        <p:cTn id="28" dur="1" fill="hold">
                                          <p:stCondLst>
                                            <p:cond delay="0"/>
                                          </p:stCondLst>
                                        </p:cTn>
                                        <p:tgtEl>
                                          <p:spTgt spid="126"/>
                                        </p:tgtEl>
                                        <p:attrNameLst>
                                          <p:attrName>style.visibility</p:attrName>
                                        </p:attrNameLst>
                                      </p:cBhvr>
                                      <p:to>
                                        <p:strVal val="visible"/>
                                      </p:to>
                                    </p:set>
                                    <p:animEffect transition="in" filter="fade">
                                      <p:cBhvr>
                                        <p:cTn id="29" dur="2000"/>
                                        <p:tgtEl>
                                          <p:spTgt spid="12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7"/>
                                        </p:tgtEl>
                                        <p:attrNameLst>
                                          <p:attrName>style.visibility</p:attrName>
                                        </p:attrNameLst>
                                      </p:cBhvr>
                                      <p:to>
                                        <p:strVal val="visible"/>
                                      </p:to>
                                    </p:set>
                                    <p:animEffect transition="in" filter="fade">
                                      <p:cBhvr>
                                        <p:cTn id="32" dur="2000"/>
                                        <p:tgtEl>
                                          <p:spTgt spid="12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9"/>
                                        </p:tgtEl>
                                        <p:attrNameLst>
                                          <p:attrName>style.visibility</p:attrName>
                                        </p:attrNameLst>
                                      </p:cBhvr>
                                      <p:to>
                                        <p:strVal val="visible"/>
                                      </p:to>
                                    </p:set>
                                    <p:animEffect transition="in" filter="fade">
                                      <p:cBhvr>
                                        <p:cTn id="35" dur="2000"/>
                                        <p:tgtEl>
                                          <p:spTgt spid="12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1"/>
                                        </p:tgtEl>
                                        <p:attrNameLst>
                                          <p:attrName>style.visibility</p:attrName>
                                        </p:attrNameLst>
                                      </p:cBhvr>
                                      <p:to>
                                        <p:strVal val="visible"/>
                                      </p:to>
                                    </p:set>
                                    <p:animEffect transition="in" filter="fade">
                                      <p:cBhvr>
                                        <p:cTn id="38" dur="2000"/>
                                        <p:tgtEl>
                                          <p:spTgt spid="13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32"/>
                                        </p:tgtEl>
                                        <p:attrNameLst>
                                          <p:attrName>style.visibility</p:attrName>
                                        </p:attrNameLst>
                                      </p:cBhvr>
                                      <p:to>
                                        <p:strVal val="visible"/>
                                      </p:to>
                                    </p:set>
                                    <p:animEffect transition="in" filter="fade">
                                      <p:cBhvr>
                                        <p:cTn id="41" dur="2000"/>
                                        <p:tgtEl>
                                          <p:spTgt spid="13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33"/>
                                        </p:tgtEl>
                                        <p:attrNameLst>
                                          <p:attrName>style.visibility</p:attrName>
                                        </p:attrNameLst>
                                      </p:cBhvr>
                                      <p:to>
                                        <p:strVal val="visible"/>
                                      </p:to>
                                    </p:set>
                                    <p:animEffect transition="in" filter="fade">
                                      <p:cBhvr>
                                        <p:cTn id="44" dur="2000"/>
                                        <p:tgtEl>
                                          <p:spTgt spid="13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34"/>
                                        </p:tgtEl>
                                        <p:attrNameLst>
                                          <p:attrName>style.visibility</p:attrName>
                                        </p:attrNameLst>
                                      </p:cBhvr>
                                      <p:to>
                                        <p:strVal val="visible"/>
                                      </p:to>
                                    </p:set>
                                    <p:animEffect transition="in" filter="fade">
                                      <p:cBhvr>
                                        <p:cTn id="47" dur="2000"/>
                                        <p:tgtEl>
                                          <p:spTgt spid="13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35"/>
                                        </p:tgtEl>
                                        <p:attrNameLst>
                                          <p:attrName>style.visibility</p:attrName>
                                        </p:attrNameLst>
                                      </p:cBhvr>
                                      <p:to>
                                        <p:strVal val="visible"/>
                                      </p:to>
                                    </p:set>
                                    <p:animEffect transition="in" filter="fade">
                                      <p:cBhvr>
                                        <p:cTn id="50" dur="2000"/>
                                        <p:tgtEl>
                                          <p:spTgt spid="135"/>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36"/>
                                        </p:tgtEl>
                                        <p:attrNameLst>
                                          <p:attrName>style.visibility</p:attrName>
                                        </p:attrNameLst>
                                      </p:cBhvr>
                                      <p:to>
                                        <p:strVal val="visible"/>
                                      </p:to>
                                    </p:set>
                                    <p:animEffect transition="in" filter="fade">
                                      <p:cBhvr>
                                        <p:cTn id="53" dur="2000"/>
                                        <p:tgtEl>
                                          <p:spTgt spid="13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37"/>
                                        </p:tgtEl>
                                        <p:attrNameLst>
                                          <p:attrName>style.visibility</p:attrName>
                                        </p:attrNameLst>
                                      </p:cBhvr>
                                      <p:to>
                                        <p:strVal val="visible"/>
                                      </p:to>
                                    </p:set>
                                    <p:animEffect transition="in" filter="fade">
                                      <p:cBhvr>
                                        <p:cTn id="56" dur="2000"/>
                                        <p:tgtEl>
                                          <p:spTgt spid="137"/>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38"/>
                                        </p:tgtEl>
                                        <p:attrNameLst>
                                          <p:attrName>style.visibility</p:attrName>
                                        </p:attrNameLst>
                                      </p:cBhvr>
                                      <p:to>
                                        <p:strVal val="visible"/>
                                      </p:to>
                                    </p:set>
                                    <p:animEffect transition="in" filter="fade">
                                      <p:cBhvr>
                                        <p:cTn id="59" dur="2000"/>
                                        <p:tgtEl>
                                          <p:spTgt spid="138"/>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39"/>
                                        </p:tgtEl>
                                        <p:attrNameLst>
                                          <p:attrName>style.visibility</p:attrName>
                                        </p:attrNameLst>
                                      </p:cBhvr>
                                      <p:to>
                                        <p:strVal val="visible"/>
                                      </p:to>
                                    </p:set>
                                    <p:animEffect transition="in" filter="fade">
                                      <p:cBhvr>
                                        <p:cTn id="62" dur="2000"/>
                                        <p:tgtEl>
                                          <p:spTgt spid="13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40"/>
                                        </p:tgtEl>
                                        <p:attrNameLst>
                                          <p:attrName>style.visibility</p:attrName>
                                        </p:attrNameLst>
                                      </p:cBhvr>
                                      <p:to>
                                        <p:strVal val="visible"/>
                                      </p:to>
                                    </p:set>
                                    <p:animEffect transition="in" filter="fade">
                                      <p:cBhvr>
                                        <p:cTn id="65" dur="2000"/>
                                        <p:tgtEl>
                                          <p:spTgt spid="140"/>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41"/>
                                        </p:tgtEl>
                                        <p:attrNameLst>
                                          <p:attrName>style.visibility</p:attrName>
                                        </p:attrNameLst>
                                      </p:cBhvr>
                                      <p:to>
                                        <p:strVal val="visible"/>
                                      </p:to>
                                    </p:set>
                                    <p:animEffect transition="in" filter="fade">
                                      <p:cBhvr>
                                        <p:cTn id="68" dur="2000"/>
                                        <p:tgtEl>
                                          <p:spTgt spid="141"/>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42"/>
                                        </p:tgtEl>
                                        <p:attrNameLst>
                                          <p:attrName>style.visibility</p:attrName>
                                        </p:attrNameLst>
                                      </p:cBhvr>
                                      <p:to>
                                        <p:strVal val="visible"/>
                                      </p:to>
                                    </p:set>
                                    <p:animEffect transition="in" filter="fade">
                                      <p:cBhvr>
                                        <p:cTn id="71" dur="2000"/>
                                        <p:tgtEl>
                                          <p:spTgt spid="142"/>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43"/>
                                        </p:tgtEl>
                                        <p:attrNameLst>
                                          <p:attrName>style.visibility</p:attrName>
                                        </p:attrNameLst>
                                      </p:cBhvr>
                                      <p:to>
                                        <p:strVal val="visible"/>
                                      </p:to>
                                    </p:set>
                                    <p:animEffect transition="in" filter="fade">
                                      <p:cBhvr>
                                        <p:cTn id="74" dur="2000"/>
                                        <p:tgtEl>
                                          <p:spTgt spid="143"/>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44"/>
                                        </p:tgtEl>
                                        <p:attrNameLst>
                                          <p:attrName>style.visibility</p:attrName>
                                        </p:attrNameLst>
                                      </p:cBhvr>
                                      <p:to>
                                        <p:strVal val="visible"/>
                                      </p:to>
                                    </p:set>
                                    <p:animEffect transition="in" filter="fade">
                                      <p:cBhvr>
                                        <p:cTn id="77" dur="2000"/>
                                        <p:tgtEl>
                                          <p:spTgt spid="144"/>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45"/>
                                        </p:tgtEl>
                                        <p:attrNameLst>
                                          <p:attrName>style.visibility</p:attrName>
                                        </p:attrNameLst>
                                      </p:cBhvr>
                                      <p:to>
                                        <p:strVal val="visible"/>
                                      </p:to>
                                    </p:set>
                                    <p:animEffect transition="in" filter="fade">
                                      <p:cBhvr>
                                        <p:cTn id="80" dur="2000"/>
                                        <p:tgtEl>
                                          <p:spTgt spid="145"/>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146"/>
                                        </p:tgtEl>
                                        <p:attrNameLst>
                                          <p:attrName>style.visibility</p:attrName>
                                        </p:attrNameLst>
                                      </p:cBhvr>
                                      <p:to>
                                        <p:strVal val="visible"/>
                                      </p:to>
                                    </p:set>
                                    <p:animEffect transition="in" filter="fade">
                                      <p:cBhvr>
                                        <p:cTn id="83" dur="2000"/>
                                        <p:tgtEl>
                                          <p:spTgt spid="146"/>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47"/>
                                        </p:tgtEl>
                                        <p:attrNameLst>
                                          <p:attrName>style.visibility</p:attrName>
                                        </p:attrNameLst>
                                      </p:cBhvr>
                                      <p:to>
                                        <p:strVal val="visible"/>
                                      </p:to>
                                    </p:set>
                                    <p:animEffect transition="in" filter="fade">
                                      <p:cBhvr>
                                        <p:cTn id="86" dur="2000"/>
                                        <p:tgtEl>
                                          <p:spTgt spid="147"/>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48"/>
                                        </p:tgtEl>
                                        <p:attrNameLst>
                                          <p:attrName>style.visibility</p:attrName>
                                        </p:attrNameLst>
                                      </p:cBhvr>
                                      <p:to>
                                        <p:strVal val="visible"/>
                                      </p:to>
                                    </p:set>
                                    <p:animEffect transition="in" filter="fade">
                                      <p:cBhvr>
                                        <p:cTn id="89" dur="2000"/>
                                        <p:tgtEl>
                                          <p:spTgt spid="148"/>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149"/>
                                        </p:tgtEl>
                                        <p:attrNameLst>
                                          <p:attrName>style.visibility</p:attrName>
                                        </p:attrNameLst>
                                      </p:cBhvr>
                                      <p:to>
                                        <p:strVal val="visible"/>
                                      </p:to>
                                    </p:set>
                                    <p:animEffect transition="in" filter="fade">
                                      <p:cBhvr>
                                        <p:cTn id="92" dur="2000"/>
                                        <p:tgtEl>
                                          <p:spTgt spid="149"/>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150"/>
                                        </p:tgtEl>
                                        <p:attrNameLst>
                                          <p:attrName>style.visibility</p:attrName>
                                        </p:attrNameLst>
                                      </p:cBhvr>
                                      <p:to>
                                        <p:strVal val="visible"/>
                                      </p:to>
                                    </p:set>
                                    <p:animEffect transition="in" filter="fade">
                                      <p:cBhvr>
                                        <p:cTn id="95" dur="2000"/>
                                        <p:tgtEl>
                                          <p:spTgt spid="150"/>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151"/>
                                        </p:tgtEl>
                                        <p:attrNameLst>
                                          <p:attrName>style.visibility</p:attrName>
                                        </p:attrNameLst>
                                      </p:cBhvr>
                                      <p:to>
                                        <p:strVal val="visible"/>
                                      </p:to>
                                    </p:set>
                                    <p:animEffect transition="in" filter="fade">
                                      <p:cBhvr>
                                        <p:cTn id="98" dur="2000"/>
                                        <p:tgtEl>
                                          <p:spTgt spid="151"/>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52"/>
                                        </p:tgtEl>
                                        <p:attrNameLst>
                                          <p:attrName>style.visibility</p:attrName>
                                        </p:attrNameLst>
                                      </p:cBhvr>
                                      <p:to>
                                        <p:strVal val="visible"/>
                                      </p:to>
                                    </p:set>
                                    <p:animEffect transition="in" filter="fade">
                                      <p:cBhvr>
                                        <p:cTn id="101" dur="2000"/>
                                        <p:tgtEl>
                                          <p:spTgt spid="152"/>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54"/>
                                        </p:tgtEl>
                                        <p:attrNameLst>
                                          <p:attrName>style.visibility</p:attrName>
                                        </p:attrNameLst>
                                      </p:cBhvr>
                                      <p:to>
                                        <p:strVal val="visible"/>
                                      </p:to>
                                    </p:set>
                                    <p:animEffect transition="in" filter="fade">
                                      <p:cBhvr>
                                        <p:cTn id="104" dur="2000"/>
                                        <p:tgtEl>
                                          <p:spTgt spid="154"/>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55"/>
                                        </p:tgtEl>
                                        <p:attrNameLst>
                                          <p:attrName>style.visibility</p:attrName>
                                        </p:attrNameLst>
                                      </p:cBhvr>
                                      <p:to>
                                        <p:strVal val="visible"/>
                                      </p:to>
                                    </p:set>
                                    <p:animEffect transition="in" filter="fade">
                                      <p:cBhvr>
                                        <p:cTn id="107" dur="2000"/>
                                        <p:tgtEl>
                                          <p:spTgt spid="155"/>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156"/>
                                        </p:tgtEl>
                                        <p:attrNameLst>
                                          <p:attrName>style.visibility</p:attrName>
                                        </p:attrNameLst>
                                      </p:cBhvr>
                                      <p:to>
                                        <p:strVal val="visible"/>
                                      </p:to>
                                    </p:set>
                                    <p:animEffect transition="in" filter="fade">
                                      <p:cBhvr>
                                        <p:cTn id="110" dur="2000"/>
                                        <p:tgtEl>
                                          <p:spTgt spid="156"/>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157"/>
                                        </p:tgtEl>
                                        <p:attrNameLst>
                                          <p:attrName>style.visibility</p:attrName>
                                        </p:attrNameLst>
                                      </p:cBhvr>
                                      <p:to>
                                        <p:strVal val="visible"/>
                                      </p:to>
                                    </p:set>
                                    <p:animEffect transition="in" filter="fade">
                                      <p:cBhvr>
                                        <p:cTn id="113" dur="2000"/>
                                        <p:tgtEl>
                                          <p:spTgt spid="157"/>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158"/>
                                        </p:tgtEl>
                                        <p:attrNameLst>
                                          <p:attrName>style.visibility</p:attrName>
                                        </p:attrNameLst>
                                      </p:cBhvr>
                                      <p:to>
                                        <p:strVal val="visible"/>
                                      </p:to>
                                    </p:set>
                                    <p:animEffect transition="in" filter="fade">
                                      <p:cBhvr>
                                        <p:cTn id="116" dur="2000"/>
                                        <p:tgtEl>
                                          <p:spTgt spid="158"/>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159"/>
                                        </p:tgtEl>
                                        <p:attrNameLst>
                                          <p:attrName>style.visibility</p:attrName>
                                        </p:attrNameLst>
                                      </p:cBhvr>
                                      <p:to>
                                        <p:strVal val="visible"/>
                                      </p:to>
                                    </p:set>
                                    <p:animEffect transition="in" filter="fade">
                                      <p:cBhvr>
                                        <p:cTn id="119" dur="2000"/>
                                        <p:tgtEl>
                                          <p:spTgt spid="159"/>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160"/>
                                        </p:tgtEl>
                                        <p:attrNameLst>
                                          <p:attrName>style.visibility</p:attrName>
                                        </p:attrNameLst>
                                      </p:cBhvr>
                                      <p:to>
                                        <p:strVal val="visible"/>
                                      </p:to>
                                    </p:set>
                                    <p:animEffect transition="in" filter="fade">
                                      <p:cBhvr>
                                        <p:cTn id="122" dur="2000"/>
                                        <p:tgtEl>
                                          <p:spTgt spid="160"/>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161"/>
                                        </p:tgtEl>
                                        <p:attrNameLst>
                                          <p:attrName>style.visibility</p:attrName>
                                        </p:attrNameLst>
                                      </p:cBhvr>
                                      <p:to>
                                        <p:strVal val="visible"/>
                                      </p:to>
                                    </p:set>
                                    <p:animEffect transition="in" filter="fade">
                                      <p:cBhvr>
                                        <p:cTn id="125" dur="2000"/>
                                        <p:tgtEl>
                                          <p:spTgt spid="161"/>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162"/>
                                        </p:tgtEl>
                                        <p:attrNameLst>
                                          <p:attrName>style.visibility</p:attrName>
                                        </p:attrNameLst>
                                      </p:cBhvr>
                                      <p:to>
                                        <p:strVal val="visible"/>
                                      </p:to>
                                    </p:set>
                                    <p:animEffect transition="in" filter="fade">
                                      <p:cBhvr>
                                        <p:cTn id="128" dur="2000"/>
                                        <p:tgtEl>
                                          <p:spTgt spid="162"/>
                                        </p:tgtEl>
                                      </p:cBhvr>
                                    </p:animEffect>
                                  </p:childTnLst>
                                </p:cTn>
                              </p:par>
                              <p:par>
                                <p:cTn id="129" presetID="10" presetClass="entr" presetSubtype="0" fill="hold" nodeType="withEffect">
                                  <p:stCondLst>
                                    <p:cond delay="0"/>
                                  </p:stCondLst>
                                  <p:childTnLst>
                                    <p:set>
                                      <p:cBhvr>
                                        <p:cTn id="130" dur="1" fill="hold">
                                          <p:stCondLst>
                                            <p:cond delay="0"/>
                                          </p:stCondLst>
                                        </p:cTn>
                                        <p:tgtEl>
                                          <p:spTgt spid="169"/>
                                        </p:tgtEl>
                                        <p:attrNameLst>
                                          <p:attrName>style.visibility</p:attrName>
                                        </p:attrNameLst>
                                      </p:cBhvr>
                                      <p:to>
                                        <p:strVal val="visible"/>
                                      </p:to>
                                    </p:set>
                                    <p:animEffect transition="in" filter="fade">
                                      <p:cBhvr>
                                        <p:cTn id="131" dur="2000"/>
                                        <p:tgtEl>
                                          <p:spTgt spid="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uiExpand="1" build="p" animBg="1"/>
      <p:bldP spid="126" grpId="0" animBg="1"/>
      <p:bldP spid="127" grpId="0" animBg="1"/>
      <p:bldP spid="129"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4" grpId="0"/>
      <p:bldP spid="155" grpId="0"/>
      <p:bldP spid="156" grpId="0"/>
      <p:bldP spid="157" grpId="0"/>
      <p:bldP spid="158" grpId="0"/>
      <p:bldP spid="159" grpId="0"/>
      <p:bldP spid="160" grpId="0"/>
      <p:bldP spid="161" grpId="0"/>
      <p:bldP spid="16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823" name="Rectangle 687"/>
          <p:cNvSpPr>
            <a:spLocks noChangeArrowheads="1"/>
          </p:cNvSpPr>
          <p:nvPr/>
        </p:nvSpPr>
        <p:spPr bwMode="auto">
          <a:xfrm>
            <a:off x="1142246" y="4552871"/>
            <a:ext cx="177763" cy="18469"/>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13"/>
          <p:cNvSpPr>
            <a:spLocks/>
          </p:cNvSpPr>
          <p:nvPr/>
        </p:nvSpPr>
        <p:spPr bwMode="auto">
          <a:xfrm>
            <a:off x="1447800" y="1383221"/>
            <a:ext cx="5753068" cy="360144"/>
          </a:xfrm>
          <a:custGeom>
            <a:avLst/>
            <a:gdLst/>
            <a:ahLst/>
            <a:cxnLst>
              <a:cxn ang="0">
                <a:pos x="2492" y="53"/>
              </a:cxn>
              <a:cxn ang="0">
                <a:pos x="2490" y="37"/>
              </a:cxn>
              <a:cxn ang="0">
                <a:pos x="2485" y="22"/>
              </a:cxn>
              <a:cxn ang="0">
                <a:pos x="2476" y="12"/>
              </a:cxn>
              <a:cxn ang="0">
                <a:pos x="2466" y="6"/>
              </a:cxn>
              <a:cxn ang="0">
                <a:pos x="2453" y="1"/>
              </a:cxn>
              <a:cxn ang="0">
                <a:pos x="2437" y="0"/>
              </a:cxn>
              <a:cxn ang="0">
                <a:pos x="55" y="0"/>
              </a:cxn>
              <a:cxn ang="0">
                <a:pos x="40" y="1"/>
              </a:cxn>
              <a:cxn ang="0">
                <a:pos x="26" y="6"/>
              </a:cxn>
              <a:cxn ang="0">
                <a:pos x="15" y="12"/>
              </a:cxn>
              <a:cxn ang="0">
                <a:pos x="8" y="22"/>
              </a:cxn>
              <a:cxn ang="0">
                <a:pos x="2" y="36"/>
              </a:cxn>
              <a:cxn ang="0">
                <a:pos x="0" y="51"/>
              </a:cxn>
              <a:cxn ang="0">
                <a:pos x="0" y="156"/>
              </a:cxn>
              <a:cxn ang="0">
                <a:pos x="2492" y="156"/>
              </a:cxn>
              <a:cxn ang="0">
                <a:pos x="2492" y="53"/>
              </a:cxn>
            </a:cxnLst>
            <a:rect l="0" t="0" r="r" b="b"/>
            <a:pathLst>
              <a:path w="2492" h="156">
                <a:moveTo>
                  <a:pt x="2492" y="53"/>
                </a:moveTo>
                <a:lnTo>
                  <a:pt x="2490" y="37"/>
                </a:lnTo>
                <a:lnTo>
                  <a:pt x="2485" y="22"/>
                </a:lnTo>
                <a:lnTo>
                  <a:pt x="2476" y="12"/>
                </a:lnTo>
                <a:lnTo>
                  <a:pt x="2466" y="6"/>
                </a:lnTo>
                <a:lnTo>
                  <a:pt x="2453" y="1"/>
                </a:lnTo>
                <a:lnTo>
                  <a:pt x="2437" y="0"/>
                </a:lnTo>
                <a:lnTo>
                  <a:pt x="55" y="0"/>
                </a:lnTo>
                <a:lnTo>
                  <a:pt x="40" y="1"/>
                </a:lnTo>
                <a:lnTo>
                  <a:pt x="26" y="6"/>
                </a:lnTo>
                <a:lnTo>
                  <a:pt x="15" y="12"/>
                </a:lnTo>
                <a:lnTo>
                  <a:pt x="8" y="22"/>
                </a:lnTo>
                <a:lnTo>
                  <a:pt x="2" y="36"/>
                </a:lnTo>
                <a:lnTo>
                  <a:pt x="0" y="51"/>
                </a:lnTo>
                <a:lnTo>
                  <a:pt x="0" y="156"/>
                </a:lnTo>
                <a:lnTo>
                  <a:pt x="2492" y="156"/>
                </a:lnTo>
                <a:lnTo>
                  <a:pt x="2492" y="53"/>
                </a:lnTo>
                <a:close/>
              </a:path>
            </a:pathLst>
          </a:custGeom>
          <a:solidFill>
            <a:schemeClr val="bg2"/>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48" name="Freeform 12"/>
          <p:cNvSpPr>
            <a:spLocks/>
          </p:cNvSpPr>
          <p:nvPr/>
        </p:nvSpPr>
        <p:spPr bwMode="auto">
          <a:xfrm>
            <a:off x="7257767" y="1482412"/>
            <a:ext cx="960384" cy="3973127"/>
          </a:xfrm>
          <a:custGeom>
            <a:avLst/>
            <a:gdLst/>
            <a:ahLst/>
            <a:cxnLst>
              <a:cxn ang="0">
                <a:pos x="0" y="0"/>
              </a:cxn>
              <a:cxn ang="0">
                <a:pos x="0" y="1721"/>
              </a:cxn>
              <a:cxn ang="0">
                <a:pos x="416" y="862"/>
              </a:cxn>
              <a:cxn ang="0">
                <a:pos x="0" y="0"/>
              </a:cxn>
            </a:cxnLst>
            <a:rect l="0" t="0" r="r" b="b"/>
            <a:pathLst>
              <a:path w="416" h="1721">
                <a:moveTo>
                  <a:pt x="0" y="0"/>
                </a:moveTo>
                <a:lnTo>
                  <a:pt x="0" y="1721"/>
                </a:lnTo>
                <a:lnTo>
                  <a:pt x="416" y="862"/>
                </a:lnTo>
                <a:lnTo>
                  <a:pt x="0" y="0"/>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0" name="Freeform 14"/>
          <p:cNvSpPr>
            <a:spLocks/>
          </p:cNvSpPr>
          <p:nvPr/>
        </p:nvSpPr>
        <p:spPr bwMode="auto">
          <a:xfrm>
            <a:off x="5302370" y="2075727"/>
            <a:ext cx="1911533" cy="2075445"/>
          </a:xfrm>
          <a:custGeom>
            <a:avLst/>
            <a:gdLst/>
            <a:ahLst/>
            <a:cxnLst>
              <a:cxn ang="0">
                <a:pos x="579" y="153"/>
              </a:cxn>
              <a:cxn ang="0">
                <a:pos x="579" y="2"/>
              </a:cxn>
              <a:cxn ang="0">
                <a:pos x="579" y="899"/>
              </a:cxn>
              <a:cxn ang="0">
                <a:pos x="828" y="899"/>
              </a:cxn>
              <a:cxn ang="0">
                <a:pos x="828" y="0"/>
              </a:cxn>
              <a:cxn ang="0">
                <a:pos x="1" y="0"/>
              </a:cxn>
              <a:cxn ang="0">
                <a:pos x="1" y="1"/>
              </a:cxn>
              <a:cxn ang="0">
                <a:pos x="0" y="1"/>
              </a:cxn>
              <a:cxn ang="0">
                <a:pos x="0" y="153"/>
              </a:cxn>
              <a:cxn ang="0">
                <a:pos x="579" y="153"/>
              </a:cxn>
            </a:cxnLst>
            <a:rect l="0" t="0" r="r" b="b"/>
            <a:pathLst>
              <a:path w="828" h="899">
                <a:moveTo>
                  <a:pt x="579" y="153"/>
                </a:moveTo>
                <a:lnTo>
                  <a:pt x="579" y="2"/>
                </a:lnTo>
                <a:lnTo>
                  <a:pt x="579" y="899"/>
                </a:lnTo>
                <a:lnTo>
                  <a:pt x="828" y="899"/>
                </a:lnTo>
                <a:lnTo>
                  <a:pt x="828" y="0"/>
                </a:lnTo>
                <a:lnTo>
                  <a:pt x="1" y="0"/>
                </a:lnTo>
                <a:lnTo>
                  <a:pt x="1" y="1"/>
                </a:lnTo>
                <a:lnTo>
                  <a:pt x="0" y="1"/>
                </a:lnTo>
                <a:lnTo>
                  <a:pt x="0" y="153"/>
                </a:lnTo>
                <a:lnTo>
                  <a:pt x="579" y="153"/>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1" name="Freeform 15"/>
          <p:cNvSpPr>
            <a:spLocks/>
          </p:cNvSpPr>
          <p:nvPr/>
        </p:nvSpPr>
        <p:spPr bwMode="auto">
          <a:xfrm>
            <a:off x="5304679" y="1736360"/>
            <a:ext cx="1909225" cy="339366"/>
          </a:xfrm>
          <a:custGeom>
            <a:avLst/>
            <a:gdLst/>
            <a:ahLst/>
            <a:cxnLst>
              <a:cxn ang="0">
                <a:pos x="827" y="147"/>
              </a:cxn>
              <a:cxn ang="0">
                <a:pos x="827" y="0"/>
              </a:cxn>
              <a:cxn ang="0">
                <a:pos x="0" y="0"/>
              </a:cxn>
              <a:cxn ang="0">
                <a:pos x="0" y="3"/>
              </a:cxn>
              <a:cxn ang="0">
                <a:pos x="823" y="3"/>
              </a:cxn>
              <a:cxn ang="0">
                <a:pos x="0" y="3"/>
              </a:cxn>
              <a:cxn ang="0">
                <a:pos x="0" y="147"/>
              </a:cxn>
              <a:cxn ang="0">
                <a:pos x="827" y="147"/>
              </a:cxn>
            </a:cxnLst>
            <a:rect l="0" t="0" r="r" b="b"/>
            <a:pathLst>
              <a:path w="827" h="147">
                <a:moveTo>
                  <a:pt x="827" y="147"/>
                </a:moveTo>
                <a:lnTo>
                  <a:pt x="827" y="0"/>
                </a:lnTo>
                <a:lnTo>
                  <a:pt x="0" y="0"/>
                </a:lnTo>
                <a:lnTo>
                  <a:pt x="0" y="3"/>
                </a:lnTo>
                <a:lnTo>
                  <a:pt x="823" y="3"/>
                </a:lnTo>
                <a:lnTo>
                  <a:pt x="0" y="3"/>
                </a:lnTo>
                <a:lnTo>
                  <a:pt x="0" y="147"/>
                </a:lnTo>
                <a:lnTo>
                  <a:pt x="827" y="147"/>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2" name="Rectangle 16"/>
          <p:cNvSpPr>
            <a:spLocks noChangeArrowheads="1"/>
          </p:cNvSpPr>
          <p:nvPr/>
        </p:nvSpPr>
        <p:spPr bwMode="auto">
          <a:xfrm>
            <a:off x="5302370" y="2775237"/>
            <a:ext cx="1336688" cy="346292"/>
          </a:xfrm>
          <a:prstGeom prst="rect">
            <a:avLst/>
          </a:prstGeom>
          <a:solidFill>
            <a:schemeClr val="bg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0070C0"/>
              </a:solidFill>
            </a:endParaRPr>
          </a:p>
        </p:txBody>
      </p:sp>
      <p:sp>
        <p:nvSpPr>
          <p:cNvPr id="731153" name="Rectangle 17"/>
          <p:cNvSpPr>
            <a:spLocks noChangeArrowheads="1"/>
          </p:cNvSpPr>
          <p:nvPr/>
        </p:nvSpPr>
        <p:spPr bwMode="auto">
          <a:xfrm>
            <a:off x="5302370" y="3467822"/>
            <a:ext cx="1336688" cy="346292"/>
          </a:xfrm>
          <a:prstGeom prst="rect">
            <a:avLst/>
          </a:prstGeom>
          <a:solidFill>
            <a:schemeClr val="bg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4" name="Rectangle 18"/>
          <p:cNvSpPr>
            <a:spLocks noChangeArrowheads="1"/>
          </p:cNvSpPr>
          <p:nvPr/>
        </p:nvSpPr>
        <p:spPr bwMode="auto">
          <a:xfrm>
            <a:off x="5302370" y="3121529"/>
            <a:ext cx="1336688" cy="346292"/>
          </a:xfrm>
          <a:prstGeom prst="rect">
            <a:avLst/>
          </a:prstGeom>
          <a:solidFill>
            <a:schemeClr val="bg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0070C0"/>
              </a:solidFill>
            </a:endParaRPr>
          </a:p>
        </p:txBody>
      </p:sp>
      <p:sp>
        <p:nvSpPr>
          <p:cNvPr id="731155" name="Rectangle 19"/>
          <p:cNvSpPr>
            <a:spLocks noChangeArrowheads="1"/>
          </p:cNvSpPr>
          <p:nvPr/>
        </p:nvSpPr>
        <p:spPr bwMode="auto">
          <a:xfrm>
            <a:off x="5302370" y="2428945"/>
            <a:ext cx="1336688" cy="346292"/>
          </a:xfrm>
          <a:prstGeom prst="rect">
            <a:avLst/>
          </a:prstGeom>
          <a:solidFill>
            <a:schemeClr val="bg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6" name="Rectangle 20"/>
          <p:cNvSpPr>
            <a:spLocks noChangeArrowheads="1"/>
          </p:cNvSpPr>
          <p:nvPr/>
        </p:nvSpPr>
        <p:spPr bwMode="auto">
          <a:xfrm>
            <a:off x="5302370" y="3814114"/>
            <a:ext cx="1336688" cy="337058"/>
          </a:xfrm>
          <a:prstGeom prst="rect">
            <a:avLst/>
          </a:prstGeom>
          <a:solidFill>
            <a:schemeClr val="bg2"/>
          </a:solidFill>
          <a:ln w="0">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7" name="Freeform 21"/>
          <p:cNvSpPr>
            <a:spLocks/>
          </p:cNvSpPr>
          <p:nvPr/>
        </p:nvSpPr>
        <p:spPr bwMode="auto">
          <a:xfrm>
            <a:off x="3376985" y="1743286"/>
            <a:ext cx="1927693" cy="332441"/>
          </a:xfrm>
          <a:custGeom>
            <a:avLst/>
            <a:gdLst/>
            <a:ahLst/>
            <a:cxnLst>
              <a:cxn ang="0">
                <a:pos x="835" y="8"/>
              </a:cxn>
              <a:cxn ang="0">
                <a:pos x="835" y="0"/>
              </a:cxn>
              <a:cxn ang="0">
                <a:pos x="0" y="0"/>
              </a:cxn>
              <a:cxn ang="0">
                <a:pos x="0" y="144"/>
              </a:cxn>
              <a:cxn ang="0">
                <a:pos x="834" y="144"/>
              </a:cxn>
              <a:cxn ang="0">
                <a:pos x="835" y="119"/>
              </a:cxn>
              <a:cxn ang="0">
                <a:pos x="835" y="8"/>
              </a:cxn>
            </a:cxnLst>
            <a:rect l="0" t="0" r="r" b="b"/>
            <a:pathLst>
              <a:path w="835" h="144">
                <a:moveTo>
                  <a:pt x="835" y="8"/>
                </a:moveTo>
                <a:lnTo>
                  <a:pt x="835" y="0"/>
                </a:lnTo>
                <a:lnTo>
                  <a:pt x="0" y="0"/>
                </a:lnTo>
                <a:lnTo>
                  <a:pt x="0" y="144"/>
                </a:lnTo>
                <a:lnTo>
                  <a:pt x="834" y="144"/>
                </a:lnTo>
                <a:lnTo>
                  <a:pt x="835" y="119"/>
                </a:lnTo>
                <a:lnTo>
                  <a:pt x="835" y="8"/>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8" name="Rectangle 22"/>
          <p:cNvSpPr>
            <a:spLocks noChangeArrowheads="1"/>
          </p:cNvSpPr>
          <p:nvPr/>
        </p:nvSpPr>
        <p:spPr bwMode="auto">
          <a:xfrm>
            <a:off x="3376985" y="1736360"/>
            <a:ext cx="1927693" cy="6926"/>
          </a:xfrm>
          <a:prstGeom prst="rect">
            <a:avLst/>
          </a:prstGeom>
          <a:solidFill>
            <a:srgbClr val="1B6098"/>
          </a:solidFill>
          <a:ln w="0">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9" name="Freeform 23"/>
          <p:cNvSpPr>
            <a:spLocks/>
          </p:cNvSpPr>
          <p:nvPr/>
        </p:nvSpPr>
        <p:spPr bwMode="auto">
          <a:xfrm>
            <a:off x="5302370" y="2018011"/>
            <a:ext cx="2309" cy="57715"/>
          </a:xfrm>
          <a:custGeom>
            <a:avLst/>
            <a:gdLst/>
            <a:ahLst/>
            <a:cxnLst>
              <a:cxn ang="0">
                <a:pos x="1" y="0"/>
              </a:cxn>
              <a:cxn ang="0">
                <a:pos x="0" y="25"/>
              </a:cxn>
              <a:cxn ang="0">
                <a:pos x="1" y="25"/>
              </a:cxn>
              <a:cxn ang="0">
                <a:pos x="1" y="0"/>
              </a:cxn>
            </a:cxnLst>
            <a:rect l="0" t="0" r="r" b="b"/>
            <a:pathLst>
              <a:path w="1" h="25">
                <a:moveTo>
                  <a:pt x="1" y="0"/>
                </a:moveTo>
                <a:lnTo>
                  <a:pt x="0" y="25"/>
                </a:lnTo>
                <a:lnTo>
                  <a:pt x="1" y="25"/>
                </a:lnTo>
                <a:lnTo>
                  <a:pt x="1" y="0"/>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0" name="Rectangle 24"/>
          <p:cNvSpPr>
            <a:spLocks noChangeArrowheads="1"/>
          </p:cNvSpPr>
          <p:nvPr/>
        </p:nvSpPr>
        <p:spPr bwMode="auto">
          <a:xfrm>
            <a:off x="5302370" y="2075727"/>
            <a:ext cx="2309" cy="2309"/>
          </a:xfrm>
          <a:prstGeom prst="rect">
            <a:avLst/>
          </a:prstGeom>
          <a:solidFill>
            <a:schemeClr val="bg2"/>
          </a:solidFill>
          <a:ln w="0">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1" name="Freeform 25"/>
          <p:cNvSpPr>
            <a:spLocks/>
          </p:cNvSpPr>
          <p:nvPr/>
        </p:nvSpPr>
        <p:spPr bwMode="auto">
          <a:xfrm>
            <a:off x="3372368" y="2075727"/>
            <a:ext cx="1930002" cy="2075445"/>
          </a:xfrm>
          <a:custGeom>
            <a:avLst/>
            <a:gdLst/>
            <a:ahLst/>
            <a:cxnLst>
              <a:cxn ang="0">
                <a:pos x="836" y="1"/>
              </a:cxn>
              <a:cxn ang="0">
                <a:pos x="836" y="0"/>
              </a:cxn>
              <a:cxn ang="0">
                <a:pos x="0" y="0"/>
              </a:cxn>
              <a:cxn ang="0">
                <a:pos x="0" y="899"/>
              </a:cxn>
              <a:cxn ang="0">
                <a:pos x="272" y="899"/>
              </a:cxn>
              <a:cxn ang="0">
                <a:pos x="272" y="8"/>
              </a:cxn>
              <a:cxn ang="0">
                <a:pos x="272" y="899"/>
              </a:cxn>
              <a:cxn ang="0">
                <a:pos x="561" y="899"/>
              </a:cxn>
              <a:cxn ang="0">
                <a:pos x="561" y="8"/>
              </a:cxn>
              <a:cxn ang="0">
                <a:pos x="561" y="899"/>
              </a:cxn>
              <a:cxn ang="0">
                <a:pos x="836" y="899"/>
              </a:cxn>
              <a:cxn ang="0">
                <a:pos x="836" y="1"/>
              </a:cxn>
            </a:cxnLst>
            <a:rect l="0" t="0" r="r" b="b"/>
            <a:pathLst>
              <a:path w="836" h="899">
                <a:moveTo>
                  <a:pt x="836" y="1"/>
                </a:moveTo>
                <a:lnTo>
                  <a:pt x="836" y="0"/>
                </a:lnTo>
                <a:lnTo>
                  <a:pt x="0" y="0"/>
                </a:lnTo>
                <a:lnTo>
                  <a:pt x="0" y="899"/>
                </a:lnTo>
                <a:lnTo>
                  <a:pt x="272" y="899"/>
                </a:lnTo>
                <a:lnTo>
                  <a:pt x="272" y="8"/>
                </a:lnTo>
                <a:lnTo>
                  <a:pt x="272" y="899"/>
                </a:lnTo>
                <a:lnTo>
                  <a:pt x="561" y="899"/>
                </a:lnTo>
                <a:lnTo>
                  <a:pt x="561" y="8"/>
                </a:lnTo>
                <a:lnTo>
                  <a:pt x="561" y="899"/>
                </a:lnTo>
                <a:lnTo>
                  <a:pt x="836" y="899"/>
                </a:lnTo>
                <a:lnTo>
                  <a:pt x="836" y="1"/>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2" name="Rectangle 26"/>
          <p:cNvSpPr>
            <a:spLocks noChangeArrowheads="1"/>
          </p:cNvSpPr>
          <p:nvPr/>
        </p:nvSpPr>
        <p:spPr bwMode="auto">
          <a:xfrm>
            <a:off x="1460835" y="1736360"/>
            <a:ext cx="1916150" cy="6926"/>
          </a:xfrm>
          <a:prstGeom prst="rect">
            <a:avLst/>
          </a:prstGeom>
          <a:solidFill>
            <a:srgbClr val="154B78"/>
          </a:solidFill>
          <a:ln w="0">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3" name="Freeform 27"/>
          <p:cNvSpPr>
            <a:spLocks/>
          </p:cNvSpPr>
          <p:nvPr/>
        </p:nvSpPr>
        <p:spPr bwMode="auto">
          <a:xfrm>
            <a:off x="3372368" y="1921049"/>
            <a:ext cx="4617" cy="154677"/>
          </a:xfrm>
          <a:custGeom>
            <a:avLst/>
            <a:gdLst/>
            <a:ahLst/>
            <a:cxnLst>
              <a:cxn ang="0">
                <a:pos x="0" y="67"/>
              </a:cxn>
              <a:cxn ang="0">
                <a:pos x="2" y="67"/>
              </a:cxn>
              <a:cxn ang="0">
                <a:pos x="2" y="0"/>
              </a:cxn>
              <a:cxn ang="0">
                <a:pos x="0" y="67"/>
              </a:cxn>
            </a:cxnLst>
            <a:rect l="0" t="0" r="r" b="b"/>
            <a:pathLst>
              <a:path w="2" h="67">
                <a:moveTo>
                  <a:pt x="0" y="67"/>
                </a:moveTo>
                <a:lnTo>
                  <a:pt x="2" y="67"/>
                </a:lnTo>
                <a:lnTo>
                  <a:pt x="2" y="0"/>
                </a:lnTo>
                <a:lnTo>
                  <a:pt x="0" y="67"/>
                </a:lnTo>
                <a:close/>
              </a:path>
            </a:pathLst>
          </a:custGeom>
          <a:solidFill>
            <a:srgbClr val="154B78"/>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4" name="Rectangle 28"/>
          <p:cNvSpPr>
            <a:spLocks noChangeArrowheads="1"/>
          </p:cNvSpPr>
          <p:nvPr/>
        </p:nvSpPr>
        <p:spPr bwMode="auto">
          <a:xfrm>
            <a:off x="1460835" y="4151172"/>
            <a:ext cx="5753068" cy="371687"/>
          </a:xfrm>
          <a:prstGeom prst="rect">
            <a:avLst/>
          </a:prstGeom>
          <a:solidFill>
            <a:schemeClr val="bg2"/>
          </a:solidFill>
          <a:ln w="0">
            <a:solidFill>
              <a:schemeClr val="bg1"/>
            </a:solidFill>
            <a:prstDash val="solid"/>
            <a:miter lim="800000"/>
            <a:headEnd/>
            <a:tailEnd/>
          </a:ln>
        </p:spPr>
        <p:txBody>
          <a:bodyPr vert="horz" wrap="square" lIns="91440" tIns="45720" rIns="91440" bIns="45720" numCol="1" anchor="ctr" anchorCtr="0" compatLnSpc="1">
            <a:prstTxWarp prst="textNoShape">
              <a:avLst/>
            </a:prstTxWarp>
          </a:bodyPr>
          <a:lstStyle/>
          <a:p>
            <a:r>
              <a:rPr lang="en-US" sz="1000" b="1" dirty="0" smtClean="0">
                <a:latin typeface="+mn-lt"/>
              </a:rPr>
              <a:t>Service-oriented IT architecture</a:t>
            </a:r>
            <a:endParaRPr lang="en-US" sz="1000" b="1" dirty="0">
              <a:latin typeface="+mn-lt"/>
            </a:endParaRPr>
          </a:p>
        </p:txBody>
      </p:sp>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6" name="Freeform 30"/>
          <p:cNvSpPr>
            <a:spLocks/>
          </p:cNvSpPr>
          <p:nvPr/>
        </p:nvSpPr>
        <p:spPr bwMode="auto">
          <a:xfrm>
            <a:off x="1460835" y="1743286"/>
            <a:ext cx="1916150" cy="2407886"/>
          </a:xfrm>
          <a:custGeom>
            <a:avLst/>
            <a:gdLst/>
            <a:ahLst/>
            <a:cxnLst>
              <a:cxn ang="0">
                <a:pos x="830" y="77"/>
              </a:cxn>
              <a:cxn ang="0">
                <a:pos x="830" y="0"/>
              </a:cxn>
              <a:cxn ang="0">
                <a:pos x="0" y="0"/>
              </a:cxn>
              <a:cxn ang="0">
                <a:pos x="0" y="1043"/>
              </a:cxn>
              <a:cxn ang="0">
                <a:pos x="270" y="1043"/>
              </a:cxn>
              <a:cxn ang="0">
                <a:pos x="270" y="152"/>
              </a:cxn>
              <a:cxn ang="0">
                <a:pos x="270" y="1043"/>
              </a:cxn>
              <a:cxn ang="0">
                <a:pos x="559" y="1043"/>
              </a:cxn>
              <a:cxn ang="0">
                <a:pos x="559" y="152"/>
              </a:cxn>
              <a:cxn ang="0">
                <a:pos x="559" y="1043"/>
              </a:cxn>
              <a:cxn ang="0">
                <a:pos x="828" y="1043"/>
              </a:cxn>
              <a:cxn ang="0">
                <a:pos x="828" y="144"/>
              </a:cxn>
              <a:cxn ang="0">
                <a:pos x="5" y="144"/>
              </a:cxn>
              <a:cxn ang="0">
                <a:pos x="828" y="144"/>
              </a:cxn>
              <a:cxn ang="0">
                <a:pos x="830" y="77"/>
              </a:cxn>
            </a:cxnLst>
            <a:rect l="0" t="0" r="r" b="b"/>
            <a:pathLst>
              <a:path w="830" h="1043">
                <a:moveTo>
                  <a:pt x="830" y="77"/>
                </a:moveTo>
                <a:lnTo>
                  <a:pt x="830" y="0"/>
                </a:lnTo>
                <a:lnTo>
                  <a:pt x="0" y="0"/>
                </a:lnTo>
                <a:lnTo>
                  <a:pt x="0" y="1043"/>
                </a:lnTo>
                <a:lnTo>
                  <a:pt x="270" y="1043"/>
                </a:lnTo>
                <a:lnTo>
                  <a:pt x="270" y="152"/>
                </a:lnTo>
                <a:lnTo>
                  <a:pt x="270" y="1043"/>
                </a:lnTo>
                <a:lnTo>
                  <a:pt x="559" y="1043"/>
                </a:lnTo>
                <a:lnTo>
                  <a:pt x="559" y="152"/>
                </a:lnTo>
                <a:lnTo>
                  <a:pt x="559" y="1043"/>
                </a:lnTo>
                <a:lnTo>
                  <a:pt x="828" y="1043"/>
                </a:lnTo>
                <a:lnTo>
                  <a:pt x="828" y="144"/>
                </a:lnTo>
                <a:lnTo>
                  <a:pt x="5" y="144"/>
                </a:lnTo>
                <a:lnTo>
                  <a:pt x="828" y="144"/>
                </a:lnTo>
                <a:lnTo>
                  <a:pt x="830" y="77"/>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7" name="Freeform 31"/>
          <p:cNvSpPr>
            <a:spLocks/>
          </p:cNvSpPr>
          <p:nvPr/>
        </p:nvSpPr>
        <p:spPr bwMode="auto">
          <a:xfrm>
            <a:off x="1600199" y="1376216"/>
            <a:ext cx="5613703" cy="699511"/>
          </a:xfrm>
          <a:custGeom>
            <a:avLst/>
            <a:gdLst/>
            <a:ahLst/>
            <a:cxnLst>
              <a:cxn ang="0">
                <a:pos x="0" y="159"/>
              </a:cxn>
              <a:cxn ang="0">
                <a:pos x="0" y="51"/>
              </a:cxn>
              <a:cxn ang="0">
                <a:pos x="2" y="36"/>
              </a:cxn>
              <a:cxn ang="0">
                <a:pos x="8" y="22"/>
              </a:cxn>
              <a:cxn ang="0">
                <a:pos x="15" y="12"/>
              </a:cxn>
              <a:cxn ang="0">
                <a:pos x="26" y="6"/>
              </a:cxn>
              <a:cxn ang="0">
                <a:pos x="40" y="1"/>
              </a:cxn>
              <a:cxn ang="0">
                <a:pos x="55" y="0"/>
              </a:cxn>
              <a:cxn ang="0">
                <a:pos x="2437" y="0"/>
              </a:cxn>
              <a:cxn ang="0">
                <a:pos x="2453" y="1"/>
              </a:cxn>
              <a:cxn ang="0">
                <a:pos x="2466" y="6"/>
              </a:cxn>
              <a:cxn ang="0">
                <a:pos x="2476" y="12"/>
              </a:cxn>
              <a:cxn ang="0">
                <a:pos x="2485" y="22"/>
              </a:cxn>
              <a:cxn ang="0">
                <a:pos x="2490" y="37"/>
              </a:cxn>
              <a:cxn ang="0">
                <a:pos x="2492" y="53"/>
              </a:cxn>
              <a:cxn ang="0">
                <a:pos x="2492" y="303"/>
              </a:cxn>
            </a:cxnLst>
            <a:rect l="0" t="0" r="r" b="b"/>
            <a:pathLst>
              <a:path w="2492" h="303">
                <a:moveTo>
                  <a:pt x="0" y="159"/>
                </a:moveTo>
                <a:lnTo>
                  <a:pt x="0" y="51"/>
                </a:lnTo>
                <a:lnTo>
                  <a:pt x="2" y="36"/>
                </a:lnTo>
                <a:lnTo>
                  <a:pt x="8" y="22"/>
                </a:lnTo>
                <a:lnTo>
                  <a:pt x="15" y="12"/>
                </a:lnTo>
                <a:lnTo>
                  <a:pt x="26" y="6"/>
                </a:lnTo>
                <a:lnTo>
                  <a:pt x="40" y="1"/>
                </a:lnTo>
                <a:lnTo>
                  <a:pt x="55" y="0"/>
                </a:lnTo>
                <a:lnTo>
                  <a:pt x="2437" y="0"/>
                </a:lnTo>
                <a:lnTo>
                  <a:pt x="2453" y="1"/>
                </a:lnTo>
                <a:lnTo>
                  <a:pt x="2466" y="6"/>
                </a:lnTo>
                <a:lnTo>
                  <a:pt x="2476" y="12"/>
                </a:lnTo>
                <a:lnTo>
                  <a:pt x="2485" y="22"/>
                </a:lnTo>
                <a:lnTo>
                  <a:pt x="2490" y="37"/>
                </a:lnTo>
                <a:lnTo>
                  <a:pt x="2492" y="53"/>
                </a:lnTo>
                <a:lnTo>
                  <a:pt x="2492" y="303"/>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b="0" dirty="0">
              <a:latin typeface="+mn-lt"/>
            </a:endParaRPr>
          </a:p>
        </p:txBody>
      </p:sp>
      <p:sp>
        <p:nvSpPr>
          <p:cNvPr id="731168" name="Line 32"/>
          <p:cNvSpPr>
            <a:spLocks noChangeShapeType="1"/>
          </p:cNvSpPr>
          <p:nvPr/>
        </p:nvSpPr>
        <p:spPr bwMode="auto">
          <a:xfrm>
            <a:off x="6639058" y="2080344"/>
            <a:ext cx="2309" cy="348601"/>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9" name="Line 33"/>
          <p:cNvSpPr>
            <a:spLocks noChangeShapeType="1"/>
          </p:cNvSpPr>
          <p:nvPr/>
        </p:nvSpPr>
        <p:spPr bwMode="auto">
          <a:xfrm>
            <a:off x="6639058" y="3572306"/>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rgbClr val="0070C0"/>
              </a:solidFill>
            </a:endParaRPr>
          </a:p>
        </p:txBody>
      </p:sp>
      <p:sp>
        <p:nvSpPr>
          <p:cNvPr id="731170" name="Line 34"/>
          <p:cNvSpPr>
            <a:spLocks noChangeShapeType="1"/>
          </p:cNvSpPr>
          <p:nvPr/>
        </p:nvSpPr>
        <p:spPr bwMode="auto">
          <a:xfrm>
            <a:off x="6639058" y="3467822"/>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1" name="Line 35"/>
          <p:cNvSpPr>
            <a:spLocks noChangeShapeType="1"/>
          </p:cNvSpPr>
          <p:nvPr/>
        </p:nvSpPr>
        <p:spPr bwMode="auto">
          <a:xfrm>
            <a:off x="6639058" y="3918598"/>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rgbClr val="0070C0"/>
              </a:solidFill>
            </a:endParaRPr>
          </a:p>
        </p:txBody>
      </p:sp>
      <p:sp>
        <p:nvSpPr>
          <p:cNvPr id="731172" name="Line 36"/>
          <p:cNvSpPr>
            <a:spLocks noChangeShapeType="1"/>
          </p:cNvSpPr>
          <p:nvPr/>
        </p:nvSpPr>
        <p:spPr bwMode="auto">
          <a:xfrm>
            <a:off x="6639058" y="2428945"/>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3" name="Freeform 37"/>
          <p:cNvSpPr>
            <a:spLocks/>
          </p:cNvSpPr>
          <p:nvPr/>
        </p:nvSpPr>
        <p:spPr bwMode="auto">
          <a:xfrm>
            <a:off x="1460835" y="2075727"/>
            <a:ext cx="5753068" cy="3486009"/>
          </a:xfrm>
          <a:custGeom>
            <a:avLst/>
            <a:gdLst/>
            <a:ahLst/>
            <a:cxnLst>
              <a:cxn ang="0">
                <a:pos x="2492" y="0"/>
              </a:cxn>
              <a:cxn ang="0">
                <a:pos x="2492" y="1454"/>
              </a:cxn>
              <a:cxn ang="0">
                <a:pos x="2490" y="1474"/>
              </a:cxn>
              <a:cxn ang="0">
                <a:pos x="2484" y="1490"/>
              </a:cxn>
              <a:cxn ang="0">
                <a:pos x="2473" y="1501"/>
              </a:cxn>
              <a:cxn ang="0">
                <a:pos x="2457" y="1507"/>
              </a:cxn>
              <a:cxn ang="0">
                <a:pos x="2437" y="1510"/>
              </a:cxn>
              <a:cxn ang="0">
                <a:pos x="55" y="1510"/>
              </a:cxn>
              <a:cxn ang="0">
                <a:pos x="35" y="1507"/>
              </a:cxn>
              <a:cxn ang="0">
                <a:pos x="20" y="1501"/>
              </a:cxn>
              <a:cxn ang="0">
                <a:pos x="9" y="1490"/>
              </a:cxn>
              <a:cxn ang="0">
                <a:pos x="2" y="1474"/>
              </a:cxn>
              <a:cxn ang="0">
                <a:pos x="0" y="1454"/>
              </a:cxn>
              <a:cxn ang="0">
                <a:pos x="0" y="1060"/>
              </a:cxn>
            </a:cxnLst>
            <a:rect l="0" t="0" r="r" b="b"/>
            <a:pathLst>
              <a:path w="2492" h="1510">
                <a:moveTo>
                  <a:pt x="2492" y="0"/>
                </a:moveTo>
                <a:lnTo>
                  <a:pt x="2492" y="1454"/>
                </a:lnTo>
                <a:lnTo>
                  <a:pt x="2490" y="1474"/>
                </a:lnTo>
                <a:lnTo>
                  <a:pt x="2484" y="1490"/>
                </a:lnTo>
                <a:lnTo>
                  <a:pt x="2473" y="1501"/>
                </a:lnTo>
                <a:lnTo>
                  <a:pt x="2457" y="1507"/>
                </a:lnTo>
                <a:lnTo>
                  <a:pt x="2437" y="1510"/>
                </a:lnTo>
                <a:lnTo>
                  <a:pt x="55" y="1510"/>
                </a:lnTo>
                <a:lnTo>
                  <a:pt x="35" y="1507"/>
                </a:lnTo>
                <a:lnTo>
                  <a:pt x="20" y="1501"/>
                </a:lnTo>
                <a:lnTo>
                  <a:pt x="9" y="1490"/>
                </a:lnTo>
                <a:lnTo>
                  <a:pt x="2" y="1474"/>
                </a:lnTo>
                <a:lnTo>
                  <a:pt x="0" y="1454"/>
                </a:lnTo>
                <a:lnTo>
                  <a:pt x="0" y="1060"/>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4" name="Line 38"/>
          <p:cNvSpPr>
            <a:spLocks noChangeShapeType="1"/>
          </p:cNvSpPr>
          <p:nvPr/>
        </p:nvSpPr>
        <p:spPr bwMode="auto">
          <a:xfrm>
            <a:off x="6639058" y="4151172"/>
            <a:ext cx="567919"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5" name="Line 39"/>
          <p:cNvSpPr>
            <a:spLocks noChangeShapeType="1"/>
          </p:cNvSpPr>
          <p:nvPr/>
        </p:nvSpPr>
        <p:spPr bwMode="auto">
          <a:xfrm>
            <a:off x="6639058" y="3814114"/>
            <a:ext cx="2309" cy="337058"/>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6" name="Freeform 40"/>
          <p:cNvSpPr>
            <a:spLocks/>
          </p:cNvSpPr>
          <p:nvPr/>
        </p:nvSpPr>
        <p:spPr bwMode="auto">
          <a:xfrm>
            <a:off x="7257767" y="1482412"/>
            <a:ext cx="960384" cy="3973127"/>
          </a:xfrm>
          <a:custGeom>
            <a:avLst/>
            <a:gdLst/>
            <a:ahLst/>
            <a:cxnLst>
              <a:cxn ang="0">
                <a:pos x="0" y="0"/>
              </a:cxn>
              <a:cxn ang="0">
                <a:pos x="416" y="862"/>
              </a:cxn>
              <a:cxn ang="0">
                <a:pos x="0" y="1721"/>
              </a:cxn>
              <a:cxn ang="0">
                <a:pos x="0" y="0"/>
              </a:cxn>
            </a:cxnLst>
            <a:rect l="0" t="0" r="r" b="b"/>
            <a:pathLst>
              <a:path w="416" h="1721">
                <a:moveTo>
                  <a:pt x="0" y="0"/>
                </a:moveTo>
                <a:lnTo>
                  <a:pt x="416" y="862"/>
                </a:lnTo>
                <a:lnTo>
                  <a:pt x="0" y="1721"/>
                </a:lnTo>
                <a:lnTo>
                  <a:pt x="0" y="0"/>
                </a:lnTo>
              </a:path>
            </a:pathLst>
          </a:custGeom>
          <a:solidFill>
            <a:schemeClr val="bg2"/>
          </a:solid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7" name="Freeform 41"/>
          <p:cNvSpPr>
            <a:spLocks/>
          </p:cNvSpPr>
          <p:nvPr/>
        </p:nvSpPr>
        <p:spPr bwMode="auto">
          <a:xfrm>
            <a:off x="5302370" y="1761755"/>
            <a:ext cx="2309" cy="313972"/>
          </a:xfrm>
          <a:custGeom>
            <a:avLst/>
            <a:gdLst/>
            <a:ahLst/>
            <a:cxnLst>
              <a:cxn ang="0">
                <a:pos x="0" y="136"/>
              </a:cxn>
              <a:cxn ang="0">
                <a:pos x="1" y="111"/>
              </a:cxn>
              <a:cxn ang="0">
                <a:pos x="1" y="0"/>
              </a:cxn>
            </a:cxnLst>
            <a:rect l="0" t="0" r="r" b="b"/>
            <a:pathLst>
              <a:path w="1" h="136">
                <a:moveTo>
                  <a:pt x="0" y="136"/>
                </a:moveTo>
                <a:lnTo>
                  <a:pt x="1" y="111"/>
                </a:lnTo>
                <a:lnTo>
                  <a:pt x="1" y="0"/>
                </a:lnTo>
              </a:path>
            </a:pathLst>
          </a:custGeom>
          <a:solidFill>
            <a:schemeClr val="bg2"/>
          </a:solid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8" name="Line 42"/>
          <p:cNvSpPr>
            <a:spLocks noChangeShapeType="1"/>
          </p:cNvSpPr>
          <p:nvPr/>
        </p:nvSpPr>
        <p:spPr bwMode="auto">
          <a:xfrm flipH="1">
            <a:off x="5302370" y="2075727"/>
            <a:ext cx="1911533"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9" name="Line 43"/>
          <p:cNvSpPr>
            <a:spLocks noChangeShapeType="1"/>
          </p:cNvSpPr>
          <p:nvPr/>
        </p:nvSpPr>
        <p:spPr bwMode="auto">
          <a:xfrm flipV="1">
            <a:off x="5302370" y="2075727"/>
            <a:ext cx="2309" cy="353218"/>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0" name="Line 44"/>
          <p:cNvSpPr>
            <a:spLocks noChangeShapeType="1"/>
          </p:cNvSpPr>
          <p:nvPr/>
        </p:nvSpPr>
        <p:spPr bwMode="auto">
          <a:xfrm flipV="1">
            <a:off x="5302370" y="3572306"/>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rgbClr val="0070C0"/>
              </a:solidFill>
            </a:endParaRPr>
          </a:p>
        </p:txBody>
      </p:sp>
      <p:sp>
        <p:nvSpPr>
          <p:cNvPr id="731181" name="Line 45"/>
          <p:cNvSpPr>
            <a:spLocks noChangeShapeType="1"/>
          </p:cNvSpPr>
          <p:nvPr/>
        </p:nvSpPr>
        <p:spPr bwMode="auto">
          <a:xfrm flipV="1">
            <a:off x="5302370" y="3467822"/>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2" name="Line 46"/>
          <p:cNvSpPr>
            <a:spLocks noChangeShapeType="1"/>
          </p:cNvSpPr>
          <p:nvPr/>
        </p:nvSpPr>
        <p:spPr bwMode="auto">
          <a:xfrm flipV="1">
            <a:off x="5302370" y="3918598"/>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rgbClr val="0070C0"/>
              </a:solidFill>
            </a:endParaRPr>
          </a:p>
        </p:txBody>
      </p:sp>
      <p:sp>
        <p:nvSpPr>
          <p:cNvPr id="731183" name="Line 47"/>
          <p:cNvSpPr>
            <a:spLocks noChangeShapeType="1"/>
          </p:cNvSpPr>
          <p:nvPr/>
        </p:nvSpPr>
        <p:spPr bwMode="auto">
          <a:xfrm flipV="1">
            <a:off x="5302370" y="2428945"/>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4" name="Freeform 48"/>
          <p:cNvSpPr>
            <a:spLocks/>
          </p:cNvSpPr>
          <p:nvPr/>
        </p:nvSpPr>
        <p:spPr bwMode="auto">
          <a:xfrm>
            <a:off x="3372368" y="1761755"/>
            <a:ext cx="4617" cy="313972"/>
          </a:xfrm>
          <a:custGeom>
            <a:avLst/>
            <a:gdLst/>
            <a:ahLst/>
            <a:cxnLst>
              <a:cxn ang="0">
                <a:pos x="0" y="136"/>
              </a:cxn>
              <a:cxn ang="0">
                <a:pos x="2" y="69"/>
              </a:cxn>
              <a:cxn ang="0">
                <a:pos x="2" y="0"/>
              </a:cxn>
            </a:cxnLst>
            <a:rect l="0" t="0" r="r" b="b"/>
            <a:pathLst>
              <a:path w="2" h="136">
                <a:moveTo>
                  <a:pt x="0" y="136"/>
                </a:moveTo>
                <a:lnTo>
                  <a:pt x="2" y="69"/>
                </a:lnTo>
                <a:lnTo>
                  <a:pt x="2" y="0"/>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5" name="Line 49"/>
          <p:cNvSpPr>
            <a:spLocks noChangeShapeType="1"/>
          </p:cNvSpPr>
          <p:nvPr/>
        </p:nvSpPr>
        <p:spPr bwMode="auto">
          <a:xfrm flipH="1">
            <a:off x="3372368" y="2075727"/>
            <a:ext cx="1930002"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6" name="Line 50"/>
          <p:cNvSpPr>
            <a:spLocks noChangeShapeType="1"/>
          </p:cNvSpPr>
          <p:nvPr/>
        </p:nvSpPr>
        <p:spPr bwMode="auto">
          <a:xfrm flipH="1">
            <a:off x="1472378" y="2075727"/>
            <a:ext cx="1899990"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7" name="Line 51"/>
          <p:cNvSpPr>
            <a:spLocks noChangeShapeType="1"/>
          </p:cNvSpPr>
          <p:nvPr/>
        </p:nvSpPr>
        <p:spPr bwMode="auto">
          <a:xfrm>
            <a:off x="1460835" y="1743286"/>
            <a:ext cx="5743834"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8" name="Line 52"/>
          <p:cNvSpPr>
            <a:spLocks noChangeShapeType="1"/>
          </p:cNvSpPr>
          <p:nvPr/>
        </p:nvSpPr>
        <p:spPr bwMode="auto">
          <a:xfrm>
            <a:off x="2751351" y="4151172"/>
            <a:ext cx="1248961"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0" name="Line 54"/>
          <p:cNvSpPr>
            <a:spLocks noChangeShapeType="1"/>
          </p:cNvSpPr>
          <p:nvPr/>
        </p:nvSpPr>
        <p:spPr bwMode="auto">
          <a:xfrm>
            <a:off x="1460835" y="4151172"/>
            <a:ext cx="623326"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1" name="Line 55"/>
          <p:cNvSpPr>
            <a:spLocks noChangeShapeType="1"/>
          </p:cNvSpPr>
          <p:nvPr/>
        </p:nvSpPr>
        <p:spPr bwMode="auto">
          <a:xfrm>
            <a:off x="2084161" y="4151172"/>
            <a:ext cx="667190"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2" name="Line 56"/>
          <p:cNvSpPr>
            <a:spLocks noChangeShapeType="1"/>
          </p:cNvSpPr>
          <p:nvPr/>
        </p:nvSpPr>
        <p:spPr bwMode="auto">
          <a:xfrm>
            <a:off x="4667501" y="4151172"/>
            <a:ext cx="1971557"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3" name="Line 57"/>
          <p:cNvSpPr>
            <a:spLocks noChangeShapeType="1"/>
          </p:cNvSpPr>
          <p:nvPr/>
        </p:nvSpPr>
        <p:spPr bwMode="auto">
          <a:xfrm>
            <a:off x="4000311" y="4151172"/>
            <a:ext cx="667190"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4" name="Line 58"/>
          <p:cNvSpPr>
            <a:spLocks noChangeShapeType="1"/>
          </p:cNvSpPr>
          <p:nvPr/>
        </p:nvSpPr>
        <p:spPr bwMode="auto">
          <a:xfrm>
            <a:off x="4667501" y="2094195"/>
            <a:ext cx="2309" cy="2056976"/>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5" name="Line 59"/>
          <p:cNvSpPr>
            <a:spLocks noChangeShapeType="1"/>
          </p:cNvSpPr>
          <p:nvPr/>
        </p:nvSpPr>
        <p:spPr bwMode="auto">
          <a:xfrm flipV="1">
            <a:off x="5302370" y="3814114"/>
            <a:ext cx="2309" cy="332441"/>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6" name="Line 60"/>
          <p:cNvSpPr>
            <a:spLocks noChangeShapeType="1"/>
          </p:cNvSpPr>
          <p:nvPr/>
        </p:nvSpPr>
        <p:spPr bwMode="auto">
          <a:xfrm flipV="1">
            <a:off x="3372368" y="2075727"/>
            <a:ext cx="2309" cy="2070828"/>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7" name="Line 61"/>
          <p:cNvSpPr>
            <a:spLocks noChangeShapeType="1"/>
          </p:cNvSpPr>
          <p:nvPr/>
        </p:nvSpPr>
        <p:spPr bwMode="auto">
          <a:xfrm flipV="1">
            <a:off x="4000311" y="2094195"/>
            <a:ext cx="2309" cy="2056976"/>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8" name="Line 62"/>
          <p:cNvSpPr>
            <a:spLocks noChangeShapeType="1"/>
          </p:cNvSpPr>
          <p:nvPr/>
        </p:nvSpPr>
        <p:spPr bwMode="auto">
          <a:xfrm>
            <a:off x="2751351" y="2094195"/>
            <a:ext cx="2309" cy="2056976"/>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9" name="Line 63"/>
          <p:cNvSpPr>
            <a:spLocks noChangeShapeType="1"/>
          </p:cNvSpPr>
          <p:nvPr/>
        </p:nvSpPr>
        <p:spPr bwMode="auto">
          <a:xfrm>
            <a:off x="2084161" y="2094195"/>
            <a:ext cx="2309" cy="2056976"/>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0" name="Line 64"/>
          <p:cNvSpPr>
            <a:spLocks noChangeShapeType="1"/>
          </p:cNvSpPr>
          <p:nvPr/>
        </p:nvSpPr>
        <p:spPr bwMode="auto">
          <a:xfrm flipV="1">
            <a:off x="1460835" y="1743286"/>
            <a:ext cx="2309" cy="2407886"/>
          </a:xfrm>
          <a:prstGeom prst="line">
            <a:avLst/>
          </a:prstGeom>
          <a:noFill/>
          <a:ln w="5">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1" name="Line 65"/>
          <p:cNvSpPr>
            <a:spLocks noChangeShapeType="1"/>
          </p:cNvSpPr>
          <p:nvPr/>
        </p:nvSpPr>
        <p:spPr bwMode="auto">
          <a:xfrm flipH="1">
            <a:off x="1460835" y="4522859"/>
            <a:ext cx="5746143"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2" name="Line 66"/>
          <p:cNvSpPr>
            <a:spLocks noChangeShapeType="1"/>
          </p:cNvSpPr>
          <p:nvPr/>
        </p:nvSpPr>
        <p:spPr bwMode="auto">
          <a:xfrm>
            <a:off x="5302370" y="4264891"/>
            <a:ext cx="1336688" cy="2309"/>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rgbClr val="0070C0"/>
              </a:solidFill>
            </a:endParaRPr>
          </a:p>
        </p:txBody>
      </p:sp>
      <p:sp>
        <p:nvSpPr>
          <p:cNvPr id="731203" name="Line 67"/>
          <p:cNvSpPr>
            <a:spLocks noChangeShapeType="1"/>
          </p:cNvSpPr>
          <p:nvPr/>
        </p:nvSpPr>
        <p:spPr bwMode="auto">
          <a:xfrm flipH="1">
            <a:off x="5302370" y="3814114"/>
            <a:ext cx="1336688" cy="2309"/>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4" name="Line 68"/>
          <p:cNvSpPr>
            <a:spLocks noChangeShapeType="1"/>
          </p:cNvSpPr>
          <p:nvPr/>
        </p:nvSpPr>
        <p:spPr bwMode="auto">
          <a:xfrm>
            <a:off x="5302370" y="3572306"/>
            <a:ext cx="1336688" cy="2309"/>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rgbClr val="0070C0"/>
              </a:solidFill>
            </a:endParaRPr>
          </a:p>
        </p:txBody>
      </p:sp>
      <p:sp>
        <p:nvSpPr>
          <p:cNvPr id="731205" name="Line 69"/>
          <p:cNvSpPr>
            <a:spLocks noChangeShapeType="1"/>
          </p:cNvSpPr>
          <p:nvPr/>
        </p:nvSpPr>
        <p:spPr bwMode="auto">
          <a:xfrm flipH="1">
            <a:off x="5302370" y="3918598"/>
            <a:ext cx="1336688" cy="2309"/>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rgbClr val="0070C0"/>
              </a:solidFill>
            </a:endParaRPr>
          </a:p>
        </p:txBody>
      </p:sp>
      <p:sp>
        <p:nvSpPr>
          <p:cNvPr id="731206" name="Line 70"/>
          <p:cNvSpPr>
            <a:spLocks noChangeShapeType="1"/>
          </p:cNvSpPr>
          <p:nvPr/>
        </p:nvSpPr>
        <p:spPr bwMode="auto">
          <a:xfrm flipH="1">
            <a:off x="5302370" y="2428945"/>
            <a:ext cx="1336688" cy="2309"/>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3" name="Freeform 77"/>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19" name="Rectangle 683"/>
          <p:cNvSpPr>
            <a:spLocks noChangeArrowheads="1"/>
          </p:cNvSpPr>
          <p:nvPr/>
        </p:nvSpPr>
        <p:spPr bwMode="auto">
          <a:xfrm>
            <a:off x="1142246" y="1750212"/>
            <a:ext cx="177763" cy="16160"/>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0" name="Rectangle 684"/>
          <p:cNvSpPr>
            <a:spLocks noChangeArrowheads="1"/>
          </p:cNvSpPr>
          <p:nvPr/>
        </p:nvSpPr>
        <p:spPr bwMode="auto">
          <a:xfrm>
            <a:off x="1142246" y="1757138"/>
            <a:ext cx="18469" cy="2765721"/>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2" name="Rectangle 686"/>
          <p:cNvSpPr>
            <a:spLocks noChangeArrowheads="1"/>
          </p:cNvSpPr>
          <p:nvPr/>
        </p:nvSpPr>
        <p:spPr bwMode="auto">
          <a:xfrm>
            <a:off x="971408" y="2964544"/>
            <a:ext cx="177763" cy="18469"/>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0070C0"/>
              </a:solidFill>
            </a:endParaRPr>
          </a:p>
        </p:txBody>
      </p:sp>
      <p:sp>
        <p:nvSpPr>
          <p:cNvPr id="731824" name="Rectangle 688"/>
          <p:cNvSpPr>
            <a:spLocks noChangeArrowheads="1"/>
          </p:cNvSpPr>
          <p:nvPr/>
        </p:nvSpPr>
        <p:spPr bwMode="auto">
          <a:xfrm>
            <a:off x="1142246" y="5543267"/>
            <a:ext cx="177763" cy="18469"/>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5" name="Rectangle 689"/>
          <p:cNvSpPr>
            <a:spLocks noChangeArrowheads="1"/>
          </p:cNvSpPr>
          <p:nvPr/>
        </p:nvSpPr>
        <p:spPr bwMode="auto">
          <a:xfrm>
            <a:off x="966791" y="5046915"/>
            <a:ext cx="177763" cy="18469"/>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bg2"/>
              </a:solidFill>
            </a:endParaRPr>
          </a:p>
        </p:txBody>
      </p:sp>
      <p:sp>
        <p:nvSpPr>
          <p:cNvPr id="731826" name="Rectangle 690"/>
          <p:cNvSpPr>
            <a:spLocks noChangeArrowheads="1"/>
          </p:cNvSpPr>
          <p:nvPr/>
        </p:nvSpPr>
        <p:spPr bwMode="auto">
          <a:xfrm>
            <a:off x="1142246" y="4562105"/>
            <a:ext cx="18469" cy="990396"/>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bg2"/>
              </a:solidFill>
            </a:endParaRPr>
          </a:p>
        </p:txBody>
      </p:sp>
      <p:sp>
        <p:nvSpPr>
          <p:cNvPr id="731827" name="Freeform 691"/>
          <p:cNvSpPr>
            <a:spLocks noEditPoints="1"/>
          </p:cNvSpPr>
          <p:nvPr/>
        </p:nvSpPr>
        <p:spPr bwMode="auto">
          <a:xfrm>
            <a:off x="8363594" y="3112295"/>
            <a:ext cx="323206" cy="687967"/>
          </a:xfrm>
          <a:custGeom>
            <a:avLst/>
            <a:gdLst/>
            <a:ahLst/>
            <a:cxnLst>
              <a:cxn ang="0">
                <a:pos x="2" y="180"/>
              </a:cxn>
              <a:cxn ang="0">
                <a:pos x="14" y="194"/>
              </a:cxn>
              <a:cxn ang="0">
                <a:pos x="27" y="194"/>
              </a:cxn>
              <a:cxn ang="0">
                <a:pos x="31" y="284"/>
              </a:cxn>
              <a:cxn ang="0">
                <a:pos x="40" y="294"/>
              </a:cxn>
              <a:cxn ang="0">
                <a:pos x="53" y="298"/>
              </a:cxn>
              <a:cxn ang="0">
                <a:pos x="70" y="290"/>
              </a:cxn>
              <a:cxn ang="0">
                <a:pos x="75" y="292"/>
              </a:cxn>
              <a:cxn ang="0">
                <a:pos x="87" y="298"/>
              </a:cxn>
              <a:cxn ang="0">
                <a:pos x="107" y="292"/>
              </a:cxn>
              <a:cxn ang="0">
                <a:pos x="115" y="280"/>
              </a:cxn>
              <a:cxn ang="0">
                <a:pos x="114" y="195"/>
              </a:cxn>
              <a:cxn ang="0">
                <a:pos x="130" y="192"/>
              </a:cxn>
              <a:cxn ang="0">
                <a:pos x="140" y="176"/>
              </a:cxn>
              <a:cxn ang="0">
                <a:pos x="133" y="92"/>
              </a:cxn>
              <a:cxn ang="0">
                <a:pos x="105" y="72"/>
              </a:cxn>
              <a:cxn ang="0">
                <a:pos x="96" y="69"/>
              </a:cxn>
              <a:cxn ang="0">
                <a:pos x="109" y="39"/>
              </a:cxn>
              <a:cxn ang="0">
                <a:pos x="86" y="4"/>
              </a:cxn>
              <a:cxn ang="0">
                <a:pos x="52" y="6"/>
              </a:cxn>
              <a:cxn ang="0">
                <a:pos x="34" y="29"/>
              </a:cxn>
              <a:cxn ang="0">
                <a:pos x="38" y="58"/>
              </a:cxn>
              <a:cxn ang="0">
                <a:pos x="27" y="77"/>
              </a:cxn>
              <a:cxn ang="0">
                <a:pos x="3" y="104"/>
              </a:cxn>
              <a:cxn ang="0">
                <a:pos x="7" y="172"/>
              </a:cxn>
              <a:cxn ang="0">
                <a:pos x="8" y="107"/>
              </a:cxn>
              <a:cxn ang="0">
                <a:pos x="29" y="82"/>
              </a:cxn>
              <a:cxn ang="0">
                <a:pos x="53" y="73"/>
              </a:cxn>
              <a:cxn ang="0">
                <a:pos x="82" y="75"/>
              </a:cxn>
              <a:cxn ang="0">
                <a:pos x="93" y="73"/>
              </a:cxn>
              <a:cxn ang="0">
                <a:pos x="103" y="79"/>
              </a:cxn>
              <a:cxn ang="0">
                <a:pos x="120" y="88"/>
              </a:cxn>
              <a:cxn ang="0">
                <a:pos x="134" y="121"/>
              </a:cxn>
              <a:cxn ang="0">
                <a:pos x="129" y="184"/>
              </a:cxn>
              <a:cxn ang="0">
                <a:pos x="120" y="188"/>
              </a:cxn>
              <a:cxn ang="0">
                <a:pos x="112" y="113"/>
              </a:cxn>
              <a:cxn ang="0">
                <a:pos x="107" y="206"/>
              </a:cxn>
              <a:cxn ang="0">
                <a:pos x="107" y="281"/>
              </a:cxn>
              <a:cxn ang="0">
                <a:pos x="101" y="289"/>
              </a:cxn>
              <a:cxn ang="0">
                <a:pos x="92" y="292"/>
              </a:cxn>
              <a:cxn ang="0">
                <a:pos x="78" y="284"/>
              </a:cxn>
              <a:cxn ang="0">
                <a:pos x="75" y="187"/>
              </a:cxn>
              <a:cxn ang="0">
                <a:pos x="72" y="186"/>
              </a:cxn>
              <a:cxn ang="0">
                <a:pos x="69" y="280"/>
              </a:cxn>
              <a:cxn ang="0">
                <a:pos x="59" y="291"/>
              </a:cxn>
              <a:cxn ang="0">
                <a:pos x="46" y="291"/>
              </a:cxn>
              <a:cxn ang="0">
                <a:pos x="37" y="281"/>
              </a:cxn>
              <a:cxn ang="0">
                <a:pos x="34" y="115"/>
              </a:cxn>
              <a:cxn ang="0">
                <a:pos x="30" y="114"/>
              </a:cxn>
              <a:cxn ang="0">
                <a:pos x="29" y="187"/>
              </a:cxn>
              <a:cxn ang="0">
                <a:pos x="14" y="186"/>
              </a:cxn>
              <a:cxn ang="0">
                <a:pos x="7" y="175"/>
              </a:cxn>
              <a:cxn ang="0">
                <a:pos x="80" y="8"/>
              </a:cxn>
              <a:cxn ang="0">
                <a:pos x="101" y="27"/>
              </a:cxn>
              <a:cxn ang="0">
                <a:pos x="94" y="62"/>
              </a:cxn>
              <a:cxn ang="0">
                <a:pos x="81" y="70"/>
              </a:cxn>
              <a:cxn ang="0">
                <a:pos x="54" y="67"/>
              </a:cxn>
              <a:cxn ang="0">
                <a:pos x="49" y="62"/>
              </a:cxn>
              <a:cxn ang="0">
                <a:pos x="41" y="27"/>
              </a:cxn>
              <a:cxn ang="0">
                <a:pos x="72" y="7"/>
              </a:cxn>
            </a:cxnLst>
            <a:rect l="0" t="0" r="r" b="b"/>
            <a:pathLst>
              <a:path w="140" h="298">
                <a:moveTo>
                  <a:pt x="0" y="122"/>
                </a:moveTo>
                <a:lnTo>
                  <a:pt x="0" y="176"/>
                </a:lnTo>
                <a:lnTo>
                  <a:pt x="2" y="180"/>
                </a:lnTo>
                <a:lnTo>
                  <a:pt x="3" y="185"/>
                </a:lnTo>
                <a:lnTo>
                  <a:pt x="10" y="192"/>
                </a:lnTo>
                <a:lnTo>
                  <a:pt x="14" y="194"/>
                </a:lnTo>
                <a:lnTo>
                  <a:pt x="19" y="195"/>
                </a:lnTo>
                <a:lnTo>
                  <a:pt x="25" y="195"/>
                </a:lnTo>
                <a:lnTo>
                  <a:pt x="27" y="194"/>
                </a:lnTo>
                <a:lnTo>
                  <a:pt x="29" y="194"/>
                </a:lnTo>
                <a:lnTo>
                  <a:pt x="29" y="276"/>
                </a:lnTo>
                <a:lnTo>
                  <a:pt x="31" y="284"/>
                </a:lnTo>
                <a:lnTo>
                  <a:pt x="33" y="288"/>
                </a:lnTo>
                <a:lnTo>
                  <a:pt x="37" y="292"/>
                </a:lnTo>
                <a:lnTo>
                  <a:pt x="40" y="294"/>
                </a:lnTo>
                <a:lnTo>
                  <a:pt x="44" y="297"/>
                </a:lnTo>
                <a:lnTo>
                  <a:pt x="49" y="298"/>
                </a:lnTo>
                <a:lnTo>
                  <a:pt x="53" y="298"/>
                </a:lnTo>
                <a:lnTo>
                  <a:pt x="64" y="295"/>
                </a:lnTo>
                <a:lnTo>
                  <a:pt x="69" y="292"/>
                </a:lnTo>
                <a:lnTo>
                  <a:pt x="70" y="290"/>
                </a:lnTo>
                <a:lnTo>
                  <a:pt x="73" y="287"/>
                </a:lnTo>
                <a:lnTo>
                  <a:pt x="73" y="288"/>
                </a:lnTo>
                <a:lnTo>
                  <a:pt x="75" y="292"/>
                </a:lnTo>
                <a:lnTo>
                  <a:pt x="78" y="294"/>
                </a:lnTo>
                <a:lnTo>
                  <a:pt x="83" y="297"/>
                </a:lnTo>
                <a:lnTo>
                  <a:pt x="87" y="298"/>
                </a:lnTo>
                <a:lnTo>
                  <a:pt x="96" y="298"/>
                </a:lnTo>
                <a:lnTo>
                  <a:pt x="101" y="297"/>
                </a:lnTo>
                <a:lnTo>
                  <a:pt x="107" y="292"/>
                </a:lnTo>
                <a:lnTo>
                  <a:pt x="110" y="288"/>
                </a:lnTo>
                <a:lnTo>
                  <a:pt x="113" y="284"/>
                </a:lnTo>
                <a:lnTo>
                  <a:pt x="115" y="280"/>
                </a:lnTo>
                <a:lnTo>
                  <a:pt x="115" y="206"/>
                </a:lnTo>
                <a:lnTo>
                  <a:pt x="114" y="205"/>
                </a:lnTo>
                <a:lnTo>
                  <a:pt x="114" y="195"/>
                </a:lnTo>
                <a:lnTo>
                  <a:pt x="121" y="195"/>
                </a:lnTo>
                <a:lnTo>
                  <a:pt x="126" y="194"/>
                </a:lnTo>
                <a:lnTo>
                  <a:pt x="130" y="192"/>
                </a:lnTo>
                <a:lnTo>
                  <a:pt x="137" y="185"/>
                </a:lnTo>
                <a:lnTo>
                  <a:pt x="139" y="180"/>
                </a:lnTo>
                <a:lnTo>
                  <a:pt x="140" y="176"/>
                </a:lnTo>
                <a:lnTo>
                  <a:pt x="140" y="120"/>
                </a:lnTo>
                <a:lnTo>
                  <a:pt x="137" y="104"/>
                </a:lnTo>
                <a:lnTo>
                  <a:pt x="133" y="92"/>
                </a:lnTo>
                <a:lnTo>
                  <a:pt x="124" y="83"/>
                </a:lnTo>
                <a:lnTo>
                  <a:pt x="114" y="77"/>
                </a:lnTo>
                <a:lnTo>
                  <a:pt x="105" y="72"/>
                </a:lnTo>
                <a:lnTo>
                  <a:pt x="102" y="71"/>
                </a:lnTo>
                <a:lnTo>
                  <a:pt x="97" y="70"/>
                </a:lnTo>
                <a:lnTo>
                  <a:pt x="96" y="69"/>
                </a:lnTo>
                <a:lnTo>
                  <a:pt x="99" y="65"/>
                </a:lnTo>
                <a:lnTo>
                  <a:pt x="107" y="53"/>
                </a:lnTo>
                <a:lnTo>
                  <a:pt x="109" y="39"/>
                </a:lnTo>
                <a:lnTo>
                  <a:pt x="107" y="25"/>
                </a:lnTo>
                <a:lnTo>
                  <a:pt x="99" y="11"/>
                </a:lnTo>
                <a:lnTo>
                  <a:pt x="86" y="4"/>
                </a:lnTo>
                <a:lnTo>
                  <a:pt x="72" y="0"/>
                </a:lnTo>
                <a:lnTo>
                  <a:pt x="62" y="1"/>
                </a:lnTo>
                <a:lnTo>
                  <a:pt x="52" y="6"/>
                </a:lnTo>
                <a:lnTo>
                  <a:pt x="44" y="11"/>
                </a:lnTo>
                <a:lnTo>
                  <a:pt x="38" y="20"/>
                </a:lnTo>
                <a:lnTo>
                  <a:pt x="34" y="29"/>
                </a:lnTo>
                <a:lnTo>
                  <a:pt x="33" y="39"/>
                </a:lnTo>
                <a:lnTo>
                  <a:pt x="34" y="49"/>
                </a:lnTo>
                <a:lnTo>
                  <a:pt x="38" y="58"/>
                </a:lnTo>
                <a:lnTo>
                  <a:pt x="44" y="65"/>
                </a:lnTo>
                <a:lnTo>
                  <a:pt x="46" y="68"/>
                </a:lnTo>
                <a:lnTo>
                  <a:pt x="27" y="77"/>
                </a:lnTo>
                <a:lnTo>
                  <a:pt x="17" y="83"/>
                </a:lnTo>
                <a:lnTo>
                  <a:pt x="9" y="92"/>
                </a:lnTo>
                <a:lnTo>
                  <a:pt x="3" y="104"/>
                </a:lnTo>
                <a:lnTo>
                  <a:pt x="0" y="120"/>
                </a:lnTo>
                <a:lnTo>
                  <a:pt x="0" y="122"/>
                </a:lnTo>
                <a:close/>
                <a:moveTo>
                  <a:pt x="7" y="172"/>
                </a:moveTo>
                <a:lnTo>
                  <a:pt x="6" y="122"/>
                </a:lnTo>
                <a:lnTo>
                  <a:pt x="6" y="121"/>
                </a:lnTo>
                <a:lnTo>
                  <a:pt x="8" y="107"/>
                </a:lnTo>
                <a:lnTo>
                  <a:pt x="13" y="96"/>
                </a:lnTo>
                <a:lnTo>
                  <a:pt x="20" y="88"/>
                </a:lnTo>
                <a:lnTo>
                  <a:pt x="29" y="82"/>
                </a:lnTo>
                <a:lnTo>
                  <a:pt x="40" y="77"/>
                </a:lnTo>
                <a:lnTo>
                  <a:pt x="51" y="73"/>
                </a:lnTo>
                <a:lnTo>
                  <a:pt x="53" y="73"/>
                </a:lnTo>
                <a:lnTo>
                  <a:pt x="62" y="75"/>
                </a:lnTo>
                <a:lnTo>
                  <a:pt x="72" y="77"/>
                </a:lnTo>
                <a:lnTo>
                  <a:pt x="82" y="75"/>
                </a:lnTo>
                <a:lnTo>
                  <a:pt x="92" y="72"/>
                </a:lnTo>
                <a:lnTo>
                  <a:pt x="92" y="73"/>
                </a:lnTo>
                <a:lnTo>
                  <a:pt x="93" y="73"/>
                </a:lnTo>
                <a:lnTo>
                  <a:pt x="95" y="75"/>
                </a:lnTo>
                <a:lnTo>
                  <a:pt x="98" y="77"/>
                </a:lnTo>
                <a:lnTo>
                  <a:pt x="103" y="79"/>
                </a:lnTo>
                <a:lnTo>
                  <a:pt x="107" y="80"/>
                </a:lnTo>
                <a:lnTo>
                  <a:pt x="112" y="82"/>
                </a:lnTo>
                <a:lnTo>
                  <a:pt x="120" y="88"/>
                </a:lnTo>
                <a:lnTo>
                  <a:pt x="127" y="96"/>
                </a:lnTo>
                <a:lnTo>
                  <a:pt x="131" y="107"/>
                </a:lnTo>
                <a:lnTo>
                  <a:pt x="134" y="121"/>
                </a:lnTo>
                <a:lnTo>
                  <a:pt x="134" y="175"/>
                </a:lnTo>
                <a:lnTo>
                  <a:pt x="131" y="182"/>
                </a:lnTo>
                <a:lnTo>
                  <a:pt x="129" y="184"/>
                </a:lnTo>
                <a:lnTo>
                  <a:pt x="127" y="185"/>
                </a:lnTo>
                <a:lnTo>
                  <a:pt x="124" y="187"/>
                </a:lnTo>
                <a:lnTo>
                  <a:pt x="120" y="188"/>
                </a:lnTo>
                <a:lnTo>
                  <a:pt x="114" y="188"/>
                </a:lnTo>
                <a:lnTo>
                  <a:pt x="114" y="115"/>
                </a:lnTo>
                <a:lnTo>
                  <a:pt x="112" y="113"/>
                </a:lnTo>
                <a:lnTo>
                  <a:pt x="109" y="115"/>
                </a:lnTo>
                <a:lnTo>
                  <a:pt x="107" y="116"/>
                </a:lnTo>
                <a:lnTo>
                  <a:pt x="107" y="206"/>
                </a:lnTo>
                <a:lnTo>
                  <a:pt x="109" y="208"/>
                </a:lnTo>
                <a:lnTo>
                  <a:pt x="109" y="279"/>
                </a:lnTo>
                <a:lnTo>
                  <a:pt x="107" y="281"/>
                </a:lnTo>
                <a:lnTo>
                  <a:pt x="106" y="284"/>
                </a:lnTo>
                <a:lnTo>
                  <a:pt x="104" y="287"/>
                </a:lnTo>
                <a:lnTo>
                  <a:pt x="101" y="289"/>
                </a:lnTo>
                <a:lnTo>
                  <a:pt x="98" y="291"/>
                </a:lnTo>
                <a:lnTo>
                  <a:pt x="95" y="292"/>
                </a:lnTo>
                <a:lnTo>
                  <a:pt x="92" y="292"/>
                </a:lnTo>
                <a:lnTo>
                  <a:pt x="83" y="290"/>
                </a:lnTo>
                <a:lnTo>
                  <a:pt x="80" y="287"/>
                </a:lnTo>
                <a:lnTo>
                  <a:pt x="78" y="284"/>
                </a:lnTo>
                <a:lnTo>
                  <a:pt x="76" y="281"/>
                </a:lnTo>
                <a:lnTo>
                  <a:pt x="75" y="279"/>
                </a:lnTo>
                <a:lnTo>
                  <a:pt x="75" y="187"/>
                </a:lnTo>
                <a:lnTo>
                  <a:pt x="74" y="187"/>
                </a:lnTo>
                <a:lnTo>
                  <a:pt x="73" y="186"/>
                </a:lnTo>
                <a:lnTo>
                  <a:pt x="72" y="186"/>
                </a:lnTo>
                <a:lnTo>
                  <a:pt x="70" y="187"/>
                </a:lnTo>
                <a:lnTo>
                  <a:pt x="69" y="188"/>
                </a:lnTo>
                <a:lnTo>
                  <a:pt x="69" y="280"/>
                </a:lnTo>
                <a:lnTo>
                  <a:pt x="64" y="287"/>
                </a:lnTo>
                <a:lnTo>
                  <a:pt x="62" y="289"/>
                </a:lnTo>
                <a:lnTo>
                  <a:pt x="59" y="291"/>
                </a:lnTo>
                <a:lnTo>
                  <a:pt x="56" y="292"/>
                </a:lnTo>
                <a:lnTo>
                  <a:pt x="50" y="292"/>
                </a:lnTo>
                <a:lnTo>
                  <a:pt x="46" y="291"/>
                </a:lnTo>
                <a:lnTo>
                  <a:pt x="43" y="289"/>
                </a:lnTo>
                <a:lnTo>
                  <a:pt x="39" y="284"/>
                </a:lnTo>
                <a:lnTo>
                  <a:pt x="37" y="281"/>
                </a:lnTo>
                <a:lnTo>
                  <a:pt x="35" y="279"/>
                </a:lnTo>
                <a:lnTo>
                  <a:pt x="35" y="115"/>
                </a:lnTo>
                <a:lnTo>
                  <a:pt x="34" y="115"/>
                </a:lnTo>
                <a:lnTo>
                  <a:pt x="32" y="113"/>
                </a:lnTo>
                <a:lnTo>
                  <a:pt x="31" y="114"/>
                </a:lnTo>
                <a:lnTo>
                  <a:pt x="30" y="114"/>
                </a:lnTo>
                <a:lnTo>
                  <a:pt x="30" y="115"/>
                </a:lnTo>
                <a:lnTo>
                  <a:pt x="29" y="115"/>
                </a:lnTo>
                <a:lnTo>
                  <a:pt x="29" y="187"/>
                </a:lnTo>
                <a:lnTo>
                  <a:pt x="27" y="188"/>
                </a:lnTo>
                <a:lnTo>
                  <a:pt x="23" y="188"/>
                </a:lnTo>
                <a:lnTo>
                  <a:pt x="14" y="186"/>
                </a:lnTo>
                <a:lnTo>
                  <a:pt x="11" y="184"/>
                </a:lnTo>
                <a:lnTo>
                  <a:pt x="9" y="182"/>
                </a:lnTo>
                <a:lnTo>
                  <a:pt x="7" y="175"/>
                </a:lnTo>
                <a:lnTo>
                  <a:pt x="7" y="172"/>
                </a:lnTo>
                <a:close/>
                <a:moveTo>
                  <a:pt x="72" y="7"/>
                </a:moveTo>
                <a:lnTo>
                  <a:pt x="80" y="8"/>
                </a:lnTo>
                <a:lnTo>
                  <a:pt x="87" y="11"/>
                </a:lnTo>
                <a:lnTo>
                  <a:pt x="94" y="17"/>
                </a:lnTo>
                <a:lnTo>
                  <a:pt x="101" y="27"/>
                </a:lnTo>
                <a:lnTo>
                  <a:pt x="104" y="39"/>
                </a:lnTo>
                <a:lnTo>
                  <a:pt x="101" y="51"/>
                </a:lnTo>
                <a:lnTo>
                  <a:pt x="94" y="62"/>
                </a:lnTo>
                <a:lnTo>
                  <a:pt x="92" y="63"/>
                </a:lnTo>
                <a:lnTo>
                  <a:pt x="89" y="65"/>
                </a:lnTo>
                <a:lnTo>
                  <a:pt x="81" y="70"/>
                </a:lnTo>
                <a:lnTo>
                  <a:pt x="72" y="71"/>
                </a:lnTo>
                <a:lnTo>
                  <a:pt x="62" y="70"/>
                </a:lnTo>
                <a:lnTo>
                  <a:pt x="54" y="67"/>
                </a:lnTo>
                <a:lnTo>
                  <a:pt x="54" y="65"/>
                </a:lnTo>
                <a:lnTo>
                  <a:pt x="51" y="63"/>
                </a:lnTo>
                <a:lnTo>
                  <a:pt x="49" y="62"/>
                </a:lnTo>
                <a:lnTo>
                  <a:pt x="41" y="51"/>
                </a:lnTo>
                <a:lnTo>
                  <a:pt x="39" y="39"/>
                </a:lnTo>
                <a:lnTo>
                  <a:pt x="41" y="27"/>
                </a:lnTo>
                <a:lnTo>
                  <a:pt x="49" y="17"/>
                </a:lnTo>
                <a:lnTo>
                  <a:pt x="59" y="9"/>
                </a:lnTo>
                <a:lnTo>
                  <a:pt x="72" y="7"/>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8" name="Freeform 692"/>
          <p:cNvSpPr>
            <a:spLocks/>
          </p:cNvSpPr>
          <p:nvPr/>
        </p:nvSpPr>
        <p:spPr bwMode="auto">
          <a:xfrm>
            <a:off x="8377446" y="3278515"/>
            <a:ext cx="295503" cy="507895"/>
          </a:xfrm>
          <a:custGeom>
            <a:avLst/>
            <a:gdLst/>
            <a:ahLst/>
            <a:cxnLst>
              <a:cxn ang="0">
                <a:pos x="1" y="100"/>
              </a:cxn>
              <a:cxn ang="0">
                <a:pos x="3" y="110"/>
              </a:cxn>
              <a:cxn ang="0">
                <a:pos x="8" y="114"/>
              </a:cxn>
              <a:cxn ang="0">
                <a:pos x="21" y="116"/>
              </a:cxn>
              <a:cxn ang="0">
                <a:pos x="23" y="43"/>
              </a:cxn>
              <a:cxn ang="0">
                <a:pos x="24" y="42"/>
              </a:cxn>
              <a:cxn ang="0">
                <a:pos x="26" y="41"/>
              </a:cxn>
              <a:cxn ang="0">
                <a:pos x="29" y="43"/>
              </a:cxn>
              <a:cxn ang="0">
                <a:pos x="31" y="209"/>
              </a:cxn>
              <a:cxn ang="0">
                <a:pos x="37" y="217"/>
              </a:cxn>
              <a:cxn ang="0">
                <a:pos x="44" y="220"/>
              </a:cxn>
              <a:cxn ang="0">
                <a:pos x="53" y="219"/>
              </a:cxn>
              <a:cxn ang="0">
                <a:pos x="58" y="215"/>
              </a:cxn>
              <a:cxn ang="0">
                <a:pos x="63" y="116"/>
              </a:cxn>
              <a:cxn ang="0">
                <a:pos x="66" y="114"/>
              </a:cxn>
              <a:cxn ang="0">
                <a:pos x="68" y="115"/>
              </a:cxn>
              <a:cxn ang="0">
                <a:pos x="69" y="207"/>
              </a:cxn>
              <a:cxn ang="0">
                <a:pos x="72" y="212"/>
              </a:cxn>
              <a:cxn ang="0">
                <a:pos x="77" y="218"/>
              </a:cxn>
              <a:cxn ang="0">
                <a:pos x="89" y="220"/>
              </a:cxn>
              <a:cxn ang="0">
                <a:pos x="95" y="217"/>
              </a:cxn>
              <a:cxn ang="0">
                <a:pos x="100" y="212"/>
              </a:cxn>
              <a:cxn ang="0">
                <a:pos x="103" y="207"/>
              </a:cxn>
              <a:cxn ang="0">
                <a:pos x="101" y="134"/>
              </a:cxn>
              <a:cxn ang="0">
                <a:pos x="103" y="43"/>
              </a:cxn>
              <a:cxn ang="0">
                <a:pos x="108" y="43"/>
              </a:cxn>
              <a:cxn ang="0">
                <a:pos x="114" y="116"/>
              </a:cxn>
              <a:cxn ang="0">
                <a:pos x="121" y="113"/>
              </a:cxn>
              <a:cxn ang="0">
                <a:pos x="125" y="110"/>
              </a:cxn>
              <a:cxn ang="0">
                <a:pos x="128" y="49"/>
              </a:cxn>
              <a:cxn ang="0">
                <a:pos x="121" y="24"/>
              </a:cxn>
              <a:cxn ang="0">
                <a:pos x="106" y="10"/>
              </a:cxn>
              <a:cxn ang="0">
                <a:pos x="97" y="7"/>
              </a:cxn>
              <a:cxn ang="0">
                <a:pos x="89" y="3"/>
              </a:cxn>
              <a:cxn ang="0">
                <a:pos x="86" y="1"/>
              </a:cxn>
              <a:cxn ang="0">
                <a:pos x="76" y="3"/>
              </a:cxn>
              <a:cxn ang="0">
                <a:pos x="56" y="3"/>
              </a:cxn>
              <a:cxn ang="0">
                <a:pos x="45" y="1"/>
              </a:cxn>
              <a:cxn ang="0">
                <a:pos x="23" y="10"/>
              </a:cxn>
              <a:cxn ang="0">
                <a:pos x="7" y="24"/>
              </a:cxn>
              <a:cxn ang="0">
                <a:pos x="0" y="49"/>
              </a:cxn>
            </a:cxnLst>
            <a:rect l="0" t="0" r="r" b="b"/>
            <a:pathLst>
              <a:path w="128" h="220">
                <a:moveTo>
                  <a:pt x="0" y="50"/>
                </a:moveTo>
                <a:lnTo>
                  <a:pt x="1" y="100"/>
                </a:lnTo>
                <a:lnTo>
                  <a:pt x="1" y="103"/>
                </a:lnTo>
                <a:lnTo>
                  <a:pt x="3" y="110"/>
                </a:lnTo>
                <a:lnTo>
                  <a:pt x="5" y="112"/>
                </a:lnTo>
                <a:lnTo>
                  <a:pt x="8" y="114"/>
                </a:lnTo>
                <a:lnTo>
                  <a:pt x="17" y="116"/>
                </a:lnTo>
                <a:lnTo>
                  <a:pt x="21" y="116"/>
                </a:lnTo>
                <a:lnTo>
                  <a:pt x="23" y="115"/>
                </a:lnTo>
                <a:lnTo>
                  <a:pt x="23" y="43"/>
                </a:lnTo>
                <a:lnTo>
                  <a:pt x="24" y="43"/>
                </a:lnTo>
                <a:lnTo>
                  <a:pt x="24" y="42"/>
                </a:lnTo>
                <a:lnTo>
                  <a:pt x="25" y="42"/>
                </a:lnTo>
                <a:lnTo>
                  <a:pt x="26" y="41"/>
                </a:lnTo>
                <a:lnTo>
                  <a:pt x="28" y="43"/>
                </a:lnTo>
                <a:lnTo>
                  <a:pt x="29" y="43"/>
                </a:lnTo>
                <a:lnTo>
                  <a:pt x="29" y="207"/>
                </a:lnTo>
                <a:lnTo>
                  <a:pt x="31" y="209"/>
                </a:lnTo>
                <a:lnTo>
                  <a:pt x="33" y="212"/>
                </a:lnTo>
                <a:lnTo>
                  <a:pt x="37" y="217"/>
                </a:lnTo>
                <a:lnTo>
                  <a:pt x="40" y="219"/>
                </a:lnTo>
                <a:lnTo>
                  <a:pt x="44" y="220"/>
                </a:lnTo>
                <a:lnTo>
                  <a:pt x="50" y="220"/>
                </a:lnTo>
                <a:lnTo>
                  <a:pt x="53" y="219"/>
                </a:lnTo>
                <a:lnTo>
                  <a:pt x="56" y="217"/>
                </a:lnTo>
                <a:lnTo>
                  <a:pt x="58" y="215"/>
                </a:lnTo>
                <a:lnTo>
                  <a:pt x="63" y="208"/>
                </a:lnTo>
                <a:lnTo>
                  <a:pt x="63" y="116"/>
                </a:lnTo>
                <a:lnTo>
                  <a:pt x="64" y="115"/>
                </a:lnTo>
                <a:lnTo>
                  <a:pt x="66" y="114"/>
                </a:lnTo>
                <a:lnTo>
                  <a:pt x="67" y="114"/>
                </a:lnTo>
                <a:lnTo>
                  <a:pt x="68" y="115"/>
                </a:lnTo>
                <a:lnTo>
                  <a:pt x="69" y="115"/>
                </a:lnTo>
                <a:lnTo>
                  <a:pt x="69" y="207"/>
                </a:lnTo>
                <a:lnTo>
                  <a:pt x="70" y="209"/>
                </a:lnTo>
                <a:lnTo>
                  <a:pt x="72" y="212"/>
                </a:lnTo>
                <a:lnTo>
                  <a:pt x="74" y="215"/>
                </a:lnTo>
                <a:lnTo>
                  <a:pt x="77" y="218"/>
                </a:lnTo>
                <a:lnTo>
                  <a:pt x="86" y="220"/>
                </a:lnTo>
                <a:lnTo>
                  <a:pt x="89" y="220"/>
                </a:lnTo>
                <a:lnTo>
                  <a:pt x="92" y="219"/>
                </a:lnTo>
                <a:lnTo>
                  <a:pt x="95" y="217"/>
                </a:lnTo>
                <a:lnTo>
                  <a:pt x="98" y="215"/>
                </a:lnTo>
                <a:lnTo>
                  <a:pt x="100" y="212"/>
                </a:lnTo>
                <a:lnTo>
                  <a:pt x="101" y="209"/>
                </a:lnTo>
                <a:lnTo>
                  <a:pt x="103" y="207"/>
                </a:lnTo>
                <a:lnTo>
                  <a:pt x="103" y="136"/>
                </a:lnTo>
                <a:lnTo>
                  <a:pt x="101" y="134"/>
                </a:lnTo>
                <a:lnTo>
                  <a:pt x="101" y="44"/>
                </a:lnTo>
                <a:lnTo>
                  <a:pt x="103" y="43"/>
                </a:lnTo>
                <a:lnTo>
                  <a:pt x="106" y="41"/>
                </a:lnTo>
                <a:lnTo>
                  <a:pt x="108" y="43"/>
                </a:lnTo>
                <a:lnTo>
                  <a:pt x="108" y="116"/>
                </a:lnTo>
                <a:lnTo>
                  <a:pt x="114" y="116"/>
                </a:lnTo>
                <a:lnTo>
                  <a:pt x="118" y="115"/>
                </a:lnTo>
                <a:lnTo>
                  <a:pt x="121" y="113"/>
                </a:lnTo>
                <a:lnTo>
                  <a:pt x="123" y="112"/>
                </a:lnTo>
                <a:lnTo>
                  <a:pt x="125" y="110"/>
                </a:lnTo>
                <a:lnTo>
                  <a:pt x="128" y="103"/>
                </a:lnTo>
                <a:lnTo>
                  <a:pt x="128" y="49"/>
                </a:lnTo>
                <a:lnTo>
                  <a:pt x="125" y="35"/>
                </a:lnTo>
                <a:lnTo>
                  <a:pt x="121" y="24"/>
                </a:lnTo>
                <a:lnTo>
                  <a:pt x="114" y="16"/>
                </a:lnTo>
                <a:lnTo>
                  <a:pt x="106" y="10"/>
                </a:lnTo>
                <a:lnTo>
                  <a:pt x="101" y="8"/>
                </a:lnTo>
                <a:lnTo>
                  <a:pt x="97" y="7"/>
                </a:lnTo>
                <a:lnTo>
                  <a:pt x="92" y="5"/>
                </a:lnTo>
                <a:lnTo>
                  <a:pt x="89" y="3"/>
                </a:lnTo>
                <a:lnTo>
                  <a:pt x="87" y="1"/>
                </a:lnTo>
                <a:lnTo>
                  <a:pt x="86" y="1"/>
                </a:lnTo>
                <a:lnTo>
                  <a:pt x="86" y="0"/>
                </a:lnTo>
                <a:lnTo>
                  <a:pt x="76" y="3"/>
                </a:lnTo>
                <a:lnTo>
                  <a:pt x="66" y="5"/>
                </a:lnTo>
                <a:lnTo>
                  <a:pt x="56" y="3"/>
                </a:lnTo>
                <a:lnTo>
                  <a:pt x="47" y="1"/>
                </a:lnTo>
                <a:lnTo>
                  <a:pt x="45" y="1"/>
                </a:lnTo>
                <a:lnTo>
                  <a:pt x="34" y="5"/>
                </a:lnTo>
                <a:lnTo>
                  <a:pt x="23" y="10"/>
                </a:lnTo>
                <a:lnTo>
                  <a:pt x="14" y="16"/>
                </a:lnTo>
                <a:lnTo>
                  <a:pt x="7" y="24"/>
                </a:lnTo>
                <a:lnTo>
                  <a:pt x="2" y="35"/>
                </a:lnTo>
                <a:lnTo>
                  <a:pt x="0" y="49"/>
                </a:lnTo>
                <a:lnTo>
                  <a:pt x="0" y="5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9" name="Freeform 693"/>
          <p:cNvSpPr>
            <a:spLocks/>
          </p:cNvSpPr>
          <p:nvPr/>
        </p:nvSpPr>
        <p:spPr bwMode="auto">
          <a:xfrm>
            <a:off x="8458200" y="3128455"/>
            <a:ext cx="150060" cy="147751"/>
          </a:xfrm>
          <a:custGeom>
            <a:avLst/>
            <a:gdLst/>
            <a:ahLst/>
            <a:cxnLst>
              <a:cxn ang="0">
                <a:pos x="55" y="10"/>
              </a:cxn>
              <a:cxn ang="0">
                <a:pos x="48" y="4"/>
              </a:cxn>
              <a:cxn ang="0">
                <a:pos x="41" y="1"/>
              </a:cxn>
              <a:cxn ang="0">
                <a:pos x="33" y="0"/>
              </a:cxn>
              <a:cxn ang="0">
                <a:pos x="20" y="2"/>
              </a:cxn>
              <a:cxn ang="0">
                <a:pos x="10" y="10"/>
              </a:cxn>
              <a:cxn ang="0">
                <a:pos x="2" y="20"/>
              </a:cxn>
              <a:cxn ang="0">
                <a:pos x="0" y="32"/>
              </a:cxn>
              <a:cxn ang="0">
                <a:pos x="2" y="44"/>
              </a:cxn>
              <a:cxn ang="0">
                <a:pos x="10" y="55"/>
              </a:cxn>
              <a:cxn ang="0">
                <a:pos x="12" y="56"/>
              </a:cxn>
              <a:cxn ang="0">
                <a:pos x="15" y="58"/>
              </a:cxn>
              <a:cxn ang="0">
                <a:pos x="15" y="60"/>
              </a:cxn>
              <a:cxn ang="0">
                <a:pos x="23" y="63"/>
              </a:cxn>
              <a:cxn ang="0">
                <a:pos x="33" y="64"/>
              </a:cxn>
              <a:cxn ang="0">
                <a:pos x="42" y="63"/>
              </a:cxn>
              <a:cxn ang="0">
                <a:pos x="50" y="58"/>
              </a:cxn>
              <a:cxn ang="0">
                <a:pos x="53" y="56"/>
              </a:cxn>
              <a:cxn ang="0">
                <a:pos x="55" y="55"/>
              </a:cxn>
              <a:cxn ang="0">
                <a:pos x="62" y="44"/>
              </a:cxn>
              <a:cxn ang="0">
                <a:pos x="65" y="32"/>
              </a:cxn>
              <a:cxn ang="0">
                <a:pos x="62" y="20"/>
              </a:cxn>
              <a:cxn ang="0">
                <a:pos x="55" y="10"/>
              </a:cxn>
            </a:cxnLst>
            <a:rect l="0" t="0" r="r" b="b"/>
            <a:pathLst>
              <a:path w="65" h="64">
                <a:moveTo>
                  <a:pt x="55" y="10"/>
                </a:moveTo>
                <a:lnTo>
                  <a:pt x="48" y="4"/>
                </a:lnTo>
                <a:lnTo>
                  <a:pt x="41" y="1"/>
                </a:lnTo>
                <a:lnTo>
                  <a:pt x="33" y="0"/>
                </a:lnTo>
                <a:lnTo>
                  <a:pt x="20" y="2"/>
                </a:lnTo>
                <a:lnTo>
                  <a:pt x="10" y="10"/>
                </a:lnTo>
                <a:lnTo>
                  <a:pt x="2" y="20"/>
                </a:lnTo>
                <a:lnTo>
                  <a:pt x="0" y="32"/>
                </a:lnTo>
                <a:lnTo>
                  <a:pt x="2" y="44"/>
                </a:lnTo>
                <a:lnTo>
                  <a:pt x="10" y="55"/>
                </a:lnTo>
                <a:lnTo>
                  <a:pt x="12" y="56"/>
                </a:lnTo>
                <a:lnTo>
                  <a:pt x="15" y="58"/>
                </a:lnTo>
                <a:lnTo>
                  <a:pt x="15" y="60"/>
                </a:lnTo>
                <a:lnTo>
                  <a:pt x="23" y="63"/>
                </a:lnTo>
                <a:lnTo>
                  <a:pt x="33" y="64"/>
                </a:lnTo>
                <a:lnTo>
                  <a:pt x="42" y="63"/>
                </a:lnTo>
                <a:lnTo>
                  <a:pt x="50" y="58"/>
                </a:lnTo>
                <a:lnTo>
                  <a:pt x="53" y="56"/>
                </a:lnTo>
                <a:lnTo>
                  <a:pt x="55" y="55"/>
                </a:lnTo>
                <a:lnTo>
                  <a:pt x="62" y="44"/>
                </a:lnTo>
                <a:lnTo>
                  <a:pt x="65" y="32"/>
                </a:lnTo>
                <a:lnTo>
                  <a:pt x="62" y="20"/>
                </a:lnTo>
                <a:lnTo>
                  <a:pt x="55" y="1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65000"/>
                  <a:lumOff val="35000"/>
                </a:schemeClr>
              </a:solidFill>
            </a:endParaRPr>
          </a:p>
        </p:txBody>
      </p:sp>
      <p:sp>
        <p:nvSpPr>
          <p:cNvPr id="716" name="TextBox 715"/>
          <p:cNvSpPr txBox="1"/>
          <p:nvPr/>
        </p:nvSpPr>
        <p:spPr>
          <a:xfrm>
            <a:off x="2920996" y="1400175"/>
            <a:ext cx="2847975" cy="307777"/>
          </a:xfrm>
          <a:prstGeom prst="rect">
            <a:avLst/>
          </a:prstGeom>
          <a:noFill/>
          <a:ln>
            <a:noFill/>
          </a:ln>
        </p:spPr>
        <p:txBody>
          <a:bodyPr wrap="square" lIns="0" tIns="0" rIns="0" bIns="0" rtlCol="0">
            <a:spAutoFit/>
          </a:bodyPr>
          <a:lstStyle/>
          <a:p>
            <a:r>
              <a:rPr lang="en-US" sz="1000" b="1" dirty="0" smtClean="0">
                <a:latin typeface="+mn-lt"/>
              </a:rPr>
              <a:t>Guiding Principles for </a:t>
            </a:r>
          </a:p>
          <a:p>
            <a:r>
              <a:rPr lang="en-US" sz="1000" b="1" dirty="0" smtClean="0">
                <a:latin typeface="+mn-lt"/>
              </a:rPr>
              <a:t>Citizen </a:t>
            </a:r>
            <a:r>
              <a:rPr lang="en-US" sz="1000" b="1" dirty="0">
                <a:latin typeface="+mn-lt"/>
              </a:rPr>
              <a:t>Service Transformation</a:t>
            </a:r>
          </a:p>
        </p:txBody>
      </p:sp>
      <p:sp>
        <p:nvSpPr>
          <p:cNvPr id="717" name="TextBox 716"/>
          <p:cNvSpPr txBox="1"/>
          <p:nvPr/>
        </p:nvSpPr>
        <p:spPr>
          <a:xfrm>
            <a:off x="1501771" y="1752600"/>
            <a:ext cx="1895475" cy="307777"/>
          </a:xfrm>
          <a:prstGeom prst="rect">
            <a:avLst/>
          </a:prstGeom>
          <a:noFill/>
          <a:ln>
            <a:noFill/>
          </a:ln>
        </p:spPr>
        <p:txBody>
          <a:bodyPr wrap="square" lIns="0" tIns="0" rIns="0" bIns="0" rtlCol="0">
            <a:spAutoFit/>
          </a:bodyPr>
          <a:lstStyle/>
          <a:p>
            <a:r>
              <a:rPr lang="en-US" sz="1000" b="1" dirty="0" smtClean="0">
                <a:latin typeface="+mn-lt"/>
              </a:rPr>
              <a:t>Citizen-centric </a:t>
            </a:r>
          </a:p>
          <a:p>
            <a:r>
              <a:rPr lang="en-US" sz="1000" b="1" dirty="0" smtClean="0">
                <a:latin typeface="+mn-lt"/>
              </a:rPr>
              <a:t>business management</a:t>
            </a:r>
            <a:endParaRPr lang="en-US" sz="1000" b="1" dirty="0">
              <a:latin typeface="+mn-lt"/>
            </a:endParaRPr>
          </a:p>
        </p:txBody>
      </p:sp>
      <p:sp>
        <p:nvSpPr>
          <p:cNvPr id="719" name="TextBox 718"/>
          <p:cNvSpPr txBox="1"/>
          <p:nvPr/>
        </p:nvSpPr>
        <p:spPr>
          <a:xfrm>
            <a:off x="3378196" y="1762125"/>
            <a:ext cx="1895475" cy="307777"/>
          </a:xfrm>
          <a:prstGeom prst="rect">
            <a:avLst/>
          </a:prstGeom>
          <a:noFill/>
          <a:ln>
            <a:noFill/>
          </a:ln>
        </p:spPr>
        <p:txBody>
          <a:bodyPr wrap="square" lIns="0" tIns="0" rIns="0" bIns="0" rtlCol="0">
            <a:spAutoFit/>
          </a:bodyPr>
          <a:lstStyle/>
          <a:p>
            <a:r>
              <a:rPr lang="en-US" sz="1000" b="1" dirty="0" smtClean="0">
                <a:latin typeface="+mn-lt"/>
              </a:rPr>
              <a:t>Citizen-centric </a:t>
            </a:r>
          </a:p>
          <a:p>
            <a:r>
              <a:rPr lang="en-US" sz="1000" b="1" dirty="0" smtClean="0">
                <a:latin typeface="+mn-lt"/>
              </a:rPr>
              <a:t>customer management</a:t>
            </a:r>
            <a:endParaRPr lang="en-US" sz="1000" b="1" dirty="0">
              <a:latin typeface="+mn-lt"/>
            </a:endParaRPr>
          </a:p>
        </p:txBody>
      </p:sp>
      <p:sp>
        <p:nvSpPr>
          <p:cNvPr id="720" name="TextBox 719"/>
          <p:cNvSpPr txBox="1"/>
          <p:nvPr/>
        </p:nvSpPr>
        <p:spPr>
          <a:xfrm>
            <a:off x="5311771" y="1752600"/>
            <a:ext cx="1895475" cy="307777"/>
          </a:xfrm>
          <a:prstGeom prst="rect">
            <a:avLst/>
          </a:prstGeom>
          <a:noFill/>
          <a:ln>
            <a:solidFill>
              <a:schemeClr val="bg1"/>
            </a:solidFill>
          </a:ln>
        </p:spPr>
        <p:txBody>
          <a:bodyPr wrap="square" lIns="0" tIns="0" rIns="0" bIns="0" rtlCol="0">
            <a:spAutoFit/>
          </a:bodyPr>
          <a:lstStyle/>
          <a:p>
            <a:r>
              <a:rPr lang="en-US" sz="1000" b="1" dirty="0" smtClean="0">
                <a:latin typeface="+mn-lt"/>
              </a:rPr>
              <a:t>Citizen-centric </a:t>
            </a:r>
          </a:p>
          <a:p>
            <a:r>
              <a:rPr lang="en-US" sz="1000" b="1" dirty="0" smtClean="0">
                <a:latin typeface="+mn-lt"/>
              </a:rPr>
              <a:t>channel management</a:t>
            </a:r>
            <a:endParaRPr lang="en-US" sz="1000" b="1" dirty="0">
              <a:latin typeface="+mn-lt"/>
            </a:endParaRPr>
          </a:p>
        </p:txBody>
      </p:sp>
      <p:sp>
        <p:nvSpPr>
          <p:cNvPr id="721" name="TextBox 720"/>
          <p:cNvSpPr txBox="1"/>
          <p:nvPr/>
        </p:nvSpPr>
        <p:spPr>
          <a:xfrm rot="16200000">
            <a:off x="815971" y="2952750"/>
            <a:ext cx="1895475" cy="307777"/>
          </a:xfrm>
          <a:prstGeom prst="rect">
            <a:avLst/>
          </a:prstGeom>
          <a:noFill/>
          <a:ln>
            <a:noFill/>
          </a:ln>
        </p:spPr>
        <p:txBody>
          <a:bodyPr wrap="square" lIns="0" tIns="0" rIns="0" bIns="0" rtlCol="0">
            <a:spAutoFit/>
          </a:bodyPr>
          <a:lstStyle/>
          <a:p>
            <a:r>
              <a:rPr lang="en-US" sz="1000" b="1" dirty="0" smtClean="0">
                <a:latin typeface="+mn-lt"/>
              </a:rPr>
              <a:t>Vision &gt; strategy &gt;</a:t>
            </a:r>
          </a:p>
          <a:p>
            <a:r>
              <a:rPr lang="en-GB" sz="1000" b="1" dirty="0" smtClean="0">
                <a:latin typeface="+mn-lt"/>
              </a:rPr>
              <a:t>Business model</a:t>
            </a:r>
            <a:endParaRPr lang="en-US" sz="1000" b="1" dirty="0">
              <a:latin typeface="+mn-lt"/>
            </a:endParaRPr>
          </a:p>
        </p:txBody>
      </p:sp>
      <p:sp>
        <p:nvSpPr>
          <p:cNvPr id="722" name="TextBox 721"/>
          <p:cNvSpPr txBox="1"/>
          <p:nvPr/>
        </p:nvSpPr>
        <p:spPr>
          <a:xfrm rot="16200000">
            <a:off x="1491408" y="3077319"/>
            <a:ext cx="1895475" cy="153888"/>
          </a:xfrm>
          <a:prstGeom prst="rect">
            <a:avLst/>
          </a:prstGeom>
          <a:noFill/>
          <a:ln>
            <a:noFill/>
          </a:ln>
        </p:spPr>
        <p:txBody>
          <a:bodyPr wrap="square" lIns="0" tIns="0" rIns="0" bIns="0" rtlCol="0">
            <a:spAutoFit/>
          </a:bodyPr>
          <a:lstStyle/>
          <a:p>
            <a:r>
              <a:rPr lang="en-GB" sz="1000" b="1" dirty="0" smtClean="0">
                <a:latin typeface="+mn-lt"/>
              </a:rPr>
              <a:t>Policy Products</a:t>
            </a:r>
            <a:endParaRPr lang="en-US" sz="1000" b="1" dirty="0">
              <a:latin typeface="+mn-lt"/>
            </a:endParaRPr>
          </a:p>
        </p:txBody>
      </p:sp>
      <p:sp>
        <p:nvSpPr>
          <p:cNvPr id="723" name="TextBox 722"/>
          <p:cNvSpPr txBox="1"/>
          <p:nvPr/>
        </p:nvSpPr>
        <p:spPr>
          <a:xfrm rot="16200000">
            <a:off x="2139108" y="3048744"/>
            <a:ext cx="1895475" cy="153888"/>
          </a:xfrm>
          <a:prstGeom prst="rect">
            <a:avLst/>
          </a:prstGeom>
          <a:noFill/>
          <a:ln>
            <a:noFill/>
          </a:ln>
        </p:spPr>
        <p:txBody>
          <a:bodyPr wrap="square" lIns="0" tIns="0" rIns="0" bIns="0" rtlCol="0">
            <a:spAutoFit/>
          </a:bodyPr>
          <a:lstStyle/>
          <a:p>
            <a:r>
              <a:rPr lang="en-GB" sz="1000" b="1" dirty="0" smtClean="0">
                <a:latin typeface="+mn-lt"/>
              </a:rPr>
              <a:t>Delivery Roadmap</a:t>
            </a:r>
            <a:endParaRPr lang="en-US" sz="1000" b="1" dirty="0">
              <a:latin typeface="+mn-lt"/>
            </a:endParaRPr>
          </a:p>
        </p:txBody>
      </p:sp>
      <p:sp>
        <p:nvSpPr>
          <p:cNvPr id="724" name="TextBox 723"/>
          <p:cNvSpPr txBox="1"/>
          <p:nvPr/>
        </p:nvSpPr>
        <p:spPr>
          <a:xfrm rot="16200000">
            <a:off x="2758233" y="3048744"/>
            <a:ext cx="1895475" cy="153888"/>
          </a:xfrm>
          <a:prstGeom prst="rect">
            <a:avLst/>
          </a:prstGeom>
          <a:noFill/>
          <a:ln>
            <a:noFill/>
          </a:ln>
        </p:spPr>
        <p:txBody>
          <a:bodyPr wrap="square" lIns="0" tIns="0" rIns="0" bIns="0" rtlCol="0">
            <a:spAutoFit/>
          </a:bodyPr>
          <a:lstStyle/>
          <a:p>
            <a:r>
              <a:rPr lang="en-GB" sz="1000" b="1" dirty="0" smtClean="0">
                <a:latin typeface="+mn-lt"/>
              </a:rPr>
              <a:t>Marketing &amp; branding</a:t>
            </a:r>
            <a:endParaRPr lang="en-US" sz="1000" b="1" dirty="0">
              <a:latin typeface="+mn-lt"/>
            </a:endParaRPr>
          </a:p>
        </p:txBody>
      </p:sp>
      <p:sp>
        <p:nvSpPr>
          <p:cNvPr id="725" name="TextBox 724"/>
          <p:cNvSpPr txBox="1"/>
          <p:nvPr/>
        </p:nvSpPr>
        <p:spPr>
          <a:xfrm rot="16200000">
            <a:off x="3405933" y="3067794"/>
            <a:ext cx="1895475" cy="153888"/>
          </a:xfrm>
          <a:prstGeom prst="rect">
            <a:avLst/>
          </a:prstGeom>
          <a:noFill/>
          <a:ln>
            <a:noFill/>
          </a:ln>
        </p:spPr>
        <p:txBody>
          <a:bodyPr wrap="square" lIns="0" tIns="0" rIns="0" bIns="0" rtlCol="0">
            <a:spAutoFit/>
          </a:bodyPr>
          <a:lstStyle/>
          <a:p>
            <a:r>
              <a:rPr lang="en-GB" sz="1000" b="1" dirty="0" smtClean="0">
                <a:latin typeface="+mn-lt"/>
              </a:rPr>
              <a:t>Identity management</a:t>
            </a:r>
            <a:endParaRPr lang="en-US" sz="1000" b="1" dirty="0">
              <a:latin typeface="+mn-lt"/>
            </a:endParaRPr>
          </a:p>
        </p:txBody>
      </p:sp>
      <p:sp>
        <p:nvSpPr>
          <p:cNvPr id="726" name="TextBox 725"/>
          <p:cNvSpPr txBox="1"/>
          <p:nvPr/>
        </p:nvSpPr>
        <p:spPr>
          <a:xfrm rot="16200000">
            <a:off x="4053633" y="3058269"/>
            <a:ext cx="1895475" cy="153888"/>
          </a:xfrm>
          <a:prstGeom prst="rect">
            <a:avLst/>
          </a:prstGeom>
          <a:noFill/>
          <a:ln>
            <a:noFill/>
          </a:ln>
        </p:spPr>
        <p:txBody>
          <a:bodyPr wrap="square" lIns="0" tIns="0" rIns="0" bIns="0" rtlCol="0">
            <a:spAutoFit/>
          </a:bodyPr>
          <a:lstStyle/>
          <a:p>
            <a:r>
              <a:rPr lang="en-GB" sz="1000" b="1" dirty="0" smtClean="0">
                <a:latin typeface="+mn-lt"/>
              </a:rPr>
              <a:t>Citizen empowerment</a:t>
            </a:r>
            <a:endParaRPr lang="en-US" sz="1000" b="1" dirty="0">
              <a:latin typeface="+mn-lt"/>
            </a:endParaRPr>
          </a:p>
        </p:txBody>
      </p:sp>
      <p:sp>
        <p:nvSpPr>
          <p:cNvPr id="728" name="TextBox 727"/>
          <p:cNvSpPr txBox="1"/>
          <p:nvPr/>
        </p:nvSpPr>
        <p:spPr>
          <a:xfrm>
            <a:off x="5340345" y="2190749"/>
            <a:ext cx="1266825" cy="1885131"/>
          </a:xfrm>
          <a:prstGeom prst="rect">
            <a:avLst/>
          </a:prstGeom>
          <a:solidFill>
            <a:schemeClr val="bg2"/>
          </a:solidFill>
          <a:ln>
            <a:noFill/>
          </a:ln>
        </p:spPr>
        <p:txBody>
          <a:bodyPr wrap="square" lIns="0" tIns="0" rIns="0" bIns="0" rtlCol="0">
            <a:spAutoFit/>
          </a:bodyPr>
          <a:lstStyle/>
          <a:p>
            <a:pPr>
              <a:lnSpc>
                <a:spcPts val="1300"/>
              </a:lnSpc>
            </a:pPr>
            <a:r>
              <a:rPr lang="en-US" sz="1000" b="1" dirty="0" smtClean="0">
                <a:latin typeface="+mn-lt"/>
              </a:rPr>
              <a:t>Internet</a:t>
            </a:r>
          </a:p>
          <a:p>
            <a:pPr>
              <a:lnSpc>
                <a:spcPts val="1300"/>
              </a:lnSpc>
            </a:pPr>
            <a:endParaRPr lang="en-GB" sz="1000" b="1" dirty="0">
              <a:latin typeface="+mn-lt"/>
            </a:endParaRPr>
          </a:p>
          <a:p>
            <a:pPr>
              <a:lnSpc>
                <a:spcPts val="1300"/>
              </a:lnSpc>
            </a:pPr>
            <a:r>
              <a:rPr lang="en-GB" sz="1000" b="1" dirty="0" smtClean="0">
                <a:latin typeface="+mn-lt"/>
              </a:rPr>
              <a:t>Walk-in</a:t>
            </a:r>
          </a:p>
          <a:p>
            <a:pPr>
              <a:lnSpc>
                <a:spcPts val="1300"/>
              </a:lnSpc>
            </a:pPr>
            <a:endParaRPr lang="en-GB" sz="1000" b="1" dirty="0">
              <a:latin typeface="+mn-lt"/>
            </a:endParaRPr>
          </a:p>
          <a:p>
            <a:pPr>
              <a:lnSpc>
                <a:spcPts val="1100"/>
              </a:lnSpc>
            </a:pPr>
            <a:r>
              <a:rPr lang="en-GB" sz="1000" b="1" dirty="0" smtClean="0">
                <a:latin typeface="+mn-lt"/>
              </a:rPr>
              <a:t>DiTV</a:t>
            </a:r>
          </a:p>
          <a:p>
            <a:pPr>
              <a:lnSpc>
                <a:spcPts val="1200"/>
              </a:lnSpc>
            </a:pPr>
            <a:endParaRPr lang="en-GB" sz="1000" b="1" dirty="0">
              <a:latin typeface="+mn-lt"/>
            </a:endParaRPr>
          </a:p>
          <a:p>
            <a:r>
              <a:rPr lang="en-GB" sz="1000" b="1" dirty="0" smtClean="0">
                <a:latin typeface="+mn-lt"/>
              </a:rPr>
              <a:t>Phone</a:t>
            </a:r>
          </a:p>
          <a:p>
            <a:r>
              <a:rPr lang="en-GB" sz="1000" b="1" dirty="0" smtClean="0">
                <a:latin typeface="+mn-lt"/>
              </a:rPr>
              <a:t>(and mobile device)</a:t>
            </a:r>
          </a:p>
          <a:p>
            <a:pPr>
              <a:lnSpc>
                <a:spcPts val="1000"/>
              </a:lnSpc>
            </a:pPr>
            <a:endParaRPr lang="en-GB" sz="1000" b="1" dirty="0">
              <a:latin typeface="+mn-lt"/>
            </a:endParaRPr>
          </a:p>
          <a:p>
            <a:r>
              <a:rPr lang="en-GB" sz="1000" b="1" dirty="0" smtClean="0">
                <a:latin typeface="+mn-lt"/>
              </a:rPr>
              <a:t>Mail</a:t>
            </a:r>
          </a:p>
          <a:p>
            <a:endParaRPr lang="en-GB" sz="1000" b="1" dirty="0">
              <a:latin typeface="+mn-lt"/>
            </a:endParaRPr>
          </a:p>
          <a:p>
            <a:r>
              <a:rPr lang="en-GB" sz="1000" b="1" dirty="0" smtClean="0">
                <a:latin typeface="+mn-lt"/>
              </a:rPr>
              <a:t>Front-line staff</a:t>
            </a:r>
            <a:endParaRPr lang="en-US" sz="1000" b="1" dirty="0">
              <a:latin typeface="+mn-lt"/>
            </a:endParaRPr>
          </a:p>
        </p:txBody>
      </p:sp>
      <p:sp>
        <p:nvSpPr>
          <p:cNvPr id="730" name="TextBox 729"/>
          <p:cNvSpPr txBox="1"/>
          <p:nvPr/>
        </p:nvSpPr>
        <p:spPr>
          <a:xfrm>
            <a:off x="1577971" y="4686300"/>
            <a:ext cx="1009650" cy="153888"/>
          </a:xfrm>
          <a:prstGeom prst="rect">
            <a:avLst/>
          </a:prstGeom>
          <a:noFill/>
          <a:ln>
            <a:noFill/>
          </a:ln>
        </p:spPr>
        <p:txBody>
          <a:bodyPr wrap="square" lIns="0" tIns="0" rIns="0" bIns="0" rtlCol="0">
            <a:spAutoFit/>
          </a:bodyPr>
          <a:lstStyle/>
          <a:p>
            <a:r>
              <a:rPr lang="en-US" sz="1000" b="1" dirty="0" smtClean="0">
                <a:latin typeface="+mn-lt"/>
              </a:rPr>
              <a:t>Strategic clarity</a:t>
            </a:r>
            <a:endParaRPr lang="en-US" sz="1000" b="1" dirty="0">
              <a:latin typeface="+mn-lt"/>
            </a:endParaRPr>
          </a:p>
        </p:txBody>
      </p:sp>
      <p:sp>
        <p:nvSpPr>
          <p:cNvPr id="731" name="TextBox 730"/>
          <p:cNvSpPr txBox="1"/>
          <p:nvPr/>
        </p:nvSpPr>
        <p:spPr>
          <a:xfrm>
            <a:off x="1568446" y="5219700"/>
            <a:ext cx="1009650" cy="153888"/>
          </a:xfrm>
          <a:prstGeom prst="rect">
            <a:avLst/>
          </a:prstGeom>
          <a:noFill/>
          <a:ln>
            <a:noFill/>
          </a:ln>
        </p:spPr>
        <p:txBody>
          <a:bodyPr wrap="square" lIns="0" tIns="0" rIns="0" bIns="0" rtlCol="0">
            <a:spAutoFit/>
          </a:bodyPr>
          <a:lstStyle/>
          <a:p>
            <a:r>
              <a:rPr lang="en-US" sz="1000" b="1" dirty="0" smtClean="0">
                <a:latin typeface="+mn-lt"/>
              </a:rPr>
              <a:t>Leadership</a:t>
            </a:r>
            <a:endParaRPr lang="en-US" sz="1000" b="1" dirty="0">
              <a:latin typeface="+mn-lt"/>
            </a:endParaRPr>
          </a:p>
        </p:txBody>
      </p:sp>
      <p:sp>
        <p:nvSpPr>
          <p:cNvPr id="732" name="TextBox 731"/>
          <p:cNvSpPr txBox="1"/>
          <p:nvPr/>
        </p:nvSpPr>
        <p:spPr>
          <a:xfrm>
            <a:off x="2768596" y="4705350"/>
            <a:ext cx="1009650" cy="153888"/>
          </a:xfrm>
          <a:prstGeom prst="rect">
            <a:avLst/>
          </a:prstGeom>
          <a:noFill/>
          <a:ln>
            <a:noFill/>
          </a:ln>
        </p:spPr>
        <p:txBody>
          <a:bodyPr wrap="square" lIns="0" tIns="0" rIns="0" bIns="0" rtlCol="0">
            <a:spAutoFit/>
          </a:bodyPr>
          <a:lstStyle/>
          <a:p>
            <a:r>
              <a:rPr lang="en-US" sz="1000" b="1" dirty="0" smtClean="0">
                <a:latin typeface="+mn-lt"/>
              </a:rPr>
              <a:t>Skills</a:t>
            </a:r>
            <a:endParaRPr lang="en-US" sz="1000" b="1" dirty="0">
              <a:latin typeface="+mn-lt"/>
            </a:endParaRPr>
          </a:p>
        </p:txBody>
      </p:sp>
      <p:sp>
        <p:nvSpPr>
          <p:cNvPr id="733" name="TextBox 732"/>
          <p:cNvSpPr txBox="1"/>
          <p:nvPr/>
        </p:nvSpPr>
        <p:spPr>
          <a:xfrm>
            <a:off x="2768596" y="5219700"/>
            <a:ext cx="1009650" cy="153888"/>
          </a:xfrm>
          <a:prstGeom prst="rect">
            <a:avLst/>
          </a:prstGeom>
          <a:noFill/>
          <a:ln>
            <a:noFill/>
          </a:ln>
        </p:spPr>
        <p:txBody>
          <a:bodyPr wrap="square" lIns="0" tIns="0" rIns="0" bIns="0" rtlCol="0">
            <a:spAutoFit/>
          </a:bodyPr>
          <a:lstStyle/>
          <a:p>
            <a:r>
              <a:rPr lang="en-US" sz="1000" b="1" dirty="0" smtClean="0">
                <a:latin typeface="+mn-lt"/>
              </a:rPr>
              <a:t>User focus</a:t>
            </a:r>
            <a:endParaRPr lang="en-US" sz="1000" b="1" dirty="0">
              <a:latin typeface="+mn-lt"/>
            </a:endParaRPr>
          </a:p>
        </p:txBody>
      </p:sp>
      <p:sp>
        <p:nvSpPr>
          <p:cNvPr id="734" name="TextBox 733"/>
          <p:cNvSpPr txBox="1"/>
          <p:nvPr/>
        </p:nvSpPr>
        <p:spPr>
          <a:xfrm>
            <a:off x="3949696" y="4648200"/>
            <a:ext cx="1009650" cy="256480"/>
          </a:xfrm>
          <a:prstGeom prst="rect">
            <a:avLst/>
          </a:prstGeom>
          <a:solidFill>
            <a:schemeClr val="bg2"/>
          </a:solidFill>
          <a:ln>
            <a:noFill/>
          </a:ln>
        </p:spPr>
        <p:txBody>
          <a:bodyPr wrap="square" lIns="0" tIns="0" rIns="0" bIns="0" rtlCol="0">
            <a:spAutoFit/>
          </a:bodyPr>
          <a:lstStyle/>
          <a:p>
            <a:pPr>
              <a:lnSpc>
                <a:spcPts val="1000"/>
              </a:lnSpc>
            </a:pPr>
            <a:r>
              <a:rPr lang="en-US" sz="1000" b="1" dirty="0" smtClean="0">
                <a:latin typeface="+mn-lt"/>
              </a:rPr>
              <a:t>Stakeholder</a:t>
            </a:r>
          </a:p>
          <a:p>
            <a:pPr>
              <a:lnSpc>
                <a:spcPts val="1000"/>
              </a:lnSpc>
            </a:pPr>
            <a:r>
              <a:rPr lang="en-GB" sz="1000" b="1" dirty="0" smtClean="0">
                <a:latin typeface="+mn-lt"/>
              </a:rPr>
              <a:t>engagement</a:t>
            </a:r>
            <a:endParaRPr lang="en-US" sz="1000" b="1" dirty="0">
              <a:latin typeface="+mn-lt"/>
            </a:endParaRPr>
          </a:p>
        </p:txBody>
      </p:sp>
      <p:sp>
        <p:nvSpPr>
          <p:cNvPr id="735" name="TextBox 734"/>
          <p:cNvSpPr txBox="1"/>
          <p:nvPr/>
        </p:nvSpPr>
        <p:spPr>
          <a:xfrm>
            <a:off x="3940171" y="5172075"/>
            <a:ext cx="1009650" cy="256480"/>
          </a:xfrm>
          <a:prstGeom prst="rect">
            <a:avLst/>
          </a:prstGeom>
          <a:noFill/>
          <a:ln>
            <a:noFill/>
          </a:ln>
        </p:spPr>
        <p:txBody>
          <a:bodyPr wrap="square" lIns="0" tIns="0" rIns="0" bIns="0" rtlCol="0">
            <a:spAutoFit/>
          </a:bodyPr>
          <a:lstStyle/>
          <a:p>
            <a:pPr>
              <a:lnSpc>
                <a:spcPts val="1000"/>
              </a:lnSpc>
            </a:pPr>
            <a:r>
              <a:rPr lang="en-GB" sz="1000" b="1" dirty="0" smtClean="0">
                <a:latin typeface="+mn-lt"/>
              </a:rPr>
              <a:t>Supplier partnership</a:t>
            </a:r>
            <a:endParaRPr lang="en-US" sz="1000" b="1" dirty="0">
              <a:latin typeface="+mn-lt"/>
            </a:endParaRPr>
          </a:p>
        </p:txBody>
      </p:sp>
      <p:sp>
        <p:nvSpPr>
          <p:cNvPr id="736" name="TextBox 735"/>
          <p:cNvSpPr txBox="1"/>
          <p:nvPr/>
        </p:nvSpPr>
        <p:spPr>
          <a:xfrm>
            <a:off x="5121271" y="4714875"/>
            <a:ext cx="1009650" cy="128240"/>
          </a:xfrm>
          <a:prstGeom prst="rect">
            <a:avLst/>
          </a:prstGeom>
          <a:noFill/>
          <a:ln>
            <a:noFill/>
          </a:ln>
        </p:spPr>
        <p:txBody>
          <a:bodyPr wrap="square" lIns="0" tIns="0" rIns="0" bIns="0" rtlCol="0">
            <a:spAutoFit/>
          </a:bodyPr>
          <a:lstStyle/>
          <a:p>
            <a:pPr>
              <a:lnSpc>
                <a:spcPts val="1000"/>
              </a:lnSpc>
            </a:pPr>
            <a:r>
              <a:rPr lang="en-GB" sz="1000" b="1" dirty="0" smtClean="0">
                <a:latin typeface="+mn-lt"/>
              </a:rPr>
              <a:t>Future-proofing</a:t>
            </a:r>
            <a:endParaRPr lang="en-US" sz="1000" b="1" dirty="0">
              <a:latin typeface="+mn-lt"/>
            </a:endParaRPr>
          </a:p>
        </p:txBody>
      </p:sp>
      <p:sp>
        <p:nvSpPr>
          <p:cNvPr id="737" name="TextBox 736"/>
          <p:cNvSpPr txBox="1"/>
          <p:nvPr/>
        </p:nvSpPr>
        <p:spPr>
          <a:xfrm>
            <a:off x="5111746" y="5238750"/>
            <a:ext cx="1009650" cy="128240"/>
          </a:xfrm>
          <a:prstGeom prst="rect">
            <a:avLst/>
          </a:prstGeom>
          <a:noFill/>
          <a:ln>
            <a:noFill/>
          </a:ln>
        </p:spPr>
        <p:txBody>
          <a:bodyPr wrap="square" lIns="0" tIns="0" rIns="0" bIns="0" rtlCol="0">
            <a:spAutoFit/>
          </a:bodyPr>
          <a:lstStyle/>
          <a:p>
            <a:pPr>
              <a:lnSpc>
                <a:spcPts val="1000"/>
              </a:lnSpc>
            </a:pPr>
            <a:r>
              <a:rPr lang="en-GB" sz="1000" b="1" dirty="0" smtClean="0">
                <a:latin typeface="+mn-lt"/>
              </a:rPr>
              <a:t>Do-ability</a:t>
            </a:r>
            <a:endParaRPr lang="en-US" sz="1000" b="1" dirty="0">
              <a:latin typeface="+mn-lt"/>
            </a:endParaRPr>
          </a:p>
        </p:txBody>
      </p:sp>
      <p:sp>
        <p:nvSpPr>
          <p:cNvPr id="738" name="TextBox 737"/>
          <p:cNvSpPr txBox="1"/>
          <p:nvPr/>
        </p:nvSpPr>
        <p:spPr>
          <a:xfrm>
            <a:off x="6102346" y="4886325"/>
            <a:ext cx="1009650" cy="256480"/>
          </a:xfrm>
          <a:prstGeom prst="rect">
            <a:avLst/>
          </a:prstGeom>
          <a:noFill/>
          <a:ln>
            <a:noFill/>
          </a:ln>
        </p:spPr>
        <p:txBody>
          <a:bodyPr wrap="square" lIns="0" tIns="0" rIns="0" bIns="0" rtlCol="0">
            <a:spAutoFit/>
          </a:bodyPr>
          <a:lstStyle/>
          <a:p>
            <a:pPr>
              <a:lnSpc>
                <a:spcPts val="1000"/>
              </a:lnSpc>
            </a:pPr>
            <a:r>
              <a:rPr lang="en-GB" sz="900" b="1" dirty="0" smtClean="0">
                <a:latin typeface="+mn-lt"/>
              </a:rPr>
              <a:t>Benefit</a:t>
            </a:r>
          </a:p>
          <a:p>
            <a:pPr>
              <a:lnSpc>
                <a:spcPts val="1000"/>
              </a:lnSpc>
            </a:pPr>
            <a:r>
              <a:rPr lang="en-GB" sz="900" b="1" dirty="0" smtClean="0">
                <a:latin typeface="+mn-lt"/>
              </a:rPr>
              <a:t>realisation</a:t>
            </a:r>
            <a:endParaRPr lang="en-US" sz="900" b="1" dirty="0">
              <a:latin typeface="+mn-lt"/>
            </a:endParaRPr>
          </a:p>
        </p:txBody>
      </p:sp>
      <p:sp>
        <p:nvSpPr>
          <p:cNvPr id="739" name="TextBox 738"/>
          <p:cNvSpPr txBox="1"/>
          <p:nvPr/>
        </p:nvSpPr>
        <p:spPr>
          <a:xfrm>
            <a:off x="7010400" y="2419350"/>
            <a:ext cx="1009650" cy="256480"/>
          </a:xfrm>
          <a:prstGeom prst="rect">
            <a:avLst/>
          </a:prstGeom>
          <a:noFill/>
        </p:spPr>
        <p:txBody>
          <a:bodyPr wrap="square" lIns="0" tIns="0" rIns="0" bIns="0" rtlCol="0">
            <a:spAutoFit/>
          </a:bodyPr>
          <a:lstStyle/>
          <a:p>
            <a:pPr>
              <a:lnSpc>
                <a:spcPts val="1000"/>
              </a:lnSpc>
            </a:pPr>
            <a:r>
              <a:rPr lang="en-GB" sz="1000" b="1" dirty="0" smtClean="0">
                <a:latin typeface="+mn-lt"/>
              </a:rPr>
              <a:t>Lower</a:t>
            </a:r>
          </a:p>
          <a:p>
            <a:pPr>
              <a:lnSpc>
                <a:spcPts val="1000"/>
              </a:lnSpc>
            </a:pPr>
            <a:r>
              <a:rPr lang="en-GB" sz="1000" b="1" dirty="0" smtClean="0">
                <a:latin typeface="+mn-lt"/>
              </a:rPr>
              <a:t>cost</a:t>
            </a:r>
            <a:endParaRPr lang="en-US" sz="1000" b="1" dirty="0">
              <a:latin typeface="+mn-lt"/>
            </a:endParaRPr>
          </a:p>
        </p:txBody>
      </p:sp>
      <p:sp>
        <p:nvSpPr>
          <p:cNvPr id="740" name="TextBox 739"/>
          <p:cNvSpPr txBox="1"/>
          <p:nvPr/>
        </p:nvSpPr>
        <p:spPr>
          <a:xfrm>
            <a:off x="7143750" y="2895600"/>
            <a:ext cx="1009650" cy="256480"/>
          </a:xfrm>
          <a:prstGeom prst="rect">
            <a:avLst/>
          </a:prstGeom>
          <a:noFill/>
        </p:spPr>
        <p:txBody>
          <a:bodyPr wrap="square" lIns="0" tIns="0" rIns="0" bIns="0" rtlCol="0">
            <a:spAutoFit/>
          </a:bodyPr>
          <a:lstStyle/>
          <a:p>
            <a:pPr>
              <a:lnSpc>
                <a:spcPts val="1000"/>
              </a:lnSpc>
            </a:pPr>
            <a:r>
              <a:rPr lang="en-GB" sz="1000" b="1" dirty="0" smtClean="0">
                <a:latin typeface="+mn-lt"/>
              </a:rPr>
              <a:t>Policy</a:t>
            </a:r>
          </a:p>
          <a:p>
            <a:pPr>
              <a:lnSpc>
                <a:spcPts val="1000"/>
              </a:lnSpc>
            </a:pPr>
            <a:r>
              <a:rPr lang="en-GB" sz="1000" b="1" dirty="0" smtClean="0">
                <a:latin typeface="+mn-lt"/>
              </a:rPr>
              <a:t>outcomes</a:t>
            </a:r>
            <a:endParaRPr lang="en-US" sz="1000" b="1" dirty="0">
              <a:latin typeface="+mn-lt"/>
            </a:endParaRPr>
          </a:p>
        </p:txBody>
      </p:sp>
      <p:sp>
        <p:nvSpPr>
          <p:cNvPr id="741" name="TextBox 740"/>
          <p:cNvSpPr txBox="1"/>
          <p:nvPr/>
        </p:nvSpPr>
        <p:spPr>
          <a:xfrm>
            <a:off x="7210425" y="3352800"/>
            <a:ext cx="1009650" cy="137025"/>
          </a:xfrm>
          <a:prstGeom prst="rect">
            <a:avLst/>
          </a:prstGeom>
          <a:noFill/>
        </p:spPr>
        <p:txBody>
          <a:bodyPr wrap="square" lIns="0" tIns="0" rIns="0" bIns="0" rtlCol="0">
            <a:spAutoFit/>
          </a:bodyPr>
          <a:lstStyle/>
          <a:p>
            <a:pPr>
              <a:lnSpc>
                <a:spcPts val="1000"/>
              </a:lnSpc>
            </a:pPr>
            <a:r>
              <a:rPr lang="en-GB" sz="1400" b="1" dirty="0" smtClean="0">
                <a:latin typeface="+mn-lt"/>
              </a:rPr>
              <a:t>Impact</a:t>
            </a:r>
            <a:endParaRPr lang="en-US" sz="1400" b="1" dirty="0">
              <a:latin typeface="+mn-lt"/>
            </a:endParaRPr>
          </a:p>
        </p:txBody>
      </p:sp>
      <p:sp>
        <p:nvSpPr>
          <p:cNvPr id="742" name="TextBox 741"/>
          <p:cNvSpPr txBox="1"/>
          <p:nvPr/>
        </p:nvSpPr>
        <p:spPr>
          <a:xfrm>
            <a:off x="7153275" y="3648075"/>
            <a:ext cx="1009650" cy="384721"/>
          </a:xfrm>
          <a:prstGeom prst="rect">
            <a:avLst/>
          </a:prstGeom>
          <a:noFill/>
        </p:spPr>
        <p:txBody>
          <a:bodyPr wrap="square" lIns="0" tIns="0" rIns="0" bIns="0" rtlCol="0">
            <a:spAutoFit/>
          </a:bodyPr>
          <a:lstStyle/>
          <a:p>
            <a:pPr>
              <a:lnSpc>
                <a:spcPts val="1000"/>
              </a:lnSpc>
            </a:pPr>
            <a:r>
              <a:rPr lang="en-GB" sz="950" b="1" dirty="0" smtClean="0">
                <a:latin typeface="+mn-lt"/>
              </a:rPr>
              <a:t>Transformed</a:t>
            </a:r>
            <a:r>
              <a:rPr lang="en-US" sz="950" b="1" dirty="0" smtClean="0">
                <a:latin typeface="+mn-lt"/>
              </a:rPr>
              <a:t> customer experience</a:t>
            </a:r>
            <a:endParaRPr lang="en-GB" sz="950" b="1" dirty="0" smtClean="0">
              <a:latin typeface="+mn-lt"/>
            </a:endParaRPr>
          </a:p>
        </p:txBody>
      </p:sp>
      <p:sp>
        <p:nvSpPr>
          <p:cNvPr id="744" name="TextBox 743"/>
          <p:cNvSpPr txBox="1"/>
          <p:nvPr/>
        </p:nvSpPr>
        <p:spPr>
          <a:xfrm>
            <a:off x="215896" y="4810125"/>
            <a:ext cx="771525" cy="461665"/>
          </a:xfrm>
          <a:prstGeom prst="rect">
            <a:avLst/>
          </a:prstGeom>
          <a:noFill/>
        </p:spPr>
        <p:txBody>
          <a:bodyPr wrap="square" lIns="0" tIns="0" rIns="0" bIns="0" rtlCol="0">
            <a:spAutoFit/>
          </a:bodyPr>
          <a:lstStyle/>
          <a:p>
            <a:r>
              <a:rPr lang="en-US" sz="1000" b="1" dirty="0" smtClean="0">
                <a:solidFill>
                  <a:schemeClr val="bg2"/>
                </a:solidFill>
                <a:latin typeface="+mn-lt"/>
              </a:rPr>
              <a:t>Critical success factors</a:t>
            </a:r>
            <a:endParaRPr lang="en-US" sz="1000" b="1" dirty="0">
              <a:solidFill>
                <a:schemeClr val="bg2"/>
              </a:solidFill>
              <a:latin typeface="+mn-lt"/>
            </a:endParaRPr>
          </a:p>
        </p:txBody>
      </p:sp>
      <p:sp>
        <p:nvSpPr>
          <p:cNvPr id="745" name="TextBox 744"/>
          <p:cNvSpPr txBox="1"/>
          <p:nvPr/>
        </p:nvSpPr>
        <p:spPr>
          <a:xfrm rot="16200000">
            <a:off x="5997572" y="3039218"/>
            <a:ext cx="1895475" cy="153888"/>
          </a:xfrm>
          <a:prstGeom prst="rect">
            <a:avLst/>
          </a:prstGeom>
          <a:noFill/>
          <a:ln>
            <a:noFill/>
          </a:ln>
        </p:spPr>
        <p:txBody>
          <a:bodyPr wrap="square" lIns="0" tIns="0" rIns="0" bIns="0" rtlCol="0">
            <a:spAutoFit/>
          </a:bodyPr>
          <a:lstStyle/>
          <a:p>
            <a:r>
              <a:rPr lang="en-GB" sz="1000" b="1" dirty="0" smtClean="0">
                <a:latin typeface="+mn-lt"/>
              </a:rPr>
              <a:t>Channel management strategy</a:t>
            </a:r>
            <a:endParaRPr lang="en-US" sz="1000" b="1" dirty="0">
              <a:latin typeface="+mn-lt"/>
            </a:endParaRPr>
          </a:p>
        </p:txBody>
      </p:sp>
      <p:sp>
        <p:nvSpPr>
          <p:cNvPr id="122"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Critical Success Factors</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
        <p:nvSpPr>
          <p:cNvPr id="126" name="Freeform 29"/>
          <p:cNvSpPr>
            <a:spLocks/>
          </p:cNvSpPr>
          <p:nvPr/>
        </p:nvSpPr>
        <p:spPr bwMode="auto">
          <a:xfrm>
            <a:off x="1485932" y="4572000"/>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 name="Line 65"/>
          <p:cNvSpPr>
            <a:spLocks noChangeShapeType="1"/>
          </p:cNvSpPr>
          <p:nvPr/>
        </p:nvSpPr>
        <p:spPr bwMode="auto">
          <a:xfrm flipH="1">
            <a:off x="1485932" y="4572000"/>
            <a:ext cx="5746143"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 name="Freeform 71"/>
          <p:cNvSpPr>
            <a:spLocks/>
          </p:cNvSpPr>
          <p:nvPr/>
        </p:nvSpPr>
        <p:spPr bwMode="auto">
          <a:xfrm>
            <a:off x="5131235" y="4659727"/>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 name="Freeform 72"/>
          <p:cNvSpPr>
            <a:spLocks/>
          </p:cNvSpPr>
          <p:nvPr/>
        </p:nvSpPr>
        <p:spPr bwMode="auto">
          <a:xfrm>
            <a:off x="5131235" y="5160697"/>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2" name="Freeform 73"/>
          <p:cNvSpPr>
            <a:spLocks/>
          </p:cNvSpPr>
          <p:nvPr/>
        </p:nvSpPr>
        <p:spPr bwMode="auto">
          <a:xfrm>
            <a:off x="6334023" y="4666653"/>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74"/>
          <p:cNvSpPr>
            <a:spLocks/>
          </p:cNvSpPr>
          <p:nvPr/>
        </p:nvSpPr>
        <p:spPr bwMode="auto">
          <a:xfrm>
            <a:off x="2774139" y="4659727"/>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75"/>
          <p:cNvSpPr>
            <a:spLocks/>
          </p:cNvSpPr>
          <p:nvPr/>
        </p:nvSpPr>
        <p:spPr bwMode="auto">
          <a:xfrm>
            <a:off x="1594437" y="4659727"/>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 name="Freeform 76"/>
          <p:cNvSpPr>
            <a:spLocks/>
          </p:cNvSpPr>
          <p:nvPr/>
        </p:nvSpPr>
        <p:spPr bwMode="auto">
          <a:xfrm>
            <a:off x="1594437" y="5160697"/>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6" name="Freeform 77"/>
          <p:cNvSpPr>
            <a:spLocks/>
          </p:cNvSpPr>
          <p:nvPr/>
        </p:nvSpPr>
        <p:spPr bwMode="auto">
          <a:xfrm>
            <a:off x="2774139" y="5160697"/>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 name="Freeform 78"/>
          <p:cNvSpPr>
            <a:spLocks/>
          </p:cNvSpPr>
          <p:nvPr/>
        </p:nvSpPr>
        <p:spPr bwMode="auto">
          <a:xfrm>
            <a:off x="3951533" y="4659727"/>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 name="Freeform 79"/>
          <p:cNvSpPr>
            <a:spLocks/>
          </p:cNvSpPr>
          <p:nvPr/>
        </p:nvSpPr>
        <p:spPr bwMode="auto">
          <a:xfrm>
            <a:off x="3951533" y="5160697"/>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 name="Freeform 80"/>
          <p:cNvSpPr>
            <a:spLocks/>
          </p:cNvSpPr>
          <p:nvPr/>
        </p:nvSpPr>
        <p:spPr bwMode="auto">
          <a:xfrm>
            <a:off x="1968433" y="4973699"/>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0" name="Freeform 81"/>
          <p:cNvSpPr>
            <a:spLocks/>
          </p:cNvSpPr>
          <p:nvPr/>
        </p:nvSpPr>
        <p:spPr bwMode="auto">
          <a:xfrm>
            <a:off x="1968433" y="5061426"/>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82"/>
          <p:cNvSpPr>
            <a:spLocks/>
          </p:cNvSpPr>
          <p:nvPr/>
        </p:nvSpPr>
        <p:spPr bwMode="auto">
          <a:xfrm>
            <a:off x="2605610" y="5199943"/>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 name="Freeform 83"/>
          <p:cNvSpPr>
            <a:spLocks/>
          </p:cNvSpPr>
          <p:nvPr/>
        </p:nvSpPr>
        <p:spPr bwMode="auto">
          <a:xfrm>
            <a:off x="2691029" y="5199943"/>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 name="Freeform 84"/>
          <p:cNvSpPr>
            <a:spLocks/>
          </p:cNvSpPr>
          <p:nvPr/>
        </p:nvSpPr>
        <p:spPr bwMode="auto">
          <a:xfrm>
            <a:off x="3159678" y="4973699"/>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4" name="Freeform 85"/>
          <p:cNvSpPr>
            <a:spLocks/>
          </p:cNvSpPr>
          <p:nvPr/>
        </p:nvSpPr>
        <p:spPr bwMode="auto">
          <a:xfrm>
            <a:off x="3159678" y="4973699"/>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5" name="Freeform 86"/>
          <p:cNvSpPr>
            <a:spLocks/>
          </p:cNvSpPr>
          <p:nvPr/>
        </p:nvSpPr>
        <p:spPr bwMode="auto">
          <a:xfrm>
            <a:off x="3778387" y="4696665"/>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87"/>
          <p:cNvSpPr>
            <a:spLocks/>
          </p:cNvSpPr>
          <p:nvPr/>
        </p:nvSpPr>
        <p:spPr bwMode="auto">
          <a:xfrm>
            <a:off x="3861497" y="4696665"/>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88"/>
          <p:cNvSpPr>
            <a:spLocks/>
          </p:cNvSpPr>
          <p:nvPr/>
        </p:nvSpPr>
        <p:spPr bwMode="auto">
          <a:xfrm>
            <a:off x="4320911" y="4973699"/>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8" name="Freeform 89"/>
          <p:cNvSpPr>
            <a:spLocks/>
          </p:cNvSpPr>
          <p:nvPr/>
        </p:nvSpPr>
        <p:spPr bwMode="auto">
          <a:xfrm>
            <a:off x="4320911" y="5061426"/>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9" name="Freeform 90"/>
          <p:cNvSpPr>
            <a:spLocks/>
          </p:cNvSpPr>
          <p:nvPr/>
        </p:nvSpPr>
        <p:spPr bwMode="auto">
          <a:xfrm>
            <a:off x="4965015" y="5199943"/>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0" name="Freeform 91"/>
          <p:cNvSpPr>
            <a:spLocks/>
          </p:cNvSpPr>
          <p:nvPr/>
        </p:nvSpPr>
        <p:spPr bwMode="auto">
          <a:xfrm>
            <a:off x="5052742" y="5199943"/>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1" name="Freeform 92"/>
          <p:cNvSpPr>
            <a:spLocks/>
          </p:cNvSpPr>
          <p:nvPr/>
        </p:nvSpPr>
        <p:spPr bwMode="auto">
          <a:xfrm>
            <a:off x="5507539" y="4973699"/>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2" name="Freeform 93"/>
          <p:cNvSpPr>
            <a:spLocks/>
          </p:cNvSpPr>
          <p:nvPr/>
        </p:nvSpPr>
        <p:spPr bwMode="auto">
          <a:xfrm>
            <a:off x="5507539" y="4973699"/>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4" name="TextBox 153"/>
          <p:cNvSpPr txBox="1"/>
          <p:nvPr/>
        </p:nvSpPr>
        <p:spPr>
          <a:xfrm>
            <a:off x="1603068" y="4735441"/>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Strategic clarity</a:t>
            </a:r>
            <a:endParaRPr lang="en-US" sz="1000" b="1" dirty="0">
              <a:solidFill>
                <a:schemeClr val="tx1">
                  <a:lumMod val="65000"/>
                  <a:lumOff val="35000"/>
                </a:schemeClr>
              </a:solidFill>
              <a:latin typeface="+mn-lt"/>
            </a:endParaRPr>
          </a:p>
        </p:txBody>
      </p:sp>
      <p:sp>
        <p:nvSpPr>
          <p:cNvPr id="155" name="TextBox 154"/>
          <p:cNvSpPr txBox="1"/>
          <p:nvPr/>
        </p:nvSpPr>
        <p:spPr>
          <a:xfrm>
            <a:off x="1593543" y="5268841"/>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Leadership</a:t>
            </a:r>
            <a:endParaRPr lang="en-US" sz="1000" b="1" dirty="0">
              <a:solidFill>
                <a:schemeClr val="tx1">
                  <a:lumMod val="65000"/>
                  <a:lumOff val="35000"/>
                </a:schemeClr>
              </a:solidFill>
              <a:latin typeface="+mn-lt"/>
            </a:endParaRPr>
          </a:p>
        </p:txBody>
      </p:sp>
      <p:sp>
        <p:nvSpPr>
          <p:cNvPr id="156" name="TextBox 155"/>
          <p:cNvSpPr txBox="1"/>
          <p:nvPr/>
        </p:nvSpPr>
        <p:spPr>
          <a:xfrm>
            <a:off x="2793693" y="4754491"/>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Skills</a:t>
            </a:r>
            <a:endParaRPr lang="en-US" sz="1000" b="1" dirty="0">
              <a:solidFill>
                <a:schemeClr val="tx1">
                  <a:lumMod val="65000"/>
                  <a:lumOff val="35000"/>
                </a:schemeClr>
              </a:solidFill>
              <a:latin typeface="+mn-lt"/>
            </a:endParaRPr>
          </a:p>
        </p:txBody>
      </p:sp>
      <p:sp>
        <p:nvSpPr>
          <p:cNvPr id="157" name="TextBox 156"/>
          <p:cNvSpPr txBox="1"/>
          <p:nvPr/>
        </p:nvSpPr>
        <p:spPr>
          <a:xfrm>
            <a:off x="2793693" y="5268841"/>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User focus</a:t>
            </a:r>
            <a:endParaRPr lang="en-US" sz="1000" b="1" dirty="0">
              <a:solidFill>
                <a:schemeClr val="tx1">
                  <a:lumMod val="65000"/>
                  <a:lumOff val="35000"/>
                </a:schemeClr>
              </a:solidFill>
              <a:latin typeface="+mn-lt"/>
            </a:endParaRPr>
          </a:p>
        </p:txBody>
      </p:sp>
      <p:sp>
        <p:nvSpPr>
          <p:cNvPr id="158" name="TextBox 157"/>
          <p:cNvSpPr txBox="1"/>
          <p:nvPr/>
        </p:nvSpPr>
        <p:spPr>
          <a:xfrm>
            <a:off x="3974793" y="4697341"/>
            <a:ext cx="1009650" cy="256480"/>
          </a:xfrm>
          <a:prstGeom prst="rect">
            <a:avLst/>
          </a:prstGeom>
          <a:noFill/>
        </p:spPr>
        <p:txBody>
          <a:bodyPr wrap="square" lIns="0" tIns="0" rIns="0" bIns="0" rtlCol="0">
            <a:spAutoFit/>
          </a:bodyPr>
          <a:lstStyle/>
          <a:p>
            <a:pPr>
              <a:lnSpc>
                <a:spcPts val="1000"/>
              </a:lnSpc>
            </a:pPr>
            <a:r>
              <a:rPr lang="en-US" sz="1000" b="1" dirty="0" smtClean="0">
                <a:solidFill>
                  <a:schemeClr val="tx1">
                    <a:lumMod val="65000"/>
                    <a:lumOff val="35000"/>
                  </a:schemeClr>
                </a:solidFill>
                <a:latin typeface="+mn-lt"/>
              </a:rPr>
              <a:t>Stakeholder</a:t>
            </a:r>
          </a:p>
          <a:p>
            <a:pPr>
              <a:lnSpc>
                <a:spcPts val="1000"/>
              </a:lnSpc>
            </a:pPr>
            <a:r>
              <a:rPr lang="en-GB" sz="1000" b="1" dirty="0" smtClean="0">
                <a:solidFill>
                  <a:schemeClr val="tx1">
                    <a:lumMod val="65000"/>
                    <a:lumOff val="35000"/>
                  </a:schemeClr>
                </a:solidFill>
                <a:latin typeface="+mn-lt"/>
              </a:rPr>
              <a:t>engagement</a:t>
            </a:r>
            <a:endParaRPr lang="en-US" sz="1000" b="1" dirty="0">
              <a:solidFill>
                <a:schemeClr val="tx1">
                  <a:lumMod val="65000"/>
                  <a:lumOff val="35000"/>
                </a:schemeClr>
              </a:solidFill>
              <a:latin typeface="+mn-lt"/>
            </a:endParaRPr>
          </a:p>
        </p:txBody>
      </p:sp>
      <p:sp>
        <p:nvSpPr>
          <p:cNvPr id="159" name="TextBox 158"/>
          <p:cNvSpPr txBox="1"/>
          <p:nvPr/>
        </p:nvSpPr>
        <p:spPr>
          <a:xfrm>
            <a:off x="3965268" y="5221216"/>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Supplier partnership</a:t>
            </a:r>
            <a:endParaRPr lang="en-US" sz="1000" b="1" dirty="0">
              <a:solidFill>
                <a:schemeClr val="tx1">
                  <a:lumMod val="65000"/>
                  <a:lumOff val="35000"/>
                </a:schemeClr>
              </a:solidFill>
              <a:latin typeface="+mn-lt"/>
            </a:endParaRPr>
          </a:p>
        </p:txBody>
      </p:sp>
      <p:sp>
        <p:nvSpPr>
          <p:cNvPr id="160" name="TextBox 159"/>
          <p:cNvSpPr txBox="1"/>
          <p:nvPr/>
        </p:nvSpPr>
        <p:spPr>
          <a:xfrm>
            <a:off x="5146368" y="4764016"/>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Future-proofing</a:t>
            </a:r>
            <a:endParaRPr lang="en-US" sz="1000" b="1" dirty="0">
              <a:solidFill>
                <a:schemeClr val="tx1">
                  <a:lumMod val="65000"/>
                  <a:lumOff val="35000"/>
                </a:schemeClr>
              </a:solidFill>
              <a:latin typeface="+mn-lt"/>
            </a:endParaRPr>
          </a:p>
        </p:txBody>
      </p:sp>
      <p:sp>
        <p:nvSpPr>
          <p:cNvPr id="161" name="TextBox 160"/>
          <p:cNvSpPr txBox="1"/>
          <p:nvPr/>
        </p:nvSpPr>
        <p:spPr>
          <a:xfrm>
            <a:off x="5136843" y="5287891"/>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Do-ability</a:t>
            </a:r>
            <a:endParaRPr lang="en-US" sz="1000" b="1" dirty="0">
              <a:solidFill>
                <a:schemeClr val="tx1">
                  <a:lumMod val="65000"/>
                  <a:lumOff val="35000"/>
                </a:schemeClr>
              </a:solidFill>
              <a:latin typeface="+mn-lt"/>
            </a:endParaRPr>
          </a:p>
        </p:txBody>
      </p:sp>
      <p:sp>
        <p:nvSpPr>
          <p:cNvPr id="162" name="TextBox 161"/>
          <p:cNvSpPr txBox="1"/>
          <p:nvPr/>
        </p:nvSpPr>
        <p:spPr>
          <a:xfrm>
            <a:off x="6127443" y="4935466"/>
            <a:ext cx="1009650" cy="256480"/>
          </a:xfrm>
          <a:prstGeom prst="rect">
            <a:avLst/>
          </a:prstGeom>
          <a:noFill/>
        </p:spPr>
        <p:txBody>
          <a:bodyPr wrap="square" lIns="0" tIns="0" rIns="0" bIns="0" rtlCol="0">
            <a:spAutoFit/>
          </a:bodyPr>
          <a:lstStyle/>
          <a:p>
            <a:pPr>
              <a:lnSpc>
                <a:spcPts val="1000"/>
              </a:lnSpc>
            </a:pPr>
            <a:r>
              <a:rPr lang="en-GB" sz="900" b="1" dirty="0" smtClean="0">
                <a:solidFill>
                  <a:schemeClr val="tx1">
                    <a:lumMod val="65000"/>
                    <a:lumOff val="35000"/>
                  </a:schemeClr>
                </a:solidFill>
                <a:latin typeface="+mn-lt"/>
              </a:rPr>
              <a:t>Benefit</a:t>
            </a:r>
          </a:p>
          <a:p>
            <a:pPr>
              <a:lnSpc>
                <a:spcPts val="1000"/>
              </a:lnSpc>
            </a:pPr>
            <a:r>
              <a:rPr lang="en-GB" sz="900" b="1" dirty="0" smtClean="0">
                <a:solidFill>
                  <a:schemeClr val="tx1">
                    <a:lumMod val="65000"/>
                    <a:lumOff val="35000"/>
                  </a:schemeClr>
                </a:solidFill>
                <a:latin typeface="+mn-lt"/>
              </a:rPr>
              <a:t>realisation</a:t>
            </a:r>
            <a:endParaRPr lang="en-US" sz="900" b="1" dirty="0">
              <a:solidFill>
                <a:schemeClr val="tx1">
                  <a:lumMod val="65000"/>
                  <a:lumOff val="35000"/>
                </a:schemeClr>
              </a:solidFill>
              <a:latin typeface="+mn-lt"/>
            </a:endParaRPr>
          </a:p>
        </p:txBody>
      </p:sp>
      <p:grpSp>
        <p:nvGrpSpPr>
          <p:cNvPr id="2" name="Group 168"/>
          <p:cNvGrpSpPr/>
          <p:nvPr/>
        </p:nvGrpSpPr>
        <p:grpSpPr>
          <a:xfrm>
            <a:off x="191287" y="4495800"/>
            <a:ext cx="1104113" cy="1066800"/>
            <a:chOff x="1639087" y="5791200"/>
            <a:chExt cx="1104113" cy="1066800"/>
          </a:xfrm>
        </p:grpSpPr>
        <p:sp>
          <p:nvSpPr>
            <p:cNvPr id="168" name="Rectangle 167"/>
            <p:cNvSpPr/>
            <p:nvPr/>
          </p:nvSpPr>
          <p:spPr bwMode="auto">
            <a:xfrm>
              <a:off x="1752600" y="5791200"/>
              <a:ext cx="990600" cy="1066800"/>
            </a:xfrm>
            <a:prstGeom prst="rect">
              <a:avLst/>
            </a:prstGeom>
            <a:solidFill>
              <a:schemeClr val="bg1"/>
            </a:solid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dirty="0" smtClean="0">
                <a:ln>
                  <a:noFill/>
                </a:ln>
                <a:solidFill>
                  <a:schemeClr val="tx1"/>
                </a:solidFill>
                <a:effectLst/>
                <a:latin typeface="Times" pitchFamily="100" charset="0"/>
              </a:endParaRPr>
            </a:p>
          </p:txBody>
        </p:sp>
        <p:sp>
          <p:nvSpPr>
            <p:cNvPr id="163" name="Rectangle 687"/>
            <p:cNvSpPr>
              <a:spLocks noChangeArrowheads="1"/>
            </p:cNvSpPr>
            <p:nvPr/>
          </p:nvSpPr>
          <p:spPr bwMode="auto">
            <a:xfrm>
              <a:off x="2565437" y="5849135"/>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Rectangle 688"/>
            <p:cNvSpPr>
              <a:spLocks noChangeArrowheads="1"/>
            </p:cNvSpPr>
            <p:nvPr/>
          </p:nvSpPr>
          <p:spPr bwMode="auto">
            <a:xfrm>
              <a:off x="2565437" y="6839531"/>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Rectangle 689"/>
            <p:cNvSpPr>
              <a:spLocks noChangeArrowheads="1"/>
            </p:cNvSpPr>
            <p:nvPr/>
          </p:nvSpPr>
          <p:spPr bwMode="auto">
            <a:xfrm>
              <a:off x="2389982" y="6343179"/>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Rectangle 690"/>
            <p:cNvSpPr>
              <a:spLocks noChangeArrowheads="1"/>
            </p:cNvSpPr>
            <p:nvPr/>
          </p:nvSpPr>
          <p:spPr bwMode="auto">
            <a:xfrm>
              <a:off x="2565437" y="5858369"/>
              <a:ext cx="18469" cy="990396"/>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67" name="TextBox 166"/>
            <p:cNvSpPr txBox="1"/>
            <p:nvPr/>
          </p:nvSpPr>
          <p:spPr>
            <a:xfrm>
              <a:off x="1639087" y="6106389"/>
              <a:ext cx="771525" cy="461665"/>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Critical success factors</a:t>
              </a:r>
              <a:endParaRPr lang="en-US" sz="1000" b="1" dirty="0">
                <a:solidFill>
                  <a:schemeClr val="tx1">
                    <a:lumMod val="65000"/>
                    <a:lumOff val="35000"/>
                  </a:schemeClr>
                </a:solidFill>
                <a:latin typeface="+mn-lt"/>
              </a:endParaRPr>
            </a:p>
          </p:txBody>
        </p:sp>
      </p:grpSp>
      <p:sp>
        <p:nvSpPr>
          <p:cNvPr id="731189" name="Line 53"/>
          <p:cNvSpPr>
            <a:spLocks noChangeShapeType="1"/>
          </p:cNvSpPr>
          <p:nvPr/>
        </p:nvSpPr>
        <p:spPr bwMode="auto">
          <a:xfrm flipV="1">
            <a:off x="1460835" y="4151172"/>
            <a:ext cx="2309" cy="371687"/>
          </a:xfrm>
          <a:prstGeom prst="line">
            <a:avLst/>
          </a:prstGeom>
          <a:noFill/>
          <a:ln w="5">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1" name="Rectangle 685"/>
          <p:cNvSpPr>
            <a:spLocks noChangeArrowheads="1"/>
          </p:cNvSpPr>
          <p:nvPr/>
        </p:nvSpPr>
        <p:spPr bwMode="auto">
          <a:xfrm>
            <a:off x="1144554" y="4506699"/>
            <a:ext cx="180072" cy="18469"/>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70" name="Picture 2" descr="cstransform-logo-colour">
            <a:hlinkClick r:id="rId3" action="ppaction://hlinksldjump"/>
          </p:cNvPr>
          <p:cNvPicPr>
            <a:picLocks noChangeAspect="1" noChangeArrowheads="1"/>
          </p:cNvPicPr>
          <p:nvPr/>
        </p:nvPicPr>
        <p:blipFill>
          <a:blip r:embed="rId4" cstate="print"/>
          <a:srcRect/>
          <a:stretch>
            <a:fillRect/>
          </a:stretch>
        </p:blipFill>
        <p:spPr bwMode="auto">
          <a:xfrm>
            <a:off x="6597650" y="193675"/>
            <a:ext cx="2368550" cy="549275"/>
          </a:xfrm>
          <a:prstGeom prst="rect">
            <a:avLst/>
          </a:prstGeom>
          <a:noFill/>
          <a:ln w="9525">
            <a:noFill/>
            <a:miter lim="800000"/>
            <a:headEnd/>
            <a:tailEnd/>
          </a:ln>
        </p:spPr>
      </p:pic>
      <p:sp>
        <p:nvSpPr>
          <p:cNvPr id="169" name="Rectangle 56"/>
          <p:cNvSpPr>
            <a:spLocks noChangeArrowheads="1"/>
          </p:cNvSpPr>
          <p:nvPr/>
        </p:nvSpPr>
        <p:spPr bwMode="auto">
          <a:xfrm>
            <a:off x="5486400" y="3733800"/>
            <a:ext cx="1701800" cy="549275"/>
          </a:xfrm>
          <a:prstGeom prst="rect">
            <a:avLst/>
          </a:prstGeom>
          <a:solidFill>
            <a:schemeClr val="bg2"/>
          </a:solidFill>
          <a:ln w="9525" algn="ctr">
            <a:noFill/>
            <a:miter lim="800000"/>
            <a:headEnd/>
            <a:tailEnd/>
          </a:ln>
          <a:effectLst/>
        </p:spPr>
        <p:txBody>
          <a:bodyPr anchor="ctr">
            <a:spAutoFit/>
          </a:bodyPr>
          <a:lstStyle/>
          <a:p>
            <a:r>
              <a:rPr lang="en-GB" sz="1000" b="0" dirty="0">
                <a:solidFill>
                  <a:srgbClr val="0070C0"/>
                </a:solidFill>
                <a:latin typeface="Arial" charset="0"/>
              </a:rPr>
              <a:t>The EU’s </a:t>
            </a:r>
            <a:r>
              <a:rPr lang="en-GB" sz="1000" b="0" i="1" dirty="0">
                <a:solidFill>
                  <a:srgbClr val="0070C0"/>
                </a:solidFill>
                <a:latin typeface="Arial" charset="0"/>
              </a:rPr>
              <a:t>Breaking Barriers to e-Government</a:t>
            </a:r>
            <a:r>
              <a:rPr lang="en-GB" sz="1000" b="0" dirty="0">
                <a:solidFill>
                  <a:srgbClr val="0070C0"/>
                </a:solidFill>
                <a:latin typeface="Arial" charset="0"/>
              </a:rPr>
              <a:t> research programme</a:t>
            </a:r>
            <a:endParaRPr lang="en-GB" sz="1000" dirty="0">
              <a:solidFill>
                <a:srgbClr val="0070C0"/>
              </a:solidFill>
              <a:latin typeface="Arial" charset="0"/>
            </a:endParaRPr>
          </a:p>
        </p:txBody>
      </p:sp>
      <p:sp>
        <p:nvSpPr>
          <p:cNvPr id="171" name="Rectangle 57"/>
          <p:cNvSpPr>
            <a:spLocks noChangeArrowheads="1"/>
          </p:cNvSpPr>
          <p:nvPr/>
        </p:nvSpPr>
        <p:spPr bwMode="auto">
          <a:xfrm>
            <a:off x="3886201" y="3722757"/>
            <a:ext cx="1524000" cy="707886"/>
          </a:xfrm>
          <a:prstGeom prst="rect">
            <a:avLst/>
          </a:prstGeom>
          <a:solidFill>
            <a:schemeClr val="bg2"/>
          </a:solidFill>
          <a:ln w="9525" algn="ctr">
            <a:noFill/>
            <a:miter lim="800000"/>
            <a:headEnd/>
            <a:tailEnd/>
          </a:ln>
          <a:effectLst/>
        </p:spPr>
        <p:txBody>
          <a:bodyPr wrap="square" anchor="ctr">
            <a:spAutoFit/>
          </a:bodyPr>
          <a:lstStyle/>
          <a:p>
            <a:r>
              <a:rPr lang="en-GB" sz="1000" b="0" i="1" dirty="0">
                <a:solidFill>
                  <a:srgbClr val="0070C0"/>
                </a:solidFill>
                <a:latin typeface="Arial" charset="0"/>
              </a:rPr>
              <a:t>Review of the Australian Government's Use of ICT, 2008</a:t>
            </a:r>
            <a:endParaRPr lang="en-GB" sz="1000" dirty="0">
              <a:solidFill>
                <a:srgbClr val="0070C0"/>
              </a:solidFill>
              <a:latin typeface="Arial" charset="0"/>
            </a:endParaRPr>
          </a:p>
        </p:txBody>
      </p:sp>
      <p:sp>
        <p:nvSpPr>
          <p:cNvPr id="173" name="Rectangle 59"/>
          <p:cNvSpPr>
            <a:spLocks noChangeArrowheads="1"/>
          </p:cNvSpPr>
          <p:nvPr/>
        </p:nvSpPr>
        <p:spPr bwMode="auto">
          <a:xfrm>
            <a:off x="1447800" y="3657600"/>
            <a:ext cx="1382713" cy="861774"/>
          </a:xfrm>
          <a:prstGeom prst="rect">
            <a:avLst/>
          </a:prstGeom>
          <a:solidFill>
            <a:schemeClr val="bg2"/>
          </a:solidFill>
          <a:ln w="9525" algn="ctr">
            <a:noFill/>
            <a:miter lim="800000"/>
            <a:headEnd/>
            <a:tailEnd/>
          </a:ln>
          <a:effectLst/>
        </p:spPr>
        <p:txBody>
          <a:bodyPr wrap="square" anchor="ctr">
            <a:spAutoFit/>
          </a:bodyPr>
          <a:lstStyle/>
          <a:p>
            <a:r>
              <a:rPr lang="en-GB" sz="1000" b="0" i="1" dirty="0">
                <a:solidFill>
                  <a:srgbClr val="0070C0"/>
                </a:solidFill>
                <a:latin typeface="Arial" charset="0"/>
              </a:rPr>
              <a:t>Successful IT: Modernizing Government in Action</a:t>
            </a:r>
            <a:r>
              <a:rPr lang="en-GB" sz="1000" b="0" dirty="0">
                <a:solidFill>
                  <a:srgbClr val="0070C0"/>
                </a:solidFill>
                <a:latin typeface="Arial" charset="0"/>
              </a:rPr>
              <a:t>, Cabinet Office, 2000</a:t>
            </a:r>
            <a:endParaRPr lang="en-GB" sz="1000" dirty="0">
              <a:solidFill>
                <a:srgbClr val="0070C0"/>
              </a:solidFill>
              <a:latin typeface="Arial" charset="0"/>
            </a:endParaRPr>
          </a:p>
        </p:txBody>
      </p:sp>
      <p:sp>
        <p:nvSpPr>
          <p:cNvPr id="174" name="Rectangle 60"/>
          <p:cNvSpPr>
            <a:spLocks noChangeArrowheads="1"/>
          </p:cNvSpPr>
          <p:nvPr/>
        </p:nvSpPr>
        <p:spPr bwMode="auto">
          <a:xfrm>
            <a:off x="2667000" y="3717925"/>
            <a:ext cx="1354137" cy="549275"/>
          </a:xfrm>
          <a:prstGeom prst="rect">
            <a:avLst/>
          </a:prstGeom>
          <a:solidFill>
            <a:schemeClr val="bg2"/>
          </a:solidFill>
          <a:ln w="9525" algn="ctr">
            <a:noFill/>
            <a:miter lim="800000"/>
            <a:headEnd/>
            <a:tailEnd/>
          </a:ln>
          <a:effectLst/>
        </p:spPr>
        <p:txBody>
          <a:bodyPr anchor="ctr">
            <a:spAutoFit/>
          </a:bodyPr>
          <a:lstStyle/>
          <a:p>
            <a:r>
              <a:rPr lang="en-GB" sz="1000" b="0" i="1" dirty="0">
                <a:solidFill>
                  <a:srgbClr val="0070C0"/>
                </a:solidFill>
                <a:latin typeface="Arial" charset="0"/>
              </a:rPr>
              <a:t>Common Causes of Project Failure</a:t>
            </a:r>
            <a:r>
              <a:rPr lang="en-GB" sz="1000" b="0" dirty="0">
                <a:solidFill>
                  <a:srgbClr val="0070C0"/>
                </a:solidFill>
                <a:latin typeface="Arial" charset="0"/>
              </a:rPr>
              <a:t>, OGC, 2005</a:t>
            </a:r>
            <a:endParaRPr lang="en-GB" sz="1000" dirty="0">
              <a:solidFill>
                <a:srgbClr val="0070C0"/>
              </a:solidFill>
              <a:latin typeface="Arial" charset="0"/>
            </a:endParaRPr>
          </a:p>
        </p:txBody>
      </p:sp>
      <p:pic>
        <p:nvPicPr>
          <p:cNvPr id="757" name="Picture 616"/>
          <p:cNvPicPr>
            <a:picLocks noChangeAspect="1" noChangeArrowheads="1"/>
          </p:cNvPicPr>
          <p:nvPr/>
        </p:nvPicPr>
        <p:blipFill>
          <a:blip r:embed="rId5" cstate="print"/>
          <a:srcRect/>
          <a:stretch>
            <a:fillRect/>
          </a:stretch>
        </p:blipFill>
        <p:spPr bwMode="auto">
          <a:xfrm>
            <a:off x="1371600" y="1972106"/>
            <a:ext cx="1182921" cy="1680883"/>
          </a:xfrm>
          <a:prstGeom prst="rect">
            <a:avLst/>
          </a:prstGeom>
          <a:noFill/>
          <a:ln w="9525">
            <a:solidFill>
              <a:srgbClr val="C0C0C0"/>
            </a:solidFill>
            <a:miter lim="800000"/>
            <a:headEnd/>
            <a:tailEnd/>
          </a:ln>
        </p:spPr>
      </p:pic>
      <p:pic>
        <p:nvPicPr>
          <p:cNvPr id="758" name="Picture 617"/>
          <p:cNvPicPr>
            <a:picLocks noChangeAspect="1" noChangeArrowheads="1"/>
          </p:cNvPicPr>
          <p:nvPr/>
        </p:nvPicPr>
        <p:blipFill>
          <a:blip r:embed="rId6" cstate="print"/>
          <a:srcRect/>
          <a:stretch>
            <a:fillRect/>
          </a:stretch>
        </p:blipFill>
        <p:spPr bwMode="auto">
          <a:xfrm>
            <a:off x="2700339" y="1992463"/>
            <a:ext cx="1166112" cy="1714501"/>
          </a:xfrm>
          <a:prstGeom prst="rect">
            <a:avLst/>
          </a:prstGeom>
          <a:noFill/>
          <a:ln w="9525">
            <a:solidFill>
              <a:srgbClr val="C0C0C0"/>
            </a:solidFill>
            <a:miter lim="800000"/>
            <a:headEnd/>
            <a:tailEnd/>
          </a:ln>
        </p:spPr>
      </p:pic>
      <p:pic>
        <p:nvPicPr>
          <p:cNvPr id="759" name="Picture 618"/>
          <p:cNvPicPr>
            <a:picLocks noChangeAspect="1" noChangeArrowheads="1"/>
          </p:cNvPicPr>
          <p:nvPr/>
        </p:nvPicPr>
        <p:blipFill>
          <a:blip r:embed="rId7" cstate="print"/>
          <a:srcRect/>
          <a:stretch>
            <a:fillRect/>
          </a:stretch>
        </p:blipFill>
        <p:spPr bwMode="auto">
          <a:xfrm>
            <a:off x="3974587" y="1963889"/>
            <a:ext cx="1359413" cy="1714500"/>
          </a:xfrm>
          <a:prstGeom prst="rect">
            <a:avLst/>
          </a:prstGeom>
          <a:noFill/>
          <a:ln w="9525">
            <a:solidFill>
              <a:srgbClr val="C0C0C0"/>
            </a:solidFill>
            <a:miter lim="800000"/>
            <a:headEnd/>
            <a:tailEnd/>
          </a:ln>
        </p:spPr>
      </p:pic>
      <p:pic>
        <p:nvPicPr>
          <p:cNvPr id="760" name="Picture 619"/>
          <p:cNvPicPr>
            <a:picLocks noChangeAspect="1" noChangeArrowheads="1"/>
          </p:cNvPicPr>
          <p:nvPr/>
        </p:nvPicPr>
        <p:blipFill>
          <a:blip r:embed="rId8" cstate="print"/>
          <a:srcRect/>
          <a:stretch>
            <a:fillRect/>
          </a:stretch>
        </p:blipFill>
        <p:spPr bwMode="auto">
          <a:xfrm>
            <a:off x="5486400" y="1973648"/>
            <a:ext cx="2286000" cy="1674579"/>
          </a:xfrm>
          <a:prstGeom prst="rect">
            <a:avLst/>
          </a:prstGeom>
          <a:noFill/>
          <a:ln w="9525">
            <a:solidFill>
              <a:srgbClr val="C0C0C0"/>
            </a:solidFill>
            <a:miter lim="800000"/>
            <a:headEnd/>
            <a:tailEnd/>
          </a:ln>
        </p:spPr>
      </p:pic>
      <p:sp>
        <p:nvSpPr>
          <p:cNvPr id="761" name="Rectangle 760"/>
          <p:cNvSpPr/>
          <p:nvPr/>
        </p:nvSpPr>
        <p:spPr bwMode="auto">
          <a:xfrm>
            <a:off x="1371600" y="1447800"/>
            <a:ext cx="6400800" cy="381000"/>
          </a:xfrm>
          <a:prstGeom prst="rect">
            <a:avLst/>
          </a:prstGeom>
          <a:solidFill>
            <a:srgbClr val="0070C0"/>
          </a:solid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effectLst/>
                <a:latin typeface="+mn-lt"/>
              </a:rPr>
              <a:t>Draws on a</a:t>
            </a:r>
            <a:r>
              <a:rPr kumimoji="0" lang="en-GB" sz="2000" b="0" i="0" u="none" strike="noStrike" cap="none" normalizeH="0" dirty="0" smtClean="0">
                <a:ln>
                  <a:noFill/>
                </a:ln>
                <a:effectLst/>
                <a:latin typeface="+mn-lt"/>
              </a:rPr>
              <a:t> wide range of government research</a:t>
            </a:r>
            <a:endParaRPr kumimoji="0" lang="en-GB" sz="2000" b="0" i="0" u="none" strike="noStrike" cap="none" normalizeH="0" baseline="0" dirty="0" smtClean="0">
              <a:ln>
                <a:noFill/>
              </a:ln>
              <a:effectLst/>
              <a:latin typeface="+mn-lt"/>
            </a:endParaRPr>
          </a:p>
        </p:txBody>
      </p:sp>
      <p:sp>
        <p:nvSpPr>
          <p:cNvPr id="762" name="TextBox 761"/>
          <p:cNvSpPr txBox="1"/>
          <p:nvPr/>
        </p:nvSpPr>
        <p:spPr>
          <a:xfrm>
            <a:off x="177796" y="2724150"/>
            <a:ext cx="771525" cy="461665"/>
          </a:xfrm>
          <a:prstGeom prst="rect">
            <a:avLst/>
          </a:prstGeom>
          <a:noFill/>
        </p:spPr>
        <p:txBody>
          <a:bodyPr wrap="square" lIns="0" tIns="0" rIns="0" bIns="0" rtlCol="0">
            <a:spAutoFit/>
          </a:bodyPr>
          <a:lstStyle/>
          <a:p>
            <a:r>
              <a:rPr lang="en-US" sz="1000" b="1" dirty="0" smtClean="0">
                <a:solidFill>
                  <a:schemeClr val="bg2"/>
                </a:solidFill>
                <a:latin typeface="+mn-lt"/>
              </a:rPr>
              <a:t>Key service delivery process</a:t>
            </a:r>
            <a:endParaRPr lang="en-US" sz="1000" b="1" dirty="0">
              <a:solidFill>
                <a:schemeClr val="bg2"/>
              </a:solidFill>
              <a:latin typeface="+mn-lt"/>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chemeClr val="bg2"/>
          </a:solidFill>
          <a:ln w="0">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solidFill>
            <a:schemeClr val="accent6">
              <a:lumMod val="20000"/>
              <a:lumOff val="80000"/>
            </a:schemeClr>
          </a:solid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3" name="Freeform 77"/>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0" name="TextBox 729"/>
          <p:cNvSpPr txBox="1"/>
          <p:nvPr/>
        </p:nvSpPr>
        <p:spPr>
          <a:xfrm>
            <a:off x="1577971" y="46863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Strategic clarity</a:t>
            </a:r>
            <a:endParaRPr lang="en-US" sz="1000" b="1" dirty="0">
              <a:solidFill>
                <a:schemeClr val="tx1">
                  <a:lumMod val="65000"/>
                  <a:lumOff val="35000"/>
                </a:schemeClr>
              </a:solidFill>
              <a:latin typeface="+mn-lt"/>
            </a:endParaRPr>
          </a:p>
        </p:txBody>
      </p:sp>
      <p:sp>
        <p:nvSpPr>
          <p:cNvPr id="731" name="TextBox 730"/>
          <p:cNvSpPr txBox="1"/>
          <p:nvPr/>
        </p:nvSpPr>
        <p:spPr>
          <a:xfrm>
            <a:off x="1568446" y="5219700"/>
            <a:ext cx="1009650" cy="153888"/>
          </a:xfrm>
          <a:prstGeom prst="rect">
            <a:avLst/>
          </a:prstGeom>
          <a:noFill/>
        </p:spPr>
        <p:txBody>
          <a:bodyPr wrap="square" lIns="0" tIns="0" rIns="0" bIns="0" rtlCol="0">
            <a:spAutoFit/>
          </a:bodyPr>
          <a:lstStyle/>
          <a:p>
            <a:r>
              <a:rPr lang="en-US" sz="1000" b="1" dirty="0" smtClean="0">
                <a:latin typeface="+mn-lt"/>
              </a:rPr>
              <a:t>Leadership</a:t>
            </a:r>
            <a:endParaRPr lang="en-US" sz="1000" b="1" dirty="0">
              <a:latin typeface="+mn-lt"/>
            </a:endParaRPr>
          </a:p>
        </p:txBody>
      </p:sp>
      <p:sp>
        <p:nvSpPr>
          <p:cNvPr id="732" name="TextBox 731"/>
          <p:cNvSpPr txBox="1"/>
          <p:nvPr/>
        </p:nvSpPr>
        <p:spPr>
          <a:xfrm>
            <a:off x="2768596" y="4705350"/>
            <a:ext cx="1009650" cy="153888"/>
          </a:xfrm>
          <a:prstGeom prst="rect">
            <a:avLst/>
          </a:prstGeom>
          <a:noFill/>
        </p:spPr>
        <p:txBody>
          <a:bodyPr wrap="square" lIns="0" tIns="0" rIns="0" bIns="0" rtlCol="0">
            <a:spAutoFit/>
          </a:bodyPr>
          <a:lstStyle/>
          <a:p>
            <a:r>
              <a:rPr lang="en-US" sz="1000" b="1" dirty="0" smtClean="0">
                <a:latin typeface="+mn-lt"/>
              </a:rPr>
              <a:t>Skills</a:t>
            </a:r>
            <a:endParaRPr lang="en-US" sz="1000" b="1" dirty="0">
              <a:latin typeface="+mn-lt"/>
            </a:endParaRPr>
          </a:p>
        </p:txBody>
      </p:sp>
      <p:sp>
        <p:nvSpPr>
          <p:cNvPr id="733" name="TextBox 732"/>
          <p:cNvSpPr txBox="1"/>
          <p:nvPr/>
        </p:nvSpPr>
        <p:spPr>
          <a:xfrm>
            <a:off x="2768596" y="5219700"/>
            <a:ext cx="1009650" cy="153888"/>
          </a:xfrm>
          <a:prstGeom prst="rect">
            <a:avLst/>
          </a:prstGeom>
          <a:noFill/>
        </p:spPr>
        <p:txBody>
          <a:bodyPr wrap="square" lIns="0" tIns="0" rIns="0" bIns="0" rtlCol="0">
            <a:spAutoFit/>
          </a:bodyPr>
          <a:lstStyle/>
          <a:p>
            <a:r>
              <a:rPr lang="en-US" sz="1000" b="1" dirty="0" smtClean="0">
                <a:latin typeface="+mn-lt"/>
              </a:rPr>
              <a:t>User focus</a:t>
            </a:r>
            <a:endParaRPr lang="en-US" sz="1000" b="1" dirty="0">
              <a:latin typeface="+mn-lt"/>
            </a:endParaRPr>
          </a:p>
        </p:txBody>
      </p:sp>
      <p:sp>
        <p:nvSpPr>
          <p:cNvPr id="734" name="TextBox 733"/>
          <p:cNvSpPr txBox="1"/>
          <p:nvPr/>
        </p:nvSpPr>
        <p:spPr>
          <a:xfrm>
            <a:off x="3949696" y="4648200"/>
            <a:ext cx="1009650" cy="256480"/>
          </a:xfrm>
          <a:prstGeom prst="rect">
            <a:avLst/>
          </a:prstGeom>
          <a:noFill/>
        </p:spPr>
        <p:txBody>
          <a:bodyPr wrap="square" lIns="0" tIns="0" rIns="0" bIns="0" rtlCol="0">
            <a:spAutoFit/>
          </a:bodyPr>
          <a:lstStyle/>
          <a:p>
            <a:pPr>
              <a:lnSpc>
                <a:spcPts val="1000"/>
              </a:lnSpc>
            </a:pPr>
            <a:r>
              <a:rPr lang="en-US" sz="1000" b="1" dirty="0" smtClean="0">
                <a:latin typeface="+mn-lt"/>
              </a:rPr>
              <a:t>Stakeholder</a:t>
            </a:r>
          </a:p>
          <a:p>
            <a:pPr>
              <a:lnSpc>
                <a:spcPts val="1000"/>
              </a:lnSpc>
            </a:pPr>
            <a:r>
              <a:rPr lang="en-GB" sz="1000" b="1" dirty="0" smtClean="0">
                <a:latin typeface="+mn-lt"/>
              </a:rPr>
              <a:t>engagement</a:t>
            </a:r>
            <a:endParaRPr lang="en-US" sz="1000" b="1" dirty="0">
              <a:latin typeface="+mn-lt"/>
            </a:endParaRPr>
          </a:p>
        </p:txBody>
      </p:sp>
      <p:sp>
        <p:nvSpPr>
          <p:cNvPr id="735" name="TextBox 734"/>
          <p:cNvSpPr txBox="1"/>
          <p:nvPr/>
        </p:nvSpPr>
        <p:spPr>
          <a:xfrm>
            <a:off x="3940171" y="5172075"/>
            <a:ext cx="1009650" cy="256480"/>
          </a:xfrm>
          <a:prstGeom prst="rect">
            <a:avLst/>
          </a:prstGeom>
          <a:noFill/>
        </p:spPr>
        <p:txBody>
          <a:bodyPr wrap="square" lIns="0" tIns="0" rIns="0" bIns="0" rtlCol="0">
            <a:spAutoFit/>
          </a:bodyPr>
          <a:lstStyle/>
          <a:p>
            <a:pPr>
              <a:lnSpc>
                <a:spcPts val="1000"/>
              </a:lnSpc>
            </a:pPr>
            <a:r>
              <a:rPr lang="en-GB" sz="1000" b="1" dirty="0" smtClean="0">
                <a:latin typeface="+mn-lt"/>
              </a:rPr>
              <a:t>Supplier partnership</a:t>
            </a:r>
            <a:endParaRPr lang="en-US" sz="1000" b="1" dirty="0">
              <a:latin typeface="+mn-lt"/>
            </a:endParaRPr>
          </a:p>
        </p:txBody>
      </p:sp>
      <p:sp>
        <p:nvSpPr>
          <p:cNvPr id="736" name="TextBox 735"/>
          <p:cNvSpPr txBox="1"/>
          <p:nvPr/>
        </p:nvSpPr>
        <p:spPr>
          <a:xfrm>
            <a:off x="5121271" y="4714875"/>
            <a:ext cx="1009650" cy="128240"/>
          </a:xfrm>
          <a:prstGeom prst="rect">
            <a:avLst/>
          </a:prstGeom>
          <a:noFill/>
        </p:spPr>
        <p:txBody>
          <a:bodyPr wrap="square" lIns="0" tIns="0" rIns="0" bIns="0" rtlCol="0">
            <a:spAutoFit/>
          </a:bodyPr>
          <a:lstStyle/>
          <a:p>
            <a:pPr>
              <a:lnSpc>
                <a:spcPts val="1000"/>
              </a:lnSpc>
            </a:pPr>
            <a:r>
              <a:rPr lang="en-GB" sz="1000" b="1" dirty="0" smtClean="0">
                <a:latin typeface="+mn-lt"/>
              </a:rPr>
              <a:t>Future-proofing</a:t>
            </a:r>
            <a:endParaRPr lang="en-US" sz="1000" b="1" dirty="0">
              <a:latin typeface="+mn-lt"/>
            </a:endParaRPr>
          </a:p>
        </p:txBody>
      </p:sp>
      <p:sp>
        <p:nvSpPr>
          <p:cNvPr id="737" name="TextBox 736"/>
          <p:cNvSpPr txBox="1"/>
          <p:nvPr/>
        </p:nvSpPr>
        <p:spPr>
          <a:xfrm>
            <a:off x="5111746" y="5238750"/>
            <a:ext cx="1009650" cy="128240"/>
          </a:xfrm>
          <a:prstGeom prst="rect">
            <a:avLst/>
          </a:prstGeom>
          <a:noFill/>
        </p:spPr>
        <p:txBody>
          <a:bodyPr wrap="square" lIns="0" tIns="0" rIns="0" bIns="0" rtlCol="0">
            <a:spAutoFit/>
          </a:bodyPr>
          <a:lstStyle/>
          <a:p>
            <a:pPr>
              <a:lnSpc>
                <a:spcPts val="1000"/>
              </a:lnSpc>
            </a:pPr>
            <a:r>
              <a:rPr lang="en-GB" sz="1000" b="1" dirty="0" smtClean="0">
                <a:latin typeface="+mn-lt"/>
              </a:rPr>
              <a:t>Do-ability</a:t>
            </a:r>
            <a:endParaRPr lang="en-US" sz="1000" b="1" dirty="0">
              <a:latin typeface="+mn-lt"/>
            </a:endParaRPr>
          </a:p>
        </p:txBody>
      </p:sp>
      <p:sp>
        <p:nvSpPr>
          <p:cNvPr id="738" name="TextBox 737"/>
          <p:cNvSpPr txBox="1"/>
          <p:nvPr/>
        </p:nvSpPr>
        <p:spPr>
          <a:xfrm>
            <a:off x="6102346" y="4886325"/>
            <a:ext cx="1009650" cy="256480"/>
          </a:xfrm>
          <a:prstGeom prst="rect">
            <a:avLst/>
          </a:prstGeom>
          <a:noFill/>
        </p:spPr>
        <p:txBody>
          <a:bodyPr wrap="square" lIns="0" tIns="0" rIns="0" bIns="0" rtlCol="0">
            <a:spAutoFit/>
          </a:bodyPr>
          <a:lstStyle/>
          <a:p>
            <a:pPr>
              <a:lnSpc>
                <a:spcPts val="1000"/>
              </a:lnSpc>
            </a:pPr>
            <a:r>
              <a:rPr lang="en-GB" sz="900" b="1" dirty="0" smtClean="0">
                <a:latin typeface="+mn-lt"/>
              </a:rPr>
              <a:t>Benefit</a:t>
            </a:r>
          </a:p>
          <a:p>
            <a:pPr>
              <a:lnSpc>
                <a:spcPts val="1000"/>
              </a:lnSpc>
            </a:pPr>
            <a:r>
              <a:rPr lang="en-GB" sz="900" b="1" dirty="0" smtClean="0">
                <a:latin typeface="+mn-lt"/>
              </a:rPr>
              <a:t>realisation</a:t>
            </a:r>
            <a:endParaRPr lang="en-US" sz="900" b="1" dirty="0">
              <a:latin typeface="+mn-lt"/>
            </a:endParaRPr>
          </a:p>
        </p:txBody>
      </p:sp>
      <p:sp>
        <p:nvSpPr>
          <p:cNvPr id="122"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Critical Success Factors</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Content Placeholder 2"/>
          <p:cNvSpPr txBox="1">
            <a:spLocks/>
          </p:cNvSpPr>
          <p:nvPr/>
        </p:nvSpPr>
        <p:spPr>
          <a:xfrm>
            <a:off x="457200" y="1600200"/>
            <a:ext cx="8229600" cy="4525963"/>
          </a:xfrm>
          <a:prstGeom prst="rect">
            <a:avLst/>
          </a:prstGeom>
        </p:spPr>
        <p:txBody>
          <a:bodyPr>
            <a:noAutofit/>
          </a:bodyPr>
          <a:lstStyle/>
          <a:p>
            <a:pPr marL="490537" marR="0" lvl="0" indent="-228600" algn="l" defTabSz="622300" rtl="0" eaLnBrk="0" fontAlgn="base" latinLnBrk="0" hangingPunct="0">
              <a:lnSpc>
                <a:spcPct val="100000"/>
              </a:lnSpc>
              <a:spcBef>
                <a:spcPct val="20000"/>
              </a:spcBef>
              <a:spcAft>
                <a:spcPct val="0"/>
              </a:spcAft>
              <a:buClrTx/>
              <a:buSzTx/>
              <a:buFont typeface="Wingdings" pitchFamily="2" charset="2"/>
              <a:buChar char="ü"/>
              <a:tabLst>
                <a:tab pos="261938" algn="l"/>
              </a:tabLst>
              <a:defRPr/>
            </a:pPr>
            <a:r>
              <a:rPr kumimoji="0" lang="en-GB" sz="1600" b="1" i="0" u="none" strike="noStrike" kern="0" cap="none" spc="0" normalizeH="0" baseline="0" noProof="0" dirty="0" smtClean="0">
                <a:ln>
                  <a:noFill/>
                </a:ln>
                <a:solidFill>
                  <a:schemeClr val="tx1">
                    <a:lumMod val="65000"/>
                    <a:lumOff val="35000"/>
                  </a:schemeClr>
                </a:solidFill>
                <a:effectLst/>
                <a:uLnTx/>
                <a:uFillTx/>
                <a:latin typeface="+mn-lt"/>
                <a:ea typeface="+mn-ea"/>
                <a:cs typeface="+mn-cs"/>
              </a:rPr>
              <a:t>Clear vision: </a:t>
            </a:r>
            <a:r>
              <a:rPr kumimoji="0" lang="en-GB" sz="16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rPr>
              <a:t>all programme stakeholders have a common and comprehensive view of what the programme is seeking to achieve.  </a:t>
            </a:r>
          </a:p>
          <a:p>
            <a:pPr marL="490537" marR="0" lvl="0" indent="-228600" algn="l" defTabSz="622300" rtl="0" eaLnBrk="0" fontAlgn="base" latinLnBrk="0" hangingPunct="0">
              <a:lnSpc>
                <a:spcPct val="100000"/>
              </a:lnSpc>
              <a:spcBef>
                <a:spcPct val="20000"/>
              </a:spcBef>
              <a:spcAft>
                <a:spcPct val="0"/>
              </a:spcAft>
              <a:buClrTx/>
              <a:buSzTx/>
              <a:buFont typeface="Wingdings" pitchFamily="2" charset="2"/>
              <a:buChar char="ü"/>
              <a:tabLst>
                <a:tab pos="261938" algn="l"/>
              </a:tabLst>
              <a:defRPr/>
            </a:pPr>
            <a:endParaRPr kumimoji="0" lang="en-GB" sz="11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endParaRPr>
          </a:p>
          <a:p>
            <a:pPr marL="490537" marR="0" lvl="0" indent="-228600" algn="l" defTabSz="622300" rtl="0" eaLnBrk="0" fontAlgn="base" latinLnBrk="0" hangingPunct="0">
              <a:lnSpc>
                <a:spcPct val="100000"/>
              </a:lnSpc>
              <a:spcBef>
                <a:spcPct val="20000"/>
              </a:spcBef>
              <a:spcAft>
                <a:spcPct val="0"/>
              </a:spcAft>
              <a:buClrTx/>
              <a:buSzTx/>
              <a:buFont typeface="Wingdings" pitchFamily="2" charset="2"/>
              <a:buChar char="ü"/>
              <a:tabLst>
                <a:tab pos="261938" algn="l"/>
              </a:tabLst>
              <a:defRPr/>
            </a:pPr>
            <a:r>
              <a:rPr kumimoji="0" lang="en-GB" sz="1600" b="1" i="0" u="none" strike="noStrike" kern="0" cap="none" spc="0" normalizeH="0" baseline="0" noProof="0" dirty="0" smtClean="0">
                <a:ln>
                  <a:noFill/>
                </a:ln>
                <a:solidFill>
                  <a:schemeClr val="tx1">
                    <a:lumMod val="65000"/>
                    <a:lumOff val="35000"/>
                  </a:schemeClr>
                </a:solidFill>
                <a:effectLst/>
                <a:uLnTx/>
                <a:uFillTx/>
                <a:latin typeface="+mn-lt"/>
                <a:ea typeface="+mn-ea"/>
                <a:cs typeface="+mn-cs"/>
              </a:rPr>
              <a:t>Strong business case: </a:t>
            </a:r>
            <a:r>
              <a:rPr kumimoji="0" lang="en-GB" sz="16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rPr>
              <a:t>we know what outcomes we want to achieve, have baselined where we are now, and know how we will measure success.</a:t>
            </a:r>
          </a:p>
          <a:p>
            <a:pPr marL="490537" marR="0" lvl="0" indent="-228600" algn="l" defTabSz="622300" rtl="0" eaLnBrk="0" fontAlgn="base" latinLnBrk="0" hangingPunct="0">
              <a:lnSpc>
                <a:spcPct val="100000"/>
              </a:lnSpc>
              <a:spcBef>
                <a:spcPct val="20000"/>
              </a:spcBef>
              <a:spcAft>
                <a:spcPct val="0"/>
              </a:spcAft>
              <a:buClrTx/>
              <a:buSzTx/>
              <a:buFontTx/>
              <a:buNone/>
              <a:tabLst>
                <a:tab pos="261938" algn="l"/>
              </a:tabLst>
              <a:defRPr/>
            </a:pPr>
            <a:r>
              <a:rPr kumimoji="0" lang="en-GB" sz="1600" b="1" i="0" u="none" strike="noStrike" kern="0" cap="none" spc="0" normalizeH="0" baseline="0" noProof="0" dirty="0" smtClean="0">
                <a:ln>
                  <a:noFill/>
                </a:ln>
                <a:solidFill>
                  <a:schemeClr val="tx1">
                    <a:lumMod val="65000"/>
                    <a:lumOff val="35000"/>
                  </a:schemeClr>
                </a:solidFill>
                <a:effectLst/>
                <a:uLnTx/>
                <a:uFillTx/>
                <a:latin typeface="+mn-lt"/>
                <a:ea typeface="+mn-ea"/>
                <a:cs typeface="+mn-cs"/>
              </a:rPr>
              <a:t> </a:t>
            </a:r>
          </a:p>
          <a:p>
            <a:pPr marL="490537" marR="0" lvl="0" indent="-228600" algn="l" defTabSz="622300" rtl="0" eaLnBrk="0" fontAlgn="base" latinLnBrk="0" hangingPunct="0">
              <a:lnSpc>
                <a:spcPct val="100000"/>
              </a:lnSpc>
              <a:spcBef>
                <a:spcPct val="20000"/>
              </a:spcBef>
              <a:spcAft>
                <a:spcPct val="0"/>
              </a:spcAft>
              <a:buClrTx/>
              <a:buSzTx/>
              <a:buFont typeface="Wingdings" pitchFamily="2" charset="2"/>
              <a:buChar char="ü"/>
              <a:tabLst>
                <a:tab pos="261938" algn="l"/>
              </a:tabLst>
              <a:defRPr/>
            </a:pPr>
            <a:r>
              <a:rPr kumimoji="0" lang="en-GB" sz="1600" b="1" i="0" u="none" strike="noStrike" kern="0" cap="none" spc="0" normalizeH="0" baseline="0" noProof="0" dirty="0" smtClean="0">
                <a:ln>
                  <a:noFill/>
                </a:ln>
                <a:solidFill>
                  <a:schemeClr val="tx1">
                    <a:lumMod val="65000"/>
                    <a:lumOff val="35000"/>
                  </a:schemeClr>
                </a:solidFill>
                <a:effectLst/>
                <a:uLnTx/>
                <a:uFillTx/>
                <a:latin typeface="+mn-lt"/>
                <a:ea typeface="+mn-ea"/>
                <a:cs typeface="+mn-cs"/>
              </a:rPr>
              <a:t>Focus on results: </a:t>
            </a:r>
            <a:r>
              <a:rPr kumimoji="0" lang="en-GB" sz="16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rPr>
              <a:t>although we have a vision of where we want to go, and a set of principles by which we will move forwards, we do not over-plan.  Instead, our strategy focuses on taking concrete, practical steps in the short to medium term, rather than continually describing the long-term vision. </a:t>
            </a:r>
          </a:p>
          <a:p>
            <a:pPr marL="342900" marR="0" lvl="0" indent="-80963" algn="l" defTabSz="622300" rtl="0" eaLnBrk="0" fontAlgn="base" latinLnBrk="0" hangingPunct="0">
              <a:lnSpc>
                <a:spcPct val="100000"/>
              </a:lnSpc>
              <a:spcBef>
                <a:spcPct val="20000"/>
              </a:spcBef>
              <a:spcAft>
                <a:spcPct val="0"/>
              </a:spcAft>
              <a:buClrTx/>
              <a:buSzTx/>
              <a:buFontTx/>
              <a:buNone/>
              <a:tabLst>
                <a:tab pos="261938" algn="l"/>
              </a:tabLst>
              <a:defRPr/>
            </a:pPr>
            <a:endParaRPr kumimoji="0" lang="en-GB" sz="100" b="0" i="0" u="none" strike="noStrike" kern="0" cap="none" spc="0" normalizeH="0" baseline="0" noProof="0" dirty="0" smtClean="0">
              <a:ln>
                <a:noFill/>
              </a:ln>
              <a:solidFill>
                <a:srgbClr val="66656A"/>
              </a:solidFill>
              <a:effectLst/>
              <a:uLnTx/>
              <a:uFillTx/>
              <a:latin typeface="+mn-lt"/>
              <a:ea typeface="+mn-ea"/>
              <a:cs typeface="+mn-cs"/>
            </a:endParaRPr>
          </a:p>
          <a:p>
            <a:pPr marL="342900" marR="0" lvl="0" indent="-80963" algn="l" defTabSz="622300" rtl="0" eaLnBrk="0" fontAlgn="base" latinLnBrk="0" hangingPunct="0">
              <a:lnSpc>
                <a:spcPct val="130000"/>
              </a:lnSpc>
              <a:spcBef>
                <a:spcPct val="20000"/>
              </a:spcBef>
              <a:spcAft>
                <a:spcPct val="0"/>
              </a:spcAft>
              <a:buClrTx/>
              <a:buSzTx/>
              <a:buFontTx/>
              <a:buNone/>
              <a:tabLst>
                <a:tab pos="261938" algn="l"/>
              </a:tabLst>
              <a:defRPr/>
            </a:pPr>
            <a:endParaRPr kumimoji="0" lang="en-GB" b="0" i="0" u="none" strike="noStrike" kern="0" cap="none" spc="0" normalizeH="0" baseline="0" noProof="0" dirty="0">
              <a:ln>
                <a:noFill/>
              </a:ln>
              <a:solidFill>
                <a:schemeClr val="bg1">
                  <a:lumMod val="50000"/>
                </a:schemeClr>
              </a:solidFill>
              <a:effectLst/>
              <a:uLnTx/>
              <a:uFillTx/>
              <a:latin typeface="+mn-lt"/>
              <a:ea typeface="+mn-ea"/>
              <a:cs typeface="+mn-cs"/>
            </a:endParaRPr>
          </a:p>
        </p:txBody>
      </p:sp>
      <p:sp>
        <p:nvSpPr>
          <p:cNvPr id="125" name="Title 1"/>
          <p:cNvSpPr txBox="1">
            <a:spLocks/>
          </p:cNvSpPr>
          <p:nvPr/>
        </p:nvSpPr>
        <p:spPr>
          <a:xfrm>
            <a:off x="609600" y="731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000" b="0" i="0" u="none" strike="noStrike" kern="0" cap="none" spc="0" normalizeH="0" baseline="0" noProof="0" dirty="0" smtClean="0">
                <a:ln>
                  <a:noFill/>
                </a:ln>
                <a:solidFill>
                  <a:srgbClr val="1D6AAE"/>
                </a:solidFill>
                <a:effectLst/>
                <a:uLnTx/>
                <a:uFillTx/>
                <a:latin typeface="+mj-lt"/>
                <a:ea typeface="+mj-ea"/>
                <a:cs typeface="+mj-cs"/>
              </a:rPr>
              <a:t>(1)</a:t>
            </a:r>
            <a:r>
              <a:rPr kumimoji="0" lang="en-GB" sz="2000" b="0" i="0" u="none" strike="noStrike" kern="0" cap="none" spc="0" normalizeH="0" noProof="0" dirty="0" smtClean="0">
                <a:ln>
                  <a:noFill/>
                </a:ln>
                <a:solidFill>
                  <a:srgbClr val="1D6AAE"/>
                </a:solidFill>
                <a:effectLst/>
                <a:uLnTx/>
                <a:uFillTx/>
                <a:latin typeface="+mj-lt"/>
                <a:ea typeface="+mj-ea"/>
                <a:cs typeface="+mj-cs"/>
              </a:rPr>
              <a:t>   Strategic clarity</a:t>
            </a:r>
            <a:endParaRPr kumimoji="0" lang="en-GB" sz="2000" b="0" i="0" u="none" strike="noStrike" kern="0" cap="none" spc="0" normalizeH="0" baseline="0" noProof="0" dirty="0">
              <a:ln>
                <a:noFill/>
              </a:ln>
              <a:solidFill>
                <a:srgbClr val="1D6AAE"/>
              </a:solidFill>
              <a:effectLst/>
              <a:uLnTx/>
              <a:uFillTx/>
              <a:latin typeface="+mj-lt"/>
              <a:ea typeface="+mj-ea"/>
              <a:cs typeface="+mj-cs"/>
            </a:endParaRPr>
          </a:p>
        </p:txBody>
      </p:sp>
      <p:pic>
        <p:nvPicPr>
          <p:cNvPr id="126" name="Picture 2" descr="cstransform-logo-colour">
            <a:hlinkClick r:id="rId3" action="ppaction://hlinksldjump"/>
          </p:cNvPr>
          <p:cNvPicPr>
            <a:picLocks noChangeAspect="1" noChangeArrowheads="1"/>
          </p:cNvPicPr>
          <p:nvPr/>
        </p:nvPicPr>
        <p:blipFill>
          <a:blip r:embed="rId4" cstate="print"/>
          <a:srcRect/>
          <a:stretch>
            <a:fillRect/>
          </a:stretch>
        </p:blipFill>
        <p:spPr bwMode="auto">
          <a:xfrm>
            <a:off x="6597650" y="193675"/>
            <a:ext cx="2368550" cy="5492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chemeClr val="bg2"/>
          </a:solidFill>
          <a:ln w="0">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solidFill>
            <a:schemeClr val="accent6">
              <a:lumMod val="20000"/>
              <a:lumOff val="80000"/>
            </a:schemeClr>
          </a:solidFill>
          <a:ln w="5">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50000"/>
                  <a:lumOff val="50000"/>
                </a:schemeClr>
              </a:solidFill>
            </a:endParaRPr>
          </a:p>
        </p:txBody>
      </p:sp>
      <p:sp>
        <p:nvSpPr>
          <p:cNvPr id="731213" name="Freeform 77"/>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0" name="TextBox 729"/>
          <p:cNvSpPr txBox="1"/>
          <p:nvPr/>
        </p:nvSpPr>
        <p:spPr>
          <a:xfrm>
            <a:off x="1577971" y="4686300"/>
            <a:ext cx="1009650" cy="153888"/>
          </a:xfrm>
          <a:prstGeom prst="rect">
            <a:avLst/>
          </a:prstGeom>
          <a:noFill/>
        </p:spPr>
        <p:txBody>
          <a:bodyPr wrap="square" lIns="0" tIns="0" rIns="0" bIns="0" rtlCol="0">
            <a:spAutoFit/>
          </a:bodyPr>
          <a:lstStyle/>
          <a:p>
            <a:r>
              <a:rPr lang="en-US" sz="1000" b="1" dirty="0" smtClean="0">
                <a:latin typeface="+mn-lt"/>
              </a:rPr>
              <a:t>Strategic clarity</a:t>
            </a:r>
            <a:endParaRPr lang="en-US" sz="1000" b="1" dirty="0">
              <a:latin typeface="+mn-lt"/>
            </a:endParaRPr>
          </a:p>
        </p:txBody>
      </p:sp>
      <p:sp>
        <p:nvSpPr>
          <p:cNvPr id="731" name="TextBox 730"/>
          <p:cNvSpPr txBox="1"/>
          <p:nvPr/>
        </p:nvSpPr>
        <p:spPr>
          <a:xfrm>
            <a:off x="1568446" y="52197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Leadership</a:t>
            </a:r>
            <a:endParaRPr lang="en-US" sz="1000" b="1" dirty="0">
              <a:solidFill>
                <a:schemeClr val="tx1">
                  <a:lumMod val="65000"/>
                  <a:lumOff val="35000"/>
                </a:schemeClr>
              </a:solidFill>
              <a:latin typeface="+mn-lt"/>
            </a:endParaRPr>
          </a:p>
        </p:txBody>
      </p:sp>
      <p:sp>
        <p:nvSpPr>
          <p:cNvPr id="732" name="TextBox 731"/>
          <p:cNvSpPr txBox="1"/>
          <p:nvPr/>
        </p:nvSpPr>
        <p:spPr>
          <a:xfrm>
            <a:off x="2768596" y="4705350"/>
            <a:ext cx="1009650" cy="153888"/>
          </a:xfrm>
          <a:prstGeom prst="rect">
            <a:avLst/>
          </a:prstGeom>
          <a:noFill/>
        </p:spPr>
        <p:txBody>
          <a:bodyPr wrap="square" lIns="0" tIns="0" rIns="0" bIns="0" rtlCol="0">
            <a:spAutoFit/>
          </a:bodyPr>
          <a:lstStyle/>
          <a:p>
            <a:r>
              <a:rPr lang="en-US" sz="1000" b="1" dirty="0" smtClean="0">
                <a:latin typeface="+mn-lt"/>
              </a:rPr>
              <a:t>Skills</a:t>
            </a:r>
            <a:endParaRPr lang="en-US" sz="1000" b="1" dirty="0">
              <a:latin typeface="+mn-lt"/>
            </a:endParaRPr>
          </a:p>
        </p:txBody>
      </p:sp>
      <p:sp>
        <p:nvSpPr>
          <p:cNvPr id="733" name="TextBox 732"/>
          <p:cNvSpPr txBox="1"/>
          <p:nvPr/>
        </p:nvSpPr>
        <p:spPr>
          <a:xfrm>
            <a:off x="2768596" y="5219700"/>
            <a:ext cx="1009650" cy="153888"/>
          </a:xfrm>
          <a:prstGeom prst="rect">
            <a:avLst/>
          </a:prstGeom>
          <a:noFill/>
        </p:spPr>
        <p:txBody>
          <a:bodyPr wrap="square" lIns="0" tIns="0" rIns="0" bIns="0" rtlCol="0">
            <a:spAutoFit/>
          </a:bodyPr>
          <a:lstStyle/>
          <a:p>
            <a:r>
              <a:rPr lang="en-US" sz="1000" b="1" dirty="0" smtClean="0">
                <a:latin typeface="+mn-lt"/>
              </a:rPr>
              <a:t>User focus</a:t>
            </a:r>
            <a:endParaRPr lang="en-US" sz="1000" b="1" dirty="0">
              <a:latin typeface="+mn-lt"/>
            </a:endParaRPr>
          </a:p>
        </p:txBody>
      </p:sp>
      <p:sp>
        <p:nvSpPr>
          <p:cNvPr id="734" name="TextBox 733"/>
          <p:cNvSpPr txBox="1"/>
          <p:nvPr/>
        </p:nvSpPr>
        <p:spPr>
          <a:xfrm>
            <a:off x="3949696" y="4648200"/>
            <a:ext cx="1009650" cy="256480"/>
          </a:xfrm>
          <a:prstGeom prst="rect">
            <a:avLst/>
          </a:prstGeom>
          <a:noFill/>
        </p:spPr>
        <p:txBody>
          <a:bodyPr wrap="square" lIns="0" tIns="0" rIns="0" bIns="0" rtlCol="0">
            <a:spAutoFit/>
          </a:bodyPr>
          <a:lstStyle/>
          <a:p>
            <a:pPr>
              <a:lnSpc>
                <a:spcPts val="1000"/>
              </a:lnSpc>
            </a:pPr>
            <a:r>
              <a:rPr lang="en-US" sz="1000" b="1" dirty="0" smtClean="0">
                <a:latin typeface="+mn-lt"/>
              </a:rPr>
              <a:t>Stakeholder</a:t>
            </a:r>
          </a:p>
          <a:p>
            <a:pPr>
              <a:lnSpc>
                <a:spcPts val="1000"/>
              </a:lnSpc>
            </a:pPr>
            <a:r>
              <a:rPr lang="en-GB" sz="1000" b="1" dirty="0" smtClean="0">
                <a:latin typeface="+mn-lt"/>
              </a:rPr>
              <a:t>engagement</a:t>
            </a:r>
            <a:endParaRPr lang="en-US" sz="1000" b="1" dirty="0">
              <a:latin typeface="+mn-lt"/>
            </a:endParaRPr>
          </a:p>
        </p:txBody>
      </p:sp>
      <p:sp>
        <p:nvSpPr>
          <p:cNvPr id="735" name="TextBox 734"/>
          <p:cNvSpPr txBox="1"/>
          <p:nvPr/>
        </p:nvSpPr>
        <p:spPr>
          <a:xfrm>
            <a:off x="3940171" y="5172075"/>
            <a:ext cx="1009650" cy="256480"/>
          </a:xfrm>
          <a:prstGeom prst="rect">
            <a:avLst/>
          </a:prstGeom>
          <a:noFill/>
        </p:spPr>
        <p:txBody>
          <a:bodyPr wrap="square" lIns="0" tIns="0" rIns="0" bIns="0" rtlCol="0">
            <a:spAutoFit/>
          </a:bodyPr>
          <a:lstStyle/>
          <a:p>
            <a:pPr>
              <a:lnSpc>
                <a:spcPts val="1000"/>
              </a:lnSpc>
            </a:pPr>
            <a:r>
              <a:rPr lang="en-GB" sz="1000" b="1" dirty="0" smtClean="0">
                <a:latin typeface="+mn-lt"/>
              </a:rPr>
              <a:t>Supplier partnership</a:t>
            </a:r>
            <a:endParaRPr lang="en-US" sz="1000" b="1" dirty="0">
              <a:latin typeface="+mn-lt"/>
            </a:endParaRPr>
          </a:p>
        </p:txBody>
      </p:sp>
      <p:sp>
        <p:nvSpPr>
          <p:cNvPr id="736" name="TextBox 735"/>
          <p:cNvSpPr txBox="1"/>
          <p:nvPr/>
        </p:nvSpPr>
        <p:spPr>
          <a:xfrm>
            <a:off x="5121271" y="4714875"/>
            <a:ext cx="1009650" cy="128240"/>
          </a:xfrm>
          <a:prstGeom prst="rect">
            <a:avLst/>
          </a:prstGeom>
          <a:noFill/>
        </p:spPr>
        <p:txBody>
          <a:bodyPr wrap="square" lIns="0" tIns="0" rIns="0" bIns="0" rtlCol="0">
            <a:spAutoFit/>
          </a:bodyPr>
          <a:lstStyle/>
          <a:p>
            <a:pPr>
              <a:lnSpc>
                <a:spcPts val="1000"/>
              </a:lnSpc>
            </a:pPr>
            <a:r>
              <a:rPr lang="en-GB" sz="1000" b="1" dirty="0" smtClean="0">
                <a:latin typeface="+mn-lt"/>
              </a:rPr>
              <a:t>Future-proofing</a:t>
            </a:r>
            <a:endParaRPr lang="en-US" sz="1000" b="1" dirty="0">
              <a:latin typeface="+mn-lt"/>
            </a:endParaRPr>
          </a:p>
        </p:txBody>
      </p:sp>
      <p:sp>
        <p:nvSpPr>
          <p:cNvPr id="737" name="TextBox 736"/>
          <p:cNvSpPr txBox="1"/>
          <p:nvPr/>
        </p:nvSpPr>
        <p:spPr>
          <a:xfrm>
            <a:off x="5111746" y="5238750"/>
            <a:ext cx="1009650" cy="128240"/>
          </a:xfrm>
          <a:prstGeom prst="rect">
            <a:avLst/>
          </a:prstGeom>
          <a:noFill/>
        </p:spPr>
        <p:txBody>
          <a:bodyPr wrap="square" lIns="0" tIns="0" rIns="0" bIns="0" rtlCol="0">
            <a:spAutoFit/>
          </a:bodyPr>
          <a:lstStyle/>
          <a:p>
            <a:pPr>
              <a:lnSpc>
                <a:spcPts val="1000"/>
              </a:lnSpc>
            </a:pPr>
            <a:r>
              <a:rPr lang="en-GB" sz="1000" b="1" dirty="0" smtClean="0">
                <a:latin typeface="+mn-lt"/>
              </a:rPr>
              <a:t>Do-ability</a:t>
            </a:r>
            <a:endParaRPr lang="en-US" sz="1000" b="1" dirty="0">
              <a:latin typeface="+mn-lt"/>
            </a:endParaRPr>
          </a:p>
        </p:txBody>
      </p:sp>
      <p:sp>
        <p:nvSpPr>
          <p:cNvPr id="738" name="TextBox 737"/>
          <p:cNvSpPr txBox="1"/>
          <p:nvPr/>
        </p:nvSpPr>
        <p:spPr>
          <a:xfrm>
            <a:off x="6102346" y="4886325"/>
            <a:ext cx="1009650" cy="256480"/>
          </a:xfrm>
          <a:prstGeom prst="rect">
            <a:avLst/>
          </a:prstGeom>
          <a:noFill/>
        </p:spPr>
        <p:txBody>
          <a:bodyPr wrap="square" lIns="0" tIns="0" rIns="0" bIns="0" rtlCol="0">
            <a:spAutoFit/>
          </a:bodyPr>
          <a:lstStyle/>
          <a:p>
            <a:pPr>
              <a:lnSpc>
                <a:spcPts val="1000"/>
              </a:lnSpc>
            </a:pPr>
            <a:r>
              <a:rPr lang="en-GB" sz="900" b="1" dirty="0" smtClean="0">
                <a:latin typeface="+mn-lt"/>
              </a:rPr>
              <a:t>Benefit</a:t>
            </a:r>
          </a:p>
          <a:p>
            <a:pPr>
              <a:lnSpc>
                <a:spcPts val="1000"/>
              </a:lnSpc>
            </a:pPr>
            <a:r>
              <a:rPr lang="en-GB" sz="900" b="1" dirty="0" smtClean="0">
                <a:latin typeface="+mn-lt"/>
              </a:rPr>
              <a:t>realisation</a:t>
            </a:r>
            <a:endParaRPr lang="en-US" sz="900" b="1" dirty="0">
              <a:latin typeface="+mn-lt"/>
            </a:endParaRPr>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Content Placeholder 2"/>
          <p:cNvSpPr txBox="1">
            <a:spLocks/>
          </p:cNvSpPr>
          <p:nvPr/>
        </p:nvSpPr>
        <p:spPr bwMode="auto">
          <a:xfrm>
            <a:off x="381000" y="1447800"/>
            <a:ext cx="8229600"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490537" marR="0" lvl="0" indent="-228600" algn="l" defTabSz="914400" rtl="0" eaLnBrk="1" fontAlgn="base" latinLnBrk="0" hangingPunct="1">
              <a:lnSpc>
                <a:spcPct val="100000"/>
              </a:lnSpc>
              <a:spcBef>
                <a:spcPct val="20000"/>
              </a:spcBef>
              <a:spcAft>
                <a:spcPct val="0"/>
              </a:spcAft>
              <a:buClrTx/>
              <a:buSzTx/>
              <a:buFont typeface="Wingdings" pitchFamily="2" charset="2"/>
              <a:buChar char="ü"/>
              <a:tabLst/>
              <a:defRPr/>
            </a:pPr>
            <a:r>
              <a:rPr kumimoji="0" lang="en-GB" sz="1600" b="1" i="0" u="none" strike="noStrike" kern="0" cap="none" spc="0" normalizeH="0" baseline="0" noProof="0" dirty="0" smtClean="0">
                <a:ln>
                  <a:noFill/>
                </a:ln>
                <a:solidFill>
                  <a:schemeClr val="tx1">
                    <a:lumMod val="65000"/>
                    <a:lumOff val="35000"/>
                  </a:schemeClr>
                </a:solidFill>
                <a:effectLst/>
                <a:uLnTx/>
                <a:uFillTx/>
                <a:latin typeface="+mn-lt"/>
                <a:ea typeface="+mn-ea"/>
                <a:cs typeface="+mn-cs"/>
              </a:rPr>
              <a:t>Sustained support:</a:t>
            </a:r>
            <a:r>
              <a:rPr kumimoji="0" lang="en-GB" sz="16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rPr>
              <a:t> our political leaders and top management are committed to the programme for the long term. </a:t>
            </a:r>
          </a:p>
          <a:p>
            <a:pPr marL="490537" marR="0" lvl="0" indent="-228600" algn="l" defTabSz="914400" rtl="0" eaLnBrk="1" fontAlgn="base" latinLnBrk="0" hangingPunct="1">
              <a:lnSpc>
                <a:spcPct val="100000"/>
              </a:lnSpc>
              <a:spcBef>
                <a:spcPct val="20000"/>
              </a:spcBef>
              <a:spcAft>
                <a:spcPct val="0"/>
              </a:spcAft>
              <a:buClrTx/>
              <a:buSzTx/>
              <a:buFont typeface="Wingdings" pitchFamily="2" charset="2"/>
              <a:buChar char="ü"/>
              <a:tabLst/>
              <a:defRPr/>
            </a:pPr>
            <a:endParaRPr kumimoji="0" lang="en-GB" sz="10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endParaRPr>
          </a:p>
          <a:p>
            <a:pPr marL="490537" marR="0" lvl="0" indent="-228600" algn="l" defTabSz="914400" rtl="0" eaLnBrk="1" fontAlgn="base" latinLnBrk="0" hangingPunct="1">
              <a:lnSpc>
                <a:spcPct val="100000"/>
              </a:lnSpc>
              <a:spcBef>
                <a:spcPct val="20000"/>
              </a:spcBef>
              <a:spcAft>
                <a:spcPct val="0"/>
              </a:spcAft>
              <a:buClrTx/>
              <a:buSzTx/>
              <a:buFont typeface="Wingdings" pitchFamily="2" charset="2"/>
              <a:buChar char="ü"/>
              <a:tabLst/>
              <a:defRPr/>
            </a:pPr>
            <a:r>
              <a:rPr kumimoji="0" lang="en-GB" sz="1600" b="1" i="0" u="none" strike="noStrike" kern="0" cap="none" spc="0" normalizeH="0" baseline="0" noProof="0" dirty="0" smtClean="0">
                <a:ln>
                  <a:noFill/>
                </a:ln>
                <a:solidFill>
                  <a:schemeClr val="tx1">
                    <a:lumMod val="65000"/>
                    <a:lumOff val="35000"/>
                  </a:schemeClr>
                </a:solidFill>
                <a:effectLst/>
                <a:uLnTx/>
                <a:uFillTx/>
                <a:latin typeface="+mn-lt"/>
                <a:ea typeface="+mn-ea"/>
                <a:cs typeface="+mn-cs"/>
              </a:rPr>
              <a:t>Leadership skills: </a:t>
            </a:r>
            <a:r>
              <a:rPr kumimoji="0" lang="en-GB" sz="16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rPr>
              <a:t>our programme leaders have the skills needed to drive IT-enabled business transformation, and have access to external support</a:t>
            </a:r>
          </a:p>
          <a:p>
            <a:pPr marL="490537" marR="0" lvl="0" indent="-228600" algn="l" defTabSz="914400" rtl="0" eaLnBrk="1" fontAlgn="base" latinLnBrk="0" hangingPunct="1">
              <a:lnSpc>
                <a:spcPct val="100000"/>
              </a:lnSpc>
              <a:spcBef>
                <a:spcPct val="20000"/>
              </a:spcBef>
              <a:spcAft>
                <a:spcPct val="0"/>
              </a:spcAft>
              <a:buClrTx/>
              <a:buSzTx/>
              <a:buFont typeface="Wingdings" pitchFamily="2" charset="2"/>
              <a:buChar char="ü"/>
              <a:tabLst/>
              <a:defRPr/>
            </a:pPr>
            <a:endParaRPr kumimoji="0" lang="en-GB" sz="10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endParaRPr>
          </a:p>
          <a:p>
            <a:pPr marL="490537" marR="0" lvl="0" indent="-228600" algn="l" defTabSz="914400" rtl="0" eaLnBrk="1" fontAlgn="base" latinLnBrk="0" hangingPunct="1">
              <a:lnSpc>
                <a:spcPct val="100000"/>
              </a:lnSpc>
              <a:spcBef>
                <a:spcPct val="20000"/>
              </a:spcBef>
              <a:spcAft>
                <a:spcPct val="0"/>
              </a:spcAft>
              <a:buClrTx/>
              <a:buSzTx/>
              <a:buFont typeface="Wingdings" pitchFamily="2" charset="2"/>
              <a:buChar char="ü"/>
              <a:tabLst/>
              <a:defRPr/>
            </a:pPr>
            <a:r>
              <a:rPr kumimoji="0" lang="en-GB" sz="1600" b="1" i="0" u="none" strike="noStrike" kern="0" cap="none" spc="0" normalizeH="0" baseline="0" noProof="0" dirty="0" smtClean="0">
                <a:ln>
                  <a:noFill/>
                </a:ln>
                <a:solidFill>
                  <a:schemeClr val="tx1">
                    <a:lumMod val="65000"/>
                    <a:lumOff val="35000"/>
                  </a:schemeClr>
                </a:solidFill>
                <a:effectLst/>
                <a:uLnTx/>
                <a:uFillTx/>
                <a:latin typeface="+mn-lt"/>
                <a:ea typeface="+mn-ea"/>
                <a:cs typeface="+mn-cs"/>
              </a:rPr>
              <a:t>Collaborative governance: </a:t>
            </a:r>
            <a:r>
              <a:rPr kumimoji="0" lang="en-GB" sz="16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rPr>
              <a:t>leaders from all parts of our and other organisations involved in the programme are motivated for it to succeed, and are engaged in clear and collaborative governance mechanisms to manage any risks and issues.</a:t>
            </a:r>
          </a:p>
          <a:p>
            <a:pPr marL="231775" marR="0" lvl="0" indent="-231775" algn="l" defTabSz="914400" rtl="0" eaLnBrk="1" fontAlgn="base" latinLnBrk="0" hangingPunct="1">
              <a:lnSpc>
                <a:spcPct val="100000"/>
              </a:lnSpc>
              <a:spcBef>
                <a:spcPct val="20000"/>
              </a:spcBef>
              <a:spcAft>
                <a:spcPct val="0"/>
              </a:spcAft>
              <a:buClrTx/>
              <a:buSzTx/>
              <a:buFontTx/>
              <a:buBlip>
                <a:blip r:embed="rId3"/>
              </a:buBlip>
              <a:tabLst/>
              <a:defRPr/>
            </a:pPr>
            <a:endParaRPr kumimoji="0" lang="en-GB" sz="1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8"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Critical Success Factors</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
        <p:nvSpPr>
          <p:cNvPr id="39" name="Title 1"/>
          <p:cNvSpPr txBox="1">
            <a:spLocks/>
          </p:cNvSpPr>
          <p:nvPr/>
        </p:nvSpPr>
        <p:spPr>
          <a:xfrm>
            <a:off x="609600" y="731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000" b="0" i="0" u="none" strike="noStrike" kern="0" cap="none" spc="0" normalizeH="0" baseline="0" noProof="0" dirty="0" smtClean="0">
                <a:ln>
                  <a:noFill/>
                </a:ln>
                <a:solidFill>
                  <a:srgbClr val="1D6AAE"/>
                </a:solidFill>
                <a:effectLst/>
                <a:uLnTx/>
                <a:uFillTx/>
                <a:latin typeface="+mj-lt"/>
                <a:ea typeface="+mj-ea"/>
                <a:cs typeface="+mj-cs"/>
              </a:rPr>
              <a:t>(2)</a:t>
            </a:r>
            <a:r>
              <a:rPr kumimoji="0" lang="en-GB" sz="2000" b="0" i="0" u="none" strike="noStrike" kern="0" cap="none" spc="0" normalizeH="0" noProof="0" dirty="0" smtClean="0">
                <a:ln>
                  <a:noFill/>
                </a:ln>
                <a:solidFill>
                  <a:srgbClr val="1D6AAE"/>
                </a:solidFill>
                <a:effectLst/>
                <a:uLnTx/>
                <a:uFillTx/>
                <a:latin typeface="+mj-lt"/>
                <a:ea typeface="+mj-ea"/>
                <a:cs typeface="+mj-cs"/>
              </a:rPr>
              <a:t>   Leadership</a:t>
            </a:r>
            <a:endParaRPr kumimoji="0" lang="en-GB" sz="2000" b="0" i="0" u="none" strike="noStrike" kern="0" cap="none" spc="0" normalizeH="0" baseline="0" noProof="0" dirty="0">
              <a:ln>
                <a:noFill/>
              </a:ln>
              <a:solidFill>
                <a:srgbClr val="1D6AAE"/>
              </a:solidFill>
              <a:effectLst/>
              <a:uLnTx/>
              <a:uFillTx/>
              <a:latin typeface="+mj-lt"/>
              <a:ea typeface="+mj-ea"/>
              <a:cs typeface="+mj-cs"/>
            </a:endParaRPr>
          </a:p>
        </p:txBody>
      </p:sp>
      <p:pic>
        <p:nvPicPr>
          <p:cNvPr id="40" name="Picture 2" descr="cstransform-logo-colour">
            <a:hlinkClick r:id="rId4" action="ppaction://hlinksldjump"/>
          </p:cNvPr>
          <p:cNvPicPr>
            <a:picLocks noChangeAspect="1" noChangeArrowheads="1"/>
          </p:cNvPicPr>
          <p:nvPr/>
        </p:nvPicPr>
        <p:blipFill>
          <a:blip r:embed="rId5" cstate="print"/>
          <a:srcRect/>
          <a:stretch>
            <a:fillRect/>
          </a:stretch>
        </p:blipFill>
        <p:spPr bwMode="auto">
          <a:xfrm>
            <a:off x="6597650" y="193675"/>
            <a:ext cx="2368550" cy="5492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chemeClr val="bg2"/>
          </a:solidFill>
          <a:ln w="0">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50000"/>
                  <a:lumOff val="50000"/>
                </a:schemeClr>
              </a:solidFill>
            </a:endParaRPr>
          </a:p>
        </p:txBody>
      </p:sp>
      <p:sp>
        <p:nvSpPr>
          <p:cNvPr id="731213" name="Freeform 77"/>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solidFill>
            <a:schemeClr val="accent6">
              <a:lumMod val="20000"/>
              <a:lumOff val="80000"/>
            </a:schemeClr>
          </a:solidFill>
          <a:ln w="5">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0" name="TextBox 729"/>
          <p:cNvSpPr txBox="1"/>
          <p:nvPr/>
        </p:nvSpPr>
        <p:spPr>
          <a:xfrm>
            <a:off x="1577971" y="4686300"/>
            <a:ext cx="1009650" cy="153888"/>
          </a:xfrm>
          <a:prstGeom prst="rect">
            <a:avLst/>
          </a:prstGeom>
          <a:noFill/>
        </p:spPr>
        <p:txBody>
          <a:bodyPr wrap="square" lIns="0" tIns="0" rIns="0" bIns="0" rtlCol="0">
            <a:spAutoFit/>
          </a:bodyPr>
          <a:lstStyle/>
          <a:p>
            <a:r>
              <a:rPr lang="en-US" sz="1000" b="1" dirty="0" smtClean="0">
                <a:latin typeface="+mn-lt"/>
              </a:rPr>
              <a:t>Strategic clarity</a:t>
            </a:r>
            <a:endParaRPr lang="en-US" sz="1000" b="1" dirty="0">
              <a:latin typeface="+mn-lt"/>
            </a:endParaRPr>
          </a:p>
        </p:txBody>
      </p:sp>
      <p:sp>
        <p:nvSpPr>
          <p:cNvPr id="731" name="TextBox 730"/>
          <p:cNvSpPr txBox="1"/>
          <p:nvPr/>
        </p:nvSpPr>
        <p:spPr>
          <a:xfrm>
            <a:off x="1568446" y="5219700"/>
            <a:ext cx="1009650" cy="153888"/>
          </a:xfrm>
          <a:prstGeom prst="rect">
            <a:avLst/>
          </a:prstGeom>
          <a:noFill/>
        </p:spPr>
        <p:txBody>
          <a:bodyPr wrap="square" lIns="0" tIns="0" rIns="0" bIns="0" rtlCol="0">
            <a:spAutoFit/>
          </a:bodyPr>
          <a:lstStyle/>
          <a:p>
            <a:r>
              <a:rPr lang="en-US" sz="1000" b="1" dirty="0" smtClean="0">
                <a:latin typeface="+mn-lt"/>
              </a:rPr>
              <a:t>Leadership</a:t>
            </a:r>
            <a:endParaRPr lang="en-US" sz="1000" b="1" dirty="0">
              <a:latin typeface="+mn-lt"/>
            </a:endParaRPr>
          </a:p>
        </p:txBody>
      </p:sp>
      <p:sp>
        <p:nvSpPr>
          <p:cNvPr id="732" name="TextBox 731"/>
          <p:cNvSpPr txBox="1"/>
          <p:nvPr/>
        </p:nvSpPr>
        <p:spPr>
          <a:xfrm>
            <a:off x="2768596" y="4705350"/>
            <a:ext cx="1009650" cy="153888"/>
          </a:xfrm>
          <a:prstGeom prst="rect">
            <a:avLst/>
          </a:prstGeom>
          <a:noFill/>
        </p:spPr>
        <p:txBody>
          <a:bodyPr wrap="square" lIns="0" tIns="0" rIns="0" bIns="0" rtlCol="0">
            <a:spAutoFit/>
          </a:bodyPr>
          <a:lstStyle/>
          <a:p>
            <a:r>
              <a:rPr lang="en-US" sz="1000" b="1" dirty="0" smtClean="0">
                <a:latin typeface="+mn-lt"/>
              </a:rPr>
              <a:t>Skills</a:t>
            </a:r>
            <a:endParaRPr lang="en-US" sz="1000" b="1" dirty="0">
              <a:latin typeface="+mn-lt"/>
            </a:endParaRPr>
          </a:p>
        </p:txBody>
      </p:sp>
      <p:sp>
        <p:nvSpPr>
          <p:cNvPr id="733" name="TextBox 732"/>
          <p:cNvSpPr txBox="1"/>
          <p:nvPr/>
        </p:nvSpPr>
        <p:spPr>
          <a:xfrm>
            <a:off x="2768596" y="52197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User focus</a:t>
            </a:r>
            <a:endParaRPr lang="en-US" sz="1000" b="1" dirty="0">
              <a:solidFill>
                <a:schemeClr val="tx1">
                  <a:lumMod val="65000"/>
                  <a:lumOff val="35000"/>
                </a:schemeClr>
              </a:solidFill>
              <a:latin typeface="+mn-lt"/>
            </a:endParaRPr>
          </a:p>
        </p:txBody>
      </p:sp>
      <p:sp>
        <p:nvSpPr>
          <p:cNvPr id="734" name="TextBox 733"/>
          <p:cNvSpPr txBox="1"/>
          <p:nvPr/>
        </p:nvSpPr>
        <p:spPr>
          <a:xfrm>
            <a:off x="3949696" y="4648200"/>
            <a:ext cx="1009650" cy="256480"/>
          </a:xfrm>
          <a:prstGeom prst="rect">
            <a:avLst/>
          </a:prstGeom>
          <a:noFill/>
        </p:spPr>
        <p:txBody>
          <a:bodyPr wrap="square" lIns="0" tIns="0" rIns="0" bIns="0" rtlCol="0">
            <a:spAutoFit/>
          </a:bodyPr>
          <a:lstStyle/>
          <a:p>
            <a:pPr>
              <a:lnSpc>
                <a:spcPts val="1000"/>
              </a:lnSpc>
            </a:pPr>
            <a:r>
              <a:rPr lang="en-US" sz="1000" b="1" dirty="0" smtClean="0">
                <a:latin typeface="+mn-lt"/>
              </a:rPr>
              <a:t>Stakeholder</a:t>
            </a:r>
          </a:p>
          <a:p>
            <a:pPr>
              <a:lnSpc>
                <a:spcPts val="1000"/>
              </a:lnSpc>
            </a:pPr>
            <a:r>
              <a:rPr lang="en-GB" sz="1000" b="1" dirty="0" smtClean="0">
                <a:latin typeface="+mn-lt"/>
              </a:rPr>
              <a:t>engagement</a:t>
            </a:r>
            <a:endParaRPr lang="en-US" sz="1000" b="1" dirty="0">
              <a:latin typeface="+mn-lt"/>
            </a:endParaRPr>
          </a:p>
        </p:txBody>
      </p:sp>
      <p:sp>
        <p:nvSpPr>
          <p:cNvPr id="735" name="TextBox 734"/>
          <p:cNvSpPr txBox="1"/>
          <p:nvPr/>
        </p:nvSpPr>
        <p:spPr>
          <a:xfrm>
            <a:off x="3940171" y="5172075"/>
            <a:ext cx="1009650" cy="256480"/>
          </a:xfrm>
          <a:prstGeom prst="rect">
            <a:avLst/>
          </a:prstGeom>
          <a:noFill/>
        </p:spPr>
        <p:txBody>
          <a:bodyPr wrap="square" lIns="0" tIns="0" rIns="0" bIns="0" rtlCol="0">
            <a:spAutoFit/>
          </a:bodyPr>
          <a:lstStyle/>
          <a:p>
            <a:pPr>
              <a:lnSpc>
                <a:spcPts val="1000"/>
              </a:lnSpc>
            </a:pPr>
            <a:r>
              <a:rPr lang="en-GB" sz="1000" b="1" dirty="0" smtClean="0">
                <a:latin typeface="+mn-lt"/>
              </a:rPr>
              <a:t>Supplier partnership</a:t>
            </a:r>
            <a:endParaRPr lang="en-US" sz="1000" b="1" dirty="0">
              <a:latin typeface="+mn-lt"/>
            </a:endParaRPr>
          </a:p>
        </p:txBody>
      </p:sp>
      <p:sp>
        <p:nvSpPr>
          <p:cNvPr id="736" name="TextBox 735"/>
          <p:cNvSpPr txBox="1"/>
          <p:nvPr/>
        </p:nvSpPr>
        <p:spPr>
          <a:xfrm>
            <a:off x="5121271" y="4714875"/>
            <a:ext cx="1009650" cy="128240"/>
          </a:xfrm>
          <a:prstGeom prst="rect">
            <a:avLst/>
          </a:prstGeom>
          <a:noFill/>
        </p:spPr>
        <p:txBody>
          <a:bodyPr wrap="square" lIns="0" tIns="0" rIns="0" bIns="0" rtlCol="0">
            <a:spAutoFit/>
          </a:bodyPr>
          <a:lstStyle/>
          <a:p>
            <a:pPr>
              <a:lnSpc>
                <a:spcPts val="1000"/>
              </a:lnSpc>
            </a:pPr>
            <a:r>
              <a:rPr lang="en-GB" sz="1000" b="1" dirty="0" smtClean="0">
                <a:latin typeface="+mn-lt"/>
              </a:rPr>
              <a:t>Future-proofing</a:t>
            </a:r>
            <a:endParaRPr lang="en-US" sz="1000" b="1" dirty="0">
              <a:latin typeface="+mn-lt"/>
            </a:endParaRPr>
          </a:p>
        </p:txBody>
      </p:sp>
      <p:sp>
        <p:nvSpPr>
          <p:cNvPr id="737" name="TextBox 736"/>
          <p:cNvSpPr txBox="1"/>
          <p:nvPr/>
        </p:nvSpPr>
        <p:spPr>
          <a:xfrm>
            <a:off x="5111746" y="5238750"/>
            <a:ext cx="1009650" cy="128240"/>
          </a:xfrm>
          <a:prstGeom prst="rect">
            <a:avLst/>
          </a:prstGeom>
          <a:noFill/>
        </p:spPr>
        <p:txBody>
          <a:bodyPr wrap="square" lIns="0" tIns="0" rIns="0" bIns="0" rtlCol="0">
            <a:spAutoFit/>
          </a:bodyPr>
          <a:lstStyle/>
          <a:p>
            <a:pPr>
              <a:lnSpc>
                <a:spcPts val="1000"/>
              </a:lnSpc>
            </a:pPr>
            <a:r>
              <a:rPr lang="en-GB" sz="1000" b="1" dirty="0" smtClean="0">
                <a:latin typeface="+mn-lt"/>
              </a:rPr>
              <a:t>Do-ability</a:t>
            </a:r>
            <a:endParaRPr lang="en-US" sz="1000" b="1" dirty="0">
              <a:latin typeface="+mn-lt"/>
            </a:endParaRPr>
          </a:p>
        </p:txBody>
      </p:sp>
      <p:sp>
        <p:nvSpPr>
          <p:cNvPr id="738" name="TextBox 737"/>
          <p:cNvSpPr txBox="1"/>
          <p:nvPr/>
        </p:nvSpPr>
        <p:spPr>
          <a:xfrm>
            <a:off x="6102346" y="4886325"/>
            <a:ext cx="1009650" cy="256480"/>
          </a:xfrm>
          <a:prstGeom prst="rect">
            <a:avLst/>
          </a:prstGeom>
          <a:noFill/>
        </p:spPr>
        <p:txBody>
          <a:bodyPr wrap="square" lIns="0" tIns="0" rIns="0" bIns="0" rtlCol="0">
            <a:spAutoFit/>
          </a:bodyPr>
          <a:lstStyle/>
          <a:p>
            <a:pPr>
              <a:lnSpc>
                <a:spcPts val="1000"/>
              </a:lnSpc>
            </a:pPr>
            <a:r>
              <a:rPr lang="en-GB" sz="900" b="1" dirty="0" smtClean="0">
                <a:latin typeface="+mn-lt"/>
              </a:rPr>
              <a:t>Benefit</a:t>
            </a:r>
          </a:p>
          <a:p>
            <a:pPr>
              <a:lnSpc>
                <a:spcPts val="1000"/>
              </a:lnSpc>
            </a:pPr>
            <a:r>
              <a:rPr lang="en-GB" sz="900" b="1" dirty="0" smtClean="0">
                <a:latin typeface="+mn-lt"/>
              </a:rPr>
              <a:t>realisation</a:t>
            </a:r>
            <a:endParaRPr lang="en-US" sz="900" b="1" dirty="0">
              <a:latin typeface="+mn-lt"/>
            </a:endParaRPr>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 name="Content Placeholder 2"/>
          <p:cNvSpPr txBox="1">
            <a:spLocks/>
          </p:cNvSpPr>
          <p:nvPr/>
        </p:nvSpPr>
        <p:spPr bwMode="auto">
          <a:xfrm>
            <a:off x="457200" y="1524000"/>
            <a:ext cx="8534400"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490537" indent="-228600" algn="l">
              <a:lnSpc>
                <a:spcPct val="100000"/>
              </a:lnSpc>
              <a:buFont typeface="Wingdings" pitchFamily="2" charset="2"/>
              <a:buChar char="ü"/>
              <a:defRPr/>
            </a:pPr>
            <a:r>
              <a:rPr lang="en-GB" sz="1600" dirty="0" smtClean="0">
                <a:solidFill>
                  <a:schemeClr val="tx1">
                    <a:lumMod val="65000"/>
                    <a:lumOff val="35000"/>
                  </a:schemeClr>
                </a:solidFill>
                <a:latin typeface="+mn-lt"/>
              </a:rPr>
              <a:t>A holistic view of the customer: </a:t>
            </a:r>
            <a:r>
              <a:rPr lang="en-GB" sz="1600" b="0" dirty="0" smtClean="0">
                <a:solidFill>
                  <a:schemeClr val="tx1">
                    <a:lumMod val="65000"/>
                    <a:lumOff val="35000"/>
                  </a:schemeClr>
                </a:solidFill>
                <a:latin typeface="+mn-lt"/>
              </a:rPr>
              <a:t>we understand who the customers for our services are – not just for individual services – but across the government as a whole.  We know our customers, both internal and external, are different - and understand their needs on a segmented basis.  </a:t>
            </a:r>
          </a:p>
          <a:p>
            <a:pPr marL="490537" indent="-228600" algn="l">
              <a:lnSpc>
                <a:spcPct val="100000"/>
              </a:lnSpc>
              <a:buFont typeface="Wingdings" pitchFamily="2" charset="2"/>
              <a:buChar char="ü"/>
              <a:defRPr/>
            </a:pPr>
            <a:r>
              <a:rPr lang="en-GB" sz="1600" dirty="0" smtClean="0">
                <a:solidFill>
                  <a:schemeClr val="tx1">
                    <a:lumMod val="65000"/>
                    <a:lumOff val="35000"/>
                  </a:schemeClr>
                </a:solidFill>
                <a:latin typeface="+mn-lt"/>
              </a:rPr>
              <a:t>Citizen-centric delivery:  </a:t>
            </a:r>
            <a:r>
              <a:rPr lang="en-GB" sz="1600" b="0" dirty="0" smtClean="0">
                <a:solidFill>
                  <a:schemeClr val="tx1">
                    <a:lumMod val="65000"/>
                    <a:lumOff val="35000"/>
                  </a:schemeClr>
                </a:solidFill>
                <a:latin typeface="+mn-lt"/>
              </a:rPr>
              <a:t>citizens can access all our services through a “one-stop” service.   This is available over multiple channels, but we use web services to join it all up and reduce infrastructure duplication, and we actively encourage customers into lower cost channels.</a:t>
            </a:r>
          </a:p>
          <a:p>
            <a:pPr marL="490537" indent="-228600" algn="l">
              <a:lnSpc>
                <a:spcPct val="100000"/>
              </a:lnSpc>
              <a:buFont typeface="Wingdings" pitchFamily="2" charset="2"/>
              <a:buChar char="ü"/>
              <a:defRPr/>
            </a:pPr>
            <a:r>
              <a:rPr lang="en-GB" sz="1600" dirty="0" smtClean="0">
                <a:solidFill>
                  <a:schemeClr val="tx1">
                    <a:lumMod val="65000"/>
                    <a:lumOff val="35000"/>
                  </a:schemeClr>
                </a:solidFill>
                <a:latin typeface="+mn-lt"/>
              </a:rPr>
              <a:t>Citizen empowerment: </a:t>
            </a:r>
            <a:r>
              <a:rPr lang="en-GB" sz="1600" b="0" dirty="0" smtClean="0">
                <a:solidFill>
                  <a:schemeClr val="tx1">
                    <a:lumMod val="65000"/>
                    <a:lumOff val="35000"/>
                  </a:schemeClr>
                </a:solidFill>
                <a:latin typeface="+mn-lt"/>
              </a:rPr>
              <a:t>we engage citizens directly in service design and delivery, and provide them with technology tools that enable them to create public value themselves</a:t>
            </a:r>
          </a:p>
          <a:p>
            <a:pPr marL="231775" marR="0" lvl="0" indent="-231775" algn="l" defTabSz="914400" rtl="0" eaLnBrk="1" fontAlgn="base" latinLnBrk="0" hangingPunct="1">
              <a:lnSpc>
                <a:spcPct val="100000"/>
              </a:lnSpc>
              <a:spcBef>
                <a:spcPct val="20000"/>
              </a:spcBef>
              <a:spcAft>
                <a:spcPct val="0"/>
              </a:spcAft>
              <a:buClrTx/>
              <a:buSzTx/>
              <a:buFontTx/>
              <a:buBlip>
                <a:blip r:embed="rId3"/>
              </a:buBlip>
              <a:tabLst/>
              <a:defRPr/>
            </a:pPr>
            <a:endParaRPr kumimoji="0" lang="en-GB" sz="100" b="0" i="0" u="none" strike="noStrike" kern="0" cap="none" spc="0" normalizeH="0" baseline="0" noProof="0" dirty="0" smtClean="0">
              <a:ln>
                <a:noFill/>
              </a:ln>
              <a:solidFill>
                <a:schemeClr val="tx1">
                  <a:lumMod val="50000"/>
                  <a:lumOff val="50000"/>
                </a:schemeClr>
              </a:solidFill>
              <a:effectLst/>
              <a:uLnTx/>
              <a:uFillTx/>
              <a:latin typeface="+mn-lt"/>
              <a:ea typeface="+mn-ea"/>
              <a:cs typeface="+mn-cs"/>
            </a:endParaRPr>
          </a:p>
        </p:txBody>
      </p:sp>
      <p:sp>
        <p:nvSpPr>
          <p:cNvPr id="39"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Critical Success Factors</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
        <p:nvSpPr>
          <p:cNvPr id="40" name="Title 1"/>
          <p:cNvSpPr txBox="1">
            <a:spLocks/>
          </p:cNvSpPr>
          <p:nvPr/>
        </p:nvSpPr>
        <p:spPr>
          <a:xfrm>
            <a:off x="609600" y="731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000" b="0" i="0" u="none" strike="noStrike" kern="0" cap="none" spc="0" normalizeH="0" baseline="0" noProof="0" dirty="0" smtClean="0">
                <a:ln>
                  <a:noFill/>
                </a:ln>
                <a:solidFill>
                  <a:srgbClr val="1D6AAE"/>
                </a:solidFill>
                <a:effectLst/>
                <a:uLnTx/>
                <a:uFillTx/>
                <a:latin typeface="+mj-lt"/>
                <a:ea typeface="+mj-ea"/>
                <a:cs typeface="+mj-cs"/>
              </a:rPr>
              <a:t>(3)</a:t>
            </a:r>
            <a:r>
              <a:rPr kumimoji="0" lang="en-GB" sz="2000" b="0" i="0" u="none" strike="noStrike" kern="0" cap="none" spc="0" normalizeH="0" noProof="0" dirty="0" smtClean="0">
                <a:ln>
                  <a:noFill/>
                </a:ln>
                <a:solidFill>
                  <a:srgbClr val="1D6AAE"/>
                </a:solidFill>
                <a:effectLst/>
                <a:uLnTx/>
                <a:uFillTx/>
                <a:latin typeface="+mj-lt"/>
                <a:ea typeface="+mj-ea"/>
                <a:cs typeface="+mj-cs"/>
              </a:rPr>
              <a:t>   User focus</a:t>
            </a:r>
            <a:endParaRPr kumimoji="0" lang="en-GB" sz="2000" b="0" i="0" u="none" strike="noStrike" kern="0" cap="none" spc="0" normalizeH="0" baseline="0" noProof="0" dirty="0">
              <a:ln>
                <a:noFill/>
              </a:ln>
              <a:solidFill>
                <a:srgbClr val="1D6AAE"/>
              </a:solidFill>
              <a:effectLst/>
              <a:uLnTx/>
              <a:uFillTx/>
              <a:latin typeface="+mj-lt"/>
              <a:ea typeface="+mj-ea"/>
              <a:cs typeface="+mj-cs"/>
            </a:endParaRPr>
          </a:p>
        </p:txBody>
      </p:sp>
      <p:pic>
        <p:nvPicPr>
          <p:cNvPr id="41" name="Picture 2" descr="cstransform-logo-colour">
            <a:hlinkClick r:id="rId4" action="ppaction://hlinksldjump"/>
          </p:cNvPr>
          <p:cNvPicPr>
            <a:picLocks noChangeAspect="1" noChangeArrowheads="1"/>
          </p:cNvPicPr>
          <p:nvPr/>
        </p:nvPicPr>
        <p:blipFill>
          <a:blip r:embed="rId5" cstate="print"/>
          <a:srcRect/>
          <a:stretch>
            <a:fillRect/>
          </a:stretch>
        </p:blipFill>
        <p:spPr bwMode="auto">
          <a:xfrm>
            <a:off x="6597650" y="193675"/>
            <a:ext cx="2368550" cy="5492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chemeClr val="bg2"/>
          </a:solidFill>
          <a:ln w="0">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solidFill>
            <a:schemeClr val="accent6">
              <a:lumMod val="20000"/>
              <a:lumOff val="80000"/>
            </a:schemeClr>
          </a:solidFill>
          <a:ln w="5">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50000"/>
                  <a:lumOff val="50000"/>
                </a:schemeClr>
              </a:solidFill>
            </a:endParaRPr>
          </a:p>
        </p:txBody>
      </p:sp>
      <p:sp>
        <p:nvSpPr>
          <p:cNvPr id="731213" name="Freeform 77"/>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0" name="TextBox 729"/>
          <p:cNvSpPr txBox="1"/>
          <p:nvPr/>
        </p:nvSpPr>
        <p:spPr>
          <a:xfrm>
            <a:off x="1577971" y="4686300"/>
            <a:ext cx="1009650" cy="153888"/>
          </a:xfrm>
          <a:prstGeom prst="rect">
            <a:avLst/>
          </a:prstGeom>
          <a:noFill/>
        </p:spPr>
        <p:txBody>
          <a:bodyPr wrap="square" lIns="0" tIns="0" rIns="0" bIns="0" rtlCol="0">
            <a:spAutoFit/>
          </a:bodyPr>
          <a:lstStyle/>
          <a:p>
            <a:r>
              <a:rPr lang="en-US" sz="1000" b="1" dirty="0" smtClean="0">
                <a:latin typeface="+mn-lt"/>
              </a:rPr>
              <a:t>Strategic clarity</a:t>
            </a:r>
            <a:endParaRPr lang="en-US" sz="1000" b="1" dirty="0">
              <a:latin typeface="+mn-lt"/>
            </a:endParaRPr>
          </a:p>
        </p:txBody>
      </p:sp>
      <p:sp>
        <p:nvSpPr>
          <p:cNvPr id="731" name="TextBox 730"/>
          <p:cNvSpPr txBox="1"/>
          <p:nvPr/>
        </p:nvSpPr>
        <p:spPr>
          <a:xfrm>
            <a:off x="1568446" y="5219700"/>
            <a:ext cx="1009650" cy="153888"/>
          </a:xfrm>
          <a:prstGeom prst="rect">
            <a:avLst/>
          </a:prstGeom>
          <a:noFill/>
        </p:spPr>
        <p:txBody>
          <a:bodyPr wrap="square" lIns="0" tIns="0" rIns="0" bIns="0" rtlCol="0">
            <a:spAutoFit/>
          </a:bodyPr>
          <a:lstStyle/>
          <a:p>
            <a:r>
              <a:rPr lang="en-US" sz="1000" b="1" dirty="0" smtClean="0">
                <a:latin typeface="+mn-lt"/>
              </a:rPr>
              <a:t>Leadership</a:t>
            </a:r>
            <a:endParaRPr lang="en-US" sz="1000" b="1" dirty="0">
              <a:latin typeface="+mn-lt"/>
            </a:endParaRPr>
          </a:p>
        </p:txBody>
      </p:sp>
      <p:sp>
        <p:nvSpPr>
          <p:cNvPr id="732" name="TextBox 731"/>
          <p:cNvSpPr txBox="1"/>
          <p:nvPr/>
        </p:nvSpPr>
        <p:spPr>
          <a:xfrm>
            <a:off x="2768596" y="470535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Skills</a:t>
            </a:r>
            <a:endParaRPr lang="en-US" sz="1000" b="1" dirty="0">
              <a:solidFill>
                <a:schemeClr val="tx1">
                  <a:lumMod val="65000"/>
                  <a:lumOff val="35000"/>
                </a:schemeClr>
              </a:solidFill>
              <a:latin typeface="+mn-lt"/>
            </a:endParaRPr>
          </a:p>
        </p:txBody>
      </p:sp>
      <p:sp>
        <p:nvSpPr>
          <p:cNvPr id="733" name="TextBox 732"/>
          <p:cNvSpPr txBox="1"/>
          <p:nvPr/>
        </p:nvSpPr>
        <p:spPr>
          <a:xfrm>
            <a:off x="2768596" y="5219700"/>
            <a:ext cx="1009650" cy="153888"/>
          </a:xfrm>
          <a:prstGeom prst="rect">
            <a:avLst/>
          </a:prstGeom>
          <a:noFill/>
        </p:spPr>
        <p:txBody>
          <a:bodyPr wrap="square" lIns="0" tIns="0" rIns="0" bIns="0" rtlCol="0">
            <a:spAutoFit/>
          </a:bodyPr>
          <a:lstStyle/>
          <a:p>
            <a:r>
              <a:rPr lang="en-US" sz="1000" b="1" dirty="0" smtClean="0">
                <a:latin typeface="+mn-lt"/>
              </a:rPr>
              <a:t>User focus</a:t>
            </a:r>
            <a:endParaRPr lang="en-US" sz="1000" b="1" dirty="0">
              <a:latin typeface="+mn-lt"/>
            </a:endParaRPr>
          </a:p>
        </p:txBody>
      </p:sp>
      <p:sp>
        <p:nvSpPr>
          <p:cNvPr id="734" name="TextBox 733"/>
          <p:cNvSpPr txBox="1"/>
          <p:nvPr/>
        </p:nvSpPr>
        <p:spPr>
          <a:xfrm>
            <a:off x="3949696" y="4648200"/>
            <a:ext cx="1009650" cy="256480"/>
          </a:xfrm>
          <a:prstGeom prst="rect">
            <a:avLst/>
          </a:prstGeom>
          <a:noFill/>
        </p:spPr>
        <p:txBody>
          <a:bodyPr wrap="square" lIns="0" tIns="0" rIns="0" bIns="0" rtlCol="0">
            <a:spAutoFit/>
          </a:bodyPr>
          <a:lstStyle/>
          <a:p>
            <a:pPr>
              <a:lnSpc>
                <a:spcPts val="1000"/>
              </a:lnSpc>
            </a:pPr>
            <a:r>
              <a:rPr lang="en-US" sz="1000" b="1" dirty="0" smtClean="0">
                <a:latin typeface="+mn-lt"/>
              </a:rPr>
              <a:t>Stakeholder</a:t>
            </a:r>
          </a:p>
          <a:p>
            <a:pPr>
              <a:lnSpc>
                <a:spcPts val="1000"/>
              </a:lnSpc>
            </a:pPr>
            <a:r>
              <a:rPr lang="en-GB" sz="1000" b="1" dirty="0" smtClean="0">
                <a:latin typeface="+mn-lt"/>
              </a:rPr>
              <a:t>engagement</a:t>
            </a:r>
            <a:endParaRPr lang="en-US" sz="1000" b="1" dirty="0">
              <a:latin typeface="+mn-lt"/>
            </a:endParaRPr>
          </a:p>
        </p:txBody>
      </p:sp>
      <p:sp>
        <p:nvSpPr>
          <p:cNvPr id="735" name="TextBox 734"/>
          <p:cNvSpPr txBox="1"/>
          <p:nvPr/>
        </p:nvSpPr>
        <p:spPr>
          <a:xfrm>
            <a:off x="3940171" y="5172075"/>
            <a:ext cx="1009650" cy="256480"/>
          </a:xfrm>
          <a:prstGeom prst="rect">
            <a:avLst/>
          </a:prstGeom>
          <a:noFill/>
        </p:spPr>
        <p:txBody>
          <a:bodyPr wrap="square" lIns="0" tIns="0" rIns="0" bIns="0" rtlCol="0">
            <a:spAutoFit/>
          </a:bodyPr>
          <a:lstStyle/>
          <a:p>
            <a:pPr>
              <a:lnSpc>
                <a:spcPts val="1000"/>
              </a:lnSpc>
            </a:pPr>
            <a:r>
              <a:rPr lang="en-GB" sz="1000" b="1" dirty="0" smtClean="0">
                <a:latin typeface="+mn-lt"/>
              </a:rPr>
              <a:t>Supplier partnership</a:t>
            </a:r>
            <a:endParaRPr lang="en-US" sz="1000" b="1" dirty="0">
              <a:latin typeface="+mn-lt"/>
            </a:endParaRPr>
          </a:p>
        </p:txBody>
      </p:sp>
      <p:sp>
        <p:nvSpPr>
          <p:cNvPr id="736" name="TextBox 735"/>
          <p:cNvSpPr txBox="1"/>
          <p:nvPr/>
        </p:nvSpPr>
        <p:spPr>
          <a:xfrm>
            <a:off x="5121271" y="4714875"/>
            <a:ext cx="1009650" cy="128240"/>
          </a:xfrm>
          <a:prstGeom prst="rect">
            <a:avLst/>
          </a:prstGeom>
          <a:noFill/>
        </p:spPr>
        <p:txBody>
          <a:bodyPr wrap="square" lIns="0" tIns="0" rIns="0" bIns="0" rtlCol="0">
            <a:spAutoFit/>
          </a:bodyPr>
          <a:lstStyle/>
          <a:p>
            <a:pPr>
              <a:lnSpc>
                <a:spcPts val="1000"/>
              </a:lnSpc>
            </a:pPr>
            <a:r>
              <a:rPr lang="en-GB" sz="1000" b="1" dirty="0" smtClean="0">
                <a:latin typeface="+mn-lt"/>
              </a:rPr>
              <a:t>Future-proofing</a:t>
            </a:r>
            <a:endParaRPr lang="en-US" sz="1000" b="1" dirty="0">
              <a:latin typeface="+mn-lt"/>
            </a:endParaRPr>
          </a:p>
        </p:txBody>
      </p:sp>
      <p:sp>
        <p:nvSpPr>
          <p:cNvPr id="737" name="TextBox 736"/>
          <p:cNvSpPr txBox="1"/>
          <p:nvPr/>
        </p:nvSpPr>
        <p:spPr>
          <a:xfrm>
            <a:off x="5111746" y="5238750"/>
            <a:ext cx="1009650" cy="128240"/>
          </a:xfrm>
          <a:prstGeom prst="rect">
            <a:avLst/>
          </a:prstGeom>
          <a:noFill/>
        </p:spPr>
        <p:txBody>
          <a:bodyPr wrap="square" lIns="0" tIns="0" rIns="0" bIns="0" rtlCol="0">
            <a:spAutoFit/>
          </a:bodyPr>
          <a:lstStyle/>
          <a:p>
            <a:pPr>
              <a:lnSpc>
                <a:spcPts val="1000"/>
              </a:lnSpc>
            </a:pPr>
            <a:r>
              <a:rPr lang="en-GB" sz="1000" b="1" dirty="0" smtClean="0">
                <a:latin typeface="+mn-lt"/>
              </a:rPr>
              <a:t>Do-ability</a:t>
            </a:r>
            <a:endParaRPr lang="en-US" sz="1000" b="1" dirty="0">
              <a:latin typeface="+mn-lt"/>
            </a:endParaRPr>
          </a:p>
        </p:txBody>
      </p:sp>
      <p:sp>
        <p:nvSpPr>
          <p:cNvPr id="738" name="TextBox 737"/>
          <p:cNvSpPr txBox="1"/>
          <p:nvPr/>
        </p:nvSpPr>
        <p:spPr>
          <a:xfrm>
            <a:off x="6102346" y="4886325"/>
            <a:ext cx="1009650" cy="256480"/>
          </a:xfrm>
          <a:prstGeom prst="rect">
            <a:avLst/>
          </a:prstGeom>
          <a:noFill/>
        </p:spPr>
        <p:txBody>
          <a:bodyPr wrap="square" lIns="0" tIns="0" rIns="0" bIns="0" rtlCol="0">
            <a:spAutoFit/>
          </a:bodyPr>
          <a:lstStyle/>
          <a:p>
            <a:pPr>
              <a:lnSpc>
                <a:spcPts val="1000"/>
              </a:lnSpc>
            </a:pPr>
            <a:r>
              <a:rPr lang="en-GB" sz="900" b="1" dirty="0" smtClean="0">
                <a:latin typeface="+mn-lt"/>
              </a:rPr>
              <a:t>Benefit</a:t>
            </a:r>
          </a:p>
          <a:p>
            <a:pPr>
              <a:lnSpc>
                <a:spcPts val="1000"/>
              </a:lnSpc>
            </a:pPr>
            <a:r>
              <a:rPr lang="en-GB" sz="900" b="1" dirty="0" smtClean="0">
                <a:latin typeface="+mn-lt"/>
              </a:rPr>
              <a:t>realisation</a:t>
            </a:r>
            <a:endParaRPr lang="en-US" sz="900" b="1" dirty="0">
              <a:latin typeface="+mn-lt"/>
            </a:endParaRPr>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Critical Success Factors</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
        <p:nvSpPr>
          <p:cNvPr id="37" name="Content Placeholder 2"/>
          <p:cNvSpPr txBox="1">
            <a:spLocks/>
          </p:cNvSpPr>
          <p:nvPr/>
        </p:nvSpPr>
        <p:spPr bwMode="auto">
          <a:xfrm>
            <a:off x="457200" y="1524000"/>
            <a:ext cx="8534400"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490537" indent="-228600" algn="l">
              <a:lnSpc>
                <a:spcPct val="100000"/>
              </a:lnSpc>
              <a:buFont typeface="Wingdings" pitchFamily="2" charset="2"/>
              <a:buChar char="ü"/>
              <a:defRPr/>
            </a:pPr>
            <a:r>
              <a:rPr lang="en-GB" sz="1600" dirty="0" smtClean="0">
                <a:solidFill>
                  <a:schemeClr val="tx1">
                    <a:lumMod val="65000"/>
                    <a:lumOff val="35000"/>
                  </a:schemeClr>
                </a:solidFill>
                <a:latin typeface="+mn-lt"/>
              </a:rPr>
              <a:t>Skills mapping: </a:t>
            </a:r>
            <a:r>
              <a:rPr lang="en-GB" sz="1600" b="0" dirty="0" smtClean="0">
                <a:solidFill>
                  <a:schemeClr val="tx1">
                    <a:lumMod val="65000"/>
                    <a:lumOff val="35000"/>
                  </a:schemeClr>
                </a:solidFill>
                <a:latin typeface="+mn-lt"/>
              </a:rPr>
              <a:t>we know that the mix of business change, product and marketing management, programme management, and technology skills needed to deliver transformational change does not already exist in our organisation.  We have mapped out the skills we need, and have a clear strategy for acquiring them.</a:t>
            </a:r>
          </a:p>
          <a:p>
            <a:pPr marL="490537" indent="-228600" algn="l">
              <a:lnSpc>
                <a:spcPct val="100000"/>
              </a:lnSpc>
              <a:buFont typeface="Wingdings" pitchFamily="2" charset="2"/>
              <a:buChar char="ü"/>
              <a:defRPr/>
            </a:pPr>
            <a:endParaRPr lang="en-GB" sz="1000" b="0" dirty="0" smtClean="0">
              <a:solidFill>
                <a:schemeClr val="tx1">
                  <a:lumMod val="65000"/>
                  <a:lumOff val="35000"/>
                </a:schemeClr>
              </a:solidFill>
              <a:latin typeface="+mn-lt"/>
            </a:endParaRPr>
          </a:p>
          <a:p>
            <a:pPr marL="490537" indent="-228600" algn="l">
              <a:lnSpc>
                <a:spcPct val="100000"/>
              </a:lnSpc>
              <a:buFont typeface="Wingdings" pitchFamily="2" charset="2"/>
              <a:buChar char="ü"/>
              <a:defRPr/>
            </a:pPr>
            <a:r>
              <a:rPr lang="en-GB" sz="1600" dirty="0" smtClean="0">
                <a:solidFill>
                  <a:schemeClr val="tx1">
                    <a:lumMod val="65000"/>
                    <a:lumOff val="35000"/>
                  </a:schemeClr>
                </a:solidFill>
                <a:latin typeface="+mn-lt"/>
              </a:rPr>
              <a:t>Skills integration: </a:t>
            </a:r>
            <a:r>
              <a:rPr lang="en-GB" sz="1600" b="0" dirty="0" smtClean="0">
                <a:solidFill>
                  <a:schemeClr val="tx1">
                    <a:lumMod val="65000"/>
                    <a:lumOff val="35000"/>
                  </a:schemeClr>
                </a:solidFill>
                <a:latin typeface="+mn-lt"/>
              </a:rPr>
              <a:t>we have effective mechanisms in place to maximum value from the skills available in all parts of our delivery team,  bringing together internal and external skills into an integrated team.</a:t>
            </a:r>
          </a:p>
          <a:p>
            <a:pPr marL="231775" marR="0" lvl="0" indent="-231775" algn="l" defTabSz="914400" rtl="0" eaLnBrk="1" fontAlgn="base" latinLnBrk="0" hangingPunct="1">
              <a:lnSpc>
                <a:spcPct val="100000"/>
              </a:lnSpc>
              <a:spcBef>
                <a:spcPct val="20000"/>
              </a:spcBef>
              <a:spcAft>
                <a:spcPct val="0"/>
              </a:spcAft>
              <a:buClrTx/>
              <a:buSzTx/>
              <a:buFontTx/>
              <a:buBlip>
                <a:blip r:embed="rId3"/>
              </a:buBlip>
              <a:tabLst/>
              <a:defRPr/>
            </a:pPr>
            <a:endParaRPr kumimoji="0" lang="en-GB" sz="1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endParaRPr>
          </a:p>
        </p:txBody>
      </p:sp>
      <p:sp>
        <p:nvSpPr>
          <p:cNvPr id="40" name="Title 1"/>
          <p:cNvSpPr txBox="1">
            <a:spLocks/>
          </p:cNvSpPr>
          <p:nvPr/>
        </p:nvSpPr>
        <p:spPr>
          <a:xfrm>
            <a:off x="609600" y="731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000" b="0" i="0" u="none" strike="noStrike" kern="0" cap="none" spc="0" normalizeH="0" baseline="0" noProof="0" dirty="0" smtClean="0">
                <a:ln>
                  <a:noFill/>
                </a:ln>
                <a:solidFill>
                  <a:srgbClr val="1D6AAE"/>
                </a:solidFill>
                <a:effectLst/>
                <a:uLnTx/>
                <a:uFillTx/>
                <a:latin typeface="+mj-lt"/>
                <a:ea typeface="+mj-ea"/>
                <a:cs typeface="+mj-cs"/>
              </a:rPr>
              <a:t>(4)</a:t>
            </a:r>
            <a:r>
              <a:rPr kumimoji="0" lang="en-GB" sz="2000" b="0" i="0" u="none" strike="noStrike" kern="0" cap="none" spc="0" normalizeH="0" noProof="0" dirty="0" smtClean="0">
                <a:ln>
                  <a:noFill/>
                </a:ln>
                <a:solidFill>
                  <a:srgbClr val="1D6AAE"/>
                </a:solidFill>
                <a:effectLst/>
                <a:uLnTx/>
                <a:uFillTx/>
                <a:latin typeface="+mj-lt"/>
                <a:ea typeface="+mj-ea"/>
                <a:cs typeface="+mj-cs"/>
              </a:rPr>
              <a:t>   Skills</a:t>
            </a:r>
            <a:endParaRPr kumimoji="0" lang="en-GB" sz="2000" b="0" i="0" u="none" strike="noStrike" kern="0" cap="none" spc="0" normalizeH="0" baseline="0" noProof="0" dirty="0">
              <a:ln>
                <a:noFill/>
              </a:ln>
              <a:solidFill>
                <a:srgbClr val="1D6AAE"/>
              </a:solidFill>
              <a:effectLst/>
              <a:uLnTx/>
              <a:uFillTx/>
              <a:latin typeface="+mj-lt"/>
              <a:ea typeface="+mj-ea"/>
              <a:cs typeface="+mj-cs"/>
            </a:endParaRPr>
          </a:p>
        </p:txBody>
      </p:sp>
      <p:pic>
        <p:nvPicPr>
          <p:cNvPr id="41" name="Picture 2" descr="cstransform-logo-colour">
            <a:hlinkClick r:id="rId4" action="ppaction://hlinksldjump"/>
          </p:cNvPr>
          <p:cNvPicPr>
            <a:picLocks noChangeAspect="1" noChangeArrowheads="1"/>
          </p:cNvPicPr>
          <p:nvPr/>
        </p:nvPicPr>
        <p:blipFill>
          <a:blip r:embed="rId5" cstate="print"/>
          <a:srcRect/>
          <a:stretch>
            <a:fillRect/>
          </a:stretch>
        </p:blipFill>
        <p:spPr bwMode="auto">
          <a:xfrm>
            <a:off x="6597650" y="193675"/>
            <a:ext cx="2368550" cy="5492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chemeClr val="bg2"/>
          </a:solidFill>
          <a:ln w="0">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50000"/>
                  <a:lumOff val="50000"/>
                </a:schemeClr>
              </a:solidFill>
            </a:endParaRPr>
          </a:p>
        </p:txBody>
      </p:sp>
      <p:sp>
        <p:nvSpPr>
          <p:cNvPr id="731213" name="Freeform 77"/>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solidFill>
            <a:schemeClr val="accent6">
              <a:lumMod val="20000"/>
              <a:lumOff val="80000"/>
            </a:schemeClr>
          </a:solidFill>
          <a:ln w="5">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0" name="TextBox 729"/>
          <p:cNvSpPr txBox="1"/>
          <p:nvPr/>
        </p:nvSpPr>
        <p:spPr>
          <a:xfrm>
            <a:off x="1577971" y="4686300"/>
            <a:ext cx="1009650" cy="153888"/>
          </a:xfrm>
          <a:prstGeom prst="rect">
            <a:avLst/>
          </a:prstGeom>
          <a:noFill/>
        </p:spPr>
        <p:txBody>
          <a:bodyPr wrap="square" lIns="0" tIns="0" rIns="0" bIns="0" rtlCol="0">
            <a:spAutoFit/>
          </a:bodyPr>
          <a:lstStyle/>
          <a:p>
            <a:r>
              <a:rPr lang="en-US" sz="1000" b="1" dirty="0" smtClean="0">
                <a:latin typeface="+mn-lt"/>
              </a:rPr>
              <a:t>Strategic clarity</a:t>
            </a:r>
            <a:endParaRPr lang="en-US" sz="1000" b="1" dirty="0">
              <a:latin typeface="+mn-lt"/>
            </a:endParaRPr>
          </a:p>
        </p:txBody>
      </p:sp>
      <p:sp>
        <p:nvSpPr>
          <p:cNvPr id="731" name="TextBox 730"/>
          <p:cNvSpPr txBox="1"/>
          <p:nvPr/>
        </p:nvSpPr>
        <p:spPr>
          <a:xfrm>
            <a:off x="1568446" y="5219700"/>
            <a:ext cx="1009650" cy="153888"/>
          </a:xfrm>
          <a:prstGeom prst="rect">
            <a:avLst/>
          </a:prstGeom>
          <a:noFill/>
        </p:spPr>
        <p:txBody>
          <a:bodyPr wrap="square" lIns="0" tIns="0" rIns="0" bIns="0" rtlCol="0">
            <a:spAutoFit/>
          </a:bodyPr>
          <a:lstStyle/>
          <a:p>
            <a:r>
              <a:rPr lang="en-US" sz="1000" b="1" dirty="0" smtClean="0">
                <a:latin typeface="+mn-lt"/>
              </a:rPr>
              <a:t>Leadership</a:t>
            </a:r>
            <a:endParaRPr lang="en-US" sz="1000" b="1" dirty="0">
              <a:latin typeface="+mn-lt"/>
            </a:endParaRPr>
          </a:p>
        </p:txBody>
      </p:sp>
      <p:sp>
        <p:nvSpPr>
          <p:cNvPr id="732" name="TextBox 731"/>
          <p:cNvSpPr txBox="1"/>
          <p:nvPr/>
        </p:nvSpPr>
        <p:spPr>
          <a:xfrm>
            <a:off x="2768596" y="4705350"/>
            <a:ext cx="1009650" cy="153888"/>
          </a:xfrm>
          <a:prstGeom prst="rect">
            <a:avLst/>
          </a:prstGeom>
          <a:noFill/>
        </p:spPr>
        <p:txBody>
          <a:bodyPr wrap="square" lIns="0" tIns="0" rIns="0" bIns="0" rtlCol="0">
            <a:spAutoFit/>
          </a:bodyPr>
          <a:lstStyle/>
          <a:p>
            <a:r>
              <a:rPr lang="en-US" sz="1000" b="1" dirty="0" smtClean="0">
                <a:latin typeface="+mn-lt"/>
              </a:rPr>
              <a:t>Skills</a:t>
            </a:r>
            <a:endParaRPr lang="en-US" sz="1000" b="1" dirty="0">
              <a:latin typeface="+mn-lt"/>
            </a:endParaRPr>
          </a:p>
        </p:txBody>
      </p:sp>
      <p:sp>
        <p:nvSpPr>
          <p:cNvPr id="733" name="TextBox 732"/>
          <p:cNvSpPr txBox="1"/>
          <p:nvPr/>
        </p:nvSpPr>
        <p:spPr>
          <a:xfrm>
            <a:off x="2768596" y="5219700"/>
            <a:ext cx="1009650" cy="153888"/>
          </a:xfrm>
          <a:prstGeom prst="rect">
            <a:avLst/>
          </a:prstGeom>
          <a:noFill/>
        </p:spPr>
        <p:txBody>
          <a:bodyPr wrap="square" lIns="0" tIns="0" rIns="0" bIns="0" rtlCol="0">
            <a:spAutoFit/>
          </a:bodyPr>
          <a:lstStyle/>
          <a:p>
            <a:r>
              <a:rPr lang="en-US" sz="1000" b="1" dirty="0" smtClean="0">
                <a:latin typeface="+mn-lt"/>
              </a:rPr>
              <a:t>User focus</a:t>
            </a:r>
            <a:endParaRPr lang="en-US" sz="1000" b="1" dirty="0">
              <a:latin typeface="+mn-lt"/>
            </a:endParaRPr>
          </a:p>
        </p:txBody>
      </p:sp>
      <p:sp>
        <p:nvSpPr>
          <p:cNvPr id="734" name="TextBox 733"/>
          <p:cNvSpPr txBox="1"/>
          <p:nvPr/>
        </p:nvSpPr>
        <p:spPr>
          <a:xfrm>
            <a:off x="3949696" y="4648200"/>
            <a:ext cx="1009650" cy="256480"/>
          </a:xfrm>
          <a:prstGeom prst="rect">
            <a:avLst/>
          </a:prstGeom>
          <a:noFill/>
        </p:spPr>
        <p:txBody>
          <a:bodyPr wrap="square" lIns="0" tIns="0" rIns="0" bIns="0" rtlCol="0">
            <a:spAutoFit/>
          </a:bodyPr>
          <a:lstStyle/>
          <a:p>
            <a:pPr>
              <a:lnSpc>
                <a:spcPts val="1000"/>
              </a:lnSpc>
            </a:pPr>
            <a:r>
              <a:rPr lang="en-US" sz="1000" b="1" dirty="0" smtClean="0">
                <a:solidFill>
                  <a:schemeClr val="tx1">
                    <a:lumMod val="65000"/>
                    <a:lumOff val="35000"/>
                  </a:schemeClr>
                </a:solidFill>
                <a:latin typeface="+mn-lt"/>
              </a:rPr>
              <a:t>Stakeholder</a:t>
            </a:r>
          </a:p>
          <a:p>
            <a:pPr>
              <a:lnSpc>
                <a:spcPts val="1000"/>
              </a:lnSpc>
            </a:pPr>
            <a:r>
              <a:rPr lang="en-GB" sz="1000" b="1" dirty="0" smtClean="0">
                <a:solidFill>
                  <a:schemeClr val="tx1">
                    <a:lumMod val="65000"/>
                    <a:lumOff val="35000"/>
                  </a:schemeClr>
                </a:solidFill>
                <a:latin typeface="+mn-lt"/>
              </a:rPr>
              <a:t>engagement</a:t>
            </a:r>
            <a:endParaRPr lang="en-US" sz="1000" b="1" dirty="0">
              <a:solidFill>
                <a:schemeClr val="tx1">
                  <a:lumMod val="65000"/>
                  <a:lumOff val="35000"/>
                </a:schemeClr>
              </a:solidFill>
              <a:latin typeface="+mn-lt"/>
            </a:endParaRPr>
          </a:p>
        </p:txBody>
      </p:sp>
      <p:sp>
        <p:nvSpPr>
          <p:cNvPr id="735" name="TextBox 734"/>
          <p:cNvSpPr txBox="1"/>
          <p:nvPr/>
        </p:nvSpPr>
        <p:spPr>
          <a:xfrm>
            <a:off x="3940171" y="5172075"/>
            <a:ext cx="1009650" cy="256480"/>
          </a:xfrm>
          <a:prstGeom prst="rect">
            <a:avLst/>
          </a:prstGeom>
          <a:noFill/>
        </p:spPr>
        <p:txBody>
          <a:bodyPr wrap="square" lIns="0" tIns="0" rIns="0" bIns="0" rtlCol="0">
            <a:spAutoFit/>
          </a:bodyPr>
          <a:lstStyle/>
          <a:p>
            <a:pPr>
              <a:lnSpc>
                <a:spcPts val="1000"/>
              </a:lnSpc>
            </a:pPr>
            <a:r>
              <a:rPr lang="en-GB" sz="1000" b="1" dirty="0" smtClean="0">
                <a:latin typeface="+mn-lt"/>
              </a:rPr>
              <a:t>Supplier partnership</a:t>
            </a:r>
            <a:endParaRPr lang="en-US" sz="1000" b="1" dirty="0">
              <a:latin typeface="+mn-lt"/>
            </a:endParaRPr>
          </a:p>
        </p:txBody>
      </p:sp>
      <p:sp>
        <p:nvSpPr>
          <p:cNvPr id="736" name="TextBox 735"/>
          <p:cNvSpPr txBox="1"/>
          <p:nvPr/>
        </p:nvSpPr>
        <p:spPr>
          <a:xfrm>
            <a:off x="5121271" y="4714875"/>
            <a:ext cx="1009650" cy="128240"/>
          </a:xfrm>
          <a:prstGeom prst="rect">
            <a:avLst/>
          </a:prstGeom>
          <a:noFill/>
        </p:spPr>
        <p:txBody>
          <a:bodyPr wrap="square" lIns="0" tIns="0" rIns="0" bIns="0" rtlCol="0">
            <a:spAutoFit/>
          </a:bodyPr>
          <a:lstStyle/>
          <a:p>
            <a:pPr>
              <a:lnSpc>
                <a:spcPts val="1000"/>
              </a:lnSpc>
            </a:pPr>
            <a:r>
              <a:rPr lang="en-GB" sz="1000" b="1" dirty="0" smtClean="0">
                <a:latin typeface="+mn-lt"/>
              </a:rPr>
              <a:t>Future-proofing</a:t>
            </a:r>
            <a:endParaRPr lang="en-US" sz="1000" b="1" dirty="0">
              <a:latin typeface="+mn-lt"/>
            </a:endParaRPr>
          </a:p>
        </p:txBody>
      </p:sp>
      <p:sp>
        <p:nvSpPr>
          <p:cNvPr id="737" name="TextBox 736"/>
          <p:cNvSpPr txBox="1"/>
          <p:nvPr/>
        </p:nvSpPr>
        <p:spPr>
          <a:xfrm>
            <a:off x="5111746" y="5238750"/>
            <a:ext cx="1009650" cy="128240"/>
          </a:xfrm>
          <a:prstGeom prst="rect">
            <a:avLst/>
          </a:prstGeom>
          <a:noFill/>
        </p:spPr>
        <p:txBody>
          <a:bodyPr wrap="square" lIns="0" tIns="0" rIns="0" bIns="0" rtlCol="0">
            <a:spAutoFit/>
          </a:bodyPr>
          <a:lstStyle/>
          <a:p>
            <a:pPr>
              <a:lnSpc>
                <a:spcPts val="1000"/>
              </a:lnSpc>
            </a:pPr>
            <a:r>
              <a:rPr lang="en-GB" sz="1000" b="1" dirty="0" smtClean="0">
                <a:latin typeface="+mn-lt"/>
              </a:rPr>
              <a:t>Do-ability</a:t>
            </a:r>
            <a:endParaRPr lang="en-US" sz="1000" b="1" dirty="0">
              <a:latin typeface="+mn-lt"/>
            </a:endParaRPr>
          </a:p>
        </p:txBody>
      </p:sp>
      <p:sp>
        <p:nvSpPr>
          <p:cNvPr id="738" name="TextBox 737"/>
          <p:cNvSpPr txBox="1"/>
          <p:nvPr/>
        </p:nvSpPr>
        <p:spPr>
          <a:xfrm>
            <a:off x="6102346" y="4886325"/>
            <a:ext cx="1009650" cy="256480"/>
          </a:xfrm>
          <a:prstGeom prst="rect">
            <a:avLst/>
          </a:prstGeom>
          <a:noFill/>
        </p:spPr>
        <p:txBody>
          <a:bodyPr wrap="square" lIns="0" tIns="0" rIns="0" bIns="0" rtlCol="0">
            <a:spAutoFit/>
          </a:bodyPr>
          <a:lstStyle/>
          <a:p>
            <a:pPr>
              <a:lnSpc>
                <a:spcPts val="1000"/>
              </a:lnSpc>
            </a:pPr>
            <a:r>
              <a:rPr lang="en-GB" sz="900" b="1" dirty="0" smtClean="0">
                <a:latin typeface="+mn-lt"/>
              </a:rPr>
              <a:t>Benefit</a:t>
            </a:r>
          </a:p>
          <a:p>
            <a:pPr>
              <a:lnSpc>
                <a:spcPts val="1000"/>
              </a:lnSpc>
            </a:pPr>
            <a:r>
              <a:rPr lang="en-GB" sz="900" b="1" dirty="0" smtClean="0">
                <a:latin typeface="+mn-lt"/>
              </a:rPr>
              <a:t>realisation</a:t>
            </a:r>
            <a:endParaRPr lang="en-US" sz="900" b="1" dirty="0">
              <a:latin typeface="+mn-lt"/>
            </a:endParaRPr>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Critical Success Factors</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
        <p:nvSpPr>
          <p:cNvPr id="38" name="Content Placeholder 2"/>
          <p:cNvSpPr txBox="1">
            <a:spLocks/>
          </p:cNvSpPr>
          <p:nvPr/>
        </p:nvSpPr>
        <p:spPr bwMode="auto">
          <a:xfrm>
            <a:off x="381000" y="1371600"/>
            <a:ext cx="8534400"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490537" indent="-228600" algn="l">
              <a:lnSpc>
                <a:spcPct val="100000"/>
              </a:lnSpc>
              <a:buFont typeface="Wingdings" pitchFamily="2" charset="2"/>
              <a:buChar char="ü"/>
              <a:defRPr/>
            </a:pPr>
            <a:r>
              <a:rPr lang="en-GB" sz="1600" dirty="0" smtClean="0">
                <a:solidFill>
                  <a:schemeClr val="tx1">
                    <a:lumMod val="65000"/>
                    <a:lumOff val="35000"/>
                  </a:schemeClr>
                </a:solidFill>
                <a:latin typeface="+mn-lt"/>
              </a:rPr>
              <a:t>Stakeholder communication</a:t>
            </a:r>
            <a:r>
              <a:rPr lang="en-GB" sz="1600" b="0" dirty="0" smtClean="0">
                <a:solidFill>
                  <a:schemeClr val="tx1">
                    <a:lumMod val="65000"/>
                    <a:lumOff val="35000"/>
                  </a:schemeClr>
                </a:solidFill>
                <a:latin typeface="+mn-lt"/>
              </a:rPr>
              <a:t>: all our stakeholders – users, suppliers, delivery partners elsewhere in the public, private and voluntary sector, politicians, the media etc – have a clear understanding of our programme and how they can engage with it.  </a:t>
            </a:r>
          </a:p>
          <a:p>
            <a:pPr marL="490537" indent="-228600" algn="l">
              <a:lnSpc>
                <a:spcPct val="100000"/>
              </a:lnSpc>
              <a:buFont typeface="Wingdings" pitchFamily="2" charset="2"/>
              <a:buChar char="ü"/>
              <a:defRPr/>
            </a:pPr>
            <a:endParaRPr lang="en-GB" sz="1000" b="0" dirty="0" smtClean="0">
              <a:solidFill>
                <a:schemeClr val="tx1">
                  <a:lumMod val="65000"/>
                  <a:lumOff val="35000"/>
                </a:schemeClr>
              </a:solidFill>
              <a:latin typeface="+mn-lt"/>
            </a:endParaRPr>
          </a:p>
          <a:p>
            <a:pPr marL="490537" indent="-228600" algn="l">
              <a:lnSpc>
                <a:spcPct val="100000"/>
              </a:lnSpc>
              <a:buFont typeface="Wingdings" pitchFamily="2" charset="2"/>
              <a:buChar char="ü"/>
              <a:defRPr/>
            </a:pPr>
            <a:r>
              <a:rPr lang="en-GB" sz="1600" dirty="0" smtClean="0">
                <a:solidFill>
                  <a:schemeClr val="tx1">
                    <a:lumMod val="65000"/>
                    <a:lumOff val="35000"/>
                  </a:schemeClr>
                </a:solidFill>
                <a:latin typeface="+mn-lt"/>
              </a:rPr>
              <a:t>Cross-sectoral partnership: </a:t>
            </a:r>
            <a:r>
              <a:rPr lang="en-US" sz="1600" b="0" dirty="0" smtClean="0">
                <a:solidFill>
                  <a:schemeClr val="tx1">
                    <a:lumMod val="65000"/>
                    <a:lumOff val="35000"/>
                  </a:schemeClr>
                </a:solidFill>
                <a:latin typeface="+mn-lt"/>
              </a:rPr>
              <a:t>other market players (in the private, voluntary and community sectors) often have much greater influence on citizen attitudes and behavior than government – so our strategy aims to build partnerships which enable the market to deliver our objectives.</a:t>
            </a:r>
            <a:endParaRPr lang="en-GB" sz="1600" b="0" dirty="0" smtClean="0">
              <a:solidFill>
                <a:schemeClr val="tx1">
                  <a:lumMod val="65000"/>
                  <a:lumOff val="35000"/>
                </a:schemeClr>
              </a:solidFill>
              <a:latin typeface="+mn-lt"/>
            </a:endParaRPr>
          </a:p>
          <a:p>
            <a:pPr marL="231775" marR="0" lvl="0" indent="-231775" algn="l" defTabSz="914400" rtl="0" eaLnBrk="1" fontAlgn="base" latinLnBrk="0" hangingPunct="1">
              <a:lnSpc>
                <a:spcPct val="100000"/>
              </a:lnSpc>
              <a:spcBef>
                <a:spcPct val="20000"/>
              </a:spcBef>
              <a:spcAft>
                <a:spcPct val="0"/>
              </a:spcAft>
              <a:buClrTx/>
              <a:buSzTx/>
              <a:buFontTx/>
              <a:buBlip>
                <a:blip r:embed="rId3"/>
              </a:buBlip>
              <a:tabLst/>
              <a:defRPr/>
            </a:pPr>
            <a:endParaRPr kumimoji="0" lang="en-GB" sz="1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endParaRPr>
          </a:p>
        </p:txBody>
      </p:sp>
      <p:sp>
        <p:nvSpPr>
          <p:cNvPr id="40" name="Title 1"/>
          <p:cNvSpPr txBox="1">
            <a:spLocks/>
          </p:cNvSpPr>
          <p:nvPr/>
        </p:nvSpPr>
        <p:spPr>
          <a:xfrm>
            <a:off x="609600" y="731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000" b="0" i="0" u="none" strike="noStrike" kern="0" cap="none" spc="0" normalizeH="0" baseline="0" noProof="0" dirty="0" smtClean="0">
                <a:ln>
                  <a:noFill/>
                </a:ln>
                <a:solidFill>
                  <a:srgbClr val="1D6AAE"/>
                </a:solidFill>
                <a:effectLst/>
                <a:uLnTx/>
                <a:uFillTx/>
                <a:latin typeface="+mj-lt"/>
                <a:ea typeface="+mj-ea"/>
                <a:cs typeface="+mj-cs"/>
              </a:rPr>
              <a:t>(5)</a:t>
            </a:r>
            <a:r>
              <a:rPr kumimoji="0" lang="en-GB" sz="2000" b="0" i="0" u="none" strike="noStrike" kern="0" cap="none" spc="0" normalizeH="0" noProof="0" dirty="0" smtClean="0">
                <a:ln>
                  <a:noFill/>
                </a:ln>
                <a:solidFill>
                  <a:srgbClr val="1D6AAE"/>
                </a:solidFill>
                <a:effectLst/>
                <a:uLnTx/>
                <a:uFillTx/>
                <a:latin typeface="+mj-lt"/>
                <a:ea typeface="+mj-ea"/>
                <a:cs typeface="+mj-cs"/>
              </a:rPr>
              <a:t>   Stakeholder engagement</a:t>
            </a:r>
            <a:endParaRPr kumimoji="0" lang="en-GB" sz="2000" b="0" i="0" u="none" strike="noStrike" kern="0" cap="none" spc="0" normalizeH="0" baseline="0" noProof="0" dirty="0">
              <a:ln>
                <a:noFill/>
              </a:ln>
              <a:solidFill>
                <a:srgbClr val="1D6AAE"/>
              </a:solidFill>
              <a:effectLst/>
              <a:uLnTx/>
              <a:uFillTx/>
              <a:latin typeface="+mj-lt"/>
              <a:ea typeface="+mj-ea"/>
              <a:cs typeface="+mj-cs"/>
            </a:endParaRPr>
          </a:p>
        </p:txBody>
      </p:sp>
      <p:pic>
        <p:nvPicPr>
          <p:cNvPr id="41" name="Picture 2" descr="cstransform-logo-colour">
            <a:hlinkClick r:id="rId4" action="ppaction://hlinksldjump"/>
          </p:cNvPr>
          <p:cNvPicPr>
            <a:picLocks noChangeAspect="1" noChangeArrowheads="1"/>
          </p:cNvPicPr>
          <p:nvPr/>
        </p:nvPicPr>
        <p:blipFill>
          <a:blip r:embed="rId5" cstate="print"/>
          <a:srcRect/>
          <a:stretch>
            <a:fillRect/>
          </a:stretch>
        </p:blipFill>
        <p:spPr bwMode="auto">
          <a:xfrm>
            <a:off x="6597650" y="193675"/>
            <a:ext cx="2368550" cy="5492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chemeClr val="bg2"/>
          </a:solidFill>
          <a:ln w="0">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50000"/>
                  <a:lumOff val="50000"/>
                </a:schemeClr>
              </a:solidFill>
            </a:endParaRPr>
          </a:p>
        </p:txBody>
      </p:sp>
      <p:sp>
        <p:nvSpPr>
          <p:cNvPr id="731213" name="Freeform 77"/>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solidFill>
            <a:schemeClr val="accent6">
              <a:lumMod val="20000"/>
              <a:lumOff val="80000"/>
            </a:schemeClr>
          </a:solidFill>
          <a:ln w="5">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0" name="TextBox 729"/>
          <p:cNvSpPr txBox="1"/>
          <p:nvPr/>
        </p:nvSpPr>
        <p:spPr>
          <a:xfrm>
            <a:off x="1577971" y="4686300"/>
            <a:ext cx="1009650" cy="153888"/>
          </a:xfrm>
          <a:prstGeom prst="rect">
            <a:avLst/>
          </a:prstGeom>
          <a:noFill/>
        </p:spPr>
        <p:txBody>
          <a:bodyPr wrap="square" lIns="0" tIns="0" rIns="0" bIns="0" rtlCol="0">
            <a:spAutoFit/>
          </a:bodyPr>
          <a:lstStyle/>
          <a:p>
            <a:r>
              <a:rPr lang="en-US" sz="1000" b="1" dirty="0" smtClean="0">
                <a:latin typeface="+mn-lt"/>
              </a:rPr>
              <a:t>Strategic clarity</a:t>
            </a:r>
            <a:endParaRPr lang="en-US" sz="1000" b="1" dirty="0">
              <a:latin typeface="+mn-lt"/>
            </a:endParaRPr>
          </a:p>
        </p:txBody>
      </p:sp>
      <p:sp>
        <p:nvSpPr>
          <p:cNvPr id="731" name="TextBox 730"/>
          <p:cNvSpPr txBox="1"/>
          <p:nvPr/>
        </p:nvSpPr>
        <p:spPr>
          <a:xfrm>
            <a:off x="1568446" y="5219700"/>
            <a:ext cx="1009650" cy="153888"/>
          </a:xfrm>
          <a:prstGeom prst="rect">
            <a:avLst/>
          </a:prstGeom>
          <a:noFill/>
        </p:spPr>
        <p:txBody>
          <a:bodyPr wrap="square" lIns="0" tIns="0" rIns="0" bIns="0" rtlCol="0">
            <a:spAutoFit/>
          </a:bodyPr>
          <a:lstStyle/>
          <a:p>
            <a:r>
              <a:rPr lang="en-US" sz="1000" b="1" dirty="0" smtClean="0">
                <a:latin typeface="+mn-lt"/>
              </a:rPr>
              <a:t>Leadership</a:t>
            </a:r>
            <a:endParaRPr lang="en-US" sz="1000" b="1" dirty="0">
              <a:latin typeface="+mn-lt"/>
            </a:endParaRPr>
          </a:p>
        </p:txBody>
      </p:sp>
      <p:sp>
        <p:nvSpPr>
          <p:cNvPr id="732" name="TextBox 731"/>
          <p:cNvSpPr txBox="1"/>
          <p:nvPr/>
        </p:nvSpPr>
        <p:spPr>
          <a:xfrm>
            <a:off x="2768596" y="4705350"/>
            <a:ext cx="1009650" cy="153888"/>
          </a:xfrm>
          <a:prstGeom prst="rect">
            <a:avLst/>
          </a:prstGeom>
          <a:noFill/>
        </p:spPr>
        <p:txBody>
          <a:bodyPr wrap="square" lIns="0" tIns="0" rIns="0" bIns="0" rtlCol="0">
            <a:spAutoFit/>
          </a:bodyPr>
          <a:lstStyle/>
          <a:p>
            <a:r>
              <a:rPr lang="en-US" sz="1000" b="1" dirty="0" smtClean="0">
                <a:latin typeface="+mn-lt"/>
              </a:rPr>
              <a:t>Skills</a:t>
            </a:r>
            <a:endParaRPr lang="en-US" sz="1000" b="1" dirty="0">
              <a:latin typeface="+mn-lt"/>
            </a:endParaRPr>
          </a:p>
        </p:txBody>
      </p:sp>
      <p:sp>
        <p:nvSpPr>
          <p:cNvPr id="733" name="TextBox 732"/>
          <p:cNvSpPr txBox="1"/>
          <p:nvPr/>
        </p:nvSpPr>
        <p:spPr>
          <a:xfrm>
            <a:off x="2768596" y="5219700"/>
            <a:ext cx="1009650" cy="153888"/>
          </a:xfrm>
          <a:prstGeom prst="rect">
            <a:avLst/>
          </a:prstGeom>
          <a:noFill/>
        </p:spPr>
        <p:txBody>
          <a:bodyPr wrap="square" lIns="0" tIns="0" rIns="0" bIns="0" rtlCol="0">
            <a:spAutoFit/>
          </a:bodyPr>
          <a:lstStyle/>
          <a:p>
            <a:r>
              <a:rPr lang="en-US" sz="1000" b="1" dirty="0" smtClean="0">
                <a:latin typeface="+mn-lt"/>
              </a:rPr>
              <a:t>User focus</a:t>
            </a:r>
            <a:endParaRPr lang="en-US" sz="1000" b="1" dirty="0">
              <a:latin typeface="+mn-lt"/>
            </a:endParaRPr>
          </a:p>
        </p:txBody>
      </p:sp>
      <p:sp>
        <p:nvSpPr>
          <p:cNvPr id="734" name="TextBox 733"/>
          <p:cNvSpPr txBox="1"/>
          <p:nvPr/>
        </p:nvSpPr>
        <p:spPr>
          <a:xfrm>
            <a:off x="3949696" y="4648200"/>
            <a:ext cx="1009650" cy="256480"/>
          </a:xfrm>
          <a:prstGeom prst="rect">
            <a:avLst/>
          </a:prstGeom>
          <a:noFill/>
        </p:spPr>
        <p:txBody>
          <a:bodyPr wrap="square" lIns="0" tIns="0" rIns="0" bIns="0" rtlCol="0">
            <a:spAutoFit/>
          </a:bodyPr>
          <a:lstStyle/>
          <a:p>
            <a:pPr>
              <a:lnSpc>
                <a:spcPts val="1000"/>
              </a:lnSpc>
            </a:pPr>
            <a:r>
              <a:rPr lang="en-US" sz="1000" b="1" dirty="0" smtClean="0">
                <a:latin typeface="+mn-lt"/>
              </a:rPr>
              <a:t>Stakeholder</a:t>
            </a:r>
          </a:p>
          <a:p>
            <a:pPr>
              <a:lnSpc>
                <a:spcPts val="1000"/>
              </a:lnSpc>
            </a:pPr>
            <a:r>
              <a:rPr lang="en-GB" sz="1000" b="1" dirty="0" smtClean="0">
                <a:latin typeface="+mn-lt"/>
              </a:rPr>
              <a:t>engagement</a:t>
            </a:r>
            <a:endParaRPr lang="en-US" sz="1000" b="1" dirty="0">
              <a:latin typeface="+mn-lt"/>
            </a:endParaRPr>
          </a:p>
        </p:txBody>
      </p:sp>
      <p:sp>
        <p:nvSpPr>
          <p:cNvPr id="735" name="TextBox 734"/>
          <p:cNvSpPr txBox="1"/>
          <p:nvPr/>
        </p:nvSpPr>
        <p:spPr>
          <a:xfrm>
            <a:off x="3940171" y="5172075"/>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Supplier partnership</a:t>
            </a:r>
            <a:endParaRPr lang="en-US" sz="1000" b="1" dirty="0">
              <a:solidFill>
                <a:schemeClr val="tx1">
                  <a:lumMod val="65000"/>
                  <a:lumOff val="35000"/>
                </a:schemeClr>
              </a:solidFill>
              <a:latin typeface="+mn-lt"/>
            </a:endParaRPr>
          </a:p>
        </p:txBody>
      </p:sp>
      <p:sp>
        <p:nvSpPr>
          <p:cNvPr id="736" name="TextBox 735"/>
          <p:cNvSpPr txBox="1"/>
          <p:nvPr/>
        </p:nvSpPr>
        <p:spPr>
          <a:xfrm>
            <a:off x="5121271" y="4714875"/>
            <a:ext cx="1009650" cy="128240"/>
          </a:xfrm>
          <a:prstGeom prst="rect">
            <a:avLst/>
          </a:prstGeom>
          <a:noFill/>
        </p:spPr>
        <p:txBody>
          <a:bodyPr wrap="square" lIns="0" tIns="0" rIns="0" bIns="0" rtlCol="0">
            <a:spAutoFit/>
          </a:bodyPr>
          <a:lstStyle/>
          <a:p>
            <a:pPr>
              <a:lnSpc>
                <a:spcPts val="1000"/>
              </a:lnSpc>
            </a:pPr>
            <a:r>
              <a:rPr lang="en-GB" sz="1000" b="1" dirty="0" smtClean="0">
                <a:latin typeface="+mn-lt"/>
              </a:rPr>
              <a:t>Future-proofing</a:t>
            </a:r>
            <a:endParaRPr lang="en-US" sz="1000" b="1" dirty="0">
              <a:latin typeface="+mn-lt"/>
            </a:endParaRPr>
          </a:p>
        </p:txBody>
      </p:sp>
      <p:sp>
        <p:nvSpPr>
          <p:cNvPr id="737" name="TextBox 736"/>
          <p:cNvSpPr txBox="1"/>
          <p:nvPr/>
        </p:nvSpPr>
        <p:spPr>
          <a:xfrm>
            <a:off x="5111746" y="5238750"/>
            <a:ext cx="1009650" cy="128240"/>
          </a:xfrm>
          <a:prstGeom prst="rect">
            <a:avLst/>
          </a:prstGeom>
          <a:noFill/>
        </p:spPr>
        <p:txBody>
          <a:bodyPr wrap="square" lIns="0" tIns="0" rIns="0" bIns="0" rtlCol="0">
            <a:spAutoFit/>
          </a:bodyPr>
          <a:lstStyle/>
          <a:p>
            <a:pPr>
              <a:lnSpc>
                <a:spcPts val="1000"/>
              </a:lnSpc>
            </a:pPr>
            <a:r>
              <a:rPr lang="en-GB" sz="1000" b="1" dirty="0" smtClean="0">
                <a:latin typeface="+mn-lt"/>
              </a:rPr>
              <a:t>Do-ability</a:t>
            </a:r>
            <a:endParaRPr lang="en-US" sz="1000" b="1" dirty="0">
              <a:latin typeface="+mn-lt"/>
            </a:endParaRPr>
          </a:p>
        </p:txBody>
      </p:sp>
      <p:sp>
        <p:nvSpPr>
          <p:cNvPr id="738" name="TextBox 737"/>
          <p:cNvSpPr txBox="1"/>
          <p:nvPr/>
        </p:nvSpPr>
        <p:spPr>
          <a:xfrm>
            <a:off x="6102346" y="4886325"/>
            <a:ext cx="1009650" cy="256480"/>
          </a:xfrm>
          <a:prstGeom prst="rect">
            <a:avLst/>
          </a:prstGeom>
          <a:noFill/>
        </p:spPr>
        <p:txBody>
          <a:bodyPr wrap="square" lIns="0" tIns="0" rIns="0" bIns="0" rtlCol="0">
            <a:spAutoFit/>
          </a:bodyPr>
          <a:lstStyle/>
          <a:p>
            <a:pPr>
              <a:lnSpc>
                <a:spcPts val="1000"/>
              </a:lnSpc>
            </a:pPr>
            <a:r>
              <a:rPr lang="en-GB" sz="900" b="1" dirty="0" smtClean="0">
                <a:latin typeface="+mn-lt"/>
              </a:rPr>
              <a:t>Benefit</a:t>
            </a:r>
          </a:p>
          <a:p>
            <a:pPr>
              <a:lnSpc>
                <a:spcPts val="1000"/>
              </a:lnSpc>
            </a:pPr>
            <a:r>
              <a:rPr lang="en-GB" sz="900" b="1" dirty="0" smtClean="0">
                <a:latin typeface="+mn-lt"/>
              </a:rPr>
              <a:t>realisation</a:t>
            </a:r>
            <a:endParaRPr lang="en-US" sz="900" b="1" dirty="0">
              <a:latin typeface="+mn-lt"/>
            </a:endParaRPr>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Critical Success Factors</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
        <p:nvSpPr>
          <p:cNvPr id="37" name="Content Placeholder 2"/>
          <p:cNvSpPr txBox="1">
            <a:spLocks/>
          </p:cNvSpPr>
          <p:nvPr/>
        </p:nvSpPr>
        <p:spPr bwMode="auto">
          <a:xfrm>
            <a:off x="457200" y="1524000"/>
            <a:ext cx="8229600"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490537" indent="-228600" algn="l">
              <a:lnSpc>
                <a:spcPct val="100000"/>
              </a:lnSpc>
              <a:buFont typeface="Wingdings" pitchFamily="2" charset="2"/>
              <a:buChar char="ü"/>
              <a:defRPr/>
            </a:pPr>
            <a:r>
              <a:rPr lang="en-GB" sz="1600" dirty="0" smtClean="0">
                <a:solidFill>
                  <a:schemeClr val="tx1">
                    <a:lumMod val="65000"/>
                    <a:lumOff val="35000"/>
                  </a:schemeClr>
                </a:solidFill>
                <a:latin typeface="+mn-lt"/>
              </a:rPr>
              <a:t>Smart supplier selection: </a:t>
            </a:r>
            <a:r>
              <a:rPr lang="en-GB" sz="1600" b="0" dirty="0" smtClean="0">
                <a:solidFill>
                  <a:schemeClr val="tx1">
                    <a:lumMod val="65000"/>
                    <a:lumOff val="35000"/>
                  </a:schemeClr>
                </a:solidFill>
                <a:latin typeface="+mn-lt"/>
              </a:rPr>
              <a:t>we select suppliers based on long-term value for money rather than price, and in particular based on our degree of confidence that the chosen supplier will secure delivery of the expected business benefits</a:t>
            </a:r>
          </a:p>
          <a:p>
            <a:pPr marL="490537" indent="-228600" algn="l">
              <a:lnSpc>
                <a:spcPct val="100000"/>
              </a:lnSpc>
              <a:buFont typeface="Wingdings" pitchFamily="2" charset="2"/>
              <a:buChar char="ü"/>
              <a:defRPr/>
            </a:pPr>
            <a:endParaRPr lang="en-GB" sz="1000" dirty="0" smtClean="0">
              <a:solidFill>
                <a:schemeClr val="tx1">
                  <a:lumMod val="65000"/>
                  <a:lumOff val="35000"/>
                </a:schemeClr>
              </a:solidFill>
              <a:latin typeface="+mn-lt"/>
            </a:endParaRPr>
          </a:p>
          <a:p>
            <a:pPr marL="490537" indent="-228600" algn="l">
              <a:lnSpc>
                <a:spcPct val="100000"/>
              </a:lnSpc>
              <a:buFont typeface="Wingdings" pitchFamily="2" charset="2"/>
              <a:buChar char="ü"/>
              <a:defRPr/>
            </a:pPr>
            <a:r>
              <a:rPr lang="en-GB" sz="1600" dirty="0" smtClean="0">
                <a:solidFill>
                  <a:schemeClr val="tx1">
                    <a:lumMod val="65000"/>
                    <a:lumOff val="35000"/>
                  </a:schemeClr>
                </a:solidFill>
                <a:latin typeface="+mn-lt"/>
              </a:rPr>
              <a:t>Supplier integration: </a:t>
            </a:r>
            <a:r>
              <a:rPr lang="en-GB" sz="1600" b="0" dirty="0" smtClean="0">
                <a:solidFill>
                  <a:schemeClr val="tx1">
                    <a:lumMod val="65000"/>
                    <a:lumOff val="35000"/>
                  </a:schemeClr>
                </a:solidFill>
                <a:latin typeface="+mn-lt"/>
              </a:rPr>
              <a:t>we will manage the relationship with strategic suppliers at top management level, and ensure effective client/supplier integration into an effective programme delivery team with shared management information systems.  </a:t>
            </a:r>
          </a:p>
          <a:p>
            <a:pPr marL="231775" marR="0" lvl="0" indent="-231775" algn="l" defTabSz="914400" rtl="0" eaLnBrk="1" fontAlgn="base" latinLnBrk="0" hangingPunct="1">
              <a:lnSpc>
                <a:spcPct val="100000"/>
              </a:lnSpc>
              <a:spcBef>
                <a:spcPct val="20000"/>
              </a:spcBef>
              <a:spcAft>
                <a:spcPct val="0"/>
              </a:spcAft>
              <a:buClrTx/>
              <a:buSzTx/>
              <a:buFontTx/>
              <a:buBlip>
                <a:blip r:embed="rId3"/>
              </a:buBlip>
              <a:tabLst/>
              <a:defRPr/>
            </a:pPr>
            <a:endParaRPr kumimoji="0" lang="en-GB" sz="1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endParaRPr>
          </a:p>
        </p:txBody>
      </p:sp>
      <p:sp>
        <p:nvSpPr>
          <p:cNvPr id="40" name="Title 1"/>
          <p:cNvSpPr txBox="1">
            <a:spLocks/>
          </p:cNvSpPr>
          <p:nvPr/>
        </p:nvSpPr>
        <p:spPr>
          <a:xfrm>
            <a:off x="609600" y="731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000" b="0" i="0" u="none" strike="noStrike" kern="0" cap="none" spc="0" normalizeH="0" baseline="0" noProof="0" dirty="0" smtClean="0">
                <a:ln>
                  <a:noFill/>
                </a:ln>
                <a:solidFill>
                  <a:srgbClr val="1D6AAE"/>
                </a:solidFill>
                <a:effectLst/>
                <a:uLnTx/>
                <a:uFillTx/>
                <a:latin typeface="+mj-lt"/>
                <a:ea typeface="+mj-ea"/>
                <a:cs typeface="+mj-cs"/>
              </a:rPr>
              <a:t>(6)</a:t>
            </a:r>
            <a:r>
              <a:rPr kumimoji="0" lang="en-GB" sz="2000" b="0" i="0" u="none" strike="noStrike" kern="0" cap="none" spc="0" normalizeH="0" noProof="0" dirty="0" smtClean="0">
                <a:ln>
                  <a:noFill/>
                </a:ln>
                <a:solidFill>
                  <a:srgbClr val="1D6AAE"/>
                </a:solidFill>
                <a:effectLst/>
                <a:uLnTx/>
                <a:uFillTx/>
                <a:latin typeface="+mj-lt"/>
                <a:ea typeface="+mj-ea"/>
                <a:cs typeface="+mj-cs"/>
              </a:rPr>
              <a:t>   Supplier partnership</a:t>
            </a:r>
            <a:endParaRPr kumimoji="0" lang="en-GB" sz="2000" b="0" i="0" u="none" strike="noStrike" kern="0" cap="none" spc="0" normalizeH="0" baseline="0" noProof="0" dirty="0">
              <a:ln>
                <a:noFill/>
              </a:ln>
              <a:solidFill>
                <a:srgbClr val="1D6AAE"/>
              </a:solidFill>
              <a:effectLst/>
              <a:uLnTx/>
              <a:uFillTx/>
              <a:latin typeface="+mj-lt"/>
              <a:ea typeface="+mj-ea"/>
              <a:cs typeface="+mj-cs"/>
            </a:endParaRPr>
          </a:p>
        </p:txBody>
      </p:sp>
      <p:pic>
        <p:nvPicPr>
          <p:cNvPr id="41" name="Picture 2" descr="cstransform-logo-colour">
            <a:hlinkClick r:id="rId4" action="ppaction://hlinksldjump"/>
          </p:cNvPr>
          <p:cNvPicPr>
            <a:picLocks noChangeAspect="1" noChangeArrowheads="1"/>
          </p:cNvPicPr>
          <p:nvPr/>
        </p:nvPicPr>
        <p:blipFill>
          <a:blip r:embed="rId5" cstate="print"/>
          <a:srcRect/>
          <a:stretch>
            <a:fillRect/>
          </a:stretch>
        </p:blipFill>
        <p:spPr bwMode="auto">
          <a:xfrm>
            <a:off x="6597650" y="193675"/>
            <a:ext cx="2368550" cy="5492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chemeClr val="bg2"/>
          </a:solidFill>
          <a:ln w="0">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solidFill>
            <a:schemeClr val="accent6">
              <a:lumMod val="20000"/>
              <a:lumOff val="80000"/>
            </a:schemeClr>
          </a:solidFill>
          <a:ln w="5">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50000"/>
                  <a:lumOff val="50000"/>
                </a:schemeClr>
              </a:solidFill>
            </a:endParaRPr>
          </a:p>
        </p:txBody>
      </p:sp>
      <p:sp>
        <p:nvSpPr>
          <p:cNvPr id="731213" name="Freeform 77"/>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0" name="TextBox 729"/>
          <p:cNvSpPr txBox="1"/>
          <p:nvPr/>
        </p:nvSpPr>
        <p:spPr>
          <a:xfrm>
            <a:off x="1577971" y="4686300"/>
            <a:ext cx="1009650" cy="153888"/>
          </a:xfrm>
          <a:prstGeom prst="rect">
            <a:avLst/>
          </a:prstGeom>
          <a:noFill/>
        </p:spPr>
        <p:txBody>
          <a:bodyPr wrap="square" lIns="0" tIns="0" rIns="0" bIns="0" rtlCol="0">
            <a:spAutoFit/>
          </a:bodyPr>
          <a:lstStyle/>
          <a:p>
            <a:r>
              <a:rPr lang="en-US" sz="1000" b="1" dirty="0" smtClean="0">
                <a:latin typeface="+mn-lt"/>
              </a:rPr>
              <a:t>Strategic clarity</a:t>
            </a:r>
            <a:endParaRPr lang="en-US" sz="1000" b="1" dirty="0">
              <a:latin typeface="+mn-lt"/>
            </a:endParaRPr>
          </a:p>
        </p:txBody>
      </p:sp>
      <p:sp>
        <p:nvSpPr>
          <p:cNvPr id="731" name="TextBox 730"/>
          <p:cNvSpPr txBox="1"/>
          <p:nvPr/>
        </p:nvSpPr>
        <p:spPr>
          <a:xfrm>
            <a:off x="1568446" y="5219700"/>
            <a:ext cx="1009650" cy="153888"/>
          </a:xfrm>
          <a:prstGeom prst="rect">
            <a:avLst/>
          </a:prstGeom>
          <a:noFill/>
        </p:spPr>
        <p:txBody>
          <a:bodyPr wrap="square" lIns="0" tIns="0" rIns="0" bIns="0" rtlCol="0">
            <a:spAutoFit/>
          </a:bodyPr>
          <a:lstStyle/>
          <a:p>
            <a:r>
              <a:rPr lang="en-US" sz="1000" b="1" dirty="0" smtClean="0">
                <a:latin typeface="+mn-lt"/>
              </a:rPr>
              <a:t>Leadership</a:t>
            </a:r>
            <a:endParaRPr lang="en-US" sz="1000" b="1" dirty="0">
              <a:latin typeface="+mn-lt"/>
            </a:endParaRPr>
          </a:p>
        </p:txBody>
      </p:sp>
      <p:sp>
        <p:nvSpPr>
          <p:cNvPr id="732" name="TextBox 731"/>
          <p:cNvSpPr txBox="1"/>
          <p:nvPr/>
        </p:nvSpPr>
        <p:spPr>
          <a:xfrm>
            <a:off x="2768596" y="4705350"/>
            <a:ext cx="1009650" cy="153888"/>
          </a:xfrm>
          <a:prstGeom prst="rect">
            <a:avLst/>
          </a:prstGeom>
          <a:noFill/>
        </p:spPr>
        <p:txBody>
          <a:bodyPr wrap="square" lIns="0" tIns="0" rIns="0" bIns="0" rtlCol="0">
            <a:spAutoFit/>
          </a:bodyPr>
          <a:lstStyle/>
          <a:p>
            <a:r>
              <a:rPr lang="en-US" sz="1000" b="1" dirty="0" smtClean="0">
                <a:latin typeface="+mn-lt"/>
              </a:rPr>
              <a:t>Skills</a:t>
            </a:r>
            <a:endParaRPr lang="en-US" sz="1000" b="1" dirty="0">
              <a:latin typeface="+mn-lt"/>
            </a:endParaRPr>
          </a:p>
        </p:txBody>
      </p:sp>
      <p:sp>
        <p:nvSpPr>
          <p:cNvPr id="733" name="TextBox 732"/>
          <p:cNvSpPr txBox="1"/>
          <p:nvPr/>
        </p:nvSpPr>
        <p:spPr>
          <a:xfrm>
            <a:off x="2768596" y="5219700"/>
            <a:ext cx="1009650" cy="153888"/>
          </a:xfrm>
          <a:prstGeom prst="rect">
            <a:avLst/>
          </a:prstGeom>
          <a:noFill/>
        </p:spPr>
        <p:txBody>
          <a:bodyPr wrap="square" lIns="0" tIns="0" rIns="0" bIns="0" rtlCol="0">
            <a:spAutoFit/>
          </a:bodyPr>
          <a:lstStyle/>
          <a:p>
            <a:r>
              <a:rPr lang="en-US" sz="1000" b="1" dirty="0" smtClean="0">
                <a:latin typeface="+mn-lt"/>
              </a:rPr>
              <a:t>User focus</a:t>
            </a:r>
            <a:endParaRPr lang="en-US" sz="1000" b="1" dirty="0">
              <a:latin typeface="+mn-lt"/>
            </a:endParaRPr>
          </a:p>
        </p:txBody>
      </p:sp>
      <p:sp>
        <p:nvSpPr>
          <p:cNvPr id="734" name="TextBox 733"/>
          <p:cNvSpPr txBox="1"/>
          <p:nvPr/>
        </p:nvSpPr>
        <p:spPr>
          <a:xfrm>
            <a:off x="3949696" y="4648200"/>
            <a:ext cx="1009650" cy="256480"/>
          </a:xfrm>
          <a:prstGeom prst="rect">
            <a:avLst/>
          </a:prstGeom>
          <a:noFill/>
        </p:spPr>
        <p:txBody>
          <a:bodyPr wrap="square" lIns="0" tIns="0" rIns="0" bIns="0" rtlCol="0">
            <a:spAutoFit/>
          </a:bodyPr>
          <a:lstStyle/>
          <a:p>
            <a:pPr>
              <a:lnSpc>
                <a:spcPts val="1000"/>
              </a:lnSpc>
            </a:pPr>
            <a:r>
              <a:rPr lang="en-US" sz="1000" b="1" dirty="0" smtClean="0">
                <a:latin typeface="+mn-lt"/>
              </a:rPr>
              <a:t>Stakeholder</a:t>
            </a:r>
          </a:p>
          <a:p>
            <a:pPr>
              <a:lnSpc>
                <a:spcPts val="1000"/>
              </a:lnSpc>
            </a:pPr>
            <a:r>
              <a:rPr lang="en-GB" sz="1000" b="1" dirty="0" smtClean="0">
                <a:latin typeface="+mn-lt"/>
              </a:rPr>
              <a:t>engagement</a:t>
            </a:r>
            <a:endParaRPr lang="en-US" sz="1000" b="1" dirty="0">
              <a:latin typeface="+mn-lt"/>
            </a:endParaRPr>
          </a:p>
        </p:txBody>
      </p:sp>
      <p:sp>
        <p:nvSpPr>
          <p:cNvPr id="735" name="TextBox 734"/>
          <p:cNvSpPr txBox="1"/>
          <p:nvPr/>
        </p:nvSpPr>
        <p:spPr>
          <a:xfrm>
            <a:off x="3940171" y="5172075"/>
            <a:ext cx="1009650" cy="256480"/>
          </a:xfrm>
          <a:prstGeom prst="rect">
            <a:avLst/>
          </a:prstGeom>
          <a:noFill/>
        </p:spPr>
        <p:txBody>
          <a:bodyPr wrap="square" lIns="0" tIns="0" rIns="0" bIns="0" rtlCol="0">
            <a:spAutoFit/>
          </a:bodyPr>
          <a:lstStyle/>
          <a:p>
            <a:pPr>
              <a:lnSpc>
                <a:spcPts val="1000"/>
              </a:lnSpc>
            </a:pPr>
            <a:r>
              <a:rPr lang="en-GB" sz="1000" b="1" dirty="0" smtClean="0">
                <a:latin typeface="+mn-lt"/>
              </a:rPr>
              <a:t>Supplier partnership</a:t>
            </a:r>
            <a:endParaRPr lang="en-US" sz="1000" b="1" dirty="0">
              <a:latin typeface="+mn-lt"/>
            </a:endParaRPr>
          </a:p>
        </p:txBody>
      </p:sp>
      <p:sp>
        <p:nvSpPr>
          <p:cNvPr id="736" name="TextBox 735"/>
          <p:cNvSpPr txBox="1"/>
          <p:nvPr/>
        </p:nvSpPr>
        <p:spPr>
          <a:xfrm>
            <a:off x="5121271" y="4714875"/>
            <a:ext cx="1009650" cy="128240"/>
          </a:xfrm>
          <a:prstGeom prst="rect">
            <a:avLst/>
          </a:prstGeom>
          <a:noFill/>
        </p:spPr>
        <p:txBody>
          <a:bodyPr wrap="square" lIns="0" tIns="0" rIns="0" bIns="0" rtlCol="0">
            <a:spAutoFit/>
          </a:bodyPr>
          <a:lstStyle/>
          <a:p>
            <a:pPr>
              <a:lnSpc>
                <a:spcPts val="1000"/>
              </a:lnSpc>
            </a:pPr>
            <a:r>
              <a:rPr lang="en-GB" sz="1000" b="1" dirty="0" smtClean="0">
                <a:latin typeface="+mn-lt"/>
              </a:rPr>
              <a:t>Future-proofing</a:t>
            </a:r>
            <a:endParaRPr lang="en-US" sz="1000" b="1" dirty="0">
              <a:latin typeface="+mn-lt"/>
            </a:endParaRPr>
          </a:p>
        </p:txBody>
      </p:sp>
      <p:sp>
        <p:nvSpPr>
          <p:cNvPr id="737" name="TextBox 736"/>
          <p:cNvSpPr txBox="1"/>
          <p:nvPr/>
        </p:nvSpPr>
        <p:spPr>
          <a:xfrm>
            <a:off x="5111746" y="5238750"/>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Do-ability</a:t>
            </a:r>
            <a:endParaRPr lang="en-US" sz="1000" b="1" dirty="0">
              <a:solidFill>
                <a:schemeClr val="tx1">
                  <a:lumMod val="65000"/>
                  <a:lumOff val="35000"/>
                </a:schemeClr>
              </a:solidFill>
              <a:latin typeface="+mn-lt"/>
            </a:endParaRPr>
          </a:p>
        </p:txBody>
      </p:sp>
      <p:sp>
        <p:nvSpPr>
          <p:cNvPr id="738" name="TextBox 737"/>
          <p:cNvSpPr txBox="1"/>
          <p:nvPr/>
        </p:nvSpPr>
        <p:spPr>
          <a:xfrm>
            <a:off x="6102346" y="4886325"/>
            <a:ext cx="1009650" cy="256480"/>
          </a:xfrm>
          <a:prstGeom prst="rect">
            <a:avLst/>
          </a:prstGeom>
          <a:noFill/>
        </p:spPr>
        <p:txBody>
          <a:bodyPr wrap="square" lIns="0" tIns="0" rIns="0" bIns="0" rtlCol="0">
            <a:spAutoFit/>
          </a:bodyPr>
          <a:lstStyle/>
          <a:p>
            <a:pPr>
              <a:lnSpc>
                <a:spcPts val="1000"/>
              </a:lnSpc>
            </a:pPr>
            <a:r>
              <a:rPr lang="en-GB" sz="900" b="1" dirty="0" smtClean="0">
                <a:latin typeface="+mn-lt"/>
              </a:rPr>
              <a:t>Benefit</a:t>
            </a:r>
          </a:p>
          <a:p>
            <a:pPr>
              <a:lnSpc>
                <a:spcPts val="1000"/>
              </a:lnSpc>
            </a:pPr>
            <a:r>
              <a:rPr lang="en-GB" sz="900" b="1" dirty="0" smtClean="0">
                <a:latin typeface="+mn-lt"/>
              </a:rPr>
              <a:t>realisation</a:t>
            </a:r>
            <a:endParaRPr lang="en-US" sz="900" b="1" dirty="0">
              <a:latin typeface="+mn-lt"/>
            </a:endParaRPr>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Critical Success Factors</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
        <p:nvSpPr>
          <p:cNvPr id="37" name="Content Placeholder 2"/>
          <p:cNvSpPr txBox="1">
            <a:spLocks/>
          </p:cNvSpPr>
          <p:nvPr/>
        </p:nvSpPr>
        <p:spPr bwMode="auto">
          <a:xfrm>
            <a:off x="457200" y="1524000"/>
            <a:ext cx="8229600"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231775" marR="0" lvl="0" indent="-231775" algn="l" defTabSz="914400" rtl="0" eaLnBrk="1" fontAlgn="base" latinLnBrk="0" hangingPunct="1">
              <a:lnSpc>
                <a:spcPct val="100000"/>
              </a:lnSpc>
              <a:spcBef>
                <a:spcPct val="20000"/>
              </a:spcBef>
              <a:spcAft>
                <a:spcPct val="0"/>
              </a:spcAft>
              <a:buClrTx/>
              <a:buSzTx/>
              <a:buFontTx/>
              <a:buBlip>
                <a:blip r:embed="rId3"/>
              </a:buBlip>
              <a:tabLst/>
              <a:defRPr/>
            </a:pPr>
            <a:endParaRPr kumimoji="0" lang="en-GB" sz="1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endParaRPr>
          </a:p>
        </p:txBody>
      </p:sp>
      <p:sp>
        <p:nvSpPr>
          <p:cNvPr id="40" name="Content Placeholder 2"/>
          <p:cNvSpPr txBox="1">
            <a:spLocks/>
          </p:cNvSpPr>
          <p:nvPr/>
        </p:nvSpPr>
        <p:spPr bwMode="auto">
          <a:xfrm>
            <a:off x="304800" y="1447800"/>
            <a:ext cx="8534400"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490537" indent="-228600" algn="l">
              <a:lnSpc>
                <a:spcPct val="100000"/>
              </a:lnSpc>
              <a:buFont typeface="Wingdings" pitchFamily="2" charset="2"/>
              <a:buChar char="ü"/>
              <a:defRPr/>
            </a:pPr>
            <a:r>
              <a:rPr lang="en-GB" sz="1600" dirty="0" smtClean="0">
                <a:solidFill>
                  <a:schemeClr val="tx1">
                    <a:lumMod val="65000"/>
                    <a:lumOff val="35000"/>
                  </a:schemeClr>
                </a:solidFill>
                <a:latin typeface="+mn-lt"/>
              </a:rPr>
              <a:t> Phased implementation:  </a:t>
            </a:r>
            <a:r>
              <a:rPr lang="en-GB" sz="1600" b="0" dirty="0" smtClean="0">
                <a:solidFill>
                  <a:schemeClr val="tx1">
                    <a:lumMod val="65000"/>
                    <a:lumOff val="35000"/>
                  </a:schemeClr>
                </a:solidFill>
                <a:latin typeface="+mn-lt"/>
              </a:rPr>
              <a:t>we will avoid a “big bang” approach to implementation, reliant on significant levels of simultaneous technological and organisational change. </a:t>
            </a:r>
          </a:p>
          <a:p>
            <a:pPr marL="490537" indent="-228600" algn="l">
              <a:lnSpc>
                <a:spcPct val="100000"/>
              </a:lnSpc>
              <a:buFont typeface="Wingdings" pitchFamily="2" charset="2"/>
              <a:buChar char="ü"/>
              <a:defRPr/>
            </a:pPr>
            <a:endParaRPr lang="en-GB" sz="1000" b="0" dirty="0" smtClean="0">
              <a:solidFill>
                <a:schemeClr val="tx1">
                  <a:lumMod val="65000"/>
                  <a:lumOff val="35000"/>
                </a:schemeClr>
              </a:solidFill>
              <a:latin typeface="+mn-lt"/>
            </a:endParaRPr>
          </a:p>
          <a:p>
            <a:pPr marL="490537" indent="-228600" algn="l">
              <a:lnSpc>
                <a:spcPct val="100000"/>
              </a:lnSpc>
              <a:buFont typeface="Wingdings" pitchFamily="2" charset="2"/>
              <a:buChar char="ü"/>
              <a:defRPr/>
            </a:pPr>
            <a:r>
              <a:rPr lang="en-GB" sz="1600" dirty="0" smtClean="0">
                <a:solidFill>
                  <a:schemeClr val="tx1">
                    <a:lumMod val="65000"/>
                    <a:lumOff val="35000"/>
                  </a:schemeClr>
                </a:solidFill>
                <a:latin typeface="+mn-lt"/>
              </a:rPr>
              <a:t>Continuous improvement: </a:t>
            </a:r>
            <a:r>
              <a:rPr lang="en-GB" sz="1600" b="0" dirty="0" smtClean="0">
                <a:solidFill>
                  <a:schemeClr val="tx1">
                    <a:lumMod val="65000"/>
                    <a:lumOff val="35000"/>
                  </a:schemeClr>
                </a:solidFill>
                <a:latin typeface="+mn-lt"/>
              </a:rPr>
              <a:t>we expect not to get everything right first time, but have systems which enable us to move quickly and learn from experience.</a:t>
            </a:r>
          </a:p>
          <a:p>
            <a:pPr marL="231775" marR="0" lvl="0" indent="-231775" algn="l" defTabSz="914400" rtl="0" eaLnBrk="1" fontAlgn="base" latinLnBrk="0" hangingPunct="1">
              <a:lnSpc>
                <a:spcPct val="100000"/>
              </a:lnSpc>
              <a:spcBef>
                <a:spcPct val="20000"/>
              </a:spcBef>
              <a:spcAft>
                <a:spcPct val="0"/>
              </a:spcAft>
              <a:buClrTx/>
              <a:buSzTx/>
              <a:buFontTx/>
              <a:buBlip>
                <a:blip r:embed="rId3"/>
              </a:buBlip>
              <a:tabLst/>
              <a:defRPr/>
            </a:pPr>
            <a:endParaRPr kumimoji="0" lang="en-GB" sz="1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endParaRPr>
          </a:p>
        </p:txBody>
      </p:sp>
      <p:sp>
        <p:nvSpPr>
          <p:cNvPr id="41" name="Title 1"/>
          <p:cNvSpPr txBox="1">
            <a:spLocks/>
          </p:cNvSpPr>
          <p:nvPr/>
        </p:nvSpPr>
        <p:spPr>
          <a:xfrm>
            <a:off x="609600" y="731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000" b="0" i="0" u="none" strike="noStrike" kern="0" cap="none" spc="0" normalizeH="0" baseline="0" noProof="0" dirty="0" smtClean="0">
                <a:ln>
                  <a:noFill/>
                </a:ln>
                <a:solidFill>
                  <a:srgbClr val="1D6AAE"/>
                </a:solidFill>
                <a:effectLst/>
                <a:uLnTx/>
                <a:uFillTx/>
                <a:latin typeface="+mj-lt"/>
                <a:ea typeface="+mj-ea"/>
                <a:cs typeface="+mj-cs"/>
              </a:rPr>
              <a:t>(7)</a:t>
            </a:r>
            <a:r>
              <a:rPr kumimoji="0" lang="en-GB" sz="2000" b="0" i="0" u="none" strike="noStrike" kern="0" cap="none" spc="0" normalizeH="0" noProof="0" dirty="0" smtClean="0">
                <a:ln>
                  <a:noFill/>
                </a:ln>
                <a:solidFill>
                  <a:srgbClr val="1D6AAE"/>
                </a:solidFill>
                <a:effectLst/>
                <a:uLnTx/>
                <a:uFillTx/>
                <a:latin typeface="+mj-lt"/>
                <a:ea typeface="+mj-ea"/>
                <a:cs typeface="+mj-cs"/>
              </a:rPr>
              <a:t>   Do-ability</a:t>
            </a:r>
            <a:endParaRPr kumimoji="0" lang="en-GB" sz="2000" b="0" i="0" u="none" strike="noStrike" kern="0" cap="none" spc="0" normalizeH="0" baseline="0" noProof="0" dirty="0">
              <a:ln>
                <a:noFill/>
              </a:ln>
              <a:solidFill>
                <a:srgbClr val="1D6AAE"/>
              </a:solidFill>
              <a:effectLst/>
              <a:uLnTx/>
              <a:uFillTx/>
              <a:latin typeface="+mj-lt"/>
              <a:ea typeface="+mj-ea"/>
              <a:cs typeface="+mj-cs"/>
            </a:endParaRPr>
          </a:p>
        </p:txBody>
      </p:sp>
      <p:pic>
        <p:nvPicPr>
          <p:cNvPr id="42" name="Picture 2" descr="cstransform-logo-colour">
            <a:hlinkClick r:id="rId4" action="ppaction://hlinksldjump"/>
          </p:cNvPr>
          <p:cNvPicPr>
            <a:picLocks noChangeAspect="1" noChangeArrowheads="1"/>
          </p:cNvPicPr>
          <p:nvPr/>
        </p:nvPicPr>
        <p:blipFill>
          <a:blip r:embed="rId5" cstate="print"/>
          <a:srcRect/>
          <a:stretch>
            <a:fillRect/>
          </a:stretch>
        </p:blipFill>
        <p:spPr bwMode="auto">
          <a:xfrm>
            <a:off x="6597650" y="193675"/>
            <a:ext cx="2368550" cy="5492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chemeClr val="bg2"/>
          </a:solidFill>
          <a:ln w="0">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solidFill>
            <a:schemeClr val="accent6">
              <a:lumMod val="20000"/>
              <a:lumOff val="80000"/>
            </a:schemeClr>
          </a:solidFill>
          <a:ln w="5">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50000"/>
                  <a:lumOff val="50000"/>
                </a:schemeClr>
              </a:solidFill>
            </a:endParaRPr>
          </a:p>
        </p:txBody>
      </p:sp>
      <p:sp>
        <p:nvSpPr>
          <p:cNvPr id="731213" name="Freeform 77"/>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0" name="TextBox 729"/>
          <p:cNvSpPr txBox="1"/>
          <p:nvPr/>
        </p:nvSpPr>
        <p:spPr>
          <a:xfrm>
            <a:off x="1577971" y="4686300"/>
            <a:ext cx="1009650" cy="153888"/>
          </a:xfrm>
          <a:prstGeom prst="rect">
            <a:avLst/>
          </a:prstGeom>
          <a:noFill/>
        </p:spPr>
        <p:txBody>
          <a:bodyPr wrap="square" lIns="0" tIns="0" rIns="0" bIns="0" rtlCol="0">
            <a:spAutoFit/>
          </a:bodyPr>
          <a:lstStyle/>
          <a:p>
            <a:r>
              <a:rPr lang="en-US" sz="1000" b="1" dirty="0" smtClean="0">
                <a:latin typeface="+mn-lt"/>
              </a:rPr>
              <a:t>Strategic clarity</a:t>
            </a:r>
            <a:endParaRPr lang="en-US" sz="1000" b="1" dirty="0">
              <a:latin typeface="+mn-lt"/>
            </a:endParaRPr>
          </a:p>
        </p:txBody>
      </p:sp>
      <p:sp>
        <p:nvSpPr>
          <p:cNvPr id="731" name="TextBox 730"/>
          <p:cNvSpPr txBox="1"/>
          <p:nvPr/>
        </p:nvSpPr>
        <p:spPr>
          <a:xfrm>
            <a:off x="1568446" y="5219700"/>
            <a:ext cx="1009650" cy="153888"/>
          </a:xfrm>
          <a:prstGeom prst="rect">
            <a:avLst/>
          </a:prstGeom>
          <a:noFill/>
        </p:spPr>
        <p:txBody>
          <a:bodyPr wrap="square" lIns="0" tIns="0" rIns="0" bIns="0" rtlCol="0">
            <a:spAutoFit/>
          </a:bodyPr>
          <a:lstStyle/>
          <a:p>
            <a:r>
              <a:rPr lang="en-US" sz="1000" b="1" dirty="0" smtClean="0">
                <a:latin typeface="+mn-lt"/>
              </a:rPr>
              <a:t>Leadership</a:t>
            </a:r>
            <a:endParaRPr lang="en-US" sz="1000" b="1" dirty="0">
              <a:latin typeface="+mn-lt"/>
            </a:endParaRPr>
          </a:p>
        </p:txBody>
      </p:sp>
      <p:sp>
        <p:nvSpPr>
          <p:cNvPr id="732" name="TextBox 731"/>
          <p:cNvSpPr txBox="1"/>
          <p:nvPr/>
        </p:nvSpPr>
        <p:spPr>
          <a:xfrm>
            <a:off x="2768596" y="4705350"/>
            <a:ext cx="1009650" cy="153888"/>
          </a:xfrm>
          <a:prstGeom prst="rect">
            <a:avLst/>
          </a:prstGeom>
          <a:noFill/>
        </p:spPr>
        <p:txBody>
          <a:bodyPr wrap="square" lIns="0" tIns="0" rIns="0" bIns="0" rtlCol="0">
            <a:spAutoFit/>
          </a:bodyPr>
          <a:lstStyle/>
          <a:p>
            <a:r>
              <a:rPr lang="en-US" sz="1000" b="1" dirty="0" smtClean="0">
                <a:latin typeface="+mn-lt"/>
              </a:rPr>
              <a:t>Skills</a:t>
            </a:r>
            <a:endParaRPr lang="en-US" sz="1000" b="1" dirty="0">
              <a:latin typeface="+mn-lt"/>
            </a:endParaRPr>
          </a:p>
        </p:txBody>
      </p:sp>
      <p:sp>
        <p:nvSpPr>
          <p:cNvPr id="733" name="TextBox 732"/>
          <p:cNvSpPr txBox="1"/>
          <p:nvPr/>
        </p:nvSpPr>
        <p:spPr>
          <a:xfrm>
            <a:off x="2768596" y="5219700"/>
            <a:ext cx="1009650" cy="153888"/>
          </a:xfrm>
          <a:prstGeom prst="rect">
            <a:avLst/>
          </a:prstGeom>
          <a:noFill/>
        </p:spPr>
        <p:txBody>
          <a:bodyPr wrap="square" lIns="0" tIns="0" rIns="0" bIns="0" rtlCol="0">
            <a:spAutoFit/>
          </a:bodyPr>
          <a:lstStyle/>
          <a:p>
            <a:r>
              <a:rPr lang="en-US" sz="1000" b="1" dirty="0" smtClean="0">
                <a:latin typeface="+mn-lt"/>
              </a:rPr>
              <a:t>User focus</a:t>
            </a:r>
            <a:endParaRPr lang="en-US" sz="1000" b="1" dirty="0">
              <a:latin typeface="+mn-lt"/>
            </a:endParaRPr>
          </a:p>
        </p:txBody>
      </p:sp>
      <p:sp>
        <p:nvSpPr>
          <p:cNvPr id="734" name="TextBox 733"/>
          <p:cNvSpPr txBox="1"/>
          <p:nvPr/>
        </p:nvSpPr>
        <p:spPr>
          <a:xfrm>
            <a:off x="3949696" y="4648200"/>
            <a:ext cx="1009650" cy="256480"/>
          </a:xfrm>
          <a:prstGeom prst="rect">
            <a:avLst/>
          </a:prstGeom>
          <a:noFill/>
        </p:spPr>
        <p:txBody>
          <a:bodyPr wrap="square" lIns="0" tIns="0" rIns="0" bIns="0" rtlCol="0">
            <a:spAutoFit/>
          </a:bodyPr>
          <a:lstStyle/>
          <a:p>
            <a:pPr>
              <a:lnSpc>
                <a:spcPts val="1000"/>
              </a:lnSpc>
            </a:pPr>
            <a:r>
              <a:rPr lang="en-US" sz="1000" b="1" dirty="0" smtClean="0">
                <a:latin typeface="+mn-lt"/>
              </a:rPr>
              <a:t>Stakeholder</a:t>
            </a:r>
          </a:p>
          <a:p>
            <a:pPr>
              <a:lnSpc>
                <a:spcPts val="1000"/>
              </a:lnSpc>
            </a:pPr>
            <a:r>
              <a:rPr lang="en-GB" sz="1000" b="1" dirty="0" smtClean="0">
                <a:latin typeface="+mn-lt"/>
              </a:rPr>
              <a:t>engagement</a:t>
            </a:r>
            <a:endParaRPr lang="en-US" sz="1000" b="1" dirty="0">
              <a:latin typeface="+mn-lt"/>
            </a:endParaRPr>
          </a:p>
        </p:txBody>
      </p:sp>
      <p:sp>
        <p:nvSpPr>
          <p:cNvPr id="735" name="TextBox 734"/>
          <p:cNvSpPr txBox="1"/>
          <p:nvPr/>
        </p:nvSpPr>
        <p:spPr>
          <a:xfrm>
            <a:off x="3940171" y="5172075"/>
            <a:ext cx="1009650" cy="256480"/>
          </a:xfrm>
          <a:prstGeom prst="rect">
            <a:avLst/>
          </a:prstGeom>
          <a:noFill/>
        </p:spPr>
        <p:txBody>
          <a:bodyPr wrap="square" lIns="0" tIns="0" rIns="0" bIns="0" rtlCol="0">
            <a:spAutoFit/>
          </a:bodyPr>
          <a:lstStyle/>
          <a:p>
            <a:pPr>
              <a:lnSpc>
                <a:spcPts val="1000"/>
              </a:lnSpc>
            </a:pPr>
            <a:r>
              <a:rPr lang="en-GB" sz="1000" b="1" dirty="0" smtClean="0">
                <a:latin typeface="+mn-lt"/>
              </a:rPr>
              <a:t>Supplier partnership</a:t>
            </a:r>
            <a:endParaRPr lang="en-US" sz="1000" b="1" dirty="0">
              <a:latin typeface="+mn-lt"/>
            </a:endParaRPr>
          </a:p>
        </p:txBody>
      </p:sp>
      <p:sp>
        <p:nvSpPr>
          <p:cNvPr id="736" name="TextBox 735"/>
          <p:cNvSpPr txBox="1"/>
          <p:nvPr/>
        </p:nvSpPr>
        <p:spPr>
          <a:xfrm>
            <a:off x="5121271" y="4714875"/>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Future-proofing</a:t>
            </a:r>
            <a:endParaRPr lang="en-US" sz="1000" b="1" dirty="0">
              <a:solidFill>
                <a:schemeClr val="tx1">
                  <a:lumMod val="65000"/>
                  <a:lumOff val="35000"/>
                </a:schemeClr>
              </a:solidFill>
              <a:latin typeface="+mn-lt"/>
            </a:endParaRPr>
          </a:p>
        </p:txBody>
      </p:sp>
      <p:sp>
        <p:nvSpPr>
          <p:cNvPr id="737" name="TextBox 736"/>
          <p:cNvSpPr txBox="1"/>
          <p:nvPr/>
        </p:nvSpPr>
        <p:spPr>
          <a:xfrm>
            <a:off x="5111746" y="5238750"/>
            <a:ext cx="1009650" cy="128240"/>
          </a:xfrm>
          <a:prstGeom prst="rect">
            <a:avLst/>
          </a:prstGeom>
          <a:noFill/>
        </p:spPr>
        <p:txBody>
          <a:bodyPr wrap="square" lIns="0" tIns="0" rIns="0" bIns="0" rtlCol="0">
            <a:spAutoFit/>
          </a:bodyPr>
          <a:lstStyle/>
          <a:p>
            <a:pPr>
              <a:lnSpc>
                <a:spcPts val="1000"/>
              </a:lnSpc>
            </a:pPr>
            <a:r>
              <a:rPr lang="en-GB" sz="1000" b="1" dirty="0" smtClean="0">
                <a:latin typeface="+mn-lt"/>
              </a:rPr>
              <a:t>Do-ability</a:t>
            </a:r>
            <a:endParaRPr lang="en-US" sz="1000" b="1" dirty="0">
              <a:latin typeface="+mn-lt"/>
            </a:endParaRPr>
          </a:p>
        </p:txBody>
      </p:sp>
      <p:sp>
        <p:nvSpPr>
          <p:cNvPr id="738" name="TextBox 737"/>
          <p:cNvSpPr txBox="1"/>
          <p:nvPr/>
        </p:nvSpPr>
        <p:spPr>
          <a:xfrm>
            <a:off x="6102346" y="4886325"/>
            <a:ext cx="1009650" cy="256480"/>
          </a:xfrm>
          <a:prstGeom prst="rect">
            <a:avLst/>
          </a:prstGeom>
          <a:noFill/>
        </p:spPr>
        <p:txBody>
          <a:bodyPr wrap="square" lIns="0" tIns="0" rIns="0" bIns="0" rtlCol="0">
            <a:spAutoFit/>
          </a:bodyPr>
          <a:lstStyle/>
          <a:p>
            <a:pPr>
              <a:lnSpc>
                <a:spcPts val="1000"/>
              </a:lnSpc>
            </a:pPr>
            <a:r>
              <a:rPr lang="en-GB" sz="900" b="1" dirty="0" smtClean="0">
                <a:latin typeface="+mn-lt"/>
              </a:rPr>
              <a:t>Benefit</a:t>
            </a:r>
          </a:p>
          <a:p>
            <a:pPr>
              <a:lnSpc>
                <a:spcPts val="1000"/>
              </a:lnSpc>
            </a:pPr>
            <a:r>
              <a:rPr lang="en-GB" sz="900" b="1" dirty="0" smtClean="0">
                <a:latin typeface="+mn-lt"/>
              </a:rPr>
              <a:t>realisation</a:t>
            </a:r>
            <a:endParaRPr lang="en-US" sz="900" b="1" dirty="0">
              <a:latin typeface="+mn-lt"/>
            </a:endParaRPr>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Critical Success Factors</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
        <p:nvSpPr>
          <p:cNvPr id="37" name="Content Placeholder 2"/>
          <p:cNvSpPr txBox="1">
            <a:spLocks/>
          </p:cNvSpPr>
          <p:nvPr/>
        </p:nvSpPr>
        <p:spPr bwMode="auto">
          <a:xfrm>
            <a:off x="457200" y="1524000"/>
            <a:ext cx="8229600"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231775" marR="0" lvl="0" indent="-231775" algn="l" defTabSz="914400" rtl="0" eaLnBrk="1" fontAlgn="base" latinLnBrk="0" hangingPunct="1">
              <a:lnSpc>
                <a:spcPct val="100000"/>
              </a:lnSpc>
              <a:spcBef>
                <a:spcPct val="20000"/>
              </a:spcBef>
              <a:spcAft>
                <a:spcPct val="0"/>
              </a:spcAft>
              <a:buClrTx/>
              <a:buSzTx/>
              <a:buFontTx/>
              <a:buBlip>
                <a:blip r:embed="rId3"/>
              </a:buBlip>
              <a:tabLst/>
              <a:defRPr/>
            </a:pPr>
            <a:endParaRPr kumimoji="0" lang="en-GB" sz="1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endParaRPr>
          </a:p>
        </p:txBody>
      </p:sp>
      <p:sp>
        <p:nvSpPr>
          <p:cNvPr id="40" name="Content Placeholder 2"/>
          <p:cNvSpPr txBox="1">
            <a:spLocks/>
          </p:cNvSpPr>
          <p:nvPr/>
        </p:nvSpPr>
        <p:spPr bwMode="auto">
          <a:xfrm>
            <a:off x="304800" y="1066800"/>
            <a:ext cx="8534400"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490537" indent="-228600" algn="l">
              <a:lnSpc>
                <a:spcPct val="100000"/>
              </a:lnSpc>
              <a:buFont typeface="Wingdings" pitchFamily="2" charset="2"/>
              <a:buChar char="ü"/>
              <a:defRPr/>
            </a:pPr>
            <a:r>
              <a:rPr lang="en-GB" sz="1600" b="0" dirty="0" smtClean="0">
                <a:solidFill>
                  <a:schemeClr val="tx1">
                    <a:lumMod val="65000"/>
                    <a:lumOff val="35000"/>
                  </a:schemeClr>
                </a:solidFill>
                <a:latin typeface="+mn-lt"/>
              </a:rPr>
              <a:t> </a:t>
            </a:r>
            <a:r>
              <a:rPr lang="en-GB" sz="1600" dirty="0" smtClean="0">
                <a:solidFill>
                  <a:schemeClr val="tx1">
                    <a:lumMod val="65000"/>
                    <a:lumOff val="35000"/>
                  </a:schemeClr>
                </a:solidFill>
                <a:latin typeface="+mn-lt"/>
              </a:rPr>
              <a:t>Interoperability: </a:t>
            </a:r>
            <a:r>
              <a:rPr lang="en-GB" sz="1600" b="0" dirty="0" smtClean="0">
                <a:solidFill>
                  <a:schemeClr val="tx1">
                    <a:lumMod val="65000"/>
                    <a:lumOff val="35000"/>
                  </a:schemeClr>
                </a:solidFill>
                <a:latin typeface="+mn-lt"/>
              </a:rPr>
              <a:t>we use interoperable, open standards which are well supported in the market-place.  </a:t>
            </a:r>
          </a:p>
          <a:p>
            <a:pPr marL="490537" indent="-228600" algn="l">
              <a:lnSpc>
                <a:spcPct val="100000"/>
              </a:lnSpc>
              <a:buFont typeface="Wingdings" pitchFamily="2" charset="2"/>
              <a:buChar char="ü"/>
              <a:defRPr/>
            </a:pPr>
            <a:r>
              <a:rPr lang="en-GB" sz="1600" dirty="0" smtClean="0">
                <a:solidFill>
                  <a:schemeClr val="tx1">
                    <a:lumMod val="65000"/>
                    <a:lumOff val="35000"/>
                  </a:schemeClr>
                </a:solidFill>
                <a:latin typeface="+mn-lt"/>
              </a:rPr>
              <a:t>Web-centric delivery:  </a:t>
            </a:r>
            <a:r>
              <a:rPr lang="en-GB" sz="1600" b="0" dirty="0" smtClean="0">
                <a:solidFill>
                  <a:schemeClr val="tx1">
                    <a:lumMod val="65000"/>
                    <a:lumOff val="35000"/>
                  </a:schemeClr>
                </a:solidFill>
                <a:latin typeface="+mn-lt"/>
              </a:rPr>
              <a:t>we will use a service-oriented architecture to support all of our customer interactions, from face-to-face interactions by front line staff to online self-service interactions</a:t>
            </a:r>
          </a:p>
          <a:p>
            <a:pPr marL="490537" indent="-228600" algn="l">
              <a:lnSpc>
                <a:spcPct val="100000"/>
              </a:lnSpc>
              <a:buFont typeface="Wingdings" pitchFamily="2" charset="2"/>
              <a:buChar char="ü"/>
              <a:defRPr/>
            </a:pPr>
            <a:r>
              <a:rPr lang="en-GB" sz="1600" dirty="0" smtClean="0">
                <a:solidFill>
                  <a:schemeClr val="tx1">
                    <a:lumMod val="65000"/>
                    <a:lumOff val="35000"/>
                  </a:schemeClr>
                </a:solidFill>
                <a:latin typeface="+mn-lt"/>
              </a:rPr>
              <a:t>Agility: </a:t>
            </a:r>
            <a:r>
              <a:rPr lang="en-GB" sz="1600" b="0" dirty="0" smtClean="0">
                <a:solidFill>
                  <a:schemeClr val="tx1">
                    <a:lumMod val="65000"/>
                    <a:lumOff val="35000"/>
                  </a:schemeClr>
                </a:solidFill>
                <a:latin typeface="+mn-lt"/>
              </a:rPr>
              <a:t>we will deploy technology using common building blocks which can be re-used to enable flexible and adaptive use of technology to react quickly to changing customer needs and demands.  </a:t>
            </a:r>
          </a:p>
          <a:p>
            <a:pPr marL="490537" indent="-228600" algn="l">
              <a:lnSpc>
                <a:spcPct val="100000"/>
              </a:lnSpc>
              <a:buFont typeface="Wingdings" pitchFamily="2" charset="2"/>
              <a:buChar char="ü"/>
              <a:defRPr/>
            </a:pPr>
            <a:r>
              <a:rPr lang="en-GB" sz="1600" dirty="0" smtClean="0">
                <a:solidFill>
                  <a:schemeClr val="tx1">
                    <a:lumMod val="65000"/>
                    <a:lumOff val="35000"/>
                  </a:schemeClr>
                </a:solidFill>
                <a:latin typeface="+mn-lt"/>
              </a:rPr>
              <a:t>Shared services: </a:t>
            </a:r>
            <a:r>
              <a:rPr lang="en-GB" sz="1600" b="0" dirty="0" smtClean="0">
                <a:solidFill>
                  <a:schemeClr val="tx1">
                    <a:lumMod val="65000"/>
                    <a:lumOff val="35000"/>
                  </a:schemeClr>
                </a:solidFill>
                <a:latin typeface="+mn-lt"/>
              </a:rPr>
              <a:t>key building blocks will be managed as government-wide resources – in particular </a:t>
            </a:r>
            <a:r>
              <a:rPr lang="en-US" sz="1600" b="0" dirty="0" smtClean="0">
                <a:solidFill>
                  <a:schemeClr val="tx1">
                    <a:lumMod val="65000"/>
                    <a:lumOff val="35000"/>
                  </a:schemeClr>
                </a:solidFill>
                <a:latin typeface="+mn-lt"/>
              </a:rPr>
              <a:t>common data sets (eg name, address); common citizen applications (eg authentication, payments, notifications); and core IT infrastructure.</a:t>
            </a:r>
          </a:p>
          <a:p>
            <a:pPr marL="490537" indent="-228600" algn="l">
              <a:lnSpc>
                <a:spcPct val="100000"/>
              </a:lnSpc>
              <a:buFont typeface="Wingdings" pitchFamily="2" charset="2"/>
              <a:buChar char="ü"/>
              <a:defRPr/>
            </a:pPr>
            <a:r>
              <a:rPr lang="en-GB" sz="1600" dirty="0" smtClean="0">
                <a:solidFill>
                  <a:schemeClr val="tx1">
                    <a:lumMod val="65000"/>
                    <a:lumOff val="35000"/>
                  </a:schemeClr>
                </a:solidFill>
                <a:latin typeface="+mn-lt"/>
              </a:rPr>
              <a:t>Continuous improvement: </a:t>
            </a:r>
            <a:r>
              <a:rPr lang="en-GB" sz="1600" b="0" dirty="0" smtClean="0">
                <a:solidFill>
                  <a:schemeClr val="tx1">
                    <a:lumMod val="65000"/>
                    <a:lumOff val="35000"/>
                  </a:schemeClr>
                </a:solidFill>
                <a:latin typeface="+mn-lt"/>
              </a:rPr>
              <a:t>we expect not to get everything right first time, but have systems which enable us to move quickly and learn from experience.</a:t>
            </a:r>
          </a:p>
          <a:p>
            <a:pPr marL="231775" lvl="0" indent="-231775" algn="l" eaLnBrk="1" hangingPunct="1">
              <a:spcBef>
                <a:spcPct val="20000"/>
              </a:spcBef>
              <a:buBlip>
                <a:blip r:embed="rId3"/>
              </a:buBlip>
              <a:defRPr/>
            </a:pPr>
            <a:endParaRPr lang="en-GB" sz="200" b="0" kern="0" dirty="0" smtClean="0">
              <a:solidFill>
                <a:schemeClr val="tx1">
                  <a:lumMod val="65000"/>
                  <a:lumOff val="35000"/>
                </a:schemeClr>
              </a:solidFill>
              <a:latin typeface="+mn-lt"/>
            </a:endParaRPr>
          </a:p>
          <a:p>
            <a:pPr marL="231775" marR="0" lvl="0" indent="-231775" algn="l" defTabSz="914400" rtl="0" eaLnBrk="1" fontAlgn="base" latinLnBrk="0" hangingPunct="1">
              <a:lnSpc>
                <a:spcPct val="100000"/>
              </a:lnSpc>
              <a:spcBef>
                <a:spcPct val="20000"/>
              </a:spcBef>
              <a:spcAft>
                <a:spcPct val="0"/>
              </a:spcAft>
              <a:buClrTx/>
              <a:buSzTx/>
              <a:buFontTx/>
              <a:buBlip>
                <a:blip r:embed="rId3"/>
              </a:buBlip>
              <a:tabLst/>
              <a:defRPr/>
            </a:pPr>
            <a:endParaRPr kumimoji="0" lang="en-GB" sz="2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endParaRPr>
          </a:p>
        </p:txBody>
      </p:sp>
      <p:sp>
        <p:nvSpPr>
          <p:cNvPr id="38" name="Title 1"/>
          <p:cNvSpPr txBox="1">
            <a:spLocks/>
          </p:cNvSpPr>
          <p:nvPr/>
        </p:nvSpPr>
        <p:spPr>
          <a:xfrm>
            <a:off x="609600" y="731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000" b="0" i="0" u="none" strike="noStrike" kern="0" cap="none" spc="0" normalizeH="0" baseline="0" noProof="0" dirty="0" smtClean="0">
                <a:ln>
                  <a:noFill/>
                </a:ln>
                <a:solidFill>
                  <a:srgbClr val="1D6AAE"/>
                </a:solidFill>
                <a:effectLst/>
                <a:uLnTx/>
                <a:uFillTx/>
                <a:latin typeface="+mj-lt"/>
                <a:ea typeface="+mj-ea"/>
                <a:cs typeface="+mj-cs"/>
              </a:rPr>
              <a:t>(8)</a:t>
            </a:r>
            <a:r>
              <a:rPr kumimoji="0" lang="en-GB" sz="2000" b="0" i="0" u="none" strike="noStrike" kern="0" cap="none" spc="0" normalizeH="0" noProof="0" dirty="0" smtClean="0">
                <a:ln>
                  <a:noFill/>
                </a:ln>
                <a:solidFill>
                  <a:srgbClr val="1D6AAE"/>
                </a:solidFill>
                <a:effectLst/>
                <a:uLnTx/>
                <a:uFillTx/>
                <a:latin typeface="+mj-lt"/>
                <a:ea typeface="+mj-ea"/>
                <a:cs typeface="+mj-cs"/>
              </a:rPr>
              <a:t>   Future-proofing</a:t>
            </a:r>
            <a:endParaRPr kumimoji="0" lang="en-GB" sz="2000" b="0" i="0" u="none" strike="noStrike" kern="0" cap="none" spc="0" normalizeH="0" baseline="0" noProof="0" dirty="0">
              <a:ln>
                <a:noFill/>
              </a:ln>
              <a:solidFill>
                <a:srgbClr val="1D6AAE"/>
              </a:solidFill>
              <a:effectLst/>
              <a:uLnTx/>
              <a:uFillTx/>
              <a:latin typeface="+mj-lt"/>
              <a:ea typeface="+mj-ea"/>
              <a:cs typeface="+mj-cs"/>
            </a:endParaRPr>
          </a:p>
        </p:txBody>
      </p:sp>
      <p:pic>
        <p:nvPicPr>
          <p:cNvPr id="41" name="Picture 2" descr="cstransform-logo-colour">
            <a:hlinkClick r:id="rId4" action="ppaction://hlinksldjump"/>
          </p:cNvPr>
          <p:cNvPicPr>
            <a:picLocks noChangeAspect="1" noChangeArrowheads="1"/>
          </p:cNvPicPr>
          <p:nvPr/>
        </p:nvPicPr>
        <p:blipFill>
          <a:blip r:embed="rId5" cstate="print"/>
          <a:srcRect/>
          <a:stretch>
            <a:fillRect/>
          </a:stretch>
        </p:blipFill>
        <p:spPr bwMode="auto">
          <a:xfrm>
            <a:off x="6597650" y="193675"/>
            <a:ext cx="2368550" cy="5492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0838"/>
            <a:ext cx="6684962" cy="639762"/>
          </a:xfrm>
        </p:spPr>
        <p:txBody>
          <a:bodyPr/>
          <a:lstStyle/>
          <a:p>
            <a:r>
              <a:rPr lang="en-GB" sz="2400" dirty="0" smtClean="0"/>
              <a:t>The mandate of the OASIS Transformational Government Technical Committee </a:t>
            </a:r>
            <a:endParaRPr lang="en-GB" sz="2400" dirty="0"/>
          </a:p>
        </p:txBody>
      </p:sp>
      <p:sp>
        <p:nvSpPr>
          <p:cNvPr id="3" name="Content Placeholder 2"/>
          <p:cNvSpPr>
            <a:spLocks noGrp="1"/>
          </p:cNvSpPr>
          <p:nvPr>
            <p:ph idx="1"/>
          </p:nvPr>
        </p:nvSpPr>
        <p:spPr>
          <a:xfrm>
            <a:off x="762000" y="1371600"/>
            <a:ext cx="7772400" cy="4170362"/>
          </a:xfrm>
        </p:spPr>
        <p:txBody>
          <a:bodyPr/>
          <a:lstStyle/>
          <a:p>
            <a:r>
              <a:rPr lang="en-GB" sz="2000" dirty="0" smtClean="0"/>
              <a:t>The major deliverable will be a Framework for Transformational Government. </a:t>
            </a:r>
          </a:p>
          <a:p>
            <a:r>
              <a:rPr lang="en-GB" sz="2000" dirty="0" smtClean="0"/>
              <a:t>Included in this Framework will be: </a:t>
            </a:r>
          </a:p>
          <a:p>
            <a:pPr lvl="1"/>
            <a:r>
              <a:rPr lang="en-GB" sz="1600" dirty="0" smtClean="0"/>
              <a:t>a Transformational Government Reference Model, </a:t>
            </a:r>
          </a:p>
          <a:p>
            <a:pPr lvl="1"/>
            <a:r>
              <a:rPr lang="en-GB" sz="1600" dirty="0" smtClean="0"/>
              <a:t>definitions of a series of policy products necessary to implement the change, </a:t>
            </a:r>
          </a:p>
          <a:p>
            <a:pPr lvl="1"/>
            <a:r>
              <a:rPr lang="en-GB" sz="1600" dirty="0" smtClean="0"/>
              <a:t>a value chain for citizen service transformation, </a:t>
            </a:r>
          </a:p>
          <a:p>
            <a:pPr lvl="1"/>
            <a:r>
              <a:rPr lang="en-GB" sz="1600" dirty="0" smtClean="0"/>
              <a:t>a series of guiding principles, </a:t>
            </a:r>
          </a:p>
          <a:p>
            <a:pPr lvl="1"/>
            <a:r>
              <a:rPr lang="en-GB" sz="1600" dirty="0" smtClean="0"/>
              <a:t>a business model for change, </a:t>
            </a:r>
          </a:p>
          <a:p>
            <a:pPr lvl="1"/>
            <a:r>
              <a:rPr lang="en-GB" sz="1600" dirty="0" smtClean="0"/>
              <a:t>a delivery roadmap, </a:t>
            </a:r>
          </a:p>
          <a:p>
            <a:pPr lvl="1"/>
            <a:r>
              <a:rPr lang="en-GB" sz="1600" dirty="0" smtClean="0"/>
              <a:t>and a checklist of critical success factors. </a:t>
            </a:r>
          </a:p>
          <a:p>
            <a:r>
              <a:rPr lang="en-GB" sz="2000" dirty="0" smtClean="0"/>
              <a:t>Supporting this Framework will be a number of Use Cases and other guidance advice on its adoption</a:t>
            </a:r>
          </a:p>
          <a:p>
            <a:endParaRPr lang="en-GB" sz="3600" dirty="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chemeClr val="bg2"/>
          </a:solidFill>
          <a:ln w="0">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solidFill>
            <a:schemeClr val="accent6">
              <a:lumMod val="20000"/>
              <a:lumOff val="80000"/>
            </a:schemeClr>
          </a:solidFill>
          <a:ln w="5">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50000"/>
                  <a:lumOff val="50000"/>
                </a:schemeClr>
              </a:solidFill>
            </a:endParaRPr>
          </a:p>
        </p:txBody>
      </p:sp>
      <p:sp>
        <p:nvSpPr>
          <p:cNvPr id="731213" name="Freeform 77"/>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solidFill>
            <a:schemeClr val="bg2"/>
          </a:solidFill>
          <a:ln w="5">
            <a:solidFill>
              <a:schemeClr val="bg2">
                <a:lumMod val="9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0" name="TextBox 729"/>
          <p:cNvSpPr txBox="1"/>
          <p:nvPr/>
        </p:nvSpPr>
        <p:spPr>
          <a:xfrm>
            <a:off x="1577971" y="4686300"/>
            <a:ext cx="1009650" cy="153888"/>
          </a:xfrm>
          <a:prstGeom prst="rect">
            <a:avLst/>
          </a:prstGeom>
          <a:noFill/>
        </p:spPr>
        <p:txBody>
          <a:bodyPr wrap="square" lIns="0" tIns="0" rIns="0" bIns="0" rtlCol="0">
            <a:spAutoFit/>
          </a:bodyPr>
          <a:lstStyle/>
          <a:p>
            <a:r>
              <a:rPr lang="en-US" sz="1000" b="1" dirty="0" smtClean="0">
                <a:latin typeface="+mn-lt"/>
              </a:rPr>
              <a:t>Strategic clarity</a:t>
            </a:r>
            <a:endParaRPr lang="en-US" sz="1000" b="1" dirty="0">
              <a:latin typeface="+mn-lt"/>
            </a:endParaRPr>
          </a:p>
        </p:txBody>
      </p:sp>
      <p:sp>
        <p:nvSpPr>
          <p:cNvPr id="731" name="TextBox 730"/>
          <p:cNvSpPr txBox="1"/>
          <p:nvPr/>
        </p:nvSpPr>
        <p:spPr>
          <a:xfrm>
            <a:off x="1568446" y="5219700"/>
            <a:ext cx="1009650" cy="153888"/>
          </a:xfrm>
          <a:prstGeom prst="rect">
            <a:avLst/>
          </a:prstGeom>
          <a:noFill/>
        </p:spPr>
        <p:txBody>
          <a:bodyPr wrap="square" lIns="0" tIns="0" rIns="0" bIns="0" rtlCol="0">
            <a:spAutoFit/>
          </a:bodyPr>
          <a:lstStyle/>
          <a:p>
            <a:r>
              <a:rPr lang="en-US" sz="1000" b="1" dirty="0" smtClean="0">
                <a:latin typeface="+mn-lt"/>
              </a:rPr>
              <a:t>Leadership</a:t>
            </a:r>
            <a:endParaRPr lang="en-US" sz="1000" b="1" dirty="0">
              <a:latin typeface="+mn-lt"/>
            </a:endParaRPr>
          </a:p>
        </p:txBody>
      </p:sp>
      <p:sp>
        <p:nvSpPr>
          <p:cNvPr id="732" name="TextBox 731"/>
          <p:cNvSpPr txBox="1"/>
          <p:nvPr/>
        </p:nvSpPr>
        <p:spPr>
          <a:xfrm>
            <a:off x="2768596" y="4705350"/>
            <a:ext cx="1009650" cy="153888"/>
          </a:xfrm>
          <a:prstGeom prst="rect">
            <a:avLst/>
          </a:prstGeom>
          <a:noFill/>
        </p:spPr>
        <p:txBody>
          <a:bodyPr wrap="square" lIns="0" tIns="0" rIns="0" bIns="0" rtlCol="0">
            <a:spAutoFit/>
          </a:bodyPr>
          <a:lstStyle/>
          <a:p>
            <a:r>
              <a:rPr lang="en-US" sz="1000" b="1" dirty="0" smtClean="0">
                <a:latin typeface="+mn-lt"/>
              </a:rPr>
              <a:t>Skills</a:t>
            </a:r>
            <a:endParaRPr lang="en-US" sz="1000" b="1" dirty="0">
              <a:latin typeface="+mn-lt"/>
            </a:endParaRPr>
          </a:p>
        </p:txBody>
      </p:sp>
      <p:sp>
        <p:nvSpPr>
          <p:cNvPr id="733" name="TextBox 732"/>
          <p:cNvSpPr txBox="1"/>
          <p:nvPr/>
        </p:nvSpPr>
        <p:spPr>
          <a:xfrm>
            <a:off x="2768596" y="5219700"/>
            <a:ext cx="1009650" cy="153888"/>
          </a:xfrm>
          <a:prstGeom prst="rect">
            <a:avLst/>
          </a:prstGeom>
          <a:noFill/>
        </p:spPr>
        <p:txBody>
          <a:bodyPr wrap="square" lIns="0" tIns="0" rIns="0" bIns="0" rtlCol="0">
            <a:spAutoFit/>
          </a:bodyPr>
          <a:lstStyle/>
          <a:p>
            <a:r>
              <a:rPr lang="en-US" sz="1000" b="1" dirty="0" smtClean="0">
                <a:latin typeface="+mn-lt"/>
              </a:rPr>
              <a:t>User focus</a:t>
            </a:r>
            <a:endParaRPr lang="en-US" sz="1000" b="1" dirty="0">
              <a:latin typeface="+mn-lt"/>
            </a:endParaRPr>
          </a:p>
        </p:txBody>
      </p:sp>
      <p:sp>
        <p:nvSpPr>
          <p:cNvPr id="734" name="TextBox 733"/>
          <p:cNvSpPr txBox="1"/>
          <p:nvPr/>
        </p:nvSpPr>
        <p:spPr>
          <a:xfrm>
            <a:off x="3949696" y="4648200"/>
            <a:ext cx="1009650" cy="256480"/>
          </a:xfrm>
          <a:prstGeom prst="rect">
            <a:avLst/>
          </a:prstGeom>
          <a:noFill/>
        </p:spPr>
        <p:txBody>
          <a:bodyPr wrap="square" lIns="0" tIns="0" rIns="0" bIns="0" rtlCol="0">
            <a:spAutoFit/>
          </a:bodyPr>
          <a:lstStyle/>
          <a:p>
            <a:pPr>
              <a:lnSpc>
                <a:spcPts val="1000"/>
              </a:lnSpc>
            </a:pPr>
            <a:r>
              <a:rPr lang="en-US" sz="1000" b="1" dirty="0" smtClean="0">
                <a:latin typeface="+mn-lt"/>
              </a:rPr>
              <a:t>Stakeholder</a:t>
            </a:r>
          </a:p>
          <a:p>
            <a:pPr>
              <a:lnSpc>
                <a:spcPts val="1000"/>
              </a:lnSpc>
            </a:pPr>
            <a:r>
              <a:rPr lang="en-GB" sz="1000" b="1" dirty="0" smtClean="0">
                <a:latin typeface="+mn-lt"/>
              </a:rPr>
              <a:t>engagement</a:t>
            </a:r>
            <a:endParaRPr lang="en-US" sz="1000" b="1" dirty="0">
              <a:latin typeface="+mn-lt"/>
            </a:endParaRPr>
          </a:p>
        </p:txBody>
      </p:sp>
      <p:sp>
        <p:nvSpPr>
          <p:cNvPr id="735" name="TextBox 734"/>
          <p:cNvSpPr txBox="1"/>
          <p:nvPr/>
        </p:nvSpPr>
        <p:spPr>
          <a:xfrm>
            <a:off x="3940171" y="5172075"/>
            <a:ext cx="1009650" cy="256480"/>
          </a:xfrm>
          <a:prstGeom prst="rect">
            <a:avLst/>
          </a:prstGeom>
          <a:noFill/>
        </p:spPr>
        <p:txBody>
          <a:bodyPr wrap="square" lIns="0" tIns="0" rIns="0" bIns="0" rtlCol="0">
            <a:spAutoFit/>
          </a:bodyPr>
          <a:lstStyle/>
          <a:p>
            <a:pPr>
              <a:lnSpc>
                <a:spcPts val="1000"/>
              </a:lnSpc>
            </a:pPr>
            <a:r>
              <a:rPr lang="en-GB" sz="1000" b="1" dirty="0" smtClean="0">
                <a:latin typeface="+mn-lt"/>
              </a:rPr>
              <a:t>Supplier partnership</a:t>
            </a:r>
            <a:endParaRPr lang="en-US" sz="1000" b="1" dirty="0">
              <a:latin typeface="+mn-lt"/>
            </a:endParaRPr>
          </a:p>
        </p:txBody>
      </p:sp>
      <p:sp>
        <p:nvSpPr>
          <p:cNvPr id="736" name="TextBox 735"/>
          <p:cNvSpPr txBox="1"/>
          <p:nvPr/>
        </p:nvSpPr>
        <p:spPr>
          <a:xfrm>
            <a:off x="5121271" y="4714875"/>
            <a:ext cx="1009650" cy="128240"/>
          </a:xfrm>
          <a:prstGeom prst="rect">
            <a:avLst/>
          </a:prstGeom>
          <a:noFill/>
        </p:spPr>
        <p:txBody>
          <a:bodyPr wrap="square" lIns="0" tIns="0" rIns="0" bIns="0" rtlCol="0">
            <a:spAutoFit/>
          </a:bodyPr>
          <a:lstStyle/>
          <a:p>
            <a:pPr>
              <a:lnSpc>
                <a:spcPts val="1000"/>
              </a:lnSpc>
            </a:pPr>
            <a:r>
              <a:rPr lang="en-GB" sz="1000" b="1" dirty="0" smtClean="0">
                <a:latin typeface="+mn-lt"/>
              </a:rPr>
              <a:t>Future-proofing</a:t>
            </a:r>
            <a:endParaRPr lang="en-US" sz="1000" b="1" dirty="0">
              <a:latin typeface="+mn-lt"/>
            </a:endParaRPr>
          </a:p>
        </p:txBody>
      </p:sp>
      <p:sp>
        <p:nvSpPr>
          <p:cNvPr id="737" name="TextBox 736"/>
          <p:cNvSpPr txBox="1"/>
          <p:nvPr/>
        </p:nvSpPr>
        <p:spPr>
          <a:xfrm>
            <a:off x="5111746" y="5238750"/>
            <a:ext cx="1009650" cy="128240"/>
          </a:xfrm>
          <a:prstGeom prst="rect">
            <a:avLst/>
          </a:prstGeom>
          <a:noFill/>
        </p:spPr>
        <p:txBody>
          <a:bodyPr wrap="square" lIns="0" tIns="0" rIns="0" bIns="0" rtlCol="0">
            <a:spAutoFit/>
          </a:bodyPr>
          <a:lstStyle/>
          <a:p>
            <a:pPr>
              <a:lnSpc>
                <a:spcPts val="1000"/>
              </a:lnSpc>
            </a:pPr>
            <a:r>
              <a:rPr lang="en-GB" sz="1000" b="1" dirty="0" smtClean="0">
                <a:latin typeface="+mn-lt"/>
              </a:rPr>
              <a:t>Do-ability</a:t>
            </a:r>
            <a:endParaRPr lang="en-US" sz="1000" b="1" dirty="0">
              <a:latin typeface="+mn-lt"/>
            </a:endParaRPr>
          </a:p>
        </p:txBody>
      </p:sp>
      <p:sp>
        <p:nvSpPr>
          <p:cNvPr id="738" name="TextBox 737"/>
          <p:cNvSpPr txBox="1"/>
          <p:nvPr/>
        </p:nvSpPr>
        <p:spPr>
          <a:xfrm>
            <a:off x="6102346" y="4886325"/>
            <a:ext cx="1009650" cy="256480"/>
          </a:xfrm>
          <a:prstGeom prst="rect">
            <a:avLst/>
          </a:prstGeom>
          <a:noFill/>
        </p:spPr>
        <p:txBody>
          <a:bodyPr wrap="square" lIns="0" tIns="0" rIns="0" bIns="0" rtlCol="0">
            <a:spAutoFit/>
          </a:bodyPr>
          <a:lstStyle/>
          <a:p>
            <a:pPr>
              <a:lnSpc>
                <a:spcPts val="1000"/>
              </a:lnSpc>
            </a:pPr>
            <a:r>
              <a:rPr lang="en-GB" sz="900" b="1" dirty="0" smtClean="0">
                <a:solidFill>
                  <a:schemeClr val="tx1">
                    <a:lumMod val="65000"/>
                    <a:lumOff val="35000"/>
                  </a:schemeClr>
                </a:solidFill>
                <a:latin typeface="+mn-lt"/>
              </a:rPr>
              <a:t>Benefit</a:t>
            </a:r>
          </a:p>
          <a:p>
            <a:pPr>
              <a:lnSpc>
                <a:spcPts val="1000"/>
              </a:lnSpc>
            </a:pPr>
            <a:r>
              <a:rPr lang="en-GB" sz="900" b="1" dirty="0" smtClean="0">
                <a:solidFill>
                  <a:schemeClr val="tx1">
                    <a:lumMod val="65000"/>
                    <a:lumOff val="35000"/>
                  </a:schemeClr>
                </a:solidFill>
                <a:latin typeface="+mn-lt"/>
              </a:rPr>
              <a:t>realisation</a:t>
            </a:r>
            <a:endParaRPr lang="en-US" sz="900" b="1" dirty="0">
              <a:solidFill>
                <a:schemeClr val="tx1">
                  <a:lumMod val="65000"/>
                  <a:lumOff val="35000"/>
                </a:schemeClr>
              </a:solidFill>
              <a:latin typeface="+mn-lt"/>
            </a:endParaRPr>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noFill/>
          <a:ln w="0">
            <a:solidFill>
              <a:schemeClr val="bg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Critical Success Factors</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
        <p:nvSpPr>
          <p:cNvPr id="37" name="Content Placeholder 2"/>
          <p:cNvSpPr txBox="1">
            <a:spLocks/>
          </p:cNvSpPr>
          <p:nvPr/>
        </p:nvSpPr>
        <p:spPr bwMode="auto">
          <a:xfrm>
            <a:off x="457200" y="1524000"/>
            <a:ext cx="8229600"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231775" marR="0" lvl="0" indent="-231775" algn="l" defTabSz="914400" rtl="0" eaLnBrk="1" fontAlgn="base" latinLnBrk="0" hangingPunct="1">
              <a:lnSpc>
                <a:spcPct val="100000"/>
              </a:lnSpc>
              <a:spcBef>
                <a:spcPct val="20000"/>
              </a:spcBef>
              <a:spcAft>
                <a:spcPct val="0"/>
              </a:spcAft>
              <a:buClrTx/>
              <a:buSzTx/>
              <a:buFontTx/>
              <a:buBlip>
                <a:blip r:embed="rId3"/>
              </a:buBlip>
              <a:tabLst/>
              <a:defRPr/>
            </a:pPr>
            <a:endParaRPr kumimoji="0" lang="en-GB" sz="1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endParaRPr>
          </a:p>
        </p:txBody>
      </p:sp>
      <p:sp>
        <p:nvSpPr>
          <p:cNvPr id="38" name="Content Placeholder 2"/>
          <p:cNvSpPr txBox="1">
            <a:spLocks/>
          </p:cNvSpPr>
          <p:nvPr/>
        </p:nvSpPr>
        <p:spPr bwMode="auto">
          <a:xfrm>
            <a:off x="381000" y="1371600"/>
            <a:ext cx="8534400"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490537" lvl="0" indent="-228600" algn="l" defTabSz="457200" fontAlgn="auto">
              <a:spcBef>
                <a:spcPct val="20000"/>
              </a:spcBef>
              <a:spcAft>
                <a:spcPts val="600"/>
              </a:spcAft>
              <a:buFont typeface="Wingdings" pitchFamily="2" charset="2"/>
              <a:buChar char="ü"/>
              <a:defRPr/>
            </a:pPr>
            <a:r>
              <a:rPr lang="en-GB" sz="1600" b="0" dirty="0" smtClean="0">
                <a:solidFill>
                  <a:schemeClr val="tx1">
                    <a:lumMod val="65000"/>
                    <a:lumOff val="35000"/>
                  </a:schemeClr>
                </a:solidFill>
                <a:latin typeface="+mn-lt"/>
              </a:rPr>
              <a:t> </a:t>
            </a:r>
            <a:r>
              <a:rPr lang="en-GB" sz="1600" dirty="0" smtClean="0">
                <a:solidFill>
                  <a:schemeClr val="tx1">
                    <a:lumMod val="65000"/>
                    <a:lumOff val="35000"/>
                  </a:schemeClr>
                </a:solidFill>
                <a:latin typeface="+mn-lt"/>
              </a:rPr>
              <a:t>Benefit mapping</a:t>
            </a:r>
            <a:r>
              <a:rPr lang="en-GB" sz="1600" b="0" dirty="0" smtClean="0">
                <a:solidFill>
                  <a:schemeClr val="tx1">
                    <a:lumMod val="65000"/>
                    <a:lumOff val="35000"/>
                  </a:schemeClr>
                </a:solidFill>
                <a:latin typeface="+mn-lt"/>
              </a:rPr>
              <a:t>: we ensure clear line of sight between every investment and the end outcomes we are trying to achieve</a:t>
            </a:r>
          </a:p>
          <a:p>
            <a:pPr marL="490537" lvl="0" indent="-228600" algn="l" defTabSz="457200" fontAlgn="auto">
              <a:spcBef>
                <a:spcPct val="20000"/>
              </a:spcBef>
              <a:spcAft>
                <a:spcPts val="600"/>
              </a:spcAft>
              <a:buFont typeface="Wingdings" pitchFamily="2" charset="2"/>
              <a:buChar char="ü"/>
              <a:defRPr/>
            </a:pPr>
            <a:r>
              <a:rPr lang="en-GB" sz="1600" dirty="0" smtClean="0">
                <a:solidFill>
                  <a:schemeClr val="tx1">
                    <a:lumMod val="65000"/>
                    <a:lumOff val="35000"/>
                  </a:schemeClr>
                </a:solidFill>
                <a:latin typeface="+mn-lt"/>
              </a:rPr>
              <a:t>Benefit tracking: </a:t>
            </a:r>
            <a:r>
              <a:rPr lang="en-GB" sz="1600" b="0" dirty="0" smtClean="0">
                <a:solidFill>
                  <a:schemeClr val="tx1">
                    <a:lumMod val="65000"/>
                    <a:lumOff val="35000"/>
                  </a:schemeClr>
                </a:solidFill>
                <a:latin typeface="+mn-lt"/>
              </a:rPr>
              <a:t>we establish clear baselines, set measurable success criteria, and track progress against planned delivery trajectories for each of these</a:t>
            </a:r>
          </a:p>
          <a:p>
            <a:pPr marL="490537" lvl="0" indent="-228600" algn="l" defTabSz="457200" fontAlgn="auto">
              <a:spcBef>
                <a:spcPct val="20000"/>
              </a:spcBef>
              <a:spcAft>
                <a:spcPts val="600"/>
              </a:spcAft>
              <a:buFont typeface="Wingdings" pitchFamily="2" charset="2"/>
              <a:buChar char="ü"/>
              <a:defRPr/>
            </a:pPr>
            <a:r>
              <a:rPr lang="en-GB" sz="1600" dirty="0" smtClean="0">
                <a:solidFill>
                  <a:schemeClr val="tx1">
                    <a:lumMod val="65000"/>
                    <a:lumOff val="35000"/>
                  </a:schemeClr>
                </a:solidFill>
                <a:latin typeface="+mn-lt"/>
              </a:rPr>
              <a:t>Benefit delivery: </a:t>
            </a:r>
            <a:r>
              <a:rPr lang="en-GB" sz="1600" b="0" dirty="0" smtClean="0">
                <a:solidFill>
                  <a:schemeClr val="tx1">
                    <a:lumMod val="65000"/>
                    <a:lumOff val="35000"/>
                  </a:schemeClr>
                </a:solidFill>
                <a:latin typeface="+mn-lt"/>
              </a:rPr>
              <a:t>we establish pro-active governance arrangements to drive out the downstream benefits after the initial implementation project is complete</a:t>
            </a:r>
          </a:p>
          <a:p>
            <a:pPr marL="231775" marR="0" lvl="0" indent="-231775" algn="l" defTabSz="914400" rtl="0" eaLnBrk="1" fontAlgn="base" latinLnBrk="0" hangingPunct="1">
              <a:lnSpc>
                <a:spcPct val="100000"/>
              </a:lnSpc>
              <a:spcBef>
                <a:spcPct val="20000"/>
              </a:spcBef>
              <a:spcAft>
                <a:spcPct val="0"/>
              </a:spcAft>
              <a:buClrTx/>
              <a:buSzTx/>
              <a:buFontTx/>
              <a:buBlip>
                <a:blip r:embed="rId3"/>
              </a:buBlip>
              <a:tabLst/>
              <a:defRPr/>
            </a:pPr>
            <a:endParaRPr kumimoji="0" lang="en-GB" sz="100" b="0" i="0" u="none" strike="noStrike" kern="0" cap="none" spc="0" normalizeH="0" baseline="0" noProof="0" dirty="0" smtClean="0">
              <a:ln>
                <a:noFill/>
              </a:ln>
              <a:solidFill>
                <a:schemeClr val="tx1">
                  <a:lumMod val="65000"/>
                  <a:lumOff val="35000"/>
                </a:schemeClr>
              </a:solidFill>
              <a:effectLst/>
              <a:uLnTx/>
              <a:uFillTx/>
              <a:latin typeface="+mn-lt"/>
              <a:ea typeface="+mn-ea"/>
              <a:cs typeface="+mn-cs"/>
            </a:endParaRPr>
          </a:p>
        </p:txBody>
      </p:sp>
      <p:sp>
        <p:nvSpPr>
          <p:cNvPr id="41" name="Title 1"/>
          <p:cNvSpPr txBox="1">
            <a:spLocks/>
          </p:cNvSpPr>
          <p:nvPr/>
        </p:nvSpPr>
        <p:spPr>
          <a:xfrm>
            <a:off x="609600" y="731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000" b="0" i="0" u="none" strike="noStrike" kern="0" cap="none" spc="0" normalizeH="0" baseline="0" noProof="0" dirty="0" smtClean="0">
                <a:ln>
                  <a:noFill/>
                </a:ln>
                <a:solidFill>
                  <a:srgbClr val="1D6AAE"/>
                </a:solidFill>
                <a:effectLst/>
                <a:uLnTx/>
                <a:uFillTx/>
                <a:latin typeface="+mj-lt"/>
                <a:ea typeface="+mj-ea"/>
                <a:cs typeface="+mj-cs"/>
              </a:rPr>
              <a:t>(9)</a:t>
            </a:r>
            <a:r>
              <a:rPr kumimoji="0" lang="en-GB" sz="2000" b="0" i="0" u="none" strike="noStrike" kern="0" cap="none" spc="0" normalizeH="0" noProof="0" dirty="0" smtClean="0">
                <a:ln>
                  <a:noFill/>
                </a:ln>
                <a:solidFill>
                  <a:srgbClr val="1D6AAE"/>
                </a:solidFill>
                <a:effectLst/>
                <a:uLnTx/>
                <a:uFillTx/>
                <a:latin typeface="+mj-lt"/>
                <a:ea typeface="+mj-ea"/>
                <a:cs typeface="+mj-cs"/>
              </a:rPr>
              <a:t>   Benefit realisation</a:t>
            </a:r>
            <a:endParaRPr kumimoji="0" lang="en-GB" sz="2000" b="0" i="0" u="none" strike="noStrike" kern="0" cap="none" spc="0" normalizeH="0" baseline="0" noProof="0" dirty="0">
              <a:ln>
                <a:noFill/>
              </a:ln>
              <a:solidFill>
                <a:srgbClr val="1D6AAE"/>
              </a:solidFill>
              <a:effectLst/>
              <a:uLnTx/>
              <a:uFillTx/>
              <a:latin typeface="+mj-lt"/>
              <a:ea typeface="+mj-ea"/>
              <a:cs typeface="+mj-cs"/>
            </a:endParaRPr>
          </a:p>
        </p:txBody>
      </p:sp>
      <p:pic>
        <p:nvPicPr>
          <p:cNvPr id="42" name="Picture 2" descr="cstransform-logo-colour">
            <a:hlinkClick r:id="rId4" action="ppaction://hlinksldjump"/>
          </p:cNvPr>
          <p:cNvPicPr>
            <a:picLocks noChangeAspect="1" noChangeArrowheads="1"/>
          </p:cNvPicPr>
          <p:nvPr/>
        </p:nvPicPr>
        <p:blipFill>
          <a:blip r:embed="rId5" cstate="print"/>
          <a:srcRect/>
          <a:stretch>
            <a:fillRect/>
          </a:stretch>
        </p:blipFill>
        <p:spPr bwMode="auto">
          <a:xfrm>
            <a:off x="6597650" y="193675"/>
            <a:ext cx="2368550" cy="5492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8"/>
          <p:cNvSpPr>
            <a:spLocks noChangeArrowheads="1"/>
          </p:cNvSpPr>
          <p:nvPr/>
        </p:nvSpPr>
        <p:spPr bwMode="auto">
          <a:xfrm>
            <a:off x="-152400" y="5638800"/>
            <a:ext cx="1676400" cy="1371600"/>
          </a:xfrm>
          <a:prstGeom prst="rect">
            <a:avLst/>
          </a:prstGeom>
          <a:solidFill>
            <a:schemeClr val="bg1"/>
          </a:solidFill>
          <a:ln w="9525" algn="ctr">
            <a:noFill/>
            <a:round/>
            <a:headEnd/>
            <a:tailEnd type="triangle" w="med" len="med"/>
          </a:ln>
        </p:spPr>
        <p:txBody>
          <a:bodyPr wrap="none" anchor="ctr"/>
          <a:lstStyle/>
          <a:p>
            <a:endParaRPr lang="en-US" sz="2800" b="0" dirty="0">
              <a:solidFill>
                <a:schemeClr val="tx1"/>
              </a:solidFill>
              <a:latin typeface="Times" pitchFamily="100" charset="0"/>
            </a:endParaRPr>
          </a:p>
        </p:txBody>
      </p:sp>
      <p:sp>
        <p:nvSpPr>
          <p:cNvPr id="32772" name="Title 1"/>
          <p:cNvSpPr>
            <a:spLocks noGrp="1"/>
          </p:cNvSpPr>
          <p:nvPr>
            <p:ph type="title"/>
          </p:nvPr>
        </p:nvSpPr>
        <p:spPr>
          <a:xfrm>
            <a:off x="533400" y="0"/>
            <a:ext cx="8132762" cy="639762"/>
          </a:xfrm>
        </p:spPr>
        <p:txBody>
          <a:bodyPr/>
          <a:lstStyle/>
          <a:p>
            <a:pPr eaLnBrk="1" hangingPunct="1"/>
            <a:r>
              <a:rPr lang="en-GB" sz="2000" dirty="0" smtClean="0"/>
              <a:t>Policy Products for Citizen Service Transformation</a:t>
            </a:r>
          </a:p>
        </p:txBody>
      </p:sp>
      <p:sp>
        <p:nvSpPr>
          <p:cNvPr id="32773" name="Rectangle 50"/>
          <p:cNvSpPr>
            <a:spLocks noChangeArrowheads="1"/>
          </p:cNvSpPr>
          <p:nvPr/>
        </p:nvSpPr>
        <p:spPr bwMode="auto">
          <a:xfrm>
            <a:off x="152400" y="762000"/>
            <a:ext cx="8915400" cy="533400"/>
          </a:xfrm>
          <a:prstGeom prst="rect">
            <a:avLst/>
          </a:prstGeom>
          <a:solidFill>
            <a:srgbClr val="000099"/>
          </a:solidFill>
          <a:ln w="9525" algn="ctr">
            <a:solidFill>
              <a:schemeClr val="bg1"/>
            </a:solidFill>
            <a:round/>
            <a:headEnd/>
            <a:tailEnd type="triangle" w="med" len="med"/>
          </a:ln>
        </p:spPr>
        <p:txBody>
          <a:bodyPr wrap="none" anchor="ctr"/>
          <a:lstStyle/>
          <a:p>
            <a:endParaRPr lang="en-US" sz="2800" b="0" dirty="0">
              <a:solidFill>
                <a:schemeClr val="tx1"/>
              </a:solidFill>
              <a:latin typeface="Times" pitchFamily="100" charset="0"/>
            </a:endParaRPr>
          </a:p>
        </p:txBody>
      </p:sp>
      <p:sp>
        <p:nvSpPr>
          <p:cNvPr id="32774" name="Text Box 28"/>
          <p:cNvSpPr txBox="1">
            <a:spLocks noChangeArrowheads="1"/>
          </p:cNvSpPr>
          <p:nvPr/>
        </p:nvSpPr>
        <p:spPr bwMode="auto">
          <a:xfrm>
            <a:off x="2514600" y="762000"/>
            <a:ext cx="4468813" cy="338138"/>
          </a:xfrm>
          <a:prstGeom prst="rect">
            <a:avLst/>
          </a:prstGeom>
          <a:noFill/>
          <a:ln w="9525" algn="ctr">
            <a:noFill/>
            <a:miter lim="800000"/>
            <a:headEnd/>
            <a:tailEnd/>
          </a:ln>
        </p:spPr>
        <p:txBody>
          <a:bodyPr>
            <a:spAutoFit/>
          </a:bodyPr>
          <a:lstStyle/>
          <a:p>
            <a:pPr>
              <a:spcBef>
                <a:spcPct val="50000"/>
              </a:spcBef>
            </a:pPr>
            <a:r>
              <a:rPr lang="en-GB" sz="1600" b="0" i="1" dirty="0">
                <a:solidFill>
                  <a:schemeClr val="bg1"/>
                </a:solidFill>
              </a:rPr>
              <a:t>Interoperability Domains</a:t>
            </a:r>
          </a:p>
        </p:txBody>
      </p:sp>
      <p:sp>
        <p:nvSpPr>
          <p:cNvPr id="32775" name="TextBox 62"/>
          <p:cNvSpPr txBox="1">
            <a:spLocks noChangeArrowheads="1"/>
          </p:cNvSpPr>
          <p:nvPr/>
        </p:nvSpPr>
        <p:spPr bwMode="auto">
          <a:xfrm>
            <a:off x="1123950" y="987425"/>
            <a:ext cx="1085850" cy="307777"/>
          </a:xfrm>
          <a:prstGeom prst="rect">
            <a:avLst/>
          </a:prstGeom>
          <a:noFill/>
          <a:ln w="9525">
            <a:noFill/>
            <a:miter lim="800000"/>
            <a:headEnd/>
            <a:tailEnd/>
          </a:ln>
        </p:spPr>
        <p:txBody>
          <a:bodyPr wrap="square">
            <a:spAutoFit/>
          </a:bodyPr>
          <a:lstStyle/>
          <a:p>
            <a:r>
              <a:rPr lang="en-GB" sz="1400" b="0" dirty="0" smtClean="0">
                <a:solidFill>
                  <a:schemeClr val="bg1"/>
                </a:solidFill>
              </a:rPr>
              <a:t>Political</a:t>
            </a:r>
            <a:endParaRPr lang="en-GB" sz="1400" b="0" dirty="0">
              <a:solidFill>
                <a:schemeClr val="bg1"/>
              </a:solidFill>
            </a:endParaRPr>
          </a:p>
        </p:txBody>
      </p:sp>
      <p:sp>
        <p:nvSpPr>
          <p:cNvPr id="32776" name="TextBox 63"/>
          <p:cNvSpPr txBox="1">
            <a:spLocks noChangeArrowheads="1"/>
          </p:cNvSpPr>
          <p:nvPr/>
        </p:nvSpPr>
        <p:spPr bwMode="auto">
          <a:xfrm>
            <a:off x="2514600" y="987425"/>
            <a:ext cx="712788" cy="307975"/>
          </a:xfrm>
          <a:prstGeom prst="rect">
            <a:avLst/>
          </a:prstGeom>
          <a:noFill/>
          <a:ln w="9525">
            <a:noFill/>
            <a:miter lim="800000"/>
            <a:headEnd/>
            <a:tailEnd/>
          </a:ln>
        </p:spPr>
        <p:txBody>
          <a:bodyPr>
            <a:spAutoFit/>
          </a:bodyPr>
          <a:lstStyle/>
          <a:p>
            <a:r>
              <a:rPr lang="en-GB" sz="1400" b="0" dirty="0">
                <a:solidFill>
                  <a:schemeClr val="bg1"/>
                </a:solidFill>
              </a:rPr>
              <a:t>Legal</a:t>
            </a:r>
          </a:p>
        </p:txBody>
      </p:sp>
      <p:sp>
        <p:nvSpPr>
          <p:cNvPr id="32777" name="TextBox 64"/>
          <p:cNvSpPr txBox="1">
            <a:spLocks noChangeArrowheads="1"/>
          </p:cNvSpPr>
          <p:nvPr/>
        </p:nvSpPr>
        <p:spPr bwMode="auto">
          <a:xfrm>
            <a:off x="4256088" y="962025"/>
            <a:ext cx="1230312" cy="523220"/>
          </a:xfrm>
          <a:prstGeom prst="rect">
            <a:avLst/>
          </a:prstGeom>
          <a:noFill/>
          <a:ln w="9525">
            <a:noFill/>
            <a:miter lim="800000"/>
            <a:headEnd/>
            <a:tailEnd/>
          </a:ln>
        </p:spPr>
        <p:txBody>
          <a:bodyPr>
            <a:spAutoFit/>
          </a:bodyPr>
          <a:lstStyle/>
          <a:p>
            <a:r>
              <a:rPr lang="en-GB" sz="1400" b="0" dirty="0">
                <a:solidFill>
                  <a:schemeClr val="bg1"/>
                </a:solidFill>
              </a:rPr>
              <a:t>Organisational</a:t>
            </a:r>
          </a:p>
        </p:txBody>
      </p:sp>
      <p:sp>
        <p:nvSpPr>
          <p:cNvPr id="32778" name="TextBox 65"/>
          <p:cNvSpPr txBox="1">
            <a:spLocks noChangeArrowheads="1"/>
          </p:cNvSpPr>
          <p:nvPr/>
        </p:nvSpPr>
        <p:spPr bwMode="auto">
          <a:xfrm>
            <a:off x="6397625" y="987425"/>
            <a:ext cx="993775" cy="307777"/>
          </a:xfrm>
          <a:prstGeom prst="rect">
            <a:avLst/>
          </a:prstGeom>
          <a:noFill/>
          <a:ln w="9525">
            <a:noFill/>
            <a:miter lim="800000"/>
            <a:headEnd/>
            <a:tailEnd/>
          </a:ln>
        </p:spPr>
        <p:txBody>
          <a:bodyPr wrap="square">
            <a:spAutoFit/>
          </a:bodyPr>
          <a:lstStyle/>
          <a:p>
            <a:pPr algn="l" eaLnBrk="1" fontAlgn="t" hangingPunct="1"/>
            <a:r>
              <a:rPr lang="en-GB" sz="1400" b="0" dirty="0">
                <a:solidFill>
                  <a:schemeClr val="bg1"/>
                </a:solidFill>
              </a:rPr>
              <a:t>Semantic</a:t>
            </a:r>
          </a:p>
        </p:txBody>
      </p:sp>
      <p:sp>
        <p:nvSpPr>
          <p:cNvPr id="32779" name="TextBox 66"/>
          <p:cNvSpPr txBox="1">
            <a:spLocks noChangeArrowheads="1"/>
          </p:cNvSpPr>
          <p:nvPr/>
        </p:nvSpPr>
        <p:spPr bwMode="auto">
          <a:xfrm>
            <a:off x="7802563" y="987425"/>
            <a:ext cx="1036637" cy="307975"/>
          </a:xfrm>
          <a:prstGeom prst="rect">
            <a:avLst/>
          </a:prstGeom>
          <a:noFill/>
          <a:ln w="9525">
            <a:noFill/>
            <a:miter lim="800000"/>
            <a:headEnd/>
            <a:tailEnd/>
          </a:ln>
        </p:spPr>
        <p:txBody>
          <a:bodyPr>
            <a:spAutoFit/>
          </a:bodyPr>
          <a:lstStyle/>
          <a:p>
            <a:r>
              <a:rPr lang="en-GB" sz="1400" b="0" dirty="0">
                <a:solidFill>
                  <a:schemeClr val="bg1"/>
                </a:solidFill>
              </a:rPr>
              <a:t>Technical</a:t>
            </a:r>
          </a:p>
        </p:txBody>
      </p:sp>
      <p:sp>
        <p:nvSpPr>
          <p:cNvPr id="32780" name="Text Box 19"/>
          <p:cNvSpPr txBox="1">
            <a:spLocks noChangeArrowheads="1"/>
          </p:cNvSpPr>
          <p:nvPr/>
        </p:nvSpPr>
        <p:spPr bwMode="auto">
          <a:xfrm>
            <a:off x="838200" y="1417638"/>
            <a:ext cx="1524000" cy="1524000"/>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C00000"/>
                </a:solidFill>
                <a:latin typeface="Arial" pitchFamily="34" charset="0"/>
              </a:rPr>
              <a:t>Cross-government vision for citizen service transformation</a:t>
            </a:r>
          </a:p>
          <a:p>
            <a:pPr marL="101600" indent="-88900" algn="l">
              <a:spcBef>
                <a:spcPct val="20000"/>
              </a:spcBef>
              <a:spcAft>
                <a:spcPct val="20000"/>
              </a:spcAft>
              <a:buFont typeface="Wingdings" pitchFamily="2" charset="2"/>
              <a:buChar char="§"/>
            </a:pPr>
            <a:r>
              <a:rPr lang="en-GB" sz="900" b="0" dirty="0">
                <a:solidFill>
                  <a:schemeClr val="tx1"/>
                </a:solidFill>
                <a:latin typeface="Arial" pitchFamily="34" charset="0"/>
              </a:rPr>
              <a:t> </a:t>
            </a:r>
            <a:r>
              <a:rPr lang="en-GB" sz="900" b="0" dirty="0">
                <a:solidFill>
                  <a:srgbClr val="000099"/>
                </a:solidFill>
                <a:latin typeface="Arial" pitchFamily="34" charset="0"/>
              </a:rPr>
              <a:t>Governance model</a:t>
            </a:r>
            <a:r>
              <a:rPr lang="en-GB" sz="900" b="0" baseline="30000" dirty="0">
                <a:solidFill>
                  <a:srgbClr val="000099"/>
                </a:solidFill>
                <a:latin typeface="Arial" pitchFamily="34" charset="0"/>
              </a:rPr>
              <a:t>1,2,3</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Strategic Business Case for overall programme</a:t>
            </a:r>
            <a:r>
              <a:rPr lang="en-GB" sz="900" b="0" baseline="30000" dirty="0">
                <a:solidFill>
                  <a:srgbClr val="000099"/>
                </a:solidFill>
                <a:latin typeface="Arial" pitchFamily="34" charset="0"/>
              </a:rPr>
              <a:t>1</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r>
              <a:rPr lang="en-GB" sz="900" b="0" dirty="0">
                <a:solidFill>
                  <a:srgbClr val="C00000"/>
                </a:solidFill>
                <a:latin typeface="Arial" pitchFamily="34" charset="0"/>
              </a:rPr>
              <a:t>Risk Management Strategy</a:t>
            </a: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781" name="Text Box 19"/>
          <p:cNvSpPr txBox="1">
            <a:spLocks noChangeArrowheads="1"/>
          </p:cNvSpPr>
          <p:nvPr/>
        </p:nvSpPr>
        <p:spPr bwMode="auto">
          <a:xfrm>
            <a:off x="2362200" y="1417638"/>
            <a:ext cx="1219200" cy="1135062"/>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C00000"/>
                </a:solidFill>
                <a:latin typeface="Arial" pitchFamily="34" charset="0"/>
              </a:rPr>
              <a:t>Legal vires for inter-agency collaboration</a:t>
            </a:r>
          </a:p>
          <a:p>
            <a:pPr marL="101600" indent="-88900" algn="l">
              <a:spcBef>
                <a:spcPct val="20000"/>
              </a:spcBef>
              <a:spcAft>
                <a:spcPct val="20000"/>
              </a:spcAft>
              <a:buFont typeface="Wingdings" pitchFamily="2" charset="2"/>
              <a:buChar char="§"/>
            </a:pPr>
            <a:r>
              <a:rPr lang="en-GB" sz="900" b="0" dirty="0">
                <a:solidFill>
                  <a:srgbClr val="C00000"/>
                </a:solidFill>
                <a:latin typeface="Arial" pitchFamily="34" charset="0"/>
              </a:rPr>
              <a:t>Legal framework for public private partnership</a:t>
            </a: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782" name="Text Box 19"/>
          <p:cNvSpPr txBox="1">
            <a:spLocks noChangeArrowheads="1"/>
          </p:cNvSpPr>
          <p:nvPr/>
        </p:nvSpPr>
        <p:spPr bwMode="auto">
          <a:xfrm>
            <a:off x="3543300" y="1417638"/>
            <a:ext cx="1485900" cy="1439862"/>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C00000"/>
                </a:solidFill>
                <a:latin typeface="Arial" pitchFamily="34" charset="0"/>
              </a:rPr>
              <a:t>Transformation Roadmap</a:t>
            </a:r>
          </a:p>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Key Services Portfolio</a:t>
            </a:r>
            <a:r>
              <a:rPr lang="en-GB" sz="900" b="0" baseline="30000" dirty="0">
                <a:solidFill>
                  <a:srgbClr val="000099"/>
                </a:solidFill>
                <a:latin typeface="Arial" pitchFamily="34" charset="0"/>
              </a:rPr>
              <a:t>1</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r>
              <a:rPr lang="en-GB" sz="900" b="0" dirty="0">
                <a:solidFill>
                  <a:srgbClr val="C00000"/>
                </a:solidFill>
                <a:latin typeface="Arial" pitchFamily="34" charset="0"/>
              </a:rPr>
              <a:t>Funding model</a:t>
            </a:r>
          </a:p>
          <a:p>
            <a:pPr marL="101600" indent="-88900" algn="l">
              <a:spcBef>
                <a:spcPct val="20000"/>
              </a:spcBef>
              <a:spcAft>
                <a:spcPct val="20000"/>
              </a:spcAft>
              <a:buFont typeface="Wingdings" pitchFamily="2" charset="2"/>
              <a:buChar char="§"/>
            </a:pPr>
            <a:r>
              <a:rPr lang="en-GB" sz="900" b="0" dirty="0">
                <a:solidFill>
                  <a:srgbClr val="C00000"/>
                </a:solidFill>
                <a:latin typeface="Arial" pitchFamily="34" charset="0"/>
              </a:rPr>
              <a:t>Franchise Operating model</a:t>
            </a:r>
          </a:p>
          <a:p>
            <a:pPr marL="101600" indent="-88900" algn="l">
              <a:spcBef>
                <a:spcPct val="20000"/>
              </a:spcBef>
              <a:spcAft>
                <a:spcPct val="20000"/>
              </a:spcAft>
              <a:buFont typeface="Wingdings" pitchFamily="2" charset="2"/>
              <a:buChar char="§"/>
            </a:pPr>
            <a:r>
              <a:rPr lang="en-GB" sz="900" b="0" dirty="0">
                <a:solidFill>
                  <a:srgbClr val="C00000"/>
                </a:solidFill>
                <a:latin typeface="Arial" pitchFamily="34" charset="0"/>
              </a:rPr>
              <a:t>Transformation competency framework</a:t>
            </a: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783" name="Text Box 19"/>
          <p:cNvSpPr txBox="1">
            <a:spLocks noChangeArrowheads="1"/>
          </p:cNvSpPr>
          <p:nvPr/>
        </p:nvSpPr>
        <p:spPr bwMode="auto">
          <a:xfrm>
            <a:off x="5105400" y="1417638"/>
            <a:ext cx="1143000" cy="1468437"/>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Business case  best practice guidance</a:t>
            </a:r>
            <a:r>
              <a:rPr lang="en-GB" sz="900" b="0" baseline="30000" dirty="0">
                <a:solidFill>
                  <a:srgbClr val="000099"/>
                </a:solidFill>
                <a:latin typeface="Arial" pitchFamily="34" charset="0"/>
              </a:rPr>
              <a:t>1</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 Performance Measurement Framework</a:t>
            </a:r>
            <a:r>
              <a:rPr lang="en-GB" sz="900" b="0" baseline="30000" dirty="0">
                <a:solidFill>
                  <a:srgbClr val="000099"/>
                </a:solidFill>
                <a:latin typeface="Arial" pitchFamily="34" charset="0"/>
              </a:rPr>
              <a:t>2</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Benefits Realisation Plan</a:t>
            </a:r>
            <a:r>
              <a:rPr lang="en-GB" sz="900" b="0" baseline="30000" dirty="0">
                <a:solidFill>
                  <a:srgbClr val="000099"/>
                </a:solidFill>
                <a:latin typeface="Arial" pitchFamily="34" charset="0"/>
              </a:rPr>
              <a:t>1</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784" name="Text Box 19"/>
          <p:cNvSpPr txBox="1">
            <a:spLocks noChangeArrowheads="1"/>
          </p:cNvSpPr>
          <p:nvPr/>
        </p:nvSpPr>
        <p:spPr bwMode="auto">
          <a:xfrm>
            <a:off x="6248400" y="1417638"/>
            <a:ext cx="1143000" cy="1135062"/>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Metadata Repository</a:t>
            </a:r>
            <a:r>
              <a:rPr lang="en-GB" sz="900" b="0" baseline="30000" dirty="0">
                <a:solidFill>
                  <a:srgbClr val="000099"/>
                </a:solidFill>
                <a:latin typeface="Arial" pitchFamily="34" charset="0"/>
              </a:rPr>
              <a:t>1,3</a:t>
            </a:r>
          </a:p>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Business Process Model</a:t>
            </a:r>
            <a:r>
              <a:rPr lang="en-GB" sz="900" b="0" baseline="30000" dirty="0">
                <a:solidFill>
                  <a:srgbClr val="000099"/>
                </a:solidFill>
                <a:latin typeface="Arial" pitchFamily="34" charset="0"/>
              </a:rPr>
              <a:t>2,4</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Logical Data model</a:t>
            </a:r>
            <a:r>
              <a:rPr lang="en-GB" sz="900" b="0" baseline="30000" dirty="0">
                <a:solidFill>
                  <a:srgbClr val="000099"/>
                </a:solidFill>
                <a:latin typeface="Arial" pitchFamily="34" charset="0"/>
              </a:rPr>
              <a:t>2,4</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785" name="Text Box 19"/>
          <p:cNvSpPr txBox="1">
            <a:spLocks noChangeArrowheads="1"/>
          </p:cNvSpPr>
          <p:nvPr/>
        </p:nvSpPr>
        <p:spPr bwMode="auto">
          <a:xfrm>
            <a:off x="838200" y="2698750"/>
            <a:ext cx="1524000" cy="1439863"/>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C00000"/>
                </a:solidFill>
                <a:latin typeface="Arial" pitchFamily="34" charset="0"/>
              </a:rPr>
              <a:t>Digital Inclusion strategy</a:t>
            </a:r>
          </a:p>
          <a:p>
            <a:pPr marL="101600" indent="-88900" algn="l">
              <a:spcBef>
                <a:spcPct val="20000"/>
              </a:spcBef>
              <a:spcAft>
                <a:spcPct val="20000"/>
              </a:spcAft>
              <a:buFont typeface="Wingdings" pitchFamily="2" charset="2"/>
              <a:buChar char="§"/>
            </a:pPr>
            <a:r>
              <a:rPr lang="en-GB" sz="900" b="0" dirty="0">
                <a:solidFill>
                  <a:srgbClr val="C00000"/>
                </a:solidFill>
                <a:latin typeface="Arial" pitchFamily="34" charset="0"/>
              </a:rPr>
              <a:t>E-Service take-up strategy</a:t>
            </a:r>
          </a:p>
          <a:p>
            <a:pPr marL="101600" indent="-88900" algn="l">
              <a:spcBef>
                <a:spcPct val="20000"/>
              </a:spcBef>
              <a:spcAft>
                <a:spcPct val="20000"/>
              </a:spcAft>
              <a:buFont typeface="Wingdings" pitchFamily="2" charset="2"/>
              <a:buChar char="§"/>
            </a:pPr>
            <a:r>
              <a:rPr lang="en-GB" sz="900" b="0" dirty="0">
                <a:solidFill>
                  <a:srgbClr val="C00000"/>
                </a:solidFill>
                <a:latin typeface="Arial" pitchFamily="34" charset="0"/>
              </a:rPr>
              <a:t> Intermediaries policy</a:t>
            </a:r>
          </a:p>
          <a:p>
            <a:pPr marL="101600" indent="-88900" algn="l">
              <a:spcBef>
                <a:spcPct val="20000"/>
              </a:spcBef>
              <a:spcAft>
                <a:spcPct val="20000"/>
              </a:spcAft>
              <a:buFont typeface="Wingdings" pitchFamily="2" charset="2"/>
              <a:buChar char="§"/>
            </a:pPr>
            <a:r>
              <a:rPr lang="en-GB" sz="900" b="0" dirty="0">
                <a:solidFill>
                  <a:schemeClr val="tx1"/>
                </a:solidFill>
                <a:latin typeface="Arial" pitchFamily="34" charset="0"/>
              </a:rPr>
              <a:t> </a:t>
            </a:r>
            <a:r>
              <a:rPr lang="en-GB" sz="900" b="0" dirty="0">
                <a:solidFill>
                  <a:srgbClr val="000099"/>
                </a:solidFill>
                <a:latin typeface="Arial" pitchFamily="34" charset="0"/>
              </a:rPr>
              <a:t>Accessibility policies and compliance</a:t>
            </a:r>
            <a:r>
              <a:rPr lang="en-GB" sz="900" b="0" baseline="30000" dirty="0">
                <a:solidFill>
                  <a:srgbClr val="000099"/>
                </a:solidFill>
                <a:latin typeface="Arial" pitchFamily="34" charset="0"/>
              </a:rPr>
              <a:t>1</a:t>
            </a:r>
            <a:endParaRPr lang="en-GB" sz="900" b="0" dirty="0">
              <a:solidFill>
                <a:srgbClr val="000099"/>
              </a:solidFill>
              <a:latin typeface="Arial" pitchFamily="34" charset="0"/>
            </a:endParaRPr>
          </a:p>
          <a:p>
            <a:pPr marL="101600" indent="-88900" algn="l">
              <a:spcBef>
                <a:spcPct val="20000"/>
              </a:spcBef>
              <a:spcAft>
                <a:spcPct val="20000"/>
              </a:spcAft>
            </a:pPr>
            <a:endParaRPr lang="en-GB" sz="900" b="0" dirty="0">
              <a:solidFill>
                <a:schemeClr val="tx1"/>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786" name="Text Box 19"/>
          <p:cNvSpPr txBox="1">
            <a:spLocks noChangeArrowheads="1"/>
          </p:cNvSpPr>
          <p:nvPr/>
        </p:nvSpPr>
        <p:spPr bwMode="auto">
          <a:xfrm>
            <a:off x="2378075" y="2698750"/>
            <a:ext cx="1127125" cy="1081088"/>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C00000"/>
                </a:solidFill>
                <a:latin typeface="Arial" pitchFamily="34" charset="0"/>
              </a:rPr>
              <a:t>Pro-competitive regulatory framework for the communications sector</a:t>
            </a: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787" name="Text Box 19"/>
          <p:cNvSpPr txBox="1">
            <a:spLocks noChangeArrowheads="1"/>
          </p:cNvSpPr>
          <p:nvPr/>
        </p:nvSpPr>
        <p:spPr bwMode="auto">
          <a:xfrm>
            <a:off x="3543300" y="2698750"/>
            <a:ext cx="2743200" cy="720725"/>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Channel Integration Framework</a:t>
            </a:r>
            <a:r>
              <a:rPr lang="en-GB" sz="900" b="0" baseline="30000" dirty="0">
                <a:solidFill>
                  <a:srgbClr val="000099"/>
                </a:solidFill>
                <a:latin typeface="Arial" pitchFamily="34" charset="0"/>
              </a:rPr>
              <a:t>2</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Channel Management Guidelines</a:t>
            </a:r>
            <a:r>
              <a:rPr lang="en-GB" sz="900" b="0" baseline="30000" dirty="0">
                <a:solidFill>
                  <a:srgbClr val="000099"/>
                </a:solidFill>
                <a:latin typeface="Arial" pitchFamily="34" charset="0"/>
              </a:rPr>
              <a:t>2,3</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788" name="Text Box 19"/>
          <p:cNvSpPr txBox="1">
            <a:spLocks noChangeArrowheads="1"/>
          </p:cNvSpPr>
          <p:nvPr/>
        </p:nvSpPr>
        <p:spPr bwMode="auto">
          <a:xfrm>
            <a:off x="7467600" y="1417638"/>
            <a:ext cx="1752600" cy="1052512"/>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Technology Estate Map</a:t>
            </a:r>
            <a:r>
              <a:rPr lang="en-GB" sz="900" b="0" baseline="30000" dirty="0">
                <a:solidFill>
                  <a:srgbClr val="000099"/>
                </a:solidFill>
                <a:latin typeface="Arial" pitchFamily="34" charset="0"/>
              </a:rPr>
              <a:t>1</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Technology Roadmap</a:t>
            </a:r>
            <a:r>
              <a:rPr lang="en-GB" sz="900" b="0" baseline="30000" dirty="0">
                <a:solidFill>
                  <a:srgbClr val="000099"/>
                </a:solidFill>
                <a:latin typeface="Arial" pitchFamily="34" charset="0"/>
              </a:rPr>
              <a:t>1</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Information Preservation Framework</a:t>
            </a:r>
            <a:r>
              <a:rPr lang="en-GB" sz="900" b="0" baseline="30000" dirty="0">
                <a:solidFill>
                  <a:srgbClr val="000099"/>
                </a:solidFill>
                <a:latin typeface="Arial" pitchFamily="34" charset="0"/>
              </a:rPr>
              <a:t>1</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789" name="Text Box 19"/>
          <p:cNvSpPr txBox="1">
            <a:spLocks noChangeArrowheads="1"/>
          </p:cNvSpPr>
          <p:nvPr/>
        </p:nvSpPr>
        <p:spPr bwMode="auto">
          <a:xfrm>
            <a:off x="7467600" y="2698750"/>
            <a:ext cx="1143000" cy="474663"/>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Presentation Architecture</a:t>
            </a:r>
            <a:r>
              <a:rPr lang="en-GB" sz="900" b="0" baseline="30000" dirty="0">
                <a:solidFill>
                  <a:srgbClr val="000099"/>
                </a:solidFill>
                <a:latin typeface="Arial" pitchFamily="34" charset="0"/>
              </a:rPr>
              <a:t>4</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790" name="Text Box 19"/>
          <p:cNvSpPr txBox="1">
            <a:spLocks noChangeArrowheads="1"/>
          </p:cNvSpPr>
          <p:nvPr/>
        </p:nvSpPr>
        <p:spPr bwMode="auto">
          <a:xfrm>
            <a:off x="838200" y="3929063"/>
            <a:ext cx="1524000" cy="1055687"/>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Identity Management Strategy</a:t>
            </a:r>
            <a:r>
              <a:rPr lang="en-GB" sz="900" b="0" baseline="30000" dirty="0">
                <a:solidFill>
                  <a:srgbClr val="000099"/>
                </a:solidFill>
                <a:latin typeface="Arial" pitchFamily="34" charset="0"/>
              </a:rPr>
              <a:t>1</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Data Sharing Policy</a:t>
            </a:r>
            <a:r>
              <a:rPr lang="en-GB" sz="900" b="0" baseline="30000" dirty="0">
                <a:solidFill>
                  <a:srgbClr val="000099"/>
                </a:solidFill>
                <a:latin typeface="Arial" pitchFamily="34" charset="0"/>
              </a:rPr>
              <a:t>1,2</a:t>
            </a:r>
            <a:endParaRPr lang="en-GB" sz="900" b="0" dirty="0">
              <a:solidFill>
                <a:srgbClr val="000099"/>
              </a:solidFill>
              <a:latin typeface="Arial" pitchFamily="34" charset="0"/>
            </a:endParaRPr>
          </a:p>
          <a:p>
            <a:pPr marL="101600" indent="-88900" algn="l">
              <a:spcBef>
                <a:spcPct val="20000"/>
              </a:spcBef>
              <a:spcAft>
                <a:spcPct val="20000"/>
              </a:spcAft>
            </a:pPr>
            <a:endParaRPr lang="en-GB" sz="900" b="0" dirty="0">
              <a:solidFill>
                <a:schemeClr val="tx1"/>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791" name="Text Box 19"/>
          <p:cNvSpPr txBox="1">
            <a:spLocks noChangeArrowheads="1"/>
          </p:cNvSpPr>
          <p:nvPr/>
        </p:nvSpPr>
        <p:spPr bwMode="auto">
          <a:xfrm>
            <a:off x="2378075" y="3900488"/>
            <a:ext cx="1050925" cy="1412875"/>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eSignatures and e-Business enabling legislation</a:t>
            </a:r>
            <a:r>
              <a:rPr lang="en-GB" sz="900" b="0" baseline="30000" dirty="0">
                <a:solidFill>
                  <a:srgbClr val="000099"/>
                </a:solidFill>
                <a:latin typeface="Arial" pitchFamily="34" charset="0"/>
              </a:rPr>
              <a:t>1,2</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Data protection and data security legislation</a:t>
            </a:r>
            <a:r>
              <a:rPr lang="en-GB" sz="900" b="0" baseline="30000" dirty="0">
                <a:solidFill>
                  <a:srgbClr val="000099"/>
                </a:solidFill>
                <a:latin typeface="Arial" pitchFamily="34" charset="0"/>
              </a:rPr>
              <a:t>1,2</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792" name="Text Box 19"/>
          <p:cNvSpPr txBox="1">
            <a:spLocks noChangeArrowheads="1"/>
          </p:cNvSpPr>
          <p:nvPr/>
        </p:nvSpPr>
        <p:spPr bwMode="auto">
          <a:xfrm>
            <a:off x="3543300" y="3867150"/>
            <a:ext cx="2781300" cy="1384300"/>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Federated trust model for cross-agency identity management</a:t>
            </a:r>
            <a:r>
              <a:rPr lang="en-GB" sz="900" b="0" baseline="30000" dirty="0">
                <a:solidFill>
                  <a:srgbClr val="000099"/>
                </a:solidFill>
                <a:latin typeface="Arial" pitchFamily="34" charset="0"/>
              </a:rPr>
              <a:t>1,2</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r>
              <a:rPr lang="en-GB" sz="900" b="0" dirty="0">
                <a:solidFill>
                  <a:srgbClr val="C00000"/>
                </a:solidFill>
                <a:latin typeface="Arial" pitchFamily="34" charset="0"/>
              </a:rPr>
              <a:t>Marketing and Communications strategy</a:t>
            </a:r>
          </a:p>
          <a:p>
            <a:pPr marL="101600" indent="-88900" algn="l">
              <a:spcBef>
                <a:spcPct val="20000"/>
              </a:spcBef>
              <a:spcAft>
                <a:spcPct val="20000"/>
              </a:spcAft>
              <a:buFont typeface="Wingdings" pitchFamily="2" charset="2"/>
              <a:buChar char="§"/>
            </a:pPr>
            <a:r>
              <a:rPr lang="en-GB" sz="900" b="0" dirty="0">
                <a:solidFill>
                  <a:srgbClr val="C00000"/>
                </a:solidFill>
                <a:latin typeface="Arial" pitchFamily="34" charset="0"/>
              </a:rPr>
              <a:t>Cross-government customer segmentation framework</a:t>
            </a:r>
          </a:p>
          <a:p>
            <a:pPr marL="101600" indent="-88900" algn="l">
              <a:spcBef>
                <a:spcPct val="20000"/>
              </a:spcBef>
              <a:spcAft>
                <a:spcPct val="20000"/>
              </a:spcAft>
              <a:buFont typeface="Wingdings" pitchFamily="2" charset="2"/>
              <a:buChar char="§"/>
            </a:pPr>
            <a:r>
              <a:rPr lang="en-GB" sz="900" b="0" dirty="0">
                <a:solidFill>
                  <a:srgbClr val="C00000"/>
                </a:solidFill>
                <a:latin typeface="Arial" pitchFamily="34" charset="0"/>
              </a:rPr>
              <a:t>Service definition for One-Stop Government service</a:t>
            </a:r>
          </a:p>
          <a:p>
            <a:pPr marL="101600" indent="-88900" algn="l">
              <a:spcBef>
                <a:spcPct val="20000"/>
              </a:spcBef>
              <a:spcAft>
                <a:spcPct val="20000"/>
              </a:spcAft>
              <a:buFont typeface="Wingdings" pitchFamily="2" charset="2"/>
              <a:buChar char="§"/>
            </a:pPr>
            <a:r>
              <a:rPr lang="en-GB" sz="900" b="0" dirty="0">
                <a:solidFill>
                  <a:srgbClr val="C00000"/>
                </a:solidFill>
                <a:latin typeface="Arial" pitchFamily="34" charset="0"/>
              </a:rPr>
              <a:t>Brand Management guidelines</a:t>
            </a: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793" name="Text Box 19"/>
          <p:cNvSpPr txBox="1">
            <a:spLocks noChangeArrowheads="1"/>
          </p:cNvSpPr>
          <p:nvPr/>
        </p:nvSpPr>
        <p:spPr bwMode="auto">
          <a:xfrm>
            <a:off x="7467600" y="3876675"/>
            <a:ext cx="1143000" cy="665163"/>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Single-sign on Architecture</a:t>
            </a:r>
            <a:r>
              <a:rPr lang="en-GB" sz="900" b="0" baseline="30000" dirty="0">
                <a:solidFill>
                  <a:srgbClr val="000099"/>
                </a:solidFill>
                <a:latin typeface="Arial" pitchFamily="34" charset="0"/>
              </a:rPr>
              <a:t>3</a:t>
            </a: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794" name="Text Box 19"/>
          <p:cNvSpPr txBox="1">
            <a:spLocks noChangeArrowheads="1"/>
          </p:cNvSpPr>
          <p:nvPr/>
        </p:nvSpPr>
        <p:spPr bwMode="auto">
          <a:xfrm>
            <a:off x="6248400" y="3867150"/>
            <a:ext cx="1143000" cy="1219200"/>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Common data standards (especially for name, address, key personal attributes)</a:t>
            </a:r>
            <a:r>
              <a:rPr lang="en-GB" sz="900" b="0" baseline="30000" dirty="0">
                <a:solidFill>
                  <a:srgbClr val="000099"/>
                </a:solidFill>
                <a:latin typeface="Arial" pitchFamily="34" charset="0"/>
              </a:rPr>
              <a:t>1,2,3</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795" name="Text Box 19"/>
          <p:cNvSpPr txBox="1">
            <a:spLocks noChangeArrowheads="1"/>
          </p:cNvSpPr>
          <p:nvPr/>
        </p:nvSpPr>
        <p:spPr bwMode="auto">
          <a:xfrm>
            <a:off x="838200" y="5268913"/>
            <a:ext cx="1192213" cy="858837"/>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Information Security Policy</a:t>
            </a:r>
            <a:r>
              <a:rPr lang="en-GB" sz="900" b="0" baseline="30000" dirty="0">
                <a:solidFill>
                  <a:srgbClr val="000099"/>
                </a:solidFill>
                <a:latin typeface="Arial" pitchFamily="34" charset="0"/>
              </a:rPr>
              <a:t>1,2,3</a:t>
            </a:r>
            <a:endParaRPr lang="en-GB" sz="900" b="0" dirty="0">
              <a:solidFill>
                <a:srgbClr val="000099"/>
              </a:solidFill>
              <a:latin typeface="Arial" pitchFamily="34" charset="0"/>
            </a:endParaRPr>
          </a:p>
          <a:p>
            <a:pPr marL="101600" indent="-88900" algn="l">
              <a:spcBef>
                <a:spcPct val="20000"/>
              </a:spcBef>
              <a:spcAft>
                <a:spcPct val="20000"/>
              </a:spcAft>
            </a:pPr>
            <a:endParaRPr lang="en-GB" sz="900" b="0" dirty="0">
              <a:solidFill>
                <a:schemeClr val="tx1"/>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796" name="Text Box 19"/>
          <p:cNvSpPr txBox="1">
            <a:spLocks noChangeArrowheads="1"/>
          </p:cNvSpPr>
          <p:nvPr/>
        </p:nvSpPr>
        <p:spPr bwMode="auto">
          <a:xfrm>
            <a:off x="2378075" y="5240338"/>
            <a:ext cx="1050925" cy="998537"/>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Procurement legislation</a:t>
            </a:r>
            <a:r>
              <a:rPr lang="en-GB" sz="900" b="0" baseline="30000" dirty="0">
                <a:solidFill>
                  <a:srgbClr val="000099"/>
                </a:solidFill>
                <a:latin typeface="Arial" pitchFamily="34" charset="0"/>
              </a:rPr>
              <a:t>1</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Framework contracts</a:t>
            </a:r>
            <a:r>
              <a:rPr lang="en-GB" sz="900" b="0" baseline="30000" dirty="0">
                <a:solidFill>
                  <a:srgbClr val="000099"/>
                </a:solidFill>
                <a:latin typeface="Arial" pitchFamily="34" charset="0"/>
              </a:rPr>
              <a:t>1</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797" name="Text Box 19"/>
          <p:cNvSpPr txBox="1">
            <a:spLocks noChangeArrowheads="1"/>
          </p:cNvSpPr>
          <p:nvPr/>
        </p:nvSpPr>
        <p:spPr bwMode="auto">
          <a:xfrm>
            <a:off x="3543300" y="5208588"/>
            <a:ext cx="2971800" cy="331787"/>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C00000"/>
                </a:solidFill>
                <a:latin typeface="Arial" pitchFamily="34" charset="0"/>
              </a:rPr>
              <a:t>Supplier management guidelines</a:t>
            </a:r>
          </a:p>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Service level agreements</a:t>
            </a:r>
            <a:r>
              <a:rPr lang="en-GB" sz="900" b="0" baseline="30000" dirty="0">
                <a:solidFill>
                  <a:srgbClr val="000099"/>
                </a:solidFill>
                <a:latin typeface="Arial" pitchFamily="34" charset="0"/>
              </a:rPr>
              <a:t>1</a:t>
            </a:r>
            <a:endParaRPr lang="en-GB" sz="900" b="0" dirty="0">
              <a:solidFill>
                <a:srgbClr val="000099"/>
              </a:solidFill>
              <a:latin typeface="Arial" pitchFamily="34" charset="0"/>
            </a:endParaRPr>
          </a:p>
        </p:txBody>
      </p:sp>
      <p:sp>
        <p:nvSpPr>
          <p:cNvPr id="32798" name="Text Box 19"/>
          <p:cNvSpPr txBox="1">
            <a:spLocks noChangeArrowheads="1"/>
          </p:cNvSpPr>
          <p:nvPr/>
        </p:nvSpPr>
        <p:spPr bwMode="auto">
          <a:xfrm>
            <a:off x="7391400" y="5181600"/>
            <a:ext cx="1676400" cy="914400"/>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Interoperability Framework</a:t>
            </a:r>
            <a:r>
              <a:rPr lang="en-GB" sz="900" b="0" baseline="30000" dirty="0">
                <a:solidFill>
                  <a:srgbClr val="000099"/>
                </a:solidFill>
                <a:latin typeface="Arial" pitchFamily="34" charset="0"/>
              </a:rPr>
              <a:t>1,3</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Security Architecture</a:t>
            </a:r>
            <a:r>
              <a:rPr lang="en-GB" sz="900" b="0" baseline="30000" dirty="0">
                <a:solidFill>
                  <a:srgbClr val="000099"/>
                </a:solidFill>
                <a:latin typeface="Arial" pitchFamily="34" charset="0"/>
              </a:rPr>
              <a:t>1,3</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Application Architecture</a:t>
            </a:r>
            <a:r>
              <a:rPr lang="en-GB" sz="900" b="0" baseline="30000" dirty="0">
                <a:solidFill>
                  <a:srgbClr val="000099"/>
                </a:solidFill>
                <a:latin typeface="Arial" pitchFamily="34" charset="0"/>
              </a:rPr>
              <a:t>4</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Network Architecture</a:t>
            </a:r>
            <a:r>
              <a:rPr lang="en-GB" sz="900" b="0" baseline="30000" dirty="0">
                <a:solidFill>
                  <a:srgbClr val="000099"/>
                </a:solidFill>
                <a:latin typeface="Arial" pitchFamily="34" charset="0"/>
              </a:rPr>
              <a:t>4</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Service-oriented Architecture</a:t>
            </a:r>
            <a:r>
              <a:rPr lang="en-GB" sz="900" b="0" baseline="30000" dirty="0">
                <a:solidFill>
                  <a:srgbClr val="000099"/>
                </a:solidFill>
                <a:latin typeface="Arial" pitchFamily="34" charset="0"/>
              </a:rPr>
              <a:t>1</a:t>
            </a:r>
            <a:endParaRPr lang="en-GB" sz="900" b="0" dirty="0">
              <a:solidFill>
                <a:srgbClr val="000099"/>
              </a:solidFill>
              <a:latin typeface="Arial" pitchFamily="34" charset="0"/>
            </a:endParaRPr>
          </a:p>
        </p:txBody>
      </p:sp>
      <p:sp>
        <p:nvSpPr>
          <p:cNvPr id="32799" name="Text Box 19"/>
          <p:cNvSpPr txBox="1">
            <a:spLocks noChangeArrowheads="1"/>
          </p:cNvSpPr>
          <p:nvPr/>
        </p:nvSpPr>
        <p:spPr bwMode="auto">
          <a:xfrm>
            <a:off x="6324600" y="5208588"/>
            <a:ext cx="990600" cy="663575"/>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Physical data model</a:t>
            </a:r>
            <a:r>
              <a:rPr lang="en-GB" sz="900" b="0" baseline="30000" dirty="0">
                <a:solidFill>
                  <a:srgbClr val="000099"/>
                </a:solidFill>
                <a:latin typeface="Arial" pitchFamily="34" charset="0"/>
              </a:rPr>
              <a:t>4</a:t>
            </a: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800" name="Text Box 19"/>
          <p:cNvSpPr txBox="1">
            <a:spLocks noChangeArrowheads="1"/>
          </p:cNvSpPr>
          <p:nvPr/>
        </p:nvSpPr>
        <p:spPr bwMode="auto">
          <a:xfrm>
            <a:off x="6248400" y="2698750"/>
            <a:ext cx="1143000" cy="665163"/>
          </a:xfrm>
          <a:prstGeom prst="rect">
            <a:avLst/>
          </a:prstGeom>
          <a:noFill/>
          <a:ln w="9525">
            <a:noFill/>
            <a:miter lim="800000"/>
            <a:headEnd/>
            <a:tailEnd/>
          </a:ln>
        </p:spPr>
        <p:txBody>
          <a:bodyPr lIns="0" tIns="0" rIns="0" bIns="0" anchor="b">
            <a:spAutoFit/>
          </a:bodyPr>
          <a:lstStyle/>
          <a:p>
            <a:pPr marL="101600" indent="-88900" algn="l">
              <a:spcBef>
                <a:spcPct val="20000"/>
              </a:spcBef>
              <a:spcAft>
                <a:spcPct val="20000"/>
              </a:spcAft>
              <a:buFont typeface="Wingdings" pitchFamily="2" charset="2"/>
              <a:buChar char="§"/>
            </a:pPr>
            <a:r>
              <a:rPr lang="en-GB" sz="900" b="0" dirty="0">
                <a:solidFill>
                  <a:srgbClr val="000099"/>
                </a:solidFill>
                <a:latin typeface="Arial" pitchFamily="34" charset="0"/>
              </a:rPr>
              <a:t>Web Accessibility Guidelines</a:t>
            </a:r>
            <a:r>
              <a:rPr lang="en-GB" sz="900" b="0" baseline="30000" dirty="0">
                <a:solidFill>
                  <a:srgbClr val="000099"/>
                </a:solidFill>
                <a:latin typeface="Arial" pitchFamily="34" charset="0"/>
              </a:rPr>
              <a:t>1,3</a:t>
            </a:r>
            <a:endParaRPr lang="en-GB" sz="900" b="0" dirty="0">
              <a:solidFill>
                <a:srgbClr val="000099"/>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a:p>
            <a:pPr marL="101600" indent="-88900" algn="l">
              <a:spcBef>
                <a:spcPct val="20000"/>
              </a:spcBef>
              <a:spcAft>
                <a:spcPct val="20000"/>
              </a:spcAft>
              <a:buFont typeface="Wingdings" pitchFamily="2" charset="2"/>
              <a:buChar char="§"/>
            </a:pPr>
            <a:endParaRPr lang="en-GB" sz="900" b="0" dirty="0">
              <a:solidFill>
                <a:schemeClr val="bg2"/>
              </a:solidFill>
              <a:latin typeface="Arial" pitchFamily="34" charset="0"/>
            </a:endParaRPr>
          </a:p>
        </p:txBody>
      </p:sp>
      <p:sp>
        <p:nvSpPr>
          <p:cNvPr id="32803" name="Rectangle 51"/>
          <p:cNvSpPr>
            <a:spLocks noChangeArrowheads="1"/>
          </p:cNvSpPr>
          <p:nvPr/>
        </p:nvSpPr>
        <p:spPr bwMode="auto">
          <a:xfrm>
            <a:off x="152400" y="762000"/>
            <a:ext cx="609600" cy="6019800"/>
          </a:xfrm>
          <a:prstGeom prst="rect">
            <a:avLst/>
          </a:prstGeom>
          <a:solidFill>
            <a:srgbClr val="000099"/>
          </a:solidFill>
          <a:ln w="9525" algn="ctr">
            <a:solidFill>
              <a:schemeClr val="bg1"/>
            </a:solidFill>
            <a:round/>
            <a:headEnd/>
            <a:tailEnd type="triangle" w="med" len="med"/>
          </a:ln>
        </p:spPr>
        <p:txBody>
          <a:bodyPr wrap="none" anchor="ctr"/>
          <a:lstStyle/>
          <a:p>
            <a:endParaRPr lang="en-US" sz="2800" b="0" dirty="0">
              <a:solidFill>
                <a:schemeClr val="bg1"/>
              </a:solidFill>
              <a:latin typeface="Times" pitchFamily="100" charset="0"/>
            </a:endParaRPr>
          </a:p>
        </p:txBody>
      </p:sp>
      <p:sp>
        <p:nvSpPr>
          <p:cNvPr id="7409" name="Rectangle 10"/>
          <p:cNvSpPr>
            <a:spLocks noChangeArrowheads="1"/>
          </p:cNvSpPr>
          <p:nvPr/>
        </p:nvSpPr>
        <p:spPr bwMode="auto">
          <a:xfrm>
            <a:off x="434975" y="1295400"/>
            <a:ext cx="327025" cy="1305454"/>
          </a:xfrm>
          <a:prstGeom prst="rect">
            <a:avLst/>
          </a:prstGeom>
          <a:solidFill>
            <a:schemeClr val="accent6">
              <a:lumMod val="75000"/>
            </a:schemeClr>
          </a:solidFill>
          <a:ln w="9525" algn="ctr">
            <a:solidFill>
              <a:schemeClr val="bg1"/>
            </a:solidFill>
            <a:miter lim="800000"/>
            <a:headEnd/>
            <a:tailEnd/>
          </a:ln>
        </p:spPr>
        <p:txBody>
          <a:bodyPr vert="vert270" anchor="ctr"/>
          <a:lstStyle/>
          <a:p>
            <a:pPr>
              <a:defRPr/>
            </a:pPr>
            <a:r>
              <a:rPr lang="en-GB" sz="1600" b="0" dirty="0">
                <a:solidFill>
                  <a:schemeClr val="bg1"/>
                </a:solidFill>
                <a:cs typeface="Arial" charset="0"/>
              </a:rPr>
              <a:t>Business</a:t>
            </a:r>
          </a:p>
        </p:txBody>
      </p:sp>
      <p:sp>
        <p:nvSpPr>
          <p:cNvPr id="53" name="Rectangle 10"/>
          <p:cNvSpPr>
            <a:spLocks noChangeArrowheads="1"/>
          </p:cNvSpPr>
          <p:nvPr/>
        </p:nvSpPr>
        <p:spPr bwMode="auto">
          <a:xfrm>
            <a:off x="434975" y="2600814"/>
            <a:ext cx="327025" cy="1236786"/>
          </a:xfrm>
          <a:prstGeom prst="rect">
            <a:avLst/>
          </a:prstGeom>
          <a:solidFill>
            <a:srgbClr val="0070C0"/>
          </a:solidFill>
          <a:ln w="9525" algn="ctr">
            <a:solidFill>
              <a:schemeClr val="bg1"/>
            </a:solidFill>
            <a:miter lim="800000"/>
            <a:headEnd/>
            <a:tailEnd/>
          </a:ln>
        </p:spPr>
        <p:txBody>
          <a:bodyPr vert="vert270" anchor="ctr"/>
          <a:lstStyle/>
          <a:p>
            <a:pPr>
              <a:defRPr/>
            </a:pPr>
            <a:r>
              <a:rPr lang="en-GB" sz="1600" b="0" dirty="0">
                <a:solidFill>
                  <a:schemeClr val="bg1"/>
                </a:solidFill>
                <a:cs typeface="Arial" charset="0"/>
              </a:rPr>
              <a:t>Channels</a:t>
            </a:r>
          </a:p>
        </p:txBody>
      </p:sp>
      <p:sp>
        <p:nvSpPr>
          <p:cNvPr id="7411" name="Rectangle 10"/>
          <p:cNvSpPr>
            <a:spLocks noChangeArrowheads="1"/>
          </p:cNvSpPr>
          <p:nvPr/>
        </p:nvSpPr>
        <p:spPr bwMode="auto">
          <a:xfrm>
            <a:off x="434975" y="3782400"/>
            <a:ext cx="327025" cy="1305454"/>
          </a:xfrm>
          <a:prstGeom prst="rect">
            <a:avLst/>
          </a:prstGeom>
          <a:solidFill>
            <a:schemeClr val="accent2">
              <a:lumMod val="60000"/>
              <a:lumOff val="40000"/>
            </a:schemeClr>
          </a:solidFill>
          <a:ln w="9525" algn="ctr">
            <a:solidFill>
              <a:schemeClr val="bg1"/>
            </a:solidFill>
            <a:miter lim="800000"/>
            <a:headEnd/>
            <a:tailEnd/>
          </a:ln>
        </p:spPr>
        <p:txBody>
          <a:bodyPr vert="vert270" anchor="ctr"/>
          <a:lstStyle/>
          <a:p>
            <a:pPr>
              <a:defRPr/>
            </a:pPr>
            <a:r>
              <a:rPr lang="en-GB" sz="1600" b="0" dirty="0">
                <a:solidFill>
                  <a:schemeClr val="bg1"/>
                </a:solidFill>
                <a:cs typeface="Arial" charset="0"/>
              </a:rPr>
              <a:t>Customers</a:t>
            </a:r>
          </a:p>
        </p:txBody>
      </p:sp>
      <p:sp>
        <p:nvSpPr>
          <p:cNvPr id="56" name="Rectangle 66"/>
          <p:cNvSpPr>
            <a:spLocks noChangeArrowheads="1"/>
          </p:cNvSpPr>
          <p:nvPr/>
        </p:nvSpPr>
        <p:spPr bwMode="auto">
          <a:xfrm>
            <a:off x="434975" y="5087814"/>
            <a:ext cx="327025" cy="1236786"/>
          </a:xfrm>
          <a:prstGeom prst="rect">
            <a:avLst/>
          </a:prstGeom>
          <a:solidFill>
            <a:schemeClr val="bg1">
              <a:lumMod val="65000"/>
            </a:schemeClr>
          </a:solidFill>
          <a:ln w="9525" algn="ctr">
            <a:solidFill>
              <a:schemeClr val="bg1"/>
            </a:solidFill>
            <a:round/>
            <a:headEnd/>
            <a:tailEnd type="triangle" w="med" len="med"/>
          </a:ln>
        </p:spPr>
        <p:txBody>
          <a:bodyPr vert="vert270" wrap="none" anchor="ctr"/>
          <a:lstStyle/>
          <a:p>
            <a:pPr>
              <a:defRPr/>
            </a:pPr>
            <a:r>
              <a:rPr lang="en-GB" sz="1600" b="0" dirty="0">
                <a:solidFill>
                  <a:schemeClr val="bg1"/>
                </a:solidFill>
              </a:rPr>
              <a:t>Technology</a:t>
            </a:r>
          </a:p>
        </p:txBody>
      </p:sp>
      <p:sp>
        <p:nvSpPr>
          <p:cNvPr id="32805" name="Text Box 28"/>
          <p:cNvSpPr txBox="1">
            <a:spLocks noChangeArrowheads="1"/>
          </p:cNvSpPr>
          <p:nvPr/>
        </p:nvSpPr>
        <p:spPr bwMode="auto">
          <a:xfrm rot="-5400000">
            <a:off x="-2093912" y="3592512"/>
            <a:ext cx="4800600" cy="339725"/>
          </a:xfrm>
          <a:prstGeom prst="rect">
            <a:avLst/>
          </a:prstGeom>
          <a:noFill/>
          <a:ln w="9525" algn="ctr">
            <a:noFill/>
            <a:miter lim="800000"/>
            <a:headEnd/>
            <a:tailEnd/>
          </a:ln>
        </p:spPr>
        <p:txBody>
          <a:bodyPr>
            <a:spAutoFit/>
          </a:bodyPr>
          <a:lstStyle/>
          <a:p>
            <a:pPr>
              <a:spcBef>
                <a:spcPct val="50000"/>
              </a:spcBef>
            </a:pPr>
            <a:r>
              <a:rPr lang="en-GB" sz="1600" b="0" i="1" dirty="0">
                <a:solidFill>
                  <a:schemeClr val="bg1"/>
                </a:solidFill>
              </a:rPr>
              <a:t>The Citizen Service Transformation value chain</a:t>
            </a:r>
          </a:p>
        </p:txBody>
      </p:sp>
      <p:cxnSp>
        <p:nvCxnSpPr>
          <p:cNvPr id="32811" name="Straight Connector 46"/>
          <p:cNvCxnSpPr>
            <a:cxnSpLocks noChangeShapeType="1"/>
          </p:cNvCxnSpPr>
          <p:nvPr/>
        </p:nvCxnSpPr>
        <p:spPr bwMode="auto">
          <a:xfrm rot="5400000">
            <a:off x="2171701" y="1179512"/>
            <a:ext cx="228600" cy="3175"/>
          </a:xfrm>
          <a:prstGeom prst="line">
            <a:avLst/>
          </a:prstGeom>
          <a:noFill/>
          <a:ln w="9525" algn="ctr">
            <a:solidFill>
              <a:schemeClr val="bg1"/>
            </a:solidFill>
            <a:round/>
            <a:headEnd/>
            <a:tailEnd/>
          </a:ln>
        </p:spPr>
      </p:cxnSp>
      <p:cxnSp>
        <p:nvCxnSpPr>
          <p:cNvPr id="32812" name="Straight Connector 47"/>
          <p:cNvCxnSpPr>
            <a:cxnSpLocks noChangeShapeType="1"/>
          </p:cNvCxnSpPr>
          <p:nvPr/>
        </p:nvCxnSpPr>
        <p:spPr bwMode="auto">
          <a:xfrm rot="5400000">
            <a:off x="3391694" y="1180306"/>
            <a:ext cx="228600" cy="1588"/>
          </a:xfrm>
          <a:prstGeom prst="line">
            <a:avLst/>
          </a:prstGeom>
          <a:noFill/>
          <a:ln w="9525" algn="ctr">
            <a:solidFill>
              <a:schemeClr val="bg1"/>
            </a:solidFill>
            <a:round/>
            <a:headEnd/>
            <a:tailEnd/>
          </a:ln>
        </p:spPr>
      </p:cxnSp>
      <p:cxnSp>
        <p:nvCxnSpPr>
          <p:cNvPr id="32813" name="Straight Connector 48"/>
          <p:cNvCxnSpPr>
            <a:cxnSpLocks noChangeShapeType="1"/>
          </p:cNvCxnSpPr>
          <p:nvPr/>
        </p:nvCxnSpPr>
        <p:spPr bwMode="auto">
          <a:xfrm rot="5400000">
            <a:off x="6134101" y="1179512"/>
            <a:ext cx="228600" cy="3175"/>
          </a:xfrm>
          <a:prstGeom prst="line">
            <a:avLst/>
          </a:prstGeom>
          <a:noFill/>
          <a:ln w="9525" algn="ctr">
            <a:solidFill>
              <a:schemeClr val="bg1"/>
            </a:solidFill>
            <a:round/>
            <a:headEnd/>
            <a:tailEnd/>
          </a:ln>
        </p:spPr>
      </p:cxnSp>
      <p:cxnSp>
        <p:nvCxnSpPr>
          <p:cNvPr id="32814" name="Straight Connector 49"/>
          <p:cNvCxnSpPr>
            <a:cxnSpLocks noChangeShapeType="1"/>
          </p:cNvCxnSpPr>
          <p:nvPr/>
        </p:nvCxnSpPr>
        <p:spPr bwMode="auto">
          <a:xfrm rot="5400000">
            <a:off x="7354094" y="1180306"/>
            <a:ext cx="228600" cy="1588"/>
          </a:xfrm>
          <a:prstGeom prst="line">
            <a:avLst/>
          </a:prstGeom>
          <a:noFill/>
          <a:ln w="9525" algn="ctr">
            <a:solidFill>
              <a:schemeClr val="bg1"/>
            </a:solidFill>
            <a:round/>
            <a:headEnd/>
            <a:tailEnd/>
          </a:ln>
        </p:spPr>
      </p:cxnSp>
      <p:sp>
        <p:nvSpPr>
          <p:cNvPr id="32801" name="Rectangle 47"/>
          <p:cNvSpPr>
            <a:spLocks noChangeArrowheads="1"/>
          </p:cNvSpPr>
          <p:nvPr/>
        </p:nvSpPr>
        <p:spPr bwMode="auto">
          <a:xfrm>
            <a:off x="152400" y="6324600"/>
            <a:ext cx="8915400" cy="457200"/>
          </a:xfrm>
          <a:prstGeom prst="rect">
            <a:avLst/>
          </a:prstGeom>
          <a:solidFill>
            <a:schemeClr val="tx1">
              <a:lumMod val="75000"/>
              <a:lumOff val="25000"/>
            </a:schemeClr>
          </a:solidFill>
          <a:ln w="9525" algn="ctr">
            <a:solidFill>
              <a:schemeClr val="bg1"/>
            </a:solidFill>
            <a:round/>
            <a:headEnd/>
            <a:tailEnd type="triangle" w="med" len="med"/>
          </a:ln>
        </p:spPr>
        <p:txBody>
          <a:bodyPr wrap="none" anchor="ctr"/>
          <a:lstStyle/>
          <a:p>
            <a:endParaRPr lang="en-US" sz="2800" b="0" dirty="0">
              <a:solidFill>
                <a:schemeClr val="bg1"/>
              </a:solidFill>
              <a:latin typeface="Times" pitchFamily="100" charset="0"/>
            </a:endParaRPr>
          </a:p>
        </p:txBody>
      </p:sp>
      <p:sp>
        <p:nvSpPr>
          <p:cNvPr id="2" name="TextBox 48"/>
          <p:cNvSpPr txBox="1">
            <a:spLocks noChangeArrowheads="1"/>
          </p:cNvSpPr>
          <p:nvPr/>
        </p:nvSpPr>
        <p:spPr bwMode="auto">
          <a:xfrm>
            <a:off x="762000" y="6324600"/>
            <a:ext cx="2362200" cy="230188"/>
          </a:xfrm>
          <a:prstGeom prst="rect">
            <a:avLst/>
          </a:prstGeom>
          <a:noFill/>
          <a:ln w="9525">
            <a:noFill/>
            <a:miter lim="800000"/>
            <a:headEnd/>
            <a:tailEnd/>
          </a:ln>
        </p:spPr>
        <p:txBody>
          <a:bodyPr>
            <a:spAutoFit/>
          </a:bodyPr>
          <a:lstStyle/>
          <a:p>
            <a:pPr algn="l">
              <a:defRPr/>
            </a:pPr>
            <a:r>
              <a:rPr lang="en-GB" sz="900" i="1" u="sng" dirty="0">
                <a:solidFill>
                  <a:schemeClr val="bg1"/>
                </a:solidFill>
                <a:latin typeface="+mn-lt"/>
                <a:cs typeface="Arial" charset="0"/>
              </a:rPr>
              <a:t>Sources for reference models</a:t>
            </a:r>
          </a:p>
        </p:txBody>
      </p:sp>
      <p:sp>
        <p:nvSpPr>
          <p:cNvPr id="54" name="TextBox 53"/>
          <p:cNvSpPr txBox="1"/>
          <p:nvPr/>
        </p:nvSpPr>
        <p:spPr bwMode="auto">
          <a:xfrm>
            <a:off x="2514600" y="6324600"/>
            <a:ext cx="5334000" cy="230188"/>
          </a:xfrm>
          <a:prstGeom prst="rect">
            <a:avLst/>
          </a:prstGeom>
          <a:noFill/>
        </p:spPr>
        <p:txBody>
          <a:bodyPr>
            <a:spAutoFit/>
          </a:bodyPr>
          <a:lstStyle/>
          <a:p>
            <a:pPr algn="l">
              <a:defRPr/>
            </a:pPr>
            <a:r>
              <a:rPr lang="en-GB" sz="900" b="0" dirty="0">
                <a:solidFill>
                  <a:schemeClr val="bg1"/>
                </a:solidFill>
                <a:latin typeface="+mn-lt"/>
                <a:cs typeface="Arial" charset="0"/>
              </a:rPr>
              <a:t>1:  European Interoperability Framework v1 draft, </a:t>
            </a:r>
            <a:r>
              <a:rPr lang="en-GB" sz="900" b="0" dirty="0">
                <a:solidFill>
                  <a:schemeClr val="bg1"/>
                </a:solidFill>
                <a:latin typeface="+mn-lt"/>
                <a:cs typeface="Arial" charset="0"/>
                <a:hlinkClick r:id="rId3"/>
              </a:rPr>
              <a:t>http://ec.europa.eu/idabc/en/document/2319/5644</a:t>
            </a:r>
            <a:r>
              <a:rPr lang="en-GB" sz="900" b="0" dirty="0">
                <a:solidFill>
                  <a:schemeClr val="bg1"/>
                </a:solidFill>
                <a:latin typeface="+mn-lt"/>
                <a:cs typeface="Arial" charset="0"/>
              </a:rPr>
              <a:t> </a:t>
            </a:r>
          </a:p>
        </p:txBody>
      </p:sp>
      <p:sp>
        <p:nvSpPr>
          <p:cNvPr id="55" name="TextBox 54"/>
          <p:cNvSpPr txBox="1"/>
          <p:nvPr/>
        </p:nvSpPr>
        <p:spPr bwMode="auto">
          <a:xfrm>
            <a:off x="7620000" y="6324600"/>
            <a:ext cx="1524000" cy="230188"/>
          </a:xfrm>
          <a:prstGeom prst="rect">
            <a:avLst/>
          </a:prstGeom>
          <a:noFill/>
        </p:spPr>
        <p:txBody>
          <a:bodyPr>
            <a:spAutoFit/>
          </a:bodyPr>
          <a:lstStyle/>
          <a:p>
            <a:pPr algn="l">
              <a:defRPr/>
            </a:pPr>
            <a:r>
              <a:rPr lang="en-GB" sz="900" b="0" dirty="0">
                <a:solidFill>
                  <a:schemeClr val="bg1"/>
                </a:solidFill>
                <a:latin typeface="+mn-lt"/>
                <a:cs typeface="Arial" charset="0"/>
              </a:rPr>
              <a:t>2:  US Federal Enterprise,  </a:t>
            </a:r>
          </a:p>
        </p:txBody>
      </p:sp>
      <p:sp>
        <p:nvSpPr>
          <p:cNvPr id="58" name="TextBox 57"/>
          <p:cNvSpPr txBox="1"/>
          <p:nvPr/>
        </p:nvSpPr>
        <p:spPr bwMode="auto">
          <a:xfrm>
            <a:off x="3352800" y="6553200"/>
            <a:ext cx="3886200" cy="230188"/>
          </a:xfrm>
          <a:prstGeom prst="rect">
            <a:avLst/>
          </a:prstGeom>
          <a:noFill/>
        </p:spPr>
        <p:txBody>
          <a:bodyPr>
            <a:spAutoFit/>
          </a:bodyPr>
          <a:lstStyle/>
          <a:p>
            <a:pPr algn="l">
              <a:defRPr/>
            </a:pPr>
            <a:r>
              <a:rPr lang="en-GB" sz="900" b="0" dirty="0">
                <a:solidFill>
                  <a:schemeClr val="bg1"/>
                </a:solidFill>
                <a:latin typeface="+mn-lt"/>
                <a:cs typeface="Arial" charset="0"/>
              </a:rPr>
              <a:t>3:  UK GovTalk,  </a:t>
            </a:r>
            <a:r>
              <a:rPr lang="en-GB" sz="900" b="0" dirty="0">
                <a:solidFill>
                  <a:schemeClr val="bg1"/>
                </a:solidFill>
                <a:latin typeface="+mn-lt"/>
                <a:cs typeface="Arial" charset="0"/>
                <a:hlinkClick r:id="rId4"/>
              </a:rPr>
              <a:t>www.govtalk.gov.uk</a:t>
            </a:r>
            <a:r>
              <a:rPr lang="en-GB" sz="900" b="0" dirty="0">
                <a:solidFill>
                  <a:schemeClr val="bg1"/>
                </a:solidFill>
                <a:latin typeface="+mn-lt"/>
                <a:cs typeface="Arial" charset="0"/>
              </a:rPr>
              <a:t> </a:t>
            </a:r>
          </a:p>
        </p:txBody>
      </p:sp>
      <p:sp>
        <p:nvSpPr>
          <p:cNvPr id="59" name="TextBox 58"/>
          <p:cNvSpPr txBox="1"/>
          <p:nvPr/>
        </p:nvSpPr>
        <p:spPr bwMode="auto">
          <a:xfrm>
            <a:off x="5334000" y="6553200"/>
            <a:ext cx="3810000" cy="230188"/>
          </a:xfrm>
          <a:prstGeom prst="rect">
            <a:avLst/>
          </a:prstGeom>
          <a:noFill/>
        </p:spPr>
        <p:txBody>
          <a:bodyPr>
            <a:spAutoFit/>
          </a:bodyPr>
          <a:lstStyle/>
          <a:p>
            <a:pPr algn="l">
              <a:defRPr/>
            </a:pPr>
            <a:r>
              <a:rPr lang="en-GB" sz="900" b="0" dirty="0">
                <a:solidFill>
                  <a:schemeClr val="bg1"/>
                </a:solidFill>
                <a:latin typeface="+mn-lt"/>
                <a:cs typeface="Arial" charset="0"/>
              </a:rPr>
              <a:t>4:  Zachmann, </a:t>
            </a:r>
            <a:r>
              <a:rPr lang="en-GB" sz="900" b="0" dirty="0">
                <a:solidFill>
                  <a:schemeClr val="bg1"/>
                </a:solidFill>
                <a:latin typeface="+mn-lt"/>
                <a:cs typeface="Arial" charset="0"/>
                <a:hlinkClick r:id="rId5"/>
              </a:rPr>
              <a:t>http://zachmaninternational.com/index.php/home-article</a:t>
            </a:r>
            <a:r>
              <a:rPr lang="en-GB" sz="900" b="0" dirty="0">
                <a:solidFill>
                  <a:schemeClr val="bg1"/>
                </a:solidFill>
                <a:latin typeface="+mn-lt"/>
                <a:cs typeface="Arial" charset="0"/>
              </a:rPr>
              <a:t> </a:t>
            </a:r>
          </a:p>
        </p:txBody>
      </p:sp>
      <p:sp>
        <p:nvSpPr>
          <p:cNvPr id="60" name="TextBox 59"/>
          <p:cNvSpPr txBox="1"/>
          <p:nvPr/>
        </p:nvSpPr>
        <p:spPr bwMode="auto">
          <a:xfrm>
            <a:off x="762000" y="6553200"/>
            <a:ext cx="3886200" cy="230188"/>
          </a:xfrm>
          <a:prstGeom prst="rect">
            <a:avLst/>
          </a:prstGeom>
          <a:noFill/>
        </p:spPr>
        <p:txBody>
          <a:bodyPr>
            <a:spAutoFit/>
          </a:bodyPr>
          <a:lstStyle/>
          <a:p>
            <a:pPr algn="l">
              <a:defRPr/>
            </a:pPr>
            <a:r>
              <a:rPr lang="en-GB" sz="900" b="0" dirty="0">
                <a:solidFill>
                  <a:schemeClr val="bg1"/>
                </a:solidFill>
                <a:cs typeface="Arial" charset="0"/>
              </a:rPr>
              <a:t>Architecture  </a:t>
            </a:r>
            <a:r>
              <a:rPr lang="en-GB" sz="900" b="0" dirty="0">
                <a:solidFill>
                  <a:schemeClr val="bg1"/>
                </a:solidFill>
                <a:latin typeface="+mn-lt"/>
                <a:cs typeface="Arial" charset="0"/>
                <a:hlinkClick r:id="rId6"/>
              </a:rPr>
              <a:t>www.whitehouse.gov/omb/e-gov/fea/</a:t>
            </a:r>
            <a:r>
              <a:rPr lang="en-GB" sz="900" b="0" dirty="0">
                <a:solidFill>
                  <a:schemeClr val="bg1"/>
                </a:solidFill>
                <a:latin typeface="+mn-lt"/>
                <a:cs typeface="Arial" charset="0"/>
              </a:rPr>
              <a:t> </a:t>
            </a:r>
          </a:p>
        </p:txBody>
      </p:sp>
      <p:pic>
        <p:nvPicPr>
          <p:cNvPr id="50" name="Picture 2" descr="cstransform-logo-colour">
            <a:hlinkClick r:id="rId7" action="ppaction://hlinksldjump"/>
          </p:cNvPr>
          <p:cNvPicPr>
            <a:picLocks noChangeAspect="1" noChangeArrowheads="1"/>
          </p:cNvPicPr>
          <p:nvPr/>
        </p:nvPicPr>
        <p:blipFill>
          <a:blip r:embed="rId8" cstate="print"/>
          <a:srcRect/>
          <a:stretch>
            <a:fillRect/>
          </a:stretch>
        </p:blipFill>
        <p:spPr bwMode="auto">
          <a:xfrm>
            <a:off x="6597650" y="193675"/>
            <a:ext cx="2368550" cy="549275"/>
          </a:xfrm>
          <a:prstGeom prst="rect">
            <a:avLst/>
          </a:prstGeom>
          <a:noFill/>
          <a:ln w="9525">
            <a:noFill/>
            <a:miter lim="800000"/>
            <a:headEnd/>
            <a:tailEnd/>
          </a:ln>
        </p:spPr>
      </p:pic>
      <p:pic>
        <p:nvPicPr>
          <p:cNvPr id="51" name="Picture 2" descr="cstransform-logo-colour">
            <a:hlinkClick r:id="rId7" action="ppaction://hlinksldjump"/>
          </p:cNvPr>
          <p:cNvPicPr>
            <a:picLocks noChangeAspect="1" noChangeArrowheads="1"/>
          </p:cNvPicPr>
          <p:nvPr/>
        </p:nvPicPr>
        <p:blipFill>
          <a:blip r:embed="rId8" cstate="print"/>
          <a:srcRect/>
          <a:stretch>
            <a:fillRect/>
          </a:stretch>
        </p:blipFill>
        <p:spPr bwMode="auto">
          <a:xfrm>
            <a:off x="6597650" y="152400"/>
            <a:ext cx="2368550" cy="5492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0838"/>
            <a:ext cx="6684962" cy="639762"/>
          </a:xfrm>
        </p:spPr>
        <p:txBody>
          <a:bodyPr/>
          <a:lstStyle/>
          <a:p>
            <a:r>
              <a:rPr lang="en-GB" sz="2400" dirty="0" smtClean="0"/>
              <a:t>Questions for discussion</a:t>
            </a:r>
            <a:endParaRPr lang="en-GB" sz="2400" dirty="0"/>
          </a:p>
        </p:txBody>
      </p:sp>
      <p:sp>
        <p:nvSpPr>
          <p:cNvPr id="3" name="Content Placeholder 2"/>
          <p:cNvSpPr>
            <a:spLocks noGrp="1"/>
          </p:cNvSpPr>
          <p:nvPr>
            <p:ph idx="1"/>
          </p:nvPr>
        </p:nvSpPr>
        <p:spPr>
          <a:xfrm>
            <a:off x="762000" y="1371600"/>
            <a:ext cx="7772400" cy="4170362"/>
          </a:xfrm>
        </p:spPr>
        <p:txBody>
          <a:bodyPr/>
          <a:lstStyle/>
          <a:p>
            <a:pPr marL="719137" indent="-457200">
              <a:buFont typeface="+mj-lt"/>
              <a:buAutoNum type="arabicPeriod"/>
            </a:pPr>
            <a:r>
              <a:rPr lang="en-GB" sz="2000" dirty="0" smtClean="0"/>
              <a:t>Are there are a set of principles for Transformational Government which </a:t>
            </a:r>
            <a:r>
              <a:rPr lang="en-GB" sz="2000" u="sng" dirty="0" smtClean="0"/>
              <a:t>both</a:t>
            </a:r>
            <a:r>
              <a:rPr lang="en-GB" sz="2000" dirty="0" smtClean="0"/>
              <a:t> a) are universally applicable and b) are a meaningful guide for business change?</a:t>
            </a:r>
          </a:p>
          <a:p>
            <a:pPr marL="719137" indent="-457200">
              <a:buFont typeface="+mj-lt"/>
              <a:buAutoNum type="arabicPeriod"/>
            </a:pPr>
            <a:r>
              <a:rPr lang="en-GB" sz="2000" dirty="0" smtClean="0"/>
              <a:t>Are we identifying the right Critical Success Factors?</a:t>
            </a:r>
          </a:p>
          <a:p>
            <a:pPr marL="719137" indent="-457200">
              <a:buFont typeface="+mj-lt"/>
              <a:buAutoNum type="arabicPeriod"/>
            </a:pPr>
            <a:r>
              <a:rPr lang="en-GB" sz="2000" dirty="0" smtClean="0"/>
              <a:t>Does the Policy Product framework provide a useful framework for the TGF to pursue?</a:t>
            </a:r>
          </a:p>
          <a:p>
            <a:pPr marL="1176337" lvl="3" indent="-457200">
              <a:buNone/>
            </a:pPr>
            <a:endParaRPr lang="en-GB" sz="1800" dirty="0" smtClean="0"/>
          </a:p>
          <a:p>
            <a:endParaRPr lang="en-GB" sz="2000" dirty="0" smtClean="0"/>
          </a:p>
          <a:p>
            <a:endParaRPr lang="en-GB" sz="3600" dirty="0"/>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sz="quarter"/>
          </p:nvPr>
        </p:nvSpPr>
        <p:spPr>
          <a:xfrm>
            <a:off x="533400" y="1752600"/>
            <a:ext cx="5343525" cy="1470025"/>
          </a:xfrm>
        </p:spPr>
        <p:txBody>
          <a:bodyPr/>
          <a:lstStyle/>
          <a:p>
            <a:pPr eaLnBrk="1" hangingPunct="1"/>
            <a:r>
              <a:rPr lang="en-GB" sz="3600" smtClean="0"/>
              <a:t>Thank you</a:t>
            </a:r>
            <a:endParaRPr lang="en-GB" sz="2400" dirty="0" smtClean="0"/>
          </a:p>
        </p:txBody>
      </p:sp>
      <p:pic>
        <p:nvPicPr>
          <p:cNvPr id="3" name="Picture 1" descr="OASIS Member Logo"/>
          <p:cNvPicPr>
            <a:picLocks noChangeAspect="1" noChangeArrowheads="1"/>
          </p:cNvPicPr>
          <p:nvPr/>
        </p:nvPicPr>
        <p:blipFill>
          <a:blip r:embed="rId3" cstate="print"/>
          <a:srcRect/>
          <a:stretch>
            <a:fillRect/>
          </a:stretch>
        </p:blipFill>
        <p:spPr bwMode="auto">
          <a:xfrm>
            <a:off x="304800" y="6248400"/>
            <a:ext cx="1333500" cy="428625"/>
          </a:xfrm>
          <a:prstGeom prst="rect">
            <a:avLst/>
          </a:prstGeom>
          <a:noFill/>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48" name="Freeform 12"/>
          <p:cNvSpPr>
            <a:spLocks/>
          </p:cNvSpPr>
          <p:nvPr/>
        </p:nvSpPr>
        <p:spPr bwMode="auto">
          <a:xfrm>
            <a:off x="7257767" y="1482412"/>
            <a:ext cx="960384" cy="3973127"/>
          </a:xfrm>
          <a:custGeom>
            <a:avLst/>
            <a:gdLst/>
            <a:ahLst/>
            <a:cxnLst>
              <a:cxn ang="0">
                <a:pos x="0" y="0"/>
              </a:cxn>
              <a:cxn ang="0">
                <a:pos x="0" y="1721"/>
              </a:cxn>
              <a:cxn ang="0">
                <a:pos x="416" y="862"/>
              </a:cxn>
              <a:cxn ang="0">
                <a:pos x="0" y="0"/>
              </a:cxn>
            </a:cxnLst>
            <a:rect l="0" t="0" r="r" b="b"/>
            <a:pathLst>
              <a:path w="416" h="1721">
                <a:moveTo>
                  <a:pt x="0" y="0"/>
                </a:moveTo>
                <a:lnTo>
                  <a:pt x="0" y="1721"/>
                </a:lnTo>
                <a:lnTo>
                  <a:pt x="416" y="862"/>
                </a:lnTo>
                <a:lnTo>
                  <a:pt x="0" y="0"/>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49" name="Freeform 13"/>
          <p:cNvSpPr>
            <a:spLocks/>
          </p:cNvSpPr>
          <p:nvPr/>
        </p:nvSpPr>
        <p:spPr bwMode="auto">
          <a:xfrm>
            <a:off x="1460835" y="1376216"/>
            <a:ext cx="5753068" cy="360144"/>
          </a:xfrm>
          <a:custGeom>
            <a:avLst/>
            <a:gdLst/>
            <a:ahLst/>
            <a:cxnLst>
              <a:cxn ang="0">
                <a:pos x="2492" y="53"/>
              </a:cxn>
              <a:cxn ang="0">
                <a:pos x="2490" y="37"/>
              </a:cxn>
              <a:cxn ang="0">
                <a:pos x="2485" y="22"/>
              </a:cxn>
              <a:cxn ang="0">
                <a:pos x="2476" y="12"/>
              </a:cxn>
              <a:cxn ang="0">
                <a:pos x="2466" y="6"/>
              </a:cxn>
              <a:cxn ang="0">
                <a:pos x="2453" y="1"/>
              </a:cxn>
              <a:cxn ang="0">
                <a:pos x="2437" y="0"/>
              </a:cxn>
              <a:cxn ang="0">
                <a:pos x="55" y="0"/>
              </a:cxn>
              <a:cxn ang="0">
                <a:pos x="40" y="1"/>
              </a:cxn>
              <a:cxn ang="0">
                <a:pos x="26" y="6"/>
              </a:cxn>
              <a:cxn ang="0">
                <a:pos x="15" y="12"/>
              </a:cxn>
              <a:cxn ang="0">
                <a:pos x="8" y="22"/>
              </a:cxn>
              <a:cxn ang="0">
                <a:pos x="2" y="36"/>
              </a:cxn>
              <a:cxn ang="0">
                <a:pos x="0" y="51"/>
              </a:cxn>
              <a:cxn ang="0">
                <a:pos x="0" y="156"/>
              </a:cxn>
              <a:cxn ang="0">
                <a:pos x="2492" y="156"/>
              </a:cxn>
              <a:cxn ang="0">
                <a:pos x="2492" y="53"/>
              </a:cxn>
            </a:cxnLst>
            <a:rect l="0" t="0" r="r" b="b"/>
            <a:pathLst>
              <a:path w="2492" h="156">
                <a:moveTo>
                  <a:pt x="2492" y="53"/>
                </a:moveTo>
                <a:lnTo>
                  <a:pt x="2490" y="37"/>
                </a:lnTo>
                <a:lnTo>
                  <a:pt x="2485" y="22"/>
                </a:lnTo>
                <a:lnTo>
                  <a:pt x="2476" y="12"/>
                </a:lnTo>
                <a:lnTo>
                  <a:pt x="2466" y="6"/>
                </a:lnTo>
                <a:lnTo>
                  <a:pt x="2453" y="1"/>
                </a:lnTo>
                <a:lnTo>
                  <a:pt x="2437" y="0"/>
                </a:lnTo>
                <a:lnTo>
                  <a:pt x="55" y="0"/>
                </a:lnTo>
                <a:lnTo>
                  <a:pt x="40" y="1"/>
                </a:lnTo>
                <a:lnTo>
                  <a:pt x="26" y="6"/>
                </a:lnTo>
                <a:lnTo>
                  <a:pt x="15" y="12"/>
                </a:lnTo>
                <a:lnTo>
                  <a:pt x="8" y="22"/>
                </a:lnTo>
                <a:lnTo>
                  <a:pt x="2" y="36"/>
                </a:lnTo>
                <a:lnTo>
                  <a:pt x="0" y="51"/>
                </a:lnTo>
                <a:lnTo>
                  <a:pt x="0" y="156"/>
                </a:lnTo>
                <a:lnTo>
                  <a:pt x="2492" y="156"/>
                </a:lnTo>
                <a:lnTo>
                  <a:pt x="2492" y="53"/>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0" name="Freeform 14"/>
          <p:cNvSpPr>
            <a:spLocks/>
          </p:cNvSpPr>
          <p:nvPr/>
        </p:nvSpPr>
        <p:spPr bwMode="auto">
          <a:xfrm>
            <a:off x="5302370" y="2075727"/>
            <a:ext cx="1911533" cy="2075445"/>
          </a:xfrm>
          <a:custGeom>
            <a:avLst/>
            <a:gdLst/>
            <a:ahLst/>
            <a:cxnLst>
              <a:cxn ang="0">
                <a:pos x="579" y="153"/>
              </a:cxn>
              <a:cxn ang="0">
                <a:pos x="579" y="2"/>
              </a:cxn>
              <a:cxn ang="0">
                <a:pos x="579" y="899"/>
              </a:cxn>
              <a:cxn ang="0">
                <a:pos x="828" y="899"/>
              </a:cxn>
              <a:cxn ang="0">
                <a:pos x="828" y="0"/>
              </a:cxn>
              <a:cxn ang="0">
                <a:pos x="1" y="0"/>
              </a:cxn>
              <a:cxn ang="0">
                <a:pos x="1" y="1"/>
              </a:cxn>
              <a:cxn ang="0">
                <a:pos x="0" y="1"/>
              </a:cxn>
              <a:cxn ang="0">
                <a:pos x="0" y="153"/>
              </a:cxn>
              <a:cxn ang="0">
                <a:pos x="579" y="153"/>
              </a:cxn>
            </a:cxnLst>
            <a:rect l="0" t="0" r="r" b="b"/>
            <a:pathLst>
              <a:path w="828" h="899">
                <a:moveTo>
                  <a:pt x="579" y="153"/>
                </a:moveTo>
                <a:lnTo>
                  <a:pt x="579" y="2"/>
                </a:lnTo>
                <a:lnTo>
                  <a:pt x="579" y="899"/>
                </a:lnTo>
                <a:lnTo>
                  <a:pt x="828" y="899"/>
                </a:lnTo>
                <a:lnTo>
                  <a:pt x="828" y="0"/>
                </a:lnTo>
                <a:lnTo>
                  <a:pt x="1" y="0"/>
                </a:lnTo>
                <a:lnTo>
                  <a:pt x="1" y="1"/>
                </a:lnTo>
                <a:lnTo>
                  <a:pt x="0" y="1"/>
                </a:lnTo>
                <a:lnTo>
                  <a:pt x="0" y="153"/>
                </a:lnTo>
                <a:lnTo>
                  <a:pt x="579" y="153"/>
                </a:lnTo>
                <a:close/>
              </a:path>
            </a:pathLst>
          </a:custGeom>
          <a:solidFill>
            <a:srgbClr val="81BDF3"/>
          </a:solidFill>
          <a:ln w="0">
            <a:solidFill>
              <a:srgbClr val="A3F3F4"/>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1" name="Freeform 15"/>
          <p:cNvSpPr>
            <a:spLocks/>
          </p:cNvSpPr>
          <p:nvPr/>
        </p:nvSpPr>
        <p:spPr bwMode="auto">
          <a:xfrm>
            <a:off x="5304679" y="1736360"/>
            <a:ext cx="1909225" cy="339366"/>
          </a:xfrm>
          <a:custGeom>
            <a:avLst/>
            <a:gdLst/>
            <a:ahLst/>
            <a:cxnLst>
              <a:cxn ang="0">
                <a:pos x="827" y="147"/>
              </a:cxn>
              <a:cxn ang="0">
                <a:pos x="827" y="0"/>
              </a:cxn>
              <a:cxn ang="0">
                <a:pos x="0" y="0"/>
              </a:cxn>
              <a:cxn ang="0">
                <a:pos x="0" y="3"/>
              </a:cxn>
              <a:cxn ang="0">
                <a:pos x="823" y="3"/>
              </a:cxn>
              <a:cxn ang="0">
                <a:pos x="0" y="3"/>
              </a:cxn>
              <a:cxn ang="0">
                <a:pos x="0" y="147"/>
              </a:cxn>
              <a:cxn ang="0">
                <a:pos x="827" y="147"/>
              </a:cxn>
            </a:cxnLst>
            <a:rect l="0" t="0" r="r" b="b"/>
            <a:pathLst>
              <a:path w="827" h="147">
                <a:moveTo>
                  <a:pt x="827" y="147"/>
                </a:moveTo>
                <a:lnTo>
                  <a:pt x="827" y="0"/>
                </a:lnTo>
                <a:lnTo>
                  <a:pt x="0" y="0"/>
                </a:lnTo>
                <a:lnTo>
                  <a:pt x="0" y="3"/>
                </a:lnTo>
                <a:lnTo>
                  <a:pt x="823" y="3"/>
                </a:lnTo>
                <a:lnTo>
                  <a:pt x="0" y="3"/>
                </a:lnTo>
                <a:lnTo>
                  <a:pt x="0" y="147"/>
                </a:lnTo>
                <a:lnTo>
                  <a:pt x="827" y="147"/>
                </a:lnTo>
                <a:close/>
              </a:path>
            </a:pathLst>
          </a:custGeom>
          <a:solidFill>
            <a:srgbClr val="81BDF3"/>
          </a:solidFill>
          <a:ln w="0">
            <a:solidFill>
              <a:srgbClr val="A3F3F4"/>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2" name="Rectangle 16"/>
          <p:cNvSpPr>
            <a:spLocks noChangeArrowheads="1"/>
          </p:cNvSpPr>
          <p:nvPr/>
        </p:nvSpPr>
        <p:spPr bwMode="auto">
          <a:xfrm>
            <a:off x="5302370" y="2775237"/>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3" name="Rectangle 17"/>
          <p:cNvSpPr>
            <a:spLocks noChangeArrowheads="1"/>
          </p:cNvSpPr>
          <p:nvPr/>
        </p:nvSpPr>
        <p:spPr bwMode="auto">
          <a:xfrm>
            <a:off x="5302370" y="3467822"/>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4" name="Rectangle 18"/>
          <p:cNvSpPr>
            <a:spLocks noChangeArrowheads="1"/>
          </p:cNvSpPr>
          <p:nvPr/>
        </p:nvSpPr>
        <p:spPr bwMode="auto">
          <a:xfrm>
            <a:off x="5302370" y="3121529"/>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5" name="Rectangle 19"/>
          <p:cNvSpPr>
            <a:spLocks noChangeArrowheads="1"/>
          </p:cNvSpPr>
          <p:nvPr/>
        </p:nvSpPr>
        <p:spPr bwMode="auto">
          <a:xfrm>
            <a:off x="5302370" y="2428945"/>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6" name="Rectangle 20"/>
          <p:cNvSpPr>
            <a:spLocks noChangeArrowheads="1"/>
          </p:cNvSpPr>
          <p:nvPr/>
        </p:nvSpPr>
        <p:spPr bwMode="auto">
          <a:xfrm>
            <a:off x="5302370" y="3814114"/>
            <a:ext cx="1336688" cy="337058"/>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7" name="Freeform 21"/>
          <p:cNvSpPr>
            <a:spLocks/>
          </p:cNvSpPr>
          <p:nvPr/>
        </p:nvSpPr>
        <p:spPr bwMode="auto">
          <a:xfrm>
            <a:off x="3376985" y="1743286"/>
            <a:ext cx="1927693" cy="332441"/>
          </a:xfrm>
          <a:custGeom>
            <a:avLst/>
            <a:gdLst/>
            <a:ahLst/>
            <a:cxnLst>
              <a:cxn ang="0">
                <a:pos x="835" y="8"/>
              </a:cxn>
              <a:cxn ang="0">
                <a:pos x="835" y="0"/>
              </a:cxn>
              <a:cxn ang="0">
                <a:pos x="0" y="0"/>
              </a:cxn>
              <a:cxn ang="0">
                <a:pos x="0" y="144"/>
              </a:cxn>
              <a:cxn ang="0">
                <a:pos x="834" y="144"/>
              </a:cxn>
              <a:cxn ang="0">
                <a:pos x="835" y="119"/>
              </a:cxn>
              <a:cxn ang="0">
                <a:pos x="835" y="8"/>
              </a:cxn>
            </a:cxnLst>
            <a:rect l="0" t="0" r="r" b="b"/>
            <a:pathLst>
              <a:path w="835" h="144">
                <a:moveTo>
                  <a:pt x="835" y="8"/>
                </a:moveTo>
                <a:lnTo>
                  <a:pt x="835" y="0"/>
                </a:lnTo>
                <a:lnTo>
                  <a:pt x="0" y="0"/>
                </a:lnTo>
                <a:lnTo>
                  <a:pt x="0" y="144"/>
                </a:lnTo>
                <a:lnTo>
                  <a:pt x="834" y="144"/>
                </a:lnTo>
                <a:lnTo>
                  <a:pt x="835" y="119"/>
                </a:lnTo>
                <a:lnTo>
                  <a:pt x="835" y="8"/>
                </a:lnTo>
                <a:close/>
              </a:path>
            </a:pathLst>
          </a:custGeom>
          <a:solidFill>
            <a:srgbClr val="4586B8"/>
          </a:solidFill>
          <a:ln w="0">
            <a:solidFill>
              <a:srgbClr val="81BDF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8" name="Rectangle 22"/>
          <p:cNvSpPr>
            <a:spLocks noChangeArrowheads="1"/>
          </p:cNvSpPr>
          <p:nvPr/>
        </p:nvSpPr>
        <p:spPr bwMode="auto">
          <a:xfrm>
            <a:off x="3376985" y="1736360"/>
            <a:ext cx="1927693" cy="6926"/>
          </a:xfrm>
          <a:prstGeom prst="rect">
            <a:avLst/>
          </a:prstGeom>
          <a:solidFill>
            <a:srgbClr val="1B6098"/>
          </a:solidFill>
          <a:ln w="0">
            <a:solidFill>
              <a:srgbClr val="1B609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9" name="Freeform 23"/>
          <p:cNvSpPr>
            <a:spLocks/>
          </p:cNvSpPr>
          <p:nvPr/>
        </p:nvSpPr>
        <p:spPr bwMode="auto">
          <a:xfrm>
            <a:off x="5302370" y="2018011"/>
            <a:ext cx="2309" cy="57715"/>
          </a:xfrm>
          <a:custGeom>
            <a:avLst/>
            <a:gdLst/>
            <a:ahLst/>
            <a:cxnLst>
              <a:cxn ang="0">
                <a:pos x="1" y="0"/>
              </a:cxn>
              <a:cxn ang="0">
                <a:pos x="0" y="25"/>
              </a:cxn>
              <a:cxn ang="0">
                <a:pos x="1" y="25"/>
              </a:cxn>
              <a:cxn ang="0">
                <a:pos x="1" y="0"/>
              </a:cxn>
            </a:cxnLst>
            <a:rect l="0" t="0" r="r" b="b"/>
            <a:pathLst>
              <a:path w="1" h="25">
                <a:moveTo>
                  <a:pt x="1" y="0"/>
                </a:moveTo>
                <a:lnTo>
                  <a:pt x="0" y="25"/>
                </a:lnTo>
                <a:lnTo>
                  <a:pt x="1" y="25"/>
                </a:lnTo>
                <a:lnTo>
                  <a:pt x="1" y="0"/>
                </a:lnTo>
                <a:close/>
              </a:path>
            </a:pathLst>
          </a:custGeom>
          <a:solidFill>
            <a:srgbClr val="1B6098"/>
          </a:solidFill>
          <a:ln w="0">
            <a:solidFill>
              <a:srgbClr val="1B6098"/>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0" name="Rectangle 24"/>
          <p:cNvSpPr>
            <a:spLocks noChangeArrowheads="1"/>
          </p:cNvSpPr>
          <p:nvPr/>
        </p:nvSpPr>
        <p:spPr bwMode="auto">
          <a:xfrm>
            <a:off x="5302370" y="2075727"/>
            <a:ext cx="2309" cy="2309"/>
          </a:xfrm>
          <a:prstGeom prst="rect">
            <a:avLst/>
          </a:prstGeom>
          <a:solidFill>
            <a:srgbClr val="1B6098"/>
          </a:solidFill>
          <a:ln w="0">
            <a:solidFill>
              <a:srgbClr val="1B609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1" name="Freeform 25"/>
          <p:cNvSpPr>
            <a:spLocks/>
          </p:cNvSpPr>
          <p:nvPr/>
        </p:nvSpPr>
        <p:spPr bwMode="auto">
          <a:xfrm>
            <a:off x="3372368" y="2075727"/>
            <a:ext cx="1930002" cy="2075445"/>
          </a:xfrm>
          <a:custGeom>
            <a:avLst/>
            <a:gdLst/>
            <a:ahLst/>
            <a:cxnLst>
              <a:cxn ang="0">
                <a:pos x="836" y="1"/>
              </a:cxn>
              <a:cxn ang="0">
                <a:pos x="836" y="0"/>
              </a:cxn>
              <a:cxn ang="0">
                <a:pos x="0" y="0"/>
              </a:cxn>
              <a:cxn ang="0">
                <a:pos x="0" y="899"/>
              </a:cxn>
              <a:cxn ang="0">
                <a:pos x="272" y="899"/>
              </a:cxn>
              <a:cxn ang="0">
                <a:pos x="272" y="8"/>
              </a:cxn>
              <a:cxn ang="0">
                <a:pos x="272" y="899"/>
              </a:cxn>
              <a:cxn ang="0">
                <a:pos x="561" y="899"/>
              </a:cxn>
              <a:cxn ang="0">
                <a:pos x="561" y="8"/>
              </a:cxn>
              <a:cxn ang="0">
                <a:pos x="561" y="899"/>
              </a:cxn>
              <a:cxn ang="0">
                <a:pos x="836" y="899"/>
              </a:cxn>
              <a:cxn ang="0">
                <a:pos x="836" y="1"/>
              </a:cxn>
            </a:cxnLst>
            <a:rect l="0" t="0" r="r" b="b"/>
            <a:pathLst>
              <a:path w="836" h="899">
                <a:moveTo>
                  <a:pt x="836" y="1"/>
                </a:moveTo>
                <a:lnTo>
                  <a:pt x="836" y="0"/>
                </a:lnTo>
                <a:lnTo>
                  <a:pt x="0" y="0"/>
                </a:lnTo>
                <a:lnTo>
                  <a:pt x="0" y="899"/>
                </a:lnTo>
                <a:lnTo>
                  <a:pt x="272" y="899"/>
                </a:lnTo>
                <a:lnTo>
                  <a:pt x="272" y="8"/>
                </a:lnTo>
                <a:lnTo>
                  <a:pt x="272" y="899"/>
                </a:lnTo>
                <a:lnTo>
                  <a:pt x="561" y="899"/>
                </a:lnTo>
                <a:lnTo>
                  <a:pt x="561" y="8"/>
                </a:lnTo>
                <a:lnTo>
                  <a:pt x="561" y="899"/>
                </a:lnTo>
                <a:lnTo>
                  <a:pt x="836" y="899"/>
                </a:lnTo>
                <a:lnTo>
                  <a:pt x="836" y="1"/>
                </a:lnTo>
                <a:close/>
              </a:path>
            </a:pathLst>
          </a:custGeom>
          <a:solidFill>
            <a:srgbClr val="4586B8"/>
          </a:solidFill>
          <a:ln w="0">
            <a:solidFill>
              <a:srgbClr val="81BDF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2" name="Rectangle 26"/>
          <p:cNvSpPr>
            <a:spLocks noChangeArrowheads="1"/>
          </p:cNvSpPr>
          <p:nvPr/>
        </p:nvSpPr>
        <p:spPr bwMode="auto">
          <a:xfrm>
            <a:off x="1460835" y="1736360"/>
            <a:ext cx="1916150" cy="6926"/>
          </a:xfrm>
          <a:prstGeom prst="rect">
            <a:avLst/>
          </a:prstGeom>
          <a:solidFill>
            <a:srgbClr val="154B78"/>
          </a:solidFill>
          <a:ln w="0">
            <a:solidFill>
              <a:srgbClr val="154B7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3" name="Freeform 27"/>
          <p:cNvSpPr>
            <a:spLocks/>
          </p:cNvSpPr>
          <p:nvPr/>
        </p:nvSpPr>
        <p:spPr bwMode="auto">
          <a:xfrm>
            <a:off x="3372368" y="1921049"/>
            <a:ext cx="4617" cy="154677"/>
          </a:xfrm>
          <a:custGeom>
            <a:avLst/>
            <a:gdLst/>
            <a:ahLst/>
            <a:cxnLst>
              <a:cxn ang="0">
                <a:pos x="0" y="67"/>
              </a:cxn>
              <a:cxn ang="0">
                <a:pos x="2" y="67"/>
              </a:cxn>
              <a:cxn ang="0">
                <a:pos x="2" y="0"/>
              </a:cxn>
              <a:cxn ang="0">
                <a:pos x="0" y="67"/>
              </a:cxn>
            </a:cxnLst>
            <a:rect l="0" t="0" r="r" b="b"/>
            <a:pathLst>
              <a:path w="2" h="67">
                <a:moveTo>
                  <a:pt x="0" y="67"/>
                </a:moveTo>
                <a:lnTo>
                  <a:pt x="2" y="67"/>
                </a:lnTo>
                <a:lnTo>
                  <a:pt x="2" y="0"/>
                </a:lnTo>
                <a:lnTo>
                  <a:pt x="0" y="67"/>
                </a:lnTo>
                <a:close/>
              </a:path>
            </a:pathLst>
          </a:custGeom>
          <a:solidFill>
            <a:srgbClr val="154B78"/>
          </a:solidFill>
          <a:ln w="0">
            <a:solidFill>
              <a:srgbClr val="154B78"/>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4" name="Rectangle 28">
            <a:hlinkClick r:id="" action="ppaction://noaction"/>
          </p:cNvPr>
          <p:cNvSpPr>
            <a:spLocks noChangeArrowheads="1"/>
          </p:cNvSpPr>
          <p:nvPr/>
        </p:nvSpPr>
        <p:spPr bwMode="auto">
          <a:xfrm>
            <a:off x="1460835" y="4151172"/>
            <a:ext cx="5753068" cy="371687"/>
          </a:xfrm>
          <a:prstGeom prst="rect">
            <a:avLst/>
          </a:prstGeom>
          <a:solidFill>
            <a:srgbClr val="9CA9AE"/>
          </a:solidFill>
          <a:ln w="0">
            <a:solidFill>
              <a:srgbClr val="9CA9AE"/>
            </a:solidFill>
            <a:prstDash val="solid"/>
            <a:miter lim="800000"/>
            <a:headEnd/>
            <a:tailEnd/>
          </a:ln>
        </p:spPr>
        <p:txBody>
          <a:bodyPr vert="horz" wrap="square" lIns="91440" tIns="45720" rIns="91440" bIns="45720" numCol="1" anchor="ctr" anchorCtr="0" compatLnSpc="1">
            <a:prstTxWarp prst="textNoShape">
              <a:avLst/>
            </a:prstTxWarp>
          </a:bodyPr>
          <a:lstStyle/>
          <a:p>
            <a:r>
              <a:rPr lang="en-US" sz="1000" b="1" dirty="0" smtClean="0">
                <a:solidFill>
                  <a:schemeClr val="bg1"/>
                </a:solidFill>
                <a:latin typeface="+mn-lt"/>
              </a:rPr>
              <a:t>Service-oriented IT architecture</a:t>
            </a:r>
            <a:endParaRPr lang="en-US" sz="1000" b="1" dirty="0">
              <a:solidFill>
                <a:schemeClr val="bg1"/>
              </a:solidFill>
              <a:latin typeface="+mn-lt"/>
            </a:endParaRPr>
          </a:p>
        </p:txBody>
      </p:sp>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6" name="Freeform 30"/>
          <p:cNvSpPr>
            <a:spLocks/>
          </p:cNvSpPr>
          <p:nvPr/>
        </p:nvSpPr>
        <p:spPr bwMode="auto">
          <a:xfrm>
            <a:off x="1460835" y="1743286"/>
            <a:ext cx="1916150" cy="2407886"/>
          </a:xfrm>
          <a:custGeom>
            <a:avLst/>
            <a:gdLst/>
            <a:ahLst/>
            <a:cxnLst>
              <a:cxn ang="0">
                <a:pos x="830" y="77"/>
              </a:cxn>
              <a:cxn ang="0">
                <a:pos x="830" y="0"/>
              </a:cxn>
              <a:cxn ang="0">
                <a:pos x="0" y="0"/>
              </a:cxn>
              <a:cxn ang="0">
                <a:pos x="0" y="1043"/>
              </a:cxn>
              <a:cxn ang="0">
                <a:pos x="270" y="1043"/>
              </a:cxn>
              <a:cxn ang="0">
                <a:pos x="270" y="152"/>
              </a:cxn>
              <a:cxn ang="0">
                <a:pos x="270" y="1043"/>
              </a:cxn>
              <a:cxn ang="0">
                <a:pos x="559" y="1043"/>
              </a:cxn>
              <a:cxn ang="0">
                <a:pos x="559" y="152"/>
              </a:cxn>
              <a:cxn ang="0">
                <a:pos x="559" y="1043"/>
              </a:cxn>
              <a:cxn ang="0">
                <a:pos x="828" y="1043"/>
              </a:cxn>
              <a:cxn ang="0">
                <a:pos x="828" y="144"/>
              </a:cxn>
              <a:cxn ang="0">
                <a:pos x="5" y="144"/>
              </a:cxn>
              <a:cxn ang="0">
                <a:pos x="828" y="144"/>
              </a:cxn>
              <a:cxn ang="0">
                <a:pos x="830" y="77"/>
              </a:cxn>
            </a:cxnLst>
            <a:rect l="0" t="0" r="r" b="b"/>
            <a:pathLst>
              <a:path w="830" h="1043">
                <a:moveTo>
                  <a:pt x="830" y="77"/>
                </a:moveTo>
                <a:lnTo>
                  <a:pt x="830" y="0"/>
                </a:lnTo>
                <a:lnTo>
                  <a:pt x="0" y="0"/>
                </a:lnTo>
                <a:lnTo>
                  <a:pt x="0" y="1043"/>
                </a:lnTo>
                <a:lnTo>
                  <a:pt x="270" y="1043"/>
                </a:lnTo>
                <a:lnTo>
                  <a:pt x="270" y="152"/>
                </a:lnTo>
                <a:lnTo>
                  <a:pt x="270" y="1043"/>
                </a:lnTo>
                <a:lnTo>
                  <a:pt x="559" y="1043"/>
                </a:lnTo>
                <a:lnTo>
                  <a:pt x="559" y="152"/>
                </a:lnTo>
                <a:lnTo>
                  <a:pt x="559" y="1043"/>
                </a:lnTo>
                <a:lnTo>
                  <a:pt x="828" y="1043"/>
                </a:lnTo>
                <a:lnTo>
                  <a:pt x="828" y="144"/>
                </a:lnTo>
                <a:lnTo>
                  <a:pt x="5" y="144"/>
                </a:lnTo>
                <a:lnTo>
                  <a:pt x="828" y="144"/>
                </a:lnTo>
                <a:lnTo>
                  <a:pt x="830" y="77"/>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7" name="Freeform 31"/>
          <p:cNvSpPr>
            <a:spLocks/>
          </p:cNvSpPr>
          <p:nvPr/>
        </p:nvSpPr>
        <p:spPr bwMode="auto">
          <a:xfrm>
            <a:off x="1460835" y="1376216"/>
            <a:ext cx="5753068" cy="699511"/>
          </a:xfrm>
          <a:custGeom>
            <a:avLst/>
            <a:gdLst/>
            <a:ahLst/>
            <a:cxnLst>
              <a:cxn ang="0">
                <a:pos x="0" y="159"/>
              </a:cxn>
              <a:cxn ang="0">
                <a:pos x="0" y="51"/>
              </a:cxn>
              <a:cxn ang="0">
                <a:pos x="2" y="36"/>
              </a:cxn>
              <a:cxn ang="0">
                <a:pos x="8" y="22"/>
              </a:cxn>
              <a:cxn ang="0">
                <a:pos x="15" y="12"/>
              </a:cxn>
              <a:cxn ang="0">
                <a:pos x="26" y="6"/>
              </a:cxn>
              <a:cxn ang="0">
                <a:pos x="40" y="1"/>
              </a:cxn>
              <a:cxn ang="0">
                <a:pos x="55" y="0"/>
              </a:cxn>
              <a:cxn ang="0">
                <a:pos x="2437" y="0"/>
              </a:cxn>
              <a:cxn ang="0">
                <a:pos x="2453" y="1"/>
              </a:cxn>
              <a:cxn ang="0">
                <a:pos x="2466" y="6"/>
              </a:cxn>
              <a:cxn ang="0">
                <a:pos x="2476" y="12"/>
              </a:cxn>
              <a:cxn ang="0">
                <a:pos x="2485" y="22"/>
              </a:cxn>
              <a:cxn ang="0">
                <a:pos x="2490" y="37"/>
              </a:cxn>
              <a:cxn ang="0">
                <a:pos x="2492" y="53"/>
              </a:cxn>
              <a:cxn ang="0">
                <a:pos x="2492" y="303"/>
              </a:cxn>
            </a:cxnLst>
            <a:rect l="0" t="0" r="r" b="b"/>
            <a:pathLst>
              <a:path w="2492" h="303">
                <a:moveTo>
                  <a:pt x="0" y="159"/>
                </a:moveTo>
                <a:lnTo>
                  <a:pt x="0" y="51"/>
                </a:lnTo>
                <a:lnTo>
                  <a:pt x="2" y="36"/>
                </a:lnTo>
                <a:lnTo>
                  <a:pt x="8" y="22"/>
                </a:lnTo>
                <a:lnTo>
                  <a:pt x="15" y="12"/>
                </a:lnTo>
                <a:lnTo>
                  <a:pt x="26" y="6"/>
                </a:lnTo>
                <a:lnTo>
                  <a:pt x="40" y="1"/>
                </a:lnTo>
                <a:lnTo>
                  <a:pt x="55" y="0"/>
                </a:lnTo>
                <a:lnTo>
                  <a:pt x="2437" y="0"/>
                </a:lnTo>
                <a:lnTo>
                  <a:pt x="2453" y="1"/>
                </a:lnTo>
                <a:lnTo>
                  <a:pt x="2466" y="6"/>
                </a:lnTo>
                <a:lnTo>
                  <a:pt x="2476" y="12"/>
                </a:lnTo>
                <a:lnTo>
                  <a:pt x="2485" y="22"/>
                </a:lnTo>
                <a:lnTo>
                  <a:pt x="2490" y="37"/>
                </a:lnTo>
                <a:lnTo>
                  <a:pt x="2492" y="53"/>
                </a:lnTo>
                <a:lnTo>
                  <a:pt x="2492" y="303"/>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8" name="Line 32"/>
          <p:cNvSpPr>
            <a:spLocks noChangeShapeType="1"/>
          </p:cNvSpPr>
          <p:nvPr/>
        </p:nvSpPr>
        <p:spPr bwMode="auto">
          <a:xfrm>
            <a:off x="6639058" y="2080344"/>
            <a:ext cx="2309" cy="348601"/>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9" name="Line 33"/>
          <p:cNvSpPr>
            <a:spLocks noChangeShapeType="1"/>
          </p:cNvSpPr>
          <p:nvPr/>
        </p:nvSpPr>
        <p:spPr bwMode="auto">
          <a:xfrm>
            <a:off x="6639058" y="2775237"/>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0" name="Line 34"/>
          <p:cNvSpPr>
            <a:spLocks noChangeShapeType="1"/>
          </p:cNvSpPr>
          <p:nvPr/>
        </p:nvSpPr>
        <p:spPr bwMode="auto">
          <a:xfrm>
            <a:off x="6639058" y="3467822"/>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1" name="Line 35"/>
          <p:cNvSpPr>
            <a:spLocks noChangeShapeType="1"/>
          </p:cNvSpPr>
          <p:nvPr/>
        </p:nvSpPr>
        <p:spPr bwMode="auto">
          <a:xfrm>
            <a:off x="6639058" y="3121529"/>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2" name="Line 36"/>
          <p:cNvSpPr>
            <a:spLocks noChangeShapeType="1"/>
          </p:cNvSpPr>
          <p:nvPr/>
        </p:nvSpPr>
        <p:spPr bwMode="auto">
          <a:xfrm>
            <a:off x="6639058" y="2428945"/>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3" name="Freeform 37"/>
          <p:cNvSpPr>
            <a:spLocks/>
          </p:cNvSpPr>
          <p:nvPr/>
        </p:nvSpPr>
        <p:spPr bwMode="auto">
          <a:xfrm>
            <a:off x="1460835" y="2075727"/>
            <a:ext cx="5753068" cy="3486009"/>
          </a:xfrm>
          <a:custGeom>
            <a:avLst/>
            <a:gdLst/>
            <a:ahLst/>
            <a:cxnLst>
              <a:cxn ang="0">
                <a:pos x="2492" y="0"/>
              </a:cxn>
              <a:cxn ang="0">
                <a:pos x="2492" y="1454"/>
              </a:cxn>
              <a:cxn ang="0">
                <a:pos x="2490" y="1474"/>
              </a:cxn>
              <a:cxn ang="0">
                <a:pos x="2484" y="1490"/>
              </a:cxn>
              <a:cxn ang="0">
                <a:pos x="2473" y="1501"/>
              </a:cxn>
              <a:cxn ang="0">
                <a:pos x="2457" y="1507"/>
              </a:cxn>
              <a:cxn ang="0">
                <a:pos x="2437" y="1510"/>
              </a:cxn>
              <a:cxn ang="0">
                <a:pos x="55" y="1510"/>
              </a:cxn>
              <a:cxn ang="0">
                <a:pos x="35" y="1507"/>
              </a:cxn>
              <a:cxn ang="0">
                <a:pos x="20" y="1501"/>
              </a:cxn>
              <a:cxn ang="0">
                <a:pos x="9" y="1490"/>
              </a:cxn>
              <a:cxn ang="0">
                <a:pos x="2" y="1474"/>
              </a:cxn>
              <a:cxn ang="0">
                <a:pos x="0" y="1454"/>
              </a:cxn>
              <a:cxn ang="0">
                <a:pos x="0" y="1060"/>
              </a:cxn>
            </a:cxnLst>
            <a:rect l="0" t="0" r="r" b="b"/>
            <a:pathLst>
              <a:path w="2492" h="1510">
                <a:moveTo>
                  <a:pt x="2492" y="0"/>
                </a:moveTo>
                <a:lnTo>
                  <a:pt x="2492" y="1454"/>
                </a:lnTo>
                <a:lnTo>
                  <a:pt x="2490" y="1474"/>
                </a:lnTo>
                <a:lnTo>
                  <a:pt x="2484" y="1490"/>
                </a:lnTo>
                <a:lnTo>
                  <a:pt x="2473" y="1501"/>
                </a:lnTo>
                <a:lnTo>
                  <a:pt x="2457" y="1507"/>
                </a:lnTo>
                <a:lnTo>
                  <a:pt x="2437" y="1510"/>
                </a:lnTo>
                <a:lnTo>
                  <a:pt x="55" y="1510"/>
                </a:lnTo>
                <a:lnTo>
                  <a:pt x="35" y="1507"/>
                </a:lnTo>
                <a:lnTo>
                  <a:pt x="20" y="1501"/>
                </a:lnTo>
                <a:lnTo>
                  <a:pt x="9" y="1490"/>
                </a:lnTo>
                <a:lnTo>
                  <a:pt x="2" y="1474"/>
                </a:lnTo>
                <a:lnTo>
                  <a:pt x="0" y="1454"/>
                </a:lnTo>
                <a:lnTo>
                  <a:pt x="0" y="106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4" name="Line 38"/>
          <p:cNvSpPr>
            <a:spLocks noChangeShapeType="1"/>
          </p:cNvSpPr>
          <p:nvPr/>
        </p:nvSpPr>
        <p:spPr bwMode="auto">
          <a:xfrm>
            <a:off x="6639058" y="4151172"/>
            <a:ext cx="567919"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5" name="Line 39"/>
          <p:cNvSpPr>
            <a:spLocks noChangeShapeType="1"/>
          </p:cNvSpPr>
          <p:nvPr/>
        </p:nvSpPr>
        <p:spPr bwMode="auto">
          <a:xfrm>
            <a:off x="6639058" y="3814114"/>
            <a:ext cx="2309" cy="33705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6" name="Freeform 40"/>
          <p:cNvSpPr>
            <a:spLocks/>
          </p:cNvSpPr>
          <p:nvPr/>
        </p:nvSpPr>
        <p:spPr bwMode="auto">
          <a:xfrm>
            <a:off x="7257767" y="1482412"/>
            <a:ext cx="960384" cy="3973127"/>
          </a:xfrm>
          <a:custGeom>
            <a:avLst/>
            <a:gdLst/>
            <a:ahLst/>
            <a:cxnLst>
              <a:cxn ang="0">
                <a:pos x="0" y="0"/>
              </a:cxn>
              <a:cxn ang="0">
                <a:pos x="416" y="862"/>
              </a:cxn>
              <a:cxn ang="0">
                <a:pos x="0" y="1721"/>
              </a:cxn>
              <a:cxn ang="0">
                <a:pos x="0" y="0"/>
              </a:cxn>
            </a:cxnLst>
            <a:rect l="0" t="0" r="r" b="b"/>
            <a:pathLst>
              <a:path w="416" h="1721">
                <a:moveTo>
                  <a:pt x="0" y="0"/>
                </a:moveTo>
                <a:lnTo>
                  <a:pt x="416" y="862"/>
                </a:lnTo>
                <a:lnTo>
                  <a:pt x="0" y="1721"/>
                </a:lnTo>
                <a:lnTo>
                  <a:pt x="0"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7" name="Freeform 41"/>
          <p:cNvSpPr>
            <a:spLocks/>
          </p:cNvSpPr>
          <p:nvPr/>
        </p:nvSpPr>
        <p:spPr bwMode="auto">
          <a:xfrm>
            <a:off x="5302370" y="1761755"/>
            <a:ext cx="2309" cy="313972"/>
          </a:xfrm>
          <a:custGeom>
            <a:avLst/>
            <a:gdLst/>
            <a:ahLst/>
            <a:cxnLst>
              <a:cxn ang="0">
                <a:pos x="0" y="136"/>
              </a:cxn>
              <a:cxn ang="0">
                <a:pos x="1" y="111"/>
              </a:cxn>
              <a:cxn ang="0">
                <a:pos x="1" y="0"/>
              </a:cxn>
            </a:cxnLst>
            <a:rect l="0" t="0" r="r" b="b"/>
            <a:pathLst>
              <a:path w="1" h="136">
                <a:moveTo>
                  <a:pt x="0" y="136"/>
                </a:moveTo>
                <a:lnTo>
                  <a:pt x="1" y="111"/>
                </a:lnTo>
                <a:lnTo>
                  <a:pt x="1"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8" name="Line 42"/>
          <p:cNvSpPr>
            <a:spLocks noChangeShapeType="1"/>
          </p:cNvSpPr>
          <p:nvPr/>
        </p:nvSpPr>
        <p:spPr bwMode="auto">
          <a:xfrm flipH="1">
            <a:off x="5302370" y="2075727"/>
            <a:ext cx="1911533"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9" name="Line 43"/>
          <p:cNvSpPr>
            <a:spLocks noChangeShapeType="1"/>
          </p:cNvSpPr>
          <p:nvPr/>
        </p:nvSpPr>
        <p:spPr bwMode="auto">
          <a:xfrm flipV="1">
            <a:off x="5302370" y="2075727"/>
            <a:ext cx="2309" cy="35321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0" name="Line 44"/>
          <p:cNvSpPr>
            <a:spLocks noChangeShapeType="1"/>
          </p:cNvSpPr>
          <p:nvPr/>
        </p:nvSpPr>
        <p:spPr bwMode="auto">
          <a:xfrm flipV="1">
            <a:off x="5302370" y="2775237"/>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1" name="Line 45"/>
          <p:cNvSpPr>
            <a:spLocks noChangeShapeType="1"/>
          </p:cNvSpPr>
          <p:nvPr/>
        </p:nvSpPr>
        <p:spPr bwMode="auto">
          <a:xfrm flipV="1">
            <a:off x="5302370" y="3467822"/>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2" name="Line 46"/>
          <p:cNvSpPr>
            <a:spLocks noChangeShapeType="1"/>
          </p:cNvSpPr>
          <p:nvPr/>
        </p:nvSpPr>
        <p:spPr bwMode="auto">
          <a:xfrm flipV="1">
            <a:off x="5302370" y="3121529"/>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3" name="Line 47"/>
          <p:cNvSpPr>
            <a:spLocks noChangeShapeType="1"/>
          </p:cNvSpPr>
          <p:nvPr/>
        </p:nvSpPr>
        <p:spPr bwMode="auto">
          <a:xfrm flipV="1">
            <a:off x="5302370" y="2428945"/>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4" name="Freeform 48"/>
          <p:cNvSpPr>
            <a:spLocks/>
          </p:cNvSpPr>
          <p:nvPr/>
        </p:nvSpPr>
        <p:spPr bwMode="auto">
          <a:xfrm>
            <a:off x="3372368" y="1761755"/>
            <a:ext cx="4617" cy="313972"/>
          </a:xfrm>
          <a:custGeom>
            <a:avLst/>
            <a:gdLst/>
            <a:ahLst/>
            <a:cxnLst>
              <a:cxn ang="0">
                <a:pos x="0" y="136"/>
              </a:cxn>
              <a:cxn ang="0">
                <a:pos x="2" y="69"/>
              </a:cxn>
              <a:cxn ang="0">
                <a:pos x="2" y="0"/>
              </a:cxn>
            </a:cxnLst>
            <a:rect l="0" t="0" r="r" b="b"/>
            <a:pathLst>
              <a:path w="2" h="136">
                <a:moveTo>
                  <a:pt x="0" y="136"/>
                </a:moveTo>
                <a:lnTo>
                  <a:pt x="2" y="69"/>
                </a:lnTo>
                <a:lnTo>
                  <a:pt x="2"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5" name="Line 49"/>
          <p:cNvSpPr>
            <a:spLocks noChangeShapeType="1"/>
          </p:cNvSpPr>
          <p:nvPr/>
        </p:nvSpPr>
        <p:spPr bwMode="auto">
          <a:xfrm flipH="1">
            <a:off x="3372368" y="2075727"/>
            <a:ext cx="1930002"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6" name="Line 50"/>
          <p:cNvSpPr>
            <a:spLocks noChangeShapeType="1"/>
          </p:cNvSpPr>
          <p:nvPr/>
        </p:nvSpPr>
        <p:spPr bwMode="auto">
          <a:xfrm flipH="1">
            <a:off x="1472378" y="2075727"/>
            <a:ext cx="18999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7" name="Line 51"/>
          <p:cNvSpPr>
            <a:spLocks noChangeShapeType="1"/>
          </p:cNvSpPr>
          <p:nvPr/>
        </p:nvSpPr>
        <p:spPr bwMode="auto">
          <a:xfrm>
            <a:off x="1460835" y="1743286"/>
            <a:ext cx="5743834" cy="2309"/>
          </a:xfrm>
          <a:prstGeom prst="line">
            <a:avLst/>
          </a:prstGeom>
          <a:noFill/>
          <a:ln w="5">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8" name="Line 52"/>
          <p:cNvSpPr>
            <a:spLocks noChangeShapeType="1"/>
          </p:cNvSpPr>
          <p:nvPr/>
        </p:nvSpPr>
        <p:spPr bwMode="auto">
          <a:xfrm>
            <a:off x="2751351" y="4151172"/>
            <a:ext cx="1248961"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9" name="Line 53"/>
          <p:cNvSpPr>
            <a:spLocks noChangeShapeType="1"/>
          </p:cNvSpPr>
          <p:nvPr/>
        </p:nvSpPr>
        <p:spPr bwMode="auto">
          <a:xfrm flipV="1">
            <a:off x="1460835" y="4151172"/>
            <a:ext cx="2309" cy="371687"/>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0" name="Line 54"/>
          <p:cNvSpPr>
            <a:spLocks noChangeShapeType="1"/>
          </p:cNvSpPr>
          <p:nvPr/>
        </p:nvSpPr>
        <p:spPr bwMode="auto">
          <a:xfrm>
            <a:off x="1460835" y="4151172"/>
            <a:ext cx="623326"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1" name="Line 55"/>
          <p:cNvSpPr>
            <a:spLocks noChangeShapeType="1"/>
          </p:cNvSpPr>
          <p:nvPr/>
        </p:nvSpPr>
        <p:spPr bwMode="auto">
          <a:xfrm>
            <a:off x="2084161" y="4151172"/>
            <a:ext cx="6671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2" name="Line 56"/>
          <p:cNvSpPr>
            <a:spLocks noChangeShapeType="1"/>
          </p:cNvSpPr>
          <p:nvPr/>
        </p:nvSpPr>
        <p:spPr bwMode="auto">
          <a:xfrm>
            <a:off x="4667501" y="4151172"/>
            <a:ext cx="1971557"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3" name="Line 57"/>
          <p:cNvSpPr>
            <a:spLocks noChangeShapeType="1"/>
          </p:cNvSpPr>
          <p:nvPr/>
        </p:nvSpPr>
        <p:spPr bwMode="auto">
          <a:xfrm>
            <a:off x="4000311" y="4151172"/>
            <a:ext cx="6671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4" name="Line 58"/>
          <p:cNvSpPr>
            <a:spLocks noChangeShapeType="1"/>
          </p:cNvSpPr>
          <p:nvPr/>
        </p:nvSpPr>
        <p:spPr bwMode="auto">
          <a:xfrm>
            <a:off x="466750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5" name="Line 59"/>
          <p:cNvSpPr>
            <a:spLocks noChangeShapeType="1"/>
          </p:cNvSpPr>
          <p:nvPr/>
        </p:nvSpPr>
        <p:spPr bwMode="auto">
          <a:xfrm flipV="1">
            <a:off x="5302370" y="3814114"/>
            <a:ext cx="2309" cy="332441"/>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6" name="Line 60"/>
          <p:cNvSpPr>
            <a:spLocks noChangeShapeType="1"/>
          </p:cNvSpPr>
          <p:nvPr/>
        </p:nvSpPr>
        <p:spPr bwMode="auto">
          <a:xfrm flipV="1">
            <a:off x="3372368" y="2075727"/>
            <a:ext cx="2309" cy="207082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7" name="Line 61"/>
          <p:cNvSpPr>
            <a:spLocks noChangeShapeType="1"/>
          </p:cNvSpPr>
          <p:nvPr/>
        </p:nvSpPr>
        <p:spPr bwMode="auto">
          <a:xfrm flipV="1">
            <a:off x="400031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8" name="Line 62"/>
          <p:cNvSpPr>
            <a:spLocks noChangeShapeType="1"/>
          </p:cNvSpPr>
          <p:nvPr/>
        </p:nvSpPr>
        <p:spPr bwMode="auto">
          <a:xfrm>
            <a:off x="275135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9" name="Line 63"/>
          <p:cNvSpPr>
            <a:spLocks noChangeShapeType="1"/>
          </p:cNvSpPr>
          <p:nvPr/>
        </p:nvSpPr>
        <p:spPr bwMode="auto">
          <a:xfrm>
            <a:off x="208416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0" name="Line 64"/>
          <p:cNvSpPr>
            <a:spLocks noChangeShapeType="1"/>
          </p:cNvSpPr>
          <p:nvPr/>
        </p:nvSpPr>
        <p:spPr bwMode="auto">
          <a:xfrm flipV="1">
            <a:off x="1460835" y="1743286"/>
            <a:ext cx="2309" cy="240788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1" name="Line 65"/>
          <p:cNvSpPr>
            <a:spLocks noChangeShapeType="1"/>
          </p:cNvSpPr>
          <p:nvPr/>
        </p:nvSpPr>
        <p:spPr bwMode="auto">
          <a:xfrm flipH="1">
            <a:off x="1460835" y="4522859"/>
            <a:ext cx="5746143"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2" name="Line 66"/>
          <p:cNvSpPr>
            <a:spLocks noChangeShapeType="1"/>
          </p:cNvSpPr>
          <p:nvPr/>
        </p:nvSpPr>
        <p:spPr bwMode="auto">
          <a:xfrm>
            <a:off x="5302370" y="3467822"/>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3" name="Line 67"/>
          <p:cNvSpPr>
            <a:spLocks noChangeShapeType="1"/>
          </p:cNvSpPr>
          <p:nvPr/>
        </p:nvSpPr>
        <p:spPr bwMode="auto">
          <a:xfrm flipH="1">
            <a:off x="5302370" y="3814114"/>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4" name="Line 68"/>
          <p:cNvSpPr>
            <a:spLocks noChangeShapeType="1"/>
          </p:cNvSpPr>
          <p:nvPr/>
        </p:nvSpPr>
        <p:spPr bwMode="auto">
          <a:xfrm>
            <a:off x="5302370" y="2775237"/>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5" name="Line 69"/>
          <p:cNvSpPr>
            <a:spLocks noChangeShapeType="1"/>
          </p:cNvSpPr>
          <p:nvPr/>
        </p:nvSpPr>
        <p:spPr bwMode="auto">
          <a:xfrm flipH="1">
            <a:off x="5302370" y="3121529"/>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6" name="Line 70"/>
          <p:cNvSpPr>
            <a:spLocks noChangeShapeType="1"/>
          </p:cNvSpPr>
          <p:nvPr/>
        </p:nvSpPr>
        <p:spPr bwMode="auto">
          <a:xfrm flipH="1">
            <a:off x="5302370" y="2428945"/>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3" name="Freeform 77">
            <a:hlinkClick r:id="rId3" action="ppaction://hlinksldjump"/>
          </p:cNvPr>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19" name="Rectangle 683"/>
          <p:cNvSpPr>
            <a:spLocks noChangeArrowheads="1"/>
          </p:cNvSpPr>
          <p:nvPr/>
        </p:nvSpPr>
        <p:spPr bwMode="auto">
          <a:xfrm>
            <a:off x="1142246" y="1750212"/>
            <a:ext cx="177763" cy="16160"/>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0" name="Rectangle 684"/>
          <p:cNvSpPr>
            <a:spLocks noChangeArrowheads="1"/>
          </p:cNvSpPr>
          <p:nvPr/>
        </p:nvSpPr>
        <p:spPr bwMode="auto">
          <a:xfrm>
            <a:off x="1142246" y="1757138"/>
            <a:ext cx="18469" cy="2765721"/>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1" name="Rectangle 685"/>
          <p:cNvSpPr>
            <a:spLocks noChangeArrowheads="1"/>
          </p:cNvSpPr>
          <p:nvPr/>
        </p:nvSpPr>
        <p:spPr bwMode="auto">
          <a:xfrm>
            <a:off x="1144554" y="4506699"/>
            <a:ext cx="180072"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2" name="Rectangle 686"/>
          <p:cNvSpPr>
            <a:spLocks noChangeArrowheads="1"/>
          </p:cNvSpPr>
          <p:nvPr/>
        </p:nvSpPr>
        <p:spPr bwMode="auto">
          <a:xfrm>
            <a:off x="971408" y="2964544"/>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3" name="Rectangle 687"/>
          <p:cNvSpPr>
            <a:spLocks noChangeArrowheads="1"/>
          </p:cNvSpPr>
          <p:nvPr/>
        </p:nvSpPr>
        <p:spPr bwMode="auto">
          <a:xfrm>
            <a:off x="1142246" y="4552871"/>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4" name="Rectangle 688"/>
          <p:cNvSpPr>
            <a:spLocks noChangeArrowheads="1"/>
          </p:cNvSpPr>
          <p:nvPr/>
        </p:nvSpPr>
        <p:spPr bwMode="auto">
          <a:xfrm>
            <a:off x="1142246" y="5543267"/>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5" name="Rectangle 689"/>
          <p:cNvSpPr>
            <a:spLocks noChangeArrowheads="1"/>
          </p:cNvSpPr>
          <p:nvPr/>
        </p:nvSpPr>
        <p:spPr bwMode="auto">
          <a:xfrm>
            <a:off x="966791" y="5046915"/>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6" name="Rectangle 690"/>
          <p:cNvSpPr>
            <a:spLocks noChangeArrowheads="1"/>
          </p:cNvSpPr>
          <p:nvPr/>
        </p:nvSpPr>
        <p:spPr bwMode="auto">
          <a:xfrm>
            <a:off x="1142246" y="4562105"/>
            <a:ext cx="18469" cy="990396"/>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7" name="Freeform 691"/>
          <p:cNvSpPr>
            <a:spLocks noEditPoints="1"/>
          </p:cNvSpPr>
          <p:nvPr/>
        </p:nvSpPr>
        <p:spPr bwMode="auto">
          <a:xfrm>
            <a:off x="8363594" y="3112295"/>
            <a:ext cx="323206" cy="687967"/>
          </a:xfrm>
          <a:custGeom>
            <a:avLst/>
            <a:gdLst/>
            <a:ahLst/>
            <a:cxnLst>
              <a:cxn ang="0">
                <a:pos x="2" y="180"/>
              </a:cxn>
              <a:cxn ang="0">
                <a:pos x="14" y="194"/>
              </a:cxn>
              <a:cxn ang="0">
                <a:pos x="27" y="194"/>
              </a:cxn>
              <a:cxn ang="0">
                <a:pos x="31" y="284"/>
              </a:cxn>
              <a:cxn ang="0">
                <a:pos x="40" y="294"/>
              </a:cxn>
              <a:cxn ang="0">
                <a:pos x="53" y="298"/>
              </a:cxn>
              <a:cxn ang="0">
                <a:pos x="70" y="290"/>
              </a:cxn>
              <a:cxn ang="0">
                <a:pos x="75" y="292"/>
              </a:cxn>
              <a:cxn ang="0">
                <a:pos x="87" y="298"/>
              </a:cxn>
              <a:cxn ang="0">
                <a:pos x="107" y="292"/>
              </a:cxn>
              <a:cxn ang="0">
                <a:pos x="115" y="280"/>
              </a:cxn>
              <a:cxn ang="0">
                <a:pos x="114" y="195"/>
              </a:cxn>
              <a:cxn ang="0">
                <a:pos x="130" y="192"/>
              </a:cxn>
              <a:cxn ang="0">
                <a:pos x="140" y="176"/>
              </a:cxn>
              <a:cxn ang="0">
                <a:pos x="133" y="92"/>
              </a:cxn>
              <a:cxn ang="0">
                <a:pos x="105" y="72"/>
              </a:cxn>
              <a:cxn ang="0">
                <a:pos x="96" y="69"/>
              </a:cxn>
              <a:cxn ang="0">
                <a:pos x="109" y="39"/>
              </a:cxn>
              <a:cxn ang="0">
                <a:pos x="86" y="4"/>
              </a:cxn>
              <a:cxn ang="0">
                <a:pos x="52" y="6"/>
              </a:cxn>
              <a:cxn ang="0">
                <a:pos x="34" y="29"/>
              </a:cxn>
              <a:cxn ang="0">
                <a:pos x="38" y="58"/>
              </a:cxn>
              <a:cxn ang="0">
                <a:pos x="27" y="77"/>
              </a:cxn>
              <a:cxn ang="0">
                <a:pos x="3" y="104"/>
              </a:cxn>
              <a:cxn ang="0">
                <a:pos x="7" y="172"/>
              </a:cxn>
              <a:cxn ang="0">
                <a:pos x="8" y="107"/>
              </a:cxn>
              <a:cxn ang="0">
                <a:pos x="29" y="82"/>
              </a:cxn>
              <a:cxn ang="0">
                <a:pos x="53" y="73"/>
              </a:cxn>
              <a:cxn ang="0">
                <a:pos x="82" y="75"/>
              </a:cxn>
              <a:cxn ang="0">
                <a:pos x="93" y="73"/>
              </a:cxn>
              <a:cxn ang="0">
                <a:pos x="103" y="79"/>
              </a:cxn>
              <a:cxn ang="0">
                <a:pos x="120" y="88"/>
              </a:cxn>
              <a:cxn ang="0">
                <a:pos x="134" y="121"/>
              </a:cxn>
              <a:cxn ang="0">
                <a:pos x="129" y="184"/>
              </a:cxn>
              <a:cxn ang="0">
                <a:pos x="120" y="188"/>
              </a:cxn>
              <a:cxn ang="0">
                <a:pos x="112" y="113"/>
              </a:cxn>
              <a:cxn ang="0">
                <a:pos x="107" y="206"/>
              </a:cxn>
              <a:cxn ang="0">
                <a:pos x="107" y="281"/>
              </a:cxn>
              <a:cxn ang="0">
                <a:pos x="101" y="289"/>
              </a:cxn>
              <a:cxn ang="0">
                <a:pos x="92" y="292"/>
              </a:cxn>
              <a:cxn ang="0">
                <a:pos x="78" y="284"/>
              </a:cxn>
              <a:cxn ang="0">
                <a:pos x="75" y="187"/>
              </a:cxn>
              <a:cxn ang="0">
                <a:pos x="72" y="186"/>
              </a:cxn>
              <a:cxn ang="0">
                <a:pos x="69" y="280"/>
              </a:cxn>
              <a:cxn ang="0">
                <a:pos x="59" y="291"/>
              </a:cxn>
              <a:cxn ang="0">
                <a:pos x="46" y="291"/>
              </a:cxn>
              <a:cxn ang="0">
                <a:pos x="37" y="281"/>
              </a:cxn>
              <a:cxn ang="0">
                <a:pos x="34" y="115"/>
              </a:cxn>
              <a:cxn ang="0">
                <a:pos x="30" y="114"/>
              </a:cxn>
              <a:cxn ang="0">
                <a:pos x="29" y="187"/>
              </a:cxn>
              <a:cxn ang="0">
                <a:pos x="14" y="186"/>
              </a:cxn>
              <a:cxn ang="0">
                <a:pos x="7" y="175"/>
              </a:cxn>
              <a:cxn ang="0">
                <a:pos x="80" y="8"/>
              </a:cxn>
              <a:cxn ang="0">
                <a:pos x="101" y="27"/>
              </a:cxn>
              <a:cxn ang="0">
                <a:pos x="94" y="62"/>
              </a:cxn>
              <a:cxn ang="0">
                <a:pos x="81" y="70"/>
              </a:cxn>
              <a:cxn ang="0">
                <a:pos x="54" y="67"/>
              </a:cxn>
              <a:cxn ang="0">
                <a:pos x="49" y="62"/>
              </a:cxn>
              <a:cxn ang="0">
                <a:pos x="41" y="27"/>
              </a:cxn>
              <a:cxn ang="0">
                <a:pos x="72" y="7"/>
              </a:cxn>
            </a:cxnLst>
            <a:rect l="0" t="0" r="r" b="b"/>
            <a:pathLst>
              <a:path w="140" h="298">
                <a:moveTo>
                  <a:pt x="0" y="122"/>
                </a:moveTo>
                <a:lnTo>
                  <a:pt x="0" y="176"/>
                </a:lnTo>
                <a:lnTo>
                  <a:pt x="2" y="180"/>
                </a:lnTo>
                <a:lnTo>
                  <a:pt x="3" y="185"/>
                </a:lnTo>
                <a:lnTo>
                  <a:pt x="10" y="192"/>
                </a:lnTo>
                <a:lnTo>
                  <a:pt x="14" y="194"/>
                </a:lnTo>
                <a:lnTo>
                  <a:pt x="19" y="195"/>
                </a:lnTo>
                <a:lnTo>
                  <a:pt x="25" y="195"/>
                </a:lnTo>
                <a:lnTo>
                  <a:pt x="27" y="194"/>
                </a:lnTo>
                <a:lnTo>
                  <a:pt x="29" y="194"/>
                </a:lnTo>
                <a:lnTo>
                  <a:pt x="29" y="276"/>
                </a:lnTo>
                <a:lnTo>
                  <a:pt x="31" y="284"/>
                </a:lnTo>
                <a:lnTo>
                  <a:pt x="33" y="288"/>
                </a:lnTo>
                <a:lnTo>
                  <a:pt x="37" y="292"/>
                </a:lnTo>
                <a:lnTo>
                  <a:pt x="40" y="294"/>
                </a:lnTo>
                <a:lnTo>
                  <a:pt x="44" y="297"/>
                </a:lnTo>
                <a:lnTo>
                  <a:pt x="49" y="298"/>
                </a:lnTo>
                <a:lnTo>
                  <a:pt x="53" y="298"/>
                </a:lnTo>
                <a:lnTo>
                  <a:pt x="64" y="295"/>
                </a:lnTo>
                <a:lnTo>
                  <a:pt x="69" y="292"/>
                </a:lnTo>
                <a:lnTo>
                  <a:pt x="70" y="290"/>
                </a:lnTo>
                <a:lnTo>
                  <a:pt x="73" y="287"/>
                </a:lnTo>
                <a:lnTo>
                  <a:pt x="73" y="288"/>
                </a:lnTo>
                <a:lnTo>
                  <a:pt x="75" y="292"/>
                </a:lnTo>
                <a:lnTo>
                  <a:pt x="78" y="294"/>
                </a:lnTo>
                <a:lnTo>
                  <a:pt x="83" y="297"/>
                </a:lnTo>
                <a:lnTo>
                  <a:pt x="87" y="298"/>
                </a:lnTo>
                <a:lnTo>
                  <a:pt x="96" y="298"/>
                </a:lnTo>
                <a:lnTo>
                  <a:pt x="101" y="297"/>
                </a:lnTo>
                <a:lnTo>
                  <a:pt x="107" y="292"/>
                </a:lnTo>
                <a:lnTo>
                  <a:pt x="110" y="288"/>
                </a:lnTo>
                <a:lnTo>
                  <a:pt x="113" y="284"/>
                </a:lnTo>
                <a:lnTo>
                  <a:pt x="115" y="280"/>
                </a:lnTo>
                <a:lnTo>
                  <a:pt x="115" y="206"/>
                </a:lnTo>
                <a:lnTo>
                  <a:pt x="114" y="205"/>
                </a:lnTo>
                <a:lnTo>
                  <a:pt x="114" y="195"/>
                </a:lnTo>
                <a:lnTo>
                  <a:pt x="121" y="195"/>
                </a:lnTo>
                <a:lnTo>
                  <a:pt x="126" y="194"/>
                </a:lnTo>
                <a:lnTo>
                  <a:pt x="130" y="192"/>
                </a:lnTo>
                <a:lnTo>
                  <a:pt x="137" y="185"/>
                </a:lnTo>
                <a:lnTo>
                  <a:pt x="139" y="180"/>
                </a:lnTo>
                <a:lnTo>
                  <a:pt x="140" y="176"/>
                </a:lnTo>
                <a:lnTo>
                  <a:pt x="140" y="120"/>
                </a:lnTo>
                <a:lnTo>
                  <a:pt x="137" y="104"/>
                </a:lnTo>
                <a:lnTo>
                  <a:pt x="133" y="92"/>
                </a:lnTo>
                <a:lnTo>
                  <a:pt x="124" y="83"/>
                </a:lnTo>
                <a:lnTo>
                  <a:pt x="114" y="77"/>
                </a:lnTo>
                <a:lnTo>
                  <a:pt x="105" y="72"/>
                </a:lnTo>
                <a:lnTo>
                  <a:pt x="102" y="71"/>
                </a:lnTo>
                <a:lnTo>
                  <a:pt x="97" y="70"/>
                </a:lnTo>
                <a:lnTo>
                  <a:pt x="96" y="69"/>
                </a:lnTo>
                <a:lnTo>
                  <a:pt x="99" y="65"/>
                </a:lnTo>
                <a:lnTo>
                  <a:pt x="107" y="53"/>
                </a:lnTo>
                <a:lnTo>
                  <a:pt x="109" y="39"/>
                </a:lnTo>
                <a:lnTo>
                  <a:pt x="107" y="25"/>
                </a:lnTo>
                <a:lnTo>
                  <a:pt x="99" y="11"/>
                </a:lnTo>
                <a:lnTo>
                  <a:pt x="86" y="4"/>
                </a:lnTo>
                <a:lnTo>
                  <a:pt x="72" y="0"/>
                </a:lnTo>
                <a:lnTo>
                  <a:pt x="62" y="1"/>
                </a:lnTo>
                <a:lnTo>
                  <a:pt x="52" y="6"/>
                </a:lnTo>
                <a:lnTo>
                  <a:pt x="44" y="11"/>
                </a:lnTo>
                <a:lnTo>
                  <a:pt x="38" y="20"/>
                </a:lnTo>
                <a:lnTo>
                  <a:pt x="34" y="29"/>
                </a:lnTo>
                <a:lnTo>
                  <a:pt x="33" y="39"/>
                </a:lnTo>
                <a:lnTo>
                  <a:pt x="34" y="49"/>
                </a:lnTo>
                <a:lnTo>
                  <a:pt x="38" y="58"/>
                </a:lnTo>
                <a:lnTo>
                  <a:pt x="44" y="65"/>
                </a:lnTo>
                <a:lnTo>
                  <a:pt x="46" y="68"/>
                </a:lnTo>
                <a:lnTo>
                  <a:pt x="27" y="77"/>
                </a:lnTo>
                <a:lnTo>
                  <a:pt x="17" y="83"/>
                </a:lnTo>
                <a:lnTo>
                  <a:pt x="9" y="92"/>
                </a:lnTo>
                <a:lnTo>
                  <a:pt x="3" y="104"/>
                </a:lnTo>
                <a:lnTo>
                  <a:pt x="0" y="120"/>
                </a:lnTo>
                <a:lnTo>
                  <a:pt x="0" y="122"/>
                </a:lnTo>
                <a:close/>
                <a:moveTo>
                  <a:pt x="7" y="172"/>
                </a:moveTo>
                <a:lnTo>
                  <a:pt x="6" y="122"/>
                </a:lnTo>
                <a:lnTo>
                  <a:pt x="6" y="121"/>
                </a:lnTo>
                <a:lnTo>
                  <a:pt x="8" y="107"/>
                </a:lnTo>
                <a:lnTo>
                  <a:pt x="13" y="96"/>
                </a:lnTo>
                <a:lnTo>
                  <a:pt x="20" y="88"/>
                </a:lnTo>
                <a:lnTo>
                  <a:pt x="29" y="82"/>
                </a:lnTo>
                <a:lnTo>
                  <a:pt x="40" y="77"/>
                </a:lnTo>
                <a:lnTo>
                  <a:pt x="51" y="73"/>
                </a:lnTo>
                <a:lnTo>
                  <a:pt x="53" y="73"/>
                </a:lnTo>
                <a:lnTo>
                  <a:pt x="62" y="75"/>
                </a:lnTo>
                <a:lnTo>
                  <a:pt x="72" y="77"/>
                </a:lnTo>
                <a:lnTo>
                  <a:pt x="82" y="75"/>
                </a:lnTo>
                <a:lnTo>
                  <a:pt x="92" y="72"/>
                </a:lnTo>
                <a:lnTo>
                  <a:pt x="92" y="73"/>
                </a:lnTo>
                <a:lnTo>
                  <a:pt x="93" y="73"/>
                </a:lnTo>
                <a:lnTo>
                  <a:pt x="95" y="75"/>
                </a:lnTo>
                <a:lnTo>
                  <a:pt x="98" y="77"/>
                </a:lnTo>
                <a:lnTo>
                  <a:pt x="103" y="79"/>
                </a:lnTo>
                <a:lnTo>
                  <a:pt x="107" y="80"/>
                </a:lnTo>
                <a:lnTo>
                  <a:pt x="112" y="82"/>
                </a:lnTo>
                <a:lnTo>
                  <a:pt x="120" y="88"/>
                </a:lnTo>
                <a:lnTo>
                  <a:pt x="127" y="96"/>
                </a:lnTo>
                <a:lnTo>
                  <a:pt x="131" y="107"/>
                </a:lnTo>
                <a:lnTo>
                  <a:pt x="134" y="121"/>
                </a:lnTo>
                <a:lnTo>
                  <a:pt x="134" y="175"/>
                </a:lnTo>
                <a:lnTo>
                  <a:pt x="131" y="182"/>
                </a:lnTo>
                <a:lnTo>
                  <a:pt x="129" y="184"/>
                </a:lnTo>
                <a:lnTo>
                  <a:pt x="127" y="185"/>
                </a:lnTo>
                <a:lnTo>
                  <a:pt x="124" y="187"/>
                </a:lnTo>
                <a:lnTo>
                  <a:pt x="120" y="188"/>
                </a:lnTo>
                <a:lnTo>
                  <a:pt x="114" y="188"/>
                </a:lnTo>
                <a:lnTo>
                  <a:pt x="114" y="115"/>
                </a:lnTo>
                <a:lnTo>
                  <a:pt x="112" y="113"/>
                </a:lnTo>
                <a:lnTo>
                  <a:pt x="109" y="115"/>
                </a:lnTo>
                <a:lnTo>
                  <a:pt x="107" y="116"/>
                </a:lnTo>
                <a:lnTo>
                  <a:pt x="107" y="206"/>
                </a:lnTo>
                <a:lnTo>
                  <a:pt x="109" y="208"/>
                </a:lnTo>
                <a:lnTo>
                  <a:pt x="109" y="279"/>
                </a:lnTo>
                <a:lnTo>
                  <a:pt x="107" y="281"/>
                </a:lnTo>
                <a:lnTo>
                  <a:pt x="106" y="284"/>
                </a:lnTo>
                <a:lnTo>
                  <a:pt x="104" y="287"/>
                </a:lnTo>
                <a:lnTo>
                  <a:pt x="101" y="289"/>
                </a:lnTo>
                <a:lnTo>
                  <a:pt x="98" y="291"/>
                </a:lnTo>
                <a:lnTo>
                  <a:pt x="95" y="292"/>
                </a:lnTo>
                <a:lnTo>
                  <a:pt x="92" y="292"/>
                </a:lnTo>
                <a:lnTo>
                  <a:pt x="83" y="290"/>
                </a:lnTo>
                <a:lnTo>
                  <a:pt x="80" y="287"/>
                </a:lnTo>
                <a:lnTo>
                  <a:pt x="78" y="284"/>
                </a:lnTo>
                <a:lnTo>
                  <a:pt x="76" y="281"/>
                </a:lnTo>
                <a:lnTo>
                  <a:pt x="75" y="279"/>
                </a:lnTo>
                <a:lnTo>
                  <a:pt x="75" y="187"/>
                </a:lnTo>
                <a:lnTo>
                  <a:pt x="74" y="187"/>
                </a:lnTo>
                <a:lnTo>
                  <a:pt x="73" y="186"/>
                </a:lnTo>
                <a:lnTo>
                  <a:pt x="72" y="186"/>
                </a:lnTo>
                <a:lnTo>
                  <a:pt x="70" y="187"/>
                </a:lnTo>
                <a:lnTo>
                  <a:pt x="69" y="188"/>
                </a:lnTo>
                <a:lnTo>
                  <a:pt x="69" y="280"/>
                </a:lnTo>
                <a:lnTo>
                  <a:pt x="64" y="287"/>
                </a:lnTo>
                <a:lnTo>
                  <a:pt x="62" y="289"/>
                </a:lnTo>
                <a:lnTo>
                  <a:pt x="59" y="291"/>
                </a:lnTo>
                <a:lnTo>
                  <a:pt x="56" y="292"/>
                </a:lnTo>
                <a:lnTo>
                  <a:pt x="50" y="292"/>
                </a:lnTo>
                <a:lnTo>
                  <a:pt x="46" y="291"/>
                </a:lnTo>
                <a:lnTo>
                  <a:pt x="43" y="289"/>
                </a:lnTo>
                <a:lnTo>
                  <a:pt x="39" y="284"/>
                </a:lnTo>
                <a:lnTo>
                  <a:pt x="37" y="281"/>
                </a:lnTo>
                <a:lnTo>
                  <a:pt x="35" y="279"/>
                </a:lnTo>
                <a:lnTo>
                  <a:pt x="35" y="115"/>
                </a:lnTo>
                <a:lnTo>
                  <a:pt x="34" y="115"/>
                </a:lnTo>
                <a:lnTo>
                  <a:pt x="32" y="113"/>
                </a:lnTo>
                <a:lnTo>
                  <a:pt x="31" y="114"/>
                </a:lnTo>
                <a:lnTo>
                  <a:pt x="30" y="114"/>
                </a:lnTo>
                <a:lnTo>
                  <a:pt x="30" y="115"/>
                </a:lnTo>
                <a:lnTo>
                  <a:pt x="29" y="115"/>
                </a:lnTo>
                <a:lnTo>
                  <a:pt x="29" y="187"/>
                </a:lnTo>
                <a:lnTo>
                  <a:pt x="27" y="188"/>
                </a:lnTo>
                <a:lnTo>
                  <a:pt x="23" y="188"/>
                </a:lnTo>
                <a:lnTo>
                  <a:pt x="14" y="186"/>
                </a:lnTo>
                <a:lnTo>
                  <a:pt x="11" y="184"/>
                </a:lnTo>
                <a:lnTo>
                  <a:pt x="9" y="182"/>
                </a:lnTo>
                <a:lnTo>
                  <a:pt x="7" y="175"/>
                </a:lnTo>
                <a:lnTo>
                  <a:pt x="7" y="172"/>
                </a:lnTo>
                <a:close/>
                <a:moveTo>
                  <a:pt x="72" y="7"/>
                </a:moveTo>
                <a:lnTo>
                  <a:pt x="80" y="8"/>
                </a:lnTo>
                <a:lnTo>
                  <a:pt x="87" y="11"/>
                </a:lnTo>
                <a:lnTo>
                  <a:pt x="94" y="17"/>
                </a:lnTo>
                <a:lnTo>
                  <a:pt x="101" y="27"/>
                </a:lnTo>
                <a:lnTo>
                  <a:pt x="104" y="39"/>
                </a:lnTo>
                <a:lnTo>
                  <a:pt x="101" y="51"/>
                </a:lnTo>
                <a:lnTo>
                  <a:pt x="94" y="62"/>
                </a:lnTo>
                <a:lnTo>
                  <a:pt x="92" y="63"/>
                </a:lnTo>
                <a:lnTo>
                  <a:pt x="89" y="65"/>
                </a:lnTo>
                <a:lnTo>
                  <a:pt x="81" y="70"/>
                </a:lnTo>
                <a:lnTo>
                  <a:pt x="72" y="71"/>
                </a:lnTo>
                <a:lnTo>
                  <a:pt x="62" y="70"/>
                </a:lnTo>
                <a:lnTo>
                  <a:pt x="54" y="67"/>
                </a:lnTo>
                <a:lnTo>
                  <a:pt x="54" y="65"/>
                </a:lnTo>
                <a:lnTo>
                  <a:pt x="51" y="63"/>
                </a:lnTo>
                <a:lnTo>
                  <a:pt x="49" y="62"/>
                </a:lnTo>
                <a:lnTo>
                  <a:pt x="41" y="51"/>
                </a:lnTo>
                <a:lnTo>
                  <a:pt x="39" y="39"/>
                </a:lnTo>
                <a:lnTo>
                  <a:pt x="41" y="27"/>
                </a:lnTo>
                <a:lnTo>
                  <a:pt x="49" y="17"/>
                </a:lnTo>
                <a:lnTo>
                  <a:pt x="59" y="9"/>
                </a:lnTo>
                <a:lnTo>
                  <a:pt x="72" y="7"/>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8" name="Freeform 692"/>
          <p:cNvSpPr>
            <a:spLocks/>
          </p:cNvSpPr>
          <p:nvPr/>
        </p:nvSpPr>
        <p:spPr bwMode="auto">
          <a:xfrm>
            <a:off x="8377446" y="3278515"/>
            <a:ext cx="295503" cy="507895"/>
          </a:xfrm>
          <a:custGeom>
            <a:avLst/>
            <a:gdLst/>
            <a:ahLst/>
            <a:cxnLst>
              <a:cxn ang="0">
                <a:pos x="1" y="100"/>
              </a:cxn>
              <a:cxn ang="0">
                <a:pos x="3" y="110"/>
              </a:cxn>
              <a:cxn ang="0">
                <a:pos x="8" y="114"/>
              </a:cxn>
              <a:cxn ang="0">
                <a:pos x="21" y="116"/>
              </a:cxn>
              <a:cxn ang="0">
                <a:pos x="23" y="43"/>
              </a:cxn>
              <a:cxn ang="0">
                <a:pos x="24" y="42"/>
              </a:cxn>
              <a:cxn ang="0">
                <a:pos x="26" y="41"/>
              </a:cxn>
              <a:cxn ang="0">
                <a:pos x="29" y="43"/>
              </a:cxn>
              <a:cxn ang="0">
                <a:pos x="31" y="209"/>
              </a:cxn>
              <a:cxn ang="0">
                <a:pos x="37" y="217"/>
              </a:cxn>
              <a:cxn ang="0">
                <a:pos x="44" y="220"/>
              </a:cxn>
              <a:cxn ang="0">
                <a:pos x="53" y="219"/>
              </a:cxn>
              <a:cxn ang="0">
                <a:pos x="58" y="215"/>
              </a:cxn>
              <a:cxn ang="0">
                <a:pos x="63" y="116"/>
              </a:cxn>
              <a:cxn ang="0">
                <a:pos x="66" y="114"/>
              </a:cxn>
              <a:cxn ang="0">
                <a:pos x="68" y="115"/>
              </a:cxn>
              <a:cxn ang="0">
                <a:pos x="69" y="207"/>
              </a:cxn>
              <a:cxn ang="0">
                <a:pos x="72" y="212"/>
              </a:cxn>
              <a:cxn ang="0">
                <a:pos x="77" y="218"/>
              </a:cxn>
              <a:cxn ang="0">
                <a:pos x="89" y="220"/>
              </a:cxn>
              <a:cxn ang="0">
                <a:pos x="95" y="217"/>
              </a:cxn>
              <a:cxn ang="0">
                <a:pos x="100" y="212"/>
              </a:cxn>
              <a:cxn ang="0">
                <a:pos x="103" y="207"/>
              </a:cxn>
              <a:cxn ang="0">
                <a:pos x="101" y="134"/>
              </a:cxn>
              <a:cxn ang="0">
                <a:pos x="103" y="43"/>
              </a:cxn>
              <a:cxn ang="0">
                <a:pos x="108" y="43"/>
              </a:cxn>
              <a:cxn ang="0">
                <a:pos x="114" y="116"/>
              </a:cxn>
              <a:cxn ang="0">
                <a:pos x="121" y="113"/>
              </a:cxn>
              <a:cxn ang="0">
                <a:pos x="125" y="110"/>
              </a:cxn>
              <a:cxn ang="0">
                <a:pos x="128" y="49"/>
              </a:cxn>
              <a:cxn ang="0">
                <a:pos x="121" y="24"/>
              </a:cxn>
              <a:cxn ang="0">
                <a:pos x="106" y="10"/>
              </a:cxn>
              <a:cxn ang="0">
                <a:pos x="97" y="7"/>
              </a:cxn>
              <a:cxn ang="0">
                <a:pos x="89" y="3"/>
              </a:cxn>
              <a:cxn ang="0">
                <a:pos x="86" y="1"/>
              </a:cxn>
              <a:cxn ang="0">
                <a:pos x="76" y="3"/>
              </a:cxn>
              <a:cxn ang="0">
                <a:pos x="56" y="3"/>
              </a:cxn>
              <a:cxn ang="0">
                <a:pos x="45" y="1"/>
              </a:cxn>
              <a:cxn ang="0">
                <a:pos x="23" y="10"/>
              </a:cxn>
              <a:cxn ang="0">
                <a:pos x="7" y="24"/>
              </a:cxn>
              <a:cxn ang="0">
                <a:pos x="0" y="49"/>
              </a:cxn>
            </a:cxnLst>
            <a:rect l="0" t="0" r="r" b="b"/>
            <a:pathLst>
              <a:path w="128" h="220">
                <a:moveTo>
                  <a:pt x="0" y="50"/>
                </a:moveTo>
                <a:lnTo>
                  <a:pt x="1" y="100"/>
                </a:lnTo>
                <a:lnTo>
                  <a:pt x="1" y="103"/>
                </a:lnTo>
                <a:lnTo>
                  <a:pt x="3" y="110"/>
                </a:lnTo>
                <a:lnTo>
                  <a:pt x="5" y="112"/>
                </a:lnTo>
                <a:lnTo>
                  <a:pt x="8" y="114"/>
                </a:lnTo>
                <a:lnTo>
                  <a:pt x="17" y="116"/>
                </a:lnTo>
                <a:lnTo>
                  <a:pt x="21" y="116"/>
                </a:lnTo>
                <a:lnTo>
                  <a:pt x="23" y="115"/>
                </a:lnTo>
                <a:lnTo>
                  <a:pt x="23" y="43"/>
                </a:lnTo>
                <a:lnTo>
                  <a:pt x="24" y="43"/>
                </a:lnTo>
                <a:lnTo>
                  <a:pt x="24" y="42"/>
                </a:lnTo>
                <a:lnTo>
                  <a:pt x="25" y="42"/>
                </a:lnTo>
                <a:lnTo>
                  <a:pt x="26" y="41"/>
                </a:lnTo>
                <a:lnTo>
                  <a:pt x="28" y="43"/>
                </a:lnTo>
                <a:lnTo>
                  <a:pt x="29" y="43"/>
                </a:lnTo>
                <a:lnTo>
                  <a:pt x="29" y="207"/>
                </a:lnTo>
                <a:lnTo>
                  <a:pt x="31" y="209"/>
                </a:lnTo>
                <a:lnTo>
                  <a:pt x="33" y="212"/>
                </a:lnTo>
                <a:lnTo>
                  <a:pt x="37" y="217"/>
                </a:lnTo>
                <a:lnTo>
                  <a:pt x="40" y="219"/>
                </a:lnTo>
                <a:lnTo>
                  <a:pt x="44" y="220"/>
                </a:lnTo>
                <a:lnTo>
                  <a:pt x="50" y="220"/>
                </a:lnTo>
                <a:lnTo>
                  <a:pt x="53" y="219"/>
                </a:lnTo>
                <a:lnTo>
                  <a:pt x="56" y="217"/>
                </a:lnTo>
                <a:lnTo>
                  <a:pt x="58" y="215"/>
                </a:lnTo>
                <a:lnTo>
                  <a:pt x="63" y="208"/>
                </a:lnTo>
                <a:lnTo>
                  <a:pt x="63" y="116"/>
                </a:lnTo>
                <a:lnTo>
                  <a:pt x="64" y="115"/>
                </a:lnTo>
                <a:lnTo>
                  <a:pt x="66" y="114"/>
                </a:lnTo>
                <a:lnTo>
                  <a:pt x="67" y="114"/>
                </a:lnTo>
                <a:lnTo>
                  <a:pt x="68" y="115"/>
                </a:lnTo>
                <a:lnTo>
                  <a:pt x="69" y="115"/>
                </a:lnTo>
                <a:lnTo>
                  <a:pt x="69" y="207"/>
                </a:lnTo>
                <a:lnTo>
                  <a:pt x="70" y="209"/>
                </a:lnTo>
                <a:lnTo>
                  <a:pt x="72" y="212"/>
                </a:lnTo>
                <a:lnTo>
                  <a:pt x="74" y="215"/>
                </a:lnTo>
                <a:lnTo>
                  <a:pt x="77" y="218"/>
                </a:lnTo>
                <a:lnTo>
                  <a:pt x="86" y="220"/>
                </a:lnTo>
                <a:lnTo>
                  <a:pt x="89" y="220"/>
                </a:lnTo>
                <a:lnTo>
                  <a:pt x="92" y="219"/>
                </a:lnTo>
                <a:lnTo>
                  <a:pt x="95" y="217"/>
                </a:lnTo>
                <a:lnTo>
                  <a:pt x="98" y="215"/>
                </a:lnTo>
                <a:lnTo>
                  <a:pt x="100" y="212"/>
                </a:lnTo>
                <a:lnTo>
                  <a:pt x="101" y="209"/>
                </a:lnTo>
                <a:lnTo>
                  <a:pt x="103" y="207"/>
                </a:lnTo>
                <a:lnTo>
                  <a:pt x="103" y="136"/>
                </a:lnTo>
                <a:lnTo>
                  <a:pt x="101" y="134"/>
                </a:lnTo>
                <a:lnTo>
                  <a:pt x="101" y="44"/>
                </a:lnTo>
                <a:lnTo>
                  <a:pt x="103" y="43"/>
                </a:lnTo>
                <a:lnTo>
                  <a:pt x="106" y="41"/>
                </a:lnTo>
                <a:lnTo>
                  <a:pt x="108" y="43"/>
                </a:lnTo>
                <a:lnTo>
                  <a:pt x="108" y="116"/>
                </a:lnTo>
                <a:lnTo>
                  <a:pt x="114" y="116"/>
                </a:lnTo>
                <a:lnTo>
                  <a:pt x="118" y="115"/>
                </a:lnTo>
                <a:lnTo>
                  <a:pt x="121" y="113"/>
                </a:lnTo>
                <a:lnTo>
                  <a:pt x="123" y="112"/>
                </a:lnTo>
                <a:lnTo>
                  <a:pt x="125" y="110"/>
                </a:lnTo>
                <a:lnTo>
                  <a:pt x="128" y="103"/>
                </a:lnTo>
                <a:lnTo>
                  <a:pt x="128" y="49"/>
                </a:lnTo>
                <a:lnTo>
                  <a:pt x="125" y="35"/>
                </a:lnTo>
                <a:lnTo>
                  <a:pt x="121" y="24"/>
                </a:lnTo>
                <a:lnTo>
                  <a:pt x="114" y="16"/>
                </a:lnTo>
                <a:lnTo>
                  <a:pt x="106" y="10"/>
                </a:lnTo>
                <a:lnTo>
                  <a:pt x="101" y="8"/>
                </a:lnTo>
                <a:lnTo>
                  <a:pt x="97" y="7"/>
                </a:lnTo>
                <a:lnTo>
                  <a:pt x="92" y="5"/>
                </a:lnTo>
                <a:lnTo>
                  <a:pt x="89" y="3"/>
                </a:lnTo>
                <a:lnTo>
                  <a:pt x="87" y="1"/>
                </a:lnTo>
                <a:lnTo>
                  <a:pt x="86" y="1"/>
                </a:lnTo>
                <a:lnTo>
                  <a:pt x="86" y="0"/>
                </a:lnTo>
                <a:lnTo>
                  <a:pt x="76" y="3"/>
                </a:lnTo>
                <a:lnTo>
                  <a:pt x="66" y="5"/>
                </a:lnTo>
                <a:lnTo>
                  <a:pt x="56" y="3"/>
                </a:lnTo>
                <a:lnTo>
                  <a:pt x="47" y="1"/>
                </a:lnTo>
                <a:lnTo>
                  <a:pt x="45" y="1"/>
                </a:lnTo>
                <a:lnTo>
                  <a:pt x="34" y="5"/>
                </a:lnTo>
                <a:lnTo>
                  <a:pt x="23" y="10"/>
                </a:lnTo>
                <a:lnTo>
                  <a:pt x="14" y="16"/>
                </a:lnTo>
                <a:lnTo>
                  <a:pt x="7" y="24"/>
                </a:lnTo>
                <a:lnTo>
                  <a:pt x="2" y="35"/>
                </a:lnTo>
                <a:lnTo>
                  <a:pt x="0" y="49"/>
                </a:lnTo>
                <a:lnTo>
                  <a:pt x="0" y="5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9" name="Freeform 693"/>
          <p:cNvSpPr>
            <a:spLocks/>
          </p:cNvSpPr>
          <p:nvPr/>
        </p:nvSpPr>
        <p:spPr bwMode="auto">
          <a:xfrm>
            <a:off x="8458200" y="3128455"/>
            <a:ext cx="150060" cy="147751"/>
          </a:xfrm>
          <a:custGeom>
            <a:avLst/>
            <a:gdLst/>
            <a:ahLst/>
            <a:cxnLst>
              <a:cxn ang="0">
                <a:pos x="55" y="10"/>
              </a:cxn>
              <a:cxn ang="0">
                <a:pos x="48" y="4"/>
              </a:cxn>
              <a:cxn ang="0">
                <a:pos x="41" y="1"/>
              </a:cxn>
              <a:cxn ang="0">
                <a:pos x="33" y="0"/>
              </a:cxn>
              <a:cxn ang="0">
                <a:pos x="20" y="2"/>
              </a:cxn>
              <a:cxn ang="0">
                <a:pos x="10" y="10"/>
              </a:cxn>
              <a:cxn ang="0">
                <a:pos x="2" y="20"/>
              </a:cxn>
              <a:cxn ang="0">
                <a:pos x="0" y="32"/>
              </a:cxn>
              <a:cxn ang="0">
                <a:pos x="2" y="44"/>
              </a:cxn>
              <a:cxn ang="0">
                <a:pos x="10" y="55"/>
              </a:cxn>
              <a:cxn ang="0">
                <a:pos x="12" y="56"/>
              </a:cxn>
              <a:cxn ang="0">
                <a:pos x="15" y="58"/>
              </a:cxn>
              <a:cxn ang="0">
                <a:pos x="15" y="60"/>
              </a:cxn>
              <a:cxn ang="0">
                <a:pos x="23" y="63"/>
              </a:cxn>
              <a:cxn ang="0">
                <a:pos x="33" y="64"/>
              </a:cxn>
              <a:cxn ang="0">
                <a:pos x="42" y="63"/>
              </a:cxn>
              <a:cxn ang="0">
                <a:pos x="50" y="58"/>
              </a:cxn>
              <a:cxn ang="0">
                <a:pos x="53" y="56"/>
              </a:cxn>
              <a:cxn ang="0">
                <a:pos x="55" y="55"/>
              </a:cxn>
              <a:cxn ang="0">
                <a:pos x="62" y="44"/>
              </a:cxn>
              <a:cxn ang="0">
                <a:pos x="65" y="32"/>
              </a:cxn>
              <a:cxn ang="0">
                <a:pos x="62" y="20"/>
              </a:cxn>
              <a:cxn ang="0">
                <a:pos x="55" y="10"/>
              </a:cxn>
            </a:cxnLst>
            <a:rect l="0" t="0" r="r" b="b"/>
            <a:pathLst>
              <a:path w="65" h="64">
                <a:moveTo>
                  <a:pt x="55" y="10"/>
                </a:moveTo>
                <a:lnTo>
                  <a:pt x="48" y="4"/>
                </a:lnTo>
                <a:lnTo>
                  <a:pt x="41" y="1"/>
                </a:lnTo>
                <a:lnTo>
                  <a:pt x="33" y="0"/>
                </a:lnTo>
                <a:lnTo>
                  <a:pt x="20" y="2"/>
                </a:lnTo>
                <a:lnTo>
                  <a:pt x="10" y="10"/>
                </a:lnTo>
                <a:lnTo>
                  <a:pt x="2" y="20"/>
                </a:lnTo>
                <a:lnTo>
                  <a:pt x="0" y="32"/>
                </a:lnTo>
                <a:lnTo>
                  <a:pt x="2" y="44"/>
                </a:lnTo>
                <a:lnTo>
                  <a:pt x="10" y="55"/>
                </a:lnTo>
                <a:lnTo>
                  <a:pt x="12" y="56"/>
                </a:lnTo>
                <a:lnTo>
                  <a:pt x="15" y="58"/>
                </a:lnTo>
                <a:lnTo>
                  <a:pt x="15" y="60"/>
                </a:lnTo>
                <a:lnTo>
                  <a:pt x="23" y="63"/>
                </a:lnTo>
                <a:lnTo>
                  <a:pt x="33" y="64"/>
                </a:lnTo>
                <a:lnTo>
                  <a:pt x="42" y="63"/>
                </a:lnTo>
                <a:lnTo>
                  <a:pt x="50" y="58"/>
                </a:lnTo>
                <a:lnTo>
                  <a:pt x="53" y="56"/>
                </a:lnTo>
                <a:lnTo>
                  <a:pt x="55" y="55"/>
                </a:lnTo>
                <a:lnTo>
                  <a:pt x="62" y="44"/>
                </a:lnTo>
                <a:lnTo>
                  <a:pt x="65" y="32"/>
                </a:lnTo>
                <a:lnTo>
                  <a:pt x="62" y="20"/>
                </a:lnTo>
                <a:lnTo>
                  <a:pt x="55" y="1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65000"/>
                  <a:lumOff val="35000"/>
                </a:schemeClr>
              </a:solidFill>
            </a:endParaRPr>
          </a:p>
        </p:txBody>
      </p:sp>
      <p:sp>
        <p:nvSpPr>
          <p:cNvPr id="716" name="TextBox 715">
            <a:hlinkClick r:id="rId4" action="ppaction://hlinksldjump"/>
          </p:cNvPr>
          <p:cNvSpPr txBox="1"/>
          <p:nvPr/>
        </p:nvSpPr>
        <p:spPr>
          <a:xfrm>
            <a:off x="2920996" y="1400175"/>
            <a:ext cx="2847975" cy="307777"/>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Guiding Principles for </a:t>
            </a:r>
          </a:p>
          <a:p>
            <a:r>
              <a:rPr lang="en-US" sz="1000" b="1" dirty="0" smtClean="0">
                <a:solidFill>
                  <a:schemeClr val="tx1">
                    <a:lumMod val="65000"/>
                    <a:lumOff val="35000"/>
                  </a:schemeClr>
                </a:solidFill>
                <a:latin typeface="+mn-lt"/>
              </a:rPr>
              <a:t>Citizen </a:t>
            </a:r>
            <a:r>
              <a:rPr lang="en-US" sz="1000" b="1" dirty="0">
                <a:solidFill>
                  <a:schemeClr val="tx1">
                    <a:lumMod val="65000"/>
                    <a:lumOff val="35000"/>
                  </a:schemeClr>
                </a:solidFill>
                <a:latin typeface="+mn-lt"/>
              </a:rPr>
              <a:t>Service Transformation</a:t>
            </a:r>
          </a:p>
        </p:txBody>
      </p:sp>
      <p:sp>
        <p:nvSpPr>
          <p:cNvPr id="717" name="TextBox 716"/>
          <p:cNvSpPr txBox="1"/>
          <p:nvPr/>
        </p:nvSpPr>
        <p:spPr>
          <a:xfrm>
            <a:off x="1501771" y="1752600"/>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business management</a:t>
            </a:r>
            <a:endParaRPr lang="en-US" sz="1000" b="1" dirty="0">
              <a:solidFill>
                <a:schemeClr val="bg1"/>
              </a:solidFill>
              <a:latin typeface="+mn-lt"/>
            </a:endParaRPr>
          </a:p>
        </p:txBody>
      </p:sp>
      <p:sp>
        <p:nvSpPr>
          <p:cNvPr id="719" name="TextBox 718"/>
          <p:cNvSpPr txBox="1"/>
          <p:nvPr/>
        </p:nvSpPr>
        <p:spPr>
          <a:xfrm>
            <a:off x="3378196" y="1762125"/>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customer management</a:t>
            </a:r>
            <a:endParaRPr lang="en-US" sz="1000" b="1" dirty="0">
              <a:solidFill>
                <a:schemeClr val="bg1"/>
              </a:solidFill>
              <a:latin typeface="+mn-lt"/>
            </a:endParaRPr>
          </a:p>
        </p:txBody>
      </p:sp>
      <p:sp>
        <p:nvSpPr>
          <p:cNvPr id="720" name="TextBox 719">
            <a:hlinkClick r:id="" action="ppaction://noaction"/>
          </p:cNvPr>
          <p:cNvSpPr txBox="1"/>
          <p:nvPr/>
        </p:nvSpPr>
        <p:spPr>
          <a:xfrm>
            <a:off x="5311771" y="1752600"/>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channel management</a:t>
            </a:r>
            <a:endParaRPr lang="en-US" sz="1000" b="1" dirty="0">
              <a:solidFill>
                <a:schemeClr val="bg1"/>
              </a:solidFill>
              <a:latin typeface="+mn-lt"/>
            </a:endParaRPr>
          </a:p>
        </p:txBody>
      </p:sp>
      <p:sp>
        <p:nvSpPr>
          <p:cNvPr id="728" name="TextBox 727"/>
          <p:cNvSpPr txBox="1"/>
          <p:nvPr/>
        </p:nvSpPr>
        <p:spPr>
          <a:xfrm>
            <a:off x="5340345" y="2190749"/>
            <a:ext cx="1266825" cy="1885131"/>
          </a:xfrm>
          <a:prstGeom prst="rect">
            <a:avLst/>
          </a:prstGeom>
          <a:noFill/>
        </p:spPr>
        <p:txBody>
          <a:bodyPr wrap="square" lIns="0" tIns="0" rIns="0" bIns="0" rtlCol="0">
            <a:spAutoFit/>
          </a:bodyPr>
          <a:lstStyle/>
          <a:p>
            <a:pPr>
              <a:lnSpc>
                <a:spcPts val="1300"/>
              </a:lnSpc>
            </a:pPr>
            <a:r>
              <a:rPr lang="en-US" sz="1000" b="1" dirty="0" smtClean="0">
                <a:solidFill>
                  <a:schemeClr val="bg1"/>
                </a:solidFill>
                <a:latin typeface="+mn-lt"/>
              </a:rPr>
              <a:t>Internet</a:t>
            </a:r>
          </a:p>
          <a:p>
            <a:pPr>
              <a:lnSpc>
                <a:spcPts val="1300"/>
              </a:lnSpc>
            </a:pPr>
            <a:endParaRPr lang="en-GB" sz="1000" b="1" dirty="0">
              <a:solidFill>
                <a:schemeClr val="bg1"/>
              </a:solidFill>
              <a:latin typeface="+mn-lt"/>
            </a:endParaRPr>
          </a:p>
          <a:p>
            <a:pPr>
              <a:lnSpc>
                <a:spcPts val="1300"/>
              </a:lnSpc>
            </a:pPr>
            <a:r>
              <a:rPr lang="en-GB" sz="1000" b="1" dirty="0" smtClean="0">
                <a:solidFill>
                  <a:schemeClr val="bg1"/>
                </a:solidFill>
                <a:latin typeface="+mn-lt"/>
              </a:rPr>
              <a:t>Walk-in</a:t>
            </a:r>
          </a:p>
          <a:p>
            <a:pPr>
              <a:lnSpc>
                <a:spcPts val="1300"/>
              </a:lnSpc>
            </a:pPr>
            <a:endParaRPr lang="en-GB" sz="1000" b="1" dirty="0">
              <a:solidFill>
                <a:schemeClr val="bg1"/>
              </a:solidFill>
              <a:latin typeface="+mn-lt"/>
            </a:endParaRPr>
          </a:p>
          <a:p>
            <a:pPr>
              <a:lnSpc>
                <a:spcPts val="1100"/>
              </a:lnSpc>
            </a:pPr>
            <a:r>
              <a:rPr lang="en-GB" sz="1000" b="1" dirty="0" smtClean="0">
                <a:solidFill>
                  <a:schemeClr val="bg1"/>
                </a:solidFill>
                <a:latin typeface="+mn-lt"/>
              </a:rPr>
              <a:t>DiTV</a:t>
            </a:r>
          </a:p>
          <a:p>
            <a:pPr>
              <a:lnSpc>
                <a:spcPts val="1200"/>
              </a:lnSpc>
            </a:pPr>
            <a:endParaRPr lang="en-GB" sz="1000" b="1" dirty="0">
              <a:solidFill>
                <a:schemeClr val="bg1"/>
              </a:solidFill>
              <a:latin typeface="+mn-lt"/>
            </a:endParaRPr>
          </a:p>
          <a:p>
            <a:r>
              <a:rPr lang="en-GB" sz="1000" b="1" dirty="0" smtClean="0">
                <a:solidFill>
                  <a:schemeClr val="bg1"/>
                </a:solidFill>
                <a:latin typeface="+mn-lt"/>
              </a:rPr>
              <a:t>Phone</a:t>
            </a:r>
          </a:p>
          <a:p>
            <a:r>
              <a:rPr lang="en-GB" sz="1000" b="1" dirty="0" smtClean="0">
                <a:solidFill>
                  <a:schemeClr val="bg1"/>
                </a:solidFill>
                <a:latin typeface="+mn-lt"/>
              </a:rPr>
              <a:t>(and mobile device)</a:t>
            </a:r>
          </a:p>
          <a:p>
            <a:pPr>
              <a:lnSpc>
                <a:spcPts val="1000"/>
              </a:lnSpc>
            </a:pPr>
            <a:endParaRPr lang="en-GB" sz="1000" b="1" dirty="0">
              <a:solidFill>
                <a:schemeClr val="bg1"/>
              </a:solidFill>
              <a:latin typeface="+mn-lt"/>
            </a:endParaRPr>
          </a:p>
          <a:p>
            <a:r>
              <a:rPr lang="en-GB" sz="1000" b="1" dirty="0" smtClean="0">
                <a:solidFill>
                  <a:schemeClr val="bg1"/>
                </a:solidFill>
                <a:latin typeface="+mn-lt"/>
              </a:rPr>
              <a:t>Mail</a:t>
            </a:r>
          </a:p>
          <a:p>
            <a:endParaRPr lang="en-GB" sz="1000" b="1" dirty="0">
              <a:solidFill>
                <a:schemeClr val="bg1"/>
              </a:solidFill>
              <a:latin typeface="+mn-lt"/>
            </a:endParaRPr>
          </a:p>
          <a:p>
            <a:r>
              <a:rPr lang="en-GB" sz="1000" b="1" dirty="0" smtClean="0">
                <a:solidFill>
                  <a:schemeClr val="bg1"/>
                </a:solidFill>
                <a:latin typeface="+mn-lt"/>
              </a:rPr>
              <a:t>Front-line staff</a:t>
            </a:r>
            <a:endParaRPr lang="en-US" sz="1000" b="1" dirty="0">
              <a:solidFill>
                <a:schemeClr val="bg1"/>
              </a:solidFill>
              <a:latin typeface="+mn-lt"/>
            </a:endParaRPr>
          </a:p>
        </p:txBody>
      </p:sp>
      <p:sp>
        <p:nvSpPr>
          <p:cNvPr id="730" name="TextBox 729">
            <a:hlinkClick r:id="rId5" action="ppaction://hlinksldjump"/>
          </p:cNvPr>
          <p:cNvSpPr txBox="1"/>
          <p:nvPr/>
        </p:nvSpPr>
        <p:spPr>
          <a:xfrm>
            <a:off x="1577971" y="46863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Strategic clarity</a:t>
            </a:r>
            <a:endParaRPr lang="en-US" sz="1000" b="1" dirty="0">
              <a:solidFill>
                <a:schemeClr val="tx1">
                  <a:lumMod val="65000"/>
                  <a:lumOff val="35000"/>
                </a:schemeClr>
              </a:solidFill>
              <a:latin typeface="+mn-lt"/>
            </a:endParaRPr>
          </a:p>
        </p:txBody>
      </p:sp>
      <p:sp>
        <p:nvSpPr>
          <p:cNvPr id="731" name="TextBox 730">
            <a:hlinkClick r:id="rId6" action="ppaction://hlinksldjump"/>
          </p:cNvPr>
          <p:cNvSpPr txBox="1"/>
          <p:nvPr/>
        </p:nvSpPr>
        <p:spPr>
          <a:xfrm>
            <a:off x="1568446" y="52197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Leadership</a:t>
            </a:r>
            <a:endParaRPr lang="en-US" sz="1000" b="1" dirty="0">
              <a:solidFill>
                <a:schemeClr val="tx1">
                  <a:lumMod val="65000"/>
                  <a:lumOff val="35000"/>
                </a:schemeClr>
              </a:solidFill>
              <a:latin typeface="+mn-lt"/>
            </a:endParaRPr>
          </a:p>
        </p:txBody>
      </p:sp>
      <p:sp>
        <p:nvSpPr>
          <p:cNvPr id="732" name="TextBox 731">
            <a:hlinkClick r:id="rId7" action="ppaction://hlinksldjump"/>
          </p:cNvPr>
          <p:cNvSpPr txBox="1"/>
          <p:nvPr/>
        </p:nvSpPr>
        <p:spPr>
          <a:xfrm>
            <a:off x="2768596" y="470535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Skills</a:t>
            </a:r>
            <a:endParaRPr lang="en-US" sz="1000" b="1" dirty="0">
              <a:solidFill>
                <a:schemeClr val="tx1">
                  <a:lumMod val="65000"/>
                  <a:lumOff val="35000"/>
                </a:schemeClr>
              </a:solidFill>
              <a:latin typeface="+mn-lt"/>
            </a:endParaRPr>
          </a:p>
        </p:txBody>
      </p:sp>
      <p:sp>
        <p:nvSpPr>
          <p:cNvPr id="733" name="TextBox 732"/>
          <p:cNvSpPr txBox="1"/>
          <p:nvPr/>
        </p:nvSpPr>
        <p:spPr>
          <a:xfrm>
            <a:off x="2768596" y="52197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User focus</a:t>
            </a:r>
            <a:endParaRPr lang="en-US" sz="1000" b="1" dirty="0">
              <a:solidFill>
                <a:schemeClr val="tx1">
                  <a:lumMod val="65000"/>
                  <a:lumOff val="35000"/>
                </a:schemeClr>
              </a:solidFill>
              <a:latin typeface="+mn-lt"/>
            </a:endParaRPr>
          </a:p>
        </p:txBody>
      </p:sp>
      <p:sp>
        <p:nvSpPr>
          <p:cNvPr id="734" name="TextBox 733">
            <a:hlinkClick r:id="rId8" action="ppaction://hlinksldjump"/>
          </p:cNvPr>
          <p:cNvSpPr txBox="1"/>
          <p:nvPr/>
        </p:nvSpPr>
        <p:spPr>
          <a:xfrm>
            <a:off x="3949696" y="4648200"/>
            <a:ext cx="1009650" cy="256480"/>
          </a:xfrm>
          <a:prstGeom prst="rect">
            <a:avLst/>
          </a:prstGeom>
          <a:noFill/>
        </p:spPr>
        <p:txBody>
          <a:bodyPr wrap="square" lIns="0" tIns="0" rIns="0" bIns="0" rtlCol="0">
            <a:spAutoFit/>
          </a:bodyPr>
          <a:lstStyle/>
          <a:p>
            <a:pPr>
              <a:lnSpc>
                <a:spcPts val="1000"/>
              </a:lnSpc>
            </a:pPr>
            <a:r>
              <a:rPr lang="en-US" sz="1000" b="1" dirty="0" smtClean="0">
                <a:solidFill>
                  <a:schemeClr val="tx1">
                    <a:lumMod val="65000"/>
                    <a:lumOff val="35000"/>
                  </a:schemeClr>
                </a:solidFill>
                <a:latin typeface="+mn-lt"/>
              </a:rPr>
              <a:t>Stakeholder</a:t>
            </a:r>
          </a:p>
          <a:p>
            <a:pPr>
              <a:lnSpc>
                <a:spcPts val="1000"/>
              </a:lnSpc>
            </a:pPr>
            <a:r>
              <a:rPr lang="en-GB" sz="1000" b="1" dirty="0" smtClean="0">
                <a:solidFill>
                  <a:schemeClr val="tx1">
                    <a:lumMod val="65000"/>
                    <a:lumOff val="35000"/>
                  </a:schemeClr>
                </a:solidFill>
                <a:latin typeface="+mn-lt"/>
              </a:rPr>
              <a:t>engagement</a:t>
            </a:r>
            <a:endParaRPr lang="en-US" sz="1000" b="1" dirty="0">
              <a:solidFill>
                <a:schemeClr val="tx1">
                  <a:lumMod val="65000"/>
                  <a:lumOff val="35000"/>
                </a:schemeClr>
              </a:solidFill>
              <a:latin typeface="+mn-lt"/>
            </a:endParaRPr>
          </a:p>
        </p:txBody>
      </p:sp>
      <p:sp>
        <p:nvSpPr>
          <p:cNvPr id="735" name="TextBox 734">
            <a:hlinkClick r:id="rId9" action="ppaction://hlinksldjump"/>
          </p:cNvPr>
          <p:cNvSpPr txBox="1"/>
          <p:nvPr/>
        </p:nvSpPr>
        <p:spPr>
          <a:xfrm>
            <a:off x="3940171" y="5172075"/>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Supplier partnership</a:t>
            </a:r>
            <a:endParaRPr lang="en-US" sz="1000" b="1" dirty="0">
              <a:solidFill>
                <a:schemeClr val="tx1">
                  <a:lumMod val="65000"/>
                  <a:lumOff val="35000"/>
                </a:schemeClr>
              </a:solidFill>
              <a:latin typeface="+mn-lt"/>
            </a:endParaRPr>
          </a:p>
        </p:txBody>
      </p:sp>
      <p:sp>
        <p:nvSpPr>
          <p:cNvPr id="736" name="TextBox 735">
            <a:hlinkClick r:id="rId10" action="ppaction://hlinksldjump"/>
          </p:cNvPr>
          <p:cNvSpPr txBox="1"/>
          <p:nvPr/>
        </p:nvSpPr>
        <p:spPr>
          <a:xfrm>
            <a:off x="5121271" y="4714875"/>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Future-proofing</a:t>
            </a:r>
            <a:endParaRPr lang="en-US" sz="1000" b="1" dirty="0">
              <a:solidFill>
                <a:schemeClr val="tx1">
                  <a:lumMod val="65000"/>
                  <a:lumOff val="35000"/>
                </a:schemeClr>
              </a:solidFill>
              <a:latin typeface="+mn-lt"/>
            </a:endParaRPr>
          </a:p>
        </p:txBody>
      </p:sp>
      <p:sp>
        <p:nvSpPr>
          <p:cNvPr id="737" name="TextBox 736">
            <a:hlinkClick r:id="rId11" action="ppaction://hlinksldjump"/>
          </p:cNvPr>
          <p:cNvSpPr txBox="1"/>
          <p:nvPr/>
        </p:nvSpPr>
        <p:spPr>
          <a:xfrm>
            <a:off x="5111746" y="5238750"/>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Do-ability</a:t>
            </a:r>
            <a:endParaRPr lang="en-US" sz="1000" b="1" dirty="0">
              <a:solidFill>
                <a:schemeClr val="tx1">
                  <a:lumMod val="65000"/>
                  <a:lumOff val="35000"/>
                </a:schemeClr>
              </a:solidFill>
              <a:latin typeface="+mn-lt"/>
            </a:endParaRPr>
          </a:p>
        </p:txBody>
      </p:sp>
      <p:sp>
        <p:nvSpPr>
          <p:cNvPr id="738" name="TextBox 737">
            <a:hlinkClick r:id="rId12" action="ppaction://hlinksldjump"/>
          </p:cNvPr>
          <p:cNvSpPr txBox="1"/>
          <p:nvPr/>
        </p:nvSpPr>
        <p:spPr>
          <a:xfrm>
            <a:off x="6102346" y="4886325"/>
            <a:ext cx="1009650" cy="256480"/>
          </a:xfrm>
          <a:prstGeom prst="rect">
            <a:avLst/>
          </a:prstGeom>
          <a:noFill/>
        </p:spPr>
        <p:txBody>
          <a:bodyPr wrap="square" lIns="0" tIns="0" rIns="0" bIns="0" rtlCol="0">
            <a:spAutoFit/>
          </a:bodyPr>
          <a:lstStyle/>
          <a:p>
            <a:pPr>
              <a:lnSpc>
                <a:spcPts val="1000"/>
              </a:lnSpc>
            </a:pPr>
            <a:r>
              <a:rPr lang="en-GB" sz="900" b="1" dirty="0" smtClean="0">
                <a:solidFill>
                  <a:schemeClr val="tx1">
                    <a:lumMod val="65000"/>
                    <a:lumOff val="35000"/>
                  </a:schemeClr>
                </a:solidFill>
                <a:latin typeface="+mn-lt"/>
              </a:rPr>
              <a:t>Benefit</a:t>
            </a:r>
          </a:p>
          <a:p>
            <a:pPr>
              <a:lnSpc>
                <a:spcPts val="1000"/>
              </a:lnSpc>
            </a:pPr>
            <a:r>
              <a:rPr lang="en-GB" sz="900" b="1" dirty="0" smtClean="0">
                <a:solidFill>
                  <a:schemeClr val="tx1">
                    <a:lumMod val="65000"/>
                    <a:lumOff val="35000"/>
                  </a:schemeClr>
                </a:solidFill>
                <a:latin typeface="+mn-lt"/>
              </a:rPr>
              <a:t>realisation</a:t>
            </a:r>
            <a:endParaRPr lang="en-US" sz="900" b="1" dirty="0">
              <a:solidFill>
                <a:schemeClr val="tx1">
                  <a:lumMod val="65000"/>
                  <a:lumOff val="35000"/>
                </a:schemeClr>
              </a:solidFill>
              <a:latin typeface="+mn-lt"/>
            </a:endParaRPr>
          </a:p>
        </p:txBody>
      </p:sp>
      <p:sp>
        <p:nvSpPr>
          <p:cNvPr id="739" name="TextBox 738"/>
          <p:cNvSpPr txBox="1"/>
          <p:nvPr/>
        </p:nvSpPr>
        <p:spPr>
          <a:xfrm>
            <a:off x="7010400" y="2419350"/>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Lower</a:t>
            </a:r>
          </a:p>
          <a:p>
            <a:pPr>
              <a:lnSpc>
                <a:spcPts val="1000"/>
              </a:lnSpc>
            </a:pPr>
            <a:r>
              <a:rPr lang="en-GB" sz="1000" b="1" dirty="0" smtClean="0">
                <a:solidFill>
                  <a:schemeClr val="tx1">
                    <a:lumMod val="65000"/>
                    <a:lumOff val="35000"/>
                  </a:schemeClr>
                </a:solidFill>
                <a:latin typeface="+mn-lt"/>
              </a:rPr>
              <a:t>cost</a:t>
            </a:r>
            <a:endParaRPr lang="en-US" sz="1000" b="1" dirty="0">
              <a:solidFill>
                <a:schemeClr val="tx1">
                  <a:lumMod val="65000"/>
                  <a:lumOff val="35000"/>
                </a:schemeClr>
              </a:solidFill>
              <a:latin typeface="+mn-lt"/>
            </a:endParaRPr>
          </a:p>
        </p:txBody>
      </p:sp>
      <p:sp>
        <p:nvSpPr>
          <p:cNvPr id="740" name="TextBox 739"/>
          <p:cNvSpPr txBox="1"/>
          <p:nvPr/>
        </p:nvSpPr>
        <p:spPr>
          <a:xfrm>
            <a:off x="7143750" y="2895600"/>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Policy</a:t>
            </a:r>
          </a:p>
          <a:p>
            <a:pPr>
              <a:lnSpc>
                <a:spcPts val="1000"/>
              </a:lnSpc>
            </a:pPr>
            <a:r>
              <a:rPr lang="en-GB" sz="1000" b="1" dirty="0" smtClean="0">
                <a:solidFill>
                  <a:schemeClr val="tx1">
                    <a:lumMod val="65000"/>
                    <a:lumOff val="35000"/>
                  </a:schemeClr>
                </a:solidFill>
                <a:latin typeface="+mn-lt"/>
              </a:rPr>
              <a:t>outcomes</a:t>
            </a:r>
            <a:endParaRPr lang="en-US" sz="1000" b="1" dirty="0">
              <a:solidFill>
                <a:schemeClr val="tx1">
                  <a:lumMod val="65000"/>
                  <a:lumOff val="35000"/>
                </a:schemeClr>
              </a:solidFill>
              <a:latin typeface="+mn-lt"/>
            </a:endParaRPr>
          </a:p>
        </p:txBody>
      </p:sp>
      <p:sp>
        <p:nvSpPr>
          <p:cNvPr id="741" name="TextBox 740"/>
          <p:cNvSpPr txBox="1"/>
          <p:nvPr/>
        </p:nvSpPr>
        <p:spPr>
          <a:xfrm>
            <a:off x="7210425" y="3352800"/>
            <a:ext cx="1009650" cy="128240"/>
          </a:xfrm>
          <a:prstGeom prst="rect">
            <a:avLst/>
          </a:prstGeom>
          <a:noFill/>
        </p:spPr>
        <p:txBody>
          <a:bodyPr wrap="square" lIns="0" tIns="0" rIns="0" bIns="0" rtlCol="0">
            <a:spAutoFit/>
          </a:bodyPr>
          <a:lstStyle/>
          <a:p>
            <a:pPr>
              <a:lnSpc>
                <a:spcPts val="1000"/>
              </a:lnSpc>
            </a:pPr>
            <a:r>
              <a:rPr lang="en-GB" sz="1400" b="1" dirty="0" smtClean="0">
                <a:solidFill>
                  <a:schemeClr val="tx1">
                    <a:lumMod val="65000"/>
                    <a:lumOff val="35000"/>
                  </a:schemeClr>
                </a:solidFill>
                <a:latin typeface="+mn-lt"/>
              </a:rPr>
              <a:t>Impact</a:t>
            </a:r>
            <a:endParaRPr lang="en-US" sz="1400" b="1" dirty="0">
              <a:solidFill>
                <a:schemeClr val="tx1">
                  <a:lumMod val="65000"/>
                  <a:lumOff val="35000"/>
                </a:schemeClr>
              </a:solidFill>
              <a:latin typeface="+mn-lt"/>
            </a:endParaRPr>
          </a:p>
        </p:txBody>
      </p:sp>
      <p:sp>
        <p:nvSpPr>
          <p:cNvPr id="742" name="TextBox 741"/>
          <p:cNvSpPr txBox="1"/>
          <p:nvPr/>
        </p:nvSpPr>
        <p:spPr>
          <a:xfrm>
            <a:off x="7153275" y="3648075"/>
            <a:ext cx="1009650" cy="384721"/>
          </a:xfrm>
          <a:prstGeom prst="rect">
            <a:avLst/>
          </a:prstGeom>
          <a:noFill/>
        </p:spPr>
        <p:txBody>
          <a:bodyPr wrap="square" lIns="0" tIns="0" rIns="0" bIns="0" rtlCol="0">
            <a:spAutoFit/>
          </a:bodyPr>
          <a:lstStyle/>
          <a:p>
            <a:pPr>
              <a:lnSpc>
                <a:spcPts val="1000"/>
              </a:lnSpc>
            </a:pPr>
            <a:r>
              <a:rPr lang="en-GB" sz="950" b="1" dirty="0" smtClean="0">
                <a:solidFill>
                  <a:schemeClr val="tx1">
                    <a:lumMod val="65000"/>
                    <a:lumOff val="35000"/>
                  </a:schemeClr>
                </a:solidFill>
                <a:latin typeface="+mn-lt"/>
              </a:rPr>
              <a:t>Transformed</a:t>
            </a:r>
            <a:r>
              <a:rPr lang="en-US" sz="950" b="1" dirty="0" smtClean="0">
                <a:solidFill>
                  <a:schemeClr val="tx1">
                    <a:lumMod val="65000"/>
                    <a:lumOff val="35000"/>
                  </a:schemeClr>
                </a:solidFill>
                <a:latin typeface="+mn-lt"/>
              </a:rPr>
              <a:t> customer experience</a:t>
            </a:r>
            <a:endParaRPr lang="en-GB" sz="950" b="1" dirty="0" smtClean="0">
              <a:solidFill>
                <a:schemeClr val="tx1">
                  <a:lumMod val="65000"/>
                  <a:lumOff val="35000"/>
                </a:schemeClr>
              </a:solidFill>
              <a:latin typeface="+mn-lt"/>
            </a:endParaRPr>
          </a:p>
        </p:txBody>
      </p:sp>
      <p:sp>
        <p:nvSpPr>
          <p:cNvPr id="743" name="TextBox 742"/>
          <p:cNvSpPr txBox="1"/>
          <p:nvPr/>
        </p:nvSpPr>
        <p:spPr>
          <a:xfrm>
            <a:off x="177796" y="2724150"/>
            <a:ext cx="771525" cy="461665"/>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Key service delivery process</a:t>
            </a:r>
            <a:endParaRPr lang="en-US" sz="1000" b="1" dirty="0">
              <a:solidFill>
                <a:schemeClr val="tx1">
                  <a:lumMod val="65000"/>
                  <a:lumOff val="35000"/>
                </a:schemeClr>
              </a:solidFill>
              <a:latin typeface="+mn-lt"/>
            </a:endParaRPr>
          </a:p>
        </p:txBody>
      </p:sp>
      <p:sp>
        <p:nvSpPr>
          <p:cNvPr id="744" name="TextBox 743"/>
          <p:cNvSpPr txBox="1"/>
          <p:nvPr/>
        </p:nvSpPr>
        <p:spPr>
          <a:xfrm>
            <a:off x="215896" y="4810125"/>
            <a:ext cx="771525" cy="461665"/>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Critical success factors</a:t>
            </a:r>
            <a:endParaRPr lang="en-US" sz="1000" b="1" dirty="0">
              <a:solidFill>
                <a:schemeClr val="tx1">
                  <a:lumMod val="65000"/>
                  <a:lumOff val="35000"/>
                </a:schemeClr>
              </a:solidFill>
              <a:latin typeface="+mn-lt"/>
            </a:endParaRPr>
          </a:p>
        </p:txBody>
      </p:sp>
      <p:sp>
        <p:nvSpPr>
          <p:cNvPr id="122" name="Title 1"/>
          <p:cNvSpPr txBox="1">
            <a:spLocks/>
          </p:cNvSpPr>
          <p:nvPr/>
        </p:nvSpPr>
        <p:spPr>
          <a:xfrm>
            <a:off x="2438400" y="1112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1200" i="1" u="none" strike="noStrike" kern="0" cap="none" spc="0" normalizeH="0" baseline="0" noProof="0" dirty="0" smtClean="0">
                <a:ln>
                  <a:noFill/>
                </a:ln>
                <a:solidFill>
                  <a:srgbClr val="1D6AAE"/>
                </a:solidFill>
                <a:effectLst/>
                <a:uLnTx/>
                <a:uFillTx/>
                <a:latin typeface="+mj-lt"/>
                <a:ea typeface="+mj-ea"/>
                <a:cs typeface="+mj-cs"/>
              </a:rPr>
              <a:t>The Citizen Service </a:t>
            </a:r>
            <a:r>
              <a:rPr kumimoji="0" lang="en-GB" sz="1200" i="1" u="none" strike="noStrike" kern="0" cap="none" spc="0" normalizeH="0" baseline="0" noProof="0" dirty="0" smtClean="0">
                <a:ln>
                  <a:noFill/>
                </a:ln>
                <a:solidFill>
                  <a:srgbClr val="0070C0"/>
                </a:solidFill>
                <a:effectLst/>
                <a:uLnTx/>
                <a:uFillTx/>
                <a:latin typeface="+mj-lt"/>
                <a:ea typeface="+mj-ea"/>
                <a:cs typeface="+mj-cs"/>
              </a:rPr>
              <a:t>Transformation</a:t>
            </a:r>
            <a:r>
              <a:rPr kumimoji="0" lang="en-GB" sz="1200" i="1" u="none" strike="noStrike" kern="0" cap="none" spc="0" normalizeH="0" baseline="0" noProof="0" dirty="0" smtClean="0">
                <a:ln>
                  <a:noFill/>
                </a:ln>
                <a:solidFill>
                  <a:srgbClr val="1D6AAE"/>
                </a:solidFill>
                <a:effectLst/>
                <a:uLnTx/>
                <a:uFillTx/>
                <a:latin typeface="+mj-lt"/>
                <a:ea typeface="+mj-ea"/>
                <a:cs typeface="+mj-cs"/>
              </a:rPr>
              <a:t> Value Chain</a:t>
            </a:r>
            <a:endParaRPr kumimoji="0" lang="en-GB" sz="1200" i="1" u="none" strike="noStrike" kern="0" cap="none" spc="0" normalizeH="0" baseline="0" noProof="0" dirty="0">
              <a:ln>
                <a:noFill/>
              </a:ln>
              <a:solidFill>
                <a:srgbClr val="1D6AAE"/>
              </a:solidFill>
              <a:effectLst/>
              <a:uLnTx/>
              <a:uFillTx/>
              <a:latin typeface="+mj-lt"/>
              <a:ea typeface="+mj-ea"/>
              <a:cs typeface="+mj-cs"/>
            </a:endParaRPr>
          </a:p>
        </p:txBody>
      </p:sp>
      <p:sp>
        <p:nvSpPr>
          <p:cNvPr id="123" name="Rectangle 122">
            <a:hlinkClick r:id="" action="ppaction://noaction"/>
          </p:cNvPr>
          <p:cNvSpPr/>
          <p:nvPr/>
        </p:nvSpPr>
        <p:spPr bwMode="auto">
          <a:xfrm rot="16200000">
            <a:off x="4114800" y="32004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Citizen empowerment</a:t>
            </a:r>
            <a:endParaRPr kumimoji="0" lang="en-GB" sz="1000" i="0" u="none" strike="noStrike" cap="none" normalizeH="0" baseline="0" dirty="0" smtClean="0">
              <a:ln>
                <a:noFill/>
              </a:ln>
              <a:effectLst/>
              <a:latin typeface="+mn-lt"/>
            </a:endParaRPr>
          </a:p>
        </p:txBody>
      </p:sp>
      <p:sp>
        <p:nvSpPr>
          <p:cNvPr id="124" name="Rectangle 123">
            <a:hlinkClick r:id="" action="ppaction://noaction"/>
          </p:cNvPr>
          <p:cNvSpPr/>
          <p:nvPr/>
        </p:nvSpPr>
        <p:spPr bwMode="auto">
          <a:xfrm rot="16200000">
            <a:off x="3505200" y="3200399"/>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Identity Management</a:t>
            </a:r>
            <a:endParaRPr kumimoji="0" lang="en-GB" sz="1000" i="0" u="none" strike="noStrike" cap="none" normalizeH="0" baseline="0" dirty="0" smtClean="0">
              <a:ln>
                <a:noFill/>
              </a:ln>
              <a:effectLst/>
              <a:latin typeface="+mn-lt"/>
            </a:endParaRPr>
          </a:p>
        </p:txBody>
      </p:sp>
      <p:sp>
        <p:nvSpPr>
          <p:cNvPr id="125" name="Rectangle 124">
            <a:hlinkClick r:id="" action="ppaction://noaction"/>
          </p:cNvPr>
          <p:cNvSpPr/>
          <p:nvPr/>
        </p:nvSpPr>
        <p:spPr bwMode="auto">
          <a:xfrm rot="16200000">
            <a:off x="2819401" y="3200401"/>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Marketing and branding</a:t>
            </a:r>
            <a:endParaRPr kumimoji="0" lang="en-GB" sz="1000" i="0" u="none" strike="noStrike" cap="none" normalizeH="0" baseline="0" dirty="0" smtClean="0">
              <a:ln>
                <a:noFill/>
              </a:ln>
              <a:effectLst/>
              <a:latin typeface="+mn-lt"/>
            </a:endParaRPr>
          </a:p>
        </p:txBody>
      </p:sp>
      <p:sp>
        <p:nvSpPr>
          <p:cNvPr id="126" name="Rectangle 125">
            <a:hlinkClick r:id="" action="ppaction://noaction"/>
          </p:cNvPr>
          <p:cNvSpPr/>
          <p:nvPr/>
        </p:nvSpPr>
        <p:spPr bwMode="auto">
          <a:xfrm rot="16200000">
            <a:off x="2209800" y="31242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Delivery Roadmap</a:t>
            </a:r>
            <a:endParaRPr kumimoji="0" lang="en-GB" sz="1000" i="0" u="none" strike="noStrike" cap="none" normalizeH="0" baseline="0" dirty="0" smtClean="0">
              <a:ln>
                <a:noFill/>
              </a:ln>
              <a:effectLst/>
              <a:latin typeface="+mn-lt"/>
            </a:endParaRPr>
          </a:p>
        </p:txBody>
      </p:sp>
      <p:sp>
        <p:nvSpPr>
          <p:cNvPr id="127" name="Rectangle 126">
            <a:hlinkClick r:id="rId13" action="ppaction://hlinksldjump"/>
          </p:cNvPr>
          <p:cNvSpPr/>
          <p:nvPr/>
        </p:nvSpPr>
        <p:spPr bwMode="auto">
          <a:xfrm rot="16200000">
            <a:off x="1524000" y="31242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Policy Products</a:t>
            </a:r>
            <a:endParaRPr kumimoji="0" lang="en-GB" sz="1000" i="0" u="none" strike="noStrike" cap="none" normalizeH="0" baseline="0" dirty="0" smtClean="0">
              <a:ln>
                <a:noFill/>
              </a:ln>
              <a:effectLst/>
              <a:latin typeface="+mn-lt"/>
            </a:endParaRPr>
          </a:p>
        </p:txBody>
      </p:sp>
      <p:sp>
        <p:nvSpPr>
          <p:cNvPr id="128" name="Rectangle 127">
            <a:hlinkClick r:id="rId10" action="ppaction://hlinksldjump"/>
          </p:cNvPr>
          <p:cNvSpPr/>
          <p:nvPr/>
        </p:nvSpPr>
        <p:spPr bwMode="auto">
          <a:xfrm rot="16200000">
            <a:off x="1066799" y="28956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Business Model</a:t>
            </a:r>
            <a:endParaRPr kumimoji="0" lang="en-GB" sz="1000" i="0" u="none" strike="noStrike" cap="none" normalizeH="0" baseline="0" dirty="0" smtClean="0">
              <a:ln>
                <a:noFill/>
              </a:ln>
              <a:effectLst/>
              <a:latin typeface="+mn-lt"/>
            </a:endParaRPr>
          </a:p>
        </p:txBody>
      </p:sp>
      <p:sp>
        <p:nvSpPr>
          <p:cNvPr id="129" name="Rectangle 128">
            <a:hlinkClick r:id="rId9" action="ppaction://hlinksldjump"/>
          </p:cNvPr>
          <p:cNvSpPr/>
          <p:nvPr/>
        </p:nvSpPr>
        <p:spPr bwMode="auto">
          <a:xfrm rot="16200000">
            <a:off x="1295400" y="3276600"/>
            <a:ext cx="685800" cy="3810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Vision &gt;</a:t>
            </a:r>
            <a:endParaRPr kumimoji="0" lang="en-GB" sz="1000" i="0" u="none" strike="noStrike" cap="none" normalizeH="0" baseline="0" dirty="0" smtClean="0">
              <a:ln>
                <a:noFill/>
              </a:ln>
              <a:effectLst/>
              <a:latin typeface="+mn-lt"/>
            </a:endParaRPr>
          </a:p>
        </p:txBody>
      </p:sp>
      <p:sp>
        <p:nvSpPr>
          <p:cNvPr id="130" name="Rectangle 129">
            <a:hlinkClick r:id="rId11" action="ppaction://hlinksldjump"/>
          </p:cNvPr>
          <p:cNvSpPr/>
          <p:nvPr/>
        </p:nvSpPr>
        <p:spPr bwMode="auto">
          <a:xfrm rot="16200000">
            <a:off x="1295400" y="2590801"/>
            <a:ext cx="685800" cy="3810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Strategy &gt;</a:t>
            </a:r>
            <a:endParaRPr kumimoji="0" lang="en-GB" sz="1000" i="0" u="none" strike="noStrike" cap="none" normalizeH="0" baseline="0" dirty="0" smtClean="0">
              <a:ln>
                <a:noFill/>
              </a:ln>
              <a:effectLst/>
              <a:latin typeface="+mn-lt"/>
            </a:endParaRPr>
          </a:p>
        </p:txBody>
      </p:sp>
      <p:sp>
        <p:nvSpPr>
          <p:cNvPr id="131" name="Rectangle 130">
            <a:hlinkClick r:id="" action="ppaction://noaction"/>
          </p:cNvPr>
          <p:cNvSpPr/>
          <p:nvPr/>
        </p:nvSpPr>
        <p:spPr bwMode="auto">
          <a:xfrm rot="16200000">
            <a:off x="6096000" y="28956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Channel Management Strategy</a:t>
            </a:r>
            <a:endParaRPr kumimoji="0" lang="en-GB" sz="1000" i="0" u="none" strike="noStrike" cap="none" normalizeH="0" baseline="0" dirty="0" smtClean="0">
              <a:ln>
                <a:noFill/>
              </a:ln>
              <a:effectLst/>
              <a:latin typeface="+mn-lt"/>
            </a:endParaRPr>
          </a:p>
        </p:txBody>
      </p:sp>
      <p:sp>
        <p:nvSpPr>
          <p:cNvPr id="132"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Our contribution to the</a:t>
            </a:r>
            <a:r>
              <a:rPr kumimoji="0" lang="en-GB" sz="2800" b="0" i="0" u="none" strike="noStrike" kern="0" cap="none" spc="0" normalizeH="0" noProof="0" dirty="0" smtClean="0">
                <a:ln>
                  <a:noFill/>
                </a:ln>
                <a:solidFill>
                  <a:srgbClr val="1D6AAE"/>
                </a:solidFill>
                <a:effectLst/>
                <a:uLnTx/>
                <a:uFillTx/>
                <a:latin typeface="+mj-lt"/>
                <a:ea typeface="+mj-ea"/>
                <a:cs typeface="+mj-cs"/>
              </a:rPr>
              <a:t> debate</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48" name="Freeform 12"/>
          <p:cNvSpPr>
            <a:spLocks/>
          </p:cNvSpPr>
          <p:nvPr/>
        </p:nvSpPr>
        <p:spPr bwMode="auto">
          <a:xfrm>
            <a:off x="7257767" y="1482412"/>
            <a:ext cx="960384" cy="3973127"/>
          </a:xfrm>
          <a:custGeom>
            <a:avLst/>
            <a:gdLst/>
            <a:ahLst/>
            <a:cxnLst>
              <a:cxn ang="0">
                <a:pos x="0" y="0"/>
              </a:cxn>
              <a:cxn ang="0">
                <a:pos x="0" y="1721"/>
              </a:cxn>
              <a:cxn ang="0">
                <a:pos x="416" y="862"/>
              </a:cxn>
              <a:cxn ang="0">
                <a:pos x="0" y="0"/>
              </a:cxn>
            </a:cxnLst>
            <a:rect l="0" t="0" r="r" b="b"/>
            <a:pathLst>
              <a:path w="416" h="1721">
                <a:moveTo>
                  <a:pt x="0" y="0"/>
                </a:moveTo>
                <a:lnTo>
                  <a:pt x="0" y="1721"/>
                </a:lnTo>
                <a:lnTo>
                  <a:pt x="416" y="862"/>
                </a:lnTo>
                <a:lnTo>
                  <a:pt x="0" y="0"/>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49" name="Freeform 13"/>
          <p:cNvSpPr>
            <a:spLocks/>
          </p:cNvSpPr>
          <p:nvPr/>
        </p:nvSpPr>
        <p:spPr bwMode="auto">
          <a:xfrm>
            <a:off x="1460835" y="1376216"/>
            <a:ext cx="5753068" cy="360144"/>
          </a:xfrm>
          <a:custGeom>
            <a:avLst/>
            <a:gdLst/>
            <a:ahLst/>
            <a:cxnLst>
              <a:cxn ang="0">
                <a:pos x="2492" y="53"/>
              </a:cxn>
              <a:cxn ang="0">
                <a:pos x="2490" y="37"/>
              </a:cxn>
              <a:cxn ang="0">
                <a:pos x="2485" y="22"/>
              </a:cxn>
              <a:cxn ang="0">
                <a:pos x="2476" y="12"/>
              </a:cxn>
              <a:cxn ang="0">
                <a:pos x="2466" y="6"/>
              </a:cxn>
              <a:cxn ang="0">
                <a:pos x="2453" y="1"/>
              </a:cxn>
              <a:cxn ang="0">
                <a:pos x="2437" y="0"/>
              </a:cxn>
              <a:cxn ang="0">
                <a:pos x="55" y="0"/>
              </a:cxn>
              <a:cxn ang="0">
                <a:pos x="40" y="1"/>
              </a:cxn>
              <a:cxn ang="0">
                <a:pos x="26" y="6"/>
              </a:cxn>
              <a:cxn ang="0">
                <a:pos x="15" y="12"/>
              </a:cxn>
              <a:cxn ang="0">
                <a:pos x="8" y="22"/>
              </a:cxn>
              <a:cxn ang="0">
                <a:pos x="2" y="36"/>
              </a:cxn>
              <a:cxn ang="0">
                <a:pos x="0" y="51"/>
              </a:cxn>
              <a:cxn ang="0">
                <a:pos x="0" y="156"/>
              </a:cxn>
              <a:cxn ang="0">
                <a:pos x="2492" y="156"/>
              </a:cxn>
              <a:cxn ang="0">
                <a:pos x="2492" y="53"/>
              </a:cxn>
            </a:cxnLst>
            <a:rect l="0" t="0" r="r" b="b"/>
            <a:pathLst>
              <a:path w="2492" h="156">
                <a:moveTo>
                  <a:pt x="2492" y="53"/>
                </a:moveTo>
                <a:lnTo>
                  <a:pt x="2490" y="37"/>
                </a:lnTo>
                <a:lnTo>
                  <a:pt x="2485" y="22"/>
                </a:lnTo>
                <a:lnTo>
                  <a:pt x="2476" y="12"/>
                </a:lnTo>
                <a:lnTo>
                  <a:pt x="2466" y="6"/>
                </a:lnTo>
                <a:lnTo>
                  <a:pt x="2453" y="1"/>
                </a:lnTo>
                <a:lnTo>
                  <a:pt x="2437" y="0"/>
                </a:lnTo>
                <a:lnTo>
                  <a:pt x="55" y="0"/>
                </a:lnTo>
                <a:lnTo>
                  <a:pt x="40" y="1"/>
                </a:lnTo>
                <a:lnTo>
                  <a:pt x="26" y="6"/>
                </a:lnTo>
                <a:lnTo>
                  <a:pt x="15" y="12"/>
                </a:lnTo>
                <a:lnTo>
                  <a:pt x="8" y="22"/>
                </a:lnTo>
                <a:lnTo>
                  <a:pt x="2" y="36"/>
                </a:lnTo>
                <a:lnTo>
                  <a:pt x="0" y="51"/>
                </a:lnTo>
                <a:lnTo>
                  <a:pt x="0" y="156"/>
                </a:lnTo>
                <a:lnTo>
                  <a:pt x="2492" y="156"/>
                </a:lnTo>
                <a:lnTo>
                  <a:pt x="2492" y="53"/>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0" name="Freeform 14"/>
          <p:cNvSpPr>
            <a:spLocks/>
          </p:cNvSpPr>
          <p:nvPr/>
        </p:nvSpPr>
        <p:spPr bwMode="auto">
          <a:xfrm>
            <a:off x="5302370" y="2075727"/>
            <a:ext cx="1911533" cy="2075445"/>
          </a:xfrm>
          <a:custGeom>
            <a:avLst/>
            <a:gdLst/>
            <a:ahLst/>
            <a:cxnLst>
              <a:cxn ang="0">
                <a:pos x="579" y="153"/>
              </a:cxn>
              <a:cxn ang="0">
                <a:pos x="579" y="2"/>
              </a:cxn>
              <a:cxn ang="0">
                <a:pos x="579" y="899"/>
              </a:cxn>
              <a:cxn ang="0">
                <a:pos x="828" y="899"/>
              </a:cxn>
              <a:cxn ang="0">
                <a:pos x="828" y="0"/>
              </a:cxn>
              <a:cxn ang="0">
                <a:pos x="1" y="0"/>
              </a:cxn>
              <a:cxn ang="0">
                <a:pos x="1" y="1"/>
              </a:cxn>
              <a:cxn ang="0">
                <a:pos x="0" y="1"/>
              </a:cxn>
              <a:cxn ang="0">
                <a:pos x="0" y="153"/>
              </a:cxn>
              <a:cxn ang="0">
                <a:pos x="579" y="153"/>
              </a:cxn>
            </a:cxnLst>
            <a:rect l="0" t="0" r="r" b="b"/>
            <a:pathLst>
              <a:path w="828" h="899">
                <a:moveTo>
                  <a:pt x="579" y="153"/>
                </a:moveTo>
                <a:lnTo>
                  <a:pt x="579" y="2"/>
                </a:lnTo>
                <a:lnTo>
                  <a:pt x="579" y="899"/>
                </a:lnTo>
                <a:lnTo>
                  <a:pt x="828" y="899"/>
                </a:lnTo>
                <a:lnTo>
                  <a:pt x="828" y="0"/>
                </a:lnTo>
                <a:lnTo>
                  <a:pt x="1" y="0"/>
                </a:lnTo>
                <a:lnTo>
                  <a:pt x="1" y="1"/>
                </a:lnTo>
                <a:lnTo>
                  <a:pt x="0" y="1"/>
                </a:lnTo>
                <a:lnTo>
                  <a:pt x="0" y="153"/>
                </a:lnTo>
                <a:lnTo>
                  <a:pt x="579" y="153"/>
                </a:lnTo>
                <a:close/>
              </a:path>
            </a:pathLst>
          </a:custGeom>
          <a:solidFill>
            <a:srgbClr val="81BDF3"/>
          </a:solidFill>
          <a:ln w="0">
            <a:solidFill>
              <a:srgbClr val="A3F3F4"/>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1" name="Freeform 15"/>
          <p:cNvSpPr>
            <a:spLocks/>
          </p:cNvSpPr>
          <p:nvPr/>
        </p:nvSpPr>
        <p:spPr bwMode="auto">
          <a:xfrm>
            <a:off x="5304679" y="1736360"/>
            <a:ext cx="1909225" cy="339366"/>
          </a:xfrm>
          <a:custGeom>
            <a:avLst/>
            <a:gdLst/>
            <a:ahLst/>
            <a:cxnLst>
              <a:cxn ang="0">
                <a:pos x="827" y="147"/>
              </a:cxn>
              <a:cxn ang="0">
                <a:pos x="827" y="0"/>
              </a:cxn>
              <a:cxn ang="0">
                <a:pos x="0" y="0"/>
              </a:cxn>
              <a:cxn ang="0">
                <a:pos x="0" y="3"/>
              </a:cxn>
              <a:cxn ang="0">
                <a:pos x="823" y="3"/>
              </a:cxn>
              <a:cxn ang="0">
                <a:pos x="0" y="3"/>
              </a:cxn>
              <a:cxn ang="0">
                <a:pos x="0" y="147"/>
              </a:cxn>
              <a:cxn ang="0">
                <a:pos x="827" y="147"/>
              </a:cxn>
            </a:cxnLst>
            <a:rect l="0" t="0" r="r" b="b"/>
            <a:pathLst>
              <a:path w="827" h="147">
                <a:moveTo>
                  <a:pt x="827" y="147"/>
                </a:moveTo>
                <a:lnTo>
                  <a:pt x="827" y="0"/>
                </a:lnTo>
                <a:lnTo>
                  <a:pt x="0" y="0"/>
                </a:lnTo>
                <a:lnTo>
                  <a:pt x="0" y="3"/>
                </a:lnTo>
                <a:lnTo>
                  <a:pt x="823" y="3"/>
                </a:lnTo>
                <a:lnTo>
                  <a:pt x="0" y="3"/>
                </a:lnTo>
                <a:lnTo>
                  <a:pt x="0" y="147"/>
                </a:lnTo>
                <a:lnTo>
                  <a:pt x="827" y="147"/>
                </a:lnTo>
                <a:close/>
              </a:path>
            </a:pathLst>
          </a:custGeom>
          <a:solidFill>
            <a:srgbClr val="81BDF3"/>
          </a:solidFill>
          <a:ln w="0">
            <a:solidFill>
              <a:srgbClr val="A3F3F4"/>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2" name="Rectangle 16"/>
          <p:cNvSpPr>
            <a:spLocks noChangeArrowheads="1"/>
          </p:cNvSpPr>
          <p:nvPr/>
        </p:nvSpPr>
        <p:spPr bwMode="auto">
          <a:xfrm>
            <a:off x="5302370" y="2775237"/>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3" name="Rectangle 17"/>
          <p:cNvSpPr>
            <a:spLocks noChangeArrowheads="1"/>
          </p:cNvSpPr>
          <p:nvPr/>
        </p:nvSpPr>
        <p:spPr bwMode="auto">
          <a:xfrm>
            <a:off x="5302370" y="3467822"/>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4" name="Rectangle 18"/>
          <p:cNvSpPr>
            <a:spLocks noChangeArrowheads="1"/>
          </p:cNvSpPr>
          <p:nvPr/>
        </p:nvSpPr>
        <p:spPr bwMode="auto">
          <a:xfrm>
            <a:off x="5302370" y="3121529"/>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5" name="Rectangle 19"/>
          <p:cNvSpPr>
            <a:spLocks noChangeArrowheads="1"/>
          </p:cNvSpPr>
          <p:nvPr/>
        </p:nvSpPr>
        <p:spPr bwMode="auto">
          <a:xfrm>
            <a:off x="5302370" y="2428945"/>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6" name="Rectangle 20"/>
          <p:cNvSpPr>
            <a:spLocks noChangeArrowheads="1"/>
          </p:cNvSpPr>
          <p:nvPr/>
        </p:nvSpPr>
        <p:spPr bwMode="auto">
          <a:xfrm>
            <a:off x="5302370" y="3814114"/>
            <a:ext cx="1336688" cy="337058"/>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7" name="Freeform 21"/>
          <p:cNvSpPr>
            <a:spLocks/>
          </p:cNvSpPr>
          <p:nvPr/>
        </p:nvSpPr>
        <p:spPr bwMode="auto">
          <a:xfrm>
            <a:off x="3376985" y="1743286"/>
            <a:ext cx="1927693" cy="332441"/>
          </a:xfrm>
          <a:custGeom>
            <a:avLst/>
            <a:gdLst/>
            <a:ahLst/>
            <a:cxnLst>
              <a:cxn ang="0">
                <a:pos x="835" y="8"/>
              </a:cxn>
              <a:cxn ang="0">
                <a:pos x="835" y="0"/>
              </a:cxn>
              <a:cxn ang="0">
                <a:pos x="0" y="0"/>
              </a:cxn>
              <a:cxn ang="0">
                <a:pos x="0" y="144"/>
              </a:cxn>
              <a:cxn ang="0">
                <a:pos x="834" y="144"/>
              </a:cxn>
              <a:cxn ang="0">
                <a:pos x="835" y="119"/>
              </a:cxn>
              <a:cxn ang="0">
                <a:pos x="835" y="8"/>
              </a:cxn>
            </a:cxnLst>
            <a:rect l="0" t="0" r="r" b="b"/>
            <a:pathLst>
              <a:path w="835" h="144">
                <a:moveTo>
                  <a:pt x="835" y="8"/>
                </a:moveTo>
                <a:lnTo>
                  <a:pt x="835" y="0"/>
                </a:lnTo>
                <a:lnTo>
                  <a:pt x="0" y="0"/>
                </a:lnTo>
                <a:lnTo>
                  <a:pt x="0" y="144"/>
                </a:lnTo>
                <a:lnTo>
                  <a:pt x="834" y="144"/>
                </a:lnTo>
                <a:lnTo>
                  <a:pt x="835" y="119"/>
                </a:lnTo>
                <a:lnTo>
                  <a:pt x="835" y="8"/>
                </a:lnTo>
                <a:close/>
              </a:path>
            </a:pathLst>
          </a:custGeom>
          <a:solidFill>
            <a:srgbClr val="4586B8"/>
          </a:solidFill>
          <a:ln w="0">
            <a:solidFill>
              <a:srgbClr val="81BDF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8" name="Rectangle 22"/>
          <p:cNvSpPr>
            <a:spLocks noChangeArrowheads="1"/>
          </p:cNvSpPr>
          <p:nvPr/>
        </p:nvSpPr>
        <p:spPr bwMode="auto">
          <a:xfrm>
            <a:off x="3376985" y="1736360"/>
            <a:ext cx="1927693" cy="6926"/>
          </a:xfrm>
          <a:prstGeom prst="rect">
            <a:avLst/>
          </a:prstGeom>
          <a:solidFill>
            <a:srgbClr val="1B6098"/>
          </a:solidFill>
          <a:ln w="0">
            <a:solidFill>
              <a:srgbClr val="1B609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9" name="Freeform 23"/>
          <p:cNvSpPr>
            <a:spLocks/>
          </p:cNvSpPr>
          <p:nvPr/>
        </p:nvSpPr>
        <p:spPr bwMode="auto">
          <a:xfrm>
            <a:off x="5302370" y="2018011"/>
            <a:ext cx="2309" cy="57715"/>
          </a:xfrm>
          <a:custGeom>
            <a:avLst/>
            <a:gdLst/>
            <a:ahLst/>
            <a:cxnLst>
              <a:cxn ang="0">
                <a:pos x="1" y="0"/>
              </a:cxn>
              <a:cxn ang="0">
                <a:pos x="0" y="25"/>
              </a:cxn>
              <a:cxn ang="0">
                <a:pos x="1" y="25"/>
              </a:cxn>
              <a:cxn ang="0">
                <a:pos x="1" y="0"/>
              </a:cxn>
            </a:cxnLst>
            <a:rect l="0" t="0" r="r" b="b"/>
            <a:pathLst>
              <a:path w="1" h="25">
                <a:moveTo>
                  <a:pt x="1" y="0"/>
                </a:moveTo>
                <a:lnTo>
                  <a:pt x="0" y="25"/>
                </a:lnTo>
                <a:lnTo>
                  <a:pt x="1" y="25"/>
                </a:lnTo>
                <a:lnTo>
                  <a:pt x="1" y="0"/>
                </a:lnTo>
                <a:close/>
              </a:path>
            </a:pathLst>
          </a:custGeom>
          <a:solidFill>
            <a:srgbClr val="1B6098"/>
          </a:solidFill>
          <a:ln w="0">
            <a:solidFill>
              <a:srgbClr val="1B6098"/>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0" name="Rectangle 24"/>
          <p:cNvSpPr>
            <a:spLocks noChangeArrowheads="1"/>
          </p:cNvSpPr>
          <p:nvPr/>
        </p:nvSpPr>
        <p:spPr bwMode="auto">
          <a:xfrm>
            <a:off x="5302370" y="2075727"/>
            <a:ext cx="2309" cy="2309"/>
          </a:xfrm>
          <a:prstGeom prst="rect">
            <a:avLst/>
          </a:prstGeom>
          <a:solidFill>
            <a:srgbClr val="1B6098"/>
          </a:solidFill>
          <a:ln w="0">
            <a:solidFill>
              <a:srgbClr val="1B609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1" name="Freeform 25"/>
          <p:cNvSpPr>
            <a:spLocks/>
          </p:cNvSpPr>
          <p:nvPr/>
        </p:nvSpPr>
        <p:spPr bwMode="auto">
          <a:xfrm>
            <a:off x="3372368" y="2075727"/>
            <a:ext cx="1930002" cy="2075445"/>
          </a:xfrm>
          <a:custGeom>
            <a:avLst/>
            <a:gdLst/>
            <a:ahLst/>
            <a:cxnLst>
              <a:cxn ang="0">
                <a:pos x="836" y="1"/>
              </a:cxn>
              <a:cxn ang="0">
                <a:pos x="836" y="0"/>
              </a:cxn>
              <a:cxn ang="0">
                <a:pos x="0" y="0"/>
              </a:cxn>
              <a:cxn ang="0">
                <a:pos x="0" y="899"/>
              </a:cxn>
              <a:cxn ang="0">
                <a:pos x="272" y="899"/>
              </a:cxn>
              <a:cxn ang="0">
                <a:pos x="272" y="8"/>
              </a:cxn>
              <a:cxn ang="0">
                <a:pos x="272" y="899"/>
              </a:cxn>
              <a:cxn ang="0">
                <a:pos x="561" y="899"/>
              </a:cxn>
              <a:cxn ang="0">
                <a:pos x="561" y="8"/>
              </a:cxn>
              <a:cxn ang="0">
                <a:pos x="561" y="899"/>
              </a:cxn>
              <a:cxn ang="0">
                <a:pos x="836" y="899"/>
              </a:cxn>
              <a:cxn ang="0">
                <a:pos x="836" y="1"/>
              </a:cxn>
            </a:cxnLst>
            <a:rect l="0" t="0" r="r" b="b"/>
            <a:pathLst>
              <a:path w="836" h="899">
                <a:moveTo>
                  <a:pt x="836" y="1"/>
                </a:moveTo>
                <a:lnTo>
                  <a:pt x="836" y="0"/>
                </a:lnTo>
                <a:lnTo>
                  <a:pt x="0" y="0"/>
                </a:lnTo>
                <a:lnTo>
                  <a:pt x="0" y="899"/>
                </a:lnTo>
                <a:lnTo>
                  <a:pt x="272" y="899"/>
                </a:lnTo>
                <a:lnTo>
                  <a:pt x="272" y="8"/>
                </a:lnTo>
                <a:lnTo>
                  <a:pt x="272" y="899"/>
                </a:lnTo>
                <a:lnTo>
                  <a:pt x="561" y="899"/>
                </a:lnTo>
                <a:lnTo>
                  <a:pt x="561" y="8"/>
                </a:lnTo>
                <a:lnTo>
                  <a:pt x="561" y="899"/>
                </a:lnTo>
                <a:lnTo>
                  <a:pt x="836" y="899"/>
                </a:lnTo>
                <a:lnTo>
                  <a:pt x="836" y="1"/>
                </a:lnTo>
                <a:close/>
              </a:path>
            </a:pathLst>
          </a:custGeom>
          <a:solidFill>
            <a:srgbClr val="4586B8"/>
          </a:solidFill>
          <a:ln w="0">
            <a:solidFill>
              <a:srgbClr val="81BDF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2" name="Rectangle 26"/>
          <p:cNvSpPr>
            <a:spLocks noChangeArrowheads="1"/>
          </p:cNvSpPr>
          <p:nvPr/>
        </p:nvSpPr>
        <p:spPr bwMode="auto">
          <a:xfrm>
            <a:off x="1460835" y="1736360"/>
            <a:ext cx="1916150" cy="6926"/>
          </a:xfrm>
          <a:prstGeom prst="rect">
            <a:avLst/>
          </a:prstGeom>
          <a:solidFill>
            <a:srgbClr val="154B78"/>
          </a:solidFill>
          <a:ln w="0">
            <a:solidFill>
              <a:srgbClr val="154B7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3" name="Freeform 27"/>
          <p:cNvSpPr>
            <a:spLocks/>
          </p:cNvSpPr>
          <p:nvPr/>
        </p:nvSpPr>
        <p:spPr bwMode="auto">
          <a:xfrm>
            <a:off x="3372368" y="1921049"/>
            <a:ext cx="4617" cy="154677"/>
          </a:xfrm>
          <a:custGeom>
            <a:avLst/>
            <a:gdLst/>
            <a:ahLst/>
            <a:cxnLst>
              <a:cxn ang="0">
                <a:pos x="0" y="67"/>
              </a:cxn>
              <a:cxn ang="0">
                <a:pos x="2" y="67"/>
              </a:cxn>
              <a:cxn ang="0">
                <a:pos x="2" y="0"/>
              </a:cxn>
              <a:cxn ang="0">
                <a:pos x="0" y="67"/>
              </a:cxn>
            </a:cxnLst>
            <a:rect l="0" t="0" r="r" b="b"/>
            <a:pathLst>
              <a:path w="2" h="67">
                <a:moveTo>
                  <a:pt x="0" y="67"/>
                </a:moveTo>
                <a:lnTo>
                  <a:pt x="2" y="67"/>
                </a:lnTo>
                <a:lnTo>
                  <a:pt x="2" y="0"/>
                </a:lnTo>
                <a:lnTo>
                  <a:pt x="0" y="67"/>
                </a:lnTo>
                <a:close/>
              </a:path>
            </a:pathLst>
          </a:custGeom>
          <a:solidFill>
            <a:srgbClr val="154B78"/>
          </a:solidFill>
          <a:ln w="0">
            <a:solidFill>
              <a:srgbClr val="154B78"/>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4" name="Rectangle 28">
            <a:hlinkClick r:id="" action="ppaction://noaction"/>
          </p:cNvPr>
          <p:cNvSpPr>
            <a:spLocks noChangeArrowheads="1"/>
          </p:cNvSpPr>
          <p:nvPr/>
        </p:nvSpPr>
        <p:spPr bwMode="auto">
          <a:xfrm>
            <a:off x="1460835" y="4151172"/>
            <a:ext cx="5753068" cy="371687"/>
          </a:xfrm>
          <a:prstGeom prst="rect">
            <a:avLst/>
          </a:prstGeom>
          <a:solidFill>
            <a:srgbClr val="9CA9AE"/>
          </a:solidFill>
          <a:ln w="0">
            <a:solidFill>
              <a:srgbClr val="9CA9AE"/>
            </a:solidFill>
            <a:prstDash val="solid"/>
            <a:miter lim="800000"/>
            <a:headEnd/>
            <a:tailEnd/>
          </a:ln>
        </p:spPr>
        <p:txBody>
          <a:bodyPr vert="horz" wrap="square" lIns="91440" tIns="45720" rIns="91440" bIns="45720" numCol="1" anchor="ctr" anchorCtr="0" compatLnSpc="1">
            <a:prstTxWarp prst="textNoShape">
              <a:avLst/>
            </a:prstTxWarp>
          </a:bodyPr>
          <a:lstStyle/>
          <a:p>
            <a:r>
              <a:rPr lang="en-US" sz="1000" b="1" dirty="0" smtClean="0">
                <a:solidFill>
                  <a:schemeClr val="bg1"/>
                </a:solidFill>
                <a:latin typeface="+mn-lt"/>
              </a:rPr>
              <a:t>Service-oriented IT architecture</a:t>
            </a:r>
            <a:endParaRPr lang="en-US" sz="1000" b="1" dirty="0">
              <a:solidFill>
                <a:schemeClr val="bg1"/>
              </a:solidFill>
              <a:latin typeface="+mn-lt"/>
            </a:endParaRPr>
          </a:p>
        </p:txBody>
      </p:sp>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6" name="Freeform 30"/>
          <p:cNvSpPr>
            <a:spLocks/>
          </p:cNvSpPr>
          <p:nvPr/>
        </p:nvSpPr>
        <p:spPr bwMode="auto">
          <a:xfrm>
            <a:off x="1460835" y="1743286"/>
            <a:ext cx="1916150" cy="2407886"/>
          </a:xfrm>
          <a:custGeom>
            <a:avLst/>
            <a:gdLst/>
            <a:ahLst/>
            <a:cxnLst>
              <a:cxn ang="0">
                <a:pos x="830" y="77"/>
              </a:cxn>
              <a:cxn ang="0">
                <a:pos x="830" y="0"/>
              </a:cxn>
              <a:cxn ang="0">
                <a:pos x="0" y="0"/>
              </a:cxn>
              <a:cxn ang="0">
                <a:pos x="0" y="1043"/>
              </a:cxn>
              <a:cxn ang="0">
                <a:pos x="270" y="1043"/>
              </a:cxn>
              <a:cxn ang="0">
                <a:pos x="270" y="152"/>
              </a:cxn>
              <a:cxn ang="0">
                <a:pos x="270" y="1043"/>
              </a:cxn>
              <a:cxn ang="0">
                <a:pos x="559" y="1043"/>
              </a:cxn>
              <a:cxn ang="0">
                <a:pos x="559" y="152"/>
              </a:cxn>
              <a:cxn ang="0">
                <a:pos x="559" y="1043"/>
              </a:cxn>
              <a:cxn ang="0">
                <a:pos x="828" y="1043"/>
              </a:cxn>
              <a:cxn ang="0">
                <a:pos x="828" y="144"/>
              </a:cxn>
              <a:cxn ang="0">
                <a:pos x="5" y="144"/>
              </a:cxn>
              <a:cxn ang="0">
                <a:pos x="828" y="144"/>
              </a:cxn>
              <a:cxn ang="0">
                <a:pos x="830" y="77"/>
              </a:cxn>
            </a:cxnLst>
            <a:rect l="0" t="0" r="r" b="b"/>
            <a:pathLst>
              <a:path w="830" h="1043">
                <a:moveTo>
                  <a:pt x="830" y="77"/>
                </a:moveTo>
                <a:lnTo>
                  <a:pt x="830" y="0"/>
                </a:lnTo>
                <a:lnTo>
                  <a:pt x="0" y="0"/>
                </a:lnTo>
                <a:lnTo>
                  <a:pt x="0" y="1043"/>
                </a:lnTo>
                <a:lnTo>
                  <a:pt x="270" y="1043"/>
                </a:lnTo>
                <a:lnTo>
                  <a:pt x="270" y="152"/>
                </a:lnTo>
                <a:lnTo>
                  <a:pt x="270" y="1043"/>
                </a:lnTo>
                <a:lnTo>
                  <a:pt x="559" y="1043"/>
                </a:lnTo>
                <a:lnTo>
                  <a:pt x="559" y="152"/>
                </a:lnTo>
                <a:lnTo>
                  <a:pt x="559" y="1043"/>
                </a:lnTo>
                <a:lnTo>
                  <a:pt x="828" y="1043"/>
                </a:lnTo>
                <a:lnTo>
                  <a:pt x="828" y="144"/>
                </a:lnTo>
                <a:lnTo>
                  <a:pt x="5" y="144"/>
                </a:lnTo>
                <a:lnTo>
                  <a:pt x="828" y="144"/>
                </a:lnTo>
                <a:lnTo>
                  <a:pt x="830" y="77"/>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7" name="Freeform 31"/>
          <p:cNvSpPr>
            <a:spLocks/>
          </p:cNvSpPr>
          <p:nvPr/>
        </p:nvSpPr>
        <p:spPr bwMode="auto">
          <a:xfrm>
            <a:off x="1460835" y="1376216"/>
            <a:ext cx="5753068" cy="699511"/>
          </a:xfrm>
          <a:custGeom>
            <a:avLst/>
            <a:gdLst/>
            <a:ahLst/>
            <a:cxnLst>
              <a:cxn ang="0">
                <a:pos x="0" y="159"/>
              </a:cxn>
              <a:cxn ang="0">
                <a:pos x="0" y="51"/>
              </a:cxn>
              <a:cxn ang="0">
                <a:pos x="2" y="36"/>
              </a:cxn>
              <a:cxn ang="0">
                <a:pos x="8" y="22"/>
              </a:cxn>
              <a:cxn ang="0">
                <a:pos x="15" y="12"/>
              </a:cxn>
              <a:cxn ang="0">
                <a:pos x="26" y="6"/>
              </a:cxn>
              <a:cxn ang="0">
                <a:pos x="40" y="1"/>
              </a:cxn>
              <a:cxn ang="0">
                <a:pos x="55" y="0"/>
              </a:cxn>
              <a:cxn ang="0">
                <a:pos x="2437" y="0"/>
              </a:cxn>
              <a:cxn ang="0">
                <a:pos x="2453" y="1"/>
              </a:cxn>
              <a:cxn ang="0">
                <a:pos x="2466" y="6"/>
              </a:cxn>
              <a:cxn ang="0">
                <a:pos x="2476" y="12"/>
              </a:cxn>
              <a:cxn ang="0">
                <a:pos x="2485" y="22"/>
              </a:cxn>
              <a:cxn ang="0">
                <a:pos x="2490" y="37"/>
              </a:cxn>
              <a:cxn ang="0">
                <a:pos x="2492" y="53"/>
              </a:cxn>
              <a:cxn ang="0">
                <a:pos x="2492" y="303"/>
              </a:cxn>
            </a:cxnLst>
            <a:rect l="0" t="0" r="r" b="b"/>
            <a:pathLst>
              <a:path w="2492" h="303">
                <a:moveTo>
                  <a:pt x="0" y="159"/>
                </a:moveTo>
                <a:lnTo>
                  <a:pt x="0" y="51"/>
                </a:lnTo>
                <a:lnTo>
                  <a:pt x="2" y="36"/>
                </a:lnTo>
                <a:lnTo>
                  <a:pt x="8" y="22"/>
                </a:lnTo>
                <a:lnTo>
                  <a:pt x="15" y="12"/>
                </a:lnTo>
                <a:lnTo>
                  <a:pt x="26" y="6"/>
                </a:lnTo>
                <a:lnTo>
                  <a:pt x="40" y="1"/>
                </a:lnTo>
                <a:lnTo>
                  <a:pt x="55" y="0"/>
                </a:lnTo>
                <a:lnTo>
                  <a:pt x="2437" y="0"/>
                </a:lnTo>
                <a:lnTo>
                  <a:pt x="2453" y="1"/>
                </a:lnTo>
                <a:lnTo>
                  <a:pt x="2466" y="6"/>
                </a:lnTo>
                <a:lnTo>
                  <a:pt x="2476" y="12"/>
                </a:lnTo>
                <a:lnTo>
                  <a:pt x="2485" y="22"/>
                </a:lnTo>
                <a:lnTo>
                  <a:pt x="2490" y="37"/>
                </a:lnTo>
                <a:lnTo>
                  <a:pt x="2492" y="53"/>
                </a:lnTo>
                <a:lnTo>
                  <a:pt x="2492" y="303"/>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8" name="Line 32"/>
          <p:cNvSpPr>
            <a:spLocks noChangeShapeType="1"/>
          </p:cNvSpPr>
          <p:nvPr/>
        </p:nvSpPr>
        <p:spPr bwMode="auto">
          <a:xfrm>
            <a:off x="6639058" y="2080344"/>
            <a:ext cx="2309" cy="348601"/>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9" name="Line 33"/>
          <p:cNvSpPr>
            <a:spLocks noChangeShapeType="1"/>
          </p:cNvSpPr>
          <p:nvPr/>
        </p:nvSpPr>
        <p:spPr bwMode="auto">
          <a:xfrm>
            <a:off x="6639058" y="2775237"/>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0" name="Line 34"/>
          <p:cNvSpPr>
            <a:spLocks noChangeShapeType="1"/>
          </p:cNvSpPr>
          <p:nvPr/>
        </p:nvSpPr>
        <p:spPr bwMode="auto">
          <a:xfrm>
            <a:off x="6639058" y="3467822"/>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1" name="Line 35"/>
          <p:cNvSpPr>
            <a:spLocks noChangeShapeType="1"/>
          </p:cNvSpPr>
          <p:nvPr/>
        </p:nvSpPr>
        <p:spPr bwMode="auto">
          <a:xfrm>
            <a:off x="6639058" y="3121529"/>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2" name="Line 36"/>
          <p:cNvSpPr>
            <a:spLocks noChangeShapeType="1"/>
          </p:cNvSpPr>
          <p:nvPr/>
        </p:nvSpPr>
        <p:spPr bwMode="auto">
          <a:xfrm>
            <a:off x="6639058" y="2428945"/>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3" name="Freeform 37"/>
          <p:cNvSpPr>
            <a:spLocks/>
          </p:cNvSpPr>
          <p:nvPr/>
        </p:nvSpPr>
        <p:spPr bwMode="auto">
          <a:xfrm>
            <a:off x="1460835" y="2075727"/>
            <a:ext cx="5753068" cy="3486009"/>
          </a:xfrm>
          <a:custGeom>
            <a:avLst/>
            <a:gdLst/>
            <a:ahLst/>
            <a:cxnLst>
              <a:cxn ang="0">
                <a:pos x="2492" y="0"/>
              </a:cxn>
              <a:cxn ang="0">
                <a:pos x="2492" y="1454"/>
              </a:cxn>
              <a:cxn ang="0">
                <a:pos x="2490" y="1474"/>
              </a:cxn>
              <a:cxn ang="0">
                <a:pos x="2484" y="1490"/>
              </a:cxn>
              <a:cxn ang="0">
                <a:pos x="2473" y="1501"/>
              </a:cxn>
              <a:cxn ang="0">
                <a:pos x="2457" y="1507"/>
              </a:cxn>
              <a:cxn ang="0">
                <a:pos x="2437" y="1510"/>
              </a:cxn>
              <a:cxn ang="0">
                <a:pos x="55" y="1510"/>
              </a:cxn>
              <a:cxn ang="0">
                <a:pos x="35" y="1507"/>
              </a:cxn>
              <a:cxn ang="0">
                <a:pos x="20" y="1501"/>
              </a:cxn>
              <a:cxn ang="0">
                <a:pos x="9" y="1490"/>
              </a:cxn>
              <a:cxn ang="0">
                <a:pos x="2" y="1474"/>
              </a:cxn>
              <a:cxn ang="0">
                <a:pos x="0" y="1454"/>
              </a:cxn>
              <a:cxn ang="0">
                <a:pos x="0" y="1060"/>
              </a:cxn>
            </a:cxnLst>
            <a:rect l="0" t="0" r="r" b="b"/>
            <a:pathLst>
              <a:path w="2492" h="1510">
                <a:moveTo>
                  <a:pt x="2492" y="0"/>
                </a:moveTo>
                <a:lnTo>
                  <a:pt x="2492" y="1454"/>
                </a:lnTo>
                <a:lnTo>
                  <a:pt x="2490" y="1474"/>
                </a:lnTo>
                <a:lnTo>
                  <a:pt x="2484" y="1490"/>
                </a:lnTo>
                <a:lnTo>
                  <a:pt x="2473" y="1501"/>
                </a:lnTo>
                <a:lnTo>
                  <a:pt x="2457" y="1507"/>
                </a:lnTo>
                <a:lnTo>
                  <a:pt x="2437" y="1510"/>
                </a:lnTo>
                <a:lnTo>
                  <a:pt x="55" y="1510"/>
                </a:lnTo>
                <a:lnTo>
                  <a:pt x="35" y="1507"/>
                </a:lnTo>
                <a:lnTo>
                  <a:pt x="20" y="1501"/>
                </a:lnTo>
                <a:lnTo>
                  <a:pt x="9" y="1490"/>
                </a:lnTo>
                <a:lnTo>
                  <a:pt x="2" y="1474"/>
                </a:lnTo>
                <a:lnTo>
                  <a:pt x="0" y="1454"/>
                </a:lnTo>
                <a:lnTo>
                  <a:pt x="0" y="106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4" name="Line 38"/>
          <p:cNvSpPr>
            <a:spLocks noChangeShapeType="1"/>
          </p:cNvSpPr>
          <p:nvPr/>
        </p:nvSpPr>
        <p:spPr bwMode="auto">
          <a:xfrm>
            <a:off x="6639058" y="4151172"/>
            <a:ext cx="567919"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5" name="Line 39"/>
          <p:cNvSpPr>
            <a:spLocks noChangeShapeType="1"/>
          </p:cNvSpPr>
          <p:nvPr/>
        </p:nvSpPr>
        <p:spPr bwMode="auto">
          <a:xfrm>
            <a:off x="6639058" y="3814114"/>
            <a:ext cx="2309" cy="33705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6" name="Freeform 40"/>
          <p:cNvSpPr>
            <a:spLocks/>
          </p:cNvSpPr>
          <p:nvPr/>
        </p:nvSpPr>
        <p:spPr bwMode="auto">
          <a:xfrm>
            <a:off x="7257767" y="1482412"/>
            <a:ext cx="960384" cy="3973127"/>
          </a:xfrm>
          <a:custGeom>
            <a:avLst/>
            <a:gdLst/>
            <a:ahLst/>
            <a:cxnLst>
              <a:cxn ang="0">
                <a:pos x="0" y="0"/>
              </a:cxn>
              <a:cxn ang="0">
                <a:pos x="416" y="862"/>
              </a:cxn>
              <a:cxn ang="0">
                <a:pos x="0" y="1721"/>
              </a:cxn>
              <a:cxn ang="0">
                <a:pos x="0" y="0"/>
              </a:cxn>
            </a:cxnLst>
            <a:rect l="0" t="0" r="r" b="b"/>
            <a:pathLst>
              <a:path w="416" h="1721">
                <a:moveTo>
                  <a:pt x="0" y="0"/>
                </a:moveTo>
                <a:lnTo>
                  <a:pt x="416" y="862"/>
                </a:lnTo>
                <a:lnTo>
                  <a:pt x="0" y="1721"/>
                </a:lnTo>
                <a:lnTo>
                  <a:pt x="0"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7" name="Freeform 41"/>
          <p:cNvSpPr>
            <a:spLocks/>
          </p:cNvSpPr>
          <p:nvPr/>
        </p:nvSpPr>
        <p:spPr bwMode="auto">
          <a:xfrm>
            <a:off x="5302370" y="1761755"/>
            <a:ext cx="2309" cy="313972"/>
          </a:xfrm>
          <a:custGeom>
            <a:avLst/>
            <a:gdLst/>
            <a:ahLst/>
            <a:cxnLst>
              <a:cxn ang="0">
                <a:pos x="0" y="136"/>
              </a:cxn>
              <a:cxn ang="0">
                <a:pos x="1" y="111"/>
              </a:cxn>
              <a:cxn ang="0">
                <a:pos x="1" y="0"/>
              </a:cxn>
            </a:cxnLst>
            <a:rect l="0" t="0" r="r" b="b"/>
            <a:pathLst>
              <a:path w="1" h="136">
                <a:moveTo>
                  <a:pt x="0" y="136"/>
                </a:moveTo>
                <a:lnTo>
                  <a:pt x="1" y="111"/>
                </a:lnTo>
                <a:lnTo>
                  <a:pt x="1"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8" name="Line 42"/>
          <p:cNvSpPr>
            <a:spLocks noChangeShapeType="1"/>
          </p:cNvSpPr>
          <p:nvPr/>
        </p:nvSpPr>
        <p:spPr bwMode="auto">
          <a:xfrm flipH="1">
            <a:off x="5302370" y="2075727"/>
            <a:ext cx="1911533"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9" name="Line 43"/>
          <p:cNvSpPr>
            <a:spLocks noChangeShapeType="1"/>
          </p:cNvSpPr>
          <p:nvPr/>
        </p:nvSpPr>
        <p:spPr bwMode="auto">
          <a:xfrm flipV="1">
            <a:off x="5302370" y="2075727"/>
            <a:ext cx="2309" cy="35321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0" name="Line 44"/>
          <p:cNvSpPr>
            <a:spLocks noChangeShapeType="1"/>
          </p:cNvSpPr>
          <p:nvPr/>
        </p:nvSpPr>
        <p:spPr bwMode="auto">
          <a:xfrm flipV="1">
            <a:off x="5302370" y="2775237"/>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1" name="Line 45"/>
          <p:cNvSpPr>
            <a:spLocks noChangeShapeType="1"/>
          </p:cNvSpPr>
          <p:nvPr/>
        </p:nvSpPr>
        <p:spPr bwMode="auto">
          <a:xfrm flipV="1">
            <a:off x="5302370" y="3467822"/>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2" name="Line 46"/>
          <p:cNvSpPr>
            <a:spLocks noChangeShapeType="1"/>
          </p:cNvSpPr>
          <p:nvPr/>
        </p:nvSpPr>
        <p:spPr bwMode="auto">
          <a:xfrm flipV="1">
            <a:off x="5302370" y="3121529"/>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3" name="Line 47"/>
          <p:cNvSpPr>
            <a:spLocks noChangeShapeType="1"/>
          </p:cNvSpPr>
          <p:nvPr/>
        </p:nvSpPr>
        <p:spPr bwMode="auto">
          <a:xfrm flipV="1">
            <a:off x="5302370" y="2428945"/>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4" name="Freeform 48"/>
          <p:cNvSpPr>
            <a:spLocks/>
          </p:cNvSpPr>
          <p:nvPr/>
        </p:nvSpPr>
        <p:spPr bwMode="auto">
          <a:xfrm>
            <a:off x="3372368" y="1761755"/>
            <a:ext cx="4617" cy="313972"/>
          </a:xfrm>
          <a:custGeom>
            <a:avLst/>
            <a:gdLst/>
            <a:ahLst/>
            <a:cxnLst>
              <a:cxn ang="0">
                <a:pos x="0" y="136"/>
              </a:cxn>
              <a:cxn ang="0">
                <a:pos x="2" y="69"/>
              </a:cxn>
              <a:cxn ang="0">
                <a:pos x="2" y="0"/>
              </a:cxn>
            </a:cxnLst>
            <a:rect l="0" t="0" r="r" b="b"/>
            <a:pathLst>
              <a:path w="2" h="136">
                <a:moveTo>
                  <a:pt x="0" y="136"/>
                </a:moveTo>
                <a:lnTo>
                  <a:pt x="2" y="69"/>
                </a:lnTo>
                <a:lnTo>
                  <a:pt x="2"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5" name="Line 49"/>
          <p:cNvSpPr>
            <a:spLocks noChangeShapeType="1"/>
          </p:cNvSpPr>
          <p:nvPr/>
        </p:nvSpPr>
        <p:spPr bwMode="auto">
          <a:xfrm flipH="1">
            <a:off x="3372368" y="2075727"/>
            <a:ext cx="1930002"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6" name="Line 50"/>
          <p:cNvSpPr>
            <a:spLocks noChangeShapeType="1"/>
          </p:cNvSpPr>
          <p:nvPr/>
        </p:nvSpPr>
        <p:spPr bwMode="auto">
          <a:xfrm flipH="1">
            <a:off x="1472378" y="2075727"/>
            <a:ext cx="18999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7" name="Line 51"/>
          <p:cNvSpPr>
            <a:spLocks noChangeShapeType="1"/>
          </p:cNvSpPr>
          <p:nvPr/>
        </p:nvSpPr>
        <p:spPr bwMode="auto">
          <a:xfrm>
            <a:off x="1460835" y="1743286"/>
            <a:ext cx="5743834" cy="2309"/>
          </a:xfrm>
          <a:prstGeom prst="line">
            <a:avLst/>
          </a:prstGeom>
          <a:noFill/>
          <a:ln w="5">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8" name="Line 52"/>
          <p:cNvSpPr>
            <a:spLocks noChangeShapeType="1"/>
          </p:cNvSpPr>
          <p:nvPr/>
        </p:nvSpPr>
        <p:spPr bwMode="auto">
          <a:xfrm>
            <a:off x="2751351" y="4151172"/>
            <a:ext cx="1248961"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9" name="Line 53"/>
          <p:cNvSpPr>
            <a:spLocks noChangeShapeType="1"/>
          </p:cNvSpPr>
          <p:nvPr/>
        </p:nvSpPr>
        <p:spPr bwMode="auto">
          <a:xfrm flipV="1">
            <a:off x="1460835" y="4151172"/>
            <a:ext cx="2309" cy="371687"/>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0" name="Line 54"/>
          <p:cNvSpPr>
            <a:spLocks noChangeShapeType="1"/>
          </p:cNvSpPr>
          <p:nvPr/>
        </p:nvSpPr>
        <p:spPr bwMode="auto">
          <a:xfrm>
            <a:off x="1460835" y="4151172"/>
            <a:ext cx="623326"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1" name="Line 55"/>
          <p:cNvSpPr>
            <a:spLocks noChangeShapeType="1"/>
          </p:cNvSpPr>
          <p:nvPr/>
        </p:nvSpPr>
        <p:spPr bwMode="auto">
          <a:xfrm>
            <a:off x="2084161" y="4151172"/>
            <a:ext cx="6671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2" name="Line 56"/>
          <p:cNvSpPr>
            <a:spLocks noChangeShapeType="1"/>
          </p:cNvSpPr>
          <p:nvPr/>
        </p:nvSpPr>
        <p:spPr bwMode="auto">
          <a:xfrm>
            <a:off x="4667501" y="4151172"/>
            <a:ext cx="1971557"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3" name="Line 57"/>
          <p:cNvSpPr>
            <a:spLocks noChangeShapeType="1"/>
          </p:cNvSpPr>
          <p:nvPr/>
        </p:nvSpPr>
        <p:spPr bwMode="auto">
          <a:xfrm>
            <a:off x="4000311" y="4151172"/>
            <a:ext cx="6671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4" name="Line 58"/>
          <p:cNvSpPr>
            <a:spLocks noChangeShapeType="1"/>
          </p:cNvSpPr>
          <p:nvPr/>
        </p:nvSpPr>
        <p:spPr bwMode="auto">
          <a:xfrm>
            <a:off x="466750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5" name="Line 59"/>
          <p:cNvSpPr>
            <a:spLocks noChangeShapeType="1"/>
          </p:cNvSpPr>
          <p:nvPr/>
        </p:nvSpPr>
        <p:spPr bwMode="auto">
          <a:xfrm flipV="1">
            <a:off x="5302370" y="3814114"/>
            <a:ext cx="2309" cy="332441"/>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6" name="Line 60"/>
          <p:cNvSpPr>
            <a:spLocks noChangeShapeType="1"/>
          </p:cNvSpPr>
          <p:nvPr/>
        </p:nvSpPr>
        <p:spPr bwMode="auto">
          <a:xfrm flipV="1">
            <a:off x="3372368" y="2075727"/>
            <a:ext cx="2309" cy="207082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7" name="Line 61"/>
          <p:cNvSpPr>
            <a:spLocks noChangeShapeType="1"/>
          </p:cNvSpPr>
          <p:nvPr/>
        </p:nvSpPr>
        <p:spPr bwMode="auto">
          <a:xfrm flipV="1">
            <a:off x="400031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8" name="Line 62"/>
          <p:cNvSpPr>
            <a:spLocks noChangeShapeType="1"/>
          </p:cNvSpPr>
          <p:nvPr/>
        </p:nvSpPr>
        <p:spPr bwMode="auto">
          <a:xfrm>
            <a:off x="275135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9" name="Line 63"/>
          <p:cNvSpPr>
            <a:spLocks noChangeShapeType="1"/>
          </p:cNvSpPr>
          <p:nvPr/>
        </p:nvSpPr>
        <p:spPr bwMode="auto">
          <a:xfrm>
            <a:off x="208416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0" name="Line 64"/>
          <p:cNvSpPr>
            <a:spLocks noChangeShapeType="1"/>
          </p:cNvSpPr>
          <p:nvPr/>
        </p:nvSpPr>
        <p:spPr bwMode="auto">
          <a:xfrm flipV="1">
            <a:off x="1460835" y="1743286"/>
            <a:ext cx="2309" cy="240788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1" name="Line 65"/>
          <p:cNvSpPr>
            <a:spLocks noChangeShapeType="1"/>
          </p:cNvSpPr>
          <p:nvPr/>
        </p:nvSpPr>
        <p:spPr bwMode="auto">
          <a:xfrm flipH="1">
            <a:off x="1460835" y="4522859"/>
            <a:ext cx="5746143"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2" name="Line 66"/>
          <p:cNvSpPr>
            <a:spLocks noChangeShapeType="1"/>
          </p:cNvSpPr>
          <p:nvPr/>
        </p:nvSpPr>
        <p:spPr bwMode="auto">
          <a:xfrm>
            <a:off x="5302370" y="3467822"/>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3" name="Line 67"/>
          <p:cNvSpPr>
            <a:spLocks noChangeShapeType="1"/>
          </p:cNvSpPr>
          <p:nvPr/>
        </p:nvSpPr>
        <p:spPr bwMode="auto">
          <a:xfrm flipH="1">
            <a:off x="5302370" y="3814114"/>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4" name="Line 68"/>
          <p:cNvSpPr>
            <a:spLocks noChangeShapeType="1"/>
          </p:cNvSpPr>
          <p:nvPr/>
        </p:nvSpPr>
        <p:spPr bwMode="auto">
          <a:xfrm>
            <a:off x="5302370" y="2775237"/>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5" name="Line 69"/>
          <p:cNvSpPr>
            <a:spLocks noChangeShapeType="1"/>
          </p:cNvSpPr>
          <p:nvPr/>
        </p:nvSpPr>
        <p:spPr bwMode="auto">
          <a:xfrm flipH="1">
            <a:off x="5302370" y="3121529"/>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6" name="Line 70"/>
          <p:cNvSpPr>
            <a:spLocks noChangeShapeType="1"/>
          </p:cNvSpPr>
          <p:nvPr/>
        </p:nvSpPr>
        <p:spPr bwMode="auto">
          <a:xfrm flipH="1">
            <a:off x="5302370" y="2428945"/>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3" name="Freeform 77">
            <a:hlinkClick r:id="rId3" action="ppaction://hlinksldjump"/>
          </p:cNvPr>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19" name="Rectangle 683"/>
          <p:cNvSpPr>
            <a:spLocks noChangeArrowheads="1"/>
          </p:cNvSpPr>
          <p:nvPr/>
        </p:nvSpPr>
        <p:spPr bwMode="auto">
          <a:xfrm>
            <a:off x="1142246" y="1750212"/>
            <a:ext cx="177763" cy="16160"/>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0" name="Rectangle 684"/>
          <p:cNvSpPr>
            <a:spLocks noChangeArrowheads="1"/>
          </p:cNvSpPr>
          <p:nvPr/>
        </p:nvSpPr>
        <p:spPr bwMode="auto">
          <a:xfrm>
            <a:off x="1142246" y="1757138"/>
            <a:ext cx="18469" cy="2765721"/>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1" name="Rectangle 685"/>
          <p:cNvSpPr>
            <a:spLocks noChangeArrowheads="1"/>
          </p:cNvSpPr>
          <p:nvPr/>
        </p:nvSpPr>
        <p:spPr bwMode="auto">
          <a:xfrm>
            <a:off x="1144554" y="4506699"/>
            <a:ext cx="180072"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2" name="Rectangle 686"/>
          <p:cNvSpPr>
            <a:spLocks noChangeArrowheads="1"/>
          </p:cNvSpPr>
          <p:nvPr/>
        </p:nvSpPr>
        <p:spPr bwMode="auto">
          <a:xfrm>
            <a:off x="971408" y="2964544"/>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3" name="Rectangle 687"/>
          <p:cNvSpPr>
            <a:spLocks noChangeArrowheads="1"/>
          </p:cNvSpPr>
          <p:nvPr/>
        </p:nvSpPr>
        <p:spPr bwMode="auto">
          <a:xfrm>
            <a:off x="1142246" y="4552871"/>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4" name="Rectangle 688"/>
          <p:cNvSpPr>
            <a:spLocks noChangeArrowheads="1"/>
          </p:cNvSpPr>
          <p:nvPr/>
        </p:nvSpPr>
        <p:spPr bwMode="auto">
          <a:xfrm>
            <a:off x="1142246" y="5543267"/>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5" name="Rectangle 689"/>
          <p:cNvSpPr>
            <a:spLocks noChangeArrowheads="1"/>
          </p:cNvSpPr>
          <p:nvPr/>
        </p:nvSpPr>
        <p:spPr bwMode="auto">
          <a:xfrm>
            <a:off x="966791" y="5046915"/>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6" name="Rectangle 690"/>
          <p:cNvSpPr>
            <a:spLocks noChangeArrowheads="1"/>
          </p:cNvSpPr>
          <p:nvPr/>
        </p:nvSpPr>
        <p:spPr bwMode="auto">
          <a:xfrm>
            <a:off x="1142246" y="4562105"/>
            <a:ext cx="18469" cy="990396"/>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7" name="Freeform 691"/>
          <p:cNvSpPr>
            <a:spLocks noEditPoints="1"/>
          </p:cNvSpPr>
          <p:nvPr/>
        </p:nvSpPr>
        <p:spPr bwMode="auto">
          <a:xfrm>
            <a:off x="8363594" y="3112295"/>
            <a:ext cx="323206" cy="687967"/>
          </a:xfrm>
          <a:custGeom>
            <a:avLst/>
            <a:gdLst/>
            <a:ahLst/>
            <a:cxnLst>
              <a:cxn ang="0">
                <a:pos x="2" y="180"/>
              </a:cxn>
              <a:cxn ang="0">
                <a:pos x="14" y="194"/>
              </a:cxn>
              <a:cxn ang="0">
                <a:pos x="27" y="194"/>
              </a:cxn>
              <a:cxn ang="0">
                <a:pos x="31" y="284"/>
              </a:cxn>
              <a:cxn ang="0">
                <a:pos x="40" y="294"/>
              </a:cxn>
              <a:cxn ang="0">
                <a:pos x="53" y="298"/>
              </a:cxn>
              <a:cxn ang="0">
                <a:pos x="70" y="290"/>
              </a:cxn>
              <a:cxn ang="0">
                <a:pos x="75" y="292"/>
              </a:cxn>
              <a:cxn ang="0">
                <a:pos x="87" y="298"/>
              </a:cxn>
              <a:cxn ang="0">
                <a:pos x="107" y="292"/>
              </a:cxn>
              <a:cxn ang="0">
                <a:pos x="115" y="280"/>
              </a:cxn>
              <a:cxn ang="0">
                <a:pos x="114" y="195"/>
              </a:cxn>
              <a:cxn ang="0">
                <a:pos x="130" y="192"/>
              </a:cxn>
              <a:cxn ang="0">
                <a:pos x="140" y="176"/>
              </a:cxn>
              <a:cxn ang="0">
                <a:pos x="133" y="92"/>
              </a:cxn>
              <a:cxn ang="0">
                <a:pos x="105" y="72"/>
              </a:cxn>
              <a:cxn ang="0">
                <a:pos x="96" y="69"/>
              </a:cxn>
              <a:cxn ang="0">
                <a:pos x="109" y="39"/>
              </a:cxn>
              <a:cxn ang="0">
                <a:pos x="86" y="4"/>
              </a:cxn>
              <a:cxn ang="0">
                <a:pos x="52" y="6"/>
              </a:cxn>
              <a:cxn ang="0">
                <a:pos x="34" y="29"/>
              </a:cxn>
              <a:cxn ang="0">
                <a:pos x="38" y="58"/>
              </a:cxn>
              <a:cxn ang="0">
                <a:pos x="27" y="77"/>
              </a:cxn>
              <a:cxn ang="0">
                <a:pos x="3" y="104"/>
              </a:cxn>
              <a:cxn ang="0">
                <a:pos x="7" y="172"/>
              </a:cxn>
              <a:cxn ang="0">
                <a:pos x="8" y="107"/>
              </a:cxn>
              <a:cxn ang="0">
                <a:pos x="29" y="82"/>
              </a:cxn>
              <a:cxn ang="0">
                <a:pos x="53" y="73"/>
              </a:cxn>
              <a:cxn ang="0">
                <a:pos x="82" y="75"/>
              </a:cxn>
              <a:cxn ang="0">
                <a:pos x="93" y="73"/>
              </a:cxn>
              <a:cxn ang="0">
                <a:pos x="103" y="79"/>
              </a:cxn>
              <a:cxn ang="0">
                <a:pos x="120" y="88"/>
              </a:cxn>
              <a:cxn ang="0">
                <a:pos x="134" y="121"/>
              </a:cxn>
              <a:cxn ang="0">
                <a:pos x="129" y="184"/>
              </a:cxn>
              <a:cxn ang="0">
                <a:pos x="120" y="188"/>
              </a:cxn>
              <a:cxn ang="0">
                <a:pos x="112" y="113"/>
              </a:cxn>
              <a:cxn ang="0">
                <a:pos x="107" y="206"/>
              </a:cxn>
              <a:cxn ang="0">
                <a:pos x="107" y="281"/>
              </a:cxn>
              <a:cxn ang="0">
                <a:pos x="101" y="289"/>
              </a:cxn>
              <a:cxn ang="0">
                <a:pos x="92" y="292"/>
              </a:cxn>
              <a:cxn ang="0">
                <a:pos x="78" y="284"/>
              </a:cxn>
              <a:cxn ang="0">
                <a:pos x="75" y="187"/>
              </a:cxn>
              <a:cxn ang="0">
                <a:pos x="72" y="186"/>
              </a:cxn>
              <a:cxn ang="0">
                <a:pos x="69" y="280"/>
              </a:cxn>
              <a:cxn ang="0">
                <a:pos x="59" y="291"/>
              </a:cxn>
              <a:cxn ang="0">
                <a:pos x="46" y="291"/>
              </a:cxn>
              <a:cxn ang="0">
                <a:pos x="37" y="281"/>
              </a:cxn>
              <a:cxn ang="0">
                <a:pos x="34" y="115"/>
              </a:cxn>
              <a:cxn ang="0">
                <a:pos x="30" y="114"/>
              </a:cxn>
              <a:cxn ang="0">
                <a:pos x="29" y="187"/>
              </a:cxn>
              <a:cxn ang="0">
                <a:pos x="14" y="186"/>
              </a:cxn>
              <a:cxn ang="0">
                <a:pos x="7" y="175"/>
              </a:cxn>
              <a:cxn ang="0">
                <a:pos x="80" y="8"/>
              </a:cxn>
              <a:cxn ang="0">
                <a:pos x="101" y="27"/>
              </a:cxn>
              <a:cxn ang="0">
                <a:pos x="94" y="62"/>
              </a:cxn>
              <a:cxn ang="0">
                <a:pos x="81" y="70"/>
              </a:cxn>
              <a:cxn ang="0">
                <a:pos x="54" y="67"/>
              </a:cxn>
              <a:cxn ang="0">
                <a:pos x="49" y="62"/>
              </a:cxn>
              <a:cxn ang="0">
                <a:pos x="41" y="27"/>
              </a:cxn>
              <a:cxn ang="0">
                <a:pos x="72" y="7"/>
              </a:cxn>
            </a:cxnLst>
            <a:rect l="0" t="0" r="r" b="b"/>
            <a:pathLst>
              <a:path w="140" h="298">
                <a:moveTo>
                  <a:pt x="0" y="122"/>
                </a:moveTo>
                <a:lnTo>
                  <a:pt x="0" y="176"/>
                </a:lnTo>
                <a:lnTo>
                  <a:pt x="2" y="180"/>
                </a:lnTo>
                <a:lnTo>
                  <a:pt x="3" y="185"/>
                </a:lnTo>
                <a:lnTo>
                  <a:pt x="10" y="192"/>
                </a:lnTo>
                <a:lnTo>
                  <a:pt x="14" y="194"/>
                </a:lnTo>
                <a:lnTo>
                  <a:pt x="19" y="195"/>
                </a:lnTo>
                <a:lnTo>
                  <a:pt x="25" y="195"/>
                </a:lnTo>
                <a:lnTo>
                  <a:pt x="27" y="194"/>
                </a:lnTo>
                <a:lnTo>
                  <a:pt x="29" y="194"/>
                </a:lnTo>
                <a:lnTo>
                  <a:pt x="29" y="276"/>
                </a:lnTo>
                <a:lnTo>
                  <a:pt x="31" y="284"/>
                </a:lnTo>
                <a:lnTo>
                  <a:pt x="33" y="288"/>
                </a:lnTo>
                <a:lnTo>
                  <a:pt x="37" y="292"/>
                </a:lnTo>
                <a:lnTo>
                  <a:pt x="40" y="294"/>
                </a:lnTo>
                <a:lnTo>
                  <a:pt x="44" y="297"/>
                </a:lnTo>
                <a:lnTo>
                  <a:pt x="49" y="298"/>
                </a:lnTo>
                <a:lnTo>
                  <a:pt x="53" y="298"/>
                </a:lnTo>
                <a:lnTo>
                  <a:pt x="64" y="295"/>
                </a:lnTo>
                <a:lnTo>
                  <a:pt x="69" y="292"/>
                </a:lnTo>
                <a:lnTo>
                  <a:pt x="70" y="290"/>
                </a:lnTo>
                <a:lnTo>
                  <a:pt x="73" y="287"/>
                </a:lnTo>
                <a:lnTo>
                  <a:pt x="73" y="288"/>
                </a:lnTo>
                <a:lnTo>
                  <a:pt x="75" y="292"/>
                </a:lnTo>
                <a:lnTo>
                  <a:pt x="78" y="294"/>
                </a:lnTo>
                <a:lnTo>
                  <a:pt x="83" y="297"/>
                </a:lnTo>
                <a:lnTo>
                  <a:pt x="87" y="298"/>
                </a:lnTo>
                <a:lnTo>
                  <a:pt x="96" y="298"/>
                </a:lnTo>
                <a:lnTo>
                  <a:pt x="101" y="297"/>
                </a:lnTo>
                <a:lnTo>
                  <a:pt x="107" y="292"/>
                </a:lnTo>
                <a:lnTo>
                  <a:pt x="110" y="288"/>
                </a:lnTo>
                <a:lnTo>
                  <a:pt x="113" y="284"/>
                </a:lnTo>
                <a:lnTo>
                  <a:pt x="115" y="280"/>
                </a:lnTo>
                <a:lnTo>
                  <a:pt x="115" y="206"/>
                </a:lnTo>
                <a:lnTo>
                  <a:pt x="114" y="205"/>
                </a:lnTo>
                <a:lnTo>
                  <a:pt x="114" y="195"/>
                </a:lnTo>
                <a:lnTo>
                  <a:pt x="121" y="195"/>
                </a:lnTo>
                <a:lnTo>
                  <a:pt x="126" y="194"/>
                </a:lnTo>
                <a:lnTo>
                  <a:pt x="130" y="192"/>
                </a:lnTo>
                <a:lnTo>
                  <a:pt x="137" y="185"/>
                </a:lnTo>
                <a:lnTo>
                  <a:pt x="139" y="180"/>
                </a:lnTo>
                <a:lnTo>
                  <a:pt x="140" y="176"/>
                </a:lnTo>
                <a:lnTo>
                  <a:pt x="140" y="120"/>
                </a:lnTo>
                <a:lnTo>
                  <a:pt x="137" y="104"/>
                </a:lnTo>
                <a:lnTo>
                  <a:pt x="133" y="92"/>
                </a:lnTo>
                <a:lnTo>
                  <a:pt x="124" y="83"/>
                </a:lnTo>
                <a:lnTo>
                  <a:pt x="114" y="77"/>
                </a:lnTo>
                <a:lnTo>
                  <a:pt x="105" y="72"/>
                </a:lnTo>
                <a:lnTo>
                  <a:pt x="102" y="71"/>
                </a:lnTo>
                <a:lnTo>
                  <a:pt x="97" y="70"/>
                </a:lnTo>
                <a:lnTo>
                  <a:pt x="96" y="69"/>
                </a:lnTo>
                <a:lnTo>
                  <a:pt x="99" y="65"/>
                </a:lnTo>
                <a:lnTo>
                  <a:pt x="107" y="53"/>
                </a:lnTo>
                <a:lnTo>
                  <a:pt x="109" y="39"/>
                </a:lnTo>
                <a:lnTo>
                  <a:pt x="107" y="25"/>
                </a:lnTo>
                <a:lnTo>
                  <a:pt x="99" y="11"/>
                </a:lnTo>
                <a:lnTo>
                  <a:pt x="86" y="4"/>
                </a:lnTo>
                <a:lnTo>
                  <a:pt x="72" y="0"/>
                </a:lnTo>
                <a:lnTo>
                  <a:pt x="62" y="1"/>
                </a:lnTo>
                <a:lnTo>
                  <a:pt x="52" y="6"/>
                </a:lnTo>
                <a:lnTo>
                  <a:pt x="44" y="11"/>
                </a:lnTo>
                <a:lnTo>
                  <a:pt x="38" y="20"/>
                </a:lnTo>
                <a:lnTo>
                  <a:pt x="34" y="29"/>
                </a:lnTo>
                <a:lnTo>
                  <a:pt x="33" y="39"/>
                </a:lnTo>
                <a:lnTo>
                  <a:pt x="34" y="49"/>
                </a:lnTo>
                <a:lnTo>
                  <a:pt x="38" y="58"/>
                </a:lnTo>
                <a:lnTo>
                  <a:pt x="44" y="65"/>
                </a:lnTo>
                <a:lnTo>
                  <a:pt x="46" y="68"/>
                </a:lnTo>
                <a:lnTo>
                  <a:pt x="27" y="77"/>
                </a:lnTo>
                <a:lnTo>
                  <a:pt x="17" y="83"/>
                </a:lnTo>
                <a:lnTo>
                  <a:pt x="9" y="92"/>
                </a:lnTo>
                <a:lnTo>
                  <a:pt x="3" y="104"/>
                </a:lnTo>
                <a:lnTo>
                  <a:pt x="0" y="120"/>
                </a:lnTo>
                <a:lnTo>
                  <a:pt x="0" y="122"/>
                </a:lnTo>
                <a:close/>
                <a:moveTo>
                  <a:pt x="7" y="172"/>
                </a:moveTo>
                <a:lnTo>
                  <a:pt x="6" y="122"/>
                </a:lnTo>
                <a:lnTo>
                  <a:pt x="6" y="121"/>
                </a:lnTo>
                <a:lnTo>
                  <a:pt x="8" y="107"/>
                </a:lnTo>
                <a:lnTo>
                  <a:pt x="13" y="96"/>
                </a:lnTo>
                <a:lnTo>
                  <a:pt x="20" y="88"/>
                </a:lnTo>
                <a:lnTo>
                  <a:pt x="29" y="82"/>
                </a:lnTo>
                <a:lnTo>
                  <a:pt x="40" y="77"/>
                </a:lnTo>
                <a:lnTo>
                  <a:pt x="51" y="73"/>
                </a:lnTo>
                <a:lnTo>
                  <a:pt x="53" y="73"/>
                </a:lnTo>
                <a:lnTo>
                  <a:pt x="62" y="75"/>
                </a:lnTo>
                <a:lnTo>
                  <a:pt x="72" y="77"/>
                </a:lnTo>
                <a:lnTo>
                  <a:pt x="82" y="75"/>
                </a:lnTo>
                <a:lnTo>
                  <a:pt x="92" y="72"/>
                </a:lnTo>
                <a:lnTo>
                  <a:pt x="92" y="73"/>
                </a:lnTo>
                <a:lnTo>
                  <a:pt x="93" y="73"/>
                </a:lnTo>
                <a:lnTo>
                  <a:pt x="95" y="75"/>
                </a:lnTo>
                <a:lnTo>
                  <a:pt x="98" y="77"/>
                </a:lnTo>
                <a:lnTo>
                  <a:pt x="103" y="79"/>
                </a:lnTo>
                <a:lnTo>
                  <a:pt x="107" y="80"/>
                </a:lnTo>
                <a:lnTo>
                  <a:pt x="112" y="82"/>
                </a:lnTo>
                <a:lnTo>
                  <a:pt x="120" y="88"/>
                </a:lnTo>
                <a:lnTo>
                  <a:pt x="127" y="96"/>
                </a:lnTo>
                <a:lnTo>
                  <a:pt x="131" y="107"/>
                </a:lnTo>
                <a:lnTo>
                  <a:pt x="134" y="121"/>
                </a:lnTo>
                <a:lnTo>
                  <a:pt x="134" y="175"/>
                </a:lnTo>
                <a:lnTo>
                  <a:pt x="131" y="182"/>
                </a:lnTo>
                <a:lnTo>
                  <a:pt x="129" y="184"/>
                </a:lnTo>
                <a:lnTo>
                  <a:pt x="127" y="185"/>
                </a:lnTo>
                <a:lnTo>
                  <a:pt x="124" y="187"/>
                </a:lnTo>
                <a:lnTo>
                  <a:pt x="120" y="188"/>
                </a:lnTo>
                <a:lnTo>
                  <a:pt x="114" y="188"/>
                </a:lnTo>
                <a:lnTo>
                  <a:pt x="114" y="115"/>
                </a:lnTo>
                <a:lnTo>
                  <a:pt x="112" y="113"/>
                </a:lnTo>
                <a:lnTo>
                  <a:pt x="109" y="115"/>
                </a:lnTo>
                <a:lnTo>
                  <a:pt x="107" y="116"/>
                </a:lnTo>
                <a:lnTo>
                  <a:pt x="107" y="206"/>
                </a:lnTo>
                <a:lnTo>
                  <a:pt x="109" y="208"/>
                </a:lnTo>
                <a:lnTo>
                  <a:pt x="109" y="279"/>
                </a:lnTo>
                <a:lnTo>
                  <a:pt x="107" y="281"/>
                </a:lnTo>
                <a:lnTo>
                  <a:pt x="106" y="284"/>
                </a:lnTo>
                <a:lnTo>
                  <a:pt x="104" y="287"/>
                </a:lnTo>
                <a:lnTo>
                  <a:pt x="101" y="289"/>
                </a:lnTo>
                <a:lnTo>
                  <a:pt x="98" y="291"/>
                </a:lnTo>
                <a:lnTo>
                  <a:pt x="95" y="292"/>
                </a:lnTo>
                <a:lnTo>
                  <a:pt x="92" y="292"/>
                </a:lnTo>
                <a:lnTo>
                  <a:pt x="83" y="290"/>
                </a:lnTo>
                <a:lnTo>
                  <a:pt x="80" y="287"/>
                </a:lnTo>
                <a:lnTo>
                  <a:pt x="78" y="284"/>
                </a:lnTo>
                <a:lnTo>
                  <a:pt x="76" y="281"/>
                </a:lnTo>
                <a:lnTo>
                  <a:pt x="75" y="279"/>
                </a:lnTo>
                <a:lnTo>
                  <a:pt x="75" y="187"/>
                </a:lnTo>
                <a:lnTo>
                  <a:pt x="74" y="187"/>
                </a:lnTo>
                <a:lnTo>
                  <a:pt x="73" y="186"/>
                </a:lnTo>
                <a:lnTo>
                  <a:pt x="72" y="186"/>
                </a:lnTo>
                <a:lnTo>
                  <a:pt x="70" y="187"/>
                </a:lnTo>
                <a:lnTo>
                  <a:pt x="69" y="188"/>
                </a:lnTo>
                <a:lnTo>
                  <a:pt x="69" y="280"/>
                </a:lnTo>
                <a:lnTo>
                  <a:pt x="64" y="287"/>
                </a:lnTo>
                <a:lnTo>
                  <a:pt x="62" y="289"/>
                </a:lnTo>
                <a:lnTo>
                  <a:pt x="59" y="291"/>
                </a:lnTo>
                <a:lnTo>
                  <a:pt x="56" y="292"/>
                </a:lnTo>
                <a:lnTo>
                  <a:pt x="50" y="292"/>
                </a:lnTo>
                <a:lnTo>
                  <a:pt x="46" y="291"/>
                </a:lnTo>
                <a:lnTo>
                  <a:pt x="43" y="289"/>
                </a:lnTo>
                <a:lnTo>
                  <a:pt x="39" y="284"/>
                </a:lnTo>
                <a:lnTo>
                  <a:pt x="37" y="281"/>
                </a:lnTo>
                <a:lnTo>
                  <a:pt x="35" y="279"/>
                </a:lnTo>
                <a:lnTo>
                  <a:pt x="35" y="115"/>
                </a:lnTo>
                <a:lnTo>
                  <a:pt x="34" y="115"/>
                </a:lnTo>
                <a:lnTo>
                  <a:pt x="32" y="113"/>
                </a:lnTo>
                <a:lnTo>
                  <a:pt x="31" y="114"/>
                </a:lnTo>
                <a:lnTo>
                  <a:pt x="30" y="114"/>
                </a:lnTo>
                <a:lnTo>
                  <a:pt x="30" y="115"/>
                </a:lnTo>
                <a:lnTo>
                  <a:pt x="29" y="115"/>
                </a:lnTo>
                <a:lnTo>
                  <a:pt x="29" y="187"/>
                </a:lnTo>
                <a:lnTo>
                  <a:pt x="27" y="188"/>
                </a:lnTo>
                <a:lnTo>
                  <a:pt x="23" y="188"/>
                </a:lnTo>
                <a:lnTo>
                  <a:pt x="14" y="186"/>
                </a:lnTo>
                <a:lnTo>
                  <a:pt x="11" y="184"/>
                </a:lnTo>
                <a:lnTo>
                  <a:pt x="9" y="182"/>
                </a:lnTo>
                <a:lnTo>
                  <a:pt x="7" y="175"/>
                </a:lnTo>
                <a:lnTo>
                  <a:pt x="7" y="172"/>
                </a:lnTo>
                <a:close/>
                <a:moveTo>
                  <a:pt x="72" y="7"/>
                </a:moveTo>
                <a:lnTo>
                  <a:pt x="80" y="8"/>
                </a:lnTo>
                <a:lnTo>
                  <a:pt x="87" y="11"/>
                </a:lnTo>
                <a:lnTo>
                  <a:pt x="94" y="17"/>
                </a:lnTo>
                <a:lnTo>
                  <a:pt x="101" y="27"/>
                </a:lnTo>
                <a:lnTo>
                  <a:pt x="104" y="39"/>
                </a:lnTo>
                <a:lnTo>
                  <a:pt x="101" y="51"/>
                </a:lnTo>
                <a:lnTo>
                  <a:pt x="94" y="62"/>
                </a:lnTo>
                <a:lnTo>
                  <a:pt x="92" y="63"/>
                </a:lnTo>
                <a:lnTo>
                  <a:pt x="89" y="65"/>
                </a:lnTo>
                <a:lnTo>
                  <a:pt x="81" y="70"/>
                </a:lnTo>
                <a:lnTo>
                  <a:pt x="72" y="71"/>
                </a:lnTo>
                <a:lnTo>
                  <a:pt x="62" y="70"/>
                </a:lnTo>
                <a:lnTo>
                  <a:pt x="54" y="67"/>
                </a:lnTo>
                <a:lnTo>
                  <a:pt x="54" y="65"/>
                </a:lnTo>
                <a:lnTo>
                  <a:pt x="51" y="63"/>
                </a:lnTo>
                <a:lnTo>
                  <a:pt x="49" y="62"/>
                </a:lnTo>
                <a:lnTo>
                  <a:pt x="41" y="51"/>
                </a:lnTo>
                <a:lnTo>
                  <a:pt x="39" y="39"/>
                </a:lnTo>
                <a:lnTo>
                  <a:pt x="41" y="27"/>
                </a:lnTo>
                <a:lnTo>
                  <a:pt x="49" y="17"/>
                </a:lnTo>
                <a:lnTo>
                  <a:pt x="59" y="9"/>
                </a:lnTo>
                <a:lnTo>
                  <a:pt x="72" y="7"/>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8" name="Freeform 692"/>
          <p:cNvSpPr>
            <a:spLocks/>
          </p:cNvSpPr>
          <p:nvPr/>
        </p:nvSpPr>
        <p:spPr bwMode="auto">
          <a:xfrm>
            <a:off x="8377446" y="3278515"/>
            <a:ext cx="295503" cy="507895"/>
          </a:xfrm>
          <a:custGeom>
            <a:avLst/>
            <a:gdLst/>
            <a:ahLst/>
            <a:cxnLst>
              <a:cxn ang="0">
                <a:pos x="1" y="100"/>
              </a:cxn>
              <a:cxn ang="0">
                <a:pos x="3" y="110"/>
              </a:cxn>
              <a:cxn ang="0">
                <a:pos x="8" y="114"/>
              </a:cxn>
              <a:cxn ang="0">
                <a:pos x="21" y="116"/>
              </a:cxn>
              <a:cxn ang="0">
                <a:pos x="23" y="43"/>
              </a:cxn>
              <a:cxn ang="0">
                <a:pos x="24" y="42"/>
              </a:cxn>
              <a:cxn ang="0">
                <a:pos x="26" y="41"/>
              </a:cxn>
              <a:cxn ang="0">
                <a:pos x="29" y="43"/>
              </a:cxn>
              <a:cxn ang="0">
                <a:pos x="31" y="209"/>
              </a:cxn>
              <a:cxn ang="0">
                <a:pos x="37" y="217"/>
              </a:cxn>
              <a:cxn ang="0">
                <a:pos x="44" y="220"/>
              </a:cxn>
              <a:cxn ang="0">
                <a:pos x="53" y="219"/>
              </a:cxn>
              <a:cxn ang="0">
                <a:pos x="58" y="215"/>
              </a:cxn>
              <a:cxn ang="0">
                <a:pos x="63" y="116"/>
              </a:cxn>
              <a:cxn ang="0">
                <a:pos x="66" y="114"/>
              </a:cxn>
              <a:cxn ang="0">
                <a:pos x="68" y="115"/>
              </a:cxn>
              <a:cxn ang="0">
                <a:pos x="69" y="207"/>
              </a:cxn>
              <a:cxn ang="0">
                <a:pos x="72" y="212"/>
              </a:cxn>
              <a:cxn ang="0">
                <a:pos x="77" y="218"/>
              </a:cxn>
              <a:cxn ang="0">
                <a:pos x="89" y="220"/>
              </a:cxn>
              <a:cxn ang="0">
                <a:pos x="95" y="217"/>
              </a:cxn>
              <a:cxn ang="0">
                <a:pos x="100" y="212"/>
              </a:cxn>
              <a:cxn ang="0">
                <a:pos x="103" y="207"/>
              </a:cxn>
              <a:cxn ang="0">
                <a:pos x="101" y="134"/>
              </a:cxn>
              <a:cxn ang="0">
                <a:pos x="103" y="43"/>
              </a:cxn>
              <a:cxn ang="0">
                <a:pos x="108" y="43"/>
              </a:cxn>
              <a:cxn ang="0">
                <a:pos x="114" y="116"/>
              </a:cxn>
              <a:cxn ang="0">
                <a:pos x="121" y="113"/>
              </a:cxn>
              <a:cxn ang="0">
                <a:pos x="125" y="110"/>
              </a:cxn>
              <a:cxn ang="0">
                <a:pos x="128" y="49"/>
              </a:cxn>
              <a:cxn ang="0">
                <a:pos x="121" y="24"/>
              </a:cxn>
              <a:cxn ang="0">
                <a:pos x="106" y="10"/>
              </a:cxn>
              <a:cxn ang="0">
                <a:pos x="97" y="7"/>
              </a:cxn>
              <a:cxn ang="0">
                <a:pos x="89" y="3"/>
              </a:cxn>
              <a:cxn ang="0">
                <a:pos x="86" y="1"/>
              </a:cxn>
              <a:cxn ang="0">
                <a:pos x="76" y="3"/>
              </a:cxn>
              <a:cxn ang="0">
                <a:pos x="56" y="3"/>
              </a:cxn>
              <a:cxn ang="0">
                <a:pos x="45" y="1"/>
              </a:cxn>
              <a:cxn ang="0">
                <a:pos x="23" y="10"/>
              </a:cxn>
              <a:cxn ang="0">
                <a:pos x="7" y="24"/>
              </a:cxn>
              <a:cxn ang="0">
                <a:pos x="0" y="49"/>
              </a:cxn>
            </a:cxnLst>
            <a:rect l="0" t="0" r="r" b="b"/>
            <a:pathLst>
              <a:path w="128" h="220">
                <a:moveTo>
                  <a:pt x="0" y="50"/>
                </a:moveTo>
                <a:lnTo>
                  <a:pt x="1" y="100"/>
                </a:lnTo>
                <a:lnTo>
                  <a:pt x="1" y="103"/>
                </a:lnTo>
                <a:lnTo>
                  <a:pt x="3" y="110"/>
                </a:lnTo>
                <a:lnTo>
                  <a:pt x="5" y="112"/>
                </a:lnTo>
                <a:lnTo>
                  <a:pt x="8" y="114"/>
                </a:lnTo>
                <a:lnTo>
                  <a:pt x="17" y="116"/>
                </a:lnTo>
                <a:lnTo>
                  <a:pt x="21" y="116"/>
                </a:lnTo>
                <a:lnTo>
                  <a:pt x="23" y="115"/>
                </a:lnTo>
                <a:lnTo>
                  <a:pt x="23" y="43"/>
                </a:lnTo>
                <a:lnTo>
                  <a:pt x="24" y="43"/>
                </a:lnTo>
                <a:lnTo>
                  <a:pt x="24" y="42"/>
                </a:lnTo>
                <a:lnTo>
                  <a:pt x="25" y="42"/>
                </a:lnTo>
                <a:lnTo>
                  <a:pt x="26" y="41"/>
                </a:lnTo>
                <a:lnTo>
                  <a:pt x="28" y="43"/>
                </a:lnTo>
                <a:lnTo>
                  <a:pt x="29" y="43"/>
                </a:lnTo>
                <a:lnTo>
                  <a:pt x="29" y="207"/>
                </a:lnTo>
                <a:lnTo>
                  <a:pt x="31" y="209"/>
                </a:lnTo>
                <a:lnTo>
                  <a:pt x="33" y="212"/>
                </a:lnTo>
                <a:lnTo>
                  <a:pt x="37" y="217"/>
                </a:lnTo>
                <a:lnTo>
                  <a:pt x="40" y="219"/>
                </a:lnTo>
                <a:lnTo>
                  <a:pt x="44" y="220"/>
                </a:lnTo>
                <a:lnTo>
                  <a:pt x="50" y="220"/>
                </a:lnTo>
                <a:lnTo>
                  <a:pt x="53" y="219"/>
                </a:lnTo>
                <a:lnTo>
                  <a:pt x="56" y="217"/>
                </a:lnTo>
                <a:lnTo>
                  <a:pt x="58" y="215"/>
                </a:lnTo>
                <a:lnTo>
                  <a:pt x="63" y="208"/>
                </a:lnTo>
                <a:lnTo>
                  <a:pt x="63" y="116"/>
                </a:lnTo>
                <a:lnTo>
                  <a:pt x="64" y="115"/>
                </a:lnTo>
                <a:lnTo>
                  <a:pt x="66" y="114"/>
                </a:lnTo>
                <a:lnTo>
                  <a:pt x="67" y="114"/>
                </a:lnTo>
                <a:lnTo>
                  <a:pt x="68" y="115"/>
                </a:lnTo>
                <a:lnTo>
                  <a:pt x="69" y="115"/>
                </a:lnTo>
                <a:lnTo>
                  <a:pt x="69" y="207"/>
                </a:lnTo>
                <a:lnTo>
                  <a:pt x="70" y="209"/>
                </a:lnTo>
                <a:lnTo>
                  <a:pt x="72" y="212"/>
                </a:lnTo>
                <a:lnTo>
                  <a:pt x="74" y="215"/>
                </a:lnTo>
                <a:lnTo>
                  <a:pt x="77" y="218"/>
                </a:lnTo>
                <a:lnTo>
                  <a:pt x="86" y="220"/>
                </a:lnTo>
                <a:lnTo>
                  <a:pt x="89" y="220"/>
                </a:lnTo>
                <a:lnTo>
                  <a:pt x="92" y="219"/>
                </a:lnTo>
                <a:lnTo>
                  <a:pt x="95" y="217"/>
                </a:lnTo>
                <a:lnTo>
                  <a:pt x="98" y="215"/>
                </a:lnTo>
                <a:lnTo>
                  <a:pt x="100" y="212"/>
                </a:lnTo>
                <a:lnTo>
                  <a:pt x="101" y="209"/>
                </a:lnTo>
                <a:lnTo>
                  <a:pt x="103" y="207"/>
                </a:lnTo>
                <a:lnTo>
                  <a:pt x="103" y="136"/>
                </a:lnTo>
                <a:lnTo>
                  <a:pt x="101" y="134"/>
                </a:lnTo>
                <a:lnTo>
                  <a:pt x="101" y="44"/>
                </a:lnTo>
                <a:lnTo>
                  <a:pt x="103" y="43"/>
                </a:lnTo>
                <a:lnTo>
                  <a:pt x="106" y="41"/>
                </a:lnTo>
                <a:lnTo>
                  <a:pt x="108" y="43"/>
                </a:lnTo>
                <a:lnTo>
                  <a:pt x="108" y="116"/>
                </a:lnTo>
                <a:lnTo>
                  <a:pt x="114" y="116"/>
                </a:lnTo>
                <a:lnTo>
                  <a:pt x="118" y="115"/>
                </a:lnTo>
                <a:lnTo>
                  <a:pt x="121" y="113"/>
                </a:lnTo>
                <a:lnTo>
                  <a:pt x="123" y="112"/>
                </a:lnTo>
                <a:lnTo>
                  <a:pt x="125" y="110"/>
                </a:lnTo>
                <a:lnTo>
                  <a:pt x="128" y="103"/>
                </a:lnTo>
                <a:lnTo>
                  <a:pt x="128" y="49"/>
                </a:lnTo>
                <a:lnTo>
                  <a:pt x="125" y="35"/>
                </a:lnTo>
                <a:lnTo>
                  <a:pt x="121" y="24"/>
                </a:lnTo>
                <a:lnTo>
                  <a:pt x="114" y="16"/>
                </a:lnTo>
                <a:lnTo>
                  <a:pt x="106" y="10"/>
                </a:lnTo>
                <a:lnTo>
                  <a:pt x="101" y="8"/>
                </a:lnTo>
                <a:lnTo>
                  <a:pt x="97" y="7"/>
                </a:lnTo>
                <a:lnTo>
                  <a:pt x="92" y="5"/>
                </a:lnTo>
                <a:lnTo>
                  <a:pt x="89" y="3"/>
                </a:lnTo>
                <a:lnTo>
                  <a:pt x="87" y="1"/>
                </a:lnTo>
                <a:lnTo>
                  <a:pt x="86" y="1"/>
                </a:lnTo>
                <a:lnTo>
                  <a:pt x="86" y="0"/>
                </a:lnTo>
                <a:lnTo>
                  <a:pt x="76" y="3"/>
                </a:lnTo>
                <a:lnTo>
                  <a:pt x="66" y="5"/>
                </a:lnTo>
                <a:lnTo>
                  <a:pt x="56" y="3"/>
                </a:lnTo>
                <a:lnTo>
                  <a:pt x="47" y="1"/>
                </a:lnTo>
                <a:lnTo>
                  <a:pt x="45" y="1"/>
                </a:lnTo>
                <a:lnTo>
                  <a:pt x="34" y="5"/>
                </a:lnTo>
                <a:lnTo>
                  <a:pt x="23" y="10"/>
                </a:lnTo>
                <a:lnTo>
                  <a:pt x="14" y="16"/>
                </a:lnTo>
                <a:lnTo>
                  <a:pt x="7" y="24"/>
                </a:lnTo>
                <a:lnTo>
                  <a:pt x="2" y="35"/>
                </a:lnTo>
                <a:lnTo>
                  <a:pt x="0" y="49"/>
                </a:lnTo>
                <a:lnTo>
                  <a:pt x="0" y="5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9" name="Freeform 693"/>
          <p:cNvSpPr>
            <a:spLocks/>
          </p:cNvSpPr>
          <p:nvPr/>
        </p:nvSpPr>
        <p:spPr bwMode="auto">
          <a:xfrm>
            <a:off x="8458200" y="3128455"/>
            <a:ext cx="150060" cy="147751"/>
          </a:xfrm>
          <a:custGeom>
            <a:avLst/>
            <a:gdLst/>
            <a:ahLst/>
            <a:cxnLst>
              <a:cxn ang="0">
                <a:pos x="55" y="10"/>
              </a:cxn>
              <a:cxn ang="0">
                <a:pos x="48" y="4"/>
              </a:cxn>
              <a:cxn ang="0">
                <a:pos x="41" y="1"/>
              </a:cxn>
              <a:cxn ang="0">
                <a:pos x="33" y="0"/>
              </a:cxn>
              <a:cxn ang="0">
                <a:pos x="20" y="2"/>
              </a:cxn>
              <a:cxn ang="0">
                <a:pos x="10" y="10"/>
              </a:cxn>
              <a:cxn ang="0">
                <a:pos x="2" y="20"/>
              </a:cxn>
              <a:cxn ang="0">
                <a:pos x="0" y="32"/>
              </a:cxn>
              <a:cxn ang="0">
                <a:pos x="2" y="44"/>
              </a:cxn>
              <a:cxn ang="0">
                <a:pos x="10" y="55"/>
              </a:cxn>
              <a:cxn ang="0">
                <a:pos x="12" y="56"/>
              </a:cxn>
              <a:cxn ang="0">
                <a:pos x="15" y="58"/>
              </a:cxn>
              <a:cxn ang="0">
                <a:pos x="15" y="60"/>
              </a:cxn>
              <a:cxn ang="0">
                <a:pos x="23" y="63"/>
              </a:cxn>
              <a:cxn ang="0">
                <a:pos x="33" y="64"/>
              </a:cxn>
              <a:cxn ang="0">
                <a:pos x="42" y="63"/>
              </a:cxn>
              <a:cxn ang="0">
                <a:pos x="50" y="58"/>
              </a:cxn>
              <a:cxn ang="0">
                <a:pos x="53" y="56"/>
              </a:cxn>
              <a:cxn ang="0">
                <a:pos x="55" y="55"/>
              </a:cxn>
              <a:cxn ang="0">
                <a:pos x="62" y="44"/>
              </a:cxn>
              <a:cxn ang="0">
                <a:pos x="65" y="32"/>
              </a:cxn>
              <a:cxn ang="0">
                <a:pos x="62" y="20"/>
              </a:cxn>
              <a:cxn ang="0">
                <a:pos x="55" y="10"/>
              </a:cxn>
            </a:cxnLst>
            <a:rect l="0" t="0" r="r" b="b"/>
            <a:pathLst>
              <a:path w="65" h="64">
                <a:moveTo>
                  <a:pt x="55" y="10"/>
                </a:moveTo>
                <a:lnTo>
                  <a:pt x="48" y="4"/>
                </a:lnTo>
                <a:lnTo>
                  <a:pt x="41" y="1"/>
                </a:lnTo>
                <a:lnTo>
                  <a:pt x="33" y="0"/>
                </a:lnTo>
                <a:lnTo>
                  <a:pt x="20" y="2"/>
                </a:lnTo>
                <a:lnTo>
                  <a:pt x="10" y="10"/>
                </a:lnTo>
                <a:lnTo>
                  <a:pt x="2" y="20"/>
                </a:lnTo>
                <a:lnTo>
                  <a:pt x="0" y="32"/>
                </a:lnTo>
                <a:lnTo>
                  <a:pt x="2" y="44"/>
                </a:lnTo>
                <a:lnTo>
                  <a:pt x="10" y="55"/>
                </a:lnTo>
                <a:lnTo>
                  <a:pt x="12" y="56"/>
                </a:lnTo>
                <a:lnTo>
                  <a:pt x="15" y="58"/>
                </a:lnTo>
                <a:lnTo>
                  <a:pt x="15" y="60"/>
                </a:lnTo>
                <a:lnTo>
                  <a:pt x="23" y="63"/>
                </a:lnTo>
                <a:lnTo>
                  <a:pt x="33" y="64"/>
                </a:lnTo>
                <a:lnTo>
                  <a:pt x="42" y="63"/>
                </a:lnTo>
                <a:lnTo>
                  <a:pt x="50" y="58"/>
                </a:lnTo>
                <a:lnTo>
                  <a:pt x="53" y="56"/>
                </a:lnTo>
                <a:lnTo>
                  <a:pt x="55" y="55"/>
                </a:lnTo>
                <a:lnTo>
                  <a:pt x="62" y="44"/>
                </a:lnTo>
                <a:lnTo>
                  <a:pt x="65" y="32"/>
                </a:lnTo>
                <a:lnTo>
                  <a:pt x="62" y="20"/>
                </a:lnTo>
                <a:lnTo>
                  <a:pt x="55" y="1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65000"/>
                  <a:lumOff val="35000"/>
                </a:schemeClr>
              </a:solidFill>
            </a:endParaRPr>
          </a:p>
        </p:txBody>
      </p:sp>
      <p:sp>
        <p:nvSpPr>
          <p:cNvPr id="716" name="TextBox 715">
            <a:hlinkClick r:id="rId4" action="ppaction://hlinksldjump"/>
          </p:cNvPr>
          <p:cNvSpPr txBox="1"/>
          <p:nvPr/>
        </p:nvSpPr>
        <p:spPr>
          <a:xfrm>
            <a:off x="2920996" y="1400175"/>
            <a:ext cx="2847975" cy="307777"/>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Guiding Principles for </a:t>
            </a:r>
          </a:p>
          <a:p>
            <a:r>
              <a:rPr lang="en-US" sz="1000" b="1" dirty="0" smtClean="0">
                <a:solidFill>
                  <a:schemeClr val="tx1">
                    <a:lumMod val="65000"/>
                    <a:lumOff val="35000"/>
                  </a:schemeClr>
                </a:solidFill>
                <a:latin typeface="+mn-lt"/>
              </a:rPr>
              <a:t>Citizen </a:t>
            </a:r>
            <a:r>
              <a:rPr lang="en-US" sz="1000" b="1" dirty="0">
                <a:solidFill>
                  <a:schemeClr val="tx1">
                    <a:lumMod val="65000"/>
                    <a:lumOff val="35000"/>
                  </a:schemeClr>
                </a:solidFill>
                <a:latin typeface="+mn-lt"/>
              </a:rPr>
              <a:t>Service Transformation</a:t>
            </a:r>
          </a:p>
        </p:txBody>
      </p:sp>
      <p:sp>
        <p:nvSpPr>
          <p:cNvPr id="717" name="TextBox 716"/>
          <p:cNvSpPr txBox="1"/>
          <p:nvPr/>
        </p:nvSpPr>
        <p:spPr>
          <a:xfrm>
            <a:off x="1501771" y="1752600"/>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business management</a:t>
            </a:r>
            <a:endParaRPr lang="en-US" sz="1000" b="1" dirty="0">
              <a:solidFill>
                <a:schemeClr val="bg1"/>
              </a:solidFill>
              <a:latin typeface="+mn-lt"/>
            </a:endParaRPr>
          </a:p>
        </p:txBody>
      </p:sp>
      <p:sp>
        <p:nvSpPr>
          <p:cNvPr id="719" name="TextBox 718"/>
          <p:cNvSpPr txBox="1"/>
          <p:nvPr/>
        </p:nvSpPr>
        <p:spPr>
          <a:xfrm>
            <a:off x="3378196" y="1762125"/>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customer management</a:t>
            </a:r>
            <a:endParaRPr lang="en-US" sz="1000" b="1" dirty="0">
              <a:solidFill>
                <a:schemeClr val="bg1"/>
              </a:solidFill>
              <a:latin typeface="+mn-lt"/>
            </a:endParaRPr>
          </a:p>
        </p:txBody>
      </p:sp>
      <p:sp>
        <p:nvSpPr>
          <p:cNvPr id="720" name="TextBox 719">
            <a:hlinkClick r:id="" action="ppaction://noaction"/>
          </p:cNvPr>
          <p:cNvSpPr txBox="1"/>
          <p:nvPr/>
        </p:nvSpPr>
        <p:spPr>
          <a:xfrm>
            <a:off x="5311771" y="1752600"/>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channel management</a:t>
            </a:r>
            <a:endParaRPr lang="en-US" sz="1000" b="1" dirty="0">
              <a:solidFill>
                <a:schemeClr val="bg1"/>
              </a:solidFill>
              <a:latin typeface="+mn-lt"/>
            </a:endParaRPr>
          </a:p>
        </p:txBody>
      </p:sp>
      <p:sp>
        <p:nvSpPr>
          <p:cNvPr id="728" name="TextBox 727"/>
          <p:cNvSpPr txBox="1"/>
          <p:nvPr/>
        </p:nvSpPr>
        <p:spPr>
          <a:xfrm>
            <a:off x="5340345" y="2190749"/>
            <a:ext cx="1266825" cy="1885131"/>
          </a:xfrm>
          <a:prstGeom prst="rect">
            <a:avLst/>
          </a:prstGeom>
          <a:noFill/>
        </p:spPr>
        <p:txBody>
          <a:bodyPr wrap="square" lIns="0" tIns="0" rIns="0" bIns="0" rtlCol="0">
            <a:spAutoFit/>
          </a:bodyPr>
          <a:lstStyle/>
          <a:p>
            <a:pPr>
              <a:lnSpc>
                <a:spcPts val="1300"/>
              </a:lnSpc>
            </a:pPr>
            <a:r>
              <a:rPr lang="en-US" sz="1000" b="1" dirty="0" smtClean="0">
                <a:solidFill>
                  <a:schemeClr val="bg1"/>
                </a:solidFill>
                <a:latin typeface="+mn-lt"/>
              </a:rPr>
              <a:t>Internet</a:t>
            </a:r>
          </a:p>
          <a:p>
            <a:pPr>
              <a:lnSpc>
                <a:spcPts val="1300"/>
              </a:lnSpc>
            </a:pPr>
            <a:endParaRPr lang="en-GB" sz="1000" b="1" dirty="0">
              <a:solidFill>
                <a:schemeClr val="bg1"/>
              </a:solidFill>
              <a:latin typeface="+mn-lt"/>
            </a:endParaRPr>
          </a:p>
          <a:p>
            <a:pPr>
              <a:lnSpc>
                <a:spcPts val="1300"/>
              </a:lnSpc>
            </a:pPr>
            <a:r>
              <a:rPr lang="en-GB" sz="1000" b="1" dirty="0" smtClean="0">
                <a:solidFill>
                  <a:schemeClr val="bg1"/>
                </a:solidFill>
                <a:latin typeface="+mn-lt"/>
              </a:rPr>
              <a:t>Walk-in</a:t>
            </a:r>
          </a:p>
          <a:p>
            <a:pPr>
              <a:lnSpc>
                <a:spcPts val="1300"/>
              </a:lnSpc>
            </a:pPr>
            <a:endParaRPr lang="en-GB" sz="1000" b="1" dirty="0">
              <a:solidFill>
                <a:schemeClr val="bg1"/>
              </a:solidFill>
              <a:latin typeface="+mn-lt"/>
            </a:endParaRPr>
          </a:p>
          <a:p>
            <a:pPr>
              <a:lnSpc>
                <a:spcPts val="1100"/>
              </a:lnSpc>
            </a:pPr>
            <a:r>
              <a:rPr lang="en-GB" sz="1000" b="1" dirty="0" smtClean="0">
                <a:solidFill>
                  <a:schemeClr val="bg1"/>
                </a:solidFill>
                <a:latin typeface="+mn-lt"/>
              </a:rPr>
              <a:t>DiTV</a:t>
            </a:r>
          </a:p>
          <a:p>
            <a:pPr>
              <a:lnSpc>
                <a:spcPts val="1200"/>
              </a:lnSpc>
            </a:pPr>
            <a:endParaRPr lang="en-GB" sz="1000" b="1" dirty="0">
              <a:solidFill>
                <a:schemeClr val="bg1"/>
              </a:solidFill>
              <a:latin typeface="+mn-lt"/>
            </a:endParaRPr>
          </a:p>
          <a:p>
            <a:r>
              <a:rPr lang="en-GB" sz="1000" b="1" dirty="0" smtClean="0">
                <a:solidFill>
                  <a:schemeClr val="bg1"/>
                </a:solidFill>
                <a:latin typeface="+mn-lt"/>
              </a:rPr>
              <a:t>Phone</a:t>
            </a:r>
          </a:p>
          <a:p>
            <a:r>
              <a:rPr lang="en-GB" sz="1000" b="1" dirty="0" smtClean="0">
                <a:solidFill>
                  <a:schemeClr val="bg1"/>
                </a:solidFill>
                <a:latin typeface="+mn-lt"/>
              </a:rPr>
              <a:t>(and mobile device)</a:t>
            </a:r>
          </a:p>
          <a:p>
            <a:pPr>
              <a:lnSpc>
                <a:spcPts val="1000"/>
              </a:lnSpc>
            </a:pPr>
            <a:endParaRPr lang="en-GB" sz="1000" b="1" dirty="0">
              <a:solidFill>
                <a:schemeClr val="bg1"/>
              </a:solidFill>
              <a:latin typeface="+mn-lt"/>
            </a:endParaRPr>
          </a:p>
          <a:p>
            <a:r>
              <a:rPr lang="en-GB" sz="1000" b="1" dirty="0" smtClean="0">
                <a:solidFill>
                  <a:schemeClr val="bg1"/>
                </a:solidFill>
                <a:latin typeface="+mn-lt"/>
              </a:rPr>
              <a:t>Mail</a:t>
            </a:r>
          </a:p>
          <a:p>
            <a:endParaRPr lang="en-GB" sz="1000" b="1" dirty="0">
              <a:solidFill>
                <a:schemeClr val="bg1"/>
              </a:solidFill>
              <a:latin typeface="+mn-lt"/>
            </a:endParaRPr>
          </a:p>
          <a:p>
            <a:r>
              <a:rPr lang="en-GB" sz="1000" b="1" dirty="0" smtClean="0">
                <a:solidFill>
                  <a:schemeClr val="bg1"/>
                </a:solidFill>
                <a:latin typeface="+mn-lt"/>
              </a:rPr>
              <a:t>Front-line staff</a:t>
            </a:r>
            <a:endParaRPr lang="en-US" sz="1000" b="1" dirty="0">
              <a:solidFill>
                <a:schemeClr val="bg1"/>
              </a:solidFill>
              <a:latin typeface="+mn-lt"/>
            </a:endParaRPr>
          </a:p>
        </p:txBody>
      </p:sp>
      <p:sp>
        <p:nvSpPr>
          <p:cNvPr id="730" name="TextBox 729">
            <a:hlinkClick r:id="rId5" action="ppaction://hlinksldjump"/>
          </p:cNvPr>
          <p:cNvSpPr txBox="1"/>
          <p:nvPr/>
        </p:nvSpPr>
        <p:spPr>
          <a:xfrm>
            <a:off x="1577971" y="46863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Strategic clarity</a:t>
            </a:r>
            <a:endParaRPr lang="en-US" sz="1000" b="1" dirty="0">
              <a:solidFill>
                <a:schemeClr val="tx1">
                  <a:lumMod val="65000"/>
                  <a:lumOff val="35000"/>
                </a:schemeClr>
              </a:solidFill>
              <a:latin typeface="+mn-lt"/>
            </a:endParaRPr>
          </a:p>
        </p:txBody>
      </p:sp>
      <p:sp>
        <p:nvSpPr>
          <p:cNvPr id="731" name="TextBox 730">
            <a:hlinkClick r:id="rId6" action="ppaction://hlinksldjump"/>
          </p:cNvPr>
          <p:cNvSpPr txBox="1"/>
          <p:nvPr/>
        </p:nvSpPr>
        <p:spPr>
          <a:xfrm>
            <a:off x="1568446" y="52197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Leadership</a:t>
            </a:r>
            <a:endParaRPr lang="en-US" sz="1000" b="1" dirty="0">
              <a:solidFill>
                <a:schemeClr val="tx1">
                  <a:lumMod val="65000"/>
                  <a:lumOff val="35000"/>
                </a:schemeClr>
              </a:solidFill>
              <a:latin typeface="+mn-lt"/>
            </a:endParaRPr>
          </a:p>
        </p:txBody>
      </p:sp>
      <p:sp>
        <p:nvSpPr>
          <p:cNvPr id="732" name="TextBox 731">
            <a:hlinkClick r:id="rId7" action="ppaction://hlinksldjump"/>
          </p:cNvPr>
          <p:cNvSpPr txBox="1"/>
          <p:nvPr/>
        </p:nvSpPr>
        <p:spPr>
          <a:xfrm>
            <a:off x="2768596" y="470535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Skills</a:t>
            </a:r>
            <a:endParaRPr lang="en-US" sz="1000" b="1" dirty="0">
              <a:solidFill>
                <a:schemeClr val="tx1">
                  <a:lumMod val="65000"/>
                  <a:lumOff val="35000"/>
                </a:schemeClr>
              </a:solidFill>
              <a:latin typeface="+mn-lt"/>
            </a:endParaRPr>
          </a:p>
        </p:txBody>
      </p:sp>
      <p:sp>
        <p:nvSpPr>
          <p:cNvPr id="733" name="TextBox 732"/>
          <p:cNvSpPr txBox="1"/>
          <p:nvPr/>
        </p:nvSpPr>
        <p:spPr>
          <a:xfrm>
            <a:off x="2768596" y="52197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User focus</a:t>
            </a:r>
            <a:endParaRPr lang="en-US" sz="1000" b="1" dirty="0">
              <a:solidFill>
                <a:schemeClr val="tx1">
                  <a:lumMod val="65000"/>
                  <a:lumOff val="35000"/>
                </a:schemeClr>
              </a:solidFill>
              <a:latin typeface="+mn-lt"/>
            </a:endParaRPr>
          </a:p>
        </p:txBody>
      </p:sp>
      <p:sp>
        <p:nvSpPr>
          <p:cNvPr id="734" name="TextBox 733">
            <a:hlinkClick r:id="rId8" action="ppaction://hlinksldjump"/>
          </p:cNvPr>
          <p:cNvSpPr txBox="1"/>
          <p:nvPr/>
        </p:nvSpPr>
        <p:spPr>
          <a:xfrm>
            <a:off x="3949696" y="4648200"/>
            <a:ext cx="1009650" cy="256480"/>
          </a:xfrm>
          <a:prstGeom prst="rect">
            <a:avLst/>
          </a:prstGeom>
          <a:noFill/>
        </p:spPr>
        <p:txBody>
          <a:bodyPr wrap="square" lIns="0" tIns="0" rIns="0" bIns="0" rtlCol="0">
            <a:spAutoFit/>
          </a:bodyPr>
          <a:lstStyle/>
          <a:p>
            <a:pPr>
              <a:lnSpc>
                <a:spcPts val="1000"/>
              </a:lnSpc>
            </a:pPr>
            <a:r>
              <a:rPr lang="en-US" sz="1000" b="1" dirty="0" smtClean="0">
                <a:solidFill>
                  <a:schemeClr val="tx1">
                    <a:lumMod val="65000"/>
                    <a:lumOff val="35000"/>
                  </a:schemeClr>
                </a:solidFill>
                <a:latin typeface="+mn-lt"/>
              </a:rPr>
              <a:t>Stakeholder</a:t>
            </a:r>
          </a:p>
          <a:p>
            <a:pPr>
              <a:lnSpc>
                <a:spcPts val="1000"/>
              </a:lnSpc>
            </a:pPr>
            <a:r>
              <a:rPr lang="en-GB" sz="1000" b="1" dirty="0" smtClean="0">
                <a:solidFill>
                  <a:schemeClr val="tx1">
                    <a:lumMod val="65000"/>
                    <a:lumOff val="35000"/>
                  </a:schemeClr>
                </a:solidFill>
                <a:latin typeface="+mn-lt"/>
              </a:rPr>
              <a:t>engagement</a:t>
            </a:r>
            <a:endParaRPr lang="en-US" sz="1000" b="1" dirty="0">
              <a:solidFill>
                <a:schemeClr val="tx1">
                  <a:lumMod val="65000"/>
                  <a:lumOff val="35000"/>
                </a:schemeClr>
              </a:solidFill>
              <a:latin typeface="+mn-lt"/>
            </a:endParaRPr>
          </a:p>
        </p:txBody>
      </p:sp>
      <p:sp>
        <p:nvSpPr>
          <p:cNvPr id="735" name="TextBox 734">
            <a:hlinkClick r:id="rId9" action="ppaction://hlinksldjump"/>
          </p:cNvPr>
          <p:cNvSpPr txBox="1"/>
          <p:nvPr/>
        </p:nvSpPr>
        <p:spPr>
          <a:xfrm>
            <a:off x="3940171" y="5172075"/>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Supplier partnership</a:t>
            </a:r>
            <a:endParaRPr lang="en-US" sz="1000" b="1" dirty="0">
              <a:solidFill>
                <a:schemeClr val="tx1">
                  <a:lumMod val="65000"/>
                  <a:lumOff val="35000"/>
                </a:schemeClr>
              </a:solidFill>
              <a:latin typeface="+mn-lt"/>
            </a:endParaRPr>
          </a:p>
        </p:txBody>
      </p:sp>
      <p:sp>
        <p:nvSpPr>
          <p:cNvPr id="736" name="TextBox 735">
            <a:hlinkClick r:id="rId10" action="ppaction://hlinksldjump"/>
          </p:cNvPr>
          <p:cNvSpPr txBox="1"/>
          <p:nvPr/>
        </p:nvSpPr>
        <p:spPr>
          <a:xfrm>
            <a:off x="5121271" y="4714875"/>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Future-proofing</a:t>
            </a:r>
            <a:endParaRPr lang="en-US" sz="1000" b="1" dirty="0">
              <a:solidFill>
                <a:schemeClr val="tx1">
                  <a:lumMod val="65000"/>
                  <a:lumOff val="35000"/>
                </a:schemeClr>
              </a:solidFill>
              <a:latin typeface="+mn-lt"/>
            </a:endParaRPr>
          </a:p>
        </p:txBody>
      </p:sp>
      <p:sp>
        <p:nvSpPr>
          <p:cNvPr id="737" name="TextBox 736">
            <a:hlinkClick r:id="rId11" action="ppaction://hlinksldjump"/>
          </p:cNvPr>
          <p:cNvSpPr txBox="1"/>
          <p:nvPr/>
        </p:nvSpPr>
        <p:spPr>
          <a:xfrm>
            <a:off x="5111746" y="5238750"/>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Do-ability</a:t>
            </a:r>
            <a:endParaRPr lang="en-US" sz="1000" b="1" dirty="0">
              <a:solidFill>
                <a:schemeClr val="tx1">
                  <a:lumMod val="65000"/>
                  <a:lumOff val="35000"/>
                </a:schemeClr>
              </a:solidFill>
              <a:latin typeface="+mn-lt"/>
            </a:endParaRPr>
          </a:p>
        </p:txBody>
      </p:sp>
      <p:sp>
        <p:nvSpPr>
          <p:cNvPr id="738" name="TextBox 737">
            <a:hlinkClick r:id="rId12" action="ppaction://hlinksldjump"/>
          </p:cNvPr>
          <p:cNvSpPr txBox="1"/>
          <p:nvPr/>
        </p:nvSpPr>
        <p:spPr>
          <a:xfrm>
            <a:off x="6102346" y="4886325"/>
            <a:ext cx="1009650" cy="256480"/>
          </a:xfrm>
          <a:prstGeom prst="rect">
            <a:avLst/>
          </a:prstGeom>
          <a:noFill/>
        </p:spPr>
        <p:txBody>
          <a:bodyPr wrap="square" lIns="0" tIns="0" rIns="0" bIns="0" rtlCol="0">
            <a:spAutoFit/>
          </a:bodyPr>
          <a:lstStyle/>
          <a:p>
            <a:pPr>
              <a:lnSpc>
                <a:spcPts val="1000"/>
              </a:lnSpc>
            </a:pPr>
            <a:r>
              <a:rPr lang="en-GB" sz="900" b="1" dirty="0" smtClean="0">
                <a:solidFill>
                  <a:schemeClr val="tx1">
                    <a:lumMod val="65000"/>
                    <a:lumOff val="35000"/>
                  </a:schemeClr>
                </a:solidFill>
                <a:latin typeface="+mn-lt"/>
              </a:rPr>
              <a:t>Benefit</a:t>
            </a:r>
          </a:p>
          <a:p>
            <a:pPr>
              <a:lnSpc>
                <a:spcPts val="1000"/>
              </a:lnSpc>
            </a:pPr>
            <a:r>
              <a:rPr lang="en-GB" sz="900" b="1" dirty="0" smtClean="0">
                <a:solidFill>
                  <a:schemeClr val="tx1">
                    <a:lumMod val="65000"/>
                    <a:lumOff val="35000"/>
                  </a:schemeClr>
                </a:solidFill>
                <a:latin typeface="+mn-lt"/>
              </a:rPr>
              <a:t>realisation</a:t>
            </a:r>
            <a:endParaRPr lang="en-US" sz="900" b="1" dirty="0">
              <a:solidFill>
                <a:schemeClr val="tx1">
                  <a:lumMod val="65000"/>
                  <a:lumOff val="35000"/>
                </a:schemeClr>
              </a:solidFill>
              <a:latin typeface="+mn-lt"/>
            </a:endParaRPr>
          </a:p>
        </p:txBody>
      </p:sp>
      <p:sp>
        <p:nvSpPr>
          <p:cNvPr id="739" name="TextBox 738"/>
          <p:cNvSpPr txBox="1"/>
          <p:nvPr/>
        </p:nvSpPr>
        <p:spPr>
          <a:xfrm>
            <a:off x="7010400" y="2419350"/>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Lower</a:t>
            </a:r>
          </a:p>
          <a:p>
            <a:pPr>
              <a:lnSpc>
                <a:spcPts val="1000"/>
              </a:lnSpc>
            </a:pPr>
            <a:r>
              <a:rPr lang="en-GB" sz="1000" b="1" dirty="0" smtClean="0">
                <a:solidFill>
                  <a:schemeClr val="tx1">
                    <a:lumMod val="65000"/>
                    <a:lumOff val="35000"/>
                  </a:schemeClr>
                </a:solidFill>
                <a:latin typeface="+mn-lt"/>
              </a:rPr>
              <a:t>cost</a:t>
            </a:r>
            <a:endParaRPr lang="en-US" sz="1000" b="1" dirty="0">
              <a:solidFill>
                <a:schemeClr val="tx1">
                  <a:lumMod val="65000"/>
                  <a:lumOff val="35000"/>
                </a:schemeClr>
              </a:solidFill>
              <a:latin typeface="+mn-lt"/>
            </a:endParaRPr>
          </a:p>
        </p:txBody>
      </p:sp>
      <p:sp>
        <p:nvSpPr>
          <p:cNvPr id="740" name="TextBox 739"/>
          <p:cNvSpPr txBox="1"/>
          <p:nvPr/>
        </p:nvSpPr>
        <p:spPr>
          <a:xfrm>
            <a:off x="7143750" y="2895600"/>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Policy</a:t>
            </a:r>
          </a:p>
          <a:p>
            <a:pPr>
              <a:lnSpc>
                <a:spcPts val="1000"/>
              </a:lnSpc>
            </a:pPr>
            <a:r>
              <a:rPr lang="en-GB" sz="1000" b="1" dirty="0" smtClean="0">
                <a:solidFill>
                  <a:schemeClr val="tx1">
                    <a:lumMod val="65000"/>
                    <a:lumOff val="35000"/>
                  </a:schemeClr>
                </a:solidFill>
                <a:latin typeface="+mn-lt"/>
              </a:rPr>
              <a:t>outcomes</a:t>
            </a:r>
            <a:endParaRPr lang="en-US" sz="1000" b="1" dirty="0">
              <a:solidFill>
                <a:schemeClr val="tx1">
                  <a:lumMod val="65000"/>
                  <a:lumOff val="35000"/>
                </a:schemeClr>
              </a:solidFill>
              <a:latin typeface="+mn-lt"/>
            </a:endParaRPr>
          </a:p>
        </p:txBody>
      </p:sp>
      <p:sp>
        <p:nvSpPr>
          <p:cNvPr id="741" name="TextBox 740"/>
          <p:cNvSpPr txBox="1"/>
          <p:nvPr/>
        </p:nvSpPr>
        <p:spPr>
          <a:xfrm>
            <a:off x="7210425" y="3352800"/>
            <a:ext cx="1009650" cy="128240"/>
          </a:xfrm>
          <a:prstGeom prst="rect">
            <a:avLst/>
          </a:prstGeom>
          <a:noFill/>
        </p:spPr>
        <p:txBody>
          <a:bodyPr wrap="square" lIns="0" tIns="0" rIns="0" bIns="0" rtlCol="0">
            <a:spAutoFit/>
          </a:bodyPr>
          <a:lstStyle/>
          <a:p>
            <a:pPr>
              <a:lnSpc>
                <a:spcPts val="1000"/>
              </a:lnSpc>
            </a:pPr>
            <a:r>
              <a:rPr lang="en-GB" sz="1400" b="1" dirty="0" smtClean="0">
                <a:solidFill>
                  <a:schemeClr val="tx1">
                    <a:lumMod val="65000"/>
                    <a:lumOff val="35000"/>
                  </a:schemeClr>
                </a:solidFill>
                <a:latin typeface="+mn-lt"/>
              </a:rPr>
              <a:t>Impact</a:t>
            </a:r>
            <a:endParaRPr lang="en-US" sz="1400" b="1" dirty="0">
              <a:solidFill>
                <a:schemeClr val="tx1">
                  <a:lumMod val="65000"/>
                  <a:lumOff val="35000"/>
                </a:schemeClr>
              </a:solidFill>
              <a:latin typeface="+mn-lt"/>
            </a:endParaRPr>
          </a:p>
        </p:txBody>
      </p:sp>
      <p:sp>
        <p:nvSpPr>
          <p:cNvPr id="742" name="TextBox 741"/>
          <p:cNvSpPr txBox="1"/>
          <p:nvPr/>
        </p:nvSpPr>
        <p:spPr>
          <a:xfrm>
            <a:off x="7153275" y="3648075"/>
            <a:ext cx="1009650" cy="384721"/>
          </a:xfrm>
          <a:prstGeom prst="rect">
            <a:avLst/>
          </a:prstGeom>
          <a:noFill/>
        </p:spPr>
        <p:txBody>
          <a:bodyPr wrap="square" lIns="0" tIns="0" rIns="0" bIns="0" rtlCol="0">
            <a:spAutoFit/>
          </a:bodyPr>
          <a:lstStyle/>
          <a:p>
            <a:pPr>
              <a:lnSpc>
                <a:spcPts val="1000"/>
              </a:lnSpc>
            </a:pPr>
            <a:r>
              <a:rPr lang="en-GB" sz="950" b="1" dirty="0" smtClean="0">
                <a:solidFill>
                  <a:schemeClr val="tx1">
                    <a:lumMod val="65000"/>
                    <a:lumOff val="35000"/>
                  </a:schemeClr>
                </a:solidFill>
                <a:latin typeface="+mn-lt"/>
              </a:rPr>
              <a:t>Transformed</a:t>
            </a:r>
            <a:r>
              <a:rPr lang="en-US" sz="950" b="1" dirty="0" smtClean="0">
                <a:solidFill>
                  <a:schemeClr val="tx1">
                    <a:lumMod val="65000"/>
                    <a:lumOff val="35000"/>
                  </a:schemeClr>
                </a:solidFill>
                <a:latin typeface="+mn-lt"/>
              </a:rPr>
              <a:t> customer experience</a:t>
            </a:r>
            <a:endParaRPr lang="en-GB" sz="950" b="1" dirty="0" smtClean="0">
              <a:solidFill>
                <a:schemeClr val="tx1">
                  <a:lumMod val="65000"/>
                  <a:lumOff val="35000"/>
                </a:schemeClr>
              </a:solidFill>
              <a:latin typeface="+mn-lt"/>
            </a:endParaRPr>
          </a:p>
        </p:txBody>
      </p:sp>
      <p:sp>
        <p:nvSpPr>
          <p:cNvPr id="743" name="TextBox 742"/>
          <p:cNvSpPr txBox="1"/>
          <p:nvPr/>
        </p:nvSpPr>
        <p:spPr>
          <a:xfrm>
            <a:off x="177796" y="2724150"/>
            <a:ext cx="771525" cy="461665"/>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Key service delivery process</a:t>
            </a:r>
            <a:endParaRPr lang="en-US" sz="1000" b="1" dirty="0">
              <a:solidFill>
                <a:schemeClr val="tx1">
                  <a:lumMod val="65000"/>
                  <a:lumOff val="35000"/>
                </a:schemeClr>
              </a:solidFill>
              <a:latin typeface="+mn-lt"/>
            </a:endParaRPr>
          </a:p>
        </p:txBody>
      </p:sp>
      <p:sp>
        <p:nvSpPr>
          <p:cNvPr id="744" name="TextBox 743"/>
          <p:cNvSpPr txBox="1"/>
          <p:nvPr/>
        </p:nvSpPr>
        <p:spPr>
          <a:xfrm>
            <a:off x="215896" y="4810125"/>
            <a:ext cx="771525" cy="461665"/>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Critical success factors</a:t>
            </a:r>
            <a:endParaRPr lang="en-US" sz="1000" b="1" dirty="0">
              <a:solidFill>
                <a:schemeClr val="tx1">
                  <a:lumMod val="65000"/>
                  <a:lumOff val="35000"/>
                </a:schemeClr>
              </a:solidFill>
              <a:latin typeface="+mn-lt"/>
            </a:endParaRPr>
          </a:p>
        </p:txBody>
      </p:sp>
      <p:sp>
        <p:nvSpPr>
          <p:cNvPr id="122" name="Title 1"/>
          <p:cNvSpPr txBox="1">
            <a:spLocks/>
          </p:cNvSpPr>
          <p:nvPr/>
        </p:nvSpPr>
        <p:spPr>
          <a:xfrm>
            <a:off x="2438400" y="1112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1200" i="1" u="none" strike="noStrike" kern="0" cap="none" spc="0" normalizeH="0" baseline="0" noProof="0" dirty="0" smtClean="0">
                <a:ln>
                  <a:noFill/>
                </a:ln>
                <a:solidFill>
                  <a:srgbClr val="1D6AAE"/>
                </a:solidFill>
                <a:effectLst/>
                <a:uLnTx/>
                <a:uFillTx/>
                <a:latin typeface="+mj-lt"/>
                <a:ea typeface="+mj-ea"/>
                <a:cs typeface="+mj-cs"/>
              </a:rPr>
              <a:t>The Citizen Service </a:t>
            </a:r>
            <a:r>
              <a:rPr kumimoji="0" lang="en-GB" sz="1200" i="1" u="none" strike="noStrike" kern="0" cap="none" spc="0" normalizeH="0" baseline="0" noProof="0" dirty="0" smtClean="0">
                <a:ln>
                  <a:noFill/>
                </a:ln>
                <a:solidFill>
                  <a:srgbClr val="0070C0"/>
                </a:solidFill>
                <a:effectLst/>
                <a:uLnTx/>
                <a:uFillTx/>
                <a:latin typeface="+mj-lt"/>
                <a:ea typeface="+mj-ea"/>
                <a:cs typeface="+mj-cs"/>
              </a:rPr>
              <a:t>Transformation</a:t>
            </a:r>
            <a:r>
              <a:rPr kumimoji="0" lang="en-GB" sz="1200" i="1" u="none" strike="noStrike" kern="0" cap="none" spc="0" normalizeH="0" baseline="0" noProof="0" dirty="0" smtClean="0">
                <a:ln>
                  <a:noFill/>
                </a:ln>
                <a:solidFill>
                  <a:srgbClr val="1D6AAE"/>
                </a:solidFill>
                <a:effectLst/>
                <a:uLnTx/>
                <a:uFillTx/>
                <a:latin typeface="+mj-lt"/>
                <a:ea typeface="+mj-ea"/>
                <a:cs typeface="+mj-cs"/>
              </a:rPr>
              <a:t> Value Chain</a:t>
            </a:r>
            <a:endParaRPr kumimoji="0" lang="en-GB" sz="1200" i="1" u="none" strike="noStrike" kern="0" cap="none" spc="0" normalizeH="0" baseline="0" noProof="0" dirty="0">
              <a:ln>
                <a:noFill/>
              </a:ln>
              <a:solidFill>
                <a:srgbClr val="1D6AAE"/>
              </a:solidFill>
              <a:effectLst/>
              <a:uLnTx/>
              <a:uFillTx/>
              <a:latin typeface="+mj-lt"/>
              <a:ea typeface="+mj-ea"/>
              <a:cs typeface="+mj-cs"/>
            </a:endParaRPr>
          </a:p>
        </p:txBody>
      </p:sp>
      <p:sp>
        <p:nvSpPr>
          <p:cNvPr id="123" name="Rectangle 122">
            <a:hlinkClick r:id="" action="ppaction://noaction"/>
          </p:cNvPr>
          <p:cNvSpPr/>
          <p:nvPr/>
        </p:nvSpPr>
        <p:spPr bwMode="auto">
          <a:xfrm rot="16200000">
            <a:off x="4114800" y="32004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Citizen empowerment</a:t>
            </a:r>
            <a:endParaRPr kumimoji="0" lang="en-GB" sz="1000" i="0" u="none" strike="noStrike" cap="none" normalizeH="0" baseline="0" dirty="0" smtClean="0">
              <a:ln>
                <a:noFill/>
              </a:ln>
              <a:effectLst/>
              <a:latin typeface="+mn-lt"/>
            </a:endParaRPr>
          </a:p>
        </p:txBody>
      </p:sp>
      <p:sp>
        <p:nvSpPr>
          <p:cNvPr id="124" name="Rectangle 123">
            <a:hlinkClick r:id="" action="ppaction://noaction"/>
          </p:cNvPr>
          <p:cNvSpPr/>
          <p:nvPr/>
        </p:nvSpPr>
        <p:spPr bwMode="auto">
          <a:xfrm rot="16200000">
            <a:off x="3505200" y="3200399"/>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Identity Management</a:t>
            </a:r>
            <a:endParaRPr kumimoji="0" lang="en-GB" sz="1000" i="0" u="none" strike="noStrike" cap="none" normalizeH="0" baseline="0" dirty="0" smtClean="0">
              <a:ln>
                <a:noFill/>
              </a:ln>
              <a:effectLst/>
              <a:latin typeface="+mn-lt"/>
            </a:endParaRPr>
          </a:p>
        </p:txBody>
      </p:sp>
      <p:sp>
        <p:nvSpPr>
          <p:cNvPr id="125" name="Rectangle 124">
            <a:hlinkClick r:id="" action="ppaction://noaction"/>
          </p:cNvPr>
          <p:cNvSpPr/>
          <p:nvPr/>
        </p:nvSpPr>
        <p:spPr bwMode="auto">
          <a:xfrm rot="16200000">
            <a:off x="2819401" y="3200401"/>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Marketing and branding</a:t>
            </a:r>
            <a:endParaRPr kumimoji="0" lang="en-GB" sz="1000" i="0" u="none" strike="noStrike" cap="none" normalizeH="0" baseline="0" dirty="0" smtClean="0">
              <a:ln>
                <a:noFill/>
              </a:ln>
              <a:effectLst/>
              <a:latin typeface="+mn-lt"/>
            </a:endParaRPr>
          </a:p>
        </p:txBody>
      </p:sp>
      <p:sp>
        <p:nvSpPr>
          <p:cNvPr id="126" name="Rectangle 125">
            <a:hlinkClick r:id="" action="ppaction://noaction"/>
          </p:cNvPr>
          <p:cNvSpPr/>
          <p:nvPr/>
        </p:nvSpPr>
        <p:spPr bwMode="auto">
          <a:xfrm rot="16200000">
            <a:off x="2209800" y="31242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Delivery Roadmap</a:t>
            </a:r>
            <a:endParaRPr kumimoji="0" lang="en-GB" sz="1000" i="0" u="none" strike="noStrike" cap="none" normalizeH="0" baseline="0" dirty="0" smtClean="0">
              <a:ln>
                <a:noFill/>
              </a:ln>
              <a:effectLst/>
              <a:latin typeface="+mn-lt"/>
            </a:endParaRPr>
          </a:p>
        </p:txBody>
      </p:sp>
      <p:sp>
        <p:nvSpPr>
          <p:cNvPr id="127" name="Rectangle 126">
            <a:hlinkClick r:id="rId13" action="ppaction://hlinksldjump"/>
          </p:cNvPr>
          <p:cNvSpPr/>
          <p:nvPr/>
        </p:nvSpPr>
        <p:spPr bwMode="auto">
          <a:xfrm rot="16200000">
            <a:off x="1524000" y="31242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Policy Products</a:t>
            </a:r>
            <a:endParaRPr kumimoji="0" lang="en-GB" sz="1000" i="0" u="none" strike="noStrike" cap="none" normalizeH="0" baseline="0" dirty="0" smtClean="0">
              <a:ln>
                <a:noFill/>
              </a:ln>
              <a:effectLst/>
              <a:latin typeface="+mn-lt"/>
            </a:endParaRPr>
          </a:p>
        </p:txBody>
      </p:sp>
      <p:sp>
        <p:nvSpPr>
          <p:cNvPr id="128" name="Rectangle 127">
            <a:hlinkClick r:id="rId10" action="ppaction://hlinksldjump"/>
          </p:cNvPr>
          <p:cNvSpPr/>
          <p:nvPr/>
        </p:nvSpPr>
        <p:spPr bwMode="auto">
          <a:xfrm rot="16200000">
            <a:off x="1066799" y="28956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Business Model</a:t>
            </a:r>
            <a:endParaRPr kumimoji="0" lang="en-GB" sz="1000" i="0" u="none" strike="noStrike" cap="none" normalizeH="0" baseline="0" dirty="0" smtClean="0">
              <a:ln>
                <a:noFill/>
              </a:ln>
              <a:effectLst/>
              <a:latin typeface="+mn-lt"/>
            </a:endParaRPr>
          </a:p>
        </p:txBody>
      </p:sp>
      <p:sp>
        <p:nvSpPr>
          <p:cNvPr id="129" name="Rectangle 128">
            <a:hlinkClick r:id="rId9" action="ppaction://hlinksldjump"/>
          </p:cNvPr>
          <p:cNvSpPr/>
          <p:nvPr/>
        </p:nvSpPr>
        <p:spPr bwMode="auto">
          <a:xfrm rot="16200000">
            <a:off x="1295400" y="3276600"/>
            <a:ext cx="685800" cy="3810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Vision &gt;</a:t>
            </a:r>
            <a:endParaRPr kumimoji="0" lang="en-GB" sz="1000" i="0" u="none" strike="noStrike" cap="none" normalizeH="0" baseline="0" dirty="0" smtClean="0">
              <a:ln>
                <a:noFill/>
              </a:ln>
              <a:effectLst/>
              <a:latin typeface="+mn-lt"/>
            </a:endParaRPr>
          </a:p>
        </p:txBody>
      </p:sp>
      <p:sp>
        <p:nvSpPr>
          <p:cNvPr id="130" name="Rectangle 129">
            <a:hlinkClick r:id="rId11" action="ppaction://hlinksldjump"/>
          </p:cNvPr>
          <p:cNvSpPr/>
          <p:nvPr/>
        </p:nvSpPr>
        <p:spPr bwMode="auto">
          <a:xfrm rot="16200000">
            <a:off x="1295400" y="2590801"/>
            <a:ext cx="685800" cy="3810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Strategy &gt;</a:t>
            </a:r>
            <a:endParaRPr kumimoji="0" lang="en-GB" sz="1000" i="0" u="none" strike="noStrike" cap="none" normalizeH="0" baseline="0" dirty="0" smtClean="0">
              <a:ln>
                <a:noFill/>
              </a:ln>
              <a:effectLst/>
              <a:latin typeface="+mn-lt"/>
            </a:endParaRPr>
          </a:p>
        </p:txBody>
      </p:sp>
      <p:sp>
        <p:nvSpPr>
          <p:cNvPr id="131" name="Rectangle 130">
            <a:hlinkClick r:id="" action="ppaction://noaction"/>
          </p:cNvPr>
          <p:cNvSpPr/>
          <p:nvPr/>
        </p:nvSpPr>
        <p:spPr bwMode="auto">
          <a:xfrm rot="16200000">
            <a:off x="6096000" y="28956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Channel Management Strategy</a:t>
            </a:r>
            <a:endParaRPr kumimoji="0" lang="en-GB" sz="1000" i="0" u="none" strike="noStrike" cap="none" normalizeH="0" baseline="0" dirty="0" smtClean="0">
              <a:ln>
                <a:noFill/>
              </a:ln>
              <a:effectLst/>
              <a:latin typeface="+mn-lt"/>
            </a:endParaRPr>
          </a:p>
        </p:txBody>
      </p:sp>
      <p:sp>
        <p:nvSpPr>
          <p:cNvPr id="132"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Our contribution to the</a:t>
            </a:r>
            <a:r>
              <a:rPr kumimoji="0" lang="en-GB" sz="2800" b="0" i="0" u="none" strike="noStrike" kern="0" cap="none" spc="0" normalizeH="0" noProof="0" dirty="0" smtClean="0">
                <a:ln>
                  <a:noFill/>
                </a:ln>
                <a:solidFill>
                  <a:srgbClr val="1D6AAE"/>
                </a:solidFill>
                <a:effectLst/>
                <a:uLnTx/>
                <a:uFillTx/>
                <a:latin typeface="+mj-lt"/>
                <a:ea typeface="+mj-ea"/>
                <a:cs typeface="+mj-cs"/>
              </a:rPr>
              <a:t> debate</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
        <p:nvSpPr>
          <p:cNvPr id="133" name="Rectangle 132"/>
          <p:cNvSpPr/>
          <p:nvPr/>
        </p:nvSpPr>
        <p:spPr bwMode="auto">
          <a:xfrm>
            <a:off x="0" y="838200"/>
            <a:ext cx="9296400" cy="5334000"/>
          </a:xfrm>
          <a:prstGeom prst="rect">
            <a:avLst/>
          </a:prstGeom>
          <a:solidFill>
            <a:srgbClr val="FFFFFF">
              <a:alpha val="75000"/>
            </a:srgbClr>
          </a:solid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pitchFamily="100" charset="0"/>
            </a:endParaRPr>
          </a:p>
        </p:txBody>
      </p:sp>
      <p:sp>
        <p:nvSpPr>
          <p:cNvPr id="134" name="Content Placeholder 2"/>
          <p:cNvSpPr txBox="1">
            <a:spLocks/>
          </p:cNvSpPr>
          <p:nvPr/>
        </p:nvSpPr>
        <p:spPr>
          <a:xfrm>
            <a:off x="1017588" y="1752600"/>
            <a:ext cx="7288212" cy="4170362"/>
          </a:xfrm>
          <a:prstGeom prst="rect">
            <a:avLst/>
          </a:prstGeom>
        </p:spPr>
        <p:txBody>
          <a:bodyPr/>
          <a:lstStyle/>
          <a:p>
            <a:pPr marL="534988" marR="0" lvl="0" indent="-273050" algn="l" defTabSz="622300" rtl="0" eaLnBrk="0" fontAlgn="base" latinLnBrk="0" hangingPunct="0">
              <a:lnSpc>
                <a:spcPct val="130000"/>
              </a:lnSpc>
              <a:spcBef>
                <a:spcPct val="20000"/>
              </a:spcBef>
              <a:spcAft>
                <a:spcPct val="0"/>
              </a:spcAft>
              <a:buClrTx/>
              <a:buSzTx/>
              <a:buFontTx/>
              <a:buChar char="•"/>
              <a:tabLst>
                <a:tab pos="534988" algn="l"/>
              </a:tabLst>
              <a:defRPr/>
            </a:pPr>
            <a:r>
              <a:rPr lang="en-GB" sz="2800" b="0" kern="0" dirty="0" smtClean="0">
                <a:solidFill>
                  <a:srgbClr val="66656A"/>
                </a:solidFill>
                <a:latin typeface="+mn-lt"/>
                <a:cs typeface="+mn-cs"/>
              </a:rPr>
              <a:t>I won’t go through this in detail</a:t>
            </a:r>
          </a:p>
          <a:p>
            <a:pPr marL="534988" marR="0" lvl="0" indent="-273050" algn="l" defTabSz="622300" rtl="0" eaLnBrk="0" fontAlgn="base" latinLnBrk="0" hangingPunct="0">
              <a:lnSpc>
                <a:spcPct val="130000"/>
              </a:lnSpc>
              <a:spcBef>
                <a:spcPct val="20000"/>
              </a:spcBef>
              <a:spcAft>
                <a:spcPct val="0"/>
              </a:spcAft>
              <a:buClrTx/>
              <a:buSzTx/>
              <a:buFontTx/>
              <a:buChar char="•"/>
              <a:tabLst>
                <a:tab pos="534988" algn="l"/>
              </a:tabLst>
              <a:defRPr/>
            </a:pPr>
            <a:endParaRPr kumimoji="0" lang="en-GB" sz="2800" b="0" i="0" u="none" strike="noStrike" kern="0" cap="none" spc="0" normalizeH="0" baseline="0" noProof="0" dirty="0" smtClean="0">
              <a:ln>
                <a:noFill/>
              </a:ln>
              <a:solidFill>
                <a:srgbClr val="66656A"/>
              </a:solidFill>
              <a:effectLst/>
              <a:uLnTx/>
              <a:uFillTx/>
              <a:latin typeface="+mn-lt"/>
              <a:ea typeface="+mn-ea"/>
              <a:cs typeface="+mn-cs"/>
            </a:endParaRPr>
          </a:p>
          <a:p>
            <a:pPr marL="534988" marR="0" lvl="0" indent="-273050" algn="l" defTabSz="622300" rtl="0" eaLnBrk="0" fontAlgn="base" latinLnBrk="0" hangingPunct="0">
              <a:lnSpc>
                <a:spcPct val="130000"/>
              </a:lnSpc>
              <a:spcBef>
                <a:spcPct val="20000"/>
              </a:spcBef>
              <a:spcAft>
                <a:spcPct val="0"/>
              </a:spcAft>
              <a:buClrTx/>
              <a:buSzTx/>
              <a:buFontTx/>
              <a:buChar char="•"/>
              <a:tabLst>
                <a:tab pos="534988" algn="l"/>
              </a:tabLst>
              <a:defRPr/>
            </a:pPr>
            <a:r>
              <a:rPr lang="en-GB" sz="2800" b="0" kern="0" dirty="0" smtClean="0">
                <a:solidFill>
                  <a:srgbClr val="66656A"/>
                </a:solidFill>
                <a:latin typeface="+mn-lt"/>
                <a:cs typeface="+mn-cs"/>
              </a:rPr>
              <a:t>But will focus on three elements in particular that may be helpful as the TGF work kicks off</a:t>
            </a:r>
            <a:endParaRPr kumimoji="0" lang="en-GB" sz="2800" b="0" i="0" u="none" strike="noStrike" kern="0" cap="none" spc="0" normalizeH="0" baseline="0" noProof="0" dirty="0" smtClean="0">
              <a:ln>
                <a:noFill/>
              </a:ln>
              <a:solidFill>
                <a:srgbClr val="66656A"/>
              </a:solidFill>
              <a:effectLst/>
              <a:uLnTx/>
              <a:uFillTx/>
              <a:latin typeface="+mn-lt"/>
              <a:ea typeface="+mn-ea"/>
              <a:cs typeface="+mn-cs"/>
            </a:endParaRPr>
          </a:p>
          <a:p>
            <a:pPr marL="342900" marR="0" lvl="0" indent="-80963" algn="l" defTabSz="622300" rtl="0" eaLnBrk="0" fontAlgn="base" latinLnBrk="0" hangingPunct="0">
              <a:lnSpc>
                <a:spcPct val="130000"/>
              </a:lnSpc>
              <a:spcBef>
                <a:spcPct val="20000"/>
              </a:spcBef>
              <a:spcAft>
                <a:spcPct val="0"/>
              </a:spcAft>
              <a:buClrTx/>
              <a:buSzTx/>
              <a:buFontTx/>
              <a:buChar char="•"/>
              <a:tabLst>
                <a:tab pos="261938" algn="l"/>
              </a:tabLst>
              <a:defRPr/>
            </a:pPr>
            <a:endParaRPr kumimoji="0" lang="en-GB" sz="4400" b="0" i="0" u="none" strike="noStrike" kern="0" cap="none" spc="0" normalizeH="0" baseline="0" noProof="0" dirty="0">
              <a:ln>
                <a:noFill/>
              </a:ln>
              <a:solidFill>
                <a:srgbClr val="66656A"/>
              </a:solidFill>
              <a:effectLst/>
              <a:uLnTx/>
              <a:uFillTx/>
              <a:latin typeface="+mn-lt"/>
              <a:ea typeface="+mn-ea"/>
              <a:cs typeface="+mn-cs"/>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48" name="Freeform 12"/>
          <p:cNvSpPr>
            <a:spLocks/>
          </p:cNvSpPr>
          <p:nvPr/>
        </p:nvSpPr>
        <p:spPr bwMode="auto">
          <a:xfrm>
            <a:off x="7257767" y="1482412"/>
            <a:ext cx="960384" cy="3973127"/>
          </a:xfrm>
          <a:custGeom>
            <a:avLst/>
            <a:gdLst/>
            <a:ahLst/>
            <a:cxnLst>
              <a:cxn ang="0">
                <a:pos x="0" y="0"/>
              </a:cxn>
              <a:cxn ang="0">
                <a:pos x="0" y="1721"/>
              </a:cxn>
              <a:cxn ang="0">
                <a:pos x="416" y="862"/>
              </a:cxn>
              <a:cxn ang="0">
                <a:pos x="0" y="0"/>
              </a:cxn>
            </a:cxnLst>
            <a:rect l="0" t="0" r="r" b="b"/>
            <a:pathLst>
              <a:path w="416" h="1721">
                <a:moveTo>
                  <a:pt x="0" y="0"/>
                </a:moveTo>
                <a:lnTo>
                  <a:pt x="0" y="1721"/>
                </a:lnTo>
                <a:lnTo>
                  <a:pt x="416" y="862"/>
                </a:lnTo>
                <a:lnTo>
                  <a:pt x="0" y="0"/>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49" name="Freeform 13"/>
          <p:cNvSpPr>
            <a:spLocks/>
          </p:cNvSpPr>
          <p:nvPr/>
        </p:nvSpPr>
        <p:spPr bwMode="auto">
          <a:xfrm>
            <a:off x="1460835" y="1376216"/>
            <a:ext cx="5753068" cy="360144"/>
          </a:xfrm>
          <a:custGeom>
            <a:avLst/>
            <a:gdLst/>
            <a:ahLst/>
            <a:cxnLst>
              <a:cxn ang="0">
                <a:pos x="2492" y="53"/>
              </a:cxn>
              <a:cxn ang="0">
                <a:pos x="2490" y="37"/>
              </a:cxn>
              <a:cxn ang="0">
                <a:pos x="2485" y="22"/>
              </a:cxn>
              <a:cxn ang="0">
                <a:pos x="2476" y="12"/>
              </a:cxn>
              <a:cxn ang="0">
                <a:pos x="2466" y="6"/>
              </a:cxn>
              <a:cxn ang="0">
                <a:pos x="2453" y="1"/>
              </a:cxn>
              <a:cxn ang="0">
                <a:pos x="2437" y="0"/>
              </a:cxn>
              <a:cxn ang="0">
                <a:pos x="55" y="0"/>
              </a:cxn>
              <a:cxn ang="0">
                <a:pos x="40" y="1"/>
              </a:cxn>
              <a:cxn ang="0">
                <a:pos x="26" y="6"/>
              </a:cxn>
              <a:cxn ang="0">
                <a:pos x="15" y="12"/>
              </a:cxn>
              <a:cxn ang="0">
                <a:pos x="8" y="22"/>
              </a:cxn>
              <a:cxn ang="0">
                <a:pos x="2" y="36"/>
              </a:cxn>
              <a:cxn ang="0">
                <a:pos x="0" y="51"/>
              </a:cxn>
              <a:cxn ang="0">
                <a:pos x="0" y="156"/>
              </a:cxn>
              <a:cxn ang="0">
                <a:pos x="2492" y="156"/>
              </a:cxn>
              <a:cxn ang="0">
                <a:pos x="2492" y="53"/>
              </a:cxn>
            </a:cxnLst>
            <a:rect l="0" t="0" r="r" b="b"/>
            <a:pathLst>
              <a:path w="2492" h="156">
                <a:moveTo>
                  <a:pt x="2492" y="53"/>
                </a:moveTo>
                <a:lnTo>
                  <a:pt x="2490" y="37"/>
                </a:lnTo>
                <a:lnTo>
                  <a:pt x="2485" y="22"/>
                </a:lnTo>
                <a:lnTo>
                  <a:pt x="2476" y="12"/>
                </a:lnTo>
                <a:lnTo>
                  <a:pt x="2466" y="6"/>
                </a:lnTo>
                <a:lnTo>
                  <a:pt x="2453" y="1"/>
                </a:lnTo>
                <a:lnTo>
                  <a:pt x="2437" y="0"/>
                </a:lnTo>
                <a:lnTo>
                  <a:pt x="55" y="0"/>
                </a:lnTo>
                <a:lnTo>
                  <a:pt x="40" y="1"/>
                </a:lnTo>
                <a:lnTo>
                  <a:pt x="26" y="6"/>
                </a:lnTo>
                <a:lnTo>
                  <a:pt x="15" y="12"/>
                </a:lnTo>
                <a:lnTo>
                  <a:pt x="8" y="22"/>
                </a:lnTo>
                <a:lnTo>
                  <a:pt x="2" y="36"/>
                </a:lnTo>
                <a:lnTo>
                  <a:pt x="0" y="51"/>
                </a:lnTo>
                <a:lnTo>
                  <a:pt x="0" y="156"/>
                </a:lnTo>
                <a:lnTo>
                  <a:pt x="2492" y="156"/>
                </a:lnTo>
                <a:lnTo>
                  <a:pt x="2492" y="53"/>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0" name="Freeform 14"/>
          <p:cNvSpPr>
            <a:spLocks/>
          </p:cNvSpPr>
          <p:nvPr/>
        </p:nvSpPr>
        <p:spPr bwMode="auto">
          <a:xfrm>
            <a:off x="5302370" y="2075727"/>
            <a:ext cx="1911533" cy="2075445"/>
          </a:xfrm>
          <a:custGeom>
            <a:avLst/>
            <a:gdLst/>
            <a:ahLst/>
            <a:cxnLst>
              <a:cxn ang="0">
                <a:pos x="579" y="153"/>
              </a:cxn>
              <a:cxn ang="0">
                <a:pos x="579" y="2"/>
              </a:cxn>
              <a:cxn ang="0">
                <a:pos x="579" y="899"/>
              </a:cxn>
              <a:cxn ang="0">
                <a:pos x="828" y="899"/>
              </a:cxn>
              <a:cxn ang="0">
                <a:pos x="828" y="0"/>
              </a:cxn>
              <a:cxn ang="0">
                <a:pos x="1" y="0"/>
              </a:cxn>
              <a:cxn ang="0">
                <a:pos x="1" y="1"/>
              </a:cxn>
              <a:cxn ang="0">
                <a:pos x="0" y="1"/>
              </a:cxn>
              <a:cxn ang="0">
                <a:pos x="0" y="153"/>
              </a:cxn>
              <a:cxn ang="0">
                <a:pos x="579" y="153"/>
              </a:cxn>
            </a:cxnLst>
            <a:rect l="0" t="0" r="r" b="b"/>
            <a:pathLst>
              <a:path w="828" h="899">
                <a:moveTo>
                  <a:pt x="579" y="153"/>
                </a:moveTo>
                <a:lnTo>
                  <a:pt x="579" y="2"/>
                </a:lnTo>
                <a:lnTo>
                  <a:pt x="579" y="899"/>
                </a:lnTo>
                <a:lnTo>
                  <a:pt x="828" y="899"/>
                </a:lnTo>
                <a:lnTo>
                  <a:pt x="828" y="0"/>
                </a:lnTo>
                <a:lnTo>
                  <a:pt x="1" y="0"/>
                </a:lnTo>
                <a:lnTo>
                  <a:pt x="1" y="1"/>
                </a:lnTo>
                <a:lnTo>
                  <a:pt x="0" y="1"/>
                </a:lnTo>
                <a:lnTo>
                  <a:pt x="0" y="153"/>
                </a:lnTo>
                <a:lnTo>
                  <a:pt x="579" y="153"/>
                </a:lnTo>
                <a:close/>
              </a:path>
            </a:pathLst>
          </a:custGeom>
          <a:solidFill>
            <a:srgbClr val="81BDF3"/>
          </a:solidFill>
          <a:ln w="0">
            <a:solidFill>
              <a:srgbClr val="A3F3F4"/>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1" name="Freeform 15"/>
          <p:cNvSpPr>
            <a:spLocks/>
          </p:cNvSpPr>
          <p:nvPr/>
        </p:nvSpPr>
        <p:spPr bwMode="auto">
          <a:xfrm>
            <a:off x="5304679" y="1736360"/>
            <a:ext cx="1909225" cy="339366"/>
          </a:xfrm>
          <a:custGeom>
            <a:avLst/>
            <a:gdLst/>
            <a:ahLst/>
            <a:cxnLst>
              <a:cxn ang="0">
                <a:pos x="827" y="147"/>
              </a:cxn>
              <a:cxn ang="0">
                <a:pos x="827" y="0"/>
              </a:cxn>
              <a:cxn ang="0">
                <a:pos x="0" y="0"/>
              </a:cxn>
              <a:cxn ang="0">
                <a:pos x="0" y="3"/>
              </a:cxn>
              <a:cxn ang="0">
                <a:pos x="823" y="3"/>
              </a:cxn>
              <a:cxn ang="0">
                <a:pos x="0" y="3"/>
              </a:cxn>
              <a:cxn ang="0">
                <a:pos x="0" y="147"/>
              </a:cxn>
              <a:cxn ang="0">
                <a:pos x="827" y="147"/>
              </a:cxn>
            </a:cxnLst>
            <a:rect l="0" t="0" r="r" b="b"/>
            <a:pathLst>
              <a:path w="827" h="147">
                <a:moveTo>
                  <a:pt x="827" y="147"/>
                </a:moveTo>
                <a:lnTo>
                  <a:pt x="827" y="0"/>
                </a:lnTo>
                <a:lnTo>
                  <a:pt x="0" y="0"/>
                </a:lnTo>
                <a:lnTo>
                  <a:pt x="0" y="3"/>
                </a:lnTo>
                <a:lnTo>
                  <a:pt x="823" y="3"/>
                </a:lnTo>
                <a:lnTo>
                  <a:pt x="0" y="3"/>
                </a:lnTo>
                <a:lnTo>
                  <a:pt x="0" y="147"/>
                </a:lnTo>
                <a:lnTo>
                  <a:pt x="827" y="147"/>
                </a:lnTo>
                <a:close/>
              </a:path>
            </a:pathLst>
          </a:custGeom>
          <a:solidFill>
            <a:srgbClr val="81BDF3"/>
          </a:solidFill>
          <a:ln w="0">
            <a:solidFill>
              <a:srgbClr val="A3F3F4"/>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2" name="Rectangle 16"/>
          <p:cNvSpPr>
            <a:spLocks noChangeArrowheads="1"/>
          </p:cNvSpPr>
          <p:nvPr/>
        </p:nvSpPr>
        <p:spPr bwMode="auto">
          <a:xfrm>
            <a:off x="5302370" y="2775237"/>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3" name="Rectangle 17"/>
          <p:cNvSpPr>
            <a:spLocks noChangeArrowheads="1"/>
          </p:cNvSpPr>
          <p:nvPr/>
        </p:nvSpPr>
        <p:spPr bwMode="auto">
          <a:xfrm>
            <a:off x="5302370" y="3467822"/>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4" name="Rectangle 18"/>
          <p:cNvSpPr>
            <a:spLocks noChangeArrowheads="1"/>
          </p:cNvSpPr>
          <p:nvPr/>
        </p:nvSpPr>
        <p:spPr bwMode="auto">
          <a:xfrm>
            <a:off x="5302370" y="3121529"/>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5" name="Rectangle 19"/>
          <p:cNvSpPr>
            <a:spLocks noChangeArrowheads="1"/>
          </p:cNvSpPr>
          <p:nvPr/>
        </p:nvSpPr>
        <p:spPr bwMode="auto">
          <a:xfrm>
            <a:off x="5302370" y="2428945"/>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6" name="Rectangle 20"/>
          <p:cNvSpPr>
            <a:spLocks noChangeArrowheads="1"/>
          </p:cNvSpPr>
          <p:nvPr/>
        </p:nvSpPr>
        <p:spPr bwMode="auto">
          <a:xfrm>
            <a:off x="5302370" y="3814114"/>
            <a:ext cx="1336688" cy="337058"/>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7" name="Freeform 21"/>
          <p:cNvSpPr>
            <a:spLocks/>
          </p:cNvSpPr>
          <p:nvPr/>
        </p:nvSpPr>
        <p:spPr bwMode="auto">
          <a:xfrm>
            <a:off x="3376985" y="1743286"/>
            <a:ext cx="1927693" cy="332441"/>
          </a:xfrm>
          <a:custGeom>
            <a:avLst/>
            <a:gdLst/>
            <a:ahLst/>
            <a:cxnLst>
              <a:cxn ang="0">
                <a:pos x="835" y="8"/>
              </a:cxn>
              <a:cxn ang="0">
                <a:pos x="835" y="0"/>
              </a:cxn>
              <a:cxn ang="0">
                <a:pos x="0" y="0"/>
              </a:cxn>
              <a:cxn ang="0">
                <a:pos x="0" y="144"/>
              </a:cxn>
              <a:cxn ang="0">
                <a:pos x="834" y="144"/>
              </a:cxn>
              <a:cxn ang="0">
                <a:pos x="835" y="119"/>
              </a:cxn>
              <a:cxn ang="0">
                <a:pos x="835" y="8"/>
              </a:cxn>
            </a:cxnLst>
            <a:rect l="0" t="0" r="r" b="b"/>
            <a:pathLst>
              <a:path w="835" h="144">
                <a:moveTo>
                  <a:pt x="835" y="8"/>
                </a:moveTo>
                <a:lnTo>
                  <a:pt x="835" y="0"/>
                </a:lnTo>
                <a:lnTo>
                  <a:pt x="0" y="0"/>
                </a:lnTo>
                <a:lnTo>
                  <a:pt x="0" y="144"/>
                </a:lnTo>
                <a:lnTo>
                  <a:pt x="834" y="144"/>
                </a:lnTo>
                <a:lnTo>
                  <a:pt x="835" y="119"/>
                </a:lnTo>
                <a:lnTo>
                  <a:pt x="835" y="8"/>
                </a:lnTo>
                <a:close/>
              </a:path>
            </a:pathLst>
          </a:custGeom>
          <a:solidFill>
            <a:srgbClr val="4586B8"/>
          </a:solidFill>
          <a:ln w="0">
            <a:solidFill>
              <a:srgbClr val="81BDF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8" name="Rectangle 22"/>
          <p:cNvSpPr>
            <a:spLocks noChangeArrowheads="1"/>
          </p:cNvSpPr>
          <p:nvPr/>
        </p:nvSpPr>
        <p:spPr bwMode="auto">
          <a:xfrm>
            <a:off x="3376985" y="1736360"/>
            <a:ext cx="1927693" cy="6926"/>
          </a:xfrm>
          <a:prstGeom prst="rect">
            <a:avLst/>
          </a:prstGeom>
          <a:solidFill>
            <a:srgbClr val="1B6098"/>
          </a:solidFill>
          <a:ln w="0">
            <a:solidFill>
              <a:srgbClr val="1B609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9" name="Freeform 23"/>
          <p:cNvSpPr>
            <a:spLocks/>
          </p:cNvSpPr>
          <p:nvPr/>
        </p:nvSpPr>
        <p:spPr bwMode="auto">
          <a:xfrm>
            <a:off x="5302370" y="2018011"/>
            <a:ext cx="2309" cy="57715"/>
          </a:xfrm>
          <a:custGeom>
            <a:avLst/>
            <a:gdLst/>
            <a:ahLst/>
            <a:cxnLst>
              <a:cxn ang="0">
                <a:pos x="1" y="0"/>
              </a:cxn>
              <a:cxn ang="0">
                <a:pos x="0" y="25"/>
              </a:cxn>
              <a:cxn ang="0">
                <a:pos x="1" y="25"/>
              </a:cxn>
              <a:cxn ang="0">
                <a:pos x="1" y="0"/>
              </a:cxn>
            </a:cxnLst>
            <a:rect l="0" t="0" r="r" b="b"/>
            <a:pathLst>
              <a:path w="1" h="25">
                <a:moveTo>
                  <a:pt x="1" y="0"/>
                </a:moveTo>
                <a:lnTo>
                  <a:pt x="0" y="25"/>
                </a:lnTo>
                <a:lnTo>
                  <a:pt x="1" y="25"/>
                </a:lnTo>
                <a:lnTo>
                  <a:pt x="1" y="0"/>
                </a:lnTo>
                <a:close/>
              </a:path>
            </a:pathLst>
          </a:custGeom>
          <a:solidFill>
            <a:srgbClr val="1B6098"/>
          </a:solidFill>
          <a:ln w="0">
            <a:solidFill>
              <a:srgbClr val="1B6098"/>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0" name="Rectangle 24"/>
          <p:cNvSpPr>
            <a:spLocks noChangeArrowheads="1"/>
          </p:cNvSpPr>
          <p:nvPr/>
        </p:nvSpPr>
        <p:spPr bwMode="auto">
          <a:xfrm>
            <a:off x="5302370" y="2075727"/>
            <a:ext cx="2309" cy="2309"/>
          </a:xfrm>
          <a:prstGeom prst="rect">
            <a:avLst/>
          </a:prstGeom>
          <a:solidFill>
            <a:srgbClr val="1B6098"/>
          </a:solidFill>
          <a:ln w="0">
            <a:solidFill>
              <a:srgbClr val="1B609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1" name="Freeform 25"/>
          <p:cNvSpPr>
            <a:spLocks/>
          </p:cNvSpPr>
          <p:nvPr/>
        </p:nvSpPr>
        <p:spPr bwMode="auto">
          <a:xfrm>
            <a:off x="3372368" y="2075727"/>
            <a:ext cx="1930002" cy="2075445"/>
          </a:xfrm>
          <a:custGeom>
            <a:avLst/>
            <a:gdLst/>
            <a:ahLst/>
            <a:cxnLst>
              <a:cxn ang="0">
                <a:pos x="836" y="1"/>
              </a:cxn>
              <a:cxn ang="0">
                <a:pos x="836" y="0"/>
              </a:cxn>
              <a:cxn ang="0">
                <a:pos x="0" y="0"/>
              </a:cxn>
              <a:cxn ang="0">
                <a:pos x="0" y="899"/>
              </a:cxn>
              <a:cxn ang="0">
                <a:pos x="272" y="899"/>
              </a:cxn>
              <a:cxn ang="0">
                <a:pos x="272" y="8"/>
              </a:cxn>
              <a:cxn ang="0">
                <a:pos x="272" y="899"/>
              </a:cxn>
              <a:cxn ang="0">
                <a:pos x="561" y="899"/>
              </a:cxn>
              <a:cxn ang="0">
                <a:pos x="561" y="8"/>
              </a:cxn>
              <a:cxn ang="0">
                <a:pos x="561" y="899"/>
              </a:cxn>
              <a:cxn ang="0">
                <a:pos x="836" y="899"/>
              </a:cxn>
              <a:cxn ang="0">
                <a:pos x="836" y="1"/>
              </a:cxn>
            </a:cxnLst>
            <a:rect l="0" t="0" r="r" b="b"/>
            <a:pathLst>
              <a:path w="836" h="899">
                <a:moveTo>
                  <a:pt x="836" y="1"/>
                </a:moveTo>
                <a:lnTo>
                  <a:pt x="836" y="0"/>
                </a:lnTo>
                <a:lnTo>
                  <a:pt x="0" y="0"/>
                </a:lnTo>
                <a:lnTo>
                  <a:pt x="0" y="899"/>
                </a:lnTo>
                <a:lnTo>
                  <a:pt x="272" y="899"/>
                </a:lnTo>
                <a:lnTo>
                  <a:pt x="272" y="8"/>
                </a:lnTo>
                <a:lnTo>
                  <a:pt x="272" y="899"/>
                </a:lnTo>
                <a:lnTo>
                  <a:pt x="561" y="899"/>
                </a:lnTo>
                <a:lnTo>
                  <a:pt x="561" y="8"/>
                </a:lnTo>
                <a:lnTo>
                  <a:pt x="561" y="899"/>
                </a:lnTo>
                <a:lnTo>
                  <a:pt x="836" y="899"/>
                </a:lnTo>
                <a:lnTo>
                  <a:pt x="836" y="1"/>
                </a:lnTo>
                <a:close/>
              </a:path>
            </a:pathLst>
          </a:custGeom>
          <a:solidFill>
            <a:srgbClr val="4586B8"/>
          </a:solidFill>
          <a:ln w="0">
            <a:solidFill>
              <a:srgbClr val="81BDF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2" name="Rectangle 26"/>
          <p:cNvSpPr>
            <a:spLocks noChangeArrowheads="1"/>
          </p:cNvSpPr>
          <p:nvPr/>
        </p:nvSpPr>
        <p:spPr bwMode="auto">
          <a:xfrm>
            <a:off x="1460835" y="1736360"/>
            <a:ext cx="1916150" cy="6926"/>
          </a:xfrm>
          <a:prstGeom prst="rect">
            <a:avLst/>
          </a:prstGeom>
          <a:solidFill>
            <a:srgbClr val="154B78"/>
          </a:solidFill>
          <a:ln w="0">
            <a:solidFill>
              <a:srgbClr val="154B7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3" name="Freeform 27"/>
          <p:cNvSpPr>
            <a:spLocks/>
          </p:cNvSpPr>
          <p:nvPr/>
        </p:nvSpPr>
        <p:spPr bwMode="auto">
          <a:xfrm>
            <a:off x="3372368" y="1921049"/>
            <a:ext cx="4617" cy="154677"/>
          </a:xfrm>
          <a:custGeom>
            <a:avLst/>
            <a:gdLst/>
            <a:ahLst/>
            <a:cxnLst>
              <a:cxn ang="0">
                <a:pos x="0" y="67"/>
              </a:cxn>
              <a:cxn ang="0">
                <a:pos x="2" y="67"/>
              </a:cxn>
              <a:cxn ang="0">
                <a:pos x="2" y="0"/>
              </a:cxn>
              <a:cxn ang="0">
                <a:pos x="0" y="67"/>
              </a:cxn>
            </a:cxnLst>
            <a:rect l="0" t="0" r="r" b="b"/>
            <a:pathLst>
              <a:path w="2" h="67">
                <a:moveTo>
                  <a:pt x="0" y="67"/>
                </a:moveTo>
                <a:lnTo>
                  <a:pt x="2" y="67"/>
                </a:lnTo>
                <a:lnTo>
                  <a:pt x="2" y="0"/>
                </a:lnTo>
                <a:lnTo>
                  <a:pt x="0" y="67"/>
                </a:lnTo>
                <a:close/>
              </a:path>
            </a:pathLst>
          </a:custGeom>
          <a:solidFill>
            <a:srgbClr val="154B78"/>
          </a:solidFill>
          <a:ln w="0">
            <a:solidFill>
              <a:srgbClr val="154B78"/>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4" name="Rectangle 28">
            <a:hlinkClick r:id="" action="ppaction://noaction"/>
          </p:cNvPr>
          <p:cNvSpPr>
            <a:spLocks noChangeArrowheads="1"/>
          </p:cNvSpPr>
          <p:nvPr/>
        </p:nvSpPr>
        <p:spPr bwMode="auto">
          <a:xfrm>
            <a:off x="1460835" y="4151172"/>
            <a:ext cx="5753068" cy="371687"/>
          </a:xfrm>
          <a:prstGeom prst="rect">
            <a:avLst/>
          </a:prstGeom>
          <a:solidFill>
            <a:srgbClr val="9CA9AE"/>
          </a:solidFill>
          <a:ln w="0">
            <a:solidFill>
              <a:srgbClr val="9CA9AE"/>
            </a:solidFill>
            <a:prstDash val="solid"/>
            <a:miter lim="800000"/>
            <a:headEnd/>
            <a:tailEnd/>
          </a:ln>
        </p:spPr>
        <p:txBody>
          <a:bodyPr vert="horz" wrap="square" lIns="91440" tIns="45720" rIns="91440" bIns="45720" numCol="1" anchor="ctr" anchorCtr="0" compatLnSpc="1">
            <a:prstTxWarp prst="textNoShape">
              <a:avLst/>
            </a:prstTxWarp>
          </a:bodyPr>
          <a:lstStyle/>
          <a:p>
            <a:r>
              <a:rPr lang="en-US" sz="1000" b="1" dirty="0" smtClean="0">
                <a:solidFill>
                  <a:schemeClr val="bg1"/>
                </a:solidFill>
                <a:latin typeface="+mn-lt"/>
              </a:rPr>
              <a:t>Service-oriented IT architecture</a:t>
            </a:r>
            <a:endParaRPr lang="en-US" sz="1000" b="1" dirty="0">
              <a:solidFill>
                <a:schemeClr val="bg1"/>
              </a:solidFill>
              <a:latin typeface="+mn-lt"/>
            </a:endParaRPr>
          </a:p>
        </p:txBody>
      </p:sp>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6" name="Freeform 30"/>
          <p:cNvSpPr>
            <a:spLocks/>
          </p:cNvSpPr>
          <p:nvPr/>
        </p:nvSpPr>
        <p:spPr bwMode="auto">
          <a:xfrm>
            <a:off x="1460835" y="1743286"/>
            <a:ext cx="1916150" cy="2407886"/>
          </a:xfrm>
          <a:custGeom>
            <a:avLst/>
            <a:gdLst/>
            <a:ahLst/>
            <a:cxnLst>
              <a:cxn ang="0">
                <a:pos x="830" y="77"/>
              </a:cxn>
              <a:cxn ang="0">
                <a:pos x="830" y="0"/>
              </a:cxn>
              <a:cxn ang="0">
                <a:pos x="0" y="0"/>
              </a:cxn>
              <a:cxn ang="0">
                <a:pos x="0" y="1043"/>
              </a:cxn>
              <a:cxn ang="0">
                <a:pos x="270" y="1043"/>
              </a:cxn>
              <a:cxn ang="0">
                <a:pos x="270" y="152"/>
              </a:cxn>
              <a:cxn ang="0">
                <a:pos x="270" y="1043"/>
              </a:cxn>
              <a:cxn ang="0">
                <a:pos x="559" y="1043"/>
              </a:cxn>
              <a:cxn ang="0">
                <a:pos x="559" y="152"/>
              </a:cxn>
              <a:cxn ang="0">
                <a:pos x="559" y="1043"/>
              </a:cxn>
              <a:cxn ang="0">
                <a:pos x="828" y="1043"/>
              </a:cxn>
              <a:cxn ang="0">
                <a:pos x="828" y="144"/>
              </a:cxn>
              <a:cxn ang="0">
                <a:pos x="5" y="144"/>
              </a:cxn>
              <a:cxn ang="0">
                <a:pos x="828" y="144"/>
              </a:cxn>
              <a:cxn ang="0">
                <a:pos x="830" y="77"/>
              </a:cxn>
            </a:cxnLst>
            <a:rect l="0" t="0" r="r" b="b"/>
            <a:pathLst>
              <a:path w="830" h="1043">
                <a:moveTo>
                  <a:pt x="830" y="77"/>
                </a:moveTo>
                <a:lnTo>
                  <a:pt x="830" y="0"/>
                </a:lnTo>
                <a:lnTo>
                  <a:pt x="0" y="0"/>
                </a:lnTo>
                <a:lnTo>
                  <a:pt x="0" y="1043"/>
                </a:lnTo>
                <a:lnTo>
                  <a:pt x="270" y="1043"/>
                </a:lnTo>
                <a:lnTo>
                  <a:pt x="270" y="152"/>
                </a:lnTo>
                <a:lnTo>
                  <a:pt x="270" y="1043"/>
                </a:lnTo>
                <a:lnTo>
                  <a:pt x="559" y="1043"/>
                </a:lnTo>
                <a:lnTo>
                  <a:pt x="559" y="152"/>
                </a:lnTo>
                <a:lnTo>
                  <a:pt x="559" y="1043"/>
                </a:lnTo>
                <a:lnTo>
                  <a:pt x="828" y="1043"/>
                </a:lnTo>
                <a:lnTo>
                  <a:pt x="828" y="144"/>
                </a:lnTo>
                <a:lnTo>
                  <a:pt x="5" y="144"/>
                </a:lnTo>
                <a:lnTo>
                  <a:pt x="828" y="144"/>
                </a:lnTo>
                <a:lnTo>
                  <a:pt x="830" y="77"/>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7" name="Freeform 31"/>
          <p:cNvSpPr>
            <a:spLocks/>
          </p:cNvSpPr>
          <p:nvPr/>
        </p:nvSpPr>
        <p:spPr bwMode="auto">
          <a:xfrm>
            <a:off x="1460835" y="1376216"/>
            <a:ext cx="5753068" cy="699511"/>
          </a:xfrm>
          <a:custGeom>
            <a:avLst/>
            <a:gdLst/>
            <a:ahLst/>
            <a:cxnLst>
              <a:cxn ang="0">
                <a:pos x="0" y="159"/>
              </a:cxn>
              <a:cxn ang="0">
                <a:pos x="0" y="51"/>
              </a:cxn>
              <a:cxn ang="0">
                <a:pos x="2" y="36"/>
              </a:cxn>
              <a:cxn ang="0">
                <a:pos x="8" y="22"/>
              </a:cxn>
              <a:cxn ang="0">
                <a:pos x="15" y="12"/>
              </a:cxn>
              <a:cxn ang="0">
                <a:pos x="26" y="6"/>
              </a:cxn>
              <a:cxn ang="0">
                <a:pos x="40" y="1"/>
              </a:cxn>
              <a:cxn ang="0">
                <a:pos x="55" y="0"/>
              </a:cxn>
              <a:cxn ang="0">
                <a:pos x="2437" y="0"/>
              </a:cxn>
              <a:cxn ang="0">
                <a:pos x="2453" y="1"/>
              </a:cxn>
              <a:cxn ang="0">
                <a:pos x="2466" y="6"/>
              </a:cxn>
              <a:cxn ang="0">
                <a:pos x="2476" y="12"/>
              </a:cxn>
              <a:cxn ang="0">
                <a:pos x="2485" y="22"/>
              </a:cxn>
              <a:cxn ang="0">
                <a:pos x="2490" y="37"/>
              </a:cxn>
              <a:cxn ang="0">
                <a:pos x="2492" y="53"/>
              </a:cxn>
              <a:cxn ang="0">
                <a:pos x="2492" y="303"/>
              </a:cxn>
            </a:cxnLst>
            <a:rect l="0" t="0" r="r" b="b"/>
            <a:pathLst>
              <a:path w="2492" h="303">
                <a:moveTo>
                  <a:pt x="0" y="159"/>
                </a:moveTo>
                <a:lnTo>
                  <a:pt x="0" y="51"/>
                </a:lnTo>
                <a:lnTo>
                  <a:pt x="2" y="36"/>
                </a:lnTo>
                <a:lnTo>
                  <a:pt x="8" y="22"/>
                </a:lnTo>
                <a:lnTo>
                  <a:pt x="15" y="12"/>
                </a:lnTo>
                <a:lnTo>
                  <a:pt x="26" y="6"/>
                </a:lnTo>
                <a:lnTo>
                  <a:pt x="40" y="1"/>
                </a:lnTo>
                <a:lnTo>
                  <a:pt x="55" y="0"/>
                </a:lnTo>
                <a:lnTo>
                  <a:pt x="2437" y="0"/>
                </a:lnTo>
                <a:lnTo>
                  <a:pt x="2453" y="1"/>
                </a:lnTo>
                <a:lnTo>
                  <a:pt x="2466" y="6"/>
                </a:lnTo>
                <a:lnTo>
                  <a:pt x="2476" y="12"/>
                </a:lnTo>
                <a:lnTo>
                  <a:pt x="2485" y="22"/>
                </a:lnTo>
                <a:lnTo>
                  <a:pt x="2490" y="37"/>
                </a:lnTo>
                <a:lnTo>
                  <a:pt x="2492" y="53"/>
                </a:lnTo>
                <a:lnTo>
                  <a:pt x="2492" y="303"/>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8" name="Line 32"/>
          <p:cNvSpPr>
            <a:spLocks noChangeShapeType="1"/>
          </p:cNvSpPr>
          <p:nvPr/>
        </p:nvSpPr>
        <p:spPr bwMode="auto">
          <a:xfrm>
            <a:off x="6639058" y="2080344"/>
            <a:ext cx="2309" cy="348601"/>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9" name="Line 33"/>
          <p:cNvSpPr>
            <a:spLocks noChangeShapeType="1"/>
          </p:cNvSpPr>
          <p:nvPr/>
        </p:nvSpPr>
        <p:spPr bwMode="auto">
          <a:xfrm>
            <a:off x="6639058" y="2775237"/>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0" name="Line 34"/>
          <p:cNvSpPr>
            <a:spLocks noChangeShapeType="1"/>
          </p:cNvSpPr>
          <p:nvPr/>
        </p:nvSpPr>
        <p:spPr bwMode="auto">
          <a:xfrm>
            <a:off x="6639058" y="3467822"/>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1" name="Line 35"/>
          <p:cNvSpPr>
            <a:spLocks noChangeShapeType="1"/>
          </p:cNvSpPr>
          <p:nvPr/>
        </p:nvSpPr>
        <p:spPr bwMode="auto">
          <a:xfrm>
            <a:off x="6639058" y="3121529"/>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2" name="Line 36"/>
          <p:cNvSpPr>
            <a:spLocks noChangeShapeType="1"/>
          </p:cNvSpPr>
          <p:nvPr/>
        </p:nvSpPr>
        <p:spPr bwMode="auto">
          <a:xfrm>
            <a:off x="6639058" y="2428945"/>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3" name="Freeform 37"/>
          <p:cNvSpPr>
            <a:spLocks/>
          </p:cNvSpPr>
          <p:nvPr/>
        </p:nvSpPr>
        <p:spPr bwMode="auto">
          <a:xfrm>
            <a:off x="1460835" y="2075727"/>
            <a:ext cx="5753068" cy="3486009"/>
          </a:xfrm>
          <a:custGeom>
            <a:avLst/>
            <a:gdLst/>
            <a:ahLst/>
            <a:cxnLst>
              <a:cxn ang="0">
                <a:pos x="2492" y="0"/>
              </a:cxn>
              <a:cxn ang="0">
                <a:pos x="2492" y="1454"/>
              </a:cxn>
              <a:cxn ang="0">
                <a:pos x="2490" y="1474"/>
              </a:cxn>
              <a:cxn ang="0">
                <a:pos x="2484" y="1490"/>
              </a:cxn>
              <a:cxn ang="0">
                <a:pos x="2473" y="1501"/>
              </a:cxn>
              <a:cxn ang="0">
                <a:pos x="2457" y="1507"/>
              </a:cxn>
              <a:cxn ang="0">
                <a:pos x="2437" y="1510"/>
              </a:cxn>
              <a:cxn ang="0">
                <a:pos x="55" y="1510"/>
              </a:cxn>
              <a:cxn ang="0">
                <a:pos x="35" y="1507"/>
              </a:cxn>
              <a:cxn ang="0">
                <a:pos x="20" y="1501"/>
              </a:cxn>
              <a:cxn ang="0">
                <a:pos x="9" y="1490"/>
              </a:cxn>
              <a:cxn ang="0">
                <a:pos x="2" y="1474"/>
              </a:cxn>
              <a:cxn ang="0">
                <a:pos x="0" y="1454"/>
              </a:cxn>
              <a:cxn ang="0">
                <a:pos x="0" y="1060"/>
              </a:cxn>
            </a:cxnLst>
            <a:rect l="0" t="0" r="r" b="b"/>
            <a:pathLst>
              <a:path w="2492" h="1510">
                <a:moveTo>
                  <a:pt x="2492" y="0"/>
                </a:moveTo>
                <a:lnTo>
                  <a:pt x="2492" y="1454"/>
                </a:lnTo>
                <a:lnTo>
                  <a:pt x="2490" y="1474"/>
                </a:lnTo>
                <a:lnTo>
                  <a:pt x="2484" y="1490"/>
                </a:lnTo>
                <a:lnTo>
                  <a:pt x="2473" y="1501"/>
                </a:lnTo>
                <a:lnTo>
                  <a:pt x="2457" y="1507"/>
                </a:lnTo>
                <a:lnTo>
                  <a:pt x="2437" y="1510"/>
                </a:lnTo>
                <a:lnTo>
                  <a:pt x="55" y="1510"/>
                </a:lnTo>
                <a:lnTo>
                  <a:pt x="35" y="1507"/>
                </a:lnTo>
                <a:lnTo>
                  <a:pt x="20" y="1501"/>
                </a:lnTo>
                <a:lnTo>
                  <a:pt x="9" y="1490"/>
                </a:lnTo>
                <a:lnTo>
                  <a:pt x="2" y="1474"/>
                </a:lnTo>
                <a:lnTo>
                  <a:pt x="0" y="1454"/>
                </a:lnTo>
                <a:lnTo>
                  <a:pt x="0" y="106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4" name="Line 38"/>
          <p:cNvSpPr>
            <a:spLocks noChangeShapeType="1"/>
          </p:cNvSpPr>
          <p:nvPr/>
        </p:nvSpPr>
        <p:spPr bwMode="auto">
          <a:xfrm>
            <a:off x="6639058" y="4151172"/>
            <a:ext cx="567919"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5" name="Line 39"/>
          <p:cNvSpPr>
            <a:spLocks noChangeShapeType="1"/>
          </p:cNvSpPr>
          <p:nvPr/>
        </p:nvSpPr>
        <p:spPr bwMode="auto">
          <a:xfrm>
            <a:off x="6639058" y="3814114"/>
            <a:ext cx="2309" cy="33705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6" name="Freeform 40"/>
          <p:cNvSpPr>
            <a:spLocks/>
          </p:cNvSpPr>
          <p:nvPr/>
        </p:nvSpPr>
        <p:spPr bwMode="auto">
          <a:xfrm>
            <a:off x="7257767" y="1482412"/>
            <a:ext cx="960384" cy="3973127"/>
          </a:xfrm>
          <a:custGeom>
            <a:avLst/>
            <a:gdLst/>
            <a:ahLst/>
            <a:cxnLst>
              <a:cxn ang="0">
                <a:pos x="0" y="0"/>
              </a:cxn>
              <a:cxn ang="0">
                <a:pos x="416" y="862"/>
              </a:cxn>
              <a:cxn ang="0">
                <a:pos x="0" y="1721"/>
              </a:cxn>
              <a:cxn ang="0">
                <a:pos x="0" y="0"/>
              </a:cxn>
            </a:cxnLst>
            <a:rect l="0" t="0" r="r" b="b"/>
            <a:pathLst>
              <a:path w="416" h="1721">
                <a:moveTo>
                  <a:pt x="0" y="0"/>
                </a:moveTo>
                <a:lnTo>
                  <a:pt x="416" y="862"/>
                </a:lnTo>
                <a:lnTo>
                  <a:pt x="0" y="1721"/>
                </a:lnTo>
                <a:lnTo>
                  <a:pt x="0"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7" name="Freeform 41"/>
          <p:cNvSpPr>
            <a:spLocks/>
          </p:cNvSpPr>
          <p:nvPr/>
        </p:nvSpPr>
        <p:spPr bwMode="auto">
          <a:xfrm>
            <a:off x="5302370" y="1761755"/>
            <a:ext cx="2309" cy="313972"/>
          </a:xfrm>
          <a:custGeom>
            <a:avLst/>
            <a:gdLst/>
            <a:ahLst/>
            <a:cxnLst>
              <a:cxn ang="0">
                <a:pos x="0" y="136"/>
              </a:cxn>
              <a:cxn ang="0">
                <a:pos x="1" y="111"/>
              </a:cxn>
              <a:cxn ang="0">
                <a:pos x="1" y="0"/>
              </a:cxn>
            </a:cxnLst>
            <a:rect l="0" t="0" r="r" b="b"/>
            <a:pathLst>
              <a:path w="1" h="136">
                <a:moveTo>
                  <a:pt x="0" y="136"/>
                </a:moveTo>
                <a:lnTo>
                  <a:pt x="1" y="111"/>
                </a:lnTo>
                <a:lnTo>
                  <a:pt x="1"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8" name="Line 42"/>
          <p:cNvSpPr>
            <a:spLocks noChangeShapeType="1"/>
          </p:cNvSpPr>
          <p:nvPr/>
        </p:nvSpPr>
        <p:spPr bwMode="auto">
          <a:xfrm flipH="1">
            <a:off x="5302370" y="2075727"/>
            <a:ext cx="1911533"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9" name="Line 43"/>
          <p:cNvSpPr>
            <a:spLocks noChangeShapeType="1"/>
          </p:cNvSpPr>
          <p:nvPr/>
        </p:nvSpPr>
        <p:spPr bwMode="auto">
          <a:xfrm flipV="1">
            <a:off x="5302370" y="2075727"/>
            <a:ext cx="2309" cy="35321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0" name="Line 44"/>
          <p:cNvSpPr>
            <a:spLocks noChangeShapeType="1"/>
          </p:cNvSpPr>
          <p:nvPr/>
        </p:nvSpPr>
        <p:spPr bwMode="auto">
          <a:xfrm flipV="1">
            <a:off x="5302370" y="2775237"/>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1" name="Line 45"/>
          <p:cNvSpPr>
            <a:spLocks noChangeShapeType="1"/>
          </p:cNvSpPr>
          <p:nvPr/>
        </p:nvSpPr>
        <p:spPr bwMode="auto">
          <a:xfrm flipV="1">
            <a:off x="5302370" y="3467822"/>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2" name="Line 46"/>
          <p:cNvSpPr>
            <a:spLocks noChangeShapeType="1"/>
          </p:cNvSpPr>
          <p:nvPr/>
        </p:nvSpPr>
        <p:spPr bwMode="auto">
          <a:xfrm flipV="1">
            <a:off x="5302370" y="3121529"/>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3" name="Line 47"/>
          <p:cNvSpPr>
            <a:spLocks noChangeShapeType="1"/>
          </p:cNvSpPr>
          <p:nvPr/>
        </p:nvSpPr>
        <p:spPr bwMode="auto">
          <a:xfrm flipV="1">
            <a:off x="5302370" y="2428945"/>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4" name="Freeform 48"/>
          <p:cNvSpPr>
            <a:spLocks/>
          </p:cNvSpPr>
          <p:nvPr/>
        </p:nvSpPr>
        <p:spPr bwMode="auto">
          <a:xfrm>
            <a:off x="3372368" y="1761755"/>
            <a:ext cx="4617" cy="313972"/>
          </a:xfrm>
          <a:custGeom>
            <a:avLst/>
            <a:gdLst/>
            <a:ahLst/>
            <a:cxnLst>
              <a:cxn ang="0">
                <a:pos x="0" y="136"/>
              </a:cxn>
              <a:cxn ang="0">
                <a:pos x="2" y="69"/>
              </a:cxn>
              <a:cxn ang="0">
                <a:pos x="2" y="0"/>
              </a:cxn>
            </a:cxnLst>
            <a:rect l="0" t="0" r="r" b="b"/>
            <a:pathLst>
              <a:path w="2" h="136">
                <a:moveTo>
                  <a:pt x="0" y="136"/>
                </a:moveTo>
                <a:lnTo>
                  <a:pt x="2" y="69"/>
                </a:lnTo>
                <a:lnTo>
                  <a:pt x="2"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5" name="Line 49"/>
          <p:cNvSpPr>
            <a:spLocks noChangeShapeType="1"/>
          </p:cNvSpPr>
          <p:nvPr/>
        </p:nvSpPr>
        <p:spPr bwMode="auto">
          <a:xfrm flipH="1">
            <a:off x="3372368" y="2075727"/>
            <a:ext cx="1930002"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6" name="Line 50"/>
          <p:cNvSpPr>
            <a:spLocks noChangeShapeType="1"/>
          </p:cNvSpPr>
          <p:nvPr/>
        </p:nvSpPr>
        <p:spPr bwMode="auto">
          <a:xfrm flipH="1">
            <a:off x="1472378" y="2075727"/>
            <a:ext cx="18999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7" name="Line 51"/>
          <p:cNvSpPr>
            <a:spLocks noChangeShapeType="1"/>
          </p:cNvSpPr>
          <p:nvPr/>
        </p:nvSpPr>
        <p:spPr bwMode="auto">
          <a:xfrm>
            <a:off x="1460835" y="1743286"/>
            <a:ext cx="5743834" cy="2309"/>
          </a:xfrm>
          <a:prstGeom prst="line">
            <a:avLst/>
          </a:prstGeom>
          <a:noFill/>
          <a:ln w="5">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8" name="Line 52"/>
          <p:cNvSpPr>
            <a:spLocks noChangeShapeType="1"/>
          </p:cNvSpPr>
          <p:nvPr/>
        </p:nvSpPr>
        <p:spPr bwMode="auto">
          <a:xfrm>
            <a:off x="2751351" y="4151172"/>
            <a:ext cx="1248961"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9" name="Line 53"/>
          <p:cNvSpPr>
            <a:spLocks noChangeShapeType="1"/>
          </p:cNvSpPr>
          <p:nvPr/>
        </p:nvSpPr>
        <p:spPr bwMode="auto">
          <a:xfrm flipV="1">
            <a:off x="1460835" y="4151172"/>
            <a:ext cx="2309" cy="371687"/>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0" name="Line 54"/>
          <p:cNvSpPr>
            <a:spLocks noChangeShapeType="1"/>
          </p:cNvSpPr>
          <p:nvPr/>
        </p:nvSpPr>
        <p:spPr bwMode="auto">
          <a:xfrm>
            <a:off x="1460835" y="4151172"/>
            <a:ext cx="623326"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1" name="Line 55"/>
          <p:cNvSpPr>
            <a:spLocks noChangeShapeType="1"/>
          </p:cNvSpPr>
          <p:nvPr/>
        </p:nvSpPr>
        <p:spPr bwMode="auto">
          <a:xfrm>
            <a:off x="2084161" y="4151172"/>
            <a:ext cx="6671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2" name="Line 56"/>
          <p:cNvSpPr>
            <a:spLocks noChangeShapeType="1"/>
          </p:cNvSpPr>
          <p:nvPr/>
        </p:nvSpPr>
        <p:spPr bwMode="auto">
          <a:xfrm>
            <a:off x="4667501" y="4151172"/>
            <a:ext cx="1971557"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3" name="Line 57"/>
          <p:cNvSpPr>
            <a:spLocks noChangeShapeType="1"/>
          </p:cNvSpPr>
          <p:nvPr/>
        </p:nvSpPr>
        <p:spPr bwMode="auto">
          <a:xfrm>
            <a:off x="4000311" y="4151172"/>
            <a:ext cx="6671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4" name="Line 58"/>
          <p:cNvSpPr>
            <a:spLocks noChangeShapeType="1"/>
          </p:cNvSpPr>
          <p:nvPr/>
        </p:nvSpPr>
        <p:spPr bwMode="auto">
          <a:xfrm>
            <a:off x="466750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5" name="Line 59"/>
          <p:cNvSpPr>
            <a:spLocks noChangeShapeType="1"/>
          </p:cNvSpPr>
          <p:nvPr/>
        </p:nvSpPr>
        <p:spPr bwMode="auto">
          <a:xfrm flipV="1">
            <a:off x="5302370" y="3814114"/>
            <a:ext cx="2309" cy="332441"/>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6" name="Line 60"/>
          <p:cNvSpPr>
            <a:spLocks noChangeShapeType="1"/>
          </p:cNvSpPr>
          <p:nvPr/>
        </p:nvSpPr>
        <p:spPr bwMode="auto">
          <a:xfrm flipV="1">
            <a:off x="3372368" y="2075727"/>
            <a:ext cx="2309" cy="207082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7" name="Line 61"/>
          <p:cNvSpPr>
            <a:spLocks noChangeShapeType="1"/>
          </p:cNvSpPr>
          <p:nvPr/>
        </p:nvSpPr>
        <p:spPr bwMode="auto">
          <a:xfrm flipV="1">
            <a:off x="400031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8" name="Line 62"/>
          <p:cNvSpPr>
            <a:spLocks noChangeShapeType="1"/>
          </p:cNvSpPr>
          <p:nvPr/>
        </p:nvSpPr>
        <p:spPr bwMode="auto">
          <a:xfrm>
            <a:off x="275135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9" name="Line 63"/>
          <p:cNvSpPr>
            <a:spLocks noChangeShapeType="1"/>
          </p:cNvSpPr>
          <p:nvPr/>
        </p:nvSpPr>
        <p:spPr bwMode="auto">
          <a:xfrm>
            <a:off x="208416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0" name="Line 64"/>
          <p:cNvSpPr>
            <a:spLocks noChangeShapeType="1"/>
          </p:cNvSpPr>
          <p:nvPr/>
        </p:nvSpPr>
        <p:spPr bwMode="auto">
          <a:xfrm flipV="1">
            <a:off x="1460835" y="1743286"/>
            <a:ext cx="2309" cy="240788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1" name="Line 65"/>
          <p:cNvSpPr>
            <a:spLocks noChangeShapeType="1"/>
          </p:cNvSpPr>
          <p:nvPr/>
        </p:nvSpPr>
        <p:spPr bwMode="auto">
          <a:xfrm flipH="1">
            <a:off x="1460835" y="4522859"/>
            <a:ext cx="5746143"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2" name="Line 66"/>
          <p:cNvSpPr>
            <a:spLocks noChangeShapeType="1"/>
          </p:cNvSpPr>
          <p:nvPr/>
        </p:nvSpPr>
        <p:spPr bwMode="auto">
          <a:xfrm>
            <a:off x="5302370" y="3467822"/>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3" name="Line 67"/>
          <p:cNvSpPr>
            <a:spLocks noChangeShapeType="1"/>
          </p:cNvSpPr>
          <p:nvPr/>
        </p:nvSpPr>
        <p:spPr bwMode="auto">
          <a:xfrm flipH="1">
            <a:off x="5302370" y="3814114"/>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4" name="Line 68"/>
          <p:cNvSpPr>
            <a:spLocks noChangeShapeType="1"/>
          </p:cNvSpPr>
          <p:nvPr/>
        </p:nvSpPr>
        <p:spPr bwMode="auto">
          <a:xfrm>
            <a:off x="5302370" y="2775237"/>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5" name="Line 69"/>
          <p:cNvSpPr>
            <a:spLocks noChangeShapeType="1"/>
          </p:cNvSpPr>
          <p:nvPr/>
        </p:nvSpPr>
        <p:spPr bwMode="auto">
          <a:xfrm flipH="1">
            <a:off x="5302370" y="3121529"/>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6" name="Line 70"/>
          <p:cNvSpPr>
            <a:spLocks noChangeShapeType="1"/>
          </p:cNvSpPr>
          <p:nvPr/>
        </p:nvSpPr>
        <p:spPr bwMode="auto">
          <a:xfrm flipH="1">
            <a:off x="5302370" y="2428945"/>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3" name="Freeform 77">
            <a:hlinkClick r:id="rId3" action="ppaction://hlinksldjump"/>
          </p:cNvPr>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19" name="Rectangle 683"/>
          <p:cNvSpPr>
            <a:spLocks noChangeArrowheads="1"/>
          </p:cNvSpPr>
          <p:nvPr/>
        </p:nvSpPr>
        <p:spPr bwMode="auto">
          <a:xfrm>
            <a:off x="1142246" y="1750212"/>
            <a:ext cx="177763" cy="16160"/>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0" name="Rectangle 684"/>
          <p:cNvSpPr>
            <a:spLocks noChangeArrowheads="1"/>
          </p:cNvSpPr>
          <p:nvPr/>
        </p:nvSpPr>
        <p:spPr bwMode="auto">
          <a:xfrm>
            <a:off x="1142246" y="1757138"/>
            <a:ext cx="18469" cy="2765721"/>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1" name="Rectangle 685"/>
          <p:cNvSpPr>
            <a:spLocks noChangeArrowheads="1"/>
          </p:cNvSpPr>
          <p:nvPr/>
        </p:nvSpPr>
        <p:spPr bwMode="auto">
          <a:xfrm>
            <a:off x="1144554" y="4506699"/>
            <a:ext cx="180072"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2" name="Rectangle 686"/>
          <p:cNvSpPr>
            <a:spLocks noChangeArrowheads="1"/>
          </p:cNvSpPr>
          <p:nvPr/>
        </p:nvSpPr>
        <p:spPr bwMode="auto">
          <a:xfrm>
            <a:off x="971408" y="2964544"/>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3" name="Rectangle 687"/>
          <p:cNvSpPr>
            <a:spLocks noChangeArrowheads="1"/>
          </p:cNvSpPr>
          <p:nvPr/>
        </p:nvSpPr>
        <p:spPr bwMode="auto">
          <a:xfrm>
            <a:off x="1142246" y="4552871"/>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4" name="Rectangle 688"/>
          <p:cNvSpPr>
            <a:spLocks noChangeArrowheads="1"/>
          </p:cNvSpPr>
          <p:nvPr/>
        </p:nvSpPr>
        <p:spPr bwMode="auto">
          <a:xfrm>
            <a:off x="1142246" y="5543267"/>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5" name="Rectangle 689"/>
          <p:cNvSpPr>
            <a:spLocks noChangeArrowheads="1"/>
          </p:cNvSpPr>
          <p:nvPr/>
        </p:nvSpPr>
        <p:spPr bwMode="auto">
          <a:xfrm>
            <a:off x="966791" y="5046915"/>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6" name="Rectangle 690"/>
          <p:cNvSpPr>
            <a:spLocks noChangeArrowheads="1"/>
          </p:cNvSpPr>
          <p:nvPr/>
        </p:nvSpPr>
        <p:spPr bwMode="auto">
          <a:xfrm>
            <a:off x="1142246" y="4562105"/>
            <a:ext cx="18469" cy="990396"/>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7" name="Freeform 691"/>
          <p:cNvSpPr>
            <a:spLocks noEditPoints="1"/>
          </p:cNvSpPr>
          <p:nvPr/>
        </p:nvSpPr>
        <p:spPr bwMode="auto">
          <a:xfrm>
            <a:off x="8363594" y="3112295"/>
            <a:ext cx="323206" cy="687967"/>
          </a:xfrm>
          <a:custGeom>
            <a:avLst/>
            <a:gdLst/>
            <a:ahLst/>
            <a:cxnLst>
              <a:cxn ang="0">
                <a:pos x="2" y="180"/>
              </a:cxn>
              <a:cxn ang="0">
                <a:pos x="14" y="194"/>
              </a:cxn>
              <a:cxn ang="0">
                <a:pos x="27" y="194"/>
              </a:cxn>
              <a:cxn ang="0">
                <a:pos x="31" y="284"/>
              </a:cxn>
              <a:cxn ang="0">
                <a:pos x="40" y="294"/>
              </a:cxn>
              <a:cxn ang="0">
                <a:pos x="53" y="298"/>
              </a:cxn>
              <a:cxn ang="0">
                <a:pos x="70" y="290"/>
              </a:cxn>
              <a:cxn ang="0">
                <a:pos x="75" y="292"/>
              </a:cxn>
              <a:cxn ang="0">
                <a:pos x="87" y="298"/>
              </a:cxn>
              <a:cxn ang="0">
                <a:pos x="107" y="292"/>
              </a:cxn>
              <a:cxn ang="0">
                <a:pos x="115" y="280"/>
              </a:cxn>
              <a:cxn ang="0">
                <a:pos x="114" y="195"/>
              </a:cxn>
              <a:cxn ang="0">
                <a:pos x="130" y="192"/>
              </a:cxn>
              <a:cxn ang="0">
                <a:pos x="140" y="176"/>
              </a:cxn>
              <a:cxn ang="0">
                <a:pos x="133" y="92"/>
              </a:cxn>
              <a:cxn ang="0">
                <a:pos x="105" y="72"/>
              </a:cxn>
              <a:cxn ang="0">
                <a:pos x="96" y="69"/>
              </a:cxn>
              <a:cxn ang="0">
                <a:pos x="109" y="39"/>
              </a:cxn>
              <a:cxn ang="0">
                <a:pos x="86" y="4"/>
              </a:cxn>
              <a:cxn ang="0">
                <a:pos x="52" y="6"/>
              </a:cxn>
              <a:cxn ang="0">
                <a:pos x="34" y="29"/>
              </a:cxn>
              <a:cxn ang="0">
                <a:pos x="38" y="58"/>
              </a:cxn>
              <a:cxn ang="0">
                <a:pos x="27" y="77"/>
              </a:cxn>
              <a:cxn ang="0">
                <a:pos x="3" y="104"/>
              </a:cxn>
              <a:cxn ang="0">
                <a:pos x="7" y="172"/>
              </a:cxn>
              <a:cxn ang="0">
                <a:pos x="8" y="107"/>
              </a:cxn>
              <a:cxn ang="0">
                <a:pos x="29" y="82"/>
              </a:cxn>
              <a:cxn ang="0">
                <a:pos x="53" y="73"/>
              </a:cxn>
              <a:cxn ang="0">
                <a:pos x="82" y="75"/>
              </a:cxn>
              <a:cxn ang="0">
                <a:pos x="93" y="73"/>
              </a:cxn>
              <a:cxn ang="0">
                <a:pos x="103" y="79"/>
              </a:cxn>
              <a:cxn ang="0">
                <a:pos x="120" y="88"/>
              </a:cxn>
              <a:cxn ang="0">
                <a:pos x="134" y="121"/>
              </a:cxn>
              <a:cxn ang="0">
                <a:pos x="129" y="184"/>
              </a:cxn>
              <a:cxn ang="0">
                <a:pos x="120" y="188"/>
              </a:cxn>
              <a:cxn ang="0">
                <a:pos x="112" y="113"/>
              </a:cxn>
              <a:cxn ang="0">
                <a:pos x="107" y="206"/>
              </a:cxn>
              <a:cxn ang="0">
                <a:pos x="107" y="281"/>
              </a:cxn>
              <a:cxn ang="0">
                <a:pos x="101" y="289"/>
              </a:cxn>
              <a:cxn ang="0">
                <a:pos x="92" y="292"/>
              </a:cxn>
              <a:cxn ang="0">
                <a:pos x="78" y="284"/>
              </a:cxn>
              <a:cxn ang="0">
                <a:pos x="75" y="187"/>
              </a:cxn>
              <a:cxn ang="0">
                <a:pos x="72" y="186"/>
              </a:cxn>
              <a:cxn ang="0">
                <a:pos x="69" y="280"/>
              </a:cxn>
              <a:cxn ang="0">
                <a:pos x="59" y="291"/>
              </a:cxn>
              <a:cxn ang="0">
                <a:pos x="46" y="291"/>
              </a:cxn>
              <a:cxn ang="0">
                <a:pos x="37" y="281"/>
              </a:cxn>
              <a:cxn ang="0">
                <a:pos x="34" y="115"/>
              </a:cxn>
              <a:cxn ang="0">
                <a:pos x="30" y="114"/>
              </a:cxn>
              <a:cxn ang="0">
                <a:pos x="29" y="187"/>
              </a:cxn>
              <a:cxn ang="0">
                <a:pos x="14" y="186"/>
              </a:cxn>
              <a:cxn ang="0">
                <a:pos x="7" y="175"/>
              </a:cxn>
              <a:cxn ang="0">
                <a:pos x="80" y="8"/>
              </a:cxn>
              <a:cxn ang="0">
                <a:pos x="101" y="27"/>
              </a:cxn>
              <a:cxn ang="0">
                <a:pos x="94" y="62"/>
              </a:cxn>
              <a:cxn ang="0">
                <a:pos x="81" y="70"/>
              </a:cxn>
              <a:cxn ang="0">
                <a:pos x="54" y="67"/>
              </a:cxn>
              <a:cxn ang="0">
                <a:pos x="49" y="62"/>
              </a:cxn>
              <a:cxn ang="0">
                <a:pos x="41" y="27"/>
              </a:cxn>
              <a:cxn ang="0">
                <a:pos x="72" y="7"/>
              </a:cxn>
            </a:cxnLst>
            <a:rect l="0" t="0" r="r" b="b"/>
            <a:pathLst>
              <a:path w="140" h="298">
                <a:moveTo>
                  <a:pt x="0" y="122"/>
                </a:moveTo>
                <a:lnTo>
                  <a:pt x="0" y="176"/>
                </a:lnTo>
                <a:lnTo>
                  <a:pt x="2" y="180"/>
                </a:lnTo>
                <a:lnTo>
                  <a:pt x="3" y="185"/>
                </a:lnTo>
                <a:lnTo>
                  <a:pt x="10" y="192"/>
                </a:lnTo>
                <a:lnTo>
                  <a:pt x="14" y="194"/>
                </a:lnTo>
                <a:lnTo>
                  <a:pt x="19" y="195"/>
                </a:lnTo>
                <a:lnTo>
                  <a:pt x="25" y="195"/>
                </a:lnTo>
                <a:lnTo>
                  <a:pt x="27" y="194"/>
                </a:lnTo>
                <a:lnTo>
                  <a:pt x="29" y="194"/>
                </a:lnTo>
                <a:lnTo>
                  <a:pt x="29" y="276"/>
                </a:lnTo>
                <a:lnTo>
                  <a:pt x="31" y="284"/>
                </a:lnTo>
                <a:lnTo>
                  <a:pt x="33" y="288"/>
                </a:lnTo>
                <a:lnTo>
                  <a:pt x="37" y="292"/>
                </a:lnTo>
                <a:lnTo>
                  <a:pt x="40" y="294"/>
                </a:lnTo>
                <a:lnTo>
                  <a:pt x="44" y="297"/>
                </a:lnTo>
                <a:lnTo>
                  <a:pt x="49" y="298"/>
                </a:lnTo>
                <a:lnTo>
                  <a:pt x="53" y="298"/>
                </a:lnTo>
                <a:lnTo>
                  <a:pt x="64" y="295"/>
                </a:lnTo>
                <a:lnTo>
                  <a:pt x="69" y="292"/>
                </a:lnTo>
                <a:lnTo>
                  <a:pt x="70" y="290"/>
                </a:lnTo>
                <a:lnTo>
                  <a:pt x="73" y="287"/>
                </a:lnTo>
                <a:lnTo>
                  <a:pt x="73" y="288"/>
                </a:lnTo>
                <a:lnTo>
                  <a:pt x="75" y="292"/>
                </a:lnTo>
                <a:lnTo>
                  <a:pt x="78" y="294"/>
                </a:lnTo>
                <a:lnTo>
                  <a:pt x="83" y="297"/>
                </a:lnTo>
                <a:lnTo>
                  <a:pt x="87" y="298"/>
                </a:lnTo>
                <a:lnTo>
                  <a:pt x="96" y="298"/>
                </a:lnTo>
                <a:lnTo>
                  <a:pt x="101" y="297"/>
                </a:lnTo>
                <a:lnTo>
                  <a:pt x="107" y="292"/>
                </a:lnTo>
                <a:lnTo>
                  <a:pt x="110" y="288"/>
                </a:lnTo>
                <a:lnTo>
                  <a:pt x="113" y="284"/>
                </a:lnTo>
                <a:lnTo>
                  <a:pt x="115" y="280"/>
                </a:lnTo>
                <a:lnTo>
                  <a:pt x="115" y="206"/>
                </a:lnTo>
                <a:lnTo>
                  <a:pt x="114" y="205"/>
                </a:lnTo>
                <a:lnTo>
                  <a:pt x="114" y="195"/>
                </a:lnTo>
                <a:lnTo>
                  <a:pt x="121" y="195"/>
                </a:lnTo>
                <a:lnTo>
                  <a:pt x="126" y="194"/>
                </a:lnTo>
                <a:lnTo>
                  <a:pt x="130" y="192"/>
                </a:lnTo>
                <a:lnTo>
                  <a:pt x="137" y="185"/>
                </a:lnTo>
                <a:lnTo>
                  <a:pt x="139" y="180"/>
                </a:lnTo>
                <a:lnTo>
                  <a:pt x="140" y="176"/>
                </a:lnTo>
                <a:lnTo>
                  <a:pt x="140" y="120"/>
                </a:lnTo>
                <a:lnTo>
                  <a:pt x="137" y="104"/>
                </a:lnTo>
                <a:lnTo>
                  <a:pt x="133" y="92"/>
                </a:lnTo>
                <a:lnTo>
                  <a:pt x="124" y="83"/>
                </a:lnTo>
                <a:lnTo>
                  <a:pt x="114" y="77"/>
                </a:lnTo>
                <a:lnTo>
                  <a:pt x="105" y="72"/>
                </a:lnTo>
                <a:lnTo>
                  <a:pt x="102" y="71"/>
                </a:lnTo>
                <a:lnTo>
                  <a:pt x="97" y="70"/>
                </a:lnTo>
                <a:lnTo>
                  <a:pt x="96" y="69"/>
                </a:lnTo>
                <a:lnTo>
                  <a:pt x="99" y="65"/>
                </a:lnTo>
                <a:lnTo>
                  <a:pt x="107" y="53"/>
                </a:lnTo>
                <a:lnTo>
                  <a:pt x="109" y="39"/>
                </a:lnTo>
                <a:lnTo>
                  <a:pt x="107" y="25"/>
                </a:lnTo>
                <a:lnTo>
                  <a:pt x="99" y="11"/>
                </a:lnTo>
                <a:lnTo>
                  <a:pt x="86" y="4"/>
                </a:lnTo>
                <a:lnTo>
                  <a:pt x="72" y="0"/>
                </a:lnTo>
                <a:lnTo>
                  <a:pt x="62" y="1"/>
                </a:lnTo>
                <a:lnTo>
                  <a:pt x="52" y="6"/>
                </a:lnTo>
                <a:lnTo>
                  <a:pt x="44" y="11"/>
                </a:lnTo>
                <a:lnTo>
                  <a:pt x="38" y="20"/>
                </a:lnTo>
                <a:lnTo>
                  <a:pt x="34" y="29"/>
                </a:lnTo>
                <a:lnTo>
                  <a:pt x="33" y="39"/>
                </a:lnTo>
                <a:lnTo>
                  <a:pt x="34" y="49"/>
                </a:lnTo>
                <a:lnTo>
                  <a:pt x="38" y="58"/>
                </a:lnTo>
                <a:lnTo>
                  <a:pt x="44" y="65"/>
                </a:lnTo>
                <a:lnTo>
                  <a:pt x="46" y="68"/>
                </a:lnTo>
                <a:lnTo>
                  <a:pt x="27" y="77"/>
                </a:lnTo>
                <a:lnTo>
                  <a:pt x="17" y="83"/>
                </a:lnTo>
                <a:lnTo>
                  <a:pt x="9" y="92"/>
                </a:lnTo>
                <a:lnTo>
                  <a:pt x="3" y="104"/>
                </a:lnTo>
                <a:lnTo>
                  <a:pt x="0" y="120"/>
                </a:lnTo>
                <a:lnTo>
                  <a:pt x="0" y="122"/>
                </a:lnTo>
                <a:close/>
                <a:moveTo>
                  <a:pt x="7" y="172"/>
                </a:moveTo>
                <a:lnTo>
                  <a:pt x="6" y="122"/>
                </a:lnTo>
                <a:lnTo>
                  <a:pt x="6" y="121"/>
                </a:lnTo>
                <a:lnTo>
                  <a:pt x="8" y="107"/>
                </a:lnTo>
                <a:lnTo>
                  <a:pt x="13" y="96"/>
                </a:lnTo>
                <a:lnTo>
                  <a:pt x="20" y="88"/>
                </a:lnTo>
                <a:lnTo>
                  <a:pt x="29" y="82"/>
                </a:lnTo>
                <a:lnTo>
                  <a:pt x="40" y="77"/>
                </a:lnTo>
                <a:lnTo>
                  <a:pt x="51" y="73"/>
                </a:lnTo>
                <a:lnTo>
                  <a:pt x="53" y="73"/>
                </a:lnTo>
                <a:lnTo>
                  <a:pt x="62" y="75"/>
                </a:lnTo>
                <a:lnTo>
                  <a:pt x="72" y="77"/>
                </a:lnTo>
                <a:lnTo>
                  <a:pt x="82" y="75"/>
                </a:lnTo>
                <a:lnTo>
                  <a:pt x="92" y="72"/>
                </a:lnTo>
                <a:lnTo>
                  <a:pt x="92" y="73"/>
                </a:lnTo>
                <a:lnTo>
                  <a:pt x="93" y="73"/>
                </a:lnTo>
                <a:lnTo>
                  <a:pt x="95" y="75"/>
                </a:lnTo>
                <a:lnTo>
                  <a:pt x="98" y="77"/>
                </a:lnTo>
                <a:lnTo>
                  <a:pt x="103" y="79"/>
                </a:lnTo>
                <a:lnTo>
                  <a:pt x="107" y="80"/>
                </a:lnTo>
                <a:lnTo>
                  <a:pt x="112" y="82"/>
                </a:lnTo>
                <a:lnTo>
                  <a:pt x="120" y="88"/>
                </a:lnTo>
                <a:lnTo>
                  <a:pt x="127" y="96"/>
                </a:lnTo>
                <a:lnTo>
                  <a:pt x="131" y="107"/>
                </a:lnTo>
                <a:lnTo>
                  <a:pt x="134" y="121"/>
                </a:lnTo>
                <a:lnTo>
                  <a:pt x="134" y="175"/>
                </a:lnTo>
                <a:lnTo>
                  <a:pt x="131" y="182"/>
                </a:lnTo>
                <a:lnTo>
                  <a:pt x="129" y="184"/>
                </a:lnTo>
                <a:lnTo>
                  <a:pt x="127" y="185"/>
                </a:lnTo>
                <a:lnTo>
                  <a:pt x="124" y="187"/>
                </a:lnTo>
                <a:lnTo>
                  <a:pt x="120" y="188"/>
                </a:lnTo>
                <a:lnTo>
                  <a:pt x="114" y="188"/>
                </a:lnTo>
                <a:lnTo>
                  <a:pt x="114" y="115"/>
                </a:lnTo>
                <a:lnTo>
                  <a:pt x="112" y="113"/>
                </a:lnTo>
                <a:lnTo>
                  <a:pt x="109" y="115"/>
                </a:lnTo>
                <a:lnTo>
                  <a:pt x="107" y="116"/>
                </a:lnTo>
                <a:lnTo>
                  <a:pt x="107" y="206"/>
                </a:lnTo>
                <a:lnTo>
                  <a:pt x="109" y="208"/>
                </a:lnTo>
                <a:lnTo>
                  <a:pt x="109" y="279"/>
                </a:lnTo>
                <a:lnTo>
                  <a:pt x="107" y="281"/>
                </a:lnTo>
                <a:lnTo>
                  <a:pt x="106" y="284"/>
                </a:lnTo>
                <a:lnTo>
                  <a:pt x="104" y="287"/>
                </a:lnTo>
                <a:lnTo>
                  <a:pt x="101" y="289"/>
                </a:lnTo>
                <a:lnTo>
                  <a:pt x="98" y="291"/>
                </a:lnTo>
                <a:lnTo>
                  <a:pt x="95" y="292"/>
                </a:lnTo>
                <a:lnTo>
                  <a:pt x="92" y="292"/>
                </a:lnTo>
                <a:lnTo>
                  <a:pt x="83" y="290"/>
                </a:lnTo>
                <a:lnTo>
                  <a:pt x="80" y="287"/>
                </a:lnTo>
                <a:lnTo>
                  <a:pt x="78" y="284"/>
                </a:lnTo>
                <a:lnTo>
                  <a:pt x="76" y="281"/>
                </a:lnTo>
                <a:lnTo>
                  <a:pt x="75" y="279"/>
                </a:lnTo>
                <a:lnTo>
                  <a:pt x="75" y="187"/>
                </a:lnTo>
                <a:lnTo>
                  <a:pt x="74" y="187"/>
                </a:lnTo>
                <a:lnTo>
                  <a:pt x="73" y="186"/>
                </a:lnTo>
                <a:lnTo>
                  <a:pt x="72" y="186"/>
                </a:lnTo>
                <a:lnTo>
                  <a:pt x="70" y="187"/>
                </a:lnTo>
                <a:lnTo>
                  <a:pt x="69" y="188"/>
                </a:lnTo>
                <a:lnTo>
                  <a:pt x="69" y="280"/>
                </a:lnTo>
                <a:lnTo>
                  <a:pt x="64" y="287"/>
                </a:lnTo>
                <a:lnTo>
                  <a:pt x="62" y="289"/>
                </a:lnTo>
                <a:lnTo>
                  <a:pt x="59" y="291"/>
                </a:lnTo>
                <a:lnTo>
                  <a:pt x="56" y="292"/>
                </a:lnTo>
                <a:lnTo>
                  <a:pt x="50" y="292"/>
                </a:lnTo>
                <a:lnTo>
                  <a:pt x="46" y="291"/>
                </a:lnTo>
                <a:lnTo>
                  <a:pt x="43" y="289"/>
                </a:lnTo>
                <a:lnTo>
                  <a:pt x="39" y="284"/>
                </a:lnTo>
                <a:lnTo>
                  <a:pt x="37" y="281"/>
                </a:lnTo>
                <a:lnTo>
                  <a:pt x="35" y="279"/>
                </a:lnTo>
                <a:lnTo>
                  <a:pt x="35" y="115"/>
                </a:lnTo>
                <a:lnTo>
                  <a:pt x="34" y="115"/>
                </a:lnTo>
                <a:lnTo>
                  <a:pt x="32" y="113"/>
                </a:lnTo>
                <a:lnTo>
                  <a:pt x="31" y="114"/>
                </a:lnTo>
                <a:lnTo>
                  <a:pt x="30" y="114"/>
                </a:lnTo>
                <a:lnTo>
                  <a:pt x="30" y="115"/>
                </a:lnTo>
                <a:lnTo>
                  <a:pt x="29" y="115"/>
                </a:lnTo>
                <a:lnTo>
                  <a:pt x="29" y="187"/>
                </a:lnTo>
                <a:lnTo>
                  <a:pt x="27" y="188"/>
                </a:lnTo>
                <a:lnTo>
                  <a:pt x="23" y="188"/>
                </a:lnTo>
                <a:lnTo>
                  <a:pt x="14" y="186"/>
                </a:lnTo>
                <a:lnTo>
                  <a:pt x="11" y="184"/>
                </a:lnTo>
                <a:lnTo>
                  <a:pt x="9" y="182"/>
                </a:lnTo>
                <a:lnTo>
                  <a:pt x="7" y="175"/>
                </a:lnTo>
                <a:lnTo>
                  <a:pt x="7" y="172"/>
                </a:lnTo>
                <a:close/>
                <a:moveTo>
                  <a:pt x="72" y="7"/>
                </a:moveTo>
                <a:lnTo>
                  <a:pt x="80" y="8"/>
                </a:lnTo>
                <a:lnTo>
                  <a:pt x="87" y="11"/>
                </a:lnTo>
                <a:lnTo>
                  <a:pt x="94" y="17"/>
                </a:lnTo>
                <a:lnTo>
                  <a:pt x="101" y="27"/>
                </a:lnTo>
                <a:lnTo>
                  <a:pt x="104" y="39"/>
                </a:lnTo>
                <a:lnTo>
                  <a:pt x="101" y="51"/>
                </a:lnTo>
                <a:lnTo>
                  <a:pt x="94" y="62"/>
                </a:lnTo>
                <a:lnTo>
                  <a:pt x="92" y="63"/>
                </a:lnTo>
                <a:lnTo>
                  <a:pt x="89" y="65"/>
                </a:lnTo>
                <a:lnTo>
                  <a:pt x="81" y="70"/>
                </a:lnTo>
                <a:lnTo>
                  <a:pt x="72" y="71"/>
                </a:lnTo>
                <a:lnTo>
                  <a:pt x="62" y="70"/>
                </a:lnTo>
                <a:lnTo>
                  <a:pt x="54" y="67"/>
                </a:lnTo>
                <a:lnTo>
                  <a:pt x="54" y="65"/>
                </a:lnTo>
                <a:lnTo>
                  <a:pt x="51" y="63"/>
                </a:lnTo>
                <a:lnTo>
                  <a:pt x="49" y="62"/>
                </a:lnTo>
                <a:lnTo>
                  <a:pt x="41" y="51"/>
                </a:lnTo>
                <a:lnTo>
                  <a:pt x="39" y="39"/>
                </a:lnTo>
                <a:lnTo>
                  <a:pt x="41" y="27"/>
                </a:lnTo>
                <a:lnTo>
                  <a:pt x="49" y="17"/>
                </a:lnTo>
                <a:lnTo>
                  <a:pt x="59" y="9"/>
                </a:lnTo>
                <a:lnTo>
                  <a:pt x="72" y="7"/>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8" name="Freeform 692"/>
          <p:cNvSpPr>
            <a:spLocks/>
          </p:cNvSpPr>
          <p:nvPr/>
        </p:nvSpPr>
        <p:spPr bwMode="auto">
          <a:xfrm>
            <a:off x="8377446" y="3278515"/>
            <a:ext cx="295503" cy="507895"/>
          </a:xfrm>
          <a:custGeom>
            <a:avLst/>
            <a:gdLst/>
            <a:ahLst/>
            <a:cxnLst>
              <a:cxn ang="0">
                <a:pos x="1" y="100"/>
              </a:cxn>
              <a:cxn ang="0">
                <a:pos x="3" y="110"/>
              </a:cxn>
              <a:cxn ang="0">
                <a:pos x="8" y="114"/>
              </a:cxn>
              <a:cxn ang="0">
                <a:pos x="21" y="116"/>
              </a:cxn>
              <a:cxn ang="0">
                <a:pos x="23" y="43"/>
              </a:cxn>
              <a:cxn ang="0">
                <a:pos x="24" y="42"/>
              </a:cxn>
              <a:cxn ang="0">
                <a:pos x="26" y="41"/>
              </a:cxn>
              <a:cxn ang="0">
                <a:pos x="29" y="43"/>
              </a:cxn>
              <a:cxn ang="0">
                <a:pos x="31" y="209"/>
              </a:cxn>
              <a:cxn ang="0">
                <a:pos x="37" y="217"/>
              </a:cxn>
              <a:cxn ang="0">
                <a:pos x="44" y="220"/>
              </a:cxn>
              <a:cxn ang="0">
                <a:pos x="53" y="219"/>
              </a:cxn>
              <a:cxn ang="0">
                <a:pos x="58" y="215"/>
              </a:cxn>
              <a:cxn ang="0">
                <a:pos x="63" y="116"/>
              </a:cxn>
              <a:cxn ang="0">
                <a:pos x="66" y="114"/>
              </a:cxn>
              <a:cxn ang="0">
                <a:pos x="68" y="115"/>
              </a:cxn>
              <a:cxn ang="0">
                <a:pos x="69" y="207"/>
              </a:cxn>
              <a:cxn ang="0">
                <a:pos x="72" y="212"/>
              </a:cxn>
              <a:cxn ang="0">
                <a:pos x="77" y="218"/>
              </a:cxn>
              <a:cxn ang="0">
                <a:pos x="89" y="220"/>
              </a:cxn>
              <a:cxn ang="0">
                <a:pos x="95" y="217"/>
              </a:cxn>
              <a:cxn ang="0">
                <a:pos x="100" y="212"/>
              </a:cxn>
              <a:cxn ang="0">
                <a:pos x="103" y="207"/>
              </a:cxn>
              <a:cxn ang="0">
                <a:pos x="101" y="134"/>
              </a:cxn>
              <a:cxn ang="0">
                <a:pos x="103" y="43"/>
              </a:cxn>
              <a:cxn ang="0">
                <a:pos x="108" y="43"/>
              </a:cxn>
              <a:cxn ang="0">
                <a:pos x="114" y="116"/>
              </a:cxn>
              <a:cxn ang="0">
                <a:pos x="121" y="113"/>
              </a:cxn>
              <a:cxn ang="0">
                <a:pos x="125" y="110"/>
              </a:cxn>
              <a:cxn ang="0">
                <a:pos x="128" y="49"/>
              </a:cxn>
              <a:cxn ang="0">
                <a:pos x="121" y="24"/>
              </a:cxn>
              <a:cxn ang="0">
                <a:pos x="106" y="10"/>
              </a:cxn>
              <a:cxn ang="0">
                <a:pos x="97" y="7"/>
              </a:cxn>
              <a:cxn ang="0">
                <a:pos x="89" y="3"/>
              </a:cxn>
              <a:cxn ang="0">
                <a:pos x="86" y="1"/>
              </a:cxn>
              <a:cxn ang="0">
                <a:pos x="76" y="3"/>
              </a:cxn>
              <a:cxn ang="0">
                <a:pos x="56" y="3"/>
              </a:cxn>
              <a:cxn ang="0">
                <a:pos x="45" y="1"/>
              </a:cxn>
              <a:cxn ang="0">
                <a:pos x="23" y="10"/>
              </a:cxn>
              <a:cxn ang="0">
                <a:pos x="7" y="24"/>
              </a:cxn>
              <a:cxn ang="0">
                <a:pos x="0" y="49"/>
              </a:cxn>
            </a:cxnLst>
            <a:rect l="0" t="0" r="r" b="b"/>
            <a:pathLst>
              <a:path w="128" h="220">
                <a:moveTo>
                  <a:pt x="0" y="50"/>
                </a:moveTo>
                <a:lnTo>
                  <a:pt x="1" y="100"/>
                </a:lnTo>
                <a:lnTo>
                  <a:pt x="1" y="103"/>
                </a:lnTo>
                <a:lnTo>
                  <a:pt x="3" y="110"/>
                </a:lnTo>
                <a:lnTo>
                  <a:pt x="5" y="112"/>
                </a:lnTo>
                <a:lnTo>
                  <a:pt x="8" y="114"/>
                </a:lnTo>
                <a:lnTo>
                  <a:pt x="17" y="116"/>
                </a:lnTo>
                <a:lnTo>
                  <a:pt x="21" y="116"/>
                </a:lnTo>
                <a:lnTo>
                  <a:pt x="23" y="115"/>
                </a:lnTo>
                <a:lnTo>
                  <a:pt x="23" y="43"/>
                </a:lnTo>
                <a:lnTo>
                  <a:pt x="24" y="43"/>
                </a:lnTo>
                <a:lnTo>
                  <a:pt x="24" y="42"/>
                </a:lnTo>
                <a:lnTo>
                  <a:pt x="25" y="42"/>
                </a:lnTo>
                <a:lnTo>
                  <a:pt x="26" y="41"/>
                </a:lnTo>
                <a:lnTo>
                  <a:pt x="28" y="43"/>
                </a:lnTo>
                <a:lnTo>
                  <a:pt x="29" y="43"/>
                </a:lnTo>
                <a:lnTo>
                  <a:pt x="29" y="207"/>
                </a:lnTo>
                <a:lnTo>
                  <a:pt x="31" y="209"/>
                </a:lnTo>
                <a:lnTo>
                  <a:pt x="33" y="212"/>
                </a:lnTo>
                <a:lnTo>
                  <a:pt x="37" y="217"/>
                </a:lnTo>
                <a:lnTo>
                  <a:pt x="40" y="219"/>
                </a:lnTo>
                <a:lnTo>
                  <a:pt x="44" y="220"/>
                </a:lnTo>
                <a:lnTo>
                  <a:pt x="50" y="220"/>
                </a:lnTo>
                <a:lnTo>
                  <a:pt x="53" y="219"/>
                </a:lnTo>
                <a:lnTo>
                  <a:pt x="56" y="217"/>
                </a:lnTo>
                <a:lnTo>
                  <a:pt x="58" y="215"/>
                </a:lnTo>
                <a:lnTo>
                  <a:pt x="63" y="208"/>
                </a:lnTo>
                <a:lnTo>
                  <a:pt x="63" y="116"/>
                </a:lnTo>
                <a:lnTo>
                  <a:pt x="64" y="115"/>
                </a:lnTo>
                <a:lnTo>
                  <a:pt x="66" y="114"/>
                </a:lnTo>
                <a:lnTo>
                  <a:pt x="67" y="114"/>
                </a:lnTo>
                <a:lnTo>
                  <a:pt x="68" y="115"/>
                </a:lnTo>
                <a:lnTo>
                  <a:pt x="69" y="115"/>
                </a:lnTo>
                <a:lnTo>
                  <a:pt x="69" y="207"/>
                </a:lnTo>
                <a:lnTo>
                  <a:pt x="70" y="209"/>
                </a:lnTo>
                <a:lnTo>
                  <a:pt x="72" y="212"/>
                </a:lnTo>
                <a:lnTo>
                  <a:pt x="74" y="215"/>
                </a:lnTo>
                <a:lnTo>
                  <a:pt x="77" y="218"/>
                </a:lnTo>
                <a:lnTo>
                  <a:pt x="86" y="220"/>
                </a:lnTo>
                <a:lnTo>
                  <a:pt x="89" y="220"/>
                </a:lnTo>
                <a:lnTo>
                  <a:pt x="92" y="219"/>
                </a:lnTo>
                <a:lnTo>
                  <a:pt x="95" y="217"/>
                </a:lnTo>
                <a:lnTo>
                  <a:pt x="98" y="215"/>
                </a:lnTo>
                <a:lnTo>
                  <a:pt x="100" y="212"/>
                </a:lnTo>
                <a:lnTo>
                  <a:pt x="101" y="209"/>
                </a:lnTo>
                <a:lnTo>
                  <a:pt x="103" y="207"/>
                </a:lnTo>
                <a:lnTo>
                  <a:pt x="103" y="136"/>
                </a:lnTo>
                <a:lnTo>
                  <a:pt x="101" y="134"/>
                </a:lnTo>
                <a:lnTo>
                  <a:pt x="101" y="44"/>
                </a:lnTo>
                <a:lnTo>
                  <a:pt x="103" y="43"/>
                </a:lnTo>
                <a:lnTo>
                  <a:pt x="106" y="41"/>
                </a:lnTo>
                <a:lnTo>
                  <a:pt x="108" y="43"/>
                </a:lnTo>
                <a:lnTo>
                  <a:pt x="108" y="116"/>
                </a:lnTo>
                <a:lnTo>
                  <a:pt x="114" y="116"/>
                </a:lnTo>
                <a:lnTo>
                  <a:pt x="118" y="115"/>
                </a:lnTo>
                <a:lnTo>
                  <a:pt x="121" y="113"/>
                </a:lnTo>
                <a:lnTo>
                  <a:pt x="123" y="112"/>
                </a:lnTo>
                <a:lnTo>
                  <a:pt x="125" y="110"/>
                </a:lnTo>
                <a:lnTo>
                  <a:pt x="128" y="103"/>
                </a:lnTo>
                <a:lnTo>
                  <a:pt x="128" y="49"/>
                </a:lnTo>
                <a:lnTo>
                  <a:pt x="125" y="35"/>
                </a:lnTo>
                <a:lnTo>
                  <a:pt x="121" y="24"/>
                </a:lnTo>
                <a:lnTo>
                  <a:pt x="114" y="16"/>
                </a:lnTo>
                <a:lnTo>
                  <a:pt x="106" y="10"/>
                </a:lnTo>
                <a:lnTo>
                  <a:pt x="101" y="8"/>
                </a:lnTo>
                <a:lnTo>
                  <a:pt x="97" y="7"/>
                </a:lnTo>
                <a:lnTo>
                  <a:pt x="92" y="5"/>
                </a:lnTo>
                <a:lnTo>
                  <a:pt x="89" y="3"/>
                </a:lnTo>
                <a:lnTo>
                  <a:pt x="87" y="1"/>
                </a:lnTo>
                <a:lnTo>
                  <a:pt x="86" y="1"/>
                </a:lnTo>
                <a:lnTo>
                  <a:pt x="86" y="0"/>
                </a:lnTo>
                <a:lnTo>
                  <a:pt x="76" y="3"/>
                </a:lnTo>
                <a:lnTo>
                  <a:pt x="66" y="5"/>
                </a:lnTo>
                <a:lnTo>
                  <a:pt x="56" y="3"/>
                </a:lnTo>
                <a:lnTo>
                  <a:pt x="47" y="1"/>
                </a:lnTo>
                <a:lnTo>
                  <a:pt x="45" y="1"/>
                </a:lnTo>
                <a:lnTo>
                  <a:pt x="34" y="5"/>
                </a:lnTo>
                <a:lnTo>
                  <a:pt x="23" y="10"/>
                </a:lnTo>
                <a:lnTo>
                  <a:pt x="14" y="16"/>
                </a:lnTo>
                <a:lnTo>
                  <a:pt x="7" y="24"/>
                </a:lnTo>
                <a:lnTo>
                  <a:pt x="2" y="35"/>
                </a:lnTo>
                <a:lnTo>
                  <a:pt x="0" y="49"/>
                </a:lnTo>
                <a:lnTo>
                  <a:pt x="0" y="5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9" name="Freeform 693"/>
          <p:cNvSpPr>
            <a:spLocks/>
          </p:cNvSpPr>
          <p:nvPr/>
        </p:nvSpPr>
        <p:spPr bwMode="auto">
          <a:xfrm>
            <a:off x="8458200" y="3128455"/>
            <a:ext cx="150060" cy="147751"/>
          </a:xfrm>
          <a:custGeom>
            <a:avLst/>
            <a:gdLst/>
            <a:ahLst/>
            <a:cxnLst>
              <a:cxn ang="0">
                <a:pos x="55" y="10"/>
              </a:cxn>
              <a:cxn ang="0">
                <a:pos x="48" y="4"/>
              </a:cxn>
              <a:cxn ang="0">
                <a:pos x="41" y="1"/>
              </a:cxn>
              <a:cxn ang="0">
                <a:pos x="33" y="0"/>
              </a:cxn>
              <a:cxn ang="0">
                <a:pos x="20" y="2"/>
              </a:cxn>
              <a:cxn ang="0">
                <a:pos x="10" y="10"/>
              </a:cxn>
              <a:cxn ang="0">
                <a:pos x="2" y="20"/>
              </a:cxn>
              <a:cxn ang="0">
                <a:pos x="0" y="32"/>
              </a:cxn>
              <a:cxn ang="0">
                <a:pos x="2" y="44"/>
              </a:cxn>
              <a:cxn ang="0">
                <a:pos x="10" y="55"/>
              </a:cxn>
              <a:cxn ang="0">
                <a:pos x="12" y="56"/>
              </a:cxn>
              <a:cxn ang="0">
                <a:pos x="15" y="58"/>
              </a:cxn>
              <a:cxn ang="0">
                <a:pos x="15" y="60"/>
              </a:cxn>
              <a:cxn ang="0">
                <a:pos x="23" y="63"/>
              </a:cxn>
              <a:cxn ang="0">
                <a:pos x="33" y="64"/>
              </a:cxn>
              <a:cxn ang="0">
                <a:pos x="42" y="63"/>
              </a:cxn>
              <a:cxn ang="0">
                <a:pos x="50" y="58"/>
              </a:cxn>
              <a:cxn ang="0">
                <a:pos x="53" y="56"/>
              </a:cxn>
              <a:cxn ang="0">
                <a:pos x="55" y="55"/>
              </a:cxn>
              <a:cxn ang="0">
                <a:pos x="62" y="44"/>
              </a:cxn>
              <a:cxn ang="0">
                <a:pos x="65" y="32"/>
              </a:cxn>
              <a:cxn ang="0">
                <a:pos x="62" y="20"/>
              </a:cxn>
              <a:cxn ang="0">
                <a:pos x="55" y="10"/>
              </a:cxn>
            </a:cxnLst>
            <a:rect l="0" t="0" r="r" b="b"/>
            <a:pathLst>
              <a:path w="65" h="64">
                <a:moveTo>
                  <a:pt x="55" y="10"/>
                </a:moveTo>
                <a:lnTo>
                  <a:pt x="48" y="4"/>
                </a:lnTo>
                <a:lnTo>
                  <a:pt x="41" y="1"/>
                </a:lnTo>
                <a:lnTo>
                  <a:pt x="33" y="0"/>
                </a:lnTo>
                <a:lnTo>
                  <a:pt x="20" y="2"/>
                </a:lnTo>
                <a:lnTo>
                  <a:pt x="10" y="10"/>
                </a:lnTo>
                <a:lnTo>
                  <a:pt x="2" y="20"/>
                </a:lnTo>
                <a:lnTo>
                  <a:pt x="0" y="32"/>
                </a:lnTo>
                <a:lnTo>
                  <a:pt x="2" y="44"/>
                </a:lnTo>
                <a:lnTo>
                  <a:pt x="10" y="55"/>
                </a:lnTo>
                <a:lnTo>
                  <a:pt x="12" y="56"/>
                </a:lnTo>
                <a:lnTo>
                  <a:pt x="15" y="58"/>
                </a:lnTo>
                <a:lnTo>
                  <a:pt x="15" y="60"/>
                </a:lnTo>
                <a:lnTo>
                  <a:pt x="23" y="63"/>
                </a:lnTo>
                <a:lnTo>
                  <a:pt x="33" y="64"/>
                </a:lnTo>
                <a:lnTo>
                  <a:pt x="42" y="63"/>
                </a:lnTo>
                <a:lnTo>
                  <a:pt x="50" y="58"/>
                </a:lnTo>
                <a:lnTo>
                  <a:pt x="53" y="56"/>
                </a:lnTo>
                <a:lnTo>
                  <a:pt x="55" y="55"/>
                </a:lnTo>
                <a:lnTo>
                  <a:pt x="62" y="44"/>
                </a:lnTo>
                <a:lnTo>
                  <a:pt x="65" y="32"/>
                </a:lnTo>
                <a:lnTo>
                  <a:pt x="62" y="20"/>
                </a:lnTo>
                <a:lnTo>
                  <a:pt x="55" y="1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65000"/>
                  <a:lumOff val="35000"/>
                </a:schemeClr>
              </a:solidFill>
            </a:endParaRPr>
          </a:p>
        </p:txBody>
      </p:sp>
      <p:sp>
        <p:nvSpPr>
          <p:cNvPr id="716" name="TextBox 715">
            <a:hlinkClick r:id="rId4" action="ppaction://hlinksldjump"/>
          </p:cNvPr>
          <p:cNvSpPr txBox="1"/>
          <p:nvPr/>
        </p:nvSpPr>
        <p:spPr>
          <a:xfrm>
            <a:off x="2920996" y="1400175"/>
            <a:ext cx="2847975" cy="307777"/>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Guiding Principles for </a:t>
            </a:r>
          </a:p>
          <a:p>
            <a:r>
              <a:rPr lang="en-US" sz="1000" b="1" dirty="0" smtClean="0">
                <a:solidFill>
                  <a:schemeClr val="tx1">
                    <a:lumMod val="65000"/>
                    <a:lumOff val="35000"/>
                  </a:schemeClr>
                </a:solidFill>
                <a:latin typeface="+mn-lt"/>
              </a:rPr>
              <a:t>Citizen </a:t>
            </a:r>
            <a:r>
              <a:rPr lang="en-US" sz="1000" b="1" dirty="0">
                <a:solidFill>
                  <a:schemeClr val="tx1">
                    <a:lumMod val="65000"/>
                    <a:lumOff val="35000"/>
                  </a:schemeClr>
                </a:solidFill>
                <a:latin typeface="+mn-lt"/>
              </a:rPr>
              <a:t>Service Transformation</a:t>
            </a:r>
          </a:p>
        </p:txBody>
      </p:sp>
      <p:sp>
        <p:nvSpPr>
          <p:cNvPr id="717" name="TextBox 716"/>
          <p:cNvSpPr txBox="1"/>
          <p:nvPr/>
        </p:nvSpPr>
        <p:spPr>
          <a:xfrm>
            <a:off x="1501771" y="1752600"/>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business management</a:t>
            </a:r>
            <a:endParaRPr lang="en-US" sz="1000" b="1" dirty="0">
              <a:solidFill>
                <a:schemeClr val="bg1"/>
              </a:solidFill>
              <a:latin typeface="+mn-lt"/>
            </a:endParaRPr>
          </a:p>
        </p:txBody>
      </p:sp>
      <p:sp>
        <p:nvSpPr>
          <p:cNvPr id="719" name="TextBox 718"/>
          <p:cNvSpPr txBox="1"/>
          <p:nvPr/>
        </p:nvSpPr>
        <p:spPr>
          <a:xfrm>
            <a:off x="3378196" y="1762125"/>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customer management</a:t>
            </a:r>
            <a:endParaRPr lang="en-US" sz="1000" b="1" dirty="0">
              <a:solidFill>
                <a:schemeClr val="bg1"/>
              </a:solidFill>
              <a:latin typeface="+mn-lt"/>
            </a:endParaRPr>
          </a:p>
        </p:txBody>
      </p:sp>
      <p:sp>
        <p:nvSpPr>
          <p:cNvPr id="720" name="TextBox 719">
            <a:hlinkClick r:id="" action="ppaction://noaction"/>
          </p:cNvPr>
          <p:cNvSpPr txBox="1"/>
          <p:nvPr/>
        </p:nvSpPr>
        <p:spPr>
          <a:xfrm>
            <a:off x="5311771" y="1752600"/>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channel management</a:t>
            </a:r>
            <a:endParaRPr lang="en-US" sz="1000" b="1" dirty="0">
              <a:solidFill>
                <a:schemeClr val="bg1"/>
              </a:solidFill>
              <a:latin typeface="+mn-lt"/>
            </a:endParaRPr>
          </a:p>
        </p:txBody>
      </p:sp>
      <p:sp>
        <p:nvSpPr>
          <p:cNvPr id="728" name="TextBox 727"/>
          <p:cNvSpPr txBox="1"/>
          <p:nvPr/>
        </p:nvSpPr>
        <p:spPr>
          <a:xfrm>
            <a:off x="5340345" y="2190749"/>
            <a:ext cx="1266825" cy="1885131"/>
          </a:xfrm>
          <a:prstGeom prst="rect">
            <a:avLst/>
          </a:prstGeom>
          <a:noFill/>
        </p:spPr>
        <p:txBody>
          <a:bodyPr wrap="square" lIns="0" tIns="0" rIns="0" bIns="0" rtlCol="0">
            <a:spAutoFit/>
          </a:bodyPr>
          <a:lstStyle/>
          <a:p>
            <a:pPr>
              <a:lnSpc>
                <a:spcPts val="1300"/>
              </a:lnSpc>
            </a:pPr>
            <a:r>
              <a:rPr lang="en-US" sz="1000" b="1" dirty="0" smtClean="0">
                <a:solidFill>
                  <a:schemeClr val="bg1"/>
                </a:solidFill>
                <a:latin typeface="+mn-lt"/>
              </a:rPr>
              <a:t>Internet</a:t>
            </a:r>
          </a:p>
          <a:p>
            <a:pPr>
              <a:lnSpc>
                <a:spcPts val="1300"/>
              </a:lnSpc>
            </a:pPr>
            <a:endParaRPr lang="en-GB" sz="1000" b="1" dirty="0">
              <a:solidFill>
                <a:schemeClr val="bg1"/>
              </a:solidFill>
              <a:latin typeface="+mn-lt"/>
            </a:endParaRPr>
          </a:p>
          <a:p>
            <a:pPr>
              <a:lnSpc>
                <a:spcPts val="1300"/>
              </a:lnSpc>
            </a:pPr>
            <a:r>
              <a:rPr lang="en-GB" sz="1000" b="1" dirty="0" smtClean="0">
                <a:solidFill>
                  <a:schemeClr val="bg1"/>
                </a:solidFill>
                <a:latin typeface="+mn-lt"/>
              </a:rPr>
              <a:t>Walk-in</a:t>
            </a:r>
          </a:p>
          <a:p>
            <a:pPr>
              <a:lnSpc>
                <a:spcPts val="1300"/>
              </a:lnSpc>
            </a:pPr>
            <a:endParaRPr lang="en-GB" sz="1000" b="1" dirty="0">
              <a:solidFill>
                <a:schemeClr val="bg1"/>
              </a:solidFill>
              <a:latin typeface="+mn-lt"/>
            </a:endParaRPr>
          </a:p>
          <a:p>
            <a:pPr>
              <a:lnSpc>
                <a:spcPts val="1100"/>
              </a:lnSpc>
            </a:pPr>
            <a:r>
              <a:rPr lang="en-GB" sz="1000" b="1" dirty="0" smtClean="0">
                <a:solidFill>
                  <a:schemeClr val="bg1"/>
                </a:solidFill>
                <a:latin typeface="+mn-lt"/>
              </a:rPr>
              <a:t>DiTV</a:t>
            </a:r>
          </a:p>
          <a:p>
            <a:pPr>
              <a:lnSpc>
                <a:spcPts val="1200"/>
              </a:lnSpc>
            </a:pPr>
            <a:endParaRPr lang="en-GB" sz="1000" b="1" dirty="0">
              <a:solidFill>
                <a:schemeClr val="bg1"/>
              </a:solidFill>
              <a:latin typeface="+mn-lt"/>
            </a:endParaRPr>
          </a:p>
          <a:p>
            <a:r>
              <a:rPr lang="en-GB" sz="1000" b="1" dirty="0" smtClean="0">
                <a:solidFill>
                  <a:schemeClr val="bg1"/>
                </a:solidFill>
                <a:latin typeface="+mn-lt"/>
              </a:rPr>
              <a:t>Phone</a:t>
            </a:r>
          </a:p>
          <a:p>
            <a:r>
              <a:rPr lang="en-GB" sz="1000" b="1" dirty="0" smtClean="0">
                <a:solidFill>
                  <a:schemeClr val="bg1"/>
                </a:solidFill>
                <a:latin typeface="+mn-lt"/>
              </a:rPr>
              <a:t>(and mobile device)</a:t>
            </a:r>
          </a:p>
          <a:p>
            <a:pPr>
              <a:lnSpc>
                <a:spcPts val="1000"/>
              </a:lnSpc>
            </a:pPr>
            <a:endParaRPr lang="en-GB" sz="1000" b="1" dirty="0">
              <a:solidFill>
                <a:schemeClr val="bg1"/>
              </a:solidFill>
              <a:latin typeface="+mn-lt"/>
            </a:endParaRPr>
          </a:p>
          <a:p>
            <a:r>
              <a:rPr lang="en-GB" sz="1000" b="1" dirty="0" smtClean="0">
                <a:solidFill>
                  <a:schemeClr val="bg1"/>
                </a:solidFill>
                <a:latin typeface="+mn-lt"/>
              </a:rPr>
              <a:t>Mail</a:t>
            </a:r>
          </a:p>
          <a:p>
            <a:endParaRPr lang="en-GB" sz="1000" b="1" dirty="0">
              <a:solidFill>
                <a:schemeClr val="bg1"/>
              </a:solidFill>
              <a:latin typeface="+mn-lt"/>
            </a:endParaRPr>
          </a:p>
          <a:p>
            <a:r>
              <a:rPr lang="en-GB" sz="1000" b="1" dirty="0" smtClean="0">
                <a:solidFill>
                  <a:schemeClr val="bg1"/>
                </a:solidFill>
                <a:latin typeface="+mn-lt"/>
              </a:rPr>
              <a:t>Front-line staff</a:t>
            </a:r>
            <a:endParaRPr lang="en-US" sz="1000" b="1" dirty="0">
              <a:solidFill>
                <a:schemeClr val="bg1"/>
              </a:solidFill>
              <a:latin typeface="+mn-lt"/>
            </a:endParaRPr>
          </a:p>
        </p:txBody>
      </p:sp>
      <p:sp>
        <p:nvSpPr>
          <p:cNvPr id="730" name="TextBox 729">
            <a:hlinkClick r:id="rId5" action="ppaction://hlinksldjump"/>
          </p:cNvPr>
          <p:cNvSpPr txBox="1"/>
          <p:nvPr/>
        </p:nvSpPr>
        <p:spPr>
          <a:xfrm>
            <a:off x="1577971" y="46863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Strategic clarity</a:t>
            </a:r>
            <a:endParaRPr lang="en-US" sz="1000" b="1" dirty="0">
              <a:solidFill>
                <a:schemeClr val="tx1">
                  <a:lumMod val="65000"/>
                  <a:lumOff val="35000"/>
                </a:schemeClr>
              </a:solidFill>
              <a:latin typeface="+mn-lt"/>
            </a:endParaRPr>
          </a:p>
        </p:txBody>
      </p:sp>
      <p:sp>
        <p:nvSpPr>
          <p:cNvPr id="731" name="TextBox 730">
            <a:hlinkClick r:id="rId6" action="ppaction://hlinksldjump"/>
          </p:cNvPr>
          <p:cNvSpPr txBox="1"/>
          <p:nvPr/>
        </p:nvSpPr>
        <p:spPr>
          <a:xfrm>
            <a:off x="1568446" y="52197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Leadership</a:t>
            </a:r>
            <a:endParaRPr lang="en-US" sz="1000" b="1" dirty="0">
              <a:solidFill>
                <a:schemeClr val="tx1">
                  <a:lumMod val="65000"/>
                  <a:lumOff val="35000"/>
                </a:schemeClr>
              </a:solidFill>
              <a:latin typeface="+mn-lt"/>
            </a:endParaRPr>
          </a:p>
        </p:txBody>
      </p:sp>
      <p:sp>
        <p:nvSpPr>
          <p:cNvPr id="732" name="TextBox 731">
            <a:hlinkClick r:id="rId7" action="ppaction://hlinksldjump"/>
          </p:cNvPr>
          <p:cNvSpPr txBox="1"/>
          <p:nvPr/>
        </p:nvSpPr>
        <p:spPr>
          <a:xfrm>
            <a:off x="2768596" y="470535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Skills</a:t>
            </a:r>
            <a:endParaRPr lang="en-US" sz="1000" b="1" dirty="0">
              <a:solidFill>
                <a:schemeClr val="tx1">
                  <a:lumMod val="65000"/>
                  <a:lumOff val="35000"/>
                </a:schemeClr>
              </a:solidFill>
              <a:latin typeface="+mn-lt"/>
            </a:endParaRPr>
          </a:p>
        </p:txBody>
      </p:sp>
      <p:sp>
        <p:nvSpPr>
          <p:cNvPr id="733" name="TextBox 732"/>
          <p:cNvSpPr txBox="1"/>
          <p:nvPr/>
        </p:nvSpPr>
        <p:spPr>
          <a:xfrm>
            <a:off x="2768596" y="52197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User focus</a:t>
            </a:r>
            <a:endParaRPr lang="en-US" sz="1000" b="1" dirty="0">
              <a:solidFill>
                <a:schemeClr val="tx1">
                  <a:lumMod val="65000"/>
                  <a:lumOff val="35000"/>
                </a:schemeClr>
              </a:solidFill>
              <a:latin typeface="+mn-lt"/>
            </a:endParaRPr>
          </a:p>
        </p:txBody>
      </p:sp>
      <p:sp>
        <p:nvSpPr>
          <p:cNvPr id="734" name="TextBox 733">
            <a:hlinkClick r:id="rId8" action="ppaction://hlinksldjump"/>
          </p:cNvPr>
          <p:cNvSpPr txBox="1"/>
          <p:nvPr/>
        </p:nvSpPr>
        <p:spPr>
          <a:xfrm>
            <a:off x="3949696" y="4648200"/>
            <a:ext cx="1009650" cy="256480"/>
          </a:xfrm>
          <a:prstGeom prst="rect">
            <a:avLst/>
          </a:prstGeom>
          <a:noFill/>
        </p:spPr>
        <p:txBody>
          <a:bodyPr wrap="square" lIns="0" tIns="0" rIns="0" bIns="0" rtlCol="0">
            <a:spAutoFit/>
          </a:bodyPr>
          <a:lstStyle/>
          <a:p>
            <a:pPr>
              <a:lnSpc>
                <a:spcPts val="1000"/>
              </a:lnSpc>
            </a:pPr>
            <a:r>
              <a:rPr lang="en-US" sz="1000" b="1" dirty="0" smtClean="0">
                <a:solidFill>
                  <a:schemeClr val="tx1">
                    <a:lumMod val="65000"/>
                    <a:lumOff val="35000"/>
                  </a:schemeClr>
                </a:solidFill>
                <a:latin typeface="+mn-lt"/>
              </a:rPr>
              <a:t>Stakeholder</a:t>
            </a:r>
          </a:p>
          <a:p>
            <a:pPr>
              <a:lnSpc>
                <a:spcPts val="1000"/>
              </a:lnSpc>
            </a:pPr>
            <a:r>
              <a:rPr lang="en-GB" sz="1000" b="1" dirty="0" smtClean="0">
                <a:solidFill>
                  <a:schemeClr val="tx1">
                    <a:lumMod val="65000"/>
                    <a:lumOff val="35000"/>
                  </a:schemeClr>
                </a:solidFill>
                <a:latin typeface="+mn-lt"/>
              </a:rPr>
              <a:t>engagement</a:t>
            </a:r>
            <a:endParaRPr lang="en-US" sz="1000" b="1" dirty="0">
              <a:solidFill>
                <a:schemeClr val="tx1">
                  <a:lumMod val="65000"/>
                  <a:lumOff val="35000"/>
                </a:schemeClr>
              </a:solidFill>
              <a:latin typeface="+mn-lt"/>
            </a:endParaRPr>
          </a:p>
        </p:txBody>
      </p:sp>
      <p:sp>
        <p:nvSpPr>
          <p:cNvPr id="735" name="TextBox 734">
            <a:hlinkClick r:id="rId9" action="ppaction://hlinksldjump"/>
          </p:cNvPr>
          <p:cNvSpPr txBox="1"/>
          <p:nvPr/>
        </p:nvSpPr>
        <p:spPr>
          <a:xfrm>
            <a:off x="3940171" y="5172075"/>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Supplier partnership</a:t>
            </a:r>
            <a:endParaRPr lang="en-US" sz="1000" b="1" dirty="0">
              <a:solidFill>
                <a:schemeClr val="tx1">
                  <a:lumMod val="65000"/>
                  <a:lumOff val="35000"/>
                </a:schemeClr>
              </a:solidFill>
              <a:latin typeface="+mn-lt"/>
            </a:endParaRPr>
          </a:p>
        </p:txBody>
      </p:sp>
      <p:sp>
        <p:nvSpPr>
          <p:cNvPr id="736" name="TextBox 735">
            <a:hlinkClick r:id="rId10" action="ppaction://hlinksldjump"/>
          </p:cNvPr>
          <p:cNvSpPr txBox="1"/>
          <p:nvPr/>
        </p:nvSpPr>
        <p:spPr>
          <a:xfrm>
            <a:off x="5121271" y="4714875"/>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Future-proofing</a:t>
            </a:r>
            <a:endParaRPr lang="en-US" sz="1000" b="1" dirty="0">
              <a:solidFill>
                <a:schemeClr val="tx1">
                  <a:lumMod val="65000"/>
                  <a:lumOff val="35000"/>
                </a:schemeClr>
              </a:solidFill>
              <a:latin typeface="+mn-lt"/>
            </a:endParaRPr>
          </a:p>
        </p:txBody>
      </p:sp>
      <p:sp>
        <p:nvSpPr>
          <p:cNvPr id="737" name="TextBox 736">
            <a:hlinkClick r:id="rId11" action="ppaction://hlinksldjump"/>
          </p:cNvPr>
          <p:cNvSpPr txBox="1"/>
          <p:nvPr/>
        </p:nvSpPr>
        <p:spPr>
          <a:xfrm>
            <a:off x="5111746" y="5238750"/>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Do-ability</a:t>
            </a:r>
            <a:endParaRPr lang="en-US" sz="1000" b="1" dirty="0">
              <a:solidFill>
                <a:schemeClr val="tx1">
                  <a:lumMod val="65000"/>
                  <a:lumOff val="35000"/>
                </a:schemeClr>
              </a:solidFill>
              <a:latin typeface="+mn-lt"/>
            </a:endParaRPr>
          </a:p>
        </p:txBody>
      </p:sp>
      <p:sp>
        <p:nvSpPr>
          <p:cNvPr id="738" name="TextBox 737">
            <a:hlinkClick r:id="rId12" action="ppaction://hlinksldjump"/>
          </p:cNvPr>
          <p:cNvSpPr txBox="1"/>
          <p:nvPr/>
        </p:nvSpPr>
        <p:spPr>
          <a:xfrm>
            <a:off x="6102346" y="4886325"/>
            <a:ext cx="1009650" cy="256480"/>
          </a:xfrm>
          <a:prstGeom prst="rect">
            <a:avLst/>
          </a:prstGeom>
          <a:noFill/>
        </p:spPr>
        <p:txBody>
          <a:bodyPr wrap="square" lIns="0" tIns="0" rIns="0" bIns="0" rtlCol="0">
            <a:spAutoFit/>
          </a:bodyPr>
          <a:lstStyle/>
          <a:p>
            <a:pPr>
              <a:lnSpc>
                <a:spcPts val="1000"/>
              </a:lnSpc>
            </a:pPr>
            <a:r>
              <a:rPr lang="en-GB" sz="900" b="1" dirty="0" smtClean="0">
                <a:solidFill>
                  <a:schemeClr val="tx1">
                    <a:lumMod val="65000"/>
                    <a:lumOff val="35000"/>
                  </a:schemeClr>
                </a:solidFill>
                <a:latin typeface="+mn-lt"/>
              </a:rPr>
              <a:t>Benefit</a:t>
            </a:r>
          </a:p>
          <a:p>
            <a:pPr>
              <a:lnSpc>
                <a:spcPts val="1000"/>
              </a:lnSpc>
            </a:pPr>
            <a:r>
              <a:rPr lang="en-GB" sz="900" b="1" dirty="0" smtClean="0">
                <a:solidFill>
                  <a:schemeClr val="tx1">
                    <a:lumMod val="65000"/>
                    <a:lumOff val="35000"/>
                  </a:schemeClr>
                </a:solidFill>
                <a:latin typeface="+mn-lt"/>
              </a:rPr>
              <a:t>realisation</a:t>
            </a:r>
            <a:endParaRPr lang="en-US" sz="900" b="1" dirty="0">
              <a:solidFill>
                <a:schemeClr val="tx1">
                  <a:lumMod val="65000"/>
                  <a:lumOff val="35000"/>
                </a:schemeClr>
              </a:solidFill>
              <a:latin typeface="+mn-lt"/>
            </a:endParaRPr>
          </a:p>
        </p:txBody>
      </p:sp>
      <p:sp>
        <p:nvSpPr>
          <p:cNvPr id="739" name="TextBox 738"/>
          <p:cNvSpPr txBox="1"/>
          <p:nvPr/>
        </p:nvSpPr>
        <p:spPr>
          <a:xfrm>
            <a:off x="7010400" y="2419350"/>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Lower</a:t>
            </a:r>
          </a:p>
          <a:p>
            <a:pPr>
              <a:lnSpc>
                <a:spcPts val="1000"/>
              </a:lnSpc>
            </a:pPr>
            <a:r>
              <a:rPr lang="en-GB" sz="1000" b="1" dirty="0" smtClean="0">
                <a:solidFill>
                  <a:schemeClr val="tx1">
                    <a:lumMod val="65000"/>
                    <a:lumOff val="35000"/>
                  </a:schemeClr>
                </a:solidFill>
                <a:latin typeface="+mn-lt"/>
              </a:rPr>
              <a:t>cost</a:t>
            </a:r>
            <a:endParaRPr lang="en-US" sz="1000" b="1" dirty="0">
              <a:solidFill>
                <a:schemeClr val="tx1">
                  <a:lumMod val="65000"/>
                  <a:lumOff val="35000"/>
                </a:schemeClr>
              </a:solidFill>
              <a:latin typeface="+mn-lt"/>
            </a:endParaRPr>
          </a:p>
        </p:txBody>
      </p:sp>
      <p:sp>
        <p:nvSpPr>
          <p:cNvPr id="740" name="TextBox 739"/>
          <p:cNvSpPr txBox="1"/>
          <p:nvPr/>
        </p:nvSpPr>
        <p:spPr>
          <a:xfrm>
            <a:off x="7143750" y="2895600"/>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Policy</a:t>
            </a:r>
          </a:p>
          <a:p>
            <a:pPr>
              <a:lnSpc>
                <a:spcPts val="1000"/>
              </a:lnSpc>
            </a:pPr>
            <a:r>
              <a:rPr lang="en-GB" sz="1000" b="1" dirty="0" smtClean="0">
                <a:solidFill>
                  <a:schemeClr val="tx1">
                    <a:lumMod val="65000"/>
                    <a:lumOff val="35000"/>
                  </a:schemeClr>
                </a:solidFill>
                <a:latin typeface="+mn-lt"/>
              </a:rPr>
              <a:t>outcomes</a:t>
            </a:r>
            <a:endParaRPr lang="en-US" sz="1000" b="1" dirty="0">
              <a:solidFill>
                <a:schemeClr val="tx1">
                  <a:lumMod val="65000"/>
                  <a:lumOff val="35000"/>
                </a:schemeClr>
              </a:solidFill>
              <a:latin typeface="+mn-lt"/>
            </a:endParaRPr>
          </a:p>
        </p:txBody>
      </p:sp>
      <p:sp>
        <p:nvSpPr>
          <p:cNvPr id="741" name="TextBox 740"/>
          <p:cNvSpPr txBox="1"/>
          <p:nvPr/>
        </p:nvSpPr>
        <p:spPr>
          <a:xfrm>
            <a:off x="7210425" y="3352800"/>
            <a:ext cx="1009650" cy="128240"/>
          </a:xfrm>
          <a:prstGeom prst="rect">
            <a:avLst/>
          </a:prstGeom>
          <a:noFill/>
        </p:spPr>
        <p:txBody>
          <a:bodyPr wrap="square" lIns="0" tIns="0" rIns="0" bIns="0" rtlCol="0">
            <a:spAutoFit/>
          </a:bodyPr>
          <a:lstStyle/>
          <a:p>
            <a:pPr>
              <a:lnSpc>
                <a:spcPts val="1000"/>
              </a:lnSpc>
            </a:pPr>
            <a:r>
              <a:rPr lang="en-GB" sz="1400" b="1" dirty="0" smtClean="0">
                <a:solidFill>
                  <a:schemeClr val="tx1">
                    <a:lumMod val="65000"/>
                    <a:lumOff val="35000"/>
                  </a:schemeClr>
                </a:solidFill>
                <a:latin typeface="+mn-lt"/>
              </a:rPr>
              <a:t>Impact</a:t>
            </a:r>
            <a:endParaRPr lang="en-US" sz="1400" b="1" dirty="0">
              <a:solidFill>
                <a:schemeClr val="tx1">
                  <a:lumMod val="65000"/>
                  <a:lumOff val="35000"/>
                </a:schemeClr>
              </a:solidFill>
              <a:latin typeface="+mn-lt"/>
            </a:endParaRPr>
          </a:p>
        </p:txBody>
      </p:sp>
      <p:sp>
        <p:nvSpPr>
          <p:cNvPr id="742" name="TextBox 741"/>
          <p:cNvSpPr txBox="1"/>
          <p:nvPr/>
        </p:nvSpPr>
        <p:spPr>
          <a:xfrm>
            <a:off x="7153275" y="3648075"/>
            <a:ext cx="1009650" cy="384721"/>
          </a:xfrm>
          <a:prstGeom prst="rect">
            <a:avLst/>
          </a:prstGeom>
          <a:noFill/>
        </p:spPr>
        <p:txBody>
          <a:bodyPr wrap="square" lIns="0" tIns="0" rIns="0" bIns="0" rtlCol="0">
            <a:spAutoFit/>
          </a:bodyPr>
          <a:lstStyle/>
          <a:p>
            <a:pPr>
              <a:lnSpc>
                <a:spcPts val="1000"/>
              </a:lnSpc>
            </a:pPr>
            <a:r>
              <a:rPr lang="en-GB" sz="950" b="1" dirty="0" smtClean="0">
                <a:solidFill>
                  <a:schemeClr val="tx1">
                    <a:lumMod val="65000"/>
                    <a:lumOff val="35000"/>
                  </a:schemeClr>
                </a:solidFill>
                <a:latin typeface="+mn-lt"/>
              </a:rPr>
              <a:t>Transformed</a:t>
            </a:r>
            <a:r>
              <a:rPr lang="en-US" sz="950" b="1" dirty="0" smtClean="0">
                <a:solidFill>
                  <a:schemeClr val="tx1">
                    <a:lumMod val="65000"/>
                    <a:lumOff val="35000"/>
                  </a:schemeClr>
                </a:solidFill>
                <a:latin typeface="+mn-lt"/>
              </a:rPr>
              <a:t> customer experience</a:t>
            </a:r>
            <a:endParaRPr lang="en-GB" sz="950" b="1" dirty="0" smtClean="0">
              <a:solidFill>
                <a:schemeClr val="tx1">
                  <a:lumMod val="65000"/>
                  <a:lumOff val="35000"/>
                </a:schemeClr>
              </a:solidFill>
              <a:latin typeface="+mn-lt"/>
            </a:endParaRPr>
          </a:p>
        </p:txBody>
      </p:sp>
      <p:sp>
        <p:nvSpPr>
          <p:cNvPr id="743" name="TextBox 742"/>
          <p:cNvSpPr txBox="1"/>
          <p:nvPr/>
        </p:nvSpPr>
        <p:spPr>
          <a:xfrm>
            <a:off x="177796" y="2724150"/>
            <a:ext cx="771525" cy="461665"/>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Key service delivery process</a:t>
            </a:r>
            <a:endParaRPr lang="en-US" sz="1000" b="1" dirty="0">
              <a:solidFill>
                <a:schemeClr val="tx1">
                  <a:lumMod val="65000"/>
                  <a:lumOff val="35000"/>
                </a:schemeClr>
              </a:solidFill>
              <a:latin typeface="+mn-lt"/>
            </a:endParaRPr>
          </a:p>
        </p:txBody>
      </p:sp>
      <p:sp>
        <p:nvSpPr>
          <p:cNvPr id="744" name="TextBox 743"/>
          <p:cNvSpPr txBox="1"/>
          <p:nvPr/>
        </p:nvSpPr>
        <p:spPr>
          <a:xfrm>
            <a:off x="215896" y="4810125"/>
            <a:ext cx="771525" cy="461665"/>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Critical success factors</a:t>
            </a:r>
            <a:endParaRPr lang="en-US" sz="1000" b="1" dirty="0">
              <a:solidFill>
                <a:schemeClr val="tx1">
                  <a:lumMod val="65000"/>
                  <a:lumOff val="35000"/>
                </a:schemeClr>
              </a:solidFill>
              <a:latin typeface="+mn-lt"/>
            </a:endParaRPr>
          </a:p>
        </p:txBody>
      </p:sp>
      <p:sp>
        <p:nvSpPr>
          <p:cNvPr id="122" name="Title 1"/>
          <p:cNvSpPr txBox="1">
            <a:spLocks/>
          </p:cNvSpPr>
          <p:nvPr/>
        </p:nvSpPr>
        <p:spPr>
          <a:xfrm>
            <a:off x="2438400" y="1112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1200" i="1" u="none" strike="noStrike" kern="0" cap="none" spc="0" normalizeH="0" baseline="0" noProof="0" dirty="0" smtClean="0">
                <a:ln>
                  <a:noFill/>
                </a:ln>
                <a:solidFill>
                  <a:srgbClr val="1D6AAE"/>
                </a:solidFill>
                <a:effectLst/>
                <a:uLnTx/>
                <a:uFillTx/>
                <a:latin typeface="+mj-lt"/>
                <a:ea typeface="+mj-ea"/>
                <a:cs typeface="+mj-cs"/>
              </a:rPr>
              <a:t>The Citizen Service </a:t>
            </a:r>
            <a:r>
              <a:rPr kumimoji="0" lang="en-GB" sz="1200" i="1" u="none" strike="noStrike" kern="0" cap="none" spc="0" normalizeH="0" baseline="0" noProof="0" dirty="0" smtClean="0">
                <a:ln>
                  <a:noFill/>
                </a:ln>
                <a:solidFill>
                  <a:srgbClr val="0070C0"/>
                </a:solidFill>
                <a:effectLst/>
                <a:uLnTx/>
                <a:uFillTx/>
                <a:latin typeface="+mj-lt"/>
                <a:ea typeface="+mj-ea"/>
                <a:cs typeface="+mj-cs"/>
              </a:rPr>
              <a:t>Transformation</a:t>
            </a:r>
            <a:r>
              <a:rPr kumimoji="0" lang="en-GB" sz="1200" i="1" u="none" strike="noStrike" kern="0" cap="none" spc="0" normalizeH="0" baseline="0" noProof="0" dirty="0" smtClean="0">
                <a:ln>
                  <a:noFill/>
                </a:ln>
                <a:solidFill>
                  <a:srgbClr val="1D6AAE"/>
                </a:solidFill>
                <a:effectLst/>
                <a:uLnTx/>
                <a:uFillTx/>
                <a:latin typeface="+mj-lt"/>
                <a:ea typeface="+mj-ea"/>
                <a:cs typeface="+mj-cs"/>
              </a:rPr>
              <a:t> Value Chain</a:t>
            </a:r>
            <a:endParaRPr kumimoji="0" lang="en-GB" sz="1200" i="1" u="none" strike="noStrike" kern="0" cap="none" spc="0" normalizeH="0" baseline="0" noProof="0" dirty="0">
              <a:ln>
                <a:noFill/>
              </a:ln>
              <a:solidFill>
                <a:srgbClr val="1D6AAE"/>
              </a:solidFill>
              <a:effectLst/>
              <a:uLnTx/>
              <a:uFillTx/>
              <a:latin typeface="+mj-lt"/>
              <a:ea typeface="+mj-ea"/>
              <a:cs typeface="+mj-cs"/>
            </a:endParaRPr>
          </a:p>
        </p:txBody>
      </p:sp>
      <p:sp>
        <p:nvSpPr>
          <p:cNvPr id="123" name="Rectangle 122">
            <a:hlinkClick r:id="" action="ppaction://noaction"/>
          </p:cNvPr>
          <p:cNvSpPr/>
          <p:nvPr/>
        </p:nvSpPr>
        <p:spPr bwMode="auto">
          <a:xfrm rot="16200000">
            <a:off x="4114800" y="32004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Citizen empowerment</a:t>
            </a:r>
            <a:endParaRPr kumimoji="0" lang="en-GB" sz="1000" i="0" u="none" strike="noStrike" cap="none" normalizeH="0" baseline="0" dirty="0" smtClean="0">
              <a:ln>
                <a:noFill/>
              </a:ln>
              <a:effectLst/>
              <a:latin typeface="+mn-lt"/>
            </a:endParaRPr>
          </a:p>
        </p:txBody>
      </p:sp>
      <p:sp>
        <p:nvSpPr>
          <p:cNvPr id="124" name="Rectangle 123">
            <a:hlinkClick r:id="" action="ppaction://noaction"/>
          </p:cNvPr>
          <p:cNvSpPr/>
          <p:nvPr/>
        </p:nvSpPr>
        <p:spPr bwMode="auto">
          <a:xfrm rot="16200000">
            <a:off x="3505200" y="3200399"/>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Identity Management</a:t>
            </a:r>
            <a:endParaRPr kumimoji="0" lang="en-GB" sz="1000" i="0" u="none" strike="noStrike" cap="none" normalizeH="0" baseline="0" dirty="0" smtClean="0">
              <a:ln>
                <a:noFill/>
              </a:ln>
              <a:effectLst/>
              <a:latin typeface="+mn-lt"/>
            </a:endParaRPr>
          </a:p>
        </p:txBody>
      </p:sp>
      <p:sp>
        <p:nvSpPr>
          <p:cNvPr id="125" name="Rectangle 124">
            <a:hlinkClick r:id="" action="ppaction://noaction"/>
          </p:cNvPr>
          <p:cNvSpPr/>
          <p:nvPr/>
        </p:nvSpPr>
        <p:spPr bwMode="auto">
          <a:xfrm rot="16200000">
            <a:off x="2819401" y="3200401"/>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Marketing and branding</a:t>
            </a:r>
            <a:endParaRPr kumimoji="0" lang="en-GB" sz="1000" i="0" u="none" strike="noStrike" cap="none" normalizeH="0" baseline="0" dirty="0" smtClean="0">
              <a:ln>
                <a:noFill/>
              </a:ln>
              <a:effectLst/>
              <a:latin typeface="+mn-lt"/>
            </a:endParaRPr>
          </a:p>
        </p:txBody>
      </p:sp>
      <p:sp>
        <p:nvSpPr>
          <p:cNvPr id="126" name="Rectangle 125">
            <a:hlinkClick r:id="" action="ppaction://noaction"/>
          </p:cNvPr>
          <p:cNvSpPr/>
          <p:nvPr/>
        </p:nvSpPr>
        <p:spPr bwMode="auto">
          <a:xfrm rot="16200000">
            <a:off x="2209800" y="31242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Delivery Roadmap</a:t>
            </a:r>
            <a:endParaRPr kumimoji="0" lang="en-GB" sz="1000" i="0" u="none" strike="noStrike" cap="none" normalizeH="0" baseline="0" dirty="0" smtClean="0">
              <a:ln>
                <a:noFill/>
              </a:ln>
              <a:effectLst/>
              <a:latin typeface="+mn-lt"/>
            </a:endParaRPr>
          </a:p>
        </p:txBody>
      </p:sp>
      <p:sp>
        <p:nvSpPr>
          <p:cNvPr id="127" name="Rectangle 126">
            <a:hlinkClick r:id="rId13" action="ppaction://hlinksldjump"/>
          </p:cNvPr>
          <p:cNvSpPr/>
          <p:nvPr/>
        </p:nvSpPr>
        <p:spPr bwMode="auto">
          <a:xfrm rot="16200000">
            <a:off x="1524000" y="31242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Policy Products</a:t>
            </a:r>
            <a:endParaRPr kumimoji="0" lang="en-GB" sz="1000" i="0" u="none" strike="noStrike" cap="none" normalizeH="0" baseline="0" dirty="0" smtClean="0">
              <a:ln>
                <a:noFill/>
              </a:ln>
              <a:effectLst/>
              <a:latin typeface="+mn-lt"/>
            </a:endParaRPr>
          </a:p>
        </p:txBody>
      </p:sp>
      <p:sp>
        <p:nvSpPr>
          <p:cNvPr id="128" name="Rectangle 127">
            <a:hlinkClick r:id="rId10" action="ppaction://hlinksldjump"/>
          </p:cNvPr>
          <p:cNvSpPr/>
          <p:nvPr/>
        </p:nvSpPr>
        <p:spPr bwMode="auto">
          <a:xfrm rot="16200000">
            <a:off x="1066799" y="28956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Business Model</a:t>
            </a:r>
            <a:endParaRPr kumimoji="0" lang="en-GB" sz="1000" i="0" u="none" strike="noStrike" cap="none" normalizeH="0" baseline="0" dirty="0" smtClean="0">
              <a:ln>
                <a:noFill/>
              </a:ln>
              <a:effectLst/>
              <a:latin typeface="+mn-lt"/>
            </a:endParaRPr>
          </a:p>
        </p:txBody>
      </p:sp>
      <p:sp>
        <p:nvSpPr>
          <p:cNvPr id="129" name="Rectangle 128">
            <a:hlinkClick r:id="rId9" action="ppaction://hlinksldjump"/>
          </p:cNvPr>
          <p:cNvSpPr/>
          <p:nvPr/>
        </p:nvSpPr>
        <p:spPr bwMode="auto">
          <a:xfrm rot="16200000">
            <a:off x="1295400" y="3276600"/>
            <a:ext cx="685800" cy="3810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Vision &gt;</a:t>
            </a:r>
            <a:endParaRPr kumimoji="0" lang="en-GB" sz="1000" i="0" u="none" strike="noStrike" cap="none" normalizeH="0" baseline="0" dirty="0" smtClean="0">
              <a:ln>
                <a:noFill/>
              </a:ln>
              <a:effectLst/>
              <a:latin typeface="+mn-lt"/>
            </a:endParaRPr>
          </a:p>
        </p:txBody>
      </p:sp>
      <p:sp>
        <p:nvSpPr>
          <p:cNvPr id="130" name="Rectangle 129">
            <a:hlinkClick r:id="rId11" action="ppaction://hlinksldjump"/>
          </p:cNvPr>
          <p:cNvSpPr/>
          <p:nvPr/>
        </p:nvSpPr>
        <p:spPr bwMode="auto">
          <a:xfrm rot="16200000">
            <a:off x="1295400" y="2590801"/>
            <a:ext cx="685800" cy="3810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Strategy &gt;</a:t>
            </a:r>
            <a:endParaRPr kumimoji="0" lang="en-GB" sz="1000" i="0" u="none" strike="noStrike" cap="none" normalizeH="0" baseline="0" dirty="0" smtClean="0">
              <a:ln>
                <a:noFill/>
              </a:ln>
              <a:effectLst/>
              <a:latin typeface="+mn-lt"/>
            </a:endParaRPr>
          </a:p>
        </p:txBody>
      </p:sp>
      <p:sp>
        <p:nvSpPr>
          <p:cNvPr id="131" name="Rectangle 130">
            <a:hlinkClick r:id="" action="ppaction://noaction"/>
          </p:cNvPr>
          <p:cNvSpPr/>
          <p:nvPr/>
        </p:nvSpPr>
        <p:spPr bwMode="auto">
          <a:xfrm rot="16200000">
            <a:off x="6096000" y="28956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Channel Management Strategy</a:t>
            </a:r>
            <a:endParaRPr kumimoji="0" lang="en-GB" sz="1000" i="0" u="none" strike="noStrike" cap="none" normalizeH="0" baseline="0" dirty="0" smtClean="0">
              <a:ln>
                <a:noFill/>
              </a:ln>
              <a:effectLst/>
              <a:latin typeface="+mn-lt"/>
            </a:endParaRPr>
          </a:p>
        </p:txBody>
      </p:sp>
      <p:sp>
        <p:nvSpPr>
          <p:cNvPr id="132"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Our contribution to the</a:t>
            </a:r>
            <a:r>
              <a:rPr kumimoji="0" lang="en-GB" sz="2800" b="0" i="0" u="none" strike="noStrike" kern="0" cap="none" spc="0" normalizeH="0" noProof="0" dirty="0" smtClean="0">
                <a:ln>
                  <a:noFill/>
                </a:ln>
                <a:solidFill>
                  <a:srgbClr val="1D6AAE"/>
                </a:solidFill>
                <a:effectLst/>
                <a:uLnTx/>
                <a:uFillTx/>
                <a:latin typeface="+mj-lt"/>
                <a:ea typeface="+mj-ea"/>
                <a:cs typeface="+mj-cs"/>
              </a:rPr>
              <a:t> debate</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
        <p:nvSpPr>
          <p:cNvPr id="133" name="Oval 132"/>
          <p:cNvSpPr/>
          <p:nvPr/>
        </p:nvSpPr>
        <p:spPr bwMode="auto">
          <a:xfrm>
            <a:off x="2743200" y="1371600"/>
            <a:ext cx="3258306" cy="381000"/>
          </a:xfrm>
          <a:prstGeom prst="ellipse">
            <a:avLst/>
          </a:prstGeom>
          <a:noFill/>
          <a:ln w="38100" cap="flat" cmpd="sng" algn="ctr">
            <a:solidFill>
              <a:srgbClr val="C00000"/>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pitchFamily="100" charset="0"/>
            </a:endParaRPr>
          </a:p>
        </p:txBody>
      </p:sp>
      <p:cxnSp>
        <p:nvCxnSpPr>
          <p:cNvPr id="134" name="Straight Connector 133"/>
          <p:cNvCxnSpPr/>
          <p:nvPr/>
        </p:nvCxnSpPr>
        <p:spPr bwMode="auto">
          <a:xfrm rot="16200000" flipH="1">
            <a:off x="4648200" y="2209800"/>
            <a:ext cx="1752600" cy="838200"/>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135" name="TextBox 134"/>
          <p:cNvSpPr txBox="1"/>
          <p:nvPr/>
        </p:nvSpPr>
        <p:spPr>
          <a:xfrm>
            <a:off x="1981200" y="3429000"/>
            <a:ext cx="6019800" cy="1569660"/>
          </a:xfrm>
          <a:prstGeom prst="rect">
            <a:avLst/>
          </a:prstGeom>
          <a:solidFill>
            <a:srgbClr val="C00000"/>
          </a:solidFill>
        </p:spPr>
        <p:txBody>
          <a:bodyPr wrap="square" rtlCol="0">
            <a:spAutoFit/>
          </a:bodyPr>
          <a:lstStyle/>
          <a:p>
            <a:r>
              <a:rPr lang="en-GB" b="0" dirty="0" smtClean="0">
                <a:latin typeface="+mn-lt"/>
              </a:rPr>
              <a:t>1.   Are there are a set of principles for Transformational Government which </a:t>
            </a:r>
            <a:r>
              <a:rPr lang="en-GB" b="0" u="sng" dirty="0" smtClean="0">
                <a:latin typeface="+mn-lt"/>
              </a:rPr>
              <a:t>both</a:t>
            </a:r>
            <a:r>
              <a:rPr lang="en-GB" b="0" dirty="0" smtClean="0">
                <a:latin typeface="+mn-lt"/>
              </a:rPr>
              <a:t> a) are universally applicable and b) are a meaningful guide for business change?</a:t>
            </a:r>
            <a:endParaRPr lang="en-GB" b="0" dirty="0">
              <a:latin typeface="+mn-lt"/>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48" name="Freeform 12"/>
          <p:cNvSpPr>
            <a:spLocks/>
          </p:cNvSpPr>
          <p:nvPr/>
        </p:nvSpPr>
        <p:spPr bwMode="auto">
          <a:xfrm>
            <a:off x="7257767" y="1482412"/>
            <a:ext cx="960384" cy="3973127"/>
          </a:xfrm>
          <a:custGeom>
            <a:avLst/>
            <a:gdLst/>
            <a:ahLst/>
            <a:cxnLst>
              <a:cxn ang="0">
                <a:pos x="0" y="0"/>
              </a:cxn>
              <a:cxn ang="0">
                <a:pos x="0" y="1721"/>
              </a:cxn>
              <a:cxn ang="0">
                <a:pos x="416" y="862"/>
              </a:cxn>
              <a:cxn ang="0">
                <a:pos x="0" y="0"/>
              </a:cxn>
            </a:cxnLst>
            <a:rect l="0" t="0" r="r" b="b"/>
            <a:pathLst>
              <a:path w="416" h="1721">
                <a:moveTo>
                  <a:pt x="0" y="0"/>
                </a:moveTo>
                <a:lnTo>
                  <a:pt x="0" y="1721"/>
                </a:lnTo>
                <a:lnTo>
                  <a:pt x="416" y="862"/>
                </a:lnTo>
                <a:lnTo>
                  <a:pt x="0" y="0"/>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49" name="Freeform 13"/>
          <p:cNvSpPr>
            <a:spLocks/>
          </p:cNvSpPr>
          <p:nvPr/>
        </p:nvSpPr>
        <p:spPr bwMode="auto">
          <a:xfrm>
            <a:off x="1460835" y="1376216"/>
            <a:ext cx="5753068" cy="360144"/>
          </a:xfrm>
          <a:custGeom>
            <a:avLst/>
            <a:gdLst/>
            <a:ahLst/>
            <a:cxnLst>
              <a:cxn ang="0">
                <a:pos x="2492" y="53"/>
              </a:cxn>
              <a:cxn ang="0">
                <a:pos x="2490" y="37"/>
              </a:cxn>
              <a:cxn ang="0">
                <a:pos x="2485" y="22"/>
              </a:cxn>
              <a:cxn ang="0">
                <a:pos x="2476" y="12"/>
              </a:cxn>
              <a:cxn ang="0">
                <a:pos x="2466" y="6"/>
              </a:cxn>
              <a:cxn ang="0">
                <a:pos x="2453" y="1"/>
              </a:cxn>
              <a:cxn ang="0">
                <a:pos x="2437" y="0"/>
              </a:cxn>
              <a:cxn ang="0">
                <a:pos x="55" y="0"/>
              </a:cxn>
              <a:cxn ang="0">
                <a:pos x="40" y="1"/>
              </a:cxn>
              <a:cxn ang="0">
                <a:pos x="26" y="6"/>
              </a:cxn>
              <a:cxn ang="0">
                <a:pos x="15" y="12"/>
              </a:cxn>
              <a:cxn ang="0">
                <a:pos x="8" y="22"/>
              </a:cxn>
              <a:cxn ang="0">
                <a:pos x="2" y="36"/>
              </a:cxn>
              <a:cxn ang="0">
                <a:pos x="0" y="51"/>
              </a:cxn>
              <a:cxn ang="0">
                <a:pos x="0" y="156"/>
              </a:cxn>
              <a:cxn ang="0">
                <a:pos x="2492" y="156"/>
              </a:cxn>
              <a:cxn ang="0">
                <a:pos x="2492" y="53"/>
              </a:cxn>
            </a:cxnLst>
            <a:rect l="0" t="0" r="r" b="b"/>
            <a:pathLst>
              <a:path w="2492" h="156">
                <a:moveTo>
                  <a:pt x="2492" y="53"/>
                </a:moveTo>
                <a:lnTo>
                  <a:pt x="2490" y="37"/>
                </a:lnTo>
                <a:lnTo>
                  <a:pt x="2485" y="22"/>
                </a:lnTo>
                <a:lnTo>
                  <a:pt x="2476" y="12"/>
                </a:lnTo>
                <a:lnTo>
                  <a:pt x="2466" y="6"/>
                </a:lnTo>
                <a:lnTo>
                  <a:pt x="2453" y="1"/>
                </a:lnTo>
                <a:lnTo>
                  <a:pt x="2437" y="0"/>
                </a:lnTo>
                <a:lnTo>
                  <a:pt x="55" y="0"/>
                </a:lnTo>
                <a:lnTo>
                  <a:pt x="40" y="1"/>
                </a:lnTo>
                <a:lnTo>
                  <a:pt x="26" y="6"/>
                </a:lnTo>
                <a:lnTo>
                  <a:pt x="15" y="12"/>
                </a:lnTo>
                <a:lnTo>
                  <a:pt x="8" y="22"/>
                </a:lnTo>
                <a:lnTo>
                  <a:pt x="2" y="36"/>
                </a:lnTo>
                <a:lnTo>
                  <a:pt x="0" y="51"/>
                </a:lnTo>
                <a:lnTo>
                  <a:pt x="0" y="156"/>
                </a:lnTo>
                <a:lnTo>
                  <a:pt x="2492" y="156"/>
                </a:lnTo>
                <a:lnTo>
                  <a:pt x="2492" y="53"/>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0" name="Freeform 14"/>
          <p:cNvSpPr>
            <a:spLocks/>
          </p:cNvSpPr>
          <p:nvPr/>
        </p:nvSpPr>
        <p:spPr bwMode="auto">
          <a:xfrm>
            <a:off x="5302370" y="2075727"/>
            <a:ext cx="1911533" cy="2075445"/>
          </a:xfrm>
          <a:custGeom>
            <a:avLst/>
            <a:gdLst/>
            <a:ahLst/>
            <a:cxnLst>
              <a:cxn ang="0">
                <a:pos x="579" y="153"/>
              </a:cxn>
              <a:cxn ang="0">
                <a:pos x="579" y="2"/>
              </a:cxn>
              <a:cxn ang="0">
                <a:pos x="579" y="899"/>
              </a:cxn>
              <a:cxn ang="0">
                <a:pos x="828" y="899"/>
              </a:cxn>
              <a:cxn ang="0">
                <a:pos x="828" y="0"/>
              </a:cxn>
              <a:cxn ang="0">
                <a:pos x="1" y="0"/>
              </a:cxn>
              <a:cxn ang="0">
                <a:pos x="1" y="1"/>
              </a:cxn>
              <a:cxn ang="0">
                <a:pos x="0" y="1"/>
              </a:cxn>
              <a:cxn ang="0">
                <a:pos x="0" y="153"/>
              </a:cxn>
              <a:cxn ang="0">
                <a:pos x="579" y="153"/>
              </a:cxn>
            </a:cxnLst>
            <a:rect l="0" t="0" r="r" b="b"/>
            <a:pathLst>
              <a:path w="828" h="899">
                <a:moveTo>
                  <a:pt x="579" y="153"/>
                </a:moveTo>
                <a:lnTo>
                  <a:pt x="579" y="2"/>
                </a:lnTo>
                <a:lnTo>
                  <a:pt x="579" y="899"/>
                </a:lnTo>
                <a:lnTo>
                  <a:pt x="828" y="899"/>
                </a:lnTo>
                <a:lnTo>
                  <a:pt x="828" y="0"/>
                </a:lnTo>
                <a:lnTo>
                  <a:pt x="1" y="0"/>
                </a:lnTo>
                <a:lnTo>
                  <a:pt x="1" y="1"/>
                </a:lnTo>
                <a:lnTo>
                  <a:pt x="0" y="1"/>
                </a:lnTo>
                <a:lnTo>
                  <a:pt x="0" y="153"/>
                </a:lnTo>
                <a:lnTo>
                  <a:pt x="579" y="153"/>
                </a:lnTo>
                <a:close/>
              </a:path>
            </a:pathLst>
          </a:custGeom>
          <a:solidFill>
            <a:srgbClr val="81BDF3"/>
          </a:solidFill>
          <a:ln w="0">
            <a:solidFill>
              <a:srgbClr val="A3F3F4"/>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1" name="Freeform 15"/>
          <p:cNvSpPr>
            <a:spLocks/>
          </p:cNvSpPr>
          <p:nvPr/>
        </p:nvSpPr>
        <p:spPr bwMode="auto">
          <a:xfrm>
            <a:off x="5304679" y="1736360"/>
            <a:ext cx="1909225" cy="339366"/>
          </a:xfrm>
          <a:custGeom>
            <a:avLst/>
            <a:gdLst/>
            <a:ahLst/>
            <a:cxnLst>
              <a:cxn ang="0">
                <a:pos x="827" y="147"/>
              </a:cxn>
              <a:cxn ang="0">
                <a:pos x="827" y="0"/>
              </a:cxn>
              <a:cxn ang="0">
                <a:pos x="0" y="0"/>
              </a:cxn>
              <a:cxn ang="0">
                <a:pos x="0" y="3"/>
              </a:cxn>
              <a:cxn ang="0">
                <a:pos x="823" y="3"/>
              </a:cxn>
              <a:cxn ang="0">
                <a:pos x="0" y="3"/>
              </a:cxn>
              <a:cxn ang="0">
                <a:pos x="0" y="147"/>
              </a:cxn>
              <a:cxn ang="0">
                <a:pos x="827" y="147"/>
              </a:cxn>
            </a:cxnLst>
            <a:rect l="0" t="0" r="r" b="b"/>
            <a:pathLst>
              <a:path w="827" h="147">
                <a:moveTo>
                  <a:pt x="827" y="147"/>
                </a:moveTo>
                <a:lnTo>
                  <a:pt x="827" y="0"/>
                </a:lnTo>
                <a:lnTo>
                  <a:pt x="0" y="0"/>
                </a:lnTo>
                <a:lnTo>
                  <a:pt x="0" y="3"/>
                </a:lnTo>
                <a:lnTo>
                  <a:pt x="823" y="3"/>
                </a:lnTo>
                <a:lnTo>
                  <a:pt x="0" y="3"/>
                </a:lnTo>
                <a:lnTo>
                  <a:pt x="0" y="147"/>
                </a:lnTo>
                <a:lnTo>
                  <a:pt x="827" y="147"/>
                </a:lnTo>
                <a:close/>
              </a:path>
            </a:pathLst>
          </a:custGeom>
          <a:solidFill>
            <a:srgbClr val="81BDF3"/>
          </a:solidFill>
          <a:ln w="0">
            <a:solidFill>
              <a:srgbClr val="A3F3F4"/>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2" name="Rectangle 16"/>
          <p:cNvSpPr>
            <a:spLocks noChangeArrowheads="1"/>
          </p:cNvSpPr>
          <p:nvPr/>
        </p:nvSpPr>
        <p:spPr bwMode="auto">
          <a:xfrm>
            <a:off x="5302370" y="2775237"/>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3" name="Rectangle 17"/>
          <p:cNvSpPr>
            <a:spLocks noChangeArrowheads="1"/>
          </p:cNvSpPr>
          <p:nvPr/>
        </p:nvSpPr>
        <p:spPr bwMode="auto">
          <a:xfrm>
            <a:off x="5302370" y="3467822"/>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4" name="Rectangle 18"/>
          <p:cNvSpPr>
            <a:spLocks noChangeArrowheads="1"/>
          </p:cNvSpPr>
          <p:nvPr/>
        </p:nvSpPr>
        <p:spPr bwMode="auto">
          <a:xfrm>
            <a:off x="5302370" y="3121529"/>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5" name="Rectangle 19"/>
          <p:cNvSpPr>
            <a:spLocks noChangeArrowheads="1"/>
          </p:cNvSpPr>
          <p:nvPr/>
        </p:nvSpPr>
        <p:spPr bwMode="auto">
          <a:xfrm>
            <a:off x="5302370" y="2428945"/>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6" name="Rectangle 20"/>
          <p:cNvSpPr>
            <a:spLocks noChangeArrowheads="1"/>
          </p:cNvSpPr>
          <p:nvPr/>
        </p:nvSpPr>
        <p:spPr bwMode="auto">
          <a:xfrm>
            <a:off x="5302370" y="3814114"/>
            <a:ext cx="1336688" cy="337058"/>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7" name="Freeform 21"/>
          <p:cNvSpPr>
            <a:spLocks/>
          </p:cNvSpPr>
          <p:nvPr/>
        </p:nvSpPr>
        <p:spPr bwMode="auto">
          <a:xfrm>
            <a:off x="3376985" y="1743286"/>
            <a:ext cx="1927693" cy="332441"/>
          </a:xfrm>
          <a:custGeom>
            <a:avLst/>
            <a:gdLst/>
            <a:ahLst/>
            <a:cxnLst>
              <a:cxn ang="0">
                <a:pos x="835" y="8"/>
              </a:cxn>
              <a:cxn ang="0">
                <a:pos x="835" y="0"/>
              </a:cxn>
              <a:cxn ang="0">
                <a:pos x="0" y="0"/>
              </a:cxn>
              <a:cxn ang="0">
                <a:pos x="0" y="144"/>
              </a:cxn>
              <a:cxn ang="0">
                <a:pos x="834" y="144"/>
              </a:cxn>
              <a:cxn ang="0">
                <a:pos x="835" y="119"/>
              </a:cxn>
              <a:cxn ang="0">
                <a:pos x="835" y="8"/>
              </a:cxn>
            </a:cxnLst>
            <a:rect l="0" t="0" r="r" b="b"/>
            <a:pathLst>
              <a:path w="835" h="144">
                <a:moveTo>
                  <a:pt x="835" y="8"/>
                </a:moveTo>
                <a:lnTo>
                  <a:pt x="835" y="0"/>
                </a:lnTo>
                <a:lnTo>
                  <a:pt x="0" y="0"/>
                </a:lnTo>
                <a:lnTo>
                  <a:pt x="0" y="144"/>
                </a:lnTo>
                <a:lnTo>
                  <a:pt x="834" y="144"/>
                </a:lnTo>
                <a:lnTo>
                  <a:pt x="835" y="119"/>
                </a:lnTo>
                <a:lnTo>
                  <a:pt x="835" y="8"/>
                </a:lnTo>
                <a:close/>
              </a:path>
            </a:pathLst>
          </a:custGeom>
          <a:solidFill>
            <a:srgbClr val="4586B8"/>
          </a:solidFill>
          <a:ln w="0">
            <a:solidFill>
              <a:srgbClr val="81BDF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8" name="Rectangle 22"/>
          <p:cNvSpPr>
            <a:spLocks noChangeArrowheads="1"/>
          </p:cNvSpPr>
          <p:nvPr/>
        </p:nvSpPr>
        <p:spPr bwMode="auto">
          <a:xfrm>
            <a:off x="3376985" y="1736360"/>
            <a:ext cx="1927693" cy="6926"/>
          </a:xfrm>
          <a:prstGeom prst="rect">
            <a:avLst/>
          </a:prstGeom>
          <a:solidFill>
            <a:srgbClr val="1B6098"/>
          </a:solidFill>
          <a:ln w="0">
            <a:solidFill>
              <a:srgbClr val="1B609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9" name="Freeform 23"/>
          <p:cNvSpPr>
            <a:spLocks/>
          </p:cNvSpPr>
          <p:nvPr/>
        </p:nvSpPr>
        <p:spPr bwMode="auto">
          <a:xfrm>
            <a:off x="5302370" y="2018011"/>
            <a:ext cx="2309" cy="57715"/>
          </a:xfrm>
          <a:custGeom>
            <a:avLst/>
            <a:gdLst/>
            <a:ahLst/>
            <a:cxnLst>
              <a:cxn ang="0">
                <a:pos x="1" y="0"/>
              </a:cxn>
              <a:cxn ang="0">
                <a:pos x="0" y="25"/>
              </a:cxn>
              <a:cxn ang="0">
                <a:pos x="1" y="25"/>
              </a:cxn>
              <a:cxn ang="0">
                <a:pos x="1" y="0"/>
              </a:cxn>
            </a:cxnLst>
            <a:rect l="0" t="0" r="r" b="b"/>
            <a:pathLst>
              <a:path w="1" h="25">
                <a:moveTo>
                  <a:pt x="1" y="0"/>
                </a:moveTo>
                <a:lnTo>
                  <a:pt x="0" y="25"/>
                </a:lnTo>
                <a:lnTo>
                  <a:pt x="1" y="25"/>
                </a:lnTo>
                <a:lnTo>
                  <a:pt x="1" y="0"/>
                </a:lnTo>
                <a:close/>
              </a:path>
            </a:pathLst>
          </a:custGeom>
          <a:solidFill>
            <a:srgbClr val="1B6098"/>
          </a:solidFill>
          <a:ln w="0">
            <a:solidFill>
              <a:srgbClr val="1B6098"/>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0" name="Rectangle 24"/>
          <p:cNvSpPr>
            <a:spLocks noChangeArrowheads="1"/>
          </p:cNvSpPr>
          <p:nvPr/>
        </p:nvSpPr>
        <p:spPr bwMode="auto">
          <a:xfrm>
            <a:off x="5302370" y="2075727"/>
            <a:ext cx="2309" cy="2309"/>
          </a:xfrm>
          <a:prstGeom prst="rect">
            <a:avLst/>
          </a:prstGeom>
          <a:solidFill>
            <a:srgbClr val="1B6098"/>
          </a:solidFill>
          <a:ln w="0">
            <a:solidFill>
              <a:srgbClr val="1B609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1" name="Freeform 25"/>
          <p:cNvSpPr>
            <a:spLocks/>
          </p:cNvSpPr>
          <p:nvPr/>
        </p:nvSpPr>
        <p:spPr bwMode="auto">
          <a:xfrm>
            <a:off x="3372368" y="2075727"/>
            <a:ext cx="1930002" cy="2075445"/>
          </a:xfrm>
          <a:custGeom>
            <a:avLst/>
            <a:gdLst/>
            <a:ahLst/>
            <a:cxnLst>
              <a:cxn ang="0">
                <a:pos x="836" y="1"/>
              </a:cxn>
              <a:cxn ang="0">
                <a:pos x="836" y="0"/>
              </a:cxn>
              <a:cxn ang="0">
                <a:pos x="0" y="0"/>
              </a:cxn>
              <a:cxn ang="0">
                <a:pos x="0" y="899"/>
              </a:cxn>
              <a:cxn ang="0">
                <a:pos x="272" y="899"/>
              </a:cxn>
              <a:cxn ang="0">
                <a:pos x="272" y="8"/>
              </a:cxn>
              <a:cxn ang="0">
                <a:pos x="272" y="899"/>
              </a:cxn>
              <a:cxn ang="0">
                <a:pos x="561" y="899"/>
              </a:cxn>
              <a:cxn ang="0">
                <a:pos x="561" y="8"/>
              </a:cxn>
              <a:cxn ang="0">
                <a:pos x="561" y="899"/>
              </a:cxn>
              <a:cxn ang="0">
                <a:pos x="836" y="899"/>
              </a:cxn>
              <a:cxn ang="0">
                <a:pos x="836" y="1"/>
              </a:cxn>
            </a:cxnLst>
            <a:rect l="0" t="0" r="r" b="b"/>
            <a:pathLst>
              <a:path w="836" h="899">
                <a:moveTo>
                  <a:pt x="836" y="1"/>
                </a:moveTo>
                <a:lnTo>
                  <a:pt x="836" y="0"/>
                </a:lnTo>
                <a:lnTo>
                  <a:pt x="0" y="0"/>
                </a:lnTo>
                <a:lnTo>
                  <a:pt x="0" y="899"/>
                </a:lnTo>
                <a:lnTo>
                  <a:pt x="272" y="899"/>
                </a:lnTo>
                <a:lnTo>
                  <a:pt x="272" y="8"/>
                </a:lnTo>
                <a:lnTo>
                  <a:pt x="272" y="899"/>
                </a:lnTo>
                <a:lnTo>
                  <a:pt x="561" y="899"/>
                </a:lnTo>
                <a:lnTo>
                  <a:pt x="561" y="8"/>
                </a:lnTo>
                <a:lnTo>
                  <a:pt x="561" y="899"/>
                </a:lnTo>
                <a:lnTo>
                  <a:pt x="836" y="899"/>
                </a:lnTo>
                <a:lnTo>
                  <a:pt x="836" y="1"/>
                </a:lnTo>
                <a:close/>
              </a:path>
            </a:pathLst>
          </a:custGeom>
          <a:solidFill>
            <a:srgbClr val="4586B8"/>
          </a:solidFill>
          <a:ln w="0">
            <a:solidFill>
              <a:srgbClr val="81BDF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2" name="Rectangle 26"/>
          <p:cNvSpPr>
            <a:spLocks noChangeArrowheads="1"/>
          </p:cNvSpPr>
          <p:nvPr/>
        </p:nvSpPr>
        <p:spPr bwMode="auto">
          <a:xfrm>
            <a:off x="1460835" y="1736360"/>
            <a:ext cx="1916150" cy="6926"/>
          </a:xfrm>
          <a:prstGeom prst="rect">
            <a:avLst/>
          </a:prstGeom>
          <a:solidFill>
            <a:srgbClr val="154B78"/>
          </a:solidFill>
          <a:ln w="0">
            <a:solidFill>
              <a:srgbClr val="154B7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3" name="Freeform 27"/>
          <p:cNvSpPr>
            <a:spLocks/>
          </p:cNvSpPr>
          <p:nvPr/>
        </p:nvSpPr>
        <p:spPr bwMode="auto">
          <a:xfrm>
            <a:off x="3372368" y="1921049"/>
            <a:ext cx="4617" cy="154677"/>
          </a:xfrm>
          <a:custGeom>
            <a:avLst/>
            <a:gdLst/>
            <a:ahLst/>
            <a:cxnLst>
              <a:cxn ang="0">
                <a:pos x="0" y="67"/>
              </a:cxn>
              <a:cxn ang="0">
                <a:pos x="2" y="67"/>
              </a:cxn>
              <a:cxn ang="0">
                <a:pos x="2" y="0"/>
              </a:cxn>
              <a:cxn ang="0">
                <a:pos x="0" y="67"/>
              </a:cxn>
            </a:cxnLst>
            <a:rect l="0" t="0" r="r" b="b"/>
            <a:pathLst>
              <a:path w="2" h="67">
                <a:moveTo>
                  <a:pt x="0" y="67"/>
                </a:moveTo>
                <a:lnTo>
                  <a:pt x="2" y="67"/>
                </a:lnTo>
                <a:lnTo>
                  <a:pt x="2" y="0"/>
                </a:lnTo>
                <a:lnTo>
                  <a:pt x="0" y="67"/>
                </a:lnTo>
                <a:close/>
              </a:path>
            </a:pathLst>
          </a:custGeom>
          <a:solidFill>
            <a:srgbClr val="154B78"/>
          </a:solidFill>
          <a:ln w="0">
            <a:solidFill>
              <a:srgbClr val="154B78"/>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4" name="Rectangle 28">
            <a:hlinkClick r:id="" action="ppaction://noaction"/>
          </p:cNvPr>
          <p:cNvSpPr>
            <a:spLocks noChangeArrowheads="1"/>
          </p:cNvSpPr>
          <p:nvPr/>
        </p:nvSpPr>
        <p:spPr bwMode="auto">
          <a:xfrm>
            <a:off x="1460835" y="4151172"/>
            <a:ext cx="5753068" cy="371687"/>
          </a:xfrm>
          <a:prstGeom prst="rect">
            <a:avLst/>
          </a:prstGeom>
          <a:solidFill>
            <a:srgbClr val="9CA9AE"/>
          </a:solidFill>
          <a:ln w="0">
            <a:solidFill>
              <a:srgbClr val="9CA9AE"/>
            </a:solidFill>
            <a:prstDash val="solid"/>
            <a:miter lim="800000"/>
            <a:headEnd/>
            <a:tailEnd/>
          </a:ln>
        </p:spPr>
        <p:txBody>
          <a:bodyPr vert="horz" wrap="square" lIns="91440" tIns="45720" rIns="91440" bIns="45720" numCol="1" anchor="ctr" anchorCtr="0" compatLnSpc="1">
            <a:prstTxWarp prst="textNoShape">
              <a:avLst/>
            </a:prstTxWarp>
          </a:bodyPr>
          <a:lstStyle/>
          <a:p>
            <a:r>
              <a:rPr lang="en-US" sz="1000" b="1" dirty="0" smtClean="0">
                <a:solidFill>
                  <a:schemeClr val="bg1"/>
                </a:solidFill>
                <a:latin typeface="+mn-lt"/>
              </a:rPr>
              <a:t>Service-oriented IT architecture</a:t>
            </a:r>
            <a:endParaRPr lang="en-US" sz="1000" b="1" dirty="0">
              <a:solidFill>
                <a:schemeClr val="bg1"/>
              </a:solidFill>
              <a:latin typeface="+mn-lt"/>
            </a:endParaRPr>
          </a:p>
        </p:txBody>
      </p:sp>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6" name="Freeform 30"/>
          <p:cNvSpPr>
            <a:spLocks/>
          </p:cNvSpPr>
          <p:nvPr/>
        </p:nvSpPr>
        <p:spPr bwMode="auto">
          <a:xfrm>
            <a:off x="1460835" y="1743286"/>
            <a:ext cx="1916150" cy="2407886"/>
          </a:xfrm>
          <a:custGeom>
            <a:avLst/>
            <a:gdLst/>
            <a:ahLst/>
            <a:cxnLst>
              <a:cxn ang="0">
                <a:pos x="830" y="77"/>
              </a:cxn>
              <a:cxn ang="0">
                <a:pos x="830" y="0"/>
              </a:cxn>
              <a:cxn ang="0">
                <a:pos x="0" y="0"/>
              </a:cxn>
              <a:cxn ang="0">
                <a:pos x="0" y="1043"/>
              </a:cxn>
              <a:cxn ang="0">
                <a:pos x="270" y="1043"/>
              </a:cxn>
              <a:cxn ang="0">
                <a:pos x="270" y="152"/>
              </a:cxn>
              <a:cxn ang="0">
                <a:pos x="270" y="1043"/>
              </a:cxn>
              <a:cxn ang="0">
                <a:pos x="559" y="1043"/>
              </a:cxn>
              <a:cxn ang="0">
                <a:pos x="559" y="152"/>
              </a:cxn>
              <a:cxn ang="0">
                <a:pos x="559" y="1043"/>
              </a:cxn>
              <a:cxn ang="0">
                <a:pos x="828" y="1043"/>
              </a:cxn>
              <a:cxn ang="0">
                <a:pos x="828" y="144"/>
              </a:cxn>
              <a:cxn ang="0">
                <a:pos x="5" y="144"/>
              </a:cxn>
              <a:cxn ang="0">
                <a:pos x="828" y="144"/>
              </a:cxn>
              <a:cxn ang="0">
                <a:pos x="830" y="77"/>
              </a:cxn>
            </a:cxnLst>
            <a:rect l="0" t="0" r="r" b="b"/>
            <a:pathLst>
              <a:path w="830" h="1043">
                <a:moveTo>
                  <a:pt x="830" y="77"/>
                </a:moveTo>
                <a:lnTo>
                  <a:pt x="830" y="0"/>
                </a:lnTo>
                <a:lnTo>
                  <a:pt x="0" y="0"/>
                </a:lnTo>
                <a:lnTo>
                  <a:pt x="0" y="1043"/>
                </a:lnTo>
                <a:lnTo>
                  <a:pt x="270" y="1043"/>
                </a:lnTo>
                <a:lnTo>
                  <a:pt x="270" y="152"/>
                </a:lnTo>
                <a:lnTo>
                  <a:pt x="270" y="1043"/>
                </a:lnTo>
                <a:lnTo>
                  <a:pt x="559" y="1043"/>
                </a:lnTo>
                <a:lnTo>
                  <a:pt x="559" y="152"/>
                </a:lnTo>
                <a:lnTo>
                  <a:pt x="559" y="1043"/>
                </a:lnTo>
                <a:lnTo>
                  <a:pt x="828" y="1043"/>
                </a:lnTo>
                <a:lnTo>
                  <a:pt x="828" y="144"/>
                </a:lnTo>
                <a:lnTo>
                  <a:pt x="5" y="144"/>
                </a:lnTo>
                <a:lnTo>
                  <a:pt x="828" y="144"/>
                </a:lnTo>
                <a:lnTo>
                  <a:pt x="830" y="77"/>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7" name="Freeform 31"/>
          <p:cNvSpPr>
            <a:spLocks/>
          </p:cNvSpPr>
          <p:nvPr/>
        </p:nvSpPr>
        <p:spPr bwMode="auto">
          <a:xfrm>
            <a:off x="1460835" y="1376216"/>
            <a:ext cx="5753068" cy="699511"/>
          </a:xfrm>
          <a:custGeom>
            <a:avLst/>
            <a:gdLst/>
            <a:ahLst/>
            <a:cxnLst>
              <a:cxn ang="0">
                <a:pos x="0" y="159"/>
              </a:cxn>
              <a:cxn ang="0">
                <a:pos x="0" y="51"/>
              </a:cxn>
              <a:cxn ang="0">
                <a:pos x="2" y="36"/>
              </a:cxn>
              <a:cxn ang="0">
                <a:pos x="8" y="22"/>
              </a:cxn>
              <a:cxn ang="0">
                <a:pos x="15" y="12"/>
              </a:cxn>
              <a:cxn ang="0">
                <a:pos x="26" y="6"/>
              </a:cxn>
              <a:cxn ang="0">
                <a:pos x="40" y="1"/>
              </a:cxn>
              <a:cxn ang="0">
                <a:pos x="55" y="0"/>
              </a:cxn>
              <a:cxn ang="0">
                <a:pos x="2437" y="0"/>
              </a:cxn>
              <a:cxn ang="0">
                <a:pos x="2453" y="1"/>
              </a:cxn>
              <a:cxn ang="0">
                <a:pos x="2466" y="6"/>
              </a:cxn>
              <a:cxn ang="0">
                <a:pos x="2476" y="12"/>
              </a:cxn>
              <a:cxn ang="0">
                <a:pos x="2485" y="22"/>
              </a:cxn>
              <a:cxn ang="0">
                <a:pos x="2490" y="37"/>
              </a:cxn>
              <a:cxn ang="0">
                <a:pos x="2492" y="53"/>
              </a:cxn>
              <a:cxn ang="0">
                <a:pos x="2492" y="303"/>
              </a:cxn>
            </a:cxnLst>
            <a:rect l="0" t="0" r="r" b="b"/>
            <a:pathLst>
              <a:path w="2492" h="303">
                <a:moveTo>
                  <a:pt x="0" y="159"/>
                </a:moveTo>
                <a:lnTo>
                  <a:pt x="0" y="51"/>
                </a:lnTo>
                <a:lnTo>
                  <a:pt x="2" y="36"/>
                </a:lnTo>
                <a:lnTo>
                  <a:pt x="8" y="22"/>
                </a:lnTo>
                <a:lnTo>
                  <a:pt x="15" y="12"/>
                </a:lnTo>
                <a:lnTo>
                  <a:pt x="26" y="6"/>
                </a:lnTo>
                <a:lnTo>
                  <a:pt x="40" y="1"/>
                </a:lnTo>
                <a:lnTo>
                  <a:pt x="55" y="0"/>
                </a:lnTo>
                <a:lnTo>
                  <a:pt x="2437" y="0"/>
                </a:lnTo>
                <a:lnTo>
                  <a:pt x="2453" y="1"/>
                </a:lnTo>
                <a:lnTo>
                  <a:pt x="2466" y="6"/>
                </a:lnTo>
                <a:lnTo>
                  <a:pt x="2476" y="12"/>
                </a:lnTo>
                <a:lnTo>
                  <a:pt x="2485" y="22"/>
                </a:lnTo>
                <a:lnTo>
                  <a:pt x="2490" y="37"/>
                </a:lnTo>
                <a:lnTo>
                  <a:pt x="2492" y="53"/>
                </a:lnTo>
                <a:lnTo>
                  <a:pt x="2492" y="303"/>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8" name="Line 32"/>
          <p:cNvSpPr>
            <a:spLocks noChangeShapeType="1"/>
          </p:cNvSpPr>
          <p:nvPr/>
        </p:nvSpPr>
        <p:spPr bwMode="auto">
          <a:xfrm>
            <a:off x="6639058" y="2080344"/>
            <a:ext cx="2309" cy="348601"/>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9" name="Line 33"/>
          <p:cNvSpPr>
            <a:spLocks noChangeShapeType="1"/>
          </p:cNvSpPr>
          <p:nvPr/>
        </p:nvSpPr>
        <p:spPr bwMode="auto">
          <a:xfrm>
            <a:off x="6639058" y="2775237"/>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0" name="Line 34"/>
          <p:cNvSpPr>
            <a:spLocks noChangeShapeType="1"/>
          </p:cNvSpPr>
          <p:nvPr/>
        </p:nvSpPr>
        <p:spPr bwMode="auto">
          <a:xfrm>
            <a:off x="6639058" y="3467822"/>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1" name="Line 35"/>
          <p:cNvSpPr>
            <a:spLocks noChangeShapeType="1"/>
          </p:cNvSpPr>
          <p:nvPr/>
        </p:nvSpPr>
        <p:spPr bwMode="auto">
          <a:xfrm>
            <a:off x="6639058" y="3121529"/>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2" name="Line 36"/>
          <p:cNvSpPr>
            <a:spLocks noChangeShapeType="1"/>
          </p:cNvSpPr>
          <p:nvPr/>
        </p:nvSpPr>
        <p:spPr bwMode="auto">
          <a:xfrm>
            <a:off x="6639058" y="2428945"/>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3" name="Freeform 37"/>
          <p:cNvSpPr>
            <a:spLocks/>
          </p:cNvSpPr>
          <p:nvPr/>
        </p:nvSpPr>
        <p:spPr bwMode="auto">
          <a:xfrm>
            <a:off x="1460835" y="2075727"/>
            <a:ext cx="5753068" cy="3486009"/>
          </a:xfrm>
          <a:custGeom>
            <a:avLst/>
            <a:gdLst/>
            <a:ahLst/>
            <a:cxnLst>
              <a:cxn ang="0">
                <a:pos x="2492" y="0"/>
              </a:cxn>
              <a:cxn ang="0">
                <a:pos x="2492" y="1454"/>
              </a:cxn>
              <a:cxn ang="0">
                <a:pos x="2490" y="1474"/>
              </a:cxn>
              <a:cxn ang="0">
                <a:pos x="2484" y="1490"/>
              </a:cxn>
              <a:cxn ang="0">
                <a:pos x="2473" y="1501"/>
              </a:cxn>
              <a:cxn ang="0">
                <a:pos x="2457" y="1507"/>
              </a:cxn>
              <a:cxn ang="0">
                <a:pos x="2437" y="1510"/>
              </a:cxn>
              <a:cxn ang="0">
                <a:pos x="55" y="1510"/>
              </a:cxn>
              <a:cxn ang="0">
                <a:pos x="35" y="1507"/>
              </a:cxn>
              <a:cxn ang="0">
                <a:pos x="20" y="1501"/>
              </a:cxn>
              <a:cxn ang="0">
                <a:pos x="9" y="1490"/>
              </a:cxn>
              <a:cxn ang="0">
                <a:pos x="2" y="1474"/>
              </a:cxn>
              <a:cxn ang="0">
                <a:pos x="0" y="1454"/>
              </a:cxn>
              <a:cxn ang="0">
                <a:pos x="0" y="1060"/>
              </a:cxn>
            </a:cxnLst>
            <a:rect l="0" t="0" r="r" b="b"/>
            <a:pathLst>
              <a:path w="2492" h="1510">
                <a:moveTo>
                  <a:pt x="2492" y="0"/>
                </a:moveTo>
                <a:lnTo>
                  <a:pt x="2492" y="1454"/>
                </a:lnTo>
                <a:lnTo>
                  <a:pt x="2490" y="1474"/>
                </a:lnTo>
                <a:lnTo>
                  <a:pt x="2484" y="1490"/>
                </a:lnTo>
                <a:lnTo>
                  <a:pt x="2473" y="1501"/>
                </a:lnTo>
                <a:lnTo>
                  <a:pt x="2457" y="1507"/>
                </a:lnTo>
                <a:lnTo>
                  <a:pt x="2437" y="1510"/>
                </a:lnTo>
                <a:lnTo>
                  <a:pt x="55" y="1510"/>
                </a:lnTo>
                <a:lnTo>
                  <a:pt x="35" y="1507"/>
                </a:lnTo>
                <a:lnTo>
                  <a:pt x="20" y="1501"/>
                </a:lnTo>
                <a:lnTo>
                  <a:pt x="9" y="1490"/>
                </a:lnTo>
                <a:lnTo>
                  <a:pt x="2" y="1474"/>
                </a:lnTo>
                <a:lnTo>
                  <a:pt x="0" y="1454"/>
                </a:lnTo>
                <a:lnTo>
                  <a:pt x="0" y="106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4" name="Line 38"/>
          <p:cNvSpPr>
            <a:spLocks noChangeShapeType="1"/>
          </p:cNvSpPr>
          <p:nvPr/>
        </p:nvSpPr>
        <p:spPr bwMode="auto">
          <a:xfrm>
            <a:off x="6639058" y="4151172"/>
            <a:ext cx="567919"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5" name="Line 39"/>
          <p:cNvSpPr>
            <a:spLocks noChangeShapeType="1"/>
          </p:cNvSpPr>
          <p:nvPr/>
        </p:nvSpPr>
        <p:spPr bwMode="auto">
          <a:xfrm>
            <a:off x="6639058" y="3814114"/>
            <a:ext cx="2309" cy="33705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6" name="Freeform 40"/>
          <p:cNvSpPr>
            <a:spLocks/>
          </p:cNvSpPr>
          <p:nvPr/>
        </p:nvSpPr>
        <p:spPr bwMode="auto">
          <a:xfrm>
            <a:off x="7257767" y="1482412"/>
            <a:ext cx="960384" cy="3973127"/>
          </a:xfrm>
          <a:custGeom>
            <a:avLst/>
            <a:gdLst/>
            <a:ahLst/>
            <a:cxnLst>
              <a:cxn ang="0">
                <a:pos x="0" y="0"/>
              </a:cxn>
              <a:cxn ang="0">
                <a:pos x="416" y="862"/>
              </a:cxn>
              <a:cxn ang="0">
                <a:pos x="0" y="1721"/>
              </a:cxn>
              <a:cxn ang="0">
                <a:pos x="0" y="0"/>
              </a:cxn>
            </a:cxnLst>
            <a:rect l="0" t="0" r="r" b="b"/>
            <a:pathLst>
              <a:path w="416" h="1721">
                <a:moveTo>
                  <a:pt x="0" y="0"/>
                </a:moveTo>
                <a:lnTo>
                  <a:pt x="416" y="862"/>
                </a:lnTo>
                <a:lnTo>
                  <a:pt x="0" y="1721"/>
                </a:lnTo>
                <a:lnTo>
                  <a:pt x="0"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7" name="Freeform 41"/>
          <p:cNvSpPr>
            <a:spLocks/>
          </p:cNvSpPr>
          <p:nvPr/>
        </p:nvSpPr>
        <p:spPr bwMode="auto">
          <a:xfrm>
            <a:off x="5302370" y="1761755"/>
            <a:ext cx="2309" cy="313972"/>
          </a:xfrm>
          <a:custGeom>
            <a:avLst/>
            <a:gdLst/>
            <a:ahLst/>
            <a:cxnLst>
              <a:cxn ang="0">
                <a:pos x="0" y="136"/>
              </a:cxn>
              <a:cxn ang="0">
                <a:pos x="1" y="111"/>
              </a:cxn>
              <a:cxn ang="0">
                <a:pos x="1" y="0"/>
              </a:cxn>
            </a:cxnLst>
            <a:rect l="0" t="0" r="r" b="b"/>
            <a:pathLst>
              <a:path w="1" h="136">
                <a:moveTo>
                  <a:pt x="0" y="136"/>
                </a:moveTo>
                <a:lnTo>
                  <a:pt x="1" y="111"/>
                </a:lnTo>
                <a:lnTo>
                  <a:pt x="1"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8" name="Line 42"/>
          <p:cNvSpPr>
            <a:spLocks noChangeShapeType="1"/>
          </p:cNvSpPr>
          <p:nvPr/>
        </p:nvSpPr>
        <p:spPr bwMode="auto">
          <a:xfrm flipH="1">
            <a:off x="5302370" y="2075727"/>
            <a:ext cx="1911533"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9" name="Line 43"/>
          <p:cNvSpPr>
            <a:spLocks noChangeShapeType="1"/>
          </p:cNvSpPr>
          <p:nvPr/>
        </p:nvSpPr>
        <p:spPr bwMode="auto">
          <a:xfrm flipV="1">
            <a:off x="5302370" y="2075727"/>
            <a:ext cx="2309" cy="35321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0" name="Line 44"/>
          <p:cNvSpPr>
            <a:spLocks noChangeShapeType="1"/>
          </p:cNvSpPr>
          <p:nvPr/>
        </p:nvSpPr>
        <p:spPr bwMode="auto">
          <a:xfrm flipV="1">
            <a:off x="5302370" y="2775237"/>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1" name="Line 45"/>
          <p:cNvSpPr>
            <a:spLocks noChangeShapeType="1"/>
          </p:cNvSpPr>
          <p:nvPr/>
        </p:nvSpPr>
        <p:spPr bwMode="auto">
          <a:xfrm flipV="1">
            <a:off x="5302370" y="3467822"/>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2" name="Line 46"/>
          <p:cNvSpPr>
            <a:spLocks noChangeShapeType="1"/>
          </p:cNvSpPr>
          <p:nvPr/>
        </p:nvSpPr>
        <p:spPr bwMode="auto">
          <a:xfrm flipV="1">
            <a:off x="5302370" y="3121529"/>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3" name="Line 47"/>
          <p:cNvSpPr>
            <a:spLocks noChangeShapeType="1"/>
          </p:cNvSpPr>
          <p:nvPr/>
        </p:nvSpPr>
        <p:spPr bwMode="auto">
          <a:xfrm flipV="1">
            <a:off x="5302370" y="2428945"/>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4" name="Freeform 48"/>
          <p:cNvSpPr>
            <a:spLocks/>
          </p:cNvSpPr>
          <p:nvPr/>
        </p:nvSpPr>
        <p:spPr bwMode="auto">
          <a:xfrm>
            <a:off x="3372368" y="1761755"/>
            <a:ext cx="4617" cy="313972"/>
          </a:xfrm>
          <a:custGeom>
            <a:avLst/>
            <a:gdLst/>
            <a:ahLst/>
            <a:cxnLst>
              <a:cxn ang="0">
                <a:pos x="0" y="136"/>
              </a:cxn>
              <a:cxn ang="0">
                <a:pos x="2" y="69"/>
              </a:cxn>
              <a:cxn ang="0">
                <a:pos x="2" y="0"/>
              </a:cxn>
            </a:cxnLst>
            <a:rect l="0" t="0" r="r" b="b"/>
            <a:pathLst>
              <a:path w="2" h="136">
                <a:moveTo>
                  <a:pt x="0" y="136"/>
                </a:moveTo>
                <a:lnTo>
                  <a:pt x="2" y="69"/>
                </a:lnTo>
                <a:lnTo>
                  <a:pt x="2"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5" name="Line 49"/>
          <p:cNvSpPr>
            <a:spLocks noChangeShapeType="1"/>
          </p:cNvSpPr>
          <p:nvPr/>
        </p:nvSpPr>
        <p:spPr bwMode="auto">
          <a:xfrm flipH="1">
            <a:off x="3372368" y="2075727"/>
            <a:ext cx="1930002"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6" name="Line 50"/>
          <p:cNvSpPr>
            <a:spLocks noChangeShapeType="1"/>
          </p:cNvSpPr>
          <p:nvPr/>
        </p:nvSpPr>
        <p:spPr bwMode="auto">
          <a:xfrm flipH="1">
            <a:off x="1472378" y="2075727"/>
            <a:ext cx="18999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7" name="Line 51"/>
          <p:cNvSpPr>
            <a:spLocks noChangeShapeType="1"/>
          </p:cNvSpPr>
          <p:nvPr/>
        </p:nvSpPr>
        <p:spPr bwMode="auto">
          <a:xfrm>
            <a:off x="1460835" y="1743286"/>
            <a:ext cx="5743834" cy="2309"/>
          </a:xfrm>
          <a:prstGeom prst="line">
            <a:avLst/>
          </a:prstGeom>
          <a:noFill/>
          <a:ln w="5">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8" name="Line 52"/>
          <p:cNvSpPr>
            <a:spLocks noChangeShapeType="1"/>
          </p:cNvSpPr>
          <p:nvPr/>
        </p:nvSpPr>
        <p:spPr bwMode="auto">
          <a:xfrm>
            <a:off x="2751351" y="4151172"/>
            <a:ext cx="1248961"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9" name="Line 53"/>
          <p:cNvSpPr>
            <a:spLocks noChangeShapeType="1"/>
          </p:cNvSpPr>
          <p:nvPr/>
        </p:nvSpPr>
        <p:spPr bwMode="auto">
          <a:xfrm flipV="1">
            <a:off x="1460835" y="4151172"/>
            <a:ext cx="2309" cy="371687"/>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0" name="Line 54"/>
          <p:cNvSpPr>
            <a:spLocks noChangeShapeType="1"/>
          </p:cNvSpPr>
          <p:nvPr/>
        </p:nvSpPr>
        <p:spPr bwMode="auto">
          <a:xfrm>
            <a:off x="1460835" y="4151172"/>
            <a:ext cx="623326"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1" name="Line 55"/>
          <p:cNvSpPr>
            <a:spLocks noChangeShapeType="1"/>
          </p:cNvSpPr>
          <p:nvPr/>
        </p:nvSpPr>
        <p:spPr bwMode="auto">
          <a:xfrm>
            <a:off x="2084161" y="4151172"/>
            <a:ext cx="6671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2" name="Line 56"/>
          <p:cNvSpPr>
            <a:spLocks noChangeShapeType="1"/>
          </p:cNvSpPr>
          <p:nvPr/>
        </p:nvSpPr>
        <p:spPr bwMode="auto">
          <a:xfrm>
            <a:off x="4667501" y="4151172"/>
            <a:ext cx="1971557"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3" name="Line 57"/>
          <p:cNvSpPr>
            <a:spLocks noChangeShapeType="1"/>
          </p:cNvSpPr>
          <p:nvPr/>
        </p:nvSpPr>
        <p:spPr bwMode="auto">
          <a:xfrm>
            <a:off x="4000311" y="4151172"/>
            <a:ext cx="6671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4" name="Line 58"/>
          <p:cNvSpPr>
            <a:spLocks noChangeShapeType="1"/>
          </p:cNvSpPr>
          <p:nvPr/>
        </p:nvSpPr>
        <p:spPr bwMode="auto">
          <a:xfrm>
            <a:off x="466750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5" name="Line 59"/>
          <p:cNvSpPr>
            <a:spLocks noChangeShapeType="1"/>
          </p:cNvSpPr>
          <p:nvPr/>
        </p:nvSpPr>
        <p:spPr bwMode="auto">
          <a:xfrm flipV="1">
            <a:off x="5302370" y="3814114"/>
            <a:ext cx="2309" cy="332441"/>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6" name="Line 60"/>
          <p:cNvSpPr>
            <a:spLocks noChangeShapeType="1"/>
          </p:cNvSpPr>
          <p:nvPr/>
        </p:nvSpPr>
        <p:spPr bwMode="auto">
          <a:xfrm flipV="1">
            <a:off x="3372368" y="2075727"/>
            <a:ext cx="2309" cy="207082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7" name="Line 61"/>
          <p:cNvSpPr>
            <a:spLocks noChangeShapeType="1"/>
          </p:cNvSpPr>
          <p:nvPr/>
        </p:nvSpPr>
        <p:spPr bwMode="auto">
          <a:xfrm flipV="1">
            <a:off x="400031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8" name="Line 62"/>
          <p:cNvSpPr>
            <a:spLocks noChangeShapeType="1"/>
          </p:cNvSpPr>
          <p:nvPr/>
        </p:nvSpPr>
        <p:spPr bwMode="auto">
          <a:xfrm>
            <a:off x="275135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9" name="Line 63"/>
          <p:cNvSpPr>
            <a:spLocks noChangeShapeType="1"/>
          </p:cNvSpPr>
          <p:nvPr/>
        </p:nvSpPr>
        <p:spPr bwMode="auto">
          <a:xfrm>
            <a:off x="208416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0" name="Line 64"/>
          <p:cNvSpPr>
            <a:spLocks noChangeShapeType="1"/>
          </p:cNvSpPr>
          <p:nvPr/>
        </p:nvSpPr>
        <p:spPr bwMode="auto">
          <a:xfrm flipV="1">
            <a:off x="1460835" y="1743286"/>
            <a:ext cx="2309" cy="240788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1" name="Line 65"/>
          <p:cNvSpPr>
            <a:spLocks noChangeShapeType="1"/>
          </p:cNvSpPr>
          <p:nvPr/>
        </p:nvSpPr>
        <p:spPr bwMode="auto">
          <a:xfrm flipH="1">
            <a:off x="1460835" y="4522859"/>
            <a:ext cx="5746143"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2" name="Line 66"/>
          <p:cNvSpPr>
            <a:spLocks noChangeShapeType="1"/>
          </p:cNvSpPr>
          <p:nvPr/>
        </p:nvSpPr>
        <p:spPr bwMode="auto">
          <a:xfrm>
            <a:off x="5302370" y="3467822"/>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3" name="Line 67"/>
          <p:cNvSpPr>
            <a:spLocks noChangeShapeType="1"/>
          </p:cNvSpPr>
          <p:nvPr/>
        </p:nvSpPr>
        <p:spPr bwMode="auto">
          <a:xfrm flipH="1">
            <a:off x="5302370" y="3814114"/>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4" name="Line 68"/>
          <p:cNvSpPr>
            <a:spLocks noChangeShapeType="1"/>
          </p:cNvSpPr>
          <p:nvPr/>
        </p:nvSpPr>
        <p:spPr bwMode="auto">
          <a:xfrm>
            <a:off x="5302370" y="2775237"/>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5" name="Line 69"/>
          <p:cNvSpPr>
            <a:spLocks noChangeShapeType="1"/>
          </p:cNvSpPr>
          <p:nvPr/>
        </p:nvSpPr>
        <p:spPr bwMode="auto">
          <a:xfrm flipH="1">
            <a:off x="5302370" y="3121529"/>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6" name="Line 70"/>
          <p:cNvSpPr>
            <a:spLocks noChangeShapeType="1"/>
          </p:cNvSpPr>
          <p:nvPr/>
        </p:nvSpPr>
        <p:spPr bwMode="auto">
          <a:xfrm flipH="1">
            <a:off x="5302370" y="2428945"/>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3" name="Freeform 77">
            <a:hlinkClick r:id="rId3" action="ppaction://hlinksldjump"/>
          </p:cNvPr>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19" name="Rectangle 683"/>
          <p:cNvSpPr>
            <a:spLocks noChangeArrowheads="1"/>
          </p:cNvSpPr>
          <p:nvPr/>
        </p:nvSpPr>
        <p:spPr bwMode="auto">
          <a:xfrm>
            <a:off x="1142246" y="1750212"/>
            <a:ext cx="177763" cy="16160"/>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0" name="Rectangle 684"/>
          <p:cNvSpPr>
            <a:spLocks noChangeArrowheads="1"/>
          </p:cNvSpPr>
          <p:nvPr/>
        </p:nvSpPr>
        <p:spPr bwMode="auto">
          <a:xfrm>
            <a:off x="1142246" y="1757138"/>
            <a:ext cx="18469" cy="2765721"/>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1" name="Rectangle 685"/>
          <p:cNvSpPr>
            <a:spLocks noChangeArrowheads="1"/>
          </p:cNvSpPr>
          <p:nvPr/>
        </p:nvSpPr>
        <p:spPr bwMode="auto">
          <a:xfrm>
            <a:off x="1144554" y="4506699"/>
            <a:ext cx="180072"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2" name="Rectangle 686"/>
          <p:cNvSpPr>
            <a:spLocks noChangeArrowheads="1"/>
          </p:cNvSpPr>
          <p:nvPr/>
        </p:nvSpPr>
        <p:spPr bwMode="auto">
          <a:xfrm>
            <a:off x="971408" y="2964544"/>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3" name="Rectangle 687"/>
          <p:cNvSpPr>
            <a:spLocks noChangeArrowheads="1"/>
          </p:cNvSpPr>
          <p:nvPr/>
        </p:nvSpPr>
        <p:spPr bwMode="auto">
          <a:xfrm>
            <a:off x="1142246" y="4552871"/>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4" name="Rectangle 688"/>
          <p:cNvSpPr>
            <a:spLocks noChangeArrowheads="1"/>
          </p:cNvSpPr>
          <p:nvPr/>
        </p:nvSpPr>
        <p:spPr bwMode="auto">
          <a:xfrm>
            <a:off x="1142246" y="5543267"/>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5" name="Rectangle 689"/>
          <p:cNvSpPr>
            <a:spLocks noChangeArrowheads="1"/>
          </p:cNvSpPr>
          <p:nvPr/>
        </p:nvSpPr>
        <p:spPr bwMode="auto">
          <a:xfrm>
            <a:off x="966791" y="5046915"/>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6" name="Rectangle 690"/>
          <p:cNvSpPr>
            <a:spLocks noChangeArrowheads="1"/>
          </p:cNvSpPr>
          <p:nvPr/>
        </p:nvSpPr>
        <p:spPr bwMode="auto">
          <a:xfrm>
            <a:off x="1142246" y="4562105"/>
            <a:ext cx="18469" cy="990396"/>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7" name="Freeform 691"/>
          <p:cNvSpPr>
            <a:spLocks noEditPoints="1"/>
          </p:cNvSpPr>
          <p:nvPr/>
        </p:nvSpPr>
        <p:spPr bwMode="auto">
          <a:xfrm>
            <a:off x="8363594" y="3112295"/>
            <a:ext cx="323206" cy="687967"/>
          </a:xfrm>
          <a:custGeom>
            <a:avLst/>
            <a:gdLst/>
            <a:ahLst/>
            <a:cxnLst>
              <a:cxn ang="0">
                <a:pos x="2" y="180"/>
              </a:cxn>
              <a:cxn ang="0">
                <a:pos x="14" y="194"/>
              </a:cxn>
              <a:cxn ang="0">
                <a:pos x="27" y="194"/>
              </a:cxn>
              <a:cxn ang="0">
                <a:pos x="31" y="284"/>
              </a:cxn>
              <a:cxn ang="0">
                <a:pos x="40" y="294"/>
              </a:cxn>
              <a:cxn ang="0">
                <a:pos x="53" y="298"/>
              </a:cxn>
              <a:cxn ang="0">
                <a:pos x="70" y="290"/>
              </a:cxn>
              <a:cxn ang="0">
                <a:pos x="75" y="292"/>
              </a:cxn>
              <a:cxn ang="0">
                <a:pos x="87" y="298"/>
              </a:cxn>
              <a:cxn ang="0">
                <a:pos x="107" y="292"/>
              </a:cxn>
              <a:cxn ang="0">
                <a:pos x="115" y="280"/>
              </a:cxn>
              <a:cxn ang="0">
                <a:pos x="114" y="195"/>
              </a:cxn>
              <a:cxn ang="0">
                <a:pos x="130" y="192"/>
              </a:cxn>
              <a:cxn ang="0">
                <a:pos x="140" y="176"/>
              </a:cxn>
              <a:cxn ang="0">
                <a:pos x="133" y="92"/>
              </a:cxn>
              <a:cxn ang="0">
                <a:pos x="105" y="72"/>
              </a:cxn>
              <a:cxn ang="0">
                <a:pos x="96" y="69"/>
              </a:cxn>
              <a:cxn ang="0">
                <a:pos x="109" y="39"/>
              </a:cxn>
              <a:cxn ang="0">
                <a:pos x="86" y="4"/>
              </a:cxn>
              <a:cxn ang="0">
                <a:pos x="52" y="6"/>
              </a:cxn>
              <a:cxn ang="0">
                <a:pos x="34" y="29"/>
              </a:cxn>
              <a:cxn ang="0">
                <a:pos x="38" y="58"/>
              </a:cxn>
              <a:cxn ang="0">
                <a:pos x="27" y="77"/>
              </a:cxn>
              <a:cxn ang="0">
                <a:pos x="3" y="104"/>
              </a:cxn>
              <a:cxn ang="0">
                <a:pos x="7" y="172"/>
              </a:cxn>
              <a:cxn ang="0">
                <a:pos x="8" y="107"/>
              </a:cxn>
              <a:cxn ang="0">
                <a:pos x="29" y="82"/>
              </a:cxn>
              <a:cxn ang="0">
                <a:pos x="53" y="73"/>
              </a:cxn>
              <a:cxn ang="0">
                <a:pos x="82" y="75"/>
              </a:cxn>
              <a:cxn ang="0">
                <a:pos x="93" y="73"/>
              </a:cxn>
              <a:cxn ang="0">
                <a:pos x="103" y="79"/>
              </a:cxn>
              <a:cxn ang="0">
                <a:pos x="120" y="88"/>
              </a:cxn>
              <a:cxn ang="0">
                <a:pos x="134" y="121"/>
              </a:cxn>
              <a:cxn ang="0">
                <a:pos x="129" y="184"/>
              </a:cxn>
              <a:cxn ang="0">
                <a:pos x="120" y="188"/>
              </a:cxn>
              <a:cxn ang="0">
                <a:pos x="112" y="113"/>
              </a:cxn>
              <a:cxn ang="0">
                <a:pos x="107" y="206"/>
              </a:cxn>
              <a:cxn ang="0">
                <a:pos x="107" y="281"/>
              </a:cxn>
              <a:cxn ang="0">
                <a:pos x="101" y="289"/>
              </a:cxn>
              <a:cxn ang="0">
                <a:pos x="92" y="292"/>
              </a:cxn>
              <a:cxn ang="0">
                <a:pos x="78" y="284"/>
              </a:cxn>
              <a:cxn ang="0">
                <a:pos x="75" y="187"/>
              </a:cxn>
              <a:cxn ang="0">
                <a:pos x="72" y="186"/>
              </a:cxn>
              <a:cxn ang="0">
                <a:pos x="69" y="280"/>
              </a:cxn>
              <a:cxn ang="0">
                <a:pos x="59" y="291"/>
              </a:cxn>
              <a:cxn ang="0">
                <a:pos x="46" y="291"/>
              </a:cxn>
              <a:cxn ang="0">
                <a:pos x="37" y="281"/>
              </a:cxn>
              <a:cxn ang="0">
                <a:pos x="34" y="115"/>
              </a:cxn>
              <a:cxn ang="0">
                <a:pos x="30" y="114"/>
              </a:cxn>
              <a:cxn ang="0">
                <a:pos x="29" y="187"/>
              </a:cxn>
              <a:cxn ang="0">
                <a:pos x="14" y="186"/>
              </a:cxn>
              <a:cxn ang="0">
                <a:pos x="7" y="175"/>
              </a:cxn>
              <a:cxn ang="0">
                <a:pos x="80" y="8"/>
              </a:cxn>
              <a:cxn ang="0">
                <a:pos x="101" y="27"/>
              </a:cxn>
              <a:cxn ang="0">
                <a:pos x="94" y="62"/>
              </a:cxn>
              <a:cxn ang="0">
                <a:pos x="81" y="70"/>
              </a:cxn>
              <a:cxn ang="0">
                <a:pos x="54" y="67"/>
              </a:cxn>
              <a:cxn ang="0">
                <a:pos x="49" y="62"/>
              </a:cxn>
              <a:cxn ang="0">
                <a:pos x="41" y="27"/>
              </a:cxn>
              <a:cxn ang="0">
                <a:pos x="72" y="7"/>
              </a:cxn>
            </a:cxnLst>
            <a:rect l="0" t="0" r="r" b="b"/>
            <a:pathLst>
              <a:path w="140" h="298">
                <a:moveTo>
                  <a:pt x="0" y="122"/>
                </a:moveTo>
                <a:lnTo>
                  <a:pt x="0" y="176"/>
                </a:lnTo>
                <a:lnTo>
                  <a:pt x="2" y="180"/>
                </a:lnTo>
                <a:lnTo>
                  <a:pt x="3" y="185"/>
                </a:lnTo>
                <a:lnTo>
                  <a:pt x="10" y="192"/>
                </a:lnTo>
                <a:lnTo>
                  <a:pt x="14" y="194"/>
                </a:lnTo>
                <a:lnTo>
                  <a:pt x="19" y="195"/>
                </a:lnTo>
                <a:lnTo>
                  <a:pt x="25" y="195"/>
                </a:lnTo>
                <a:lnTo>
                  <a:pt x="27" y="194"/>
                </a:lnTo>
                <a:lnTo>
                  <a:pt x="29" y="194"/>
                </a:lnTo>
                <a:lnTo>
                  <a:pt x="29" y="276"/>
                </a:lnTo>
                <a:lnTo>
                  <a:pt x="31" y="284"/>
                </a:lnTo>
                <a:lnTo>
                  <a:pt x="33" y="288"/>
                </a:lnTo>
                <a:lnTo>
                  <a:pt x="37" y="292"/>
                </a:lnTo>
                <a:lnTo>
                  <a:pt x="40" y="294"/>
                </a:lnTo>
                <a:lnTo>
                  <a:pt x="44" y="297"/>
                </a:lnTo>
                <a:lnTo>
                  <a:pt x="49" y="298"/>
                </a:lnTo>
                <a:lnTo>
                  <a:pt x="53" y="298"/>
                </a:lnTo>
                <a:lnTo>
                  <a:pt x="64" y="295"/>
                </a:lnTo>
                <a:lnTo>
                  <a:pt x="69" y="292"/>
                </a:lnTo>
                <a:lnTo>
                  <a:pt x="70" y="290"/>
                </a:lnTo>
                <a:lnTo>
                  <a:pt x="73" y="287"/>
                </a:lnTo>
                <a:lnTo>
                  <a:pt x="73" y="288"/>
                </a:lnTo>
                <a:lnTo>
                  <a:pt x="75" y="292"/>
                </a:lnTo>
                <a:lnTo>
                  <a:pt x="78" y="294"/>
                </a:lnTo>
                <a:lnTo>
                  <a:pt x="83" y="297"/>
                </a:lnTo>
                <a:lnTo>
                  <a:pt x="87" y="298"/>
                </a:lnTo>
                <a:lnTo>
                  <a:pt x="96" y="298"/>
                </a:lnTo>
                <a:lnTo>
                  <a:pt x="101" y="297"/>
                </a:lnTo>
                <a:lnTo>
                  <a:pt x="107" y="292"/>
                </a:lnTo>
                <a:lnTo>
                  <a:pt x="110" y="288"/>
                </a:lnTo>
                <a:lnTo>
                  <a:pt x="113" y="284"/>
                </a:lnTo>
                <a:lnTo>
                  <a:pt x="115" y="280"/>
                </a:lnTo>
                <a:lnTo>
                  <a:pt x="115" y="206"/>
                </a:lnTo>
                <a:lnTo>
                  <a:pt x="114" y="205"/>
                </a:lnTo>
                <a:lnTo>
                  <a:pt x="114" y="195"/>
                </a:lnTo>
                <a:lnTo>
                  <a:pt x="121" y="195"/>
                </a:lnTo>
                <a:lnTo>
                  <a:pt x="126" y="194"/>
                </a:lnTo>
                <a:lnTo>
                  <a:pt x="130" y="192"/>
                </a:lnTo>
                <a:lnTo>
                  <a:pt x="137" y="185"/>
                </a:lnTo>
                <a:lnTo>
                  <a:pt x="139" y="180"/>
                </a:lnTo>
                <a:lnTo>
                  <a:pt x="140" y="176"/>
                </a:lnTo>
                <a:lnTo>
                  <a:pt x="140" y="120"/>
                </a:lnTo>
                <a:lnTo>
                  <a:pt x="137" y="104"/>
                </a:lnTo>
                <a:lnTo>
                  <a:pt x="133" y="92"/>
                </a:lnTo>
                <a:lnTo>
                  <a:pt x="124" y="83"/>
                </a:lnTo>
                <a:lnTo>
                  <a:pt x="114" y="77"/>
                </a:lnTo>
                <a:lnTo>
                  <a:pt x="105" y="72"/>
                </a:lnTo>
                <a:lnTo>
                  <a:pt x="102" y="71"/>
                </a:lnTo>
                <a:lnTo>
                  <a:pt x="97" y="70"/>
                </a:lnTo>
                <a:lnTo>
                  <a:pt x="96" y="69"/>
                </a:lnTo>
                <a:lnTo>
                  <a:pt x="99" y="65"/>
                </a:lnTo>
                <a:lnTo>
                  <a:pt x="107" y="53"/>
                </a:lnTo>
                <a:lnTo>
                  <a:pt x="109" y="39"/>
                </a:lnTo>
                <a:lnTo>
                  <a:pt x="107" y="25"/>
                </a:lnTo>
                <a:lnTo>
                  <a:pt x="99" y="11"/>
                </a:lnTo>
                <a:lnTo>
                  <a:pt x="86" y="4"/>
                </a:lnTo>
                <a:lnTo>
                  <a:pt x="72" y="0"/>
                </a:lnTo>
                <a:lnTo>
                  <a:pt x="62" y="1"/>
                </a:lnTo>
                <a:lnTo>
                  <a:pt x="52" y="6"/>
                </a:lnTo>
                <a:lnTo>
                  <a:pt x="44" y="11"/>
                </a:lnTo>
                <a:lnTo>
                  <a:pt x="38" y="20"/>
                </a:lnTo>
                <a:lnTo>
                  <a:pt x="34" y="29"/>
                </a:lnTo>
                <a:lnTo>
                  <a:pt x="33" y="39"/>
                </a:lnTo>
                <a:lnTo>
                  <a:pt x="34" y="49"/>
                </a:lnTo>
                <a:lnTo>
                  <a:pt x="38" y="58"/>
                </a:lnTo>
                <a:lnTo>
                  <a:pt x="44" y="65"/>
                </a:lnTo>
                <a:lnTo>
                  <a:pt x="46" y="68"/>
                </a:lnTo>
                <a:lnTo>
                  <a:pt x="27" y="77"/>
                </a:lnTo>
                <a:lnTo>
                  <a:pt x="17" y="83"/>
                </a:lnTo>
                <a:lnTo>
                  <a:pt x="9" y="92"/>
                </a:lnTo>
                <a:lnTo>
                  <a:pt x="3" y="104"/>
                </a:lnTo>
                <a:lnTo>
                  <a:pt x="0" y="120"/>
                </a:lnTo>
                <a:lnTo>
                  <a:pt x="0" y="122"/>
                </a:lnTo>
                <a:close/>
                <a:moveTo>
                  <a:pt x="7" y="172"/>
                </a:moveTo>
                <a:lnTo>
                  <a:pt x="6" y="122"/>
                </a:lnTo>
                <a:lnTo>
                  <a:pt x="6" y="121"/>
                </a:lnTo>
                <a:lnTo>
                  <a:pt x="8" y="107"/>
                </a:lnTo>
                <a:lnTo>
                  <a:pt x="13" y="96"/>
                </a:lnTo>
                <a:lnTo>
                  <a:pt x="20" y="88"/>
                </a:lnTo>
                <a:lnTo>
                  <a:pt x="29" y="82"/>
                </a:lnTo>
                <a:lnTo>
                  <a:pt x="40" y="77"/>
                </a:lnTo>
                <a:lnTo>
                  <a:pt x="51" y="73"/>
                </a:lnTo>
                <a:lnTo>
                  <a:pt x="53" y="73"/>
                </a:lnTo>
                <a:lnTo>
                  <a:pt x="62" y="75"/>
                </a:lnTo>
                <a:lnTo>
                  <a:pt x="72" y="77"/>
                </a:lnTo>
                <a:lnTo>
                  <a:pt x="82" y="75"/>
                </a:lnTo>
                <a:lnTo>
                  <a:pt x="92" y="72"/>
                </a:lnTo>
                <a:lnTo>
                  <a:pt x="92" y="73"/>
                </a:lnTo>
                <a:lnTo>
                  <a:pt x="93" y="73"/>
                </a:lnTo>
                <a:lnTo>
                  <a:pt x="95" y="75"/>
                </a:lnTo>
                <a:lnTo>
                  <a:pt x="98" y="77"/>
                </a:lnTo>
                <a:lnTo>
                  <a:pt x="103" y="79"/>
                </a:lnTo>
                <a:lnTo>
                  <a:pt x="107" y="80"/>
                </a:lnTo>
                <a:lnTo>
                  <a:pt x="112" y="82"/>
                </a:lnTo>
                <a:lnTo>
                  <a:pt x="120" y="88"/>
                </a:lnTo>
                <a:lnTo>
                  <a:pt x="127" y="96"/>
                </a:lnTo>
                <a:lnTo>
                  <a:pt x="131" y="107"/>
                </a:lnTo>
                <a:lnTo>
                  <a:pt x="134" y="121"/>
                </a:lnTo>
                <a:lnTo>
                  <a:pt x="134" y="175"/>
                </a:lnTo>
                <a:lnTo>
                  <a:pt x="131" y="182"/>
                </a:lnTo>
                <a:lnTo>
                  <a:pt x="129" y="184"/>
                </a:lnTo>
                <a:lnTo>
                  <a:pt x="127" y="185"/>
                </a:lnTo>
                <a:lnTo>
                  <a:pt x="124" y="187"/>
                </a:lnTo>
                <a:lnTo>
                  <a:pt x="120" y="188"/>
                </a:lnTo>
                <a:lnTo>
                  <a:pt x="114" y="188"/>
                </a:lnTo>
                <a:lnTo>
                  <a:pt x="114" y="115"/>
                </a:lnTo>
                <a:lnTo>
                  <a:pt x="112" y="113"/>
                </a:lnTo>
                <a:lnTo>
                  <a:pt x="109" y="115"/>
                </a:lnTo>
                <a:lnTo>
                  <a:pt x="107" y="116"/>
                </a:lnTo>
                <a:lnTo>
                  <a:pt x="107" y="206"/>
                </a:lnTo>
                <a:lnTo>
                  <a:pt x="109" y="208"/>
                </a:lnTo>
                <a:lnTo>
                  <a:pt x="109" y="279"/>
                </a:lnTo>
                <a:lnTo>
                  <a:pt x="107" y="281"/>
                </a:lnTo>
                <a:lnTo>
                  <a:pt x="106" y="284"/>
                </a:lnTo>
                <a:lnTo>
                  <a:pt x="104" y="287"/>
                </a:lnTo>
                <a:lnTo>
                  <a:pt x="101" y="289"/>
                </a:lnTo>
                <a:lnTo>
                  <a:pt x="98" y="291"/>
                </a:lnTo>
                <a:lnTo>
                  <a:pt x="95" y="292"/>
                </a:lnTo>
                <a:lnTo>
                  <a:pt x="92" y="292"/>
                </a:lnTo>
                <a:lnTo>
                  <a:pt x="83" y="290"/>
                </a:lnTo>
                <a:lnTo>
                  <a:pt x="80" y="287"/>
                </a:lnTo>
                <a:lnTo>
                  <a:pt x="78" y="284"/>
                </a:lnTo>
                <a:lnTo>
                  <a:pt x="76" y="281"/>
                </a:lnTo>
                <a:lnTo>
                  <a:pt x="75" y="279"/>
                </a:lnTo>
                <a:lnTo>
                  <a:pt x="75" y="187"/>
                </a:lnTo>
                <a:lnTo>
                  <a:pt x="74" y="187"/>
                </a:lnTo>
                <a:lnTo>
                  <a:pt x="73" y="186"/>
                </a:lnTo>
                <a:lnTo>
                  <a:pt x="72" y="186"/>
                </a:lnTo>
                <a:lnTo>
                  <a:pt x="70" y="187"/>
                </a:lnTo>
                <a:lnTo>
                  <a:pt x="69" y="188"/>
                </a:lnTo>
                <a:lnTo>
                  <a:pt x="69" y="280"/>
                </a:lnTo>
                <a:lnTo>
                  <a:pt x="64" y="287"/>
                </a:lnTo>
                <a:lnTo>
                  <a:pt x="62" y="289"/>
                </a:lnTo>
                <a:lnTo>
                  <a:pt x="59" y="291"/>
                </a:lnTo>
                <a:lnTo>
                  <a:pt x="56" y="292"/>
                </a:lnTo>
                <a:lnTo>
                  <a:pt x="50" y="292"/>
                </a:lnTo>
                <a:lnTo>
                  <a:pt x="46" y="291"/>
                </a:lnTo>
                <a:lnTo>
                  <a:pt x="43" y="289"/>
                </a:lnTo>
                <a:lnTo>
                  <a:pt x="39" y="284"/>
                </a:lnTo>
                <a:lnTo>
                  <a:pt x="37" y="281"/>
                </a:lnTo>
                <a:lnTo>
                  <a:pt x="35" y="279"/>
                </a:lnTo>
                <a:lnTo>
                  <a:pt x="35" y="115"/>
                </a:lnTo>
                <a:lnTo>
                  <a:pt x="34" y="115"/>
                </a:lnTo>
                <a:lnTo>
                  <a:pt x="32" y="113"/>
                </a:lnTo>
                <a:lnTo>
                  <a:pt x="31" y="114"/>
                </a:lnTo>
                <a:lnTo>
                  <a:pt x="30" y="114"/>
                </a:lnTo>
                <a:lnTo>
                  <a:pt x="30" y="115"/>
                </a:lnTo>
                <a:lnTo>
                  <a:pt x="29" y="115"/>
                </a:lnTo>
                <a:lnTo>
                  <a:pt x="29" y="187"/>
                </a:lnTo>
                <a:lnTo>
                  <a:pt x="27" y="188"/>
                </a:lnTo>
                <a:lnTo>
                  <a:pt x="23" y="188"/>
                </a:lnTo>
                <a:lnTo>
                  <a:pt x="14" y="186"/>
                </a:lnTo>
                <a:lnTo>
                  <a:pt x="11" y="184"/>
                </a:lnTo>
                <a:lnTo>
                  <a:pt x="9" y="182"/>
                </a:lnTo>
                <a:lnTo>
                  <a:pt x="7" y="175"/>
                </a:lnTo>
                <a:lnTo>
                  <a:pt x="7" y="172"/>
                </a:lnTo>
                <a:close/>
                <a:moveTo>
                  <a:pt x="72" y="7"/>
                </a:moveTo>
                <a:lnTo>
                  <a:pt x="80" y="8"/>
                </a:lnTo>
                <a:lnTo>
                  <a:pt x="87" y="11"/>
                </a:lnTo>
                <a:lnTo>
                  <a:pt x="94" y="17"/>
                </a:lnTo>
                <a:lnTo>
                  <a:pt x="101" y="27"/>
                </a:lnTo>
                <a:lnTo>
                  <a:pt x="104" y="39"/>
                </a:lnTo>
                <a:lnTo>
                  <a:pt x="101" y="51"/>
                </a:lnTo>
                <a:lnTo>
                  <a:pt x="94" y="62"/>
                </a:lnTo>
                <a:lnTo>
                  <a:pt x="92" y="63"/>
                </a:lnTo>
                <a:lnTo>
                  <a:pt x="89" y="65"/>
                </a:lnTo>
                <a:lnTo>
                  <a:pt x="81" y="70"/>
                </a:lnTo>
                <a:lnTo>
                  <a:pt x="72" y="71"/>
                </a:lnTo>
                <a:lnTo>
                  <a:pt x="62" y="70"/>
                </a:lnTo>
                <a:lnTo>
                  <a:pt x="54" y="67"/>
                </a:lnTo>
                <a:lnTo>
                  <a:pt x="54" y="65"/>
                </a:lnTo>
                <a:lnTo>
                  <a:pt x="51" y="63"/>
                </a:lnTo>
                <a:lnTo>
                  <a:pt x="49" y="62"/>
                </a:lnTo>
                <a:lnTo>
                  <a:pt x="41" y="51"/>
                </a:lnTo>
                <a:lnTo>
                  <a:pt x="39" y="39"/>
                </a:lnTo>
                <a:lnTo>
                  <a:pt x="41" y="27"/>
                </a:lnTo>
                <a:lnTo>
                  <a:pt x="49" y="17"/>
                </a:lnTo>
                <a:lnTo>
                  <a:pt x="59" y="9"/>
                </a:lnTo>
                <a:lnTo>
                  <a:pt x="72" y="7"/>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8" name="Freeform 692"/>
          <p:cNvSpPr>
            <a:spLocks/>
          </p:cNvSpPr>
          <p:nvPr/>
        </p:nvSpPr>
        <p:spPr bwMode="auto">
          <a:xfrm>
            <a:off x="8377446" y="3278515"/>
            <a:ext cx="295503" cy="507895"/>
          </a:xfrm>
          <a:custGeom>
            <a:avLst/>
            <a:gdLst/>
            <a:ahLst/>
            <a:cxnLst>
              <a:cxn ang="0">
                <a:pos x="1" y="100"/>
              </a:cxn>
              <a:cxn ang="0">
                <a:pos x="3" y="110"/>
              </a:cxn>
              <a:cxn ang="0">
                <a:pos x="8" y="114"/>
              </a:cxn>
              <a:cxn ang="0">
                <a:pos x="21" y="116"/>
              </a:cxn>
              <a:cxn ang="0">
                <a:pos x="23" y="43"/>
              </a:cxn>
              <a:cxn ang="0">
                <a:pos x="24" y="42"/>
              </a:cxn>
              <a:cxn ang="0">
                <a:pos x="26" y="41"/>
              </a:cxn>
              <a:cxn ang="0">
                <a:pos x="29" y="43"/>
              </a:cxn>
              <a:cxn ang="0">
                <a:pos x="31" y="209"/>
              </a:cxn>
              <a:cxn ang="0">
                <a:pos x="37" y="217"/>
              </a:cxn>
              <a:cxn ang="0">
                <a:pos x="44" y="220"/>
              </a:cxn>
              <a:cxn ang="0">
                <a:pos x="53" y="219"/>
              </a:cxn>
              <a:cxn ang="0">
                <a:pos x="58" y="215"/>
              </a:cxn>
              <a:cxn ang="0">
                <a:pos x="63" y="116"/>
              </a:cxn>
              <a:cxn ang="0">
                <a:pos x="66" y="114"/>
              </a:cxn>
              <a:cxn ang="0">
                <a:pos x="68" y="115"/>
              </a:cxn>
              <a:cxn ang="0">
                <a:pos x="69" y="207"/>
              </a:cxn>
              <a:cxn ang="0">
                <a:pos x="72" y="212"/>
              </a:cxn>
              <a:cxn ang="0">
                <a:pos x="77" y="218"/>
              </a:cxn>
              <a:cxn ang="0">
                <a:pos x="89" y="220"/>
              </a:cxn>
              <a:cxn ang="0">
                <a:pos x="95" y="217"/>
              </a:cxn>
              <a:cxn ang="0">
                <a:pos x="100" y="212"/>
              </a:cxn>
              <a:cxn ang="0">
                <a:pos x="103" y="207"/>
              </a:cxn>
              <a:cxn ang="0">
                <a:pos x="101" y="134"/>
              </a:cxn>
              <a:cxn ang="0">
                <a:pos x="103" y="43"/>
              </a:cxn>
              <a:cxn ang="0">
                <a:pos x="108" y="43"/>
              </a:cxn>
              <a:cxn ang="0">
                <a:pos x="114" y="116"/>
              </a:cxn>
              <a:cxn ang="0">
                <a:pos x="121" y="113"/>
              </a:cxn>
              <a:cxn ang="0">
                <a:pos x="125" y="110"/>
              </a:cxn>
              <a:cxn ang="0">
                <a:pos x="128" y="49"/>
              </a:cxn>
              <a:cxn ang="0">
                <a:pos x="121" y="24"/>
              </a:cxn>
              <a:cxn ang="0">
                <a:pos x="106" y="10"/>
              </a:cxn>
              <a:cxn ang="0">
                <a:pos x="97" y="7"/>
              </a:cxn>
              <a:cxn ang="0">
                <a:pos x="89" y="3"/>
              </a:cxn>
              <a:cxn ang="0">
                <a:pos x="86" y="1"/>
              </a:cxn>
              <a:cxn ang="0">
                <a:pos x="76" y="3"/>
              </a:cxn>
              <a:cxn ang="0">
                <a:pos x="56" y="3"/>
              </a:cxn>
              <a:cxn ang="0">
                <a:pos x="45" y="1"/>
              </a:cxn>
              <a:cxn ang="0">
                <a:pos x="23" y="10"/>
              </a:cxn>
              <a:cxn ang="0">
                <a:pos x="7" y="24"/>
              </a:cxn>
              <a:cxn ang="0">
                <a:pos x="0" y="49"/>
              </a:cxn>
            </a:cxnLst>
            <a:rect l="0" t="0" r="r" b="b"/>
            <a:pathLst>
              <a:path w="128" h="220">
                <a:moveTo>
                  <a:pt x="0" y="50"/>
                </a:moveTo>
                <a:lnTo>
                  <a:pt x="1" y="100"/>
                </a:lnTo>
                <a:lnTo>
                  <a:pt x="1" y="103"/>
                </a:lnTo>
                <a:lnTo>
                  <a:pt x="3" y="110"/>
                </a:lnTo>
                <a:lnTo>
                  <a:pt x="5" y="112"/>
                </a:lnTo>
                <a:lnTo>
                  <a:pt x="8" y="114"/>
                </a:lnTo>
                <a:lnTo>
                  <a:pt x="17" y="116"/>
                </a:lnTo>
                <a:lnTo>
                  <a:pt x="21" y="116"/>
                </a:lnTo>
                <a:lnTo>
                  <a:pt x="23" y="115"/>
                </a:lnTo>
                <a:lnTo>
                  <a:pt x="23" y="43"/>
                </a:lnTo>
                <a:lnTo>
                  <a:pt x="24" y="43"/>
                </a:lnTo>
                <a:lnTo>
                  <a:pt x="24" y="42"/>
                </a:lnTo>
                <a:lnTo>
                  <a:pt x="25" y="42"/>
                </a:lnTo>
                <a:lnTo>
                  <a:pt x="26" y="41"/>
                </a:lnTo>
                <a:lnTo>
                  <a:pt x="28" y="43"/>
                </a:lnTo>
                <a:lnTo>
                  <a:pt x="29" y="43"/>
                </a:lnTo>
                <a:lnTo>
                  <a:pt x="29" y="207"/>
                </a:lnTo>
                <a:lnTo>
                  <a:pt x="31" y="209"/>
                </a:lnTo>
                <a:lnTo>
                  <a:pt x="33" y="212"/>
                </a:lnTo>
                <a:lnTo>
                  <a:pt x="37" y="217"/>
                </a:lnTo>
                <a:lnTo>
                  <a:pt x="40" y="219"/>
                </a:lnTo>
                <a:lnTo>
                  <a:pt x="44" y="220"/>
                </a:lnTo>
                <a:lnTo>
                  <a:pt x="50" y="220"/>
                </a:lnTo>
                <a:lnTo>
                  <a:pt x="53" y="219"/>
                </a:lnTo>
                <a:lnTo>
                  <a:pt x="56" y="217"/>
                </a:lnTo>
                <a:lnTo>
                  <a:pt x="58" y="215"/>
                </a:lnTo>
                <a:lnTo>
                  <a:pt x="63" y="208"/>
                </a:lnTo>
                <a:lnTo>
                  <a:pt x="63" y="116"/>
                </a:lnTo>
                <a:lnTo>
                  <a:pt x="64" y="115"/>
                </a:lnTo>
                <a:lnTo>
                  <a:pt x="66" y="114"/>
                </a:lnTo>
                <a:lnTo>
                  <a:pt x="67" y="114"/>
                </a:lnTo>
                <a:lnTo>
                  <a:pt x="68" y="115"/>
                </a:lnTo>
                <a:lnTo>
                  <a:pt x="69" y="115"/>
                </a:lnTo>
                <a:lnTo>
                  <a:pt x="69" y="207"/>
                </a:lnTo>
                <a:lnTo>
                  <a:pt x="70" y="209"/>
                </a:lnTo>
                <a:lnTo>
                  <a:pt x="72" y="212"/>
                </a:lnTo>
                <a:lnTo>
                  <a:pt x="74" y="215"/>
                </a:lnTo>
                <a:lnTo>
                  <a:pt x="77" y="218"/>
                </a:lnTo>
                <a:lnTo>
                  <a:pt x="86" y="220"/>
                </a:lnTo>
                <a:lnTo>
                  <a:pt x="89" y="220"/>
                </a:lnTo>
                <a:lnTo>
                  <a:pt x="92" y="219"/>
                </a:lnTo>
                <a:lnTo>
                  <a:pt x="95" y="217"/>
                </a:lnTo>
                <a:lnTo>
                  <a:pt x="98" y="215"/>
                </a:lnTo>
                <a:lnTo>
                  <a:pt x="100" y="212"/>
                </a:lnTo>
                <a:lnTo>
                  <a:pt x="101" y="209"/>
                </a:lnTo>
                <a:lnTo>
                  <a:pt x="103" y="207"/>
                </a:lnTo>
                <a:lnTo>
                  <a:pt x="103" y="136"/>
                </a:lnTo>
                <a:lnTo>
                  <a:pt x="101" y="134"/>
                </a:lnTo>
                <a:lnTo>
                  <a:pt x="101" y="44"/>
                </a:lnTo>
                <a:lnTo>
                  <a:pt x="103" y="43"/>
                </a:lnTo>
                <a:lnTo>
                  <a:pt x="106" y="41"/>
                </a:lnTo>
                <a:lnTo>
                  <a:pt x="108" y="43"/>
                </a:lnTo>
                <a:lnTo>
                  <a:pt x="108" y="116"/>
                </a:lnTo>
                <a:lnTo>
                  <a:pt x="114" y="116"/>
                </a:lnTo>
                <a:lnTo>
                  <a:pt x="118" y="115"/>
                </a:lnTo>
                <a:lnTo>
                  <a:pt x="121" y="113"/>
                </a:lnTo>
                <a:lnTo>
                  <a:pt x="123" y="112"/>
                </a:lnTo>
                <a:lnTo>
                  <a:pt x="125" y="110"/>
                </a:lnTo>
                <a:lnTo>
                  <a:pt x="128" y="103"/>
                </a:lnTo>
                <a:lnTo>
                  <a:pt x="128" y="49"/>
                </a:lnTo>
                <a:lnTo>
                  <a:pt x="125" y="35"/>
                </a:lnTo>
                <a:lnTo>
                  <a:pt x="121" y="24"/>
                </a:lnTo>
                <a:lnTo>
                  <a:pt x="114" y="16"/>
                </a:lnTo>
                <a:lnTo>
                  <a:pt x="106" y="10"/>
                </a:lnTo>
                <a:lnTo>
                  <a:pt x="101" y="8"/>
                </a:lnTo>
                <a:lnTo>
                  <a:pt x="97" y="7"/>
                </a:lnTo>
                <a:lnTo>
                  <a:pt x="92" y="5"/>
                </a:lnTo>
                <a:lnTo>
                  <a:pt x="89" y="3"/>
                </a:lnTo>
                <a:lnTo>
                  <a:pt x="87" y="1"/>
                </a:lnTo>
                <a:lnTo>
                  <a:pt x="86" y="1"/>
                </a:lnTo>
                <a:lnTo>
                  <a:pt x="86" y="0"/>
                </a:lnTo>
                <a:lnTo>
                  <a:pt x="76" y="3"/>
                </a:lnTo>
                <a:lnTo>
                  <a:pt x="66" y="5"/>
                </a:lnTo>
                <a:lnTo>
                  <a:pt x="56" y="3"/>
                </a:lnTo>
                <a:lnTo>
                  <a:pt x="47" y="1"/>
                </a:lnTo>
                <a:lnTo>
                  <a:pt x="45" y="1"/>
                </a:lnTo>
                <a:lnTo>
                  <a:pt x="34" y="5"/>
                </a:lnTo>
                <a:lnTo>
                  <a:pt x="23" y="10"/>
                </a:lnTo>
                <a:lnTo>
                  <a:pt x="14" y="16"/>
                </a:lnTo>
                <a:lnTo>
                  <a:pt x="7" y="24"/>
                </a:lnTo>
                <a:lnTo>
                  <a:pt x="2" y="35"/>
                </a:lnTo>
                <a:lnTo>
                  <a:pt x="0" y="49"/>
                </a:lnTo>
                <a:lnTo>
                  <a:pt x="0" y="5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9" name="Freeform 693"/>
          <p:cNvSpPr>
            <a:spLocks/>
          </p:cNvSpPr>
          <p:nvPr/>
        </p:nvSpPr>
        <p:spPr bwMode="auto">
          <a:xfrm>
            <a:off x="8458200" y="3128455"/>
            <a:ext cx="150060" cy="147751"/>
          </a:xfrm>
          <a:custGeom>
            <a:avLst/>
            <a:gdLst/>
            <a:ahLst/>
            <a:cxnLst>
              <a:cxn ang="0">
                <a:pos x="55" y="10"/>
              </a:cxn>
              <a:cxn ang="0">
                <a:pos x="48" y="4"/>
              </a:cxn>
              <a:cxn ang="0">
                <a:pos x="41" y="1"/>
              </a:cxn>
              <a:cxn ang="0">
                <a:pos x="33" y="0"/>
              </a:cxn>
              <a:cxn ang="0">
                <a:pos x="20" y="2"/>
              </a:cxn>
              <a:cxn ang="0">
                <a:pos x="10" y="10"/>
              </a:cxn>
              <a:cxn ang="0">
                <a:pos x="2" y="20"/>
              </a:cxn>
              <a:cxn ang="0">
                <a:pos x="0" y="32"/>
              </a:cxn>
              <a:cxn ang="0">
                <a:pos x="2" y="44"/>
              </a:cxn>
              <a:cxn ang="0">
                <a:pos x="10" y="55"/>
              </a:cxn>
              <a:cxn ang="0">
                <a:pos x="12" y="56"/>
              </a:cxn>
              <a:cxn ang="0">
                <a:pos x="15" y="58"/>
              </a:cxn>
              <a:cxn ang="0">
                <a:pos x="15" y="60"/>
              </a:cxn>
              <a:cxn ang="0">
                <a:pos x="23" y="63"/>
              </a:cxn>
              <a:cxn ang="0">
                <a:pos x="33" y="64"/>
              </a:cxn>
              <a:cxn ang="0">
                <a:pos x="42" y="63"/>
              </a:cxn>
              <a:cxn ang="0">
                <a:pos x="50" y="58"/>
              </a:cxn>
              <a:cxn ang="0">
                <a:pos x="53" y="56"/>
              </a:cxn>
              <a:cxn ang="0">
                <a:pos x="55" y="55"/>
              </a:cxn>
              <a:cxn ang="0">
                <a:pos x="62" y="44"/>
              </a:cxn>
              <a:cxn ang="0">
                <a:pos x="65" y="32"/>
              </a:cxn>
              <a:cxn ang="0">
                <a:pos x="62" y="20"/>
              </a:cxn>
              <a:cxn ang="0">
                <a:pos x="55" y="10"/>
              </a:cxn>
            </a:cxnLst>
            <a:rect l="0" t="0" r="r" b="b"/>
            <a:pathLst>
              <a:path w="65" h="64">
                <a:moveTo>
                  <a:pt x="55" y="10"/>
                </a:moveTo>
                <a:lnTo>
                  <a:pt x="48" y="4"/>
                </a:lnTo>
                <a:lnTo>
                  <a:pt x="41" y="1"/>
                </a:lnTo>
                <a:lnTo>
                  <a:pt x="33" y="0"/>
                </a:lnTo>
                <a:lnTo>
                  <a:pt x="20" y="2"/>
                </a:lnTo>
                <a:lnTo>
                  <a:pt x="10" y="10"/>
                </a:lnTo>
                <a:lnTo>
                  <a:pt x="2" y="20"/>
                </a:lnTo>
                <a:lnTo>
                  <a:pt x="0" y="32"/>
                </a:lnTo>
                <a:lnTo>
                  <a:pt x="2" y="44"/>
                </a:lnTo>
                <a:lnTo>
                  <a:pt x="10" y="55"/>
                </a:lnTo>
                <a:lnTo>
                  <a:pt x="12" y="56"/>
                </a:lnTo>
                <a:lnTo>
                  <a:pt x="15" y="58"/>
                </a:lnTo>
                <a:lnTo>
                  <a:pt x="15" y="60"/>
                </a:lnTo>
                <a:lnTo>
                  <a:pt x="23" y="63"/>
                </a:lnTo>
                <a:lnTo>
                  <a:pt x="33" y="64"/>
                </a:lnTo>
                <a:lnTo>
                  <a:pt x="42" y="63"/>
                </a:lnTo>
                <a:lnTo>
                  <a:pt x="50" y="58"/>
                </a:lnTo>
                <a:lnTo>
                  <a:pt x="53" y="56"/>
                </a:lnTo>
                <a:lnTo>
                  <a:pt x="55" y="55"/>
                </a:lnTo>
                <a:lnTo>
                  <a:pt x="62" y="44"/>
                </a:lnTo>
                <a:lnTo>
                  <a:pt x="65" y="32"/>
                </a:lnTo>
                <a:lnTo>
                  <a:pt x="62" y="20"/>
                </a:lnTo>
                <a:lnTo>
                  <a:pt x="55" y="1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65000"/>
                  <a:lumOff val="35000"/>
                </a:schemeClr>
              </a:solidFill>
            </a:endParaRPr>
          </a:p>
        </p:txBody>
      </p:sp>
      <p:sp>
        <p:nvSpPr>
          <p:cNvPr id="716" name="TextBox 715">
            <a:hlinkClick r:id="rId4" action="ppaction://hlinksldjump"/>
          </p:cNvPr>
          <p:cNvSpPr txBox="1"/>
          <p:nvPr/>
        </p:nvSpPr>
        <p:spPr>
          <a:xfrm>
            <a:off x="2920996" y="1400175"/>
            <a:ext cx="2847975" cy="307777"/>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Guiding Principles for </a:t>
            </a:r>
          </a:p>
          <a:p>
            <a:r>
              <a:rPr lang="en-US" sz="1000" b="1" dirty="0" smtClean="0">
                <a:solidFill>
                  <a:schemeClr val="tx1">
                    <a:lumMod val="65000"/>
                    <a:lumOff val="35000"/>
                  </a:schemeClr>
                </a:solidFill>
                <a:latin typeface="+mn-lt"/>
              </a:rPr>
              <a:t>Citizen </a:t>
            </a:r>
            <a:r>
              <a:rPr lang="en-US" sz="1000" b="1" dirty="0">
                <a:solidFill>
                  <a:schemeClr val="tx1">
                    <a:lumMod val="65000"/>
                    <a:lumOff val="35000"/>
                  </a:schemeClr>
                </a:solidFill>
                <a:latin typeface="+mn-lt"/>
              </a:rPr>
              <a:t>Service Transformation</a:t>
            </a:r>
          </a:p>
        </p:txBody>
      </p:sp>
      <p:sp>
        <p:nvSpPr>
          <p:cNvPr id="717" name="TextBox 716"/>
          <p:cNvSpPr txBox="1"/>
          <p:nvPr/>
        </p:nvSpPr>
        <p:spPr>
          <a:xfrm>
            <a:off x="1501771" y="1752600"/>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business management</a:t>
            </a:r>
            <a:endParaRPr lang="en-US" sz="1000" b="1" dirty="0">
              <a:solidFill>
                <a:schemeClr val="bg1"/>
              </a:solidFill>
              <a:latin typeface="+mn-lt"/>
            </a:endParaRPr>
          </a:p>
        </p:txBody>
      </p:sp>
      <p:sp>
        <p:nvSpPr>
          <p:cNvPr id="719" name="TextBox 718"/>
          <p:cNvSpPr txBox="1"/>
          <p:nvPr/>
        </p:nvSpPr>
        <p:spPr>
          <a:xfrm>
            <a:off x="3378196" y="1762125"/>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customer management</a:t>
            </a:r>
            <a:endParaRPr lang="en-US" sz="1000" b="1" dirty="0">
              <a:solidFill>
                <a:schemeClr val="bg1"/>
              </a:solidFill>
              <a:latin typeface="+mn-lt"/>
            </a:endParaRPr>
          </a:p>
        </p:txBody>
      </p:sp>
      <p:sp>
        <p:nvSpPr>
          <p:cNvPr id="720" name="TextBox 719">
            <a:hlinkClick r:id="" action="ppaction://noaction"/>
          </p:cNvPr>
          <p:cNvSpPr txBox="1"/>
          <p:nvPr/>
        </p:nvSpPr>
        <p:spPr>
          <a:xfrm>
            <a:off x="5311771" y="1752600"/>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channel management</a:t>
            </a:r>
            <a:endParaRPr lang="en-US" sz="1000" b="1" dirty="0">
              <a:solidFill>
                <a:schemeClr val="bg1"/>
              </a:solidFill>
              <a:latin typeface="+mn-lt"/>
            </a:endParaRPr>
          </a:p>
        </p:txBody>
      </p:sp>
      <p:sp>
        <p:nvSpPr>
          <p:cNvPr id="728" name="TextBox 727"/>
          <p:cNvSpPr txBox="1"/>
          <p:nvPr/>
        </p:nvSpPr>
        <p:spPr>
          <a:xfrm>
            <a:off x="5340345" y="2190749"/>
            <a:ext cx="1266825" cy="1885131"/>
          </a:xfrm>
          <a:prstGeom prst="rect">
            <a:avLst/>
          </a:prstGeom>
          <a:noFill/>
        </p:spPr>
        <p:txBody>
          <a:bodyPr wrap="square" lIns="0" tIns="0" rIns="0" bIns="0" rtlCol="0">
            <a:spAutoFit/>
          </a:bodyPr>
          <a:lstStyle/>
          <a:p>
            <a:pPr>
              <a:lnSpc>
                <a:spcPts val="1300"/>
              </a:lnSpc>
            </a:pPr>
            <a:r>
              <a:rPr lang="en-US" sz="1000" b="1" dirty="0" smtClean="0">
                <a:solidFill>
                  <a:schemeClr val="bg1"/>
                </a:solidFill>
                <a:latin typeface="+mn-lt"/>
              </a:rPr>
              <a:t>Internet</a:t>
            </a:r>
          </a:p>
          <a:p>
            <a:pPr>
              <a:lnSpc>
                <a:spcPts val="1300"/>
              </a:lnSpc>
            </a:pPr>
            <a:endParaRPr lang="en-GB" sz="1000" b="1" dirty="0">
              <a:solidFill>
                <a:schemeClr val="bg1"/>
              </a:solidFill>
              <a:latin typeface="+mn-lt"/>
            </a:endParaRPr>
          </a:p>
          <a:p>
            <a:pPr>
              <a:lnSpc>
                <a:spcPts val="1300"/>
              </a:lnSpc>
            </a:pPr>
            <a:r>
              <a:rPr lang="en-GB" sz="1000" b="1" dirty="0" smtClean="0">
                <a:solidFill>
                  <a:schemeClr val="bg1"/>
                </a:solidFill>
                <a:latin typeface="+mn-lt"/>
              </a:rPr>
              <a:t>Walk-in</a:t>
            </a:r>
          </a:p>
          <a:p>
            <a:pPr>
              <a:lnSpc>
                <a:spcPts val="1300"/>
              </a:lnSpc>
            </a:pPr>
            <a:endParaRPr lang="en-GB" sz="1000" b="1" dirty="0">
              <a:solidFill>
                <a:schemeClr val="bg1"/>
              </a:solidFill>
              <a:latin typeface="+mn-lt"/>
            </a:endParaRPr>
          </a:p>
          <a:p>
            <a:pPr>
              <a:lnSpc>
                <a:spcPts val="1100"/>
              </a:lnSpc>
            </a:pPr>
            <a:r>
              <a:rPr lang="en-GB" sz="1000" b="1" dirty="0" smtClean="0">
                <a:solidFill>
                  <a:schemeClr val="bg1"/>
                </a:solidFill>
                <a:latin typeface="+mn-lt"/>
              </a:rPr>
              <a:t>DiTV</a:t>
            </a:r>
          </a:p>
          <a:p>
            <a:pPr>
              <a:lnSpc>
                <a:spcPts val="1200"/>
              </a:lnSpc>
            </a:pPr>
            <a:endParaRPr lang="en-GB" sz="1000" b="1" dirty="0">
              <a:solidFill>
                <a:schemeClr val="bg1"/>
              </a:solidFill>
              <a:latin typeface="+mn-lt"/>
            </a:endParaRPr>
          </a:p>
          <a:p>
            <a:r>
              <a:rPr lang="en-GB" sz="1000" b="1" dirty="0" smtClean="0">
                <a:solidFill>
                  <a:schemeClr val="bg1"/>
                </a:solidFill>
                <a:latin typeface="+mn-lt"/>
              </a:rPr>
              <a:t>Phone</a:t>
            </a:r>
          </a:p>
          <a:p>
            <a:r>
              <a:rPr lang="en-GB" sz="1000" b="1" dirty="0" smtClean="0">
                <a:solidFill>
                  <a:schemeClr val="bg1"/>
                </a:solidFill>
                <a:latin typeface="+mn-lt"/>
              </a:rPr>
              <a:t>(and mobile device)</a:t>
            </a:r>
          </a:p>
          <a:p>
            <a:pPr>
              <a:lnSpc>
                <a:spcPts val="1000"/>
              </a:lnSpc>
            </a:pPr>
            <a:endParaRPr lang="en-GB" sz="1000" b="1" dirty="0">
              <a:solidFill>
                <a:schemeClr val="bg1"/>
              </a:solidFill>
              <a:latin typeface="+mn-lt"/>
            </a:endParaRPr>
          </a:p>
          <a:p>
            <a:r>
              <a:rPr lang="en-GB" sz="1000" b="1" dirty="0" smtClean="0">
                <a:solidFill>
                  <a:schemeClr val="bg1"/>
                </a:solidFill>
                <a:latin typeface="+mn-lt"/>
              </a:rPr>
              <a:t>Mail</a:t>
            </a:r>
          </a:p>
          <a:p>
            <a:endParaRPr lang="en-GB" sz="1000" b="1" dirty="0">
              <a:solidFill>
                <a:schemeClr val="bg1"/>
              </a:solidFill>
              <a:latin typeface="+mn-lt"/>
            </a:endParaRPr>
          </a:p>
          <a:p>
            <a:r>
              <a:rPr lang="en-GB" sz="1000" b="1" dirty="0" smtClean="0">
                <a:solidFill>
                  <a:schemeClr val="bg1"/>
                </a:solidFill>
                <a:latin typeface="+mn-lt"/>
              </a:rPr>
              <a:t>Front-line staff</a:t>
            </a:r>
            <a:endParaRPr lang="en-US" sz="1000" b="1" dirty="0">
              <a:solidFill>
                <a:schemeClr val="bg1"/>
              </a:solidFill>
              <a:latin typeface="+mn-lt"/>
            </a:endParaRPr>
          </a:p>
        </p:txBody>
      </p:sp>
      <p:sp>
        <p:nvSpPr>
          <p:cNvPr id="730" name="TextBox 729">
            <a:hlinkClick r:id="rId5" action="ppaction://hlinksldjump"/>
          </p:cNvPr>
          <p:cNvSpPr txBox="1"/>
          <p:nvPr/>
        </p:nvSpPr>
        <p:spPr>
          <a:xfrm>
            <a:off x="1577971" y="46863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Strategic clarity</a:t>
            </a:r>
            <a:endParaRPr lang="en-US" sz="1000" b="1" dirty="0">
              <a:solidFill>
                <a:schemeClr val="tx1">
                  <a:lumMod val="65000"/>
                  <a:lumOff val="35000"/>
                </a:schemeClr>
              </a:solidFill>
              <a:latin typeface="+mn-lt"/>
            </a:endParaRPr>
          </a:p>
        </p:txBody>
      </p:sp>
      <p:sp>
        <p:nvSpPr>
          <p:cNvPr id="731" name="TextBox 730">
            <a:hlinkClick r:id="rId6" action="ppaction://hlinksldjump"/>
          </p:cNvPr>
          <p:cNvSpPr txBox="1"/>
          <p:nvPr/>
        </p:nvSpPr>
        <p:spPr>
          <a:xfrm>
            <a:off x="1568446" y="52197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Leadership</a:t>
            </a:r>
            <a:endParaRPr lang="en-US" sz="1000" b="1" dirty="0">
              <a:solidFill>
                <a:schemeClr val="tx1">
                  <a:lumMod val="65000"/>
                  <a:lumOff val="35000"/>
                </a:schemeClr>
              </a:solidFill>
              <a:latin typeface="+mn-lt"/>
            </a:endParaRPr>
          </a:p>
        </p:txBody>
      </p:sp>
      <p:sp>
        <p:nvSpPr>
          <p:cNvPr id="732" name="TextBox 731">
            <a:hlinkClick r:id="rId7" action="ppaction://hlinksldjump"/>
          </p:cNvPr>
          <p:cNvSpPr txBox="1"/>
          <p:nvPr/>
        </p:nvSpPr>
        <p:spPr>
          <a:xfrm>
            <a:off x="2768596" y="470535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Skills</a:t>
            </a:r>
            <a:endParaRPr lang="en-US" sz="1000" b="1" dirty="0">
              <a:solidFill>
                <a:schemeClr val="tx1">
                  <a:lumMod val="65000"/>
                  <a:lumOff val="35000"/>
                </a:schemeClr>
              </a:solidFill>
              <a:latin typeface="+mn-lt"/>
            </a:endParaRPr>
          </a:p>
        </p:txBody>
      </p:sp>
      <p:sp>
        <p:nvSpPr>
          <p:cNvPr id="733" name="TextBox 732"/>
          <p:cNvSpPr txBox="1"/>
          <p:nvPr/>
        </p:nvSpPr>
        <p:spPr>
          <a:xfrm>
            <a:off x="2768596" y="52197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User focus</a:t>
            </a:r>
            <a:endParaRPr lang="en-US" sz="1000" b="1" dirty="0">
              <a:solidFill>
                <a:schemeClr val="tx1">
                  <a:lumMod val="65000"/>
                  <a:lumOff val="35000"/>
                </a:schemeClr>
              </a:solidFill>
              <a:latin typeface="+mn-lt"/>
            </a:endParaRPr>
          </a:p>
        </p:txBody>
      </p:sp>
      <p:sp>
        <p:nvSpPr>
          <p:cNvPr id="734" name="TextBox 733">
            <a:hlinkClick r:id="rId8" action="ppaction://hlinksldjump"/>
          </p:cNvPr>
          <p:cNvSpPr txBox="1"/>
          <p:nvPr/>
        </p:nvSpPr>
        <p:spPr>
          <a:xfrm>
            <a:off x="3949696" y="4648200"/>
            <a:ext cx="1009650" cy="256480"/>
          </a:xfrm>
          <a:prstGeom prst="rect">
            <a:avLst/>
          </a:prstGeom>
          <a:noFill/>
        </p:spPr>
        <p:txBody>
          <a:bodyPr wrap="square" lIns="0" tIns="0" rIns="0" bIns="0" rtlCol="0">
            <a:spAutoFit/>
          </a:bodyPr>
          <a:lstStyle/>
          <a:p>
            <a:pPr>
              <a:lnSpc>
                <a:spcPts val="1000"/>
              </a:lnSpc>
            </a:pPr>
            <a:r>
              <a:rPr lang="en-US" sz="1000" b="1" dirty="0" smtClean="0">
                <a:solidFill>
                  <a:schemeClr val="tx1">
                    <a:lumMod val="65000"/>
                    <a:lumOff val="35000"/>
                  </a:schemeClr>
                </a:solidFill>
                <a:latin typeface="+mn-lt"/>
              </a:rPr>
              <a:t>Stakeholder</a:t>
            </a:r>
          </a:p>
          <a:p>
            <a:pPr>
              <a:lnSpc>
                <a:spcPts val="1000"/>
              </a:lnSpc>
            </a:pPr>
            <a:r>
              <a:rPr lang="en-GB" sz="1000" b="1" dirty="0" smtClean="0">
                <a:solidFill>
                  <a:schemeClr val="tx1">
                    <a:lumMod val="65000"/>
                    <a:lumOff val="35000"/>
                  </a:schemeClr>
                </a:solidFill>
                <a:latin typeface="+mn-lt"/>
              </a:rPr>
              <a:t>engagement</a:t>
            </a:r>
            <a:endParaRPr lang="en-US" sz="1000" b="1" dirty="0">
              <a:solidFill>
                <a:schemeClr val="tx1">
                  <a:lumMod val="65000"/>
                  <a:lumOff val="35000"/>
                </a:schemeClr>
              </a:solidFill>
              <a:latin typeface="+mn-lt"/>
            </a:endParaRPr>
          </a:p>
        </p:txBody>
      </p:sp>
      <p:sp>
        <p:nvSpPr>
          <p:cNvPr id="735" name="TextBox 734">
            <a:hlinkClick r:id="rId9" action="ppaction://hlinksldjump"/>
          </p:cNvPr>
          <p:cNvSpPr txBox="1"/>
          <p:nvPr/>
        </p:nvSpPr>
        <p:spPr>
          <a:xfrm>
            <a:off x="3940171" y="5172075"/>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Supplier partnership</a:t>
            </a:r>
            <a:endParaRPr lang="en-US" sz="1000" b="1" dirty="0">
              <a:solidFill>
                <a:schemeClr val="tx1">
                  <a:lumMod val="65000"/>
                  <a:lumOff val="35000"/>
                </a:schemeClr>
              </a:solidFill>
              <a:latin typeface="+mn-lt"/>
            </a:endParaRPr>
          </a:p>
        </p:txBody>
      </p:sp>
      <p:sp>
        <p:nvSpPr>
          <p:cNvPr id="736" name="TextBox 735">
            <a:hlinkClick r:id="rId10" action="ppaction://hlinksldjump"/>
          </p:cNvPr>
          <p:cNvSpPr txBox="1"/>
          <p:nvPr/>
        </p:nvSpPr>
        <p:spPr>
          <a:xfrm>
            <a:off x="5121271" y="4714875"/>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Future-proofing</a:t>
            </a:r>
            <a:endParaRPr lang="en-US" sz="1000" b="1" dirty="0">
              <a:solidFill>
                <a:schemeClr val="tx1">
                  <a:lumMod val="65000"/>
                  <a:lumOff val="35000"/>
                </a:schemeClr>
              </a:solidFill>
              <a:latin typeface="+mn-lt"/>
            </a:endParaRPr>
          </a:p>
        </p:txBody>
      </p:sp>
      <p:sp>
        <p:nvSpPr>
          <p:cNvPr id="737" name="TextBox 736">
            <a:hlinkClick r:id="rId11" action="ppaction://hlinksldjump"/>
          </p:cNvPr>
          <p:cNvSpPr txBox="1"/>
          <p:nvPr/>
        </p:nvSpPr>
        <p:spPr>
          <a:xfrm>
            <a:off x="5111746" y="5238750"/>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Do-ability</a:t>
            </a:r>
            <a:endParaRPr lang="en-US" sz="1000" b="1" dirty="0">
              <a:solidFill>
                <a:schemeClr val="tx1">
                  <a:lumMod val="65000"/>
                  <a:lumOff val="35000"/>
                </a:schemeClr>
              </a:solidFill>
              <a:latin typeface="+mn-lt"/>
            </a:endParaRPr>
          </a:p>
        </p:txBody>
      </p:sp>
      <p:sp>
        <p:nvSpPr>
          <p:cNvPr id="738" name="TextBox 737">
            <a:hlinkClick r:id="rId12" action="ppaction://hlinksldjump"/>
          </p:cNvPr>
          <p:cNvSpPr txBox="1"/>
          <p:nvPr/>
        </p:nvSpPr>
        <p:spPr>
          <a:xfrm>
            <a:off x="6102346" y="4886325"/>
            <a:ext cx="1009650" cy="256480"/>
          </a:xfrm>
          <a:prstGeom prst="rect">
            <a:avLst/>
          </a:prstGeom>
          <a:noFill/>
        </p:spPr>
        <p:txBody>
          <a:bodyPr wrap="square" lIns="0" tIns="0" rIns="0" bIns="0" rtlCol="0">
            <a:spAutoFit/>
          </a:bodyPr>
          <a:lstStyle/>
          <a:p>
            <a:pPr>
              <a:lnSpc>
                <a:spcPts val="1000"/>
              </a:lnSpc>
            </a:pPr>
            <a:r>
              <a:rPr lang="en-GB" sz="900" b="1" dirty="0" smtClean="0">
                <a:solidFill>
                  <a:schemeClr val="tx1">
                    <a:lumMod val="65000"/>
                    <a:lumOff val="35000"/>
                  </a:schemeClr>
                </a:solidFill>
                <a:latin typeface="+mn-lt"/>
              </a:rPr>
              <a:t>Benefit</a:t>
            </a:r>
          </a:p>
          <a:p>
            <a:pPr>
              <a:lnSpc>
                <a:spcPts val="1000"/>
              </a:lnSpc>
            </a:pPr>
            <a:r>
              <a:rPr lang="en-GB" sz="900" b="1" dirty="0" smtClean="0">
                <a:solidFill>
                  <a:schemeClr val="tx1">
                    <a:lumMod val="65000"/>
                    <a:lumOff val="35000"/>
                  </a:schemeClr>
                </a:solidFill>
                <a:latin typeface="+mn-lt"/>
              </a:rPr>
              <a:t>realisation</a:t>
            </a:r>
            <a:endParaRPr lang="en-US" sz="900" b="1" dirty="0">
              <a:solidFill>
                <a:schemeClr val="tx1">
                  <a:lumMod val="65000"/>
                  <a:lumOff val="35000"/>
                </a:schemeClr>
              </a:solidFill>
              <a:latin typeface="+mn-lt"/>
            </a:endParaRPr>
          </a:p>
        </p:txBody>
      </p:sp>
      <p:sp>
        <p:nvSpPr>
          <p:cNvPr id="739" name="TextBox 738"/>
          <p:cNvSpPr txBox="1"/>
          <p:nvPr/>
        </p:nvSpPr>
        <p:spPr>
          <a:xfrm>
            <a:off x="7010400" y="2419350"/>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Lower</a:t>
            </a:r>
          </a:p>
          <a:p>
            <a:pPr>
              <a:lnSpc>
                <a:spcPts val="1000"/>
              </a:lnSpc>
            </a:pPr>
            <a:r>
              <a:rPr lang="en-GB" sz="1000" b="1" dirty="0" smtClean="0">
                <a:solidFill>
                  <a:schemeClr val="tx1">
                    <a:lumMod val="65000"/>
                    <a:lumOff val="35000"/>
                  </a:schemeClr>
                </a:solidFill>
                <a:latin typeface="+mn-lt"/>
              </a:rPr>
              <a:t>cost</a:t>
            </a:r>
            <a:endParaRPr lang="en-US" sz="1000" b="1" dirty="0">
              <a:solidFill>
                <a:schemeClr val="tx1">
                  <a:lumMod val="65000"/>
                  <a:lumOff val="35000"/>
                </a:schemeClr>
              </a:solidFill>
              <a:latin typeface="+mn-lt"/>
            </a:endParaRPr>
          </a:p>
        </p:txBody>
      </p:sp>
      <p:sp>
        <p:nvSpPr>
          <p:cNvPr id="740" name="TextBox 739"/>
          <p:cNvSpPr txBox="1"/>
          <p:nvPr/>
        </p:nvSpPr>
        <p:spPr>
          <a:xfrm>
            <a:off x="7143750" y="2895600"/>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Policy</a:t>
            </a:r>
          </a:p>
          <a:p>
            <a:pPr>
              <a:lnSpc>
                <a:spcPts val="1000"/>
              </a:lnSpc>
            </a:pPr>
            <a:r>
              <a:rPr lang="en-GB" sz="1000" b="1" dirty="0" smtClean="0">
                <a:solidFill>
                  <a:schemeClr val="tx1">
                    <a:lumMod val="65000"/>
                    <a:lumOff val="35000"/>
                  </a:schemeClr>
                </a:solidFill>
                <a:latin typeface="+mn-lt"/>
              </a:rPr>
              <a:t>outcomes</a:t>
            </a:r>
            <a:endParaRPr lang="en-US" sz="1000" b="1" dirty="0">
              <a:solidFill>
                <a:schemeClr val="tx1">
                  <a:lumMod val="65000"/>
                  <a:lumOff val="35000"/>
                </a:schemeClr>
              </a:solidFill>
              <a:latin typeface="+mn-lt"/>
            </a:endParaRPr>
          </a:p>
        </p:txBody>
      </p:sp>
      <p:sp>
        <p:nvSpPr>
          <p:cNvPr id="741" name="TextBox 740"/>
          <p:cNvSpPr txBox="1"/>
          <p:nvPr/>
        </p:nvSpPr>
        <p:spPr>
          <a:xfrm>
            <a:off x="7210425" y="3352800"/>
            <a:ext cx="1009650" cy="128240"/>
          </a:xfrm>
          <a:prstGeom prst="rect">
            <a:avLst/>
          </a:prstGeom>
          <a:noFill/>
        </p:spPr>
        <p:txBody>
          <a:bodyPr wrap="square" lIns="0" tIns="0" rIns="0" bIns="0" rtlCol="0">
            <a:spAutoFit/>
          </a:bodyPr>
          <a:lstStyle/>
          <a:p>
            <a:pPr>
              <a:lnSpc>
                <a:spcPts val="1000"/>
              </a:lnSpc>
            </a:pPr>
            <a:r>
              <a:rPr lang="en-GB" sz="1400" b="1" dirty="0" smtClean="0">
                <a:solidFill>
                  <a:schemeClr val="tx1">
                    <a:lumMod val="65000"/>
                    <a:lumOff val="35000"/>
                  </a:schemeClr>
                </a:solidFill>
                <a:latin typeface="+mn-lt"/>
              </a:rPr>
              <a:t>Impact</a:t>
            </a:r>
            <a:endParaRPr lang="en-US" sz="1400" b="1" dirty="0">
              <a:solidFill>
                <a:schemeClr val="tx1">
                  <a:lumMod val="65000"/>
                  <a:lumOff val="35000"/>
                </a:schemeClr>
              </a:solidFill>
              <a:latin typeface="+mn-lt"/>
            </a:endParaRPr>
          </a:p>
        </p:txBody>
      </p:sp>
      <p:sp>
        <p:nvSpPr>
          <p:cNvPr id="742" name="TextBox 741"/>
          <p:cNvSpPr txBox="1"/>
          <p:nvPr/>
        </p:nvSpPr>
        <p:spPr>
          <a:xfrm>
            <a:off x="7153275" y="3648075"/>
            <a:ext cx="1009650" cy="384721"/>
          </a:xfrm>
          <a:prstGeom prst="rect">
            <a:avLst/>
          </a:prstGeom>
          <a:noFill/>
        </p:spPr>
        <p:txBody>
          <a:bodyPr wrap="square" lIns="0" tIns="0" rIns="0" bIns="0" rtlCol="0">
            <a:spAutoFit/>
          </a:bodyPr>
          <a:lstStyle/>
          <a:p>
            <a:pPr>
              <a:lnSpc>
                <a:spcPts val="1000"/>
              </a:lnSpc>
            </a:pPr>
            <a:r>
              <a:rPr lang="en-GB" sz="950" b="1" dirty="0" smtClean="0">
                <a:solidFill>
                  <a:schemeClr val="tx1">
                    <a:lumMod val="65000"/>
                    <a:lumOff val="35000"/>
                  </a:schemeClr>
                </a:solidFill>
                <a:latin typeface="+mn-lt"/>
              </a:rPr>
              <a:t>Transformed</a:t>
            </a:r>
            <a:r>
              <a:rPr lang="en-US" sz="950" b="1" dirty="0" smtClean="0">
                <a:solidFill>
                  <a:schemeClr val="tx1">
                    <a:lumMod val="65000"/>
                    <a:lumOff val="35000"/>
                  </a:schemeClr>
                </a:solidFill>
                <a:latin typeface="+mn-lt"/>
              </a:rPr>
              <a:t> customer experience</a:t>
            </a:r>
            <a:endParaRPr lang="en-GB" sz="950" b="1" dirty="0" smtClean="0">
              <a:solidFill>
                <a:schemeClr val="tx1">
                  <a:lumMod val="65000"/>
                  <a:lumOff val="35000"/>
                </a:schemeClr>
              </a:solidFill>
              <a:latin typeface="+mn-lt"/>
            </a:endParaRPr>
          </a:p>
        </p:txBody>
      </p:sp>
      <p:sp>
        <p:nvSpPr>
          <p:cNvPr id="743" name="TextBox 742"/>
          <p:cNvSpPr txBox="1"/>
          <p:nvPr/>
        </p:nvSpPr>
        <p:spPr>
          <a:xfrm>
            <a:off x="177796" y="2724150"/>
            <a:ext cx="771525" cy="461665"/>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Key service delivery process</a:t>
            </a:r>
            <a:endParaRPr lang="en-US" sz="1000" b="1" dirty="0">
              <a:solidFill>
                <a:schemeClr val="tx1">
                  <a:lumMod val="65000"/>
                  <a:lumOff val="35000"/>
                </a:schemeClr>
              </a:solidFill>
              <a:latin typeface="+mn-lt"/>
            </a:endParaRPr>
          </a:p>
        </p:txBody>
      </p:sp>
      <p:sp>
        <p:nvSpPr>
          <p:cNvPr id="744" name="TextBox 743"/>
          <p:cNvSpPr txBox="1"/>
          <p:nvPr/>
        </p:nvSpPr>
        <p:spPr>
          <a:xfrm>
            <a:off x="215896" y="4810125"/>
            <a:ext cx="771525" cy="461665"/>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Critical success factors</a:t>
            </a:r>
            <a:endParaRPr lang="en-US" sz="1000" b="1" dirty="0">
              <a:solidFill>
                <a:schemeClr val="tx1">
                  <a:lumMod val="65000"/>
                  <a:lumOff val="35000"/>
                </a:schemeClr>
              </a:solidFill>
              <a:latin typeface="+mn-lt"/>
            </a:endParaRPr>
          </a:p>
        </p:txBody>
      </p:sp>
      <p:sp>
        <p:nvSpPr>
          <p:cNvPr id="122" name="Title 1"/>
          <p:cNvSpPr txBox="1">
            <a:spLocks/>
          </p:cNvSpPr>
          <p:nvPr/>
        </p:nvSpPr>
        <p:spPr>
          <a:xfrm>
            <a:off x="2438400" y="1112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1200" i="1" u="none" strike="noStrike" kern="0" cap="none" spc="0" normalizeH="0" baseline="0" noProof="0" dirty="0" smtClean="0">
                <a:ln>
                  <a:noFill/>
                </a:ln>
                <a:solidFill>
                  <a:srgbClr val="1D6AAE"/>
                </a:solidFill>
                <a:effectLst/>
                <a:uLnTx/>
                <a:uFillTx/>
                <a:latin typeface="+mj-lt"/>
                <a:ea typeface="+mj-ea"/>
                <a:cs typeface="+mj-cs"/>
              </a:rPr>
              <a:t>The Citizen Service </a:t>
            </a:r>
            <a:r>
              <a:rPr kumimoji="0" lang="en-GB" sz="1200" i="1" u="none" strike="noStrike" kern="0" cap="none" spc="0" normalizeH="0" baseline="0" noProof="0" dirty="0" smtClean="0">
                <a:ln>
                  <a:noFill/>
                </a:ln>
                <a:solidFill>
                  <a:srgbClr val="0070C0"/>
                </a:solidFill>
                <a:effectLst/>
                <a:uLnTx/>
                <a:uFillTx/>
                <a:latin typeface="+mj-lt"/>
                <a:ea typeface="+mj-ea"/>
                <a:cs typeface="+mj-cs"/>
              </a:rPr>
              <a:t>Transformation</a:t>
            </a:r>
            <a:r>
              <a:rPr kumimoji="0" lang="en-GB" sz="1200" i="1" u="none" strike="noStrike" kern="0" cap="none" spc="0" normalizeH="0" baseline="0" noProof="0" dirty="0" smtClean="0">
                <a:ln>
                  <a:noFill/>
                </a:ln>
                <a:solidFill>
                  <a:srgbClr val="1D6AAE"/>
                </a:solidFill>
                <a:effectLst/>
                <a:uLnTx/>
                <a:uFillTx/>
                <a:latin typeface="+mj-lt"/>
                <a:ea typeface="+mj-ea"/>
                <a:cs typeface="+mj-cs"/>
              </a:rPr>
              <a:t> Value Chain</a:t>
            </a:r>
            <a:endParaRPr kumimoji="0" lang="en-GB" sz="1200" i="1" u="none" strike="noStrike" kern="0" cap="none" spc="0" normalizeH="0" baseline="0" noProof="0" dirty="0">
              <a:ln>
                <a:noFill/>
              </a:ln>
              <a:solidFill>
                <a:srgbClr val="1D6AAE"/>
              </a:solidFill>
              <a:effectLst/>
              <a:uLnTx/>
              <a:uFillTx/>
              <a:latin typeface="+mj-lt"/>
              <a:ea typeface="+mj-ea"/>
              <a:cs typeface="+mj-cs"/>
            </a:endParaRPr>
          </a:p>
        </p:txBody>
      </p:sp>
      <p:sp>
        <p:nvSpPr>
          <p:cNvPr id="123" name="Rectangle 122">
            <a:hlinkClick r:id="" action="ppaction://noaction"/>
          </p:cNvPr>
          <p:cNvSpPr/>
          <p:nvPr/>
        </p:nvSpPr>
        <p:spPr bwMode="auto">
          <a:xfrm rot="16200000">
            <a:off x="4114800" y="32004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Citizen empowerment</a:t>
            </a:r>
            <a:endParaRPr kumimoji="0" lang="en-GB" sz="1000" i="0" u="none" strike="noStrike" cap="none" normalizeH="0" baseline="0" dirty="0" smtClean="0">
              <a:ln>
                <a:noFill/>
              </a:ln>
              <a:effectLst/>
              <a:latin typeface="+mn-lt"/>
            </a:endParaRPr>
          </a:p>
        </p:txBody>
      </p:sp>
      <p:sp>
        <p:nvSpPr>
          <p:cNvPr id="124" name="Rectangle 123">
            <a:hlinkClick r:id="" action="ppaction://noaction"/>
          </p:cNvPr>
          <p:cNvSpPr/>
          <p:nvPr/>
        </p:nvSpPr>
        <p:spPr bwMode="auto">
          <a:xfrm rot="16200000">
            <a:off x="3505200" y="3200399"/>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Identity Management</a:t>
            </a:r>
            <a:endParaRPr kumimoji="0" lang="en-GB" sz="1000" i="0" u="none" strike="noStrike" cap="none" normalizeH="0" baseline="0" dirty="0" smtClean="0">
              <a:ln>
                <a:noFill/>
              </a:ln>
              <a:effectLst/>
              <a:latin typeface="+mn-lt"/>
            </a:endParaRPr>
          </a:p>
        </p:txBody>
      </p:sp>
      <p:sp>
        <p:nvSpPr>
          <p:cNvPr id="125" name="Rectangle 124">
            <a:hlinkClick r:id="" action="ppaction://noaction"/>
          </p:cNvPr>
          <p:cNvSpPr/>
          <p:nvPr/>
        </p:nvSpPr>
        <p:spPr bwMode="auto">
          <a:xfrm rot="16200000">
            <a:off x="2819401" y="3200401"/>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Marketing and branding</a:t>
            </a:r>
            <a:endParaRPr kumimoji="0" lang="en-GB" sz="1000" i="0" u="none" strike="noStrike" cap="none" normalizeH="0" baseline="0" dirty="0" smtClean="0">
              <a:ln>
                <a:noFill/>
              </a:ln>
              <a:effectLst/>
              <a:latin typeface="+mn-lt"/>
            </a:endParaRPr>
          </a:p>
        </p:txBody>
      </p:sp>
      <p:sp>
        <p:nvSpPr>
          <p:cNvPr id="126" name="Rectangle 125">
            <a:hlinkClick r:id="" action="ppaction://noaction"/>
          </p:cNvPr>
          <p:cNvSpPr/>
          <p:nvPr/>
        </p:nvSpPr>
        <p:spPr bwMode="auto">
          <a:xfrm rot="16200000">
            <a:off x="2209800" y="31242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Delivery Roadmap</a:t>
            </a:r>
            <a:endParaRPr kumimoji="0" lang="en-GB" sz="1000" i="0" u="none" strike="noStrike" cap="none" normalizeH="0" baseline="0" dirty="0" smtClean="0">
              <a:ln>
                <a:noFill/>
              </a:ln>
              <a:effectLst/>
              <a:latin typeface="+mn-lt"/>
            </a:endParaRPr>
          </a:p>
        </p:txBody>
      </p:sp>
      <p:sp>
        <p:nvSpPr>
          <p:cNvPr id="127" name="Rectangle 126">
            <a:hlinkClick r:id="rId13" action="ppaction://hlinksldjump"/>
          </p:cNvPr>
          <p:cNvSpPr/>
          <p:nvPr/>
        </p:nvSpPr>
        <p:spPr bwMode="auto">
          <a:xfrm rot="16200000">
            <a:off x="1524000" y="31242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Policy Products</a:t>
            </a:r>
            <a:endParaRPr kumimoji="0" lang="en-GB" sz="1000" i="0" u="none" strike="noStrike" cap="none" normalizeH="0" baseline="0" dirty="0" smtClean="0">
              <a:ln>
                <a:noFill/>
              </a:ln>
              <a:effectLst/>
              <a:latin typeface="+mn-lt"/>
            </a:endParaRPr>
          </a:p>
        </p:txBody>
      </p:sp>
      <p:sp>
        <p:nvSpPr>
          <p:cNvPr id="128" name="Rectangle 127">
            <a:hlinkClick r:id="rId10" action="ppaction://hlinksldjump"/>
          </p:cNvPr>
          <p:cNvSpPr/>
          <p:nvPr/>
        </p:nvSpPr>
        <p:spPr bwMode="auto">
          <a:xfrm rot="16200000">
            <a:off x="1066799" y="28956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Business Model</a:t>
            </a:r>
            <a:endParaRPr kumimoji="0" lang="en-GB" sz="1000" i="0" u="none" strike="noStrike" cap="none" normalizeH="0" baseline="0" dirty="0" smtClean="0">
              <a:ln>
                <a:noFill/>
              </a:ln>
              <a:effectLst/>
              <a:latin typeface="+mn-lt"/>
            </a:endParaRPr>
          </a:p>
        </p:txBody>
      </p:sp>
      <p:sp>
        <p:nvSpPr>
          <p:cNvPr id="129" name="Rectangle 128">
            <a:hlinkClick r:id="rId9" action="ppaction://hlinksldjump"/>
          </p:cNvPr>
          <p:cNvSpPr/>
          <p:nvPr/>
        </p:nvSpPr>
        <p:spPr bwMode="auto">
          <a:xfrm rot="16200000">
            <a:off x="1295400" y="3276600"/>
            <a:ext cx="685800" cy="3810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Vision &gt;</a:t>
            </a:r>
            <a:endParaRPr kumimoji="0" lang="en-GB" sz="1000" i="0" u="none" strike="noStrike" cap="none" normalizeH="0" baseline="0" dirty="0" smtClean="0">
              <a:ln>
                <a:noFill/>
              </a:ln>
              <a:effectLst/>
              <a:latin typeface="+mn-lt"/>
            </a:endParaRPr>
          </a:p>
        </p:txBody>
      </p:sp>
      <p:sp>
        <p:nvSpPr>
          <p:cNvPr id="130" name="Rectangle 129">
            <a:hlinkClick r:id="rId11" action="ppaction://hlinksldjump"/>
          </p:cNvPr>
          <p:cNvSpPr/>
          <p:nvPr/>
        </p:nvSpPr>
        <p:spPr bwMode="auto">
          <a:xfrm rot="16200000">
            <a:off x="1295400" y="2590801"/>
            <a:ext cx="685800" cy="3810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Strategy &gt;</a:t>
            </a:r>
            <a:endParaRPr kumimoji="0" lang="en-GB" sz="1000" i="0" u="none" strike="noStrike" cap="none" normalizeH="0" baseline="0" dirty="0" smtClean="0">
              <a:ln>
                <a:noFill/>
              </a:ln>
              <a:effectLst/>
              <a:latin typeface="+mn-lt"/>
            </a:endParaRPr>
          </a:p>
        </p:txBody>
      </p:sp>
      <p:sp>
        <p:nvSpPr>
          <p:cNvPr id="131" name="Rectangle 130">
            <a:hlinkClick r:id="" action="ppaction://noaction"/>
          </p:cNvPr>
          <p:cNvSpPr/>
          <p:nvPr/>
        </p:nvSpPr>
        <p:spPr bwMode="auto">
          <a:xfrm rot="16200000">
            <a:off x="6096000" y="28956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Channel Management Strategy</a:t>
            </a:r>
            <a:endParaRPr kumimoji="0" lang="en-GB" sz="1000" i="0" u="none" strike="noStrike" cap="none" normalizeH="0" baseline="0" dirty="0" smtClean="0">
              <a:ln>
                <a:noFill/>
              </a:ln>
              <a:effectLst/>
              <a:latin typeface="+mn-lt"/>
            </a:endParaRPr>
          </a:p>
        </p:txBody>
      </p:sp>
      <p:sp>
        <p:nvSpPr>
          <p:cNvPr id="132"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Our contribution to the</a:t>
            </a:r>
            <a:r>
              <a:rPr kumimoji="0" lang="en-GB" sz="2800" b="0" i="0" u="none" strike="noStrike" kern="0" cap="none" spc="0" normalizeH="0" noProof="0" dirty="0" smtClean="0">
                <a:ln>
                  <a:noFill/>
                </a:ln>
                <a:solidFill>
                  <a:srgbClr val="1D6AAE"/>
                </a:solidFill>
                <a:effectLst/>
                <a:uLnTx/>
                <a:uFillTx/>
                <a:latin typeface="+mj-lt"/>
                <a:ea typeface="+mj-ea"/>
                <a:cs typeface="+mj-cs"/>
              </a:rPr>
              <a:t> debate</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
        <p:nvSpPr>
          <p:cNvPr id="133" name="Oval 132"/>
          <p:cNvSpPr/>
          <p:nvPr/>
        </p:nvSpPr>
        <p:spPr bwMode="auto">
          <a:xfrm>
            <a:off x="152400" y="4343400"/>
            <a:ext cx="7696200" cy="1447800"/>
          </a:xfrm>
          <a:prstGeom prst="ellipse">
            <a:avLst/>
          </a:prstGeom>
          <a:noFill/>
          <a:ln w="38100" cap="flat" cmpd="sng" algn="ctr">
            <a:solidFill>
              <a:srgbClr val="C00000"/>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pitchFamily="100" charset="0"/>
            </a:endParaRPr>
          </a:p>
        </p:txBody>
      </p:sp>
      <p:cxnSp>
        <p:nvCxnSpPr>
          <p:cNvPr id="134" name="Straight Connector 133"/>
          <p:cNvCxnSpPr/>
          <p:nvPr/>
        </p:nvCxnSpPr>
        <p:spPr bwMode="auto">
          <a:xfrm rot="5400000">
            <a:off x="3581400" y="3581400"/>
            <a:ext cx="1295400" cy="228600"/>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135" name="TextBox 134"/>
          <p:cNvSpPr txBox="1"/>
          <p:nvPr/>
        </p:nvSpPr>
        <p:spPr>
          <a:xfrm>
            <a:off x="1524000" y="2362200"/>
            <a:ext cx="6019800" cy="830997"/>
          </a:xfrm>
          <a:prstGeom prst="rect">
            <a:avLst/>
          </a:prstGeom>
          <a:solidFill>
            <a:srgbClr val="C00000"/>
          </a:solidFill>
        </p:spPr>
        <p:txBody>
          <a:bodyPr wrap="square" rtlCol="0">
            <a:spAutoFit/>
          </a:bodyPr>
          <a:lstStyle/>
          <a:p>
            <a:r>
              <a:rPr lang="en-GB" b="0" dirty="0" smtClean="0">
                <a:latin typeface="+mn-lt"/>
              </a:rPr>
              <a:t>2.   Can we identify Critical Success Factors?</a:t>
            </a:r>
            <a:endParaRPr lang="en-GB" b="0" dirty="0">
              <a:latin typeface="+mn-lt"/>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48" name="Freeform 12"/>
          <p:cNvSpPr>
            <a:spLocks/>
          </p:cNvSpPr>
          <p:nvPr/>
        </p:nvSpPr>
        <p:spPr bwMode="auto">
          <a:xfrm>
            <a:off x="7257767" y="1482412"/>
            <a:ext cx="960384" cy="3973127"/>
          </a:xfrm>
          <a:custGeom>
            <a:avLst/>
            <a:gdLst/>
            <a:ahLst/>
            <a:cxnLst>
              <a:cxn ang="0">
                <a:pos x="0" y="0"/>
              </a:cxn>
              <a:cxn ang="0">
                <a:pos x="0" y="1721"/>
              </a:cxn>
              <a:cxn ang="0">
                <a:pos x="416" y="862"/>
              </a:cxn>
              <a:cxn ang="0">
                <a:pos x="0" y="0"/>
              </a:cxn>
            </a:cxnLst>
            <a:rect l="0" t="0" r="r" b="b"/>
            <a:pathLst>
              <a:path w="416" h="1721">
                <a:moveTo>
                  <a:pt x="0" y="0"/>
                </a:moveTo>
                <a:lnTo>
                  <a:pt x="0" y="1721"/>
                </a:lnTo>
                <a:lnTo>
                  <a:pt x="416" y="862"/>
                </a:lnTo>
                <a:lnTo>
                  <a:pt x="0" y="0"/>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49" name="Freeform 13"/>
          <p:cNvSpPr>
            <a:spLocks/>
          </p:cNvSpPr>
          <p:nvPr/>
        </p:nvSpPr>
        <p:spPr bwMode="auto">
          <a:xfrm>
            <a:off x="1460835" y="1376216"/>
            <a:ext cx="5753068" cy="360144"/>
          </a:xfrm>
          <a:custGeom>
            <a:avLst/>
            <a:gdLst/>
            <a:ahLst/>
            <a:cxnLst>
              <a:cxn ang="0">
                <a:pos x="2492" y="53"/>
              </a:cxn>
              <a:cxn ang="0">
                <a:pos x="2490" y="37"/>
              </a:cxn>
              <a:cxn ang="0">
                <a:pos x="2485" y="22"/>
              </a:cxn>
              <a:cxn ang="0">
                <a:pos x="2476" y="12"/>
              </a:cxn>
              <a:cxn ang="0">
                <a:pos x="2466" y="6"/>
              </a:cxn>
              <a:cxn ang="0">
                <a:pos x="2453" y="1"/>
              </a:cxn>
              <a:cxn ang="0">
                <a:pos x="2437" y="0"/>
              </a:cxn>
              <a:cxn ang="0">
                <a:pos x="55" y="0"/>
              </a:cxn>
              <a:cxn ang="0">
                <a:pos x="40" y="1"/>
              </a:cxn>
              <a:cxn ang="0">
                <a:pos x="26" y="6"/>
              </a:cxn>
              <a:cxn ang="0">
                <a:pos x="15" y="12"/>
              </a:cxn>
              <a:cxn ang="0">
                <a:pos x="8" y="22"/>
              </a:cxn>
              <a:cxn ang="0">
                <a:pos x="2" y="36"/>
              </a:cxn>
              <a:cxn ang="0">
                <a:pos x="0" y="51"/>
              </a:cxn>
              <a:cxn ang="0">
                <a:pos x="0" y="156"/>
              </a:cxn>
              <a:cxn ang="0">
                <a:pos x="2492" y="156"/>
              </a:cxn>
              <a:cxn ang="0">
                <a:pos x="2492" y="53"/>
              </a:cxn>
            </a:cxnLst>
            <a:rect l="0" t="0" r="r" b="b"/>
            <a:pathLst>
              <a:path w="2492" h="156">
                <a:moveTo>
                  <a:pt x="2492" y="53"/>
                </a:moveTo>
                <a:lnTo>
                  <a:pt x="2490" y="37"/>
                </a:lnTo>
                <a:lnTo>
                  <a:pt x="2485" y="22"/>
                </a:lnTo>
                <a:lnTo>
                  <a:pt x="2476" y="12"/>
                </a:lnTo>
                <a:lnTo>
                  <a:pt x="2466" y="6"/>
                </a:lnTo>
                <a:lnTo>
                  <a:pt x="2453" y="1"/>
                </a:lnTo>
                <a:lnTo>
                  <a:pt x="2437" y="0"/>
                </a:lnTo>
                <a:lnTo>
                  <a:pt x="55" y="0"/>
                </a:lnTo>
                <a:lnTo>
                  <a:pt x="40" y="1"/>
                </a:lnTo>
                <a:lnTo>
                  <a:pt x="26" y="6"/>
                </a:lnTo>
                <a:lnTo>
                  <a:pt x="15" y="12"/>
                </a:lnTo>
                <a:lnTo>
                  <a:pt x="8" y="22"/>
                </a:lnTo>
                <a:lnTo>
                  <a:pt x="2" y="36"/>
                </a:lnTo>
                <a:lnTo>
                  <a:pt x="0" y="51"/>
                </a:lnTo>
                <a:lnTo>
                  <a:pt x="0" y="156"/>
                </a:lnTo>
                <a:lnTo>
                  <a:pt x="2492" y="156"/>
                </a:lnTo>
                <a:lnTo>
                  <a:pt x="2492" y="53"/>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0" name="Freeform 14"/>
          <p:cNvSpPr>
            <a:spLocks/>
          </p:cNvSpPr>
          <p:nvPr/>
        </p:nvSpPr>
        <p:spPr bwMode="auto">
          <a:xfrm>
            <a:off x="5302370" y="2075727"/>
            <a:ext cx="1911533" cy="2075445"/>
          </a:xfrm>
          <a:custGeom>
            <a:avLst/>
            <a:gdLst/>
            <a:ahLst/>
            <a:cxnLst>
              <a:cxn ang="0">
                <a:pos x="579" y="153"/>
              </a:cxn>
              <a:cxn ang="0">
                <a:pos x="579" y="2"/>
              </a:cxn>
              <a:cxn ang="0">
                <a:pos x="579" y="899"/>
              </a:cxn>
              <a:cxn ang="0">
                <a:pos x="828" y="899"/>
              </a:cxn>
              <a:cxn ang="0">
                <a:pos x="828" y="0"/>
              </a:cxn>
              <a:cxn ang="0">
                <a:pos x="1" y="0"/>
              </a:cxn>
              <a:cxn ang="0">
                <a:pos x="1" y="1"/>
              </a:cxn>
              <a:cxn ang="0">
                <a:pos x="0" y="1"/>
              </a:cxn>
              <a:cxn ang="0">
                <a:pos x="0" y="153"/>
              </a:cxn>
              <a:cxn ang="0">
                <a:pos x="579" y="153"/>
              </a:cxn>
            </a:cxnLst>
            <a:rect l="0" t="0" r="r" b="b"/>
            <a:pathLst>
              <a:path w="828" h="899">
                <a:moveTo>
                  <a:pt x="579" y="153"/>
                </a:moveTo>
                <a:lnTo>
                  <a:pt x="579" y="2"/>
                </a:lnTo>
                <a:lnTo>
                  <a:pt x="579" y="899"/>
                </a:lnTo>
                <a:lnTo>
                  <a:pt x="828" y="899"/>
                </a:lnTo>
                <a:lnTo>
                  <a:pt x="828" y="0"/>
                </a:lnTo>
                <a:lnTo>
                  <a:pt x="1" y="0"/>
                </a:lnTo>
                <a:lnTo>
                  <a:pt x="1" y="1"/>
                </a:lnTo>
                <a:lnTo>
                  <a:pt x="0" y="1"/>
                </a:lnTo>
                <a:lnTo>
                  <a:pt x="0" y="153"/>
                </a:lnTo>
                <a:lnTo>
                  <a:pt x="579" y="153"/>
                </a:lnTo>
                <a:close/>
              </a:path>
            </a:pathLst>
          </a:custGeom>
          <a:solidFill>
            <a:srgbClr val="81BDF3"/>
          </a:solidFill>
          <a:ln w="0">
            <a:solidFill>
              <a:srgbClr val="A3F3F4"/>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1" name="Freeform 15"/>
          <p:cNvSpPr>
            <a:spLocks/>
          </p:cNvSpPr>
          <p:nvPr/>
        </p:nvSpPr>
        <p:spPr bwMode="auto">
          <a:xfrm>
            <a:off x="5304679" y="1736360"/>
            <a:ext cx="1909225" cy="339366"/>
          </a:xfrm>
          <a:custGeom>
            <a:avLst/>
            <a:gdLst/>
            <a:ahLst/>
            <a:cxnLst>
              <a:cxn ang="0">
                <a:pos x="827" y="147"/>
              </a:cxn>
              <a:cxn ang="0">
                <a:pos x="827" y="0"/>
              </a:cxn>
              <a:cxn ang="0">
                <a:pos x="0" y="0"/>
              </a:cxn>
              <a:cxn ang="0">
                <a:pos x="0" y="3"/>
              </a:cxn>
              <a:cxn ang="0">
                <a:pos x="823" y="3"/>
              </a:cxn>
              <a:cxn ang="0">
                <a:pos x="0" y="3"/>
              </a:cxn>
              <a:cxn ang="0">
                <a:pos x="0" y="147"/>
              </a:cxn>
              <a:cxn ang="0">
                <a:pos x="827" y="147"/>
              </a:cxn>
            </a:cxnLst>
            <a:rect l="0" t="0" r="r" b="b"/>
            <a:pathLst>
              <a:path w="827" h="147">
                <a:moveTo>
                  <a:pt x="827" y="147"/>
                </a:moveTo>
                <a:lnTo>
                  <a:pt x="827" y="0"/>
                </a:lnTo>
                <a:lnTo>
                  <a:pt x="0" y="0"/>
                </a:lnTo>
                <a:lnTo>
                  <a:pt x="0" y="3"/>
                </a:lnTo>
                <a:lnTo>
                  <a:pt x="823" y="3"/>
                </a:lnTo>
                <a:lnTo>
                  <a:pt x="0" y="3"/>
                </a:lnTo>
                <a:lnTo>
                  <a:pt x="0" y="147"/>
                </a:lnTo>
                <a:lnTo>
                  <a:pt x="827" y="147"/>
                </a:lnTo>
                <a:close/>
              </a:path>
            </a:pathLst>
          </a:custGeom>
          <a:solidFill>
            <a:srgbClr val="81BDF3"/>
          </a:solidFill>
          <a:ln w="0">
            <a:solidFill>
              <a:srgbClr val="A3F3F4"/>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2" name="Rectangle 16"/>
          <p:cNvSpPr>
            <a:spLocks noChangeArrowheads="1"/>
          </p:cNvSpPr>
          <p:nvPr/>
        </p:nvSpPr>
        <p:spPr bwMode="auto">
          <a:xfrm>
            <a:off x="5302370" y="2775237"/>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3" name="Rectangle 17"/>
          <p:cNvSpPr>
            <a:spLocks noChangeArrowheads="1"/>
          </p:cNvSpPr>
          <p:nvPr/>
        </p:nvSpPr>
        <p:spPr bwMode="auto">
          <a:xfrm>
            <a:off x="5302370" y="3467822"/>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4" name="Rectangle 18"/>
          <p:cNvSpPr>
            <a:spLocks noChangeArrowheads="1"/>
          </p:cNvSpPr>
          <p:nvPr/>
        </p:nvSpPr>
        <p:spPr bwMode="auto">
          <a:xfrm>
            <a:off x="5302370" y="3121529"/>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5" name="Rectangle 19"/>
          <p:cNvSpPr>
            <a:spLocks noChangeArrowheads="1"/>
          </p:cNvSpPr>
          <p:nvPr/>
        </p:nvSpPr>
        <p:spPr bwMode="auto">
          <a:xfrm>
            <a:off x="5302370" y="2428945"/>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6" name="Rectangle 20"/>
          <p:cNvSpPr>
            <a:spLocks noChangeArrowheads="1"/>
          </p:cNvSpPr>
          <p:nvPr/>
        </p:nvSpPr>
        <p:spPr bwMode="auto">
          <a:xfrm>
            <a:off x="5302370" y="3814114"/>
            <a:ext cx="1336688" cy="337058"/>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7" name="Freeform 21"/>
          <p:cNvSpPr>
            <a:spLocks/>
          </p:cNvSpPr>
          <p:nvPr/>
        </p:nvSpPr>
        <p:spPr bwMode="auto">
          <a:xfrm>
            <a:off x="3376985" y="1743286"/>
            <a:ext cx="1927693" cy="332441"/>
          </a:xfrm>
          <a:custGeom>
            <a:avLst/>
            <a:gdLst/>
            <a:ahLst/>
            <a:cxnLst>
              <a:cxn ang="0">
                <a:pos x="835" y="8"/>
              </a:cxn>
              <a:cxn ang="0">
                <a:pos x="835" y="0"/>
              </a:cxn>
              <a:cxn ang="0">
                <a:pos x="0" y="0"/>
              </a:cxn>
              <a:cxn ang="0">
                <a:pos x="0" y="144"/>
              </a:cxn>
              <a:cxn ang="0">
                <a:pos x="834" y="144"/>
              </a:cxn>
              <a:cxn ang="0">
                <a:pos x="835" y="119"/>
              </a:cxn>
              <a:cxn ang="0">
                <a:pos x="835" y="8"/>
              </a:cxn>
            </a:cxnLst>
            <a:rect l="0" t="0" r="r" b="b"/>
            <a:pathLst>
              <a:path w="835" h="144">
                <a:moveTo>
                  <a:pt x="835" y="8"/>
                </a:moveTo>
                <a:lnTo>
                  <a:pt x="835" y="0"/>
                </a:lnTo>
                <a:lnTo>
                  <a:pt x="0" y="0"/>
                </a:lnTo>
                <a:lnTo>
                  <a:pt x="0" y="144"/>
                </a:lnTo>
                <a:lnTo>
                  <a:pt x="834" y="144"/>
                </a:lnTo>
                <a:lnTo>
                  <a:pt x="835" y="119"/>
                </a:lnTo>
                <a:lnTo>
                  <a:pt x="835" y="8"/>
                </a:lnTo>
                <a:close/>
              </a:path>
            </a:pathLst>
          </a:custGeom>
          <a:solidFill>
            <a:srgbClr val="4586B8"/>
          </a:solidFill>
          <a:ln w="0">
            <a:solidFill>
              <a:srgbClr val="81BDF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8" name="Rectangle 22"/>
          <p:cNvSpPr>
            <a:spLocks noChangeArrowheads="1"/>
          </p:cNvSpPr>
          <p:nvPr/>
        </p:nvSpPr>
        <p:spPr bwMode="auto">
          <a:xfrm>
            <a:off x="3376985" y="1736360"/>
            <a:ext cx="1927693" cy="6926"/>
          </a:xfrm>
          <a:prstGeom prst="rect">
            <a:avLst/>
          </a:prstGeom>
          <a:solidFill>
            <a:srgbClr val="1B6098"/>
          </a:solidFill>
          <a:ln w="0">
            <a:solidFill>
              <a:srgbClr val="1B609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9" name="Freeform 23"/>
          <p:cNvSpPr>
            <a:spLocks/>
          </p:cNvSpPr>
          <p:nvPr/>
        </p:nvSpPr>
        <p:spPr bwMode="auto">
          <a:xfrm>
            <a:off x="5302370" y="2018011"/>
            <a:ext cx="2309" cy="57715"/>
          </a:xfrm>
          <a:custGeom>
            <a:avLst/>
            <a:gdLst/>
            <a:ahLst/>
            <a:cxnLst>
              <a:cxn ang="0">
                <a:pos x="1" y="0"/>
              </a:cxn>
              <a:cxn ang="0">
                <a:pos x="0" y="25"/>
              </a:cxn>
              <a:cxn ang="0">
                <a:pos x="1" y="25"/>
              </a:cxn>
              <a:cxn ang="0">
                <a:pos x="1" y="0"/>
              </a:cxn>
            </a:cxnLst>
            <a:rect l="0" t="0" r="r" b="b"/>
            <a:pathLst>
              <a:path w="1" h="25">
                <a:moveTo>
                  <a:pt x="1" y="0"/>
                </a:moveTo>
                <a:lnTo>
                  <a:pt x="0" y="25"/>
                </a:lnTo>
                <a:lnTo>
                  <a:pt x="1" y="25"/>
                </a:lnTo>
                <a:lnTo>
                  <a:pt x="1" y="0"/>
                </a:lnTo>
                <a:close/>
              </a:path>
            </a:pathLst>
          </a:custGeom>
          <a:solidFill>
            <a:srgbClr val="1B6098"/>
          </a:solidFill>
          <a:ln w="0">
            <a:solidFill>
              <a:srgbClr val="1B6098"/>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0" name="Rectangle 24"/>
          <p:cNvSpPr>
            <a:spLocks noChangeArrowheads="1"/>
          </p:cNvSpPr>
          <p:nvPr/>
        </p:nvSpPr>
        <p:spPr bwMode="auto">
          <a:xfrm>
            <a:off x="5302370" y="2075727"/>
            <a:ext cx="2309" cy="2309"/>
          </a:xfrm>
          <a:prstGeom prst="rect">
            <a:avLst/>
          </a:prstGeom>
          <a:solidFill>
            <a:srgbClr val="1B6098"/>
          </a:solidFill>
          <a:ln w="0">
            <a:solidFill>
              <a:srgbClr val="1B609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1" name="Freeform 25"/>
          <p:cNvSpPr>
            <a:spLocks/>
          </p:cNvSpPr>
          <p:nvPr/>
        </p:nvSpPr>
        <p:spPr bwMode="auto">
          <a:xfrm>
            <a:off x="3372368" y="2075727"/>
            <a:ext cx="1930002" cy="2075445"/>
          </a:xfrm>
          <a:custGeom>
            <a:avLst/>
            <a:gdLst/>
            <a:ahLst/>
            <a:cxnLst>
              <a:cxn ang="0">
                <a:pos x="836" y="1"/>
              </a:cxn>
              <a:cxn ang="0">
                <a:pos x="836" y="0"/>
              </a:cxn>
              <a:cxn ang="0">
                <a:pos x="0" y="0"/>
              </a:cxn>
              <a:cxn ang="0">
                <a:pos x="0" y="899"/>
              </a:cxn>
              <a:cxn ang="0">
                <a:pos x="272" y="899"/>
              </a:cxn>
              <a:cxn ang="0">
                <a:pos x="272" y="8"/>
              </a:cxn>
              <a:cxn ang="0">
                <a:pos x="272" y="899"/>
              </a:cxn>
              <a:cxn ang="0">
                <a:pos x="561" y="899"/>
              </a:cxn>
              <a:cxn ang="0">
                <a:pos x="561" y="8"/>
              </a:cxn>
              <a:cxn ang="0">
                <a:pos x="561" y="899"/>
              </a:cxn>
              <a:cxn ang="0">
                <a:pos x="836" y="899"/>
              </a:cxn>
              <a:cxn ang="0">
                <a:pos x="836" y="1"/>
              </a:cxn>
            </a:cxnLst>
            <a:rect l="0" t="0" r="r" b="b"/>
            <a:pathLst>
              <a:path w="836" h="899">
                <a:moveTo>
                  <a:pt x="836" y="1"/>
                </a:moveTo>
                <a:lnTo>
                  <a:pt x="836" y="0"/>
                </a:lnTo>
                <a:lnTo>
                  <a:pt x="0" y="0"/>
                </a:lnTo>
                <a:lnTo>
                  <a:pt x="0" y="899"/>
                </a:lnTo>
                <a:lnTo>
                  <a:pt x="272" y="899"/>
                </a:lnTo>
                <a:lnTo>
                  <a:pt x="272" y="8"/>
                </a:lnTo>
                <a:lnTo>
                  <a:pt x="272" y="899"/>
                </a:lnTo>
                <a:lnTo>
                  <a:pt x="561" y="899"/>
                </a:lnTo>
                <a:lnTo>
                  <a:pt x="561" y="8"/>
                </a:lnTo>
                <a:lnTo>
                  <a:pt x="561" y="899"/>
                </a:lnTo>
                <a:lnTo>
                  <a:pt x="836" y="899"/>
                </a:lnTo>
                <a:lnTo>
                  <a:pt x="836" y="1"/>
                </a:lnTo>
                <a:close/>
              </a:path>
            </a:pathLst>
          </a:custGeom>
          <a:solidFill>
            <a:srgbClr val="4586B8"/>
          </a:solidFill>
          <a:ln w="0">
            <a:solidFill>
              <a:srgbClr val="81BDF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2" name="Rectangle 26"/>
          <p:cNvSpPr>
            <a:spLocks noChangeArrowheads="1"/>
          </p:cNvSpPr>
          <p:nvPr/>
        </p:nvSpPr>
        <p:spPr bwMode="auto">
          <a:xfrm>
            <a:off x="1460835" y="1736360"/>
            <a:ext cx="1916150" cy="6926"/>
          </a:xfrm>
          <a:prstGeom prst="rect">
            <a:avLst/>
          </a:prstGeom>
          <a:solidFill>
            <a:srgbClr val="154B78"/>
          </a:solidFill>
          <a:ln w="0">
            <a:solidFill>
              <a:srgbClr val="154B7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3" name="Freeform 27"/>
          <p:cNvSpPr>
            <a:spLocks/>
          </p:cNvSpPr>
          <p:nvPr/>
        </p:nvSpPr>
        <p:spPr bwMode="auto">
          <a:xfrm>
            <a:off x="3372368" y="1921049"/>
            <a:ext cx="4617" cy="154677"/>
          </a:xfrm>
          <a:custGeom>
            <a:avLst/>
            <a:gdLst/>
            <a:ahLst/>
            <a:cxnLst>
              <a:cxn ang="0">
                <a:pos x="0" y="67"/>
              </a:cxn>
              <a:cxn ang="0">
                <a:pos x="2" y="67"/>
              </a:cxn>
              <a:cxn ang="0">
                <a:pos x="2" y="0"/>
              </a:cxn>
              <a:cxn ang="0">
                <a:pos x="0" y="67"/>
              </a:cxn>
            </a:cxnLst>
            <a:rect l="0" t="0" r="r" b="b"/>
            <a:pathLst>
              <a:path w="2" h="67">
                <a:moveTo>
                  <a:pt x="0" y="67"/>
                </a:moveTo>
                <a:lnTo>
                  <a:pt x="2" y="67"/>
                </a:lnTo>
                <a:lnTo>
                  <a:pt x="2" y="0"/>
                </a:lnTo>
                <a:lnTo>
                  <a:pt x="0" y="67"/>
                </a:lnTo>
                <a:close/>
              </a:path>
            </a:pathLst>
          </a:custGeom>
          <a:solidFill>
            <a:srgbClr val="154B78"/>
          </a:solidFill>
          <a:ln w="0">
            <a:solidFill>
              <a:srgbClr val="154B78"/>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4" name="Rectangle 28">
            <a:hlinkClick r:id="" action="ppaction://noaction"/>
          </p:cNvPr>
          <p:cNvSpPr>
            <a:spLocks noChangeArrowheads="1"/>
          </p:cNvSpPr>
          <p:nvPr/>
        </p:nvSpPr>
        <p:spPr bwMode="auto">
          <a:xfrm>
            <a:off x="1460835" y="4151172"/>
            <a:ext cx="5753068" cy="371687"/>
          </a:xfrm>
          <a:prstGeom prst="rect">
            <a:avLst/>
          </a:prstGeom>
          <a:solidFill>
            <a:srgbClr val="9CA9AE"/>
          </a:solidFill>
          <a:ln w="0">
            <a:solidFill>
              <a:srgbClr val="9CA9AE"/>
            </a:solidFill>
            <a:prstDash val="solid"/>
            <a:miter lim="800000"/>
            <a:headEnd/>
            <a:tailEnd/>
          </a:ln>
        </p:spPr>
        <p:txBody>
          <a:bodyPr vert="horz" wrap="square" lIns="91440" tIns="45720" rIns="91440" bIns="45720" numCol="1" anchor="ctr" anchorCtr="0" compatLnSpc="1">
            <a:prstTxWarp prst="textNoShape">
              <a:avLst/>
            </a:prstTxWarp>
          </a:bodyPr>
          <a:lstStyle/>
          <a:p>
            <a:r>
              <a:rPr lang="en-US" sz="1000" b="1" dirty="0" smtClean="0">
                <a:solidFill>
                  <a:schemeClr val="bg1"/>
                </a:solidFill>
                <a:latin typeface="+mn-lt"/>
              </a:rPr>
              <a:t>Service-oriented IT architecture</a:t>
            </a:r>
            <a:endParaRPr lang="en-US" sz="1000" b="1" dirty="0">
              <a:solidFill>
                <a:schemeClr val="bg1"/>
              </a:solidFill>
              <a:latin typeface="+mn-lt"/>
            </a:endParaRPr>
          </a:p>
        </p:txBody>
      </p:sp>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6" name="Freeform 30"/>
          <p:cNvSpPr>
            <a:spLocks/>
          </p:cNvSpPr>
          <p:nvPr/>
        </p:nvSpPr>
        <p:spPr bwMode="auto">
          <a:xfrm>
            <a:off x="1460835" y="1743286"/>
            <a:ext cx="1916150" cy="2407886"/>
          </a:xfrm>
          <a:custGeom>
            <a:avLst/>
            <a:gdLst/>
            <a:ahLst/>
            <a:cxnLst>
              <a:cxn ang="0">
                <a:pos x="830" y="77"/>
              </a:cxn>
              <a:cxn ang="0">
                <a:pos x="830" y="0"/>
              </a:cxn>
              <a:cxn ang="0">
                <a:pos x="0" y="0"/>
              </a:cxn>
              <a:cxn ang="0">
                <a:pos x="0" y="1043"/>
              </a:cxn>
              <a:cxn ang="0">
                <a:pos x="270" y="1043"/>
              </a:cxn>
              <a:cxn ang="0">
                <a:pos x="270" y="152"/>
              </a:cxn>
              <a:cxn ang="0">
                <a:pos x="270" y="1043"/>
              </a:cxn>
              <a:cxn ang="0">
                <a:pos x="559" y="1043"/>
              </a:cxn>
              <a:cxn ang="0">
                <a:pos x="559" y="152"/>
              </a:cxn>
              <a:cxn ang="0">
                <a:pos x="559" y="1043"/>
              </a:cxn>
              <a:cxn ang="0">
                <a:pos x="828" y="1043"/>
              </a:cxn>
              <a:cxn ang="0">
                <a:pos x="828" y="144"/>
              </a:cxn>
              <a:cxn ang="0">
                <a:pos x="5" y="144"/>
              </a:cxn>
              <a:cxn ang="0">
                <a:pos x="828" y="144"/>
              </a:cxn>
              <a:cxn ang="0">
                <a:pos x="830" y="77"/>
              </a:cxn>
            </a:cxnLst>
            <a:rect l="0" t="0" r="r" b="b"/>
            <a:pathLst>
              <a:path w="830" h="1043">
                <a:moveTo>
                  <a:pt x="830" y="77"/>
                </a:moveTo>
                <a:lnTo>
                  <a:pt x="830" y="0"/>
                </a:lnTo>
                <a:lnTo>
                  <a:pt x="0" y="0"/>
                </a:lnTo>
                <a:lnTo>
                  <a:pt x="0" y="1043"/>
                </a:lnTo>
                <a:lnTo>
                  <a:pt x="270" y="1043"/>
                </a:lnTo>
                <a:lnTo>
                  <a:pt x="270" y="152"/>
                </a:lnTo>
                <a:lnTo>
                  <a:pt x="270" y="1043"/>
                </a:lnTo>
                <a:lnTo>
                  <a:pt x="559" y="1043"/>
                </a:lnTo>
                <a:lnTo>
                  <a:pt x="559" y="152"/>
                </a:lnTo>
                <a:lnTo>
                  <a:pt x="559" y="1043"/>
                </a:lnTo>
                <a:lnTo>
                  <a:pt x="828" y="1043"/>
                </a:lnTo>
                <a:lnTo>
                  <a:pt x="828" y="144"/>
                </a:lnTo>
                <a:lnTo>
                  <a:pt x="5" y="144"/>
                </a:lnTo>
                <a:lnTo>
                  <a:pt x="828" y="144"/>
                </a:lnTo>
                <a:lnTo>
                  <a:pt x="830" y="77"/>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7" name="Freeform 31"/>
          <p:cNvSpPr>
            <a:spLocks/>
          </p:cNvSpPr>
          <p:nvPr/>
        </p:nvSpPr>
        <p:spPr bwMode="auto">
          <a:xfrm>
            <a:off x="1460835" y="1376216"/>
            <a:ext cx="5753068" cy="699511"/>
          </a:xfrm>
          <a:custGeom>
            <a:avLst/>
            <a:gdLst/>
            <a:ahLst/>
            <a:cxnLst>
              <a:cxn ang="0">
                <a:pos x="0" y="159"/>
              </a:cxn>
              <a:cxn ang="0">
                <a:pos x="0" y="51"/>
              </a:cxn>
              <a:cxn ang="0">
                <a:pos x="2" y="36"/>
              </a:cxn>
              <a:cxn ang="0">
                <a:pos x="8" y="22"/>
              </a:cxn>
              <a:cxn ang="0">
                <a:pos x="15" y="12"/>
              </a:cxn>
              <a:cxn ang="0">
                <a:pos x="26" y="6"/>
              </a:cxn>
              <a:cxn ang="0">
                <a:pos x="40" y="1"/>
              </a:cxn>
              <a:cxn ang="0">
                <a:pos x="55" y="0"/>
              </a:cxn>
              <a:cxn ang="0">
                <a:pos x="2437" y="0"/>
              </a:cxn>
              <a:cxn ang="0">
                <a:pos x="2453" y="1"/>
              </a:cxn>
              <a:cxn ang="0">
                <a:pos x="2466" y="6"/>
              </a:cxn>
              <a:cxn ang="0">
                <a:pos x="2476" y="12"/>
              </a:cxn>
              <a:cxn ang="0">
                <a:pos x="2485" y="22"/>
              </a:cxn>
              <a:cxn ang="0">
                <a:pos x="2490" y="37"/>
              </a:cxn>
              <a:cxn ang="0">
                <a:pos x="2492" y="53"/>
              </a:cxn>
              <a:cxn ang="0">
                <a:pos x="2492" y="303"/>
              </a:cxn>
            </a:cxnLst>
            <a:rect l="0" t="0" r="r" b="b"/>
            <a:pathLst>
              <a:path w="2492" h="303">
                <a:moveTo>
                  <a:pt x="0" y="159"/>
                </a:moveTo>
                <a:lnTo>
                  <a:pt x="0" y="51"/>
                </a:lnTo>
                <a:lnTo>
                  <a:pt x="2" y="36"/>
                </a:lnTo>
                <a:lnTo>
                  <a:pt x="8" y="22"/>
                </a:lnTo>
                <a:lnTo>
                  <a:pt x="15" y="12"/>
                </a:lnTo>
                <a:lnTo>
                  <a:pt x="26" y="6"/>
                </a:lnTo>
                <a:lnTo>
                  <a:pt x="40" y="1"/>
                </a:lnTo>
                <a:lnTo>
                  <a:pt x="55" y="0"/>
                </a:lnTo>
                <a:lnTo>
                  <a:pt x="2437" y="0"/>
                </a:lnTo>
                <a:lnTo>
                  <a:pt x="2453" y="1"/>
                </a:lnTo>
                <a:lnTo>
                  <a:pt x="2466" y="6"/>
                </a:lnTo>
                <a:lnTo>
                  <a:pt x="2476" y="12"/>
                </a:lnTo>
                <a:lnTo>
                  <a:pt x="2485" y="22"/>
                </a:lnTo>
                <a:lnTo>
                  <a:pt x="2490" y="37"/>
                </a:lnTo>
                <a:lnTo>
                  <a:pt x="2492" y="53"/>
                </a:lnTo>
                <a:lnTo>
                  <a:pt x="2492" y="303"/>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8" name="Line 32"/>
          <p:cNvSpPr>
            <a:spLocks noChangeShapeType="1"/>
          </p:cNvSpPr>
          <p:nvPr/>
        </p:nvSpPr>
        <p:spPr bwMode="auto">
          <a:xfrm>
            <a:off x="6639058" y="2080344"/>
            <a:ext cx="2309" cy="348601"/>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9" name="Line 33"/>
          <p:cNvSpPr>
            <a:spLocks noChangeShapeType="1"/>
          </p:cNvSpPr>
          <p:nvPr/>
        </p:nvSpPr>
        <p:spPr bwMode="auto">
          <a:xfrm>
            <a:off x="6639058" y="2775237"/>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0" name="Line 34"/>
          <p:cNvSpPr>
            <a:spLocks noChangeShapeType="1"/>
          </p:cNvSpPr>
          <p:nvPr/>
        </p:nvSpPr>
        <p:spPr bwMode="auto">
          <a:xfrm>
            <a:off x="6639058" y="3467822"/>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1" name="Line 35"/>
          <p:cNvSpPr>
            <a:spLocks noChangeShapeType="1"/>
          </p:cNvSpPr>
          <p:nvPr/>
        </p:nvSpPr>
        <p:spPr bwMode="auto">
          <a:xfrm>
            <a:off x="6639058" y="3121529"/>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2" name="Line 36"/>
          <p:cNvSpPr>
            <a:spLocks noChangeShapeType="1"/>
          </p:cNvSpPr>
          <p:nvPr/>
        </p:nvSpPr>
        <p:spPr bwMode="auto">
          <a:xfrm>
            <a:off x="6639058" y="2428945"/>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3" name="Freeform 37"/>
          <p:cNvSpPr>
            <a:spLocks/>
          </p:cNvSpPr>
          <p:nvPr/>
        </p:nvSpPr>
        <p:spPr bwMode="auto">
          <a:xfrm>
            <a:off x="1460835" y="2075727"/>
            <a:ext cx="5753068" cy="3486009"/>
          </a:xfrm>
          <a:custGeom>
            <a:avLst/>
            <a:gdLst/>
            <a:ahLst/>
            <a:cxnLst>
              <a:cxn ang="0">
                <a:pos x="2492" y="0"/>
              </a:cxn>
              <a:cxn ang="0">
                <a:pos x="2492" y="1454"/>
              </a:cxn>
              <a:cxn ang="0">
                <a:pos x="2490" y="1474"/>
              </a:cxn>
              <a:cxn ang="0">
                <a:pos x="2484" y="1490"/>
              </a:cxn>
              <a:cxn ang="0">
                <a:pos x="2473" y="1501"/>
              </a:cxn>
              <a:cxn ang="0">
                <a:pos x="2457" y="1507"/>
              </a:cxn>
              <a:cxn ang="0">
                <a:pos x="2437" y="1510"/>
              </a:cxn>
              <a:cxn ang="0">
                <a:pos x="55" y="1510"/>
              </a:cxn>
              <a:cxn ang="0">
                <a:pos x="35" y="1507"/>
              </a:cxn>
              <a:cxn ang="0">
                <a:pos x="20" y="1501"/>
              </a:cxn>
              <a:cxn ang="0">
                <a:pos x="9" y="1490"/>
              </a:cxn>
              <a:cxn ang="0">
                <a:pos x="2" y="1474"/>
              </a:cxn>
              <a:cxn ang="0">
                <a:pos x="0" y="1454"/>
              </a:cxn>
              <a:cxn ang="0">
                <a:pos x="0" y="1060"/>
              </a:cxn>
            </a:cxnLst>
            <a:rect l="0" t="0" r="r" b="b"/>
            <a:pathLst>
              <a:path w="2492" h="1510">
                <a:moveTo>
                  <a:pt x="2492" y="0"/>
                </a:moveTo>
                <a:lnTo>
                  <a:pt x="2492" y="1454"/>
                </a:lnTo>
                <a:lnTo>
                  <a:pt x="2490" y="1474"/>
                </a:lnTo>
                <a:lnTo>
                  <a:pt x="2484" y="1490"/>
                </a:lnTo>
                <a:lnTo>
                  <a:pt x="2473" y="1501"/>
                </a:lnTo>
                <a:lnTo>
                  <a:pt x="2457" y="1507"/>
                </a:lnTo>
                <a:lnTo>
                  <a:pt x="2437" y="1510"/>
                </a:lnTo>
                <a:lnTo>
                  <a:pt x="55" y="1510"/>
                </a:lnTo>
                <a:lnTo>
                  <a:pt x="35" y="1507"/>
                </a:lnTo>
                <a:lnTo>
                  <a:pt x="20" y="1501"/>
                </a:lnTo>
                <a:lnTo>
                  <a:pt x="9" y="1490"/>
                </a:lnTo>
                <a:lnTo>
                  <a:pt x="2" y="1474"/>
                </a:lnTo>
                <a:lnTo>
                  <a:pt x="0" y="1454"/>
                </a:lnTo>
                <a:lnTo>
                  <a:pt x="0" y="106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4" name="Line 38"/>
          <p:cNvSpPr>
            <a:spLocks noChangeShapeType="1"/>
          </p:cNvSpPr>
          <p:nvPr/>
        </p:nvSpPr>
        <p:spPr bwMode="auto">
          <a:xfrm>
            <a:off x="6639058" y="4151172"/>
            <a:ext cx="567919"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5" name="Line 39"/>
          <p:cNvSpPr>
            <a:spLocks noChangeShapeType="1"/>
          </p:cNvSpPr>
          <p:nvPr/>
        </p:nvSpPr>
        <p:spPr bwMode="auto">
          <a:xfrm>
            <a:off x="6639058" y="3814114"/>
            <a:ext cx="2309" cy="33705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6" name="Freeform 40"/>
          <p:cNvSpPr>
            <a:spLocks/>
          </p:cNvSpPr>
          <p:nvPr/>
        </p:nvSpPr>
        <p:spPr bwMode="auto">
          <a:xfrm>
            <a:off x="7257767" y="1482412"/>
            <a:ext cx="960384" cy="3973127"/>
          </a:xfrm>
          <a:custGeom>
            <a:avLst/>
            <a:gdLst/>
            <a:ahLst/>
            <a:cxnLst>
              <a:cxn ang="0">
                <a:pos x="0" y="0"/>
              </a:cxn>
              <a:cxn ang="0">
                <a:pos x="416" y="862"/>
              </a:cxn>
              <a:cxn ang="0">
                <a:pos x="0" y="1721"/>
              </a:cxn>
              <a:cxn ang="0">
                <a:pos x="0" y="0"/>
              </a:cxn>
            </a:cxnLst>
            <a:rect l="0" t="0" r="r" b="b"/>
            <a:pathLst>
              <a:path w="416" h="1721">
                <a:moveTo>
                  <a:pt x="0" y="0"/>
                </a:moveTo>
                <a:lnTo>
                  <a:pt x="416" y="862"/>
                </a:lnTo>
                <a:lnTo>
                  <a:pt x="0" y="1721"/>
                </a:lnTo>
                <a:lnTo>
                  <a:pt x="0"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7" name="Freeform 41"/>
          <p:cNvSpPr>
            <a:spLocks/>
          </p:cNvSpPr>
          <p:nvPr/>
        </p:nvSpPr>
        <p:spPr bwMode="auto">
          <a:xfrm>
            <a:off x="5302370" y="1761755"/>
            <a:ext cx="2309" cy="313972"/>
          </a:xfrm>
          <a:custGeom>
            <a:avLst/>
            <a:gdLst/>
            <a:ahLst/>
            <a:cxnLst>
              <a:cxn ang="0">
                <a:pos x="0" y="136"/>
              </a:cxn>
              <a:cxn ang="0">
                <a:pos x="1" y="111"/>
              </a:cxn>
              <a:cxn ang="0">
                <a:pos x="1" y="0"/>
              </a:cxn>
            </a:cxnLst>
            <a:rect l="0" t="0" r="r" b="b"/>
            <a:pathLst>
              <a:path w="1" h="136">
                <a:moveTo>
                  <a:pt x="0" y="136"/>
                </a:moveTo>
                <a:lnTo>
                  <a:pt x="1" y="111"/>
                </a:lnTo>
                <a:lnTo>
                  <a:pt x="1"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8" name="Line 42"/>
          <p:cNvSpPr>
            <a:spLocks noChangeShapeType="1"/>
          </p:cNvSpPr>
          <p:nvPr/>
        </p:nvSpPr>
        <p:spPr bwMode="auto">
          <a:xfrm flipH="1">
            <a:off x="5302370" y="2075727"/>
            <a:ext cx="1911533"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9" name="Line 43"/>
          <p:cNvSpPr>
            <a:spLocks noChangeShapeType="1"/>
          </p:cNvSpPr>
          <p:nvPr/>
        </p:nvSpPr>
        <p:spPr bwMode="auto">
          <a:xfrm flipV="1">
            <a:off x="5302370" y="2075727"/>
            <a:ext cx="2309" cy="35321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0" name="Line 44"/>
          <p:cNvSpPr>
            <a:spLocks noChangeShapeType="1"/>
          </p:cNvSpPr>
          <p:nvPr/>
        </p:nvSpPr>
        <p:spPr bwMode="auto">
          <a:xfrm flipV="1">
            <a:off x="5302370" y="2775237"/>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1" name="Line 45"/>
          <p:cNvSpPr>
            <a:spLocks noChangeShapeType="1"/>
          </p:cNvSpPr>
          <p:nvPr/>
        </p:nvSpPr>
        <p:spPr bwMode="auto">
          <a:xfrm flipV="1">
            <a:off x="5302370" y="3467822"/>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2" name="Line 46"/>
          <p:cNvSpPr>
            <a:spLocks noChangeShapeType="1"/>
          </p:cNvSpPr>
          <p:nvPr/>
        </p:nvSpPr>
        <p:spPr bwMode="auto">
          <a:xfrm flipV="1">
            <a:off x="5302370" y="3121529"/>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3" name="Line 47"/>
          <p:cNvSpPr>
            <a:spLocks noChangeShapeType="1"/>
          </p:cNvSpPr>
          <p:nvPr/>
        </p:nvSpPr>
        <p:spPr bwMode="auto">
          <a:xfrm flipV="1">
            <a:off x="5302370" y="2428945"/>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4" name="Freeform 48"/>
          <p:cNvSpPr>
            <a:spLocks/>
          </p:cNvSpPr>
          <p:nvPr/>
        </p:nvSpPr>
        <p:spPr bwMode="auto">
          <a:xfrm>
            <a:off x="3372368" y="1761755"/>
            <a:ext cx="4617" cy="313972"/>
          </a:xfrm>
          <a:custGeom>
            <a:avLst/>
            <a:gdLst/>
            <a:ahLst/>
            <a:cxnLst>
              <a:cxn ang="0">
                <a:pos x="0" y="136"/>
              </a:cxn>
              <a:cxn ang="0">
                <a:pos x="2" y="69"/>
              </a:cxn>
              <a:cxn ang="0">
                <a:pos x="2" y="0"/>
              </a:cxn>
            </a:cxnLst>
            <a:rect l="0" t="0" r="r" b="b"/>
            <a:pathLst>
              <a:path w="2" h="136">
                <a:moveTo>
                  <a:pt x="0" y="136"/>
                </a:moveTo>
                <a:lnTo>
                  <a:pt x="2" y="69"/>
                </a:lnTo>
                <a:lnTo>
                  <a:pt x="2"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5" name="Line 49"/>
          <p:cNvSpPr>
            <a:spLocks noChangeShapeType="1"/>
          </p:cNvSpPr>
          <p:nvPr/>
        </p:nvSpPr>
        <p:spPr bwMode="auto">
          <a:xfrm flipH="1">
            <a:off x="3372368" y="2075727"/>
            <a:ext cx="1930002"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6" name="Line 50"/>
          <p:cNvSpPr>
            <a:spLocks noChangeShapeType="1"/>
          </p:cNvSpPr>
          <p:nvPr/>
        </p:nvSpPr>
        <p:spPr bwMode="auto">
          <a:xfrm flipH="1">
            <a:off x="1472378" y="2075727"/>
            <a:ext cx="18999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7" name="Line 51"/>
          <p:cNvSpPr>
            <a:spLocks noChangeShapeType="1"/>
          </p:cNvSpPr>
          <p:nvPr/>
        </p:nvSpPr>
        <p:spPr bwMode="auto">
          <a:xfrm>
            <a:off x="1460835" y="1743286"/>
            <a:ext cx="5743834" cy="2309"/>
          </a:xfrm>
          <a:prstGeom prst="line">
            <a:avLst/>
          </a:prstGeom>
          <a:noFill/>
          <a:ln w="5">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8" name="Line 52"/>
          <p:cNvSpPr>
            <a:spLocks noChangeShapeType="1"/>
          </p:cNvSpPr>
          <p:nvPr/>
        </p:nvSpPr>
        <p:spPr bwMode="auto">
          <a:xfrm>
            <a:off x="2751351" y="4151172"/>
            <a:ext cx="1248961"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9" name="Line 53"/>
          <p:cNvSpPr>
            <a:spLocks noChangeShapeType="1"/>
          </p:cNvSpPr>
          <p:nvPr/>
        </p:nvSpPr>
        <p:spPr bwMode="auto">
          <a:xfrm flipV="1">
            <a:off x="1460835" y="4151172"/>
            <a:ext cx="2309" cy="371687"/>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0" name="Line 54"/>
          <p:cNvSpPr>
            <a:spLocks noChangeShapeType="1"/>
          </p:cNvSpPr>
          <p:nvPr/>
        </p:nvSpPr>
        <p:spPr bwMode="auto">
          <a:xfrm>
            <a:off x="1460835" y="4151172"/>
            <a:ext cx="623326"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1" name="Line 55"/>
          <p:cNvSpPr>
            <a:spLocks noChangeShapeType="1"/>
          </p:cNvSpPr>
          <p:nvPr/>
        </p:nvSpPr>
        <p:spPr bwMode="auto">
          <a:xfrm>
            <a:off x="2084161" y="4151172"/>
            <a:ext cx="6671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2" name="Line 56"/>
          <p:cNvSpPr>
            <a:spLocks noChangeShapeType="1"/>
          </p:cNvSpPr>
          <p:nvPr/>
        </p:nvSpPr>
        <p:spPr bwMode="auto">
          <a:xfrm>
            <a:off x="4667501" y="4151172"/>
            <a:ext cx="1971557"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3" name="Line 57"/>
          <p:cNvSpPr>
            <a:spLocks noChangeShapeType="1"/>
          </p:cNvSpPr>
          <p:nvPr/>
        </p:nvSpPr>
        <p:spPr bwMode="auto">
          <a:xfrm>
            <a:off x="4000311" y="4151172"/>
            <a:ext cx="6671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4" name="Line 58"/>
          <p:cNvSpPr>
            <a:spLocks noChangeShapeType="1"/>
          </p:cNvSpPr>
          <p:nvPr/>
        </p:nvSpPr>
        <p:spPr bwMode="auto">
          <a:xfrm>
            <a:off x="466750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5" name="Line 59"/>
          <p:cNvSpPr>
            <a:spLocks noChangeShapeType="1"/>
          </p:cNvSpPr>
          <p:nvPr/>
        </p:nvSpPr>
        <p:spPr bwMode="auto">
          <a:xfrm flipV="1">
            <a:off x="5302370" y="3814114"/>
            <a:ext cx="2309" cy="332441"/>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6" name="Line 60"/>
          <p:cNvSpPr>
            <a:spLocks noChangeShapeType="1"/>
          </p:cNvSpPr>
          <p:nvPr/>
        </p:nvSpPr>
        <p:spPr bwMode="auto">
          <a:xfrm flipV="1">
            <a:off x="3372368" y="2075727"/>
            <a:ext cx="2309" cy="207082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7" name="Line 61"/>
          <p:cNvSpPr>
            <a:spLocks noChangeShapeType="1"/>
          </p:cNvSpPr>
          <p:nvPr/>
        </p:nvSpPr>
        <p:spPr bwMode="auto">
          <a:xfrm flipV="1">
            <a:off x="400031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8" name="Line 62"/>
          <p:cNvSpPr>
            <a:spLocks noChangeShapeType="1"/>
          </p:cNvSpPr>
          <p:nvPr/>
        </p:nvSpPr>
        <p:spPr bwMode="auto">
          <a:xfrm>
            <a:off x="275135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9" name="Line 63"/>
          <p:cNvSpPr>
            <a:spLocks noChangeShapeType="1"/>
          </p:cNvSpPr>
          <p:nvPr/>
        </p:nvSpPr>
        <p:spPr bwMode="auto">
          <a:xfrm>
            <a:off x="208416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0" name="Line 64"/>
          <p:cNvSpPr>
            <a:spLocks noChangeShapeType="1"/>
          </p:cNvSpPr>
          <p:nvPr/>
        </p:nvSpPr>
        <p:spPr bwMode="auto">
          <a:xfrm flipV="1">
            <a:off x="1460835" y="1743286"/>
            <a:ext cx="2309" cy="240788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1" name="Line 65"/>
          <p:cNvSpPr>
            <a:spLocks noChangeShapeType="1"/>
          </p:cNvSpPr>
          <p:nvPr/>
        </p:nvSpPr>
        <p:spPr bwMode="auto">
          <a:xfrm flipH="1">
            <a:off x="1460835" y="4522859"/>
            <a:ext cx="5746143"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2" name="Line 66"/>
          <p:cNvSpPr>
            <a:spLocks noChangeShapeType="1"/>
          </p:cNvSpPr>
          <p:nvPr/>
        </p:nvSpPr>
        <p:spPr bwMode="auto">
          <a:xfrm>
            <a:off x="5302370" y="3467822"/>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3" name="Line 67"/>
          <p:cNvSpPr>
            <a:spLocks noChangeShapeType="1"/>
          </p:cNvSpPr>
          <p:nvPr/>
        </p:nvSpPr>
        <p:spPr bwMode="auto">
          <a:xfrm flipH="1">
            <a:off x="5302370" y="3814114"/>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4" name="Line 68"/>
          <p:cNvSpPr>
            <a:spLocks noChangeShapeType="1"/>
          </p:cNvSpPr>
          <p:nvPr/>
        </p:nvSpPr>
        <p:spPr bwMode="auto">
          <a:xfrm>
            <a:off x="5302370" y="2775237"/>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5" name="Line 69"/>
          <p:cNvSpPr>
            <a:spLocks noChangeShapeType="1"/>
          </p:cNvSpPr>
          <p:nvPr/>
        </p:nvSpPr>
        <p:spPr bwMode="auto">
          <a:xfrm flipH="1">
            <a:off x="5302370" y="3121529"/>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6" name="Line 70"/>
          <p:cNvSpPr>
            <a:spLocks noChangeShapeType="1"/>
          </p:cNvSpPr>
          <p:nvPr/>
        </p:nvSpPr>
        <p:spPr bwMode="auto">
          <a:xfrm flipH="1">
            <a:off x="5302370" y="2428945"/>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3" name="Freeform 77">
            <a:hlinkClick r:id="rId3" action="ppaction://hlinksldjump"/>
          </p:cNvPr>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19" name="Rectangle 683"/>
          <p:cNvSpPr>
            <a:spLocks noChangeArrowheads="1"/>
          </p:cNvSpPr>
          <p:nvPr/>
        </p:nvSpPr>
        <p:spPr bwMode="auto">
          <a:xfrm>
            <a:off x="1142246" y="1750212"/>
            <a:ext cx="177763" cy="16160"/>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0" name="Rectangle 684"/>
          <p:cNvSpPr>
            <a:spLocks noChangeArrowheads="1"/>
          </p:cNvSpPr>
          <p:nvPr/>
        </p:nvSpPr>
        <p:spPr bwMode="auto">
          <a:xfrm>
            <a:off x="1142246" y="1757138"/>
            <a:ext cx="18469" cy="2765721"/>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1" name="Rectangle 685"/>
          <p:cNvSpPr>
            <a:spLocks noChangeArrowheads="1"/>
          </p:cNvSpPr>
          <p:nvPr/>
        </p:nvSpPr>
        <p:spPr bwMode="auto">
          <a:xfrm>
            <a:off x="1144554" y="4506699"/>
            <a:ext cx="180072"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2" name="Rectangle 686"/>
          <p:cNvSpPr>
            <a:spLocks noChangeArrowheads="1"/>
          </p:cNvSpPr>
          <p:nvPr/>
        </p:nvSpPr>
        <p:spPr bwMode="auto">
          <a:xfrm>
            <a:off x="971408" y="2964544"/>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3" name="Rectangle 687"/>
          <p:cNvSpPr>
            <a:spLocks noChangeArrowheads="1"/>
          </p:cNvSpPr>
          <p:nvPr/>
        </p:nvSpPr>
        <p:spPr bwMode="auto">
          <a:xfrm>
            <a:off x="1142246" y="4552871"/>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4" name="Rectangle 688"/>
          <p:cNvSpPr>
            <a:spLocks noChangeArrowheads="1"/>
          </p:cNvSpPr>
          <p:nvPr/>
        </p:nvSpPr>
        <p:spPr bwMode="auto">
          <a:xfrm>
            <a:off x="1142246" y="5543267"/>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5" name="Rectangle 689"/>
          <p:cNvSpPr>
            <a:spLocks noChangeArrowheads="1"/>
          </p:cNvSpPr>
          <p:nvPr/>
        </p:nvSpPr>
        <p:spPr bwMode="auto">
          <a:xfrm>
            <a:off x="966791" y="5046915"/>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6" name="Rectangle 690"/>
          <p:cNvSpPr>
            <a:spLocks noChangeArrowheads="1"/>
          </p:cNvSpPr>
          <p:nvPr/>
        </p:nvSpPr>
        <p:spPr bwMode="auto">
          <a:xfrm>
            <a:off x="1142246" y="4562105"/>
            <a:ext cx="18469" cy="990396"/>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7" name="Freeform 691"/>
          <p:cNvSpPr>
            <a:spLocks noEditPoints="1"/>
          </p:cNvSpPr>
          <p:nvPr/>
        </p:nvSpPr>
        <p:spPr bwMode="auto">
          <a:xfrm>
            <a:off x="8363594" y="3112295"/>
            <a:ext cx="323206" cy="687967"/>
          </a:xfrm>
          <a:custGeom>
            <a:avLst/>
            <a:gdLst/>
            <a:ahLst/>
            <a:cxnLst>
              <a:cxn ang="0">
                <a:pos x="2" y="180"/>
              </a:cxn>
              <a:cxn ang="0">
                <a:pos x="14" y="194"/>
              </a:cxn>
              <a:cxn ang="0">
                <a:pos x="27" y="194"/>
              </a:cxn>
              <a:cxn ang="0">
                <a:pos x="31" y="284"/>
              </a:cxn>
              <a:cxn ang="0">
                <a:pos x="40" y="294"/>
              </a:cxn>
              <a:cxn ang="0">
                <a:pos x="53" y="298"/>
              </a:cxn>
              <a:cxn ang="0">
                <a:pos x="70" y="290"/>
              </a:cxn>
              <a:cxn ang="0">
                <a:pos x="75" y="292"/>
              </a:cxn>
              <a:cxn ang="0">
                <a:pos x="87" y="298"/>
              </a:cxn>
              <a:cxn ang="0">
                <a:pos x="107" y="292"/>
              </a:cxn>
              <a:cxn ang="0">
                <a:pos x="115" y="280"/>
              </a:cxn>
              <a:cxn ang="0">
                <a:pos x="114" y="195"/>
              </a:cxn>
              <a:cxn ang="0">
                <a:pos x="130" y="192"/>
              </a:cxn>
              <a:cxn ang="0">
                <a:pos x="140" y="176"/>
              </a:cxn>
              <a:cxn ang="0">
                <a:pos x="133" y="92"/>
              </a:cxn>
              <a:cxn ang="0">
                <a:pos x="105" y="72"/>
              </a:cxn>
              <a:cxn ang="0">
                <a:pos x="96" y="69"/>
              </a:cxn>
              <a:cxn ang="0">
                <a:pos x="109" y="39"/>
              </a:cxn>
              <a:cxn ang="0">
                <a:pos x="86" y="4"/>
              </a:cxn>
              <a:cxn ang="0">
                <a:pos x="52" y="6"/>
              </a:cxn>
              <a:cxn ang="0">
                <a:pos x="34" y="29"/>
              </a:cxn>
              <a:cxn ang="0">
                <a:pos x="38" y="58"/>
              </a:cxn>
              <a:cxn ang="0">
                <a:pos x="27" y="77"/>
              </a:cxn>
              <a:cxn ang="0">
                <a:pos x="3" y="104"/>
              </a:cxn>
              <a:cxn ang="0">
                <a:pos x="7" y="172"/>
              </a:cxn>
              <a:cxn ang="0">
                <a:pos x="8" y="107"/>
              </a:cxn>
              <a:cxn ang="0">
                <a:pos x="29" y="82"/>
              </a:cxn>
              <a:cxn ang="0">
                <a:pos x="53" y="73"/>
              </a:cxn>
              <a:cxn ang="0">
                <a:pos x="82" y="75"/>
              </a:cxn>
              <a:cxn ang="0">
                <a:pos x="93" y="73"/>
              </a:cxn>
              <a:cxn ang="0">
                <a:pos x="103" y="79"/>
              </a:cxn>
              <a:cxn ang="0">
                <a:pos x="120" y="88"/>
              </a:cxn>
              <a:cxn ang="0">
                <a:pos x="134" y="121"/>
              </a:cxn>
              <a:cxn ang="0">
                <a:pos x="129" y="184"/>
              </a:cxn>
              <a:cxn ang="0">
                <a:pos x="120" y="188"/>
              </a:cxn>
              <a:cxn ang="0">
                <a:pos x="112" y="113"/>
              </a:cxn>
              <a:cxn ang="0">
                <a:pos x="107" y="206"/>
              </a:cxn>
              <a:cxn ang="0">
                <a:pos x="107" y="281"/>
              </a:cxn>
              <a:cxn ang="0">
                <a:pos x="101" y="289"/>
              </a:cxn>
              <a:cxn ang="0">
                <a:pos x="92" y="292"/>
              </a:cxn>
              <a:cxn ang="0">
                <a:pos x="78" y="284"/>
              </a:cxn>
              <a:cxn ang="0">
                <a:pos x="75" y="187"/>
              </a:cxn>
              <a:cxn ang="0">
                <a:pos x="72" y="186"/>
              </a:cxn>
              <a:cxn ang="0">
                <a:pos x="69" y="280"/>
              </a:cxn>
              <a:cxn ang="0">
                <a:pos x="59" y="291"/>
              </a:cxn>
              <a:cxn ang="0">
                <a:pos x="46" y="291"/>
              </a:cxn>
              <a:cxn ang="0">
                <a:pos x="37" y="281"/>
              </a:cxn>
              <a:cxn ang="0">
                <a:pos x="34" y="115"/>
              </a:cxn>
              <a:cxn ang="0">
                <a:pos x="30" y="114"/>
              </a:cxn>
              <a:cxn ang="0">
                <a:pos x="29" y="187"/>
              </a:cxn>
              <a:cxn ang="0">
                <a:pos x="14" y="186"/>
              </a:cxn>
              <a:cxn ang="0">
                <a:pos x="7" y="175"/>
              </a:cxn>
              <a:cxn ang="0">
                <a:pos x="80" y="8"/>
              </a:cxn>
              <a:cxn ang="0">
                <a:pos x="101" y="27"/>
              </a:cxn>
              <a:cxn ang="0">
                <a:pos x="94" y="62"/>
              </a:cxn>
              <a:cxn ang="0">
                <a:pos x="81" y="70"/>
              </a:cxn>
              <a:cxn ang="0">
                <a:pos x="54" y="67"/>
              </a:cxn>
              <a:cxn ang="0">
                <a:pos x="49" y="62"/>
              </a:cxn>
              <a:cxn ang="0">
                <a:pos x="41" y="27"/>
              </a:cxn>
              <a:cxn ang="0">
                <a:pos x="72" y="7"/>
              </a:cxn>
            </a:cxnLst>
            <a:rect l="0" t="0" r="r" b="b"/>
            <a:pathLst>
              <a:path w="140" h="298">
                <a:moveTo>
                  <a:pt x="0" y="122"/>
                </a:moveTo>
                <a:lnTo>
                  <a:pt x="0" y="176"/>
                </a:lnTo>
                <a:lnTo>
                  <a:pt x="2" y="180"/>
                </a:lnTo>
                <a:lnTo>
                  <a:pt x="3" y="185"/>
                </a:lnTo>
                <a:lnTo>
                  <a:pt x="10" y="192"/>
                </a:lnTo>
                <a:lnTo>
                  <a:pt x="14" y="194"/>
                </a:lnTo>
                <a:lnTo>
                  <a:pt x="19" y="195"/>
                </a:lnTo>
                <a:lnTo>
                  <a:pt x="25" y="195"/>
                </a:lnTo>
                <a:lnTo>
                  <a:pt x="27" y="194"/>
                </a:lnTo>
                <a:lnTo>
                  <a:pt x="29" y="194"/>
                </a:lnTo>
                <a:lnTo>
                  <a:pt x="29" y="276"/>
                </a:lnTo>
                <a:lnTo>
                  <a:pt x="31" y="284"/>
                </a:lnTo>
                <a:lnTo>
                  <a:pt x="33" y="288"/>
                </a:lnTo>
                <a:lnTo>
                  <a:pt x="37" y="292"/>
                </a:lnTo>
                <a:lnTo>
                  <a:pt x="40" y="294"/>
                </a:lnTo>
                <a:lnTo>
                  <a:pt x="44" y="297"/>
                </a:lnTo>
                <a:lnTo>
                  <a:pt x="49" y="298"/>
                </a:lnTo>
                <a:lnTo>
                  <a:pt x="53" y="298"/>
                </a:lnTo>
                <a:lnTo>
                  <a:pt x="64" y="295"/>
                </a:lnTo>
                <a:lnTo>
                  <a:pt x="69" y="292"/>
                </a:lnTo>
                <a:lnTo>
                  <a:pt x="70" y="290"/>
                </a:lnTo>
                <a:lnTo>
                  <a:pt x="73" y="287"/>
                </a:lnTo>
                <a:lnTo>
                  <a:pt x="73" y="288"/>
                </a:lnTo>
                <a:lnTo>
                  <a:pt x="75" y="292"/>
                </a:lnTo>
                <a:lnTo>
                  <a:pt x="78" y="294"/>
                </a:lnTo>
                <a:lnTo>
                  <a:pt x="83" y="297"/>
                </a:lnTo>
                <a:lnTo>
                  <a:pt x="87" y="298"/>
                </a:lnTo>
                <a:lnTo>
                  <a:pt x="96" y="298"/>
                </a:lnTo>
                <a:lnTo>
                  <a:pt x="101" y="297"/>
                </a:lnTo>
                <a:lnTo>
                  <a:pt x="107" y="292"/>
                </a:lnTo>
                <a:lnTo>
                  <a:pt x="110" y="288"/>
                </a:lnTo>
                <a:lnTo>
                  <a:pt x="113" y="284"/>
                </a:lnTo>
                <a:lnTo>
                  <a:pt x="115" y="280"/>
                </a:lnTo>
                <a:lnTo>
                  <a:pt x="115" y="206"/>
                </a:lnTo>
                <a:lnTo>
                  <a:pt x="114" y="205"/>
                </a:lnTo>
                <a:lnTo>
                  <a:pt x="114" y="195"/>
                </a:lnTo>
                <a:lnTo>
                  <a:pt x="121" y="195"/>
                </a:lnTo>
                <a:lnTo>
                  <a:pt x="126" y="194"/>
                </a:lnTo>
                <a:lnTo>
                  <a:pt x="130" y="192"/>
                </a:lnTo>
                <a:lnTo>
                  <a:pt x="137" y="185"/>
                </a:lnTo>
                <a:lnTo>
                  <a:pt x="139" y="180"/>
                </a:lnTo>
                <a:lnTo>
                  <a:pt x="140" y="176"/>
                </a:lnTo>
                <a:lnTo>
                  <a:pt x="140" y="120"/>
                </a:lnTo>
                <a:lnTo>
                  <a:pt x="137" y="104"/>
                </a:lnTo>
                <a:lnTo>
                  <a:pt x="133" y="92"/>
                </a:lnTo>
                <a:lnTo>
                  <a:pt x="124" y="83"/>
                </a:lnTo>
                <a:lnTo>
                  <a:pt x="114" y="77"/>
                </a:lnTo>
                <a:lnTo>
                  <a:pt x="105" y="72"/>
                </a:lnTo>
                <a:lnTo>
                  <a:pt x="102" y="71"/>
                </a:lnTo>
                <a:lnTo>
                  <a:pt x="97" y="70"/>
                </a:lnTo>
                <a:lnTo>
                  <a:pt x="96" y="69"/>
                </a:lnTo>
                <a:lnTo>
                  <a:pt x="99" y="65"/>
                </a:lnTo>
                <a:lnTo>
                  <a:pt x="107" y="53"/>
                </a:lnTo>
                <a:lnTo>
                  <a:pt x="109" y="39"/>
                </a:lnTo>
                <a:lnTo>
                  <a:pt x="107" y="25"/>
                </a:lnTo>
                <a:lnTo>
                  <a:pt x="99" y="11"/>
                </a:lnTo>
                <a:lnTo>
                  <a:pt x="86" y="4"/>
                </a:lnTo>
                <a:lnTo>
                  <a:pt x="72" y="0"/>
                </a:lnTo>
                <a:lnTo>
                  <a:pt x="62" y="1"/>
                </a:lnTo>
                <a:lnTo>
                  <a:pt x="52" y="6"/>
                </a:lnTo>
                <a:lnTo>
                  <a:pt x="44" y="11"/>
                </a:lnTo>
                <a:lnTo>
                  <a:pt x="38" y="20"/>
                </a:lnTo>
                <a:lnTo>
                  <a:pt x="34" y="29"/>
                </a:lnTo>
                <a:lnTo>
                  <a:pt x="33" y="39"/>
                </a:lnTo>
                <a:lnTo>
                  <a:pt x="34" y="49"/>
                </a:lnTo>
                <a:lnTo>
                  <a:pt x="38" y="58"/>
                </a:lnTo>
                <a:lnTo>
                  <a:pt x="44" y="65"/>
                </a:lnTo>
                <a:lnTo>
                  <a:pt x="46" y="68"/>
                </a:lnTo>
                <a:lnTo>
                  <a:pt x="27" y="77"/>
                </a:lnTo>
                <a:lnTo>
                  <a:pt x="17" y="83"/>
                </a:lnTo>
                <a:lnTo>
                  <a:pt x="9" y="92"/>
                </a:lnTo>
                <a:lnTo>
                  <a:pt x="3" y="104"/>
                </a:lnTo>
                <a:lnTo>
                  <a:pt x="0" y="120"/>
                </a:lnTo>
                <a:lnTo>
                  <a:pt x="0" y="122"/>
                </a:lnTo>
                <a:close/>
                <a:moveTo>
                  <a:pt x="7" y="172"/>
                </a:moveTo>
                <a:lnTo>
                  <a:pt x="6" y="122"/>
                </a:lnTo>
                <a:lnTo>
                  <a:pt x="6" y="121"/>
                </a:lnTo>
                <a:lnTo>
                  <a:pt x="8" y="107"/>
                </a:lnTo>
                <a:lnTo>
                  <a:pt x="13" y="96"/>
                </a:lnTo>
                <a:lnTo>
                  <a:pt x="20" y="88"/>
                </a:lnTo>
                <a:lnTo>
                  <a:pt x="29" y="82"/>
                </a:lnTo>
                <a:lnTo>
                  <a:pt x="40" y="77"/>
                </a:lnTo>
                <a:lnTo>
                  <a:pt x="51" y="73"/>
                </a:lnTo>
                <a:lnTo>
                  <a:pt x="53" y="73"/>
                </a:lnTo>
                <a:lnTo>
                  <a:pt x="62" y="75"/>
                </a:lnTo>
                <a:lnTo>
                  <a:pt x="72" y="77"/>
                </a:lnTo>
                <a:lnTo>
                  <a:pt x="82" y="75"/>
                </a:lnTo>
                <a:lnTo>
                  <a:pt x="92" y="72"/>
                </a:lnTo>
                <a:lnTo>
                  <a:pt x="92" y="73"/>
                </a:lnTo>
                <a:lnTo>
                  <a:pt x="93" y="73"/>
                </a:lnTo>
                <a:lnTo>
                  <a:pt x="95" y="75"/>
                </a:lnTo>
                <a:lnTo>
                  <a:pt x="98" y="77"/>
                </a:lnTo>
                <a:lnTo>
                  <a:pt x="103" y="79"/>
                </a:lnTo>
                <a:lnTo>
                  <a:pt x="107" y="80"/>
                </a:lnTo>
                <a:lnTo>
                  <a:pt x="112" y="82"/>
                </a:lnTo>
                <a:lnTo>
                  <a:pt x="120" y="88"/>
                </a:lnTo>
                <a:lnTo>
                  <a:pt x="127" y="96"/>
                </a:lnTo>
                <a:lnTo>
                  <a:pt x="131" y="107"/>
                </a:lnTo>
                <a:lnTo>
                  <a:pt x="134" y="121"/>
                </a:lnTo>
                <a:lnTo>
                  <a:pt x="134" y="175"/>
                </a:lnTo>
                <a:lnTo>
                  <a:pt x="131" y="182"/>
                </a:lnTo>
                <a:lnTo>
                  <a:pt x="129" y="184"/>
                </a:lnTo>
                <a:lnTo>
                  <a:pt x="127" y="185"/>
                </a:lnTo>
                <a:lnTo>
                  <a:pt x="124" y="187"/>
                </a:lnTo>
                <a:lnTo>
                  <a:pt x="120" y="188"/>
                </a:lnTo>
                <a:lnTo>
                  <a:pt x="114" y="188"/>
                </a:lnTo>
                <a:lnTo>
                  <a:pt x="114" y="115"/>
                </a:lnTo>
                <a:lnTo>
                  <a:pt x="112" y="113"/>
                </a:lnTo>
                <a:lnTo>
                  <a:pt x="109" y="115"/>
                </a:lnTo>
                <a:lnTo>
                  <a:pt x="107" y="116"/>
                </a:lnTo>
                <a:lnTo>
                  <a:pt x="107" y="206"/>
                </a:lnTo>
                <a:lnTo>
                  <a:pt x="109" y="208"/>
                </a:lnTo>
                <a:lnTo>
                  <a:pt x="109" y="279"/>
                </a:lnTo>
                <a:lnTo>
                  <a:pt x="107" y="281"/>
                </a:lnTo>
                <a:lnTo>
                  <a:pt x="106" y="284"/>
                </a:lnTo>
                <a:lnTo>
                  <a:pt x="104" y="287"/>
                </a:lnTo>
                <a:lnTo>
                  <a:pt x="101" y="289"/>
                </a:lnTo>
                <a:lnTo>
                  <a:pt x="98" y="291"/>
                </a:lnTo>
                <a:lnTo>
                  <a:pt x="95" y="292"/>
                </a:lnTo>
                <a:lnTo>
                  <a:pt x="92" y="292"/>
                </a:lnTo>
                <a:lnTo>
                  <a:pt x="83" y="290"/>
                </a:lnTo>
                <a:lnTo>
                  <a:pt x="80" y="287"/>
                </a:lnTo>
                <a:lnTo>
                  <a:pt x="78" y="284"/>
                </a:lnTo>
                <a:lnTo>
                  <a:pt x="76" y="281"/>
                </a:lnTo>
                <a:lnTo>
                  <a:pt x="75" y="279"/>
                </a:lnTo>
                <a:lnTo>
                  <a:pt x="75" y="187"/>
                </a:lnTo>
                <a:lnTo>
                  <a:pt x="74" y="187"/>
                </a:lnTo>
                <a:lnTo>
                  <a:pt x="73" y="186"/>
                </a:lnTo>
                <a:lnTo>
                  <a:pt x="72" y="186"/>
                </a:lnTo>
                <a:lnTo>
                  <a:pt x="70" y="187"/>
                </a:lnTo>
                <a:lnTo>
                  <a:pt x="69" y="188"/>
                </a:lnTo>
                <a:lnTo>
                  <a:pt x="69" y="280"/>
                </a:lnTo>
                <a:lnTo>
                  <a:pt x="64" y="287"/>
                </a:lnTo>
                <a:lnTo>
                  <a:pt x="62" y="289"/>
                </a:lnTo>
                <a:lnTo>
                  <a:pt x="59" y="291"/>
                </a:lnTo>
                <a:lnTo>
                  <a:pt x="56" y="292"/>
                </a:lnTo>
                <a:lnTo>
                  <a:pt x="50" y="292"/>
                </a:lnTo>
                <a:lnTo>
                  <a:pt x="46" y="291"/>
                </a:lnTo>
                <a:lnTo>
                  <a:pt x="43" y="289"/>
                </a:lnTo>
                <a:lnTo>
                  <a:pt x="39" y="284"/>
                </a:lnTo>
                <a:lnTo>
                  <a:pt x="37" y="281"/>
                </a:lnTo>
                <a:lnTo>
                  <a:pt x="35" y="279"/>
                </a:lnTo>
                <a:lnTo>
                  <a:pt x="35" y="115"/>
                </a:lnTo>
                <a:lnTo>
                  <a:pt x="34" y="115"/>
                </a:lnTo>
                <a:lnTo>
                  <a:pt x="32" y="113"/>
                </a:lnTo>
                <a:lnTo>
                  <a:pt x="31" y="114"/>
                </a:lnTo>
                <a:lnTo>
                  <a:pt x="30" y="114"/>
                </a:lnTo>
                <a:lnTo>
                  <a:pt x="30" y="115"/>
                </a:lnTo>
                <a:lnTo>
                  <a:pt x="29" y="115"/>
                </a:lnTo>
                <a:lnTo>
                  <a:pt x="29" y="187"/>
                </a:lnTo>
                <a:lnTo>
                  <a:pt x="27" y="188"/>
                </a:lnTo>
                <a:lnTo>
                  <a:pt x="23" y="188"/>
                </a:lnTo>
                <a:lnTo>
                  <a:pt x="14" y="186"/>
                </a:lnTo>
                <a:lnTo>
                  <a:pt x="11" y="184"/>
                </a:lnTo>
                <a:lnTo>
                  <a:pt x="9" y="182"/>
                </a:lnTo>
                <a:lnTo>
                  <a:pt x="7" y="175"/>
                </a:lnTo>
                <a:lnTo>
                  <a:pt x="7" y="172"/>
                </a:lnTo>
                <a:close/>
                <a:moveTo>
                  <a:pt x="72" y="7"/>
                </a:moveTo>
                <a:lnTo>
                  <a:pt x="80" y="8"/>
                </a:lnTo>
                <a:lnTo>
                  <a:pt x="87" y="11"/>
                </a:lnTo>
                <a:lnTo>
                  <a:pt x="94" y="17"/>
                </a:lnTo>
                <a:lnTo>
                  <a:pt x="101" y="27"/>
                </a:lnTo>
                <a:lnTo>
                  <a:pt x="104" y="39"/>
                </a:lnTo>
                <a:lnTo>
                  <a:pt x="101" y="51"/>
                </a:lnTo>
                <a:lnTo>
                  <a:pt x="94" y="62"/>
                </a:lnTo>
                <a:lnTo>
                  <a:pt x="92" y="63"/>
                </a:lnTo>
                <a:lnTo>
                  <a:pt x="89" y="65"/>
                </a:lnTo>
                <a:lnTo>
                  <a:pt x="81" y="70"/>
                </a:lnTo>
                <a:lnTo>
                  <a:pt x="72" y="71"/>
                </a:lnTo>
                <a:lnTo>
                  <a:pt x="62" y="70"/>
                </a:lnTo>
                <a:lnTo>
                  <a:pt x="54" y="67"/>
                </a:lnTo>
                <a:lnTo>
                  <a:pt x="54" y="65"/>
                </a:lnTo>
                <a:lnTo>
                  <a:pt x="51" y="63"/>
                </a:lnTo>
                <a:lnTo>
                  <a:pt x="49" y="62"/>
                </a:lnTo>
                <a:lnTo>
                  <a:pt x="41" y="51"/>
                </a:lnTo>
                <a:lnTo>
                  <a:pt x="39" y="39"/>
                </a:lnTo>
                <a:lnTo>
                  <a:pt x="41" y="27"/>
                </a:lnTo>
                <a:lnTo>
                  <a:pt x="49" y="17"/>
                </a:lnTo>
                <a:lnTo>
                  <a:pt x="59" y="9"/>
                </a:lnTo>
                <a:lnTo>
                  <a:pt x="72" y="7"/>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8" name="Freeform 692"/>
          <p:cNvSpPr>
            <a:spLocks/>
          </p:cNvSpPr>
          <p:nvPr/>
        </p:nvSpPr>
        <p:spPr bwMode="auto">
          <a:xfrm>
            <a:off x="8377446" y="3278515"/>
            <a:ext cx="295503" cy="507895"/>
          </a:xfrm>
          <a:custGeom>
            <a:avLst/>
            <a:gdLst/>
            <a:ahLst/>
            <a:cxnLst>
              <a:cxn ang="0">
                <a:pos x="1" y="100"/>
              </a:cxn>
              <a:cxn ang="0">
                <a:pos x="3" y="110"/>
              </a:cxn>
              <a:cxn ang="0">
                <a:pos x="8" y="114"/>
              </a:cxn>
              <a:cxn ang="0">
                <a:pos x="21" y="116"/>
              </a:cxn>
              <a:cxn ang="0">
                <a:pos x="23" y="43"/>
              </a:cxn>
              <a:cxn ang="0">
                <a:pos x="24" y="42"/>
              </a:cxn>
              <a:cxn ang="0">
                <a:pos x="26" y="41"/>
              </a:cxn>
              <a:cxn ang="0">
                <a:pos x="29" y="43"/>
              </a:cxn>
              <a:cxn ang="0">
                <a:pos x="31" y="209"/>
              </a:cxn>
              <a:cxn ang="0">
                <a:pos x="37" y="217"/>
              </a:cxn>
              <a:cxn ang="0">
                <a:pos x="44" y="220"/>
              </a:cxn>
              <a:cxn ang="0">
                <a:pos x="53" y="219"/>
              </a:cxn>
              <a:cxn ang="0">
                <a:pos x="58" y="215"/>
              </a:cxn>
              <a:cxn ang="0">
                <a:pos x="63" y="116"/>
              </a:cxn>
              <a:cxn ang="0">
                <a:pos x="66" y="114"/>
              </a:cxn>
              <a:cxn ang="0">
                <a:pos x="68" y="115"/>
              </a:cxn>
              <a:cxn ang="0">
                <a:pos x="69" y="207"/>
              </a:cxn>
              <a:cxn ang="0">
                <a:pos x="72" y="212"/>
              </a:cxn>
              <a:cxn ang="0">
                <a:pos x="77" y="218"/>
              </a:cxn>
              <a:cxn ang="0">
                <a:pos x="89" y="220"/>
              </a:cxn>
              <a:cxn ang="0">
                <a:pos x="95" y="217"/>
              </a:cxn>
              <a:cxn ang="0">
                <a:pos x="100" y="212"/>
              </a:cxn>
              <a:cxn ang="0">
                <a:pos x="103" y="207"/>
              </a:cxn>
              <a:cxn ang="0">
                <a:pos x="101" y="134"/>
              </a:cxn>
              <a:cxn ang="0">
                <a:pos x="103" y="43"/>
              </a:cxn>
              <a:cxn ang="0">
                <a:pos x="108" y="43"/>
              </a:cxn>
              <a:cxn ang="0">
                <a:pos x="114" y="116"/>
              </a:cxn>
              <a:cxn ang="0">
                <a:pos x="121" y="113"/>
              </a:cxn>
              <a:cxn ang="0">
                <a:pos x="125" y="110"/>
              </a:cxn>
              <a:cxn ang="0">
                <a:pos x="128" y="49"/>
              </a:cxn>
              <a:cxn ang="0">
                <a:pos x="121" y="24"/>
              </a:cxn>
              <a:cxn ang="0">
                <a:pos x="106" y="10"/>
              </a:cxn>
              <a:cxn ang="0">
                <a:pos x="97" y="7"/>
              </a:cxn>
              <a:cxn ang="0">
                <a:pos x="89" y="3"/>
              </a:cxn>
              <a:cxn ang="0">
                <a:pos x="86" y="1"/>
              </a:cxn>
              <a:cxn ang="0">
                <a:pos x="76" y="3"/>
              </a:cxn>
              <a:cxn ang="0">
                <a:pos x="56" y="3"/>
              </a:cxn>
              <a:cxn ang="0">
                <a:pos x="45" y="1"/>
              </a:cxn>
              <a:cxn ang="0">
                <a:pos x="23" y="10"/>
              </a:cxn>
              <a:cxn ang="0">
                <a:pos x="7" y="24"/>
              </a:cxn>
              <a:cxn ang="0">
                <a:pos x="0" y="49"/>
              </a:cxn>
            </a:cxnLst>
            <a:rect l="0" t="0" r="r" b="b"/>
            <a:pathLst>
              <a:path w="128" h="220">
                <a:moveTo>
                  <a:pt x="0" y="50"/>
                </a:moveTo>
                <a:lnTo>
                  <a:pt x="1" y="100"/>
                </a:lnTo>
                <a:lnTo>
                  <a:pt x="1" y="103"/>
                </a:lnTo>
                <a:lnTo>
                  <a:pt x="3" y="110"/>
                </a:lnTo>
                <a:lnTo>
                  <a:pt x="5" y="112"/>
                </a:lnTo>
                <a:lnTo>
                  <a:pt x="8" y="114"/>
                </a:lnTo>
                <a:lnTo>
                  <a:pt x="17" y="116"/>
                </a:lnTo>
                <a:lnTo>
                  <a:pt x="21" y="116"/>
                </a:lnTo>
                <a:lnTo>
                  <a:pt x="23" y="115"/>
                </a:lnTo>
                <a:lnTo>
                  <a:pt x="23" y="43"/>
                </a:lnTo>
                <a:lnTo>
                  <a:pt x="24" y="43"/>
                </a:lnTo>
                <a:lnTo>
                  <a:pt x="24" y="42"/>
                </a:lnTo>
                <a:lnTo>
                  <a:pt x="25" y="42"/>
                </a:lnTo>
                <a:lnTo>
                  <a:pt x="26" y="41"/>
                </a:lnTo>
                <a:lnTo>
                  <a:pt x="28" y="43"/>
                </a:lnTo>
                <a:lnTo>
                  <a:pt x="29" y="43"/>
                </a:lnTo>
                <a:lnTo>
                  <a:pt x="29" y="207"/>
                </a:lnTo>
                <a:lnTo>
                  <a:pt x="31" y="209"/>
                </a:lnTo>
                <a:lnTo>
                  <a:pt x="33" y="212"/>
                </a:lnTo>
                <a:lnTo>
                  <a:pt x="37" y="217"/>
                </a:lnTo>
                <a:lnTo>
                  <a:pt x="40" y="219"/>
                </a:lnTo>
                <a:lnTo>
                  <a:pt x="44" y="220"/>
                </a:lnTo>
                <a:lnTo>
                  <a:pt x="50" y="220"/>
                </a:lnTo>
                <a:lnTo>
                  <a:pt x="53" y="219"/>
                </a:lnTo>
                <a:lnTo>
                  <a:pt x="56" y="217"/>
                </a:lnTo>
                <a:lnTo>
                  <a:pt x="58" y="215"/>
                </a:lnTo>
                <a:lnTo>
                  <a:pt x="63" y="208"/>
                </a:lnTo>
                <a:lnTo>
                  <a:pt x="63" y="116"/>
                </a:lnTo>
                <a:lnTo>
                  <a:pt x="64" y="115"/>
                </a:lnTo>
                <a:lnTo>
                  <a:pt x="66" y="114"/>
                </a:lnTo>
                <a:lnTo>
                  <a:pt x="67" y="114"/>
                </a:lnTo>
                <a:lnTo>
                  <a:pt x="68" y="115"/>
                </a:lnTo>
                <a:lnTo>
                  <a:pt x="69" y="115"/>
                </a:lnTo>
                <a:lnTo>
                  <a:pt x="69" y="207"/>
                </a:lnTo>
                <a:lnTo>
                  <a:pt x="70" y="209"/>
                </a:lnTo>
                <a:lnTo>
                  <a:pt x="72" y="212"/>
                </a:lnTo>
                <a:lnTo>
                  <a:pt x="74" y="215"/>
                </a:lnTo>
                <a:lnTo>
                  <a:pt x="77" y="218"/>
                </a:lnTo>
                <a:lnTo>
                  <a:pt x="86" y="220"/>
                </a:lnTo>
                <a:lnTo>
                  <a:pt x="89" y="220"/>
                </a:lnTo>
                <a:lnTo>
                  <a:pt x="92" y="219"/>
                </a:lnTo>
                <a:lnTo>
                  <a:pt x="95" y="217"/>
                </a:lnTo>
                <a:lnTo>
                  <a:pt x="98" y="215"/>
                </a:lnTo>
                <a:lnTo>
                  <a:pt x="100" y="212"/>
                </a:lnTo>
                <a:lnTo>
                  <a:pt x="101" y="209"/>
                </a:lnTo>
                <a:lnTo>
                  <a:pt x="103" y="207"/>
                </a:lnTo>
                <a:lnTo>
                  <a:pt x="103" y="136"/>
                </a:lnTo>
                <a:lnTo>
                  <a:pt x="101" y="134"/>
                </a:lnTo>
                <a:lnTo>
                  <a:pt x="101" y="44"/>
                </a:lnTo>
                <a:lnTo>
                  <a:pt x="103" y="43"/>
                </a:lnTo>
                <a:lnTo>
                  <a:pt x="106" y="41"/>
                </a:lnTo>
                <a:lnTo>
                  <a:pt x="108" y="43"/>
                </a:lnTo>
                <a:lnTo>
                  <a:pt x="108" y="116"/>
                </a:lnTo>
                <a:lnTo>
                  <a:pt x="114" y="116"/>
                </a:lnTo>
                <a:lnTo>
                  <a:pt x="118" y="115"/>
                </a:lnTo>
                <a:lnTo>
                  <a:pt x="121" y="113"/>
                </a:lnTo>
                <a:lnTo>
                  <a:pt x="123" y="112"/>
                </a:lnTo>
                <a:lnTo>
                  <a:pt x="125" y="110"/>
                </a:lnTo>
                <a:lnTo>
                  <a:pt x="128" y="103"/>
                </a:lnTo>
                <a:lnTo>
                  <a:pt x="128" y="49"/>
                </a:lnTo>
                <a:lnTo>
                  <a:pt x="125" y="35"/>
                </a:lnTo>
                <a:lnTo>
                  <a:pt x="121" y="24"/>
                </a:lnTo>
                <a:lnTo>
                  <a:pt x="114" y="16"/>
                </a:lnTo>
                <a:lnTo>
                  <a:pt x="106" y="10"/>
                </a:lnTo>
                <a:lnTo>
                  <a:pt x="101" y="8"/>
                </a:lnTo>
                <a:lnTo>
                  <a:pt x="97" y="7"/>
                </a:lnTo>
                <a:lnTo>
                  <a:pt x="92" y="5"/>
                </a:lnTo>
                <a:lnTo>
                  <a:pt x="89" y="3"/>
                </a:lnTo>
                <a:lnTo>
                  <a:pt x="87" y="1"/>
                </a:lnTo>
                <a:lnTo>
                  <a:pt x="86" y="1"/>
                </a:lnTo>
                <a:lnTo>
                  <a:pt x="86" y="0"/>
                </a:lnTo>
                <a:lnTo>
                  <a:pt x="76" y="3"/>
                </a:lnTo>
                <a:lnTo>
                  <a:pt x="66" y="5"/>
                </a:lnTo>
                <a:lnTo>
                  <a:pt x="56" y="3"/>
                </a:lnTo>
                <a:lnTo>
                  <a:pt x="47" y="1"/>
                </a:lnTo>
                <a:lnTo>
                  <a:pt x="45" y="1"/>
                </a:lnTo>
                <a:lnTo>
                  <a:pt x="34" y="5"/>
                </a:lnTo>
                <a:lnTo>
                  <a:pt x="23" y="10"/>
                </a:lnTo>
                <a:lnTo>
                  <a:pt x="14" y="16"/>
                </a:lnTo>
                <a:lnTo>
                  <a:pt x="7" y="24"/>
                </a:lnTo>
                <a:lnTo>
                  <a:pt x="2" y="35"/>
                </a:lnTo>
                <a:lnTo>
                  <a:pt x="0" y="49"/>
                </a:lnTo>
                <a:lnTo>
                  <a:pt x="0" y="5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9" name="Freeform 693"/>
          <p:cNvSpPr>
            <a:spLocks/>
          </p:cNvSpPr>
          <p:nvPr/>
        </p:nvSpPr>
        <p:spPr bwMode="auto">
          <a:xfrm>
            <a:off x="8458200" y="3128455"/>
            <a:ext cx="150060" cy="147751"/>
          </a:xfrm>
          <a:custGeom>
            <a:avLst/>
            <a:gdLst/>
            <a:ahLst/>
            <a:cxnLst>
              <a:cxn ang="0">
                <a:pos x="55" y="10"/>
              </a:cxn>
              <a:cxn ang="0">
                <a:pos x="48" y="4"/>
              </a:cxn>
              <a:cxn ang="0">
                <a:pos x="41" y="1"/>
              </a:cxn>
              <a:cxn ang="0">
                <a:pos x="33" y="0"/>
              </a:cxn>
              <a:cxn ang="0">
                <a:pos x="20" y="2"/>
              </a:cxn>
              <a:cxn ang="0">
                <a:pos x="10" y="10"/>
              </a:cxn>
              <a:cxn ang="0">
                <a:pos x="2" y="20"/>
              </a:cxn>
              <a:cxn ang="0">
                <a:pos x="0" y="32"/>
              </a:cxn>
              <a:cxn ang="0">
                <a:pos x="2" y="44"/>
              </a:cxn>
              <a:cxn ang="0">
                <a:pos x="10" y="55"/>
              </a:cxn>
              <a:cxn ang="0">
                <a:pos x="12" y="56"/>
              </a:cxn>
              <a:cxn ang="0">
                <a:pos x="15" y="58"/>
              </a:cxn>
              <a:cxn ang="0">
                <a:pos x="15" y="60"/>
              </a:cxn>
              <a:cxn ang="0">
                <a:pos x="23" y="63"/>
              </a:cxn>
              <a:cxn ang="0">
                <a:pos x="33" y="64"/>
              </a:cxn>
              <a:cxn ang="0">
                <a:pos x="42" y="63"/>
              </a:cxn>
              <a:cxn ang="0">
                <a:pos x="50" y="58"/>
              </a:cxn>
              <a:cxn ang="0">
                <a:pos x="53" y="56"/>
              </a:cxn>
              <a:cxn ang="0">
                <a:pos x="55" y="55"/>
              </a:cxn>
              <a:cxn ang="0">
                <a:pos x="62" y="44"/>
              </a:cxn>
              <a:cxn ang="0">
                <a:pos x="65" y="32"/>
              </a:cxn>
              <a:cxn ang="0">
                <a:pos x="62" y="20"/>
              </a:cxn>
              <a:cxn ang="0">
                <a:pos x="55" y="10"/>
              </a:cxn>
            </a:cxnLst>
            <a:rect l="0" t="0" r="r" b="b"/>
            <a:pathLst>
              <a:path w="65" h="64">
                <a:moveTo>
                  <a:pt x="55" y="10"/>
                </a:moveTo>
                <a:lnTo>
                  <a:pt x="48" y="4"/>
                </a:lnTo>
                <a:lnTo>
                  <a:pt x="41" y="1"/>
                </a:lnTo>
                <a:lnTo>
                  <a:pt x="33" y="0"/>
                </a:lnTo>
                <a:lnTo>
                  <a:pt x="20" y="2"/>
                </a:lnTo>
                <a:lnTo>
                  <a:pt x="10" y="10"/>
                </a:lnTo>
                <a:lnTo>
                  <a:pt x="2" y="20"/>
                </a:lnTo>
                <a:lnTo>
                  <a:pt x="0" y="32"/>
                </a:lnTo>
                <a:lnTo>
                  <a:pt x="2" y="44"/>
                </a:lnTo>
                <a:lnTo>
                  <a:pt x="10" y="55"/>
                </a:lnTo>
                <a:lnTo>
                  <a:pt x="12" y="56"/>
                </a:lnTo>
                <a:lnTo>
                  <a:pt x="15" y="58"/>
                </a:lnTo>
                <a:lnTo>
                  <a:pt x="15" y="60"/>
                </a:lnTo>
                <a:lnTo>
                  <a:pt x="23" y="63"/>
                </a:lnTo>
                <a:lnTo>
                  <a:pt x="33" y="64"/>
                </a:lnTo>
                <a:lnTo>
                  <a:pt x="42" y="63"/>
                </a:lnTo>
                <a:lnTo>
                  <a:pt x="50" y="58"/>
                </a:lnTo>
                <a:lnTo>
                  <a:pt x="53" y="56"/>
                </a:lnTo>
                <a:lnTo>
                  <a:pt x="55" y="55"/>
                </a:lnTo>
                <a:lnTo>
                  <a:pt x="62" y="44"/>
                </a:lnTo>
                <a:lnTo>
                  <a:pt x="65" y="32"/>
                </a:lnTo>
                <a:lnTo>
                  <a:pt x="62" y="20"/>
                </a:lnTo>
                <a:lnTo>
                  <a:pt x="55" y="1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65000"/>
                  <a:lumOff val="35000"/>
                </a:schemeClr>
              </a:solidFill>
            </a:endParaRPr>
          </a:p>
        </p:txBody>
      </p:sp>
      <p:sp>
        <p:nvSpPr>
          <p:cNvPr id="716" name="TextBox 715">
            <a:hlinkClick r:id="rId4" action="ppaction://hlinksldjump"/>
          </p:cNvPr>
          <p:cNvSpPr txBox="1"/>
          <p:nvPr/>
        </p:nvSpPr>
        <p:spPr>
          <a:xfrm>
            <a:off x="2920996" y="1400175"/>
            <a:ext cx="2847975" cy="307777"/>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Guiding Principles for </a:t>
            </a:r>
          </a:p>
          <a:p>
            <a:r>
              <a:rPr lang="en-US" sz="1000" b="1" dirty="0" smtClean="0">
                <a:solidFill>
                  <a:schemeClr val="tx1">
                    <a:lumMod val="65000"/>
                    <a:lumOff val="35000"/>
                  </a:schemeClr>
                </a:solidFill>
                <a:latin typeface="+mn-lt"/>
              </a:rPr>
              <a:t>Citizen </a:t>
            </a:r>
            <a:r>
              <a:rPr lang="en-US" sz="1000" b="1" dirty="0">
                <a:solidFill>
                  <a:schemeClr val="tx1">
                    <a:lumMod val="65000"/>
                    <a:lumOff val="35000"/>
                  </a:schemeClr>
                </a:solidFill>
                <a:latin typeface="+mn-lt"/>
              </a:rPr>
              <a:t>Service Transformation</a:t>
            </a:r>
          </a:p>
        </p:txBody>
      </p:sp>
      <p:sp>
        <p:nvSpPr>
          <p:cNvPr id="717" name="TextBox 716"/>
          <p:cNvSpPr txBox="1"/>
          <p:nvPr/>
        </p:nvSpPr>
        <p:spPr>
          <a:xfrm>
            <a:off x="1501771" y="1752600"/>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business management</a:t>
            </a:r>
            <a:endParaRPr lang="en-US" sz="1000" b="1" dirty="0">
              <a:solidFill>
                <a:schemeClr val="bg1"/>
              </a:solidFill>
              <a:latin typeface="+mn-lt"/>
            </a:endParaRPr>
          </a:p>
        </p:txBody>
      </p:sp>
      <p:sp>
        <p:nvSpPr>
          <p:cNvPr id="719" name="TextBox 718"/>
          <p:cNvSpPr txBox="1"/>
          <p:nvPr/>
        </p:nvSpPr>
        <p:spPr>
          <a:xfrm>
            <a:off x="3378196" y="1762125"/>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customer management</a:t>
            </a:r>
            <a:endParaRPr lang="en-US" sz="1000" b="1" dirty="0">
              <a:solidFill>
                <a:schemeClr val="bg1"/>
              </a:solidFill>
              <a:latin typeface="+mn-lt"/>
            </a:endParaRPr>
          </a:p>
        </p:txBody>
      </p:sp>
      <p:sp>
        <p:nvSpPr>
          <p:cNvPr id="720" name="TextBox 719">
            <a:hlinkClick r:id="" action="ppaction://noaction"/>
          </p:cNvPr>
          <p:cNvSpPr txBox="1"/>
          <p:nvPr/>
        </p:nvSpPr>
        <p:spPr>
          <a:xfrm>
            <a:off x="5311771" y="1752600"/>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channel management</a:t>
            </a:r>
            <a:endParaRPr lang="en-US" sz="1000" b="1" dirty="0">
              <a:solidFill>
                <a:schemeClr val="bg1"/>
              </a:solidFill>
              <a:latin typeface="+mn-lt"/>
            </a:endParaRPr>
          </a:p>
        </p:txBody>
      </p:sp>
      <p:sp>
        <p:nvSpPr>
          <p:cNvPr id="728" name="TextBox 727"/>
          <p:cNvSpPr txBox="1"/>
          <p:nvPr/>
        </p:nvSpPr>
        <p:spPr>
          <a:xfrm>
            <a:off x="5340345" y="2190749"/>
            <a:ext cx="1266825" cy="1885131"/>
          </a:xfrm>
          <a:prstGeom prst="rect">
            <a:avLst/>
          </a:prstGeom>
          <a:noFill/>
        </p:spPr>
        <p:txBody>
          <a:bodyPr wrap="square" lIns="0" tIns="0" rIns="0" bIns="0" rtlCol="0">
            <a:spAutoFit/>
          </a:bodyPr>
          <a:lstStyle/>
          <a:p>
            <a:pPr>
              <a:lnSpc>
                <a:spcPts val="1300"/>
              </a:lnSpc>
            </a:pPr>
            <a:r>
              <a:rPr lang="en-US" sz="1000" b="1" dirty="0" smtClean="0">
                <a:solidFill>
                  <a:schemeClr val="bg1"/>
                </a:solidFill>
                <a:latin typeface="+mn-lt"/>
              </a:rPr>
              <a:t>Internet</a:t>
            </a:r>
          </a:p>
          <a:p>
            <a:pPr>
              <a:lnSpc>
                <a:spcPts val="1300"/>
              </a:lnSpc>
            </a:pPr>
            <a:endParaRPr lang="en-GB" sz="1000" b="1" dirty="0">
              <a:solidFill>
                <a:schemeClr val="bg1"/>
              </a:solidFill>
              <a:latin typeface="+mn-lt"/>
            </a:endParaRPr>
          </a:p>
          <a:p>
            <a:pPr>
              <a:lnSpc>
                <a:spcPts val="1300"/>
              </a:lnSpc>
            </a:pPr>
            <a:r>
              <a:rPr lang="en-GB" sz="1000" b="1" dirty="0" smtClean="0">
                <a:solidFill>
                  <a:schemeClr val="bg1"/>
                </a:solidFill>
                <a:latin typeface="+mn-lt"/>
              </a:rPr>
              <a:t>Walk-in</a:t>
            </a:r>
          </a:p>
          <a:p>
            <a:pPr>
              <a:lnSpc>
                <a:spcPts val="1300"/>
              </a:lnSpc>
            </a:pPr>
            <a:endParaRPr lang="en-GB" sz="1000" b="1" dirty="0">
              <a:solidFill>
                <a:schemeClr val="bg1"/>
              </a:solidFill>
              <a:latin typeface="+mn-lt"/>
            </a:endParaRPr>
          </a:p>
          <a:p>
            <a:pPr>
              <a:lnSpc>
                <a:spcPts val="1100"/>
              </a:lnSpc>
            </a:pPr>
            <a:r>
              <a:rPr lang="en-GB" sz="1000" b="1" dirty="0" smtClean="0">
                <a:solidFill>
                  <a:schemeClr val="bg1"/>
                </a:solidFill>
                <a:latin typeface="+mn-lt"/>
              </a:rPr>
              <a:t>DiTV</a:t>
            </a:r>
          </a:p>
          <a:p>
            <a:pPr>
              <a:lnSpc>
                <a:spcPts val="1200"/>
              </a:lnSpc>
            </a:pPr>
            <a:endParaRPr lang="en-GB" sz="1000" b="1" dirty="0">
              <a:solidFill>
                <a:schemeClr val="bg1"/>
              </a:solidFill>
              <a:latin typeface="+mn-lt"/>
            </a:endParaRPr>
          </a:p>
          <a:p>
            <a:r>
              <a:rPr lang="en-GB" sz="1000" b="1" dirty="0" smtClean="0">
                <a:solidFill>
                  <a:schemeClr val="bg1"/>
                </a:solidFill>
                <a:latin typeface="+mn-lt"/>
              </a:rPr>
              <a:t>Phone</a:t>
            </a:r>
          </a:p>
          <a:p>
            <a:r>
              <a:rPr lang="en-GB" sz="1000" b="1" dirty="0" smtClean="0">
                <a:solidFill>
                  <a:schemeClr val="bg1"/>
                </a:solidFill>
                <a:latin typeface="+mn-lt"/>
              </a:rPr>
              <a:t>(and mobile device)</a:t>
            </a:r>
          </a:p>
          <a:p>
            <a:pPr>
              <a:lnSpc>
                <a:spcPts val="1000"/>
              </a:lnSpc>
            </a:pPr>
            <a:endParaRPr lang="en-GB" sz="1000" b="1" dirty="0">
              <a:solidFill>
                <a:schemeClr val="bg1"/>
              </a:solidFill>
              <a:latin typeface="+mn-lt"/>
            </a:endParaRPr>
          </a:p>
          <a:p>
            <a:r>
              <a:rPr lang="en-GB" sz="1000" b="1" dirty="0" smtClean="0">
                <a:solidFill>
                  <a:schemeClr val="bg1"/>
                </a:solidFill>
                <a:latin typeface="+mn-lt"/>
              </a:rPr>
              <a:t>Mail</a:t>
            </a:r>
          </a:p>
          <a:p>
            <a:endParaRPr lang="en-GB" sz="1000" b="1" dirty="0">
              <a:solidFill>
                <a:schemeClr val="bg1"/>
              </a:solidFill>
              <a:latin typeface="+mn-lt"/>
            </a:endParaRPr>
          </a:p>
          <a:p>
            <a:r>
              <a:rPr lang="en-GB" sz="1000" b="1" dirty="0" smtClean="0">
                <a:solidFill>
                  <a:schemeClr val="bg1"/>
                </a:solidFill>
                <a:latin typeface="+mn-lt"/>
              </a:rPr>
              <a:t>Front-line staff</a:t>
            </a:r>
            <a:endParaRPr lang="en-US" sz="1000" b="1" dirty="0">
              <a:solidFill>
                <a:schemeClr val="bg1"/>
              </a:solidFill>
              <a:latin typeface="+mn-lt"/>
            </a:endParaRPr>
          </a:p>
        </p:txBody>
      </p:sp>
      <p:sp>
        <p:nvSpPr>
          <p:cNvPr id="730" name="TextBox 729">
            <a:hlinkClick r:id="rId5" action="ppaction://hlinksldjump"/>
          </p:cNvPr>
          <p:cNvSpPr txBox="1"/>
          <p:nvPr/>
        </p:nvSpPr>
        <p:spPr>
          <a:xfrm>
            <a:off x="1577971" y="46863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Strategic clarity</a:t>
            </a:r>
            <a:endParaRPr lang="en-US" sz="1000" b="1" dirty="0">
              <a:solidFill>
                <a:schemeClr val="tx1">
                  <a:lumMod val="65000"/>
                  <a:lumOff val="35000"/>
                </a:schemeClr>
              </a:solidFill>
              <a:latin typeface="+mn-lt"/>
            </a:endParaRPr>
          </a:p>
        </p:txBody>
      </p:sp>
      <p:sp>
        <p:nvSpPr>
          <p:cNvPr id="731" name="TextBox 730">
            <a:hlinkClick r:id="rId6" action="ppaction://hlinksldjump"/>
          </p:cNvPr>
          <p:cNvSpPr txBox="1"/>
          <p:nvPr/>
        </p:nvSpPr>
        <p:spPr>
          <a:xfrm>
            <a:off x="1568446" y="52197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Leadership</a:t>
            </a:r>
            <a:endParaRPr lang="en-US" sz="1000" b="1" dirty="0">
              <a:solidFill>
                <a:schemeClr val="tx1">
                  <a:lumMod val="65000"/>
                  <a:lumOff val="35000"/>
                </a:schemeClr>
              </a:solidFill>
              <a:latin typeface="+mn-lt"/>
            </a:endParaRPr>
          </a:p>
        </p:txBody>
      </p:sp>
      <p:sp>
        <p:nvSpPr>
          <p:cNvPr id="732" name="TextBox 731">
            <a:hlinkClick r:id="rId7" action="ppaction://hlinksldjump"/>
          </p:cNvPr>
          <p:cNvSpPr txBox="1"/>
          <p:nvPr/>
        </p:nvSpPr>
        <p:spPr>
          <a:xfrm>
            <a:off x="2768596" y="470535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Skills</a:t>
            </a:r>
            <a:endParaRPr lang="en-US" sz="1000" b="1" dirty="0">
              <a:solidFill>
                <a:schemeClr val="tx1">
                  <a:lumMod val="65000"/>
                  <a:lumOff val="35000"/>
                </a:schemeClr>
              </a:solidFill>
              <a:latin typeface="+mn-lt"/>
            </a:endParaRPr>
          </a:p>
        </p:txBody>
      </p:sp>
      <p:sp>
        <p:nvSpPr>
          <p:cNvPr id="733" name="TextBox 732"/>
          <p:cNvSpPr txBox="1"/>
          <p:nvPr/>
        </p:nvSpPr>
        <p:spPr>
          <a:xfrm>
            <a:off x="2768596" y="52197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User focus</a:t>
            </a:r>
            <a:endParaRPr lang="en-US" sz="1000" b="1" dirty="0">
              <a:solidFill>
                <a:schemeClr val="tx1">
                  <a:lumMod val="65000"/>
                  <a:lumOff val="35000"/>
                </a:schemeClr>
              </a:solidFill>
              <a:latin typeface="+mn-lt"/>
            </a:endParaRPr>
          </a:p>
        </p:txBody>
      </p:sp>
      <p:sp>
        <p:nvSpPr>
          <p:cNvPr id="734" name="TextBox 733">
            <a:hlinkClick r:id="rId8" action="ppaction://hlinksldjump"/>
          </p:cNvPr>
          <p:cNvSpPr txBox="1"/>
          <p:nvPr/>
        </p:nvSpPr>
        <p:spPr>
          <a:xfrm>
            <a:off x="3949696" y="4648200"/>
            <a:ext cx="1009650" cy="256480"/>
          </a:xfrm>
          <a:prstGeom prst="rect">
            <a:avLst/>
          </a:prstGeom>
          <a:noFill/>
        </p:spPr>
        <p:txBody>
          <a:bodyPr wrap="square" lIns="0" tIns="0" rIns="0" bIns="0" rtlCol="0">
            <a:spAutoFit/>
          </a:bodyPr>
          <a:lstStyle/>
          <a:p>
            <a:pPr>
              <a:lnSpc>
                <a:spcPts val="1000"/>
              </a:lnSpc>
            </a:pPr>
            <a:r>
              <a:rPr lang="en-US" sz="1000" b="1" dirty="0" smtClean="0">
                <a:solidFill>
                  <a:schemeClr val="tx1">
                    <a:lumMod val="65000"/>
                    <a:lumOff val="35000"/>
                  </a:schemeClr>
                </a:solidFill>
                <a:latin typeface="+mn-lt"/>
              </a:rPr>
              <a:t>Stakeholder</a:t>
            </a:r>
          </a:p>
          <a:p>
            <a:pPr>
              <a:lnSpc>
                <a:spcPts val="1000"/>
              </a:lnSpc>
            </a:pPr>
            <a:r>
              <a:rPr lang="en-GB" sz="1000" b="1" dirty="0" smtClean="0">
                <a:solidFill>
                  <a:schemeClr val="tx1">
                    <a:lumMod val="65000"/>
                    <a:lumOff val="35000"/>
                  </a:schemeClr>
                </a:solidFill>
                <a:latin typeface="+mn-lt"/>
              </a:rPr>
              <a:t>engagement</a:t>
            </a:r>
            <a:endParaRPr lang="en-US" sz="1000" b="1" dirty="0">
              <a:solidFill>
                <a:schemeClr val="tx1">
                  <a:lumMod val="65000"/>
                  <a:lumOff val="35000"/>
                </a:schemeClr>
              </a:solidFill>
              <a:latin typeface="+mn-lt"/>
            </a:endParaRPr>
          </a:p>
        </p:txBody>
      </p:sp>
      <p:sp>
        <p:nvSpPr>
          <p:cNvPr id="735" name="TextBox 734">
            <a:hlinkClick r:id="rId9" action="ppaction://hlinksldjump"/>
          </p:cNvPr>
          <p:cNvSpPr txBox="1"/>
          <p:nvPr/>
        </p:nvSpPr>
        <p:spPr>
          <a:xfrm>
            <a:off x="3940171" y="5172075"/>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Supplier partnership</a:t>
            </a:r>
            <a:endParaRPr lang="en-US" sz="1000" b="1" dirty="0">
              <a:solidFill>
                <a:schemeClr val="tx1">
                  <a:lumMod val="65000"/>
                  <a:lumOff val="35000"/>
                </a:schemeClr>
              </a:solidFill>
              <a:latin typeface="+mn-lt"/>
            </a:endParaRPr>
          </a:p>
        </p:txBody>
      </p:sp>
      <p:sp>
        <p:nvSpPr>
          <p:cNvPr id="736" name="TextBox 735">
            <a:hlinkClick r:id="rId10" action="ppaction://hlinksldjump"/>
          </p:cNvPr>
          <p:cNvSpPr txBox="1"/>
          <p:nvPr/>
        </p:nvSpPr>
        <p:spPr>
          <a:xfrm>
            <a:off x="5121271" y="4714875"/>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Future-proofing</a:t>
            </a:r>
            <a:endParaRPr lang="en-US" sz="1000" b="1" dirty="0">
              <a:solidFill>
                <a:schemeClr val="tx1">
                  <a:lumMod val="65000"/>
                  <a:lumOff val="35000"/>
                </a:schemeClr>
              </a:solidFill>
              <a:latin typeface="+mn-lt"/>
            </a:endParaRPr>
          </a:p>
        </p:txBody>
      </p:sp>
      <p:sp>
        <p:nvSpPr>
          <p:cNvPr id="737" name="TextBox 736">
            <a:hlinkClick r:id="rId11" action="ppaction://hlinksldjump"/>
          </p:cNvPr>
          <p:cNvSpPr txBox="1"/>
          <p:nvPr/>
        </p:nvSpPr>
        <p:spPr>
          <a:xfrm>
            <a:off x="5111746" y="5238750"/>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Do-ability</a:t>
            </a:r>
            <a:endParaRPr lang="en-US" sz="1000" b="1" dirty="0">
              <a:solidFill>
                <a:schemeClr val="tx1">
                  <a:lumMod val="65000"/>
                  <a:lumOff val="35000"/>
                </a:schemeClr>
              </a:solidFill>
              <a:latin typeface="+mn-lt"/>
            </a:endParaRPr>
          </a:p>
        </p:txBody>
      </p:sp>
      <p:sp>
        <p:nvSpPr>
          <p:cNvPr id="738" name="TextBox 737">
            <a:hlinkClick r:id="rId12" action="ppaction://hlinksldjump"/>
          </p:cNvPr>
          <p:cNvSpPr txBox="1"/>
          <p:nvPr/>
        </p:nvSpPr>
        <p:spPr>
          <a:xfrm>
            <a:off x="6102346" y="4886325"/>
            <a:ext cx="1009650" cy="256480"/>
          </a:xfrm>
          <a:prstGeom prst="rect">
            <a:avLst/>
          </a:prstGeom>
          <a:noFill/>
        </p:spPr>
        <p:txBody>
          <a:bodyPr wrap="square" lIns="0" tIns="0" rIns="0" bIns="0" rtlCol="0">
            <a:spAutoFit/>
          </a:bodyPr>
          <a:lstStyle/>
          <a:p>
            <a:pPr>
              <a:lnSpc>
                <a:spcPts val="1000"/>
              </a:lnSpc>
            </a:pPr>
            <a:r>
              <a:rPr lang="en-GB" sz="900" b="1" dirty="0" smtClean="0">
                <a:solidFill>
                  <a:schemeClr val="tx1">
                    <a:lumMod val="65000"/>
                    <a:lumOff val="35000"/>
                  </a:schemeClr>
                </a:solidFill>
                <a:latin typeface="+mn-lt"/>
              </a:rPr>
              <a:t>Benefit</a:t>
            </a:r>
          </a:p>
          <a:p>
            <a:pPr>
              <a:lnSpc>
                <a:spcPts val="1000"/>
              </a:lnSpc>
            </a:pPr>
            <a:r>
              <a:rPr lang="en-GB" sz="900" b="1" dirty="0" smtClean="0">
                <a:solidFill>
                  <a:schemeClr val="tx1">
                    <a:lumMod val="65000"/>
                    <a:lumOff val="35000"/>
                  </a:schemeClr>
                </a:solidFill>
                <a:latin typeface="+mn-lt"/>
              </a:rPr>
              <a:t>realisation</a:t>
            </a:r>
            <a:endParaRPr lang="en-US" sz="900" b="1" dirty="0">
              <a:solidFill>
                <a:schemeClr val="tx1">
                  <a:lumMod val="65000"/>
                  <a:lumOff val="35000"/>
                </a:schemeClr>
              </a:solidFill>
              <a:latin typeface="+mn-lt"/>
            </a:endParaRPr>
          </a:p>
        </p:txBody>
      </p:sp>
      <p:sp>
        <p:nvSpPr>
          <p:cNvPr id="739" name="TextBox 738"/>
          <p:cNvSpPr txBox="1"/>
          <p:nvPr/>
        </p:nvSpPr>
        <p:spPr>
          <a:xfrm>
            <a:off x="7010400" y="2419350"/>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Lower</a:t>
            </a:r>
          </a:p>
          <a:p>
            <a:pPr>
              <a:lnSpc>
                <a:spcPts val="1000"/>
              </a:lnSpc>
            </a:pPr>
            <a:r>
              <a:rPr lang="en-GB" sz="1000" b="1" dirty="0" smtClean="0">
                <a:solidFill>
                  <a:schemeClr val="tx1">
                    <a:lumMod val="65000"/>
                    <a:lumOff val="35000"/>
                  </a:schemeClr>
                </a:solidFill>
                <a:latin typeface="+mn-lt"/>
              </a:rPr>
              <a:t>cost</a:t>
            </a:r>
            <a:endParaRPr lang="en-US" sz="1000" b="1" dirty="0">
              <a:solidFill>
                <a:schemeClr val="tx1">
                  <a:lumMod val="65000"/>
                  <a:lumOff val="35000"/>
                </a:schemeClr>
              </a:solidFill>
              <a:latin typeface="+mn-lt"/>
            </a:endParaRPr>
          </a:p>
        </p:txBody>
      </p:sp>
      <p:sp>
        <p:nvSpPr>
          <p:cNvPr id="740" name="TextBox 739"/>
          <p:cNvSpPr txBox="1"/>
          <p:nvPr/>
        </p:nvSpPr>
        <p:spPr>
          <a:xfrm>
            <a:off x="7143750" y="2895600"/>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Policy</a:t>
            </a:r>
          </a:p>
          <a:p>
            <a:pPr>
              <a:lnSpc>
                <a:spcPts val="1000"/>
              </a:lnSpc>
            </a:pPr>
            <a:r>
              <a:rPr lang="en-GB" sz="1000" b="1" dirty="0" smtClean="0">
                <a:solidFill>
                  <a:schemeClr val="tx1">
                    <a:lumMod val="65000"/>
                    <a:lumOff val="35000"/>
                  </a:schemeClr>
                </a:solidFill>
                <a:latin typeface="+mn-lt"/>
              </a:rPr>
              <a:t>outcomes</a:t>
            </a:r>
            <a:endParaRPr lang="en-US" sz="1000" b="1" dirty="0">
              <a:solidFill>
                <a:schemeClr val="tx1">
                  <a:lumMod val="65000"/>
                  <a:lumOff val="35000"/>
                </a:schemeClr>
              </a:solidFill>
              <a:latin typeface="+mn-lt"/>
            </a:endParaRPr>
          </a:p>
        </p:txBody>
      </p:sp>
      <p:sp>
        <p:nvSpPr>
          <p:cNvPr id="741" name="TextBox 740"/>
          <p:cNvSpPr txBox="1"/>
          <p:nvPr/>
        </p:nvSpPr>
        <p:spPr>
          <a:xfrm>
            <a:off x="7210425" y="3352800"/>
            <a:ext cx="1009650" cy="128240"/>
          </a:xfrm>
          <a:prstGeom prst="rect">
            <a:avLst/>
          </a:prstGeom>
          <a:noFill/>
        </p:spPr>
        <p:txBody>
          <a:bodyPr wrap="square" lIns="0" tIns="0" rIns="0" bIns="0" rtlCol="0">
            <a:spAutoFit/>
          </a:bodyPr>
          <a:lstStyle/>
          <a:p>
            <a:pPr>
              <a:lnSpc>
                <a:spcPts val="1000"/>
              </a:lnSpc>
            </a:pPr>
            <a:r>
              <a:rPr lang="en-GB" sz="1400" b="1" dirty="0" smtClean="0">
                <a:solidFill>
                  <a:schemeClr val="tx1">
                    <a:lumMod val="65000"/>
                    <a:lumOff val="35000"/>
                  </a:schemeClr>
                </a:solidFill>
                <a:latin typeface="+mn-lt"/>
              </a:rPr>
              <a:t>Impact</a:t>
            </a:r>
            <a:endParaRPr lang="en-US" sz="1400" b="1" dirty="0">
              <a:solidFill>
                <a:schemeClr val="tx1">
                  <a:lumMod val="65000"/>
                  <a:lumOff val="35000"/>
                </a:schemeClr>
              </a:solidFill>
              <a:latin typeface="+mn-lt"/>
            </a:endParaRPr>
          </a:p>
        </p:txBody>
      </p:sp>
      <p:sp>
        <p:nvSpPr>
          <p:cNvPr id="742" name="TextBox 741"/>
          <p:cNvSpPr txBox="1"/>
          <p:nvPr/>
        </p:nvSpPr>
        <p:spPr>
          <a:xfrm>
            <a:off x="7153275" y="3648075"/>
            <a:ext cx="1009650" cy="384721"/>
          </a:xfrm>
          <a:prstGeom prst="rect">
            <a:avLst/>
          </a:prstGeom>
          <a:noFill/>
        </p:spPr>
        <p:txBody>
          <a:bodyPr wrap="square" lIns="0" tIns="0" rIns="0" bIns="0" rtlCol="0">
            <a:spAutoFit/>
          </a:bodyPr>
          <a:lstStyle/>
          <a:p>
            <a:pPr>
              <a:lnSpc>
                <a:spcPts val="1000"/>
              </a:lnSpc>
            </a:pPr>
            <a:r>
              <a:rPr lang="en-GB" sz="950" b="1" dirty="0" smtClean="0">
                <a:solidFill>
                  <a:schemeClr val="tx1">
                    <a:lumMod val="65000"/>
                    <a:lumOff val="35000"/>
                  </a:schemeClr>
                </a:solidFill>
                <a:latin typeface="+mn-lt"/>
              </a:rPr>
              <a:t>Transformed</a:t>
            </a:r>
            <a:r>
              <a:rPr lang="en-US" sz="950" b="1" dirty="0" smtClean="0">
                <a:solidFill>
                  <a:schemeClr val="tx1">
                    <a:lumMod val="65000"/>
                    <a:lumOff val="35000"/>
                  </a:schemeClr>
                </a:solidFill>
                <a:latin typeface="+mn-lt"/>
              </a:rPr>
              <a:t> customer experience</a:t>
            </a:r>
            <a:endParaRPr lang="en-GB" sz="950" b="1" dirty="0" smtClean="0">
              <a:solidFill>
                <a:schemeClr val="tx1">
                  <a:lumMod val="65000"/>
                  <a:lumOff val="35000"/>
                </a:schemeClr>
              </a:solidFill>
              <a:latin typeface="+mn-lt"/>
            </a:endParaRPr>
          </a:p>
        </p:txBody>
      </p:sp>
      <p:sp>
        <p:nvSpPr>
          <p:cNvPr id="743" name="TextBox 742"/>
          <p:cNvSpPr txBox="1"/>
          <p:nvPr/>
        </p:nvSpPr>
        <p:spPr>
          <a:xfrm>
            <a:off x="177796" y="2724150"/>
            <a:ext cx="771525" cy="461665"/>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Key service delivery process</a:t>
            </a:r>
            <a:endParaRPr lang="en-US" sz="1000" b="1" dirty="0">
              <a:solidFill>
                <a:schemeClr val="tx1">
                  <a:lumMod val="65000"/>
                  <a:lumOff val="35000"/>
                </a:schemeClr>
              </a:solidFill>
              <a:latin typeface="+mn-lt"/>
            </a:endParaRPr>
          </a:p>
        </p:txBody>
      </p:sp>
      <p:sp>
        <p:nvSpPr>
          <p:cNvPr id="744" name="TextBox 743"/>
          <p:cNvSpPr txBox="1"/>
          <p:nvPr/>
        </p:nvSpPr>
        <p:spPr>
          <a:xfrm>
            <a:off x="215896" y="4810125"/>
            <a:ext cx="771525" cy="461665"/>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Critical success factors</a:t>
            </a:r>
            <a:endParaRPr lang="en-US" sz="1000" b="1" dirty="0">
              <a:solidFill>
                <a:schemeClr val="tx1">
                  <a:lumMod val="65000"/>
                  <a:lumOff val="35000"/>
                </a:schemeClr>
              </a:solidFill>
              <a:latin typeface="+mn-lt"/>
            </a:endParaRPr>
          </a:p>
        </p:txBody>
      </p:sp>
      <p:sp>
        <p:nvSpPr>
          <p:cNvPr id="122" name="Title 1"/>
          <p:cNvSpPr txBox="1">
            <a:spLocks/>
          </p:cNvSpPr>
          <p:nvPr/>
        </p:nvSpPr>
        <p:spPr>
          <a:xfrm>
            <a:off x="2438400" y="1112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1200" i="1" u="none" strike="noStrike" kern="0" cap="none" spc="0" normalizeH="0" baseline="0" noProof="0" dirty="0" smtClean="0">
                <a:ln>
                  <a:noFill/>
                </a:ln>
                <a:solidFill>
                  <a:srgbClr val="1D6AAE"/>
                </a:solidFill>
                <a:effectLst/>
                <a:uLnTx/>
                <a:uFillTx/>
                <a:latin typeface="+mj-lt"/>
                <a:ea typeface="+mj-ea"/>
                <a:cs typeface="+mj-cs"/>
              </a:rPr>
              <a:t>The Citizen Service </a:t>
            </a:r>
            <a:r>
              <a:rPr kumimoji="0" lang="en-GB" sz="1200" i="1" u="none" strike="noStrike" kern="0" cap="none" spc="0" normalizeH="0" baseline="0" noProof="0" dirty="0" smtClean="0">
                <a:ln>
                  <a:noFill/>
                </a:ln>
                <a:solidFill>
                  <a:srgbClr val="0070C0"/>
                </a:solidFill>
                <a:effectLst/>
                <a:uLnTx/>
                <a:uFillTx/>
                <a:latin typeface="+mj-lt"/>
                <a:ea typeface="+mj-ea"/>
                <a:cs typeface="+mj-cs"/>
              </a:rPr>
              <a:t>Transformation</a:t>
            </a:r>
            <a:r>
              <a:rPr kumimoji="0" lang="en-GB" sz="1200" i="1" u="none" strike="noStrike" kern="0" cap="none" spc="0" normalizeH="0" baseline="0" noProof="0" dirty="0" smtClean="0">
                <a:ln>
                  <a:noFill/>
                </a:ln>
                <a:solidFill>
                  <a:srgbClr val="1D6AAE"/>
                </a:solidFill>
                <a:effectLst/>
                <a:uLnTx/>
                <a:uFillTx/>
                <a:latin typeface="+mj-lt"/>
                <a:ea typeface="+mj-ea"/>
                <a:cs typeface="+mj-cs"/>
              </a:rPr>
              <a:t> Value Chain</a:t>
            </a:r>
            <a:endParaRPr kumimoji="0" lang="en-GB" sz="1200" i="1" u="none" strike="noStrike" kern="0" cap="none" spc="0" normalizeH="0" baseline="0" noProof="0" dirty="0">
              <a:ln>
                <a:noFill/>
              </a:ln>
              <a:solidFill>
                <a:srgbClr val="1D6AAE"/>
              </a:solidFill>
              <a:effectLst/>
              <a:uLnTx/>
              <a:uFillTx/>
              <a:latin typeface="+mj-lt"/>
              <a:ea typeface="+mj-ea"/>
              <a:cs typeface="+mj-cs"/>
            </a:endParaRPr>
          </a:p>
        </p:txBody>
      </p:sp>
      <p:sp>
        <p:nvSpPr>
          <p:cNvPr id="123" name="Rectangle 122">
            <a:hlinkClick r:id="" action="ppaction://noaction"/>
          </p:cNvPr>
          <p:cNvSpPr/>
          <p:nvPr/>
        </p:nvSpPr>
        <p:spPr bwMode="auto">
          <a:xfrm rot="16200000">
            <a:off x="4114800" y="32004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Citizen empowerment</a:t>
            </a:r>
            <a:endParaRPr kumimoji="0" lang="en-GB" sz="1000" i="0" u="none" strike="noStrike" cap="none" normalizeH="0" baseline="0" dirty="0" smtClean="0">
              <a:ln>
                <a:noFill/>
              </a:ln>
              <a:effectLst/>
              <a:latin typeface="+mn-lt"/>
            </a:endParaRPr>
          </a:p>
        </p:txBody>
      </p:sp>
      <p:sp>
        <p:nvSpPr>
          <p:cNvPr id="124" name="Rectangle 123">
            <a:hlinkClick r:id="" action="ppaction://noaction"/>
          </p:cNvPr>
          <p:cNvSpPr/>
          <p:nvPr/>
        </p:nvSpPr>
        <p:spPr bwMode="auto">
          <a:xfrm rot="16200000">
            <a:off x="3505200" y="3200399"/>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Identity Management</a:t>
            </a:r>
            <a:endParaRPr kumimoji="0" lang="en-GB" sz="1000" i="0" u="none" strike="noStrike" cap="none" normalizeH="0" baseline="0" dirty="0" smtClean="0">
              <a:ln>
                <a:noFill/>
              </a:ln>
              <a:effectLst/>
              <a:latin typeface="+mn-lt"/>
            </a:endParaRPr>
          </a:p>
        </p:txBody>
      </p:sp>
      <p:sp>
        <p:nvSpPr>
          <p:cNvPr id="125" name="Rectangle 124">
            <a:hlinkClick r:id="" action="ppaction://noaction"/>
          </p:cNvPr>
          <p:cNvSpPr/>
          <p:nvPr/>
        </p:nvSpPr>
        <p:spPr bwMode="auto">
          <a:xfrm rot="16200000">
            <a:off x="2819401" y="3200401"/>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Marketing and branding</a:t>
            </a:r>
            <a:endParaRPr kumimoji="0" lang="en-GB" sz="1000" i="0" u="none" strike="noStrike" cap="none" normalizeH="0" baseline="0" dirty="0" smtClean="0">
              <a:ln>
                <a:noFill/>
              </a:ln>
              <a:effectLst/>
              <a:latin typeface="+mn-lt"/>
            </a:endParaRPr>
          </a:p>
        </p:txBody>
      </p:sp>
      <p:sp>
        <p:nvSpPr>
          <p:cNvPr id="126" name="Rectangle 125">
            <a:hlinkClick r:id="" action="ppaction://noaction"/>
          </p:cNvPr>
          <p:cNvSpPr/>
          <p:nvPr/>
        </p:nvSpPr>
        <p:spPr bwMode="auto">
          <a:xfrm rot="16200000">
            <a:off x="2209800" y="31242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Delivery Roadmap</a:t>
            </a:r>
            <a:endParaRPr kumimoji="0" lang="en-GB" sz="1000" i="0" u="none" strike="noStrike" cap="none" normalizeH="0" baseline="0" dirty="0" smtClean="0">
              <a:ln>
                <a:noFill/>
              </a:ln>
              <a:effectLst/>
              <a:latin typeface="+mn-lt"/>
            </a:endParaRPr>
          </a:p>
        </p:txBody>
      </p:sp>
      <p:sp>
        <p:nvSpPr>
          <p:cNvPr id="127" name="Rectangle 126">
            <a:hlinkClick r:id="rId13" action="ppaction://hlinksldjump"/>
          </p:cNvPr>
          <p:cNvSpPr/>
          <p:nvPr/>
        </p:nvSpPr>
        <p:spPr bwMode="auto">
          <a:xfrm rot="16200000">
            <a:off x="1524000" y="31242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Policy Products</a:t>
            </a:r>
            <a:endParaRPr kumimoji="0" lang="en-GB" sz="1000" i="0" u="none" strike="noStrike" cap="none" normalizeH="0" baseline="0" dirty="0" smtClean="0">
              <a:ln>
                <a:noFill/>
              </a:ln>
              <a:effectLst/>
              <a:latin typeface="+mn-lt"/>
            </a:endParaRPr>
          </a:p>
        </p:txBody>
      </p:sp>
      <p:sp>
        <p:nvSpPr>
          <p:cNvPr id="128" name="Rectangle 127">
            <a:hlinkClick r:id="rId10" action="ppaction://hlinksldjump"/>
          </p:cNvPr>
          <p:cNvSpPr/>
          <p:nvPr/>
        </p:nvSpPr>
        <p:spPr bwMode="auto">
          <a:xfrm rot="16200000">
            <a:off x="1066799" y="28956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Business Model</a:t>
            </a:r>
            <a:endParaRPr kumimoji="0" lang="en-GB" sz="1000" i="0" u="none" strike="noStrike" cap="none" normalizeH="0" baseline="0" dirty="0" smtClean="0">
              <a:ln>
                <a:noFill/>
              </a:ln>
              <a:effectLst/>
              <a:latin typeface="+mn-lt"/>
            </a:endParaRPr>
          </a:p>
        </p:txBody>
      </p:sp>
      <p:sp>
        <p:nvSpPr>
          <p:cNvPr id="129" name="Rectangle 128">
            <a:hlinkClick r:id="rId9" action="ppaction://hlinksldjump"/>
          </p:cNvPr>
          <p:cNvSpPr/>
          <p:nvPr/>
        </p:nvSpPr>
        <p:spPr bwMode="auto">
          <a:xfrm rot="16200000">
            <a:off x="1295400" y="3276600"/>
            <a:ext cx="685800" cy="3810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Vision &gt;</a:t>
            </a:r>
            <a:endParaRPr kumimoji="0" lang="en-GB" sz="1000" i="0" u="none" strike="noStrike" cap="none" normalizeH="0" baseline="0" dirty="0" smtClean="0">
              <a:ln>
                <a:noFill/>
              </a:ln>
              <a:effectLst/>
              <a:latin typeface="+mn-lt"/>
            </a:endParaRPr>
          </a:p>
        </p:txBody>
      </p:sp>
      <p:sp>
        <p:nvSpPr>
          <p:cNvPr id="130" name="Rectangle 129">
            <a:hlinkClick r:id="rId11" action="ppaction://hlinksldjump"/>
          </p:cNvPr>
          <p:cNvSpPr/>
          <p:nvPr/>
        </p:nvSpPr>
        <p:spPr bwMode="auto">
          <a:xfrm rot="16200000">
            <a:off x="1295400" y="2590801"/>
            <a:ext cx="685800" cy="3810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Strategy &gt;</a:t>
            </a:r>
            <a:endParaRPr kumimoji="0" lang="en-GB" sz="1000" i="0" u="none" strike="noStrike" cap="none" normalizeH="0" baseline="0" dirty="0" smtClean="0">
              <a:ln>
                <a:noFill/>
              </a:ln>
              <a:effectLst/>
              <a:latin typeface="+mn-lt"/>
            </a:endParaRPr>
          </a:p>
        </p:txBody>
      </p:sp>
      <p:sp>
        <p:nvSpPr>
          <p:cNvPr id="131" name="Rectangle 130">
            <a:hlinkClick r:id="" action="ppaction://noaction"/>
          </p:cNvPr>
          <p:cNvSpPr/>
          <p:nvPr/>
        </p:nvSpPr>
        <p:spPr bwMode="auto">
          <a:xfrm rot="16200000">
            <a:off x="6096000" y="28956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Channel Management Strategy</a:t>
            </a:r>
            <a:endParaRPr kumimoji="0" lang="en-GB" sz="1000" i="0" u="none" strike="noStrike" cap="none" normalizeH="0" baseline="0" dirty="0" smtClean="0">
              <a:ln>
                <a:noFill/>
              </a:ln>
              <a:effectLst/>
              <a:latin typeface="+mn-lt"/>
            </a:endParaRPr>
          </a:p>
        </p:txBody>
      </p:sp>
      <p:sp>
        <p:nvSpPr>
          <p:cNvPr id="132"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Our contribution to the</a:t>
            </a:r>
            <a:r>
              <a:rPr kumimoji="0" lang="en-GB" sz="2800" b="0" i="0" u="none" strike="noStrike" kern="0" cap="none" spc="0" normalizeH="0" noProof="0" dirty="0" smtClean="0">
                <a:ln>
                  <a:noFill/>
                </a:ln>
                <a:solidFill>
                  <a:srgbClr val="1D6AAE"/>
                </a:solidFill>
                <a:effectLst/>
                <a:uLnTx/>
                <a:uFillTx/>
                <a:latin typeface="+mj-lt"/>
                <a:ea typeface="+mj-ea"/>
                <a:cs typeface="+mj-cs"/>
              </a:rPr>
              <a:t> debate</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
        <p:nvSpPr>
          <p:cNvPr id="133" name="Oval 132"/>
          <p:cNvSpPr/>
          <p:nvPr/>
        </p:nvSpPr>
        <p:spPr bwMode="auto">
          <a:xfrm rot="5400000">
            <a:off x="1409700" y="2781300"/>
            <a:ext cx="1981200" cy="685800"/>
          </a:xfrm>
          <a:prstGeom prst="ellipse">
            <a:avLst/>
          </a:prstGeom>
          <a:noFill/>
          <a:ln w="38100" cap="flat" cmpd="sng" algn="ctr">
            <a:solidFill>
              <a:srgbClr val="C00000"/>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pitchFamily="100" charset="0"/>
            </a:endParaRPr>
          </a:p>
        </p:txBody>
      </p:sp>
      <p:cxnSp>
        <p:nvCxnSpPr>
          <p:cNvPr id="134" name="Straight Connector 133"/>
          <p:cNvCxnSpPr/>
          <p:nvPr/>
        </p:nvCxnSpPr>
        <p:spPr bwMode="auto">
          <a:xfrm rot="10800000">
            <a:off x="2743200" y="2895600"/>
            <a:ext cx="762000"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135" name="TextBox 134"/>
          <p:cNvSpPr txBox="1"/>
          <p:nvPr/>
        </p:nvSpPr>
        <p:spPr>
          <a:xfrm>
            <a:off x="3429000" y="2209800"/>
            <a:ext cx="5562600" cy="1569660"/>
          </a:xfrm>
          <a:prstGeom prst="rect">
            <a:avLst/>
          </a:prstGeom>
          <a:solidFill>
            <a:srgbClr val="C00000"/>
          </a:solidFill>
        </p:spPr>
        <p:txBody>
          <a:bodyPr wrap="square" rtlCol="0">
            <a:spAutoFit/>
          </a:bodyPr>
          <a:lstStyle/>
          <a:p>
            <a:r>
              <a:rPr lang="en-GB" b="0" dirty="0" smtClean="0">
                <a:latin typeface="+mn-lt"/>
              </a:rPr>
              <a:t>3.   Does our Policy Product framework provide a helpful approach to mapping the areas on which the TGF should provide guidance?</a:t>
            </a:r>
            <a:endParaRPr lang="en-GB" b="0" dirty="0">
              <a:latin typeface="+mn-lt"/>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48" name="Freeform 12"/>
          <p:cNvSpPr>
            <a:spLocks/>
          </p:cNvSpPr>
          <p:nvPr/>
        </p:nvSpPr>
        <p:spPr bwMode="auto">
          <a:xfrm>
            <a:off x="7257767" y="1482412"/>
            <a:ext cx="960384" cy="3973127"/>
          </a:xfrm>
          <a:custGeom>
            <a:avLst/>
            <a:gdLst/>
            <a:ahLst/>
            <a:cxnLst>
              <a:cxn ang="0">
                <a:pos x="0" y="0"/>
              </a:cxn>
              <a:cxn ang="0">
                <a:pos x="0" y="1721"/>
              </a:cxn>
              <a:cxn ang="0">
                <a:pos x="416" y="862"/>
              </a:cxn>
              <a:cxn ang="0">
                <a:pos x="0" y="0"/>
              </a:cxn>
            </a:cxnLst>
            <a:rect l="0" t="0" r="r" b="b"/>
            <a:pathLst>
              <a:path w="416" h="1721">
                <a:moveTo>
                  <a:pt x="0" y="0"/>
                </a:moveTo>
                <a:lnTo>
                  <a:pt x="0" y="1721"/>
                </a:lnTo>
                <a:lnTo>
                  <a:pt x="416" y="862"/>
                </a:lnTo>
                <a:lnTo>
                  <a:pt x="0" y="0"/>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49" name="Freeform 13"/>
          <p:cNvSpPr>
            <a:spLocks/>
          </p:cNvSpPr>
          <p:nvPr/>
        </p:nvSpPr>
        <p:spPr bwMode="auto">
          <a:xfrm>
            <a:off x="1460835" y="1376216"/>
            <a:ext cx="5753068" cy="360144"/>
          </a:xfrm>
          <a:custGeom>
            <a:avLst/>
            <a:gdLst/>
            <a:ahLst/>
            <a:cxnLst>
              <a:cxn ang="0">
                <a:pos x="2492" y="53"/>
              </a:cxn>
              <a:cxn ang="0">
                <a:pos x="2490" y="37"/>
              </a:cxn>
              <a:cxn ang="0">
                <a:pos x="2485" y="22"/>
              </a:cxn>
              <a:cxn ang="0">
                <a:pos x="2476" y="12"/>
              </a:cxn>
              <a:cxn ang="0">
                <a:pos x="2466" y="6"/>
              </a:cxn>
              <a:cxn ang="0">
                <a:pos x="2453" y="1"/>
              </a:cxn>
              <a:cxn ang="0">
                <a:pos x="2437" y="0"/>
              </a:cxn>
              <a:cxn ang="0">
                <a:pos x="55" y="0"/>
              </a:cxn>
              <a:cxn ang="0">
                <a:pos x="40" y="1"/>
              </a:cxn>
              <a:cxn ang="0">
                <a:pos x="26" y="6"/>
              </a:cxn>
              <a:cxn ang="0">
                <a:pos x="15" y="12"/>
              </a:cxn>
              <a:cxn ang="0">
                <a:pos x="8" y="22"/>
              </a:cxn>
              <a:cxn ang="0">
                <a:pos x="2" y="36"/>
              </a:cxn>
              <a:cxn ang="0">
                <a:pos x="0" y="51"/>
              </a:cxn>
              <a:cxn ang="0">
                <a:pos x="0" y="156"/>
              </a:cxn>
              <a:cxn ang="0">
                <a:pos x="2492" y="156"/>
              </a:cxn>
              <a:cxn ang="0">
                <a:pos x="2492" y="53"/>
              </a:cxn>
            </a:cxnLst>
            <a:rect l="0" t="0" r="r" b="b"/>
            <a:pathLst>
              <a:path w="2492" h="156">
                <a:moveTo>
                  <a:pt x="2492" y="53"/>
                </a:moveTo>
                <a:lnTo>
                  <a:pt x="2490" y="37"/>
                </a:lnTo>
                <a:lnTo>
                  <a:pt x="2485" y="22"/>
                </a:lnTo>
                <a:lnTo>
                  <a:pt x="2476" y="12"/>
                </a:lnTo>
                <a:lnTo>
                  <a:pt x="2466" y="6"/>
                </a:lnTo>
                <a:lnTo>
                  <a:pt x="2453" y="1"/>
                </a:lnTo>
                <a:lnTo>
                  <a:pt x="2437" y="0"/>
                </a:lnTo>
                <a:lnTo>
                  <a:pt x="55" y="0"/>
                </a:lnTo>
                <a:lnTo>
                  <a:pt x="40" y="1"/>
                </a:lnTo>
                <a:lnTo>
                  <a:pt x="26" y="6"/>
                </a:lnTo>
                <a:lnTo>
                  <a:pt x="15" y="12"/>
                </a:lnTo>
                <a:lnTo>
                  <a:pt x="8" y="22"/>
                </a:lnTo>
                <a:lnTo>
                  <a:pt x="2" y="36"/>
                </a:lnTo>
                <a:lnTo>
                  <a:pt x="0" y="51"/>
                </a:lnTo>
                <a:lnTo>
                  <a:pt x="0" y="156"/>
                </a:lnTo>
                <a:lnTo>
                  <a:pt x="2492" y="156"/>
                </a:lnTo>
                <a:lnTo>
                  <a:pt x="2492" y="53"/>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0" name="Freeform 14"/>
          <p:cNvSpPr>
            <a:spLocks/>
          </p:cNvSpPr>
          <p:nvPr/>
        </p:nvSpPr>
        <p:spPr bwMode="auto">
          <a:xfrm>
            <a:off x="5302370" y="2075727"/>
            <a:ext cx="1911533" cy="2075445"/>
          </a:xfrm>
          <a:custGeom>
            <a:avLst/>
            <a:gdLst/>
            <a:ahLst/>
            <a:cxnLst>
              <a:cxn ang="0">
                <a:pos x="579" y="153"/>
              </a:cxn>
              <a:cxn ang="0">
                <a:pos x="579" y="2"/>
              </a:cxn>
              <a:cxn ang="0">
                <a:pos x="579" y="899"/>
              </a:cxn>
              <a:cxn ang="0">
                <a:pos x="828" y="899"/>
              </a:cxn>
              <a:cxn ang="0">
                <a:pos x="828" y="0"/>
              </a:cxn>
              <a:cxn ang="0">
                <a:pos x="1" y="0"/>
              </a:cxn>
              <a:cxn ang="0">
                <a:pos x="1" y="1"/>
              </a:cxn>
              <a:cxn ang="0">
                <a:pos x="0" y="1"/>
              </a:cxn>
              <a:cxn ang="0">
                <a:pos x="0" y="153"/>
              </a:cxn>
              <a:cxn ang="0">
                <a:pos x="579" y="153"/>
              </a:cxn>
            </a:cxnLst>
            <a:rect l="0" t="0" r="r" b="b"/>
            <a:pathLst>
              <a:path w="828" h="899">
                <a:moveTo>
                  <a:pt x="579" y="153"/>
                </a:moveTo>
                <a:lnTo>
                  <a:pt x="579" y="2"/>
                </a:lnTo>
                <a:lnTo>
                  <a:pt x="579" y="899"/>
                </a:lnTo>
                <a:lnTo>
                  <a:pt x="828" y="899"/>
                </a:lnTo>
                <a:lnTo>
                  <a:pt x="828" y="0"/>
                </a:lnTo>
                <a:lnTo>
                  <a:pt x="1" y="0"/>
                </a:lnTo>
                <a:lnTo>
                  <a:pt x="1" y="1"/>
                </a:lnTo>
                <a:lnTo>
                  <a:pt x="0" y="1"/>
                </a:lnTo>
                <a:lnTo>
                  <a:pt x="0" y="153"/>
                </a:lnTo>
                <a:lnTo>
                  <a:pt x="579" y="153"/>
                </a:lnTo>
                <a:close/>
              </a:path>
            </a:pathLst>
          </a:custGeom>
          <a:solidFill>
            <a:srgbClr val="81BDF3"/>
          </a:solidFill>
          <a:ln w="0">
            <a:solidFill>
              <a:srgbClr val="A3F3F4"/>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1" name="Freeform 15"/>
          <p:cNvSpPr>
            <a:spLocks/>
          </p:cNvSpPr>
          <p:nvPr/>
        </p:nvSpPr>
        <p:spPr bwMode="auto">
          <a:xfrm>
            <a:off x="5304679" y="1736360"/>
            <a:ext cx="1909225" cy="339366"/>
          </a:xfrm>
          <a:custGeom>
            <a:avLst/>
            <a:gdLst/>
            <a:ahLst/>
            <a:cxnLst>
              <a:cxn ang="0">
                <a:pos x="827" y="147"/>
              </a:cxn>
              <a:cxn ang="0">
                <a:pos x="827" y="0"/>
              </a:cxn>
              <a:cxn ang="0">
                <a:pos x="0" y="0"/>
              </a:cxn>
              <a:cxn ang="0">
                <a:pos x="0" y="3"/>
              </a:cxn>
              <a:cxn ang="0">
                <a:pos x="823" y="3"/>
              </a:cxn>
              <a:cxn ang="0">
                <a:pos x="0" y="3"/>
              </a:cxn>
              <a:cxn ang="0">
                <a:pos x="0" y="147"/>
              </a:cxn>
              <a:cxn ang="0">
                <a:pos x="827" y="147"/>
              </a:cxn>
            </a:cxnLst>
            <a:rect l="0" t="0" r="r" b="b"/>
            <a:pathLst>
              <a:path w="827" h="147">
                <a:moveTo>
                  <a:pt x="827" y="147"/>
                </a:moveTo>
                <a:lnTo>
                  <a:pt x="827" y="0"/>
                </a:lnTo>
                <a:lnTo>
                  <a:pt x="0" y="0"/>
                </a:lnTo>
                <a:lnTo>
                  <a:pt x="0" y="3"/>
                </a:lnTo>
                <a:lnTo>
                  <a:pt x="823" y="3"/>
                </a:lnTo>
                <a:lnTo>
                  <a:pt x="0" y="3"/>
                </a:lnTo>
                <a:lnTo>
                  <a:pt x="0" y="147"/>
                </a:lnTo>
                <a:lnTo>
                  <a:pt x="827" y="147"/>
                </a:lnTo>
                <a:close/>
              </a:path>
            </a:pathLst>
          </a:custGeom>
          <a:solidFill>
            <a:srgbClr val="81BDF3"/>
          </a:solidFill>
          <a:ln w="0">
            <a:solidFill>
              <a:srgbClr val="A3F3F4"/>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2" name="Rectangle 16"/>
          <p:cNvSpPr>
            <a:spLocks noChangeArrowheads="1"/>
          </p:cNvSpPr>
          <p:nvPr/>
        </p:nvSpPr>
        <p:spPr bwMode="auto">
          <a:xfrm>
            <a:off x="5302370" y="2775237"/>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3" name="Rectangle 17"/>
          <p:cNvSpPr>
            <a:spLocks noChangeArrowheads="1"/>
          </p:cNvSpPr>
          <p:nvPr/>
        </p:nvSpPr>
        <p:spPr bwMode="auto">
          <a:xfrm>
            <a:off x="5302370" y="3467822"/>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4" name="Rectangle 18"/>
          <p:cNvSpPr>
            <a:spLocks noChangeArrowheads="1"/>
          </p:cNvSpPr>
          <p:nvPr/>
        </p:nvSpPr>
        <p:spPr bwMode="auto">
          <a:xfrm>
            <a:off x="5302370" y="3121529"/>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5" name="Rectangle 19"/>
          <p:cNvSpPr>
            <a:spLocks noChangeArrowheads="1"/>
          </p:cNvSpPr>
          <p:nvPr/>
        </p:nvSpPr>
        <p:spPr bwMode="auto">
          <a:xfrm>
            <a:off x="5302370" y="2428945"/>
            <a:ext cx="1336688" cy="346292"/>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6" name="Rectangle 20"/>
          <p:cNvSpPr>
            <a:spLocks noChangeArrowheads="1"/>
          </p:cNvSpPr>
          <p:nvPr/>
        </p:nvSpPr>
        <p:spPr bwMode="auto">
          <a:xfrm>
            <a:off x="5302370" y="3814114"/>
            <a:ext cx="1336688" cy="337058"/>
          </a:xfrm>
          <a:prstGeom prst="rect">
            <a:avLst/>
          </a:prstGeom>
          <a:solidFill>
            <a:srgbClr val="81BDF3"/>
          </a:solidFill>
          <a:ln w="0">
            <a:solidFill>
              <a:srgbClr val="A3F3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7" name="Freeform 21"/>
          <p:cNvSpPr>
            <a:spLocks/>
          </p:cNvSpPr>
          <p:nvPr/>
        </p:nvSpPr>
        <p:spPr bwMode="auto">
          <a:xfrm>
            <a:off x="3376985" y="1743286"/>
            <a:ext cx="1927693" cy="332441"/>
          </a:xfrm>
          <a:custGeom>
            <a:avLst/>
            <a:gdLst/>
            <a:ahLst/>
            <a:cxnLst>
              <a:cxn ang="0">
                <a:pos x="835" y="8"/>
              </a:cxn>
              <a:cxn ang="0">
                <a:pos x="835" y="0"/>
              </a:cxn>
              <a:cxn ang="0">
                <a:pos x="0" y="0"/>
              </a:cxn>
              <a:cxn ang="0">
                <a:pos x="0" y="144"/>
              </a:cxn>
              <a:cxn ang="0">
                <a:pos x="834" y="144"/>
              </a:cxn>
              <a:cxn ang="0">
                <a:pos x="835" y="119"/>
              </a:cxn>
              <a:cxn ang="0">
                <a:pos x="835" y="8"/>
              </a:cxn>
            </a:cxnLst>
            <a:rect l="0" t="0" r="r" b="b"/>
            <a:pathLst>
              <a:path w="835" h="144">
                <a:moveTo>
                  <a:pt x="835" y="8"/>
                </a:moveTo>
                <a:lnTo>
                  <a:pt x="835" y="0"/>
                </a:lnTo>
                <a:lnTo>
                  <a:pt x="0" y="0"/>
                </a:lnTo>
                <a:lnTo>
                  <a:pt x="0" y="144"/>
                </a:lnTo>
                <a:lnTo>
                  <a:pt x="834" y="144"/>
                </a:lnTo>
                <a:lnTo>
                  <a:pt x="835" y="119"/>
                </a:lnTo>
                <a:lnTo>
                  <a:pt x="835" y="8"/>
                </a:lnTo>
                <a:close/>
              </a:path>
            </a:pathLst>
          </a:custGeom>
          <a:solidFill>
            <a:srgbClr val="4586B8"/>
          </a:solidFill>
          <a:ln w="0">
            <a:solidFill>
              <a:srgbClr val="81BDF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8" name="Rectangle 22"/>
          <p:cNvSpPr>
            <a:spLocks noChangeArrowheads="1"/>
          </p:cNvSpPr>
          <p:nvPr/>
        </p:nvSpPr>
        <p:spPr bwMode="auto">
          <a:xfrm>
            <a:off x="3376985" y="1736360"/>
            <a:ext cx="1927693" cy="6926"/>
          </a:xfrm>
          <a:prstGeom prst="rect">
            <a:avLst/>
          </a:prstGeom>
          <a:solidFill>
            <a:srgbClr val="1B6098"/>
          </a:solidFill>
          <a:ln w="0">
            <a:solidFill>
              <a:srgbClr val="1B609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9" name="Freeform 23"/>
          <p:cNvSpPr>
            <a:spLocks/>
          </p:cNvSpPr>
          <p:nvPr/>
        </p:nvSpPr>
        <p:spPr bwMode="auto">
          <a:xfrm>
            <a:off x="5302370" y="2018011"/>
            <a:ext cx="2309" cy="57715"/>
          </a:xfrm>
          <a:custGeom>
            <a:avLst/>
            <a:gdLst/>
            <a:ahLst/>
            <a:cxnLst>
              <a:cxn ang="0">
                <a:pos x="1" y="0"/>
              </a:cxn>
              <a:cxn ang="0">
                <a:pos x="0" y="25"/>
              </a:cxn>
              <a:cxn ang="0">
                <a:pos x="1" y="25"/>
              </a:cxn>
              <a:cxn ang="0">
                <a:pos x="1" y="0"/>
              </a:cxn>
            </a:cxnLst>
            <a:rect l="0" t="0" r="r" b="b"/>
            <a:pathLst>
              <a:path w="1" h="25">
                <a:moveTo>
                  <a:pt x="1" y="0"/>
                </a:moveTo>
                <a:lnTo>
                  <a:pt x="0" y="25"/>
                </a:lnTo>
                <a:lnTo>
                  <a:pt x="1" y="25"/>
                </a:lnTo>
                <a:lnTo>
                  <a:pt x="1" y="0"/>
                </a:lnTo>
                <a:close/>
              </a:path>
            </a:pathLst>
          </a:custGeom>
          <a:solidFill>
            <a:srgbClr val="1B6098"/>
          </a:solidFill>
          <a:ln w="0">
            <a:solidFill>
              <a:srgbClr val="1B6098"/>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0" name="Rectangle 24"/>
          <p:cNvSpPr>
            <a:spLocks noChangeArrowheads="1"/>
          </p:cNvSpPr>
          <p:nvPr/>
        </p:nvSpPr>
        <p:spPr bwMode="auto">
          <a:xfrm>
            <a:off x="5302370" y="2075727"/>
            <a:ext cx="2309" cy="2309"/>
          </a:xfrm>
          <a:prstGeom prst="rect">
            <a:avLst/>
          </a:prstGeom>
          <a:solidFill>
            <a:srgbClr val="1B6098"/>
          </a:solidFill>
          <a:ln w="0">
            <a:solidFill>
              <a:srgbClr val="1B609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1" name="Freeform 25"/>
          <p:cNvSpPr>
            <a:spLocks/>
          </p:cNvSpPr>
          <p:nvPr/>
        </p:nvSpPr>
        <p:spPr bwMode="auto">
          <a:xfrm>
            <a:off x="3372368" y="2075727"/>
            <a:ext cx="1930002" cy="2075445"/>
          </a:xfrm>
          <a:custGeom>
            <a:avLst/>
            <a:gdLst/>
            <a:ahLst/>
            <a:cxnLst>
              <a:cxn ang="0">
                <a:pos x="836" y="1"/>
              </a:cxn>
              <a:cxn ang="0">
                <a:pos x="836" y="0"/>
              </a:cxn>
              <a:cxn ang="0">
                <a:pos x="0" y="0"/>
              </a:cxn>
              <a:cxn ang="0">
                <a:pos x="0" y="899"/>
              </a:cxn>
              <a:cxn ang="0">
                <a:pos x="272" y="899"/>
              </a:cxn>
              <a:cxn ang="0">
                <a:pos x="272" y="8"/>
              </a:cxn>
              <a:cxn ang="0">
                <a:pos x="272" y="899"/>
              </a:cxn>
              <a:cxn ang="0">
                <a:pos x="561" y="899"/>
              </a:cxn>
              <a:cxn ang="0">
                <a:pos x="561" y="8"/>
              </a:cxn>
              <a:cxn ang="0">
                <a:pos x="561" y="899"/>
              </a:cxn>
              <a:cxn ang="0">
                <a:pos x="836" y="899"/>
              </a:cxn>
              <a:cxn ang="0">
                <a:pos x="836" y="1"/>
              </a:cxn>
            </a:cxnLst>
            <a:rect l="0" t="0" r="r" b="b"/>
            <a:pathLst>
              <a:path w="836" h="899">
                <a:moveTo>
                  <a:pt x="836" y="1"/>
                </a:moveTo>
                <a:lnTo>
                  <a:pt x="836" y="0"/>
                </a:lnTo>
                <a:lnTo>
                  <a:pt x="0" y="0"/>
                </a:lnTo>
                <a:lnTo>
                  <a:pt x="0" y="899"/>
                </a:lnTo>
                <a:lnTo>
                  <a:pt x="272" y="899"/>
                </a:lnTo>
                <a:lnTo>
                  <a:pt x="272" y="8"/>
                </a:lnTo>
                <a:lnTo>
                  <a:pt x="272" y="899"/>
                </a:lnTo>
                <a:lnTo>
                  <a:pt x="561" y="899"/>
                </a:lnTo>
                <a:lnTo>
                  <a:pt x="561" y="8"/>
                </a:lnTo>
                <a:lnTo>
                  <a:pt x="561" y="899"/>
                </a:lnTo>
                <a:lnTo>
                  <a:pt x="836" y="899"/>
                </a:lnTo>
                <a:lnTo>
                  <a:pt x="836" y="1"/>
                </a:lnTo>
                <a:close/>
              </a:path>
            </a:pathLst>
          </a:custGeom>
          <a:solidFill>
            <a:srgbClr val="4586B8"/>
          </a:solidFill>
          <a:ln w="0">
            <a:solidFill>
              <a:srgbClr val="81BDF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2" name="Rectangle 26"/>
          <p:cNvSpPr>
            <a:spLocks noChangeArrowheads="1"/>
          </p:cNvSpPr>
          <p:nvPr/>
        </p:nvSpPr>
        <p:spPr bwMode="auto">
          <a:xfrm>
            <a:off x="1460835" y="1736360"/>
            <a:ext cx="1916150" cy="6926"/>
          </a:xfrm>
          <a:prstGeom prst="rect">
            <a:avLst/>
          </a:prstGeom>
          <a:solidFill>
            <a:srgbClr val="154B78"/>
          </a:solidFill>
          <a:ln w="0">
            <a:solidFill>
              <a:srgbClr val="154B78"/>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3" name="Freeform 27"/>
          <p:cNvSpPr>
            <a:spLocks/>
          </p:cNvSpPr>
          <p:nvPr/>
        </p:nvSpPr>
        <p:spPr bwMode="auto">
          <a:xfrm>
            <a:off x="3372368" y="1921049"/>
            <a:ext cx="4617" cy="154677"/>
          </a:xfrm>
          <a:custGeom>
            <a:avLst/>
            <a:gdLst/>
            <a:ahLst/>
            <a:cxnLst>
              <a:cxn ang="0">
                <a:pos x="0" y="67"/>
              </a:cxn>
              <a:cxn ang="0">
                <a:pos x="2" y="67"/>
              </a:cxn>
              <a:cxn ang="0">
                <a:pos x="2" y="0"/>
              </a:cxn>
              <a:cxn ang="0">
                <a:pos x="0" y="67"/>
              </a:cxn>
            </a:cxnLst>
            <a:rect l="0" t="0" r="r" b="b"/>
            <a:pathLst>
              <a:path w="2" h="67">
                <a:moveTo>
                  <a:pt x="0" y="67"/>
                </a:moveTo>
                <a:lnTo>
                  <a:pt x="2" y="67"/>
                </a:lnTo>
                <a:lnTo>
                  <a:pt x="2" y="0"/>
                </a:lnTo>
                <a:lnTo>
                  <a:pt x="0" y="67"/>
                </a:lnTo>
                <a:close/>
              </a:path>
            </a:pathLst>
          </a:custGeom>
          <a:solidFill>
            <a:srgbClr val="154B78"/>
          </a:solidFill>
          <a:ln w="0">
            <a:solidFill>
              <a:srgbClr val="154B78"/>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4" name="Rectangle 28">
            <a:hlinkClick r:id="" action="ppaction://noaction"/>
          </p:cNvPr>
          <p:cNvSpPr>
            <a:spLocks noChangeArrowheads="1"/>
          </p:cNvSpPr>
          <p:nvPr/>
        </p:nvSpPr>
        <p:spPr bwMode="auto">
          <a:xfrm>
            <a:off x="1460835" y="4151172"/>
            <a:ext cx="5753068" cy="371687"/>
          </a:xfrm>
          <a:prstGeom prst="rect">
            <a:avLst/>
          </a:prstGeom>
          <a:solidFill>
            <a:srgbClr val="9CA9AE"/>
          </a:solidFill>
          <a:ln w="0">
            <a:solidFill>
              <a:srgbClr val="9CA9AE"/>
            </a:solidFill>
            <a:prstDash val="solid"/>
            <a:miter lim="800000"/>
            <a:headEnd/>
            <a:tailEnd/>
          </a:ln>
        </p:spPr>
        <p:txBody>
          <a:bodyPr vert="horz" wrap="square" lIns="91440" tIns="45720" rIns="91440" bIns="45720" numCol="1" anchor="ctr" anchorCtr="0" compatLnSpc="1">
            <a:prstTxWarp prst="textNoShape">
              <a:avLst/>
            </a:prstTxWarp>
          </a:bodyPr>
          <a:lstStyle/>
          <a:p>
            <a:r>
              <a:rPr lang="en-US" sz="1000" b="1" dirty="0" smtClean="0">
                <a:solidFill>
                  <a:schemeClr val="bg1"/>
                </a:solidFill>
                <a:latin typeface="+mn-lt"/>
              </a:rPr>
              <a:t>Service-oriented IT architecture</a:t>
            </a:r>
            <a:endParaRPr lang="en-US" sz="1000" b="1" dirty="0">
              <a:solidFill>
                <a:schemeClr val="bg1"/>
              </a:solidFill>
              <a:latin typeface="+mn-lt"/>
            </a:endParaRPr>
          </a:p>
        </p:txBody>
      </p:sp>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6" name="Freeform 30"/>
          <p:cNvSpPr>
            <a:spLocks/>
          </p:cNvSpPr>
          <p:nvPr/>
        </p:nvSpPr>
        <p:spPr bwMode="auto">
          <a:xfrm>
            <a:off x="1460835" y="1743286"/>
            <a:ext cx="1916150" cy="2407886"/>
          </a:xfrm>
          <a:custGeom>
            <a:avLst/>
            <a:gdLst/>
            <a:ahLst/>
            <a:cxnLst>
              <a:cxn ang="0">
                <a:pos x="830" y="77"/>
              </a:cxn>
              <a:cxn ang="0">
                <a:pos x="830" y="0"/>
              </a:cxn>
              <a:cxn ang="0">
                <a:pos x="0" y="0"/>
              </a:cxn>
              <a:cxn ang="0">
                <a:pos x="0" y="1043"/>
              </a:cxn>
              <a:cxn ang="0">
                <a:pos x="270" y="1043"/>
              </a:cxn>
              <a:cxn ang="0">
                <a:pos x="270" y="152"/>
              </a:cxn>
              <a:cxn ang="0">
                <a:pos x="270" y="1043"/>
              </a:cxn>
              <a:cxn ang="0">
                <a:pos x="559" y="1043"/>
              </a:cxn>
              <a:cxn ang="0">
                <a:pos x="559" y="152"/>
              </a:cxn>
              <a:cxn ang="0">
                <a:pos x="559" y="1043"/>
              </a:cxn>
              <a:cxn ang="0">
                <a:pos x="828" y="1043"/>
              </a:cxn>
              <a:cxn ang="0">
                <a:pos x="828" y="144"/>
              </a:cxn>
              <a:cxn ang="0">
                <a:pos x="5" y="144"/>
              </a:cxn>
              <a:cxn ang="0">
                <a:pos x="828" y="144"/>
              </a:cxn>
              <a:cxn ang="0">
                <a:pos x="830" y="77"/>
              </a:cxn>
            </a:cxnLst>
            <a:rect l="0" t="0" r="r" b="b"/>
            <a:pathLst>
              <a:path w="830" h="1043">
                <a:moveTo>
                  <a:pt x="830" y="77"/>
                </a:moveTo>
                <a:lnTo>
                  <a:pt x="830" y="0"/>
                </a:lnTo>
                <a:lnTo>
                  <a:pt x="0" y="0"/>
                </a:lnTo>
                <a:lnTo>
                  <a:pt x="0" y="1043"/>
                </a:lnTo>
                <a:lnTo>
                  <a:pt x="270" y="1043"/>
                </a:lnTo>
                <a:lnTo>
                  <a:pt x="270" y="152"/>
                </a:lnTo>
                <a:lnTo>
                  <a:pt x="270" y="1043"/>
                </a:lnTo>
                <a:lnTo>
                  <a:pt x="559" y="1043"/>
                </a:lnTo>
                <a:lnTo>
                  <a:pt x="559" y="152"/>
                </a:lnTo>
                <a:lnTo>
                  <a:pt x="559" y="1043"/>
                </a:lnTo>
                <a:lnTo>
                  <a:pt x="828" y="1043"/>
                </a:lnTo>
                <a:lnTo>
                  <a:pt x="828" y="144"/>
                </a:lnTo>
                <a:lnTo>
                  <a:pt x="5" y="144"/>
                </a:lnTo>
                <a:lnTo>
                  <a:pt x="828" y="144"/>
                </a:lnTo>
                <a:lnTo>
                  <a:pt x="830" y="77"/>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7" name="Freeform 31"/>
          <p:cNvSpPr>
            <a:spLocks/>
          </p:cNvSpPr>
          <p:nvPr/>
        </p:nvSpPr>
        <p:spPr bwMode="auto">
          <a:xfrm>
            <a:off x="1460835" y="1376216"/>
            <a:ext cx="5753068" cy="699511"/>
          </a:xfrm>
          <a:custGeom>
            <a:avLst/>
            <a:gdLst/>
            <a:ahLst/>
            <a:cxnLst>
              <a:cxn ang="0">
                <a:pos x="0" y="159"/>
              </a:cxn>
              <a:cxn ang="0">
                <a:pos x="0" y="51"/>
              </a:cxn>
              <a:cxn ang="0">
                <a:pos x="2" y="36"/>
              </a:cxn>
              <a:cxn ang="0">
                <a:pos x="8" y="22"/>
              </a:cxn>
              <a:cxn ang="0">
                <a:pos x="15" y="12"/>
              </a:cxn>
              <a:cxn ang="0">
                <a:pos x="26" y="6"/>
              </a:cxn>
              <a:cxn ang="0">
                <a:pos x="40" y="1"/>
              </a:cxn>
              <a:cxn ang="0">
                <a:pos x="55" y="0"/>
              </a:cxn>
              <a:cxn ang="0">
                <a:pos x="2437" y="0"/>
              </a:cxn>
              <a:cxn ang="0">
                <a:pos x="2453" y="1"/>
              </a:cxn>
              <a:cxn ang="0">
                <a:pos x="2466" y="6"/>
              </a:cxn>
              <a:cxn ang="0">
                <a:pos x="2476" y="12"/>
              </a:cxn>
              <a:cxn ang="0">
                <a:pos x="2485" y="22"/>
              </a:cxn>
              <a:cxn ang="0">
                <a:pos x="2490" y="37"/>
              </a:cxn>
              <a:cxn ang="0">
                <a:pos x="2492" y="53"/>
              </a:cxn>
              <a:cxn ang="0">
                <a:pos x="2492" y="303"/>
              </a:cxn>
            </a:cxnLst>
            <a:rect l="0" t="0" r="r" b="b"/>
            <a:pathLst>
              <a:path w="2492" h="303">
                <a:moveTo>
                  <a:pt x="0" y="159"/>
                </a:moveTo>
                <a:lnTo>
                  <a:pt x="0" y="51"/>
                </a:lnTo>
                <a:lnTo>
                  <a:pt x="2" y="36"/>
                </a:lnTo>
                <a:lnTo>
                  <a:pt x="8" y="22"/>
                </a:lnTo>
                <a:lnTo>
                  <a:pt x="15" y="12"/>
                </a:lnTo>
                <a:lnTo>
                  <a:pt x="26" y="6"/>
                </a:lnTo>
                <a:lnTo>
                  <a:pt x="40" y="1"/>
                </a:lnTo>
                <a:lnTo>
                  <a:pt x="55" y="0"/>
                </a:lnTo>
                <a:lnTo>
                  <a:pt x="2437" y="0"/>
                </a:lnTo>
                <a:lnTo>
                  <a:pt x="2453" y="1"/>
                </a:lnTo>
                <a:lnTo>
                  <a:pt x="2466" y="6"/>
                </a:lnTo>
                <a:lnTo>
                  <a:pt x="2476" y="12"/>
                </a:lnTo>
                <a:lnTo>
                  <a:pt x="2485" y="22"/>
                </a:lnTo>
                <a:lnTo>
                  <a:pt x="2490" y="37"/>
                </a:lnTo>
                <a:lnTo>
                  <a:pt x="2492" y="53"/>
                </a:lnTo>
                <a:lnTo>
                  <a:pt x="2492" y="303"/>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8" name="Line 32"/>
          <p:cNvSpPr>
            <a:spLocks noChangeShapeType="1"/>
          </p:cNvSpPr>
          <p:nvPr/>
        </p:nvSpPr>
        <p:spPr bwMode="auto">
          <a:xfrm>
            <a:off x="6639058" y="2080344"/>
            <a:ext cx="2309" cy="348601"/>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9" name="Line 33"/>
          <p:cNvSpPr>
            <a:spLocks noChangeShapeType="1"/>
          </p:cNvSpPr>
          <p:nvPr/>
        </p:nvSpPr>
        <p:spPr bwMode="auto">
          <a:xfrm>
            <a:off x="6639058" y="2775237"/>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0" name="Line 34"/>
          <p:cNvSpPr>
            <a:spLocks noChangeShapeType="1"/>
          </p:cNvSpPr>
          <p:nvPr/>
        </p:nvSpPr>
        <p:spPr bwMode="auto">
          <a:xfrm>
            <a:off x="6639058" y="3467822"/>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1" name="Line 35"/>
          <p:cNvSpPr>
            <a:spLocks noChangeShapeType="1"/>
          </p:cNvSpPr>
          <p:nvPr/>
        </p:nvSpPr>
        <p:spPr bwMode="auto">
          <a:xfrm>
            <a:off x="6639058" y="3121529"/>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2" name="Line 36"/>
          <p:cNvSpPr>
            <a:spLocks noChangeShapeType="1"/>
          </p:cNvSpPr>
          <p:nvPr/>
        </p:nvSpPr>
        <p:spPr bwMode="auto">
          <a:xfrm>
            <a:off x="6639058" y="2428945"/>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3" name="Freeform 37"/>
          <p:cNvSpPr>
            <a:spLocks/>
          </p:cNvSpPr>
          <p:nvPr/>
        </p:nvSpPr>
        <p:spPr bwMode="auto">
          <a:xfrm>
            <a:off x="1460835" y="2075727"/>
            <a:ext cx="5753068" cy="3486009"/>
          </a:xfrm>
          <a:custGeom>
            <a:avLst/>
            <a:gdLst/>
            <a:ahLst/>
            <a:cxnLst>
              <a:cxn ang="0">
                <a:pos x="2492" y="0"/>
              </a:cxn>
              <a:cxn ang="0">
                <a:pos x="2492" y="1454"/>
              </a:cxn>
              <a:cxn ang="0">
                <a:pos x="2490" y="1474"/>
              </a:cxn>
              <a:cxn ang="0">
                <a:pos x="2484" y="1490"/>
              </a:cxn>
              <a:cxn ang="0">
                <a:pos x="2473" y="1501"/>
              </a:cxn>
              <a:cxn ang="0">
                <a:pos x="2457" y="1507"/>
              </a:cxn>
              <a:cxn ang="0">
                <a:pos x="2437" y="1510"/>
              </a:cxn>
              <a:cxn ang="0">
                <a:pos x="55" y="1510"/>
              </a:cxn>
              <a:cxn ang="0">
                <a:pos x="35" y="1507"/>
              </a:cxn>
              <a:cxn ang="0">
                <a:pos x="20" y="1501"/>
              </a:cxn>
              <a:cxn ang="0">
                <a:pos x="9" y="1490"/>
              </a:cxn>
              <a:cxn ang="0">
                <a:pos x="2" y="1474"/>
              </a:cxn>
              <a:cxn ang="0">
                <a:pos x="0" y="1454"/>
              </a:cxn>
              <a:cxn ang="0">
                <a:pos x="0" y="1060"/>
              </a:cxn>
            </a:cxnLst>
            <a:rect l="0" t="0" r="r" b="b"/>
            <a:pathLst>
              <a:path w="2492" h="1510">
                <a:moveTo>
                  <a:pt x="2492" y="0"/>
                </a:moveTo>
                <a:lnTo>
                  <a:pt x="2492" y="1454"/>
                </a:lnTo>
                <a:lnTo>
                  <a:pt x="2490" y="1474"/>
                </a:lnTo>
                <a:lnTo>
                  <a:pt x="2484" y="1490"/>
                </a:lnTo>
                <a:lnTo>
                  <a:pt x="2473" y="1501"/>
                </a:lnTo>
                <a:lnTo>
                  <a:pt x="2457" y="1507"/>
                </a:lnTo>
                <a:lnTo>
                  <a:pt x="2437" y="1510"/>
                </a:lnTo>
                <a:lnTo>
                  <a:pt x="55" y="1510"/>
                </a:lnTo>
                <a:lnTo>
                  <a:pt x="35" y="1507"/>
                </a:lnTo>
                <a:lnTo>
                  <a:pt x="20" y="1501"/>
                </a:lnTo>
                <a:lnTo>
                  <a:pt x="9" y="1490"/>
                </a:lnTo>
                <a:lnTo>
                  <a:pt x="2" y="1474"/>
                </a:lnTo>
                <a:lnTo>
                  <a:pt x="0" y="1454"/>
                </a:lnTo>
                <a:lnTo>
                  <a:pt x="0" y="106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4" name="Line 38"/>
          <p:cNvSpPr>
            <a:spLocks noChangeShapeType="1"/>
          </p:cNvSpPr>
          <p:nvPr/>
        </p:nvSpPr>
        <p:spPr bwMode="auto">
          <a:xfrm>
            <a:off x="6639058" y="4151172"/>
            <a:ext cx="567919"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5" name="Line 39"/>
          <p:cNvSpPr>
            <a:spLocks noChangeShapeType="1"/>
          </p:cNvSpPr>
          <p:nvPr/>
        </p:nvSpPr>
        <p:spPr bwMode="auto">
          <a:xfrm>
            <a:off x="6639058" y="3814114"/>
            <a:ext cx="2309" cy="33705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6" name="Freeform 40"/>
          <p:cNvSpPr>
            <a:spLocks/>
          </p:cNvSpPr>
          <p:nvPr/>
        </p:nvSpPr>
        <p:spPr bwMode="auto">
          <a:xfrm>
            <a:off x="7257767" y="1482412"/>
            <a:ext cx="960384" cy="3973127"/>
          </a:xfrm>
          <a:custGeom>
            <a:avLst/>
            <a:gdLst/>
            <a:ahLst/>
            <a:cxnLst>
              <a:cxn ang="0">
                <a:pos x="0" y="0"/>
              </a:cxn>
              <a:cxn ang="0">
                <a:pos x="416" y="862"/>
              </a:cxn>
              <a:cxn ang="0">
                <a:pos x="0" y="1721"/>
              </a:cxn>
              <a:cxn ang="0">
                <a:pos x="0" y="0"/>
              </a:cxn>
            </a:cxnLst>
            <a:rect l="0" t="0" r="r" b="b"/>
            <a:pathLst>
              <a:path w="416" h="1721">
                <a:moveTo>
                  <a:pt x="0" y="0"/>
                </a:moveTo>
                <a:lnTo>
                  <a:pt x="416" y="862"/>
                </a:lnTo>
                <a:lnTo>
                  <a:pt x="0" y="1721"/>
                </a:lnTo>
                <a:lnTo>
                  <a:pt x="0"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7" name="Freeform 41"/>
          <p:cNvSpPr>
            <a:spLocks/>
          </p:cNvSpPr>
          <p:nvPr/>
        </p:nvSpPr>
        <p:spPr bwMode="auto">
          <a:xfrm>
            <a:off x="5302370" y="1761755"/>
            <a:ext cx="2309" cy="313972"/>
          </a:xfrm>
          <a:custGeom>
            <a:avLst/>
            <a:gdLst/>
            <a:ahLst/>
            <a:cxnLst>
              <a:cxn ang="0">
                <a:pos x="0" y="136"/>
              </a:cxn>
              <a:cxn ang="0">
                <a:pos x="1" y="111"/>
              </a:cxn>
              <a:cxn ang="0">
                <a:pos x="1" y="0"/>
              </a:cxn>
            </a:cxnLst>
            <a:rect l="0" t="0" r="r" b="b"/>
            <a:pathLst>
              <a:path w="1" h="136">
                <a:moveTo>
                  <a:pt x="0" y="136"/>
                </a:moveTo>
                <a:lnTo>
                  <a:pt x="1" y="111"/>
                </a:lnTo>
                <a:lnTo>
                  <a:pt x="1"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8" name="Line 42"/>
          <p:cNvSpPr>
            <a:spLocks noChangeShapeType="1"/>
          </p:cNvSpPr>
          <p:nvPr/>
        </p:nvSpPr>
        <p:spPr bwMode="auto">
          <a:xfrm flipH="1">
            <a:off x="5302370" y="2075727"/>
            <a:ext cx="1911533"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9" name="Line 43"/>
          <p:cNvSpPr>
            <a:spLocks noChangeShapeType="1"/>
          </p:cNvSpPr>
          <p:nvPr/>
        </p:nvSpPr>
        <p:spPr bwMode="auto">
          <a:xfrm flipV="1">
            <a:off x="5302370" y="2075727"/>
            <a:ext cx="2309" cy="35321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0" name="Line 44"/>
          <p:cNvSpPr>
            <a:spLocks noChangeShapeType="1"/>
          </p:cNvSpPr>
          <p:nvPr/>
        </p:nvSpPr>
        <p:spPr bwMode="auto">
          <a:xfrm flipV="1">
            <a:off x="5302370" y="2775237"/>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1" name="Line 45"/>
          <p:cNvSpPr>
            <a:spLocks noChangeShapeType="1"/>
          </p:cNvSpPr>
          <p:nvPr/>
        </p:nvSpPr>
        <p:spPr bwMode="auto">
          <a:xfrm flipV="1">
            <a:off x="5302370" y="3467822"/>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2" name="Line 46"/>
          <p:cNvSpPr>
            <a:spLocks noChangeShapeType="1"/>
          </p:cNvSpPr>
          <p:nvPr/>
        </p:nvSpPr>
        <p:spPr bwMode="auto">
          <a:xfrm flipV="1">
            <a:off x="5302370" y="3121529"/>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3" name="Line 47"/>
          <p:cNvSpPr>
            <a:spLocks noChangeShapeType="1"/>
          </p:cNvSpPr>
          <p:nvPr/>
        </p:nvSpPr>
        <p:spPr bwMode="auto">
          <a:xfrm flipV="1">
            <a:off x="5302370" y="2428945"/>
            <a:ext cx="2309" cy="346292"/>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4" name="Freeform 48"/>
          <p:cNvSpPr>
            <a:spLocks/>
          </p:cNvSpPr>
          <p:nvPr/>
        </p:nvSpPr>
        <p:spPr bwMode="auto">
          <a:xfrm>
            <a:off x="3372368" y="1761755"/>
            <a:ext cx="4617" cy="313972"/>
          </a:xfrm>
          <a:custGeom>
            <a:avLst/>
            <a:gdLst/>
            <a:ahLst/>
            <a:cxnLst>
              <a:cxn ang="0">
                <a:pos x="0" y="136"/>
              </a:cxn>
              <a:cxn ang="0">
                <a:pos x="2" y="69"/>
              </a:cxn>
              <a:cxn ang="0">
                <a:pos x="2" y="0"/>
              </a:cxn>
            </a:cxnLst>
            <a:rect l="0" t="0" r="r" b="b"/>
            <a:pathLst>
              <a:path w="2" h="136">
                <a:moveTo>
                  <a:pt x="0" y="136"/>
                </a:moveTo>
                <a:lnTo>
                  <a:pt x="2" y="69"/>
                </a:lnTo>
                <a:lnTo>
                  <a:pt x="2"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5" name="Line 49"/>
          <p:cNvSpPr>
            <a:spLocks noChangeShapeType="1"/>
          </p:cNvSpPr>
          <p:nvPr/>
        </p:nvSpPr>
        <p:spPr bwMode="auto">
          <a:xfrm flipH="1">
            <a:off x="3372368" y="2075727"/>
            <a:ext cx="1930002"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6" name="Line 50"/>
          <p:cNvSpPr>
            <a:spLocks noChangeShapeType="1"/>
          </p:cNvSpPr>
          <p:nvPr/>
        </p:nvSpPr>
        <p:spPr bwMode="auto">
          <a:xfrm flipH="1">
            <a:off x="1472378" y="2075727"/>
            <a:ext cx="18999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7" name="Line 51"/>
          <p:cNvSpPr>
            <a:spLocks noChangeShapeType="1"/>
          </p:cNvSpPr>
          <p:nvPr/>
        </p:nvSpPr>
        <p:spPr bwMode="auto">
          <a:xfrm>
            <a:off x="1460835" y="1743286"/>
            <a:ext cx="5743834" cy="2309"/>
          </a:xfrm>
          <a:prstGeom prst="line">
            <a:avLst/>
          </a:prstGeom>
          <a:noFill/>
          <a:ln w="5">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8" name="Line 52"/>
          <p:cNvSpPr>
            <a:spLocks noChangeShapeType="1"/>
          </p:cNvSpPr>
          <p:nvPr/>
        </p:nvSpPr>
        <p:spPr bwMode="auto">
          <a:xfrm>
            <a:off x="2751351" y="4151172"/>
            <a:ext cx="1248961"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9" name="Line 53"/>
          <p:cNvSpPr>
            <a:spLocks noChangeShapeType="1"/>
          </p:cNvSpPr>
          <p:nvPr/>
        </p:nvSpPr>
        <p:spPr bwMode="auto">
          <a:xfrm flipV="1">
            <a:off x="1460835" y="4151172"/>
            <a:ext cx="2309" cy="371687"/>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0" name="Line 54"/>
          <p:cNvSpPr>
            <a:spLocks noChangeShapeType="1"/>
          </p:cNvSpPr>
          <p:nvPr/>
        </p:nvSpPr>
        <p:spPr bwMode="auto">
          <a:xfrm>
            <a:off x="1460835" y="4151172"/>
            <a:ext cx="623326"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1" name="Line 55"/>
          <p:cNvSpPr>
            <a:spLocks noChangeShapeType="1"/>
          </p:cNvSpPr>
          <p:nvPr/>
        </p:nvSpPr>
        <p:spPr bwMode="auto">
          <a:xfrm>
            <a:off x="2084161" y="4151172"/>
            <a:ext cx="6671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2" name="Line 56"/>
          <p:cNvSpPr>
            <a:spLocks noChangeShapeType="1"/>
          </p:cNvSpPr>
          <p:nvPr/>
        </p:nvSpPr>
        <p:spPr bwMode="auto">
          <a:xfrm>
            <a:off x="4667501" y="4151172"/>
            <a:ext cx="1971557"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3" name="Line 57"/>
          <p:cNvSpPr>
            <a:spLocks noChangeShapeType="1"/>
          </p:cNvSpPr>
          <p:nvPr/>
        </p:nvSpPr>
        <p:spPr bwMode="auto">
          <a:xfrm>
            <a:off x="4000311" y="4151172"/>
            <a:ext cx="667190"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4" name="Line 58"/>
          <p:cNvSpPr>
            <a:spLocks noChangeShapeType="1"/>
          </p:cNvSpPr>
          <p:nvPr/>
        </p:nvSpPr>
        <p:spPr bwMode="auto">
          <a:xfrm>
            <a:off x="466750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5" name="Line 59"/>
          <p:cNvSpPr>
            <a:spLocks noChangeShapeType="1"/>
          </p:cNvSpPr>
          <p:nvPr/>
        </p:nvSpPr>
        <p:spPr bwMode="auto">
          <a:xfrm flipV="1">
            <a:off x="5302370" y="3814114"/>
            <a:ext cx="2309" cy="332441"/>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6" name="Line 60"/>
          <p:cNvSpPr>
            <a:spLocks noChangeShapeType="1"/>
          </p:cNvSpPr>
          <p:nvPr/>
        </p:nvSpPr>
        <p:spPr bwMode="auto">
          <a:xfrm flipV="1">
            <a:off x="3372368" y="2075727"/>
            <a:ext cx="2309" cy="2070828"/>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7" name="Line 61"/>
          <p:cNvSpPr>
            <a:spLocks noChangeShapeType="1"/>
          </p:cNvSpPr>
          <p:nvPr/>
        </p:nvSpPr>
        <p:spPr bwMode="auto">
          <a:xfrm flipV="1">
            <a:off x="400031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8" name="Line 62"/>
          <p:cNvSpPr>
            <a:spLocks noChangeShapeType="1"/>
          </p:cNvSpPr>
          <p:nvPr/>
        </p:nvSpPr>
        <p:spPr bwMode="auto">
          <a:xfrm>
            <a:off x="275135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9" name="Line 63"/>
          <p:cNvSpPr>
            <a:spLocks noChangeShapeType="1"/>
          </p:cNvSpPr>
          <p:nvPr/>
        </p:nvSpPr>
        <p:spPr bwMode="auto">
          <a:xfrm>
            <a:off x="2084161" y="2094195"/>
            <a:ext cx="2309" cy="205697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0" name="Line 64"/>
          <p:cNvSpPr>
            <a:spLocks noChangeShapeType="1"/>
          </p:cNvSpPr>
          <p:nvPr/>
        </p:nvSpPr>
        <p:spPr bwMode="auto">
          <a:xfrm flipV="1">
            <a:off x="1460835" y="1743286"/>
            <a:ext cx="2309" cy="2407886"/>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1" name="Line 65"/>
          <p:cNvSpPr>
            <a:spLocks noChangeShapeType="1"/>
          </p:cNvSpPr>
          <p:nvPr/>
        </p:nvSpPr>
        <p:spPr bwMode="auto">
          <a:xfrm flipH="1">
            <a:off x="1460835" y="4522859"/>
            <a:ext cx="5746143"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2" name="Line 66"/>
          <p:cNvSpPr>
            <a:spLocks noChangeShapeType="1"/>
          </p:cNvSpPr>
          <p:nvPr/>
        </p:nvSpPr>
        <p:spPr bwMode="auto">
          <a:xfrm>
            <a:off x="5302370" y="3467822"/>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3" name="Line 67"/>
          <p:cNvSpPr>
            <a:spLocks noChangeShapeType="1"/>
          </p:cNvSpPr>
          <p:nvPr/>
        </p:nvSpPr>
        <p:spPr bwMode="auto">
          <a:xfrm flipH="1">
            <a:off x="5302370" y="3814114"/>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4" name="Line 68"/>
          <p:cNvSpPr>
            <a:spLocks noChangeShapeType="1"/>
          </p:cNvSpPr>
          <p:nvPr/>
        </p:nvSpPr>
        <p:spPr bwMode="auto">
          <a:xfrm>
            <a:off x="5302370" y="2775237"/>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5" name="Line 69"/>
          <p:cNvSpPr>
            <a:spLocks noChangeShapeType="1"/>
          </p:cNvSpPr>
          <p:nvPr/>
        </p:nvSpPr>
        <p:spPr bwMode="auto">
          <a:xfrm flipH="1">
            <a:off x="5302370" y="3121529"/>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6" name="Line 70"/>
          <p:cNvSpPr>
            <a:spLocks noChangeShapeType="1"/>
          </p:cNvSpPr>
          <p:nvPr/>
        </p:nvSpPr>
        <p:spPr bwMode="auto">
          <a:xfrm flipH="1">
            <a:off x="5302370" y="2428945"/>
            <a:ext cx="1336688" cy="2309"/>
          </a:xfrm>
          <a:prstGeom prst="line">
            <a:avLst/>
          </a:pr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3" name="Freeform 77">
            <a:hlinkClick r:id="rId3" action="ppaction://hlinksldjump"/>
          </p:cNvPr>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noFill/>
          <a:ln w="5">
            <a:solidFill>
              <a:srgbClr val="21B0EA"/>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solidFill>
            <a:srgbClr val="1E6CB1"/>
          </a:solidFill>
          <a:ln w="0">
            <a:solidFill>
              <a:srgbClr val="1E6CB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19" name="Rectangle 683"/>
          <p:cNvSpPr>
            <a:spLocks noChangeArrowheads="1"/>
          </p:cNvSpPr>
          <p:nvPr/>
        </p:nvSpPr>
        <p:spPr bwMode="auto">
          <a:xfrm>
            <a:off x="1142246" y="1750212"/>
            <a:ext cx="177763" cy="16160"/>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0" name="Rectangle 684"/>
          <p:cNvSpPr>
            <a:spLocks noChangeArrowheads="1"/>
          </p:cNvSpPr>
          <p:nvPr/>
        </p:nvSpPr>
        <p:spPr bwMode="auto">
          <a:xfrm>
            <a:off x="1142246" y="1757138"/>
            <a:ext cx="18469" cy="2765721"/>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1" name="Rectangle 685"/>
          <p:cNvSpPr>
            <a:spLocks noChangeArrowheads="1"/>
          </p:cNvSpPr>
          <p:nvPr/>
        </p:nvSpPr>
        <p:spPr bwMode="auto">
          <a:xfrm>
            <a:off x="1144554" y="4506699"/>
            <a:ext cx="180072"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2" name="Rectangle 686"/>
          <p:cNvSpPr>
            <a:spLocks noChangeArrowheads="1"/>
          </p:cNvSpPr>
          <p:nvPr/>
        </p:nvSpPr>
        <p:spPr bwMode="auto">
          <a:xfrm>
            <a:off x="971408" y="2964544"/>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3" name="Rectangle 687"/>
          <p:cNvSpPr>
            <a:spLocks noChangeArrowheads="1"/>
          </p:cNvSpPr>
          <p:nvPr/>
        </p:nvSpPr>
        <p:spPr bwMode="auto">
          <a:xfrm>
            <a:off x="1142246" y="4552871"/>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4" name="Rectangle 688"/>
          <p:cNvSpPr>
            <a:spLocks noChangeArrowheads="1"/>
          </p:cNvSpPr>
          <p:nvPr/>
        </p:nvSpPr>
        <p:spPr bwMode="auto">
          <a:xfrm>
            <a:off x="1142246" y="5543267"/>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5" name="Rectangle 689"/>
          <p:cNvSpPr>
            <a:spLocks noChangeArrowheads="1"/>
          </p:cNvSpPr>
          <p:nvPr/>
        </p:nvSpPr>
        <p:spPr bwMode="auto">
          <a:xfrm>
            <a:off x="966791" y="5046915"/>
            <a:ext cx="177763" cy="18469"/>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6" name="Rectangle 690"/>
          <p:cNvSpPr>
            <a:spLocks noChangeArrowheads="1"/>
          </p:cNvSpPr>
          <p:nvPr/>
        </p:nvSpPr>
        <p:spPr bwMode="auto">
          <a:xfrm>
            <a:off x="1142246" y="4562105"/>
            <a:ext cx="18469" cy="990396"/>
          </a:xfrm>
          <a:prstGeom prst="rect">
            <a:avLst/>
          </a:prstGeom>
          <a:solidFill>
            <a:srgbClr val="21B0EA"/>
          </a:solidFill>
          <a:ln w="0">
            <a:solidFill>
              <a:srgbClr val="21B0E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7" name="Freeform 691"/>
          <p:cNvSpPr>
            <a:spLocks noEditPoints="1"/>
          </p:cNvSpPr>
          <p:nvPr/>
        </p:nvSpPr>
        <p:spPr bwMode="auto">
          <a:xfrm>
            <a:off x="8363594" y="3112295"/>
            <a:ext cx="323206" cy="687967"/>
          </a:xfrm>
          <a:custGeom>
            <a:avLst/>
            <a:gdLst/>
            <a:ahLst/>
            <a:cxnLst>
              <a:cxn ang="0">
                <a:pos x="2" y="180"/>
              </a:cxn>
              <a:cxn ang="0">
                <a:pos x="14" y="194"/>
              </a:cxn>
              <a:cxn ang="0">
                <a:pos x="27" y="194"/>
              </a:cxn>
              <a:cxn ang="0">
                <a:pos x="31" y="284"/>
              </a:cxn>
              <a:cxn ang="0">
                <a:pos x="40" y="294"/>
              </a:cxn>
              <a:cxn ang="0">
                <a:pos x="53" y="298"/>
              </a:cxn>
              <a:cxn ang="0">
                <a:pos x="70" y="290"/>
              </a:cxn>
              <a:cxn ang="0">
                <a:pos x="75" y="292"/>
              </a:cxn>
              <a:cxn ang="0">
                <a:pos x="87" y="298"/>
              </a:cxn>
              <a:cxn ang="0">
                <a:pos x="107" y="292"/>
              </a:cxn>
              <a:cxn ang="0">
                <a:pos x="115" y="280"/>
              </a:cxn>
              <a:cxn ang="0">
                <a:pos x="114" y="195"/>
              </a:cxn>
              <a:cxn ang="0">
                <a:pos x="130" y="192"/>
              </a:cxn>
              <a:cxn ang="0">
                <a:pos x="140" y="176"/>
              </a:cxn>
              <a:cxn ang="0">
                <a:pos x="133" y="92"/>
              </a:cxn>
              <a:cxn ang="0">
                <a:pos x="105" y="72"/>
              </a:cxn>
              <a:cxn ang="0">
                <a:pos x="96" y="69"/>
              </a:cxn>
              <a:cxn ang="0">
                <a:pos x="109" y="39"/>
              </a:cxn>
              <a:cxn ang="0">
                <a:pos x="86" y="4"/>
              </a:cxn>
              <a:cxn ang="0">
                <a:pos x="52" y="6"/>
              </a:cxn>
              <a:cxn ang="0">
                <a:pos x="34" y="29"/>
              </a:cxn>
              <a:cxn ang="0">
                <a:pos x="38" y="58"/>
              </a:cxn>
              <a:cxn ang="0">
                <a:pos x="27" y="77"/>
              </a:cxn>
              <a:cxn ang="0">
                <a:pos x="3" y="104"/>
              </a:cxn>
              <a:cxn ang="0">
                <a:pos x="7" y="172"/>
              </a:cxn>
              <a:cxn ang="0">
                <a:pos x="8" y="107"/>
              </a:cxn>
              <a:cxn ang="0">
                <a:pos x="29" y="82"/>
              </a:cxn>
              <a:cxn ang="0">
                <a:pos x="53" y="73"/>
              </a:cxn>
              <a:cxn ang="0">
                <a:pos x="82" y="75"/>
              </a:cxn>
              <a:cxn ang="0">
                <a:pos x="93" y="73"/>
              </a:cxn>
              <a:cxn ang="0">
                <a:pos x="103" y="79"/>
              </a:cxn>
              <a:cxn ang="0">
                <a:pos x="120" y="88"/>
              </a:cxn>
              <a:cxn ang="0">
                <a:pos x="134" y="121"/>
              </a:cxn>
              <a:cxn ang="0">
                <a:pos x="129" y="184"/>
              </a:cxn>
              <a:cxn ang="0">
                <a:pos x="120" y="188"/>
              </a:cxn>
              <a:cxn ang="0">
                <a:pos x="112" y="113"/>
              </a:cxn>
              <a:cxn ang="0">
                <a:pos x="107" y="206"/>
              </a:cxn>
              <a:cxn ang="0">
                <a:pos x="107" y="281"/>
              </a:cxn>
              <a:cxn ang="0">
                <a:pos x="101" y="289"/>
              </a:cxn>
              <a:cxn ang="0">
                <a:pos x="92" y="292"/>
              </a:cxn>
              <a:cxn ang="0">
                <a:pos x="78" y="284"/>
              </a:cxn>
              <a:cxn ang="0">
                <a:pos x="75" y="187"/>
              </a:cxn>
              <a:cxn ang="0">
                <a:pos x="72" y="186"/>
              </a:cxn>
              <a:cxn ang="0">
                <a:pos x="69" y="280"/>
              </a:cxn>
              <a:cxn ang="0">
                <a:pos x="59" y="291"/>
              </a:cxn>
              <a:cxn ang="0">
                <a:pos x="46" y="291"/>
              </a:cxn>
              <a:cxn ang="0">
                <a:pos x="37" y="281"/>
              </a:cxn>
              <a:cxn ang="0">
                <a:pos x="34" y="115"/>
              </a:cxn>
              <a:cxn ang="0">
                <a:pos x="30" y="114"/>
              </a:cxn>
              <a:cxn ang="0">
                <a:pos x="29" y="187"/>
              </a:cxn>
              <a:cxn ang="0">
                <a:pos x="14" y="186"/>
              </a:cxn>
              <a:cxn ang="0">
                <a:pos x="7" y="175"/>
              </a:cxn>
              <a:cxn ang="0">
                <a:pos x="80" y="8"/>
              </a:cxn>
              <a:cxn ang="0">
                <a:pos x="101" y="27"/>
              </a:cxn>
              <a:cxn ang="0">
                <a:pos x="94" y="62"/>
              </a:cxn>
              <a:cxn ang="0">
                <a:pos x="81" y="70"/>
              </a:cxn>
              <a:cxn ang="0">
                <a:pos x="54" y="67"/>
              </a:cxn>
              <a:cxn ang="0">
                <a:pos x="49" y="62"/>
              </a:cxn>
              <a:cxn ang="0">
                <a:pos x="41" y="27"/>
              </a:cxn>
              <a:cxn ang="0">
                <a:pos x="72" y="7"/>
              </a:cxn>
            </a:cxnLst>
            <a:rect l="0" t="0" r="r" b="b"/>
            <a:pathLst>
              <a:path w="140" h="298">
                <a:moveTo>
                  <a:pt x="0" y="122"/>
                </a:moveTo>
                <a:lnTo>
                  <a:pt x="0" y="176"/>
                </a:lnTo>
                <a:lnTo>
                  <a:pt x="2" y="180"/>
                </a:lnTo>
                <a:lnTo>
                  <a:pt x="3" y="185"/>
                </a:lnTo>
                <a:lnTo>
                  <a:pt x="10" y="192"/>
                </a:lnTo>
                <a:lnTo>
                  <a:pt x="14" y="194"/>
                </a:lnTo>
                <a:lnTo>
                  <a:pt x="19" y="195"/>
                </a:lnTo>
                <a:lnTo>
                  <a:pt x="25" y="195"/>
                </a:lnTo>
                <a:lnTo>
                  <a:pt x="27" y="194"/>
                </a:lnTo>
                <a:lnTo>
                  <a:pt x="29" y="194"/>
                </a:lnTo>
                <a:lnTo>
                  <a:pt x="29" y="276"/>
                </a:lnTo>
                <a:lnTo>
                  <a:pt x="31" y="284"/>
                </a:lnTo>
                <a:lnTo>
                  <a:pt x="33" y="288"/>
                </a:lnTo>
                <a:lnTo>
                  <a:pt x="37" y="292"/>
                </a:lnTo>
                <a:lnTo>
                  <a:pt x="40" y="294"/>
                </a:lnTo>
                <a:lnTo>
                  <a:pt x="44" y="297"/>
                </a:lnTo>
                <a:lnTo>
                  <a:pt x="49" y="298"/>
                </a:lnTo>
                <a:lnTo>
                  <a:pt x="53" y="298"/>
                </a:lnTo>
                <a:lnTo>
                  <a:pt x="64" y="295"/>
                </a:lnTo>
                <a:lnTo>
                  <a:pt x="69" y="292"/>
                </a:lnTo>
                <a:lnTo>
                  <a:pt x="70" y="290"/>
                </a:lnTo>
                <a:lnTo>
                  <a:pt x="73" y="287"/>
                </a:lnTo>
                <a:lnTo>
                  <a:pt x="73" y="288"/>
                </a:lnTo>
                <a:lnTo>
                  <a:pt x="75" y="292"/>
                </a:lnTo>
                <a:lnTo>
                  <a:pt x="78" y="294"/>
                </a:lnTo>
                <a:lnTo>
                  <a:pt x="83" y="297"/>
                </a:lnTo>
                <a:lnTo>
                  <a:pt x="87" y="298"/>
                </a:lnTo>
                <a:lnTo>
                  <a:pt x="96" y="298"/>
                </a:lnTo>
                <a:lnTo>
                  <a:pt x="101" y="297"/>
                </a:lnTo>
                <a:lnTo>
                  <a:pt x="107" y="292"/>
                </a:lnTo>
                <a:lnTo>
                  <a:pt x="110" y="288"/>
                </a:lnTo>
                <a:lnTo>
                  <a:pt x="113" y="284"/>
                </a:lnTo>
                <a:lnTo>
                  <a:pt x="115" y="280"/>
                </a:lnTo>
                <a:lnTo>
                  <a:pt x="115" y="206"/>
                </a:lnTo>
                <a:lnTo>
                  <a:pt x="114" y="205"/>
                </a:lnTo>
                <a:lnTo>
                  <a:pt x="114" y="195"/>
                </a:lnTo>
                <a:lnTo>
                  <a:pt x="121" y="195"/>
                </a:lnTo>
                <a:lnTo>
                  <a:pt x="126" y="194"/>
                </a:lnTo>
                <a:lnTo>
                  <a:pt x="130" y="192"/>
                </a:lnTo>
                <a:lnTo>
                  <a:pt x="137" y="185"/>
                </a:lnTo>
                <a:lnTo>
                  <a:pt x="139" y="180"/>
                </a:lnTo>
                <a:lnTo>
                  <a:pt x="140" y="176"/>
                </a:lnTo>
                <a:lnTo>
                  <a:pt x="140" y="120"/>
                </a:lnTo>
                <a:lnTo>
                  <a:pt x="137" y="104"/>
                </a:lnTo>
                <a:lnTo>
                  <a:pt x="133" y="92"/>
                </a:lnTo>
                <a:lnTo>
                  <a:pt x="124" y="83"/>
                </a:lnTo>
                <a:lnTo>
                  <a:pt x="114" y="77"/>
                </a:lnTo>
                <a:lnTo>
                  <a:pt x="105" y="72"/>
                </a:lnTo>
                <a:lnTo>
                  <a:pt x="102" y="71"/>
                </a:lnTo>
                <a:lnTo>
                  <a:pt x="97" y="70"/>
                </a:lnTo>
                <a:lnTo>
                  <a:pt x="96" y="69"/>
                </a:lnTo>
                <a:lnTo>
                  <a:pt x="99" y="65"/>
                </a:lnTo>
                <a:lnTo>
                  <a:pt x="107" y="53"/>
                </a:lnTo>
                <a:lnTo>
                  <a:pt x="109" y="39"/>
                </a:lnTo>
                <a:lnTo>
                  <a:pt x="107" y="25"/>
                </a:lnTo>
                <a:lnTo>
                  <a:pt x="99" y="11"/>
                </a:lnTo>
                <a:lnTo>
                  <a:pt x="86" y="4"/>
                </a:lnTo>
                <a:lnTo>
                  <a:pt x="72" y="0"/>
                </a:lnTo>
                <a:lnTo>
                  <a:pt x="62" y="1"/>
                </a:lnTo>
                <a:lnTo>
                  <a:pt x="52" y="6"/>
                </a:lnTo>
                <a:lnTo>
                  <a:pt x="44" y="11"/>
                </a:lnTo>
                <a:lnTo>
                  <a:pt x="38" y="20"/>
                </a:lnTo>
                <a:lnTo>
                  <a:pt x="34" y="29"/>
                </a:lnTo>
                <a:lnTo>
                  <a:pt x="33" y="39"/>
                </a:lnTo>
                <a:lnTo>
                  <a:pt x="34" y="49"/>
                </a:lnTo>
                <a:lnTo>
                  <a:pt x="38" y="58"/>
                </a:lnTo>
                <a:lnTo>
                  <a:pt x="44" y="65"/>
                </a:lnTo>
                <a:lnTo>
                  <a:pt x="46" y="68"/>
                </a:lnTo>
                <a:lnTo>
                  <a:pt x="27" y="77"/>
                </a:lnTo>
                <a:lnTo>
                  <a:pt x="17" y="83"/>
                </a:lnTo>
                <a:lnTo>
                  <a:pt x="9" y="92"/>
                </a:lnTo>
                <a:lnTo>
                  <a:pt x="3" y="104"/>
                </a:lnTo>
                <a:lnTo>
                  <a:pt x="0" y="120"/>
                </a:lnTo>
                <a:lnTo>
                  <a:pt x="0" y="122"/>
                </a:lnTo>
                <a:close/>
                <a:moveTo>
                  <a:pt x="7" y="172"/>
                </a:moveTo>
                <a:lnTo>
                  <a:pt x="6" y="122"/>
                </a:lnTo>
                <a:lnTo>
                  <a:pt x="6" y="121"/>
                </a:lnTo>
                <a:lnTo>
                  <a:pt x="8" y="107"/>
                </a:lnTo>
                <a:lnTo>
                  <a:pt x="13" y="96"/>
                </a:lnTo>
                <a:lnTo>
                  <a:pt x="20" y="88"/>
                </a:lnTo>
                <a:lnTo>
                  <a:pt x="29" y="82"/>
                </a:lnTo>
                <a:lnTo>
                  <a:pt x="40" y="77"/>
                </a:lnTo>
                <a:lnTo>
                  <a:pt x="51" y="73"/>
                </a:lnTo>
                <a:lnTo>
                  <a:pt x="53" y="73"/>
                </a:lnTo>
                <a:lnTo>
                  <a:pt x="62" y="75"/>
                </a:lnTo>
                <a:lnTo>
                  <a:pt x="72" y="77"/>
                </a:lnTo>
                <a:lnTo>
                  <a:pt x="82" y="75"/>
                </a:lnTo>
                <a:lnTo>
                  <a:pt x="92" y="72"/>
                </a:lnTo>
                <a:lnTo>
                  <a:pt x="92" y="73"/>
                </a:lnTo>
                <a:lnTo>
                  <a:pt x="93" y="73"/>
                </a:lnTo>
                <a:lnTo>
                  <a:pt x="95" y="75"/>
                </a:lnTo>
                <a:lnTo>
                  <a:pt x="98" y="77"/>
                </a:lnTo>
                <a:lnTo>
                  <a:pt x="103" y="79"/>
                </a:lnTo>
                <a:lnTo>
                  <a:pt x="107" y="80"/>
                </a:lnTo>
                <a:lnTo>
                  <a:pt x="112" y="82"/>
                </a:lnTo>
                <a:lnTo>
                  <a:pt x="120" y="88"/>
                </a:lnTo>
                <a:lnTo>
                  <a:pt x="127" y="96"/>
                </a:lnTo>
                <a:lnTo>
                  <a:pt x="131" y="107"/>
                </a:lnTo>
                <a:lnTo>
                  <a:pt x="134" y="121"/>
                </a:lnTo>
                <a:lnTo>
                  <a:pt x="134" y="175"/>
                </a:lnTo>
                <a:lnTo>
                  <a:pt x="131" y="182"/>
                </a:lnTo>
                <a:lnTo>
                  <a:pt x="129" y="184"/>
                </a:lnTo>
                <a:lnTo>
                  <a:pt x="127" y="185"/>
                </a:lnTo>
                <a:lnTo>
                  <a:pt x="124" y="187"/>
                </a:lnTo>
                <a:lnTo>
                  <a:pt x="120" y="188"/>
                </a:lnTo>
                <a:lnTo>
                  <a:pt x="114" y="188"/>
                </a:lnTo>
                <a:lnTo>
                  <a:pt x="114" y="115"/>
                </a:lnTo>
                <a:lnTo>
                  <a:pt x="112" y="113"/>
                </a:lnTo>
                <a:lnTo>
                  <a:pt x="109" y="115"/>
                </a:lnTo>
                <a:lnTo>
                  <a:pt x="107" y="116"/>
                </a:lnTo>
                <a:lnTo>
                  <a:pt x="107" y="206"/>
                </a:lnTo>
                <a:lnTo>
                  <a:pt x="109" y="208"/>
                </a:lnTo>
                <a:lnTo>
                  <a:pt x="109" y="279"/>
                </a:lnTo>
                <a:lnTo>
                  <a:pt x="107" y="281"/>
                </a:lnTo>
                <a:lnTo>
                  <a:pt x="106" y="284"/>
                </a:lnTo>
                <a:lnTo>
                  <a:pt x="104" y="287"/>
                </a:lnTo>
                <a:lnTo>
                  <a:pt x="101" y="289"/>
                </a:lnTo>
                <a:lnTo>
                  <a:pt x="98" y="291"/>
                </a:lnTo>
                <a:lnTo>
                  <a:pt x="95" y="292"/>
                </a:lnTo>
                <a:lnTo>
                  <a:pt x="92" y="292"/>
                </a:lnTo>
                <a:lnTo>
                  <a:pt x="83" y="290"/>
                </a:lnTo>
                <a:lnTo>
                  <a:pt x="80" y="287"/>
                </a:lnTo>
                <a:lnTo>
                  <a:pt x="78" y="284"/>
                </a:lnTo>
                <a:lnTo>
                  <a:pt x="76" y="281"/>
                </a:lnTo>
                <a:lnTo>
                  <a:pt x="75" y="279"/>
                </a:lnTo>
                <a:lnTo>
                  <a:pt x="75" y="187"/>
                </a:lnTo>
                <a:lnTo>
                  <a:pt x="74" y="187"/>
                </a:lnTo>
                <a:lnTo>
                  <a:pt x="73" y="186"/>
                </a:lnTo>
                <a:lnTo>
                  <a:pt x="72" y="186"/>
                </a:lnTo>
                <a:lnTo>
                  <a:pt x="70" y="187"/>
                </a:lnTo>
                <a:lnTo>
                  <a:pt x="69" y="188"/>
                </a:lnTo>
                <a:lnTo>
                  <a:pt x="69" y="280"/>
                </a:lnTo>
                <a:lnTo>
                  <a:pt x="64" y="287"/>
                </a:lnTo>
                <a:lnTo>
                  <a:pt x="62" y="289"/>
                </a:lnTo>
                <a:lnTo>
                  <a:pt x="59" y="291"/>
                </a:lnTo>
                <a:lnTo>
                  <a:pt x="56" y="292"/>
                </a:lnTo>
                <a:lnTo>
                  <a:pt x="50" y="292"/>
                </a:lnTo>
                <a:lnTo>
                  <a:pt x="46" y="291"/>
                </a:lnTo>
                <a:lnTo>
                  <a:pt x="43" y="289"/>
                </a:lnTo>
                <a:lnTo>
                  <a:pt x="39" y="284"/>
                </a:lnTo>
                <a:lnTo>
                  <a:pt x="37" y="281"/>
                </a:lnTo>
                <a:lnTo>
                  <a:pt x="35" y="279"/>
                </a:lnTo>
                <a:lnTo>
                  <a:pt x="35" y="115"/>
                </a:lnTo>
                <a:lnTo>
                  <a:pt x="34" y="115"/>
                </a:lnTo>
                <a:lnTo>
                  <a:pt x="32" y="113"/>
                </a:lnTo>
                <a:lnTo>
                  <a:pt x="31" y="114"/>
                </a:lnTo>
                <a:lnTo>
                  <a:pt x="30" y="114"/>
                </a:lnTo>
                <a:lnTo>
                  <a:pt x="30" y="115"/>
                </a:lnTo>
                <a:lnTo>
                  <a:pt x="29" y="115"/>
                </a:lnTo>
                <a:lnTo>
                  <a:pt x="29" y="187"/>
                </a:lnTo>
                <a:lnTo>
                  <a:pt x="27" y="188"/>
                </a:lnTo>
                <a:lnTo>
                  <a:pt x="23" y="188"/>
                </a:lnTo>
                <a:lnTo>
                  <a:pt x="14" y="186"/>
                </a:lnTo>
                <a:lnTo>
                  <a:pt x="11" y="184"/>
                </a:lnTo>
                <a:lnTo>
                  <a:pt x="9" y="182"/>
                </a:lnTo>
                <a:lnTo>
                  <a:pt x="7" y="175"/>
                </a:lnTo>
                <a:lnTo>
                  <a:pt x="7" y="172"/>
                </a:lnTo>
                <a:close/>
                <a:moveTo>
                  <a:pt x="72" y="7"/>
                </a:moveTo>
                <a:lnTo>
                  <a:pt x="80" y="8"/>
                </a:lnTo>
                <a:lnTo>
                  <a:pt x="87" y="11"/>
                </a:lnTo>
                <a:lnTo>
                  <a:pt x="94" y="17"/>
                </a:lnTo>
                <a:lnTo>
                  <a:pt x="101" y="27"/>
                </a:lnTo>
                <a:lnTo>
                  <a:pt x="104" y="39"/>
                </a:lnTo>
                <a:lnTo>
                  <a:pt x="101" y="51"/>
                </a:lnTo>
                <a:lnTo>
                  <a:pt x="94" y="62"/>
                </a:lnTo>
                <a:lnTo>
                  <a:pt x="92" y="63"/>
                </a:lnTo>
                <a:lnTo>
                  <a:pt x="89" y="65"/>
                </a:lnTo>
                <a:lnTo>
                  <a:pt x="81" y="70"/>
                </a:lnTo>
                <a:lnTo>
                  <a:pt x="72" y="71"/>
                </a:lnTo>
                <a:lnTo>
                  <a:pt x="62" y="70"/>
                </a:lnTo>
                <a:lnTo>
                  <a:pt x="54" y="67"/>
                </a:lnTo>
                <a:lnTo>
                  <a:pt x="54" y="65"/>
                </a:lnTo>
                <a:lnTo>
                  <a:pt x="51" y="63"/>
                </a:lnTo>
                <a:lnTo>
                  <a:pt x="49" y="62"/>
                </a:lnTo>
                <a:lnTo>
                  <a:pt x="41" y="51"/>
                </a:lnTo>
                <a:lnTo>
                  <a:pt x="39" y="39"/>
                </a:lnTo>
                <a:lnTo>
                  <a:pt x="41" y="27"/>
                </a:lnTo>
                <a:lnTo>
                  <a:pt x="49" y="17"/>
                </a:lnTo>
                <a:lnTo>
                  <a:pt x="59" y="9"/>
                </a:lnTo>
                <a:lnTo>
                  <a:pt x="72" y="7"/>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8" name="Freeform 692"/>
          <p:cNvSpPr>
            <a:spLocks/>
          </p:cNvSpPr>
          <p:nvPr/>
        </p:nvSpPr>
        <p:spPr bwMode="auto">
          <a:xfrm>
            <a:off x="8377446" y="3278515"/>
            <a:ext cx="295503" cy="507895"/>
          </a:xfrm>
          <a:custGeom>
            <a:avLst/>
            <a:gdLst/>
            <a:ahLst/>
            <a:cxnLst>
              <a:cxn ang="0">
                <a:pos x="1" y="100"/>
              </a:cxn>
              <a:cxn ang="0">
                <a:pos x="3" y="110"/>
              </a:cxn>
              <a:cxn ang="0">
                <a:pos x="8" y="114"/>
              </a:cxn>
              <a:cxn ang="0">
                <a:pos x="21" y="116"/>
              </a:cxn>
              <a:cxn ang="0">
                <a:pos x="23" y="43"/>
              </a:cxn>
              <a:cxn ang="0">
                <a:pos x="24" y="42"/>
              </a:cxn>
              <a:cxn ang="0">
                <a:pos x="26" y="41"/>
              </a:cxn>
              <a:cxn ang="0">
                <a:pos x="29" y="43"/>
              </a:cxn>
              <a:cxn ang="0">
                <a:pos x="31" y="209"/>
              </a:cxn>
              <a:cxn ang="0">
                <a:pos x="37" y="217"/>
              </a:cxn>
              <a:cxn ang="0">
                <a:pos x="44" y="220"/>
              </a:cxn>
              <a:cxn ang="0">
                <a:pos x="53" y="219"/>
              </a:cxn>
              <a:cxn ang="0">
                <a:pos x="58" y="215"/>
              </a:cxn>
              <a:cxn ang="0">
                <a:pos x="63" y="116"/>
              </a:cxn>
              <a:cxn ang="0">
                <a:pos x="66" y="114"/>
              </a:cxn>
              <a:cxn ang="0">
                <a:pos x="68" y="115"/>
              </a:cxn>
              <a:cxn ang="0">
                <a:pos x="69" y="207"/>
              </a:cxn>
              <a:cxn ang="0">
                <a:pos x="72" y="212"/>
              </a:cxn>
              <a:cxn ang="0">
                <a:pos x="77" y="218"/>
              </a:cxn>
              <a:cxn ang="0">
                <a:pos x="89" y="220"/>
              </a:cxn>
              <a:cxn ang="0">
                <a:pos x="95" y="217"/>
              </a:cxn>
              <a:cxn ang="0">
                <a:pos x="100" y="212"/>
              </a:cxn>
              <a:cxn ang="0">
                <a:pos x="103" y="207"/>
              </a:cxn>
              <a:cxn ang="0">
                <a:pos x="101" y="134"/>
              </a:cxn>
              <a:cxn ang="0">
                <a:pos x="103" y="43"/>
              </a:cxn>
              <a:cxn ang="0">
                <a:pos x="108" y="43"/>
              </a:cxn>
              <a:cxn ang="0">
                <a:pos x="114" y="116"/>
              </a:cxn>
              <a:cxn ang="0">
                <a:pos x="121" y="113"/>
              </a:cxn>
              <a:cxn ang="0">
                <a:pos x="125" y="110"/>
              </a:cxn>
              <a:cxn ang="0">
                <a:pos x="128" y="49"/>
              </a:cxn>
              <a:cxn ang="0">
                <a:pos x="121" y="24"/>
              </a:cxn>
              <a:cxn ang="0">
                <a:pos x="106" y="10"/>
              </a:cxn>
              <a:cxn ang="0">
                <a:pos x="97" y="7"/>
              </a:cxn>
              <a:cxn ang="0">
                <a:pos x="89" y="3"/>
              </a:cxn>
              <a:cxn ang="0">
                <a:pos x="86" y="1"/>
              </a:cxn>
              <a:cxn ang="0">
                <a:pos x="76" y="3"/>
              </a:cxn>
              <a:cxn ang="0">
                <a:pos x="56" y="3"/>
              </a:cxn>
              <a:cxn ang="0">
                <a:pos x="45" y="1"/>
              </a:cxn>
              <a:cxn ang="0">
                <a:pos x="23" y="10"/>
              </a:cxn>
              <a:cxn ang="0">
                <a:pos x="7" y="24"/>
              </a:cxn>
              <a:cxn ang="0">
                <a:pos x="0" y="49"/>
              </a:cxn>
            </a:cxnLst>
            <a:rect l="0" t="0" r="r" b="b"/>
            <a:pathLst>
              <a:path w="128" h="220">
                <a:moveTo>
                  <a:pt x="0" y="50"/>
                </a:moveTo>
                <a:lnTo>
                  <a:pt x="1" y="100"/>
                </a:lnTo>
                <a:lnTo>
                  <a:pt x="1" y="103"/>
                </a:lnTo>
                <a:lnTo>
                  <a:pt x="3" y="110"/>
                </a:lnTo>
                <a:lnTo>
                  <a:pt x="5" y="112"/>
                </a:lnTo>
                <a:lnTo>
                  <a:pt x="8" y="114"/>
                </a:lnTo>
                <a:lnTo>
                  <a:pt x="17" y="116"/>
                </a:lnTo>
                <a:lnTo>
                  <a:pt x="21" y="116"/>
                </a:lnTo>
                <a:lnTo>
                  <a:pt x="23" y="115"/>
                </a:lnTo>
                <a:lnTo>
                  <a:pt x="23" y="43"/>
                </a:lnTo>
                <a:lnTo>
                  <a:pt x="24" y="43"/>
                </a:lnTo>
                <a:lnTo>
                  <a:pt x="24" y="42"/>
                </a:lnTo>
                <a:lnTo>
                  <a:pt x="25" y="42"/>
                </a:lnTo>
                <a:lnTo>
                  <a:pt x="26" y="41"/>
                </a:lnTo>
                <a:lnTo>
                  <a:pt x="28" y="43"/>
                </a:lnTo>
                <a:lnTo>
                  <a:pt x="29" y="43"/>
                </a:lnTo>
                <a:lnTo>
                  <a:pt x="29" y="207"/>
                </a:lnTo>
                <a:lnTo>
                  <a:pt x="31" y="209"/>
                </a:lnTo>
                <a:lnTo>
                  <a:pt x="33" y="212"/>
                </a:lnTo>
                <a:lnTo>
                  <a:pt x="37" y="217"/>
                </a:lnTo>
                <a:lnTo>
                  <a:pt x="40" y="219"/>
                </a:lnTo>
                <a:lnTo>
                  <a:pt x="44" y="220"/>
                </a:lnTo>
                <a:lnTo>
                  <a:pt x="50" y="220"/>
                </a:lnTo>
                <a:lnTo>
                  <a:pt x="53" y="219"/>
                </a:lnTo>
                <a:lnTo>
                  <a:pt x="56" y="217"/>
                </a:lnTo>
                <a:lnTo>
                  <a:pt x="58" y="215"/>
                </a:lnTo>
                <a:lnTo>
                  <a:pt x="63" y="208"/>
                </a:lnTo>
                <a:lnTo>
                  <a:pt x="63" y="116"/>
                </a:lnTo>
                <a:lnTo>
                  <a:pt x="64" y="115"/>
                </a:lnTo>
                <a:lnTo>
                  <a:pt x="66" y="114"/>
                </a:lnTo>
                <a:lnTo>
                  <a:pt x="67" y="114"/>
                </a:lnTo>
                <a:lnTo>
                  <a:pt x="68" y="115"/>
                </a:lnTo>
                <a:lnTo>
                  <a:pt x="69" y="115"/>
                </a:lnTo>
                <a:lnTo>
                  <a:pt x="69" y="207"/>
                </a:lnTo>
                <a:lnTo>
                  <a:pt x="70" y="209"/>
                </a:lnTo>
                <a:lnTo>
                  <a:pt x="72" y="212"/>
                </a:lnTo>
                <a:lnTo>
                  <a:pt x="74" y="215"/>
                </a:lnTo>
                <a:lnTo>
                  <a:pt x="77" y="218"/>
                </a:lnTo>
                <a:lnTo>
                  <a:pt x="86" y="220"/>
                </a:lnTo>
                <a:lnTo>
                  <a:pt x="89" y="220"/>
                </a:lnTo>
                <a:lnTo>
                  <a:pt x="92" y="219"/>
                </a:lnTo>
                <a:lnTo>
                  <a:pt x="95" y="217"/>
                </a:lnTo>
                <a:lnTo>
                  <a:pt x="98" y="215"/>
                </a:lnTo>
                <a:lnTo>
                  <a:pt x="100" y="212"/>
                </a:lnTo>
                <a:lnTo>
                  <a:pt x="101" y="209"/>
                </a:lnTo>
                <a:lnTo>
                  <a:pt x="103" y="207"/>
                </a:lnTo>
                <a:lnTo>
                  <a:pt x="103" y="136"/>
                </a:lnTo>
                <a:lnTo>
                  <a:pt x="101" y="134"/>
                </a:lnTo>
                <a:lnTo>
                  <a:pt x="101" y="44"/>
                </a:lnTo>
                <a:lnTo>
                  <a:pt x="103" y="43"/>
                </a:lnTo>
                <a:lnTo>
                  <a:pt x="106" y="41"/>
                </a:lnTo>
                <a:lnTo>
                  <a:pt x="108" y="43"/>
                </a:lnTo>
                <a:lnTo>
                  <a:pt x="108" y="116"/>
                </a:lnTo>
                <a:lnTo>
                  <a:pt x="114" y="116"/>
                </a:lnTo>
                <a:lnTo>
                  <a:pt x="118" y="115"/>
                </a:lnTo>
                <a:lnTo>
                  <a:pt x="121" y="113"/>
                </a:lnTo>
                <a:lnTo>
                  <a:pt x="123" y="112"/>
                </a:lnTo>
                <a:lnTo>
                  <a:pt x="125" y="110"/>
                </a:lnTo>
                <a:lnTo>
                  <a:pt x="128" y="103"/>
                </a:lnTo>
                <a:lnTo>
                  <a:pt x="128" y="49"/>
                </a:lnTo>
                <a:lnTo>
                  <a:pt x="125" y="35"/>
                </a:lnTo>
                <a:lnTo>
                  <a:pt x="121" y="24"/>
                </a:lnTo>
                <a:lnTo>
                  <a:pt x="114" y="16"/>
                </a:lnTo>
                <a:lnTo>
                  <a:pt x="106" y="10"/>
                </a:lnTo>
                <a:lnTo>
                  <a:pt x="101" y="8"/>
                </a:lnTo>
                <a:lnTo>
                  <a:pt x="97" y="7"/>
                </a:lnTo>
                <a:lnTo>
                  <a:pt x="92" y="5"/>
                </a:lnTo>
                <a:lnTo>
                  <a:pt x="89" y="3"/>
                </a:lnTo>
                <a:lnTo>
                  <a:pt x="87" y="1"/>
                </a:lnTo>
                <a:lnTo>
                  <a:pt x="86" y="1"/>
                </a:lnTo>
                <a:lnTo>
                  <a:pt x="86" y="0"/>
                </a:lnTo>
                <a:lnTo>
                  <a:pt x="76" y="3"/>
                </a:lnTo>
                <a:lnTo>
                  <a:pt x="66" y="5"/>
                </a:lnTo>
                <a:lnTo>
                  <a:pt x="56" y="3"/>
                </a:lnTo>
                <a:lnTo>
                  <a:pt x="47" y="1"/>
                </a:lnTo>
                <a:lnTo>
                  <a:pt x="45" y="1"/>
                </a:lnTo>
                <a:lnTo>
                  <a:pt x="34" y="5"/>
                </a:lnTo>
                <a:lnTo>
                  <a:pt x="23" y="10"/>
                </a:lnTo>
                <a:lnTo>
                  <a:pt x="14" y="16"/>
                </a:lnTo>
                <a:lnTo>
                  <a:pt x="7" y="24"/>
                </a:lnTo>
                <a:lnTo>
                  <a:pt x="2" y="35"/>
                </a:lnTo>
                <a:lnTo>
                  <a:pt x="0" y="49"/>
                </a:lnTo>
                <a:lnTo>
                  <a:pt x="0" y="5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9" name="Freeform 693"/>
          <p:cNvSpPr>
            <a:spLocks/>
          </p:cNvSpPr>
          <p:nvPr/>
        </p:nvSpPr>
        <p:spPr bwMode="auto">
          <a:xfrm>
            <a:off x="8458200" y="3128455"/>
            <a:ext cx="150060" cy="147751"/>
          </a:xfrm>
          <a:custGeom>
            <a:avLst/>
            <a:gdLst/>
            <a:ahLst/>
            <a:cxnLst>
              <a:cxn ang="0">
                <a:pos x="55" y="10"/>
              </a:cxn>
              <a:cxn ang="0">
                <a:pos x="48" y="4"/>
              </a:cxn>
              <a:cxn ang="0">
                <a:pos x="41" y="1"/>
              </a:cxn>
              <a:cxn ang="0">
                <a:pos x="33" y="0"/>
              </a:cxn>
              <a:cxn ang="0">
                <a:pos x="20" y="2"/>
              </a:cxn>
              <a:cxn ang="0">
                <a:pos x="10" y="10"/>
              </a:cxn>
              <a:cxn ang="0">
                <a:pos x="2" y="20"/>
              </a:cxn>
              <a:cxn ang="0">
                <a:pos x="0" y="32"/>
              </a:cxn>
              <a:cxn ang="0">
                <a:pos x="2" y="44"/>
              </a:cxn>
              <a:cxn ang="0">
                <a:pos x="10" y="55"/>
              </a:cxn>
              <a:cxn ang="0">
                <a:pos x="12" y="56"/>
              </a:cxn>
              <a:cxn ang="0">
                <a:pos x="15" y="58"/>
              </a:cxn>
              <a:cxn ang="0">
                <a:pos x="15" y="60"/>
              </a:cxn>
              <a:cxn ang="0">
                <a:pos x="23" y="63"/>
              </a:cxn>
              <a:cxn ang="0">
                <a:pos x="33" y="64"/>
              </a:cxn>
              <a:cxn ang="0">
                <a:pos x="42" y="63"/>
              </a:cxn>
              <a:cxn ang="0">
                <a:pos x="50" y="58"/>
              </a:cxn>
              <a:cxn ang="0">
                <a:pos x="53" y="56"/>
              </a:cxn>
              <a:cxn ang="0">
                <a:pos x="55" y="55"/>
              </a:cxn>
              <a:cxn ang="0">
                <a:pos x="62" y="44"/>
              </a:cxn>
              <a:cxn ang="0">
                <a:pos x="65" y="32"/>
              </a:cxn>
              <a:cxn ang="0">
                <a:pos x="62" y="20"/>
              </a:cxn>
              <a:cxn ang="0">
                <a:pos x="55" y="10"/>
              </a:cxn>
            </a:cxnLst>
            <a:rect l="0" t="0" r="r" b="b"/>
            <a:pathLst>
              <a:path w="65" h="64">
                <a:moveTo>
                  <a:pt x="55" y="10"/>
                </a:moveTo>
                <a:lnTo>
                  <a:pt x="48" y="4"/>
                </a:lnTo>
                <a:lnTo>
                  <a:pt x="41" y="1"/>
                </a:lnTo>
                <a:lnTo>
                  <a:pt x="33" y="0"/>
                </a:lnTo>
                <a:lnTo>
                  <a:pt x="20" y="2"/>
                </a:lnTo>
                <a:lnTo>
                  <a:pt x="10" y="10"/>
                </a:lnTo>
                <a:lnTo>
                  <a:pt x="2" y="20"/>
                </a:lnTo>
                <a:lnTo>
                  <a:pt x="0" y="32"/>
                </a:lnTo>
                <a:lnTo>
                  <a:pt x="2" y="44"/>
                </a:lnTo>
                <a:lnTo>
                  <a:pt x="10" y="55"/>
                </a:lnTo>
                <a:lnTo>
                  <a:pt x="12" y="56"/>
                </a:lnTo>
                <a:lnTo>
                  <a:pt x="15" y="58"/>
                </a:lnTo>
                <a:lnTo>
                  <a:pt x="15" y="60"/>
                </a:lnTo>
                <a:lnTo>
                  <a:pt x="23" y="63"/>
                </a:lnTo>
                <a:lnTo>
                  <a:pt x="33" y="64"/>
                </a:lnTo>
                <a:lnTo>
                  <a:pt x="42" y="63"/>
                </a:lnTo>
                <a:lnTo>
                  <a:pt x="50" y="58"/>
                </a:lnTo>
                <a:lnTo>
                  <a:pt x="53" y="56"/>
                </a:lnTo>
                <a:lnTo>
                  <a:pt x="55" y="55"/>
                </a:lnTo>
                <a:lnTo>
                  <a:pt x="62" y="44"/>
                </a:lnTo>
                <a:lnTo>
                  <a:pt x="65" y="32"/>
                </a:lnTo>
                <a:lnTo>
                  <a:pt x="62" y="20"/>
                </a:lnTo>
                <a:lnTo>
                  <a:pt x="55" y="1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65000"/>
                  <a:lumOff val="35000"/>
                </a:schemeClr>
              </a:solidFill>
            </a:endParaRPr>
          </a:p>
        </p:txBody>
      </p:sp>
      <p:sp>
        <p:nvSpPr>
          <p:cNvPr id="716" name="TextBox 715">
            <a:hlinkClick r:id="rId4" action="ppaction://hlinksldjump"/>
          </p:cNvPr>
          <p:cNvSpPr txBox="1"/>
          <p:nvPr/>
        </p:nvSpPr>
        <p:spPr>
          <a:xfrm>
            <a:off x="2920996" y="1400175"/>
            <a:ext cx="2847975" cy="307777"/>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Guiding Principles for </a:t>
            </a:r>
          </a:p>
          <a:p>
            <a:r>
              <a:rPr lang="en-US" sz="1000" b="1" dirty="0" smtClean="0">
                <a:solidFill>
                  <a:schemeClr val="tx1">
                    <a:lumMod val="65000"/>
                    <a:lumOff val="35000"/>
                  </a:schemeClr>
                </a:solidFill>
                <a:latin typeface="+mn-lt"/>
              </a:rPr>
              <a:t>Citizen </a:t>
            </a:r>
            <a:r>
              <a:rPr lang="en-US" sz="1000" b="1" dirty="0">
                <a:solidFill>
                  <a:schemeClr val="tx1">
                    <a:lumMod val="65000"/>
                    <a:lumOff val="35000"/>
                  </a:schemeClr>
                </a:solidFill>
                <a:latin typeface="+mn-lt"/>
              </a:rPr>
              <a:t>Service Transformation</a:t>
            </a:r>
          </a:p>
        </p:txBody>
      </p:sp>
      <p:sp>
        <p:nvSpPr>
          <p:cNvPr id="717" name="TextBox 716"/>
          <p:cNvSpPr txBox="1"/>
          <p:nvPr/>
        </p:nvSpPr>
        <p:spPr>
          <a:xfrm>
            <a:off x="1501771" y="1752600"/>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business management</a:t>
            </a:r>
            <a:endParaRPr lang="en-US" sz="1000" b="1" dirty="0">
              <a:solidFill>
                <a:schemeClr val="bg1"/>
              </a:solidFill>
              <a:latin typeface="+mn-lt"/>
            </a:endParaRPr>
          </a:p>
        </p:txBody>
      </p:sp>
      <p:sp>
        <p:nvSpPr>
          <p:cNvPr id="719" name="TextBox 718"/>
          <p:cNvSpPr txBox="1"/>
          <p:nvPr/>
        </p:nvSpPr>
        <p:spPr>
          <a:xfrm>
            <a:off x="3378196" y="1762125"/>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customer management</a:t>
            </a:r>
            <a:endParaRPr lang="en-US" sz="1000" b="1" dirty="0">
              <a:solidFill>
                <a:schemeClr val="bg1"/>
              </a:solidFill>
              <a:latin typeface="+mn-lt"/>
            </a:endParaRPr>
          </a:p>
        </p:txBody>
      </p:sp>
      <p:sp>
        <p:nvSpPr>
          <p:cNvPr id="720" name="TextBox 719">
            <a:hlinkClick r:id="" action="ppaction://noaction"/>
          </p:cNvPr>
          <p:cNvSpPr txBox="1"/>
          <p:nvPr/>
        </p:nvSpPr>
        <p:spPr>
          <a:xfrm>
            <a:off x="5311771" y="1752600"/>
            <a:ext cx="1895475" cy="307777"/>
          </a:xfrm>
          <a:prstGeom prst="rect">
            <a:avLst/>
          </a:prstGeom>
          <a:noFill/>
        </p:spPr>
        <p:txBody>
          <a:bodyPr wrap="square" lIns="0" tIns="0" rIns="0" bIns="0" rtlCol="0">
            <a:spAutoFit/>
          </a:bodyPr>
          <a:lstStyle/>
          <a:p>
            <a:r>
              <a:rPr lang="en-US" sz="1000" b="1" dirty="0" smtClean="0">
                <a:solidFill>
                  <a:schemeClr val="bg1"/>
                </a:solidFill>
                <a:latin typeface="+mn-lt"/>
              </a:rPr>
              <a:t>Citizen-centric </a:t>
            </a:r>
          </a:p>
          <a:p>
            <a:r>
              <a:rPr lang="en-US" sz="1000" b="1" dirty="0" smtClean="0">
                <a:solidFill>
                  <a:schemeClr val="bg1"/>
                </a:solidFill>
                <a:latin typeface="+mn-lt"/>
              </a:rPr>
              <a:t>channel management</a:t>
            </a:r>
            <a:endParaRPr lang="en-US" sz="1000" b="1" dirty="0">
              <a:solidFill>
                <a:schemeClr val="bg1"/>
              </a:solidFill>
              <a:latin typeface="+mn-lt"/>
            </a:endParaRPr>
          </a:p>
        </p:txBody>
      </p:sp>
      <p:sp>
        <p:nvSpPr>
          <p:cNvPr id="728" name="TextBox 727"/>
          <p:cNvSpPr txBox="1"/>
          <p:nvPr/>
        </p:nvSpPr>
        <p:spPr>
          <a:xfrm>
            <a:off x="5340345" y="2190749"/>
            <a:ext cx="1266825" cy="1885131"/>
          </a:xfrm>
          <a:prstGeom prst="rect">
            <a:avLst/>
          </a:prstGeom>
          <a:noFill/>
        </p:spPr>
        <p:txBody>
          <a:bodyPr wrap="square" lIns="0" tIns="0" rIns="0" bIns="0" rtlCol="0">
            <a:spAutoFit/>
          </a:bodyPr>
          <a:lstStyle/>
          <a:p>
            <a:pPr>
              <a:lnSpc>
                <a:spcPts val="1300"/>
              </a:lnSpc>
            </a:pPr>
            <a:r>
              <a:rPr lang="en-US" sz="1000" b="1" dirty="0" smtClean="0">
                <a:solidFill>
                  <a:schemeClr val="bg1"/>
                </a:solidFill>
                <a:latin typeface="+mn-lt"/>
              </a:rPr>
              <a:t>Internet</a:t>
            </a:r>
          </a:p>
          <a:p>
            <a:pPr>
              <a:lnSpc>
                <a:spcPts val="1300"/>
              </a:lnSpc>
            </a:pPr>
            <a:endParaRPr lang="en-GB" sz="1000" b="1" dirty="0">
              <a:solidFill>
                <a:schemeClr val="bg1"/>
              </a:solidFill>
              <a:latin typeface="+mn-lt"/>
            </a:endParaRPr>
          </a:p>
          <a:p>
            <a:pPr>
              <a:lnSpc>
                <a:spcPts val="1300"/>
              </a:lnSpc>
            </a:pPr>
            <a:r>
              <a:rPr lang="en-GB" sz="1000" b="1" dirty="0" smtClean="0">
                <a:solidFill>
                  <a:schemeClr val="bg1"/>
                </a:solidFill>
                <a:latin typeface="+mn-lt"/>
              </a:rPr>
              <a:t>Walk-in</a:t>
            </a:r>
          </a:p>
          <a:p>
            <a:pPr>
              <a:lnSpc>
                <a:spcPts val="1300"/>
              </a:lnSpc>
            </a:pPr>
            <a:endParaRPr lang="en-GB" sz="1000" b="1" dirty="0">
              <a:solidFill>
                <a:schemeClr val="bg1"/>
              </a:solidFill>
              <a:latin typeface="+mn-lt"/>
            </a:endParaRPr>
          </a:p>
          <a:p>
            <a:pPr>
              <a:lnSpc>
                <a:spcPts val="1100"/>
              </a:lnSpc>
            </a:pPr>
            <a:r>
              <a:rPr lang="en-GB" sz="1000" b="1" dirty="0" smtClean="0">
                <a:solidFill>
                  <a:schemeClr val="bg1"/>
                </a:solidFill>
                <a:latin typeface="+mn-lt"/>
              </a:rPr>
              <a:t>DiTV</a:t>
            </a:r>
          </a:p>
          <a:p>
            <a:pPr>
              <a:lnSpc>
                <a:spcPts val="1200"/>
              </a:lnSpc>
            </a:pPr>
            <a:endParaRPr lang="en-GB" sz="1000" b="1" dirty="0">
              <a:solidFill>
                <a:schemeClr val="bg1"/>
              </a:solidFill>
              <a:latin typeface="+mn-lt"/>
            </a:endParaRPr>
          </a:p>
          <a:p>
            <a:r>
              <a:rPr lang="en-GB" sz="1000" b="1" dirty="0" smtClean="0">
                <a:solidFill>
                  <a:schemeClr val="bg1"/>
                </a:solidFill>
                <a:latin typeface="+mn-lt"/>
              </a:rPr>
              <a:t>Phone</a:t>
            </a:r>
          </a:p>
          <a:p>
            <a:r>
              <a:rPr lang="en-GB" sz="1000" b="1" dirty="0" smtClean="0">
                <a:solidFill>
                  <a:schemeClr val="bg1"/>
                </a:solidFill>
                <a:latin typeface="+mn-lt"/>
              </a:rPr>
              <a:t>(and mobile device)</a:t>
            </a:r>
          </a:p>
          <a:p>
            <a:pPr>
              <a:lnSpc>
                <a:spcPts val="1000"/>
              </a:lnSpc>
            </a:pPr>
            <a:endParaRPr lang="en-GB" sz="1000" b="1" dirty="0">
              <a:solidFill>
                <a:schemeClr val="bg1"/>
              </a:solidFill>
              <a:latin typeface="+mn-lt"/>
            </a:endParaRPr>
          </a:p>
          <a:p>
            <a:r>
              <a:rPr lang="en-GB" sz="1000" b="1" dirty="0" smtClean="0">
                <a:solidFill>
                  <a:schemeClr val="bg1"/>
                </a:solidFill>
                <a:latin typeface="+mn-lt"/>
              </a:rPr>
              <a:t>Mail</a:t>
            </a:r>
          </a:p>
          <a:p>
            <a:endParaRPr lang="en-GB" sz="1000" b="1" dirty="0">
              <a:solidFill>
                <a:schemeClr val="bg1"/>
              </a:solidFill>
              <a:latin typeface="+mn-lt"/>
            </a:endParaRPr>
          </a:p>
          <a:p>
            <a:r>
              <a:rPr lang="en-GB" sz="1000" b="1" dirty="0" smtClean="0">
                <a:solidFill>
                  <a:schemeClr val="bg1"/>
                </a:solidFill>
                <a:latin typeface="+mn-lt"/>
              </a:rPr>
              <a:t>Front-line staff</a:t>
            </a:r>
            <a:endParaRPr lang="en-US" sz="1000" b="1" dirty="0">
              <a:solidFill>
                <a:schemeClr val="bg1"/>
              </a:solidFill>
              <a:latin typeface="+mn-lt"/>
            </a:endParaRPr>
          </a:p>
        </p:txBody>
      </p:sp>
      <p:sp>
        <p:nvSpPr>
          <p:cNvPr id="730" name="TextBox 729">
            <a:hlinkClick r:id="rId5" action="ppaction://hlinksldjump"/>
          </p:cNvPr>
          <p:cNvSpPr txBox="1"/>
          <p:nvPr/>
        </p:nvSpPr>
        <p:spPr>
          <a:xfrm>
            <a:off x="1577971" y="46863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Strategic clarity</a:t>
            </a:r>
            <a:endParaRPr lang="en-US" sz="1000" b="1" dirty="0">
              <a:solidFill>
                <a:schemeClr val="tx1">
                  <a:lumMod val="65000"/>
                  <a:lumOff val="35000"/>
                </a:schemeClr>
              </a:solidFill>
              <a:latin typeface="+mn-lt"/>
            </a:endParaRPr>
          </a:p>
        </p:txBody>
      </p:sp>
      <p:sp>
        <p:nvSpPr>
          <p:cNvPr id="731" name="TextBox 730">
            <a:hlinkClick r:id="rId6" action="ppaction://hlinksldjump"/>
          </p:cNvPr>
          <p:cNvSpPr txBox="1"/>
          <p:nvPr/>
        </p:nvSpPr>
        <p:spPr>
          <a:xfrm>
            <a:off x="1568446" y="52197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Leadership</a:t>
            </a:r>
            <a:endParaRPr lang="en-US" sz="1000" b="1" dirty="0">
              <a:solidFill>
                <a:schemeClr val="tx1">
                  <a:lumMod val="65000"/>
                  <a:lumOff val="35000"/>
                </a:schemeClr>
              </a:solidFill>
              <a:latin typeface="+mn-lt"/>
            </a:endParaRPr>
          </a:p>
        </p:txBody>
      </p:sp>
      <p:sp>
        <p:nvSpPr>
          <p:cNvPr id="732" name="TextBox 731">
            <a:hlinkClick r:id="rId7" action="ppaction://hlinksldjump"/>
          </p:cNvPr>
          <p:cNvSpPr txBox="1"/>
          <p:nvPr/>
        </p:nvSpPr>
        <p:spPr>
          <a:xfrm>
            <a:off x="2768596" y="470535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Skills</a:t>
            </a:r>
            <a:endParaRPr lang="en-US" sz="1000" b="1" dirty="0">
              <a:solidFill>
                <a:schemeClr val="tx1">
                  <a:lumMod val="65000"/>
                  <a:lumOff val="35000"/>
                </a:schemeClr>
              </a:solidFill>
              <a:latin typeface="+mn-lt"/>
            </a:endParaRPr>
          </a:p>
        </p:txBody>
      </p:sp>
      <p:sp>
        <p:nvSpPr>
          <p:cNvPr id="733" name="TextBox 732"/>
          <p:cNvSpPr txBox="1"/>
          <p:nvPr/>
        </p:nvSpPr>
        <p:spPr>
          <a:xfrm>
            <a:off x="2768596" y="5219700"/>
            <a:ext cx="1009650" cy="153888"/>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User focus</a:t>
            </a:r>
            <a:endParaRPr lang="en-US" sz="1000" b="1" dirty="0">
              <a:solidFill>
                <a:schemeClr val="tx1">
                  <a:lumMod val="65000"/>
                  <a:lumOff val="35000"/>
                </a:schemeClr>
              </a:solidFill>
              <a:latin typeface="+mn-lt"/>
            </a:endParaRPr>
          </a:p>
        </p:txBody>
      </p:sp>
      <p:sp>
        <p:nvSpPr>
          <p:cNvPr id="734" name="TextBox 733">
            <a:hlinkClick r:id="rId8" action="ppaction://hlinksldjump"/>
          </p:cNvPr>
          <p:cNvSpPr txBox="1"/>
          <p:nvPr/>
        </p:nvSpPr>
        <p:spPr>
          <a:xfrm>
            <a:off x="3949696" y="4648200"/>
            <a:ext cx="1009650" cy="256480"/>
          </a:xfrm>
          <a:prstGeom prst="rect">
            <a:avLst/>
          </a:prstGeom>
          <a:noFill/>
        </p:spPr>
        <p:txBody>
          <a:bodyPr wrap="square" lIns="0" tIns="0" rIns="0" bIns="0" rtlCol="0">
            <a:spAutoFit/>
          </a:bodyPr>
          <a:lstStyle/>
          <a:p>
            <a:pPr>
              <a:lnSpc>
                <a:spcPts val="1000"/>
              </a:lnSpc>
            </a:pPr>
            <a:r>
              <a:rPr lang="en-US" sz="1000" b="1" dirty="0" smtClean="0">
                <a:solidFill>
                  <a:schemeClr val="tx1">
                    <a:lumMod val="65000"/>
                    <a:lumOff val="35000"/>
                  </a:schemeClr>
                </a:solidFill>
                <a:latin typeface="+mn-lt"/>
              </a:rPr>
              <a:t>Stakeholder</a:t>
            </a:r>
          </a:p>
          <a:p>
            <a:pPr>
              <a:lnSpc>
                <a:spcPts val="1000"/>
              </a:lnSpc>
            </a:pPr>
            <a:r>
              <a:rPr lang="en-GB" sz="1000" b="1" dirty="0" smtClean="0">
                <a:solidFill>
                  <a:schemeClr val="tx1">
                    <a:lumMod val="65000"/>
                    <a:lumOff val="35000"/>
                  </a:schemeClr>
                </a:solidFill>
                <a:latin typeface="+mn-lt"/>
              </a:rPr>
              <a:t>engagement</a:t>
            </a:r>
            <a:endParaRPr lang="en-US" sz="1000" b="1" dirty="0">
              <a:solidFill>
                <a:schemeClr val="tx1">
                  <a:lumMod val="65000"/>
                  <a:lumOff val="35000"/>
                </a:schemeClr>
              </a:solidFill>
              <a:latin typeface="+mn-lt"/>
            </a:endParaRPr>
          </a:p>
        </p:txBody>
      </p:sp>
      <p:sp>
        <p:nvSpPr>
          <p:cNvPr id="735" name="TextBox 734">
            <a:hlinkClick r:id="rId9" action="ppaction://hlinksldjump"/>
          </p:cNvPr>
          <p:cNvSpPr txBox="1"/>
          <p:nvPr/>
        </p:nvSpPr>
        <p:spPr>
          <a:xfrm>
            <a:off x="3940171" y="5172075"/>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Supplier partnership</a:t>
            </a:r>
            <a:endParaRPr lang="en-US" sz="1000" b="1" dirty="0">
              <a:solidFill>
                <a:schemeClr val="tx1">
                  <a:lumMod val="65000"/>
                  <a:lumOff val="35000"/>
                </a:schemeClr>
              </a:solidFill>
              <a:latin typeface="+mn-lt"/>
            </a:endParaRPr>
          </a:p>
        </p:txBody>
      </p:sp>
      <p:sp>
        <p:nvSpPr>
          <p:cNvPr id="736" name="TextBox 735">
            <a:hlinkClick r:id="rId10" action="ppaction://hlinksldjump"/>
          </p:cNvPr>
          <p:cNvSpPr txBox="1"/>
          <p:nvPr/>
        </p:nvSpPr>
        <p:spPr>
          <a:xfrm>
            <a:off x="5121271" y="4714875"/>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Future-proofing</a:t>
            </a:r>
            <a:endParaRPr lang="en-US" sz="1000" b="1" dirty="0">
              <a:solidFill>
                <a:schemeClr val="tx1">
                  <a:lumMod val="65000"/>
                  <a:lumOff val="35000"/>
                </a:schemeClr>
              </a:solidFill>
              <a:latin typeface="+mn-lt"/>
            </a:endParaRPr>
          </a:p>
        </p:txBody>
      </p:sp>
      <p:sp>
        <p:nvSpPr>
          <p:cNvPr id="737" name="TextBox 736">
            <a:hlinkClick r:id="rId11" action="ppaction://hlinksldjump"/>
          </p:cNvPr>
          <p:cNvSpPr txBox="1"/>
          <p:nvPr/>
        </p:nvSpPr>
        <p:spPr>
          <a:xfrm>
            <a:off x="5111746" y="5238750"/>
            <a:ext cx="1009650" cy="12824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Do-ability</a:t>
            </a:r>
            <a:endParaRPr lang="en-US" sz="1000" b="1" dirty="0">
              <a:solidFill>
                <a:schemeClr val="tx1">
                  <a:lumMod val="65000"/>
                  <a:lumOff val="35000"/>
                </a:schemeClr>
              </a:solidFill>
              <a:latin typeface="+mn-lt"/>
            </a:endParaRPr>
          </a:p>
        </p:txBody>
      </p:sp>
      <p:sp>
        <p:nvSpPr>
          <p:cNvPr id="738" name="TextBox 737">
            <a:hlinkClick r:id="rId12" action="ppaction://hlinksldjump"/>
          </p:cNvPr>
          <p:cNvSpPr txBox="1"/>
          <p:nvPr/>
        </p:nvSpPr>
        <p:spPr>
          <a:xfrm>
            <a:off x="6102346" y="4886325"/>
            <a:ext cx="1009650" cy="256480"/>
          </a:xfrm>
          <a:prstGeom prst="rect">
            <a:avLst/>
          </a:prstGeom>
          <a:noFill/>
        </p:spPr>
        <p:txBody>
          <a:bodyPr wrap="square" lIns="0" tIns="0" rIns="0" bIns="0" rtlCol="0">
            <a:spAutoFit/>
          </a:bodyPr>
          <a:lstStyle/>
          <a:p>
            <a:pPr>
              <a:lnSpc>
                <a:spcPts val="1000"/>
              </a:lnSpc>
            </a:pPr>
            <a:r>
              <a:rPr lang="en-GB" sz="900" b="1" dirty="0" smtClean="0">
                <a:solidFill>
                  <a:schemeClr val="tx1">
                    <a:lumMod val="65000"/>
                    <a:lumOff val="35000"/>
                  </a:schemeClr>
                </a:solidFill>
                <a:latin typeface="+mn-lt"/>
              </a:rPr>
              <a:t>Benefit</a:t>
            </a:r>
          </a:p>
          <a:p>
            <a:pPr>
              <a:lnSpc>
                <a:spcPts val="1000"/>
              </a:lnSpc>
            </a:pPr>
            <a:r>
              <a:rPr lang="en-GB" sz="900" b="1" dirty="0" smtClean="0">
                <a:solidFill>
                  <a:schemeClr val="tx1">
                    <a:lumMod val="65000"/>
                    <a:lumOff val="35000"/>
                  </a:schemeClr>
                </a:solidFill>
                <a:latin typeface="+mn-lt"/>
              </a:rPr>
              <a:t>realisation</a:t>
            </a:r>
            <a:endParaRPr lang="en-US" sz="900" b="1" dirty="0">
              <a:solidFill>
                <a:schemeClr val="tx1">
                  <a:lumMod val="65000"/>
                  <a:lumOff val="35000"/>
                </a:schemeClr>
              </a:solidFill>
              <a:latin typeface="+mn-lt"/>
            </a:endParaRPr>
          </a:p>
        </p:txBody>
      </p:sp>
      <p:sp>
        <p:nvSpPr>
          <p:cNvPr id="739" name="TextBox 738"/>
          <p:cNvSpPr txBox="1"/>
          <p:nvPr/>
        </p:nvSpPr>
        <p:spPr>
          <a:xfrm>
            <a:off x="7010400" y="2419350"/>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Lower</a:t>
            </a:r>
          </a:p>
          <a:p>
            <a:pPr>
              <a:lnSpc>
                <a:spcPts val="1000"/>
              </a:lnSpc>
            </a:pPr>
            <a:r>
              <a:rPr lang="en-GB" sz="1000" b="1" dirty="0" smtClean="0">
                <a:solidFill>
                  <a:schemeClr val="tx1">
                    <a:lumMod val="65000"/>
                    <a:lumOff val="35000"/>
                  </a:schemeClr>
                </a:solidFill>
                <a:latin typeface="+mn-lt"/>
              </a:rPr>
              <a:t>cost</a:t>
            </a:r>
            <a:endParaRPr lang="en-US" sz="1000" b="1" dirty="0">
              <a:solidFill>
                <a:schemeClr val="tx1">
                  <a:lumMod val="65000"/>
                  <a:lumOff val="35000"/>
                </a:schemeClr>
              </a:solidFill>
              <a:latin typeface="+mn-lt"/>
            </a:endParaRPr>
          </a:p>
        </p:txBody>
      </p:sp>
      <p:sp>
        <p:nvSpPr>
          <p:cNvPr id="740" name="TextBox 739"/>
          <p:cNvSpPr txBox="1"/>
          <p:nvPr/>
        </p:nvSpPr>
        <p:spPr>
          <a:xfrm>
            <a:off x="7143750" y="2895600"/>
            <a:ext cx="1009650" cy="256480"/>
          </a:xfrm>
          <a:prstGeom prst="rect">
            <a:avLst/>
          </a:prstGeom>
          <a:noFill/>
        </p:spPr>
        <p:txBody>
          <a:bodyPr wrap="square" lIns="0" tIns="0" rIns="0" bIns="0" rtlCol="0">
            <a:spAutoFit/>
          </a:bodyPr>
          <a:lstStyle/>
          <a:p>
            <a:pPr>
              <a:lnSpc>
                <a:spcPts val="1000"/>
              </a:lnSpc>
            </a:pPr>
            <a:r>
              <a:rPr lang="en-GB" sz="1000" b="1" dirty="0" smtClean="0">
                <a:solidFill>
                  <a:schemeClr val="tx1">
                    <a:lumMod val="65000"/>
                    <a:lumOff val="35000"/>
                  </a:schemeClr>
                </a:solidFill>
                <a:latin typeface="+mn-lt"/>
              </a:rPr>
              <a:t>Policy</a:t>
            </a:r>
          </a:p>
          <a:p>
            <a:pPr>
              <a:lnSpc>
                <a:spcPts val="1000"/>
              </a:lnSpc>
            </a:pPr>
            <a:r>
              <a:rPr lang="en-GB" sz="1000" b="1" dirty="0" smtClean="0">
                <a:solidFill>
                  <a:schemeClr val="tx1">
                    <a:lumMod val="65000"/>
                    <a:lumOff val="35000"/>
                  </a:schemeClr>
                </a:solidFill>
                <a:latin typeface="+mn-lt"/>
              </a:rPr>
              <a:t>outcomes</a:t>
            </a:r>
            <a:endParaRPr lang="en-US" sz="1000" b="1" dirty="0">
              <a:solidFill>
                <a:schemeClr val="tx1">
                  <a:lumMod val="65000"/>
                  <a:lumOff val="35000"/>
                </a:schemeClr>
              </a:solidFill>
              <a:latin typeface="+mn-lt"/>
            </a:endParaRPr>
          </a:p>
        </p:txBody>
      </p:sp>
      <p:sp>
        <p:nvSpPr>
          <p:cNvPr id="741" name="TextBox 740"/>
          <p:cNvSpPr txBox="1"/>
          <p:nvPr/>
        </p:nvSpPr>
        <p:spPr>
          <a:xfrm>
            <a:off x="7210425" y="3352800"/>
            <a:ext cx="1009650" cy="128240"/>
          </a:xfrm>
          <a:prstGeom prst="rect">
            <a:avLst/>
          </a:prstGeom>
          <a:noFill/>
        </p:spPr>
        <p:txBody>
          <a:bodyPr wrap="square" lIns="0" tIns="0" rIns="0" bIns="0" rtlCol="0">
            <a:spAutoFit/>
          </a:bodyPr>
          <a:lstStyle/>
          <a:p>
            <a:pPr>
              <a:lnSpc>
                <a:spcPts val="1000"/>
              </a:lnSpc>
            </a:pPr>
            <a:r>
              <a:rPr lang="en-GB" sz="1400" b="1" dirty="0" smtClean="0">
                <a:solidFill>
                  <a:schemeClr val="tx1">
                    <a:lumMod val="65000"/>
                    <a:lumOff val="35000"/>
                  </a:schemeClr>
                </a:solidFill>
                <a:latin typeface="+mn-lt"/>
              </a:rPr>
              <a:t>Impact</a:t>
            </a:r>
            <a:endParaRPr lang="en-US" sz="1400" b="1" dirty="0">
              <a:solidFill>
                <a:schemeClr val="tx1">
                  <a:lumMod val="65000"/>
                  <a:lumOff val="35000"/>
                </a:schemeClr>
              </a:solidFill>
              <a:latin typeface="+mn-lt"/>
            </a:endParaRPr>
          </a:p>
        </p:txBody>
      </p:sp>
      <p:sp>
        <p:nvSpPr>
          <p:cNvPr id="742" name="TextBox 741"/>
          <p:cNvSpPr txBox="1"/>
          <p:nvPr/>
        </p:nvSpPr>
        <p:spPr>
          <a:xfrm>
            <a:off x="7153275" y="3648075"/>
            <a:ext cx="1009650" cy="384721"/>
          </a:xfrm>
          <a:prstGeom prst="rect">
            <a:avLst/>
          </a:prstGeom>
          <a:noFill/>
        </p:spPr>
        <p:txBody>
          <a:bodyPr wrap="square" lIns="0" tIns="0" rIns="0" bIns="0" rtlCol="0">
            <a:spAutoFit/>
          </a:bodyPr>
          <a:lstStyle/>
          <a:p>
            <a:pPr>
              <a:lnSpc>
                <a:spcPts val="1000"/>
              </a:lnSpc>
            </a:pPr>
            <a:r>
              <a:rPr lang="en-GB" sz="950" b="1" dirty="0" smtClean="0">
                <a:solidFill>
                  <a:schemeClr val="tx1">
                    <a:lumMod val="65000"/>
                    <a:lumOff val="35000"/>
                  </a:schemeClr>
                </a:solidFill>
                <a:latin typeface="+mn-lt"/>
              </a:rPr>
              <a:t>Transformed</a:t>
            </a:r>
            <a:r>
              <a:rPr lang="en-US" sz="950" b="1" dirty="0" smtClean="0">
                <a:solidFill>
                  <a:schemeClr val="tx1">
                    <a:lumMod val="65000"/>
                    <a:lumOff val="35000"/>
                  </a:schemeClr>
                </a:solidFill>
                <a:latin typeface="+mn-lt"/>
              </a:rPr>
              <a:t> customer experience</a:t>
            </a:r>
            <a:endParaRPr lang="en-GB" sz="950" b="1" dirty="0" smtClean="0">
              <a:solidFill>
                <a:schemeClr val="tx1">
                  <a:lumMod val="65000"/>
                  <a:lumOff val="35000"/>
                </a:schemeClr>
              </a:solidFill>
              <a:latin typeface="+mn-lt"/>
            </a:endParaRPr>
          </a:p>
        </p:txBody>
      </p:sp>
      <p:sp>
        <p:nvSpPr>
          <p:cNvPr id="743" name="TextBox 742"/>
          <p:cNvSpPr txBox="1"/>
          <p:nvPr/>
        </p:nvSpPr>
        <p:spPr>
          <a:xfrm>
            <a:off x="177796" y="2724150"/>
            <a:ext cx="771525" cy="461665"/>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Key service delivery process</a:t>
            </a:r>
            <a:endParaRPr lang="en-US" sz="1000" b="1" dirty="0">
              <a:solidFill>
                <a:schemeClr val="tx1">
                  <a:lumMod val="65000"/>
                  <a:lumOff val="35000"/>
                </a:schemeClr>
              </a:solidFill>
              <a:latin typeface="+mn-lt"/>
            </a:endParaRPr>
          </a:p>
        </p:txBody>
      </p:sp>
      <p:sp>
        <p:nvSpPr>
          <p:cNvPr id="744" name="TextBox 743"/>
          <p:cNvSpPr txBox="1"/>
          <p:nvPr/>
        </p:nvSpPr>
        <p:spPr>
          <a:xfrm>
            <a:off x="215896" y="4810125"/>
            <a:ext cx="771525" cy="461665"/>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Critical success factors</a:t>
            </a:r>
            <a:endParaRPr lang="en-US" sz="1000" b="1" dirty="0">
              <a:solidFill>
                <a:schemeClr val="tx1">
                  <a:lumMod val="65000"/>
                  <a:lumOff val="35000"/>
                </a:schemeClr>
              </a:solidFill>
              <a:latin typeface="+mn-lt"/>
            </a:endParaRPr>
          </a:p>
        </p:txBody>
      </p:sp>
      <p:sp>
        <p:nvSpPr>
          <p:cNvPr id="122" name="Title 1"/>
          <p:cNvSpPr txBox="1">
            <a:spLocks/>
          </p:cNvSpPr>
          <p:nvPr/>
        </p:nvSpPr>
        <p:spPr>
          <a:xfrm>
            <a:off x="2438400" y="1112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1200" i="1" u="none" strike="noStrike" kern="0" cap="none" spc="0" normalizeH="0" baseline="0" noProof="0" dirty="0" smtClean="0">
                <a:ln>
                  <a:noFill/>
                </a:ln>
                <a:solidFill>
                  <a:srgbClr val="1D6AAE"/>
                </a:solidFill>
                <a:effectLst/>
                <a:uLnTx/>
                <a:uFillTx/>
                <a:latin typeface="+mj-lt"/>
                <a:ea typeface="+mj-ea"/>
                <a:cs typeface="+mj-cs"/>
              </a:rPr>
              <a:t>The Citizen Service </a:t>
            </a:r>
            <a:r>
              <a:rPr kumimoji="0" lang="en-GB" sz="1200" i="1" u="none" strike="noStrike" kern="0" cap="none" spc="0" normalizeH="0" baseline="0" noProof="0" dirty="0" smtClean="0">
                <a:ln>
                  <a:noFill/>
                </a:ln>
                <a:solidFill>
                  <a:srgbClr val="0070C0"/>
                </a:solidFill>
                <a:effectLst/>
                <a:uLnTx/>
                <a:uFillTx/>
                <a:latin typeface="+mj-lt"/>
                <a:ea typeface="+mj-ea"/>
                <a:cs typeface="+mj-cs"/>
              </a:rPr>
              <a:t>Transformation</a:t>
            </a:r>
            <a:r>
              <a:rPr kumimoji="0" lang="en-GB" sz="1200" i="1" u="none" strike="noStrike" kern="0" cap="none" spc="0" normalizeH="0" baseline="0" noProof="0" dirty="0" smtClean="0">
                <a:ln>
                  <a:noFill/>
                </a:ln>
                <a:solidFill>
                  <a:srgbClr val="1D6AAE"/>
                </a:solidFill>
                <a:effectLst/>
                <a:uLnTx/>
                <a:uFillTx/>
                <a:latin typeface="+mj-lt"/>
                <a:ea typeface="+mj-ea"/>
                <a:cs typeface="+mj-cs"/>
              </a:rPr>
              <a:t> Value Chain</a:t>
            </a:r>
            <a:endParaRPr kumimoji="0" lang="en-GB" sz="1200" i="1" u="none" strike="noStrike" kern="0" cap="none" spc="0" normalizeH="0" baseline="0" noProof="0" dirty="0">
              <a:ln>
                <a:noFill/>
              </a:ln>
              <a:solidFill>
                <a:srgbClr val="1D6AAE"/>
              </a:solidFill>
              <a:effectLst/>
              <a:uLnTx/>
              <a:uFillTx/>
              <a:latin typeface="+mj-lt"/>
              <a:ea typeface="+mj-ea"/>
              <a:cs typeface="+mj-cs"/>
            </a:endParaRPr>
          </a:p>
        </p:txBody>
      </p:sp>
      <p:sp>
        <p:nvSpPr>
          <p:cNvPr id="123" name="Rectangle 122">
            <a:hlinkClick r:id="" action="ppaction://noaction"/>
          </p:cNvPr>
          <p:cNvSpPr/>
          <p:nvPr/>
        </p:nvSpPr>
        <p:spPr bwMode="auto">
          <a:xfrm rot="16200000">
            <a:off x="4114800" y="32004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Citizen empowerment</a:t>
            </a:r>
            <a:endParaRPr kumimoji="0" lang="en-GB" sz="1000" i="0" u="none" strike="noStrike" cap="none" normalizeH="0" baseline="0" dirty="0" smtClean="0">
              <a:ln>
                <a:noFill/>
              </a:ln>
              <a:effectLst/>
              <a:latin typeface="+mn-lt"/>
            </a:endParaRPr>
          </a:p>
        </p:txBody>
      </p:sp>
      <p:sp>
        <p:nvSpPr>
          <p:cNvPr id="124" name="Rectangle 123">
            <a:hlinkClick r:id="" action="ppaction://noaction"/>
          </p:cNvPr>
          <p:cNvSpPr/>
          <p:nvPr/>
        </p:nvSpPr>
        <p:spPr bwMode="auto">
          <a:xfrm rot="16200000">
            <a:off x="3505200" y="3200399"/>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Identity Management</a:t>
            </a:r>
            <a:endParaRPr kumimoji="0" lang="en-GB" sz="1000" i="0" u="none" strike="noStrike" cap="none" normalizeH="0" baseline="0" dirty="0" smtClean="0">
              <a:ln>
                <a:noFill/>
              </a:ln>
              <a:effectLst/>
              <a:latin typeface="+mn-lt"/>
            </a:endParaRPr>
          </a:p>
        </p:txBody>
      </p:sp>
      <p:sp>
        <p:nvSpPr>
          <p:cNvPr id="125" name="Rectangle 124">
            <a:hlinkClick r:id="" action="ppaction://noaction"/>
          </p:cNvPr>
          <p:cNvSpPr/>
          <p:nvPr/>
        </p:nvSpPr>
        <p:spPr bwMode="auto">
          <a:xfrm rot="16200000">
            <a:off x="2819401" y="3200401"/>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Marketing and branding</a:t>
            </a:r>
            <a:endParaRPr kumimoji="0" lang="en-GB" sz="1000" i="0" u="none" strike="noStrike" cap="none" normalizeH="0" baseline="0" dirty="0" smtClean="0">
              <a:ln>
                <a:noFill/>
              </a:ln>
              <a:effectLst/>
              <a:latin typeface="+mn-lt"/>
            </a:endParaRPr>
          </a:p>
        </p:txBody>
      </p:sp>
      <p:sp>
        <p:nvSpPr>
          <p:cNvPr id="126" name="Rectangle 125">
            <a:hlinkClick r:id="" action="ppaction://noaction"/>
          </p:cNvPr>
          <p:cNvSpPr/>
          <p:nvPr/>
        </p:nvSpPr>
        <p:spPr bwMode="auto">
          <a:xfrm rot="16200000">
            <a:off x="2209800" y="31242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Delivery Roadmap</a:t>
            </a:r>
            <a:endParaRPr kumimoji="0" lang="en-GB" sz="1000" i="0" u="none" strike="noStrike" cap="none" normalizeH="0" baseline="0" dirty="0" smtClean="0">
              <a:ln>
                <a:noFill/>
              </a:ln>
              <a:effectLst/>
              <a:latin typeface="+mn-lt"/>
            </a:endParaRPr>
          </a:p>
        </p:txBody>
      </p:sp>
      <p:sp>
        <p:nvSpPr>
          <p:cNvPr id="127" name="Rectangle 126">
            <a:hlinkClick r:id="rId13" action="ppaction://hlinksldjump"/>
          </p:cNvPr>
          <p:cNvSpPr/>
          <p:nvPr/>
        </p:nvSpPr>
        <p:spPr bwMode="auto">
          <a:xfrm rot="16200000">
            <a:off x="1524000" y="31242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                </a:t>
            </a:r>
            <a:r>
              <a:rPr lang="en-GB" sz="1000" dirty="0" smtClean="0">
                <a:latin typeface="+mn-lt"/>
              </a:rPr>
              <a:t>Policy Products</a:t>
            </a:r>
            <a:endParaRPr kumimoji="0" lang="en-GB" sz="1000" i="0" u="none" strike="noStrike" cap="none" normalizeH="0" baseline="0" dirty="0" smtClean="0">
              <a:ln>
                <a:noFill/>
              </a:ln>
              <a:effectLst/>
              <a:latin typeface="+mn-lt"/>
            </a:endParaRPr>
          </a:p>
        </p:txBody>
      </p:sp>
      <p:sp>
        <p:nvSpPr>
          <p:cNvPr id="128" name="Rectangle 127">
            <a:hlinkClick r:id="rId10" action="ppaction://hlinksldjump"/>
          </p:cNvPr>
          <p:cNvSpPr/>
          <p:nvPr/>
        </p:nvSpPr>
        <p:spPr bwMode="auto">
          <a:xfrm rot="16200000">
            <a:off x="1066799" y="28956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Business Model</a:t>
            </a:r>
            <a:endParaRPr kumimoji="0" lang="en-GB" sz="1000" i="0" u="none" strike="noStrike" cap="none" normalizeH="0" baseline="0" dirty="0" smtClean="0">
              <a:ln>
                <a:noFill/>
              </a:ln>
              <a:effectLst/>
              <a:latin typeface="+mn-lt"/>
            </a:endParaRPr>
          </a:p>
        </p:txBody>
      </p:sp>
      <p:sp>
        <p:nvSpPr>
          <p:cNvPr id="129" name="Rectangle 128">
            <a:hlinkClick r:id="rId9" action="ppaction://hlinksldjump"/>
          </p:cNvPr>
          <p:cNvSpPr/>
          <p:nvPr/>
        </p:nvSpPr>
        <p:spPr bwMode="auto">
          <a:xfrm rot="16200000">
            <a:off x="1295400" y="3276600"/>
            <a:ext cx="685800" cy="3810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Vision &gt;</a:t>
            </a:r>
            <a:endParaRPr kumimoji="0" lang="en-GB" sz="1000" i="0" u="none" strike="noStrike" cap="none" normalizeH="0" baseline="0" dirty="0" smtClean="0">
              <a:ln>
                <a:noFill/>
              </a:ln>
              <a:effectLst/>
              <a:latin typeface="+mn-lt"/>
            </a:endParaRPr>
          </a:p>
        </p:txBody>
      </p:sp>
      <p:sp>
        <p:nvSpPr>
          <p:cNvPr id="130" name="Rectangle 129">
            <a:hlinkClick r:id="rId11" action="ppaction://hlinksldjump"/>
          </p:cNvPr>
          <p:cNvSpPr/>
          <p:nvPr/>
        </p:nvSpPr>
        <p:spPr bwMode="auto">
          <a:xfrm rot="16200000">
            <a:off x="1295400" y="2590801"/>
            <a:ext cx="685800" cy="3810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Strategy &gt;</a:t>
            </a:r>
            <a:endParaRPr kumimoji="0" lang="en-GB" sz="1000" i="0" u="none" strike="noStrike" cap="none" normalizeH="0" baseline="0" dirty="0" smtClean="0">
              <a:ln>
                <a:noFill/>
              </a:ln>
              <a:effectLst/>
              <a:latin typeface="+mn-lt"/>
            </a:endParaRPr>
          </a:p>
        </p:txBody>
      </p:sp>
      <p:sp>
        <p:nvSpPr>
          <p:cNvPr id="131" name="Rectangle 130">
            <a:hlinkClick r:id="" action="ppaction://noaction"/>
          </p:cNvPr>
          <p:cNvSpPr/>
          <p:nvPr/>
        </p:nvSpPr>
        <p:spPr bwMode="auto">
          <a:xfrm rot="16200000">
            <a:off x="6096000" y="2895600"/>
            <a:ext cx="1676400" cy="457200"/>
          </a:xfrm>
          <a:prstGeom prst="rect">
            <a:avLst/>
          </a:prstGeom>
          <a:no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GB" sz="1050" dirty="0" smtClean="0">
                <a:latin typeface="+mn-lt"/>
              </a:rPr>
              <a:t>Channel Management Strategy</a:t>
            </a:r>
            <a:endParaRPr kumimoji="0" lang="en-GB" sz="1000" i="0" u="none" strike="noStrike" cap="none" normalizeH="0" baseline="0" dirty="0" smtClean="0">
              <a:ln>
                <a:noFill/>
              </a:ln>
              <a:effectLst/>
              <a:latin typeface="+mn-lt"/>
            </a:endParaRPr>
          </a:p>
        </p:txBody>
      </p:sp>
      <p:sp>
        <p:nvSpPr>
          <p:cNvPr id="132"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Our contribution to the</a:t>
            </a:r>
            <a:r>
              <a:rPr kumimoji="0" lang="en-GB" sz="2800" b="0" i="0" u="none" strike="noStrike" kern="0" cap="none" spc="0" normalizeH="0" noProof="0" dirty="0" smtClean="0">
                <a:ln>
                  <a:noFill/>
                </a:ln>
                <a:solidFill>
                  <a:srgbClr val="1D6AAE"/>
                </a:solidFill>
                <a:effectLst/>
                <a:uLnTx/>
                <a:uFillTx/>
                <a:latin typeface="+mj-lt"/>
                <a:ea typeface="+mj-ea"/>
                <a:cs typeface="+mj-cs"/>
              </a:rPr>
              <a:t> debate</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Freeform 13"/>
          <p:cNvSpPr>
            <a:spLocks/>
          </p:cNvSpPr>
          <p:nvPr/>
        </p:nvSpPr>
        <p:spPr bwMode="auto">
          <a:xfrm>
            <a:off x="1447800" y="1383221"/>
            <a:ext cx="5753068" cy="360144"/>
          </a:xfrm>
          <a:custGeom>
            <a:avLst/>
            <a:gdLst/>
            <a:ahLst/>
            <a:cxnLst>
              <a:cxn ang="0">
                <a:pos x="2492" y="53"/>
              </a:cxn>
              <a:cxn ang="0">
                <a:pos x="2490" y="37"/>
              </a:cxn>
              <a:cxn ang="0">
                <a:pos x="2485" y="22"/>
              </a:cxn>
              <a:cxn ang="0">
                <a:pos x="2476" y="12"/>
              </a:cxn>
              <a:cxn ang="0">
                <a:pos x="2466" y="6"/>
              </a:cxn>
              <a:cxn ang="0">
                <a:pos x="2453" y="1"/>
              </a:cxn>
              <a:cxn ang="0">
                <a:pos x="2437" y="0"/>
              </a:cxn>
              <a:cxn ang="0">
                <a:pos x="55" y="0"/>
              </a:cxn>
              <a:cxn ang="0">
                <a:pos x="40" y="1"/>
              </a:cxn>
              <a:cxn ang="0">
                <a:pos x="26" y="6"/>
              </a:cxn>
              <a:cxn ang="0">
                <a:pos x="15" y="12"/>
              </a:cxn>
              <a:cxn ang="0">
                <a:pos x="8" y="22"/>
              </a:cxn>
              <a:cxn ang="0">
                <a:pos x="2" y="36"/>
              </a:cxn>
              <a:cxn ang="0">
                <a:pos x="0" y="51"/>
              </a:cxn>
              <a:cxn ang="0">
                <a:pos x="0" y="156"/>
              </a:cxn>
              <a:cxn ang="0">
                <a:pos x="2492" y="156"/>
              </a:cxn>
              <a:cxn ang="0">
                <a:pos x="2492" y="53"/>
              </a:cxn>
            </a:cxnLst>
            <a:rect l="0" t="0" r="r" b="b"/>
            <a:pathLst>
              <a:path w="2492" h="156">
                <a:moveTo>
                  <a:pt x="2492" y="53"/>
                </a:moveTo>
                <a:lnTo>
                  <a:pt x="2490" y="37"/>
                </a:lnTo>
                <a:lnTo>
                  <a:pt x="2485" y="22"/>
                </a:lnTo>
                <a:lnTo>
                  <a:pt x="2476" y="12"/>
                </a:lnTo>
                <a:lnTo>
                  <a:pt x="2466" y="6"/>
                </a:lnTo>
                <a:lnTo>
                  <a:pt x="2453" y="1"/>
                </a:lnTo>
                <a:lnTo>
                  <a:pt x="2437" y="0"/>
                </a:lnTo>
                <a:lnTo>
                  <a:pt x="55" y="0"/>
                </a:lnTo>
                <a:lnTo>
                  <a:pt x="40" y="1"/>
                </a:lnTo>
                <a:lnTo>
                  <a:pt x="26" y="6"/>
                </a:lnTo>
                <a:lnTo>
                  <a:pt x="15" y="12"/>
                </a:lnTo>
                <a:lnTo>
                  <a:pt x="8" y="22"/>
                </a:lnTo>
                <a:lnTo>
                  <a:pt x="2" y="36"/>
                </a:lnTo>
                <a:lnTo>
                  <a:pt x="0" y="51"/>
                </a:lnTo>
                <a:lnTo>
                  <a:pt x="0" y="156"/>
                </a:lnTo>
                <a:lnTo>
                  <a:pt x="2492" y="156"/>
                </a:lnTo>
                <a:lnTo>
                  <a:pt x="2492" y="53"/>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48" name="Freeform 12"/>
          <p:cNvSpPr>
            <a:spLocks/>
          </p:cNvSpPr>
          <p:nvPr/>
        </p:nvSpPr>
        <p:spPr bwMode="auto">
          <a:xfrm>
            <a:off x="7257767" y="1482412"/>
            <a:ext cx="960384" cy="3973127"/>
          </a:xfrm>
          <a:custGeom>
            <a:avLst/>
            <a:gdLst/>
            <a:ahLst/>
            <a:cxnLst>
              <a:cxn ang="0">
                <a:pos x="0" y="0"/>
              </a:cxn>
              <a:cxn ang="0">
                <a:pos x="0" y="1721"/>
              </a:cxn>
              <a:cxn ang="0">
                <a:pos x="416" y="862"/>
              </a:cxn>
              <a:cxn ang="0">
                <a:pos x="0" y="0"/>
              </a:cxn>
            </a:cxnLst>
            <a:rect l="0" t="0" r="r" b="b"/>
            <a:pathLst>
              <a:path w="416" h="1721">
                <a:moveTo>
                  <a:pt x="0" y="0"/>
                </a:moveTo>
                <a:lnTo>
                  <a:pt x="0" y="1721"/>
                </a:lnTo>
                <a:lnTo>
                  <a:pt x="416" y="862"/>
                </a:lnTo>
                <a:lnTo>
                  <a:pt x="0" y="0"/>
                </a:lnTo>
                <a:close/>
              </a:path>
            </a:pathLst>
          </a:custGeom>
          <a:solidFill>
            <a:srgbClr val="D5E7F7"/>
          </a:solidFill>
          <a:ln w="0">
            <a:solidFill>
              <a:srgbClr val="D5E7F7"/>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0" name="Freeform 14"/>
          <p:cNvSpPr>
            <a:spLocks/>
          </p:cNvSpPr>
          <p:nvPr/>
        </p:nvSpPr>
        <p:spPr bwMode="auto">
          <a:xfrm>
            <a:off x="5302370" y="2075727"/>
            <a:ext cx="1911533" cy="2075445"/>
          </a:xfrm>
          <a:custGeom>
            <a:avLst/>
            <a:gdLst/>
            <a:ahLst/>
            <a:cxnLst>
              <a:cxn ang="0">
                <a:pos x="579" y="153"/>
              </a:cxn>
              <a:cxn ang="0">
                <a:pos x="579" y="2"/>
              </a:cxn>
              <a:cxn ang="0">
                <a:pos x="579" y="899"/>
              </a:cxn>
              <a:cxn ang="0">
                <a:pos x="828" y="899"/>
              </a:cxn>
              <a:cxn ang="0">
                <a:pos x="828" y="0"/>
              </a:cxn>
              <a:cxn ang="0">
                <a:pos x="1" y="0"/>
              </a:cxn>
              <a:cxn ang="0">
                <a:pos x="1" y="1"/>
              </a:cxn>
              <a:cxn ang="0">
                <a:pos x="0" y="1"/>
              </a:cxn>
              <a:cxn ang="0">
                <a:pos x="0" y="153"/>
              </a:cxn>
              <a:cxn ang="0">
                <a:pos x="579" y="153"/>
              </a:cxn>
            </a:cxnLst>
            <a:rect l="0" t="0" r="r" b="b"/>
            <a:pathLst>
              <a:path w="828" h="899">
                <a:moveTo>
                  <a:pt x="579" y="153"/>
                </a:moveTo>
                <a:lnTo>
                  <a:pt x="579" y="2"/>
                </a:lnTo>
                <a:lnTo>
                  <a:pt x="579" y="899"/>
                </a:lnTo>
                <a:lnTo>
                  <a:pt x="828" y="899"/>
                </a:lnTo>
                <a:lnTo>
                  <a:pt x="828" y="0"/>
                </a:lnTo>
                <a:lnTo>
                  <a:pt x="1" y="0"/>
                </a:lnTo>
                <a:lnTo>
                  <a:pt x="1" y="1"/>
                </a:lnTo>
                <a:lnTo>
                  <a:pt x="0" y="1"/>
                </a:lnTo>
                <a:lnTo>
                  <a:pt x="0" y="153"/>
                </a:lnTo>
                <a:lnTo>
                  <a:pt x="579" y="153"/>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1" name="Freeform 15"/>
          <p:cNvSpPr>
            <a:spLocks/>
          </p:cNvSpPr>
          <p:nvPr/>
        </p:nvSpPr>
        <p:spPr bwMode="auto">
          <a:xfrm>
            <a:off x="5304679" y="1736360"/>
            <a:ext cx="1909225" cy="339366"/>
          </a:xfrm>
          <a:custGeom>
            <a:avLst/>
            <a:gdLst/>
            <a:ahLst/>
            <a:cxnLst>
              <a:cxn ang="0">
                <a:pos x="827" y="147"/>
              </a:cxn>
              <a:cxn ang="0">
                <a:pos x="827" y="0"/>
              </a:cxn>
              <a:cxn ang="0">
                <a:pos x="0" y="0"/>
              </a:cxn>
              <a:cxn ang="0">
                <a:pos x="0" y="3"/>
              </a:cxn>
              <a:cxn ang="0">
                <a:pos x="823" y="3"/>
              </a:cxn>
              <a:cxn ang="0">
                <a:pos x="0" y="3"/>
              </a:cxn>
              <a:cxn ang="0">
                <a:pos x="0" y="147"/>
              </a:cxn>
              <a:cxn ang="0">
                <a:pos x="827" y="147"/>
              </a:cxn>
            </a:cxnLst>
            <a:rect l="0" t="0" r="r" b="b"/>
            <a:pathLst>
              <a:path w="827" h="147">
                <a:moveTo>
                  <a:pt x="827" y="147"/>
                </a:moveTo>
                <a:lnTo>
                  <a:pt x="827" y="0"/>
                </a:lnTo>
                <a:lnTo>
                  <a:pt x="0" y="0"/>
                </a:lnTo>
                <a:lnTo>
                  <a:pt x="0" y="3"/>
                </a:lnTo>
                <a:lnTo>
                  <a:pt x="823" y="3"/>
                </a:lnTo>
                <a:lnTo>
                  <a:pt x="0" y="3"/>
                </a:lnTo>
                <a:lnTo>
                  <a:pt x="0" y="147"/>
                </a:lnTo>
                <a:lnTo>
                  <a:pt x="827" y="147"/>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2" name="Rectangle 16"/>
          <p:cNvSpPr>
            <a:spLocks noChangeArrowheads="1"/>
          </p:cNvSpPr>
          <p:nvPr/>
        </p:nvSpPr>
        <p:spPr bwMode="auto">
          <a:xfrm>
            <a:off x="5302370" y="2775237"/>
            <a:ext cx="1336688" cy="346292"/>
          </a:xfrm>
          <a:prstGeom prst="rect">
            <a:avLst/>
          </a:prstGeom>
          <a:solidFill>
            <a:schemeClr val="bg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3" name="Rectangle 17"/>
          <p:cNvSpPr>
            <a:spLocks noChangeArrowheads="1"/>
          </p:cNvSpPr>
          <p:nvPr/>
        </p:nvSpPr>
        <p:spPr bwMode="auto">
          <a:xfrm>
            <a:off x="5302370" y="3467822"/>
            <a:ext cx="1336688" cy="346292"/>
          </a:xfrm>
          <a:prstGeom prst="rect">
            <a:avLst/>
          </a:prstGeom>
          <a:solidFill>
            <a:schemeClr val="bg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4" name="Rectangle 18"/>
          <p:cNvSpPr>
            <a:spLocks noChangeArrowheads="1"/>
          </p:cNvSpPr>
          <p:nvPr/>
        </p:nvSpPr>
        <p:spPr bwMode="auto">
          <a:xfrm>
            <a:off x="5302370" y="3121529"/>
            <a:ext cx="1336688" cy="346292"/>
          </a:xfrm>
          <a:prstGeom prst="rect">
            <a:avLst/>
          </a:prstGeom>
          <a:solidFill>
            <a:schemeClr val="bg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5" name="Rectangle 19"/>
          <p:cNvSpPr>
            <a:spLocks noChangeArrowheads="1"/>
          </p:cNvSpPr>
          <p:nvPr/>
        </p:nvSpPr>
        <p:spPr bwMode="auto">
          <a:xfrm>
            <a:off x="5302370" y="2428945"/>
            <a:ext cx="1336688" cy="346292"/>
          </a:xfrm>
          <a:prstGeom prst="rect">
            <a:avLst/>
          </a:prstGeom>
          <a:solidFill>
            <a:schemeClr val="bg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6" name="Rectangle 20"/>
          <p:cNvSpPr>
            <a:spLocks noChangeArrowheads="1"/>
          </p:cNvSpPr>
          <p:nvPr/>
        </p:nvSpPr>
        <p:spPr bwMode="auto">
          <a:xfrm>
            <a:off x="5302370" y="3814114"/>
            <a:ext cx="1336688" cy="337058"/>
          </a:xfrm>
          <a:prstGeom prst="rect">
            <a:avLst/>
          </a:prstGeom>
          <a:solidFill>
            <a:schemeClr val="bg2"/>
          </a:solidFill>
          <a:ln w="0">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7" name="Freeform 21"/>
          <p:cNvSpPr>
            <a:spLocks/>
          </p:cNvSpPr>
          <p:nvPr/>
        </p:nvSpPr>
        <p:spPr bwMode="auto">
          <a:xfrm>
            <a:off x="3376985" y="1743286"/>
            <a:ext cx="1927693" cy="332441"/>
          </a:xfrm>
          <a:custGeom>
            <a:avLst/>
            <a:gdLst/>
            <a:ahLst/>
            <a:cxnLst>
              <a:cxn ang="0">
                <a:pos x="835" y="8"/>
              </a:cxn>
              <a:cxn ang="0">
                <a:pos x="835" y="0"/>
              </a:cxn>
              <a:cxn ang="0">
                <a:pos x="0" y="0"/>
              </a:cxn>
              <a:cxn ang="0">
                <a:pos x="0" y="144"/>
              </a:cxn>
              <a:cxn ang="0">
                <a:pos x="834" y="144"/>
              </a:cxn>
              <a:cxn ang="0">
                <a:pos x="835" y="119"/>
              </a:cxn>
              <a:cxn ang="0">
                <a:pos x="835" y="8"/>
              </a:cxn>
            </a:cxnLst>
            <a:rect l="0" t="0" r="r" b="b"/>
            <a:pathLst>
              <a:path w="835" h="144">
                <a:moveTo>
                  <a:pt x="835" y="8"/>
                </a:moveTo>
                <a:lnTo>
                  <a:pt x="835" y="0"/>
                </a:lnTo>
                <a:lnTo>
                  <a:pt x="0" y="0"/>
                </a:lnTo>
                <a:lnTo>
                  <a:pt x="0" y="144"/>
                </a:lnTo>
                <a:lnTo>
                  <a:pt x="834" y="144"/>
                </a:lnTo>
                <a:lnTo>
                  <a:pt x="835" y="119"/>
                </a:lnTo>
                <a:lnTo>
                  <a:pt x="835" y="8"/>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8" name="Rectangle 22"/>
          <p:cNvSpPr>
            <a:spLocks noChangeArrowheads="1"/>
          </p:cNvSpPr>
          <p:nvPr/>
        </p:nvSpPr>
        <p:spPr bwMode="auto">
          <a:xfrm>
            <a:off x="3376985" y="1736360"/>
            <a:ext cx="1927693" cy="6926"/>
          </a:xfrm>
          <a:prstGeom prst="rect">
            <a:avLst/>
          </a:prstGeom>
          <a:solidFill>
            <a:srgbClr val="1B6098"/>
          </a:solidFill>
          <a:ln w="0">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59" name="Freeform 23"/>
          <p:cNvSpPr>
            <a:spLocks/>
          </p:cNvSpPr>
          <p:nvPr/>
        </p:nvSpPr>
        <p:spPr bwMode="auto">
          <a:xfrm>
            <a:off x="5302370" y="2018011"/>
            <a:ext cx="2309" cy="57715"/>
          </a:xfrm>
          <a:custGeom>
            <a:avLst/>
            <a:gdLst/>
            <a:ahLst/>
            <a:cxnLst>
              <a:cxn ang="0">
                <a:pos x="1" y="0"/>
              </a:cxn>
              <a:cxn ang="0">
                <a:pos x="0" y="25"/>
              </a:cxn>
              <a:cxn ang="0">
                <a:pos x="1" y="25"/>
              </a:cxn>
              <a:cxn ang="0">
                <a:pos x="1" y="0"/>
              </a:cxn>
            </a:cxnLst>
            <a:rect l="0" t="0" r="r" b="b"/>
            <a:pathLst>
              <a:path w="1" h="25">
                <a:moveTo>
                  <a:pt x="1" y="0"/>
                </a:moveTo>
                <a:lnTo>
                  <a:pt x="0" y="25"/>
                </a:lnTo>
                <a:lnTo>
                  <a:pt x="1" y="25"/>
                </a:lnTo>
                <a:lnTo>
                  <a:pt x="1" y="0"/>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0" name="Rectangle 24"/>
          <p:cNvSpPr>
            <a:spLocks noChangeArrowheads="1"/>
          </p:cNvSpPr>
          <p:nvPr/>
        </p:nvSpPr>
        <p:spPr bwMode="auto">
          <a:xfrm>
            <a:off x="5302370" y="2075727"/>
            <a:ext cx="2309" cy="2309"/>
          </a:xfrm>
          <a:prstGeom prst="rect">
            <a:avLst/>
          </a:prstGeom>
          <a:solidFill>
            <a:schemeClr val="bg2"/>
          </a:solidFill>
          <a:ln w="0">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1" name="Freeform 25"/>
          <p:cNvSpPr>
            <a:spLocks/>
          </p:cNvSpPr>
          <p:nvPr/>
        </p:nvSpPr>
        <p:spPr bwMode="auto">
          <a:xfrm>
            <a:off x="3372368" y="2075727"/>
            <a:ext cx="1930002" cy="2075445"/>
          </a:xfrm>
          <a:custGeom>
            <a:avLst/>
            <a:gdLst/>
            <a:ahLst/>
            <a:cxnLst>
              <a:cxn ang="0">
                <a:pos x="836" y="1"/>
              </a:cxn>
              <a:cxn ang="0">
                <a:pos x="836" y="0"/>
              </a:cxn>
              <a:cxn ang="0">
                <a:pos x="0" y="0"/>
              </a:cxn>
              <a:cxn ang="0">
                <a:pos x="0" y="899"/>
              </a:cxn>
              <a:cxn ang="0">
                <a:pos x="272" y="899"/>
              </a:cxn>
              <a:cxn ang="0">
                <a:pos x="272" y="8"/>
              </a:cxn>
              <a:cxn ang="0">
                <a:pos x="272" y="899"/>
              </a:cxn>
              <a:cxn ang="0">
                <a:pos x="561" y="899"/>
              </a:cxn>
              <a:cxn ang="0">
                <a:pos x="561" y="8"/>
              </a:cxn>
              <a:cxn ang="0">
                <a:pos x="561" y="899"/>
              </a:cxn>
              <a:cxn ang="0">
                <a:pos x="836" y="899"/>
              </a:cxn>
              <a:cxn ang="0">
                <a:pos x="836" y="1"/>
              </a:cxn>
            </a:cxnLst>
            <a:rect l="0" t="0" r="r" b="b"/>
            <a:pathLst>
              <a:path w="836" h="899">
                <a:moveTo>
                  <a:pt x="836" y="1"/>
                </a:moveTo>
                <a:lnTo>
                  <a:pt x="836" y="0"/>
                </a:lnTo>
                <a:lnTo>
                  <a:pt x="0" y="0"/>
                </a:lnTo>
                <a:lnTo>
                  <a:pt x="0" y="899"/>
                </a:lnTo>
                <a:lnTo>
                  <a:pt x="272" y="899"/>
                </a:lnTo>
                <a:lnTo>
                  <a:pt x="272" y="8"/>
                </a:lnTo>
                <a:lnTo>
                  <a:pt x="272" y="899"/>
                </a:lnTo>
                <a:lnTo>
                  <a:pt x="561" y="899"/>
                </a:lnTo>
                <a:lnTo>
                  <a:pt x="561" y="8"/>
                </a:lnTo>
                <a:lnTo>
                  <a:pt x="561" y="899"/>
                </a:lnTo>
                <a:lnTo>
                  <a:pt x="836" y="899"/>
                </a:lnTo>
                <a:lnTo>
                  <a:pt x="836" y="1"/>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2" name="Rectangle 26"/>
          <p:cNvSpPr>
            <a:spLocks noChangeArrowheads="1"/>
          </p:cNvSpPr>
          <p:nvPr/>
        </p:nvSpPr>
        <p:spPr bwMode="auto">
          <a:xfrm>
            <a:off x="1460835" y="1736360"/>
            <a:ext cx="1916150" cy="6926"/>
          </a:xfrm>
          <a:prstGeom prst="rect">
            <a:avLst/>
          </a:prstGeom>
          <a:solidFill>
            <a:srgbClr val="154B78"/>
          </a:solidFill>
          <a:ln w="0">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3" name="Freeform 27"/>
          <p:cNvSpPr>
            <a:spLocks/>
          </p:cNvSpPr>
          <p:nvPr/>
        </p:nvSpPr>
        <p:spPr bwMode="auto">
          <a:xfrm>
            <a:off x="3372368" y="1921049"/>
            <a:ext cx="4617" cy="154677"/>
          </a:xfrm>
          <a:custGeom>
            <a:avLst/>
            <a:gdLst/>
            <a:ahLst/>
            <a:cxnLst>
              <a:cxn ang="0">
                <a:pos x="0" y="67"/>
              </a:cxn>
              <a:cxn ang="0">
                <a:pos x="2" y="67"/>
              </a:cxn>
              <a:cxn ang="0">
                <a:pos x="2" y="0"/>
              </a:cxn>
              <a:cxn ang="0">
                <a:pos x="0" y="67"/>
              </a:cxn>
            </a:cxnLst>
            <a:rect l="0" t="0" r="r" b="b"/>
            <a:pathLst>
              <a:path w="2" h="67">
                <a:moveTo>
                  <a:pt x="0" y="67"/>
                </a:moveTo>
                <a:lnTo>
                  <a:pt x="2" y="67"/>
                </a:lnTo>
                <a:lnTo>
                  <a:pt x="2" y="0"/>
                </a:lnTo>
                <a:lnTo>
                  <a:pt x="0" y="67"/>
                </a:lnTo>
                <a:close/>
              </a:path>
            </a:pathLst>
          </a:custGeom>
          <a:solidFill>
            <a:srgbClr val="154B78"/>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4" name="Rectangle 28"/>
          <p:cNvSpPr>
            <a:spLocks noChangeArrowheads="1"/>
          </p:cNvSpPr>
          <p:nvPr/>
        </p:nvSpPr>
        <p:spPr bwMode="auto">
          <a:xfrm>
            <a:off x="1460835" y="4151172"/>
            <a:ext cx="5753068" cy="371687"/>
          </a:xfrm>
          <a:prstGeom prst="rect">
            <a:avLst/>
          </a:prstGeom>
          <a:solidFill>
            <a:schemeClr val="bg2"/>
          </a:solidFill>
          <a:ln w="0">
            <a:solidFill>
              <a:schemeClr val="bg1"/>
            </a:solidFill>
            <a:prstDash val="solid"/>
            <a:miter lim="800000"/>
            <a:headEnd/>
            <a:tailEnd/>
          </a:ln>
        </p:spPr>
        <p:txBody>
          <a:bodyPr vert="horz" wrap="square" lIns="91440" tIns="45720" rIns="91440" bIns="45720" numCol="1" anchor="ctr" anchorCtr="0" compatLnSpc="1">
            <a:prstTxWarp prst="textNoShape">
              <a:avLst/>
            </a:prstTxWarp>
          </a:bodyPr>
          <a:lstStyle/>
          <a:p>
            <a:r>
              <a:rPr lang="en-US" sz="1000" b="1" dirty="0" smtClean="0">
                <a:latin typeface="+mn-lt"/>
              </a:rPr>
              <a:t>Service-oriented IT architecture</a:t>
            </a:r>
            <a:endParaRPr lang="en-US" sz="1000" b="1" dirty="0">
              <a:latin typeface="+mn-lt"/>
            </a:endParaRPr>
          </a:p>
        </p:txBody>
      </p:sp>
      <p:sp>
        <p:nvSpPr>
          <p:cNvPr id="731165" name="Freeform 29"/>
          <p:cNvSpPr>
            <a:spLocks/>
          </p:cNvSpPr>
          <p:nvPr/>
        </p:nvSpPr>
        <p:spPr bwMode="auto">
          <a:xfrm>
            <a:off x="1460835" y="4522859"/>
            <a:ext cx="5753068" cy="1038877"/>
          </a:xfrm>
          <a:custGeom>
            <a:avLst/>
            <a:gdLst/>
            <a:ahLst/>
            <a:cxnLst>
              <a:cxn ang="0">
                <a:pos x="2492" y="0"/>
              </a:cxn>
              <a:cxn ang="0">
                <a:pos x="0" y="0"/>
              </a:cxn>
              <a:cxn ang="0">
                <a:pos x="0" y="394"/>
              </a:cxn>
              <a:cxn ang="0">
                <a:pos x="2" y="414"/>
              </a:cxn>
              <a:cxn ang="0">
                <a:pos x="9" y="430"/>
              </a:cxn>
              <a:cxn ang="0">
                <a:pos x="20" y="441"/>
              </a:cxn>
              <a:cxn ang="0">
                <a:pos x="35" y="447"/>
              </a:cxn>
              <a:cxn ang="0">
                <a:pos x="55" y="450"/>
              </a:cxn>
              <a:cxn ang="0">
                <a:pos x="2437" y="450"/>
              </a:cxn>
              <a:cxn ang="0">
                <a:pos x="2457" y="447"/>
              </a:cxn>
              <a:cxn ang="0">
                <a:pos x="2473" y="441"/>
              </a:cxn>
              <a:cxn ang="0">
                <a:pos x="2484" y="430"/>
              </a:cxn>
              <a:cxn ang="0">
                <a:pos x="2490" y="414"/>
              </a:cxn>
              <a:cxn ang="0">
                <a:pos x="2492" y="394"/>
              </a:cxn>
              <a:cxn ang="0">
                <a:pos x="2492" y="0"/>
              </a:cxn>
            </a:cxnLst>
            <a:rect l="0" t="0" r="r" b="b"/>
            <a:pathLst>
              <a:path w="2492" h="450">
                <a:moveTo>
                  <a:pt x="2492" y="0"/>
                </a:moveTo>
                <a:lnTo>
                  <a:pt x="0" y="0"/>
                </a:lnTo>
                <a:lnTo>
                  <a:pt x="0" y="394"/>
                </a:lnTo>
                <a:lnTo>
                  <a:pt x="2" y="414"/>
                </a:lnTo>
                <a:lnTo>
                  <a:pt x="9" y="430"/>
                </a:lnTo>
                <a:lnTo>
                  <a:pt x="20" y="441"/>
                </a:lnTo>
                <a:lnTo>
                  <a:pt x="35" y="447"/>
                </a:lnTo>
                <a:lnTo>
                  <a:pt x="55" y="450"/>
                </a:lnTo>
                <a:lnTo>
                  <a:pt x="2437" y="450"/>
                </a:lnTo>
                <a:lnTo>
                  <a:pt x="2457" y="447"/>
                </a:lnTo>
                <a:lnTo>
                  <a:pt x="2473" y="441"/>
                </a:lnTo>
                <a:lnTo>
                  <a:pt x="2484" y="430"/>
                </a:lnTo>
                <a:lnTo>
                  <a:pt x="2490" y="414"/>
                </a:lnTo>
                <a:lnTo>
                  <a:pt x="2492" y="394"/>
                </a:lnTo>
                <a:lnTo>
                  <a:pt x="2492" y="0"/>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6" name="Freeform 30"/>
          <p:cNvSpPr>
            <a:spLocks/>
          </p:cNvSpPr>
          <p:nvPr/>
        </p:nvSpPr>
        <p:spPr bwMode="auto">
          <a:xfrm>
            <a:off x="1460835" y="1743286"/>
            <a:ext cx="1916150" cy="2407886"/>
          </a:xfrm>
          <a:custGeom>
            <a:avLst/>
            <a:gdLst/>
            <a:ahLst/>
            <a:cxnLst>
              <a:cxn ang="0">
                <a:pos x="830" y="77"/>
              </a:cxn>
              <a:cxn ang="0">
                <a:pos x="830" y="0"/>
              </a:cxn>
              <a:cxn ang="0">
                <a:pos x="0" y="0"/>
              </a:cxn>
              <a:cxn ang="0">
                <a:pos x="0" y="1043"/>
              </a:cxn>
              <a:cxn ang="0">
                <a:pos x="270" y="1043"/>
              </a:cxn>
              <a:cxn ang="0">
                <a:pos x="270" y="152"/>
              </a:cxn>
              <a:cxn ang="0">
                <a:pos x="270" y="1043"/>
              </a:cxn>
              <a:cxn ang="0">
                <a:pos x="559" y="1043"/>
              </a:cxn>
              <a:cxn ang="0">
                <a:pos x="559" y="152"/>
              </a:cxn>
              <a:cxn ang="0">
                <a:pos x="559" y="1043"/>
              </a:cxn>
              <a:cxn ang="0">
                <a:pos x="828" y="1043"/>
              </a:cxn>
              <a:cxn ang="0">
                <a:pos x="828" y="144"/>
              </a:cxn>
              <a:cxn ang="0">
                <a:pos x="5" y="144"/>
              </a:cxn>
              <a:cxn ang="0">
                <a:pos x="828" y="144"/>
              </a:cxn>
              <a:cxn ang="0">
                <a:pos x="830" y="77"/>
              </a:cxn>
            </a:cxnLst>
            <a:rect l="0" t="0" r="r" b="b"/>
            <a:pathLst>
              <a:path w="830" h="1043">
                <a:moveTo>
                  <a:pt x="830" y="77"/>
                </a:moveTo>
                <a:lnTo>
                  <a:pt x="830" y="0"/>
                </a:lnTo>
                <a:lnTo>
                  <a:pt x="0" y="0"/>
                </a:lnTo>
                <a:lnTo>
                  <a:pt x="0" y="1043"/>
                </a:lnTo>
                <a:lnTo>
                  <a:pt x="270" y="1043"/>
                </a:lnTo>
                <a:lnTo>
                  <a:pt x="270" y="152"/>
                </a:lnTo>
                <a:lnTo>
                  <a:pt x="270" y="1043"/>
                </a:lnTo>
                <a:lnTo>
                  <a:pt x="559" y="1043"/>
                </a:lnTo>
                <a:lnTo>
                  <a:pt x="559" y="152"/>
                </a:lnTo>
                <a:lnTo>
                  <a:pt x="559" y="1043"/>
                </a:lnTo>
                <a:lnTo>
                  <a:pt x="828" y="1043"/>
                </a:lnTo>
                <a:lnTo>
                  <a:pt x="828" y="144"/>
                </a:lnTo>
                <a:lnTo>
                  <a:pt x="5" y="144"/>
                </a:lnTo>
                <a:lnTo>
                  <a:pt x="828" y="144"/>
                </a:lnTo>
                <a:lnTo>
                  <a:pt x="830" y="77"/>
                </a:lnTo>
                <a:close/>
              </a:path>
            </a:pathLst>
          </a:custGeom>
          <a:solidFill>
            <a:schemeClr val="bg2"/>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7" name="Freeform 31"/>
          <p:cNvSpPr>
            <a:spLocks/>
          </p:cNvSpPr>
          <p:nvPr/>
        </p:nvSpPr>
        <p:spPr bwMode="auto">
          <a:xfrm>
            <a:off x="1460835" y="1376216"/>
            <a:ext cx="5753068" cy="699511"/>
          </a:xfrm>
          <a:custGeom>
            <a:avLst/>
            <a:gdLst/>
            <a:ahLst/>
            <a:cxnLst>
              <a:cxn ang="0">
                <a:pos x="0" y="159"/>
              </a:cxn>
              <a:cxn ang="0">
                <a:pos x="0" y="51"/>
              </a:cxn>
              <a:cxn ang="0">
                <a:pos x="2" y="36"/>
              </a:cxn>
              <a:cxn ang="0">
                <a:pos x="8" y="22"/>
              </a:cxn>
              <a:cxn ang="0">
                <a:pos x="15" y="12"/>
              </a:cxn>
              <a:cxn ang="0">
                <a:pos x="26" y="6"/>
              </a:cxn>
              <a:cxn ang="0">
                <a:pos x="40" y="1"/>
              </a:cxn>
              <a:cxn ang="0">
                <a:pos x="55" y="0"/>
              </a:cxn>
              <a:cxn ang="0">
                <a:pos x="2437" y="0"/>
              </a:cxn>
              <a:cxn ang="0">
                <a:pos x="2453" y="1"/>
              </a:cxn>
              <a:cxn ang="0">
                <a:pos x="2466" y="6"/>
              </a:cxn>
              <a:cxn ang="0">
                <a:pos x="2476" y="12"/>
              </a:cxn>
              <a:cxn ang="0">
                <a:pos x="2485" y="22"/>
              </a:cxn>
              <a:cxn ang="0">
                <a:pos x="2490" y="37"/>
              </a:cxn>
              <a:cxn ang="0">
                <a:pos x="2492" y="53"/>
              </a:cxn>
              <a:cxn ang="0">
                <a:pos x="2492" y="303"/>
              </a:cxn>
            </a:cxnLst>
            <a:rect l="0" t="0" r="r" b="b"/>
            <a:pathLst>
              <a:path w="2492" h="303">
                <a:moveTo>
                  <a:pt x="0" y="159"/>
                </a:moveTo>
                <a:lnTo>
                  <a:pt x="0" y="51"/>
                </a:lnTo>
                <a:lnTo>
                  <a:pt x="2" y="36"/>
                </a:lnTo>
                <a:lnTo>
                  <a:pt x="8" y="22"/>
                </a:lnTo>
                <a:lnTo>
                  <a:pt x="15" y="12"/>
                </a:lnTo>
                <a:lnTo>
                  <a:pt x="26" y="6"/>
                </a:lnTo>
                <a:lnTo>
                  <a:pt x="40" y="1"/>
                </a:lnTo>
                <a:lnTo>
                  <a:pt x="55" y="0"/>
                </a:lnTo>
                <a:lnTo>
                  <a:pt x="2437" y="0"/>
                </a:lnTo>
                <a:lnTo>
                  <a:pt x="2453" y="1"/>
                </a:lnTo>
                <a:lnTo>
                  <a:pt x="2466" y="6"/>
                </a:lnTo>
                <a:lnTo>
                  <a:pt x="2476" y="12"/>
                </a:lnTo>
                <a:lnTo>
                  <a:pt x="2485" y="22"/>
                </a:lnTo>
                <a:lnTo>
                  <a:pt x="2490" y="37"/>
                </a:lnTo>
                <a:lnTo>
                  <a:pt x="2492" y="53"/>
                </a:lnTo>
                <a:lnTo>
                  <a:pt x="2492" y="303"/>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8" name="Line 32"/>
          <p:cNvSpPr>
            <a:spLocks noChangeShapeType="1"/>
          </p:cNvSpPr>
          <p:nvPr/>
        </p:nvSpPr>
        <p:spPr bwMode="auto">
          <a:xfrm>
            <a:off x="6639058" y="2080344"/>
            <a:ext cx="2309" cy="348601"/>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69" name="Line 33"/>
          <p:cNvSpPr>
            <a:spLocks noChangeShapeType="1"/>
          </p:cNvSpPr>
          <p:nvPr/>
        </p:nvSpPr>
        <p:spPr bwMode="auto">
          <a:xfrm>
            <a:off x="6639058" y="2775237"/>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0" name="Line 34"/>
          <p:cNvSpPr>
            <a:spLocks noChangeShapeType="1"/>
          </p:cNvSpPr>
          <p:nvPr/>
        </p:nvSpPr>
        <p:spPr bwMode="auto">
          <a:xfrm>
            <a:off x="6639058" y="3467822"/>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1" name="Line 35"/>
          <p:cNvSpPr>
            <a:spLocks noChangeShapeType="1"/>
          </p:cNvSpPr>
          <p:nvPr/>
        </p:nvSpPr>
        <p:spPr bwMode="auto">
          <a:xfrm>
            <a:off x="6639058" y="3121529"/>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2" name="Line 36"/>
          <p:cNvSpPr>
            <a:spLocks noChangeShapeType="1"/>
          </p:cNvSpPr>
          <p:nvPr/>
        </p:nvSpPr>
        <p:spPr bwMode="auto">
          <a:xfrm>
            <a:off x="6639058" y="2428945"/>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3" name="Freeform 37"/>
          <p:cNvSpPr>
            <a:spLocks/>
          </p:cNvSpPr>
          <p:nvPr/>
        </p:nvSpPr>
        <p:spPr bwMode="auto">
          <a:xfrm>
            <a:off x="1460835" y="2075727"/>
            <a:ext cx="5753068" cy="3486009"/>
          </a:xfrm>
          <a:custGeom>
            <a:avLst/>
            <a:gdLst/>
            <a:ahLst/>
            <a:cxnLst>
              <a:cxn ang="0">
                <a:pos x="2492" y="0"/>
              </a:cxn>
              <a:cxn ang="0">
                <a:pos x="2492" y="1454"/>
              </a:cxn>
              <a:cxn ang="0">
                <a:pos x="2490" y="1474"/>
              </a:cxn>
              <a:cxn ang="0">
                <a:pos x="2484" y="1490"/>
              </a:cxn>
              <a:cxn ang="0">
                <a:pos x="2473" y="1501"/>
              </a:cxn>
              <a:cxn ang="0">
                <a:pos x="2457" y="1507"/>
              </a:cxn>
              <a:cxn ang="0">
                <a:pos x="2437" y="1510"/>
              </a:cxn>
              <a:cxn ang="0">
                <a:pos x="55" y="1510"/>
              </a:cxn>
              <a:cxn ang="0">
                <a:pos x="35" y="1507"/>
              </a:cxn>
              <a:cxn ang="0">
                <a:pos x="20" y="1501"/>
              </a:cxn>
              <a:cxn ang="0">
                <a:pos x="9" y="1490"/>
              </a:cxn>
              <a:cxn ang="0">
                <a:pos x="2" y="1474"/>
              </a:cxn>
              <a:cxn ang="0">
                <a:pos x="0" y="1454"/>
              </a:cxn>
              <a:cxn ang="0">
                <a:pos x="0" y="1060"/>
              </a:cxn>
            </a:cxnLst>
            <a:rect l="0" t="0" r="r" b="b"/>
            <a:pathLst>
              <a:path w="2492" h="1510">
                <a:moveTo>
                  <a:pt x="2492" y="0"/>
                </a:moveTo>
                <a:lnTo>
                  <a:pt x="2492" y="1454"/>
                </a:lnTo>
                <a:lnTo>
                  <a:pt x="2490" y="1474"/>
                </a:lnTo>
                <a:lnTo>
                  <a:pt x="2484" y="1490"/>
                </a:lnTo>
                <a:lnTo>
                  <a:pt x="2473" y="1501"/>
                </a:lnTo>
                <a:lnTo>
                  <a:pt x="2457" y="1507"/>
                </a:lnTo>
                <a:lnTo>
                  <a:pt x="2437" y="1510"/>
                </a:lnTo>
                <a:lnTo>
                  <a:pt x="55" y="1510"/>
                </a:lnTo>
                <a:lnTo>
                  <a:pt x="35" y="1507"/>
                </a:lnTo>
                <a:lnTo>
                  <a:pt x="20" y="1501"/>
                </a:lnTo>
                <a:lnTo>
                  <a:pt x="9" y="1490"/>
                </a:lnTo>
                <a:lnTo>
                  <a:pt x="2" y="1474"/>
                </a:lnTo>
                <a:lnTo>
                  <a:pt x="0" y="1454"/>
                </a:lnTo>
                <a:lnTo>
                  <a:pt x="0" y="1060"/>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4" name="Line 38"/>
          <p:cNvSpPr>
            <a:spLocks noChangeShapeType="1"/>
          </p:cNvSpPr>
          <p:nvPr/>
        </p:nvSpPr>
        <p:spPr bwMode="auto">
          <a:xfrm>
            <a:off x="6639058" y="4151172"/>
            <a:ext cx="567919"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5" name="Line 39"/>
          <p:cNvSpPr>
            <a:spLocks noChangeShapeType="1"/>
          </p:cNvSpPr>
          <p:nvPr/>
        </p:nvSpPr>
        <p:spPr bwMode="auto">
          <a:xfrm>
            <a:off x="6639058" y="3814114"/>
            <a:ext cx="2309" cy="337058"/>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6" name="Freeform 40"/>
          <p:cNvSpPr>
            <a:spLocks/>
          </p:cNvSpPr>
          <p:nvPr/>
        </p:nvSpPr>
        <p:spPr bwMode="auto">
          <a:xfrm>
            <a:off x="7257767" y="1482412"/>
            <a:ext cx="960384" cy="3973127"/>
          </a:xfrm>
          <a:custGeom>
            <a:avLst/>
            <a:gdLst/>
            <a:ahLst/>
            <a:cxnLst>
              <a:cxn ang="0">
                <a:pos x="0" y="0"/>
              </a:cxn>
              <a:cxn ang="0">
                <a:pos x="416" y="862"/>
              </a:cxn>
              <a:cxn ang="0">
                <a:pos x="0" y="1721"/>
              </a:cxn>
              <a:cxn ang="0">
                <a:pos x="0" y="0"/>
              </a:cxn>
            </a:cxnLst>
            <a:rect l="0" t="0" r="r" b="b"/>
            <a:pathLst>
              <a:path w="416" h="1721">
                <a:moveTo>
                  <a:pt x="0" y="0"/>
                </a:moveTo>
                <a:lnTo>
                  <a:pt x="416" y="862"/>
                </a:lnTo>
                <a:lnTo>
                  <a:pt x="0" y="1721"/>
                </a:lnTo>
                <a:lnTo>
                  <a:pt x="0" y="0"/>
                </a:lnTo>
              </a:path>
            </a:pathLst>
          </a:custGeom>
          <a:solidFill>
            <a:schemeClr val="bg2"/>
          </a:solid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7" name="Freeform 41"/>
          <p:cNvSpPr>
            <a:spLocks/>
          </p:cNvSpPr>
          <p:nvPr/>
        </p:nvSpPr>
        <p:spPr bwMode="auto">
          <a:xfrm>
            <a:off x="5302370" y="1761755"/>
            <a:ext cx="2309" cy="313972"/>
          </a:xfrm>
          <a:custGeom>
            <a:avLst/>
            <a:gdLst/>
            <a:ahLst/>
            <a:cxnLst>
              <a:cxn ang="0">
                <a:pos x="0" y="136"/>
              </a:cxn>
              <a:cxn ang="0">
                <a:pos x="1" y="111"/>
              </a:cxn>
              <a:cxn ang="0">
                <a:pos x="1" y="0"/>
              </a:cxn>
            </a:cxnLst>
            <a:rect l="0" t="0" r="r" b="b"/>
            <a:pathLst>
              <a:path w="1" h="136">
                <a:moveTo>
                  <a:pt x="0" y="136"/>
                </a:moveTo>
                <a:lnTo>
                  <a:pt x="1" y="111"/>
                </a:lnTo>
                <a:lnTo>
                  <a:pt x="1" y="0"/>
                </a:lnTo>
              </a:path>
            </a:pathLst>
          </a:custGeom>
          <a:solidFill>
            <a:schemeClr val="bg2"/>
          </a:solid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8" name="Line 42"/>
          <p:cNvSpPr>
            <a:spLocks noChangeShapeType="1"/>
          </p:cNvSpPr>
          <p:nvPr/>
        </p:nvSpPr>
        <p:spPr bwMode="auto">
          <a:xfrm flipH="1">
            <a:off x="5302370" y="2075727"/>
            <a:ext cx="1911533"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79" name="Line 43"/>
          <p:cNvSpPr>
            <a:spLocks noChangeShapeType="1"/>
          </p:cNvSpPr>
          <p:nvPr/>
        </p:nvSpPr>
        <p:spPr bwMode="auto">
          <a:xfrm flipV="1">
            <a:off x="5302370" y="2075727"/>
            <a:ext cx="2309" cy="353218"/>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0" name="Line 44"/>
          <p:cNvSpPr>
            <a:spLocks noChangeShapeType="1"/>
          </p:cNvSpPr>
          <p:nvPr/>
        </p:nvSpPr>
        <p:spPr bwMode="auto">
          <a:xfrm flipV="1">
            <a:off x="5302370" y="2775237"/>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1" name="Line 45"/>
          <p:cNvSpPr>
            <a:spLocks noChangeShapeType="1"/>
          </p:cNvSpPr>
          <p:nvPr/>
        </p:nvSpPr>
        <p:spPr bwMode="auto">
          <a:xfrm flipV="1">
            <a:off x="5302370" y="3467822"/>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2" name="Line 46"/>
          <p:cNvSpPr>
            <a:spLocks noChangeShapeType="1"/>
          </p:cNvSpPr>
          <p:nvPr/>
        </p:nvSpPr>
        <p:spPr bwMode="auto">
          <a:xfrm flipV="1">
            <a:off x="5302370" y="3121529"/>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3" name="Line 47"/>
          <p:cNvSpPr>
            <a:spLocks noChangeShapeType="1"/>
          </p:cNvSpPr>
          <p:nvPr/>
        </p:nvSpPr>
        <p:spPr bwMode="auto">
          <a:xfrm flipV="1">
            <a:off x="5302370" y="2428945"/>
            <a:ext cx="2309" cy="346292"/>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4" name="Freeform 48"/>
          <p:cNvSpPr>
            <a:spLocks/>
          </p:cNvSpPr>
          <p:nvPr/>
        </p:nvSpPr>
        <p:spPr bwMode="auto">
          <a:xfrm>
            <a:off x="3372368" y="1761755"/>
            <a:ext cx="4617" cy="313972"/>
          </a:xfrm>
          <a:custGeom>
            <a:avLst/>
            <a:gdLst/>
            <a:ahLst/>
            <a:cxnLst>
              <a:cxn ang="0">
                <a:pos x="0" y="136"/>
              </a:cxn>
              <a:cxn ang="0">
                <a:pos x="2" y="69"/>
              </a:cxn>
              <a:cxn ang="0">
                <a:pos x="2" y="0"/>
              </a:cxn>
            </a:cxnLst>
            <a:rect l="0" t="0" r="r" b="b"/>
            <a:pathLst>
              <a:path w="2" h="136">
                <a:moveTo>
                  <a:pt x="0" y="136"/>
                </a:moveTo>
                <a:lnTo>
                  <a:pt x="2" y="69"/>
                </a:lnTo>
                <a:lnTo>
                  <a:pt x="2" y="0"/>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5" name="Line 49"/>
          <p:cNvSpPr>
            <a:spLocks noChangeShapeType="1"/>
          </p:cNvSpPr>
          <p:nvPr/>
        </p:nvSpPr>
        <p:spPr bwMode="auto">
          <a:xfrm flipH="1">
            <a:off x="3372368" y="2075727"/>
            <a:ext cx="1930002"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6" name="Line 50"/>
          <p:cNvSpPr>
            <a:spLocks noChangeShapeType="1"/>
          </p:cNvSpPr>
          <p:nvPr/>
        </p:nvSpPr>
        <p:spPr bwMode="auto">
          <a:xfrm flipH="1">
            <a:off x="1472378" y="2075727"/>
            <a:ext cx="1899990"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7" name="Line 51"/>
          <p:cNvSpPr>
            <a:spLocks noChangeShapeType="1"/>
          </p:cNvSpPr>
          <p:nvPr/>
        </p:nvSpPr>
        <p:spPr bwMode="auto">
          <a:xfrm>
            <a:off x="1460835" y="1743286"/>
            <a:ext cx="5743834"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8" name="Line 52"/>
          <p:cNvSpPr>
            <a:spLocks noChangeShapeType="1"/>
          </p:cNvSpPr>
          <p:nvPr/>
        </p:nvSpPr>
        <p:spPr bwMode="auto">
          <a:xfrm>
            <a:off x="2751351" y="4151172"/>
            <a:ext cx="1248961"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89" name="Line 53"/>
          <p:cNvSpPr>
            <a:spLocks noChangeShapeType="1"/>
          </p:cNvSpPr>
          <p:nvPr/>
        </p:nvSpPr>
        <p:spPr bwMode="auto">
          <a:xfrm flipV="1">
            <a:off x="1460835" y="4151172"/>
            <a:ext cx="2309" cy="371687"/>
          </a:xfrm>
          <a:prstGeom prst="line">
            <a:avLst/>
          </a:prstGeom>
          <a:noFill/>
          <a:ln w="5">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0" name="Line 54"/>
          <p:cNvSpPr>
            <a:spLocks noChangeShapeType="1"/>
          </p:cNvSpPr>
          <p:nvPr/>
        </p:nvSpPr>
        <p:spPr bwMode="auto">
          <a:xfrm>
            <a:off x="1460835" y="4151172"/>
            <a:ext cx="623326"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1" name="Line 55"/>
          <p:cNvSpPr>
            <a:spLocks noChangeShapeType="1"/>
          </p:cNvSpPr>
          <p:nvPr/>
        </p:nvSpPr>
        <p:spPr bwMode="auto">
          <a:xfrm>
            <a:off x="2084161" y="4151172"/>
            <a:ext cx="667190"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2" name="Line 56"/>
          <p:cNvSpPr>
            <a:spLocks noChangeShapeType="1"/>
          </p:cNvSpPr>
          <p:nvPr/>
        </p:nvSpPr>
        <p:spPr bwMode="auto">
          <a:xfrm>
            <a:off x="4667501" y="4151172"/>
            <a:ext cx="1971557"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3" name="Line 57"/>
          <p:cNvSpPr>
            <a:spLocks noChangeShapeType="1"/>
          </p:cNvSpPr>
          <p:nvPr/>
        </p:nvSpPr>
        <p:spPr bwMode="auto">
          <a:xfrm>
            <a:off x="4000311" y="4151172"/>
            <a:ext cx="667190"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4" name="Line 58"/>
          <p:cNvSpPr>
            <a:spLocks noChangeShapeType="1"/>
          </p:cNvSpPr>
          <p:nvPr/>
        </p:nvSpPr>
        <p:spPr bwMode="auto">
          <a:xfrm>
            <a:off x="4667501" y="2094195"/>
            <a:ext cx="2309" cy="2056976"/>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5" name="Line 59"/>
          <p:cNvSpPr>
            <a:spLocks noChangeShapeType="1"/>
          </p:cNvSpPr>
          <p:nvPr/>
        </p:nvSpPr>
        <p:spPr bwMode="auto">
          <a:xfrm flipV="1">
            <a:off x="5302370" y="3814114"/>
            <a:ext cx="2309" cy="332441"/>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6" name="Line 60"/>
          <p:cNvSpPr>
            <a:spLocks noChangeShapeType="1"/>
          </p:cNvSpPr>
          <p:nvPr/>
        </p:nvSpPr>
        <p:spPr bwMode="auto">
          <a:xfrm flipV="1">
            <a:off x="3372368" y="2075727"/>
            <a:ext cx="2309" cy="2070828"/>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7" name="Line 61"/>
          <p:cNvSpPr>
            <a:spLocks noChangeShapeType="1"/>
          </p:cNvSpPr>
          <p:nvPr/>
        </p:nvSpPr>
        <p:spPr bwMode="auto">
          <a:xfrm flipV="1">
            <a:off x="4000311" y="2094195"/>
            <a:ext cx="2309" cy="2056976"/>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8" name="Line 62"/>
          <p:cNvSpPr>
            <a:spLocks noChangeShapeType="1"/>
          </p:cNvSpPr>
          <p:nvPr/>
        </p:nvSpPr>
        <p:spPr bwMode="auto">
          <a:xfrm>
            <a:off x="2751351" y="2094195"/>
            <a:ext cx="2309" cy="2056976"/>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199" name="Line 63"/>
          <p:cNvSpPr>
            <a:spLocks noChangeShapeType="1"/>
          </p:cNvSpPr>
          <p:nvPr/>
        </p:nvSpPr>
        <p:spPr bwMode="auto">
          <a:xfrm>
            <a:off x="2084161" y="2094195"/>
            <a:ext cx="2309" cy="2056976"/>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0" name="Line 64"/>
          <p:cNvSpPr>
            <a:spLocks noChangeShapeType="1"/>
          </p:cNvSpPr>
          <p:nvPr/>
        </p:nvSpPr>
        <p:spPr bwMode="auto">
          <a:xfrm flipV="1">
            <a:off x="1460835" y="1743286"/>
            <a:ext cx="2309" cy="2407886"/>
          </a:xfrm>
          <a:prstGeom prst="line">
            <a:avLst/>
          </a:prstGeom>
          <a:noFill/>
          <a:ln w="5">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1" name="Line 65"/>
          <p:cNvSpPr>
            <a:spLocks noChangeShapeType="1"/>
          </p:cNvSpPr>
          <p:nvPr/>
        </p:nvSpPr>
        <p:spPr bwMode="auto">
          <a:xfrm flipH="1">
            <a:off x="1460835" y="4522859"/>
            <a:ext cx="5746143" cy="2309"/>
          </a:xfrm>
          <a:prstGeom prst="line">
            <a:avLst/>
          </a:pr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2" name="Line 66"/>
          <p:cNvSpPr>
            <a:spLocks noChangeShapeType="1"/>
          </p:cNvSpPr>
          <p:nvPr/>
        </p:nvSpPr>
        <p:spPr bwMode="auto">
          <a:xfrm>
            <a:off x="5302370" y="3467822"/>
            <a:ext cx="1336688" cy="2309"/>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3" name="Line 67"/>
          <p:cNvSpPr>
            <a:spLocks noChangeShapeType="1"/>
          </p:cNvSpPr>
          <p:nvPr/>
        </p:nvSpPr>
        <p:spPr bwMode="auto">
          <a:xfrm flipH="1">
            <a:off x="5302370" y="3814114"/>
            <a:ext cx="1336688" cy="2309"/>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4" name="Line 68"/>
          <p:cNvSpPr>
            <a:spLocks noChangeShapeType="1"/>
          </p:cNvSpPr>
          <p:nvPr/>
        </p:nvSpPr>
        <p:spPr bwMode="auto">
          <a:xfrm>
            <a:off x="5302370" y="2775237"/>
            <a:ext cx="1336688" cy="2309"/>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5" name="Line 69"/>
          <p:cNvSpPr>
            <a:spLocks noChangeShapeType="1"/>
          </p:cNvSpPr>
          <p:nvPr/>
        </p:nvSpPr>
        <p:spPr bwMode="auto">
          <a:xfrm flipH="1">
            <a:off x="5302370" y="3121529"/>
            <a:ext cx="1336688" cy="2309"/>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6" name="Line 70"/>
          <p:cNvSpPr>
            <a:spLocks noChangeShapeType="1"/>
          </p:cNvSpPr>
          <p:nvPr/>
        </p:nvSpPr>
        <p:spPr bwMode="auto">
          <a:xfrm flipH="1">
            <a:off x="5302370" y="2428945"/>
            <a:ext cx="1336688" cy="2309"/>
          </a:xfrm>
          <a:prstGeom prst="line">
            <a:avLst/>
          </a:prstGeom>
          <a:noFill/>
          <a:ln w="5">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7" name="Freeform 71"/>
          <p:cNvSpPr>
            <a:spLocks/>
          </p:cNvSpPr>
          <p:nvPr/>
        </p:nvSpPr>
        <p:spPr bwMode="auto">
          <a:xfrm>
            <a:off x="5106138" y="4610586"/>
            <a:ext cx="1031951" cy="355527"/>
          </a:xfrm>
          <a:custGeom>
            <a:avLst/>
            <a:gdLst/>
            <a:ahLst/>
            <a:cxnLst>
              <a:cxn ang="0">
                <a:pos x="447" y="28"/>
              </a:cxn>
              <a:cxn ang="0">
                <a:pos x="447" y="126"/>
              </a:cxn>
              <a:cxn ang="0">
                <a:pos x="445" y="139"/>
              </a:cxn>
              <a:cxn ang="0">
                <a:pos x="440" y="147"/>
              </a:cxn>
              <a:cxn ang="0">
                <a:pos x="431" y="152"/>
              </a:cxn>
              <a:cxn ang="0">
                <a:pos x="419" y="154"/>
              </a:cxn>
              <a:cxn ang="0">
                <a:pos x="27" y="154"/>
              </a:cxn>
              <a:cxn ang="0">
                <a:pos x="15" y="152"/>
              </a:cxn>
              <a:cxn ang="0">
                <a:pos x="8" y="147"/>
              </a:cxn>
              <a:cxn ang="0">
                <a:pos x="2" y="139"/>
              </a:cxn>
              <a:cxn ang="0">
                <a:pos x="0" y="126"/>
              </a:cxn>
              <a:cxn ang="0">
                <a:pos x="0" y="28"/>
              </a:cxn>
              <a:cxn ang="0">
                <a:pos x="2" y="16"/>
              </a:cxn>
              <a:cxn ang="0">
                <a:pos x="8" y="7"/>
              </a:cxn>
              <a:cxn ang="0">
                <a:pos x="15" y="3"/>
              </a:cxn>
              <a:cxn ang="0">
                <a:pos x="27" y="0"/>
              </a:cxn>
              <a:cxn ang="0">
                <a:pos x="419" y="0"/>
              </a:cxn>
              <a:cxn ang="0">
                <a:pos x="431" y="3"/>
              </a:cxn>
              <a:cxn ang="0">
                <a:pos x="440" y="7"/>
              </a:cxn>
              <a:cxn ang="0">
                <a:pos x="445" y="16"/>
              </a:cxn>
              <a:cxn ang="0">
                <a:pos x="447" y="28"/>
              </a:cxn>
            </a:cxnLst>
            <a:rect l="0" t="0" r="r" b="b"/>
            <a:pathLst>
              <a:path w="447" h="154">
                <a:moveTo>
                  <a:pt x="447" y="28"/>
                </a:moveTo>
                <a:lnTo>
                  <a:pt x="447" y="126"/>
                </a:lnTo>
                <a:lnTo>
                  <a:pt x="445" y="139"/>
                </a:lnTo>
                <a:lnTo>
                  <a:pt x="440" y="147"/>
                </a:lnTo>
                <a:lnTo>
                  <a:pt x="431" y="152"/>
                </a:lnTo>
                <a:lnTo>
                  <a:pt x="419" y="154"/>
                </a:lnTo>
                <a:lnTo>
                  <a:pt x="27" y="154"/>
                </a:lnTo>
                <a:lnTo>
                  <a:pt x="15" y="152"/>
                </a:lnTo>
                <a:lnTo>
                  <a:pt x="8" y="147"/>
                </a:lnTo>
                <a:lnTo>
                  <a:pt x="2" y="139"/>
                </a:lnTo>
                <a:lnTo>
                  <a:pt x="0" y="126"/>
                </a:lnTo>
                <a:lnTo>
                  <a:pt x="0" y="28"/>
                </a:lnTo>
                <a:lnTo>
                  <a:pt x="2" y="16"/>
                </a:lnTo>
                <a:lnTo>
                  <a:pt x="8" y="7"/>
                </a:lnTo>
                <a:lnTo>
                  <a:pt x="15" y="3"/>
                </a:lnTo>
                <a:lnTo>
                  <a:pt x="27" y="0"/>
                </a:lnTo>
                <a:lnTo>
                  <a:pt x="419" y="0"/>
                </a:lnTo>
                <a:lnTo>
                  <a:pt x="431" y="3"/>
                </a:lnTo>
                <a:lnTo>
                  <a:pt x="440" y="7"/>
                </a:lnTo>
                <a:lnTo>
                  <a:pt x="445" y="16"/>
                </a:lnTo>
                <a:lnTo>
                  <a:pt x="447" y="28"/>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8" name="Freeform 72"/>
          <p:cNvSpPr>
            <a:spLocks/>
          </p:cNvSpPr>
          <p:nvPr/>
        </p:nvSpPr>
        <p:spPr bwMode="auto">
          <a:xfrm>
            <a:off x="5106138" y="5111556"/>
            <a:ext cx="1031951" cy="357835"/>
          </a:xfrm>
          <a:custGeom>
            <a:avLst/>
            <a:gdLst/>
            <a:ahLst/>
            <a:cxnLst>
              <a:cxn ang="0">
                <a:pos x="419" y="155"/>
              </a:cxn>
              <a:cxn ang="0">
                <a:pos x="27" y="155"/>
              </a:cxn>
              <a:cxn ang="0">
                <a:pos x="15" y="153"/>
              </a:cxn>
              <a:cxn ang="0">
                <a:pos x="8" y="148"/>
              </a:cxn>
              <a:cxn ang="0">
                <a:pos x="2" y="139"/>
              </a:cxn>
              <a:cxn ang="0">
                <a:pos x="0" y="127"/>
              </a:cxn>
              <a:cxn ang="0">
                <a:pos x="0" y="28"/>
              </a:cxn>
              <a:cxn ang="0">
                <a:pos x="2" y="16"/>
              </a:cxn>
              <a:cxn ang="0">
                <a:pos x="8" y="7"/>
              </a:cxn>
              <a:cxn ang="0">
                <a:pos x="15" y="2"/>
              </a:cxn>
              <a:cxn ang="0">
                <a:pos x="27"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Lst>
            <a:rect l="0" t="0" r="r" b="b"/>
            <a:pathLst>
              <a:path w="447" h="155">
                <a:moveTo>
                  <a:pt x="419" y="155"/>
                </a:moveTo>
                <a:lnTo>
                  <a:pt x="27" y="155"/>
                </a:lnTo>
                <a:lnTo>
                  <a:pt x="15" y="153"/>
                </a:lnTo>
                <a:lnTo>
                  <a:pt x="8" y="148"/>
                </a:lnTo>
                <a:lnTo>
                  <a:pt x="2" y="139"/>
                </a:lnTo>
                <a:lnTo>
                  <a:pt x="0" y="127"/>
                </a:lnTo>
                <a:lnTo>
                  <a:pt x="0" y="28"/>
                </a:lnTo>
                <a:lnTo>
                  <a:pt x="2" y="16"/>
                </a:lnTo>
                <a:lnTo>
                  <a:pt x="8" y="7"/>
                </a:lnTo>
                <a:lnTo>
                  <a:pt x="15" y="2"/>
                </a:lnTo>
                <a:lnTo>
                  <a:pt x="27" y="0"/>
                </a:lnTo>
                <a:lnTo>
                  <a:pt x="419" y="0"/>
                </a:lnTo>
                <a:lnTo>
                  <a:pt x="431" y="2"/>
                </a:lnTo>
                <a:lnTo>
                  <a:pt x="440" y="7"/>
                </a:lnTo>
                <a:lnTo>
                  <a:pt x="445" y="16"/>
                </a:lnTo>
                <a:lnTo>
                  <a:pt x="447" y="28"/>
                </a:lnTo>
                <a:lnTo>
                  <a:pt x="447" y="127"/>
                </a:lnTo>
                <a:lnTo>
                  <a:pt x="445" y="139"/>
                </a:lnTo>
                <a:lnTo>
                  <a:pt x="440" y="148"/>
                </a:lnTo>
                <a:lnTo>
                  <a:pt x="431" y="153"/>
                </a:lnTo>
                <a:lnTo>
                  <a:pt x="419" y="155"/>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09" name="Freeform 73"/>
          <p:cNvSpPr>
            <a:spLocks/>
          </p:cNvSpPr>
          <p:nvPr/>
        </p:nvSpPr>
        <p:spPr bwMode="auto">
          <a:xfrm>
            <a:off x="6308926" y="4617512"/>
            <a:ext cx="699510" cy="844953"/>
          </a:xfrm>
          <a:custGeom>
            <a:avLst/>
            <a:gdLst/>
            <a:ahLst/>
            <a:cxnLst>
              <a:cxn ang="0">
                <a:pos x="0" y="366"/>
              </a:cxn>
              <a:cxn ang="0">
                <a:pos x="303" y="183"/>
              </a:cxn>
              <a:cxn ang="0">
                <a:pos x="0" y="0"/>
              </a:cxn>
              <a:cxn ang="0">
                <a:pos x="0" y="366"/>
              </a:cxn>
            </a:cxnLst>
            <a:rect l="0" t="0" r="r" b="b"/>
            <a:pathLst>
              <a:path w="303" h="366">
                <a:moveTo>
                  <a:pt x="0" y="366"/>
                </a:moveTo>
                <a:lnTo>
                  <a:pt x="303" y="183"/>
                </a:lnTo>
                <a:lnTo>
                  <a:pt x="0" y="0"/>
                </a:lnTo>
                <a:lnTo>
                  <a:pt x="0" y="366"/>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0" name="Freeform 74"/>
          <p:cNvSpPr>
            <a:spLocks/>
          </p:cNvSpPr>
          <p:nvPr/>
        </p:nvSpPr>
        <p:spPr bwMode="auto">
          <a:xfrm>
            <a:off x="2749042" y="4610586"/>
            <a:ext cx="1031951" cy="355527"/>
          </a:xfrm>
          <a:custGeom>
            <a:avLst/>
            <a:gdLst/>
            <a:ahLst/>
            <a:cxnLst>
              <a:cxn ang="0">
                <a:pos x="28" y="0"/>
              </a:cxn>
              <a:cxn ang="0">
                <a:pos x="419" y="0"/>
              </a:cxn>
              <a:cxn ang="0">
                <a:pos x="432" y="3"/>
              </a:cxn>
              <a:cxn ang="0">
                <a:pos x="439" y="7"/>
              </a:cxn>
              <a:cxn ang="0">
                <a:pos x="445" y="16"/>
              </a:cxn>
              <a:cxn ang="0">
                <a:pos x="447" y="28"/>
              </a:cxn>
              <a:cxn ang="0">
                <a:pos x="447" y="126"/>
              </a:cxn>
              <a:cxn ang="0">
                <a:pos x="445" y="139"/>
              </a:cxn>
              <a:cxn ang="0">
                <a:pos x="439" y="147"/>
              </a:cxn>
              <a:cxn ang="0">
                <a:pos x="432" y="152"/>
              </a:cxn>
              <a:cxn ang="0">
                <a:pos x="419"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Lst>
            <a:rect l="0" t="0" r="r" b="b"/>
            <a:pathLst>
              <a:path w="447" h="154">
                <a:moveTo>
                  <a:pt x="28" y="0"/>
                </a:moveTo>
                <a:lnTo>
                  <a:pt x="419" y="0"/>
                </a:lnTo>
                <a:lnTo>
                  <a:pt x="432" y="3"/>
                </a:lnTo>
                <a:lnTo>
                  <a:pt x="439" y="7"/>
                </a:lnTo>
                <a:lnTo>
                  <a:pt x="445" y="16"/>
                </a:lnTo>
                <a:lnTo>
                  <a:pt x="447" y="28"/>
                </a:lnTo>
                <a:lnTo>
                  <a:pt x="447" y="126"/>
                </a:lnTo>
                <a:lnTo>
                  <a:pt x="445" y="139"/>
                </a:lnTo>
                <a:lnTo>
                  <a:pt x="439" y="147"/>
                </a:lnTo>
                <a:lnTo>
                  <a:pt x="432" y="152"/>
                </a:lnTo>
                <a:lnTo>
                  <a:pt x="419" y="154"/>
                </a:lnTo>
                <a:lnTo>
                  <a:pt x="28" y="154"/>
                </a:lnTo>
                <a:lnTo>
                  <a:pt x="16" y="152"/>
                </a:lnTo>
                <a:lnTo>
                  <a:pt x="7" y="147"/>
                </a:lnTo>
                <a:lnTo>
                  <a:pt x="2" y="139"/>
                </a:lnTo>
                <a:lnTo>
                  <a:pt x="0" y="126"/>
                </a:lnTo>
                <a:lnTo>
                  <a:pt x="0" y="28"/>
                </a:lnTo>
                <a:lnTo>
                  <a:pt x="2" y="16"/>
                </a:lnTo>
                <a:lnTo>
                  <a:pt x="7" y="7"/>
                </a:lnTo>
                <a:lnTo>
                  <a:pt x="16" y="3"/>
                </a:lnTo>
                <a:lnTo>
                  <a:pt x="28" y="0"/>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1" name="Freeform 75"/>
          <p:cNvSpPr>
            <a:spLocks/>
          </p:cNvSpPr>
          <p:nvPr/>
        </p:nvSpPr>
        <p:spPr bwMode="auto">
          <a:xfrm>
            <a:off x="1569340" y="4610586"/>
            <a:ext cx="1031951" cy="355527"/>
          </a:xfrm>
          <a:custGeom>
            <a:avLst/>
            <a:gdLst/>
            <a:ahLst/>
            <a:cxnLst>
              <a:cxn ang="0">
                <a:pos x="447" y="28"/>
              </a:cxn>
              <a:cxn ang="0">
                <a:pos x="447" y="126"/>
              </a:cxn>
              <a:cxn ang="0">
                <a:pos x="445" y="139"/>
              </a:cxn>
              <a:cxn ang="0">
                <a:pos x="441" y="147"/>
              </a:cxn>
              <a:cxn ang="0">
                <a:pos x="432" y="152"/>
              </a:cxn>
              <a:cxn ang="0">
                <a:pos x="420" y="154"/>
              </a:cxn>
              <a:cxn ang="0">
                <a:pos x="28" y="154"/>
              </a:cxn>
              <a:cxn ang="0">
                <a:pos x="16" y="152"/>
              </a:cxn>
              <a:cxn ang="0">
                <a:pos x="7" y="147"/>
              </a:cxn>
              <a:cxn ang="0">
                <a:pos x="2" y="139"/>
              </a:cxn>
              <a:cxn ang="0">
                <a:pos x="0" y="126"/>
              </a:cxn>
              <a:cxn ang="0">
                <a:pos x="0" y="28"/>
              </a:cxn>
              <a:cxn ang="0">
                <a:pos x="2" y="16"/>
              </a:cxn>
              <a:cxn ang="0">
                <a:pos x="7" y="7"/>
              </a:cxn>
              <a:cxn ang="0">
                <a:pos x="16" y="3"/>
              </a:cxn>
              <a:cxn ang="0">
                <a:pos x="28" y="0"/>
              </a:cxn>
              <a:cxn ang="0">
                <a:pos x="420" y="0"/>
              </a:cxn>
              <a:cxn ang="0">
                <a:pos x="432" y="3"/>
              </a:cxn>
              <a:cxn ang="0">
                <a:pos x="441" y="7"/>
              </a:cxn>
              <a:cxn ang="0">
                <a:pos x="445" y="16"/>
              </a:cxn>
              <a:cxn ang="0">
                <a:pos x="447" y="28"/>
              </a:cxn>
            </a:cxnLst>
            <a:rect l="0" t="0" r="r" b="b"/>
            <a:pathLst>
              <a:path w="447" h="154">
                <a:moveTo>
                  <a:pt x="447" y="28"/>
                </a:moveTo>
                <a:lnTo>
                  <a:pt x="447" y="126"/>
                </a:lnTo>
                <a:lnTo>
                  <a:pt x="445" y="139"/>
                </a:lnTo>
                <a:lnTo>
                  <a:pt x="441" y="147"/>
                </a:lnTo>
                <a:lnTo>
                  <a:pt x="432" y="152"/>
                </a:lnTo>
                <a:lnTo>
                  <a:pt x="420" y="154"/>
                </a:lnTo>
                <a:lnTo>
                  <a:pt x="28" y="154"/>
                </a:lnTo>
                <a:lnTo>
                  <a:pt x="16" y="152"/>
                </a:lnTo>
                <a:lnTo>
                  <a:pt x="7" y="147"/>
                </a:lnTo>
                <a:lnTo>
                  <a:pt x="2" y="139"/>
                </a:lnTo>
                <a:lnTo>
                  <a:pt x="0" y="126"/>
                </a:lnTo>
                <a:lnTo>
                  <a:pt x="0" y="28"/>
                </a:lnTo>
                <a:lnTo>
                  <a:pt x="2" y="16"/>
                </a:lnTo>
                <a:lnTo>
                  <a:pt x="7" y="7"/>
                </a:lnTo>
                <a:lnTo>
                  <a:pt x="16" y="3"/>
                </a:lnTo>
                <a:lnTo>
                  <a:pt x="28" y="0"/>
                </a:lnTo>
                <a:lnTo>
                  <a:pt x="420" y="0"/>
                </a:lnTo>
                <a:lnTo>
                  <a:pt x="432" y="3"/>
                </a:lnTo>
                <a:lnTo>
                  <a:pt x="441" y="7"/>
                </a:lnTo>
                <a:lnTo>
                  <a:pt x="445" y="16"/>
                </a:lnTo>
                <a:lnTo>
                  <a:pt x="447" y="28"/>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2" name="Freeform 76"/>
          <p:cNvSpPr>
            <a:spLocks/>
          </p:cNvSpPr>
          <p:nvPr/>
        </p:nvSpPr>
        <p:spPr bwMode="auto">
          <a:xfrm>
            <a:off x="1569340" y="5111556"/>
            <a:ext cx="1031951" cy="357835"/>
          </a:xfrm>
          <a:custGeom>
            <a:avLst/>
            <a:gdLst/>
            <a:ahLst/>
            <a:cxnLst>
              <a:cxn ang="0">
                <a:pos x="0" y="127"/>
              </a:cxn>
              <a:cxn ang="0">
                <a:pos x="0" y="28"/>
              </a:cxn>
              <a:cxn ang="0">
                <a:pos x="2" y="16"/>
              </a:cxn>
              <a:cxn ang="0">
                <a:pos x="7" y="7"/>
              </a:cxn>
              <a:cxn ang="0">
                <a:pos x="16" y="2"/>
              </a:cxn>
              <a:cxn ang="0">
                <a:pos x="28" y="0"/>
              </a:cxn>
              <a:cxn ang="0">
                <a:pos x="420" y="0"/>
              </a:cxn>
              <a:cxn ang="0">
                <a:pos x="432" y="2"/>
              </a:cxn>
              <a:cxn ang="0">
                <a:pos x="441" y="7"/>
              </a:cxn>
              <a:cxn ang="0">
                <a:pos x="445" y="16"/>
              </a:cxn>
              <a:cxn ang="0">
                <a:pos x="447" y="28"/>
              </a:cxn>
              <a:cxn ang="0">
                <a:pos x="447" y="127"/>
              </a:cxn>
              <a:cxn ang="0">
                <a:pos x="445" y="139"/>
              </a:cxn>
              <a:cxn ang="0">
                <a:pos x="441" y="148"/>
              </a:cxn>
              <a:cxn ang="0">
                <a:pos x="432" y="153"/>
              </a:cxn>
              <a:cxn ang="0">
                <a:pos x="420"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20" y="0"/>
                </a:lnTo>
                <a:lnTo>
                  <a:pt x="432" y="2"/>
                </a:lnTo>
                <a:lnTo>
                  <a:pt x="441" y="7"/>
                </a:lnTo>
                <a:lnTo>
                  <a:pt x="445" y="16"/>
                </a:lnTo>
                <a:lnTo>
                  <a:pt x="447" y="28"/>
                </a:lnTo>
                <a:lnTo>
                  <a:pt x="447" y="127"/>
                </a:lnTo>
                <a:lnTo>
                  <a:pt x="445" y="139"/>
                </a:lnTo>
                <a:lnTo>
                  <a:pt x="441" y="148"/>
                </a:lnTo>
                <a:lnTo>
                  <a:pt x="432" y="153"/>
                </a:lnTo>
                <a:lnTo>
                  <a:pt x="420" y="155"/>
                </a:lnTo>
                <a:lnTo>
                  <a:pt x="28" y="155"/>
                </a:lnTo>
                <a:lnTo>
                  <a:pt x="16" y="153"/>
                </a:lnTo>
                <a:lnTo>
                  <a:pt x="7" y="148"/>
                </a:lnTo>
                <a:lnTo>
                  <a:pt x="2" y="139"/>
                </a:lnTo>
                <a:lnTo>
                  <a:pt x="0" y="127"/>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3" name="Freeform 77"/>
          <p:cNvSpPr>
            <a:spLocks/>
          </p:cNvSpPr>
          <p:nvPr/>
        </p:nvSpPr>
        <p:spPr bwMode="auto">
          <a:xfrm>
            <a:off x="2749042" y="5111556"/>
            <a:ext cx="1031951" cy="357835"/>
          </a:xfrm>
          <a:custGeom>
            <a:avLst/>
            <a:gdLst/>
            <a:ahLst/>
            <a:cxnLst>
              <a:cxn ang="0">
                <a:pos x="0" y="127"/>
              </a:cxn>
              <a:cxn ang="0">
                <a:pos x="0" y="28"/>
              </a:cxn>
              <a:cxn ang="0">
                <a:pos x="2" y="16"/>
              </a:cxn>
              <a:cxn ang="0">
                <a:pos x="7" y="7"/>
              </a:cxn>
              <a:cxn ang="0">
                <a:pos x="16" y="2"/>
              </a:cxn>
              <a:cxn ang="0">
                <a:pos x="28" y="0"/>
              </a:cxn>
              <a:cxn ang="0">
                <a:pos x="419" y="0"/>
              </a:cxn>
              <a:cxn ang="0">
                <a:pos x="432" y="2"/>
              </a:cxn>
              <a:cxn ang="0">
                <a:pos x="439" y="7"/>
              </a:cxn>
              <a:cxn ang="0">
                <a:pos x="445" y="16"/>
              </a:cxn>
              <a:cxn ang="0">
                <a:pos x="447" y="28"/>
              </a:cxn>
              <a:cxn ang="0">
                <a:pos x="447" y="127"/>
              </a:cxn>
              <a:cxn ang="0">
                <a:pos x="445" y="139"/>
              </a:cxn>
              <a:cxn ang="0">
                <a:pos x="439" y="148"/>
              </a:cxn>
              <a:cxn ang="0">
                <a:pos x="432" y="153"/>
              </a:cxn>
              <a:cxn ang="0">
                <a:pos x="419" y="155"/>
              </a:cxn>
              <a:cxn ang="0">
                <a:pos x="28" y="155"/>
              </a:cxn>
              <a:cxn ang="0">
                <a:pos x="16" y="153"/>
              </a:cxn>
              <a:cxn ang="0">
                <a:pos x="7" y="148"/>
              </a:cxn>
              <a:cxn ang="0">
                <a:pos x="2" y="139"/>
              </a:cxn>
              <a:cxn ang="0">
                <a:pos x="0" y="127"/>
              </a:cxn>
            </a:cxnLst>
            <a:rect l="0" t="0" r="r" b="b"/>
            <a:pathLst>
              <a:path w="447" h="155">
                <a:moveTo>
                  <a:pt x="0" y="127"/>
                </a:moveTo>
                <a:lnTo>
                  <a:pt x="0" y="28"/>
                </a:lnTo>
                <a:lnTo>
                  <a:pt x="2" y="16"/>
                </a:lnTo>
                <a:lnTo>
                  <a:pt x="7" y="7"/>
                </a:lnTo>
                <a:lnTo>
                  <a:pt x="16" y="2"/>
                </a:lnTo>
                <a:lnTo>
                  <a:pt x="28" y="0"/>
                </a:lnTo>
                <a:lnTo>
                  <a:pt x="419" y="0"/>
                </a:lnTo>
                <a:lnTo>
                  <a:pt x="432" y="2"/>
                </a:lnTo>
                <a:lnTo>
                  <a:pt x="439" y="7"/>
                </a:lnTo>
                <a:lnTo>
                  <a:pt x="445" y="16"/>
                </a:lnTo>
                <a:lnTo>
                  <a:pt x="447" y="28"/>
                </a:lnTo>
                <a:lnTo>
                  <a:pt x="447" y="127"/>
                </a:lnTo>
                <a:lnTo>
                  <a:pt x="445" y="139"/>
                </a:lnTo>
                <a:lnTo>
                  <a:pt x="439" y="148"/>
                </a:lnTo>
                <a:lnTo>
                  <a:pt x="432" y="153"/>
                </a:lnTo>
                <a:lnTo>
                  <a:pt x="419" y="155"/>
                </a:lnTo>
                <a:lnTo>
                  <a:pt x="28" y="155"/>
                </a:lnTo>
                <a:lnTo>
                  <a:pt x="16" y="153"/>
                </a:lnTo>
                <a:lnTo>
                  <a:pt x="7" y="148"/>
                </a:lnTo>
                <a:lnTo>
                  <a:pt x="2" y="139"/>
                </a:lnTo>
                <a:lnTo>
                  <a:pt x="0" y="127"/>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4" name="Freeform 78"/>
          <p:cNvSpPr>
            <a:spLocks/>
          </p:cNvSpPr>
          <p:nvPr/>
        </p:nvSpPr>
        <p:spPr bwMode="auto">
          <a:xfrm>
            <a:off x="3926436" y="4610586"/>
            <a:ext cx="1031951" cy="355527"/>
          </a:xfrm>
          <a:custGeom>
            <a:avLst/>
            <a:gdLst/>
            <a:ahLst/>
            <a:cxnLst>
              <a:cxn ang="0">
                <a:pos x="447" y="126"/>
              </a:cxn>
              <a:cxn ang="0">
                <a:pos x="445" y="139"/>
              </a:cxn>
              <a:cxn ang="0">
                <a:pos x="440" y="147"/>
              </a:cxn>
              <a:cxn ang="0">
                <a:pos x="431" y="152"/>
              </a:cxn>
              <a:cxn ang="0">
                <a:pos x="419" y="154"/>
              </a:cxn>
              <a:cxn ang="0">
                <a:pos x="28" y="154"/>
              </a:cxn>
              <a:cxn ang="0">
                <a:pos x="15" y="152"/>
              </a:cxn>
              <a:cxn ang="0">
                <a:pos x="7" y="147"/>
              </a:cxn>
              <a:cxn ang="0">
                <a:pos x="2" y="139"/>
              </a:cxn>
              <a:cxn ang="0">
                <a:pos x="0" y="126"/>
              </a:cxn>
              <a:cxn ang="0">
                <a:pos x="0" y="28"/>
              </a:cxn>
              <a:cxn ang="0">
                <a:pos x="2" y="16"/>
              </a:cxn>
              <a:cxn ang="0">
                <a:pos x="7" y="7"/>
              </a:cxn>
              <a:cxn ang="0">
                <a:pos x="15" y="3"/>
              </a:cxn>
              <a:cxn ang="0">
                <a:pos x="28" y="0"/>
              </a:cxn>
              <a:cxn ang="0">
                <a:pos x="419" y="0"/>
              </a:cxn>
              <a:cxn ang="0">
                <a:pos x="431" y="3"/>
              </a:cxn>
              <a:cxn ang="0">
                <a:pos x="440" y="7"/>
              </a:cxn>
              <a:cxn ang="0">
                <a:pos x="445" y="16"/>
              </a:cxn>
              <a:cxn ang="0">
                <a:pos x="447" y="28"/>
              </a:cxn>
              <a:cxn ang="0">
                <a:pos x="447" y="126"/>
              </a:cxn>
            </a:cxnLst>
            <a:rect l="0" t="0" r="r" b="b"/>
            <a:pathLst>
              <a:path w="447" h="154">
                <a:moveTo>
                  <a:pt x="447" y="126"/>
                </a:moveTo>
                <a:lnTo>
                  <a:pt x="445" y="139"/>
                </a:lnTo>
                <a:lnTo>
                  <a:pt x="440" y="147"/>
                </a:lnTo>
                <a:lnTo>
                  <a:pt x="431" y="152"/>
                </a:lnTo>
                <a:lnTo>
                  <a:pt x="419" y="154"/>
                </a:lnTo>
                <a:lnTo>
                  <a:pt x="28" y="154"/>
                </a:lnTo>
                <a:lnTo>
                  <a:pt x="15" y="152"/>
                </a:lnTo>
                <a:lnTo>
                  <a:pt x="7" y="147"/>
                </a:lnTo>
                <a:lnTo>
                  <a:pt x="2" y="139"/>
                </a:lnTo>
                <a:lnTo>
                  <a:pt x="0" y="126"/>
                </a:lnTo>
                <a:lnTo>
                  <a:pt x="0" y="28"/>
                </a:lnTo>
                <a:lnTo>
                  <a:pt x="2" y="16"/>
                </a:lnTo>
                <a:lnTo>
                  <a:pt x="7" y="7"/>
                </a:lnTo>
                <a:lnTo>
                  <a:pt x="15" y="3"/>
                </a:lnTo>
                <a:lnTo>
                  <a:pt x="28" y="0"/>
                </a:lnTo>
                <a:lnTo>
                  <a:pt x="419" y="0"/>
                </a:lnTo>
                <a:lnTo>
                  <a:pt x="431" y="3"/>
                </a:lnTo>
                <a:lnTo>
                  <a:pt x="440" y="7"/>
                </a:lnTo>
                <a:lnTo>
                  <a:pt x="445" y="16"/>
                </a:lnTo>
                <a:lnTo>
                  <a:pt x="447" y="28"/>
                </a:lnTo>
                <a:lnTo>
                  <a:pt x="447" y="126"/>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5" name="Freeform 79"/>
          <p:cNvSpPr>
            <a:spLocks/>
          </p:cNvSpPr>
          <p:nvPr/>
        </p:nvSpPr>
        <p:spPr bwMode="auto">
          <a:xfrm>
            <a:off x="3926436" y="5111556"/>
            <a:ext cx="1031951" cy="357835"/>
          </a:xfrm>
          <a:custGeom>
            <a:avLst/>
            <a:gdLst/>
            <a:ahLst/>
            <a:cxnLst>
              <a:cxn ang="0">
                <a:pos x="0" y="127"/>
              </a:cxn>
              <a:cxn ang="0">
                <a:pos x="0" y="28"/>
              </a:cxn>
              <a:cxn ang="0">
                <a:pos x="2" y="16"/>
              </a:cxn>
              <a:cxn ang="0">
                <a:pos x="7" y="7"/>
              </a:cxn>
              <a:cxn ang="0">
                <a:pos x="15" y="2"/>
              </a:cxn>
              <a:cxn ang="0">
                <a:pos x="28" y="0"/>
              </a:cxn>
              <a:cxn ang="0">
                <a:pos x="419" y="0"/>
              </a:cxn>
              <a:cxn ang="0">
                <a:pos x="431" y="2"/>
              </a:cxn>
              <a:cxn ang="0">
                <a:pos x="440" y="7"/>
              </a:cxn>
              <a:cxn ang="0">
                <a:pos x="445" y="16"/>
              </a:cxn>
              <a:cxn ang="0">
                <a:pos x="447" y="28"/>
              </a:cxn>
              <a:cxn ang="0">
                <a:pos x="447" y="127"/>
              </a:cxn>
              <a:cxn ang="0">
                <a:pos x="445" y="139"/>
              </a:cxn>
              <a:cxn ang="0">
                <a:pos x="440" y="148"/>
              </a:cxn>
              <a:cxn ang="0">
                <a:pos x="431" y="153"/>
              </a:cxn>
              <a:cxn ang="0">
                <a:pos x="419" y="155"/>
              </a:cxn>
              <a:cxn ang="0">
                <a:pos x="28" y="155"/>
              </a:cxn>
              <a:cxn ang="0">
                <a:pos x="15" y="153"/>
              </a:cxn>
              <a:cxn ang="0">
                <a:pos x="7" y="148"/>
              </a:cxn>
              <a:cxn ang="0">
                <a:pos x="2" y="139"/>
              </a:cxn>
              <a:cxn ang="0">
                <a:pos x="0" y="127"/>
              </a:cxn>
            </a:cxnLst>
            <a:rect l="0" t="0" r="r" b="b"/>
            <a:pathLst>
              <a:path w="447" h="155">
                <a:moveTo>
                  <a:pt x="0" y="127"/>
                </a:moveTo>
                <a:lnTo>
                  <a:pt x="0" y="28"/>
                </a:lnTo>
                <a:lnTo>
                  <a:pt x="2" y="16"/>
                </a:lnTo>
                <a:lnTo>
                  <a:pt x="7" y="7"/>
                </a:lnTo>
                <a:lnTo>
                  <a:pt x="15" y="2"/>
                </a:lnTo>
                <a:lnTo>
                  <a:pt x="28" y="0"/>
                </a:lnTo>
                <a:lnTo>
                  <a:pt x="419" y="0"/>
                </a:lnTo>
                <a:lnTo>
                  <a:pt x="431" y="2"/>
                </a:lnTo>
                <a:lnTo>
                  <a:pt x="440" y="7"/>
                </a:lnTo>
                <a:lnTo>
                  <a:pt x="445" y="16"/>
                </a:lnTo>
                <a:lnTo>
                  <a:pt x="447" y="28"/>
                </a:lnTo>
                <a:lnTo>
                  <a:pt x="447" y="127"/>
                </a:lnTo>
                <a:lnTo>
                  <a:pt x="445" y="139"/>
                </a:lnTo>
                <a:lnTo>
                  <a:pt x="440" y="148"/>
                </a:lnTo>
                <a:lnTo>
                  <a:pt x="431" y="153"/>
                </a:lnTo>
                <a:lnTo>
                  <a:pt x="419" y="155"/>
                </a:lnTo>
                <a:lnTo>
                  <a:pt x="28" y="155"/>
                </a:lnTo>
                <a:lnTo>
                  <a:pt x="15" y="153"/>
                </a:lnTo>
                <a:lnTo>
                  <a:pt x="7" y="148"/>
                </a:lnTo>
                <a:lnTo>
                  <a:pt x="2" y="139"/>
                </a:lnTo>
                <a:lnTo>
                  <a:pt x="0" y="127"/>
                </a:lnTo>
              </a:path>
            </a:pathLst>
          </a:custGeom>
          <a:noFill/>
          <a:ln w="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6" name="Freeform 80"/>
          <p:cNvSpPr>
            <a:spLocks/>
          </p:cNvSpPr>
          <p:nvPr/>
        </p:nvSpPr>
        <p:spPr bwMode="auto">
          <a:xfrm>
            <a:off x="1943336" y="4924558"/>
            <a:ext cx="281651" cy="228553"/>
          </a:xfrm>
          <a:custGeom>
            <a:avLst/>
            <a:gdLst/>
            <a:ahLst/>
            <a:cxnLst>
              <a:cxn ang="0">
                <a:pos x="38" y="38"/>
              </a:cxn>
              <a:cxn ang="0">
                <a:pos x="0" y="38"/>
              </a:cxn>
              <a:cxn ang="0">
                <a:pos x="61" y="99"/>
              </a:cxn>
              <a:cxn ang="0">
                <a:pos x="122" y="38"/>
              </a:cxn>
              <a:cxn ang="0">
                <a:pos x="87" y="38"/>
              </a:cxn>
              <a:cxn ang="0">
                <a:pos x="87" y="0"/>
              </a:cxn>
              <a:cxn ang="0">
                <a:pos x="38" y="0"/>
              </a:cxn>
              <a:cxn ang="0">
                <a:pos x="38" y="38"/>
              </a:cxn>
            </a:cxnLst>
            <a:rect l="0" t="0" r="r" b="b"/>
            <a:pathLst>
              <a:path w="122" h="99">
                <a:moveTo>
                  <a:pt x="38" y="38"/>
                </a:moveTo>
                <a:lnTo>
                  <a:pt x="0" y="38"/>
                </a:lnTo>
                <a:lnTo>
                  <a:pt x="61" y="99"/>
                </a:lnTo>
                <a:lnTo>
                  <a:pt x="122" y="38"/>
                </a:lnTo>
                <a:lnTo>
                  <a:pt x="87" y="38"/>
                </a:lnTo>
                <a:lnTo>
                  <a:pt x="87" y="0"/>
                </a:lnTo>
                <a:lnTo>
                  <a:pt x="38" y="0"/>
                </a:lnTo>
                <a:lnTo>
                  <a:pt x="38" y="38"/>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7" name="Freeform 81"/>
          <p:cNvSpPr>
            <a:spLocks/>
          </p:cNvSpPr>
          <p:nvPr/>
        </p:nvSpPr>
        <p:spPr bwMode="auto">
          <a:xfrm>
            <a:off x="1943336" y="5012285"/>
            <a:ext cx="281651" cy="140826"/>
          </a:xfrm>
          <a:custGeom>
            <a:avLst/>
            <a:gdLst/>
            <a:ahLst/>
            <a:cxnLst>
              <a:cxn ang="0">
                <a:pos x="122" y="0"/>
              </a:cxn>
              <a:cxn ang="0">
                <a:pos x="61" y="61"/>
              </a:cxn>
              <a:cxn ang="0">
                <a:pos x="0" y="0"/>
              </a:cxn>
            </a:cxnLst>
            <a:rect l="0" t="0" r="r" b="b"/>
            <a:pathLst>
              <a:path w="122" h="61">
                <a:moveTo>
                  <a:pt x="122" y="0"/>
                </a:moveTo>
                <a:lnTo>
                  <a:pt x="61" y="61"/>
                </a:lnTo>
                <a:lnTo>
                  <a:pt x="0" y="0"/>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8" name="Freeform 82"/>
          <p:cNvSpPr>
            <a:spLocks/>
          </p:cNvSpPr>
          <p:nvPr/>
        </p:nvSpPr>
        <p:spPr bwMode="auto">
          <a:xfrm>
            <a:off x="2580513" y="5150802"/>
            <a:ext cx="228553" cy="279342"/>
          </a:xfrm>
          <a:custGeom>
            <a:avLst/>
            <a:gdLst/>
            <a:ahLst/>
            <a:cxnLst>
              <a:cxn ang="0">
                <a:pos x="99" y="62"/>
              </a:cxn>
              <a:cxn ang="0">
                <a:pos x="37" y="0"/>
              </a:cxn>
              <a:cxn ang="0">
                <a:pos x="37" y="35"/>
              </a:cxn>
              <a:cxn ang="0">
                <a:pos x="0" y="35"/>
              </a:cxn>
              <a:cxn ang="0">
                <a:pos x="0" y="84"/>
              </a:cxn>
              <a:cxn ang="0">
                <a:pos x="37" y="84"/>
              </a:cxn>
              <a:cxn ang="0">
                <a:pos x="37" y="121"/>
              </a:cxn>
              <a:cxn ang="0">
                <a:pos x="99" y="62"/>
              </a:cxn>
            </a:cxnLst>
            <a:rect l="0" t="0" r="r" b="b"/>
            <a:pathLst>
              <a:path w="99" h="121">
                <a:moveTo>
                  <a:pt x="99" y="62"/>
                </a:moveTo>
                <a:lnTo>
                  <a:pt x="37" y="0"/>
                </a:lnTo>
                <a:lnTo>
                  <a:pt x="37" y="35"/>
                </a:lnTo>
                <a:lnTo>
                  <a:pt x="0" y="35"/>
                </a:lnTo>
                <a:lnTo>
                  <a:pt x="0" y="84"/>
                </a:lnTo>
                <a:lnTo>
                  <a:pt x="37" y="84"/>
                </a:lnTo>
                <a:lnTo>
                  <a:pt x="37" y="121"/>
                </a:lnTo>
                <a:lnTo>
                  <a:pt x="99" y="62"/>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19" name="Freeform 83"/>
          <p:cNvSpPr>
            <a:spLocks/>
          </p:cNvSpPr>
          <p:nvPr/>
        </p:nvSpPr>
        <p:spPr bwMode="auto">
          <a:xfrm>
            <a:off x="2665932" y="5150802"/>
            <a:ext cx="143134" cy="279342"/>
          </a:xfrm>
          <a:custGeom>
            <a:avLst/>
            <a:gdLst/>
            <a:ahLst/>
            <a:cxnLst>
              <a:cxn ang="0">
                <a:pos x="0" y="0"/>
              </a:cxn>
              <a:cxn ang="0">
                <a:pos x="62" y="62"/>
              </a:cxn>
              <a:cxn ang="0">
                <a:pos x="0" y="121"/>
              </a:cxn>
            </a:cxnLst>
            <a:rect l="0" t="0" r="r" b="b"/>
            <a:pathLst>
              <a:path w="62" h="121">
                <a:moveTo>
                  <a:pt x="0" y="0"/>
                </a:moveTo>
                <a:lnTo>
                  <a:pt x="62" y="62"/>
                </a:lnTo>
                <a:lnTo>
                  <a:pt x="0" y="121"/>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0" name="Freeform 84"/>
          <p:cNvSpPr>
            <a:spLocks/>
          </p:cNvSpPr>
          <p:nvPr/>
        </p:nvSpPr>
        <p:spPr bwMode="auto">
          <a:xfrm>
            <a:off x="3134581" y="4924558"/>
            <a:ext cx="277034" cy="228553"/>
          </a:xfrm>
          <a:custGeom>
            <a:avLst/>
            <a:gdLst/>
            <a:ahLst/>
            <a:cxnLst>
              <a:cxn ang="0">
                <a:pos x="60" y="0"/>
              </a:cxn>
              <a:cxn ang="0">
                <a:pos x="0" y="62"/>
              </a:cxn>
              <a:cxn ang="0">
                <a:pos x="34" y="62"/>
              </a:cxn>
              <a:cxn ang="0">
                <a:pos x="34" y="99"/>
              </a:cxn>
              <a:cxn ang="0">
                <a:pos x="83" y="99"/>
              </a:cxn>
              <a:cxn ang="0">
                <a:pos x="83" y="62"/>
              </a:cxn>
              <a:cxn ang="0">
                <a:pos x="120" y="62"/>
              </a:cxn>
              <a:cxn ang="0">
                <a:pos x="60" y="0"/>
              </a:cxn>
            </a:cxnLst>
            <a:rect l="0" t="0" r="r" b="b"/>
            <a:pathLst>
              <a:path w="120" h="99">
                <a:moveTo>
                  <a:pt x="60" y="0"/>
                </a:moveTo>
                <a:lnTo>
                  <a:pt x="0" y="62"/>
                </a:lnTo>
                <a:lnTo>
                  <a:pt x="34" y="62"/>
                </a:lnTo>
                <a:lnTo>
                  <a:pt x="34" y="99"/>
                </a:lnTo>
                <a:lnTo>
                  <a:pt x="83" y="99"/>
                </a:lnTo>
                <a:lnTo>
                  <a:pt x="83" y="62"/>
                </a:lnTo>
                <a:lnTo>
                  <a:pt x="120" y="62"/>
                </a:lnTo>
                <a:lnTo>
                  <a:pt x="60"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1" name="Freeform 85"/>
          <p:cNvSpPr>
            <a:spLocks/>
          </p:cNvSpPr>
          <p:nvPr/>
        </p:nvSpPr>
        <p:spPr bwMode="auto">
          <a:xfrm>
            <a:off x="3134581" y="4924558"/>
            <a:ext cx="277034" cy="143134"/>
          </a:xfrm>
          <a:custGeom>
            <a:avLst/>
            <a:gdLst/>
            <a:ahLst/>
            <a:cxnLst>
              <a:cxn ang="0">
                <a:pos x="0" y="62"/>
              </a:cxn>
              <a:cxn ang="0">
                <a:pos x="60" y="0"/>
              </a:cxn>
              <a:cxn ang="0">
                <a:pos x="120" y="62"/>
              </a:cxn>
            </a:cxnLst>
            <a:rect l="0" t="0" r="r" b="b"/>
            <a:pathLst>
              <a:path w="120" h="62">
                <a:moveTo>
                  <a:pt x="0" y="62"/>
                </a:moveTo>
                <a:lnTo>
                  <a:pt x="60" y="0"/>
                </a:lnTo>
                <a:lnTo>
                  <a:pt x="120" y="62"/>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2" name="Freeform 86"/>
          <p:cNvSpPr>
            <a:spLocks/>
          </p:cNvSpPr>
          <p:nvPr/>
        </p:nvSpPr>
        <p:spPr bwMode="auto">
          <a:xfrm>
            <a:off x="3753290" y="4647524"/>
            <a:ext cx="223936" cy="279342"/>
          </a:xfrm>
          <a:custGeom>
            <a:avLst/>
            <a:gdLst/>
            <a:ahLst/>
            <a:cxnLst>
              <a:cxn ang="0">
                <a:pos x="36" y="84"/>
              </a:cxn>
              <a:cxn ang="0">
                <a:pos x="36" y="121"/>
              </a:cxn>
              <a:cxn ang="0">
                <a:pos x="97" y="62"/>
              </a:cxn>
              <a:cxn ang="0">
                <a:pos x="36" y="0"/>
              </a:cxn>
              <a:cxn ang="0">
                <a:pos x="36" y="35"/>
              </a:cxn>
              <a:cxn ang="0">
                <a:pos x="0" y="35"/>
              </a:cxn>
              <a:cxn ang="0">
                <a:pos x="0" y="84"/>
              </a:cxn>
              <a:cxn ang="0">
                <a:pos x="36" y="84"/>
              </a:cxn>
            </a:cxnLst>
            <a:rect l="0" t="0" r="r" b="b"/>
            <a:pathLst>
              <a:path w="97" h="121">
                <a:moveTo>
                  <a:pt x="36" y="84"/>
                </a:moveTo>
                <a:lnTo>
                  <a:pt x="36" y="121"/>
                </a:lnTo>
                <a:lnTo>
                  <a:pt x="97" y="62"/>
                </a:lnTo>
                <a:lnTo>
                  <a:pt x="36" y="0"/>
                </a:lnTo>
                <a:lnTo>
                  <a:pt x="36" y="35"/>
                </a:lnTo>
                <a:lnTo>
                  <a:pt x="0" y="35"/>
                </a:lnTo>
                <a:lnTo>
                  <a:pt x="0" y="84"/>
                </a:lnTo>
                <a:lnTo>
                  <a:pt x="36" y="84"/>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3" name="Freeform 87"/>
          <p:cNvSpPr>
            <a:spLocks/>
          </p:cNvSpPr>
          <p:nvPr/>
        </p:nvSpPr>
        <p:spPr bwMode="auto">
          <a:xfrm>
            <a:off x="3836400" y="4647524"/>
            <a:ext cx="140826" cy="279342"/>
          </a:xfrm>
          <a:custGeom>
            <a:avLst/>
            <a:gdLst/>
            <a:ahLst/>
            <a:cxnLst>
              <a:cxn ang="0">
                <a:pos x="0" y="0"/>
              </a:cxn>
              <a:cxn ang="0">
                <a:pos x="61" y="62"/>
              </a:cxn>
              <a:cxn ang="0">
                <a:pos x="0" y="121"/>
              </a:cxn>
            </a:cxnLst>
            <a:rect l="0" t="0" r="r" b="b"/>
            <a:pathLst>
              <a:path w="61" h="121">
                <a:moveTo>
                  <a:pt x="0" y="0"/>
                </a:moveTo>
                <a:lnTo>
                  <a:pt x="61" y="62"/>
                </a:lnTo>
                <a:lnTo>
                  <a:pt x="0" y="121"/>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4" name="Freeform 88"/>
          <p:cNvSpPr>
            <a:spLocks/>
          </p:cNvSpPr>
          <p:nvPr/>
        </p:nvSpPr>
        <p:spPr bwMode="auto">
          <a:xfrm>
            <a:off x="4295814" y="4924558"/>
            <a:ext cx="279342" cy="228553"/>
          </a:xfrm>
          <a:custGeom>
            <a:avLst/>
            <a:gdLst/>
            <a:ahLst/>
            <a:cxnLst>
              <a:cxn ang="0">
                <a:pos x="37" y="38"/>
              </a:cxn>
              <a:cxn ang="0">
                <a:pos x="0" y="38"/>
              </a:cxn>
              <a:cxn ang="0">
                <a:pos x="60" y="99"/>
              </a:cxn>
              <a:cxn ang="0">
                <a:pos x="121" y="38"/>
              </a:cxn>
              <a:cxn ang="0">
                <a:pos x="86" y="38"/>
              </a:cxn>
              <a:cxn ang="0">
                <a:pos x="86" y="0"/>
              </a:cxn>
              <a:cxn ang="0">
                <a:pos x="37" y="0"/>
              </a:cxn>
              <a:cxn ang="0">
                <a:pos x="37" y="38"/>
              </a:cxn>
            </a:cxnLst>
            <a:rect l="0" t="0" r="r" b="b"/>
            <a:pathLst>
              <a:path w="121" h="99">
                <a:moveTo>
                  <a:pt x="37" y="38"/>
                </a:moveTo>
                <a:lnTo>
                  <a:pt x="0" y="38"/>
                </a:lnTo>
                <a:lnTo>
                  <a:pt x="60" y="99"/>
                </a:lnTo>
                <a:lnTo>
                  <a:pt x="121" y="38"/>
                </a:lnTo>
                <a:lnTo>
                  <a:pt x="86" y="38"/>
                </a:lnTo>
                <a:lnTo>
                  <a:pt x="86" y="0"/>
                </a:lnTo>
                <a:lnTo>
                  <a:pt x="37" y="0"/>
                </a:lnTo>
                <a:lnTo>
                  <a:pt x="37" y="38"/>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5" name="Freeform 89"/>
          <p:cNvSpPr>
            <a:spLocks/>
          </p:cNvSpPr>
          <p:nvPr/>
        </p:nvSpPr>
        <p:spPr bwMode="auto">
          <a:xfrm>
            <a:off x="4295814" y="5012285"/>
            <a:ext cx="279342" cy="140826"/>
          </a:xfrm>
          <a:custGeom>
            <a:avLst/>
            <a:gdLst/>
            <a:ahLst/>
            <a:cxnLst>
              <a:cxn ang="0">
                <a:pos x="121" y="0"/>
              </a:cxn>
              <a:cxn ang="0">
                <a:pos x="60" y="61"/>
              </a:cxn>
              <a:cxn ang="0">
                <a:pos x="0" y="0"/>
              </a:cxn>
            </a:cxnLst>
            <a:rect l="0" t="0" r="r" b="b"/>
            <a:pathLst>
              <a:path w="121" h="61">
                <a:moveTo>
                  <a:pt x="121" y="0"/>
                </a:moveTo>
                <a:lnTo>
                  <a:pt x="60" y="61"/>
                </a:lnTo>
                <a:lnTo>
                  <a:pt x="0" y="0"/>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6" name="Freeform 90"/>
          <p:cNvSpPr>
            <a:spLocks/>
          </p:cNvSpPr>
          <p:nvPr/>
        </p:nvSpPr>
        <p:spPr bwMode="auto">
          <a:xfrm>
            <a:off x="4939918" y="5150802"/>
            <a:ext cx="226244" cy="279342"/>
          </a:xfrm>
          <a:custGeom>
            <a:avLst/>
            <a:gdLst/>
            <a:ahLst/>
            <a:cxnLst>
              <a:cxn ang="0">
                <a:pos x="38" y="84"/>
              </a:cxn>
              <a:cxn ang="0">
                <a:pos x="38" y="121"/>
              </a:cxn>
              <a:cxn ang="0">
                <a:pos x="98" y="62"/>
              </a:cxn>
              <a:cxn ang="0">
                <a:pos x="38" y="0"/>
              </a:cxn>
              <a:cxn ang="0">
                <a:pos x="38" y="35"/>
              </a:cxn>
              <a:cxn ang="0">
                <a:pos x="0" y="35"/>
              </a:cxn>
              <a:cxn ang="0">
                <a:pos x="0" y="84"/>
              </a:cxn>
              <a:cxn ang="0">
                <a:pos x="38" y="84"/>
              </a:cxn>
            </a:cxnLst>
            <a:rect l="0" t="0" r="r" b="b"/>
            <a:pathLst>
              <a:path w="98" h="121">
                <a:moveTo>
                  <a:pt x="38" y="84"/>
                </a:moveTo>
                <a:lnTo>
                  <a:pt x="38" y="121"/>
                </a:lnTo>
                <a:lnTo>
                  <a:pt x="98" y="62"/>
                </a:lnTo>
                <a:lnTo>
                  <a:pt x="38" y="0"/>
                </a:lnTo>
                <a:lnTo>
                  <a:pt x="38" y="35"/>
                </a:lnTo>
                <a:lnTo>
                  <a:pt x="0" y="35"/>
                </a:lnTo>
                <a:lnTo>
                  <a:pt x="0" y="84"/>
                </a:lnTo>
                <a:lnTo>
                  <a:pt x="38" y="84"/>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7" name="Freeform 91"/>
          <p:cNvSpPr>
            <a:spLocks/>
          </p:cNvSpPr>
          <p:nvPr/>
        </p:nvSpPr>
        <p:spPr bwMode="auto">
          <a:xfrm>
            <a:off x="5027645" y="5150802"/>
            <a:ext cx="138517" cy="279342"/>
          </a:xfrm>
          <a:custGeom>
            <a:avLst/>
            <a:gdLst/>
            <a:ahLst/>
            <a:cxnLst>
              <a:cxn ang="0">
                <a:pos x="0" y="0"/>
              </a:cxn>
              <a:cxn ang="0">
                <a:pos x="60" y="62"/>
              </a:cxn>
              <a:cxn ang="0">
                <a:pos x="0" y="121"/>
              </a:cxn>
            </a:cxnLst>
            <a:rect l="0" t="0" r="r" b="b"/>
            <a:pathLst>
              <a:path w="60" h="121">
                <a:moveTo>
                  <a:pt x="0" y="0"/>
                </a:moveTo>
                <a:lnTo>
                  <a:pt x="60" y="62"/>
                </a:lnTo>
                <a:lnTo>
                  <a:pt x="0" y="121"/>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8" name="Freeform 92"/>
          <p:cNvSpPr>
            <a:spLocks/>
          </p:cNvSpPr>
          <p:nvPr/>
        </p:nvSpPr>
        <p:spPr bwMode="auto">
          <a:xfrm>
            <a:off x="5482442" y="4924558"/>
            <a:ext cx="281651" cy="228553"/>
          </a:xfrm>
          <a:custGeom>
            <a:avLst/>
            <a:gdLst/>
            <a:ahLst/>
            <a:cxnLst>
              <a:cxn ang="0">
                <a:pos x="122" y="62"/>
              </a:cxn>
              <a:cxn ang="0">
                <a:pos x="62" y="0"/>
              </a:cxn>
              <a:cxn ang="0">
                <a:pos x="0" y="62"/>
              </a:cxn>
              <a:cxn ang="0">
                <a:pos x="35" y="62"/>
              </a:cxn>
              <a:cxn ang="0">
                <a:pos x="35" y="99"/>
              </a:cxn>
              <a:cxn ang="0">
                <a:pos x="84" y="99"/>
              </a:cxn>
              <a:cxn ang="0">
                <a:pos x="84" y="62"/>
              </a:cxn>
              <a:cxn ang="0">
                <a:pos x="122" y="62"/>
              </a:cxn>
            </a:cxnLst>
            <a:rect l="0" t="0" r="r" b="b"/>
            <a:pathLst>
              <a:path w="122" h="99">
                <a:moveTo>
                  <a:pt x="122" y="62"/>
                </a:moveTo>
                <a:lnTo>
                  <a:pt x="62" y="0"/>
                </a:lnTo>
                <a:lnTo>
                  <a:pt x="0" y="62"/>
                </a:lnTo>
                <a:lnTo>
                  <a:pt x="35" y="62"/>
                </a:lnTo>
                <a:lnTo>
                  <a:pt x="35" y="99"/>
                </a:lnTo>
                <a:lnTo>
                  <a:pt x="84" y="99"/>
                </a:lnTo>
                <a:lnTo>
                  <a:pt x="84" y="62"/>
                </a:lnTo>
                <a:lnTo>
                  <a:pt x="122" y="62"/>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229" name="Freeform 93"/>
          <p:cNvSpPr>
            <a:spLocks/>
          </p:cNvSpPr>
          <p:nvPr/>
        </p:nvSpPr>
        <p:spPr bwMode="auto">
          <a:xfrm>
            <a:off x="5482442" y="4924558"/>
            <a:ext cx="281651" cy="143134"/>
          </a:xfrm>
          <a:custGeom>
            <a:avLst/>
            <a:gdLst/>
            <a:ahLst/>
            <a:cxnLst>
              <a:cxn ang="0">
                <a:pos x="0" y="62"/>
              </a:cxn>
              <a:cxn ang="0">
                <a:pos x="62" y="0"/>
              </a:cxn>
              <a:cxn ang="0">
                <a:pos x="122" y="62"/>
              </a:cxn>
            </a:cxnLst>
            <a:rect l="0" t="0" r="r" b="b"/>
            <a:pathLst>
              <a:path w="122" h="62">
                <a:moveTo>
                  <a:pt x="0" y="62"/>
                </a:moveTo>
                <a:lnTo>
                  <a:pt x="62" y="0"/>
                </a:lnTo>
                <a:lnTo>
                  <a:pt x="122" y="62"/>
                </a:lnTo>
              </a:path>
            </a:pathLst>
          </a:custGeom>
          <a:noFill/>
          <a:ln w="9">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19" name="Rectangle 683"/>
          <p:cNvSpPr>
            <a:spLocks noChangeArrowheads="1"/>
          </p:cNvSpPr>
          <p:nvPr/>
        </p:nvSpPr>
        <p:spPr bwMode="auto">
          <a:xfrm>
            <a:off x="1142246" y="1750212"/>
            <a:ext cx="177763" cy="16160"/>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0" name="Rectangle 684"/>
          <p:cNvSpPr>
            <a:spLocks noChangeArrowheads="1"/>
          </p:cNvSpPr>
          <p:nvPr/>
        </p:nvSpPr>
        <p:spPr bwMode="auto">
          <a:xfrm>
            <a:off x="1142246" y="1757138"/>
            <a:ext cx="18469" cy="2765721"/>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1" name="Rectangle 685"/>
          <p:cNvSpPr>
            <a:spLocks noChangeArrowheads="1"/>
          </p:cNvSpPr>
          <p:nvPr/>
        </p:nvSpPr>
        <p:spPr bwMode="auto">
          <a:xfrm>
            <a:off x="1144554" y="4506699"/>
            <a:ext cx="180072" cy="18469"/>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2" name="Rectangle 686"/>
          <p:cNvSpPr>
            <a:spLocks noChangeArrowheads="1"/>
          </p:cNvSpPr>
          <p:nvPr/>
        </p:nvSpPr>
        <p:spPr bwMode="auto">
          <a:xfrm>
            <a:off x="971408" y="2964544"/>
            <a:ext cx="177763" cy="18469"/>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bg2"/>
              </a:solidFill>
            </a:endParaRPr>
          </a:p>
        </p:txBody>
      </p:sp>
      <p:sp>
        <p:nvSpPr>
          <p:cNvPr id="731823" name="Rectangle 687"/>
          <p:cNvSpPr>
            <a:spLocks noChangeArrowheads="1"/>
          </p:cNvSpPr>
          <p:nvPr/>
        </p:nvSpPr>
        <p:spPr bwMode="auto">
          <a:xfrm>
            <a:off x="1142246" y="4552871"/>
            <a:ext cx="177763" cy="18469"/>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4" name="Rectangle 688"/>
          <p:cNvSpPr>
            <a:spLocks noChangeArrowheads="1"/>
          </p:cNvSpPr>
          <p:nvPr/>
        </p:nvSpPr>
        <p:spPr bwMode="auto">
          <a:xfrm>
            <a:off x="1142246" y="5543267"/>
            <a:ext cx="177763" cy="18469"/>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825" name="Rectangle 689"/>
          <p:cNvSpPr>
            <a:spLocks noChangeArrowheads="1"/>
          </p:cNvSpPr>
          <p:nvPr/>
        </p:nvSpPr>
        <p:spPr bwMode="auto">
          <a:xfrm>
            <a:off x="966791" y="5046915"/>
            <a:ext cx="177763" cy="18469"/>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bg2"/>
              </a:solidFill>
            </a:endParaRPr>
          </a:p>
        </p:txBody>
      </p:sp>
      <p:sp>
        <p:nvSpPr>
          <p:cNvPr id="731826" name="Rectangle 690"/>
          <p:cNvSpPr>
            <a:spLocks noChangeArrowheads="1"/>
          </p:cNvSpPr>
          <p:nvPr/>
        </p:nvSpPr>
        <p:spPr bwMode="auto">
          <a:xfrm>
            <a:off x="1142246" y="4562105"/>
            <a:ext cx="18469" cy="990396"/>
          </a:xfrm>
          <a:prstGeom prst="rect">
            <a:avLst/>
          </a:prstGeom>
          <a:solidFill>
            <a:schemeClr val="bg2"/>
          </a:solidFill>
          <a:ln w="0">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bg2"/>
              </a:solidFill>
            </a:endParaRPr>
          </a:p>
        </p:txBody>
      </p:sp>
      <p:sp>
        <p:nvSpPr>
          <p:cNvPr id="716" name="TextBox 715"/>
          <p:cNvSpPr txBox="1"/>
          <p:nvPr/>
        </p:nvSpPr>
        <p:spPr>
          <a:xfrm>
            <a:off x="2920996" y="1400175"/>
            <a:ext cx="2847975" cy="307777"/>
          </a:xfrm>
          <a:prstGeom prst="rect">
            <a:avLst/>
          </a:prstGeom>
          <a:noFill/>
          <a:ln>
            <a:noFill/>
          </a:ln>
        </p:spPr>
        <p:txBody>
          <a:bodyPr wrap="square" lIns="0" tIns="0" rIns="0" bIns="0" rtlCol="0">
            <a:spAutoFit/>
          </a:bodyPr>
          <a:lstStyle/>
          <a:p>
            <a:r>
              <a:rPr lang="en-US" sz="1000" b="1" dirty="0" smtClean="0">
                <a:latin typeface="+mn-lt"/>
              </a:rPr>
              <a:t>Guiding Principles for </a:t>
            </a:r>
          </a:p>
          <a:p>
            <a:r>
              <a:rPr lang="en-US" sz="1000" b="1" dirty="0" smtClean="0">
                <a:latin typeface="+mn-lt"/>
              </a:rPr>
              <a:t>Citizen </a:t>
            </a:r>
            <a:r>
              <a:rPr lang="en-US" sz="1000" b="1" dirty="0">
                <a:latin typeface="+mn-lt"/>
              </a:rPr>
              <a:t>Service Transformation</a:t>
            </a:r>
          </a:p>
        </p:txBody>
      </p:sp>
      <p:sp>
        <p:nvSpPr>
          <p:cNvPr id="717" name="TextBox 716"/>
          <p:cNvSpPr txBox="1"/>
          <p:nvPr/>
        </p:nvSpPr>
        <p:spPr>
          <a:xfrm>
            <a:off x="1501771" y="1752600"/>
            <a:ext cx="1895475" cy="307777"/>
          </a:xfrm>
          <a:prstGeom prst="rect">
            <a:avLst/>
          </a:prstGeom>
          <a:noFill/>
          <a:ln>
            <a:noFill/>
          </a:ln>
        </p:spPr>
        <p:txBody>
          <a:bodyPr wrap="square" lIns="0" tIns="0" rIns="0" bIns="0" rtlCol="0">
            <a:spAutoFit/>
          </a:bodyPr>
          <a:lstStyle/>
          <a:p>
            <a:r>
              <a:rPr lang="en-US" sz="1000" b="1" dirty="0" smtClean="0">
                <a:latin typeface="+mn-lt"/>
              </a:rPr>
              <a:t>Citizen-centric </a:t>
            </a:r>
          </a:p>
          <a:p>
            <a:r>
              <a:rPr lang="en-US" sz="1000" b="1" dirty="0" smtClean="0">
                <a:latin typeface="+mn-lt"/>
              </a:rPr>
              <a:t>business management</a:t>
            </a:r>
            <a:endParaRPr lang="en-US" sz="1000" b="1" dirty="0">
              <a:latin typeface="+mn-lt"/>
            </a:endParaRPr>
          </a:p>
        </p:txBody>
      </p:sp>
      <p:sp>
        <p:nvSpPr>
          <p:cNvPr id="719" name="TextBox 718"/>
          <p:cNvSpPr txBox="1"/>
          <p:nvPr/>
        </p:nvSpPr>
        <p:spPr>
          <a:xfrm>
            <a:off x="3378196" y="1762125"/>
            <a:ext cx="1895475" cy="307777"/>
          </a:xfrm>
          <a:prstGeom prst="rect">
            <a:avLst/>
          </a:prstGeom>
          <a:noFill/>
          <a:ln>
            <a:noFill/>
          </a:ln>
        </p:spPr>
        <p:txBody>
          <a:bodyPr wrap="square" lIns="0" tIns="0" rIns="0" bIns="0" rtlCol="0">
            <a:spAutoFit/>
          </a:bodyPr>
          <a:lstStyle/>
          <a:p>
            <a:r>
              <a:rPr lang="en-US" sz="1000" b="1" dirty="0" smtClean="0">
                <a:latin typeface="+mn-lt"/>
              </a:rPr>
              <a:t>Citizen-centric </a:t>
            </a:r>
          </a:p>
          <a:p>
            <a:r>
              <a:rPr lang="en-US" sz="1000" b="1" dirty="0" smtClean="0">
                <a:latin typeface="+mn-lt"/>
              </a:rPr>
              <a:t>customer management</a:t>
            </a:r>
            <a:endParaRPr lang="en-US" sz="1000" b="1" dirty="0">
              <a:latin typeface="+mn-lt"/>
            </a:endParaRPr>
          </a:p>
        </p:txBody>
      </p:sp>
      <p:sp>
        <p:nvSpPr>
          <p:cNvPr id="720" name="TextBox 719"/>
          <p:cNvSpPr txBox="1"/>
          <p:nvPr/>
        </p:nvSpPr>
        <p:spPr>
          <a:xfrm>
            <a:off x="5311771" y="1752600"/>
            <a:ext cx="1895475" cy="307777"/>
          </a:xfrm>
          <a:prstGeom prst="rect">
            <a:avLst/>
          </a:prstGeom>
          <a:noFill/>
          <a:ln>
            <a:solidFill>
              <a:schemeClr val="bg1"/>
            </a:solidFill>
          </a:ln>
        </p:spPr>
        <p:txBody>
          <a:bodyPr wrap="square" lIns="0" tIns="0" rIns="0" bIns="0" rtlCol="0">
            <a:spAutoFit/>
          </a:bodyPr>
          <a:lstStyle/>
          <a:p>
            <a:r>
              <a:rPr lang="en-US" sz="1000" b="1" dirty="0" smtClean="0">
                <a:latin typeface="+mn-lt"/>
              </a:rPr>
              <a:t>Citizen-centric </a:t>
            </a:r>
          </a:p>
          <a:p>
            <a:r>
              <a:rPr lang="en-US" sz="1000" b="1" dirty="0" smtClean="0">
                <a:latin typeface="+mn-lt"/>
              </a:rPr>
              <a:t>channel management</a:t>
            </a:r>
            <a:endParaRPr lang="en-US" sz="1000" b="1" dirty="0">
              <a:latin typeface="+mn-lt"/>
            </a:endParaRPr>
          </a:p>
        </p:txBody>
      </p:sp>
      <p:sp>
        <p:nvSpPr>
          <p:cNvPr id="721" name="TextBox 720"/>
          <p:cNvSpPr txBox="1"/>
          <p:nvPr/>
        </p:nvSpPr>
        <p:spPr>
          <a:xfrm rot="16200000">
            <a:off x="815971" y="2952750"/>
            <a:ext cx="1895475" cy="307777"/>
          </a:xfrm>
          <a:prstGeom prst="rect">
            <a:avLst/>
          </a:prstGeom>
          <a:noFill/>
          <a:ln>
            <a:noFill/>
          </a:ln>
        </p:spPr>
        <p:txBody>
          <a:bodyPr wrap="square" lIns="0" tIns="0" rIns="0" bIns="0" rtlCol="0">
            <a:spAutoFit/>
          </a:bodyPr>
          <a:lstStyle/>
          <a:p>
            <a:r>
              <a:rPr lang="en-US" sz="1000" b="1" dirty="0" smtClean="0">
                <a:latin typeface="+mn-lt"/>
              </a:rPr>
              <a:t>Vision &gt; strategy &gt;</a:t>
            </a:r>
          </a:p>
          <a:p>
            <a:r>
              <a:rPr lang="en-GB" sz="1000" b="1" dirty="0" smtClean="0">
                <a:latin typeface="+mn-lt"/>
              </a:rPr>
              <a:t>Business model</a:t>
            </a:r>
            <a:endParaRPr lang="en-US" sz="1000" b="1" dirty="0">
              <a:latin typeface="+mn-lt"/>
            </a:endParaRPr>
          </a:p>
        </p:txBody>
      </p:sp>
      <p:sp>
        <p:nvSpPr>
          <p:cNvPr id="722" name="TextBox 721"/>
          <p:cNvSpPr txBox="1"/>
          <p:nvPr/>
        </p:nvSpPr>
        <p:spPr>
          <a:xfrm rot="16200000">
            <a:off x="1491408" y="3077319"/>
            <a:ext cx="1895475" cy="153888"/>
          </a:xfrm>
          <a:prstGeom prst="rect">
            <a:avLst/>
          </a:prstGeom>
          <a:noFill/>
          <a:ln>
            <a:noFill/>
          </a:ln>
        </p:spPr>
        <p:txBody>
          <a:bodyPr wrap="square" lIns="0" tIns="0" rIns="0" bIns="0" rtlCol="0">
            <a:spAutoFit/>
          </a:bodyPr>
          <a:lstStyle/>
          <a:p>
            <a:r>
              <a:rPr lang="en-GB" sz="1000" b="1" dirty="0" smtClean="0">
                <a:latin typeface="+mn-lt"/>
              </a:rPr>
              <a:t>Policy Products</a:t>
            </a:r>
            <a:endParaRPr lang="en-US" sz="1000" b="1" dirty="0">
              <a:latin typeface="+mn-lt"/>
            </a:endParaRPr>
          </a:p>
        </p:txBody>
      </p:sp>
      <p:sp>
        <p:nvSpPr>
          <p:cNvPr id="723" name="TextBox 722"/>
          <p:cNvSpPr txBox="1"/>
          <p:nvPr/>
        </p:nvSpPr>
        <p:spPr>
          <a:xfrm rot="16200000">
            <a:off x="2139108" y="3048744"/>
            <a:ext cx="1895475" cy="153888"/>
          </a:xfrm>
          <a:prstGeom prst="rect">
            <a:avLst/>
          </a:prstGeom>
          <a:noFill/>
          <a:ln>
            <a:noFill/>
          </a:ln>
        </p:spPr>
        <p:txBody>
          <a:bodyPr wrap="square" lIns="0" tIns="0" rIns="0" bIns="0" rtlCol="0">
            <a:spAutoFit/>
          </a:bodyPr>
          <a:lstStyle/>
          <a:p>
            <a:r>
              <a:rPr lang="en-GB" sz="1000" b="1" dirty="0" smtClean="0">
                <a:latin typeface="+mn-lt"/>
              </a:rPr>
              <a:t>Delivery Roadmap</a:t>
            </a:r>
            <a:endParaRPr lang="en-US" sz="1000" b="1" dirty="0">
              <a:latin typeface="+mn-lt"/>
            </a:endParaRPr>
          </a:p>
        </p:txBody>
      </p:sp>
      <p:sp>
        <p:nvSpPr>
          <p:cNvPr id="724" name="TextBox 723"/>
          <p:cNvSpPr txBox="1"/>
          <p:nvPr/>
        </p:nvSpPr>
        <p:spPr>
          <a:xfrm rot="16200000">
            <a:off x="2758233" y="3048744"/>
            <a:ext cx="1895475" cy="153888"/>
          </a:xfrm>
          <a:prstGeom prst="rect">
            <a:avLst/>
          </a:prstGeom>
          <a:noFill/>
          <a:ln>
            <a:noFill/>
          </a:ln>
        </p:spPr>
        <p:txBody>
          <a:bodyPr wrap="square" lIns="0" tIns="0" rIns="0" bIns="0" rtlCol="0">
            <a:spAutoFit/>
          </a:bodyPr>
          <a:lstStyle/>
          <a:p>
            <a:r>
              <a:rPr lang="en-GB" sz="1000" b="1" dirty="0" smtClean="0">
                <a:latin typeface="+mn-lt"/>
              </a:rPr>
              <a:t>Marketing &amp; branding</a:t>
            </a:r>
            <a:endParaRPr lang="en-US" sz="1000" b="1" dirty="0">
              <a:latin typeface="+mn-lt"/>
            </a:endParaRPr>
          </a:p>
        </p:txBody>
      </p:sp>
      <p:sp>
        <p:nvSpPr>
          <p:cNvPr id="725" name="TextBox 724"/>
          <p:cNvSpPr txBox="1"/>
          <p:nvPr/>
        </p:nvSpPr>
        <p:spPr>
          <a:xfrm rot="16200000">
            <a:off x="3405933" y="3067794"/>
            <a:ext cx="1895475" cy="153888"/>
          </a:xfrm>
          <a:prstGeom prst="rect">
            <a:avLst/>
          </a:prstGeom>
          <a:noFill/>
          <a:ln>
            <a:noFill/>
          </a:ln>
        </p:spPr>
        <p:txBody>
          <a:bodyPr wrap="square" lIns="0" tIns="0" rIns="0" bIns="0" rtlCol="0">
            <a:spAutoFit/>
          </a:bodyPr>
          <a:lstStyle/>
          <a:p>
            <a:r>
              <a:rPr lang="en-GB" sz="1000" b="1" dirty="0" smtClean="0">
                <a:latin typeface="+mn-lt"/>
              </a:rPr>
              <a:t>Identity management</a:t>
            </a:r>
            <a:endParaRPr lang="en-US" sz="1000" b="1" dirty="0">
              <a:latin typeface="+mn-lt"/>
            </a:endParaRPr>
          </a:p>
        </p:txBody>
      </p:sp>
      <p:sp>
        <p:nvSpPr>
          <p:cNvPr id="726" name="TextBox 725"/>
          <p:cNvSpPr txBox="1"/>
          <p:nvPr/>
        </p:nvSpPr>
        <p:spPr>
          <a:xfrm rot="16200000">
            <a:off x="4053633" y="3058269"/>
            <a:ext cx="1895475" cy="153888"/>
          </a:xfrm>
          <a:prstGeom prst="rect">
            <a:avLst/>
          </a:prstGeom>
          <a:noFill/>
          <a:ln>
            <a:noFill/>
          </a:ln>
        </p:spPr>
        <p:txBody>
          <a:bodyPr wrap="square" lIns="0" tIns="0" rIns="0" bIns="0" rtlCol="0">
            <a:spAutoFit/>
          </a:bodyPr>
          <a:lstStyle/>
          <a:p>
            <a:r>
              <a:rPr lang="en-GB" sz="1000" b="1" dirty="0" smtClean="0">
                <a:latin typeface="+mn-lt"/>
              </a:rPr>
              <a:t>Citizen empowerment</a:t>
            </a:r>
            <a:endParaRPr lang="en-US" sz="1000" b="1" dirty="0">
              <a:latin typeface="+mn-lt"/>
            </a:endParaRPr>
          </a:p>
        </p:txBody>
      </p:sp>
      <p:sp>
        <p:nvSpPr>
          <p:cNvPr id="728" name="TextBox 727"/>
          <p:cNvSpPr txBox="1"/>
          <p:nvPr/>
        </p:nvSpPr>
        <p:spPr>
          <a:xfrm>
            <a:off x="5340345" y="2190749"/>
            <a:ext cx="1266825" cy="1885131"/>
          </a:xfrm>
          <a:prstGeom prst="rect">
            <a:avLst/>
          </a:prstGeom>
          <a:solidFill>
            <a:schemeClr val="bg2"/>
          </a:solidFill>
          <a:ln>
            <a:noFill/>
          </a:ln>
        </p:spPr>
        <p:txBody>
          <a:bodyPr wrap="square" lIns="0" tIns="0" rIns="0" bIns="0" rtlCol="0">
            <a:spAutoFit/>
          </a:bodyPr>
          <a:lstStyle/>
          <a:p>
            <a:pPr>
              <a:lnSpc>
                <a:spcPts val="1300"/>
              </a:lnSpc>
            </a:pPr>
            <a:r>
              <a:rPr lang="en-US" sz="1000" b="1" dirty="0" smtClean="0">
                <a:latin typeface="+mn-lt"/>
              </a:rPr>
              <a:t>Internet</a:t>
            </a:r>
          </a:p>
          <a:p>
            <a:pPr>
              <a:lnSpc>
                <a:spcPts val="1300"/>
              </a:lnSpc>
            </a:pPr>
            <a:endParaRPr lang="en-GB" sz="1000" b="1" dirty="0">
              <a:latin typeface="+mn-lt"/>
            </a:endParaRPr>
          </a:p>
          <a:p>
            <a:pPr>
              <a:lnSpc>
                <a:spcPts val="1300"/>
              </a:lnSpc>
            </a:pPr>
            <a:r>
              <a:rPr lang="en-GB" sz="1000" b="1" dirty="0" smtClean="0">
                <a:latin typeface="+mn-lt"/>
              </a:rPr>
              <a:t>Walk-in</a:t>
            </a:r>
          </a:p>
          <a:p>
            <a:pPr>
              <a:lnSpc>
                <a:spcPts val="1300"/>
              </a:lnSpc>
            </a:pPr>
            <a:endParaRPr lang="en-GB" sz="1000" b="1" dirty="0">
              <a:latin typeface="+mn-lt"/>
            </a:endParaRPr>
          </a:p>
          <a:p>
            <a:pPr>
              <a:lnSpc>
                <a:spcPts val="1100"/>
              </a:lnSpc>
            </a:pPr>
            <a:r>
              <a:rPr lang="en-GB" sz="1000" b="1" dirty="0" smtClean="0">
                <a:latin typeface="+mn-lt"/>
              </a:rPr>
              <a:t>DiTV</a:t>
            </a:r>
          </a:p>
          <a:p>
            <a:pPr>
              <a:lnSpc>
                <a:spcPts val="1200"/>
              </a:lnSpc>
            </a:pPr>
            <a:endParaRPr lang="en-GB" sz="1000" b="1" dirty="0">
              <a:latin typeface="+mn-lt"/>
            </a:endParaRPr>
          </a:p>
          <a:p>
            <a:r>
              <a:rPr lang="en-GB" sz="1000" b="1" dirty="0" smtClean="0">
                <a:latin typeface="+mn-lt"/>
              </a:rPr>
              <a:t>Phone</a:t>
            </a:r>
          </a:p>
          <a:p>
            <a:r>
              <a:rPr lang="en-GB" sz="1000" b="1" dirty="0" smtClean="0">
                <a:latin typeface="+mn-lt"/>
              </a:rPr>
              <a:t>(and mobile device)</a:t>
            </a:r>
          </a:p>
          <a:p>
            <a:pPr>
              <a:lnSpc>
                <a:spcPts val="1000"/>
              </a:lnSpc>
            </a:pPr>
            <a:endParaRPr lang="en-GB" sz="1000" b="1" dirty="0">
              <a:latin typeface="+mn-lt"/>
            </a:endParaRPr>
          </a:p>
          <a:p>
            <a:r>
              <a:rPr lang="en-GB" sz="1000" b="1" dirty="0" smtClean="0">
                <a:latin typeface="+mn-lt"/>
              </a:rPr>
              <a:t>Mail</a:t>
            </a:r>
          </a:p>
          <a:p>
            <a:endParaRPr lang="en-GB" sz="1000" b="1" dirty="0">
              <a:latin typeface="+mn-lt"/>
            </a:endParaRPr>
          </a:p>
          <a:p>
            <a:r>
              <a:rPr lang="en-GB" sz="1000" b="1" dirty="0" smtClean="0">
                <a:latin typeface="+mn-lt"/>
              </a:rPr>
              <a:t>Front-line staff</a:t>
            </a:r>
            <a:endParaRPr lang="en-US" sz="1000" b="1" dirty="0">
              <a:latin typeface="+mn-lt"/>
            </a:endParaRPr>
          </a:p>
        </p:txBody>
      </p:sp>
      <p:sp>
        <p:nvSpPr>
          <p:cNvPr id="730" name="TextBox 729"/>
          <p:cNvSpPr txBox="1"/>
          <p:nvPr/>
        </p:nvSpPr>
        <p:spPr>
          <a:xfrm>
            <a:off x="1577971" y="4686300"/>
            <a:ext cx="1009650" cy="153888"/>
          </a:xfrm>
          <a:prstGeom prst="rect">
            <a:avLst/>
          </a:prstGeom>
          <a:noFill/>
          <a:ln>
            <a:noFill/>
          </a:ln>
        </p:spPr>
        <p:txBody>
          <a:bodyPr wrap="square" lIns="0" tIns="0" rIns="0" bIns="0" rtlCol="0">
            <a:spAutoFit/>
          </a:bodyPr>
          <a:lstStyle/>
          <a:p>
            <a:r>
              <a:rPr lang="en-US" sz="1000" b="1" dirty="0" smtClean="0">
                <a:latin typeface="+mn-lt"/>
              </a:rPr>
              <a:t>Strategic clarity</a:t>
            </a:r>
            <a:endParaRPr lang="en-US" sz="1000" b="1" dirty="0">
              <a:latin typeface="+mn-lt"/>
            </a:endParaRPr>
          </a:p>
        </p:txBody>
      </p:sp>
      <p:sp>
        <p:nvSpPr>
          <p:cNvPr id="731" name="TextBox 730"/>
          <p:cNvSpPr txBox="1"/>
          <p:nvPr/>
        </p:nvSpPr>
        <p:spPr>
          <a:xfrm>
            <a:off x="1568446" y="5219700"/>
            <a:ext cx="1009650" cy="153888"/>
          </a:xfrm>
          <a:prstGeom prst="rect">
            <a:avLst/>
          </a:prstGeom>
          <a:noFill/>
          <a:ln>
            <a:noFill/>
          </a:ln>
        </p:spPr>
        <p:txBody>
          <a:bodyPr wrap="square" lIns="0" tIns="0" rIns="0" bIns="0" rtlCol="0">
            <a:spAutoFit/>
          </a:bodyPr>
          <a:lstStyle/>
          <a:p>
            <a:r>
              <a:rPr lang="en-US" sz="1000" b="1" dirty="0" smtClean="0">
                <a:latin typeface="+mn-lt"/>
              </a:rPr>
              <a:t>Leadership</a:t>
            </a:r>
            <a:endParaRPr lang="en-US" sz="1000" b="1" dirty="0">
              <a:latin typeface="+mn-lt"/>
            </a:endParaRPr>
          </a:p>
        </p:txBody>
      </p:sp>
      <p:sp>
        <p:nvSpPr>
          <p:cNvPr id="732" name="TextBox 731"/>
          <p:cNvSpPr txBox="1"/>
          <p:nvPr/>
        </p:nvSpPr>
        <p:spPr>
          <a:xfrm>
            <a:off x="2768596" y="4705350"/>
            <a:ext cx="1009650" cy="153888"/>
          </a:xfrm>
          <a:prstGeom prst="rect">
            <a:avLst/>
          </a:prstGeom>
          <a:noFill/>
          <a:ln>
            <a:noFill/>
          </a:ln>
        </p:spPr>
        <p:txBody>
          <a:bodyPr wrap="square" lIns="0" tIns="0" rIns="0" bIns="0" rtlCol="0">
            <a:spAutoFit/>
          </a:bodyPr>
          <a:lstStyle/>
          <a:p>
            <a:r>
              <a:rPr lang="en-US" sz="1000" b="1" dirty="0" smtClean="0">
                <a:latin typeface="+mn-lt"/>
              </a:rPr>
              <a:t>Skills</a:t>
            </a:r>
            <a:endParaRPr lang="en-US" sz="1000" b="1" dirty="0">
              <a:latin typeface="+mn-lt"/>
            </a:endParaRPr>
          </a:p>
        </p:txBody>
      </p:sp>
      <p:sp>
        <p:nvSpPr>
          <p:cNvPr id="733" name="TextBox 732"/>
          <p:cNvSpPr txBox="1"/>
          <p:nvPr/>
        </p:nvSpPr>
        <p:spPr>
          <a:xfrm>
            <a:off x="2768596" y="5219700"/>
            <a:ext cx="1009650" cy="153888"/>
          </a:xfrm>
          <a:prstGeom prst="rect">
            <a:avLst/>
          </a:prstGeom>
          <a:noFill/>
          <a:ln>
            <a:noFill/>
          </a:ln>
        </p:spPr>
        <p:txBody>
          <a:bodyPr wrap="square" lIns="0" tIns="0" rIns="0" bIns="0" rtlCol="0">
            <a:spAutoFit/>
          </a:bodyPr>
          <a:lstStyle/>
          <a:p>
            <a:r>
              <a:rPr lang="en-US" sz="1000" b="1" dirty="0" smtClean="0">
                <a:latin typeface="+mn-lt"/>
              </a:rPr>
              <a:t>User focus</a:t>
            </a:r>
            <a:endParaRPr lang="en-US" sz="1000" b="1" dirty="0">
              <a:latin typeface="+mn-lt"/>
            </a:endParaRPr>
          </a:p>
        </p:txBody>
      </p:sp>
      <p:sp>
        <p:nvSpPr>
          <p:cNvPr id="734" name="TextBox 733"/>
          <p:cNvSpPr txBox="1"/>
          <p:nvPr/>
        </p:nvSpPr>
        <p:spPr>
          <a:xfrm>
            <a:off x="3949696" y="4648200"/>
            <a:ext cx="1009650" cy="256480"/>
          </a:xfrm>
          <a:prstGeom prst="rect">
            <a:avLst/>
          </a:prstGeom>
          <a:solidFill>
            <a:schemeClr val="bg2"/>
          </a:solidFill>
          <a:ln>
            <a:noFill/>
          </a:ln>
        </p:spPr>
        <p:txBody>
          <a:bodyPr wrap="square" lIns="0" tIns="0" rIns="0" bIns="0" rtlCol="0">
            <a:spAutoFit/>
          </a:bodyPr>
          <a:lstStyle/>
          <a:p>
            <a:pPr>
              <a:lnSpc>
                <a:spcPts val="1000"/>
              </a:lnSpc>
            </a:pPr>
            <a:r>
              <a:rPr lang="en-US" sz="1000" b="1" dirty="0" smtClean="0">
                <a:latin typeface="+mn-lt"/>
              </a:rPr>
              <a:t>Stakeholder</a:t>
            </a:r>
          </a:p>
          <a:p>
            <a:pPr>
              <a:lnSpc>
                <a:spcPts val="1000"/>
              </a:lnSpc>
            </a:pPr>
            <a:r>
              <a:rPr lang="en-GB" sz="1000" b="1" dirty="0" smtClean="0">
                <a:latin typeface="+mn-lt"/>
              </a:rPr>
              <a:t>engagement</a:t>
            </a:r>
            <a:endParaRPr lang="en-US" sz="1000" b="1" dirty="0">
              <a:latin typeface="+mn-lt"/>
            </a:endParaRPr>
          </a:p>
        </p:txBody>
      </p:sp>
      <p:sp>
        <p:nvSpPr>
          <p:cNvPr id="735" name="TextBox 734"/>
          <p:cNvSpPr txBox="1"/>
          <p:nvPr/>
        </p:nvSpPr>
        <p:spPr>
          <a:xfrm>
            <a:off x="3940171" y="5172075"/>
            <a:ext cx="1009650" cy="256480"/>
          </a:xfrm>
          <a:prstGeom prst="rect">
            <a:avLst/>
          </a:prstGeom>
          <a:noFill/>
          <a:ln>
            <a:noFill/>
          </a:ln>
        </p:spPr>
        <p:txBody>
          <a:bodyPr wrap="square" lIns="0" tIns="0" rIns="0" bIns="0" rtlCol="0">
            <a:spAutoFit/>
          </a:bodyPr>
          <a:lstStyle/>
          <a:p>
            <a:pPr>
              <a:lnSpc>
                <a:spcPts val="1000"/>
              </a:lnSpc>
            </a:pPr>
            <a:r>
              <a:rPr lang="en-GB" sz="1000" b="1" dirty="0" smtClean="0">
                <a:latin typeface="+mn-lt"/>
              </a:rPr>
              <a:t>Supplier partnership</a:t>
            </a:r>
            <a:endParaRPr lang="en-US" sz="1000" b="1" dirty="0">
              <a:latin typeface="+mn-lt"/>
            </a:endParaRPr>
          </a:p>
        </p:txBody>
      </p:sp>
      <p:sp>
        <p:nvSpPr>
          <p:cNvPr id="736" name="TextBox 735"/>
          <p:cNvSpPr txBox="1"/>
          <p:nvPr/>
        </p:nvSpPr>
        <p:spPr>
          <a:xfrm>
            <a:off x="5121271" y="4714875"/>
            <a:ext cx="1009650" cy="128240"/>
          </a:xfrm>
          <a:prstGeom prst="rect">
            <a:avLst/>
          </a:prstGeom>
          <a:noFill/>
          <a:ln>
            <a:noFill/>
          </a:ln>
        </p:spPr>
        <p:txBody>
          <a:bodyPr wrap="square" lIns="0" tIns="0" rIns="0" bIns="0" rtlCol="0">
            <a:spAutoFit/>
          </a:bodyPr>
          <a:lstStyle/>
          <a:p>
            <a:pPr>
              <a:lnSpc>
                <a:spcPts val="1000"/>
              </a:lnSpc>
            </a:pPr>
            <a:r>
              <a:rPr lang="en-GB" sz="1000" b="1" dirty="0" smtClean="0">
                <a:latin typeface="+mn-lt"/>
              </a:rPr>
              <a:t>Future-proofing</a:t>
            </a:r>
            <a:endParaRPr lang="en-US" sz="1000" b="1" dirty="0">
              <a:latin typeface="+mn-lt"/>
            </a:endParaRPr>
          </a:p>
        </p:txBody>
      </p:sp>
      <p:sp>
        <p:nvSpPr>
          <p:cNvPr id="737" name="TextBox 736"/>
          <p:cNvSpPr txBox="1"/>
          <p:nvPr/>
        </p:nvSpPr>
        <p:spPr>
          <a:xfrm>
            <a:off x="5111746" y="5238750"/>
            <a:ext cx="1009650" cy="128240"/>
          </a:xfrm>
          <a:prstGeom prst="rect">
            <a:avLst/>
          </a:prstGeom>
          <a:noFill/>
          <a:ln>
            <a:noFill/>
          </a:ln>
        </p:spPr>
        <p:txBody>
          <a:bodyPr wrap="square" lIns="0" tIns="0" rIns="0" bIns="0" rtlCol="0">
            <a:spAutoFit/>
          </a:bodyPr>
          <a:lstStyle/>
          <a:p>
            <a:pPr>
              <a:lnSpc>
                <a:spcPts val="1000"/>
              </a:lnSpc>
            </a:pPr>
            <a:r>
              <a:rPr lang="en-GB" sz="1000" b="1" dirty="0" smtClean="0">
                <a:latin typeface="+mn-lt"/>
              </a:rPr>
              <a:t>Do-ability</a:t>
            </a:r>
            <a:endParaRPr lang="en-US" sz="1000" b="1" dirty="0">
              <a:latin typeface="+mn-lt"/>
            </a:endParaRPr>
          </a:p>
        </p:txBody>
      </p:sp>
      <p:sp>
        <p:nvSpPr>
          <p:cNvPr id="738" name="TextBox 737"/>
          <p:cNvSpPr txBox="1"/>
          <p:nvPr/>
        </p:nvSpPr>
        <p:spPr>
          <a:xfrm>
            <a:off x="6102346" y="4886325"/>
            <a:ext cx="1009650" cy="256480"/>
          </a:xfrm>
          <a:prstGeom prst="rect">
            <a:avLst/>
          </a:prstGeom>
          <a:noFill/>
          <a:ln>
            <a:noFill/>
          </a:ln>
        </p:spPr>
        <p:txBody>
          <a:bodyPr wrap="square" lIns="0" tIns="0" rIns="0" bIns="0" rtlCol="0">
            <a:spAutoFit/>
          </a:bodyPr>
          <a:lstStyle/>
          <a:p>
            <a:pPr>
              <a:lnSpc>
                <a:spcPts val="1000"/>
              </a:lnSpc>
            </a:pPr>
            <a:r>
              <a:rPr lang="en-GB" sz="900" b="1" dirty="0" smtClean="0">
                <a:latin typeface="+mn-lt"/>
              </a:rPr>
              <a:t>Benefit</a:t>
            </a:r>
          </a:p>
          <a:p>
            <a:pPr>
              <a:lnSpc>
                <a:spcPts val="1000"/>
              </a:lnSpc>
            </a:pPr>
            <a:r>
              <a:rPr lang="en-GB" sz="900" b="1" dirty="0" smtClean="0">
                <a:latin typeface="+mn-lt"/>
              </a:rPr>
              <a:t>realisation</a:t>
            </a:r>
            <a:endParaRPr lang="en-US" sz="900" b="1" dirty="0">
              <a:latin typeface="+mn-lt"/>
            </a:endParaRPr>
          </a:p>
        </p:txBody>
      </p:sp>
      <p:sp>
        <p:nvSpPr>
          <p:cNvPr id="739" name="TextBox 738"/>
          <p:cNvSpPr txBox="1"/>
          <p:nvPr/>
        </p:nvSpPr>
        <p:spPr>
          <a:xfrm>
            <a:off x="7010400" y="2419350"/>
            <a:ext cx="1009650" cy="256480"/>
          </a:xfrm>
          <a:prstGeom prst="rect">
            <a:avLst/>
          </a:prstGeom>
          <a:noFill/>
        </p:spPr>
        <p:txBody>
          <a:bodyPr wrap="square" lIns="0" tIns="0" rIns="0" bIns="0" rtlCol="0">
            <a:spAutoFit/>
          </a:bodyPr>
          <a:lstStyle/>
          <a:p>
            <a:pPr>
              <a:lnSpc>
                <a:spcPts val="1000"/>
              </a:lnSpc>
            </a:pPr>
            <a:r>
              <a:rPr lang="en-GB" sz="1000" b="1" dirty="0" smtClean="0">
                <a:latin typeface="+mn-lt"/>
              </a:rPr>
              <a:t>Lower</a:t>
            </a:r>
          </a:p>
          <a:p>
            <a:pPr>
              <a:lnSpc>
                <a:spcPts val="1000"/>
              </a:lnSpc>
            </a:pPr>
            <a:r>
              <a:rPr lang="en-GB" sz="1000" b="1" dirty="0" smtClean="0">
                <a:latin typeface="+mn-lt"/>
              </a:rPr>
              <a:t>cost</a:t>
            </a:r>
            <a:endParaRPr lang="en-US" sz="1000" b="1" dirty="0">
              <a:latin typeface="+mn-lt"/>
            </a:endParaRPr>
          </a:p>
        </p:txBody>
      </p:sp>
      <p:sp>
        <p:nvSpPr>
          <p:cNvPr id="740" name="TextBox 739"/>
          <p:cNvSpPr txBox="1"/>
          <p:nvPr/>
        </p:nvSpPr>
        <p:spPr>
          <a:xfrm>
            <a:off x="7143750" y="2895600"/>
            <a:ext cx="1009650" cy="256480"/>
          </a:xfrm>
          <a:prstGeom prst="rect">
            <a:avLst/>
          </a:prstGeom>
          <a:noFill/>
        </p:spPr>
        <p:txBody>
          <a:bodyPr wrap="square" lIns="0" tIns="0" rIns="0" bIns="0" rtlCol="0">
            <a:spAutoFit/>
          </a:bodyPr>
          <a:lstStyle/>
          <a:p>
            <a:pPr>
              <a:lnSpc>
                <a:spcPts val="1000"/>
              </a:lnSpc>
            </a:pPr>
            <a:r>
              <a:rPr lang="en-GB" sz="1000" b="1" dirty="0" smtClean="0">
                <a:latin typeface="+mn-lt"/>
              </a:rPr>
              <a:t>Policy</a:t>
            </a:r>
          </a:p>
          <a:p>
            <a:pPr>
              <a:lnSpc>
                <a:spcPts val="1000"/>
              </a:lnSpc>
            </a:pPr>
            <a:r>
              <a:rPr lang="en-GB" sz="1000" b="1" dirty="0" smtClean="0">
                <a:latin typeface="+mn-lt"/>
              </a:rPr>
              <a:t>outcomes</a:t>
            </a:r>
            <a:endParaRPr lang="en-US" sz="1000" b="1" dirty="0">
              <a:latin typeface="+mn-lt"/>
            </a:endParaRPr>
          </a:p>
        </p:txBody>
      </p:sp>
      <p:sp>
        <p:nvSpPr>
          <p:cNvPr id="741" name="TextBox 740"/>
          <p:cNvSpPr txBox="1"/>
          <p:nvPr/>
        </p:nvSpPr>
        <p:spPr>
          <a:xfrm>
            <a:off x="7210425" y="3352800"/>
            <a:ext cx="1009650" cy="137025"/>
          </a:xfrm>
          <a:prstGeom prst="rect">
            <a:avLst/>
          </a:prstGeom>
          <a:noFill/>
        </p:spPr>
        <p:txBody>
          <a:bodyPr wrap="square" lIns="0" tIns="0" rIns="0" bIns="0" rtlCol="0">
            <a:spAutoFit/>
          </a:bodyPr>
          <a:lstStyle/>
          <a:p>
            <a:pPr>
              <a:lnSpc>
                <a:spcPts val="1000"/>
              </a:lnSpc>
            </a:pPr>
            <a:r>
              <a:rPr lang="en-GB" sz="1400" b="1" dirty="0" smtClean="0">
                <a:latin typeface="+mn-lt"/>
              </a:rPr>
              <a:t>Impact</a:t>
            </a:r>
            <a:endParaRPr lang="en-US" sz="1400" b="1" dirty="0">
              <a:latin typeface="+mn-lt"/>
            </a:endParaRPr>
          </a:p>
        </p:txBody>
      </p:sp>
      <p:sp>
        <p:nvSpPr>
          <p:cNvPr id="742" name="TextBox 741"/>
          <p:cNvSpPr txBox="1"/>
          <p:nvPr/>
        </p:nvSpPr>
        <p:spPr>
          <a:xfrm>
            <a:off x="7153275" y="3648075"/>
            <a:ext cx="1009650" cy="384721"/>
          </a:xfrm>
          <a:prstGeom prst="rect">
            <a:avLst/>
          </a:prstGeom>
          <a:noFill/>
        </p:spPr>
        <p:txBody>
          <a:bodyPr wrap="square" lIns="0" tIns="0" rIns="0" bIns="0" rtlCol="0">
            <a:spAutoFit/>
          </a:bodyPr>
          <a:lstStyle/>
          <a:p>
            <a:pPr>
              <a:lnSpc>
                <a:spcPts val="1000"/>
              </a:lnSpc>
            </a:pPr>
            <a:r>
              <a:rPr lang="en-GB" sz="950" b="1" dirty="0" smtClean="0">
                <a:latin typeface="+mn-lt"/>
              </a:rPr>
              <a:t>Transformed</a:t>
            </a:r>
            <a:r>
              <a:rPr lang="en-US" sz="950" b="1" dirty="0" smtClean="0">
                <a:latin typeface="+mn-lt"/>
              </a:rPr>
              <a:t> customer experience</a:t>
            </a:r>
            <a:endParaRPr lang="en-GB" sz="950" b="1" dirty="0" smtClean="0">
              <a:latin typeface="+mn-lt"/>
            </a:endParaRPr>
          </a:p>
        </p:txBody>
      </p:sp>
      <p:sp>
        <p:nvSpPr>
          <p:cNvPr id="743" name="TextBox 742"/>
          <p:cNvSpPr txBox="1"/>
          <p:nvPr/>
        </p:nvSpPr>
        <p:spPr>
          <a:xfrm>
            <a:off x="177796" y="2724150"/>
            <a:ext cx="771525" cy="461665"/>
          </a:xfrm>
          <a:prstGeom prst="rect">
            <a:avLst/>
          </a:prstGeom>
          <a:noFill/>
        </p:spPr>
        <p:txBody>
          <a:bodyPr wrap="square" lIns="0" tIns="0" rIns="0" bIns="0" rtlCol="0">
            <a:spAutoFit/>
          </a:bodyPr>
          <a:lstStyle/>
          <a:p>
            <a:r>
              <a:rPr lang="en-US" sz="1000" b="1" dirty="0" smtClean="0">
                <a:solidFill>
                  <a:schemeClr val="bg2"/>
                </a:solidFill>
                <a:latin typeface="+mn-lt"/>
              </a:rPr>
              <a:t>Key service delivery process</a:t>
            </a:r>
            <a:endParaRPr lang="en-US" sz="1000" b="1" dirty="0">
              <a:solidFill>
                <a:schemeClr val="bg2"/>
              </a:solidFill>
              <a:latin typeface="+mn-lt"/>
            </a:endParaRPr>
          </a:p>
        </p:txBody>
      </p:sp>
      <p:sp>
        <p:nvSpPr>
          <p:cNvPr id="744" name="TextBox 743"/>
          <p:cNvSpPr txBox="1"/>
          <p:nvPr/>
        </p:nvSpPr>
        <p:spPr>
          <a:xfrm>
            <a:off x="215896" y="4810125"/>
            <a:ext cx="771525" cy="461665"/>
          </a:xfrm>
          <a:prstGeom prst="rect">
            <a:avLst/>
          </a:prstGeom>
          <a:noFill/>
        </p:spPr>
        <p:txBody>
          <a:bodyPr wrap="square" lIns="0" tIns="0" rIns="0" bIns="0" rtlCol="0">
            <a:spAutoFit/>
          </a:bodyPr>
          <a:lstStyle/>
          <a:p>
            <a:r>
              <a:rPr lang="en-US" sz="1000" b="1" dirty="0" smtClean="0">
                <a:solidFill>
                  <a:schemeClr val="bg2"/>
                </a:solidFill>
                <a:latin typeface="+mn-lt"/>
              </a:rPr>
              <a:t>Critical success factors</a:t>
            </a:r>
            <a:endParaRPr lang="en-US" sz="1000" b="1" dirty="0">
              <a:solidFill>
                <a:schemeClr val="bg2"/>
              </a:solidFill>
              <a:latin typeface="+mn-lt"/>
            </a:endParaRPr>
          </a:p>
        </p:txBody>
      </p:sp>
      <p:sp>
        <p:nvSpPr>
          <p:cNvPr id="745" name="TextBox 744"/>
          <p:cNvSpPr txBox="1"/>
          <p:nvPr/>
        </p:nvSpPr>
        <p:spPr>
          <a:xfrm rot="16200000">
            <a:off x="5997572" y="3039218"/>
            <a:ext cx="1895475" cy="153888"/>
          </a:xfrm>
          <a:prstGeom prst="rect">
            <a:avLst/>
          </a:prstGeom>
          <a:noFill/>
          <a:ln>
            <a:noFill/>
          </a:ln>
        </p:spPr>
        <p:txBody>
          <a:bodyPr wrap="square" lIns="0" tIns="0" rIns="0" bIns="0" rtlCol="0">
            <a:spAutoFit/>
          </a:bodyPr>
          <a:lstStyle/>
          <a:p>
            <a:r>
              <a:rPr lang="en-GB" sz="1000" b="1" dirty="0" smtClean="0">
                <a:latin typeface="+mn-lt"/>
              </a:rPr>
              <a:t>Channel management strategy</a:t>
            </a:r>
            <a:endParaRPr lang="en-US" sz="1000" b="1" dirty="0">
              <a:latin typeface="+mn-lt"/>
            </a:endParaRPr>
          </a:p>
        </p:txBody>
      </p:sp>
      <p:sp>
        <p:nvSpPr>
          <p:cNvPr id="122" name="Title 1"/>
          <p:cNvSpPr txBox="1">
            <a:spLocks/>
          </p:cNvSpPr>
          <p:nvPr/>
        </p:nvSpPr>
        <p:spPr>
          <a:xfrm>
            <a:off x="630238" y="350838"/>
            <a:ext cx="5770562" cy="639762"/>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rgbClr val="1D6AAE"/>
                </a:solidFill>
                <a:effectLst/>
                <a:uLnTx/>
                <a:uFillTx/>
                <a:latin typeface="+mj-lt"/>
                <a:ea typeface="+mj-ea"/>
                <a:cs typeface="+mj-cs"/>
              </a:rPr>
              <a:t>The Citizen Service </a:t>
            </a:r>
            <a:r>
              <a:rPr kumimoji="0" lang="en-GB" sz="2800" b="0" i="0" u="none" strike="noStrike" kern="0" cap="none" spc="0" normalizeH="0" baseline="0" noProof="0" dirty="0" smtClean="0">
                <a:ln>
                  <a:noFill/>
                </a:ln>
                <a:solidFill>
                  <a:srgbClr val="0070C0"/>
                </a:solidFill>
                <a:effectLst/>
                <a:uLnTx/>
                <a:uFillTx/>
                <a:latin typeface="+mj-lt"/>
                <a:ea typeface="+mj-ea"/>
                <a:cs typeface="+mj-cs"/>
              </a:rPr>
              <a:t>Transformation</a:t>
            </a:r>
            <a:r>
              <a:rPr kumimoji="0" lang="en-GB" sz="2800" b="0" i="0" u="none" strike="noStrike" kern="0" cap="none" spc="0" normalizeH="0" baseline="0" noProof="0" dirty="0" smtClean="0">
                <a:ln>
                  <a:noFill/>
                </a:ln>
                <a:solidFill>
                  <a:srgbClr val="1D6AAE"/>
                </a:solidFill>
                <a:effectLst/>
                <a:uLnTx/>
                <a:uFillTx/>
                <a:latin typeface="+mj-lt"/>
                <a:ea typeface="+mj-ea"/>
                <a:cs typeface="+mj-cs"/>
              </a:rPr>
              <a:t> Value Chain</a:t>
            </a:r>
            <a:endParaRPr kumimoji="0" lang="en-GB" sz="2800" b="0" i="0" u="none" strike="noStrike" kern="0" cap="none" spc="0" normalizeH="0" baseline="0" noProof="0" dirty="0">
              <a:ln>
                <a:noFill/>
              </a:ln>
              <a:solidFill>
                <a:srgbClr val="1D6AAE"/>
              </a:solidFill>
              <a:effectLst/>
              <a:uLnTx/>
              <a:uFillTx/>
              <a:latin typeface="+mj-lt"/>
              <a:ea typeface="+mj-ea"/>
              <a:cs typeface="+mj-cs"/>
            </a:endParaRPr>
          </a:p>
        </p:txBody>
      </p:sp>
      <p:sp>
        <p:nvSpPr>
          <p:cNvPr id="128" name="TextBox 127"/>
          <p:cNvSpPr txBox="1"/>
          <p:nvPr/>
        </p:nvSpPr>
        <p:spPr>
          <a:xfrm>
            <a:off x="2907961" y="1407180"/>
            <a:ext cx="2847975" cy="307777"/>
          </a:xfrm>
          <a:prstGeom prst="rect">
            <a:avLst/>
          </a:prstGeom>
          <a:noFill/>
        </p:spPr>
        <p:txBody>
          <a:bodyPr wrap="square" lIns="0" tIns="0" rIns="0" bIns="0" rtlCol="0">
            <a:spAutoFit/>
          </a:bodyPr>
          <a:lstStyle/>
          <a:p>
            <a:r>
              <a:rPr lang="en-US" sz="1000" b="1" dirty="0" smtClean="0">
                <a:solidFill>
                  <a:schemeClr val="tx1">
                    <a:lumMod val="65000"/>
                    <a:lumOff val="35000"/>
                  </a:schemeClr>
                </a:solidFill>
                <a:latin typeface="+mn-lt"/>
              </a:rPr>
              <a:t>Guiding Principles for </a:t>
            </a:r>
          </a:p>
          <a:p>
            <a:r>
              <a:rPr lang="en-US" sz="1000" b="1" dirty="0" smtClean="0">
                <a:solidFill>
                  <a:schemeClr val="tx1">
                    <a:lumMod val="65000"/>
                    <a:lumOff val="35000"/>
                  </a:schemeClr>
                </a:solidFill>
                <a:latin typeface="+mn-lt"/>
              </a:rPr>
              <a:t>Citizen </a:t>
            </a:r>
            <a:r>
              <a:rPr lang="en-US" sz="1000" b="1" dirty="0">
                <a:solidFill>
                  <a:schemeClr val="tx1">
                    <a:lumMod val="65000"/>
                    <a:lumOff val="35000"/>
                  </a:schemeClr>
                </a:solidFill>
                <a:latin typeface="+mn-lt"/>
              </a:rPr>
              <a:t>Service Transformation</a:t>
            </a:r>
          </a:p>
        </p:txBody>
      </p:sp>
      <p:sp>
        <p:nvSpPr>
          <p:cNvPr id="130" name="Content Placeholder 4"/>
          <p:cNvSpPr txBox="1">
            <a:spLocks/>
          </p:cNvSpPr>
          <p:nvPr/>
        </p:nvSpPr>
        <p:spPr bwMode="auto">
          <a:xfrm>
            <a:off x="1524000" y="1752600"/>
            <a:ext cx="5638800" cy="3733800"/>
          </a:xfrm>
          <a:prstGeom prst="rect">
            <a:avLst/>
          </a:prstGeom>
          <a:solidFill>
            <a:schemeClr val="bg1">
              <a:lumMod val="85000"/>
            </a:schemeClr>
          </a:solidFill>
          <a:ln w="9525">
            <a:noFill/>
            <a:miter lim="800000"/>
            <a:headEnd/>
            <a:tailEnd/>
          </a:ln>
        </p:spPr>
        <p:txBody>
          <a:bodyPr/>
          <a:lstStyle/>
          <a:p>
            <a:pPr marL="342900" indent="-342900" algn="l">
              <a:spcAft>
                <a:spcPts val="0"/>
              </a:spcAft>
              <a:buFont typeface="+mj-lt"/>
              <a:buAutoNum type="arabicPeriod"/>
              <a:defRPr/>
            </a:pPr>
            <a:r>
              <a:rPr lang="en-GB" sz="1200" b="0" dirty="0">
                <a:solidFill>
                  <a:schemeClr val="tx1">
                    <a:lumMod val="65000"/>
                    <a:lumOff val="35000"/>
                  </a:schemeClr>
                </a:solidFill>
                <a:latin typeface="+mn-lt"/>
                <a:ea typeface="Times New Roman"/>
                <a:cs typeface="Arial" charset="0"/>
              </a:rPr>
              <a:t>Be obsessive about understanding your customers</a:t>
            </a:r>
            <a:endParaRPr lang="en-GB" sz="1050" b="0" dirty="0">
              <a:solidFill>
                <a:schemeClr val="tx1">
                  <a:lumMod val="65000"/>
                  <a:lumOff val="35000"/>
                </a:schemeClr>
              </a:solidFill>
              <a:latin typeface="+mn-lt"/>
              <a:ea typeface="Times New Roman"/>
              <a:cs typeface="Arial" charset="0"/>
            </a:endParaRPr>
          </a:p>
          <a:p>
            <a:pPr marL="800100" lvl="1" indent="-342900" algn="l">
              <a:spcAft>
                <a:spcPts val="0"/>
              </a:spcAft>
              <a:buFont typeface="Arial" pitchFamily="34" charset="0"/>
              <a:buChar char="•"/>
              <a:defRPr/>
            </a:pPr>
            <a:r>
              <a:rPr lang="en-GB" sz="1050" b="0" dirty="0">
                <a:solidFill>
                  <a:schemeClr val="tx1">
                    <a:lumMod val="65000"/>
                    <a:lumOff val="35000"/>
                  </a:schemeClr>
                </a:solidFill>
                <a:latin typeface="+mn-lt"/>
                <a:ea typeface="Times New Roman"/>
                <a:cs typeface="Arial" charset="0"/>
              </a:rPr>
              <a:t>Own the customer at the whole-of-government level</a:t>
            </a:r>
          </a:p>
          <a:p>
            <a:pPr marL="800100" lvl="1" indent="-342900" algn="l">
              <a:spcAft>
                <a:spcPts val="0"/>
              </a:spcAft>
              <a:buFont typeface="Arial" pitchFamily="34" charset="0"/>
              <a:buChar char="•"/>
              <a:defRPr/>
            </a:pPr>
            <a:r>
              <a:rPr lang="en-GB" sz="1050" b="0" dirty="0">
                <a:solidFill>
                  <a:schemeClr val="tx1">
                    <a:lumMod val="65000"/>
                    <a:lumOff val="35000"/>
                  </a:schemeClr>
                </a:solidFill>
                <a:latin typeface="+mn-lt"/>
                <a:ea typeface="Times New Roman"/>
                <a:cs typeface="Arial" charset="0"/>
              </a:rPr>
              <a:t>Don’t assume you know what your customers think – research, research, research</a:t>
            </a:r>
          </a:p>
          <a:p>
            <a:pPr marL="800100" lvl="1" indent="-342900" algn="l">
              <a:spcAft>
                <a:spcPts val="0"/>
              </a:spcAft>
              <a:buFont typeface="Arial" pitchFamily="34" charset="0"/>
              <a:buChar char="•"/>
              <a:defRPr/>
            </a:pPr>
            <a:r>
              <a:rPr lang="en-GB" sz="1050" b="0" dirty="0">
                <a:solidFill>
                  <a:schemeClr val="tx1">
                    <a:lumMod val="65000"/>
                    <a:lumOff val="35000"/>
                  </a:schemeClr>
                </a:solidFill>
                <a:latin typeface="+mn-lt"/>
                <a:ea typeface="Times New Roman"/>
                <a:cs typeface="Arial" charset="0"/>
              </a:rPr>
              <a:t>Invest in developing a real-time, event-level understanding of citizen interactions with government</a:t>
            </a:r>
            <a:endParaRPr lang="en-US" sz="1050" b="0" i="1" dirty="0">
              <a:solidFill>
                <a:schemeClr val="tx1">
                  <a:lumMod val="65000"/>
                  <a:lumOff val="35000"/>
                </a:schemeClr>
              </a:solidFill>
              <a:latin typeface="+mn-lt"/>
              <a:cs typeface="Arial" charset="0"/>
            </a:endParaRPr>
          </a:p>
          <a:p>
            <a:pPr lvl="1" algn="l">
              <a:buFont typeface="Arial" pitchFamily="34" charset="0"/>
              <a:buChar char="•"/>
              <a:defRPr/>
            </a:pPr>
            <a:endParaRPr lang="en-GB" sz="1050" b="0" dirty="0">
              <a:solidFill>
                <a:schemeClr val="tx1">
                  <a:lumMod val="65000"/>
                  <a:lumOff val="35000"/>
                </a:schemeClr>
              </a:solidFill>
              <a:latin typeface="+mn-lt"/>
              <a:ea typeface="Times New Roman"/>
              <a:cs typeface="Arial" charset="0"/>
            </a:endParaRPr>
          </a:p>
          <a:p>
            <a:pPr marL="342900" indent="-342900" algn="l">
              <a:buFont typeface="+mj-lt"/>
              <a:buAutoNum type="arabicPeriod"/>
              <a:defRPr/>
            </a:pPr>
            <a:r>
              <a:rPr lang="en-GB" sz="1200" b="0" dirty="0">
                <a:solidFill>
                  <a:schemeClr val="tx1">
                    <a:lumMod val="65000"/>
                    <a:lumOff val="35000"/>
                  </a:schemeClr>
                </a:solidFill>
                <a:latin typeface="+mn-lt"/>
                <a:ea typeface="Times New Roman"/>
                <a:cs typeface="Arial" charset="0"/>
              </a:rPr>
              <a:t>Build services around customer needs, not organisational structure</a:t>
            </a:r>
            <a:endParaRPr lang="en-GB" sz="1050" b="0" dirty="0">
              <a:solidFill>
                <a:schemeClr val="tx1">
                  <a:lumMod val="65000"/>
                  <a:lumOff val="35000"/>
                </a:schemeClr>
              </a:solidFill>
              <a:latin typeface="+mn-lt"/>
              <a:ea typeface="Times New Roman"/>
              <a:cs typeface="Arial" charset="0"/>
            </a:endParaRPr>
          </a:p>
          <a:p>
            <a:pPr marL="800100" lvl="1" indent="-342900" algn="l">
              <a:spcBef>
                <a:spcPts val="600"/>
              </a:spcBef>
              <a:spcAft>
                <a:spcPts val="0"/>
              </a:spcAft>
              <a:buFont typeface="Arial" pitchFamily="34" charset="0"/>
              <a:buChar char="•"/>
              <a:defRPr/>
            </a:pPr>
            <a:r>
              <a:rPr lang="en-GB" sz="1050" b="0" dirty="0">
                <a:solidFill>
                  <a:schemeClr val="tx1">
                    <a:lumMod val="65000"/>
                    <a:lumOff val="35000"/>
                  </a:schemeClr>
                </a:solidFill>
                <a:latin typeface="+mn-lt"/>
                <a:ea typeface="Times New Roman"/>
                <a:cs typeface="Arial" charset="0"/>
              </a:rPr>
              <a:t>Provide people with one place to access government, built round their needs</a:t>
            </a:r>
          </a:p>
          <a:p>
            <a:pPr marL="800100" lvl="1" indent="-342900" algn="l">
              <a:spcBef>
                <a:spcPts val="600"/>
              </a:spcBef>
              <a:spcAft>
                <a:spcPts val="0"/>
              </a:spcAft>
              <a:buFont typeface="Arial" pitchFamily="34" charset="0"/>
              <a:buChar char="•"/>
              <a:defRPr/>
            </a:pPr>
            <a:r>
              <a:rPr lang="en-GB" sz="1050" b="0" dirty="0">
                <a:solidFill>
                  <a:schemeClr val="tx1">
                    <a:lumMod val="65000"/>
                    <a:lumOff val="35000"/>
                  </a:schemeClr>
                </a:solidFill>
                <a:latin typeface="+mn-lt"/>
                <a:ea typeface="Times New Roman"/>
                <a:cs typeface="Arial" charset="0"/>
              </a:rPr>
              <a:t>Don’t try to restructure government to do this – build “customer franchises” which sit within the existing structure of government and act as change agents</a:t>
            </a:r>
          </a:p>
          <a:p>
            <a:pPr marL="800100" lvl="1" indent="-342900" algn="l">
              <a:spcBef>
                <a:spcPts val="600"/>
              </a:spcBef>
              <a:spcAft>
                <a:spcPts val="0"/>
              </a:spcAft>
              <a:buFont typeface="Arial" pitchFamily="34" charset="0"/>
              <a:buChar char="•"/>
              <a:defRPr/>
            </a:pPr>
            <a:r>
              <a:rPr lang="en-GB" sz="1050" b="0" dirty="0">
                <a:solidFill>
                  <a:schemeClr val="tx1">
                    <a:lumMod val="65000"/>
                    <a:lumOff val="35000"/>
                  </a:schemeClr>
                </a:solidFill>
                <a:latin typeface="+mn-lt"/>
                <a:ea typeface="Times New Roman"/>
                <a:cs typeface="Arial" charset="0"/>
              </a:rPr>
              <a:t>Deliver services across multiple channels – but using web services to join it all up, reduce infrastructure duplication, and to encourage customers into lower cost channels </a:t>
            </a:r>
          </a:p>
          <a:p>
            <a:pPr marL="800100" lvl="1" indent="-342900" algn="l">
              <a:spcBef>
                <a:spcPts val="600"/>
              </a:spcBef>
              <a:spcAft>
                <a:spcPts val="0"/>
              </a:spcAft>
              <a:buFont typeface="Arial" pitchFamily="34" charset="0"/>
              <a:buChar char="•"/>
              <a:defRPr/>
            </a:pPr>
            <a:r>
              <a:rPr lang="en-GB" sz="1050" b="0" dirty="0">
                <a:solidFill>
                  <a:schemeClr val="tx1">
                    <a:lumMod val="65000"/>
                    <a:lumOff val="35000"/>
                  </a:schemeClr>
                </a:solidFill>
                <a:latin typeface="+mn-lt"/>
                <a:ea typeface="Times New Roman"/>
                <a:cs typeface="Arial" charset="0"/>
              </a:rPr>
              <a:t>Don’t spend money on technology before addressing organisational and business change </a:t>
            </a:r>
          </a:p>
          <a:p>
            <a:pPr marL="800100" lvl="1" indent="-342900" algn="l">
              <a:spcBef>
                <a:spcPts val="600"/>
              </a:spcBef>
              <a:spcAft>
                <a:spcPts val="0"/>
              </a:spcAft>
              <a:buFont typeface="Arial" pitchFamily="34" charset="0"/>
              <a:buChar char="•"/>
              <a:defRPr/>
            </a:pPr>
            <a:r>
              <a:rPr lang="en-US" sz="1050" b="0" dirty="0">
                <a:solidFill>
                  <a:schemeClr val="tx1">
                    <a:lumMod val="65000"/>
                    <a:lumOff val="35000"/>
                  </a:schemeClr>
                </a:solidFill>
                <a:latin typeface="+mn-lt"/>
                <a:ea typeface="Times New Roman"/>
                <a:cs typeface="Arial" charset="0"/>
              </a:rPr>
              <a:t>Don’t reinvent wheels - build a cross-government strategy for common citizen data sets (eg name, address) and common citizen applications (eg authentication, payments, notifications)</a:t>
            </a:r>
            <a:endParaRPr lang="cy-GB" sz="1100" kern="0" dirty="0">
              <a:solidFill>
                <a:schemeClr val="tx1">
                  <a:lumMod val="65000"/>
                  <a:lumOff val="35000"/>
                </a:schemeClr>
              </a:solidFill>
              <a:latin typeface="+mn-lt"/>
              <a:cs typeface="Arial" charset="0"/>
            </a:endParaRPr>
          </a:p>
        </p:txBody>
      </p:sp>
      <p:sp>
        <p:nvSpPr>
          <p:cNvPr id="131" name="Freeform 691"/>
          <p:cNvSpPr>
            <a:spLocks noEditPoints="1"/>
          </p:cNvSpPr>
          <p:nvPr/>
        </p:nvSpPr>
        <p:spPr bwMode="auto">
          <a:xfrm>
            <a:off x="8363594" y="3112295"/>
            <a:ext cx="323206" cy="687967"/>
          </a:xfrm>
          <a:custGeom>
            <a:avLst/>
            <a:gdLst/>
            <a:ahLst/>
            <a:cxnLst>
              <a:cxn ang="0">
                <a:pos x="2" y="180"/>
              </a:cxn>
              <a:cxn ang="0">
                <a:pos x="14" y="194"/>
              </a:cxn>
              <a:cxn ang="0">
                <a:pos x="27" y="194"/>
              </a:cxn>
              <a:cxn ang="0">
                <a:pos x="31" y="284"/>
              </a:cxn>
              <a:cxn ang="0">
                <a:pos x="40" y="294"/>
              </a:cxn>
              <a:cxn ang="0">
                <a:pos x="53" y="298"/>
              </a:cxn>
              <a:cxn ang="0">
                <a:pos x="70" y="290"/>
              </a:cxn>
              <a:cxn ang="0">
                <a:pos x="75" y="292"/>
              </a:cxn>
              <a:cxn ang="0">
                <a:pos x="87" y="298"/>
              </a:cxn>
              <a:cxn ang="0">
                <a:pos x="107" y="292"/>
              </a:cxn>
              <a:cxn ang="0">
                <a:pos x="115" y="280"/>
              </a:cxn>
              <a:cxn ang="0">
                <a:pos x="114" y="195"/>
              </a:cxn>
              <a:cxn ang="0">
                <a:pos x="130" y="192"/>
              </a:cxn>
              <a:cxn ang="0">
                <a:pos x="140" y="176"/>
              </a:cxn>
              <a:cxn ang="0">
                <a:pos x="133" y="92"/>
              </a:cxn>
              <a:cxn ang="0">
                <a:pos x="105" y="72"/>
              </a:cxn>
              <a:cxn ang="0">
                <a:pos x="96" y="69"/>
              </a:cxn>
              <a:cxn ang="0">
                <a:pos x="109" y="39"/>
              </a:cxn>
              <a:cxn ang="0">
                <a:pos x="86" y="4"/>
              </a:cxn>
              <a:cxn ang="0">
                <a:pos x="52" y="6"/>
              </a:cxn>
              <a:cxn ang="0">
                <a:pos x="34" y="29"/>
              </a:cxn>
              <a:cxn ang="0">
                <a:pos x="38" y="58"/>
              </a:cxn>
              <a:cxn ang="0">
                <a:pos x="27" y="77"/>
              </a:cxn>
              <a:cxn ang="0">
                <a:pos x="3" y="104"/>
              </a:cxn>
              <a:cxn ang="0">
                <a:pos x="7" y="172"/>
              </a:cxn>
              <a:cxn ang="0">
                <a:pos x="8" y="107"/>
              </a:cxn>
              <a:cxn ang="0">
                <a:pos x="29" y="82"/>
              </a:cxn>
              <a:cxn ang="0">
                <a:pos x="53" y="73"/>
              </a:cxn>
              <a:cxn ang="0">
                <a:pos x="82" y="75"/>
              </a:cxn>
              <a:cxn ang="0">
                <a:pos x="93" y="73"/>
              </a:cxn>
              <a:cxn ang="0">
                <a:pos x="103" y="79"/>
              </a:cxn>
              <a:cxn ang="0">
                <a:pos x="120" y="88"/>
              </a:cxn>
              <a:cxn ang="0">
                <a:pos x="134" y="121"/>
              </a:cxn>
              <a:cxn ang="0">
                <a:pos x="129" y="184"/>
              </a:cxn>
              <a:cxn ang="0">
                <a:pos x="120" y="188"/>
              </a:cxn>
              <a:cxn ang="0">
                <a:pos x="112" y="113"/>
              </a:cxn>
              <a:cxn ang="0">
                <a:pos x="107" y="206"/>
              </a:cxn>
              <a:cxn ang="0">
                <a:pos x="107" y="281"/>
              </a:cxn>
              <a:cxn ang="0">
                <a:pos x="101" y="289"/>
              </a:cxn>
              <a:cxn ang="0">
                <a:pos x="92" y="292"/>
              </a:cxn>
              <a:cxn ang="0">
                <a:pos x="78" y="284"/>
              </a:cxn>
              <a:cxn ang="0">
                <a:pos x="75" y="187"/>
              </a:cxn>
              <a:cxn ang="0">
                <a:pos x="72" y="186"/>
              </a:cxn>
              <a:cxn ang="0">
                <a:pos x="69" y="280"/>
              </a:cxn>
              <a:cxn ang="0">
                <a:pos x="59" y="291"/>
              </a:cxn>
              <a:cxn ang="0">
                <a:pos x="46" y="291"/>
              </a:cxn>
              <a:cxn ang="0">
                <a:pos x="37" y="281"/>
              </a:cxn>
              <a:cxn ang="0">
                <a:pos x="34" y="115"/>
              </a:cxn>
              <a:cxn ang="0">
                <a:pos x="30" y="114"/>
              </a:cxn>
              <a:cxn ang="0">
                <a:pos x="29" y="187"/>
              </a:cxn>
              <a:cxn ang="0">
                <a:pos x="14" y="186"/>
              </a:cxn>
              <a:cxn ang="0">
                <a:pos x="7" y="175"/>
              </a:cxn>
              <a:cxn ang="0">
                <a:pos x="80" y="8"/>
              </a:cxn>
              <a:cxn ang="0">
                <a:pos x="101" y="27"/>
              </a:cxn>
              <a:cxn ang="0">
                <a:pos x="94" y="62"/>
              </a:cxn>
              <a:cxn ang="0">
                <a:pos x="81" y="70"/>
              </a:cxn>
              <a:cxn ang="0">
                <a:pos x="54" y="67"/>
              </a:cxn>
              <a:cxn ang="0">
                <a:pos x="49" y="62"/>
              </a:cxn>
              <a:cxn ang="0">
                <a:pos x="41" y="27"/>
              </a:cxn>
              <a:cxn ang="0">
                <a:pos x="72" y="7"/>
              </a:cxn>
            </a:cxnLst>
            <a:rect l="0" t="0" r="r" b="b"/>
            <a:pathLst>
              <a:path w="140" h="298">
                <a:moveTo>
                  <a:pt x="0" y="122"/>
                </a:moveTo>
                <a:lnTo>
                  <a:pt x="0" y="176"/>
                </a:lnTo>
                <a:lnTo>
                  <a:pt x="2" y="180"/>
                </a:lnTo>
                <a:lnTo>
                  <a:pt x="3" y="185"/>
                </a:lnTo>
                <a:lnTo>
                  <a:pt x="10" y="192"/>
                </a:lnTo>
                <a:lnTo>
                  <a:pt x="14" y="194"/>
                </a:lnTo>
                <a:lnTo>
                  <a:pt x="19" y="195"/>
                </a:lnTo>
                <a:lnTo>
                  <a:pt x="25" y="195"/>
                </a:lnTo>
                <a:lnTo>
                  <a:pt x="27" y="194"/>
                </a:lnTo>
                <a:lnTo>
                  <a:pt x="29" y="194"/>
                </a:lnTo>
                <a:lnTo>
                  <a:pt x="29" y="276"/>
                </a:lnTo>
                <a:lnTo>
                  <a:pt x="31" y="284"/>
                </a:lnTo>
                <a:lnTo>
                  <a:pt x="33" y="288"/>
                </a:lnTo>
                <a:lnTo>
                  <a:pt x="37" y="292"/>
                </a:lnTo>
                <a:lnTo>
                  <a:pt x="40" y="294"/>
                </a:lnTo>
                <a:lnTo>
                  <a:pt x="44" y="297"/>
                </a:lnTo>
                <a:lnTo>
                  <a:pt x="49" y="298"/>
                </a:lnTo>
                <a:lnTo>
                  <a:pt x="53" y="298"/>
                </a:lnTo>
                <a:lnTo>
                  <a:pt x="64" y="295"/>
                </a:lnTo>
                <a:lnTo>
                  <a:pt x="69" y="292"/>
                </a:lnTo>
                <a:lnTo>
                  <a:pt x="70" y="290"/>
                </a:lnTo>
                <a:lnTo>
                  <a:pt x="73" y="287"/>
                </a:lnTo>
                <a:lnTo>
                  <a:pt x="73" y="288"/>
                </a:lnTo>
                <a:lnTo>
                  <a:pt x="75" y="292"/>
                </a:lnTo>
                <a:lnTo>
                  <a:pt x="78" y="294"/>
                </a:lnTo>
                <a:lnTo>
                  <a:pt x="83" y="297"/>
                </a:lnTo>
                <a:lnTo>
                  <a:pt x="87" y="298"/>
                </a:lnTo>
                <a:lnTo>
                  <a:pt x="96" y="298"/>
                </a:lnTo>
                <a:lnTo>
                  <a:pt x="101" y="297"/>
                </a:lnTo>
                <a:lnTo>
                  <a:pt x="107" y="292"/>
                </a:lnTo>
                <a:lnTo>
                  <a:pt x="110" y="288"/>
                </a:lnTo>
                <a:lnTo>
                  <a:pt x="113" y="284"/>
                </a:lnTo>
                <a:lnTo>
                  <a:pt x="115" y="280"/>
                </a:lnTo>
                <a:lnTo>
                  <a:pt x="115" y="206"/>
                </a:lnTo>
                <a:lnTo>
                  <a:pt x="114" y="205"/>
                </a:lnTo>
                <a:lnTo>
                  <a:pt x="114" y="195"/>
                </a:lnTo>
                <a:lnTo>
                  <a:pt x="121" y="195"/>
                </a:lnTo>
                <a:lnTo>
                  <a:pt x="126" y="194"/>
                </a:lnTo>
                <a:lnTo>
                  <a:pt x="130" y="192"/>
                </a:lnTo>
                <a:lnTo>
                  <a:pt x="137" y="185"/>
                </a:lnTo>
                <a:lnTo>
                  <a:pt x="139" y="180"/>
                </a:lnTo>
                <a:lnTo>
                  <a:pt x="140" y="176"/>
                </a:lnTo>
                <a:lnTo>
                  <a:pt x="140" y="120"/>
                </a:lnTo>
                <a:lnTo>
                  <a:pt x="137" y="104"/>
                </a:lnTo>
                <a:lnTo>
                  <a:pt x="133" y="92"/>
                </a:lnTo>
                <a:lnTo>
                  <a:pt x="124" y="83"/>
                </a:lnTo>
                <a:lnTo>
                  <a:pt x="114" y="77"/>
                </a:lnTo>
                <a:lnTo>
                  <a:pt x="105" y="72"/>
                </a:lnTo>
                <a:lnTo>
                  <a:pt x="102" y="71"/>
                </a:lnTo>
                <a:lnTo>
                  <a:pt x="97" y="70"/>
                </a:lnTo>
                <a:lnTo>
                  <a:pt x="96" y="69"/>
                </a:lnTo>
                <a:lnTo>
                  <a:pt x="99" y="65"/>
                </a:lnTo>
                <a:lnTo>
                  <a:pt x="107" y="53"/>
                </a:lnTo>
                <a:lnTo>
                  <a:pt x="109" y="39"/>
                </a:lnTo>
                <a:lnTo>
                  <a:pt x="107" y="25"/>
                </a:lnTo>
                <a:lnTo>
                  <a:pt x="99" y="11"/>
                </a:lnTo>
                <a:lnTo>
                  <a:pt x="86" y="4"/>
                </a:lnTo>
                <a:lnTo>
                  <a:pt x="72" y="0"/>
                </a:lnTo>
                <a:lnTo>
                  <a:pt x="62" y="1"/>
                </a:lnTo>
                <a:lnTo>
                  <a:pt x="52" y="6"/>
                </a:lnTo>
                <a:lnTo>
                  <a:pt x="44" y="11"/>
                </a:lnTo>
                <a:lnTo>
                  <a:pt x="38" y="20"/>
                </a:lnTo>
                <a:lnTo>
                  <a:pt x="34" y="29"/>
                </a:lnTo>
                <a:lnTo>
                  <a:pt x="33" y="39"/>
                </a:lnTo>
                <a:lnTo>
                  <a:pt x="34" y="49"/>
                </a:lnTo>
                <a:lnTo>
                  <a:pt x="38" y="58"/>
                </a:lnTo>
                <a:lnTo>
                  <a:pt x="44" y="65"/>
                </a:lnTo>
                <a:lnTo>
                  <a:pt x="46" y="68"/>
                </a:lnTo>
                <a:lnTo>
                  <a:pt x="27" y="77"/>
                </a:lnTo>
                <a:lnTo>
                  <a:pt x="17" y="83"/>
                </a:lnTo>
                <a:lnTo>
                  <a:pt x="9" y="92"/>
                </a:lnTo>
                <a:lnTo>
                  <a:pt x="3" y="104"/>
                </a:lnTo>
                <a:lnTo>
                  <a:pt x="0" y="120"/>
                </a:lnTo>
                <a:lnTo>
                  <a:pt x="0" y="122"/>
                </a:lnTo>
                <a:close/>
                <a:moveTo>
                  <a:pt x="7" y="172"/>
                </a:moveTo>
                <a:lnTo>
                  <a:pt x="6" y="122"/>
                </a:lnTo>
                <a:lnTo>
                  <a:pt x="6" y="121"/>
                </a:lnTo>
                <a:lnTo>
                  <a:pt x="8" y="107"/>
                </a:lnTo>
                <a:lnTo>
                  <a:pt x="13" y="96"/>
                </a:lnTo>
                <a:lnTo>
                  <a:pt x="20" y="88"/>
                </a:lnTo>
                <a:lnTo>
                  <a:pt x="29" y="82"/>
                </a:lnTo>
                <a:lnTo>
                  <a:pt x="40" y="77"/>
                </a:lnTo>
                <a:lnTo>
                  <a:pt x="51" y="73"/>
                </a:lnTo>
                <a:lnTo>
                  <a:pt x="53" y="73"/>
                </a:lnTo>
                <a:lnTo>
                  <a:pt x="62" y="75"/>
                </a:lnTo>
                <a:lnTo>
                  <a:pt x="72" y="77"/>
                </a:lnTo>
                <a:lnTo>
                  <a:pt x="82" y="75"/>
                </a:lnTo>
                <a:lnTo>
                  <a:pt x="92" y="72"/>
                </a:lnTo>
                <a:lnTo>
                  <a:pt x="92" y="73"/>
                </a:lnTo>
                <a:lnTo>
                  <a:pt x="93" y="73"/>
                </a:lnTo>
                <a:lnTo>
                  <a:pt x="95" y="75"/>
                </a:lnTo>
                <a:lnTo>
                  <a:pt x="98" y="77"/>
                </a:lnTo>
                <a:lnTo>
                  <a:pt x="103" y="79"/>
                </a:lnTo>
                <a:lnTo>
                  <a:pt x="107" y="80"/>
                </a:lnTo>
                <a:lnTo>
                  <a:pt x="112" y="82"/>
                </a:lnTo>
                <a:lnTo>
                  <a:pt x="120" y="88"/>
                </a:lnTo>
                <a:lnTo>
                  <a:pt x="127" y="96"/>
                </a:lnTo>
                <a:lnTo>
                  <a:pt x="131" y="107"/>
                </a:lnTo>
                <a:lnTo>
                  <a:pt x="134" y="121"/>
                </a:lnTo>
                <a:lnTo>
                  <a:pt x="134" y="175"/>
                </a:lnTo>
                <a:lnTo>
                  <a:pt x="131" y="182"/>
                </a:lnTo>
                <a:lnTo>
                  <a:pt x="129" y="184"/>
                </a:lnTo>
                <a:lnTo>
                  <a:pt x="127" y="185"/>
                </a:lnTo>
                <a:lnTo>
                  <a:pt x="124" y="187"/>
                </a:lnTo>
                <a:lnTo>
                  <a:pt x="120" y="188"/>
                </a:lnTo>
                <a:lnTo>
                  <a:pt x="114" y="188"/>
                </a:lnTo>
                <a:lnTo>
                  <a:pt x="114" y="115"/>
                </a:lnTo>
                <a:lnTo>
                  <a:pt x="112" y="113"/>
                </a:lnTo>
                <a:lnTo>
                  <a:pt x="109" y="115"/>
                </a:lnTo>
                <a:lnTo>
                  <a:pt x="107" y="116"/>
                </a:lnTo>
                <a:lnTo>
                  <a:pt x="107" y="206"/>
                </a:lnTo>
                <a:lnTo>
                  <a:pt x="109" y="208"/>
                </a:lnTo>
                <a:lnTo>
                  <a:pt x="109" y="279"/>
                </a:lnTo>
                <a:lnTo>
                  <a:pt x="107" y="281"/>
                </a:lnTo>
                <a:lnTo>
                  <a:pt x="106" y="284"/>
                </a:lnTo>
                <a:lnTo>
                  <a:pt x="104" y="287"/>
                </a:lnTo>
                <a:lnTo>
                  <a:pt x="101" y="289"/>
                </a:lnTo>
                <a:lnTo>
                  <a:pt x="98" y="291"/>
                </a:lnTo>
                <a:lnTo>
                  <a:pt x="95" y="292"/>
                </a:lnTo>
                <a:lnTo>
                  <a:pt x="92" y="292"/>
                </a:lnTo>
                <a:lnTo>
                  <a:pt x="83" y="290"/>
                </a:lnTo>
                <a:lnTo>
                  <a:pt x="80" y="287"/>
                </a:lnTo>
                <a:lnTo>
                  <a:pt x="78" y="284"/>
                </a:lnTo>
                <a:lnTo>
                  <a:pt x="76" y="281"/>
                </a:lnTo>
                <a:lnTo>
                  <a:pt x="75" y="279"/>
                </a:lnTo>
                <a:lnTo>
                  <a:pt x="75" y="187"/>
                </a:lnTo>
                <a:lnTo>
                  <a:pt x="74" y="187"/>
                </a:lnTo>
                <a:lnTo>
                  <a:pt x="73" y="186"/>
                </a:lnTo>
                <a:lnTo>
                  <a:pt x="72" y="186"/>
                </a:lnTo>
                <a:lnTo>
                  <a:pt x="70" y="187"/>
                </a:lnTo>
                <a:lnTo>
                  <a:pt x="69" y="188"/>
                </a:lnTo>
                <a:lnTo>
                  <a:pt x="69" y="280"/>
                </a:lnTo>
                <a:lnTo>
                  <a:pt x="64" y="287"/>
                </a:lnTo>
                <a:lnTo>
                  <a:pt x="62" y="289"/>
                </a:lnTo>
                <a:lnTo>
                  <a:pt x="59" y="291"/>
                </a:lnTo>
                <a:lnTo>
                  <a:pt x="56" y="292"/>
                </a:lnTo>
                <a:lnTo>
                  <a:pt x="50" y="292"/>
                </a:lnTo>
                <a:lnTo>
                  <a:pt x="46" y="291"/>
                </a:lnTo>
                <a:lnTo>
                  <a:pt x="43" y="289"/>
                </a:lnTo>
                <a:lnTo>
                  <a:pt x="39" y="284"/>
                </a:lnTo>
                <a:lnTo>
                  <a:pt x="37" y="281"/>
                </a:lnTo>
                <a:lnTo>
                  <a:pt x="35" y="279"/>
                </a:lnTo>
                <a:lnTo>
                  <a:pt x="35" y="115"/>
                </a:lnTo>
                <a:lnTo>
                  <a:pt x="34" y="115"/>
                </a:lnTo>
                <a:lnTo>
                  <a:pt x="32" y="113"/>
                </a:lnTo>
                <a:lnTo>
                  <a:pt x="31" y="114"/>
                </a:lnTo>
                <a:lnTo>
                  <a:pt x="30" y="114"/>
                </a:lnTo>
                <a:lnTo>
                  <a:pt x="30" y="115"/>
                </a:lnTo>
                <a:lnTo>
                  <a:pt x="29" y="115"/>
                </a:lnTo>
                <a:lnTo>
                  <a:pt x="29" y="187"/>
                </a:lnTo>
                <a:lnTo>
                  <a:pt x="27" y="188"/>
                </a:lnTo>
                <a:lnTo>
                  <a:pt x="23" y="188"/>
                </a:lnTo>
                <a:lnTo>
                  <a:pt x="14" y="186"/>
                </a:lnTo>
                <a:lnTo>
                  <a:pt x="11" y="184"/>
                </a:lnTo>
                <a:lnTo>
                  <a:pt x="9" y="182"/>
                </a:lnTo>
                <a:lnTo>
                  <a:pt x="7" y="175"/>
                </a:lnTo>
                <a:lnTo>
                  <a:pt x="7" y="172"/>
                </a:lnTo>
                <a:close/>
                <a:moveTo>
                  <a:pt x="72" y="7"/>
                </a:moveTo>
                <a:lnTo>
                  <a:pt x="80" y="8"/>
                </a:lnTo>
                <a:lnTo>
                  <a:pt x="87" y="11"/>
                </a:lnTo>
                <a:lnTo>
                  <a:pt x="94" y="17"/>
                </a:lnTo>
                <a:lnTo>
                  <a:pt x="101" y="27"/>
                </a:lnTo>
                <a:lnTo>
                  <a:pt x="104" y="39"/>
                </a:lnTo>
                <a:lnTo>
                  <a:pt x="101" y="51"/>
                </a:lnTo>
                <a:lnTo>
                  <a:pt x="94" y="62"/>
                </a:lnTo>
                <a:lnTo>
                  <a:pt x="92" y="63"/>
                </a:lnTo>
                <a:lnTo>
                  <a:pt x="89" y="65"/>
                </a:lnTo>
                <a:lnTo>
                  <a:pt x="81" y="70"/>
                </a:lnTo>
                <a:lnTo>
                  <a:pt x="72" y="71"/>
                </a:lnTo>
                <a:lnTo>
                  <a:pt x="62" y="70"/>
                </a:lnTo>
                <a:lnTo>
                  <a:pt x="54" y="67"/>
                </a:lnTo>
                <a:lnTo>
                  <a:pt x="54" y="65"/>
                </a:lnTo>
                <a:lnTo>
                  <a:pt x="51" y="63"/>
                </a:lnTo>
                <a:lnTo>
                  <a:pt x="49" y="62"/>
                </a:lnTo>
                <a:lnTo>
                  <a:pt x="41" y="51"/>
                </a:lnTo>
                <a:lnTo>
                  <a:pt x="39" y="39"/>
                </a:lnTo>
                <a:lnTo>
                  <a:pt x="41" y="27"/>
                </a:lnTo>
                <a:lnTo>
                  <a:pt x="49" y="17"/>
                </a:lnTo>
                <a:lnTo>
                  <a:pt x="59" y="9"/>
                </a:lnTo>
                <a:lnTo>
                  <a:pt x="72" y="7"/>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2" name="Freeform 692">
            <a:hlinkClick r:id="rId3" action="ppaction://hlinksldjump"/>
          </p:cNvPr>
          <p:cNvSpPr>
            <a:spLocks/>
          </p:cNvSpPr>
          <p:nvPr/>
        </p:nvSpPr>
        <p:spPr bwMode="auto">
          <a:xfrm>
            <a:off x="8377446" y="3278515"/>
            <a:ext cx="295503" cy="507895"/>
          </a:xfrm>
          <a:custGeom>
            <a:avLst/>
            <a:gdLst/>
            <a:ahLst/>
            <a:cxnLst>
              <a:cxn ang="0">
                <a:pos x="1" y="100"/>
              </a:cxn>
              <a:cxn ang="0">
                <a:pos x="3" y="110"/>
              </a:cxn>
              <a:cxn ang="0">
                <a:pos x="8" y="114"/>
              </a:cxn>
              <a:cxn ang="0">
                <a:pos x="21" y="116"/>
              </a:cxn>
              <a:cxn ang="0">
                <a:pos x="23" y="43"/>
              </a:cxn>
              <a:cxn ang="0">
                <a:pos x="24" y="42"/>
              </a:cxn>
              <a:cxn ang="0">
                <a:pos x="26" y="41"/>
              </a:cxn>
              <a:cxn ang="0">
                <a:pos x="29" y="43"/>
              </a:cxn>
              <a:cxn ang="0">
                <a:pos x="31" y="209"/>
              </a:cxn>
              <a:cxn ang="0">
                <a:pos x="37" y="217"/>
              </a:cxn>
              <a:cxn ang="0">
                <a:pos x="44" y="220"/>
              </a:cxn>
              <a:cxn ang="0">
                <a:pos x="53" y="219"/>
              </a:cxn>
              <a:cxn ang="0">
                <a:pos x="58" y="215"/>
              </a:cxn>
              <a:cxn ang="0">
                <a:pos x="63" y="116"/>
              </a:cxn>
              <a:cxn ang="0">
                <a:pos x="66" y="114"/>
              </a:cxn>
              <a:cxn ang="0">
                <a:pos x="68" y="115"/>
              </a:cxn>
              <a:cxn ang="0">
                <a:pos x="69" y="207"/>
              </a:cxn>
              <a:cxn ang="0">
                <a:pos x="72" y="212"/>
              </a:cxn>
              <a:cxn ang="0">
                <a:pos x="77" y="218"/>
              </a:cxn>
              <a:cxn ang="0">
                <a:pos x="89" y="220"/>
              </a:cxn>
              <a:cxn ang="0">
                <a:pos x="95" y="217"/>
              </a:cxn>
              <a:cxn ang="0">
                <a:pos x="100" y="212"/>
              </a:cxn>
              <a:cxn ang="0">
                <a:pos x="103" y="207"/>
              </a:cxn>
              <a:cxn ang="0">
                <a:pos x="101" y="134"/>
              </a:cxn>
              <a:cxn ang="0">
                <a:pos x="103" y="43"/>
              </a:cxn>
              <a:cxn ang="0">
                <a:pos x="108" y="43"/>
              </a:cxn>
              <a:cxn ang="0">
                <a:pos x="114" y="116"/>
              </a:cxn>
              <a:cxn ang="0">
                <a:pos x="121" y="113"/>
              </a:cxn>
              <a:cxn ang="0">
                <a:pos x="125" y="110"/>
              </a:cxn>
              <a:cxn ang="0">
                <a:pos x="128" y="49"/>
              </a:cxn>
              <a:cxn ang="0">
                <a:pos x="121" y="24"/>
              </a:cxn>
              <a:cxn ang="0">
                <a:pos x="106" y="10"/>
              </a:cxn>
              <a:cxn ang="0">
                <a:pos x="97" y="7"/>
              </a:cxn>
              <a:cxn ang="0">
                <a:pos x="89" y="3"/>
              </a:cxn>
              <a:cxn ang="0">
                <a:pos x="86" y="1"/>
              </a:cxn>
              <a:cxn ang="0">
                <a:pos x="76" y="3"/>
              </a:cxn>
              <a:cxn ang="0">
                <a:pos x="56" y="3"/>
              </a:cxn>
              <a:cxn ang="0">
                <a:pos x="45" y="1"/>
              </a:cxn>
              <a:cxn ang="0">
                <a:pos x="23" y="10"/>
              </a:cxn>
              <a:cxn ang="0">
                <a:pos x="7" y="24"/>
              </a:cxn>
              <a:cxn ang="0">
                <a:pos x="0" y="49"/>
              </a:cxn>
            </a:cxnLst>
            <a:rect l="0" t="0" r="r" b="b"/>
            <a:pathLst>
              <a:path w="128" h="220">
                <a:moveTo>
                  <a:pt x="0" y="50"/>
                </a:moveTo>
                <a:lnTo>
                  <a:pt x="1" y="100"/>
                </a:lnTo>
                <a:lnTo>
                  <a:pt x="1" y="103"/>
                </a:lnTo>
                <a:lnTo>
                  <a:pt x="3" y="110"/>
                </a:lnTo>
                <a:lnTo>
                  <a:pt x="5" y="112"/>
                </a:lnTo>
                <a:lnTo>
                  <a:pt x="8" y="114"/>
                </a:lnTo>
                <a:lnTo>
                  <a:pt x="17" y="116"/>
                </a:lnTo>
                <a:lnTo>
                  <a:pt x="21" y="116"/>
                </a:lnTo>
                <a:lnTo>
                  <a:pt x="23" y="115"/>
                </a:lnTo>
                <a:lnTo>
                  <a:pt x="23" y="43"/>
                </a:lnTo>
                <a:lnTo>
                  <a:pt x="24" y="43"/>
                </a:lnTo>
                <a:lnTo>
                  <a:pt x="24" y="42"/>
                </a:lnTo>
                <a:lnTo>
                  <a:pt x="25" y="42"/>
                </a:lnTo>
                <a:lnTo>
                  <a:pt x="26" y="41"/>
                </a:lnTo>
                <a:lnTo>
                  <a:pt x="28" y="43"/>
                </a:lnTo>
                <a:lnTo>
                  <a:pt x="29" y="43"/>
                </a:lnTo>
                <a:lnTo>
                  <a:pt x="29" y="207"/>
                </a:lnTo>
                <a:lnTo>
                  <a:pt x="31" y="209"/>
                </a:lnTo>
                <a:lnTo>
                  <a:pt x="33" y="212"/>
                </a:lnTo>
                <a:lnTo>
                  <a:pt x="37" y="217"/>
                </a:lnTo>
                <a:lnTo>
                  <a:pt x="40" y="219"/>
                </a:lnTo>
                <a:lnTo>
                  <a:pt x="44" y="220"/>
                </a:lnTo>
                <a:lnTo>
                  <a:pt x="50" y="220"/>
                </a:lnTo>
                <a:lnTo>
                  <a:pt x="53" y="219"/>
                </a:lnTo>
                <a:lnTo>
                  <a:pt x="56" y="217"/>
                </a:lnTo>
                <a:lnTo>
                  <a:pt x="58" y="215"/>
                </a:lnTo>
                <a:lnTo>
                  <a:pt x="63" y="208"/>
                </a:lnTo>
                <a:lnTo>
                  <a:pt x="63" y="116"/>
                </a:lnTo>
                <a:lnTo>
                  <a:pt x="64" y="115"/>
                </a:lnTo>
                <a:lnTo>
                  <a:pt x="66" y="114"/>
                </a:lnTo>
                <a:lnTo>
                  <a:pt x="67" y="114"/>
                </a:lnTo>
                <a:lnTo>
                  <a:pt x="68" y="115"/>
                </a:lnTo>
                <a:lnTo>
                  <a:pt x="69" y="115"/>
                </a:lnTo>
                <a:lnTo>
                  <a:pt x="69" y="207"/>
                </a:lnTo>
                <a:lnTo>
                  <a:pt x="70" y="209"/>
                </a:lnTo>
                <a:lnTo>
                  <a:pt x="72" y="212"/>
                </a:lnTo>
                <a:lnTo>
                  <a:pt x="74" y="215"/>
                </a:lnTo>
                <a:lnTo>
                  <a:pt x="77" y="218"/>
                </a:lnTo>
                <a:lnTo>
                  <a:pt x="86" y="220"/>
                </a:lnTo>
                <a:lnTo>
                  <a:pt x="89" y="220"/>
                </a:lnTo>
                <a:lnTo>
                  <a:pt x="92" y="219"/>
                </a:lnTo>
                <a:lnTo>
                  <a:pt x="95" y="217"/>
                </a:lnTo>
                <a:lnTo>
                  <a:pt x="98" y="215"/>
                </a:lnTo>
                <a:lnTo>
                  <a:pt x="100" y="212"/>
                </a:lnTo>
                <a:lnTo>
                  <a:pt x="101" y="209"/>
                </a:lnTo>
                <a:lnTo>
                  <a:pt x="103" y="207"/>
                </a:lnTo>
                <a:lnTo>
                  <a:pt x="103" y="136"/>
                </a:lnTo>
                <a:lnTo>
                  <a:pt x="101" y="134"/>
                </a:lnTo>
                <a:lnTo>
                  <a:pt x="101" y="44"/>
                </a:lnTo>
                <a:lnTo>
                  <a:pt x="103" y="43"/>
                </a:lnTo>
                <a:lnTo>
                  <a:pt x="106" y="41"/>
                </a:lnTo>
                <a:lnTo>
                  <a:pt x="108" y="43"/>
                </a:lnTo>
                <a:lnTo>
                  <a:pt x="108" y="116"/>
                </a:lnTo>
                <a:lnTo>
                  <a:pt x="114" y="116"/>
                </a:lnTo>
                <a:lnTo>
                  <a:pt x="118" y="115"/>
                </a:lnTo>
                <a:lnTo>
                  <a:pt x="121" y="113"/>
                </a:lnTo>
                <a:lnTo>
                  <a:pt x="123" y="112"/>
                </a:lnTo>
                <a:lnTo>
                  <a:pt x="125" y="110"/>
                </a:lnTo>
                <a:lnTo>
                  <a:pt x="128" y="103"/>
                </a:lnTo>
                <a:lnTo>
                  <a:pt x="128" y="49"/>
                </a:lnTo>
                <a:lnTo>
                  <a:pt x="125" y="35"/>
                </a:lnTo>
                <a:lnTo>
                  <a:pt x="121" y="24"/>
                </a:lnTo>
                <a:lnTo>
                  <a:pt x="114" y="16"/>
                </a:lnTo>
                <a:lnTo>
                  <a:pt x="106" y="10"/>
                </a:lnTo>
                <a:lnTo>
                  <a:pt x="101" y="8"/>
                </a:lnTo>
                <a:lnTo>
                  <a:pt x="97" y="7"/>
                </a:lnTo>
                <a:lnTo>
                  <a:pt x="92" y="5"/>
                </a:lnTo>
                <a:lnTo>
                  <a:pt x="89" y="3"/>
                </a:lnTo>
                <a:lnTo>
                  <a:pt x="87" y="1"/>
                </a:lnTo>
                <a:lnTo>
                  <a:pt x="86" y="1"/>
                </a:lnTo>
                <a:lnTo>
                  <a:pt x="86" y="0"/>
                </a:lnTo>
                <a:lnTo>
                  <a:pt x="76" y="3"/>
                </a:lnTo>
                <a:lnTo>
                  <a:pt x="66" y="5"/>
                </a:lnTo>
                <a:lnTo>
                  <a:pt x="56" y="3"/>
                </a:lnTo>
                <a:lnTo>
                  <a:pt x="47" y="1"/>
                </a:lnTo>
                <a:lnTo>
                  <a:pt x="45" y="1"/>
                </a:lnTo>
                <a:lnTo>
                  <a:pt x="34" y="5"/>
                </a:lnTo>
                <a:lnTo>
                  <a:pt x="23" y="10"/>
                </a:lnTo>
                <a:lnTo>
                  <a:pt x="14" y="16"/>
                </a:lnTo>
                <a:lnTo>
                  <a:pt x="7" y="24"/>
                </a:lnTo>
                <a:lnTo>
                  <a:pt x="2" y="35"/>
                </a:lnTo>
                <a:lnTo>
                  <a:pt x="0" y="49"/>
                </a:lnTo>
                <a:lnTo>
                  <a:pt x="0" y="5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693"/>
          <p:cNvSpPr>
            <a:spLocks/>
          </p:cNvSpPr>
          <p:nvPr/>
        </p:nvSpPr>
        <p:spPr bwMode="auto">
          <a:xfrm>
            <a:off x="8458200" y="3128455"/>
            <a:ext cx="150060" cy="147751"/>
          </a:xfrm>
          <a:custGeom>
            <a:avLst/>
            <a:gdLst/>
            <a:ahLst/>
            <a:cxnLst>
              <a:cxn ang="0">
                <a:pos x="55" y="10"/>
              </a:cxn>
              <a:cxn ang="0">
                <a:pos x="48" y="4"/>
              </a:cxn>
              <a:cxn ang="0">
                <a:pos x="41" y="1"/>
              </a:cxn>
              <a:cxn ang="0">
                <a:pos x="33" y="0"/>
              </a:cxn>
              <a:cxn ang="0">
                <a:pos x="20" y="2"/>
              </a:cxn>
              <a:cxn ang="0">
                <a:pos x="10" y="10"/>
              </a:cxn>
              <a:cxn ang="0">
                <a:pos x="2" y="20"/>
              </a:cxn>
              <a:cxn ang="0">
                <a:pos x="0" y="32"/>
              </a:cxn>
              <a:cxn ang="0">
                <a:pos x="2" y="44"/>
              </a:cxn>
              <a:cxn ang="0">
                <a:pos x="10" y="55"/>
              </a:cxn>
              <a:cxn ang="0">
                <a:pos x="12" y="56"/>
              </a:cxn>
              <a:cxn ang="0">
                <a:pos x="15" y="58"/>
              </a:cxn>
              <a:cxn ang="0">
                <a:pos x="15" y="60"/>
              </a:cxn>
              <a:cxn ang="0">
                <a:pos x="23" y="63"/>
              </a:cxn>
              <a:cxn ang="0">
                <a:pos x="33" y="64"/>
              </a:cxn>
              <a:cxn ang="0">
                <a:pos x="42" y="63"/>
              </a:cxn>
              <a:cxn ang="0">
                <a:pos x="50" y="58"/>
              </a:cxn>
              <a:cxn ang="0">
                <a:pos x="53" y="56"/>
              </a:cxn>
              <a:cxn ang="0">
                <a:pos x="55" y="55"/>
              </a:cxn>
              <a:cxn ang="0">
                <a:pos x="62" y="44"/>
              </a:cxn>
              <a:cxn ang="0">
                <a:pos x="65" y="32"/>
              </a:cxn>
              <a:cxn ang="0">
                <a:pos x="62" y="20"/>
              </a:cxn>
              <a:cxn ang="0">
                <a:pos x="55" y="10"/>
              </a:cxn>
            </a:cxnLst>
            <a:rect l="0" t="0" r="r" b="b"/>
            <a:pathLst>
              <a:path w="65" h="64">
                <a:moveTo>
                  <a:pt x="55" y="10"/>
                </a:moveTo>
                <a:lnTo>
                  <a:pt x="48" y="4"/>
                </a:lnTo>
                <a:lnTo>
                  <a:pt x="41" y="1"/>
                </a:lnTo>
                <a:lnTo>
                  <a:pt x="33" y="0"/>
                </a:lnTo>
                <a:lnTo>
                  <a:pt x="20" y="2"/>
                </a:lnTo>
                <a:lnTo>
                  <a:pt x="10" y="10"/>
                </a:lnTo>
                <a:lnTo>
                  <a:pt x="2" y="20"/>
                </a:lnTo>
                <a:lnTo>
                  <a:pt x="0" y="32"/>
                </a:lnTo>
                <a:lnTo>
                  <a:pt x="2" y="44"/>
                </a:lnTo>
                <a:lnTo>
                  <a:pt x="10" y="55"/>
                </a:lnTo>
                <a:lnTo>
                  <a:pt x="12" y="56"/>
                </a:lnTo>
                <a:lnTo>
                  <a:pt x="15" y="58"/>
                </a:lnTo>
                <a:lnTo>
                  <a:pt x="15" y="60"/>
                </a:lnTo>
                <a:lnTo>
                  <a:pt x="23" y="63"/>
                </a:lnTo>
                <a:lnTo>
                  <a:pt x="33" y="64"/>
                </a:lnTo>
                <a:lnTo>
                  <a:pt x="42" y="63"/>
                </a:lnTo>
                <a:lnTo>
                  <a:pt x="50" y="58"/>
                </a:lnTo>
                <a:lnTo>
                  <a:pt x="53" y="56"/>
                </a:lnTo>
                <a:lnTo>
                  <a:pt x="55" y="55"/>
                </a:lnTo>
                <a:lnTo>
                  <a:pt x="62" y="44"/>
                </a:lnTo>
                <a:lnTo>
                  <a:pt x="65" y="32"/>
                </a:lnTo>
                <a:lnTo>
                  <a:pt x="62" y="20"/>
                </a:lnTo>
                <a:lnTo>
                  <a:pt x="55" y="10"/>
                </a:lnTo>
                <a:close/>
              </a:path>
            </a:pathLst>
          </a:custGeom>
          <a:solidFill>
            <a:srgbClr val="2380D3"/>
          </a:solidFill>
          <a:ln w="0">
            <a:solidFill>
              <a:srgbClr val="2380D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65000"/>
                  <a:lumOff val="35000"/>
                </a:schemeClr>
              </a:solidFill>
            </a:endParaRPr>
          </a:p>
        </p:txBody>
      </p:sp>
      <p:pic>
        <p:nvPicPr>
          <p:cNvPr id="134" name="Picture 2" descr="cstransform-logo-colour">
            <a:hlinkClick r:id="rId3" action="ppaction://hlinksldjump"/>
          </p:cNvPr>
          <p:cNvPicPr>
            <a:picLocks noChangeAspect="1" noChangeArrowheads="1"/>
          </p:cNvPicPr>
          <p:nvPr/>
        </p:nvPicPr>
        <p:blipFill>
          <a:blip r:embed="rId4" cstate="print"/>
          <a:srcRect/>
          <a:stretch>
            <a:fillRect/>
          </a:stretch>
        </p:blipFill>
        <p:spPr bwMode="auto">
          <a:xfrm>
            <a:off x="6597650" y="193675"/>
            <a:ext cx="2368550" cy="549275"/>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0">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0">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0">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0">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0">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0">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0">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build="p" animBg="1"/>
    </p:bldLst>
  </p:timing>
</p:sld>
</file>

<file path=ppt/theme/theme1.xml><?xml version="1.0" encoding="utf-8"?>
<a:theme xmlns:a="http://schemas.openxmlformats.org/drawingml/2006/main" name="CS Transform PP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2_QPC CST V1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pitchFamily="10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pitchFamily="100" charset="0"/>
          </a:defRPr>
        </a:defPPr>
      </a:lstStyle>
    </a:lnDef>
  </a:objectDefaults>
  <a:extraClrSchemeLst>
    <a:extraClrScheme>
      <a:clrScheme name="2_QPC CST V19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QPC CST V19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QPC CST V19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QPC CST V19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QPC CST V19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QPC CST V19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QPC CST V19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QPC CST V19">
  <a:themeElements>
    <a:clrScheme name="3_QPC CST V19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_QPC CST V1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pitchFamily="10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pitchFamily="100" charset="0"/>
          </a:defRPr>
        </a:defPPr>
      </a:lstStyle>
    </a:lnDef>
  </a:objectDefaults>
  <a:extraClrSchemeLst>
    <a:extraClrScheme>
      <a:clrScheme name="3_QPC CST V19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QPC CST V19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QPC CST V19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QPC CST V19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QPC CST V19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QPC CST V19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QPC CST V19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 Transform PP theme</Template>
  <TotalTime>29177</TotalTime>
  <Words>2486</Words>
  <Application>Microsoft Office PowerPoint</Application>
  <PresentationFormat>On-screen Show (4:3)</PresentationFormat>
  <Paragraphs>792</Paragraphs>
  <Slides>23</Slides>
  <Notes>23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CS Transform PP theme</vt:lpstr>
      <vt:lpstr>3_QPC CST V19</vt:lpstr>
      <vt:lpstr>Introducing key elements of the proposed Transformational Government Framework</vt:lpstr>
      <vt:lpstr>The mandate of the OASIS Transformational Government Technical Committee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Policy Products for Citizen Service Transformation</vt:lpstr>
      <vt:lpstr>Questions for discussion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dc:creator>
  <cp:lastModifiedBy>Jane Harnad</cp:lastModifiedBy>
  <cp:revision>358</cp:revision>
  <cp:lastPrinted>1601-01-01T00:00:00Z</cp:lastPrinted>
  <dcterms:created xsi:type="dcterms:W3CDTF">1601-01-01T00:00:00Z</dcterms:created>
  <dcterms:modified xsi:type="dcterms:W3CDTF">2010-12-09T14:11:40Z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