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1" r:id="rId2"/>
    <p:sldId id="294" r:id="rId3"/>
    <p:sldId id="288" r:id="rId4"/>
    <p:sldId id="300" r:id="rId5"/>
    <p:sldId id="268" r:id="rId6"/>
    <p:sldId id="267" r:id="rId7"/>
    <p:sldId id="270" r:id="rId8"/>
    <p:sldId id="289" r:id="rId9"/>
    <p:sldId id="279" r:id="rId10"/>
    <p:sldId id="302" r:id="rId11"/>
    <p:sldId id="304" r:id="rId12"/>
    <p:sldId id="303" r:id="rId13"/>
    <p:sldId id="301" r:id="rId14"/>
    <p:sldId id="276" r:id="rId15"/>
    <p:sldId id="274" r:id="rId16"/>
    <p:sldId id="272" r:id="rId17"/>
    <p:sldId id="273" r:id="rId18"/>
    <p:sldId id="296" r:id="rId19"/>
    <p:sldId id="292" r:id="rId20"/>
    <p:sldId id="291" r:id="rId21"/>
    <p:sldId id="306" r:id="rId22"/>
    <p:sldId id="278" r:id="rId23"/>
    <p:sldId id="293" r:id="rId24"/>
    <p:sldId id="310" r:id="rId25"/>
    <p:sldId id="284" r:id="rId26"/>
    <p:sldId id="308" r:id="rId27"/>
    <p:sldId id="30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EEB7C"/>
    <a:srgbClr val="FF9936"/>
    <a:srgbClr val="FF731C"/>
    <a:srgbClr val="5391CD"/>
    <a:srgbClr val="CC62A0"/>
    <a:srgbClr val="FFFF99"/>
    <a:srgbClr val="4F81BD"/>
    <a:srgbClr val="FF603D"/>
    <a:srgbClr val="FFCB65"/>
    <a:srgbClr val="F933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26" autoAdjust="0"/>
  </p:normalViewPr>
  <p:slideViewPr>
    <p:cSldViewPr snapToGrid="0">
      <p:cViewPr>
        <p:scale>
          <a:sx n="60" d="100"/>
          <a:sy n="60" d="100"/>
        </p:scale>
        <p:origin x="-2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6E3EF-336E-405B-8C6A-398995DE10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3DC86B-2865-4E21-B757-FE505C533EA0}">
      <dgm:prSet phldrT="[Text]" custT="1"/>
      <dgm:spPr/>
      <dgm:t>
        <a:bodyPr/>
        <a:lstStyle/>
        <a:p>
          <a:r>
            <a:rPr lang="en-GB" sz="2000" dirty="0" smtClean="0">
              <a:solidFill>
                <a:srgbClr val="FFFF00"/>
              </a:solidFill>
            </a:rPr>
            <a:t>engage</a:t>
          </a:r>
          <a:endParaRPr lang="en-GB" sz="2000" dirty="0">
            <a:solidFill>
              <a:srgbClr val="FFFF00"/>
            </a:solidFill>
          </a:endParaRPr>
        </a:p>
      </dgm:t>
    </dgm:pt>
    <dgm:pt modelId="{7F591B91-9834-4C01-A5F2-DAC6B4F43374}" type="parTrans" cxnId="{10287C79-E59B-4CE4-8D86-6F79EC84515E}">
      <dgm:prSet/>
      <dgm:spPr/>
      <dgm:t>
        <a:bodyPr/>
        <a:lstStyle/>
        <a:p>
          <a:endParaRPr lang="en-GB" sz="2400">
            <a:solidFill>
              <a:srgbClr val="FFFF00"/>
            </a:solidFill>
          </a:endParaRPr>
        </a:p>
      </dgm:t>
    </dgm:pt>
    <dgm:pt modelId="{BF6D9924-2F7A-4CCF-9E09-7750004F45B6}" type="sibTrans" cxnId="{10287C79-E59B-4CE4-8D86-6F79EC84515E}">
      <dgm:prSet/>
      <dgm:spPr/>
      <dgm:t>
        <a:bodyPr/>
        <a:lstStyle/>
        <a:p>
          <a:endParaRPr lang="en-GB" sz="2400">
            <a:solidFill>
              <a:srgbClr val="FFFF00"/>
            </a:solidFill>
          </a:endParaRPr>
        </a:p>
      </dgm:t>
    </dgm:pt>
    <dgm:pt modelId="{131FCC01-1C91-464E-A396-0F7C5964BF1B}">
      <dgm:prSet phldrT="[Text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>
              <a:solidFill>
                <a:srgbClr val="FFFF00"/>
              </a:solidFill>
            </a:rPr>
            <a:t>  </a:t>
          </a:r>
          <a:r>
            <a:rPr lang="en-GB" sz="1800" dirty="0" smtClean="0">
              <a:solidFill>
                <a:srgbClr val="FFFF00"/>
              </a:solidFill>
            </a:rPr>
            <a:t>with like minds </a:t>
          </a:r>
          <a:endParaRPr lang="en-GB" sz="1600" dirty="0">
            <a:solidFill>
              <a:srgbClr val="FFFF00"/>
            </a:solidFill>
          </a:endParaRPr>
        </a:p>
      </dgm:t>
    </dgm:pt>
    <dgm:pt modelId="{9C1544A2-603A-4502-8D0D-74BFEAB095FA}" type="parTrans" cxnId="{1374E408-D4BA-4969-B518-CBC8FF1865F0}">
      <dgm:prSet/>
      <dgm:spPr/>
      <dgm:t>
        <a:bodyPr/>
        <a:lstStyle/>
        <a:p>
          <a:endParaRPr lang="en-GB" sz="2400">
            <a:solidFill>
              <a:srgbClr val="FFFF00"/>
            </a:solidFill>
          </a:endParaRPr>
        </a:p>
      </dgm:t>
    </dgm:pt>
    <dgm:pt modelId="{CCE99FBA-BEDE-4D72-AE85-2E434EF6A280}" type="sibTrans" cxnId="{1374E408-D4BA-4969-B518-CBC8FF1865F0}">
      <dgm:prSet/>
      <dgm:spPr/>
      <dgm:t>
        <a:bodyPr/>
        <a:lstStyle/>
        <a:p>
          <a:endParaRPr lang="en-GB" sz="2400">
            <a:solidFill>
              <a:srgbClr val="FFFF00"/>
            </a:solidFill>
          </a:endParaRPr>
        </a:p>
      </dgm:t>
    </dgm:pt>
    <dgm:pt modelId="{69472C7A-04F4-4131-82BA-38AED5F9DF66}">
      <dgm:prSet phldrT="[Text]" custT="1"/>
      <dgm:spPr/>
      <dgm:t>
        <a:bodyPr/>
        <a:lstStyle/>
        <a:p>
          <a:r>
            <a:rPr lang="en-GB" sz="2000" dirty="0" smtClean="0">
              <a:solidFill>
                <a:srgbClr val="FFFF00"/>
              </a:solidFill>
            </a:rPr>
            <a:t>learn</a:t>
          </a:r>
          <a:endParaRPr lang="en-GB" sz="2000" dirty="0">
            <a:solidFill>
              <a:srgbClr val="FFFF00"/>
            </a:solidFill>
          </a:endParaRPr>
        </a:p>
      </dgm:t>
    </dgm:pt>
    <dgm:pt modelId="{D09C37EF-DA02-4278-89B8-E62E51079EB5}" type="parTrans" cxnId="{34152B8D-4955-48E2-867C-3281C0302D80}">
      <dgm:prSet/>
      <dgm:spPr/>
      <dgm:t>
        <a:bodyPr/>
        <a:lstStyle/>
        <a:p>
          <a:endParaRPr lang="en-GB" sz="2400">
            <a:solidFill>
              <a:srgbClr val="FFFF00"/>
            </a:solidFill>
          </a:endParaRPr>
        </a:p>
      </dgm:t>
    </dgm:pt>
    <dgm:pt modelId="{ECCF7DC3-7B39-4A11-9F32-B982C01B1312}" type="sibTrans" cxnId="{34152B8D-4955-48E2-867C-3281C0302D80}">
      <dgm:prSet/>
      <dgm:spPr/>
      <dgm:t>
        <a:bodyPr/>
        <a:lstStyle/>
        <a:p>
          <a:endParaRPr lang="en-GB" sz="2400">
            <a:solidFill>
              <a:srgbClr val="FFFF00"/>
            </a:solidFill>
          </a:endParaRPr>
        </a:p>
      </dgm:t>
    </dgm:pt>
    <dgm:pt modelId="{2E4272AE-F6FD-40D0-B1EB-CE11C4350233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dirty="0" smtClean="0">
              <a:solidFill>
                <a:srgbClr val="FFFF00"/>
              </a:solidFill>
            </a:rPr>
            <a:t> from experience </a:t>
          </a:r>
          <a:endParaRPr lang="en-GB" sz="1800" b="1" dirty="0">
            <a:solidFill>
              <a:srgbClr val="FFFF00"/>
            </a:solidFill>
          </a:endParaRPr>
        </a:p>
      </dgm:t>
    </dgm:pt>
    <dgm:pt modelId="{D949591A-72B1-48AC-BE99-04EA3BA7DAB2}" type="parTrans" cxnId="{CDE0F747-E986-48E4-9597-3A0667D87C92}">
      <dgm:prSet/>
      <dgm:spPr/>
      <dgm:t>
        <a:bodyPr/>
        <a:lstStyle/>
        <a:p>
          <a:endParaRPr lang="en-GB" sz="2400">
            <a:solidFill>
              <a:srgbClr val="FFFF00"/>
            </a:solidFill>
          </a:endParaRPr>
        </a:p>
      </dgm:t>
    </dgm:pt>
    <dgm:pt modelId="{78FD862C-5615-43DE-90C8-2FD4FF323481}" type="sibTrans" cxnId="{CDE0F747-E986-48E4-9597-3A0667D87C92}">
      <dgm:prSet/>
      <dgm:spPr/>
      <dgm:t>
        <a:bodyPr/>
        <a:lstStyle/>
        <a:p>
          <a:endParaRPr lang="en-GB" sz="2400">
            <a:solidFill>
              <a:srgbClr val="FFFF00"/>
            </a:solidFill>
          </a:endParaRPr>
        </a:p>
      </dgm:t>
    </dgm:pt>
    <dgm:pt modelId="{2E097D18-57E4-4A43-BA2A-D53E75BA8BF2}">
      <dgm:prSet phldrT="[Text]" custT="1"/>
      <dgm:spPr/>
      <dgm:t>
        <a:bodyPr/>
        <a:lstStyle/>
        <a:p>
          <a:r>
            <a:rPr lang="en-GB" sz="2000" dirty="0" smtClean="0">
              <a:solidFill>
                <a:srgbClr val="FFFF00"/>
              </a:solidFill>
            </a:rPr>
            <a:t>share</a:t>
          </a:r>
          <a:endParaRPr lang="en-GB" sz="2000" dirty="0">
            <a:solidFill>
              <a:srgbClr val="FFFF00"/>
            </a:solidFill>
          </a:endParaRPr>
        </a:p>
      </dgm:t>
    </dgm:pt>
    <dgm:pt modelId="{0B472B15-BB09-48C7-B26C-12D033FB21AA}" type="parTrans" cxnId="{E62A7ED3-6D3A-40C4-B37C-1BB89149A42C}">
      <dgm:prSet/>
      <dgm:spPr/>
      <dgm:t>
        <a:bodyPr/>
        <a:lstStyle/>
        <a:p>
          <a:endParaRPr lang="en-GB" sz="2400">
            <a:solidFill>
              <a:srgbClr val="FFFF00"/>
            </a:solidFill>
          </a:endParaRPr>
        </a:p>
      </dgm:t>
    </dgm:pt>
    <dgm:pt modelId="{01CD439A-490B-4C2D-940C-47D6CF5AFC73}" type="sibTrans" cxnId="{E62A7ED3-6D3A-40C4-B37C-1BB89149A42C}">
      <dgm:prSet/>
      <dgm:spPr/>
      <dgm:t>
        <a:bodyPr/>
        <a:lstStyle/>
        <a:p>
          <a:endParaRPr lang="en-GB" sz="2400">
            <a:solidFill>
              <a:srgbClr val="FFFF00"/>
            </a:solidFill>
          </a:endParaRPr>
        </a:p>
      </dgm:t>
    </dgm:pt>
    <dgm:pt modelId="{035C9069-E5EA-470B-A402-A82FEC4F3175}">
      <dgm:prSet phldrT="[Text]" custT="1"/>
      <dgm:spPr>
        <a:noFill/>
      </dgm:spPr>
      <dgm:t>
        <a:bodyPr/>
        <a:lstStyle/>
        <a:p>
          <a:r>
            <a:rPr lang="en-GB" sz="1800" dirty="0" smtClean="0">
              <a:solidFill>
                <a:srgbClr val="FFFF00"/>
              </a:solidFill>
            </a:rPr>
            <a:t> give to get</a:t>
          </a:r>
          <a:endParaRPr lang="en-GB" sz="1800" dirty="0">
            <a:solidFill>
              <a:srgbClr val="FFFF00"/>
            </a:solidFill>
          </a:endParaRPr>
        </a:p>
      </dgm:t>
    </dgm:pt>
    <dgm:pt modelId="{C622E6FF-C679-45B0-B936-A43E3F6D5B08}" type="parTrans" cxnId="{0ADCA9D5-E46A-48B1-BCC6-8C461496699B}">
      <dgm:prSet/>
      <dgm:spPr/>
      <dgm:t>
        <a:bodyPr/>
        <a:lstStyle/>
        <a:p>
          <a:endParaRPr lang="en-GB" sz="2400">
            <a:solidFill>
              <a:srgbClr val="FFFF00"/>
            </a:solidFill>
          </a:endParaRPr>
        </a:p>
      </dgm:t>
    </dgm:pt>
    <dgm:pt modelId="{9048C6B5-A8B5-4A2A-A722-B34A6A26F1E8}" type="sibTrans" cxnId="{0ADCA9D5-E46A-48B1-BCC6-8C461496699B}">
      <dgm:prSet/>
      <dgm:spPr/>
      <dgm:t>
        <a:bodyPr/>
        <a:lstStyle/>
        <a:p>
          <a:endParaRPr lang="en-GB" sz="2400">
            <a:solidFill>
              <a:srgbClr val="FFFF00"/>
            </a:solidFill>
          </a:endParaRPr>
        </a:p>
      </dgm:t>
    </dgm:pt>
    <dgm:pt modelId="{E6EAB8D6-6DCB-439F-80C8-8FE5A0ED8C3D}" type="pres">
      <dgm:prSet presAssocID="{2BF6E3EF-336E-405B-8C6A-398995DE10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E5FCB5-2117-44E9-98A8-EABA9B285260}" type="pres">
      <dgm:prSet presAssocID="{DB3DC86B-2865-4E21-B757-FE505C533EA0}" presName="composite" presStyleCnt="0"/>
      <dgm:spPr/>
    </dgm:pt>
    <dgm:pt modelId="{E9AC3A36-1A7A-414A-8893-AE3A7F0E6CEE}" type="pres">
      <dgm:prSet presAssocID="{DB3DC86B-2865-4E21-B757-FE505C533EA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D698D6-1C7E-43E5-A378-00A183466B0D}" type="pres">
      <dgm:prSet presAssocID="{DB3DC86B-2865-4E21-B757-FE505C533EA0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BF4ED9-4C44-454A-A85B-BD5CD57337B3}" type="pres">
      <dgm:prSet presAssocID="{BF6D9924-2F7A-4CCF-9E09-7750004F45B6}" presName="sp" presStyleCnt="0"/>
      <dgm:spPr/>
    </dgm:pt>
    <dgm:pt modelId="{54D00C7E-7C05-4CED-8371-9718A065DD86}" type="pres">
      <dgm:prSet presAssocID="{69472C7A-04F4-4131-82BA-38AED5F9DF66}" presName="composite" presStyleCnt="0"/>
      <dgm:spPr/>
    </dgm:pt>
    <dgm:pt modelId="{341D1C10-2521-4382-97B1-C9B56B26B4D7}" type="pres">
      <dgm:prSet presAssocID="{69472C7A-04F4-4131-82BA-38AED5F9DF6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A27766-F541-49EE-B040-04BBF7178DB0}" type="pres">
      <dgm:prSet presAssocID="{69472C7A-04F4-4131-82BA-38AED5F9DF66}" presName="descendantText" presStyleLbl="alignAcc1" presStyleIdx="1" presStyleCnt="3" custScaleY="96121" custLinFactNeighborX="414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2B2BB9-1B60-4D73-B596-4807AA34BFD1}" type="pres">
      <dgm:prSet presAssocID="{ECCF7DC3-7B39-4A11-9F32-B982C01B1312}" presName="sp" presStyleCnt="0"/>
      <dgm:spPr/>
    </dgm:pt>
    <dgm:pt modelId="{F504FA1F-E658-43C6-890C-4D502BC38A60}" type="pres">
      <dgm:prSet presAssocID="{2E097D18-57E4-4A43-BA2A-D53E75BA8BF2}" presName="composite" presStyleCnt="0"/>
      <dgm:spPr/>
    </dgm:pt>
    <dgm:pt modelId="{5295BCF7-068B-47B9-8975-C77938DF97CA}" type="pres">
      <dgm:prSet presAssocID="{2E097D18-57E4-4A43-BA2A-D53E75BA8BF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CB7806-89B5-48DE-A50E-98EB23EC69D9}" type="pres">
      <dgm:prSet presAssocID="{2E097D18-57E4-4A43-BA2A-D53E75BA8BF2}" presName="descendantText" presStyleLbl="alignAcc1" presStyleIdx="2" presStyleCnt="3" custScaleY="94651" custLinFactNeighborX="0" custLinFactNeighborY="-13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152B8D-4955-48E2-867C-3281C0302D80}" srcId="{2BF6E3EF-336E-405B-8C6A-398995DE1081}" destId="{69472C7A-04F4-4131-82BA-38AED5F9DF66}" srcOrd="1" destOrd="0" parTransId="{D09C37EF-DA02-4278-89B8-E62E51079EB5}" sibTransId="{ECCF7DC3-7B39-4A11-9F32-B982C01B1312}"/>
    <dgm:cxn modelId="{E62A7ED3-6D3A-40C4-B37C-1BB89149A42C}" srcId="{2BF6E3EF-336E-405B-8C6A-398995DE1081}" destId="{2E097D18-57E4-4A43-BA2A-D53E75BA8BF2}" srcOrd="2" destOrd="0" parTransId="{0B472B15-BB09-48C7-B26C-12D033FB21AA}" sibTransId="{01CD439A-490B-4C2D-940C-47D6CF5AFC73}"/>
    <dgm:cxn modelId="{512D8B8F-86CC-4581-83A1-155E8316A907}" type="presOf" srcId="{69472C7A-04F4-4131-82BA-38AED5F9DF66}" destId="{341D1C10-2521-4382-97B1-C9B56B26B4D7}" srcOrd="0" destOrd="0" presId="urn:microsoft.com/office/officeart/2005/8/layout/chevron2"/>
    <dgm:cxn modelId="{0ADCA9D5-E46A-48B1-BCC6-8C461496699B}" srcId="{2E097D18-57E4-4A43-BA2A-D53E75BA8BF2}" destId="{035C9069-E5EA-470B-A402-A82FEC4F3175}" srcOrd="0" destOrd="0" parTransId="{C622E6FF-C679-45B0-B936-A43E3F6D5B08}" sibTransId="{9048C6B5-A8B5-4A2A-A722-B34A6A26F1E8}"/>
    <dgm:cxn modelId="{C3166205-C7FB-4B53-975B-8980A4E6D634}" type="presOf" srcId="{2BF6E3EF-336E-405B-8C6A-398995DE1081}" destId="{E6EAB8D6-6DCB-439F-80C8-8FE5A0ED8C3D}" srcOrd="0" destOrd="0" presId="urn:microsoft.com/office/officeart/2005/8/layout/chevron2"/>
    <dgm:cxn modelId="{CDE0F747-E986-48E4-9597-3A0667D87C92}" srcId="{69472C7A-04F4-4131-82BA-38AED5F9DF66}" destId="{2E4272AE-F6FD-40D0-B1EB-CE11C4350233}" srcOrd="0" destOrd="0" parTransId="{D949591A-72B1-48AC-BE99-04EA3BA7DAB2}" sibTransId="{78FD862C-5615-43DE-90C8-2FD4FF323481}"/>
    <dgm:cxn modelId="{C582D3B8-8692-4C59-93FA-B6A79B82880F}" type="presOf" srcId="{131FCC01-1C91-464E-A396-0F7C5964BF1B}" destId="{5FD698D6-1C7E-43E5-A378-00A183466B0D}" srcOrd="0" destOrd="0" presId="urn:microsoft.com/office/officeart/2005/8/layout/chevron2"/>
    <dgm:cxn modelId="{7BE99C13-CC8D-430E-A3BD-72091EEA7FB7}" type="presOf" srcId="{035C9069-E5EA-470B-A402-A82FEC4F3175}" destId="{25CB7806-89B5-48DE-A50E-98EB23EC69D9}" srcOrd="0" destOrd="0" presId="urn:microsoft.com/office/officeart/2005/8/layout/chevron2"/>
    <dgm:cxn modelId="{1374E408-D4BA-4969-B518-CBC8FF1865F0}" srcId="{DB3DC86B-2865-4E21-B757-FE505C533EA0}" destId="{131FCC01-1C91-464E-A396-0F7C5964BF1B}" srcOrd="0" destOrd="0" parTransId="{9C1544A2-603A-4502-8D0D-74BFEAB095FA}" sibTransId="{CCE99FBA-BEDE-4D72-AE85-2E434EF6A280}"/>
    <dgm:cxn modelId="{F5784185-01D2-47A7-B913-32A8EEE562B7}" type="presOf" srcId="{DB3DC86B-2865-4E21-B757-FE505C533EA0}" destId="{E9AC3A36-1A7A-414A-8893-AE3A7F0E6CEE}" srcOrd="0" destOrd="0" presId="urn:microsoft.com/office/officeart/2005/8/layout/chevron2"/>
    <dgm:cxn modelId="{10287C79-E59B-4CE4-8D86-6F79EC84515E}" srcId="{2BF6E3EF-336E-405B-8C6A-398995DE1081}" destId="{DB3DC86B-2865-4E21-B757-FE505C533EA0}" srcOrd="0" destOrd="0" parTransId="{7F591B91-9834-4C01-A5F2-DAC6B4F43374}" sibTransId="{BF6D9924-2F7A-4CCF-9E09-7750004F45B6}"/>
    <dgm:cxn modelId="{CDDF7BE4-89B9-4BF5-856C-0FAB1500C838}" type="presOf" srcId="{2E4272AE-F6FD-40D0-B1EB-CE11C4350233}" destId="{B1A27766-F541-49EE-B040-04BBF7178DB0}" srcOrd="0" destOrd="0" presId="urn:microsoft.com/office/officeart/2005/8/layout/chevron2"/>
    <dgm:cxn modelId="{F9C40B68-1190-4F6B-9023-41A9AE452169}" type="presOf" srcId="{2E097D18-57E4-4A43-BA2A-D53E75BA8BF2}" destId="{5295BCF7-068B-47B9-8975-C77938DF97CA}" srcOrd="0" destOrd="0" presId="urn:microsoft.com/office/officeart/2005/8/layout/chevron2"/>
    <dgm:cxn modelId="{6D40C476-126D-4CA9-B047-7EE99EA396EF}" type="presParOf" srcId="{E6EAB8D6-6DCB-439F-80C8-8FE5A0ED8C3D}" destId="{A6E5FCB5-2117-44E9-98A8-EABA9B285260}" srcOrd="0" destOrd="0" presId="urn:microsoft.com/office/officeart/2005/8/layout/chevron2"/>
    <dgm:cxn modelId="{A2D489F5-5809-4BC2-83CA-66F914D03CF0}" type="presParOf" srcId="{A6E5FCB5-2117-44E9-98A8-EABA9B285260}" destId="{E9AC3A36-1A7A-414A-8893-AE3A7F0E6CEE}" srcOrd="0" destOrd="0" presId="urn:microsoft.com/office/officeart/2005/8/layout/chevron2"/>
    <dgm:cxn modelId="{F24D79FD-FF72-450B-AF8F-1077070B5F4E}" type="presParOf" srcId="{A6E5FCB5-2117-44E9-98A8-EABA9B285260}" destId="{5FD698D6-1C7E-43E5-A378-00A183466B0D}" srcOrd="1" destOrd="0" presId="urn:microsoft.com/office/officeart/2005/8/layout/chevron2"/>
    <dgm:cxn modelId="{7284063F-A114-4183-85DB-FDC98260F57E}" type="presParOf" srcId="{E6EAB8D6-6DCB-439F-80C8-8FE5A0ED8C3D}" destId="{8EBF4ED9-4C44-454A-A85B-BD5CD57337B3}" srcOrd="1" destOrd="0" presId="urn:microsoft.com/office/officeart/2005/8/layout/chevron2"/>
    <dgm:cxn modelId="{98AFA914-C92A-4CAB-B57D-6F8AAE076128}" type="presParOf" srcId="{E6EAB8D6-6DCB-439F-80C8-8FE5A0ED8C3D}" destId="{54D00C7E-7C05-4CED-8371-9718A065DD86}" srcOrd="2" destOrd="0" presId="urn:microsoft.com/office/officeart/2005/8/layout/chevron2"/>
    <dgm:cxn modelId="{05F5E2CC-1EA3-4A65-80E2-EAC5DF24A4A0}" type="presParOf" srcId="{54D00C7E-7C05-4CED-8371-9718A065DD86}" destId="{341D1C10-2521-4382-97B1-C9B56B26B4D7}" srcOrd="0" destOrd="0" presId="urn:microsoft.com/office/officeart/2005/8/layout/chevron2"/>
    <dgm:cxn modelId="{388136F0-0D24-4CA3-8B2E-72F8DF60589A}" type="presParOf" srcId="{54D00C7E-7C05-4CED-8371-9718A065DD86}" destId="{B1A27766-F541-49EE-B040-04BBF7178DB0}" srcOrd="1" destOrd="0" presId="urn:microsoft.com/office/officeart/2005/8/layout/chevron2"/>
    <dgm:cxn modelId="{753A7609-263A-469C-9BFD-B907C7FB9371}" type="presParOf" srcId="{E6EAB8D6-6DCB-439F-80C8-8FE5A0ED8C3D}" destId="{432B2BB9-1B60-4D73-B596-4807AA34BFD1}" srcOrd="3" destOrd="0" presId="urn:microsoft.com/office/officeart/2005/8/layout/chevron2"/>
    <dgm:cxn modelId="{74608ADB-6445-4ED9-BE6A-B7640B8F8577}" type="presParOf" srcId="{E6EAB8D6-6DCB-439F-80C8-8FE5A0ED8C3D}" destId="{F504FA1F-E658-43C6-890C-4D502BC38A60}" srcOrd="4" destOrd="0" presId="urn:microsoft.com/office/officeart/2005/8/layout/chevron2"/>
    <dgm:cxn modelId="{8FABA820-7C01-4A8B-A4D4-04E875E4D4D9}" type="presParOf" srcId="{F504FA1F-E658-43C6-890C-4D502BC38A60}" destId="{5295BCF7-068B-47B9-8975-C77938DF97CA}" srcOrd="0" destOrd="0" presId="urn:microsoft.com/office/officeart/2005/8/layout/chevron2"/>
    <dgm:cxn modelId="{7A765F4E-AD50-45C5-AEC3-FD73955EC162}" type="presParOf" srcId="{F504FA1F-E658-43C6-890C-4D502BC38A60}" destId="{25CB7806-89B5-48DE-A50E-98EB23EC69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B9B45-EDAB-434D-BB59-F4E39562566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1E807F0-B415-4A79-8600-2AB31E47CE34}">
      <dgm:prSet custT="1"/>
      <dgm:spPr/>
      <dgm:t>
        <a:bodyPr/>
        <a:lstStyle/>
        <a:p>
          <a:pPr rtl="0"/>
          <a:r>
            <a:rPr lang="en-GB" sz="1800" b="1" dirty="0" smtClean="0"/>
            <a:t>Founded 1966</a:t>
          </a:r>
          <a:endParaRPr lang="en-GB" sz="1800" dirty="0"/>
        </a:p>
      </dgm:t>
    </dgm:pt>
    <dgm:pt modelId="{51A0768B-E1C9-458A-BA77-42E71983E67A}" type="parTrans" cxnId="{4F40618A-0C69-46D5-87EB-AACF3247DE21}">
      <dgm:prSet/>
      <dgm:spPr/>
      <dgm:t>
        <a:bodyPr/>
        <a:lstStyle/>
        <a:p>
          <a:endParaRPr lang="en-GB"/>
        </a:p>
      </dgm:t>
    </dgm:pt>
    <dgm:pt modelId="{4DAB06F4-17B8-4CFB-8CE8-E53AAB5D4E91}" type="sibTrans" cxnId="{4F40618A-0C69-46D5-87EB-AACF3247DE21}">
      <dgm:prSet/>
      <dgm:spPr/>
      <dgm:t>
        <a:bodyPr/>
        <a:lstStyle/>
        <a:p>
          <a:endParaRPr lang="en-GB"/>
        </a:p>
      </dgm:t>
    </dgm:pt>
    <dgm:pt modelId="{A5C5A5EC-8625-4671-AC88-D59584D7F009}">
      <dgm:prSet custT="1"/>
      <dgm:spPr/>
      <dgm:t>
        <a:bodyPr/>
        <a:lstStyle/>
        <a:p>
          <a:pPr algn="ctr" rtl="0"/>
          <a:r>
            <a:rPr lang="en-GB" sz="1600" b="1" dirty="0" smtClean="0"/>
            <a:t>Promote industry best practice in IT/IS</a:t>
          </a:r>
          <a:endParaRPr lang="en-GB" sz="1600" dirty="0"/>
        </a:p>
      </dgm:t>
    </dgm:pt>
    <dgm:pt modelId="{C765BECE-AAC7-4DB0-95E0-B97FFF45B7AF}" type="parTrans" cxnId="{FB2FA0D6-0749-4948-AF82-1A4CEF825020}">
      <dgm:prSet/>
      <dgm:spPr/>
      <dgm:t>
        <a:bodyPr/>
        <a:lstStyle/>
        <a:p>
          <a:endParaRPr lang="en-GB"/>
        </a:p>
      </dgm:t>
    </dgm:pt>
    <dgm:pt modelId="{BB27732A-6702-489D-8770-454ACFBB7AA7}" type="sibTrans" cxnId="{FB2FA0D6-0749-4948-AF82-1A4CEF825020}">
      <dgm:prSet/>
      <dgm:spPr/>
      <dgm:t>
        <a:bodyPr/>
        <a:lstStyle/>
        <a:p>
          <a:endParaRPr lang="en-GB"/>
        </a:p>
      </dgm:t>
    </dgm:pt>
    <dgm:pt modelId="{C65B2F46-FAF2-4B01-9D27-ADBC2A8EFCDE}">
      <dgm:prSet custT="1"/>
      <dgm:spPr/>
      <dgm:t>
        <a:bodyPr/>
        <a:lstStyle/>
        <a:p>
          <a:pPr algn="ctr" rtl="0"/>
          <a:r>
            <a:rPr lang="en-GB" sz="1400" b="1" dirty="0" smtClean="0"/>
            <a:t>Support end user organisations make effective use of IT</a:t>
          </a:r>
          <a:endParaRPr lang="en-GB" sz="1400" dirty="0"/>
        </a:p>
      </dgm:t>
    </dgm:pt>
    <dgm:pt modelId="{D7F394D0-8E15-4AE6-8578-7CB8BAFA0E30}" type="parTrans" cxnId="{AF45818D-09B5-493F-80D9-4E007009706F}">
      <dgm:prSet/>
      <dgm:spPr/>
      <dgm:t>
        <a:bodyPr/>
        <a:lstStyle/>
        <a:p>
          <a:endParaRPr lang="en-GB"/>
        </a:p>
      </dgm:t>
    </dgm:pt>
    <dgm:pt modelId="{A6B467D7-198D-48F2-A5BC-38AC3F29988C}" type="sibTrans" cxnId="{AF45818D-09B5-493F-80D9-4E007009706F}">
      <dgm:prSet/>
      <dgm:spPr/>
      <dgm:t>
        <a:bodyPr/>
        <a:lstStyle/>
        <a:p>
          <a:endParaRPr lang="en-GB"/>
        </a:p>
      </dgm:t>
    </dgm:pt>
    <dgm:pt modelId="{C3E8A5D2-55DE-4900-A3BD-2EB381EEB3E7}">
      <dgm:prSet custT="1"/>
      <dgm:spPr/>
      <dgm:t>
        <a:bodyPr/>
        <a:lstStyle/>
        <a:p>
          <a:pPr algn="ctr" rtl="0"/>
          <a:r>
            <a:rPr lang="en-GB" sz="1600" b="1" dirty="0" smtClean="0"/>
            <a:t>Private/ Public/ Other </a:t>
          </a:r>
        </a:p>
        <a:p>
          <a:pPr algn="ctr" rtl="0"/>
          <a:r>
            <a:rPr lang="en-GB" sz="1600" b="1" dirty="0" smtClean="0"/>
            <a:t>~ 50/ 40/ 10% </a:t>
          </a:r>
          <a:endParaRPr lang="en-GB" sz="1600" dirty="0"/>
        </a:p>
      </dgm:t>
    </dgm:pt>
    <dgm:pt modelId="{331395F2-E50D-4AA4-8495-57071FA205D9}" type="parTrans" cxnId="{00C77001-A889-4EB2-9180-5F5D722A6E9C}">
      <dgm:prSet/>
      <dgm:spPr/>
      <dgm:t>
        <a:bodyPr/>
        <a:lstStyle/>
        <a:p>
          <a:endParaRPr lang="en-GB"/>
        </a:p>
      </dgm:t>
    </dgm:pt>
    <dgm:pt modelId="{ADF99C36-E9B3-47E1-BE2A-B3547F858CA0}" type="sibTrans" cxnId="{00C77001-A889-4EB2-9180-5F5D722A6E9C}">
      <dgm:prSet/>
      <dgm:spPr/>
      <dgm:t>
        <a:bodyPr/>
        <a:lstStyle/>
        <a:p>
          <a:endParaRPr lang="en-GB"/>
        </a:p>
      </dgm:t>
    </dgm:pt>
    <dgm:pt modelId="{84DBE8B3-0D2E-4A2A-AA15-08558B220ABB}">
      <dgm:prSet custT="1"/>
      <dgm:spPr/>
      <dgm:t>
        <a:bodyPr/>
        <a:lstStyle/>
        <a:p>
          <a:pPr rtl="0"/>
          <a:r>
            <a:rPr lang="en-US" sz="1400" dirty="0" smtClean="0"/>
            <a:t>independent and impartial advice</a:t>
          </a:r>
          <a:endParaRPr lang="en-GB" sz="1600" dirty="0"/>
        </a:p>
      </dgm:t>
    </dgm:pt>
    <dgm:pt modelId="{0B9AD491-AE43-4A28-A5B4-332BD35DA1D5}" type="parTrans" cxnId="{92118BED-4B05-44E3-BFE1-C052075D395A}">
      <dgm:prSet/>
      <dgm:spPr/>
      <dgm:t>
        <a:bodyPr/>
        <a:lstStyle/>
        <a:p>
          <a:endParaRPr lang="en-GB"/>
        </a:p>
      </dgm:t>
    </dgm:pt>
    <dgm:pt modelId="{2FEBF0AA-314E-4566-B5FA-E7C3F42AABE2}" type="sibTrans" cxnId="{92118BED-4B05-44E3-BFE1-C052075D395A}">
      <dgm:prSet/>
      <dgm:spPr/>
      <dgm:t>
        <a:bodyPr/>
        <a:lstStyle/>
        <a:p>
          <a:endParaRPr lang="en-GB"/>
        </a:p>
      </dgm:t>
    </dgm:pt>
    <dgm:pt modelId="{02DB8050-EC4F-4B28-AE77-EC231B5F56DC}">
      <dgm:prSet custT="1"/>
      <dgm:spPr/>
      <dgm:t>
        <a:bodyPr/>
        <a:lstStyle/>
        <a:p>
          <a:pPr rtl="0"/>
          <a:r>
            <a:rPr lang="en-US" sz="1400" dirty="0" smtClean="0"/>
            <a:t>personal and professional development</a:t>
          </a:r>
          <a:endParaRPr lang="en-GB" sz="1400" dirty="0"/>
        </a:p>
      </dgm:t>
    </dgm:pt>
    <dgm:pt modelId="{2BE00F6F-3116-4813-BE33-050C86CA6D95}" type="parTrans" cxnId="{91C840EF-4B7B-43C7-881B-E7E9F4F1FE80}">
      <dgm:prSet/>
      <dgm:spPr/>
      <dgm:t>
        <a:bodyPr/>
        <a:lstStyle/>
        <a:p>
          <a:endParaRPr lang="en-GB"/>
        </a:p>
      </dgm:t>
    </dgm:pt>
    <dgm:pt modelId="{4C9167CF-E567-41F0-8A2E-B39CBA615441}" type="sibTrans" cxnId="{91C840EF-4B7B-43C7-881B-E7E9F4F1FE80}">
      <dgm:prSet/>
      <dgm:spPr/>
      <dgm:t>
        <a:bodyPr/>
        <a:lstStyle/>
        <a:p>
          <a:endParaRPr lang="en-GB"/>
        </a:p>
      </dgm:t>
    </dgm:pt>
    <dgm:pt modelId="{C72CE33B-EF83-4A87-8068-A71819CA5E9A}">
      <dgm:prSet custT="1"/>
      <dgm:spPr/>
      <dgm:t>
        <a:bodyPr/>
        <a:lstStyle/>
        <a:p>
          <a:pPr rtl="0"/>
          <a:r>
            <a:rPr lang="en-US" sz="1400" dirty="0" smtClean="0"/>
            <a:t>advisory services</a:t>
          </a:r>
          <a:endParaRPr lang="en-GB" sz="1400" dirty="0"/>
        </a:p>
      </dgm:t>
    </dgm:pt>
    <dgm:pt modelId="{11A1043B-B6D0-46E6-AB35-08E6779892F4}" type="parTrans" cxnId="{CCA7DE7C-8464-4196-BE09-7E5B78D8F420}">
      <dgm:prSet/>
      <dgm:spPr/>
      <dgm:t>
        <a:bodyPr/>
        <a:lstStyle/>
        <a:p>
          <a:endParaRPr lang="en-GB"/>
        </a:p>
      </dgm:t>
    </dgm:pt>
    <dgm:pt modelId="{A8AEDB30-EC66-4CBE-BE91-B877DF5890AF}" type="sibTrans" cxnId="{CCA7DE7C-8464-4196-BE09-7E5B78D8F420}">
      <dgm:prSet/>
      <dgm:spPr/>
      <dgm:t>
        <a:bodyPr/>
        <a:lstStyle/>
        <a:p>
          <a:endParaRPr lang="en-GB"/>
        </a:p>
      </dgm:t>
    </dgm:pt>
    <dgm:pt modelId="{1BCC2283-1CD0-4A7A-861E-94CC8B28BE58}">
      <dgm:prSet custT="1"/>
      <dgm:spPr/>
      <dgm:t>
        <a:bodyPr/>
        <a:lstStyle/>
        <a:p>
          <a:pPr rtl="0"/>
          <a:r>
            <a:rPr lang="en-US" sz="1400" dirty="0" smtClean="0"/>
            <a:t>awareness raising</a:t>
          </a:r>
          <a:endParaRPr lang="en-GB" sz="1400" dirty="0"/>
        </a:p>
      </dgm:t>
    </dgm:pt>
    <dgm:pt modelId="{303EDC98-CFB1-4DDC-977C-84ACDF92C6BB}" type="parTrans" cxnId="{2D5BE336-F2C5-4547-B426-1495D5819A80}">
      <dgm:prSet/>
      <dgm:spPr/>
      <dgm:t>
        <a:bodyPr/>
        <a:lstStyle/>
        <a:p>
          <a:endParaRPr lang="en-GB"/>
        </a:p>
      </dgm:t>
    </dgm:pt>
    <dgm:pt modelId="{542D9CFE-3C74-4E0B-BD8D-1D27D5FAC653}" type="sibTrans" cxnId="{2D5BE336-F2C5-4547-B426-1495D5819A80}">
      <dgm:prSet/>
      <dgm:spPr/>
      <dgm:t>
        <a:bodyPr/>
        <a:lstStyle/>
        <a:p>
          <a:endParaRPr lang="en-GB"/>
        </a:p>
      </dgm:t>
    </dgm:pt>
    <dgm:pt modelId="{C6F63363-6C4B-4CC5-84E4-45091F81BE74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rgbClr val="FFFF00"/>
              </a:solidFill>
            </a:rPr>
            <a:t>best practice and standards</a:t>
          </a:r>
          <a:endParaRPr lang="en-GB" sz="1400" b="1" dirty="0">
            <a:solidFill>
              <a:srgbClr val="FFFF00"/>
            </a:solidFill>
          </a:endParaRPr>
        </a:p>
      </dgm:t>
    </dgm:pt>
    <dgm:pt modelId="{D842167E-F6B6-4A97-8F36-D339292B1212}" type="parTrans" cxnId="{943AE9D4-5A88-4D2A-819A-EEA79199BDA0}">
      <dgm:prSet/>
      <dgm:spPr/>
      <dgm:t>
        <a:bodyPr/>
        <a:lstStyle/>
        <a:p>
          <a:endParaRPr lang="en-GB"/>
        </a:p>
      </dgm:t>
    </dgm:pt>
    <dgm:pt modelId="{EEEA8CBD-ED85-4817-96D2-26769A3DBF46}" type="sibTrans" cxnId="{943AE9D4-5A88-4D2A-819A-EEA79199BDA0}">
      <dgm:prSet/>
      <dgm:spPr/>
      <dgm:t>
        <a:bodyPr/>
        <a:lstStyle/>
        <a:p>
          <a:endParaRPr lang="en-GB"/>
        </a:p>
      </dgm:t>
    </dgm:pt>
    <dgm:pt modelId="{7D395AC9-19AB-4253-8792-9E2CD1631884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rgbClr val="FFFF00"/>
              </a:solidFill>
            </a:rPr>
            <a:t>experience sharing </a:t>
          </a:r>
          <a:r>
            <a:rPr lang="en-US" sz="1400" dirty="0" smtClean="0"/>
            <a:t>&amp; networking</a:t>
          </a:r>
          <a:endParaRPr lang="en-GB" sz="1400" dirty="0"/>
        </a:p>
      </dgm:t>
    </dgm:pt>
    <dgm:pt modelId="{76C78931-F697-4B25-881C-EF521BA7FC49}" type="parTrans" cxnId="{599E0074-CCC8-4FD7-9267-48955BF21520}">
      <dgm:prSet/>
      <dgm:spPr/>
      <dgm:t>
        <a:bodyPr/>
        <a:lstStyle/>
        <a:p>
          <a:endParaRPr lang="en-US"/>
        </a:p>
      </dgm:t>
    </dgm:pt>
    <dgm:pt modelId="{74CA39E7-8512-4BAA-9EAC-38F0726A0A10}" type="sibTrans" cxnId="{599E0074-CCC8-4FD7-9267-48955BF21520}">
      <dgm:prSet/>
      <dgm:spPr/>
      <dgm:t>
        <a:bodyPr/>
        <a:lstStyle/>
        <a:p>
          <a:endParaRPr lang="en-US"/>
        </a:p>
      </dgm:t>
    </dgm:pt>
    <dgm:pt modelId="{3ED25DB8-3D7D-4A41-89C4-A476CC8DABFB}" type="pres">
      <dgm:prSet presAssocID="{D6EB9B45-EDAB-434D-BB59-F4E39562566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C2EE3F-6149-473F-BCDA-CD1742846E0F}" type="pres">
      <dgm:prSet presAssocID="{D6EB9B45-EDAB-434D-BB59-F4E395625669}" presName="arrow" presStyleLbl="bgShp" presStyleIdx="0" presStyleCnt="1" custLinFactNeighborX="-52" custLinFactNeighborY="-424"/>
      <dgm:spPr/>
      <dgm:t>
        <a:bodyPr/>
        <a:lstStyle/>
        <a:p>
          <a:endParaRPr lang="en-GB"/>
        </a:p>
      </dgm:t>
    </dgm:pt>
    <dgm:pt modelId="{AFCD254C-C854-4599-B968-FC4EF7FAB4F0}" type="pres">
      <dgm:prSet presAssocID="{D6EB9B45-EDAB-434D-BB59-F4E395625669}" presName="linearProcess" presStyleCnt="0"/>
      <dgm:spPr/>
    </dgm:pt>
    <dgm:pt modelId="{E76C194D-AF25-4AE7-8EEE-6FD1B903C9DD}" type="pres">
      <dgm:prSet presAssocID="{D1E807F0-B415-4A79-8600-2AB31E47CE34}" presName="textNode" presStyleLbl="node1" presStyleIdx="0" presStyleCnt="5" custLinFactNeighborX="-4574" custLinFactNeighborY="-10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1BB9D2-ECB5-44A4-948A-8B911F682D3C}" type="pres">
      <dgm:prSet presAssocID="{4DAB06F4-17B8-4CFB-8CE8-E53AAB5D4E91}" presName="sibTrans" presStyleCnt="0"/>
      <dgm:spPr/>
    </dgm:pt>
    <dgm:pt modelId="{023AC750-373C-4E0D-AAD2-BADF321F2B78}" type="pres">
      <dgm:prSet presAssocID="{A5C5A5EC-8625-4671-AC88-D59584D7F009}" presName="textNode" presStyleLbl="node1" presStyleIdx="1" presStyleCnt="5" custLinFactNeighborX="-4574" custLinFactNeighborY="-10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AD708B-5C89-4135-9078-E4886E79C928}" type="pres">
      <dgm:prSet presAssocID="{BB27732A-6702-489D-8770-454ACFBB7AA7}" presName="sibTrans" presStyleCnt="0"/>
      <dgm:spPr/>
    </dgm:pt>
    <dgm:pt modelId="{07DC5B1A-F75A-4ECF-AC2E-7257CB380A39}" type="pres">
      <dgm:prSet presAssocID="{C65B2F46-FAF2-4B01-9D27-ADBC2A8EFCDE}" presName="textNode" presStyleLbl="node1" presStyleIdx="2" presStyleCnt="5" custLinFactNeighborX="-4574" custLinFactNeighborY="-10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F03FBA-2B79-4265-8061-9F0871034750}" type="pres">
      <dgm:prSet presAssocID="{A6B467D7-198D-48F2-A5BC-38AC3F29988C}" presName="sibTrans" presStyleCnt="0"/>
      <dgm:spPr/>
    </dgm:pt>
    <dgm:pt modelId="{073E0BB7-D477-4C04-8467-4CC2F511A9D4}" type="pres">
      <dgm:prSet presAssocID="{C3E8A5D2-55DE-4900-A3BD-2EB381EEB3E7}" presName="textNode" presStyleLbl="node1" presStyleIdx="3" presStyleCnt="5" custLinFactNeighborX="-4574" custLinFactNeighborY="-10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CA045C-E724-4D49-A28D-C41F3AE1431E}" type="pres">
      <dgm:prSet presAssocID="{ADF99C36-E9B3-47E1-BE2A-B3547F858CA0}" presName="sibTrans" presStyleCnt="0"/>
      <dgm:spPr/>
    </dgm:pt>
    <dgm:pt modelId="{580324E7-114C-48ED-A018-253D475C475B}" type="pres">
      <dgm:prSet presAssocID="{84DBE8B3-0D2E-4A2A-AA15-08558B220ABB}" presName="textNode" presStyleLbl="node1" presStyleIdx="4" presStyleCnt="5" custScaleY="250000" custLinFactNeighborX="-4574" custLinFactNeighborY="-10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19F607-6301-4E88-BD39-EFB8588A70FE}" type="presOf" srcId="{C72CE33B-EF83-4A87-8068-A71819CA5E9A}" destId="{580324E7-114C-48ED-A018-253D475C475B}" srcOrd="0" destOrd="3" presId="urn:microsoft.com/office/officeart/2005/8/layout/hProcess9"/>
    <dgm:cxn modelId="{CCA7DE7C-8464-4196-BE09-7E5B78D8F420}" srcId="{84DBE8B3-0D2E-4A2A-AA15-08558B220ABB}" destId="{C72CE33B-EF83-4A87-8068-A71819CA5E9A}" srcOrd="2" destOrd="0" parTransId="{11A1043B-B6D0-46E6-AB35-08E6779892F4}" sibTransId="{A8AEDB30-EC66-4CBE-BE91-B877DF5890AF}"/>
    <dgm:cxn modelId="{92118BED-4B05-44E3-BFE1-C052075D395A}" srcId="{D6EB9B45-EDAB-434D-BB59-F4E395625669}" destId="{84DBE8B3-0D2E-4A2A-AA15-08558B220ABB}" srcOrd="4" destOrd="0" parTransId="{0B9AD491-AE43-4A28-A5B4-332BD35DA1D5}" sibTransId="{2FEBF0AA-314E-4566-B5FA-E7C3F42AABE2}"/>
    <dgm:cxn modelId="{DF420E48-E8E2-4B47-8B5C-187EE8A46137}" type="presOf" srcId="{C6F63363-6C4B-4CC5-84E4-45091F81BE74}" destId="{580324E7-114C-48ED-A018-253D475C475B}" srcOrd="0" destOrd="1" presId="urn:microsoft.com/office/officeart/2005/8/layout/hProcess9"/>
    <dgm:cxn modelId="{DA9F2FEF-1530-4939-B142-2589A183F4A2}" type="presOf" srcId="{C65B2F46-FAF2-4B01-9D27-ADBC2A8EFCDE}" destId="{07DC5B1A-F75A-4ECF-AC2E-7257CB380A39}" srcOrd="0" destOrd="0" presId="urn:microsoft.com/office/officeart/2005/8/layout/hProcess9"/>
    <dgm:cxn modelId="{2D5BE336-F2C5-4547-B426-1495D5819A80}" srcId="{84DBE8B3-0D2E-4A2A-AA15-08558B220ABB}" destId="{1BCC2283-1CD0-4A7A-861E-94CC8B28BE58}" srcOrd="3" destOrd="0" parTransId="{303EDC98-CFB1-4DDC-977C-84ACDF92C6BB}" sibTransId="{542D9CFE-3C74-4E0B-BD8D-1D27D5FAC653}"/>
    <dgm:cxn modelId="{943AE9D4-5A88-4D2A-819A-EEA79199BDA0}" srcId="{84DBE8B3-0D2E-4A2A-AA15-08558B220ABB}" destId="{C6F63363-6C4B-4CC5-84E4-45091F81BE74}" srcOrd="0" destOrd="0" parTransId="{D842167E-F6B6-4A97-8F36-D339292B1212}" sibTransId="{EEEA8CBD-ED85-4817-96D2-26769A3DBF46}"/>
    <dgm:cxn modelId="{E02ADADA-4D69-460D-9E5B-AD2F8915C739}" type="presOf" srcId="{84DBE8B3-0D2E-4A2A-AA15-08558B220ABB}" destId="{580324E7-114C-48ED-A018-253D475C475B}" srcOrd="0" destOrd="0" presId="urn:microsoft.com/office/officeart/2005/8/layout/hProcess9"/>
    <dgm:cxn modelId="{7EF95061-4006-43CE-8A46-F48973D8A333}" type="presOf" srcId="{C3E8A5D2-55DE-4900-A3BD-2EB381EEB3E7}" destId="{073E0BB7-D477-4C04-8467-4CC2F511A9D4}" srcOrd="0" destOrd="0" presId="urn:microsoft.com/office/officeart/2005/8/layout/hProcess9"/>
    <dgm:cxn modelId="{7D21F98A-BF68-4537-91C9-7A0F552B16CF}" type="presOf" srcId="{D6EB9B45-EDAB-434D-BB59-F4E395625669}" destId="{3ED25DB8-3D7D-4A41-89C4-A476CC8DABFB}" srcOrd="0" destOrd="0" presId="urn:microsoft.com/office/officeart/2005/8/layout/hProcess9"/>
    <dgm:cxn modelId="{AF45818D-09B5-493F-80D9-4E007009706F}" srcId="{D6EB9B45-EDAB-434D-BB59-F4E395625669}" destId="{C65B2F46-FAF2-4B01-9D27-ADBC2A8EFCDE}" srcOrd="2" destOrd="0" parTransId="{D7F394D0-8E15-4AE6-8578-7CB8BAFA0E30}" sibTransId="{A6B467D7-198D-48F2-A5BC-38AC3F29988C}"/>
    <dgm:cxn modelId="{8ED68307-6DA5-44ED-80BC-FC55BFA3B34F}" type="presOf" srcId="{D1E807F0-B415-4A79-8600-2AB31E47CE34}" destId="{E76C194D-AF25-4AE7-8EEE-6FD1B903C9DD}" srcOrd="0" destOrd="0" presId="urn:microsoft.com/office/officeart/2005/8/layout/hProcess9"/>
    <dgm:cxn modelId="{FCDBF2AA-1D1E-49B6-B6B7-CA093E0DF54A}" type="presOf" srcId="{A5C5A5EC-8625-4671-AC88-D59584D7F009}" destId="{023AC750-373C-4E0D-AAD2-BADF321F2B78}" srcOrd="0" destOrd="0" presId="urn:microsoft.com/office/officeart/2005/8/layout/hProcess9"/>
    <dgm:cxn modelId="{00C77001-A889-4EB2-9180-5F5D722A6E9C}" srcId="{D6EB9B45-EDAB-434D-BB59-F4E395625669}" destId="{C3E8A5D2-55DE-4900-A3BD-2EB381EEB3E7}" srcOrd="3" destOrd="0" parTransId="{331395F2-E50D-4AA4-8495-57071FA205D9}" sibTransId="{ADF99C36-E9B3-47E1-BE2A-B3547F858CA0}"/>
    <dgm:cxn modelId="{A70993C4-9490-429D-85D3-064DB980F2F6}" type="presOf" srcId="{1BCC2283-1CD0-4A7A-861E-94CC8B28BE58}" destId="{580324E7-114C-48ED-A018-253D475C475B}" srcOrd="0" destOrd="4" presId="urn:microsoft.com/office/officeart/2005/8/layout/hProcess9"/>
    <dgm:cxn modelId="{75234A47-82D0-461B-A06D-973D4F0DE920}" type="presOf" srcId="{7D395AC9-19AB-4253-8792-9E2CD1631884}" destId="{580324E7-114C-48ED-A018-253D475C475B}" srcOrd="0" destOrd="5" presId="urn:microsoft.com/office/officeart/2005/8/layout/hProcess9"/>
    <dgm:cxn modelId="{FB2FA0D6-0749-4948-AF82-1A4CEF825020}" srcId="{D6EB9B45-EDAB-434D-BB59-F4E395625669}" destId="{A5C5A5EC-8625-4671-AC88-D59584D7F009}" srcOrd="1" destOrd="0" parTransId="{C765BECE-AAC7-4DB0-95E0-B97FFF45B7AF}" sibTransId="{BB27732A-6702-489D-8770-454ACFBB7AA7}"/>
    <dgm:cxn modelId="{91C840EF-4B7B-43C7-881B-E7E9F4F1FE80}" srcId="{84DBE8B3-0D2E-4A2A-AA15-08558B220ABB}" destId="{02DB8050-EC4F-4B28-AE77-EC231B5F56DC}" srcOrd="1" destOrd="0" parTransId="{2BE00F6F-3116-4813-BE33-050C86CA6D95}" sibTransId="{4C9167CF-E567-41F0-8A2E-B39CBA615441}"/>
    <dgm:cxn modelId="{599E0074-CCC8-4FD7-9267-48955BF21520}" srcId="{84DBE8B3-0D2E-4A2A-AA15-08558B220ABB}" destId="{7D395AC9-19AB-4253-8792-9E2CD1631884}" srcOrd="4" destOrd="0" parTransId="{76C78931-F697-4B25-881C-EF521BA7FC49}" sibTransId="{74CA39E7-8512-4BAA-9EAC-38F0726A0A10}"/>
    <dgm:cxn modelId="{00719952-65CD-4FDE-AB6B-C8D773982950}" type="presOf" srcId="{02DB8050-EC4F-4B28-AE77-EC231B5F56DC}" destId="{580324E7-114C-48ED-A018-253D475C475B}" srcOrd="0" destOrd="2" presId="urn:microsoft.com/office/officeart/2005/8/layout/hProcess9"/>
    <dgm:cxn modelId="{4F40618A-0C69-46D5-87EB-AACF3247DE21}" srcId="{D6EB9B45-EDAB-434D-BB59-F4E395625669}" destId="{D1E807F0-B415-4A79-8600-2AB31E47CE34}" srcOrd="0" destOrd="0" parTransId="{51A0768B-E1C9-458A-BA77-42E71983E67A}" sibTransId="{4DAB06F4-17B8-4CFB-8CE8-E53AAB5D4E91}"/>
    <dgm:cxn modelId="{EBB58F65-5D01-4C5A-ACBF-417114C219D2}" type="presParOf" srcId="{3ED25DB8-3D7D-4A41-89C4-A476CC8DABFB}" destId="{AFC2EE3F-6149-473F-BCDA-CD1742846E0F}" srcOrd="0" destOrd="0" presId="urn:microsoft.com/office/officeart/2005/8/layout/hProcess9"/>
    <dgm:cxn modelId="{A014F369-F9A6-49D5-91A0-32BC4C8EA02B}" type="presParOf" srcId="{3ED25DB8-3D7D-4A41-89C4-A476CC8DABFB}" destId="{AFCD254C-C854-4599-B968-FC4EF7FAB4F0}" srcOrd="1" destOrd="0" presId="urn:microsoft.com/office/officeart/2005/8/layout/hProcess9"/>
    <dgm:cxn modelId="{A4CCDF6D-B35A-47AD-8167-CD1767553411}" type="presParOf" srcId="{AFCD254C-C854-4599-B968-FC4EF7FAB4F0}" destId="{E76C194D-AF25-4AE7-8EEE-6FD1B903C9DD}" srcOrd="0" destOrd="0" presId="urn:microsoft.com/office/officeart/2005/8/layout/hProcess9"/>
    <dgm:cxn modelId="{087D3455-43FE-41EA-A19A-A4C9189F23CE}" type="presParOf" srcId="{AFCD254C-C854-4599-B968-FC4EF7FAB4F0}" destId="{DC1BB9D2-ECB5-44A4-948A-8B911F682D3C}" srcOrd="1" destOrd="0" presId="urn:microsoft.com/office/officeart/2005/8/layout/hProcess9"/>
    <dgm:cxn modelId="{D0B20CC1-BE03-43FA-BF04-5178E066F2A9}" type="presParOf" srcId="{AFCD254C-C854-4599-B968-FC4EF7FAB4F0}" destId="{023AC750-373C-4E0D-AAD2-BADF321F2B78}" srcOrd="2" destOrd="0" presId="urn:microsoft.com/office/officeart/2005/8/layout/hProcess9"/>
    <dgm:cxn modelId="{17182680-7CD3-4347-9B61-AAD6833F6F96}" type="presParOf" srcId="{AFCD254C-C854-4599-B968-FC4EF7FAB4F0}" destId="{24AD708B-5C89-4135-9078-E4886E79C928}" srcOrd="3" destOrd="0" presId="urn:microsoft.com/office/officeart/2005/8/layout/hProcess9"/>
    <dgm:cxn modelId="{33C79D01-B559-49FA-9C9B-6EC4E2854103}" type="presParOf" srcId="{AFCD254C-C854-4599-B968-FC4EF7FAB4F0}" destId="{07DC5B1A-F75A-4ECF-AC2E-7257CB380A39}" srcOrd="4" destOrd="0" presId="urn:microsoft.com/office/officeart/2005/8/layout/hProcess9"/>
    <dgm:cxn modelId="{412B3EEF-77E5-4DF6-B43C-0774ADED3E5C}" type="presParOf" srcId="{AFCD254C-C854-4599-B968-FC4EF7FAB4F0}" destId="{17F03FBA-2B79-4265-8061-9F0871034750}" srcOrd="5" destOrd="0" presId="urn:microsoft.com/office/officeart/2005/8/layout/hProcess9"/>
    <dgm:cxn modelId="{CEDD1834-48D5-4C3E-B799-E192F84F2146}" type="presParOf" srcId="{AFCD254C-C854-4599-B968-FC4EF7FAB4F0}" destId="{073E0BB7-D477-4C04-8467-4CC2F511A9D4}" srcOrd="6" destOrd="0" presId="urn:microsoft.com/office/officeart/2005/8/layout/hProcess9"/>
    <dgm:cxn modelId="{6C89E23A-70F3-4D0B-8269-162DB56AC1AC}" type="presParOf" srcId="{AFCD254C-C854-4599-B968-FC4EF7FAB4F0}" destId="{76CA045C-E724-4D49-A28D-C41F3AE1431E}" srcOrd="7" destOrd="0" presId="urn:microsoft.com/office/officeart/2005/8/layout/hProcess9"/>
    <dgm:cxn modelId="{CCDC1B44-CBA4-42D2-AD4E-3199E7D97F9F}" type="presParOf" srcId="{AFCD254C-C854-4599-B968-FC4EF7FAB4F0}" destId="{580324E7-114C-48ED-A018-253D475C475B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AC3A36-1A7A-414A-8893-AE3A7F0E6CEE}">
      <dsp:nvSpPr>
        <dsp:cNvPr id="0" name=""/>
        <dsp:cNvSpPr/>
      </dsp:nvSpPr>
      <dsp:spPr>
        <a:xfrm rot="5400000">
          <a:off x="-185779" y="185929"/>
          <a:ext cx="1238528" cy="866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FFFF00"/>
              </a:solidFill>
            </a:rPr>
            <a:t>engage</a:t>
          </a:r>
          <a:endParaRPr lang="en-GB" sz="2000" kern="1200" dirty="0">
            <a:solidFill>
              <a:srgbClr val="FFFF00"/>
            </a:solidFill>
          </a:endParaRPr>
        </a:p>
      </dsp:txBody>
      <dsp:txXfrm rot="5400000">
        <a:off x="-185779" y="185929"/>
        <a:ext cx="1238528" cy="866969"/>
      </dsp:txXfrm>
    </dsp:sp>
    <dsp:sp modelId="{5FD698D6-1C7E-43E5-A378-00A183466B0D}">
      <dsp:nvSpPr>
        <dsp:cNvPr id="0" name=""/>
        <dsp:cNvSpPr/>
      </dsp:nvSpPr>
      <dsp:spPr>
        <a:xfrm rot="5400000">
          <a:off x="1607777" y="-740658"/>
          <a:ext cx="805043" cy="2286659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>
              <a:solidFill>
                <a:srgbClr val="FFFF00"/>
              </a:solidFill>
            </a:rPr>
            <a:t>  </a:t>
          </a:r>
          <a:r>
            <a:rPr lang="en-GB" sz="1800" kern="1200" dirty="0" smtClean="0">
              <a:solidFill>
                <a:srgbClr val="FFFF00"/>
              </a:solidFill>
            </a:rPr>
            <a:t>with like minds </a:t>
          </a:r>
          <a:endParaRPr lang="en-GB" sz="1600" kern="1200" dirty="0">
            <a:solidFill>
              <a:srgbClr val="FFFF00"/>
            </a:solidFill>
          </a:endParaRPr>
        </a:p>
      </dsp:txBody>
      <dsp:txXfrm rot="5400000">
        <a:off x="1607777" y="-740658"/>
        <a:ext cx="805043" cy="2286659"/>
      </dsp:txXfrm>
    </dsp:sp>
    <dsp:sp modelId="{341D1C10-2521-4382-97B1-C9B56B26B4D7}">
      <dsp:nvSpPr>
        <dsp:cNvPr id="0" name=""/>
        <dsp:cNvSpPr/>
      </dsp:nvSpPr>
      <dsp:spPr>
        <a:xfrm rot="5400000">
          <a:off x="-185779" y="1224362"/>
          <a:ext cx="1238528" cy="866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FFFF00"/>
              </a:solidFill>
            </a:rPr>
            <a:t>learn</a:t>
          </a:r>
          <a:endParaRPr lang="en-GB" sz="2000" kern="1200" dirty="0">
            <a:solidFill>
              <a:srgbClr val="FFFF00"/>
            </a:solidFill>
          </a:endParaRPr>
        </a:p>
      </dsp:txBody>
      <dsp:txXfrm rot="5400000">
        <a:off x="-185779" y="1224362"/>
        <a:ext cx="1238528" cy="866969"/>
      </dsp:txXfrm>
    </dsp:sp>
    <dsp:sp modelId="{B1A27766-F541-49EE-B040-04BBF7178DB0}">
      <dsp:nvSpPr>
        <dsp:cNvPr id="0" name=""/>
        <dsp:cNvSpPr/>
      </dsp:nvSpPr>
      <dsp:spPr>
        <a:xfrm rot="5400000">
          <a:off x="1623391" y="297774"/>
          <a:ext cx="773815" cy="2286659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rgbClr val="FFFF00"/>
              </a:solidFill>
            </a:rPr>
            <a:t> from experience </a:t>
          </a:r>
          <a:endParaRPr lang="en-GB" sz="1800" b="1" kern="1200" dirty="0">
            <a:solidFill>
              <a:srgbClr val="FFFF00"/>
            </a:solidFill>
          </a:endParaRPr>
        </a:p>
      </dsp:txBody>
      <dsp:txXfrm rot="5400000">
        <a:off x="1623391" y="297774"/>
        <a:ext cx="773815" cy="2286659"/>
      </dsp:txXfrm>
    </dsp:sp>
    <dsp:sp modelId="{5295BCF7-068B-47B9-8975-C77938DF97CA}">
      <dsp:nvSpPr>
        <dsp:cNvPr id="0" name=""/>
        <dsp:cNvSpPr/>
      </dsp:nvSpPr>
      <dsp:spPr>
        <a:xfrm rot="5400000">
          <a:off x="-185779" y="2262795"/>
          <a:ext cx="1238528" cy="866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FFFF00"/>
              </a:solidFill>
            </a:rPr>
            <a:t>share</a:t>
          </a:r>
          <a:endParaRPr lang="en-GB" sz="2000" kern="1200" dirty="0">
            <a:solidFill>
              <a:srgbClr val="FFFF00"/>
            </a:solidFill>
          </a:endParaRPr>
        </a:p>
      </dsp:txBody>
      <dsp:txXfrm rot="5400000">
        <a:off x="-185779" y="2262795"/>
        <a:ext cx="1238528" cy="866969"/>
      </dsp:txXfrm>
    </dsp:sp>
    <dsp:sp modelId="{25CB7806-89B5-48DE-A50E-98EB23EC69D9}">
      <dsp:nvSpPr>
        <dsp:cNvPr id="0" name=""/>
        <dsp:cNvSpPr/>
      </dsp:nvSpPr>
      <dsp:spPr>
        <a:xfrm rot="5400000">
          <a:off x="1629308" y="1325669"/>
          <a:ext cx="761981" cy="2286659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rgbClr val="FFFF00"/>
              </a:solidFill>
            </a:rPr>
            <a:t> give to get</a:t>
          </a:r>
          <a:endParaRPr lang="en-GB" sz="1800" kern="1200" dirty="0">
            <a:solidFill>
              <a:srgbClr val="FFFF00"/>
            </a:solidFill>
          </a:endParaRPr>
        </a:p>
      </dsp:txBody>
      <dsp:txXfrm rot="5400000">
        <a:off x="1629308" y="1325669"/>
        <a:ext cx="761981" cy="22866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C2EE3F-6149-473F-BCDA-CD1742846E0F}">
      <dsp:nvSpPr>
        <dsp:cNvPr id="0" name=""/>
        <dsp:cNvSpPr/>
      </dsp:nvSpPr>
      <dsp:spPr>
        <a:xfrm>
          <a:off x="666112" y="0"/>
          <a:ext cx="7594030" cy="33049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C194D-AF25-4AE7-8EEE-6FD1B903C9DD}">
      <dsp:nvSpPr>
        <dsp:cNvPr id="0" name=""/>
        <dsp:cNvSpPr/>
      </dsp:nvSpPr>
      <dsp:spPr>
        <a:xfrm>
          <a:off x="0" y="977470"/>
          <a:ext cx="1586679" cy="1321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Founded 1966</a:t>
          </a:r>
          <a:endParaRPr lang="en-GB" sz="1800" kern="1200" dirty="0"/>
        </a:p>
      </dsp:txBody>
      <dsp:txXfrm>
        <a:off x="0" y="977470"/>
        <a:ext cx="1586679" cy="1321960"/>
      </dsp:txXfrm>
    </dsp:sp>
    <dsp:sp modelId="{023AC750-373C-4E0D-AAD2-BADF321F2B78}">
      <dsp:nvSpPr>
        <dsp:cNvPr id="0" name=""/>
        <dsp:cNvSpPr/>
      </dsp:nvSpPr>
      <dsp:spPr>
        <a:xfrm>
          <a:off x="1829309" y="977470"/>
          <a:ext cx="1586679" cy="1321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Promote industry best practice in IT/IS</a:t>
          </a:r>
          <a:endParaRPr lang="en-GB" sz="1600" kern="1200" dirty="0"/>
        </a:p>
      </dsp:txBody>
      <dsp:txXfrm>
        <a:off x="1829309" y="977470"/>
        <a:ext cx="1586679" cy="1321960"/>
      </dsp:txXfrm>
    </dsp:sp>
    <dsp:sp modelId="{07DC5B1A-F75A-4ECF-AC2E-7257CB380A39}">
      <dsp:nvSpPr>
        <dsp:cNvPr id="0" name=""/>
        <dsp:cNvSpPr/>
      </dsp:nvSpPr>
      <dsp:spPr>
        <a:xfrm>
          <a:off x="3662463" y="977470"/>
          <a:ext cx="1586679" cy="1321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Support end user organisations make effective use of IT</a:t>
          </a:r>
          <a:endParaRPr lang="en-GB" sz="1400" kern="1200" dirty="0"/>
        </a:p>
      </dsp:txBody>
      <dsp:txXfrm>
        <a:off x="3662463" y="977470"/>
        <a:ext cx="1586679" cy="1321960"/>
      </dsp:txXfrm>
    </dsp:sp>
    <dsp:sp modelId="{073E0BB7-D477-4C04-8467-4CC2F511A9D4}">
      <dsp:nvSpPr>
        <dsp:cNvPr id="0" name=""/>
        <dsp:cNvSpPr/>
      </dsp:nvSpPr>
      <dsp:spPr>
        <a:xfrm>
          <a:off x="5495617" y="977470"/>
          <a:ext cx="1586679" cy="1321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Private/ Public/ Other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~ 50/ 40/ 10% </a:t>
          </a:r>
          <a:endParaRPr lang="en-GB" sz="1600" kern="1200" dirty="0"/>
        </a:p>
      </dsp:txBody>
      <dsp:txXfrm>
        <a:off x="5495617" y="977470"/>
        <a:ext cx="1586679" cy="1321960"/>
      </dsp:txXfrm>
    </dsp:sp>
    <dsp:sp modelId="{580324E7-114C-48ED-A018-253D475C475B}">
      <dsp:nvSpPr>
        <dsp:cNvPr id="0" name=""/>
        <dsp:cNvSpPr/>
      </dsp:nvSpPr>
      <dsp:spPr>
        <a:xfrm>
          <a:off x="7328771" y="0"/>
          <a:ext cx="1586679" cy="3304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independent and impartial advice</a:t>
          </a:r>
          <a:endParaRPr lang="en-GB" sz="16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FFFF00"/>
              </a:solidFill>
            </a:rPr>
            <a:t>best practice and standards</a:t>
          </a:r>
          <a:endParaRPr lang="en-GB" sz="1400" b="1" kern="1200" dirty="0">
            <a:solidFill>
              <a:srgbClr val="FFFF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personal and professional development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advisory services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awareness raising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FFFF00"/>
              </a:solidFill>
            </a:rPr>
            <a:t>experience sharing </a:t>
          </a:r>
          <a:r>
            <a:rPr lang="en-US" sz="1400" kern="1200" dirty="0" smtClean="0"/>
            <a:t>&amp; networking</a:t>
          </a:r>
          <a:endParaRPr lang="en-GB" sz="1400" kern="1200" dirty="0"/>
        </a:p>
      </dsp:txBody>
      <dsp:txXfrm>
        <a:off x="7328771" y="0"/>
        <a:ext cx="1586679" cy="3304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46496-DCD2-4E07-9BCB-4CBFB0BB5E3E}" type="datetimeFigureOut">
              <a:rPr lang="en-GB" smtClean="0"/>
              <a:pPr/>
              <a:t>08/12/2010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92C60-14CA-4F12-8A97-887051CB98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574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</a:rPr>
              <a:t>900,000 employees </a:t>
            </a:r>
          </a:p>
          <a:p>
            <a:r>
              <a:rPr lang="en-GB" dirty="0" smtClean="0">
                <a:latin typeface="Times New Roman" pitchFamily="18" charset="0"/>
              </a:rPr>
              <a:t>700,000 end-users</a:t>
            </a:r>
          </a:p>
          <a:p>
            <a:r>
              <a:rPr lang="en-GB" dirty="0" smtClean="0">
                <a:latin typeface="Times New Roman" pitchFamily="18" charset="0"/>
              </a:rPr>
              <a:t>turnover/revenue of £160 billion p.a.</a:t>
            </a:r>
          </a:p>
          <a:p>
            <a:r>
              <a:rPr lang="en-GB" dirty="0" smtClean="0">
                <a:latin typeface="Times New Roman" pitchFamily="18" charset="0"/>
              </a:rPr>
              <a:t>IT spend £4 billion p.a.</a:t>
            </a:r>
          </a:p>
          <a:p>
            <a:r>
              <a:rPr lang="en-GB" dirty="0" smtClean="0">
                <a:latin typeface="Times New Roman" pitchFamily="18" charset="0"/>
              </a:rPr>
              <a:t>IT spending ~£3,300 per end-user</a:t>
            </a:r>
          </a:p>
          <a:p>
            <a:r>
              <a:rPr lang="en-GB" dirty="0" smtClean="0">
                <a:latin typeface="Times New Roman" pitchFamily="18" charset="0"/>
              </a:rPr>
              <a:t>~2.5% of turnover/revenue committed to IT spending</a:t>
            </a:r>
          </a:p>
          <a:p>
            <a:endParaRPr lang="en-GB" dirty="0" smtClean="0">
              <a:latin typeface="Times New Roman" pitchFamily="18" charset="0"/>
            </a:endParaRP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 smtClean="0">
                <a:latin typeface="Times New Roman" pitchFamily="18" charset="0"/>
              </a:rPr>
              <a:t>Total IT spending is calculated by adding together the IT staff spending, the adjusted operational IT spending, IT capital/development spending and end-user/other IT spending.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B26C40B-7E77-4D36-91A8-D57BDA20944D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PCs (1980) – Internet/WWW (1990-95) – e-Commerce (1995) – e-Government (2000) – t-Government Phase I (2005-20) – </a:t>
            </a:r>
            <a:r>
              <a:rPr lang="en-GB" dirty="0" err="1" smtClean="0"/>
              <a:t>SmartMobile+Cloud</a:t>
            </a:r>
            <a:r>
              <a:rPr lang="en-GB" baseline="0" dirty="0" smtClean="0"/>
              <a:t> (2007-2010) - t-Government Phase II (2010 – 2020?)  (see original T-</a:t>
            </a:r>
            <a:r>
              <a:rPr lang="en-GB" baseline="0" dirty="0" err="1" smtClean="0"/>
              <a:t>gov</a:t>
            </a:r>
            <a:r>
              <a:rPr lang="en-GB" baseline="0" dirty="0" smtClean="0"/>
              <a:t> strategy graphic)</a:t>
            </a:r>
          </a:p>
          <a:p>
            <a:endParaRPr lang="en-GB" baseline="0" dirty="0" smtClean="0"/>
          </a:p>
          <a:p>
            <a:r>
              <a:rPr lang="en-GB" dirty="0" smtClean="0"/>
              <a:t>(only really entering t-</a:t>
            </a:r>
            <a:r>
              <a:rPr lang="en-GB" dirty="0" err="1" smtClean="0"/>
              <a:t>gov</a:t>
            </a:r>
            <a:r>
              <a:rPr lang="en-GB" dirty="0" smtClean="0"/>
              <a:t> now) </a:t>
            </a:r>
          </a:p>
          <a:p>
            <a:r>
              <a:rPr lang="en-GB" dirty="0" smtClean="0"/>
              <a:t>+ economic pressures</a:t>
            </a:r>
            <a:r>
              <a:rPr lang="en-GB" baseline="0" dirty="0" smtClean="0"/>
              <a:t> (less money, economics of IT getting much cheaper at same time)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92C60-14CA-4F12-8A97-887051CB982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7372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PCs (1980) – Internet/WWW (1990-95) – e-Commerce (1995) – e-Government (2000) – t-Government Phase I (2005-20) – </a:t>
            </a:r>
            <a:r>
              <a:rPr lang="en-GB" dirty="0" err="1" smtClean="0">
                <a:solidFill>
                  <a:srgbClr val="FFFF00"/>
                </a:solidFill>
              </a:rPr>
              <a:t>SmartMobile+Cloud</a:t>
            </a:r>
            <a:r>
              <a:rPr lang="en-GB" baseline="0" dirty="0" smtClean="0">
                <a:solidFill>
                  <a:srgbClr val="FFFF00"/>
                </a:solidFill>
              </a:rPr>
              <a:t> (2007-2010) - t-Government Phase II (2010 – 2020?)  </a:t>
            </a:r>
            <a:r>
              <a:rPr lang="en-GB" baseline="0" dirty="0" smtClean="0"/>
              <a:t>(see original T-</a:t>
            </a:r>
            <a:r>
              <a:rPr lang="en-GB" baseline="0" dirty="0" err="1" smtClean="0"/>
              <a:t>gov</a:t>
            </a:r>
            <a:r>
              <a:rPr lang="en-GB" baseline="0" dirty="0" smtClean="0"/>
              <a:t> strategy graphic)</a:t>
            </a:r>
          </a:p>
          <a:p>
            <a:endParaRPr lang="en-GB" baseline="0" dirty="0" smtClean="0"/>
          </a:p>
          <a:p>
            <a:r>
              <a:rPr lang="en-GB" dirty="0" smtClean="0"/>
              <a:t>(only really entering t-</a:t>
            </a:r>
            <a:r>
              <a:rPr lang="en-GB" dirty="0" err="1" smtClean="0"/>
              <a:t>gov</a:t>
            </a:r>
            <a:r>
              <a:rPr lang="en-GB" dirty="0" smtClean="0"/>
              <a:t> now) </a:t>
            </a:r>
          </a:p>
          <a:p>
            <a:r>
              <a:rPr lang="en-GB" dirty="0" smtClean="0"/>
              <a:t>+ economic pressures</a:t>
            </a:r>
            <a:r>
              <a:rPr lang="en-GB" baseline="0" dirty="0" smtClean="0"/>
              <a:t> (less money, economics of IT getting much cheaper at same time)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92C60-14CA-4F12-8A97-887051CB982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7372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998" y="4343198"/>
            <a:ext cx="5482004" cy="411439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2DD26A-A0B0-4025-A6ED-59FAFAD5C0F8}" type="slidenum">
              <a:rPr lang="en-GB"/>
              <a:pPr/>
              <a:t>11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70413" cy="342741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4335463"/>
            <a:ext cx="6070600" cy="4119562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E23F8-855B-4302-8BBD-F94F84DC3CDE}" type="slidenum">
              <a:rPr lang="en-GB"/>
              <a:pPr/>
              <a:t>12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92C60-14CA-4F12-8A97-887051CB982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6076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92C60-14CA-4F12-8A97-887051CB982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48825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92C60-14CA-4F12-8A97-887051CB982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3705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2ED3-E493-47F6-BD44-1163EADBA445}" type="datetimeFigureOut">
              <a:rPr lang="en-GB" smtClean="0"/>
              <a:pPr/>
              <a:t>08/12/2010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4E8F-C14E-422B-9FB8-F01E1B7B4B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3341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2ED3-E493-47F6-BD44-1163EADBA445}" type="datetimeFigureOut">
              <a:rPr lang="en-GB" smtClean="0"/>
              <a:pPr/>
              <a:t>08/12/2010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4E8F-C14E-422B-9FB8-F01E1B7B4B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617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2ED3-E493-47F6-BD44-1163EADBA445}" type="datetimeFigureOut">
              <a:rPr lang="en-GB" smtClean="0"/>
              <a:pPr/>
              <a:t>08/12/2010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4E8F-C14E-422B-9FB8-F01E1B7B4B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0326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2ED3-E493-47F6-BD44-1163EADBA445}" type="datetimeFigureOut">
              <a:rPr lang="en-GB" smtClean="0"/>
              <a:pPr/>
              <a:t>08/12/2010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4E8F-C14E-422B-9FB8-F01E1B7B4B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6804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2ED3-E493-47F6-BD44-1163EADBA445}" type="datetimeFigureOut">
              <a:rPr lang="en-GB" smtClean="0"/>
              <a:pPr/>
              <a:t>08/12/2010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4E8F-C14E-422B-9FB8-F01E1B7B4B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8814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2ED3-E493-47F6-BD44-1163EADBA445}" type="datetimeFigureOut">
              <a:rPr lang="en-GB" smtClean="0"/>
              <a:pPr/>
              <a:t>08/12/2010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4E8F-C14E-422B-9FB8-F01E1B7B4B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2284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2ED3-E493-47F6-BD44-1163EADBA445}" type="datetimeFigureOut">
              <a:rPr lang="en-GB" smtClean="0"/>
              <a:pPr/>
              <a:t>08/12/2010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4E8F-C14E-422B-9FB8-F01E1B7B4B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645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2ED3-E493-47F6-BD44-1163EADBA445}" type="datetimeFigureOut">
              <a:rPr lang="en-GB" smtClean="0"/>
              <a:pPr/>
              <a:t>08/12/2010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4E8F-C14E-422B-9FB8-F01E1B7B4B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3480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2ED3-E493-47F6-BD44-1163EADBA445}" type="datetimeFigureOut">
              <a:rPr lang="en-GB" smtClean="0"/>
              <a:pPr/>
              <a:t>08/12/2010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4E8F-C14E-422B-9FB8-F01E1B7B4B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8653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2ED3-E493-47F6-BD44-1163EADBA445}" type="datetimeFigureOut">
              <a:rPr lang="en-GB" smtClean="0"/>
              <a:pPr/>
              <a:t>08/12/2010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4E8F-C14E-422B-9FB8-F01E1B7B4B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0437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2ED3-E493-47F6-BD44-1163EADBA445}" type="datetimeFigureOut">
              <a:rPr lang="en-GB" smtClean="0"/>
              <a:pPr/>
              <a:t>08/12/2010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4E8F-C14E-422B-9FB8-F01E1B7B4B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2756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C2ED3-E493-47F6-BD44-1163EADBA445}" type="datetimeFigureOut">
              <a:rPr lang="en-GB" smtClean="0"/>
              <a:pPr/>
              <a:t>08/12/2010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84E8F-C14E-422B-9FB8-F01E1B7B4B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30796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UK’s transformational journey – as seen from the side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67759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Dr Andrew Hopkirk</a:t>
            </a:r>
          </a:p>
          <a:p>
            <a:r>
              <a:rPr lang="en-GB" dirty="0" smtClean="0"/>
              <a:t>National Computing Centre (NCC)</a:t>
            </a:r>
          </a:p>
          <a:p>
            <a:endParaRPr lang="en-GB" dirty="0" smtClean="0"/>
          </a:p>
          <a:p>
            <a:r>
              <a:rPr lang="en-GB" dirty="0" smtClean="0"/>
              <a:t>9 </a:t>
            </a:r>
            <a:r>
              <a:rPr lang="en-GB" dirty="0" smtClean="0"/>
              <a:t>December 2010</a:t>
            </a:r>
          </a:p>
          <a:p>
            <a:r>
              <a:rPr lang="en-GB" dirty="0" smtClean="0"/>
              <a:t>@ OASIS  </a:t>
            </a:r>
            <a:r>
              <a:rPr lang="en-GB" dirty="0" smtClean="0"/>
              <a:t>workshop</a:t>
            </a:r>
          </a:p>
          <a:p>
            <a:r>
              <a:rPr lang="en-GB" dirty="0" smtClean="0"/>
              <a:t>@ World Bank</a:t>
            </a:r>
            <a:r>
              <a:rPr lang="en-GB" dirty="0" smtClean="0"/>
              <a:t> , Washington DC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631950" y="306805"/>
            <a:ext cx="5638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The Wider Governance Levels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273800" y="4902200"/>
            <a:ext cx="241300" cy="342900"/>
          </a:xfrm>
          <a:prstGeom prst="rect">
            <a:avLst/>
          </a:prstGeom>
          <a:solidFill>
            <a:srgbClr val="EEEEE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66700" y="1047750"/>
            <a:ext cx="8648700" cy="554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198" y="1143000"/>
            <a:ext cx="8703202" cy="5391150"/>
          </a:xfrm>
          <a:noFill/>
        </p:spPr>
      </p:pic>
      <p:sp>
        <p:nvSpPr>
          <p:cNvPr id="7" name="Freeform 6"/>
          <p:cNvSpPr/>
          <p:nvPr/>
        </p:nvSpPr>
        <p:spPr>
          <a:xfrm>
            <a:off x="3025895" y="2347026"/>
            <a:ext cx="1737174" cy="4228899"/>
          </a:xfrm>
          <a:custGeom>
            <a:avLst/>
            <a:gdLst>
              <a:gd name="connsiteX0" fmla="*/ 604409 w 1737174"/>
              <a:gd name="connsiteY0" fmla="*/ 15217 h 4228899"/>
              <a:gd name="connsiteX1" fmla="*/ 604409 w 1737174"/>
              <a:gd name="connsiteY1" fmla="*/ 15217 h 4228899"/>
              <a:gd name="connsiteX2" fmla="*/ 481580 w 1737174"/>
              <a:gd name="connsiteY2" fmla="*/ 1569 h 4228899"/>
              <a:gd name="connsiteX3" fmla="*/ 194977 w 1737174"/>
              <a:gd name="connsiteY3" fmla="*/ 28864 h 4228899"/>
              <a:gd name="connsiteX4" fmla="*/ 154033 w 1737174"/>
              <a:gd name="connsiteY4" fmla="*/ 56160 h 4228899"/>
              <a:gd name="connsiteX5" fmla="*/ 140386 w 1737174"/>
              <a:gd name="connsiteY5" fmla="*/ 97103 h 4228899"/>
              <a:gd name="connsiteX6" fmla="*/ 99442 w 1737174"/>
              <a:gd name="connsiteY6" fmla="*/ 260876 h 4228899"/>
              <a:gd name="connsiteX7" fmla="*/ 58499 w 1737174"/>
              <a:gd name="connsiteY7" fmla="*/ 288172 h 4228899"/>
              <a:gd name="connsiteX8" fmla="*/ 44851 w 1737174"/>
              <a:gd name="connsiteY8" fmla="*/ 670309 h 4228899"/>
              <a:gd name="connsiteX9" fmla="*/ 58499 w 1737174"/>
              <a:gd name="connsiteY9" fmla="*/ 902321 h 4228899"/>
              <a:gd name="connsiteX10" fmla="*/ 85795 w 1737174"/>
              <a:gd name="connsiteY10" fmla="*/ 984208 h 4228899"/>
              <a:gd name="connsiteX11" fmla="*/ 99442 w 1737174"/>
              <a:gd name="connsiteY11" fmla="*/ 1025151 h 4228899"/>
              <a:gd name="connsiteX12" fmla="*/ 249568 w 1737174"/>
              <a:gd name="connsiteY12" fmla="*/ 1079742 h 4228899"/>
              <a:gd name="connsiteX13" fmla="*/ 304159 w 1737174"/>
              <a:gd name="connsiteY13" fmla="*/ 1093390 h 4228899"/>
              <a:gd name="connsiteX14" fmla="*/ 317806 w 1737174"/>
              <a:gd name="connsiteY14" fmla="*/ 1980494 h 4228899"/>
              <a:gd name="connsiteX15" fmla="*/ 345102 w 1737174"/>
              <a:gd name="connsiteY15" fmla="*/ 2294393 h 4228899"/>
              <a:gd name="connsiteX16" fmla="*/ 358750 w 1737174"/>
              <a:gd name="connsiteY16" fmla="*/ 2335336 h 4228899"/>
              <a:gd name="connsiteX17" fmla="*/ 386045 w 1737174"/>
              <a:gd name="connsiteY17" fmla="*/ 2512757 h 4228899"/>
              <a:gd name="connsiteX18" fmla="*/ 454284 w 1737174"/>
              <a:gd name="connsiteY18" fmla="*/ 2635587 h 4228899"/>
              <a:gd name="connsiteX19" fmla="*/ 481580 w 1737174"/>
              <a:gd name="connsiteY19" fmla="*/ 3973067 h 4228899"/>
              <a:gd name="connsiteX20" fmla="*/ 495227 w 1737174"/>
              <a:gd name="connsiteY20" fmla="*/ 4082249 h 4228899"/>
              <a:gd name="connsiteX21" fmla="*/ 508875 w 1737174"/>
              <a:gd name="connsiteY21" fmla="*/ 4123193 h 4228899"/>
              <a:gd name="connsiteX22" fmla="*/ 549818 w 1737174"/>
              <a:gd name="connsiteY22" fmla="*/ 4136840 h 4228899"/>
              <a:gd name="connsiteX23" fmla="*/ 590762 w 1737174"/>
              <a:gd name="connsiteY23" fmla="*/ 4123193 h 4228899"/>
              <a:gd name="connsiteX24" fmla="*/ 631705 w 1737174"/>
              <a:gd name="connsiteY24" fmla="*/ 4150488 h 4228899"/>
              <a:gd name="connsiteX25" fmla="*/ 672648 w 1737174"/>
              <a:gd name="connsiteY25" fmla="*/ 4164136 h 4228899"/>
              <a:gd name="connsiteX26" fmla="*/ 1054786 w 1737174"/>
              <a:gd name="connsiteY26" fmla="*/ 4191432 h 4228899"/>
              <a:gd name="connsiteX27" fmla="*/ 1232206 w 1737174"/>
              <a:gd name="connsiteY27" fmla="*/ 4205079 h 4228899"/>
              <a:gd name="connsiteX28" fmla="*/ 1273150 w 1737174"/>
              <a:gd name="connsiteY28" fmla="*/ 4177784 h 4228899"/>
              <a:gd name="connsiteX29" fmla="*/ 1355036 w 1737174"/>
              <a:gd name="connsiteY29" fmla="*/ 4164136 h 4228899"/>
              <a:gd name="connsiteX30" fmla="*/ 1409627 w 1737174"/>
              <a:gd name="connsiteY30" fmla="*/ 4150488 h 4228899"/>
              <a:gd name="connsiteX31" fmla="*/ 1423275 w 1737174"/>
              <a:gd name="connsiteY31" fmla="*/ 4109545 h 4228899"/>
              <a:gd name="connsiteX32" fmla="*/ 1505162 w 1737174"/>
              <a:gd name="connsiteY32" fmla="*/ 4041306 h 4228899"/>
              <a:gd name="connsiteX33" fmla="*/ 1532457 w 1737174"/>
              <a:gd name="connsiteY33" fmla="*/ 4000363 h 4228899"/>
              <a:gd name="connsiteX34" fmla="*/ 1546105 w 1737174"/>
              <a:gd name="connsiteY34" fmla="*/ 3932124 h 4228899"/>
              <a:gd name="connsiteX35" fmla="*/ 1559753 w 1737174"/>
              <a:gd name="connsiteY35" fmla="*/ 3891181 h 4228899"/>
              <a:gd name="connsiteX36" fmla="*/ 1573401 w 1737174"/>
              <a:gd name="connsiteY36" fmla="*/ 3686464 h 4228899"/>
              <a:gd name="connsiteX37" fmla="*/ 1587048 w 1737174"/>
              <a:gd name="connsiteY37" fmla="*/ 3645521 h 4228899"/>
              <a:gd name="connsiteX38" fmla="*/ 1600696 w 1737174"/>
              <a:gd name="connsiteY38" fmla="*/ 3468100 h 4228899"/>
              <a:gd name="connsiteX39" fmla="*/ 1641639 w 1737174"/>
              <a:gd name="connsiteY39" fmla="*/ 3317975 h 4228899"/>
              <a:gd name="connsiteX40" fmla="*/ 1655287 w 1737174"/>
              <a:gd name="connsiteY40" fmla="*/ 3277032 h 4228899"/>
              <a:gd name="connsiteX41" fmla="*/ 1668935 w 1737174"/>
              <a:gd name="connsiteY41" fmla="*/ 3222440 h 4228899"/>
              <a:gd name="connsiteX42" fmla="*/ 1696230 w 1737174"/>
              <a:gd name="connsiteY42" fmla="*/ 2540052 h 4228899"/>
              <a:gd name="connsiteX43" fmla="*/ 1723526 w 1737174"/>
              <a:gd name="connsiteY43" fmla="*/ 1939551 h 4228899"/>
              <a:gd name="connsiteX44" fmla="*/ 1737174 w 1737174"/>
              <a:gd name="connsiteY44" fmla="*/ 1639300 h 4228899"/>
              <a:gd name="connsiteX45" fmla="*/ 1723526 w 1737174"/>
              <a:gd name="connsiteY45" fmla="*/ 1038799 h 4228899"/>
              <a:gd name="connsiteX46" fmla="*/ 1709878 w 1737174"/>
              <a:gd name="connsiteY46" fmla="*/ 997855 h 4228899"/>
              <a:gd name="connsiteX47" fmla="*/ 1696230 w 1737174"/>
              <a:gd name="connsiteY47" fmla="*/ 929617 h 4228899"/>
              <a:gd name="connsiteX48" fmla="*/ 1668935 w 1737174"/>
              <a:gd name="connsiteY48" fmla="*/ 847730 h 4228899"/>
              <a:gd name="connsiteX49" fmla="*/ 1668935 w 1737174"/>
              <a:gd name="connsiteY49" fmla="*/ 424649 h 4228899"/>
              <a:gd name="connsiteX50" fmla="*/ 1641639 w 1737174"/>
              <a:gd name="connsiteY50" fmla="*/ 342763 h 4228899"/>
              <a:gd name="connsiteX51" fmla="*/ 1627992 w 1737174"/>
              <a:gd name="connsiteY51" fmla="*/ 301820 h 4228899"/>
              <a:gd name="connsiteX52" fmla="*/ 1614344 w 1737174"/>
              <a:gd name="connsiteY52" fmla="*/ 219933 h 4228899"/>
              <a:gd name="connsiteX53" fmla="*/ 1559753 w 1737174"/>
              <a:gd name="connsiteY53" fmla="*/ 165342 h 4228899"/>
              <a:gd name="connsiteX54" fmla="*/ 1518809 w 1737174"/>
              <a:gd name="connsiteY54" fmla="*/ 110751 h 4228899"/>
              <a:gd name="connsiteX55" fmla="*/ 1436923 w 1737174"/>
              <a:gd name="connsiteY55" fmla="*/ 83455 h 4228899"/>
              <a:gd name="connsiteX56" fmla="*/ 1327741 w 1737174"/>
              <a:gd name="connsiteY56" fmla="*/ 56160 h 4228899"/>
              <a:gd name="connsiteX57" fmla="*/ 1286798 w 1737174"/>
              <a:gd name="connsiteY57" fmla="*/ 42512 h 4228899"/>
              <a:gd name="connsiteX58" fmla="*/ 904660 w 1737174"/>
              <a:gd name="connsiteY58" fmla="*/ 28864 h 4228899"/>
              <a:gd name="connsiteX59" fmla="*/ 631705 w 1737174"/>
              <a:gd name="connsiteY59" fmla="*/ 56160 h 4228899"/>
              <a:gd name="connsiteX60" fmla="*/ 549818 w 1737174"/>
              <a:gd name="connsiteY60" fmla="*/ 28864 h 4228899"/>
              <a:gd name="connsiteX61" fmla="*/ 495227 w 1737174"/>
              <a:gd name="connsiteY61" fmla="*/ 1569 h 4228899"/>
              <a:gd name="connsiteX62" fmla="*/ 495227 w 1737174"/>
              <a:gd name="connsiteY62" fmla="*/ 1569 h 4228899"/>
              <a:gd name="connsiteX63" fmla="*/ 495227 w 1737174"/>
              <a:gd name="connsiteY63" fmla="*/ 1569 h 422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737174" h="4228899">
                <a:moveTo>
                  <a:pt x="604409" y="15217"/>
                </a:moveTo>
                <a:lnTo>
                  <a:pt x="604409" y="15217"/>
                </a:lnTo>
                <a:cubicBezTo>
                  <a:pt x="563466" y="10668"/>
                  <a:pt x="522775" y="1569"/>
                  <a:pt x="481580" y="1569"/>
                </a:cubicBezTo>
                <a:cubicBezTo>
                  <a:pt x="289844" y="1569"/>
                  <a:pt x="310441" y="0"/>
                  <a:pt x="194977" y="28864"/>
                </a:cubicBezTo>
                <a:cubicBezTo>
                  <a:pt x="181329" y="37963"/>
                  <a:pt x="164280" y="43352"/>
                  <a:pt x="154033" y="56160"/>
                </a:cubicBezTo>
                <a:cubicBezTo>
                  <a:pt x="145046" y="67393"/>
                  <a:pt x="143875" y="83147"/>
                  <a:pt x="140386" y="97103"/>
                </a:cubicBezTo>
                <a:cubicBezTo>
                  <a:pt x="129309" y="141410"/>
                  <a:pt x="120166" y="223573"/>
                  <a:pt x="99442" y="260876"/>
                </a:cubicBezTo>
                <a:cubicBezTo>
                  <a:pt x="91476" y="275214"/>
                  <a:pt x="72147" y="279073"/>
                  <a:pt x="58499" y="288172"/>
                </a:cubicBezTo>
                <a:cubicBezTo>
                  <a:pt x="0" y="463672"/>
                  <a:pt x="28236" y="346302"/>
                  <a:pt x="44851" y="670309"/>
                </a:cubicBezTo>
                <a:cubicBezTo>
                  <a:pt x="48819" y="747678"/>
                  <a:pt x="48479" y="825501"/>
                  <a:pt x="58499" y="902321"/>
                </a:cubicBezTo>
                <a:cubicBezTo>
                  <a:pt x="62220" y="930852"/>
                  <a:pt x="76697" y="956912"/>
                  <a:pt x="85795" y="984208"/>
                </a:cubicBezTo>
                <a:cubicBezTo>
                  <a:pt x="90344" y="997856"/>
                  <a:pt x="87472" y="1017171"/>
                  <a:pt x="99442" y="1025151"/>
                </a:cubicBezTo>
                <a:cubicBezTo>
                  <a:pt x="171600" y="1073255"/>
                  <a:pt x="124473" y="1048468"/>
                  <a:pt x="249568" y="1079742"/>
                </a:cubicBezTo>
                <a:lnTo>
                  <a:pt x="304159" y="1093390"/>
                </a:lnTo>
                <a:cubicBezTo>
                  <a:pt x="308708" y="1389091"/>
                  <a:pt x="310595" y="1684846"/>
                  <a:pt x="317806" y="1980494"/>
                </a:cubicBezTo>
                <a:cubicBezTo>
                  <a:pt x="320001" y="2070481"/>
                  <a:pt x="323389" y="2196687"/>
                  <a:pt x="345102" y="2294393"/>
                </a:cubicBezTo>
                <a:cubicBezTo>
                  <a:pt x="348223" y="2308436"/>
                  <a:pt x="354201" y="2321688"/>
                  <a:pt x="358750" y="2335336"/>
                </a:cubicBezTo>
                <a:cubicBezTo>
                  <a:pt x="360757" y="2355404"/>
                  <a:pt x="362054" y="2469573"/>
                  <a:pt x="386045" y="2512757"/>
                </a:cubicBezTo>
                <a:cubicBezTo>
                  <a:pt x="464260" y="2653545"/>
                  <a:pt x="423402" y="2542940"/>
                  <a:pt x="454284" y="2635587"/>
                </a:cubicBezTo>
                <a:cubicBezTo>
                  <a:pt x="494829" y="3284297"/>
                  <a:pt x="448497" y="2484300"/>
                  <a:pt x="481580" y="3973067"/>
                </a:cubicBezTo>
                <a:cubicBezTo>
                  <a:pt x="482395" y="4009735"/>
                  <a:pt x="488666" y="4046163"/>
                  <a:pt x="495227" y="4082249"/>
                </a:cubicBezTo>
                <a:cubicBezTo>
                  <a:pt x="497800" y="4096403"/>
                  <a:pt x="498702" y="4113020"/>
                  <a:pt x="508875" y="4123193"/>
                </a:cubicBezTo>
                <a:cubicBezTo>
                  <a:pt x="519047" y="4133365"/>
                  <a:pt x="536170" y="4132291"/>
                  <a:pt x="549818" y="4136840"/>
                </a:cubicBezTo>
                <a:cubicBezTo>
                  <a:pt x="563466" y="4132291"/>
                  <a:pt x="576572" y="4120828"/>
                  <a:pt x="590762" y="4123193"/>
                </a:cubicBezTo>
                <a:cubicBezTo>
                  <a:pt x="606941" y="4125890"/>
                  <a:pt x="617034" y="4143153"/>
                  <a:pt x="631705" y="4150488"/>
                </a:cubicBezTo>
                <a:cubicBezTo>
                  <a:pt x="644572" y="4156922"/>
                  <a:pt x="658388" y="4162235"/>
                  <a:pt x="672648" y="4164136"/>
                </a:cubicBezTo>
                <a:cubicBezTo>
                  <a:pt x="742193" y="4173409"/>
                  <a:pt x="1003954" y="4188255"/>
                  <a:pt x="1054786" y="4191432"/>
                </a:cubicBezTo>
                <a:cubicBezTo>
                  <a:pt x="1167189" y="4228899"/>
                  <a:pt x="1108189" y="4222796"/>
                  <a:pt x="1232206" y="4205079"/>
                </a:cubicBezTo>
                <a:cubicBezTo>
                  <a:pt x="1245854" y="4195981"/>
                  <a:pt x="1257589" y="4182971"/>
                  <a:pt x="1273150" y="4177784"/>
                </a:cubicBezTo>
                <a:cubicBezTo>
                  <a:pt x="1299402" y="4169033"/>
                  <a:pt x="1327902" y="4169563"/>
                  <a:pt x="1355036" y="4164136"/>
                </a:cubicBezTo>
                <a:cubicBezTo>
                  <a:pt x="1373429" y="4160457"/>
                  <a:pt x="1391430" y="4155037"/>
                  <a:pt x="1409627" y="4150488"/>
                </a:cubicBezTo>
                <a:cubicBezTo>
                  <a:pt x="1414176" y="4136840"/>
                  <a:pt x="1415295" y="4121515"/>
                  <a:pt x="1423275" y="4109545"/>
                </a:cubicBezTo>
                <a:cubicBezTo>
                  <a:pt x="1444292" y="4078020"/>
                  <a:pt x="1474950" y="4061447"/>
                  <a:pt x="1505162" y="4041306"/>
                </a:cubicBezTo>
                <a:cubicBezTo>
                  <a:pt x="1514260" y="4027658"/>
                  <a:pt x="1526698" y="4015721"/>
                  <a:pt x="1532457" y="4000363"/>
                </a:cubicBezTo>
                <a:cubicBezTo>
                  <a:pt x="1540602" y="3978643"/>
                  <a:pt x="1540479" y="3954628"/>
                  <a:pt x="1546105" y="3932124"/>
                </a:cubicBezTo>
                <a:cubicBezTo>
                  <a:pt x="1549594" y="3918168"/>
                  <a:pt x="1555204" y="3904829"/>
                  <a:pt x="1559753" y="3891181"/>
                </a:cubicBezTo>
                <a:cubicBezTo>
                  <a:pt x="1564302" y="3822942"/>
                  <a:pt x="1565849" y="3754436"/>
                  <a:pt x="1573401" y="3686464"/>
                </a:cubicBezTo>
                <a:cubicBezTo>
                  <a:pt x="1574990" y="3672166"/>
                  <a:pt x="1585264" y="3659796"/>
                  <a:pt x="1587048" y="3645521"/>
                </a:cubicBezTo>
                <a:cubicBezTo>
                  <a:pt x="1594405" y="3586664"/>
                  <a:pt x="1594146" y="3527052"/>
                  <a:pt x="1600696" y="3468100"/>
                </a:cubicBezTo>
                <a:cubicBezTo>
                  <a:pt x="1607126" y="3410231"/>
                  <a:pt x="1622960" y="3374012"/>
                  <a:pt x="1641639" y="3317975"/>
                </a:cubicBezTo>
                <a:cubicBezTo>
                  <a:pt x="1646188" y="3304327"/>
                  <a:pt x="1651798" y="3290988"/>
                  <a:pt x="1655287" y="3277032"/>
                </a:cubicBezTo>
                <a:lnTo>
                  <a:pt x="1668935" y="3222440"/>
                </a:lnTo>
                <a:cubicBezTo>
                  <a:pt x="1694152" y="2743323"/>
                  <a:pt x="1673022" y="3178272"/>
                  <a:pt x="1696230" y="2540052"/>
                </a:cubicBezTo>
                <a:cubicBezTo>
                  <a:pt x="1707803" y="2221776"/>
                  <a:pt x="1709312" y="2238040"/>
                  <a:pt x="1723526" y="1939551"/>
                </a:cubicBezTo>
                <a:cubicBezTo>
                  <a:pt x="1728291" y="1839477"/>
                  <a:pt x="1732625" y="1739384"/>
                  <a:pt x="1737174" y="1639300"/>
                </a:cubicBezTo>
                <a:cubicBezTo>
                  <a:pt x="1732625" y="1439133"/>
                  <a:pt x="1732038" y="1238837"/>
                  <a:pt x="1723526" y="1038799"/>
                </a:cubicBezTo>
                <a:cubicBezTo>
                  <a:pt x="1722914" y="1024426"/>
                  <a:pt x="1713367" y="1011812"/>
                  <a:pt x="1709878" y="997855"/>
                </a:cubicBezTo>
                <a:cubicBezTo>
                  <a:pt x="1704252" y="975351"/>
                  <a:pt x="1702333" y="951996"/>
                  <a:pt x="1696230" y="929617"/>
                </a:cubicBezTo>
                <a:cubicBezTo>
                  <a:pt x="1688660" y="901859"/>
                  <a:pt x="1668935" y="847730"/>
                  <a:pt x="1668935" y="847730"/>
                </a:cubicBezTo>
                <a:cubicBezTo>
                  <a:pt x="1694404" y="669450"/>
                  <a:pt x="1696265" y="697941"/>
                  <a:pt x="1668935" y="424649"/>
                </a:cubicBezTo>
                <a:cubicBezTo>
                  <a:pt x="1666072" y="396020"/>
                  <a:pt x="1650737" y="370058"/>
                  <a:pt x="1641639" y="342763"/>
                </a:cubicBezTo>
                <a:cubicBezTo>
                  <a:pt x="1637090" y="329115"/>
                  <a:pt x="1630357" y="316010"/>
                  <a:pt x="1627992" y="301820"/>
                </a:cubicBezTo>
                <a:cubicBezTo>
                  <a:pt x="1623443" y="274524"/>
                  <a:pt x="1626719" y="244684"/>
                  <a:pt x="1614344" y="219933"/>
                </a:cubicBezTo>
                <a:cubicBezTo>
                  <a:pt x="1602835" y="196915"/>
                  <a:pt x="1576699" y="184709"/>
                  <a:pt x="1559753" y="165342"/>
                </a:cubicBezTo>
                <a:cubicBezTo>
                  <a:pt x="1544774" y="148224"/>
                  <a:pt x="1537735" y="123368"/>
                  <a:pt x="1518809" y="110751"/>
                </a:cubicBezTo>
                <a:cubicBezTo>
                  <a:pt x="1494869" y="94791"/>
                  <a:pt x="1464836" y="90433"/>
                  <a:pt x="1436923" y="83455"/>
                </a:cubicBezTo>
                <a:cubicBezTo>
                  <a:pt x="1400529" y="74357"/>
                  <a:pt x="1363330" y="68023"/>
                  <a:pt x="1327741" y="56160"/>
                </a:cubicBezTo>
                <a:cubicBezTo>
                  <a:pt x="1314093" y="51611"/>
                  <a:pt x="1301154" y="43438"/>
                  <a:pt x="1286798" y="42512"/>
                </a:cubicBezTo>
                <a:cubicBezTo>
                  <a:pt x="1159602" y="34306"/>
                  <a:pt x="1032039" y="33413"/>
                  <a:pt x="904660" y="28864"/>
                </a:cubicBezTo>
                <a:cubicBezTo>
                  <a:pt x="802642" y="62871"/>
                  <a:pt x="811190" y="63964"/>
                  <a:pt x="631705" y="56160"/>
                </a:cubicBezTo>
                <a:cubicBezTo>
                  <a:pt x="602960" y="54910"/>
                  <a:pt x="577114" y="37962"/>
                  <a:pt x="549818" y="28864"/>
                </a:cubicBezTo>
                <a:cubicBezTo>
                  <a:pt x="502770" y="13182"/>
                  <a:pt x="519048" y="25390"/>
                  <a:pt x="495227" y="1569"/>
                </a:cubicBezTo>
                <a:lnTo>
                  <a:pt x="495227" y="1569"/>
                </a:lnTo>
                <a:lnTo>
                  <a:pt x="495227" y="156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61627" y="1225368"/>
            <a:ext cx="3814762" cy="5184775"/>
          </a:xfrm>
          <a:prstGeom prst="rect">
            <a:avLst/>
          </a:prstGeom>
          <a:solidFill>
            <a:srgbClr val="FF731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lIns="90000" tIns="46800" rIns="90000" bIns="46800" anchor="b" anchorCtr="1"/>
          <a:lstStyle/>
          <a:p>
            <a:pPr algn="ctr" eaLnBrk="0" hangingPunct="0">
              <a:lnSpc>
                <a:spcPct val="85000"/>
              </a:lnSpc>
            </a:pPr>
            <a:endParaRPr lang="en-GB" sz="14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02358" y="2804028"/>
            <a:ext cx="2952750" cy="22614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>
              <a:lnSpc>
                <a:spcPct val="85000"/>
              </a:lnSpc>
            </a:pPr>
            <a:r>
              <a:rPr lang="en-GB" sz="1600" b="1" dirty="0">
                <a:solidFill>
                  <a:schemeClr val="bg1"/>
                </a:solidFill>
              </a:rPr>
              <a:t>Public Sector Domain Teams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91283" y="5396417"/>
            <a:ext cx="2447925" cy="647700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 anchorCtr="1"/>
          <a:lstStyle/>
          <a:p>
            <a:pPr algn="ctr" eaLnBrk="0" hangingPunct="0">
              <a:lnSpc>
                <a:spcPct val="85000"/>
              </a:lnSpc>
            </a:pPr>
            <a:r>
              <a:rPr lang="en-GB" sz="1400">
                <a:solidFill>
                  <a:schemeClr val="bg1"/>
                </a:solidFill>
              </a:rPr>
              <a:t>Clearing House</a:t>
            </a:r>
          </a:p>
          <a:p>
            <a:pPr algn="ctr" eaLnBrk="0" hangingPunct="0">
              <a:lnSpc>
                <a:spcPct val="85000"/>
              </a:lnSpc>
            </a:pPr>
            <a:endParaRPr lang="en-GB" sz="1400">
              <a:solidFill>
                <a:schemeClr val="bg1"/>
              </a:solidFill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GB" sz="1400">
                <a:solidFill>
                  <a:schemeClr val="bg1"/>
                </a:solidFill>
              </a:rPr>
              <a:t>Exemplar Repository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59483" y="1362579"/>
            <a:ext cx="3311525" cy="288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5000"/>
              </a:lnSpc>
            </a:pPr>
            <a:r>
              <a:rPr lang="en-GB" sz="1400" b="1">
                <a:solidFill>
                  <a:schemeClr val="bg1"/>
                </a:solidFill>
              </a:rPr>
              <a:t>CTO Council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 flipV="1">
            <a:off x="2276475" y="5086350"/>
            <a:ext cx="19050" cy="2952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US" sz="3200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1018258" y="1667379"/>
            <a:ext cx="0" cy="1065213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US" sz="320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99795" y="1075242"/>
            <a:ext cx="3024188" cy="5184775"/>
            <a:chOff x="2971" y="663"/>
            <a:chExt cx="1905" cy="3266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515" y="663"/>
              <a:ext cx="1361" cy="2631"/>
              <a:chOff x="3243" y="935"/>
              <a:chExt cx="1361" cy="2631"/>
            </a:xfrm>
          </p:grpSpPr>
          <p:sp>
            <p:nvSpPr>
              <p:cNvPr id="9321" name="Rectangle 10"/>
              <p:cNvSpPr>
                <a:spLocks noChangeArrowheads="1"/>
              </p:cNvSpPr>
              <p:nvPr/>
            </p:nvSpPr>
            <p:spPr bwMode="auto">
              <a:xfrm>
                <a:off x="3243" y="935"/>
                <a:ext cx="1361" cy="2631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/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Organisation</a:t>
                </a:r>
              </a:p>
            </p:txBody>
          </p:sp>
          <p:sp>
            <p:nvSpPr>
              <p:cNvPr id="9322" name="Rectangle 11"/>
              <p:cNvSpPr>
                <a:spLocks noChangeArrowheads="1"/>
              </p:cNvSpPr>
              <p:nvPr/>
            </p:nvSpPr>
            <p:spPr bwMode="auto">
              <a:xfrm>
                <a:off x="3288" y="1661"/>
                <a:ext cx="771" cy="1270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Organisations’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(Technical)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Architecture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Team</a:t>
                </a:r>
              </a:p>
            </p:txBody>
          </p:sp>
          <p:sp>
            <p:nvSpPr>
              <p:cNvPr id="9323" name="Rectangle 12"/>
              <p:cNvSpPr>
                <a:spLocks noChangeArrowheads="1"/>
              </p:cNvSpPr>
              <p:nvPr/>
            </p:nvSpPr>
            <p:spPr bwMode="auto">
              <a:xfrm>
                <a:off x="3289" y="3022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24" name="Rectangle 13"/>
              <p:cNvSpPr>
                <a:spLocks noChangeArrowheads="1"/>
              </p:cNvSpPr>
              <p:nvPr/>
            </p:nvSpPr>
            <p:spPr bwMode="auto">
              <a:xfrm>
                <a:off x="4196" y="3023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25" name="Rectangle 14"/>
              <p:cNvSpPr>
                <a:spLocks noChangeArrowheads="1"/>
              </p:cNvSpPr>
              <p:nvPr/>
            </p:nvSpPr>
            <p:spPr bwMode="auto">
              <a:xfrm>
                <a:off x="3743" y="3022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26" name="Rectangle 15"/>
              <p:cNvSpPr>
                <a:spLocks noChangeArrowheads="1"/>
              </p:cNvSpPr>
              <p:nvPr/>
            </p:nvSpPr>
            <p:spPr bwMode="auto">
              <a:xfrm>
                <a:off x="4195" y="2568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27" name="Rectangle 16"/>
              <p:cNvSpPr>
                <a:spLocks noChangeArrowheads="1"/>
              </p:cNvSpPr>
              <p:nvPr/>
            </p:nvSpPr>
            <p:spPr bwMode="auto">
              <a:xfrm>
                <a:off x="4195" y="2115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28" name="Rectangle 17"/>
              <p:cNvSpPr>
                <a:spLocks noChangeArrowheads="1"/>
              </p:cNvSpPr>
              <p:nvPr/>
            </p:nvSpPr>
            <p:spPr bwMode="auto">
              <a:xfrm>
                <a:off x="4195" y="1662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29" name="Rectangle 18"/>
              <p:cNvSpPr>
                <a:spLocks noChangeArrowheads="1"/>
              </p:cNvSpPr>
              <p:nvPr/>
            </p:nvSpPr>
            <p:spPr bwMode="auto">
              <a:xfrm>
                <a:off x="4195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30" name="Rectangle 19"/>
              <p:cNvSpPr>
                <a:spLocks noChangeArrowheads="1"/>
              </p:cNvSpPr>
              <p:nvPr/>
            </p:nvSpPr>
            <p:spPr bwMode="auto">
              <a:xfrm>
                <a:off x="3743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31" name="Rectangle 20"/>
              <p:cNvSpPr>
                <a:spLocks noChangeArrowheads="1"/>
              </p:cNvSpPr>
              <p:nvPr/>
            </p:nvSpPr>
            <p:spPr bwMode="auto">
              <a:xfrm>
                <a:off x="3288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3379" y="799"/>
              <a:ext cx="1361" cy="2631"/>
              <a:chOff x="3243" y="935"/>
              <a:chExt cx="1361" cy="2631"/>
            </a:xfrm>
          </p:grpSpPr>
          <p:sp>
            <p:nvSpPr>
              <p:cNvPr id="9310" name="Rectangle 22"/>
              <p:cNvSpPr>
                <a:spLocks noChangeArrowheads="1"/>
              </p:cNvSpPr>
              <p:nvPr/>
            </p:nvSpPr>
            <p:spPr bwMode="auto">
              <a:xfrm>
                <a:off x="3243" y="935"/>
                <a:ext cx="1361" cy="2631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/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Organisation</a:t>
                </a:r>
              </a:p>
            </p:txBody>
          </p:sp>
          <p:sp>
            <p:nvSpPr>
              <p:cNvPr id="9311" name="Rectangle 23"/>
              <p:cNvSpPr>
                <a:spLocks noChangeArrowheads="1"/>
              </p:cNvSpPr>
              <p:nvPr/>
            </p:nvSpPr>
            <p:spPr bwMode="auto">
              <a:xfrm>
                <a:off x="3288" y="1661"/>
                <a:ext cx="771" cy="1270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Organisations’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(Technical)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Architecture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Team</a:t>
                </a:r>
              </a:p>
            </p:txBody>
          </p:sp>
          <p:sp>
            <p:nvSpPr>
              <p:cNvPr id="9312" name="Rectangle 24"/>
              <p:cNvSpPr>
                <a:spLocks noChangeArrowheads="1"/>
              </p:cNvSpPr>
              <p:nvPr/>
            </p:nvSpPr>
            <p:spPr bwMode="auto">
              <a:xfrm>
                <a:off x="3289" y="3022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13" name="Rectangle 25"/>
              <p:cNvSpPr>
                <a:spLocks noChangeArrowheads="1"/>
              </p:cNvSpPr>
              <p:nvPr/>
            </p:nvSpPr>
            <p:spPr bwMode="auto">
              <a:xfrm>
                <a:off x="4196" y="3023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14" name="Rectangle 26"/>
              <p:cNvSpPr>
                <a:spLocks noChangeArrowheads="1"/>
              </p:cNvSpPr>
              <p:nvPr/>
            </p:nvSpPr>
            <p:spPr bwMode="auto">
              <a:xfrm>
                <a:off x="3743" y="3022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15" name="Rectangle 27"/>
              <p:cNvSpPr>
                <a:spLocks noChangeArrowheads="1"/>
              </p:cNvSpPr>
              <p:nvPr/>
            </p:nvSpPr>
            <p:spPr bwMode="auto">
              <a:xfrm>
                <a:off x="4195" y="2568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16" name="Rectangle 28"/>
              <p:cNvSpPr>
                <a:spLocks noChangeArrowheads="1"/>
              </p:cNvSpPr>
              <p:nvPr/>
            </p:nvSpPr>
            <p:spPr bwMode="auto">
              <a:xfrm>
                <a:off x="4195" y="2115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17" name="Rectangle 29"/>
              <p:cNvSpPr>
                <a:spLocks noChangeArrowheads="1"/>
              </p:cNvSpPr>
              <p:nvPr/>
            </p:nvSpPr>
            <p:spPr bwMode="auto">
              <a:xfrm>
                <a:off x="4195" y="1662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18" name="Rectangle 30"/>
              <p:cNvSpPr>
                <a:spLocks noChangeArrowheads="1"/>
              </p:cNvSpPr>
              <p:nvPr/>
            </p:nvSpPr>
            <p:spPr bwMode="auto">
              <a:xfrm>
                <a:off x="4195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19" name="Rectangle 31"/>
              <p:cNvSpPr>
                <a:spLocks noChangeArrowheads="1"/>
              </p:cNvSpPr>
              <p:nvPr/>
            </p:nvSpPr>
            <p:spPr bwMode="auto">
              <a:xfrm>
                <a:off x="3743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20" name="Rectangle 32"/>
              <p:cNvSpPr>
                <a:spLocks noChangeArrowheads="1"/>
              </p:cNvSpPr>
              <p:nvPr/>
            </p:nvSpPr>
            <p:spPr bwMode="auto">
              <a:xfrm>
                <a:off x="3288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3243" y="935"/>
              <a:ext cx="1361" cy="2631"/>
              <a:chOff x="3243" y="935"/>
              <a:chExt cx="1361" cy="2631"/>
            </a:xfrm>
          </p:grpSpPr>
          <p:sp>
            <p:nvSpPr>
              <p:cNvPr id="9299" name="Rectangle 34"/>
              <p:cNvSpPr>
                <a:spLocks noChangeArrowheads="1"/>
              </p:cNvSpPr>
              <p:nvPr/>
            </p:nvSpPr>
            <p:spPr bwMode="auto">
              <a:xfrm>
                <a:off x="3243" y="935"/>
                <a:ext cx="1361" cy="2631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/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Organisation</a:t>
                </a:r>
              </a:p>
            </p:txBody>
          </p:sp>
          <p:sp>
            <p:nvSpPr>
              <p:cNvPr id="9300" name="Rectangle 35"/>
              <p:cNvSpPr>
                <a:spLocks noChangeArrowheads="1"/>
              </p:cNvSpPr>
              <p:nvPr/>
            </p:nvSpPr>
            <p:spPr bwMode="auto">
              <a:xfrm>
                <a:off x="3288" y="1661"/>
                <a:ext cx="771" cy="1270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Organisations’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(Technical)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Architecture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Team</a:t>
                </a:r>
              </a:p>
            </p:txBody>
          </p:sp>
          <p:sp>
            <p:nvSpPr>
              <p:cNvPr id="9301" name="Rectangle 36"/>
              <p:cNvSpPr>
                <a:spLocks noChangeArrowheads="1"/>
              </p:cNvSpPr>
              <p:nvPr/>
            </p:nvSpPr>
            <p:spPr bwMode="auto">
              <a:xfrm>
                <a:off x="3289" y="3022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02" name="Rectangle 37"/>
              <p:cNvSpPr>
                <a:spLocks noChangeArrowheads="1"/>
              </p:cNvSpPr>
              <p:nvPr/>
            </p:nvSpPr>
            <p:spPr bwMode="auto">
              <a:xfrm>
                <a:off x="4196" y="3023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03" name="Rectangle 38"/>
              <p:cNvSpPr>
                <a:spLocks noChangeArrowheads="1"/>
              </p:cNvSpPr>
              <p:nvPr/>
            </p:nvSpPr>
            <p:spPr bwMode="auto">
              <a:xfrm>
                <a:off x="3743" y="3022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04" name="Rectangle 39"/>
              <p:cNvSpPr>
                <a:spLocks noChangeArrowheads="1"/>
              </p:cNvSpPr>
              <p:nvPr/>
            </p:nvSpPr>
            <p:spPr bwMode="auto">
              <a:xfrm>
                <a:off x="4195" y="2568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05" name="Rectangle 40"/>
              <p:cNvSpPr>
                <a:spLocks noChangeArrowheads="1"/>
              </p:cNvSpPr>
              <p:nvPr/>
            </p:nvSpPr>
            <p:spPr bwMode="auto">
              <a:xfrm>
                <a:off x="4195" y="2115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06" name="Rectangle 41"/>
              <p:cNvSpPr>
                <a:spLocks noChangeArrowheads="1"/>
              </p:cNvSpPr>
              <p:nvPr/>
            </p:nvSpPr>
            <p:spPr bwMode="auto">
              <a:xfrm>
                <a:off x="4195" y="1662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07" name="Rectangle 42"/>
              <p:cNvSpPr>
                <a:spLocks noChangeArrowheads="1"/>
              </p:cNvSpPr>
              <p:nvPr/>
            </p:nvSpPr>
            <p:spPr bwMode="auto">
              <a:xfrm>
                <a:off x="4195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08" name="Rectangle 43"/>
              <p:cNvSpPr>
                <a:spLocks noChangeArrowheads="1"/>
              </p:cNvSpPr>
              <p:nvPr/>
            </p:nvSpPr>
            <p:spPr bwMode="auto">
              <a:xfrm>
                <a:off x="3743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309" name="Rectangle 44"/>
              <p:cNvSpPr>
                <a:spLocks noChangeArrowheads="1"/>
              </p:cNvSpPr>
              <p:nvPr/>
            </p:nvSpPr>
            <p:spPr bwMode="auto">
              <a:xfrm>
                <a:off x="3288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</p:grp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3107" y="1117"/>
              <a:ext cx="1361" cy="2631"/>
              <a:chOff x="3243" y="935"/>
              <a:chExt cx="1361" cy="2631"/>
            </a:xfrm>
          </p:grpSpPr>
          <p:sp>
            <p:nvSpPr>
              <p:cNvPr id="9288" name="Rectangle 46"/>
              <p:cNvSpPr>
                <a:spLocks noChangeArrowheads="1"/>
              </p:cNvSpPr>
              <p:nvPr/>
            </p:nvSpPr>
            <p:spPr bwMode="auto">
              <a:xfrm>
                <a:off x="3243" y="935"/>
                <a:ext cx="1361" cy="2631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/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Organisation</a:t>
                </a:r>
              </a:p>
            </p:txBody>
          </p:sp>
          <p:sp>
            <p:nvSpPr>
              <p:cNvPr id="9289" name="Rectangle 47"/>
              <p:cNvSpPr>
                <a:spLocks noChangeArrowheads="1"/>
              </p:cNvSpPr>
              <p:nvPr/>
            </p:nvSpPr>
            <p:spPr bwMode="auto">
              <a:xfrm>
                <a:off x="3288" y="1661"/>
                <a:ext cx="771" cy="1270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Organisations’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(Technical)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Architecture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Team</a:t>
                </a:r>
              </a:p>
            </p:txBody>
          </p:sp>
          <p:sp>
            <p:nvSpPr>
              <p:cNvPr id="9290" name="Rectangle 48"/>
              <p:cNvSpPr>
                <a:spLocks noChangeArrowheads="1"/>
              </p:cNvSpPr>
              <p:nvPr/>
            </p:nvSpPr>
            <p:spPr bwMode="auto">
              <a:xfrm>
                <a:off x="3289" y="3022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91" name="Rectangle 49"/>
              <p:cNvSpPr>
                <a:spLocks noChangeArrowheads="1"/>
              </p:cNvSpPr>
              <p:nvPr/>
            </p:nvSpPr>
            <p:spPr bwMode="auto">
              <a:xfrm>
                <a:off x="4196" y="3023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92" name="Rectangle 50"/>
              <p:cNvSpPr>
                <a:spLocks noChangeArrowheads="1"/>
              </p:cNvSpPr>
              <p:nvPr/>
            </p:nvSpPr>
            <p:spPr bwMode="auto">
              <a:xfrm>
                <a:off x="3743" y="3022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93" name="Rectangle 51"/>
              <p:cNvSpPr>
                <a:spLocks noChangeArrowheads="1"/>
              </p:cNvSpPr>
              <p:nvPr/>
            </p:nvSpPr>
            <p:spPr bwMode="auto">
              <a:xfrm>
                <a:off x="4195" y="2568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94" name="Rectangle 52"/>
              <p:cNvSpPr>
                <a:spLocks noChangeArrowheads="1"/>
              </p:cNvSpPr>
              <p:nvPr/>
            </p:nvSpPr>
            <p:spPr bwMode="auto">
              <a:xfrm>
                <a:off x="4195" y="2115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95" name="Rectangle 53"/>
              <p:cNvSpPr>
                <a:spLocks noChangeArrowheads="1"/>
              </p:cNvSpPr>
              <p:nvPr/>
            </p:nvSpPr>
            <p:spPr bwMode="auto">
              <a:xfrm>
                <a:off x="4195" y="1662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96" name="Rectangle 54"/>
              <p:cNvSpPr>
                <a:spLocks noChangeArrowheads="1"/>
              </p:cNvSpPr>
              <p:nvPr/>
            </p:nvSpPr>
            <p:spPr bwMode="auto">
              <a:xfrm>
                <a:off x="4195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97" name="Rectangle 55"/>
              <p:cNvSpPr>
                <a:spLocks noChangeArrowheads="1"/>
              </p:cNvSpPr>
              <p:nvPr/>
            </p:nvSpPr>
            <p:spPr bwMode="auto">
              <a:xfrm>
                <a:off x="3743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98" name="Rectangle 56"/>
              <p:cNvSpPr>
                <a:spLocks noChangeArrowheads="1"/>
              </p:cNvSpPr>
              <p:nvPr/>
            </p:nvSpPr>
            <p:spPr bwMode="auto">
              <a:xfrm>
                <a:off x="3288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</p:grpSp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2971" y="1298"/>
              <a:ext cx="1361" cy="2631"/>
              <a:chOff x="3243" y="935"/>
              <a:chExt cx="1361" cy="2631"/>
            </a:xfrm>
          </p:grpSpPr>
          <p:sp>
            <p:nvSpPr>
              <p:cNvPr id="9277" name="Rectangle 58"/>
              <p:cNvSpPr>
                <a:spLocks noChangeArrowheads="1"/>
              </p:cNvSpPr>
              <p:nvPr/>
            </p:nvSpPr>
            <p:spPr bwMode="auto">
              <a:xfrm>
                <a:off x="3243" y="935"/>
                <a:ext cx="1361" cy="2631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/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/>
                  <a:t>Organisation</a:t>
                </a:r>
              </a:p>
            </p:txBody>
          </p:sp>
          <p:sp>
            <p:nvSpPr>
              <p:cNvPr id="9278" name="Rectangle 59"/>
              <p:cNvSpPr>
                <a:spLocks noChangeArrowheads="1"/>
              </p:cNvSpPr>
              <p:nvPr/>
            </p:nvSpPr>
            <p:spPr bwMode="auto">
              <a:xfrm>
                <a:off x="3288" y="1661"/>
                <a:ext cx="771" cy="1270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 dirty="0">
                    <a:solidFill>
                      <a:schemeClr val="bg1"/>
                    </a:solidFill>
                  </a:rPr>
                  <a:t>Organisation’s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 dirty="0">
                    <a:solidFill>
                      <a:schemeClr val="bg1"/>
                    </a:solidFill>
                  </a:rPr>
                  <a:t>(Technical)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 dirty="0">
                    <a:solidFill>
                      <a:schemeClr val="bg1"/>
                    </a:solidFill>
                  </a:rPr>
                  <a:t>Architecture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GB" sz="1400" dirty="0">
                    <a:solidFill>
                      <a:schemeClr val="bg1"/>
                    </a:solidFill>
                  </a:rPr>
                  <a:t>Team</a:t>
                </a:r>
              </a:p>
            </p:txBody>
          </p:sp>
          <p:sp>
            <p:nvSpPr>
              <p:cNvPr id="9279" name="Rectangle 60"/>
              <p:cNvSpPr>
                <a:spLocks noChangeArrowheads="1"/>
              </p:cNvSpPr>
              <p:nvPr/>
            </p:nvSpPr>
            <p:spPr bwMode="auto">
              <a:xfrm>
                <a:off x="3289" y="3022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80" name="Rectangle 61"/>
              <p:cNvSpPr>
                <a:spLocks noChangeArrowheads="1"/>
              </p:cNvSpPr>
              <p:nvPr/>
            </p:nvSpPr>
            <p:spPr bwMode="auto">
              <a:xfrm>
                <a:off x="4196" y="3023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81" name="Rectangle 62"/>
              <p:cNvSpPr>
                <a:spLocks noChangeArrowheads="1"/>
              </p:cNvSpPr>
              <p:nvPr/>
            </p:nvSpPr>
            <p:spPr bwMode="auto">
              <a:xfrm>
                <a:off x="3743" y="3022"/>
                <a:ext cx="362" cy="36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82" name="Rectangle 63"/>
              <p:cNvSpPr>
                <a:spLocks noChangeArrowheads="1"/>
              </p:cNvSpPr>
              <p:nvPr/>
            </p:nvSpPr>
            <p:spPr bwMode="auto">
              <a:xfrm>
                <a:off x="4195" y="2568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83" name="Rectangle 64"/>
              <p:cNvSpPr>
                <a:spLocks noChangeArrowheads="1"/>
              </p:cNvSpPr>
              <p:nvPr/>
            </p:nvSpPr>
            <p:spPr bwMode="auto">
              <a:xfrm>
                <a:off x="4195" y="2115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84" name="Rectangle 65"/>
              <p:cNvSpPr>
                <a:spLocks noChangeArrowheads="1"/>
              </p:cNvSpPr>
              <p:nvPr/>
            </p:nvSpPr>
            <p:spPr bwMode="auto">
              <a:xfrm>
                <a:off x="4195" y="1662"/>
                <a:ext cx="362" cy="362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85" name="Rectangle 66"/>
              <p:cNvSpPr>
                <a:spLocks noChangeArrowheads="1"/>
              </p:cNvSpPr>
              <p:nvPr/>
            </p:nvSpPr>
            <p:spPr bwMode="auto">
              <a:xfrm>
                <a:off x="4195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86" name="Rectangle 67"/>
              <p:cNvSpPr>
                <a:spLocks noChangeArrowheads="1"/>
              </p:cNvSpPr>
              <p:nvPr/>
            </p:nvSpPr>
            <p:spPr bwMode="auto">
              <a:xfrm>
                <a:off x="3743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  <p:sp>
            <p:nvSpPr>
              <p:cNvPr id="9287" name="Rectangle 68"/>
              <p:cNvSpPr>
                <a:spLocks noChangeArrowheads="1"/>
              </p:cNvSpPr>
              <p:nvPr/>
            </p:nvSpPr>
            <p:spPr bwMode="auto">
              <a:xfrm>
                <a:off x="3288" y="1162"/>
                <a:ext cx="362" cy="362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GB" sz="3200"/>
              </a:p>
            </p:txBody>
          </p:sp>
        </p:grpSp>
      </p:grpSp>
      <p:sp>
        <p:nvSpPr>
          <p:cNvPr id="9225" name="Line 69"/>
          <p:cNvSpPr>
            <a:spLocks noChangeShapeType="1"/>
          </p:cNvSpPr>
          <p:nvPr/>
        </p:nvSpPr>
        <p:spPr bwMode="auto">
          <a:xfrm flipH="1">
            <a:off x="3826545" y="3812092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US" sz="3200"/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902370" y="3100892"/>
            <a:ext cx="2781300" cy="1823862"/>
            <a:chOff x="295" y="572"/>
            <a:chExt cx="4467" cy="2858"/>
          </a:xfrm>
          <a:solidFill>
            <a:srgbClr val="FFFF00"/>
          </a:solidFill>
        </p:grpSpPr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939" y="1042"/>
              <a:ext cx="2578" cy="383"/>
              <a:chOff x="641" y="1665"/>
              <a:chExt cx="1410" cy="208"/>
            </a:xfrm>
            <a:grpFill/>
          </p:grpSpPr>
          <p:sp>
            <p:nvSpPr>
              <p:cNvPr id="9270" name="Freeform 72"/>
              <p:cNvSpPr>
                <a:spLocks/>
              </p:cNvSpPr>
              <p:nvPr/>
            </p:nvSpPr>
            <p:spPr bwMode="auto">
              <a:xfrm>
                <a:off x="641" y="1665"/>
                <a:ext cx="1410" cy="208"/>
              </a:xfrm>
              <a:custGeom>
                <a:avLst/>
                <a:gdLst>
                  <a:gd name="T0" fmla="*/ 28 w 21166"/>
                  <a:gd name="T1" fmla="*/ 0 h 3400"/>
                  <a:gd name="T2" fmla="*/ 0 w 21166"/>
                  <a:gd name="T3" fmla="*/ 26 h 3400"/>
                  <a:gd name="T4" fmla="*/ 0 w 21166"/>
                  <a:gd name="T5" fmla="*/ 182 h 3400"/>
                  <a:gd name="T6" fmla="*/ 28 w 21166"/>
                  <a:gd name="T7" fmla="*/ 208 h 3400"/>
                  <a:gd name="T8" fmla="*/ 1382 w 21166"/>
                  <a:gd name="T9" fmla="*/ 208 h 3400"/>
                  <a:gd name="T10" fmla="*/ 1410 w 21166"/>
                  <a:gd name="T11" fmla="*/ 182 h 3400"/>
                  <a:gd name="T12" fmla="*/ 1410 w 21166"/>
                  <a:gd name="T13" fmla="*/ 26 h 3400"/>
                  <a:gd name="T14" fmla="*/ 1382 w 21166"/>
                  <a:gd name="T15" fmla="*/ 0 h 3400"/>
                  <a:gd name="T16" fmla="*/ 28 w 21166"/>
                  <a:gd name="T17" fmla="*/ 0 h 3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66" h="3400">
                    <a:moveTo>
                      <a:pt x="425" y="0"/>
                    </a:moveTo>
                    <a:cubicBezTo>
                      <a:pt x="190" y="0"/>
                      <a:pt x="0" y="190"/>
                      <a:pt x="0" y="425"/>
                    </a:cubicBezTo>
                    <a:lnTo>
                      <a:pt x="0" y="2975"/>
                    </a:lnTo>
                    <a:cubicBezTo>
                      <a:pt x="0" y="3210"/>
                      <a:pt x="190" y="3400"/>
                      <a:pt x="425" y="3400"/>
                    </a:cubicBezTo>
                    <a:lnTo>
                      <a:pt x="20741" y="3400"/>
                    </a:lnTo>
                    <a:cubicBezTo>
                      <a:pt x="20976" y="3400"/>
                      <a:pt x="21166" y="3210"/>
                      <a:pt x="21166" y="2975"/>
                    </a:cubicBezTo>
                    <a:lnTo>
                      <a:pt x="21166" y="425"/>
                    </a:lnTo>
                    <a:cubicBezTo>
                      <a:pt x="21166" y="190"/>
                      <a:pt x="20976" y="0"/>
                      <a:pt x="20741" y="0"/>
                    </a:cubicBezTo>
                    <a:lnTo>
                      <a:pt x="425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271" name="Freeform 73"/>
              <p:cNvSpPr>
                <a:spLocks/>
              </p:cNvSpPr>
              <p:nvPr/>
            </p:nvSpPr>
            <p:spPr bwMode="auto">
              <a:xfrm>
                <a:off x="641" y="1665"/>
                <a:ext cx="1410" cy="208"/>
              </a:xfrm>
              <a:custGeom>
                <a:avLst/>
                <a:gdLst>
                  <a:gd name="T0" fmla="*/ 28 w 21166"/>
                  <a:gd name="T1" fmla="*/ 0 h 3400"/>
                  <a:gd name="T2" fmla="*/ 0 w 21166"/>
                  <a:gd name="T3" fmla="*/ 26 h 3400"/>
                  <a:gd name="T4" fmla="*/ 0 w 21166"/>
                  <a:gd name="T5" fmla="*/ 182 h 3400"/>
                  <a:gd name="T6" fmla="*/ 28 w 21166"/>
                  <a:gd name="T7" fmla="*/ 208 h 3400"/>
                  <a:gd name="T8" fmla="*/ 1382 w 21166"/>
                  <a:gd name="T9" fmla="*/ 208 h 3400"/>
                  <a:gd name="T10" fmla="*/ 1410 w 21166"/>
                  <a:gd name="T11" fmla="*/ 182 h 3400"/>
                  <a:gd name="T12" fmla="*/ 1410 w 21166"/>
                  <a:gd name="T13" fmla="*/ 26 h 3400"/>
                  <a:gd name="T14" fmla="*/ 1382 w 21166"/>
                  <a:gd name="T15" fmla="*/ 0 h 3400"/>
                  <a:gd name="T16" fmla="*/ 28 w 21166"/>
                  <a:gd name="T17" fmla="*/ 0 h 3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66" h="3400">
                    <a:moveTo>
                      <a:pt x="425" y="0"/>
                    </a:moveTo>
                    <a:cubicBezTo>
                      <a:pt x="190" y="0"/>
                      <a:pt x="0" y="190"/>
                      <a:pt x="0" y="425"/>
                    </a:cubicBezTo>
                    <a:lnTo>
                      <a:pt x="0" y="2975"/>
                    </a:lnTo>
                    <a:cubicBezTo>
                      <a:pt x="0" y="3210"/>
                      <a:pt x="190" y="3400"/>
                      <a:pt x="425" y="3400"/>
                    </a:cubicBezTo>
                    <a:lnTo>
                      <a:pt x="20741" y="3400"/>
                    </a:lnTo>
                    <a:cubicBezTo>
                      <a:pt x="20976" y="3400"/>
                      <a:pt x="21166" y="3210"/>
                      <a:pt x="21166" y="2975"/>
                    </a:cubicBezTo>
                    <a:lnTo>
                      <a:pt x="21166" y="425"/>
                    </a:lnTo>
                    <a:cubicBezTo>
                      <a:pt x="21166" y="190"/>
                      <a:pt x="20976" y="0"/>
                      <a:pt x="20741" y="0"/>
                    </a:cubicBezTo>
                    <a:lnTo>
                      <a:pt x="425" y="0"/>
                    </a:lnTo>
                    <a:close/>
                  </a:path>
                </a:pathLst>
              </a:custGeom>
              <a:grp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37" name="Rectangle 74"/>
            <p:cNvSpPr>
              <a:spLocks noChangeArrowheads="1"/>
            </p:cNvSpPr>
            <p:nvPr/>
          </p:nvSpPr>
          <p:spPr bwMode="auto">
            <a:xfrm>
              <a:off x="1861" y="1165"/>
              <a:ext cx="937" cy="2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200" b="1">
                  <a:solidFill>
                    <a:schemeClr val="bg1"/>
                  </a:solidFill>
                </a:rPr>
                <a:t>Channels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939" y="3045"/>
              <a:ext cx="2578" cy="385"/>
              <a:chOff x="641" y="2753"/>
              <a:chExt cx="1410" cy="209"/>
            </a:xfrm>
            <a:grpFill/>
          </p:grpSpPr>
          <p:sp>
            <p:nvSpPr>
              <p:cNvPr id="9268" name="Freeform 76"/>
              <p:cNvSpPr>
                <a:spLocks/>
              </p:cNvSpPr>
              <p:nvPr/>
            </p:nvSpPr>
            <p:spPr bwMode="auto">
              <a:xfrm>
                <a:off x="641" y="2753"/>
                <a:ext cx="1410" cy="209"/>
              </a:xfrm>
              <a:custGeom>
                <a:avLst/>
                <a:gdLst>
                  <a:gd name="T0" fmla="*/ 28 w 21166"/>
                  <a:gd name="T1" fmla="*/ 0 h 3400"/>
                  <a:gd name="T2" fmla="*/ 0 w 21166"/>
                  <a:gd name="T3" fmla="*/ 26 h 3400"/>
                  <a:gd name="T4" fmla="*/ 0 w 21166"/>
                  <a:gd name="T5" fmla="*/ 183 h 3400"/>
                  <a:gd name="T6" fmla="*/ 28 w 21166"/>
                  <a:gd name="T7" fmla="*/ 209 h 3400"/>
                  <a:gd name="T8" fmla="*/ 1382 w 21166"/>
                  <a:gd name="T9" fmla="*/ 209 h 3400"/>
                  <a:gd name="T10" fmla="*/ 1410 w 21166"/>
                  <a:gd name="T11" fmla="*/ 183 h 3400"/>
                  <a:gd name="T12" fmla="*/ 1410 w 21166"/>
                  <a:gd name="T13" fmla="*/ 26 h 3400"/>
                  <a:gd name="T14" fmla="*/ 1382 w 21166"/>
                  <a:gd name="T15" fmla="*/ 0 h 3400"/>
                  <a:gd name="T16" fmla="*/ 28 w 21166"/>
                  <a:gd name="T17" fmla="*/ 0 h 3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66" h="3400">
                    <a:moveTo>
                      <a:pt x="425" y="0"/>
                    </a:moveTo>
                    <a:cubicBezTo>
                      <a:pt x="190" y="0"/>
                      <a:pt x="0" y="190"/>
                      <a:pt x="0" y="425"/>
                    </a:cubicBezTo>
                    <a:lnTo>
                      <a:pt x="0" y="2975"/>
                    </a:lnTo>
                    <a:cubicBezTo>
                      <a:pt x="0" y="3209"/>
                      <a:pt x="190" y="3400"/>
                      <a:pt x="425" y="3400"/>
                    </a:cubicBezTo>
                    <a:lnTo>
                      <a:pt x="20741" y="3400"/>
                    </a:lnTo>
                    <a:cubicBezTo>
                      <a:pt x="20976" y="3400"/>
                      <a:pt x="21166" y="3209"/>
                      <a:pt x="21166" y="2975"/>
                    </a:cubicBezTo>
                    <a:lnTo>
                      <a:pt x="21166" y="425"/>
                    </a:lnTo>
                    <a:cubicBezTo>
                      <a:pt x="21166" y="190"/>
                      <a:pt x="20976" y="0"/>
                      <a:pt x="20741" y="0"/>
                    </a:cubicBezTo>
                    <a:lnTo>
                      <a:pt x="425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269" name="Freeform 77"/>
              <p:cNvSpPr>
                <a:spLocks/>
              </p:cNvSpPr>
              <p:nvPr/>
            </p:nvSpPr>
            <p:spPr bwMode="auto">
              <a:xfrm>
                <a:off x="641" y="2753"/>
                <a:ext cx="1410" cy="209"/>
              </a:xfrm>
              <a:custGeom>
                <a:avLst/>
                <a:gdLst>
                  <a:gd name="T0" fmla="*/ 28 w 21166"/>
                  <a:gd name="T1" fmla="*/ 0 h 3400"/>
                  <a:gd name="T2" fmla="*/ 0 w 21166"/>
                  <a:gd name="T3" fmla="*/ 26 h 3400"/>
                  <a:gd name="T4" fmla="*/ 0 w 21166"/>
                  <a:gd name="T5" fmla="*/ 183 h 3400"/>
                  <a:gd name="T6" fmla="*/ 28 w 21166"/>
                  <a:gd name="T7" fmla="*/ 209 h 3400"/>
                  <a:gd name="T8" fmla="*/ 1382 w 21166"/>
                  <a:gd name="T9" fmla="*/ 209 h 3400"/>
                  <a:gd name="T10" fmla="*/ 1410 w 21166"/>
                  <a:gd name="T11" fmla="*/ 183 h 3400"/>
                  <a:gd name="T12" fmla="*/ 1410 w 21166"/>
                  <a:gd name="T13" fmla="*/ 26 h 3400"/>
                  <a:gd name="T14" fmla="*/ 1382 w 21166"/>
                  <a:gd name="T15" fmla="*/ 0 h 3400"/>
                  <a:gd name="T16" fmla="*/ 28 w 21166"/>
                  <a:gd name="T17" fmla="*/ 0 h 3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66" h="3400">
                    <a:moveTo>
                      <a:pt x="425" y="0"/>
                    </a:moveTo>
                    <a:cubicBezTo>
                      <a:pt x="190" y="0"/>
                      <a:pt x="0" y="190"/>
                      <a:pt x="0" y="425"/>
                    </a:cubicBezTo>
                    <a:lnTo>
                      <a:pt x="0" y="2975"/>
                    </a:lnTo>
                    <a:cubicBezTo>
                      <a:pt x="0" y="3209"/>
                      <a:pt x="190" y="3400"/>
                      <a:pt x="425" y="3400"/>
                    </a:cubicBezTo>
                    <a:lnTo>
                      <a:pt x="20741" y="3400"/>
                    </a:lnTo>
                    <a:cubicBezTo>
                      <a:pt x="20976" y="3400"/>
                      <a:pt x="21166" y="3209"/>
                      <a:pt x="21166" y="2975"/>
                    </a:cubicBezTo>
                    <a:lnTo>
                      <a:pt x="21166" y="425"/>
                    </a:lnTo>
                    <a:cubicBezTo>
                      <a:pt x="21166" y="190"/>
                      <a:pt x="20976" y="0"/>
                      <a:pt x="20741" y="0"/>
                    </a:cubicBezTo>
                    <a:lnTo>
                      <a:pt x="425" y="0"/>
                    </a:lnTo>
                    <a:close/>
                  </a:path>
                </a:pathLst>
              </a:custGeom>
              <a:grp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39" name="Rectangle 78"/>
            <p:cNvSpPr>
              <a:spLocks noChangeArrowheads="1"/>
            </p:cNvSpPr>
            <p:nvPr/>
          </p:nvSpPr>
          <p:spPr bwMode="auto">
            <a:xfrm>
              <a:off x="1527" y="3156"/>
              <a:ext cx="1411" cy="2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200" b="1" dirty="0">
                  <a:solidFill>
                    <a:schemeClr val="bg1"/>
                  </a:solidFill>
                </a:rPr>
                <a:t>Infrastructure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Group 79"/>
            <p:cNvGrpSpPr>
              <a:grpSpLocks/>
            </p:cNvGrpSpPr>
            <p:nvPr/>
          </p:nvGrpSpPr>
          <p:grpSpPr bwMode="auto">
            <a:xfrm>
              <a:off x="939" y="2160"/>
              <a:ext cx="2578" cy="800"/>
              <a:chOff x="641" y="2499"/>
              <a:chExt cx="1410" cy="208"/>
            </a:xfrm>
            <a:grpFill/>
          </p:grpSpPr>
          <p:sp>
            <p:nvSpPr>
              <p:cNvPr id="9266" name="Freeform 80"/>
              <p:cNvSpPr>
                <a:spLocks/>
              </p:cNvSpPr>
              <p:nvPr/>
            </p:nvSpPr>
            <p:spPr bwMode="auto">
              <a:xfrm>
                <a:off x="641" y="2499"/>
                <a:ext cx="1410" cy="208"/>
              </a:xfrm>
              <a:custGeom>
                <a:avLst/>
                <a:gdLst>
                  <a:gd name="T0" fmla="*/ 28 w 21166"/>
                  <a:gd name="T1" fmla="*/ 0 h 3400"/>
                  <a:gd name="T2" fmla="*/ 0 w 21166"/>
                  <a:gd name="T3" fmla="*/ 26 h 3400"/>
                  <a:gd name="T4" fmla="*/ 0 w 21166"/>
                  <a:gd name="T5" fmla="*/ 182 h 3400"/>
                  <a:gd name="T6" fmla="*/ 28 w 21166"/>
                  <a:gd name="T7" fmla="*/ 208 h 3400"/>
                  <a:gd name="T8" fmla="*/ 1382 w 21166"/>
                  <a:gd name="T9" fmla="*/ 208 h 3400"/>
                  <a:gd name="T10" fmla="*/ 1410 w 21166"/>
                  <a:gd name="T11" fmla="*/ 182 h 3400"/>
                  <a:gd name="T12" fmla="*/ 1410 w 21166"/>
                  <a:gd name="T13" fmla="*/ 26 h 3400"/>
                  <a:gd name="T14" fmla="*/ 1382 w 21166"/>
                  <a:gd name="T15" fmla="*/ 0 h 3400"/>
                  <a:gd name="T16" fmla="*/ 28 w 21166"/>
                  <a:gd name="T17" fmla="*/ 0 h 3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66" h="3400">
                    <a:moveTo>
                      <a:pt x="425" y="0"/>
                    </a:moveTo>
                    <a:cubicBezTo>
                      <a:pt x="190" y="0"/>
                      <a:pt x="0" y="191"/>
                      <a:pt x="0" y="425"/>
                    </a:cubicBezTo>
                    <a:lnTo>
                      <a:pt x="0" y="2975"/>
                    </a:lnTo>
                    <a:cubicBezTo>
                      <a:pt x="0" y="3210"/>
                      <a:pt x="190" y="3400"/>
                      <a:pt x="425" y="3400"/>
                    </a:cubicBezTo>
                    <a:lnTo>
                      <a:pt x="20741" y="3400"/>
                    </a:lnTo>
                    <a:cubicBezTo>
                      <a:pt x="20976" y="3400"/>
                      <a:pt x="21166" y="3210"/>
                      <a:pt x="21166" y="2975"/>
                    </a:cubicBezTo>
                    <a:lnTo>
                      <a:pt x="21166" y="425"/>
                    </a:lnTo>
                    <a:cubicBezTo>
                      <a:pt x="21166" y="191"/>
                      <a:pt x="20976" y="0"/>
                      <a:pt x="20741" y="0"/>
                    </a:cubicBezTo>
                    <a:lnTo>
                      <a:pt x="425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267" name="Freeform 81"/>
              <p:cNvSpPr>
                <a:spLocks/>
              </p:cNvSpPr>
              <p:nvPr/>
            </p:nvSpPr>
            <p:spPr bwMode="auto">
              <a:xfrm>
                <a:off x="641" y="2499"/>
                <a:ext cx="1410" cy="208"/>
              </a:xfrm>
              <a:custGeom>
                <a:avLst/>
                <a:gdLst>
                  <a:gd name="T0" fmla="*/ 28 w 21166"/>
                  <a:gd name="T1" fmla="*/ 0 h 3400"/>
                  <a:gd name="T2" fmla="*/ 0 w 21166"/>
                  <a:gd name="T3" fmla="*/ 26 h 3400"/>
                  <a:gd name="T4" fmla="*/ 0 w 21166"/>
                  <a:gd name="T5" fmla="*/ 182 h 3400"/>
                  <a:gd name="T6" fmla="*/ 28 w 21166"/>
                  <a:gd name="T7" fmla="*/ 208 h 3400"/>
                  <a:gd name="T8" fmla="*/ 1382 w 21166"/>
                  <a:gd name="T9" fmla="*/ 208 h 3400"/>
                  <a:gd name="T10" fmla="*/ 1410 w 21166"/>
                  <a:gd name="T11" fmla="*/ 182 h 3400"/>
                  <a:gd name="T12" fmla="*/ 1410 w 21166"/>
                  <a:gd name="T13" fmla="*/ 26 h 3400"/>
                  <a:gd name="T14" fmla="*/ 1382 w 21166"/>
                  <a:gd name="T15" fmla="*/ 0 h 3400"/>
                  <a:gd name="T16" fmla="*/ 28 w 21166"/>
                  <a:gd name="T17" fmla="*/ 0 h 3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66" h="3400">
                    <a:moveTo>
                      <a:pt x="425" y="0"/>
                    </a:moveTo>
                    <a:cubicBezTo>
                      <a:pt x="190" y="0"/>
                      <a:pt x="0" y="191"/>
                      <a:pt x="0" y="425"/>
                    </a:cubicBezTo>
                    <a:lnTo>
                      <a:pt x="0" y="2975"/>
                    </a:lnTo>
                    <a:cubicBezTo>
                      <a:pt x="0" y="3210"/>
                      <a:pt x="190" y="3400"/>
                      <a:pt x="425" y="3400"/>
                    </a:cubicBezTo>
                    <a:lnTo>
                      <a:pt x="20741" y="3400"/>
                    </a:lnTo>
                    <a:cubicBezTo>
                      <a:pt x="20976" y="3400"/>
                      <a:pt x="21166" y="3210"/>
                      <a:pt x="21166" y="2975"/>
                    </a:cubicBezTo>
                    <a:lnTo>
                      <a:pt x="21166" y="425"/>
                    </a:lnTo>
                    <a:cubicBezTo>
                      <a:pt x="21166" y="191"/>
                      <a:pt x="20976" y="0"/>
                      <a:pt x="20741" y="0"/>
                    </a:cubicBezTo>
                    <a:lnTo>
                      <a:pt x="425" y="0"/>
                    </a:lnTo>
                    <a:close/>
                  </a:path>
                </a:pathLst>
              </a:custGeom>
              <a:grp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41" name="Rectangle 82"/>
            <p:cNvSpPr>
              <a:spLocks noChangeArrowheads="1"/>
            </p:cNvSpPr>
            <p:nvPr/>
          </p:nvSpPr>
          <p:spPr bwMode="auto">
            <a:xfrm>
              <a:off x="1632" y="2432"/>
              <a:ext cx="1175" cy="2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200" b="1">
                  <a:solidFill>
                    <a:schemeClr val="bg1"/>
                  </a:solidFill>
                </a:rPr>
                <a:t>Application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grpSp>
          <p:nvGrpSpPr>
            <p:cNvPr id="12" name="Group 83"/>
            <p:cNvGrpSpPr>
              <a:grpSpLocks/>
            </p:cNvGrpSpPr>
            <p:nvPr/>
          </p:nvGrpSpPr>
          <p:grpSpPr bwMode="auto">
            <a:xfrm>
              <a:off x="939" y="1467"/>
              <a:ext cx="1243" cy="597"/>
              <a:chOff x="641" y="1896"/>
              <a:chExt cx="680" cy="324"/>
            </a:xfrm>
            <a:grpFill/>
          </p:grpSpPr>
          <p:sp>
            <p:nvSpPr>
              <p:cNvPr id="9264" name="Freeform 84"/>
              <p:cNvSpPr>
                <a:spLocks/>
              </p:cNvSpPr>
              <p:nvPr/>
            </p:nvSpPr>
            <p:spPr bwMode="auto">
              <a:xfrm>
                <a:off x="641" y="1896"/>
                <a:ext cx="680" cy="324"/>
              </a:xfrm>
              <a:custGeom>
                <a:avLst/>
                <a:gdLst>
                  <a:gd name="T0" fmla="*/ 44 w 10208"/>
                  <a:gd name="T1" fmla="*/ 0 h 5292"/>
                  <a:gd name="T2" fmla="*/ 0 w 10208"/>
                  <a:gd name="T3" fmla="*/ 41 h 5292"/>
                  <a:gd name="T4" fmla="*/ 0 w 10208"/>
                  <a:gd name="T5" fmla="*/ 283 h 5292"/>
                  <a:gd name="T6" fmla="*/ 44 w 10208"/>
                  <a:gd name="T7" fmla="*/ 324 h 5292"/>
                  <a:gd name="T8" fmla="*/ 636 w 10208"/>
                  <a:gd name="T9" fmla="*/ 324 h 5292"/>
                  <a:gd name="T10" fmla="*/ 680 w 10208"/>
                  <a:gd name="T11" fmla="*/ 283 h 5292"/>
                  <a:gd name="T12" fmla="*/ 680 w 10208"/>
                  <a:gd name="T13" fmla="*/ 41 h 5292"/>
                  <a:gd name="T14" fmla="*/ 636 w 10208"/>
                  <a:gd name="T15" fmla="*/ 0 h 5292"/>
                  <a:gd name="T16" fmla="*/ 44 w 10208"/>
                  <a:gd name="T17" fmla="*/ 0 h 5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08" h="5292">
                    <a:moveTo>
                      <a:pt x="661" y="0"/>
                    </a:moveTo>
                    <a:cubicBezTo>
                      <a:pt x="296" y="0"/>
                      <a:pt x="0" y="296"/>
                      <a:pt x="0" y="662"/>
                    </a:cubicBezTo>
                    <a:lnTo>
                      <a:pt x="0" y="4630"/>
                    </a:lnTo>
                    <a:cubicBezTo>
                      <a:pt x="0" y="4996"/>
                      <a:pt x="296" y="5292"/>
                      <a:pt x="661" y="5292"/>
                    </a:cubicBezTo>
                    <a:lnTo>
                      <a:pt x="9547" y="5292"/>
                    </a:lnTo>
                    <a:cubicBezTo>
                      <a:pt x="9912" y="5292"/>
                      <a:pt x="10208" y="4996"/>
                      <a:pt x="10208" y="4630"/>
                    </a:cubicBezTo>
                    <a:lnTo>
                      <a:pt x="10208" y="662"/>
                    </a:lnTo>
                    <a:cubicBezTo>
                      <a:pt x="10208" y="296"/>
                      <a:pt x="9912" y="0"/>
                      <a:pt x="9547" y="0"/>
                    </a:cubicBezTo>
                    <a:lnTo>
                      <a:pt x="661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265" name="Freeform 85"/>
              <p:cNvSpPr>
                <a:spLocks/>
              </p:cNvSpPr>
              <p:nvPr/>
            </p:nvSpPr>
            <p:spPr bwMode="auto">
              <a:xfrm>
                <a:off x="641" y="1896"/>
                <a:ext cx="680" cy="324"/>
              </a:xfrm>
              <a:custGeom>
                <a:avLst/>
                <a:gdLst>
                  <a:gd name="T0" fmla="*/ 44 w 10208"/>
                  <a:gd name="T1" fmla="*/ 0 h 5292"/>
                  <a:gd name="T2" fmla="*/ 0 w 10208"/>
                  <a:gd name="T3" fmla="*/ 41 h 5292"/>
                  <a:gd name="T4" fmla="*/ 0 w 10208"/>
                  <a:gd name="T5" fmla="*/ 283 h 5292"/>
                  <a:gd name="T6" fmla="*/ 44 w 10208"/>
                  <a:gd name="T7" fmla="*/ 324 h 5292"/>
                  <a:gd name="T8" fmla="*/ 636 w 10208"/>
                  <a:gd name="T9" fmla="*/ 324 h 5292"/>
                  <a:gd name="T10" fmla="*/ 680 w 10208"/>
                  <a:gd name="T11" fmla="*/ 283 h 5292"/>
                  <a:gd name="T12" fmla="*/ 680 w 10208"/>
                  <a:gd name="T13" fmla="*/ 41 h 5292"/>
                  <a:gd name="T14" fmla="*/ 636 w 10208"/>
                  <a:gd name="T15" fmla="*/ 0 h 5292"/>
                  <a:gd name="T16" fmla="*/ 44 w 10208"/>
                  <a:gd name="T17" fmla="*/ 0 h 5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08" h="5292">
                    <a:moveTo>
                      <a:pt x="661" y="0"/>
                    </a:moveTo>
                    <a:cubicBezTo>
                      <a:pt x="296" y="0"/>
                      <a:pt x="0" y="296"/>
                      <a:pt x="0" y="662"/>
                    </a:cubicBezTo>
                    <a:lnTo>
                      <a:pt x="0" y="4630"/>
                    </a:lnTo>
                    <a:cubicBezTo>
                      <a:pt x="0" y="4996"/>
                      <a:pt x="296" y="5292"/>
                      <a:pt x="661" y="5292"/>
                    </a:cubicBezTo>
                    <a:lnTo>
                      <a:pt x="9547" y="5292"/>
                    </a:lnTo>
                    <a:cubicBezTo>
                      <a:pt x="9912" y="5292"/>
                      <a:pt x="10208" y="4996"/>
                      <a:pt x="10208" y="4630"/>
                    </a:cubicBezTo>
                    <a:lnTo>
                      <a:pt x="10208" y="662"/>
                    </a:lnTo>
                    <a:cubicBezTo>
                      <a:pt x="10208" y="296"/>
                      <a:pt x="9912" y="0"/>
                      <a:pt x="9547" y="0"/>
                    </a:cubicBezTo>
                    <a:lnTo>
                      <a:pt x="661" y="0"/>
                    </a:lnTo>
                    <a:close/>
                  </a:path>
                </a:pathLst>
              </a:custGeom>
              <a:grp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43" name="Rectangle 86"/>
            <p:cNvSpPr>
              <a:spLocks noChangeArrowheads="1"/>
            </p:cNvSpPr>
            <p:nvPr/>
          </p:nvSpPr>
          <p:spPr bwMode="auto">
            <a:xfrm>
              <a:off x="1195" y="1616"/>
              <a:ext cx="766" cy="2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200" b="1">
                  <a:solidFill>
                    <a:schemeClr val="bg1"/>
                  </a:solidFill>
                </a:rPr>
                <a:t>Process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grpSp>
          <p:nvGrpSpPr>
            <p:cNvPr id="13" name="Group 87"/>
            <p:cNvGrpSpPr>
              <a:grpSpLocks/>
            </p:cNvGrpSpPr>
            <p:nvPr/>
          </p:nvGrpSpPr>
          <p:grpSpPr bwMode="auto">
            <a:xfrm>
              <a:off x="2275" y="1467"/>
              <a:ext cx="1242" cy="597"/>
              <a:chOff x="1372" y="1896"/>
              <a:chExt cx="679" cy="324"/>
            </a:xfrm>
            <a:grpFill/>
          </p:grpSpPr>
          <p:sp>
            <p:nvSpPr>
              <p:cNvPr id="9262" name="Freeform 88"/>
              <p:cNvSpPr>
                <a:spLocks/>
              </p:cNvSpPr>
              <p:nvPr/>
            </p:nvSpPr>
            <p:spPr bwMode="auto">
              <a:xfrm>
                <a:off x="1372" y="1896"/>
                <a:ext cx="679" cy="324"/>
              </a:xfrm>
              <a:custGeom>
                <a:avLst/>
                <a:gdLst>
                  <a:gd name="T0" fmla="*/ 44 w 10200"/>
                  <a:gd name="T1" fmla="*/ 0 h 5292"/>
                  <a:gd name="T2" fmla="*/ 0 w 10200"/>
                  <a:gd name="T3" fmla="*/ 41 h 5292"/>
                  <a:gd name="T4" fmla="*/ 0 w 10200"/>
                  <a:gd name="T5" fmla="*/ 283 h 5292"/>
                  <a:gd name="T6" fmla="*/ 44 w 10200"/>
                  <a:gd name="T7" fmla="*/ 324 h 5292"/>
                  <a:gd name="T8" fmla="*/ 635 w 10200"/>
                  <a:gd name="T9" fmla="*/ 324 h 5292"/>
                  <a:gd name="T10" fmla="*/ 679 w 10200"/>
                  <a:gd name="T11" fmla="*/ 283 h 5292"/>
                  <a:gd name="T12" fmla="*/ 679 w 10200"/>
                  <a:gd name="T13" fmla="*/ 41 h 5292"/>
                  <a:gd name="T14" fmla="*/ 635 w 10200"/>
                  <a:gd name="T15" fmla="*/ 0 h 5292"/>
                  <a:gd name="T16" fmla="*/ 44 w 10200"/>
                  <a:gd name="T17" fmla="*/ 0 h 5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00" h="5292">
                    <a:moveTo>
                      <a:pt x="662" y="0"/>
                    </a:moveTo>
                    <a:cubicBezTo>
                      <a:pt x="297" y="0"/>
                      <a:pt x="0" y="296"/>
                      <a:pt x="0" y="662"/>
                    </a:cubicBezTo>
                    <a:lnTo>
                      <a:pt x="0" y="4630"/>
                    </a:lnTo>
                    <a:cubicBezTo>
                      <a:pt x="0" y="4996"/>
                      <a:pt x="297" y="5292"/>
                      <a:pt x="662" y="5292"/>
                    </a:cubicBezTo>
                    <a:lnTo>
                      <a:pt x="9539" y="5292"/>
                    </a:lnTo>
                    <a:cubicBezTo>
                      <a:pt x="9904" y="5292"/>
                      <a:pt x="10200" y="4996"/>
                      <a:pt x="10200" y="4630"/>
                    </a:cubicBezTo>
                    <a:lnTo>
                      <a:pt x="10200" y="662"/>
                    </a:lnTo>
                    <a:cubicBezTo>
                      <a:pt x="10200" y="296"/>
                      <a:pt x="9904" y="0"/>
                      <a:pt x="9539" y="0"/>
                    </a:cubicBezTo>
                    <a:lnTo>
                      <a:pt x="662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263" name="Freeform 89"/>
              <p:cNvSpPr>
                <a:spLocks/>
              </p:cNvSpPr>
              <p:nvPr/>
            </p:nvSpPr>
            <p:spPr bwMode="auto">
              <a:xfrm>
                <a:off x="1372" y="1896"/>
                <a:ext cx="679" cy="324"/>
              </a:xfrm>
              <a:custGeom>
                <a:avLst/>
                <a:gdLst>
                  <a:gd name="T0" fmla="*/ 44 w 10200"/>
                  <a:gd name="T1" fmla="*/ 0 h 5292"/>
                  <a:gd name="T2" fmla="*/ 0 w 10200"/>
                  <a:gd name="T3" fmla="*/ 41 h 5292"/>
                  <a:gd name="T4" fmla="*/ 0 w 10200"/>
                  <a:gd name="T5" fmla="*/ 283 h 5292"/>
                  <a:gd name="T6" fmla="*/ 44 w 10200"/>
                  <a:gd name="T7" fmla="*/ 324 h 5292"/>
                  <a:gd name="T8" fmla="*/ 635 w 10200"/>
                  <a:gd name="T9" fmla="*/ 324 h 5292"/>
                  <a:gd name="T10" fmla="*/ 679 w 10200"/>
                  <a:gd name="T11" fmla="*/ 283 h 5292"/>
                  <a:gd name="T12" fmla="*/ 679 w 10200"/>
                  <a:gd name="T13" fmla="*/ 41 h 5292"/>
                  <a:gd name="T14" fmla="*/ 635 w 10200"/>
                  <a:gd name="T15" fmla="*/ 0 h 5292"/>
                  <a:gd name="T16" fmla="*/ 44 w 10200"/>
                  <a:gd name="T17" fmla="*/ 0 h 5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00" h="5292">
                    <a:moveTo>
                      <a:pt x="662" y="0"/>
                    </a:moveTo>
                    <a:cubicBezTo>
                      <a:pt x="297" y="0"/>
                      <a:pt x="0" y="296"/>
                      <a:pt x="0" y="662"/>
                    </a:cubicBezTo>
                    <a:lnTo>
                      <a:pt x="0" y="4630"/>
                    </a:lnTo>
                    <a:cubicBezTo>
                      <a:pt x="0" y="4996"/>
                      <a:pt x="297" y="5292"/>
                      <a:pt x="662" y="5292"/>
                    </a:cubicBezTo>
                    <a:lnTo>
                      <a:pt x="9539" y="5292"/>
                    </a:lnTo>
                    <a:cubicBezTo>
                      <a:pt x="9904" y="5292"/>
                      <a:pt x="10200" y="4996"/>
                      <a:pt x="10200" y="4630"/>
                    </a:cubicBezTo>
                    <a:lnTo>
                      <a:pt x="10200" y="662"/>
                    </a:lnTo>
                    <a:cubicBezTo>
                      <a:pt x="10200" y="296"/>
                      <a:pt x="9904" y="0"/>
                      <a:pt x="9539" y="0"/>
                    </a:cubicBezTo>
                    <a:lnTo>
                      <a:pt x="662" y="0"/>
                    </a:lnTo>
                    <a:close/>
                  </a:path>
                </a:pathLst>
              </a:custGeom>
              <a:grp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45" name="Rectangle 90"/>
            <p:cNvSpPr>
              <a:spLocks noChangeArrowheads="1"/>
            </p:cNvSpPr>
            <p:nvPr/>
          </p:nvSpPr>
          <p:spPr bwMode="auto">
            <a:xfrm>
              <a:off x="2269" y="1616"/>
              <a:ext cx="1228" cy="2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200" b="1">
                  <a:solidFill>
                    <a:schemeClr val="bg1"/>
                  </a:solidFill>
                </a:rPr>
                <a:t>Information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grpSp>
          <p:nvGrpSpPr>
            <p:cNvPr id="14" name="Group 91"/>
            <p:cNvGrpSpPr>
              <a:grpSpLocks/>
            </p:cNvGrpSpPr>
            <p:nvPr/>
          </p:nvGrpSpPr>
          <p:grpSpPr bwMode="auto">
            <a:xfrm>
              <a:off x="295" y="572"/>
              <a:ext cx="4467" cy="385"/>
              <a:chOff x="289" y="1410"/>
              <a:chExt cx="2443" cy="209"/>
            </a:xfrm>
            <a:grpFill/>
          </p:grpSpPr>
          <p:sp>
            <p:nvSpPr>
              <p:cNvPr id="9260" name="Freeform 92"/>
              <p:cNvSpPr>
                <a:spLocks/>
              </p:cNvSpPr>
              <p:nvPr/>
            </p:nvSpPr>
            <p:spPr bwMode="auto">
              <a:xfrm>
                <a:off x="289" y="1410"/>
                <a:ext cx="2443" cy="209"/>
              </a:xfrm>
              <a:custGeom>
                <a:avLst/>
                <a:gdLst>
                  <a:gd name="T0" fmla="*/ 28 w 18334"/>
                  <a:gd name="T1" fmla="*/ 0 h 1700"/>
                  <a:gd name="T2" fmla="*/ 0 w 18334"/>
                  <a:gd name="T3" fmla="*/ 26 h 1700"/>
                  <a:gd name="T4" fmla="*/ 0 w 18334"/>
                  <a:gd name="T5" fmla="*/ 183 h 1700"/>
                  <a:gd name="T6" fmla="*/ 28 w 18334"/>
                  <a:gd name="T7" fmla="*/ 209 h 1700"/>
                  <a:gd name="T8" fmla="*/ 2415 w 18334"/>
                  <a:gd name="T9" fmla="*/ 209 h 1700"/>
                  <a:gd name="T10" fmla="*/ 2443 w 18334"/>
                  <a:gd name="T11" fmla="*/ 183 h 1700"/>
                  <a:gd name="T12" fmla="*/ 2443 w 18334"/>
                  <a:gd name="T13" fmla="*/ 26 h 1700"/>
                  <a:gd name="T14" fmla="*/ 2415 w 18334"/>
                  <a:gd name="T15" fmla="*/ 0 h 1700"/>
                  <a:gd name="T16" fmla="*/ 28 w 18334"/>
                  <a:gd name="T17" fmla="*/ 0 h 17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334" h="1700">
                    <a:moveTo>
                      <a:pt x="213" y="0"/>
                    </a:moveTo>
                    <a:cubicBezTo>
                      <a:pt x="95" y="0"/>
                      <a:pt x="0" y="95"/>
                      <a:pt x="0" y="213"/>
                    </a:cubicBezTo>
                    <a:lnTo>
                      <a:pt x="0" y="1488"/>
                    </a:lnTo>
                    <a:cubicBezTo>
                      <a:pt x="0" y="1605"/>
                      <a:pt x="95" y="1700"/>
                      <a:pt x="213" y="1700"/>
                    </a:cubicBezTo>
                    <a:lnTo>
                      <a:pt x="18121" y="1700"/>
                    </a:lnTo>
                    <a:cubicBezTo>
                      <a:pt x="18238" y="1700"/>
                      <a:pt x="18334" y="1605"/>
                      <a:pt x="18334" y="1488"/>
                    </a:cubicBezTo>
                    <a:lnTo>
                      <a:pt x="18334" y="213"/>
                    </a:lnTo>
                    <a:cubicBezTo>
                      <a:pt x="18334" y="95"/>
                      <a:pt x="18238" y="0"/>
                      <a:pt x="18121" y="0"/>
                    </a:cubicBezTo>
                    <a:lnTo>
                      <a:pt x="213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261" name="Freeform 93"/>
              <p:cNvSpPr>
                <a:spLocks/>
              </p:cNvSpPr>
              <p:nvPr/>
            </p:nvSpPr>
            <p:spPr bwMode="auto">
              <a:xfrm>
                <a:off x="289" y="1410"/>
                <a:ext cx="2443" cy="209"/>
              </a:xfrm>
              <a:custGeom>
                <a:avLst/>
                <a:gdLst>
                  <a:gd name="T0" fmla="*/ 28 w 18334"/>
                  <a:gd name="T1" fmla="*/ 0 h 1700"/>
                  <a:gd name="T2" fmla="*/ 0 w 18334"/>
                  <a:gd name="T3" fmla="*/ 26 h 1700"/>
                  <a:gd name="T4" fmla="*/ 0 w 18334"/>
                  <a:gd name="T5" fmla="*/ 183 h 1700"/>
                  <a:gd name="T6" fmla="*/ 28 w 18334"/>
                  <a:gd name="T7" fmla="*/ 209 h 1700"/>
                  <a:gd name="T8" fmla="*/ 2415 w 18334"/>
                  <a:gd name="T9" fmla="*/ 209 h 1700"/>
                  <a:gd name="T10" fmla="*/ 2443 w 18334"/>
                  <a:gd name="T11" fmla="*/ 183 h 1700"/>
                  <a:gd name="T12" fmla="*/ 2443 w 18334"/>
                  <a:gd name="T13" fmla="*/ 26 h 1700"/>
                  <a:gd name="T14" fmla="*/ 2415 w 18334"/>
                  <a:gd name="T15" fmla="*/ 0 h 1700"/>
                  <a:gd name="T16" fmla="*/ 28 w 18334"/>
                  <a:gd name="T17" fmla="*/ 0 h 17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334" h="1700">
                    <a:moveTo>
                      <a:pt x="213" y="0"/>
                    </a:moveTo>
                    <a:cubicBezTo>
                      <a:pt x="95" y="0"/>
                      <a:pt x="0" y="95"/>
                      <a:pt x="0" y="213"/>
                    </a:cubicBezTo>
                    <a:lnTo>
                      <a:pt x="0" y="1488"/>
                    </a:lnTo>
                    <a:cubicBezTo>
                      <a:pt x="0" y="1605"/>
                      <a:pt x="95" y="1700"/>
                      <a:pt x="213" y="1700"/>
                    </a:cubicBezTo>
                    <a:lnTo>
                      <a:pt x="18121" y="1700"/>
                    </a:lnTo>
                    <a:cubicBezTo>
                      <a:pt x="18238" y="1700"/>
                      <a:pt x="18334" y="1605"/>
                      <a:pt x="18334" y="1488"/>
                    </a:cubicBezTo>
                    <a:lnTo>
                      <a:pt x="18334" y="213"/>
                    </a:lnTo>
                    <a:cubicBezTo>
                      <a:pt x="18334" y="95"/>
                      <a:pt x="18238" y="0"/>
                      <a:pt x="18121" y="0"/>
                    </a:cubicBezTo>
                    <a:lnTo>
                      <a:pt x="213" y="0"/>
                    </a:lnTo>
                    <a:close/>
                  </a:path>
                </a:pathLst>
              </a:custGeom>
              <a:grp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47" name="Rectangle 94"/>
            <p:cNvSpPr>
              <a:spLocks noChangeArrowheads="1"/>
            </p:cNvSpPr>
            <p:nvPr/>
          </p:nvSpPr>
          <p:spPr bwMode="auto">
            <a:xfrm>
              <a:off x="2177" y="694"/>
              <a:ext cx="841" cy="2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200" b="1">
                  <a:solidFill>
                    <a:schemeClr val="bg1"/>
                  </a:solidFill>
                </a:rPr>
                <a:t>Strategy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295" y="1042"/>
              <a:ext cx="506" cy="2388"/>
              <a:chOff x="289" y="1665"/>
              <a:chExt cx="277" cy="1297"/>
            </a:xfrm>
            <a:grpFill/>
          </p:grpSpPr>
          <p:sp>
            <p:nvSpPr>
              <p:cNvPr id="9258" name="Freeform 96"/>
              <p:cNvSpPr>
                <a:spLocks/>
              </p:cNvSpPr>
              <p:nvPr/>
            </p:nvSpPr>
            <p:spPr bwMode="auto">
              <a:xfrm>
                <a:off x="289" y="1665"/>
                <a:ext cx="277" cy="1297"/>
              </a:xfrm>
              <a:custGeom>
                <a:avLst/>
                <a:gdLst>
                  <a:gd name="T0" fmla="*/ 0 w 4158"/>
                  <a:gd name="T1" fmla="*/ 1265 h 21167"/>
                  <a:gd name="T2" fmla="*/ 35 w 4158"/>
                  <a:gd name="T3" fmla="*/ 1297 h 21167"/>
                  <a:gd name="T4" fmla="*/ 242 w 4158"/>
                  <a:gd name="T5" fmla="*/ 1297 h 21167"/>
                  <a:gd name="T6" fmla="*/ 277 w 4158"/>
                  <a:gd name="T7" fmla="*/ 1265 h 21167"/>
                  <a:gd name="T8" fmla="*/ 277 w 4158"/>
                  <a:gd name="T9" fmla="*/ 32 h 21167"/>
                  <a:gd name="T10" fmla="*/ 242 w 4158"/>
                  <a:gd name="T11" fmla="*/ 0 h 21167"/>
                  <a:gd name="T12" fmla="*/ 35 w 4158"/>
                  <a:gd name="T13" fmla="*/ 0 h 21167"/>
                  <a:gd name="T14" fmla="*/ 0 w 4158"/>
                  <a:gd name="T15" fmla="*/ 32 h 21167"/>
                  <a:gd name="T16" fmla="*/ 0 w 4158"/>
                  <a:gd name="T17" fmla="*/ 1265 h 211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58" h="21167">
                    <a:moveTo>
                      <a:pt x="0" y="20647"/>
                    </a:moveTo>
                    <a:cubicBezTo>
                      <a:pt x="0" y="20934"/>
                      <a:pt x="233" y="21167"/>
                      <a:pt x="520" y="21167"/>
                    </a:cubicBezTo>
                    <a:lnTo>
                      <a:pt x="3639" y="21167"/>
                    </a:lnTo>
                    <a:cubicBezTo>
                      <a:pt x="3926" y="21167"/>
                      <a:pt x="4158" y="20934"/>
                      <a:pt x="4158" y="20647"/>
                    </a:cubicBezTo>
                    <a:lnTo>
                      <a:pt x="4158" y="520"/>
                    </a:lnTo>
                    <a:cubicBezTo>
                      <a:pt x="4158" y="233"/>
                      <a:pt x="3926" y="0"/>
                      <a:pt x="3639" y="0"/>
                    </a:cubicBezTo>
                    <a:lnTo>
                      <a:pt x="520" y="0"/>
                    </a:lnTo>
                    <a:cubicBezTo>
                      <a:pt x="233" y="0"/>
                      <a:pt x="0" y="233"/>
                      <a:pt x="0" y="520"/>
                    </a:cubicBezTo>
                    <a:lnTo>
                      <a:pt x="0" y="20647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259" name="Freeform 97"/>
              <p:cNvSpPr>
                <a:spLocks/>
              </p:cNvSpPr>
              <p:nvPr/>
            </p:nvSpPr>
            <p:spPr bwMode="auto">
              <a:xfrm>
                <a:off x="289" y="1665"/>
                <a:ext cx="277" cy="1297"/>
              </a:xfrm>
              <a:custGeom>
                <a:avLst/>
                <a:gdLst>
                  <a:gd name="T0" fmla="*/ 0 w 4158"/>
                  <a:gd name="T1" fmla="*/ 1265 h 21167"/>
                  <a:gd name="T2" fmla="*/ 35 w 4158"/>
                  <a:gd name="T3" fmla="*/ 1297 h 21167"/>
                  <a:gd name="T4" fmla="*/ 242 w 4158"/>
                  <a:gd name="T5" fmla="*/ 1297 h 21167"/>
                  <a:gd name="T6" fmla="*/ 277 w 4158"/>
                  <a:gd name="T7" fmla="*/ 1265 h 21167"/>
                  <a:gd name="T8" fmla="*/ 277 w 4158"/>
                  <a:gd name="T9" fmla="*/ 32 h 21167"/>
                  <a:gd name="T10" fmla="*/ 242 w 4158"/>
                  <a:gd name="T11" fmla="*/ 0 h 21167"/>
                  <a:gd name="T12" fmla="*/ 35 w 4158"/>
                  <a:gd name="T13" fmla="*/ 0 h 21167"/>
                  <a:gd name="T14" fmla="*/ 0 w 4158"/>
                  <a:gd name="T15" fmla="*/ 32 h 21167"/>
                  <a:gd name="T16" fmla="*/ 0 w 4158"/>
                  <a:gd name="T17" fmla="*/ 1265 h 211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58" h="21167">
                    <a:moveTo>
                      <a:pt x="0" y="20647"/>
                    </a:moveTo>
                    <a:cubicBezTo>
                      <a:pt x="0" y="20934"/>
                      <a:pt x="233" y="21167"/>
                      <a:pt x="520" y="21167"/>
                    </a:cubicBezTo>
                    <a:lnTo>
                      <a:pt x="3639" y="21167"/>
                    </a:lnTo>
                    <a:cubicBezTo>
                      <a:pt x="3926" y="21167"/>
                      <a:pt x="4158" y="20934"/>
                      <a:pt x="4158" y="20647"/>
                    </a:cubicBezTo>
                    <a:lnTo>
                      <a:pt x="4158" y="520"/>
                    </a:lnTo>
                    <a:cubicBezTo>
                      <a:pt x="4158" y="233"/>
                      <a:pt x="3926" y="0"/>
                      <a:pt x="3639" y="0"/>
                    </a:cubicBezTo>
                    <a:lnTo>
                      <a:pt x="520" y="0"/>
                    </a:lnTo>
                    <a:cubicBezTo>
                      <a:pt x="233" y="0"/>
                      <a:pt x="0" y="233"/>
                      <a:pt x="0" y="520"/>
                    </a:cubicBezTo>
                    <a:lnTo>
                      <a:pt x="0" y="20647"/>
                    </a:lnTo>
                    <a:close/>
                  </a:path>
                </a:pathLst>
              </a:custGeom>
              <a:grp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49" name="Rectangle 98"/>
            <p:cNvSpPr>
              <a:spLocks noChangeArrowheads="1"/>
            </p:cNvSpPr>
            <p:nvPr/>
          </p:nvSpPr>
          <p:spPr bwMode="auto">
            <a:xfrm rot="16200000">
              <a:off x="-634" y="2068"/>
              <a:ext cx="2269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200" b="1" dirty="0">
                  <a:solidFill>
                    <a:schemeClr val="bg1"/>
                  </a:solidFill>
                </a:rPr>
                <a:t>Services Management    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99"/>
            <p:cNvGrpSpPr>
              <a:grpSpLocks/>
            </p:cNvGrpSpPr>
            <p:nvPr/>
          </p:nvGrpSpPr>
          <p:grpSpPr bwMode="auto">
            <a:xfrm>
              <a:off x="3657" y="1042"/>
              <a:ext cx="507" cy="2388"/>
              <a:chOff x="2128" y="1665"/>
              <a:chExt cx="277" cy="1297"/>
            </a:xfrm>
            <a:grpFill/>
          </p:grpSpPr>
          <p:sp>
            <p:nvSpPr>
              <p:cNvPr id="9256" name="Freeform 100"/>
              <p:cNvSpPr>
                <a:spLocks/>
              </p:cNvSpPr>
              <p:nvPr/>
            </p:nvSpPr>
            <p:spPr bwMode="auto">
              <a:xfrm>
                <a:off x="2128" y="1665"/>
                <a:ext cx="277" cy="1297"/>
              </a:xfrm>
              <a:custGeom>
                <a:avLst/>
                <a:gdLst>
                  <a:gd name="T0" fmla="*/ 0 w 2079"/>
                  <a:gd name="T1" fmla="*/ 1265 h 10584"/>
                  <a:gd name="T2" fmla="*/ 35 w 2079"/>
                  <a:gd name="T3" fmla="*/ 1297 h 10584"/>
                  <a:gd name="T4" fmla="*/ 242 w 2079"/>
                  <a:gd name="T5" fmla="*/ 1297 h 10584"/>
                  <a:gd name="T6" fmla="*/ 277 w 2079"/>
                  <a:gd name="T7" fmla="*/ 1265 h 10584"/>
                  <a:gd name="T8" fmla="*/ 277 w 2079"/>
                  <a:gd name="T9" fmla="*/ 32 h 10584"/>
                  <a:gd name="T10" fmla="*/ 242 w 2079"/>
                  <a:gd name="T11" fmla="*/ 0 h 10584"/>
                  <a:gd name="T12" fmla="*/ 35 w 2079"/>
                  <a:gd name="T13" fmla="*/ 0 h 10584"/>
                  <a:gd name="T14" fmla="*/ 0 w 2079"/>
                  <a:gd name="T15" fmla="*/ 32 h 10584"/>
                  <a:gd name="T16" fmla="*/ 0 w 2079"/>
                  <a:gd name="T17" fmla="*/ 1265 h 105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79" h="10584">
                    <a:moveTo>
                      <a:pt x="0" y="10324"/>
                    </a:moveTo>
                    <a:cubicBezTo>
                      <a:pt x="0" y="10467"/>
                      <a:pt x="117" y="10584"/>
                      <a:pt x="260" y="10584"/>
                    </a:cubicBezTo>
                    <a:lnTo>
                      <a:pt x="1820" y="10584"/>
                    </a:lnTo>
                    <a:cubicBezTo>
                      <a:pt x="1963" y="10584"/>
                      <a:pt x="2079" y="10467"/>
                      <a:pt x="2079" y="10324"/>
                    </a:cubicBezTo>
                    <a:lnTo>
                      <a:pt x="2079" y="260"/>
                    </a:lnTo>
                    <a:cubicBezTo>
                      <a:pt x="2079" y="117"/>
                      <a:pt x="1963" y="0"/>
                      <a:pt x="1820" y="0"/>
                    </a:cubicBezTo>
                    <a:lnTo>
                      <a:pt x="260" y="0"/>
                    </a:lnTo>
                    <a:cubicBezTo>
                      <a:pt x="117" y="0"/>
                      <a:pt x="0" y="117"/>
                      <a:pt x="0" y="260"/>
                    </a:cubicBezTo>
                    <a:lnTo>
                      <a:pt x="0" y="10324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257" name="Freeform 101"/>
              <p:cNvSpPr>
                <a:spLocks/>
              </p:cNvSpPr>
              <p:nvPr/>
            </p:nvSpPr>
            <p:spPr bwMode="auto">
              <a:xfrm>
                <a:off x="2128" y="1665"/>
                <a:ext cx="277" cy="1297"/>
              </a:xfrm>
              <a:custGeom>
                <a:avLst/>
                <a:gdLst>
                  <a:gd name="T0" fmla="*/ 0 w 2079"/>
                  <a:gd name="T1" fmla="*/ 1265 h 10584"/>
                  <a:gd name="T2" fmla="*/ 35 w 2079"/>
                  <a:gd name="T3" fmla="*/ 1297 h 10584"/>
                  <a:gd name="T4" fmla="*/ 242 w 2079"/>
                  <a:gd name="T5" fmla="*/ 1297 h 10584"/>
                  <a:gd name="T6" fmla="*/ 277 w 2079"/>
                  <a:gd name="T7" fmla="*/ 1265 h 10584"/>
                  <a:gd name="T8" fmla="*/ 277 w 2079"/>
                  <a:gd name="T9" fmla="*/ 32 h 10584"/>
                  <a:gd name="T10" fmla="*/ 242 w 2079"/>
                  <a:gd name="T11" fmla="*/ 0 h 10584"/>
                  <a:gd name="T12" fmla="*/ 35 w 2079"/>
                  <a:gd name="T13" fmla="*/ 0 h 10584"/>
                  <a:gd name="T14" fmla="*/ 0 w 2079"/>
                  <a:gd name="T15" fmla="*/ 32 h 10584"/>
                  <a:gd name="T16" fmla="*/ 0 w 2079"/>
                  <a:gd name="T17" fmla="*/ 1265 h 105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79" h="10584">
                    <a:moveTo>
                      <a:pt x="0" y="10324"/>
                    </a:moveTo>
                    <a:cubicBezTo>
                      <a:pt x="0" y="10467"/>
                      <a:pt x="117" y="10584"/>
                      <a:pt x="260" y="10584"/>
                    </a:cubicBezTo>
                    <a:lnTo>
                      <a:pt x="1820" y="10584"/>
                    </a:lnTo>
                    <a:cubicBezTo>
                      <a:pt x="1963" y="10584"/>
                      <a:pt x="2079" y="10467"/>
                      <a:pt x="2079" y="10324"/>
                    </a:cubicBezTo>
                    <a:lnTo>
                      <a:pt x="2079" y="260"/>
                    </a:lnTo>
                    <a:cubicBezTo>
                      <a:pt x="2079" y="117"/>
                      <a:pt x="1963" y="0"/>
                      <a:pt x="1820" y="0"/>
                    </a:cubicBezTo>
                    <a:lnTo>
                      <a:pt x="260" y="0"/>
                    </a:lnTo>
                    <a:cubicBezTo>
                      <a:pt x="117" y="0"/>
                      <a:pt x="0" y="117"/>
                      <a:pt x="0" y="260"/>
                    </a:cubicBezTo>
                    <a:lnTo>
                      <a:pt x="0" y="10324"/>
                    </a:lnTo>
                    <a:close/>
                  </a:path>
                </a:pathLst>
              </a:custGeom>
              <a:grp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51" name="Rectangle 102"/>
            <p:cNvSpPr>
              <a:spLocks noChangeArrowheads="1"/>
            </p:cNvSpPr>
            <p:nvPr/>
          </p:nvSpPr>
          <p:spPr bwMode="auto">
            <a:xfrm rot="16200000">
              <a:off x="3391" y="1991"/>
              <a:ext cx="1110" cy="2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200" b="1">
                  <a:solidFill>
                    <a:schemeClr val="bg1"/>
                  </a:solidFill>
                </a:rPr>
                <a:t>Integration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grpSp>
          <p:nvGrpSpPr>
            <p:cNvPr id="17" name="Group 103"/>
            <p:cNvGrpSpPr>
              <a:grpSpLocks/>
            </p:cNvGrpSpPr>
            <p:nvPr/>
          </p:nvGrpSpPr>
          <p:grpSpPr bwMode="auto">
            <a:xfrm>
              <a:off x="4256" y="1042"/>
              <a:ext cx="506" cy="2388"/>
              <a:chOff x="2455" y="1665"/>
              <a:chExt cx="277" cy="1297"/>
            </a:xfrm>
            <a:grpFill/>
          </p:grpSpPr>
          <p:sp>
            <p:nvSpPr>
              <p:cNvPr id="9254" name="Freeform 104"/>
              <p:cNvSpPr>
                <a:spLocks/>
              </p:cNvSpPr>
              <p:nvPr/>
            </p:nvSpPr>
            <p:spPr bwMode="auto">
              <a:xfrm>
                <a:off x="2455" y="1665"/>
                <a:ext cx="277" cy="1297"/>
              </a:xfrm>
              <a:custGeom>
                <a:avLst/>
                <a:gdLst>
                  <a:gd name="T0" fmla="*/ 0 w 2080"/>
                  <a:gd name="T1" fmla="*/ 1265 h 10584"/>
                  <a:gd name="T2" fmla="*/ 35 w 2080"/>
                  <a:gd name="T3" fmla="*/ 1297 h 10584"/>
                  <a:gd name="T4" fmla="*/ 242 w 2080"/>
                  <a:gd name="T5" fmla="*/ 1297 h 10584"/>
                  <a:gd name="T6" fmla="*/ 277 w 2080"/>
                  <a:gd name="T7" fmla="*/ 1265 h 10584"/>
                  <a:gd name="T8" fmla="*/ 277 w 2080"/>
                  <a:gd name="T9" fmla="*/ 32 h 10584"/>
                  <a:gd name="T10" fmla="*/ 242 w 2080"/>
                  <a:gd name="T11" fmla="*/ 0 h 10584"/>
                  <a:gd name="T12" fmla="*/ 35 w 2080"/>
                  <a:gd name="T13" fmla="*/ 0 h 10584"/>
                  <a:gd name="T14" fmla="*/ 0 w 2080"/>
                  <a:gd name="T15" fmla="*/ 32 h 10584"/>
                  <a:gd name="T16" fmla="*/ 0 w 2080"/>
                  <a:gd name="T17" fmla="*/ 1265 h 105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0" h="10584">
                    <a:moveTo>
                      <a:pt x="0" y="10324"/>
                    </a:moveTo>
                    <a:cubicBezTo>
                      <a:pt x="0" y="10467"/>
                      <a:pt x="117" y="10584"/>
                      <a:pt x="260" y="10584"/>
                    </a:cubicBezTo>
                    <a:lnTo>
                      <a:pt x="1820" y="10584"/>
                    </a:lnTo>
                    <a:cubicBezTo>
                      <a:pt x="1963" y="10584"/>
                      <a:pt x="2080" y="10467"/>
                      <a:pt x="2080" y="10324"/>
                    </a:cubicBezTo>
                    <a:lnTo>
                      <a:pt x="2080" y="260"/>
                    </a:lnTo>
                    <a:cubicBezTo>
                      <a:pt x="2080" y="117"/>
                      <a:pt x="1963" y="0"/>
                      <a:pt x="1820" y="0"/>
                    </a:cubicBezTo>
                    <a:lnTo>
                      <a:pt x="260" y="0"/>
                    </a:lnTo>
                    <a:cubicBezTo>
                      <a:pt x="117" y="0"/>
                      <a:pt x="0" y="117"/>
                      <a:pt x="0" y="260"/>
                    </a:cubicBezTo>
                    <a:lnTo>
                      <a:pt x="0" y="10324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255" name="Freeform 105"/>
              <p:cNvSpPr>
                <a:spLocks/>
              </p:cNvSpPr>
              <p:nvPr/>
            </p:nvSpPr>
            <p:spPr bwMode="auto">
              <a:xfrm>
                <a:off x="2455" y="1665"/>
                <a:ext cx="277" cy="1297"/>
              </a:xfrm>
              <a:custGeom>
                <a:avLst/>
                <a:gdLst>
                  <a:gd name="T0" fmla="*/ 0 w 2080"/>
                  <a:gd name="T1" fmla="*/ 1265 h 10584"/>
                  <a:gd name="T2" fmla="*/ 35 w 2080"/>
                  <a:gd name="T3" fmla="*/ 1297 h 10584"/>
                  <a:gd name="T4" fmla="*/ 242 w 2080"/>
                  <a:gd name="T5" fmla="*/ 1297 h 10584"/>
                  <a:gd name="T6" fmla="*/ 277 w 2080"/>
                  <a:gd name="T7" fmla="*/ 1265 h 10584"/>
                  <a:gd name="T8" fmla="*/ 277 w 2080"/>
                  <a:gd name="T9" fmla="*/ 32 h 10584"/>
                  <a:gd name="T10" fmla="*/ 242 w 2080"/>
                  <a:gd name="T11" fmla="*/ 0 h 10584"/>
                  <a:gd name="T12" fmla="*/ 35 w 2080"/>
                  <a:gd name="T13" fmla="*/ 0 h 10584"/>
                  <a:gd name="T14" fmla="*/ 0 w 2080"/>
                  <a:gd name="T15" fmla="*/ 32 h 10584"/>
                  <a:gd name="T16" fmla="*/ 0 w 2080"/>
                  <a:gd name="T17" fmla="*/ 1265 h 105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0" h="10584">
                    <a:moveTo>
                      <a:pt x="0" y="10324"/>
                    </a:moveTo>
                    <a:cubicBezTo>
                      <a:pt x="0" y="10467"/>
                      <a:pt x="117" y="10584"/>
                      <a:pt x="260" y="10584"/>
                    </a:cubicBezTo>
                    <a:lnTo>
                      <a:pt x="1820" y="10584"/>
                    </a:lnTo>
                    <a:cubicBezTo>
                      <a:pt x="1963" y="10584"/>
                      <a:pt x="2080" y="10467"/>
                      <a:pt x="2080" y="10324"/>
                    </a:cubicBezTo>
                    <a:lnTo>
                      <a:pt x="2080" y="260"/>
                    </a:lnTo>
                    <a:cubicBezTo>
                      <a:pt x="2080" y="117"/>
                      <a:pt x="1963" y="0"/>
                      <a:pt x="1820" y="0"/>
                    </a:cubicBezTo>
                    <a:lnTo>
                      <a:pt x="260" y="0"/>
                    </a:lnTo>
                    <a:cubicBezTo>
                      <a:pt x="117" y="0"/>
                      <a:pt x="0" y="117"/>
                      <a:pt x="0" y="260"/>
                    </a:cubicBezTo>
                    <a:lnTo>
                      <a:pt x="0" y="10324"/>
                    </a:lnTo>
                    <a:close/>
                  </a:path>
                </a:pathLst>
              </a:custGeom>
              <a:grp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53" name="Rectangle 106"/>
            <p:cNvSpPr>
              <a:spLocks noChangeArrowheads="1"/>
            </p:cNvSpPr>
            <p:nvPr/>
          </p:nvSpPr>
          <p:spPr bwMode="auto">
            <a:xfrm rot="16200000">
              <a:off x="3401" y="2070"/>
              <a:ext cx="227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200" b="1" dirty="0">
                  <a:solidFill>
                    <a:schemeClr val="bg1"/>
                  </a:solidFill>
                </a:rPr>
                <a:t>Information Assurance    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227" name="Rectangle 107"/>
          <p:cNvSpPr>
            <a:spLocks noChangeArrowheads="1"/>
          </p:cNvSpPr>
          <p:nvPr/>
        </p:nvSpPr>
        <p:spPr bwMode="auto">
          <a:xfrm>
            <a:off x="2891508" y="2072192"/>
            <a:ext cx="1090612" cy="1825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5000"/>
              </a:lnSpc>
            </a:pPr>
            <a:r>
              <a:rPr lang="en-GB" sz="1200" dirty="0">
                <a:solidFill>
                  <a:schemeClr val="bg1"/>
                </a:solidFill>
              </a:rPr>
              <a:t>Communications</a:t>
            </a:r>
          </a:p>
        </p:txBody>
      </p:sp>
      <p:sp>
        <p:nvSpPr>
          <p:cNvPr id="9228" name="Line 108"/>
          <p:cNvSpPr>
            <a:spLocks noChangeShapeType="1"/>
          </p:cNvSpPr>
          <p:nvPr/>
        </p:nvSpPr>
        <p:spPr bwMode="auto">
          <a:xfrm flipH="1" flipV="1">
            <a:off x="3394745" y="1670554"/>
            <a:ext cx="0" cy="3413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229" name="Line 109"/>
          <p:cNvSpPr>
            <a:spLocks noChangeShapeType="1"/>
          </p:cNvSpPr>
          <p:nvPr/>
        </p:nvSpPr>
        <p:spPr bwMode="auto">
          <a:xfrm>
            <a:off x="2286670" y="2142042"/>
            <a:ext cx="5762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230" name="Line 110"/>
          <p:cNvSpPr>
            <a:spLocks noChangeShapeType="1"/>
          </p:cNvSpPr>
          <p:nvPr/>
        </p:nvSpPr>
        <p:spPr bwMode="auto">
          <a:xfrm>
            <a:off x="4044033" y="2227767"/>
            <a:ext cx="151130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US" sz="3200"/>
          </a:p>
        </p:txBody>
      </p:sp>
      <p:sp>
        <p:nvSpPr>
          <p:cNvPr id="9231" name="Rectangle 111"/>
          <p:cNvSpPr>
            <a:spLocks noChangeArrowheads="1"/>
          </p:cNvSpPr>
          <p:nvPr/>
        </p:nvSpPr>
        <p:spPr bwMode="auto">
          <a:xfrm>
            <a:off x="1177008" y="1970592"/>
            <a:ext cx="1066800" cy="4016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5000"/>
              </a:lnSpc>
            </a:pPr>
            <a:r>
              <a:rPr lang="en-GB" sz="1400" b="1" dirty="0">
                <a:solidFill>
                  <a:schemeClr val="bg1"/>
                </a:solidFill>
              </a:rPr>
              <a:t>Architecture</a:t>
            </a:r>
          </a:p>
          <a:p>
            <a:pPr algn="ctr" eaLnBrk="0" hangingPunct="0">
              <a:lnSpc>
                <a:spcPct val="85000"/>
              </a:lnSpc>
            </a:pPr>
            <a:r>
              <a:rPr lang="en-GB" sz="1400" b="1" dirty="0">
                <a:solidFill>
                  <a:schemeClr val="bg1"/>
                </a:solidFill>
              </a:rPr>
              <a:t>Review Board</a:t>
            </a:r>
          </a:p>
        </p:txBody>
      </p:sp>
      <p:sp>
        <p:nvSpPr>
          <p:cNvPr id="9232" name="Line 112"/>
          <p:cNvSpPr>
            <a:spLocks noChangeShapeType="1"/>
          </p:cNvSpPr>
          <p:nvPr/>
        </p:nvSpPr>
        <p:spPr bwMode="auto">
          <a:xfrm flipV="1">
            <a:off x="3683670" y="4459792"/>
            <a:ext cx="1871663" cy="1223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9233" name="Rectangle 113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229600" cy="95091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GB" sz="3200" dirty="0" smtClean="0"/>
              <a:t>How we work across public sector</a:t>
            </a:r>
          </a:p>
        </p:txBody>
      </p:sp>
      <p:sp>
        <p:nvSpPr>
          <p:cNvPr id="9234" name="Line 114"/>
          <p:cNvSpPr>
            <a:spLocks noChangeShapeType="1"/>
          </p:cNvSpPr>
          <p:nvPr/>
        </p:nvSpPr>
        <p:spPr bwMode="auto">
          <a:xfrm flipH="1" flipV="1">
            <a:off x="1738983" y="1665792"/>
            <a:ext cx="0" cy="2746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235" name="Line 115"/>
          <p:cNvSpPr>
            <a:spLocks noChangeShapeType="1"/>
          </p:cNvSpPr>
          <p:nvPr/>
        </p:nvSpPr>
        <p:spPr bwMode="auto">
          <a:xfrm flipH="1" flipV="1">
            <a:off x="1738983" y="2386517"/>
            <a:ext cx="0" cy="3746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1990" y="203200"/>
            <a:ext cx="7815262" cy="706438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GB" sz="3200" dirty="0" smtClean="0"/>
              <a:t>The Overall Approach to focus xGEA activity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9850" y="915988"/>
            <a:ext cx="2233613" cy="1460500"/>
          </a:xfrm>
          <a:prstGeom prst="rect">
            <a:avLst/>
          </a:prstGeom>
          <a:solidFill>
            <a:srgbClr val="CCFFCC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15888" algn="ctr" eaLnBrk="0" hangingPunct="0">
              <a:spcAft>
                <a:spcPct val="15000"/>
              </a:spcAft>
            </a:pPr>
            <a:r>
              <a:rPr lang="en-US" sz="1300" b="1" dirty="0">
                <a:solidFill>
                  <a:schemeClr val="bg1"/>
                </a:solidFill>
              </a:rPr>
              <a:t>Business Needs and </a:t>
            </a:r>
            <a:r>
              <a:rPr lang="en-US" sz="1300" b="1" dirty="0" smtClean="0">
                <a:solidFill>
                  <a:schemeClr val="bg1"/>
                </a:solidFill>
              </a:rPr>
              <a:t>Programmes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95250" y="5326393"/>
            <a:ext cx="2211222" cy="1490663"/>
          </a:xfrm>
          <a:prstGeom prst="rect">
            <a:avLst/>
          </a:prstGeom>
          <a:solidFill>
            <a:srgbClr val="FFCCCC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15888" algn="ctr" eaLnBrk="0" hangingPunct="0">
              <a:spcAft>
                <a:spcPct val="15000"/>
              </a:spcAft>
            </a:pPr>
            <a:r>
              <a:rPr lang="en-US" sz="1300" b="1" dirty="0">
                <a:solidFill>
                  <a:schemeClr val="bg1"/>
                </a:solidFill>
              </a:rPr>
              <a:t>Delivery:</a:t>
            </a:r>
            <a:r>
              <a:rPr lang="en-US" sz="1300" dirty="0">
                <a:solidFill>
                  <a:schemeClr val="bg1"/>
                </a:solidFill>
              </a:rPr>
              <a:t> Working with cross cutting projects to influence the delivery of the key capabilities through agreement of exemplar/champions  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80963" y="2471738"/>
            <a:ext cx="2233612" cy="1612900"/>
          </a:xfrm>
          <a:prstGeom prst="rect">
            <a:avLst/>
          </a:prstGeom>
          <a:solidFill>
            <a:srgbClr val="FFFFCC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15888" algn="ctr"/>
            <a:r>
              <a:rPr lang="en-US" sz="1300" b="1" dirty="0">
                <a:solidFill>
                  <a:schemeClr val="bg1"/>
                </a:solidFill>
              </a:rPr>
              <a:t>Key </a:t>
            </a:r>
            <a:r>
              <a:rPr lang="en-US" sz="1300" b="1" dirty="0" smtClean="0">
                <a:solidFill>
                  <a:schemeClr val="bg1"/>
                </a:solidFill>
              </a:rPr>
              <a:t>Capabilities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2441575" y="2197100"/>
            <a:ext cx="5008563" cy="2295525"/>
          </a:xfrm>
          <a:prstGeom prst="rect">
            <a:avLst/>
          </a:prstGeom>
          <a:solidFill>
            <a:srgbClr val="D9D9D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2454275" y="4552950"/>
            <a:ext cx="5037138" cy="2043113"/>
          </a:xfrm>
          <a:prstGeom prst="rect">
            <a:avLst/>
          </a:prstGeom>
          <a:solidFill>
            <a:srgbClr val="BEBEB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P</a:t>
            </a:r>
          </a:p>
        </p:txBody>
      </p:sp>
      <p:pic>
        <p:nvPicPr>
          <p:cNvPr id="15368" name="Picture 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35238" y="4714875"/>
            <a:ext cx="2705100" cy="1670050"/>
          </a:xfrm>
          <a:noFill/>
          <a:ln>
            <a:solidFill>
              <a:schemeClr val="bg1"/>
            </a:solidFill>
          </a:ln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2449513" y="1022350"/>
            <a:ext cx="4979987" cy="1119188"/>
          </a:xfrm>
          <a:prstGeom prst="rect">
            <a:avLst/>
          </a:prstGeom>
          <a:solidFill>
            <a:srgbClr val="EEEEE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370" name="AutoShape 14"/>
          <p:cNvSpPr>
            <a:spLocks noChangeArrowheads="1"/>
          </p:cNvSpPr>
          <p:nvPr/>
        </p:nvSpPr>
        <p:spPr bwMode="auto">
          <a:xfrm>
            <a:off x="2587625" y="2327275"/>
            <a:ext cx="1146175" cy="65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Portal</a:t>
            </a:r>
          </a:p>
        </p:txBody>
      </p:sp>
      <p:sp>
        <p:nvSpPr>
          <p:cNvPr id="15371" name="AutoShape 15"/>
          <p:cNvSpPr>
            <a:spLocks noChangeArrowheads="1"/>
          </p:cNvSpPr>
          <p:nvPr/>
        </p:nvSpPr>
        <p:spPr bwMode="auto">
          <a:xfrm>
            <a:off x="4168775" y="2487613"/>
            <a:ext cx="1262063" cy="65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Customer</a:t>
            </a: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Management</a:t>
            </a: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Processes</a:t>
            </a:r>
          </a:p>
        </p:txBody>
      </p:sp>
      <p:sp>
        <p:nvSpPr>
          <p:cNvPr id="15372" name="AutoShape 17"/>
          <p:cNvSpPr>
            <a:spLocks noChangeArrowheads="1"/>
          </p:cNvSpPr>
          <p:nvPr/>
        </p:nvSpPr>
        <p:spPr bwMode="auto">
          <a:xfrm>
            <a:off x="4413250" y="3513138"/>
            <a:ext cx="1146175" cy="65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Integration</a:t>
            </a: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Hub</a:t>
            </a:r>
          </a:p>
        </p:txBody>
      </p:sp>
      <p:sp>
        <p:nvSpPr>
          <p:cNvPr id="15373" name="AutoShape 18"/>
          <p:cNvSpPr>
            <a:spLocks noChangeArrowheads="1"/>
          </p:cNvSpPr>
          <p:nvPr/>
        </p:nvSpPr>
        <p:spPr bwMode="auto">
          <a:xfrm>
            <a:off x="2541588" y="3384550"/>
            <a:ext cx="1146175" cy="65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Citizen</a:t>
            </a: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ID&amp;V</a:t>
            </a:r>
          </a:p>
        </p:txBody>
      </p:sp>
      <p:sp>
        <p:nvSpPr>
          <p:cNvPr id="15374" name="AutoShape 19"/>
          <p:cNvSpPr>
            <a:spLocks noChangeArrowheads="1"/>
          </p:cNvSpPr>
          <p:nvPr/>
        </p:nvSpPr>
        <p:spPr bwMode="auto">
          <a:xfrm>
            <a:off x="2546350" y="1081088"/>
            <a:ext cx="1379538" cy="1176337"/>
          </a:xfrm>
          <a:prstGeom prst="irregularSeal1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1200" b="1">
              <a:solidFill>
                <a:schemeClr val="bg1"/>
              </a:solidFill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</a:rPr>
              <a:t>Citizens able</a:t>
            </a:r>
          </a:p>
          <a:p>
            <a:pPr algn="ctr"/>
            <a:r>
              <a:rPr lang="en-GB" sz="1200" b="1">
                <a:solidFill>
                  <a:schemeClr val="bg1"/>
                </a:solidFill>
              </a:rPr>
              <a:t>to tell HMG</a:t>
            </a:r>
          </a:p>
          <a:p>
            <a:pPr algn="ctr"/>
            <a:r>
              <a:rPr lang="en-GB" sz="1200" b="1">
                <a:solidFill>
                  <a:schemeClr val="bg1"/>
                </a:solidFill>
              </a:rPr>
              <a:t> once</a:t>
            </a:r>
          </a:p>
        </p:txBody>
      </p:sp>
      <p:sp>
        <p:nvSpPr>
          <p:cNvPr id="15375" name="AutoShape 21"/>
          <p:cNvSpPr>
            <a:spLocks noChangeArrowheads="1"/>
          </p:cNvSpPr>
          <p:nvPr/>
        </p:nvSpPr>
        <p:spPr bwMode="auto">
          <a:xfrm>
            <a:off x="4117975" y="1165225"/>
            <a:ext cx="1379538" cy="900113"/>
          </a:xfrm>
          <a:prstGeom prst="irregularSeal1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Reducing</a:t>
            </a:r>
          </a:p>
          <a:p>
            <a:pPr algn="ctr"/>
            <a:r>
              <a:rPr lang="en-GB" sz="1200" b="1">
                <a:solidFill>
                  <a:schemeClr val="bg1"/>
                </a:solidFill>
              </a:rPr>
              <a:t>Business Red </a:t>
            </a:r>
          </a:p>
          <a:p>
            <a:pPr algn="ctr"/>
            <a:r>
              <a:rPr lang="en-GB" sz="1200" b="1">
                <a:solidFill>
                  <a:schemeClr val="bg1"/>
                </a:solidFill>
              </a:rPr>
              <a:t>Tape</a:t>
            </a:r>
          </a:p>
        </p:txBody>
      </p:sp>
      <p:sp>
        <p:nvSpPr>
          <p:cNvPr id="15376" name="AutoShape 22"/>
          <p:cNvSpPr>
            <a:spLocks noChangeArrowheads="1"/>
          </p:cNvSpPr>
          <p:nvPr/>
        </p:nvSpPr>
        <p:spPr bwMode="auto">
          <a:xfrm>
            <a:off x="5722938" y="1177925"/>
            <a:ext cx="1654175" cy="900113"/>
          </a:xfrm>
          <a:prstGeom prst="irregularSeal1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Contact Point</a:t>
            </a:r>
          </a:p>
        </p:txBody>
      </p:sp>
      <p:sp>
        <p:nvSpPr>
          <p:cNvPr id="15377" name="AutoShape 23"/>
          <p:cNvSpPr>
            <a:spLocks noChangeArrowheads="1"/>
          </p:cNvSpPr>
          <p:nvPr/>
        </p:nvSpPr>
        <p:spPr bwMode="auto">
          <a:xfrm>
            <a:off x="6284913" y="3746500"/>
            <a:ext cx="1146175" cy="65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Employee</a:t>
            </a: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ID&amp;V</a:t>
            </a:r>
          </a:p>
        </p:txBody>
      </p:sp>
      <p:sp>
        <p:nvSpPr>
          <p:cNvPr id="15378" name="Line 24"/>
          <p:cNvSpPr>
            <a:spLocks noChangeShapeType="1"/>
          </p:cNvSpPr>
          <p:nvPr/>
        </p:nvSpPr>
        <p:spPr bwMode="auto">
          <a:xfrm>
            <a:off x="3430588" y="2027238"/>
            <a:ext cx="73025" cy="3492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79" name="Line 25"/>
          <p:cNvSpPr>
            <a:spLocks noChangeShapeType="1"/>
          </p:cNvSpPr>
          <p:nvPr/>
        </p:nvSpPr>
        <p:spPr bwMode="auto">
          <a:xfrm>
            <a:off x="3749675" y="2603500"/>
            <a:ext cx="420688" cy="1889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80" name="Line 26"/>
          <p:cNvSpPr>
            <a:spLocks noChangeShapeType="1"/>
          </p:cNvSpPr>
          <p:nvPr/>
        </p:nvSpPr>
        <p:spPr bwMode="auto">
          <a:xfrm flipH="1">
            <a:off x="3616325" y="3184525"/>
            <a:ext cx="784225" cy="463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81" name="Line 27"/>
          <p:cNvSpPr>
            <a:spLocks noChangeShapeType="1"/>
          </p:cNvSpPr>
          <p:nvPr/>
        </p:nvSpPr>
        <p:spPr bwMode="auto">
          <a:xfrm>
            <a:off x="3675063" y="3824288"/>
            <a:ext cx="727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82" name="Line 29"/>
          <p:cNvSpPr>
            <a:spLocks noChangeShapeType="1"/>
          </p:cNvSpPr>
          <p:nvPr/>
        </p:nvSpPr>
        <p:spPr bwMode="auto">
          <a:xfrm flipV="1">
            <a:off x="5418138" y="3036888"/>
            <a:ext cx="449262" cy="15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83" name="Line 31"/>
          <p:cNvSpPr>
            <a:spLocks noChangeShapeType="1"/>
          </p:cNvSpPr>
          <p:nvPr/>
        </p:nvSpPr>
        <p:spPr bwMode="auto">
          <a:xfrm flipV="1">
            <a:off x="5430838" y="2703513"/>
            <a:ext cx="463550" cy="142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84" name="Line 32"/>
          <p:cNvSpPr>
            <a:spLocks noChangeShapeType="1"/>
          </p:cNvSpPr>
          <p:nvPr/>
        </p:nvSpPr>
        <p:spPr bwMode="auto">
          <a:xfrm flipH="1">
            <a:off x="6091238" y="2025650"/>
            <a:ext cx="233362" cy="2746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85" name="Line 33"/>
          <p:cNvSpPr>
            <a:spLocks noChangeShapeType="1"/>
          </p:cNvSpPr>
          <p:nvPr/>
        </p:nvSpPr>
        <p:spPr bwMode="auto">
          <a:xfrm>
            <a:off x="7056438" y="1820863"/>
            <a:ext cx="14287" cy="1987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86" name="Line 34"/>
          <p:cNvSpPr>
            <a:spLocks noChangeShapeType="1"/>
          </p:cNvSpPr>
          <p:nvPr/>
        </p:nvSpPr>
        <p:spPr bwMode="auto">
          <a:xfrm flipH="1">
            <a:off x="5591175" y="1981200"/>
            <a:ext cx="1131888" cy="16398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87" name="AutoShape 30"/>
          <p:cNvSpPr>
            <a:spLocks noChangeArrowheads="1"/>
          </p:cNvSpPr>
          <p:nvPr/>
        </p:nvSpPr>
        <p:spPr bwMode="auto">
          <a:xfrm>
            <a:off x="5880100" y="2293938"/>
            <a:ext cx="1146175" cy="65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Org</a:t>
            </a: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15388" name="AutoShape 16"/>
          <p:cNvSpPr>
            <a:spLocks noChangeArrowheads="1"/>
          </p:cNvSpPr>
          <p:nvPr/>
        </p:nvSpPr>
        <p:spPr bwMode="auto">
          <a:xfrm>
            <a:off x="5894388" y="2933700"/>
            <a:ext cx="1146175" cy="65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Citizen</a:t>
            </a: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Account</a:t>
            </a:r>
          </a:p>
        </p:txBody>
      </p:sp>
      <p:sp>
        <p:nvSpPr>
          <p:cNvPr id="15389" name="Line 35"/>
          <p:cNvSpPr>
            <a:spLocks noChangeShapeType="1"/>
          </p:cNvSpPr>
          <p:nvPr/>
        </p:nvSpPr>
        <p:spPr bwMode="auto">
          <a:xfrm>
            <a:off x="5316538" y="3155950"/>
            <a:ext cx="0" cy="3762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90" name="Rectangle 36"/>
          <p:cNvSpPr>
            <a:spLocks noChangeArrowheads="1"/>
          </p:cNvSpPr>
          <p:nvPr/>
        </p:nvSpPr>
        <p:spPr bwMode="auto">
          <a:xfrm>
            <a:off x="79375" y="4160838"/>
            <a:ext cx="2243138" cy="1114425"/>
          </a:xfrm>
          <a:prstGeom prst="rect">
            <a:avLst/>
          </a:prstGeom>
          <a:solidFill>
            <a:srgbClr val="7DBEFF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15888" algn="ctr" eaLnBrk="0" hangingPunct="0">
              <a:spcAft>
                <a:spcPct val="15000"/>
              </a:spcAft>
            </a:pPr>
            <a:r>
              <a:rPr lang="en-US" sz="1300" b="1">
                <a:solidFill>
                  <a:schemeClr val="bg1"/>
                </a:solidFill>
              </a:rPr>
              <a:t>CTO Domains:</a:t>
            </a:r>
            <a:r>
              <a:rPr lang="en-US" sz="1300">
                <a:solidFill>
                  <a:schemeClr val="bg1"/>
                </a:solidFill>
              </a:rPr>
              <a:t> Mapping to ARM, detailed ‘as-is view, production of exemplars, capability strategy, patterns   </a:t>
            </a:r>
          </a:p>
        </p:txBody>
      </p:sp>
      <p:sp>
        <p:nvSpPr>
          <p:cNvPr id="15391" name="Rectangle 37"/>
          <p:cNvSpPr>
            <a:spLocks noChangeArrowheads="1"/>
          </p:cNvSpPr>
          <p:nvPr/>
        </p:nvSpPr>
        <p:spPr bwMode="auto">
          <a:xfrm>
            <a:off x="7578725" y="1030288"/>
            <a:ext cx="1450975" cy="5580062"/>
          </a:xfrm>
          <a:prstGeom prst="rect">
            <a:avLst/>
          </a:prstGeom>
          <a:solidFill>
            <a:srgbClr val="94949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392" name="Line 40"/>
          <p:cNvSpPr>
            <a:spLocks noChangeShapeType="1"/>
          </p:cNvSpPr>
          <p:nvPr/>
        </p:nvSpPr>
        <p:spPr bwMode="auto">
          <a:xfrm flipH="1">
            <a:off x="3732213" y="1944688"/>
            <a:ext cx="885825" cy="4349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93" name="Line 41"/>
          <p:cNvSpPr>
            <a:spLocks noChangeShapeType="1"/>
          </p:cNvSpPr>
          <p:nvPr/>
        </p:nvSpPr>
        <p:spPr bwMode="auto">
          <a:xfrm>
            <a:off x="3687763" y="2030413"/>
            <a:ext cx="508000" cy="4651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94" name="Line 42"/>
          <p:cNvSpPr>
            <a:spLocks noChangeShapeType="1"/>
          </p:cNvSpPr>
          <p:nvPr/>
        </p:nvSpPr>
        <p:spPr bwMode="auto">
          <a:xfrm>
            <a:off x="4979988" y="1958975"/>
            <a:ext cx="130175" cy="5222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95" name="Line 43"/>
          <p:cNvSpPr>
            <a:spLocks noChangeShapeType="1"/>
          </p:cNvSpPr>
          <p:nvPr/>
        </p:nvSpPr>
        <p:spPr bwMode="auto">
          <a:xfrm>
            <a:off x="5256213" y="1857375"/>
            <a:ext cx="652462" cy="449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96" name="Line 44"/>
          <p:cNvSpPr>
            <a:spLocks noChangeShapeType="1"/>
          </p:cNvSpPr>
          <p:nvPr/>
        </p:nvSpPr>
        <p:spPr bwMode="auto">
          <a:xfrm>
            <a:off x="3659188" y="2930525"/>
            <a:ext cx="450850" cy="1930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97" name="Line 45"/>
          <p:cNvSpPr>
            <a:spLocks noChangeShapeType="1"/>
          </p:cNvSpPr>
          <p:nvPr/>
        </p:nvSpPr>
        <p:spPr bwMode="auto">
          <a:xfrm>
            <a:off x="3368675" y="4033838"/>
            <a:ext cx="1639888" cy="7254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98" name="Line 46"/>
          <p:cNvSpPr>
            <a:spLocks noChangeShapeType="1"/>
          </p:cNvSpPr>
          <p:nvPr/>
        </p:nvSpPr>
        <p:spPr bwMode="auto">
          <a:xfrm flipH="1">
            <a:off x="5053013" y="4265613"/>
            <a:ext cx="1233487" cy="668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99" name="Line 47"/>
          <p:cNvSpPr>
            <a:spLocks noChangeShapeType="1"/>
          </p:cNvSpPr>
          <p:nvPr/>
        </p:nvSpPr>
        <p:spPr bwMode="auto">
          <a:xfrm flipH="1">
            <a:off x="4341813" y="3584575"/>
            <a:ext cx="1668462" cy="16827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00" name="Line 48"/>
          <p:cNvSpPr>
            <a:spLocks noChangeShapeType="1"/>
          </p:cNvSpPr>
          <p:nvPr/>
        </p:nvSpPr>
        <p:spPr bwMode="auto">
          <a:xfrm flipH="1">
            <a:off x="4254500" y="2887663"/>
            <a:ext cx="1698625" cy="233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01" name="Line 49"/>
          <p:cNvSpPr>
            <a:spLocks noChangeShapeType="1"/>
          </p:cNvSpPr>
          <p:nvPr/>
        </p:nvSpPr>
        <p:spPr bwMode="auto">
          <a:xfrm>
            <a:off x="4719638" y="4106863"/>
            <a:ext cx="42862" cy="14509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02" name="Line 50"/>
          <p:cNvSpPr>
            <a:spLocks noChangeShapeType="1"/>
          </p:cNvSpPr>
          <p:nvPr/>
        </p:nvSpPr>
        <p:spPr bwMode="auto">
          <a:xfrm flipH="1">
            <a:off x="3281363" y="3133725"/>
            <a:ext cx="1277937" cy="2178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03" name="Rectangle 51"/>
          <p:cNvSpPr>
            <a:spLocks noChangeArrowheads="1"/>
          </p:cNvSpPr>
          <p:nvPr/>
        </p:nvSpPr>
        <p:spPr bwMode="auto">
          <a:xfrm>
            <a:off x="5386388" y="4803775"/>
            <a:ext cx="928687" cy="696913"/>
          </a:xfrm>
          <a:prstGeom prst="rect">
            <a:avLst/>
          </a:prstGeom>
          <a:solidFill>
            <a:srgbClr val="7DBE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404" name="Rectangle 53"/>
          <p:cNvSpPr>
            <a:spLocks noChangeArrowheads="1"/>
          </p:cNvSpPr>
          <p:nvPr/>
        </p:nvSpPr>
        <p:spPr bwMode="auto">
          <a:xfrm>
            <a:off x="5803900" y="5172075"/>
            <a:ext cx="928688" cy="696913"/>
          </a:xfrm>
          <a:prstGeom prst="rect">
            <a:avLst/>
          </a:prstGeom>
          <a:solidFill>
            <a:srgbClr val="7DBE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405" name="Text Box 56"/>
          <p:cNvSpPr txBox="1">
            <a:spLocks noChangeArrowheads="1"/>
          </p:cNvSpPr>
          <p:nvPr/>
        </p:nvSpPr>
        <p:spPr bwMode="auto">
          <a:xfrm>
            <a:off x="5438775" y="4791075"/>
            <a:ext cx="721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‘As-is’ </a:t>
            </a:r>
          </a:p>
          <a:p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5406" name="Text Box 58"/>
          <p:cNvSpPr txBox="1">
            <a:spLocks noChangeArrowheads="1"/>
          </p:cNvSpPr>
          <p:nvPr/>
        </p:nvSpPr>
        <p:spPr bwMode="auto">
          <a:xfrm>
            <a:off x="5756275" y="5239743"/>
            <a:ext cx="980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‘What If’ </a:t>
            </a:r>
          </a:p>
          <a:p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407" name="Oval 59"/>
          <p:cNvSpPr>
            <a:spLocks noChangeArrowheads="1"/>
          </p:cNvSpPr>
          <p:nvPr/>
        </p:nvSpPr>
        <p:spPr bwMode="auto">
          <a:xfrm>
            <a:off x="4195763" y="5180013"/>
            <a:ext cx="88900" cy="88900"/>
          </a:xfrm>
          <a:prstGeom prst="ellipse">
            <a:avLst/>
          </a:prstGeom>
          <a:solidFill>
            <a:srgbClr val="7DBE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408" name="Oval 60"/>
          <p:cNvSpPr>
            <a:spLocks noChangeArrowheads="1"/>
          </p:cNvSpPr>
          <p:nvPr/>
        </p:nvSpPr>
        <p:spPr bwMode="auto">
          <a:xfrm>
            <a:off x="4281488" y="5251450"/>
            <a:ext cx="88900" cy="88900"/>
          </a:xfrm>
          <a:prstGeom prst="ellipse">
            <a:avLst/>
          </a:prstGeom>
          <a:solidFill>
            <a:srgbClr val="7DBE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409" name="Oval 61"/>
          <p:cNvSpPr>
            <a:spLocks noChangeArrowheads="1"/>
          </p:cNvSpPr>
          <p:nvPr/>
        </p:nvSpPr>
        <p:spPr bwMode="auto">
          <a:xfrm>
            <a:off x="3263900" y="5251450"/>
            <a:ext cx="88900" cy="88900"/>
          </a:xfrm>
          <a:prstGeom prst="ellipse">
            <a:avLst/>
          </a:prstGeom>
          <a:solidFill>
            <a:srgbClr val="7DBE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410" name="Oval 62"/>
          <p:cNvSpPr>
            <a:spLocks noChangeArrowheads="1"/>
          </p:cNvSpPr>
          <p:nvPr/>
        </p:nvSpPr>
        <p:spPr bwMode="auto">
          <a:xfrm>
            <a:off x="4075113" y="4816475"/>
            <a:ext cx="88900" cy="88900"/>
          </a:xfrm>
          <a:prstGeom prst="ellipse">
            <a:avLst/>
          </a:prstGeom>
          <a:solidFill>
            <a:srgbClr val="7DBE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411" name="Oval 63"/>
          <p:cNvSpPr>
            <a:spLocks noChangeArrowheads="1"/>
          </p:cNvSpPr>
          <p:nvPr/>
        </p:nvSpPr>
        <p:spPr bwMode="auto">
          <a:xfrm>
            <a:off x="4711700" y="5527675"/>
            <a:ext cx="88900" cy="88900"/>
          </a:xfrm>
          <a:prstGeom prst="ellipse">
            <a:avLst/>
          </a:prstGeom>
          <a:solidFill>
            <a:srgbClr val="7DBE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412" name="Oval 64"/>
          <p:cNvSpPr>
            <a:spLocks noChangeArrowheads="1"/>
          </p:cNvSpPr>
          <p:nvPr/>
        </p:nvSpPr>
        <p:spPr bwMode="auto">
          <a:xfrm>
            <a:off x="5029200" y="4860925"/>
            <a:ext cx="88900" cy="88900"/>
          </a:xfrm>
          <a:prstGeom prst="ellipse">
            <a:avLst/>
          </a:prstGeom>
          <a:solidFill>
            <a:srgbClr val="7DBE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413" name="Oval 65"/>
          <p:cNvSpPr>
            <a:spLocks noChangeArrowheads="1"/>
          </p:cNvSpPr>
          <p:nvPr/>
        </p:nvSpPr>
        <p:spPr bwMode="auto">
          <a:xfrm>
            <a:off x="4954588" y="4760913"/>
            <a:ext cx="88900" cy="88900"/>
          </a:xfrm>
          <a:prstGeom prst="ellipse">
            <a:avLst/>
          </a:prstGeom>
          <a:solidFill>
            <a:srgbClr val="7DBE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414" name="Line 66"/>
          <p:cNvSpPr>
            <a:spLocks noChangeShapeType="1"/>
          </p:cNvSpPr>
          <p:nvPr/>
        </p:nvSpPr>
        <p:spPr bwMode="auto">
          <a:xfrm flipV="1">
            <a:off x="4327525" y="5064125"/>
            <a:ext cx="1146175" cy="233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15" name="Line 67"/>
          <p:cNvSpPr>
            <a:spLocks noChangeShapeType="1"/>
          </p:cNvSpPr>
          <p:nvPr/>
        </p:nvSpPr>
        <p:spPr bwMode="auto">
          <a:xfrm>
            <a:off x="4398963" y="5297488"/>
            <a:ext cx="1379537" cy="40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16" name="Line 68"/>
          <p:cNvSpPr>
            <a:spLocks noChangeShapeType="1"/>
          </p:cNvSpPr>
          <p:nvPr/>
        </p:nvSpPr>
        <p:spPr bwMode="auto">
          <a:xfrm>
            <a:off x="4370388" y="5297488"/>
            <a:ext cx="1741487" cy="869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17" name="Oval 69"/>
          <p:cNvSpPr>
            <a:spLocks noChangeArrowheads="1"/>
          </p:cNvSpPr>
          <p:nvPr/>
        </p:nvSpPr>
        <p:spPr bwMode="auto">
          <a:xfrm>
            <a:off x="7808913" y="4905375"/>
            <a:ext cx="1030287" cy="754063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Needs of </a:t>
            </a: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15418" name="Line 70"/>
          <p:cNvSpPr>
            <a:spLocks noChangeShapeType="1"/>
          </p:cNvSpPr>
          <p:nvPr/>
        </p:nvSpPr>
        <p:spPr bwMode="auto">
          <a:xfrm flipV="1">
            <a:off x="6951663" y="5326063"/>
            <a:ext cx="857250" cy="142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19" name="AutoShape 71"/>
          <p:cNvSpPr>
            <a:spLocks/>
          </p:cNvSpPr>
          <p:nvPr/>
        </p:nvSpPr>
        <p:spPr bwMode="auto">
          <a:xfrm rot="-1967664">
            <a:off x="6823075" y="4556125"/>
            <a:ext cx="131763" cy="1611313"/>
          </a:xfrm>
          <a:prstGeom prst="rightBrace">
            <a:avLst>
              <a:gd name="adj1" fmla="val 10190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420" name="Oval 72"/>
          <p:cNvSpPr>
            <a:spLocks noChangeArrowheads="1"/>
          </p:cNvSpPr>
          <p:nvPr/>
        </p:nvSpPr>
        <p:spPr bwMode="auto">
          <a:xfrm>
            <a:off x="7810500" y="3656013"/>
            <a:ext cx="1030288" cy="7540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Plan for </a:t>
            </a: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Project </a:t>
            </a: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15421" name="Line 73"/>
          <p:cNvSpPr>
            <a:spLocks noChangeShapeType="1"/>
          </p:cNvSpPr>
          <p:nvPr/>
        </p:nvSpPr>
        <p:spPr bwMode="auto">
          <a:xfrm>
            <a:off x="7243763" y="1725613"/>
            <a:ext cx="725487" cy="19891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22" name="Line 74"/>
          <p:cNvSpPr>
            <a:spLocks noChangeShapeType="1"/>
          </p:cNvSpPr>
          <p:nvPr/>
        </p:nvSpPr>
        <p:spPr bwMode="auto">
          <a:xfrm flipV="1">
            <a:off x="8332788" y="4397375"/>
            <a:ext cx="14287" cy="50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423" name="Picture 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16200000">
            <a:off x="7294563" y="1576388"/>
            <a:ext cx="1992312" cy="1420812"/>
          </a:xfrm>
          <a:noFill/>
          <a:ln>
            <a:solidFill>
              <a:schemeClr val="bg1"/>
            </a:solidFill>
          </a:ln>
        </p:spPr>
      </p:pic>
      <p:sp>
        <p:nvSpPr>
          <p:cNvPr id="15424" name="Line 78"/>
          <p:cNvSpPr>
            <a:spLocks noChangeShapeType="1"/>
          </p:cNvSpPr>
          <p:nvPr/>
        </p:nvSpPr>
        <p:spPr bwMode="auto">
          <a:xfrm flipV="1">
            <a:off x="8359775" y="3105150"/>
            <a:ext cx="14288" cy="50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25" name="AutoShape 79"/>
          <p:cNvSpPr>
            <a:spLocks noChangeArrowheads="1"/>
          </p:cNvSpPr>
          <p:nvPr/>
        </p:nvSpPr>
        <p:spPr bwMode="auto">
          <a:xfrm>
            <a:off x="7331075" y="1581150"/>
            <a:ext cx="392113" cy="276225"/>
          </a:xfrm>
          <a:prstGeom prst="rightArrow">
            <a:avLst>
              <a:gd name="adj1" fmla="val 50000"/>
              <a:gd name="adj2" fmla="val 35489"/>
            </a:avLst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426" name="AutoShape 80"/>
          <p:cNvSpPr>
            <a:spLocks noChangeArrowheads="1"/>
          </p:cNvSpPr>
          <p:nvPr/>
        </p:nvSpPr>
        <p:spPr bwMode="auto">
          <a:xfrm flipV="1">
            <a:off x="7216775" y="3162300"/>
            <a:ext cx="927100" cy="566738"/>
          </a:xfrm>
          <a:custGeom>
            <a:avLst/>
            <a:gdLst>
              <a:gd name="T0" fmla="*/ 747064176 w 21600"/>
              <a:gd name="T1" fmla="*/ 1517284 h 21600"/>
              <a:gd name="T2" fmla="*/ 233498075 w 21600"/>
              <a:gd name="T3" fmla="*/ 231402641 h 21600"/>
              <a:gd name="T4" fmla="*/ 800516685 w 21600"/>
              <a:gd name="T5" fmla="*/ 98297584 h 21600"/>
              <a:gd name="T6" fmla="*/ 1921429730 w 21600"/>
              <a:gd name="T7" fmla="*/ 195078566 h 21600"/>
              <a:gd name="T8" fmla="*/ 1494447086 w 21600"/>
              <a:gd name="T9" fmla="*/ 292617456 h 21600"/>
              <a:gd name="T10" fmla="*/ 1067460751 w 21600"/>
              <a:gd name="T11" fmla="*/ 19507856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252"/>
                  <a:pt x="5456" y="11702"/>
                  <a:pt x="5569" y="12141"/>
                </a:cubicBezTo>
                <a:lnTo>
                  <a:pt x="338" y="13482"/>
                </a:lnTo>
                <a:cubicBezTo>
                  <a:pt x="113" y="12605"/>
                  <a:pt x="0" y="1170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27" name="Rectangle 52"/>
          <p:cNvSpPr>
            <a:spLocks noChangeArrowheads="1"/>
          </p:cNvSpPr>
          <p:nvPr/>
        </p:nvSpPr>
        <p:spPr bwMode="auto">
          <a:xfrm>
            <a:off x="6154738" y="5730875"/>
            <a:ext cx="928687" cy="696913"/>
          </a:xfrm>
          <a:prstGeom prst="rect">
            <a:avLst/>
          </a:prstGeom>
          <a:solidFill>
            <a:srgbClr val="7DBE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428" name="Text Box 57"/>
          <p:cNvSpPr txBox="1">
            <a:spLocks noChangeArrowheads="1"/>
          </p:cNvSpPr>
          <p:nvPr/>
        </p:nvSpPr>
        <p:spPr bwMode="auto">
          <a:xfrm>
            <a:off x="6119813" y="5854700"/>
            <a:ext cx="940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Patterns </a:t>
            </a:r>
          </a:p>
          <a:p>
            <a:endParaRPr lang="en-GB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And The product of all this After 10 years of e-t-government investment…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52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 smtClean="0"/>
              <a:t>House of Commons public accounts committee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1397944" y="1703263"/>
            <a:ext cx="63531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...warns that the coalition's plans to reduce spending by £81bn by 2014 – </a:t>
            </a:r>
            <a:r>
              <a:rPr lang="en-GB" b="1" i="1" dirty="0" smtClean="0">
                <a:solidFill>
                  <a:srgbClr val="FFFF00"/>
                </a:solidFill>
              </a:rPr>
              <a:t>an average cut of 20% for each department </a:t>
            </a:r>
            <a:r>
              <a:rPr lang="en-GB" dirty="0" smtClean="0"/>
              <a:t>– could be unrealistic </a:t>
            </a:r>
            <a:r>
              <a:rPr lang="en-GB" b="1" i="1" dirty="0" smtClean="0">
                <a:solidFill>
                  <a:srgbClr val="FF731C"/>
                </a:solidFill>
                <a:latin typeface="+mj-lt"/>
                <a:ea typeface="+mj-ea"/>
                <a:cs typeface="+mj-cs"/>
              </a:rPr>
              <a:t>as only £1 in every £7 of savings promised [in the past] had been delivered.</a:t>
            </a:r>
          </a:p>
          <a:p>
            <a:endParaRPr lang="en-GB" dirty="0" smtClean="0"/>
          </a:p>
          <a:p>
            <a:r>
              <a:rPr lang="en-GB" dirty="0" smtClean="0"/>
              <a:t>"Departments </a:t>
            </a:r>
            <a:r>
              <a:rPr lang="en-GB" dirty="0"/>
              <a:t>were in general </a:t>
            </a:r>
            <a:r>
              <a:rPr lang="en-GB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unable to make real value-for-money savings of 3% a year </a:t>
            </a:r>
            <a:r>
              <a:rPr lang="en-GB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GB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that was at a time of increasing budgets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"Now that much more radical cost-cutting measures are required across government, </a:t>
            </a:r>
            <a:r>
              <a:rPr lang="en-GB" b="1" i="1" dirty="0">
                <a:solidFill>
                  <a:srgbClr val="FF731C"/>
                </a:solidFill>
                <a:latin typeface="+mj-lt"/>
                <a:ea typeface="+mj-ea"/>
                <a:cs typeface="+mj-cs"/>
              </a:rPr>
              <a:t>my committee is gravely concerned about the ability of government to make efficiency improvements on the scale needed</a:t>
            </a:r>
            <a:r>
              <a:rPr lang="en-GB" dirty="0" smtClean="0"/>
              <a:t>.”</a:t>
            </a:r>
          </a:p>
          <a:p>
            <a:endParaRPr lang="en-GB" dirty="0" smtClean="0"/>
          </a:p>
          <a:p>
            <a:pPr algn="r"/>
            <a:r>
              <a:rPr lang="en-GB" dirty="0" smtClean="0"/>
              <a:t>(Margaret Hodge MP, chair of the public accounts committee)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36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After 10 years of e- t-government investment…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A view from outside government…</a:t>
            </a:r>
            <a:endParaRPr lang="en-GB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314450"/>
            <a:ext cx="87534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676275" y="2552699"/>
            <a:ext cx="371475" cy="638175"/>
          </a:xfrm>
          <a:custGeom>
            <a:avLst/>
            <a:gdLst>
              <a:gd name="connsiteX0" fmla="*/ 76200 w 142875"/>
              <a:gd name="connsiteY0" fmla="*/ 0 h 305126"/>
              <a:gd name="connsiteX1" fmla="*/ 66675 w 142875"/>
              <a:gd name="connsiteY1" fmla="*/ 66675 h 305126"/>
              <a:gd name="connsiteX2" fmla="*/ 28575 w 142875"/>
              <a:gd name="connsiteY2" fmla="*/ 200025 h 305126"/>
              <a:gd name="connsiteX3" fmla="*/ 9525 w 142875"/>
              <a:gd name="connsiteY3" fmla="*/ 257175 h 305126"/>
              <a:gd name="connsiteX4" fmla="*/ 0 w 142875"/>
              <a:gd name="connsiteY4" fmla="*/ 285750 h 305126"/>
              <a:gd name="connsiteX5" fmla="*/ 28575 w 142875"/>
              <a:gd name="connsiteY5" fmla="*/ 304800 h 305126"/>
              <a:gd name="connsiteX6" fmla="*/ 95250 w 142875"/>
              <a:gd name="connsiteY6" fmla="*/ 295275 h 305126"/>
              <a:gd name="connsiteX7" fmla="*/ 142875 w 142875"/>
              <a:gd name="connsiteY7" fmla="*/ 295275 h 30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75" h="305126">
                <a:moveTo>
                  <a:pt x="76200" y="0"/>
                </a:moveTo>
                <a:cubicBezTo>
                  <a:pt x="73025" y="22225"/>
                  <a:pt x="71078" y="44660"/>
                  <a:pt x="66675" y="66675"/>
                </a:cubicBezTo>
                <a:cubicBezTo>
                  <a:pt x="54715" y="126476"/>
                  <a:pt x="46731" y="145556"/>
                  <a:pt x="28575" y="200025"/>
                </a:cubicBezTo>
                <a:lnTo>
                  <a:pt x="9525" y="257175"/>
                </a:lnTo>
                <a:lnTo>
                  <a:pt x="0" y="285750"/>
                </a:lnTo>
                <a:cubicBezTo>
                  <a:pt x="9525" y="292100"/>
                  <a:pt x="17184" y="303661"/>
                  <a:pt x="28575" y="304800"/>
                </a:cubicBezTo>
                <a:cubicBezTo>
                  <a:pt x="50914" y="307034"/>
                  <a:pt x="72877" y="297139"/>
                  <a:pt x="95250" y="295275"/>
                </a:cubicBezTo>
                <a:cubicBezTo>
                  <a:pt x="111070" y="293957"/>
                  <a:pt x="127000" y="295275"/>
                  <a:pt x="142875" y="295275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1500" y="2122224"/>
            <a:ext cx="4655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Government Business </a:t>
            </a:r>
            <a:r>
              <a:rPr lang="en-GB" sz="2400" b="1" dirty="0">
                <a:solidFill>
                  <a:schemeClr val="bg1"/>
                </a:solidFill>
              </a:rPr>
              <a:t>P</a:t>
            </a:r>
            <a:r>
              <a:rPr lang="en-GB" sz="2400" b="1" dirty="0" smtClean="0">
                <a:solidFill>
                  <a:schemeClr val="bg1"/>
                </a:solidFill>
              </a:rPr>
              <a:t>rocesses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7900" y="3238500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August-October 2010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743325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08270" y="3882130"/>
            <a:ext cx="31469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smtClean="0">
                <a:solidFill>
                  <a:schemeClr val="bg1"/>
                </a:solidFill>
              </a:rPr>
              <a:t>Sir </a:t>
            </a:r>
            <a:r>
              <a:rPr lang="en-GB" sz="1600" dirty="0">
                <a:solidFill>
                  <a:schemeClr val="bg1"/>
                </a:solidFill>
              </a:rPr>
              <a:t>Philip Green is a British billionaire businessman </a:t>
            </a:r>
            <a:r>
              <a:rPr lang="en-GB" sz="1600" dirty="0" smtClean="0">
                <a:solidFill>
                  <a:schemeClr val="bg1"/>
                </a:solidFill>
              </a:rPr>
              <a:t>who </a:t>
            </a:r>
            <a:r>
              <a:rPr lang="en-GB" sz="1600" dirty="0">
                <a:solidFill>
                  <a:schemeClr val="bg1"/>
                </a:solidFill>
              </a:rPr>
              <a:t>owns some of the United Kingdom's largest </a:t>
            </a:r>
            <a:r>
              <a:rPr lang="en-GB" sz="1600" dirty="0" smtClean="0">
                <a:solidFill>
                  <a:schemeClr val="bg1"/>
                </a:solidFill>
              </a:rPr>
              <a:t>retailers.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701" y="5458877"/>
            <a:ext cx="7439025" cy="80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3439236" y="5960853"/>
            <a:ext cx="2495738" cy="3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597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" y="0"/>
            <a:ext cx="91603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309" y="5758934"/>
            <a:ext cx="15445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n</a:t>
            </a:r>
            <a:r>
              <a:rPr lang="en-GB" sz="1200" b="1" dirty="0" smtClean="0"/>
              <a:t>ew, November </a:t>
            </a:r>
            <a:r>
              <a:rPr lang="en-GB" sz="1200" b="1" dirty="0"/>
              <a:t>2009</a:t>
            </a:r>
          </a:p>
        </p:txBody>
      </p:sp>
      <p:sp>
        <p:nvSpPr>
          <p:cNvPr id="7" name="Oval 6"/>
          <p:cNvSpPr/>
          <p:nvPr/>
        </p:nvSpPr>
        <p:spPr>
          <a:xfrm>
            <a:off x="882869" y="5486400"/>
            <a:ext cx="378372" cy="157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81082" y="2863516"/>
            <a:ext cx="1179095" cy="1179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5312979" y="177422"/>
            <a:ext cx="3831021" cy="1840566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...and from inside the engine room...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6884" y="811550"/>
            <a:ext cx="5590950" cy="4855095"/>
            <a:chOff x="336884" y="811550"/>
            <a:chExt cx="5590950" cy="4855095"/>
          </a:xfrm>
        </p:grpSpPr>
        <p:grpSp>
          <p:nvGrpSpPr>
            <p:cNvPr id="8" name="Group 7"/>
            <p:cNvGrpSpPr/>
            <p:nvPr/>
          </p:nvGrpSpPr>
          <p:grpSpPr>
            <a:xfrm>
              <a:off x="336884" y="811550"/>
              <a:ext cx="5590950" cy="2781300"/>
              <a:chOff x="1085850" y="1352550"/>
              <a:chExt cx="5162550" cy="2781300"/>
            </a:xfrm>
          </p:grpSpPr>
          <p:sp>
            <p:nvSpPr>
              <p:cNvPr id="3" name="Rounded Rectangular Callout 2"/>
              <p:cNvSpPr/>
              <p:nvPr/>
            </p:nvSpPr>
            <p:spPr>
              <a:xfrm>
                <a:off x="1085850" y="1352550"/>
                <a:ext cx="5162550" cy="2781300"/>
              </a:xfrm>
              <a:prstGeom prst="wedgeRoundRectCallout">
                <a:avLst>
                  <a:gd name="adj1" fmla="val -35515"/>
                  <a:gd name="adj2" fmla="val 90527"/>
                  <a:gd name="adj3" fmla="val 16667"/>
                </a:avLst>
              </a:prstGeom>
              <a:solidFill>
                <a:srgbClr val="FEEB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600" b="1" dirty="0" smtClean="0">
                    <a:solidFill>
                      <a:schemeClr val="bg1"/>
                    </a:solidFill>
                  </a:rPr>
                  <a:t>“Reasons 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for failure of UK Government </a:t>
                </a:r>
                <a:r>
                  <a:rPr lang="en-GB" sz="1600" b="1" dirty="0" smtClean="0">
                    <a:solidFill>
                      <a:schemeClr val="bg1"/>
                    </a:solidFill>
                  </a:rPr>
                  <a:t>projects:</a:t>
                </a:r>
                <a:endParaRPr lang="en-GB" sz="1600" b="1" dirty="0">
                  <a:solidFill>
                    <a:schemeClr val="bg1"/>
                  </a:solidFill>
                </a:endParaRPr>
              </a:p>
              <a:p>
                <a:pPr marL="342900" indent="-342900" fontAlgn="ctr">
                  <a:buFont typeface="+mj-lt"/>
                  <a:buAutoNum type="arabicPeriod"/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Political pressure</a:t>
                </a:r>
              </a:p>
              <a:p>
                <a:pPr marL="342900" indent="-342900" fontAlgn="ctr">
                  <a:buFont typeface="+mj-lt"/>
                  <a:buAutoNum type="arabicPeriod"/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No business case</a:t>
                </a:r>
              </a:p>
              <a:p>
                <a:pPr marL="342900" indent="-342900" fontAlgn="ctr">
                  <a:buFont typeface="+mj-lt"/>
                  <a:buAutoNum type="arabicPeriod"/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No agreed budget</a:t>
                </a:r>
              </a:p>
              <a:p>
                <a:pPr marL="342900" indent="-342900" fontAlgn="ctr">
                  <a:buFont typeface="+mj-lt"/>
                  <a:buAutoNum type="arabicPeriod"/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80% of projects launched before 1,2 &amp; 3 have been resolved</a:t>
                </a:r>
              </a:p>
              <a:p>
                <a:pPr marL="342900" indent="-342900" fontAlgn="ctr">
                  <a:buFont typeface="+mj-lt"/>
                  <a:buAutoNum type="arabicPeriod"/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Sole solution approach (options not considered)</a:t>
                </a:r>
              </a:p>
              <a:p>
                <a:pPr marL="342900" indent="-342900" fontAlgn="ctr">
                  <a:buFont typeface="+mj-lt"/>
                  <a:buAutoNum type="arabicPeriod"/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Innovation gamble (never been done before)</a:t>
                </a:r>
              </a:p>
              <a:p>
                <a:pPr marL="342900" indent="-342900" fontAlgn="ctr">
                  <a:buFont typeface="+mj-lt"/>
                  <a:buAutoNum type="arabicPeriod"/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Lack of </a:t>
                </a:r>
                <a:r>
                  <a:rPr lang="en-GB" sz="1400" b="1" dirty="0" smtClean="0">
                    <a:solidFill>
                      <a:schemeClr val="bg1"/>
                    </a:solidFill>
                  </a:rPr>
                  <a:t>commercial </a:t>
                </a:r>
                <a:r>
                  <a:rPr lang="en-GB" sz="1400" b="1" dirty="0">
                    <a:solidFill>
                      <a:schemeClr val="bg1"/>
                    </a:solidFill>
                  </a:rPr>
                  <a:t>capability  – (contract / administration)</a:t>
                </a:r>
              </a:p>
              <a:p>
                <a:pPr marL="342900" indent="-342900" fontAlgn="ctr">
                  <a:buFont typeface="+mj-lt"/>
                  <a:buAutoNum type="arabicPeriod"/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No plan</a:t>
                </a:r>
              </a:p>
              <a:p>
                <a:pPr marL="342900" indent="-342900" fontAlgn="ctr">
                  <a:buFont typeface="+mj-lt"/>
                  <a:buAutoNum type="arabicPeriod"/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No timescale</a:t>
                </a:r>
              </a:p>
              <a:p>
                <a:pPr marL="342900" indent="-342900" fontAlgn="ctr">
                  <a:buFont typeface="+mj-lt"/>
                  <a:buAutoNum type="arabicPeriod"/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No defined </a:t>
                </a:r>
                <a:r>
                  <a:rPr lang="en-GB" sz="1400" b="1" dirty="0" smtClean="0">
                    <a:solidFill>
                      <a:schemeClr val="bg1"/>
                    </a:solidFill>
                  </a:rPr>
                  <a:t>benefits”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862256" y="3501838"/>
                <a:ext cx="19159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APM </a:t>
                </a:r>
                <a:r>
                  <a:rPr lang="en-GB" sz="1400" b="1" dirty="0" smtClean="0">
                    <a:solidFill>
                      <a:schemeClr val="bg1"/>
                    </a:solidFill>
                  </a:rPr>
                  <a:t>Conference (Oct’10)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312933" y="3834884"/>
                <a:ext cx="27906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Tony </a:t>
                </a:r>
                <a:r>
                  <a:rPr lang="en-GB" sz="1200" dirty="0" smtClean="0">
                    <a:solidFill>
                      <a:schemeClr val="bg1"/>
                    </a:solidFill>
                  </a:rPr>
                  <a:t>Collins, blogs.computerworlduk.com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Rounded Rectangular Callout 10"/>
            <p:cNvSpPr/>
            <p:nvPr/>
          </p:nvSpPr>
          <p:spPr>
            <a:xfrm>
              <a:off x="2793320" y="4765893"/>
              <a:ext cx="2402006" cy="900752"/>
            </a:xfrm>
            <a:prstGeom prst="wedgeRoundRectCallout">
              <a:avLst>
                <a:gd name="adj1" fmla="val -63936"/>
                <a:gd name="adj2" fmla="val -192829"/>
                <a:gd name="adj3" fmla="val 16667"/>
              </a:avLst>
            </a:prstGeom>
            <a:solidFill>
              <a:srgbClr val="FEE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</a:rPr>
                <a:t>What hope for IT-enabled change in this continuing context?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826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" y="0"/>
            <a:ext cx="9147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410200" y="1132485"/>
            <a:ext cx="3590925" cy="969448"/>
          </a:xfrm>
          <a:prstGeom prst="wedgeRoundRectCallout">
            <a:avLst>
              <a:gd name="adj1" fmla="val -65236"/>
              <a:gd name="adj2" fmla="val -9151"/>
              <a:gd name="adj3" fmla="val 16667"/>
            </a:avLst>
          </a:prstGeom>
          <a:solidFill>
            <a:srgbClr val="FEEB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i="1" dirty="0" smtClean="0">
                <a:solidFill>
                  <a:schemeClr val="bg1"/>
                </a:solidFill>
              </a:rPr>
              <a:t>“My team </a:t>
            </a:r>
            <a:r>
              <a:rPr lang="en-GB" sz="1400" b="1" i="1" dirty="0">
                <a:solidFill>
                  <a:schemeClr val="bg1"/>
                </a:solidFill>
              </a:rPr>
              <a:t>and ministers have only limited control </a:t>
            </a:r>
            <a:r>
              <a:rPr lang="en-GB" sz="1400" b="1" dirty="0">
                <a:solidFill>
                  <a:schemeClr val="bg1"/>
                </a:solidFill>
              </a:rPr>
              <a:t>over rationalising the public sector's annual IT spend </a:t>
            </a:r>
            <a:r>
              <a:rPr lang="en-GB" sz="1400" b="1" dirty="0" smtClean="0">
                <a:solidFill>
                  <a:schemeClr val="bg1"/>
                </a:solidFill>
              </a:rPr>
              <a:t> (£7bn out of £17bn).”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John Suffolk  (resigned Nov. 2010)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9172" y="5849007"/>
            <a:ext cx="1623849" cy="677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390434" y="5537416"/>
            <a:ext cx="552893" cy="467832"/>
          </a:xfrm>
          <a:prstGeom prst="star5">
            <a:avLst/>
          </a:prstGeom>
          <a:solidFill>
            <a:srgbClr val="FFC000"/>
          </a:solidFill>
          <a:ln>
            <a:solidFill>
              <a:srgbClr val="FF99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73366" y="1277005"/>
            <a:ext cx="125874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   vacancy   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14526" y="2047874"/>
            <a:ext cx="2533649" cy="1752601"/>
            <a:chOff x="1914526" y="2047874"/>
            <a:chExt cx="2533649" cy="1752601"/>
          </a:xfrm>
        </p:grpSpPr>
        <p:grpSp>
          <p:nvGrpSpPr>
            <p:cNvPr id="12" name="Group 11"/>
            <p:cNvGrpSpPr/>
            <p:nvPr/>
          </p:nvGrpSpPr>
          <p:grpSpPr>
            <a:xfrm>
              <a:off x="1914526" y="2047874"/>
              <a:ext cx="2533649" cy="1752601"/>
              <a:chOff x="1914526" y="2047874"/>
              <a:chExt cx="2533649" cy="175260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914526" y="2047874"/>
                <a:ext cx="2533649" cy="1752601"/>
                <a:chOff x="1857376" y="1724024"/>
                <a:chExt cx="2533649" cy="1752601"/>
              </a:xfrm>
            </p:grpSpPr>
            <p:sp>
              <p:nvSpPr>
                <p:cNvPr id="9" name="Rounded Rectangular Callout 8"/>
                <p:cNvSpPr/>
                <p:nvPr/>
              </p:nvSpPr>
              <p:spPr>
                <a:xfrm>
                  <a:off x="1857376" y="1724024"/>
                  <a:ext cx="2533649" cy="1752601"/>
                </a:xfrm>
                <a:prstGeom prst="wedgeRoundRectCallout">
                  <a:avLst>
                    <a:gd name="adj1" fmla="val -63276"/>
                    <a:gd name="adj2" fmla="val 19660"/>
                    <a:gd name="adj3" fmla="val 16667"/>
                  </a:avLst>
                </a:prstGeom>
                <a:solidFill>
                  <a:srgbClr val="FEEB7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14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pic>
              <p:nvPicPr>
                <p:cNvPr id="11267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2639" y="1864406"/>
                  <a:ext cx="2138361" cy="14645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TextBox 7"/>
              <p:cNvSpPr txBox="1"/>
              <p:nvPr/>
            </p:nvSpPr>
            <p:spPr>
              <a:xfrm>
                <a:off x="3181350" y="3057525"/>
                <a:ext cx="3754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/>
                  <a:t>?</a:t>
                </a:r>
                <a:endParaRPr lang="en-GB" sz="3200" dirty="0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0875" y="3077854"/>
              <a:ext cx="93345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1845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8022" y="8022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4339718" y="-3544770"/>
            <a:ext cx="540000" cy="864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Capable people, capable departments – Improving knowledge, skills and experience to deliver the demands placed upon us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357313" y="1162720"/>
            <a:ext cx="6643687" cy="4525963"/>
            <a:chOff x="1357290" y="1189022"/>
            <a:chExt cx="6643734" cy="4525994"/>
          </a:xfrm>
        </p:grpSpPr>
        <p:sp>
          <p:nvSpPr>
            <p:cNvPr id="15" name="Frame 14"/>
            <p:cNvSpPr/>
            <p:nvPr/>
          </p:nvSpPr>
          <p:spPr>
            <a:xfrm>
              <a:off x="1357290" y="1285861"/>
              <a:ext cx="6643734" cy="4429155"/>
            </a:xfrm>
            <a:prstGeom prst="frame">
              <a:avLst>
                <a:gd name="adj1" fmla="val 359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35303" y="1189022"/>
              <a:ext cx="3222648" cy="338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b="1" dirty="0">
                  <a:solidFill>
                    <a:schemeClr val="bg1"/>
                  </a:solidFill>
                  <a:latin typeface="+mn-lt"/>
                </a:rPr>
                <a:t>Information Assurance and Security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 rot="5400000">
            <a:off x="4398456" y="1884517"/>
            <a:ext cx="540000" cy="864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Shared Services building once, using many – sharing front middle and back office systems and services and moving applications to the Government Cloud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43875" y="1235745"/>
            <a:ext cx="809625" cy="45259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Better value and performance from all parties - Supplier Management, 2-way assessment &amp; Collaborative Procurement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2976" y="1213506"/>
            <a:ext cx="810000" cy="4525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Delivering better projects with greater certainty of delivery and benefits - Portfolio Management, Programme Assurance, benchmarking &amp; Benefits Realisation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974850" y="1807245"/>
            <a:ext cx="2408238" cy="1439863"/>
            <a:chOff x="1974832" y="2047127"/>
            <a:chExt cx="2408400" cy="1623600"/>
          </a:xfrm>
        </p:grpSpPr>
        <p:sp>
          <p:nvSpPr>
            <p:cNvPr id="26" name="Rectangle 25"/>
            <p:cNvSpPr/>
            <p:nvPr/>
          </p:nvSpPr>
          <p:spPr>
            <a:xfrm>
              <a:off x="1974832" y="2047127"/>
              <a:ext cx="2408400" cy="1623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00234" y="2285208"/>
              <a:ext cx="2357597" cy="13586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34" y="2356811"/>
              <a:ext cx="2357597" cy="11456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tabLst>
                  <a:tab pos="90000" algn="l"/>
                  <a:tab pos="180000" algn="l"/>
                </a:tabLst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+mn-lt"/>
                </a:rPr>
                <a:t> 	130+ centres in central government  	reduced to 9-12</a:t>
              </a:r>
            </a:p>
            <a:p>
              <a:pPr>
                <a:buFont typeface="Arial" pitchFamily="34" charset="0"/>
                <a:buChar char="•"/>
                <a:tabLst>
                  <a:tab pos="90000" algn="l"/>
                  <a:tab pos="180000" algn="l"/>
                </a:tabLst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+mn-lt"/>
                </a:rPr>
                <a:t> 	£900m saving over 5 years</a:t>
              </a:r>
            </a:p>
            <a:p>
              <a:pPr>
                <a:buFont typeface="Arial" pitchFamily="34" charset="0"/>
                <a:buChar char="•"/>
                <a:tabLst>
                  <a:tab pos="90000" algn="l"/>
                  <a:tab pos="180000" algn="l"/>
                </a:tabLst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+mn-lt"/>
                </a:rPr>
                <a:t> 	£300m pa saving thereafter</a:t>
              </a:r>
            </a:p>
            <a:p>
              <a:pPr>
                <a:buFont typeface="Arial" pitchFamily="34" charset="0"/>
                <a:buChar char="•"/>
                <a:tabLst>
                  <a:tab pos="90000" algn="l"/>
                  <a:tab pos="180000" algn="l"/>
                </a:tabLst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+mn-lt"/>
                </a:rPr>
                <a:t> 	Extend to Local</a:t>
              </a:r>
            </a:p>
            <a:p>
              <a:pPr>
                <a:buFont typeface="Arial" pitchFamily="34" charset="0"/>
                <a:buChar char="•"/>
                <a:tabLst>
                  <a:tab pos="90000" algn="l"/>
                  <a:tab pos="180000" algn="l"/>
                </a:tabLst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+mn-lt"/>
                </a:rPr>
                <a:t> 	Authorities &amp; Police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00234" y="2072188"/>
              <a:ext cx="2357597" cy="2846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bg1"/>
                  </a:solidFill>
                </a:rPr>
                <a:t>Data Centre  Strategy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976438" y="3688433"/>
            <a:ext cx="2401887" cy="1493837"/>
            <a:chOff x="1976419" y="3976691"/>
            <a:chExt cx="2401200" cy="1494000"/>
          </a:xfrm>
        </p:grpSpPr>
        <p:sp>
          <p:nvSpPr>
            <p:cNvPr id="41" name="Rectangle 40"/>
            <p:cNvSpPr/>
            <p:nvPr/>
          </p:nvSpPr>
          <p:spPr>
            <a:xfrm>
              <a:off x="1976419" y="3976691"/>
              <a:ext cx="2401200" cy="149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00224" y="4000506"/>
              <a:ext cx="2356764" cy="135746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38930" name="TextBox 24"/>
            <p:cNvSpPr txBox="1">
              <a:spLocks noChangeArrowheads="1"/>
            </p:cNvSpPr>
            <p:nvPr/>
          </p:nvSpPr>
          <p:spPr bwMode="auto">
            <a:xfrm>
              <a:off x="2000224" y="4333917"/>
              <a:ext cx="1993330" cy="708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  <a:tabLst>
                  <a:tab pos="88900" algn="l"/>
                  <a:tab pos="179388" algn="l"/>
                </a:tabLst>
              </a:pPr>
              <a:r>
                <a:rPr lang="en-GB" sz="1000" b="1" dirty="0">
                  <a:solidFill>
                    <a:schemeClr val="bg1"/>
                  </a:solidFill>
                  <a:latin typeface="Calibri" pitchFamily="34" charset="0"/>
                </a:rPr>
                <a:t> 	Currently c£1.5bn spend pa</a:t>
              </a:r>
            </a:p>
            <a:p>
              <a:pPr>
                <a:buFont typeface="Arial" charset="0"/>
                <a:buChar char="•"/>
                <a:tabLst>
                  <a:tab pos="88900" algn="l"/>
                  <a:tab pos="179388" algn="l"/>
                </a:tabLst>
              </a:pPr>
              <a:r>
                <a:rPr lang="en-GB" sz="1000" b="1" dirty="0">
                  <a:solidFill>
                    <a:schemeClr val="bg1"/>
                  </a:solidFill>
                  <a:latin typeface="Calibri" pitchFamily="34" charset="0"/>
                </a:rPr>
                <a:t> 	£500m pa saving from the 1.5bn</a:t>
              </a:r>
            </a:p>
            <a:p>
              <a:pPr>
                <a:buFont typeface="Arial" charset="0"/>
                <a:buChar char="•"/>
                <a:tabLst>
                  <a:tab pos="88900" algn="l"/>
                  <a:tab pos="179388" algn="l"/>
                </a:tabLst>
              </a:pPr>
              <a:r>
                <a:rPr lang="en-GB" sz="1000" b="1" dirty="0">
                  <a:solidFill>
                    <a:schemeClr val="bg1"/>
                  </a:solidFill>
                  <a:latin typeface="Calibri" pitchFamily="34" charset="0"/>
                </a:rPr>
                <a:t> 	A “Network of Networks”</a:t>
              </a:r>
            </a:p>
            <a:p>
              <a:pPr>
                <a:buFont typeface="Arial" charset="0"/>
                <a:buChar char="•"/>
                <a:tabLst>
                  <a:tab pos="88900" algn="l"/>
                  <a:tab pos="179388" algn="l"/>
                </a:tabLst>
              </a:pPr>
              <a:r>
                <a:rPr lang="en-GB" sz="1000" b="1" dirty="0">
                  <a:solidFill>
                    <a:schemeClr val="bg1"/>
                  </a:solidFill>
                  <a:latin typeface="Calibri" pitchFamily="34" charset="0"/>
                </a:rPr>
                <a:t> 	Will be extended to mobile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00224" y="5162682"/>
              <a:ext cx="2356764" cy="2857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/>
              <a:r>
                <a:rPr lang="en-GB" sz="1100" b="1">
                  <a:solidFill>
                    <a:schemeClr val="bg1"/>
                  </a:solidFill>
                  <a:latin typeface="Arial" charset="0"/>
                </a:rPr>
                <a:t>Public Sector Network Strategy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975225" y="1804070"/>
            <a:ext cx="2408238" cy="1439863"/>
            <a:chOff x="4975225" y="2045114"/>
            <a:chExt cx="2408400" cy="1623600"/>
          </a:xfrm>
        </p:grpSpPr>
        <p:sp>
          <p:nvSpPr>
            <p:cNvPr id="35" name="Rectangle 34"/>
            <p:cNvSpPr/>
            <p:nvPr/>
          </p:nvSpPr>
          <p:spPr>
            <a:xfrm>
              <a:off x="4975225" y="2045114"/>
              <a:ext cx="2408400" cy="1623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GB" sz="1400" b="1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00627" y="2286775"/>
              <a:ext cx="2357597" cy="135687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GB" sz="1400" b="1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0627" y="2356587"/>
              <a:ext cx="1649602" cy="45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  <a:tabLst>
                  <a:tab pos="90000" algn="l"/>
                  <a:tab pos="180000" algn="l"/>
                </a:tabLst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+mn-lt"/>
                </a:rPr>
                <a:t> 	Purchasing at Crown level</a:t>
              </a:r>
            </a:p>
            <a:p>
              <a:pPr>
                <a:buFont typeface="Arial" pitchFamily="34" charset="0"/>
                <a:buChar char="•"/>
                <a:tabLst>
                  <a:tab pos="90000" algn="l"/>
                  <a:tab pos="180000" algn="l"/>
                </a:tabLst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+mn-lt"/>
                </a:rPr>
                <a:t> 	No repurchase of our </a:t>
              </a:r>
              <a:r>
                <a:rPr lang="en-GB" sz="1000" b="1" dirty="0" smtClean="0">
                  <a:solidFill>
                    <a:schemeClr val="bg1"/>
                  </a:solidFill>
                  <a:latin typeface="+mn-lt"/>
                </a:rPr>
                <a:t>IPR</a:t>
              </a:r>
              <a:endParaRPr lang="en-GB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00627" y="2071966"/>
              <a:ext cx="2357597" cy="2846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charset="0"/>
                </a:rPr>
                <a:t>Open Source, standards, reuse</a:t>
              </a:r>
              <a:endParaRPr lang="en-GB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668463" y="1451645"/>
            <a:ext cx="6000750" cy="3951288"/>
            <a:chOff x="1516042" y="1325749"/>
            <a:chExt cx="6000792" cy="3951115"/>
          </a:xfrm>
        </p:grpSpPr>
        <p:sp>
          <p:nvSpPr>
            <p:cNvPr id="33" name="Frame 32"/>
            <p:cNvSpPr/>
            <p:nvPr/>
          </p:nvSpPr>
          <p:spPr>
            <a:xfrm>
              <a:off x="1516042" y="1419408"/>
              <a:ext cx="6000792" cy="3857456"/>
            </a:xfrm>
            <a:prstGeom prst="frame">
              <a:avLst>
                <a:gd name="adj1" fmla="val 3595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17933" y="1325749"/>
              <a:ext cx="1466860" cy="307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+mn-lt"/>
                </a:rPr>
                <a:t>Green IT Strategy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975225" y="3688433"/>
            <a:ext cx="2408238" cy="1493837"/>
            <a:chOff x="4975230" y="3929066"/>
            <a:chExt cx="2408395" cy="1494000"/>
          </a:xfrm>
        </p:grpSpPr>
        <p:sp>
          <p:nvSpPr>
            <p:cNvPr id="10" name="Rectangle 9"/>
            <p:cNvSpPr/>
            <p:nvPr/>
          </p:nvSpPr>
          <p:spPr>
            <a:xfrm>
              <a:off x="5000632" y="3954469"/>
              <a:ext cx="2357592" cy="14400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38942" name="TextBox 25"/>
            <p:cNvSpPr txBox="1">
              <a:spLocks noChangeArrowheads="1"/>
            </p:cNvSpPr>
            <p:nvPr/>
          </p:nvSpPr>
          <p:spPr bwMode="auto">
            <a:xfrm>
              <a:off x="5000769" y="4181056"/>
              <a:ext cx="1857375" cy="785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>
                <a:buFont typeface="Arial" charset="0"/>
                <a:buChar char="•"/>
                <a:tabLst>
                  <a:tab pos="88900" algn="l"/>
                  <a:tab pos="179388" algn="l"/>
                </a:tabLst>
              </a:pPr>
              <a:r>
                <a:rPr lang="en-GB" sz="1000" b="1" dirty="0">
                  <a:solidFill>
                    <a:schemeClr val="bg1"/>
                  </a:solidFill>
                  <a:latin typeface="Calibri" pitchFamily="34" charset="0"/>
                </a:rPr>
                <a:t>  </a:t>
              </a:r>
              <a:r>
                <a:rPr lang="en-GB" sz="1000" b="1" dirty="0" smtClean="0">
                  <a:solidFill>
                    <a:schemeClr val="bg1"/>
                  </a:solidFill>
                  <a:latin typeface="Calibri" pitchFamily="34" charset="0"/>
                </a:rPr>
                <a:t>TCO </a:t>
              </a:r>
              <a:r>
                <a:rPr lang="en-GB" sz="1000" b="1" dirty="0">
                  <a:solidFill>
                    <a:schemeClr val="bg1"/>
                  </a:solidFill>
                  <a:latin typeface="Calibri" pitchFamily="34" charset="0"/>
                </a:rPr>
                <a:t>benchmark £1k/pa</a:t>
              </a:r>
            </a:p>
            <a:p>
              <a:pPr>
                <a:tabLst>
                  <a:tab pos="88900" algn="l"/>
                  <a:tab pos="179388" algn="l"/>
                </a:tabLst>
              </a:pPr>
              <a:r>
                <a:rPr lang="en-GB" sz="1000" b="1" dirty="0">
                  <a:solidFill>
                    <a:schemeClr val="bg1"/>
                  </a:solidFill>
                  <a:latin typeface="Calibri" pitchFamily="34" charset="0"/>
                </a:rPr>
                <a:t> 	£100pa saving = £400m pa.  </a:t>
              </a:r>
            </a:p>
            <a:p>
              <a:pPr>
                <a:tabLst>
                  <a:tab pos="88900" algn="l"/>
                  <a:tab pos="179388" algn="l"/>
                </a:tabLst>
              </a:pPr>
              <a:r>
                <a:rPr lang="en-GB" sz="1000" b="1" dirty="0">
                  <a:solidFill>
                    <a:schemeClr val="bg1"/>
                  </a:solidFill>
                  <a:latin typeface="Calibri" pitchFamily="34" charset="0"/>
                </a:rPr>
                <a:t>  	Oct 2005 median cost £2,300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00632" y="5113470"/>
              <a:ext cx="2357592" cy="28578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bg1"/>
                  </a:solidFill>
                </a:rPr>
                <a:t>Common Desktop Strategy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975230" y="3929066"/>
              <a:ext cx="2408395" cy="149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n-GB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0" name="Cloud Callout 19"/>
          <p:cNvSpPr/>
          <p:nvPr/>
        </p:nvSpPr>
        <p:spPr>
          <a:xfrm>
            <a:off x="3000375" y="2616870"/>
            <a:ext cx="3286125" cy="1500188"/>
          </a:xfrm>
          <a:prstGeom prst="cloudCallout">
            <a:avLst>
              <a:gd name="adj1" fmla="val -19304"/>
              <a:gd name="adj2" fmla="val 4021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Government Secure “Cloud” G-Cloud</a:t>
            </a:r>
          </a:p>
          <a:p>
            <a:pPr algn="ctr"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Shared Services/Systems,</a:t>
            </a:r>
          </a:p>
          <a:p>
            <a:pPr algn="ctr"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“Tell us Once”</a:t>
            </a:r>
          </a:p>
          <a:p>
            <a:pPr algn="ctr"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Simplified, standardised</a:t>
            </a:r>
          </a:p>
          <a:p>
            <a:pPr algn="ctr"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Available to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8038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13" y="5086350"/>
            <a:ext cx="7764629" cy="131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95750" y="26988"/>
            <a:ext cx="4591050" cy="163036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Martha Lane Fox </a:t>
            </a:r>
            <a:br>
              <a:rPr lang="en-GB" sz="3600" dirty="0" smtClean="0"/>
            </a:br>
            <a:r>
              <a:rPr lang="en-GB" sz="3600" dirty="0" smtClean="0"/>
              <a:t>– UK Digital Champion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 rot="20965857">
            <a:off x="7011894" y="6115417"/>
            <a:ext cx="22283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Again !!?</a:t>
            </a:r>
            <a:endParaRPr lang="en-US" sz="36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312979" y="177422"/>
            <a:ext cx="3831021" cy="1840566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...and so another turn of the cycle begins...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4533901"/>
            <a:ext cx="2557130" cy="62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57177" y="4867055"/>
            <a:ext cx="7604051" cy="2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34293" y="6036635"/>
            <a:ext cx="4424916" cy="132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50088" y="6369788"/>
            <a:ext cx="6250172" cy="97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9933" y="2593075"/>
            <a:ext cx="518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(From MARTHA LANE FOX – UK DIGITAL CHAMPION)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516579763"/>
              </p:ext>
            </p:extLst>
          </p:nvPr>
        </p:nvGraphicFramePr>
        <p:xfrm>
          <a:off x="4294920" y="3158747"/>
          <a:ext cx="3153629" cy="331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74431" y="53154"/>
          <a:ext cx="8934154" cy="330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66750" y="2705100"/>
            <a:ext cx="3331133" cy="189170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rgbClr val="FFFF00"/>
                </a:solidFill>
              </a:rPr>
              <a:t>100,000’s website hits p.a.</a:t>
            </a:r>
          </a:p>
          <a:p>
            <a:r>
              <a:rPr lang="en-GB" sz="2000" dirty="0" smtClean="0">
                <a:solidFill>
                  <a:srgbClr val="FFFF00"/>
                </a:solidFill>
              </a:rPr>
              <a:t>10,000’s end-user contacts</a:t>
            </a:r>
          </a:p>
          <a:p>
            <a:r>
              <a:rPr lang="en-GB" sz="2000" dirty="0" smtClean="0">
                <a:solidFill>
                  <a:srgbClr val="FFFF00"/>
                </a:solidFill>
              </a:rPr>
              <a:t>1000’s supply-side contacts</a:t>
            </a:r>
          </a:p>
          <a:p>
            <a:r>
              <a:rPr lang="en-GB" sz="2000" dirty="0" smtClean="0">
                <a:solidFill>
                  <a:srgbClr val="FFFF00"/>
                </a:solidFill>
              </a:rPr>
              <a:t>100’s paying end-user members (~300)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1" y="4736869"/>
            <a:ext cx="3310108" cy="202588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rgbClr val="FFFF00"/>
                </a:solidFill>
              </a:rPr>
              <a:t>3 membership levels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00"/>
                </a:solidFill>
              </a:rPr>
              <a:t> Professional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00"/>
                </a:solidFill>
              </a:rPr>
              <a:t> Premium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00"/>
                </a:solidFill>
              </a:rPr>
              <a:t> Corporate Advisory</a:t>
            </a:r>
          </a:p>
          <a:p>
            <a:r>
              <a:rPr lang="en-GB" sz="2000" dirty="0" smtClean="0">
                <a:solidFill>
                  <a:srgbClr val="FFFF00"/>
                </a:solidFill>
              </a:rPr>
              <a:t>Activities often open to non-members too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141894"/>
            <a:ext cx="7107238" cy="547687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The National Computing </a:t>
            </a:r>
            <a:r>
              <a:rPr lang="en-GB" sz="3200" b="1" dirty="0" smtClean="0">
                <a:solidFill>
                  <a:srgbClr val="FFFF00"/>
                </a:solidFill>
              </a:rPr>
              <a:t>Centre</a:t>
            </a:r>
            <a:br>
              <a:rPr lang="en-GB" sz="3200" b="1" dirty="0" smtClean="0">
                <a:solidFill>
                  <a:srgbClr val="FFFF00"/>
                </a:solidFill>
              </a:rPr>
            </a:br>
            <a:r>
              <a:rPr lang="en-GB" sz="2700" b="1" dirty="0" smtClean="0">
                <a:solidFill>
                  <a:srgbClr val="FFFF00"/>
                </a:solidFill>
              </a:rPr>
              <a:t>www.ncc.co.uk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5517" y="6334780"/>
            <a:ext cx="4058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E-</a:t>
            </a:r>
            <a:r>
              <a:rPr lang="en-GB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gov</a:t>
            </a:r>
            <a:r>
              <a:rPr lang="en-GB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active since 2002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0" y="6066922"/>
            <a:ext cx="334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Independent of government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 churn </a:t>
            </a:r>
            <a:r>
              <a:rPr lang="en-GB" dirty="0" smtClean="0"/>
              <a:t>&amp;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lack of Collective </a:t>
            </a:r>
            <a:r>
              <a:rPr lang="en-GB" dirty="0" smtClean="0"/>
              <a:t>memory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What’s going on here?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 churn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Thro 2002 - 2010</a:t>
            </a:r>
          </a:p>
          <a:p>
            <a:pPr lvl="1"/>
            <a:r>
              <a:rPr lang="en-GB" dirty="0" smtClean="0"/>
              <a:t>4 ‘directors of interoperability policy’</a:t>
            </a:r>
          </a:p>
          <a:p>
            <a:pPr lvl="1"/>
            <a:r>
              <a:rPr lang="en-GB" dirty="0" smtClean="0"/>
              <a:t>3 ‘government CIOs’</a:t>
            </a:r>
          </a:p>
          <a:p>
            <a:pPr lvl="1"/>
            <a:r>
              <a:rPr lang="en-GB" dirty="0" smtClean="0"/>
              <a:t>3 (or is it 4?) ‘organisational units’ of Cabinet Office</a:t>
            </a:r>
          </a:p>
          <a:p>
            <a:pPr lvl="1"/>
            <a:r>
              <a:rPr lang="en-GB" dirty="0" smtClean="0"/>
              <a:t>3 ‘lead governments’ (2 Labour, 1 Coalition)	</a:t>
            </a:r>
          </a:p>
          <a:p>
            <a:r>
              <a:rPr lang="en-GB" dirty="0" smtClean="0"/>
              <a:t>We keep going back to the same starting points because nothing much changes in one ‘people cycle time’</a:t>
            </a:r>
          </a:p>
          <a:p>
            <a:r>
              <a:rPr lang="en-GB" dirty="0" smtClean="0"/>
              <a:t>We keep forgetting what we have learned</a:t>
            </a: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9715" y="6063916"/>
            <a:ext cx="7989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Our collective memory is very poor, = OPPORTUNITY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66044"/>
          </a:xfrm>
        </p:spPr>
        <p:txBody>
          <a:bodyPr>
            <a:normAutofit/>
          </a:bodyPr>
          <a:lstStyle/>
          <a:p>
            <a:r>
              <a:rPr lang="en-GB" dirty="0" smtClean="0"/>
              <a:t>Culture Wars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.v.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030951"/>
            <a:ext cx="4038600" cy="42116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200" b="1" dirty="0" smtClean="0"/>
              <a:t>The Radicals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view the Innately Cautious with deep suspicion</a:t>
            </a:r>
          </a:p>
          <a:p>
            <a:r>
              <a:rPr lang="en-GB" dirty="0" smtClean="0"/>
              <a:t>strongly welcome the Minister’s reformist zeal</a:t>
            </a:r>
          </a:p>
          <a:p>
            <a:r>
              <a:rPr lang="en-GB" dirty="0" smtClean="0"/>
              <a:t>see </a:t>
            </a:r>
            <a:r>
              <a:rPr lang="en-GB" dirty="0"/>
              <a:t>much of </a:t>
            </a:r>
            <a:r>
              <a:rPr lang="en-GB" dirty="0" smtClean="0"/>
              <a:t>the present </a:t>
            </a:r>
            <a:r>
              <a:rPr lang="en-GB" dirty="0"/>
              <a:t>IT-related spend </a:t>
            </a:r>
            <a:r>
              <a:rPr lang="en-GB" dirty="0" smtClean="0"/>
              <a:t>as wasteful</a:t>
            </a:r>
          </a:p>
          <a:p>
            <a:r>
              <a:rPr lang="en-GB" dirty="0" smtClean="0"/>
              <a:t>instead compel simplification </a:t>
            </a:r>
            <a:r>
              <a:rPr lang="en-GB" dirty="0"/>
              <a:t>and </a:t>
            </a:r>
            <a:r>
              <a:rPr lang="en-GB" dirty="0" smtClean="0"/>
              <a:t>standardization through control </a:t>
            </a:r>
            <a:r>
              <a:rPr lang="en-GB" dirty="0"/>
              <a:t>of the purse strings </a:t>
            </a:r>
            <a:r>
              <a:rPr lang="en-GB" dirty="0" smtClean="0"/>
              <a:t> and avoiding </a:t>
            </a:r>
            <a:r>
              <a:rPr lang="en-GB" dirty="0"/>
              <a:t>being locked into long-term </a:t>
            </a:r>
            <a:r>
              <a:rPr lang="en-GB" dirty="0" smtClean="0"/>
              <a:t>contracts</a:t>
            </a:r>
          </a:p>
          <a:p>
            <a:r>
              <a:rPr lang="en-GB" dirty="0" smtClean="0"/>
              <a:t>want </a:t>
            </a:r>
            <a:r>
              <a:rPr lang="en-GB" dirty="0"/>
              <a:t>SMEs to have 25% of government </a:t>
            </a:r>
            <a:r>
              <a:rPr lang="en-GB" dirty="0" smtClean="0"/>
              <a:t>contracts (by numbers of contracts)</a:t>
            </a:r>
          </a:p>
          <a:p>
            <a:r>
              <a:rPr lang="en-GB" dirty="0" smtClean="0"/>
              <a:t>see </a:t>
            </a:r>
            <a:r>
              <a:rPr lang="en-GB" dirty="0"/>
              <a:t>the status quo as Latin for "the mess we're in".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3043149"/>
            <a:ext cx="4038600" cy="3773488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en-GB" sz="4200" b="1" dirty="0"/>
              <a:t>The Innately Cautious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view the Radicals with deep suspicion</a:t>
            </a:r>
          </a:p>
          <a:p>
            <a:r>
              <a:rPr lang="en-GB" dirty="0" smtClean="0"/>
              <a:t>are reluctant </a:t>
            </a:r>
            <a:r>
              <a:rPr lang="en-GB" dirty="0"/>
              <a:t>to meddle with the major IT systems of </a:t>
            </a:r>
            <a:r>
              <a:rPr lang="en-GB" dirty="0" smtClean="0"/>
              <a:t>government</a:t>
            </a:r>
          </a:p>
          <a:p>
            <a:r>
              <a:rPr lang="en-GB" dirty="0" smtClean="0"/>
              <a:t>advocate slow change</a:t>
            </a:r>
          </a:p>
          <a:p>
            <a:r>
              <a:rPr lang="en-GB" dirty="0" smtClean="0"/>
              <a:t>see </a:t>
            </a:r>
            <a:r>
              <a:rPr lang="en-GB" dirty="0"/>
              <a:t>a very limited role for the </a:t>
            </a:r>
            <a:r>
              <a:rPr lang="en-GB" dirty="0" smtClean="0"/>
              <a:t>G-Cloud (and any other radical, new technologies)</a:t>
            </a:r>
          </a:p>
          <a:p>
            <a:r>
              <a:rPr lang="en-GB" dirty="0" smtClean="0"/>
              <a:t>want </a:t>
            </a:r>
            <a:r>
              <a:rPr lang="en-GB" dirty="0"/>
              <a:t>SMEs kept in their </a:t>
            </a:r>
            <a:r>
              <a:rPr lang="en-GB" dirty="0" smtClean="0"/>
              <a:t>place - </a:t>
            </a:r>
            <a:r>
              <a:rPr lang="en-GB" dirty="0"/>
              <a:t>as subcontractors to the big </a:t>
            </a:r>
            <a:r>
              <a:rPr lang="en-GB" dirty="0" smtClean="0"/>
              <a:t>suppliers</a:t>
            </a:r>
            <a:r>
              <a:rPr lang="en-GB" dirty="0"/>
              <a:t> </a:t>
            </a:r>
            <a:r>
              <a:rPr lang="en-GB" dirty="0" smtClean="0"/>
              <a:t>(easier to manage just the latter)</a:t>
            </a: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486204" y="6581001"/>
            <a:ext cx="3657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Adapted from Tony </a:t>
            </a:r>
            <a:r>
              <a:rPr lang="en-GB" sz="1200" dirty="0" smtClean="0"/>
              <a:t>Collins, blogs.computerworlduk.com</a:t>
            </a:r>
            <a:endParaRPr lang="en-GB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57" y="743991"/>
            <a:ext cx="2319338" cy="210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2" y="750366"/>
            <a:ext cx="2338387" cy="208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rot="20428611">
            <a:off x="2648871" y="2431307"/>
            <a:ext cx="3373296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unresolved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3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12652" y="138223"/>
            <a:ext cx="8750596" cy="6496503"/>
          </a:xfrm>
          <a:prstGeom prst="roundRect">
            <a:avLst>
              <a:gd name="adj" fmla="val 43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technology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10598"/>
            <a:ext cx="8613469" cy="578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7797" y="832835"/>
            <a:ext cx="6073254" cy="687630"/>
          </a:xfrm>
          <a:prstGeom prst="rect">
            <a:avLst/>
          </a:prstGeom>
          <a:solidFill>
            <a:srgbClr val="FEE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</a:rPr>
              <a:t>Governments </a:t>
            </a:r>
            <a:r>
              <a:rPr lang="en-GB" b="1" dirty="0" smtClean="0">
                <a:solidFill>
                  <a:schemeClr val="bg1"/>
                </a:solidFill>
              </a:rPr>
              <a:t>change every 4-6 years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Administrations  (Civil Services) don’t change except reluctantly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382" y="1658688"/>
            <a:ext cx="4364585" cy="978195"/>
          </a:xfrm>
          <a:prstGeom prst="rect">
            <a:avLst/>
          </a:prstGeom>
          <a:solidFill>
            <a:srgbClr val="FFC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10-15 years cycle time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(need 2-3 governments’ terms)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382" y="2913329"/>
            <a:ext cx="3965945" cy="829341"/>
          </a:xfrm>
          <a:prstGeom prst="rect">
            <a:avLst/>
          </a:prstGeom>
          <a:solidFill>
            <a:srgbClr val="FF9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3-5 years cycle time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(organisational change programmes)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382" y="4082912"/>
            <a:ext cx="3965944" cy="797442"/>
          </a:xfrm>
          <a:prstGeom prst="rect">
            <a:avLst/>
          </a:prstGeom>
          <a:solidFill>
            <a:srgbClr val="FF7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2-3 years cycle time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(akin to organisational change projects)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381" y="5220596"/>
            <a:ext cx="4553302" cy="765544"/>
          </a:xfrm>
          <a:prstGeom prst="rect">
            <a:avLst/>
          </a:prstGeom>
          <a:solidFill>
            <a:srgbClr val="FF6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1-2 years </a:t>
            </a:r>
            <a:r>
              <a:rPr lang="en-GB" dirty="0" smtClean="0">
                <a:solidFill>
                  <a:schemeClr val="tx1"/>
                </a:solidFill>
              </a:rPr>
              <a:t>product/ services cycle times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2-5 years </a:t>
            </a:r>
            <a:r>
              <a:rPr lang="en-GB" dirty="0" smtClean="0">
                <a:solidFill>
                  <a:schemeClr val="tx1"/>
                </a:solidFill>
              </a:rPr>
              <a:t>standards setting / </a:t>
            </a:r>
            <a:r>
              <a:rPr lang="en-GB" dirty="0" smtClean="0">
                <a:solidFill>
                  <a:schemeClr val="tx1"/>
                </a:solidFill>
              </a:rPr>
              <a:t>adopting </a:t>
            </a:r>
            <a:r>
              <a:rPr lang="en-GB" dirty="0" smtClean="0">
                <a:solidFill>
                  <a:schemeClr val="tx1"/>
                </a:solidFill>
              </a:rPr>
              <a:t>times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0230" y="300250"/>
            <a:ext cx="402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Technology &amp; Social Change Context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2382" y="300251"/>
            <a:ext cx="231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Slow 20-50 year waves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968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it all hopeless then?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Town &amp; City Planning analogy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55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</a:t>
            </a:r>
            <a:r>
              <a:rPr lang="en-GB" dirty="0" smtClean="0"/>
              <a:t>e depend on safe, smooth running infrastructures and carefully planned developments over long periods of time</a:t>
            </a:r>
          </a:p>
          <a:p>
            <a:r>
              <a:rPr lang="en-GB" dirty="0" smtClean="0"/>
              <a:t>We </a:t>
            </a:r>
            <a:r>
              <a:rPr lang="en-GB" b="1" dirty="0" smtClean="0">
                <a:solidFill>
                  <a:srgbClr val="FFFF00"/>
                </a:solidFill>
              </a:rPr>
              <a:t>have</a:t>
            </a:r>
            <a:r>
              <a:rPr lang="en-GB" dirty="0" smtClean="0"/>
              <a:t> legal/ regulatory </a:t>
            </a:r>
            <a:r>
              <a:rPr lang="en-GB" b="1" dirty="0" smtClean="0">
                <a:solidFill>
                  <a:srgbClr val="FFFF00"/>
                </a:solidFill>
              </a:rPr>
              <a:t>frameworks</a:t>
            </a:r>
            <a:r>
              <a:rPr lang="en-GB" dirty="0" smtClean="0"/>
              <a:t> that reflect society’s broad expectations and we publically fund planning </a:t>
            </a:r>
            <a:r>
              <a:rPr lang="en-GB" b="1" dirty="0">
                <a:solidFill>
                  <a:srgbClr val="FFFF00"/>
                </a:solidFill>
              </a:rPr>
              <a:t>authorities </a:t>
            </a:r>
            <a:r>
              <a:rPr lang="en-GB" b="1" dirty="0" smtClean="0">
                <a:solidFill>
                  <a:srgbClr val="FFFF00"/>
                </a:solidFill>
              </a:rPr>
              <a:t>to see them through</a:t>
            </a:r>
          </a:p>
          <a:p>
            <a:r>
              <a:rPr lang="en-GB" dirty="0" smtClean="0"/>
              <a:t>We </a:t>
            </a:r>
            <a:r>
              <a:rPr lang="en-GB" b="1" dirty="0" smtClean="0">
                <a:solidFill>
                  <a:srgbClr val="FFFF00"/>
                </a:solidFill>
              </a:rPr>
              <a:t>develop and implement </a:t>
            </a:r>
            <a:r>
              <a:rPr lang="en-GB" dirty="0" smtClean="0"/>
              <a:t>national/ regional/ local </a:t>
            </a:r>
            <a:r>
              <a:rPr lang="en-GB" b="1" dirty="0" smtClean="0">
                <a:solidFill>
                  <a:srgbClr val="FFFF00"/>
                </a:solidFill>
              </a:rPr>
              <a:t>planning policies  </a:t>
            </a:r>
            <a:r>
              <a:rPr lang="en-GB" dirty="0" smtClean="0"/>
              <a:t>to ensure that what is built or </a:t>
            </a:r>
            <a:r>
              <a:rPr lang="en-GB" sz="3100" dirty="0" smtClean="0"/>
              <a:t>renewed is </a:t>
            </a:r>
            <a:r>
              <a:rPr lang="en-GB" sz="3100" b="1" dirty="0" smtClean="0">
                <a:solidFill>
                  <a:srgbClr val="FFFF00"/>
                </a:solidFill>
              </a:rPr>
              <a:t>fit for purpose</a:t>
            </a:r>
          </a:p>
          <a:p>
            <a:endParaRPr lang="en-GB" dirty="0" smtClean="0"/>
          </a:p>
          <a:p>
            <a:pPr algn="ctr">
              <a:buNone/>
            </a:pPr>
            <a:r>
              <a:rPr lang="en-GB" i="1" dirty="0" smtClean="0">
                <a:solidFill>
                  <a:srgbClr val="FFFF00"/>
                </a:solidFill>
              </a:rPr>
              <a:t>We already have successful ‘patterns standards’ for </a:t>
            </a:r>
            <a:r>
              <a:rPr lang="en-GB" i="1" smtClean="0">
                <a:solidFill>
                  <a:srgbClr val="FFFF00"/>
                </a:solidFill>
              </a:rPr>
              <a:t>these envisioning </a:t>
            </a:r>
            <a:r>
              <a:rPr lang="en-GB" i="1" dirty="0" smtClean="0">
                <a:solidFill>
                  <a:srgbClr val="FFFF00"/>
                </a:solidFill>
              </a:rPr>
              <a:t>and persistence in implementation tasks.</a:t>
            </a:r>
          </a:p>
          <a:p>
            <a:pPr algn="ctr">
              <a:buNone/>
            </a:pPr>
            <a:endParaRPr lang="en-GB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GB" b="1" i="1" dirty="0" smtClean="0">
                <a:solidFill>
                  <a:srgbClr val="FF731C"/>
                </a:solidFill>
              </a:rPr>
              <a:t>The opportunity is to capture the same in our domain?</a:t>
            </a:r>
            <a:endParaRPr lang="en-GB" b="1" i="1" dirty="0">
              <a:solidFill>
                <a:srgbClr val="FF73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3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This is long game, complex territory</a:t>
            </a:r>
          </a:p>
          <a:p>
            <a:pPr lvl="1"/>
            <a:r>
              <a:rPr lang="en-GB" dirty="0" smtClean="0"/>
              <a:t>no simple, universal, quick fixes</a:t>
            </a:r>
          </a:p>
          <a:p>
            <a:r>
              <a:rPr lang="en-GB" dirty="0" smtClean="0"/>
              <a:t>People churn and process re-invention are therefore serious problems that have to be short-circuited at best or lived with at worst</a:t>
            </a:r>
          </a:p>
          <a:p>
            <a:r>
              <a:rPr lang="en-GB" dirty="0" smtClean="0"/>
              <a:t>The opportunity is to ‘short-circuit’ by capturing and systematizing the collective memory</a:t>
            </a:r>
            <a:endParaRPr lang="en-US" dirty="0" smtClean="0"/>
          </a:p>
          <a:p>
            <a:r>
              <a:rPr lang="en-GB" dirty="0" smtClean="0"/>
              <a:t>Standards making is a process of capturing and systematizing the collective memory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The opportunity is </a:t>
            </a:r>
            <a:r>
              <a:rPr lang="en-GB" dirty="0" smtClean="0">
                <a:solidFill>
                  <a:srgbClr val="FFFF00"/>
                </a:solidFill>
              </a:rPr>
              <a:t>therefore to </a:t>
            </a:r>
            <a:r>
              <a:rPr lang="en-GB" dirty="0" smtClean="0">
                <a:solidFill>
                  <a:srgbClr val="FFFF00"/>
                </a:solidFill>
              </a:rPr>
              <a:t>make a </a:t>
            </a:r>
            <a:r>
              <a:rPr lang="en-GB" dirty="0" smtClean="0">
                <a:solidFill>
                  <a:srgbClr val="FFFF00"/>
                </a:solidFill>
              </a:rPr>
              <a:t>standard?</a:t>
            </a:r>
            <a:endParaRPr lang="en-GB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Time, people, collective memory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I’ll be talking about...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it takes to effect change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212652" y="138223"/>
            <a:ext cx="8750596" cy="6496503"/>
            <a:chOff x="212652" y="138223"/>
            <a:chExt cx="8750596" cy="6496503"/>
          </a:xfrm>
        </p:grpSpPr>
        <p:sp>
          <p:nvSpPr>
            <p:cNvPr id="10" name="Rounded Rectangle 9"/>
            <p:cNvSpPr/>
            <p:nvPr/>
          </p:nvSpPr>
          <p:spPr>
            <a:xfrm>
              <a:off x="212652" y="138223"/>
              <a:ext cx="8750596" cy="6496503"/>
            </a:xfrm>
            <a:prstGeom prst="roundRect">
              <a:avLst>
                <a:gd name="adj" fmla="val 431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technology</a:t>
              </a:r>
              <a:endParaRPr lang="en-GB" dirty="0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24" y="710598"/>
              <a:ext cx="8613469" cy="5784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27797" y="832835"/>
              <a:ext cx="6073254" cy="687630"/>
            </a:xfrm>
            <a:prstGeom prst="rect">
              <a:avLst/>
            </a:prstGeom>
            <a:solidFill>
              <a:srgbClr val="FEEB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82" y="1658688"/>
              <a:ext cx="4364585" cy="978195"/>
            </a:xfrm>
            <a:prstGeom prst="rect">
              <a:avLst/>
            </a:prstGeom>
            <a:solidFill>
              <a:srgbClr val="FFC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82" y="2913329"/>
              <a:ext cx="3965945" cy="829341"/>
            </a:xfrm>
            <a:prstGeom prst="rect">
              <a:avLst/>
            </a:prstGeom>
            <a:solidFill>
              <a:srgbClr val="FF9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2382" y="4082912"/>
              <a:ext cx="3965944" cy="797442"/>
            </a:xfrm>
            <a:prstGeom prst="rect">
              <a:avLst/>
            </a:prstGeom>
            <a:solidFill>
              <a:srgbClr val="FF73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2382" y="5220596"/>
              <a:ext cx="4596598" cy="765544"/>
            </a:xfrm>
            <a:prstGeom prst="rect">
              <a:avLst/>
            </a:prstGeom>
            <a:solidFill>
              <a:srgbClr val="FF6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0230" y="300250"/>
              <a:ext cx="4029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/>
                <a:t>Technology &amp; Social Change Context</a:t>
              </a:r>
              <a:endParaRPr lang="en-GB" sz="2000" b="1" dirty="0"/>
            </a:p>
          </p:txBody>
        </p:sp>
        <p:sp>
          <p:nvSpPr>
            <p:cNvPr id="20" name="Curved Right Arrow 19"/>
            <p:cNvSpPr/>
            <p:nvPr/>
          </p:nvSpPr>
          <p:spPr>
            <a:xfrm>
              <a:off x="3236786" y="4492390"/>
              <a:ext cx="1351128" cy="143073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58111" y="4956413"/>
              <a:ext cx="1660391" cy="369332"/>
            </a:xfrm>
            <a:prstGeom prst="rect">
              <a:avLst/>
            </a:prstGeom>
            <a:solidFill>
              <a:srgbClr val="4F81BD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 is a barrier to…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71759" y="3236796"/>
              <a:ext cx="3029803" cy="1624084"/>
              <a:chOff x="2047164" y="1746913"/>
              <a:chExt cx="3029803" cy="1624084"/>
            </a:xfrm>
          </p:grpSpPr>
          <p:sp>
            <p:nvSpPr>
              <p:cNvPr id="17" name="Curved Right Arrow 16"/>
              <p:cNvSpPr/>
              <p:nvPr/>
            </p:nvSpPr>
            <p:spPr>
              <a:xfrm>
                <a:off x="3725839" y="1746913"/>
                <a:ext cx="1351128" cy="162408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047164" y="2347416"/>
                <a:ext cx="1660391" cy="369332"/>
              </a:xfrm>
              <a:prstGeom prst="rect">
                <a:avLst/>
              </a:prstGeom>
              <a:solidFill>
                <a:srgbClr val="4F81BD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 is a barrier to…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542188" y="1897041"/>
              <a:ext cx="3029803" cy="1624084"/>
              <a:chOff x="2047164" y="1746913"/>
              <a:chExt cx="3029803" cy="1624084"/>
            </a:xfrm>
          </p:grpSpPr>
          <p:sp>
            <p:nvSpPr>
              <p:cNvPr id="7" name="Curved Right Arrow 6"/>
              <p:cNvSpPr/>
              <p:nvPr/>
            </p:nvSpPr>
            <p:spPr>
              <a:xfrm>
                <a:off x="3725839" y="1746913"/>
                <a:ext cx="1351128" cy="162408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47164" y="2347416"/>
                <a:ext cx="1660391" cy="369332"/>
              </a:xfrm>
              <a:prstGeom prst="rect">
                <a:avLst/>
              </a:prstGeom>
              <a:solidFill>
                <a:srgbClr val="4F81BD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 is a barrier to…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560393" y="1246494"/>
              <a:ext cx="3029803" cy="1075899"/>
              <a:chOff x="1571767" y="370763"/>
              <a:chExt cx="3029803" cy="1075899"/>
            </a:xfrm>
          </p:grpSpPr>
          <p:sp>
            <p:nvSpPr>
              <p:cNvPr id="27" name="Curved Right Arrow 26"/>
              <p:cNvSpPr/>
              <p:nvPr/>
            </p:nvSpPr>
            <p:spPr>
              <a:xfrm>
                <a:off x="3250442" y="370763"/>
                <a:ext cx="1351128" cy="1075899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71767" y="684664"/>
                <a:ext cx="1660391" cy="369332"/>
              </a:xfrm>
              <a:prstGeom prst="rect">
                <a:avLst/>
              </a:prstGeom>
              <a:solidFill>
                <a:srgbClr val="4F81BD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 is a barrier to…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571767" y="370763"/>
              <a:ext cx="3029803" cy="1075899"/>
              <a:chOff x="1571767" y="370763"/>
              <a:chExt cx="3029803" cy="1075899"/>
            </a:xfrm>
          </p:grpSpPr>
          <p:sp>
            <p:nvSpPr>
              <p:cNvPr id="23" name="Curved Right Arrow 22"/>
              <p:cNvSpPr/>
              <p:nvPr/>
            </p:nvSpPr>
            <p:spPr>
              <a:xfrm>
                <a:off x="3250442" y="370763"/>
                <a:ext cx="1351128" cy="1075899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571767" y="684664"/>
                <a:ext cx="1660391" cy="369332"/>
              </a:xfrm>
              <a:prstGeom prst="rect">
                <a:avLst/>
              </a:prstGeom>
              <a:solidFill>
                <a:srgbClr val="4F81BD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 is a barrier to…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3209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12652" y="138223"/>
            <a:ext cx="8750596" cy="6496503"/>
          </a:xfrm>
          <a:prstGeom prst="roundRect">
            <a:avLst>
              <a:gd name="adj" fmla="val 43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technology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10598"/>
            <a:ext cx="8613469" cy="578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7797" y="832835"/>
            <a:ext cx="6073254" cy="687630"/>
          </a:xfrm>
          <a:prstGeom prst="rect">
            <a:avLst/>
          </a:prstGeom>
          <a:solidFill>
            <a:srgbClr val="FEE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</a:rPr>
              <a:t>Governments </a:t>
            </a:r>
            <a:r>
              <a:rPr lang="en-GB" b="1" dirty="0" smtClean="0">
                <a:solidFill>
                  <a:schemeClr val="bg1"/>
                </a:solidFill>
              </a:rPr>
              <a:t>change every 4-6 years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Administrations  (Civil Services) don’t change except reluctantly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382" y="1658688"/>
            <a:ext cx="4364585" cy="978195"/>
          </a:xfrm>
          <a:prstGeom prst="rect">
            <a:avLst/>
          </a:prstGeom>
          <a:solidFill>
            <a:srgbClr val="FFC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bg1"/>
                </a:solidFill>
              </a:rPr>
              <a:t>10-15 years </a:t>
            </a:r>
            <a:r>
              <a:rPr lang="en-GB" dirty="0" smtClean="0">
                <a:solidFill>
                  <a:schemeClr val="bg1"/>
                </a:solidFill>
              </a:rPr>
              <a:t>cycle time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(need 2-3 governments’ terms)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382" y="2913329"/>
            <a:ext cx="3965945" cy="829341"/>
          </a:xfrm>
          <a:prstGeom prst="rect">
            <a:avLst/>
          </a:prstGeom>
          <a:solidFill>
            <a:srgbClr val="FF9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bg1"/>
                </a:solidFill>
              </a:rPr>
              <a:t>3-5 years </a:t>
            </a:r>
            <a:r>
              <a:rPr lang="en-GB" dirty="0" smtClean="0">
                <a:solidFill>
                  <a:schemeClr val="tx1"/>
                </a:solidFill>
              </a:rPr>
              <a:t>cycle time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(organisational change programmes)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382" y="4082912"/>
            <a:ext cx="3965944" cy="797442"/>
          </a:xfrm>
          <a:prstGeom prst="rect">
            <a:avLst/>
          </a:prstGeom>
          <a:solidFill>
            <a:srgbClr val="FF7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bg1"/>
                </a:solidFill>
              </a:rPr>
              <a:t>2-3 years </a:t>
            </a:r>
            <a:r>
              <a:rPr lang="en-GB" dirty="0" smtClean="0">
                <a:solidFill>
                  <a:schemeClr val="tx1"/>
                </a:solidFill>
              </a:rPr>
              <a:t>cycle time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(akin to organisational change projects)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381" y="5220596"/>
            <a:ext cx="4814962" cy="765544"/>
          </a:xfrm>
          <a:prstGeom prst="rect">
            <a:avLst/>
          </a:prstGeom>
          <a:solidFill>
            <a:srgbClr val="FF6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bg1"/>
                </a:solidFill>
              </a:rPr>
              <a:t>1-2 years </a:t>
            </a:r>
            <a:r>
              <a:rPr lang="en-GB" dirty="0" smtClean="0">
                <a:solidFill>
                  <a:schemeClr val="tx1"/>
                </a:solidFill>
              </a:rPr>
              <a:t>product/ services cycle times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2-5 years </a:t>
            </a:r>
            <a:r>
              <a:rPr lang="en-GB" dirty="0" smtClean="0">
                <a:solidFill>
                  <a:schemeClr val="tx1"/>
                </a:solidFill>
              </a:rPr>
              <a:t>standards setting / adopting cycle times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0230" y="300250"/>
            <a:ext cx="402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Technology &amp; Social Change Context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2382" y="300251"/>
            <a:ext cx="231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Slow 20-50 year waves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968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4842973" y="4802939"/>
            <a:ext cx="1484545" cy="400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181248" y="282321"/>
            <a:ext cx="4271647" cy="3066935"/>
            <a:chOff x="212652" y="138223"/>
            <a:chExt cx="8794500" cy="6496503"/>
          </a:xfrm>
        </p:grpSpPr>
        <p:sp>
          <p:nvSpPr>
            <p:cNvPr id="10" name="Rounded Rectangle 9"/>
            <p:cNvSpPr/>
            <p:nvPr/>
          </p:nvSpPr>
          <p:spPr>
            <a:xfrm>
              <a:off x="212652" y="138223"/>
              <a:ext cx="8750596" cy="6496503"/>
            </a:xfrm>
            <a:prstGeom prst="roundRect">
              <a:avLst>
                <a:gd name="adj" fmla="val 431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technology</a:t>
              </a:r>
              <a:endParaRPr lang="en-GB" sz="900" dirty="0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24" y="710598"/>
              <a:ext cx="8613469" cy="5784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27797" y="832835"/>
              <a:ext cx="6073254" cy="687630"/>
            </a:xfrm>
            <a:prstGeom prst="rect">
              <a:avLst/>
            </a:prstGeom>
            <a:solidFill>
              <a:srgbClr val="FEEB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82" y="1658688"/>
              <a:ext cx="4364585" cy="978195"/>
            </a:xfrm>
            <a:prstGeom prst="rect">
              <a:avLst/>
            </a:prstGeom>
            <a:solidFill>
              <a:srgbClr val="FFC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82" y="2913329"/>
              <a:ext cx="3965945" cy="829341"/>
            </a:xfrm>
            <a:prstGeom prst="rect">
              <a:avLst/>
            </a:prstGeom>
            <a:solidFill>
              <a:srgbClr val="FF9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2382" y="4082912"/>
              <a:ext cx="3965944" cy="797442"/>
            </a:xfrm>
            <a:prstGeom prst="rect">
              <a:avLst/>
            </a:prstGeom>
            <a:solidFill>
              <a:srgbClr val="FF73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2382" y="5220596"/>
              <a:ext cx="4596598" cy="765544"/>
            </a:xfrm>
            <a:prstGeom prst="rect">
              <a:avLst/>
            </a:prstGeom>
            <a:solidFill>
              <a:srgbClr val="FF6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0229" y="300249"/>
              <a:ext cx="4366923" cy="521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Technology &amp; Social Change Context</a:t>
              </a:r>
              <a:endParaRPr lang="en-GB" sz="1000" b="1" dirty="0"/>
            </a:p>
          </p:txBody>
        </p:sp>
        <p:sp>
          <p:nvSpPr>
            <p:cNvPr id="20" name="Curved Right Arrow 19"/>
            <p:cNvSpPr/>
            <p:nvPr/>
          </p:nvSpPr>
          <p:spPr>
            <a:xfrm>
              <a:off x="3236786" y="4492390"/>
              <a:ext cx="1351128" cy="143073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58110" y="4956413"/>
              <a:ext cx="1881818" cy="488957"/>
            </a:xfrm>
            <a:prstGeom prst="rect">
              <a:avLst/>
            </a:prstGeom>
            <a:solidFill>
              <a:srgbClr val="4F81BD"/>
            </a:solidFill>
          </p:spPr>
          <p:txBody>
            <a:bodyPr wrap="non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</a:rPr>
                <a:t> is a barrier to…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71759" y="3236796"/>
              <a:ext cx="3029803" cy="1624084"/>
              <a:chOff x="2047164" y="1746913"/>
              <a:chExt cx="3029803" cy="1624084"/>
            </a:xfrm>
          </p:grpSpPr>
          <p:sp>
            <p:nvSpPr>
              <p:cNvPr id="17" name="Curved Right Arrow 16"/>
              <p:cNvSpPr/>
              <p:nvPr/>
            </p:nvSpPr>
            <p:spPr>
              <a:xfrm>
                <a:off x="3725839" y="1746913"/>
                <a:ext cx="1351128" cy="162408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047164" y="2347417"/>
                <a:ext cx="1881818" cy="488957"/>
              </a:xfrm>
              <a:prstGeom prst="rect">
                <a:avLst/>
              </a:prstGeom>
              <a:solidFill>
                <a:srgbClr val="4F81BD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bg1"/>
                    </a:solidFill>
                  </a:rPr>
                  <a:t> is a barrier to…</a:t>
                </a:r>
                <a:endParaRPr lang="en-GB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542188" y="1897041"/>
              <a:ext cx="3029803" cy="1624084"/>
              <a:chOff x="2047164" y="1746913"/>
              <a:chExt cx="3029803" cy="1624084"/>
            </a:xfrm>
          </p:grpSpPr>
          <p:sp>
            <p:nvSpPr>
              <p:cNvPr id="7" name="Curved Right Arrow 6"/>
              <p:cNvSpPr/>
              <p:nvPr/>
            </p:nvSpPr>
            <p:spPr>
              <a:xfrm>
                <a:off x="3725839" y="1746913"/>
                <a:ext cx="1351128" cy="162408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47164" y="2347417"/>
                <a:ext cx="1881818" cy="488957"/>
              </a:xfrm>
              <a:prstGeom prst="rect">
                <a:avLst/>
              </a:prstGeom>
              <a:solidFill>
                <a:srgbClr val="4F81BD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bg1"/>
                    </a:solidFill>
                  </a:rPr>
                  <a:t> is a barrier to…</a:t>
                </a:r>
                <a:endParaRPr lang="en-GB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560393" y="1246494"/>
              <a:ext cx="3029803" cy="1075899"/>
              <a:chOff x="1571767" y="370763"/>
              <a:chExt cx="3029803" cy="1075899"/>
            </a:xfrm>
          </p:grpSpPr>
          <p:sp>
            <p:nvSpPr>
              <p:cNvPr id="27" name="Curved Right Arrow 26"/>
              <p:cNvSpPr/>
              <p:nvPr/>
            </p:nvSpPr>
            <p:spPr>
              <a:xfrm>
                <a:off x="3250442" y="370763"/>
                <a:ext cx="1351128" cy="1075899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71767" y="684663"/>
                <a:ext cx="1881818" cy="488958"/>
              </a:xfrm>
              <a:prstGeom prst="rect">
                <a:avLst/>
              </a:prstGeom>
              <a:solidFill>
                <a:srgbClr val="4F81BD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bg1"/>
                    </a:solidFill>
                  </a:rPr>
                  <a:t> is a barrier to…</a:t>
                </a:r>
                <a:endParaRPr lang="en-GB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571767" y="370763"/>
              <a:ext cx="3029803" cy="1075899"/>
              <a:chOff x="1571767" y="370763"/>
              <a:chExt cx="3029803" cy="1075899"/>
            </a:xfrm>
          </p:grpSpPr>
          <p:sp>
            <p:nvSpPr>
              <p:cNvPr id="23" name="Curved Right Arrow 22"/>
              <p:cNvSpPr/>
              <p:nvPr/>
            </p:nvSpPr>
            <p:spPr>
              <a:xfrm>
                <a:off x="3250442" y="370763"/>
                <a:ext cx="1351128" cy="1075899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571767" y="684663"/>
                <a:ext cx="1881818" cy="488958"/>
              </a:xfrm>
              <a:prstGeom prst="rect">
                <a:avLst/>
              </a:prstGeom>
              <a:solidFill>
                <a:srgbClr val="4F81BD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bg1"/>
                    </a:solidFill>
                  </a:rPr>
                  <a:t> is a barrier to…</a:t>
                </a:r>
                <a:endParaRPr lang="en-GB" sz="9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19" name="Straight Arrow Connector 18"/>
          <p:cNvCxnSpPr/>
          <p:nvPr/>
        </p:nvCxnSpPr>
        <p:spPr>
          <a:xfrm>
            <a:off x="1068506" y="5909490"/>
            <a:ext cx="691941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87121" y="5920864"/>
            <a:ext cx="0" cy="177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17209" y="5920864"/>
            <a:ext cx="0" cy="177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47297" y="5920864"/>
            <a:ext cx="0" cy="177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77385" y="5920864"/>
            <a:ext cx="0" cy="177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907473" y="5920864"/>
            <a:ext cx="0" cy="177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59575" y="61142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1980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3163" y="61437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2000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87958" y="611875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1990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02674" y="61483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2020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46995" y="61574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2010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42435" y="3627096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PCs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37183" y="3627096"/>
            <a:ext cx="194726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9936"/>
                </a:solidFill>
              </a:rPr>
              <a:t>www technology</a:t>
            </a:r>
            <a:endParaRPr lang="en-GB" sz="3200" dirty="0">
              <a:solidFill>
                <a:srgbClr val="FF9936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85328" y="4000187"/>
            <a:ext cx="152420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e-Commerce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37196" y="3627096"/>
            <a:ext cx="383034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9936"/>
                </a:solidFill>
              </a:rPr>
              <a:t>Smart Mobile + Cloud technologies</a:t>
            </a:r>
            <a:endParaRPr lang="en-GB" sz="3200" dirty="0">
              <a:solidFill>
                <a:srgbClr val="FF9936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3024393" y="4962617"/>
            <a:ext cx="1109702" cy="9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3917145" y="5141441"/>
            <a:ext cx="668738" cy="211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4669180" y="5269925"/>
            <a:ext cx="481909" cy="141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2248229" y="4764839"/>
            <a:ext cx="1374190" cy="5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790249" y="4008587"/>
            <a:ext cx="1030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Internet</a:t>
            </a:r>
            <a:endParaRPr lang="en-GB" sz="3200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4903528" y="5731626"/>
            <a:ext cx="602466" cy="4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82608" y="5730849"/>
            <a:ext cx="1327904" cy="77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Arrow 80"/>
          <p:cNvSpPr/>
          <p:nvPr/>
        </p:nvSpPr>
        <p:spPr>
          <a:xfrm>
            <a:off x="5381625" y="5429250"/>
            <a:ext cx="1504950" cy="504825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 years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0" name="Right Arrow 79"/>
          <p:cNvSpPr/>
          <p:nvPr/>
        </p:nvSpPr>
        <p:spPr>
          <a:xfrm>
            <a:off x="4038600" y="5429250"/>
            <a:ext cx="1514475" cy="504825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10 years</a:t>
            </a:r>
          </a:p>
        </p:txBody>
      </p:sp>
      <p:sp>
        <p:nvSpPr>
          <p:cNvPr id="79" name="Right Arrow 78"/>
          <p:cNvSpPr/>
          <p:nvPr/>
        </p:nvSpPr>
        <p:spPr>
          <a:xfrm>
            <a:off x="2933700" y="5429250"/>
            <a:ext cx="1304925" cy="504825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10 years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405438"/>
            <a:ext cx="762000" cy="55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Curved Right Arrow 81"/>
          <p:cNvSpPr/>
          <p:nvPr/>
        </p:nvSpPr>
        <p:spPr>
          <a:xfrm>
            <a:off x="200025" y="1609725"/>
            <a:ext cx="1952625" cy="45624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3006" y="4641623"/>
            <a:ext cx="292599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t-Government </a:t>
            </a:r>
            <a:r>
              <a:rPr lang="en-GB" sz="2000" dirty="0" smtClean="0">
                <a:solidFill>
                  <a:srgbClr val="FFFF00"/>
                </a:solidFill>
              </a:rPr>
              <a:t>- preparing 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60630" y="4919755"/>
            <a:ext cx="249818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t-Government </a:t>
            </a:r>
            <a:r>
              <a:rPr lang="en-GB" sz="2000" dirty="0" smtClean="0">
                <a:solidFill>
                  <a:srgbClr val="FFFF00"/>
                </a:solidFill>
              </a:rPr>
              <a:t>- </a:t>
            </a:r>
            <a:r>
              <a:rPr lang="en-GB" sz="2000" dirty="0">
                <a:solidFill>
                  <a:srgbClr val="FFFF00"/>
                </a:solidFill>
              </a:rPr>
              <a:t>doing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69272" y="4355021"/>
            <a:ext cx="457939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e-Government – culture changing projects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731876" y="993227"/>
            <a:ext cx="190667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Long cycle times</a:t>
            </a:r>
          </a:p>
          <a:p>
            <a:pPr algn="ctr"/>
            <a:r>
              <a:rPr lang="en-GB" dirty="0" smtClean="0"/>
              <a:t>.v.</a:t>
            </a:r>
          </a:p>
          <a:p>
            <a:pPr algn="ctr"/>
            <a:r>
              <a:rPr lang="en-GB" dirty="0" smtClean="0"/>
              <a:t>Rapid tech change</a:t>
            </a:r>
          </a:p>
          <a:p>
            <a:pPr algn="ctr"/>
            <a:r>
              <a:rPr lang="en-GB" dirty="0" smtClean="0"/>
              <a:t>=</a:t>
            </a:r>
          </a:p>
          <a:p>
            <a:pPr algn="ctr"/>
            <a:r>
              <a:rPr lang="en-GB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31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uk</a:t>
            </a:r>
            <a:r>
              <a:rPr lang="en-GB" dirty="0" smtClean="0"/>
              <a:t> plan</a:t>
            </a:r>
            <a:br>
              <a:rPr lang="en-GB" dirty="0" smtClean="0"/>
            </a:br>
            <a:r>
              <a:rPr lang="en-GB" dirty="0" smtClean="0"/>
              <a:t>- engage and organise the many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2005-2015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6639" cy="619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407369" y="579712"/>
            <a:ext cx="2533650" cy="6572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d</a:t>
            </a:r>
            <a:r>
              <a:rPr lang="en-GB" b="1" dirty="0" smtClean="0">
                <a:solidFill>
                  <a:srgbClr val="FFFF00"/>
                </a:solidFill>
              </a:rPr>
              <a:t>rafted </a:t>
            </a:r>
          </a:p>
          <a:p>
            <a:pPr algn="ctr"/>
            <a:r>
              <a:rPr lang="en-GB" b="1" dirty="0" smtClean="0">
                <a:solidFill>
                  <a:srgbClr val="FFFF00"/>
                </a:solidFill>
              </a:rPr>
              <a:t>summer </a:t>
            </a:r>
            <a:r>
              <a:rPr lang="en-GB" b="1" dirty="0">
                <a:solidFill>
                  <a:srgbClr val="FFFF00"/>
                </a:solidFill>
              </a:rPr>
              <a:t>2005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6221413"/>
            <a:ext cx="681990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6347859" y="5924993"/>
            <a:ext cx="600075" cy="4286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X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97712" y="6273209"/>
            <a:ext cx="2009553" cy="4465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e-</a:t>
            </a:r>
            <a:r>
              <a:rPr lang="en-GB" dirty="0" err="1" smtClean="0">
                <a:solidFill>
                  <a:srgbClr val="FFFF00"/>
                </a:solidFill>
              </a:rPr>
              <a:t>gov</a:t>
            </a:r>
            <a:r>
              <a:rPr lang="en-GB" dirty="0" smtClean="0">
                <a:solidFill>
                  <a:srgbClr val="FFFF00"/>
                </a:solidFill>
              </a:rPr>
              <a:t>  2000-05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2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1618</Words>
  <Application>Microsoft Office PowerPoint</Application>
  <PresentationFormat>On-screen Show (4:3)</PresentationFormat>
  <Paragraphs>323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UK’s transformational journey – as seen from the side</vt:lpstr>
      <vt:lpstr>The National Computing Centre www.ncc.co.uk</vt:lpstr>
      <vt:lpstr>Time, people, collective memory</vt:lpstr>
      <vt:lpstr>Time it takes to effect change</vt:lpstr>
      <vt:lpstr>Slide 5</vt:lpstr>
      <vt:lpstr>Slide 6</vt:lpstr>
      <vt:lpstr>Slide 7</vt:lpstr>
      <vt:lpstr>The uk plan - engage and organise the many </vt:lpstr>
      <vt:lpstr>Slide 9</vt:lpstr>
      <vt:lpstr>Slide 10</vt:lpstr>
      <vt:lpstr>How we work across public sector</vt:lpstr>
      <vt:lpstr>The Overall Approach to focus xGEA activity</vt:lpstr>
      <vt:lpstr>And The product of all this After 10 years of e-t-government investment…</vt:lpstr>
      <vt:lpstr>House of Commons public accounts committee</vt:lpstr>
      <vt:lpstr>A view from outside government…</vt:lpstr>
      <vt:lpstr>Slide 16</vt:lpstr>
      <vt:lpstr>Slide 17</vt:lpstr>
      <vt:lpstr>Slide 18</vt:lpstr>
      <vt:lpstr>Martha Lane Fox  – UK Digital Champion </vt:lpstr>
      <vt:lpstr>People churn &amp;  lack of Collective memory</vt:lpstr>
      <vt:lpstr>People churn</vt:lpstr>
      <vt:lpstr>Culture Wars  .v.</vt:lpstr>
      <vt:lpstr>Slide 23</vt:lpstr>
      <vt:lpstr>Is it all hopeless then?</vt:lpstr>
      <vt:lpstr>Town &amp; City Planning analogy</vt:lpstr>
      <vt:lpstr>summary</vt:lpstr>
      <vt:lpstr>Summary</vt:lpstr>
    </vt:vector>
  </TitlesOfParts>
  <Company>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AndyorAnne</cp:lastModifiedBy>
  <cp:revision>76</cp:revision>
  <dcterms:created xsi:type="dcterms:W3CDTF">2010-11-09T17:47:24Z</dcterms:created>
  <dcterms:modified xsi:type="dcterms:W3CDTF">2010-12-08T23:19:54Z</dcterms:modified>
</cp:coreProperties>
</file>