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7.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slideLayouts/slideLayout3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5" r:id="rId3"/>
  </p:sldMasterIdLst>
  <p:notesMasterIdLst>
    <p:notesMasterId r:id="rId29"/>
  </p:notesMasterIdLst>
  <p:handoutMasterIdLst>
    <p:handoutMasterId r:id="rId30"/>
  </p:handoutMasterIdLst>
  <p:sldIdLst>
    <p:sldId id="264" r:id="rId4"/>
    <p:sldId id="368" r:id="rId5"/>
    <p:sldId id="412" r:id="rId6"/>
    <p:sldId id="441" r:id="rId7"/>
    <p:sldId id="406" r:id="rId8"/>
    <p:sldId id="456" r:id="rId9"/>
    <p:sldId id="458" r:id="rId10"/>
    <p:sldId id="459" r:id="rId11"/>
    <p:sldId id="385" r:id="rId12"/>
    <p:sldId id="435" r:id="rId13"/>
    <p:sldId id="445" r:id="rId14"/>
    <p:sldId id="451" r:id="rId15"/>
    <p:sldId id="452" r:id="rId16"/>
    <p:sldId id="449" r:id="rId17"/>
    <p:sldId id="455" r:id="rId18"/>
    <p:sldId id="457" r:id="rId19"/>
    <p:sldId id="444" r:id="rId20"/>
    <p:sldId id="446" r:id="rId21"/>
    <p:sldId id="454" r:id="rId22"/>
    <p:sldId id="424" r:id="rId23"/>
    <p:sldId id="453" r:id="rId24"/>
    <p:sldId id="448" r:id="rId25"/>
    <p:sldId id="442" r:id="rId26"/>
    <p:sldId id="443" r:id="rId27"/>
    <p:sldId id="447" r:id="rId28"/>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CC00"/>
    <a:srgbClr val="FF9900"/>
    <a:srgbClr val="0000FF"/>
    <a:srgbClr val="F8F8F8"/>
    <a:srgbClr val="FF9933"/>
    <a:srgbClr val="FFCC66"/>
    <a:srgbClr val="99FF66"/>
    <a:srgbClr val="99CCFF"/>
    <a:srgbClr val="CCFFF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97" autoAdjust="0"/>
    <p:restoredTop sz="86420" autoAdjust="0"/>
  </p:normalViewPr>
  <p:slideViewPr>
    <p:cSldViewPr snapToGrid="0">
      <p:cViewPr>
        <p:scale>
          <a:sx n="66" d="100"/>
          <a:sy n="66" d="100"/>
        </p:scale>
        <p:origin x="-990" y="-186"/>
      </p:cViewPr>
      <p:guideLst>
        <p:guide orient="horz" pos="2160"/>
        <p:guide pos="2880"/>
      </p:guideLst>
    </p:cSldViewPr>
  </p:slideViewPr>
  <p:outlineViewPr>
    <p:cViewPr>
      <p:scale>
        <a:sx n="33" d="100"/>
        <a:sy n="33" d="100"/>
      </p:scale>
      <p:origin x="0" y="4074"/>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1272" y="1506"/>
      </p:cViewPr>
      <p:guideLst>
        <p:guide orient="horz" pos="3107"/>
        <p:guide pos="212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image" Target="../media/image4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7.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18830" cy="493316"/>
          </a:xfrm>
          <a:prstGeom prst="rect">
            <a:avLst/>
          </a:prstGeom>
        </p:spPr>
        <p:txBody>
          <a:bodyPr vert="horz" lIns="94858" tIns="47429" rIns="94858" bIns="47429" rtlCol="0"/>
          <a:lstStyle>
            <a:lvl1pPr algn="l">
              <a:defRPr sz="1200"/>
            </a:lvl1pPr>
          </a:lstStyle>
          <a:p>
            <a:endParaRPr kumimoji="1" lang="ja-JP" altLang="en-US" dirty="0"/>
          </a:p>
        </p:txBody>
      </p:sp>
      <p:sp>
        <p:nvSpPr>
          <p:cNvPr id="3" name="日付プレースホルダ 2"/>
          <p:cNvSpPr>
            <a:spLocks noGrp="1"/>
          </p:cNvSpPr>
          <p:nvPr>
            <p:ph type="dt" sz="quarter" idx="1"/>
          </p:nvPr>
        </p:nvSpPr>
        <p:spPr>
          <a:xfrm>
            <a:off x="3815374" y="0"/>
            <a:ext cx="2918830" cy="493316"/>
          </a:xfrm>
          <a:prstGeom prst="rect">
            <a:avLst/>
          </a:prstGeom>
        </p:spPr>
        <p:txBody>
          <a:bodyPr vert="horz" lIns="94858" tIns="47429" rIns="94858" bIns="47429" rtlCol="0"/>
          <a:lstStyle>
            <a:lvl1pPr algn="r">
              <a:defRPr sz="1200"/>
            </a:lvl1pPr>
          </a:lstStyle>
          <a:p>
            <a:fld id="{ED1064A5-EEF1-4721-B1BF-B842020DF1E3}" type="datetimeFigureOut">
              <a:rPr kumimoji="1" lang="ja-JP" altLang="en-US" smtClean="0"/>
              <a:pPr/>
              <a:t>2012/4/27</a:t>
            </a:fld>
            <a:endParaRPr kumimoji="1" lang="ja-JP" altLang="en-US" dirty="0"/>
          </a:p>
        </p:txBody>
      </p:sp>
      <p:sp>
        <p:nvSpPr>
          <p:cNvPr id="4" name="フッター プレースホルダ 3"/>
          <p:cNvSpPr>
            <a:spLocks noGrp="1"/>
          </p:cNvSpPr>
          <p:nvPr>
            <p:ph type="ftr" sz="quarter" idx="2"/>
          </p:nvPr>
        </p:nvSpPr>
        <p:spPr>
          <a:xfrm>
            <a:off x="1" y="9371285"/>
            <a:ext cx="2918830" cy="493316"/>
          </a:xfrm>
          <a:prstGeom prst="rect">
            <a:avLst/>
          </a:prstGeom>
        </p:spPr>
        <p:txBody>
          <a:bodyPr vert="horz" lIns="94858" tIns="47429" rIns="94858" bIns="47429" rtlCol="0" anchor="b"/>
          <a:lstStyle>
            <a:lvl1pPr algn="l">
              <a:defRPr sz="1200"/>
            </a:lvl1pPr>
          </a:lstStyle>
          <a:p>
            <a:endParaRPr kumimoji="1" lang="ja-JP" altLang="en-US" dirty="0"/>
          </a:p>
        </p:txBody>
      </p:sp>
      <p:sp>
        <p:nvSpPr>
          <p:cNvPr id="5" name="スライド番号プレースホルダ 4"/>
          <p:cNvSpPr>
            <a:spLocks noGrp="1"/>
          </p:cNvSpPr>
          <p:nvPr>
            <p:ph type="sldNum" sz="quarter" idx="3"/>
          </p:nvPr>
        </p:nvSpPr>
        <p:spPr>
          <a:xfrm>
            <a:off x="3815374" y="9371285"/>
            <a:ext cx="2918830" cy="493316"/>
          </a:xfrm>
          <a:prstGeom prst="rect">
            <a:avLst/>
          </a:prstGeom>
        </p:spPr>
        <p:txBody>
          <a:bodyPr vert="horz" lIns="94858" tIns="47429" rIns="94858" bIns="47429" rtlCol="0" anchor="b"/>
          <a:lstStyle>
            <a:lvl1pPr algn="r">
              <a:defRPr sz="1200"/>
            </a:lvl1pPr>
          </a:lstStyle>
          <a:p>
            <a:fld id="{979777BB-9D24-404F-B49C-5C7296C3B93F}" type="slidenum">
              <a:rPr kumimoji="1" lang="ja-JP" altLang="en-US" smtClean="0"/>
              <a:pPr/>
              <a:t>&lt;#&gt;</a:t>
            </a:fld>
            <a:endParaRPr kumimoji="1" lang="ja-JP" altLang="en-US" dirty="0"/>
          </a:p>
        </p:txBody>
      </p:sp>
    </p:spTree>
    <p:extLst>
      <p:ext uri="{BB962C8B-B14F-4D97-AF65-F5344CB8AC3E}">
        <p14:creationId xmlns="" xmlns:p14="http://schemas.microsoft.com/office/powerpoint/2010/main" val="1489313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1" y="0"/>
            <a:ext cx="2918830" cy="493316"/>
          </a:xfrm>
          <a:prstGeom prst="rect">
            <a:avLst/>
          </a:prstGeom>
        </p:spPr>
        <p:txBody>
          <a:bodyPr vert="horz" lIns="94858" tIns="47429" rIns="94858" bIns="47429" rtlCol="0"/>
          <a:lstStyle>
            <a:lvl1pPr algn="l">
              <a:defRPr sz="1200"/>
            </a:lvl1pPr>
          </a:lstStyle>
          <a:p>
            <a:endParaRPr kumimoji="1" lang="ja-JP" altLang="en-US" dirty="0"/>
          </a:p>
        </p:txBody>
      </p:sp>
      <p:sp>
        <p:nvSpPr>
          <p:cNvPr id="3" name="日付プレースホルダ 2"/>
          <p:cNvSpPr>
            <a:spLocks noGrp="1"/>
          </p:cNvSpPr>
          <p:nvPr>
            <p:ph type="dt" idx="1"/>
          </p:nvPr>
        </p:nvSpPr>
        <p:spPr>
          <a:xfrm>
            <a:off x="3815374" y="0"/>
            <a:ext cx="2918830" cy="493316"/>
          </a:xfrm>
          <a:prstGeom prst="rect">
            <a:avLst/>
          </a:prstGeom>
        </p:spPr>
        <p:txBody>
          <a:bodyPr vert="horz" lIns="94858" tIns="47429" rIns="94858" bIns="47429" rtlCol="0"/>
          <a:lstStyle>
            <a:lvl1pPr algn="r">
              <a:defRPr sz="1200"/>
            </a:lvl1pPr>
          </a:lstStyle>
          <a:p>
            <a:fld id="{01030343-8E10-4339-84D9-7093CA0F3836}" type="datetimeFigureOut">
              <a:rPr kumimoji="1" lang="ja-JP" altLang="en-US" smtClean="0"/>
              <a:pPr/>
              <a:t>2012/4/27</a:t>
            </a:fld>
            <a:endParaRPr kumimoji="1" lang="ja-JP" altLang="en-US" dirty="0"/>
          </a:p>
        </p:txBody>
      </p:sp>
      <p:sp>
        <p:nvSpPr>
          <p:cNvPr id="4" name="スライド イメージ プレースホルダ 3"/>
          <p:cNvSpPr>
            <a:spLocks noGrp="1" noRot="1" noChangeAspect="1"/>
          </p:cNvSpPr>
          <p:nvPr>
            <p:ph type="sldImg" idx="2"/>
          </p:nvPr>
        </p:nvSpPr>
        <p:spPr>
          <a:xfrm>
            <a:off x="903288" y="741363"/>
            <a:ext cx="4929187" cy="3698875"/>
          </a:xfrm>
          <a:prstGeom prst="rect">
            <a:avLst/>
          </a:prstGeom>
          <a:noFill/>
          <a:ln w="12700">
            <a:solidFill>
              <a:prstClr val="black"/>
            </a:solidFill>
          </a:ln>
        </p:spPr>
        <p:txBody>
          <a:bodyPr vert="horz" lIns="94858" tIns="47429" rIns="94858" bIns="47429" rtlCol="0" anchor="ctr"/>
          <a:lstStyle/>
          <a:p>
            <a:endParaRPr lang="ja-JP" altLang="en-US" dirty="0"/>
          </a:p>
        </p:txBody>
      </p:sp>
      <p:sp>
        <p:nvSpPr>
          <p:cNvPr id="5" name="ノート プレースホルダ 4"/>
          <p:cNvSpPr>
            <a:spLocks noGrp="1"/>
          </p:cNvSpPr>
          <p:nvPr>
            <p:ph type="body" sz="quarter" idx="3"/>
          </p:nvPr>
        </p:nvSpPr>
        <p:spPr>
          <a:xfrm>
            <a:off x="673577" y="4686499"/>
            <a:ext cx="5388610" cy="4439841"/>
          </a:xfrm>
          <a:prstGeom prst="rect">
            <a:avLst/>
          </a:prstGeom>
        </p:spPr>
        <p:txBody>
          <a:bodyPr vert="horz" lIns="94858" tIns="47429" rIns="94858" bIns="47429"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1" y="9371285"/>
            <a:ext cx="2918830" cy="493316"/>
          </a:xfrm>
          <a:prstGeom prst="rect">
            <a:avLst/>
          </a:prstGeom>
        </p:spPr>
        <p:txBody>
          <a:bodyPr vert="horz" lIns="94858" tIns="47429" rIns="94858" bIns="47429" rtlCol="0" anchor="b"/>
          <a:lstStyle>
            <a:lvl1pPr algn="l">
              <a:defRPr sz="1200"/>
            </a:lvl1pPr>
          </a:lstStyle>
          <a:p>
            <a:endParaRPr kumimoji="1" lang="ja-JP" altLang="en-US" dirty="0"/>
          </a:p>
        </p:txBody>
      </p:sp>
      <p:sp>
        <p:nvSpPr>
          <p:cNvPr id="7" name="スライド番号プレースホルダ 6"/>
          <p:cNvSpPr>
            <a:spLocks noGrp="1"/>
          </p:cNvSpPr>
          <p:nvPr>
            <p:ph type="sldNum" sz="quarter" idx="5"/>
          </p:nvPr>
        </p:nvSpPr>
        <p:spPr>
          <a:xfrm>
            <a:off x="3815374" y="9371285"/>
            <a:ext cx="2918830" cy="493316"/>
          </a:xfrm>
          <a:prstGeom prst="rect">
            <a:avLst/>
          </a:prstGeom>
        </p:spPr>
        <p:txBody>
          <a:bodyPr vert="horz" lIns="94858" tIns="47429" rIns="94858" bIns="47429" rtlCol="0" anchor="b"/>
          <a:lstStyle>
            <a:lvl1pPr algn="r">
              <a:defRPr sz="1200"/>
            </a:lvl1pPr>
          </a:lstStyle>
          <a:p>
            <a:fld id="{9DF2BD46-A783-4A55-ADE2-9C40D7F05AB6}" type="slidenum">
              <a:rPr kumimoji="1" lang="ja-JP" altLang="en-US" smtClean="0"/>
              <a:pPr/>
              <a:t>&lt;#&gt;</a:t>
            </a:fld>
            <a:endParaRPr kumimoji="1" lang="ja-JP" altLang="en-US" dirty="0"/>
          </a:p>
        </p:txBody>
      </p:sp>
    </p:spTree>
    <p:extLst>
      <p:ext uri="{BB962C8B-B14F-4D97-AF65-F5344CB8AC3E}">
        <p14:creationId xmlns="" xmlns:p14="http://schemas.microsoft.com/office/powerpoint/2010/main" val="19778613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lang="en-US" altLang="ja-JP" sz="1100" dirty="0" smtClean="0">
              <a:latin typeface="+mj-lt"/>
              <a:cs typeface="Arial" pitchFamily="34" charset="0"/>
            </a:endParaRPr>
          </a:p>
        </p:txBody>
      </p:sp>
      <p:sp>
        <p:nvSpPr>
          <p:cNvPr id="4" name="スライド番号プレースホルダ 3"/>
          <p:cNvSpPr>
            <a:spLocks noGrp="1"/>
          </p:cNvSpPr>
          <p:nvPr>
            <p:ph type="sldNum" sz="quarter" idx="10"/>
          </p:nvPr>
        </p:nvSpPr>
        <p:spPr/>
        <p:txBody>
          <a:bodyPr/>
          <a:lstStyle/>
          <a:p>
            <a:fld id="{9DF2BD46-A783-4A55-ADE2-9C40D7F05AB6}" type="slidenum">
              <a:rPr kumimoji="1" lang="ja-JP" altLang="en-US" smtClean="0"/>
              <a:pPr/>
              <a:t>1</a:t>
            </a:fld>
            <a:endParaRPr kumimoji="1" lang="ja-JP"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sz="1500" dirty="0" smtClean="0"/>
              <a:t>Last year, we experienced two extraordinary catastrophes.</a:t>
            </a:r>
          </a:p>
          <a:p>
            <a:r>
              <a:rPr lang="en-US" altLang="ja-JP" sz="1500" dirty="0" smtClean="0"/>
              <a:t>Off the Pacific Coast of Tohoku Earthquake in March and, </a:t>
            </a:r>
            <a:endParaRPr lang="ja-JP" altLang="en-US" sz="1500" dirty="0" smtClean="0"/>
          </a:p>
          <a:p>
            <a:r>
              <a:rPr lang="en-US" altLang="ja-JP" sz="1500" dirty="0" smtClean="0"/>
              <a:t>Tropical Cyclone Talas in September.</a:t>
            </a:r>
          </a:p>
          <a:p>
            <a:r>
              <a:rPr lang="en-US" altLang="ja-JP" sz="1500" dirty="0" smtClean="0"/>
              <a:t>Both of them caused devastating damage to the country.</a:t>
            </a:r>
          </a:p>
          <a:p>
            <a:endParaRPr lang="en-US" altLang="ja-JP" sz="1500" dirty="0" smtClean="0"/>
          </a:p>
          <a:p>
            <a:r>
              <a:rPr lang="en-US" altLang="ja-JP" sz="1500" dirty="0" smtClean="0"/>
              <a:t>Both cases reminded us that </a:t>
            </a:r>
          </a:p>
          <a:p>
            <a:r>
              <a:rPr lang="en-US" altLang="ja-JP" sz="1500" dirty="0" smtClean="0"/>
              <a:t>information should be not only accurate but also…</a:t>
            </a:r>
          </a:p>
          <a:p>
            <a:r>
              <a:rPr lang="en-US" altLang="ja-JP" sz="1500" dirty="0" smtClean="0"/>
              <a:t>- properly disseminated</a:t>
            </a:r>
          </a:p>
          <a:p>
            <a:r>
              <a:rPr lang="en-US" altLang="ja-JP" sz="1500" dirty="0" smtClean="0"/>
              <a:t>- appropriate to user’s needs</a:t>
            </a:r>
          </a:p>
          <a:p>
            <a:r>
              <a:rPr lang="en-US" altLang="ja-JP" sz="1500" dirty="0" smtClean="0"/>
              <a:t>- directly linked to disasters</a:t>
            </a:r>
          </a:p>
          <a:p>
            <a:endParaRPr lang="en-US" altLang="ja-JP" sz="1500" dirty="0" smtClean="0"/>
          </a:p>
          <a:p>
            <a:r>
              <a:rPr lang="en-US" altLang="ja-JP" sz="1500" dirty="0" smtClean="0"/>
              <a:t>In this scientific lecture, I will share JMA’s experience and you will see what JMA did and what JMA learnt.</a:t>
            </a:r>
          </a:p>
          <a:p>
            <a:endParaRPr lang="en-US" altLang="ja-JP" sz="1500" dirty="0"/>
          </a:p>
        </p:txBody>
      </p:sp>
      <p:sp>
        <p:nvSpPr>
          <p:cNvPr id="4" name="スライド番号プレースホルダ 3"/>
          <p:cNvSpPr>
            <a:spLocks noGrp="1"/>
          </p:cNvSpPr>
          <p:nvPr>
            <p:ph type="sldNum" sz="quarter" idx="10"/>
          </p:nvPr>
        </p:nvSpPr>
        <p:spPr/>
        <p:txBody>
          <a:bodyPr/>
          <a:lstStyle/>
          <a:p>
            <a:fld id="{9DF2BD46-A783-4A55-ADE2-9C40D7F05AB6}" type="slidenum">
              <a:rPr kumimoji="1" lang="ja-JP" altLang="en-US" smtClean="0"/>
              <a:pPr/>
              <a:t>2</a:t>
            </a:fld>
            <a:endParaRPr kumimoji="1" lang="ja-JP"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572636-9D9A-499E-9C03-C5EA5DDDCC38}" type="slidenum">
              <a:rPr lang="en-US" altLang="ja-JP"/>
              <a:pPr/>
              <a:t>3</a:t>
            </a:fld>
            <a:endParaRPr lang="en-US" altLang="ja-JP" dirty="0"/>
          </a:p>
        </p:txBody>
      </p:sp>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p:txBody>
          <a:bodyPr>
            <a:normAutofit/>
          </a:bodyPr>
          <a:lstStyle/>
          <a:p>
            <a:r>
              <a:rPr lang="en-US" altLang="ja-JP" sz="1500" dirty="0" smtClean="0"/>
              <a:t>You may know…</a:t>
            </a:r>
          </a:p>
          <a:p>
            <a:r>
              <a:rPr lang="en-US" altLang="ja-JP" sz="1500" dirty="0" smtClean="0"/>
              <a:t>Japan has a lot of earthquakes, a lot of volcanoes, and</a:t>
            </a:r>
          </a:p>
          <a:p>
            <a:r>
              <a:rPr lang="en-US" altLang="ja-JP" sz="1500" dirty="0" smtClean="0"/>
              <a:t>a lot of tropical cyclones.</a:t>
            </a:r>
          </a:p>
          <a:p>
            <a:endParaRPr lang="en-US" altLang="ja-JP" sz="1500" dirty="0" smtClean="0"/>
          </a:p>
          <a:p>
            <a:pPr defTabSz="875721">
              <a:defRPr/>
            </a:pPr>
            <a:r>
              <a:rPr lang="en-US" altLang="ja-JP" sz="1500" dirty="0" smtClean="0"/>
              <a:t>After the earthquake and tsunami, the risk of another disaster became higher.</a:t>
            </a:r>
          </a:p>
          <a:p>
            <a:endParaRPr lang="en-US" altLang="ja-JP" sz="1500" dirty="0" smtClean="0"/>
          </a:p>
          <a:p>
            <a:r>
              <a:rPr lang="en-US" altLang="ja-JP" sz="1500" dirty="0" smtClean="0"/>
              <a:t>Please image what may happen if tropical cyclone attacks after the earthquake.</a:t>
            </a:r>
          </a:p>
          <a:p>
            <a:pPr defTabSz="875721">
              <a:defRPr/>
            </a:pPr>
            <a:r>
              <a:rPr lang="en-US" altLang="ja-JP" sz="1500" dirty="0" smtClean="0"/>
              <a:t>Please image what may happen if we have heavy rain soon after tsunami.</a:t>
            </a:r>
          </a:p>
          <a:p>
            <a:pPr defTabSz="875721">
              <a:defRPr/>
            </a:pPr>
            <a:endParaRPr lang="en-US" altLang="ja-JP" sz="1500" dirty="0" smtClean="0"/>
          </a:p>
          <a:p>
            <a:r>
              <a:rPr lang="en-US" altLang="ja-JP" sz="1500" dirty="0" smtClean="0"/>
              <a:t>The disaster may become more complicated and more serious.</a:t>
            </a:r>
          </a:p>
          <a:p>
            <a:r>
              <a:rPr lang="en-US" altLang="ja-JP" sz="1500" dirty="0" smtClean="0"/>
              <a:t>So, multi-hazard risk management is very important.</a:t>
            </a:r>
          </a:p>
          <a:p>
            <a:endParaRPr lang="en-US" altLang="ja-JP" sz="15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F8331DE-EF8C-41AB-A110-AF5CC282AAEE}" type="slidenum">
              <a:rPr lang="en-US" altLang="ja-JP" smtClean="0">
                <a:ea typeface="ＭＳ Ｐゴシック" pitchFamily="50" charset="-128"/>
              </a:rPr>
              <a:pPr/>
              <a:t>4</a:t>
            </a:fld>
            <a:endParaRPr lang="en-US" altLang="ja-JP" dirty="0" smtClean="0">
              <a:ea typeface="ＭＳ Ｐゴシック" pitchFamily="50" charset="-128"/>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r>
              <a:rPr lang="en-US" altLang="ja-JP" sz="1500" dirty="0" smtClean="0">
                <a:latin typeface="+mj-lt"/>
                <a:ea typeface="ＭＳ Ｐ明朝" pitchFamily="18" charset="-128"/>
              </a:rPr>
              <a:t>This chart shows you the role of JMA in national disaster management.</a:t>
            </a:r>
          </a:p>
          <a:p>
            <a:endParaRPr lang="en-US" altLang="ja-JP" sz="1500" dirty="0" smtClean="0">
              <a:latin typeface="+mj-lt"/>
              <a:ea typeface="ＭＳ Ｐ明朝" pitchFamily="18" charset="-128"/>
            </a:endParaRPr>
          </a:p>
          <a:p>
            <a:r>
              <a:rPr lang="en-US" altLang="ja-JP" sz="1500" dirty="0" smtClean="0">
                <a:latin typeface="+mj-lt"/>
                <a:ea typeface="ＭＳ Ｐ明朝" pitchFamily="18" charset="-128"/>
              </a:rPr>
              <a:t>Weather information is transmitted to the related authorities and the general public.</a:t>
            </a:r>
          </a:p>
          <a:p>
            <a:r>
              <a:rPr lang="en-US" altLang="ja-JP" sz="1500" dirty="0" smtClean="0">
                <a:latin typeface="+mj-lt"/>
                <a:ea typeface="ＭＳ Ｐ明朝" pitchFamily="18" charset="-128"/>
              </a:rPr>
              <a:t>JMA’s information is used as a trigger to start national disaster management.</a:t>
            </a:r>
          </a:p>
          <a:p>
            <a:endParaRPr lang="en-US" altLang="ja-JP" sz="1500" dirty="0" smtClean="0">
              <a:latin typeface="+mj-lt"/>
              <a:ea typeface="ＭＳ Ｐ明朝" pitchFamily="18" charset="-128"/>
            </a:endParaRPr>
          </a:p>
          <a:p>
            <a:r>
              <a:rPr lang="en-US" altLang="ja-JP" sz="1500" dirty="0" smtClean="0">
                <a:latin typeface="+mj-lt"/>
              </a:rPr>
              <a:t>The important thing is that evacuation instruction is issued by municipalities, not JMA, not central government.</a:t>
            </a:r>
          </a:p>
          <a:p>
            <a:r>
              <a:rPr lang="en-US" altLang="ja-JP" sz="1500" dirty="0" smtClean="0">
                <a:latin typeface="+mj-lt"/>
                <a:ea typeface="ＭＳ Ｐ明朝" pitchFamily="18" charset="-128"/>
              </a:rPr>
              <a:t>So, it will be very important to have good communication with municipalities.  If they don’t understand JMA’s information properly, they can’t make a good decision.</a:t>
            </a:r>
          </a:p>
          <a:p>
            <a:endParaRPr lang="en-US" altLang="ja-JP" sz="1500" dirty="0" smtClean="0">
              <a:latin typeface="+mj-lt"/>
              <a:ea typeface="ＭＳ Ｐ明朝" pitchFamily="18" charset="-128"/>
            </a:endParaRPr>
          </a:p>
          <a:p>
            <a:endParaRPr lang="en-US" altLang="ja-JP" sz="1500" dirty="0" smtClean="0">
              <a:latin typeface="+mj-lt"/>
              <a:ea typeface="ＭＳ Ｐ明朝" pitchFamily="18" charset="-128"/>
            </a:endParaRPr>
          </a:p>
          <a:p>
            <a:r>
              <a:rPr lang="ja-JP" altLang="en-US" sz="1100" dirty="0" smtClean="0">
                <a:latin typeface="+mj-lt"/>
                <a:ea typeface="ＭＳ Ｐ明朝" pitchFamily="18" charset="-128"/>
              </a:rPr>
              <a:t>気象情報は図のように防災機関や一般市民へと伝達される。</a:t>
            </a:r>
            <a:endParaRPr lang="en-US" altLang="ja-JP" sz="1100" dirty="0" smtClean="0">
              <a:latin typeface="+mj-lt"/>
              <a:ea typeface="ＭＳ Ｐ明朝" pitchFamily="18" charset="-128"/>
            </a:endParaRPr>
          </a:p>
          <a:p>
            <a:pPr defTabSz="875721">
              <a:defRPr/>
            </a:pPr>
            <a:r>
              <a:rPr lang="ja-JP" altLang="ja-JP" sz="1100" dirty="0" smtClean="0">
                <a:latin typeface="+mj-lt"/>
              </a:rPr>
              <a:t>日本の災害対応において、避難指示・勧告を出すのは市町村であり、気象情報はそれらの活動のトリガーとなる。</a:t>
            </a:r>
            <a:endParaRPr lang="en-US" altLang="ja-JP" sz="1100" dirty="0" smtClean="0">
              <a:latin typeface="+mj-lt"/>
            </a:endParaRPr>
          </a:p>
          <a:p>
            <a:endParaRPr lang="ja-JP" altLang="ja-JP" sz="1500" dirty="0" smtClean="0">
              <a:latin typeface="+mj-lt"/>
              <a:ea typeface="ＭＳ Ｐ明朝" pitchFamily="18"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F8331DE-EF8C-41AB-A110-AF5CC282AAEE}" type="slidenum">
              <a:rPr lang="en-US" altLang="ja-JP" smtClean="0">
                <a:ea typeface="ＭＳ Ｐゴシック" pitchFamily="50" charset="-128"/>
              </a:rPr>
              <a:pPr/>
              <a:t>5</a:t>
            </a:fld>
            <a:endParaRPr lang="en-US" altLang="ja-JP" dirty="0" smtClean="0">
              <a:ea typeface="ＭＳ Ｐゴシック" pitchFamily="50" charset="-128"/>
            </a:endParaRPr>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r>
              <a:rPr lang="en-US" altLang="ja-JP" sz="1500" dirty="0" smtClean="0">
                <a:latin typeface="+mj-lt"/>
                <a:ea typeface="ＭＳ Ｐ明朝" pitchFamily="18" charset="-128"/>
              </a:rPr>
              <a:t>This chart shows you the role of JMA in national disaster management.</a:t>
            </a:r>
          </a:p>
          <a:p>
            <a:endParaRPr lang="en-US" altLang="ja-JP" sz="1500" dirty="0" smtClean="0">
              <a:latin typeface="+mj-lt"/>
              <a:ea typeface="ＭＳ Ｐ明朝" pitchFamily="18" charset="-128"/>
            </a:endParaRPr>
          </a:p>
          <a:p>
            <a:r>
              <a:rPr lang="en-US" altLang="ja-JP" sz="1500" dirty="0" smtClean="0">
                <a:latin typeface="+mj-lt"/>
                <a:ea typeface="ＭＳ Ｐ明朝" pitchFamily="18" charset="-128"/>
              </a:rPr>
              <a:t>Weather information is transmitted to the related authorities and the general public.</a:t>
            </a:r>
          </a:p>
          <a:p>
            <a:r>
              <a:rPr lang="en-US" altLang="ja-JP" sz="1500" dirty="0" smtClean="0">
                <a:latin typeface="+mj-lt"/>
                <a:ea typeface="ＭＳ Ｐ明朝" pitchFamily="18" charset="-128"/>
              </a:rPr>
              <a:t>JMA’s information is used as a trigger to start national disaster management.</a:t>
            </a:r>
          </a:p>
          <a:p>
            <a:endParaRPr lang="en-US" altLang="ja-JP" sz="1500" dirty="0" smtClean="0">
              <a:latin typeface="+mj-lt"/>
              <a:ea typeface="ＭＳ Ｐ明朝" pitchFamily="18" charset="-128"/>
            </a:endParaRPr>
          </a:p>
          <a:p>
            <a:r>
              <a:rPr lang="en-US" altLang="ja-JP" sz="1500" dirty="0" smtClean="0">
                <a:latin typeface="+mj-lt"/>
              </a:rPr>
              <a:t>The important thing is that evacuation instruction is issued by municipalities, not JMA, not central government.</a:t>
            </a:r>
          </a:p>
          <a:p>
            <a:r>
              <a:rPr lang="en-US" altLang="ja-JP" sz="1500" dirty="0" smtClean="0">
                <a:latin typeface="+mj-lt"/>
                <a:ea typeface="ＭＳ Ｐ明朝" pitchFamily="18" charset="-128"/>
              </a:rPr>
              <a:t>So, it will be very important to have good communication with municipalities.  If they don’t understand JMA’s information properly, they can’t make a good decision.</a:t>
            </a:r>
          </a:p>
          <a:p>
            <a:endParaRPr lang="en-US" altLang="ja-JP" sz="1500" dirty="0" smtClean="0">
              <a:latin typeface="+mj-lt"/>
              <a:ea typeface="ＭＳ Ｐ明朝" pitchFamily="18" charset="-128"/>
            </a:endParaRPr>
          </a:p>
          <a:p>
            <a:endParaRPr lang="en-US" altLang="ja-JP" sz="1500" dirty="0" smtClean="0">
              <a:latin typeface="+mj-lt"/>
              <a:ea typeface="ＭＳ Ｐ明朝" pitchFamily="18" charset="-128"/>
            </a:endParaRPr>
          </a:p>
          <a:p>
            <a:r>
              <a:rPr lang="ja-JP" altLang="en-US" sz="1100" dirty="0" smtClean="0">
                <a:latin typeface="+mj-lt"/>
                <a:ea typeface="ＭＳ Ｐ明朝" pitchFamily="18" charset="-128"/>
              </a:rPr>
              <a:t>気象情報は図のように防災機関や一般市民へと伝達される。</a:t>
            </a:r>
            <a:endParaRPr lang="en-US" altLang="ja-JP" sz="1100" dirty="0" smtClean="0">
              <a:latin typeface="+mj-lt"/>
              <a:ea typeface="ＭＳ Ｐ明朝" pitchFamily="18" charset="-128"/>
            </a:endParaRPr>
          </a:p>
          <a:p>
            <a:pPr defTabSz="875721">
              <a:defRPr/>
            </a:pPr>
            <a:r>
              <a:rPr lang="ja-JP" altLang="ja-JP" sz="1100" dirty="0" smtClean="0">
                <a:latin typeface="+mj-lt"/>
              </a:rPr>
              <a:t>日本の災害対応において、避難指示・勧告を出すのは市町村であり、気象情報はそれらの活動のトリガーとなる。</a:t>
            </a:r>
            <a:endParaRPr lang="en-US" altLang="ja-JP" sz="1100" dirty="0" smtClean="0">
              <a:latin typeface="+mj-lt"/>
            </a:endParaRPr>
          </a:p>
          <a:p>
            <a:endParaRPr lang="ja-JP" altLang="ja-JP" sz="1500" dirty="0" smtClean="0">
              <a:latin typeface="+mj-lt"/>
              <a:ea typeface="ＭＳ Ｐ明朝" pitchFamily="18"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fontScale="92500" lnSpcReduction="10000"/>
          </a:bodyPr>
          <a:lstStyle/>
          <a:p>
            <a:r>
              <a:rPr lang="en-US" altLang="ja-JP" sz="1500" dirty="0" smtClean="0"/>
              <a:t>To support evacuation of the people, JMA issues various information depending on the different types of disasters as shown in this table.</a:t>
            </a:r>
          </a:p>
          <a:p>
            <a:r>
              <a:rPr lang="en-US" altLang="ja-JP" sz="1500" strike="sngStrike" dirty="0" smtClean="0"/>
              <a:t>(Pink color means the information target is municipalities.) </a:t>
            </a:r>
            <a:r>
              <a:rPr lang="ja-JP" altLang="en-US" sz="1500" dirty="0" smtClean="0"/>
              <a:t>←スライドに記載あり</a:t>
            </a:r>
            <a:endParaRPr lang="en-US" altLang="ja-JP" sz="1500" dirty="0" smtClean="0"/>
          </a:p>
          <a:p>
            <a:r>
              <a:rPr lang="en-US" altLang="ja-JP" sz="1500" strike="sngStrike" dirty="0" smtClean="0"/>
              <a:t>(Blue color means the information target is rivers.) </a:t>
            </a:r>
            <a:r>
              <a:rPr lang="ja-JP" altLang="en-US" sz="1500" dirty="0" smtClean="0"/>
              <a:t>←スライドに記載あり</a:t>
            </a:r>
            <a:endParaRPr lang="en-US" altLang="ja-JP" sz="1500" dirty="0" smtClean="0"/>
          </a:p>
          <a:p>
            <a:endParaRPr lang="en-US" altLang="ja-JP" sz="1500" dirty="0" smtClean="0"/>
          </a:p>
          <a:p>
            <a:r>
              <a:rPr lang="en-US" altLang="ja-JP" sz="1500" dirty="0" smtClean="0"/>
              <a:t>JMA issues advisories and warning for each target disaster such as sediment disaster, inundation, flooding or storm surge.</a:t>
            </a:r>
          </a:p>
          <a:p>
            <a:r>
              <a:rPr lang="en-US" altLang="ja-JP" sz="1500" dirty="0" smtClean="0"/>
              <a:t>For example, to prevent sediment disaster by Talas, JMA issued heavy rain advisory first, then heavy rain warning, and finally sediment disaster alert, by increasing the alert level.</a:t>
            </a:r>
          </a:p>
          <a:p>
            <a:endParaRPr lang="en-US" altLang="ja-JP" sz="1500" dirty="0" smtClean="0"/>
          </a:p>
          <a:p>
            <a:endParaRPr lang="en-US" altLang="ja-JP" sz="1500" dirty="0" smtClean="0"/>
          </a:p>
          <a:p>
            <a:r>
              <a:rPr lang="ja-JP" altLang="en-US" sz="1100" dirty="0" smtClean="0"/>
              <a:t>気象庁はこれら</a:t>
            </a:r>
            <a:r>
              <a:rPr lang="ja-JP" altLang="ja-JP" sz="1100" dirty="0" smtClean="0"/>
              <a:t>土砂災害、浸水害、洪水害、高潮害に対してそれぞれ注意報・警報等を</a:t>
            </a:r>
            <a:r>
              <a:rPr lang="ja-JP" altLang="en-US" sz="1100" dirty="0" smtClean="0"/>
              <a:t>発表</a:t>
            </a:r>
            <a:r>
              <a:rPr lang="ja-JP" altLang="ja-JP" sz="1100" dirty="0" smtClean="0"/>
              <a:t>している。</a:t>
            </a:r>
            <a:endParaRPr lang="en-US" altLang="ja-JP" sz="1100" dirty="0" smtClean="0"/>
          </a:p>
          <a:p>
            <a:r>
              <a:rPr lang="ja-JP" altLang="ja-JP" sz="1100" dirty="0" smtClean="0"/>
              <a:t>これら</a:t>
            </a:r>
            <a:r>
              <a:rPr lang="ja-JP" altLang="en-US" sz="1100" dirty="0" smtClean="0"/>
              <a:t>注意報や警報</a:t>
            </a:r>
            <a:r>
              <a:rPr lang="ja-JP" altLang="ja-JP" sz="1100" dirty="0" smtClean="0"/>
              <a:t>は</a:t>
            </a:r>
            <a:r>
              <a:rPr lang="ja-JP" altLang="en-US" sz="1100" dirty="0" smtClean="0"/>
              <a:t>、</a:t>
            </a:r>
            <a:r>
              <a:rPr lang="ja-JP" altLang="ja-JP" sz="1100" dirty="0" smtClean="0"/>
              <a:t>自治体の避難勧告など防災機関の対応や住民の自主的な避難行動の判断の目安となるように、位置づけ</a:t>
            </a:r>
            <a:r>
              <a:rPr lang="ja-JP" altLang="en-US" sz="1100" dirty="0" smtClean="0"/>
              <a:t>られ</a:t>
            </a:r>
            <a:r>
              <a:rPr lang="ja-JP" altLang="ja-JP" sz="1100" dirty="0" smtClean="0"/>
              <a:t>ている。</a:t>
            </a:r>
            <a:endParaRPr lang="en-US" altLang="ja-JP" sz="1100" dirty="0" smtClean="0"/>
          </a:p>
          <a:p>
            <a:r>
              <a:rPr lang="ja-JP" altLang="ja-JP" sz="1100" dirty="0" smtClean="0"/>
              <a:t>時々刻々とかわる状況に呼応して、注意報・警報のレベルを段階的に事前にあげていくことで注意を促してきたものの、多くの死者・行方不明者が出た。</a:t>
            </a:r>
            <a:endParaRPr lang="en-US" altLang="ja-JP" sz="1100" dirty="0" smtClean="0"/>
          </a:p>
          <a:p>
            <a:r>
              <a:rPr lang="en-US" altLang="ja-JP" sz="1100" dirty="0" smtClean="0"/>
              <a:t>(</a:t>
            </a:r>
            <a:r>
              <a:rPr lang="ja-JP" altLang="en-US" sz="1100" dirty="0" smtClean="0"/>
              <a:t>参考）</a:t>
            </a:r>
            <a:endParaRPr lang="en-US" altLang="ja-JP" sz="1100" dirty="0" smtClean="0"/>
          </a:p>
          <a:p>
            <a:r>
              <a:rPr lang="ja-JP" altLang="en-US" sz="1100" dirty="0" smtClean="0"/>
              <a:t>注意報、警報、土砂災害警戒情報との段階分けの説明。</a:t>
            </a:r>
            <a:endParaRPr lang="en-US" altLang="ja-JP" sz="1100" dirty="0" smtClean="0"/>
          </a:p>
          <a:p>
            <a:r>
              <a:rPr lang="ja-JP" altLang="en-US" sz="1100" dirty="0" smtClean="0"/>
              <a:t>また、防災機関に対して、それぞれのレベルに応じて避難勧告、避難準備、防災体制の立ち上げの目安となることを説明。</a:t>
            </a:r>
            <a:endParaRPr lang="en-US" altLang="ja-JP" sz="1100" dirty="0" smtClean="0"/>
          </a:p>
          <a:p>
            <a:endParaRPr lang="ja-JP" altLang="en-US" sz="1500" dirty="0"/>
          </a:p>
        </p:txBody>
      </p:sp>
      <p:sp>
        <p:nvSpPr>
          <p:cNvPr id="4" name="スライド番号プレースホルダ 3"/>
          <p:cNvSpPr>
            <a:spLocks noGrp="1"/>
          </p:cNvSpPr>
          <p:nvPr>
            <p:ph type="sldNum" sz="quarter" idx="10"/>
          </p:nvPr>
        </p:nvSpPr>
        <p:spPr/>
        <p:txBody>
          <a:bodyPr/>
          <a:lstStyle/>
          <a:p>
            <a:fld id="{9DF2BD46-A783-4A55-ADE2-9C40D7F05AB6}" type="slidenum">
              <a:rPr kumimoji="1" lang="ja-JP" altLang="en-US" smtClean="0"/>
              <a:pPr/>
              <a:t>9</a:t>
            </a:fld>
            <a:endParaRPr kumimoji="1" lang="ja-JP" alt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sz="1500" dirty="0" smtClean="0"/>
              <a:t>Last year, we experienced two extraordinary catastrophes.</a:t>
            </a:r>
          </a:p>
          <a:p>
            <a:r>
              <a:rPr lang="en-US" altLang="ja-JP" sz="1500" dirty="0" smtClean="0"/>
              <a:t>Off the Pacific Coast of Tohoku Earthquake in March and, </a:t>
            </a:r>
            <a:endParaRPr lang="ja-JP" altLang="en-US" sz="1500" dirty="0" smtClean="0"/>
          </a:p>
          <a:p>
            <a:r>
              <a:rPr lang="en-US" altLang="ja-JP" sz="1500" dirty="0" smtClean="0"/>
              <a:t>Tropical Cyclone Talas in September.</a:t>
            </a:r>
          </a:p>
          <a:p>
            <a:r>
              <a:rPr lang="en-US" altLang="ja-JP" sz="1500" dirty="0" smtClean="0"/>
              <a:t>Both of them caused devastating damage to the country.</a:t>
            </a:r>
          </a:p>
          <a:p>
            <a:endParaRPr lang="en-US" altLang="ja-JP" sz="1500" dirty="0" smtClean="0"/>
          </a:p>
          <a:p>
            <a:r>
              <a:rPr lang="en-US" altLang="ja-JP" sz="1500" dirty="0" smtClean="0"/>
              <a:t>Both cases reminded us that </a:t>
            </a:r>
          </a:p>
          <a:p>
            <a:r>
              <a:rPr lang="en-US" altLang="ja-JP" sz="1500" dirty="0" smtClean="0"/>
              <a:t>information should be not only accurate but also…</a:t>
            </a:r>
          </a:p>
          <a:p>
            <a:r>
              <a:rPr lang="en-US" altLang="ja-JP" sz="1500" dirty="0" smtClean="0"/>
              <a:t>- properly disseminated</a:t>
            </a:r>
          </a:p>
          <a:p>
            <a:r>
              <a:rPr lang="en-US" altLang="ja-JP" sz="1500" dirty="0" smtClean="0"/>
              <a:t>- appropriate to user’s needs</a:t>
            </a:r>
          </a:p>
          <a:p>
            <a:r>
              <a:rPr lang="en-US" altLang="ja-JP" sz="1500" dirty="0" smtClean="0"/>
              <a:t>- directly linked to disasters</a:t>
            </a:r>
          </a:p>
          <a:p>
            <a:endParaRPr lang="en-US" altLang="ja-JP" sz="1500" dirty="0" smtClean="0"/>
          </a:p>
          <a:p>
            <a:r>
              <a:rPr lang="en-US" altLang="ja-JP" sz="1500" dirty="0" smtClean="0"/>
              <a:t>In this scientific lecture, I will share JMA’s experience and you will see what JMA did and what JMA learnt.</a:t>
            </a:r>
          </a:p>
          <a:p>
            <a:endParaRPr lang="en-US" altLang="ja-JP" sz="1500" dirty="0"/>
          </a:p>
        </p:txBody>
      </p:sp>
      <p:sp>
        <p:nvSpPr>
          <p:cNvPr id="4" name="スライド番号プレースホルダ 3"/>
          <p:cNvSpPr>
            <a:spLocks noGrp="1"/>
          </p:cNvSpPr>
          <p:nvPr>
            <p:ph type="sldNum" sz="quarter" idx="10"/>
          </p:nvPr>
        </p:nvSpPr>
        <p:spPr/>
        <p:txBody>
          <a:bodyPr/>
          <a:lstStyle/>
          <a:p>
            <a:fld id="{9DF2BD46-A783-4A55-ADE2-9C40D7F05AB6}" type="slidenum">
              <a:rPr kumimoji="1" lang="ja-JP" altLang="en-US" smtClean="0"/>
              <a:pPr/>
              <a:t>10</a:t>
            </a:fld>
            <a:endParaRPr kumimoji="1" lang="ja-JP" alt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r>
              <a:rPr lang="en-US" altLang="ja-JP" sz="1500" dirty="0" smtClean="0"/>
              <a:t>JMA is the official single voice of warning in Japan for various types of warnings, such as earthquake, tsunami, volcanic eruption, heavy rain or flooding.</a:t>
            </a:r>
          </a:p>
          <a:p>
            <a:r>
              <a:rPr lang="en-US" altLang="ja-JP" sz="1500" dirty="0" smtClean="0"/>
              <a:t>JMA uses the same dissemination system for all of different disasters.</a:t>
            </a:r>
          </a:p>
          <a:p>
            <a:endParaRPr lang="en-US" altLang="ja-JP" sz="1500" dirty="0" smtClean="0"/>
          </a:p>
          <a:p>
            <a:r>
              <a:rPr lang="en-US" altLang="ja-JP" sz="1500" dirty="0" smtClean="0"/>
              <a:t>The warnings are used by the central and local governments to make their decisions.</a:t>
            </a:r>
          </a:p>
          <a:p>
            <a:r>
              <a:rPr lang="en-US" altLang="ja-JP" sz="1500" dirty="0" smtClean="0"/>
              <a:t>At the same time, citizens can receive the same message using various media.</a:t>
            </a:r>
          </a:p>
          <a:p>
            <a:endParaRPr lang="en-US" altLang="ja-JP" sz="1500" dirty="0" smtClean="0"/>
          </a:p>
          <a:p>
            <a:r>
              <a:rPr lang="en-US" altLang="ja-JP" sz="1500" dirty="0" smtClean="0"/>
              <a:t>As the tsunami warning is a vital information, we use a highly reliable information system.</a:t>
            </a:r>
          </a:p>
          <a:p>
            <a:endParaRPr lang="en-US" altLang="ja-JP" sz="1500" dirty="0" smtClean="0"/>
          </a:p>
          <a:p>
            <a:r>
              <a:rPr lang="en-US" altLang="ja-JP" sz="1500" dirty="0" smtClean="0"/>
              <a:t>In spite of the very strong earthquake, the tsunami warning were successfully transmitted to all 70 organizations in Tohoku region.</a:t>
            </a:r>
          </a:p>
          <a:p>
            <a:endParaRPr lang="ja-JP" altLang="en-US" sz="1500" dirty="0"/>
          </a:p>
        </p:txBody>
      </p:sp>
      <p:sp>
        <p:nvSpPr>
          <p:cNvPr id="4" name="スライド番号プレースホルダ 3"/>
          <p:cNvSpPr>
            <a:spLocks noGrp="1"/>
          </p:cNvSpPr>
          <p:nvPr>
            <p:ph type="sldNum" sz="quarter" idx="10"/>
          </p:nvPr>
        </p:nvSpPr>
        <p:spPr/>
        <p:txBody>
          <a:bodyPr/>
          <a:lstStyle/>
          <a:p>
            <a:fld id="{9DF2BD46-A783-4A55-ADE2-9C40D7F05AB6}" type="slidenum">
              <a:rPr kumimoji="1" lang="ja-JP" altLang="en-US" smtClean="0"/>
              <a:pPr/>
              <a:t>20</a:t>
            </a:fld>
            <a:endParaRPr kumimoji="1" lang="ja-JP" alt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03273539-5306-47D6-BD96-3539F423F773}" type="datetime1">
              <a:rPr kumimoji="1" lang="ja-JP" altLang="en-US" smtClean="0"/>
              <a:pPr/>
              <a:t>2012/4/27</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E9826658-DF4D-4B19-A3FE-E7A9A4D9B617}" type="slidenum">
              <a:rPr kumimoji="1" lang="ja-JP" altLang="en-US" smtClean="0"/>
              <a:pPr/>
              <a:t>&lt;#&gt;</a:t>
            </a:fld>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A01495B1-464A-441F-8A67-537FC2EC28A2}" type="datetime1">
              <a:rPr kumimoji="1" lang="ja-JP" altLang="en-US" smtClean="0"/>
              <a:pPr/>
              <a:t>2012/4/27</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E9826658-DF4D-4B19-A3FE-E7A9A4D9B617}" type="slidenum">
              <a:rPr kumimoji="1" lang="ja-JP" altLang="en-US" smtClean="0"/>
              <a:pPr/>
              <a:t>&lt;#&gt;</a:t>
            </a:fld>
            <a:endParaRPr kumimoji="1" lang="ja-JP"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5887CA43-2BBA-424D-BE66-8C62630D3AA6}" type="datetime1">
              <a:rPr kumimoji="1" lang="ja-JP" altLang="en-US" smtClean="0"/>
              <a:pPr/>
              <a:t>2012/4/27</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E9826658-DF4D-4B19-A3FE-E7A9A4D9B617}" type="slidenum">
              <a:rPr kumimoji="1" lang="ja-JP" altLang="en-US" smtClean="0"/>
              <a:pPr/>
              <a:t>&lt;#&gt;</a:t>
            </a:fld>
            <a:endParaRPr kumimoji="1" lang="ja-JP"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2_タイトル スライド">
    <p:spTree>
      <p:nvGrpSpPr>
        <p:cNvPr id="1" name=""/>
        <p:cNvGrpSpPr/>
        <p:nvPr/>
      </p:nvGrpSpPr>
      <p:grpSpPr>
        <a:xfrm>
          <a:off x="0" y="0"/>
          <a:ext cx="0" cy="0"/>
          <a:chOff x="0" y="0"/>
          <a:chExt cx="0" cy="0"/>
        </a:xfrm>
      </p:grpSpPr>
      <p:pic>
        <p:nvPicPr>
          <p:cNvPr id="4" name="Picture 2" descr="C:\Documents and Settings\JMA325C\デスクトップ\新しい画像.jpg"/>
          <p:cNvPicPr>
            <a:picLocks noChangeAspect="1" noChangeArrowheads="1"/>
          </p:cNvPicPr>
          <p:nvPr/>
        </p:nvPicPr>
        <p:blipFill>
          <a:blip r:embed="rId2" cstate="print"/>
          <a:srcRect l="275" t="954" r="275"/>
          <a:stretch>
            <a:fillRect/>
          </a:stretch>
        </p:blipFill>
        <p:spPr bwMode="auto">
          <a:xfrm>
            <a:off x="1588" y="0"/>
            <a:ext cx="9142412" cy="1871663"/>
          </a:xfrm>
          <a:prstGeom prst="rect">
            <a:avLst/>
          </a:prstGeom>
          <a:noFill/>
          <a:ln w="9525">
            <a:noFill/>
            <a:miter lim="800000"/>
            <a:headEnd/>
            <a:tailEnd/>
          </a:ln>
        </p:spPr>
      </p:pic>
      <p:sp>
        <p:nvSpPr>
          <p:cNvPr id="2" name="タイトル 1"/>
          <p:cNvSpPr>
            <a:spLocks noGrp="1"/>
          </p:cNvSpPr>
          <p:nvPr>
            <p:ph type="ctrTitle"/>
          </p:nvPr>
        </p:nvSpPr>
        <p:spPr>
          <a:xfrm>
            <a:off x="685800" y="2130425"/>
            <a:ext cx="7772400" cy="1470025"/>
          </a:xfrm>
        </p:spPr>
        <p:txBody>
          <a:bodyPr/>
          <a:lstStyle>
            <a:lvl1pPr>
              <a:defRPr>
                <a:solidFill>
                  <a:schemeClr val="tx2"/>
                </a:solidFill>
              </a:defRPr>
            </a:lvl1pPr>
          </a:lstStyle>
          <a:p>
            <a:r>
              <a:rPr lang="ja-JP" altLang="en-US" smtClean="0"/>
              <a:t>マスタ タイトルの書式設定</a:t>
            </a:r>
            <a:endParaRPr lang="ja-JP" altLang="en-US" dirty="0"/>
          </a:p>
        </p:txBody>
      </p:sp>
      <p:sp>
        <p:nvSpPr>
          <p:cNvPr id="3" name="サブタイトル 2"/>
          <p:cNvSpPr>
            <a:spLocks noGrp="1"/>
          </p:cNvSpPr>
          <p:nvPr>
            <p:ph type="subTitle" idx="1"/>
          </p:nvPr>
        </p:nvSpPr>
        <p:spPr>
          <a:xfrm>
            <a:off x="1371600" y="4293096"/>
            <a:ext cx="6400800" cy="1296144"/>
          </a:xfrm>
        </p:spPr>
        <p:txBody>
          <a:bodyPr anchor="ct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5" name="フッター プレースホルダ 4"/>
          <p:cNvSpPr>
            <a:spLocks noGrp="1"/>
          </p:cNvSpPr>
          <p:nvPr>
            <p:ph type="ftr" sz="quarter" idx="10"/>
          </p:nvPr>
        </p:nvSpPr>
        <p:spPr/>
        <p:txBody>
          <a:bodyPr/>
          <a:lstStyle>
            <a:lvl1pPr>
              <a:defRPr/>
            </a:lvl1pPr>
          </a:lstStyle>
          <a:p>
            <a:endParaRPr kumimoji="1" lang="ja-JP" altLang="en-US" dirty="0"/>
          </a:p>
        </p:txBody>
      </p:sp>
      <p:sp>
        <p:nvSpPr>
          <p:cNvPr id="6" name="スライド番号プレースホルダ 5"/>
          <p:cNvSpPr>
            <a:spLocks noGrp="1"/>
          </p:cNvSpPr>
          <p:nvPr>
            <p:ph type="sldNum" sz="quarter" idx="11"/>
          </p:nvPr>
        </p:nvSpPr>
        <p:spPr/>
        <p:txBody>
          <a:bodyPr/>
          <a:lstStyle>
            <a:lvl1pPr>
              <a:defRPr/>
            </a:lvl1pPr>
          </a:lstStyle>
          <a:p>
            <a:fld id="{E9826658-DF4D-4B19-A3FE-E7A9A4D9B617}" type="slidenum">
              <a:rPr kumimoji="1" lang="ja-JP" altLang="en-US" smtClean="0"/>
              <a:pPr/>
              <a:t>&lt;#&gt;</a:t>
            </a:fld>
            <a:endParaRPr kumimoji="1" lang="ja-JP" altLang="en-US" dirty="0"/>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2"/>
                </a:solidFill>
              </a:defRPr>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 4"/>
          <p:cNvSpPr>
            <a:spLocks noGrp="1"/>
          </p:cNvSpPr>
          <p:nvPr>
            <p:ph type="ftr" sz="quarter" idx="10"/>
          </p:nvPr>
        </p:nvSpPr>
        <p:spPr/>
        <p:txBody>
          <a:bodyPr/>
          <a:lstStyle>
            <a:lvl1pPr>
              <a:defRPr/>
            </a:lvl1pPr>
          </a:lstStyle>
          <a:p>
            <a:endParaRPr kumimoji="1" lang="ja-JP" altLang="en-US" dirty="0"/>
          </a:p>
        </p:txBody>
      </p:sp>
      <p:sp>
        <p:nvSpPr>
          <p:cNvPr id="5" name="スライド番号プレースホルダ 5"/>
          <p:cNvSpPr>
            <a:spLocks noGrp="1"/>
          </p:cNvSpPr>
          <p:nvPr>
            <p:ph type="sldNum" sz="quarter" idx="11"/>
          </p:nvPr>
        </p:nvSpPr>
        <p:spPr/>
        <p:txBody>
          <a:bodyPr/>
          <a:lstStyle>
            <a:lvl1pPr>
              <a:defRPr/>
            </a:lvl1pPr>
          </a:lstStyle>
          <a:p>
            <a:fld id="{E9826658-DF4D-4B19-A3FE-E7A9A4D9B617}" type="slidenum">
              <a:rPr kumimoji="1" lang="ja-JP" altLang="en-US" smtClean="0"/>
              <a:pPr/>
              <a:t>&lt;#&gt;</a:t>
            </a:fld>
            <a:endParaRPr kumimoji="1" lang="ja-JP"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1_セクション見出し">
    <p:bg>
      <p:bgPr>
        <a:solidFill>
          <a:schemeClr val="bg1"/>
        </a:solidFill>
        <a:effectLst/>
      </p:bgPr>
    </p:bg>
    <p:spTree>
      <p:nvGrpSpPr>
        <p:cNvPr id="1" name=""/>
        <p:cNvGrpSpPr/>
        <p:nvPr/>
      </p:nvGrpSpPr>
      <p:grpSpPr>
        <a:xfrm>
          <a:off x="0" y="0"/>
          <a:ext cx="0" cy="0"/>
          <a:chOff x="0" y="0"/>
          <a:chExt cx="0" cy="0"/>
        </a:xfrm>
      </p:grpSpPr>
      <p:pic>
        <p:nvPicPr>
          <p:cNvPr id="4" name="Picture 2" descr="C:\Documents and Settings\JMA3214\デスクトップ\図\1.JPG"/>
          <p:cNvPicPr>
            <a:picLocks noChangeArrowheads="1"/>
          </p:cNvPicPr>
          <p:nvPr/>
        </p:nvPicPr>
        <p:blipFill>
          <a:blip r:embed="rId2" cstate="print"/>
          <a:srcRect l="6076" r="4987"/>
          <a:stretch>
            <a:fillRect/>
          </a:stretch>
        </p:blipFill>
        <p:spPr bwMode="auto">
          <a:xfrm>
            <a:off x="0" y="0"/>
            <a:ext cx="9144000" cy="6858000"/>
          </a:xfrm>
          <a:prstGeom prst="rect">
            <a:avLst/>
          </a:prstGeom>
          <a:noFill/>
          <a:ln w="9525">
            <a:noFill/>
            <a:miter lim="800000"/>
            <a:headEnd/>
            <a:tailEnd/>
          </a:ln>
        </p:spPr>
      </p:pic>
      <p:sp>
        <p:nvSpPr>
          <p:cNvPr id="2" name="タイトル 1"/>
          <p:cNvSpPr>
            <a:spLocks noGrp="1"/>
          </p:cNvSpPr>
          <p:nvPr>
            <p:ph type="title"/>
          </p:nvPr>
        </p:nvSpPr>
        <p:spPr>
          <a:xfrm>
            <a:off x="683568" y="980728"/>
            <a:ext cx="7772400" cy="1824335"/>
          </a:xfrm>
        </p:spPr>
        <p:txBody>
          <a:bodyPr/>
          <a:lstStyle>
            <a:lvl1pPr algn="ctr">
              <a:defRPr sz="4000" b="1" cap="all">
                <a:solidFill>
                  <a:schemeClr val="bg1"/>
                </a:solidFill>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683568" y="2807055"/>
            <a:ext cx="7772400" cy="1788219"/>
          </a:xfrm>
        </p:spPr>
        <p:txBody>
          <a:bodyPr anchor="ctr"/>
          <a:lstStyle>
            <a:lvl1pPr marL="0" indent="0">
              <a:buNone/>
              <a:defRPr sz="2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5" name="フッター プレースホルダ 4"/>
          <p:cNvSpPr>
            <a:spLocks noGrp="1"/>
          </p:cNvSpPr>
          <p:nvPr>
            <p:ph type="ftr" sz="quarter" idx="10"/>
          </p:nvPr>
        </p:nvSpPr>
        <p:spPr>
          <a:xfrm>
            <a:off x="2411413" y="6381750"/>
            <a:ext cx="4321175" cy="365125"/>
          </a:xfrm>
        </p:spPr>
        <p:txBody>
          <a:bodyPr/>
          <a:lstStyle>
            <a:lvl1pPr>
              <a:defRPr>
                <a:solidFill>
                  <a:schemeClr val="bg1"/>
                </a:solidFill>
              </a:defRPr>
            </a:lvl1pPr>
          </a:lstStyle>
          <a:p>
            <a:endParaRPr kumimoji="1" lang="ja-JP" altLang="en-US" dirty="0"/>
          </a:p>
        </p:txBody>
      </p:sp>
      <p:sp>
        <p:nvSpPr>
          <p:cNvPr id="6" name="スライド番号プレースホルダ 5"/>
          <p:cNvSpPr>
            <a:spLocks noGrp="1"/>
          </p:cNvSpPr>
          <p:nvPr>
            <p:ph type="sldNum" sz="quarter" idx="11"/>
          </p:nvPr>
        </p:nvSpPr>
        <p:spPr>
          <a:xfrm>
            <a:off x="8101013" y="6381750"/>
            <a:ext cx="909637" cy="365125"/>
          </a:xfrm>
        </p:spPr>
        <p:txBody>
          <a:bodyPr/>
          <a:lstStyle>
            <a:lvl1pPr>
              <a:defRPr>
                <a:solidFill>
                  <a:schemeClr val="bg1"/>
                </a:solidFill>
              </a:defRPr>
            </a:lvl1pPr>
          </a:lstStyle>
          <a:p>
            <a:fld id="{E9826658-DF4D-4B19-A3FE-E7A9A4D9B617}" type="slidenum">
              <a:rPr kumimoji="1" lang="ja-JP" altLang="en-US" smtClean="0"/>
              <a:pPr/>
              <a:t>&lt;#&gt;</a:t>
            </a:fld>
            <a:endParaRPr kumimoji="1" lang="ja-JP" altLang="en-US" dirty="0"/>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2_セクション見出し">
    <p:bg>
      <p:bgPr>
        <a:solidFill>
          <a:schemeClr val="bg1"/>
        </a:solidFill>
        <a:effectLst/>
      </p:bgPr>
    </p:bg>
    <p:spTree>
      <p:nvGrpSpPr>
        <p:cNvPr id="1" name=""/>
        <p:cNvGrpSpPr/>
        <p:nvPr/>
      </p:nvGrpSpPr>
      <p:grpSpPr>
        <a:xfrm>
          <a:off x="0" y="0"/>
          <a:ext cx="0" cy="0"/>
          <a:chOff x="0" y="0"/>
          <a:chExt cx="0" cy="0"/>
        </a:xfrm>
      </p:grpSpPr>
      <p:pic>
        <p:nvPicPr>
          <p:cNvPr id="4" name="Picture 2" descr="C:\Documents and Settings\JMA3214\デスクトップ\図\2.JPG"/>
          <p:cNvPicPr>
            <a:picLocks noChangeArrowheads="1"/>
          </p:cNvPicPr>
          <p:nvPr/>
        </p:nvPicPr>
        <p:blipFill>
          <a:blip r:embed="rId2" cstate="print"/>
          <a:srcRect l="11147"/>
          <a:stretch>
            <a:fillRect/>
          </a:stretch>
        </p:blipFill>
        <p:spPr bwMode="auto">
          <a:xfrm>
            <a:off x="0" y="0"/>
            <a:ext cx="9144000" cy="6858000"/>
          </a:xfrm>
          <a:prstGeom prst="rect">
            <a:avLst/>
          </a:prstGeom>
          <a:noFill/>
          <a:ln w="9525">
            <a:noFill/>
            <a:miter lim="800000"/>
            <a:headEnd/>
            <a:tailEnd/>
          </a:ln>
        </p:spPr>
      </p:pic>
      <p:sp>
        <p:nvSpPr>
          <p:cNvPr id="2" name="タイトル 1"/>
          <p:cNvSpPr>
            <a:spLocks noGrp="1"/>
          </p:cNvSpPr>
          <p:nvPr>
            <p:ph type="title"/>
          </p:nvPr>
        </p:nvSpPr>
        <p:spPr>
          <a:xfrm>
            <a:off x="683568" y="980728"/>
            <a:ext cx="7772400" cy="1824335"/>
          </a:xfrm>
        </p:spPr>
        <p:txBody>
          <a:bodyPr/>
          <a:lstStyle>
            <a:lvl1pPr algn="ctr">
              <a:defRPr sz="4000" b="1" cap="all">
                <a:solidFill>
                  <a:schemeClr val="bg1"/>
                </a:solidFill>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683568" y="2807055"/>
            <a:ext cx="7772400" cy="1788219"/>
          </a:xfrm>
        </p:spPr>
        <p:txBody>
          <a:bodyPr anchor="ctr"/>
          <a:lstStyle>
            <a:lvl1pPr marL="0" indent="0">
              <a:buNone/>
              <a:defRPr sz="2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5" name="フッター プレースホルダ 4"/>
          <p:cNvSpPr>
            <a:spLocks noGrp="1"/>
          </p:cNvSpPr>
          <p:nvPr>
            <p:ph type="ftr" sz="quarter" idx="10"/>
          </p:nvPr>
        </p:nvSpPr>
        <p:spPr>
          <a:xfrm>
            <a:off x="2411413" y="6381750"/>
            <a:ext cx="4321175" cy="365125"/>
          </a:xfrm>
        </p:spPr>
        <p:txBody>
          <a:bodyPr/>
          <a:lstStyle>
            <a:lvl1pPr>
              <a:defRPr>
                <a:solidFill>
                  <a:schemeClr val="bg1"/>
                </a:solidFill>
              </a:defRPr>
            </a:lvl1pPr>
          </a:lstStyle>
          <a:p>
            <a:endParaRPr kumimoji="1" lang="ja-JP" altLang="en-US" dirty="0"/>
          </a:p>
        </p:txBody>
      </p:sp>
      <p:sp>
        <p:nvSpPr>
          <p:cNvPr id="6" name="スライド番号プレースホルダ 5"/>
          <p:cNvSpPr>
            <a:spLocks noGrp="1"/>
          </p:cNvSpPr>
          <p:nvPr>
            <p:ph type="sldNum" sz="quarter" idx="11"/>
          </p:nvPr>
        </p:nvSpPr>
        <p:spPr>
          <a:xfrm>
            <a:off x="8101013" y="6381750"/>
            <a:ext cx="909637" cy="365125"/>
          </a:xfrm>
        </p:spPr>
        <p:txBody>
          <a:bodyPr/>
          <a:lstStyle>
            <a:lvl1pPr>
              <a:defRPr>
                <a:solidFill>
                  <a:schemeClr val="bg1"/>
                </a:solidFill>
              </a:defRPr>
            </a:lvl1pPr>
          </a:lstStyle>
          <a:p>
            <a:fld id="{E9826658-DF4D-4B19-A3FE-E7A9A4D9B617}" type="slidenum">
              <a:rPr kumimoji="1" lang="ja-JP" altLang="en-US" smtClean="0"/>
              <a:pPr/>
              <a:t>&lt;#&gt;</a:t>
            </a:fld>
            <a:endParaRPr kumimoji="1" lang="ja-JP" altLang="en-US" dirty="0"/>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3_セクション見出し">
    <p:bg>
      <p:bgPr>
        <a:solidFill>
          <a:schemeClr val="bg1"/>
        </a:solidFill>
        <a:effectLst/>
      </p:bgPr>
    </p:bg>
    <p:spTree>
      <p:nvGrpSpPr>
        <p:cNvPr id="1" name=""/>
        <p:cNvGrpSpPr/>
        <p:nvPr/>
      </p:nvGrpSpPr>
      <p:grpSpPr>
        <a:xfrm>
          <a:off x="0" y="0"/>
          <a:ext cx="0" cy="0"/>
          <a:chOff x="0" y="0"/>
          <a:chExt cx="0" cy="0"/>
        </a:xfrm>
      </p:grpSpPr>
      <p:pic>
        <p:nvPicPr>
          <p:cNvPr id="4" name="Picture 2" descr="C:\Documents and Settings\JMA3214\デスクトップ\図\3.JPG"/>
          <p:cNvPicPr>
            <a:picLocks noChangeArrowheads="1"/>
          </p:cNvPicPr>
          <p:nvPr/>
        </p:nvPicPr>
        <p:blipFill>
          <a:blip r:embed="rId2" cstate="print"/>
          <a:srcRect l="11104"/>
          <a:stretch>
            <a:fillRect/>
          </a:stretch>
        </p:blipFill>
        <p:spPr bwMode="auto">
          <a:xfrm>
            <a:off x="0" y="0"/>
            <a:ext cx="9144000" cy="6858000"/>
          </a:xfrm>
          <a:prstGeom prst="rect">
            <a:avLst/>
          </a:prstGeom>
          <a:noFill/>
          <a:ln w="9525">
            <a:noFill/>
            <a:miter lim="800000"/>
            <a:headEnd/>
            <a:tailEnd/>
          </a:ln>
        </p:spPr>
      </p:pic>
      <p:sp>
        <p:nvSpPr>
          <p:cNvPr id="2" name="タイトル 1"/>
          <p:cNvSpPr>
            <a:spLocks noGrp="1"/>
          </p:cNvSpPr>
          <p:nvPr>
            <p:ph type="title"/>
          </p:nvPr>
        </p:nvSpPr>
        <p:spPr>
          <a:xfrm>
            <a:off x="683568" y="980728"/>
            <a:ext cx="7772400" cy="1824335"/>
          </a:xfrm>
        </p:spPr>
        <p:txBody>
          <a:bodyPr/>
          <a:lstStyle>
            <a:lvl1pPr algn="ctr">
              <a:defRPr sz="4000" b="1" cap="all">
                <a:solidFill>
                  <a:schemeClr val="bg1"/>
                </a:solidFill>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683568" y="2807055"/>
            <a:ext cx="7772400" cy="1788219"/>
          </a:xfrm>
        </p:spPr>
        <p:txBody>
          <a:bodyPr anchor="ctr"/>
          <a:lstStyle>
            <a:lvl1pPr marL="0" indent="0">
              <a:buNone/>
              <a:defRPr sz="2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5" name="フッター プレースホルダ 4"/>
          <p:cNvSpPr>
            <a:spLocks noGrp="1"/>
          </p:cNvSpPr>
          <p:nvPr>
            <p:ph type="ftr" sz="quarter" idx="10"/>
          </p:nvPr>
        </p:nvSpPr>
        <p:spPr>
          <a:xfrm>
            <a:off x="2411413" y="6381750"/>
            <a:ext cx="4321175" cy="365125"/>
          </a:xfrm>
        </p:spPr>
        <p:txBody>
          <a:bodyPr/>
          <a:lstStyle>
            <a:lvl1pPr>
              <a:defRPr>
                <a:solidFill>
                  <a:schemeClr val="bg1"/>
                </a:solidFill>
              </a:defRPr>
            </a:lvl1pPr>
          </a:lstStyle>
          <a:p>
            <a:endParaRPr kumimoji="1" lang="ja-JP" altLang="en-US" dirty="0"/>
          </a:p>
        </p:txBody>
      </p:sp>
      <p:sp>
        <p:nvSpPr>
          <p:cNvPr id="6" name="スライド番号プレースホルダ 5"/>
          <p:cNvSpPr>
            <a:spLocks noGrp="1"/>
          </p:cNvSpPr>
          <p:nvPr>
            <p:ph type="sldNum" sz="quarter" idx="11"/>
          </p:nvPr>
        </p:nvSpPr>
        <p:spPr>
          <a:xfrm>
            <a:off x="8101013" y="6381750"/>
            <a:ext cx="909637" cy="365125"/>
          </a:xfrm>
        </p:spPr>
        <p:txBody>
          <a:bodyPr/>
          <a:lstStyle>
            <a:lvl1pPr>
              <a:defRPr>
                <a:solidFill>
                  <a:schemeClr val="bg1"/>
                </a:solidFill>
              </a:defRPr>
            </a:lvl1pPr>
          </a:lstStyle>
          <a:p>
            <a:fld id="{E9826658-DF4D-4B19-A3FE-E7A9A4D9B617}" type="slidenum">
              <a:rPr kumimoji="1" lang="ja-JP" altLang="en-US" smtClean="0"/>
              <a:pPr/>
              <a:t>&lt;#&gt;</a:t>
            </a:fld>
            <a:endParaRPr kumimoji="1" lang="ja-JP" altLang="en-US" dirty="0"/>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ja-JP" altLang="en-US" smtClean="0"/>
              <a:t>マスタ タイトルの書式設定</a:t>
            </a:r>
            <a:endParaRPr lang="ja-JP" altLang="en-US" dirty="0"/>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フッター プレースホルダ 4"/>
          <p:cNvSpPr>
            <a:spLocks noGrp="1"/>
          </p:cNvSpPr>
          <p:nvPr>
            <p:ph type="ftr" sz="quarter" idx="10"/>
          </p:nvPr>
        </p:nvSpPr>
        <p:spPr/>
        <p:txBody>
          <a:bodyPr/>
          <a:lstStyle>
            <a:lvl1pPr>
              <a:defRPr/>
            </a:lvl1pPr>
          </a:lstStyle>
          <a:p>
            <a:endParaRPr kumimoji="1" lang="ja-JP" altLang="en-US" dirty="0"/>
          </a:p>
        </p:txBody>
      </p:sp>
      <p:sp>
        <p:nvSpPr>
          <p:cNvPr id="5" name="スライド番号プレースホルダ 5"/>
          <p:cNvSpPr>
            <a:spLocks noGrp="1"/>
          </p:cNvSpPr>
          <p:nvPr>
            <p:ph type="sldNum" sz="quarter" idx="11"/>
          </p:nvPr>
        </p:nvSpPr>
        <p:spPr/>
        <p:txBody>
          <a:bodyPr/>
          <a:lstStyle>
            <a:lvl1pPr>
              <a:defRPr/>
            </a:lvl1pPr>
          </a:lstStyle>
          <a:p>
            <a:fld id="{E9826658-DF4D-4B19-A3FE-E7A9A4D9B617}" type="slidenum">
              <a:rPr kumimoji="1" lang="ja-JP" altLang="en-US" smtClean="0"/>
              <a:pPr/>
              <a:t>&lt;#&gt;</a:t>
            </a:fld>
            <a:endParaRPr kumimoji="1" lang="ja-JP" alt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2"/>
                </a:solidFill>
              </a:defRPr>
            </a:lvl1p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フッター プレースホルダ 4"/>
          <p:cNvSpPr>
            <a:spLocks noGrp="1"/>
          </p:cNvSpPr>
          <p:nvPr>
            <p:ph type="ftr" sz="quarter" idx="10"/>
          </p:nvPr>
        </p:nvSpPr>
        <p:spPr/>
        <p:txBody>
          <a:bodyPr/>
          <a:lstStyle>
            <a:lvl1pPr>
              <a:defRPr/>
            </a:lvl1pPr>
          </a:lstStyle>
          <a:p>
            <a:endParaRPr kumimoji="1" lang="ja-JP" altLang="en-US" dirty="0"/>
          </a:p>
        </p:txBody>
      </p:sp>
      <p:sp>
        <p:nvSpPr>
          <p:cNvPr id="6" name="スライド番号プレースホルダ 5"/>
          <p:cNvSpPr>
            <a:spLocks noGrp="1"/>
          </p:cNvSpPr>
          <p:nvPr>
            <p:ph type="sldNum" sz="quarter" idx="11"/>
          </p:nvPr>
        </p:nvSpPr>
        <p:spPr/>
        <p:txBody>
          <a:bodyPr/>
          <a:lstStyle>
            <a:lvl1pPr>
              <a:defRPr/>
            </a:lvl1pPr>
          </a:lstStyle>
          <a:p>
            <a:fld id="{E9826658-DF4D-4B19-A3FE-E7A9A4D9B617}" type="slidenum">
              <a:rPr kumimoji="1" lang="ja-JP" altLang="en-US" smtClean="0"/>
              <a:pPr/>
              <a:t>&lt;#&gt;</a:t>
            </a:fld>
            <a:endParaRPr kumimoji="1" lang="ja-JP"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2"/>
                </a:solidFill>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フッター プレースホルダ 4"/>
          <p:cNvSpPr>
            <a:spLocks noGrp="1"/>
          </p:cNvSpPr>
          <p:nvPr>
            <p:ph type="ftr" sz="quarter" idx="10"/>
          </p:nvPr>
        </p:nvSpPr>
        <p:spPr/>
        <p:txBody>
          <a:bodyPr/>
          <a:lstStyle>
            <a:lvl1pPr>
              <a:defRPr/>
            </a:lvl1pPr>
          </a:lstStyle>
          <a:p>
            <a:endParaRPr kumimoji="1" lang="ja-JP" altLang="en-US" dirty="0"/>
          </a:p>
        </p:txBody>
      </p:sp>
      <p:sp>
        <p:nvSpPr>
          <p:cNvPr id="8" name="スライド番号プレースホルダ 5"/>
          <p:cNvSpPr>
            <a:spLocks noGrp="1"/>
          </p:cNvSpPr>
          <p:nvPr>
            <p:ph type="sldNum" sz="quarter" idx="11"/>
          </p:nvPr>
        </p:nvSpPr>
        <p:spPr/>
        <p:txBody>
          <a:bodyPr/>
          <a:lstStyle>
            <a:lvl1pPr>
              <a:defRPr/>
            </a:lvl1pPr>
          </a:lstStyle>
          <a:p>
            <a:fld id="{E9826658-DF4D-4B19-A3FE-E7A9A4D9B617}" type="slidenum">
              <a:rPr kumimoji="1" lang="ja-JP" altLang="en-US" smtClean="0"/>
              <a:pPr/>
              <a:t>&lt;#&gt;</a:t>
            </a:fld>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F401E6EC-8959-4830-87F0-F7DA206F59CB}" type="datetime1">
              <a:rPr kumimoji="1" lang="ja-JP" altLang="en-US" smtClean="0"/>
              <a:pPr/>
              <a:t>2012/4/27</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E9826658-DF4D-4B19-A3FE-E7A9A4D9B617}" type="slidenum">
              <a:rPr kumimoji="1" lang="ja-JP" altLang="en-US" smtClean="0"/>
              <a:pPr/>
              <a:t>&lt;#&gt;</a:t>
            </a:fld>
            <a:endParaRPr kumimoji="1" lang="ja-JP"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2"/>
                </a:solidFill>
              </a:defRPr>
            </a:lvl1pPr>
          </a:lstStyle>
          <a:p>
            <a:r>
              <a:rPr lang="ja-JP" altLang="en-US" smtClean="0"/>
              <a:t>マスタ タイトルの書式設定</a:t>
            </a:r>
            <a:endParaRPr lang="ja-JP" altLang="en-US"/>
          </a:p>
        </p:txBody>
      </p:sp>
      <p:sp>
        <p:nvSpPr>
          <p:cNvPr id="3" name="フッター プレースホルダ 4"/>
          <p:cNvSpPr>
            <a:spLocks noGrp="1"/>
          </p:cNvSpPr>
          <p:nvPr>
            <p:ph type="ftr" sz="quarter" idx="10"/>
          </p:nvPr>
        </p:nvSpPr>
        <p:spPr/>
        <p:txBody>
          <a:bodyPr/>
          <a:lstStyle>
            <a:lvl1pPr>
              <a:defRPr/>
            </a:lvl1pPr>
          </a:lstStyle>
          <a:p>
            <a:endParaRPr kumimoji="1" lang="ja-JP" altLang="en-US" dirty="0"/>
          </a:p>
        </p:txBody>
      </p:sp>
      <p:sp>
        <p:nvSpPr>
          <p:cNvPr id="4" name="スライド番号プレースホルダ 5"/>
          <p:cNvSpPr>
            <a:spLocks noGrp="1"/>
          </p:cNvSpPr>
          <p:nvPr>
            <p:ph type="sldNum" sz="quarter" idx="11"/>
          </p:nvPr>
        </p:nvSpPr>
        <p:spPr/>
        <p:txBody>
          <a:bodyPr/>
          <a:lstStyle>
            <a:lvl1pPr>
              <a:defRPr/>
            </a:lvl1pPr>
          </a:lstStyle>
          <a:p>
            <a:fld id="{E9826658-DF4D-4B19-A3FE-E7A9A4D9B617}" type="slidenum">
              <a:rPr kumimoji="1" lang="ja-JP" altLang="en-US" smtClean="0"/>
              <a:pPr/>
              <a:t>&lt;#&gt;</a:t>
            </a:fld>
            <a:endParaRPr kumimoji="1" lang="ja-JP" alt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フッター プレースホルダ 4"/>
          <p:cNvSpPr>
            <a:spLocks noGrp="1"/>
          </p:cNvSpPr>
          <p:nvPr>
            <p:ph type="ftr" sz="quarter" idx="10"/>
          </p:nvPr>
        </p:nvSpPr>
        <p:spPr/>
        <p:txBody>
          <a:bodyPr/>
          <a:lstStyle>
            <a:lvl1pPr>
              <a:defRPr/>
            </a:lvl1pPr>
          </a:lstStyle>
          <a:p>
            <a:endParaRPr kumimoji="1" lang="ja-JP" altLang="en-US" dirty="0"/>
          </a:p>
        </p:txBody>
      </p:sp>
      <p:sp>
        <p:nvSpPr>
          <p:cNvPr id="3" name="スライド番号プレースホルダ 5"/>
          <p:cNvSpPr>
            <a:spLocks noGrp="1"/>
          </p:cNvSpPr>
          <p:nvPr>
            <p:ph type="sldNum" sz="quarter" idx="11"/>
          </p:nvPr>
        </p:nvSpPr>
        <p:spPr/>
        <p:txBody>
          <a:bodyPr/>
          <a:lstStyle>
            <a:lvl1pPr>
              <a:defRPr/>
            </a:lvl1pPr>
          </a:lstStyle>
          <a:p>
            <a:fld id="{E9826658-DF4D-4B19-A3FE-E7A9A4D9B617}" type="slidenum">
              <a:rPr kumimoji="1" lang="ja-JP" altLang="en-US" smtClean="0"/>
              <a:pPr/>
              <a:t>&lt;#&gt;</a:t>
            </a:fld>
            <a:endParaRPr kumimoji="1" lang="ja-JP"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solidFill>
                  <a:schemeClr val="tx2"/>
                </a:solidFill>
              </a:defRPr>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フッター プレースホルダ 4"/>
          <p:cNvSpPr>
            <a:spLocks noGrp="1"/>
          </p:cNvSpPr>
          <p:nvPr>
            <p:ph type="ftr" sz="quarter" idx="10"/>
          </p:nvPr>
        </p:nvSpPr>
        <p:spPr/>
        <p:txBody>
          <a:bodyPr/>
          <a:lstStyle>
            <a:lvl1pPr>
              <a:defRPr/>
            </a:lvl1pPr>
          </a:lstStyle>
          <a:p>
            <a:endParaRPr kumimoji="1" lang="ja-JP" altLang="en-US" dirty="0"/>
          </a:p>
        </p:txBody>
      </p:sp>
      <p:sp>
        <p:nvSpPr>
          <p:cNvPr id="6" name="スライド番号プレースホルダ 5"/>
          <p:cNvSpPr>
            <a:spLocks noGrp="1"/>
          </p:cNvSpPr>
          <p:nvPr>
            <p:ph type="sldNum" sz="quarter" idx="11"/>
          </p:nvPr>
        </p:nvSpPr>
        <p:spPr/>
        <p:txBody>
          <a:bodyPr/>
          <a:lstStyle>
            <a:lvl1pPr>
              <a:defRPr/>
            </a:lvl1pPr>
          </a:lstStyle>
          <a:p>
            <a:fld id="{E9826658-DF4D-4B19-A3FE-E7A9A4D9B617}" type="slidenum">
              <a:rPr kumimoji="1" lang="ja-JP" altLang="en-US" smtClean="0"/>
              <a:pPr/>
              <a:t>&lt;#&gt;</a:t>
            </a:fld>
            <a:endParaRPr kumimoji="1" lang="ja-JP"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solidFill>
                  <a:schemeClr val="tx2"/>
                </a:solidFill>
              </a:defRPr>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フッター プレースホルダ 4"/>
          <p:cNvSpPr>
            <a:spLocks noGrp="1"/>
          </p:cNvSpPr>
          <p:nvPr>
            <p:ph type="ftr" sz="quarter" idx="10"/>
          </p:nvPr>
        </p:nvSpPr>
        <p:spPr/>
        <p:txBody>
          <a:bodyPr/>
          <a:lstStyle>
            <a:lvl1pPr>
              <a:defRPr/>
            </a:lvl1pPr>
          </a:lstStyle>
          <a:p>
            <a:endParaRPr kumimoji="1" lang="ja-JP" altLang="en-US" dirty="0"/>
          </a:p>
        </p:txBody>
      </p:sp>
      <p:sp>
        <p:nvSpPr>
          <p:cNvPr id="6" name="スライド番号プレースホルダ 5"/>
          <p:cNvSpPr>
            <a:spLocks noGrp="1"/>
          </p:cNvSpPr>
          <p:nvPr>
            <p:ph type="sldNum" sz="quarter" idx="11"/>
          </p:nvPr>
        </p:nvSpPr>
        <p:spPr/>
        <p:txBody>
          <a:bodyPr/>
          <a:lstStyle>
            <a:lvl1pPr>
              <a:defRPr/>
            </a:lvl1pPr>
          </a:lstStyle>
          <a:p>
            <a:fld id="{E9826658-DF4D-4B19-A3FE-E7A9A4D9B617}" type="slidenum">
              <a:rPr kumimoji="1" lang="ja-JP" altLang="en-US" smtClean="0"/>
              <a:pPr/>
              <a:t>&lt;#&gt;</a:t>
            </a:fld>
            <a:endParaRPr kumimoji="1" lang="ja-JP"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2"/>
                </a:solidFill>
              </a:defRPr>
            </a:lvl1p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 4"/>
          <p:cNvSpPr>
            <a:spLocks noGrp="1"/>
          </p:cNvSpPr>
          <p:nvPr>
            <p:ph type="ftr" sz="quarter" idx="10"/>
          </p:nvPr>
        </p:nvSpPr>
        <p:spPr/>
        <p:txBody>
          <a:bodyPr/>
          <a:lstStyle>
            <a:lvl1pPr>
              <a:defRPr/>
            </a:lvl1pPr>
          </a:lstStyle>
          <a:p>
            <a:endParaRPr kumimoji="1" lang="ja-JP" altLang="en-US" dirty="0"/>
          </a:p>
        </p:txBody>
      </p:sp>
      <p:sp>
        <p:nvSpPr>
          <p:cNvPr id="5" name="スライド番号プレースホルダ 5"/>
          <p:cNvSpPr>
            <a:spLocks noGrp="1"/>
          </p:cNvSpPr>
          <p:nvPr>
            <p:ph type="sldNum" sz="quarter" idx="11"/>
          </p:nvPr>
        </p:nvSpPr>
        <p:spPr/>
        <p:txBody>
          <a:bodyPr/>
          <a:lstStyle>
            <a:lvl1pPr>
              <a:defRPr/>
            </a:lvl1pPr>
          </a:lstStyle>
          <a:p>
            <a:fld id="{E9826658-DF4D-4B19-A3FE-E7A9A4D9B617}" type="slidenum">
              <a:rPr kumimoji="1" lang="ja-JP" altLang="en-US" smtClean="0"/>
              <a:pPr/>
              <a:t>&lt;#&gt;</a:t>
            </a:fld>
            <a:endParaRPr kumimoji="1" lang="ja-JP"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lvl1pPr>
              <a:defRPr>
                <a:solidFill>
                  <a:schemeClr val="tx2"/>
                </a:solidFill>
              </a:defRPr>
            </a:lvl1p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 4"/>
          <p:cNvSpPr>
            <a:spLocks noGrp="1"/>
          </p:cNvSpPr>
          <p:nvPr>
            <p:ph type="ftr" sz="quarter" idx="10"/>
          </p:nvPr>
        </p:nvSpPr>
        <p:spPr/>
        <p:txBody>
          <a:bodyPr/>
          <a:lstStyle>
            <a:lvl1pPr>
              <a:defRPr/>
            </a:lvl1pPr>
          </a:lstStyle>
          <a:p>
            <a:endParaRPr kumimoji="1" lang="ja-JP" altLang="en-US" dirty="0"/>
          </a:p>
        </p:txBody>
      </p:sp>
      <p:sp>
        <p:nvSpPr>
          <p:cNvPr id="5" name="スライド番号プレースホルダ 5"/>
          <p:cNvSpPr>
            <a:spLocks noGrp="1"/>
          </p:cNvSpPr>
          <p:nvPr>
            <p:ph type="sldNum" sz="quarter" idx="11"/>
          </p:nvPr>
        </p:nvSpPr>
        <p:spPr/>
        <p:txBody>
          <a:bodyPr/>
          <a:lstStyle>
            <a:lvl1pPr>
              <a:defRPr/>
            </a:lvl1pPr>
          </a:lstStyle>
          <a:p>
            <a:fld id="{E9826658-DF4D-4B19-A3FE-E7A9A4D9B617}" type="slidenum">
              <a:rPr kumimoji="1" lang="ja-JP" altLang="en-US" smtClean="0"/>
              <a:pPr/>
              <a:t>&lt;#&gt;</a:t>
            </a:fld>
            <a:endParaRPr kumimoji="1" lang="ja-JP"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pic>
        <p:nvPicPr>
          <p:cNvPr id="4" name="Picture 2" descr="C:\Documents and Settings\JMA325C\デスクトップ\新しい画像.jpg"/>
          <p:cNvPicPr>
            <a:picLocks noChangeAspect="1" noChangeArrowheads="1"/>
          </p:cNvPicPr>
          <p:nvPr/>
        </p:nvPicPr>
        <p:blipFill>
          <a:blip r:embed="rId2" cstate="print"/>
          <a:srcRect l="275" t="954" r="275"/>
          <a:stretch>
            <a:fillRect/>
          </a:stretch>
        </p:blipFill>
        <p:spPr bwMode="auto">
          <a:xfrm>
            <a:off x="1588" y="0"/>
            <a:ext cx="9142412" cy="1871663"/>
          </a:xfrm>
          <a:prstGeom prst="rect">
            <a:avLst/>
          </a:prstGeom>
          <a:noFill/>
          <a:ln w="9525">
            <a:noFill/>
            <a:miter lim="800000"/>
            <a:headEnd/>
            <a:tailEnd/>
          </a:ln>
        </p:spPr>
      </p:pic>
      <p:sp>
        <p:nvSpPr>
          <p:cNvPr id="2" name="タイトル 1"/>
          <p:cNvSpPr>
            <a:spLocks noGrp="1"/>
          </p:cNvSpPr>
          <p:nvPr>
            <p:ph type="ctrTitle"/>
          </p:nvPr>
        </p:nvSpPr>
        <p:spPr>
          <a:xfrm>
            <a:off x="685800" y="2130425"/>
            <a:ext cx="7772400" cy="1470025"/>
          </a:xfrm>
        </p:spPr>
        <p:txBody>
          <a:bodyPr/>
          <a:lstStyle>
            <a:lvl1pPr>
              <a:defRPr>
                <a:solidFill>
                  <a:schemeClr val="tx2"/>
                </a:solidFill>
              </a:defRPr>
            </a:lvl1p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4293096"/>
            <a:ext cx="6400800" cy="1296144"/>
          </a:xfrm>
        </p:spPr>
        <p:txBody>
          <a:bodyPr anchor="ctr"/>
          <a:lstStyle>
            <a:lvl1pPr marL="0" indent="0" algn="ctr">
              <a:buNone/>
              <a:defRPr sz="2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smtClean="0"/>
              <a:t>マスタ サブタイトルの書式設定</a:t>
            </a:r>
            <a:endParaRPr lang="ja-JP" altLang="en-US"/>
          </a:p>
        </p:txBody>
      </p:sp>
      <p:sp>
        <p:nvSpPr>
          <p:cNvPr id="5"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1"/>
          </p:nvPr>
        </p:nvSpPr>
        <p:spPr/>
        <p:txBody>
          <a:bodyPr/>
          <a:lstStyle>
            <a:lvl1pPr>
              <a:defRPr/>
            </a:lvl1pPr>
          </a:lstStyle>
          <a:p>
            <a:pPr>
              <a:defRPr/>
            </a:pPr>
            <a:fld id="{C111ABB4-270E-4BCF-A451-BEE0A404FA56}" type="slidenum">
              <a:rPr lang="ja-JP" altLang="en-US"/>
              <a:pPr>
                <a:defRPr/>
              </a:pPr>
              <a:t>&lt;#&gt;</a:t>
            </a:fld>
            <a:endParaRPr lang="ja-JP"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2"/>
                </a:solidFill>
              </a:defRPr>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1"/>
          </p:nvPr>
        </p:nvSpPr>
        <p:spPr/>
        <p:txBody>
          <a:bodyPr/>
          <a:lstStyle>
            <a:lvl1pPr>
              <a:defRPr/>
            </a:lvl1pPr>
          </a:lstStyle>
          <a:p>
            <a:pPr>
              <a:defRPr/>
            </a:pPr>
            <a:fld id="{B0FCE020-2EB6-4F03-95F9-9F480EA14A35}" type="slidenum">
              <a:rPr lang="ja-JP" altLang="en-US"/>
              <a:pPr>
                <a:defRPr/>
              </a:pPr>
              <a:t>&lt;#&gt;</a:t>
            </a:fld>
            <a:endParaRPr lang="ja-JP"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pic>
        <p:nvPicPr>
          <p:cNvPr id="4" name="Picture 2" descr="C:\Documents and Settings\JMA3214\デスクトップ\図\1.JPG"/>
          <p:cNvPicPr>
            <a:picLocks noChangeArrowheads="1"/>
          </p:cNvPicPr>
          <p:nvPr/>
        </p:nvPicPr>
        <p:blipFill>
          <a:blip r:embed="rId2" cstate="print"/>
          <a:srcRect l="6076" r="4987"/>
          <a:stretch>
            <a:fillRect/>
          </a:stretch>
        </p:blipFill>
        <p:spPr bwMode="auto">
          <a:xfrm>
            <a:off x="0" y="0"/>
            <a:ext cx="9144000" cy="6858000"/>
          </a:xfrm>
          <a:prstGeom prst="rect">
            <a:avLst/>
          </a:prstGeom>
          <a:noFill/>
          <a:ln w="9525">
            <a:noFill/>
            <a:miter lim="800000"/>
            <a:headEnd/>
            <a:tailEnd/>
          </a:ln>
        </p:spPr>
      </p:pic>
      <p:sp>
        <p:nvSpPr>
          <p:cNvPr id="2" name="タイトル 1"/>
          <p:cNvSpPr>
            <a:spLocks noGrp="1"/>
          </p:cNvSpPr>
          <p:nvPr>
            <p:ph type="title"/>
          </p:nvPr>
        </p:nvSpPr>
        <p:spPr>
          <a:xfrm>
            <a:off x="683568" y="980728"/>
            <a:ext cx="7772400" cy="1824335"/>
          </a:xfrm>
        </p:spPr>
        <p:txBody>
          <a:bodyPr/>
          <a:lstStyle>
            <a:lvl1pPr algn="ctr">
              <a:defRPr sz="4000" b="1" cap="all">
                <a:solidFill>
                  <a:schemeClr val="bg1"/>
                </a:solidFill>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683568" y="2807055"/>
            <a:ext cx="7772400" cy="1788219"/>
          </a:xfrm>
        </p:spPr>
        <p:txBody>
          <a:bodyPr anchor="ctr"/>
          <a:lstStyle>
            <a:lvl1pPr marL="0" indent="0">
              <a:buNone/>
              <a:defRPr sz="2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5" name="フッター プレースホルダ 4"/>
          <p:cNvSpPr>
            <a:spLocks noGrp="1"/>
          </p:cNvSpPr>
          <p:nvPr>
            <p:ph type="ftr" sz="quarter" idx="10"/>
          </p:nvPr>
        </p:nvSpPr>
        <p:spPr>
          <a:xfrm>
            <a:off x="2411413" y="6381750"/>
            <a:ext cx="4321175" cy="365125"/>
          </a:xfrm>
        </p:spPr>
        <p:txBody>
          <a:bodyPr/>
          <a:lstStyle>
            <a:lvl1pPr>
              <a:defRPr>
                <a:solidFill>
                  <a:schemeClr val="bg1"/>
                </a:solidFill>
              </a:defRPr>
            </a:lvl1pPr>
          </a:lstStyle>
          <a:p>
            <a:pPr>
              <a:defRPr/>
            </a:pPr>
            <a:endParaRPr lang="ja-JP" altLang="en-US"/>
          </a:p>
        </p:txBody>
      </p:sp>
      <p:sp>
        <p:nvSpPr>
          <p:cNvPr id="6" name="スライド番号プレースホルダ 5"/>
          <p:cNvSpPr>
            <a:spLocks noGrp="1"/>
          </p:cNvSpPr>
          <p:nvPr>
            <p:ph type="sldNum" sz="quarter" idx="11"/>
          </p:nvPr>
        </p:nvSpPr>
        <p:spPr>
          <a:xfrm>
            <a:off x="8101013" y="6381750"/>
            <a:ext cx="909637" cy="365125"/>
          </a:xfrm>
        </p:spPr>
        <p:txBody>
          <a:bodyPr/>
          <a:lstStyle>
            <a:lvl1pPr>
              <a:defRPr>
                <a:solidFill>
                  <a:schemeClr val="bg1"/>
                </a:solidFill>
              </a:defRPr>
            </a:lvl1pPr>
          </a:lstStyle>
          <a:p>
            <a:pPr>
              <a:defRPr/>
            </a:pPr>
            <a:fld id="{8A9C6980-35E1-4F62-8190-9BE55185557B}" type="slidenum">
              <a:rPr lang="ja-JP" altLang="en-US"/>
              <a:pPr>
                <a:defRPr/>
              </a:pPr>
              <a:t>&lt;#&gt;</a:t>
            </a:fld>
            <a:endParaRPr lang="ja-JP"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secHead" preserve="1">
  <p:cSld name="1_セクション見出し">
    <p:bg>
      <p:bgPr>
        <a:solidFill>
          <a:schemeClr val="bg1"/>
        </a:solidFill>
        <a:effectLst/>
      </p:bgPr>
    </p:bg>
    <p:spTree>
      <p:nvGrpSpPr>
        <p:cNvPr id="1" name=""/>
        <p:cNvGrpSpPr/>
        <p:nvPr/>
      </p:nvGrpSpPr>
      <p:grpSpPr>
        <a:xfrm>
          <a:off x="0" y="0"/>
          <a:ext cx="0" cy="0"/>
          <a:chOff x="0" y="0"/>
          <a:chExt cx="0" cy="0"/>
        </a:xfrm>
      </p:grpSpPr>
      <p:pic>
        <p:nvPicPr>
          <p:cNvPr id="4" name="Picture 2" descr="C:\Documents and Settings\JMA3214\デスクトップ\図\2.JPG"/>
          <p:cNvPicPr>
            <a:picLocks noChangeArrowheads="1"/>
          </p:cNvPicPr>
          <p:nvPr/>
        </p:nvPicPr>
        <p:blipFill>
          <a:blip r:embed="rId2" cstate="print"/>
          <a:srcRect l="11147"/>
          <a:stretch>
            <a:fillRect/>
          </a:stretch>
        </p:blipFill>
        <p:spPr bwMode="auto">
          <a:xfrm>
            <a:off x="0" y="0"/>
            <a:ext cx="9144000" cy="6858000"/>
          </a:xfrm>
          <a:prstGeom prst="rect">
            <a:avLst/>
          </a:prstGeom>
          <a:noFill/>
          <a:ln w="9525">
            <a:noFill/>
            <a:miter lim="800000"/>
            <a:headEnd/>
            <a:tailEnd/>
          </a:ln>
        </p:spPr>
      </p:pic>
      <p:sp>
        <p:nvSpPr>
          <p:cNvPr id="2" name="タイトル 1"/>
          <p:cNvSpPr>
            <a:spLocks noGrp="1"/>
          </p:cNvSpPr>
          <p:nvPr>
            <p:ph type="title"/>
          </p:nvPr>
        </p:nvSpPr>
        <p:spPr>
          <a:xfrm>
            <a:off x="683568" y="980728"/>
            <a:ext cx="7772400" cy="1824335"/>
          </a:xfrm>
        </p:spPr>
        <p:txBody>
          <a:bodyPr/>
          <a:lstStyle>
            <a:lvl1pPr algn="ctr">
              <a:defRPr sz="4000" b="1" cap="all">
                <a:solidFill>
                  <a:schemeClr val="bg1"/>
                </a:solidFill>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683568" y="2807055"/>
            <a:ext cx="7772400" cy="1788219"/>
          </a:xfrm>
        </p:spPr>
        <p:txBody>
          <a:bodyPr anchor="ctr"/>
          <a:lstStyle>
            <a:lvl1pPr marL="0" indent="0">
              <a:buNone/>
              <a:defRPr sz="2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5" name="フッター プレースホルダ 4"/>
          <p:cNvSpPr>
            <a:spLocks noGrp="1"/>
          </p:cNvSpPr>
          <p:nvPr>
            <p:ph type="ftr" sz="quarter" idx="10"/>
          </p:nvPr>
        </p:nvSpPr>
        <p:spPr>
          <a:xfrm>
            <a:off x="2411413" y="6381750"/>
            <a:ext cx="4321175" cy="365125"/>
          </a:xfrm>
        </p:spPr>
        <p:txBody>
          <a:bodyPr/>
          <a:lstStyle>
            <a:lvl1pPr>
              <a:defRPr>
                <a:solidFill>
                  <a:schemeClr val="bg1"/>
                </a:solidFill>
              </a:defRPr>
            </a:lvl1pPr>
          </a:lstStyle>
          <a:p>
            <a:pPr>
              <a:defRPr/>
            </a:pPr>
            <a:endParaRPr lang="ja-JP" altLang="en-US"/>
          </a:p>
        </p:txBody>
      </p:sp>
      <p:sp>
        <p:nvSpPr>
          <p:cNvPr id="6" name="スライド番号プレースホルダ 5"/>
          <p:cNvSpPr>
            <a:spLocks noGrp="1"/>
          </p:cNvSpPr>
          <p:nvPr>
            <p:ph type="sldNum" sz="quarter" idx="11"/>
          </p:nvPr>
        </p:nvSpPr>
        <p:spPr>
          <a:xfrm>
            <a:off x="8101013" y="6381750"/>
            <a:ext cx="909637" cy="365125"/>
          </a:xfrm>
        </p:spPr>
        <p:txBody>
          <a:bodyPr/>
          <a:lstStyle>
            <a:lvl1pPr>
              <a:defRPr>
                <a:solidFill>
                  <a:schemeClr val="bg1"/>
                </a:solidFill>
              </a:defRPr>
            </a:lvl1pPr>
          </a:lstStyle>
          <a:p>
            <a:pPr>
              <a:defRPr/>
            </a:pPr>
            <a:fld id="{F0241F10-7C36-46AB-BC75-BC63E400C267}" type="slidenum">
              <a:rPr lang="ja-JP" altLang="en-US"/>
              <a:pPr>
                <a:defRPr/>
              </a:pPr>
              <a:t>&lt;#&gt;</a:t>
            </a:fld>
            <a:endParaRPr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575C2DFA-92DF-404D-BCB4-AC262B756761}" type="datetime1">
              <a:rPr kumimoji="1" lang="ja-JP" altLang="en-US" smtClean="0"/>
              <a:pPr/>
              <a:t>2012/4/27</a:t>
            </a:fld>
            <a:endParaRPr kumimoji="1" lang="ja-JP" altLang="en-US" dirty="0"/>
          </a:p>
        </p:txBody>
      </p:sp>
      <p:sp>
        <p:nvSpPr>
          <p:cNvPr id="5" name="フッター プレースホルダ 4"/>
          <p:cNvSpPr>
            <a:spLocks noGrp="1"/>
          </p:cNvSpPr>
          <p:nvPr>
            <p:ph type="ftr" sz="quarter" idx="11"/>
          </p:nvPr>
        </p:nvSpPr>
        <p:spPr/>
        <p:txBody>
          <a:bodyPr/>
          <a:lstStyle/>
          <a:p>
            <a:endParaRPr kumimoji="1" lang="ja-JP" altLang="en-US" dirty="0"/>
          </a:p>
        </p:txBody>
      </p:sp>
      <p:sp>
        <p:nvSpPr>
          <p:cNvPr id="6" name="スライド番号プレースホルダ 5"/>
          <p:cNvSpPr>
            <a:spLocks noGrp="1"/>
          </p:cNvSpPr>
          <p:nvPr>
            <p:ph type="sldNum" sz="quarter" idx="12"/>
          </p:nvPr>
        </p:nvSpPr>
        <p:spPr/>
        <p:txBody>
          <a:bodyPr/>
          <a:lstStyle/>
          <a:p>
            <a:fld id="{E9826658-DF4D-4B19-A3FE-E7A9A4D9B617}" type="slidenum">
              <a:rPr kumimoji="1" lang="ja-JP" altLang="en-US" smtClean="0"/>
              <a:pPr/>
              <a:t>&lt;#&gt;</a:t>
            </a:fld>
            <a:endParaRPr kumimoji="1" lang="ja-JP"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secHead" preserve="1">
  <p:cSld name="2_セクション見出し">
    <p:bg>
      <p:bgPr>
        <a:solidFill>
          <a:schemeClr val="bg1"/>
        </a:solidFill>
        <a:effectLst/>
      </p:bgPr>
    </p:bg>
    <p:spTree>
      <p:nvGrpSpPr>
        <p:cNvPr id="1" name=""/>
        <p:cNvGrpSpPr/>
        <p:nvPr/>
      </p:nvGrpSpPr>
      <p:grpSpPr>
        <a:xfrm>
          <a:off x="0" y="0"/>
          <a:ext cx="0" cy="0"/>
          <a:chOff x="0" y="0"/>
          <a:chExt cx="0" cy="0"/>
        </a:xfrm>
      </p:grpSpPr>
      <p:pic>
        <p:nvPicPr>
          <p:cNvPr id="4" name="Picture 2" descr="C:\Documents and Settings\JMA3214\デスクトップ\図\3.JPG"/>
          <p:cNvPicPr>
            <a:picLocks noChangeArrowheads="1"/>
          </p:cNvPicPr>
          <p:nvPr/>
        </p:nvPicPr>
        <p:blipFill>
          <a:blip r:embed="rId2" cstate="print"/>
          <a:srcRect l="11104"/>
          <a:stretch>
            <a:fillRect/>
          </a:stretch>
        </p:blipFill>
        <p:spPr bwMode="auto">
          <a:xfrm>
            <a:off x="0" y="0"/>
            <a:ext cx="9144000" cy="6858000"/>
          </a:xfrm>
          <a:prstGeom prst="rect">
            <a:avLst/>
          </a:prstGeom>
          <a:noFill/>
          <a:ln w="9525">
            <a:noFill/>
            <a:miter lim="800000"/>
            <a:headEnd/>
            <a:tailEnd/>
          </a:ln>
        </p:spPr>
      </p:pic>
      <p:sp>
        <p:nvSpPr>
          <p:cNvPr id="2" name="タイトル 1"/>
          <p:cNvSpPr>
            <a:spLocks noGrp="1"/>
          </p:cNvSpPr>
          <p:nvPr>
            <p:ph type="title"/>
          </p:nvPr>
        </p:nvSpPr>
        <p:spPr>
          <a:xfrm>
            <a:off x="683568" y="980728"/>
            <a:ext cx="7772400" cy="1824335"/>
          </a:xfrm>
        </p:spPr>
        <p:txBody>
          <a:bodyPr/>
          <a:lstStyle>
            <a:lvl1pPr algn="ctr">
              <a:defRPr sz="4000" b="1" cap="all">
                <a:solidFill>
                  <a:schemeClr val="bg1"/>
                </a:solidFill>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683568" y="2807055"/>
            <a:ext cx="7772400" cy="1788219"/>
          </a:xfrm>
        </p:spPr>
        <p:txBody>
          <a:bodyPr anchor="ctr"/>
          <a:lstStyle>
            <a:lvl1pPr marL="0" indent="0">
              <a:buNone/>
              <a:defRPr sz="28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5" name="フッター プレースホルダ 4"/>
          <p:cNvSpPr>
            <a:spLocks noGrp="1"/>
          </p:cNvSpPr>
          <p:nvPr>
            <p:ph type="ftr" sz="quarter" idx="10"/>
          </p:nvPr>
        </p:nvSpPr>
        <p:spPr>
          <a:xfrm>
            <a:off x="2411413" y="6381750"/>
            <a:ext cx="4321175" cy="365125"/>
          </a:xfrm>
        </p:spPr>
        <p:txBody>
          <a:bodyPr/>
          <a:lstStyle>
            <a:lvl1pPr>
              <a:defRPr>
                <a:solidFill>
                  <a:schemeClr val="bg1"/>
                </a:solidFill>
              </a:defRPr>
            </a:lvl1pPr>
          </a:lstStyle>
          <a:p>
            <a:pPr>
              <a:defRPr/>
            </a:pPr>
            <a:endParaRPr lang="ja-JP" altLang="en-US"/>
          </a:p>
        </p:txBody>
      </p:sp>
      <p:sp>
        <p:nvSpPr>
          <p:cNvPr id="6" name="スライド番号プレースホルダ 5"/>
          <p:cNvSpPr>
            <a:spLocks noGrp="1"/>
          </p:cNvSpPr>
          <p:nvPr>
            <p:ph type="sldNum" sz="quarter" idx="11"/>
          </p:nvPr>
        </p:nvSpPr>
        <p:spPr>
          <a:xfrm>
            <a:off x="8101013" y="6381750"/>
            <a:ext cx="909637" cy="365125"/>
          </a:xfrm>
        </p:spPr>
        <p:txBody>
          <a:bodyPr/>
          <a:lstStyle>
            <a:lvl1pPr>
              <a:defRPr>
                <a:solidFill>
                  <a:schemeClr val="bg1"/>
                </a:solidFill>
              </a:defRPr>
            </a:lvl1pPr>
          </a:lstStyle>
          <a:p>
            <a:pPr>
              <a:defRPr/>
            </a:pPr>
            <a:fld id="{B88BA962-66FF-40C8-ABA4-8E31BB3AAC4F}" type="slidenum">
              <a:rPr lang="ja-JP" altLang="en-US"/>
              <a:pPr>
                <a:defRPr/>
              </a:pPr>
              <a:t>&lt;#&gt;</a:t>
            </a:fld>
            <a:endParaRPr lang="ja-JP"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3_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solidFill>
                  <a:schemeClr val="tx2"/>
                </a:solidFill>
              </a:defRPr>
            </a:lvl1pPr>
          </a:lstStyle>
          <a:p>
            <a:r>
              <a:rPr lang="ja-JP" altLang="en-US" smtClean="0"/>
              <a:t>マスタ タイトルの書式設定</a:t>
            </a:r>
            <a:endParaRPr lang="ja-JP" altLang="en-US" dirty="0"/>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smtClean="0"/>
              <a:t>マスタ テキストの書式設定</a:t>
            </a:r>
          </a:p>
        </p:txBody>
      </p:sp>
      <p:sp>
        <p:nvSpPr>
          <p:cNvPr id="4"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1"/>
          </p:nvPr>
        </p:nvSpPr>
        <p:spPr/>
        <p:txBody>
          <a:bodyPr/>
          <a:lstStyle>
            <a:lvl1pPr>
              <a:defRPr/>
            </a:lvl1pPr>
          </a:lstStyle>
          <a:p>
            <a:pPr>
              <a:defRPr/>
            </a:pPr>
            <a:fld id="{E8345127-CA79-44D9-8F23-C1BF08624687}" type="slidenum">
              <a:rPr lang="ja-JP" altLang="en-US"/>
              <a:pPr>
                <a:defRPr/>
              </a:pPr>
              <a:t>&lt;#&gt;</a:t>
            </a:fld>
            <a:endParaRPr lang="ja-JP"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2"/>
                </a:solidFill>
              </a:defRPr>
            </a:lvl1p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1"/>
          </p:nvPr>
        </p:nvSpPr>
        <p:spPr/>
        <p:txBody>
          <a:bodyPr/>
          <a:lstStyle>
            <a:lvl1pPr>
              <a:defRPr/>
            </a:lvl1pPr>
          </a:lstStyle>
          <a:p>
            <a:pPr>
              <a:defRPr/>
            </a:pPr>
            <a:fld id="{9F14F2E1-F160-4BDE-B316-C53B732B91AB}" type="slidenum">
              <a:rPr lang="ja-JP" altLang="en-US"/>
              <a:pPr>
                <a:defRPr/>
              </a:pPr>
              <a:t>&lt;#&gt;</a:t>
            </a:fld>
            <a:endParaRPr lang="ja-JP" alt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2"/>
                </a:solidFill>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8" name="スライド番号プレースホルダ 5"/>
          <p:cNvSpPr>
            <a:spLocks noGrp="1"/>
          </p:cNvSpPr>
          <p:nvPr>
            <p:ph type="sldNum" sz="quarter" idx="11"/>
          </p:nvPr>
        </p:nvSpPr>
        <p:spPr/>
        <p:txBody>
          <a:bodyPr/>
          <a:lstStyle>
            <a:lvl1pPr>
              <a:defRPr/>
            </a:lvl1pPr>
          </a:lstStyle>
          <a:p>
            <a:pPr>
              <a:defRPr/>
            </a:pPr>
            <a:fld id="{D0E81B38-8DE9-4327-821F-44834CA0A432}" type="slidenum">
              <a:rPr lang="ja-JP" altLang="en-US"/>
              <a:pPr>
                <a:defRPr/>
              </a:pPr>
              <a:t>&lt;#&gt;</a:t>
            </a:fld>
            <a:endParaRPr lang="ja-JP" alt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2"/>
                </a:solidFill>
              </a:defRPr>
            </a:lvl1pPr>
          </a:lstStyle>
          <a:p>
            <a:r>
              <a:rPr lang="ja-JP" altLang="en-US" smtClean="0"/>
              <a:t>マスタ タイトルの書式設定</a:t>
            </a:r>
            <a:endParaRPr lang="ja-JP" altLang="en-US"/>
          </a:p>
        </p:txBody>
      </p:sp>
      <p:sp>
        <p:nvSpPr>
          <p:cNvPr id="3"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1"/>
          </p:nvPr>
        </p:nvSpPr>
        <p:spPr/>
        <p:txBody>
          <a:bodyPr/>
          <a:lstStyle>
            <a:lvl1pPr>
              <a:defRPr/>
            </a:lvl1pPr>
          </a:lstStyle>
          <a:p>
            <a:pPr>
              <a:defRPr/>
            </a:pPr>
            <a:fld id="{99CCF843-6A34-4C16-939C-623B9E1C396B}" type="slidenum">
              <a:rPr lang="ja-JP" altLang="en-US"/>
              <a:pPr>
                <a:defRPr/>
              </a:pPr>
              <a:t>&lt;#&gt;</a:t>
            </a:fld>
            <a:endParaRPr lang="ja-JP" alt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3" name="スライド番号プレースホルダ 5"/>
          <p:cNvSpPr>
            <a:spLocks noGrp="1"/>
          </p:cNvSpPr>
          <p:nvPr>
            <p:ph type="sldNum" sz="quarter" idx="11"/>
          </p:nvPr>
        </p:nvSpPr>
        <p:spPr/>
        <p:txBody>
          <a:bodyPr/>
          <a:lstStyle>
            <a:lvl1pPr>
              <a:defRPr/>
            </a:lvl1pPr>
          </a:lstStyle>
          <a:p>
            <a:pPr>
              <a:defRPr/>
            </a:pPr>
            <a:fld id="{AD5B6B9B-C748-4DF2-A79C-A40BC0AC9509}" type="slidenum">
              <a:rPr lang="ja-JP" altLang="en-US"/>
              <a:pPr>
                <a:defRPr/>
              </a:pPr>
              <a:t>&lt;#&gt;</a:t>
            </a:fld>
            <a:endParaRPr lang="ja-JP" alt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solidFill>
                  <a:schemeClr val="tx2"/>
                </a:solidFill>
              </a:defRPr>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1"/>
          </p:nvPr>
        </p:nvSpPr>
        <p:spPr/>
        <p:txBody>
          <a:bodyPr/>
          <a:lstStyle>
            <a:lvl1pPr>
              <a:defRPr/>
            </a:lvl1pPr>
          </a:lstStyle>
          <a:p>
            <a:pPr>
              <a:defRPr/>
            </a:pPr>
            <a:fld id="{6567455E-A395-42E6-934B-DD148A89B489}" type="slidenum">
              <a:rPr lang="ja-JP" altLang="en-US"/>
              <a:pPr>
                <a:defRPr/>
              </a:pPr>
              <a:t>&lt;#&gt;</a:t>
            </a:fld>
            <a:endParaRPr lang="ja-JP" altLang="en-US" dirty="0"/>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solidFill>
                  <a:schemeClr val="tx2"/>
                </a:solidFill>
              </a:defRPr>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アイコンをクリックして図を追加</a:t>
            </a:r>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1"/>
          </p:nvPr>
        </p:nvSpPr>
        <p:spPr/>
        <p:txBody>
          <a:bodyPr/>
          <a:lstStyle>
            <a:lvl1pPr>
              <a:defRPr/>
            </a:lvl1pPr>
          </a:lstStyle>
          <a:p>
            <a:pPr>
              <a:defRPr/>
            </a:pPr>
            <a:fld id="{1BDBE841-C189-4E76-BE18-0C188BFAA3A5}" type="slidenum">
              <a:rPr lang="ja-JP" altLang="en-US"/>
              <a:pPr>
                <a:defRPr/>
              </a:pPr>
              <a:t>&lt;#&gt;</a:t>
            </a:fld>
            <a:endParaRPr lang="ja-JP"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chemeClr val="tx2"/>
                </a:solidFill>
              </a:defRPr>
            </a:lvl1p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1"/>
          </p:nvPr>
        </p:nvSpPr>
        <p:spPr/>
        <p:txBody>
          <a:bodyPr/>
          <a:lstStyle>
            <a:lvl1pPr>
              <a:defRPr/>
            </a:lvl1pPr>
          </a:lstStyle>
          <a:p>
            <a:pPr>
              <a:defRPr/>
            </a:pPr>
            <a:fld id="{3B92B596-5E05-4275-AF9B-C433F5FEDFDF}" type="slidenum">
              <a:rPr lang="ja-JP" altLang="en-US"/>
              <a:pPr>
                <a:defRPr/>
              </a:pPr>
              <a:t>&lt;#&gt;</a:t>
            </a:fld>
            <a:endParaRPr lang="ja-JP" alt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lvl1pPr>
              <a:defRPr>
                <a:solidFill>
                  <a:schemeClr val="tx2"/>
                </a:solidFill>
              </a:defRPr>
            </a:lvl1p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フッター プレースホルダ 4"/>
          <p:cNvSpPr>
            <a:spLocks noGrp="1"/>
          </p:cNvSpPr>
          <p:nvPr>
            <p:ph type="ftr" sz="quarter" idx="10"/>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1"/>
          </p:nvPr>
        </p:nvSpPr>
        <p:spPr/>
        <p:txBody>
          <a:bodyPr/>
          <a:lstStyle>
            <a:lvl1pPr>
              <a:defRPr/>
            </a:lvl1pPr>
          </a:lstStyle>
          <a:p>
            <a:pPr>
              <a:defRPr/>
            </a:pPr>
            <a:fld id="{C040D6A2-A48C-4CCD-A0FC-B524873E0893}" type="slidenum">
              <a:rPr lang="ja-JP" altLang="en-US"/>
              <a:pPr>
                <a:defRPr/>
              </a:pPr>
              <a:t>&lt;#&gt;</a:t>
            </a:fld>
            <a:endParaRPr lang="ja-JP"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A9559AFC-53F8-4C03-96F5-0277B55EF9CA}" type="datetime1">
              <a:rPr kumimoji="1" lang="ja-JP" altLang="en-US" smtClean="0"/>
              <a:pPr/>
              <a:t>2012/4/27</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E9826658-DF4D-4B19-A3FE-E7A9A4D9B617}" type="slidenum">
              <a:rPr kumimoji="1" lang="ja-JP" altLang="en-US" smtClean="0"/>
              <a:pPr/>
              <a:t>&lt;#&gt;</a:t>
            </a:fld>
            <a:endParaRPr kumimoji="1" lang="ja-JP"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AFFBE0B1-E4D7-4D27-87CF-6A17FA83EA86}" type="datetime1">
              <a:rPr kumimoji="1" lang="ja-JP" altLang="en-US" smtClean="0"/>
              <a:pPr/>
              <a:t>2012/4/27</a:t>
            </a:fld>
            <a:endParaRPr kumimoji="1" lang="ja-JP" altLang="en-US" dirty="0"/>
          </a:p>
        </p:txBody>
      </p:sp>
      <p:sp>
        <p:nvSpPr>
          <p:cNvPr id="8" name="フッター プレースホルダ 7"/>
          <p:cNvSpPr>
            <a:spLocks noGrp="1"/>
          </p:cNvSpPr>
          <p:nvPr>
            <p:ph type="ftr" sz="quarter" idx="11"/>
          </p:nvPr>
        </p:nvSpPr>
        <p:spPr/>
        <p:txBody>
          <a:bodyPr/>
          <a:lstStyle/>
          <a:p>
            <a:endParaRPr kumimoji="1" lang="ja-JP" altLang="en-US" dirty="0"/>
          </a:p>
        </p:txBody>
      </p:sp>
      <p:sp>
        <p:nvSpPr>
          <p:cNvPr id="9" name="スライド番号プレースホルダ 8"/>
          <p:cNvSpPr>
            <a:spLocks noGrp="1"/>
          </p:cNvSpPr>
          <p:nvPr>
            <p:ph type="sldNum" sz="quarter" idx="12"/>
          </p:nvPr>
        </p:nvSpPr>
        <p:spPr/>
        <p:txBody>
          <a:bodyPr/>
          <a:lstStyle/>
          <a:p>
            <a:fld id="{E9826658-DF4D-4B19-A3FE-E7A9A4D9B617}" type="slidenum">
              <a:rPr kumimoji="1" lang="ja-JP" altLang="en-US" smtClean="0"/>
              <a:pPr/>
              <a:t>&lt;#&gt;</a:t>
            </a:fld>
            <a:endParaRPr kumimoji="1" lang="ja-JP"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66B461E5-7C6F-442F-9015-21DF1E6D3FBC}" type="datetime1">
              <a:rPr kumimoji="1" lang="ja-JP" altLang="en-US" smtClean="0"/>
              <a:pPr/>
              <a:t>2012/4/27</a:t>
            </a:fld>
            <a:endParaRPr kumimoji="1" lang="ja-JP" altLang="en-US" dirty="0"/>
          </a:p>
        </p:txBody>
      </p:sp>
      <p:sp>
        <p:nvSpPr>
          <p:cNvPr id="4" name="フッター プレースホルダ 3"/>
          <p:cNvSpPr>
            <a:spLocks noGrp="1"/>
          </p:cNvSpPr>
          <p:nvPr>
            <p:ph type="ftr" sz="quarter" idx="11"/>
          </p:nvPr>
        </p:nvSpPr>
        <p:spPr/>
        <p:txBody>
          <a:bodyPr/>
          <a:lstStyle/>
          <a:p>
            <a:endParaRPr kumimoji="1" lang="ja-JP" altLang="en-US" dirty="0"/>
          </a:p>
        </p:txBody>
      </p:sp>
      <p:sp>
        <p:nvSpPr>
          <p:cNvPr id="5" name="スライド番号プレースホルダ 4"/>
          <p:cNvSpPr>
            <a:spLocks noGrp="1"/>
          </p:cNvSpPr>
          <p:nvPr>
            <p:ph type="sldNum" sz="quarter" idx="12"/>
          </p:nvPr>
        </p:nvSpPr>
        <p:spPr/>
        <p:txBody>
          <a:bodyPr/>
          <a:lstStyle/>
          <a:p>
            <a:fld id="{E9826658-DF4D-4B19-A3FE-E7A9A4D9B617}" type="slidenum">
              <a:rPr kumimoji="1" lang="ja-JP" altLang="en-US" smtClean="0"/>
              <a:pPr/>
              <a:t>&lt;#&gt;</a:t>
            </a:fld>
            <a:endParaRPr kumimoji="1" lang="ja-JP"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5D9D9BA2-03D0-4551-A9ED-96FB65CBF1B2}" type="datetime1">
              <a:rPr kumimoji="1" lang="ja-JP" altLang="en-US" smtClean="0"/>
              <a:pPr/>
              <a:t>2012/4/27</a:t>
            </a:fld>
            <a:endParaRPr kumimoji="1" lang="ja-JP" altLang="en-US" dirty="0"/>
          </a:p>
        </p:txBody>
      </p:sp>
      <p:sp>
        <p:nvSpPr>
          <p:cNvPr id="3" name="フッター プレースホルダ 2"/>
          <p:cNvSpPr>
            <a:spLocks noGrp="1"/>
          </p:cNvSpPr>
          <p:nvPr>
            <p:ph type="ftr" sz="quarter" idx="11"/>
          </p:nvPr>
        </p:nvSpPr>
        <p:spPr/>
        <p:txBody>
          <a:bodyPr/>
          <a:lstStyle/>
          <a:p>
            <a:endParaRPr kumimoji="1" lang="ja-JP" altLang="en-US" dirty="0"/>
          </a:p>
        </p:txBody>
      </p:sp>
      <p:sp>
        <p:nvSpPr>
          <p:cNvPr id="4" name="スライド番号プレースホルダ 3"/>
          <p:cNvSpPr>
            <a:spLocks noGrp="1"/>
          </p:cNvSpPr>
          <p:nvPr>
            <p:ph type="sldNum" sz="quarter" idx="12"/>
          </p:nvPr>
        </p:nvSpPr>
        <p:spPr/>
        <p:txBody>
          <a:bodyPr/>
          <a:lstStyle/>
          <a:p>
            <a:fld id="{E9826658-DF4D-4B19-A3FE-E7A9A4D9B617}" type="slidenum">
              <a:rPr kumimoji="1" lang="ja-JP" altLang="en-US" smtClean="0"/>
              <a:pPr/>
              <a:t>&lt;#&gt;</a:t>
            </a:fld>
            <a:endParaRPr kumimoji="1" lang="ja-JP"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5C09CA2-E12B-4B6D-8158-3C0197B4A948}" type="datetime1">
              <a:rPr kumimoji="1" lang="ja-JP" altLang="en-US" smtClean="0"/>
              <a:pPr/>
              <a:t>2012/4/27</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E9826658-DF4D-4B19-A3FE-E7A9A4D9B617}" type="slidenum">
              <a:rPr kumimoji="1" lang="ja-JP" altLang="en-US" smtClean="0"/>
              <a:pPr/>
              <a:t>&lt;#&gt;</a:t>
            </a:fld>
            <a:endParaRPr kumimoji="1" lang="ja-JP"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1DBF4BCB-5700-4C7F-AF21-4CDB5B05FA3F}" type="datetime1">
              <a:rPr kumimoji="1" lang="ja-JP" altLang="en-US" smtClean="0"/>
              <a:pPr/>
              <a:t>2012/4/27</a:t>
            </a:fld>
            <a:endParaRPr kumimoji="1" lang="ja-JP" altLang="en-US" dirty="0"/>
          </a:p>
        </p:txBody>
      </p:sp>
      <p:sp>
        <p:nvSpPr>
          <p:cNvPr id="6" name="フッター プレースホルダ 5"/>
          <p:cNvSpPr>
            <a:spLocks noGrp="1"/>
          </p:cNvSpPr>
          <p:nvPr>
            <p:ph type="ftr" sz="quarter" idx="11"/>
          </p:nvPr>
        </p:nvSpPr>
        <p:spPr/>
        <p:txBody>
          <a:bodyPr/>
          <a:lstStyle/>
          <a:p>
            <a:endParaRPr kumimoji="1" lang="ja-JP" altLang="en-US" dirty="0"/>
          </a:p>
        </p:txBody>
      </p:sp>
      <p:sp>
        <p:nvSpPr>
          <p:cNvPr id="7" name="スライド番号プレースホルダ 6"/>
          <p:cNvSpPr>
            <a:spLocks noGrp="1"/>
          </p:cNvSpPr>
          <p:nvPr>
            <p:ph type="sldNum" sz="quarter" idx="12"/>
          </p:nvPr>
        </p:nvSpPr>
        <p:spPr/>
        <p:txBody>
          <a:bodyPr/>
          <a:lstStyle/>
          <a:p>
            <a:fld id="{E9826658-DF4D-4B19-A3FE-E7A9A4D9B617}" type="slidenum">
              <a:rPr kumimoji="1" lang="ja-JP" altLang="en-US" smtClean="0"/>
              <a:pPr/>
              <a:t>&lt;#&gt;</a:t>
            </a:fld>
            <a:endParaRPr kumimoji="1" lang="ja-JP"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1.jpe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2" Type="http://schemas.openxmlformats.org/officeDocument/2006/relationships/slideLayout" Target="../slideLayouts/slideLayout27.xml"/><Relationship Id="rId16" Type="http://schemas.openxmlformats.org/officeDocument/2006/relationships/image" Target="../media/image6.jpe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theme" Target="../theme/theme3.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CE6407-D8E1-421D-ADD2-123EB67B450A}" type="datetime1">
              <a:rPr kumimoji="1" lang="ja-JP" altLang="en-US" smtClean="0"/>
              <a:pPr/>
              <a:t>2012/4/27</a:t>
            </a:fld>
            <a:endParaRPr kumimoji="1"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826658-DF4D-4B19-A3FE-E7A9A4D9B617}" type="slidenum">
              <a:rPr kumimoji="1" lang="ja-JP" altLang="en-US" smtClean="0"/>
              <a:pPr/>
              <a:t>&lt;#&gt;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lumMod val="60000"/>
                <a:lumOff val="40000"/>
              </a:schemeClr>
            </a:gs>
            <a:gs pos="5000">
              <a:schemeClr val="accent1">
                <a:lumMod val="40000"/>
                <a:lumOff val="60000"/>
              </a:schemeClr>
            </a:gs>
            <a:gs pos="25000">
              <a:srgbClr val="FFFFFF"/>
            </a:gs>
          </a:gsLst>
          <a:lin ang="5400000" scaled="1"/>
        </a:gradFill>
        <a:effectLst/>
      </p:bgPr>
    </p:bg>
    <p:spTree>
      <p:nvGrpSpPr>
        <p:cNvPr id="1" name=""/>
        <p:cNvGrpSpPr/>
        <p:nvPr/>
      </p:nvGrpSpPr>
      <p:grpSpPr>
        <a:xfrm>
          <a:off x="0" y="0"/>
          <a:ext cx="0" cy="0"/>
          <a:chOff x="0" y="0"/>
          <a:chExt cx="0" cy="0"/>
        </a:xfrm>
      </p:grpSpPr>
      <p:pic>
        <p:nvPicPr>
          <p:cNvPr id="1026" name="Picture 10" descr="C:\Documents and Settings\JMA3214\デスクトップ\図\下枠JMA.JPG"/>
          <p:cNvPicPr>
            <a:picLocks noChangeAspect="1" noChangeArrowheads="1"/>
          </p:cNvPicPr>
          <p:nvPr/>
        </p:nvPicPr>
        <p:blipFill>
          <a:blip r:embed="rId16" cstate="print"/>
          <a:srcRect/>
          <a:stretch>
            <a:fillRect/>
          </a:stretch>
        </p:blipFill>
        <p:spPr bwMode="auto">
          <a:xfrm>
            <a:off x="47625" y="5911850"/>
            <a:ext cx="9096375" cy="800100"/>
          </a:xfrm>
          <a:prstGeom prst="rect">
            <a:avLst/>
          </a:prstGeom>
          <a:noFill/>
          <a:ln w="9525">
            <a:noFill/>
            <a:miter lim="800000"/>
            <a:headEnd/>
            <a:tailEnd/>
          </a:ln>
        </p:spPr>
      </p:pic>
      <p:sp>
        <p:nvSpPr>
          <p:cNvPr id="1027"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8"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5" name="フッター プレースホルダ 4"/>
          <p:cNvSpPr>
            <a:spLocks noGrp="1"/>
          </p:cNvSpPr>
          <p:nvPr>
            <p:ph type="ftr" sz="quarter" idx="3"/>
          </p:nvPr>
        </p:nvSpPr>
        <p:spPr>
          <a:xfrm>
            <a:off x="2411413" y="6381750"/>
            <a:ext cx="4408487"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endParaRPr kumimoji="1" lang="ja-JP" altLang="en-US" dirty="0"/>
          </a:p>
        </p:txBody>
      </p:sp>
      <p:sp>
        <p:nvSpPr>
          <p:cNvPr id="6" name="スライド番号プレースホルダ 5"/>
          <p:cNvSpPr>
            <a:spLocks noGrp="1"/>
          </p:cNvSpPr>
          <p:nvPr>
            <p:ph type="sldNum" sz="quarter" idx="4"/>
          </p:nvPr>
        </p:nvSpPr>
        <p:spPr>
          <a:xfrm>
            <a:off x="6804025" y="6381750"/>
            <a:ext cx="1917700" cy="365125"/>
          </a:xfrm>
          <a:prstGeom prst="rect">
            <a:avLst/>
          </a:prstGeom>
        </p:spPr>
        <p:txBody>
          <a:bodyPr vert="horz" lIns="91440" tIns="45720" rIns="91440" bIns="45720" rtlCol="0" anchor="ctr"/>
          <a:lstStyle>
            <a:lvl1pPr algn="r" fontAlgn="auto">
              <a:spcBef>
                <a:spcPts val="0"/>
              </a:spcBef>
              <a:spcAft>
                <a:spcPts val="0"/>
              </a:spcAft>
              <a:defRPr sz="1200" b="1">
                <a:solidFill>
                  <a:schemeClr val="tx1">
                    <a:tint val="75000"/>
                  </a:schemeClr>
                </a:solidFill>
                <a:latin typeface="+mn-lt"/>
                <a:ea typeface="+mn-ea"/>
              </a:defRPr>
            </a:lvl1pPr>
          </a:lstStyle>
          <a:p>
            <a:fld id="{E9826658-DF4D-4B19-A3FE-E7A9A4D9B617}" type="slidenum">
              <a:rPr kumimoji="1" lang="ja-JP" altLang="en-US" smtClean="0"/>
              <a:pPr/>
              <a:t>&lt;#&gt;</a:t>
            </a:fld>
            <a:endParaRPr kumimoji="1" lang="ja-JP" alt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ctr" rtl="0" eaLnBrk="1" fontAlgn="base" hangingPunct="1">
        <a:spcBef>
          <a:spcPct val="0"/>
        </a:spcBef>
        <a:spcAft>
          <a:spcPct val="0"/>
        </a:spcAft>
        <a:defRPr kumimoji="1" sz="4400" kern="12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Calibri" pitchFamily="34" charset="0"/>
          <a:ea typeface="ＭＳ Ｐゴシック" charset="-128"/>
        </a:defRPr>
      </a:lvl2pPr>
      <a:lvl3pPr algn="ctr" rtl="0" eaLnBrk="1" fontAlgn="base" hangingPunct="1">
        <a:spcBef>
          <a:spcPct val="0"/>
        </a:spcBef>
        <a:spcAft>
          <a:spcPct val="0"/>
        </a:spcAft>
        <a:defRPr kumimoji="1" sz="4400">
          <a:solidFill>
            <a:schemeClr val="tx2"/>
          </a:solidFill>
          <a:latin typeface="Calibri" pitchFamily="34" charset="0"/>
          <a:ea typeface="ＭＳ Ｐゴシック" charset="-128"/>
        </a:defRPr>
      </a:lvl3pPr>
      <a:lvl4pPr algn="ctr" rtl="0" eaLnBrk="1" fontAlgn="base" hangingPunct="1">
        <a:spcBef>
          <a:spcPct val="0"/>
        </a:spcBef>
        <a:spcAft>
          <a:spcPct val="0"/>
        </a:spcAft>
        <a:defRPr kumimoji="1" sz="4400">
          <a:solidFill>
            <a:schemeClr val="tx2"/>
          </a:solidFill>
          <a:latin typeface="Calibri" pitchFamily="34" charset="0"/>
          <a:ea typeface="ＭＳ Ｐゴシック" charset="-128"/>
        </a:defRPr>
      </a:lvl4pPr>
      <a:lvl5pPr algn="ctr" rtl="0" eaLnBrk="1" fontAlgn="base" hangingPunct="1">
        <a:spcBef>
          <a:spcPct val="0"/>
        </a:spcBef>
        <a:spcAft>
          <a:spcPct val="0"/>
        </a:spcAft>
        <a:defRPr kumimoji="1" sz="4400">
          <a:solidFill>
            <a:schemeClr val="tx2"/>
          </a:solidFill>
          <a:latin typeface="Calibri" pitchFamily="34" charset="0"/>
          <a:ea typeface="ＭＳ Ｐゴシック"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1" fontAlgn="base" hangingPunct="1">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a:gsLst>
            <a:gs pos="0">
              <a:schemeClr val="accent1">
                <a:lumMod val="60000"/>
                <a:lumOff val="40000"/>
              </a:schemeClr>
            </a:gs>
            <a:gs pos="5000">
              <a:schemeClr val="accent1">
                <a:lumMod val="40000"/>
                <a:lumOff val="60000"/>
              </a:schemeClr>
            </a:gs>
            <a:gs pos="25000">
              <a:srgbClr val="FFFFFF"/>
            </a:gs>
          </a:gsLst>
          <a:lin ang="5400000" scaled="1"/>
        </a:gradFill>
        <a:effectLst/>
      </p:bgPr>
    </p:bg>
    <p:spTree>
      <p:nvGrpSpPr>
        <p:cNvPr id="1" name=""/>
        <p:cNvGrpSpPr/>
        <p:nvPr/>
      </p:nvGrpSpPr>
      <p:grpSpPr>
        <a:xfrm>
          <a:off x="0" y="0"/>
          <a:ext cx="0" cy="0"/>
          <a:chOff x="0" y="0"/>
          <a:chExt cx="0" cy="0"/>
        </a:xfrm>
      </p:grpSpPr>
      <p:pic>
        <p:nvPicPr>
          <p:cNvPr id="2050" name="Picture 7" descr="C:\Documents and Settings\JMA3214\デスクトップ\図\下枠数値.JPG"/>
          <p:cNvPicPr>
            <a:picLocks noChangeAspect="1" noChangeArrowheads="1"/>
          </p:cNvPicPr>
          <p:nvPr/>
        </p:nvPicPr>
        <p:blipFill>
          <a:blip r:embed="rId16" cstate="print"/>
          <a:srcRect/>
          <a:stretch>
            <a:fillRect/>
          </a:stretch>
        </p:blipFill>
        <p:spPr bwMode="auto">
          <a:xfrm>
            <a:off x="47625" y="5911850"/>
            <a:ext cx="9096375" cy="800100"/>
          </a:xfrm>
          <a:prstGeom prst="rect">
            <a:avLst/>
          </a:prstGeom>
          <a:noFill/>
          <a:ln w="9525">
            <a:noFill/>
            <a:miter lim="800000"/>
            <a:headEnd/>
            <a:tailEnd/>
          </a:ln>
        </p:spPr>
      </p:pic>
      <p:sp>
        <p:nvSpPr>
          <p:cNvPr id="2051"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2052"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5" name="フッター プレースホルダ 4"/>
          <p:cNvSpPr>
            <a:spLocks noGrp="1"/>
          </p:cNvSpPr>
          <p:nvPr>
            <p:ph type="ftr" sz="quarter" idx="3"/>
          </p:nvPr>
        </p:nvSpPr>
        <p:spPr>
          <a:xfrm>
            <a:off x="2411413" y="6381750"/>
            <a:ext cx="316865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5580063" y="6381750"/>
            <a:ext cx="909637" cy="365125"/>
          </a:xfrm>
          <a:prstGeom prst="rect">
            <a:avLst/>
          </a:prstGeom>
        </p:spPr>
        <p:txBody>
          <a:bodyPr vert="horz" lIns="91440" tIns="45720" rIns="91440" bIns="45720" rtlCol="0" anchor="ctr"/>
          <a:lstStyle>
            <a:lvl1pPr algn="r" fontAlgn="auto">
              <a:spcBef>
                <a:spcPts val="0"/>
              </a:spcBef>
              <a:spcAft>
                <a:spcPts val="0"/>
              </a:spcAft>
              <a:defRPr sz="1200" b="1">
                <a:solidFill>
                  <a:schemeClr val="tx1">
                    <a:tint val="75000"/>
                  </a:schemeClr>
                </a:solidFill>
                <a:latin typeface="+mn-lt"/>
                <a:ea typeface="+mn-ea"/>
              </a:defRPr>
            </a:lvl1pPr>
          </a:lstStyle>
          <a:p>
            <a:pPr>
              <a:defRPr/>
            </a:pPr>
            <a:fld id="{3E35365D-18B6-479D-B4F6-F1B1115D93E0}" type="slidenum">
              <a:rPr lang="ja-JP" altLang="en-US"/>
              <a:pPr>
                <a:defRPr/>
              </a:pPr>
              <a:t>&lt;#&gt;</a:t>
            </a:fld>
            <a:endParaRPr lang="ja-JP" altLang="en-US" dirty="0"/>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hdr="0" ftr="0"/>
  <p:txStyles>
    <p:titleStyle>
      <a:lvl1pPr algn="ctr" rtl="0" eaLnBrk="1" fontAlgn="base" hangingPunct="1">
        <a:spcBef>
          <a:spcPct val="0"/>
        </a:spcBef>
        <a:spcAft>
          <a:spcPct val="0"/>
        </a:spcAft>
        <a:defRPr kumimoji="1" sz="4400" kern="1200">
          <a:solidFill>
            <a:schemeClr val="tx2"/>
          </a:solidFill>
          <a:latin typeface="+mj-lt"/>
          <a:ea typeface="+mj-ea"/>
          <a:cs typeface="+mj-cs"/>
        </a:defRPr>
      </a:lvl1pPr>
      <a:lvl2pPr algn="ctr" rtl="0" eaLnBrk="1" fontAlgn="base" hangingPunct="1">
        <a:spcBef>
          <a:spcPct val="0"/>
        </a:spcBef>
        <a:spcAft>
          <a:spcPct val="0"/>
        </a:spcAft>
        <a:defRPr kumimoji="1" sz="4400">
          <a:solidFill>
            <a:schemeClr val="tx2"/>
          </a:solidFill>
          <a:latin typeface="Calibri" pitchFamily="34" charset="0"/>
          <a:ea typeface="ＭＳ Ｐゴシック" charset="-128"/>
        </a:defRPr>
      </a:lvl2pPr>
      <a:lvl3pPr algn="ctr" rtl="0" eaLnBrk="1" fontAlgn="base" hangingPunct="1">
        <a:spcBef>
          <a:spcPct val="0"/>
        </a:spcBef>
        <a:spcAft>
          <a:spcPct val="0"/>
        </a:spcAft>
        <a:defRPr kumimoji="1" sz="4400">
          <a:solidFill>
            <a:schemeClr val="tx2"/>
          </a:solidFill>
          <a:latin typeface="Calibri" pitchFamily="34" charset="0"/>
          <a:ea typeface="ＭＳ Ｐゴシック" charset="-128"/>
        </a:defRPr>
      </a:lvl3pPr>
      <a:lvl4pPr algn="ctr" rtl="0" eaLnBrk="1" fontAlgn="base" hangingPunct="1">
        <a:spcBef>
          <a:spcPct val="0"/>
        </a:spcBef>
        <a:spcAft>
          <a:spcPct val="0"/>
        </a:spcAft>
        <a:defRPr kumimoji="1" sz="4400">
          <a:solidFill>
            <a:schemeClr val="tx2"/>
          </a:solidFill>
          <a:latin typeface="Calibri" pitchFamily="34" charset="0"/>
          <a:ea typeface="ＭＳ Ｐゴシック" charset="-128"/>
        </a:defRPr>
      </a:lvl4pPr>
      <a:lvl5pPr algn="ctr" rtl="0" eaLnBrk="1" fontAlgn="base" hangingPunct="1">
        <a:spcBef>
          <a:spcPct val="0"/>
        </a:spcBef>
        <a:spcAft>
          <a:spcPct val="0"/>
        </a:spcAft>
        <a:defRPr kumimoji="1" sz="4400">
          <a:solidFill>
            <a:schemeClr val="tx2"/>
          </a:solidFill>
          <a:latin typeface="Calibri" pitchFamily="34" charset="0"/>
          <a:ea typeface="ＭＳ Ｐゴシック" charset="-128"/>
        </a:defRPr>
      </a:lvl5pPr>
      <a:lvl6pPr marL="457200" algn="ctr" rtl="0" eaLnBrk="1" fontAlgn="base" hangingPunct="1">
        <a:spcBef>
          <a:spcPct val="0"/>
        </a:spcBef>
        <a:spcAft>
          <a:spcPct val="0"/>
        </a:spcAft>
        <a:defRPr kumimoji="1" sz="4400">
          <a:solidFill>
            <a:schemeClr val="tx1"/>
          </a:solidFill>
          <a:latin typeface="Calibri" pitchFamily="34" charset="0"/>
          <a:ea typeface="ＭＳ Ｐゴシック" charset="-128"/>
        </a:defRPr>
      </a:lvl6pPr>
      <a:lvl7pPr marL="914400" algn="ctr" rtl="0" eaLnBrk="1" fontAlgn="base" hangingPunct="1">
        <a:spcBef>
          <a:spcPct val="0"/>
        </a:spcBef>
        <a:spcAft>
          <a:spcPct val="0"/>
        </a:spcAft>
        <a:defRPr kumimoji="1" sz="4400">
          <a:solidFill>
            <a:schemeClr val="tx1"/>
          </a:solidFill>
          <a:latin typeface="Calibri" pitchFamily="34" charset="0"/>
          <a:ea typeface="ＭＳ Ｐゴシック" charset="-128"/>
        </a:defRPr>
      </a:lvl7pPr>
      <a:lvl8pPr marL="1371600" algn="ctr" rtl="0" eaLnBrk="1" fontAlgn="base" hangingPunct="1">
        <a:spcBef>
          <a:spcPct val="0"/>
        </a:spcBef>
        <a:spcAft>
          <a:spcPct val="0"/>
        </a:spcAft>
        <a:defRPr kumimoji="1" sz="4400">
          <a:solidFill>
            <a:schemeClr val="tx1"/>
          </a:solidFill>
          <a:latin typeface="Calibri" pitchFamily="34" charset="0"/>
          <a:ea typeface="ＭＳ Ｐゴシック" charset="-128"/>
        </a:defRPr>
      </a:lvl8pPr>
      <a:lvl9pPr marL="1828800" algn="ctr" rtl="0" eaLnBrk="1" fontAlgn="base" hangingPunct="1">
        <a:spcBef>
          <a:spcPct val="0"/>
        </a:spcBef>
        <a:spcAft>
          <a:spcPct val="0"/>
        </a:spcAft>
        <a:defRPr kumimoji="1" sz="4400">
          <a:solidFill>
            <a:schemeClr val="tx1"/>
          </a:solidFill>
          <a:latin typeface="Calibri" pitchFamily="34" charset="0"/>
          <a:ea typeface="ＭＳ Ｐゴシック" charset="-128"/>
        </a:defRPr>
      </a:lvl9pPr>
    </p:titleStyle>
    <p:bodyStyle>
      <a:lvl1pPr marL="342900" indent="-342900" algn="l" rtl="0" eaLnBrk="1" fontAlgn="base" hangingPunct="1">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eg"/><Relationship Id="rId7"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jpe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9.png"/><Relationship Id="rId7" Type="http://schemas.openxmlformats.org/officeDocument/2006/relationships/image" Target="../media/image25.png"/><Relationship Id="rId2" Type="http://schemas.openxmlformats.org/officeDocument/2006/relationships/image" Target="../media/image38.png"/><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Microsoft_Office_Excel_97-2003_______1.xls"/><Relationship Id="rId2" Type="http://schemas.openxmlformats.org/officeDocument/2006/relationships/slideLayout" Target="../slideLayouts/slideLayout13.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8" Type="http://schemas.openxmlformats.org/officeDocument/2006/relationships/image" Target="../media/image53.png"/><Relationship Id="rId13" Type="http://schemas.openxmlformats.org/officeDocument/2006/relationships/image" Target="../media/image57.png"/><Relationship Id="rId18" Type="http://schemas.openxmlformats.org/officeDocument/2006/relationships/image" Target="../media/image62.jpeg"/><Relationship Id="rId3" Type="http://schemas.openxmlformats.org/officeDocument/2006/relationships/image" Target="../media/image48.png"/><Relationship Id="rId7" Type="http://schemas.openxmlformats.org/officeDocument/2006/relationships/image" Target="../media/image52.png"/><Relationship Id="rId12" Type="http://schemas.openxmlformats.org/officeDocument/2006/relationships/image" Target="../media/image56.png"/><Relationship Id="rId17" Type="http://schemas.openxmlformats.org/officeDocument/2006/relationships/image" Target="../media/image61.png"/><Relationship Id="rId2" Type="http://schemas.openxmlformats.org/officeDocument/2006/relationships/slideLayout" Target="../slideLayouts/slideLayout21.xml"/><Relationship Id="rId16" Type="http://schemas.openxmlformats.org/officeDocument/2006/relationships/image" Target="../media/image60.png"/><Relationship Id="rId20" Type="http://schemas.openxmlformats.org/officeDocument/2006/relationships/image" Target="../media/image64.png"/><Relationship Id="rId1" Type="http://schemas.openxmlformats.org/officeDocument/2006/relationships/vmlDrawing" Target="../drawings/vmlDrawing3.vml"/><Relationship Id="rId6" Type="http://schemas.openxmlformats.org/officeDocument/2006/relationships/image" Target="../media/image51.jpeg"/><Relationship Id="rId11" Type="http://schemas.openxmlformats.org/officeDocument/2006/relationships/oleObject" Target="../embeddings/oleObject3.bin"/><Relationship Id="rId5" Type="http://schemas.openxmlformats.org/officeDocument/2006/relationships/image" Target="../media/image50.jpeg"/><Relationship Id="rId15" Type="http://schemas.openxmlformats.org/officeDocument/2006/relationships/image" Target="../media/image59.jpeg"/><Relationship Id="rId10" Type="http://schemas.openxmlformats.org/officeDocument/2006/relationships/image" Target="../media/image55.jpeg"/><Relationship Id="rId19" Type="http://schemas.openxmlformats.org/officeDocument/2006/relationships/image" Target="../media/image63.png"/><Relationship Id="rId4" Type="http://schemas.openxmlformats.org/officeDocument/2006/relationships/image" Target="../media/image49.png"/><Relationship Id="rId9" Type="http://schemas.openxmlformats.org/officeDocument/2006/relationships/image" Target="../media/image54.jpeg"/><Relationship Id="rId14" Type="http://schemas.openxmlformats.org/officeDocument/2006/relationships/image" Target="../media/image58.wmf"/></Relationships>
</file>

<file path=ppt/slides/_rels/slide1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jpeg"/><Relationship Id="rId1" Type="http://schemas.openxmlformats.org/officeDocument/2006/relationships/slideLayout" Target="../slideLayouts/slideLayout13.xml"/><Relationship Id="rId4" Type="http://schemas.openxmlformats.org/officeDocument/2006/relationships/image" Target="../media/image67.jpeg"/></Relationships>
</file>

<file path=ppt/slides/_rels/slide17.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wmf"/><Relationship Id="rId1" Type="http://schemas.openxmlformats.org/officeDocument/2006/relationships/slideLayout" Target="../slideLayouts/slideLayout13.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jpeg"/></Relationships>
</file>

<file path=ppt/slides/_rels/slide18.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77.jpeg"/><Relationship Id="rId7" Type="http://schemas.openxmlformats.org/officeDocument/2006/relationships/image" Target="../media/image80.jpeg"/><Relationship Id="rId2" Type="http://schemas.openxmlformats.org/officeDocument/2006/relationships/hyperlink" Target="http://www.wmo.int/pages/prog/www/ois/Operational_Information/VolumeD/GMDSS/images/WorldMapl.jpg" TargetMode="External"/><Relationship Id="rId1" Type="http://schemas.openxmlformats.org/officeDocument/2006/relationships/slideLayout" Target="../slideLayouts/slideLayout13.xml"/><Relationship Id="rId6" Type="http://schemas.openxmlformats.org/officeDocument/2006/relationships/hyperlink" Target="http://www.wmo.int/pages/prog/www/tcp/images/TCcentres_2.JPG" TargetMode="External"/><Relationship Id="rId5" Type="http://schemas.openxmlformats.org/officeDocument/2006/relationships/image" Target="../media/image79.png"/><Relationship Id="rId4" Type="http://schemas.openxmlformats.org/officeDocument/2006/relationships/image" Target="../media/image7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82.jpeg"/><Relationship Id="rId7" Type="http://schemas.openxmlformats.org/officeDocument/2006/relationships/image" Target="../media/image86.png"/><Relationship Id="rId2" Type="http://schemas.openxmlformats.org/officeDocument/2006/relationships/notesSlide" Target="../notesSlides/notesSlide8.xml"/><Relationship Id="rId1" Type="http://schemas.openxmlformats.org/officeDocument/2006/relationships/slideLayout" Target="../slideLayouts/slideLayout21.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jpeg"/><Relationship Id="rId9" Type="http://schemas.openxmlformats.org/officeDocument/2006/relationships/image" Target="../media/image88.png"/></Relationships>
</file>

<file path=ppt/slides/_rels/slide21.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image" Target="../media/image91.png"/><Relationship Id="rId1" Type="http://schemas.openxmlformats.org/officeDocument/2006/relationships/slideLayout" Target="../slideLayouts/slideLayout21.xml"/><Relationship Id="rId4" Type="http://schemas.openxmlformats.org/officeDocument/2006/relationships/image" Target="../media/image8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20.wmf"/><Relationship Id="rId4" Type="http://schemas.openxmlformats.org/officeDocument/2006/relationships/image" Target="../media/image19.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8" Type="http://schemas.openxmlformats.org/officeDocument/2006/relationships/image" Target="../media/image27.wmf"/><Relationship Id="rId13" Type="http://schemas.openxmlformats.org/officeDocument/2006/relationships/image" Target="../media/image31.png"/><Relationship Id="rId3" Type="http://schemas.openxmlformats.org/officeDocument/2006/relationships/image" Target="../media/image22.jpeg"/><Relationship Id="rId7" Type="http://schemas.openxmlformats.org/officeDocument/2006/relationships/image" Target="../media/image26.png"/><Relationship Id="rId12" Type="http://schemas.openxmlformats.org/officeDocument/2006/relationships/image" Target="../media/image30.jpeg"/><Relationship Id="rId17" Type="http://schemas.openxmlformats.org/officeDocument/2006/relationships/image" Target="../media/image35.png"/><Relationship Id="rId2" Type="http://schemas.openxmlformats.org/officeDocument/2006/relationships/slideLayout" Target="../slideLayouts/slideLayout21.xml"/><Relationship Id="rId16" Type="http://schemas.openxmlformats.org/officeDocument/2006/relationships/image" Target="../media/image34.png"/><Relationship Id="rId1" Type="http://schemas.openxmlformats.org/officeDocument/2006/relationships/vmlDrawing" Target="../drawings/vmlDrawing1.vml"/><Relationship Id="rId6" Type="http://schemas.openxmlformats.org/officeDocument/2006/relationships/image" Target="../media/image25.png"/><Relationship Id="rId11" Type="http://schemas.openxmlformats.org/officeDocument/2006/relationships/image" Target="../media/image29.png"/><Relationship Id="rId5" Type="http://schemas.openxmlformats.org/officeDocument/2006/relationships/image" Target="../media/image24.png"/><Relationship Id="rId15" Type="http://schemas.openxmlformats.org/officeDocument/2006/relationships/image" Target="../media/image33.png"/><Relationship Id="rId10" Type="http://schemas.openxmlformats.org/officeDocument/2006/relationships/image" Target="../media/image28.png"/><Relationship Id="rId4" Type="http://schemas.openxmlformats.org/officeDocument/2006/relationships/image" Target="../media/image23.png"/><Relationship Id="rId9" Type="http://schemas.openxmlformats.org/officeDocument/2006/relationships/oleObject" Target="../embeddings/oleObject1.bin"/><Relationship Id="rId14" Type="http://schemas.openxmlformats.org/officeDocument/2006/relationships/image" Target="../media/image3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6082" name="Picture 2" descr="気象庁マスコットキャラクター"/>
          <p:cNvPicPr>
            <a:picLocks noChangeAspect="1" noChangeArrowheads="1"/>
          </p:cNvPicPr>
          <p:nvPr/>
        </p:nvPicPr>
        <p:blipFill>
          <a:blip r:embed="rId3" cstate="print"/>
          <a:srcRect/>
          <a:stretch>
            <a:fillRect/>
          </a:stretch>
        </p:blipFill>
        <p:spPr bwMode="auto">
          <a:xfrm>
            <a:off x="7524328" y="5301208"/>
            <a:ext cx="1532679" cy="1484784"/>
          </a:xfrm>
          <a:prstGeom prst="rect">
            <a:avLst/>
          </a:prstGeom>
          <a:noFill/>
        </p:spPr>
      </p:pic>
      <p:pic>
        <p:nvPicPr>
          <p:cNvPr id="4" name="図 175" descr="(大）気象庁ロゴマーク_透明.gif"/>
          <p:cNvPicPr>
            <a:picLocks noChangeAspect="1"/>
          </p:cNvPicPr>
          <p:nvPr/>
        </p:nvPicPr>
        <p:blipFill>
          <a:blip r:embed="rId4" cstate="print"/>
          <a:srcRect/>
          <a:stretch>
            <a:fillRect/>
          </a:stretch>
        </p:blipFill>
        <p:spPr bwMode="auto">
          <a:xfrm>
            <a:off x="107504" y="5544616"/>
            <a:ext cx="1201120" cy="1196752"/>
          </a:xfrm>
          <a:prstGeom prst="rect">
            <a:avLst/>
          </a:prstGeom>
          <a:noFill/>
          <a:ln w="9525">
            <a:noFill/>
            <a:miter lim="800000"/>
            <a:headEnd/>
            <a:tailEnd/>
          </a:ln>
        </p:spPr>
      </p:pic>
      <p:sp>
        <p:nvSpPr>
          <p:cNvPr id="8" name="Rectangle 55"/>
          <p:cNvSpPr>
            <a:spLocks noChangeArrowheads="1"/>
          </p:cNvSpPr>
          <p:nvPr/>
        </p:nvSpPr>
        <p:spPr bwMode="auto">
          <a:xfrm>
            <a:off x="0" y="359430"/>
            <a:ext cx="9361714" cy="1569660"/>
          </a:xfrm>
          <a:prstGeom prst="rect">
            <a:avLst/>
          </a:prstGeom>
          <a:noFill/>
          <a:ln w="9525">
            <a:noFill/>
            <a:miter lim="800000"/>
            <a:headEnd/>
            <a:tailEnd/>
          </a:ln>
        </p:spPr>
        <p:txBody>
          <a:bodyPr wrap="square">
            <a:spAutoFit/>
          </a:bodyPr>
          <a:lstStyle/>
          <a:p>
            <a:pPr algn="ctr"/>
            <a:r>
              <a:rPr lang="en-US" altLang="ja-JP" sz="3200" dirty="0" smtClean="0">
                <a:latin typeface="Comic Sans MS" pitchFamily="66" charset="0"/>
              </a:rPr>
              <a:t>Disaster Prevention Information </a:t>
            </a:r>
          </a:p>
          <a:p>
            <a:pPr algn="ctr"/>
            <a:r>
              <a:rPr lang="en-US" altLang="ja-JP" sz="3200" dirty="0" smtClean="0">
                <a:latin typeface="Comic Sans MS" pitchFamily="66" charset="0"/>
              </a:rPr>
              <a:t>Provided</a:t>
            </a:r>
            <a:r>
              <a:rPr lang="ja-JP" altLang="en-US" sz="3200" dirty="0" smtClean="0">
                <a:latin typeface="Comic Sans MS" pitchFamily="66" charset="0"/>
              </a:rPr>
              <a:t>　</a:t>
            </a:r>
            <a:r>
              <a:rPr lang="en-US" altLang="ja-JP" sz="3200" dirty="0" smtClean="0">
                <a:latin typeface="Comic Sans MS" pitchFamily="66" charset="0"/>
              </a:rPr>
              <a:t>by Japan Meteorological Agency</a:t>
            </a:r>
          </a:p>
          <a:p>
            <a:pPr algn="ctr"/>
            <a:r>
              <a:rPr lang="en-US" altLang="ja-JP" sz="3200" dirty="0" smtClean="0">
                <a:latin typeface="Comic Sans MS" pitchFamily="66" charset="0"/>
              </a:rPr>
              <a:t>-- Our perspective to XML and CAP -- </a:t>
            </a:r>
          </a:p>
        </p:txBody>
      </p:sp>
      <p:sp>
        <p:nvSpPr>
          <p:cNvPr id="11" name="Rectangle 55"/>
          <p:cNvSpPr>
            <a:spLocks noChangeArrowheads="1"/>
          </p:cNvSpPr>
          <p:nvPr/>
        </p:nvSpPr>
        <p:spPr bwMode="auto">
          <a:xfrm>
            <a:off x="0" y="4589293"/>
            <a:ext cx="9144000" cy="1569660"/>
          </a:xfrm>
          <a:prstGeom prst="rect">
            <a:avLst/>
          </a:prstGeom>
          <a:noFill/>
          <a:ln w="9525">
            <a:noFill/>
            <a:miter lim="800000"/>
            <a:headEnd/>
            <a:tailEnd/>
          </a:ln>
        </p:spPr>
        <p:txBody>
          <a:bodyPr wrap="square">
            <a:spAutoFit/>
          </a:bodyPr>
          <a:lstStyle/>
          <a:p>
            <a:pPr algn="ctr"/>
            <a:endParaRPr lang="en-US" altLang="ja-JP" sz="2400" b="1" baseline="0" dirty="0" smtClean="0">
              <a:solidFill>
                <a:schemeClr val="tx1">
                  <a:lumMod val="65000"/>
                  <a:lumOff val="35000"/>
                </a:schemeClr>
              </a:solidFill>
              <a:latin typeface="+mj-lt"/>
              <a:ea typeface="ＭＳ Ｐゴシック" pitchFamily="50" charset="-128"/>
            </a:endParaRPr>
          </a:p>
          <a:p>
            <a:pPr algn="ctr"/>
            <a:r>
              <a:rPr lang="en-US" altLang="ja-JP" sz="2400" b="1" baseline="0" dirty="0" smtClean="0">
                <a:solidFill>
                  <a:schemeClr val="tx1">
                    <a:lumMod val="65000"/>
                    <a:lumOff val="35000"/>
                  </a:schemeClr>
                </a:solidFill>
                <a:latin typeface="+mj-lt"/>
                <a:ea typeface="ＭＳ Ｐゴシック" pitchFamily="50" charset="-128"/>
              </a:rPr>
              <a:t>Kenichi </a:t>
            </a:r>
            <a:r>
              <a:rPr lang="en-US" altLang="ja-JP" sz="2400" b="1" baseline="0" dirty="0" err="1" smtClean="0">
                <a:solidFill>
                  <a:schemeClr val="tx1">
                    <a:lumMod val="65000"/>
                    <a:lumOff val="35000"/>
                  </a:schemeClr>
                </a:solidFill>
                <a:latin typeface="+mj-lt"/>
                <a:ea typeface="ＭＳ Ｐゴシック" pitchFamily="50" charset="-128"/>
              </a:rPr>
              <a:t>Kuma</a:t>
            </a:r>
            <a:endParaRPr lang="en-US" altLang="ja-JP" sz="2400" b="1" baseline="0" dirty="0" smtClean="0">
              <a:solidFill>
                <a:schemeClr val="tx1">
                  <a:lumMod val="65000"/>
                  <a:lumOff val="35000"/>
                </a:schemeClr>
              </a:solidFill>
              <a:latin typeface="+mj-lt"/>
              <a:ea typeface="ＭＳ Ｐゴシック" pitchFamily="50" charset="-128"/>
            </a:endParaRPr>
          </a:p>
          <a:p>
            <a:pPr algn="ctr"/>
            <a:r>
              <a:rPr lang="en-US" altLang="ja-JP" sz="2400" b="1" dirty="0" err="1" smtClean="0">
                <a:solidFill>
                  <a:schemeClr val="tx1">
                    <a:lumMod val="65000"/>
                    <a:lumOff val="35000"/>
                  </a:schemeClr>
                </a:solidFill>
                <a:latin typeface="+mj-lt"/>
                <a:ea typeface="ＭＳ Ｐゴシック" pitchFamily="50" charset="-128"/>
              </a:rPr>
              <a:t>Counsellor</a:t>
            </a:r>
            <a:r>
              <a:rPr lang="en-US" altLang="ja-JP" sz="2400" b="1" dirty="0" smtClean="0">
                <a:solidFill>
                  <a:schemeClr val="tx1">
                    <a:lumMod val="65000"/>
                    <a:lumOff val="35000"/>
                  </a:schemeClr>
                </a:solidFill>
                <a:latin typeface="+mj-lt"/>
                <a:ea typeface="ＭＳ Ｐゴシック" pitchFamily="50" charset="-128"/>
              </a:rPr>
              <a:t>, Administration Department</a:t>
            </a:r>
            <a:endParaRPr lang="en-US" altLang="ja-JP" sz="2400" b="1" baseline="0" dirty="0" smtClean="0">
              <a:solidFill>
                <a:schemeClr val="tx1">
                  <a:lumMod val="65000"/>
                  <a:lumOff val="35000"/>
                </a:schemeClr>
              </a:solidFill>
              <a:latin typeface="+mj-lt"/>
              <a:ea typeface="ＭＳ Ｐゴシック" pitchFamily="50" charset="-128"/>
            </a:endParaRPr>
          </a:p>
          <a:p>
            <a:pPr algn="ctr"/>
            <a:r>
              <a:rPr lang="en-US" altLang="ja-JP" sz="2400" b="1" dirty="0" smtClean="0">
                <a:solidFill>
                  <a:schemeClr val="tx1">
                    <a:lumMod val="65000"/>
                    <a:lumOff val="35000"/>
                  </a:schemeClr>
                </a:solidFill>
                <a:latin typeface="+mj-lt"/>
                <a:ea typeface="ＭＳ Ｐゴシック" pitchFamily="50" charset="-128"/>
              </a:rPr>
              <a:t>Japan Meteorological Agency (JMA)</a:t>
            </a:r>
            <a:endParaRPr lang="en-US" altLang="ja-JP" sz="2400" b="1" baseline="0" dirty="0">
              <a:solidFill>
                <a:schemeClr val="tx1">
                  <a:lumMod val="65000"/>
                  <a:lumOff val="35000"/>
                </a:schemeClr>
              </a:solidFill>
              <a:latin typeface="+mj-lt"/>
              <a:ea typeface="ＭＳ Ｐゴシック" pitchFamily="50" charset="-128"/>
            </a:endParaRPr>
          </a:p>
        </p:txBody>
      </p:sp>
      <p:sp>
        <p:nvSpPr>
          <p:cNvPr id="9" name="スライド番号プレースホルダ 8"/>
          <p:cNvSpPr>
            <a:spLocks noGrp="1"/>
          </p:cNvSpPr>
          <p:nvPr>
            <p:ph type="sldNum" sz="quarter" idx="12"/>
          </p:nvPr>
        </p:nvSpPr>
        <p:spPr/>
        <p:txBody>
          <a:bodyPr/>
          <a:lstStyle/>
          <a:p>
            <a:fld id="{E9826658-DF4D-4B19-A3FE-E7A9A4D9B617}" type="slidenum">
              <a:rPr kumimoji="1" lang="ja-JP" altLang="en-US" smtClean="0"/>
              <a:pPr/>
              <a:t>1</a:t>
            </a:fld>
            <a:endParaRPr kumimoji="1" lang="ja-JP" altLang="en-US" dirty="0"/>
          </a:p>
        </p:txBody>
      </p:sp>
      <p:pic>
        <p:nvPicPr>
          <p:cNvPr id="7" name="図 3" descr="01.JPG"/>
          <p:cNvPicPr>
            <a:picLocks noChangeAspect="1"/>
          </p:cNvPicPr>
          <p:nvPr/>
        </p:nvPicPr>
        <p:blipFill>
          <a:blip r:embed="rId5" cstate="print"/>
          <a:srcRect/>
          <a:stretch>
            <a:fillRect/>
          </a:stretch>
        </p:blipFill>
        <p:spPr bwMode="auto">
          <a:xfrm>
            <a:off x="223385" y="2037474"/>
            <a:ext cx="2911701" cy="2622055"/>
          </a:xfrm>
          <a:prstGeom prst="rect">
            <a:avLst/>
          </a:prstGeom>
          <a:noFill/>
          <a:ln w="9525">
            <a:noFill/>
            <a:miter lim="800000"/>
            <a:headEnd/>
            <a:tailEnd/>
          </a:ln>
        </p:spPr>
      </p:pic>
      <p:pic>
        <p:nvPicPr>
          <p:cNvPr id="154" name="Picture 7" descr="台風第12号"/>
          <p:cNvPicPr>
            <a:picLocks noChangeAspect="1" noChangeArrowheads="1"/>
          </p:cNvPicPr>
          <p:nvPr/>
        </p:nvPicPr>
        <p:blipFill>
          <a:blip r:embed="rId6" cstate="print"/>
          <a:srcRect l="14273" r="20183" b="20204"/>
          <a:stretch>
            <a:fillRect/>
          </a:stretch>
        </p:blipFill>
        <p:spPr bwMode="auto">
          <a:xfrm>
            <a:off x="4825518" y="1963633"/>
            <a:ext cx="2562253" cy="2755298"/>
          </a:xfrm>
          <a:prstGeom prst="rect">
            <a:avLst/>
          </a:prstGeom>
          <a:noFill/>
          <a:ln w="9525">
            <a:noFill/>
            <a:miter lim="800000"/>
            <a:headEnd/>
            <a:tailEnd/>
          </a:ln>
        </p:spPr>
      </p:pic>
      <p:pic>
        <p:nvPicPr>
          <p:cNvPr id="155" name="図 13" descr="all_kansoku_map.png"/>
          <p:cNvPicPr>
            <a:picLocks noChangeAspect="1"/>
          </p:cNvPicPr>
          <p:nvPr/>
        </p:nvPicPr>
        <p:blipFill>
          <a:blip r:embed="rId7" cstate="print"/>
          <a:srcRect/>
          <a:stretch>
            <a:fillRect/>
          </a:stretch>
        </p:blipFill>
        <p:spPr bwMode="auto">
          <a:xfrm>
            <a:off x="2390322" y="2052183"/>
            <a:ext cx="2646136" cy="2233160"/>
          </a:xfrm>
          <a:prstGeom prst="rect">
            <a:avLst/>
          </a:prstGeom>
          <a:noFill/>
          <a:ln w="9525">
            <a:noFill/>
            <a:miter lim="800000"/>
            <a:headEnd/>
            <a:tailEnd/>
          </a:ln>
        </p:spPr>
      </p:pic>
      <p:pic>
        <p:nvPicPr>
          <p:cNvPr id="12" name="Picture 2" descr="C:\Documents and Settings\JMA330C\デスクトップ\tp6164618488.png"/>
          <p:cNvPicPr>
            <a:picLocks noChangeAspect="1" noChangeArrowheads="1"/>
          </p:cNvPicPr>
          <p:nvPr/>
        </p:nvPicPr>
        <p:blipFill>
          <a:blip r:embed="rId8" cstate="print"/>
          <a:srcRect/>
          <a:stretch>
            <a:fillRect/>
          </a:stretch>
        </p:blipFill>
        <p:spPr bwMode="auto">
          <a:xfrm>
            <a:off x="7057593" y="1910769"/>
            <a:ext cx="2086407" cy="15768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タイトル 21"/>
          <p:cNvSpPr>
            <a:spLocks noGrp="1"/>
          </p:cNvSpPr>
          <p:nvPr>
            <p:ph type="title"/>
          </p:nvPr>
        </p:nvSpPr>
        <p:spPr>
          <a:xfrm>
            <a:off x="0" y="0"/>
            <a:ext cx="7968343" cy="725714"/>
          </a:xfrm>
        </p:spPr>
        <p:txBody>
          <a:bodyPr/>
          <a:lstStyle/>
          <a:p>
            <a:pPr rtl="0" eaLnBrk="1" latinLnBrk="0" hangingPunct="1"/>
            <a:r>
              <a:rPr kumimoji="1" lang="en-US" altLang="ja-JP" sz="3600" kern="1200" dirty="0" smtClean="0">
                <a:solidFill>
                  <a:schemeClr val="tx1"/>
                </a:solidFill>
                <a:latin typeface="Comic Sans MS" pitchFamily="66" charset="0"/>
                <a:ea typeface="HG丸ｺﾞｼｯｸM-PRO"/>
                <a:cs typeface="+mn-cs"/>
              </a:rPr>
              <a:t>Warning and advisory for each city</a:t>
            </a:r>
            <a:endParaRPr kumimoji="1" lang="ja-JP" altLang="en-US" dirty="0">
              <a:latin typeface="Comic Sans MS" pitchFamily="66" charset="0"/>
            </a:endParaRPr>
          </a:p>
        </p:txBody>
      </p:sp>
      <p:sp>
        <p:nvSpPr>
          <p:cNvPr id="24" name="テキスト ボックス 37"/>
          <p:cNvSpPr txBox="1">
            <a:spLocks noChangeArrowheads="1"/>
          </p:cNvSpPr>
          <p:nvPr/>
        </p:nvSpPr>
        <p:spPr bwMode="auto">
          <a:xfrm>
            <a:off x="4588329" y="4070577"/>
            <a:ext cx="4555671" cy="2243137"/>
          </a:xfrm>
          <a:prstGeom prst="rect">
            <a:avLst/>
          </a:prstGeom>
          <a:noFill/>
          <a:ln w="9525">
            <a:noFill/>
            <a:miter lim="800000"/>
            <a:headEnd/>
            <a:tailEnd/>
          </a:ln>
        </p:spPr>
        <p:txBody>
          <a:bodyPr>
            <a:normAutofit fontScale="85000" lnSpcReduction="20000"/>
          </a:bodyPr>
          <a:lstStyle/>
          <a:p>
            <a:pPr marL="180975" indent="-180975">
              <a:buFont typeface="Arial" pitchFamily="34" charset="0"/>
              <a:buChar char="•"/>
            </a:pPr>
            <a:r>
              <a:rPr lang="en-US" altLang="ja-JP" sz="2400" dirty="0" smtClean="0"/>
              <a:t>Disaster </a:t>
            </a:r>
            <a:r>
              <a:rPr lang="en-US" altLang="ja-JP" sz="2400" dirty="0"/>
              <a:t>prevention organizations and citizens to narrow down the area </a:t>
            </a:r>
            <a:r>
              <a:rPr lang="en-US" altLang="ja-JP" sz="2400" dirty="0" smtClean="0"/>
              <a:t>of required caution.</a:t>
            </a:r>
          </a:p>
          <a:p>
            <a:pPr marL="180975" indent="-180975">
              <a:buFont typeface="Arial" pitchFamily="34" charset="0"/>
              <a:buChar char="•"/>
            </a:pPr>
            <a:r>
              <a:rPr lang="en-US" altLang="ja-JP" sz="2400" dirty="0" smtClean="0"/>
              <a:t>According to “Basic Act on Disaster Control Measures”,</a:t>
            </a:r>
            <a:r>
              <a:rPr lang="ja-JP" altLang="en-US" sz="2400" dirty="0" smtClean="0"/>
              <a:t> </a:t>
            </a:r>
            <a:r>
              <a:rPr lang="en-US" altLang="ja-JP" sz="2400" dirty="0" smtClean="0"/>
              <a:t>a mayor of municipality is responsible for evacuation advisory. </a:t>
            </a:r>
          </a:p>
          <a:p>
            <a:pPr marL="180975" indent="-180975">
              <a:buFont typeface="Arial" pitchFamily="34" charset="0"/>
              <a:buChar char="•"/>
            </a:pPr>
            <a:r>
              <a:rPr lang="en-US" altLang="ja-JP" sz="2400" dirty="0" smtClean="0"/>
              <a:t>Easier to understood by public</a:t>
            </a:r>
          </a:p>
          <a:p>
            <a:pPr marL="180975" indent="-180975">
              <a:buFont typeface="Arial" pitchFamily="34" charset="0"/>
              <a:buChar char="•"/>
            </a:pPr>
            <a:endParaRPr lang="ja-JP" altLang="en-US" sz="2400" dirty="0"/>
          </a:p>
        </p:txBody>
      </p:sp>
      <p:sp>
        <p:nvSpPr>
          <p:cNvPr id="25" name="AutoShape 10"/>
          <p:cNvSpPr>
            <a:spLocks noChangeArrowheads="1"/>
          </p:cNvSpPr>
          <p:nvPr/>
        </p:nvSpPr>
        <p:spPr bwMode="auto">
          <a:xfrm>
            <a:off x="4542971" y="1153432"/>
            <a:ext cx="4176713" cy="2665413"/>
          </a:xfrm>
          <a:prstGeom prst="roundRect">
            <a:avLst>
              <a:gd name="adj" fmla="val 16667"/>
            </a:avLst>
          </a:prstGeom>
          <a:solidFill>
            <a:srgbClr val="FFFF99"/>
          </a:solidFill>
          <a:ln w="9525">
            <a:solidFill>
              <a:srgbClr val="000000"/>
            </a:solidFill>
            <a:round/>
            <a:headEnd/>
            <a:tailEnd/>
          </a:ln>
        </p:spPr>
        <p:txBody>
          <a:bodyPr wrap="none" anchor="ctr"/>
          <a:lstStyle/>
          <a:p>
            <a:pPr marL="381000" fontAlgn="auto">
              <a:spcBef>
                <a:spcPts val="0"/>
              </a:spcBef>
              <a:spcAft>
                <a:spcPts val="0"/>
              </a:spcAft>
              <a:tabLst>
                <a:tab pos="2462213" algn="l"/>
              </a:tabLst>
              <a:defRPr/>
            </a:pPr>
            <a:endParaRPr kumimoji="0" lang="en-US" altLang="ja-JP" sz="1400" kern="0" dirty="0">
              <a:solidFill>
                <a:sysClr val="windowText" lastClr="000000"/>
              </a:solidFill>
              <a:latin typeface="Times New Roman" pitchFamily="18" charset="0"/>
            </a:endParaRPr>
          </a:p>
          <a:p>
            <a:pPr marL="381000" fontAlgn="auto">
              <a:spcBef>
                <a:spcPts val="0"/>
              </a:spcBef>
              <a:spcAft>
                <a:spcPts val="0"/>
              </a:spcAft>
              <a:tabLst>
                <a:tab pos="2462213" algn="l"/>
              </a:tabLst>
              <a:defRPr/>
            </a:pPr>
            <a:endParaRPr kumimoji="0" lang="en-US" altLang="ja-JP" sz="1400" kern="0" dirty="0">
              <a:solidFill>
                <a:sysClr val="windowText" lastClr="000000"/>
              </a:solidFill>
              <a:latin typeface="Times New Roman" pitchFamily="18" charset="0"/>
            </a:endParaRPr>
          </a:p>
          <a:p>
            <a:pPr marL="381000" indent="-381000" fontAlgn="auto">
              <a:spcBef>
                <a:spcPts val="0"/>
              </a:spcBef>
              <a:spcAft>
                <a:spcPts val="0"/>
              </a:spcAft>
              <a:tabLst>
                <a:tab pos="1619250" algn="l"/>
              </a:tabLst>
              <a:defRPr/>
            </a:pPr>
            <a:r>
              <a:rPr kumimoji="0" lang="en-US" altLang="ja-JP" sz="1400" kern="0" dirty="0">
                <a:solidFill>
                  <a:sysClr val="windowText" lastClr="000000"/>
                </a:solidFill>
                <a:latin typeface="Times New Roman" pitchFamily="18" charset="0"/>
              </a:rPr>
              <a:t>Mar. 2001</a:t>
            </a:r>
            <a:r>
              <a:rPr kumimoji="0" lang="ja-JP" altLang="en-US" sz="1400" kern="0" dirty="0">
                <a:solidFill>
                  <a:sysClr val="windowText" lastClr="000000"/>
                </a:solidFill>
                <a:latin typeface="Times New Roman" pitchFamily="18" charset="0"/>
              </a:rPr>
              <a:t>	　２２６</a:t>
            </a:r>
          </a:p>
          <a:p>
            <a:pPr marL="381000" indent="-381000" fontAlgn="auto">
              <a:spcBef>
                <a:spcPts val="0"/>
              </a:spcBef>
              <a:spcAft>
                <a:spcPts val="0"/>
              </a:spcAft>
              <a:tabLst>
                <a:tab pos="1619250" algn="l"/>
              </a:tabLst>
              <a:defRPr/>
            </a:pPr>
            <a:r>
              <a:rPr kumimoji="0" lang="en-US" altLang="ja-JP" sz="1400" kern="0" dirty="0">
                <a:solidFill>
                  <a:sysClr val="windowText" lastClr="000000"/>
                </a:solidFill>
                <a:latin typeface="Times New Roman" pitchFamily="18" charset="0"/>
              </a:rPr>
              <a:t>Mar. 2002 </a:t>
            </a:r>
            <a:r>
              <a:rPr kumimoji="0" lang="ja-JP" altLang="en-US" sz="1400" kern="0" dirty="0">
                <a:solidFill>
                  <a:sysClr val="windowText" lastClr="000000"/>
                </a:solidFill>
                <a:latin typeface="Times New Roman" pitchFamily="18" charset="0"/>
              </a:rPr>
              <a:t>	　２９４</a:t>
            </a:r>
          </a:p>
          <a:p>
            <a:pPr marL="381000" indent="-381000" fontAlgn="auto">
              <a:spcBef>
                <a:spcPts val="0"/>
              </a:spcBef>
              <a:spcAft>
                <a:spcPts val="0"/>
              </a:spcAft>
              <a:tabLst>
                <a:tab pos="1619250" algn="l"/>
              </a:tabLst>
              <a:defRPr/>
            </a:pPr>
            <a:r>
              <a:rPr kumimoji="0" lang="en-US" altLang="ja-JP" sz="1400" kern="0" dirty="0">
                <a:solidFill>
                  <a:sysClr val="windowText" lastClr="000000"/>
                </a:solidFill>
                <a:latin typeface="Times New Roman" pitchFamily="18" charset="0"/>
              </a:rPr>
              <a:t>Mar. 2003 </a:t>
            </a:r>
            <a:r>
              <a:rPr kumimoji="0" lang="ja-JP" altLang="en-US" sz="1400" kern="0" dirty="0">
                <a:solidFill>
                  <a:sysClr val="windowText" lastClr="000000"/>
                </a:solidFill>
                <a:latin typeface="Times New Roman" pitchFamily="18" charset="0"/>
              </a:rPr>
              <a:t>	　３５６</a:t>
            </a:r>
          </a:p>
          <a:p>
            <a:pPr fontAlgn="auto">
              <a:spcBef>
                <a:spcPts val="0"/>
              </a:spcBef>
              <a:spcAft>
                <a:spcPts val="0"/>
              </a:spcAft>
              <a:tabLst>
                <a:tab pos="1619250" algn="l"/>
              </a:tabLst>
              <a:defRPr/>
            </a:pPr>
            <a:r>
              <a:rPr kumimoji="0" lang="en-US" altLang="ja-JP" sz="1400" kern="0" dirty="0">
                <a:solidFill>
                  <a:sysClr val="windowText" lastClr="000000"/>
                </a:solidFill>
                <a:latin typeface="Times New Roman" pitchFamily="18" charset="0"/>
              </a:rPr>
              <a:t>Mar. 2004 </a:t>
            </a:r>
            <a:r>
              <a:rPr kumimoji="0" lang="ja-JP" altLang="en-US" sz="1400" kern="0" dirty="0">
                <a:solidFill>
                  <a:sysClr val="windowText" lastClr="000000"/>
                </a:solidFill>
                <a:latin typeface="Times New Roman" pitchFamily="18" charset="0"/>
              </a:rPr>
              <a:t>	　３６２</a:t>
            </a:r>
            <a:br>
              <a:rPr kumimoji="0" lang="ja-JP" altLang="en-US" sz="1400" kern="0" dirty="0">
                <a:solidFill>
                  <a:sysClr val="windowText" lastClr="000000"/>
                </a:solidFill>
                <a:latin typeface="Times New Roman" pitchFamily="18" charset="0"/>
              </a:rPr>
            </a:br>
            <a:r>
              <a:rPr kumimoji="0" lang="en-US" altLang="ja-JP" sz="1400" kern="0" dirty="0">
                <a:solidFill>
                  <a:sysClr val="windowText" lastClr="000000"/>
                </a:solidFill>
                <a:latin typeface="Times New Roman" pitchFamily="18" charset="0"/>
              </a:rPr>
              <a:t>Mar. 2005 </a:t>
            </a:r>
            <a:r>
              <a:rPr kumimoji="0" lang="ja-JP" altLang="en-US" sz="1400" kern="0" dirty="0">
                <a:solidFill>
                  <a:sysClr val="windowText" lastClr="000000"/>
                </a:solidFill>
                <a:latin typeface="Times New Roman" pitchFamily="18" charset="0"/>
              </a:rPr>
              <a:t>	　３６８</a:t>
            </a:r>
          </a:p>
          <a:p>
            <a:pPr marL="381000" indent="-381000" fontAlgn="auto">
              <a:spcBef>
                <a:spcPts val="0"/>
              </a:spcBef>
              <a:spcAft>
                <a:spcPts val="0"/>
              </a:spcAft>
              <a:tabLst>
                <a:tab pos="1619250" algn="l"/>
              </a:tabLst>
              <a:defRPr/>
            </a:pPr>
            <a:r>
              <a:rPr kumimoji="0" lang="en-US" altLang="ja-JP" sz="1400" kern="0" dirty="0">
                <a:solidFill>
                  <a:sysClr val="windowText" lastClr="000000"/>
                </a:solidFill>
                <a:latin typeface="Times New Roman" pitchFamily="18" charset="0"/>
              </a:rPr>
              <a:t>Mar. 2006 </a:t>
            </a:r>
            <a:r>
              <a:rPr kumimoji="0" lang="ja-JP" altLang="en-US" sz="1400" kern="0" dirty="0">
                <a:solidFill>
                  <a:sysClr val="windowText" lastClr="000000"/>
                </a:solidFill>
                <a:latin typeface="Times New Roman" pitchFamily="18" charset="0"/>
              </a:rPr>
              <a:t>	　３７０</a:t>
            </a:r>
          </a:p>
          <a:p>
            <a:pPr marL="381000" indent="-381000" fontAlgn="auto">
              <a:spcBef>
                <a:spcPts val="0"/>
              </a:spcBef>
              <a:spcAft>
                <a:spcPts val="0"/>
              </a:spcAft>
              <a:tabLst>
                <a:tab pos="1619250" algn="l"/>
              </a:tabLst>
              <a:defRPr/>
            </a:pPr>
            <a:r>
              <a:rPr kumimoji="0" lang="en-US" altLang="ja-JP" sz="1400" kern="0" dirty="0">
                <a:solidFill>
                  <a:sysClr val="windowText" lastClr="000000"/>
                </a:solidFill>
                <a:latin typeface="Times New Roman" pitchFamily="18" charset="0"/>
              </a:rPr>
              <a:t>Mar. 2007 </a:t>
            </a:r>
            <a:r>
              <a:rPr kumimoji="0" lang="ja-JP" altLang="en-US" sz="1400" kern="0" dirty="0">
                <a:solidFill>
                  <a:sysClr val="windowText" lastClr="000000"/>
                </a:solidFill>
                <a:latin typeface="Times New Roman" pitchFamily="18" charset="0"/>
              </a:rPr>
              <a:t>	　３７３</a:t>
            </a:r>
          </a:p>
          <a:p>
            <a:pPr marL="381000" indent="-381000" fontAlgn="auto">
              <a:spcBef>
                <a:spcPts val="0"/>
              </a:spcBef>
              <a:spcAft>
                <a:spcPts val="0"/>
              </a:spcAft>
              <a:tabLst>
                <a:tab pos="1619250" algn="l"/>
              </a:tabLst>
              <a:defRPr/>
            </a:pPr>
            <a:r>
              <a:rPr kumimoji="0" lang="en-US" altLang="ja-JP" sz="1400" kern="0" dirty="0">
                <a:solidFill>
                  <a:sysClr val="windowText" lastClr="000000"/>
                </a:solidFill>
                <a:latin typeface="Times New Roman" pitchFamily="18" charset="0"/>
              </a:rPr>
              <a:t>Mar. 2008 </a:t>
            </a:r>
            <a:r>
              <a:rPr kumimoji="0" lang="ja-JP" altLang="en-US" sz="1400" kern="0" dirty="0">
                <a:solidFill>
                  <a:sysClr val="windowText" lastClr="000000"/>
                </a:solidFill>
                <a:latin typeface="Times New Roman" pitchFamily="18" charset="0"/>
              </a:rPr>
              <a:t>	　３７４</a:t>
            </a:r>
            <a:endParaRPr kumimoji="0" lang="en-US" altLang="ja-JP" sz="1400" kern="0" dirty="0">
              <a:solidFill>
                <a:sysClr val="windowText" lastClr="000000"/>
              </a:solidFill>
              <a:latin typeface="Times New Roman" pitchFamily="18" charset="0"/>
            </a:endParaRPr>
          </a:p>
          <a:p>
            <a:pPr marL="381000" indent="-381000" fontAlgn="auto">
              <a:spcBef>
                <a:spcPts val="0"/>
              </a:spcBef>
              <a:spcAft>
                <a:spcPts val="0"/>
              </a:spcAft>
              <a:tabLst>
                <a:tab pos="1619250" algn="l"/>
              </a:tabLst>
              <a:defRPr/>
            </a:pPr>
            <a:r>
              <a:rPr kumimoji="0" lang="en-US" altLang="ja-JP" sz="1400" kern="0" dirty="0">
                <a:solidFill>
                  <a:sysClr val="windowText" lastClr="000000"/>
                </a:solidFill>
                <a:latin typeface="Times New Roman" pitchFamily="18" charset="0"/>
              </a:rPr>
              <a:t>Mar. 2010 </a:t>
            </a:r>
            <a:r>
              <a:rPr kumimoji="0" lang="ja-JP" altLang="en-US" sz="1400" kern="0" dirty="0">
                <a:solidFill>
                  <a:sysClr val="windowText" lastClr="000000"/>
                </a:solidFill>
                <a:latin typeface="Times New Roman" pitchFamily="18" charset="0"/>
              </a:rPr>
              <a:t>	　３７５</a:t>
            </a:r>
            <a:endParaRPr kumimoji="0" lang="en-US" altLang="ja-JP" sz="1400" kern="0" dirty="0">
              <a:solidFill>
                <a:sysClr val="windowText" lastClr="000000"/>
              </a:solidFill>
              <a:latin typeface="Times New Roman" pitchFamily="18" charset="0"/>
            </a:endParaRPr>
          </a:p>
          <a:p>
            <a:pPr marL="381000" indent="-381000">
              <a:tabLst>
                <a:tab pos="1619250" algn="l"/>
              </a:tabLst>
              <a:defRPr/>
            </a:pPr>
            <a:r>
              <a:rPr kumimoji="0" lang="en-US" altLang="ja-JP" sz="1400" kern="0" dirty="0">
                <a:solidFill>
                  <a:sysClr val="windowText" lastClr="000000"/>
                </a:solidFill>
                <a:latin typeface="Times New Roman" pitchFamily="18" charset="0"/>
              </a:rPr>
              <a:t>May. 2010 	</a:t>
            </a:r>
            <a:r>
              <a:rPr kumimoji="0" lang="ja-JP" altLang="en-US" sz="1400" kern="0" dirty="0">
                <a:solidFill>
                  <a:sysClr val="windowText" lastClr="000000"/>
                </a:solidFill>
                <a:latin typeface="Times New Roman" pitchFamily="18" charset="0"/>
              </a:rPr>
              <a:t>１７７７（</a:t>
            </a:r>
            <a:r>
              <a:rPr lang="en-US" altLang="ja-JP" sz="1400" dirty="0">
                <a:latin typeface="Arial" charset="0"/>
                <a:ea typeface="ＭＳ Ｐゴシック" charset="-128"/>
              </a:rPr>
              <a:t>municipalities</a:t>
            </a:r>
            <a:r>
              <a:rPr kumimoji="0" lang="ja-JP" altLang="en-US" sz="1400" kern="0" dirty="0">
                <a:solidFill>
                  <a:sysClr val="windowText" lastClr="000000"/>
                </a:solidFill>
                <a:latin typeface="Times New Roman" pitchFamily="18" charset="0"/>
              </a:rPr>
              <a:t>）</a:t>
            </a:r>
          </a:p>
        </p:txBody>
      </p:sp>
      <p:sp>
        <p:nvSpPr>
          <p:cNvPr id="26" name="Text Box 11"/>
          <p:cNvSpPr txBox="1">
            <a:spLocks noChangeArrowheads="1"/>
          </p:cNvSpPr>
          <p:nvPr/>
        </p:nvSpPr>
        <p:spPr bwMode="auto">
          <a:xfrm>
            <a:off x="5256213" y="1268413"/>
            <a:ext cx="2403475" cy="369887"/>
          </a:xfrm>
          <a:prstGeom prst="rect">
            <a:avLst/>
          </a:prstGeom>
          <a:noFill/>
          <a:ln w="9525">
            <a:noFill/>
            <a:miter lim="800000"/>
            <a:headEnd/>
            <a:tailEnd/>
          </a:ln>
        </p:spPr>
        <p:txBody>
          <a:bodyPr wrap="none">
            <a:spAutoFit/>
          </a:bodyPr>
          <a:lstStyle/>
          <a:p>
            <a:r>
              <a:rPr lang="en-US" altLang="ja-JP">
                <a:latin typeface="Times New Roman" pitchFamily="18" charset="0"/>
              </a:rPr>
              <a:t>Number of subdivisions</a:t>
            </a:r>
            <a:endParaRPr lang="ja-JP" altLang="en-US">
              <a:latin typeface="Times New Roman" pitchFamily="18" charset="0"/>
            </a:endParaRPr>
          </a:p>
        </p:txBody>
      </p:sp>
      <p:pic>
        <p:nvPicPr>
          <p:cNvPr id="27" name="Picture 2"/>
          <p:cNvPicPr>
            <a:picLocks noChangeAspect="1" noChangeArrowheads="1"/>
          </p:cNvPicPr>
          <p:nvPr/>
        </p:nvPicPr>
        <p:blipFill>
          <a:blip r:embed="rId3" cstate="print"/>
          <a:srcRect/>
          <a:stretch>
            <a:fillRect/>
          </a:stretch>
        </p:blipFill>
        <p:spPr bwMode="auto">
          <a:xfrm>
            <a:off x="539750" y="3860800"/>
            <a:ext cx="3671888" cy="2703513"/>
          </a:xfrm>
          <a:prstGeom prst="rect">
            <a:avLst/>
          </a:prstGeom>
          <a:noFill/>
          <a:ln w="9525">
            <a:noFill/>
            <a:miter lim="800000"/>
            <a:headEnd/>
            <a:tailEnd/>
          </a:ln>
        </p:spPr>
      </p:pic>
      <p:pic>
        <p:nvPicPr>
          <p:cNvPr id="28" name="Picture 47"/>
          <p:cNvPicPr>
            <a:picLocks noChangeAspect="1" noChangeArrowheads="1"/>
          </p:cNvPicPr>
          <p:nvPr/>
        </p:nvPicPr>
        <p:blipFill>
          <a:blip r:embed="rId4" cstate="print"/>
          <a:srcRect/>
          <a:stretch>
            <a:fillRect/>
          </a:stretch>
        </p:blipFill>
        <p:spPr bwMode="auto">
          <a:xfrm>
            <a:off x="539750" y="981075"/>
            <a:ext cx="3651250" cy="2687638"/>
          </a:xfrm>
          <a:prstGeom prst="rect">
            <a:avLst/>
          </a:prstGeom>
          <a:noFill/>
          <a:ln w="9525">
            <a:noFill/>
            <a:miter lim="800000"/>
            <a:headEnd/>
            <a:tailEnd/>
          </a:ln>
        </p:spPr>
      </p:pic>
      <p:sp>
        <p:nvSpPr>
          <p:cNvPr id="29" name="AutoShape 35"/>
          <p:cNvSpPr>
            <a:spLocks noChangeArrowheads="1"/>
          </p:cNvSpPr>
          <p:nvPr/>
        </p:nvSpPr>
        <p:spPr bwMode="auto">
          <a:xfrm rot="5400000">
            <a:off x="2267744" y="3356769"/>
            <a:ext cx="431800" cy="865188"/>
          </a:xfrm>
          <a:prstGeom prst="rightArrow">
            <a:avLst>
              <a:gd name="adj1" fmla="val 48213"/>
              <a:gd name="adj2" fmla="val 39514"/>
            </a:avLst>
          </a:prstGeom>
          <a:solidFill>
            <a:srgbClr val="FF99CC"/>
          </a:solidFill>
          <a:ln w="9525" algn="ctr">
            <a:solidFill>
              <a:schemeClr val="tx1"/>
            </a:solidFill>
            <a:miter lim="800000"/>
            <a:headEnd/>
            <a:tailEnd/>
          </a:ln>
        </p:spPr>
        <p:txBody>
          <a:bodyPr wrap="none" anchor="ctr"/>
          <a:lstStyle/>
          <a:p>
            <a:endParaRPr lang="ja-JP" altLang="en-US">
              <a:solidFill>
                <a:srgbClr val="000000"/>
              </a:solidFill>
            </a:endParaRPr>
          </a:p>
        </p:txBody>
      </p:sp>
      <p:grpSp>
        <p:nvGrpSpPr>
          <p:cNvPr id="30" name="Group 15"/>
          <p:cNvGrpSpPr>
            <a:grpSpLocks/>
          </p:cNvGrpSpPr>
          <p:nvPr/>
        </p:nvGrpSpPr>
        <p:grpSpPr bwMode="auto">
          <a:xfrm>
            <a:off x="827088" y="1125538"/>
            <a:ext cx="965200" cy="839787"/>
            <a:chOff x="2242" y="937"/>
            <a:chExt cx="603" cy="462"/>
          </a:xfrm>
        </p:grpSpPr>
        <p:sp>
          <p:nvSpPr>
            <p:cNvPr id="31" name="Rectangle 16"/>
            <p:cNvSpPr>
              <a:spLocks noChangeArrowheads="1"/>
            </p:cNvSpPr>
            <p:nvPr/>
          </p:nvSpPr>
          <p:spPr bwMode="auto">
            <a:xfrm>
              <a:off x="2242" y="955"/>
              <a:ext cx="131" cy="92"/>
            </a:xfrm>
            <a:prstGeom prst="rect">
              <a:avLst/>
            </a:prstGeom>
            <a:solidFill>
              <a:srgbClr val="FF0000"/>
            </a:solidFill>
            <a:ln w="9525">
              <a:solidFill>
                <a:schemeClr val="tx1"/>
              </a:solidFill>
              <a:miter lim="800000"/>
              <a:headEnd/>
              <a:tailEnd/>
            </a:ln>
          </p:spPr>
          <p:txBody>
            <a:bodyPr wrap="none" anchor="ctr"/>
            <a:lstStyle/>
            <a:p>
              <a:endParaRPr lang="ja-JP" altLang="en-US">
                <a:solidFill>
                  <a:srgbClr val="000000"/>
                </a:solidFill>
              </a:endParaRPr>
            </a:p>
          </p:txBody>
        </p:sp>
        <p:sp>
          <p:nvSpPr>
            <p:cNvPr id="35" name="Rectangle 17"/>
            <p:cNvSpPr>
              <a:spLocks noChangeArrowheads="1"/>
            </p:cNvSpPr>
            <p:nvPr/>
          </p:nvSpPr>
          <p:spPr bwMode="auto">
            <a:xfrm>
              <a:off x="2242" y="1094"/>
              <a:ext cx="131" cy="93"/>
            </a:xfrm>
            <a:prstGeom prst="rect">
              <a:avLst/>
            </a:prstGeom>
            <a:solidFill>
              <a:srgbClr val="FFFF00"/>
            </a:solidFill>
            <a:ln w="9525">
              <a:solidFill>
                <a:schemeClr val="tx1"/>
              </a:solidFill>
              <a:miter lim="800000"/>
              <a:headEnd/>
              <a:tailEnd/>
            </a:ln>
          </p:spPr>
          <p:txBody>
            <a:bodyPr wrap="none" anchor="ctr"/>
            <a:lstStyle/>
            <a:p>
              <a:endParaRPr lang="ja-JP" altLang="en-US">
                <a:solidFill>
                  <a:srgbClr val="000000"/>
                </a:solidFill>
              </a:endParaRPr>
            </a:p>
          </p:txBody>
        </p:sp>
        <p:sp>
          <p:nvSpPr>
            <p:cNvPr id="37" name="Rectangle 18"/>
            <p:cNvSpPr>
              <a:spLocks noChangeArrowheads="1"/>
            </p:cNvSpPr>
            <p:nvPr/>
          </p:nvSpPr>
          <p:spPr bwMode="auto">
            <a:xfrm>
              <a:off x="2242" y="1234"/>
              <a:ext cx="131" cy="94"/>
            </a:xfrm>
            <a:prstGeom prst="rect">
              <a:avLst/>
            </a:prstGeom>
            <a:solidFill>
              <a:srgbClr val="FFFFFF"/>
            </a:solidFill>
            <a:ln w="9525">
              <a:solidFill>
                <a:schemeClr val="tx1"/>
              </a:solidFill>
              <a:miter lim="800000"/>
              <a:headEnd/>
              <a:tailEnd/>
            </a:ln>
          </p:spPr>
          <p:txBody>
            <a:bodyPr wrap="none" anchor="ctr"/>
            <a:lstStyle/>
            <a:p>
              <a:endParaRPr lang="ja-JP" altLang="en-US">
                <a:solidFill>
                  <a:srgbClr val="000000"/>
                </a:solidFill>
              </a:endParaRPr>
            </a:p>
          </p:txBody>
        </p:sp>
        <p:sp>
          <p:nvSpPr>
            <p:cNvPr id="38" name="Text Box 19"/>
            <p:cNvSpPr txBox="1">
              <a:spLocks noChangeArrowheads="1"/>
            </p:cNvSpPr>
            <p:nvPr/>
          </p:nvSpPr>
          <p:spPr bwMode="auto">
            <a:xfrm>
              <a:off x="2414" y="937"/>
              <a:ext cx="413" cy="97"/>
            </a:xfrm>
            <a:prstGeom prst="rect">
              <a:avLst/>
            </a:prstGeom>
            <a:noFill/>
            <a:ln w="9525">
              <a:noFill/>
              <a:miter lim="800000"/>
              <a:headEnd/>
              <a:tailEnd/>
            </a:ln>
          </p:spPr>
          <p:txBody>
            <a:bodyPr lIns="18000" tIns="10800" rIns="18000" bIns="10800">
              <a:spAutoFit/>
            </a:bodyPr>
            <a:lstStyle/>
            <a:p>
              <a:pPr>
                <a:spcBef>
                  <a:spcPct val="50000"/>
                </a:spcBef>
              </a:pPr>
              <a:r>
                <a:rPr lang="en-US" altLang="ja-JP" sz="1000">
                  <a:solidFill>
                    <a:srgbClr val="000000"/>
                  </a:solidFill>
                  <a:ea typeface="HG丸ｺﾞｼｯｸM-PRO" pitchFamily="50" charset="-128"/>
                </a:rPr>
                <a:t>warning</a:t>
              </a:r>
              <a:endParaRPr lang="ja-JP" altLang="en-US" sz="1000">
                <a:solidFill>
                  <a:srgbClr val="000000"/>
                </a:solidFill>
                <a:ea typeface="HG丸ｺﾞｼｯｸM-PRO" pitchFamily="50" charset="-128"/>
              </a:endParaRPr>
            </a:p>
          </p:txBody>
        </p:sp>
        <p:sp>
          <p:nvSpPr>
            <p:cNvPr id="39" name="Text Box 20"/>
            <p:cNvSpPr txBox="1">
              <a:spLocks noChangeArrowheads="1"/>
            </p:cNvSpPr>
            <p:nvPr/>
          </p:nvSpPr>
          <p:spPr bwMode="auto">
            <a:xfrm>
              <a:off x="2417" y="1078"/>
              <a:ext cx="344" cy="97"/>
            </a:xfrm>
            <a:prstGeom prst="rect">
              <a:avLst/>
            </a:prstGeom>
            <a:noFill/>
            <a:ln w="9525">
              <a:noFill/>
              <a:miter lim="800000"/>
              <a:headEnd/>
              <a:tailEnd/>
            </a:ln>
          </p:spPr>
          <p:txBody>
            <a:bodyPr lIns="18000" tIns="10800" rIns="18000" bIns="10800">
              <a:spAutoFit/>
            </a:bodyPr>
            <a:lstStyle/>
            <a:p>
              <a:pPr>
                <a:spcBef>
                  <a:spcPct val="50000"/>
                </a:spcBef>
              </a:pPr>
              <a:r>
                <a:rPr lang="en-US" altLang="ja-JP" sz="1000">
                  <a:solidFill>
                    <a:srgbClr val="000000"/>
                  </a:solidFill>
                  <a:ea typeface="HG丸ｺﾞｼｯｸM-PRO" pitchFamily="50" charset="-128"/>
                </a:rPr>
                <a:t>advisory</a:t>
              </a:r>
              <a:endParaRPr lang="ja-JP" altLang="en-US" sz="1000">
                <a:solidFill>
                  <a:srgbClr val="000000"/>
                </a:solidFill>
                <a:ea typeface="HG丸ｺﾞｼｯｸM-PRO" pitchFamily="50" charset="-128"/>
              </a:endParaRPr>
            </a:p>
          </p:txBody>
        </p:sp>
        <p:sp>
          <p:nvSpPr>
            <p:cNvPr id="40" name="Text Box 21"/>
            <p:cNvSpPr txBox="1">
              <a:spLocks noChangeArrowheads="1"/>
            </p:cNvSpPr>
            <p:nvPr/>
          </p:nvSpPr>
          <p:spPr bwMode="auto">
            <a:xfrm>
              <a:off x="2408" y="1218"/>
              <a:ext cx="437" cy="181"/>
            </a:xfrm>
            <a:prstGeom prst="rect">
              <a:avLst/>
            </a:prstGeom>
            <a:noFill/>
            <a:ln w="9525">
              <a:noFill/>
              <a:miter lim="800000"/>
              <a:headEnd/>
              <a:tailEnd/>
            </a:ln>
          </p:spPr>
          <p:txBody>
            <a:bodyPr lIns="18000" tIns="10800" rIns="18000" bIns="10800">
              <a:spAutoFit/>
            </a:bodyPr>
            <a:lstStyle/>
            <a:p>
              <a:pPr>
                <a:spcBef>
                  <a:spcPct val="50000"/>
                </a:spcBef>
              </a:pPr>
              <a:r>
                <a:rPr lang="en-US" altLang="ja-JP" sz="1000">
                  <a:solidFill>
                    <a:srgbClr val="000000"/>
                  </a:solidFill>
                  <a:ea typeface="HG丸ｺﾞｼｯｸM-PRO" pitchFamily="50" charset="-128"/>
                </a:rPr>
                <a:t>No warning or advisory</a:t>
              </a:r>
              <a:endParaRPr lang="ja-JP" altLang="en-US" sz="1000">
                <a:solidFill>
                  <a:srgbClr val="000000"/>
                </a:solidFill>
                <a:ea typeface="HG丸ｺﾞｼｯｸM-PRO" pitchFamily="50" charset="-128"/>
              </a:endParaRPr>
            </a:p>
          </p:txBody>
        </p:sp>
      </p:grpSp>
      <p:sp>
        <p:nvSpPr>
          <p:cNvPr id="41" name="Text Box 14"/>
          <p:cNvSpPr txBox="1">
            <a:spLocks noChangeArrowheads="1"/>
          </p:cNvSpPr>
          <p:nvPr/>
        </p:nvSpPr>
        <p:spPr bwMode="auto">
          <a:xfrm>
            <a:off x="3635375" y="3429000"/>
            <a:ext cx="504825" cy="390525"/>
          </a:xfrm>
          <a:prstGeom prst="rect">
            <a:avLst/>
          </a:prstGeom>
          <a:noFill/>
          <a:ln w="9525">
            <a:noFill/>
            <a:miter lim="800000"/>
            <a:headEnd/>
            <a:tailEnd/>
          </a:ln>
        </p:spPr>
        <p:txBody>
          <a:bodyPr lIns="18000" tIns="10800" rIns="18000" bIns="10800">
            <a:spAutoFit/>
          </a:bodyPr>
          <a:lstStyle/>
          <a:p>
            <a:pPr algn="r"/>
            <a:r>
              <a:rPr lang="en-US" altLang="ja-JP">
                <a:solidFill>
                  <a:srgbClr val="0000FF"/>
                </a:solidFill>
                <a:latin typeface="ＭＳ Ｐゴシック" pitchFamily="50" charset="-128"/>
              </a:rPr>
              <a:t>8</a:t>
            </a:r>
            <a:endParaRPr lang="ja-JP" altLang="en-US">
              <a:solidFill>
                <a:srgbClr val="0000FF"/>
              </a:solidFill>
              <a:latin typeface="ＭＳ Ｐゴシック" pitchFamily="50" charset="-128"/>
            </a:endParaRPr>
          </a:p>
        </p:txBody>
      </p:sp>
      <p:sp>
        <p:nvSpPr>
          <p:cNvPr id="42" name="Text Box 14"/>
          <p:cNvSpPr txBox="1">
            <a:spLocks noChangeArrowheads="1"/>
          </p:cNvSpPr>
          <p:nvPr/>
        </p:nvSpPr>
        <p:spPr bwMode="auto">
          <a:xfrm>
            <a:off x="3635375" y="6308725"/>
            <a:ext cx="504825" cy="392113"/>
          </a:xfrm>
          <a:prstGeom prst="rect">
            <a:avLst/>
          </a:prstGeom>
          <a:noFill/>
          <a:ln w="9525">
            <a:noFill/>
            <a:miter lim="800000"/>
            <a:headEnd/>
            <a:tailEnd/>
          </a:ln>
        </p:spPr>
        <p:txBody>
          <a:bodyPr lIns="18000" tIns="10800" rIns="18000" bIns="10800">
            <a:spAutoFit/>
          </a:bodyPr>
          <a:lstStyle/>
          <a:p>
            <a:pPr algn="r"/>
            <a:r>
              <a:rPr lang="en-US" altLang="ja-JP">
                <a:solidFill>
                  <a:srgbClr val="0000FF"/>
                </a:solidFill>
                <a:latin typeface="ＭＳ Ｐゴシック" pitchFamily="50" charset="-128"/>
              </a:rPr>
              <a:t>27</a:t>
            </a:r>
            <a:endParaRPr lang="ja-JP" altLang="en-US">
              <a:solidFill>
                <a:srgbClr val="0000FF"/>
              </a:solidFill>
              <a:latin typeface="ＭＳ Ｐゴシック" pitchFamily="50" charset="-128"/>
            </a:endParaRPr>
          </a:p>
        </p:txBody>
      </p:sp>
      <p:grpSp>
        <p:nvGrpSpPr>
          <p:cNvPr id="43" name="Group 15"/>
          <p:cNvGrpSpPr>
            <a:grpSpLocks/>
          </p:cNvGrpSpPr>
          <p:nvPr/>
        </p:nvGrpSpPr>
        <p:grpSpPr bwMode="auto">
          <a:xfrm>
            <a:off x="827088" y="4005263"/>
            <a:ext cx="965200" cy="839787"/>
            <a:chOff x="2242" y="937"/>
            <a:chExt cx="603" cy="462"/>
          </a:xfrm>
        </p:grpSpPr>
        <p:sp>
          <p:nvSpPr>
            <p:cNvPr id="44" name="Rectangle 16"/>
            <p:cNvSpPr>
              <a:spLocks noChangeArrowheads="1"/>
            </p:cNvSpPr>
            <p:nvPr/>
          </p:nvSpPr>
          <p:spPr bwMode="auto">
            <a:xfrm>
              <a:off x="2242" y="955"/>
              <a:ext cx="131" cy="92"/>
            </a:xfrm>
            <a:prstGeom prst="rect">
              <a:avLst/>
            </a:prstGeom>
            <a:solidFill>
              <a:srgbClr val="FF0000"/>
            </a:solidFill>
            <a:ln w="9525">
              <a:solidFill>
                <a:schemeClr val="tx1"/>
              </a:solidFill>
              <a:miter lim="800000"/>
              <a:headEnd/>
              <a:tailEnd/>
            </a:ln>
          </p:spPr>
          <p:txBody>
            <a:bodyPr wrap="none" anchor="ctr"/>
            <a:lstStyle/>
            <a:p>
              <a:endParaRPr lang="ja-JP" altLang="en-US">
                <a:solidFill>
                  <a:srgbClr val="000000"/>
                </a:solidFill>
              </a:endParaRPr>
            </a:p>
          </p:txBody>
        </p:sp>
        <p:sp>
          <p:nvSpPr>
            <p:cNvPr id="47" name="Rectangle 17"/>
            <p:cNvSpPr>
              <a:spLocks noChangeArrowheads="1"/>
            </p:cNvSpPr>
            <p:nvPr/>
          </p:nvSpPr>
          <p:spPr bwMode="auto">
            <a:xfrm>
              <a:off x="2242" y="1094"/>
              <a:ext cx="131" cy="93"/>
            </a:xfrm>
            <a:prstGeom prst="rect">
              <a:avLst/>
            </a:prstGeom>
            <a:solidFill>
              <a:srgbClr val="FFFF00"/>
            </a:solidFill>
            <a:ln w="9525">
              <a:solidFill>
                <a:schemeClr val="tx1"/>
              </a:solidFill>
              <a:miter lim="800000"/>
              <a:headEnd/>
              <a:tailEnd/>
            </a:ln>
          </p:spPr>
          <p:txBody>
            <a:bodyPr wrap="none" anchor="ctr"/>
            <a:lstStyle/>
            <a:p>
              <a:endParaRPr lang="ja-JP" altLang="en-US">
                <a:solidFill>
                  <a:srgbClr val="000000"/>
                </a:solidFill>
              </a:endParaRPr>
            </a:p>
          </p:txBody>
        </p:sp>
        <p:sp>
          <p:nvSpPr>
            <p:cNvPr id="48" name="Rectangle 18"/>
            <p:cNvSpPr>
              <a:spLocks noChangeArrowheads="1"/>
            </p:cNvSpPr>
            <p:nvPr/>
          </p:nvSpPr>
          <p:spPr bwMode="auto">
            <a:xfrm>
              <a:off x="2242" y="1234"/>
              <a:ext cx="131" cy="94"/>
            </a:xfrm>
            <a:prstGeom prst="rect">
              <a:avLst/>
            </a:prstGeom>
            <a:solidFill>
              <a:srgbClr val="FFFFFF"/>
            </a:solidFill>
            <a:ln w="9525">
              <a:solidFill>
                <a:schemeClr val="tx1"/>
              </a:solidFill>
              <a:miter lim="800000"/>
              <a:headEnd/>
              <a:tailEnd/>
            </a:ln>
          </p:spPr>
          <p:txBody>
            <a:bodyPr wrap="none" anchor="ctr"/>
            <a:lstStyle/>
            <a:p>
              <a:endParaRPr lang="ja-JP" altLang="en-US">
                <a:solidFill>
                  <a:srgbClr val="000000"/>
                </a:solidFill>
              </a:endParaRPr>
            </a:p>
          </p:txBody>
        </p:sp>
        <p:sp>
          <p:nvSpPr>
            <p:cNvPr id="49" name="Text Box 19"/>
            <p:cNvSpPr txBox="1">
              <a:spLocks noChangeArrowheads="1"/>
            </p:cNvSpPr>
            <p:nvPr/>
          </p:nvSpPr>
          <p:spPr bwMode="auto">
            <a:xfrm>
              <a:off x="2414" y="937"/>
              <a:ext cx="413" cy="97"/>
            </a:xfrm>
            <a:prstGeom prst="rect">
              <a:avLst/>
            </a:prstGeom>
            <a:noFill/>
            <a:ln w="9525">
              <a:noFill/>
              <a:miter lim="800000"/>
              <a:headEnd/>
              <a:tailEnd/>
            </a:ln>
          </p:spPr>
          <p:txBody>
            <a:bodyPr lIns="18000" tIns="10800" rIns="18000" bIns="10800">
              <a:spAutoFit/>
            </a:bodyPr>
            <a:lstStyle/>
            <a:p>
              <a:pPr>
                <a:spcBef>
                  <a:spcPct val="50000"/>
                </a:spcBef>
              </a:pPr>
              <a:r>
                <a:rPr lang="en-US" altLang="ja-JP" sz="1000">
                  <a:solidFill>
                    <a:srgbClr val="000000"/>
                  </a:solidFill>
                  <a:ea typeface="HG丸ｺﾞｼｯｸM-PRO" pitchFamily="50" charset="-128"/>
                </a:rPr>
                <a:t>warning</a:t>
              </a:r>
              <a:endParaRPr lang="ja-JP" altLang="en-US" sz="1000">
                <a:solidFill>
                  <a:srgbClr val="000000"/>
                </a:solidFill>
                <a:ea typeface="HG丸ｺﾞｼｯｸM-PRO" pitchFamily="50" charset="-128"/>
              </a:endParaRPr>
            </a:p>
          </p:txBody>
        </p:sp>
        <p:sp>
          <p:nvSpPr>
            <p:cNvPr id="50" name="Text Box 20"/>
            <p:cNvSpPr txBox="1">
              <a:spLocks noChangeArrowheads="1"/>
            </p:cNvSpPr>
            <p:nvPr/>
          </p:nvSpPr>
          <p:spPr bwMode="auto">
            <a:xfrm>
              <a:off x="2417" y="1078"/>
              <a:ext cx="344" cy="97"/>
            </a:xfrm>
            <a:prstGeom prst="rect">
              <a:avLst/>
            </a:prstGeom>
            <a:noFill/>
            <a:ln w="9525">
              <a:noFill/>
              <a:miter lim="800000"/>
              <a:headEnd/>
              <a:tailEnd/>
            </a:ln>
          </p:spPr>
          <p:txBody>
            <a:bodyPr lIns="18000" tIns="10800" rIns="18000" bIns="10800">
              <a:spAutoFit/>
            </a:bodyPr>
            <a:lstStyle/>
            <a:p>
              <a:pPr>
                <a:spcBef>
                  <a:spcPct val="50000"/>
                </a:spcBef>
              </a:pPr>
              <a:r>
                <a:rPr lang="en-US" altLang="ja-JP" sz="1000">
                  <a:solidFill>
                    <a:srgbClr val="000000"/>
                  </a:solidFill>
                  <a:ea typeface="HG丸ｺﾞｼｯｸM-PRO" pitchFamily="50" charset="-128"/>
                </a:rPr>
                <a:t>advisory</a:t>
              </a:r>
              <a:endParaRPr lang="ja-JP" altLang="en-US" sz="1000">
                <a:solidFill>
                  <a:srgbClr val="000000"/>
                </a:solidFill>
                <a:ea typeface="HG丸ｺﾞｼｯｸM-PRO" pitchFamily="50" charset="-128"/>
              </a:endParaRPr>
            </a:p>
          </p:txBody>
        </p:sp>
        <p:sp>
          <p:nvSpPr>
            <p:cNvPr id="51" name="Text Box 21"/>
            <p:cNvSpPr txBox="1">
              <a:spLocks noChangeArrowheads="1"/>
            </p:cNvSpPr>
            <p:nvPr/>
          </p:nvSpPr>
          <p:spPr bwMode="auto">
            <a:xfrm>
              <a:off x="2408" y="1218"/>
              <a:ext cx="437" cy="181"/>
            </a:xfrm>
            <a:prstGeom prst="rect">
              <a:avLst/>
            </a:prstGeom>
            <a:noFill/>
            <a:ln w="9525">
              <a:noFill/>
              <a:miter lim="800000"/>
              <a:headEnd/>
              <a:tailEnd/>
            </a:ln>
          </p:spPr>
          <p:txBody>
            <a:bodyPr lIns="18000" tIns="10800" rIns="18000" bIns="10800">
              <a:spAutoFit/>
            </a:bodyPr>
            <a:lstStyle/>
            <a:p>
              <a:pPr>
                <a:spcBef>
                  <a:spcPct val="50000"/>
                </a:spcBef>
              </a:pPr>
              <a:r>
                <a:rPr lang="en-US" altLang="ja-JP" sz="1000">
                  <a:solidFill>
                    <a:srgbClr val="000000"/>
                  </a:solidFill>
                  <a:ea typeface="HG丸ｺﾞｼｯｸM-PRO" pitchFamily="50" charset="-128"/>
                </a:rPr>
                <a:t>No warning or advisory</a:t>
              </a:r>
              <a:endParaRPr lang="ja-JP" altLang="en-US" sz="1000">
                <a:solidFill>
                  <a:srgbClr val="000000"/>
                </a:solidFill>
                <a:ea typeface="HG丸ｺﾞｼｯｸM-PRO" pitchFamily="50" charset="-128"/>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8802914" cy="1143000"/>
          </a:xfrm>
        </p:spPr>
        <p:txBody>
          <a:bodyPr/>
          <a:lstStyle/>
          <a:p>
            <a:r>
              <a:rPr lang="en-US" altLang="ja-JP" sz="3200" dirty="0" smtClean="0">
                <a:solidFill>
                  <a:schemeClr val="accent5">
                    <a:lumMod val="50000"/>
                  </a:schemeClr>
                </a:solidFill>
                <a:latin typeface="Comic Sans MS" pitchFamily="66" charset="0"/>
                <a:cs typeface="Arial" charset="0"/>
              </a:rPr>
              <a:t>Time Sequence of Earthquake Information</a:t>
            </a:r>
            <a:r>
              <a:rPr lang="en-US" altLang="ja-JP" dirty="0" smtClean="0">
                <a:solidFill>
                  <a:schemeClr val="bg1"/>
                </a:solidFill>
                <a:latin typeface="Comic Sans MS" pitchFamily="66" charset="0"/>
                <a:cs typeface="Arial" charset="0"/>
              </a:rPr>
              <a:t>  </a:t>
            </a:r>
            <a:r>
              <a:rPr lang="en-US" altLang="ja-JP" sz="3200" dirty="0" smtClean="0">
                <a:solidFill>
                  <a:schemeClr val="accent5">
                    <a:lumMod val="50000"/>
                  </a:schemeClr>
                </a:solidFill>
                <a:latin typeface="Comic Sans MS" pitchFamily="66" charset="0"/>
                <a:cs typeface="Arial" charset="0"/>
              </a:rPr>
              <a:t>and Tsunami Warning in JMA</a:t>
            </a:r>
            <a:endParaRPr kumimoji="1" lang="ja-JP" altLang="en-US" sz="3200" dirty="0">
              <a:solidFill>
                <a:schemeClr val="accent5">
                  <a:lumMod val="50000"/>
                </a:schemeClr>
              </a:solidFill>
              <a:latin typeface="Comic Sans MS" pitchFamily="66" charset="0"/>
            </a:endParaRPr>
          </a:p>
        </p:txBody>
      </p:sp>
      <p:sp>
        <p:nvSpPr>
          <p:cNvPr id="4" name="スライド番号プレースホルダ 3"/>
          <p:cNvSpPr>
            <a:spLocks noGrp="1"/>
          </p:cNvSpPr>
          <p:nvPr>
            <p:ph type="sldNum" sz="quarter" idx="11"/>
          </p:nvPr>
        </p:nvSpPr>
        <p:spPr/>
        <p:txBody>
          <a:bodyPr/>
          <a:lstStyle/>
          <a:p>
            <a:fld id="{E9826658-DF4D-4B19-A3FE-E7A9A4D9B617}" type="slidenum">
              <a:rPr kumimoji="1" lang="ja-JP" altLang="en-US" smtClean="0"/>
              <a:pPr/>
              <a:t>11</a:t>
            </a:fld>
            <a:endParaRPr kumimoji="1" lang="ja-JP" altLang="en-US" dirty="0"/>
          </a:p>
        </p:txBody>
      </p:sp>
      <p:grpSp>
        <p:nvGrpSpPr>
          <p:cNvPr id="5" name="Group 3"/>
          <p:cNvGrpSpPr>
            <a:grpSpLocks/>
          </p:cNvGrpSpPr>
          <p:nvPr/>
        </p:nvGrpSpPr>
        <p:grpSpPr bwMode="auto">
          <a:xfrm>
            <a:off x="119063" y="4413250"/>
            <a:ext cx="1828800" cy="1162050"/>
            <a:chOff x="8001" y="14308"/>
            <a:chExt cx="2700" cy="1717"/>
          </a:xfrm>
        </p:grpSpPr>
        <p:pic>
          <p:nvPicPr>
            <p:cNvPr id="6" name="Picture 4" descr="観測値"/>
            <p:cNvPicPr>
              <a:picLocks noChangeAspect="1" noChangeArrowheads="1"/>
            </p:cNvPicPr>
            <p:nvPr/>
          </p:nvPicPr>
          <p:blipFill>
            <a:blip r:embed="rId2" cstate="print"/>
            <a:srcRect/>
            <a:stretch>
              <a:fillRect/>
            </a:stretch>
          </p:blipFill>
          <p:spPr bwMode="auto">
            <a:xfrm>
              <a:off x="8001" y="14308"/>
              <a:ext cx="2700" cy="1717"/>
            </a:xfrm>
            <a:prstGeom prst="rect">
              <a:avLst/>
            </a:prstGeom>
            <a:noFill/>
            <a:ln w="12700">
              <a:solidFill>
                <a:srgbClr val="000000"/>
              </a:solidFill>
              <a:miter lim="800000"/>
              <a:headEnd/>
              <a:tailEnd/>
            </a:ln>
          </p:spPr>
        </p:pic>
        <p:pic>
          <p:nvPicPr>
            <p:cNvPr id="7" name="Picture 5" descr="観測値の凡例"/>
            <p:cNvPicPr>
              <a:picLocks noChangeAspect="1" noChangeArrowheads="1"/>
            </p:cNvPicPr>
            <p:nvPr/>
          </p:nvPicPr>
          <p:blipFill>
            <a:blip r:embed="rId3" cstate="print"/>
            <a:srcRect/>
            <a:stretch>
              <a:fillRect/>
            </a:stretch>
          </p:blipFill>
          <p:spPr bwMode="auto">
            <a:xfrm>
              <a:off x="8090" y="15392"/>
              <a:ext cx="991" cy="533"/>
            </a:xfrm>
            <a:prstGeom prst="rect">
              <a:avLst/>
            </a:prstGeom>
            <a:noFill/>
            <a:ln w="12700">
              <a:noFill/>
              <a:miter lim="800000"/>
              <a:headEnd/>
              <a:tailEnd/>
            </a:ln>
          </p:spPr>
        </p:pic>
      </p:grpSp>
      <p:grpSp>
        <p:nvGrpSpPr>
          <p:cNvPr id="8" name="Group 8"/>
          <p:cNvGrpSpPr>
            <a:grpSpLocks/>
          </p:cNvGrpSpPr>
          <p:nvPr/>
        </p:nvGrpSpPr>
        <p:grpSpPr bwMode="auto">
          <a:xfrm>
            <a:off x="488950" y="1139825"/>
            <a:ext cx="1828800" cy="1371600"/>
            <a:chOff x="6741" y="4325"/>
            <a:chExt cx="2700" cy="2025"/>
          </a:xfrm>
        </p:grpSpPr>
        <p:pic>
          <p:nvPicPr>
            <p:cNvPr id="9" name="Picture 9" descr="津波予報（東北）"/>
            <p:cNvPicPr>
              <a:picLocks noChangeAspect="1" noChangeArrowheads="1"/>
            </p:cNvPicPr>
            <p:nvPr/>
          </p:nvPicPr>
          <p:blipFill>
            <a:blip r:embed="rId4" cstate="print"/>
            <a:srcRect/>
            <a:stretch>
              <a:fillRect/>
            </a:stretch>
          </p:blipFill>
          <p:spPr bwMode="auto">
            <a:xfrm>
              <a:off x="6741" y="4325"/>
              <a:ext cx="2700" cy="2025"/>
            </a:xfrm>
            <a:prstGeom prst="rect">
              <a:avLst/>
            </a:prstGeom>
            <a:noFill/>
            <a:ln w="12700">
              <a:solidFill>
                <a:srgbClr val="000000"/>
              </a:solidFill>
              <a:miter lim="800000"/>
              <a:headEnd/>
              <a:tailEnd/>
            </a:ln>
          </p:spPr>
        </p:pic>
        <p:pic>
          <p:nvPicPr>
            <p:cNvPr id="10" name="Picture 10" descr="津波予警報の凡例"/>
            <p:cNvPicPr>
              <a:picLocks noChangeAspect="1" noChangeArrowheads="1"/>
            </p:cNvPicPr>
            <p:nvPr/>
          </p:nvPicPr>
          <p:blipFill>
            <a:blip r:embed="rId5" cstate="print"/>
            <a:srcRect/>
            <a:stretch>
              <a:fillRect/>
            </a:stretch>
          </p:blipFill>
          <p:spPr bwMode="auto">
            <a:xfrm>
              <a:off x="6800" y="5940"/>
              <a:ext cx="1440" cy="374"/>
            </a:xfrm>
            <a:prstGeom prst="rect">
              <a:avLst/>
            </a:prstGeom>
            <a:noFill/>
            <a:ln w="9525">
              <a:noFill/>
              <a:miter lim="800000"/>
              <a:headEnd/>
              <a:tailEnd/>
            </a:ln>
          </p:spPr>
        </p:pic>
      </p:grpSp>
      <p:sp>
        <p:nvSpPr>
          <p:cNvPr id="11" name="AutoShape 11"/>
          <p:cNvSpPr>
            <a:spLocks noChangeArrowheads="1"/>
          </p:cNvSpPr>
          <p:nvPr/>
        </p:nvSpPr>
        <p:spPr bwMode="auto">
          <a:xfrm>
            <a:off x="5384800" y="4379913"/>
            <a:ext cx="2881313" cy="571500"/>
          </a:xfrm>
          <a:prstGeom prst="wedgeRectCallout">
            <a:avLst>
              <a:gd name="adj1" fmla="val -73912"/>
              <a:gd name="adj2" fmla="val -26111"/>
            </a:avLst>
          </a:prstGeom>
          <a:solidFill>
            <a:srgbClr val="FFFF99"/>
          </a:solidFill>
          <a:ln w="9525">
            <a:noFill/>
            <a:miter lim="800000"/>
            <a:headEnd/>
            <a:tailEnd/>
          </a:ln>
          <a:effectLst>
            <a:outerShdw dist="107763" dir="13500000" algn="ctr" rotWithShape="0">
              <a:srgbClr val="808080"/>
            </a:outerShdw>
          </a:effectLst>
        </p:spPr>
        <p:txBody>
          <a:bodyPr tIns="10800" bIns="10800">
            <a:spAutoFit/>
          </a:bodyPr>
          <a:lstStyle/>
          <a:p>
            <a:pPr>
              <a:lnSpc>
                <a:spcPct val="90000"/>
              </a:lnSpc>
              <a:defRPr/>
            </a:pPr>
            <a:r>
              <a:rPr lang="en-US" altLang="ja-JP" b="1" dirty="0">
                <a:latin typeface="Times New Roman" pitchFamily="18" charset="0"/>
              </a:rPr>
              <a:t>Earthquake and Seismic Intensity Information</a:t>
            </a:r>
            <a:endParaRPr lang="en-US" altLang="ja-JP" dirty="0">
              <a:latin typeface="Times New Roman" pitchFamily="18" charset="0"/>
            </a:endParaRPr>
          </a:p>
        </p:txBody>
      </p:sp>
      <p:sp>
        <p:nvSpPr>
          <p:cNvPr id="12" name="AutoShape 12"/>
          <p:cNvSpPr>
            <a:spLocks noChangeArrowheads="1"/>
          </p:cNvSpPr>
          <p:nvPr/>
        </p:nvSpPr>
        <p:spPr bwMode="auto">
          <a:xfrm>
            <a:off x="2071688" y="1858963"/>
            <a:ext cx="1600200" cy="685800"/>
          </a:xfrm>
          <a:prstGeom prst="wedgeRectCallout">
            <a:avLst>
              <a:gd name="adj1" fmla="val 55356"/>
              <a:gd name="adj2" fmla="val 82407"/>
            </a:avLst>
          </a:prstGeom>
          <a:solidFill>
            <a:srgbClr val="FFCCFF"/>
          </a:solidFill>
          <a:ln w="9525">
            <a:noFill/>
            <a:miter lim="800000"/>
            <a:headEnd/>
            <a:tailEnd/>
          </a:ln>
          <a:effectLst>
            <a:outerShdw dist="107763" dir="13500000" algn="ctr" rotWithShape="0">
              <a:srgbClr val="808080"/>
            </a:outerShdw>
          </a:effectLst>
        </p:spPr>
        <p:txBody>
          <a:bodyPr tIns="10800" bIns="10800"/>
          <a:lstStyle/>
          <a:p>
            <a:pPr algn="ctr">
              <a:defRPr/>
            </a:pPr>
            <a:r>
              <a:rPr lang="en-US" altLang="ja-JP" b="1" dirty="0">
                <a:latin typeface="Times New Roman" pitchFamily="18" charset="0"/>
                <a:cs typeface="Times New Roman" pitchFamily="18" charset="0"/>
              </a:rPr>
              <a:t>Tsunami</a:t>
            </a:r>
          </a:p>
          <a:p>
            <a:pPr algn="ctr">
              <a:defRPr/>
            </a:pPr>
            <a:r>
              <a:rPr lang="en-US" altLang="ja-JP" b="1" dirty="0">
                <a:latin typeface="Times New Roman" pitchFamily="18" charset="0"/>
                <a:cs typeface="Times New Roman" pitchFamily="18" charset="0"/>
              </a:rPr>
              <a:t>Warning</a:t>
            </a:r>
            <a:endParaRPr lang="en-US" altLang="ja-JP" b="1" dirty="0">
              <a:latin typeface="Times New Roman" pitchFamily="18" charset="0"/>
            </a:endParaRPr>
          </a:p>
        </p:txBody>
      </p:sp>
      <p:sp>
        <p:nvSpPr>
          <p:cNvPr id="13" name="AutoShape 14"/>
          <p:cNvSpPr>
            <a:spLocks noChangeArrowheads="1"/>
          </p:cNvSpPr>
          <p:nvPr/>
        </p:nvSpPr>
        <p:spPr bwMode="auto">
          <a:xfrm>
            <a:off x="4664075" y="3587750"/>
            <a:ext cx="2949575" cy="609600"/>
          </a:xfrm>
          <a:prstGeom prst="wedgeRectCallout">
            <a:avLst>
              <a:gd name="adj1" fmla="val -46231"/>
              <a:gd name="adj2" fmla="val -161199"/>
            </a:avLst>
          </a:prstGeom>
          <a:solidFill>
            <a:srgbClr val="FFFF99"/>
          </a:solidFill>
          <a:ln w="9525">
            <a:noFill/>
            <a:prstDash val="lgDash"/>
            <a:miter lim="800000"/>
            <a:headEnd/>
            <a:tailEnd/>
          </a:ln>
          <a:effectLst>
            <a:outerShdw dist="107763" dir="13500000" algn="ctr" rotWithShape="0">
              <a:srgbClr val="808080"/>
            </a:outerShdw>
          </a:effectLst>
        </p:spPr>
        <p:txBody>
          <a:bodyPr lIns="54000" tIns="10800" rIns="54000" bIns="10800"/>
          <a:lstStyle/>
          <a:p>
            <a:pPr>
              <a:defRPr/>
            </a:pPr>
            <a:r>
              <a:rPr lang="en-US" altLang="ja-JP" b="1" dirty="0">
                <a:latin typeface="Times New Roman" pitchFamily="18" charset="0"/>
                <a:cs typeface="Times New Roman" pitchFamily="18" charset="0"/>
              </a:rPr>
              <a:t>Earthquake Information</a:t>
            </a:r>
          </a:p>
          <a:p>
            <a:pPr eaLnBrk="0" hangingPunct="0">
              <a:defRPr/>
            </a:pPr>
            <a:r>
              <a:rPr lang="en-US" altLang="ja-JP" dirty="0">
                <a:latin typeface="Times New Roman" pitchFamily="18" charset="0"/>
                <a:cs typeface="Times New Roman" pitchFamily="18" charset="0"/>
              </a:rPr>
              <a:t>(Hypocenter and Magnitude )</a:t>
            </a:r>
            <a:endParaRPr lang="en-US" altLang="ja-JP" dirty="0">
              <a:latin typeface="Century" pitchFamily="18" charset="0"/>
              <a:ea typeface="ＭＳ 明朝" pitchFamily="17" charset="-128"/>
            </a:endParaRPr>
          </a:p>
        </p:txBody>
      </p:sp>
      <p:sp>
        <p:nvSpPr>
          <p:cNvPr id="14" name="AutoShape 15"/>
          <p:cNvSpPr>
            <a:spLocks noChangeArrowheads="1"/>
          </p:cNvSpPr>
          <p:nvPr/>
        </p:nvSpPr>
        <p:spPr bwMode="auto">
          <a:xfrm>
            <a:off x="128588" y="2651125"/>
            <a:ext cx="2808287" cy="876300"/>
          </a:xfrm>
          <a:prstGeom prst="wedgeRectCallout">
            <a:avLst>
              <a:gd name="adj1" fmla="val 92736"/>
              <a:gd name="adj2" fmla="val 8333"/>
            </a:avLst>
          </a:prstGeom>
          <a:solidFill>
            <a:srgbClr val="FFCCFF"/>
          </a:solidFill>
          <a:ln w="9525">
            <a:noFill/>
            <a:miter lim="800000"/>
            <a:headEnd/>
            <a:tailEnd/>
          </a:ln>
          <a:effectLst>
            <a:outerShdw dist="107763" dir="13500000" algn="ctr" rotWithShape="0">
              <a:srgbClr val="808080"/>
            </a:outerShdw>
          </a:effectLst>
        </p:spPr>
        <p:txBody>
          <a:bodyPr tIns="10800" bIns="10800">
            <a:spAutoFit/>
          </a:bodyPr>
          <a:lstStyle/>
          <a:p>
            <a:pPr>
              <a:defRPr/>
            </a:pPr>
            <a:r>
              <a:rPr lang="en-US" altLang="ja-JP" b="1" dirty="0">
                <a:latin typeface="Times New Roman" pitchFamily="18" charset="0"/>
                <a:cs typeface="Times New Roman" pitchFamily="18" charset="0"/>
              </a:rPr>
              <a:t>Tsunami Information </a:t>
            </a:r>
          </a:p>
          <a:p>
            <a:pPr eaLnBrk="0" hangingPunct="0">
              <a:defRPr/>
            </a:pPr>
            <a:r>
              <a:rPr lang="en-US" altLang="ja-JP" dirty="0">
                <a:latin typeface="Times New Roman" pitchFamily="18" charset="0"/>
                <a:cs typeface="Times New Roman" pitchFamily="18" charset="0"/>
              </a:rPr>
              <a:t>(Estimated Tsunami Heights </a:t>
            </a:r>
            <a:r>
              <a:rPr lang="en-US" altLang="ja-JP" dirty="0">
                <a:latin typeface="Times New Roman" pitchFamily="18" charset="0"/>
                <a:ea typeface="ＭＳ 明朝" pitchFamily="17" charset="-128"/>
              </a:rPr>
              <a:t>and Arrival Times)</a:t>
            </a:r>
            <a:endParaRPr lang="en-US" altLang="ja-JP" dirty="0">
              <a:latin typeface="Times New Roman" pitchFamily="18" charset="0"/>
            </a:endParaRPr>
          </a:p>
        </p:txBody>
      </p:sp>
      <p:sp>
        <p:nvSpPr>
          <p:cNvPr id="15" name="AutoShape 20"/>
          <p:cNvSpPr>
            <a:spLocks noChangeArrowheads="1"/>
          </p:cNvSpPr>
          <p:nvPr/>
        </p:nvSpPr>
        <p:spPr bwMode="auto">
          <a:xfrm>
            <a:off x="4808538" y="5603875"/>
            <a:ext cx="2232025" cy="846138"/>
          </a:xfrm>
          <a:prstGeom prst="wedgeRectCallout">
            <a:avLst>
              <a:gd name="adj1" fmla="val -65148"/>
              <a:gd name="adj2" fmla="val -78894"/>
            </a:avLst>
          </a:prstGeom>
          <a:solidFill>
            <a:srgbClr val="FFFF99"/>
          </a:solidFill>
          <a:ln w="9525">
            <a:noFill/>
            <a:miter lim="800000"/>
            <a:headEnd/>
            <a:tailEnd/>
          </a:ln>
          <a:effectLst>
            <a:outerShdw dist="107763" dir="13500000" algn="ctr" rotWithShape="0">
              <a:srgbClr val="808080"/>
            </a:outerShdw>
          </a:effectLst>
        </p:spPr>
        <p:txBody>
          <a:bodyPr tIns="10800" bIns="10800">
            <a:spAutoFit/>
          </a:bodyPr>
          <a:lstStyle/>
          <a:p>
            <a:pPr>
              <a:lnSpc>
                <a:spcPct val="90000"/>
              </a:lnSpc>
              <a:defRPr/>
            </a:pPr>
            <a:r>
              <a:rPr lang="en-US" altLang="ja-JP" b="1" dirty="0">
                <a:latin typeface="Times New Roman" pitchFamily="18" charset="0"/>
              </a:rPr>
              <a:t>Seismic Intensity Information at each Site</a:t>
            </a:r>
            <a:endParaRPr lang="en-US" altLang="ja-JP" dirty="0">
              <a:latin typeface="Times New Roman" pitchFamily="18" charset="0"/>
            </a:endParaRPr>
          </a:p>
        </p:txBody>
      </p:sp>
      <p:grpSp>
        <p:nvGrpSpPr>
          <p:cNvPr id="16" name="Group 21"/>
          <p:cNvGrpSpPr>
            <a:grpSpLocks/>
          </p:cNvGrpSpPr>
          <p:nvPr/>
        </p:nvGrpSpPr>
        <p:grpSpPr bwMode="auto">
          <a:xfrm>
            <a:off x="4043363" y="1643063"/>
            <a:ext cx="511175" cy="4802187"/>
            <a:chOff x="2534" y="1162"/>
            <a:chExt cx="322" cy="3025"/>
          </a:xfrm>
        </p:grpSpPr>
        <p:grpSp>
          <p:nvGrpSpPr>
            <p:cNvPr id="17" name="Group 22"/>
            <p:cNvGrpSpPr>
              <a:grpSpLocks/>
            </p:cNvGrpSpPr>
            <p:nvPr/>
          </p:nvGrpSpPr>
          <p:grpSpPr bwMode="auto">
            <a:xfrm>
              <a:off x="2534" y="1162"/>
              <a:ext cx="322" cy="3025"/>
              <a:chOff x="2534" y="1162"/>
              <a:chExt cx="322" cy="3025"/>
            </a:xfrm>
          </p:grpSpPr>
          <p:sp>
            <p:nvSpPr>
              <p:cNvPr id="25" name="Rectangle 23"/>
              <p:cNvSpPr>
                <a:spLocks noChangeArrowheads="1"/>
              </p:cNvSpPr>
              <p:nvPr/>
            </p:nvSpPr>
            <p:spPr bwMode="auto">
              <a:xfrm>
                <a:off x="2624" y="1162"/>
                <a:ext cx="147" cy="1944"/>
              </a:xfrm>
              <a:prstGeom prst="rect">
                <a:avLst/>
              </a:prstGeom>
              <a:gradFill rotWithShape="0">
                <a:gsLst>
                  <a:gs pos="0">
                    <a:srgbClr val="0000FF"/>
                  </a:gs>
                  <a:gs pos="100000">
                    <a:srgbClr val="99CCFF"/>
                  </a:gs>
                </a:gsLst>
                <a:lin ang="5400000" scaled="1"/>
              </a:gradFill>
              <a:ln w="9525">
                <a:noFill/>
                <a:miter lim="800000"/>
                <a:headEnd/>
                <a:tailEnd/>
              </a:ln>
              <a:effectLst>
                <a:outerShdw dist="107763" dir="13500000" algn="ctr" rotWithShape="0">
                  <a:srgbClr val="808080"/>
                </a:outerShdw>
              </a:effectLst>
            </p:spPr>
            <p:txBody>
              <a:bodyPr/>
              <a:lstStyle/>
              <a:p>
                <a:pPr>
                  <a:defRPr/>
                </a:pPr>
                <a:endParaRPr lang="ja-JP" altLang="en-US" dirty="0"/>
              </a:p>
            </p:txBody>
          </p:sp>
          <p:sp>
            <p:nvSpPr>
              <p:cNvPr id="26" name="AutoShape 24"/>
              <p:cNvSpPr>
                <a:spLocks noChangeArrowheads="1"/>
              </p:cNvSpPr>
              <p:nvPr/>
            </p:nvSpPr>
            <p:spPr bwMode="auto">
              <a:xfrm rot="5400000">
                <a:off x="2299" y="3630"/>
                <a:ext cx="793" cy="322"/>
              </a:xfrm>
              <a:prstGeom prst="rightArrow">
                <a:avLst>
                  <a:gd name="adj1" fmla="val 45120"/>
                  <a:gd name="adj2" fmla="val 52618"/>
                </a:avLst>
              </a:prstGeom>
              <a:solidFill>
                <a:srgbClr val="99CCFF"/>
              </a:solidFill>
              <a:ln w="9525">
                <a:noFill/>
                <a:miter lim="800000"/>
                <a:headEnd/>
                <a:tailEnd/>
              </a:ln>
              <a:effectLst>
                <a:outerShdw dist="107763" dir="13500000" algn="ctr" rotWithShape="0">
                  <a:srgbClr val="808080"/>
                </a:outerShdw>
              </a:effectLst>
            </p:spPr>
            <p:txBody>
              <a:bodyPr/>
              <a:lstStyle/>
              <a:p>
                <a:pPr>
                  <a:defRPr/>
                </a:pPr>
                <a:endParaRPr lang="ja-JP" altLang="en-US" dirty="0"/>
              </a:p>
            </p:txBody>
          </p:sp>
          <p:sp>
            <p:nvSpPr>
              <p:cNvPr id="27" name="Rectangle 25"/>
              <p:cNvSpPr>
                <a:spLocks noChangeArrowheads="1"/>
              </p:cNvSpPr>
              <p:nvPr/>
            </p:nvSpPr>
            <p:spPr bwMode="auto">
              <a:xfrm>
                <a:off x="2622" y="3178"/>
                <a:ext cx="147" cy="144"/>
              </a:xfrm>
              <a:prstGeom prst="rect">
                <a:avLst/>
              </a:prstGeom>
              <a:solidFill>
                <a:srgbClr val="99CCFF"/>
              </a:solidFill>
              <a:ln w="9525">
                <a:noFill/>
                <a:miter lim="800000"/>
                <a:headEnd/>
                <a:tailEnd/>
              </a:ln>
              <a:effectLst>
                <a:outerShdw dist="107763" dir="13500000" algn="ctr" rotWithShape="0">
                  <a:srgbClr val="808080"/>
                </a:outerShdw>
              </a:effectLst>
            </p:spPr>
            <p:txBody>
              <a:bodyPr/>
              <a:lstStyle/>
              <a:p>
                <a:pPr>
                  <a:defRPr/>
                </a:pPr>
                <a:endParaRPr lang="ja-JP" altLang="en-US" dirty="0"/>
              </a:p>
            </p:txBody>
          </p:sp>
        </p:grpSp>
        <p:grpSp>
          <p:nvGrpSpPr>
            <p:cNvPr id="18" name="Group 26"/>
            <p:cNvGrpSpPr>
              <a:grpSpLocks/>
            </p:cNvGrpSpPr>
            <p:nvPr/>
          </p:nvGrpSpPr>
          <p:grpSpPr bwMode="auto">
            <a:xfrm>
              <a:off x="2622" y="1602"/>
              <a:ext cx="146" cy="2181"/>
              <a:chOff x="2622" y="1602"/>
              <a:chExt cx="146" cy="2181"/>
            </a:xfrm>
          </p:grpSpPr>
          <p:sp>
            <p:nvSpPr>
              <p:cNvPr id="19" name="Oval 27"/>
              <p:cNvSpPr>
                <a:spLocks noChangeArrowheads="1"/>
              </p:cNvSpPr>
              <p:nvPr/>
            </p:nvSpPr>
            <p:spPr bwMode="auto">
              <a:xfrm>
                <a:off x="2624" y="1602"/>
                <a:ext cx="144" cy="144"/>
              </a:xfrm>
              <a:prstGeom prst="ellipse">
                <a:avLst/>
              </a:prstGeom>
              <a:solidFill>
                <a:srgbClr val="FFFF00"/>
              </a:solidFill>
              <a:ln w="9525">
                <a:noFill/>
                <a:round/>
                <a:headEnd/>
                <a:tailEnd/>
              </a:ln>
            </p:spPr>
            <p:txBody>
              <a:bodyPr/>
              <a:lstStyle/>
              <a:p>
                <a:endParaRPr lang="ja-JP" altLang="en-US"/>
              </a:p>
            </p:txBody>
          </p:sp>
          <p:sp>
            <p:nvSpPr>
              <p:cNvPr id="20" name="Oval 28"/>
              <p:cNvSpPr>
                <a:spLocks noChangeArrowheads="1"/>
              </p:cNvSpPr>
              <p:nvPr/>
            </p:nvSpPr>
            <p:spPr bwMode="auto">
              <a:xfrm>
                <a:off x="2622" y="1839"/>
                <a:ext cx="144" cy="144"/>
              </a:xfrm>
              <a:prstGeom prst="ellipse">
                <a:avLst/>
              </a:prstGeom>
              <a:solidFill>
                <a:srgbClr val="FFFF00"/>
              </a:solidFill>
              <a:ln w="9525">
                <a:noFill/>
                <a:round/>
                <a:headEnd/>
                <a:tailEnd/>
              </a:ln>
            </p:spPr>
            <p:txBody>
              <a:bodyPr/>
              <a:lstStyle/>
              <a:p>
                <a:endParaRPr lang="ja-JP" altLang="en-US"/>
              </a:p>
            </p:txBody>
          </p:sp>
          <p:sp>
            <p:nvSpPr>
              <p:cNvPr id="21" name="Oval 29"/>
              <p:cNvSpPr>
                <a:spLocks noChangeArrowheads="1"/>
              </p:cNvSpPr>
              <p:nvPr/>
            </p:nvSpPr>
            <p:spPr bwMode="auto">
              <a:xfrm>
                <a:off x="2622" y="2919"/>
                <a:ext cx="144" cy="144"/>
              </a:xfrm>
              <a:prstGeom prst="ellipse">
                <a:avLst/>
              </a:prstGeom>
              <a:solidFill>
                <a:srgbClr val="FFFF00"/>
              </a:solidFill>
              <a:ln w="9525">
                <a:noFill/>
                <a:round/>
                <a:headEnd/>
                <a:tailEnd/>
              </a:ln>
            </p:spPr>
            <p:txBody>
              <a:bodyPr/>
              <a:lstStyle/>
              <a:p>
                <a:endParaRPr lang="ja-JP" altLang="en-US"/>
              </a:p>
            </p:txBody>
          </p:sp>
          <p:sp>
            <p:nvSpPr>
              <p:cNvPr id="22" name="Oval 30"/>
              <p:cNvSpPr>
                <a:spLocks noChangeArrowheads="1"/>
              </p:cNvSpPr>
              <p:nvPr/>
            </p:nvSpPr>
            <p:spPr bwMode="auto">
              <a:xfrm>
                <a:off x="2622" y="2055"/>
                <a:ext cx="144" cy="144"/>
              </a:xfrm>
              <a:prstGeom prst="ellipse">
                <a:avLst/>
              </a:prstGeom>
              <a:solidFill>
                <a:srgbClr val="FFFF00"/>
              </a:solidFill>
              <a:ln w="9525">
                <a:noFill/>
                <a:round/>
                <a:headEnd/>
                <a:tailEnd/>
              </a:ln>
            </p:spPr>
            <p:txBody>
              <a:bodyPr/>
              <a:lstStyle/>
              <a:p>
                <a:endParaRPr lang="ja-JP" altLang="en-US"/>
              </a:p>
            </p:txBody>
          </p:sp>
          <p:sp>
            <p:nvSpPr>
              <p:cNvPr id="23" name="Oval 31"/>
              <p:cNvSpPr>
                <a:spLocks noChangeArrowheads="1"/>
              </p:cNvSpPr>
              <p:nvPr/>
            </p:nvSpPr>
            <p:spPr bwMode="auto">
              <a:xfrm>
                <a:off x="2624" y="3639"/>
                <a:ext cx="144" cy="144"/>
              </a:xfrm>
              <a:prstGeom prst="ellipse">
                <a:avLst/>
              </a:prstGeom>
              <a:solidFill>
                <a:srgbClr val="FFFF00"/>
              </a:solidFill>
              <a:ln w="9525">
                <a:noFill/>
                <a:round/>
                <a:headEnd/>
                <a:tailEnd/>
              </a:ln>
            </p:spPr>
            <p:txBody>
              <a:bodyPr/>
              <a:lstStyle/>
              <a:p>
                <a:endParaRPr lang="ja-JP" altLang="en-US"/>
              </a:p>
            </p:txBody>
          </p:sp>
          <p:sp>
            <p:nvSpPr>
              <p:cNvPr id="24" name="Oval 32"/>
              <p:cNvSpPr>
                <a:spLocks noChangeArrowheads="1"/>
              </p:cNvSpPr>
              <p:nvPr/>
            </p:nvSpPr>
            <p:spPr bwMode="auto">
              <a:xfrm>
                <a:off x="2624" y="3430"/>
                <a:ext cx="144" cy="144"/>
              </a:xfrm>
              <a:prstGeom prst="ellipse">
                <a:avLst/>
              </a:prstGeom>
              <a:solidFill>
                <a:srgbClr val="FFFF00"/>
              </a:solidFill>
              <a:ln w="9525">
                <a:noFill/>
                <a:round/>
                <a:headEnd/>
                <a:tailEnd/>
              </a:ln>
            </p:spPr>
            <p:txBody>
              <a:bodyPr/>
              <a:lstStyle/>
              <a:p>
                <a:endParaRPr lang="ja-JP" altLang="en-US"/>
              </a:p>
            </p:txBody>
          </p:sp>
        </p:grpSp>
      </p:grpSp>
      <p:grpSp>
        <p:nvGrpSpPr>
          <p:cNvPr id="28" name="Group 33"/>
          <p:cNvGrpSpPr>
            <a:grpSpLocks/>
          </p:cNvGrpSpPr>
          <p:nvPr/>
        </p:nvGrpSpPr>
        <p:grpSpPr bwMode="auto">
          <a:xfrm>
            <a:off x="7143750" y="5321300"/>
            <a:ext cx="1828800" cy="1371600"/>
            <a:chOff x="801" y="12965"/>
            <a:chExt cx="2700" cy="2025"/>
          </a:xfrm>
        </p:grpSpPr>
        <p:pic>
          <p:nvPicPr>
            <p:cNvPr id="29" name="Picture 34" descr="各地の震度"/>
            <p:cNvPicPr>
              <a:picLocks noChangeAspect="1" noChangeArrowheads="1"/>
            </p:cNvPicPr>
            <p:nvPr/>
          </p:nvPicPr>
          <p:blipFill>
            <a:blip r:embed="rId6" cstate="print"/>
            <a:srcRect/>
            <a:stretch>
              <a:fillRect/>
            </a:stretch>
          </p:blipFill>
          <p:spPr bwMode="auto">
            <a:xfrm>
              <a:off x="801" y="12965"/>
              <a:ext cx="2700" cy="2025"/>
            </a:xfrm>
            <a:prstGeom prst="rect">
              <a:avLst/>
            </a:prstGeom>
            <a:noFill/>
            <a:ln w="12700">
              <a:solidFill>
                <a:srgbClr val="000000"/>
              </a:solidFill>
              <a:miter lim="800000"/>
              <a:headEnd/>
              <a:tailEnd/>
            </a:ln>
          </p:spPr>
        </p:pic>
        <p:pic>
          <p:nvPicPr>
            <p:cNvPr id="30" name="Picture 35" descr="震度凡例"/>
            <p:cNvPicPr>
              <a:picLocks noChangeAspect="1" noChangeArrowheads="1"/>
            </p:cNvPicPr>
            <p:nvPr/>
          </p:nvPicPr>
          <p:blipFill>
            <a:blip r:embed="rId7" cstate="print"/>
            <a:srcRect/>
            <a:stretch>
              <a:fillRect/>
            </a:stretch>
          </p:blipFill>
          <p:spPr bwMode="auto">
            <a:xfrm>
              <a:off x="870" y="13420"/>
              <a:ext cx="533" cy="1500"/>
            </a:xfrm>
            <a:prstGeom prst="rect">
              <a:avLst/>
            </a:prstGeom>
            <a:noFill/>
            <a:ln w="9525">
              <a:noFill/>
              <a:miter lim="800000"/>
              <a:headEnd/>
              <a:tailEnd/>
            </a:ln>
          </p:spPr>
        </p:pic>
      </p:grpSp>
      <p:sp>
        <p:nvSpPr>
          <p:cNvPr id="31" name="WordArt 37"/>
          <p:cNvSpPr>
            <a:spLocks noChangeArrowheads="1" noChangeShapeType="1" noTextEdit="1"/>
          </p:cNvSpPr>
          <p:nvPr/>
        </p:nvSpPr>
        <p:spPr bwMode="auto">
          <a:xfrm>
            <a:off x="3940175" y="2290763"/>
            <a:ext cx="685800" cy="257175"/>
          </a:xfrm>
          <a:prstGeom prst="rect">
            <a:avLst/>
          </a:prstGeom>
        </p:spPr>
        <p:txBody>
          <a:bodyPr wrap="none" fromWordArt="1">
            <a:prstTxWarp prst="textPlain">
              <a:avLst>
                <a:gd name="adj" fmla="val 50000"/>
              </a:avLst>
            </a:prstTxWarp>
          </a:bodyPr>
          <a:lstStyle/>
          <a:p>
            <a:pPr algn="ctr"/>
            <a:r>
              <a:rPr lang="en-US" altLang="ja-JP" b="1" i="1" kern="10">
                <a:ln w="9525">
                  <a:solidFill>
                    <a:srgbClr val="000000"/>
                  </a:solidFill>
                  <a:round/>
                  <a:headEnd/>
                  <a:tailEnd/>
                </a:ln>
                <a:solidFill>
                  <a:srgbClr val="FFFFFF"/>
                </a:solidFill>
                <a:latin typeface="ＭＳ Ｐゴシック"/>
                <a:ea typeface="ＭＳ Ｐゴシック"/>
              </a:rPr>
              <a:t>1.5min.</a:t>
            </a:r>
            <a:endParaRPr lang="ja-JP" altLang="en-US" b="1" i="1" kern="10">
              <a:ln w="9525">
                <a:solidFill>
                  <a:srgbClr val="000000"/>
                </a:solidFill>
                <a:round/>
                <a:headEnd/>
                <a:tailEnd/>
              </a:ln>
              <a:solidFill>
                <a:srgbClr val="FFFFFF"/>
              </a:solidFill>
              <a:latin typeface="ＭＳ Ｐゴシック"/>
              <a:ea typeface="ＭＳ Ｐゴシック"/>
            </a:endParaRPr>
          </a:p>
        </p:txBody>
      </p:sp>
      <p:sp>
        <p:nvSpPr>
          <p:cNvPr id="32" name="WordArt 38"/>
          <p:cNvSpPr>
            <a:spLocks noChangeArrowheads="1" noChangeShapeType="1" noTextEdit="1"/>
          </p:cNvSpPr>
          <p:nvPr/>
        </p:nvSpPr>
        <p:spPr bwMode="auto">
          <a:xfrm>
            <a:off x="3869366" y="2693573"/>
            <a:ext cx="831850" cy="257175"/>
          </a:xfrm>
          <a:prstGeom prst="rect">
            <a:avLst/>
          </a:prstGeom>
        </p:spPr>
        <p:txBody>
          <a:bodyPr wrap="none" fromWordArt="1">
            <a:prstTxWarp prst="textPlain">
              <a:avLst>
                <a:gd name="adj" fmla="val 50000"/>
              </a:avLst>
            </a:prstTxWarp>
          </a:bodyPr>
          <a:lstStyle/>
          <a:p>
            <a:pPr algn="ctr">
              <a:defRPr/>
            </a:pPr>
            <a:r>
              <a:rPr lang="en-US" altLang="ja-JP" b="1" i="1" kern="10" dirty="0">
                <a:ln w="9525">
                  <a:solidFill>
                    <a:srgbClr val="000000"/>
                  </a:solidFill>
                  <a:round/>
                  <a:headEnd/>
                  <a:tailEnd/>
                </a:ln>
                <a:solidFill>
                  <a:srgbClr val="FFFFFF"/>
                </a:solidFill>
                <a:latin typeface="ＭＳ Ｐゴシック"/>
                <a:ea typeface="ＭＳ Ｐゴシック"/>
              </a:rPr>
              <a:t>2</a:t>
            </a:r>
            <a:r>
              <a:rPr lang="ja-JP" altLang="en-US" b="1" i="1" kern="10" dirty="0">
                <a:ln w="9525">
                  <a:solidFill>
                    <a:srgbClr val="000000"/>
                  </a:solidFill>
                  <a:round/>
                  <a:headEnd/>
                  <a:tailEnd/>
                </a:ln>
                <a:solidFill>
                  <a:srgbClr val="FFFFFF"/>
                </a:solidFill>
                <a:latin typeface="ＭＳ Ｐゴシック"/>
                <a:ea typeface="ＭＳ Ｐゴシック"/>
              </a:rPr>
              <a:t>～</a:t>
            </a:r>
            <a:r>
              <a:rPr lang="en-US" altLang="ja-JP" b="1" i="1" kern="10" dirty="0">
                <a:ln w="9525">
                  <a:solidFill>
                    <a:srgbClr val="000000"/>
                  </a:solidFill>
                  <a:round/>
                  <a:headEnd/>
                  <a:tailEnd/>
                </a:ln>
                <a:solidFill>
                  <a:srgbClr val="FFFFFF"/>
                </a:solidFill>
                <a:latin typeface="ＭＳ Ｐゴシック"/>
                <a:ea typeface="ＭＳ Ｐゴシック"/>
              </a:rPr>
              <a:t>3min.</a:t>
            </a:r>
            <a:endParaRPr lang="ja-JP" altLang="en-US" b="1" i="1" kern="10" dirty="0">
              <a:ln w="9525">
                <a:solidFill>
                  <a:srgbClr val="000000"/>
                </a:solidFill>
                <a:round/>
                <a:headEnd/>
                <a:tailEnd/>
              </a:ln>
              <a:solidFill>
                <a:srgbClr val="FFFFFF"/>
              </a:solidFill>
              <a:latin typeface="ＭＳ Ｐゴシック"/>
              <a:ea typeface="ＭＳ Ｐゴシック"/>
            </a:endParaRPr>
          </a:p>
        </p:txBody>
      </p:sp>
      <p:sp>
        <p:nvSpPr>
          <p:cNvPr id="33" name="WordArt 39"/>
          <p:cNvSpPr>
            <a:spLocks noChangeArrowheads="1" noChangeShapeType="1" noTextEdit="1"/>
          </p:cNvSpPr>
          <p:nvPr/>
        </p:nvSpPr>
        <p:spPr bwMode="auto">
          <a:xfrm>
            <a:off x="3938588" y="4379913"/>
            <a:ext cx="685800" cy="257175"/>
          </a:xfrm>
          <a:prstGeom prst="rect">
            <a:avLst/>
          </a:prstGeom>
        </p:spPr>
        <p:txBody>
          <a:bodyPr wrap="none" fromWordArt="1">
            <a:prstTxWarp prst="textPlain">
              <a:avLst>
                <a:gd name="adj" fmla="val 50000"/>
              </a:avLst>
            </a:prstTxWarp>
          </a:bodyPr>
          <a:lstStyle/>
          <a:p>
            <a:pPr algn="ctr"/>
            <a:r>
              <a:rPr lang="en-US" altLang="ja-JP" b="1" i="1" kern="10">
                <a:ln w="9525">
                  <a:solidFill>
                    <a:srgbClr val="000000"/>
                  </a:solidFill>
                  <a:round/>
                  <a:headEnd/>
                  <a:tailEnd/>
                </a:ln>
                <a:solidFill>
                  <a:srgbClr val="FFFFFF"/>
                </a:solidFill>
                <a:latin typeface="ＭＳ Ｐゴシック"/>
                <a:ea typeface="ＭＳ Ｐゴシック"/>
              </a:rPr>
              <a:t>5min.</a:t>
            </a:r>
            <a:endParaRPr lang="ja-JP" altLang="en-US" b="1" i="1" kern="10">
              <a:ln w="9525">
                <a:solidFill>
                  <a:srgbClr val="000000"/>
                </a:solidFill>
                <a:round/>
                <a:headEnd/>
                <a:tailEnd/>
              </a:ln>
              <a:solidFill>
                <a:srgbClr val="FFFFFF"/>
              </a:solidFill>
              <a:latin typeface="ＭＳ Ｐゴシック"/>
              <a:ea typeface="ＭＳ Ｐゴシック"/>
            </a:endParaRPr>
          </a:p>
        </p:txBody>
      </p:sp>
      <p:sp>
        <p:nvSpPr>
          <p:cNvPr id="34" name="AutoShape 40"/>
          <p:cNvSpPr>
            <a:spLocks noChangeArrowheads="1"/>
          </p:cNvSpPr>
          <p:nvPr/>
        </p:nvSpPr>
        <p:spPr bwMode="auto">
          <a:xfrm>
            <a:off x="992188" y="5603875"/>
            <a:ext cx="2808287" cy="876300"/>
          </a:xfrm>
          <a:prstGeom prst="wedgeRectCallout">
            <a:avLst>
              <a:gd name="adj1" fmla="val 62324"/>
              <a:gd name="adj2" fmla="val -36051"/>
            </a:avLst>
          </a:prstGeom>
          <a:solidFill>
            <a:srgbClr val="FFCCFF"/>
          </a:solidFill>
          <a:ln w="9525">
            <a:noFill/>
            <a:miter lim="800000"/>
            <a:headEnd/>
            <a:tailEnd/>
          </a:ln>
          <a:effectLst>
            <a:outerShdw dist="107763" dir="13500000" algn="ctr" rotWithShape="0">
              <a:srgbClr val="808080"/>
            </a:outerShdw>
          </a:effectLst>
        </p:spPr>
        <p:txBody>
          <a:bodyPr tIns="10800" bIns="10800">
            <a:spAutoFit/>
          </a:bodyPr>
          <a:lstStyle/>
          <a:p>
            <a:pPr>
              <a:defRPr/>
            </a:pPr>
            <a:r>
              <a:rPr lang="en-US" altLang="ja-JP" b="1" dirty="0">
                <a:latin typeface="Times New Roman" pitchFamily="18" charset="0"/>
                <a:cs typeface="Times New Roman" pitchFamily="18" charset="0"/>
              </a:rPr>
              <a:t>Tsunami Information </a:t>
            </a:r>
          </a:p>
          <a:p>
            <a:pPr eaLnBrk="0" hangingPunct="0">
              <a:defRPr/>
            </a:pPr>
            <a:r>
              <a:rPr lang="en-US" altLang="ja-JP" dirty="0">
                <a:latin typeface="Times New Roman" pitchFamily="18" charset="0"/>
                <a:ea typeface="ＭＳ 明朝" pitchFamily="17" charset="-128"/>
              </a:rPr>
              <a:t>(Observed Tsunami Heights and Arrival Times)</a:t>
            </a:r>
            <a:endParaRPr lang="en-US" altLang="ja-JP" dirty="0">
              <a:latin typeface="Times New Roman" pitchFamily="18" charset="0"/>
            </a:endParaRPr>
          </a:p>
        </p:txBody>
      </p:sp>
      <p:grpSp>
        <p:nvGrpSpPr>
          <p:cNvPr id="35" name="Group 41"/>
          <p:cNvGrpSpPr>
            <a:grpSpLocks/>
          </p:cNvGrpSpPr>
          <p:nvPr/>
        </p:nvGrpSpPr>
        <p:grpSpPr bwMode="auto">
          <a:xfrm>
            <a:off x="3575050" y="995363"/>
            <a:ext cx="1485900" cy="1371600"/>
            <a:chOff x="1521" y="2525"/>
            <a:chExt cx="2340" cy="2160"/>
          </a:xfrm>
        </p:grpSpPr>
        <p:sp>
          <p:nvSpPr>
            <p:cNvPr id="36" name="AutoShape 42"/>
            <p:cNvSpPr>
              <a:spLocks noChangeArrowheads="1"/>
            </p:cNvSpPr>
            <p:nvPr/>
          </p:nvSpPr>
          <p:spPr bwMode="auto">
            <a:xfrm>
              <a:off x="1521" y="2525"/>
              <a:ext cx="2340" cy="2160"/>
            </a:xfrm>
            <a:prstGeom prst="irregularSeal1">
              <a:avLst/>
            </a:prstGeom>
            <a:gradFill rotWithShape="0">
              <a:gsLst>
                <a:gs pos="0">
                  <a:srgbClr val="FFFFFF"/>
                </a:gs>
                <a:gs pos="100000">
                  <a:srgbClr val="FFCC00"/>
                </a:gs>
              </a:gsLst>
              <a:path path="shape">
                <a:fillToRect l="50000" t="50000" r="50000" b="50000"/>
              </a:path>
            </a:gradFill>
            <a:ln w="9525">
              <a:noFill/>
              <a:miter lim="800000"/>
              <a:headEnd/>
              <a:tailEnd/>
            </a:ln>
            <a:effectLst>
              <a:outerShdw dist="107763" dir="13500000" algn="ctr" rotWithShape="0">
                <a:srgbClr val="808080"/>
              </a:outerShdw>
            </a:effectLst>
          </p:spPr>
          <p:txBody>
            <a:bodyPr/>
            <a:lstStyle/>
            <a:p>
              <a:pPr>
                <a:defRPr/>
              </a:pPr>
              <a:endParaRPr lang="ja-JP" altLang="en-US" dirty="0"/>
            </a:p>
          </p:txBody>
        </p:sp>
        <p:sp>
          <p:nvSpPr>
            <p:cNvPr id="37" name="WordArt 43"/>
            <p:cNvSpPr>
              <a:spLocks noChangeArrowheads="1" noChangeShapeType="1" noTextEdit="1"/>
            </p:cNvSpPr>
            <p:nvPr/>
          </p:nvSpPr>
          <p:spPr bwMode="auto">
            <a:xfrm>
              <a:off x="1894" y="3350"/>
              <a:ext cx="1585" cy="435"/>
            </a:xfrm>
            <a:prstGeom prst="rect">
              <a:avLst/>
            </a:prstGeom>
          </p:spPr>
          <p:txBody>
            <a:bodyPr wrap="none" fromWordArt="1">
              <a:prstTxWarp prst="textPlain">
                <a:avLst>
                  <a:gd name="adj" fmla="val 50000"/>
                </a:avLst>
              </a:prstTxWarp>
            </a:bodyPr>
            <a:lstStyle/>
            <a:p>
              <a:pPr algn="ctr"/>
              <a:r>
                <a:rPr lang="en-US" altLang="ja-JP" b="1" kern="10">
                  <a:ln w="9525">
                    <a:noFill/>
                    <a:round/>
                    <a:headEnd/>
                    <a:tailEnd/>
                  </a:ln>
                  <a:solidFill>
                    <a:srgbClr val="336699"/>
                  </a:solidFill>
                  <a:latin typeface="Arial"/>
                  <a:cs typeface="Arial"/>
                </a:rPr>
                <a:t>Earthquake</a:t>
              </a:r>
              <a:endParaRPr lang="ja-JP" altLang="en-US" b="1" kern="10">
                <a:ln w="9525">
                  <a:noFill/>
                  <a:round/>
                  <a:headEnd/>
                  <a:tailEnd/>
                </a:ln>
                <a:solidFill>
                  <a:srgbClr val="336699"/>
                </a:solidFill>
                <a:latin typeface="Arial"/>
                <a:cs typeface="Arial"/>
              </a:endParaRPr>
            </a:p>
          </p:txBody>
        </p:sp>
      </p:grpSp>
      <p:grpSp>
        <p:nvGrpSpPr>
          <p:cNvPr id="38" name="Group 44"/>
          <p:cNvGrpSpPr>
            <a:grpSpLocks/>
          </p:cNvGrpSpPr>
          <p:nvPr/>
        </p:nvGrpSpPr>
        <p:grpSpPr bwMode="auto">
          <a:xfrm>
            <a:off x="2071688" y="3298825"/>
            <a:ext cx="1828800" cy="1371600"/>
            <a:chOff x="7101" y="8825"/>
            <a:chExt cx="2700" cy="2025"/>
          </a:xfrm>
        </p:grpSpPr>
        <p:pic>
          <p:nvPicPr>
            <p:cNvPr id="39" name="Picture 45" descr="到達予想時刻"/>
            <p:cNvPicPr>
              <a:picLocks noChangeAspect="1" noChangeArrowheads="1"/>
            </p:cNvPicPr>
            <p:nvPr/>
          </p:nvPicPr>
          <p:blipFill>
            <a:blip r:embed="rId8" cstate="print"/>
            <a:srcRect/>
            <a:stretch>
              <a:fillRect/>
            </a:stretch>
          </p:blipFill>
          <p:spPr bwMode="auto">
            <a:xfrm>
              <a:off x="7101" y="8825"/>
              <a:ext cx="2700" cy="2025"/>
            </a:xfrm>
            <a:prstGeom prst="rect">
              <a:avLst/>
            </a:prstGeom>
            <a:noFill/>
            <a:ln w="12700">
              <a:solidFill>
                <a:srgbClr val="000000"/>
              </a:solidFill>
              <a:miter lim="800000"/>
              <a:headEnd/>
              <a:tailEnd/>
            </a:ln>
          </p:spPr>
        </p:pic>
        <p:pic>
          <p:nvPicPr>
            <p:cNvPr id="40" name="Picture 46" descr="津波予警報の凡例"/>
            <p:cNvPicPr>
              <a:picLocks noChangeAspect="1" noChangeArrowheads="1"/>
            </p:cNvPicPr>
            <p:nvPr/>
          </p:nvPicPr>
          <p:blipFill>
            <a:blip r:embed="rId5" cstate="print"/>
            <a:srcRect/>
            <a:stretch>
              <a:fillRect/>
            </a:stretch>
          </p:blipFill>
          <p:spPr bwMode="auto">
            <a:xfrm>
              <a:off x="7160" y="10410"/>
              <a:ext cx="1440" cy="374"/>
            </a:xfrm>
            <a:prstGeom prst="rect">
              <a:avLst/>
            </a:prstGeom>
            <a:noFill/>
            <a:ln w="12700">
              <a:noFill/>
              <a:miter lim="800000"/>
              <a:headEnd/>
              <a:tailEnd/>
            </a:ln>
          </p:spPr>
        </p:pic>
      </p:grpSp>
      <p:grpSp>
        <p:nvGrpSpPr>
          <p:cNvPr id="41" name="グループ化 46"/>
          <p:cNvGrpSpPr>
            <a:grpSpLocks/>
          </p:cNvGrpSpPr>
          <p:nvPr/>
        </p:nvGrpSpPr>
        <p:grpSpPr bwMode="auto">
          <a:xfrm>
            <a:off x="5168900" y="1427163"/>
            <a:ext cx="3132138" cy="538162"/>
            <a:chOff x="5168900" y="1427163"/>
            <a:chExt cx="3132138" cy="538758"/>
          </a:xfrm>
        </p:grpSpPr>
        <p:sp>
          <p:nvSpPr>
            <p:cNvPr id="42" name="AutoShape 16"/>
            <p:cNvSpPr>
              <a:spLocks noChangeArrowheads="1"/>
            </p:cNvSpPr>
            <p:nvPr/>
          </p:nvSpPr>
          <p:spPr bwMode="auto">
            <a:xfrm>
              <a:off x="5168900" y="1427163"/>
              <a:ext cx="3132138" cy="360761"/>
            </a:xfrm>
            <a:prstGeom prst="wedgeRectCallout">
              <a:avLst>
                <a:gd name="adj1" fmla="val -75796"/>
                <a:gd name="adj2" fmla="val 151319"/>
              </a:avLst>
            </a:prstGeom>
            <a:solidFill>
              <a:schemeClr val="accent6">
                <a:lumMod val="40000"/>
                <a:lumOff val="60000"/>
              </a:schemeClr>
            </a:solidFill>
            <a:ln w="9525">
              <a:noFill/>
              <a:miter lim="800000"/>
              <a:headEnd/>
              <a:tailEnd/>
            </a:ln>
            <a:effectLst>
              <a:outerShdw dist="107763" dir="13500000" algn="ctr" rotWithShape="0">
                <a:srgbClr val="808080"/>
              </a:outerShdw>
            </a:effectLst>
          </p:spPr>
          <p:txBody>
            <a:bodyPr lIns="43200" tIns="10800" rIns="43200" bIns="10800"/>
            <a:lstStyle/>
            <a:p>
              <a:pPr>
                <a:lnSpc>
                  <a:spcPct val="90000"/>
                </a:lnSpc>
                <a:defRPr/>
              </a:pPr>
              <a:r>
                <a:rPr lang="en-US" altLang="ja-JP" b="1" dirty="0">
                  <a:latin typeface="Times New Roman" pitchFamily="18" charset="0"/>
                  <a:cs typeface="Times New Roman" pitchFamily="18" charset="0"/>
                </a:rPr>
                <a:t>Earthquake Early Warning</a:t>
              </a:r>
              <a:endParaRPr lang="en-US" altLang="ja-JP" dirty="0">
                <a:latin typeface="Century" pitchFamily="18" charset="0"/>
                <a:ea typeface="ＭＳ 明朝" pitchFamily="17" charset="-128"/>
              </a:endParaRPr>
            </a:p>
          </p:txBody>
        </p:sp>
        <p:sp>
          <p:nvSpPr>
            <p:cNvPr id="43" name="テキスト ボックス 43"/>
            <p:cNvSpPr txBox="1">
              <a:spLocks noChangeArrowheads="1"/>
            </p:cNvSpPr>
            <p:nvPr/>
          </p:nvSpPr>
          <p:spPr bwMode="auto">
            <a:xfrm>
              <a:off x="6732240" y="1719858"/>
              <a:ext cx="1552575" cy="246063"/>
            </a:xfrm>
            <a:prstGeom prst="rect">
              <a:avLst/>
            </a:prstGeom>
            <a:noFill/>
            <a:ln w="9525">
              <a:noFill/>
              <a:miter lim="800000"/>
              <a:headEnd/>
              <a:tailEnd/>
            </a:ln>
          </p:spPr>
          <p:txBody>
            <a:bodyPr>
              <a:spAutoFit/>
            </a:bodyPr>
            <a:lstStyle/>
            <a:p>
              <a:r>
                <a:rPr lang="en-US" altLang="ja-JP" sz="1000" b="1">
                  <a:solidFill>
                    <a:srgbClr val="FF0000"/>
                  </a:solidFill>
                </a:rPr>
                <a:t>Automatic  processing </a:t>
              </a:r>
              <a:endParaRPr lang="ja-JP" altLang="en-US" b="1"/>
            </a:p>
          </p:txBody>
        </p:sp>
      </p:grpSp>
      <p:grpSp>
        <p:nvGrpSpPr>
          <p:cNvPr id="44" name="グループ化 47"/>
          <p:cNvGrpSpPr>
            <a:grpSpLocks/>
          </p:cNvGrpSpPr>
          <p:nvPr/>
        </p:nvGrpSpPr>
        <p:grpSpPr bwMode="auto">
          <a:xfrm>
            <a:off x="5097463" y="2003425"/>
            <a:ext cx="3919537" cy="1374775"/>
            <a:chOff x="5097463" y="2003425"/>
            <a:chExt cx="3919537" cy="1374775"/>
          </a:xfrm>
        </p:grpSpPr>
        <p:sp>
          <p:nvSpPr>
            <p:cNvPr id="45" name="AutoShape 13"/>
            <p:cNvSpPr>
              <a:spLocks noChangeArrowheads="1"/>
            </p:cNvSpPr>
            <p:nvPr/>
          </p:nvSpPr>
          <p:spPr bwMode="auto">
            <a:xfrm>
              <a:off x="5097463" y="2219325"/>
              <a:ext cx="2016125" cy="571500"/>
            </a:xfrm>
            <a:prstGeom prst="wedgeRectCallout">
              <a:avLst>
                <a:gd name="adj1" fmla="val -71968"/>
                <a:gd name="adj2" fmla="val -12222"/>
              </a:avLst>
            </a:prstGeom>
            <a:solidFill>
              <a:schemeClr val="accent6">
                <a:lumMod val="40000"/>
                <a:lumOff val="60000"/>
              </a:schemeClr>
            </a:solidFill>
            <a:ln w="9525">
              <a:noFill/>
              <a:miter lim="800000"/>
              <a:headEnd/>
              <a:tailEnd/>
            </a:ln>
            <a:effectLst>
              <a:outerShdw dist="107763" dir="13500000" algn="ctr" rotWithShape="0">
                <a:srgbClr val="808080"/>
              </a:outerShdw>
            </a:effectLst>
          </p:spPr>
          <p:txBody>
            <a:bodyPr lIns="43200" tIns="10800" rIns="43200" bIns="10800">
              <a:spAutoFit/>
            </a:bodyPr>
            <a:lstStyle/>
            <a:p>
              <a:pPr>
                <a:lnSpc>
                  <a:spcPct val="90000"/>
                </a:lnSpc>
                <a:defRPr/>
              </a:pPr>
              <a:r>
                <a:rPr lang="en-US" altLang="ja-JP" b="1" dirty="0">
                  <a:latin typeface="Times New Roman" pitchFamily="18" charset="0"/>
                  <a:cs typeface="Times New Roman" pitchFamily="18" charset="0"/>
                </a:rPr>
                <a:t>Seismic Intensity Information</a:t>
              </a:r>
              <a:endParaRPr lang="en-US" altLang="ja-JP" dirty="0">
                <a:latin typeface="Century" pitchFamily="18" charset="0"/>
                <a:ea typeface="ＭＳ 明朝" pitchFamily="17" charset="-128"/>
              </a:endParaRPr>
            </a:p>
          </p:txBody>
        </p:sp>
        <p:grpSp>
          <p:nvGrpSpPr>
            <p:cNvPr id="46" name="Group 17"/>
            <p:cNvGrpSpPr>
              <a:grpSpLocks/>
            </p:cNvGrpSpPr>
            <p:nvPr/>
          </p:nvGrpSpPr>
          <p:grpSpPr bwMode="auto">
            <a:xfrm>
              <a:off x="7185025" y="2003425"/>
              <a:ext cx="1831975" cy="1374775"/>
              <a:chOff x="1341" y="5045"/>
              <a:chExt cx="2700" cy="2025"/>
            </a:xfrm>
          </p:grpSpPr>
          <p:pic>
            <p:nvPicPr>
              <p:cNvPr id="48" name="Picture 18" descr="震度速報"/>
              <p:cNvPicPr>
                <a:picLocks noChangeAspect="1" noChangeArrowheads="1"/>
              </p:cNvPicPr>
              <p:nvPr/>
            </p:nvPicPr>
            <p:blipFill>
              <a:blip r:embed="rId9" cstate="print"/>
              <a:srcRect/>
              <a:stretch>
                <a:fillRect/>
              </a:stretch>
            </p:blipFill>
            <p:spPr bwMode="auto">
              <a:xfrm>
                <a:off x="1341" y="5045"/>
                <a:ext cx="2700" cy="2025"/>
              </a:xfrm>
              <a:prstGeom prst="rect">
                <a:avLst/>
              </a:prstGeom>
              <a:noFill/>
              <a:ln w="12700">
                <a:solidFill>
                  <a:srgbClr val="000000"/>
                </a:solidFill>
                <a:miter lim="800000"/>
                <a:headEnd/>
                <a:tailEnd/>
              </a:ln>
            </p:spPr>
          </p:pic>
          <p:pic>
            <p:nvPicPr>
              <p:cNvPr id="49" name="Picture 19" descr="震度凡例"/>
              <p:cNvPicPr>
                <a:picLocks noChangeAspect="1" noChangeArrowheads="1"/>
              </p:cNvPicPr>
              <p:nvPr/>
            </p:nvPicPr>
            <p:blipFill>
              <a:blip r:embed="rId7" cstate="print"/>
              <a:srcRect/>
              <a:stretch>
                <a:fillRect/>
              </a:stretch>
            </p:blipFill>
            <p:spPr bwMode="auto">
              <a:xfrm>
                <a:off x="1410" y="5500"/>
                <a:ext cx="533" cy="1500"/>
              </a:xfrm>
              <a:prstGeom prst="rect">
                <a:avLst/>
              </a:prstGeom>
              <a:noFill/>
              <a:ln w="12700">
                <a:noFill/>
                <a:miter lim="800000"/>
                <a:headEnd/>
                <a:tailEnd/>
              </a:ln>
            </p:spPr>
          </p:pic>
        </p:grpSp>
        <p:sp>
          <p:nvSpPr>
            <p:cNvPr id="47" name="テキスト ボックス 45"/>
            <p:cNvSpPr txBox="1">
              <a:spLocks noChangeArrowheads="1"/>
            </p:cNvSpPr>
            <p:nvPr/>
          </p:nvSpPr>
          <p:spPr bwMode="auto">
            <a:xfrm>
              <a:off x="5562600" y="2714625"/>
              <a:ext cx="1590675" cy="246063"/>
            </a:xfrm>
            <a:prstGeom prst="rect">
              <a:avLst/>
            </a:prstGeom>
            <a:noFill/>
            <a:ln w="9525">
              <a:noFill/>
              <a:miter lim="800000"/>
              <a:headEnd/>
              <a:tailEnd/>
            </a:ln>
          </p:spPr>
          <p:txBody>
            <a:bodyPr>
              <a:spAutoFit/>
            </a:bodyPr>
            <a:lstStyle/>
            <a:p>
              <a:r>
                <a:rPr lang="en-US" altLang="ja-JP" sz="1000" b="1">
                  <a:solidFill>
                    <a:srgbClr val="FF0000"/>
                  </a:solidFill>
                </a:rPr>
                <a:t>Automatic  processing </a:t>
              </a:r>
              <a:endParaRPr lang="ja-JP" altLang="en-US" b="1"/>
            </a:p>
          </p:txBody>
        </p:sp>
      </p:grpSp>
      <p:sp>
        <p:nvSpPr>
          <p:cNvPr id="50" name="テキスト ボックス 49"/>
          <p:cNvSpPr txBox="1"/>
          <p:nvPr/>
        </p:nvSpPr>
        <p:spPr>
          <a:xfrm>
            <a:off x="7639036" y="740230"/>
            <a:ext cx="1504964" cy="646331"/>
          </a:xfrm>
          <a:prstGeom prst="rect">
            <a:avLst/>
          </a:prstGeom>
          <a:noFill/>
        </p:spPr>
        <p:txBody>
          <a:bodyPr wrap="none" rtlCol="0">
            <a:spAutoFit/>
          </a:bodyPr>
          <a:lstStyle/>
          <a:p>
            <a:r>
              <a:rPr kumimoji="1" lang="en-US" altLang="ja-JP" dirty="0" smtClean="0"/>
              <a:t>Focus, P-wave</a:t>
            </a:r>
          </a:p>
          <a:p>
            <a:r>
              <a:rPr lang="en-US" altLang="ja-JP" dirty="0" smtClean="0"/>
              <a:t>S-wave</a:t>
            </a:r>
            <a:endParaRPr kumimoji="1" lang="ja-JP"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wipe(down)">
                                      <p:cBhvr>
                                        <p:cTn id="12" dur="500"/>
                                        <p:tgtEl>
                                          <p:spTgt spid="4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500"/>
                                        <p:tgtEl>
                                          <p:spTgt spid="14"/>
                                        </p:tgtEl>
                                      </p:cBhvr>
                                    </p:animEffect>
                                  </p:childTnLst>
                                </p:cTn>
                              </p:par>
                              <p:par>
                                <p:cTn id="26" presetID="10" presetClass="entr" presetSubtype="0" fill="hold" nodeType="with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500"/>
                                        <p:tgtEl>
                                          <p:spTgt spid="3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2" fill="hold" grpId="0" nodeType="click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right)">
                                      <p:cBhvr>
                                        <p:cTn id="33" dur="500"/>
                                        <p:tgtEl>
                                          <p:spTgt spid="34"/>
                                        </p:tgtEl>
                                      </p:cBhvr>
                                    </p:animEffect>
                                  </p:childTnLst>
                                </p:cTn>
                              </p:par>
                              <p:par>
                                <p:cTn id="34" presetID="10" presetClass="entr" presetSubtype="0" fill="hold" nodeType="with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up)">
                                      <p:cBhvr>
                                        <p:cTn id="41" dur="500"/>
                                        <p:tgtEl>
                                          <p:spTgt spid="13"/>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wipe(left)">
                                      <p:cBhvr>
                                        <p:cTn id="51" dur="500"/>
                                        <p:tgtEl>
                                          <p:spTgt spid="15"/>
                                        </p:tgtEl>
                                      </p:cBhvr>
                                    </p:animEffect>
                                  </p:childTnLst>
                                </p:cTn>
                              </p:par>
                              <p:par>
                                <p:cTn id="52" presetID="10" presetClass="entr" presetSubtype="0" fill="hold"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4638"/>
            <a:ext cx="8686800" cy="1143000"/>
          </a:xfrm>
        </p:spPr>
        <p:txBody>
          <a:bodyPr/>
          <a:lstStyle/>
          <a:p>
            <a:r>
              <a:rPr lang="en-US" altLang="ja-JP" dirty="0" smtClean="0">
                <a:solidFill>
                  <a:schemeClr val="accent5">
                    <a:lumMod val="50000"/>
                  </a:schemeClr>
                </a:solidFill>
                <a:latin typeface="Comic Sans MS" pitchFamily="66" charset="0"/>
                <a:cs typeface="Arial" pitchFamily="34" charset="0"/>
              </a:rPr>
              <a:t>Tsunami Warning Classification</a:t>
            </a:r>
            <a:r>
              <a:rPr lang="ja-JP" altLang="en-US" dirty="0" smtClean="0">
                <a:solidFill>
                  <a:schemeClr val="accent5">
                    <a:lumMod val="50000"/>
                  </a:schemeClr>
                </a:solidFill>
                <a:latin typeface="Comic Sans MS" pitchFamily="66" charset="0"/>
                <a:cs typeface="Arial" pitchFamily="34" charset="0"/>
              </a:rPr>
              <a:t/>
            </a:r>
            <a:br>
              <a:rPr lang="ja-JP" altLang="en-US" dirty="0" smtClean="0">
                <a:solidFill>
                  <a:schemeClr val="accent5">
                    <a:lumMod val="50000"/>
                  </a:schemeClr>
                </a:solidFill>
                <a:latin typeface="Comic Sans MS" pitchFamily="66" charset="0"/>
                <a:cs typeface="Arial" pitchFamily="34" charset="0"/>
              </a:rPr>
            </a:br>
            <a:endParaRPr kumimoji="1" lang="ja-JP" altLang="en-US" dirty="0">
              <a:solidFill>
                <a:schemeClr val="accent5">
                  <a:lumMod val="50000"/>
                </a:schemeClr>
              </a:solidFill>
              <a:latin typeface="Comic Sans MS" pitchFamily="66" charset="0"/>
            </a:endParaRPr>
          </a:p>
        </p:txBody>
      </p:sp>
      <p:sp>
        <p:nvSpPr>
          <p:cNvPr id="4" name="スライド番号プレースホルダ 3"/>
          <p:cNvSpPr>
            <a:spLocks noGrp="1"/>
          </p:cNvSpPr>
          <p:nvPr>
            <p:ph type="sldNum" sz="quarter" idx="11"/>
          </p:nvPr>
        </p:nvSpPr>
        <p:spPr/>
        <p:txBody>
          <a:bodyPr/>
          <a:lstStyle/>
          <a:p>
            <a:fld id="{E9826658-DF4D-4B19-A3FE-E7A9A4D9B617}" type="slidenum">
              <a:rPr kumimoji="1" lang="ja-JP" altLang="en-US" smtClean="0"/>
              <a:pPr/>
              <a:t>12</a:t>
            </a:fld>
            <a:endParaRPr kumimoji="1" lang="ja-JP" altLang="en-US" dirty="0"/>
          </a:p>
        </p:txBody>
      </p:sp>
      <p:grpSp>
        <p:nvGrpSpPr>
          <p:cNvPr id="5" name="グループ化 10"/>
          <p:cNvGrpSpPr>
            <a:grpSpLocks/>
          </p:cNvGrpSpPr>
          <p:nvPr/>
        </p:nvGrpSpPr>
        <p:grpSpPr bwMode="auto">
          <a:xfrm>
            <a:off x="3980317" y="2439761"/>
            <a:ext cx="5163683" cy="2130425"/>
            <a:chOff x="3707267" y="1844675"/>
            <a:chExt cx="5163683" cy="2130425"/>
          </a:xfrm>
        </p:grpSpPr>
        <p:graphicFrame>
          <p:nvGraphicFramePr>
            <p:cNvPr id="6" name="Object 3"/>
            <p:cNvGraphicFramePr>
              <a:graphicFrameLocks noChangeAspect="1"/>
            </p:cNvGraphicFramePr>
            <p:nvPr/>
          </p:nvGraphicFramePr>
          <p:xfrm>
            <a:off x="3707267" y="1844675"/>
            <a:ext cx="5122862" cy="2130425"/>
          </p:xfrm>
          <a:graphic>
            <a:graphicData uri="http://schemas.openxmlformats.org/presentationml/2006/ole">
              <p:oleObj spid="_x0000_s1026" name="Worksheet" r:id="rId3" imgW="3381375" imgH="1409700" progId="Excel.Sheet.8">
                <p:embed/>
              </p:oleObj>
            </a:graphicData>
          </a:graphic>
        </p:graphicFrame>
        <p:cxnSp>
          <p:nvCxnSpPr>
            <p:cNvPr id="7" name="直線コネクタ 6"/>
            <p:cNvCxnSpPr/>
            <p:nvPr/>
          </p:nvCxnSpPr>
          <p:spPr>
            <a:xfrm>
              <a:off x="3779838" y="2492375"/>
              <a:ext cx="0" cy="111601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直線コネクタ 7"/>
            <p:cNvCxnSpPr/>
            <p:nvPr/>
          </p:nvCxnSpPr>
          <p:spPr>
            <a:xfrm>
              <a:off x="8870950" y="2384425"/>
              <a:ext cx="0" cy="1116013"/>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テキスト ボックス 8"/>
          <p:cNvSpPr txBox="1"/>
          <p:nvPr/>
        </p:nvSpPr>
        <p:spPr>
          <a:xfrm>
            <a:off x="4267201" y="5718628"/>
            <a:ext cx="4194628" cy="646331"/>
          </a:xfrm>
          <a:prstGeom prst="rect">
            <a:avLst/>
          </a:prstGeom>
          <a:noFill/>
        </p:spPr>
        <p:txBody>
          <a:bodyPr wrap="square" rtlCol="0">
            <a:spAutoFit/>
          </a:bodyPr>
          <a:lstStyle/>
          <a:p>
            <a:r>
              <a:rPr kumimoji="1" lang="en-US" altLang="ja-JP" dirty="0" smtClean="0"/>
              <a:t>Will be updated </a:t>
            </a:r>
            <a:r>
              <a:rPr lang="en-US" altLang="ja-JP" dirty="0" smtClean="0"/>
              <a:t>in the near future based upon the investigation of 3.11</a:t>
            </a:r>
            <a:endParaRPr kumimoji="1" lang="ja-JP" altLang="en-US" dirty="0"/>
          </a:p>
        </p:txBody>
      </p:sp>
      <p:sp>
        <p:nvSpPr>
          <p:cNvPr id="10" name="AutoShape 105"/>
          <p:cNvSpPr>
            <a:spLocks noChangeArrowheads="1"/>
          </p:cNvSpPr>
          <p:nvPr/>
        </p:nvSpPr>
        <p:spPr bwMode="auto">
          <a:xfrm>
            <a:off x="4470399" y="4730978"/>
            <a:ext cx="4032250" cy="793750"/>
          </a:xfrm>
          <a:prstGeom prst="wedgeRoundRectCallout">
            <a:avLst>
              <a:gd name="adj1" fmla="val -43163"/>
              <a:gd name="adj2" fmla="val -80183"/>
              <a:gd name="adj3" fmla="val 16667"/>
            </a:avLst>
          </a:prstGeom>
          <a:solidFill>
            <a:srgbClr val="FFFF99"/>
          </a:solidFill>
          <a:ln w="19050">
            <a:solidFill>
              <a:srgbClr val="3366FF"/>
            </a:solidFill>
            <a:prstDash val="dash"/>
            <a:miter lim="800000"/>
            <a:headEnd/>
            <a:tailEnd/>
          </a:ln>
        </p:spPr>
        <p:txBody>
          <a:bodyPr lIns="36000" tIns="36000" rIns="36000" bIns="36000"/>
          <a:lstStyle/>
          <a:p>
            <a:pPr algn="ctr"/>
            <a:r>
              <a:rPr lang="en-US" altLang="ja-JP">
                <a:latin typeface="Comic Sans MS" pitchFamily="66" charset="0"/>
              </a:rPr>
              <a:t>Leave coastal areas and do not engage in fishing or swimming</a:t>
            </a:r>
          </a:p>
        </p:txBody>
      </p:sp>
      <p:sp>
        <p:nvSpPr>
          <p:cNvPr id="11" name="AutoShape 105"/>
          <p:cNvSpPr>
            <a:spLocks noChangeArrowheads="1"/>
          </p:cNvSpPr>
          <p:nvPr/>
        </p:nvSpPr>
        <p:spPr bwMode="auto">
          <a:xfrm>
            <a:off x="4557485" y="1195842"/>
            <a:ext cx="4176713" cy="792162"/>
          </a:xfrm>
          <a:prstGeom prst="wedgeRoundRectCallout">
            <a:avLst>
              <a:gd name="adj1" fmla="val -41532"/>
              <a:gd name="adj2" fmla="val 228324"/>
              <a:gd name="adj3" fmla="val 16667"/>
            </a:avLst>
          </a:prstGeom>
          <a:solidFill>
            <a:srgbClr val="FF9679"/>
          </a:solidFill>
          <a:ln w="19050">
            <a:solidFill>
              <a:srgbClr val="3366FF"/>
            </a:solidFill>
            <a:prstDash val="dash"/>
            <a:miter lim="800000"/>
            <a:headEnd/>
            <a:tailEnd/>
          </a:ln>
        </p:spPr>
        <p:txBody>
          <a:bodyPr lIns="36000" tIns="36000" rIns="36000" bIns="36000"/>
          <a:lstStyle/>
          <a:p>
            <a:pPr algn="ctr"/>
            <a:r>
              <a:rPr lang="en-US" altLang="ja-JP">
                <a:latin typeface="Comic Sans MS" pitchFamily="66" charset="0"/>
              </a:rPr>
              <a:t>Leave coastal areas immediately and evacuate to a safe place</a:t>
            </a:r>
          </a:p>
        </p:txBody>
      </p:sp>
      <p:graphicFrame>
        <p:nvGraphicFramePr>
          <p:cNvPr id="1027" name="Object 2"/>
          <p:cNvGraphicFramePr>
            <a:graphicFrameLocks noChangeAspect="1"/>
          </p:cNvGraphicFramePr>
          <p:nvPr/>
        </p:nvGraphicFramePr>
        <p:xfrm>
          <a:off x="179388" y="765175"/>
          <a:ext cx="3671887" cy="5257800"/>
        </p:xfrm>
        <a:graphic>
          <a:graphicData uri="http://schemas.openxmlformats.org/presentationml/2006/ole">
            <p:oleObj spid="_x0000_s1027" name="Photo Editor ｲﾒｰｼﾞ" r:id="rId4" imgW="10580952" imgH="14518126" progId="">
              <p:embed/>
            </p:oleObj>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172" y="0"/>
            <a:ext cx="8229600" cy="1143000"/>
          </a:xfrm>
        </p:spPr>
        <p:txBody>
          <a:bodyPr/>
          <a:lstStyle/>
          <a:p>
            <a:r>
              <a:rPr kumimoji="1" lang="en-US" altLang="ja-JP" dirty="0" smtClean="0">
                <a:latin typeface="Comic Sans MS" pitchFamily="66" charset="0"/>
              </a:rPr>
              <a:t>Response to the earthquake</a:t>
            </a:r>
            <a:endParaRPr kumimoji="1" lang="ja-JP" altLang="en-US" dirty="0">
              <a:latin typeface="Comic Sans MS" pitchFamily="66" charset="0"/>
            </a:endParaRPr>
          </a:p>
        </p:txBody>
      </p:sp>
      <p:sp>
        <p:nvSpPr>
          <p:cNvPr id="4" name="スライド番号プレースホルダ 3"/>
          <p:cNvSpPr>
            <a:spLocks noGrp="1"/>
          </p:cNvSpPr>
          <p:nvPr>
            <p:ph type="sldNum" sz="quarter" idx="11"/>
          </p:nvPr>
        </p:nvSpPr>
        <p:spPr/>
        <p:txBody>
          <a:bodyPr/>
          <a:lstStyle/>
          <a:p>
            <a:fld id="{E9826658-DF4D-4B19-A3FE-E7A9A4D9B617}" type="slidenum">
              <a:rPr kumimoji="1" lang="ja-JP" altLang="en-US" smtClean="0"/>
              <a:pPr/>
              <a:t>13</a:t>
            </a:fld>
            <a:endParaRPr kumimoji="1" lang="ja-JP" altLang="en-US" dirty="0"/>
          </a:p>
        </p:txBody>
      </p:sp>
      <p:graphicFrame>
        <p:nvGraphicFramePr>
          <p:cNvPr id="5" name="表 4"/>
          <p:cNvGraphicFramePr>
            <a:graphicFrameLocks noGrp="1"/>
          </p:cNvGraphicFramePr>
          <p:nvPr/>
        </p:nvGraphicFramePr>
        <p:xfrm>
          <a:off x="323850" y="1268413"/>
          <a:ext cx="7586436" cy="4968240"/>
        </p:xfrm>
        <a:graphic>
          <a:graphicData uri="http://schemas.openxmlformats.org/drawingml/2006/table">
            <a:tbl>
              <a:tblPr firstRow="1" bandRow="1">
                <a:tableStyleId>{2D5ABB26-0587-4C30-8999-92F81FD0307C}</a:tableStyleId>
              </a:tblPr>
              <a:tblGrid>
                <a:gridCol w="1657541"/>
                <a:gridCol w="5928895"/>
              </a:tblGrid>
              <a:tr h="666935">
                <a:tc>
                  <a:txBody>
                    <a:bodyPr/>
                    <a:lstStyle/>
                    <a:p>
                      <a:pPr algn="ctr"/>
                      <a:r>
                        <a:rPr kumimoji="1" lang="en-US" altLang="ja-JP" sz="3600" dirty="0" smtClean="0">
                          <a:solidFill>
                            <a:schemeClr val="tx1"/>
                          </a:solidFill>
                        </a:rPr>
                        <a:t>6-lower</a:t>
                      </a:r>
                      <a:endParaRPr kumimoji="1" lang="ja-JP" altLang="en-US" sz="3600"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0079"/>
                    </a:solidFill>
                  </a:tcPr>
                </a:tc>
                <a:tc>
                  <a:txBody>
                    <a:bodyPr/>
                    <a:lstStyle/>
                    <a:p>
                      <a:r>
                        <a:rPr kumimoji="1" lang="en-US" altLang="ja-JP" sz="2800" b="1" dirty="0" smtClean="0"/>
                        <a:t>Cabinet Secretariat</a:t>
                      </a:r>
                    </a:p>
                    <a:p>
                      <a:r>
                        <a:rPr kumimoji="1" lang="en-US" altLang="ja-JP" sz="2800" dirty="0" smtClean="0"/>
                        <a:t>    </a:t>
                      </a:r>
                      <a:r>
                        <a:rPr kumimoji="1" lang="en-US" altLang="ja-JP" sz="2800" dirty="0" smtClean="0">
                          <a:sym typeface="Wingdings" pitchFamily="2" charset="2"/>
                        </a:rPr>
                        <a:t> call of an urgent gathering team</a:t>
                      </a:r>
                      <a:endParaRPr kumimoji="1" lang="ja-JP" altLang="en-US"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0079"/>
                    </a:solidFill>
                  </a:tcPr>
                </a:tc>
              </a:tr>
              <a:tr h="1269328">
                <a:tc>
                  <a:txBody>
                    <a:bodyPr/>
                    <a:lstStyle/>
                    <a:p>
                      <a:pPr algn="ctr"/>
                      <a:r>
                        <a:rPr kumimoji="1" lang="en-US" altLang="ja-JP" sz="3600" dirty="0" smtClean="0">
                          <a:solidFill>
                            <a:schemeClr val="tx1"/>
                          </a:solidFill>
                        </a:rPr>
                        <a:t>5-lower</a:t>
                      </a:r>
                      <a:endParaRPr kumimoji="1" lang="ja-JP" altLang="en-US" sz="3600"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9679"/>
                    </a:solidFill>
                  </a:tcPr>
                </a:tc>
                <a:tc>
                  <a:txBody>
                    <a:bodyPr/>
                    <a:lstStyle/>
                    <a:p>
                      <a:r>
                        <a:rPr kumimoji="1" lang="en-US" altLang="ja-JP" sz="2800" b="1" dirty="0" smtClean="0"/>
                        <a:t>Ministry of Defense</a:t>
                      </a:r>
                    </a:p>
                    <a:p>
                      <a:r>
                        <a:rPr kumimoji="1" lang="en-US" altLang="ja-JP" sz="2800" dirty="0" smtClean="0"/>
                        <a:t>    </a:t>
                      </a:r>
                      <a:r>
                        <a:rPr kumimoji="1" lang="en-US" altLang="ja-JP" sz="2800" dirty="0" smtClean="0">
                          <a:sym typeface="Wingdings" pitchFamily="2" charset="2"/>
                        </a:rPr>
                        <a:t> investigation</a:t>
                      </a:r>
                      <a:r>
                        <a:rPr kumimoji="1" lang="en-US" altLang="ja-JP" sz="2800" baseline="0" dirty="0" smtClean="0">
                          <a:sym typeface="Wingdings" pitchFamily="2" charset="2"/>
                        </a:rPr>
                        <a:t> of damages</a:t>
                      </a:r>
                    </a:p>
                    <a:p>
                      <a:r>
                        <a:rPr kumimoji="1" lang="en-US" altLang="ja-JP" sz="2800" b="1" baseline="0" dirty="0" smtClean="0">
                          <a:sym typeface="Wingdings" pitchFamily="2" charset="2"/>
                        </a:rPr>
                        <a:t>Japan coast guard</a:t>
                      </a:r>
                    </a:p>
                    <a:p>
                      <a:r>
                        <a:rPr kumimoji="1" lang="en-US" altLang="ja-JP" sz="2800" baseline="0" dirty="0" smtClean="0">
                          <a:sym typeface="Wingdings" pitchFamily="2" charset="2"/>
                        </a:rPr>
                        <a:t>     investigation of damages</a:t>
                      </a:r>
                      <a:endParaRPr kumimoji="1" lang="ja-JP" altLang="en-US" sz="2800" dirty="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9679"/>
                    </a:solidFill>
                  </a:tcPr>
                </a:tc>
              </a:tr>
              <a:tr h="1570524">
                <a:tc>
                  <a:txBody>
                    <a:bodyPr/>
                    <a:lstStyle/>
                    <a:p>
                      <a:pPr algn="ctr"/>
                      <a:r>
                        <a:rPr kumimoji="1" lang="en-US" altLang="ja-JP" sz="3600" dirty="0" smtClean="0">
                          <a:solidFill>
                            <a:schemeClr val="tx1"/>
                          </a:solidFill>
                        </a:rPr>
                        <a:t>4</a:t>
                      </a:r>
                      <a:endParaRPr kumimoji="1" lang="ja-JP" altLang="en-US" sz="3600" dirty="0">
                        <a:solidFill>
                          <a:schemeClr val="tx1"/>
                        </a:solidFill>
                      </a:endParaRPr>
                    </a:p>
                  </a:txBody>
                  <a:tcPr anchor="ct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79"/>
                    </a:solidFill>
                  </a:tcPr>
                </a:tc>
                <a:tc>
                  <a:txBody>
                    <a:bodyPr/>
                    <a:lstStyle/>
                    <a:p>
                      <a:r>
                        <a:rPr kumimoji="1" lang="en-US" altLang="ja-JP" sz="2800" b="1" dirty="0" smtClean="0"/>
                        <a:t>Cabinet Office</a:t>
                      </a:r>
                    </a:p>
                    <a:p>
                      <a:r>
                        <a:rPr kumimoji="1" lang="en-US" altLang="ja-JP" sz="2800" baseline="0" dirty="0" smtClean="0"/>
                        <a:t>    </a:t>
                      </a:r>
                      <a:r>
                        <a:rPr kumimoji="1" lang="en-US" altLang="ja-JP" sz="2800" baseline="0" dirty="0" smtClean="0">
                          <a:sym typeface="Wingdings" pitchFamily="2" charset="2"/>
                        </a:rPr>
                        <a:t> </a:t>
                      </a:r>
                      <a:r>
                        <a:rPr kumimoji="1" lang="en-US" altLang="ja-JP" sz="2800" baseline="0" dirty="0" smtClean="0"/>
                        <a:t>estimation of damages</a:t>
                      </a:r>
                    </a:p>
                    <a:p>
                      <a:r>
                        <a:rPr kumimoji="1" lang="en-US" altLang="ja-JP" sz="2800" b="1" baseline="0" dirty="0" smtClean="0"/>
                        <a:t>Metropolitan  Police Department,</a:t>
                      </a:r>
                    </a:p>
                    <a:p>
                      <a:r>
                        <a:rPr kumimoji="1" lang="en-US" altLang="ja-JP" sz="2800" b="1" baseline="0" dirty="0" smtClean="0"/>
                        <a:t>Fire and Disaster Management Agency</a:t>
                      </a:r>
                    </a:p>
                    <a:p>
                      <a:r>
                        <a:rPr kumimoji="1" lang="en-US" altLang="ja-JP" sz="2800" baseline="0" dirty="0" smtClean="0"/>
                        <a:t>    </a:t>
                      </a:r>
                      <a:r>
                        <a:rPr kumimoji="1" lang="en-US" altLang="ja-JP" sz="2800" baseline="0" dirty="0" smtClean="0">
                          <a:sym typeface="Wingdings" pitchFamily="2" charset="2"/>
                        </a:rPr>
                        <a:t> investigation of damages</a:t>
                      </a:r>
                      <a:endParaRPr kumimoji="1" lang="en-US" altLang="ja-JP" sz="2800" baseline="0" dirty="0" smtClean="0"/>
                    </a:p>
                  </a:txBody>
                  <a:tcPr>
                    <a:lnL w="381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solidFill>
                      <a:srgbClr val="FFFF79"/>
                    </a:solid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idx="4294967295"/>
          </p:nvPr>
        </p:nvSpPr>
        <p:spPr/>
        <p:txBody>
          <a:bodyPr/>
          <a:lstStyle/>
          <a:p>
            <a:pPr rtl="0" eaLnBrk="0" fontAlgn="base" hangingPunct="0"/>
            <a:r>
              <a:rPr kumimoji="1" lang="en-US" altLang="ja-JP" sz="3200" kern="1200" dirty="0" smtClean="0">
                <a:solidFill>
                  <a:schemeClr val="accent5">
                    <a:lumMod val="50000"/>
                  </a:schemeClr>
                </a:solidFill>
                <a:latin typeface="Comic Sans MS" pitchFamily="66" charset="0"/>
                <a:ea typeface="ＭＳ Ｐゴシック"/>
                <a:cs typeface="Arial"/>
              </a:rPr>
              <a:t>The Concept of Earthquake Early Warning (EEW)</a:t>
            </a:r>
            <a:endParaRPr lang="ja-JP" altLang="ja-JP" sz="3200" dirty="0" smtClean="0">
              <a:solidFill>
                <a:schemeClr val="accent5">
                  <a:lumMod val="50000"/>
                </a:schemeClr>
              </a:solidFill>
              <a:latin typeface="Comic Sans MS" pitchFamily="66" charset="0"/>
            </a:endParaRPr>
          </a:p>
          <a:p>
            <a:endParaRPr kumimoji="1" lang="ja-JP" altLang="en-US" sz="3200" dirty="0">
              <a:solidFill>
                <a:schemeClr val="accent5">
                  <a:lumMod val="50000"/>
                </a:schemeClr>
              </a:solidFill>
              <a:latin typeface="Comic Sans MS" pitchFamily="66" charset="0"/>
            </a:endParaRPr>
          </a:p>
        </p:txBody>
      </p:sp>
      <p:sp>
        <p:nvSpPr>
          <p:cNvPr id="5" name="Text Box 3"/>
          <p:cNvSpPr txBox="1">
            <a:spLocks noChangeArrowheads="1"/>
          </p:cNvSpPr>
          <p:nvPr/>
        </p:nvSpPr>
        <p:spPr bwMode="auto">
          <a:xfrm>
            <a:off x="323850" y="1141413"/>
            <a:ext cx="8496300" cy="1446212"/>
          </a:xfrm>
          <a:prstGeom prst="rect">
            <a:avLst/>
          </a:prstGeom>
          <a:solidFill>
            <a:srgbClr val="CCFFFF"/>
          </a:solidFill>
          <a:ln w="9525">
            <a:solidFill>
              <a:schemeClr val="accent2"/>
            </a:solidFill>
            <a:miter lim="800000"/>
            <a:headEnd/>
            <a:tailEnd/>
          </a:ln>
        </p:spPr>
        <p:txBody>
          <a:bodyPr>
            <a:spAutoFit/>
          </a:bodyPr>
          <a:lstStyle/>
          <a:p>
            <a:pPr>
              <a:spcBef>
                <a:spcPct val="50000"/>
              </a:spcBef>
              <a:buFontTx/>
              <a:buChar char="•"/>
            </a:pPr>
            <a:r>
              <a:rPr lang="en-US" altLang="ja-JP" sz="1600" dirty="0"/>
              <a:t> JMA is providing residents in Japan with </a:t>
            </a:r>
            <a:r>
              <a:rPr lang="en-US" altLang="ja-JP" sz="1600" dirty="0">
                <a:solidFill>
                  <a:srgbClr val="FF0000"/>
                </a:solidFill>
              </a:rPr>
              <a:t>Earthquake Early Warnings</a:t>
            </a:r>
            <a:r>
              <a:rPr lang="en-US" altLang="ja-JP" sz="1600" dirty="0"/>
              <a:t>, new prompt earthquake alerts to be issued immediately after the occurrence of earthquakes, in order to secure time to protect yourself before strong tremors arrive.</a:t>
            </a:r>
          </a:p>
          <a:p>
            <a:pPr>
              <a:spcBef>
                <a:spcPct val="50000"/>
              </a:spcBef>
              <a:buFontTx/>
              <a:buChar char="•"/>
            </a:pPr>
            <a:r>
              <a:rPr lang="en-US" altLang="ja-JP" sz="1600" dirty="0"/>
              <a:t> On 1 October 2007, JMA started providing Earthquake Early Warning through several </a:t>
            </a:r>
            <a:r>
              <a:rPr lang="en-US" altLang="ja-JP" sz="1600" dirty="0" smtClean="0"/>
              <a:t>media </a:t>
            </a:r>
            <a:r>
              <a:rPr lang="en-US" altLang="ja-JP" sz="1600" dirty="0"/>
              <a:t>such as TV and radio.</a:t>
            </a:r>
          </a:p>
        </p:txBody>
      </p:sp>
      <p:pic>
        <p:nvPicPr>
          <p:cNvPr id="6" name="Picture 77" descr="eew1"/>
          <p:cNvPicPr>
            <a:picLocks noChangeAspect="1" noChangeArrowheads="1"/>
          </p:cNvPicPr>
          <p:nvPr/>
        </p:nvPicPr>
        <p:blipFill>
          <a:blip r:embed="rId2" cstate="print"/>
          <a:srcRect t="10500" b="10500"/>
          <a:stretch>
            <a:fillRect/>
          </a:stretch>
        </p:blipFill>
        <p:spPr bwMode="auto">
          <a:xfrm>
            <a:off x="1042988" y="2652713"/>
            <a:ext cx="6989762" cy="3951287"/>
          </a:xfrm>
          <a:prstGeom prst="rect">
            <a:avLst/>
          </a:prstGeom>
          <a:noFill/>
          <a:ln w="9525">
            <a:noFill/>
            <a:miter lim="800000"/>
            <a:headEnd/>
            <a:tailEnd/>
          </a:ln>
        </p:spPr>
      </p:pic>
      <p:sp>
        <p:nvSpPr>
          <p:cNvPr id="7" name="スライド番号プレースホルダ 10"/>
          <p:cNvSpPr>
            <a:spLocks noGrp="1"/>
          </p:cNvSpPr>
          <p:nvPr>
            <p:ph type="sldNum" sz="quarter" idx="4294967295"/>
          </p:nvPr>
        </p:nvSpPr>
        <p:spPr>
          <a:xfrm>
            <a:off x="6553200" y="6356350"/>
            <a:ext cx="2133600" cy="365125"/>
          </a:xfrm>
          <a:prstGeom prst="rect">
            <a:avLst/>
          </a:prstGeom>
        </p:spPr>
        <p:txBody>
          <a:bodyPr/>
          <a:lstStyle/>
          <a:p>
            <a:pPr>
              <a:defRPr/>
            </a:pPr>
            <a:fld id="{5A95EA92-92BF-4BDE-AABB-14EDBF04F06B}" type="slidenum">
              <a:rPr lang="ja-JP" altLang="en-US"/>
              <a:pPr>
                <a:defRPr/>
              </a:pPr>
              <a:t>14</a:t>
            </a:fld>
            <a:endParaRPr lang="ja-JP" alt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タイトル 53"/>
          <p:cNvSpPr>
            <a:spLocks noGrp="1"/>
          </p:cNvSpPr>
          <p:nvPr>
            <p:ph type="title" idx="4294967295"/>
          </p:nvPr>
        </p:nvSpPr>
        <p:spPr>
          <a:xfrm>
            <a:off x="-449943" y="188686"/>
            <a:ext cx="9593943" cy="783771"/>
          </a:xfrm>
        </p:spPr>
        <p:txBody>
          <a:bodyPr/>
          <a:lstStyle/>
          <a:p>
            <a:r>
              <a:rPr kumimoji="1" lang="en-US" altLang="ja-JP" sz="3600" dirty="0" smtClean="0">
                <a:latin typeface="Comic Sans MS" pitchFamily="66" charset="0"/>
              </a:rPr>
              <a:t>Importance </a:t>
            </a:r>
            <a:r>
              <a:rPr kumimoji="1" lang="en-US" altLang="ja-JP" sz="3600" baseline="0" dirty="0" smtClean="0">
                <a:latin typeface="Comic Sans MS" pitchFamily="66" charset="0"/>
              </a:rPr>
              <a:t>of public awareness and collaboration with</a:t>
            </a:r>
            <a:r>
              <a:rPr kumimoji="1" lang="en-US" altLang="ja-JP" sz="3600" dirty="0" smtClean="0">
                <a:latin typeface="Comic Sans MS" pitchFamily="66" charset="0"/>
              </a:rPr>
              <a:t> our partners</a:t>
            </a:r>
            <a:endParaRPr kumimoji="1" lang="ja-JP" altLang="en-US" sz="3600" dirty="0">
              <a:latin typeface="Comic Sans MS" pitchFamily="66" charset="0"/>
            </a:endParaRPr>
          </a:p>
        </p:txBody>
      </p:sp>
      <p:grpSp>
        <p:nvGrpSpPr>
          <p:cNvPr id="55" name="Group 3"/>
          <p:cNvGrpSpPr>
            <a:grpSpLocks/>
          </p:cNvGrpSpPr>
          <p:nvPr/>
        </p:nvGrpSpPr>
        <p:grpSpPr bwMode="auto">
          <a:xfrm>
            <a:off x="684213" y="2982913"/>
            <a:ext cx="2520950" cy="1900237"/>
            <a:chOff x="2160" y="576"/>
            <a:chExt cx="1588" cy="1197"/>
          </a:xfrm>
        </p:grpSpPr>
        <p:pic>
          <p:nvPicPr>
            <p:cNvPr id="56" name="Picture 4"/>
            <p:cNvPicPr preferRelativeResize="0">
              <a:picLocks noChangeAspect="1" noChangeArrowheads="1"/>
            </p:cNvPicPr>
            <p:nvPr/>
          </p:nvPicPr>
          <p:blipFill>
            <a:blip r:embed="rId3" cstate="print"/>
            <a:srcRect/>
            <a:stretch>
              <a:fillRect/>
            </a:stretch>
          </p:blipFill>
          <p:spPr bwMode="auto">
            <a:xfrm>
              <a:off x="2208" y="1152"/>
              <a:ext cx="1008" cy="621"/>
            </a:xfrm>
            <a:prstGeom prst="rect">
              <a:avLst/>
            </a:prstGeom>
            <a:noFill/>
            <a:ln w="9525">
              <a:noFill/>
              <a:miter lim="800000"/>
              <a:headEnd/>
              <a:tailEnd/>
            </a:ln>
          </p:spPr>
        </p:pic>
        <p:pic>
          <p:nvPicPr>
            <p:cNvPr id="57" name="Picture 5"/>
            <p:cNvPicPr preferRelativeResize="0">
              <a:picLocks noChangeAspect="1" noChangeArrowheads="1"/>
            </p:cNvPicPr>
            <p:nvPr/>
          </p:nvPicPr>
          <p:blipFill>
            <a:blip r:embed="rId4" cstate="print"/>
            <a:srcRect/>
            <a:stretch>
              <a:fillRect/>
            </a:stretch>
          </p:blipFill>
          <p:spPr bwMode="auto">
            <a:xfrm>
              <a:off x="2640" y="816"/>
              <a:ext cx="900" cy="438"/>
            </a:xfrm>
            <a:prstGeom prst="rect">
              <a:avLst/>
            </a:prstGeom>
            <a:noFill/>
            <a:ln w="9525">
              <a:noFill/>
              <a:miter lim="800000"/>
              <a:headEnd/>
              <a:tailEnd/>
            </a:ln>
          </p:spPr>
        </p:pic>
        <p:sp>
          <p:nvSpPr>
            <p:cNvPr id="58" name="Text Box 6"/>
            <p:cNvSpPr txBox="1">
              <a:spLocks noChangeArrowheads="1"/>
            </p:cNvSpPr>
            <p:nvPr/>
          </p:nvSpPr>
          <p:spPr bwMode="auto">
            <a:xfrm>
              <a:off x="2160" y="576"/>
              <a:ext cx="1588" cy="168"/>
            </a:xfrm>
            <a:prstGeom prst="rect">
              <a:avLst/>
            </a:prstGeom>
            <a:noFill/>
            <a:ln w="9525">
              <a:noFill/>
              <a:miter lim="800000"/>
              <a:headEnd/>
              <a:tailEnd/>
            </a:ln>
          </p:spPr>
          <p:txBody>
            <a:bodyPr/>
            <a:lstStyle/>
            <a:p>
              <a:r>
                <a:rPr lang="en-US" altLang="ja-JP" sz="1200" b="1" u="sng"/>
                <a:t>Train control system</a:t>
              </a:r>
            </a:p>
          </p:txBody>
        </p:sp>
      </p:grpSp>
      <p:grpSp>
        <p:nvGrpSpPr>
          <p:cNvPr id="59" name="Group 7"/>
          <p:cNvGrpSpPr>
            <a:grpSpLocks/>
          </p:cNvGrpSpPr>
          <p:nvPr/>
        </p:nvGrpSpPr>
        <p:grpSpPr bwMode="auto">
          <a:xfrm>
            <a:off x="2427288" y="1154113"/>
            <a:ext cx="1828800" cy="1770062"/>
            <a:chOff x="1529" y="690"/>
            <a:chExt cx="1152" cy="1115"/>
          </a:xfrm>
        </p:grpSpPr>
        <p:pic>
          <p:nvPicPr>
            <p:cNvPr id="60" name="Picture 8" descr="水門"/>
            <p:cNvPicPr preferRelativeResize="0">
              <a:picLocks noChangeAspect="1" noChangeArrowheads="1"/>
            </p:cNvPicPr>
            <p:nvPr/>
          </p:nvPicPr>
          <p:blipFill>
            <a:blip r:embed="rId5" cstate="print"/>
            <a:srcRect/>
            <a:stretch>
              <a:fillRect/>
            </a:stretch>
          </p:blipFill>
          <p:spPr bwMode="auto">
            <a:xfrm>
              <a:off x="1727" y="690"/>
              <a:ext cx="695" cy="768"/>
            </a:xfrm>
            <a:prstGeom prst="rect">
              <a:avLst/>
            </a:prstGeom>
            <a:noFill/>
            <a:ln w="9525">
              <a:noFill/>
              <a:miter lim="800000"/>
              <a:headEnd/>
              <a:tailEnd/>
            </a:ln>
          </p:spPr>
        </p:pic>
        <p:sp>
          <p:nvSpPr>
            <p:cNvPr id="61" name="Text Box 9"/>
            <p:cNvSpPr txBox="1">
              <a:spLocks noChangeArrowheads="1"/>
            </p:cNvSpPr>
            <p:nvPr/>
          </p:nvSpPr>
          <p:spPr bwMode="auto">
            <a:xfrm>
              <a:off x="1529" y="1476"/>
              <a:ext cx="1152" cy="329"/>
            </a:xfrm>
            <a:prstGeom prst="rect">
              <a:avLst/>
            </a:prstGeom>
            <a:noFill/>
            <a:ln w="9525">
              <a:noFill/>
              <a:miter lim="800000"/>
              <a:headEnd/>
              <a:tailEnd/>
            </a:ln>
          </p:spPr>
          <p:txBody>
            <a:bodyPr/>
            <a:lstStyle/>
            <a:p>
              <a:r>
                <a:rPr lang="en-US" altLang="ja-JP" sz="1200" b="1" u="sng">
                  <a:cs typeface="Times New Roman" pitchFamily="18" charset="0"/>
                </a:rPr>
                <a:t>Closing tide gates</a:t>
              </a:r>
              <a:r>
                <a:rPr lang="en-US" altLang="ja-JP" sz="1200" b="1" u="sng">
                  <a:latin typeface="News Gothic MT"/>
                </a:rPr>
                <a:t> </a:t>
              </a:r>
            </a:p>
          </p:txBody>
        </p:sp>
      </p:grpSp>
      <p:grpSp>
        <p:nvGrpSpPr>
          <p:cNvPr id="62" name="Group 10"/>
          <p:cNvGrpSpPr>
            <a:grpSpLocks/>
          </p:cNvGrpSpPr>
          <p:nvPr/>
        </p:nvGrpSpPr>
        <p:grpSpPr bwMode="auto">
          <a:xfrm>
            <a:off x="4056063" y="1306513"/>
            <a:ext cx="2092325" cy="1374775"/>
            <a:chOff x="2555" y="786"/>
            <a:chExt cx="1318" cy="866"/>
          </a:xfrm>
        </p:grpSpPr>
        <p:pic>
          <p:nvPicPr>
            <p:cNvPr id="63" name="Picture 11" descr="船"/>
            <p:cNvPicPr>
              <a:picLocks noChangeAspect="1" noChangeArrowheads="1"/>
            </p:cNvPicPr>
            <p:nvPr/>
          </p:nvPicPr>
          <p:blipFill>
            <a:blip r:embed="rId6" cstate="print"/>
            <a:srcRect t="19276" r="25211" b="16306"/>
            <a:stretch>
              <a:fillRect/>
            </a:stretch>
          </p:blipFill>
          <p:spPr bwMode="auto">
            <a:xfrm>
              <a:off x="2735" y="1074"/>
              <a:ext cx="1008" cy="578"/>
            </a:xfrm>
            <a:prstGeom prst="rect">
              <a:avLst/>
            </a:prstGeom>
            <a:noFill/>
            <a:ln w="9525">
              <a:noFill/>
              <a:miter lim="800000"/>
              <a:headEnd/>
              <a:tailEnd/>
            </a:ln>
          </p:spPr>
        </p:pic>
        <p:sp>
          <p:nvSpPr>
            <p:cNvPr id="64" name="Text Box 12"/>
            <p:cNvSpPr txBox="1">
              <a:spLocks noChangeArrowheads="1"/>
            </p:cNvSpPr>
            <p:nvPr/>
          </p:nvSpPr>
          <p:spPr bwMode="auto">
            <a:xfrm>
              <a:off x="2555" y="786"/>
              <a:ext cx="1318" cy="288"/>
            </a:xfrm>
            <a:prstGeom prst="rect">
              <a:avLst/>
            </a:prstGeom>
            <a:noFill/>
            <a:ln w="9525">
              <a:noFill/>
              <a:miter lim="800000"/>
              <a:headEnd/>
              <a:tailEnd/>
            </a:ln>
          </p:spPr>
          <p:txBody>
            <a:bodyPr/>
            <a:lstStyle/>
            <a:p>
              <a:r>
                <a:rPr lang="en-US" altLang="ja-JP" sz="1200" b="1" u="sng"/>
                <a:t>Immediate evacuation from areas of the tsunami</a:t>
              </a:r>
            </a:p>
          </p:txBody>
        </p:sp>
      </p:grpSp>
      <p:grpSp>
        <p:nvGrpSpPr>
          <p:cNvPr id="65" name="Group 13"/>
          <p:cNvGrpSpPr>
            <a:grpSpLocks/>
          </p:cNvGrpSpPr>
          <p:nvPr/>
        </p:nvGrpSpPr>
        <p:grpSpPr bwMode="auto">
          <a:xfrm>
            <a:off x="2636838" y="3287713"/>
            <a:ext cx="2066925" cy="1387475"/>
            <a:chOff x="1661" y="2034"/>
            <a:chExt cx="1302" cy="874"/>
          </a:xfrm>
        </p:grpSpPr>
        <p:sp>
          <p:nvSpPr>
            <p:cNvPr id="66" name="Text Box 14"/>
            <p:cNvSpPr txBox="1">
              <a:spLocks noChangeArrowheads="1"/>
            </p:cNvSpPr>
            <p:nvPr/>
          </p:nvSpPr>
          <p:spPr bwMode="auto">
            <a:xfrm>
              <a:off x="1661" y="2616"/>
              <a:ext cx="1302" cy="292"/>
            </a:xfrm>
            <a:prstGeom prst="rect">
              <a:avLst/>
            </a:prstGeom>
            <a:noFill/>
            <a:ln w="9525">
              <a:noFill/>
              <a:miter lim="800000"/>
              <a:headEnd/>
              <a:tailEnd/>
            </a:ln>
          </p:spPr>
          <p:txBody>
            <a:bodyPr/>
            <a:lstStyle/>
            <a:p>
              <a:r>
                <a:rPr lang="en-US" altLang="ja-JP" sz="1200" b="1" u="sng"/>
                <a:t>Traffic control signals, traffic regulation</a:t>
              </a:r>
            </a:p>
          </p:txBody>
        </p:sp>
        <p:grpSp>
          <p:nvGrpSpPr>
            <p:cNvPr id="67" name="Group 15"/>
            <p:cNvGrpSpPr>
              <a:grpSpLocks/>
            </p:cNvGrpSpPr>
            <p:nvPr/>
          </p:nvGrpSpPr>
          <p:grpSpPr bwMode="auto">
            <a:xfrm>
              <a:off x="1919" y="2034"/>
              <a:ext cx="968" cy="624"/>
              <a:chOff x="3312" y="2448"/>
              <a:chExt cx="968" cy="624"/>
            </a:xfrm>
          </p:grpSpPr>
          <p:sp>
            <p:nvSpPr>
              <p:cNvPr id="68" name="Rectangle 16"/>
              <p:cNvSpPr>
                <a:spLocks noChangeArrowheads="1"/>
              </p:cNvSpPr>
              <p:nvPr/>
            </p:nvSpPr>
            <p:spPr bwMode="auto">
              <a:xfrm>
                <a:off x="3312" y="2496"/>
                <a:ext cx="960" cy="576"/>
              </a:xfrm>
              <a:prstGeom prst="rect">
                <a:avLst/>
              </a:prstGeom>
              <a:solidFill>
                <a:srgbClr val="FFFFFF"/>
              </a:solidFill>
              <a:ln w="9525">
                <a:noFill/>
                <a:miter lim="800000"/>
                <a:headEnd/>
                <a:tailEnd/>
              </a:ln>
            </p:spPr>
            <p:txBody>
              <a:bodyPr anchor="ctr">
                <a:spAutoFit/>
              </a:bodyPr>
              <a:lstStyle/>
              <a:p>
                <a:endParaRPr lang="ja-JP" altLang="en-US"/>
              </a:p>
            </p:txBody>
          </p:sp>
          <p:grpSp>
            <p:nvGrpSpPr>
              <p:cNvPr id="69" name="Group 17"/>
              <p:cNvGrpSpPr>
                <a:grpSpLocks/>
              </p:cNvGrpSpPr>
              <p:nvPr/>
            </p:nvGrpSpPr>
            <p:grpSpPr bwMode="auto">
              <a:xfrm>
                <a:off x="3312" y="2448"/>
                <a:ext cx="968" cy="590"/>
                <a:chOff x="4150" y="2387"/>
                <a:chExt cx="1106" cy="674"/>
              </a:xfrm>
            </p:grpSpPr>
            <p:pic>
              <p:nvPicPr>
                <p:cNvPr id="70" name="Picture 18"/>
                <p:cNvPicPr>
                  <a:picLocks noChangeAspect="1" noChangeArrowheads="1"/>
                </p:cNvPicPr>
                <p:nvPr/>
              </p:nvPicPr>
              <p:blipFill>
                <a:blip r:embed="rId7" cstate="print"/>
                <a:srcRect/>
                <a:stretch>
                  <a:fillRect/>
                </a:stretch>
              </p:blipFill>
              <p:spPr bwMode="auto">
                <a:xfrm>
                  <a:off x="4185" y="2773"/>
                  <a:ext cx="492" cy="288"/>
                </a:xfrm>
                <a:prstGeom prst="rect">
                  <a:avLst/>
                </a:prstGeom>
                <a:noFill/>
                <a:ln w="9525">
                  <a:noFill/>
                  <a:miter lim="800000"/>
                  <a:headEnd/>
                  <a:tailEnd/>
                </a:ln>
              </p:spPr>
            </p:pic>
            <p:pic>
              <p:nvPicPr>
                <p:cNvPr id="71" name="Picture 19"/>
                <p:cNvPicPr>
                  <a:picLocks noChangeAspect="1" noChangeArrowheads="1"/>
                </p:cNvPicPr>
                <p:nvPr/>
              </p:nvPicPr>
              <p:blipFill>
                <a:blip r:embed="rId8" cstate="print"/>
                <a:srcRect/>
                <a:stretch>
                  <a:fillRect/>
                </a:stretch>
              </p:blipFill>
              <p:spPr bwMode="auto">
                <a:xfrm>
                  <a:off x="4582" y="2612"/>
                  <a:ext cx="336" cy="254"/>
                </a:xfrm>
                <a:prstGeom prst="rect">
                  <a:avLst/>
                </a:prstGeom>
                <a:noFill/>
                <a:ln w="9525">
                  <a:noFill/>
                  <a:miter lim="800000"/>
                  <a:headEnd/>
                  <a:tailEnd/>
                </a:ln>
              </p:spPr>
            </p:pic>
            <p:grpSp>
              <p:nvGrpSpPr>
                <p:cNvPr id="72" name="Group 20"/>
                <p:cNvGrpSpPr>
                  <a:grpSpLocks/>
                </p:cNvGrpSpPr>
                <p:nvPr/>
              </p:nvGrpSpPr>
              <p:grpSpPr bwMode="auto">
                <a:xfrm rot="-2666261">
                  <a:off x="4150" y="2903"/>
                  <a:ext cx="60" cy="91"/>
                  <a:chOff x="5318" y="8878"/>
                  <a:chExt cx="267" cy="320"/>
                </a:xfrm>
              </p:grpSpPr>
              <p:sp>
                <p:nvSpPr>
                  <p:cNvPr id="81" name="Arc 21"/>
                  <p:cNvSpPr>
                    <a:spLocks/>
                  </p:cNvSpPr>
                  <p:nvPr/>
                </p:nvSpPr>
                <p:spPr bwMode="auto">
                  <a:xfrm flipH="1">
                    <a:off x="5318" y="8878"/>
                    <a:ext cx="207" cy="220"/>
                  </a:xfrm>
                  <a:custGeom>
                    <a:avLst/>
                    <a:gdLst>
                      <a:gd name="T0" fmla="*/ 0 w 23726"/>
                      <a:gd name="T1" fmla="*/ 0 h 21600"/>
                      <a:gd name="T2" fmla="*/ 0 w 23726"/>
                      <a:gd name="T3" fmla="*/ 0 h 21600"/>
                      <a:gd name="T4" fmla="*/ 0 w 23726"/>
                      <a:gd name="T5" fmla="*/ 0 h 21600"/>
                      <a:gd name="T6" fmla="*/ 0 60000 65536"/>
                      <a:gd name="T7" fmla="*/ 0 60000 65536"/>
                      <a:gd name="T8" fmla="*/ 0 60000 65536"/>
                      <a:gd name="T9" fmla="*/ 0 w 23726"/>
                      <a:gd name="T10" fmla="*/ 0 h 21600"/>
                      <a:gd name="T11" fmla="*/ 23726 w 23726"/>
                      <a:gd name="T12" fmla="*/ 21600 h 21600"/>
                    </a:gdLst>
                    <a:ahLst/>
                    <a:cxnLst>
                      <a:cxn ang="T6">
                        <a:pos x="T0" y="T1"/>
                      </a:cxn>
                      <a:cxn ang="T7">
                        <a:pos x="T2" y="T3"/>
                      </a:cxn>
                      <a:cxn ang="T8">
                        <a:pos x="T4" y="T5"/>
                      </a:cxn>
                    </a:cxnLst>
                    <a:rect l="T9" t="T10" r="T11" b="T12"/>
                    <a:pathLst>
                      <a:path w="23726" h="21600" fill="none" extrusionOk="0">
                        <a:moveTo>
                          <a:pt x="-1" y="104"/>
                        </a:moveTo>
                        <a:cubicBezTo>
                          <a:pt x="706" y="35"/>
                          <a:pt x="1416" y="-1"/>
                          <a:pt x="2126" y="0"/>
                        </a:cubicBezTo>
                        <a:cubicBezTo>
                          <a:pt x="14055" y="0"/>
                          <a:pt x="23726" y="9670"/>
                          <a:pt x="23726" y="21600"/>
                        </a:cubicBezTo>
                      </a:path>
                      <a:path w="23726" h="21600" stroke="0" extrusionOk="0">
                        <a:moveTo>
                          <a:pt x="-1" y="104"/>
                        </a:moveTo>
                        <a:cubicBezTo>
                          <a:pt x="706" y="35"/>
                          <a:pt x="1416" y="-1"/>
                          <a:pt x="2126" y="0"/>
                        </a:cubicBezTo>
                        <a:cubicBezTo>
                          <a:pt x="14055" y="0"/>
                          <a:pt x="23726" y="9670"/>
                          <a:pt x="23726" y="21600"/>
                        </a:cubicBezTo>
                        <a:lnTo>
                          <a:pt x="2126" y="21600"/>
                        </a:lnTo>
                        <a:close/>
                      </a:path>
                    </a:pathLst>
                  </a:custGeom>
                  <a:noFill/>
                  <a:ln w="9525">
                    <a:noFill/>
                    <a:round/>
                    <a:headEnd/>
                    <a:tailEnd/>
                  </a:ln>
                </p:spPr>
                <p:txBody>
                  <a:bodyPr/>
                  <a:lstStyle/>
                  <a:p>
                    <a:endParaRPr lang="ja-JP" altLang="en-US"/>
                  </a:p>
                </p:txBody>
              </p:sp>
              <p:sp>
                <p:nvSpPr>
                  <p:cNvPr id="82" name="Arc 22"/>
                  <p:cNvSpPr>
                    <a:spLocks/>
                  </p:cNvSpPr>
                  <p:nvPr/>
                </p:nvSpPr>
                <p:spPr bwMode="auto">
                  <a:xfrm flipH="1">
                    <a:off x="5378" y="8978"/>
                    <a:ext cx="207" cy="220"/>
                  </a:xfrm>
                  <a:custGeom>
                    <a:avLst/>
                    <a:gdLst>
                      <a:gd name="T0" fmla="*/ 0 w 23726"/>
                      <a:gd name="T1" fmla="*/ 0 h 21600"/>
                      <a:gd name="T2" fmla="*/ 0 w 23726"/>
                      <a:gd name="T3" fmla="*/ 0 h 21600"/>
                      <a:gd name="T4" fmla="*/ 0 w 23726"/>
                      <a:gd name="T5" fmla="*/ 0 h 21600"/>
                      <a:gd name="T6" fmla="*/ 0 60000 65536"/>
                      <a:gd name="T7" fmla="*/ 0 60000 65536"/>
                      <a:gd name="T8" fmla="*/ 0 60000 65536"/>
                      <a:gd name="T9" fmla="*/ 0 w 23726"/>
                      <a:gd name="T10" fmla="*/ 0 h 21600"/>
                      <a:gd name="T11" fmla="*/ 23726 w 23726"/>
                      <a:gd name="T12" fmla="*/ 21600 h 21600"/>
                    </a:gdLst>
                    <a:ahLst/>
                    <a:cxnLst>
                      <a:cxn ang="T6">
                        <a:pos x="T0" y="T1"/>
                      </a:cxn>
                      <a:cxn ang="T7">
                        <a:pos x="T2" y="T3"/>
                      </a:cxn>
                      <a:cxn ang="T8">
                        <a:pos x="T4" y="T5"/>
                      </a:cxn>
                    </a:cxnLst>
                    <a:rect l="T9" t="T10" r="T11" b="T12"/>
                    <a:pathLst>
                      <a:path w="23726" h="21600" fill="none" extrusionOk="0">
                        <a:moveTo>
                          <a:pt x="-1" y="104"/>
                        </a:moveTo>
                        <a:cubicBezTo>
                          <a:pt x="706" y="35"/>
                          <a:pt x="1416" y="-1"/>
                          <a:pt x="2126" y="0"/>
                        </a:cubicBezTo>
                        <a:cubicBezTo>
                          <a:pt x="14055" y="0"/>
                          <a:pt x="23726" y="9670"/>
                          <a:pt x="23726" y="21600"/>
                        </a:cubicBezTo>
                      </a:path>
                      <a:path w="23726" h="21600" stroke="0" extrusionOk="0">
                        <a:moveTo>
                          <a:pt x="-1" y="104"/>
                        </a:moveTo>
                        <a:cubicBezTo>
                          <a:pt x="706" y="35"/>
                          <a:pt x="1416" y="-1"/>
                          <a:pt x="2126" y="0"/>
                        </a:cubicBezTo>
                        <a:cubicBezTo>
                          <a:pt x="14055" y="0"/>
                          <a:pt x="23726" y="9670"/>
                          <a:pt x="23726" y="21600"/>
                        </a:cubicBezTo>
                        <a:lnTo>
                          <a:pt x="2126" y="21600"/>
                        </a:lnTo>
                        <a:close/>
                      </a:path>
                    </a:pathLst>
                  </a:custGeom>
                  <a:noFill/>
                  <a:ln w="9525">
                    <a:noFill/>
                    <a:round/>
                    <a:headEnd/>
                    <a:tailEnd/>
                  </a:ln>
                </p:spPr>
                <p:txBody>
                  <a:bodyPr/>
                  <a:lstStyle/>
                  <a:p>
                    <a:endParaRPr lang="ja-JP" altLang="en-US"/>
                  </a:p>
                </p:txBody>
              </p:sp>
            </p:grpSp>
            <p:grpSp>
              <p:nvGrpSpPr>
                <p:cNvPr id="73" name="Group 23"/>
                <p:cNvGrpSpPr>
                  <a:grpSpLocks/>
                </p:cNvGrpSpPr>
                <p:nvPr/>
              </p:nvGrpSpPr>
              <p:grpSpPr bwMode="auto">
                <a:xfrm>
                  <a:off x="4876" y="2387"/>
                  <a:ext cx="380" cy="251"/>
                  <a:chOff x="4784" y="2352"/>
                  <a:chExt cx="380" cy="251"/>
                </a:xfrm>
              </p:grpSpPr>
              <p:sp>
                <p:nvSpPr>
                  <p:cNvPr id="74" name="Text Box 24"/>
                  <p:cNvSpPr txBox="1">
                    <a:spLocks noChangeArrowheads="1"/>
                  </p:cNvSpPr>
                  <p:nvPr/>
                </p:nvSpPr>
                <p:spPr bwMode="auto">
                  <a:xfrm>
                    <a:off x="4784" y="2402"/>
                    <a:ext cx="380" cy="171"/>
                  </a:xfrm>
                  <a:prstGeom prst="rect">
                    <a:avLst/>
                  </a:prstGeom>
                  <a:noFill/>
                  <a:ln w="9525">
                    <a:noFill/>
                    <a:miter lim="800000"/>
                    <a:headEnd/>
                    <a:tailEnd/>
                  </a:ln>
                </p:spPr>
                <p:txBody>
                  <a:bodyPr/>
                  <a:lstStyle/>
                  <a:p>
                    <a:r>
                      <a:rPr lang="en-US" altLang="ja-JP" sz="600">
                        <a:solidFill>
                          <a:srgbClr val="33CC33"/>
                        </a:solidFill>
                        <a:latin typeface="Century" pitchFamily="18" charset="0"/>
                        <a:ea typeface="ＭＳ 明朝" pitchFamily="17" charset="-128"/>
                      </a:rPr>
                      <a:t>○</a:t>
                    </a:r>
                    <a:r>
                      <a:rPr lang="en-US" altLang="ja-JP" sz="600">
                        <a:solidFill>
                          <a:srgbClr val="FFFF00"/>
                        </a:solidFill>
                        <a:latin typeface="Century" pitchFamily="18" charset="0"/>
                        <a:ea typeface="ＭＳ 明朝" pitchFamily="17" charset="-128"/>
                      </a:rPr>
                      <a:t>○</a:t>
                    </a:r>
                    <a:r>
                      <a:rPr lang="en-US" altLang="ja-JP" sz="600">
                        <a:solidFill>
                          <a:srgbClr val="FF0000"/>
                        </a:solidFill>
                        <a:latin typeface="Century" pitchFamily="18" charset="0"/>
                        <a:ea typeface="ＭＳ 明朝" pitchFamily="17" charset="-128"/>
                      </a:rPr>
                      <a:t>●</a:t>
                    </a:r>
                  </a:p>
                </p:txBody>
              </p:sp>
              <p:sp>
                <p:nvSpPr>
                  <p:cNvPr id="75" name="AutoShape 25"/>
                  <p:cNvSpPr>
                    <a:spLocks noChangeArrowheads="1"/>
                  </p:cNvSpPr>
                  <p:nvPr/>
                </p:nvSpPr>
                <p:spPr bwMode="auto">
                  <a:xfrm>
                    <a:off x="4819" y="2422"/>
                    <a:ext cx="259" cy="111"/>
                  </a:xfrm>
                  <a:prstGeom prst="roundRect">
                    <a:avLst>
                      <a:gd name="adj" fmla="val 16667"/>
                    </a:avLst>
                  </a:prstGeom>
                  <a:noFill/>
                  <a:ln w="9525">
                    <a:solidFill>
                      <a:srgbClr val="000000"/>
                    </a:solidFill>
                    <a:round/>
                    <a:headEnd/>
                    <a:tailEnd/>
                  </a:ln>
                </p:spPr>
                <p:txBody>
                  <a:bodyPr/>
                  <a:lstStyle/>
                  <a:p>
                    <a:endParaRPr lang="ja-JP" altLang="en-US"/>
                  </a:p>
                </p:txBody>
              </p:sp>
              <p:sp>
                <p:nvSpPr>
                  <p:cNvPr id="76" name="Line 26"/>
                  <p:cNvSpPr>
                    <a:spLocks noChangeShapeType="1"/>
                  </p:cNvSpPr>
                  <p:nvPr/>
                </p:nvSpPr>
                <p:spPr bwMode="auto">
                  <a:xfrm flipH="1" flipV="1">
                    <a:off x="4974" y="2352"/>
                    <a:ext cx="17" cy="80"/>
                  </a:xfrm>
                  <a:prstGeom prst="line">
                    <a:avLst/>
                  </a:prstGeom>
                  <a:noFill/>
                  <a:ln w="9525">
                    <a:solidFill>
                      <a:srgbClr val="000000"/>
                    </a:solidFill>
                    <a:round/>
                    <a:headEnd/>
                    <a:tailEnd/>
                  </a:ln>
                </p:spPr>
                <p:txBody>
                  <a:bodyPr/>
                  <a:lstStyle/>
                  <a:p>
                    <a:endParaRPr lang="ja-JP" altLang="en-US"/>
                  </a:p>
                </p:txBody>
              </p:sp>
              <p:sp>
                <p:nvSpPr>
                  <p:cNvPr id="77" name="Line 27"/>
                  <p:cNvSpPr>
                    <a:spLocks noChangeShapeType="1"/>
                  </p:cNvSpPr>
                  <p:nvPr/>
                </p:nvSpPr>
                <p:spPr bwMode="auto">
                  <a:xfrm flipH="1">
                    <a:off x="4940" y="2523"/>
                    <a:ext cx="43" cy="60"/>
                  </a:xfrm>
                  <a:prstGeom prst="line">
                    <a:avLst/>
                  </a:prstGeom>
                  <a:noFill/>
                  <a:ln w="9525">
                    <a:solidFill>
                      <a:srgbClr val="000000"/>
                    </a:solidFill>
                    <a:round/>
                    <a:headEnd/>
                    <a:tailEnd/>
                  </a:ln>
                </p:spPr>
                <p:txBody>
                  <a:bodyPr/>
                  <a:lstStyle/>
                  <a:p>
                    <a:endParaRPr lang="ja-JP" altLang="en-US"/>
                  </a:p>
                </p:txBody>
              </p:sp>
              <p:sp>
                <p:nvSpPr>
                  <p:cNvPr id="78" name="Line 28"/>
                  <p:cNvSpPr>
                    <a:spLocks noChangeShapeType="1"/>
                  </p:cNvSpPr>
                  <p:nvPr/>
                </p:nvSpPr>
                <p:spPr bwMode="auto">
                  <a:xfrm>
                    <a:off x="5026" y="2533"/>
                    <a:ext cx="9" cy="70"/>
                  </a:xfrm>
                  <a:prstGeom prst="line">
                    <a:avLst/>
                  </a:prstGeom>
                  <a:noFill/>
                  <a:ln w="9525">
                    <a:solidFill>
                      <a:srgbClr val="000000"/>
                    </a:solidFill>
                    <a:round/>
                    <a:headEnd/>
                    <a:tailEnd/>
                  </a:ln>
                </p:spPr>
                <p:txBody>
                  <a:bodyPr/>
                  <a:lstStyle/>
                  <a:p>
                    <a:endParaRPr lang="ja-JP" altLang="en-US"/>
                  </a:p>
                </p:txBody>
              </p:sp>
              <p:sp>
                <p:nvSpPr>
                  <p:cNvPr id="79" name="Line 29"/>
                  <p:cNvSpPr>
                    <a:spLocks noChangeShapeType="1"/>
                  </p:cNvSpPr>
                  <p:nvPr/>
                </p:nvSpPr>
                <p:spPr bwMode="auto">
                  <a:xfrm>
                    <a:off x="5060" y="2513"/>
                    <a:ext cx="44" cy="30"/>
                  </a:xfrm>
                  <a:prstGeom prst="line">
                    <a:avLst/>
                  </a:prstGeom>
                  <a:noFill/>
                  <a:ln w="9525">
                    <a:solidFill>
                      <a:srgbClr val="000000"/>
                    </a:solidFill>
                    <a:round/>
                    <a:headEnd/>
                    <a:tailEnd/>
                  </a:ln>
                </p:spPr>
                <p:txBody>
                  <a:bodyPr/>
                  <a:lstStyle/>
                  <a:p>
                    <a:endParaRPr lang="ja-JP" altLang="en-US"/>
                  </a:p>
                </p:txBody>
              </p:sp>
              <p:sp>
                <p:nvSpPr>
                  <p:cNvPr id="80" name="Line 30"/>
                  <p:cNvSpPr>
                    <a:spLocks noChangeShapeType="1"/>
                  </p:cNvSpPr>
                  <p:nvPr/>
                </p:nvSpPr>
                <p:spPr bwMode="auto">
                  <a:xfrm flipV="1">
                    <a:off x="5052" y="2412"/>
                    <a:ext cx="69" cy="50"/>
                  </a:xfrm>
                  <a:prstGeom prst="line">
                    <a:avLst/>
                  </a:prstGeom>
                  <a:noFill/>
                  <a:ln w="9525">
                    <a:solidFill>
                      <a:srgbClr val="000000"/>
                    </a:solidFill>
                    <a:round/>
                    <a:headEnd/>
                    <a:tailEnd/>
                  </a:ln>
                </p:spPr>
                <p:txBody>
                  <a:bodyPr/>
                  <a:lstStyle/>
                  <a:p>
                    <a:endParaRPr lang="ja-JP" altLang="en-US"/>
                  </a:p>
                </p:txBody>
              </p:sp>
            </p:grpSp>
          </p:grpSp>
        </p:grpSp>
      </p:grpSp>
      <p:sp>
        <p:nvSpPr>
          <p:cNvPr id="83" name="Text Box 32"/>
          <p:cNvSpPr txBox="1">
            <a:spLocks noChangeArrowheads="1"/>
          </p:cNvSpPr>
          <p:nvPr/>
        </p:nvSpPr>
        <p:spPr bwMode="auto">
          <a:xfrm>
            <a:off x="6097588" y="6264275"/>
            <a:ext cx="706437" cy="454025"/>
          </a:xfrm>
          <a:prstGeom prst="rect">
            <a:avLst/>
          </a:prstGeom>
          <a:noFill/>
          <a:ln w="9525">
            <a:noFill/>
            <a:miter lim="800000"/>
            <a:headEnd/>
            <a:tailEnd/>
          </a:ln>
        </p:spPr>
        <p:txBody>
          <a:bodyPr/>
          <a:lstStyle/>
          <a:p>
            <a:pPr algn="just"/>
            <a:r>
              <a:rPr lang="en-US" altLang="ja-JP" sz="1200" b="1" u="sng">
                <a:cs typeface="Times New Roman" pitchFamily="18" charset="0"/>
              </a:rPr>
              <a:t>News</a:t>
            </a:r>
            <a:endParaRPr lang="en-US" altLang="ja-JP" sz="1200" b="1" u="sng">
              <a:latin typeface="News Gothic MT"/>
            </a:endParaRPr>
          </a:p>
          <a:p>
            <a:pPr algn="just"/>
            <a:endParaRPr lang="en-US" altLang="ja-JP" sz="1200" b="1" u="sng">
              <a:latin typeface="News Gothic MT"/>
            </a:endParaRPr>
          </a:p>
        </p:txBody>
      </p:sp>
      <p:pic>
        <p:nvPicPr>
          <p:cNvPr id="84" name="Picture 34" descr="kdf-60hd900"/>
          <p:cNvPicPr>
            <a:picLocks noChangeAspect="1" noChangeArrowheads="1"/>
          </p:cNvPicPr>
          <p:nvPr/>
        </p:nvPicPr>
        <p:blipFill>
          <a:blip r:embed="rId9" cstate="print"/>
          <a:srcRect l="4755"/>
          <a:stretch>
            <a:fillRect/>
          </a:stretch>
        </p:blipFill>
        <p:spPr bwMode="auto">
          <a:xfrm>
            <a:off x="7181850" y="5730875"/>
            <a:ext cx="908050" cy="714375"/>
          </a:xfrm>
          <a:prstGeom prst="rect">
            <a:avLst/>
          </a:prstGeom>
          <a:noFill/>
          <a:ln w="9525">
            <a:noFill/>
            <a:miter lim="800000"/>
            <a:headEnd/>
            <a:tailEnd/>
          </a:ln>
        </p:spPr>
      </p:pic>
      <p:pic>
        <p:nvPicPr>
          <p:cNvPr id="85" name="Picture 35" descr="x"/>
          <p:cNvPicPr>
            <a:picLocks noChangeAspect="1" noChangeArrowheads="1"/>
          </p:cNvPicPr>
          <p:nvPr/>
        </p:nvPicPr>
        <p:blipFill>
          <a:blip r:embed="rId10" cstate="print"/>
          <a:srcRect l="9151" t="7222" b="3334"/>
          <a:stretch>
            <a:fillRect/>
          </a:stretch>
        </p:blipFill>
        <p:spPr bwMode="auto">
          <a:xfrm>
            <a:off x="5795963" y="4941888"/>
            <a:ext cx="1047750" cy="773112"/>
          </a:xfrm>
          <a:prstGeom prst="rect">
            <a:avLst/>
          </a:prstGeom>
          <a:noFill/>
          <a:ln w="9525">
            <a:noFill/>
            <a:miter lim="800000"/>
            <a:headEnd/>
            <a:tailEnd/>
          </a:ln>
        </p:spPr>
      </p:pic>
      <p:grpSp>
        <p:nvGrpSpPr>
          <p:cNvPr id="86" name="Group 36"/>
          <p:cNvGrpSpPr>
            <a:grpSpLocks/>
          </p:cNvGrpSpPr>
          <p:nvPr/>
        </p:nvGrpSpPr>
        <p:grpSpPr bwMode="auto">
          <a:xfrm>
            <a:off x="6075363" y="3363913"/>
            <a:ext cx="2209800" cy="1354137"/>
            <a:chOff x="3827" y="2082"/>
            <a:chExt cx="1392" cy="853"/>
          </a:xfrm>
        </p:grpSpPr>
        <p:graphicFrame>
          <p:nvGraphicFramePr>
            <p:cNvPr id="87" name="Object 2"/>
            <p:cNvGraphicFramePr>
              <a:graphicFrameLocks noChangeAspect="1"/>
            </p:cNvGraphicFramePr>
            <p:nvPr/>
          </p:nvGraphicFramePr>
          <p:xfrm>
            <a:off x="4271" y="2082"/>
            <a:ext cx="720" cy="550"/>
          </p:xfrm>
          <a:graphic>
            <a:graphicData uri="http://schemas.openxmlformats.org/presentationml/2006/ole">
              <p:oleObj spid="_x0000_s62466" name="図" r:id="rId11" imgW="1676545" imgH="1262837" progId="">
                <p:embed/>
              </p:oleObj>
            </a:graphicData>
          </a:graphic>
        </p:graphicFrame>
        <p:sp>
          <p:nvSpPr>
            <p:cNvPr id="88" name="Text Box 38"/>
            <p:cNvSpPr txBox="1">
              <a:spLocks noChangeArrowheads="1"/>
            </p:cNvSpPr>
            <p:nvPr/>
          </p:nvSpPr>
          <p:spPr bwMode="auto">
            <a:xfrm>
              <a:off x="3827" y="2610"/>
              <a:ext cx="1392" cy="325"/>
            </a:xfrm>
            <a:prstGeom prst="rect">
              <a:avLst/>
            </a:prstGeom>
            <a:noFill/>
            <a:ln w="9525">
              <a:noFill/>
              <a:miter lim="800000"/>
              <a:headEnd/>
              <a:tailEnd/>
            </a:ln>
          </p:spPr>
          <p:txBody>
            <a:bodyPr/>
            <a:lstStyle/>
            <a:p>
              <a:r>
                <a:rPr lang="es-ES_tradnl" altLang="ja-JP" sz="1200" b="1" u="sng">
                  <a:cs typeface="Times New Roman" pitchFamily="18" charset="0"/>
                </a:rPr>
                <a:t>Hospitals → </a:t>
              </a:r>
              <a:r>
                <a:rPr lang="en-US" altLang="ja-JP" sz="1200" b="1" u="sng"/>
                <a:t>Prevention of errors in operations</a:t>
              </a:r>
            </a:p>
            <a:p>
              <a:endParaRPr lang="en-US" altLang="ja-JP" sz="1200" b="1" u="sng"/>
            </a:p>
            <a:p>
              <a:endParaRPr lang="en-US" altLang="ja-JP" sz="1200" b="1" u="sng">
                <a:ea typeface="ＭＳ ゴシック" pitchFamily="49" charset="-128"/>
              </a:endParaRPr>
            </a:p>
          </p:txBody>
        </p:sp>
      </p:grpSp>
      <p:grpSp>
        <p:nvGrpSpPr>
          <p:cNvPr id="89" name="Group 39"/>
          <p:cNvGrpSpPr>
            <a:grpSpLocks/>
          </p:cNvGrpSpPr>
          <p:nvPr/>
        </p:nvGrpSpPr>
        <p:grpSpPr bwMode="auto">
          <a:xfrm>
            <a:off x="6170613" y="1001713"/>
            <a:ext cx="2352675" cy="2124075"/>
            <a:chOff x="3887" y="594"/>
            <a:chExt cx="1482" cy="1338"/>
          </a:xfrm>
        </p:grpSpPr>
        <p:pic>
          <p:nvPicPr>
            <p:cNvPr id="90" name="Picture 40"/>
            <p:cNvPicPr>
              <a:picLocks noChangeAspect="1" noChangeArrowheads="1"/>
            </p:cNvPicPr>
            <p:nvPr/>
          </p:nvPicPr>
          <p:blipFill>
            <a:blip r:embed="rId12" cstate="print"/>
            <a:srcRect/>
            <a:stretch>
              <a:fillRect/>
            </a:stretch>
          </p:blipFill>
          <p:spPr bwMode="auto">
            <a:xfrm>
              <a:off x="3887" y="1506"/>
              <a:ext cx="615" cy="426"/>
            </a:xfrm>
            <a:prstGeom prst="rect">
              <a:avLst/>
            </a:prstGeom>
            <a:noFill/>
            <a:ln w="9525">
              <a:noFill/>
              <a:miter lim="800000"/>
              <a:headEnd/>
              <a:tailEnd/>
            </a:ln>
          </p:spPr>
        </p:pic>
        <p:pic>
          <p:nvPicPr>
            <p:cNvPr id="91" name="Picture 41"/>
            <p:cNvPicPr>
              <a:picLocks noChangeAspect="1" noChangeArrowheads="1"/>
            </p:cNvPicPr>
            <p:nvPr/>
          </p:nvPicPr>
          <p:blipFill>
            <a:blip r:embed="rId13" cstate="print"/>
            <a:srcRect/>
            <a:stretch>
              <a:fillRect/>
            </a:stretch>
          </p:blipFill>
          <p:spPr bwMode="auto">
            <a:xfrm>
              <a:off x="4511" y="1554"/>
              <a:ext cx="672" cy="352"/>
            </a:xfrm>
            <a:prstGeom prst="rect">
              <a:avLst/>
            </a:prstGeom>
            <a:noFill/>
            <a:ln w="9525">
              <a:noFill/>
              <a:miter lim="800000"/>
              <a:headEnd/>
              <a:tailEnd/>
            </a:ln>
          </p:spPr>
        </p:pic>
        <p:sp>
          <p:nvSpPr>
            <p:cNvPr id="92" name="Text Box 42"/>
            <p:cNvSpPr txBox="1">
              <a:spLocks noChangeArrowheads="1"/>
            </p:cNvSpPr>
            <p:nvPr/>
          </p:nvSpPr>
          <p:spPr bwMode="auto">
            <a:xfrm>
              <a:off x="3935" y="594"/>
              <a:ext cx="1434" cy="528"/>
            </a:xfrm>
            <a:prstGeom prst="rect">
              <a:avLst/>
            </a:prstGeom>
            <a:noFill/>
            <a:ln w="9525">
              <a:noFill/>
              <a:miter lim="800000"/>
              <a:headEnd/>
              <a:tailEnd/>
            </a:ln>
          </p:spPr>
          <p:txBody>
            <a:bodyPr/>
            <a:lstStyle/>
            <a:p>
              <a:r>
                <a:rPr lang="en-US" altLang="ja-JP" sz="1200" b="1" u="sng"/>
                <a:t>Precautionary measures in homes, schools, halls, shopping centers, etc..</a:t>
              </a:r>
            </a:p>
          </p:txBody>
        </p:sp>
        <p:pic>
          <p:nvPicPr>
            <p:cNvPr id="93" name="Picture 43"/>
            <p:cNvPicPr>
              <a:picLocks noChangeAspect="1" noChangeArrowheads="1"/>
            </p:cNvPicPr>
            <p:nvPr/>
          </p:nvPicPr>
          <p:blipFill>
            <a:blip r:embed="rId14" cstate="print"/>
            <a:srcRect/>
            <a:stretch>
              <a:fillRect/>
            </a:stretch>
          </p:blipFill>
          <p:spPr bwMode="auto">
            <a:xfrm>
              <a:off x="3887" y="1074"/>
              <a:ext cx="718" cy="444"/>
            </a:xfrm>
            <a:prstGeom prst="rect">
              <a:avLst/>
            </a:prstGeom>
            <a:noFill/>
            <a:ln w="9525">
              <a:noFill/>
              <a:miter lim="800000"/>
              <a:headEnd/>
              <a:tailEnd/>
            </a:ln>
          </p:spPr>
        </p:pic>
        <p:pic>
          <p:nvPicPr>
            <p:cNvPr id="94" name="Picture 44"/>
            <p:cNvPicPr>
              <a:picLocks noChangeAspect="1" noChangeArrowheads="1"/>
            </p:cNvPicPr>
            <p:nvPr/>
          </p:nvPicPr>
          <p:blipFill>
            <a:blip r:embed="rId15" cstate="print"/>
            <a:srcRect/>
            <a:stretch>
              <a:fillRect/>
            </a:stretch>
          </p:blipFill>
          <p:spPr bwMode="auto">
            <a:xfrm>
              <a:off x="4511" y="1074"/>
              <a:ext cx="621" cy="462"/>
            </a:xfrm>
            <a:prstGeom prst="rect">
              <a:avLst/>
            </a:prstGeom>
            <a:noFill/>
            <a:ln w="9525">
              <a:noFill/>
              <a:miter lim="800000"/>
              <a:headEnd/>
              <a:tailEnd/>
            </a:ln>
          </p:spPr>
        </p:pic>
      </p:grpSp>
      <p:grpSp>
        <p:nvGrpSpPr>
          <p:cNvPr id="95" name="Group 45"/>
          <p:cNvGrpSpPr>
            <a:grpSpLocks/>
          </p:cNvGrpSpPr>
          <p:nvPr/>
        </p:nvGrpSpPr>
        <p:grpSpPr bwMode="auto">
          <a:xfrm>
            <a:off x="3094038" y="4887913"/>
            <a:ext cx="2271712" cy="1524000"/>
            <a:chOff x="1949" y="3042"/>
            <a:chExt cx="1431" cy="960"/>
          </a:xfrm>
        </p:grpSpPr>
        <p:pic>
          <p:nvPicPr>
            <p:cNvPr id="96" name="Picture 46"/>
            <p:cNvPicPr>
              <a:picLocks noChangeAspect="1" noChangeArrowheads="1"/>
            </p:cNvPicPr>
            <p:nvPr/>
          </p:nvPicPr>
          <p:blipFill>
            <a:blip r:embed="rId16" cstate="print"/>
            <a:srcRect/>
            <a:stretch>
              <a:fillRect/>
            </a:stretch>
          </p:blipFill>
          <p:spPr bwMode="auto">
            <a:xfrm>
              <a:off x="1967" y="3042"/>
              <a:ext cx="696" cy="614"/>
            </a:xfrm>
            <a:prstGeom prst="rect">
              <a:avLst/>
            </a:prstGeom>
            <a:noFill/>
            <a:ln w="9525">
              <a:noFill/>
              <a:miter lim="800000"/>
              <a:headEnd/>
              <a:tailEnd/>
            </a:ln>
          </p:spPr>
        </p:pic>
        <p:pic>
          <p:nvPicPr>
            <p:cNvPr id="97" name="Picture 47"/>
            <p:cNvPicPr>
              <a:picLocks noChangeAspect="1" noChangeArrowheads="1"/>
            </p:cNvPicPr>
            <p:nvPr/>
          </p:nvPicPr>
          <p:blipFill>
            <a:blip r:embed="rId17" cstate="print"/>
            <a:srcRect/>
            <a:stretch>
              <a:fillRect/>
            </a:stretch>
          </p:blipFill>
          <p:spPr bwMode="auto">
            <a:xfrm>
              <a:off x="2701" y="3090"/>
              <a:ext cx="613" cy="493"/>
            </a:xfrm>
            <a:prstGeom prst="rect">
              <a:avLst/>
            </a:prstGeom>
            <a:noFill/>
            <a:ln w="9525">
              <a:noFill/>
              <a:miter lim="800000"/>
              <a:headEnd/>
              <a:tailEnd/>
            </a:ln>
          </p:spPr>
        </p:pic>
        <p:sp>
          <p:nvSpPr>
            <p:cNvPr id="98" name="Text Box 48"/>
            <p:cNvSpPr txBox="1">
              <a:spLocks noChangeArrowheads="1"/>
            </p:cNvSpPr>
            <p:nvPr/>
          </p:nvSpPr>
          <p:spPr bwMode="auto">
            <a:xfrm>
              <a:off x="1949" y="3690"/>
              <a:ext cx="1431" cy="312"/>
            </a:xfrm>
            <a:prstGeom prst="rect">
              <a:avLst/>
            </a:prstGeom>
            <a:noFill/>
            <a:ln w="9525">
              <a:noFill/>
              <a:miter lim="800000"/>
              <a:headEnd/>
              <a:tailEnd/>
            </a:ln>
          </p:spPr>
          <p:txBody>
            <a:bodyPr/>
            <a:lstStyle/>
            <a:p>
              <a:r>
                <a:rPr lang="en-US" altLang="ja-JP" sz="1200" b="1" u="sng"/>
                <a:t>People in hazardous locations</a:t>
              </a:r>
              <a:br>
                <a:rPr lang="en-US" altLang="ja-JP" sz="1200" b="1" u="sng"/>
              </a:br>
              <a:r>
                <a:rPr lang="es-ES_tradnl" altLang="ja-JP" sz="1200" b="1" u="sng">
                  <a:cs typeface="Times New Roman" pitchFamily="18" charset="0"/>
                </a:rPr>
                <a:t>→ </a:t>
              </a:r>
              <a:r>
                <a:rPr lang="en-US" altLang="ja-JP" sz="1200" b="1" u="sng"/>
                <a:t>Ensuring the safety</a:t>
              </a:r>
            </a:p>
            <a:p>
              <a:endParaRPr lang="en-US" altLang="ja-JP" sz="1200" b="1" u="sng">
                <a:latin typeface="News Gothic MT"/>
                <a:ea typeface="ＭＳ ゴシック" pitchFamily="49" charset="-128"/>
              </a:endParaRPr>
            </a:p>
          </p:txBody>
        </p:sp>
      </p:grpSp>
      <p:grpSp>
        <p:nvGrpSpPr>
          <p:cNvPr id="99" name="Group 49"/>
          <p:cNvGrpSpPr>
            <a:grpSpLocks/>
          </p:cNvGrpSpPr>
          <p:nvPr/>
        </p:nvGrpSpPr>
        <p:grpSpPr bwMode="auto">
          <a:xfrm>
            <a:off x="4703763" y="3135313"/>
            <a:ext cx="3095625" cy="1501775"/>
            <a:chOff x="2963" y="1938"/>
            <a:chExt cx="1950" cy="946"/>
          </a:xfrm>
        </p:grpSpPr>
        <p:pic>
          <p:nvPicPr>
            <p:cNvPr id="100" name="Picture 50" descr="かご室イメージ"/>
            <p:cNvPicPr>
              <a:picLocks noChangeAspect="1" noChangeArrowheads="1"/>
            </p:cNvPicPr>
            <p:nvPr/>
          </p:nvPicPr>
          <p:blipFill>
            <a:blip r:embed="rId18" cstate="print"/>
            <a:srcRect/>
            <a:stretch>
              <a:fillRect/>
            </a:stretch>
          </p:blipFill>
          <p:spPr bwMode="auto">
            <a:xfrm>
              <a:off x="3023" y="2226"/>
              <a:ext cx="592" cy="658"/>
            </a:xfrm>
            <a:prstGeom prst="rect">
              <a:avLst/>
            </a:prstGeom>
            <a:noFill/>
            <a:ln w="9525">
              <a:noFill/>
              <a:miter lim="800000"/>
              <a:headEnd/>
              <a:tailEnd/>
            </a:ln>
          </p:spPr>
        </p:pic>
        <p:sp>
          <p:nvSpPr>
            <p:cNvPr id="101" name="Text Box 51"/>
            <p:cNvSpPr txBox="1">
              <a:spLocks noChangeArrowheads="1"/>
            </p:cNvSpPr>
            <p:nvPr/>
          </p:nvSpPr>
          <p:spPr bwMode="auto">
            <a:xfrm>
              <a:off x="2963" y="1938"/>
              <a:ext cx="1950" cy="193"/>
            </a:xfrm>
            <a:prstGeom prst="rect">
              <a:avLst/>
            </a:prstGeom>
            <a:noFill/>
            <a:ln w="9525">
              <a:noFill/>
              <a:miter lim="800000"/>
              <a:headEnd/>
              <a:tailEnd/>
            </a:ln>
          </p:spPr>
          <p:txBody>
            <a:bodyPr/>
            <a:lstStyle/>
            <a:p>
              <a:r>
                <a:rPr lang="en-US" altLang="ja-JP" sz="1200" b="1" u="sng"/>
                <a:t>Elevator Control System</a:t>
              </a:r>
            </a:p>
          </p:txBody>
        </p:sp>
      </p:grpSp>
      <p:grpSp>
        <p:nvGrpSpPr>
          <p:cNvPr id="102" name="Group 52"/>
          <p:cNvGrpSpPr>
            <a:grpSpLocks/>
          </p:cNvGrpSpPr>
          <p:nvPr/>
        </p:nvGrpSpPr>
        <p:grpSpPr bwMode="auto">
          <a:xfrm>
            <a:off x="774700" y="1131888"/>
            <a:ext cx="1649413" cy="1630362"/>
            <a:chOff x="488" y="676"/>
            <a:chExt cx="1039" cy="1027"/>
          </a:xfrm>
        </p:grpSpPr>
        <p:pic>
          <p:nvPicPr>
            <p:cNvPr id="103" name="Picture 53"/>
            <p:cNvPicPr preferRelativeResize="0">
              <a:picLocks noChangeAspect="1" noChangeArrowheads="1"/>
            </p:cNvPicPr>
            <p:nvPr/>
          </p:nvPicPr>
          <p:blipFill>
            <a:blip r:embed="rId19" cstate="print"/>
            <a:srcRect/>
            <a:stretch>
              <a:fillRect/>
            </a:stretch>
          </p:blipFill>
          <p:spPr bwMode="auto">
            <a:xfrm>
              <a:off x="527" y="978"/>
              <a:ext cx="960" cy="725"/>
            </a:xfrm>
            <a:prstGeom prst="rect">
              <a:avLst/>
            </a:prstGeom>
            <a:solidFill>
              <a:srgbClr val="FFFFFF"/>
            </a:solidFill>
            <a:ln w="9525">
              <a:solidFill>
                <a:schemeClr val="tx1"/>
              </a:solidFill>
              <a:miter lim="800000"/>
              <a:headEnd/>
              <a:tailEnd/>
            </a:ln>
          </p:spPr>
        </p:pic>
        <p:sp>
          <p:nvSpPr>
            <p:cNvPr id="104" name="Rectangle 54"/>
            <p:cNvSpPr>
              <a:spLocks noChangeArrowheads="1"/>
            </p:cNvSpPr>
            <p:nvPr/>
          </p:nvSpPr>
          <p:spPr bwMode="auto">
            <a:xfrm>
              <a:off x="488" y="676"/>
              <a:ext cx="1039" cy="173"/>
            </a:xfrm>
            <a:prstGeom prst="rect">
              <a:avLst/>
            </a:prstGeom>
            <a:noFill/>
            <a:ln w="9525">
              <a:noFill/>
              <a:miter lim="800000"/>
              <a:headEnd/>
              <a:tailEnd/>
            </a:ln>
          </p:spPr>
          <p:txBody>
            <a:bodyPr>
              <a:spAutoFit/>
            </a:bodyPr>
            <a:lstStyle/>
            <a:p>
              <a:r>
                <a:rPr lang="es-ES_tradnl" altLang="ja-JP" sz="1200" b="1" u="sng">
                  <a:cs typeface="Times New Roman" pitchFamily="18" charset="0"/>
                </a:rPr>
                <a:t>Tsunami warning</a:t>
              </a:r>
              <a:r>
                <a:rPr lang="en-US" altLang="ja-JP" sz="1200" b="1" u="sng">
                  <a:latin typeface="News Gothic MT"/>
                </a:rPr>
                <a:t> </a:t>
              </a:r>
            </a:p>
          </p:txBody>
        </p:sp>
      </p:grpSp>
      <p:sp>
        <p:nvSpPr>
          <p:cNvPr id="105" name="正方形/長方形 104"/>
          <p:cNvSpPr/>
          <p:nvPr/>
        </p:nvSpPr>
        <p:spPr>
          <a:xfrm>
            <a:off x="1042988" y="5072063"/>
            <a:ext cx="576262" cy="431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n>
                <a:solidFill>
                  <a:schemeClr val="bg1"/>
                </a:solidFill>
              </a:ln>
            </a:endParaRPr>
          </a:p>
        </p:txBody>
      </p:sp>
      <p:pic>
        <p:nvPicPr>
          <p:cNvPr id="106" name="Picture 4"/>
          <p:cNvPicPr>
            <a:picLocks noChangeAspect="1" noChangeArrowheads="1"/>
          </p:cNvPicPr>
          <p:nvPr/>
        </p:nvPicPr>
        <p:blipFill>
          <a:blip r:embed="rId20" cstate="print"/>
          <a:srcRect/>
          <a:stretch>
            <a:fillRect/>
          </a:stretch>
        </p:blipFill>
        <p:spPr bwMode="auto">
          <a:xfrm>
            <a:off x="971550" y="5216525"/>
            <a:ext cx="1724025" cy="971550"/>
          </a:xfrm>
          <a:prstGeom prst="rect">
            <a:avLst/>
          </a:prstGeom>
          <a:noFill/>
          <a:ln w="9525">
            <a:noFill/>
            <a:miter lim="800000"/>
            <a:headEnd/>
            <a:tailEnd/>
          </a:ln>
        </p:spPr>
      </p:pic>
      <p:sp>
        <p:nvSpPr>
          <p:cNvPr id="107" name="Text Box 14"/>
          <p:cNvSpPr txBox="1">
            <a:spLocks noChangeArrowheads="1"/>
          </p:cNvSpPr>
          <p:nvPr/>
        </p:nvSpPr>
        <p:spPr bwMode="auto">
          <a:xfrm>
            <a:off x="827088" y="6224588"/>
            <a:ext cx="2066925" cy="463550"/>
          </a:xfrm>
          <a:prstGeom prst="rect">
            <a:avLst/>
          </a:prstGeom>
          <a:noFill/>
          <a:ln w="9525">
            <a:noFill/>
            <a:miter lim="800000"/>
            <a:headEnd/>
            <a:tailEnd/>
          </a:ln>
        </p:spPr>
        <p:txBody>
          <a:bodyPr/>
          <a:lstStyle/>
          <a:p>
            <a:r>
              <a:rPr lang="en-US" altLang="ja-JP" sz="1200" b="1" u="sng"/>
              <a:t>Control</a:t>
            </a:r>
            <a:r>
              <a:rPr lang="ja-JP" altLang="en-US" sz="1200" b="1" u="sng"/>
              <a:t>ｌ</a:t>
            </a:r>
            <a:r>
              <a:rPr lang="en-US" altLang="ja-JP" sz="1200" b="1" u="sng"/>
              <a:t>ing  factory lines</a:t>
            </a:r>
          </a:p>
          <a:p>
            <a:r>
              <a:rPr lang="ja-JP" altLang="en-US" sz="1200" b="1" u="sng"/>
              <a:t>→ </a:t>
            </a:r>
            <a:r>
              <a:rPr lang="en-US" altLang="ja-JP" sz="1200" b="1" u="sng"/>
              <a:t>To mitigate damage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7032171" cy="1143000"/>
          </a:xfrm>
        </p:spPr>
        <p:txBody>
          <a:bodyPr/>
          <a:lstStyle/>
          <a:p>
            <a:pPr lvl="0"/>
            <a:r>
              <a:rPr lang="en-US" altLang="ja-JP" dirty="0" smtClean="0">
                <a:latin typeface="Comic Sans MS" pitchFamily="66" charset="0"/>
              </a:rPr>
              <a:t>Volcanic Warning</a:t>
            </a:r>
            <a:r>
              <a:rPr lang="en-US" altLang="ja-JP" dirty="0" smtClean="0"/>
              <a:t/>
            </a:r>
            <a:br>
              <a:rPr lang="en-US" altLang="ja-JP" dirty="0" smtClean="0"/>
            </a:br>
            <a:endParaRPr kumimoji="1" lang="ja-JP" altLang="en-US" dirty="0"/>
          </a:p>
        </p:txBody>
      </p:sp>
      <p:sp>
        <p:nvSpPr>
          <p:cNvPr id="4" name="スライド番号プレースホルダ 3"/>
          <p:cNvSpPr>
            <a:spLocks noGrp="1"/>
          </p:cNvSpPr>
          <p:nvPr>
            <p:ph type="sldNum" sz="quarter" idx="11"/>
          </p:nvPr>
        </p:nvSpPr>
        <p:spPr/>
        <p:txBody>
          <a:bodyPr/>
          <a:lstStyle/>
          <a:p>
            <a:fld id="{E9826658-DF4D-4B19-A3FE-E7A9A4D9B617}" type="slidenum">
              <a:rPr kumimoji="1" lang="ja-JP" altLang="en-US" smtClean="0"/>
              <a:pPr/>
              <a:t>16</a:t>
            </a:fld>
            <a:endParaRPr kumimoji="1" lang="ja-JP" altLang="en-US" dirty="0"/>
          </a:p>
        </p:txBody>
      </p:sp>
      <p:pic>
        <p:nvPicPr>
          <p:cNvPr id="5" name="Picture 13"/>
          <p:cNvPicPr>
            <a:picLocks noChangeAspect="1" noChangeArrowheads="1"/>
          </p:cNvPicPr>
          <p:nvPr/>
        </p:nvPicPr>
        <p:blipFill>
          <a:blip r:embed="rId2" cstate="print"/>
          <a:srcRect/>
          <a:stretch>
            <a:fillRect/>
          </a:stretch>
        </p:blipFill>
        <p:spPr bwMode="auto">
          <a:xfrm>
            <a:off x="6724650" y="404813"/>
            <a:ext cx="2243138" cy="1871662"/>
          </a:xfrm>
          <a:prstGeom prst="rect">
            <a:avLst/>
          </a:prstGeom>
          <a:noFill/>
          <a:ln w="9525">
            <a:solidFill>
              <a:schemeClr val="tx1"/>
            </a:solidFill>
            <a:miter lim="800000"/>
            <a:headEnd/>
            <a:tailEnd/>
          </a:ln>
        </p:spPr>
      </p:pic>
      <p:sp>
        <p:nvSpPr>
          <p:cNvPr id="6" name="角丸四角形 5"/>
          <p:cNvSpPr/>
          <p:nvPr/>
        </p:nvSpPr>
        <p:spPr>
          <a:xfrm>
            <a:off x="5076825" y="2636838"/>
            <a:ext cx="3743325" cy="1439862"/>
          </a:xfrm>
          <a:prstGeom prst="roundRect">
            <a:avLst/>
          </a:prstGeom>
          <a:solidFill>
            <a:schemeClr val="accent6">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900"/>
              </a:lnSpc>
              <a:defRPr/>
            </a:pPr>
            <a:endParaRPr lang="ja-JP" altLang="en-US" b="1" dirty="0">
              <a:solidFill>
                <a:schemeClr val="tx1"/>
              </a:solidFill>
            </a:endParaRPr>
          </a:p>
        </p:txBody>
      </p:sp>
      <p:sp>
        <p:nvSpPr>
          <p:cNvPr id="7" name="下矢印 6"/>
          <p:cNvSpPr/>
          <p:nvPr/>
        </p:nvSpPr>
        <p:spPr>
          <a:xfrm>
            <a:off x="6804025" y="2387600"/>
            <a:ext cx="288925" cy="215900"/>
          </a:xfrm>
          <a:prstGeom prst="downArrow">
            <a:avLst>
              <a:gd name="adj1" fmla="val 50000"/>
              <a:gd name="adj2"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8" name="Rectangle 2"/>
          <p:cNvSpPr txBox="1">
            <a:spLocks noChangeArrowheads="1"/>
          </p:cNvSpPr>
          <p:nvPr/>
        </p:nvSpPr>
        <p:spPr bwMode="auto">
          <a:xfrm>
            <a:off x="0" y="93663"/>
            <a:ext cx="9144000" cy="8969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en-US" altLang="ja-JP" sz="4000" b="0" i="0" u="none" strike="noStrike" kern="1200" cap="none" spc="0" normalizeH="0" baseline="0" noProof="0" dirty="0">
              <a:ln>
                <a:noFill/>
              </a:ln>
              <a:solidFill>
                <a:schemeClr val="tx2"/>
              </a:solidFill>
              <a:effectLst/>
              <a:uLnTx/>
              <a:uFillTx/>
              <a:latin typeface="Comic Sans MS" pitchFamily="66" charset="0"/>
              <a:ea typeface="+mj-ea"/>
              <a:cs typeface="+mj-cs"/>
            </a:endParaRPr>
          </a:p>
        </p:txBody>
      </p:sp>
      <p:pic>
        <p:nvPicPr>
          <p:cNvPr id="9" name="Picture 8"/>
          <p:cNvPicPr>
            <a:picLocks noChangeAspect="1" noChangeArrowheads="1"/>
          </p:cNvPicPr>
          <p:nvPr/>
        </p:nvPicPr>
        <p:blipFill>
          <a:blip r:embed="rId3" cstate="print"/>
          <a:srcRect/>
          <a:stretch>
            <a:fillRect/>
          </a:stretch>
        </p:blipFill>
        <p:spPr bwMode="auto">
          <a:xfrm>
            <a:off x="207963" y="1395413"/>
            <a:ext cx="4306887" cy="5418137"/>
          </a:xfrm>
          <a:prstGeom prst="rect">
            <a:avLst/>
          </a:prstGeom>
          <a:noFill/>
          <a:ln w="12700">
            <a:solidFill>
              <a:schemeClr val="accent6">
                <a:lumMod val="50000"/>
              </a:schemeClr>
            </a:solidFill>
            <a:miter lim="800000"/>
            <a:headEnd/>
            <a:tailEnd/>
          </a:ln>
        </p:spPr>
      </p:pic>
      <p:sp>
        <p:nvSpPr>
          <p:cNvPr id="10" name="角丸四角形 9"/>
          <p:cNvSpPr/>
          <p:nvPr/>
        </p:nvSpPr>
        <p:spPr>
          <a:xfrm>
            <a:off x="5076825" y="1989138"/>
            <a:ext cx="3167063" cy="360362"/>
          </a:xfrm>
          <a:prstGeom prst="roundRect">
            <a:avLst/>
          </a:prstGeom>
          <a:solidFill>
            <a:schemeClr val="accent5">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altLang="ja-JP" b="1" dirty="0">
                <a:solidFill>
                  <a:schemeClr val="tx1"/>
                </a:solidFill>
              </a:rPr>
              <a:t>Observations at each volcano</a:t>
            </a:r>
            <a:endParaRPr lang="ja-JP" altLang="en-US" b="1" dirty="0">
              <a:solidFill>
                <a:schemeClr val="tx1"/>
              </a:solidFill>
            </a:endParaRPr>
          </a:p>
        </p:txBody>
      </p:sp>
      <p:sp>
        <p:nvSpPr>
          <p:cNvPr id="11" name="角丸四角形 10"/>
          <p:cNvSpPr/>
          <p:nvPr/>
        </p:nvSpPr>
        <p:spPr>
          <a:xfrm>
            <a:off x="5076825" y="2636838"/>
            <a:ext cx="3743325" cy="431800"/>
          </a:xfrm>
          <a:prstGeom prst="roundRect">
            <a:avLst/>
          </a:prstGeom>
          <a:solidFill>
            <a:schemeClr val="accent6">
              <a:lumMod val="40000"/>
              <a:lumOff val="6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1900"/>
              </a:lnSpc>
              <a:defRPr/>
            </a:pPr>
            <a:r>
              <a:rPr lang="en-US" altLang="ja-JP" b="1" dirty="0">
                <a:solidFill>
                  <a:schemeClr val="tx1"/>
                </a:solidFill>
              </a:rPr>
              <a:t>Volcanic Observations and Information Center</a:t>
            </a:r>
            <a:endParaRPr lang="ja-JP" altLang="en-US" b="1" dirty="0">
              <a:solidFill>
                <a:schemeClr val="tx1"/>
              </a:solidFill>
            </a:endParaRPr>
          </a:p>
        </p:txBody>
      </p:sp>
      <p:sp>
        <p:nvSpPr>
          <p:cNvPr id="12" name="円/楕円 11"/>
          <p:cNvSpPr/>
          <p:nvPr/>
        </p:nvSpPr>
        <p:spPr>
          <a:xfrm>
            <a:off x="5148263" y="3213100"/>
            <a:ext cx="2087562" cy="720725"/>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anchor="ctr"/>
          <a:lstStyle/>
          <a:p>
            <a:pPr algn="ctr">
              <a:lnSpc>
                <a:spcPts val="1600"/>
              </a:lnSpc>
              <a:defRPr/>
            </a:pPr>
            <a:r>
              <a:rPr lang="en-US" altLang="ja-JP" sz="1600" b="1" dirty="0" err="1"/>
              <a:t>Issurance</a:t>
            </a:r>
            <a:r>
              <a:rPr lang="en-US" altLang="ja-JP" sz="1600" b="1" dirty="0"/>
              <a:t> of </a:t>
            </a:r>
          </a:p>
          <a:p>
            <a:pPr algn="ctr">
              <a:lnSpc>
                <a:spcPts val="1600"/>
              </a:lnSpc>
              <a:defRPr/>
            </a:pPr>
            <a:r>
              <a:rPr lang="en-US" altLang="ja-JP" b="1" dirty="0">
                <a:solidFill>
                  <a:srgbClr val="FFFF00"/>
                </a:solidFill>
              </a:rPr>
              <a:t>Volcanic Warnings</a:t>
            </a:r>
            <a:endParaRPr lang="ja-JP" altLang="en-US" b="1" dirty="0">
              <a:solidFill>
                <a:srgbClr val="FFFF00"/>
              </a:solidFill>
            </a:endParaRPr>
          </a:p>
        </p:txBody>
      </p:sp>
      <p:pic>
        <p:nvPicPr>
          <p:cNvPr id="13" name="Picture 10"/>
          <p:cNvPicPr>
            <a:picLocks noChangeAspect="1" noChangeArrowheads="1"/>
          </p:cNvPicPr>
          <p:nvPr/>
        </p:nvPicPr>
        <p:blipFill>
          <a:blip r:embed="rId4" cstate="print"/>
          <a:srcRect/>
          <a:stretch>
            <a:fillRect/>
          </a:stretch>
        </p:blipFill>
        <p:spPr bwMode="auto">
          <a:xfrm>
            <a:off x="7380288" y="3141663"/>
            <a:ext cx="1209675" cy="828675"/>
          </a:xfrm>
          <a:prstGeom prst="rect">
            <a:avLst/>
          </a:prstGeom>
          <a:noFill/>
          <a:ln w="9525">
            <a:noFill/>
            <a:miter lim="800000"/>
            <a:headEnd/>
            <a:tailEnd/>
          </a:ln>
        </p:spPr>
      </p:pic>
      <p:sp>
        <p:nvSpPr>
          <p:cNvPr id="14" name="角丸四角形 13"/>
          <p:cNvSpPr/>
          <p:nvPr/>
        </p:nvSpPr>
        <p:spPr>
          <a:xfrm>
            <a:off x="5076825" y="4652963"/>
            <a:ext cx="790575" cy="360362"/>
          </a:xfrm>
          <a:prstGeom prst="roundRect">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ts val="1400"/>
              </a:lnSpc>
              <a:defRPr/>
            </a:pPr>
            <a:r>
              <a:rPr lang="en-US" altLang="ja-JP" sz="1200" b="1" spc="-50" dirty="0">
                <a:solidFill>
                  <a:schemeClr val="bg1"/>
                </a:solidFill>
              </a:rPr>
              <a:t>Japan</a:t>
            </a:r>
          </a:p>
          <a:p>
            <a:pPr algn="ctr">
              <a:lnSpc>
                <a:spcPts val="1400"/>
              </a:lnSpc>
              <a:defRPr/>
            </a:pPr>
            <a:r>
              <a:rPr lang="en-US" altLang="ja-JP" sz="1200" b="1" spc="-50" dirty="0">
                <a:solidFill>
                  <a:schemeClr val="bg1"/>
                </a:solidFill>
              </a:rPr>
              <a:t>Coast Guard</a:t>
            </a:r>
            <a:endParaRPr lang="ja-JP" altLang="en-US" sz="1200" b="1" spc="-50" dirty="0">
              <a:solidFill>
                <a:schemeClr val="bg1"/>
              </a:solidFill>
            </a:endParaRPr>
          </a:p>
        </p:txBody>
      </p:sp>
      <p:sp>
        <p:nvSpPr>
          <p:cNvPr id="15" name="角丸四角形 14"/>
          <p:cNvSpPr/>
          <p:nvPr/>
        </p:nvSpPr>
        <p:spPr>
          <a:xfrm>
            <a:off x="5940425" y="4652963"/>
            <a:ext cx="431800" cy="360362"/>
          </a:xfrm>
          <a:prstGeom prst="round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ts val="1400"/>
              </a:lnSpc>
              <a:defRPr/>
            </a:pPr>
            <a:r>
              <a:rPr lang="en-US" altLang="ja-JP" sz="1200" b="1" dirty="0">
                <a:solidFill>
                  <a:schemeClr val="bg1"/>
                </a:solidFill>
              </a:rPr>
              <a:t>NHK</a:t>
            </a:r>
            <a:endParaRPr lang="ja-JP" altLang="en-US" sz="1200" b="1" dirty="0">
              <a:solidFill>
                <a:schemeClr val="bg1"/>
              </a:solidFill>
            </a:endParaRPr>
          </a:p>
        </p:txBody>
      </p:sp>
      <p:sp>
        <p:nvSpPr>
          <p:cNvPr id="16" name="角丸四角形 15"/>
          <p:cNvSpPr/>
          <p:nvPr/>
        </p:nvSpPr>
        <p:spPr>
          <a:xfrm>
            <a:off x="6453188" y="4652963"/>
            <a:ext cx="503237" cy="360362"/>
          </a:xfrm>
          <a:prstGeom prst="round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ts val="1400"/>
              </a:lnSpc>
              <a:defRPr/>
            </a:pPr>
            <a:r>
              <a:rPr lang="en-US" altLang="ja-JP" sz="1200" b="1" dirty="0">
                <a:solidFill>
                  <a:schemeClr val="bg1"/>
                </a:solidFill>
              </a:rPr>
              <a:t>Police</a:t>
            </a:r>
            <a:endParaRPr lang="ja-JP" altLang="en-US" sz="1200" b="1" dirty="0">
              <a:solidFill>
                <a:schemeClr val="bg1"/>
              </a:solidFill>
            </a:endParaRPr>
          </a:p>
        </p:txBody>
      </p:sp>
      <p:sp>
        <p:nvSpPr>
          <p:cNvPr id="17" name="角丸四角形 16"/>
          <p:cNvSpPr/>
          <p:nvPr/>
        </p:nvSpPr>
        <p:spPr>
          <a:xfrm>
            <a:off x="7027863" y="4365625"/>
            <a:ext cx="1289050" cy="358775"/>
          </a:xfrm>
          <a:prstGeom prst="round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ts val="1400"/>
              </a:lnSpc>
              <a:defRPr/>
            </a:pPr>
            <a:r>
              <a:rPr lang="en-US" altLang="ja-JP" sz="1200" b="1" spc="-50" dirty="0">
                <a:solidFill>
                  <a:schemeClr val="bg1"/>
                </a:solidFill>
              </a:rPr>
              <a:t>Local Meteorological</a:t>
            </a:r>
          </a:p>
          <a:p>
            <a:pPr algn="ctr">
              <a:lnSpc>
                <a:spcPts val="1400"/>
              </a:lnSpc>
              <a:defRPr/>
            </a:pPr>
            <a:r>
              <a:rPr lang="en-US" altLang="ja-JP" sz="1200" b="1" spc="-50" dirty="0">
                <a:solidFill>
                  <a:schemeClr val="bg1"/>
                </a:solidFill>
              </a:rPr>
              <a:t>Observatories</a:t>
            </a:r>
            <a:endParaRPr lang="ja-JP" altLang="en-US" sz="1200" b="1" spc="-50" dirty="0">
              <a:solidFill>
                <a:schemeClr val="bg1"/>
              </a:solidFill>
            </a:endParaRPr>
          </a:p>
        </p:txBody>
      </p:sp>
      <p:sp>
        <p:nvSpPr>
          <p:cNvPr id="18" name="角丸四角形 17"/>
          <p:cNvSpPr/>
          <p:nvPr/>
        </p:nvSpPr>
        <p:spPr>
          <a:xfrm>
            <a:off x="8388350" y="4652963"/>
            <a:ext cx="431800" cy="360362"/>
          </a:xfrm>
          <a:prstGeom prst="round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ts val="1400"/>
              </a:lnSpc>
              <a:defRPr/>
            </a:pPr>
            <a:r>
              <a:rPr lang="en-US" altLang="ja-JP" sz="1200" b="1" dirty="0">
                <a:solidFill>
                  <a:schemeClr val="bg1"/>
                </a:solidFill>
              </a:rPr>
              <a:t>NTT</a:t>
            </a:r>
            <a:endParaRPr lang="ja-JP" altLang="en-US" sz="1200" b="1" dirty="0">
              <a:solidFill>
                <a:schemeClr val="bg1"/>
              </a:solidFill>
            </a:endParaRPr>
          </a:p>
        </p:txBody>
      </p:sp>
      <p:sp>
        <p:nvSpPr>
          <p:cNvPr id="19" name="角丸四角形 18"/>
          <p:cNvSpPr/>
          <p:nvPr/>
        </p:nvSpPr>
        <p:spPr>
          <a:xfrm>
            <a:off x="7019925" y="5013325"/>
            <a:ext cx="1287463" cy="360363"/>
          </a:xfrm>
          <a:prstGeom prst="round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ts val="1400"/>
              </a:lnSpc>
              <a:defRPr/>
            </a:pPr>
            <a:r>
              <a:rPr lang="en-US" altLang="ja-JP" sz="1200" b="1" dirty="0">
                <a:solidFill>
                  <a:schemeClr val="bg1"/>
                </a:solidFill>
              </a:rPr>
              <a:t>Prefectural</a:t>
            </a:r>
          </a:p>
          <a:p>
            <a:pPr algn="ctr">
              <a:lnSpc>
                <a:spcPts val="1400"/>
              </a:lnSpc>
              <a:defRPr/>
            </a:pPr>
            <a:r>
              <a:rPr lang="en-US" altLang="ja-JP" sz="1200" b="1" dirty="0">
                <a:solidFill>
                  <a:schemeClr val="bg1"/>
                </a:solidFill>
              </a:rPr>
              <a:t>Offices</a:t>
            </a:r>
            <a:endParaRPr lang="ja-JP" altLang="en-US" sz="1200" b="1" dirty="0">
              <a:solidFill>
                <a:schemeClr val="bg1"/>
              </a:solidFill>
            </a:endParaRPr>
          </a:p>
        </p:txBody>
      </p:sp>
      <p:sp>
        <p:nvSpPr>
          <p:cNvPr id="20" name="角丸四角形 19"/>
          <p:cNvSpPr/>
          <p:nvPr/>
        </p:nvSpPr>
        <p:spPr>
          <a:xfrm>
            <a:off x="6443663" y="5661025"/>
            <a:ext cx="2376487" cy="360363"/>
          </a:xfrm>
          <a:prstGeom prst="round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ts val="1400"/>
              </a:lnSpc>
              <a:defRPr/>
            </a:pPr>
            <a:r>
              <a:rPr lang="en-US" altLang="ja-JP" sz="1400" b="1" dirty="0">
                <a:solidFill>
                  <a:schemeClr val="bg1"/>
                </a:solidFill>
              </a:rPr>
              <a:t>Local municipalities</a:t>
            </a:r>
            <a:endParaRPr lang="ja-JP" altLang="en-US" sz="1400" b="1" dirty="0">
              <a:solidFill>
                <a:schemeClr val="bg1"/>
              </a:solidFill>
            </a:endParaRPr>
          </a:p>
        </p:txBody>
      </p:sp>
      <p:sp>
        <p:nvSpPr>
          <p:cNvPr id="21" name="角丸四角形 20"/>
          <p:cNvSpPr/>
          <p:nvPr/>
        </p:nvSpPr>
        <p:spPr>
          <a:xfrm>
            <a:off x="5940425" y="6308725"/>
            <a:ext cx="2879725" cy="360363"/>
          </a:xfrm>
          <a:prstGeom prst="roundRect">
            <a:avLst/>
          </a:prstGeom>
          <a:solidFill>
            <a:schemeClr val="accent2">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ts val="1400"/>
              </a:lnSpc>
              <a:defRPr/>
            </a:pPr>
            <a:r>
              <a:rPr lang="en-US" altLang="ja-JP" sz="1400" b="1" dirty="0">
                <a:solidFill>
                  <a:schemeClr val="bg1"/>
                </a:solidFill>
              </a:rPr>
              <a:t>Citizens</a:t>
            </a:r>
            <a:r>
              <a:rPr lang="ja-JP" altLang="en-US" sz="1400" b="1" dirty="0">
                <a:solidFill>
                  <a:schemeClr val="bg1"/>
                </a:solidFill>
              </a:rPr>
              <a:t> </a:t>
            </a:r>
            <a:r>
              <a:rPr lang="en-US" altLang="ja-JP" sz="1400" b="1" dirty="0">
                <a:solidFill>
                  <a:schemeClr val="bg1"/>
                </a:solidFill>
              </a:rPr>
              <a:t>/ Inhabitants</a:t>
            </a:r>
            <a:endParaRPr lang="ja-JP" altLang="en-US" sz="1400" b="1" dirty="0">
              <a:solidFill>
                <a:schemeClr val="bg1"/>
              </a:solidFill>
            </a:endParaRPr>
          </a:p>
        </p:txBody>
      </p:sp>
      <p:sp>
        <p:nvSpPr>
          <p:cNvPr id="22" name="角丸四角形 21"/>
          <p:cNvSpPr/>
          <p:nvPr/>
        </p:nvSpPr>
        <p:spPr>
          <a:xfrm>
            <a:off x="5076825" y="6308725"/>
            <a:ext cx="790575" cy="360363"/>
          </a:xfrm>
          <a:prstGeom prst="roundRect">
            <a:avLst/>
          </a:prstGeom>
          <a:solidFill>
            <a:srgbClr val="92D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lnSpc>
                <a:spcPts val="1400"/>
              </a:lnSpc>
              <a:defRPr/>
            </a:pPr>
            <a:r>
              <a:rPr lang="en-US" altLang="ja-JP" sz="1400" b="1" dirty="0">
                <a:solidFill>
                  <a:schemeClr val="bg1"/>
                </a:solidFill>
              </a:rPr>
              <a:t>Vessels</a:t>
            </a:r>
            <a:endParaRPr lang="ja-JP" altLang="en-US" sz="1400" b="1" dirty="0">
              <a:solidFill>
                <a:schemeClr val="bg1"/>
              </a:solidFill>
            </a:endParaRPr>
          </a:p>
        </p:txBody>
      </p:sp>
      <p:sp>
        <p:nvSpPr>
          <p:cNvPr id="23" name="下矢印 22"/>
          <p:cNvSpPr/>
          <p:nvPr/>
        </p:nvSpPr>
        <p:spPr>
          <a:xfrm>
            <a:off x="7524750" y="4121150"/>
            <a:ext cx="287338" cy="215900"/>
          </a:xfrm>
          <a:prstGeom prst="downArrow">
            <a:avLst>
              <a:gd name="adj1" fmla="val 50000"/>
              <a:gd name="adj2"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4" name="下矢印 23"/>
          <p:cNvSpPr/>
          <p:nvPr/>
        </p:nvSpPr>
        <p:spPr>
          <a:xfrm>
            <a:off x="7524750" y="4779963"/>
            <a:ext cx="287338" cy="215900"/>
          </a:xfrm>
          <a:prstGeom prst="downArrow">
            <a:avLst>
              <a:gd name="adj1" fmla="val 50000"/>
              <a:gd name="adj2"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5" name="下矢印 24"/>
          <p:cNvSpPr/>
          <p:nvPr/>
        </p:nvSpPr>
        <p:spPr>
          <a:xfrm>
            <a:off x="7524750" y="5422900"/>
            <a:ext cx="287338" cy="215900"/>
          </a:xfrm>
          <a:prstGeom prst="downArrow">
            <a:avLst>
              <a:gd name="adj1" fmla="val 50000"/>
              <a:gd name="adj2"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6" name="下矢印 25"/>
          <p:cNvSpPr/>
          <p:nvPr/>
        </p:nvSpPr>
        <p:spPr>
          <a:xfrm>
            <a:off x="7524750" y="6072188"/>
            <a:ext cx="287338" cy="215900"/>
          </a:xfrm>
          <a:prstGeom prst="downArrow">
            <a:avLst>
              <a:gd name="adj1" fmla="val 50000"/>
              <a:gd name="adj2"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7" name="下矢印 26"/>
          <p:cNvSpPr/>
          <p:nvPr/>
        </p:nvSpPr>
        <p:spPr>
          <a:xfrm>
            <a:off x="8459788" y="4127500"/>
            <a:ext cx="288925" cy="503238"/>
          </a:xfrm>
          <a:prstGeom prst="downArrow">
            <a:avLst>
              <a:gd name="adj1" fmla="val 50000"/>
              <a:gd name="adj2"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8" name="下矢印 27"/>
          <p:cNvSpPr/>
          <p:nvPr/>
        </p:nvSpPr>
        <p:spPr>
          <a:xfrm>
            <a:off x="8459788" y="5064125"/>
            <a:ext cx="288925" cy="574675"/>
          </a:xfrm>
          <a:prstGeom prst="downArrow">
            <a:avLst>
              <a:gd name="adj1" fmla="val 50000"/>
              <a:gd name="adj2"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9" name="下矢印 28"/>
          <p:cNvSpPr/>
          <p:nvPr/>
        </p:nvSpPr>
        <p:spPr>
          <a:xfrm>
            <a:off x="8459788" y="6072188"/>
            <a:ext cx="288925" cy="215900"/>
          </a:xfrm>
          <a:prstGeom prst="downArrow">
            <a:avLst>
              <a:gd name="adj1" fmla="val 50000"/>
              <a:gd name="adj2"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0" name="下矢印 29"/>
          <p:cNvSpPr/>
          <p:nvPr/>
        </p:nvSpPr>
        <p:spPr>
          <a:xfrm>
            <a:off x="6554788" y="6072188"/>
            <a:ext cx="288925" cy="215900"/>
          </a:xfrm>
          <a:prstGeom prst="downArrow">
            <a:avLst>
              <a:gd name="adj1" fmla="val 50000"/>
              <a:gd name="adj2"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1" name="下矢印 30"/>
          <p:cNvSpPr/>
          <p:nvPr/>
        </p:nvSpPr>
        <p:spPr>
          <a:xfrm>
            <a:off x="6554788" y="4127500"/>
            <a:ext cx="288925" cy="503238"/>
          </a:xfrm>
          <a:prstGeom prst="downArrow">
            <a:avLst>
              <a:gd name="adj1" fmla="val 50000"/>
              <a:gd name="adj2"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2" name="下矢印 31"/>
          <p:cNvSpPr/>
          <p:nvPr/>
        </p:nvSpPr>
        <p:spPr>
          <a:xfrm>
            <a:off x="6554788" y="5064125"/>
            <a:ext cx="288925" cy="574675"/>
          </a:xfrm>
          <a:prstGeom prst="downArrow">
            <a:avLst>
              <a:gd name="adj1" fmla="val 50000"/>
              <a:gd name="adj2"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3" name="下矢印 32"/>
          <p:cNvSpPr/>
          <p:nvPr/>
        </p:nvSpPr>
        <p:spPr>
          <a:xfrm>
            <a:off x="6022975" y="4127500"/>
            <a:ext cx="287338" cy="503238"/>
          </a:xfrm>
          <a:prstGeom prst="downArrow">
            <a:avLst>
              <a:gd name="adj1" fmla="val 50000"/>
              <a:gd name="adj2"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4" name="下矢印 33"/>
          <p:cNvSpPr/>
          <p:nvPr/>
        </p:nvSpPr>
        <p:spPr>
          <a:xfrm>
            <a:off x="5330825" y="4127500"/>
            <a:ext cx="288925" cy="503238"/>
          </a:xfrm>
          <a:prstGeom prst="downArrow">
            <a:avLst>
              <a:gd name="adj1" fmla="val 50000"/>
              <a:gd name="adj2"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5" name="下矢印 34"/>
          <p:cNvSpPr/>
          <p:nvPr/>
        </p:nvSpPr>
        <p:spPr>
          <a:xfrm>
            <a:off x="6022975" y="5064125"/>
            <a:ext cx="287338" cy="1223963"/>
          </a:xfrm>
          <a:prstGeom prst="downArrow">
            <a:avLst>
              <a:gd name="adj1" fmla="val 50000"/>
              <a:gd name="adj2"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6" name="下矢印 35"/>
          <p:cNvSpPr/>
          <p:nvPr/>
        </p:nvSpPr>
        <p:spPr>
          <a:xfrm>
            <a:off x="5341938" y="5064125"/>
            <a:ext cx="288925" cy="1223963"/>
          </a:xfrm>
          <a:prstGeom prst="downArrow">
            <a:avLst>
              <a:gd name="adj1" fmla="val 50000"/>
              <a:gd name="adj2"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37" name="スライド番号プレースホルダ 39"/>
          <p:cNvSpPr txBox="1">
            <a:spLocks/>
          </p:cNvSpPr>
          <p:nvPr/>
        </p:nvSpPr>
        <p:spPr bwMode="auto">
          <a:xfrm>
            <a:off x="7010400" y="6670675"/>
            <a:ext cx="2133600" cy="214313"/>
          </a:xfrm>
          <a:prstGeom prst="rect">
            <a:avLst/>
          </a:prstGeom>
          <a:noFill/>
          <a:ln>
            <a:miter lim="800000"/>
            <a:headEnd/>
            <a:tailEnd/>
          </a:ln>
        </p:spPr>
        <p:txBody>
          <a:bodyPr wrap="square" numCol="1"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89525BC-BCDB-4532-BAF2-8676E2927594}" type="slidenum">
              <a:rPr kumimoji="1" lang="ja-JP" altLang="en-US" sz="1800" b="0" i="0" u="none" strike="noStrike" kern="1200" cap="none" spc="0" normalizeH="0" baseline="0" noProof="0" smtClean="0">
                <a:ln>
                  <a:noFill/>
                </a:ln>
                <a:solidFill>
                  <a:schemeClr val="tx1"/>
                </a:solidFill>
                <a:effectLst/>
                <a:uLnTx/>
                <a:uFillTx/>
                <a:latin typeface="+mn-lt"/>
                <a:ea typeface="ＭＳ Ｐゴシック" pitchFamily="50" charset="-128"/>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1" lang="ja-JP" altLang="en-US" sz="1800" b="0" i="0" u="none" strike="noStrike" kern="1200" cap="none" spc="0" normalizeH="0" baseline="0" noProof="0" smtClean="0">
              <a:ln>
                <a:noFill/>
              </a:ln>
              <a:solidFill>
                <a:schemeClr val="tx1"/>
              </a:solidFill>
              <a:effectLst/>
              <a:uLnTx/>
              <a:uFillTx/>
              <a:latin typeface="+mn-lt"/>
              <a:ea typeface="ＭＳ Ｐゴシック" pitchFamily="50" charset="-128"/>
              <a:cs typeface="+mn-cs"/>
            </a:endParaRPr>
          </a:p>
        </p:txBody>
      </p:sp>
      <p:sp>
        <p:nvSpPr>
          <p:cNvPr id="38" name="テキスト ボックス 34"/>
          <p:cNvSpPr txBox="1">
            <a:spLocks noChangeArrowheads="1"/>
          </p:cNvSpPr>
          <p:nvPr/>
        </p:nvSpPr>
        <p:spPr bwMode="auto">
          <a:xfrm>
            <a:off x="207963" y="990600"/>
            <a:ext cx="4098925" cy="368300"/>
          </a:xfrm>
          <a:prstGeom prst="rect">
            <a:avLst/>
          </a:prstGeom>
          <a:noFill/>
          <a:ln w="9525">
            <a:noFill/>
            <a:miter lim="800000"/>
            <a:headEnd/>
            <a:tailEnd/>
          </a:ln>
        </p:spPr>
        <p:txBody>
          <a:bodyPr>
            <a:spAutoFit/>
          </a:bodyPr>
          <a:lstStyle/>
          <a:p>
            <a:r>
              <a:rPr lang="en-US" altLang="ja-JP"/>
              <a:t>Volcano alert levels</a:t>
            </a:r>
            <a:endParaRPr lang="ja-JP" alt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640114"/>
          </a:xfrm>
        </p:spPr>
        <p:txBody>
          <a:bodyPr/>
          <a:lstStyle/>
          <a:p>
            <a:pPr eaLnBrk="0" hangingPunct="0">
              <a:lnSpc>
                <a:spcPct val="92000"/>
              </a:lnSpc>
              <a:defRPr/>
            </a:pPr>
            <a:r>
              <a:rPr lang="en-US" altLang="ja-JP" sz="2800" dirty="0" smtClean="0">
                <a:solidFill>
                  <a:schemeClr val="accent5">
                    <a:lumMod val="50000"/>
                  </a:schemeClr>
                </a:solidFill>
                <a:latin typeface="Comic Sans MS" pitchFamily="66" charset="0"/>
                <a:cs typeface="Arial" pitchFamily="34" charset="0"/>
              </a:rPr>
              <a:t>Provision of Tsunami Bulletins to countries around the Northwest Pacific and the Indian Ocean</a:t>
            </a:r>
            <a:r>
              <a:rPr lang="en-US" altLang="ja-JP" sz="2800" dirty="0" smtClean="0">
                <a:solidFill>
                  <a:schemeClr val="bg1"/>
                </a:solidFill>
                <a:latin typeface="Comic Sans MS" pitchFamily="66" charset="0"/>
                <a:cs typeface="Arial" pitchFamily="34" charset="0"/>
              </a:rPr>
              <a:t/>
            </a:r>
            <a:br>
              <a:rPr lang="en-US" altLang="ja-JP" sz="2800" dirty="0" smtClean="0">
                <a:solidFill>
                  <a:schemeClr val="bg1"/>
                </a:solidFill>
                <a:latin typeface="Comic Sans MS" pitchFamily="66" charset="0"/>
                <a:cs typeface="Arial" pitchFamily="34" charset="0"/>
              </a:rPr>
            </a:br>
            <a:endParaRPr kumimoji="1" lang="ja-JP" altLang="en-US" sz="2800" dirty="0">
              <a:latin typeface="Comic Sans MS" pitchFamily="66" charset="0"/>
            </a:endParaRPr>
          </a:p>
        </p:txBody>
      </p:sp>
      <p:sp>
        <p:nvSpPr>
          <p:cNvPr id="4" name="スライド番号プレースホルダ 3"/>
          <p:cNvSpPr>
            <a:spLocks noGrp="1"/>
          </p:cNvSpPr>
          <p:nvPr>
            <p:ph type="sldNum" sz="quarter" idx="11"/>
          </p:nvPr>
        </p:nvSpPr>
        <p:spPr/>
        <p:txBody>
          <a:bodyPr/>
          <a:lstStyle/>
          <a:p>
            <a:fld id="{E9826658-DF4D-4B19-A3FE-E7A9A4D9B617}" type="slidenum">
              <a:rPr kumimoji="1" lang="ja-JP" altLang="en-US" smtClean="0"/>
              <a:pPr/>
              <a:t>17</a:t>
            </a:fld>
            <a:endParaRPr kumimoji="1" lang="ja-JP" altLang="en-US" dirty="0"/>
          </a:p>
        </p:txBody>
      </p:sp>
      <p:grpSp>
        <p:nvGrpSpPr>
          <p:cNvPr id="5" name="Group 2"/>
          <p:cNvGrpSpPr>
            <a:grpSpLocks/>
          </p:cNvGrpSpPr>
          <p:nvPr/>
        </p:nvGrpSpPr>
        <p:grpSpPr bwMode="auto">
          <a:xfrm>
            <a:off x="3492500" y="2354263"/>
            <a:ext cx="1455738" cy="2005012"/>
            <a:chOff x="2200" y="1483"/>
            <a:chExt cx="917" cy="1263"/>
          </a:xfrm>
        </p:grpSpPr>
        <p:grpSp>
          <p:nvGrpSpPr>
            <p:cNvPr id="6" name="Group 3"/>
            <p:cNvGrpSpPr>
              <a:grpSpLocks/>
            </p:cNvGrpSpPr>
            <p:nvPr/>
          </p:nvGrpSpPr>
          <p:grpSpPr bwMode="auto">
            <a:xfrm>
              <a:off x="2210" y="1483"/>
              <a:ext cx="907" cy="1263"/>
              <a:chOff x="2832" y="1871"/>
              <a:chExt cx="1296" cy="1387"/>
            </a:xfrm>
          </p:grpSpPr>
          <p:pic>
            <p:nvPicPr>
              <p:cNvPr id="8" name="Picture 4" descr="buildng4"/>
              <p:cNvPicPr>
                <a:picLocks noChangeAspect="1" noChangeArrowheads="1"/>
              </p:cNvPicPr>
              <p:nvPr/>
            </p:nvPicPr>
            <p:blipFill>
              <a:blip r:embed="rId2" cstate="print"/>
              <a:srcRect/>
              <a:stretch>
                <a:fillRect/>
              </a:stretch>
            </p:blipFill>
            <p:spPr bwMode="auto">
              <a:xfrm>
                <a:off x="2832" y="1871"/>
                <a:ext cx="1296" cy="648"/>
              </a:xfrm>
              <a:prstGeom prst="rect">
                <a:avLst/>
              </a:prstGeom>
              <a:noFill/>
              <a:ln w="9525">
                <a:noFill/>
                <a:miter lim="800000"/>
                <a:headEnd/>
                <a:tailEnd/>
              </a:ln>
            </p:spPr>
          </p:pic>
          <p:pic>
            <p:nvPicPr>
              <p:cNvPr id="9" name="Picture 5" descr="epos"/>
              <p:cNvPicPr>
                <a:picLocks noChangeAspect="1" noChangeArrowheads="1"/>
              </p:cNvPicPr>
              <p:nvPr/>
            </p:nvPicPr>
            <p:blipFill>
              <a:blip r:embed="rId3" cstate="print"/>
              <a:srcRect/>
              <a:stretch>
                <a:fillRect/>
              </a:stretch>
            </p:blipFill>
            <p:spPr bwMode="auto">
              <a:xfrm>
                <a:off x="2872" y="2517"/>
                <a:ext cx="1190" cy="741"/>
              </a:xfrm>
              <a:prstGeom prst="rect">
                <a:avLst/>
              </a:prstGeom>
              <a:noFill/>
              <a:ln w="9525">
                <a:noFill/>
                <a:miter lim="800000"/>
                <a:headEnd/>
                <a:tailEnd/>
              </a:ln>
            </p:spPr>
          </p:pic>
        </p:grpSp>
        <p:pic>
          <p:nvPicPr>
            <p:cNvPr id="7" name="Picture 6" descr="PC270001"/>
            <p:cNvPicPr>
              <a:picLocks noChangeAspect="1" noChangeArrowheads="1"/>
            </p:cNvPicPr>
            <p:nvPr/>
          </p:nvPicPr>
          <p:blipFill>
            <a:blip r:embed="rId4" cstate="print"/>
            <a:srcRect/>
            <a:stretch>
              <a:fillRect/>
            </a:stretch>
          </p:blipFill>
          <p:spPr bwMode="auto">
            <a:xfrm>
              <a:off x="2200" y="2069"/>
              <a:ext cx="877" cy="662"/>
            </a:xfrm>
            <a:prstGeom prst="rect">
              <a:avLst/>
            </a:prstGeom>
            <a:noFill/>
            <a:ln w="9525">
              <a:noFill/>
              <a:miter lim="800000"/>
              <a:headEnd/>
              <a:tailEnd/>
            </a:ln>
          </p:spPr>
        </p:pic>
      </p:grpSp>
      <p:pic>
        <p:nvPicPr>
          <p:cNvPr id="10" name="Picture 7"/>
          <p:cNvPicPr>
            <a:picLocks noChangeAspect="1" noChangeArrowheads="1"/>
          </p:cNvPicPr>
          <p:nvPr/>
        </p:nvPicPr>
        <p:blipFill>
          <a:blip r:embed="rId5" cstate="print"/>
          <a:srcRect l="5096" t="8888" r="3159" b="3334"/>
          <a:stretch>
            <a:fillRect/>
          </a:stretch>
        </p:blipFill>
        <p:spPr bwMode="auto">
          <a:xfrm>
            <a:off x="1258888" y="1125538"/>
            <a:ext cx="1303337" cy="1430337"/>
          </a:xfrm>
          <a:prstGeom prst="rect">
            <a:avLst/>
          </a:prstGeom>
          <a:noFill/>
          <a:ln w="28575">
            <a:noFill/>
            <a:miter lim="800000"/>
            <a:headEnd/>
            <a:tailEnd/>
          </a:ln>
        </p:spPr>
      </p:pic>
      <p:sp>
        <p:nvSpPr>
          <p:cNvPr id="11" name="Text Box 8"/>
          <p:cNvSpPr txBox="1">
            <a:spLocks noChangeArrowheads="1"/>
          </p:cNvSpPr>
          <p:nvPr/>
        </p:nvSpPr>
        <p:spPr bwMode="auto">
          <a:xfrm>
            <a:off x="3965575" y="4379913"/>
            <a:ext cx="666750" cy="366712"/>
          </a:xfrm>
          <a:prstGeom prst="rect">
            <a:avLst/>
          </a:prstGeom>
          <a:noFill/>
          <a:ln w="28575">
            <a:noFill/>
            <a:miter lim="800000"/>
            <a:headEnd/>
            <a:tailEnd/>
          </a:ln>
        </p:spPr>
        <p:txBody>
          <a:bodyPr wrap="none">
            <a:spAutoFit/>
          </a:bodyPr>
          <a:lstStyle/>
          <a:p>
            <a:pPr algn="ctr"/>
            <a:r>
              <a:rPr lang="en-US" altLang="ja-JP" b="1">
                <a:latin typeface="Gothic720" pitchFamily="34" charset="0"/>
              </a:rPr>
              <a:t>JMA</a:t>
            </a:r>
          </a:p>
        </p:txBody>
      </p:sp>
      <p:sp>
        <p:nvSpPr>
          <p:cNvPr id="12" name="AutoShape 9"/>
          <p:cNvSpPr>
            <a:spLocks noChangeArrowheads="1"/>
          </p:cNvSpPr>
          <p:nvPr/>
        </p:nvSpPr>
        <p:spPr bwMode="auto">
          <a:xfrm rot="2586068">
            <a:off x="2684463" y="1984375"/>
            <a:ext cx="947737" cy="690563"/>
          </a:xfrm>
          <a:prstGeom prst="rightArrow">
            <a:avLst>
              <a:gd name="adj1" fmla="val 50000"/>
              <a:gd name="adj2" fmla="val 34310"/>
            </a:avLst>
          </a:prstGeom>
          <a:solidFill>
            <a:srgbClr val="C0C0C0"/>
          </a:solidFill>
          <a:ln w="9525">
            <a:noFill/>
            <a:miter lim="800000"/>
            <a:headEnd/>
            <a:tailEnd/>
          </a:ln>
        </p:spPr>
        <p:txBody>
          <a:bodyPr wrap="none" anchor="ctr"/>
          <a:lstStyle/>
          <a:p>
            <a:pPr algn="ctr"/>
            <a:endParaRPr lang="ja-JP" altLang="ja-JP">
              <a:latin typeface="Gothic720" pitchFamily="34" charset="0"/>
            </a:endParaRPr>
          </a:p>
        </p:txBody>
      </p:sp>
      <p:sp>
        <p:nvSpPr>
          <p:cNvPr id="13" name="Text Box 11"/>
          <p:cNvSpPr txBox="1">
            <a:spLocks noChangeArrowheads="1"/>
          </p:cNvSpPr>
          <p:nvPr/>
        </p:nvSpPr>
        <p:spPr bwMode="auto">
          <a:xfrm>
            <a:off x="468313" y="2590800"/>
            <a:ext cx="2374900" cy="284163"/>
          </a:xfrm>
          <a:prstGeom prst="rect">
            <a:avLst/>
          </a:prstGeom>
          <a:solidFill>
            <a:schemeClr val="bg1"/>
          </a:solidFill>
          <a:ln w="9525">
            <a:noFill/>
            <a:miter lim="800000"/>
            <a:headEnd/>
            <a:tailEnd/>
          </a:ln>
        </p:spPr>
        <p:txBody>
          <a:bodyPr>
            <a:spAutoFit/>
          </a:bodyPr>
          <a:lstStyle/>
          <a:p>
            <a:pPr algn="ctr">
              <a:lnSpc>
                <a:spcPct val="90000"/>
              </a:lnSpc>
            </a:pPr>
            <a:r>
              <a:rPr lang="en-US" altLang="ja-JP" sz="1400" b="1">
                <a:latin typeface="Times New Roman" pitchFamily="18" charset="0"/>
              </a:rPr>
              <a:t>Global Seismic Network</a:t>
            </a:r>
          </a:p>
        </p:txBody>
      </p:sp>
      <p:pic>
        <p:nvPicPr>
          <p:cNvPr id="14" name="Picture 12" descr="kokugai_all"/>
          <p:cNvPicPr>
            <a:picLocks noChangeAspect="1" noChangeArrowheads="1"/>
          </p:cNvPicPr>
          <p:nvPr/>
        </p:nvPicPr>
        <p:blipFill>
          <a:blip r:embed="rId6" cstate="print"/>
          <a:srcRect/>
          <a:stretch>
            <a:fillRect/>
          </a:stretch>
        </p:blipFill>
        <p:spPr bwMode="auto">
          <a:xfrm>
            <a:off x="0" y="2879725"/>
            <a:ext cx="3059113" cy="1597025"/>
          </a:xfrm>
          <a:prstGeom prst="rect">
            <a:avLst/>
          </a:prstGeom>
          <a:noFill/>
          <a:ln w="9525">
            <a:noFill/>
            <a:miter lim="800000"/>
            <a:headEnd/>
            <a:tailEnd/>
          </a:ln>
        </p:spPr>
      </p:pic>
      <p:pic>
        <p:nvPicPr>
          <p:cNvPr id="15" name="Picture 13"/>
          <p:cNvPicPr>
            <a:picLocks noChangeAspect="1" noChangeArrowheads="1"/>
          </p:cNvPicPr>
          <p:nvPr/>
        </p:nvPicPr>
        <p:blipFill>
          <a:blip r:embed="rId7" cstate="print"/>
          <a:srcRect/>
          <a:stretch>
            <a:fillRect/>
          </a:stretch>
        </p:blipFill>
        <p:spPr bwMode="auto">
          <a:xfrm>
            <a:off x="133350" y="4745038"/>
            <a:ext cx="2951163" cy="1781175"/>
          </a:xfrm>
          <a:prstGeom prst="rect">
            <a:avLst/>
          </a:prstGeom>
          <a:noFill/>
          <a:ln w="9525">
            <a:noFill/>
            <a:miter lim="800000"/>
            <a:headEnd/>
            <a:tailEnd/>
          </a:ln>
        </p:spPr>
      </p:pic>
      <p:sp>
        <p:nvSpPr>
          <p:cNvPr id="16" name="Text Box 14"/>
          <p:cNvSpPr txBox="1">
            <a:spLocks noChangeArrowheads="1"/>
          </p:cNvSpPr>
          <p:nvPr/>
        </p:nvSpPr>
        <p:spPr bwMode="auto">
          <a:xfrm>
            <a:off x="611188" y="4579938"/>
            <a:ext cx="1800225" cy="284162"/>
          </a:xfrm>
          <a:prstGeom prst="rect">
            <a:avLst/>
          </a:prstGeom>
          <a:solidFill>
            <a:schemeClr val="bg1"/>
          </a:solidFill>
          <a:ln w="9525">
            <a:noFill/>
            <a:miter lim="800000"/>
            <a:headEnd/>
            <a:tailEnd/>
          </a:ln>
        </p:spPr>
        <p:txBody>
          <a:bodyPr>
            <a:spAutoFit/>
          </a:bodyPr>
          <a:lstStyle/>
          <a:p>
            <a:pPr algn="ctr">
              <a:lnSpc>
                <a:spcPct val="90000"/>
              </a:lnSpc>
            </a:pPr>
            <a:r>
              <a:rPr lang="en-US" altLang="ja-JP" sz="1400" b="1">
                <a:latin typeface="Times New Roman" pitchFamily="18" charset="0"/>
              </a:rPr>
              <a:t>Sea Level Stations</a:t>
            </a:r>
          </a:p>
        </p:txBody>
      </p:sp>
      <p:pic>
        <p:nvPicPr>
          <p:cNvPr id="17" name="Picture 15"/>
          <p:cNvPicPr>
            <a:picLocks noChangeAspect="1" noChangeArrowheads="1"/>
          </p:cNvPicPr>
          <p:nvPr/>
        </p:nvPicPr>
        <p:blipFill>
          <a:blip r:embed="rId8" cstate="print"/>
          <a:srcRect/>
          <a:stretch>
            <a:fillRect/>
          </a:stretch>
        </p:blipFill>
        <p:spPr bwMode="auto">
          <a:xfrm>
            <a:off x="5915025" y="1717675"/>
            <a:ext cx="3228975" cy="3357563"/>
          </a:xfrm>
          <a:prstGeom prst="rect">
            <a:avLst/>
          </a:prstGeom>
          <a:noFill/>
          <a:ln w="9525">
            <a:noFill/>
            <a:miter lim="800000"/>
            <a:headEnd/>
            <a:tailEnd/>
          </a:ln>
        </p:spPr>
      </p:pic>
      <p:sp>
        <p:nvSpPr>
          <p:cNvPr id="18" name="Oval 16"/>
          <p:cNvSpPr>
            <a:spLocks noChangeArrowheads="1"/>
          </p:cNvSpPr>
          <p:nvPr/>
        </p:nvSpPr>
        <p:spPr bwMode="auto">
          <a:xfrm rot="2034457">
            <a:off x="7629525" y="2265363"/>
            <a:ext cx="823913" cy="1335087"/>
          </a:xfrm>
          <a:prstGeom prst="ellipse">
            <a:avLst/>
          </a:prstGeom>
          <a:solidFill>
            <a:srgbClr val="FF3300">
              <a:alpha val="30196"/>
            </a:srgbClr>
          </a:solidFill>
          <a:ln w="19050">
            <a:solidFill>
              <a:srgbClr val="FF3300"/>
            </a:solidFill>
            <a:round/>
            <a:headEnd/>
            <a:tailEnd/>
          </a:ln>
        </p:spPr>
        <p:txBody>
          <a:bodyPr wrap="none" anchor="ctr"/>
          <a:lstStyle/>
          <a:p>
            <a:endParaRPr lang="ja-JP" altLang="en-US"/>
          </a:p>
        </p:txBody>
      </p:sp>
      <p:sp>
        <p:nvSpPr>
          <p:cNvPr id="19" name="Oval 17"/>
          <p:cNvSpPr>
            <a:spLocks noChangeArrowheads="1"/>
          </p:cNvSpPr>
          <p:nvPr/>
        </p:nvSpPr>
        <p:spPr bwMode="auto">
          <a:xfrm>
            <a:off x="6313488" y="3059113"/>
            <a:ext cx="1368425" cy="1582737"/>
          </a:xfrm>
          <a:prstGeom prst="ellipse">
            <a:avLst/>
          </a:prstGeom>
          <a:solidFill>
            <a:srgbClr val="FF3300">
              <a:alpha val="30196"/>
            </a:srgbClr>
          </a:solidFill>
          <a:ln w="19050">
            <a:solidFill>
              <a:srgbClr val="FF3300"/>
            </a:solidFill>
            <a:round/>
            <a:headEnd/>
            <a:tailEnd/>
          </a:ln>
        </p:spPr>
        <p:txBody>
          <a:bodyPr wrap="none" anchor="ctr"/>
          <a:lstStyle/>
          <a:p>
            <a:pPr algn="ctr"/>
            <a:endParaRPr lang="ja-JP" altLang="ja-JP"/>
          </a:p>
        </p:txBody>
      </p:sp>
      <p:sp>
        <p:nvSpPr>
          <p:cNvPr id="20" name="Text Box 18"/>
          <p:cNvSpPr txBox="1">
            <a:spLocks noChangeArrowheads="1"/>
          </p:cNvSpPr>
          <p:nvPr/>
        </p:nvSpPr>
        <p:spPr bwMode="auto">
          <a:xfrm>
            <a:off x="6426200" y="3811588"/>
            <a:ext cx="1143000" cy="274637"/>
          </a:xfrm>
          <a:prstGeom prst="rect">
            <a:avLst/>
          </a:prstGeom>
          <a:noFill/>
          <a:ln w="9525">
            <a:noFill/>
            <a:miter lim="800000"/>
            <a:headEnd/>
            <a:tailEnd/>
          </a:ln>
        </p:spPr>
        <p:txBody>
          <a:bodyPr wrap="none">
            <a:spAutoFit/>
          </a:bodyPr>
          <a:lstStyle/>
          <a:p>
            <a:r>
              <a:rPr lang="en-US" altLang="ja-JP" sz="1200" b="1">
                <a:solidFill>
                  <a:srgbClr val="FFFF00"/>
                </a:solidFill>
              </a:rPr>
              <a:t>Indian Ocean</a:t>
            </a:r>
          </a:p>
        </p:txBody>
      </p:sp>
      <p:sp>
        <p:nvSpPr>
          <p:cNvPr id="21" name="Text Box 19"/>
          <p:cNvSpPr txBox="1">
            <a:spLocks noChangeArrowheads="1"/>
          </p:cNvSpPr>
          <p:nvPr/>
        </p:nvSpPr>
        <p:spPr bwMode="auto">
          <a:xfrm>
            <a:off x="7632700" y="2632075"/>
            <a:ext cx="995363" cy="639763"/>
          </a:xfrm>
          <a:prstGeom prst="rect">
            <a:avLst/>
          </a:prstGeom>
          <a:noFill/>
          <a:ln w="9525">
            <a:noFill/>
            <a:miter lim="800000"/>
            <a:headEnd/>
            <a:tailEnd/>
          </a:ln>
        </p:spPr>
        <p:txBody>
          <a:bodyPr>
            <a:spAutoFit/>
          </a:bodyPr>
          <a:lstStyle/>
          <a:p>
            <a:r>
              <a:rPr lang="en-US" altLang="ja-JP" sz="1200" b="1">
                <a:solidFill>
                  <a:srgbClr val="FFFF00"/>
                </a:solidFill>
              </a:rPr>
              <a:t>Northwest Pacific Ocean</a:t>
            </a:r>
          </a:p>
        </p:txBody>
      </p:sp>
      <p:sp>
        <p:nvSpPr>
          <p:cNvPr id="22" name="AutoShape 20"/>
          <p:cNvSpPr>
            <a:spLocks noChangeArrowheads="1"/>
          </p:cNvSpPr>
          <p:nvPr/>
        </p:nvSpPr>
        <p:spPr bwMode="auto">
          <a:xfrm rot="21285286">
            <a:off x="3060700" y="3573463"/>
            <a:ext cx="431800" cy="1584325"/>
          </a:xfrm>
          <a:prstGeom prst="rightArrow">
            <a:avLst>
              <a:gd name="adj1" fmla="val 48019"/>
              <a:gd name="adj2" fmla="val 38569"/>
            </a:avLst>
          </a:prstGeom>
          <a:solidFill>
            <a:srgbClr val="C0C0C0"/>
          </a:solidFill>
          <a:ln w="9525">
            <a:noFill/>
            <a:miter lim="800000"/>
            <a:headEnd/>
            <a:tailEnd/>
          </a:ln>
        </p:spPr>
        <p:txBody>
          <a:bodyPr wrap="none" anchor="ctr"/>
          <a:lstStyle/>
          <a:p>
            <a:endParaRPr lang="ja-JP" altLang="en-US"/>
          </a:p>
        </p:txBody>
      </p:sp>
      <p:sp>
        <p:nvSpPr>
          <p:cNvPr id="23" name="Text Box 21"/>
          <p:cNvSpPr txBox="1">
            <a:spLocks noChangeArrowheads="1"/>
          </p:cNvSpPr>
          <p:nvPr/>
        </p:nvSpPr>
        <p:spPr bwMode="auto">
          <a:xfrm>
            <a:off x="3565525" y="4724400"/>
            <a:ext cx="2085975" cy="1303338"/>
          </a:xfrm>
          <a:prstGeom prst="rect">
            <a:avLst/>
          </a:prstGeom>
          <a:noFill/>
          <a:ln w="9525">
            <a:solidFill>
              <a:schemeClr val="tx1"/>
            </a:solidFill>
            <a:prstDash val="dash"/>
            <a:miter lim="800000"/>
            <a:headEnd/>
            <a:tailEnd/>
          </a:ln>
        </p:spPr>
        <p:txBody>
          <a:bodyPr>
            <a:spAutoFit/>
          </a:bodyPr>
          <a:lstStyle/>
          <a:p>
            <a:pPr>
              <a:spcBef>
                <a:spcPct val="10000"/>
              </a:spcBef>
            </a:pPr>
            <a:r>
              <a:rPr lang="en-US" altLang="ja-JP" sz="1400"/>
              <a:t>Analysis</a:t>
            </a:r>
          </a:p>
          <a:p>
            <a:pPr>
              <a:spcBef>
                <a:spcPct val="10000"/>
              </a:spcBef>
            </a:pPr>
            <a:r>
              <a:rPr lang="ja-JP" altLang="en-US" sz="1200">
                <a:latin typeface="Times New Roman" pitchFamily="18" charset="0"/>
              </a:rPr>
              <a:t>・</a:t>
            </a:r>
            <a:r>
              <a:rPr lang="en-US" altLang="ja-JP" sz="1200">
                <a:latin typeface="Times New Roman" pitchFamily="18" charset="0"/>
              </a:rPr>
              <a:t>Hypocenter</a:t>
            </a:r>
          </a:p>
          <a:p>
            <a:pPr>
              <a:spcBef>
                <a:spcPct val="10000"/>
              </a:spcBef>
            </a:pPr>
            <a:r>
              <a:rPr lang="ja-JP" altLang="en-US" sz="1200">
                <a:latin typeface="Times New Roman" pitchFamily="18" charset="0"/>
              </a:rPr>
              <a:t>・</a:t>
            </a:r>
            <a:r>
              <a:rPr lang="en-US" altLang="ja-JP" sz="1200">
                <a:latin typeface="Times New Roman" pitchFamily="18" charset="0"/>
              </a:rPr>
              <a:t>Magnitude</a:t>
            </a:r>
          </a:p>
          <a:p>
            <a:pPr>
              <a:spcBef>
                <a:spcPct val="10000"/>
              </a:spcBef>
            </a:pPr>
            <a:r>
              <a:rPr lang="ja-JP" altLang="en-US" sz="1200">
                <a:latin typeface="Times New Roman" pitchFamily="18" charset="0"/>
              </a:rPr>
              <a:t>・</a:t>
            </a:r>
            <a:r>
              <a:rPr lang="en-US" altLang="ja-JP" sz="1200">
                <a:latin typeface="Times New Roman" pitchFamily="18" charset="0"/>
              </a:rPr>
              <a:t>Evaluation of Tsunamigenic Potential</a:t>
            </a:r>
          </a:p>
          <a:p>
            <a:pPr>
              <a:spcBef>
                <a:spcPct val="10000"/>
              </a:spcBef>
            </a:pPr>
            <a:r>
              <a:rPr lang="ja-JP" altLang="en-US" sz="1200">
                <a:latin typeface="Times New Roman" pitchFamily="18" charset="0"/>
              </a:rPr>
              <a:t>・</a:t>
            </a:r>
            <a:r>
              <a:rPr lang="en-US" altLang="ja-JP" sz="1200">
                <a:latin typeface="Times New Roman" pitchFamily="18" charset="0"/>
              </a:rPr>
              <a:t>Tsunami Observation   etc.</a:t>
            </a:r>
          </a:p>
        </p:txBody>
      </p:sp>
      <p:sp>
        <p:nvSpPr>
          <p:cNvPr id="24" name="AutoShape 22"/>
          <p:cNvSpPr>
            <a:spLocks noChangeArrowheads="1"/>
          </p:cNvSpPr>
          <p:nvPr/>
        </p:nvSpPr>
        <p:spPr bwMode="auto">
          <a:xfrm>
            <a:off x="4787900" y="2492375"/>
            <a:ext cx="1727200" cy="1873250"/>
          </a:xfrm>
          <a:prstGeom prst="rightArrow">
            <a:avLst>
              <a:gd name="adj1" fmla="val 50000"/>
              <a:gd name="adj2" fmla="val 25000"/>
            </a:avLst>
          </a:prstGeom>
          <a:solidFill>
            <a:srgbClr val="FFCC00"/>
          </a:solidFill>
          <a:ln w="9525">
            <a:solidFill>
              <a:schemeClr val="tx1"/>
            </a:solidFill>
            <a:miter lim="800000"/>
            <a:headEnd/>
            <a:tailEnd/>
          </a:ln>
        </p:spPr>
        <p:txBody>
          <a:bodyPr wrap="none" anchor="ctr"/>
          <a:lstStyle/>
          <a:p>
            <a:endParaRPr lang="ja-JP" altLang="en-US"/>
          </a:p>
        </p:txBody>
      </p:sp>
      <p:sp>
        <p:nvSpPr>
          <p:cNvPr id="25" name="Text Box 23"/>
          <p:cNvSpPr txBox="1">
            <a:spLocks noChangeArrowheads="1"/>
          </p:cNvSpPr>
          <p:nvPr/>
        </p:nvSpPr>
        <p:spPr bwMode="auto">
          <a:xfrm>
            <a:off x="4716463" y="2927350"/>
            <a:ext cx="1801812" cy="1077913"/>
          </a:xfrm>
          <a:prstGeom prst="rect">
            <a:avLst/>
          </a:prstGeom>
          <a:noFill/>
          <a:ln w="9525">
            <a:noFill/>
            <a:miter lim="800000"/>
            <a:headEnd/>
            <a:tailEnd/>
          </a:ln>
        </p:spPr>
        <p:txBody>
          <a:bodyPr>
            <a:spAutoFit/>
          </a:bodyPr>
          <a:lstStyle/>
          <a:p>
            <a:pPr algn="ctr">
              <a:spcBef>
                <a:spcPct val="50000"/>
              </a:spcBef>
            </a:pPr>
            <a:r>
              <a:rPr lang="en-US" altLang="ja-JP"/>
              <a:t>Tsunami Bulletins</a:t>
            </a:r>
          </a:p>
          <a:p>
            <a:pPr algn="ctr"/>
            <a:r>
              <a:rPr lang="ja-JP" altLang="en-US" sz="1200"/>
              <a:t>（</a:t>
            </a:r>
            <a:r>
              <a:rPr lang="en-US" altLang="ja-JP" sz="1200"/>
              <a:t>NWPTA</a:t>
            </a:r>
            <a:r>
              <a:rPr lang="ja-JP" altLang="en-US" sz="1200"/>
              <a:t>）*</a:t>
            </a:r>
            <a:r>
              <a:rPr lang="en-US" altLang="ja-JP" sz="1200"/>
              <a:t>1</a:t>
            </a:r>
          </a:p>
          <a:p>
            <a:pPr algn="ctr"/>
            <a:r>
              <a:rPr lang="ja-JP" altLang="en-US" sz="1200"/>
              <a:t>（</a:t>
            </a:r>
            <a:r>
              <a:rPr lang="en-US" altLang="ja-JP" sz="1200"/>
              <a:t>TWI</a:t>
            </a:r>
            <a:r>
              <a:rPr lang="ja-JP" altLang="en-US" sz="1200"/>
              <a:t>）*</a:t>
            </a:r>
            <a:r>
              <a:rPr lang="en-US" altLang="ja-JP" sz="1200"/>
              <a:t>2</a:t>
            </a:r>
          </a:p>
        </p:txBody>
      </p:sp>
      <p:sp>
        <p:nvSpPr>
          <p:cNvPr id="26" name="Text Box 24"/>
          <p:cNvSpPr txBox="1">
            <a:spLocks noChangeArrowheads="1"/>
          </p:cNvSpPr>
          <p:nvPr/>
        </p:nvSpPr>
        <p:spPr bwMode="auto">
          <a:xfrm>
            <a:off x="6156325" y="5173663"/>
            <a:ext cx="2844800" cy="952500"/>
          </a:xfrm>
          <a:prstGeom prst="rect">
            <a:avLst/>
          </a:prstGeom>
          <a:noFill/>
          <a:ln w="9525" cap="rnd">
            <a:solidFill>
              <a:schemeClr val="tx1"/>
            </a:solidFill>
            <a:prstDash val="sysDot"/>
            <a:miter lim="800000"/>
            <a:headEnd/>
            <a:tailEnd/>
          </a:ln>
        </p:spPr>
        <p:txBody>
          <a:bodyPr>
            <a:spAutoFit/>
          </a:bodyPr>
          <a:lstStyle/>
          <a:p>
            <a:pPr>
              <a:spcBef>
                <a:spcPct val="50000"/>
              </a:spcBef>
            </a:pPr>
            <a:r>
              <a:rPr lang="en-US" altLang="ja-JP" sz="1400">
                <a:latin typeface="Times New Roman" pitchFamily="18" charset="0"/>
              </a:rPr>
              <a:t>Contribute to the mitigation of tsunami disasters of countries around the Northwest Pacific and the Indian Oceans</a:t>
            </a:r>
          </a:p>
        </p:txBody>
      </p:sp>
      <p:sp>
        <p:nvSpPr>
          <p:cNvPr id="27" name="Text Box 25"/>
          <p:cNvSpPr txBox="1">
            <a:spLocks noChangeArrowheads="1"/>
          </p:cNvSpPr>
          <p:nvPr/>
        </p:nvSpPr>
        <p:spPr bwMode="auto">
          <a:xfrm>
            <a:off x="2987675" y="4221163"/>
            <a:ext cx="647700" cy="274637"/>
          </a:xfrm>
          <a:prstGeom prst="rect">
            <a:avLst/>
          </a:prstGeom>
          <a:noFill/>
          <a:ln w="9525">
            <a:noFill/>
            <a:miter lim="800000"/>
            <a:headEnd/>
            <a:tailEnd/>
          </a:ln>
        </p:spPr>
        <p:txBody>
          <a:bodyPr>
            <a:spAutoFit/>
          </a:bodyPr>
          <a:lstStyle/>
          <a:p>
            <a:pPr>
              <a:spcBef>
                <a:spcPct val="50000"/>
              </a:spcBef>
            </a:pPr>
            <a:r>
              <a:rPr lang="en-US" altLang="ja-JP" sz="1200"/>
              <a:t>Data</a:t>
            </a:r>
          </a:p>
        </p:txBody>
      </p:sp>
      <p:sp>
        <p:nvSpPr>
          <p:cNvPr id="28" name="Text Box 26"/>
          <p:cNvSpPr txBox="1">
            <a:spLocks noChangeArrowheads="1"/>
          </p:cNvSpPr>
          <p:nvPr/>
        </p:nvSpPr>
        <p:spPr bwMode="auto">
          <a:xfrm rot="2678012">
            <a:off x="2771775" y="2133600"/>
            <a:ext cx="647700" cy="274638"/>
          </a:xfrm>
          <a:prstGeom prst="rect">
            <a:avLst/>
          </a:prstGeom>
          <a:noFill/>
          <a:ln w="9525">
            <a:noFill/>
            <a:miter lim="800000"/>
            <a:headEnd/>
            <a:tailEnd/>
          </a:ln>
        </p:spPr>
        <p:txBody>
          <a:bodyPr>
            <a:spAutoFit/>
          </a:bodyPr>
          <a:lstStyle/>
          <a:p>
            <a:pPr>
              <a:spcBef>
                <a:spcPct val="50000"/>
              </a:spcBef>
            </a:pPr>
            <a:r>
              <a:rPr lang="en-US" altLang="ja-JP" sz="1200"/>
              <a:t>Data</a:t>
            </a:r>
          </a:p>
        </p:txBody>
      </p:sp>
      <p:sp>
        <p:nvSpPr>
          <p:cNvPr id="29" name="Text Box 27"/>
          <p:cNvSpPr txBox="1">
            <a:spLocks noChangeArrowheads="1"/>
          </p:cNvSpPr>
          <p:nvPr/>
        </p:nvSpPr>
        <p:spPr bwMode="auto">
          <a:xfrm>
            <a:off x="684213" y="908050"/>
            <a:ext cx="2447925" cy="284163"/>
          </a:xfrm>
          <a:prstGeom prst="rect">
            <a:avLst/>
          </a:prstGeom>
          <a:noFill/>
          <a:ln w="9525">
            <a:noFill/>
            <a:miter lim="800000"/>
            <a:headEnd/>
            <a:tailEnd/>
          </a:ln>
        </p:spPr>
        <p:txBody>
          <a:bodyPr>
            <a:spAutoFit/>
          </a:bodyPr>
          <a:lstStyle/>
          <a:p>
            <a:pPr algn="ctr">
              <a:lnSpc>
                <a:spcPct val="90000"/>
              </a:lnSpc>
            </a:pPr>
            <a:r>
              <a:rPr lang="en-US" altLang="ja-JP" sz="1400" b="1">
                <a:solidFill>
                  <a:schemeClr val="tx2"/>
                </a:solidFill>
                <a:latin typeface="Times New Roman" pitchFamily="18" charset="0"/>
              </a:rPr>
              <a:t>Japanese Seismic Network</a:t>
            </a:r>
          </a:p>
        </p:txBody>
      </p:sp>
      <p:sp>
        <p:nvSpPr>
          <p:cNvPr id="30" name="Text Box 28"/>
          <p:cNvSpPr txBox="1">
            <a:spLocks noChangeArrowheads="1"/>
          </p:cNvSpPr>
          <p:nvPr/>
        </p:nvSpPr>
        <p:spPr bwMode="auto">
          <a:xfrm>
            <a:off x="4332288" y="6400800"/>
            <a:ext cx="4068762" cy="457200"/>
          </a:xfrm>
          <a:prstGeom prst="rect">
            <a:avLst/>
          </a:prstGeom>
          <a:noFill/>
          <a:ln w="9525">
            <a:noFill/>
            <a:miter lim="800000"/>
            <a:headEnd/>
            <a:tailEnd/>
          </a:ln>
        </p:spPr>
        <p:txBody>
          <a:bodyPr wrap="none">
            <a:spAutoFit/>
          </a:bodyPr>
          <a:lstStyle/>
          <a:p>
            <a:r>
              <a:rPr lang="en-US" altLang="ja-JP" sz="1200" dirty="0"/>
              <a:t>*1) NWPTA: Northwest Pacific Tsunami Advisory</a:t>
            </a:r>
          </a:p>
          <a:p>
            <a:r>
              <a:rPr lang="en-US" altLang="ja-JP" sz="1200" dirty="0"/>
              <a:t>*2) TWI: Tsunami Watch Information for the Indian Ocean</a:t>
            </a:r>
          </a:p>
        </p:txBody>
      </p:sp>
      <p:sp>
        <p:nvSpPr>
          <p:cNvPr id="31" name="AutoShape 29"/>
          <p:cNvSpPr>
            <a:spLocks noChangeArrowheads="1"/>
          </p:cNvSpPr>
          <p:nvPr/>
        </p:nvSpPr>
        <p:spPr bwMode="auto">
          <a:xfrm>
            <a:off x="3348038" y="1052513"/>
            <a:ext cx="1944687" cy="576262"/>
          </a:xfrm>
          <a:prstGeom prst="roundRect">
            <a:avLst>
              <a:gd name="adj" fmla="val 16667"/>
            </a:avLst>
          </a:prstGeom>
          <a:solidFill>
            <a:srgbClr val="FFFF99"/>
          </a:solidFill>
          <a:ln w="9525">
            <a:solidFill>
              <a:schemeClr val="tx1"/>
            </a:solidFill>
            <a:round/>
            <a:headEnd/>
            <a:tailEnd/>
          </a:ln>
        </p:spPr>
        <p:txBody>
          <a:bodyPr wrap="none" anchor="ctr"/>
          <a:lstStyle/>
          <a:p>
            <a:pPr algn="ctr"/>
            <a:r>
              <a:rPr lang="en-US" altLang="ja-JP" sz="1400">
                <a:latin typeface="Times New Roman" pitchFamily="18" charset="0"/>
              </a:rPr>
              <a:t>Pacific Tsunami Warning</a:t>
            </a:r>
          </a:p>
          <a:p>
            <a:pPr algn="ctr"/>
            <a:r>
              <a:rPr lang="en-US" altLang="ja-JP" sz="1400">
                <a:latin typeface="Times New Roman" pitchFamily="18" charset="0"/>
              </a:rPr>
              <a:t> Center (PTWC)</a:t>
            </a:r>
          </a:p>
        </p:txBody>
      </p:sp>
      <p:sp>
        <p:nvSpPr>
          <p:cNvPr id="32" name="AutoShape 30"/>
          <p:cNvSpPr>
            <a:spLocks noChangeArrowheads="1"/>
          </p:cNvSpPr>
          <p:nvPr/>
        </p:nvSpPr>
        <p:spPr bwMode="auto">
          <a:xfrm>
            <a:off x="3851275" y="1700213"/>
            <a:ext cx="485775" cy="792162"/>
          </a:xfrm>
          <a:prstGeom prst="upDownArrow">
            <a:avLst>
              <a:gd name="adj1" fmla="val 50000"/>
              <a:gd name="adj2" fmla="val 32614"/>
            </a:avLst>
          </a:prstGeom>
          <a:solidFill>
            <a:srgbClr val="FF9900"/>
          </a:solidFill>
          <a:ln w="9525">
            <a:solidFill>
              <a:schemeClr val="tx1"/>
            </a:solidFill>
            <a:miter lim="800000"/>
            <a:headEnd/>
            <a:tailEnd/>
          </a:ln>
        </p:spPr>
        <p:txBody>
          <a:bodyPr vert="eaVert" wrap="none" anchor="ctr"/>
          <a:lstStyle/>
          <a:p>
            <a:endParaRPr lang="ja-JP" altLang="en-US"/>
          </a:p>
        </p:txBody>
      </p:sp>
      <p:sp>
        <p:nvSpPr>
          <p:cNvPr id="33" name="Text Box 31"/>
          <p:cNvSpPr txBox="1">
            <a:spLocks noChangeArrowheads="1"/>
          </p:cNvSpPr>
          <p:nvPr/>
        </p:nvSpPr>
        <p:spPr bwMode="auto">
          <a:xfrm>
            <a:off x="4356100" y="1773238"/>
            <a:ext cx="1223963" cy="581025"/>
          </a:xfrm>
          <a:prstGeom prst="rect">
            <a:avLst/>
          </a:prstGeom>
          <a:noFill/>
          <a:ln w="9525">
            <a:noFill/>
            <a:miter lim="800000"/>
            <a:headEnd/>
            <a:tailEnd/>
          </a:ln>
        </p:spPr>
        <p:txBody>
          <a:bodyPr>
            <a:spAutoFit/>
          </a:bodyPr>
          <a:lstStyle/>
          <a:p>
            <a:r>
              <a:rPr lang="en-US" altLang="ja-JP" sz="1600">
                <a:latin typeface="Times New Roman" pitchFamily="18" charset="0"/>
              </a:rPr>
              <a:t>Information Exchange</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0"/>
            <a:ext cx="6146800" cy="1335314"/>
          </a:xfrm>
        </p:spPr>
        <p:txBody>
          <a:bodyPr/>
          <a:lstStyle/>
          <a:p>
            <a:r>
              <a:rPr lang="en-US" altLang="ja-JP" dirty="0" smtClean="0">
                <a:solidFill>
                  <a:srgbClr val="002060"/>
                </a:solidFill>
                <a:latin typeface="Comic Sans MS" pitchFamily="66" charset="0"/>
              </a:rPr>
              <a:t>TC advisory from RSMC Tokyo</a:t>
            </a:r>
            <a:endParaRPr kumimoji="1" lang="ja-JP" altLang="en-US" dirty="0">
              <a:solidFill>
                <a:srgbClr val="002060"/>
              </a:solidFill>
              <a:latin typeface="Comic Sans MS" pitchFamily="66" charset="0"/>
            </a:endParaRPr>
          </a:p>
        </p:txBody>
      </p:sp>
      <p:grpSp>
        <p:nvGrpSpPr>
          <p:cNvPr id="11" name="Group 2"/>
          <p:cNvGrpSpPr>
            <a:grpSpLocks/>
          </p:cNvGrpSpPr>
          <p:nvPr/>
        </p:nvGrpSpPr>
        <p:grpSpPr bwMode="auto">
          <a:xfrm>
            <a:off x="0" y="1233714"/>
            <a:ext cx="7837714" cy="5624286"/>
            <a:chOff x="108" y="119"/>
            <a:chExt cx="5565" cy="4201"/>
          </a:xfrm>
        </p:grpSpPr>
        <p:pic>
          <p:nvPicPr>
            <p:cNvPr id="12" name="Picture 3" descr="Tropical_cyclones_1945_2006"/>
            <p:cNvPicPr>
              <a:picLocks noChangeAspect="1" noChangeArrowheads="1"/>
            </p:cNvPicPr>
            <p:nvPr/>
          </p:nvPicPr>
          <p:blipFill>
            <a:blip r:embed="rId2" cstate="print"/>
            <a:srcRect/>
            <a:stretch>
              <a:fillRect/>
            </a:stretch>
          </p:blipFill>
          <p:spPr bwMode="auto">
            <a:xfrm>
              <a:off x="108" y="119"/>
              <a:ext cx="5565" cy="3782"/>
            </a:xfrm>
            <a:prstGeom prst="rect">
              <a:avLst/>
            </a:prstGeom>
            <a:solidFill>
              <a:schemeClr val="bg1"/>
            </a:solidFill>
            <a:ln w="9525">
              <a:noFill/>
              <a:miter lim="800000"/>
              <a:headEnd/>
              <a:tailEnd/>
            </a:ln>
          </p:spPr>
        </p:pic>
        <p:sp>
          <p:nvSpPr>
            <p:cNvPr id="13" name="Rectangle 4"/>
            <p:cNvSpPr>
              <a:spLocks noChangeArrowheads="1"/>
            </p:cNvSpPr>
            <p:nvPr/>
          </p:nvSpPr>
          <p:spPr bwMode="auto">
            <a:xfrm>
              <a:off x="1338" y="845"/>
              <a:ext cx="1202" cy="1080"/>
            </a:xfrm>
            <a:prstGeom prst="rect">
              <a:avLst/>
            </a:prstGeom>
            <a:noFill/>
            <a:ln w="19050">
              <a:solidFill>
                <a:srgbClr val="0000FF"/>
              </a:solidFill>
              <a:miter lim="800000"/>
              <a:headEnd/>
              <a:tailEnd/>
            </a:ln>
          </p:spPr>
          <p:txBody>
            <a:bodyPr wrap="none" anchor="ctr"/>
            <a:lstStyle/>
            <a:p>
              <a:endParaRPr lang="ja-JP" altLang="en-US"/>
            </a:p>
          </p:txBody>
        </p:sp>
        <p:sp>
          <p:nvSpPr>
            <p:cNvPr id="14" name="Text Box 5"/>
            <p:cNvSpPr txBox="1">
              <a:spLocks noChangeArrowheads="1"/>
            </p:cNvSpPr>
            <p:nvPr/>
          </p:nvSpPr>
          <p:spPr bwMode="auto">
            <a:xfrm>
              <a:off x="1383" y="823"/>
              <a:ext cx="624" cy="339"/>
            </a:xfrm>
            <a:prstGeom prst="rect">
              <a:avLst/>
            </a:prstGeom>
            <a:noFill/>
            <a:ln w="9525">
              <a:noFill/>
              <a:miter lim="800000"/>
              <a:headEnd/>
              <a:tailEnd/>
            </a:ln>
          </p:spPr>
          <p:txBody>
            <a:bodyPr>
              <a:spAutoFit/>
            </a:bodyPr>
            <a:lstStyle/>
            <a:p>
              <a:pPr algn="ctr">
                <a:spcBef>
                  <a:spcPct val="50000"/>
                </a:spcBef>
              </a:pPr>
              <a:r>
                <a:rPr lang="en-US" altLang="ja-JP" sz="1400" b="1">
                  <a:solidFill>
                    <a:srgbClr val="000000"/>
                  </a:solidFill>
                </a:rPr>
                <a:t>25.6</a:t>
              </a:r>
              <a:r>
                <a:rPr lang="en-US" altLang="ja-JP" sz="1000" b="1">
                  <a:solidFill>
                    <a:srgbClr val="000000"/>
                  </a:solidFill>
                </a:rPr>
                <a:t>/year</a:t>
              </a:r>
            </a:p>
            <a:p>
              <a:pPr algn="ctr">
                <a:spcBef>
                  <a:spcPct val="50000"/>
                </a:spcBef>
              </a:pPr>
              <a:r>
                <a:rPr lang="ja-JP" altLang="en-US" sz="1000" b="1">
                  <a:solidFill>
                    <a:srgbClr val="000000"/>
                  </a:solidFill>
                </a:rPr>
                <a:t>（</a:t>
              </a:r>
              <a:r>
                <a:rPr lang="en-US" altLang="ja-JP" sz="1000" b="1">
                  <a:solidFill>
                    <a:srgbClr val="000000"/>
                  </a:solidFill>
                </a:rPr>
                <a:t>1981-2010</a:t>
              </a:r>
              <a:r>
                <a:rPr lang="ja-JP" altLang="en-US" sz="1000" b="1">
                  <a:solidFill>
                    <a:srgbClr val="000000"/>
                  </a:solidFill>
                </a:rPr>
                <a:t>）</a:t>
              </a:r>
              <a:endParaRPr lang="en-US" altLang="ja-JP" sz="1000" b="1">
                <a:solidFill>
                  <a:srgbClr val="000000"/>
                </a:solidFill>
              </a:endParaRPr>
            </a:p>
          </p:txBody>
        </p:sp>
        <p:sp>
          <p:nvSpPr>
            <p:cNvPr id="15" name="Text Box 6"/>
            <p:cNvSpPr txBox="1">
              <a:spLocks noChangeArrowheads="1"/>
            </p:cNvSpPr>
            <p:nvPr/>
          </p:nvSpPr>
          <p:spPr bwMode="auto">
            <a:xfrm>
              <a:off x="4241" y="828"/>
              <a:ext cx="544" cy="192"/>
            </a:xfrm>
            <a:prstGeom prst="rect">
              <a:avLst/>
            </a:prstGeom>
            <a:noFill/>
            <a:ln w="9525">
              <a:noFill/>
              <a:miter lim="800000"/>
              <a:headEnd/>
              <a:tailEnd/>
            </a:ln>
          </p:spPr>
          <p:txBody>
            <a:bodyPr>
              <a:spAutoFit/>
            </a:bodyPr>
            <a:lstStyle/>
            <a:p>
              <a:pPr algn="ctr">
                <a:spcBef>
                  <a:spcPct val="50000"/>
                </a:spcBef>
              </a:pPr>
              <a:r>
                <a:rPr lang="en-US" altLang="ja-JP" sz="1400" b="1">
                  <a:solidFill>
                    <a:srgbClr val="000000"/>
                  </a:solidFill>
                </a:rPr>
                <a:t>10.1</a:t>
              </a:r>
              <a:r>
                <a:rPr lang="en-US" altLang="ja-JP" sz="1000" b="1">
                  <a:solidFill>
                    <a:srgbClr val="000000"/>
                  </a:solidFill>
                </a:rPr>
                <a:t>/year</a:t>
              </a:r>
            </a:p>
          </p:txBody>
        </p:sp>
        <p:sp>
          <p:nvSpPr>
            <p:cNvPr id="16" name="Text Box 7"/>
            <p:cNvSpPr txBox="1">
              <a:spLocks noChangeArrowheads="1"/>
            </p:cNvSpPr>
            <p:nvPr/>
          </p:nvSpPr>
          <p:spPr bwMode="auto">
            <a:xfrm>
              <a:off x="2597" y="1111"/>
              <a:ext cx="544" cy="192"/>
            </a:xfrm>
            <a:prstGeom prst="rect">
              <a:avLst/>
            </a:prstGeom>
            <a:noFill/>
            <a:ln w="9525">
              <a:noFill/>
              <a:miter lim="800000"/>
              <a:headEnd/>
              <a:tailEnd/>
            </a:ln>
          </p:spPr>
          <p:txBody>
            <a:bodyPr>
              <a:spAutoFit/>
            </a:bodyPr>
            <a:lstStyle/>
            <a:p>
              <a:pPr algn="ctr">
                <a:spcBef>
                  <a:spcPct val="50000"/>
                </a:spcBef>
              </a:pPr>
              <a:r>
                <a:rPr lang="en-US" altLang="ja-JP" sz="1400" b="1">
                  <a:solidFill>
                    <a:srgbClr val="000000"/>
                  </a:solidFill>
                </a:rPr>
                <a:t>3.0</a:t>
              </a:r>
              <a:r>
                <a:rPr lang="en-US" altLang="ja-JP" sz="1000" b="1">
                  <a:solidFill>
                    <a:srgbClr val="000000"/>
                  </a:solidFill>
                </a:rPr>
                <a:t>/year</a:t>
              </a:r>
            </a:p>
          </p:txBody>
        </p:sp>
        <p:sp>
          <p:nvSpPr>
            <p:cNvPr id="17" name="Text Box 8"/>
            <p:cNvSpPr txBox="1">
              <a:spLocks noChangeArrowheads="1"/>
            </p:cNvSpPr>
            <p:nvPr/>
          </p:nvSpPr>
          <p:spPr bwMode="auto">
            <a:xfrm>
              <a:off x="499" y="1281"/>
              <a:ext cx="544" cy="192"/>
            </a:xfrm>
            <a:prstGeom prst="rect">
              <a:avLst/>
            </a:prstGeom>
            <a:noFill/>
            <a:ln w="9525">
              <a:noFill/>
              <a:miter lim="800000"/>
              <a:headEnd/>
              <a:tailEnd/>
            </a:ln>
          </p:spPr>
          <p:txBody>
            <a:bodyPr>
              <a:spAutoFit/>
            </a:bodyPr>
            <a:lstStyle/>
            <a:p>
              <a:pPr algn="ctr">
                <a:spcBef>
                  <a:spcPct val="50000"/>
                </a:spcBef>
              </a:pPr>
              <a:r>
                <a:rPr lang="en-US" altLang="ja-JP" sz="1400" b="1">
                  <a:solidFill>
                    <a:srgbClr val="000000"/>
                  </a:solidFill>
                </a:rPr>
                <a:t>4.4</a:t>
              </a:r>
              <a:r>
                <a:rPr lang="en-US" altLang="ja-JP" sz="1000" b="1">
                  <a:solidFill>
                    <a:srgbClr val="000000"/>
                  </a:solidFill>
                </a:rPr>
                <a:t>/year</a:t>
              </a:r>
            </a:p>
          </p:txBody>
        </p:sp>
        <p:sp>
          <p:nvSpPr>
            <p:cNvPr id="18" name="Text Box 9"/>
            <p:cNvSpPr txBox="1">
              <a:spLocks noChangeArrowheads="1"/>
            </p:cNvSpPr>
            <p:nvPr/>
          </p:nvSpPr>
          <p:spPr bwMode="auto">
            <a:xfrm>
              <a:off x="3050" y="1111"/>
              <a:ext cx="544" cy="192"/>
            </a:xfrm>
            <a:prstGeom prst="rect">
              <a:avLst/>
            </a:prstGeom>
            <a:noFill/>
            <a:ln w="9525">
              <a:noFill/>
              <a:miter lim="800000"/>
              <a:headEnd/>
              <a:tailEnd/>
            </a:ln>
          </p:spPr>
          <p:txBody>
            <a:bodyPr>
              <a:spAutoFit/>
            </a:bodyPr>
            <a:lstStyle/>
            <a:p>
              <a:pPr algn="ctr">
                <a:spcBef>
                  <a:spcPct val="50000"/>
                </a:spcBef>
              </a:pPr>
              <a:r>
                <a:rPr lang="en-US" altLang="ja-JP" sz="1400" b="1">
                  <a:solidFill>
                    <a:srgbClr val="000000"/>
                  </a:solidFill>
                </a:rPr>
                <a:t>16.4</a:t>
              </a:r>
              <a:r>
                <a:rPr lang="en-US" altLang="ja-JP" sz="1000" b="1">
                  <a:solidFill>
                    <a:srgbClr val="000000"/>
                  </a:solidFill>
                </a:rPr>
                <a:t>/year</a:t>
              </a:r>
            </a:p>
          </p:txBody>
        </p:sp>
        <p:sp>
          <p:nvSpPr>
            <p:cNvPr id="19" name="Text Box 10"/>
            <p:cNvSpPr txBox="1">
              <a:spLocks noChangeArrowheads="1"/>
            </p:cNvSpPr>
            <p:nvPr/>
          </p:nvSpPr>
          <p:spPr bwMode="auto">
            <a:xfrm>
              <a:off x="3050" y="3994"/>
              <a:ext cx="2604" cy="326"/>
            </a:xfrm>
            <a:prstGeom prst="rect">
              <a:avLst/>
            </a:prstGeom>
            <a:noFill/>
            <a:ln w="9525" algn="ctr">
              <a:noFill/>
              <a:miter lim="800000"/>
              <a:headEnd/>
              <a:tailEnd/>
            </a:ln>
          </p:spPr>
          <p:txBody>
            <a:bodyPr>
              <a:spAutoFit/>
            </a:bodyPr>
            <a:lstStyle/>
            <a:p>
              <a:pPr eaLnBrk="0" hangingPunct="0">
                <a:spcBef>
                  <a:spcPct val="50000"/>
                </a:spcBef>
              </a:pPr>
              <a:r>
                <a:rPr lang="en-US" altLang="ja-JP" sz="1400" b="1"/>
                <a:t>from Wikipedia</a:t>
              </a:r>
              <a:br>
                <a:rPr lang="en-US" altLang="ja-JP" sz="1400" b="1"/>
              </a:br>
              <a:r>
                <a:rPr lang="en-US" altLang="ja-JP" sz="1400" b="1"/>
                <a:t>http://en.wikipedia.org/wiki/Tropical_cyclone</a:t>
              </a:r>
            </a:p>
          </p:txBody>
        </p:sp>
        <p:sp>
          <p:nvSpPr>
            <p:cNvPr id="20" name="Rectangle 11"/>
            <p:cNvSpPr>
              <a:spLocks noChangeArrowheads="1"/>
            </p:cNvSpPr>
            <p:nvPr/>
          </p:nvSpPr>
          <p:spPr bwMode="auto">
            <a:xfrm>
              <a:off x="555" y="1281"/>
              <a:ext cx="765" cy="652"/>
            </a:xfrm>
            <a:prstGeom prst="rect">
              <a:avLst/>
            </a:prstGeom>
            <a:noFill/>
            <a:ln w="12700">
              <a:solidFill>
                <a:srgbClr val="0000FF"/>
              </a:solidFill>
              <a:prstDash val="dash"/>
              <a:miter lim="800000"/>
              <a:headEnd/>
              <a:tailEnd/>
            </a:ln>
          </p:spPr>
          <p:txBody>
            <a:bodyPr wrap="none" anchor="ctr"/>
            <a:lstStyle/>
            <a:p>
              <a:endParaRPr lang="ja-JP" altLang="en-US"/>
            </a:p>
          </p:txBody>
        </p:sp>
        <p:sp>
          <p:nvSpPr>
            <p:cNvPr id="21" name="Text Box 12"/>
            <p:cNvSpPr txBox="1">
              <a:spLocks noChangeArrowheads="1"/>
            </p:cNvSpPr>
            <p:nvPr/>
          </p:nvSpPr>
          <p:spPr bwMode="auto">
            <a:xfrm>
              <a:off x="1491" y="629"/>
              <a:ext cx="964" cy="19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lgn="ctr">
                <a:spcBef>
                  <a:spcPct val="50000"/>
                </a:spcBef>
                <a:defRPr/>
              </a:pPr>
              <a:r>
                <a:rPr lang="en-US" altLang="ja-JP" sz="1400" b="1">
                  <a:solidFill>
                    <a:srgbClr val="000000"/>
                  </a:solidFill>
                  <a:ea typeface="ＭＳ Ｐゴシック" pitchFamily="50" charset="-128"/>
                </a:rPr>
                <a:t>RSMC Tokyo</a:t>
              </a:r>
            </a:p>
          </p:txBody>
        </p:sp>
        <p:sp>
          <p:nvSpPr>
            <p:cNvPr id="22" name="Text Box 13"/>
            <p:cNvSpPr txBox="1">
              <a:spLocks noChangeArrowheads="1"/>
            </p:cNvSpPr>
            <p:nvPr/>
          </p:nvSpPr>
          <p:spPr bwMode="auto">
            <a:xfrm>
              <a:off x="499" y="147"/>
              <a:ext cx="4507" cy="327"/>
            </a:xfrm>
            <a:prstGeom prst="rect">
              <a:avLst/>
            </a:prstGeom>
            <a:solidFill>
              <a:schemeClr val="bg1"/>
            </a:solidFill>
            <a:ln w="9525">
              <a:noFill/>
              <a:miter lim="800000"/>
              <a:headEnd/>
              <a:tailEnd/>
            </a:ln>
          </p:spPr>
          <p:txBody>
            <a:bodyPr>
              <a:spAutoFit/>
            </a:bodyPr>
            <a:lstStyle/>
            <a:p>
              <a:pPr algn="ctr">
                <a:spcBef>
                  <a:spcPct val="50000"/>
                </a:spcBef>
              </a:pPr>
              <a:r>
                <a:rPr lang="en-US" altLang="ja-JP" sz="2800" b="1">
                  <a:solidFill>
                    <a:schemeClr val="accent2"/>
                  </a:solidFill>
                </a:rPr>
                <a:t>Tropical Cyclones 1945 - 2006</a:t>
              </a:r>
            </a:p>
          </p:txBody>
        </p:sp>
        <p:sp>
          <p:nvSpPr>
            <p:cNvPr id="23" name="Rectangle 14"/>
            <p:cNvSpPr>
              <a:spLocks noChangeArrowheads="1"/>
            </p:cNvSpPr>
            <p:nvPr/>
          </p:nvSpPr>
          <p:spPr bwMode="auto">
            <a:xfrm>
              <a:off x="2568" y="845"/>
              <a:ext cx="482" cy="1080"/>
            </a:xfrm>
            <a:prstGeom prst="rect">
              <a:avLst/>
            </a:prstGeom>
            <a:noFill/>
            <a:ln w="12700">
              <a:solidFill>
                <a:srgbClr val="0000FF"/>
              </a:solidFill>
              <a:prstDash val="dash"/>
              <a:miter lim="800000"/>
              <a:headEnd/>
              <a:tailEnd/>
            </a:ln>
          </p:spPr>
          <p:txBody>
            <a:bodyPr wrap="none" anchor="ctr"/>
            <a:lstStyle/>
            <a:p>
              <a:endParaRPr lang="ja-JP" altLang="en-US"/>
            </a:p>
          </p:txBody>
        </p:sp>
        <p:sp>
          <p:nvSpPr>
            <p:cNvPr id="24" name="Rectangle 15"/>
            <p:cNvSpPr>
              <a:spLocks noChangeArrowheads="1"/>
            </p:cNvSpPr>
            <p:nvPr/>
          </p:nvSpPr>
          <p:spPr bwMode="auto">
            <a:xfrm>
              <a:off x="3078" y="847"/>
              <a:ext cx="1758" cy="1077"/>
            </a:xfrm>
            <a:prstGeom prst="rect">
              <a:avLst/>
            </a:prstGeom>
            <a:noFill/>
            <a:ln w="12700">
              <a:solidFill>
                <a:srgbClr val="0000FF"/>
              </a:solidFill>
              <a:prstDash val="dash"/>
              <a:miter lim="800000"/>
              <a:headEnd/>
              <a:tailEnd/>
            </a:ln>
          </p:spPr>
          <p:txBody>
            <a:bodyPr wrap="none" anchor="ctr"/>
            <a:lstStyle/>
            <a:p>
              <a:endParaRPr lang="ja-JP" altLang="en-US"/>
            </a:p>
          </p:txBody>
        </p:sp>
      </p:grpSp>
      <p:sp>
        <p:nvSpPr>
          <p:cNvPr id="6" name="Text Box 34"/>
          <p:cNvSpPr txBox="1">
            <a:spLocks noChangeArrowheads="1"/>
          </p:cNvSpPr>
          <p:nvPr/>
        </p:nvSpPr>
        <p:spPr bwMode="auto">
          <a:xfrm>
            <a:off x="6446611" y="0"/>
            <a:ext cx="2697389" cy="3624069"/>
          </a:xfrm>
          <a:prstGeom prst="rect">
            <a:avLst/>
          </a:prstGeom>
          <a:noFill/>
          <a:ln w="9525">
            <a:solidFill>
              <a:schemeClr val="tx1"/>
            </a:solidFill>
            <a:miter lim="800000"/>
            <a:headEnd/>
            <a:tailEnd/>
          </a:ln>
        </p:spPr>
        <p:txBody>
          <a:bodyPr wrap="square">
            <a:spAutoFit/>
          </a:bodyPr>
          <a:lstStyle/>
          <a:p>
            <a:pPr>
              <a:lnSpc>
                <a:spcPct val="85000"/>
              </a:lnSpc>
            </a:pPr>
            <a:r>
              <a:rPr lang="en-US" altLang="ja-JP" sz="1000" b="1" dirty="0"/>
              <a:t>WTPQ20 RJTD 180600 </a:t>
            </a:r>
          </a:p>
          <a:p>
            <a:pPr>
              <a:lnSpc>
                <a:spcPct val="85000"/>
              </a:lnSpc>
            </a:pPr>
            <a:r>
              <a:rPr lang="en-US" altLang="ja-JP" sz="1000" b="1" dirty="0"/>
              <a:t>RSMC TROPICAL CYCLONE ADVISORY </a:t>
            </a:r>
          </a:p>
          <a:p>
            <a:pPr>
              <a:lnSpc>
                <a:spcPct val="85000"/>
              </a:lnSpc>
            </a:pPr>
            <a:r>
              <a:rPr lang="en-US" altLang="ja-JP" sz="1000" b="1" dirty="0"/>
              <a:t>NAME TY 1106 MA-ON (1106) </a:t>
            </a:r>
          </a:p>
          <a:p>
            <a:pPr>
              <a:lnSpc>
                <a:spcPct val="85000"/>
              </a:lnSpc>
            </a:pPr>
            <a:r>
              <a:rPr lang="en-US" altLang="ja-JP" sz="1000" b="1" dirty="0"/>
              <a:t>ANALYSIS </a:t>
            </a:r>
          </a:p>
          <a:p>
            <a:pPr>
              <a:lnSpc>
                <a:spcPct val="85000"/>
              </a:lnSpc>
            </a:pPr>
            <a:r>
              <a:rPr lang="en-US" altLang="ja-JP" sz="1000" b="1" dirty="0"/>
              <a:t>PSTN 180600UTC 28.4N 133.2E GOOD </a:t>
            </a:r>
          </a:p>
          <a:p>
            <a:pPr>
              <a:lnSpc>
                <a:spcPct val="85000"/>
              </a:lnSpc>
            </a:pPr>
            <a:r>
              <a:rPr lang="en-US" altLang="ja-JP" sz="1000" b="1" dirty="0"/>
              <a:t>MOVE N 14KT </a:t>
            </a:r>
          </a:p>
          <a:p>
            <a:pPr>
              <a:lnSpc>
                <a:spcPct val="85000"/>
              </a:lnSpc>
            </a:pPr>
            <a:r>
              <a:rPr lang="en-US" altLang="ja-JP" sz="1000" b="1" dirty="0"/>
              <a:t>PRES 945HPA </a:t>
            </a:r>
          </a:p>
          <a:p>
            <a:pPr>
              <a:lnSpc>
                <a:spcPct val="85000"/>
              </a:lnSpc>
            </a:pPr>
            <a:r>
              <a:rPr lang="en-US" altLang="ja-JP" sz="1000" b="1" dirty="0"/>
              <a:t>MXWD 085KT </a:t>
            </a:r>
          </a:p>
          <a:p>
            <a:pPr>
              <a:lnSpc>
                <a:spcPct val="85000"/>
              </a:lnSpc>
            </a:pPr>
            <a:r>
              <a:rPr lang="en-US" altLang="ja-JP" sz="1000" b="1" dirty="0"/>
              <a:t>GUST 120KT </a:t>
            </a:r>
          </a:p>
          <a:p>
            <a:pPr>
              <a:lnSpc>
                <a:spcPct val="85000"/>
              </a:lnSpc>
            </a:pPr>
            <a:r>
              <a:rPr lang="en-US" altLang="ja-JP" sz="1000" b="1" dirty="0"/>
              <a:t>50KT 140NM EAST 90NM WEST </a:t>
            </a:r>
          </a:p>
          <a:p>
            <a:pPr>
              <a:lnSpc>
                <a:spcPct val="85000"/>
              </a:lnSpc>
            </a:pPr>
            <a:r>
              <a:rPr lang="en-US" altLang="ja-JP" sz="1000" b="1" dirty="0"/>
              <a:t>30KT 425NM EAST 300NM WEST </a:t>
            </a:r>
          </a:p>
          <a:p>
            <a:pPr>
              <a:lnSpc>
                <a:spcPct val="85000"/>
              </a:lnSpc>
            </a:pPr>
            <a:r>
              <a:rPr lang="en-US" altLang="ja-JP" sz="1000" b="1" dirty="0"/>
              <a:t>FORECAST </a:t>
            </a:r>
          </a:p>
          <a:p>
            <a:pPr>
              <a:lnSpc>
                <a:spcPct val="85000"/>
              </a:lnSpc>
            </a:pPr>
            <a:r>
              <a:rPr lang="en-US" altLang="ja-JP" sz="1000" b="1" dirty="0"/>
              <a:t>24HF 190600UTC 32.6N 132.8E 85NM 70% </a:t>
            </a:r>
          </a:p>
          <a:p>
            <a:pPr>
              <a:lnSpc>
                <a:spcPct val="85000"/>
              </a:lnSpc>
            </a:pPr>
            <a:r>
              <a:rPr lang="en-US" altLang="ja-JP" sz="1000" b="1" dirty="0"/>
              <a:t>MOVE N 10KT </a:t>
            </a:r>
          </a:p>
          <a:p>
            <a:pPr>
              <a:lnSpc>
                <a:spcPct val="85000"/>
              </a:lnSpc>
            </a:pPr>
            <a:r>
              <a:rPr lang="en-US" altLang="ja-JP" sz="1000" b="1" dirty="0"/>
              <a:t>PRES 950HPA </a:t>
            </a:r>
          </a:p>
          <a:p>
            <a:pPr>
              <a:lnSpc>
                <a:spcPct val="85000"/>
              </a:lnSpc>
            </a:pPr>
            <a:r>
              <a:rPr lang="en-US" altLang="ja-JP" sz="1000" b="1" dirty="0"/>
              <a:t>MXWD 080KT </a:t>
            </a:r>
          </a:p>
          <a:p>
            <a:pPr>
              <a:lnSpc>
                <a:spcPct val="85000"/>
              </a:lnSpc>
            </a:pPr>
            <a:r>
              <a:rPr lang="en-US" altLang="ja-JP" sz="1000" b="1" dirty="0"/>
              <a:t>GUST 115KT </a:t>
            </a:r>
          </a:p>
          <a:p>
            <a:pPr>
              <a:lnSpc>
                <a:spcPct val="85000"/>
              </a:lnSpc>
            </a:pPr>
            <a:r>
              <a:rPr lang="en-US" altLang="ja-JP" sz="1000" b="1" dirty="0"/>
              <a:t>48HF 200600UTC 33.5N 135.2E 160NM 70% </a:t>
            </a:r>
          </a:p>
          <a:p>
            <a:pPr>
              <a:lnSpc>
                <a:spcPct val="85000"/>
              </a:lnSpc>
            </a:pPr>
            <a:r>
              <a:rPr lang="en-US" altLang="ja-JP" sz="1000" b="1" dirty="0"/>
              <a:t>MOVE ENE 06KT </a:t>
            </a:r>
          </a:p>
          <a:p>
            <a:pPr>
              <a:lnSpc>
                <a:spcPct val="85000"/>
              </a:lnSpc>
            </a:pPr>
            <a:r>
              <a:rPr lang="en-US" altLang="ja-JP" sz="1000" b="1" dirty="0"/>
              <a:t>PRES 960HPA </a:t>
            </a:r>
          </a:p>
          <a:p>
            <a:pPr>
              <a:lnSpc>
                <a:spcPct val="85000"/>
              </a:lnSpc>
            </a:pPr>
            <a:r>
              <a:rPr lang="en-US" altLang="ja-JP" sz="1000" b="1" dirty="0"/>
              <a:t>MXWD 075KT </a:t>
            </a:r>
          </a:p>
          <a:p>
            <a:pPr>
              <a:lnSpc>
                <a:spcPct val="85000"/>
              </a:lnSpc>
            </a:pPr>
            <a:r>
              <a:rPr lang="en-US" altLang="ja-JP" sz="1000" b="1" dirty="0"/>
              <a:t>GUST 105KT </a:t>
            </a:r>
          </a:p>
          <a:p>
            <a:pPr>
              <a:lnSpc>
                <a:spcPct val="85000"/>
              </a:lnSpc>
            </a:pPr>
            <a:r>
              <a:rPr lang="en-US" altLang="ja-JP" sz="1000" b="1" dirty="0"/>
              <a:t>72HF 210600UTC 33.3N 140.1E 220NM 70% </a:t>
            </a:r>
          </a:p>
          <a:p>
            <a:pPr>
              <a:lnSpc>
                <a:spcPct val="85000"/>
              </a:lnSpc>
            </a:pPr>
            <a:r>
              <a:rPr lang="en-US" altLang="ja-JP" sz="1000" b="1" dirty="0"/>
              <a:t>MOVE E 10KT </a:t>
            </a:r>
          </a:p>
          <a:p>
            <a:pPr>
              <a:lnSpc>
                <a:spcPct val="85000"/>
              </a:lnSpc>
            </a:pPr>
            <a:r>
              <a:rPr lang="en-US" altLang="ja-JP" sz="1000" b="1" dirty="0"/>
              <a:t>PRES 975HPA </a:t>
            </a:r>
          </a:p>
          <a:p>
            <a:pPr>
              <a:lnSpc>
                <a:spcPct val="85000"/>
              </a:lnSpc>
            </a:pPr>
            <a:r>
              <a:rPr lang="en-US" altLang="ja-JP" sz="1000" b="1" dirty="0"/>
              <a:t>MXWD 055KT </a:t>
            </a:r>
          </a:p>
          <a:p>
            <a:pPr>
              <a:lnSpc>
                <a:spcPct val="85000"/>
              </a:lnSpc>
            </a:pPr>
            <a:r>
              <a:rPr lang="en-US" altLang="ja-JP" sz="1000" b="1" dirty="0"/>
              <a:t>GUST 080KT =</a:t>
            </a:r>
            <a:endParaRPr lang="en-US" altLang="ja-JP" b="1" dirty="0"/>
          </a:p>
        </p:txBody>
      </p:sp>
      <p:sp>
        <p:nvSpPr>
          <p:cNvPr id="7" name="Text Box 6"/>
          <p:cNvSpPr txBox="1">
            <a:spLocks noChangeArrowheads="1"/>
          </p:cNvSpPr>
          <p:nvPr/>
        </p:nvSpPr>
        <p:spPr bwMode="auto">
          <a:xfrm>
            <a:off x="5975350" y="3246438"/>
            <a:ext cx="3240087" cy="974725"/>
          </a:xfrm>
          <a:prstGeom prst="rect">
            <a:avLst/>
          </a:prstGeom>
          <a:solidFill>
            <a:srgbClr val="FFCC99"/>
          </a:solidFill>
          <a:ln w="9525">
            <a:noFill/>
            <a:miter lim="800000"/>
            <a:headEnd/>
            <a:tailEnd/>
          </a:ln>
        </p:spPr>
        <p:txBody>
          <a:bodyPr>
            <a:spAutoFit/>
          </a:bodyPr>
          <a:lstStyle/>
          <a:p>
            <a:pPr>
              <a:spcBef>
                <a:spcPct val="50000"/>
              </a:spcBef>
              <a:defRPr/>
            </a:pPr>
            <a:r>
              <a:rPr lang="en-US" altLang="ja-JP" sz="1400" dirty="0">
                <a:effectLst>
                  <a:outerShdw blurRad="38100" dist="38100" dir="2700000" algn="tl">
                    <a:srgbClr val="FFFFFF"/>
                  </a:outerShdw>
                </a:effectLst>
                <a:latin typeface="Verdana" pitchFamily="34" charset="0"/>
                <a:ea typeface="ＭＳ Ｐゴシック" pitchFamily="50" charset="-128"/>
              </a:rPr>
              <a:t>RSMC TC advisory (WTPQ20-25)</a:t>
            </a:r>
          </a:p>
          <a:p>
            <a:pPr>
              <a:spcBef>
                <a:spcPct val="50000"/>
              </a:spcBef>
              <a:defRPr/>
            </a:pPr>
            <a:r>
              <a:rPr lang="ja-JP" altLang="en-US" sz="1200" b="1" dirty="0">
                <a:effectLst>
                  <a:outerShdw blurRad="38100" dist="38100" dir="2700000" algn="tl">
                    <a:srgbClr val="FFFFFF"/>
                  </a:outerShdw>
                </a:effectLst>
                <a:latin typeface="Verdana" pitchFamily="34" charset="0"/>
                <a:ea typeface="ＭＳ Ｐゴシック" pitchFamily="50" charset="-128"/>
              </a:rPr>
              <a:t>　</a:t>
            </a:r>
            <a:r>
              <a:rPr lang="en-US" altLang="ja-JP" sz="1200" b="1" dirty="0">
                <a:effectLst>
                  <a:outerShdw blurRad="38100" dist="38100" dir="2700000" algn="tl">
                    <a:srgbClr val="FFFFFF"/>
                  </a:outerShdw>
                </a:effectLst>
                <a:latin typeface="Verdana" pitchFamily="34" charset="0"/>
                <a:ea typeface="ＭＳ Ｐゴシック" pitchFamily="50" charset="-128"/>
              </a:rPr>
              <a:t>(for 3-day forecast)</a:t>
            </a:r>
            <a:br>
              <a:rPr lang="en-US" altLang="ja-JP" sz="1200" b="1" dirty="0">
                <a:effectLst>
                  <a:outerShdw blurRad="38100" dist="38100" dir="2700000" algn="tl">
                    <a:srgbClr val="FFFFFF"/>
                  </a:outerShdw>
                </a:effectLst>
                <a:latin typeface="Verdana" pitchFamily="34" charset="0"/>
                <a:ea typeface="ＭＳ Ｐゴシック" pitchFamily="50" charset="-128"/>
              </a:rPr>
            </a:br>
            <a:r>
              <a:rPr lang="en-US" altLang="ja-JP" sz="1400" dirty="0">
                <a:effectLst>
                  <a:outerShdw blurRad="38100" dist="38100" dir="2700000" algn="tl">
                    <a:srgbClr val="FFFFFF"/>
                  </a:outerShdw>
                </a:effectLst>
                <a:latin typeface="Verdana" pitchFamily="34" charset="0"/>
                <a:ea typeface="ＭＳ Ｐゴシック" pitchFamily="50" charset="-128"/>
              </a:rPr>
              <a:t>  </a:t>
            </a:r>
            <a:r>
              <a:rPr lang="en-US" altLang="ja-JP" sz="1200" b="1" dirty="0">
                <a:solidFill>
                  <a:srgbClr val="0000FF"/>
                </a:solidFill>
                <a:ea typeface="ＭＳ Ｐゴシック" pitchFamily="50" charset="-128"/>
              </a:rPr>
              <a:t>issued within 50 minutes from  </a:t>
            </a:r>
            <a:br>
              <a:rPr lang="en-US" altLang="ja-JP" sz="1200" b="1" dirty="0">
                <a:solidFill>
                  <a:srgbClr val="0000FF"/>
                </a:solidFill>
                <a:ea typeface="ＭＳ Ｐゴシック" pitchFamily="50" charset="-128"/>
              </a:rPr>
            </a:br>
            <a:r>
              <a:rPr lang="en-US" altLang="ja-JP" sz="1200" b="1" dirty="0">
                <a:solidFill>
                  <a:srgbClr val="0000FF"/>
                </a:solidFill>
                <a:ea typeface="ＭＳ Ｐゴシック" pitchFamily="50" charset="-128"/>
              </a:rPr>
              <a:t>   observation times at 00, 06, 12, 18 UTC</a:t>
            </a:r>
            <a:endParaRPr lang="en-US" altLang="ja-JP" sz="1400" dirty="0">
              <a:solidFill>
                <a:srgbClr val="0000FF"/>
              </a:solidFill>
              <a:effectLst>
                <a:outerShdw blurRad="38100" dist="38100" dir="2700000" algn="tl">
                  <a:srgbClr val="000000"/>
                </a:outerShdw>
              </a:effectLst>
              <a:latin typeface="Verdana" pitchFamily="34" charset="0"/>
              <a:ea typeface="ＭＳ Ｐゴシック" pitchFamily="50" charset="-128"/>
            </a:endParaRPr>
          </a:p>
        </p:txBody>
      </p:sp>
      <p:pic>
        <p:nvPicPr>
          <p:cNvPr id="9" name="図 13" descr="typh_1106_201107180657.png"/>
          <p:cNvPicPr>
            <a:picLocks noChangeAspect="1"/>
          </p:cNvPicPr>
          <p:nvPr/>
        </p:nvPicPr>
        <p:blipFill>
          <a:blip r:embed="rId3" cstate="print"/>
          <a:srcRect/>
          <a:stretch>
            <a:fillRect/>
          </a:stretch>
        </p:blipFill>
        <p:spPr bwMode="auto">
          <a:xfrm>
            <a:off x="6191250" y="4249738"/>
            <a:ext cx="2952750" cy="2608262"/>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81428" y="0"/>
            <a:ext cx="8229600" cy="827314"/>
          </a:xfrm>
        </p:spPr>
        <p:txBody>
          <a:bodyPr/>
          <a:lstStyle/>
          <a:p>
            <a:r>
              <a:rPr lang="en-US" altLang="ja-JP" dirty="0" smtClean="0">
                <a:latin typeface="Comic Sans MS" pitchFamily="66" charset="0"/>
              </a:rPr>
              <a:t>JMA’s international mission</a:t>
            </a:r>
            <a:endParaRPr kumimoji="1" lang="ja-JP" altLang="en-US" dirty="0">
              <a:latin typeface="Comic Sans MS" pitchFamily="66" charset="0"/>
            </a:endParaRPr>
          </a:p>
        </p:txBody>
      </p:sp>
      <p:sp>
        <p:nvSpPr>
          <p:cNvPr id="4" name="スライド番号プレースホルダ 3"/>
          <p:cNvSpPr>
            <a:spLocks noGrp="1"/>
          </p:cNvSpPr>
          <p:nvPr>
            <p:ph type="sldNum" sz="quarter" idx="11"/>
          </p:nvPr>
        </p:nvSpPr>
        <p:spPr/>
        <p:txBody>
          <a:bodyPr/>
          <a:lstStyle/>
          <a:p>
            <a:fld id="{E9826658-DF4D-4B19-A3FE-E7A9A4D9B617}" type="slidenum">
              <a:rPr kumimoji="1" lang="ja-JP" altLang="en-US" smtClean="0"/>
              <a:pPr/>
              <a:t>19</a:t>
            </a:fld>
            <a:endParaRPr kumimoji="1" lang="ja-JP" altLang="en-US" dirty="0"/>
          </a:p>
        </p:txBody>
      </p:sp>
      <p:pic>
        <p:nvPicPr>
          <p:cNvPr id="61442" name="Picture 2" descr="MetareaLimits">
            <a:hlinkClick r:id="rId2"/>
          </p:cNvPr>
          <p:cNvPicPr>
            <a:picLocks noChangeAspect="1" noChangeArrowheads="1"/>
          </p:cNvPicPr>
          <p:nvPr/>
        </p:nvPicPr>
        <p:blipFill>
          <a:blip r:embed="rId3" cstate="print"/>
          <a:srcRect/>
          <a:stretch>
            <a:fillRect/>
          </a:stretch>
        </p:blipFill>
        <p:spPr bwMode="auto">
          <a:xfrm>
            <a:off x="203200" y="4681776"/>
            <a:ext cx="2873829" cy="2176224"/>
          </a:xfrm>
          <a:prstGeom prst="rect">
            <a:avLst/>
          </a:prstGeom>
          <a:noFill/>
        </p:spPr>
      </p:pic>
      <p:sp>
        <p:nvSpPr>
          <p:cNvPr id="6" name="テキスト ボックス 5"/>
          <p:cNvSpPr txBox="1"/>
          <p:nvPr/>
        </p:nvSpPr>
        <p:spPr>
          <a:xfrm>
            <a:off x="0" y="3991427"/>
            <a:ext cx="3672114" cy="923330"/>
          </a:xfrm>
          <a:prstGeom prst="rect">
            <a:avLst/>
          </a:prstGeom>
          <a:noFill/>
        </p:spPr>
        <p:txBody>
          <a:bodyPr wrap="square" rtlCol="0">
            <a:spAutoFit/>
          </a:bodyPr>
          <a:lstStyle/>
          <a:p>
            <a:r>
              <a:rPr lang="en-US" altLang="ja-JP" dirty="0" smtClean="0"/>
              <a:t>The Global Maritime Distress and Safety System (GMDSS) Services</a:t>
            </a:r>
          </a:p>
          <a:p>
            <a:endParaRPr kumimoji="1" lang="ja-JP" altLang="en-US" dirty="0"/>
          </a:p>
        </p:txBody>
      </p:sp>
      <p:pic>
        <p:nvPicPr>
          <p:cNvPr id="61444" name="Picture 4" descr="http://ds.data.jma.go.jp/svd/vaac/data/common/VAACarea_en.png"/>
          <p:cNvPicPr>
            <a:picLocks noChangeAspect="1" noChangeArrowheads="1"/>
          </p:cNvPicPr>
          <p:nvPr/>
        </p:nvPicPr>
        <p:blipFill>
          <a:blip r:embed="rId4" cstate="print"/>
          <a:srcRect/>
          <a:stretch>
            <a:fillRect/>
          </a:stretch>
        </p:blipFill>
        <p:spPr bwMode="auto">
          <a:xfrm>
            <a:off x="3352652" y="4551590"/>
            <a:ext cx="2961062" cy="1776637"/>
          </a:xfrm>
          <a:prstGeom prst="rect">
            <a:avLst/>
          </a:prstGeom>
          <a:noFill/>
        </p:spPr>
      </p:pic>
      <p:pic>
        <p:nvPicPr>
          <p:cNvPr id="61446" name="Picture 6" descr="image"/>
          <p:cNvPicPr>
            <a:picLocks noChangeAspect="1" noChangeArrowheads="1"/>
          </p:cNvPicPr>
          <p:nvPr/>
        </p:nvPicPr>
        <p:blipFill>
          <a:blip r:embed="rId5" cstate="print"/>
          <a:srcRect/>
          <a:stretch>
            <a:fillRect/>
          </a:stretch>
        </p:blipFill>
        <p:spPr bwMode="auto">
          <a:xfrm>
            <a:off x="6573874" y="4393065"/>
            <a:ext cx="2178240" cy="2254478"/>
          </a:xfrm>
          <a:prstGeom prst="rect">
            <a:avLst/>
          </a:prstGeom>
          <a:noFill/>
        </p:spPr>
      </p:pic>
      <p:pic>
        <p:nvPicPr>
          <p:cNvPr id="61448" name="Picture 8" descr="TC-Centres">
            <a:hlinkClick r:id="rId6"/>
          </p:cNvPr>
          <p:cNvPicPr>
            <a:picLocks noChangeAspect="1" noChangeArrowheads="1"/>
          </p:cNvPicPr>
          <p:nvPr/>
        </p:nvPicPr>
        <p:blipFill>
          <a:blip r:embed="rId7" cstate="print"/>
          <a:srcRect/>
          <a:stretch>
            <a:fillRect/>
          </a:stretch>
        </p:blipFill>
        <p:spPr bwMode="auto">
          <a:xfrm>
            <a:off x="0" y="2235203"/>
            <a:ext cx="3907439" cy="1741713"/>
          </a:xfrm>
          <a:prstGeom prst="rect">
            <a:avLst/>
          </a:prstGeom>
          <a:noFill/>
        </p:spPr>
      </p:pic>
      <p:sp>
        <p:nvSpPr>
          <p:cNvPr id="10" name="テキスト ボックス 9"/>
          <p:cNvSpPr txBox="1"/>
          <p:nvPr/>
        </p:nvSpPr>
        <p:spPr>
          <a:xfrm>
            <a:off x="0" y="2249715"/>
            <a:ext cx="184731" cy="369332"/>
          </a:xfrm>
          <a:prstGeom prst="rect">
            <a:avLst/>
          </a:prstGeom>
          <a:noFill/>
        </p:spPr>
        <p:txBody>
          <a:bodyPr wrap="none" rtlCol="0">
            <a:spAutoFit/>
          </a:bodyPr>
          <a:lstStyle/>
          <a:p>
            <a:pPr algn="r"/>
            <a:endParaRPr kumimoji="1" lang="ja-JP" altLang="en-US"/>
          </a:p>
        </p:txBody>
      </p:sp>
      <p:pic>
        <p:nvPicPr>
          <p:cNvPr id="61443" name="Picture 3" descr="regions"/>
          <p:cNvPicPr>
            <a:picLocks noChangeAspect="1" noChangeArrowheads="1"/>
          </p:cNvPicPr>
          <p:nvPr/>
        </p:nvPicPr>
        <p:blipFill>
          <a:blip r:embed="rId8" cstate="print"/>
          <a:srcRect/>
          <a:stretch>
            <a:fillRect/>
          </a:stretch>
        </p:blipFill>
        <p:spPr bwMode="auto">
          <a:xfrm>
            <a:off x="3831772" y="2075543"/>
            <a:ext cx="3431138" cy="1843314"/>
          </a:xfrm>
          <a:prstGeom prst="rect">
            <a:avLst/>
          </a:prstGeom>
          <a:noFill/>
          <a:ln w="9525">
            <a:noFill/>
            <a:miter lim="800000"/>
            <a:headEnd/>
            <a:tailEnd/>
          </a:ln>
        </p:spPr>
      </p:pic>
      <p:sp>
        <p:nvSpPr>
          <p:cNvPr id="12" name="テキスト ボックス 11"/>
          <p:cNvSpPr txBox="1"/>
          <p:nvPr/>
        </p:nvSpPr>
        <p:spPr>
          <a:xfrm>
            <a:off x="188686" y="1973943"/>
            <a:ext cx="3319370" cy="369332"/>
          </a:xfrm>
          <a:prstGeom prst="rect">
            <a:avLst/>
          </a:prstGeom>
          <a:noFill/>
        </p:spPr>
        <p:txBody>
          <a:bodyPr wrap="none" rtlCol="0">
            <a:spAutoFit/>
          </a:bodyPr>
          <a:lstStyle/>
          <a:p>
            <a:r>
              <a:rPr lang="en-US" altLang="ja-JP" dirty="0" smtClean="0"/>
              <a:t>Tropical Cyclone Warning </a:t>
            </a:r>
            <a:r>
              <a:rPr lang="en-US" altLang="ja-JP" dirty="0" err="1" smtClean="0"/>
              <a:t>Centres</a:t>
            </a:r>
            <a:endParaRPr kumimoji="1" lang="ja-JP" altLang="en-US" dirty="0"/>
          </a:p>
        </p:txBody>
      </p:sp>
      <p:sp>
        <p:nvSpPr>
          <p:cNvPr id="13" name="テキスト ボックス 12"/>
          <p:cNvSpPr txBox="1"/>
          <p:nvPr/>
        </p:nvSpPr>
        <p:spPr>
          <a:xfrm>
            <a:off x="7213598" y="1901371"/>
            <a:ext cx="1390317" cy="369332"/>
          </a:xfrm>
          <a:prstGeom prst="rect">
            <a:avLst/>
          </a:prstGeom>
          <a:noFill/>
        </p:spPr>
        <p:txBody>
          <a:bodyPr wrap="none" rtlCol="0">
            <a:spAutoFit/>
          </a:bodyPr>
          <a:lstStyle/>
          <a:p>
            <a:r>
              <a:rPr kumimoji="1" lang="en-US" altLang="ja-JP" dirty="0" smtClean="0"/>
              <a:t>WMO region</a:t>
            </a:r>
            <a:endParaRPr kumimoji="1" lang="ja-JP" altLang="en-US" dirty="0"/>
          </a:p>
        </p:txBody>
      </p:sp>
      <p:sp>
        <p:nvSpPr>
          <p:cNvPr id="15" name="テキスト ボックス 14"/>
          <p:cNvSpPr txBox="1"/>
          <p:nvPr/>
        </p:nvSpPr>
        <p:spPr>
          <a:xfrm>
            <a:off x="3367315" y="4093028"/>
            <a:ext cx="2901115" cy="369332"/>
          </a:xfrm>
          <a:prstGeom prst="rect">
            <a:avLst/>
          </a:prstGeom>
          <a:noFill/>
        </p:spPr>
        <p:txBody>
          <a:bodyPr wrap="none" rtlCol="0">
            <a:spAutoFit/>
          </a:bodyPr>
          <a:lstStyle/>
          <a:p>
            <a:r>
              <a:rPr kumimoji="1" lang="en-US" altLang="ja-JP" dirty="0" smtClean="0"/>
              <a:t>Volcanic Ash Advisory Center</a:t>
            </a:r>
            <a:endParaRPr kumimoji="1" lang="ja-JP" altLang="en-US" dirty="0"/>
          </a:p>
        </p:txBody>
      </p:sp>
      <p:sp>
        <p:nvSpPr>
          <p:cNvPr id="16" name="テキスト ボックス 15"/>
          <p:cNvSpPr txBox="1"/>
          <p:nvPr/>
        </p:nvSpPr>
        <p:spPr>
          <a:xfrm>
            <a:off x="6429829" y="3788229"/>
            <a:ext cx="2714171" cy="646331"/>
          </a:xfrm>
          <a:prstGeom prst="rect">
            <a:avLst/>
          </a:prstGeom>
          <a:noFill/>
        </p:spPr>
        <p:txBody>
          <a:bodyPr wrap="square" rtlCol="0">
            <a:spAutoFit/>
          </a:bodyPr>
          <a:lstStyle/>
          <a:p>
            <a:r>
              <a:rPr kumimoji="1" lang="en-US" altLang="ja-JP" dirty="0" smtClean="0"/>
              <a:t>Northwest Pacific Tsunami Advisory center</a:t>
            </a:r>
            <a:endParaRPr kumimoji="1" lang="ja-JP" altLang="en-US" dirty="0"/>
          </a:p>
        </p:txBody>
      </p:sp>
      <p:sp>
        <p:nvSpPr>
          <p:cNvPr id="17" name="テキスト ボックス 16"/>
          <p:cNvSpPr txBox="1"/>
          <p:nvPr/>
        </p:nvSpPr>
        <p:spPr>
          <a:xfrm>
            <a:off x="7141029" y="2046515"/>
            <a:ext cx="2002971" cy="1354217"/>
          </a:xfrm>
          <a:prstGeom prst="rect">
            <a:avLst/>
          </a:prstGeom>
          <a:noFill/>
        </p:spPr>
        <p:txBody>
          <a:bodyPr wrap="square" rtlCol="0">
            <a:spAutoFit/>
          </a:bodyPr>
          <a:lstStyle/>
          <a:p>
            <a:endParaRPr lang="en-US" altLang="ja-JP" dirty="0" smtClean="0"/>
          </a:p>
          <a:p>
            <a:r>
              <a:rPr lang="en-US" altLang="ja-JP" sz="1600" dirty="0" smtClean="0"/>
              <a:t>Telecommunication,</a:t>
            </a:r>
          </a:p>
          <a:p>
            <a:r>
              <a:rPr lang="en-US" altLang="ja-JP" sz="1600" dirty="0" smtClean="0"/>
              <a:t>Environmental Emergency Response,</a:t>
            </a:r>
          </a:p>
          <a:p>
            <a:r>
              <a:rPr kumimoji="1" lang="en-US" altLang="ja-JP" sz="1600" dirty="0" smtClean="0"/>
              <a:t>etc.</a:t>
            </a:r>
            <a:endParaRPr kumimoji="1" lang="ja-JP" altLang="en-US" sz="1600" dirty="0"/>
          </a:p>
        </p:txBody>
      </p:sp>
      <p:sp>
        <p:nvSpPr>
          <p:cNvPr id="18" name="角丸四角形 17"/>
          <p:cNvSpPr/>
          <p:nvPr/>
        </p:nvSpPr>
        <p:spPr>
          <a:xfrm>
            <a:off x="3643085" y="972457"/>
            <a:ext cx="1291772" cy="72571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dirty="0" smtClean="0"/>
              <a:t>NMHS</a:t>
            </a:r>
            <a:endParaRPr kumimoji="1" lang="ja-JP" altLang="en-US" dirty="0"/>
          </a:p>
        </p:txBody>
      </p:sp>
      <p:sp>
        <p:nvSpPr>
          <p:cNvPr id="19" name="角丸四角形 18"/>
          <p:cNvSpPr/>
          <p:nvPr/>
        </p:nvSpPr>
        <p:spPr>
          <a:xfrm>
            <a:off x="1023258" y="907143"/>
            <a:ext cx="1291772" cy="72571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kumimoji="1" lang="en-US" altLang="ja-JP" dirty="0" smtClean="0"/>
              <a:t>JMA</a:t>
            </a:r>
            <a:endParaRPr kumimoji="1" lang="ja-JP" altLang="en-US" dirty="0"/>
          </a:p>
        </p:txBody>
      </p:sp>
      <p:sp>
        <p:nvSpPr>
          <p:cNvPr id="20" name="右矢印 19"/>
          <p:cNvSpPr/>
          <p:nvPr/>
        </p:nvSpPr>
        <p:spPr>
          <a:xfrm>
            <a:off x="2452914" y="1103086"/>
            <a:ext cx="1117600" cy="551543"/>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dirty="0" smtClean="0"/>
              <a:t>advisory</a:t>
            </a:r>
            <a:endParaRPr kumimoji="1" lang="ja-JP" altLang="en-US" dirty="0"/>
          </a:p>
        </p:txBody>
      </p:sp>
      <p:sp>
        <p:nvSpPr>
          <p:cNvPr id="21" name="右矢印 20"/>
          <p:cNvSpPr/>
          <p:nvPr/>
        </p:nvSpPr>
        <p:spPr>
          <a:xfrm>
            <a:off x="5109028" y="1095829"/>
            <a:ext cx="1226457" cy="515257"/>
          </a:xfrm>
          <a:prstGeom prst="right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dirty="0" smtClean="0"/>
              <a:t>warning</a:t>
            </a:r>
            <a:endParaRPr kumimoji="1" lang="ja-JP" altLang="en-US" dirty="0"/>
          </a:p>
        </p:txBody>
      </p:sp>
      <p:sp>
        <p:nvSpPr>
          <p:cNvPr id="22" name="角丸四角形 21"/>
          <p:cNvSpPr/>
          <p:nvPr/>
        </p:nvSpPr>
        <p:spPr>
          <a:xfrm>
            <a:off x="6437085" y="965199"/>
            <a:ext cx="1291772" cy="725715"/>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US" altLang="ja-JP" dirty="0" smtClean="0"/>
              <a:t>people</a:t>
            </a:r>
            <a:endParaRPr kumimoji="1" lang="ja-JP" alt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a:xfrm>
            <a:off x="261257" y="0"/>
            <a:ext cx="8229600" cy="595086"/>
          </a:xfrm>
          <a:noFill/>
        </p:spPr>
        <p:txBody>
          <a:bodyPr>
            <a:normAutofit fontScale="90000"/>
          </a:bodyPr>
          <a:lstStyle/>
          <a:p>
            <a:r>
              <a:rPr kumimoji="1" lang="en-US" altLang="ja-JP" dirty="0" smtClean="0">
                <a:solidFill>
                  <a:srgbClr val="002060"/>
                </a:solidFill>
                <a:latin typeface="Comic Sans MS" pitchFamily="66" charset="0"/>
              </a:rPr>
              <a:t>Today’s presentation</a:t>
            </a:r>
            <a:endParaRPr kumimoji="1" lang="ja-JP" altLang="en-US" dirty="0">
              <a:solidFill>
                <a:srgbClr val="002060"/>
              </a:solidFill>
              <a:latin typeface="Comic Sans MS" pitchFamily="66" charset="0"/>
            </a:endParaRPr>
          </a:p>
        </p:txBody>
      </p:sp>
      <p:sp>
        <p:nvSpPr>
          <p:cNvPr id="6" name="コンテンツ プレースホルダ 5"/>
          <p:cNvSpPr>
            <a:spLocks noGrp="1"/>
          </p:cNvSpPr>
          <p:nvPr>
            <p:ph idx="1"/>
          </p:nvPr>
        </p:nvSpPr>
        <p:spPr>
          <a:xfrm>
            <a:off x="428170" y="720597"/>
            <a:ext cx="8715830" cy="5738260"/>
          </a:xfrm>
        </p:spPr>
        <p:txBody>
          <a:bodyPr>
            <a:normAutofit fontScale="77500" lnSpcReduction="20000"/>
          </a:bodyPr>
          <a:lstStyle/>
          <a:p>
            <a:pPr rtl="0" eaLnBrk="1" fontAlgn="base" hangingPunct="1"/>
            <a:r>
              <a:rPr kumimoji="1" lang="en-US" altLang="ja-JP" sz="3200" kern="1200" dirty="0" smtClean="0">
                <a:solidFill>
                  <a:schemeClr val="accent5">
                    <a:lumMod val="50000"/>
                  </a:schemeClr>
                </a:solidFill>
                <a:latin typeface="+mn-lt"/>
                <a:ea typeface="+mn-ea"/>
                <a:cs typeface="+mn-cs"/>
              </a:rPr>
              <a:t>Natural disaster management in Japan</a:t>
            </a:r>
            <a:endParaRPr lang="ja-JP" altLang="ja-JP" sz="3200" dirty="0" smtClean="0">
              <a:solidFill>
                <a:schemeClr val="accent5">
                  <a:lumMod val="50000"/>
                </a:schemeClr>
              </a:solidFill>
            </a:endParaRPr>
          </a:p>
          <a:p>
            <a:pPr lvl="1"/>
            <a:r>
              <a:rPr kumimoji="1" lang="en-US" altLang="ja-JP" sz="2800" kern="1200" dirty="0" smtClean="0">
                <a:solidFill>
                  <a:schemeClr val="accent5">
                    <a:lumMod val="50000"/>
                  </a:schemeClr>
                </a:solidFill>
                <a:latin typeface="+mn-lt"/>
                <a:ea typeface="+mn-ea"/>
                <a:cs typeface="+mn-cs"/>
              </a:rPr>
              <a:t>Japan as a disaster prone country  </a:t>
            </a:r>
          </a:p>
          <a:p>
            <a:pPr lvl="1"/>
            <a:r>
              <a:rPr kumimoji="1" lang="en-US" altLang="ja-JP" sz="2800" kern="1200" dirty="0" smtClean="0">
                <a:solidFill>
                  <a:schemeClr val="accent5">
                    <a:lumMod val="50000"/>
                  </a:schemeClr>
                </a:solidFill>
                <a:latin typeface="+mn-lt"/>
                <a:ea typeface="+mn-ea"/>
                <a:cs typeface="+mn-cs"/>
              </a:rPr>
              <a:t>Disaster mitigation and prevention framework in Japan</a:t>
            </a:r>
            <a:endParaRPr lang="ja-JP" altLang="ja-JP" dirty="0" smtClean="0">
              <a:solidFill>
                <a:schemeClr val="accent5">
                  <a:lumMod val="50000"/>
                </a:schemeClr>
              </a:solidFill>
            </a:endParaRPr>
          </a:p>
          <a:p>
            <a:pPr lvl="1"/>
            <a:r>
              <a:rPr kumimoji="1" lang="en-US" altLang="ja-JP" sz="2800" kern="1200" dirty="0" smtClean="0">
                <a:solidFill>
                  <a:schemeClr val="accent5">
                    <a:lumMod val="50000"/>
                  </a:schemeClr>
                </a:solidFill>
                <a:latin typeface="+mn-lt"/>
                <a:ea typeface="+mn-ea"/>
                <a:cs typeface="+mn-cs"/>
              </a:rPr>
              <a:t>The role of Japan Meteorological Agency</a:t>
            </a:r>
          </a:p>
          <a:p>
            <a:pPr lvl="1"/>
            <a:r>
              <a:rPr lang="en-US" altLang="ja-JP" dirty="0" smtClean="0">
                <a:solidFill>
                  <a:schemeClr val="accent5">
                    <a:lumMod val="50000"/>
                  </a:schemeClr>
                </a:solidFill>
              </a:rPr>
              <a:t>Legal framework</a:t>
            </a:r>
            <a:endParaRPr kumimoji="1" lang="en-US" altLang="ja-JP" sz="2800" kern="1200" dirty="0" smtClean="0">
              <a:solidFill>
                <a:schemeClr val="accent5">
                  <a:lumMod val="50000"/>
                </a:schemeClr>
              </a:solidFill>
              <a:latin typeface="+mn-lt"/>
              <a:ea typeface="+mn-ea"/>
              <a:cs typeface="+mn-cs"/>
            </a:endParaRPr>
          </a:p>
          <a:p>
            <a:r>
              <a:rPr kumimoji="1" lang="en-US" altLang="ja-JP" sz="3200" kern="1200" dirty="0" smtClean="0">
                <a:solidFill>
                  <a:schemeClr val="accent5">
                    <a:lumMod val="50000"/>
                  </a:schemeClr>
                </a:solidFill>
                <a:latin typeface="+mn-lt"/>
                <a:ea typeface="+mn-ea"/>
                <a:cs typeface="+mn-cs"/>
              </a:rPr>
              <a:t>Disaster mitigation and </a:t>
            </a:r>
            <a:r>
              <a:rPr lang="en-US" altLang="ja-JP" dirty="0" smtClean="0">
                <a:solidFill>
                  <a:schemeClr val="accent5">
                    <a:lumMod val="50000"/>
                  </a:schemeClr>
                </a:solidFill>
              </a:rPr>
              <a:t>prevention information provided by</a:t>
            </a:r>
            <a:r>
              <a:rPr kumimoji="1" lang="en-US" altLang="ja-JP" sz="3200" kern="1200" dirty="0" smtClean="0">
                <a:solidFill>
                  <a:schemeClr val="accent5">
                    <a:lumMod val="50000"/>
                  </a:schemeClr>
                </a:solidFill>
                <a:latin typeface="+mn-lt"/>
                <a:ea typeface="+mn-ea"/>
                <a:cs typeface="+mn-cs"/>
              </a:rPr>
              <a:t> JMA</a:t>
            </a:r>
            <a:endParaRPr lang="ja-JP" altLang="ja-JP" dirty="0" smtClean="0">
              <a:solidFill>
                <a:schemeClr val="accent5">
                  <a:lumMod val="50000"/>
                </a:schemeClr>
              </a:solidFill>
            </a:endParaRPr>
          </a:p>
          <a:p>
            <a:pPr lvl="1"/>
            <a:r>
              <a:rPr kumimoji="1" lang="en-US" altLang="ja-JP" sz="2800" kern="1200" dirty="0" smtClean="0">
                <a:solidFill>
                  <a:schemeClr val="accent5">
                    <a:lumMod val="50000"/>
                  </a:schemeClr>
                </a:solidFill>
                <a:latin typeface="+mn-lt"/>
                <a:ea typeface="+mn-ea"/>
                <a:cs typeface="+mn-cs"/>
              </a:rPr>
              <a:t>Weather related disaster</a:t>
            </a:r>
            <a:endParaRPr lang="ja-JP" altLang="ja-JP" dirty="0" smtClean="0">
              <a:solidFill>
                <a:schemeClr val="accent5">
                  <a:lumMod val="50000"/>
                </a:schemeClr>
              </a:solidFill>
            </a:endParaRPr>
          </a:p>
          <a:p>
            <a:pPr lvl="1"/>
            <a:r>
              <a:rPr kumimoji="1" lang="en-US" altLang="ja-JP" sz="2800" kern="1200" dirty="0" smtClean="0">
                <a:solidFill>
                  <a:schemeClr val="accent5">
                    <a:lumMod val="50000"/>
                  </a:schemeClr>
                </a:solidFill>
                <a:latin typeface="+mn-lt"/>
                <a:ea typeface="+mn-ea"/>
                <a:cs typeface="+mn-cs"/>
              </a:rPr>
              <a:t>Earthquake / Tsunami /  Volcanoes</a:t>
            </a:r>
            <a:endParaRPr lang="ja-JP" altLang="ja-JP" dirty="0" smtClean="0">
              <a:solidFill>
                <a:schemeClr val="accent5">
                  <a:lumMod val="50000"/>
                </a:schemeClr>
              </a:solidFill>
            </a:endParaRPr>
          </a:p>
          <a:p>
            <a:pPr lvl="1"/>
            <a:r>
              <a:rPr kumimoji="1" lang="en-US" altLang="ja-JP" sz="2800" kern="1200" dirty="0" smtClean="0">
                <a:solidFill>
                  <a:schemeClr val="accent5">
                    <a:lumMod val="50000"/>
                  </a:schemeClr>
                </a:solidFill>
                <a:latin typeface="+mn-lt"/>
                <a:ea typeface="+mn-ea"/>
                <a:cs typeface="+mn-cs"/>
              </a:rPr>
              <a:t>Our contribution to </a:t>
            </a:r>
            <a:r>
              <a:rPr lang="en-US" altLang="ja-JP" dirty="0" smtClean="0">
                <a:solidFill>
                  <a:schemeClr val="accent5">
                    <a:lumMod val="50000"/>
                  </a:schemeClr>
                </a:solidFill>
              </a:rPr>
              <a:t>the world through the international framework</a:t>
            </a:r>
          </a:p>
          <a:p>
            <a:r>
              <a:rPr lang="en-US" altLang="ja-JP" dirty="0" smtClean="0">
                <a:solidFill>
                  <a:schemeClr val="accent5">
                    <a:lumMod val="50000"/>
                  </a:schemeClr>
                </a:solidFill>
              </a:rPr>
              <a:t>Dissemination </a:t>
            </a:r>
            <a:r>
              <a:rPr kumimoji="1" lang="en-US" altLang="ja-JP" sz="3200" kern="1200" dirty="0" smtClean="0">
                <a:solidFill>
                  <a:schemeClr val="accent5">
                    <a:lumMod val="50000"/>
                  </a:schemeClr>
                </a:solidFill>
                <a:latin typeface="+mn-lt"/>
                <a:ea typeface="+mn-ea"/>
                <a:cs typeface="+mn-cs"/>
              </a:rPr>
              <a:t>of information to public</a:t>
            </a:r>
            <a:endParaRPr lang="ja-JP" altLang="ja-JP" dirty="0" smtClean="0">
              <a:solidFill>
                <a:schemeClr val="accent5">
                  <a:lumMod val="50000"/>
                </a:schemeClr>
              </a:solidFill>
            </a:endParaRPr>
          </a:p>
          <a:p>
            <a:pPr lvl="1"/>
            <a:r>
              <a:rPr lang="en-US" altLang="ja-JP" dirty="0" smtClean="0">
                <a:solidFill>
                  <a:schemeClr val="accent5">
                    <a:lumMod val="50000"/>
                  </a:schemeClr>
                </a:solidFill>
              </a:rPr>
              <a:t>Multiple media such as TV, radio, mobile phone</a:t>
            </a:r>
          </a:p>
          <a:p>
            <a:pPr lvl="1"/>
            <a:r>
              <a:rPr lang="en-US" altLang="ja-JP" dirty="0" smtClean="0">
                <a:solidFill>
                  <a:schemeClr val="accent5">
                    <a:lumMod val="50000"/>
                  </a:schemeClr>
                </a:solidFill>
              </a:rPr>
              <a:t>What we have learnt from massive disasters in 2011</a:t>
            </a:r>
            <a:endParaRPr lang="ja-JP" altLang="ja-JP" dirty="0" smtClean="0">
              <a:solidFill>
                <a:schemeClr val="accent5">
                  <a:lumMod val="50000"/>
                </a:schemeClr>
              </a:solidFill>
            </a:endParaRPr>
          </a:p>
          <a:p>
            <a:pPr lvl="1"/>
            <a:r>
              <a:rPr kumimoji="1" lang="en-US" altLang="ja-JP" sz="2800" kern="1200" dirty="0" smtClean="0">
                <a:solidFill>
                  <a:schemeClr val="accent5">
                    <a:lumMod val="50000"/>
                  </a:schemeClr>
                </a:solidFill>
                <a:latin typeface="+mn-lt"/>
                <a:ea typeface="+mn-ea"/>
                <a:cs typeface="+mn-cs"/>
              </a:rPr>
              <a:t>Our activities on JMX (JMA XML) and our future approach to the global standard</a:t>
            </a:r>
          </a:p>
          <a:p>
            <a:r>
              <a:rPr lang="en-US" altLang="ja-JP" dirty="0" smtClean="0">
                <a:solidFill>
                  <a:schemeClr val="accent5">
                    <a:lumMod val="50000"/>
                  </a:schemeClr>
                </a:solidFill>
              </a:rPr>
              <a:t>Our perspective to the global standard</a:t>
            </a:r>
            <a:endParaRPr kumimoji="1" lang="ja-JP" altLang="ja-JP" sz="3200" kern="1200" dirty="0" smtClean="0">
              <a:solidFill>
                <a:schemeClr val="accent5">
                  <a:lumMod val="50000"/>
                </a:schemeClr>
              </a:solidFill>
              <a:latin typeface="+mn-lt"/>
              <a:ea typeface="+mn-ea"/>
              <a:cs typeface="+mn-cs"/>
            </a:endParaRPr>
          </a:p>
          <a:p>
            <a:pPr>
              <a:lnSpc>
                <a:spcPts val="2000"/>
              </a:lnSpc>
              <a:spcBef>
                <a:spcPts val="0"/>
              </a:spcBef>
            </a:pPr>
            <a:endParaRPr kumimoji="1" lang="ja-JP" alt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AutoShape 11"/>
          <p:cNvCxnSpPr>
            <a:cxnSpLocks noChangeShapeType="1"/>
            <a:endCxn id="28" idx="0"/>
          </p:cNvCxnSpPr>
          <p:nvPr/>
        </p:nvCxnSpPr>
        <p:spPr bwMode="auto">
          <a:xfrm>
            <a:off x="6843092" y="2241526"/>
            <a:ext cx="1762125" cy="265112"/>
          </a:xfrm>
          <a:prstGeom prst="bentConnector2">
            <a:avLst/>
          </a:prstGeom>
          <a:noFill/>
          <a:ln w="9525">
            <a:solidFill>
              <a:schemeClr val="tx1"/>
            </a:solidFill>
            <a:miter lim="800000"/>
            <a:headEnd/>
            <a:tailEnd type="triangle" w="med" len="med"/>
          </a:ln>
          <a:effectLst/>
        </p:spPr>
      </p:cxnSp>
      <p:cxnSp>
        <p:nvCxnSpPr>
          <p:cNvPr id="10" name="AutoShape 12"/>
          <p:cNvCxnSpPr>
            <a:cxnSpLocks noChangeShapeType="1"/>
            <a:endCxn id="28" idx="1"/>
          </p:cNvCxnSpPr>
          <p:nvPr/>
        </p:nvCxnSpPr>
        <p:spPr bwMode="auto">
          <a:xfrm flipV="1">
            <a:off x="7562229" y="2695551"/>
            <a:ext cx="538163" cy="155575"/>
          </a:xfrm>
          <a:prstGeom prst="bentConnector3">
            <a:avLst>
              <a:gd name="adj1" fmla="val 49852"/>
            </a:avLst>
          </a:prstGeom>
          <a:noFill/>
          <a:ln w="9525">
            <a:solidFill>
              <a:schemeClr val="tx1"/>
            </a:solidFill>
            <a:miter lim="800000"/>
            <a:headEnd/>
            <a:tailEnd type="triangle" w="med" len="med"/>
          </a:ln>
          <a:effectLst/>
        </p:spPr>
      </p:cxnSp>
      <p:sp>
        <p:nvSpPr>
          <p:cNvPr id="11" name="Text Box 13"/>
          <p:cNvSpPr txBox="1">
            <a:spLocks noChangeArrowheads="1"/>
          </p:cNvSpPr>
          <p:nvPr/>
        </p:nvSpPr>
        <p:spPr bwMode="auto">
          <a:xfrm>
            <a:off x="3552825" y="1462063"/>
            <a:ext cx="3024188" cy="366713"/>
          </a:xfrm>
          <a:prstGeom prst="rect">
            <a:avLst/>
          </a:prstGeom>
          <a:noFill/>
          <a:ln w="9525">
            <a:noFill/>
            <a:miter lim="800000"/>
            <a:headEnd/>
            <a:tailEnd/>
          </a:ln>
          <a:effectLst/>
        </p:spPr>
        <p:txBody>
          <a:bodyPr>
            <a:spAutoFit/>
          </a:bodyPr>
          <a:lstStyle/>
          <a:p>
            <a:pPr>
              <a:spcBef>
                <a:spcPct val="50000"/>
              </a:spcBef>
            </a:pPr>
            <a:endParaRPr lang="ja-JP" altLang="ja-JP" dirty="0"/>
          </a:p>
        </p:txBody>
      </p:sp>
      <p:cxnSp>
        <p:nvCxnSpPr>
          <p:cNvPr id="12" name="AutoShape 14"/>
          <p:cNvCxnSpPr>
            <a:cxnSpLocks noChangeShapeType="1"/>
            <a:stCxn id="24" idx="3"/>
          </p:cNvCxnSpPr>
          <p:nvPr/>
        </p:nvCxnSpPr>
        <p:spPr bwMode="auto">
          <a:xfrm>
            <a:off x="8199438" y="1314426"/>
            <a:ext cx="428625" cy="458787"/>
          </a:xfrm>
          <a:prstGeom prst="bentConnector2">
            <a:avLst/>
          </a:prstGeom>
          <a:noFill/>
          <a:ln w="25400">
            <a:solidFill>
              <a:schemeClr val="tx1"/>
            </a:solidFill>
            <a:miter lim="800000"/>
            <a:headEnd/>
            <a:tailEnd type="triangle" w="med" len="med"/>
          </a:ln>
          <a:effectLst/>
        </p:spPr>
      </p:cxnSp>
      <p:pic>
        <p:nvPicPr>
          <p:cNvPr id="14" name="Picture 18" descr="住民"/>
          <p:cNvPicPr>
            <a:picLocks noChangeAspect="1" noChangeArrowheads="1"/>
          </p:cNvPicPr>
          <p:nvPr/>
        </p:nvPicPr>
        <p:blipFill>
          <a:blip r:embed="rId3" cstate="print"/>
          <a:srcRect/>
          <a:stretch>
            <a:fillRect/>
          </a:stretch>
        </p:blipFill>
        <p:spPr bwMode="auto">
          <a:xfrm>
            <a:off x="8172400" y="1773213"/>
            <a:ext cx="787400" cy="747713"/>
          </a:xfrm>
          <a:prstGeom prst="rect">
            <a:avLst/>
          </a:prstGeom>
          <a:noFill/>
        </p:spPr>
      </p:pic>
      <p:pic>
        <p:nvPicPr>
          <p:cNvPr id="15" name="Picture 19" descr="報道機関（記者）"/>
          <p:cNvPicPr>
            <a:picLocks noChangeAspect="1" noChangeArrowheads="1"/>
          </p:cNvPicPr>
          <p:nvPr/>
        </p:nvPicPr>
        <p:blipFill>
          <a:blip r:embed="rId4" cstate="print"/>
          <a:srcRect/>
          <a:stretch>
            <a:fillRect/>
          </a:stretch>
        </p:blipFill>
        <p:spPr bwMode="auto">
          <a:xfrm>
            <a:off x="6361113" y="1628751"/>
            <a:ext cx="914400" cy="760412"/>
          </a:xfrm>
          <a:prstGeom prst="rect">
            <a:avLst/>
          </a:prstGeom>
          <a:noFill/>
        </p:spPr>
      </p:pic>
      <p:sp>
        <p:nvSpPr>
          <p:cNvPr id="18" name="Line 27"/>
          <p:cNvSpPr>
            <a:spLocks noChangeShapeType="1"/>
          </p:cNvSpPr>
          <p:nvPr/>
        </p:nvSpPr>
        <p:spPr bwMode="auto">
          <a:xfrm flipV="1">
            <a:off x="3491880" y="2564904"/>
            <a:ext cx="1872209" cy="0"/>
          </a:xfrm>
          <a:prstGeom prst="line">
            <a:avLst/>
          </a:prstGeom>
          <a:noFill/>
          <a:ln w="12700">
            <a:solidFill>
              <a:schemeClr val="tx1"/>
            </a:solidFill>
            <a:round/>
            <a:headEnd/>
            <a:tailEnd/>
          </a:ln>
          <a:effectLst/>
        </p:spPr>
        <p:txBody>
          <a:bodyPr/>
          <a:lstStyle/>
          <a:p>
            <a:endParaRPr lang="ja-JP" altLang="en-US" dirty="0"/>
          </a:p>
        </p:txBody>
      </p:sp>
      <p:sp>
        <p:nvSpPr>
          <p:cNvPr id="22" name="Text Box 32"/>
          <p:cNvSpPr txBox="1">
            <a:spLocks noChangeArrowheads="1"/>
          </p:cNvSpPr>
          <p:nvPr/>
        </p:nvSpPr>
        <p:spPr bwMode="auto">
          <a:xfrm>
            <a:off x="5589588" y="2052613"/>
            <a:ext cx="838200" cy="379413"/>
          </a:xfrm>
          <a:prstGeom prst="rect">
            <a:avLst/>
          </a:prstGeom>
          <a:solidFill>
            <a:srgbClr val="A3C0FB"/>
          </a:solidFill>
          <a:ln w="12700">
            <a:solidFill>
              <a:schemeClr val="tx1"/>
            </a:solidFill>
            <a:miter lim="800000"/>
            <a:headEnd/>
            <a:tailEnd/>
          </a:ln>
          <a:effectLst/>
        </p:spPr>
        <p:txBody>
          <a:bodyPr>
            <a:spAutoFit/>
          </a:bodyPr>
          <a:lstStyle/>
          <a:p>
            <a:pPr>
              <a:spcBef>
                <a:spcPct val="50000"/>
              </a:spcBef>
            </a:pPr>
            <a:r>
              <a:rPr lang="en-US" altLang="ja-JP" dirty="0">
                <a:solidFill>
                  <a:srgbClr val="0000FF"/>
                </a:solidFill>
                <a:latin typeface="Tahoma" pitchFamily="34" charset="0"/>
              </a:rPr>
              <a:t>Media</a:t>
            </a:r>
          </a:p>
        </p:txBody>
      </p:sp>
      <p:sp>
        <p:nvSpPr>
          <p:cNvPr id="23" name="Text Box 33"/>
          <p:cNvSpPr txBox="1">
            <a:spLocks noChangeArrowheads="1"/>
          </p:cNvSpPr>
          <p:nvPr/>
        </p:nvSpPr>
        <p:spPr bwMode="auto">
          <a:xfrm>
            <a:off x="5589588" y="2662213"/>
            <a:ext cx="2133600" cy="379413"/>
          </a:xfrm>
          <a:prstGeom prst="rect">
            <a:avLst/>
          </a:prstGeom>
          <a:solidFill>
            <a:srgbClr val="A3C0FB"/>
          </a:solidFill>
          <a:ln w="12700">
            <a:solidFill>
              <a:schemeClr val="tx1"/>
            </a:solidFill>
            <a:miter lim="800000"/>
            <a:headEnd/>
            <a:tailEnd/>
          </a:ln>
          <a:effectLst/>
        </p:spPr>
        <p:txBody>
          <a:bodyPr>
            <a:spAutoFit/>
          </a:bodyPr>
          <a:lstStyle/>
          <a:p>
            <a:pPr>
              <a:spcBef>
                <a:spcPct val="50000"/>
              </a:spcBef>
            </a:pPr>
            <a:r>
              <a:rPr lang="en-US" altLang="ja-JP" dirty="0" smtClean="0">
                <a:solidFill>
                  <a:srgbClr val="0000FF"/>
                </a:solidFill>
                <a:latin typeface="Tahoma" pitchFamily="34" charset="0"/>
              </a:rPr>
              <a:t>Private activities</a:t>
            </a:r>
            <a:endParaRPr lang="en-US" altLang="ja-JP" dirty="0">
              <a:solidFill>
                <a:srgbClr val="0000FF"/>
              </a:solidFill>
              <a:latin typeface="Tahoma" pitchFamily="34" charset="0"/>
            </a:endParaRPr>
          </a:p>
        </p:txBody>
      </p:sp>
      <p:sp>
        <p:nvSpPr>
          <p:cNvPr id="24" name="Text Box 34"/>
          <p:cNvSpPr txBox="1">
            <a:spLocks noChangeArrowheads="1"/>
          </p:cNvSpPr>
          <p:nvPr/>
        </p:nvSpPr>
        <p:spPr bwMode="auto">
          <a:xfrm>
            <a:off x="6218238" y="1123926"/>
            <a:ext cx="1981200" cy="379412"/>
          </a:xfrm>
          <a:prstGeom prst="rect">
            <a:avLst/>
          </a:prstGeom>
          <a:solidFill>
            <a:srgbClr val="A3C0FB"/>
          </a:solidFill>
          <a:ln w="12700">
            <a:solidFill>
              <a:schemeClr val="tx1"/>
            </a:solidFill>
            <a:miter lim="800000"/>
            <a:headEnd/>
            <a:tailEnd/>
          </a:ln>
          <a:effectLst/>
        </p:spPr>
        <p:txBody>
          <a:bodyPr>
            <a:spAutoFit/>
          </a:bodyPr>
          <a:lstStyle/>
          <a:p>
            <a:pPr>
              <a:spcBef>
                <a:spcPct val="50000"/>
              </a:spcBef>
            </a:pPr>
            <a:r>
              <a:rPr lang="en-US" altLang="ja-JP" dirty="0">
                <a:solidFill>
                  <a:srgbClr val="0000FF"/>
                </a:solidFill>
                <a:latin typeface="Tahoma" pitchFamily="34" charset="0"/>
              </a:rPr>
              <a:t>Prefectures/Cities</a:t>
            </a:r>
          </a:p>
        </p:txBody>
      </p:sp>
      <p:sp>
        <p:nvSpPr>
          <p:cNvPr id="26" name="Line 36"/>
          <p:cNvSpPr>
            <a:spLocks noChangeShapeType="1"/>
          </p:cNvSpPr>
          <p:nvPr/>
        </p:nvSpPr>
        <p:spPr bwMode="auto">
          <a:xfrm>
            <a:off x="2113060" y="1268537"/>
            <a:ext cx="10668" cy="1512391"/>
          </a:xfrm>
          <a:prstGeom prst="line">
            <a:avLst/>
          </a:prstGeom>
          <a:noFill/>
          <a:ln w="9525">
            <a:solidFill>
              <a:schemeClr val="tx1"/>
            </a:solidFill>
            <a:miter lim="800000"/>
            <a:headEnd/>
            <a:tailEnd type="triangle" w="med" len="med"/>
          </a:ln>
          <a:effectLst/>
        </p:spPr>
        <p:txBody>
          <a:bodyPr wrap="none"/>
          <a:lstStyle/>
          <a:p>
            <a:endParaRPr lang="ja-JP" altLang="en-US" dirty="0"/>
          </a:p>
        </p:txBody>
      </p:sp>
      <p:sp>
        <p:nvSpPr>
          <p:cNvPr id="27" name="Line 37"/>
          <p:cNvSpPr>
            <a:spLocks noChangeShapeType="1"/>
          </p:cNvSpPr>
          <p:nvPr/>
        </p:nvSpPr>
        <p:spPr bwMode="auto">
          <a:xfrm flipV="1">
            <a:off x="2113062" y="1268386"/>
            <a:ext cx="4105177" cy="150"/>
          </a:xfrm>
          <a:prstGeom prst="line">
            <a:avLst/>
          </a:prstGeom>
          <a:noFill/>
          <a:ln w="12700">
            <a:solidFill>
              <a:schemeClr val="tx1"/>
            </a:solidFill>
            <a:round/>
            <a:headEnd/>
            <a:tailEnd type="triangle" w="med" len="med"/>
          </a:ln>
          <a:effectLst/>
        </p:spPr>
        <p:txBody>
          <a:bodyPr/>
          <a:lstStyle/>
          <a:p>
            <a:endParaRPr lang="ja-JP" altLang="en-US" dirty="0"/>
          </a:p>
        </p:txBody>
      </p:sp>
      <p:sp>
        <p:nvSpPr>
          <p:cNvPr id="28" name="Text Box 38"/>
          <p:cNvSpPr txBox="1">
            <a:spLocks noChangeArrowheads="1"/>
          </p:cNvSpPr>
          <p:nvPr/>
        </p:nvSpPr>
        <p:spPr bwMode="auto">
          <a:xfrm>
            <a:off x="8100392" y="2506638"/>
            <a:ext cx="1008062" cy="376238"/>
          </a:xfrm>
          <a:prstGeom prst="rect">
            <a:avLst/>
          </a:prstGeom>
          <a:solidFill>
            <a:srgbClr val="66FF66"/>
          </a:solidFill>
          <a:ln w="9525">
            <a:solidFill>
              <a:schemeClr val="tx1"/>
            </a:solidFill>
            <a:miter lim="800000"/>
            <a:headEnd/>
            <a:tailEnd/>
          </a:ln>
          <a:effectLst/>
        </p:spPr>
        <p:txBody>
          <a:bodyPr>
            <a:spAutoFit/>
          </a:bodyPr>
          <a:lstStyle/>
          <a:p>
            <a:pPr algn="ctr">
              <a:spcBef>
                <a:spcPct val="50000"/>
              </a:spcBef>
            </a:pPr>
            <a:r>
              <a:rPr lang="en-US" altLang="ja-JP" b="1" dirty="0" smtClean="0">
                <a:solidFill>
                  <a:srgbClr val="0000FF"/>
                </a:solidFill>
                <a:latin typeface="Tahoma" pitchFamily="34" charset="0"/>
                <a:cs typeface="Arial" charset="0"/>
              </a:rPr>
              <a:t>Public</a:t>
            </a:r>
            <a:endParaRPr lang="en-US" altLang="ja-JP" b="1" dirty="0">
              <a:solidFill>
                <a:srgbClr val="0000FF"/>
              </a:solidFill>
              <a:latin typeface="Tahoma" pitchFamily="34" charset="0"/>
              <a:cs typeface="Arial" charset="0"/>
            </a:endParaRPr>
          </a:p>
        </p:txBody>
      </p:sp>
      <p:sp>
        <p:nvSpPr>
          <p:cNvPr id="34" name="Line 44"/>
          <p:cNvSpPr>
            <a:spLocks noChangeShapeType="1"/>
          </p:cNvSpPr>
          <p:nvPr/>
        </p:nvSpPr>
        <p:spPr bwMode="auto">
          <a:xfrm>
            <a:off x="1808163" y="2205013"/>
            <a:ext cx="304800" cy="0"/>
          </a:xfrm>
          <a:prstGeom prst="line">
            <a:avLst/>
          </a:prstGeom>
          <a:noFill/>
          <a:ln w="12700">
            <a:solidFill>
              <a:schemeClr val="tx1"/>
            </a:solidFill>
            <a:round/>
            <a:headEnd/>
            <a:tailEnd/>
          </a:ln>
          <a:effectLst/>
        </p:spPr>
        <p:txBody>
          <a:bodyPr/>
          <a:lstStyle/>
          <a:p>
            <a:endParaRPr lang="ja-JP" altLang="en-US" dirty="0"/>
          </a:p>
        </p:txBody>
      </p:sp>
      <p:sp>
        <p:nvSpPr>
          <p:cNvPr id="38" name="Line 49"/>
          <p:cNvSpPr>
            <a:spLocks noChangeShapeType="1"/>
          </p:cNvSpPr>
          <p:nvPr/>
        </p:nvSpPr>
        <p:spPr bwMode="auto">
          <a:xfrm flipV="1">
            <a:off x="5381625" y="2298676"/>
            <a:ext cx="179388" cy="269875"/>
          </a:xfrm>
          <a:prstGeom prst="line">
            <a:avLst/>
          </a:prstGeom>
          <a:noFill/>
          <a:ln w="12700">
            <a:solidFill>
              <a:schemeClr val="tx1"/>
            </a:solidFill>
            <a:round/>
            <a:headEnd/>
            <a:tailEnd type="triangle" w="med" len="med"/>
          </a:ln>
          <a:effectLst/>
        </p:spPr>
        <p:txBody>
          <a:bodyPr/>
          <a:lstStyle/>
          <a:p>
            <a:endParaRPr lang="ja-JP" altLang="en-US" dirty="0"/>
          </a:p>
        </p:txBody>
      </p:sp>
      <p:sp>
        <p:nvSpPr>
          <p:cNvPr id="39" name="Line 50"/>
          <p:cNvSpPr>
            <a:spLocks noChangeShapeType="1"/>
          </p:cNvSpPr>
          <p:nvPr/>
        </p:nvSpPr>
        <p:spPr bwMode="auto">
          <a:xfrm>
            <a:off x="5381625" y="2568551"/>
            <a:ext cx="180975" cy="271462"/>
          </a:xfrm>
          <a:prstGeom prst="line">
            <a:avLst/>
          </a:prstGeom>
          <a:noFill/>
          <a:ln w="12700">
            <a:solidFill>
              <a:schemeClr val="tx1"/>
            </a:solidFill>
            <a:round/>
            <a:headEnd/>
            <a:tailEnd type="triangle" w="med" len="med"/>
          </a:ln>
          <a:effectLst/>
        </p:spPr>
        <p:txBody>
          <a:bodyPr/>
          <a:lstStyle/>
          <a:p>
            <a:endParaRPr lang="ja-JP" altLang="en-US" dirty="0"/>
          </a:p>
        </p:txBody>
      </p:sp>
      <p:sp>
        <p:nvSpPr>
          <p:cNvPr id="40" name="Line 51"/>
          <p:cNvSpPr>
            <a:spLocks noChangeShapeType="1"/>
          </p:cNvSpPr>
          <p:nvPr/>
        </p:nvSpPr>
        <p:spPr bwMode="auto">
          <a:xfrm>
            <a:off x="6011863" y="2433613"/>
            <a:ext cx="0" cy="225425"/>
          </a:xfrm>
          <a:prstGeom prst="line">
            <a:avLst/>
          </a:prstGeom>
          <a:noFill/>
          <a:ln w="12700">
            <a:solidFill>
              <a:schemeClr val="tx1"/>
            </a:solidFill>
            <a:round/>
            <a:headEnd type="triangle" w="med" len="med"/>
            <a:tailEnd type="triangle" w="med" len="med"/>
          </a:ln>
          <a:effectLst/>
        </p:spPr>
        <p:txBody>
          <a:bodyPr/>
          <a:lstStyle/>
          <a:p>
            <a:endParaRPr lang="ja-JP" altLang="en-US" dirty="0"/>
          </a:p>
        </p:txBody>
      </p:sp>
      <p:sp>
        <p:nvSpPr>
          <p:cNvPr id="41" name="Text Box 54"/>
          <p:cNvSpPr txBox="1">
            <a:spLocks noChangeArrowheads="1"/>
          </p:cNvSpPr>
          <p:nvPr/>
        </p:nvSpPr>
        <p:spPr bwMode="auto">
          <a:xfrm>
            <a:off x="2965450" y="3197423"/>
            <a:ext cx="1606550" cy="336550"/>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pPr>
            <a:r>
              <a:rPr lang="en-US" altLang="ja-JP" sz="1600" b="1" i="1" dirty="0">
                <a:solidFill>
                  <a:srgbClr val="FF3399"/>
                </a:solidFill>
                <a:latin typeface="Tahoma" pitchFamily="34" charset="0"/>
              </a:rPr>
              <a:t>JMA website</a:t>
            </a:r>
          </a:p>
        </p:txBody>
      </p:sp>
      <p:sp>
        <p:nvSpPr>
          <p:cNvPr id="44" name="Text Box 58"/>
          <p:cNvSpPr txBox="1">
            <a:spLocks noChangeArrowheads="1"/>
          </p:cNvSpPr>
          <p:nvPr/>
        </p:nvSpPr>
        <p:spPr bwMode="auto">
          <a:xfrm>
            <a:off x="6218238" y="620688"/>
            <a:ext cx="1512887" cy="379413"/>
          </a:xfrm>
          <a:prstGeom prst="rect">
            <a:avLst/>
          </a:prstGeom>
          <a:solidFill>
            <a:srgbClr val="A3C0FB"/>
          </a:solidFill>
          <a:ln w="12700">
            <a:solidFill>
              <a:schemeClr val="tx1"/>
            </a:solidFill>
            <a:miter lim="800000"/>
            <a:headEnd/>
            <a:tailEnd/>
          </a:ln>
          <a:effectLst/>
        </p:spPr>
        <p:txBody>
          <a:bodyPr>
            <a:spAutoFit/>
          </a:bodyPr>
          <a:lstStyle/>
          <a:p>
            <a:pPr>
              <a:spcBef>
                <a:spcPct val="50000"/>
              </a:spcBef>
            </a:pPr>
            <a:r>
              <a:rPr lang="en-US" altLang="ja-JP" dirty="0">
                <a:solidFill>
                  <a:srgbClr val="0000FF"/>
                </a:solidFill>
                <a:latin typeface="Tahoma" pitchFamily="34" charset="0"/>
              </a:rPr>
              <a:t>Government</a:t>
            </a:r>
          </a:p>
        </p:txBody>
      </p:sp>
      <p:sp>
        <p:nvSpPr>
          <p:cNvPr id="45" name="Line 59"/>
          <p:cNvSpPr>
            <a:spLocks noChangeShapeType="1"/>
          </p:cNvSpPr>
          <p:nvPr/>
        </p:nvSpPr>
        <p:spPr bwMode="auto">
          <a:xfrm>
            <a:off x="5137397" y="836489"/>
            <a:ext cx="1080841" cy="99"/>
          </a:xfrm>
          <a:prstGeom prst="line">
            <a:avLst/>
          </a:prstGeom>
          <a:noFill/>
          <a:ln w="12700">
            <a:solidFill>
              <a:schemeClr val="tx1"/>
            </a:solidFill>
            <a:round/>
            <a:headEnd/>
            <a:tailEnd type="triangle" w="med" len="med"/>
          </a:ln>
          <a:effectLst/>
        </p:spPr>
        <p:txBody>
          <a:bodyPr/>
          <a:lstStyle/>
          <a:p>
            <a:endParaRPr lang="ja-JP" altLang="en-US" dirty="0"/>
          </a:p>
        </p:txBody>
      </p:sp>
      <p:sp>
        <p:nvSpPr>
          <p:cNvPr id="47" name="Text Box 60"/>
          <p:cNvSpPr txBox="1">
            <a:spLocks noChangeArrowheads="1"/>
          </p:cNvSpPr>
          <p:nvPr/>
        </p:nvSpPr>
        <p:spPr bwMode="auto">
          <a:xfrm>
            <a:off x="611560" y="2780928"/>
            <a:ext cx="863600" cy="366713"/>
          </a:xfrm>
          <a:prstGeom prst="rect">
            <a:avLst/>
          </a:prstGeom>
          <a:noFill/>
          <a:ln w="9525">
            <a:noFill/>
            <a:miter lim="800000"/>
            <a:headEnd/>
            <a:tailEnd/>
          </a:ln>
          <a:effectLst/>
        </p:spPr>
        <p:txBody>
          <a:bodyPr>
            <a:spAutoFit/>
          </a:bodyPr>
          <a:lstStyle/>
          <a:p>
            <a:pPr algn="ctr">
              <a:spcBef>
                <a:spcPct val="50000"/>
              </a:spcBef>
            </a:pPr>
            <a:r>
              <a:rPr lang="en-US" altLang="ja-JP" dirty="0">
                <a:solidFill>
                  <a:srgbClr val="6600CC"/>
                </a:solidFill>
                <a:latin typeface="Arial Black" pitchFamily="34" charset="0"/>
              </a:rPr>
              <a:t>JMA</a:t>
            </a:r>
          </a:p>
        </p:txBody>
      </p:sp>
      <p:pic>
        <p:nvPicPr>
          <p:cNvPr id="48" name="Picture 61"/>
          <p:cNvPicPr>
            <a:picLocks noChangeAspect="1" noChangeArrowheads="1"/>
          </p:cNvPicPr>
          <p:nvPr/>
        </p:nvPicPr>
        <p:blipFill>
          <a:blip r:embed="rId5" cstate="print"/>
          <a:srcRect/>
          <a:stretch>
            <a:fillRect/>
          </a:stretch>
        </p:blipFill>
        <p:spPr bwMode="auto">
          <a:xfrm>
            <a:off x="1547664" y="2623145"/>
            <a:ext cx="1440160" cy="1150541"/>
          </a:xfrm>
          <a:prstGeom prst="rect">
            <a:avLst/>
          </a:prstGeom>
          <a:noFill/>
          <a:ln w="9525">
            <a:solidFill>
              <a:srgbClr val="0000FF"/>
            </a:solidFill>
            <a:miter lim="800000"/>
            <a:headEnd/>
            <a:tailEnd/>
          </a:ln>
        </p:spPr>
      </p:pic>
      <p:sp>
        <p:nvSpPr>
          <p:cNvPr id="49" name="Line 63"/>
          <p:cNvSpPr>
            <a:spLocks noChangeShapeType="1"/>
          </p:cNvSpPr>
          <p:nvPr/>
        </p:nvSpPr>
        <p:spPr bwMode="auto">
          <a:xfrm>
            <a:off x="2771627" y="3557786"/>
            <a:ext cx="5832475" cy="0"/>
          </a:xfrm>
          <a:prstGeom prst="line">
            <a:avLst/>
          </a:prstGeom>
          <a:noFill/>
          <a:ln w="25400">
            <a:solidFill>
              <a:srgbClr val="FF3399"/>
            </a:solidFill>
            <a:round/>
            <a:headEnd/>
            <a:tailEnd type="triangle" w="med" len="lg"/>
          </a:ln>
          <a:effectLst>
            <a:prstShdw prst="shdw17" dist="17961" dir="2700000">
              <a:srgbClr val="FF3399">
                <a:gamma/>
                <a:shade val="60000"/>
                <a:invGamma/>
              </a:srgbClr>
            </a:prstShdw>
          </a:effectLst>
        </p:spPr>
        <p:txBody>
          <a:bodyPr/>
          <a:lstStyle/>
          <a:p>
            <a:endParaRPr lang="ja-JP" altLang="en-US" dirty="0"/>
          </a:p>
        </p:txBody>
      </p:sp>
      <p:cxnSp>
        <p:nvCxnSpPr>
          <p:cNvPr id="56" name="直線コネクタ 55"/>
          <p:cNvCxnSpPr/>
          <p:nvPr/>
        </p:nvCxnSpPr>
        <p:spPr>
          <a:xfrm flipH="1">
            <a:off x="3491879" y="1556792"/>
            <a:ext cx="1" cy="1022403"/>
          </a:xfrm>
          <a:prstGeom prst="line">
            <a:avLst/>
          </a:prstGeom>
        </p:spPr>
        <p:style>
          <a:lnRef idx="1">
            <a:schemeClr val="accent1"/>
          </a:lnRef>
          <a:fillRef idx="0">
            <a:schemeClr val="accent1"/>
          </a:fillRef>
          <a:effectRef idx="0">
            <a:schemeClr val="accent1"/>
          </a:effectRef>
          <a:fontRef idx="minor">
            <a:schemeClr val="tx1"/>
          </a:fontRef>
        </p:style>
      </p:cxnSp>
      <p:sp>
        <p:nvSpPr>
          <p:cNvPr id="52" name="正方形/長方形 51"/>
          <p:cNvSpPr/>
          <p:nvPr/>
        </p:nvSpPr>
        <p:spPr>
          <a:xfrm>
            <a:off x="2257078" y="836489"/>
            <a:ext cx="2232248" cy="7203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chemeClr val="tx1"/>
                </a:solidFill>
              </a:rPr>
              <a:t>Information System </a:t>
            </a:r>
            <a:endParaRPr kumimoji="1" lang="ja-JP" altLang="en-US" dirty="0">
              <a:solidFill>
                <a:schemeClr val="tx1"/>
              </a:solidFill>
            </a:endParaRPr>
          </a:p>
        </p:txBody>
      </p:sp>
      <p:cxnSp>
        <p:nvCxnSpPr>
          <p:cNvPr id="59" name="直線コネクタ 58"/>
          <p:cNvCxnSpPr>
            <a:stCxn id="45" idx="0"/>
          </p:cNvCxnSpPr>
          <p:nvPr/>
        </p:nvCxnSpPr>
        <p:spPr>
          <a:xfrm rot="16200000" flipH="1">
            <a:off x="4921373" y="1052512"/>
            <a:ext cx="432048" cy="1"/>
          </a:xfrm>
          <a:prstGeom prst="line">
            <a:avLst/>
          </a:prstGeom>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35496" y="1403484"/>
            <a:ext cx="2088232" cy="369332"/>
          </a:xfrm>
          <a:prstGeom prst="rect">
            <a:avLst/>
          </a:prstGeom>
          <a:noFill/>
        </p:spPr>
        <p:txBody>
          <a:bodyPr wrap="square" rtlCol="0">
            <a:spAutoFit/>
          </a:bodyPr>
          <a:lstStyle/>
          <a:p>
            <a:r>
              <a:rPr kumimoji="1" lang="en-US" altLang="ja-JP" b="1" dirty="0" smtClean="0">
                <a:solidFill>
                  <a:srgbClr val="FF0000"/>
                </a:solidFill>
              </a:rPr>
              <a:t>Official Single Voice</a:t>
            </a:r>
            <a:endParaRPr kumimoji="1" lang="ja-JP" altLang="en-US" b="1" dirty="0">
              <a:solidFill>
                <a:srgbClr val="FF0000"/>
              </a:solidFill>
            </a:endParaRPr>
          </a:p>
        </p:txBody>
      </p:sp>
      <p:sp>
        <p:nvSpPr>
          <p:cNvPr id="43" name="タイトル 42"/>
          <p:cNvSpPr>
            <a:spLocks noGrp="1"/>
          </p:cNvSpPr>
          <p:nvPr>
            <p:ph type="title" idx="4294967295"/>
          </p:nvPr>
        </p:nvSpPr>
        <p:spPr>
          <a:xfrm>
            <a:off x="0" y="0"/>
            <a:ext cx="9144000" cy="1143000"/>
          </a:xfrm>
        </p:spPr>
        <p:txBody>
          <a:bodyPr/>
          <a:lstStyle/>
          <a:p>
            <a:pPr rtl="0" eaLnBrk="1" latinLnBrk="0" hangingPunct="1"/>
            <a:r>
              <a:rPr kumimoji="1" lang="en-US" altLang="ja-JP" sz="3600" kern="1200" dirty="0" smtClean="0">
                <a:solidFill>
                  <a:schemeClr val="tx1"/>
                </a:solidFill>
                <a:latin typeface="Comic Sans MS" pitchFamily="66" charset="0"/>
                <a:ea typeface="ＭＳ Ｐゴシック"/>
                <a:cs typeface="Arial"/>
              </a:rPr>
              <a:t>Dissemination of Information</a:t>
            </a:r>
          </a:p>
          <a:p>
            <a:endParaRPr kumimoji="1" lang="ja-JP" altLang="en-US" dirty="0">
              <a:latin typeface="Comic Sans MS" pitchFamily="66" charset="0"/>
            </a:endParaRPr>
          </a:p>
        </p:txBody>
      </p:sp>
      <p:pic>
        <p:nvPicPr>
          <p:cNvPr id="36" name="Picture 47"/>
          <p:cNvPicPr>
            <a:picLocks noChangeAspect="1" noChangeArrowheads="1"/>
          </p:cNvPicPr>
          <p:nvPr/>
        </p:nvPicPr>
        <p:blipFill>
          <a:blip r:embed="rId6" cstate="print"/>
          <a:srcRect/>
          <a:stretch>
            <a:fillRect/>
          </a:stretch>
        </p:blipFill>
        <p:spPr bwMode="auto">
          <a:xfrm>
            <a:off x="312738" y="1700188"/>
            <a:ext cx="1485900" cy="1114425"/>
          </a:xfrm>
          <a:prstGeom prst="rect">
            <a:avLst/>
          </a:prstGeom>
          <a:noFill/>
          <a:ln w="9525">
            <a:noFill/>
            <a:miter lim="800000"/>
            <a:headEnd/>
            <a:tailEnd/>
          </a:ln>
          <a:effectLst/>
        </p:spPr>
      </p:pic>
      <p:pic>
        <p:nvPicPr>
          <p:cNvPr id="32" name="Picture 27" descr="99"/>
          <p:cNvPicPr>
            <a:picLocks noChangeArrowheads="1"/>
          </p:cNvPicPr>
          <p:nvPr/>
        </p:nvPicPr>
        <p:blipFill>
          <a:blip r:embed="rId7" cstate="print"/>
          <a:srcRect/>
          <a:stretch>
            <a:fillRect/>
          </a:stretch>
        </p:blipFill>
        <p:spPr bwMode="auto">
          <a:xfrm>
            <a:off x="388031" y="4209824"/>
            <a:ext cx="1131887" cy="936625"/>
          </a:xfrm>
          <a:prstGeom prst="rect">
            <a:avLst/>
          </a:prstGeom>
          <a:noFill/>
          <a:ln w="6350">
            <a:noFill/>
            <a:miter lim="800000"/>
            <a:headEnd/>
            <a:tailEnd/>
          </a:ln>
        </p:spPr>
      </p:pic>
      <p:sp>
        <p:nvSpPr>
          <p:cNvPr id="33" name="テキスト ボックス 16"/>
          <p:cNvSpPr txBox="1">
            <a:spLocks noChangeArrowheads="1"/>
          </p:cNvSpPr>
          <p:nvPr/>
        </p:nvSpPr>
        <p:spPr bwMode="auto">
          <a:xfrm>
            <a:off x="186418" y="5111524"/>
            <a:ext cx="1511300" cy="277812"/>
          </a:xfrm>
          <a:prstGeom prst="rect">
            <a:avLst/>
          </a:prstGeom>
          <a:noFill/>
          <a:ln w="9525">
            <a:noFill/>
            <a:miter lim="800000"/>
            <a:headEnd/>
            <a:tailEnd/>
          </a:ln>
        </p:spPr>
        <p:txBody>
          <a:bodyPr>
            <a:spAutoFit/>
          </a:bodyPr>
          <a:lstStyle/>
          <a:p>
            <a:r>
              <a:rPr lang="en-US" altLang="ja-JP">
                <a:latin typeface="Century Gothic" pitchFamily="34" charset="0"/>
              </a:rPr>
              <a:t>Weather Warning</a:t>
            </a:r>
            <a:endParaRPr lang="ja-JP" altLang="en-US">
              <a:latin typeface="Century Gothic" pitchFamily="34" charset="0"/>
            </a:endParaRPr>
          </a:p>
        </p:txBody>
      </p:sp>
      <p:pic>
        <p:nvPicPr>
          <p:cNvPr id="35" name="Picture 56" descr="20061211_台風予報が見やすく2"/>
          <p:cNvPicPr>
            <a:picLocks noChangeArrowheads="1"/>
          </p:cNvPicPr>
          <p:nvPr/>
        </p:nvPicPr>
        <p:blipFill>
          <a:blip r:embed="rId8" cstate="print">
            <a:clrChange>
              <a:clrFrom>
                <a:srgbClr val="A4C0DF"/>
              </a:clrFrom>
              <a:clrTo>
                <a:srgbClr val="A4C0DF">
                  <a:alpha val="0"/>
                </a:srgbClr>
              </a:clrTo>
            </a:clrChange>
          </a:blip>
          <a:srcRect/>
          <a:stretch>
            <a:fillRect/>
          </a:stretch>
        </p:blipFill>
        <p:spPr bwMode="auto">
          <a:xfrm>
            <a:off x="2072368" y="4144736"/>
            <a:ext cx="976313" cy="976313"/>
          </a:xfrm>
          <a:prstGeom prst="rect">
            <a:avLst/>
          </a:prstGeom>
          <a:solidFill>
            <a:schemeClr val="bg1"/>
          </a:solidFill>
          <a:ln w="6350">
            <a:solidFill>
              <a:schemeClr val="tx1"/>
            </a:solidFill>
            <a:miter lim="800000"/>
            <a:headEnd/>
            <a:tailEnd/>
          </a:ln>
        </p:spPr>
      </p:pic>
      <p:grpSp>
        <p:nvGrpSpPr>
          <p:cNvPr id="37" name="Group 62"/>
          <p:cNvGrpSpPr>
            <a:grpSpLocks/>
          </p:cNvGrpSpPr>
          <p:nvPr/>
        </p:nvGrpSpPr>
        <p:grpSpPr bwMode="auto">
          <a:xfrm>
            <a:off x="3610656" y="4166961"/>
            <a:ext cx="976312" cy="977900"/>
            <a:chOff x="1104" y="2699"/>
            <a:chExt cx="688" cy="688"/>
          </a:xfrm>
        </p:grpSpPr>
        <p:pic>
          <p:nvPicPr>
            <p:cNvPr id="42" name="Picture 63" descr="level_map20081117"/>
            <p:cNvPicPr>
              <a:picLocks noChangeArrowheads="1"/>
            </p:cNvPicPr>
            <p:nvPr/>
          </p:nvPicPr>
          <p:blipFill>
            <a:blip r:embed="rId9" cstate="print"/>
            <a:srcRect/>
            <a:stretch>
              <a:fillRect/>
            </a:stretch>
          </p:blipFill>
          <p:spPr bwMode="auto">
            <a:xfrm>
              <a:off x="1104" y="2699"/>
              <a:ext cx="688" cy="688"/>
            </a:xfrm>
            <a:prstGeom prst="rect">
              <a:avLst/>
            </a:prstGeom>
            <a:noFill/>
            <a:ln w="6350">
              <a:solidFill>
                <a:schemeClr val="tx1"/>
              </a:solidFill>
              <a:miter lim="800000"/>
              <a:headEnd/>
              <a:tailEnd/>
            </a:ln>
          </p:spPr>
        </p:pic>
        <p:sp>
          <p:nvSpPr>
            <p:cNvPr id="46" name="AutoShape 64"/>
            <p:cNvSpPr>
              <a:spLocks noChangeAspect="1" noChangeArrowheads="1"/>
            </p:cNvSpPr>
            <p:nvPr/>
          </p:nvSpPr>
          <p:spPr bwMode="auto">
            <a:xfrm>
              <a:off x="1460" y="2993"/>
              <a:ext cx="32" cy="28"/>
            </a:xfrm>
            <a:prstGeom prst="triangle">
              <a:avLst>
                <a:gd name="adj" fmla="val 50000"/>
              </a:avLst>
            </a:prstGeom>
            <a:solidFill>
              <a:srgbClr val="FFFF00"/>
            </a:solidFill>
            <a:ln w="3175" algn="ctr">
              <a:solidFill>
                <a:schemeClr val="tx1"/>
              </a:solidFill>
              <a:miter lim="800000"/>
              <a:headEnd/>
              <a:tailEnd/>
            </a:ln>
          </p:spPr>
          <p:txBody>
            <a:bodyPr wrap="none" anchor="ctr"/>
            <a:lstStyle/>
            <a:p>
              <a:endParaRPr lang="ja-JP" altLang="en-US"/>
            </a:p>
          </p:txBody>
        </p:sp>
        <p:sp>
          <p:nvSpPr>
            <p:cNvPr id="50" name="AutoShape 65"/>
            <p:cNvSpPr>
              <a:spLocks noChangeAspect="1" noChangeArrowheads="1"/>
            </p:cNvSpPr>
            <p:nvPr/>
          </p:nvSpPr>
          <p:spPr bwMode="auto">
            <a:xfrm>
              <a:off x="1477" y="3054"/>
              <a:ext cx="32" cy="28"/>
            </a:xfrm>
            <a:prstGeom prst="triangle">
              <a:avLst>
                <a:gd name="adj" fmla="val 50000"/>
              </a:avLst>
            </a:prstGeom>
            <a:solidFill>
              <a:srgbClr val="FFFF00"/>
            </a:solidFill>
            <a:ln w="3175" algn="ctr">
              <a:solidFill>
                <a:schemeClr val="tx1"/>
              </a:solidFill>
              <a:miter lim="800000"/>
              <a:headEnd/>
              <a:tailEnd/>
            </a:ln>
          </p:spPr>
          <p:txBody>
            <a:bodyPr wrap="none" anchor="ctr"/>
            <a:lstStyle/>
            <a:p>
              <a:endParaRPr lang="ja-JP" altLang="en-US"/>
            </a:p>
          </p:txBody>
        </p:sp>
        <p:sp>
          <p:nvSpPr>
            <p:cNvPr id="51" name="AutoShape 66"/>
            <p:cNvSpPr>
              <a:spLocks noChangeAspect="1" noChangeArrowheads="1"/>
            </p:cNvSpPr>
            <p:nvPr/>
          </p:nvSpPr>
          <p:spPr bwMode="auto">
            <a:xfrm>
              <a:off x="1556" y="2793"/>
              <a:ext cx="32" cy="28"/>
            </a:xfrm>
            <a:prstGeom prst="triangle">
              <a:avLst>
                <a:gd name="adj" fmla="val 50000"/>
              </a:avLst>
            </a:prstGeom>
            <a:solidFill>
              <a:schemeClr val="bg1"/>
            </a:solidFill>
            <a:ln w="3175" algn="ctr">
              <a:solidFill>
                <a:schemeClr val="tx1"/>
              </a:solidFill>
              <a:miter lim="800000"/>
              <a:headEnd/>
              <a:tailEnd/>
            </a:ln>
          </p:spPr>
          <p:txBody>
            <a:bodyPr wrap="none" anchor="ctr"/>
            <a:lstStyle/>
            <a:p>
              <a:endParaRPr lang="ja-JP" altLang="en-US"/>
            </a:p>
          </p:txBody>
        </p:sp>
        <p:sp>
          <p:nvSpPr>
            <p:cNvPr id="53" name="AutoShape 67"/>
            <p:cNvSpPr>
              <a:spLocks noChangeAspect="1" noChangeArrowheads="1"/>
            </p:cNvSpPr>
            <p:nvPr/>
          </p:nvSpPr>
          <p:spPr bwMode="auto">
            <a:xfrm>
              <a:off x="1553" y="3239"/>
              <a:ext cx="32" cy="28"/>
            </a:xfrm>
            <a:prstGeom prst="triangle">
              <a:avLst>
                <a:gd name="adj" fmla="val 50000"/>
              </a:avLst>
            </a:prstGeom>
            <a:solidFill>
              <a:schemeClr val="bg1"/>
            </a:solidFill>
            <a:ln w="3175" algn="ctr">
              <a:solidFill>
                <a:schemeClr val="tx1"/>
              </a:solidFill>
              <a:miter lim="800000"/>
              <a:headEnd/>
              <a:tailEnd/>
            </a:ln>
          </p:spPr>
          <p:txBody>
            <a:bodyPr wrap="none" anchor="ctr"/>
            <a:lstStyle/>
            <a:p>
              <a:endParaRPr lang="ja-JP" altLang="en-US"/>
            </a:p>
          </p:txBody>
        </p:sp>
        <p:sp>
          <p:nvSpPr>
            <p:cNvPr id="54" name="AutoShape 68"/>
            <p:cNvSpPr>
              <a:spLocks noChangeAspect="1" noChangeArrowheads="1"/>
            </p:cNvSpPr>
            <p:nvPr/>
          </p:nvSpPr>
          <p:spPr bwMode="auto">
            <a:xfrm>
              <a:off x="1563" y="3252"/>
              <a:ext cx="32" cy="28"/>
            </a:xfrm>
            <a:prstGeom prst="triangle">
              <a:avLst>
                <a:gd name="adj" fmla="val 50000"/>
              </a:avLst>
            </a:prstGeom>
            <a:solidFill>
              <a:schemeClr val="bg1"/>
            </a:solidFill>
            <a:ln w="3175" algn="ctr">
              <a:solidFill>
                <a:schemeClr val="tx1"/>
              </a:solidFill>
              <a:miter lim="800000"/>
              <a:headEnd/>
              <a:tailEnd/>
            </a:ln>
          </p:spPr>
          <p:txBody>
            <a:bodyPr wrap="none" anchor="ctr"/>
            <a:lstStyle/>
            <a:p>
              <a:endParaRPr lang="ja-JP" altLang="en-US"/>
            </a:p>
          </p:txBody>
        </p:sp>
        <p:sp>
          <p:nvSpPr>
            <p:cNvPr id="55" name="AutoShape 69"/>
            <p:cNvSpPr>
              <a:spLocks noChangeAspect="1" noChangeArrowheads="1"/>
            </p:cNvSpPr>
            <p:nvPr/>
          </p:nvSpPr>
          <p:spPr bwMode="auto">
            <a:xfrm>
              <a:off x="1292" y="3118"/>
              <a:ext cx="32" cy="28"/>
            </a:xfrm>
            <a:prstGeom prst="triangle">
              <a:avLst>
                <a:gd name="adj" fmla="val 50000"/>
              </a:avLst>
            </a:prstGeom>
            <a:solidFill>
              <a:srgbClr val="FFFF00"/>
            </a:solidFill>
            <a:ln w="3175" algn="ctr">
              <a:solidFill>
                <a:schemeClr val="tx1"/>
              </a:solidFill>
              <a:miter lim="800000"/>
              <a:headEnd/>
              <a:tailEnd/>
            </a:ln>
          </p:spPr>
          <p:txBody>
            <a:bodyPr wrap="none" anchor="ctr"/>
            <a:lstStyle/>
            <a:p>
              <a:endParaRPr lang="ja-JP" altLang="en-US"/>
            </a:p>
          </p:txBody>
        </p:sp>
        <p:sp>
          <p:nvSpPr>
            <p:cNvPr id="57" name="AutoShape 70"/>
            <p:cNvSpPr>
              <a:spLocks noChangeAspect="1" noChangeArrowheads="1"/>
            </p:cNvSpPr>
            <p:nvPr/>
          </p:nvSpPr>
          <p:spPr bwMode="auto">
            <a:xfrm>
              <a:off x="1272" y="3167"/>
              <a:ext cx="32" cy="28"/>
            </a:xfrm>
            <a:prstGeom prst="triangle">
              <a:avLst>
                <a:gd name="adj" fmla="val 50000"/>
              </a:avLst>
            </a:prstGeom>
            <a:solidFill>
              <a:srgbClr val="FFFF00"/>
            </a:solidFill>
            <a:ln w="3175" algn="ctr">
              <a:solidFill>
                <a:schemeClr val="tx1"/>
              </a:solidFill>
              <a:miter lim="800000"/>
              <a:headEnd/>
              <a:tailEnd/>
            </a:ln>
          </p:spPr>
          <p:txBody>
            <a:bodyPr wrap="none" anchor="ctr"/>
            <a:lstStyle/>
            <a:p>
              <a:endParaRPr lang="ja-JP" altLang="en-US"/>
            </a:p>
          </p:txBody>
        </p:sp>
        <p:sp>
          <p:nvSpPr>
            <p:cNvPr id="58" name="AutoShape 71"/>
            <p:cNvSpPr>
              <a:spLocks noChangeAspect="1" noChangeArrowheads="1"/>
            </p:cNvSpPr>
            <p:nvPr/>
          </p:nvSpPr>
          <p:spPr bwMode="auto">
            <a:xfrm>
              <a:off x="1285" y="3145"/>
              <a:ext cx="32" cy="28"/>
            </a:xfrm>
            <a:prstGeom prst="triangle">
              <a:avLst>
                <a:gd name="adj" fmla="val 50000"/>
              </a:avLst>
            </a:prstGeom>
            <a:solidFill>
              <a:srgbClr val="FF9900"/>
            </a:solidFill>
            <a:ln w="3175" algn="ctr">
              <a:solidFill>
                <a:schemeClr val="tx1"/>
              </a:solidFill>
              <a:miter lim="800000"/>
              <a:headEnd/>
              <a:tailEnd/>
            </a:ln>
          </p:spPr>
          <p:txBody>
            <a:bodyPr wrap="none" anchor="ctr"/>
            <a:lstStyle/>
            <a:p>
              <a:endParaRPr lang="ja-JP" altLang="en-US"/>
            </a:p>
          </p:txBody>
        </p:sp>
      </p:grpSp>
      <p:sp>
        <p:nvSpPr>
          <p:cNvPr id="60" name="テキスト ボックス 29"/>
          <p:cNvSpPr txBox="1">
            <a:spLocks noChangeArrowheads="1"/>
          </p:cNvSpPr>
          <p:nvPr/>
        </p:nvSpPr>
        <p:spPr bwMode="auto">
          <a:xfrm>
            <a:off x="3359831" y="5117874"/>
            <a:ext cx="1671637" cy="277812"/>
          </a:xfrm>
          <a:prstGeom prst="rect">
            <a:avLst/>
          </a:prstGeom>
          <a:noFill/>
          <a:ln w="9525">
            <a:noFill/>
            <a:miter lim="800000"/>
            <a:headEnd/>
            <a:tailEnd/>
          </a:ln>
        </p:spPr>
        <p:txBody>
          <a:bodyPr>
            <a:spAutoFit/>
          </a:bodyPr>
          <a:lstStyle/>
          <a:p>
            <a:r>
              <a:rPr lang="en-US" altLang="ja-JP">
                <a:latin typeface="Century Gothic" pitchFamily="34" charset="0"/>
              </a:rPr>
              <a:t>Volcanic Warning</a:t>
            </a:r>
            <a:endParaRPr lang="ja-JP" altLang="en-US">
              <a:latin typeface="Century Gothic" pitchFamily="34" charset="0"/>
            </a:endParaRPr>
          </a:p>
        </p:txBody>
      </p:sp>
      <p:sp>
        <p:nvSpPr>
          <p:cNvPr id="62" name="テキスト ボックス 30"/>
          <p:cNvSpPr txBox="1">
            <a:spLocks noChangeArrowheads="1"/>
          </p:cNvSpPr>
          <p:nvPr/>
        </p:nvSpPr>
        <p:spPr bwMode="auto">
          <a:xfrm>
            <a:off x="1727881" y="5116286"/>
            <a:ext cx="1851025" cy="276225"/>
          </a:xfrm>
          <a:prstGeom prst="rect">
            <a:avLst/>
          </a:prstGeom>
          <a:noFill/>
          <a:ln w="9525">
            <a:noFill/>
            <a:miter lim="800000"/>
            <a:headEnd/>
            <a:tailEnd/>
          </a:ln>
        </p:spPr>
        <p:txBody>
          <a:bodyPr>
            <a:spAutoFit/>
          </a:bodyPr>
          <a:lstStyle/>
          <a:p>
            <a:r>
              <a:rPr lang="en-US" altLang="ja-JP">
                <a:latin typeface="Century Gothic" pitchFamily="34" charset="0"/>
              </a:rPr>
              <a:t>Typhoon information</a:t>
            </a:r>
            <a:endParaRPr lang="ja-JP" altLang="en-US">
              <a:latin typeface="Century Gothic" pitchFamily="34" charset="0"/>
            </a:endParaRPr>
          </a:p>
        </p:txBody>
      </p:sp>
      <p:sp>
        <p:nvSpPr>
          <p:cNvPr id="63" name="角丸四角形 62"/>
          <p:cNvSpPr/>
          <p:nvPr/>
        </p:nvSpPr>
        <p:spPr>
          <a:xfrm>
            <a:off x="4659087" y="3991428"/>
            <a:ext cx="4484913" cy="18142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2400" dirty="0" smtClean="0"/>
              <a:t>&gt;Rapid progress in ICT</a:t>
            </a:r>
          </a:p>
          <a:p>
            <a:r>
              <a:rPr lang="en-US" altLang="ja-JP" sz="2400" dirty="0" smtClean="0"/>
              <a:t>&gt;Each media has its own advantage</a:t>
            </a:r>
          </a:p>
          <a:p>
            <a:r>
              <a:rPr lang="en-US" altLang="ja-JP" sz="2400" dirty="0" smtClean="0"/>
              <a:t>&gt;International visitors in Japan</a:t>
            </a:r>
            <a:endParaRPr lang="en-US" altLang="ja-JP" sz="24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1"/>
          </p:nvPr>
        </p:nvSpPr>
        <p:spPr/>
        <p:txBody>
          <a:bodyPr/>
          <a:lstStyle/>
          <a:p>
            <a:fld id="{E9826658-DF4D-4B19-A3FE-E7A9A4D9B617}" type="slidenum">
              <a:rPr kumimoji="1" lang="ja-JP" altLang="en-US" smtClean="0"/>
              <a:pPr/>
              <a:t>21</a:t>
            </a:fld>
            <a:endParaRPr kumimoji="1" lang="ja-JP" altLang="en-US" dirty="0"/>
          </a:p>
        </p:txBody>
      </p:sp>
      <p:pic>
        <p:nvPicPr>
          <p:cNvPr id="3" name="図 3" descr="DSC01373.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4" name="テキスト ボックス 3"/>
          <p:cNvSpPr txBox="1"/>
          <p:nvPr/>
        </p:nvSpPr>
        <p:spPr>
          <a:xfrm>
            <a:off x="0" y="0"/>
            <a:ext cx="1003801" cy="646331"/>
          </a:xfrm>
          <a:prstGeom prst="rect">
            <a:avLst/>
          </a:prstGeom>
          <a:noFill/>
        </p:spPr>
        <p:txBody>
          <a:bodyPr wrap="none" rtlCol="0">
            <a:spAutoFit/>
          </a:bodyPr>
          <a:lstStyle/>
          <a:p>
            <a:r>
              <a:rPr kumimoji="1" lang="en-US" altLang="ja-JP" sz="3600" dirty="0" smtClean="0"/>
              <a:t>3.11</a:t>
            </a:r>
            <a:endParaRPr kumimoji="1" lang="ja-JP" altLang="en-US" sz="3600" dirty="0"/>
          </a:p>
        </p:txBody>
      </p:sp>
      <p:sp>
        <p:nvSpPr>
          <p:cNvPr id="6" name="テキスト ボックス 4"/>
          <p:cNvSpPr txBox="1">
            <a:spLocks noChangeArrowheads="1"/>
          </p:cNvSpPr>
          <p:nvPr/>
        </p:nvSpPr>
        <p:spPr bwMode="auto">
          <a:xfrm>
            <a:off x="5062537" y="6211888"/>
            <a:ext cx="4081463" cy="646112"/>
          </a:xfrm>
          <a:prstGeom prst="rect">
            <a:avLst/>
          </a:prstGeom>
          <a:noFill/>
          <a:ln w="9525">
            <a:noFill/>
            <a:miter lim="800000"/>
            <a:headEnd/>
            <a:tailEnd/>
          </a:ln>
        </p:spPr>
        <p:txBody>
          <a:bodyPr wrap="none">
            <a:spAutoFit/>
          </a:bodyPr>
          <a:lstStyle/>
          <a:p>
            <a:pPr algn="r"/>
            <a:r>
              <a:rPr lang="en-US" altLang="ja-JP" dirty="0">
                <a:solidFill>
                  <a:srgbClr val="000000"/>
                </a:solidFill>
                <a:latin typeface="Calibri" pitchFamily="34" charset="0"/>
                <a:cs typeface="Arial" charset="0"/>
              </a:rPr>
              <a:t>Photo by JMA from the helicopter of JSDF</a:t>
            </a:r>
          </a:p>
          <a:p>
            <a:pPr algn="r"/>
            <a:r>
              <a:rPr lang="en-US" altLang="ja-JP" dirty="0">
                <a:solidFill>
                  <a:srgbClr val="000000"/>
                </a:solidFill>
                <a:latin typeface="Calibri" pitchFamily="34" charset="0"/>
                <a:cs typeface="Arial" charset="0"/>
              </a:rPr>
              <a:t>As of 12 March</a:t>
            </a:r>
            <a:endParaRPr lang="ja-JP" altLang="en-US" dirty="0">
              <a:solidFill>
                <a:srgbClr val="000000"/>
              </a:solidFill>
              <a:latin typeface="Calibri" pitchFamily="34" charset="0"/>
              <a:cs typeface="Arial" charset="0"/>
            </a:endParaRPr>
          </a:p>
        </p:txBody>
      </p:sp>
      <p:sp>
        <p:nvSpPr>
          <p:cNvPr id="7" name="テキスト ボックス 3"/>
          <p:cNvSpPr txBox="1">
            <a:spLocks noChangeArrowheads="1"/>
          </p:cNvSpPr>
          <p:nvPr/>
        </p:nvSpPr>
        <p:spPr bwMode="auto">
          <a:xfrm>
            <a:off x="7056438" y="0"/>
            <a:ext cx="2087562" cy="739775"/>
          </a:xfrm>
          <a:prstGeom prst="rect">
            <a:avLst/>
          </a:prstGeom>
          <a:solidFill>
            <a:schemeClr val="bg1"/>
          </a:solidFill>
          <a:ln w="9525">
            <a:solidFill>
              <a:schemeClr val="tx1"/>
            </a:solidFill>
            <a:miter lim="800000"/>
            <a:headEnd/>
            <a:tailEnd/>
          </a:ln>
        </p:spPr>
        <p:txBody>
          <a:bodyPr>
            <a:spAutoFit/>
          </a:bodyPr>
          <a:lstStyle/>
          <a:p>
            <a:r>
              <a:rPr lang="en-US" altLang="ja-JP" sz="1400">
                <a:solidFill>
                  <a:srgbClr val="000000"/>
                </a:solidFill>
                <a:latin typeface="Calibri" pitchFamily="34" charset="0"/>
              </a:rPr>
              <a:t>&lt;&lt;Inundated Area&gt;&gt;</a:t>
            </a:r>
          </a:p>
          <a:p>
            <a:r>
              <a:rPr lang="en-US" altLang="ja-JP" sz="1400">
                <a:solidFill>
                  <a:srgbClr val="000000"/>
                </a:solidFill>
                <a:latin typeface="Calibri" pitchFamily="34" charset="0"/>
              </a:rPr>
              <a:t>Population: 16,640</a:t>
            </a:r>
          </a:p>
          <a:p>
            <a:r>
              <a:rPr lang="en-US" altLang="ja-JP" sz="1400">
                <a:solidFill>
                  <a:srgbClr val="000000"/>
                </a:solidFill>
                <a:latin typeface="Calibri" pitchFamily="34" charset="0"/>
              </a:rPr>
              <a:t>Death and Missing:  2,170</a:t>
            </a:r>
            <a:endParaRPr lang="ja-JP" altLang="en-US" sz="1400">
              <a:solidFill>
                <a:srgbClr val="000000"/>
              </a:solidFill>
              <a:latin typeface="Calibri"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915533"/>
          </a:xfrm>
        </p:spPr>
        <p:txBody>
          <a:bodyPr/>
          <a:lstStyle/>
          <a:p>
            <a:r>
              <a:rPr kumimoji="1" lang="en-US" altLang="ja-JP" dirty="0" smtClean="0">
                <a:latin typeface="Comic Sans MS" pitchFamily="66" charset="0"/>
              </a:rPr>
              <a:t>What we have learnt from 3.11</a:t>
            </a:r>
            <a:endParaRPr kumimoji="1" lang="ja-JP" altLang="en-US" dirty="0">
              <a:latin typeface="Comic Sans MS" pitchFamily="66" charset="0"/>
            </a:endParaRPr>
          </a:p>
        </p:txBody>
      </p:sp>
      <p:sp>
        <p:nvSpPr>
          <p:cNvPr id="3" name="コンテンツ プレースホルダ 2"/>
          <p:cNvSpPr>
            <a:spLocks noGrp="1"/>
          </p:cNvSpPr>
          <p:nvPr>
            <p:ph idx="1"/>
          </p:nvPr>
        </p:nvSpPr>
        <p:spPr>
          <a:xfrm>
            <a:off x="79829" y="1295400"/>
            <a:ext cx="9064171" cy="4989286"/>
          </a:xfrm>
        </p:spPr>
        <p:txBody>
          <a:bodyPr/>
          <a:lstStyle/>
          <a:p>
            <a:pPr>
              <a:spcBef>
                <a:spcPts val="1200"/>
              </a:spcBef>
            </a:pPr>
            <a:r>
              <a:rPr lang="en-US" altLang="ja-JP" sz="2600" dirty="0" smtClean="0"/>
              <a:t>Information should be linked to disasters so that the people can understand what they act </a:t>
            </a:r>
          </a:p>
          <a:p>
            <a:pPr lvl="1">
              <a:spcBef>
                <a:spcPts val="0"/>
              </a:spcBef>
              <a:buFont typeface="Wingdings" pitchFamily="2" charset="2"/>
              <a:buChar char="ü"/>
            </a:pPr>
            <a:r>
              <a:rPr lang="en-US" altLang="ja-JP" sz="2600" dirty="0" smtClean="0"/>
              <a:t>Tide level, precipitation forecast map, inundation forecast map, tide level calendars etc.</a:t>
            </a:r>
          </a:p>
          <a:p>
            <a:pPr>
              <a:spcBef>
                <a:spcPts val="1200"/>
              </a:spcBef>
            </a:pPr>
            <a:r>
              <a:rPr lang="en-US" altLang="ja-JP" sz="2600" dirty="0" smtClean="0"/>
              <a:t>Appropriate information dissemination system should be established.</a:t>
            </a:r>
          </a:p>
          <a:p>
            <a:pPr lvl="1">
              <a:spcBef>
                <a:spcPts val="0"/>
              </a:spcBef>
              <a:buFont typeface="Wingdings" pitchFamily="2" charset="2"/>
              <a:buChar char="ü"/>
            </a:pPr>
            <a:r>
              <a:rPr lang="en-US" altLang="ja-JP" sz="2600" dirty="0" smtClean="0"/>
              <a:t>Use of portal site and mobile phones</a:t>
            </a:r>
          </a:p>
          <a:p>
            <a:pPr lvl="1">
              <a:spcBef>
                <a:spcPts val="0"/>
              </a:spcBef>
              <a:buFont typeface="Wingdings" pitchFamily="2" charset="2"/>
              <a:buChar char="ü"/>
            </a:pPr>
            <a:r>
              <a:rPr lang="en-US" altLang="ja-JP" sz="2600" dirty="0" smtClean="0"/>
              <a:t>Ensure several routes of communications</a:t>
            </a:r>
          </a:p>
          <a:p>
            <a:pPr>
              <a:spcBef>
                <a:spcPts val="0"/>
              </a:spcBef>
            </a:pPr>
            <a:r>
              <a:rPr lang="en-US" altLang="ja-JP" sz="2600" dirty="0" smtClean="0"/>
              <a:t>Appropriate support to citizens and disaster management agencies (including municipalities) is important.</a:t>
            </a:r>
          </a:p>
          <a:p>
            <a:pPr lvl="1">
              <a:spcBef>
                <a:spcPts val="0"/>
              </a:spcBef>
              <a:buFont typeface="Wingdings" pitchFamily="2" charset="2"/>
              <a:buChar char="ü"/>
            </a:pPr>
            <a:r>
              <a:rPr lang="en-US" altLang="ja-JP" sz="2600" dirty="0" smtClean="0"/>
              <a:t>To enhance public awareness including children</a:t>
            </a:r>
          </a:p>
          <a:p>
            <a:pPr lvl="1">
              <a:spcBef>
                <a:spcPts val="0"/>
              </a:spcBef>
              <a:buFont typeface="Wingdings" pitchFamily="2" charset="2"/>
              <a:buChar char="ü"/>
            </a:pPr>
            <a:r>
              <a:rPr lang="en-US" altLang="ja-JP" sz="2600" dirty="0" smtClean="0"/>
              <a:t>To provide best suitable products</a:t>
            </a:r>
          </a:p>
          <a:p>
            <a:endParaRPr kumimoji="1" lang="ja-JP" altLang="en-US" dirty="0"/>
          </a:p>
        </p:txBody>
      </p:sp>
      <p:sp>
        <p:nvSpPr>
          <p:cNvPr id="4" name="スライド番号プレースホルダ 3"/>
          <p:cNvSpPr>
            <a:spLocks noGrp="1"/>
          </p:cNvSpPr>
          <p:nvPr>
            <p:ph type="sldNum" sz="quarter" idx="11"/>
          </p:nvPr>
        </p:nvSpPr>
        <p:spPr/>
        <p:txBody>
          <a:bodyPr/>
          <a:lstStyle/>
          <a:p>
            <a:fld id="{E9826658-DF4D-4B19-A3FE-E7A9A4D9B617}" type="slidenum">
              <a:rPr kumimoji="1" lang="ja-JP" altLang="en-US" smtClean="0"/>
              <a:pPr/>
              <a:t>22</a:t>
            </a:fld>
            <a:endParaRPr kumimoji="1" lang="ja-JP"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1"/>
          </p:nvPr>
        </p:nvSpPr>
        <p:spPr/>
        <p:txBody>
          <a:bodyPr/>
          <a:lstStyle/>
          <a:p>
            <a:fld id="{E9826658-DF4D-4B19-A3FE-E7A9A4D9B617}" type="slidenum">
              <a:rPr kumimoji="1" lang="ja-JP" altLang="en-US" smtClean="0"/>
              <a:pPr/>
              <a:t>23</a:t>
            </a:fld>
            <a:endParaRPr kumimoji="1" lang="ja-JP" altLang="en-US" dirty="0"/>
          </a:p>
        </p:txBody>
      </p:sp>
      <p:sp>
        <p:nvSpPr>
          <p:cNvPr id="3" name="タイトル 2"/>
          <p:cNvSpPr>
            <a:spLocks noGrp="1"/>
          </p:cNvSpPr>
          <p:nvPr>
            <p:ph type="title" idx="4294967295"/>
          </p:nvPr>
        </p:nvSpPr>
        <p:spPr>
          <a:xfrm>
            <a:off x="442686" y="0"/>
            <a:ext cx="8229600" cy="1143000"/>
          </a:xfrm>
        </p:spPr>
        <p:txBody>
          <a:bodyPr/>
          <a:lstStyle/>
          <a:p>
            <a:r>
              <a:rPr kumimoji="1" lang="en-US" altLang="ja-JP" sz="3600" dirty="0" smtClean="0">
                <a:solidFill>
                  <a:schemeClr val="accent5">
                    <a:lumMod val="50000"/>
                  </a:schemeClr>
                </a:solidFill>
                <a:latin typeface="Comic Sans MS" pitchFamily="66" charset="0"/>
                <a:ea typeface="ＭＳ Ｐゴシック"/>
              </a:rPr>
              <a:t>JMX (Japan disaster prevention information XML)</a:t>
            </a:r>
            <a:endParaRPr kumimoji="1" lang="ja-JP" altLang="en-US" sz="3600" dirty="0">
              <a:solidFill>
                <a:schemeClr val="accent5">
                  <a:lumMod val="50000"/>
                </a:schemeClr>
              </a:solidFill>
              <a:latin typeface="Comic Sans MS" pitchFamily="66" charset="0"/>
            </a:endParaRPr>
          </a:p>
        </p:txBody>
      </p:sp>
      <p:sp>
        <p:nvSpPr>
          <p:cNvPr id="4" name="Rectangle 3"/>
          <p:cNvSpPr txBox="1">
            <a:spLocks noChangeArrowheads="1"/>
          </p:cNvSpPr>
          <p:nvPr/>
        </p:nvSpPr>
        <p:spPr>
          <a:xfrm>
            <a:off x="0" y="1248228"/>
            <a:ext cx="5791200" cy="5181601"/>
          </a:xfrm>
          <a:prstGeom prst="rect">
            <a:avLst/>
          </a:prstGeom>
        </p:spPr>
        <p:txBody>
          <a:bodyPr>
            <a:normAutofit fontScale="70000" lnSpcReduction="20000"/>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altLang="ja-JP" sz="3200" dirty="0" smtClean="0"/>
              <a:t>Our concept</a:t>
            </a:r>
            <a:r>
              <a:rPr lang="en-US" altLang="ja-JP" sz="3200" noProof="0" dirty="0" smtClean="0"/>
              <a:t> </a:t>
            </a:r>
            <a:endParaRPr kumimoji="1" lang="en-US" altLang="ja-JP" sz="3200" b="0" i="0" u="none"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1" lang="en-US" altLang="ja-JP" sz="2800" b="0" i="0" u="sng" strike="noStrike" kern="1200" cap="none" spc="0" normalizeH="0" baseline="0" noProof="0" dirty="0" smtClean="0">
                <a:ln>
                  <a:noFill/>
                </a:ln>
                <a:solidFill>
                  <a:schemeClr val="tx1"/>
                </a:solidFill>
                <a:effectLst/>
                <a:uLnTx/>
                <a:uFillTx/>
                <a:latin typeface="+mn-lt"/>
                <a:ea typeface="+mn-ea"/>
                <a:cs typeface="+mn-cs"/>
              </a:rPr>
              <a:t>Profitableness to users</a:t>
            </a:r>
            <a:r>
              <a:rPr kumimoji="1" lang="en-US" altLang="ja-JP" sz="2800" b="0" i="0" u="none" strike="noStrike" kern="1200" cap="none" spc="0" normalizeH="0" baseline="0" noProof="0" dirty="0" smtClean="0">
                <a:ln>
                  <a:noFill/>
                </a:ln>
                <a:solidFill>
                  <a:schemeClr val="tx1"/>
                </a:solidFill>
                <a:effectLst/>
                <a:uLnTx/>
                <a:uFillTx/>
                <a:latin typeface="+mn-lt"/>
                <a:ea typeface="+mn-ea"/>
                <a:cs typeface="+mn-cs"/>
              </a:rPr>
              <a:t>: </a:t>
            </a:r>
          </a:p>
          <a:p>
            <a:pPr marL="1143000" marR="0" lvl="2" indent="-2286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1" lang="en-US" altLang="ja-JP" sz="2400" b="0" i="0" u="none" strike="noStrike" kern="1200" cap="none" spc="0" normalizeH="0" baseline="0" noProof="0" dirty="0" smtClean="0">
                <a:ln>
                  <a:noFill/>
                </a:ln>
                <a:solidFill>
                  <a:schemeClr val="tx1"/>
                </a:solidFill>
                <a:effectLst/>
                <a:uLnTx/>
                <a:uFillTx/>
                <a:latin typeface="+mn-lt"/>
                <a:ea typeface="+mn-ea"/>
                <a:cs typeface="+mn-cs"/>
              </a:rPr>
              <a:t>adaptability to users’ system and working.</a:t>
            </a:r>
          </a:p>
          <a:p>
            <a:pPr marL="1143000" marR="0" lvl="2" indent="-2286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1" lang="en-US" altLang="ja-JP" sz="2400" b="0" i="0" u="none" strike="noStrike" kern="1200" cap="none" spc="0" normalizeH="0" baseline="0" noProof="0" dirty="0" smtClean="0">
                <a:ln>
                  <a:noFill/>
                </a:ln>
                <a:solidFill>
                  <a:schemeClr val="tx1"/>
                </a:solidFill>
                <a:effectLst/>
                <a:uLnTx/>
                <a:uFillTx/>
                <a:latin typeface="+mn-lt"/>
                <a:ea typeface="+mn-ea"/>
                <a:cs typeface="+mn-cs"/>
              </a:rPr>
              <a:t>cost-effective system in the long run</a:t>
            </a:r>
            <a:endParaRPr kumimoji="1" lang="en-US" altLang="ja-JP" sz="2400" b="0" i="0" u="sng" strike="noStrike" kern="1200" cap="none" spc="0" normalizeH="0" baseline="0" noProof="0" dirty="0" smtClean="0">
              <a:ln>
                <a:noFill/>
              </a:ln>
              <a:solidFill>
                <a:schemeClr val="tx1"/>
              </a:solidFill>
              <a:effectLst/>
              <a:uLnTx/>
              <a:uFillTx/>
              <a:latin typeface="+mn-lt"/>
              <a:ea typeface="+mn-ea"/>
              <a:cs typeface="+mn-cs"/>
            </a:endParaRP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1" lang="en-US" altLang="ja-JP" sz="2800" b="0" i="0" u="sng" strike="noStrike" kern="1200" cap="none" spc="0" normalizeH="0" baseline="0" noProof="0" dirty="0" smtClean="0">
                <a:ln>
                  <a:noFill/>
                </a:ln>
                <a:solidFill>
                  <a:schemeClr val="tx1"/>
                </a:solidFill>
                <a:effectLst/>
                <a:uLnTx/>
                <a:uFillTx/>
                <a:latin typeface="+mn-lt"/>
                <a:ea typeface="+mn-ea"/>
                <a:cs typeface="+mn-cs"/>
              </a:rPr>
              <a:t>Unified Format</a:t>
            </a:r>
            <a:r>
              <a:rPr kumimoji="1" lang="en-US" altLang="ja-JP" sz="2800" b="0" i="0" u="none" strike="noStrike" kern="1200" cap="none" spc="0" normalizeH="0" baseline="0" noProof="0" dirty="0" smtClean="0">
                <a:ln>
                  <a:noFill/>
                </a:ln>
                <a:solidFill>
                  <a:schemeClr val="tx1"/>
                </a:solidFill>
                <a:effectLst/>
                <a:uLnTx/>
                <a:uFillTx/>
                <a:latin typeface="+mn-lt"/>
                <a:ea typeface="+mn-ea"/>
                <a:cs typeface="+mn-cs"/>
              </a:rPr>
              <a:t>: </a:t>
            </a:r>
          </a:p>
          <a:p>
            <a:pPr marL="1143000" marR="0" lvl="2" indent="-2286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1" lang="en-US" altLang="ja-JP" sz="2400" b="0" i="0" u="none" strike="noStrike" kern="1200" cap="none" spc="0" normalizeH="0" baseline="0" noProof="0" dirty="0" smtClean="0">
                <a:ln>
                  <a:noFill/>
                </a:ln>
                <a:solidFill>
                  <a:schemeClr val="tx1"/>
                </a:solidFill>
                <a:effectLst/>
                <a:uLnTx/>
                <a:uFillTx/>
                <a:latin typeface="+mn-lt"/>
                <a:ea typeface="+mn-ea"/>
                <a:cs typeface="+mn-cs"/>
              </a:rPr>
              <a:t>from various forms of conventional texts to a unified and comprehensive format.</a:t>
            </a: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1" lang="en-US" altLang="ja-JP" sz="2800" b="0" i="0" u="sng" strike="noStrike" kern="1200" cap="none" spc="0" normalizeH="0" baseline="0" noProof="0" dirty="0" smtClean="0">
                <a:ln>
                  <a:noFill/>
                </a:ln>
                <a:solidFill>
                  <a:schemeClr val="tx1"/>
                </a:solidFill>
                <a:effectLst/>
                <a:uLnTx/>
                <a:uFillTx/>
                <a:latin typeface="+mn-lt"/>
                <a:ea typeface="+mn-ea"/>
                <a:cs typeface="+mn-cs"/>
              </a:rPr>
              <a:t>Consolidated description</a:t>
            </a:r>
            <a:r>
              <a:rPr kumimoji="1" lang="en-US" altLang="ja-JP" sz="2800" b="0" i="0" u="none" strike="noStrike" kern="1200" cap="none" spc="0" normalizeH="0" baseline="0" noProof="0" dirty="0" smtClean="0">
                <a:ln>
                  <a:noFill/>
                </a:ln>
                <a:solidFill>
                  <a:schemeClr val="tx1"/>
                </a:solidFill>
                <a:effectLst/>
                <a:uLnTx/>
                <a:uFillTx/>
                <a:latin typeface="+mn-lt"/>
                <a:ea typeface="+mn-ea"/>
                <a:cs typeface="+mn-cs"/>
              </a:rPr>
              <a:t>: </a:t>
            </a:r>
          </a:p>
          <a:p>
            <a:pPr marL="1143000" marR="0" lvl="2" indent="-2286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1" lang="en-US" altLang="ja-JP" sz="2400" b="0" i="0" u="none" strike="noStrike" kern="1200" cap="none" spc="0" normalizeH="0" baseline="0" noProof="0" dirty="0" smtClean="0">
                <a:ln>
                  <a:noFill/>
                </a:ln>
                <a:solidFill>
                  <a:schemeClr val="tx1"/>
                </a:solidFill>
                <a:effectLst/>
                <a:uLnTx/>
                <a:uFillTx/>
                <a:latin typeface="+mn-lt"/>
                <a:ea typeface="+mn-ea"/>
                <a:cs typeface="+mn-cs"/>
              </a:rPr>
              <a:t>Multiple information in one single bulletin; from observations to forecasts</a:t>
            </a: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1" lang="en-US" altLang="ja-JP" sz="2800" b="0" i="0" u="sng" strike="noStrike" kern="1200" cap="none" spc="0" normalizeH="0" baseline="0" noProof="0" dirty="0" smtClean="0">
                <a:ln>
                  <a:noFill/>
                </a:ln>
                <a:solidFill>
                  <a:schemeClr val="tx1"/>
                </a:solidFill>
                <a:effectLst/>
                <a:uLnTx/>
                <a:uFillTx/>
                <a:latin typeface="+mn-lt"/>
                <a:ea typeface="+mn-ea"/>
                <a:cs typeface="+mn-cs"/>
              </a:rPr>
              <a:t>Flexible format</a:t>
            </a:r>
            <a:r>
              <a:rPr kumimoji="1" lang="en-US" altLang="ja-JP" sz="2800" b="0" i="0" u="none" strike="noStrike" kern="1200" cap="none" spc="0" normalizeH="0" baseline="0" noProof="0" dirty="0" smtClean="0">
                <a:ln>
                  <a:noFill/>
                </a:ln>
                <a:solidFill>
                  <a:schemeClr val="tx1"/>
                </a:solidFill>
                <a:effectLst/>
                <a:uLnTx/>
                <a:uFillTx/>
                <a:latin typeface="+mn-lt"/>
                <a:ea typeface="+mn-ea"/>
                <a:cs typeface="+mn-cs"/>
              </a:rPr>
              <a:t>:</a:t>
            </a:r>
          </a:p>
          <a:p>
            <a:pPr marL="1143000" marR="0" lvl="2" indent="-2286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1" lang="en-US" altLang="ja-JP" sz="2400" b="0" i="0" u="none" strike="noStrike" kern="1200" cap="none" spc="0" normalizeH="0" baseline="0" noProof="0" dirty="0" smtClean="0">
                <a:ln>
                  <a:noFill/>
                </a:ln>
                <a:solidFill>
                  <a:schemeClr val="tx1"/>
                </a:solidFill>
                <a:effectLst/>
                <a:uLnTx/>
                <a:uFillTx/>
                <a:latin typeface="+mn-lt"/>
                <a:ea typeface="+mn-ea"/>
                <a:cs typeface="+mn-cs"/>
              </a:rPr>
              <a:t>Format allowing new elements to be added for future services</a:t>
            </a: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1" lang="en-US" altLang="ja-JP" sz="3200" b="0" i="0" u="none" strike="noStrike" kern="1200" cap="none" spc="0" normalizeH="0" baseline="0" noProof="0" dirty="0" smtClean="0">
                <a:ln>
                  <a:noFill/>
                </a:ln>
                <a:solidFill>
                  <a:schemeClr val="tx1"/>
                </a:solidFill>
                <a:effectLst/>
                <a:uLnTx/>
                <a:uFillTx/>
                <a:latin typeface="+mn-lt"/>
                <a:ea typeface="+mn-ea"/>
                <a:cs typeface="+mn-cs"/>
              </a:rPr>
              <a:t>Project collaborators</a:t>
            </a: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1" lang="en-US" altLang="ja-JP" sz="2800" b="0" i="0" u="none" strike="noStrike" kern="1200" cap="none" spc="0" normalizeH="0" baseline="0" noProof="0" dirty="0" smtClean="0">
                <a:ln>
                  <a:noFill/>
                </a:ln>
                <a:solidFill>
                  <a:schemeClr val="tx1"/>
                </a:solidFill>
                <a:effectLst/>
                <a:uLnTx/>
                <a:uFillTx/>
                <a:latin typeface="+mn-lt"/>
                <a:ea typeface="+mn-ea"/>
                <a:cs typeface="+mn-cs"/>
              </a:rPr>
              <a:t>Technical support from the </a:t>
            </a:r>
            <a:r>
              <a:rPr kumimoji="1" lang="en-US" altLang="ja-JP" sz="2800" b="0" i="0" u="sng" strike="noStrike" kern="1200" cap="none" spc="0" normalizeH="0" baseline="0" noProof="0" dirty="0" smtClean="0">
                <a:ln>
                  <a:noFill/>
                </a:ln>
                <a:solidFill>
                  <a:schemeClr val="tx1"/>
                </a:solidFill>
                <a:effectLst/>
                <a:uLnTx/>
                <a:uFillTx/>
                <a:latin typeface="+mn-lt"/>
                <a:ea typeface="+mn-ea"/>
                <a:cs typeface="+mn-cs"/>
              </a:rPr>
              <a:t>XML Consortium</a:t>
            </a:r>
            <a:r>
              <a:rPr kumimoji="1" lang="en-US" altLang="ja-JP" sz="2800" b="0" i="0" u="none" strike="noStrike" kern="1200" cap="none" spc="0" normalizeH="0" baseline="0" noProof="0" dirty="0" smtClean="0">
                <a:ln>
                  <a:noFill/>
                </a:ln>
                <a:solidFill>
                  <a:schemeClr val="tx1"/>
                </a:solidFill>
                <a:effectLst/>
                <a:uLnTx/>
                <a:uFillTx/>
                <a:latin typeface="+mn-lt"/>
                <a:ea typeface="+mn-ea"/>
                <a:cs typeface="+mn-cs"/>
              </a:rPr>
              <a:t> on XML standardization</a:t>
            </a:r>
          </a:p>
          <a:p>
            <a:pPr marL="742950" marR="0" lvl="1" indent="-285750" algn="l" defTabSz="914400" rtl="0" eaLnBrk="1" fontAlgn="base" latinLnBrk="0" hangingPunct="1">
              <a:lnSpc>
                <a:spcPct val="100000"/>
              </a:lnSpc>
              <a:spcBef>
                <a:spcPct val="20000"/>
              </a:spcBef>
              <a:spcAft>
                <a:spcPct val="0"/>
              </a:spcAft>
              <a:buClrTx/>
              <a:buSzTx/>
              <a:buFont typeface="Arial" pitchFamily="34" charset="0"/>
              <a:buChar char="–"/>
              <a:tabLst/>
              <a:defRPr/>
            </a:pPr>
            <a:r>
              <a:rPr kumimoji="1" lang="en-US" altLang="ja-JP" sz="2800" b="0" i="0" u="none" strike="noStrike" kern="1200" cap="none" spc="0" normalizeH="0" baseline="0" noProof="0" dirty="0" smtClean="0">
                <a:ln>
                  <a:noFill/>
                </a:ln>
                <a:solidFill>
                  <a:schemeClr val="tx1"/>
                </a:solidFill>
                <a:effectLst/>
                <a:uLnTx/>
                <a:uFillTx/>
                <a:latin typeface="+mn-lt"/>
                <a:ea typeface="+mn-ea"/>
                <a:cs typeface="+mn-cs"/>
              </a:rPr>
              <a:t>Coordination with governmental organizations and the mass media</a:t>
            </a:r>
          </a:p>
        </p:txBody>
      </p:sp>
      <p:pic>
        <p:nvPicPr>
          <p:cNvPr id="5" name="Picture 4" descr="logo"/>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4537529" y="4766582"/>
            <a:ext cx="863600" cy="366713"/>
          </a:xfrm>
          <a:prstGeom prst="rect">
            <a:avLst/>
          </a:prstGeom>
          <a:noFill/>
          <a:ln w="9525">
            <a:noFill/>
            <a:miter lim="800000"/>
            <a:headEnd/>
            <a:tailEnd/>
          </a:ln>
        </p:spPr>
      </p:pic>
      <p:sp>
        <p:nvSpPr>
          <p:cNvPr id="6" name="Rectangle 14"/>
          <p:cNvSpPr>
            <a:spLocks noChangeArrowheads="1"/>
          </p:cNvSpPr>
          <p:nvPr/>
        </p:nvSpPr>
        <p:spPr bwMode="auto">
          <a:xfrm>
            <a:off x="6182632" y="2262868"/>
            <a:ext cx="1516063" cy="771525"/>
          </a:xfrm>
          <a:prstGeom prst="rect">
            <a:avLst/>
          </a:prstGeom>
          <a:noFill/>
          <a:ln w="9525">
            <a:solidFill>
              <a:schemeClr val="tx1"/>
            </a:solidFill>
            <a:miter lim="800000"/>
            <a:headEnd/>
            <a:tailEnd/>
          </a:ln>
          <a:effectLst/>
        </p:spPr>
        <p:txBody>
          <a:bodyPr wrap="none" anchor="ctr"/>
          <a:lstStyle/>
          <a:p>
            <a:endParaRPr lang="ja-JP" altLang="en-US"/>
          </a:p>
        </p:txBody>
      </p:sp>
      <p:sp>
        <p:nvSpPr>
          <p:cNvPr id="7" name="Text Box 16"/>
          <p:cNvSpPr txBox="1">
            <a:spLocks noChangeArrowheads="1"/>
          </p:cNvSpPr>
          <p:nvPr/>
        </p:nvSpPr>
        <p:spPr bwMode="auto">
          <a:xfrm>
            <a:off x="6182632" y="2262868"/>
            <a:ext cx="1516063" cy="771525"/>
          </a:xfrm>
          <a:prstGeom prst="rect">
            <a:avLst/>
          </a:prstGeom>
          <a:noFill/>
          <a:ln w="9525">
            <a:noFill/>
            <a:miter lim="800000"/>
            <a:headEnd/>
            <a:tailEnd/>
          </a:ln>
          <a:effectLst/>
        </p:spPr>
        <p:txBody>
          <a:bodyPr>
            <a:spAutoFit/>
          </a:bodyPr>
          <a:lstStyle/>
          <a:p>
            <a:pPr>
              <a:lnSpc>
                <a:spcPct val="80000"/>
              </a:lnSpc>
            </a:pPr>
            <a:r>
              <a:rPr lang="en-US" altLang="ja-JP" sz="1400" b="1" dirty="0">
                <a:effectLst>
                  <a:outerShdw blurRad="38100" dist="38100" dir="2700000" algn="tl">
                    <a:srgbClr val="C0C0C0"/>
                  </a:outerShdw>
                </a:effectLst>
                <a:latin typeface="Courier New" pitchFamily="49" charset="0"/>
              </a:rPr>
              <a:t>&lt;Control&gt;</a:t>
            </a:r>
          </a:p>
          <a:p>
            <a:pPr>
              <a:lnSpc>
                <a:spcPct val="80000"/>
              </a:lnSpc>
            </a:pPr>
            <a:r>
              <a:rPr lang="en-US" altLang="ja-JP" sz="1400" dirty="0">
                <a:latin typeface="Courier New" pitchFamily="49" charset="0"/>
              </a:rPr>
              <a:t>-Title</a:t>
            </a:r>
          </a:p>
          <a:p>
            <a:pPr>
              <a:lnSpc>
                <a:spcPct val="80000"/>
              </a:lnSpc>
            </a:pPr>
            <a:r>
              <a:rPr lang="en-US" altLang="ja-JP" sz="1400" dirty="0">
                <a:latin typeface="Courier New" pitchFamily="49" charset="0"/>
              </a:rPr>
              <a:t>-</a:t>
            </a:r>
            <a:r>
              <a:rPr lang="en-US" altLang="ja-JP" sz="1400" dirty="0" err="1">
                <a:latin typeface="Courier New" pitchFamily="49" charset="0"/>
              </a:rPr>
              <a:t>Datetime</a:t>
            </a:r>
            <a:endParaRPr lang="en-US" altLang="ja-JP" sz="1400" dirty="0">
              <a:latin typeface="Courier New" pitchFamily="49" charset="0"/>
            </a:endParaRPr>
          </a:p>
          <a:p>
            <a:pPr>
              <a:lnSpc>
                <a:spcPct val="80000"/>
              </a:lnSpc>
            </a:pPr>
            <a:r>
              <a:rPr lang="en-US" altLang="ja-JP" sz="1400" dirty="0">
                <a:latin typeface="Courier New" pitchFamily="49" charset="0"/>
              </a:rPr>
              <a:t>- …</a:t>
            </a:r>
          </a:p>
        </p:txBody>
      </p:sp>
      <p:sp>
        <p:nvSpPr>
          <p:cNvPr id="8" name="Rectangle 17"/>
          <p:cNvSpPr>
            <a:spLocks noChangeArrowheads="1"/>
          </p:cNvSpPr>
          <p:nvPr/>
        </p:nvSpPr>
        <p:spPr bwMode="auto">
          <a:xfrm>
            <a:off x="6182632" y="3132818"/>
            <a:ext cx="1516063" cy="771525"/>
          </a:xfrm>
          <a:prstGeom prst="rect">
            <a:avLst/>
          </a:prstGeom>
          <a:noFill/>
          <a:ln w="9525">
            <a:solidFill>
              <a:schemeClr val="tx1"/>
            </a:solidFill>
            <a:miter lim="800000"/>
            <a:headEnd/>
            <a:tailEnd/>
          </a:ln>
          <a:effectLst/>
        </p:spPr>
        <p:txBody>
          <a:bodyPr wrap="none" anchor="ctr"/>
          <a:lstStyle/>
          <a:p>
            <a:endParaRPr lang="ja-JP" altLang="en-US"/>
          </a:p>
        </p:txBody>
      </p:sp>
      <p:sp>
        <p:nvSpPr>
          <p:cNvPr id="9" name="Text Box 18"/>
          <p:cNvSpPr txBox="1">
            <a:spLocks noChangeArrowheads="1"/>
          </p:cNvSpPr>
          <p:nvPr/>
        </p:nvSpPr>
        <p:spPr bwMode="auto">
          <a:xfrm>
            <a:off x="6182632" y="3132818"/>
            <a:ext cx="1516063" cy="771525"/>
          </a:xfrm>
          <a:prstGeom prst="rect">
            <a:avLst/>
          </a:prstGeom>
          <a:noFill/>
          <a:ln w="9525">
            <a:noFill/>
            <a:miter lim="800000"/>
            <a:headEnd/>
            <a:tailEnd/>
          </a:ln>
          <a:effectLst/>
        </p:spPr>
        <p:txBody>
          <a:bodyPr>
            <a:spAutoFit/>
          </a:bodyPr>
          <a:lstStyle/>
          <a:p>
            <a:pPr>
              <a:lnSpc>
                <a:spcPct val="80000"/>
              </a:lnSpc>
            </a:pPr>
            <a:r>
              <a:rPr lang="en-US" altLang="ja-JP" sz="1400" b="1">
                <a:effectLst>
                  <a:outerShdw blurRad="38100" dist="38100" dir="2700000" algn="tl">
                    <a:srgbClr val="C0C0C0"/>
                  </a:outerShdw>
                </a:effectLst>
                <a:latin typeface="Courier New" pitchFamily="49" charset="0"/>
              </a:rPr>
              <a:t>&lt;Head&gt;</a:t>
            </a:r>
          </a:p>
          <a:p>
            <a:pPr>
              <a:lnSpc>
                <a:spcPct val="80000"/>
              </a:lnSpc>
            </a:pPr>
            <a:r>
              <a:rPr lang="en-US" altLang="ja-JP" sz="1400">
                <a:latin typeface="Courier New" pitchFamily="49" charset="0"/>
              </a:rPr>
              <a:t>-Headline</a:t>
            </a:r>
          </a:p>
          <a:p>
            <a:pPr>
              <a:lnSpc>
                <a:spcPct val="80000"/>
              </a:lnSpc>
            </a:pPr>
            <a:r>
              <a:rPr lang="en-US" altLang="ja-JP" sz="1400">
                <a:latin typeface="Courier New" pitchFamily="49" charset="0"/>
              </a:rPr>
              <a:t>-TargetArea</a:t>
            </a:r>
          </a:p>
          <a:p>
            <a:pPr>
              <a:lnSpc>
                <a:spcPct val="80000"/>
              </a:lnSpc>
            </a:pPr>
            <a:r>
              <a:rPr lang="en-US" altLang="ja-JP" sz="1400">
                <a:latin typeface="Courier New" pitchFamily="49" charset="0"/>
              </a:rPr>
              <a:t>- …</a:t>
            </a:r>
          </a:p>
        </p:txBody>
      </p:sp>
      <p:sp>
        <p:nvSpPr>
          <p:cNvPr id="10" name="Rectangle 19"/>
          <p:cNvSpPr>
            <a:spLocks noChangeArrowheads="1"/>
          </p:cNvSpPr>
          <p:nvPr/>
        </p:nvSpPr>
        <p:spPr bwMode="auto">
          <a:xfrm>
            <a:off x="6174695" y="3990068"/>
            <a:ext cx="1516062" cy="771525"/>
          </a:xfrm>
          <a:prstGeom prst="rect">
            <a:avLst/>
          </a:prstGeom>
          <a:noFill/>
          <a:ln w="9525">
            <a:solidFill>
              <a:schemeClr val="tx1"/>
            </a:solidFill>
            <a:miter lim="800000"/>
            <a:headEnd/>
            <a:tailEnd/>
          </a:ln>
          <a:effectLst/>
        </p:spPr>
        <p:txBody>
          <a:bodyPr wrap="none" anchor="ctr"/>
          <a:lstStyle/>
          <a:p>
            <a:endParaRPr lang="ja-JP" altLang="en-US"/>
          </a:p>
        </p:txBody>
      </p:sp>
      <p:sp>
        <p:nvSpPr>
          <p:cNvPr id="11" name="Text Box 20"/>
          <p:cNvSpPr txBox="1">
            <a:spLocks noChangeArrowheads="1"/>
          </p:cNvSpPr>
          <p:nvPr/>
        </p:nvSpPr>
        <p:spPr bwMode="auto">
          <a:xfrm>
            <a:off x="6174695" y="3990068"/>
            <a:ext cx="1516062" cy="771525"/>
          </a:xfrm>
          <a:prstGeom prst="rect">
            <a:avLst/>
          </a:prstGeom>
          <a:noFill/>
          <a:ln w="9525">
            <a:noFill/>
            <a:miter lim="800000"/>
            <a:headEnd/>
            <a:tailEnd/>
          </a:ln>
          <a:effectLst/>
        </p:spPr>
        <p:txBody>
          <a:bodyPr>
            <a:spAutoFit/>
          </a:bodyPr>
          <a:lstStyle/>
          <a:p>
            <a:pPr>
              <a:lnSpc>
                <a:spcPct val="80000"/>
              </a:lnSpc>
            </a:pPr>
            <a:r>
              <a:rPr lang="en-US" altLang="ja-JP" sz="1400" b="1">
                <a:effectLst>
                  <a:outerShdw blurRad="38100" dist="38100" dir="2700000" algn="tl">
                    <a:srgbClr val="C0C0C0"/>
                  </a:outerShdw>
                </a:effectLst>
                <a:latin typeface="Courier New" pitchFamily="49" charset="0"/>
              </a:rPr>
              <a:t>&lt;Body&gt;</a:t>
            </a:r>
          </a:p>
          <a:p>
            <a:pPr>
              <a:lnSpc>
                <a:spcPct val="80000"/>
              </a:lnSpc>
            </a:pPr>
            <a:r>
              <a:rPr lang="en-US" altLang="ja-JP" sz="1400">
                <a:latin typeface="Courier New" pitchFamily="49" charset="0"/>
              </a:rPr>
              <a:t>*meteorology</a:t>
            </a:r>
          </a:p>
          <a:p>
            <a:pPr>
              <a:lnSpc>
                <a:spcPct val="80000"/>
              </a:lnSpc>
            </a:pPr>
            <a:r>
              <a:rPr lang="en-US" altLang="ja-JP" sz="1400">
                <a:latin typeface="Courier New" pitchFamily="49" charset="0"/>
              </a:rPr>
              <a:t>*seismology</a:t>
            </a:r>
          </a:p>
          <a:p>
            <a:pPr>
              <a:lnSpc>
                <a:spcPct val="80000"/>
              </a:lnSpc>
            </a:pPr>
            <a:r>
              <a:rPr lang="en-US" altLang="ja-JP" sz="1400">
                <a:latin typeface="Courier New" pitchFamily="49" charset="0"/>
              </a:rPr>
              <a:t>*volcanology</a:t>
            </a:r>
          </a:p>
        </p:txBody>
      </p:sp>
      <p:sp>
        <p:nvSpPr>
          <p:cNvPr id="12" name="Rectangle 21"/>
          <p:cNvSpPr>
            <a:spLocks noChangeArrowheads="1"/>
          </p:cNvSpPr>
          <p:nvPr/>
        </p:nvSpPr>
        <p:spPr bwMode="auto">
          <a:xfrm rot="16200000">
            <a:off x="7027182" y="3126468"/>
            <a:ext cx="2498725" cy="771525"/>
          </a:xfrm>
          <a:prstGeom prst="rect">
            <a:avLst/>
          </a:prstGeom>
          <a:noFill/>
          <a:ln w="9525">
            <a:solidFill>
              <a:schemeClr val="tx1"/>
            </a:solidFill>
            <a:miter lim="800000"/>
            <a:headEnd/>
            <a:tailEnd/>
          </a:ln>
          <a:effectLst/>
        </p:spPr>
        <p:txBody>
          <a:bodyPr wrap="none" anchor="ctr"/>
          <a:lstStyle/>
          <a:p>
            <a:endParaRPr lang="ja-JP" altLang="en-US"/>
          </a:p>
        </p:txBody>
      </p:sp>
      <p:sp>
        <p:nvSpPr>
          <p:cNvPr id="13" name="Text Box 22"/>
          <p:cNvSpPr txBox="1">
            <a:spLocks noChangeArrowheads="1"/>
          </p:cNvSpPr>
          <p:nvPr/>
        </p:nvSpPr>
        <p:spPr bwMode="auto">
          <a:xfrm rot="16200000">
            <a:off x="6962889" y="3057412"/>
            <a:ext cx="2630487" cy="771525"/>
          </a:xfrm>
          <a:prstGeom prst="rect">
            <a:avLst/>
          </a:prstGeom>
          <a:noFill/>
          <a:ln w="9525">
            <a:noFill/>
            <a:miter lim="800000"/>
            <a:headEnd/>
            <a:tailEnd/>
          </a:ln>
          <a:effectLst/>
        </p:spPr>
        <p:txBody>
          <a:bodyPr wrap="none">
            <a:spAutoFit/>
          </a:bodyPr>
          <a:lstStyle/>
          <a:p>
            <a:pPr>
              <a:lnSpc>
                <a:spcPct val="80000"/>
              </a:lnSpc>
            </a:pPr>
            <a:r>
              <a:rPr lang="en-US" altLang="ja-JP" sz="1400">
                <a:latin typeface="Courier New" pitchFamily="49" charset="0"/>
              </a:rPr>
              <a:t>Basic elements</a:t>
            </a:r>
          </a:p>
          <a:p>
            <a:pPr>
              <a:lnSpc>
                <a:spcPct val="80000"/>
              </a:lnSpc>
            </a:pPr>
            <a:r>
              <a:rPr lang="en-US" altLang="ja-JP" sz="1400">
                <a:latin typeface="Courier New" pitchFamily="49" charset="0"/>
              </a:rPr>
              <a:t>&lt;Pressure&gt;,&lt;WindSpeed&gt;,</a:t>
            </a:r>
          </a:p>
          <a:p>
            <a:pPr>
              <a:lnSpc>
                <a:spcPct val="80000"/>
              </a:lnSpc>
            </a:pPr>
            <a:r>
              <a:rPr lang="en-US" altLang="ja-JP" sz="1400">
                <a:latin typeface="Courier New" pitchFamily="49" charset="0"/>
              </a:rPr>
              <a:t>&lt;Magunitude&gt;,&lt;Tsunami&gt;,</a:t>
            </a:r>
          </a:p>
          <a:p>
            <a:pPr>
              <a:lnSpc>
                <a:spcPct val="80000"/>
              </a:lnSpc>
            </a:pPr>
            <a:r>
              <a:rPr lang="en-US" altLang="ja-JP" sz="1400">
                <a:latin typeface="Courier New" pitchFamily="49" charset="0"/>
              </a:rPr>
              <a:t> …</a:t>
            </a:r>
          </a:p>
        </p:txBody>
      </p:sp>
      <p:sp>
        <p:nvSpPr>
          <p:cNvPr id="14" name="Rectangle 24"/>
          <p:cNvSpPr>
            <a:spLocks noChangeArrowheads="1"/>
          </p:cNvSpPr>
          <p:nvPr/>
        </p:nvSpPr>
        <p:spPr bwMode="auto">
          <a:xfrm>
            <a:off x="6214382" y="4205968"/>
            <a:ext cx="1439863" cy="144463"/>
          </a:xfrm>
          <a:prstGeom prst="rect">
            <a:avLst/>
          </a:prstGeom>
          <a:noFill/>
          <a:ln w="9525" cap="rnd">
            <a:solidFill>
              <a:schemeClr val="tx1"/>
            </a:solidFill>
            <a:prstDash val="sysDot"/>
            <a:miter lim="800000"/>
            <a:headEnd/>
            <a:tailEnd/>
          </a:ln>
          <a:effectLst/>
        </p:spPr>
        <p:txBody>
          <a:bodyPr wrap="none" anchor="ctr"/>
          <a:lstStyle/>
          <a:p>
            <a:endParaRPr lang="ja-JP" altLang="en-US"/>
          </a:p>
        </p:txBody>
      </p:sp>
      <p:sp>
        <p:nvSpPr>
          <p:cNvPr id="15" name="Rectangle 25"/>
          <p:cNvSpPr>
            <a:spLocks noChangeArrowheads="1"/>
          </p:cNvSpPr>
          <p:nvPr/>
        </p:nvSpPr>
        <p:spPr bwMode="auto">
          <a:xfrm>
            <a:off x="6214382" y="4374243"/>
            <a:ext cx="1439863" cy="144463"/>
          </a:xfrm>
          <a:prstGeom prst="rect">
            <a:avLst/>
          </a:prstGeom>
          <a:noFill/>
          <a:ln w="9525" cap="rnd">
            <a:solidFill>
              <a:schemeClr val="tx1"/>
            </a:solidFill>
            <a:prstDash val="sysDot"/>
            <a:miter lim="800000"/>
            <a:headEnd/>
            <a:tailEnd/>
          </a:ln>
          <a:effectLst/>
        </p:spPr>
        <p:txBody>
          <a:bodyPr wrap="none" anchor="ctr"/>
          <a:lstStyle/>
          <a:p>
            <a:endParaRPr lang="ja-JP" altLang="en-US"/>
          </a:p>
        </p:txBody>
      </p:sp>
      <p:sp>
        <p:nvSpPr>
          <p:cNvPr id="16" name="Rectangle 26"/>
          <p:cNvSpPr>
            <a:spLocks noChangeArrowheads="1"/>
          </p:cNvSpPr>
          <p:nvPr/>
        </p:nvSpPr>
        <p:spPr bwMode="auto">
          <a:xfrm>
            <a:off x="6214382" y="4542518"/>
            <a:ext cx="1439863" cy="144463"/>
          </a:xfrm>
          <a:prstGeom prst="rect">
            <a:avLst/>
          </a:prstGeom>
          <a:noFill/>
          <a:ln w="9525" cap="rnd">
            <a:solidFill>
              <a:schemeClr val="tx1"/>
            </a:solidFill>
            <a:prstDash val="sysDot"/>
            <a:miter lim="800000"/>
            <a:headEnd/>
            <a:tailEnd/>
          </a:ln>
          <a:effectLst/>
        </p:spPr>
        <p:txBody>
          <a:bodyPr wrap="none" anchor="ctr"/>
          <a:lstStyle/>
          <a:p>
            <a:endParaRPr lang="ja-JP" altLang="en-US"/>
          </a:p>
        </p:txBody>
      </p:sp>
      <p:sp>
        <p:nvSpPr>
          <p:cNvPr id="17" name="AutoShape 27"/>
          <p:cNvSpPr>
            <a:spLocks noChangeArrowheads="1"/>
          </p:cNvSpPr>
          <p:nvPr/>
        </p:nvSpPr>
        <p:spPr bwMode="auto">
          <a:xfrm>
            <a:off x="7544707" y="3847193"/>
            <a:ext cx="238125" cy="287338"/>
          </a:xfrm>
          <a:prstGeom prst="chevron">
            <a:avLst>
              <a:gd name="adj" fmla="val 25000"/>
            </a:avLst>
          </a:prstGeom>
          <a:solidFill>
            <a:srgbClr val="FFCCCC"/>
          </a:solidFill>
          <a:ln w="9525">
            <a:noFill/>
            <a:miter lim="800000"/>
            <a:headEnd/>
            <a:tailEnd/>
          </a:ln>
          <a:effectLst>
            <a:outerShdw dist="35921" dir="2700000" algn="ctr" rotWithShape="0">
              <a:schemeClr val="bg2"/>
            </a:outerShdw>
          </a:effectLst>
        </p:spPr>
        <p:txBody>
          <a:bodyPr wrap="none" anchor="ctr"/>
          <a:lstStyle/>
          <a:p>
            <a:endParaRPr lang="ja-JP" altLang="en-US"/>
          </a:p>
        </p:txBody>
      </p:sp>
      <p:sp>
        <p:nvSpPr>
          <p:cNvPr id="18" name="AutoShape 29"/>
          <p:cNvSpPr>
            <a:spLocks noChangeArrowheads="1"/>
          </p:cNvSpPr>
          <p:nvPr/>
        </p:nvSpPr>
        <p:spPr bwMode="auto">
          <a:xfrm>
            <a:off x="7747907" y="3845606"/>
            <a:ext cx="107950" cy="287337"/>
          </a:xfrm>
          <a:prstGeom prst="chevron">
            <a:avLst>
              <a:gd name="adj" fmla="val 57352"/>
            </a:avLst>
          </a:prstGeom>
          <a:solidFill>
            <a:srgbClr val="FFCCCC"/>
          </a:solidFill>
          <a:ln w="9525">
            <a:noFill/>
            <a:miter lim="800000"/>
            <a:headEnd/>
            <a:tailEnd/>
          </a:ln>
          <a:effectLst>
            <a:outerShdw dist="35921" dir="2700000" algn="ctr" rotWithShape="0">
              <a:schemeClr val="bg2"/>
            </a:outerShdw>
          </a:effectLst>
        </p:spPr>
        <p:txBody>
          <a:bodyPr wrap="none" anchor="ctr"/>
          <a:lstStyle/>
          <a:p>
            <a:endParaRPr lang="ja-JP" altLang="en-US"/>
          </a:p>
        </p:txBody>
      </p:sp>
      <p:sp>
        <p:nvSpPr>
          <p:cNvPr id="19" name="AutoShape 30"/>
          <p:cNvSpPr>
            <a:spLocks noChangeArrowheads="1"/>
          </p:cNvSpPr>
          <p:nvPr/>
        </p:nvSpPr>
        <p:spPr bwMode="auto">
          <a:xfrm>
            <a:off x="7819345" y="3845606"/>
            <a:ext cx="71437" cy="287337"/>
          </a:xfrm>
          <a:prstGeom prst="chevron">
            <a:avLst>
              <a:gd name="adj" fmla="val 84444"/>
            </a:avLst>
          </a:prstGeom>
          <a:solidFill>
            <a:srgbClr val="FFCCCC"/>
          </a:solidFill>
          <a:ln w="9525">
            <a:noFill/>
            <a:miter lim="800000"/>
            <a:headEnd/>
            <a:tailEnd/>
          </a:ln>
          <a:effectLst>
            <a:outerShdw dist="35921" dir="2700000" algn="ctr" rotWithShape="0">
              <a:schemeClr val="bg2"/>
            </a:outerShdw>
          </a:effectLst>
        </p:spPr>
        <p:txBody>
          <a:bodyPr wrap="none" anchor="ctr"/>
          <a:lstStyle/>
          <a:p>
            <a:endParaRPr lang="ja-JP" altLang="en-US"/>
          </a:p>
        </p:txBody>
      </p:sp>
      <p:sp>
        <p:nvSpPr>
          <p:cNvPr id="20" name="Text Box 28"/>
          <p:cNvSpPr txBox="1">
            <a:spLocks noChangeArrowheads="1"/>
          </p:cNvSpPr>
          <p:nvPr/>
        </p:nvSpPr>
        <p:spPr bwMode="auto">
          <a:xfrm>
            <a:off x="7451724" y="3803651"/>
            <a:ext cx="647247" cy="369332"/>
          </a:xfrm>
          <a:prstGeom prst="rect">
            <a:avLst/>
          </a:prstGeom>
          <a:noFill/>
          <a:ln w="9525">
            <a:noFill/>
            <a:miter lim="800000"/>
            <a:headEnd/>
            <a:tailEnd/>
          </a:ln>
          <a:effectLst/>
        </p:spPr>
        <p:txBody>
          <a:bodyPr wrap="square">
            <a:spAutoFit/>
          </a:bodyPr>
          <a:lstStyle/>
          <a:p>
            <a:pPr>
              <a:spcBef>
                <a:spcPct val="50000"/>
              </a:spcBef>
            </a:pPr>
            <a:r>
              <a:rPr lang="en-US" altLang="ja-JP" dirty="0">
                <a:latin typeface="Tahoma" pitchFamily="34" charset="0"/>
              </a:rPr>
              <a:t>Ref.</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1"/>
          </p:nvPr>
        </p:nvSpPr>
        <p:spPr/>
        <p:txBody>
          <a:bodyPr/>
          <a:lstStyle/>
          <a:p>
            <a:fld id="{E9826658-DF4D-4B19-A3FE-E7A9A4D9B617}" type="slidenum">
              <a:rPr kumimoji="1" lang="ja-JP" altLang="en-US" smtClean="0"/>
              <a:pPr/>
              <a:t>24</a:t>
            </a:fld>
            <a:endParaRPr kumimoji="1" lang="ja-JP" altLang="en-US" dirty="0"/>
          </a:p>
        </p:txBody>
      </p:sp>
      <p:sp>
        <p:nvSpPr>
          <p:cNvPr id="4" name="Rectangle 3"/>
          <p:cNvSpPr txBox="1">
            <a:spLocks noChangeArrowheads="1"/>
          </p:cNvSpPr>
          <p:nvPr/>
        </p:nvSpPr>
        <p:spPr>
          <a:xfrm>
            <a:off x="203200" y="4499430"/>
            <a:ext cx="9144000" cy="1524000"/>
          </a:xfrm>
          <a:prstGeom prst="rect">
            <a:avLst/>
          </a:prstGeom>
        </p:spPr>
        <p:txBody>
          <a:bodyPr>
            <a:normAutofit fontScale="62500" lnSpcReduction="20000"/>
          </a:bodyPr>
          <a:lstStyle/>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r>
              <a:rPr lang="en-US" altLang="ja-JP" sz="3200" dirty="0" smtClean="0"/>
              <a:t>CAP can be generated from JMX</a:t>
            </a:r>
          </a:p>
          <a:p>
            <a:pPr marL="800100" lvl="1" indent="-342900" fontAlgn="base">
              <a:spcBef>
                <a:spcPct val="20000"/>
              </a:spcBef>
              <a:spcAft>
                <a:spcPct val="0"/>
              </a:spcAft>
              <a:buFont typeface="Arial" pitchFamily="34" charset="0"/>
              <a:buChar char="•"/>
            </a:pPr>
            <a:r>
              <a:rPr lang="en-US" altLang="ja-JP" sz="3200" dirty="0" smtClean="0"/>
              <a:t>JMX to domestic users  </a:t>
            </a:r>
          </a:p>
          <a:p>
            <a:pPr marL="800100" lvl="1" indent="-342900" fontAlgn="base">
              <a:spcBef>
                <a:spcPct val="20000"/>
              </a:spcBef>
              <a:spcAft>
                <a:spcPct val="0"/>
              </a:spcAft>
              <a:buFont typeface="Arial" pitchFamily="34" charset="0"/>
              <a:buChar char="•"/>
            </a:pPr>
            <a:r>
              <a:rPr lang="en-US" altLang="ja-JP" sz="3200" dirty="0" smtClean="0"/>
              <a:t>CAP to international users  (outside or inside Japan)</a:t>
            </a:r>
          </a:p>
          <a:p>
            <a:pPr marL="800100" lvl="1" indent="-342900" fontAlgn="base">
              <a:spcBef>
                <a:spcPct val="20000"/>
              </a:spcBef>
              <a:spcAft>
                <a:spcPct val="0"/>
              </a:spcAft>
              <a:buFont typeface="Arial" pitchFamily="34" charset="0"/>
              <a:buChar char="•"/>
            </a:pPr>
            <a:r>
              <a:rPr lang="en-US" altLang="ja-JP" sz="3200" dirty="0" smtClean="0">
                <a:solidFill>
                  <a:srgbClr val="FF0000"/>
                </a:solidFill>
              </a:rPr>
              <a:t>Typhoon information will be served in CAP as a trial this year</a:t>
            </a:r>
            <a:r>
              <a:rPr lang="ja-JP" altLang="en-US" sz="3200" dirty="0" smtClean="0">
                <a:solidFill>
                  <a:srgbClr val="FF0000"/>
                </a:solidFill>
              </a:rPr>
              <a:t> </a:t>
            </a:r>
            <a:r>
              <a:rPr lang="en-US" altLang="ja-JP" sz="3200" dirty="0" smtClean="0">
                <a:solidFill>
                  <a:srgbClr val="FF0000"/>
                </a:solidFill>
              </a:rPr>
              <a:t>through internet</a:t>
            </a:r>
            <a:endParaRPr kumimoji="1" lang="en-US" altLang="ja-JP" sz="3200" b="0" i="0" u="none" strike="noStrike" kern="1200" cap="none" spc="0" normalizeH="0" baseline="0" noProof="0" dirty="0" smtClean="0">
              <a:ln>
                <a:noFill/>
              </a:ln>
              <a:solidFill>
                <a:srgbClr val="FF0000"/>
              </a:solidFill>
              <a:effectLst/>
              <a:uLnTx/>
              <a:uFillTx/>
            </a:endParaRPr>
          </a:p>
          <a:p>
            <a:pPr marL="285750" indent="-285750" fontAlgn="base">
              <a:spcBef>
                <a:spcPct val="20000"/>
              </a:spcBef>
              <a:spcAft>
                <a:spcPct val="0"/>
              </a:spcAft>
            </a:pPr>
            <a:endParaRPr kumimoji="1" lang="en-US" altLang="ja-JP" sz="2800" b="0" i="0" u="none" strike="noStrike" kern="1200" cap="none" spc="0" normalizeH="0" baseline="0" noProof="0" dirty="0" smtClean="0">
              <a:ln>
                <a:noFill/>
              </a:ln>
              <a:solidFill>
                <a:schemeClr val="tx1"/>
              </a:solidFill>
              <a:effectLst/>
              <a:uLnTx/>
              <a:uFillTx/>
            </a:endParaRPr>
          </a:p>
          <a:p>
            <a:pPr marL="285750" indent="-285750" fontAlgn="base">
              <a:spcBef>
                <a:spcPct val="20000"/>
              </a:spcBef>
              <a:spcAft>
                <a:spcPct val="0"/>
              </a:spcAft>
              <a:buFont typeface="Arial" pitchFamily="34" charset="0"/>
              <a:buChar char="–"/>
            </a:pPr>
            <a:endParaRPr kumimoji="1" lang="en-US" altLang="ja-JP" sz="2800" b="0" i="0" u="none" strike="noStrike" kern="1200" cap="none" spc="0" normalizeH="0" baseline="0" noProof="0" dirty="0" smtClean="0">
              <a:ln>
                <a:noFill/>
              </a:ln>
              <a:solidFill>
                <a:schemeClr val="tx1"/>
              </a:solidFill>
              <a:effectLst/>
              <a:uLnTx/>
              <a:uFillTx/>
            </a:endParaRPr>
          </a:p>
          <a:p>
            <a:pPr marL="285750" indent="-285750" fontAlgn="base">
              <a:spcBef>
                <a:spcPct val="20000"/>
              </a:spcBef>
              <a:spcAft>
                <a:spcPct val="0"/>
              </a:spcAft>
              <a:buFont typeface="Arial" pitchFamily="34" charset="0"/>
              <a:buChar char="–"/>
            </a:pPr>
            <a:endParaRPr kumimoji="1" lang="en-US" altLang="ja-JP" sz="2800" b="0" i="0" u="none" strike="noStrike" kern="1200" cap="none" spc="0" normalizeH="0" baseline="0" noProof="0" dirty="0" smtClean="0">
              <a:ln>
                <a:noFill/>
              </a:ln>
              <a:solidFill>
                <a:schemeClr val="tx1"/>
              </a:solidFill>
              <a:effectLst/>
              <a:uLnTx/>
              <a:uFillTx/>
            </a:endParaRPr>
          </a:p>
        </p:txBody>
      </p:sp>
      <p:sp>
        <p:nvSpPr>
          <p:cNvPr id="5" name="タイトル 4"/>
          <p:cNvSpPr>
            <a:spLocks noGrp="1"/>
          </p:cNvSpPr>
          <p:nvPr>
            <p:ph type="title" idx="4294967295"/>
          </p:nvPr>
        </p:nvSpPr>
        <p:spPr>
          <a:xfrm>
            <a:off x="413657" y="188686"/>
            <a:ext cx="8229600" cy="726848"/>
          </a:xfrm>
        </p:spPr>
        <p:txBody>
          <a:bodyPr/>
          <a:lstStyle/>
          <a:p>
            <a:r>
              <a:rPr kumimoji="1" lang="en-US" altLang="ja-JP" dirty="0" smtClean="0">
                <a:latin typeface="Comic Sans MS" pitchFamily="66" charset="0"/>
              </a:rPr>
              <a:t>JMX and CAP</a:t>
            </a:r>
            <a:endParaRPr kumimoji="1" lang="ja-JP" altLang="en-US" dirty="0">
              <a:latin typeface="Comic Sans MS" pitchFamily="66" charset="0"/>
            </a:endParaRPr>
          </a:p>
        </p:txBody>
      </p:sp>
      <p:sp>
        <p:nvSpPr>
          <p:cNvPr id="6" name="AutoShape 4"/>
          <p:cNvSpPr>
            <a:spLocks noChangeArrowheads="1"/>
          </p:cNvSpPr>
          <p:nvPr/>
        </p:nvSpPr>
        <p:spPr bwMode="auto">
          <a:xfrm>
            <a:off x="188687" y="1305832"/>
            <a:ext cx="7170056" cy="2163082"/>
          </a:xfrm>
          <a:prstGeom prst="roundRect">
            <a:avLst>
              <a:gd name="adj" fmla="val 16667"/>
            </a:avLst>
          </a:prstGeom>
          <a:ln>
            <a:headEnd/>
            <a:tailEnd/>
          </a:ln>
        </p:spPr>
        <p:style>
          <a:lnRef idx="1">
            <a:schemeClr val="accent6"/>
          </a:lnRef>
          <a:fillRef idx="2">
            <a:schemeClr val="accent6"/>
          </a:fillRef>
          <a:effectRef idx="1">
            <a:schemeClr val="accent6"/>
          </a:effectRef>
          <a:fontRef idx="minor">
            <a:schemeClr val="dk1"/>
          </a:fontRef>
        </p:style>
        <p:txBody>
          <a:bodyPr wrap="none" anchor="ctr"/>
          <a:lstStyle/>
          <a:p>
            <a:endParaRPr lang="ja-JP" altLang="en-US"/>
          </a:p>
        </p:txBody>
      </p:sp>
      <p:sp>
        <p:nvSpPr>
          <p:cNvPr id="7" name="AutoShape 5"/>
          <p:cNvSpPr>
            <a:spLocks noChangeArrowheads="1"/>
          </p:cNvSpPr>
          <p:nvPr/>
        </p:nvSpPr>
        <p:spPr bwMode="auto">
          <a:xfrm>
            <a:off x="2771775" y="1426482"/>
            <a:ext cx="5457825" cy="2971347"/>
          </a:xfrm>
          <a:prstGeom prst="roundRect">
            <a:avLst>
              <a:gd name="adj" fmla="val 10389"/>
            </a:avLst>
          </a:prstGeom>
          <a:solidFill>
            <a:schemeClr val="accent5">
              <a:lumMod val="40000"/>
              <a:lumOff val="60000"/>
              <a:alpha val="29000"/>
            </a:schemeClr>
          </a:solidFill>
          <a:ln>
            <a:headEnd/>
            <a:tailEnd/>
          </a:ln>
        </p:spPr>
        <p:style>
          <a:lnRef idx="1">
            <a:schemeClr val="accent3"/>
          </a:lnRef>
          <a:fillRef idx="2">
            <a:schemeClr val="accent3"/>
          </a:fillRef>
          <a:effectRef idx="1">
            <a:schemeClr val="accent3"/>
          </a:effectRef>
          <a:fontRef idx="minor">
            <a:schemeClr val="dk1"/>
          </a:fontRef>
        </p:style>
        <p:txBody>
          <a:bodyPr wrap="none" anchor="ctr"/>
          <a:lstStyle/>
          <a:p>
            <a:endParaRPr lang="ja-JP" altLang="en-US"/>
          </a:p>
        </p:txBody>
      </p:sp>
      <p:sp>
        <p:nvSpPr>
          <p:cNvPr id="10" name="Text Box 8"/>
          <p:cNvSpPr txBox="1">
            <a:spLocks noChangeArrowheads="1"/>
          </p:cNvSpPr>
          <p:nvPr/>
        </p:nvSpPr>
        <p:spPr bwMode="auto">
          <a:xfrm>
            <a:off x="328839" y="1432606"/>
            <a:ext cx="1006475" cy="366712"/>
          </a:xfrm>
          <a:prstGeom prst="rect">
            <a:avLst/>
          </a:prstGeom>
          <a:noFill/>
          <a:ln w="9525">
            <a:noFill/>
            <a:miter lim="800000"/>
            <a:headEnd/>
            <a:tailEnd/>
          </a:ln>
          <a:effectLst/>
        </p:spPr>
        <p:txBody>
          <a:bodyPr wrap="square">
            <a:spAutoFit/>
          </a:bodyPr>
          <a:lstStyle/>
          <a:p>
            <a:pPr>
              <a:spcBef>
                <a:spcPct val="50000"/>
              </a:spcBef>
            </a:pPr>
            <a:r>
              <a:rPr lang="en-US" altLang="ja-JP" sz="1800" dirty="0">
                <a:solidFill>
                  <a:schemeClr val="accent2"/>
                </a:solidFill>
                <a:latin typeface="Tahoma" pitchFamily="34" charset="0"/>
              </a:rPr>
              <a:t>CAP</a:t>
            </a:r>
          </a:p>
        </p:txBody>
      </p:sp>
      <p:sp>
        <p:nvSpPr>
          <p:cNvPr id="15" name="Text Box 13"/>
          <p:cNvSpPr txBox="1">
            <a:spLocks noChangeArrowheads="1"/>
          </p:cNvSpPr>
          <p:nvPr/>
        </p:nvSpPr>
        <p:spPr bwMode="auto">
          <a:xfrm>
            <a:off x="3312432" y="3551918"/>
            <a:ext cx="2736850" cy="784830"/>
          </a:xfrm>
          <a:prstGeom prst="rect">
            <a:avLst/>
          </a:prstGeom>
          <a:noFill/>
          <a:ln w="9525">
            <a:noFill/>
            <a:miter lim="800000"/>
            <a:headEnd/>
            <a:tailEnd/>
          </a:ln>
          <a:effectLst/>
        </p:spPr>
        <p:txBody>
          <a:bodyPr>
            <a:spAutoFit/>
          </a:bodyPr>
          <a:lstStyle/>
          <a:p>
            <a:pPr>
              <a:spcBef>
                <a:spcPct val="50000"/>
              </a:spcBef>
            </a:pPr>
            <a:r>
              <a:rPr lang="en-US" altLang="ja-JP" sz="1800" dirty="0">
                <a:latin typeface="Tahoma" pitchFamily="34" charset="0"/>
              </a:rPr>
              <a:t>time-sequential </a:t>
            </a:r>
            <a:r>
              <a:rPr lang="en-US" altLang="ja-JP" sz="1800" dirty="0" smtClean="0">
                <a:latin typeface="Tahoma" pitchFamily="34" charset="0"/>
              </a:rPr>
              <a:t>values</a:t>
            </a:r>
          </a:p>
          <a:p>
            <a:pPr>
              <a:spcBef>
                <a:spcPct val="50000"/>
              </a:spcBef>
            </a:pPr>
            <a:r>
              <a:rPr lang="en-US" altLang="ja-JP" dirty="0" smtClean="0">
                <a:latin typeface="Tahoma" pitchFamily="34" charset="0"/>
              </a:rPr>
              <a:t>quantitative estimates</a:t>
            </a:r>
          </a:p>
        </p:txBody>
      </p:sp>
      <p:pic>
        <p:nvPicPr>
          <p:cNvPr id="16" name="Picture 14" descr="54232"/>
          <p:cNvPicPr>
            <a:picLocks noChangeAspect="1" noChangeArrowheads="1"/>
          </p:cNvPicPr>
          <p:nvPr/>
        </p:nvPicPr>
        <p:blipFill>
          <a:blip r:embed="rId2" cstate="print"/>
          <a:srcRect/>
          <a:stretch>
            <a:fillRect/>
          </a:stretch>
        </p:blipFill>
        <p:spPr bwMode="auto">
          <a:xfrm>
            <a:off x="6020254" y="3457804"/>
            <a:ext cx="1367518" cy="847626"/>
          </a:xfrm>
          <a:prstGeom prst="rect">
            <a:avLst/>
          </a:prstGeom>
          <a:noFill/>
        </p:spPr>
      </p:pic>
      <p:sp>
        <p:nvSpPr>
          <p:cNvPr id="17" name="Text Box 15"/>
          <p:cNvSpPr txBox="1">
            <a:spLocks noChangeArrowheads="1"/>
          </p:cNvSpPr>
          <p:nvPr/>
        </p:nvSpPr>
        <p:spPr bwMode="auto">
          <a:xfrm>
            <a:off x="608467" y="2510745"/>
            <a:ext cx="2736850" cy="366712"/>
          </a:xfrm>
          <a:prstGeom prst="rect">
            <a:avLst/>
          </a:prstGeom>
          <a:noFill/>
          <a:ln w="9525">
            <a:noFill/>
            <a:miter lim="800000"/>
            <a:headEnd/>
            <a:tailEnd/>
          </a:ln>
          <a:effectLst/>
        </p:spPr>
        <p:txBody>
          <a:bodyPr>
            <a:spAutoFit/>
          </a:bodyPr>
          <a:lstStyle/>
          <a:p>
            <a:pPr>
              <a:spcBef>
                <a:spcPct val="50000"/>
              </a:spcBef>
            </a:pPr>
            <a:r>
              <a:rPr lang="en-US" altLang="ja-JP" sz="1800" dirty="0">
                <a:latin typeface="Tahoma" pitchFamily="34" charset="0"/>
              </a:rPr>
              <a:t>public safety</a:t>
            </a:r>
          </a:p>
        </p:txBody>
      </p:sp>
      <p:sp>
        <p:nvSpPr>
          <p:cNvPr id="18" name="Text Box 16"/>
          <p:cNvSpPr txBox="1">
            <a:spLocks noChangeArrowheads="1"/>
          </p:cNvSpPr>
          <p:nvPr/>
        </p:nvSpPr>
        <p:spPr bwMode="auto">
          <a:xfrm>
            <a:off x="608466" y="1943781"/>
            <a:ext cx="2736850" cy="366712"/>
          </a:xfrm>
          <a:prstGeom prst="rect">
            <a:avLst/>
          </a:prstGeom>
          <a:noFill/>
          <a:ln w="9525">
            <a:noFill/>
            <a:miter lim="800000"/>
            <a:headEnd/>
            <a:tailEnd/>
          </a:ln>
          <a:effectLst/>
        </p:spPr>
        <p:txBody>
          <a:bodyPr>
            <a:spAutoFit/>
          </a:bodyPr>
          <a:lstStyle/>
          <a:p>
            <a:pPr>
              <a:spcBef>
                <a:spcPct val="50000"/>
              </a:spcBef>
            </a:pPr>
            <a:r>
              <a:rPr lang="en-US" altLang="ja-JP" sz="1800" dirty="0">
                <a:latin typeface="Tahoma" pitchFamily="34" charset="0"/>
              </a:rPr>
              <a:t>law enforcement</a:t>
            </a:r>
          </a:p>
        </p:txBody>
      </p:sp>
      <p:sp>
        <p:nvSpPr>
          <p:cNvPr id="19" name="Text Box 17"/>
          <p:cNvSpPr txBox="1">
            <a:spLocks noChangeArrowheads="1"/>
          </p:cNvSpPr>
          <p:nvPr/>
        </p:nvSpPr>
        <p:spPr bwMode="auto">
          <a:xfrm>
            <a:off x="3559176" y="1453471"/>
            <a:ext cx="3278188" cy="915987"/>
          </a:xfrm>
          <a:prstGeom prst="rect">
            <a:avLst/>
          </a:prstGeom>
          <a:noFill/>
          <a:ln w="9525">
            <a:noFill/>
            <a:miter lim="800000"/>
            <a:headEnd/>
            <a:tailEnd/>
          </a:ln>
          <a:effectLst/>
        </p:spPr>
        <p:txBody>
          <a:bodyPr>
            <a:spAutoFit/>
          </a:bodyPr>
          <a:lstStyle/>
          <a:p>
            <a:pPr>
              <a:spcBef>
                <a:spcPct val="50000"/>
              </a:spcBef>
            </a:pPr>
            <a:r>
              <a:rPr lang="en-US" altLang="ja-JP" sz="1800" dirty="0">
                <a:latin typeface="Tahoma" pitchFamily="34" charset="0"/>
              </a:rPr>
              <a:t>natural hazards such as severe weather, earthquakes, and tsunami</a:t>
            </a:r>
          </a:p>
        </p:txBody>
      </p:sp>
      <p:pic>
        <p:nvPicPr>
          <p:cNvPr id="20" name="Picture 18" descr="04121600391"/>
          <p:cNvPicPr>
            <a:picLocks noChangeAspect="1" noChangeArrowheads="1"/>
          </p:cNvPicPr>
          <p:nvPr/>
        </p:nvPicPr>
        <p:blipFill>
          <a:blip r:embed="rId3" cstate="print"/>
          <a:srcRect/>
          <a:stretch>
            <a:fillRect/>
          </a:stretch>
        </p:blipFill>
        <p:spPr bwMode="auto">
          <a:xfrm>
            <a:off x="5248048" y="2342922"/>
            <a:ext cx="1181780" cy="964918"/>
          </a:xfrm>
          <a:prstGeom prst="rect">
            <a:avLst/>
          </a:prstGeom>
          <a:noFill/>
        </p:spPr>
      </p:pic>
      <p:pic>
        <p:nvPicPr>
          <p:cNvPr id="21" name="Picture 19" descr="99"/>
          <p:cNvPicPr>
            <a:picLocks noChangeAspect="1" noChangeArrowheads="1"/>
          </p:cNvPicPr>
          <p:nvPr/>
        </p:nvPicPr>
        <p:blipFill>
          <a:blip r:embed="rId4" cstate="print"/>
          <a:srcRect/>
          <a:stretch>
            <a:fillRect/>
          </a:stretch>
        </p:blipFill>
        <p:spPr bwMode="auto">
          <a:xfrm>
            <a:off x="3611110" y="2357439"/>
            <a:ext cx="1164090" cy="969667"/>
          </a:xfrm>
          <a:prstGeom prst="rect">
            <a:avLst/>
          </a:prstGeom>
          <a:noFill/>
        </p:spPr>
      </p:pic>
      <p:sp>
        <p:nvSpPr>
          <p:cNvPr id="22" name="左右矢印 21"/>
          <p:cNvSpPr/>
          <p:nvPr/>
        </p:nvSpPr>
        <p:spPr>
          <a:xfrm>
            <a:off x="348343" y="783771"/>
            <a:ext cx="7924800" cy="609600"/>
          </a:xfrm>
          <a:prstGeom prst="lef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smtClean="0"/>
              <a:t>All Hazards</a:t>
            </a:r>
            <a:endParaRPr kumimoji="1" lang="ja-JP" altLang="en-US" dirty="0"/>
          </a:p>
        </p:txBody>
      </p:sp>
      <p:sp>
        <p:nvSpPr>
          <p:cNvPr id="24" name="右矢印 23"/>
          <p:cNvSpPr/>
          <p:nvPr/>
        </p:nvSpPr>
        <p:spPr>
          <a:xfrm rot="5400000">
            <a:off x="6988628" y="2373088"/>
            <a:ext cx="3323774" cy="638628"/>
          </a:xfrm>
          <a:prstGeom prst="rightArrow">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solidFill>
                  <a:srgbClr val="002060"/>
                </a:solidFill>
              </a:rPr>
              <a:t>Detail</a:t>
            </a:r>
            <a:endParaRPr kumimoji="1" lang="ja-JP" altLang="en-US" dirty="0">
              <a:solidFill>
                <a:srgbClr val="002060"/>
              </a:solidFill>
            </a:endParaRPr>
          </a:p>
        </p:txBody>
      </p:sp>
      <p:sp>
        <p:nvSpPr>
          <p:cNvPr id="25" name="Text Box 8"/>
          <p:cNvSpPr txBox="1">
            <a:spLocks noChangeArrowheads="1"/>
          </p:cNvSpPr>
          <p:nvPr/>
        </p:nvSpPr>
        <p:spPr bwMode="auto">
          <a:xfrm>
            <a:off x="7346496" y="3979863"/>
            <a:ext cx="1006475" cy="366712"/>
          </a:xfrm>
          <a:prstGeom prst="rect">
            <a:avLst/>
          </a:prstGeom>
          <a:noFill/>
          <a:ln w="9525">
            <a:noFill/>
            <a:miter lim="800000"/>
            <a:headEnd/>
            <a:tailEnd/>
          </a:ln>
          <a:effectLst/>
        </p:spPr>
        <p:txBody>
          <a:bodyPr wrap="square">
            <a:spAutoFit/>
          </a:bodyPr>
          <a:lstStyle/>
          <a:p>
            <a:pPr>
              <a:spcBef>
                <a:spcPct val="50000"/>
              </a:spcBef>
            </a:pPr>
            <a:r>
              <a:rPr lang="en-US" altLang="ja-JP" sz="1800" dirty="0" smtClean="0">
                <a:solidFill>
                  <a:schemeClr val="accent2"/>
                </a:solidFill>
                <a:latin typeface="Tahoma" pitchFamily="34" charset="0"/>
              </a:rPr>
              <a:t>JMX</a:t>
            </a:r>
            <a:endParaRPr lang="en-US" altLang="ja-JP" sz="1800" dirty="0">
              <a:solidFill>
                <a:schemeClr val="accent2"/>
              </a:solidFill>
              <a:latin typeface="Tahoma"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1"/>
          </p:nvPr>
        </p:nvSpPr>
        <p:spPr/>
        <p:txBody>
          <a:bodyPr/>
          <a:lstStyle/>
          <a:p>
            <a:fld id="{E9826658-DF4D-4B19-A3FE-E7A9A4D9B617}" type="slidenum">
              <a:rPr kumimoji="1" lang="ja-JP" altLang="en-US" smtClean="0"/>
              <a:pPr/>
              <a:t>25</a:t>
            </a:fld>
            <a:endParaRPr kumimoji="1" lang="ja-JP" altLang="en-US" dirty="0"/>
          </a:p>
        </p:txBody>
      </p:sp>
      <p:sp>
        <p:nvSpPr>
          <p:cNvPr id="3" name="タイトル 2"/>
          <p:cNvSpPr>
            <a:spLocks noGrp="1"/>
          </p:cNvSpPr>
          <p:nvPr>
            <p:ph type="title" idx="4294967295"/>
          </p:nvPr>
        </p:nvSpPr>
        <p:spPr>
          <a:xfrm>
            <a:off x="-1" y="274638"/>
            <a:ext cx="8911771" cy="697819"/>
          </a:xfrm>
        </p:spPr>
        <p:txBody>
          <a:bodyPr/>
          <a:lstStyle/>
          <a:p>
            <a:r>
              <a:rPr kumimoji="1" lang="en-US" altLang="ja-JP" sz="3600" dirty="0" smtClean="0">
                <a:latin typeface="Comic Sans MS" pitchFamily="66" charset="0"/>
              </a:rPr>
              <a:t>Our perspective to the global standard</a:t>
            </a:r>
            <a:endParaRPr kumimoji="1" lang="ja-JP" altLang="en-US" sz="3600" dirty="0">
              <a:latin typeface="Comic Sans MS" pitchFamily="66" charset="0"/>
            </a:endParaRPr>
          </a:p>
        </p:txBody>
      </p:sp>
      <p:sp>
        <p:nvSpPr>
          <p:cNvPr id="5" name="テキスト プレースホルダ 4"/>
          <p:cNvSpPr>
            <a:spLocks noGrp="1"/>
          </p:cNvSpPr>
          <p:nvPr>
            <p:ph type="body" idx="4294967295"/>
          </p:nvPr>
        </p:nvSpPr>
        <p:spPr>
          <a:xfrm>
            <a:off x="0" y="1219200"/>
            <a:ext cx="9144000" cy="4760686"/>
          </a:xfrm>
        </p:spPr>
        <p:txBody>
          <a:bodyPr>
            <a:normAutofit fontScale="70000" lnSpcReduction="20000"/>
          </a:bodyPr>
          <a:lstStyle/>
          <a:p>
            <a:r>
              <a:rPr lang="en-US" altLang="ja-JP" dirty="0" smtClean="0"/>
              <a:t>It is reasonable to optimize the emergency alerts considering the  domestic requirements. </a:t>
            </a:r>
          </a:p>
          <a:p>
            <a:pPr lvl="1"/>
            <a:r>
              <a:rPr lang="en-US" altLang="ja-JP" dirty="0" smtClean="0"/>
              <a:t>Natural features, government, law, culture, history, etc. </a:t>
            </a:r>
          </a:p>
          <a:p>
            <a:r>
              <a:rPr lang="en-US" altLang="ja-JP" dirty="0" smtClean="0"/>
              <a:t>Emergency alerts must be reached to everyone who needs</a:t>
            </a:r>
          </a:p>
          <a:p>
            <a:pPr lvl="1"/>
            <a:r>
              <a:rPr lang="en-US" altLang="ja-JP" dirty="0" smtClean="0"/>
              <a:t>After the huge disaster, ways of dissemination are limited due to various reasons</a:t>
            </a:r>
          </a:p>
          <a:p>
            <a:pPr lvl="1"/>
            <a:r>
              <a:rPr lang="en-US" altLang="ja-JP" dirty="0" smtClean="0"/>
              <a:t>Disseminate the information to people who cannot understand Japanese</a:t>
            </a:r>
          </a:p>
          <a:p>
            <a:r>
              <a:rPr lang="en-US" altLang="ja-JP" dirty="0" smtClean="0"/>
              <a:t>Standardization may help the various media to deliver the information</a:t>
            </a:r>
          </a:p>
          <a:p>
            <a:pPr lvl="1"/>
            <a:r>
              <a:rPr lang="en-US" altLang="ja-JP" dirty="0" smtClean="0"/>
              <a:t>Multiple ways of dissemination from a single authentic voice </a:t>
            </a:r>
          </a:p>
          <a:p>
            <a:pPr lvl="1"/>
            <a:r>
              <a:rPr lang="en-US" altLang="ja-JP" dirty="0" smtClean="0"/>
              <a:t>May support the people in the country lacking  proper alert information</a:t>
            </a:r>
          </a:p>
          <a:p>
            <a:r>
              <a:rPr lang="en-US" altLang="ja-JP" dirty="0" smtClean="0"/>
              <a:t>Tasks to be solved in future</a:t>
            </a:r>
          </a:p>
          <a:p>
            <a:pPr lvl="1"/>
            <a:r>
              <a:rPr lang="en-US" altLang="ja-JP" dirty="0" smtClean="0"/>
              <a:t>How to inform the meaning and the required action of the alert</a:t>
            </a:r>
          </a:p>
          <a:p>
            <a:pPr lvl="2"/>
            <a:r>
              <a:rPr lang="en-US" altLang="ja-JP" dirty="0" smtClean="0"/>
              <a:t>Which is the most important aspect for saving the lives!</a:t>
            </a:r>
          </a:p>
          <a:p>
            <a:pPr lvl="1"/>
            <a:r>
              <a:rPr lang="en-US" altLang="ja-JP" dirty="0" smtClean="0"/>
              <a:t>National authority   International authority</a:t>
            </a:r>
          </a:p>
          <a:p>
            <a:pPr lvl="1"/>
            <a:r>
              <a:rPr lang="en-US" altLang="ja-JP" dirty="0" smtClean="0"/>
              <a:t>National standard    International standard</a:t>
            </a:r>
          </a:p>
          <a:p>
            <a:endParaRPr lang="en-US" altLang="ja-JP" dirty="0" smtClean="0"/>
          </a:p>
          <a:p>
            <a:endParaRPr kumimoji="1" lang="ja-JP"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upload.wikimedia.org/wikipedia/en/6/6f/Tropical_cyclones_1945_2006_wikicolor.png"/>
          <p:cNvPicPr>
            <a:picLocks noChangeAspect="1" noChangeArrowheads="1"/>
          </p:cNvPicPr>
          <p:nvPr/>
        </p:nvPicPr>
        <p:blipFill>
          <a:blip r:embed="rId3" cstate="print"/>
          <a:srcRect/>
          <a:stretch>
            <a:fillRect/>
          </a:stretch>
        </p:blipFill>
        <p:spPr bwMode="auto">
          <a:xfrm>
            <a:off x="210655" y="3927190"/>
            <a:ext cx="4316364" cy="2930810"/>
          </a:xfrm>
          <a:prstGeom prst="rect">
            <a:avLst/>
          </a:prstGeom>
          <a:noFill/>
          <a:ln>
            <a:solidFill>
              <a:schemeClr val="tx1"/>
            </a:solidFill>
          </a:ln>
        </p:spPr>
      </p:pic>
      <p:pic>
        <p:nvPicPr>
          <p:cNvPr id="22" name="Picture 2"/>
          <p:cNvPicPr>
            <a:picLocks noChangeAspect="1" noChangeArrowheads="1"/>
          </p:cNvPicPr>
          <p:nvPr/>
        </p:nvPicPr>
        <p:blipFill>
          <a:blip r:embed="rId4" cstate="print"/>
          <a:srcRect/>
          <a:stretch>
            <a:fillRect/>
          </a:stretch>
        </p:blipFill>
        <p:spPr bwMode="auto">
          <a:xfrm>
            <a:off x="0" y="721725"/>
            <a:ext cx="4317587" cy="3096865"/>
          </a:xfrm>
          <a:prstGeom prst="rect">
            <a:avLst/>
          </a:prstGeom>
          <a:noFill/>
          <a:ln w="9525">
            <a:solidFill>
              <a:schemeClr val="tx1"/>
            </a:solidFill>
            <a:miter lim="800000"/>
            <a:headEnd/>
            <a:tailEnd/>
          </a:ln>
        </p:spPr>
      </p:pic>
      <p:pic>
        <p:nvPicPr>
          <p:cNvPr id="21" name="Picture 11"/>
          <p:cNvPicPr>
            <a:picLocks noChangeAspect="1" noChangeArrowheads="1"/>
          </p:cNvPicPr>
          <p:nvPr/>
        </p:nvPicPr>
        <p:blipFill>
          <a:blip r:embed="rId5" cstate="print"/>
          <a:srcRect/>
          <a:stretch>
            <a:fillRect/>
          </a:stretch>
        </p:blipFill>
        <p:spPr bwMode="auto">
          <a:xfrm>
            <a:off x="179512" y="2852936"/>
            <a:ext cx="1335389" cy="1157650"/>
          </a:xfrm>
          <a:prstGeom prst="rect">
            <a:avLst/>
          </a:prstGeom>
          <a:noFill/>
          <a:ln w="9525">
            <a:solidFill>
              <a:schemeClr val="tx1"/>
            </a:solidFill>
            <a:miter lim="800000"/>
            <a:headEnd/>
            <a:tailEnd/>
          </a:ln>
        </p:spPr>
      </p:pic>
      <p:sp>
        <p:nvSpPr>
          <p:cNvPr id="23" name="Text Box 7"/>
          <p:cNvSpPr txBox="1">
            <a:spLocks noChangeArrowheads="1"/>
          </p:cNvSpPr>
          <p:nvPr/>
        </p:nvSpPr>
        <p:spPr bwMode="auto">
          <a:xfrm>
            <a:off x="1394163" y="3118159"/>
            <a:ext cx="2592288" cy="738664"/>
          </a:xfrm>
          <a:prstGeom prst="rect">
            <a:avLst/>
          </a:prstGeom>
          <a:solidFill>
            <a:srgbClr val="CCECFF"/>
          </a:solidFill>
          <a:ln w="9525">
            <a:noFill/>
            <a:miter lim="800000"/>
            <a:headEnd/>
            <a:tailEnd/>
          </a:ln>
          <a:scene3d>
            <a:camera prst="orthographicFront"/>
            <a:lightRig rig="threePt" dir="t"/>
          </a:scene3d>
          <a:sp3d>
            <a:bevelT/>
          </a:sp3d>
        </p:spPr>
        <p:txBody>
          <a:bodyPr wrap="square">
            <a:spAutoFit/>
          </a:bodyPr>
          <a:lstStyle/>
          <a:p>
            <a:pPr algn="ctr"/>
            <a:r>
              <a:rPr lang="en-US" altLang="ja-JP" sz="1400" dirty="0" smtClean="0">
                <a:latin typeface="+mj-lt"/>
              </a:rPr>
              <a:t>Hypocenters around Japan</a:t>
            </a:r>
            <a:endParaRPr lang="en-US" altLang="ja-JP" sz="1400" dirty="0">
              <a:latin typeface="+mj-lt"/>
            </a:endParaRPr>
          </a:p>
          <a:p>
            <a:pPr algn="ctr"/>
            <a:r>
              <a:rPr lang="en-US" altLang="ja-JP" sz="1400" dirty="0" smtClean="0">
                <a:latin typeface="+mj-lt"/>
              </a:rPr>
              <a:t>135,700 quakes in 2009</a:t>
            </a:r>
            <a:br>
              <a:rPr lang="en-US" altLang="ja-JP" sz="1400" dirty="0" smtClean="0">
                <a:latin typeface="+mj-lt"/>
              </a:rPr>
            </a:br>
            <a:r>
              <a:rPr lang="en-US" altLang="ja-JP" sz="1400" dirty="0" smtClean="0">
                <a:latin typeface="+mj-lt"/>
              </a:rPr>
              <a:t>(approx. 370/day</a:t>
            </a:r>
            <a:r>
              <a:rPr lang="en-US" altLang="ja-JP" sz="1400" dirty="0">
                <a:latin typeface="+mj-lt"/>
              </a:rPr>
              <a:t>)</a:t>
            </a:r>
            <a:endParaRPr lang="ja-JP" altLang="en-US" sz="1400" dirty="0">
              <a:latin typeface="+mj-lt"/>
            </a:endParaRPr>
          </a:p>
        </p:txBody>
      </p:sp>
      <p:cxnSp>
        <p:nvCxnSpPr>
          <p:cNvPr id="27" name="直線コネクタ 26"/>
          <p:cNvCxnSpPr/>
          <p:nvPr/>
        </p:nvCxnSpPr>
        <p:spPr>
          <a:xfrm flipV="1">
            <a:off x="179512" y="1772816"/>
            <a:ext cx="2016224" cy="108012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p:cNvCxnSpPr/>
          <p:nvPr/>
        </p:nvCxnSpPr>
        <p:spPr>
          <a:xfrm>
            <a:off x="2411760" y="1988840"/>
            <a:ext cx="360040" cy="86409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スライド番号プレースホルダ 11"/>
          <p:cNvSpPr>
            <a:spLocks noGrp="1"/>
          </p:cNvSpPr>
          <p:nvPr>
            <p:ph type="sldNum" sz="quarter" idx="11"/>
          </p:nvPr>
        </p:nvSpPr>
        <p:spPr/>
        <p:txBody>
          <a:bodyPr/>
          <a:lstStyle/>
          <a:p>
            <a:fld id="{E9826658-DF4D-4B19-A3FE-E7A9A4D9B617}" type="slidenum">
              <a:rPr kumimoji="1" lang="ja-JP" altLang="en-US" smtClean="0">
                <a:latin typeface="+mj-lt"/>
              </a:rPr>
              <a:pPr/>
              <a:t>3</a:t>
            </a:fld>
            <a:endParaRPr kumimoji="1" lang="ja-JP" altLang="en-US" dirty="0">
              <a:latin typeface="+mj-lt"/>
            </a:endParaRPr>
          </a:p>
        </p:txBody>
      </p:sp>
      <p:sp>
        <p:nvSpPr>
          <p:cNvPr id="33" name="タイトル 32"/>
          <p:cNvSpPr>
            <a:spLocks noGrp="1"/>
          </p:cNvSpPr>
          <p:nvPr>
            <p:ph type="title" idx="4294967295"/>
          </p:nvPr>
        </p:nvSpPr>
        <p:spPr>
          <a:xfrm>
            <a:off x="377372" y="0"/>
            <a:ext cx="8229600" cy="1143000"/>
          </a:xfrm>
        </p:spPr>
        <p:txBody>
          <a:bodyPr/>
          <a:lstStyle/>
          <a:p>
            <a:pPr rtl="0" eaLnBrk="1" latinLnBrk="0" hangingPunct="1"/>
            <a:r>
              <a:rPr kumimoji="1" lang="en-US" altLang="ja-JP" sz="3600" kern="1200" dirty="0" smtClean="0">
                <a:solidFill>
                  <a:schemeClr val="tx1"/>
                </a:solidFill>
                <a:latin typeface="Comic Sans MS" pitchFamily="66" charset="0"/>
                <a:ea typeface="ＭＳ Ｐゴシック"/>
                <a:cs typeface="Arial"/>
              </a:rPr>
              <a:t>Japan - disaster prone country -</a:t>
            </a:r>
            <a:endParaRPr lang="ja-JP" altLang="ja-JP" dirty="0" smtClean="0">
              <a:latin typeface="Comic Sans MS" pitchFamily="66" charset="0"/>
            </a:endParaRPr>
          </a:p>
          <a:p>
            <a:endParaRPr kumimoji="1" lang="ja-JP" altLang="en-US" dirty="0">
              <a:latin typeface="Comic Sans MS" pitchFamily="66" charset="0"/>
            </a:endParaRPr>
          </a:p>
        </p:txBody>
      </p:sp>
      <p:sp>
        <p:nvSpPr>
          <p:cNvPr id="25" name="正方形/長方形 24"/>
          <p:cNvSpPr/>
          <p:nvPr/>
        </p:nvSpPr>
        <p:spPr>
          <a:xfrm>
            <a:off x="2195736" y="1772816"/>
            <a:ext cx="210699" cy="247746"/>
          </a:xfrm>
          <a:prstGeom prst="rect">
            <a:avLst/>
          </a:prstGeom>
          <a:solidFill>
            <a:srgbClr val="CCECFF">
              <a:alpha val="65000"/>
            </a:srgb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7585" name="Picture 1"/>
          <p:cNvPicPr>
            <a:picLocks noChangeAspect="1" noChangeArrowheads="1"/>
          </p:cNvPicPr>
          <p:nvPr/>
        </p:nvPicPr>
        <p:blipFill>
          <a:blip r:embed="rId6" cstate="print"/>
          <a:srcRect/>
          <a:stretch>
            <a:fillRect/>
          </a:stretch>
        </p:blipFill>
        <p:spPr bwMode="auto">
          <a:xfrm>
            <a:off x="4518701" y="707210"/>
            <a:ext cx="4625299" cy="3240360"/>
          </a:xfrm>
          <a:prstGeom prst="rect">
            <a:avLst/>
          </a:prstGeom>
          <a:noFill/>
          <a:ln w="9525">
            <a:noFill/>
            <a:miter lim="800000"/>
            <a:headEnd/>
            <a:tailEnd/>
          </a:ln>
        </p:spPr>
      </p:pic>
      <p:sp>
        <p:nvSpPr>
          <p:cNvPr id="15" name="テキスト ボックス 14"/>
          <p:cNvSpPr txBox="1"/>
          <p:nvPr/>
        </p:nvSpPr>
        <p:spPr>
          <a:xfrm>
            <a:off x="179512" y="720000"/>
            <a:ext cx="1368152" cy="369332"/>
          </a:xfrm>
          <a:prstGeom prst="rect">
            <a:avLst/>
          </a:prstGeom>
          <a:solidFill>
            <a:schemeClr val="bg1"/>
          </a:solidFill>
        </p:spPr>
        <p:txBody>
          <a:bodyPr wrap="square" rtlCol="0">
            <a:spAutoFit/>
          </a:bodyPr>
          <a:lstStyle/>
          <a:p>
            <a:pPr algn="ctr"/>
            <a:r>
              <a:rPr kumimoji="1" lang="en-US" altLang="ja-JP" b="1" dirty="0" smtClean="0">
                <a:solidFill>
                  <a:srgbClr val="0000FF"/>
                </a:solidFill>
              </a:rPr>
              <a:t>Earthquakes</a:t>
            </a:r>
            <a:endParaRPr kumimoji="1" lang="ja-JP" altLang="en-US" b="1" dirty="0" smtClean="0">
              <a:solidFill>
                <a:srgbClr val="0000FF"/>
              </a:solidFill>
            </a:endParaRPr>
          </a:p>
        </p:txBody>
      </p:sp>
      <p:sp>
        <p:nvSpPr>
          <p:cNvPr id="16" name="テキスト ボックス 15"/>
          <p:cNvSpPr txBox="1"/>
          <p:nvPr/>
        </p:nvSpPr>
        <p:spPr>
          <a:xfrm>
            <a:off x="7740352" y="720000"/>
            <a:ext cx="1152128" cy="369332"/>
          </a:xfrm>
          <a:prstGeom prst="rect">
            <a:avLst/>
          </a:prstGeom>
          <a:solidFill>
            <a:schemeClr val="bg1"/>
          </a:solidFill>
        </p:spPr>
        <p:txBody>
          <a:bodyPr wrap="square" rtlCol="0">
            <a:spAutoFit/>
          </a:bodyPr>
          <a:lstStyle/>
          <a:p>
            <a:pPr algn="ctr"/>
            <a:r>
              <a:rPr kumimoji="1" lang="en-US" altLang="ja-JP" b="1" dirty="0" smtClean="0">
                <a:solidFill>
                  <a:srgbClr val="0000FF"/>
                </a:solidFill>
              </a:rPr>
              <a:t>Volcanoes</a:t>
            </a:r>
            <a:endParaRPr kumimoji="1" lang="ja-JP" altLang="en-US" b="1" dirty="0" smtClean="0">
              <a:solidFill>
                <a:srgbClr val="0000FF"/>
              </a:solidFill>
            </a:endParaRPr>
          </a:p>
        </p:txBody>
      </p:sp>
      <p:sp>
        <p:nvSpPr>
          <p:cNvPr id="17" name="テキスト ボックス 16"/>
          <p:cNvSpPr txBox="1"/>
          <p:nvPr/>
        </p:nvSpPr>
        <p:spPr>
          <a:xfrm>
            <a:off x="278547" y="4215222"/>
            <a:ext cx="1872208" cy="369332"/>
          </a:xfrm>
          <a:prstGeom prst="rect">
            <a:avLst/>
          </a:prstGeom>
          <a:solidFill>
            <a:schemeClr val="bg1"/>
          </a:solidFill>
        </p:spPr>
        <p:txBody>
          <a:bodyPr wrap="square" rtlCol="0">
            <a:spAutoFit/>
          </a:bodyPr>
          <a:lstStyle/>
          <a:p>
            <a:pPr algn="ctr"/>
            <a:r>
              <a:rPr kumimoji="1" lang="en-US" altLang="ja-JP" b="1" dirty="0" smtClean="0">
                <a:solidFill>
                  <a:srgbClr val="0000FF"/>
                </a:solidFill>
              </a:rPr>
              <a:t>T</a:t>
            </a:r>
            <a:r>
              <a:rPr lang="en-US" altLang="ja-JP" b="1" dirty="0" smtClean="0">
                <a:solidFill>
                  <a:srgbClr val="0000FF"/>
                </a:solidFill>
              </a:rPr>
              <a:t>ropical Cyclones</a:t>
            </a:r>
            <a:endParaRPr kumimoji="1" lang="ja-JP" altLang="en-US" b="1" dirty="0" smtClean="0">
              <a:solidFill>
                <a:srgbClr val="0000FF"/>
              </a:solidFill>
            </a:endParaRPr>
          </a:p>
        </p:txBody>
      </p:sp>
      <p:sp>
        <p:nvSpPr>
          <p:cNvPr id="18" name="正方形/長方形 17"/>
          <p:cNvSpPr/>
          <p:nvPr/>
        </p:nvSpPr>
        <p:spPr>
          <a:xfrm>
            <a:off x="6768000" y="1669086"/>
            <a:ext cx="210699" cy="247746"/>
          </a:xfrm>
          <a:prstGeom prst="rect">
            <a:avLst/>
          </a:prstGeom>
          <a:solidFill>
            <a:srgbClr val="CCECFF">
              <a:alpha val="65000"/>
            </a:srgb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4" name="正方形/長方形 23"/>
          <p:cNvSpPr/>
          <p:nvPr/>
        </p:nvSpPr>
        <p:spPr>
          <a:xfrm>
            <a:off x="1574691" y="4615548"/>
            <a:ext cx="210699" cy="247746"/>
          </a:xfrm>
          <a:prstGeom prst="rect">
            <a:avLst/>
          </a:prstGeom>
          <a:solidFill>
            <a:srgbClr val="CCECFF">
              <a:alpha val="65000"/>
            </a:srgb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Text Box 7"/>
          <p:cNvSpPr txBox="1">
            <a:spLocks noChangeArrowheads="1"/>
          </p:cNvSpPr>
          <p:nvPr/>
        </p:nvSpPr>
        <p:spPr bwMode="auto">
          <a:xfrm>
            <a:off x="2082863" y="5871406"/>
            <a:ext cx="2376264" cy="523220"/>
          </a:xfrm>
          <a:prstGeom prst="rect">
            <a:avLst/>
          </a:prstGeom>
          <a:solidFill>
            <a:srgbClr val="CCECFF"/>
          </a:solidFill>
          <a:ln w="9525">
            <a:noFill/>
            <a:miter lim="800000"/>
            <a:headEnd/>
            <a:tailEnd/>
          </a:ln>
          <a:scene3d>
            <a:camera prst="orthographicFront"/>
            <a:lightRig rig="threePt" dir="t"/>
          </a:scene3d>
          <a:sp3d>
            <a:bevelT/>
          </a:sp3d>
        </p:spPr>
        <p:txBody>
          <a:bodyPr wrap="square">
            <a:spAutoFit/>
          </a:bodyPr>
          <a:lstStyle/>
          <a:p>
            <a:pPr algn="ctr"/>
            <a:r>
              <a:rPr lang="en-US" altLang="ja-JP" sz="1400" dirty="0" smtClean="0">
                <a:latin typeface="+mj-lt"/>
              </a:rPr>
              <a:t>11 TCs / year (approach)</a:t>
            </a:r>
          </a:p>
          <a:p>
            <a:pPr algn="ctr"/>
            <a:r>
              <a:rPr lang="en-US" altLang="ja-JP" sz="1400" dirty="0" smtClean="0">
                <a:latin typeface="+mj-lt"/>
              </a:rPr>
              <a:t>3 TCs / year (landfall)</a:t>
            </a:r>
            <a:endParaRPr lang="ja-JP" altLang="en-US" sz="1400" dirty="0">
              <a:latin typeface="+mj-lt"/>
            </a:endParaRPr>
          </a:p>
        </p:txBody>
      </p:sp>
      <p:sp>
        <p:nvSpPr>
          <p:cNvPr id="28" name="Text Box 7"/>
          <p:cNvSpPr txBox="1">
            <a:spLocks noChangeArrowheads="1"/>
          </p:cNvSpPr>
          <p:nvPr/>
        </p:nvSpPr>
        <p:spPr bwMode="auto">
          <a:xfrm>
            <a:off x="4932040" y="3284984"/>
            <a:ext cx="2376264" cy="307777"/>
          </a:xfrm>
          <a:prstGeom prst="rect">
            <a:avLst/>
          </a:prstGeom>
          <a:solidFill>
            <a:srgbClr val="CCECFF"/>
          </a:solidFill>
          <a:ln w="9525">
            <a:noFill/>
            <a:miter lim="800000"/>
            <a:headEnd/>
            <a:tailEnd/>
          </a:ln>
          <a:scene3d>
            <a:camera prst="orthographicFront"/>
            <a:lightRig rig="threePt" dir="t"/>
          </a:scene3d>
          <a:sp3d>
            <a:bevelT/>
          </a:sp3d>
        </p:spPr>
        <p:txBody>
          <a:bodyPr wrap="square">
            <a:spAutoFit/>
          </a:bodyPr>
          <a:lstStyle/>
          <a:p>
            <a:pPr algn="ctr"/>
            <a:r>
              <a:rPr lang="en-US" altLang="ja-JP" sz="1400" dirty="0" smtClean="0">
                <a:latin typeface="+mj-lt"/>
              </a:rPr>
              <a:t>110 volcanoes in Japan</a:t>
            </a:r>
            <a:endParaRPr lang="ja-JP" altLang="en-US" sz="1400" dirty="0">
              <a:latin typeface="+mj-lt"/>
            </a:endParaRPr>
          </a:p>
        </p:txBody>
      </p:sp>
      <p:cxnSp>
        <p:nvCxnSpPr>
          <p:cNvPr id="36" name="直線コネクタ 35"/>
          <p:cNvCxnSpPr>
            <a:stCxn id="28" idx="0"/>
          </p:cNvCxnSpPr>
          <p:nvPr/>
        </p:nvCxnSpPr>
        <p:spPr>
          <a:xfrm flipV="1">
            <a:off x="6120172" y="1916832"/>
            <a:ext cx="684076" cy="13681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a:stCxn id="26" idx="1"/>
            <a:endCxn id="24" idx="2"/>
          </p:cNvCxnSpPr>
          <p:nvPr/>
        </p:nvCxnSpPr>
        <p:spPr>
          <a:xfrm flipH="1" flipV="1">
            <a:off x="1680041" y="4863294"/>
            <a:ext cx="402822" cy="126972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pic>
        <p:nvPicPr>
          <p:cNvPr id="30" name="Picture 3"/>
          <p:cNvPicPr>
            <a:picLocks noChangeAspect="1" noChangeArrowheads="1"/>
          </p:cNvPicPr>
          <p:nvPr/>
        </p:nvPicPr>
        <p:blipFill>
          <a:blip r:embed="rId7" cstate="print"/>
          <a:srcRect/>
          <a:stretch>
            <a:fillRect/>
          </a:stretch>
        </p:blipFill>
        <p:spPr bwMode="auto">
          <a:xfrm>
            <a:off x="4825141" y="3904591"/>
            <a:ext cx="4318859" cy="2592288"/>
          </a:xfrm>
          <a:prstGeom prst="rect">
            <a:avLst/>
          </a:prstGeom>
          <a:noFill/>
          <a:ln w="9525">
            <a:noFill/>
            <a:miter lim="800000"/>
            <a:headEnd/>
            <a:tailEnd/>
          </a:ln>
        </p:spPr>
      </p:pic>
      <p:sp>
        <p:nvSpPr>
          <p:cNvPr id="31" name="テキスト ボックス 30"/>
          <p:cNvSpPr txBox="1"/>
          <p:nvPr/>
        </p:nvSpPr>
        <p:spPr>
          <a:xfrm>
            <a:off x="4804992" y="6396335"/>
            <a:ext cx="4339008" cy="461665"/>
          </a:xfrm>
          <a:prstGeom prst="rect">
            <a:avLst/>
          </a:prstGeom>
          <a:noFill/>
        </p:spPr>
        <p:txBody>
          <a:bodyPr wrap="none" rtlCol="0">
            <a:spAutoFit/>
          </a:bodyPr>
          <a:lstStyle/>
          <a:p>
            <a:r>
              <a:rPr lang="en-US" altLang="ja-JP" sz="2400" dirty="0" smtClean="0"/>
              <a:t>Asian Monsoon :heavy rain/snow</a:t>
            </a:r>
            <a:endParaRPr kumimoji="1" lang="ja-JP" altLang="en-US" sz="2400" dirty="0" smtClean="0"/>
          </a:p>
        </p:txBody>
      </p:sp>
      <p:sp>
        <p:nvSpPr>
          <p:cNvPr id="32" name="横巻き 31"/>
          <p:cNvSpPr/>
          <p:nvPr/>
        </p:nvSpPr>
        <p:spPr>
          <a:xfrm>
            <a:off x="624115" y="867608"/>
            <a:ext cx="7292454" cy="2129051"/>
          </a:xfrm>
          <a:prstGeom prst="horizontalScroll">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ja-JP" sz="3200" dirty="0" smtClean="0">
                <a:solidFill>
                  <a:srgbClr val="FF0000"/>
                </a:solidFill>
              </a:rPr>
              <a:t>Needs Multi-Hazard Risk Management!</a:t>
            </a:r>
          </a:p>
          <a:p>
            <a:pPr algn="ctr"/>
            <a:r>
              <a:rPr kumimoji="1" lang="en-US" altLang="ja-JP" sz="3200" dirty="0" smtClean="0">
                <a:solidFill>
                  <a:srgbClr val="FF0000"/>
                </a:solidFill>
              </a:rPr>
              <a:t>JMA</a:t>
            </a:r>
            <a:r>
              <a:rPr lang="ja-JP" altLang="en-US" sz="3200" dirty="0" smtClean="0">
                <a:solidFill>
                  <a:srgbClr val="FF0000"/>
                </a:solidFill>
              </a:rPr>
              <a:t> </a:t>
            </a:r>
            <a:r>
              <a:rPr lang="en-US" altLang="ja-JP" sz="3200" dirty="0" smtClean="0">
                <a:solidFill>
                  <a:srgbClr val="FF0000"/>
                </a:solidFill>
              </a:rPr>
              <a:t>covers for all natural hazards</a:t>
            </a:r>
            <a:endParaRPr kumimoji="1" lang="en-US" altLang="ja-JP" sz="3200" dirty="0" smtClean="0">
              <a:solidFill>
                <a:srgbClr val="FF0000"/>
              </a:solidFill>
            </a:endParaRPr>
          </a:p>
        </p:txBody>
      </p:sp>
      <p:sp>
        <p:nvSpPr>
          <p:cNvPr id="34" name="横巻き 33"/>
          <p:cNvSpPr/>
          <p:nvPr/>
        </p:nvSpPr>
        <p:spPr>
          <a:xfrm>
            <a:off x="435429" y="3792236"/>
            <a:ext cx="8708571" cy="2129051"/>
          </a:xfrm>
          <a:prstGeom prst="horizontalScroll">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ja-JP" sz="3200" dirty="0" smtClean="0">
                <a:solidFill>
                  <a:srgbClr val="FF0000"/>
                </a:solidFill>
              </a:rPr>
              <a:t>We can contribute to world-wide communities on disaster mitigation / prevention</a:t>
            </a:r>
            <a:endParaRPr kumimoji="1" lang="ja-JP" altLang="en-US" sz="32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additive="base">
                                        <p:cTn id="13" dur="500" fill="hold"/>
                                        <p:tgtEl>
                                          <p:spTgt spid="34"/>
                                        </p:tgtEl>
                                        <p:attrNameLst>
                                          <p:attrName>ppt_x</p:attrName>
                                        </p:attrNameLst>
                                      </p:cBhvr>
                                      <p:tavLst>
                                        <p:tav tm="0">
                                          <p:val>
                                            <p:strVal val="#ppt_x"/>
                                          </p:val>
                                        </p:tav>
                                        <p:tav tm="100000">
                                          <p:val>
                                            <p:strVal val="#ppt_x"/>
                                          </p:val>
                                        </p:tav>
                                      </p:tavLst>
                                    </p:anim>
                                    <p:anim calcmode="lin" valueType="num">
                                      <p:cBhvr additive="base">
                                        <p:cTn id="14"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タイトル 44"/>
          <p:cNvSpPr>
            <a:spLocks noGrp="1"/>
          </p:cNvSpPr>
          <p:nvPr>
            <p:ph type="title" idx="4294967295"/>
          </p:nvPr>
        </p:nvSpPr>
        <p:spPr>
          <a:xfrm>
            <a:off x="-406400" y="0"/>
            <a:ext cx="9550400" cy="1143000"/>
          </a:xfrm>
        </p:spPr>
        <p:txBody>
          <a:bodyPr/>
          <a:lstStyle/>
          <a:p>
            <a:r>
              <a:rPr kumimoji="1" lang="en-US" altLang="ja-JP" sz="3600" dirty="0" smtClean="0">
                <a:latin typeface="Comic Sans MS" pitchFamily="66" charset="0"/>
              </a:rPr>
              <a:t>Natural disaster management</a:t>
            </a:r>
            <a:endParaRPr kumimoji="1" lang="ja-JP" altLang="en-US" sz="3600" dirty="0">
              <a:latin typeface="Comic Sans MS" pitchFamily="66" charset="0"/>
            </a:endParaRPr>
          </a:p>
        </p:txBody>
      </p:sp>
      <p:sp>
        <p:nvSpPr>
          <p:cNvPr id="3" name="角丸四角形 2"/>
          <p:cNvSpPr/>
          <p:nvPr/>
        </p:nvSpPr>
        <p:spPr>
          <a:xfrm>
            <a:off x="685873" y="1054503"/>
            <a:ext cx="2902857" cy="7692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Structural Measures</a:t>
            </a:r>
            <a:endParaRPr kumimoji="1" lang="ja-JP" altLang="en-US" dirty="0"/>
          </a:p>
        </p:txBody>
      </p:sp>
      <p:sp>
        <p:nvSpPr>
          <p:cNvPr id="41" name="角丸四角形 40"/>
          <p:cNvSpPr/>
          <p:nvPr/>
        </p:nvSpPr>
        <p:spPr>
          <a:xfrm>
            <a:off x="5528236" y="1025000"/>
            <a:ext cx="2902857" cy="76925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Non-Structural Measures</a:t>
            </a:r>
            <a:endParaRPr kumimoji="1" lang="ja-JP" altLang="en-US" dirty="0"/>
          </a:p>
        </p:txBody>
      </p:sp>
      <p:pic>
        <p:nvPicPr>
          <p:cNvPr id="4100" name="Picture 4" descr="C:\Users\kenkuma\AppData\Local\Microsoft\Windows\Temporary Internet Files\Content.IE5\3LLNLPKF\MC900090026[1].wmf"/>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98932" y="1864217"/>
            <a:ext cx="1484014" cy="1237307"/>
          </a:xfrm>
          <a:prstGeom prst="rect">
            <a:avLst/>
          </a:prstGeom>
          <a:noFill/>
          <a:extLst>
            <a:ext uri="{909E8E84-426E-40DD-AFC4-6F175D3DCCD1}">
              <a14:hiddenFill xmlns="" xmlns:a14="http://schemas.microsoft.com/office/drawing/2010/main">
                <a:solidFill>
                  <a:srgbClr val="FFFFFF"/>
                </a:solidFill>
              </a14:hiddenFill>
            </a:ext>
          </a:extLst>
        </p:spPr>
      </p:pic>
      <p:pic>
        <p:nvPicPr>
          <p:cNvPr id="4101" name="Picture 5" descr="C:\Users\kenkuma\AppData\Local\Microsoft\Windows\Temporary Internet Files\Content.IE5\3NFJ8YRT\MC900434207[1].wm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144559" y="1944690"/>
            <a:ext cx="1841500" cy="898525"/>
          </a:xfrm>
          <a:prstGeom prst="rect">
            <a:avLst/>
          </a:prstGeom>
          <a:noFill/>
          <a:extLst>
            <a:ext uri="{909E8E84-426E-40DD-AFC4-6F175D3DCCD1}">
              <a14:hiddenFill xmlns="" xmlns:a14="http://schemas.microsoft.com/office/drawing/2010/main">
                <a:solidFill>
                  <a:srgbClr val="FFFFFF"/>
                </a:solidFill>
              </a14:hiddenFill>
            </a:ext>
          </a:extLst>
        </p:spPr>
      </p:pic>
      <p:pic>
        <p:nvPicPr>
          <p:cNvPr id="4103" name="Picture 7" descr="C:\Users\kenkuma\AppData\Local\Microsoft\Windows\Temporary Internet Files\Content.IE5\3LLNLPKF\MC900343341[1].wmf"/>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5964760" y="1823760"/>
            <a:ext cx="1306898" cy="130756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角丸四角形 4"/>
          <p:cNvSpPr/>
          <p:nvPr/>
        </p:nvSpPr>
        <p:spPr>
          <a:xfrm>
            <a:off x="410102" y="3101525"/>
            <a:ext cx="3860800" cy="116567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altLang="ja-JP" dirty="0" smtClean="0"/>
              <a:t>No needs for evacuation as long as hazards do not exceed  the limit</a:t>
            </a:r>
          </a:p>
          <a:p>
            <a:pPr marL="285750" indent="-285750">
              <a:buFont typeface="Arial" pitchFamily="34" charset="0"/>
              <a:buChar char="•"/>
            </a:pPr>
            <a:r>
              <a:rPr kumimoji="1" lang="en-US" altLang="ja-JP" dirty="0" smtClean="0"/>
              <a:t>The cost is unlimited if we consider the extremely rare cases</a:t>
            </a:r>
            <a:endParaRPr kumimoji="1" lang="ja-JP" altLang="en-US" dirty="0"/>
          </a:p>
        </p:txBody>
      </p:sp>
      <p:sp>
        <p:nvSpPr>
          <p:cNvPr id="50" name="角丸四角形 49"/>
          <p:cNvSpPr/>
          <p:nvPr/>
        </p:nvSpPr>
        <p:spPr>
          <a:xfrm>
            <a:off x="5165378" y="3131320"/>
            <a:ext cx="3628571" cy="113588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altLang="ja-JP" dirty="0" smtClean="0"/>
              <a:t>Residents need to be educated so that they can act  properly. </a:t>
            </a:r>
          </a:p>
          <a:p>
            <a:pPr marL="285750" indent="-285750">
              <a:buFont typeface="Arial" pitchFamily="34" charset="0"/>
              <a:buChar char="•"/>
            </a:pPr>
            <a:r>
              <a:rPr lang="en-US" altLang="ja-JP" dirty="0" smtClean="0"/>
              <a:t>Coordinated action is crucial</a:t>
            </a:r>
          </a:p>
        </p:txBody>
      </p:sp>
      <p:sp>
        <p:nvSpPr>
          <p:cNvPr id="8" name="横巻き 7"/>
          <p:cNvSpPr/>
          <p:nvPr/>
        </p:nvSpPr>
        <p:spPr>
          <a:xfrm>
            <a:off x="145143" y="4267201"/>
            <a:ext cx="8752114" cy="1385572"/>
          </a:xfrm>
          <a:prstGeom prst="horizontalScroll">
            <a:avLst/>
          </a:prstGeom>
        </p:spPr>
        <p:style>
          <a:lnRef idx="2">
            <a:schemeClr val="accent2"/>
          </a:lnRef>
          <a:fillRef idx="1">
            <a:schemeClr val="lt1"/>
          </a:fillRef>
          <a:effectRef idx="0">
            <a:schemeClr val="accent2"/>
          </a:effectRef>
          <a:fontRef idx="minor">
            <a:schemeClr val="dk1"/>
          </a:fontRef>
        </p:style>
        <p:txBody>
          <a:bodyPr rtlCol="0" anchor="ctr"/>
          <a:lstStyle/>
          <a:p>
            <a:pPr marL="285750" indent="-285750">
              <a:buFont typeface="Arial" pitchFamily="34" charset="0"/>
              <a:buChar char="•"/>
            </a:pPr>
            <a:r>
              <a:rPr lang="en-US" altLang="ja-JP" dirty="0" smtClean="0"/>
              <a:t>Two aspects of Collaboration are important for Met service</a:t>
            </a:r>
          </a:p>
          <a:p>
            <a:pPr marL="742950" lvl="1" indent="-285750">
              <a:buFont typeface="Arial" pitchFamily="34" charset="0"/>
              <a:buChar char="•"/>
            </a:pPr>
            <a:r>
              <a:rPr lang="en-US" altLang="ja-JP" dirty="0" smtClean="0"/>
              <a:t>Collaboration among non-structural measures (media, evacuation authorities) </a:t>
            </a:r>
          </a:p>
          <a:p>
            <a:pPr marL="742950" lvl="1" indent="-285750">
              <a:buFont typeface="Arial" pitchFamily="34" charset="0"/>
              <a:buChar char="•"/>
            </a:pPr>
            <a:r>
              <a:rPr lang="en-US" altLang="ja-JP" dirty="0" smtClean="0"/>
              <a:t>Collaboration with structural measures (river/coast/sediment control/life lines)</a:t>
            </a:r>
          </a:p>
          <a:p>
            <a:pPr marL="742950" lvl="1" indent="-285750">
              <a:buFont typeface="Arial" pitchFamily="34" charset="0"/>
              <a:buChar char="•"/>
            </a:pPr>
            <a:endParaRPr kumimoji="1" lang="ja-JP" altLang="en-US" dirty="0"/>
          </a:p>
        </p:txBody>
      </p:sp>
      <p:sp>
        <p:nvSpPr>
          <p:cNvPr id="54" name="円/楕円 53"/>
          <p:cNvSpPr/>
          <p:nvPr/>
        </p:nvSpPr>
        <p:spPr>
          <a:xfrm>
            <a:off x="3309257" y="5489848"/>
            <a:ext cx="2294276" cy="1368152"/>
          </a:xfrm>
          <a:prstGeom prst="ellipse">
            <a:avLst/>
          </a:prstGeom>
          <a:gradFill flip="none" rotWithShape="1">
            <a:gsLst>
              <a:gs pos="0">
                <a:schemeClr val="bg1"/>
              </a:gs>
              <a:gs pos="100000">
                <a:schemeClr val="accent1">
                  <a:shade val="100000"/>
                  <a:satMod val="115000"/>
                </a:schemeClr>
              </a:gs>
            </a:gsLst>
            <a:path path="circle">
              <a:fillToRect l="50000" t="50000" r="50000" b="50000"/>
            </a:path>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altLang="ja-JP" sz="3200" b="1" dirty="0" err="1" smtClean="0">
                <a:solidFill>
                  <a:srgbClr val="FF0000"/>
                </a:solidFill>
                <a:effectLst>
                  <a:outerShdw blurRad="38100" dist="38100" dir="2700000" algn="tl">
                    <a:srgbClr val="000000">
                      <a:alpha val="43137"/>
                    </a:srgbClr>
                  </a:outerShdw>
                </a:effectLst>
              </a:rPr>
              <a:t>Collabo</a:t>
            </a:r>
            <a:endParaRPr lang="en-US" altLang="ja-JP" sz="3200" b="1" dirty="0" smtClean="0">
              <a:solidFill>
                <a:srgbClr val="FF0000"/>
              </a:solidFill>
              <a:effectLst>
                <a:outerShdw blurRad="38100" dist="38100" dir="2700000" algn="tl">
                  <a:srgbClr val="000000">
                    <a:alpha val="43137"/>
                  </a:srgbClr>
                </a:outerShdw>
              </a:effectLst>
            </a:endParaRPr>
          </a:p>
          <a:p>
            <a:pPr algn="ctr">
              <a:defRPr/>
            </a:pPr>
            <a:r>
              <a:rPr lang="en-US" altLang="ja-JP" sz="3200" b="1" dirty="0" smtClean="0">
                <a:solidFill>
                  <a:srgbClr val="FF0000"/>
                </a:solidFill>
                <a:effectLst>
                  <a:outerShdw blurRad="38100" dist="38100" dir="2700000" algn="tl">
                    <a:srgbClr val="000000">
                      <a:alpha val="43137"/>
                    </a:srgbClr>
                  </a:outerShdw>
                </a:effectLst>
              </a:rPr>
              <a:t>ration</a:t>
            </a:r>
            <a:endParaRPr lang="ja-JP" altLang="en-US" sz="3200" dirty="0">
              <a:latin typeface="+mj-lt"/>
            </a:endParaRPr>
          </a:p>
        </p:txBody>
      </p:sp>
      <p:grpSp>
        <p:nvGrpSpPr>
          <p:cNvPr id="55" name="グループ化 54"/>
          <p:cNvGrpSpPr/>
          <p:nvPr/>
        </p:nvGrpSpPr>
        <p:grpSpPr>
          <a:xfrm>
            <a:off x="5190005" y="5533620"/>
            <a:ext cx="2160240" cy="1280607"/>
            <a:chOff x="3415195" y="4008489"/>
            <a:chExt cx="1547812" cy="1024974"/>
          </a:xfrm>
        </p:grpSpPr>
        <p:sp>
          <p:nvSpPr>
            <p:cNvPr id="56" name="Oval 66"/>
            <p:cNvSpPr>
              <a:spLocks noChangeArrowheads="1"/>
            </p:cNvSpPr>
            <p:nvPr/>
          </p:nvSpPr>
          <p:spPr bwMode="auto">
            <a:xfrm>
              <a:off x="3415195" y="4008489"/>
              <a:ext cx="1547812" cy="900113"/>
            </a:xfrm>
            <a:prstGeom prst="ellipse">
              <a:avLst/>
            </a:prstGeom>
            <a:solidFill>
              <a:srgbClr val="00CCFF"/>
            </a:solidFill>
            <a:ln w="20701">
              <a:noFill/>
              <a:round/>
              <a:headEnd/>
              <a:tailEnd/>
            </a:ln>
            <a:scene3d>
              <a:camera prst="orthographicFront"/>
              <a:lightRig rig="threePt" dir="t"/>
            </a:scene3d>
            <a:sp3d>
              <a:bevelT/>
            </a:sp3d>
          </p:spPr>
          <p:txBody>
            <a:bodyPr/>
            <a:lstStyle/>
            <a:p>
              <a:endParaRPr lang="ja-JP" altLang="ja-JP" sz="2400" dirty="0">
                <a:latin typeface="+mj-lt"/>
              </a:endParaRPr>
            </a:p>
          </p:txBody>
        </p:sp>
        <p:sp>
          <p:nvSpPr>
            <p:cNvPr id="57" name="Rectangle 68"/>
            <p:cNvSpPr>
              <a:spLocks noChangeArrowheads="1"/>
            </p:cNvSpPr>
            <p:nvPr/>
          </p:nvSpPr>
          <p:spPr bwMode="auto">
            <a:xfrm>
              <a:off x="3523151" y="4186206"/>
              <a:ext cx="1331906" cy="847257"/>
            </a:xfrm>
            <a:prstGeom prst="rect">
              <a:avLst/>
            </a:prstGeom>
            <a:noFill/>
            <a:ln w="9525">
              <a:noFill/>
              <a:miter lim="800000"/>
              <a:headEnd/>
              <a:tailEnd/>
            </a:ln>
            <a:scene3d>
              <a:camera prst="orthographicFront"/>
              <a:lightRig rig="threePt" dir="t"/>
            </a:scene3d>
            <a:sp3d>
              <a:bevelT/>
            </a:sp3d>
          </p:spPr>
          <p:txBody>
            <a:bodyPr wrap="none" lIns="0" tIns="0" rIns="0" bIns="0">
              <a:spAutoFit/>
            </a:bodyPr>
            <a:lstStyle/>
            <a:p>
              <a:pPr algn="ctr">
                <a:defRPr/>
              </a:pPr>
              <a:r>
                <a:rPr lang="en-US" altLang="ja-JP" sz="2400" b="1" dirty="0" smtClean="0">
                  <a:solidFill>
                    <a:srgbClr val="6600CC"/>
                  </a:solidFill>
                  <a:latin typeface="+mj-lt"/>
                </a:rPr>
                <a:t>Non-structural</a:t>
              </a:r>
            </a:p>
            <a:p>
              <a:pPr algn="ctr">
                <a:defRPr/>
              </a:pPr>
              <a:r>
                <a:rPr lang="en-US" altLang="ja-JP" sz="2400" b="1" dirty="0" smtClean="0">
                  <a:solidFill>
                    <a:srgbClr val="6600CC"/>
                  </a:solidFill>
                  <a:latin typeface="+mj-lt"/>
                </a:rPr>
                <a:t>measures</a:t>
              </a:r>
              <a:endParaRPr lang="ja-JP" altLang="en-US" sz="2400" b="1" dirty="0">
                <a:solidFill>
                  <a:srgbClr val="6600CC"/>
                </a:solidFill>
                <a:latin typeface="+mj-lt"/>
              </a:endParaRPr>
            </a:p>
          </p:txBody>
        </p:sp>
      </p:grpSp>
      <p:sp>
        <p:nvSpPr>
          <p:cNvPr id="59" name="Oval 56"/>
          <p:cNvSpPr>
            <a:spLocks noChangeArrowheads="1"/>
          </p:cNvSpPr>
          <p:nvPr/>
        </p:nvSpPr>
        <p:spPr bwMode="auto">
          <a:xfrm>
            <a:off x="1433635" y="5590177"/>
            <a:ext cx="2155095" cy="1205227"/>
          </a:xfrm>
          <a:prstGeom prst="ellipse">
            <a:avLst/>
          </a:prstGeom>
          <a:solidFill>
            <a:srgbClr val="FFCCFF"/>
          </a:solidFill>
          <a:ln w="20701">
            <a:noFill/>
            <a:round/>
            <a:headEnd/>
            <a:tailEnd/>
          </a:ln>
          <a:scene3d>
            <a:camera prst="orthographicFront"/>
            <a:lightRig rig="threePt" dir="t"/>
          </a:scene3d>
          <a:sp3d>
            <a:bevelT/>
          </a:sp3d>
        </p:spPr>
        <p:txBody>
          <a:bodyPr/>
          <a:lstStyle/>
          <a:p>
            <a:r>
              <a:rPr lang="en-US" altLang="ja-JP" sz="2400" b="1" dirty="0" smtClean="0">
                <a:latin typeface="+mj-lt"/>
              </a:rPr>
              <a:t>Structural</a:t>
            </a:r>
          </a:p>
          <a:p>
            <a:r>
              <a:rPr lang="en-US" altLang="ja-JP" sz="2400" b="1" dirty="0" smtClean="0">
                <a:latin typeface="+mj-lt"/>
              </a:rPr>
              <a:t>measures</a:t>
            </a:r>
            <a:endParaRPr lang="ja-JP" altLang="ja-JP" sz="2400" b="1" dirty="0">
              <a:latin typeface="+mj-lt"/>
            </a:endParaRPr>
          </a:p>
        </p:txBody>
      </p:sp>
      <p:sp>
        <p:nvSpPr>
          <p:cNvPr id="9" name="円/楕円 8"/>
          <p:cNvSpPr/>
          <p:nvPr/>
        </p:nvSpPr>
        <p:spPr>
          <a:xfrm>
            <a:off x="5050257" y="6454794"/>
            <a:ext cx="2149325" cy="41365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Met. service</a:t>
            </a:r>
            <a:endParaRPr kumimoji="1" lang="ja-JP" altLang="en-US" dirty="0"/>
          </a:p>
        </p:txBody>
      </p:sp>
      <p:sp>
        <p:nvSpPr>
          <p:cNvPr id="18" name="左右矢印吹き出し 17"/>
          <p:cNvSpPr/>
          <p:nvPr/>
        </p:nvSpPr>
        <p:spPr>
          <a:xfrm>
            <a:off x="3556001" y="870857"/>
            <a:ext cx="2046514" cy="1364343"/>
          </a:xfrm>
          <a:prstGeom prst="leftRightArrowCallout">
            <a:avLst>
              <a:gd name="adj1" fmla="val 25000"/>
              <a:gd name="adj2" fmla="val 25000"/>
              <a:gd name="adj3" fmla="val 4787"/>
              <a:gd name="adj4" fmla="val 82166"/>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en-US" altLang="ja-JP" dirty="0" smtClean="0"/>
              <a:t>Combination is required for disaster management</a:t>
            </a:r>
            <a:endParaRPr kumimoji="1" lang="ja-JP" altLang="en-US" dirty="0"/>
          </a:p>
        </p:txBody>
      </p:sp>
    </p:spTree>
    <p:extLst>
      <p:ext uri="{BB962C8B-B14F-4D97-AF65-F5344CB8AC3E}">
        <p14:creationId xmlns="" xmlns:p14="http://schemas.microsoft.com/office/powerpoint/2010/main" val="404337066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AutoShape 59"/>
          <p:cNvSpPr>
            <a:spLocks noChangeArrowheads="1"/>
          </p:cNvSpPr>
          <p:nvPr/>
        </p:nvSpPr>
        <p:spPr bwMode="auto">
          <a:xfrm rot="21585392" flipV="1">
            <a:off x="5869799" y="5807412"/>
            <a:ext cx="1012559" cy="78105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a:gsLst>
              <a:gs pos="0">
                <a:schemeClr val="accent3">
                  <a:lumMod val="75000"/>
                </a:schemeClr>
              </a:gs>
              <a:gs pos="50000">
                <a:schemeClr val="accent1">
                  <a:tint val="44500"/>
                  <a:satMod val="160000"/>
                </a:schemeClr>
              </a:gs>
              <a:gs pos="100000">
                <a:schemeClr val="accent1">
                  <a:tint val="23500"/>
                  <a:satMod val="160000"/>
                </a:schemeClr>
              </a:gs>
            </a:gsLst>
            <a:lin ang="5400000" scaled="0"/>
          </a:gradFill>
          <a:ln w="22225">
            <a:noFill/>
            <a:miter lim="800000"/>
            <a:headEnd/>
            <a:tailEnd/>
          </a:ln>
        </p:spPr>
        <p:txBody>
          <a:bodyPr wrap="none" anchor="ctr"/>
          <a:lstStyle/>
          <a:p>
            <a:endParaRPr lang="ja-JP" altLang="en-US" dirty="0">
              <a:latin typeface="+mj-lt"/>
            </a:endParaRPr>
          </a:p>
        </p:txBody>
      </p:sp>
      <p:sp>
        <p:nvSpPr>
          <p:cNvPr id="13329" name="AutoShape 59"/>
          <p:cNvSpPr>
            <a:spLocks noChangeArrowheads="1"/>
          </p:cNvSpPr>
          <p:nvPr/>
        </p:nvSpPr>
        <p:spPr bwMode="auto">
          <a:xfrm rot="21585392" flipV="1">
            <a:off x="1261287" y="5015325"/>
            <a:ext cx="1012559" cy="781050"/>
          </a:xfrm>
          <a:custGeom>
            <a:avLst/>
            <a:gdLst>
              <a:gd name="T0" fmla="*/ 2147483647 w 21600"/>
              <a:gd name="T1" fmla="*/ 0 h 21600"/>
              <a:gd name="T2" fmla="*/ 2147483647 w 21600"/>
              <a:gd name="T3" fmla="*/ 2147483647 h 21600"/>
              <a:gd name="T4" fmla="*/ 2147483647 w 21600"/>
              <a:gd name="T5" fmla="*/ 2147483647 h 21600"/>
              <a:gd name="T6" fmla="*/ 2147483647 w 21600"/>
              <a:gd name="T7" fmla="*/ 214748364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gradFill>
            <a:gsLst>
              <a:gs pos="0">
                <a:schemeClr val="accent3">
                  <a:lumMod val="75000"/>
                </a:schemeClr>
              </a:gs>
              <a:gs pos="50000">
                <a:schemeClr val="accent1">
                  <a:tint val="44500"/>
                  <a:satMod val="160000"/>
                </a:schemeClr>
              </a:gs>
              <a:gs pos="100000">
                <a:schemeClr val="accent1">
                  <a:tint val="23500"/>
                  <a:satMod val="160000"/>
                </a:schemeClr>
              </a:gs>
            </a:gsLst>
            <a:lin ang="5400000" scaled="0"/>
          </a:gradFill>
          <a:ln w="22225">
            <a:noFill/>
            <a:miter lim="800000"/>
            <a:headEnd/>
            <a:tailEnd/>
          </a:ln>
        </p:spPr>
        <p:txBody>
          <a:bodyPr wrap="none" anchor="ctr"/>
          <a:lstStyle/>
          <a:p>
            <a:endParaRPr lang="ja-JP" altLang="en-US" dirty="0">
              <a:latin typeface="+mj-lt"/>
            </a:endParaRPr>
          </a:p>
        </p:txBody>
      </p:sp>
      <p:sp>
        <p:nvSpPr>
          <p:cNvPr id="13314" name="Rectangle 3"/>
          <p:cNvSpPr>
            <a:spLocks noChangeArrowheads="1"/>
          </p:cNvSpPr>
          <p:nvPr/>
        </p:nvSpPr>
        <p:spPr bwMode="auto">
          <a:xfrm>
            <a:off x="2339752" y="908720"/>
            <a:ext cx="6408712" cy="4903787"/>
          </a:xfrm>
          <a:prstGeom prst="rect">
            <a:avLst/>
          </a:prstGeom>
          <a:solidFill>
            <a:schemeClr val="bg1"/>
          </a:solidFill>
          <a:ln w="44450" cmpd="thickThin">
            <a:solidFill>
              <a:schemeClr val="tx1"/>
            </a:solidFill>
            <a:miter lim="800000"/>
            <a:headEnd/>
            <a:tailEnd/>
          </a:ln>
        </p:spPr>
        <p:txBody>
          <a:bodyPr wrap="none" anchor="ctr"/>
          <a:lstStyle/>
          <a:p>
            <a:endParaRPr lang="ja-JP" altLang="ja-JP" sz="2400" dirty="0">
              <a:latin typeface="+mj-lt"/>
            </a:endParaRPr>
          </a:p>
        </p:txBody>
      </p:sp>
      <p:sp>
        <p:nvSpPr>
          <p:cNvPr id="13315" name="Rectangle 2"/>
          <p:cNvSpPr>
            <a:spLocks noChangeArrowheads="1"/>
          </p:cNvSpPr>
          <p:nvPr/>
        </p:nvSpPr>
        <p:spPr bwMode="auto">
          <a:xfrm>
            <a:off x="179512" y="903288"/>
            <a:ext cx="2088232" cy="4181896"/>
          </a:xfrm>
          <a:prstGeom prst="rect">
            <a:avLst/>
          </a:prstGeom>
          <a:solidFill>
            <a:schemeClr val="bg1"/>
          </a:solidFill>
          <a:ln w="44450" cmpd="thickThin">
            <a:solidFill>
              <a:schemeClr val="tx1"/>
            </a:solidFill>
            <a:miter lim="800000"/>
            <a:headEnd/>
            <a:tailEnd/>
          </a:ln>
        </p:spPr>
        <p:txBody>
          <a:bodyPr vert="eaVert" wrap="none" anchor="ctr"/>
          <a:lstStyle/>
          <a:p>
            <a:r>
              <a:rPr lang="ja-JP" altLang="en-US" sz="2400" b="1" dirty="0">
                <a:latin typeface="+mj-lt"/>
              </a:rPr>
              <a:t>　　　　　　　　　　　　　　　</a:t>
            </a:r>
          </a:p>
        </p:txBody>
      </p:sp>
      <p:sp>
        <p:nvSpPr>
          <p:cNvPr id="13316" name="AutoShape 4"/>
          <p:cNvSpPr>
            <a:spLocks noChangeArrowheads="1"/>
          </p:cNvSpPr>
          <p:nvPr/>
        </p:nvSpPr>
        <p:spPr bwMode="auto">
          <a:xfrm>
            <a:off x="2483768" y="1279525"/>
            <a:ext cx="6048672" cy="4344988"/>
          </a:xfrm>
          <a:prstGeom prst="roundRect">
            <a:avLst>
              <a:gd name="adj" fmla="val 5708"/>
            </a:avLst>
          </a:prstGeom>
          <a:noFill/>
          <a:ln w="9525">
            <a:solidFill>
              <a:schemeClr val="tx1"/>
            </a:solidFill>
            <a:round/>
            <a:headEnd/>
            <a:tailEnd/>
          </a:ln>
        </p:spPr>
        <p:txBody>
          <a:bodyPr wrap="none" anchor="ctr"/>
          <a:lstStyle/>
          <a:p>
            <a:endParaRPr lang="ja-JP" altLang="en-US" dirty="0">
              <a:latin typeface="+mj-lt"/>
            </a:endParaRPr>
          </a:p>
        </p:txBody>
      </p:sp>
      <p:sp>
        <p:nvSpPr>
          <p:cNvPr id="13317" name="Text Box 23"/>
          <p:cNvSpPr txBox="1">
            <a:spLocks noChangeArrowheads="1"/>
          </p:cNvSpPr>
          <p:nvPr/>
        </p:nvSpPr>
        <p:spPr bwMode="auto">
          <a:xfrm>
            <a:off x="5868144" y="2564904"/>
            <a:ext cx="1800200" cy="323165"/>
          </a:xfrm>
          <a:prstGeom prst="rect">
            <a:avLst/>
          </a:prstGeom>
          <a:solidFill>
            <a:srgbClr val="CCFFFF"/>
          </a:solidFill>
          <a:ln w="57150" cmpd="thickThin">
            <a:noFill/>
            <a:miter lim="800000"/>
            <a:headEnd/>
            <a:tailEnd/>
          </a:ln>
        </p:spPr>
        <p:txBody>
          <a:bodyPr wrap="square">
            <a:spAutoFit/>
          </a:bodyPr>
          <a:lstStyle/>
          <a:p>
            <a:pPr eaLnBrk="0" hangingPunct="0">
              <a:spcBef>
                <a:spcPct val="50000"/>
              </a:spcBef>
            </a:pPr>
            <a:r>
              <a:rPr lang="en-US" altLang="ja-JP" sz="1500" b="1" dirty="0">
                <a:latin typeface="+mj-lt"/>
              </a:rPr>
              <a:t>Related </a:t>
            </a:r>
            <a:r>
              <a:rPr lang="en-US" altLang="ja-JP" sz="1500" b="1" dirty="0" smtClean="0">
                <a:latin typeface="+mj-lt"/>
              </a:rPr>
              <a:t>Authorities</a:t>
            </a:r>
            <a:endParaRPr lang="en-US" altLang="ja-JP" sz="1500" b="1" dirty="0">
              <a:latin typeface="+mj-lt"/>
            </a:endParaRPr>
          </a:p>
        </p:txBody>
      </p:sp>
      <p:sp>
        <p:nvSpPr>
          <p:cNvPr id="13319" name="Text Box 27"/>
          <p:cNvSpPr txBox="1">
            <a:spLocks noChangeArrowheads="1"/>
          </p:cNvSpPr>
          <p:nvPr/>
        </p:nvSpPr>
        <p:spPr bwMode="auto">
          <a:xfrm>
            <a:off x="2712269" y="1273175"/>
            <a:ext cx="1966757" cy="369332"/>
          </a:xfrm>
          <a:prstGeom prst="rect">
            <a:avLst/>
          </a:prstGeom>
          <a:noFill/>
          <a:ln w="9525">
            <a:noFill/>
            <a:miter lim="800000"/>
            <a:headEnd/>
            <a:tailEnd/>
          </a:ln>
        </p:spPr>
        <p:txBody>
          <a:bodyPr wrap="none">
            <a:spAutoFit/>
          </a:bodyPr>
          <a:lstStyle/>
          <a:p>
            <a:r>
              <a:rPr lang="en-US" altLang="ja-JP" b="1" u="sng" dirty="0">
                <a:latin typeface="+mj-lt"/>
              </a:rPr>
              <a:t>Preventive Actions</a:t>
            </a:r>
          </a:p>
        </p:txBody>
      </p:sp>
      <p:sp>
        <p:nvSpPr>
          <p:cNvPr id="13320" name="Text Box 38"/>
          <p:cNvSpPr txBox="1">
            <a:spLocks noChangeArrowheads="1"/>
          </p:cNvSpPr>
          <p:nvPr/>
        </p:nvSpPr>
        <p:spPr bwMode="auto">
          <a:xfrm>
            <a:off x="2569394" y="912813"/>
            <a:ext cx="4826000" cy="366712"/>
          </a:xfrm>
          <a:prstGeom prst="rect">
            <a:avLst/>
          </a:prstGeom>
          <a:noFill/>
          <a:ln w="9525">
            <a:noFill/>
            <a:miter lim="800000"/>
            <a:headEnd/>
            <a:tailEnd/>
          </a:ln>
        </p:spPr>
        <p:txBody>
          <a:bodyPr>
            <a:spAutoFit/>
          </a:bodyPr>
          <a:lstStyle/>
          <a:p>
            <a:r>
              <a:rPr lang="en-US" altLang="ja-JP" b="1" dirty="0">
                <a:latin typeface="+mj-lt"/>
              </a:rPr>
              <a:t>Natural Disasters Prevention/Mitigation</a:t>
            </a:r>
          </a:p>
        </p:txBody>
      </p:sp>
      <p:sp>
        <p:nvSpPr>
          <p:cNvPr id="13321" name="Text Box 39"/>
          <p:cNvSpPr txBox="1">
            <a:spLocks noChangeArrowheads="1"/>
          </p:cNvSpPr>
          <p:nvPr/>
        </p:nvSpPr>
        <p:spPr bwMode="auto">
          <a:xfrm>
            <a:off x="251520" y="1028700"/>
            <a:ext cx="1944216" cy="646331"/>
          </a:xfrm>
          <a:prstGeom prst="rect">
            <a:avLst/>
          </a:prstGeom>
          <a:noFill/>
          <a:ln w="9525">
            <a:noFill/>
            <a:miter lim="800000"/>
            <a:headEnd/>
            <a:tailEnd/>
          </a:ln>
        </p:spPr>
        <p:txBody>
          <a:bodyPr wrap="square">
            <a:spAutoFit/>
          </a:bodyPr>
          <a:lstStyle/>
          <a:p>
            <a:pPr algn="ctr">
              <a:spcBef>
                <a:spcPct val="50000"/>
              </a:spcBef>
            </a:pPr>
            <a:r>
              <a:rPr lang="en-US" altLang="ja-JP" b="1" dirty="0" smtClean="0">
                <a:latin typeface="+mj-lt"/>
              </a:rPr>
              <a:t>Preparing against natural disasters</a:t>
            </a:r>
            <a:endParaRPr lang="en-US" altLang="ja-JP" b="1" dirty="0">
              <a:latin typeface="+mj-lt"/>
            </a:endParaRPr>
          </a:p>
        </p:txBody>
      </p:sp>
      <p:sp>
        <p:nvSpPr>
          <p:cNvPr id="13322" name="Text Box 40"/>
          <p:cNvSpPr txBox="1">
            <a:spLocks noChangeArrowheads="1"/>
          </p:cNvSpPr>
          <p:nvPr/>
        </p:nvSpPr>
        <p:spPr bwMode="auto">
          <a:xfrm>
            <a:off x="323528" y="1844824"/>
            <a:ext cx="1800200" cy="1523494"/>
          </a:xfrm>
          <a:prstGeom prst="rect">
            <a:avLst/>
          </a:prstGeom>
          <a:noFill/>
          <a:ln w="9525">
            <a:noFill/>
            <a:miter lim="800000"/>
            <a:headEnd/>
            <a:tailEnd/>
          </a:ln>
        </p:spPr>
        <p:txBody>
          <a:bodyPr wrap="square">
            <a:spAutoFit/>
          </a:bodyPr>
          <a:lstStyle/>
          <a:p>
            <a:pPr marL="85725" indent="-85725">
              <a:lnSpc>
                <a:spcPts val="1500"/>
              </a:lnSpc>
              <a:spcBef>
                <a:spcPct val="50000"/>
              </a:spcBef>
              <a:buFont typeface="Arial" pitchFamily="34" charset="0"/>
              <a:buChar char="•"/>
            </a:pPr>
            <a:r>
              <a:rPr lang="en-US" altLang="ja-JP" i="1" dirty="0" smtClean="0">
                <a:latin typeface="+mj-lt"/>
              </a:rPr>
              <a:t>Build robust</a:t>
            </a:r>
            <a:r>
              <a:rPr lang="ja-JP" altLang="en-US" i="1" dirty="0" smtClean="0">
                <a:latin typeface="+mj-lt"/>
              </a:rPr>
              <a:t>　</a:t>
            </a:r>
            <a:r>
              <a:rPr lang="en-US" altLang="ja-JP" i="1" dirty="0" smtClean="0">
                <a:latin typeface="+mj-lt"/>
              </a:rPr>
              <a:t>infrastructure</a:t>
            </a:r>
            <a:endParaRPr lang="en-US" altLang="ja-JP" i="1" dirty="0">
              <a:latin typeface="+mj-lt"/>
            </a:endParaRPr>
          </a:p>
          <a:p>
            <a:pPr marL="85725" indent="-85725">
              <a:lnSpc>
                <a:spcPts val="1500"/>
              </a:lnSpc>
              <a:spcBef>
                <a:spcPct val="50000"/>
              </a:spcBef>
              <a:buFont typeface="Arial" pitchFamily="34" charset="0"/>
              <a:buChar char="•"/>
            </a:pPr>
            <a:r>
              <a:rPr lang="en-US" altLang="ja-JP" i="1" dirty="0" smtClean="0">
                <a:latin typeface="+mj-lt"/>
              </a:rPr>
              <a:t>Increase public awareness</a:t>
            </a:r>
          </a:p>
          <a:p>
            <a:pPr marL="85725" indent="-85725">
              <a:lnSpc>
                <a:spcPts val="1500"/>
              </a:lnSpc>
              <a:spcBef>
                <a:spcPct val="50000"/>
              </a:spcBef>
              <a:buFont typeface="Arial" pitchFamily="34" charset="0"/>
              <a:buChar char="•"/>
            </a:pPr>
            <a:r>
              <a:rPr lang="en-US" altLang="ja-JP" i="1" dirty="0" smtClean="0">
                <a:latin typeface="+mj-lt"/>
              </a:rPr>
              <a:t>Improve quality of information</a:t>
            </a:r>
            <a:endParaRPr lang="en-US" altLang="ja-JP" i="1" dirty="0">
              <a:latin typeface="+mj-lt"/>
            </a:endParaRPr>
          </a:p>
        </p:txBody>
      </p:sp>
      <p:sp>
        <p:nvSpPr>
          <p:cNvPr id="13323" name="Rectangle 33"/>
          <p:cNvSpPr>
            <a:spLocks noChangeArrowheads="1"/>
          </p:cNvSpPr>
          <p:nvPr/>
        </p:nvSpPr>
        <p:spPr bwMode="auto">
          <a:xfrm>
            <a:off x="395536" y="3501008"/>
            <a:ext cx="1656184" cy="1369442"/>
          </a:xfrm>
          <a:prstGeom prst="rect">
            <a:avLst/>
          </a:prstGeom>
          <a:solidFill>
            <a:srgbClr val="66FFFF"/>
          </a:solidFill>
          <a:ln w="57150" algn="ctr">
            <a:solidFill>
              <a:srgbClr val="0000CC"/>
            </a:solidFill>
            <a:miter lim="800000"/>
            <a:headEnd/>
            <a:tailEnd/>
          </a:ln>
        </p:spPr>
        <p:txBody>
          <a:bodyPr wrap="none" anchor="ctr"/>
          <a:lstStyle/>
          <a:p>
            <a:endParaRPr lang="ja-JP" altLang="en-US" dirty="0">
              <a:latin typeface="+mj-lt"/>
            </a:endParaRPr>
          </a:p>
        </p:txBody>
      </p:sp>
      <p:sp>
        <p:nvSpPr>
          <p:cNvPr id="13324" name="Text Box 35"/>
          <p:cNvSpPr txBox="1">
            <a:spLocks noChangeArrowheads="1"/>
          </p:cNvSpPr>
          <p:nvPr/>
        </p:nvSpPr>
        <p:spPr bwMode="auto">
          <a:xfrm>
            <a:off x="683171" y="3573016"/>
            <a:ext cx="1080000" cy="466725"/>
          </a:xfrm>
          <a:prstGeom prst="rect">
            <a:avLst/>
          </a:prstGeom>
          <a:solidFill>
            <a:srgbClr val="3366FF"/>
          </a:solidFill>
          <a:ln w="9525">
            <a:noFill/>
            <a:miter lim="800000"/>
            <a:headEnd/>
            <a:tailEnd/>
          </a:ln>
        </p:spPr>
        <p:txBody>
          <a:bodyPr>
            <a:spAutoFit/>
          </a:bodyPr>
          <a:lstStyle/>
          <a:p>
            <a:pPr algn="ctr"/>
            <a:r>
              <a:rPr lang="en-US" altLang="ja-JP" sz="2400" dirty="0">
                <a:solidFill>
                  <a:schemeClr val="bg1"/>
                </a:solidFill>
                <a:latin typeface="+mj-lt"/>
              </a:rPr>
              <a:t>JMA</a:t>
            </a:r>
          </a:p>
        </p:txBody>
      </p:sp>
      <p:sp>
        <p:nvSpPr>
          <p:cNvPr id="13325" name="Text Box 41"/>
          <p:cNvSpPr txBox="1">
            <a:spLocks noChangeArrowheads="1"/>
          </p:cNvSpPr>
          <p:nvPr/>
        </p:nvSpPr>
        <p:spPr bwMode="auto">
          <a:xfrm>
            <a:off x="582488" y="4058488"/>
            <a:ext cx="1242864" cy="738664"/>
          </a:xfrm>
          <a:prstGeom prst="rect">
            <a:avLst/>
          </a:prstGeom>
          <a:noFill/>
          <a:ln w="9525">
            <a:noFill/>
            <a:miter lim="800000"/>
            <a:headEnd/>
            <a:tailEnd/>
          </a:ln>
        </p:spPr>
        <p:txBody>
          <a:bodyPr wrap="square">
            <a:spAutoFit/>
          </a:bodyPr>
          <a:lstStyle/>
          <a:p>
            <a:pPr algn="ctr">
              <a:spcBef>
                <a:spcPct val="50000"/>
              </a:spcBef>
            </a:pPr>
            <a:r>
              <a:rPr lang="en-US" altLang="ja-JP" sz="1400" b="1" dirty="0">
                <a:solidFill>
                  <a:srgbClr val="000000"/>
                </a:solidFill>
                <a:latin typeface="+mj-lt"/>
              </a:rPr>
              <a:t>Observation, Monitoring, </a:t>
            </a:r>
            <a:r>
              <a:rPr lang="en-US" altLang="ja-JP" sz="1400" b="1" dirty="0" smtClean="0">
                <a:solidFill>
                  <a:srgbClr val="000000"/>
                </a:solidFill>
                <a:latin typeface="+mj-lt"/>
              </a:rPr>
              <a:t>Forecasting</a:t>
            </a:r>
            <a:endParaRPr lang="en-US" altLang="ja-JP" sz="1400" b="1" dirty="0">
              <a:solidFill>
                <a:srgbClr val="000000"/>
              </a:solidFill>
              <a:latin typeface="+mj-lt"/>
            </a:endParaRPr>
          </a:p>
        </p:txBody>
      </p:sp>
      <p:sp>
        <p:nvSpPr>
          <p:cNvPr id="13327" name="Text Box 48"/>
          <p:cNvSpPr txBox="1">
            <a:spLocks noChangeArrowheads="1"/>
          </p:cNvSpPr>
          <p:nvPr/>
        </p:nvSpPr>
        <p:spPr bwMode="auto">
          <a:xfrm>
            <a:off x="2987551" y="5013176"/>
            <a:ext cx="2592561" cy="457200"/>
          </a:xfrm>
          <a:prstGeom prst="rect">
            <a:avLst/>
          </a:prstGeom>
          <a:solidFill>
            <a:srgbClr val="FFFF00"/>
          </a:solidFill>
          <a:ln w="57150">
            <a:noFill/>
            <a:miter lim="800000"/>
            <a:headEnd/>
            <a:tailEnd/>
          </a:ln>
        </p:spPr>
        <p:txBody>
          <a:bodyPr wrap="square">
            <a:spAutoFit/>
          </a:bodyPr>
          <a:lstStyle/>
          <a:p>
            <a:pPr algn="ctr">
              <a:spcBef>
                <a:spcPct val="50000"/>
              </a:spcBef>
            </a:pPr>
            <a:r>
              <a:rPr lang="en-US" altLang="ja-JP" sz="2400" b="1" dirty="0">
                <a:latin typeface="+mj-lt"/>
              </a:rPr>
              <a:t>Citizens</a:t>
            </a:r>
          </a:p>
        </p:txBody>
      </p:sp>
      <p:sp>
        <p:nvSpPr>
          <p:cNvPr id="13328" name="Line 52"/>
          <p:cNvSpPr>
            <a:spLocks noChangeShapeType="1"/>
          </p:cNvSpPr>
          <p:nvPr/>
        </p:nvSpPr>
        <p:spPr bwMode="auto">
          <a:xfrm flipH="1">
            <a:off x="3635896" y="2708920"/>
            <a:ext cx="0" cy="288033"/>
          </a:xfrm>
          <a:prstGeom prst="line">
            <a:avLst/>
          </a:prstGeom>
          <a:noFill/>
          <a:ln w="57150">
            <a:solidFill>
              <a:schemeClr val="tx2"/>
            </a:solidFill>
            <a:round/>
            <a:headEnd/>
            <a:tailEnd type="triangle" w="med" len="med"/>
          </a:ln>
        </p:spPr>
        <p:txBody>
          <a:bodyPr/>
          <a:lstStyle/>
          <a:p>
            <a:endParaRPr lang="ja-JP" altLang="en-US" dirty="0">
              <a:latin typeface="+mj-lt"/>
            </a:endParaRPr>
          </a:p>
        </p:txBody>
      </p:sp>
      <p:sp>
        <p:nvSpPr>
          <p:cNvPr id="13330" name="Text Box 62"/>
          <p:cNvSpPr txBox="1">
            <a:spLocks noChangeArrowheads="1"/>
          </p:cNvSpPr>
          <p:nvPr/>
        </p:nvSpPr>
        <p:spPr bwMode="auto">
          <a:xfrm>
            <a:off x="5868144" y="3053319"/>
            <a:ext cx="1800200" cy="553998"/>
          </a:xfrm>
          <a:prstGeom prst="rect">
            <a:avLst/>
          </a:prstGeom>
          <a:solidFill>
            <a:srgbClr val="CCFFCC"/>
          </a:solidFill>
          <a:ln w="57150">
            <a:noFill/>
            <a:miter lim="800000"/>
            <a:headEnd/>
            <a:tailEnd/>
          </a:ln>
        </p:spPr>
        <p:txBody>
          <a:bodyPr wrap="square">
            <a:spAutoFit/>
          </a:bodyPr>
          <a:lstStyle/>
          <a:p>
            <a:pPr algn="ctr">
              <a:spcBef>
                <a:spcPct val="50000"/>
              </a:spcBef>
            </a:pPr>
            <a:r>
              <a:rPr lang="en-US" altLang="ja-JP" sz="1500" b="1" dirty="0">
                <a:latin typeface="+mj-lt"/>
              </a:rPr>
              <a:t>River Management Authorities</a:t>
            </a:r>
            <a:endParaRPr lang="en-US" altLang="ja-JP" sz="1500" dirty="0">
              <a:latin typeface="+mj-lt"/>
            </a:endParaRPr>
          </a:p>
        </p:txBody>
      </p:sp>
      <p:sp>
        <p:nvSpPr>
          <p:cNvPr id="13332" name="Line 25"/>
          <p:cNvSpPr>
            <a:spLocks noChangeShapeType="1"/>
          </p:cNvSpPr>
          <p:nvPr/>
        </p:nvSpPr>
        <p:spPr bwMode="auto">
          <a:xfrm flipH="1">
            <a:off x="4788024" y="1844824"/>
            <a:ext cx="576064" cy="0"/>
          </a:xfrm>
          <a:prstGeom prst="line">
            <a:avLst/>
          </a:prstGeom>
          <a:noFill/>
          <a:ln w="57150">
            <a:solidFill>
              <a:schemeClr val="tx2"/>
            </a:solidFill>
            <a:round/>
            <a:headEnd type="triangle" w="med" len="med"/>
            <a:tailEnd/>
          </a:ln>
        </p:spPr>
        <p:txBody>
          <a:bodyPr/>
          <a:lstStyle/>
          <a:p>
            <a:endParaRPr lang="ja-JP" altLang="en-US" dirty="0">
              <a:latin typeface="+mj-lt"/>
            </a:endParaRPr>
          </a:p>
        </p:txBody>
      </p:sp>
      <p:sp>
        <p:nvSpPr>
          <p:cNvPr id="13333" name="Text Box 23"/>
          <p:cNvSpPr txBox="1">
            <a:spLocks noChangeArrowheads="1"/>
          </p:cNvSpPr>
          <p:nvPr/>
        </p:nvSpPr>
        <p:spPr bwMode="auto">
          <a:xfrm>
            <a:off x="5364088" y="1568405"/>
            <a:ext cx="3060526" cy="507831"/>
          </a:xfrm>
          <a:prstGeom prst="rect">
            <a:avLst/>
          </a:prstGeom>
          <a:solidFill>
            <a:srgbClr val="FFC000"/>
          </a:solidFill>
          <a:ln w="57150" cmpd="thickThin">
            <a:noFill/>
            <a:miter lim="800000"/>
            <a:headEnd/>
            <a:tailEnd/>
          </a:ln>
        </p:spPr>
        <p:txBody>
          <a:bodyPr wrap="square">
            <a:spAutoFit/>
          </a:bodyPr>
          <a:lstStyle/>
          <a:p>
            <a:pPr algn="ctr" eaLnBrk="0" hangingPunct="0">
              <a:spcBef>
                <a:spcPct val="50000"/>
              </a:spcBef>
            </a:pPr>
            <a:r>
              <a:rPr lang="en-US" altLang="ja-JP" sz="1500" b="1" dirty="0">
                <a:latin typeface="+mj-lt"/>
              </a:rPr>
              <a:t>Disaster Management Headquarters</a:t>
            </a:r>
          </a:p>
          <a:p>
            <a:pPr algn="ctr" eaLnBrk="0" hangingPunct="0"/>
            <a:r>
              <a:rPr lang="en-US" altLang="ja-JP" sz="1200" dirty="0" smtClean="0">
                <a:latin typeface="+mj-lt"/>
              </a:rPr>
              <a:t>Chair; </a:t>
            </a:r>
            <a:r>
              <a:rPr lang="en-US" altLang="ja-JP" sz="1200" dirty="0">
                <a:latin typeface="+mj-lt"/>
              </a:rPr>
              <a:t>Prime Minister</a:t>
            </a:r>
          </a:p>
        </p:txBody>
      </p:sp>
      <p:sp>
        <p:nvSpPr>
          <p:cNvPr id="13334" name="Text Box 23"/>
          <p:cNvSpPr txBox="1">
            <a:spLocks noChangeArrowheads="1"/>
          </p:cNvSpPr>
          <p:nvPr/>
        </p:nvSpPr>
        <p:spPr bwMode="auto">
          <a:xfrm>
            <a:off x="5868144" y="2169046"/>
            <a:ext cx="1800200" cy="323850"/>
          </a:xfrm>
          <a:prstGeom prst="rect">
            <a:avLst/>
          </a:prstGeom>
          <a:solidFill>
            <a:srgbClr val="FFC000"/>
          </a:solidFill>
          <a:ln w="57150" cmpd="thickThin">
            <a:noFill/>
            <a:miter lim="800000"/>
            <a:headEnd/>
            <a:tailEnd/>
          </a:ln>
        </p:spPr>
        <p:txBody>
          <a:bodyPr wrap="square">
            <a:spAutoFit/>
          </a:bodyPr>
          <a:lstStyle/>
          <a:p>
            <a:pPr algn="ctr" eaLnBrk="0" hangingPunct="0">
              <a:spcBef>
                <a:spcPct val="50000"/>
              </a:spcBef>
            </a:pPr>
            <a:r>
              <a:rPr lang="en-US" altLang="ja-JP" sz="1500" b="1" dirty="0">
                <a:latin typeface="+mj-lt"/>
              </a:rPr>
              <a:t>Emergency Team</a:t>
            </a:r>
          </a:p>
        </p:txBody>
      </p:sp>
      <p:sp>
        <p:nvSpPr>
          <p:cNvPr id="13340" name="Line 25"/>
          <p:cNvSpPr>
            <a:spLocks noChangeShapeType="1"/>
          </p:cNvSpPr>
          <p:nvPr/>
        </p:nvSpPr>
        <p:spPr bwMode="auto">
          <a:xfrm flipH="1">
            <a:off x="4860032" y="2348880"/>
            <a:ext cx="1008112" cy="0"/>
          </a:xfrm>
          <a:prstGeom prst="line">
            <a:avLst/>
          </a:prstGeom>
          <a:noFill/>
          <a:ln w="57150">
            <a:solidFill>
              <a:schemeClr val="tx2"/>
            </a:solidFill>
            <a:round/>
            <a:headEnd type="triangle" w="med" len="med"/>
            <a:tailEnd/>
          </a:ln>
        </p:spPr>
        <p:txBody>
          <a:bodyPr/>
          <a:lstStyle/>
          <a:p>
            <a:endParaRPr lang="ja-JP" altLang="en-US" dirty="0">
              <a:latin typeface="+mj-lt"/>
            </a:endParaRPr>
          </a:p>
        </p:txBody>
      </p:sp>
      <p:sp>
        <p:nvSpPr>
          <p:cNvPr id="13341" name="Line 25"/>
          <p:cNvSpPr>
            <a:spLocks noChangeShapeType="1"/>
          </p:cNvSpPr>
          <p:nvPr/>
        </p:nvSpPr>
        <p:spPr bwMode="auto">
          <a:xfrm flipH="1" flipV="1">
            <a:off x="4860031" y="2708920"/>
            <a:ext cx="1008112" cy="0"/>
          </a:xfrm>
          <a:prstGeom prst="line">
            <a:avLst/>
          </a:prstGeom>
          <a:noFill/>
          <a:ln w="57150">
            <a:solidFill>
              <a:schemeClr val="tx2"/>
            </a:solidFill>
            <a:round/>
            <a:headEnd type="triangle" w="med" len="med"/>
            <a:tailEnd/>
          </a:ln>
        </p:spPr>
        <p:txBody>
          <a:bodyPr/>
          <a:lstStyle/>
          <a:p>
            <a:endParaRPr lang="ja-JP" altLang="en-US" dirty="0">
              <a:latin typeface="+mj-lt"/>
            </a:endParaRPr>
          </a:p>
        </p:txBody>
      </p:sp>
      <p:sp>
        <p:nvSpPr>
          <p:cNvPr id="13348" name="Line 49"/>
          <p:cNvSpPr>
            <a:spLocks noChangeShapeType="1"/>
          </p:cNvSpPr>
          <p:nvPr/>
        </p:nvSpPr>
        <p:spPr bwMode="auto">
          <a:xfrm>
            <a:off x="4788024" y="2708921"/>
            <a:ext cx="0" cy="1440160"/>
          </a:xfrm>
          <a:prstGeom prst="line">
            <a:avLst/>
          </a:prstGeom>
          <a:noFill/>
          <a:ln w="57150">
            <a:solidFill>
              <a:schemeClr val="tx2"/>
            </a:solidFill>
            <a:round/>
            <a:headEnd/>
            <a:tailEnd type="triangle" w="med" len="med"/>
          </a:ln>
        </p:spPr>
        <p:txBody>
          <a:bodyPr/>
          <a:lstStyle/>
          <a:p>
            <a:endParaRPr lang="ja-JP" altLang="en-US" dirty="0">
              <a:latin typeface="+mj-lt"/>
            </a:endParaRPr>
          </a:p>
        </p:txBody>
      </p:sp>
      <p:sp>
        <p:nvSpPr>
          <p:cNvPr id="13335" name="Rectangle 18"/>
          <p:cNvSpPr>
            <a:spLocks noChangeArrowheads="1"/>
          </p:cNvSpPr>
          <p:nvPr/>
        </p:nvSpPr>
        <p:spPr bwMode="auto">
          <a:xfrm>
            <a:off x="2712269" y="1712913"/>
            <a:ext cx="2147763" cy="1068015"/>
          </a:xfrm>
          <a:prstGeom prst="rect">
            <a:avLst/>
          </a:prstGeom>
          <a:solidFill>
            <a:srgbClr val="66FFFF"/>
          </a:solidFill>
          <a:ln w="57150">
            <a:solidFill>
              <a:srgbClr val="0000CC"/>
            </a:solidFill>
            <a:miter lim="800000"/>
            <a:headEnd/>
            <a:tailEnd/>
          </a:ln>
        </p:spPr>
        <p:txBody>
          <a:bodyPr wrap="none" anchor="ctr"/>
          <a:lstStyle/>
          <a:p>
            <a:pPr eaLnBrk="0" hangingPunct="0"/>
            <a:endParaRPr lang="ja-JP" altLang="ja-JP" sz="2400" dirty="0">
              <a:latin typeface="+mj-lt"/>
            </a:endParaRPr>
          </a:p>
        </p:txBody>
      </p:sp>
      <p:sp>
        <p:nvSpPr>
          <p:cNvPr id="13336" name="Rectangle 19"/>
          <p:cNvSpPr>
            <a:spLocks noChangeArrowheads="1"/>
          </p:cNvSpPr>
          <p:nvPr/>
        </p:nvSpPr>
        <p:spPr bwMode="auto">
          <a:xfrm>
            <a:off x="3131567" y="1785938"/>
            <a:ext cx="1368425" cy="431800"/>
          </a:xfrm>
          <a:prstGeom prst="rect">
            <a:avLst/>
          </a:prstGeom>
          <a:solidFill>
            <a:srgbClr val="3366FF"/>
          </a:solidFill>
          <a:ln w="9525">
            <a:noFill/>
            <a:miter lim="800000"/>
            <a:headEnd/>
            <a:tailEnd/>
          </a:ln>
        </p:spPr>
        <p:txBody>
          <a:bodyPr wrap="none" anchor="ctr"/>
          <a:lstStyle/>
          <a:p>
            <a:pPr algn="ctr"/>
            <a:r>
              <a:rPr lang="en-US" altLang="ja-JP" sz="2800" dirty="0">
                <a:solidFill>
                  <a:schemeClr val="bg1"/>
                </a:solidFill>
                <a:latin typeface="+mj-lt"/>
              </a:rPr>
              <a:t>JMA</a:t>
            </a:r>
            <a:endParaRPr lang="ja-JP" altLang="en-US" dirty="0">
              <a:solidFill>
                <a:schemeClr val="bg1"/>
              </a:solidFill>
              <a:latin typeface="+mj-lt"/>
            </a:endParaRPr>
          </a:p>
        </p:txBody>
      </p:sp>
      <p:sp>
        <p:nvSpPr>
          <p:cNvPr id="13337" name="Text Box 21"/>
          <p:cNvSpPr txBox="1">
            <a:spLocks noChangeArrowheads="1"/>
          </p:cNvSpPr>
          <p:nvPr/>
        </p:nvSpPr>
        <p:spPr bwMode="auto">
          <a:xfrm>
            <a:off x="2699793" y="2212975"/>
            <a:ext cx="2160239" cy="523220"/>
          </a:xfrm>
          <a:prstGeom prst="rect">
            <a:avLst/>
          </a:prstGeom>
          <a:noFill/>
          <a:ln w="9525">
            <a:noFill/>
            <a:miter lim="800000"/>
            <a:headEnd/>
            <a:tailEnd/>
          </a:ln>
        </p:spPr>
        <p:txBody>
          <a:bodyPr wrap="square">
            <a:spAutoFit/>
          </a:bodyPr>
          <a:lstStyle/>
          <a:p>
            <a:pPr algn="ctr" eaLnBrk="0" hangingPunct="0"/>
            <a:r>
              <a:rPr lang="en-US" altLang="ja-JP" sz="1400" b="1" dirty="0">
                <a:latin typeface="+mj-lt"/>
                <a:cs typeface="Times New Roman" pitchFamily="18" charset="0"/>
              </a:rPr>
              <a:t>Warnings / Advisories</a:t>
            </a:r>
          </a:p>
          <a:p>
            <a:pPr algn="ctr" eaLnBrk="0" hangingPunct="0"/>
            <a:r>
              <a:rPr lang="en-US" altLang="ja-JP" sz="1400" b="1" dirty="0">
                <a:latin typeface="+mj-lt"/>
                <a:cs typeface="Times New Roman" pitchFamily="18" charset="0"/>
              </a:rPr>
              <a:t>Weather information</a:t>
            </a:r>
          </a:p>
        </p:txBody>
      </p:sp>
      <p:sp>
        <p:nvSpPr>
          <p:cNvPr id="40" name="AutoShape 44"/>
          <p:cNvSpPr>
            <a:spLocks noChangeArrowheads="1"/>
          </p:cNvSpPr>
          <p:nvPr/>
        </p:nvSpPr>
        <p:spPr bwMode="auto">
          <a:xfrm>
            <a:off x="361826" y="6021288"/>
            <a:ext cx="3490094" cy="666279"/>
          </a:xfrm>
          <a:prstGeom prst="wedgeRoundRectCallout">
            <a:avLst>
              <a:gd name="adj1" fmla="val 1845"/>
              <a:gd name="adj2" fmla="val -14544"/>
              <a:gd name="adj3" fmla="val 16667"/>
            </a:avLst>
          </a:prstGeom>
          <a:solidFill>
            <a:srgbClr val="FFCCFF"/>
          </a:solidFill>
          <a:ln w="9525">
            <a:noFill/>
            <a:miter lim="800000"/>
            <a:headEnd/>
            <a:tailEnd/>
          </a:ln>
          <a:scene3d>
            <a:camera prst="orthographicFront"/>
            <a:lightRig rig="threePt" dir="t"/>
          </a:scene3d>
          <a:sp3d>
            <a:bevelT/>
          </a:sp3d>
        </p:spPr>
        <p:txBody>
          <a:bodyPr/>
          <a:lstStyle/>
          <a:p>
            <a:pPr algn="ctr"/>
            <a:r>
              <a:rPr lang="en-US" altLang="ja-JP" sz="1600" b="1" dirty="0" smtClean="0">
                <a:solidFill>
                  <a:srgbClr val="D60093"/>
                </a:solidFill>
                <a:latin typeface="+mj-lt"/>
              </a:rPr>
              <a:t>JMA’s information is </a:t>
            </a:r>
            <a:r>
              <a:rPr lang="en-US" altLang="ja-JP" sz="1600" b="1" u="sng" dirty="0" smtClean="0">
                <a:solidFill>
                  <a:srgbClr val="D60093"/>
                </a:solidFill>
                <a:latin typeface="+mj-lt"/>
              </a:rPr>
              <a:t>used </a:t>
            </a:r>
            <a:r>
              <a:rPr lang="en-US" altLang="ja-JP" sz="1600" b="1" u="sng" dirty="0">
                <a:solidFill>
                  <a:srgbClr val="D60093"/>
                </a:solidFill>
                <a:latin typeface="+mj-lt"/>
              </a:rPr>
              <a:t>as </a:t>
            </a:r>
            <a:r>
              <a:rPr lang="en-US" altLang="ja-JP" sz="1600" b="1" u="sng" dirty="0" smtClean="0">
                <a:solidFill>
                  <a:srgbClr val="D60093"/>
                </a:solidFill>
                <a:latin typeface="+mj-lt"/>
              </a:rPr>
              <a:t>a trigger </a:t>
            </a:r>
            <a:r>
              <a:rPr lang="en-US" altLang="ja-JP" sz="1600" b="1" dirty="0" smtClean="0">
                <a:solidFill>
                  <a:srgbClr val="D60093"/>
                </a:solidFill>
                <a:latin typeface="+mj-lt"/>
              </a:rPr>
              <a:t>to start national disaster action</a:t>
            </a:r>
            <a:endParaRPr lang="ja-JP" altLang="en-US" sz="1600" b="1" dirty="0">
              <a:solidFill>
                <a:srgbClr val="D60093"/>
              </a:solidFill>
              <a:latin typeface="+mj-lt"/>
            </a:endParaRPr>
          </a:p>
        </p:txBody>
      </p:sp>
      <p:sp>
        <p:nvSpPr>
          <p:cNvPr id="13345" name="Line 52"/>
          <p:cNvSpPr>
            <a:spLocks noChangeShapeType="1"/>
          </p:cNvSpPr>
          <p:nvPr/>
        </p:nvSpPr>
        <p:spPr bwMode="auto">
          <a:xfrm flipH="1">
            <a:off x="3635896" y="3356992"/>
            <a:ext cx="0" cy="1656184"/>
          </a:xfrm>
          <a:prstGeom prst="line">
            <a:avLst/>
          </a:prstGeom>
          <a:noFill/>
          <a:ln w="57150">
            <a:solidFill>
              <a:schemeClr val="tx2"/>
            </a:solidFill>
            <a:round/>
            <a:headEnd/>
            <a:tailEnd type="triangle" w="med" len="med"/>
          </a:ln>
        </p:spPr>
        <p:txBody>
          <a:bodyPr/>
          <a:lstStyle/>
          <a:p>
            <a:endParaRPr lang="ja-JP" altLang="en-US" dirty="0">
              <a:latin typeface="+mj-lt"/>
            </a:endParaRPr>
          </a:p>
        </p:txBody>
      </p:sp>
      <p:sp>
        <p:nvSpPr>
          <p:cNvPr id="13346" name="Text Box 43"/>
          <p:cNvSpPr txBox="1">
            <a:spLocks noChangeArrowheads="1"/>
          </p:cNvSpPr>
          <p:nvPr/>
        </p:nvSpPr>
        <p:spPr bwMode="auto">
          <a:xfrm>
            <a:off x="2728912" y="3429000"/>
            <a:ext cx="1843088" cy="557204"/>
          </a:xfrm>
          <a:prstGeom prst="rect">
            <a:avLst/>
          </a:prstGeom>
          <a:solidFill>
            <a:srgbClr val="CCFFFF"/>
          </a:solidFill>
          <a:ln w="9525">
            <a:noFill/>
            <a:miter lim="800000"/>
            <a:headEnd/>
            <a:tailEnd/>
          </a:ln>
        </p:spPr>
        <p:txBody>
          <a:bodyPr wrap="square">
            <a:spAutoFit/>
          </a:bodyPr>
          <a:lstStyle/>
          <a:p>
            <a:pPr algn="ctr">
              <a:lnSpc>
                <a:spcPts val="1800"/>
              </a:lnSpc>
            </a:pPr>
            <a:r>
              <a:rPr lang="en-US" altLang="ja-JP" b="1" dirty="0" smtClean="0">
                <a:latin typeface="+mj-lt"/>
              </a:rPr>
              <a:t>Municipalities</a:t>
            </a:r>
            <a:br>
              <a:rPr lang="en-US" altLang="ja-JP" b="1" dirty="0" smtClean="0">
                <a:latin typeface="+mj-lt"/>
              </a:rPr>
            </a:br>
            <a:r>
              <a:rPr lang="en-US" altLang="ja-JP" b="1" dirty="0" smtClean="0">
                <a:latin typeface="+mj-lt"/>
              </a:rPr>
              <a:t>(Cities, Towns)</a:t>
            </a:r>
            <a:endParaRPr lang="en-US" altLang="ja-JP" b="1" dirty="0">
              <a:latin typeface="+mj-lt"/>
            </a:endParaRPr>
          </a:p>
        </p:txBody>
      </p:sp>
      <p:grpSp>
        <p:nvGrpSpPr>
          <p:cNvPr id="2" name="Group 61"/>
          <p:cNvGrpSpPr>
            <a:grpSpLocks/>
          </p:cNvGrpSpPr>
          <p:nvPr/>
        </p:nvGrpSpPr>
        <p:grpSpPr bwMode="auto">
          <a:xfrm>
            <a:off x="2915816" y="4058421"/>
            <a:ext cx="1371600" cy="719185"/>
            <a:chOff x="2576" y="3219"/>
            <a:chExt cx="864" cy="384"/>
          </a:xfrm>
        </p:grpSpPr>
        <p:sp>
          <p:nvSpPr>
            <p:cNvPr id="13350" name="Oval 46"/>
            <p:cNvSpPr>
              <a:spLocks noChangeArrowheads="1"/>
            </p:cNvSpPr>
            <p:nvPr/>
          </p:nvSpPr>
          <p:spPr bwMode="auto">
            <a:xfrm>
              <a:off x="2576" y="3219"/>
              <a:ext cx="864" cy="384"/>
            </a:xfrm>
            <a:prstGeom prst="ellipse">
              <a:avLst/>
            </a:prstGeom>
            <a:solidFill>
              <a:srgbClr val="FF99CC"/>
            </a:solidFill>
            <a:ln w="12700">
              <a:noFill/>
              <a:round/>
              <a:headEnd/>
              <a:tailEnd/>
            </a:ln>
          </p:spPr>
          <p:txBody>
            <a:bodyPr wrap="none" anchor="ctr"/>
            <a:lstStyle/>
            <a:p>
              <a:pPr algn="ctr"/>
              <a:endParaRPr lang="ja-JP" altLang="ja-JP" sz="1600" b="1" dirty="0">
                <a:latin typeface="+mj-lt"/>
              </a:endParaRPr>
            </a:p>
          </p:txBody>
        </p:sp>
        <p:sp>
          <p:nvSpPr>
            <p:cNvPr id="13351" name="Text Box 60"/>
            <p:cNvSpPr txBox="1">
              <a:spLocks noChangeArrowheads="1"/>
            </p:cNvSpPr>
            <p:nvPr/>
          </p:nvSpPr>
          <p:spPr bwMode="auto">
            <a:xfrm>
              <a:off x="2576" y="3249"/>
              <a:ext cx="861" cy="345"/>
            </a:xfrm>
            <a:prstGeom prst="rect">
              <a:avLst/>
            </a:prstGeom>
            <a:noFill/>
            <a:ln w="57150">
              <a:noFill/>
              <a:miter lim="800000"/>
              <a:headEnd/>
              <a:tailEnd/>
            </a:ln>
          </p:spPr>
          <p:txBody>
            <a:bodyPr wrap="square">
              <a:spAutoFit/>
            </a:bodyPr>
            <a:lstStyle/>
            <a:p>
              <a:pPr algn="ctr">
                <a:spcBef>
                  <a:spcPct val="50000"/>
                </a:spcBef>
              </a:pPr>
              <a:r>
                <a:rPr lang="en-US" altLang="ja-JP" b="1" dirty="0">
                  <a:latin typeface="+mj-lt"/>
                </a:rPr>
                <a:t>Evacuation </a:t>
              </a:r>
              <a:r>
                <a:rPr lang="en-US" altLang="ja-JP" b="1" dirty="0" smtClean="0">
                  <a:latin typeface="+mj-lt"/>
                </a:rPr>
                <a:t>Instruction</a:t>
              </a:r>
              <a:endParaRPr lang="en-US" altLang="ja-JP" b="1" dirty="0">
                <a:latin typeface="+mj-lt"/>
              </a:endParaRPr>
            </a:p>
          </p:txBody>
        </p:sp>
      </p:grpSp>
      <p:sp>
        <p:nvSpPr>
          <p:cNvPr id="13349" name="Line 49"/>
          <p:cNvSpPr>
            <a:spLocks noChangeShapeType="1"/>
          </p:cNvSpPr>
          <p:nvPr/>
        </p:nvSpPr>
        <p:spPr bwMode="auto">
          <a:xfrm>
            <a:off x="4788024" y="4437112"/>
            <a:ext cx="0" cy="576064"/>
          </a:xfrm>
          <a:prstGeom prst="line">
            <a:avLst/>
          </a:prstGeom>
          <a:noFill/>
          <a:ln w="57150">
            <a:solidFill>
              <a:schemeClr val="tx2"/>
            </a:solidFill>
            <a:round/>
            <a:headEnd/>
            <a:tailEnd type="triangle" w="med" len="med"/>
          </a:ln>
        </p:spPr>
        <p:txBody>
          <a:bodyPr/>
          <a:lstStyle/>
          <a:p>
            <a:endParaRPr lang="ja-JP" altLang="en-US" dirty="0">
              <a:latin typeface="+mj-lt"/>
            </a:endParaRPr>
          </a:p>
        </p:txBody>
      </p:sp>
      <p:sp>
        <p:nvSpPr>
          <p:cNvPr id="43" name="スライド番号プレースホルダ 110"/>
          <p:cNvSpPr>
            <a:spLocks noGrp="1"/>
          </p:cNvSpPr>
          <p:nvPr>
            <p:ph type="sldNum" sz="quarter" idx="11"/>
          </p:nvPr>
        </p:nvSpPr>
        <p:spPr/>
        <p:txBody>
          <a:bodyPr/>
          <a:lstStyle/>
          <a:p>
            <a:fld id="{E9826658-DF4D-4B19-A3FE-E7A9A4D9B617}" type="slidenum">
              <a:rPr kumimoji="1" lang="ja-JP" altLang="en-US" smtClean="0">
                <a:latin typeface="+mj-lt"/>
              </a:rPr>
              <a:pPr/>
              <a:t>5</a:t>
            </a:fld>
            <a:endParaRPr kumimoji="1" lang="ja-JP" altLang="en-US" dirty="0">
              <a:latin typeface="+mj-lt"/>
            </a:endParaRPr>
          </a:p>
        </p:txBody>
      </p:sp>
      <p:sp>
        <p:nvSpPr>
          <p:cNvPr id="45" name="タイトル 44"/>
          <p:cNvSpPr>
            <a:spLocks noGrp="1"/>
          </p:cNvSpPr>
          <p:nvPr>
            <p:ph type="title" idx="4294967295"/>
          </p:nvPr>
        </p:nvSpPr>
        <p:spPr>
          <a:xfrm>
            <a:off x="-203200" y="0"/>
            <a:ext cx="9347200" cy="1538514"/>
          </a:xfrm>
        </p:spPr>
        <p:txBody>
          <a:bodyPr/>
          <a:lstStyle/>
          <a:p>
            <a:pPr rtl="0" eaLnBrk="1" latinLnBrk="0" hangingPunct="1"/>
            <a:r>
              <a:rPr kumimoji="1" lang="en-US" altLang="ja-JP" sz="3600" kern="1200" dirty="0" smtClean="0">
                <a:solidFill>
                  <a:srgbClr val="002060"/>
                </a:solidFill>
                <a:latin typeface="Comic Sans MS" pitchFamily="66" charset="0"/>
                <a:ea typeface="ＭＳ Ｐゴシック"/>
                <a:cs typeface="+mn-cs"/>
              </a:rPr>
              <a:t>Role of JMA in natural disaster management</a:t>
            </a:r>
            <a:endParaRPr kumimoji="1" lang="ja-JP" altLang="ja-JP" sz="3600" kern="1200" dirty="0" smtClean="0">
              <a:solidFill>
                <a:srgbClr val="002060"/>
              </a:solidFill>
              <a:latin typeface="Comic Sans MS" pitchFamily="66" charset="0"/>
              <a:ea typeface="Calibri"/>
              <a:cs typeface="+mn-cs"/>
            </a:endParaRPr>
          </a:p>
          <a:p>
            <a:endParaRPr kumimoji="1" lang="ja-JP" altLang="en-US" dirty="0">
              <a:latin typeface="Comic Sans MS" pitchFamily="66" charset="0"/>
            </a:endParaRPr>
          </a:p>
        </p:txBody>
      </p:sp>
      <p:sp>
        <p:nvSpPr>
          <p:cNvPr id="13343" name="Text Box 56"/>
          <p:cNvSpPr txBox="1">
            <a:spLocks noChangeArrowheads="1"/>
          </p:cNvSpPr>
          <p:nvPr/>
        </p:nvSpPr>
        <p:spPr bwMode="auto">
          <a:xfrm>
            <a:off x="6876256" y="6023029"/>
            <a:ext cx="1872207" cy="646331"/>
          </a:xfrm>
          <a:prstGeom prst="rect">
            <a:avLst/>
          </a:prstGeom>
          <a:solidFill>
            <a:schemeClr val="bg1"/>
          </a:solidFill>
          <a:ln w="38100" cmpd="thickThin">
            <a:solidFill>
              <a:schemeClr val="tx1"/>
            </a:solidFill>
            <a:miter lim="800000"/>
            <a:headEnd/>
            <a:tailEnd/>
          </a:ln>
        </p:spPr>
        <p:txBody>
          <a:bodyPr wrap="square">
            <a:spAutoFit/>
          </a:bodyPr>
          <a:lstStyle/>
          <a:p>
            <a:pPr algn="ctr">
              <a:spcBef>
                <a:spcPct val="50000"/>
              </a:spcBef>
            </a:pPr>
            <a:r>
              <a:rPr lang="en-US" altLang="ja-JP" b="1" dirty="0">
                <a:latin typeface="+mj-lt"/>
              </a:rPr>
              <a:t>Natural Disaster</a:t>
            </a:r>
            <a:r>
              <a:rPr lang="ja-JP" altLang="en-US" b="1" dirty="0">
                <a:latin typeface="+mj-lt"/>
              </a:rPr>
              <a:t>　</a:t>
            </a:r>
            <a:r>
              <a:rPr lang="en-US" altLang="ja-JP" b="1" dirty="0">
                <a:latin typeface="+mj-lt"/>
              </a:rPr>
              <a:t>Recovery</a:t>
            </a:r>
          </a:p>
        </p:txBody>
      </p:sp>
      <p:sp>
        <p:nvSpPr>
          <p:cNvPr id="13331" name="Text Box 42"/>
          <p:cNvSpPr txBox="1">
            <a:spLocks noChangeArrowheads="1"/>
          </p:cNvSpPr>
          <p:nvPr/>
        </p:nvSpPr>
        <p:spPr bwMode="auto">
          <a:xfrm>
            <a:off x="2728912" y="2996952"/>
            <a:ext cx="1843088" cy="366712"/>
          </a:xfrm>
          <a:prstGeom prst="rect">
            <a:avLst/>
          </a:prstGeom>
          <a:solidFill>
            <a:srgbClr val="CCFFFF"/>
          </a:solidFill>
          <a:ln w="9525">
            <a:noFill/>
            <a:miter lim="800000"/>
            <a:headEnd/>
            <a:tailEnd/>
          </a:ln>
        </p:spPr>
        <p:txBody>
          <a:bodyPr>
            <a:spAutoFit/>
          </a:bodyPr>
          <a:lstStyle/>
          <a:p>
            <a:pPr algn="ctr">
              <a:spcBef>
                <a:spcPct val="50000"/>
              </a:spcBef>
            </a:pPr>
            <a:r>
              <a:rPr lang="en-US" altLang="ja-JP" b="1" dirty="0">
                <a:latin typeface="+mj-lt"/>
              </a:rPr>
              <a:t>Prefectures</a:t>
            </a:r>
          </a:p>
        </p:txBody>
      </p:sp>
      <p:sp>
        <p:nvSpPr>
          <p:cNvPr id="13326" name="Text Box 44"/>
          <p:cNvSpPr txBox="1">
            <a:spLocks noChangeArrowheads="1"/>
          </p:cNvSpPr>
          <p:nvPr/>
        </p:nvSpPr>
        <p:spPr bwMode="auto">
          <a:xfrm>
            <a:off x="4366320" y="4123928"/>
            <a:ext cx="853752" cy="369332"/>
          </a:xfrm>
          <a:prstGeom prst="rect">
            <a:avLst/>
          </a:prstGeom>
          <a:solidFill>
            <a:srgbClr val="FFFF99"/>
          </a:solidFill>
          <a:ln w="9525">
            <a:noFill/>
            <a:miter lim="800000"/>
            <a:headEnd/>
            <a:tailEnd/>
          </a:ln>
        </p:spPr>
        <p:txBody>
          <a:bodyPr wrap="square">
            <a:spAutoFit/>
          </a:bodyPr>
          <a:lstStyle/>
          <a:p>
            <a:pPr algn="ctr">
              <a:spcBef>
                <a:spcPct val="50000"/>
              </a:spcBef>
            </a:pPr>
            <a:r>
              <a:rPr lang="en-US" altLang="ja-JP" b="1" dirty="0">
                <a:latin typeface="+mj-lt"/>
              </a:rPr>
              <a:t>Media</a:t>
            </a:r>
          </a:p>
        </p:txBody>
      </p:sp>
      <p:sp>
        <p:nvSpPr>
          <p:cNvPr id="42" name="Line 25"/>
          <p:cNvSpPr>
            <a:spLocks noChangeShapeType="1"/>
          </p:cNvSpPr>
          <p:nvPr/>
        </p:nvSpPr>
        <p:spPr bwMode="auto">
          <a:xfrm flipH="1" flipV="1">
            <a:off x="4860031" y="2852936"/>
            <a:ext cx="974711" cy="514378"/>
          </a:xfrm>
          <a:prstGeom prst="line">
            <a:avLst/>
          </a:prstGeom>
          <a:noFill/>
          <a:ln w="57150">
            <a:solidFill>
              <a:schemeClr val="tx2"/>
            </a:solidFill>
            <a:round/>
            <a:headEnd type="triangle" w="med" len="med"/>
            <a:tailEnd type="triangle"/>
          </a:ln>
        </p:spPr>
        <p:txBody>
          <a:bodyPr/>
          <a:lstStyle/>
          <a:p>
            <a:endParaRPr lang="ja-JP" altLang="en-US" dirty="0">
              <a:latin typeface="+mj-l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 1"/>
          <p:cNvSpPr>
            <a:spLocks noGrp="1"/>
          </p:cNvSpPr>
          <p:nvPr>
            <p:ph type="sldNum" sz="quarter" idx="11"/>
          </p:nvPr>
        </p:nvSpPr>
        <p:spPr/>
        <p:txBody>
          <a:bodyPr/>
          <a:lstStyle/>
          <a:p>
            <a:fld id="{E9826658-DF4D-4B19-A3FE-E7A9A4D9B617}" type="slidenum">
              <a:rPr kumimoji="1" lang="ja-JP" altLang="en-US" smtClean="0"/>
              <a:pPr/>
              <a:t>6</a:t>
            </a:fld>
            <a:endParaRPr kumimoji="1" lang="ja-JP" altLang="en-US" dirty="0"/>
          </a:p>
        </p:txBody>
      </p:sp>
      <p:pic>
        <p:nvPicPr>
          <p:cNvPr id="3" name="Picture 6" descr="クリックすると新しいウィンドウで開きます"/>
          <p:cNvPicPr>
            <a:picLocks noChangeAspect="1" noChangeArrowheads="1"/>
          </p:cNvPicPr>
          <p:nvPr/>
        </p:nvPicPr>
        <p:blipFill>
          <a:blip r:embed="rId3" cstate="print"/>
          <a:srcRect/>
          <a:stretch>
            <a:fillRect/>
          </a:stretch>
        </p:blipFill>
        <p:spPr bwMode="auto">
          <a:xfrm>
            <a:off x="6588125" y="2016125"/>
            <a:ext cx="1403350" cy="1052513"/>
          </a:xfrm>
          <a:prstGeom prst="rect">
            <a:avLst/>
          </a:prstGeom>
          <a:noFill/>
          <a:ln w="9525">
            <a:noFill/>
            <a:miter lim="800000"/>
            <a:headEnd/>
            <a:tailEnd/>
          </a:ln>
        </p:spPr>
      </p:pic>
      <p:pic>
        <p:nvPicPr>
          <p:cNvPr id="4" name="Picture 8" descr="クリックすると新しいウィンドウで開きます"/>
          <p:cNvPicPr>
            <a:picLocks noChangeAspect="1" noChangeArrowheads="1"/>
          </p:cNvPicPr>
          <p:nvPr/>
        </p:nvPicPr>
        <p:blipFill>
          <a:blip r:embed="rId4" cstate="print"/>
          <a:srcRect/>
          <a:stretch>
            <a:fillRect/>
          </a:stretch>
        </p:blipFill>
        <p:spPr bwMode="auto">
          <a:xfrm>
            <a:off x="7667625" y="2962275"/>
            <a:ext cx="936625" cy="611188"/>
          </a:xfrm>
          <a:prstGeom prst="rect">
            <a:avLst/>
          </a:prstGeom>
          <a:noFill/>
          <a:ln w="9525">
            <a:noFill/>
            <a:miter lim="800000"/>
            <a:headEnd/>
            <a:tailEnd/>
          </a:ln>
        </p:spPr>
      </p:pic>
      <p:sp>
        <p:nvSpPr>
          <p:cNvPr id="5" name="正方形/長方形 4"/>
          <p:cNvSpPr/>
          <p:nvPr/>
        </p:nvSpPr>
        <p:spPr>
          <a:xfrm>
            <a:off x="179388" y="549275"/>
            <a:ext cx="6192837" cy="1871663"/>
          </a:xfrm>
          <a:prstGeom prst="rect">
            <a:avLst/>
          </a:prstGeom>
          <a:noFill/>
          <a:ln w="63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Arial" pitchFamily="34" charset="0"/>
              <a:cs typeface="Arial" pitchFamily="34" charset="0"/>
            </a:endParaRPr>
          </a:p>
        </p:txBody>
      </p:sp>
      <p:sp>
        <p:nvSpPr>
          <p:cNvPr id="6" name="Oval 7"/>
          <p:cNvSpPr>
            <a:spLocks noChangeArrowheads="1"/>
          </p:cNvSpPr>
          <p:nvPr/>
        </p:nvSpPr>
        <p:spPr bwMode="auto">
          <a:xfrm>
            <a:off x="3636963" y="1052513"/>
            <a:ext cx="2520950" cy="1152525"/>
          </a:xfrm>
          <a:prstGeom prst="ellipse">
            <a:avLst/>
          </a:prstGeom>
          <a:solidFill>
            <a:srgbClr val="000080">
              <a:alpha val="21176"/>
            </a:srgbClr>
          </a:solidFill>
          <a:ln w="9525" algn="ctr">
            <a:noFill/>
            <a:round/>
            <a:headEnd/>
            <a:tailEnd/>
          </a:ln>
        </p:spPr>
        <p:txBody>
          <a:bodyPr wrap="none" lIns="90000" tIns="46800" rIns="90000" bIns="46800" anchor="ctr"/>
          <a:lstStyle/>
          <a:p>
            <a:pPr>
              <a:defRPr/>
            </a:pPr>
            <a:endParaRPr lang="ja-JP" altLang="en-US" dirty="0">
              <a:ea typeface="+mj-ea"/>
              <a:cs typeface="Arial" pitchFamily="34" charset="0"/>
            </a:endParaRPr>
          </a:p>
        </p:txBody>
      </p:sp>
      <p:grpSp>
        <p:nvGrpSpPr>
          <p:cNvPr id="7" name="Group 26"/>
          <p:cNvGrpSpPr>
            <a:grpSpLocks/>
          </p:cNvGrpSpPr>
          <p:nvPr/>
        </p:nvGrpSpPr>
        <p:grpSpPr bwMode="auto">
          <a:xfrm>
            <a:off x="3894138" y="2262188"/>
            <a:ext cx="1182687" cy="820737"/>
            <a:chOff x="803" y="3574"/>
            <a:chExt cx="777" cy="584"/>
          </a:xfrm>
        </p:grpSpPr>
        <p:pic>
          <p:nvPicPr>
            <p:cNvPr id="8" name="Picture 27" descr="震度速報"/>
            <p:cNvPicPr>
              <a:picLocks noChangeAspect="1" noChangeArrowheads="1"/>
            </p:cNvPicPr>
            <p:nvPr/>
          </p:nvPicPr>
          <p:blipFill>
            <a:blip r:embed="rId5" cstate="print"/>
            <a:srcRect/>
            <a:stretch>
              <a:fillRect/>
            </a:stretch>
          </p:blipFill>
          <p:spPr bwMode="auto">
            <a:xfrm>
              <a:off x="803" y="3574"/>
              <a:ext cx="777" cy="583"/>
            </a:xfrm>
            <a:prstGeom prst="rect">
              <a:avLst/>
            </a:prstGeom>
            <a:ln>
              <a:noFill/>
            </a:ln>
            <a:effectLst>
              <a:outerShdw blurRad="292100" dist="139700" dir="2700000" algn="tl" rotWithShape="0">
                <a:srgbClr val="333333">
                  <a:alpha val="65000"/>
                </a:srgbClr>
              </a:outerShdw>
            </a:effectLst>
          </p:spPr>
        </p:pic>
        <p:pic>
          <p:nvPicPr>
            <p:cNvPr id="9" name="Picture 28" descr="震度凡例"/>
            <p:cNvPicPr>
              <a:picLocks noChangeAspect="1" noChangeArrowheads="1"/>
            </p:cNvPicPr>
            <p:nvPr/>
          </p:nvPicPr>
          <p:blipFill>
            <a:blip r:embed="rId6" cstate="print"/>
            <a:srcRect/>
            <a:stretch>
              <a:fillRect/>
            </a:stretch>
          </p:blipFill>
          <p:spPr bwMode="auto">
            <a:xfrm>
              <a:off x="823" y="3726"/>
              <a:ext cx="153" cy="432"/>
            </a:xfrm>
            <a:prstGeom prst="rect">
              <a:avLst/>
            </a:prstGeom>
            <a:ln>
              <a:noFill/>
            </a:ln>
            <a:effectLst>
              <a:outerShdw blurRad="292100" dist="139700" dir="2700000" algn="tl" rotWithShape="0">
                <a:srgbClr val="333333">
                  <a:alpha val="65000"/>
                </a:srgbClr>
              </a:outerShdw>
            </a:effectLst>
          </p:spPr>
        </p:pic>
      </p:grpSp>
      <p:sp>
        <p:nvSpPr>
          <p:cNvPr id="10" name="Oval 7"/>
          <p:cNvSpPr>
            <a:spLocks noChangeArrowheads="1"/>
          </p:cNvSpPr>
          <p:nvPr/>
        </p:nvSpPr>
        <p:spPr bwMode="auto">
          <a:xfrm>
            <a:off x="539750" y="908050"/>
            <a:ext cx="2449513" cy="1439863"/>
          </a:xfrm>
          <a:prstGeom prst="ellipse">
            <a:avLst/>
          </a:prstGeom>
          <a:solidFill>
            <a:srgbClr val="00B0F0">
              <a:alpha val="21176"/>
            </a:srgbClr>
          </a:solidFill>
          <a:ln w="9525" algn="ctr">
            <a:noFill/>
            <a:round/>
            <a:headEnd/>
            <a:tailEnd/>
          </a:ln>
        </p:spPr>
        <p:txBody>
          <a:bodyPr wrap="none" lIns="90000" tIns="46800" rIns="90000" bIns="46800" anchor="ctr"/>
          <a:lstStyle/>
          <a:p>
            <a:pPr>
              <a:defRPr/>
            </a:pPr>
            <a:endParaRPr lang="ja-JP" altLang="en-US" dirty="0">
              <a:ea typeface="+mj-ea"/>
              <a:cs typeface="Arial" pitchFamily="34" charset="0"/>
            </a:endParaRPr>
          </a:p>
        </p:txBody>
      </p:sp>
      <p:sp>
        <p:nvSpPr>
          <p:cNvPr id="11" name="Oval 5"/>
          <p:cNvSpPr>
            <a:spLocks noChangeArrowheads="1"/>
          </p:cNvSpPr>
          <p:nvPr/>
        </p:nvSpPr>
        <p:spPr bwMode="auto">
          <a:xfrm>
            <a:off x="6227763" y="3962400"/>
            <a:ext cx="2665412" cy="1871663"/>
          </a:xfrm>
          <a:prstGeom prst="ellipse">
            <a:avLst/>
          </a:prstGeom>
          <a:solidFill>
            <a:srgbClr val="CCFFCC">
              <a:alpha val="81175"/>
            </a:srgbClr>
          </a:solidFill>
          <a:ln w="9525" algn="ctr">
            <a:noFill/>
            <a:round/>
            <a:headEnd/>
            <a:tailEnd/>
          </a:ln>
        </p:spPr>
        <p:txBody>
          <a:bodyPr wrap="none" lIns="90000" tIns="46800" rIns="90000" bIns="46800" anchor="ctr"/>
          <a:lstStyle/>
          <a:p>
            <a:pPr>
              <a:defRPr/>
            </a:pPr>
            <a:endParaRPr lang="ja-JP" altLang="en-US" dirty="0">
              <a:ea typeface="+mj-ea"/>
              <a:cs typeface="Arial" pitchFamily="34" charset="0"/>
            </a:endParaRPr>
          </a:p>
        </p:txBody>
      </p:sp>
      <p:sp>
        <p:nvSpPr>
          <p:cNvPr id="12" name="Oval 6"/>
          <p:cNvSpPr>
            <a:spLocks noChangeArrowheads="1"/>
          </p:cNvSpPr>
          <p:nvPr/>
        </p:nvSpPr>
        <p:spPr bwMode="auto">
          <a:xfrm>
            <a:off x="395288" y="4076700"/>
            <a:ext cx="3529012" cy="1657350"/>
          </a:xfrm>
          <a:prstGeom prst="ellipse">
            <a:avLst/>
          </a:prstGeom>
          <a:solidFill>
            <a:srgbClr val="FFFF99">
              <a:alpha val="70979"/>
            </a:srgbClr>
          </a:solidFill>
          <a:ln w="9525" algn="ctr">
            <a:noFill/>
            <a:round/>
            <a:headEnd/>
            <a:tailEnd/>
          </a:ln>
        </p:spPr>
        <p:txBody>
          <a:bodyPr wrap="none" lIns="90000" tIns="46800" rIns="90000" bIns="46800" anchor="ctr"/>
          <a:lstStyle/>
          <a:p>
            <a:pPr>
              <a:defRPr/>
            </a:pPr>
            <a:endParaRPr lang="ja-JP" altLang="en-US" dirty="0">
              <a:ea typeface="+mj-ea"/>
              <a:cs typeface="Arial" pitchFamily="34" charset="0"/>
            </a:endParaRPr>
          </a:p>
        </p:txBody>
      </p:sp>
      <p:sp>
        <p:nvSpPr>
          <p:cNvPr id="13" name="Rectangle 8"/>
          <p:cNvSpPr>
            <a:spLocks noChangeArrowheads="1"/>
          </p:cNvSpPr>
          <p:nvPr/>
        </p:nvSpPr>
        <p:spPr bwMode="auto">
          <a:xfrm>
            <a:off x="3541713" y="765175"/>
            <a:ext cx="2598737" cy="431800"/>
          </a:xfrm>
          <a:prstGeom prst="rect">
            <a:avLst/>
          </a:prstGeom>
          <a:solidFill>
            <a:srgbClr val="0000FF"/>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lIns="90000" tIns="46800" rIns="90000" bIns="46800" anchor="ctr"/>
          <a:lstStyle/>
          <a:p>
            <a:pPr algn="ctr">
              <a:spcBef>
                <a:spcPct val="50000"/>
              </a:spcBef>
              <a:defRPr/>
            </a:pPr>
            <a:r>
              <a:rPr lang="en-US" altLang="ja-JP" sz="2400" b="1" dirty="0">
                <a:solidFill>
                  <a:schemeClr val="bg1"/>
                </a:solidFill>
                <a:ea typeface="+mj-ea"/>
                <a:cs typeface="Arial" pitchFamily="34" charset="0"/>
              </a:rPr>
              <a:t>JMA </a:t>
            </a:r>
            <a:r>
              <a:rPr lang="en-US" altLang="ja-JP" sz="2000" b="1" dirty="0">
                <a:solidFill>
                  <a:schemeClr val="bg1"/>
                </a:solidFill>
                <a:ea typeface="+mj-ea"/>
                <a:cs typeface="Arial" pitchFamily="34" charset="0"/>
              </a:rPr>
              <a:t>Local Offices</a:t>
            </a:r>
            <a:endParaRPr lang="ja-JP" altLang="en-US" sz="2000" b="1" dirty="0">
              <a:solidFill>
                <a:schemeClr val="bg1"/>
              </a:solidFill>
              <a:ea typeface="+mj-ea"/>
              <a:cs typeface="Arial" pitchFamily="34" charset="0"/>
            </a:endParaRPr>
          </a:p>
        </p:txBody>
      </p:sp>
      <p:sp>
        <p:nvSpPr>
          <p:cNvPr id="14" name="Rectangle 9"/>
          <p:cNvSpPr>
            <a:spLocks noChangeArrowheads="1"/>
          </p:cNvSpPr>
          <p:nvPr/>
        </p:nvSpPr>
        <p:spPr bwMode="auto">
          <a:xfrm>
            <a:off x="6805613" y="3819525"/>
            <a:ext cx="1222375" cy="431800"/>
          </a:xfrm>
          <a:prstGeom prst="rect">
            <a:avLst/>
          </a:prstGeom>
          <a:solidFill>
            <a:srgbClr val="9900FF"/>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lIns="90000" tIns="46800" rIns="90000" bIns="46800" anchor="ctr"/>
          <a:lstStyle/>
          <a:p>
            <a:pPr algn="ctr">
              <a:spcBef>
                <a:spcPct val="50000"/>
              </a:spcBef>
              <a:defRPr/>
            </a:pPr>
            <a:r>
              <a:rPr lang="en-US" altLang="ja-JP" sz="2000" b="1" dirty="0">
                <a:solidFill>
                  <a:schemeClr val="bg1"/>
                </a:solidFill>
                <a:ea typeface="+mj-ea"/>
                <a:cs typeface="Arial" pitchFamily="34" charset="0"/>
              </a:rPr>
              <a:t>Citizens</a:t>
            </a:r>
            <a:endParaRPr lang="ja-JP" altLang="en-US" sz="2000" b="1" dirty="0">
              <a:solidFill>
                <a:schemeClr val="bg1"/>
              </a:solidFill>
              <a:ea typeface="+mj-ea"/>
              <a:cs typeface="Arial" pitchFamily="34" charset="0"/>
            </a:endParaRPr>
          </a:p>
        </p:txBody>
      </p:sp>
      <p:sp>
        <p:nvSpPr>
          <p:cNvPr id="15" name="AutoShape 10"/>
          <p:cNvSpPr>
            <a:spLocks noChangeArrowheads="1"/>
          </p:cNvSpPr>
          <p:nvPr/>
        </p:nvSpPr>
        <p:spPr bwMode="auto">
          <a:xfrm rot="1565534" flipH="1">
            <a:off x="2557463" y="2005013"/>
            <a:ext cx="592137" cy="2109787"/>
          </a:xfrm>
          <a:prstGeom prst="lightningBolt">
            <a:avLst/>
          </a:prstGeom>
          <a:solidFill>
            <a:srgbClr val="FFFF00"/>
          </a:solidFill>
          <a:ln w="9525" algn="ctr">
            <a:solidFill>
              <a:schemeClr val="tx1"/>
            </a:solidFill>
            <a:miter lim="800000"/>
            <a:headEnd/>
            <a:tailEnd/>
          </a:ln>
        </p:spPr>
        <p:txBody>
          <a:bodyPr wrap="none" lIns="90000" tIns="46800" rIns="90000" bIns="46800" anchor="ctr"/>
          <a:lstStyle/>
          <a:p>
            <a:pPr>
              <a:defRPr/>
            </a:pPr>
            <a:endParaRPr lang="ja-JP" altLang="en-US" dirty="0">
              <a:ea typeface="+mj-ea"/>
              <a:cs typeface="Arial" pitchFamily="34" charset="0"/>
            </a:endParaRPr>
          </a:p>
        </p:txBody>
      </p:sp>
      <p:sp>
        <p:nvSpPr>
          <p:cNvPr id="16" name="AutoShape 11"/>
          <p:cNvSpPr>
            <a:spLocks noChangeArrowheads="1"/>
          </p:cNvSpPr>
          <p:nvPr/>
        </p:nvSpPr>
        <p:spPr bwMode="auto">
          <a:xfrm rot="18563898" flipH="1">
            <a:off x="6420644" y="1786731"/>
            <a:ext cx="485775" cy="2220913"/>
          </a:xfrm>
          <a:prstGeom prst="lightningBolt">
            <a:avLst/>
          </a:prstGeom>
          <a:solidFill>
            <a:srgbClr val="FFFF00"/>
          </a:solidFill>
          <a:ln w="9525" algn="ctr">
            <a:solidFill>
              <a:schemeClr val="tx1"/>
            </a:solidFill>
            <a:miter lim="800000"/>
            <a:headEnd/>
            <a:tailEnd/>
          </a:ln>
        </p:spPr>
        <p:txBody>
          <a:bodyPr wrap="none" lIns="90000" tIns="46800" rIns="90000" bIns="46800" anchor="ctr"/>
          <a:lstStyle/>
          <a:p>
            <a:pPr>
              <a:defRPr/>
            </a:pPr>
            <a:endParaRPr lang="ja-JP" altLang="en-US" dirty="0">
              <a:ea typeface="+mj-ea"/>
              <a:cs typeface="Arial" pitchFamily="34" charset="0"/>
            </a:endParaRPr>
          </a:p>
        </p:txBody>
      </p:sp>
      <p:pic>
        <p:nvPicPr>
          <p:cNvPr id="17" name="Picture 12" descr="MCj04348740000[1]"/>
          <p:cNvPicPr>
            <a:picLocks noChangeAspect="1" noChangeArrowheads="1"/>
          </p:cNvPicPr>
          <p:nvPr/>
        </p:nvPicPr>
        <p:blipFill>
          <a:blip r:embed="rId7" cstate="print"/>
          <a:srcRect/>
          <a:stretch>
            <a:fillRect/>
          </a:stretch>
        </p:blipFill>
        <p:spPr bwMode="auto">
          <a:xfrm>
            <a:off x="4427538" y="1196975"/>
            <a:ext cx="866775" cy="865188"/>
          </a:xfrm>
          <a:prstGeom prst="rect">
            <a:avLst/>
          </a:prstGeom>
          <a:noFill/>
          <a:ln w="9525">
            <a:noFill/>
            <a:miter lim="800000"/>
            <a:headEnd/>
            <a:tailEnd/>
          </a:ln>
        </p:spPr>
      </p:pic>
      <p:pic>
        <p:nvPicPr>
          <p:cNvPr id="18" name="Picture 13" descr="j0205462"/>
          <p:cNvPicPr>
            <a:picLocks noChangeAspect="1" noChangeArrowheads="1"/>
          </p:cNvPicPr>
          <p:nvPr/>
        </p:nvPicPr>
        <p:blipFill>
          <a:blip r:embed="rId8" cstate="print"/>
          <a:srcRect/>
          <a:stretch>
            <a:fillRect/>
          </a:stretch>
        </p:blipFill>
        <p:spPr bwMode="auto">
          <a:xfrm>
            <a:off x="1403350" y="4232275"/>
            <a:ext cx="1582738" cy="1573213"/>
          </a:xfrm>
          <a:prstGeom prst="rect">
            <a:avLst/>
          </a:prstGeom>
          <a:noFill/>
          <a:ln w="9525">
            <a:noFill/>
            <a:miter lim="800000"/>
            <a:headEnd/>
            <a:tailEnd/>
          </a:ln>
        </p:spPr>
      </p:pic>
      <p:sp>
        <p:nvSpPr>
          <p:cNvPr id="19" name="Rectangle 14"/>
          <p:cNvSpPr>
            <a:spLocks noChangeArrowheads="1"/>
          </p:cNvSpPr>
          <p:nvPr/>
        </p:nvSpPr>
        <p:spPr bwMode="auto">
          <a:xfrm>
            <a:off x="827088" y="3860800"/>
            <a:ext cx="2016125" cy="647700"/>
          </a:xfrm>
          <a:prstGeom prst="rect">
            <a:avLst/>
          </a:prstGeom>
          <a:solidFill>
            <a:srgbClr val="CC3399"/>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lIns="90000" tIns="46800" rIns="90000" bIns="46800" anchor="ctr"/>
          <a:lstStyle/>
          <a:p>
            <a:pPr algn="ctr">
              <a:defRPr/>
            </a:pPr>
            <a:r>
              <a:rPr lang="ja-JP" altLang="en-US" sz="2000" b="1" dirty="0">
                <a:solidFill>
                  <a:schemeClr val="bg1"/>
                </a:solidFill>
                <a:ea typeface="+mj-ea"/>
                <a:cs typeface="Arial" pitchFamily="34" charset="0"/>
              </a:rPr>
              <a:t>・</a:t>
            </a:r>
            <a:r>
              <a:rPr lang="en-US" altLang="ja-JP" sz="2000" b="1" dirty="0">
                <a:solidFill>
                  <a:schemeClr val="bg1"/>
                </a:solidFill>
                <a:ea typeface="+mj-ea"/>
                <a:cs typeface="Arial" pitchFamily="34" charset="0"/>
              </a:rPr>
              <a:t>Prefectures</a:t>
            </a:r>
          </a:p>
          <a:p>
            <a:pPr algn="ctr">
              <a:defRPr/>
            </a:pPr>
            <a:r>
              <a:rPr lang="ja-JP" altLang="en-US" sz="2000" b="1" dirty="0">
                <a:solidFill>
                  <a:schemeClr val="bg1"/>
                </a:solidFill>
                <a:ea typeface="+mj-ea"/>
                <a:cs typeface="Arial" pitchFamily="34" charset="0"/>
              </a:rPr>
              <a:t>・</a:t>
            </a:r>
            <a:r>
              <a:rPr lang="en-US" altLang="ja-JP" sz="2000" b="1" dirty="0">
                <a:solidFill>
                  <a:schemeClr val="bg1"/>
                </a:solidFill>
                <a:ea typeface="+mj-ea"/>
                <a:cs typeface="Arial" pitchFamily="34" charset="0"/>
              </a:rPr>
              <a:t>Municipalities</a:t>
            </a:r>
            <a:endParaRPr lang="ja-JP" altLang="en-US" sz="2000" b="1" dirty="0">
              <a:solidFill>
                <a:schemeClr val="bg1"/>
              </a:solidFill>
              <a:ea typeface="+mj-ea"/>
              <a:cs typeface="Arial" pitchFamily="34" charset="0"/>
            </a:endParaRPr>
          </a:p>
        </p:txBody>
      </p:sp>
      <p:sp>
        <p:nvSpPr>
          <p:cNvPr id="20" name="Text Box 19"/>
          <p:cNvSpPr txBox="1">
            <a:spLocks noChangeArrowheads="1"/>
          </p:cNvSpPr>
          <p:nvPr/>
        </p:nvSpPr>
        <p:spPr bwMode="auto">
          <a:xfrm>
            <a:off x="7092950" y="6410325"/>
            <a:ext cx="1800225" cy="403225"/>
          </a:xfrm>
          <a:prstGeom prst="rect">
            <a:avLst/>
          </a:prstGeom>
          <a:noFill/>
          <a:ln w="9525" algn="ctr">
            <a:noFill/>
            <a:miter lim="800000"/>
            <a:headEnd/>
            <a:tailEnd/>
          </a:ln>
        </p:spPr>
        <p:txBody>
          <a:bodyPr lIns="90000" tIns="46800" rIns="90000" bIns="46800">
            <a:spAutoFit/>
          </a:bodyPr>
          <a:lstStyle/>
          <a:p>
            <a:pPr algn="ctr">
              <a:spcBef>
                <a:spcPct val="50000"/>
              </a:spcBef>
              <a:defRPr/>
            </a:pPr>
            <a:r>
              <a:rPr lang="en-US" altLang="ja-JP" sz="2000" dirty="0">
                <a:ea typeface="+mj-ea"/>
                <a:cs typeface="Arial" pitchFamily="34" charset="0"/>
              </a:rPr>
              <a:t>Evacuation</a:t>
            </a:r>
            <a:endParaRPr lang="ja-JP" altLang="en-US" sz="2000" dirty="0">
              <a:ea typeface="+mj-ea"/>
              <a:cs typeface="Arial" pitchFamily="34" charset="0"/>
            </a:endParaRPr>
          </a:p>
        </p:txBody>
      </p:sp>
      <p:sp>
        <p:nvSpPr>
          <p:cNvPr id="21" name="Rectangle 8"/>
          <p:cNvSpPr>
            <a:spLocks noChangeArrowheads="1"/>
          </p:cNvSpPr>
          <p:nvPr/>
        </p:nvSpPr>
        <p:spPr bwMode="auto">
          <a:xfrm>
            <a:off x="827088" y="620713"/>
            <a:ext cx="1798637" cy="792162"/>
          </a:xfrm>
          <a:prstGeom prst="rect">
            <a:avLst/>
          </a:prstGeom>
          <a:solidFill>
            <a:schemeClr val="accent2"/>
          </a:solidFill>
          <a:ln w="9525" algn="ctr">
            <a:solidFill>
              <a:schemeClr val="tx1"/>
            </a:solidFill>
            <a:miter lim="800000"/>
            <a:headEnd/>
            <a:tailEnd/>
          </a:ln>
          <a:effectLst>
            <a:outerShdw blurRad="50800" dist="38100" dir="2700000" algn="tl" rotWithShape="0">
              <a:prstClr val="black">
                <a:alpha val="40000"/>
              </a:prstClr>
            </a:outerShdw>
          </a:effectLst>
        </p:spPr>
        <p:txBody>
          <a:bodyPr wrap="none" lIns="90000" tIns="46800" rIns="90000" bIns="46800" anchor="ctr"/>
          <a:lstStyle/>
          <a:p>
            <a:pPr algn="ctr">
              <a:defRPr/>
            </a:pPr>
            <a:r>
              <a:rPr lang="en-US" altLang="ja-JP" sz="2400" b="1" dirty="0">
                <a:solidFill>
                  <a:schemeClr val="bg1"/>
                </a:solidFill>
                <a:ea typeface="+mj-ea"/>
                <a:cs typeface="Arial" pitchFamily="34" charset="0"/>
              </a:rPr>
              <a:t>JMA</a:t>
            </a:r>
            <a:endParaRPr lang="en-US" altLang="ja-JP" sz="2000" b="1" dirty="0">
              <a:solidFill>
                <a:schemeClr val="bg1"/>
              </a:solidFill>
              <a:ea typeface="+mj-ea"/>
              <a:cs typeface="Arial" pitchFamily="34" charset="0"/>
            </a:endParaRPr>
          </a:p>
          <a:p>
            <a:pPr algn="ctr">
              <a:defRPr/>
            </a:pPr>
            <a:r>
              <a:rPr lang="en-US" altLang="ja-JP" sz="2000" b="1" dirty="0">
                <a:solidFill>
                  <a:schemeClr val="bg1"/>
                </a:solidFill>
                <a:ea typeface="+mj-ea"/>
                <a:cs typeface="Arial" pitchFamily="34" charset="0"/>
              </a:rPr>
              <a:t>Headquarters</a:t>
            </a:r>
            <a:endParaRPr lang="ja-JP" altLang="en-US" sz="2000" b="1" dirty="0">
              <a:solidFill>
                <a:schemeClr val="bg1"/>
              </a:solidFill>
              <a:ea typeface="+mj-ea"/>
              <a:cs typeface="Arial" pitchFamily="34" charset="0"/>
            </a:endParaRPr>
          </a:p>
        </p:txBody>
      </p:sp>
      <p:sp>
        <p:nvSpPr>
          <p:cNvPr id="22" name="左右矢印 21"/>
          <p:cNvSpPr/>
          <p:nvPr/>
        </p:nvSpPr>
        <p:spPr>
          <a:xfrm>
            <a:off x="2843213" y="1341438"/>
            <a:ext cx="1008062" cy="503237"/>
          </a:xfrm>
          <a:prstGeom prst="leftRightArrow">
            <a:avLst>
              <a:gd name="adj1" fmla="val 50000"/>
              <a:gd name="adj2" fmla="val 72575"/>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ja-JP" altLang="en-US" dirty="0">
              <a:latin typeface="Arial" pitchFamily="34" charset="0"/>
              <a:ea typeface="+mj-ea"/>
              <a:cs typeface="Arial" pitchFamily="34" charset="0"/>
            </a:endParaRPr>
          </a:p>
        </p:txBody>
      </p:sp>
      <p:graphicFrame>
        <p:nvGraphicFramePr>
          <p:cNvPr id="23" name="Object 2"/>
          <p:cNvGraphicFramePr>
            <a:graphicFrameLocks noChangeAspect="1"/>
          </p:cNvGraphicFramePr>
          <p:nvPr/>
        </p:nvGraphicFramePr>
        <p:xfrm>
          <a:off x="684213" y="1484313"/>
          <a:ext cx="1903412" cy="874712"/>
        </p:xfrm>
        <a:graphic>
          <a:graphicData uri="http://schemas.openxmlformats.org/presentationml/2006/ole">
            <p:oleObj spid="_x0000_s61442" r:id="rId9" imgW="5281200" imgH="2430000" progId="">
              <p:embed/>
            </p:oleObj>
          </a:graphicData>
        </a:graphic>
      </p:graphicFrame>
      <p:sp>
        <p:nvSpPr>
          <p:cNvPr id="24" name="Rectangle 192"/>
          <p:cNvSpPr>
            <a:spLocks noChangeArrowheads="1"/>
          </p:cNvSpPr>
          <p:nvPr/>
        </p:nvSpPr>
        <p:spPr bwMode="auto">
          <a:xfrm>
            <a:off x="0" y="6350"/>
            <a:ext cx="9144000" cy="504825"/>
          </a:xfrm>
          <a:prstGeom prst="rect">
            <a:avLst/>
          </a:prstGeom>
          <a:noFill/>
          <a:ln w="9525">
            <a:noFill/>
            <a:miter lim="800000"/>
            <a:headEnd/>
            <a:tailEnd/>
          </a:ln>
        </p:spPr>
        <p:txBody>
          <a:bodyPr anchor="b"/>
          <a:lstStyle/>
          <a:p>
            <a:pPr algn="ctr"/>
            <a:endParaRPr lang="en-US" altLang="ja-JP" sz="3200" dirty="0">
              <a:cs typeface="Arial" pitchFamily="34" charset="0"/>
            </a:endParaRPr>
          </a:p>
        </p:txBody>
      </p:sp>
      <p:grpSp>
        <p:nvGrpSpPr>
          <p:cNvPr id="25" name="Group 16"/>
          <p:cNvGrpSpPr>
            <a:grpSpLocks/>
          </p:cNvGrpSpPr>
          <p:nvPr/>
        </p:nvGrpSpPr>
        <p:grpSpPr bwMode="auto">
          <a:xfrm>
            <a:off x="3059113" y="2838450"/>
            <a:ext cx="952500" cy="752475"/>
            <a:chOff x="881" y="3335"/>
            <a:chExt cx="599" cy="474"/>
          </a:xfrm>
        </p:grpSpPr>
        <p:pic>
          <p:nvPicPr>
            <p:cNvPr id="26" name="Picture 17"/>
            <p:cNvPicPr>
              <a:picLocks noChangeAspect="1" noChangeArrowheads="1"/>
            </p:cNvPicPr>
            <p:nvPr/>
          </p:nvPicPr>
          <p:blipFill>
            <a:blip r:embed="rId10" cstate="print"/>
            <a:srcRect/>
            <a:stretch>
              <a:fillRect/>
            </a:stretch>
          </p:blipFill>
          <p:spPr bwMode="auto">
            <a:xfrm>
              <a:off x="881" y="3335"/>
              <a:ext cx="559" cy="472"/>
            </a:xfrm>
            <a:prstGeom prst="rect">
              <a:avLst/>
            </a:prstGeom>
            <a:ln>
              <a:noFill/>
            </a:ln>
            <a:effectLst>
              <a:outerShdw blurRad="292100" dist="139700" dir="2700000" algn="tl" rotWithShape="0">
                <a:srgbClr val="333333">
                  <a:alpha val="65000"/>
                </a:srgbClr>
              </a:outerShdw>
            </a:effectLst>
          </p:spPr>
        </p:pic>
        <p:grpSp>
          <p:nvGrpSpPr>
            <p:cNvPr id="27" name="Group 18"/>
            <p:cNvGrpSpPr>
              <a:grpSpLocks/>
            </p:cNvGrpSpPr>
            <p:nvPr/>
          </p:nvGrpSpPr>
          <p:grpSpPr bwMode="auto">
            <a:xfrm>
              <a:off x="1138" y="3721"/>
              <a:ext cx="342" cy="88"/>
              <a:chOff x="1138" y="3721"/>
              <a:chExt cx="342" cy="88"/>
            </a:xfrm>
          </p:grpSpPr>
          <p:sp>
            <p:nvSpPr>
              <p:cNvPr id="28" name="Rectangle 19"/>
              <p:cNvSpPr>
                <a:spLocks noChangeArrowheads="1"/>
              </p:cNvSpPr>
              <p:nvPr/>
            </p:nvSpPr>
            <p:spPr bwMode="auto">
              <a:xfrm>
                <a:off x="1138" y="3721"/>
                <a:ext cx="299" cy="83"/>
              </a:xfrm>
              <a:prstGeom prst="rect">
                <a:avLst/>
              </a:prstGeom>
              <a:solidFill>
                <a:schemeClr val="bg1"/>
              </a:solidFill>
              <a:ln w="3175">
                <a:solidFill>
                  <a:schemeClr val="tx1"/>
                </a:solidFill>
                <a:miter lim="800000"/>
                <a:headEnd/>
                <a:tailEnd/>
              </a:ln>
            </p:spPr>
            <p:txBody>
              <a:bodyPr wrap="none" anchor="ctr"/>
              <a:lstStyle/>
              <a:p>
                <a:endParaRPr lang="ja-JP" altLang="en-US">
                  <a:cs typeface="Arial" pitchFamily="34" charset="0"/>
                </a:endParaRPr>
              </a:p>
            </p:txBody>
          </p:sp>
          <p:sp>
            <p:nvSpPr>
              <p:cNvPr id="29" name="Line 20"/>
              <p:cNvSpPr>
                <a:spLocks noChangeShapeType="1"/>
              </p:cNvSpPr>
              <p:nvPr/>
            </p:nvSpPr>
            <p:spPr bwMode="auto">
              <a:xfrm>
                <a:off x="1154" y="3749"/>
                <a:ext cx="69" cy="0"/>
              </a:xfrm>
              <a:prstGeom prst="line">
                <a:avLst/>
              </a:prstGeom>
              <a:noFill/>
              <a:ln w="12700">
                <a:solidFill>
                  <a:srgbClr val="FF8837"/>
                </a:solidFill>
                <a:round/>
                <a:headEnd/>
                <a:tailEnd/>
              </a:ln>
            </p:spPr>
            <p:txBody>
              <a:bodyPr/>
              <a:lstStyle/>
              <a:p>
                <a:endParaRPr lang="ja-JP" altLang="en-US"/>
              </a:p>
            </p:txBody>
          </p:sp>
          <p:sp>
            <p:nvSpPr>
              <p:cNvPr id="30" name="Line 21"/>
              <p:cNvSpPr>
                <a:spLocks noChangeShapeType="1"/>
              </p:cNvSpPr>
              <p:nvPr/>
            </p:nvSpPr>
            <p:spPr bwMode="auto">
              <a:xfrm>
                <a:off x="1154" y="3782"/>
                <a:ext cx="69" cy="0"/>
              </a:xfrm>
              <a:prstGeom prst="line">
                <a:avLst/>
              </a:prstGeom>
              <a:noFill/>
              <a:ln w="12700">
                <a:solidFill>
                  <a:srgbClr val="FFFF66"/>
                </a:solidFill>
                <a:round/>
                <a:headEnd/>
                <a:tailEnd/>
              </a:ln>
            </p:spPr>
            <p:txBody>
              <a:bodyPr/>
              <a:lstStyle/>
              <a:p>
                <a:endParaRPr lang="ja-JP" altLang="en-US"/>
              </a:p>
            </p:txBody>
          </p:sp>
          <p:sp>
            <p:nvSpPr>
              <p:cNvPr id="31" name="Text Box 22"/>
              <p:cNvSpPr txBox="1">
                <a:spLocks noChangeArrowheads="1"/>
              </p:cNvSpPr>
              <p:nvPr/>
            </p:nvSpPr>
            <p:spPr bwMode="auto">
              <a:xfrm>
                <a:off x="1255" y="3730"/>
                <a:ext cx="171" cy="39"/>
              </a:xfrm>
              <a:prstGeom prst="rect">
                <a:avLst/>
              </a:prstGeom>
              <a:noFill/>
              <a:ln w="9525">
                <a:noFill/>
                <a:miter lim="800000"/>
                <a:headEnd/>
                <a:tailEnd/>
              </a:ln>
            </p:spPr>
            <p:txBody>
              <a:bodyPr lIns="0" tIns="0" rIns="0" bIns="0">
                <a:spAutoFit/>
              </a:bodyPr>
              <a:lstStyle/>
              <a:p>
                <a:pPr>
                  <a:spcBef>
                    <a:spcPct val="50000"/>
                  </a:spcBef>
                </a:pPr>
                <a:r>
                  <a:rPr lang="ja-JP" altLang="en-US" sz="400">
                    <a:cs typeface="Arial" pitchFamily="34" charset="0"/>
                  </a:rPr>
                  <a:t>津波警報</a:t>
                </a:r>
              </a:p>
            </p:txBody>
          </p:sp>
          <p:sp>
            <p:nvSpPr>
              <p:cNvPr id="32" name="Text Box 23"/>
              <p:cNvSpPr txBox="1">
                <a:spLocks noChangeArrowheads="1"/>
              </p:cNvSpPr>
              <p:nvPr/>
            </p:nvSpPr>
            <p:spPr bwMode="auto">
              <a:xfrm>
                <a:off x="1255" y="3770"/>
                <a:ext cx="225" cy="39"/>
              </a:xfrm>
              <a:prstGeom prst="rect">
                <a:avLst/>
              </a:prstGeom>
              <a:noFill/>
              <a:ln w="9525">
                <a:noFill/>
                <a:miter lim="800000"/>
                <a:headEnd/>
                <a:tailEnd/>
              </a:ln>
            </p:spPr>
            <p:txBody>
              <a:bodyPr lIns="0" tIns="0" rIns="0" bIns="0">
                <a:spAutoFit/>
              </a:bodyPr>
              <a:lstStyle/>
              <a:p>
                <a:pPr>
                  <a:spcBef>
                    <a:spcPct val="50000"/>
                  </a:spcBef>
                </a:pPr>
                <a:r>
                  <a:rPr lang="ja-JP" altLang="en-US" sz="400">
                    <a:cs typeface="Arial" pitchFamily="34" charset="0"/>
                  </a:rPr>
                  <a:t>津波注意報</a:t>
                </a:r>
              </a:p>
            </p:txBody>
          </p:sp>
        </p:grpSp>
      </p:grpSp>
      <p:grpSp>
        <p:nvGrpSpPr>
          <p:cNvPr id="33" name="Group 169"/>
          <p:cNvGrpSpPr>
            <a:grpSpLocks/>
          </p:cNvGrpSpPr>
          <p:nvPr/>
        </p:nvGrpSpPr>
        <p:grpSpPr bwMode="auto">
          <a:xfrm>
            <a:off x="5219700" y="2584450"/>
            <a:ext cx="1195388" cy="936625"/>
            <a:chOff x="5142" y="3672"/>
            <a:chExt cx="540" cy="366"/>
          </a:xfrm>
        </p:grpSpPr>
        <p:pic>
          <p:nvPicPr>
            <p:cNvPr id="34" name="Picture 170"/>
            <p:cNvPicPr>
              <a:picLocks noChangeAspect="1" noChangeArrowheads="1"/>
            </p:cNvPicPr>
            <p:nvPr/>
          </p:nvPicPr>
          <p:blipFill>
            <a:blip r:embed="rId11" cstate="print"/>
            <a:srcRect/>
            <a:stretch>
              <a:fillRect/>
            </a:stretch>
          </p:blipFill>
          <p:spPr bwMode="auto">
            <a:xfrm>
              <a:off x="5142" y="3672"/>
              <a:ext cx="537" cy="366"/>
            </a:xfrm>
            <a:prstGeom prst="rect">
              <a:avLst/>
            </a:prstGeom>
            <a:ln>
              <a:noFill/>
            </a:ln>
            <a:effectLst>
              <a:outerShdw blurRad="292100" dist="139700" dir="2700000" algn="tl" rotWithShape="0">
                <a:srgbClr val="333333">
                  <a:alpha val="65000"/>
                </a:srgbClr>
              </a:outerShdw>
            </a:effectLst>
          </p:spPr>
        </p:pic>
        <p:sp>
          <p:nvSpPr>
            <p:cNvPr id="35" name="Rectangle 171"/>
            <p:cNvSpPr>
              <a:spLocks noChangeArrowheads="1"/>
            </p:cNvSpPr>
            <p:nvPr/>
          </p:nvSpPr>
          <p:spPr bwMode="auto">
            <a:xfrm>
              <a:off x="5142" y="3672"/>
              <a:ext cx="540" cy="366"/>
            </a:xfrm>
            <a:prstGeom prst="rect">
              <a:avLst/>
            </a:prstGeom>
            <a:noFill/>
            <a:ln w="9525">
              <a:solidFill>
                <a:srgbClr val="339966"/>
              </a:solidFill>
              <a:miter lim="800000"/>
              <a:headEnd/>
              <a:tailEnd/>
            </a:ln>
          </p:spPr>
          <p:txBody>
            <a:bodyPr wrap="none" anchor="ctr"/>
            <a:lstStyle/>
            <a:p>
              <a:endParaRPr lang="ja-JP" altLang="en-US">
                <a:cs typeface="Arial" pitchFamily="34" charset="0"/>
              </a:endParaRPr>
            </a:p>
          </p:txBody>
        </p:sp>
      </p:grpSp>
      <p:sp>
        <p:nvSpPr>
          <p:cNvPr id="36" name="Oval 173"/>
          <p:cNvSpPr>
            <a:spLocks noChangeArrowheads="1"/>
          </p:cNvSpPr>
          <p:nvPr/>
        </p:nvSpPr>
        <p:spPr bwMode="auto">
          <a:xfrm>
            <a:off x="5380038" y="2549525"/>
            <a:ext cx="1035050" cy="338138"/>
          </a:xfrm>
          <a:prstGeom prst="ellipse">
            <a:avLst/>
          </a:prstGeom>
          <a:solidFill>
            <a:srgbClr val="FFC000"/>
          </a:solidFill>
          <a:ln w="9525">
            <a:solidFill>
              <a:srgbClr val="003300"/>
            </a:solidFill>
            <a:round/>
            <a:headEnd/>
            <a:tailEnd/>
          </a:ln>
        </p:spPr>
        <p:txBody>
          <a:bodyPr wrap="none" anchor="ctr"/>
          <a:lstStyle/>
          <a:p>
            <a:pPr algn="ctr"/>
            <a:r>
              <a:rPr lang="en-US" altLang="ja-JP" sz="1600" b="1">
                <a:cs typeface="Arial" pitchFamily="34" charset="0"/>
              </a:rPr>
              <a:t>Forecast</a:t>
            </a:r>
          </a:p>
        </p:txBody>
      </p:sp>
      <p:sp>
        <p:nvSpPr>
          <p:cNvPr id="37" name="Text Box 177"/>
          <p:cNvSpPr txBox="1">
            <a:spLocks noChangeArrowheads="1"/>
          </p:cNvSpPr>
          <p:nvPr/>
        </p:nvSpPr>
        <p:spPr bwMode="auto">
          <a:xfrm>
            <a:off x="3844925" y="3141663"/>
            <a:ext cx="1590675" cy="714375"/>
          </a:xfrm>
          <a:prstGeom prst="rect">
            <a:avLst/>
          </a:prstGeom>
          <a:solidFill>
            <a:schemeClr val="bg1"/>
          </a:solidFill>
          <a:ln w="12700">
            <a:solidFill>
              <a:srgbClr val="FF99CC"/>
            </a:solidFill>
            <a:miter lim="800000"/>
            <a:headEnd/>
            <a:tailEnd/>
          </a:ln>
          <a:effectLst>
            <a:outerShdw blurRad="101600" dist="127000" dir="2700000" algn="tl" rotWithShape="0">
              <a:prstClr val="black">
                <a:alpha val="40000"/>
              </a:prstClr>
            </a:outerShdw>
          </a:effectLst>
        </p:spPr>
        <p:txBody>
          <a:bodyPr lIns="18000" tIns="10800" rIns="18000" bIns="10800">
            <a:spAutoFit/>
          </a:bodyPr>
          <a:lstStyle/>
          <a:p>
            <a:pPr>
              <a:spcBef>
                <a:spcPct val="50000"/>
              </a:spcBef>
              <a:defRPr/>
            </a:pPr>
            <a:r>
              <a:rPr lang="ja-JP" altLang="en-US" sz="500" dirty="0">
                <a:cs typeface="Arial" pitchFamily="34" charset="0"/>
              </a:rPr>
              <a:t>火山名　○○山　噴火警報（火口周辺）</a:t>
            </a:r>
            <a:br>
              <a:rPr lang="ja-JP" altLang="en-US" sz="500" dirty="0">
                <a:cs typeface="Arial" pitchFamily="34" charset="0"/>
              </a:rPr>
            </a:br>
            <a:r>
              <a:rPr lang="ja-JP" altLang="en-US" sz="500" dirty="0">
                <a:cs typeface="Arial" pitchFamily="34" charset="0"/>
              </a:rPr>
              <a:t>平成</a:t>
            </a:r>
            <a:r>
              <a:rPr lang="en-US" altLang="ja-JP" sz="500" dirty="0">
                <a:cs typeface="Arial" pitchFamily="34" charset="0"/>
              </a:rPr>
              <a:t>20</a:t>
            </a:r>
            <a:r>
              <a:rPr lang="ja-JP" altLang="en-US" sz="500" dirty="0">
                <a:cs typeface="Arial" pitchFamily="34" charset="0"/>
              </a:rPr>
              <a:t>年</a:t>
            </a:r>
            <a:r>
              <a:rPr lang="en-US" altLang="ja-JP" sz="500" dirty="0">
                <a:cs typeface="Arial" pitchFamily="34" charset="0"/>
              </a:rPr>
              <a:t>X</a:t>
            </a:r>
            <a:r>
              <a:rPr lang="ja-JP" altLang="en-US" sz="500" dirty="0">
                <a:cs typeface="Arial" pitchFamily="34" charset="0"/>
              </a:rPr>
              <a:t>月</a:t>
            </a:r>
            <a:r>
              <a:rPr lang="en-US" altLang="ja-JP" sz="500" dirty="0">
                <a:cs typeface="Arial" pitchFamily="34" charset="0"/>
              </a:rPr>
              <a:t>X</a:t>
            </a:r>
            <a:r>
              <a:rPr lang="ja-JP" altLang="en-US" sz="500" dirty="0">
                <a:cs typeface="Arial" pitchFamily="34" charset="0"/>
              </a:rPr>
              <a:t>日</a:t>
            </a:r>
            <a:r>
              <a:rPr lang="en-US" altLang="ja-JP" sz="500" dirty="0">
                <a:cs typeface="Arial" pitchFamily="34" charset="0"/>
              </a:rPr>
              <a:t>X</a:t>
            </a:r>
            <a:r>
              <a:rPr lang="ja-JP" altLang="en-US" sz="500" dirty="0">
                <a:cs typeface="Arial" pitchFamily="34" charset="0"/>
              </a:rPr>
              <a:t>時</a:t>
            </a:r>
            <a:r>
              <a:rPr lang="en-US" altLang="ja-JP" sz="500" dirty="0">
                <a:cs typeface="Arial" pitchFamily="34" charset="0"/>
              </a:rPr>
              <a:t>X</a:t>
            </a:r>
            <a:r>
              <a:rPr lang="ja-JP" altLang="en-US" sz="500" dirty="0">
                <a:cs typeface="Arial" pitchFamily="34" charset="0"/>
              </a:rPr>
              <a:t>分　　△△管区気象台</a:t>
            </a:r>
          </a:p>
          <a:p>
            <a:pPr>
              <a:spcBef>
                <a:spcPct val="50000"/>
              </a:spcBef>
              <a:defRPr/>
            </a:pPr>
            <a:r>
              <a:rPr lang="ja-JP" altLang="en-US" sz="500" dirty="0">
                <a:cs typeface="Arial" pitchFamily="34" charset="0"/>
              </a:rPr>
              <a:t>＜○○山に火口周辺警報（噴火警戒レベル２、火口周辺規制）を発表＞</a:t>
            </a:r>
          </a:p>
          <a:p>
            <a:pPr>
              <a:spcBef>
                <a:spcPct val="50000"/>
              </a:spcBef>
              <a:defRPr/>
            </a:pPr>
            <a:r>
              <a:rPr lang="ja-JP" altLang="en-US" sz="500" dirty="0">
                <a:cs typeface="Arial" pitchFamily="34" charset="0"/>
              </a:rPr>
              <a:t>○○山では火口周辺に影響を及ぼす噴火が予想さ</a:t>
            </a:r>
          </a:p>
          <a:p>
            <a:pPr>
              <a:spcBef>
                <a:spcPct val="50000"/>
              </a:spcBef>
              <a:defRPr/>
            </a:pPr>
            <a:r>
              <a:rPr lang="ja-JP" altLang="en-US" sz="500" dirty="0">
                <a:cs typeface="Arial" pitchFamily="34" charset="0"/>
              </a:rPr>
              <a:t>対象市町村等　△△県：□□市、◇◇村</a:t>
            </a:r>
          </a:p>
          <a:p>
            <a:pPr>
              <a:spcBef>
                <a:spcPct val="50000"/>
              </a:spcBef>
              <a:defRPr/>
            </a:pPr>
            <a:r>
              <a:rPr lang="ja-JP" altLang="en-US" sz="500" dirty="0">
                <a:cs typeface="Arial" pitchFamily="34" charset="0"/>
              </a:rPr>
              <a:t>＜噴火警戒レベルを１（平常）から２（火口周辺</a:t>
            </a:r>
          </a:p>
        </p:txBody>
      </p:sp>
      <p:sp>
        <p:nvSpPr>
          <p:cNvPr id="38" name="Oval 178"/>
          <p:cNvSpPr>
            <a:spLocks noChangeArrowheads="1"/>
          </p:cNvSpPr>
          <p:nvPr/>
        </p:nvSpPr>
        <p:spPr bwMode="auto">
          <a:xfrm>
            <a:off x="4500563" y="3573463"/>
            <a:ext cx="1223962" cy="446087"/>
          </a:xfrm>
          <a:prstGeom prst="ellipse">
            <a:avLst/>
          </a:prstGeom>
          <a:solidFill>
            <a:srgbClr val="FFC000"/>
          </a:solidFill>
          <a:ln w="9525">
            <a:solidFill>
              <a:srgbClr val="003300"/>
            </a:solidFill>
            <a:round/>
            <a:headEnd/>
            <a:tailEnd/>
          </a:ln>
        </p:spPr>
        <p:txBody>
          <a:bodyPr wrap="none" anchor="ctr"/>
          <a:lstStyle/>
          <a:p>
            <a:pPr algn="ctr"/>
            <a:r>
              <a:rPr lang="en-US" altLang="ja-JP" sz="1600" b="1">
                <a:cs typeface="Arial" pitchFamily="34" charset="0"/>
              </a:rPr>
              <a:t>Information</a:t>
            </a:r>
          </a:p>
        </p:txBody>
      </p:sp>
      <p:sp>
        <p:nvSpPr>
          <p:cNvPr id="39" name="Oval 181"/>
          <p:cNvSpPr>
            <a:spLocks noChangeArrowheads="1"/>
          </p:cNvSpPr>
          <p:nvPr/>
        </p:nvSpPr>
        <p:spPr bwMode="auto">
          <a:xfrm>
            <a:off x="3276600" y="3198813"/>
            <a:ext cx="976313" cy="431800"/>
          </a:xfrm>
          <a:prstGeom prst="ellipse">
            <a:avLst/>
          </a:prstGeom>
          <a:solidFill>
            <a:srgbClr val="FFC000"/>
          </a:solidFill>
          <a:ln w="9525">
            <a:solidFill>
              <a:srgbClr val="003300"/>
            </a:solidFill>
            <a:round/>
            <a:headEnd/>
            <a:tailEnd/>
          </a:ln>
        </p:spPr>
        <p:txBody>
          <a:bodyPr wrap="none" anchor="ctr"/>
          <a:lstStyle/>
          <a:p>
            <a:pPr algn="ctr"/>
            <a:r>
              <a:rPr lang="en-US" altLang="ja-JP" sz="1600" b="1">
                <a:cs typeface="Arial" pitchFamily="34" charset="0"/>
              </a:rPr>
              <a:t>Warnings</a:t>
            </a:r>
          </a:p>
        </p:txBody>
      </p:sp>
      <p:pic>
        <p:nvPicPr>
          <p:cNvPr id="40" name="Picture 4" descr="http://www.fdma.go.jp/neuter/topics/tsunamisaigai/jpg/13.jpg"/>
          <p:cNvPicPr>
            <a:picLocks noChangeAspect="1" noChangeArrowheads="1"/>
          </p:cNvPicPr>
          <p:nvPr/>
        </p:nvPicPr>
        <p:blipFill>
          <a:blip r:embed="rId12" cstate="print"/>
          <a:srcRect/>
          <a:stretch>
            <a:fillRect/>
          </a:stretch>
        </p:blipFill>
        <p:spPr bwMode="auto">
          <a:xfrm>
            <a:off x="7164388" y="5037138"/>
            <a:ext cx="1800225" cy="1344612"/>
          </a:xfrm>
          <a:prstGeom prst="rect">
            <a:avLst/>
          </a:prstGeom>
          <a:noFill/>
          <a:ln w="9525">
            <a:noFill/>
            <a:miter lim="800000"/>
            <a:headEnd/>
            <a:tailEnd/>
          </a:ln>
        </p:spPr>
      </p:pic>
      <p:pic>
        <p:nvPicPr>
          <p:cNvPr id="41" name="Picture 16"/>
          <p:cNvPicPr>
            <a:picLocks noChangeAspect="1" noChangeArrowheads="1"/>
          </p:cNvPicPr>
          <p:nvPr/>
        </p:nvPicPr>
        <p:blipFill>
          <a:blip r:embed="rId13" cstate="print"/>
          <a:srcRect/>
          <a:stretch>
            <a:fillRect/>
          </a:stretch>
        </p:blipFill>
        <p:spPr bwMode="auto">
          <a:xfrm>
            <a:off x="6372225" y="4322763"/>
            <a:ext cx="1800225" cy="793750"/>
          </a:xfrm>
          <a:prstGeom prst="rect">
            <a:avLst/>
          </a:prstGeom>
          <a:noFill/>
          <a:ln w="9525">
            <a:noFill/>
            <a:miter lim="800000"/>
            <a:headEnd/>
            <a:tailEnd/>
          </a:ln>
        </p:spPr>
      </p:pic>
      <p:sp>
        <p:nvSpPr>
          <p:cNvPr id="42" name="右矢印 41"/>
          <p:cNvSpPr/>
          <p:nvPr/>
        </p:nvSpPr>
        <p:spPr>
          <a:xfrm>
            <a:off x="3779838" y="4581525"/>
            <a:ext cx="2447925" cy="431800"/>
          </a:xfrm>
          <a:prstGeom prst="rightArrow">
            <a:avLst>
              <a:gd name="adj1" fmla="val 50000"/>
              <a:gd name="adj2" fmla="val 11858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latin typeface="Arial" pitchFamily="34" charset="0"/>
              <a:cs typeface="Arial" pitchFamily="34" charset="0"/>
            </a:endParaRPr>
          </a:p>
        </p:txBody>
      </p:sp>
      <p:pic>
        <p:nvPicPr>
          <p:cNvPr id="43" name="Picture 7"/>
          <p:cNvPicPr>
            <a:picLocks noChangeAspect="1" noChangeArrowheads="1"/>
          </p:cNvPicPr>
          <p:nvPr/>
        </p:nvPicPr>
        <p:blipFill>
          <a:blip r:embed="rId14" cstate="print"/>
          <a:srcRect/>
          <a:stretch>
            <a:fillRect/>
          </a:stretch>
        </p:blipFill>
        <p:spPr bwMode="auto">
          <a:xfrm>
            <a:off x="4356100" y="5445125"/>
            <a:ext cx="1676400" cy="1296988"/>
          </a:xfrm>
          <a:prstGeom prst="rect">
            <a:avLst/>
          </a:prstGeom>
          <a:noFill/>
          <a:ln w="9525">
            <a:noFill/>
            <a:miter lim="800000"/>
            <a:headEnd/>
            <a:tailEnd/>
          </a:ln>
        </p:spPr>
      </p:pic>
      <p:sp>
        <p:nvSpPr>
          <p:cNvPr id="44" name="Oval 181"/>
          <p:cNvSpPr>
            <a:spLocks noChangeArrowheads="1"/>
          </p:cNvSpPr>
          <p:nvPr/>
        </p:nvSpPr>
        <p:spPr bwMode="auto">
          <a:xfrm>
            <a:off x="3995738" y="4868863"/>
            <a:ext cx="1655762" cy="600075"/>
          </a:xfrm>
          <a:prstGeom prst="ellipse">
            <a:avLst/>
          </a:prstGeom>
          <a:solidFill>
            <a:srgbClr val="FF0000"/>
          </a:solidFill>
          <a:ln w="9525">
            <a:solidFill>
              <a:srgbClr val="003300"/>
            </a:solidFill>
            <a:round/>
            <a:headEnd/>
            <a:tailEnd/>
          </a:ln>
        </p:spPr>
        <p:txBody>
          <a:bodyPr wrap="none" anchor="ctr"/>
          <a:lstStyle/>
          <a:p>
            <a:pPr algn="ctr"/>
            <a:r>
              <a:rPr lang="en-US" altLang="ja-JP" sz="1400" b="1">
                <a:cs typeface="Arial" pitchFamily="34" charset="0"/>
              </a:rPr>
              <a:t>Evacuation Order </a:t>
            </a:r>
          </a:p>
          <a:p>
            <a:pPr algn="ctr"/>
            <a:r>
              <a:rPr lang="en-US" altLang="ja-JP" sz="1400" b="1">
                <a:cs typeface="Arial" pitchFamily="34" charset="0"/>
              </a:rPr>
              <a:t>and Instruction</a:t>
            </a:r>
          </a:p>
        </p:txBody>
      </p:sp>
      <p:pic>
        <p:nvPicPr>
          <p:cNvPr id="45" name="Picture 12" descr="MCj04348740000[1]"/>
          <p:cNvPicPr>
            <a:picLocks noChangeAspect="1" noChangeArrowheads="1"/>
          </p:cNvPicPr>
          <p:nvPr/>
        </p:nvPicPr>
        <p:blipFill>
          <a:blip r:embed="rId7" cstate="print"/>
          <a:stretch>
            <a:fillRect/>
          </a:stretch>
        </p:blipFill>
        <p:spPr bwMode="auto">
          <a:xfrm>
            <a:off x="2781958" y="4159238"/>
            <a:ext cx="925946" cy="925946"/>
          </a:xfrm>
          <a:prstGeom prst="rect">
            <a:avLst/>
          </a:prstGeom>
          <a:noFill/>
          <a:ln>
            <a:noFill/>
          </a:ln>
          <a:scene3d>
            <a:camera prst="orthographicFront">
              <a:rot lat="0" lon="10800000" rev="0"/>
            </a:camera>
            <a:lightRig rig="threePt" dir="t"/>
          </a:scene3d>
        </p:spPr>
      </p:pic>
      <p:pic>
        <p:nvPicPr>
          <p:cNvPr id="46" name="Picture 6" descr="クリックすると新しいウィンドウで開きます"/>
          <p:cNvPicPr>
            <a:picLocks noChangeAspect="1" noChangeArrowheads="1"/>
          </p:cNvPicPr>
          <p:nvPr/>
        </p:nvPicPr>
        <p:blipFill>
          <a:blip r:embed="rId15" cstate="print"/>
          <a:srcRect/>
          <a:stretch>
            <a:fillRect/>
          </a:stretch>
        </p:blipFill>
        <p:spPr bwMode="auto">
          <a:xfrm>
            <a:off x="8072665" y="2072595"/>
            <a:ext cx="576263" cy="1001712"/>
          </a:xfrm>
          <a:prstGeom prst="rect">
            <a:avLst/>
          </a:prstGeom>
          <a:noFill/>
          <a:ln w="9525">
            <a:noFill/>
            <a:miter lim="800000"/>
            <a:headEnd/>
            <a:tailEnd/>
          </a:ln>
        </p:spPr>
      </p:pic>
      <p:pic>
        <p:nvPicPr>
          <p:cNvPr id="47" name="Picture 8"/>
          <p:cNvPicPr>
            <a:picLocks noChangeAspect="1" noChangeArrowheads="1"/>
          </p:cNvPicPr>
          <p:nvPr/>
        </p:nvPicPr>
        <p:blipFill>
          <a:blip r:embed="rId16" cstate="print"/>
          <a:srcRect/>
          <a:stretch>
            <a:fillRect/>
          </a:stretch>
        </p:blipFill>
        <p:spPr bwMode="auto">
          <a:xfrm>
            <a:off x="179388" y="5373688"/>
            <a:ext cx="1512887" cy="1311275"/>
          </a:xfrm>
          <a:prstGeom prst="rect">
            <a:avLst/>
          </a:prstGeom>
          <a:noFill/>
          <a:ln w="9525">
            <a:noFill/>
            <a:miter lim="800000"/>
            <a:headEnd/>
            <a:tailEnd/>
          </a:ln>
        </p:spPr>
      </p:pic>
      <p:pic>
        <p:nvPicPr>
          <p:cNvPr id="48" name="Picture 10"/>
          <p:cNvPicPr>
            <a:picLocks noChangeAspect="1" noChangeArrowheads="1"/>
          </p:cNvPicPr>
          <p:nvPr/>
        </p:nvPicPr>
        <p:blipFill>
          <a:blip r:embed="rId17" cstate="print"/>
          <a:srcRect/>
          <a:stretch>
            <a:fillRect/>
          </a:stretch>
        </p:blipFill>
        <p:spPr bwMode="auto">
          <a:xfrm>
            <a:off x="1835150" y="5546725"/>
            <a:ext cx="1368425" cy="654050"/>
          </a:xfrm>
          <a:prstGeom prst="rect">
            <a:avLst/>
          </a:prstGeom>
          <a:noFill/>
          <a:ln w="9525">
            <a:noFill/>
            <a:miter lim="800000"/>
            <a:headEnd/>
            <a:tailEnd/>
          </a:ln>
        </p:spPr>
      </p:pic>
      <p:sp>
        <p:nvSpPr>
          <p:cNvPr id="49" name="Text Box 19"/>
          <p:cNvSpPr txBox="1">
            <a:spLocks noChangeArrowheads="1"/>
          </p:cNvSpPr>
          <p:nvPr/>
        </p:nvSpPr>
        <p:spPr bwMode="auto">
          <a:xfrm>
            <a:off x="1692275" y="6175375"/>
            <a:ext cx="2560638" cy="709613"/>
          </a:xfrm>
          <a:prstGeom prst="rect">
            <a:avLst/>
          </a:prstGeom>
          <a:noFill/>
          <a:ln w="9525" algn="ctr">
            <a:noFill/>
            <a:miter lim="800000"/>
            <a:headEnd/>
            <a:tailEnd/>
          </a:ln>
        </p:spPr>
        <p:txBody>
          <a:bodyPr lIns="90000" tIns="46800" rIns="90000" bIns="46800">
            <a:spAutoFit/>
          </a:bodyPr>
          <a:lstStyle/>
          <a:p>
            <a:pPr>
              <a:buFont typeface="Wingdings" pitchFamily="2" charset="2"/>
              <a:buChar char="ü"/>
              <a:defRPr/>
            </a:pPr>
            <a:r>
              <a:rPr lang="ja-JP" altLang="en-US" sz="2000" dirty="0">
                <a:ea typeface="+mj-ea"/>
                <a:cs typeface="Arial" pitchFamily="34" charset="0"/>
              </a:rPr>
              <a:t> </a:t>
            </a:r>
            <a:r>
              <a:rPr lang="en-US" altLang="ja-JP" sz="2000" dirty="0">
                <a:cs typeface="Arial" pitchFamily="34" charset="0"/>
              </a:rPr>
              <a:t>Staff assembling</a:t>
            </a:r>
            <a:endParaRPr lang="en-US" altLang="ja-JP" sz="2000" dirty="0">
              <a:ea typeface="+mj-ea"/>
              <a:cs typeface="Arial" pitchFamily="34" charset="0"/>
            </a:endParaRPr>
          </a:p>
          <a:p>
            <a:pPr>
              <a:buFont typeface="Wingdings" pitchFamily="2" charset="2"/>
              <a:buChar char="ü"/>
              <a:defRPr/>
            </a:pPr>
            <a:r>
              <a:rPr lang="ja-JP" altLang="en-US" sz="2000" dirty="0">
                <a:ea typeface="+mj-ea"/>
                <a:cs typeface="Arial" pitchFamily="34" charset="0"/>
              </a:rPr>
              <a:t> </a:t>
            </a:r>
            <a:r>
              <a:rPr lang="en-US" altLang="ja-JP" sz="2000" dirty="0">
                <a:ea typeface="+mj-ea"/>
                <a:cs typeface="Arial" pitchFamily="34" charset="0"/>
              </a:rPr>
              <a:t>Patrol/Caution</a:t>
            </a:r>
            <a:endParaRPr lang="ja-JP" altLang="en-US" sz="2000" dirty="0">
              <a:ea typeface="+mj-ea"/>
              <a:cs typeface="Arial" pitchFamily="34" charset="0"/>
            </a:endParaRPr>
          </a:p>
        </p:txBody>
      </p:sp>
      <p:sp>
        <p:nvSpPr>
          <p:cNvPr id="50" name="タイトル 49"/>
          <p:cNvSpPr>
            <a:spLocks noGrp="1"/>
          </p:cNvSpPr>
          <p:nvPr>
            <p:ph type="title" idx="4294967295"/>
          </p:nvPr>
        </p:nvSpPr>
        <p:spPr>
          <a:xfrm>
            <a:off x="457200" y="0"/>
            <a:ext cx="8229600" cy="1143000"/>
          </a:xfrm>
        </p:spPr>
        <p:txBody>
          <a:bodyPr/>
          <a:lstStyle/>
          <a:p>
            <a:pPr rtl="0" eaLnBrk="1" latinLnBrk="0" hangingPunct="1"/>
            <a:r>
              <a:rPr kumimoji="1" lang="en-US" altLang="ja-JP" sz="3200" kern="1200" dirty="0" smtClean="0">
                <a:solidFill>
                  <a:schemeClr val="tx1"/>
                </a:solidFill>
                <a:latin typeface="Comic Sans MS" pitchFamily="66" charset="0"/>
                <a:ea typeface="ＭＳ Ｐゴシック"/>
                <a:cs typeface="Arial"/>
              </a:rPr>
              <a:t>Action of local governments and citizens</a:t>
            </a:r>
            <a:endParaRPr lang="ja-JP" altLang="ja-JP" dirty="0" smtClean="0">
              <a:latin typeface="Comic Sans MS" pitchFamily="66" charset="0"/>
            </a:endParaRPr>
          </a:p>
          <a:p>
            <a:endParaRPr kumimoji="1" lang="ja-JP" altLang="en-US" dirty="0">
              <a:latin typeface="Comic Sans MS" pitchFamily="66" charset="0"/>
            </a:endParaRPr>
          </a:p>
        </p:txBody>
      </p:sp>
      <p:sp>
        <p:nvSpPr>
          <p:cNvPr id="51" name="円/楕円 50"/>
          <p:cNvSpPr/>
          <p:nvPr/>
        </p:nvSpPr>
        <p:spPr>
          <a:xfrm>
            <a:off x="7910286" y="1190171"/>
            <a:ext cx="1233714" cy="10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Co-Help</a:t>
            </a:r>
            <a:endParaRPr kumimoji="1" lang="ja-JP" altLang="en-US" dirty="0"/>
          </a:p>
        </p:txBody>
      </p:sp>
      <p:sp>
        <p:nvSpPr>
          <p:cNvPr id="52" name="円/楕円 51"/>
          <p:cNvSpPr/>
          <p:nvPr/>
        </p:nvSpPr>
        <p:spPr>
          <a:xfrm>
            <a:off x="6843486" y="1182915"/>
            <a:ext cx="1277257" cy="10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Self-Help</a:t>
            </a:r>
            <a:endParaRPr kumimoji="1" lang="ja-JP" altLang="en-US" dirty="0"/>
          </a:p>
        </p:txBody>
      </p:sp>
      <p:sp>
        <p:nvSpPr>
          <p:cNvPr id="53" name="円/楕円 52"/>
          <p:cNvSpPr/>
          <p:nvPr/>
        </p:nvSpPr>
        <p:spPr>
          <a:xfrm>
            <a:off x="7358743" y="449944"/>
            <a:ext cx="1277257" cy="101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smtClean="0"/>
              <a:t>Public-Help</a:t>
            </a:r>
            <a:endParaRPr kumimoji="1" lang="ja-JP" alt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55599" y="290286"/>
            <a:ext cx="8229600" cy="1143000"/>
          </a:xfrm>
        </p:spPr>
        <p:txBody>
          <a:bodyPr/>
          <a:lstStyle/>
          <a:p>
            <a:r>
              <a:rPr lang="en-US" altLang="ja-JP" sz="3600" dirty="0" smtClean="0">
                <a:latin typeface="Comic Sans MS" pitchFamily="66" charset="0"/>
              </a:rPr>
              <a:t>The Basic Act on Disaster Control Measures</a:t>
            </a:r>
            <a:r>
              <a:rPr lang="ja-JP" altLang="en-US" sz="3600" dirty="0" smtClean="0">
                <a:latin typeface="Comic Sans MS" pitchFamily="66" charset="0"/>
              </a:rPr>
              <a:t>　</a:t>
            </a:r>
            <a:r>
              <a:rPr lang="en-US" altLang="ja-JP" sz="3600" dirty="0" smtClean="0">
                <a:latin typeface="Comic Sans MS" pitchFamily="66" charset="0"/>
              </a:rPr>
              <a:t>(1961)</a:t>
            </a:r>
            <a:br>
              <a:rPr lang="en-US" altLang="ja-JP" sz="3600" dirty="0" smtClean="0">
                <a:latin typeface="Comic Sans MS" pitchFamily="66" charset="0"/>
              </a:rPr>
            </a:br>
            <a:r>
              <a:rPr lang="en-US" altLang="ja-JP" sz="2400" dirty="0" smtClean="0">
                <a:latin typeface="Comic Sans MS" pitchFamily="66" charset="0"/>
              </a:rPr>
              <a:t>After </a:t>
            </a:r>
            <a:r>
              <a:rPr lang="en-US" altLang="ja-JP" sz="2400" dirty="0" err="1" smtClean="0">
                <a:latin typeface="Comic Sans MS" pitchFamily="66" charset="0"/>
              </a:rPr>
              <a:t>Ise</a:t>
            </a:r>
            <a:r>
              <a:rPr lang="en-US" altLang="ja-JP" sz="2400" dirty="0" smtClean="0">
                <a:latin typeface="Comic Sans MS" pitchFamily="66" charset="0"/>
              </a:rPr>
              <a:t>-Bay Typhoon in 1959</a:t>
            </a:r>
            <a:endParaRPr lang="en-US" altLang="ja-JP" sz="2400" dirty="0" smtClean="0">
              <a:solidFill>
                <a:schemeClr val="bg2"/>
              </a:solidFill>
              <a:latin typeface="Comic Sans MS" pitchFamily="66" charset="0"/>
            </a:endParaRPr>
          </a:p>
        </p:txBody>
      </p:sp>
      <p:sp>
        <p:nvSpPr>
          <p:cNvPr id="4" name="スライド番号プレースホルダ 3"/>
          <p:cNvSpPr>
            <a:spLocks noGrp="1"/>
          </p:cNvSpPr>
          <p:nvPr>
            <p:ph type="sldNum" sz="quarter" idx="11"/>
          </p:nvPr>
        </p:nvSpPr>
        <p:spPr/>
        <p:txBody>
          <a:bodyPr/>
          <a:lstStyle/>
          <a:p>
            <a:fld id="{E9826658-DF4D-4B19-A3FE-E7A9A4D9B617}" type="slidenum">
              <a:rPr kumimoji="1" lang="ja-JP" altLang="en-US" smtClean="0"/>
              <a:pPr/>
              <a:t>7</a:t>
            </a:fld>
            <a:endParaRPr kumimoji="1" lang="ja-JP" altLang="en-US" dirty="0"/>
          </a:p>
        </p:txBody>
      </p:sp>
      <p:sp>
        <p:nvSpPr>
          <p:cNvPr id="5" name="コンテンツ プレースホルダ 4"/>
          <p:cNvSpPr>
            <a:spLocks noGrp="1"/>
          </p:cNvSpPr>
          <p:nvPr>
            <p:ph idx="1"/>
          </p:nvPr>
        </p:nvSpPr>
        <p:spPr>
          <a:xfrm>
            <a:off x="399143" y="1803399"/>
            <a:ext cx="8229600" cy="4525963"/>
          </a:xfrm>
        </p:spPr>
        <p:txBody>
          <a:bodyPr>
            <a:normAutofit fontScale="92500" lnSpcReduction="20000"/>
          </a:bodyPr>
          <a:lstStyle/>
          <a:p>
            <a:r>
              <a:rPr lang="en-US" altLang="ja-JP" dirty="0" smtClean="0">
                <a:cs typeface="Arial" pitchFamily="34" charset="0"/>
              </a:rPr>
              <a:t>Provides basis for disaster management in Japan</a:t>
            </a:r>
          </a:p>
          <a:p>
            <a:pPr lvl="1"/>
            <a:r>
              <a:rPr lang="en-US" altLang="ja-JP" dirty="0" smtClean="0">
                <a:cs typeface="Arial" pitchFamily="34" charset="0"/>
              </a:rPr>
              <a:t>Such as “Definition of responsibilities for disaster management”</a:t>
            </a:r>
          </a:p>
          <a:p>
            <a:r>
              <a:rPr lang="en-US" altLang="ja-JP" dirty="0" smtClean="0">
                <a:cs typeface="Arial" pitchFamily="34" charset="0"/>
              </a:rPr>
              <a:t>Provides mission of both national and local governments for disaster management</a:t>
            </a:r>
          </a:p>
          <a:p>
            <a:r>
              <a:rPr lang="en-US" altLang="ja-JP" dirty="0" smtClean="0">
                <a:cs typeface="Arial" pitchFamily="34" charset="0"/>
              </a:rPr>
              <a:t>Description related with JMA responsibility</a:t>
            </a:r>
          </a:p>
          <a:p>
            <a:pPr lvl="1"/>
            <a:r>
              <a:rPr lang="en-US" altLang="ja-JP" dirty="0" smtClean="0">
                <a:cs typeface="Arial" pitchFamily="34" charset="0"/>
              </a:rPr>
              <a:t>To observe and to forecast meteorological, terrestrial, and oceanographic phenomena.</a:t>
            </a:r>
          </a:p>
          <a:p>
            <a:pPr lvl="1"/>
            <a:r>
              <a:rPr lang="en-US" altLang="ja-JP" dirty="0" smtClean="0">
                <a:cs typeface="Arial" pitchFamily="34" charset="0"/>
              </a:rPr>
              <a:t>To improve forecast and warning against disaster.</a:t>
            </a:r>
          </a:p>
          <a:p>
            <a:pPr lvl="1"/>
            <a:r>
              <a:rPr lang="en-US" altLang="ja-JP" dirty="0" smtClean="0">
                <a:cs typeface="Arial" pitchFamily="34" charset="0"/>
              </a:rPr>
              <a:t>To cooperate internationally to enhance global observation system.</a:t>
            </a:r>
          </a:p>
          <a:p>
            <a:pPr lvl="1"/>
            <a:endParaRPr lang="en-US" altLang="ja-JP" dirty="0" smtClean="0">
              <a:cs typeface="Arial"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88686"/>
            <a:ext cx="9289143" cy="1388609"/>
          </a:xfrm>
        </p:spPr>
        <p:txBody>
          <a:bodyPr/>
          <a:lstStyle/>
          <a:p>
            <a:r>
              <a:rPr lang="en-US" altLang="ja-JP" dirty="0" smtClean="0">
                <a:latin typeface="Comic Sans MS" pitchFamily="66" charset="0"/>
              </a:rPr>
              <a:t>The Meteorological Service Act </a:t>
            </a:r>
            <a:r>
              <a:rPr lang="en-US" altLang="ja-JP" sz="3200" dirty="0" smtClean="0">
                <a:latin typeface="Comic Sans MS" pitchFamily="66" charset="0"/>
              </a:rPr>
              <a:t>(1952)</a:t>
            </a:r>
            <a:r>
              <a:rPr lang="en-US" altLang="ja-JP" dirty="0" smtClean="0"/>
              <a:t/>
            </a:r>
            <a:br>
              <a:rPr lang="en-US" altLang="ja-JP" dirty="0" smtClean="0"/>
            </a:br>
            <a:endParaRPr kumimoji="1" lang="ja-JP" altLang="en-US" dirty="0"/>
          </a:p>
        </p:txBody>
      </p:sp>
      <p:sp>
        <p:nvSpPr>
          <p:cNvPr id="3" name="コンテンツ プレースホルダ 2"/>
          <p:cNvSpPr>
            <a:spLocks noGrp="1"/>
          </p:cNvSpPr>
          <p:nvPr>
            <p:ph idx="1"/>
          </p:nvPr>
        </p:nvSpPr>
        <p:spPr>
          <a:xfrm>
            <a:off x="195943" y="1208314"/>
            <a:ext cx="8672286" cy="5177972"/>
          </a:xfrm>
        </p:spPr>
        <p:txBody>
          <a:bodyPr>
            <a:normAutofit fontScale="85000" lnSpcReduction="20000"/>
          </a:bodyPr>
          <a:lstStyle/>
          <a:p>
            <a:r>
              <a:rPr lang="en-US" altLang="ja-JP" dirty="0" smtClean="0"/>
              <a:t>JMA’s mission</a:t>
            </a:r>
          </a:p>
          <a:p>
            <a:pPr lvl="1"/>
            <a:r>
              <a:rPr lang="en-US" altLang="ja-JP" dirty="0" smtClean="0"/>
              <a:t> To contribute to extend public welfare</a:t>
            </a:r>
          </a:p>
          <a:p>
            <a:pPr lvl="1"/>
            <a:r>
              <a:rPr lang="ja-JP" altLang="en-US" dirty="0" smtClean="0"/>
              <a:t> </a:t>
            </a:r>
            <a:r>
              <a:rPr lang="en-US" altLang="ja-JP" dirty="0" smtClean="0"/>
              <a:t>Prevention and mitigation of natural disasters</a:t>
            </a:r>
          </a:p>
          <a:p>
            <a:pPr lvl="1"/>
            <a:r>
              <a:rPr lang="en-US" altLang="ja-JP" dirty="0" smtClean="0"/>
              <a:t> Safety of transportation</a:t>
            </a:r>
          </a:p>
          <a:p>
            <a:pPr lvl="1"/>
            <a:r>
              <a:rPr lang="en-US" altLang="ja-JP" dirty="0" smtClean="0"/>
              <a:t> Development and prosperity of industry …</a:t>
            </a:r>
          </a:p>
          <a:p>
            <a:pPr lvl="1"/>
            <a:r>
              <a:rPr lang="en-US" altLang="ja-JP" dirty="0" smtClean="0"/>
              <a:t> To cooperate internationally</a:t>
            </a:r>
          </a:p>
          <a:p>
            <a:r>
              <a:rPr lang="en-US" altLang="ja-JP" dirty="0" smtClean="0"/>
              <a:t>Provides duties and services of JMA</a:t>
            </a:r>
          </a:p>
          <a:p>
            <a:pPr lvl="1"/>
            <a:r>
              <a:rPr lang="en-US" altLang="ja-JP" dirty="0" smtClean="0"/>
              <a:t>Observations (Meteorology, Seismology, Volcanoes)</a:t>
            </a:r>
          </a:p>
          <a:p>
            <a:pPr lvl="1"/>
            <a:r>
              <a:rPr lang="en-US" altLang="ja-JP" dirty="0" smtClean="0"/>
              <a:t>Framework for warnings and information on natural disasters</a:t>
            </a:r>
          </a:p>
          <a:p>
            <a:pPr lvl="2"/>
            <a:r>
              <a:rPr lang="en-US" altLang="ja-JP" dirty="0" smtClean="0"/>
              <a:t>Including tsunami  and storm surge</a:t>
            </a:r>
          </a:p>
          <a:p>
            <a:pPr lvl="1"/>
            <a:r>
              <a:rPr lang="en-US" altLang="ja-JP" dirty="0" smtClean="0"/>
              <a:t>Promotion of private weather businesses</a:t>
            </a:r>
          </a:p>
          <a:p>
            <a:pPr lvl="1"/>
            <a:r>
              <a:rPr lang="en-US" altLang="ja-JP" dirty="0" smtClean="0"/>
              <a:t>Duties for issue and dissemination of warnings</a:t>
            </a:r>
          </a:p>
          <a:p>
            <a:pPr lvl="2"/>
            <a:r>
              <a:rPr lang="en-US" altLang="ja-JP" dirty="0" smtClean="0"/>
              <a:t>Asks  relevant parties to re-distribute  warnings</a:t>
            </a:r>
          </a:p>
          <a:p>
            <a:pPr lvl="2">
              <a:buNone/>
            </a:pPr>
            <a:r>
              <a:rPr lang="en-US" altLang="ja-JP" dirty="0" smtClean="0"/>
              <a:t>(National authorities, Local authorities, TV, T&amp;T etc.) </a:t>
            </a:r>
          </a:p>
          <a:p>
            <a:endParaRPr lang="en-US" altLang="ja-JP" dirty="0" smtClean="0"/>
          </a:p>
          <a:p>
            <a:endParaRPr kumimoji="1" lang="ja-JP" altLang="en-US" dirty="0"/>
          </a:p>
          <a:p>
            <a:endParaRPr kumimoji="1" lang="ja-JP" altLang="en-US" dirty="0"/>
          </a:p>
        </p:txBody>
      </p:sp>
      <p:sp>
        <p:nvSpPr>
          <p:cNvPr id="4" name="スライド番号プレースホルダ 3"/>
          <p:cNvSpPr>
            <a:spLocks noGrp="1"/>
          </p:cNvSpPr>
          <p:nvPr>
            <p:ph type="sldNum" sz="quarter" idx="11"/>
          </p:nvPr>
        </p:nvSpPr>
        <p:spPr/>
        <p:txBody>
          <a:bodyPr/>
          <a:lstStyle/>
          <a:p>
            <a:fld id="{E9826658-DF4D-4B19-A3FE-E7A9A4D9B617}" type="slidenum">
              <a:rPr kumimoji="1" lang="ja-JP" altLang="en-US" smtClean="0"/>
              <a:pPr/>
              <a:t>8</a:t>
            </a:fld>
            <a:endParaRPr kumimoji="1" lang="ja-JP" alt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a:xfrm>
            <a:off x="500743" y="0"/>
            <a:ext cx="8229600" cy="1117600"/>
          </a:xfrm>
        </p:spPr>
        <p:txBody>
          <a:bodyPr/>
          <a:lstStyle/>
          <a:p>
            <a:pPr rtl="0" eaLnBrk="1" latinLnBrk="0" hangingPunct="1"/>
            <a:r>
              <a:rPr kumimoji="1" lang="en-US" altLang="ja-JP" sz="3600" kern="1200" dirty="0" smtClean="0">
                <a:latin typeface="Comic Sans MS" pitchFamily="66" charset="0"/>
                <a:ea typeface="ＭＳ Ｐゴシック"/>
                <a:cs typeface="+mn-cs"/>
              </a:rPr>
              <a:t>Warning and advisory</a:t>
            </a:r>
            <a:br>
              <a:rPr kumimoji="1" lang="en-US" altLang="ja-JP" sz="3600" kern="1200" dirty="0" smtClean="0">
                <a:latin typeface="Comic Sans MS" pitchFamily="66" charset="0"/>
                <a:ea typeface="ＭＳ Ｐゴシック"/>
                <a:cs typeface="+mn-cs"/>
              </a:rPr>
            </a:br>
            <a:r>
              <a:rPr lang="en-US" altLang="ja-JP" sz="3600" dirty="0" smtClean="0">
                <a:latin typeface="Comic Sans MS" pitchFamily="66" charset="0"/>
                <a:ea typeface="ＭＳ Ｐゴシック"/>
                <a:cs typeface="+mn-cs"/>
              </a:rPr>
              <a:t>--- Weather related disasters ---</a:t>
            </a:r>
            <a:endParaRPr kumimoji="1" lang="ja-JP" altLang="ja-JP" sz="3600" kern="1200" dirty="0" smtClean="0">
              <a:latin typeface="Comic Sans MS" pitchFamily="66" charset="0"/>
              <a:ea typeface="Calibri"/>
              <a:cs typeface="+mn-cs"/>
            </a:endParaRPr>
          </a:p>
        </p:txBody>
      </p:sp>
      <p:sp>
        <p:nvSpPr>
          <p:cNvPr id="29" name="スライド番号プレースホルダ 28"/>
          <p:cNvSpPr>
            <a:spLocks noGrp="1"/>
          </p:cNvSpPr>
          <p:nvPr>
            <p:ph type="sldNum" sz="quarter" idx="11"/>
          </p:nvPr>
        </p:nvSpPr>
        <p:spPr/>
        <p:txBody>
          <a:bodyPr/>
          <a:lstStyle/>
          <a:p>
            <a:fld id="{E9826658-DF4D-4B19-A3FE-E7A9A4D9B617}" type="slidenum">
              <a:rPr kumimoji="1" lang="ja-JP" altLang="en-US" smtClean="0"/>
              <a:pPr/>
              <a:t>9</a:t>
            </a:fld>
            <a:endParaRPr kumimoji="1" lang="ja-JP" altLang="en-US" dirty="0"/>
          </a:p>
        </p:txBody>
      </p:sp>
      <p:sp>
        <p:nvSpPr>
          <p:cNvPr id="7" name="Rectangle 3"/>
          <p:cNvSpPr>
            <a:spLocks noChangeArrowheads="1"/>
          </p:cNvSpPr>
          <p:nvPr/>
        </p:nvSpPr>
        <p:spPr bwMode="auto">
          <a:xfrm>
            <a:off x="179388" y="1244827"/>
            <a:ext cx="8964612" cy="3462486"/>
          </a:xfrm>
          <a:prstGeom prst="rect">
            <a:avLst/>
          </a:prstGeom>
          <a:noFill/>
          <a:ln w="9525">
            <a:solidFill>
              <a:schemeClr val="tx1"/>
            </a:solidFill>
            <a:miter lim="800000"/>
            <a:headEnd/>
            <a:tailEnd/>
          </a:ln>
        </p:spPr>
        <p:txBody>
          <a:bodyPr lIns="0" tIns="0" rIns="0" bIns="0">
            <a:spAutoFit/>
          </a:bodyPr>
          <a:lstStyle/>
          <a:p>
            <a:r>
              <a:rPr lang="en-US" altLang="ja-JP" sz="2000" dirty="0">
                <a:solidFill>
                  <a:srgbClr val="FF0000"/>
                </a:solidFill>
                <a:latin typeface="Tahoma" pitchFamily="34" charset="0"/>
                <a:cs typeface="Tahoma" pitchFamily="34" charset="0"/>
              </a:rPr>
              <a:t>  Warning</a:t>
            </a:r>
          </a:p>
          <a:p>
            <a:pPr>
              <a:spcBef>
                <a:spcPct val="25000"/>
              </a:spcBef>
            </a:pPr>
            <a:r>
              <a:rPr lang="en-US" altLang="ja-JP" sz="2000" dirty="0">
                <a:solidFill>
                  <a:srgbClr val="FF0000"/>
                </a:solidFill>
                <a:latin typeface="Tahoma" pitchFamily="34" charset="0"/>
                <a:cs typeface="Tahoma" pitchFamily="34" charset="0"/>
              </a:rPr>
              <a:t>	Heavy </a:t>
            </a:r>
            <a:r>
              <a:rPr lang="en-US" altLang="ja-JP" sz="2000" dirty="0" smtClean="0">
                <a:solidFill>
                  <a:srgbClr val="FF0000"/>
                </a:solidFill>
                <a:latin typeface="Tahoma" pitchFamily="34" charset="0"/>
                <a:cs typeface="Tahoma" pitchFamily="34" charset="0"/>
              </a:rPr>
              <a:t>Rain (Sediment disaster, Inundation), </a:t>
            </a:r>
            <a:r>
              <a:rPr lang="en-US" altLang="ja-JP" sz="2000" dirty="0">
                <a:solidFill>
                  <a:srgbClr val="FF0000"/>
                </a:solidFill>
                <a:latin typeface="Tahoma" pitchFamily="34" charset="0"/>
                <a:cs typeface="Tahoma" pitchFamily="34" charset="0"/>
              </a:rPr>
              <a:t>Heavy Snow, Storm, </a:t>
            </a:r>
            <a:r>
              <a:rPr lang="en-US" altLang="ja-JP" sz="2000" dirty="0" smtClean="0">
                <a:solidFill>
                  <a:srgbClr val="FF0000"/>
                </a:solidFill>
                <a:latin typeface="Tahoma" pitchFamily="34" charset="0"/>
                <a:cs typeface="Tahoma" pitchFamily="34" charset="0"/>
              </a:rPr>
              <a:t> 	Snow-storm</a:t>
            </a:r>
            <a:r>
              <a:rPr lang="en-US" altLang="ja-JP" sz="2000" dirty="0">
                <a:solidFill>
                  <a:srgbClr val="FF0000"/>
                </a:solidFill>
                <a:latin typeface="Tahoma" pitchFamily="34" charset="0"/>
                <a:cs typeface="Tahoma" pitchFamily="34" charset="0"/>
              </a:rPr>
              <a:t>, </a:t>
            </a:r>
            <a:r>
              <a:rPr lang="en-US" altLang="ja-JP" sz="2000" dirty="0" smtClean="0">
                <a:solidFill>
                  <a:srgbClr val="FF0000"/>
                </a:solidFill>
                <a:latin typeface="Tahoma" pitchFamily="34" charset="0"/>
                <a:cs typeface="Tahoma" pitchFamily="34" charset="0"/>
              </a:rPr>
              <a:t>Flood, High </a:t>
            </a:r>
            <a:r>
              <a:rPr lang="en-US" altLang="ja-JP" sz="2000" dirty="0">
                <a:solidFill>
                  <a:srgbClr val="FF0000"/>
                </a:solidFill>
                <a:latin typeface="Tahoma" pitchFamily="34" charset="0"/>
                <a:cs typeface="Tahoma" pitchFamily="34" charset="0"/>
              </a:rPr>
              <a:t>Wave, Storm Surge, </a:t>
            </a:r>
          </a:p>
          <a:p>
            <a:pPr>
              <a:spcBef>
                <a:spcPct val="25000"/>
              </a:spcBef>
            </a:pPr>
            <a:r>
              <a:rPr lang="en-US" altLang="ja-JP" sz="2000" dirty="0">
                <a:solidFill>
                  <a:srgbClr val="FF0000"/>
                </a:solidFill>
                <a:latin typeface="Tahoma" pitchFamily="34" charset="0"/>
                <a:cs typeface="Tahoma" pitchFamily="34" charset="0"/>
              </a:rPr>
              <a:t>	(Tsunami, Earthquake motion, Volcanic phenomena)</a:t>
            </a:r>
          </a:p>
          <a:p>
            <a:pPr>
              <a:spcBef>
                <a:spcPct val="25000"/>
              </a:spcBef>
            </a:pPr>
            <a:r>
              <a:rPr lang="en-US" altLang="ja-JP" sz="2000" dirty="0">
                <a:solidFill>
                  <a:schemeClr val="accent2"/>
                </a:solidFill>
                <a:latin typeface="Tahoma" pitchFamily="34" charset="0"/>
                <a:cs typeface="Tahoma" pitchFamily="34" charset="0"/>
              </a:rPr>
              <a:t>  </a:t>
            </a:r>
            <a:r>
              <a:rPr lang="en-US" altLang="ja-JP" sz="2000" dirty="0">
                <a:solidFill>
                  <a:schemeClr val="tx2"/>
                </a:solidFill>
                <a:latin typeface="Tahoma" pitchFamily="34" charset="0"/>
                <a:cs typeface="Tahoma" pitchFamily="34" charset="0"/>
              </a:rPr>
              <a:t>Advisory</a:t>
            </a:r>
          </a:p>
          <a:p>
            <a:pPr>
              <a:spcBef>
                <a:spcPct val="25000"/>
              </a:spcBef>
            </a:pPr>
            <a:r>
              <a:rPr lang="en-US" altLang="ja-JP" sz="2000" dirty="0">
                <a:solidFill>
                  <a:schemeClr val="tx2"/>
                </a:solidFill>
                <a:latin typeface="Tahoma" pitchFamily="34" charset="0"/>
                <a:cs typeface="Tahoma" pitchFamily="34" charset="0"/>
              </a:rPr>
              <a:t>	Heavy </a:t>
            </a:r>
            <a:r>
              <a:rPr lang="en-US" altLang="ja-JP" sz="2000" dirty="0" smtClean="0">
                <a:solidFill>
                  <a:schemeClr val="tx2"/>
                </a:solidFill>
                <a:latin typeface="Tahoma" pitchFamily="34" charset="0"/>
                <a:cs typeface="Tahoma" pitchFamily="34" charset="0"/>
              </a:rPr>
              <a:t>Rain (Sediment disaster, Inundation), </a:t>
            </a:r>
            <a:r>
              <a:rPr lang="en-US" altLang="ja-JP" sz="2000" dirty="0">
                <a:solidFill>
                  <a:schemeClr val="tx2"/>
                </a:solidFill>
                <a:latin typeface="Tahoma" pitchFamily="34" charset="0"/>
                <a:cs typeface="Tahoma" pitchFamily="34" charset="0"/>
              </a:rPr>
              <a:t>Heavy Snow, Gale, Gale </a:t>
            </a:r>
            <a:r>
              <a:rPr lang="en-US" altLang="ja-JP" sz="2000" dirty="0" smtClean="0">
                <a:solidFill>
                  <a:schemeClr val="tx2"/>
                </a:solidFill>
                <a:latin typeface="Tahoma" pitchFamily="34" charset="0"/>
                <a:cs typeface="Tahoma" pitchFamily="34" charset="0"/>
              </a:rPr>
              <a:t>	and </a:t>
            </a:r>
            <a:r>
              <a:rPr lang="en-US" altLang="ja-JP" sz="2000" dirty="0">
                <a:solidFill>
                  <a:schemeClr val="tx2"/>
                </a:solidFill>
                <a:latin typeface="Tahoma" pitchFamily="34" charset="0"/>
                <a:cs typeface="Tahoma" pitchFamily="34" charset="0"/>
              </a:rPr>
              <a:t>Snow, </a:t>
            </a:r>
            <a:r>
              <a:rPr lang="en-US" altLang="ja-JP" sz="2000" dirty="0" smtClean="0">
                <a:solidFill>
                  <a:schemeClr val="tx2"/>
                </a:solidFill>
                <a:latin typeface="Tahoma" pitchFamily="34" charset="0"/>
                <a:cs typeface="Tahoma" pitchFamily="34" charset="0"/>
              </a:rPr>
              <a:t>Flood, High </a:t>
            </a:r>
            <a:r>
              <a:rPr lang="en-US" altLang="ja-JP" sz="2000" dirty="0">
                <a:solidFill>
                  <a:schemeClr val="tx2"/>
                </a:solidFill>
                <a:latin typeface="Tahoma" pitchFamily="34" charset="0"/>
                <a:cs typeface="Tahoma" pitchFamily="34" charset="0"/>
              </a:rPr>
              <a:t>Wave, Storm Surge, </a:t>
            </a:r>
            <a:r>
              <a:rPr lang="en-US" altLang="ja-JP" sz="2000" dirty="0" smtClean="0">
                <a:solidFill>
                  <a:schemeClr val="tx2"/>
                </a:solidFill>
                <a:latin typeface="Tahoma" pitchFamily="34" charset="0"/>
                <a:cs typeface="Tahoma" pitchFamily="34" charset="0"/>
              </a:rPr>
              <a:t>Thunderstorm</a:t>
            </a:r>
            <a:r>
              <a:rPr lang="en-US" altLang="ja-JP" sz="2000" dirty="0">
                <a:solidFill>
                  <a:schemeClr val="tx2"/>
                </a:solidFill>
                <a:latin typeface="Tahoma" pitchFamily="34" charset="0"/>
                <a:cs typeface="Tahoma" pitchFamily="34" charset="0"/>
              </a:rPr>
              <a:t>, Dense Fog, </a:t>
            </a:r>
            <a:r>
              <a:rPr lang="en-US" altLang="ja-JP" sz="2000" dirty="0" smtClean="0">
                <a:solidFill>
                  <a:schemeClr val="tx2"/>
                </a:solidFill>
                <a:latin typeface="Tahoma" pitchFamily="34" charset="0"/>
                <a:cs typeface="Tahoma" pitchFamily="34" charset="0"/>
              </a:rPr>
              <a:t>	Frost</a:t>
            </a:r>
            <a:r>
              <a:rPr lang="en-US" altLang="ja-JP" sz="2000" dirty="0">
                <a:solidFill>
                  <a:schemeClr val="tx2"/>
                </a:solidFill>
                <a:latin typeface="Tahoma" pitchFamily="34" charset="0"/>
                <a:cs typeface="Tahoma" pitchFamily="34" charset="0"/>
              </a:rPr>
              <a:t>, Dry Air, Avalanche, </a:t>
            </a:r>
            <a:r>
              <a:rPr lang="en-US" altLang="ja-JP" sz="2000" dirty="0" smtClean="0">
                <a:solidFill>
                  <a:schemeClr val="tx2"/>
                </a:solidFill>
                <a:latin typeface="Tahoma" pitchFamily="34" charset="0"/>
                <a:cs typeface="Tahoma" pitchFamily="34" charset="0"/>
              </a:rPr>
              <a:t>Low </a:t>
            </a:r>
            <a:r>
              <a:rPr lang="en-US" altLang="ja-JP" sz="2000" dirty="0">
                <a:solidFill>
                  <a:schemeClr val="tx2"/>
                </a:solidFill>
                <a:latin typeface="Tahoma" pitchFamily="34" charset="0"/>
                <a:cs typeface="Tahoma" pitchFamily="34" charset="0"/>
              </a:rPr>
              <a:t>Temperature, Snow-melting</a:t>
            </a:r>
            <a:r>
              <a:rPr lang="en-US" altLang="ja-JP" sz="2000" dirty="0" smtClean="0">
                <a:solidFill>
                  <a:schemeClr val="tx2"/>
                </a:solidFill>
                <a:latin typeface="Tahoma" pitchFamily="34" charset="0"/>
                <a:cs typeface="Tahoma" pitchFamily="34" charset="0"/>
              </a:rPr>
              <a:t>, Ice </a:t>
            </a:r>
            <a:r>
              <a:rPr lang="en-US" altLang="ja-JP" sz="2000" dirty="0">
                <a:solidFill>
                  <a:schemeClr val="tx2"/>
                </a:solidFill>
                <a:latin typeface="Tahoma" pitchFamily="34" charset="0"/>
                <a:cs typeface="Tahoma" pitchFamily="34" charset="0"/>
              </a:rPr>
              <a:t>(snow) </a:t>
            </a:r>
            <a:r>
              <a:rPr lang="en-US" altLang="ja-JP" sz="2000" dirty="0" smtClean="0">
                <a:solidFill>
                  <a:schemeClr val="tx2"/>
                </a:solidFill>
                <a:latin typeface="Tahoma" pitchFamily="34" charset="0"/>
                <a:cs typeface="Tahoma" pitchFamily="34" charset="0"/>
              </a:rPr>
              <a:t>	accretion</a:t>
            </a:r>
            <a:r>
              <a:rPr lang="en-US" altLang="ja-JP" sz="2000" dirty="0">
                <a:solidFill>
                  <a:schemeClr val="tx2"/>
                </a:solidFill>
                <a:latin typeface="Tahoma" pitchFamily="34" charset="0"/>
                <a:cs typeface="Tahoma" pitchFamily="34" charset="0"/>
              </a:rPr>
              <a:t>,</a:t>
            </a:r>
          </a:p>
          <a:p>
            <a:pPr>
              <a:spcBef>
                <a:spcPct val="25000"/>
              </a:spcBef>
            </a:pPr>
            <a:r>
              <a:rPr lang="en-US" altLang="ja-JP" sz="2000" dirty="0">
                <a:solidFill>
                  <a:schemeClr val="tx2"/>
                </a:solidFill>
                <a:latin typeface="Tahoma" pitchFamily="34" charset="0"/>
                <a:cs typeface="Tahoma" pitchFamily="34" charset="0"/>
              </a:rPr>
              <a:t> 	(Tsunami, Earthquake motion, Volcanic phenomena</a:t>
            </a:r>
            <a:r>
              <a:rPr lang="en-US" altLang="ja-JP" sz="2000" dirty="0" smtClean="0">
                <a:solidFill>
                  <a:schemeClr val="tx2"/>
                </a:solidFill>
                <a:latin typeface="Tahoma" pitchFamily="34" charset="0"/>
                <a:cs typeface="Tahoma" pitchFamily="34" charset="0"/>
              </a:rPr>
              <a:t>)</a:t>
            </a:r>
            <a:endParaRPr lang="en-US" altLang="ja-JP" sz="2000" dirty="0">
              <a:solidFill>
                <a:schemeClr val="tx2"/>
              </a:solidFill>
              <a:latin typeface="Tahoma" pitchFamily="34" charset="0"/>
              <a:cs typeface="Tahoma" pitchFamily="34" charset="0"/>
            </a:endParaRPr>
          </a:p>
        </p:txBody>
      </p:sp>
      <p:sp>
        <p:nvSpPr>
          <p:cNvPr id="8" name="正方形/長方形 7"/>
          <p:cNvSpPr/>
          <p:nvPr/>
        </p:nvSpPr>
        <p:spPr>
          <a:xfrm>
            <a:off x="816351" y="5232790"/>
            <a:ext cx="6652206" cy="369332"/>
          </a:xfrm>
          <a:prstGeom prst="rect">
            <a:avLst/>
          </a:prstGeom>
          <a:solidFill>
            <a:schemeClr val="bg1"/>
          </a:solidFill>
        </p:spPr>
        <p:txBody>
          <a:bodyPr wrap="none">
            <a:spAutoFit/>
          </a:bodyPr>
          <a:lstStyle/>
          <a:p>
            <a:pPr algn="ctr"/>
            <a:r>
              <a:rPr lang="en-US" altLang="ja-JP" dirty="0" smtClean="0">
                <a:latin typeface="Arial" pitchFamily="34" charset="0"/>
                <a:ea typeface="Arial Unicode MS" pitchFamily="50" charset="-128"/>
                <a:cs typeface="Arial" pitchFamily="34" charset="0"/>
              </a:rPr>
              <a:t>Joint </a:t>
            </a:r>
            <a:r>
              <a:rPr lang="en-US" altLang="ja-JP" dirty="0" smtClean="0">
                <a:solidFill>
                  <a:srgbClr val="FF0000"/>
                </a:solidFill>
                <a:latin typeface="Arial" pitchFamily="34" charset="0"/>
                <a:ea typeface="Arial Unicode MS" pitchFamily="50" charset="-128"/>
                <a:cs typeface="Arial" pitchFamily="34" charset="0"/>
              </a:rPr>
              <a:t>Flood Warning for designated river </a:t>
            </a:r>
            <a:r>
              <a:rPr lang="en-US" altLang="ja-JP" dirty="0" smtClean="0">
                <a:latin typeface="Arial" pitchFamily="34" charset="0"/>
                <a:ea typeface="Arial Unicode MS" pitchFamily="50" charset="-128"/>
                <a:cs typeface="Arial" pitchFamily="34" charset="0"/>
              </a:rPr>
              <a:t>with the river authority </a:t>
            </a:r>
            <a:endParaRPr lang="en-US" altLang="ja-JP" b="1" dirty="0">
              <a:latin typeface="Arial" pitchFamily="34" charset="0"/>
              <a:ea typeface="Arial Unicode MS" pitchFamily="50" charset="-128"/>
              <a:cs typeface="Arial" pitchFamily="34" charset="0"/>
            </a:endParaRPr>
          </a:p>
        </p:txBody>
      </p:sp>
      <p:sp>
        <p:nvSpPr>
          <p:cNvPr id="11" name="正方形/長方形 10"/>
          <p:cNvSpPr/>
          <p:nvPr/>
        </p:nvSpPr>
        <p:spPr>
          <a:xfrm>
            <a:off x="0" y="5573876"/>
            <a:ext cx="8440432" cy="369332"/>
          </a:xfrm>
          <a:prstGeom prst="rect">
            <a:avLst/>
          </a:prstGeom>
          <a:solidFill>
            <a:schemeClr val="bg1"/>
          </a:solidFill>
        </p:spPr>
        <p:txBody>
          <a:bodyPr wrap="square">
            <a:spAutoFit/>
          </a:bodyPr>
          <a:lstStyle/>
          <a:p>
            <a:pPr algn="ctr"/>
            <a:r>
              <a:rPr lang="en-US" altLang="ja-JP" dirty="0" smtClean="0">
                <a:solidFill>
                  <a:srgbClr val="000066"/>
                </a:solidFill>
                <a:latin typeface="Arial" pitchFamily="34" charset="0"/>
                <a:cs typeface="Arial" pitchFamily="34" charset="0"/>
              </a:rPr>
              <a:t>Joint </a:t>
            </a:r>
            <a:r>
              <a:rPr lang="en-US" altLang="ja-JP" dirty="0" smtClean="0">
                <a:solidFill>
                  <a:srgbClr val="FF0000"/>
                </a:solidFill>
                <a:latin typeface="Arial" pitchFamily="34" charset="0"/>
                <a:cs typeface="Arial" pitchFamily="34" charset="0"/>
              </a:rPr>
              <a:t>Sediment Disaster Alert </a:t>
            </a:r>
            <a:r>
              <a:rPr lang="en-US" altLang="ja-JP" dirty="0" smtClean="0">
                <a:solidFill>
                  <a:srgbClr val="000066"/>
                </a:solidFill>
                <a:latin typeface="Arial" pitchFamily="34" charset="0"/>
                <a:cs typeface="Arial" pitchFamily="34" charset="0"/>
              </a:rPr>
              <a:t>with the sediment control authority</a:t>
            </a:r>
          </a:p>
        </p:txBody>
      </p:sp>
      <p:sp>
        <p:nvSpPr>
          <p:cNvPr id="12" name="テキスト ボックス 11"/>
          <p:cNvSpPr txBox="1"/>
          <p:nvPr/>
        </p:nvSpPr>
        <p:spPr>
          <a:xfrm>
            <a:off x="174172" y="4905828"/>
            <a:ext cx="2630015" cy="369332"/>
          </a:xfrm>
          <a:prstGeom prst="rect">
            <a:avLst/>
          </a:prstGeom>
          <a:solidFill>
            <a:srgbClr val="FFFF00"/>
          </a:solidFill>
        </p:spPr>
        <p:txBody>
          <a:bodyPr wrap="none" rtlCol="0">
            <a:spAutoFit/>
          </a:bodyPr>
          <a:lstStyle/>
          <a:p>
            <a:r>
              <a:rPr lang="en-US" altLang="ja-JP" dirty="0" smtClean="0"/>
              <a:t>Information jointly issued</a:t>
            </a:r>
            <a:r>
              <a:rPr kumimoji="1" lang="en-US" altLang="ja-JP" dirty="0" smtClean="0"/>
              <a:t> </a:t>
            </a:r>
            <a:endParaRPr kumimoji="1" lang="ja-JP" alt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アーバン">
      <a:dk1>
        <a:sysClr val="windowText" lastClr="000000"/>
      </a:dk1>
      <a:lt1>
        <a:sysClr val="window" lastClr="FFFFFF"/>
      </a:lt1>
      <a:dk2>
        <a:srgbClr val="424456"/>
      </a:dk2>
      <a:lt2>
        <a:srgbClr val="DEDEDE"/>
      </a:lt2>
      <a:accent1>
        <a:srgbClr val="53548A"/>
      </a:accent1>
      <a:accent2>
        <a:srgbClr val="438086"/>
      </a:accent2>
      <a:accent3>
        <a:srgbClr val="A04DA3"/>
      </a:accent3>
      <a:accent4>
        <a:srgbClr val="C4652D"/>
      </a:accent4>
      <a:accent5>
        <a:srgbClr val="8B5D3D"/>
      </a:accent5>
      <a:accent6>
        <a:srgbClr val="5C92B5"/>
      </a:accent6>
      <a:hlink>
        <a:srgbClr val="67AFBD"/>
      </a:hlink>
      <a:folHlink>
        <a:srgbClr val="C2A87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kumimoji="1" sz="1000" dirty="0" smtClean="0"/>
        </a:defPPr>
      </a:lstStyle>
    </a:txDef>
  </a:objectDefaults>
  <a:extraClrSchemeLst/>
</a:theme>
</file>

<file path=ppt/theme/theme2.xml><?xml version="1.0" encoding="utf-8"?>
<a:theme xmlns:a="http://schemas.openxmlformats.org/drawingml/2006/main" name="テーマ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数値予報課標準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11787</TotalTime>
  <Words>2612</Words>
  <Application>Microsoft Office PowerPoint</Application>
  <PresentationFormat>画面に合わせる (4:3)</PresentationFormat>
  <Paragraphs>512</Paragraphs>
  <Slides>25</Slides>
  <Notes>8</Notes>
  <HiddenSlides>0</HiddenSlides>
  <MMClips>0</MMClips>
  <ScaleCrop>false</ScaleCrop>
  <HeadingPairs>
    <vt:vector size="6" baseType="variant">
      <vt:variant>
        <vt:lpstr>テーマ</vt:lpstr>
      </vt:variant>
      <vt:variant>
        <vt:i4>3</vt:i4>
      </vt:variant>
      <vt:variant>
        <vt:lpstr>埋め込まれた OLE サーバー</vt:lpstr>
      </vt:variant>
      <vt:variant>
        <vt:i4>3</vt:i4>
      </vt:variant>
      <vt:variant>
        <vt:lpstr>スライド タイトル</vt:lpstr>
      </vt:variant>
      <vt:variant>
        <vt:i4>25</vt:i4>
      </vt:variant>
    </vt:vector>
  </HeadingPairs>
  <TitlesOfParts>
    <vt:vector size="31" baseType="lpstr">
      <vt:lpstr>Office テーマ</vt:lpstr>
      <vt:lpstr>テーマ1</vt:lpstr>
      <vt:lpstr>数値予報課標準テンプレート</vt:lpstr>
      <vt:lpstr>Worksheet</vt:lpstr>
      <vt:lpstr>Photo Editor ｲﾒｰｼﾞ</vt:lpstr>
      <vt:lpstr>図</vt:lpstr>
      <vt:lpstr>スライド 1</vt:lpstr>
      <vt:lpstr>Today’s presentation</vt:lpstr>
      <vt:lpstr>Japan - disaster prone country - </vt:lpstr>
      <vt:lpstr>Natural disaster management</vt:lpstr>
      <vt:lpstr>Role of JMA in natural disaster management </vt:lpstr>
      <vt:lpstr>Action of local governments and citizens </vt:lpstr>
      <vt:lpstr>The Basic Act on Disaster Control Measures　(1961) After Ise-Bay Typhoon in 1959</vt:lpstr>
      <vt:lpstr>The Meteorological Service Act (1952) </vt:lpstr>
      <vt:lpstr>Warning and advisory --- Weather related disasters ---</vt:lpstr>
      <vt:lpstr>Warning and advisory for each city</vt:lpstr>
      <vt:lpstr>Time Sequence of Earthquake Information  and Tsunami Warning in JMA</vt:lpstr>
      <vt:lpstr>Tsunami Warning Classification </vt:lpstr>
      <vt:lpstr>Response to the earthquake</vt:lpstr>
      <vt:lpstr>The Concept of Earthquake Early Warning (EEW) </vt:lpstr>
      <vt:lpstr>Importance of public awareness and collaboration with our partners</vt:lpstr>
      <vt:lpstr>Volcanic Warning </vt:lpstr>
      <vt:lpstr>Provision of Tsunami Bulletins to countries around the Northwest Pacific and the Indian Ocean </vt:lpstr>
      <vt:lpstr>TC advisory from RSMC Tokyo</vt:lpstr>
      <vt:lpstr>JMA’s international mission</vt:lpstr>
      <vt:lpstr>Dissemination of Information </vt:lpstr>
      <vt:lpstr>スライド 21</vt:lpstr>
      <vt:lpstr>What we have learnt from 3.11</vt:lpstr>
      <vt:lpstr>JMX (Japan disaster prevention information XML)</vt:lpstr>
      <vt:lpstr>JMX and CAP</vt:lpstr>
      <vt:lpstr>Our perspective to the global standard</vt:lpstr>
    </vt:vector>
  </TitlesOfParts>
  <Company>気象庁</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気象庁</dc:creator>
  <cp:lastModifiedBy>気象庁</cp:lastModifiedBy>
  <cp:revision>983</cp:revision>
  <dcterms:created xsi:type="dcterms:W3CDTF">2011-05-09T10:16:52Z</dcterms:created>
  <dcterms:modified xsi:type="dcterms:W3CDTF">2012-04-27T07:13:43Z</dcterms:modified>
</cp:coreProperties>
</file>